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69" r:id="rId2"/>
  </p:sldMasterIdLst>
  <p:notesMasterIdLst>
    <p:notesMasterId r:id="rId45"/>
  </p:notesMasterIdLst>
  <p:sldIdLst>
    <p:sldId id="256" r:id="rId3"/>
    <p:sldId id="417" r:id="rId4"/>
    <p:sldId id="277" r:id="rId5"/>
    <p:sldId id="418" r:id="rId6"/>
    <p:sldId id="294" r:id="rId7"/>
    <p:sldId id="438" r:id="rId8"/>
    <p:sldId id="424" r:id="rId9"/>
    <p:sldId id="421" r:id="rId10"/>
    <p:sldId id="434" r:id="rId11"/>
    <p:sldId id="437" r:id="rId12"/>
    <p:sldId id="439" r:id="rId13"/>
    <p:sldId id="441" r:id="rId14"/>
    <p:sldId id="443" r:id="rId15"/>
    <p:sldId id="440" r:id="rId16"/>
    <p:sldId id="346" r:id="rId17"/>
    <p:sldId id="427" r:id="rId18"/>
    <p:sldId id="444" r:id="rId19"/>
    <p:sldId id="452" r:id="rId20"/>
    <p:sldId id="453" r:id="rId21"/>
    <p:sldId id="420" r:id="rId22"/>
    <p:sldId id="428" r:id="rId23"/>
    <p:sldId id="429" r:id="rId24"/>
    <p:sldId id="445" r:id="rId25"/>
    <p:sldId id="446" r:id="rId26"/>
    <p:sldId id="448" r:id="rId27"/>
    <p:sldId id="449" r:id="rId28"/>
    <p:sldId id="447" r:id="rId29"/>
    <p:sldId id="454" r:id="rId30"/>
    <p:sldId id="450" r:id="rId31"/>
    <p:sldId id="451" r:id="rId32"/>
    <p:sldId id="430" r:id="rId33"/>
    <p:sldId id="419" r:id="rId34"/>
    <p:sldId id="431" r:id="rId35"/>
    <p:sldId id="456" r:id="rId36"/>
    <p:sldId id="395" r:id="rId37"/>
    <p:sldId id="406" r:id="rId38"/>
    <p:sldId id="436" r:id="rId39"/>
    <p:sldId id="455" r:id="rId40"/>
    <p:sldId id="408" r:id="rId41"/>
    <p:sldId id="409" r:id="rId42"/>
    <p:sldId id="433" r:id="rId43"/>
    <p:sldId id="387" r:id="rId4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D7766"/>
    <a:srgbClr val="37495F"/>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8BF7CF7-B4C4-466D-9478-A8D0C2998620}" v="1391" dt="2019-08-26T04:29:37.942"/>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1" autoAdjust="0"/>
    <p:restoredTop sz="86432" autoAdjust="0"/>
  </p:normalViewPr>
  <p:slideViewPr>
    <p:cSldViewPr snapToGrid="0">
      <p:cViewPr varScale="1">
        <p:scale>
          <a:sx n="56" d="100"/>
          <a:sy n="56" d="100"/>
        </p:scale>
        <p:origin x="403" y="53"/>
      </p:cViewPr>
      <p:guideLst/>
    </p:cSldViewPr>
  </p:slideViewPr>
  <p:outlineViewPr>
    <p:cViewPr>
      <p:scale>
        <a:sx n="33" d="100"/>
        <a:sy n="33" d="100"/>
      </p:scale>
      <p:origin x="0" y="-48761"/>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50"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6035B2-A3A9-4055-8C9E-E15FCE83DB42}" type="datetimeFigureOut">
              <a:rPr lang="en-US" smtClean="0"/>
              <a:t>7/8/2021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520813-3316-4E30-9CB4-C93EBDB560A9}" type="slidenum">
              <a:rPr lang="en-US" smtClean="0"/>
              <a:t>‹#›</a:t>
            </a:fld>
            <a:endParaRPr lang="en-US"/>
          </a:p>
        </p:txBody>
      </p:sp>
    </p:spTree>
    <p:extLst>
      <p:ext uri="{BB962C8B-B14F-4D97-AF65-F5344CB8AC3E}">
        <p14:creationId xmlns:p14="http://schemas.microsoft.com/office/powerpoint/2010/main" val="4552593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ea typeface="ＭＳ Ｐゴシック" panose="020B0600070205080204" pitchFamily="34" charset="-128"/>
              </a:rPr>
              <a:t>The Globally Harmonized System (GHS) is an international approach to hazard communication, providing agreed criteria for classification of chemical hazards, and a standardized approach to label elements and safety data sheets. The GHS was negotiated in a multi-year process by hazard communication experts from many different countries, international organizations, and stakeholder groups. It is based on major existing systems around the world, including OSHA's Hazard Communication Standard and the chemical classification and labeling systems of other US agencies.</a:t>
            </a:r>
          </a:p>
          <a:p>
            <a:endParaRPr lang="en-US" altLang="en-US" dirty="0">
              <a:ea typeface="ＭＳ Ｐゴシック" panose="020B0600070205080204" pitchFamily="34" charset="-128"/>
            </a:endParaRPr>
          </a:p>
          <a:p>
            <a:r>
              <a:rPr lang="en-US" altLang="en-US" dirty="0">
                <a:ea typeface="ＭＳ Ｐゴシック" panose="020B0600070205080204" pitchFamily="34" charset="-128"/>
              </a:rPr>
              <a:t>The result of this negotiation process is the United Nations' document entitled "Globally Harmonized System of Classification and Labeling of Chemicals," commonly referred to as The Purple Book. This document provides harmonized classification criteria for health, physical, and environmental hazards of chemicals. It also includes standardized label elements that are assigned to these hazard classes and categories, and provide the appropriate signal words, pictograms, and hazard and precautionary statements to convey the hazards to users. A standardized order of information for safety data sheets is also provided. These recommendations can be used by regulatory authorities such as OSHA to establish mandatory requirements for hazard communication, but do not constitute a model regulation.</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a:t>
            </a:fld>
            <a:endParaRPr lang="en-US"/>
          </a:p>
        </p:txBody>
      </p:sp>
    </p:spTree>
    <p:extLst>
      <p:ext uri="{BB962C8B-B14F-4D97-AF65-F5344CB8AC3E}">
        <p14:creationId xmlns:p14="http://schemas.microsoft.com/office/powerpoint/2010/main" val="13843637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Harmonized System  can be defined as the adjustment of differences and  inconsistencies among different systems to make them  uniform or mutually compatible.  The GHS system is  composed of several elements in such a way that the end result is an aligned system based on a common approach</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12</a:t>
            </a:fld>
            <a:endParaRPr lang="en-US"/>
          </a:p>
        </p:txBody>
      </p:sp>
    </p:spTree>
    <p:extLst>
      <p:ext uri="{BB962C8B-B14F-4D97-AF65-F5344CB8AC3E}">
        <p14:creationId xmlns:p14="http://schemas.microsoft.com/office/powerpoint/2010/main" val="1139255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Harmonized System  can be defined as the adjustment of differences and  inconsistencies among different systems to make them  uniform or mutually compatible.  The GHS system is  composed of several elements in such a way that the end result is an aligned system based on a common approach</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13</a:t>
            </a:fld>
            <a:endParaRPr lang="en-US"/>
          </a:p>
        </p:txBody>
      </p:sp>
    </p:spTree>
    <p:extLst>
      <p:ext uri="{BB962C8B-B14F-4D97-AF65-F5344CB8AC3E}">
        <p14:creationId xmlns:p14="http://schemas.microsoft.com/office/powerpoint/2010/main" val="10074679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14</a:t>
            </a:fld>
            <a:endParaRPr lang="en-US"/>
          </a:p>
        </p:txBody>
      </p:sp>
    </p:spTree>
    <p:extLst>
      <p:ext uri="{BB962C8B-B14F-4D97-AF65-F5344CB8AC3E}">
        <p14:creationId xmlns:p14="http://schemas.microsoft.com/office/powerpoint/2010/main" val="397850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Labels: </a:t>
            </a:r>
            <a:r>
              <a:rPr lang="en-US" dirty="0"/>
              <a:t>Chemical manufacturers and importers will be required to provide a label that includes a harmonized signal word, pictogram, and hazard statement for each hazard class and category. Precautionary statements must also be provided.</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16</a:t>
            </a:fld>
            <a:endParaRPr lang="en-US"/>
          </a:p>
        </p:txBody>
      </p:sp>
    </p:spTree>
    <p:extLst>
      <p:ext uri="{BB962C8B-B14F-4D97-AF65-F5344CB8AC3E}">
        <p14:creationId xmlns:p14="http://schemas.microsoft.com/office/powerpoint/2010/main" val="972697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Harmonized System  can be defined as the adjustment of differences and  inconsistencies among different systems to make them  uniform or mutually compatible.  The GHS system is  composed of several elements in such a way that the end result is an aligned system based on a common approach</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17</a:t>
            </a:fld>
            <a:endParaRPr lang="en-US"/>
          </a:p>
        </p:txBody>
      </p:sp>
    </p:spTree>
    <p:extLst>
      <p:ext uri="{BB962C8B-B14F-4D97-AF65-F5344CB8AC3E}">
        <p14:creationId xmlns:p14="http://schemas.microsoft.com/office/powerpoint/2010/main" val="4131154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Harmonized System  can be defined as the adjustment of differences and  inconsistencies among different systems to make them  uniform or mutually compatible.  The GHS system is  composed of several elements in such a way that the end result is an aligned system based on a common approach</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18</a:t>
            </a:fld>
            <a:endParaRPr lang="en-US"/>
          </a:p>
        </p:txBody>
      </p:sp>
    </p:spTree>
    <p:extLst>
      <p:ext uri="{BB962C8B-B14F-4D97-AF65-F5344CB8AC3E}">
        <p14:creationId xmlns:p14="http://schemas.microsoft.com/office/powerpoint/2010/main" val="1270380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Harmonized System  can be defined as the adjustment of differences and  inconsistencies among different systems to make them  uniform or mutually compatible.  The GHS system is  composed of several elements in such a way that the end result is an aligned system based on a common approach</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19</a:t>
            </a:fld>
            <a:endParaRPr lang="en-US"/>
          </a:p>
        </p:txBody>
      </p:sp>
    </p:spTree>
    <p:extLst>
      <p:ext uri="{BB962C8B-B14F-4D97-AF65-F5344CB8AC3E}">
        <p14:creationId xmlns:p14="http://schemas.microsoft.com/office/powerpoint/2010/main" val="16183017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20</a:t>
            </a:fld>
            <a:endParaRPr lang="en-US"/>
          </a:p>
        </p:txBody>
      </p:sp>
    </p:spTree>
    <p:extLst>
      <p:ext uri="{BB962C8B-B14F-4D97-AF65-F5344CB8AC3E}">
        <p14:creationId xmlns:p14="http://schemas.microsoft.com/office/powerpoint/2010/main" val="7054868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nine pictograms under the GHS to convey the health, physical and environmental hazards. The final Hazard Communication Standard (HCS) requires eight of these pictograms, the exception being the environmental pictogram, as environmental hazards are not within OSHA's jurisdiction. The hazard pictograms and their corresponding hazards are shown on this slide.</a:t>
            </a:r>
          </a:p>
          <a:p>
            <a:endParaRPr lang="en-US" dirty="0"/>
          </a:p>
          <a:p>
            <a:r>
              <a:rPr lang="en-US" dirty="0"/>
              <a:t>Pont out the red borders and explain the reasoning.</a:t>
            </a:r>
          </a:p>
          <a:p>
            <a:r>
              <a:rPr lang="en-US" dirty="0"/>
              <a:t>Under the revised Hazard Communication Standard (HCS), pictograms must have red borders. OSHA believes that the use of the red frame will increase recognition and comprehensibility. Therefore, the red frame is required regardless of whether the shipment is domestic or international.</a:t>
            </a:r>
          </a:p>
          <a:p>
            <a:r>
              <a:rPr lang="en-US" dirty="0"/>
              <a:t>Will OSHA allow blank red borders?</a:t>
            </a:r>
          </a:p>
          <a:p>
            <a:r>
              <a:rPr lang="en-US" dirty="0"/>
              <a:t>A. The revised Hazard Communication Standard (HCS) requires that all red borders printed on the label have a symbol printed inside it. If OSHA were to allow blank red borders, workers may be confused about what they mean and concerned that some information is missing. OSHA has determined that prohibiting the use of blank red borders on labels is necessary to provide the maximum recognition and impact of warning labels and to ensure that users do not get desensitized to the warnings placed on labels.</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21</a:t>
            </a:fld>
            <a:endParaRPr lang="en-US"/>
          </a:p>
        </p:txBody>
      </p:sp>
    </p:spTree>
    <p:extLst>
      <p:ext uri="{BB962C8B-B14F-4D97-AF65-F5344CB8AC3E}">
        <p14:creationId xmlns:p14="http://schemas.microsoft.com/office/powerpoint/2010/main" val="35569537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22</a:t>
            </a:fld>
            <a:endParaRPr lang="en-US"/>
          </a:p>
        </p:txBody>
      </p:sp>
    </p:spTree>
    <p:extLst>
      <p:ext uri="{BB962C8B-B14F-4D97-AF65-F5344CB8AC3E}">
        <p14:creationId xmlns:p14="http://schemas.microsoft.com/office/powerpoint/2010/main" val="127648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material was produced under </a:t>
            </a:r>
          </a:p>
          <a:p>
            <a:r>
              <a:rPr lang="en-US" dirty="0"/>
              <a:t>grant number </a:t>
            </a:r>
            <a:r>
              <a:rPr lang="en-US" dirty="0" smtClean="0"/>
              <a:t>SH-05073-SH8 </a:t>
            </a:r>
            <a:r>
              <a:rPr lang="en-US" dirty="0"/>
              <a:t>from </a:t>
            </a:r>
          </a:p>
          <a:p>
            <a:r>
              <a:rPr lang="en-US" dirty="0"/>
              <a:t>the Occupational Safety and Health                                        Administration, U.S. Department of Labor. </a:t>
            </a:r>
          </a:p>
          <a:p>
            <a:endParaRPr lang="en-US" dirty="0"/>
          </a:p>
          <a:p>
            <a:r>
              <a:rPr lang="en-US" dirty="0"/>
              <a:t>It does not necessarily reflect the views or policies of the U.S. Department of Labor, nor does mention of trade names, commercial products, or organizations imply endorsement by the U.S. Government.</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a:t>
            </a:fld>
            <a:endParaRPr lang="en-US"/>
          </a:p>
        </p:txBody>
      </p:sp>
    </p:spTree>
    <p:extLst>
      <p:ext uri="{BB962C8B-B14F-4D97-AF65-F5344CB8AC3E}">
        <p14:creationId xmlns:p14="http://schemas.microsoft.com/office/powerpoint/2010/main" val="17041264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23</a:t>
            </a:fld>
            <a:endParaRPr lang="en-US"/>
          </a:p>
        </p:txBody>
      </p:sp>
    </p:spTree>
    <p:extLst>
      <p:ext uri="{BB962C8B-B14F-4D97-AF65-F5344CB8AC3E}">
        <p14:creationId xmlns:p14="http://schemas.microsoft.com/office/powerpoint/2010/main" val="420995631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24</a:t>
            </a:fld>
            <a:endParaRPr lang="en-US"/>
          </a:p>
        </p:txBody>
      </p:sp>
    </p:spTree>
    <p:extLst>
      <p:ext uri="{BB962C8B-B14F-4D97-AF65-F5344CB8AC3E}">
        <p14:creationId xmlns:p14="http://schemas.microsoft.com/office/powerpoint/2010/main" val="35850853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25</a:t>
            </a:fld>
            <a:endParaRPr lang="en-US"/>
          </a:p>
        </p:txBody>
      </p:sp>
    </p:spTree>
    <p:extLst>
      <p:ext uri="{BB962C8B-B14F-4D97-AF65-F5344CB8AC3E}">
        <p14:creationId xmlns:p14="http://schemas.microsoft.com/office/powerpoint/2010/main" val="20311811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26</a:t>
            </a:fld>
            <a:endParaRPr lang="en-US"/>
          </a:p>
        </p:txBody>
      </p:sp>
    </p:spTree>
    <p:extLst>
      <p:ext uri="{BB962C8B-B14F-4D97-AF65-F5344CB8AC3E}">
        <p14:creationId xmlns:p14="http://schemas.microsoft.com/office/powerpoint/2010/main" val="29612276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27</a:t>
            </a:fld>
            <a:endParaRPr lang="en-US"/>
          </a:p>
        </p:txBody>
      </p:sp>
    </p:spTree>
    <p:extLst>
      <p:ext uri="{BB962C8B-B14F-4D97-AF65-F5344CB8AC3E}">
        <p14:creationId xmlns:p14="http://schemas.microsoft.com/office/powerpoint/2010/main" val="5623383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28</a:t>
            </a:fld>
            <a:endParaRPr lang="en-US"/>
          </a:p>
        </p:txBody>
      </p:sp>
    </p:spTree>
    <p:extLst>
      <p:ext uri="{BB962C8B-B14F-4D97-AF65-F5344CB8AC3E}">
        <p14:creationId xmlns:p14="http://schemas.microsoft.com/office/powerpoint/2010/main" val="3858506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29</a:t>
            </a:fld>
            <a:endParaRPr lang="en-US"/>
          </a:p>
        </p:txBody>
      </p:sp>
    </p:spTree>
    <p:extLst>
      <p:ext uri="{BB962C8B-B14F-4D97-AF65-F5344CB8AC3E}">
        <p14:creationId xmlns:p14="http://schemas.microsoft.com/office/powerpoint/2010/main" val="28174695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30</a:t>
            </a:fld>
            <a:endParaRPr lang="en-US"/>
          </a:p>
        </p:txBody>
      </p:sp>
    </p:spTree>
    <p:extLst>
      <p:ext uri="{BB962C8B-B14F-4D97-AF65-F5344CB8AC3E}">
        <p14:creationId xmlns:p14="http://schemas.microsoft.com/office/powerpoint/2010/main" val="15907106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32</a:t>
            </a:fld>
            <a:endParaRPr lang="en-US"/>
          </a:p>
        </p:txBody>
      </p:sp>
    </p:spTree>
    <p:extLst>
      <p:ext uri="{BB962C8B-B14F-4D97-AF65-F5344CB8AC3E}">
        <p14:creationId xmlns:p14="http://schemas.microsoft.com/office/powerpoint/2010/main" val="27690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33</a:t>
            </a:fld>
            <a:endParaRPr lang="en-US"/>
          </a:p>
        </p:txBody>
      </p:sp>
    </p:spTree>
    <p:extLst>
      <p:ext uri="{BB962C8B-B14F-4D97-AF65-F5344CB8AC3E}">
        <p14:creationId xmlns:p14="http://schemas.microsoft.com/office/powerpoint/2010/main" val="26866292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and prep for the following subjects;</a:t>
            </a:r>
          </a:p>
          <a:p>
            <a:endParaRPr lang="en-US" dirty="0"/>
          </a:p>
          <a:p>
            <a:pPr marL="285750" indent="-285750">
              <a:buFont typeface="Arial" panose="020B0604020202020204" pitchFamily="34" charset="0"/>
              <a:buChar char="•"/>
            </a:pPr>
            <a:r>
              <a:rPr lang="en-US" sz="1200" b="1" dirty="0">
                <a:solidFill>
                  <a:srgbClr val="1B3049"/>
                </a:solidFill>
              </a:rPr>
              <a:t>What is </a:t>
            </a:r>
            <a:r>
              <a:rPr lang="en-US" sz="1400" b="1" dirty="0">
                <a:solidFill>
                  <a:srgbClr val="1B3049"/>
                </a:solidFill>
              </a:rPr>
              <a:t>HAZCOM?</a:t>
            </a:r>
            <a:endParaRPr lang="en-US" sz="100" b="1" dirty="0">
              <a:solidFill>
                <a:srgbClr val="1B3049"/>
              </a:solidFill>
            </a:endParaRPr>
          </a:p>
          <a:p>
            <a:pPr marL="285750" indent="-285750">
              <a:spcBef>
                <a:spcPts val="1200"/>
              </a:spcBef>
              <a:buFont typeface="Arial" panose="020B0604020202020204" pitchFamily="34" charset="0"/>
              <a:buChar char="•"/>
            </a:pPr>
            <a:r>
              <a:rPr lang="en-US" sz="1200" b="1" dirty="0">
                <a:solidFill>
                  <a:srgbClr val="1B3049"/>
                </a:solidFill>
              </a:rPr>
              <a:t>What changes came with </a:t>
            </a:r>
            <a:r>
              <a:rPr lang="en-US" sz="1400" b="1" dirty="0">
                <a:solidFill>
                  <a:srgbClr val="1B3049"/>
                </a:solidFill>
              </a:rPr>
              <a:t>G.H.S.</a:t>
            </a:r>
            <a:endParaRPr lang="en-US" sz="100" b="1" dirty="0">
              <a:solidFill>
                <a:srgbClr val="1B3049"/>
              </a:solidFill>
            </a:endParaRPr>
          </a:p>
          <a:p>
            <a:pPr marL="285750" indent="-285750">
              <a:spcBef>
                <a:spcPts val="600"/>
              </a:spcBef>
              <a:buFont typeface="Arial" panose="020B0604020202020204" pitchFamily="34" charset="0"/>
              <a:buChar char="•"/>
            </a:pPr>
            <a:r>
              <a:rPr lang="en-US" sz="1200" b="1" dirty="0">
                <a:solidFill>
                  <a:srgbClr val="1B3049"/>
                </a:solidFill>
              </a:rPr>
              <a:t>Pictograms, what are they?</a:t>
            </a:r>
          </a:p>
          <a:p>
            <a:pPr marL="285750" indent="-285750">
              <a:spcBef>
                <a:spcPts val="600"/>
              </a:spcBef>
              <a:buFont typeface="Arial" panose="020B0604020202020204" pitchFamily="34" charset="0"/>
              <a:buChar char="•"/>
            </a:pPr>
            <a:r>
              <a:rPr lang="en-US" sz="1200" b="1" dirty="0">
                <a:solidFill>
                  <a:srgbClr val="1B3049"/>
                </a:solidFill>
              </a:rPr>
              <a:t>Chemical hazards.</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a:t>
            </a:fld>
            <a:endParaRPr lang="en-US"/>
          </a:p>
        </p:txBody>
      </p:sp>
    </p:spTree>
    <p:extLst>
      <p:ext uri="{BB962C8B-B14F-4D97-AF65-F5344CB8AC3E}">
        <p14:creationId xmlns:p14="http://schemas.microsoft.com/office/powerpoint/2010/main" val="38263282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34</a:t>
            </a:fld>
            <a:endParaRPr lang="en-US"/>
          </a:p>
        </p:txBody>
      </p:sp>
    </p:spTree>
    <p:extLst>
      <p:ext uri="{BB962C8B-B14F-4D97-AF65-F5344CB8AC3E}">
        <p14:creationId xmlns:p14="http://schemas.microsoft.com/office/powerpoint/2010/main" val="4104931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895964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92818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41</a:t>
            </a:fld>
            <a:endParaRPr lang="en-US"/>
          </a:p>
        </p:txBody>
      </p:sp>
    </p:spTree>
    <p:extLst>
      <p:ext uri="{BB962C8B-B14F-4D97-AF65-F5344CB8AC3E}">
        <p14:creationId xmlns:p14="http://schemas.microsoft.com/office/powerpoint/2010/main" val="2706361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4</a:t>
            </a:fld>
            <a:endParaRPr lang="en-US"/>
          </a:p>
        </p:txBody>
      </p:sp>
    </p:spTree>
    <p:extLst>
      <p:ext uri="{BB962C8B-B14F-4D97-AF65-F5344CB8AC3E}">
        <p14:creationId xmlns:p14="http://schemas.microsoft.com/office/powerpoint/2010/main" val="13711541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a:extLst>
              <a:ext uri="{FF2B5EF4-FFF2-40B4-BE49-F238E27FC236}">
                <a16:creationId xmlns:a16="http://schemas.microsoft.com/office/drawing/2014/main" id="{170F3AE5-3CA1-4474-8604-492DC0D71D91}"/>
              </a:ext>
            </a:extLst>
          </p:cNvPr>
          <p:cNvSpPr>
            <a:spLocks noGrp="1" noRot="1" noChangeAspect="1" noChangeArrowheads="1" noTextEdit="1"/>
          </p:cNvSpPr>
          <p:nvPr>
            <p:ph type="sldImg"/>
          </p:nvPr>
        </p:nvSpPr>
        <p:spPr>
          <a:ln/>
        </p:spPr>
      </p:sp>
      <p:sp>
        <p:nvSpPr>
          <p:cNvPr id="135171" name="Notes Placeholder 2">
            <a:extLst>
              <a:ext uri="{FF2B5EF4-FFF2-40B4-BE49-F238E27FC236}">
                <a16:creationId xmlns:a16="http://schemas.microsoft.com/office/drawing/2014/main" id="{2077B8D4-BF8C-4ED2-B620-728D4529657A}"/>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5172" name="Slide Number Placeholder 3">
            <a:extLst>
              <a:ext uri="{FF2B5EF4-FFF2-40B4-BE49-F238E27FC236}">
                <a16:creationId xmlns:a16="http://schemas.microsoft.com/office/drawing/2014/main" id="{93A46811-2A79-45A9-B2CA-06715775D82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8850">
              <a:spcBef>
                <a:spcPct val="30000"/>
              </a:spcBef>
              <a:defRPr sz="1200">
                <a:solidFill>
                  <a:schemeClr val="tx1"/>
                </a:solidFill>
                <a:latin typeface="Times New Roman" panose="02020603050405020304" pitchFamily="18" charset="0"/>
              </a:defRPr>
            </a:lvl1pPr>
            <a:lvl2pPr marL="742950" indent="-285750" defTabSz="958850">
              <a:spcBef>
                <a:spcPct val="30000"/>
              </a:spcBef>
              <a:defRPr sz="1200">
                <a:solidFill>
                  <a:schemeClr val="tx1"/>
                </a:solidFill>
                <a:latin typeface="Times New Roman" panose="02020603050405020304" pitchFamily="18" charset="0"/>
              </a:defRPr>
            </a:lvl2pPr>
            <a:lvl3pPr marL="1143000" indent="-228600" defTabSz="958850">
              <a:spcBef>
                <a:spcPct val="30000"/>
              </a:spcBef>
              <a:defRPr sz="1200">
                <a:solidFill>
                  <a:schemeClr val="tx1"/>
                </a:solidFill>
                <a:latin typeface="Times New Roman" panose="02020603050405020304" pitchFamily="18" charset="0"/>
              </a:defRPr>
            </a:lvl3pPr>
            <a:lvl4pPr marL="1600200" indent="-228600" defTabSz="958850">
              <a:spcBef>
                <a:spcPct val="30000"/>
              </a:spcBef>
              <a:defRPr sz="1200">
                <a:solidFill>
                  <a:schemeClr val="tx1"/>
                </a:solidFill>
                <a:latin typeface="Times New Roman" panose="02020603050405020304" pitchFamily="18" charset="0"/>
              </a:defRPr>
            </a:lvl4pPr>
            <a:lvl5pPr marL="2057400" indent="-228600" defTabSz="958850">
              <a:spcBef>
                <a:spcPct val="30000"/>
              </a:spcBef>
              <a:defRPr sz="1200">
                <a:solidFill>
                  <a:schemeClr val="tx1"/>
                </a:solidFill>
                <a:latin typeface="Times New Roman" panose="02020603050405020304" pitchFamily="18" charset="0"/>
              </a:defRPr>
            </a:lvl5pPr>
            <a:lvl6pPr marL="2514600" indent="-228600" defTabSz="9588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588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588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58850" eaLnBrk="0" fontAlgn="base" hangingPunct="0">
              <a:spcBef>
                <a:spcPct val="30000"/>
              </a:spcBef>
              <a:spcAft>
                <a:spcPct val="0"/>
              </a:spcAft>
              <a:defRPr sz="1200">
                <a:solidFill>
                  <a:schemeClr val="tx1"/>
                </a:solidFill>
                <a:latin typeface="Times New Roman" panose="02020603050405020304" pitchFamily="18" charset="0"/>
              </a:defRPr>
            </a:lvl9pPr>
          </a:lstStyle>
          <a:p>
            <a:pPr marL="0" marR="0" lvl="0" indent="0" algn="r" defTabSz="958850" rtl="0" eaLnBrk="1" fontAlgn="base" latinLnBrk="0" hangingPunct="1">
              <a:lnSpc>
                <a:spcPct val="100000"/>
              </a:lnSpc>
              <a:spcBef>
                <a:spcPct val="0"/>
              </a:spcBef>
              <a:spcAft>
                <a:spcPct val="0"/>
              </a:spcAft>
              <a:buClrTx/>
              <a:buSzTx/>
              <a:buFontTx/>
              <a:buNone/>
              <a:tabLst/>
              <a:defRPr/>
            </a:pPr>
            <a:fld id="{755BC82D-24A7-4466-9F17-1F70AD629CDB}" type="slidenum">
              <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rPr>
              <a:pPr marL="0" marR="0" lvl="0" indent="0" algn="r" defTabSz="95885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8</a:t>
            </a:fld>
            <a:endParaRPr lang="en-US"/>
          </a:p>
        </p:txBody>
      </p:sp>
    </p:spTree>
    <p:extLst>
      <p:ext uri="{BB962C8B-B14F-4D97-AF65-F5344CB8AC3E}">
        <p14:creationId xmlns:p14="http://schemas.microsoft.com/office/powerpoint/2010/main" val="162970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standardized order of information for safety data sheets is also provided. </a:t>
            </a:r>
          </a:p>
          <a:p>
            <a:r>
              <a:rPr lang="en-US" dirty="0"/>
              <a:t>These recommendations can be used by regulatory authorities such as OSHA to establish mandatory requirements for hazard communication.</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9</a:t>
            </a:fld>
            <a:endParaRPr lang="en-US"/>
          </a:p>
        </p:txBody>
      </p:sp>
    </p:spTree>
    <p:extLst>
      <p:ext uri="{BB962C8B-B14F-4D97-AF65-F5344CB8AC3E}">
        <p14:creationId xmlns:p14="http://schemas.microsoft.com/office/powerpoint/2010/main" val="2164178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GHS Classification and Communication elements are the foundation of programs to ensure the safe use of chemicals. </a:t>
            </a:r>
          </a:p>
          <a:p>
            <a:endParaRPr lang="en-US" dirty="0"/>
          </a:p>
          <a:p>
            <a:r>
              <a:rPr lang="en-US" dirty="0"/>
              <a:t>The general goal of these systems is to minimize exposure, resulting in reduced risk. The systems vary in focus and include activities such as establishing exposure limits, recommending exposure monitoring methods and creating engineering controls. However, the target audiences of such systems are generally limited to workplace settings. With or without formal risk management systems, the GHS is designed to promote the safe use of chemicals.</a:t>
            </a:r>
          </a:p>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10</a:t>
            </a:fld>
            <a:endParaRPr lang="en-US"/>
          </a:p>
        </p:txBody>
      </p:sp>
    </p:spTree>
    <p:extLst>
      <p:ext uri="{BB962C8B-B14F-4D97-AF65-F5344CB8AC3E}">
        <p14:creationId xmlns:p14="http://schemas.microsoft.com/office/powerpoint/2010/main" val="23010222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7520813-3316-4E30-9CB4-C93EBDB560A9}" type="slidenum">
              <a:rPr lang="en-US" smtClean="0"/>
              <a:t>11</a:t>
            </a:fld>
            <a:endParaRPr lang="en-US"/>
          </a:p>
        </p:txBody>
      </p:sp>
    </p:spTree>
    <p:extLst>
      <p:ext uri="{BB962C8B-B14F-4D97-AF65-F5344CB8AC3E}">
        <p14:creationId xmlns:p14="http://schemas.microsoft.com/office/powerpoint/2010/main" val="3746272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E88451DE-7BCD-49A9-AF67-1C384F74456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7132A265-8E71-45E8-8019-97080A8D26F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C705AC3-3E6A-4732-A256-8B961259A4FF}"/>
              </a:ext>
            </a:extLst>
          </p:cNvPr>
          <p:cNvSpPr>
            <a:spLocks noGrp="1" noChangeArrowheads="1"/>
          </p:cNvSpPr>
          <p:nvPr>
            <p:ph type="sldNum" sz="quarter" idx="12"/>
          </p:nvPr>
        </p:nvSpPr>
        <p:spPr>
          <a:ln/>
        </p:spPr>
        <p:txBody>
          <a:bodyPr/>
          <a:lstStyle>
            <a:lvl1pPr>
              <a:defRPr/>
            </a:lvl1pPr>
          </a:lstStyle>
          <a:p>
            <a:pPr>
              <a:defRPr/>
            </a:pPr>
            <a:fld id="{E6A9716B-539B-4884-91AB-AA88909FC509}" type="slidenum">
              <a:rPr lang="en-US" altLang="en-US"/>
              <a:pPr>
                <a:defRPr/>
              </a:pPr>
              <a:t>‹#›</a:t>
            </a:fld>
            <a:endParaRPr lang="en-US" altLang="en-US"/>
          </a:p>
        </p:txBody>
      </p:sp>
    </p:spTree>
    <p:extLst>
      <p:ext uri="{BB962C8B-B14F-4D97-AF65-F5344CB8AC3E}">
        <p14:creationId xmlns:p14="http://schemas.microsoft.com/office/powerpoint/2010/main" val="5344950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245CDEF-AC7C-4606-9CA7-35115AE0D58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B7BAB29-82EC-4165-984E-A6C454F161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FBA6D67-2C3D-4DA8-96FE-4A115142D862}"/>
              </a:ext>
            </a:extLst>
          </p:cNvPr>
          <p:cNvSpPr>
            <a:spLocks noGrp="1" noChangeArrowheads="1"/>
          </p:cNvSpPr>
          <p:nvPr>
            <p:ph type="sldNum" sz="quarter" idx="12"/>
          </p:nvPr>
        </p:nvSpPr>
        <p:spPr>
          <a:ln/>
        </p:spPr>
        <p:txBody>
          <a:bodyPr/>
          <a:lstStyle>
            <a:lvl1pPr>
              <a:defRPr/>
            </a:lvl1pPr>
          </a:lstStyle>
          <a:p>
            <a:pPr>
              <a:defRPr/>
            </a:pPr>
            <a:fld id="{8CB3AAA2-5273-41CB-96DE-EA620DC95CEF}" type="slidenum">
              <a:rPr lang="en-US" altLang="en-US"/>
              <a:pPr>
                <a:defRPr/>
              </a:pPr>
              <a:t>‹#›</a:t>
            </a:fld>
            <a:endParaRPr lang="en-US" altLang="en-US"/>
          </a:p>
        </p:txBody>
      </p:sp>
    </p:spTree>
    <p:extLst>
      <p:ext uri="{BB962C8B-B14F-4D97-AF65-F5344CB8AC3E}">
        <p14:creationId xmlns:p14="http://schemas.microsoft.com/office/powerpoint/2010/main" val="25471372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F4F6C872-FCD2-44A0-B0EB-930ECC9CC9A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E607ADC0-280B-4663-859F-DB747503276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59FC38F-A9E9-419C-8A83-26AB1FB2025F}"/>
              </a:ext>
            </a:extLst>
          </p:cNvPr>
          <p:cNvSpPr>
            <a:spLocks noGrp="1" noChangeArrowheads="1"/>
          </p:cNvSpPr>
          <p:nvPr>
            <p:ph type="sldNum" sz="quarter" idx="12"/>
          </p:nvPr>
        </p:nvSpPr>
        <p:spPr>
          <a:ln/>
        </p:spPr>
        <p:txBody>
          <a:bodyPr/>
          <a:lstStyle>
            <a:lvl1pPr>
              <a:defRPr/>
            </a:lvl1pPr>
          </a:lstStyle>
          <a:p>
            <a:pPr>
              <a:defRPr/>
            </a:pPr>
            <a:fld id="{83A59CE3-0DAD-46D4-B544-5143B9E2CD3A}" type="slidenum">
              <a:rPr lang="en-US" altLang="en-US"/>
              <a:pPr>
                <a:defRPr/>
              </a:pPr>
              <a:t>‹#›</a:t>
            </a:fld>
            <a:endParaRPr lang="en-US" altLang="en-US"/>
          </a:p>
        </p:txBody>
      </p:sp>
    </p:spTree>
    <p:extLst>
      <p:ext uri="{BB962C8B-B14F-4D97-AF65-F5344CB8AC3E}">
        <p14:creationId xmlns:p14="http://schemas.microsoft.com/office/powerpoint/2010/main" val="102098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F0E0D86-3A8C-4A73-A4C4-9459CACFD9EF}"/>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1CD679F-E344-4B21-B6FF-2DB2B6E710C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5BB424-DB69-4A1D-947B-59BE0C183AF8}"/>
              </a:ext>
            </a:extLst>
          </p:cNvPr>
          <p:cNvSpPr>
            <a:spLocks noGrp="1" noChangeArrowheads="1"/>
          </p:cNvSpPr>
          <p:nvPr>
            <p:ph type="sldNum" sz="quarter" idx="12"/>
          </p:nvPr>
        </p:nvSpPr>
        <p:spPr>
          <a:ln/>
        </p:spPr>
        <p:txBody>
          <a:bodyPr/>
          <a:lstStyle>
            <a:lvl1pPr>
              <a:defRPr/>
            </a:lvl1pPr>
          </a:lstStyle>
          <a:p>
            <a:pPr>
              <a:defRPr/>
            </a:pPr>
            <a:fld id="{4AD01EBE-D7EA-451D-B661-A7347B4EE3F4}" type="slidenum">
              <a:rPr lang="en-US" altLang="en-US"/>
              <a:pPr>
                <a:defRPr/>
              </a:pPr>
              <a:t>‹#›</a:t>
            </a:fld>
            <a:endParaRPr lang="en-US" altLang="en-US"/>
          </a:p>
        </p:txBody>
      </p:sp>
    </p:spTree>
    <p:extLst>
      <p:ext uri="{BB962C8B-B14F-4D97-AF65-F5344CB8AC3E}">
        <p14:creationId xmlns:p14="http://schemas.microsoft.com/office/powerpoint/2010/main" val="2437813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FC2EB90-82C2-43C9-977C-2DA97E9BB7A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4E9BAEF6-B4E1-4C8F-B33F-4BD95CCC7B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27DE20C6-6865-44BB-BE3A-62FA2FE9204B}"/>
              </a:ext>
            </a:extLst>
          </p:cNvPr>
          <p:cNvSpPr>
            <a:spLocks noGrp="1" noChangeArrowheads="1"/>
          </p:cNvSpPr>
          <p:nvPr>
            <p:ph type="sldNum" sz="quarter" idx="12"/>
          </p:nvPr>
        </p:nvSpPr>
        <p:spPr>
          <a:ln/>
        </p:spPr>
        <p:txBody>
          <a:bodyPr/>
          <a:lstStyle>
            <a:lvl1pPr>
              <a:defRPr/>
            </a:lvl1pPr>
          </a:lstStyle>
          <a:p>
            <a:pPr>
              <a:defRPr/>
            </a:pPr>
            <a:fld id="{3CDE691E-EB76-4CD3-9155-8EE509258755}" type="slidenum">
              <a:rPr lang="en-US" altLang="en-US"/>
              <a:pPr>
                <a:defRPr/>
              </a:pPr>
              <a:t>‹#›</a:t>
            </a:fld>
            <a:endParaRPr lang="en-US" altLang="en-US"/>
          </a:p>
        </p:txBody>
      </p:sp>
    </p:spTree>
    <p:extLst>
      <p:ext uri="{BB962C8B-B14F-4D97-AF65-F5344CB8AC3E}">
        <p14:creationId xmlns:p14="http://schemas.microsoft.com/office/powerpoint/2010/main" val="34719095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B2372D9-43CE-4CE7-BB0D-EC4CC65413F9}"/>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FD9548A-A05C-4997-B38B-8D145F51277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55A6341F-A017-4F4A-BB79-A53161F56B74}"/>
              </a:ext>
            </a:extLst>
          </p:cNvPr>
          <p:cNvSpPr>
            <a:spLocks noGrp="1" noChangeArrowheads="1"/>
          </p:cNvSpPr>
          <p:nvPr>
            <p:ph type="sldNum" sz="quarter" idx="12"/>
          </p:nvPr>
        </p:nvSpPr>
        <p:spPr>
          <a:ln/>
        </p:spPr>
        <p:txBody>
          <a:bodyPr/>
          <a:lstStyle>
            <a:lvl1pPr>
              <a:defRPr/>
            </a:lvl1pPr>
          </a:lstStyle>
          <a:p>
            <a:pPr>
              <a:defRPr/>
            </a:pPr>
            <a:fld id="{2AE9166C-0E0D-45E0-9FA5-C0F5ED62EA7F}" type="slidenum">
              <a:rPr lang="en-US" altLang="en-US"/>
              <a:pPr>
                <a:defRPr/>
              </a:pPr>
              <a:t>‹#›</a:t>
            </a:fld>
            <a:endParaRPr lang="en-US" altLang="en-US"/>
          </a:p>
        </p:txBody>
      </p:sp>
    </p:spTree>
    <p:extLst>
      <p:ext uri="{BB962C8B-B14F-4D97-AF65-F5344CB8AC3E}">
        <p14:creationId xmlns:p14="http://schemas.microsoft.com/office/powerpoint/2010/main" val="3239874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19704B1-FB29-4A17-BC02-1861E287D92B}"/>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DF5451E3-AF2C-40E6-A186-D2CF07E90DB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0A156E2A-2A05-49EE-B949-EEC1528C2DF5}"/>
              </a:ext>
            </a:extLst>
          </p:cNvPr>
          <p:cNvSpPr>
            <a:spLocks noGrp="1" noChangeArrowheads="1"/>
          </p:cNvSpPr>
          <p:nvPr>
            <p:ph type="sldNum" sz="quarter" idx="12"/>
          </p:nvPr>
        </p:nvSpPr>
        <p:spPr>
          <a:ln/>
        </p:spPr>
        <p:txBody>
          <a:bodyPr/>
          <a:lstStyle>
            <a:lvl1pPr>
              <a:defRPr/>
            </a:lvl1pPr>
          </a:lstStyle>
          <a:p>
            <a:pPr>
              <a:defRPr/>
            </a:pPr>
            <a:fld id="{96F63DFF-9BD1-4D7E-8BBC-68C4A072438C}" type="slidenum">
              <a:rPr lang="en-US" altLang="en-US"/>
              <a:pPr>
                <a:defRPr/>
              </a:pPr>
              <a:t>‹#›</a:t>
            </a:fld>
            <a:endParaRPr lang="en-US" altLang="en-US"/>
          </a:p>
        </p:txBody>
      </p:sp>
    </p:spTree>
    <p:extLst>
      <p:ext uri="{BB962C8B-B14F-4D97-AF65-F5344CB8AC3E}">
        <p14:creationId xmlns:p14="http://schemas.microsoft.com/office/powerpoint/2010/main" val="6123602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707CD60-05D7-4CD1-AC80-1D3AC285228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5F02907-AF48-4ABC-8D96-858BFD05BED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9DC4E243-533D-48A2-8E68-696932B62A01}"/>
              </a:ext>
            </a:extLst>
          </p:cNvPr>
          <p:cNvSpPr>
            <a:spLocks noGrp="1" noChangeArrowheads="1"/>
          </p:cNvSpPr>
          <p:nvPr>
            <p:ph type="sldNum" sz="quarter" idx="12"/>
          </p:nvPr>
        </p:nvSpPr>
        <p:spPr>
          <a:ln/>
        </p:spPr>
        <p:txBody>
          <a:bodyPr/>
          <a:lstStyle>
            <a:lvl1pPr>
              <a:defRPr/>
            </a:lvl1pPr>
          </a:lstStyle>
          <a:p>
            <a:pPr>
              <a:defRPr/>
            </a:pPr>
            <a:fld id="{6256FF9C-F280-43FB-8877-36A79ADBC4B3}" type="slidenum">
              <a:rPr lang="en-US" altLang="en-US"/>
              <a:pPr>
                <a:defRPr/>
              </a:pPr>
              <a:t>‹#›</a:t>
            </a:fld>
            <a:endParaRPr lang="en-US" altLang="en-US"/>
          </a:p>
        </p:txBody>
      </p:sp>
    </p:spTree>
    <p:extLst>
      <p:ext uri="{BB962C8B-B14F-4D97-AF65-F5344CB8AC3E}">
        <p14:creationId xmlns:p14="http://schemas.microsoft.com/office/powerpoint/2010/main" val="8939209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F944DA7-A771-4ED0-9C8E-F166A4A1643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72875F6-CE3C-4A02-B5E9-C5293B0EB0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F0C6463-16A0-4CCE-9CEB-7F0071620E76}"/>
              </a:ext>
            </a:extLst>
          </p:cNvPr>
          <p:cNvSpPr>
            <a:spLocks noGrp="1" noChangeArrowheads="1"/>
          </p:cNvSpPr>
          <p:nvPr>
            <p:ph type="sldNum" sz="quarter" idx="12"/>
          </p:nvPr>
        </p:nvSpPr>
        <p:spPr>
          <a:ln/>
        </p:spPr>
        <p:txBody>
          <a:bodyPr/>
          <a:lstStyle>
            <a:lvl1pPr>
              <a:defRPr/>
            </a:lvl1pPr>
          </a:lstStyle>
          <a:p>
            <a:pPr>
              <a:defRPr/>
            </a:pPr>
            <a:fld id="{DD9BEF8B-6DD6-445E-A28A-61869C8082D6}" type="slidenum">
              <a:rPr lang="en-US" altLang="en-US"/>
              <a:pPr>
                <a:defRPr/>
              </a:pPr>
              <a:t>‹#›</a:t>
            </a:fld>
            <a:endParaRPr lang="en-US" altLang="en-US"/>
          </a:p>
        </p:txBody>
      </p:sp>
    </p:spTree>
    <p:extLst>
      <p:ext uri="{BB962C8B-B14F-4D97-AF65-F5344CB8AC3E}">
        <p14:creationId xmlns:p14="http://schemas.microsoft.com/office/powerpoint/2010/main" val="25288090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856DF2C-AF9C-4018-B5B5-F654DC2E604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FC50ED-53EC-4996-AAE2-6148088EECC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C73C4C61-02EC-4B67-8377-368197BD11F7}"/>
              </a:ext>
            </a:extLst>
          </p:cNvPr>
          <p:cNvSpPr>
            <a:spLocks noGrp="1" noChangeArrowheads="1"/>
          </p:cNvSpPr>
          <p:nvPr>
            <p:ph type="sldNum" sz="quarter" idx="12"/>
          </p:nvPr>
        </p:nvSpPr>
        <p:spPr>
          <a:ln/>
        </p:spPr>
        <p:txBody>
          <a:bodyPr/>
          <a:lstStyle>
            <a:lvl1pPr>
              <a:defRPr/>
            </a:lvl1pPr>
          </a:lstStyle>
          <a:p>
            <a:pPr>
              <a:defRPr/>
            </a:pPr>
            <a:fld id="{37F01C23-28FB-40C1-B03E-83D451D6CACE}" type="slidenum">
              <a:rPr lang="en-US" altLang="en-US"/>
              <a:pPr>
                <a:defRPr/>
              </a:pPr>
              <a:t>‹#›</a:t>
            </a:fld>
            <a:endParaRPr lang="en-US" altLang="en-US"/>
          </a:p>
        </p:txBody>
      </p:sp>
    </p:spTree>
    <p:extLst>
      <p:ext uri="{BB962C8B-B14F-4D97-AF65-F5344CB8AC3E}">
        <p14:creationId xmlns:p14="http://schemas.microsoft.com/office/powerpoint/2010/main" val="29347691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604B9CF-D643-4AA9-9F7D-43CC78FE609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32571A7-A1E8-48AC-A15E-094078BF988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D43F52E-17EF-4365-8C09-F305BA0C2841}"/>
              </a:ext>
            </a:extLst>
          </p:cNvPr>
          <p:cNvSpPr>
            <a:spLocks noGrp="1" noChangeArrowheads="1"/>
          </p:cNvSpPr>
          <p:nvPr>
            <p:ph type="sldNum" sz="quarter" idx="12"/>
          </p:nvPr>
        </p:nvSpPr>
        <p:spPr>
          <a:ln/>
        </p:spPr>
        <p:txBody>
          <a:bodyPr/>
          <a:lstStyle>
            <a:lvl1pPr>
              <a:defRPr/>
            </a:lvl1pPr>
          </a:lstStyle>
          <a:p>
            <a:pPr>
              <a:defRPr/>
            </a:pPr>
            <a:fld id="{81A46513-25A3-442E-92E4-CB3C6C268C87}" type="slidenum">
              <a:rPr lang="en-US" altLang="en-US"/>
              <a:pPr>
                <a:defRPr/>
              </a:pPr>
              <a:t>‹#›</a:t>
            </a:fld>
            <a:endParaRPr lang="en-US" altLang="en-US"/>
          </a:p>
        </p:txBody>
      </p:sp>
    </p:spTree>
    <p:extLst>
      <p:ext uri="{BB962C8B-B14F-4D97-AF65-F5344CB8AC3E}">
        <p14:creationId xmlns:p14="http://schemas.microsoft.com/office/powerpoint/2010/main" val="3625705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7/8/2021</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8DF896A-D6BD-499D-9FC5-06DE92AC481D}"/>
              </a:ext>
            </a:extLst>
          </p:cNvPr>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E1CB2D16-1D47-43B1-811E-5BF111A8A296}"/>
              </a:ext>
            </a:extLst>
          </p:cNvPr>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A41E0011-B34B-49F4-905F-D41126DDF28F}"/>
              </a:ext>
            </a:extLst>
          </p:cNvPr>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07258A57-72FF-4DF0-B261-F3A78A82489F}"/>
              </a:ext>
            </a:extLst>
          </p:cNvPr>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DEA61BB8-2BC2-4E85-AA9A-AFFE141B6229}"/>
              </a:ext>
            </a:extLst>
          </p:cNvPr>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BD7EE225-CD34-492B-ADE6-4AEC64ACC713}" type="slidenum">
              <a:rPr lang="en-US" altLang="en-US"/>
              <a:pPr>
                <a:defRPr/>
              </a:pPr>
              <a:t>‹#›</a:t>
            </a:fld>
            <a:endParaRPr lang="en-US" altLang="en-US"/>
          </a:p>
        </p:txBody>
      </p:sp>
    </p:spTree>
    <p:extLst>
      <p:ext uri="{BB962C8B-B14F-4D97-AF65-F5344CB8AC3E}">
        <p14:creationId xmlns:p14="http://schemas.microsoft.com/office/powerpoint/2010/main" val="3217435613"/>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8" Type="http://schemas.openxmlformats.org/officeDocument/2006/relationships/hyperlink" Target="https://www.osha.gov/pls/oshaweb/owadisp.show_document?p_table=STANDARDS&amp;p_id=9828" TargetMode="External"/><Relationship Id="rId3" Type="http://schemas.openxmlformats.org/officeDocument/2006/relationships/hyperlink" Target="https://www.osha.gov/pls/oshaweb/owadisp.show_document?p_table=STANDARDS&amp;p_id=10099" TargetMode="External"/><Relationship Id="rId7" Type="http://schemas.openxmlformats.org/officeDocument/2006/relationships/hyperlink" Target="https://www.osha.gov/pls/oshaweb/owadisp.show_document?p_table=STANDARDS&amp;p_id=10839" TargetMode="External"/><Relationship Id="rId2" Type="http://schemas.openxmlformats.org/officeDocument/2006/relationships/hyperlink" Target="https://www.osha.gov/pls/oshaweb/owadisp.show_document?p_id=10757&amp;p_table=STANDARDS" TargetMode="External"/><Relationship Id="rId1" Type="http://schemas.openxmlformats.org/officeDocument/2006/relationships/slideLayout" Target="../slideLayouts/slideLayout6.xml"/><Relationship Id="rId6" Type="http://schemas.openxmlformats.org/officeDocument/2006/relationships/hyperlink" Target="https://www.osha.gov/pls/oshaweb/owadisp.show_document?p_table=STANDARDS&amp;p_id=9804" TargetMode="External"/><Relationship Id="rId11" Type="http://schemas.openxmlformats.org/officeDocument/2006/relationships/hyperlink" Target="https://www.osha.gov/laws-regs/regulations/standardnumber/1926/1926.102" TargetMode="External"/><Relationship Id="rId5" Type="http://schemas.openxmlformats.org/officeDocument/2006/relationships/hyperlink" Target="https://www.osha.gov/pls/oshaweb/owadisp.show_document?p_table=STANDARDS&amp;p_id=12716" TargetMode="External"/><Relationship Id="rId10" Type="http://schemas.openxmlformats.org/officeDocument/2006/relationships/hyperlink" Target="https://www.osha.gov/pls/oshaweb/owadisp.show_document?p_table=STANDARDS&amp;p_id=9836" TargetMode="External"/><Relationship Id="rId4" Type="http://schemas.openxmlformats.org/officeDocument/2006/relationships/hyperlink" Target="https://www.osha.gov/pls/oshaweb/owadisp.show_document?p_table=STANDARDS&amp;p_id=10752" TargetMode="External"/><Relationship Id="rId9" Type="http://schemas.openxmlformats.org/officeDocument/2006/relationships/hyperlink" Target="https://www.osha.gov/pls/oshaweb/owadisp.show_document?p_table=standards&amp;p_id=10759"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Fall Protection and Prevention">
            <a:extLst>
              <a:ext uri="{FF2B5EF4-FFF2-40B4-BE49-F238E27FC236}">
                <a16:creationId xmlns:a16="http://schemas.microsoft.com/office/drawing/2014/main" id="{695FE91F-E91F-4CC9-9C9A-D4CBA3C4C57C}"/>
              </a:ext>
            </a:extLst>
          </p:cNvPr>
          <p:cNvSpPr>
            <a:spLocks noGrp="1"/>
          </p:cNvSpPr>
          <p:nvPr>
            <p:ph type="title"/>
          </p:nvPr>
        </p:nvSpPr>
        <p:spPr>
          <a:xfrm>
            <a:off x="677334" y="609600"/>
            <a:ext cx="4455775" cy="1320800"/>
          </a:xfrm>
        </p:spPr>
        <p:txBody>
          <a:bodyPr>
            <a:normAutofit fontScale="90000"/>
          </a:bodyPr>
          <a:lstStyle/>
          <a:p>
            <a:pPr algn="ctr">
              <a:lnSpc>
                <a:spcPct val="90000"/>
              </a:lnSpc>
            </a:pPr>
            <a:r>
              <a:rPr lang="en-US" sz="1200" dirty="0"/>
              <a:t> </a:t>
            </a:r>
            <a:r>
              <a:rPr lang="en-US" sz="7300" b="1" dirty="0"/>
              <a:t>HAZCOM</a:t>
            </a:r>
            <a:r>
              <a:rPr lang="en-US" sz="800" b="1" dirty="0"/>
              <a:t> </a:t>
            </a:r>
            <a:br>
              <a:rPr lang="en-US" sz="800" b="1" dirty="0"/>
            </a:br>
            <a:r>
              <a:rPr lang="en-US" sz="800" b="1" dirty="0"/>
              <a:t/>
            </a:r>
            <a:br>
              <a:rPr lang="en-US" sz="800" b="1" dirty="0"/>
            </a:br>
            <a:r>
              <a:rPr lang="en-US" sz="800" b="1" dirty="0"/>
              <a:t/>
            </a:r>
            <a:br>
              <a:rPr lang="en-US" sz="800" b="1" dirty="0"/>
            </a:br>
            <a:r>
              <a:rPr lang="en-US" sz="6000" dirty="0"/>
              <a:t>and</a:t>
            </a:r>
            <a:r>
              <a:rPr lang="en-US" sz="6700" dirty="0"/>
              <a:t> </a:t>
            </a:r>
            <a:br>
              <a:rPr lang="en-US" sz="6700" dirty="0"/>
            </a:br>
            <a:r>
              <a:rPr lang="en-US" sz="800" dirty="0"/>
              <a:t> </a:t>
            </a:r>
            <a:br>
              <a:rPr lang="en-US" sz="800" dirty="0"/>
            </a:br>
            <a:r>
              <a:rPr lang="en-US" sz="800" dirty="0"/>
              <a:t/>
            </a:r>
            <a:br>
              <a:rPr lang="en-US" sz="800" dirty="0"/>
            </a:br>
            <a:r>
              <a:rPr lang="en-US" sz="800" dirty="0"/>
              <a:t/>
            </a:r>
            <a:br>
              <a:rPr lang="en-US" sz="800" dirty="0"/>
            </a:br>
            <a:r>
              <a:rPr lang="en-US" sz="7300" b="1" dirty="0"/>
              <a:t>G.H.S.</a:t>
            </a:r>
            <a:r>
              <a:rPr lang="en-US" sz="3100" dirty="0"/>
              <a:t/>
            </a:r>
            <a:br>
              <a:rPr lang="en-US" sz="3100" dirty="0"/>
            </a:br>
            <a:r>
              <a:rPr lang="en-US" sz="3100" dirty="0"/>
              <a:t> </a:t>
            </a:r>
            <a:br>
              <a:rPr lang="en-US" sz="3100" dirty="0"/>
            </a:br>
            <a:r>
              <a:rPr lang="en-US" sz="3100" dirty="0"/>
              <a:t/>
            </a:r>
            <a:br>
              <a:rPr lang="en-US" sz="3100" dirty="0"/>
            </a:br>
            <a:r>
              <a:rPr lang="en-US" sz="2200" dirty="0"/>
              <a:t>(Chemical Hazards)</a:t>
            </a:r>
            <a:r>
              <a:rPr lang="en-US" sz="3100" dirty="0"/>
              <a:t/>
            </a:r>
            <a:br>
              <a:rPr lang="en-US" sz="3100" dirty="0"/>
            </a:br>
            <a:endParaRPr lang="en-US" sz="1200" dirty="0"/>
          </a:p>
        </p:txBody>
      </p:sp>
      <p:pic>
        <p:nvPicPr>
          <p:cNvPr id="12" name="Picture 11" descr="Image of GHS and warning signs">
            <a:extLst>
              <a:ext uri="{FF2B5EF4-FFF2-40B4-BE49-F238E27FC236}">
                <a16:creationId xmlns:a16="http://schemas.microsoft.com/office/drawing/2014/main" id="{0161041C-5DE9-4A67-B79C-E43A4336810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747489" y="8466"/>
            <a:ext cx="7437732" cy="6858001"/>
          </a:xfrm>
          <a:custGeom>
            <a:avLst/>
            <a:gdLst>
              <a:gd name="connsiteX0" fmla="*/ 379987 w 7922146"/>
              <a:gd name="connsiteY0" fmla="*/ 0 h 6858001"/>
              <a:gd name="connsiteX1" fmla="*/ 5304971 w 7922146"/>
              <a:gd name="connsiteY1" fmla="*/ 0 h 6858001"/>
              <a:gd name="connsiteX2" fmla="*/ 7065281 w 7922146"/>
              <a:gd name="connsiteY2" fmla="*/ 0 h 6858001"/>
              <a:gd name="connsiteX3" fmla="*/ 7397540 w 7922146"/>
              <a:gd name="connsiteY3" fmla="*/ 0 h 6858001"/>
              <a:gd name="connsiteX4" fmla="*/ 7397540 w 7922146"/>
              <a:gd name="connsiteY4" fmla="*/ 1 h 6858001"/>
              <a:gd name="connsiteX5" fmla="*/ 7922146 w 7922146"/>
              <a:gd name="connsiteY5" fmla="*/ 1 h 6858001"/>
              <a:gd name="connsiteX6" fmla="*/ 7922146 w 7922146"/>
              <a:gd name="connsiteY6" fmla="*/ 6858001 h 6858001"/>
              <a:gd name="connsiteX7" fmla="*/ 7065281 w 7922146"/>
              <a:gd name="connsiteY7" fmla="*/ 6858001 h 6858001"/>
              <a:gd name="connsiteX8" fmla="*/ 7065281 w 7922146"/>
              <a:gd name="connsiteY8" fmla="*/ 6858000 h 6858001"/>
              <a:gd name="connsiteX9" fmla="*/ 5932989 w 7922146"/>
              <a:gd name="connsiteY9" fmla="*/ 6858000 h 6858001"/>
              <a:gd name="connsiteX10" fmla="*/ 5932989 w 7922146"/>
              <a:gd name="connsiteY10" fmla="*/ 6858001 h 6858001"/>
              <a:gd name="connsiteX11" fmla="*/ 27809 w 7922146"/>
              <a:gd name="connsiteY11" fmla="*/ 6858001 h 6858001"/>
              <a:gd name="connsiteX12" fmla="*/ 1803228 w 7922146"/>
              <a:gd name="connsiteY12" fmla="*/ 4521201 h 6858001"/>
              <a:gd name="connsiteX13" fmla="*/ 0 w 7922146"/>
              <a:gd name="connsiteY13" fmla="*/ 0 h 6858001"/>
              <a:gd name="connsiteX14" fmla="*/ 379987 w 7922146"/>
              <a:gd name="connsiteY14" fmla="*/ 0 h 6858001"/>
              <a:gd name="connsiteX15" fmla="*/ 0 w 7922146"/>
              <a:gd name="connsiteY15" fmla="*/ 407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Tree>
    <p:extLst>
      <p:ext uri="{BB962C8B-B14F-4D97-AF65-F5344CB8AC3E}">
        <p14:creationId xmlns:p14="http://schemas.microsoft.com/office/powerpoint/2010/main" val="1620515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782F4-E3A0-49AF-9C9C-A476C84305D2}"/>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HAZCOM and G.H.S. – Part 3</a:t>
            </a:r>
          </a:p>
        </p:txBody>
      </p:sp>
      <p:sp>
        <p:nvSpPr>
          <p:cNvPr id="10" name="TextBox 9">
            <a:extLst>
              <a:ext uri="{FF2B5EF4-FFF2-40B4-BE49-F238E27FC236}">
                <a16:creationId xmlns:a16="http://schemas.microsoft.com/office/drawing/2014/main" id="{8EBEF023-7E5A-46C9-8BA1-90EDF936D827}"/>
              </a:ext>
            </a:extLst>
          </p:cNvPr>
          <p:cNvSpPr txBox="1"/>
          <p:nvPr/>
        </p:nvSpPr>
        <p:spPr>
          <a:xfrm>
            <a:off x="1458341" y="1334452"/>
            <a:ext cx="6462794" cy="1205458"/>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dirty="0">
                <a:solidFill>
                  <a:prstClr val="black">
                    <a:lumMod val="75000"/>
                    <a:lumOff val="25000"/>
                  </a:prstClr>
                </a:solidFill>
              </a:rPr>
              <a:t>  Globally Harmonized System </a:t>
            </a:r>
          </a:p>
          <a:p>
            <a:pPr marL="342900" lvl="0" indent="-342900" fontAlgn="base">
              <a:spcBef>
                <a:spcPts val="1000"/>
              </a:spcBef>
              <a:buClr>
                <a:srgbClr val="90C226"/>
              </a:buClr>
              <a:buSzPct val="80000"/>
              <a:buFont typeface="Wingdings 3" charset="2"/>
              <a:buChar char=""/>
            </a:pPr>
            <a:endParaRPr lang="en-US" sz="3200" b="1" dirty="0">
              <a:solidFill>
                <a:prstClr val="black">
                  <a:lumMod val="75000"/>
                  <a:lumOff val="25000"/>
                </a:prstClr>
              </a:solidFill>
            </a:endParaRPr>
          </a:p>
        </p:txBody>
      </p:sp>
      <p:sp>
        <p:nvSpPr>
          <p:cNvPr id="11" name="Content Placeholder 6">
            <a:extLst>
              <a:ext uri="{FF2B5EF4-FFF2-40B4-BE49-F238E27FC236}">
                <a16:creationId xmlns:a16="http://schemas.microsoft.com/office/drawing/2014/main" id="{1DCF5321-DC06-4B73-BC4F-13F8C9087280}"/>
              </a:ext>
            </a:extLst>
          </p:cNvPr>
          <p:cNvSpPr txBox="1">
            <a:spLocks/>
          </p:cNvSpPr>
          <p:nvPr/>
        </p:nvSpPr>
        <p:spPr>
          <a:xfrm>
            <a:off x="1138989" y="2240799"/>
            <a:ext cx="9255411" cy="457684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Harmonized classification criteria for health, physical, and environmental hazards of chemicals</a:t>
            </a:r>
            <a:r>
              <a:rPr lang="en-US" altLang="en-US" sz="800" dirty="0">
                <a:latin typeface="Times New Roman" panose="02020603050405020304" pitchFamily="18" charset="0"/>
                <a:cs typeface="Times New Roman" panose="02020603050405020304" pitchFamily="18" charset="0"/>
              </a:rPr>
              <a:t> </a:t>
            </a:r>
          </a:p>
          <a:p>
            <a:pPr lvl="1"/>
            <a:endParaRPr lang="en-US" altLang="en-US" sz="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Standardized labelling </a:t>
            </a:r>
          </a:p>
          <a:p>
            <a:pPr lvl="1"/>
            <a:endParaRPr lang="en-US" altLang="en-US" sz="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Signal words, pictograms, precautionary statements</a:t>
            </a:r>
          </a:p>
          <a:p>
            <a:pPr lvl="1"/>
            <a:endParaRPr lang="en-US" altLang="en-US" sz="800" dirty="0">
              <a:latin typeface="Times New Roman" panose="02020603050405020304" pitchFamily="18" charset="0"/>
              <a:cs typeface="Times New Roman" panose="02020603050405020304" pitchFamily="18" charset="0"/>
            </a:endParaRPr>
          </a:p>
          <a:p>
            <a:pPr lvl="1">
              <a:buFont typeface="Arial" panose="020B0604020202020204" pitchFamily="34" charset="0"/>
              <a:buChar char="•"/>
            </a:pPr>
            <a:r>
              <a:rPr lang="en-US" altLang="en-US" sz="2800" dirty="0">
                <a:latin typeface="Times New Roman" panose="02020603050405020304" pitchFamily="18" charset="0"/>
                <a:cs typeface="Times New Roman" panose="02020603050405020304" pitchFamily="18" charset="0"/>
              </a:rPr>
              <a:t>A standardized order of information for safety data sheets, SDS </a:t>
            </a:r>
          </a:p>
          <a:p>
            <a:pPr marL="0" indent="0" algn="ctr">
              <a:buFont typeface="Wingdings 3" charset="2"/>
              <a:buNone/>
            </a:pPr>
            <a:endParaRPr lang="en-US" sz="1400" dirty="0">
              <a:latin typeface="+mj-lt"/>
            </a:endParaRPr>
          </a:p>
        </p:txBody>
      </p:sp>
    </p:spTree>
    <p:extLst>
      <p:ext uri="{BB962C8B-B14F-4D97-AF65-F5344CB8AC3E}">
        <p14:creationId xmlns:p14="http://schemas.microsoft.com/office/powerpoint/2010/main" val="38186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CCB27-A629-4F05-8599-76284B57EBD7}"/>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HAZCOM and G.H.S. – Part 4</a:t>
            </a:r>
          </a:p>
        </p:txBody>
      </p:sp>
      <p:sp>
        <p:nvSpPr>
          <p:cNvPr id="10" name="TextBox 9">
            <a:extLst>
              <a:ext uri="{FF2B5EF4-FFF2-40B4-BE49-F238E27FC236}">
                <a16:creationId xmlns:a16="http://schemas.microsoft.com/office/drawing/2014/main" id="{8EBEF023-7E5A-46C9-8BA1-90EDF936D827}"/>
              </a:ext>
            </a:extLst>
          </p:cNvPr>
          <p:cNvSpPr txBox="1"/>
          <p:nvPr/>
        </p:nvSpPr>
        <p:spPr>
          <a:xfrm>
            <a:off x="842597" y="1136889"/>
            <a:ext cx="6462794" cy="1205458"/>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dirty="0">
                <a:solidFill>
                  <a:prstClr val="black">
                    <a:lumMod val="75000"/>
                    <a:lumOff val="25000"/>
                  </a:prstClr>
                </a:solidFill>
              </a:rPr>
              <a:t>  Globally Harmonized System </a:t>
            </a:r>
          </a:p>
          <a:p>
            <a:pPr marL="342900" lvl="0" indent="-342900" fontAlgn="base">
              <a:spcBef>
                <a:spcPts val="1000"/>
              </a:spcBef>
              <a:buClr>
                <a:srgbClr val="90C226"/>
              </a:buClr>
              <a:buSzPct val="80000"/>
              <a:buFont typeface="Wingdings 3" charset="2"/>
              <a:buChar char=""/>
            </a:pPr>
            <a:endParaRPr lang="en-US" sz="3200" b="1" dirty="0">
              <a:solidFill>
                <a:prstClr val="black">
                  <a:lumMod val="75000"/>
                  <a:lumOff val="25000"/>
                </a:prstClr>
              </a:solidFill>
            </a:endParaRPr>
          </a:p>
        </p:txBody>
      </p:sp>
      <p:sp>
        <p:nvSpPr>
          <p:cNvPr id="11" name="Content Placeholder 6">
            <a:extLst>
              <a:ext uri="{FF2B5EF4-FFF2-40B4-BE49-F238E27FC236}">
                <a16:creationId xmlns:a16="http://schemas.microsoft.com/office/drawing/2014/main" id="{1DCF5321-DC06-4B73-BC4F-13F8C9087280}"/>
              </a:ext>
            </a:extLst>
          </p:cNvPr>
          <p:cNvSpPr txBox="1">
            <a:spLocks/>
          </p:cNvSpPr>
          <p:nvPr/>
        </p:nvSpPr>
        <p:spPr>
          <a:xfrm>
            <a:off x="1199949" y="1839549"/>
            <a:ext cx="10385604" cy="486605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457200" lvl="1" indent="0">
              <a:buNone/>
            </a:pPr>
            <a:r>
              <a:rPr lang="en-US" sz="3200" i="1" u="sng" dirty="0">
                <a:latin typeface="Verdana" panose="020B0604030504040204" pitchFamily="34" charset="0"/>
                <a:ea typeface="Verdana" panose="020B0604030504040204" pitchFamily="34" charset="0"/>
              </a:rPr>
              <a:t>GHS establishes:</a:t>
            </a:r>
            <a:r>
              <a:rPr lang="en-US" sz="900" i="1" u="sng" dirty="0">
                <a:latin typeface="Verdana" panose="020B0604030504040204" pitchFamily="34" charset="0"/>
                <a:ea typeface="Verdana" panose="020B0604030504040204" pitchFamily="34" charset="0"/>
              </a:rPr>
              <a:t> </a:t>
            </a:r>
          </a:p>
          <a:p>
            <a:pPr marL="457200" lvl="1" indent="0">
              <a:buNone/>
            </a:pPr>
            <a:r>
              <a:rPr lang="en-US" sz="800" i="1" dirty="0">
                <a:latin typeface="Verdana" panose="020B0604030504040204" pitchFamily="34" charset="0"/>
                <a:ea typeface="Verdana" panose="020B0604030504040204" pitchFamily="34" charset="0"/>
              </a:rPr>
              <a:t> </a:t>
            </a:r>
            <a:endParaRPr lang="en-US" sz="2800" i="1" dirty="0">
              <a:latin typeface="Verdana" panose="020B0604030504040204" pitchFamily="34" charset="0"/>
              <a:ea typeface="Verdana" panose="020B0604030504040204" pitchFamily="34" charset="0"/>
            </a:endParaRPr>
          </a:p>
          <a:p>
            <a:pPr lvl="2">
              <a:buFont typeface="Arial" panose="020B0604020202020204" pitchFamily="34" charset="0"/>
              <a:buChar char="•"/>
            </a:pPr>
            <a:r>
              <a:rPr lang="en-US" sz="2400" b="1" dirty="0">
                <a:latin typeface="Verdana" panose="020B0604030504040204" pitchFamily="34" charset="0"/>
                <a:ea typeface="Verdana" panose="020B0604030504040204" pitchFamily="34" charset="0"/>
              </a:rPr>
              <a:t>Harmonized definitions of hazards </a:t>
            </a:r>
          </a:p>
          <a:p>
            <a:pPr lvl="3">
              <a:buFont typeface="Times New Roman" pitchFamily="18" charset="0"/>
              <a:buChar char="–"/>
            </a:pPr>
            <a:r>
              <a:rPr lang="en-US" sz="2000" dirty="0">
                <a:latin typeface="Verdana" panose="020B0604030504040204" pitchFamily="34" charset="0"/>
                <a:ea typeface="Verdana" panose="020B0604030504040204" pitchFamily="34" charset="0"/>
              </a:rPr>
              <a:t>Physical , health, environmental</a:t>
            </a:r>
          </a:p>
          <a:p>
            <a:pPr lvl="3">
              <a:buFont typeface="Times New Roman" pitchFamily="18" charset="0"/>
              <a:buChar char="–"/>
            </a:pPr>
            <a:endParaRPr lang="en-US" sz="2400" dirty="0">
              <a:latin typeface="Verdana" panose="020B0604030504040204" pitchFamily="34" charset="0"/>
              <a:ea typeface="Verdana" panose="020B0604030504040204" pitchFamily="34" charset="0"/>
            </a:endParaRPr>
          </a:p>
          <a:p>
            <a:pPr lvl="2">
              <a:buFont typeface="Arial" panose="020B0604020202020204" pitchFamily="34" charset="0"/>
              <a:buChar char="•"/>
            </a:pPr>
            <a:r>
              <a:rPr lang="en-US" sz="2400" b="1" dirty="0">
                <a:latin typeface="Verdana" panose="020B0604030504040204" pitchFamily="34" charset="0"/>
                <a:ea typeface="Verdana" panose="020B0604030504040204" pitchFamily="34" charset="0"/>
              </a:rPr>
              <a:t>Specific criteria for labels</a:t>
            </a:r>
          </a:p>
          <a:p>
            <a:pPr lvl="3">
              <a:buFont typeface="Times New Roman" pitchFamily="18" charset="0"/>
              <a:buChar char="–"/>
            </a:pPr>
            <a:r>
              <a:rPr lang="en-US" sz="2000" dirty="0">
                <a:latin typeface="Verdana" panose="020B0604030504040204" pitchFamily="34" charset="0"/>
                <a:ea typeface="Verdana" panose="020B0604030504040204" pitchFamily="34" charset="0"/>
              </a:rPr>
              <a:t>Pictograms, signal words, hazard  and precautionary statements</a:t>
            </a:r>
          </a:p>
          <a:p>
            <a:pPr lvl="3">
              <a:buFont typeface="Times New Roman" pitchFamily="18" charset="0"/>
              <a:buChar char="–"/>
            </a:pPr>
            <a:endParaRPr lang="en-US" sz="2400" dirty="0">
              <a:latin typeface="Verdana" panose="020B0604030504040204" pitchFamily="34" charset="0"/>
              <a:ea typeface="Verdana" panose="020B0604030504040204" pitchFamily="34" charset="0"/>
            </a:endParaRPr>
          </a:p>
          <a:p>
            <a:pPr lvl="2">
              <a:buFont typeface="Arial" panose="020B0604020202020204" pitchFamily="34" charset="0"/>
              <a:buChar char="•"/>
            </a:pPr>
            <a:r>
              <a:rPr lang="en-US" sz="2400" b="1" dirty="0">
                <a:latin typeface="Verdana" panose="020B0604030504040204" pitchFamily="34" charset="0"/>
                <a:ea typeface="Verdana" panose="020B0604030504040204" pitchFamily="34" charset="0"/>
              </a:rPr>
              <a:t>Harmonized format for safety data sheets</a:t>
            </a:r>
          </a:p>
          <a:p>
            <a:pPr lvl="3">
              <a:buFont typeface="Times New Roman" pitchFamily="18" charset="0"/>
              <a:buChar char="–"/>
            </a:pPr>
            <a:r>
              <a:rPr lang="en-US" sz="2000" dirty="0">
                <a:latin typeface="Verdana" panose="020B0604030504040204" pitchFamily="34" charset="0"/>
                <a:ea typeface="Verdana" panose="020B0604030504040204" pitchFamily="34" charset="0"/>
              </a:rPr>
              <a:t>16 sections  (ANSI  format)</a:t>
            </a:r>
            <a:endParaRPr lang="en-US" sz="1100" dirty="0">
              <a:latin typeface="Verdana" panose="020B0604030504040204" pitchFamily="34" charset="0"/>
              <a:ea typeface="Verdana" panose="020B0604030504040204" pitchFamily="34" charset="0"/>
            </a:endParaRPr>
          </a:p>
          <a:p>
            <a:pPr marL="0" indent="0" algn="ctr">
              <a:buFont typeface="Wingdings 3" charset="2"/>
              <a:buNone/>
            </a:pPr>
            <a:endParaRPr lang="en-US" sz="1400" dirty="0">
              <a:latin typeface="+mj-lt"/>
            </a:endParaRPr>
          </a:p>
        </p:txBody>
      </p:sp>
    </p:spTree>
    <p:extLst>
      <p:ext uri="{BB962C8B-B14F-4D97-AF65-F5344CB8AC3E}">
        <p14:creationId xmlns:p14="http://schemas.microsoft.com/office/powerpoint/2010/main" val="3202650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7348B8-EC5F-44A4-BA15-E03A8D7291A4}"/>
              </a:ext>
            </a:extLst>
          </p:cNvPr>
          <p:cNvSpPr>
            <a:spLocks noGrp="1"/>
          </p:cNvSpPr>
          <p:nvPr>
            <p:ph type="title"/>
          </p:nvPr>
        </p:nvSpPr>
        <p:spPr>
          <a:xfrm>
            <a:off x="842597" y="214745"/>
            <a:ext cx="8596668" cy="1320800"/>
          </a:xfrm>
          <a:noFill/>
          <a:ln w="25400">
            <a:noFill/>
          </a:ln>
        </p:spPr>
        <p:txBody>
          <a:bodyPr wrap="none" rtlCol="0">
            <a:spAutoFit/>
          </a:bodyPr>
          <a:lstStyle/>
          <a:p>
            <a:r>
              <a:rPr lang="en-US" sz="4400" dirty="0">
                <a:solidFill>
                  <a:srgbClr val="37495F"/>
                </a:solidFill>
                <a:latin typeface="+mn-lt"/>
                <a:ea typeface="+mn-ea"/>
                <a:cs typeface="+mn-cs"/>
              </a:rPr>
              <a:t>HAZCOM and G.H.S. – Part 5</a:t>
            </a:r>
          </a:p>
        </p:txBody>
      </p:sp>
      <p:sp>
        <p:nvSpPr>
          <p:cNvPr id="10" name="TextBox 9">
            <a:extLst>
              <a:ext uri="{FF2B5EF4-FFF2-40B4-BE49-F238E27FC236}">
                <a16:creationId xmlns:a16="http://schemas.microsoft.com/office/drawing/2014/main" id="{8EBEF023-7E5A-46C9-8BA1-90EDF936D827}"/>
              </a:ext>
            </a:extLst>
          </p:cNvPr>
          <p:cNvSpPr txBox="1"/>
          <p:nvPr/>
        </p:nvSpPr>
        <p:spPr>
          <a:xfrm>
            <a:off x="842597" y="1330727"/>
            <a:ext cx="6462794" cy="1697901"/>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u="sng" dirty="0">
                <a:solidFill>
                  <a:prstClr val="black">
                    <a:lumMod val="75000"/>
                    <a:lumOff val="25000"/>
                  </a:prstClr>
                </a:solidFill>
              </a:rPr>
              <a:t>Harmonized definitions of hazards: </a:t>
            </a:r>
          </a:p>
          <a:p>
            <a:pPr marL="342900" lvl="0" indent="-342900" fontAlgn="base">
              <a:spcBef>
                <a:spcPts val="1000"/>
              </a:spcBef>
              <a:buClr>
                <a:srgbClr val="90C226"/>
              </a:buClr>
              <a:buSzPct val="80000"/>
              <a:buFont typeface="Wingdings 3" charset="2"/>
              <a:buChar char=""/>
            </a:pPr>
            <a:endParaRPr lang="en-US" sz="3200" b="1" dirty="0">
              <a:solidFill>
                <a:prstClr val="black">
                  <a:lumMod val="75000"/>
                  <a:lumOff val="25000"/>
                </a:prstClr>
              </a:solidFill>
            </a:endParaRPr>
          </a:p>
        </p:txBody>
      </p:sp>
      <p:sp>
        <p:nvSpPr>
          <p:cNvPr id="4" name="Rectangle 3">
            <a:extLst>
              <a:ext uri="{FF2B5EF4-FFF2-40B4-BE49-F238E27FC236}">
                <a16:creationId xmlns:a16="http://schemas.microsoft.com/office/drawing/2014/main" id="{E6E4B6D2-B248-48E7-86E7-F5ACD0A572AB}"/>
              </a:ext>
            </a:extLst>
          </p:cNvPr>
          <p:cNvSpPr/>
          <p:nvPr/>
        </p:nvSpPr>
        <p:spPr>
          <a:xfrm>
            <a:off x="1301260" y="2894835"/>
            <a:ext cx="10058402" cy="2554545"/>
          </a:xfrm>
          <a:prstGeom prst="rect">
            <a:avLst/>
          </a:prstGeom>
        </p:spPr>
        <p:txBody>
          <a:bodyPr wrap="square">
            <a:spAutoFit/>
          </a:bodyPr>
          <a:lstStyle/>
          <a:p>
            <a:pPr marL="1828800" lvl="3" indent="-457200">
              <a:buFont typeface="Wingdings" panose="05000000000000000000" pitchFamily="2" charset="2"/>
              <a:buChar char="q"/>
            </a:pPr>
            <a:r>
              <a:rPr lang="en-US" sz="3200" dirty="0">
                <a:latin typeface="Verdana" panose="020B0604030504040204" pitchFamily="34" charset="0"/>
                <a:ea typeface="Verdana" panose="020B0604030504040204" pitchFamily="34" charset="0"/>
              </a:rPr>
              <a:t>Physical, </a:t>
            </a:r>
          </a:p>
          <a:p>
            <a:pPr marL="1828800" lvl="3" indent="-457200">
              <a:buFont typeface="Wingdings" panose="05000000000000000000" pitchFamily="2" charset="2"/>
              <a:buChar char="q"/>
            </a:pPr>
            <a:endParaRPr lang="en-US" sz="3200" dirty="0">
              <a:latin typeface="Verdana" panose="020B0604030504040204" pitchFamily="34" charset="0"/>
              <a:ea typeface="Verdana" panose="020B0604030504040204" pitchFamily="34" charset="0"/>
            </a:endParaRPr>
          </a:p>
          <a:p>
            <a:pPr marL="1828800" lvl="3" indent="-457200">
              <a:buFont typeface="Wingdings" panose="05000000000000000000" pitchFamily="2" charset="2"/>
              <a:buChar char="q"/>
            </a:pPr>
            <a:r>
              <a:rPr lang="en-US" sz="3200" dirty="0">
                <a:latin typeface="Verdana" panose="020B0604030504040204" pitchFamily="34" charset="0"/>
                <a:ea typeface="Verdana" panose="020B0604030504040204" pitchFamily="34" charset="0"/>
              </a:rPr>
              <a:t>health, </a:t>
            </a:r>
          </a:p>
          <a:p>
            <a:pPr lvl="3"/>
            <a:endParaRPr lang="en-US" sz="3200" dirty="0">
              <a:latin typeface="Verdana" panose="020B0604030504040204" pitchFamily="34" charset="0"/>
              <a:ea typeface="Verdana" panose="020B0604030504040204" pitchFamily="34" charset="0"/>
            </a:endParaRPr>
          </a:p>
          <a:p>
            <a:pPr marL="1828800" lvl="3" indent="-457200">
              <a:buFont typeface="Wingdings" panose="05000000000000000000" pitchFamily="2" charset="2"/>
              <a:buChar char="q"/>
            </a:pPr>
            <a:r>
              <a:rPr lang="en-US" sz="3200" dirty="0">
                <a:latin typeface="Verdana" panose="020B0604030504040204" pitchFamily="34" charset="0"/>
                <a:ea typeface="Verdana" panose="020B0604030504040204" pitchFamily="34" charset="0"/>
              </a:rPr>
              <a:t>environmental</a:t>
            </a:r>
          </a:p>
        </p:txBody>
      </p:sp>
    </p:spTree>
    <p:extLst>
      <p:ext uri="{BB962C8B-B14F-4D97-AF65-F5344CB8AC3E}">
        <p14:creationId xmlns:p14="http://schemas.microsoft.com/office/powerpoint/2010/main" val="8166650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F4F56-68CF-4098-A32B-406E803FE38F}"/>
              </a:ext>
            </a:extLst>
          </p:cNvPr>
          <p:cNvSpPr>
            <a:spLocks noGrp="1"/>
          </p:cNvSpPr>
          <p:nvPr>
            <p:ph type="title"/>
          </p:nvPr>
        </p:nvSpPr>
        <p:spPr>
          <a:xfrm>
            <a:off x="1321570" y="256309"/>
            <a:ext cx="8596668" cy="1320800"/>
          </a:xfrm>
          <a:noFill/>
          <a:ln w="25400">
            <a:noFill/>
          </a:ln>
        </p:spPr>
        <p:txBody>
          <a:bodyPr wrap="none" rtlCol="0">
            <a:spAutoFit/>
          </a:bodyPr>
          <a:lstStyle/>
          <a:p>
            <a:r>
              <a:rPr lang="en-US" sz="4400" dirty="0">
                <a:solidFill>
                  <a:srgbClr val="37495F"/>
                </a:solidFill>
                <a:latin typeface="+mn-lt"/>
                <a:ea typeface="+mn-ea"/>
                <a:cs typeface="+mn-cs"/>
              </a:rPr>
              <a:t>HAZCOM and G.H.S. – Part 6</a:t>
            </a:r>
          </a:p>
        </p:txBody>
      </p:sp>
      <p:sp>
        <p:nvSpPr>
          <p:cNvPr id="8" name="Rectangle 7">
            <a:extLst>
              <a:ext uri="{FF2B5EF4-FFF2-40B4-BE49-F238E27FC236}">
                <a16:creationId xmlns:a16="http://schemas.microsoft.com/office/drawing/2014/main" id="{082DCE11-50A6-4B57-8CC3-6A0174B92EF2}"/>
              </a:ext>
            </a:extLst>
          </p:cNvPr>
          <p:cNvSpPr/>
          <p:nvPr/>
        </p:nvSpPr>
        <p:spPr>
          <a:xfrm>
            <a:off x="932177" y="1436667"/>
            <a:ext cx="5253403" cy="1077218"/>
          </a:xfrm>
          <a:prstGeom prst="rect">
            <a:avLst/>
          </a:prstGeom>
        </p:spPr>
        <p:txBody>
          <a:bodyPr wrap="square">
            <a:spAutoFit/>
          </a:bodyPr>
          <a:lstStyle/>
          <a:p>
            <a:pPr marL="342900" lvl="0" indent="-342900" fontAlgn="base">
              <a:spcBef>
                <a:spcPts val="1000"/>
              </a:spcBef>
              <a:buClr>
                <a:srgbClr val="90C226"/>
              </a:buClr>
              <a:buSzPct val="80000"/>
              <a:buFont typeface="Wingdings 3" charset="2"/>
              <a:buChar char=""/>
            </a:pPr>
            <a:r>
              <a:rPr lang="en-US" sz="3200" b="1" u="sng" dirty="0">
                <a:solidFill>
                  <a:prstClr val="black">
                    <a:lumMod val="75000"/>
                    <a:lumOff val="25000"/>
                  </a:prstClr>
                </a:solidFill>
              </a:rPr>
              <a:t>Specific criteria for labels:</a:t>
            </a:r>
          </a:p>
        </p:txBody>
      </p:sp>
      <p:sp>
        <p:nvSpPr>
          <p:cNvPr id="4" name="Rectangle 3">
            <a:extLst>
              <a:ext uri="{FF2B5EF4-FFF2-40B4-BE49-F238E27FC236}">
                <a16:creationId xmlns:a16="http://schemas.microsoft.com/office/drawing/2014/main" id="{E6E4B6D2-B248-48E7-86E7-F5ACD0A572AB}"/>
              </a:ext>
            </a:extLst>
          </p:cNvPr>
          <p:cNvSpPr/>
          <p:nvPr/>
        </p:nvSpPr>
        <p:spPr>
          <a:xfrm>
            <a:off x="2963810" y="2513885"/>
            <a:ext cx="7702574" cy="4031873"/>
          </a:xfrm>
          <a:prstGeom prst="rect">
            <a:avLst/>
          </a:prstGeom>
        </p:spPr>
        <p:txBody>
          <a:bodyPr wrap="square">
            <a:spAutoFit/>
          </a:bodyPr>
          <a:lstStyle/>
          <a:p>
            <a:pPr marL="1828800" lvl="3" indent="-457200">
              <a:buFont typeface="Wingdings" panose="05000000000000000000" pitchFamily="2" charset="2"/>
              <a:buChar char="q"/>
            </a:pPr>
            <a:r>
              <a:rPr lang="en-US" sz="3200" dirty="0">
                <a:latin typeface="Verdana" panose="020B0604030504040204" pitchFamily="34" charset="0"/>
                <a:ea typeface="Verdana" panose="020B0604030504040204" pitchFamily="34" charset="0"/>
              </a:rPr>
              <a:t>Pictograms, </a:t>
            </a:r>
          </a:p>
          <a:p>
            <a:pPr marL="1828800" lvl="3" indent="-457200">
              <a:buFont typeface="Wingdings" panose="05000000000000000000" pitchFamily="2" charset="2"/>
              <a:buChar char="q"/>
            </a:pPr>
            <a:endParaRPr lang="en-US" sz="3200" dirty="0">
              <a:latin typeface="Verdana" panose="020B0604030504040204" pitchFamily="34" charset="0"/>
              <a:ea typeface="Verdana" panose="020B0604030504040204" pitchFamily="34" charset="0"/>
            </a:endParaRPr>
          </a:p>
          <a:p>
            <a:pPr marL="1828800" lvl="3" indent="-457200">
              <a:buFont typeface="Wingdings" panose="05000000000000000000" pitchFamily="2" charset="2"/>
              <a:buChar char="q"/>
            </a:pPr>
            <a:r>
              <a:rPr lang="en-US" sz="3200" dirty="0">
                <a:latin typeface="Verdana" panose="020B0604030504040204" pitchFamily="34" charset="0"/>
                <a:ea typeface="Verdana" panose="020B0604030504040204" pitchFamily="34" charset="0"/>
              </a:rPr>
              <a:t>Signal words, </a:t>
            </a:r>
          </a:p>
          <a:p>
            <a:pPr marL="1828800" lvl="3" indent="-457200">
              <a:buFont typeface="Wingdings" panose="05000000000000000000" pitchFamily="2" charset="2"/>
              <a:buChar char="q"/>
            </a:pPr>
            <a:endParaRPr lang="en-US" sz="3200" dirty="0">
              <a:latin typeface="Verdana" panose="020B0604030504040204" pitchFamily="34" charset="0"/>
              <a:ea typeface="Verdana" panose="020B0604030504040204" pitchFamily="34" charset="0"/>
            </a:endParaRPr>
          </a:p>
          <a:p>
            <a:pPr marL="1828800" lvl="3" indent="-457200">
              <a:buFont typeface="Wingdings" panose="05000000000000000000" pitchFamily="2" charset="2"/>
              <a:buChar char="q"/>
            </a:pPr>
            <a:r>
              <a:rPr lang="en-US" sz="3200" dirty="0">
                <a:latin typeface="Verdana" panose="020B0604030504040204" pitchFamily="34" charset="0"/>
                <a:ea typeface="Verdana" panose="020B0604030504040204" pitchFamily="34" charset="0"/>
              </a:rPr>
              <a:t>Hazard </a:t>
            </a:r>
          </a:p>
          <a:p>
            <a:pPr marL="1828800" lvl="3" indent="-457200">
              <a:buFont typeface="Wingdings" panose="05000000000000000000" pitchFamily="2" charset="2"/>
              <a:buChar char="q"/>
            </a:pPr>
            <a:endParaRPr lang="en-US" sz="3200" dirty="0">
              <a:latin typeface="Verdana" panose="020B0604030504040204" pitchFamily="34" charset="0"/>
              <a:ea typeface="Verdana" panose="020B0604030504040204" pitchFamily="34" charset="0"/>
            </a:endParaRPr>
          </a:p>
          <a:p>
            <a:pPr marL="1828800" lvl="3" indent="-457200">
              <a:buFont typeface="Wingdings" panose="05000000000000000000" pitchFamily="2" charset="2"/>
              <a:buChar char="q"/>
            </a:pPr>
            <a:r>
              <a:rPr lang="en-US" sz="3200" dirty="0">
                <a:latin typeface="Verdana" panose="020B0604030504040204" pitchFamily="34" charset="0"/>
                <a:ea typeface="Verdana" panose="020B0604030504040204" pitchFamily="34" charset="0"/>
              </a:rPr>
              <a:t>precautionary statements</a:t>
            </a:r>
          </a:p>
          <a:p>
            <a:pPr marL="1828800" lvl="3" indent="-457200">
              <a:buFont typeface="Wingdings" panose="05000000000000000000" pitchFamily="2" charset="2"/>
              <a:buChar char="q"/>
            </a:pPr>
            <a:endParaRPr lang="en-US"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85270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 name="Rectangle 42" descr="unlabeled">
            <a:extLst>
              <a:ext uri="{FF2B5EF4-FFF2-40B4-BE49-F238E27FC236}">
                <a16:creationId xmlns:a16="http://schemas.microsoft.com/office/drawing/2014/main" id="{D94A7024-D948-494D-8920-BBA2DA07D15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all Protection and Prevention">
            <a:extLst>
              <a:ext uri="{FF2B5EF4-FFF2-40B4-BE49-F238E27FC236}">
                <a16:creationId xmlns:a16="http://schemas.microsoft.com/office/drawing/2014/main" id="{368DF61B-48A9-4A9F-8D69-CF883A80C566}"/>
              </a:ext>
            </a:extLst>
          </p:cNvPr>
          <p:cNvSpPr txBox="1"/>
          <p:nvPr/>
        </p:nvSpPr>
        <p:spPr>
          <a:xfrm>
            <a:off x="677334" y="5052644"/>
            <a:ext cx="9955224" cy="1645867"/>
          </a:xfrm>
          <a:prstGeom prst="rect">
            <a:avLst/>
          </a:prstGeom>
        </p:spPr>
        <p:txBody>
          <a:bodyPr vert="horz" lIns="91440" tIns="45720" rIns="91440" bIns="45720" rtlCol="0">
            <a:normAutofit/>
          </a:bodyPr>
          <a:lstStyle/>
          <a:p>
            <a:pPr marL="0" marR="0" lvl="0" indent="0" fontAlgn="auto">
              <a:spcBef>
                <a:spcPts val="1000"/>
              </a:spcBef>
              <a:buClr>
                <a:schemeClr val="accent1"/>
              </a:buClr>
              <a:buSzPct val="80000"/>
              <a:buFont typeface="Wingdings 3" charset="2"/>
              <a:buChar char=""/>
              <a:tabLst/>
              <a:defRPr/>
            </a:pPr>
            <a:r>
              <a:rPr lang="en-US" sz="4000" dirty="0">
                <a:solidFill>
                  <a:srgbClr val="FFFFFF"/>
                </a:solidFill>
              </a:rPr>
              <a:t>Unlabeled bottles</a:t>
            </a:r>
            <a:r>
              <a:rPr kumimoji="0" lang="en-US" sz="4000" b="0" i="0" u="none" strike="noStrike" cap="none" spc="0" normalizeH="0" baseline="0" noProof="0" dirty="0">
                <a:ln>
                  <a:noFill/>
                </a:ln>
                <a:solidFill>
                  <a:srgbClr val="FFFFFF"/>
                </a:solidFill>
                <a:effectLst/>
                <a:uLnTx/>
                <a:uFillTx/>
              </a:rPr>
              <a:t> </a:t>
            </a:r>
          </a:p>
        </p:txBody>
      </p:sp>
      <p:pic>
        <p:nvPicPr>
          <p:cNvPr id="8" name="Content Placeholder 7" descr="A picture of various unlabeled bottles ">
            <a:extLst>
              <a:ext uri="{FF2B5EF4-FFF2-40B4-BE49-F238E27FC236}">
                <a16:creationId xmlns:a16="http://schemas.microsoft.com/office/drawing/2014/main" id="{3729A662-8F0E-43A1-B9E1-0BE9BD0FC7E9}"/>
              </a:ext>
            </a:extLst>
          </p:cNvPr>
          <p:cNvPicPr>
            <a:picLocks noGrp="1" noChangeAspect="1"/>
          </p:cNvPicPr>
          <p:nvPr>
            <p:ph idx="1"/>
          </p:nvPr>
        </p:nvPicPr>
        <p:blipFill rotWithShape="1">
          <a:blip r:embed="rId3">
            <a:duotone>
              <a:prstClr val="black"/>
              <a:schemeClr val="tx2">
                <a:tint val="45000"/>
                <a:satMod val="400000"/>
              </a:schemeClr>
            </a:duotone>
            <a:alphaModFix amt="40000"/>
          </a:blip>
          <a:srcRect/>
          <a:stretch/>
        </p:blipFill>
        <p:spPr>
          <a:xfrm>
            <a:off x="20" y="10"/>
            <a:ext cx="12191980" cy="6857990"/>
          </a:xfrm>
          <a:prstGeom prst="rect">
            <a:avLst/>
          </a:prstGeom>
        </p:spPr>
      </p:pic>
      <p:sp>
        <p:nvSpPr>
          <p:cNvPr id="2" name="Title 1" hidden="1">
            <a:extLst>
              <a:ext uri="{FF2B5EF4-FFF2-40B4-BE49-F238E27FC236}">
                <a16:creationId xmlns:a16="http://schemas.microsoft.com/office/drawing/2014/main" id="{B029A43B-AE32-4030-B495-3388DA6A1D3B}"/>
              </a:ext>
            </a:extLst>
          </p:cNvPr>
          <p:cNvSpPr>
            <a:spLocks noGrp="1"/>
          </p:cNvSpPr>
          <p:nvPr>
            <p:ph type="title"/>
          </p:nvPr>
        </p:nvSpPr>
        <p:spPr/>
        <p:txBody>
          <a:bodyPr/>
          <a:lstStyle/>
          <a:p>
            <a:r>
              <a:rPr lang="en-US" sz="3600" kern="1200" dirty="0">
                <a:solidFill>
                  <a:srgbClr val="FFFFFF"/>
                </a:solidFill>
                <a:effectLst/>
                <a:latin typeface="Trebuchet MS" panose="020B0603020202020204" pitchFamily="34" charset="0"/>
                <a:ea typeface="+mj-ea"/>
                <a:cs typeface="+mj-cs"/>
              </a:rPr>
              <a:t>Unlabeled bottles </a:t>
            </a:r>
            <a:br>
              <a:rPr lang="en-US" sz="3600" kern="1200" dirty="0">
                <a:solidFill>
                  <a:srgbClr val="FFFFFF"/>
                </a:solidFill>
                <a:effectLst/>
                <a:latin typeface="Trebuchet MS" panose="020B0603020202020204" pitchFamily="34" charset="0"/>
                <a:ea typeface="+mj-ea"/>
                <a:cs typeface="+mj-cs"/>
              </a:rPr>
            </a:br>
            <a:endParaRPr lang="en-US" dirty="0"/>
          </a:p>
        </p:txBody>
      </p:sp>
    </p:spTree>
    <p:extLst>
      <p:ext uri="{BB962C8B-B14F-4D97-AF65-F5344CB8AC3E}">
        <p14:creationId xmlns:p14="http://schemas.microsoft.com/office/powerpoint/2010/main" val="1471033728"/>
      </p:ext>
    </p:extLst>
  </p:cSld>
  <p:clrMapOvr>
    <a:overrideClrMapping bg1="dk1" tx1="lt1" bg2="dk2" tx2="lt2" accent1="accent1" accent2="accent2" accent3="accent3" accent4="accent4" accent5="accent5" accent6="accent6" hlink="hlink" folHlink="folHlink"/>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77156" name="Picture 9" descr="unlabeled">
            <a:extLst>
              <a:ext uri="{FF2B5EF4-FFF2-40B4-BE49-F238E27FC236}">
                <a16:creationId xmlns:a16="http://schemas.microsoft.com/office/drawing/2014/main" id="{73B4CEC1-4097-4E5F-8D0F-94295B7358BB}"/>
              </a:ext>
              <a:ext uri="{C183D7F6-B498-43B3-948B-1728B52AA6E4}">
                <adec:decorative xmlns:adec="http://schemas.microsoft.com/office/drawing/2017/decorative" xmlns="" val="1"/>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bwMode="auto">
          <a:xfrm>
            <a:off x="7426304" y="10"/>
            <a:ext cx="4765696" cy="6857990"/>
          </a:xfrm>
          <a:custGeom>
            <a:avLst/>
            <a:gdLst>
              <a:gd name="connsiteX0" fmla="*/ 2068579 w 4765696"/>
              <a:gd name="connsiteY0" fmla="*/ 0 h 6858000"/>
              <a:gd name="connsiteX1" fmla="*/ 4765696 w 4765696"/>
              <a:gd name="connsiteY1" fmla="*/ 0 h 6858000"/>
              <a:gd name="connsiteX2" fmla="*/ 4765696 w 4765696"/>
              <a:gd name="connsiteY2" fmla="*/ 6858000 h 6858000"/>
              <a:gd name="connsiteX3" fmla="*/ 0 w 476569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765696" h="6858000">
                <a:moveTo>
                  <a:pt x="2068579" y="0"/>
                </a:moveTo>
                <a:lnTo>
                  <a:pt x="4765696" y="0"/>
                </a:lnTo>
                <a:lnTo>
                  <a:pt x="4765696"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58" name="Picture 7" title="part 2">
            <a:extLst>
              <a:ext uri="{FF2B5EF4-FFF2-40B4-BE49-F238E27FC236}">
                <a16:creationId xmlns:a16="http://schemas.microsoft.com/office/drawing/2014/main" id="{7A7A69AA-AD3B-4964-907A-0909A94B0AF1}"/>
              </a:ext>
              <a:ext uri="{C183D7F6-B498-43B3-948B-1728B52AA6E4}">
                <adec:decorative xmlns:adec="http://schemas.microsoft.com/office/drawing/2017/decorative" xmlns="" val="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r="-1"/>
          <a:stretch/>
        </p:blipFill>
        <p:spPr bwMode="auto">
          <a:xfrm>
            <a:off x="2573336" y="10"/>
            <a:ext cx="6873151" cy="6857990"/>
          </a:xfrm>
          <a:custGeom>
            <a:avLst/>
            <a:gdLst>
              <a:gd name="connsiteX0" fmla="*/ 2068579 w 6873151"/>
              <a:gd name="connsiteY0" fmla="*/ 0 h 6858000"/>
              <a:gd name="connsiteX1" fmla="*/ 6873151 w 6873151"/>
              <a:gd name="connsiteY1" fmla="*/ 0 h 6858000"/>
              <a:gd name="connsiteX2" fmla="*/ 4804572 w 6873151"/>
              <a:gd name="connsiteY2" fmla="*/ 6858000 h 6858000"/>
              <a:gd name="connsiteX3" fmla="*/ 0 w 687315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6873151" h="6858000">
                <a:moveTo>
                  <a:pt x="2068579" y="0"/>
                </a:moveTo>
                <a:lnTo>
                  <a:pt x="6873151" y="0"/>
                </a:lnTo>
                <a:lnTo>
                  <a:pt x="4804572" y="6858000"/>
                </a:lnTo>
                <a:lnTo>
                  <a:pt x="0" y="6858000"/>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7161" name="Content Placeholder 4" descr="Image of unlabeled cleaning bottles">
            <a:extLst>
              <a:ext uri="{FF2B5EF4-FFF2-40B4-BE49-F238E27FC236}">
                <a16:creationId xmlns:a16="http://schemas.microsoft.com/office/drawing/2014/main" id="{56887676-5C67-4381-BB23-6FD4384A8063}"/>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20" y="10"/>
            <a:ext cx="4600666" cy="6857990"/>
          </a:xfrm>
          <a:custGeom>
            <a:avLst/>
            <a:gdLst>
              <a:gd name="connsiteX0" fmla="*/ 0 w 4600686"/>
              <a:gd name="connsiteY0" fmla="*/ 0 h 6858000"/>
              <a:gd name="connsiteX1" fmla="*/ 4600686 w 4600686"/>
              <a:gd name="connsiteY1" fmla="*/ 0 h 6858000"/>
              <a:gd name="connsiteX2" fmla="*/ 2532107 w 4600686"/>
              <a:gd name="connsiteY2" fmla="*/ 6858000 h 6858000"/>
              <a:gd name="connsiteX3" fmla="*/ 0 w 4600686"/>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600686" h="6858000">
                <a:moveTo>
                  <a:pt x="0" y="0"/>
                </a:moveTo>
                <a:lnTo>
                  <a:pt x="4600686" y="0"/>
                </a:lnTo>
                <a:lnTo>
                  <a:pt x="2532107" y="6858000"/>
                </a:lnTo>
                <a:lnTo>
                  <a:pt x="0" y="6858000"/>
                </a:lnTo>
                <a:close/>
              </a:path>
            </a:pathLst>
          </a:custGeom>
        </p:spPr>
      </p:pic>
      <p:sp>
        <p:nvSpPr>
          <p:cNvPr id="177154" name="Title 1">
            <a:extLst>
              <a:ext uri="{FF2B5EF4-FFF2-40B4-BE49-F238E27FC236}">
                <a16:creationId xmlns:a16="http://schemas.microsoft.com/office/drawing/2014/main" id="{106A77CF-3F0C-4DE1-A183-00E11D00E416}"/>
              </a:ext>
            </a:extLst>
          </p:cNvPr>
          <p:cNvSpPr>
            <a:spLocks noGrp="1" noChangeArrowheads="1"/>
          </p:cNvSpPr>
          <p:nvPr>
            <p:ph type="title"/>
          </p:nvPr>
        </p:nvSpPr>
        <p:spPr/>
        <p:txBody>
          <a:bodyPr>
            <a:normAutofit/>
          </a:bodyPr>
          <a:lstStyle/>
          <a:p>
            <a:pPr lvl="0">
              <a:spcBef>
                <a:spcPts val="1000"/>
              </a:spcBef>
              <a:defRPr/>
            </a:pPr>
            <a:r>
              <a:rPr lang="en-US" sz="4000" dirty="0">
                <a:solidFill>
                  <a:srgbClr val="FFFFFF"/>
                </a:solidFill>
                <a:ea typeface="+mn-ea"/>
                <a:cs typeface="+mn-cs"/>
              </a:rPr>
              <a:t>Unlabeled bottles – Part 2</a:t>
            </a:r>
            <a:br>
              <a:rPr lang="en-US" sz="4000" dirty="0">
                <a:solidFill>
                  <a:srgbClr val="FFFFFF"/>
                </a:solidFill>
                <a:ea typeface="+mn-ea"/>
                <a:cs typeface="+mn-cs"/>
              </a:rPr>
            </a:br>
            <a:endParaRPr lang="en-US" altLang="en-US" sz="3200" dirty="0"/>
          </a:p>
        </p:txBody>
      </p:sp>
      <p:sp>
        <p:nvSpPr>
          <p:cNvPr id="177155" name="Slide Number Placeholder 3">
            <a:extLst>
              <a:ext uri="{FF2B5EF4-FFF2-40B4-BE49-F238E27FC236}">
                <a16:creationId xmlns:a16="http://schemas.microsoft.com/office/drawing/2014/main" id="{6D5F81CE-ABFE-432A-B44E-FA9512FF199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nSpc>
                <a:spcPct val="90000"/>
              </a:lnSpc>
              <a:spcBef>
                <a:spcPct val="0"/>
              </a:spcBef>
              <a:spcAft>
                <a:spcPts val="600"/>
              </a:spcAft>
              <a:buFontTx/>
              <a:buNone/>
            </a:pPr>
            <a:fld id="{A17723EE-2618-4681-AD07-C0727A88BBAD}" type="slidenum">
              <a:rPr lang="en-US" altLang="en-US" sz="1800"/>
              <a:pPr>
                <a:lnSpc>
                  <a:spcPct val="90000"/>
                </a:lnSpc>
                <a:spcBef>
                  <a:spcPct val="0"/>
                </a:spcBef>
                <a:spcAft>
                  <a:spcPts val="600"/>
                </a:spcAft>
                <a:buFontTx/>
                <a:buNone/>
              </a:pPr>
              <a:t>15</a:t>
            </a:fld>
            <a:endParaRPr lang="en-US" altLang="en-US" sz="1800"/>
          </a:p>
        </p:txBody>
      </p:sp>
    </p:spTree>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5D9B1-C892-42AB-8143-6790A53E2784}"/>
              </a:ext>
            </a:extLst>
          </p:cNvPr>
          <p:cNvSpPr>
            <a:spLocks noGrp="1"/>
          </p:cNvSpPr>
          <p:nvPr>
            <p:ph type="title"/>
          </p:nvPr>
        </p:nvSpPr>
        <p:spPr>
          <a:xfrm>
            <a:off x="594207" y="634009"/>
            <a:ext cx="8596668" cy="1320800"/>
          </a:xfrm>
          <a:noFill/>
          <a:ln w="25400">
            <a:noFill/>
          </a:ln>
        </p:spPr>
        <p:txBody>
          <a:bodyPr wrap="none" rtlCol="0">
            <a:spAutoFit/>
          </a:bodyPr>
          <a:lstStyle/>
          <a:p>
            <a:pPr>
              <a:spcBef>
                <a:spcPts val="0"/>
              </a:spcBef>
            </a:pPr>
            <a:r>
              <a:rPr lang="en-US" sz="4400" dirty="0">
                <a:solidFill>
                  <a:srgbClr val="37495F"/>
                </a:solidFill>
                <a:latin typeface="Trebuchet MS" panose="020B0603020202020204"/>
                <a:ea typeface="+mn-ea"/>
                <a:cs typeface="+mn-cs"/>
              </a:rPr>
              <a:t>HAZCOM and G.H.S. – Part 7</a:t>
            </a:r>
          </a:p>
        </p:txBody>
      </p:sp>
      <p:pic>
        <p:nvPicPr>
          <p:cNvPr id="18" name="Content Placeholder 3" descr="An image of an example of a GHS compliant label">
            <a:extLst>
              <a:ext uri="{FF2B5EF4-FFF2-40B4-BE49-F238E27FC236}">
                <a16:creationId xmlns:a16="http://schemas.microsoft.com/office/drawing/2014/main" id="{375AC883-9BEB-484A-94AF-8154229B71F8}"/>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3604379" y="2089150"/>
            <a:ext cx="6869112" cy="4130675"/>
          </a:xfrm>
          <a:prstGeom prst="rect">
            <a:avLst/>
          </a:prstGeom>
          <a:ln>
            <a:noFill/>
          </a:ln>
          <a:effectLst>
            <a:outerShdw blurRad="292100" dist="139700" dir="2700000" algn="tl" rotWithShape="0">
              <a:srgbClr val="333333">
                <a:alpha val="65000"/>
              </a:srgbClr>
            </a:outerShdw>
          </a:effectLst>
        </p:spPr>
      </p:pic>
      <p:sp>
        <p:nvSpPr>
          <p:cNvPr id="11" name="Rectangle 10">
            <a:extLst>
              <a:ext uri="{FF2B5EF4-FFF2-40B4-BE49-F238E27FC236}">
                <a16:creationId xmlns:a16="http://schemas.microsoft.com/office/drawing/2014/main" id="{547949A4-685C-468C-A090-1ACD687E8762}"/>
              </a:ext>
            </a:extLst>
          </p:cNvPr>
          <p:cNvSpPr/>
          <p:nvPr/>
        </p:nvSpPr>
        <p:spPr>
          <a:xfrm>
            <a:off x="977678" y="1297247"/>
            <a:ext cx="5253403" cy="523220"/>
          </a:xfrm>
          <a:prstGeom prst="rect">
            <a:avLst/>
          </a:prstGeom>
        </p:spPr>
        <p:txBody>
          <a:bodyPr wrap="square">
            <a:spAutoFit/>
          </a:bodyPr>
          <a:lstStyle/>
          <a:p>
            <a:pPr marL="342900" lvl="0" indent="-342900" fontAlgn="base">
              <a:spcBef>
                <a:spcPts val="1000"/>
              </a:spcBef>
              <a:buClr>
                <a:srgbClr val="90C226"/>
              </a:buClr>
              <a:buSzPct val="80000"/>
              <a:buFont typeface="Wingdings 3" charset="2"/>
              <a:buChar char=""/>
            </a:pPr>
            <a:r>
              <a:rPr lang="en-US" sz="2800" b="1" u="sng" dirty="0">
                <a:solidFill>
                  <a:prstClr val="black">
                    <a:lumMod val="75000"/>
                    <a:lumOff val="25000"/>
                  </a:prstClr>
                </a:solidFill>
              </a:rPr>
              <a:t>Specific criteria for labels:</a:t>
            </a:r>
          </a:p>
        </p:txBody>
      </p:sp>
    </p:spTree>
    <p:extLst>
      <p:ext uri="{BB962C8B-B14F-4D97-AF65-F5344CB8AC3E}">
        <p14:creationId xmlns:p14="http://schemas.microsoft.com/office/powerpoint/2010/main" val="2900772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2A6F47-C0F1-4E6A-8B77-3A31C2E59291}"/>
              </a:ext>
            </a:extLst>
          </p:cNvPr>
          <p:cNvSpPr>
            <a:spLocks noGrp="1"/>
          </p:cNvSpPr>
          <p:nvPr>
            <p:ph type="title"/>
          </p:nvPr>
        </p:nvSpPr>
        <p:spPr>
          <a:noFill/>
          <a:ln w="25400">
            <a:noFill/>
          </a:ln>
        </p:spPr>
        <p:txBody>
          <a:bodyPr wrap="none" rtlCol="0">
            <a:spAutoFit/>
          </a:bodyPr>
          <a:lstStyle/>
          <a:p>
            <a:r>
              <a:rPr lang="en-US" sz="4400" dirty="0">
                <a:solidFill>
                  <a:srgbClr val="37495F"/>
                </a:solidFill>
                <a:latin typeface="+mn-lt"/>
                <a:ea typeface="+mn-ea"/>
                <a:cs typeface="+mn-cs"/>
              </a:rPr>
              <a:t>HAZCOM and G.H.S. – Part 8</a:t>
            </a:r>
          </a:p>
        </p:txBody>
      </p:sp>
      <p:sp>
        <p:nvSpPr>
          <p:cNvPr id="10" name="TextBox 9">
            <a:extLst>
              <a:ext uri="{FF2B5EF4-FFF2-40B4-BE49-F238E27FC236}">
                <a16:creationId xmlns:a16="http://schemas.microsoft.com/office/drawing/2014/main" id="{8EBEF023-7E5A-46C9-8BA1-90EDF936D827}"/>
              </a:ext>
            </a:extLst>
          </p:cNvPr>
          <p:cNvSpPr txBox="1"/>
          <p:nvPr/>
        </p:nvSpPr>
        <p:spPr>
          <a:xfrm>
            <a:off x="842597" y="1651007"/>
            <a:ext cx="6462794" cy="1697901"/>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u="sng" dirty="0">
                <a:solidFill>
                  <a:prstClr val="black">
                    <a:lumMod val="75000"/>
                    <a:lumOff val="25000"/>
                  </a:prstClr>
                </a:solidFill>
              </a:rPr>
              <a:t>Harmonized format for safety data sheets:</a:t>
            </a:r>
          </a:p>
          <a:p>
            <a:pPr marL="342900" lvl="0" indent="-342900" fontAlgn="base">
              <a:spcBef>
                <a:spcPts val="1000"/>
              </a:spcBef>
              <a:buClr>
                <a:srgbClr val="90C226"/>
              </a:buClr>
              <a:buSzPct val="80000"/>
              <a:buFont typeface="Wingdings 3" charset="2"/>
              <a:buChar char=""/>
            </a:pPr>
            <a:endParaRPr lang="en-US" sz="3200" b="1" dirty="0">
              <a:solidFill>
                <a:prstClr val="black">
                  <a:lumMod val="75000"/>
                  <a:lumOff val="25000"/>
                </a:prstClr>
              </a:solidFill>
            </a:endParaRPr>
          </a:p>
        </p:txBody>
      </p:sp>
      <p:sp>
        <p:nvSpPr>
          <p:cNvPr id="4" name="Rectangle 3">
            <a:extLst>
              <a:ext uri="{FF2B5EF4-FFF2-40B4-BE49-F238E27FC236}">
                <a16:creationId xmlns:a16="http://schemas.microsoft.com/office/drawing/2014/main" id="{E6E4B6D2-B248-48E7-86E7-F5ACD0A572AB}"/>
              </a:ext>
            </a:extLst>
          </p:cNvPr>
          <p:cNvSpPr/>
          <p:nvPr/>
        </p:nvSpPr>
        <p:spPr>
          <a:xfrm>
            <a:off x="1159366" y="3509092"/>
            <a:ext cx="10058402" cy="1138773"/>
          </a:xfrm>
          <a:prstGeom prst="rect">
            <a:avLst/>
          </a:prstGeom>
        </p:spPr>
        <p:txBody>
          <a:bodyPr wrap="square">
            <a:spAutoFit/>
          </a:bodyPr>
          <a:lstStyle/>
          <a:p>
            <a:pPr marL="1828800" lvl="3" indent="-457200">
              <a:buFont typeface="Wingdings" panose="05000000000000000000" pitchFamily="2" charset="2"/>
              <a:buChar char="q"/>
            </a:pPr>
            <a:r>
              <a:rPr lang="en-US" sz="3600" dirty="0">
                <a:latin typeface="Verdana" panose="020B0604030504040204" pitchFamily="34" charset="0"/>
                <a:ea typeface="Verdana" panose="020B0604030504040204" pitchFamily="34" charset="0"/>
              </a:rPr>
              <a:t>16 sections  (ANSI  format)</a:t>
            </a:r>
          </a:p>
          <a:p>
            <a:pPr lvl="3"/>
            <a:endParaRPr lang="en-US" sz="32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3399763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9D04C74-E43D-402D-BC75-ED173787F710}"/>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HAZCOM and G.H.S. – Part 9</a:t>
            </a:r>
          </a:p>
        </p:txBody>
      </p:sp>
      <p:sp>
        <p:nvSpPr>
          <p:cNvPr id="10" name="TextBox 9">
            <a:extLst>
              <a:ext uri="{FF2B5EF4-FFF2-40B4-BE49-F238E27FC236}">
                <a16:creationId xmlns:a16="http://schemas.microsoft.com/office/drawing/2014/main" id="{8EBEF023-7E5A-46C9-8BA1-90EDF936D827}"/>
              </a:ext>
            </a:extLst>
          </p:cNvPr>
          <p:cNvSpPr txBox="1"/>
          <p:nvPr/>
        </p:nvSpPr>
        <p:spPr>
          <a:xfrm>
            <a:off x="842597" y="1163061"/>
            <a:ext cx="6462794" cy="584775"/>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u="sng" dirty="0">
                <a:solidFill>
                  <a:prstClr val="black">
                    <a:lumMod val="75000"/>
                    <a:lumOff val="25000"/>
                  </a:prstClr>
                </a:solidFill>
              </a:rPr>
              <a:t>16 sections  (ANSI Format)</a:t>
            </a:r>
            <a:endParaRPr lang="en-US" sz="3200" b="1" dirty="0">
              <a:solidFill>
                <a:prstClr val="black">
                  <a:lumMod val="75000"/>
                  <a:lumOff val="25000"/>
                </a:prstClr>
              </a:solidFill>
            </a:endParaRPr>
          </a:p>
        </p:txBody>
      </p:sp>
      <p:sp>
        <p:nvSpPr>
          <p:cNvPr id="2" name="Rectangle 1">
            <a:extLst>
              <a:ext uri="{FF2B5EF4-FFF2-40B4-BE49-F238E27FC236}">
                <a16:creationId xmlns:a16="http://schemas.microsoft.com/office/drawing/2014/main" id="{F1EC13CE-AC56-478C-B0E1-367021559E35}"/>
              </a:ext>
            </a:extLst>
          </p:cNvPr>
          <p:cNvSpPr/>
          <p:nvPr/>
        </p:nvSpPr>
        <p:spPr>
          <a:xfrm>
            <a:off x="654077" y="1922427"/>
            <a:ext cx="11333363" cy="4339650"/>
          </a:xfrm>
          <a:prstGeom prst="rect">
            <a:avLst/>
          </a:prstGeom>
        </p:spPr>
        <p:txBody>
          <a:bodyPr wrap="square">
            <a:spAutoFit/>
          </a:bodyPr>
          <a:lstStyle/>
          <a:p>
            <a:pPr>
              <a:buFont typeface="Arial" panose="020B0604020202020204" pitchFamily="34" charset="0"/>
              <a:buChar char="•"/>
            </a:pPr>
            <a:r>
              <a:rPr lang="en-US" b="1" dirty="0">
                <a:solidFill>
                  <a:srgbClr val="B2BB1E"/>
                </a:solidFill>
                <a:latin typeface="Tahoma" panose="020B0604030504040204" pitchFamily="34" charset="0"/>
              </a:rPr>
              <a:t>Section 1,</a:t>
            </a:r>
            <a:r>
              <a:rPr lang="en-US" dirty="0">
                <a:solidFill>
                  <a:srgbClr val="B2BB1E"/>
                </a:solidFill>
                <a:latin typeface="Tahoma" panose="020B0604030504040204" pitchFamily="34" charset="0"/>
              </a:rPr>
              <a:t> Identification</a:t>
            </a:r>
            <a:r>
              <a:rPr lang="en-US" dirty="0">
                <a:solidFill>
                  <a:srgbClr val="333333"/>
                </a:solidFill>
                <a:latin typeface="Tahoma" panose="020B0604030504040204" pitchFamily="34" charset="0"/>
              </a:rPr>
              <a:t> includes the product identifier; manufacturer or distributor name, address, and phone number, along with an emergency phone number.</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b="1" dirty="0">
                <a:solidFill>
                  <a:srgbClr val="B2BB1E"/>
                </a:solidFill>
                <a:latin typeface="Tahoma" panose="020B0604030504040204" pitchFamily="34" charset="0"/>
              </a:rPr>
              <a:t>Section 2,</a:t>
            </a:r>
            <a:r>
              <a:rPr lang="en-US" dirty="0">
                <a:solidFill>
                  <a:srgbClr val="B2BB1E"/>
                </a:solidFill>
                <a:latin typeface="Tahoma" panose="020B0604030504040204" pitchFamily="34" charset="0"/>
              </a:rPr>
              <a:t> Hazard(s) identification</a:t>
            </a:r>
            <a:r>
              <a:rPr lang="en-US" dirty="0">
                <a:solidFill>
                  <a:srgbClr val="333333"/>
                </a:solidFill>
                <a:latin typeface="Tahoma" panose="020B0604030504040204" pitchFamily="34" charset="0"/>
              </a:rPr>
              <a:t> includes all hazards regarding the chemical and required label elements.</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b="1" dirty="0">
                <a:solidFill>
                  <a:srgbClr val="B2BB1E"/>
                </a:solidFill>
                <a:latin typeface="Tahoma" panose="020B0604030504040204" pitchFamily="34" charset="0"/>
              </a:rPr>
              <a:t>Section 3,</a:t>
            </a:r>
            <a:r>
              <a:rPr lang="en-US" dirty="0">
                <a:solidFill>
                  <a:srgbClr val="B2BB1E"/>
                </a:solidFill>
                <a:latin typeface="Tahoma" panose="020B0604030504040204" pitchFamily="34" charset="0"/>
              </a:rPr>
              <a:t> Composition/information on ingredients</a:t>
            </a:r>
            <a:r>
              <a:rPr lang="en-US" dirty="0">
                <a:solidFill>
                  <a:srgbClr val="333333"/>
                </a:solidFill>
                <a:latin typeface="Tahoma" panose="020B0604030504040204" pitchFamily="34" charset="0"/>
              </a:rPr>
              <a:t> includes information on chemical ingredients, along with trade secret claims.</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b="1" dirty="0">
                <a:solidFill>
                  <a:srgbClr val="B2BB1E"/>
                </a:solidFill>
                <a:latin typeface="Tahoma" panose="020B0604030504040204" pitchFamily="34" charset="0"/>
              </a:rPr>
              <a:t>Section 4,</a:t>
            </a:r>
            <a:r>
              <a:rPr lang="en-US" dirty="0">
                <a:solidFill>
                  <a:srgbClr val="B2BB1E"/>
                </a:solidFill>
                <a:latin typeface="Tahoma" panose="020B0604030504040204" pitchFamily="34" charset="0"/>
              </a:rPr>
              <a:t> First-aid measures</a:t>
            </a:r>
            <a:r>
              <a:rPr lang="en-US" dirty="0">
                <a:solidFill>
                  <a:srgbClr val="333333"/>
                </a:solidFill>
                <a:latin typeface="Tahoma" panose="020B0604030504040204" pitchFamily="34" charset="0"/>
              </a:rPr>
              <a:t> includes important symptoms—including effects, acute, and delayed—and required treatments.</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b="1" dirty="0">
                <a:solidFill>
                  <a:srgbClr val="B2BB1E"/>
                </a:solidFill>
                <a:latin typeface="Tahoma" panose="020B0604030504040204" pitchFamily="34" charset="0"/>
              </a:rPr>
              <a:t>Section 5,</a:t>
            </a:r>
            <a:r>
              <a:rPr lang="en-US" dirty="0">
                <a:solidFill>
                  <a:srgbClr val="B2BB1E"/>
                </a:solidFill>
                <a:latin typeface="Tahoma" panose="020B0604030504040204" pitchFamily="34" charset="0"/>
              </a:rPr>
              <a:t> Fire-fighting measures</a:t>
            </a:r>
            <a:r>
              <a:rPr lang="en-US" dirty="0">
                <a:solidFill>
                  <a:srgbClr val="333333"/>
                </a:solidFill>
                <a:latin typeface="Tahoma" panose="020B0604030504040204" pitchFamily="34" charset="0"/>
              </a:rPr>
              <a:t> lists suitable extinguishing techniques and equipment; it includes chemical hazards from fire.</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b="1" dirty="0">
                <a:solidFill>
                  <a:srgbClr val="B2BB1E"/>
                </a:solidFill>
                <a:latin typeface="Tahoma" panose="020B0604030504040204" pitchFamily="34" charset="0"/>
              </a:rPr>
              <a:t>Section 6,</a:t>
            </a:r>
            <a:r>
              <a:rPr lang="en-US" dirty="0">
                <a:solidFill>
                  <a:srgbClr val="B2BB1E"/>
                </a:solidFill>
                <a:latin typeface="Tahoma" panose="020B0604030504040204" pitchFamily="34" charset="0"/>
              </a:rPr>
              <a:t> Accidental release measures </a:t>
            </a:r>
            <a:r>
              <a:rPr lang="en-US" dirty="0">
                <a:solidFill>
                  <a:srgbClr val="333333"/>
                </a:solidFill>
                <a:latin typeface="Tahoma" panose="020B0604030504040204" pitchFamily="34" charset="0"/>
              </a:rPr>
              <a:t>lists emergency procedures; protective equipment; and proper methods of containment and cleanup.</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b="1" dirty="0">
                <a:solidFill>
                  <a:srgbClr val="B2BB1E"/>
                </a:solidFill>
                <a:latin typeface="Tahoma" panose="020B0604030504040204" pitchFamily="34" charset="0"/>
              </a:rPr>
              <a:t>Section 7,</a:t>
            </a:r>
            <a:r>
              <a:rPr lang="en-US" dirty="0">
                <a:solidFill>
                  <a:srgbClr val="B2BB1E"/>
                </a:solidFill>
                <a:latin typeface="Tahoma" panose="020B0604030504040204" pitchFamily="34" charset="0"/>
              </a:rPr>
              <a:t> Handling and storage </a:t>
            </a:r>
            <a:r>
              <a:rPr lang="en-US" dirty="0">
                <a:solidFill>
                  <a:srgbClr val="333333"/>
                </a:solidFill>
                <a:latin typeface="Tahoma" panose="020B0604030504040204" pitchFamily="34" charset="0"/>
              </a:rPr>
              <a:t>lists precautions for safe handling and storage, including incompatibilities.</a:t>
            </a:r>
          </a:p>
        </p:txBody>
      </p:sp>
    </p:spTree>
    <p:extLst>
      <p:ext uri="{BB962C8B-B14F-4D97-AF65-F5344CB8AC3E}">
        <p14:creationId xmlns:p14="http://schemas.microsoft.com/office/powerpoint/2010/main" val="13794782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6A336F-50AA-4583-B9CE-2656D415E3B6}"/>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HAZCOM and G.H.S. – Part 10</a:t>
            </a:r>
          </a:p>
        </p:txBody>
      </p:sp>
      <p:sp>
        <p:nvSpPr>
          <p:cNvPr id="10" name="TextBox 9">
            <a:extLst>
              <a:ext uri="{FF2B5EF4-FFF2-40B4-BE49-F238E27FC236}">
                <a16:creationId xmlns:a16="http://schemas.microsoft.com/office/drawing/2014/main" id="{8EBEF023-7E5A-46C9-8BA1-90EDF936D827}"/>
              </a:ext>
            </a:extLst>
          </p:cNvPr>
          <p:cNvSpPr txBox="1"/>
          <p:nvPr/>
        </p:nvSpPr>
        <p:spPr>
          <a:xfrm>
            <a:off x="842597" y="1374320"/>
            <a:ext cx="6462794" cy="584775"/>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u="sng" dirty="0">
                <a:solidFill>
                  <a:prstClr val="black">
                    <a:lumMod val="75000"/>
                    <a:lumOff val="25000"/>
                  </a:prstClr>
                </a:solidFill>
              </a:rPr>
              <a:t>16 sections  (ANSI Format)</a:t>
            </a:r>
            <a:endParaRPr lang="en-US" sz="3200" b="1" dirty="0">
              <a:solidFill>
                <a:prstClr val="black">
                  <a:lumMod val="75000"/>
                  <a:lumOff val="25000"/>
                </a:prstClr>
              </a:solidFill>
            </a:endParaRPr>
          </a:p>
        </p:txBody>
      </p:sp>
      <p:sp>
        <p:nvSpPr>
          <p:cNvPr id="2" name="Rectangle 1">
            <a:extLst>
              <a:ext uri="{FF2B5EF4-FFF2-40B4-BE49-F238E27FC236}">
                <a16:creationId xmlns:a16="http://schemas.microsoft.com/office/drawing/2014/main" id="{F1EC13CE-AC56-478C-B0E1-367021559E35}"/>
              </a:ext>
            </a:extLst>
          </p:cNvPr>
          <p:cNvSpPr/>
          <p:nvPr/>
        </p:nvSpPr>
        <p:spPr>
          <a:xfrm>
            <a:off x="634270" y="2099166"/>
            <a:ext cx="11333363" cy="4708981"/>
          </a:xfrm>
          <a:prstGeom prst="rect">
            <a:avLst/>
          </a:prstGeom>
        </p:spPr>
        <p:txBody>
          <a:bodyPr wrap="square">
            <a:spAutoFit/>
          </a:bodyPr>
          <a:lstStyle/>
          <a:p>
            <a:pPr>
              <a:buFont typeface="Arial" panose="020B0604020202020204" pitchFamily="34" charset="0"/>
              <a:buChar char="•"/>
            </a:pPr>
            <a:r>
              <a:rPr lang="en-US" sz="2000" b="1" dirty="0">
                <a:solidFill>
                  <a:srgbClr val="B2BB1E"/>
                </a:solidFill>
                <a:latin typeface="Tahoma" panose="020B0604030504040204" pitchFamily="34" charset="0"/>
              </a:rPr>
              <a:t>Section 8,</a:t>
            </a:r>
            <a:r>
              <a:rPr lang="en-US" sz="2000" dirty="0">
                <a:solidFill>
                  <a:srgbClr val="B2BB1E"/>
                </a:solidFill>
                <a:latin typeface="Tahoma" panose="020B0604030504040204" pitchFamily="34" charset="0"/>
              </a:rPr>
              <a:t> Exposure controls/personal protection</a:t>
            </a:r>
            <a:r>
              <a:rPr lang="en-US" sz="2000" dirty="0">
                <a:solidFill>
                  <a:srgbClr val="333333"/>
                </a:solidFill>
                <a:latin typeface="Tahoma" panose="020B0604030504040204" pitchFamily="34" charset="0"/>
              </a:rPr>
              <a:t> lists OSHA’s Permissible Exposure Limits (PELs); Threshold Limit Values (TLVs); appropriate engineering controls; and personal protective equipment (PPE).</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sz="2000" b="1" dirty="0">
                <a:solidFill>
                  <a:srgbClr val="B2BB1E"/>
                </a:solidFill>
                <a:latin typeface="Tahoma" panose="020B0604030504040204" pitchFamily="34" charset="0"/>
              </a:rPr>
              <a:t>Section 9,</a:t>
            </a:r>
            <a:r>
              <a:rPr lang="en-US" sz="2000" dirty="0">
                <a:solidFill>
                  <a:srgbClr val="B2BB1E"/>
                </a:solidFill>
                <a:latin typeface="Tahoma" panose="020B0604030504040204" pitchFamily="34" charset="0"/>
              </a:rPr>
              <a:t> Physical and chemical properties</a:t>
            </a:r>
            <a:r>
              <a:rPr lang="en-US" sz="2000" dirty="0">
                <a:solidFill>
                  <a:srgbClr val="333333"/>
                </a:solidFill>
                <a:latin typeface="Tahoma" panose="020B0604030504040204" pitchFamily="34" charset="0"/>
              </a:rPr>
              <a:t> lists the chemical’s characteristics.</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sz="2000" b="1" dirty="0">
                <a:solidFill>
                  <a:srgbClr val="B2BB1E"/>
                </a:solidFill>
                <a:latin typeface="Tahoma" panose="020B0604030504040204" pitchFamily="34" charset="0"/>
              </a:rPr>
              <a:t>Section 10,</a:t>
            </a:r>
            <a:r>
              <a:rPr lang="en-US" sz="2000" dirty="0">
                <a:solidFill>
                  <a:srgbClr val="B2BB1E"/>
                </a:solidFill>
                <a:latin typeface="Tahoma" panose="020B0604030504040204" pitchFamily="34" charset="0"/>
              </a:rPr>
              <a:t> Stability and reactivity </a:t>
            </a:r>
            <a:r>
              <a:rPr lang="en-US" sz="2000" dirty="0">
                <a:solidFill>
                  <a:srgbClr val="333333"/>
                </a:solidFill>
                <a:latin typeface="Tahoma" panose="020B0604030504040204" pitchFamily="34" charset="0"/>
              </a:rPr>
              <a:t>lists chemical stability and possibility of hazardous reactions.</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sz="2000" b="1" dirty="0">
                <a:solidFill>
                  <a:srgbClr val="B2BB1E"/>
                </a:solidFill>
                <a:latin typeface="Tahoma" panose="020B0604030504040204" pitchFamily="34" charset="0"/>
              </a:rPr>
              <a:t>Section 11,</a:t>
            </a:r>
            <a:r>
              <a:rPr lang="en-US" sz="2000" dirty="0">
                <a:solidFill>
                  <a:srgbClr val="B2BB1E"/>
                </a:solidFill>
                <a:latin typeface="Tahoma" panose="020B0604030504040204" pitchFamily="34" charset="0"/>
              </a:rPr>
              <a:t> Toxicological information</a:t>
            </a:r>
            <a:r>
              <a:rPr lang="en-US" sz="2000" dirty="0">
                <a:solidFill>
                  <a:srgbClr val="333333"/>
                </a:solidFill>
                <a:latin typeface="Tahoma" panose="020B0604030504040204" pitchFamily="34" charset="0"/>
              </a:rPr>
              <a:t> includes routes of exposure; related symptoms, acute and chronic effects; and numerical measures of toxicity.</a:t>
            </a:r>
          </a:p>
          <a:p>
            <a:pPr>
              <a:buFont typeface="Arial" panose="020B0604020202020204" pitchFamily="34" charset="0"/>
              <a:buChar char="•"/>
            </a:pPr>
            <a:endParaRPr lang="en-US" sz="1000" dirty="0">
              <a:solidFill>
                <a:srgbClr val="333333"/>
              </a:solidFill>
              <a:latin typeface="Tahoma" panose="020B0604030504040204" pitchFamily="34" charset="0"/>
            </a:endParaRPr>
          </a:p>
          <a:p>
            <a:pPr>
              <a:buFont typeface="Arial" panose="020B0604020202020204" pitchFamily="34" charset="0"/>
              <a:buChar char="•"/>
            </a:pPr>
            <a:r>
              <a:rPr lang="en-US" sz="2000" dirty="0">
                <a:solidFill>
                  <a:srgbClr val="333333"/>
                </a:solidFill>
                <a:latin typeface="Tahoma" panose="020B0604030504040204" pitchFamily="34" charset="0"/>
              </a:rPr>
              <a:t>Section 12, Ecological information*</a:t>
            </a:r>
          </a:p>
          <a:p>
            <a:pPr>
              <a:buFont typeface="Arial" panose="020B0604020202020204" pitchFamily="34" charset="0"/>
              <a:buChar char="•"/>
            </a:pPr>
            <a:r>
              <a:rPr lang="en-US" sz="2000" dirty="0">
                <a:solidFill>
                  <a:srgbClr val="333333"/>
                </a:solidFill>
                <a:latin typeface="Tahoma" panose="020B0604030504040204" pitchFamily="34" charset="0"/>
              </a:rPr>
              <a:t>Section 13, Disposal considerations*</a:t>
            </a:r>
          </a:p>
          <a:p>
            <a:pPr>
              <a:buFont typeface="Arial" panose="020B0604020202020204" pitchFamily="34" charset="0"/>
              <a:buChar char="•"/>
            </a:pPr>
            <a:r>
              <a:rPr lang="en-US" sz="2000" dirty="0">
                <a:solidFill>
                  <a:srgbClr val="333333"/>
                </a:solidFill>
                <a:latin typeface="Tahoma" panose="020B0604030504040204" pitchFamily="34" charset="0"/>
              </a:rPr>
              <a:t>Section 14, Transport information*</a:t>
            </a:r>
          </a:p>
          <a:p>
            <a:pPr>
              <a:buFont typeface="Arial" panose="020B0604020202020204" pitchFamily="34" charset="0"/>
              <a:buChar char="•"/>
            </a:pPr>
            <a:r>
              <a:rPr lang="en-US" sz="2000" dirty="0">
                <a:solidFill>
                  <a:srgbClr val="333333"/>
                </a:solidFill>
                <a:latin typeface="Tahoma" panose="020B0604030504040204" pitchFamily="34" charset="0"/>
              </a:rPr>
              <a:t>Section 15, Regulatory information*</a:t>
            </a:r>
          </a:p>
          <a:p>
            <a:pPr>
              <a:buFont typeface="Arial" panose="020B0604020202020204" pitchFamily="34" charset="0"/>
              <a:buChar char="•"/>
            </a:pPr>
            <a:endParaRPr lang="en-US" sz="1000" b="1" dirty="0">
              <a:solidFill>
                <a:srgbClr val="B2BB1E"/>
              </a:solidFill>
              <a:latin typeface="Tahoma" panose="020B0604030504040204" pitchFamily="34" charset="0"/>
            </a:endParaRPr>
          </a:p>
          <a:p>
            <a:pPr>
              <a:buFont typeface="Arial" panose="020B0604020202020204" pitchFamily="34" charset="0"/>
              <a:buChar char="•"/>
            </a:pPr>
            <a:r>
              <a:rPr lang="en-US" sz="2000" b="1" dirty="0">
                <a:solidFill>
                  <a:srgbClr val="B2BB1E"/>
                </a:solidFill>
                <a:latin typeface="Tahoma" panose="020B0604030504040204" pitchFamily="34" charset="0"/>
              </a:rPr>
              <a:t>Section 16, </a:t>
            </a:r>
            <a:r>
              <a:rPr lang="en-US" sz="2000" dirty="0">
                <a:solidFill>
                  <a:srgbClr val="B2BB1E"/>
                </a:solidFill>
                <a:latin typeface="Tahoma" panose="020B0604030504040204" pitchFamily="34" charset="0"/>
              </a:rPr>
              <a:t>Other information</a:t>
            </a:r>
            <a:r>
              <a:rPr lang="en-US" sz="2000" dirty="0">
                <a:solidFill>
                  <a:srgbClr val="333333"/>
                </a:solidFill>
                <a:latin typeface="Tahoma" panose="020B0604030504040204" pitchFamily="34" charset="0"/>
              </a:rPr>
              <a:t> includes the date of preparation or last revision.</a:t>
            </a:r>
          </a:p>
        </p:txBody>
      </p:sp>
    </p:spTree>
    <p:extLst>
      <p:ext uri="{BB962C8B-B14F-4D97-AF65-F5344CB8AC3E}">
        <p14:creationId xmlns:p14="http://schemas.microsoft.com/office/powerpoint/2010/main" val="2063090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5216493" cy="769441"/>
          </a:xfrm>
          <a:prstGeom prst="rect">
            <a:avLst/>
          </a:prstGeom>
          <a:noFill/>
          <a:ln w="25400">
            <a:solidFill>
              <a:schemeClr val="accent1"/>
            </a:solidFill>
          </a:ln>
        </p:spPr>
        <p:txBody>
          <a:bodyPr wrap="none" rtlCol="0">
            <a:spAutoFit/>
          </a:bodyPr>
          <a:lstStyle/>
          <a:p>
            <a:r>
              <a:rPr lang="en-US" sz="4400" dirty="0">
                <a:solidFill>
                  <a:srgbClr val="37495F"/>
                </a:solidFill>
              </a:rPr>
              <a:t>HAZCOM and G.H.S.</a:t>
            </a:r>
          </a:p>
        </p:txBody>
      </p:sp>
      <p:sp>
        <p:nvSpPr>
          <p:cNvPr id="2" name="Module- 1">
            <a:extLst>
              <a:ext uri="{FF2B5EF4-FFF2-40B4-BE49-F238E27FC236}">
                <a16:creationId xmlns:a16="http://schemas.microsoft.com/office/drawing/2014/main" id="{1614FE59-6FF3-46F3-8E1D-82CA1A9A1C26}"/>
              </a:ext>
            </a:extLst>
          </p:cNvPr>
          <p:cNvSpPr>
            <a:spLocks noGrp="1"/>
          </p:cNvSpPr>
          <p:nvPr>
            <p:ph type="title"/>
          </p:nvPr>
        </p:nvSpPr>
        <p:spPr>
          <a:xfrm>
            <a:off x="287874" y="2537786"/>
            <a:ext cx="3555255" cy="1951244"/>
          </a:xfrm>
        </p:spPr>
        <p:txBody>
          <a:bodyPr anchor="ctr">
            <a:normAutofit/>
          </a:bodyPr>
          <a:lstStyle/>
          <a:p>
            <a:r>
              <a:rPr lang="en-US" altLang="en-US" sz="5400" b="1" dirty="0"/>
              <a:t>Disclaimer</a:t>
            </a:r>
            <a:endParaRPr lang="en-US" sz="5400" dirty="0"/>
          </a:p>
        </p:txBody>
      </p:sp>
      <p:sp>
        <p:nvSpPr>
          <p:cNvPr id="4" name="TextBox 3">
            <a:extLst>
              <a:ext uri="{FF2B5EF4-FFF2-40B4-BE49-F238E27FC236}">
                <a16:creationId xmlns:a16="http://schemas.microsoft.com/office/drawing/2014/main" id="{C7A2FF7A-53E2-4EB9-BB5B-E6665E350428}"/>
              </a:ext>
            </a:extLst>
          </p:cNvPr>
          <p:cNvSpPr txBox="1"/>
          <p:nvPr/>
        </p:nvSpPr>
        <p:spPr>
          <a:xfrm>
            <a:off x="3829877" y="1413800"/>
            <a:ext cx="6824871" cy="4401205"/>
          </a:xfrm>
          <a:prstGeom prst="rect">
            <a:avLst/>
          </a:prstGeom>
          <a:solidFill>
            <a:schemeClr val="accent1">
              <a:alpha val="54000"/>
            </a:schemeClr>
          </a:solidFill>
          <a:effectLst>
            <a:softEdge rad="101600"/>
          </a:effectLst>
        </p:spPr>
        <p:txBody>
          <a:bodyPr wrap="square" lIns="274320" rtlCol="0">
            <a:spAutoFit/>
          </a:bodyPr>
          <a:lstStyle/>
          <a:p>
            <a:r>
              <a:rPr lang="en-US" altLang="en-US" sz="2800" dirty="0">
                <a:latin typeface="Calibri" panose="020F0502020204030204" pitchFamily="34" charset="0"/>
                <a:ea typeface="Times New Roman" panose="02020603050405020304" pitchFamily="18" charset="0"/>
                <a:cs typeface="Arial" panose="020B0604020202020204" pitchFamily="34" charset="0"/>
              </a:rPr>
              <a:t>This material was produced under </a:t>
            </a:r>
          </a:p>
          <a:p>
            <a:r>
              <a:rPr lang="en-US" altLang="en-US" sz="2800" dirty="0">
                <a:latin typeface="Calibri" panose="020F0502020204030204" pitchFamily="34" charset="0"/>
                <a:ea typeface="Times New Roman" panose="02020603050405020304" pitchFamily="18" charset="0"/>
                <a:cs typeface="Arial" panose="020B0604020202020204" pitchFamily="34" charset="0"/>
              </a:rPr>
              <a:t>grant </a:t>
            </a:r>
            <a:r>
              <a:rPr lang="en-US" altLang="en-US" sz="2800" smtClean="0">
                <a:latin typeface="Calibri" panose="020F0502020204030204" pitchFamily="34" charset="0"/>
                <a:ea typeface="Times New Roman" panose="02020603050405020304" pitchFamily="18" charset="0"/>
                <a:cs typeface="Arial" panose="020B0604020202020204" pitchFamily="34" charset="0"/>
              </a:rPr>
              <a:t>number </a:t>
            </a:r>
            <a:r>
              <a:rPr lang="en-US" altLang="en-US" sz="2800" smtClean="0">
                <a:latin typeface="Calibri" panose="020F0502020204030204" pitchFamily="34" charset="0"/>
                <a:ea typeface="Times New Roman" panose="02020603050405020304" pitchFamily="18" charset="0"/>
                <a:cs typeface="Arial" panose="020B0604020202020204" pitchFamily="34" charset="0"/>
              </a:rPr>
              <a:t>SH-05073-SH8 </a:t>
            </a:r>
            <a:r>
              <a:rPr lang="en-US" altLang="en-US" sz="2800" dirty="0" smtClean="0">
                <a:latin typeface="Calibri" panose="020F0502020204030204" pitchFamily="34" charset="0"/>
                <a:ea typeface="Times New Roman" panose="02020603050405020304" pitchFamily="18" charset="0"/>
                <a:cs typeface="Arial" panose="020B0604020202020204" pitchFamily="34" charset="0"/>
              </a:rPr>
              <a:t>from the </a:t>
            </a:r>
            <a:r>
              <a:rPr lang="en-US" altLang="en-US" sz="2800" dirty="0">
                <a:latin typeface="Calibri" panose="020F0502020204030204" pitchFamily="34" charset="0"/>
                <a:ea typeface="Times New Roman" panose="02020603050405020304" pitchFamily="18" charset="0"/>
                <a:cs typeface="Arial" panose="020B0604020202020204" pitchFamily="34" charset="0"/>
              </a:rPr>
              <a:t>Occupational Safety and Health                                        Administration, U.S. Department of Labor. </a:t>
            </a:r>
          </a:p>
          <a:p>
            <a:endParaRPr lang="en-US" altLang="en-US" sz="2800" dirty="0">
              <a:latin typeface="Calibri" panose="020F0502020204030204" pitchFamily="34" charset="0"/>
              <a:ea typeface="Times New Roman" panose="02020603050405020304" pitchFamily="18" charset="0"/>
              <a:cs typeface="Arial" panose="020B0604020202020204" pitchFamily="34" charset="0"/>
            </a:endParaRPr>
          </a:p>
          <a:p>
            <a:r>
              <a:rPr lang="en-US" altLang="en-US" sz="2800" dirty="0">
                <a:latin typeface="Calibri" panose="020F0502020204030204" pitchFamily="34" charset="0"/>
                <a:ea typeface="Times New Roman" panose="02020603050405020304" pitchFamily="18" charset="0"/>
                <a:cs typeface="Arial" panose="020B0604020202020204" pitchFamily="34" charset="0"/>
              </a:rPr>
              <a:t>It does not necessarily reflect the views or policies of the U.S. Department of Labor, nor does mention of trade names, commercial products, or organizations imply endorsement by the U.S. Government.</a:t>
            </a:r>
            <a:endParaRPr lang="en-US" altLang="en-US" sz="2800" dirty="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62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5386411" cy="769441"/>
          </a:xfrm>
          <a:prstGeom prst="rect">
            <a:avLst/>
          </a:prstGeom>
          <a:noFill/>
          <a:ln w="25400">
            <a:solidFill>
              <a:schemeClr val="accent1"/>
            </a:solidFill>
          </a:ln>
        </p:spPr>
        <p:txBody>
          <a:bodyPr wrap="none" rtlCol="0">
            <a:spAutoFit/>
          </a:bodyPr>
          <a:lstStyle/>
          <a:p>
            <a:r>
              <a:rPr lang="en-US" sz="4400" dirty="0">
                <a:solidFill>
                  <a:srgbClr val="37495F"/>
                </a:solidFill>
              </a:rPr>
              <a:t>HAZCOM and G.H.S. </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a:xfrm>
            <a:off x="442452" y="2453378"/>
            <a:ext cx="3536206" cy="1951244"/>
          </a:xfrm>
        </p:spPr>
        <p:txBody>
          <a:bodyPr anchor="ctr">
            <a:normAutofit/>
          </a:bodyPr>
          <a:lstStyle/>
          <a:p>
            <a:r>
              <a:rPr lang="en-US" altLang="en-US" sz="5400" b="1" dirty="0"/>
              <a:t>Module- 3</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4100056" y="1482515"/>
            <a:ext cx="7108707" cy="5228000"/>
          </a:xfrm>
        </p:spPr>
        <p:txBody>
          <a:bodyPr anchor="ctr">
            <a:normAutofit/>
          </a:bodyPr>
          <a:lstStyle/>
          <a:p>
            <a:pPr marL="285750" indent="-285750">
              <a:buFont typeface="Arial" panose="020B0604020202020204" pitchFamily="34" charset="0"/>
              <a:buChar char="•"/>
            </a:pPr>
            <a:r>
              <a:rPr lang="en-US" sz="3600" b="1" dirty="0">
                <a:solidFill>
                  <a:schemeClr val="bg2">
                    <a:lumMod val="90000"/>
                  </a:schemeClr>
                </a:solidFill>
              </a:rPr>
              <a:t>What is </a:t>
            </a:r>
            <a:r>
              <a:rPr lang="en-US" sz="4000" b="1" dirty="0">
                <a:solidFill>
                  <a:schemeClr val="bg2">
                    <a:lumMod val="90000"/>
                  </a:schemeClr>
                </a:solidFill>
              </a:rPr>
              <a:t>HAZCOM?</a:t>
            </a:r>
          </a:p>
          <a:p>
            <a:pPr marL="285750" indent="-285750">
              <a:buFont typeface="Arial" panose="020B0604020202020204" pitchFamily="34" charset="0"/>
              <a:buChar char="•"/>
            </a:pPr>
            <a:endParaRPr lang="en-US" sz="800" b="1" dirty="0">
              <a:solidFill>
                <a:schemeClr val="bg2">
                  <a:lumMod val="90000"/>
                </a:schemeClr>
              </a:solidFill>
            </a:endParaRPr>
          </a:p>
          <a:p>
            <a:pPr marL="285750" indent="-285750">
              <a:buFont typeface="Arial" panose="020B0604020202020204" pitchFamily="34" charset="0"/>
              <a:buChar char="•"/>
            </a:pPr>
            <a:endParaRPr lang="en-US" sz="800" b="1" dirty="0">
              <a:solidFill>
                <a:schemeClr val="bg2">
                  <a:lumMod val="90000"/>
                </a:schemeClr>
              </a:solidFill>
            </a:endParaRPr>
          </a:p>
          <a:p>
            <a:pPr marL="285750" indent="-285750">
              <a:spcBef>
                <a:spcPts val="1200"/>
              </a:spcBef>
              <a:buFont typeface="Arial" panose="020B0604020202020204" pitchFamily="34" charset="0"/>
              <a:buChar char="•"/>
            </a:pPr>
            <a:r>
              <a:rPr lang="en-US" sz="3600" b="1" dirty="0">
                <a:solidFill>
                  <a:schemeClr val="bg2">
                    <a:lumMod val="90000"/>
                  </a:schemeClr>
                </a:solidFill>
              </a:rPr>
              <a:t>What changes came with </a:t>
            </a:r>
            <a:r>
              <a:rPr lang="en-US" sz="4000" b="1" dirty="0">
                <a:solidFill>
                  <a:schemeClr val="bg2">
                    <a:lumMod val="90000"/>
                  </a:schemeClr>
                </a:solidFill>
              </a:rPr>
              <a:t>G.H.S.</a:t>
            </a:r>
          </a:p>
          <a:p>
            <a:pPr marL="285750" indent="-285750">
              <a:spcBef>
                <a:spcPts val="1200"/>
              </a:spcBef>
              <a:buFont typeface="Arial" panose="020B0604020202020204" pitchFamily="34" charset="0"/>
              <a:buChar char="•"/>
            </a:pPr>
            <a:endParaRPr lang="en-US" sz="800" b="1" dirty="0">
              <a:solidFill>
                <a:srgbClr val="1B3049"/>
              </a:solidFill>
            </a:endParaRPr>
          </a:p>
          <a:p>
            <a:pPr marL="285750" indent="-285750">
              <a:spcBef>
                <a:spcPts val="1200"/>
              </a:spcBef>
              <a:buFont typeface="Arial" panose="020B0604020202020204" pitchFamily="34" charset="0"/>
              <a:buChar char="•"/>
            </a:pPr>
            <a:endParaRPr lang="en-US" sz="800" b="1" dirty="0">
              <a:solidFill>
                <a:srgbClr val="1B3049"/>
              </a:solidFill>
            </a:endParaRPr>
          </a:p>
          <a:p>
            <a:pPr marL="285750" indent="-285750">
              <a:spcBef>
                <a:spcPts val="600"/>
              </a:spcBef>
              <a:buFont typeface="Arial" panose="020B0604020202020204" pitchFamily="34" charset="0"/>
              <a:buChar char="•"/>
            </a:pPr>
            <a:r>
              <a:rPr lang="en-US" sz="3600" b="1" dirty="0">
                <a:solidFill>
                  <a:srgbClr val="1B3049"/>
                </a:solidFill>
              </a:rPr>
              <a:t>Pictograms, what are they?</a:t>
            </a:r>
          </a:p>
          <a:p>
            <a:pPr marL="285750" indent="-285750">
              <a:spcBef>
                <a:spcPts val="600"/>
              </a:spcBef>
              <a:buFont typeface="Arial" panose="020B0604020202020204" pitchFamily="34" charset="0"/>
              <a:buChar char="•"/>
            </a:pPr>
            <a:endParaRPr lang="en-US" sz="800" b="1" dirty="0">
              <a:solidFill>
                <a:srgbClr val="1B3049"/>
              </a:solidFill>
            </a:endParaRPr>
          </a:p>
          <a:p>
            <a:pPr marL="285750" indent="-285750">
              <a:spcBef>
                <a:spcPts val="600"/>
              </a:spcBef>
              <a:buFont typeface="Arial" panose="020B0604020202020204" pitchFamily="34" charset="0"/>
              <a:buChar char="•"/>
            </a:pPr>
            <a:r>
              <a:rPr lang="en-US" sz="800" b="1" dirty="0">
                <a:solidFill>
                  <a:srgbClr val="1B3049"/>
                </a:solidFill>
              </a:rPr>
              <a:t> </a:t>
            </a:r>
          </a:p>
          <a:p>
            <a:pPr marL="285750" indent="-285750">
              <a:spcBef>
                <a:spcPts val="600"/>
              </a:spcBef>
              <a:buFont typeface="Arial" panose="020B0604020202020204" pitchFamily="34" charset="0"/>
              <a:buChar char="•"/>
            </a:pPr>
            <a:r>
              <a:rPr lang="en-US" sz="3600" b="1" dirty="0">
                <a:solidFill>
                  <a:schemeClr val="bg2">
                    <a:lumMod val="90000"/>
                  </a:schemeClr>
                </a:solidFill>
              </a:rPr>
              <a:t>Chemical hazards.</a:t>
            </a:r>
          </a:p>
          <a:p>
            <a:pPr marL="285750" indent="-285750">
              <a:spcBef>
                <a:spcPts val="6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endParaRPr lang="en-US" sz="800" b="1" dirty="0">
              <a:solidFill>
                <a:srgbClr val="1B3049"/>
              </a:solidFill>
            </a:endParaRPr>
          </a:p>
          <a:p>
            <a:endParaRPr lang="en-US" dirty="0"/>
          </a:p>
        </p:txBody>
      </p:sp>
    </p:spTree>
    <p:extLst>
      <p:ext uri="{BB962C8B-B14F-4D97-AF65-F5344CB8AC3E}">
        <p14:creationId xmlns:p14="http://schemas.microsoft.com/office/powerpoint/2010/main" val="18133768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7523C-A531-43D2-9278-88B1F53E7223}"/>
              </a:ext>
            </a:extLst>
          </p:cNvPr>
          <p:cNvSpPr>
            <a:spLocks noGrp="1"/>
          </p:cNvSpPr>
          <p:nvPr>
            <p:ph type="title"/>
          </p:nvPr>
        </p:nvSpPr>
        <p:spPr>
          <a:noFill/>
          <a:ln w="25400">
            <a:solidFill>
              <a:schemeClr val="accent1"/>
            </a:solidFill>
          </a:ln>
        </p:spPr>
        <p:txBody>
          <a:bodyPr wrap="none" rtlCol="0">
            <a:spAutoFit/>
          </a:bodyPr>
          <a:lstStyle/>
          <a:p>
            <a:pPr>
              <a:spcBef>
                <a:spcPts val="0"/>
              </a:spcBef>
            </a:pPr>
            <a:r>
              <a:rPr lang="en-US" sz="4400" dirty="0">
                <a:solidFill>
                  <a:srgbClr val="37495F"/>
                </a:solidFill>
                <a:latin typeface="Trebuchet MS" panose="020B0603020202020204"/>
                <a:ea typeface="+mn-ea"/>
                <a:cs typeface="+mn-cs"/>
              </a:rPr>
              <a:t>HAZCOM and G.H.S. – Part 11</a:t>
            </a:r>
          </a:p>
        </p:txBody>
      </p:sp>
      <p:pic>
        <p:nvPicPr>
          <p:cNvPr id="8" name="Content Placeholder 7" descr="A series of images of warning labels">
            <a:extLst>
              <a:ext uri="{FF2B5EF4-FFF2-40B4-BE49-F238E27FC236}">
                <a16:creationId xmlns:a16="http://schemas.microsoft.com/office/drawing/2014/main" id="{AD232735-8272-4C84-B918-5BAF13010C98}"/>
              </a:ext>
            </a:extLst>
          </p:cNvPr>
          <p:cNvPicPr>
            <a:picLocks noGrp="1" noChangeAspect="1"/>
          </p:cNvPicPr>
          <p:nvPr>
            <p:ph idx="4294967295"/>
          </p:nvPr>
        </p:nvPicPr>
        <p:blipFill rotWithShape="1">
          <a:blip r:embed="rId3" cstate="email">
            <a:extLst>
              <a:ext uri="{28A0092B-C50C-407E-A947-70E740481C1C}">
                <a14:useLocalDpi xmlns:a14="http://schemas.microsoft.com/office/drawing/2010/main"/>
              </a:ext>
            </a:extLst>
          </a:blip>
          <a:srcRect/>
          <a:stretch/>
        </p:blipFill>
        <p:spPr>
          <a:xfrm>
            <a:off x="1122363" y="2128838"/>
            <a:ext cx="11069637" cy="2947987"/>
          </a:xfrm>
        </p:spPr>
      </p:pic>
    </p:spTree>
    <p:extLst>
      <p:ext uri="{BB962C8B-B14F-4D97-AF65-F5344CB8AC3E}">
        <p14:creationId xmlns:p14="http://schemas.microsoft.com/office/powerpoint/2010/main" val="2099727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5781C-AD60-4B93-8ACA-67442F51762D}"/>
              </a:ext>
            </a:extLst>
          </p:cNvPr>
          <p:cNvSpPr>
            <a:spLocks noGrp="1"/>
          </p:cNvSpPr>
          <p:nvPr>
            <p:ph type="title"/>
          </p:nvPr>
        </p:nvSpPr>
        <p:spPr>
          <a:xfrm>
            <a:off x="7291388" y="5537200"/>
            <a:ext cx="8596668" cy="1320800"/>
          </a:xfrm>
        </p:spPr>
        <p:txBody>
          <a:bodyPr/>
          <a:lstStyle/>
          <a:p>
            <a:r>
              <a:rPr lang="en-US" b="1" dirty="0">
                <a:solidFill>
                  <a:srgbClr val="000000"/>
                </a:solidFill>
                <a:latin typeface="Helvetica Neue"/>
                <a:ea typeface="+mn-ea"/>
                <a:cs typeface="+mn-cs"/>
              </a:rPr>
              <a:t>Health</a:t>
            </a:r>
            <a:r>
              <a:rPr lang="en-US" baseline="0" dirty="0"/>
              <a:t> </a:t>
            </a:r>
            <a:r>
              <a:rPr lang="en-US" b="1" dirty="0">
                <a:solidFill>
                  <a:srgbClr val="000000"/>
                </a:solidFill>
                <a:latin typeface="Helvetica Neue"/>
                <a:ea typeface="+mn-ea"/>
                <a:cs typeface="+mn-cs"/>
              </a:rPr>
              <a:t>Hazard</a:t>
            </a:r>
          </a:p>
        </p:txBody>
      </p:sp>
      <p:pic>
        <p:nvPicPr>
          <p:cNvPr id="3" name="Content Placeholder 2" descr="An image of a health hazard warning sign">
            <a:extLst>
              <a:ext uri="{FF2B5EF4-FFF2-40B4-BE49-F238E27FC236}">
                <a16:creationId xmlns:a16="http://schemas.microsoft.com/office/drawing/2014/main" id="{9A96519B-A9F1-4757-9864-2BC3A1BD7A3F}"/>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6689110" y="257464"/>
            <a:ext cx="4900612" cy="4900613"/>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1287253" y="568036"/>
            <a:ext cx="4508938" cy="5975131"/>
          </a:xfrm>
          <a:prstGeom prst="rect">
            <a:avLst/>
          </a:prstGeom>
        </p:spPr>
        <p:txBody>
          <a:bodyPr vert="horz" lIns="91440" tIns="45720" rIns="91440" bIns="45720" rtlCol="0">
            <a:normAutofit lnSpcReduction="10000"/>
          </a:bodyPr>
          <a:lstStyle/>
          <a:p>
            <a:pPr lvl="0">
              <a:spcBef>
                <a:spcPts val="1000"/>
              </a:spcBef>
              <a:buClr>
                <a:schemeClr val="accent1"/>
              </a:buClr>
              <a:buSzPct val="80000"/>
              <a:buFont typeface="Wingdings 3" charset="2"/>
              <a:buChar char=""/>
              <a:defRPr/>
            </a:pPr>
            <a:r>
              <a:rPr lang="en-US" sz="2800" dirty="0"/>
              <a:t>Carcinogen</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Mutagenicity</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Reproductive Toxicity</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Respiratory Sensitizer</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Target Organ Toxicity</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Aspiration Toxicity</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0610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E741-A3AA-48F7-A878-34915F89B42D}"/>
              </a:ext>
            </a:extLst>
          </p:cNvPr>
          <p:cNvSpPr>
            <a:spLocks noGrp="1"/>
          </p:cNvSpPr>
          <p:nvPr>
            <p:ph type="title"/>
          </p:nvPr>
        </p:nvSpPr>
        <p:spPr>
          <a:xfrm>
            <a:off x="7252567" y="5312640"/>
            <a:ext cx="3242251" cy="1320800"/>
          </a:xfrm>
        </p:spPr>
        <p:txBody>
          <a:bodyPr/>
          <a:lstStyle/>
          <a:p>
            <a:r>
              <a:rPr lang="en-US" sz="4000" b="1" dirty="0">
                <a:solidFill>
                  <a:srgbClr val="000000"/>
                </a:solidFill>
                <a:latin typeface="Helvetica Neue"/>
                <a:ea typeface="+mn-ea"/>
                <a:cs typeface="+mn-cs"/>
              </a:rPr>
              <a:t>Fire</a:t>
            </a:r>
          </a:p>
        </p:txBody>
      </p:sp>
      <p:pic>
        <p:nvPicPr>
          <p:cNvPr id="5" name="Picture 4" descr="An image of a fire warning sign">
            <a:extLst>
              <a:ext uri="{FF2B5EF4-FFF2-40B4-BE49-F238E27FC236}">
                <a16:creationId xmlns:a16="http://schemas.microsoft.com/office/drawing/2014/main" id="{78D50AC6-6E4C-490D-8B9F-E863130B15F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41666" y="375187"/>
            <a:ext cx="4900269" cy="4900269"/>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623884" y="599089"/>
            <a:ext cx="4508938" cy="5975131"/>
          </a:xfrm>
          <a:prstGeom prst="rect">
            <a:avLst/>
          </a:prstGeom>
        </p:spPr>
        <p:txBody>
          <a:bodyPr vert="horz" lIns="91440" tIns="45720" rIns="91440" bIns="45720" rtlCol="0">
            <a:normAutofit lnSpcReduction="10000"/>
          </a:bodyPr>
          <a:lstStyle/>
          <a:p>
            <a:pPr lvl="0">
              <a:spcBef>
                <a:spcPts val="1000"/>
              </a:spcBef>
              <a:buClr>
                <a:schemeClr val="accent1"/>
              </a:buClr>
              <a:buSzPct val="80000"/>
              <a:buFont typeface="Wingdings 3" charset="2"/>
              <a:buChar char=""/>
              <a:defRPr/>
            </a:pPr>
            <a:r>
              <a:rPr lang="en-US" sz="2800" dirty="0"/>
              <a:t>Flammables</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err="1"/>
              <a:t>Pyrophorics</a:t>
            </a:r>
            <a:endParaRPr lang="en-US" sz="2800" dirty="0"/>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Self-Heating</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Emits Flammable Gas</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Self-</a:t>
            </a:r>
            <a:r>
              <a:rPr lang="en-US" sz="2800" dirty="0" err="1"/>
              <a:t>Reactives</a:t>
            </a:r>
            <a:endParaRPr lang="en-US" sz="2800" dirty="0"/>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Organic Peroxides</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373232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3F84B3-4340-4FFC-A2B5-90DC9DFD6819}"/>
              </a:ext>
            </a:extLst>
          </p:cNvPr>
          <p:cNvSpPr>
            <a:spLocks noGrp="1"/>
          </p:cNvSpPr>
          <p:nvPr>
            <p:ph type="title"/>
          </p:nvPr>
        </p:nvSpPr>
        <p:spPr>
          <a:xfrm>
            <a:off x="6205298" y="5203085"/>
            <a:ext cx="8596668" cy="1320800"/>
          </a:xfrm>
        </p:spPr>
        <p:txBody>
          <a:bodyPr>
            <a:normAutofit/>
          </a:bodyPr>
          <a:lstStyle/>
          <a:p>
            <a:r>
              <a:rPr lang="en-US" sz="4000" b="1" dirty="0">
                <a:solidFill>
                  <a:srgbClr val="000000"/>
                </a:solidFill>
                <a:latin typeface="Helvetica Neue"/>
                <a:ea typeface="+mn-ea"/>
                <a:cs typeface="+mn-cs"/>
              </a:rPr>
              <a:t>Gas Cylinder</a:t>
            </a:r>
          </a:p>
        </p:txBody>
      </p:sp>
      <p:pic>
        <p:nvPicPr>
          <p:cNvPr id="7" name="Picture 6" descr="picture of a warning label ">
            <a:extLst>
              <a:ext uri="{FF2B5EF4-FFF2-40B4-BE49-F238E27FC236}">
                <a16:creationId xmlns:a16="http://schemas.microsoft.com/office/drawing/2014/main" id="{3D7E69F2-EDC0-4DE0-817D-A623947A7CF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8343" y="415576"/>
            <a:ext cx="4787509" cy="4787509"/>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519292" y="425670"/>
            <a:ext cx="4880574" cy="6432330"/>
          </a:xfrm>
          <a:prstGeom prst="rect">
            <a:avLst/>
          </a:prstGeom>
        </p:spPr>
        <p:txBody>
          <a:bodyPr vert="horz" lIns="91440" tIns="45720" rIns="91440" bIns="45720" rtlCol="0">
            <a:normAutofit/>
          </a:bodyPr>
          <a:lstStyle/>
          <a:p>
            <a:pPr lvl="0">
              <a:spcBef>
                <a:spcPts val="1000"/>
              </a:spcBef>
              <a:buClr>
                <a:schemeClr val="accent1"/>
              </a:buClr>
              <a:buSzPct val="80000"/>
              <a:buFont typeface="Wingdings 3" charset="2"/>
              <a:buChar char=""/>
              <a:defRPr/>
            </a:pPr>
            <a:endParaRPr lang="en-US" sz="3200" dirty="0">
              <a:solidFill>
                <a:schemeClr val="bg1"/>
              </a:solidFill>
            </a:endParaRPr>
          </a:p>
          <a:p>
            <a:pPr lvl="0">
              <a:spcBef>
                <a:spcPts val="1000"/>
              </a:spcBef>
              <a:buClr>
                <a:schemeClr val="accent1"/>
              </a:buClr>
              <a:buSzPct val="80000"/>
              <a:buFont typeface="Wingdings 3" charset="2"/>
              <a:buChar char=""/>
              <a:defRPr/>
            </a:pPr>
            <a:r>
              <a:rPr lang="en-US" sz="2800" dirty="0"/>
              <a:t>For gases Under Pressure</a:t>
            </a:r>
          </a:p>
          <a:p>
            <a:pPr lvl="0">
              <a:spcBef>
                <a:spcPts val="1000"/>
              </a:spcBef>
              <a:buClr>
                <a:schemeClr val="accent1"/>
              </a:buClr>
              <a:buSzPct val="80000"/>
              <a:defRPr/>
            </a:pPr>
            <a:endParaRPr kumimoji="0" lang="en-US" sz="2800" b="0" i="0" u="none" strike="noStrike" cap="none" spc="0" normalizeH="0" baseline="0" noProof="0" dirty="0">
              <a:ln>
                <a:noFill/>
              </a:ln>
              <a:effectLst/>
              <a:uLnTx/>
              <a:uFillTx/>
            </a:endParaRPr>
          </a:p>
          <a:p>
            <a:pPr lvl="0">
              <a:spcBef>
                <a:spcPts val="1000"/>
              </a:spcBef>
              <a:buClr>
                <a:schemeClr val="accent1"/>
              </a:buClr>
              <a:buSzPct val="80000"/>
              <a:buFont typeface="Wingdings 3" charset="2"/>
              <a:buChar char=""/>
              <a:defRPr/>
            </a:pPr>
            <a:r>
              <a:rPr lang="en-US" sz="2800" dirty="0"/>
              <a:t>May exploded if heated punctured or dropped</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Liquefied gases</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Dissolved gases</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3287715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3EF90-383E-4D99-9593-06A7C479E7F3}"/>
              </a:ext>
            </a:extLst>
          </p:cNvPr>
          <p:cNvSpPr>
            <a:spLocks noGrp="1"/>
          </p:cNvSpPr>
          <p:nvPr>
            <p:ph type="title"/>
          </p:nvPr>
        </p:nvSpPr>
        <p:spPr>
          <a:xfrm>
            <a:off x="7163331" y="5187154"/>
            <a:ext cx="3167302" cy="1320800"/>
          </a:xfrm>
        </p:spPr>
        <p:txBody>
          <a:bodyPr>
            <a:noAutofit/>
          </a:bodyPr>
          <a:lstStyle/>
          <a:p>
            <a:r>
              <a:rPr lang="en-US" sz="4000" b="1" dirty="0">
                <a:solidFill>
                  <a:srgbClr val="000000"/>
                </a:solidFill>
                <a:latin typeface="Helvetica Neue"/>
                <a:ea typeface="+mn-ea"/>
                <a:cs typeface="+mn-cs"/>
              </a:rPr>
              <a:t>Corrosion</a:t>
            </a:r>
          </a:p>
        </p:txBody>
      </p:sp>
      <p:pic>
        <p:nvPicPr>
          <p:cNvPr id="3" name="Picture 2" descr="An image of a corrosion warning sign">
            <a:extLst>
              <a:ext uri="{FF2B5EF4-FFF2-40B4-BE49-F238E27FC236}">
                <a16:creationId xmlns:a16="http://schemas.microsoft.com/office/drawing/2014/main" id="{06B8C248-94F6-4189-BE1B-72DA987A01B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22320" y="337829"/>
            <a:ext cx="4849325" cy="4849325"/>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972370" y="882870"/>
            <a:ext cx="4508938" cy="4541186"/>
          </a:xfrm>
          <a:prstGeom prst="rect">
            <a:avLst/>
          </a:prstGeom>
        </p:spPr>
        <p:txBody>
          <a:bodyPr vert="horz" lIns="91440" tIns="45720" rIns="91440" bIns="45720" rtlCol="0">
            <a:normAutofit/>
          </a:bodyPr>
          <a:lstStyle/>
          <a:p>
            <a:pPr lvl="0">
              <a:spcBef>
                <a:spcPts val="1000"/>
              </a:spcBef>
              <a:buClr>
                <a:schemeClr val="accent1"/>
              </a:buClr>
              <a:buSzPct val="80000"/>
              <a:buFont typeface="Wingdings 3" charset="2"/>
              <a:buChar char=""/>
              <a:defRPr/>
            </a:pPr>
            <a:r>
              <a:rPr lang="en-US" sz="2800" dirty="0"/>
              <a:t>Skin Corrosion/Burns</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Eye Damage</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Corrosive to Metals</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417189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266CF9-89D9-4342-BAF4-8532D9DF31CF}"/>
              </a:ext>
            </a:extLst>
          </p:cNvPr>
          <p:cNvSpPr>
            <a:spLocks noGrp="1"/>
          </p:cNvSpPr>
          <p:nvPr>
            <p:ph type="title"/>
          </p:nvPr>
        </p:nvSpPr>
        <p:spPr>
          <a:xfrm>
            <a:off x="5685752" y="5188733"/>
            <a:ext cx="8596668" cy="1320800"/>
          </a:xfrm>
        </p:spPr>
        <p:txBody>
          <a:bodyPr>
            <a:normAutofit/>
          </a:bodyPr>
          <a:lstStyle/>
          <a:p>
            <a:r>
              <a:rPr lang="en-US" sz="4000" b="1" dirty="0">
                <a:solidFill>
                  <a:srgbClr val="000000"/>
                </a:solidFill>
                <a:latin typeface="Helvetica Neue"/>
                <a:ea typeface="+mn-ea"/>
                <a:cs typeface="+mn-cs"/>
              </a:rPr>
              <a:t>Exploding Bomb</a:t>
            </a:r>
          </a:p>
        </p:txBody>
      </p:sp>
      <p:pic>
        <p:nvPicPr>
          <p:cNvPr id="3" name="Picture 2" descr="An image of a exploding bomb warning sign">
            <a:extLst>
              <a:ext uri="{FF2B5EF4-FFF2-40B4-BE49-F238E27FC236}">
                <a16:creationId xmlns:a16="http://schemas.microsoft.com/office/drawing/2014/main" id="{D755C964-96E7-46C4-8BBF-535405C922F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6083" y="288465"/>
            <a:ext cx="4900268" cy="4900268"/>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545054" y="1135117"/>
            <a:ext cx="4508938" cy="5439103"/>
          </a:xfrm>
          <a:prstGeom prst="rect">
            <a:avLst/>
          </a:prstGeom>
        </p:spPr>
        <p:txBody>
          <a:bodyPr vert="horz" lIns="91440" tIns="45720" rIns="91440" bIns="45720" rtlCol="0">
            <a:normAutofit/>
          </a:bodyPr>
          <a:lstStyle/>
          <a:p>
            <a:pPr lvl="0">
              <a:spcBef>
                <a:spcPts val="1000"/>
              </a:spcBef>
              <a:buClr>
                <a:schemeClr val="accent1"/>
              </a:buClr>
              <a:buSzPct val="80000"/>
              <a:buFont typeface="Wingdings 3" charset="2"/>
              <a:buChar char=""/>
              <a:defRPr/>
            </a:pPr>
            <a:r>
              <a:rPr lang="en-US" sz="2800" dirty="0"/>
              <a:t>Explosives</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Self-</a:t>
            </a:r>
            <a:r>
              <a:rPr lang="en-US" sz="2800" dirty="0" err="1"/>
              <a:t>Reactives</a:t>
            </a:r>
            <a:endParaRPr lang="en-US" sz="2800" dirty="0"/>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Organic Peroxides</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3437012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5CBB70-4C1B-4501-BF0E-38FF79ECF235}"/>
              </a:ext>
            </a:extLst>
          </p:cNvPr>
          <p:cNvSpPr>
            <a:spLocks noGrp="1"/>
          </p:cNvSpPr>
          <p:nvPr>
            <p:ph type="title"/>
          </p:nvPr>
        </p:nvSpPr>
        <p:spPr>
          <a:xfrm>
            <a:off x="5872788" y="5220264"/>
            <a:ext cx="5952066" cy="1320800"/>
          </a:xfrm>
        </p:spPr>
        <p:txBody>
          <a:bodyPr>
            <a:normAutofit/>
          </a:bodyPr>
          <a:lstStyle/>
          <a:p>
            <a:r>
              <a:rPr lang="en-US" sz="4000" b="1" dirty="0">
                <a:solidFill>
                  <a:srgbClr val="000000"/>
                </a:solidFill>
                <a:latin typeface="Helvetica Neue"/>
                <a:ea typeface="+mn-ea"/>
                <a:cs typeface="+mn-cs"/>
              </a:rPr>
              <a:t>Skull and Crossbones</a:t>
            </a:r>
          </a:p>
        </p:txBody>
      </p:sp>
      <p:pic>
        <p:nvPicPr>
          <p:cNvPr id="3" name="Picture 2" descr="An image of a skull and crossbones warning sign">
            <a:extLst>
              <a:ext uri="{FF2B5EF4-FFF2-40B4-BE49-F238E27FC236}">
                <a16:creationId xmlns:a16="http://schemas.microsoft.com/office/drawing/2014/main" id="{A6B0D8F9-9632-4DFC-9F4E-2B6950E19FE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19419" y="319995"/>
            <a:ext cx="4900269" cy="4900269"/>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355867" y="1308538"/>
            <a:ext cx="4250844" cy="3943257"/>
          </a:xfrm>
          <a:prstGeom prst="rect">
            <a:avLst/>
          </a:prstGeom>
        </p:spPr>
        <p:txBody>
          <a:bodyPr vert="horz" lIns="91440" tIns="45720" rIns="91440" bIns="45720" rtlCol="0">
            <a:normAutofit/>
          </a:bodyPr>
          <a:lstStyle/>
          <a:p>
            <a:pPr lvl="0">
              <a:spcBef>
                <a:spcPts val="1000"/>
              </a:spcBef>
              <a:buClr>
                <a:schemeClr val="accent1"/>
              </a:buClr>
              <a:buSzPct val="80000"/>
              <a:buFont typeface="Wingdings 3" charset="2"/>
              <a:buChar char=""/>
              <a:defRPr/>
            </a:pPr>
            <a:r>
              <a:rPr lang="en-US" sz="2800" dirty="0"/>
              <a:t>Acute Toxicity</a:t>
            </a:r>
          </a:p>
          <a:p>
            <a:pPr lvl="0">
              <a:spcBef>
                <a:spcPts val="1000"/>
              </a:spcBef>
              <a:buClr>
                <a:schemeClr val="accent1"/>
              </a:buClr>
              <a:buSzPct val="80000"/>
              <a:defRPr/>
            </a:pPr>
            <a:r>
              <a:rPr lang="en-US" sz="2800" dirty="0"/>
              <a:t> (fatal or toxic)</a:t>
            </a:r>
          </a:p>
          <a:p>
            <a:pPr lvl="0">
              <a:spcBef>
                <a:spcPts val="1000"/>
              </a:spcBef>
              <a:buClr>
                <a:schemeClr val="accent1"/>
              </a:buClr>
              <a:buSzPct val="80000"/>
              <a:buFont typeface="Wingdings 3" charset="2"/>
              <a:buChar char=""/>
              <a:defRPr/>
            </a:pPr>
            <a:endParaRPr kumimoji="0" lang="en-US" sz="2800" b="0" i="0" u="none" strike="noStrike" cap="none" spc="0" normalizeH="0" baseline="0" noProof="0" dirty="0">
              <a:ln>
                <a:noFill/>
              </a:ln>
              <a:effectLst/>
              <a:uLnTx/>
              <a:uFillTx/>
            </a:endParaRPr>
          </a:p>
          <a:p>
            <a:pPr lvl="0">
              <a:spcBef>
                <a:spcPts val="1000"/>
              </a:spcBef>
              <a:buClr>
                <a:schemeClr val="accent1"/>
              </a:buClr>
              <a:buSzPct val="80000"/>
              <a:buFont typeface="Wingdings 3" charset="2"/>
              <a:buChar char=""/>
              <a:defRPr/>
            </a:pPr>
            <a:r>
              <a:rPr lang="en-US" sz="2800" dirty="0"/>
              <a:t>Deadly</a:t>
            </a:r>
          </a:p>
          <a:p>
            <a:pPr lvl="0">
              <a:spcBef>
                <a:spcPts val="1000"/>
              </a:spcBef>
              <a:buClr>
                <a:schemeClr val="accent1"/>
              </a:buClr>
              <a:buSzPct val="80000"/>
              <a:defRPr/>
            </a:pPr>
            <a:r>
              <a:rPr lang="en-US" sz="2800" dirty="0"/>
              <a:t>(oral, dermal, inhalation)</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9064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97FC0-DA67-4656-A566-79CE7A9DA738}"/>
              </a:ext>
            </a:extLst>
          </p:cNvPr>
          <p:cNvSpPr>
            <a:spLocks noGrp="1"/>
          </p:cNvSpPr>
          <p:nvPr>
            <p:ph type="title"/>
          </p:nvPr>
        </p:nvSpPr>
        <p:spPr>
          <a:xfrm>
            <a:off x="7535334" y="5337914"/>
            <a:ext cx="4268739" cy="1320800"/>
          </a:xfrm>
        </p:spPr>
        <p:txBody>
          <a:bodyPr>
            <a:normAutofit/>
          </a:bodyPr>
          <a:lstStyle/>
          <a:p>
            <a:r>
              <a:rPr lang="en-US" sz="4000" b="1" dirty="0">
                <a:solidFill>
                  <a:srgbClr val="000000"/>
                </a:solidFill>
                <a:latin typeface="Helvetica Neue"/>
                <a:ea typeface="+mn-ea"/>
                <a:cs typeface="+mn-cs"/>
              </a:rPr>
              <a:t>Harmful</a:t>
            </a:r>
          </a:p>
        </p:txBody>
      </p:sp>
      <p:pic>
        <p:nvPicPr>
          <p:cNvPr id="5" name="Picture 4" descr="An image of a warning sign with a exclamation point on it.">
            <a:extLst>
              <a:ext uri="{FF2B5EF4-FFF2-40B4-BE49-F238E27FC236}">
                <a16:creationId xmlns:a16="http://schemas.microsoft.com/office/drawing/2014/main" id="{C0B9FA5E-F6EA-46DF-A7C2-9F05EAA49C5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43298" y="276991"/>
            <a:ext cx="5060923" cy="5060923"/>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1251616" y="1599484"/>
            <a:ext cx="4291830" cy="4209393"/>
          </a:xfrm>
          <a:prstGeom prst="rect">
            <a:avLst/>
          </a:prstGeom>
        </p:spPr>
        <p:txBody>
          <a:bodyPr vert="horz" lIns="91440" tIns="45720" rIns="91440" bIns="45720" rtlCol="0">
            <a:normAutofit/>
          </a:bodyPr>
          <a:lstStyle/>
          <a:p>
            <a:pPr lvl="0">
              <a:spcBef>
                <a:spcPts val="1000"/>
              </a:spcBef>
              <a:buClr>
                <a:schemeClr val="accent1"/>
              </a:buClr>
              <a:buSzPct val="80000"/>
              <a:buFont typeface="Wingdings 3" charset="2"/>
              <a:buChar char=""/>
              <a:defRPr/>
            </a:pPr>
            <a:r>
              <a:rPr lang="en-US" sz="2800" dirty="0"/>
              <a:t>Acute toxicity </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Skin irritation</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Eye irritation</a:t>
            </a:r>
          </a:p>
          <a:p>
            <a:pPr lvl="0">
              <a:spcBef>
                <a:spcPts val="1000"/>
              </a:spcBef>
              <a:buClr>
                <a:schemeClr val="accent1"/>
              </a:buClr>
              <a:buSzPct val="80000"/>
              <a:buFont typeface="Wingdings 3" charset="2"/>
              <a:buChar char=""/>
              <a:defRPr/>
            </a:pPr>
            <a:endParaRPr lang="en-US" sz="2800" dirty="0"/>
          </a:p>
          <a:p>
            <a:pPr lvl="0">
              <a:spcBef>
                <a:spcPts val="1000"/>
              </a:spcBef>
              <a:buClr>
                <a:schemeClr val="accent1"/>
              </a:buClr>
              <a:buSzPct val="80000"/>
              <a:buFont typeface="Wingdings 3" charset="2"/>
              <a:buChar char=""/>
              <a:defRPr/>
            </a:pPr>
            <a:r>
              <a:rPr lang="en-US" sz="2800" dirty="0"/>
              <a:t>Skin sensitization</a:t>
            </a:r>
          </a:p>
        </p:txBody>
      </p:sp>
    </p:spTree>
    <p:extLst>
      <p:ext uri="{BB962C8B-B14F-4D97-AF65-F5344CB8AC3E}">
        <p14:creationId xmlns:p14="http://schemas.microsoft.com/office/powerpoint/2010/main" val="3851126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9FFC00-A391-4972-8720-350F7013C449}"/>
              </a:ext>
            </a:extLst>
          </p:cNvPr>
          <p:cNvSpPr>
            <a:spLocks noGrp="1"/>
          </p:cNvSpPr>
          <p:nvPr>
            <p:ph type="title"/>
          </p:nvPr>
        </p:nvSpPr>
        <p:spPr>
          <a:xfrm>
            <a:off x="6517025" y="5281423"/>
            <a:ext cx="5245484" cy="1320800"/>
          </a:xfrm>
        </p:spPr>
        <p:txBody>
          <a:bodyPr>
            <a:normAutofit/>
          </a:bodyPr>
          <a:lstStyle/>
          <a:p>
            <a:r>
              <a:rPr lang="en-US" sz="4000" b="1" dirty="0">
                <a:solidFill>
                  <a:srgbClr val="000000"/>
                </a:solidFill>
                <a:latin typeface="Helvetica Neue"/>
                <a:ea typeface="+mn-ea"/>
                <a:cs typeface="+mn-cs"/>
              </a:rPr>
              <a:t>Flame Over Circle</a:t>
            </a:r>
          </a:p>
        </p:txBody>
      </p:sp>
      <p:pic>
        <p:nvPicPr>
          <p:cNvPr id="3" name="Picture 2" descr="An image of a warning sign with a flame over circle on it.&#10;">
            <a:extLst>
              <a:ext uri="{FF2B5EF4-FFF2-40B4-BE49-F238E27FC236}">
                <a16:creationId xmlns:a16="http://schemas.microsoft.com/office/drawing/2014/main" id="{751EAADD-AE04-4EB7-9351-96FA5F7C2C3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85715" y="302518"/>
            <a:ext cx="4978905" cy="4978905"/>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623884" y="1655374"/>
            <a:ext cx="4508938" cy="4146330"/>
          </a:xfrm>
          <a:prstGeom prst="rect">
            <a:avLst/>
          </a:prstGeom>
        </p:spPr>
        <p:txBody>
          <a:bodyPr vert="horz" lIns="91440" tIns="45720" rIns="91440" bIns="45720" rtlCol="0">
            <a:normAutofit/>
          </a:bodyPr>
          <a:lstStyle/>
          <a:p>
            <a:pPr lvl="0">
              <a:spcBef>
                <a:spcPts val="1000"/>
              </a:spcBef>
              <a:buClr>
                <a:schemeClr val="accent1"/>
              </a:buClr>
              <a:buSzPct val="80000"/>
              <a:buFont typeface="Wingdings 3" charset="2"/>
              <a:buChar char=""/>
              <a:defRPr/>
            </a:pPr>
            <a:r>
              <a:rPr lang="en-US" sz="2800" dirty="0"/>
              <a:t>Oxidizers</a:t>
            </a:r>
          </a:p>
          <a:p>
            <a:pPr lvl="0">
              <a:spcBef>
                <a:spcPts val="1000"/>
              </a:spcBef>
              <a:buClr>
                <a:schemeClr val="accent1"/>
              </a:buClr>
              <a:buSzPct val="80000"/>
              <a:buFont typeface="Wingdings 3" charset="2"/>
              <a:buChar char=""/>
              <a:defRPr/>
            </a:pPr>
            <a:endParaRPr kumimoji="0" lang="en-US" sz="2800" b="0" i="0" u="none" strike="noStrike" cap="none" spc="0" normalizeH="0" baseline="0" noProof="0" dirty="0">
              <a:ln>
                <a:noFill/>
              </a:ln>
              <a:effectLst/>
              <a:uLnTx/>
              <a:uFillTx/>
            </a:endParaRPr>
          </a:p>
          <a:p>
            <a:pPr lvl="0">
              <a:spcBef>
                <a:spcPts val="1000"/>
              </a:spcBef>
              <a:buClr>
                <a:schemeClr val="accent1"/>
              </a:buClr>
              <a:buSzPct val="80000"/>
              <a:buFont typeface="Wingdings 3" charset="2"/>
              <a:buChar char=""/>
              <a:defRPr/>
            </a:pPr>
            <a:r>
              <a:rPr lang="en-US" sz="2800" dirty="0"/>
              <a:t>Reacts w/ Oxygen  </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98424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5386411" cy="769441"/>
          </a:xfrm>
          <a:prstGeom prst="rect">
            <a:avLst/>
          </a:prstGeom>
          <a:noFill/>
          <a:ln w="25400">
            <a:solidFill>
              <a:schemeClr val="accent1"/>
            </a:solidFill>
          </a:ln>
        </p:spPr>
        <p:txBody>
          <a:bodyPr wrap="none" rtlCol="0">
            <a:spAutoFit/>
          </a:bodyPr>
          <a:lstStyle/>
          <a:p>
            <a:r>
              <a:rPr lang="en-US" sz="4400" dirty="0">
                <a:solidFill>
                  <a:srgbClr val="37495F"/>
                </a:solidFill>
              </a:rPr>
              <a:t>HAZCOM and G.H.S. </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p:txBody>
          <a:bodyPr anchor="ctr">
            <a:normAutofit/>
          </a:bodyPr>
          <a:lstStyle/>
          <a:p>
            <a:r>
              <a:rPr lang="en-US" altLang="en-US" sz="5400" b="1" dirty="0"/>
              <a:t>Welcome</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4294967295"/>
          </p:nvPr>
        </p:nvSpPr>
        <p:spPr>
          <a:xfrm>
            <a:off x="5083175" y="1541463"/>
            <a:ext cx="7108825" cy="5227637"/>
          </a:xfrm>
        </p:spPr>
        <p:txBody>
          <a:bodyPr anchor="ctr">
            <a:normAutofit/>
          </a:bodyPr>
          <a:lstStyle/>
          <a:p>
            <a:pPr marL="285750" indent="-285750">
              <a:buFont typeface="Arial" panose="020B0604020202020204" pitchFamily="34" charset="0"/>
              <a:buChar char="•"/>
            </a:pPr>
            <a:r>
              <a:rPr lang="en-US" sz="3600" b="1" dirty="0">
                <a:solidFill>
                  <a:srgbClr val="1B3049"/>
                </a:solidFill>
              </a:rPr>
              <a:t>What is </a:t>
            </a:r>
            <a:r>
              <a:rPr lang="en-US" sz="4000" b="1" dirty="0">
                <a:solidFill>
                  <a:srgbClr val="1B3049"/>
                </a:solidFill>
              </a:rPr>
              <a:t>HAZCOM?</a:t>
            </a:r>
          </a:p>
          <a:p>
            <a:pPr marL="285750" indent="-285750">
              <a:buFont typeface="Arial" panose="020B0604020202020204" pitchFamily="34" charset="0"/>
              <a:buChar char="•"/>
            </a:pPr>
            <a:endParaRPr lang="en-US" sz="800" b="1" dirty="0">
              <a:solidFill>
                <a:srgbClr val="1B3049"/>
              </a:solidFill>
            </a:endParaRPr>
          </a:p>
          <a:p>
            <a:pPr marL="285750" indent="-285750">
              <a:buFont typeface="Arial" panose="020B0604020202020204" pitchFamily="34" charset="0"/>
              <a:buChar char="•"/>
            </a:pPr>
            <a:endParaRPr lang="en-US" sz="800" b="1" dirty="0">
              <a:solidFill>
                <a:srgbClr val="1B3049"/>
              </a:solidFill>
            </a:endParaRPr>
          </a:p>
          <a:p>
            <a:pPr marL="285750" indent="-285750">
              <a:spcBef>
                <a:spcPts val="1200"/>
              </a:spcBef>
              <a:buFont typeface="Arial" panose="020B0604020202020204" pitchFamily="34" charset="0"/>
              <a:buChar char="•"/>
            </a:pPr>
            <a:r>
              <a:rPr lang="en-US" sz="3600" b="1" dirty="0">
                <a:solidFill>
                  <a:srgbClr val="1B3049"/>
                </a:solidFill>
              </a:rPr>
              <a:t>What changes came with </a:t>
            </a:r>
            <a:r>
              <a:rPr lang="en-US" sz="4000" b="1" dirty="0">
                <a:solidFill>
                  <a:srgbClr val="1B3049"/>
                </a:solidFill>
              </a:rPr>
              <a:t>G.H.S.</a:t>
            </a:r>
          </a:p>
          <a:p>
            <a:pPr marL="285750" indent="-285750">
              <a:spcBef>
                <a:spcPts val="1200"/>
              </a:spcBef>
              <a:buFont typeface="Arial" panose="020B0604020202020204" pitchFamily="34" charset="0"/>
              <a:buChar char="•"/>
            </a:pPr>
            <a:endParaRPr lang="en-US" sz="800" b="1" dirty="0">
              <a:solidFill>
                <a:srgbClr val="1B3049"/>
              </a:solidFill>
            </a:endParaRPr>
          </a:p>
          <a:p>
            <a:pPr marL="285750" indent="-285750">
              <a:spcBef>
                <a:spcPts val="1200"/>
              </a:spcBef>
              <a:buFont typeface="Arial" panose="020B0604020202020204" pitchFamily="34" charset="0"/>
              <a:buChar char="•"/>
            </a:pPr>
            <a:endParaRPr lang="en-US" sz="800" b="1" dirty="0">
              <a:solidFill>
                <a:srgbClr val="1B3049"/>
              </a:solidFill>
            </a:endParaRPr>
          </a:p>
          <a:p>
            <a:pPr marL="285750" indent="-285750">
              <a:spcBef>
                <a:spcPts val="600"/>
              </a:spcBef>
              <a:buFont typeface="Arial" panose="020B0604020202020204" pitchFamily="34" charset="0"/>
              <a:buChar char="•"/>
            </a:pPr>
            <a:r>
              <a:rPr lang="en-US" sz="3600" b="1" dirty="0">
                <a:solidFill>
                  <a:srgbClr val="1B3049"/>
                </a:solidFill>
              </a:rPr>
              <a:t>Pictograms, what are they?</a:t>
            </a:r>
            <a:endParaRPr lang="en-US" sz="3600" b="1" dirty="0">
              <a:solidFill>
                <a:schemeClr val="bg1"/>
              </a:solidFill>
            </a:endParaRPr>
          </a:p>
          <a:p>
            <a:pPr marL="285750" indent="-285750">
              <a:spcBef>
                <a:spcPts val="600"/>
              </a:spcBef>
              <a:buFont typeface="Arial" panose="020B0604020202020204" pitchFamily="34" charset="0"/>
              <a:buChar char="•"/>
            </a:pPr>
            <a:endParaRPr lang="en-US" sz="800" b="1" dirty="0">
              <a:solidFill>
                <a:schemeClr val="bg1"/>
              </a:solidFill>
            </a:endParaRPr>
          </a:p>
          <a:p>
            <a:pPr marL="0" indent="0">
              <a:spcBef>
                <a:spcPts val="600"/>
              </a:spcBef>
              <a:buNone/>
            </a:pPr>
            <a:r>
              <a:rPr lang="en-US" sz="800" b="1" dirty="0">
                <a:solidFill>
                  <a:schemeClr val="bg1"/>
                </a:solidFill>
              </a:rPr>
              <a:t> </a:t>
            </a:r>
          </a:p>
          <a:p>
            <a:pPr marL="285750" indent="-285750">
              <a:spcBef>
                <a:spcPts val="600"/>
              </a:spcBef>
              <a:buFont typeface="Arial" panose="020B0604020202020204" pitchFamily="34" charset="0"/>
              <a:buChar char="•"/>
            </a:pPr>
            <a:r>
              <a:rPr lang="en-US" sz="3600" b="1" dirty="0">
                <a:solidFill>
                  <a:srgbClr val="1B3049"/>
                </a:solidFill>
              </a:rPr>
              <a:t>Chemical hazards.</a:t>
            </a:r>
          </a:p>
          <a:p>
            <a:pPr marL="285750" indent="-285750">
              <a:spcBef>
                <a:spcPts val="6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endParaRPr lang="en-US" sz="800" b="1" dirty="0">
              <a:solidFill>
                <a:srgbClr val="1B3049"/>
              </a:solidFill>
            </a:endParaRPr>
          </a:p>
          <a:p>
            <a:endParaRPr lang="en-US" dirty="0"/>
          </a:p>
        </p:txBody>
      </p:sp>
    </p:spTree>
    <p:extLst>
      <p:ext uri="{BB962C8B-B14F-4D97-AF65-F5344CB8AC3E}">
        <p14:creationId xmlns:p14="http://schemas.microsoft.com/office/powerpoint/2010/main" val="369924164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DD4BFE-782F-489A-82DB-96A7FA39341B}"/>
              </a:ext>
            </a:extLst>
          </p:cNvPr>
          <p:cNvSpPr>
            <a:spLocks noGrp="1"/>
          </p:cNvSpPr>
          <p:nvPr>
            <p:ph type="title"/>
          </p:nvPr>
        </p:nvSpPr>
        <p:spPr>
          <a:xfrm>
            <a:off x="5237375" y="5225129"/>
            <a:ext cx="6908030" cy="1320800"/>
          </a:xfrm>
        </p:spPr>
        <p:txBody>
          <a:bodyPr>
            <a:normAutofit/>
          </a:bodyPr>
          <a:lstStyle/>
          <a:p>
            <a:pPr algn="ctr"/>
            <a:r>
              <a:rPr lang="en-US" sz="4000" b="1" dirty="0">
                <a:solidFill>
                  <a:srgbClr val="000000"/>
                </a:solidFill>
                <a:latin typeface="Helvetica Neue"/>
                <a:ea typeface="+mn-ea"/>
                <a:cs typeface="+mn-cs"/>
              </a:rPr>
              <a:t>Environment </a:t>
            </a:r>
            <a:br>
              <a:rPr lang="en-US" sz="4000" b="1" dirty="0">
                <a:solidFill>
                  <a:srgbClr val="000000"/>
                </a:solidFill>
                <a:latin typeface="Helvetica Neue"/>
                <a:ea typeface="+mn-ea"/>
                <a:cs typeface="+mn-cs"/>
              </a:rPr>
            </a:br>
            <a:r>
              <a:rPr lang="en-US" sz="4000" b="1" dirty="0">
                <a:solidFill>
                  <a:srgbClr val="000000"/>
                </a:solidFill>
                <a:latin typeface="Helvetica Neue"/>
                <a:ea typeface="+mn-ea"/>
                <a:cs typeface="+mn-cs"/>
              </a:rPr>
              <a:t>(Non-Mandatory)</a:t>
            </a:r>
          </a:p>
        </p:txBody>
      </p:sp>
      <p:pic>
        <p:nvPicPr>
          <p:cNvPr id="3" name="Picture 2" descr="An image of a warning sign with a tree and fish dying on it.&#10;">
            <a:extLst>
              <a:ext uri="{FF2B5EF4-FFF2-40B4-BE49-F238E27FC236}">
                <a16:creationId xmlns:a16="http://schemas.microsoft.com/office/drawing/2014/main" id="{3CE841D0-8513-4059-AF5E-7FD38CEC8A7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21710" y="324860"/>
            <a:ext cx="4900269" cy="4900269"/>
          </a:xfrm>
          <a:prstGeom prst="rect">
            <a:avLst/>
          </a:prstGeom>
        </p:spPr>
      </p:pic>
      <p:sp>
        <p:nvSpPr>
          <p:cNvPr id="9" name="Fall Protection and Prevention">
            <a:extLst>
              <a:ext uri="{FF2B5EF4-FFF2-40B4-BE49-F238E27FC236}">
                <a16:creationId xmlns:a16="http://schemas.microsoft.com/office/drawing/2014/main" id="{368DF61B-48A9-4A9F-8D69-CF883A80C566}"/>
              </a:ext>
            </a:extLst>
          </p:cNvPr>
          <p:cNvSpPr txBox="1"/>
          <p:nvPr/>
        </p:nvSpPr>
        <p:spPr>
          <a:xfrm>
            <a:off x="623884" y="1644118"/>
            <a:ext cx="4036242" cy="3123825"/>
          </a:xfrm>
          <a:prstGeom prst="rect">
            <a:avLst/>
          </a:prstGeom>
        </p:spPr>
        <p:txBody>
          <a:bodyPr vert="horz" lIns="91440" tIns="45720" rIns="91440" bIns="45720" rtlCol="0">
            <a:normAutofit/>
          </a:bodyPr>
          <a:lstStyle/>
          <a:p>
            <a:pPr lvl="0">
              <a:spcBef>
                <a:spcPts val="1000"/>
              </a:spcBef>
              <a:buClr>
                <a:schemeClr val="accent1"/>
              </a:buClr>
              <a:buSzPct val="80000"/>
              <a:buFont typeface="Wingdings 3" charset="2"/>
              <a:buChar char=""/>
              <a:defRPr/>
            </a:pPr>
            <a:r>
              <a:rPr lang="en-US" sz="2800" dirty="0"/>
              <a:t>Aquatic Toxicity</a:t>
            </a:r>
            <a:endParaRPr kumimoji="0" lang="en-US" sz="2800" b="0" i="0" u="none" strike="noStrike" cap="none" spc="0" normalizeH="0" baseline="0" noProof="0" dirty="0">
              <a:ln>
                <a:noFill/>
              </a:ln>
              <a:effectLst/>
              <a:uLnTx/>
              <a:uFillTx/>
            </a:endParaRPr>
          </a:p>
        </p:txBody>
      </p:sp>
    </p:spTree>
    <p:extLst>
      <p:ext uri="{BB962C8B-B14F-4D97-AF65-F5344CB8AC3E}">
        <p14:creationId xmlns:p14="http://schemas.microsoft.com/office/powerpoint/2010/main" val="2911901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31282-B27B-4602-8DF9-10A15E320583}"/>
              </a:ext>
            </a:extLst>
          </p:cNvPr>
          <p:cNvSpPr>
            <a:spLocks noGrp="1"/>
          </p:cNvSpPr>
          <p:nvPr>
            <p:ph type="title"/>
          </p:nvPr>
        </p:nvSpPr>
        <p:spPr>
          <a:xfrm>
            <a:off x="635770" y="255588"/>
            <a:ext cx="9838266" cy="769441"/>
          </a:xfrm>
          <a:noFill/>
          <a:ln w="25400">
            <a:noFill/>
          </a:ln>
        </p:spPr>
        <p:txBody>
          <a:bodyPr wrap="square" rtlCol="0">
            <a:spAutoFit/>
          </a:bodyPr>
          <a:lstStyle/>
          <a:p>
            <a:pPr>
              <a:spcBef>
                <a:spcPts val="0"/>
              </a:spcBef>
            </a:pPr>
            <a:r>
              <a:rPr lang="en-US" sz="4400" dirty="0">
                <a:solidFill>
                  <a:srgbClr val="37495F"/>
                </a:solidFill>
                <a:latin typeface="Trebuchet MS" panose="020B0603020202020204"/>
                <a:ea typeface="+mn-ea"/>
                <a:cs typeface="+mn-cs"/>
              </a:rPr>
              <a:t>HAZCOM and G.H.S. – Part 12</a:t>
            </a:r>
          </a:p>
        </p:txBody>
      </p:sp>
      <p:sp>
        <p:nvSpPr>
          <p:cNvPr id="7" name="Content Placeholder 6">
            <a:extLst>
              <a:ext uri="{FF2B5EF4-FFF2-40B4-BE49-F238E27FC236}">
                <a16:creationId xmlns:a16="http://schemas.microsoft.com/office/drawing/2014/main" id="{15AB9AD4-5262-42ED-80E8-8B852E360662}"/>
              </a:ext>
            </a:extLst>
          </p:cNvPr>
          <p:cNvSpPr>
            <a:spLocks noGrp="1"/>
          </p:cNvSpPr>
          <p:nvPr>
            <p:ph idx="4294967295"/>
          </p:nvPr>
        </p:nvSpPr>
        <p:spPr>
          <a:xfrm>
            <a:off x="635770" y="915988"/>
            <a:ext cx="10253903" cy="5651067"/>
          </a:xfrm>
        </p:spPr>
        <p:txBody>
          <a:bodyPr vert="horz" lIns="91440" tIns="45720" rIns="91440" bIns="45720" rtlCol="0">
            <a:normAutofit lnSpcReduction="10000"/>
          </a:bodyPr>
          <a:lstStyle/>
          <a:p>
            <a:pPr marL="0" indent="0" algn="ctr">
              <a:buNone/>
            </a:pPr>
            <a:r>
              <a:rPr lang="en-US" sz="800" b="1" dirty="0">
                <a:latin typeface="Verdana" panose="020B0604030504040204" pitchFamily="34" charset="0"/>
                <a:ea typeface="Verdana" panose="020B0604030504040204" pitchFamily="34" charset="0"/>
              </a:rPr>
              <a:t> </a:t>
            </a:r>
          </a:p>
          <a:p>
            <a:pPr marL="0" indent="0" algn="ctr">
              <a:buNone/>
            </a:pPr>
            <a:r>
              <a:rPr lang="en-US" sz="2400" b="1" dirty="0">
                <a:latin typeface="Verdana" panose="020B0604030504040204" pitchFamily="34" charset="0"/>
                <a:ea typeface="Verdana" panose="020B0604030504040204" pitchFamily="34" charset="0"/>
              </a:rPr>
              <a:t>Labels: </a:t>
            </a:r>
          </a:p>
          <a:p>
            <a:pPr marL="0" indent="0">
              <a:buNone/>
            </a:pPr>
            <a:r>
              <a:rPr lang="en-US" sz="2400" dirty="0">
                <a:latin typeface="Verdana" panose="020B0604030504040204" pitchFamily="34" charset="0"/>
                <a:ea typeface="Verdana" panose="020B0604030504040204" pitchFamily="34" charset="0"/>
              </a:rPr>
              <a:t>Chemical manufacturers and importers will be required to provide a label that includes a harmonized signal word, pictogram, and hazard statement for each hazard class and category. </a:t>
            </a:r>
          </a:p>
          <a:p>
            <a:pPr marL="0" indent="0">
              <a:buNone/>
            </a:pPr>
            <a:r>
              <a:rPr lang="en-US" sz="2400" dirty="0">
                <a:latin typeface="Verdana" panose="020B0604030504040204" pitchFamily="34" charset="0"/>
                <a:ea typeface="Verdana" panose="020B0604030504040204" pitchFamily="34" charset="0"/>
              </a:rPr>
              <a:t>Understanding the Danger ensure you correctly pair the correct P.P.E.</a:t>
            </a:r>
          </a:p>
          <a:p>
            <a:pPr marL="0" indent="0" algn="ctr">
              <a:buNone/>
            </a:pPr>
            <a:r>
              <a:rPr lang="en-US" sz="800" b="1" dirty="0">
                <a:latin typeface="Verdana" panose="020B0604030504040204" pitchFamily="34" charset="0"/>
                <a:ea typeface="Verdana" panose="020B0604030504040204" pitchFamily="34" charset="0"/>
              </a:rPr>
              <a:t> </a:t>
            </a:r>
          </a:p>
          <a:p>
            <a:pPr marL="0" indent="0" algn="ctr">
              <a:buNone/>
            </a:pPr>
            <a:r>
              <a:rPr lang="en-US" sz="2400" b="1" dirty="0">
                <a:latin typeface="Verdana" panose="020B0604030504040204" pitchFamily="34" charset="0"/>
                <a:ea typeface="Verdana" panose="020B0604030504040204" pitchFamily="34" charset="0"/>
              </a:rPr>
              <a:t>Safety Data Sheets: </a:t>
            </a:r>
          </a:p>
          <a:p>
            <a:pPr marL="0" indent="0">
              <a:buNone/>
            </a:pPr>
            <a:r>
              <a:rPr lang="en-US" sz="2400" dirty="0">
                <a:latin typeface="Verdana" panose="020B0604030504040204" pitchFamily="34" charset="0"/>
                <a:ea typeface="Verdana" panose="020B0604030504040204" pitchFamily="34" charset="0"/>
              </a:rPr>
              <a:t>Will now have a specified 16-section format.</a:t>
            </a:r>
          </a:p>
          <a:p>
            <a:pPr marL="0" indent="0">
              <a:buNone/>
            </a:pPr>
            <a:r>
              <a:rPr lang="en-US" sz="2400" dirty="0">
                <a:latin typeface="Verdana" panose="020B0604030504040204" pitchFamily="34" charset="0"/>
                <a:ea typeface="Verdana" panose="020B0604030504040204" pitchFamily="34" charset="0"/>
              </a:rPr>
              <a:t>Information and training: Employers were required to train workers by December 1, 2013 on the new label's elements and safety data sheets format to facilitate recognition and understanding.</a:t>
            </a:r>
          </a:p>
        </p:txBody>
      </p:sp>
    </p:spTree>
    <p:extLst>
      <p:ext uri="{BB962C8B-B14F-4D97-AF65-F5344CB8AC3E}">
        <p14:creationId xmlns:p14="http://schemas.microsoft.com/office/powerpoint/2010/main" val="30242607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5386411" cy="769441"/>
          </a:xfrm>
          <a:prstGeom prst="rect">
            <a:avLst/>
          </a:prstGeom>
          <a:noFill/>
          <a:ln w="25400">
            <a:solidFill>
              <a:schemeClr val="accent1"/>
            </a:solidFill>
          </a:ln>
        </p:spPr>
        <p:txBody>
          <a:bodyPr wrap="none" rtlCol="0">
            <a:spAutoFit/>
          </a:bodyPr>
          <a:lstStyle/>
          <a:p>
            <a:r>
              <a:rPr lang="en-US" sz="4400" dirty="0">
                <a:solidFill>
                  <a:srgbClr val="37495F"/>
                </a:solidFill>
              </a:rPr>
              <a:t>HAZCOM and G.H.S. </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a:xfrm>
            <a:off x="442452" y="2453378"/>
            <a:ext cx="3536206" cy="1951244"/>
          </a:xfrm>
        </p:spPr>
        <p:txBody>
          <a:bodyPr anchor="ctr">
            <a:normAutofit/>
          </a:bodyPr>
          <a:lstStyle/>
          <a:p>
            <a:r>
              <a:rPr lang="en-US" altLang="en-US" sz="5400" b="1" dirty="0"/>
              <a:t>Module- 4</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4100056" y="1482515"/>
            <a:ext cx="7108707" cy="5228000"/>
          </a:xfrm>
        </p:spPr>
        <p:txBody>
          <a:bodyPr anchor="ctr">
            <a:normAutofit/>
          </a:bodyPr>
          <a:lstStyle/>
          <a:p>
            <a:pPr marL="285750" indent="-285750">
              <a:buFont typeface="Arial" panose="020B0604020202020204" pitchFamily="34" charset="0"/>
              <a:buChar char="•"/>
            </a:pPr>
            <a:r>
              <a:rPr lang="en-US" sz="3600" b="1" dirty="0">
                <a:solidFill>
                  <a:schemeClr val="bg2">
                    <a:lumMod val="90000"/>
                  </a:schemeClr>
                </a:solidFill>
              </a:rPr>
              <a:t>What is </a:t>
            </a:r>
            <a:r>
              <a:rPr lang="en-US" sz="4000" b="1" dirty="0">
                <a:solidFill>
                  <a:schemeClr val="bg2">
                    <a:lumMod val="90000"/>
                  </a:schemeClr>
                </a:solidFill>
              </a:rPr>
              <a:t>HAZCOM?</a:t>
            </a:r>
          </a:p>
          <a:p>
            <a:pPr marL="285750" indent="-285750">
              <a:buFont typeface="Arial" panose="020B0604020202020204" pitchFamily="34" charset="0"/>
              <a:buChar char="•"/>
            </a:pPr>
            <a:endParaRPr lang="en-US" sz="800" b="1" dirty="0">
              <a:solidFill>
                <a:schemeClr val="bg2">
                  <a:lumMod val="90000"/>
                </a:schemeClr>
              </a:solidFill>
            </a:endParaRPr>
          </a:p>
          <a:p>
            <a:pPr marL="285750" indent="-285750">
              <a:buFont typeface="Arial" panose="020B0604020202020204" pitchFamily="34" charset="0"/>
              <a:buChar char="•"/>
            </a:pPr>
            <a:endParaRPr lang="en-US" sz="800" b="1" dirty="0">
              <a:solidFill>
                <a:schemeClr val="bg2">
                  <a:lumMod val="90000"/>
                </a:schemeClr>
              </a:solidFill>
            </a:endParaRPr>
          </a:p>
          <a:p>
            <a:pPr marL="285750" indent="-285750">
              <a:spcBef>
                <a:spcPts val="1200"/>
              </a:spcBef>
              <a:buFont typeface="Arial" panose="020B0604020202020204" pitchFamily="34" charset="0"/>
              <a:buChar char="•"/>
            </a:pPr>
            <a:r>
              <a:rPr lang="en-US" sz="3600" b="1" dirty="0">
                <a:solidFill>
                  <a:schemeClr val="bg2">
                    <a:lumMod val="90000"/>
                  </a:schemeClr>
                </a:solidFill>
              </a:rPr>
              <a:t>What changes came with </a:t>
            </a:r>
            <a:r>
              <a:rPr lang="en-US" sz="4000" b="1" dirty="0">
                <a:solidFill>
                  <a:schemeClr val="bg2">
                    <a:lumMod val="90000"/>
                  </a:schemeClr>
                </a:solidFill>
              </a:rPr>
              <a:t>G.H.S.</a:t>
            </a:r>
          </a:p>
          <a:p>
            <a:pPr marL="285750" indent="-285750">
              <a:spcBef>
                <a:spcPts val="1200"/>
              </a:spcBef>
              <a:buFont typeface="Arial" panose="020B0604020202020204" pitchFamily="34" charset="0"/>
              <a:buChar char="•"/>
            </a:pPr>
            <a:endParaRPr lang="en-US" sz="800" b="1" dirty="0">
              <a:solidFill>
                <a:schemeClr val="bg2">
                  <a:lumMod val="90000"/>
                </a:schemeClr>
              </a:solidFill>
            </a:endParaRPr>
          </a:p>
          <a:p>
            <a:pPr marL="285750" indent="-285750">
              <a:spcBef>
                <a:spcPts val="1200"/>
              </a:spcBef>
              <a:buFont typeface="Arial" panose="020B0604020202020204" pitchFamily="34" charset="0"/>
              <a:buChar char="•"/>
            </a:pPr>
            <a:endParaRPr lang="en-US" sz="800" b="1" dirty="0">
              <a:solidFill>
                <a:schemeClr val="bg2">
                  <a:lumMod val="90000"/>
                </a:schemeClr>
              </a:solidFill>
            </a:endParaRPr>
          </a:p>
          <a:p>
            <a:pPr marL="285750" indent="-285750">
              <a:spcBef>
                <a:spcPts val="600"/>
              </a:spcBef>
              <a:buFont typeface="Arial" panose="020B0604020202020204" pitchFamily="34" charset="0"/>
              <a:buChar char="•"/>
            </a:pPr>
            <a:r>
              <a:rPr lang="en-US" sz="3600" b="1" dirty="0">
                <a:solidFill>
                  <a:schemeClr val="bg2">
                    <a:lumMod val="90000"/>
                  </a:schemeClr>
                </a:solidFill>
              </a:rPr>
              <a:t>Pictograms, what are they?</a:t>
            </a:r>
          </a:p>
          <a:p>
            <a:pPr marL="285750" indent="-285750">
              <a:spcBef>
                <a:spcPts val="600"/>
              </a:spcBef>
              <a:buFont typeface="Arial" panose="020B0604020202020204" pitchFamily="34" charset="0"/>
              <a:buChar char="•"/>
            </a:pPr>
            <a:endParaRPr lang="en-US" sz="800" b="1" dirty="0">
              <a:solidFill>
                <a:srgbClr val="1B3049"/>
              </a:solidFill>
            </a:endParaRPr>
          </a:p>
          <a:p>
            <a:pPr marL="285750" indent="-285750">
              <a:spcBef>
                <a:spcPts val="600"/>
              </a:spcBef>
              <a:buFont typeface="Arial" panose="020B0604020202020204" pitchFamily="34" charset="0"/>
              <a:buChar char="•"/>
            </a:pPr>
            <a:r>
              <a:rPr lang="en-US" sz="800" b="1" dirty="0">
                <a:solidFill>
                  <a:srgbClr val="1B3049"/>
                </a:solidFill>
              </a:rPr>
              <a:t> </a:t>
            </a:r>
          </a:p>
          <a:p>
            <a:pPr marL="285750" indent="-285750">
              <a:spcBef>
                <a:spcPts val="600"/>
              </a:spcBef>
              <a:buFont typeface="Arial" panose="020B0604020202020204" pitchFamily="34" charset="0"/>
              <a:buChar char="•"/>
            </a:pPr>
            <a:r>
              <a:rPr lang="en-US" sz="3600" b="1" dirty="0">
                <a:solidFill>
                  <a:srgbClr val="1B3049"/>
                </a:solidFill>
              </a:rPr>
              <a:t>Chemical hazards.</a:t>
            </a:r>
          </a:p>
          <a:p>
            <a:pPr marL="285750" indent="-285750">
              <a:spcBef>
                <a:spcPts val="6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endParaRPr lang="en-US" sz="800" b="1" dirty="0">
              <a:solidFill>
                <a:srgbClr val="1B3049"/>
              </a:solidFill>
            </a:endParaRPr>
          </a:p>
          <a:p>
            <a:endParaRPr lang="en-US" dirty="0"/>
          </a:p>
        </p:txBody>
      </p:sp>
    </p:spTree>
    <p:extLst>
      <p:ext uri="{BB962C8B-B14F-4D97-AF65-F5344CB8AC3E}">
        <p14:creationId xmlns:p14="http://schemas.microsoft.com/office/powerpoint/2010/main" val="20647169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1234F3-21D4-4857-A40A-6E21886345F6}"/>
              </a:ext>
            </a:extLst>
          </p:cNvPr>
          <p:cNvSpPr>
            <a:spLocks noGrp="1"/>
          </p:cNvSpPr>
          <p:nvPr>
            <p:ph type="title"/>
          </p:nvPr>
        </p:nvSpPr>
        <p:spPr>
          <a:xfrm>
            <a:off x="1336675" y="276225"/>
            <a:ext cx="8596668" cy="1320800"/>
          </a:xfrm>
          <a:noFill/>
          <a:ln w="25400">
            <a:noFill/>
          </a:ln>
        </p:spPr>
        <p:txBody>
          <a:bodyPr wrap="none" rtlCol="0">
            <a:spAutoFit/>
          </a:bodyPr>
          <a:lstStyle/>
          <a:p>
            <a:pPr>
              <a:spcBef>
                <a:spcPts val="0"/>
              </a:spcBef>
            </a:pPr>
            <a:r>
              <a:rPr lang="en-US" sz="4400" dirty="0">
                <a:solidFill>
                  <a:srgbClr val="37495F"/>
                </a:solidFill>
                <a:latin typeface="Trebuchet MS" panose="020B0603020202020204"/>
                <a:ea typeface="+mn-ea"/>
                <a:cs typeface="+mn-cs"/>
              </a:rPr>
              <a:t>HAZCOM and G.H.S. – Part 13</a:t>
            </a:r>
          </a:p>
        </p:txBody>
      </p:sp>
      <p:sp>
        <p:nvSpPr>
          <p:cNvPr id="7" name="Content Placeholder 6">
            <a:extLst>
              <a:ext uri="{FF2B5EF4-FFF2-40B4-BE49-F238E27FC236}">
                <a16:creationId xmlns:a16="http://schemas.microsoft.com/office/drawing/2014/main" id="{15AB9AD4-5262-42ED-80E8-8B852E360662}"/>
              </a:ext>
            </a:extLst>
          </p:cNvPr>
          <p:cNvSpPr>
            <a:spLocks noGrp="1"/>
          </p:cNvSpPr>
          <p:nvPr>
            <p:ph idx="4294967295"/>
          </p:nvPr>
        </p:nvSpPr>
        <p:spPr>
          <a:xfrm>
            <a:off x="1336676" y="955964"/>
            <a:ext cx="10030980" cy="5673436"/>
          </a:xfrm>
        </p:spPr>
        <p:txBody>
          <a:bodyPr vert="horz" lIns="91440" tIns="45720" rIns="91440" bIns="45720" rtlCol="0">
            <a:normAutofit lnSpcReduction="10000"/>
          </a:bodyPr>
          <a:lstStyle/>
          <a:p>
            <a:endParaRPr lang="en-US" sz="3200" b="1" dirty="0">
              <a:latin typeface="Verdana" panose="020B0604030504040204" pitchFamily="34" charset="0"/>
              <a:ea typeface="Verdana" panose="020B0604030504040204" pitchFamily="34" charset="0"/>
            </a:endParaRPr>
          </a:p>
          <a:p>
            <a:r>
              <a:rPr lang="en-US" sz="3200" b="1" dirty="0">
                <a:latin typeface="Verdana" panose="020B0604030504040204" pitchFamily="34" charset="0"/>
                <a:ea typeface="Verdana" panose="020B0604030504040204" pitchFamily="34" charset="0"/>
              </a:rPr>
              <a:t>How has chemical hazard evaluation changed under the revised Hazard Communication Standard?</a:t>
            </a:r>
          </a:p>
          <a:p>
            <a:r>
              <a:rPr lang="en-US" sz="2400" dirty="0">
                <a:latin typeface="Verdana" panose="020B0604030504040204" pitchFamily="34" charset="0"/>
                <a:ea typeface="Verdana" panose="020B0604030504040204" pitchFamily="34" charset="0"/>
              </a:rPr>
              <a:t>The revised HCS has specific criteria for each health and physical hazard. </a:t>
            </a:r>
          </a:p>
          <a:p>
            <a:pPr marL="0" indent="0">
              <a:buNone/>
            </a:pPr>
            <a:r>
              <a:rPr lang="en-US" sz="2400" dirty="0">
                <a:latin typeface="Verdana" panose="020B0604030504040204" pitchFamily="34" charset="0"/>
                <a:ea typeface="Verdana" panose="020B0604030504040204" pitchFamily="34" charset="0"/>
              </a:rPr>
              <a:t>It provides detailed instructions for hazard evaluation and determinations for classifying chemical substances and mixtures. </a:t>
            </a:r>
          </a:p>
          <a:p>
            <a:pPr marL="0" indent="0">
              <a:buNone/>
            </a:pPr>
            <a:r>
              <a:rPr lang="en-US" sz="2400" dirty="0">
                <a:latin typeface="Verdana" panose="020B0604030504040204" pitchFamily="34" charset="0"/>
                <a:ea typeface="Verdana" panose="020B0604030504040204" pitchFamily="34" charset="0"/>
              </a:rPr>
              <a:t>Hazard classes and hazard categories—for most of the effects, the classes are divided into categories that reflect the relative severity of the effect. Chemical manufacturers and importers are responsible for classifying the hazards of the chemicals they manufacture or import.</a:t>
            </a:r>
          </a:p>
          <a:p>
            <a:pPr marL="0" indent="0" algn="ctr">
              <a:buNone/>
            </a:pPr>
            <a:endParaRPr lang="en-US" sz="1400" dirty="0">
              <a:latin typeface="+mj-lt"/>
            </a:endParaRPr>
          </a:p>
        </p:txBody>
      </p:sp>
    </p:spTree>
    <p:extLst>
      <p:ext uri="{BB962C8B-B14F-4D97-AF65-F5344CB8AC3E}">
        <p14:creationId xmlns:p14="http://schemas.microsoft.com/office/powerpoint/2010/main" val="2228169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9B714-0AB8-4E74-9FC8-3E3158D4FFC8}"/>
              </a:ext>
            </a:extLst>
          </p:cNvPr>
          <p:cNvSpPr>
            <a:spLocks noGrp="1"/>
          </p:cNvSpPr>
          <p:nvPr>
            <p:ph type="title"/>
          </p:nvPr>
        </p:nvSpPr>
        <p:spPr>
          <a:noFill/>
          <a:ln w="25400">
            <a:solidFill>
              <a:schemeClr val="accent1"/>
            </a:solidFill>
          </a:ln>
        </p:spPr>
        <p:txBody>
          <a:bodyPr wrap="none" rtlCol="0">
            <a:spAutoFit/>
          </a:bodyPr>
          <a:lstStyle/>
          <a:p>
            <a:pPr>
              <a:spcBef>
                <a:spcPts val="0"/>
              </a:spcBef>
            </a:pPr>
            <a:r>
              <a:rPr lang="en-US" sz="4400" dirty="0">
                <a:solidFill>
                  <a:srgbClr val="37495F"/>
                </a:solidFill>
                <a:latin typeface="Trebuchet MS" panose="020B0603020202020204"/>
                <a:ea typeface="+mn-ea"/>
                <a:cs typeface="+mn-cs"/>
              </a:rPr>
              <a:t>HAZCOM and G.H.S. – Part 14</a:t>
            </a:r>
          </a:p>
        </p:txBody>
      </p:sp>
      <p:sp>
        <p:nvSpPr>
          <p:cNvPr id="7" name="Content Placeholder 6">
            <a:extLst>
              <a:ext uri="{FF2B5EF4-FFF2-40B4-BE49-F238E27FC236}">
                <a16:creationId xmlns:a16="http://schemas.microsoft.com/office/drawing/2014/main" id="{15AB9AD4-5262-42ED-80E8-8B852E360662}"/>
              </a:ext>
            </a:extLst>
          </p:cNvPr>
          <p:cNvSpPr>
            <a:spLocks noGrp="1"/>
          </p:cNvSpPr>
          <p:nvPr>
            <p:ph idx="4294967295"/>
          </p:nvPr>
        </p:nvSpPr>
        <p:spPr>
          <a:xfrm>
            <a:off x="0" y="1397000"/>
            <a:ext cx="10626725" cy="1285875"/>
          </a:xfrm>
        </p:spPr>
        <p:txBody>
          <a:bodyPr vert="horz" lIns="91440" tIns="45720" rIns="91440" bIns="45720" rtlCol="0">
            <a:normAutofit fontScale="40000" lnSpcReduction="20000"/>
          </a:bodyPr>
          <a:lstStyle/>
          <a:p>
            <a:r>
              <a:rPr lang="en-US" sz="11100" b="1" dirty="0">
                <a:latin typeface="Verdana" panose="020B0604030504040204" pitchFamily="34" charset="0"/>
                <a:ea typeface="Verdana" panose="020B0604030504040204" pitchFamily="34" charset="0"/>
              </a:rPr>
              <a:t>During an inspection, you will be asked to produce:</a:t>
            </a:r>
          </a:p>
          <a:p>
            <a:endParaRPr lang="en-US" sz="3200" b="1" dirty="0">
              <a:latin typeface="Verdana" panose="020B0604030504040204" pitchFamily="34" charset="0"/>
              <a:ea typeface="Verdana" panose="020B0604030504040204" pitchFamily="34" charset="0"/>
            </a:endParaRPr>
          </a:p>
          <a:p>
            <a:endParaRPr lang="en-US" sz="1600" dirty="0"/>
          </a:p>
          <a:p>
            <a:pPr marL="0" indent="0" algn="ctr">
              <a:buNone/>
            </a:pPr>
            <a:endParaRPr lang="en-US" sz="1400" dirty="0">
              <a:latin typeface="+mj-lt"/>
            </a:endParaRPr>
          </a:p>
        </p:txBody>
      </p:sp>
      <p:sp>
        <p:nvSpPr>
          <p:cNvPr id="8" name="Rectangle 7">
            <a:extLst>
              <a:ext uri="{FF2B5EF4-FFF2-40B4-BE49-F238E27FC236}">
                <a16:creationId xmlns:a16="http://schemas.microsoft.com/office/drawing/2014/main" id="{23711EC2-A2F2-486A-B6F7-1593E5397DE7}"/>
              </a:ext>
            </a:extLst>
          </p:cNvPr>
          <p:cNvSpPr/>
          <p:nvPr/>
        </p:nvSpPr>
        <p:spPr>
          <a:xfrm>
            <a:off x="2002220" y="2862328"/>
            <a:ext cx="9490841" cy="3077766"/>
          </a:xfrm>
          <a:prstGeom prst="rect">
            <a:avLst/>
          </a:prstGeom>
        </p:spPr>
        <p:txBody>
          <a:bodyPr wrap="square">
            <a:spAutoFit/>
          </a:bodyPr>
          <a:lstStyle/>
          <a:p>
            <a:pPr marL="285750" indent="-285750">
              <a:buFont typeface="Wingdings" panose="05000000000000000000" pitchFamily="2" charset="2"/>
              <a:buChar char="§"/>
            </a:pPr>
            <a:r>
              <a:rPr lang="en-US" sz="2800" dirty="0"/>
              <a:t>Written HCS / HAZCOM Plan</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2800" dirty="0"/>
              <a:t>List / Inventory of Chemicals Used in the Workplace</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2800" dirty="0"/>
              <a:t>Evidence of Proper Labeling of Chemicals</a:t>
            </a:r>
          </a:p>
          <a:p>
            <a:pPr marL="285750" indent="-285750">
              <a:buFont typeface="Wingdings" panose="05000000000000000000" pitchFamily="2" charset="2"/>
              <a:buChar char="§"/>
            </a:pPr>
            <a:endParaRPr lang="en-US" sz="1400" dirty="0"/>
          </a:p>
          <a:p>
            <a:pPr marL="285750" indent="-285750">
              <a:buFont typeface="Wingdings" panose="05000000000000000000" pitchFamily="2" charset="2"/>
              <a:buChar char="§"/>
            </a:pPr>
            <a:r>
              <a:rPr lang="en-US" sz="2800" dirty="0"/>
              <a:t>SDS / MSDS Documents &amp; Details about Employee Access</a:t>
            </a:r>
          </a:p>
          <a:p>
            <a:pPr marL="285750" indent="-285750">
              <a:buFont typeface="Wingdings" panose="05000000000000000000" pitchFamily="2" charset="2"/>
              <a:buChar char="§"/>
            </a:pPr>
            <a:endParaRPr lang="en-US" sz="1200" dirty="0"/>
          </a:p>
          <a:p>
            <a:pPr marL="285750" indent="-285750">
              <a:buFont typeface="Wingdings" panose="05000000000000000000" pitchFamily="2" charset="2"/>
              <a:buChar char="§"/>
            </a:pPr>
            <a:r>
              <a:rPr lang="en-US" sz="2800" dirty="0"/>
              <a:t>Information about Employee </a:t>
            </a:r>
            <a:r>
              <a:rPr lang="en-US" sz="2800" dirty="0" err="1"/>
              <a:t>HazCom</a:t>
            </a:r>
            <a:r>
              <a:rPr lang="en-US" sz="2800" dirty="0"/>
              <a:t> Training</a:t>
            </a:r>
          </a:p>
        </p:txBody>
      </p:sp>
    </p:spTree>
    <p:extLst>
      <p:ext uri="{BB962C8B-B14F-4D97-AF65-F5344CB8AC3E}">
        <p14:creationId xmlns:p14="http://schemas.microsoft.com/office/powerpoint/2010/main" val="39898513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AEC5F4-F84F-4369-80FF-5B7FFE8E4A42}"/>
              </a:ext>
            </a:extLst>
          </p:cNvPr>
          <p:cNvSpPr>
            <a:spLocks noGrp="1"/>
          </p:cNvSpPr>
          <p:nvPr>
            <p:ph type="title"/>
          </p:nvPr>
        </p:nvSpPr>
        <p:spPr>
          <a:xfrm>
            <a:off x="1633298" y="339436"/>
            <a:ext cx="8596668" cy="1320800"/>
          </a:xfrm>
          <a:noFill/>
          <a:ln w="25400">
            <a:noFill/>
          </a:ln>
        </p:spPr>
        <p:txBody>
          <a:bodyPr wrap="none" rtlCol="0">
            <a:spAutoFit/>
          </a:bodyPr>
          <a:lstStyle/>
          <a:p>
            <a:r>
              <a:rPr lang="en-US" sz="4400" dirty="0">
                <a:solidFill>
                  <a:srgbClr val="37495F"/>
                </a:solidFill>
                <a:latin typeface="+mn-lt"/>
                <a:ea typeface="+mn-ea"/>
                <a:cs typeface="+mn-cs"/>
              </a:rPr>
              <a:t>HAZCOM and G.H.S. – Review</a:t>
            </a:r>
          </a:p>
        </p:txBody>
      </p:sp>
      <p:pic>
        <p:nvPicPr>
          <p:cNvPr id="7" name="Content Placeholder 6" descr="REVIEW">
            <a:extLst>
              <a:ext uri="{FF2B5EF4-FFF2-40B4-BE49-F238E27FC236}">
                <a16:creationId xmlns:a16="http://schemas.microsoft.com/office/drawing/2014/main" id="{FEBF9A3A-4790-4C88-B69D-193FFA475F6A}"/>
              </a:ext>
            </a:extLst>
          </p:cNvPr>
          <p:cNvPicPr>
            <a:picLocks noGrp="1" noChangeAspect="1"/>
          </p:cNvPicPr>
          <p:nvPr>
            <p:ph idx="4294967295"/>
          </p:nvPr>
        </p:nvPicPr>
        <p:blipFill>
          <a:blip r:embed="rId2" cstate="email">
            <a:extLst>
              <a:ext uri="{28A0092B-C50C-407E-A947-70E740481C1C}">
                <a14:useLocalDpi xmlns:a14="http://schemas.microsoft.com/office/drawing/2010/main"/>
              </a:ext>
            </a:extLst>
          </a:blip>
          <a:stretch>
            <a:fillRect/>
          </a:stretch>
        </p:blipFill>
        <p:spPr>
          <a:xfrm>
            <a:off x="2474433" y="1660236"/>
            <a:ext cx="6914397" cy="4607791"/>
          </a:xfrm>
        </p:spPr>
      </p:pic>
    </p:spTree>
    <p:extLst>
      <p:ext uri="{BB962C8B-B14F-4D97-AF65-F5344CB8AC3E}">
        <p14:creationId xmlns:p14="http://schemas.microsoft.com/office/powerpoint/2010/main" val="27016504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4983359" cy="1320800"/>
          </a:xfrm>
        </p:spPr>
        <p:txBody>
          <a:bodyPr>
            <a:normAutofit/>
          </a:bodyPr>
          <a:lstStyle/>
          <a:p>
            <a:pPr algn="ctr"/>
            <a:r>
              <a:rPr lang="en-US" sz="4000" b="1" dirty="0"/>
              <a:t>Knowledge Check</a:t>
            </a:r>
          </a:p>
        </p:txBody>
      </p:sp>
      <p:sp>
        <p:nvSpPr>
          <p:cNvPr id="3" name="Content Placeholder 2"/>
          <p:cNvSpPr>
            <a:spLocks noGrp="1"/>
          </p:cNvSpPr>
          <p:nvPr>
            <p:ph idx="1"/>
          </p:nvPr>
        </p:nvSpPr>
        <p:spPr>
          <a:xfrm>
            <a:off x="910845" y="1294040"/>
            <a:ext cx="8878528" cy="5165754"/>
          </a:xfrm>
        </p:spPr>
        <p:txBody>
          <a:bodyPr>
            <a:normAutofit/>
          </a:bodyPr>
          <a:lstStyle/>
          <a:p>
            <a:pPr marL="514350" indent="-514350">
              <a:buFont typeface="+mj-lt"/>
              <a:buAutoNum type="arabicPeriod"/>
            </a:pPr>
            <a:r>
              <a:rPr lang="en-US" sz="3600" b="1" dirty="0"/>
              <a:t>What is HAZCOM?</a:t>
            </a:r>
          </a:p>
          <a:p>
            <a:pPr marL="0" indent="0">
              <a:buNone/>
            </a:pPr>
            <a:endParaRPr lang="en-US" sz="3200" b="1" dirty="0">
              <a:solidFill>
                <a:srgbClr val="FF0000"/>
              </a:solidFill>
            </a:endParaRPr>
          </a:p>
          <a:p>
            <a:pPr marL="0" indent="0">
              <a:buNone/>
            </a:pPr>
            <a:r>
              <a:rPr lang="en-US" sz="2800" b="1" dirty="0">
                <a:solidFill>
                  <a:srgbClr val="FF0000"/>
                </a:solidFill>
              </a:rPr>
              <a:t>Hazard Communication Standard</a:t>
            </a:r>
            <a:r>
              <a:rPr lang="en-US" sz="2800" dirty="0">
                <a:solidFill>
                  <a:srgbClr val="FF0000"/>
                </a:solidFill>
              </a:rPr>
              <a:t>, </a:t>
            </a:r>
          </a:p>
          <a:p>
            <a:pPr marL="0" indent="0">
              <a:buNone/>
            </a:pPr>
            <a:r>
              <a:rPr lang="en-US" sz="2800" dirty="0">
                <a:solidFill>
                  <a:srgbClr val="FF0000"/>
                </a:solidFill>
              </a:rPr>
              <a:t>Also known as the Right-to-Know Law and more commonly as HAZCOM.  </a:t>
            </a:r>
          </a:p>
          <a:p>
            <a:pPr marL="0" indent="0">
              <a:buNone/>
            </a:pPr>
            <a:endParaRPr lang="en-US" sz="2400" dirty="0">
              <a:solidFill>
                <a:srgbClr val="FF0000"/>
              </a:solidFill>
            </a:endParaRPr>
          </a:p>
          <a:p>
            <a:pPr marL="0" indent="0">
              <a:buNone/>
            </a:pPr>
            <a:r>
              <a:rPr lang="en-US" sz="2800" dirty="0">
                <a:solidFill>
                  <a:srgbClr val="FF0000"/>
                </a:solidFill>
              </a:rPr>
              <a:t>The goal is to Communicate the Hazards to the Workers.</a:t>
            </a:r>
          </a:p>
          <a:p>
            <a:pPr marL="0" indent="0">
              <a:buNone/>
            </a:pPr>
            <a:endParaRPr lang="en-US" sz="2400" dirty="0"/>
          </a:p>
          <a:p>
            <a:pPr marL="0" indent="0">
              <a:buNone/>
            </a:pPr>
            <a:endParaRPr lang="en-US" sz="2400" dirty="0"/>
          </a:p>
          <a:p>
            <a:pPr marL="0" indent="0">
              <a:buNone/>
            </a:pPr>
            <a:endParaRPr lang="en-US" sz="2400" dirty="0"/>
          </a:p>
        </p:txBody>
      </p:sp>
    </p:spTree>
    <p:extLst>
      <p:ext uri="{BB962C8B-B14F-4D97-AF65-F5344CB8AC3E}">
        <p14:creationId xmlns:p14="http://schemas.microsoft.com/office/powerpoint/2010/main" val="12684053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3">
                                            <p:txEl>
                                              <p:pRg st="3" end="3"/>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6408634" cy="1320800"/>
          </a:xfrm>
        </p:spPr>
        <p:txBody>
          <a:bodyPr>
            <a:normAutofit/>
          </a:bodyPr>
          <a:lstStyle/>
          <a:p>
            <a:pPr algn="ctr"/>
            <a:r>
              <a:rPr lang="en-US" sz="4000" b="1" dirty="0"/>
              <a:t>Knowledge Check – Part</a:t>
            </a:r>
            <a:r>
              <a:rPr lang="en-US" sz="4000" b="1" baseline="0" dirty="0"/>
              <a:t> 2</a:t>
            </a:r>
            <a:endParaRPr lang="en-US" sz="4000" b="1" dirty="0"/>
          </a:p>
        </p:txBody>
      </p:sp>
      <p:sp>
        <p:nvSpPr>
          <p:cNvPr id="3" name="Content Placeholder 2"/>
          <p:cNvSpPr>
            <a:spLocks noGrp="1"/>
          </p:cNvSpPr>
          <p:nvPr>
            <p:ph idx="1"/>
          </p:nvPr>
        </p:nvSpPr>
        <p:spPr>
          <a:xfrm>
            <a:off x="737420" y="1294040"/>
            <a:ext cx="8878528" cy="5165754"/>
          </a:xfrm>
        </p:spPr>
        <p:txBody>
          <a:bodyPr>
            <a:normAutofit/>
          </a:bodyPr>
          <a:lstStyle/>
          <a:p>
            <a:pPr marL="514350" lvl="0" indent="-514350">
              <a:buClr>
                <a:srgbClr val="90C226"/>
              </a:buClr>
              <a:buFont typeface="+mj-lt"/>
              <a:buAutoNum type="arabicPeriod" startAt="2"/>
            </a:pPr>
            <a:r>
              <a:rPr lang="en-US" sz="3600" b="1" dirty="0">
                <a:solidFill>
                  <a:prstClr val="black">
                    <a:lumMod val="75000"/>
                    <a:lumOff val="25000"/>
                  </a:prstClr>
                </a:solidFill>
              </a:rPr>
              <a:t>What is G.H.S.?</a:t>
            </a:r>
          </a:p>
          <a:p>
            <a:pPr marL="0" lvl="0" indent="0">
              <a:buClr>
                <a:srgbClr val="90C226"/>
              </a:buClr>
              <a:buNone/>
            </a:pPr>
            <a:endParaRPr lang="en-US" sz="3200" dirty="0">
              <a:solidFill>
                <a:srgbClr val="FF0000"/>
              </a:solidFill>
            </a:endParaRPr>
          </a:p>
          <a:p>
            <a:pPr marL="0" lvl="0" indent="0">
              <a:buClr>
                <a:srgbClr val="90C226"/>
              </a:buClr>
              <a:buNone/>
            </a:pPr>
            <a:r>
              <a:rPr lang="en-US" sz="2800" dirty="0">
                <a:solidFill>
                  <a:srgbClr val="FF0000"/>
                </a:solidFill>
              </a:rPr>
              <a:t>"</a:t>
            </a:r>
            <a:r>
              <a:rPr lang="en-US" sz="2800" b="1" dirty="0">
                <a:solidFill>
                  <a:srgbClr val="FF0000"/>
                </a:solidFill>
              </a:rPr>
              <a:t>Globally Harmonized System of Classification and Labeling of Chemicals</a:t>
            </a:r>
            <a:r>
              <a:rPr lang="en-US" sz="2800" dirty="0">
                <a:solidFill>
                  <a:srgbClr val="FF0000"/>
                </a:solidFill>
              </a:rPr>
              <a:t>" </a:t>
            </a:r>
          </a:p>
          <a:p>
            <a:pPr marL="0" lvl="0" indent="0">
              <a:buClr>
                <a:srgbClr val="90C226"/>
              </a:buClr>
              <a:buNone/>
            </a:pPr>
            <a:endParaRPr lang="en-US" sz="2000" dirty="0">
              <a:solidFill>
                <a:srgbClr val="FF0000"/>
              </a:solidFill>
            </a:endParaRPr>
          </a:p>
          <a:p>
            <a:pPr marL="0" lvl="0" indent="0">
              <a:buClr>
                <a:srgbClr val="90C226"/>
              </a:buClr>
              <a:buNone/>
            </a:pPr>
            <a:r>
              <a:rPr lang="en-US" sz="2800" dirty="0">
                <a:solidFill>
                  <a:srgbClr val="FF0000"/>
                </a:solidFill>
              </a:rPr>
              <a:t>The purpose is to provide harmonized information to users of chemicals with the goal of enhancing protection of human health and the environment..</a:t>
            </a:r>
            <a:endParaRPr lang="en-US" sz="2800" b="1" dirty="0">
              <a:solidFill>
                <a:srgbClr val="FF0000"/>
              </a:solidFill>
            </a:endParaRPr>
          </a:p>
          <a:p>
            <a:pPr marL="0" indent="0">
              <a:buNone/>
            </a:pPr>
            <a:endParaRPr lang="en-US" sz="2400" dirty="0"/>
          </a:p>
        </p:txBody>
      </p:sp>
    </p:spTree>
    <p:extLst>
      <p:ext uri="{BB962C8B-B14F-4D97-AF65-F5344CB8AC3E}">
        <p14:creationId xmlns:p14="http://schemas.microsoft.com/office/powerpoint/2010/main" val="429475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5992998" cy="1320800"/>
          </a:xfrm>
        </p:spPr>
        <p:txBody>
          <a:bodyPr>
            <a:normAutofit/>
          </a:bodyPr>
          <a:lstStyle/>
          <a:p>
            <a:pPr algn="ctr"/>
            <a:r>
              <a:rPr lang="en-US" sz="3600" b="1" kern="1200" dirty="0">
                <a:solidFill>
                  <a:schemeClr val="accent1"/>
                </a:solidFill>
                <a:effectLst/>
                <a:latin typeface="+mj-lt"/>
                <a:ea typeface="+mj-ea"/>
                <a:cs typeface="+mj-cs"/>
              </a:rPr>
              <a:t>Knowledge Check – Part</a:t>
            </a:r>
            <a:r>
              <a:rPr lang="en-US" sz="3600" b="1" kern="1200" baseline="0" dirty="0">
                <a:solidFill>
                  <a:schemeClr val="accent1"/>
                </a:solidFill>
                <a:effectLst/>
                <a:latin typeface="+mj-lt"/>
                <a:ea typeface="+mj-ea"/>
                <a:cs typeface="+mj-cs"/>
              </a:rPr>
              <a:t> 3</a:t>
            </a:r>
            <a:endParaRPr lang="en-US" sz="4000" b="1" dirty="0"/>
          </a:p>
        </p:txBody>
      </p:sp>
      <p:sp>
        <p:nvSpPr>
          <p:cNvPr id="3" name="Content Placeholder 2"/>
          <p:cNvSpPr>
            <a:spLocks noGrp="1"/>
          </p:cNvSpPr>
          <p:nvPr>
            <p:ph idx="1"/>
          </p:nvPr>
        </p:nvSpPr>
        <p:spPr>
          <a:xfrm>
            <a:off x="599090" y="1323535"/>
            <a:ext cx="9033641" cy="4903843"/>
          </a:xfrm>
        </p:spPr>
        <p:txBody>
          <a:bodyPr>
            <a:normAutofit/>
          </a:bodyPr>
          <a:lstStyle/>
          <a:p>
            <a:pPr marL="514350" indent="-514350">
              <a:buFont typeface="+mj-lt"/>
              <a:buAutoNum type="arabicPeriod" startAt="3"/>
            </a:pPr>
            <a:r>
              <a:rPr lang="en-US" sz="3600" dirty="0"/>
              <a:t>What is a  PICTOGRAM?</a:t>
            </a:r>
          </a:p>
          <a:p>
            <a:pPr marL="514350" indent="-514350">
              <a:buFont typeface="+mj-lt"/>
              <a:buAutoNum type="arabicPeriod" startAt="3"/>
            </a:pPr>
            <a:endParaRPr lang="en-US" sz="2400" dirty="0"/>
          </a:p>
          <a:p>
            <a:pPr marL="800100" lvl="2" indent="0">
              <a:buNone/>
            </a:pPr>
            <a:r>
              <a:rPr lang="en-US" sz="2800" dirty="0">
                <a:solidFill>
                  <a:srgbClr val="FF0000"/>
                </a:solidFill>
              </a:rPr>
              <a:t>A pictogram consists of a symbol on a white background framed within a red border and represents a distinct hazard(s). </a:t>
            </a:r>
          </a:p>
          <a:p>
            <a:pPr marL="800100" lvl="2" indent="0">
              <a:buNone/>
            </a:pPr>
            <a:endParaRPr lang="en-US" sz="2400" dirty="0">
              <a:solidFill>
                <a:srgbClr val="FF0000"/>
              </a:solidFill>
            </a:endParaRPr>
          </a:p>
          <a:p>
            <a:pPr marL="800100" lvl="2" indent="0">
              <a:buNone/>
            </a:pPr>
            <a:r>
              <a:rPr lang="en-US" sz="2800" dirty="0">
                <a:solidFill>
                  <a:srgbClr val="FF0000"/>
                </a:solidFill>
              </a:rPr>
              <a:t>GHS Pictograms graphically represent a chemical’s hazards. And is determined by the chemical hazard classification.  </a:t>
            </a:r>
          </a:p>
        </p:txBody>
      </p:sp>
    </p:spTree>
    <p:extLst>
      <p:ext uri="{BB962C8B-B14F-4D97-AF65-F5344CB8AC3E}">
        <p14:creationId xmlns:p14="http://schemas.microsoft.com/office/powerpoint/2010/main" val="1100603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3">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5961825" cy="1320800"/>
          </a:xfrm>
        </p:spPr>
        <p:txBody>
          <a:bodyPr>
            <a:normAutofit/>
          </a:bodyPr>
          <a:lstStyle/>
          <a:p>
            <a:pPr algn="ctr"/>
            <a:r>
              <a:rPr lang="en-US" sz="3600" b="1" kern="1200" dirty="0">
                <a:solidFill>
                  <a:schemeClr val="accent1"/>
                </a:solidFill>
                <a:effectLst/>
                <a:latin typeface="+mj-lt"/>
                <a:ea typeface="+mj-ea"/>
                <a:cs typeface="+mj-cs"/>
              </a:rPr>
              <a:t>Knowledge Check – Part</a:t>
            </a:r>
            <a:r>
              <a:rPr lang="en-US" sz="3600" b="1" kern="1200" baseline="0" dirty="0">
                <a:solidFill>
                  <a:schemeClr val="accent1"/>
                </a:solidFill>
                <a:effectLst/>
                <a:latin typeface="+mj-lt"/>
                <a:ea typeface="+mj-ea"/>
                <a:cs typeface="+mj-cs"/>
              </a:rPr>
              <a:t> 4</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2" y="1263751"/>
            <a:ext cx="7632045" cy="41909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742950" indent="-742950">
              <a:buFont typeface="+mj-lt"/>
              <a:buAutoNum type="arabicPeriod" startAt="4"/>
            </a:pPr>
            <a:r>
              <a:rPr lang="en-US" sz="3600" dirty="0"/>
              <a:t>What are the two signal Words that must appear on a label? </a:t>
            </a:r>
          </a:p>
          <a:p>
            <a:pPr marL="514350" indent="-514350">
              <a:buFont typeface="+mj-lt"/>
              <a:buAutoNum type="arabicPeriod" startAt="4"/>
            </a:pPr>
            <a:endParaRPr lang="en-US" sz="2400" dirty="0"/>
          </a:p>
          <a:p>
            <a:pPr marL="514350" indent="-514350">
              <a:buFont typeface="+mj-lt"/>
              <a:buAutoNum type="arabicPeriod" startAt="4"/>
            </a:pPr>
            <a:endParaRPr lang="en-US" sz="2400" dirty="0"/>
          </a:p>
          <a:p>
            <a:pPr marL="800100" lvl="2" indent="0" algn="ctr">
              <a:buNone/>
            </a:pPr>
            <a:r>
              <a:rPr lang="en-US" sz="3600" b="1" dirty="0">
                <a:solidFill>
                  <a:srgbClr val="FF0000"/>
                </a:solidFill>
              </a:rPr>
              <a:t>WARNING</a:t>
            </a:r>
          </a:p>
          <a:p>
            <a:pPr marL="800100" lvl="2" indent="0" algn="ctr">
              <a:buNone/>
            </a:pPr>
            <a:r>
              <a:rPr lang="en-US" sz="3200" dirty="0"/>
              <a:t>or </a:t>
            </a:r>
          </a:p>
          <a:p>
            <a:pPr marL="800100" lvl="2" indent="0" algn="ctr">
              <a:buNone/>
            </a:pPr>
            <a:r>
              <a:rPr lang="en-US" sz="3600" b="1" dirty="0">
                <a:solidFill>
                  <a:srgbClr val="FF0000"/>
                </a:solidFill>
              </a:rPr>
              <a:t>DANGER</a:t>
            </a:r>
          </a:p>
          <a:p>
            <a:pPr marL="400050" lvl="1" indent="0">
              <a:buFont typeface="Wingdings 3" charset="2"/>
              <a:buNone/>
            </a:pPr>
            <a:endParaRPr lang="en-US" dirty="0"/>
          </a:p>
        </p:txBody>
      </p:sp>
    </p:spTree>
    <p:extLst>
      <p:ext uri="{BB962C8B-B14F-4D97-AF65-F5344CB8AC3E}">
        <p14:creationId xmlns:p14="http://schemas.microsoft.com/office/powerpoint/2010/main" val="1621789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anim calcmode="lin" valueType="num">
                                      <p:cBhvr>
                                        <p:cTn id="7"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7">
                                            <p:txEl>
                                              <p:pRg st="3" end="3"/>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4" end="4"/>
                                            </p:txEl>
                                          </p:spTgt>
                                        </p:tgtEl>
                                        <p:attrNameLst>
                                          <p:attrName>style.visibility</p:attrName>
                                        </p:attrNameLst>
                                      </p:cBhvr>
                                      <p:to>
                                        <p:strVal val="visible"/>
                                      </p:to>
                                    </p:set>
                                    <p:anim calcmode="lin" valueType="num">
                                      <p:cBhvr>
                                        <p:cTn id="12" dur="500" fill="hold"/>
                                        <p:tgtEl>
                                          <p:spTgt spid="7">
                                            <p:txEl>
                                              <p:pRg st="4" end="4"/>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4" end="4"/>
                                            </p:txEl>
                                          </p:spTgt>
                                        </p:tgtEl>
                                        <p:attrNameLst>
                                          <p:attrName>ppt_h</p:attrName>
                                        </p:attrNameLst>
                                      </p:cBhvr>
                                      <p:tavLst>
                                        <p:tav tm="0">
                                          <p:val>
                                            <p:fltVal val="0"/>
                                          </p:val>
                                        </p:tav>
                                        <p:tav tm="100000">
                                          <p:val>
                                            <p:strVal val="#ppt_h"/>
                                          </p:val>
                                        </p:tav>
                                      </p:tavLst>
                                    </p:anim>
                                    <p:animEffect transition="in" filter="fade">
                                      <p:cBhvr>
                                        <p:cTn id="14" dur="500"/>
                                        <p:tgtEl>
                                          <p:spTgt spid="7">
                                            <p:txEl>
                                              <p:pRg st="4" end="4"/>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anim calcmode="lin" valueType="num">
                                      <p:cBhvr>
                                        <p:cTn id="17" dur="500" fill="hold"/>
                                        <p:tgtEl>
                                          <p:spTgt spid="7">
                                            <p:txEl>
                                              <p:pRg st="5" end="5"/>
                                            </p:txEl>
                                          </p:spTgt>
                                        </p:tgtEl>
                                        <p:attrNameLst>
                                          <p:attrName>ppt_w</p:attrName>
                                        </p:attrNameLst>
                                      </p:cBhvr>
                                      <p:tavLst>
                                        <p:tav tm="0">
                                          <p:val>
                                            <p:fltVal val="0"/>
                                          </p:val>
                                        </p:tav>
                                        <p:tav tm="100000">
                                          <p:val>
                                            <p:strVal val="#ppt_w"/>
                                          </p:val>
                                        </p:tav>
                                      </p:tavLst>
                                    </p:anim>
                                    <p:anim calcmode="lin" valueType="num">
                                      <p:cBhvr>
                                        <p:cTn id="18" dur="500" fill="hold"/>
                                        <p:tgtEl>
                                          <p:spTgt spid="7">
                                            <p:txEl>
                                              <p:pRg st="5" end="5"/>
                                            </p:txEl>
                                          </p:spTgt>
                                        </p:tgtEl>
                                        <p:attrNameLst>
                                          <p:attrName>ppt_h</p:attrName>
                                        </p:attrNameLst>
                                      </p:cBhvr>
                                      <p:tavLst>
                                        <p:tav tm="0">
                                          <p:val>
                                            <p:fltVal val="0"/>
                                          </p:val>
                                        </p:tav>
                                        <p:tav tm="100000">
                                          <p:val>
                                            <p:strVal val="#ppt_h"/>
                                          </p:val>
                                        </p:tav>
                                      </p:tavLst>
                                    </p:anim>
                                    <p:animEffect transition="in" filter="fade">
                                      <p:cBhvr>
                                        <p:cTn id="19"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5386411" cy="769441"/>
          </a:xfrm>
          <a:prstGeom prst="rect">
            <a:avLst/>
          </a:prstGeom>
          <a:noFill/>
          <a:ln w="25400">
            <a:solidFill>
              <a:schemeClr val="accent1"/>
            </a:solidFill>
          </a:ln>
        </p:spPr>
        <p:txBody>
          <a:bodyPr wrap="none" rtlCol="0">
            <a:spAutoFit/>
          </a:bodyPr>
          <a:lstStyle/>
          <a:p>
            <a:r>
              <a:rPr lang="en-US" sz="4400" dirty="0">
                <a:solidFill>
                  <a:srgbClr val="37495F"/>
                </a:solidFill>
              </a:rPr>
              <a:t>HAZCOM and G.H.S. </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a:xfrm>
            <a:off x="442452" y="2453378"/>
            <a:ext cx="3536206" cy="1951244"/>
          </a:xfrm>
        </p:spPr>
        <p:txBody>
          <a:bodyPr anchor="ctr">
            <a:normAutofit/>
          </a:bodyPr>
          <a:lstStyle/>
          <a:p>
            <a:r>
              <a:rPr lang="en-US" altLang="en-US" sz="5400" b="1" dirty="0"/>
              <a:t>Module- 1</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4100056" y="1482515"/>
            <a:ext cx="7108707" cy="5228000"/>
          </a:xfrm>
        </p:spPr>
        <p:txBody>
          <a:bodyPr anchor="ctr">
            <a:normAutofit/>
          </a:bodyPr>
          <a:lstStyle/>
          <a:p>
            <a:pPr marL="285750" indent="-285750">
              <a:buFont typeface="Arial" panose="020B0604020202020204" pitchFamily="34" charset="0"/>
              <a:buChar char="•"/>
            </a:pPr>
            <a:r>
              <a:rPr lang="en-US" sz="3600" b="1" dirty="0">
                <a:solidFill>
                  <a:srgbClr val="1B3049"/>
                </a:solidFill>
              </a:rPr>
              <a:t>What is </a:t>
            </a:r>
            <a:r>
              <a:rPr lang="en-US" sz="4000" b="1" dirty="0">
                <a:solidFill>
                  <a:srgbClr val="1B3049"/>
                </a:solidFill>
              </a:rPr>
              <a:t>HAZCOM?</a:t>
            </a:r>
          </a:p>
          <a:p>
            <a:pPr marL="285750" indent="-285750">
              <a:buFont typeface="Arial" panose="020B0604020202020204" pitchFamily="34" charset="0"/>
              <a:buChar char="•"/>
            </a:pPr>
            <a:endParaRPr lang="en-US" sz="800" b="1" dirty="0">
              <a:solidFill>
                <a:srgbClr val="1B3049"/>
              </a:solidFill>
            </a:endParaRPr>
          </a:p>
          <a:p>
            <a:pPr marL="285750" indent="-285750">
              <a:buFont typeface="Arial" panose="020B0604020202020204" pitchFamily="34" charset="0"/>
              <a:buChar char="•"/>
            </a:pPr>
            <a:endParaRPr lang="en-US" sz="800" b="1" dirty="0">
              <a:solidFill>
                <a:srgbClr val="1B3049"/>
              </a:solidFill>
            </a:endParaRPr>
          </a:p>
          <a:p>
            <a:pPr marL="285750" indent="-285750">
              <a:spcBef>
                <a:spcPts val="1200"/>
              </a:spcBef>
              <a:buFont typeface="Arial" panose="020B0604020202020204" pitchFamily="34" charset="0"/>
              <a:buChar char="•"/>
            </a:pPr>
            <a:r>
              <a:rPr lang="en-US" sz="3600" b="1" dirty="0">
                <a:solidFill>
                  <a:schemeClr val="bg2">
                    <a:lumMod val="90000"/>
                  </a:schemeClr>
                </a:solidFill>
              </a:rPr>
              <a:t>What changes came with </a:t>
            </a:r>
            <a:r>
              <a:rPr lang="en-US" sz="4000" b="1" dirty="0">
                <a:solidFill>
                  <a:schemeClr val="bg2">
                    <a:lumMod val="90000"/>
                  </a:schemeClr>
                </a:solidFill>
              </a:rPr>
              <a:t>G.H.S.</a:t>
            </a:r>
          </a:p>
          <a:p>
            <a:pPr marL="285750" indent="-285750">
              <a:spcBef>
                <a:spcPts val="1200"/>
              </a:spcBef>
              <a:buFont typeface="Arial" panose="020B0604020202020204" pitchFamily="34" charset="0"/>
              <a:buChar char="•"/>
            </a:pPr>
            <a:endParaRPr lang="en-US" sz="800" b="1" dirty="0">
              <a:solidFill>
                <a:schemeClr val="bg2">
                  <a:lumMod val="90000"/>
                </a:schemeClr>
              </a:solidFill>
            </a:endParaRPr>
          </a:p>
          <a:p>
            <a:pPr marL="285750" indent="-285750">
              <a:spcBef>
                <a:spcPts val="1200"/>
              </a:spcBef>
              <a:buFont typeface="Arial" panose="020B0604020202020204" pitchFamily="34" charset="0"/>
              <a:buChar char="•"/>
            </a:pPr>
            <a:endParaRPr lang="en-US" sz="800" b="1" dirty="0">
              <a:solidFill>
                <a:schemeClr val="bg2">
                  <a:lumMod val="90000"/>
                </a:schemeClr>
              </a:solidFill>
            </a:endParaRPr>
          </a:p>
          <a:p>
            <a:pPr marL="285750" indent="-285750">
              <a:spcBef>
                <a:spcPts val="600"/>
              </a:spcBef>
              <a:buFont typeface="Arial" panose="020B0604020202020204" pitchFamily="34" charset="0"/>
              <a:buChar char="•"/>
            </a:pPr>
            <a:r>
              <a:rPr lang="en-US" sz="3600" b="1" dirty="0">
                <a:solidFill>
                  <a:schemeClr val="bg2">
                    <a:lumMod val="90000"/>
                  </a:schemeClr>
                </a:solidFill>
              </a:rPr>
              <a:t>Pictograms, what are they?</a:t>
            </a:r>
          </a:p>
          <a:p>
            <a:pPr marL="285750" indent="-285750">
              <a:spcBef>
                <a:spcPts val="600"/>
              </a:spcBef>
              <a:buFont typeface="Arial" panose="020B0604020202020204" pitchFamily="34" charset="0"/>
              <a:buChar char="•"/>
            </a:pPr>
            <a:endParaRPr lang="en-US" sz="800" b="1" dirty="0">
              <a:solidFill>
                <a:schemeClr val="bg2">
                  <a:lumMod val="90000"/>
                </a:schemeClr>
              </a:solidFill>
            </a:endParaRPr>
          </a:p>
          <a:p>
            <a:pPr marL="285750" indent="-285750">
              <a:spcBef>
                <a:spcPts val="600"/>
              </a:spcBef>
              <a:buFont typeface="Arial" panose="020B0604020202020204" pitchFamily="34" charset="0"/>
              <a:buChar char="•"/>
            </a:pPr>
            <a:r>
              <a:rPr lang="en-US" sz="800" b="1" dirty="0">
                <a:solidFill>
                  <a:schemeClr val="bg2">
                    <a:lumMod val="90000"/>
                  </a:schemeClr>
                </a:solidFill>
              </a:rPr>
              <a:t> </a:t>
            </a:r>
          </a:p>
          <a:p>
            <a:pPr marL="285750" indent="-285750">
              <a:spcBef>
                <a:spcPts val="600"/>
              </a:spcBef>
              <a:buFont typeface="Arial" panose="020B0604020202020204" pitchFamily="34" charset="0"/>
              <a:buChar char="•"/>
            </a:pPr>
            <a:r>
              <a:rPr lang="en-US" sz="3600" b="1" dirty="0">
                <a:solidFill>
                  <a:schemeClr val="bg2">
                    <a:lumMod val="90000"/>
                  </a:schemeClr>
                </a:solidFill>
              </a:rPr>
              <a:t>Chemical hazards.</a:t>
            </a:r>
          </a:p>
          <a:p>
            <a:pPr marL="285750" indent="-285750">
              <a:spcBef>
                <a:spcPts val="6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endParaRPr lang="en-US" sz="800" b="1" dirty="0">
              <a:solidFill>
                <a:srgbClr val="1B3049"/>
              </a:solidFill>
            </a:endParaRPr>
          </a:p>
          <a:p>
            <a:endParaRPr lang="en-US" dirty="0"/>
          </a:p>
        </p:txBody>
      </p:sp>
    </p:spTree>
    <p:extLst>
      <p:ext uri="{BB962C8B-B14F-4D97-AF65-F5344CB8AC3E}">
        <p14:creationId xmlns:p14="http://schemas.microsoft.com/office/powerpoint/2010/main" val="40875664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97611" y="201636"/>
            <a:ext cx="5909871" cy="1320800"/>
          </a:xfrm>
        </p:spPr>
        <p:txBody>
          <a:bodyPr>
            <a:normAutofit/>
          </a:bodyPr>
          <a:lstStyle/>
          <a:p>
            <a:pPr algn="ctr"/>
            <a:r>
              <a:rPr lang="en-US" sz="3600" b="1" kern="1200" dirty="0">
                <a:solidFill>
                  <a:schemeClr val="accent1"/>
                </a:solidFill>
                <a:effectLst/>
                <a:latin typeface="+mj-lt"/>
                <a:ea typeface="+mj-ea"/>
                <a:cs typeface="+mj-cs"/>
              </a:rPr>
              <a:t>Knowledge Check – Part</a:t>
            </a:r>
            <a:r>
              <a:rPr lang="en-US" sz="3600" b="1" kern="1200" baseline="0" dirty="0">
                <a:solidFill>
                  <a:schemeClr val="accent1"/>
                </a:solidFill>
                <a:effectLst/>
                <a:latin typeface="+mj-lt"/>
                <a:ea typeface="+mj-ea"/>
                <a:cs typeface="+mj-cs"/>
              </a:rPr>
              <a:t> 5</a:t>
            </a:r>
            <a:endParaRPr lang="en-US" sz="4000" b="1" dirty="0"/>
          </a:p>
        </p:txBody>
      </p:sp>
      <p:sp>
        <p:nvSpPr>
          <p:cNvPr id="7" name="Content Placeholder 2">
            <a:extLst>
              <a:ext uri="{FF2B5EF4-FFF2-40B4-BE49-F238E27FC236}">
                <a16:creationId xmlns:a16="http://schemas.microsoft.com/office/drawing/2014/main" id="{43AD947B-0B33-43DD-A944-877ACB47107F}"/>
              </a:ext>
            </a:extLst>
          </p:cNvPr>
          <p:cNvSpPr txBox="1">
            <a:spLocks/>
          </p:cNvSpPr>
          <p:nvPr/>
        </p:nvSpPr>
        <p:spPr>
          <a:xfrm>
            <a:off x="818271" y="1263751"/>
            <a:ext cx="8229599" cy="419099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514350" indent="-514350">
              <a:buFont typeface="+mj-lt"/>
              <a:buAutoNum type="arabicPeriod" startAt="5"/>
            </a:pPr>
            <a:r>
              <a:rPr lang="en-US" sz="3600" dirty="0"/>
              <a:t>Besides the Pictograms, and the Signal Words… what else must appear on the labels?</a:t>
            </a:r>
          </a:p>
          <a:p>
            <a:pPr marL="514350" indent="-514350">
              <a:buFont typeface="+mj-lt"/>
              <a:buAutoNum type="arabicPeriod" startAt="5"/>
            </a:pPr>
            <a:endParaRPr lang="en-US" sz="4400" dirty="0"/>
          </a:p>
          <a:p>
            <a:pPr marL="800100" lvl="2" indent="0" algn="ctr">
              <a:buNone/>
            </a:pPr>
            <a:r>
              <a:rPr lang="en-US" sz="3200" dirty="0">
                <a:solidFill>
                  <a:srgbClr val="FF0000"/>
                </a:solidFill>
              </a:rPr>
              <a:t>Hazard statements</a:t>
            </a:r>
          </a:p>
          <a:p>
            <a:pPr marL="800100" lvl="2" indent="0" algn="ctr">
              <a:buNone/>
            </a:pPr>
            <a:r>
              <a:rPr lang="en-US" sz="3200" dirty="0">
                <a:solidFill>
                  <a:srgbClr val="FF0000"/>
                </a:solidFill>
              </a:rPr>
              <a:t>Precautionary statements</a:t>
            </a:r>
          </a:p>
          <a:p>
            <a:pPr marL="400050" lvl="1" indent="0">
              <a:buFont typeface="Wingdings 3" charset="2"/>
              <a:buNone/>
            </a:pPr>
            <a:endParaRPr lang="en-US" dirty="0"/>
          </a:p>
        </p:txBody>
      </p:sp>
      <p:sp>
        <p:nvSpPr>
          <p:cNvPr id="8" name="Content Placeholder 2">
            <a:extLst>
              <a:ext uri="{FF2B5EF4-FFF2-40B4-BE49-F238E27FC236}">
                <a16:creationId xmlns:a16="http://schemas.microsoft.com/office/drawing/2014/main" id="{048ABC32-B7D9-4FBE-9854-5D8244145C18}"/>
              </a:ext>
            </a:extLst>
          </p:cNvPr>
          <p:cNvSpPr txBox="1">
            <a:spLocks/>
          </p:cNvSpPr>
          <p:nvPr/>
        </p:nvSpPr>
        <p:spPr>
          <a:xfrm>
            <a:off x="835579" y="6145530"/>
            <a:ext cx="8229600" cy="86950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14300" lvl="1" indent="0" algn="ctr">
              <a:buNone/>
            </a:pPr>
            <a:r>
              <a:rPr lang="en-US" sz="3200" b="1" dirty="0"/>
              <a:t>See last page.</a:t>
            </a:r>
            <a:endParaRPr lang="en-US" sz="3200" b="1" dirty="0">
              <a:solidFill>
                <a:srgbClr val="FF0000"/>
              </a:solidFill>
            </a:endParaRPr>
          </a:p>
        </p:txBody>
      </p:sp>
    </p:spTree>
    <p:extLst>
      <p:ext uri="{BB962C8B-B14F-4D97-AF65-F5344CB8AC3E}">
        <p14:creationId xmlns:p14="http://schemas.microsoft.com/office/powerpoint/2010/main" val="3174282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 calcmode="lin" valueType="num">
                                      <p:cBhvr>
                                        <p:cTn id="7"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8"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9" dur="500"/>
                                        <p:tgtEl>
                                          <p:spTgt spid="7">
                                            <p:txEl>
                                              <p:pRg st="2" end="2"/>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 calcmode="lin" valueType="num">
                                      <p:cBhvr>
                                        <p:cTn id="12"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13"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1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D2CDA4-DDC9-476D-874E-9363366E5C02}"/>
              </a:ext>
            </a:extLst>
          </p:cNvPr>
          <p:cNvSpPr/>
          <p:nvPr/>
        </p:nvSpPr>
        <p:spPr>
          <a:xfrm>
            <a:off x="289038" y="1158870"/>
            <a:ext cx="4646063" cy="4891596"/>
          </a:xfrm>
          <a:prstGeom prst="rect">
            <a:avLst/>
          </a:prstGeom>
        </p:spPr>
        <p:txBody>
          <a:bodyPr wrap="square">
            <a:spAutoFit/>
          </a:bodyPr>
          <a:lstStyle/>
          <a:p>
            <a:pPr lvl="0">
              <a:lnSpc>
                <a:spcPct val="90000"/>
              </a:lnSpc>
              <a:spcBef>
                <a:spcPts val="1000"/>
              </a:spcBef>
              <a:buClr>
                <a:srgbClr val="90C226"/>
              </a:buClr>
              <a:buSzPct val="80000"/>
            </a:pPr>
            <a:r>
              <a:rPr lang="en-US" sz="2800" dirty="0"/>
              <a:t>OSHA maintains the approach in the current HCS that allows employers to use workplace-specific labeling systems as long as they provide the required information and make sure the information is consistent with the new classifications. </a:t>
            </a:r>
          </a:p>
          <a:p>
            <a:pPr marL="342900" lvl="0" indent="-342900">
              <a:lnSpc>
                <a:spcPct val="90000"/>
              </a:lnSpc>
              <a:spcBef>
                <a:spcPts val="1000"/>
              </a:spcBef>
              <a:buClr>
                <a:srgbClr val="90C226"/>
              </a:buClr>
              <a:buSzPct val="80000"/>
              <a:buFont typeface="Wingdings 3" charset="2"/>
              <a:buChar char=""/>
            </a:pPr>
            <a:endParaRPr lang="en-US" sz="2400" dirty="0">
              <a:solidFill>
                <a:prstClr val="white"/>
              </a:solidFill>
            </a:endParaRPr>
          </a:p>
          <a:p>
            <a:pPr marL="342900" lvl="0" indent="-342900">
              <a:lnSpc>
                <a:spcPct val="90000"/>
              </a:lnSpc>
              <a:spcBef>
                <a:spcPts val="1000"/>
              </a:spcBef>
              <a:buClr>
                <a:srgbClr val="90C226"/>
              </a:buClr>
              <a:buSzPct val="80000"/>
              <a:buFont typeface="Wingdings 3" charset="2"/>
              <a:buChar char=""/>
            </a:pPr>
            <a:endParaRPr lang="en-US" sz="2400" dirty="0">
              <a:solidFill>
                <a:prstClr val="white"/>
              </a:solidFill>
            </a:endParaRPr>
          </a:p>
        </p:txBody>
      </p:sp>
      <p:sp>
        <p:nvSpPr>
          <p:cNvPr id="2" name="Title 1" hidden="1">
            <a:extLst>
              <a:ext uri="{FF2B5EF4-FFF2-40B4-BE49-F238E27FC236}">
                <a16:creationId xmlns:a16="http://schemas.microsoft.com/office/drawing/2014/main" id="{48B3CC67-F67F-4CFA-807B-EE723CC3D940}"/>
              </a:ext>
            </a:extLst>
          </p:cNvPr>
          <p:cNvSpPr>
            <a:spLocks noGrp="1"/>
          </p:cNvSpPr>
          <p:nvPr>
            <p:ph type="title"/>
          </p:nvPr>
        </p:nvSpPr>
        <p:spPr/>
        <p:txBody>
          <a:bodyPr/>
          <a:lstStyle/>
          <a:p>
            <a:r>
              <a:rPr lang="en-US" sz="3600" b="1" kern="1200" dirty="0">
                <a:solidFill>
                  <a:srgbClr val="90C226"/>
                </a:solidFill>
                <a:effectLst/>
                <a:latin typeface="Trebuchet MS" panose="020B0603020202020204" pitchFamily="34" charset="0"/>
                <a:ea typeface="+mj-ea"/>
                <a:cs typeface="+mj-cs"/>
              </a:rPr>
              <a:t>Knowledge Check – Part</a:t>
            </a:r>
            <a:r>
              <a:rPr lang="en-US" sz="3600" b="1" kern="1200" baseline="0" dirty="0">
                <a:solidFill>
                  <a:srgbClr val="90C226"/>
                </a:solidFill>
                <a:effectLst/>
                <a:latin typeface="Trebuchet MS" panose="020B0603020202020204" pitchFamily="34" charset="0"/>
                <a:ea typeface="+mj-ea"/>
                <a:cs typeface="+mj-cs"/>
              </a:rPr>
              <a:t> 6</a:t>
            </a:r>
            <a:endParaRPr lang="en-US" dirty="0"/>
          </a:p>
        </p:txBody>
      </p:sp>
      <p:pic>
        <p:nvPicPr>
          <p:cNvPr id="3" name="Content Placeholder 2" descr="An image of a group of warning signs.&#10;">
            <a:extLst>
              <a:ext uri="{FF2B5EF4-FFF2-40B4-BE49-F238E27FC236}">
                <a16:creationId xmlns:a16="http://schemas.microsoft.com/office/drawing/2014/main" id="{1742DB9B-268E-40B6-A4D6-FD46A24A586D}"/>
              </a:ext>
            </a:extLst>
          </p:cNvPr>
          <p:cNvPicPr>
            <a:picLocks noGrp="1" noChangeAspect="1"/>
          </p:cNvPicPr>
          <p:nvPr>
            <p:ph idx="4294967295"/>
          </p:nvPr>
        </p:nvPicPr>
        <p:blipFill>
          <a:blip r:embed="rId3" cstate="email">
            <a:extLst>
              <a:ext uri="{28A0092B-C50C-407E-A947-70E740481C1C}">
                <a14:useLocalDpi xmlns:a14="http://schemas.microsoft.com/office/drawing/2010/main"/>
              </a:ext>
            </a:extLst>
          </a:blip>
          <a:stretch>
            <a:fillRect/>
          </a:stretch>
        </p:blipFill>
        <p:spPr>
          <a:xfrm>
            <a:off x="5511800" y="314325"/>
            <a:ext cx="6680200" cy="3473450"/>
          </a:xfrm>
          <a:prstGeom prst="rect">
            <a:avLst/>
          </a:prstGeom>
        </p:spPr>
      </p:pic>
      <p:pic>
        <p:nvPicPr>
          <p:cNvPr id="5" name="Picture 4" descr="An image of the following words:&#10;- Pictograms&#10;- Two Signal Words&#10;  -- Danger&#10;  -- Warning&#10;- Hazard statements&#10;- Precautionary statements">
            <a:extLst>
              <a:ext uri="{FF2B5EF4-FFF2-40B4-BE49-F238E27FC236}">
                <a16:creationId xmlns:a16="http://schemas.microsoft.com/office/drawing/2014/main" id="{AB20CAE1-D5A3-466B-9D54-F4FB146ADC5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47903" y="3788229"/>
            <a:ext cx="5632566" cy="3144333"/>
          </a:xfrm>
          <a:prstGeom prst="rect">
            <a:avLst/>
          </a:prstGeom>
        </p:spPr>
      </p:pic>
    </p:spTree>
    <p:extLst>
      <p:ext uri="{BB962C8B-B14F-4D97-AF65-F5344CB8AC3E}">
        <p14:creationId xmlns:p14="http://schemas.microsoft.com/office/powerpoint/2010/main" val="3079319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AA3C4-1B8A-40A0-9DE8-AA42F2AE6C42}"/>
              </a:ext>
            </a:extLst>
          </p:cNvPr>
          <p:cNvSpPr>
            <a:spLocks noGrp="1"/>
          </p:cNvSpPr>
          <p:nvPr>
            <p:ph type="title"/>
          </p:nvPr>
        </p:nvSpPr>
        <p:spPr/>
        <p:txBody>
          <a:bodyPr>
            <a:normAutofit/>
          </a:bodyPr>
          <a:lstStyle/>
          <a:p>
            <a:pPr algn="ctr"/>
            <a:r>
              <a:rPr lang="en-US" sz="4400" u="sng" dirty="0">
                <a:latin typeface="Arial Black" panose="020B0A04020102020204" pitchFamily="34" charset="0"/>
              </a:rPr>
              <a:t>Additional Resources</a:t>
            </a:r>
          </a:p>
        </p:txBody>
      </p:sp>
      <p:sp>
        <p:nvSpPr>
          <p:cNvPr id="3" name="Content Placeholder 2">
            <a:extLst>
              <a:ext uri="{FF2B5EF4-FFF2-40B4-BE49-F238E27FC236}">
                <a16:creationId xmlns:a16="http://schemas.microsoft.com/office/drawing/2014/main" id="{56D2816A-1992-451C-B850-EEB85CE11716}"/>
              </a:ext>
            </a:extLst>
          </p:cNvPr>
          <p:cNvSpPr>
            <a:spLocks noGrp="1"/>
          </p:cNvSpPr>
          <p:nvPr>
            <p:ph idx="1"/>
          </p:nvPr>
        </p:nvSpPr>
        <p:spPr>
          <a:xfrm>
            <a:off x="731521" y="1631853"/>
            <a:ext cx="8795700" cy="5092504"/>
          </a:xfrm>
        </p:spPr>
        <p:txBody>
          <a:bodyPr>
            <a:normAutofit fontScale="92500" lnSpcReduction="10000"/>
          </a:bodyPr>
          <a:lstStyle/>
          <a:p>
            <a:r>
              <a:rPr lang="en-US" sz="2400" dirty="0"/>
              <a:t>OSHA website: </a:t>
            </a:r>
            <a:r>
              <a:rPr lang="en-US" sz="2400" u="sng" dirty="0">
                <a:solidFill>
                  <a:srgbClr val="0070C0"/>
                </a:solidFill>
              </a:rPr>
              <a:t>http://www.osha.gov </a:t>
            </a:r>
            <a:r>
              <a:rPr lang="en-US" sz="2400" dirty="0"/>
              <a:t>and OSHA offices: Call or Write (800-321-OSHA) </a:t>
            </a:r>
          </a:p>
          <a:p>
            <a:endParaRPr lang="en-US" sz="2400" dirty="0"/>
          </a:p>
          <a:p>
            <a:r>
              <a:rPr lang="fi-FI" sz="2400" dirty="0"/>
              <a:t>OSHA’s website on GHS</a:t>
            </a:r>
          </a:p>
          <a:p>
            <a:pPr marL="0" indent="0">
              <a:buNone/>
            </a:pPr>
            <a:r>
              <a:rPr lang="fi-FI" sz="2400" dirty="0"/>
              <a:t>            </a:t>
            </a:r>
            <a:r>
              <a:rPr lang="fi-FI" sz="2400" u="sng" dirty="0"/>
              <a:t>http://www.osha.gov/dsg/hazcom/global.html </a:t>
            </a:r>
          </a:p>
          <a:p>
            <a:endParaRPr lang="en-US" sz="2400" dirty="0"/>
          </a:p>
          <a:p>
            <a:r>
              <a:rPr lang="en-US" sz="2400" dirty="0"/>
              <a:t>National Institute for Occupational Safety and Health (NIOSH) – OSHA’s sister agency</a:t>
            </a:r>
          </a:p>
          <a:p>
            <a:endParaRPr lang="en-US" sz="2400" dirty="0"/>
          </a:p>
          <a:p>
            <a:r>
              <a:rPr lang="en-US" sz="2400" dirty="0"/>
              <a:t>OSHA Training Institute Education Centers</a:t>
            </a:r>
          </a:p>
          <a:p>
            <a:endParaRPr lang="en-US" sz="2400" dirty="0"/>
          </a:p>
          <a:p>
            <a:r>
              <a:rPr lang="en-US" sz="2400" dirty="0"/>
              <a:t>Public libraries</a:t>
            </a:r>
          </a:p>
          <a:p>
            <a:pPr marL="0" indent="0">
              <a:buNone/>
            </a:pPr>
            <a:endParaRPr lang="en-US" dirty="0"/>
          </a:p>
        </p:txBody>
      </p:sp>
    </p:spTree>
    <p:extLst>
      <p:ext uri="{BB962C8B-B14F-4D97-AF65-F5344CB8AC3E}">
        <p14:creationId xmlns:p14="http://schemas.microsoft.com/office/powerpoint/2010/main" val="6716502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4E78BD-18A6-40D5-9A84-BCDFD689A76C}"/>
              </a:ext>
            </a:extLst>
          </p:cNvPr>
          <p:cNvSpPr>
            <a:spLocks noGrp="1"/>
          </p:cNvSpPr>
          <p:nvPr>
            <p:ph type="title"/>
          </p:nvPr>
        </p:nvSpPr>
        <p:spPr>
          <a:xfrm>
            <a:off x="2069715" y="195124"/>
            <a:ext cx="8596668" cy="1320800"/>
          </a:xfrm>
          <a:noFill/>
          <a:ln w="25400">
            <a:solidFill>
              <a:schemeClr val="accent1"/>
            </a:solidFill>
          </a:ln>
        </p:spPr>
        <p:txBody>
          <a:bodyPr wrap="none" rtlCol="0">
            <a:spAutoFit/>
          </a:bodyPr>
          <a:lstStyle/>
          <a:p>
            <a:r>
              <a:rPr lang="en-US" sz="4400" dirty="0">
                <a:solidFill>
                  <a:srgbClr val="37495F"/>
                </a:solidFill>
                <a:latin typeface="+mn-lt"/>
                <a:ea typeface="+mn-ea"/>
                <a:cs typeface="+mn-cs"/>
              </a:rPr>
              <a:t>HAZCOM and G.H.S.</a:t>
            </a:r>
          </a:p>
        </p:txBody>
      </p:sp>
      <p:sp>
        <p:nvSpPr>
          <p:cNvPr id="7" name="Content Placeholder 6">
            <a:extLst>
              <a:ext uri="{FF2B5EF4-FFF2-40B4-BE49-F238E27FC236}">
                <a16:creationId xmlns:a16="http://schemas.microsoft.com/office/drawing/2014/main" id="{15AB9AD4-5262-42ED-80E8-8B852E360662}"/>
              </a:ext>
            </a:extLst>
          </p:cNvPr>
          <p:cNvSpPr>
            <a:spLocks noGrp="1"/>
          </p:cNvSpPr>
          <p:nvPr>
            <p:ph idx="4294967295"/>
          </p:nvPr>
        </p:nvSpPr>
        <p:spPr>
          <a:xfrm>
            <a:off x="1730345" y="2251949"/>
            <a:ext cx="8936038" cy="4329112"/>
          </a:xfrm>
        </p:spPr>
        <p:txBody>
          <a:bodyPr vert="horz" lIns="91440" tIns="45720" rIns="91440" bIns="45720" rtlCol="0">
            <a:normAutofit/>
          </a:bodyPr>
          <a:lstStyle/>
          <a:p>
            <a:pPr marL="0" indent="0" algn="ctr">
              <a:buNone/>
            </a:pPr>
            <a:r>
              <a:rPr lang="en-US" sz="2800" b="1" u="sng" dirty="0">
                <a:latin typeface="Verdana" panose="020B0604030504040204" pitchFamily="34" charset="0"/>
                <a:ea typeface="Verdana" panose="020B0604030504040204" pitchFamily="34" charset="0"/>
              </a:rPr>
              <a:t>Hazard Communication Standard</a:t>
            </a:r>
            <a:r>
              <a:rPr lang="en-US" sz="2800" dirty="0">
                <a:latin typeface="Verdana" panose="020B0604030504040204" pitchFamily="34" charset="0"/>
                <a:ea typeface="Verdana" panose="020B0604030504040204" pitchFamily="34" charset="0"/>
              </a:rPr>
              <a:t>, </a:t>
            </a:r>
          </a:p>
          <a:p>
            <a:pPr marL="0" indent="0" algn="ctr">
              <a:buNone/>
            </a:pPr>
            <a:r>
              <a:rPr lang="en-US" sz="2800" dirty="0">
                <a:latin typeface="Verdana" panose="020B0604030504040204" pitchFamily="34" charset="0"/>
                <a:ea typeface="Verdana" panose="020B0604030504040204" pitchFamily="34" charset="0"/>
              </a:rPr>
              <a:t>Also known as the Right-to-Know Law and more commonly as HAZCOM, is a </a:t>
            </a:r>
            <a:r>
              <a:rPr lang="en-US" sz="2800" b="1" i="1" dirty="0">
                <a:latin typeface="Verdana" panose="020B0604030504040204" pitchFamily="34" charset="0"/>
                <a:ea typeface="Verdana" panose="020B0604030504040204" pitchFamily="34" charset="0"/>
              </a:rPr>
              <a:t>federal regulation designed to protect workers from hazardous chemicals in the workplace</a:t>
            </a:r>
            <a:r>
              <a:rPr lang="en-US" sz="2800" i="1" dirty="0">
                <a:latin typeface="Verdana" panose="020B0604030504040204" pitchFamily="34" charset="0"/>
                <a:ea typeface="Verdana" panose="020B0604030504040204" pitchFamily="34" charset="0"/>
              </a:rPr>
              <a:t>. </a:t>
            </a:r>
          </a:p>
          <a:p>
            <a:pPr marL="0" indent="0" algn="ctr">
              <a:buNone/>
            </a:pPr>
            <a:r>
              <a:rPr lang="en-US" sz="800" i="1" dirty="0">
                <a:latin typeface="Verdana" panose="020B0604030504040204" pitchFamily="34" charset="0"/>
                <a:ea typeface="Verdana" panose="020B0604030504040204" pitchFamily="34" charset="0"/>
              </a:rPr>
              <a:t> </a:t>
            </a:r>
          </a:p>
          <a:p>
            <a:pPr marL="0" indent="0" algn="just">
              <a:buNone/>
            </a:pPr>
            <a:endParaRPr lang="en-US" dirty="0">
              <a:latin typeface="Verdana" panose="020B0604030504040204" pitchFamily="34" charset="0"/>
              <a:ea typeface="Verdana" panose="020B0604030504040204" pitchFamily="34" charset="0"/>
            </a:endParaRPr>
          </a:p>
          <a:p>
            <a:pPr marL="0" indent="0" algn="just">
              <a:buNone/>
            </a:pPr>
            <a:r>
              <a:rPr lang="en-US" sz="2400" dirty="0">
                <a:latin typeface="Verdana" panose="020B0604030504040204" pitchFamily="34" charset="0"/>
                <a:ea typeface="Verdana" panose="020B0604030504040204" pitchFamily="34" charset="0"/>
              </a:rPr>
              <a:t>The goal of HAZCOM is to help employers and employees recognize dangerous materials in their work environment and the hazards these materials present.</a:t>
            </a:r>
            <a:endParaRPr lang="en-US" dirty="0">
              <a:latin typeface="Verdana" panose="020B0604030504040204" pitchFamily="34" charset="0"/>
              <a:ea typeface="Verdana" panose="020B0604030504040204" pitchFamily="34" charset="0"/>
            </a:endParaRPr>
          </a:p>
        </p:txBody>
      </p:sp>
      <p:sp>
        <p:nvSpPr>
          <p:cNvPr id="10" name="TextBox 9">
            <a:extLst>
              <a:ext uri="{FF2B5EF4-FFF2-40B4-BE49-F238E27FC236}">
                <a16:creationId xmlns:a16="http://schemas.microsoft.com/office/drawing/2014/main" id="{8EBEF023-7E5A-46C9-8BA1-90EDF936D827}"/>
              </a:ext>
            </a:extLst>
          </p:cNvPr>
          <p:cNvSpPr txBox="1"/>
          <p:nvPr/>
        </p:nvSpPr>
        <p:spPr>
          <a:xfrm>
            <a:off x="1458341" y="931149"/>
            <a:ext cx="6462794" cy="584775"/>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dirty="0">
                <a:solidFill>
                  <a:prstClr val="black">
                    <a:lumMod val="75000"/>
                    <a:lumOff val="25000"/>
                  </a:prstClr>
                </a:solidFill>
              </a:rPr>
              <a:t>  What is HAZCOM?</a:t>
            </a:r>
          </a:p>
        </p:txBody>
      </p:sp>
    </p:spTree>
    <p:extLst>
      <p:ext uri="{BB962C8B-B14F-4D97-AF65-F5344CB8AC3E}">
        <p14:creationId xmlns:p14="http://schemas.microsoft.com/office/powerpoint/2010/main" val="38186702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E71700CD-4D22-4D33-889E-70D5374DFB7F}"/>
              </a:ext>
            </a:extLst>
          </p:cNvPr>
          <p:cNvSpPr>
            <a:spLocks noGrp="1" noChangeArrowheads="1"/>
          </p:cNvSpPr>
          <p:nvPr>
            <p:ph type="title"/>
          </p:nvPr>
        </p:nvSpPr>
        <p:spPr>
          <a:xfrm>
            <a:off x="637309" y="274402"/>
            <a:ext cx="10363200" cy="1143000"/>
          </a:xfrm>
        </p:spPr>
        <p:txBody>
          <a:bodyPr vert="horz" lIns="91440" tIns="45720" rIns="91440" bIns="45720" rtlCol="0" anchor="b">
            <a:normAutofit/>
          </a:bodyPr>
          <a:lstStyle/>
          <a:p>
            <a:pPr eaLnBrk="1" hangingPunct="1">
              <a:lnSpc>
                <a:spcPct val="90000"/>
              </a:lnSpc>
            </a:pPr>
            <a:r>
              <a:rPr lang="en-US" altLang="en-US" sz="5400" b="1" kern="1200" dirty="0">
                <a:solidFill>
                  <a:schemeClr val="tx1"/>
                </a:solidFill>
                <a:latin typeface="+mj-lt"/>
                <a:ea typeface="+mj-ea"/>
                <a:cs typeface="+mj-cs"/>
              </a:rPr>
              <a:t>OSHA HCS Activity</a:t>
            </a:r>
            <a:endParaRPr lang="en-US" altLang="en-US" sz="5400" kern="1200" dirty="0">
              <a:solidFill>
                <a:schemeClr val="tx1"/>
              </a:solidFill>
              <a:latin typeface="+mj-lt"/>
              <a:ea typeface="+mj-ea"/>
              <a:cs typeface="+mj-cs"/>
            </a:endParaRPr>
          </a:p>
        </p:txBody>
      </p:sp>
      <p:sp>
        <p:nvSpPr>
          <p:cNvPr id="134164" name="Slide Number Placeholder 4">
            <a:extLst>
              <a:ext uri="{FF2B5EF4-FFF2-40B4-BE49-F238E27FC236}">
                <a16:creationId xmlns:a16="http://schemas.microsoft.com/office/drawing/2014/main" id="{628F2D84-CC64-45DE-9142-D3DEA9496230}"/>
              </a:ext>
            </a:extLst>
          </p:cNvPr>
          <p:cNvSpPr>
            <a:spLocks noGrp="1"/>
          </p:cNvSpPr>
          <p:nvPr>
            <p:ph type="sldNum" sz="quarter" idx="12"/>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defTabSz="914400" fontAlgn="base">
              <a:spcBef>
                <a:spcPct val="0"/>
              </a:spcBef>
              <a:spcAft>
                <a:spcPts val="600"/>
              </a:spcAft>
              <a:buNone/>
            </a:pPr>
            <a:fld id="{CD92FD4B-07F0-470D-AC94-C3F2C4F93054}" type="slidenum">
              <a:rPr lang="en-US" altLang="en-US" sz="1200">
                <a:solidFill>
                  <a:srgbClr val="898989"/>
                </a:solidFill>
                <a:latin typeface="+mn-lt"/>
              </a:rPr>
              <a:pPr defTabSz="914400" fontAlgn="base">
                <a:spcBef>
                  <a:spcPct val="0"/>
                </a:spcBef>
                <a:spcAft>
                  <a:spcPts val="600"/>
                </a:spcAft>
                <a:buNone/>
              </a:pPr>
              <a:t>6</a:t>
            </a:fld>
            <a:endParaRPr lang="en-US" altLang="en-US" sz="1200">
              <a:solidFill>
                <a:srgbClr val="898989"/>
              </a:solidFill>
              <a:latin typeface="+mn-lt"/>
            </a:endParaRPr>
          </a:p>
        </p:txBody>
      </p:sp>
      <p:sp>
        <p:nvSpPr>
          <p:cNvPr id="134165" name="Content Placeholder 10">
            <a:extLst>
              <a:ext uri="{FF2B5EF4-FFF2-40B4-BE49-F238E27FC236}">
                <a16:creationId xmlns:a16="http://schemas.microsoft.com/office/drawing/2014/main" id="{BE489BA3-ABDE-476E-BEA0-F87B52512F89}"/>
              </a:ext>
            </a:extLst>
          </p:cNvPr>
          <p:cNvSpPr>
            <a:spLocks noGrp="1" noChangeArrowheads="1"/>
          </p:cNvSpPr>
          <p:nvPr>
            <p:ph sz="half" idx="4294967295"/>
          </p:nvPr>
        </p:nvSpPr>
        <p:spPr>
          <a:xfrm>
            <a:off x="1246909" y="1641318"/>
            <a:ext cx="9144000" cy="420687"/>
          </a:xfrm>
        </p:spPr>
        <p:txBody>
          <a:bodyPr vert="horz" lIns="91440" tIns="45720" rIns="91440" bIns="45720" rtlCol="0">
            <a:normAutofit/>
          </a:bodyPr>
          <a:lstStyle/>
          <a:p>
            <a:pPr marL="0" indent="0" algn="ctr" eaLnBrk="1" hangingPunct="1">
              <a:lnSpc>
                <a:spcPct val="90000"/>
              </a:lnSpc>
              <a:spcBef>
                <a:spcPts val="1000"/>
              </a:spcBef>
              <a:buNone/>
            </a:pPr>
            <a:r>
              <a:rPr lang="en-US" altLang="en-US" sz="2000" kern="1200" dirty="0">
                <a:latin typeface="+mn-lt"/>
                <a:ea typeface="+mn-ea"/>
                <a:cs typeface="+mn-cs"/>
              </a:rPr>
              <a:t>Phase-in period for the new standard</a:t>
            </a:r>
          </a:p>
        </p:txBody>
      </p:sp>
      <p:graphicFrame>
        <p:nvGraphicFramePr>
          <p:cNvPr id="7" name="Content Placeholder 6" title="hcs">
            <a:extLst>
              <a:ext uri="{FF2B5EF4-FFF2-40B4-BE49-F238E27FC236}">
                <a16:creationId xmlns:a16="http://schemas.microsoft.com/office/drawing/2014/main" id="{AE6072F6-C20E-49E7-86DD-8C5F96FDC67D}"/>
              </a:ext>
            </a:extLst>
          </p:cNvPr>
          <p:cNvGraphicFramePr>
            <a:graphicFrameLocks noGrp="1"/>
          </p:cNvGraphicFramePr>
          <p:nvPr>
            <p:ph idx="4294967295"/>
            <p:extLst>
              <p:ext uri="{D42A27DB-BD31-4B8C-83A1-F6EECF244321}">
                <p14:modId xmlns:p14="http://schemas.microsoft.com/office/powerpoint/2010/main" val="4036773276"/>
              </p:ext>
            </p:extLst>
          </p:nvPr>
        </p:nvGraphicFramePr>
        <p:xfrm>
          <a:off x="637309" y="2285921"/>
          <a:ext cx="10695212" cy="3997640"/>
        </p:xfrm>
        <a:graphic>
          <a:graphicData uri="http://schemas.openxmlformats.org/drawingml/2006/table">
            <a:tbl>
              <a:tblPr firstRow="1">
                <a:noFill/>
              </a:tblPr>
              <a:tblGrid>
                <a:gridCol w="2686172">
                  <a:extLst>
                    <a:ext uri="{9D8B030D-6E8A-4147-A177-3AD203B41FA5}">
                      <a16:colId xmlns:a16="http://schemas.microsoft.com/office/drawing/2014/main" val="20000"/>
                    </a:ext>
                  </a:extLst>
                </a:gridCol>
                <a:gridCol w="8009040">
                  <a:extLst>
                    <a:ext uri="{9D8B030D-6E8A-4147-A177-3AD203B41FA5}">
                      <a16:colId xmlns:a16="http://schemas.microsoft.com/office/drawing/2014/main" val="20001"/>
                    </a:ext>
                  </a:extLst>
                </a:gridCol>
              </a:tblGrid>
              <a:tr h="751622">
                <a:tc>
                  <a:txBody>
                    <a:bodyPr/>
                    <a:lstStyle/>
                    <a:p>
                      <a:r>
                        <a:rPr lang="en-US" sz="2200" b="1" dirty="0">
                          <a:solidFill>
                            <a:schemeClr val="tx1">
                              <a:lumMod val="85000"/>
                              <a:lumOff val="15000"/>
                            </a:schemeClr>
                          </a:solidFill>
                          <a:effectLst/>
                          <a:latin typeface="Tahoma"/>
                        </a:rPr>
                        <a:t>Date</a:t>
                      </a:r>
                    </a:p>
                  </a:txBody>
                  <a:tcPr marL="309734" marR="185841" marT="185841" marB="185841" anchor="ctr">
                    <a:lnL w="12700" cmpd="sng">
                      <a:noFill/>
                      <a:prstDash val="solid"/>
                    </a:lnL>
                    <a:lnR w="38100" cap="flat" cmpd="sng" algn="ctr">
                      <a:solidFill>
                        <a:srgbClr val="FFFFFF"/>
                      </a:solidFill>
                      <a:prstDash val="solid"/>
                    </a:lnR>
                    <a:lnT w="12700" cmpd="sng">
                      <a:noFill/>
                      <a:prstDash val="solid"/>
                    </a:lnT>
                    <a:lnB w="38100" cap="flat" cmpd="sng" algn="ctr">
                      <a:solidFill>
                        <a:srgbClr val="FFFFFF"/>
                      </a:solidFill>
                      <a:prstDash val="solid"/>
                    </a:lnB>
                    <a:solidFill>
                      <a:srgbClr val="878E8B">
                        <a:alpha val="30196"/>
                      </a:srgbClr>
                    </a:solidFill>
                  </a:tcPr>
                </a:tc>
                <a:tc>
                  <a:txBody>
                    <a:bodyPr/>
                    <a:lstStyle/>
                    <a:p>
                      <a:r>
                        <a:rPr lang="en-US" sz="2200" b="1" dirty="0">
                          <a:solidFill>
                            <a:schemeClr val="tx1">
                              <a:lumMod val="85000"/>
                              <a:lumOff val="15000"/>
                            </a:schemeClr>
                          </a:solidFill>
                          <a:effectLst/>
                          <a:latin typeface="Tahoma"/>
                        </a:rPr>
                        <a:t>Requirement(s)</a:t>
                      </a:r>
                    </a:p>
                  </a:txBody>
                  <a:tcPr marL="309734" marR="185841" marT="185841" marB="185841" anchor="ctr">
                    <a:lnL w="38100" cap="flat" cmpd="sng" algn="ctr">
                      <a:solidFill>
                        <a:srgbClr val="FFFFFF"/>
                      </a:solidFill>
                      <a:prstDash val="solid"/>
                    </a:lnL>
                    <a:lnR w="12700" cmpd="sng">
                      <a:noFill/>
                      <a:prstDash val="solid"/>
                    </a:lnR>
                    <a:lnT w="12700" cmpd="sng">
                      <a:no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0"/>
                  </a:ext>
                </a:extLst>
              </a:tr>
              <a:tr h="1082006">
                <a:tc>
                  <a:txBody>
                    <a:bodyPr/>
                    <a:lstStyle/>
                    <a:p>
                      <a:r>
                        <a:rPr lang="en-US" sz="2200">
                          <a:solidFill>
                            <a:schemeClr val="tx1">
                              <a:lumMod val="85000"/>
                              <a:lumOff val="15000"/>
                            </a:schemeClr>
                          </a:solidFill>
                          <a:effectLst/>
                          <a:latin typeface="Tahoma"/>
                        </a:rPr>
                        <a:t>December 1, 2013</a:t>
                      </a:r>
                    </a:p>
                  </a:txBody>
                  <a:tcPr marL="309734" marR="185841" marT="185841" marB="18584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2200">
                          <a:solidFill>
                            <a:schemeClr val="tx1">
                              <a:lumMod val="85000"/>
                              <a:lumOff val="15000"/>
                            </a:schemeClr>
                          </a:solidFill>
                          <a:effectLst/>
                          <a:latin typeface="Tahoma"/>
                        </a:rPr>
                        <a:t>Train employees on the new label elements and SDS format.</a:t>
                      </a:r>
                    </a:p>
                  </a:txBody>
                  <a:tcPr marL="309734" marR="185841" marT="185841" marB="18584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1"/>
                  </a:ext>
                </a:extLst>
              </a:tr>
              <a:tr h="1082006">
                <a:tc>
                  <a:txBody>
                    <a:bodyPr/>
                    <a:lstStyle/>
                    <a:p>
                      <a:r>
                        <a:rPr lang="da-DK" sz="2200">
                          <a:solidFill>
                            <a:schemeClr val="tx1">
                              <a:lumMod val="85000"/>
                              <a:lumOff val="15000"/>
                            </a:schemeClr>
                          </a:solidFill>
                          <a:effectLst/>
                          <a:latin typeface="Tahoma"/>
                        </a:rPr>
                        <a:t>June 1, 2015</a:t>
                      </a:r>
                      <a:br>
                        <a:rPr lang="da-DK" sz="2200">
                          <a:solidFill>
                            <a:schemeClr val="tx1">
                              <a:lumMod val="85000"/>
                              <a:lumOff val="15000"/>
                            </a:schemeClr>
                          </a:solidFill>
                          <a:effectLst/>
                          <a:latin typeface="Tahoma"/>
                        </a:rPr>
                      </a:br>
                      <a:endParaRPr lang="da-DK" sz="2200">
                        <a:solidFill>
                          <a:schemeClr val="tx1">
                            <a:lumMod val="85000"/>
                            <a:lumOff val="15000"/>
                          </a:schemeClr>
                        </a:solidFill>
                        <a:effectLst/>
                        <a:latin typeface="Tahoma"/>
                      </a:endParaRPr>
                    </a:p>
                  </a:txBody>
                  <a:tcPr marL="309734" marR="185841" marT="185841" marB="185841" anchor="ctr">
                    <a:lnL w="12700" cmpd="sng">
                      <a:noFill/>
                      <a:prstDash val="solid"/>
                    </a:lnL>
                    <a:lnR w="38100" cap="flat" cmpd="sng" algn="ctr">
                      <a:solidFill>
                        <a:srgbClr val="FFFFFF"/>
                      </a:solid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tc>
                  <a:txBody>
                    <a:bodyPr/>
                    <a:lstStyle/>
                    <a:p>
                      <a:r>
                        <a:rPr lang="en-US" sz="2200" dirty="0">
                          <a:solidFill>
                            <a:schemeClr val="tx1">
                              <a:lumMod val="85000"/>
                              <a:lumOff val="15000"/>
                            </a:schemeClr>
                          </a:solidFill>
                          <a:effectLst/>
                          <a:latin typeface="Tahoma"/>
                        </a:rPr>
                        <a:t>Comply with all modified provisions of this final rule</a:t>
                      </a:r>
                    </a:p>
                  </a:txBody>
                  <a:tcPr marL="309734" marR="185841" marT="185841" marB="185841" anchor="ctr">
                    <a:lnL w="38100" cap="flat" cmpd="sng" algn="ctr">
                      <a:solidFill>
                        <a:srgbClr val="FFFFFF"/>
                      </a:solidFill>
                      <a:prstDash val="solid"/>
                    </a:lnL>
                    <a:lnR w="12700" cmpd="sng">
                      <a:noFill/>
                      <a:prstDash val="solid"/>
                    </a:lnR>
                    <a:lnT w="38100" cap="flat" cmpd="sng" algn="ctr">
                      <a:solidFill>
                        <a:srgbClr val="FFFFFF"/>
                      </a:solidFill>
                      <a:prstDash val="solid"/>
                    </a:lnT>
                    <a:lnB w="38100" cap="flat" cmpd="sng" algn="ctr">
                      <a:solidFill>
                        <a:srgbClr val="FFFFFF"/>
                      </a:solidFill>
                      <a:prstDash val="solid"/>
                    </a:lnB>
                    <a:solidFill>
                      <a:srgbClr val="878E8B">
                        <a:alpha val="30196"/>
                      </a:srgbClr>
                    </a:solidFill>
                  </a:tcPr>
                </a:tc>
                <a:extLst>
                  <a:ext uri="{0D108BD9-81ED-4DB2-BD59-A6C34878D82A}">
                    <a16:rowId xmlns:a16="http://schemas.microsoft.com/office/drawing/2014/main" val="10002"/>
                  </a:ext>
                </a:extLst>
              </a:tr>
              <a:tr h="1082006">
                <a:tc>
                  <a:txBody>
                    <a:bodyPr/>
                    <a:lstStyle/>
                    <a:p>
                      <a:r>
                        <a:rPr lang="en-US" sz="2200">
                          <a:solidFill>
                            <a:schemeClr val="tx1">
                              <a:lumMod val="85000"/>
                              <a:lumOff val="15000"/>
                            </a:schemeClr>
                          </a:solidFill>
                          <a:effectLst/>
                          <a:latin typeface="Tahoma"/>
                        </a:rPr>
                        <a:t>Transition Period</a:t>
                      </a:r>
                    </a:p>
                  </a:txBody>
                  <a:tcPr marL="309734" marR="185841" marT="185841" marB="185841" anchor="ctr">
                    <a:lnL w="12700" cmpd="sng">
                      <a:noFill/>
                      <a:prstDash val="solid"/>
                    </a:lnL>
                    <a:lnR w="38100" cap="flat" cmpd="sng" algn="ctr">
                      <a:solidFill>
                        <a:srgbClr val="FFFFFF"/>
                      </a:solidFill>
                      <a:prstDash val="solid"/>
                    </a:lnR>
                    <a:lnT w="38100" cap="flat" cmpd="sng" algn="ctr">
                      <a:solidFill>
                        <a:srgbClr val="FFFFFF"/>
                      </a:solidFill>
                      <a:prstDash val="solid"/>
                    </a:lnT>
                    <a:lnB w="12700" cmpd="sng">
                      <a:noFill/>
                      <a:prstDash val="solid"/>
                    </a:lnB>
                    <a:solidFill>
                      <a:srgbClr val="878E8B">
                        <a:alpha val="30196"/>
                      </a:srgbClr>
                    </a:solidFill>
                  </a:tcPr>
                </a:tc>
                <a:tc>
                  <a:txBody>
                    <a:bodyPr/>
                    <a:lstStyle/>
                    <a:p>
                      <a:r>
                        <a:rPr lang="en-US" sz="2200" dirty="0">
                          <a:solidFill>
                            <a:schemeClr val="tx1">
                              <a:lumMod val="85000"/>
                              <a:lumOff val="15000"/>
                            </a:schemeClr>
                          </a:solidFill>
                          <a:effectLst/>
                          <a:latin typeface="Tahoma"/>
                        </a:rPr>
                        <a:t>Comply with either 29 CFR 1910.1200 (this final standard), or the current standard, or both.</a:t>
                      </a:r>
                    </a:p>
                  </a:txBody>
                  <a:tcPr marL="309734" marR="185841" marT="185841" marB="185841" anchor="ctr">
                    <a:lnL w="38100" cap="flat" cmpd="sng" algn="ctr">
                      <a:solidFill>
                        <a:srgbClr val="FFFFFF"/>
                      </a:solidFill>
                      <a:prstDash val="solid"/>
                    </a:lnL>
                    <a:lnR w="12700" cmpd="sng">
                      <a:noFill/>
                      <a:prstDash val="solid"/>
                    </a:lnR>
                    <a:lnT w="38100" cap="flat" cmpd="sng" algn="ctr">
                      <a:solidFill>
                        <a:srgbClr val="FFFFFF"/>
                      </a:solidFill>
                      <a:prstDash val="solid"/>
                    </a:lnT>
                    <a:lnB w="12700" cmpd="sng">
                      <a:noFill/>
                      <a:prstDash val="solid"/>
                    </a:lnB>
                    <a:solidFill>
                      <a:srgbClr val="878E8B">
                        <a:alpha val="30196"/>
                      </a:srgbClr>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Fall Protection and Prevention">
            <a:extLst>
              <a:ext uri="{FF2B5EF4-FFF2-40B4-BE49-F238E27FC236}">
                <a16:creationId xmlns:a16="http://schemas.microsoft.com/office/drawing/2014/main" id="{368DF61B-48A9-4A9F-8D69-CF883A80C566}"/>
              </a:ext>
            </a:extLst>
          </p:cNvPr>
          <p:cNvSpPr txBox="1"/>
          <p:nvPr/>
        </p:nvSpPr>
        <p:spPr>
          <a:xfrm>
            <a:off x="6612074" y="120564"/>
            <a:ext cx="5386411" cy="769441"/>
          </a:xfrm>
          <a:prstGeom prst="rect">
            <a:avLst/>
          </a:prstGeom>
          <a:noFill/>
          <a:ln w="25400">
            <a:solidFill>
              <a:schemeClr val="accent1"/>
            </a:solidFill>
          </a:ln>
        </p:spPr>
        <p:txBody>
          <a:bodyPr wrap="none" rtlCol="0">
            <a:spAutoFit/>
          </a:bodyPr>
          <a:lstStyle/>
          <a:p>
            <a:r>
              <a:rPr lang="en-US" sz="4400" dirty="0">
                <a:solidFill>
                  <a:srgbClr val="37495F"/>
                </a:solidFill>
              </a:rPr>
              <a:t>HAZCOM and G.H.S. </a:t>
            </a:r>
          </a:p>
        </p:txBody>
      </p:sp>
      <p:sp>
        <p:nvSpPr>
          <p:cNvPr id="3" name="Title 2">
            <a:extLst>
              <a:ext uri="{FF2B5EF4-FFF2-40B4-BE49-F238E27FC236}">
                <a16:creationId xmlns:a16="http://schemas.microsoft.com/office/drawing/2014/main" id="{4632FBE0-243E-489A-B4B8-A8EC8EA9EB91}"/>
              </a:ext>
            </a:extLst>
          </p:cNvPr>
          <p:cNvSpPr>
            <a:spLocks noGrp="1"/>
          </p:cNvSpPr>
          <p:nvPr>
            <p:ph type="title"/>
          </p:nvPr>
        </p:nvSpPr>
        <p:spPr/>
        <p:txBody>
          <a:bodyPr/>
          <a:lstStyle/>
          <a:p>
            <a:r>
              <a:rPr lang="en-US" sz="2800" b="1" dirty="0">
                <a:solidFill>
                  <a:srgbClr val="92D050"/>
                </a:solidFill>
                <a:latin typeface="+mn-lt"/>
                <a:ea typeface="+mn-ea"/>
                <a:cs typeface="+mn-cs"/>
              </a:rPr>
              <a:t>Top OSHA Violations of 2018</a:t>
            </a:r>
          </a:p>
          <a:p>
            <a:endParaRPr lang="en-US" dirty="0"/>
          </a:p>
        </p:txBody>
      </p:sp>
      <p:sp>
        <p:nvSpPr>
          <p:cNvPr id="7" name="Content Placeholder 6">
            <a:extLst>
              <a:ext uri="{FF2B5EF4-FFF2-40B4-BE49-F238E27FC236}">
                <a16:creationId xmlns:a16="http://schemas.microsoft.com/office/drawing/2014/main" id="{15AB9AD4-5262-42ED-80E8-8B852E360662}"/>
              </a:ext>
            </a:extLst>
          </p:cNvPr>
          <p:cNvSpPr>
            <a:spLocks noGrp="1"/>
          </p:cNvSpPr>
          <p:nvPr>
            <p:ph idx="4294967295"/>
          </p:nvPr>
        </p:nvSpPr>
        <p:spPr>
          <a:xfrm>
            <a:off x="1080366" y="1270000"/>
            <a:ext cx="10093325" cy="5400675"/>
          </a:xfrm>
        </p:spPr>
        <p:txBody>
          <a:bodyPr vert="horz" lIns="91440" tIns="45720" rIns="91440" bIns="45720" rtlCol="0">
            <a:normAutofit fontScale="77500" lnSpcReduction="20000"/>
          </a:bodyPr>
          <a:lstStyle/>
          <a:p>
            <a:pPr marL="0" indent="0">
              <a:buNone/>
            </a:pPr>
            <a:r>
              <a:rPr lang="en-US" dirty="0"/>
              <a:t/>
            </a:r>
            <a:br>
              <a:rPr lang="en-US" dirty="0"/>
            </a:br>
            <a:r>
              <a:rPr lang="en-US" sz="2400" dirty="0">
                <a:solidFill>
                  <a:schemeClr val="tx1"/>
                </a:solidFill>
              </a:rPr>
              <a:t>1. </a:t>
            </a:r>
            <a:r>
              <a:rPr lang="en-US" sz="2400" b="1" dirty="0">
                <a:solidFill>
                  <a:schemeClr val="tx1"/>
                </a:solidFill>
                <a:hlinkClick r:id="rId2">
                  <a:extLst>
                    <a:ext uri="{A12FA001-AC4F-418D-AE19-62706E023703}">
                      <ahyp:hlinkClr xmlns:ahyp="http://schemas.microsoft.com/office/drawing/2018/hyperlinkcolor" xmlns="" val="tx"/>
                    </a:ext>
                  </a:extLst>
                </a:hlinkClick>
              </a:rPr>
              <a:t>Fall Protection </a:t>
            </a:r>
            <a:r>
              <a:rPr lang="en-US" sz="2400" dirty="0">
                <a:solidFill>
                  <a:schemeClr val="tx1"/>
                </a:solidFill>
              </a:rPr>
              <a:t>(1926.501)</a:t>
            </a:r>
            <a:r>
              <a:rPr lang="en-US" sz="800" dirty="0">
                <a:solidFill>
                  <a:schemeClr val="tx1"/>
                </a:solidFill>
              </a:rPr>
              <a:t> </a:t>
            </a:r>
          </a:p>
          <a:p>
            <a:pPr marL="0" indent="0">
              <a:buNone/>
            </a:pPr>
            <a:r>
              <a:rPr lang="en-US" sz="800" dirty="0">
                <a:solidFill>
                  <a:schemeClr val="tx1"/>
                </a:solidFill>
              </a:rPr>
              <a:t> </a:t>
            </a:r>
            <a:r>
              <a:rPr lang="en-US" sz="2400" dirty="0">
                <a:solidFill>
                  <a:schemeClr val="tx1"/>
                </a:solidFill>
              </a:rPr>
              <a:t/>
            </a:r>
            <a:br>
              <a:rPr lang="en-US" sz="2400" dirty="0">
                <a:solidFill>
                  <a:schemeClr val="tx1"/>
                </a:solidFill>
              </a:rPr>
            </a:br>
            <a:r>
              <a:rPr lang="en-US" sz="2400" dirty="0">
                <a:solidFill>
                  <a:schemeClr val="tx1"/>
                </a:solidFill>
                <a:highlight>
                  <a:srgbClr val="FFFF00"/>
                </a:highlight>
              </a:rPr>
              <a:t>2. </a:t>
            </a:r>
            <a:r>
              <a:rPr lang="en-US" sz="2400" b="1" dirty="0">
                <a:solidFill>
                  <a:schemeClr val="tx1"/>
                </a:solidFill>
                <a:highlight>
                  <a:srgbClr val="FFFF00"/>
                </a:highlight>
                <a:hlinkClick r:id="rId3">
                  <a:extLst>
                    <a:ext uri="{A12FA001-AC4F-418D-AE19-62706E023703}">
                      <ahyp:hlinkClr xmlns:ahyp="http://schemas.microsoft.com/office/drawing/2018/hyperlinkcolor" xmlns="" val="tx"/>
                    </a:ext>
                  </a:extLst>
                </a:hlinkClick>
              </a:rPr>
              <a:t>Hazard Communication</a:t>
            </a:r>
            <a:r>
              <a:rPr lang="en-US" sz="2400" b="1" dirty="0">
                <a:solidFill>
                  <a:schemeClr val="tx1"/>
                </a:solidFill>
                <a:highlight>
                  <a:srgbClr val="FFFF00"/>
                </a:highlight>
              </a:rPr>
              <a:t> </a:t>
            </a:r>
            <a:r>
              <a:rPr lang="en-US" sz="2400" dirty="0">
                <a:solidFill>
                  <a:schemeClr val="tx1"/>
                </a:solidFill>
                <a:highlight>
                  <a:srgbClr val="FFFF00"/>
                </a:highlight>
              </a:rPr>
              <a:t>(1910.1200)</a:t>
            </a:r>
          </a:p>
          <a:p>
            <a:pPr marL="0" indent="0">
              <a:buNone/>
            </a:pPr>
            <a:r>
              <a:rPr lang="en-US" dirty="0">
                <a:solidFill>
                  <a:schemeClr val="tx1"/>
                </a:solidFill>
              </a:rPr>
              <a:t/>
            </a:r>
            <a:br>
              <a:rPr lang="en-US" dirty="0">
                <a:solidFill>
                  <a:schemeClr val="tx1"/>
                </a:solidFill>
              </a:rPr>
            </a:br>
            <a:r>
              <a:rPr lang="en-US" sz="2400" dirty="0">
                <a:solidFill>
                  <a:schemeClr val="tx1"/>
                </a:solidFill>
              </a:rPr>
              <a:t>3. </a:t>
            </a:r>
            <a:r>
              <a:rPr lang="en-US" sz="2400" b="1" dirty="0">
                <a:solidFill>
                  <a:schemeClr val="tx1"/>
                </a:solidFill>
                <a:hlinkClick r:id="rId4">
                  <a:extLst>
                    <a:ext uri="{A12FA001-AC4F-418D-AE19-62706E023703}">
                      <ahyp:hlinkClr xmlns:ahyp="http://schemas.microsoft.com/office/drawing/2018/hyperlinkcolor" xmlns="" val="tx"/>
                    </a:ext>
                  </a:extLst>
                </a:hlinkClick>
              </a:rPr>
              <a:t>Scaffolding - General Requirements</a:t>
            </a:r>
            <a:r>
              <a:rPr lang="en-US" sz="2400" b="1" dirty="0">
                <a:solidFill>
                  <a:schemeClr val="tx1"/>
                </a:solidFill>
              </a:rPr>
              <a:t> </a:t>
            </a:r>
            <a:r>
              <a:rPr lang="en-US" sz="2400" dirty="0">
                <a:solidFill>
                  <a:schemeClr val="tx1"/>
                </a:solidFill>
              </a:rPr>
              <a:t>(1926.451)</a:t>
            </a:r>
          </a:p>
          <a:p>
            <a:pPr marL="0" indent="0">
              <a:buNone/>
            </a:pPr>
            <a:r>
              <a:rPr lang="en-US" dirty="0">
                <a:solidFill>
                  <a:schemeClr val="tx1"/>
                </a:solidFill>
              </a:rPr>
              <a:t/>
            </a:r>
            <a:br>
              <a:rPr lang="en-US" dirty="0">
                <a:solidFill>
                  <a:schemeClr val="tx1"/>
                </a:solidFill>
              </a:rPr>
            </a:br>
            <a:r>
              <a:rPr lang="en-US" sz="2400" dirty="0">
                <a:solidFill>
                  <a:schemeClr val="tx1"/>
                </a:solidFill>
              </a:rPr>
              <a:t>4. </a:t>
            </a:r>
            <a:r>
              <a:rPr lang="en-US" sz="2400" b="1" dirty="0">
                <a:solidFill>
                  <a:schemeClr val="tx1"/>
                </a:solidFill>
                <a:hlinkClick r:id="rId5">
                  <a:extLst>
                    <a:ext uri="{A12FA001-AC4F-418D-AE19-62706E023703}">
                      <ahyp:hlinkClr xmlns:ahyp="http://schemas.microsoft.com/office/drawing/2018/hyperlinkcolor" xmlns="" val="tx"/>
                    </a:ext>
                  </a:extLst>
                </a:hlinkClick>
              </a:rPr>
              <a:t>Respiratory Protection</a:t>
            </a:r>
            <a:r>
              <a:rPr lang="en-US" sz="2400" dirty="0">
                <a:solidFill>
                  <a:schemeClr val="tx1"/>
                </a:solidFill>
              </a:rPr>
              <a:t> (1910.134)</a:t>
            </a:r>
          </a:p>
          <a:p>
            <a:pPr marL="0" indent="0">
              <a:buNone/>
            </a:pPr>
            <a:r>
              <a:rPr lang="en-US" dirty="0">
                <a:solidFill>
                  <a:schemeClr val="tx1"/>
                </a:solidFill>
              </a:rPr>
              <a:t/>
            </a:r>
            <a:br>
              <a:rPr lang="en-US" dirty="0">
                <a:solidFill>
                  <a:schemeClr val="tx1"/>
                </a:solidFill>
              </a:rPr>
            </a:br>
            <a:r>
              <a:rPr lang="en-US" sz="2400" dirty="0">
                <a:solidFill>
                  <a:schemeClr val="tx1"/>
                </a:solidFill>
              </a:rPr>
              <a:t>5. </a:t>
            </a:r>
            <a:r>
              <a:rPr lang="en-US" sz="2400" b="1" dirty="0">
                <a:solidFill>
                  <a:schemeClr val="tx1"/>
                </a:solidFill>
                <a:hlinkClick r:id="rId6">
                  <a:extLst>
                    <a:ext uri="{A12FA001-AC4F-418D-AE19-62706E023703}">
                      <ahyp:hlinkClr xmlns:ahyp="http://schemas.microsoft.com/office/drawing/2018/hyperlinkcolor" xmlns="" val="tx"/>
                    </a:ext>
                  </a:extLst>
                </a:hlinkClick>
              </a:rPr>
              <a:t>Control of Hazardous Energy - Lockout/Tagout</a:t>
            </a:r>
            <a:r>
              <a:rPr lang="en-US" sz="2400" dirty="0">
                <a:solidFill>
                  <a:schemeClr val="tx1"/>
                </a:solidFill>
              </a:rPr>
              <a:t> (1910.147)</a:t>
            </a:r>
          </a:p>
          <a:p>
            <a:pPr marL="0" indent="0">
              <a:buNone/>
            </a:pPr>
            <a:r>
              <a:rPr lang="en-US" dirty="0">
                <a:solidFill>
                  <a:schemeClr val="tx1"/>
                </a:solidFill>
              </a:rPr>
              <a:t/>
            </a:r>
            <a:br>
              <a:rPr lang="en-US" dirty="0">
                <a:solidFill>
                  <a:schemeClr val="tx1"/>
                </a:solidFill>
              </a:rPr>
            </a:br>
            <a:r>
              <a:rPr lang="en-US" sz="2400" dirty="0">
                <a:solidFill>
                  <a:schemeClr val="tx1"/>
                </a:solidFill>
              </a:rPr>
              <a:t>6. </a:t>
            </a:r>
            <a:r>
              <a:rPr lang="en-US" sz="2400" b="1" dirty="0">
                <a:solidFill>
                  <a:schemeClr val="tx1"/>
                </a:solidFill>
                <a:hlinkClick r:id="rId7">
                  <a:extLst>
                    <a:ext uri="{A12FA001-AC4F-418D-AE19-62706E023703}">
                      <ahyp:hlinkClr xmlns:ahyp="http://schemas.microsoft.com/office/drawing/2018/hyperlinkcolor" xmlns="" val="tx"/>
                    </a:ext>
                  </a:extLst>
                </a:hlinkClick>
              </a:rPr>
              <a:t>Ladders</a:t>
            </a:r>
            <a:r>
              <a:rPr lang="en-US" sz="2400" dirty="0">
                <a:solidFill>
                  <a:schemeClr val="tx1"/>
                </a:solidFill>
              </a:rPr>
              <a:t> (1926.1053)</a:t>
            </a:r>
          </a:p>
          <a:p>
            <a:pPr marL="0" indent="0">
              <a:buNone/>
            </a:pPr>
            <a:r>
              <a:rPr lang="en-US" dirty="0">
                <a:solidFill>
                  <a:schemeClr val="tx1"/>
                </a:solidFill>
              </a:rPr>
              <a:t/>
            </a:r>
            <a:br>
              <a:rPr lang="en-US" dirty="0">
                <a:solidFill>
                  <a:schemeClr val="tx1"/>
                </a:solidFill>
              </a:rPr>
            </a:br>
            <a:r>
              <a:rPr lang="en-US" sz="2400" dirty="0">
                <a:solidFill>
                  <a:schemeClr val="tx1"/>
                </a:solidFill>
              </a:rPr>
              <a:t>7. </a:t>
            </a:r>
            <a:r>
              <a:rPr lang="en-US" sz="2400" b="1" dirty="0">
                <a:solidFill>
                  <a:schemeClr val="tx1"/>
                </a:solidFill>
                <a:hlinkClick r:id="rId8">
                  <a:extLst>
                    <a:ext uri="{A12FA001-AC4F-418D-AE19-62706E023703}">
                      <ahyp:hlinkClr xmlns:ahyp="http://schemas.microsoft.com/office/drawing/2018/hyperlinkcolor" xmlns="" val="tx"/>
                    </a:ext>
                  </a:extLst>
                </a:hlinkClick>
              </a:rPr>
              <a:t>Powered Industrial Trucks</a:t>
            </a:r>
            <a:r>
              <a:rPr lang="en-US" sz="2400" dirty="0">
                <a:solidFill>
                  <a:schemeClr val="tx1"/>
                </a:solidFill>
              </a:rPr>
              <a:t> (1910.178)</a:t>
            </a:r>
          </a:p>
          <a:p>
            <a:pPr marL="0" indent="0">
              <a:buNone/>
            </a:pPr>
            <a:r>
              <a:rPr lang="en-US" dirty="0">
                <a:solidFill>
                  <a:schemeClr val="tx1"/>
                </a:solidFill>
              </a:rPr>
              <a:t/>
            </a:r>
            <a:br>
              <a:rPr lang="en-US" dirty="0">
                <a:solidFill>
                  <a:schemeClr val="tx1"/>
                </a:solidFill>
              </a:rPr>
            </a:br>
            <a:r>
              <a:rPr lang="en-US" sz="2400" dirty="0">
                <a:solidFill>
                  <a:schemeClr val="tx1"/>
                </a:solidFill>
              </a:rPr>
              <a:t>8. </a:t>
            </a:r>
            <a:r>
              <a:rPr lang="en-US" sz="2400" b="1" dirty="0">
                <a:solidFill>
                  <a:schemeClr val="tx1"/>
                </a:solidFill>
                <a:hlinkClick r:id="rId9">
                  <a:extLst>
                    <a:ext uri="{A12FA001-AC4F-418D-AE19-62706E023703}">
                      <ahyp:hlinkClr xmlns:ahyp="http://schemas.microsoft.com/office/drawing/2018/hyperlinkcolor" xmlns="" val="tx"/>
                    </a:ext>
                  </a:extLst>
                </a:hlinkClick>
              </a:rPr>
              <a:t>Fall Protection – Training Requirements</a:t>
            </a:r>
            <a:r>
              <a:rPr lang="en-US" sz="2400" dirty="0">
                <a:solidFill>
                  <a:schemeClr val="tx1"/>
                </a:solidFill>
              </a:rPr>
              <a:t> (1926.503)</a:t>
            </a:r>
          </a:p>
          <a:p>
            <a:pPr marL="0" indent="0">
              <a:buNone/>
            </a:pPr>
            <a:r>
              <a:rPr lang="en-US" dirty="0">
                <a:solidFill>
                  <a:schemeClr val="tx1"/>
                </a:solidFill>
              </a:rPr>
              <a:t/>
            </a:r>
            <a:br>
              <a:rPr lang="en-US" dirty="0">
                <a:solidFill>
                  <a:schemeClr val="tx1"/>
                </a:solidFill>
              </a:rPr>
            </a:br>
            <a:r>
              <a:rPr lang="en-US" sz="2400" dirty="0">
                <a:solidFill>
                  <a:schemeClr val="tx1"/>
                </a:solidFill>
              </a:rPr>
              <a:t>9. </a:t>
            </a:r>
            <a:r>
              <a:rPr lang="en-US" sz="2400" b="1" dirty="0">
                <a:solidFill>
                  <a:schemeClr val="tx1"/>
                </a:solidFill>
                <a:hlinkClick r:id="rId10">
                  <a:extLst>
                    <a:ext uri="{A12FA001-AC4F-418D-AE19-62706E023703}">
                      <ahyp:hlinkClr xmlns:ahyp="http://schemas.microsoft.com/office/drawing/2018/hyperlinkcolor" xmlns="" val="tx"/>
                    </a:ext>
                  </a:extLst>
                </a:hlinkClick>
              </a:rPr>
              <a:t>Machine Guarding– General Requirement </a:t>
            </a:r>
            <a:r>
              <a:rPr lang="en-US" sz="2400" dirty="0">
                <a:solidFill>
                  <a:schemeClr val="tx1"/>
                </a:solidFill>
              </a:rPr>
              <a:t>(1910.212)</a:t>
            </a:r>
          </a:p>
          <a:p>
            <a:pPr marL="0" indent="0">
              <a:buNone/>
            </a:pPr>
            <a:r>
              <a:rPr lang="en-US" dirty="0">
                <a:solidFill>
                  <a:schemeClr val="tx1"/>
                </a:solidFill>
              </a:rPr>
              <a:t/>
            </a:r>
            <a:br>
              <a:rPr lang="en-US" dirty="0">
                <a:solidFill>
                  <a:schemeClr val="tx1"/>
                </a:solidFill>
              </a:rPr>
            </a:br>
            <a:r>
              <a:rPr lang="en-US" sz="2400" dirty="0">
                <a:solidFill>
                  <a:schemeClr val="tx1"/>
                </a:solidFill>
              </a:rPr>
              <a:t>10. </a:t>
            </a:r>
            <a:r>
              <a:rPr lang="en-US" sz="2400" b="1" dirty="0">
                <a:solidFill>
                  <a:schemeClr val="tx1"/>
                </a:solidFill>
                <a:hlinkClick r:id="rId11">
                  <a:extLst>
                    <a:ext uri="{A12FA001-AC4F-418D-AE19-62706E023703}">
                      <ahyp:hlinkClr xmlns:ahyp="http://schemas.microsoft.com/office/drawing/2018/hyperlinkcolor" xmlns="" val="tx"/>
                    </a:ext>
                  </a:extLst>
                </a:hlinkClick>
              </a:rPr>
              <a:t>Personal Protective and Lifesaving Equipment – Eye and Face Protection</a:t>
            </a:r>
            <a:r>
              <a:rPr lang="en-US" sz="2400" dirty="0">
                <a:solidFill>
                  <a:schemeClr val="tx1"/>
                </a:solidFill>
              </a:rPr>
              <a:t> (1926.102)</a:t>
            </a:r>
            <a:endParaRPr lang="en-US" dirty="0">
              <a:solidFill>
                <a:schemeClr val="tx1"/>
              </a:solidFill>
              <a:latin typeface="+mj-lt"/>
            </a:endParaRPr>
          </a:p>
        </p:txBody>
      </p:sp>
    </p:spTree>
    <p:extLst>
      <p:ext uri="{BB962C8B-B14F-4D97-AF65-F5344CB8AC3E}">
        <p14:creationId xmlns:p14="http://schemas.microsoft.com/office/powerpoint/2010/main" val="4070377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Fall Protection and Prevention">
            <a:extLst>
              <a:ext uri="{FF2B5EF4-FFF2-40B4-BE49-F238E27FC236}">
                <a16:creationId xmlns:a16="http://schemas.microsoft.com/office/drawing/2014/main" id="{E72F2395-42A0-4EC0-A764-F48442A171C9}"/>
              </a:ext>
            </a:extLst>
          </p:cNvPr>
          <p:cNvSpPr txBox="1"/>
          <p:nvPr/>
        </p:nvSpPr>
        <p:spPr>
          <a:xfrm>
            <a:off x="137541" y="120564"/>
            <a:ext cx="5386411" cy="769441"/>
          </a:xfrm>
          <a:prstGeom prst="rect">
            <a:avLst/>
          </a:prstGeom>
          <a:noFill/>
          <a:ln w="25400">
            <a:solidFill>
              <a:schemeClr val="accent1"/>
            </a:solidFill>
          </a:ln>
        </p:spPr>
        <p:txBody>
          <a:bodyPr wrap="none" rtlCol="0">
            <a:spAutoFit/>
          </a:bodyPr>
          <a:lstStyle/>
          <a:p>
            <a:r>
              <a:rPr lang="en-US" sz="4400" dirty="0">
                <a:solidFill>
                  <a:srgbClr val="37495F"/>
                </a:solidFill>
              </a:rPr>
              <a:t>HAZCOM and G.H.S. </a:t>
            </a:r>
          </a:p>
        </p:txBody>
      </p:sp>
      <p:sp>
        <p:nvSpPr>
          <p:cNvPr id="2" name="WELCOME">
            <a:extLst>
              <a:ext uri="{FF2B5EF4-FFF2-40B4-BE49-F238E27FC236}">
                <a16:creationId xmlns:a16="http://schemas.microsoft.com/office/drawing/2014/main" id="{1614FE59-6FF3-46F3-8E1D-82CA1A9A1C26}"/>
              </a:ext>
            </a:extLst>
          </p:cNvPr>
          <p:cNvSpPr>
            <a:spLocks noGrp="1"/>
          </p:cNvSpPr>
          <p:nvPr>
            <p:ph type="title"/>
          </p:nvPr>
        </p:nvSpPr>
        <p:spPr>
          <a:xfrm>
            <a:off x="442452" y="2453378"/>
            <a:ext cx="3536206" cy="1951244"/>
          </a:xfrm>
        </p:spPr>
        <p:txBody>
          <a:bodyPr anchor="ctr">
            <a:normAutofit/>
          </a:bodyPr>
          <a:lstStyle/>
          <a:p>
            <a:r>
              <a:rPr lang="en-US" altLang="en-US" sz="5400" b="1" dirty="0"/>
              <a:t>Module- 2</a:t>
            </a:r>
            <a:endParaRPr lang="en-US" sz="5400" dirty="0"/>
          </a:p>
        </p:txBody>
      </p:sp>
      <p:sp>
        <p:nvSpPr>
          <p:cNvPr id="37" name="Seriousness of Falls">
            <a:extLst>
              <a:ext uri="{FF2B5EF4-FFF2-40B4-BE49-F238E27FC236}">
                <a16:creationId xmlns:a16="http://schemas.microsoft.com/office/drawing/2014/main" id="{2DF76C95-E94B-4F6B-8630-320D9D59F0DE}"/>
              </a:ext>
            </a:extLst>
          </p:cNvPr>
          <p:cNvSpPr>
            <a:spLocks noGrp="1"/>
          </p:cNvSpPr>
          <p:nvPr>
            <p:ph idx="1"/>
          </p:nvPr>
        </p:nvSpPr>
        <p:spPr>
          <a:xfrm>
            <a:off x="4100056" y="1482515"/>
            <a:ext cx="7108707" cy="5228000"/>
          </a:xfrm>
        </p:spPr>
        <p:txBody>
          <a:bodyPr anchor="ctr">
            <a:normAutofit/>
          </a:bodyPr>
          <a:lstStyle/>
          <a:p>
            <a:pPr marL="285750" indent="-285750">
              <a:buFont typeface="Arial" panose="020B0604020202020204" pitchFamily="34" charset="0"/>
              <a:buChar char="•"/>
            </a:pPr>
            <a:r>
              <a:rPr lang="en-US" sz="3600" b="1" dirty="0">
                <a:solidFill>
                  <a:schemeClr val="bg2">
                    <a:lumMod val="90000"/>
                  </a:schemeClr>
                </a:solidFill>
              </a:rPr>
              <a:t>What is </a:t>
            </a:r>
            <a:r>
              <a:rPr lang="en-US" sz="4000" b="1" dirty="0">
                <a:solidFill>
                  <a:schemeClr val="bg2">
                    <a:lumMod val="90000"/>
                  </a:schemeClr>
                </a:solidFill>
              </a:rPr>
              <a:t>HAZCOM?</a:t>
            </a:r>
          </a:p>
          <a:p>
            <a:pPr marL="285750" indent="-285750">
              <a:buFont typeface="Arial" panose="020B0604020202020204" pitchFamily="34" charset="0"/>
              <a:buChar char="•"/>
            </a:pPr>
            <a:endParaRPr lang="en-US" sz="800" b="1" dirty="0">
              <a:solidFill>
                <a:srgbClr val="1B3049"/>
              </a:solidFill>
            </a:endParaRPr>
          </a:p>
          <a:p>
            <a:pPr marL="285750" indent="-285750">
              <a:buFont typeface="Arial" panose="020B0604020202020204" pitchFamily="34" charset="0"/>
              <a:buChar char="•"/>
            </a:pPr>
            <a:endParaRPr lang="en-US" sz="800" b="1" dirty="0">
              <a:solidFill>
                <a:srgbClr val="1B3049"/>
              </a:solidFill>
            </a:endParaRPr>
          </a:p>
          <a:p>
            <a:pPr marL="285750" indent="-285750">
              <a:spcBef>
                <a:spcPts val="1200"/>
              </a:spcBef>
              <a:buFont typeface="Arial" panose="020B0604020202020204" pitchFamily="34" charset="0"/>
              <a:buChar char="•"/>
            </a:pPr>
            <a:r>
              <a:rPr lang="en-US" sz="3600" b="1" dirty="0">
                <a:solidFill>
                  <a:srgbClr val="1B3049"/>
                </a:solidFill>
              </a:rPr>
              <a:t>What changes came with </a:t>
            </a:r>
            <a:r>
              <a:rPr lang="en-US" sz="4000" b="1" dirty="0">
                <a:solidFill>
                  <a:srgbClr val="1B3049"/>
                </a:solidFill>
              </a:rPr>
              <a:t>G.H.S.</a:t>
            </a:r>
          </a:p>
          <a:p>
            <a:pPr marL="285750" indent="-285750">
              <a:spcBef>
                <a:spcPts val="1200"/>
              </a:spcBef>
              <a:buFont typeface="Arial" panose="020B0604020202020204" pitchFamily="34" charset="0"/>
              <a:buChar char="•"/>
            </a:pPr>
            <a:endParaRPr lang="en-US" sz="800" b="1" dirty="0">
              <a:solidFill>
                <a:srgbClr val="1B3049"/>
              </a:solidFill>
            </a:endParaRPr>
          </a:p>
          <a:p>
            <a:pPr marL="285750" indent="-285750">
              <a:spcBef>
                <a:spcPts val="1200"/>
              </a:spcBef>
              <a:buFont typeface="Arial" panose="020B0604020202020204" pitchFamily="34" charset="0"/>
              <a:buChar char="•"/>
            </a:pPr>
            <a:endParaRPr lang="en-US" sz="800" b="1" dirty="0">
              <a:solidFill>
                <a:schemeClr val="bg2">
                  <a:lumMod val="90000"/>
                </a:schemeClr>
              </a:solidFill>
            </a:endParaRPr>
          </a:p>
          <a:p>
            <a:pPr marL="285750" indent="-285750">
              <a:spcBef>
                <a:spcPts val="600"/>
              </a:spcBef>
              <a:buFont typeface="Arial" panose="020B0604020202020204" pitchFamily="34" charset="0"/>
              <a:buChar char="•"/>
            </a:pPr>
            <a:r>
              <a:rPr lang="en-US" sz="3600" b="1" dirty="0">
                <a:solidFill>
                  <a:schemeClr val="bg2">
                    <a:lumMod val="90000"/>
                  </a:schemeClr>
                </a:solidFill>
              </a:rPr>
              <a:t>Pictograms, what are they?</a:t>
            </a:r>
          </a:p>
          <a:p>
            <a:pPr marL="285750" indent="-285750">
              <a:spcBef>
                <a:spcPts val="600"/>
              </a:spcBef>
              <a:buFont typeface="Arial" panose="020B0604020202020204" pitchFamily="34" charset="0"/>
              <a:buChar char="•"/>
            </a:pPr>
            <a:endParaRPr lang="en-US" sz="800" b="1" dirty="0">
              <a:solidFill>
                <a:schemeClr val="bg2">
                  <a:lumMod val="90000"/>
                </a:schemeClr>
              </a:solidFill>
            </a:endParaRPr>
          </a:p>
          <a:p>
            <a:pPr marL="285750" indent="-285750">
              <a:spcBef>
                <a:spcPts val="600"/>
              </a:spcBef>
              <a:buFont typeface="Arial" panose="020B0604020202020204" pitchFamily="34" charset="0"/>
              <a:buChar char="•"/>
            </a:pPr>
            <a:r>
              <a:rPr lang="en-US" sz="800" b="1" dirty="0">
                <a:solidFill>
                  <a:schemeClr val="bg2">
                    <a:lumMod val="90000"/>
                  </a:schemeClr>
                </a:solidFill>
              </a:rPr>
              <a:t> </a:t>
            </a:r>
          </a:p>
          <a:p>
            <a:pPr marL="285750" indent="-285750">
              <a:spcBef>
                <a:spcPts val="600"/>
              </a:spcBef>
              <a:buFont typeface="Arial" panose="020B0604020202020204" pitchFamily="34" charset="0"/>
              <a:buChar char="•"/>
            </a:pPr>
            <a:r>
              <a:rPr lang="en-US" sz="3600" b="1" dirty="0">
                <a:solidFill>
                  <a:schemeClr val="bg2">
                    <a:lumMod val="90000"/>
                  </a:schemeClr>
                </a:solidFill>
              </a:rPr>
              <a:t>Chemical hazards.</a:t>
            </a:r>
          </a:p>
          <a:p>
            <a:pPr marL="285750" indent="-285750">
              <a:spcBef>
                <a:spcPts val="600"/>
              </a:spcBef>
              <a:buFont typeface="Arial" panose="020B0604020202020204" pitchFamily="34" charset="0"/>
              <a:buChar char="•"/>
            </a:pPr>
            <a:endParaRPr lang="en-US" sz="3600" b="1" dirty="0">
              <a:solidFill>
                <a:srgbClr val="1B3049"/>
              </a:solidFill>
            </a:endParaRPr>
          </a:p>
          <a:p>
            <a:pPr marL="285750" indent="-285750">
              <a:spcBef>
                <a:spcPts val="600"/>
              </a:spcBef>
              <a:buFont typeface="Arial" panose="020B0604020202020204" pitchFamily="34" charset="0"/>
              <a:buChar char="•"/>
            </a:pPr>
            <a:endParaRPr lang="en-US" sz="800" b="1" dirty="0">
              <a:solidFill>
                <a:srgbClr val="1B3049"/>
              </a:solidFill>
            </a:endParaRPr>
          </a:p>
          <a:p>
            <a:endParaRPr lang="en-US" dirty="0"/>
          </a:p>
        </p:txBody>
      </p:sp>
    </p:spTree>
    <p:extLst>
      <p:ext uri="{BB962C8B-B14F-4D97-AF65-F5344CB8AC3E}">
        <p14:creationId xmlns:p14="http://schemas.microsoft.com/office/powerpoint/2010/main" val="26603995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3B769D-E120-4274-B0C5-9660C1E02703}"/>
              </a:ext>
            </a:extLst>
          </p:cNvPr>
          <p:cNvSpPr>
            <a:spLocks noGrp="1"/>
          </p:cNvSpPr>
          <p:nvPr>
            <p:ph type="title"/>
          </p:nvPr>
        </p:nvSpPr>
        <p:spPr>
          <a:noFill/>
          <a:ln w="25400">
            <a:solidFill>
              <a:schemeClr val="accent1"/>
            </a:solidFill>
          </a:ln>
        </p:spPr>
        <p:txBody>
          <a:bodyPr wrap="none" rtlCol="0">
            <a:spAutoFit/>
          </a:bodyPr>
          <a:lstStyle/>
          <a:p>
            <a:r>
              <a:rPr lang="en-US" sz="4400" dirty="0">
                <a:solidFill>
                  <a:srgbClr val="37495F"/>
                </a:solidFill>
                <a:latin typeface="+mn-lt"/>
                <a:ea typeface="+mn-ea"/>
                <a:cs typeface="+mn-cs"/>
              </a:rPr>
              <a:t>HAZCOM and G.H.S. – Part 2</a:t>
            </a:r>
          </a:p>
        </p:txBody>
      </p:sp>
      <p:sp>
        <p:nvSpPr>
          <p:cNvPr id="7" name="Content Placeholder 6" descr="An image of the Globally Harmonized System of Classification and Labeling of Chemicals book.&#10;">
            <a:extLst>
              <a:ext uri="{FF2B5EF4-FFF2-40B4-BE49-F238E27FC236}">
                <a16:creationId xmlns:a16="http://schemas.microsoft.com/office/drawing/2014/main" id="{15AB9AD4-5262-42ED-80E8-8B852E360662}"/>
              </a:ext>
            </a:extLst>
          </p:cNvPr>
          <p:cNvSpPr>
            <a:spLocks noGrp="1"/>
          </p:cNvSpPr>
          <p:nvPr>
            <p:ph idx="4294967295"/>
          </p:nvPr>
        </p:nvSpPr>
        <p:spPr>
          <a:xfrm>
            <a:off x="933700" y="2175086"/>
            <a:ext cx="7418388" cy="4329112"/>
          </a:xfrm>
        </p:spPr>
        <p:txBody>
          <a:bodyPr vert="horz" lIns="91440" tIns="45720" rIns="91440" bIns="45720" rtlCol="0">
            <a:normAutofit/>
          </a:bodyPr>
          <a:lstStyle/>
          <a:p>
            <a:pPr marL="0" indent="0" algn="ctr">
              <a:buNone/>
            </a:pPr>
            <a:r>
              <a:rPr lang="en-US" altLang="en-US" sz="2800" dirty="0">
                <a:latin typeface="Times New Roman" panose="02020603050405020304" pitchFamily="18" charset="0"/>
                <a:cs typeface="Times New Roman" panose="02020603050405020304" pitchFamily="18" charset="0"/>
              </a:rPr>
              <a:t>"</a:t>
            </a:r>
            <a:r>
              <a:rPr lang="en-US" altLang="en-US" sz="2800" b="1" u="sng" dirty="0">
                <a:latin typeface="Times New Roman" panose="02020603050405020304" pitchFamily="18" charset="0"/>
                <a:cs typeface="Times New Roman" panose="02020603050405020304" pitchFamily="18" charset="0"/>
              </a:rPr>
              <a:t>Globally Harmonized System </a:t>
            </a:r>
            <a:endParaRPr lang="en-US" altLang="en-US" sz="800" b="1" u="sng" dirty="0">
              <a:latin typeface="Times New Roman" panose="02020603050405020304" pitchFamily="18" charset="0"/>
              <a:cs typeface="Times New Roman" panose="02020603050405020304" pitchFamily="18" charset="0"/>
            </a:endParaRPr>
          </a:p>
          <a:p>
            <a:pPr marL="0" indent="0" algn="ctr">
              <a:buNone/>
            </a:pPr>
            <a:endParaRPr lang="en-US" altLang="en-US" sz="800" b="1" u="sng" dirty="0">
              <a:latin typeface="Times New Roman" panose="02020603050405020304" pitchFamily="18" charset="0"/>
              <a:cs typeface="Times New Roman" panose="02020603050405020304" pitchFamily="18" charset="0"/>
            </a:endParaRPr>
          </a:p>
          <a:p>
            <a:pPr marL="0" indent="0" algn="ctr">
              <a:buNone/>
            </a:pPr>
            <a:r>
              <a:rPr lang="en-US" altLang="en-US" sz="2800" dirty="0">
                <a:latin typeface="Times New Roman" panose="02020603050405020304" pitchFamily="18" charset="0"/>
                <a:cs typeface="Times New Roman" panose="02020603050405020304" pitchFamily="18" charset="0"/>
              </a:rPr>
              <a:t>of Classification and Labeling of Chemicals," commonly referred to as </a:t>
            </a:r>
            <a:r>
              <a:rPr lang="en-US" altLang="en-US" sz="2800" dirty="0">
                <a:solidFill>
                  <a:srgbClr val="7030A0"/>
                </a:solidFill>
                <a:latin typeface="Times New Roman" panose="02020603050405020304" pitchFamily="18" charset="0"/>
                <a:cs typeface="Times New Roman" panose="02020603050405020304" pitchFamily="18" charset="0"/>
              </a:rPr>
              <a:t>The Purple Book</a:t>
            </a:r>
            <a:r>
              <a:rPr lang="en-US" altLang="en-US" sz="2800" dirty="0">
                <a:latin typeface="Times New Roman" panose="02020603050405020304" pitchFamily="18" charset="0"/>
                <a:cs typeface="Times New Roman" panose="02020603050405020304" pitchFamily="18" charset="0"/>
              </a:rPr>
              <a:t>. </a:t>
            </a:r>
          </a:p>
          <a:p>
            <a:pPr marL="0" indent="0" algn="ctr">
              <a:buNone/>
            </a:pPr>
            <a:endParaRPr lang="en-US" altLang="en-US" sz="800" dirty="0">
              <a:latin typeface="Times New Roman" panose="02020603050405020304" pitchFamily="18" charset="0"/>
              <a:cs typeface="Times New Roman" panose="02020603050405020304" pitchFamily="18" charset="0"/>
            </a:endParaRPr>
          </a:p>
          <a:p>
            <a:pPr marL="0" indent="0" algn="ctr">
              <a:buNone/>
            </a:pPr>
            <a:endParaRPr lang="en-US" altLang="en-US" sz="2800" dirty="0">
              <a:latin typeface="Times New Roman" panose="02020603050405020304" pitchFamily="18" charset="0"/>
              <a:cs typeface="Times New Roman" panose="02020603050405020304" pitchFamily="18" charset="0"/>
            </a:endParaRPr>
          </a:p>
          <a:p>
            <a:pPr marL="0" indent="0" algn="ctr">
              <a:buNone/>
            </a:pPr>
            <a:r>
              <a:rPr lang="en-US" sz="2000" dirty="0">
                <a:latin typeface="Verdana" panose="020B0604030504040204" pitchFamily="34" charset="0"/>
                <a:ea typeface="Verdana" panose="020B0604030504040204" pitchFamily="34" charset="0"/>
              </a:rPr>
              <a:t>The </a:t>
            </a:r>
            <a:r>
              <a:rPr lang="en-US" sz="2000" b="1" dirty="0">
                <a:latin typeface="Verdana" panose="020B0604030504040204" pitchFamily="34" charset="0"/>
                <a:ea typeface="Verdana" panose="020B0604030504040204" pitchFamily="34" charset="0"/>
              </a:rPr>
              <a:t>purpose</a:t>
            </a:r>
            <a:r>
              <a:rPr lang="en-US" sz="2000" dirty="0">
                <a:latin typeface="Verdana" panose="020B0604030504040204" pitchFamily="34" charset="0"/>
                <a:ea typeface="Verdana" panose="020B0604030504040204" pitchFamily="34" charset="0"/>
              </a:rPr>
              <a:t> of classification under the GHS is to provide harmonized information to users of chemicals with the goal of enhancing protection of human health and the </a:t>
            </a:r>
            <a:r>
              <a:rPr lang="en-US" sz="2000" b="1" dirty="0">
                <a:latin typeface="Verdana" panose="020B0604030504040204" pitchFamily="34" charset="0"/>
                <a:ea typeface="Verdana" panose="020B0604030504040204" pitchFamily="34" charset="0"/>
              </a:rPr>
              <a:t>environment</a:t>
            </a:r>
            <a:r>
              <a:rPr lang="en-US" sz="2000" dirty="0"/>
              <a:t>. </a:t>
            </a:r>
            <a:endParaRPr lang="en-US" altLang="en-US" sz="3200" dirty="0">
              <a:solidFill>
                <a:srgbClr val="00000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8EBEF023-7E5A-46C9-8BA1-90EDF936D827}"/>
              </a:ext>
            </a:extLst>
          </p:cNvPr>
          <p:cNvSpPr txBox="1"/>
          <p:nvPr/>
        </p:nvSpPr>
        <p:spPr>
          <a:xfrm>
            <a:off x="1481201" y="1205722"/>
            <a:ext cx="6462794" cy="584775"/>
          </a:xfrm>
          <a:prstGeom prst="rect">
            <a:avLst/>
          </a:prstGeom>
          <a:noFill/>
        </p:spPr>
        <p:txBody>
          <a:bodyPr wrap="square" rtlCol="0">
            <a:spAutoFit/>
          </a:bodyPr>
          <a:lstStyle/>
          <a:p>
            <a:pPr marL="342900" lvl="0" indent="-342900" fontAlgn="base">
              <a:spcBef>
                <a:spcPts val="1000"/>
              </a:spcBef>
              <a:buClr>
                <a:srgbClr val="90C226"/>
              </a:buClr>
              <a:buSzPct val="80000"/>
              <a:buFont typeface="Wingdings 3" charset="2"/>
              <a:buChar char=""/>
            </a:pPr>
            <a:r>
              <a:rPr lang="en-US" sz="3200" b="1" dirty="0">
                <a:solidFill>
                  <a:prstClr val="black">
                    <a:lumMod val="75000"/>
                    <a:lumOff val="25000"/>
                  </a:prstClr>
                </a:solidFill>
              </a:rPr>
              <a:t>  What is G.H.S.?</a:t>
            </a:r>
          </a:p>
        </p:txBody>
      </p:sp>
      <p:pic>
        <p:nvPicPr>
          <p:cNvPr id="3" name="Picture 2" descr="An image of the Globally Harmonized System of Classification and Labeling of Chemicals book.&#10;">
            <a:extLst>
              <a:ext uri="{FF2B5EF4-FFF2-40B4-BE49-F238E27FC236}">
                <a16:creationId xmlns:a16="http://schemas.microsoft.com/office/drawing/2014/main" id="{30C2D10E-9059-487B-912B-FDE7015016E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389745">
            <a:off x="8009623" y="1784554"/>
            <a:ext cx="3651433" cy="3832004"/>
          </a:xfrm>
          <a:prstGeom prst="rect">
            <a:avLst/>
          </a:prstGeom>
        </p:spPr>
      </p:pic>
    </p:spTree>
    <p:extLst>
      <p:ext uri="{BB962C8B-B14F-4D97-AF65-F5344CB8AC3E}">
        <p14:creationId xmlns:p14="http://schemas.microsoft.com/office/powerpoint/2010/main" val="1832670972"/>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2588</Words>
  <Application>Microsoft Office PowerPoint</Application>
  <PresentationFormat>Widescreen</PresentationFormat>
  <Paragraphs>389</Paragraphs>
  <Slides>42</Slides>
  <Notes>36</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42</vt:i4>
      </vt:variant>
    </vt:vector>
  </HeadingPairs>
  <TitlesOfParts>
    <vt:vector size="55" baseType="lpstr">
      <vt:lpstr>ＭＳ Ｐゴシック</vt:lpstr>
      <vt:lpstr>Arial</vt:lpstr>
      <vt:lpstr>Arial Black</vt:lpstr>
      <vt:lpstr>Calibri</vt:lpstr>
      <vt:lpstr>Helvetica Neue</vt:lpstr>
      <vt:lpstr>Tahoma</vt:lpstr>
      <vt:lpstr>Times New Roman</vt:lpstr>
      <vt:lpstr>Trebuchet MS</vt:lpstr>
      <vt:lpstr>Verdana</vt:lpstr>
      <vt:lpstr>Wingdings</vt:lpstr>
      <vt:lpstr>Wingdings 3</vt:lpstr>
      <vt:lpstr>Facet</vt:lpstr>
      <vt:lpstr>Default Design</vt:lpstr>
      <vt:lpstr> HAZCOM    and      G.H.S.    (Chemical Hazards) </vt:lpstr>
      <vt:lpstr>Disclaimer</vt:lpstr>
      <vt:lpstr>Welcome</vt:lpstr>
      <vt:lpstr>Module- 1</vt:lpstr>
      <vt:lpstr>HAZCOM and G.H.S.</vt:lpstr>
      <vt:lpstr>OSHA HCS Activity</vt:lpstr>
      <vt:lpstr>Top OSHA Violations of 2018 </vt:lpstr>
      <vt:lpstr>Module- 2</vt:lpstr>
      <vt:lpstr>HAZCOM and G.H.S. – Part 2</vt:lpstr>
      <vt:lpstr>HAZCOM and G.H.S. – Part 3</vt:lpstr>
      <vt:lpstr>HAZCOM and G.H.S. – Part 4</vt:lpstr>
      <vt:lpstr>HAZCOM and G.H.S. – Part 5</vt:lpstr>
      <vt:lpstr>HAZCOM and G.H.S. – Part 6</vt:lpstr>
      <vt:lpstr>Unlabeled bottles  </vt:lpstr>
      <vt:lpstr>Unlabeled bottles – Part 2 </vt:lpstr>
      <vt:lpstr>HAZCOM and G.H.S. – Part 7</vt:lpstr>
      <vt:lpstr>HAZCOM and G.H.S. – Part 8</vt:lpstr>
      <vt:lpstr>HAZCOM and G.H.S. – Part 9</vt:lpstr>
      <vt:lpstr>HAZCOM and G.H.S. – Part 10</vt:lpstr>
      <vt:lpstr>Module- 3</vt:lpstr>
      <vt:lpstr>HAZCOM and G.H.S. – Part 11</vt:lpstr>
      <vt:lpstr>Health Hazard</vt:lpstr>
      <vt:lpstr>Fire</vt:lpstr>
      <vt:lpstr>Gas Cylinder</vt:lpstr>
      <vt:lpstr>Corrosion</vt:lpstr>
      <vt:lpstr>Exploding Bomb</vt:lpstr>
      <vt:lpstr>Skull and Crossbones</vt:lpstr>
      <vt:lpstr>Harmful</vt:lpstr>
      <vt:lpstr>Flame Over Circle</vt:lpstr>
      <vt:lpstr>Environment  (Non-Mandatory)</vt:lpstr>
      <vt:lpstr>HAZCOM and G.H.S. – Part 12</vt:lpstr>
      <vt:lpstr>Module- 4</vt:lpstr>
      <vt:lpstr>HAZCOM and G.H.S. – Part 13</vt:lpstr>
      <vt:lpstr>HAZCOM and G.H.S. – Part 14</vt:lpstr>
      <vt:lpstr>HAZCOM and G.H.S. – Review</vt:lpstr>
      <vt:lpstr>Knowledge Check</vt:lpstr>
      <vt:lpstr>Knowledge Check – Part 2</vt:lpstr>
      <vt:lpstr>Knowledge Check – Part 3</vt:lpstr>
      <vt:lpstr>Knowledge Check – Part 4</vt:lpstr>
      <vt:lpstr>Knowledge Check – Part 5</vt:lpstr>
      <vt:lpstr>Knowledge Check – Part 6</vt:lpstr>
      <vt:lpstr>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2019-04-22T03:08:58Z</dcterms:created>
  <dcterms:modified xsi:type="dcterms:W3CDTF">2021-07-08T15:01:02Z</dcterms:modified>
</cp:coreProperties>
</file>