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9"/>
  </p:notesMasterIdLst>
  <p:sldIdLst>
    <p:sldId id="256" r:id="rId2"/>
    <p:sldId id="417" r:id="rId3"/>
    <p:sldId id="280" r:id="rId4"/>
    <p:sldId id="305" r:id="rId5"/>
    <p:sldId id="268" r:id="rId6"/>
    <p:sldId id="1369" r:id="rId7"/>
    <p:sldId id="1370" r:id="rId8"/>
    <p:sldId id="1374" r:id="rId9"/>
    <p:sldId id="1376" r:id="rId10"/>
    <p:sldId id="1373" r:id="rId11"/>
    <p:sldId id="1375" r:id="rId12"/>
    <p:sldId id="1377" r:id="rId13"/>
    <p:sldId id="1378" r:id="rId14"/>
    <p:sldId id="1379" r:id="rId15"/>
    <p:sldId id="1380" r:id="rId16"/>
    <p:sldId id="1372" r:id="rId17"/>
    <p:sldId id="1368" r:id="rId18"/>
    <p:sldId id="274" r:id="rId19"/>
    <p:sldId id="1385" r:id="rId20"/>
    <p:sldId id="1391" r:id="rId21"/>
    <p:sldId id="1386" r:id="rId22"/>
    <p:sldId id="286" r:id="rId23"/>
    <p:sldId id="1392" r:id="rId24"/>
    <p:sldId id="1387" r:id="rId25"/>
    <p:sldId id="259" r:id="rId26"/>
    <p:sldId id="265" r:id="rId27"/>
    <p:sldId id="295" r:id="rId28"/>
    <p:sldId id="298" r:id="rId29"/>
    <p:sldId id="379" r:id="rId30"/>
    <p:sldId id="1393" r:id="rId31"/>
    <p:sldId id="1388" r:id="rId32"/>
    <p:sldId id="1396" r:id="rId33"/>
    <p:sldId id="380" r:id="rId34"/>
    <p:sldId id="1394" r:id="rId35"/>
    <p:sldId id="1389" r:id="rId36"/>
    <p:sldId id="263" r:id="rId37"/>
    <p:sldId id="1395" r:id="rId38"/>
    <p:sldId id="1390" r:id="rId39"/>
    <p:sldId id="320" r:id="rId40"/>
    <p:sldId id="1371" r:id="rId41"/>
    <p:sldId id="373" r:id="rId42"/>
    <p:sldId id="361" r:id="rId43"/>
    <p:sldId id="385" r:id="rId44"/>
    <p:sldId id="384" r:id="rId45"/>
    <p:sldId id="383" r:id="rId46"/>
    <p:sldId id="395" r:id="rId47"/>
    <p:sldId id="1397" r:id="rId48"/>
    <p:sldId id="1399" r:id="rId49"/>
    <p:sldId id="1398" r:id="rId50"/>
    <p:sldId id="1400" r:id="rId51"/>
    <p:sldId id="1401" r:id="rId52"/>
    <p:sldId id="1402" r:id="rId53"/>
    <p:sldId id="1406" r:id="rId54"/>
    <p:sldId id="1407" r:id="rId55"/>
    <p:sldId id="1408" r:id="rId56"/>
    <p:sldId id="1412" r:id="rId57"/>
    <p:sldId id="38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D636C5-3960-44BF-9A4C-A71BB0D551EA}">
          <p14:sldIdLst>
            <p14:sldId id="256"/>
            <p14:sldId id="417"/>
            <p14:sldId id="280"/>
            <p14:sldId id="305"/>
            <p14:sldId id="268"/>
            <p14:sldId id="1369"/>
            <p14:sldId id="1370"/>
            <p14:sldId id="1374"/>
            <p14:sldId id="1376"/>
            <p14:sldId id="1373"/>
            <p14:sldId id="1375"/>
            <p14:sldId id="1377"/>
            <p14:sldId id="1378"/>
            <p14:sldId id="1379"/>
            <p14:sldId id="1380"/>
            <p14:sldId id="1372"/>
            <p14:sldId id="1368"/>
            <p14:sldId id="274"/>
            <p14:sldId id="1385"/>
            <p14:sldId id="1391"/>
            <p14:sldId id="1386"/>
            <p14:sldId id="286"/>
            <p14:sldId id="1392"/>
            <p14:sldId id="1387"/>
            <p14:sldId id="259"/>
            <p14:sldId id="265"/>
            <p14:sldId id="295"/>
            <p14:sldId id="298"/>
            <p14:sldId id="379"/>
            <p14:sldId id="1393"/>
            <p14:sldId id="1388"/>
            <p14:sldId id="1396"/>
            <p14:sldId id="380"/>
            <p14:sldId id="1394"/>
            <p14:sldId id="1389"/>
            <p14:sldId id="263"/>
            <p14:sldId id="1395"/>
            <p14:sldId id="1390"/>
            <p14:sldId id="320"/>
            <p14:sldId id="1371"/>
            <p14:sldId id="373"/>
            <p14:sldId id="361"/>
            <p14:sldId id="385"/>
            <p14:sldId id="384"/>
            <p14:sldId id="383"/>
            <p14:sldId id="395"/>
            <p14:sldId id="1397"/>
            <p14:sldId id="1399"/>
            <p14:sldId id="1398"/>
            <p14:sldId id="1400"/>
            <p14:sldId id="1401"/>
            <p14:sldId id="1402"/>
            <p14:sldId id="1406"/>
            <p14:sldId id="1407"/>
            <p14:sldId id="1408"/>
            <p14:sldId id="1412"/>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74F"/>
    <a:srgbClr val="527724"/>
    <a:srgbClr val="37495F"/>
    <a:srgbClr val="6D77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0591E-47D2-4775-8DFE-99EC9804963D}" v="280" dt="2019-09-24T20:44:02.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00" autoAdjust="0"/>
    <p:restoredTop sz="81475" autoAdjust="0"/>
  </p:normalViewPr>
  <p:slideViewPr>
    <p:cSldViewPr snapToGrid="0">
      <p:cViewPr varScale="1">
        <p:scale>
          <a:sx n="53" d="100"/>
          <a:sy n="53" d="100"/>
        </p:scale>
        <p:origin x="88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F9B77-8437-4772-AA74-8DD4CEDA0F09}"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A4B4108D-2F5F-41A4-9C1E-E77363243817}">
      <dgm:prSet/>
      <dgm:spPr/>
      <dgm:t>
        <a:bodyPr/>
        <a:lstStyle/>
        <a:p>
          <a:r>
            <a:rPr lang="es-ES" b="0" i="0" dirty="0"/>
            <a:t>Se necesita cuando los empleados están expuestos a peligros que pueden causar lesiones en la cabeza.</a:t>
          </a:r>
          <a:endParaRPr lang="en-US" dirty="0"/>
        </a:p>
      </dgm:t>
      <dgm:extLst>
        <a:ext uri="{E40237B7-FDA0-4F09-8148-C483321AD2D9}">
          <dgm14:cNvPr xmlns:dgm14="http://schemas.microsoft.com/office/drawing/2010/diagram" id="0" name="" descr="Imagen de un casco duro aprobado por OSHA &#10;&#10;"/>
        </a:ext>
      </dgm:extLst>
    </dgm:pt>
    <dgm:pt modelId="{80F2A9B7-3181-47A6-8C35-0FB1DBF08D29}" type="parTrans" cxnId="{B651592C-2F61-4473-AD68-9B8549C5E33E}">
      <dgm:prSet/>
      <dgm:spPr/>
      <dgm:t>
        <a:bodyPr/>
        <a:lstStyle/>
        <a:p>
          <a:endParaRPr lang="en-US"/>
        </a:p>
      </dgm:t>
    </dgm:pt>
    <dgm:pt modelId="{BEC3605C-813C-492A-9921-2FEE2FAEBDDE}" type="sibTrans" cxnId="{B651592C-2F61-4473-AD68-9B8549C5E33E}">
      <dgm:prSet/>
      <dgm:spPr/>
      <dgm:t>
        <a:bodyPr/>
        <a:lstStyle/>
        <a:p>
          <a:endParaRPr lang="en-US"/>
        </a:p>
      </dgm:t>
    </dgm:pt>
    <dgm:pt modelId="{011DC240-A145-4A99-9767-C971614E70D9}">
      <dgm:prSet/>
      <dgm:spPr/>
      <dgm:t>
        <a:bodyPr/>
        <a:lstStyle/>
        <a:p>
          <a:r>
            <a:rPr lang="es-ES" dirty="0"/>
            <a:t>Ejemplos de peligros:</a:t>
          </a:r>
          <a:endParaRPr lang="en-US" dirty="0"/>
        </a:p>
      </dgm:t>
      <dgm:extLst/>
    </dgm:pt>
    <dgm:pt modelId="{18548692-FD8B-4D33-849D-16DB743E874F}" type="parTrans" cxnId="{BA247A5E-F0ED-4697-BEA9-DB26ABCC4B04}">
      <dgm:prSet/>
      <dgm:spPr/>
      <dgm:t>
        <a:bodyPr/>
        <a:lstStyle/>
        <a:p>
          <a:endParaRPr lang="en-US"/>
        </a:p>
      </dgm:t>
    </dgm:pt>
    <dgm:pt modelId="{3B9F8A47-B542-4AB8-9322-EA659FD0931F}" type="sibTrans" cxnId="{BA247A5E-F0ED-4697-BEA9-DB26ABCC4B04}">
      <dgm:prSet/>
      <dgm:spPr/>
      <dgm:t>
        <a:bodyPr/>
        <a:lstStyle/>
        <a:p>
          <a:endParaRPr lang="en-US"/>
        </a:p>
      </dgm:t>
    </dgm:pt>
    <dgm:pt modelId="{9E6C79E5-E6C9-4497-8A64-E8AF937247C0}">
      <dgm:prSet/>
      <dgm:spPr/>
      <dgm:t>
        <a:bodyPr/>
        <a:lstStyle/>
        <a:p>
          <a:r>
            <a:rPr lang="es-ES" dirty="0"/>
            <a:t>Objetos voladores.</a:t>
          </a:r>
          <a:endParaRPr lang="en-US" dirty="0"/>
        </a:p>
      </dgm:t>
    </dgm:pt>
    <dgm:pt modelId="{1F0EF2D4-0303-42DE-B9DA-2973A60076D8}" type="parTrans" cxnId="{E0E8710C-5B2A-401D-BE04-39EAF2DB99F5}">
      <dgm:prSet/>
      <dgm:spPr/>
      <dgm:t>
        <a:bodyPr/>
        <a:lstStyle/>
        <a:p>
          <a:endParaRPr lang="en-US"/>
        </a:p>
      </dgm:t>
    </dgm:pt>
    <dgm:pt modelId="{7374A664-1DAC-46D5-BF2C-B13C6350FF79}" type="sibTrans" cxnId="{E0E8710C-5B2A-401D-BE04-39EAF2DB99F5}">
      <dgm:prSet/>
      <dgm:spPr/>
      <dgm:t>
        <a:bodyPr/>
        <a:lstStyle/>
        <a:p>
          <a:endParaRPr lang="en-US"/>
        </a:p>
      </dgm:t>
    </dgm:pt>
    <dgm:pt modelId="{F8C29365-1BF8-48BB-BAD7-541B24017BA3}">
      <dgm:prSet/>
      <dgm:spPr/>
      <dgm:t>
        <a:bodyPr/>
        <a:lstStyle/>
        <a:p>
          <a:r>
            <a:rPr lang="es-ES" dirty="0"/>
            <a:t>Trabajando alrededor o sobre andamios.</a:t>
          </a:r>
          <a:endParaRPr lang="en-US" dirty="0"/>
        </a:p>
      </dgm:t>
    </dgm:pt>
    <dgm:pt modelId="{6BC94942-B8CB-4458-A795-C9A664CFFD9F}" type="parTrans" cxnId="{63C39252-04DE-4EA7-9AD0-DDA29C550061}">
      <dgm:prSet/>
      <dgm:spPr/>
      <dgm:t>
        <a:bodyPr/>
        <a:lstStyle/>
        <a:p>
          <a:endParaRPr lang="en-US"/>
        </a:p>
      </dgm:t>
    </dgm:pt>
    <dgm:pt modelId="{3DACDBC2-9582-4EA7-9B79-3A99FD39DE28}" type="sibTrans" cxnId="{63C39252-04DE-4EA7-9AD0-DDA29C550061}">
      <dgm:prSet/>
      <dgm:spPr/>
      <dgm:t>
        <a:bodyPr/>
        <a:lstStyle/>
        <a:p>
          <a:endParaRPr lang="en-US"/>
        </a:p>
      </dgm:t>
    </dgm:pt>
    <dgm:pt modelId="{D336C857-B13C-41A6-8C0E-4059247B45C6}">
      <dgm:prSet/>
      <dgm:spPr/>
      <dgm:t>
        <a:bodyPr/>
        <a:lstStyle/>
        <a:p>
          <a:r>
            <a:rPr lang="es-ES" dirty="0"/>
            <a:t>Trabajando en obras de construcción.</a:t>
          </a:r>
          <a:endParaRPr lang="en-US" dirty="0"/>
        </a:p>
      </dgm:t>
    </dgm:pt>
    <dgm:pt modelId="{C1E68125-7D9F-4295-AB60-8D6939AFCAD4}" type="parTrans" cxnId="{57803DEF-78A0-4470-89E4-02DA34D31A35}">
      <dgm:prSet/>
      <dgm:spPr/>
      <dgm:t>
        <a:bodyPr/>
        <a:lstStyle/>
        <a:p>
          <a:endParaRPr lang="en-US"/>
        </a:p>
      </dgm:t>
    </dgm:pt>
    <dgm:pt modelId="{517230BD-AE08-497B-9CEA-800EDC3C31BE}" type="sibTrans" cxnId="{57803DEF-78A0-4470-89E4-02DA34D31A35}">
      <dgm:prSet/>
      <dgm:spPr/>
      <dgm:t>
        <a:bodyPr/>
        <a:lstStyle/>
        <a:p>
          <a:endParaRPr lang="en-US"/>
        </a:p>
      </dgm:t>
    </dgm:pt>
    <dgm:pt modelId="{6C028603-DCBB-403F-B791-4F4E5A6B8626}">
      <dgm:prSet/>
      <dgm:spPr/>
      <dgm:t>
        <a:bodyPr/>
        <a:lstStyle/>
        <a:p>
          <a:r>
            <a:rPr lang="es-PR" b="0" i="0" noProof="0" dirty="0"/>
            <a:t>Trabajando alrededor de herramientas o maquinaria elevadas.</a:t>
          </a:r>
          <a:endParaRPr lang="es-PR" noProof="0" dirty="0"/>
        </a:p>
      </dgm:t>
    </dgm:pt>
    <dgm:pt modelId="{577586ED-5C7C-4F67-8322-F58CF3FC0154}" type="parTrans" cxnId="{1F43A552-0DC0-42C9-83B3-F572DBDCD9B8}">
      <dgm:prSet/>
      <dgm:spPr/>
      <dgm:t>
        <a:bodyPr/>
        <a:lstStyle/>
        <a:p>
          <a:endParaRPr lang="en-US"/>
        </a:p>
      </dgm:t>
    </dgm:pt>
    <dgm:pt modelId="{4418A7F0-4298-4E82-82C3-210D388E3B92}" type="sibTrans" cxnId="{1F43A552-0DC0-42C9-83B3-F572DBDCD9B8}">
      <dgm:prSet/>
      <dgm:spPr/>
      <dgm:t>
        <a:bodyPr/>
        <a:lstStyle/>
        <a:p>
          <a:endParaRPr lang="en-US"/>
        </a:p>
      </dgm:t>
    </dgm:pt>
    <dgm:pt modelId="{E079ED12-8239-4753-8D9A-B5CD3CC364DF}">
      <dgm:prSet/>
      <dgm:spPr/>
      <dgm:t>
        <a:bodyPr/>
        <a:lstStyle/>
        <a:p>
          <a:r>
            <a:rPr lang="es-PR" b="0" i="0" noProof="0" dirty="0"/>
            <a:t>Caída de objetos o materiales.</a:t>
          </a:r>
          <a:endParaRPr lang="es-PR" noProof="0" dirty="0"/>
        </a:p>
      </dgm:t>
    </dgm:pt>
    <dgm:pt modelId="{FED65B9F-FB83-4A28-8D34-AB6D90CB2A26}" type="sibTrans" cxnId="{5BBF672B-1F48-4B38-886B-631C057EAC84}">
      <dgm:prSet/>
      <dgm:spPr/>
      <dgm:t>
        <a:bodyPr/>
        <a:lstStyle/>
        <a:p>
          <a:endParaRPr lang="en-US"/>
        </a:p>
      </dgm:t>
    </dgm:pt>
    <dgm:pt modelId="{6105A550-29A1-44A5-99AD-E83F4C9C759D}" type="parTrans" cxnId="{5BBF672B-1F48-4B38-886B-631C057EAC84}">
      <dgm:prSet/>
      <dgm:spPr/>
      <dgm:t>
        <a:bodyPr/>
        <a:lstStyle/>
        <a:p>
          <a:endParaRPr lang="en-US"/>
        </a:p>
      </dgm:t>
    </dgm:pt>
    <dgm:pt modelId="{26AA0610-50EA-494A-A586-DFCE8395C942}">
      <dgm:prSet/>
      <dgm:spPr/>
      <dgm:t>
        <a:bodyPr/>
        <a:lstStyle/>
        <a:p>
          <a:r>
            <a:rPr lang="es-ES" b="0" i="0" dirty="0"/>
            <a:t>Trabajando cerca de equipos eléctricos expuestos energizados.</a:t>
          </a:r>
          <a:endParaRPr lang="en-US" dirty="0"/>
        </a:p>
      </dgm:t>
    </dgm:pt>
    <dgm:pt modelId="{1C545212-DC63-4C4F-AE61-7E15E04096E6}" type="sibTrans" cxnId="{3102458E-2438-457A-9FC3-9E4633362F7F}">
      <dgm:prSet/>
      <dgm:spPr/>
      <dgm:t>
        <a:bodyPr/>
        <a:lstStyle/>
        <a:p>
          <a:endParaRPr lang="en-US"/>
        </a:p>
      </dgm:t>
    </dgm:pt>
    <dgm:pt modelId="{4AB9332B-AA56-47E7-A029-3FEA9ED7EEAF}" type="parTrans" cxnId="{3102458E-2438-457A-9FC3-9E4633362F7F}">
      <dgm:prSet/>
      <dgm:spPr/>
      <dgm:t>
        <a:bodyPr/>
        <a:lstStyle/>
        <a:p>
          <a:endParaRPr lang="en-US"/>
        </a:p>
      </dgm:t>
    </dgm:pt>
    <dgm:pt modelId="{4B2506CA-D22F-4012-AF64-A3D906609B74}" type="pres">
      <dgm:prSet presAssocID="{10AF9B77-8437-4772-AA74-8DD4CEDA0F09}" presName="Name0" presStyleCnt="0">
        <dgm:presLayoutVars>
          <dgm:dir/>
          <dgm:animLvl val="lvl"/>
          <dgm:resizeHandles val="exact"/>
        </dgm:presLayoutVars>
      </dgm:prSet>
      <dgm:spPr/>
      <dgm:t>
        <a:bodyPr/>
        <a:lstStyle/>
        <a:p>
          <a:endParaRPr lang="en-US"/>
        </a:p>
      </dgm:t>
    </dgm:pt>
    <dgm:pt modelId="{302DE721-DB6D-4C86-988D-9D214188D45D}" type="pres">
      <dgm:prSet presAssocID="{011DC240-A145-4A99-9767-C971614E70D9}" presName="boxAndChildren" presStyleCnt="0"/>
      <dgm:spPr/>
    </dgm:pt>
    <dgm:pt modelId="{071B56A9-AAE0-4D79-AD47-20F890183039}" type="pres">
      <dgm:prSet presAssocID="{011DC240-A145-4A99-9767-C971614E70D9}" presName="parentTextBox" presStyleLbl="node1" presStyleIdx="0" presStyleCnt="2"/>
      <dgm:spPr/>
      <dgm:t>
        <a:bodyPr/>
        <a:lstStyle/>
        <a:p>
          <a:endParaRPr lang="en-US"/>
        </a:p>
      </dgm:t>
    </dgm:pt>
    <dgm:pt modelId="{5C2B5897-D83C-43FC-8EE8-83F5D6976AB0}" type="pres">
      <dgm:prSet presAssocID="{011DC240-A145-4A99-9767-C971614E70D9}" presName="entireBox" presStyleLbl="node1" presStyleIdx="0" presStyleCnt="2"/>
      <dgm:spPr/>
      <dgm:t>
        <a:bodyPr/>
        <a:lstStyle/>
        <a:p>
          <a:endParaRPr lang="en-US"/>
        </a:p>
      </dgm:t>
    </dgm:pt>
    <dgm:pt modelId="{AC10D5EB-C7E6-4D70-994C-F975837593D9}" type="pres">
      <dgm:prSet presAssocID="{011DC240-A145-4A99-9767-C971614E70D9}" presName="descendantBox" presStyleCnt="0"/>
      <dgm:spPr/>
    </dgm:pt>
    <dgm:pt modelId="{00B1FCAF-0FFF-42AD-B9F9-FE372E8B7B9A}" type="pres">
      <dgm:prSet presAssocID="{9E6C79E5-E6C9-4497-8A64-E8AF937247C0}" presName="childTextBox" presStyleLbl="fgAccFollowNode1" presStyleIdx="0" presStyleCnt="6">
        <dgm:presLayoutVars>
          <dgm:bulletEnabled val="1"/>
        </dgm:presLayoutVars>
      </dgm:prSet>
      <dgm:spPr/>
      <dgm:t>
        <a:bodyPr/>
        <a:lstStyle/>
        <a:p>
          <a:endParaRPr lang="en-US"/>
        </a:p>
      </dgm:t>
    </dgm:pt>
    <dgm:pt modelId="{F98E102A-7B4D-49C4-9F37-D270D5740BA4}" type="pres">
      <dgm:prSet presAssocID="{E079ED12-8239-4753-8D9A-B5CD3CC364DF}" presName="childTextBox" presStyleLbl="fgAccFollowNode1" presStyleIdx="1" presStyleCnt="6">
        <dgm:presLayoutVars>
          <dgm:bulletEnabled val="1"/>
        </dgm:presLayoutVars>
      </dgm:prSet>
      <dgm:spPr/>
      <dgm:t>
        <a:bodyPr/>
        <a:lstStyle/>
        <a:p>
          <a:endParaRPr lang="en-US"/>
        </a:p>
      </dgm:t>
    </dgm:pt>
    <dgm:pt modelId="{48FE5C53-9B63-41D3-A18E-734C14411EBB}" type="pres">
      <dgm:prSet presAssocID="{26AA0610-50EA-494A-A586-DFCE8395C942}" presName="childTextBox" presStyleLbl="fgAccFollowNode1" presStyleIdx="2" presStyleCnt="6">
        <dgm:presLayoutVars>
          <dgm:bulletEnabled val="1"/>
        </dgm:presLayoutVars>
      </dgm:prSet>
      <dgm:spPr/>
      <dgm:t>
        <a:bodyPr/>
        <a:lstStyle/>
        <a:p>
          <a:endParaRPr lang="en-US"/>
        </a:p>
      </dgm:t>
    </dgm:pt>
    <dgm:pt modelId="{18499ABB-A4FA-4720-AACC-96B7E7F97BDE}" type="pres">
      <dgm:prSet presAssocID="{F8C29365-1BF8-48BB-BAD7-541B24017BA3}" presName="childTextBox" presStyleLbl="fgAccFollowNode1" presStyleIdx="3" presStyleCnt="6">
        <dgm:presLayoutVars>
          <dgm:bulletEnabled val="1"/>
        </dgm:presLayoutVars>
      </dgm:prSet>
      <dgm:spPr/>
      <dgm:t>
        <a:bodyPr/>
        <a:lstStyle/>
        <a:p>
          <a:endParaRPr lang="en-US"/>
        </a:p>
      </dgm:t>
    </dgm:pt>
    <dgm:pt modelId="{3045E080-F5F6-463D-AA46-353374EEA69F}" type="pres">
      <dgm:prSet presAssocID="{D336C857-B13C-41A6-8C0E-4059247B45C6}" presName="childTextBox" presStyleLbl="fgAccFollowNode1" presStyleIdx="4" presStyleCnt="6">
        <dgm:presLayoutVars>
          <dgm:bulletEnabled val="1"/>
        </dgm:presLayoutVars>
      </dgm:prSet>
      <dgm:spPr/>
      <dgm:t>
        <a:bodyPr/>
        <a:lstStyle/>
        <a:p>
          <a:endParaRPr lang="en-US"/>
        </a:p>
      </dgm:t>
    </dgm:pt>
    <dgm:pt modelId="{69BDFE51-B30E-4345-AC25-D2954ADDC954}" type="pres">
      <dgm:prSet presAssocID="{6C028603-DCBB-403F-B791-4F4E5A6B8626}" presName="childTextBox" presStyleLbl="fgAccFollowNode1" presStyleIdx="5" presStyleCnt="6">
        <dgm:presLayoutVars>
          <dgm:bulletEnabled val="1"/>
        </dgm:presLayoutVars>
      </dgm:prSet>
      <dgm:spPr/>
      <dgm:t>
        <a:bodyPr/>
        <a:lstStyle/>
        <a:p>
          <a:endParaRPr lang="en-US"/>
        </a:p>
      </dgm:t>
    </dgm:pt>
    <dgm:pt modelId="{0B0AC1C3-4D14-429E-9A7B-5A7B44C9ED1F}" type="pres">
      <dgm:prSet presAssocID="{BEC3605C-813C-492A-9921-2FEE2FAEBDDE}" presName="sp" presStyleCnt="0"/>
      <dgm:spPr/>
    </dgm:pt>
    <dgm:pt modelId="{8A0D16B3-044C-47C7-B0BB-1C916940CA1A}" type="pres">
      <dgm:prSet presAssocID="{A4B4108D-2F5F-41A4-9C1E-E77363243817}" presName="arrowAndChildren" presStyleCnt="0"/>
      <dgm:spPr/>
    </dgm:pt>
    <dgm:pt modelId="{9667573E-10A4-4198-B2B3-FFA0942307CC}" type="pres">
      <dgm:prSet presAssocID="{A4B4108D-2F5F-41A4-9C1E-E77363243817}" presName="parentTextArrow" presStyleLbl="node1" presStyleIdx="1" presStyleCnt="2" custLinFactNeighborY="431"/>
      <dgm:spPr/>
      <dgm:t>
        <a:bodyPr/>
        <a:lstStyle/>
        <a:p>
          <a:endParaRPr lang="en-US"/>
        </a:p>
      </dgm:t>
    </dgm:pt>
  </dgm:ptLst>
  <dgm:cxnLst>
    <dgm:cxn modelId="{0CDC6B20-3605-41A1-BC9D-112668F3055E}" type="presOf" srcId="{011DC240-A145-4A99-9767-C971614E70D9}" destId="{071B56A9-AAE0-4D79-AD47-20F890183039}" srcOrd="0" destOrd="0" presId="urn:microsoft.com/office/officeart/2005/8/layout/process4"/>
    <dgm:cxn modelId="{5BBF672B-1F48-4B38-886B-631C057EAC84}" srcId="{011DC240-A145-4A99-9767-C971614E70D9}" destId="{E079ED12-8239-4753-8D9A-B5CD3CC364DF}" srcOrd="1" destOrd="0" parTransId="{6105A550-29A1-44A5-99AD-E83F4C9C759D}" sibTransId="{FED65B9F-FB83-4A28-8D34-AB6D90CB2A26}"/>
    <dgm:cxn modelId="{3102458E-2438-457A-9FC3-9E4633362F7F}" srcId="{011DC240-A145-4A99-9767-C971614E70D9}" destId="{26AA0610-50EA-494A-A586-DFCE8395C942}" srcOrd="2" destOrd="0" parTransId="{4AB9332B-AA56-47E7-A029-3FEA9ED7EEAF}" sibTransId="{1C545212-DC63-4C4F-AE61-7E15E04096E6}"/>
    <dgm:cxn modelId="{507ABB69-30AB-442E-B01F-446021BAB59E}" type="presOf" srcId="{D336C857-B13C-41A6-8C0E-4059247B45C6}" destId="{3045E080-F5F6-463D-AA46-353374EEA69F}" srcOrd="0" destOrd="0" presId="urn:microsoft.com/office/officeart/2005/8/layout/process4"/>
    <dgm:cxn modelId="{BA247A5E-F0ED-4697-BEA9-DB26ABCC4B04}" srcId="{10AF9B77-8437-4772-AA74-8DD4CEDA0F09}" destId="{011DC240-A145-4A99-9767-C971614E70D9}" srcOrd="1" destOrd="0" parTransId="{18548692-FD8B-4D33-849D-16DB743E874F}" sibTransId="{3B9F8A47-B542-4AB8-9322-EA659FD0931F}"/>
    <dgm:cxn modelId="{3F483D30-75D1-44B0-86AE-6EA10B243E55}" type="presOf" srcId="{9E6C79E5-E6C9-4497-8A64-E8AF937247C0}" destId="{00B1FCAF-0FFF-42AD-B9F9-FE372E8B7B9A}" srcOrd="0" destOrd="0" presId="urn:microsoft.com/office/officeart/2005/8/layout/process4"/>
    <dgm:cxn modelId="{7780B178-C63E-4C42-A6FA-4C1E765A3F8A}" type="presOf" srcId="{6C028603-DCBB-403F-B791-4F4E5A6B8626}" destId="{69BDFE51-B30E-4345-AC25-D2954ADDC954}" srcOrd="0" destOrd="0" presId="urn:microsoft.com/office/officeart/2005/8/layout/process4"/>
    <dgm:cxn modelId="{DDAFA379-BBB7-44CC-B295-0D4991BCE225}" type="presOf" srcId="{26AA0610-50EA-494A-A586-DFCE8395C942}" destId="{48FE5C53-9B63-41D3-A18E-734C14411EBB}" srcOrd="0" destOrd="0" presId="urn:microsoft.com/office/officeart/2005/8/layout/process4"/>
    <dgm:cxn modelId="{57803DEF-78A0-4470-89E4-02DA34D31A35}" srcId="{011DC240-A145-4A99-9767-C971614E70D9}" destId="{D336C857-B13C-41A6-8C0E-4059247B45C6}" srcOrd="4" destOrd="0" parTransId="{C1E68125-7D9F-4295-AB60-8D6939AFCAD4}" sibTransId="{517230BD-AE08-497B-9CEA-800EDC3C31BE}"/>
    <dgm:cxn modelId="{95590F9D-9B3B-482C-B0F3-4AA8F9702A49}" type="presOf" srcId="{A4B4108D-2F5F-41A4-9C1E-E77363243817}" destId="{9667573E-10A4-4198-B2B3-FFA0942307CC}" srcOrd="0" destOrd="0" presId="urn:microsoft.com/office/officeart/2005/8/layout/process4"/>
    <dgm:cxn modelId="{026CFEF5-C090-4B40-B0EE-6DB92AFD518F}" type="presOf" srcId="{F8C29365-1BF8-48BB-BAD7-541B24017BA3}" destId="{18499ABB-A4FA-4720-AACC-96B7E7F97BDE}" srcOrd="0" destOrd="0" presId="urn:microsoft.com/office/officeart/2005/8/layout/process4"/>
    <dgm:cxn modelId="{B651592C-2F61-4473-AD68-9B8549C5E33E}" srcId="{10AF9B77-8437-4772-AA74-8DD4CEDA0F09}" destId="{A4B4108D-2F5F-41A4-9C1E-E77363243817}" srcOrd="0" destOrd="0" parTransId="{80F2A9B7-3181-47A6-8C35-0FB1DBF08D29}" sibTransId="{BEC3605C-813C-492A-9921-2FEE2FAEBDDE}"/>
    <dgm:cxn modelId="{1F43A552-0DC0-42C9-83B3-F572DBDCD9B8}" srcId="{011DC240-A145-4A99-9767-C971614E70D9}" destId="{6C028603-DCBB-403F-B791-4F4E5A6B8626}" srcOrd="5" destOrd="0" parTransId="{577586ED-5C7C-4F67-8322-F58CF3FC0154}" sibTransId="{4418A7F0-4298-4E82-82C3-210D388E3B92}"/>
    <dgm:cxn modelId="{5DAFB0A9-BCA1-4EBB-9A7A-5C48D9ED6437}" type="presOf" srcId="{E079ED12-8239-4753-8D9A-B5CD3CC364DF}" destId="{F98E102A-7B4D-49C4-9F37-D270D5740BA4}" srcOrd="0" destOrd="0" presId="urn:microsoft.com/office/officeart/2005/8/layout/process4"/>
    <dgm:cxn modelId="{63C39252-04DE-4EA7-9AD0-DDA29C550061}" srcId="{011DC240-A145-4A99-9767-C971614E70D9}" destId="{F8C29365-1BF8-48BB-BAD7-541B24017BA3}" srcOrd="3" destOrd="0" parTransId="{6BC94942-B8CB-4458-A795-C9A664CFFD9F}" sibTransId="{3DACDBC2-9582-4EA7-9B79-3A99FD39DE28}"/>
    <dgm:cxn modelId="{6CBD53B5-94D4-43F6-A09A-28F78821FC52}" type="presOf" srcId="{10AF9B77-8437-4772-AA74-8DD4CEDA0F09}" destId="{4B2506CA-D22F-4012-AF64-A3D906609B74}" srcOrd="0" destOrd="0" presId="urn:microsoft.com/office/officeart/2005/8/layout/process4"/>
    <dgm:cxn modelId="{E4D7A7D8-24CE-4258-8DC5-C96BB33A3177}" type="presOf" srcId="{011DC240-A145-4A99-9767-C971614E70D9}" destId="{5C2B5897-D83C-43FC-8EE8-83F5D6976AB0}" srcOrd="1" destOrd="0" presId="urn:microsoft.com/office/officeart/2005/8/layout/process4"/>
    <dgm:cxn modelId="{E0E8710C-5B2A-401D-BE04-39EAF2DB99F5}" srcId="{011DC240-A145-4A99-9767-C971614E70D9}" destId="{9E6C79E5-E6C9-4497-8A64-E8AF937247C0}" srcOrd="0" destOrd="0" parTransId="{1F0EF2D4-0303-42DE-B9DA-2973A60076D8}" sibTransId="{7374A664-1DAC-46D5-BF2C-B13C6350FF79}"/>
    <dgm:cxn modelId="{FECF4E71-59B6-4AF1-949B-9C93B85F5BFD}" type="presParOf" srcId="{4B2506CA-D22F-4012-AF64-A3D906609B74}" destId="{302DE721-DB6D-4C86-988D-9D214188D45D}" srcOrd="0" destOrd="0" presId="urn:microsoft.com/office/officeart/2005/8/layout/process4"/>
    <dgm:cxn modelId="{E007D9CE-89E6-4176-8A42-D08B86C57A22}" type="presParOf" srcId="{302DE721-DB6D-4C86-988D-9D214188D45D}" destId="{071B56A9-AAE0-4D79-AD47-20F890183039}" srcOrd="0" destOrd="0" presId="urn:microsoft.com/office/officeart/2005/8/layout/process4"/>
    <dgm:cxn modelId="{80650B7E-05A7-4A06-9799-CD60FE40CBDA}" type="presParOf" srcId="{302DE721-DB6D-4C86-988D-9D214188D45D}" destId="{5C2B5897-D83C-43FC-8EE8-83F5D6976AB0}" srcOrd="1" destOrd="0" presId="urn:microsoft.com/office/officeart/2005/8/layout/process4"/>
    <dgm:cxn modelId="{771FC9CA-E74E-4655-A87E-AA044E7DCD57}" type="presParOf" srcId="{302DE721-DB6D-4C86-988D-9D214188D45D}" destId="{AC10D5EB-C7E6-4D70-994C-F975837593D9}" srcOrd="2" destOrd="0" presId="urn:microsoft.com/office/officeart/2005/8/layout/process4"/>
    <dgm:cxn modelId="{3BFAC752-E651-4B34-8C2E-07771ADE0244}" type="presParOf" srcId="{AC10D5EB-C7E6-4D70-994C-F975837593D9}" destId="{00B1FCAF-0FFF-42AD-B9F9-FE372E8B7B9A}" srcOrd="0" destOrd="0" presId="urn:microsoft.com/office/officeart/2005/8/layout/process4"/>
    <dgm:cxn modelId="{D40C91FC-8FB7-4175-A60C-6D9101EA515E}" type="presParOf" srcId="{AC10D5EB-C7E6-4D70-994C-F975837593D9}" destId="{F98E102A-7B4D-49C4-9F37-D270D5740BA4}" srcOrd="1" destOrd="0" presId="urn:microsoft.com/office/officeart/2005/8/layout/process4"/>
    <dgm:cxn modelId="{9682019D-21FF-4D06-9A42-31CB28D6CE71}" type="presParOf" srcId="{AC10D5EB-C7E6-4D70-994C-F975837593D9}" destId="{48FE5C53-9B63-41D3-A18E-734C14411EBB}" srcOrd="2" destOrd="0" presId="urn:microsoft.com/office/officeart/2005/8/layout/process4"/>
    <dgm:cxn modelId="{0B2834CE-5D0C-4ECA-9555-5C8E1FE5748E}" type="presParOf" srcId="{AC10D5EB-C7E6-4D70-994C-F975837593D9}" destId="{18499ABB-A4FA-4720-AACC-96B7E7F97BDE}" srcOrd="3" destOrd="0" presId="urn:microsoft.com/office/officeart/2005/8/layout/process4"/>
    <dgm:cxn modelId="{420754B1-BE5E-4981-ACC5-4B60381B6459}" type="presParOf" srcId="{AC10D5EB-C7E6-4D70-994C-F975837593D9}" destId="{3045E080-F5F6-463D-AA46-353374EEA69F}" srcOrd="4" destOrd="0" presId="urn:microsoft.com/office/officeart/2005/8/layout/process4"/>
    <dgm:cxn modelId="{24489C50-4F91-4385-89E9-14A46B46C747}" type="presParOf" srcId="{AC10D5EB-C7E6-4D70-994C-F975837593D9}" destId="{69BDFE51-B30E-4345-AC25-D2954ADDC954}" srcOrd="5" destOrd="0" presId="urn:microsoft.com/office/officeart/2005/8/layout/process4"/>
    <dgm:cxn modelId="{234DF493-6899-48DD-ABEC-219D779C6C79}" type="presParOf" srcId="{4B2506CA-D22F-4012-AF64-A3D906609B74}" destId="{0B0AC1C3-4D14-429E-9A7B-5A7B44C9ED1F}" srcOrd="1" destOrd="0" presId="urn:microsoft.com/office/officeart/2005/8/layout/process4"/>
    <dgm:cxn modelId="{22CD09D2-C729-4F3D-9D74-5449A96C190D}" type="presParOf" srcId="{4B2506CA-D22F-4012-AF64-A3D906609B74}" destId="{8A0D16B3-044C-47C7-B0BB-1C916940CA1A}" srcOrd="2" destOrd="0" presId="urn:microsoft.com/office/officeart/2005/8/layout/process4"/>
    <dgm:cxn modelId="{CE668FC1-A511-4CF3-AD68-B4B069919B99}" type="presParOf" srcId="{8A0D16B3-044C-47C7-B0BB-1C916940CA1A}" destId="{9667573E-10A4-4198-B2B3-FFA0942307C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B5897-D83C-43FC-8EE8-83F5D6976AB0}">
      <dsp:nvSpPr>
        <dsp:cNvPr id="0" name=""/>
        <dsp:cNvSpPr/>
      </dsp:nvSpPr>
      <dsp:spPr>
        <a:xfrm>
          <a:off x="0" y="3005685"/>
          <a:ext cx="6629400" cy="197205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a:t>Ejemplos de peligros:</a:t>
          </a:r>
          <a:endParaRPr lang="en-US" sz="2900" kern="1200" dirty="0"/>
        </a:p>
      </dsp:txBody>
      <dsp:txXfrm>
        <a:off x="0" y="3005685"/>
        <a:ext cx="6629400" cy="1064909"/>
      </dsp:txXfrm>
    </dsp:sp>
    <dsp:sp modelId="{00B1FCAF-0FFF-42AD-B9F9-FE372E8B7B9A}">
      <dsp:nvSpPr>
        <dsp:cNvPr id="0" name=""/>
        <dsp:cNvSpPr/>
      </dsp:nvSpPr>
      <dsp:spPr>
        <a:xfrm>
          <a:off x="3237" y="4031154"/>
          <a:ext cx="1103820" cy="907145"/>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a:t>Objetos voladores.</a:t>
          </a:r>
          <a:endParaRPr lang="en-US" sz="1100" kern="1200" dirty="0"/>
        </a:p>
      </dsp:txBody>
      <dsp:txXfrm>
        <a:off x="3237" y="4031154"/>
        <a:ext cx="1103820" cy="907145"/>
      </dsp:txXfrm>
    </dsp:sp>
    <dsp:sp modelId="{F98E102A-7B4D-49C4-9F37-D270D5740BA4}">
      <dsp:nvSpPr>
        <dsp:cNvPr id="0" name=""/>
        <dsp:cNvSpPr/>
      </dsp:nvSpPr>
      <dsp:spPr>
        <a:xfrm>
          <a:off x="1107058" y="4031154"/>
          <a:ext cx="1103820" cy="907145"/>
        </a:xfrm>
        <a:prstGeom prst="rect">
          <a:avLst/>
        </a:prstGeom>
        <a:solidFill>
          <a:schemeClr val="accent2">
            <a:tint val="40000"/>
            <a:alpha val="90000"/>
            <a:hueOff val="-818368"/>
            <a:satOff val="9021"/>
            <a:lumOff val="859"/>
            <a:alphaOff val="0"/>
          </a:schemeClr>
        </a:solidFill>
        <a:ln w="12700" cap="rnd" cmpd="sng" algn="ctr">
          <a:solidFill>
            <a:schemeClr val="accent2">
              <a:tint val="40000"/>
              <a:alpha val="90000"/>
              <a:hueOff val="-818368"/>
              <a:satOff val="9021"/>
              <a:lumOff val="8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PR" sz="1100" b="0" i="0" kern="1200" noProof="0" dirty="0"/>
            <a:t>Caída de objetos o materiales.</a:t>
          </a:r>
          <a:endParaRPr lang="es-PR" sz="1100" kern="1200" noProof="0" dirty="0"/>
        </a:p>
      </dsp:txBody>
      <dsp:txXfrm>
        <a:off x="1107058" y="4031154"/>
        <a:ext cx="1103820" cy="907145"/>
      </dsp:txXfrm>
    </dsp:sp>
    <dsp:sp modelId="{48FE5C53-9B63-41D3-A18E-734C14411EBB}">
      <dsp:nvSpPr>
        <dsp:cNvPr id="0" name=""/>
        <dsp:cNvSpPr/>
      </dsp:nvSpPr>
      <dsp:spPr>
        <a:xfrm>
          <a:off x="2210879" y="4031154"/>
          <a:ext cx="1103820" cy="907145"/>
        </a:xfrm>
        <a:prstGeom prst="rect">
          <a:avLst/>
        </a:prstGeom>
        <a:solidFill>
          <a:schemeClr val="accent2">
            <a:tint val="40000"/>
            <a:alpha val="90000"/>
            <a:hueOff val="-1636736"/>
            <a:satOff val="18043"/>
            <a:lumOff val="1718"/>
            <a:alphaOff val="0"/>
          </a:schemeClr>
        </a:solidFill>
        <a:ln w="12700" cap="rnd" cmpd="sng" algn="ctr">
          <a:solidFill>
            <a:schemeClr val="accent2">
              <a:tint val="40000"/>
              <a:alpha val="90000"/>
              <a:hueOff val="-1636736"/>
              <a:satOff val="18043"/>
              <a:lumOff val="17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b="0" i="0" kern="1200" dirty="0"/>
            <a:t>Trabajando cerca de equipos eléctricos expuestos energizados.</a:t>
          </a:r>
          <a:endParaRPr lang="en-US" sz="1100" kern="1200" dirty="0"/>
        </a:p>
      </dsp:txBody>
      <dsp:txXfrm>
        <a:off x="2210879" y="4031154"/>
        <a:ext cx="1103820" cy="907145"/>
      </dsp:txXfrm>
    </dsp:sp>
    <dsp:sp modelId="{18499ABB-A4FA-4720-AACC-96B7E7F97BDE}">
      <dsp:nvSpPr>
        <dsp:cNvPr id="0" name=""/>
        <dsp:cNvSpPr/>
      </dsp:nvSpPr>
      <dsp:spPr>
        <a:xfrm>
          <a:off x="3314700" y="4031154"/>
          <a:ext cx="1103820" cy="907145"/>
        </a:xfrm>
        <a:prstGeom prst="rect">
          <a:avLst/>
        </a:prstGeom>
        <a:solidFill>
          <a:schemeClr val="accent2">
            <a:tint val="40000"/>
            <a:alpha val="90000"/>
            <a:hueOff val="-2455104"/>
            <a:satOff val="27064"/>
            <a:lumOff val="2578"/>
            <a:alphaOff val="0"/>
          </a:schemeClr>
        </a:solidFill>
        <a:ln w="12700" cap="rnd" cmpd="sng" algn="ctr">
          <a:solidFill>
            <a:schemeClr val="accent2">
              <a:tint val="40000"/>
              <a:alpha val="90000"/>
              <a:hueOff val="-2455104"/>
              <a:satOff val="27064"/>
              <a:lumOff val="25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a:t>Trabajando alrededor o sobre andamios.</a:t>
          </a:r>
          <a:endParaRPr lang="en-US" sz="1100" kern="1200" dirty="0"/>
        </a:p>
      </dsp:txBody>
      <dsp:txXfrm>
        <a:off x="3314700" y="4031154"/>
        <a:ext cx="1103820" cy="907145"/>
      </dsp:txXfrm>
    </dsp:sp>
    <dsp:sp modelId="{3045E080-F5F6-463D-AA46-353374EEA69F}">
      <dsp:nvSpPr>
        <dsp:cNvPr id="0" name=""/>
        <dsp:cNvSpPr/>
      </dsp:nvSpPr>
      <dsp:spPr>
        <a:xfrm>
          <a:off x="4418520" y="4031154"/>
          <a:ext cx="1103820" cy="907145"/>
        </a:xfrm>
        <a:prstGeom prst="rect">
          <a:avLst/>
        </a:prstGeom>
        <a:solidFill>
          <a:schemeClr val="accent2">
            <a:tint val="40000"/>
            <a:alpha val="90000"/>
            <a:hueOff val="-3273471"/>
            <a:satOff val="36086"/>
            <a:lumOff val="3437"/>
            <a:alphaOff val="0"/>
          </a:schemeClr>
        </a:solidFill>
        <a:ln w="12700" cap="rnd" cmpd="sng" algn="ctr">
          <a:solidFill>
            <a:schemeClr val="accent2">
              <a:tint val="40000"/>
              <a:alpha val="90000"/>
              <a:hueOff val="-3273471"/>
              <a:satOff val="36086"/>
              <a:lumOff val="34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ES" sz="1100" kern="1200" dirty="0"/>
            <a:t>Trabajando en obras de construcción.</a:t>
          </a:r>
          <a:endParaRPr lang="en-US" sz="1100" kern="1200" dirty="0"/>
        </a:p>
      </dsp:txBody>
      <dsp:txXfrm>
        <a:off x="4418520" y="4031154"/>
        <a:ext cx="1103820" cy="907145"/>
      </dsp:txXfrm>
    </dsp:sp>
    <dsp:sp modelId="{69BDFE51-B30E-4345-AC25-D2954ADDC954}">
      <dsp:nvSpPr>
        <dsp:cNvPr id="0" name=""/>
        <dsp:cNvSpPr/>
      </dsp:nvSpPr>
      <dsp:spPr>
        <a:xfrm>
          <a:off x="5522341" y="4031154"/>
          <a:ext cx="1103820" cy="907145"/>
        </a:xfrm>
        <a:prstGeom prst="rect">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PR" sz="1100" b="0" i="0" kern="1200" noProof="0" dirty="0"/>
            <a:t>Trabajando alrededor de herramientas o maquinaria elevadas.</a:t>
          </a:r>
          <a:endParaRPr lang="es-PR" sz="1100" kern="1200" noProof="0" dirty="0"/>
        </a:p>
      </dsp:txBody>
      <dsp:txXfrm>
        <a:off x="5522341" y="4031154"/>
        <a:ext cx="1103820" cy="907145"/>
      </dsp:txXfrm>
    </dsp:sp>
    <dsp:sp modelId="{9667573E-10A4-4198-B2B3-FFA0942307CC}">
      <dsp:nvSpPr>
        <dsp:cNvPr id="0" name=""/>
        <dsp:cNvSpPr/>
      </dsp:nvSpPr>
      <dsp:spPr>
        <a:xfrm rot="10800000">
          <a:off x="0" y="15317"/>
          <a:ext cx="6629400" cy="3033021"/>
        </a:xfrm>
        <a:prstGeom prst="upArrowCallou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b="0" i="0" kern="1200" dirty="0"/>
            <a:t>Se necesita cuando los empleados están expuestos a peligros que pueden causar lesiones en la cabeza.</a:t>
          </a:r>
          <a:endParaRPr lang="en-US" sz="2900" kern="1200" dirty="0"/>
        </a:p>
      </dsp:txBody>
      <dsp:txXfrm rot="10800000">
        <a:off x="0" y="15317"/>
        <a:ext cx="6629400" cy="19707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www.osha.gov/SLTC/personalprotectiveequipme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a:t>
            </a:fld>
            <a:endParaRPr lang="en-US" dirty="0"/>
          </a:p>
        </p:txBody>
      </p:sp>
    </p:spTree>
    <p:extLst>
      <p:ext uri="{BB962C8B-B14F-4D97-AF65-F5344CB8AC3E}">
        <p14:creationId xmlns:p14="http://schemas.microsoft.com/office/powerpoint/2010/main" val="270045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000000"/>
                </a:solidFill>
                <a:latin typeface="Helvetica" panose="020B0604020202020204" pitchFamily="34" charset="0"/>
              </a:rPr>
              <a:t>El ARL. también se puede usar para investigar accidentes y capacitar a los trabajadores sobre cómo hacer su trabajo de manera segura.</a:t>
            </a:r>
            <a:endParaRPr lang="en-US" sz="1200" dirty="0">
              <a:solidFill>
                <a:srgbClr val="000000"/>
              </a:solidFill>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167916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16</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6351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115015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8325"/>
            <a:ext cx="5575300" cy="3136900"/>
          </a:xfrm>
        </p:spPr>
      </p:sp>
      <p:sp>
        <p:nvSpPr>
          <p:cNvPr id="3" name="Notes Placeholder 2"/>
          <p:cNvSpPr>
            <a:spLocks noGrp="1"/>
          </p:cNvSpPr>
          <p:nvPr>
            <p:ph type="body" idx="1"/>
          </p:nvPr>
        </p:nvSpPr>
        <p:spPr/>
        <p:txBody>
          <a:bodyPr/>
          <a:lstStyle/>
          <a:p>
            <a:r>
              <a:rPr lang="es-ES" i="0" baseline="0" dirty="0"/>
              <a:t>Acabo de describir los diferentes tipos de gafas que se utilizan para trabajos y lugares de trabajo específicos. Lo mismo sucede con los respiradores: el tipo de respirador </a:t>
            </a:r>
            <a:r>
              <a:rPr lang="es-ES" i="0" u="sng" baseline="0" dirty="0"/>
              <a:t>que debe ponerse </a:t>
            </a:r>
            <a:r>
              <a:rPr lang="es-ES" i="0" baseline="0" dirty="0"/>
              <a:t>depende de lo que </a:t>
            </a:r>
            <a:r>
              <a:rPr lang="es-ES" i="0" u="sng" baseline="0" dirty="0"/>
              <a:t>no necesita en </a:t>
            </a:r>
            <a:r>
              <a:rPr lang="es-ES" i="0" baseline="0" dirty="0"/>
              <a:t>(los pulmones).</a:t>
            </a:r>
            <a:endParaRPr lang="en-US" i="0" baseline="0" dirty="0"/>
          </a:p>
          <a:p>
            <a:endParaRPr lang="es-ES" dirty="0"/>
          </a:p>
          <a:p>
            <a:r>
              <a:rPr lang="es-ES" dirty="0"/>
              <a:t>Hay dos tipos principales de respiradores y se utilizan para diferentes propósitos: un respirador purificador de aire y un respirador de suministro de atmósfera. Los empleados deben tener autorización médica para usar respiradores antes de comenzar a usarlos. Un médico u otro profesional de la salud con licencia necesita evaluar médicamente a los empleados para determinar bajo qué condiciones pueden usar respiradores de manera segura.</a:t>
            </a:r>
            <a:r>
              <a:rPr lang="en-US" dirty="0"/>
              <a:t/>
            </a:r>
            <a:br>
              <a:rPr lang="en-US" dirty="0"/>
            </a:br>
            <a:endParaRPr lang="en-US" dirty="0"/>
          </a:p>
          <a:p>
            <a:r>
              <a:rPr lang="es-ES" b="0" i="0" baseline="0" dirty="0"/>
              <a:t>Practicaré ponerme un respirador y ajustar el ajuste a mi cara en unos minutos. También le daré información impresa de OSHA sobre el uso de diferentes tipos de respiradores, como máscaras contra el polvo, respiradores de media-cara o rostro-completo, respiradores de ventilador a batería en un casco o capucha, y el tipo que tiene su propio tanque de aire.</a:t>
            </a:r>
            <a:endParaRPr lang="en-US" b="0" i="0" baseline="0" dirty="0"/>
          </a:p>
          <a:p>
            <a:pPr defTabSz="914266">
              <a:defRPr/>
            </a:pPr>
            <a:endParaRPr lang="es-ES" i="1" baseline="0" dirty="0"/>
          </a:p>
          <a:p>
            <a:pPr defTabSz="914266">
              <a:defRPr/>
            </a:pPr>
            <a:r>
              <a:rPr lang="es-ES" i="1" baseline="0" dirty="0"/>
              <a:t>[Muestre ejemplos de diferentes respiradores y describa el tipo de usos para cada uno. Demuestre cómo usar correctamente, incluyendo cómo realizar controles de ajuste. También describa cómo inspeccionar regularmente los respiradores y cuándo reemplazarlos.]</a:t>
            </a:r>
            <a:endParaRPr lang="en-US" i="1" baseline="0" dirty="0"/>
          </a:p>
          <a:p>
            <a:endParaRPr lang="en-US" b="0" i="0" baseline="0" dirty="0"/>
          </a:p>
          <a:p>
            <a:r>
              <a:rPr lang="en-US" dirty="0"/>
              <a:t/>
            </a:r>
            <a:br>
              <a:rPr lang="en-US" dirty="0"/>
            </a:br>
            <a:r>
              <a:rPr lang="en-US" sz="1200" b="0" i="0" kern="1200" dirty="0">
                <a:solidFill>
                  <a:schemeClr val="tx1"/>
                </a:solidFill>
                <a:effectLst/>
                <a:latin typeface="+mn-lt"/>
                <a:ea typeface="+mn-ea"/>
                <a:cs typeface="+mn-cs"/>
              </a:rPr>
              <a:t>Fuente de la imagen: Getty Images</a:t>
            </a:r>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22</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9568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
            </a:r>
            <a:br>
              <a:rPr lang="es-ES" dirty="0"/>
            </a:br>
            <a:r>
              <a:rPr lang="es-ES" sz="1200" b="0" i="0" kern="1200" dirty="0">
                <a:solidFill>
                  <a:schemeClr val="tx1"/>
                </a:solidFill>
                <a:effectLst/>
                <a:latin typeface="+mn-lt"/>
                <a:ea typeface="+mn-ea"/>
                <a:cs typeface="+mn-cs"/>
              </a:rPr>
              <a:t>Comencemos discutiendo cómo proteger tu cabeza. Su empleador debe proporcionarle protección para la cabeza si objetos podrían caer desde arriba y golpearlo en la cabeza; o podrías golpear tu cabeza con tubos o vigas; o podría entrar en contacto con peligros eléctricos. En estos casos se le pedirá que use un casco. Otro tipo de protección para la cabeza en el mercado se llama “sombrero protector”, para protegerlo de los golpes en la cabeza, pero no de otra protección.</a:t>
            </a:r>
          </a:p>
          <a:p>
            <a:endParaRPr lang="es-ES" sz="1200" b="0" i="0" kern="1200" dirty="0">
              <a:solidFill>
                <a:schemeClr val="tx1"/>
              </a:solidFill>
              <a:effectLst/>
              <a:latin typeface="+mn-lt"/>
              <a:ea typeface="+mn-ea"/>
              <a:cs typeface="+mn-cs"/>
            </a:endParaRPr>
          </a:p>
          <a:p>
            <a:r>
              <a:rPr lang="es-ES" dirty="0"/>
              <a:t>Para hacer el trabajo, su casco debe ajustarse al tamaño de su cabeza. [Demuestre la diadema ajustable y el espacio entre la carcasa y el sistema de suspensión para la ventilación y distribución de un impacto.] El casco no debe enlazar, deslizarse, caerse ni irritar la piel. Su casco también podría tener ranuras para orejeras, lentes de seguridad, una careta o una luz montada.</a:t>
            </a:r>
            <a:endParaRPr lang="en-US" dirty="0"/>
          </a:p>
          <a:p>
            <a:r>
              <a:rPr lang="es-ES" dirty="0"/>
              <a:t/>
            </a:r>
            <a:br>
              <a:rPr lang="es-ES" dirty="0"/>
            </a:br>
            <a:r>
              <a:rPr lang="es-ES" sz="1200" b="0" i="0" kern="1200" dirty="0">
                <a:solidFill>
                  <a:schemeClr val="tx1"/>
                </a:solidFill>
                <a:effectLst/>
                <a:latin typeface="+mn-lt"/>
                <a:ea typeface="+mn-ea"/>
                <a:cs typeface="+mn-cs"/>
              </a:rPr>
              <a:t>Recuerde: inspeccione diariamente su casco para detectar agujeros, grietas, rasgaduras u otros daños. Hágale saber a su supervisor si encuentra alguno para poder reemplazarlo.</a:t>
            </a:r>
            <a:endParaRPr lang="en-US" dirty="0"/>
          </a:p>
          <a:p>
            <a:r>
              <a:rPr lang="en-US" dirty="0"/>
              <a:t/>
            </a:r>
            <a:br>
              <a:rPr lang="en-US" dirty="0"/>
            </a:br>
            <a:r>
              <a:rPr lang="en-US" sz="1200" b="0" i="0" kern="1200" dirty="0">
                <a:solidFill>
                  <a:schemeClr val="tx1"/>
                </a:solidFill>
                <a:effectLst/>
                <a:latin typeface="+mn-lt"/>
                <a:ea typeface="+mn-ea"/>
                <a:cs typeface="+mn-cs"/>
              </a:rPr>
              <a:t>Fuente de la imagen: Getty Images</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11011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301419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87520813-3316-4E30-9CB4-C93EBDB560A9}" type="slidenum">
              <a:rPr lang="en-US" smtClean="0"/>
              <a:t>27</a:t>
            </a:fld>
            <a:endParaRPr lang="en-US"/>
          </a:p>
        </p:txBody>
      </p:sp>
    </p:spTree>
    <p:extLst>
      <p:ext uri="{BB962C8B-B14F-4D97-AF65-F5344CB8AC3E}">
        <p14:creationId xmlns:p14="http://schemas.microsoft.com/office/powerpoint/2010/main" val="215459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29</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86216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s-PR" b="0" noProof="0" dirty="0"/>
          </a:p>
          <a:p>
            <a:pPr defTabSz="914266">
              <a:defRPr/>
            </a:pPr>
            <a:r>
              <a:rPr lang="es-PR" b="0" noProof="0" dirty="0"/>
              <a:t>Los zapatos de seguridad tienen punteras resistentes al impacto y suelas resistentes al calor que protegen los pies contra las superficies de trabajo calientes. Peligro eléctrico, los zapatos de seguridad evitarán que los pies completen un circuito eléctrico al suelo. Los zapatos de fundición evitan que el metal caliente se aloje en ojales, lenguas u otras piezas de zapatos. Estos zapatos ajustados de piel o de cuero tienen suela de cuero o goma y tacones de goma. Algunos zapatos de seguridad tienen plantillas de metal para proteger la parte inferior de los pies contra las heridas punzantes. Los protectores metatarsianos protegen el área del empeine y están atados al exterior de los zapatos. [Muestre las botas de trabajo y la protección del metatarsiano.] Los protectores de los dedos de los pies se ajustan sobre los dedos de los zapatos normales para protegerlos de los peligros de impacto y compresión. Los zapatos especiales deben ser pagados por su empleador.</a:t>
            </a:r>
          </a:p>
          <a:p>
            <a:pPr defTabSz="914266">
              <a:defRPr/>
            </a:pPr>
            <a:endParaRPr lang="es-PR" b="0" noProof="0" dirty="0"/>
          </a:p>
          <a:p>
            <a:pPr defTabSz="914266">
              <a:defRPr/>
            </a:pPr>
            <a:r>
              <a:rPr lang="es-PR" noProof="0" dirty="0"/>
              <a:t>Los </a:t>
            </a:r>
            <a:r>
              <a:rPr lang="es-PR" noProof="0" dirty="0" err="1"/>
              <a:t>leggings</a:t>
            </a:r>
            <a:r>
              <a:rPr lang="es-PR" noProof="0" dirty="0"/>
              <a:t> pueden proteger las piernas y los pies inferiores de los peligros del calor, como el metal caliente o las chispas de soldadura, y los productos químicos.</a:t>
            </a:r>
            <a:br>
              <a:rPr lang="es-PR" noProof="0" dirty="0"/>
            </a:br>
            <a:endParaRPr lang="es-PR" noProof="0" dirty="0"/>
          </a:p>
          <a:p>
            <a:pPr defTabSz="914266">
              <a:defRPr/>
            </a:pPr>
            <a:r>
              <a:rPr lang="es-PR" noProof="0" dirty="0"/>
              <a:t>Al igual que con todo el equipo de protección, se deben inspeccionar las piernas y el calzado de seguridad antes de cada uso. Busque grietas o agujeros, separación de materiales, hebillas o cordones rotos. Las suelas de los zapatos deben revisarse para detectar piezas de metal u otros elementos incrustados que puedan presentar riesgos eléctricos o de tropiezo.</a:t>
            </a:r>
          </a:p>
          <a:p>
            <a:pPr defTabSz="914266">
              <a:defRPr/>
            </a:pPr>
            <a:endParaRPr lang="es-PR" noProof="0" dirty="0"/>
          </a:p>
          <a:p>
            <a:pPr defTabSz="914266">
              <a:defRPr/>
            </a:pPr>
            <a:r>
              <a:rPr lang="es-PR" noProof="0" dirty="0"/>
              <a:t>Fuente de la imagen: </a:t>
            </a:r>
            <a:r>
              <a:rPr lang="es-PR" noProof="0" dirty="0" err="1"/>
              <a:t>Redwing</a:t>
            </a:r>
            <a:r>
              <a:rPr lang="es-PR" noProof="0" dirty="0"/>
              <a:t> </a:t>
            </a:r>
            <a:r>
              <a:rPr lang="es-PR" noProof="0" dirty="0" err="1"/>
              <a:t>Shoes</a:t>
            </a:r>
            <a:r>
              <a:rPr lang="es-PR" noProof="0" dirty="0"/>
              <a:t> (usado con permiso) y Getty Images</a:t>
            </a:r>
          </a:p>
        </p:txBody>
      </p:sp>
      <p:sp>
        <p:nvSpPr>
          <p:cNvPr id="4" name="Slide Number Placeholder 3"/>
          <p:cNvSpPr>
            <a:spLocks noGrp="1"/>
          </p:cNvSpPr>
          <p:nvPr>
            <p:ph type="sldNum" sz="quarter" idx="10"/>
          </p:nvPr>
        </p:nvSpPr>
        <p:spPr/>
        <p:txBody>
          <a:bodyPr/>
          <a:lstStyle/>
          <a:p>
            <a:fld id="{20231800-CC4F-4A5E-BC59-82CA73D506E3}" type="slidenum">
              <a:rPr lang="en-US" smtClean="0"/>
              <a:t>33</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645504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57213"/>
            <a:ext cx="5575300" cy="3136900"/>
          </a:xfrm>
        </p:spPr>
      </p:sp>
      <p:sp>
        <p:nvSpPr>
          <p:cNvPr id="3" name="Notes Placeholder 2"/>
          <p:cNvSpPr>
            <a:spLocks noGrp="1"/>
          </p:cNvSpPr>
          <p:nvPr>
            <p:ph type="body" idx="1"/>
          </p:nvPr>
        </p:nvSpPr>
        <p:spPr/>
        <p:txBody>
          <a:bodyPr/>
          <a:lstStyle/>
          <a:p>
            <a:r>
              <a:rPr lang="es-ES" dirty="0"/>
              <a:t>Existen muchas formas diferentes de proteger sus manos y su cuerpo de sustancias dañinas, quemaduras, peligros eléctricos, moretones, cortes, pinchazos, fracturas y amputaciones. El EPP incluye guantes, chalecos, chaquetas, delantales, overoles, mangas, trajes de cuerpo entero.</a:t>
            </a:r>
            <a:endParaRPr lang="en-US" dirty="0"/>
          </a:p>
          <a:p>
            <a:endParaRPr lang="en-US" dirty="0"/>
          </a:p>
          <a:p>
            <a:r>
              <a:rPr lang="es-ES" dirty="0"/>
              <a:t>Muchos de ustedes usaran guantes en su trabajo. Un guante diseñado para una función no protegerá contra una función diferente. Por ejemplo, un tipo de guante puede proporcionar el agarre que necesita para levantar una herramienta, pero puede que no proteja sus brazos del calor. Sin embargo, en general, sus guantes serán de cuero, lona o malla metálica (para protegerlos de cortes y quemaduras); tela y tela recubierta (para protegerse de la suciedad, astillas o abrasiones); o guantes de goma (los diferentes tipos de guantes de goma lo protegen de diversos líquidos y productos químicos o proporcionan aislamiento contra peligros eléctricos). Inspeccione sus guantes para asegurarse de que no estén demasiado desgastados, rasgados o tengan agujeros. Si sus guantes entran en contacto con productos químicos, puede haber peligro al reutilizarlos.</a:t>
            </a:r>
            <a:endParaRPr lang="en-US" dirty="0"/>
          </a:p>
          <a:p>
            <a:r>
              <a:rPr lang="en-US" dirty="0"/>
              <a:t/>
            </a:r>
            <a:br>
              <a:rPr lang="en-US" dirty="0"/>
            </a:br>
            <a:r>
              <a:rPr lang="en-US" dirty="0"/>
              <a:t>  </a:t>
            </a:r>
            <a:r>
              <a:rPr lang="es-ES" dirty="0"/>
              <a:t>Si usa otra ropa protectora (como chaquetas o overoles), debe inspeccionarla antes de cada uso. Asegúrese también de que le quede bien, para que no se enganche en la maquinaria ni lo haga tropezar y caer.</a:t>
            </a:r>
            <a:endParaRPr lang="en-US" dirty="0"/>
          </a:p>
          <a:p>
            <a:endParaRPr lang="en-US" dirty="0"/>
          </a:p>
          <a:p>
            <a:pPr defTabSz="914266">
              <a:defRPr/>
            </a:pPr>
            <a:r>
              <a:rPr lang="en-US" b="1" i="0" baseline="0" dirty="0"/>
              <a:t>Image source: </a:t>
            </a:r>
            <a:r>
              <a:rPr lang="en-US" b="1" i="0" dirty="0"/>
              <a:t>Getty Images</a:t>
            </a:r>
          </a:p>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36</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73276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a:t>
            </a:fld>
            <a:endParaRPr lang="en-US" dirty="0"/>
          </a:p>
        </p:txBody>
      </p:sp>
    </p:spTree>
    <p:extLst>
      <p:ext uri="{BB962C8B-B14F-4D97-AF65-F5344CB8AC3E}">
        <p14:creationId xmlns:p14="http://schemas.microsoft.com/office/powerpoint/2010/main" val="57879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5150"/>
            <a:ext cx="5575300" cy="3136900"/>
          </a:xfrm>
        </p:spPr>
      </p:sp>
      <p:sp>
        <p:nvSpPr>
          <p:cNvPr id="3" name="Notes Placeholder 2"/>
          <p:cNvSpPr>
            <a:spLocks noGrp="1"/>
          </p:cNvSpPr>
          <p:nvPr>
            <p:ph type="body" idx="1"/>
          </p:nvPr>
        </p:nvSpPr>
        <p:spPr/>
        <p:txBody>
          <a:bodyPr/>
          <a:lstStyle/>
          <a:p>
            <a:r>
              <a:rPr lang="es-PR" altLang="en-US" noProof="0" dirty="0"/>
              <a:t>"Demasiado" ruido puede causar pérdida de audición. Pero es difícil para usted saber cuánto ruido es "demasiado". Una señal de niveles altos de ruido es si necesita elevar su voz para ser escuchado por alguien cercano. Su empleador debe medir tanto el nivel de ruidos y el tiempo durante el cual los trabajadores están expuestos al ruido para determinar esto.</a:t>
            </a:r>
          </a:p>
          <a:p>
            <a:endParaRPr lang="es-PR" altLang="en-US" noProof="0" dirty="0"/>
          </a:p>
          <a:p>
            <a:r>
              <a:rPr lang="es-PR" b="0" i="0" baseline="0" noProof="0" dirty="0"/>
              <a:t>Puede proteger su audición utilizando tapones u orejeras [</a:t>
            </a:r>
            <a:r>
              <a:rPr lang="es-PR" b="0" i="1" baseline="0" noProof="0" dirty="0"/>
              <a:t>señale cada imagen en la diapositiva</a:t>
            </a:r>
            <a:r>
              <a:rPr lang="es-PR" b="0" i="0" baseline="0" noProof="0" dirty="0"/>
              <a:t>]. Los tapones para los oídos pueden ser desechables o reutilizables. Sea cual sea el que escojas, es importante colocarlos bien a tu oído. En unos minutos le mostraré cómo usar tapones en los oídos para la mejor protección.</a:t>
            </a:r>
          </a:p>
          <a:p>
            <a:endParaRPr lang="es-PR" b="0" i="0" baseline="0" noProof="0" dirty="0"/>
          </a:p>
          <a:p>
            <a:r>
              <a:rPr lang="es-PR" b="0" i="0" baseline="0" noProof="0" dirty="0"/>
              <a:t>Las orejeras requieren que tengas un sello perfecto alrededor de la oreja, lo que a veces puede ser difícil si tienes anteojos o pelos que se interfieren. Reemplazar los tapones para los oídos o las orejeras cuando el ajuste no está bien ajustado es fundamental para proteger su audición.</a:t>
            </a:r>
          </a:p>
          <a:p>
            <a:endParaRPr lang="es-PR" b="0" i="0" baseline="0" noProof="0" dirty="0"/>
          </a:p>
          <a:p>
            <a:pPr defTabSz="914266">
              <a:defRPr/>
            </a:pPr>
            <a:r>
              <a:rPr lang="es-PR" i="1" noProof="0" dirty="0"/>
              <a:t>[Demostrar cómo insertar correctamente los tapones para los oídos en el canal auditivo y evaluar el ajuste correcto para cada uno. Mostrar el Índice de Reducción de Ruido en el embalaje. Describa cómo inspeccionar regularmente los tapones para los oídos. Repita la demostración con las orejeras.]</a:t>
            </a:r>
          </a:p>
          <a:p>
            <a:pPr defTabSz="914266">
              <a:defRPr/>
            </a:pPr>
            <a:endParaRPr lang="es-PR" i="1" noProof="0" dirty="0"/>
          </a:p>
          <a:p>
            <a:pPr defTabSz="914266">
              <a:defRPr/>
            </a:pPr>
            <a:r>
              <a:rPr lang="es-PR" i="0" noProof="0" dirty="0"/>
              <a:t>Fuente de la imagen: Getty Images</a:t>
            </a:r>
            <a:r>
              <a:rPr lang="en-US" i="0" dirty="0"/>
              <a:t/>
            </a:r>
            <a:br>
              <a:rPr lang="en-US" i="0" dirty="0"/>
            </a:br>
            <a:endParaRPr lang="en-US" i="0" dirty="0"/>
          </a:p>
        </p:txBody>
      </p:sp>
      <p:sp>
        <p:nvSpPr>
          <p:cNvPr id="4" name="Slide Number Placeholder 3"/>
          <p:cNvSpPr>
            <a:spLocks noGrp="1"/>
          </p:cNvSpPr>
          <p:nvPr>
            <p:ph type="sldNum" sz="quarter" idx="10"/>
          </p:nvPr>
        </p:nvSpPr>
        <p:spPr/>
        <p:txBody>
          <a:bodyPr/>
          <a:lstStyle/>
          <a:p>
            <a:fld id="{20231800-CC4F-4A5E-BC59-82CA73D506E3}" type="slidenum">
              <a:rPr lang="en-US" smtClean="0"/>
              <a:t>39</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481451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40</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79977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a:t>Tiene derecho a </a:t>
            </a:r>
            <a:r>
              <a:rPr lang="es-ES" i="1" baseline="0" dirty="0"/>
              <a:t>conocer</a:t>
            </a:r>
            <a:r>
              <a:rPr lang="es-ES" baseline="0" dirty="0"/>
              <a:t> y </a:t>
            </a:r>
            <a:r>
              <a:rPr lang="es-ES" i="1" baseline="0" dirty="0"/>
              <a:t>comprender</a:t>
            </a:r>
            <a:r>
              <a:rPr lang="es-ES" baseline="0" dirty="0"/>
              <a:t> los productos químicos peligrosos que utiliza y cómo trabajar con ellos de manera segura. Se requiere que los productos químicos peligrosos tengan etiquetas que lo ayuden a comprender los peligros de seguridad. </a:t>
            </a:r>
            <a:r>
              <a:rPr lang="es-ES" i="1" baseline="0" dirty="0"/>
              <a:t>[Señale la etiqueta en la diapositiva y luego a diferentes secciones a medida que las describe. Para obtener más información, consulte https://www.osha.gov/Publications/HazComm_QuickCard_Labels.html y https://www.osha.gov/Publications/OSHA3636.pdf. ]</a:t>
            </a:r>
            <a:r>
              <a:rPr lang="es-ES" baseline="0" dirty="0"/>
              <a:t> A partir del 1 de junio de 2015, todas las etiquetas deberán tener una identificación del producto y del proveedor, una imagen comprensible que describa los peligros de seguridad, una palabra de advertencia que describa la extensión del peligro y las declaraciones de peligro y precaución.</a:t>
            </a:r>
          </a:p>
          <a:p>
            <a:endParaRPr lang="es-ES" baseline="0" dirty="0"/>
          </a:p>
          <a:p>
            <a:r>
              <a:rPr lang="es-ES" i="1" dirty="0"/>
              <a:t>Fuente de la imagen: OSHA</a:t>
            </a:r>
            <a:endParaRPr lang="en-US" i="1" dirty="0"/>
          </a:p>
        </p:txBody>
      </p:sp>
      <p:sp>
        <p:nvSpPr>
          <p:cNvPr id="4" name="Slide Number Placeholder 3"/>
          <p:cNvSpPr>
            <a:spLocks noGrp="1"/>
          </p:cNvSpPr>
          <p:nvPr>
            <p:ph type="sldNum" sz="quarter" idx="10"/>
          </p:nvPr>
        </p:nvSpPr>
        <p:spPr/>
        <p:txBody>
          <a:bodyPr/>
          <a:lstStyle/>
          <a:p>
            <a:fld id="{20231800-CC4F-4A5E-BC59-82CA73D506E3}" type="slidenum">
              <a:rPr lang="en-US" smtClean="0"/>
              <a:t>41</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609988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8325"/>
            <a:ext cx="5575300" cy="3136900"/>
          </a:xfrm>
        </p:spPr>
      </p:sp>
      <p:sp>
        <p:nvSpPr>
          <p:cNvPr id="3" name="Notes Placeholder 2"/>
          <p:cNvSpPr>
            <a:spLocks noGrp="1"/>
          </p:cNvSpPr>
          <p:nvPr>
            <p:ph type="body" idx="1"/>
          </p:nvPr>
        </p:nvSpPr>
        <p:spPr/>
        <p:txBody>
          <a:bodyPr/>
          <a:lstStyle/>
          <a:p>
            <a:r>
              <a:rPr lang="es-ES" i="1" baseline="0" dirty="0"/>
              <a:t>[Distribuya la tarjeta de GHS a los participantes. Recorra cada uno de los nueve pictogramas en orden aleatorio, y pida a los participantes que pongan un dedo en cada pictograma que describa. Explique los términos en la tarjeta usando palabras no técnicas.]</a:t>
            </a:r>
            <a:r>
              <a:rPr lang="en-US" i="1" baseline="0" dirty="0"/>
              <a:t>  </a:t>
            </a:r>
          </a:p>
          <a:p>
            <a:endParaRPr lang="en-US" i="1" baseline="0" dirty="0"/>
          </a:p>
          <a:p>
            <a:pPr defTabSz="881390">
              <a:defRPr/>
            </a:pPr>
            <a:r>
              <a:rPr lang="es-ES" i="0" baseline="0" dirty="0"/>
              <a:t>No basta con saber qué significan los pictogramas; debe saber qué hacer para protegerse cuando vea cada pictograma. Las etiquetas de los productos químicos proporcionan parte de esta información. Su empleador también debe tener Hojas de Datos de Seguridad, un documento que le brinda mucha más información que la etiqueta</a:t>
            </a:r>
            <a:r>
              <a:rPr lang="en-US" i="0" baseline="0" dirty="0"/>
              <a:t>.</a:t>
            </a:r>
            <a:r>
              <a:rPr lang="en-US" dirty="0">
                <a:effectLst/>
              </a:rPr>
              <a:t> </a:t>
            </a:r>
            <a:endParaRPr lang="en-US" i="0" baseline="0" dirty="0"/>
          </a:p>
          <a:p>
            <a:endParaRPr lang="en-US" i="1" baseline="0" dirty="0"/>
          </a:p>
          <a:p>
            <a:pPr defTabSz="914266">
              <a:defRPr/>
            </a:pPr>
            <a:r>
              <a:rPr lang="en-US" b="1" dirty="0"/>
              <a:t>Image Source: OSHA </a:t>
            </a:r>
          </a:p>
          <a:p>
            <a:endParaRPr lang="en-US" i="1" baseline="0" dirty="0"/>
          </a:p>
        </p:txBody>
      </p:sp>
      <p:sp>
        <p:nvSpPr>
          <p:cNvPr id="4" name="Slide Number Placeholder 3"/>
          <p:cNvSpPr>
            <a:spLocks noGrp="1"/>
          </p:cNvSpPr>
          <p:nvPr>
            <p:ph type="sldNum" sz="quarter" idx="10"/>
          </p:nvPr>
        </p:nvSpPr>
        <p:spPr/>
        <p:txBody>
          <a:bodyPr/>
          <a:lstStyle/>
          <a:p>
            <a:fld id="{20231800-CC4F-4A5E-BC59-82CA73D506E3}" type="slidenum">
              <a:rPr lang="en-US" smtClean="0"/>
              <a:t>42</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311152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s-PR" noProof="0" dirty="0"/>
              <a:t>La Hoja de Datos de Seguridad le brinda más información de la que puede proporcionar una etiqueta. Por ejemplo, en una emergencia, la Hoja de Datos de Seguridad describirá la atención inicial que se le debe dar a una persona que haya estado expuesta al producto químico, según si se inhaló el humo, si el producto químico entró en contacto con la piel o los ojos, o si se ingirió. La Hoja de Datos de Seguridad también describirá los síntomas más importantes, si ocurriera alguno de estos. También dará recomendaciones de atención médica inmediata, si es necesario.</a:t>
            </a:r>
          </a:p>
          <a:p>
            <a:pPr defTabSz="881390">
              <a:defRPr/>
            </a:pPr>
            <a:endParaRPr lang="es-PR" noProof="0" dirty="0"/>
          </a:p>
          <a:p>
            <a:pPr defTabSz="881390">
              <a:defRPr/>
            </a:pPr>
            <a:r>
              <a:rPr lang="es-PR" noProof="0" dirty="0"/>
              <a:t>Cada hoja también proporciona recomendaciones para responder a incendios o derrames del producto químico.</a:t>
            </a:r>
          </a:p>
        </p:txBody>
      </p:sp>
      <p:sp>
        <p:nvSpPr>
          <p:cNvPr id="4" name="Slide Number Placeholder 3"/>
          <p:cNvSpPr>
            <a:spLocks noGrp="1"/>
          </p:cNvSpPr>
          <p:nvPr>
            <p:ph type="sldNum" sz="quarter" idx="10"/>
          </p:nvPr>
        </p:nvSpPr>
        <p:spPr/>
        <p:txBody>
          <a:bodyPr/>
          <a:lstStyle/>
          <a:p>
            <a:fld id="{20231800-CC4F-4A5E-BC59-82CA73D506E3}" type="slidenum">
              <a:rPr lang="en-US" smtClean="0"/>
              <a:t>43</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829065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Su empleador también debe tener estaciones de lavar los ojos / cara disponibles en caso de emergencia.</a:t>
            </a:r>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44</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83062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r>
              <a:rPr lang="es-PR" i="0" noProof="0" dirty="0"/>
              <a:t>Recuerda:</a:t>
            </a:r>
          </a:p>
          <a:p>
            <a:endParaRPr lang="en-US" i="0" dirty="0"/>
          </a:p>
          <a:p>
            <a:r>
              <a:rPr lang="es-ES" i="0" dirty="0"/>
              <a:t>Usted tiene el </a:t>
            </a:r>
            <a:r>
              <a:rPr lang="es-ES" b="1" i="0" dirty="0"/>
              <a:t>derecho y la responsabilidad de estar seguro </a:t>
            </a:r>
            <a:r>
              <a:rPr lang="es-ES" i="0" dirty="0"/>
              <a:t>en el trabajo.</a:t>
            </a:r>
          </a:p>
          <a:p>
            <a:r>
              <a:rPr lang="es-ES" i="0" dirty="0"/>
              <a:t>Su empleador tiene la </a:t>
            </a:r>
            <a:r>
              <a:rPr lang="es-ES" b="1" i="0" dirty="0"/>
              <a:t>responsabilidad</a:t>
            </a:r>
            <a:r>
              <a:rPr lang="es-ES" i="0" dirty="0"/>
              <a:t> de proporcionar un lugar de trabajo libre de riesgos de seguridad reconocidos</a:t>
            </a:r>
          </a:p>
          <a:p>
            <a:r>
              <a:rPr lang="es-ES" i="0" dirty="0"/>
              <a:t>OSHA es la agencia federal que </a:t>
            </a:r>
            <a:r>
              <a:rPr lang="es-ES" b="1" i="0" dirty="0"/>
              <a:t>protege sus derechos </a:t>
            </a:r>
            <a:r>
              <a:rPr lang="es-ES" i="0" dirty="0"/>
              <a:t>de seguridad.</a:t>
            </a:r>
          </a:p>
          <a:p>
            <a:r>
              <a:rPr lang="es-ES" i="0" dirty="0"/>
              <a:t>Sepa cómo ponerse en contacto con OSHA para protegerse y proteger a otros de los accidentes.</a:t>
            </a:r>
          </a:p>
          <a:p>
            <a:endParaRPr lang="en-US" i="0" dirty="0"/>
          </a:p>
          <a:p>
            <a:r>
              <a:rPr lang="en-US" i="0" dirty="0"/>
              <a:t>Fuente de la imagen: Getty Images</a:t>
            </a:r>
          </a:p>
          <a:p>
            <a:endParaRPr lang="en-US" i="0" dirty="0"/>
          </a:p>
          <a:p>
            <a:endParaRPr lang="en-US" i="0" dirty="0"/>
          </a:p>
        </p:txBody>
      </p:sp>
      <p:sp>
        <p:nvSpPr>
          <p:cNvPr id="4" name="Slide Number Placeholder 3"/>
          <p:cNvSpPr>
            <a:spLocks noGrp="1"/>
          </p:cNvSpPr>
          <p:nvPr>
            <p:ph type="sldNum" sz="quarter" idx="10"/>
          </p:nvPr>
        </p:nvSpPr>
        <p:spPr/>
        <p:txBody>
          <a:bodyPr/>
          <a:lstStyle/>
          <a:p>
            <a:fld id="{20231800-CC4F-4A5E-BC59-82CA73D506E3}" type="slidenum">
              <a:rPr lang="en-US" smtClean="0"/>
              <a:t>45</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19321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a:t>This</a:t>
            </a:r>
            <a:r>
              <a:rPr lang="es-PR" dirty="0"/>
              <a:t> </a:t>
            </a:r>
            <a:r>
              <a:rPr lang="es-PR" dirty="0" err="1"/>
              <a:t>photo</a:t>
            </a:r>
            <a:r>
              <a:rPr lang="es-PR" dirty="0"/>
              <a:t> –</a:t>
            </a:r>
            <a:r>
              <a:rPr lang="es-PR" dirty="0" err="1"/>
              <a:t>licensed</a:t>
            </a:r>
            <a:r>
              <a:rPr lang="es-PR" dirty="0"/>
              <a:t> </a:t>
            </a:r>
            <a:r>
              <a:rPr lang="es-PR" dirty="0" err="1"/>
              <a:t>under</a:t>
            </a:r>
            <a:r>
              <a:rPr lang="es-PR" dirty="0"/>
              <a:t> CC BY-NC-ND</a:t>
            </a:r>
          </a:p>
        </p:txBody>
      </p:sp>
      <p:sp>
        <p:nvSpPr>
          <p:cNvPr id="4" name="Slide Number Placeholder 3"/>
          <p:cNvSpPr>
            <a:spLocks noGrp="1"/>
          </p:cNvSpPr>
          <p:nvPr>
            <p:ph type="sldNum" sz="quarter" idx="5"/>
          </p:nvPr>
        </p:nvSpPr>
        <p:spPr/>
        <p:txBody>
          <a:bodyPr/>
          <a:lstStyle/>
          <a:p>
            <a:fld id="{87520813-3316-4E30-9CB4-C93EBDB560A9}" type="slidenum">
              <a:rPr lang="en-US" smtClean="0"/>
              <a:t>46</a:t>
            </a:fld>
            <a:endParaRPr lang="en-US"/>
          </a:p>
        </p:txBody>
      </p:sp>
    </p:spTree>
    <p:extLst>
      <p:ext uri="{BB962C8B-B14F-4D97-AF65-F5344CB8AC3E}">
        <p14:creationId xmlns:p14="http://schemas.microsoft.com/office/powerpoint/2010/main" val="3083862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CD9830-A3C1-4E90-8E81-66FA772D0F3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8376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71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a:t>
            </a:fld>
            <a:endParaRPr lang="en-US" dirty="0"/>
          </a:p>
        </p:txBody>
      </p:sp>
    </p:spTree>
    <p:extLst>
      <p:ext uri="{BB962C8B-B14F-4D97-AF65-F5344CB8AC3E}">
        <p14:creationId xmlns:p14="http://schemas.microsoft.com/office/powerpoint/2010/main" val="3615493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C4E909B-1539-4110-9284-922F330D6C3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1065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74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573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140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31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584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B1CDDA-DFE9-43C8-B427-C7B4AF4787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9296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B1CDDA-DFE9-43C8-B427-C7B4AF4787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5394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OSHA website: </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3">
                  <a:extLst>
                    <a:ext uri="{A12FA001-AC4F-418D-AE19-62706E023703}">
                      <ahyp:hlinkClr xmlns="" xmlns:ahyp="http://schemas.microsoft.com/office/drawing/2018/hyperlinkcolor" val="tx"/>
                    </a:ext>
                  </a:extLst>
                </a:hlinkClick>
              </a:rPr>
              <a:t>http://www.osha.gov</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and OSHA offices: Call or Write (800-321-OSHA) </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4">
                  <a:extLst>
                    <a:ext uri="{A12FA001-AC4F-418D-AE19-62706E023703}">
                      <ahyp:hlinkClr xmlns="" xmlns:ahyp="http://schemas.microsoft.com/office/drawing/2018/hyperlinkcolor" val="tx"/>
                    </a:ext>
                  </a:extLst>
                </a:hlinkClick>
              </a:rPr>
              <a:t>https://www.osha.gov/SLTC/personalprotectiveequipment/</a:t>
            </a: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57</a:t>
            </a:fld>
            <a:endParaRPr lang="en-US"/>
          </a:p>
        </p:txBody>
      </p:sp>
    </p:spTree>
    <p:extLst>
      <p:ext uri="{BB962C8B-B14F-4D97-AF65-F5344CB8AC3E}">
        <p14:creationId xmlns:p14="http://schemas.microsoft.com/office/powerpoint/2010/main" val="271755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87520813-3316-4E30-9CB4-C93EBDB560A9}" type="slidenum">
              <a:rPr lang="en-US" smtClean="0"/>
              <a:t>4</a:t>
            </a:fld>
            <a:endParaRPr lang="en-US" dirty="0"/>
          </a:p>
        </p:txBody>
      </p:sp>
    </p:spTree>
    <p:extLst>
      <p:ext uri="{BB962C8B-B14F-4D97-AF65-F5344CB8AC3E}">
        <p14:creationId xmlns:p14="http://schemas.microsoft.com/office/powerpoint/2010/main" val="72166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r>
              <a:rPr lang="es-ES" i="0" baseline="0" dirty="0"/>
              <a:t>Mi nombre es --- y soy un experto en seguridad laboral. Estoy aquí para ayudarlo a trabajar de manera segura y mantenerse a salvo. Durante la próxima hora le contaré cómo puede protegerse de diferentes tipos de riesgos de seguridad. Aprenderá a usar equipos que lo protegerán de las lesiones y cómo entender las etiquetas de los recipientes de productos químicos para que los maneje de manera adecuada. Lo que aprendas hoy te ayudará a protegerte a ti mismo y a los demás de los accidentes.</a:t>
            </a:r>
          </a:p>
          <a:p>
            <a:endParaRPr lang="es-ES" baseline="0" dirty="0"/>
          </a:p>
          <a:p>
            <a:r>
              <a:rPr lang="es-ES" baseline="0" dirty="0"/>
              <a:t>Hay leyes que lo protegen mientras está en el trabajo. OSHA significa Administración de Seguridad y Salud Ocupacional. OSHA es la agencia del gobierno de los EE. UU. que le da a los empleadores reglas sobre lugares de trabajo seguros y lo que debe suceder para protegerlo de lesiones o muertes en el trabajo. La misión de OSHA es salvar vidas, prevenir lesiones y proteger la salud de los trabajadores.</a:t>
            </a:r>
            <a:endParaRPr lang="en-US" baseline="0" dirty="0"/>
          </a:p>
          <a:p>
            <a:endParaRPr lang="es-ES" baseline="0" dirty="0"/>
          </a:p>
          <a:p>
            <a:r>
              <a:rPr lang="es-ES" baseline="0" dirty="0"/>
              <a:t>OSHA también es la agencia que apoya la capacitación de seguridad para ayudarlo a trabajar de manera segura y mantenerse a salvo.</a:t>
            </a:r>
            <a:endParaRPr lang="en-US" baseline="0" dirty="0"/>
          </a:p>
          <a:p>
            <a:endParaRPr lang="en-US" i="0" baseline="0" dirty="0"/>
          </a:p>
          <a:p>
            <a:pPr defTabSz="914132">
              <a:defRPr/>
            </a:pPr>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5</a:t>
            </a:fld>
            <a:endParaRPr lang="en-US" dirty="0"/>
          </a:p>
        </p:txBody>
      </p:sp>
      <p:sp>
        <p:nvSpPr>
          <p:cNvPr id="5" name="Footer Placeholder 4"/>
          <p:cNvSpPr>
            <a:spLocks noGrp="1"/>
          </p:cNvSpPr>
          <p:nvPr>
            <p:ph type="ftr" sz="quarter" idx="11"/>
          </p:nvPr>
        </p:nvSpPr>
        <p:spPr/>
        <p:txBody>
          <a:bodyPr/>
          <a:lstStyle/>
          <a:p>
            <a:r>
              <a:rPr lang="en-US" dirty="0"/>
              <a:t>Waubonsee Community College SH-27685-15-60-F-17</a:t>
            </a:r>
          </a:p>
        </p:txBody>
      </p:sp>
      <p:sp>
        <p:nvSpPr>
          <p:cNvPr id="6" name="Header Placeholder 5"/>
          <p:cNvSpPr>
            <a:spLocks noGrp="1"/>
          </p:cNvSpPr>
          <p:nvPr>
            <p:ph type="hdr" sz="quarter" idx="12"/>
          </p:nvPr>
        </p:nvSpPr>
        <p:spPr/>
        <p:txBody>
          <a:bodyPr/>
          <a:lstStyle/>
          <a:p>
            <a:r>
              <a:rPr lang="en-US" dirty="0"/>
              <a:t>Basic Safety Training for Temporary Workers</a:t>
            </a:r>
          </a:p>
        </p:txBody>
      </p:sp>
    </p:spTree>
    <p:extLst>
      <p:ext uri="{BB962C8B-B14F-4D97-AF65-F5344CB8AC3E}">
        <p14:creationId xmlns:p14="http://schemas.microsoft.com/office/powerpoint/2010/main" val="390443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7</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44870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87520813-3316-4E30-9CB4-C93EBDB560A9}" type="slidenum">
              <a:rPr lang="en-US" smtClean="0"/>
              <a:t>8</a:t>
            </a:fld>
            <a:endParaRPr lang="en-US"/>
          </a:p>
        </p:txBody>
      </p:sp>
    </p:spTree>
    <p:extLst>
      <p:ext uri="{BB962C8B-B14F-4D97-AF65-F5344CB8AC3E}">
        <p14:creationId xmlns:p14="http://schemas.microsoft.com/office/powerpoint/2010/main" val="102970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10</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40268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11</a:t>
            </a:fld>
            <a:endParaRPr lang="en-US"/>
          </a:p>
        </p:txBody>
      </p:sp>
    </p:spTree>
    <p:extLst>
      <p:ext uri="{BB962C8B-B14F-4D97-AF65-F5344CB8AC3E}">
        <p14:creationId xmlns:p14="http://schemas.microsoft.com/office/powerpoint/2010/main" val="105020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boingboing.net/2015/01/20/bifocal-safety-glasses.html" TargetMode="Externa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doveranalyst.blogspot.com/2015/01/getting-things-right-like-right-now.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rsonal Protective Equipment">
            <a:extLst>
              <a:ext uri="{FF2B5EF4-FFF2-40B4-BE49-F238E27FC236}">
                <a16:creationId xmlns:a16="http://schemas.microsoft.com/office/drawing/2014/main" id="{695FE91F-E91F-4CC9-9C9A-D4CBA3C4C57C}"/>
              </a:ext>
            </a:extLst>
          </p:cNvPr>
          <p:cNvSpPr>
            <a:spLocks noGrp="1"/>
          </p:cNvSpPr>
          <p:nvPr>
            <p:ph type="title"/>
          </p:nvPr>
        </p:nvSpPr>
        <p:spPr/>
        <p:txBody>
          <a:bodyPr>
            <a:normAutofit fontScale="90000"/>
          </a:bodyPr>
          <a:lstStyle/>
          <a:p>
            <a:pPr algn="l"/>
            <a:r>
              <a:rPr lang="en-US" sz="4800" dirty="0">
                <a:latin typeface="Verdana" panose="020B0604030504040204" pitchFamily="34" charset="0"/>
                <a:ea typeface="Verdana" panose="020B0604030504040204" pitchFamily="34" charset="0"/>
              </a:rPr>
              <a:t/>
            </a:r>
            <a:br>
              <a:rPr lang="en-US" sz="4800" dirty="0">
                <a:latin typeface="Verdana" panose="020B0604030504040204" pitchFamily="34" charset="0"/>
                <a:ea typeface="Verdana" panose="020B0604030504040204" pitchFamily="34" charset="0"/>
              </a:rPr>
            </a:br>
            <a:r>
              <a:rPr lang="en-US" sz="6700" b="1" dirty="0">
                <a:latin typeface="Verdana" panose="020B0604030504040204" pitchFamily="34" charset="0"/>
                <a:ea typeface="Verdana" panose="020B0604030504040204" pitchFamily="34" charset="0"/>
              </a:rPr>
              <a:t>E</a:t>
            </a:r>
            <a:r>
              <a:rPr lang="en-US" sz="6700" dirty="0">
                <a:latin typeface="Verdana" panose="020B0604030504040204" pitchFamily="34" charset="0"/>
                <a:ea typeface="Verdana" panose="020B0604030504040204" pitchFamily="34" charset="0"/>
              </a:rPr>
              <a:t>- </a:t>
            </a:r>
            <a:r>
              <a:rPr lang="es-PR" sz="5300" dirty="0">
                <a:latin typeface="Verdana" panose="020B0604030504040204" pitchFamily="34" charset="0"/>
                <a:ea typeface="Verdana" panose="020B0604030504040204" pitchFamily="34" charset="0"/>
              </a:rPr>
              <a:t>equipo de</a:t>
            </a:r>
            <a:r>
              <a:rPr lang="en-US" sz="6700" dirty="0">
                <a:latin typeface="Verdana" panose="020B0604030504040204" pitchFamily="34" charset="0"/>
                <a:ea typeface="Verdana" panose="020B0604030504040204" pitchFamily="34" charset="0"/>
              </a:rPr>
              <a:t/>
            </a:r>
            <a:br>
              <a:rPr lang="en-US" sz="6700" dirty="0">
                <a:latin typeface="Verdana" panose="020B0604030504040204" pitchFamily="34" charset="0"/>
                <a:ea typeface="Verdana" panose="020B0604030504040204" pitchFamily="34" charset="0"/>
              </a:rPr>
            </a:br>
            <a:r>
              <a:rPr lang="en-US" sz="6700" b="1" dirty="0">
                <a:latin typeface="Verdana" panose="020B0604030504040204" pitchFamily="34" charset="0"/>
                <a:ea typeface="Verdana" panose="020B0604030504040204" pitchFamily="34" charset="0"/>
              </a:rPr>
              <a:t>P</a:t>
            </a:r>
            <a:r>
              <a:rPr lang="en-US" sz="6700" dirty="0">
                <a:latin typeface="Verdana" panose="020B0604030504040204" pitchFamily="34" charset="0"/>
                <a:ea typeface="Verdana" panose="020B0604030504040204" pitchFamily="34" charset="0"/>
              </a:rPr>
              <a:t>- </a:t>
            </a:r>
            <a:r>
              <a:rPr lang="es-PR" sz="5300" dirty="0">
                <a:latin typeface="Verdana" panose="020B0604030504040204" pitchFamily="34" charset="0"/>
                <a:ea typeface="Verdana" panose="020B0604030504040204" pitchFamily="34" charset="0"/>
              </a:rPr>
              <a:t>protección</a:t>
            </a:r>
            <a:r>
              <a:rPr lang="en-US" sz="6700" dirty="0">
                <a:latin typeface="Verdana" panose="020B0604030504040204" pitchFamily="34" charset="0"/>
                <a:ea typeface="Verdana" panose="020B0604030504040204" pitchFamily="34" charset="0"/>
              </a:rPr>
              <a:t/>
            </a:r>
            <a:br>
              <a:rPr lang="en-US" sz="6700" dirty="0">
                <a:latin typeface="Verdana" panose="020B0604030504040204" pitchFamily="34" charset="0"/>
                <a:ea typeface="Verdana" panose="020B0604030504040204" pitchFamily="34" charset="0"/>
              </a:rPr>
            </a:br>
            <a:r>
              <a:rPr lang="en-US" sz="6000" b="1" dirty="0">
                <a:latin typeface="Verdana" panose="020B0604030504040204" pitchFamily="34" charset="0"/>
                <a:ea typeface="Verdana" panose="020B0604030504040204" pitchFamily="34" charset="0"/>
              </a:rPr>
              <a:t>P</a:t>
            </a:r>
            <a:r>
              <a:rPr lang="en-US" sz="6000" dirty="0">
                <a:latin typeface="Verdana" panose="020B0604030504040204" pitchFamily="34" charset="0"/>
                <a:ea typeface="Verdana" panose="020B0604030504040204" pitchFamily="34" charset="0"/>
              </a:rPr>
              <a:t>- </a:t>
            </a:r>
            <a:r>
              <a:rPr lang="en-US" sz="800" dirty="0">
                <a:latin typeface="Verdana" panose="020B0604030504040204" pitchFamily="34" charset="0"/>
                <a:ea typeface="Verdana" panose="020B0604030504040204" pitchFamily="34" charset="0"/>
              </a:rPr>
              <a:t>   </a:t>
            </a:r>
            <a:r>
              <a:rPr lang="es-PR" sz="5300" dirty="0">
                <a:latin typeface="Verdana" panose="020B0604030504040204" pitchFamily="34" charset="0"/>
                <a:ea typeface="Verdana" panose="020B0604030504040204" pitchFamily="34" charset="0"/>
              </a:rPr>
              <a:t>personal</a:t>
            </a:r>
            <a:endParaRPr lang="es-PR" dirty="0">
              <a:latin typeface="Verdana" panose="020B0604030504040204" pitchFamily="34" charset="0"/>
              <a:ea typeface="Verdana" panose="020B0604030504040204" pitchFamily="34" charset="0"/>
            </a:endParaRPr>
          </a:p>
        </p:txBody>
      </p:sp>
      <p:pic>
        <p:nvPicPr>
          <p:cNvPr id="4" name="Picture 3" descr="Una imagen que muestra un sombrero duro, botas de trabajo. Cascos protectores de los oídos y guantes de seguridad.">
            <a:extLst>
              <a:ext uri="{FF2B5EF4-FFF2-40B4-BE49-F238E27FC236}">
                <a16:creationId xmlns:a16="http://schemas.microsoft.com/office/drawing/2014/main" id="{ABA165D7-8763-4214-B98B-A4B8EB8E68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p:cNvSpPr>
            <a:spLocks noGrp="1"/>
          </p:cNvSpPr>
          <p:nvPr>
            <p:ph type="title"/>
          </p:nvPr>
        </p:nvSpPr>
        <p:spPr/>
        <p:txBody>
          <a:bodyPr anchor="ctr">
            <a:normAutofit/>
          </a:bodyPr>
          <a:lstStyle/>
          <a:p>
            <a:r>
              <a:rPr lang="en-US" sz="5400" b="1" dirty="0"/>
              <a:t>   Módulo- 2</a:t>
            </a:r>
          </a:p>
        </p:txBody>
      </p:sp>
      <p:sp>
        <p:nvSpPr>
          <p:cNvPr id="3" name="Content Placeholder 2"/>
          <p:cNvSpPr>
            <a:spLocks noGrp="1"/>
          </p:cNvSpPr>
          <p:nvPr>
            <p:ph idx="4294967295"/>
          </p:nvPr>
        </p:nvSpPr>
        <p:spPr>
          <a:xfrm>
            <a:off x="4808154" y="1379041"/>
            <a:ext cx="6496050" cy="5099050"/>
          </a:xfrm>
        </p:spPr>
        <p:txBody>
          <a:bodyPr anchor="ctr">
            <a:normAutofit/>
          </a:bodyPr>
          <a:lstStyle/>
          <a:p>
            <a:pPr>
              <a:buFont typeface="Arial" panose="020B0604020202020204" pitchFamily="34" charset="0"/>
              <a:buChar char="•"/>
            </a:pPr>
            <a:r>
              <a:rPr lang="es-ES" sz="2800" b="1" dirty="0">
                <a:solidFill>
                  <a:schemeClr val="bg2">
                    <a:lumMod val="90000"/>
                  </a:schemeClr>
                </a:solidFill>
              </a:rPr>
              <a:t>¿Qué debe pasar antes del EPP?</a:t>
            </a:r>
            <a:endParaRPr lang="en-US" sz="2800" b="1" dirty="0">
              <a:solidFill>
                <a:schemeClr val="bg2">
                  <a:lumMod val="90000"/>
                </a:schemeClr>
              </a:solidFill>
            </a:endParaRPr>
          </a:p>
          <a:p>
            <a:pPr>
              <a:buFont typeface="Arial" panose="020B0604020202020204" pitchFamily="34" charset="0"/>
              <a:buChar char="•"/>
            </a:pPr>
            <a:endParaRPr lang="en-US" b="1" dirty="0"/>
          </a:p>
          <a:p>
            <a:pPr>
              <a:buFont typeface="Arial" panose="020B0604020202020204" pitchFamily="34" charset="0"/>
              <a:buChar char="•"/>
            </a:pPr>
            <a:r>
              <a:rPr lang="es-ES" sz="2800" b="1" dirty="0">
                <a:solidFill>
                  <a:srgbClr val="37495F"/>
                </a:solidFill>
              </a:rPr>
              <a:t>¿Qué es un Análisis de Riesgos Laborales?</a:t>
            </a:r>
            <a:endParaRPr lang="en-US" sz="2800" b="1" dirty="0">
              <a:solidFill>
                <a:srgbClr val="37495F"/>
              </a:solidFill>
            </a:endParaRPr>
          </a:p>
          <a:p>
            <a:pPr>
              <a:buFont typeface="Arial" panose="020B0604020202020204" pitchFamily="34" charset="0"/>
              <a:buChar char="•"/>
            </a:pPr>
            <a:endParaRPr lang="en-US" b="1" dirty="0">
              <a:solidFill>
                <a:srgbClr val="37495F"/>
              </a:solidFill>
            </a:endParaRPr>
          </a:p>
          <a:p>
            <a:pPr>
              <a:buFont typeface="Arial" panose="020B0604020202020204" pitchFamily="34" charset="0"/>
              <a:buChar char="•"/>
            </a:pPr>
            <a:r>
              <a:rPr lang="es-ES" sz="2800" b="1" dirty="0">
                <a:solidFill>
                  <a:schemeClr val="bg2">
                    <a:lumMod val="90000"/>
                  </a:schemeClr>
                </a:solidFill>
              </a:rPr>
              <a:t>Cómo usar el Equipo de Protección Personal, correctamente.</a:t>
            </a:r>
            <a:endParaRPr lang="en-US" sz="2800" b="1" dirty="0">
              <a:solidFill>
                <a:schemeClr val="bg2">
                  <a:lumMod val="90000"/>
                </a:schemeClr>
              </a:solidFill>
            </a:endParaRP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s-ES" sz="2800" b="1" dirty="0">
                <a:solidFill>
                  <a:schemeClr val="bg2">
                    <a:lumMod val="90000"/>
                  </a:schemeClr>
                </a:solidFill>
              </a:rPr>
              <a:t>Pictogramas en etiquetas de productos químicos ... ¿POR QUÉ?</a:t>
            </a:r>
          </a:p>
          <a:p>
            <a:pPr>
              <a:buFont typeface="Arial" panose="020B0604020202020204" pitchFamily="34" charset="0"/>
              <a:buChar char="•"/>
            </a:pPr>
            <a:endParaRPr lang="en-US" sz="2800" b="1" dirty="0">
              <a:solidFill>
                <a:schemeClr val="bg2">
                  <a:lumMod val="90000"/>
                </a:schemeClr>
              </a:solidFill>
            </a:endParaRPr>
          </a:p>
        </p:txBody>
      </p:sp>
    </p:spTree>
    <p:extLst>
      <p:ext uri="{BB962C8B-B14F-4D97-AF65-F5344CB8AC3E}">
        <p14:creationId xmlns:p14="http://schemas.microsoft.com/office/powerpoint/2010/main" val="380244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9C8B4AFA-607E-43C4-8A0B-69E8809B611B}"/>
              </a:ext>
            </a:extLst>
          </p:cNvPr>
          <p:cNvSpPr txBox="1"/>
          <p:nvPr/>
        </p:nvSpPr>
        <p:spPr>
          <a:xfrm>
            <a:off x="959610" y="280131"/>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3CDC48C4-F0C4-4A0C-B367-22318D28935D}"/>
              </a:ext>
            </a:extLst>
          </p:cNvPr>
          <p:cNvSpPr>
            <a:spLocks noGrp="1"/>
          </p:cNvSpPr>
          <p:nvPr>
            <p:ph type="title"/>
          </p:nvPr>
        </p:nvSpPr>
        <p:spPr>
          <a:xfrm>
            <a:off x="620595" y="1274618"/>
            <a:ext cx="8596668" cy="1320800"/>
          </a:xfrm>
        </p:spPr>
        <p:txBody>
          <a:bodyPr/>
          <a:lstStyle/>
          <a:p>
            <a:r>
              <a:rPr lang="en-US" dirty="0" err="1"/>
              <a:t>Analisis</a:t>
            </a:r>
            <a:endParaRPr lang="en-US" dirty="0"/>
          </a:p>
        </p:txBody>
      </p:sp>
      <p:sp>
        <p:nvSpPr>
          <p:cNvPr id="11" name="TextBox 10">
            <a:extLst>
              <a:ext uri="{FF2B5EF4-FFF2-40B4-BE49-F238E27FC236}">
                <a16:creationId xmlns:a16="http://schemas.microsoft.com/office/drawing/2014/main" id="{E9B3E8F0-3034-40A6-8116-024F82AFB822}"/>
              </a:ext>
            </a:extLst>
          </p:cNvPr>
          <p:cNvSpPr txBox="1"/>
          <p:nvPr/>
        </p:nvSpPr>
        <p:spPr>
          <a:xfrm>
            <a:off x="620595" y="2109855"/>
            <a:ext cx="4621101" cy="4093428"/>
          </a:xfrm>
          <a:prstGeom prst="rect">
            <a:avLst/>
          </a:prstGeom>
          <a:noFill/>
        </p:spPr>
        <p:txBody>
          <a:bodyPr wrap="square" rtlCol="0">
            <a:spAutoFit/>
          </a:bodyPr>
          <a:lstStyle/>
          <a:p>
            <a:pPr marL="342900" indent="-342900">
              <a:buAutoNum type="arabicParenR"/>
            </a:pPr>
            <a:r>
              <a:rPr lang="en-US" sz="3200" dirty="0" err="1"/>
              <a:t>Tarea</a:t>
            </a:r>
            <a:endParaRPr lang="en-US" sz="3200" dirty="0"/>
          </a:p>
          <a:p>
            <a:r>
              <a:rPr lang="en-US" sz="2400" dirty="0">
                <a:solidFill>
                  <a:srgbClr val="FF0000"/>
                </a:solidFill>
              </a:rPr>
              <a:t>¿</a:t>
            </a:r>
            <a:r>
              <a:rPr lang="en-US" sz="2400" dirty="0" err="1">
                <a:solidFill>
                  <a:srgbClr val="FF0000"/>
                </a:solidFill>
              </a:rPr>
              <a:t>Qué</a:t>
            </a:r>
            <a:r>
              <a:rPr lang="en-US" sz="2400" dirty="0">
                <a:solidFill>
                  <a:srgbClr val="FF0000"/>
                </a:solidFill>
              </a:rPr>
              <a:t> </a:t>
            </a:r>
            <a:r>
              <a:rPr lang="en-US" sz="2400" dirty="0" err="1">
                <a:solidFill>
                  <a:srgbClr val="FF0000"/>
                </a:solidFill>
              </a:rPr>
              <a:t>estoy</a:t>
            </a:r>
            <a:r>
              <a:rPr lang="en-US" sz="2400" dirty="0">
                <a:solidFill>
                  <a:srgbClr val="FF0000"/>
                </a:solidFill>
              </a:rPr>
              <a:t> </a:t>
            </a:r>
            <a:r>
              <a:rPr lang="en-US" sz="2400" dirty="0" err="1">
                <a:solidFill>
                  <a:srgbClr val="FF0000"/>
                </a:solidFill>
              </a:rPr>
              <a:t>haciendo</a:t>
            </a:r>
            <a:r>
              <a:rPr lang="en-US" sz="2400" dirty="0">
                <a:solidFill>
                  <a:srgbClr val="FF0000"/>
                </a:solidFill>
              </a:rPr>
              <a:t>?</a:t>
            </a:r>
          </a:p>
          <a:p>
            <a:endParaRPr lang="en-US" sz="3200" dirty="0"/>
          </a:p>
          <a:p>
            <a:r>
              <a:rPr lang="en-US" sz="3200" dirty="0"/>
              <a:t>2)</a:t>
            </a:r>
            <a:r>
              <a:rPr lang="en-US" sz="3200" dirty="0" err="1"/>
              <a:t>Peligro</a:t>
            </a:r>
            <a:r>
              <a:rPr lang="en-US" sz="3200" dirty="0"/>
              <a:t> </a:t>
            </a:r>
            <a:r>
              <a:rPr lang="en-US" sz="3200" dirty="0" err="1"/>
              <a:t>potencial</a:t>
            </a:r>
            <a:endParaRPr lang="en-US" sz="2400" dirty="0">
              <a:solidFill>
                <a:srgbClr val="FF0000"/>
              </a:solidFill>
            </a:endParaRPr>
          </a:p>
          <a:p>
            <a:r>
              <a:rPr lang="en-US" sz="2400" dirty="0">
                <a:solidFill>
                  <a:srgbClr val="FF0000"/>
                </a:solidFill>
              </a:rPr>
              <a:t>¿</a:t>
            </a:r>
            <a:r>
              <a:rPr lang="en-US" sz="2400" dirty="0" err="1">
                <a:solidFill>
                  <a:srgbClr val="FF0000"/>
                </a:solidFill>
              </a:rPr>
              <a:t>Qué</a:t>
            </a:r>
            <a:r>
              <a:rPr lang="en-US" sz="2400" dirty="0">
                <a:solidFill>
                  <a:srgbClr val="FF0000"/>
                </a:solidFill>
              </a:rPr>
              <a:t> </a:t>
            </a:r>
            <a:r>
              <a:rPr lang="en-US" sz="2400" dirty="0" err="1">
                <a:solidFill>
                  <a:srgbClr val="FF0000"/>
                </a:solidFill>
              </a:rPr>
              <a:t>lesión</a:t>
            </a:r>
            <a:r>
              <a:rPr lang="en-US" sz="2400" dirty="0">
                <a:solidFill>
                  <a:srgbClr val="FF0000"/>
                </a:solidFill>
              </a:rPr>
              <a:t> </a:t>
            </a:r>
            <a:r>
              <a:rPr lang="en-US" sz="2400" dirty="0" err="1">
                <a:solidFill>
                  <a:srgbClr val="FF0000"/>
                </a:solidFill>
              </a:rPr>
              <a:t>puede</a:t>
            </a:r>
            <a:r>
              <a:rPr lang="en-US" sz="2400" dirty="0">
                <a:solidFill>
                  <a:srgbClr val="FF0000"/>
                </a:solidFill>
              </a:rPr>
              <a:t> </a:t>
            </a:r>
            <a:r>
              <a:rPr lang="en-US" sz="2400" dirty="0" err="1">
                <a:solidFill>
                  <a:srgbClr val="FF0000"/>
                </a:solidFill>
              </a:rPr>
              <a:t>ocurrir</a:t>
            </a:r>
            <a:r>
              <a:rPr lang="en-US" sz="2400" dirty="0">
                <a:solidFill>
                  <a:srgbClr val="FF0000"/>
                </a:solidFill>
              </a:rPr>
              <a:t>?</a:t>
            </a:r>
          </a:p>
          <a:p>
            <a:pPr marL="342900" indent="-342900">
              <a:buAutoNum type="arabicParenR"/>
            </a:pPr>
            <a:endParaRPr lang="en-US" sz="3200" dirty="0"/>
          </a:p>
          <a:p>
            <a:r>
              <a:rPr lang="es-PR" sz="2800" dirty="0"/>
              <a:t>3)Controles para eliminar el peligro. </a:t>
            </a:r>
          </a:p>
          <a:p>
            <a:r>
              <a:rPr lang="es-PR" sz="2800" dirty="0"/>
              <a:t>  </a:t>
            </a:r>
            <a:r>
              <a:rPr lang="en-US" sz="2400" dirty="0">
                <a:solidFill>
                  <a:srgbClr val="FF0000"/>
                </a:solidFill>
              </a:rPr>
              <a:t>¿</a:t>
            </a:r>
            <a:r>
              <a:rPr lang="en-US" sz="2400" dirty="0" err="1">
                <a:solidFill>
                  <a:srgbClr val="FF0000"/>
                </a:solidFill>
              </a:rPr>
              <a:t>Cómo</a:t>
            </a:r>
            <a:r>
              <a:rPr lang="en-US" sz="2400" dirty="0">
                <a:solidFill>
                  <a:srgbClr val="FF0000"/>
                </a:solidFill>
              </a:rPr>
              <a:t> me </a:t>
            </a:r>
            <a:r>
              <a:rPr lang="en-US" sz="2400" dirty="0" err="1">
                <a:solidFill>
                  <a:srgbClr val="FF0000"/>
                </a:solidFill>
              </a:rPr>
              <a:t>protegeré</a:t>
            </a:r>
            <a:r>
              <a:rPr lang="en-US" sz="2400" dirty="0">
                <a:solidFill>
                  <a:srgbClr val="FF0000"/>
                </a:solidFill>
              </a:rPr>
              <a:t>?</a:t>
            </a:r>
          </a:p>
        </p:txBody>
      </p:sp>
      <p:pic>
        <p:nvPicPr>
          <p:cNvPr id="9" name="Picture 8" descr="Un Formulario de Análisis de Peligro de Trabajo para llenar antes de asignar P.P.E.">
            <a:extLst>
              <a:ext uri="{FF2B5EF4-FFF2-40B4-BE49-F238E27FC236}">
                <a16:creationId xmlns:a16="http://schemas.microsoft.com/office/drawing/2014/main" id="{BED445EB-73C1-4A5D-83C3-0F2BF0805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0194" y="1363461"/>
            <a:ext cx="6408386" cy="4967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1628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9C8B4AFA-607E-43C4-8A0B-69E8809B611B}"/>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2" name="Title 1">
            <a:extLst>
              <a:ext uri="{FF2B5EF4-FFF2-40B4-BE49-F238E27FC236}">
                <a16:creationId xmlns:a16="http://schemas.microsoft.com/office/drawing/2014/main" id="{0EEC8740-7FA1-4F1B-B7D3-F47236B6B280}"/>
              </a:ext>
            </a:extLst>
          </p:cNvPr>
          <p:cNvSpPr>
            <a:spLocks noGrp="1"/>
          </p:cNvSpPr>
          <p:nvPr>
            <p:ph type="title"/>
          </p:nvPr>
        </p:nvSpPr>
        <p:spPr>
          <a:xfrm>
            <a:off x="494454" y="1135117"/>
            <a:ext cx="8596668" cy="1320800"/>
          </a:xfrm>
        </p:spPr>
        <p:txBody>
          <a:bodyPr/>
          <a:lstStyle/>
          <a:p>
            <a:r>
              <a:rPr lang="es-ES" sz="3200" b="1" dirty="0">
                <a:solidFill>
                  <a:srgbClr val="000000"/>
                </a:solidFill>
                <a:latin typeface="Helvetica" panose="020B0604020202020204" pitchFamily="34" charset="0"/>
                <a:ea typeface="+mn-ea"/>
                <a:cs typeface="+mn-cs"/>
              </a:rPr>
              <a:t>¿Por qué es importante un ARL?</a:t>
            </a:r>
          </a:p>
          <a:p>
            <a:endParaRPr lang="en-US" dirty="0"/>
          </a:p>
        </p:txBody>
      </p:sp>
      <p:sp>
        <p:nvSpPr>
          <p:cNvPr id="4" name="Rectangle 3">
            <a:extLst>
              <a:ext uri="{FF2B5EF4-FFF2-40B4-BE49-F238E27FC236}">
                <a16:creationId xmlns:a16="http://schemas.microsoft.com/office/drawing/2014/main" id="{56D0056A-B6B2-43EE-B2D7-5F0ABC31BD3F}"/>
              </a:ext>
            </a:extLst>
          </p:cNvPr>
          <p:cNvSpPr/>
          <p:nvPr/>
        </p:nvSpPr>
        <p:spPr>
          <a:xfrm>
            <a:off x="1387366" y="1135117"/>
            <a:ext cx="8355724" cy="4893647"/>
          </a:xfrm>
          <a:prstGeom prst="rect">
            <a:avLst/>
          </a:prstGeom>
        </p:spPr>
        <p:txBody>
          <a:bodyPr wrap="square">
            <a:spAutoFit/>
          </a:bodyPr>
          <a:lstStyle/>
          <a:p>
            <a:endParaRPr lang="en-US" sz="2400" dirty="0">
              <a:solidFill>
                <a:srgbClr val="000000"/>
              </a:solidFill>
              <a:latin typeface="Helvetica" panose="020B0604020202020204" pitchFamily="34" charset="0"/>
            </a:endParaRPr>
          </a:p>
          <a:p>
            <a:endParaRPr lang="en-US" sz="2400" dirty="0">
              <a:solidFill>
                <a:srgbClr val="000000"/>
              </a:solidFill>
              <a:latin typeface="Helvetica" panose="020B0604020202020204" pitchFamily="34" charset="0"/>
            </a:endParaRPr>
          </a:p>
          <a:p>
            <a:r>
              <a:rPr lang="es-PR" sz="2400" dirty="0">
                <a:solidFill>
                  <a:srgbClr val="000000"/>
                </a:solidFill>
                <a:latin typeface="Helvetica" panose="020B0604020202020204" pitchFamily="34" charset="0"/>
              </a:rPr>
              <a:t>Una vez que sepa cuáles son los peligros, puede reducirlos o eliminarlos antes de que alguien salga herido.</a:t>
            </a:r>
          </a:p>
          <a:p>
            <a:endParaRPr lang="es-PR" sz="2400" dirty="0">
              <a:solidFill>
                <a:srgbClr val="000000"/>
              </a:solidFill>
              <a:latin typeface="Helvetica" panose="020B0604020202020204" pitchFamily="34" charset="0"/>
            </a:endParaRPr>
          </a:p>
          <a:p>
            <a:r>
              <a:rPr lang="es-PR" sz="2400" dirty="0">
                <a:solidFill>
                  <a:srgbClr val="000000"/>
                </a:solidFill>
                <a:latin typeface="Helvetica" panose="020B0604020202020204" pitchFamily="34" charset="0"/>
              </a:rPr>
              <a:t>Tomará un poco de tiempo para hacer sus ARL, pero es un tiempo bien empleado.</a:t>
            </a:r>
          </a:p>
          <a:p>
            <a:endParaRPr lang="es-PR" sz="2400" dirty="0">
              <a:solidFill>
                <a:srgbClr val="000000"/>
              </a:solidFill>
              <a:latin typeface="Helvetica" panose="020B0604020202020204" pitchFamily="34" charset="0"/>
            </a:endParaRPr>
          </a:p>
          <a:p>
            <a:r>
              <a:rPr lang="es-PR" sz="2400" dirty="0">
                <a:solidFill>
                  <a:srgbClr val="000000"/>
                </a:solidFill>
                <a:latin typeface="Helvetica" panose="020B0604020202020204" pitchFamily="34" charset="0"/>
              </a:rPr>
              <a:t>Asegúrese de involucrar a los empleados en el proceso: ellos hacen el trabajo y, a menudo, conocen las mejores maneras de trabajar de manera más segura.</a:t>
            </a:r>
          </a:p>
          <a:p>
            <a:endParaRPr lang="en-US" sz="2400" dirty="0">
              <a:solidFill>
                <a:srgbClr val="000000"/>
              </a:solidFill>
              <a:latin typeface="Helvetica" panose="020B0604020202020204" pitchFamily="34" charset="0"/>
            </a:endParaRPr>
          </a:p>
          <a:p>
            <a:r>
              <a:rPr lang="en-US" sz="2400" dirty="0">
                <a:solidFill>
                  <a:srgbClr val="000000"/>
                </a:solidFill>
                <a:latin typeface="Helvetica" panose="020B0604020202020204" pitchFamily="34" charset="0"/>
              </a:rPr>
              <a:t> </a:t>
            </a:r>
          </a:p>
        </p:txBody>
      </p:sp>
    </p:spTree>
    <p:extLst>
      <p:ext uri="{BB962C8B-B14F-4D97-AF65-F5344CB8AC3E}">
        <p14:creationId xmlns:p14="http://schemas.microsoft.com/office/powerpoint/2010/main" val="358966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9C8B4AFA-607E-43C4-8A0B-69E8809B611B}"/>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2" name="Title 1">
            <a:extLst>
              <a:ext uri="{FF2B5EF4-FFF2-40B4-BE49-F238E27FC236}">
                <a16:creationId xmlns:a16="http://schemas.microsoft.com/office/drawing/2014/main" id="{20055720-0453-4D28-BF5A-743C9D4A49C7}"/>
              </a:ext>
            </a:extLst>
          </p:cNvPr>
          <p:cNvSpPr>
            <a:spLocks noGrp="1"/>
          </p:cNvSpPr>
          <p:nvPr>
            <p:ph type="title"/>
          </p:nvPr>
        </p:nvSpPr>
        <p:spPr/>
        <p:txBody>
          <a:bodyPr/>
          <a:lstStyle/>
          <a:p>
            <a:r>
              <a:rPr lang="en-US" dirty="0"/>
              <a:t>Proteccion</a:t>
            </a:r>
          </a:p>
        </p:txBody>
      </p:sp>
      <p:sp>
        <p:nvSpPr>
          <p:cNvPr id="4" name="Rectangle 3">
            <a:extLst>
              <a:ext uri="{FF2B5EF4-FFF2-40B4-BE49-F238E27FC236}">
                <a16:creationId xmlns:a16="http://schemas.microsoft.com/office/drawing/2014/main" id="{56D0056A-B6B2-43EE-B2D7-5F0ABC31BD3F}"/>
              </a:ext>
            </a:extLst>
          </p:cNvPr>
          <p:cNvSpPr/>
          <p:nvPr/>
        </p:nvSpPr>
        <p:spPr>
          <a:xfrm>
            <a:off x="1387366" y="1010569"/>
            <a:ext cx="8135457" cy="5755422"/>
          </a:xfrm>
          <a:prstGeom prst="rect">
            <a:avLst/>
          </a:prstGeom>
        </p:spPr>
        <p:txBody>
          <a:bodyPr wrap="square">
            <a:spAutoFit/>
          </a:bodyPr>
          <a:lstStyle/>
          <a:p>
            <a:r>
              <a:rPr lang="es-PR" sz="3200" b="1" dirty="0">
                <a:solidFill>
                  <a:srgbClr val="000000"/>
                </a:solidFill>
                <a:latin typeface="Helvetica" panose="020B0604020202020204" pitchFamily="34" charset="0"/>
              </a:rPr>
              <a:t>  ¿Cómo lo hago?</a:t>
            </a:r>
          </a:p>
          <a:p>
            <a:endParaRPr lang="en-US" sz="2800" dirty="0">
              <a:solidFill>
                <a:srgbClr val="000000"/>
              </a:solidFill>
              <a:latin typeface="Helvetica" panose="020B0604020202020204" pitchFamily="34" charset="0"/>
            </a:endParaRPr>
          </a:p>
          <a:p>
            <a:pPr algn="ctr"/>
            <a:r>
              <a:rPr lang="en-US" sz="2800" b="1" i="1" u="sng" dirty="0">
                <a:solidFill>
                  <a:srgbClr val="000000"/>
                </a:solidFill>
                <a:latin typeface="Helvetica" panose="020B0604020202020204" pitchFamily="34" charset="0"/>
              </a:rPr>
              <a:t>1. </a:t>
            </a:r>
            <a:r>
              <a:rPr lang="es-ES" sz="2800" b="1" i="1" u="sng" dirty="0">
                <a:solidFill>
                  <a:srgbClr val="000000"/>
                </a:solidFill>
                <a:latin typeface="Helvetica" panose="020B0604020202020204" pitchFamily="34" charset="0"/>
              </a:rPr>
              <a:t>Divide la tarea de trabajo en pasos.</a:t>
            </a:r>
            <a:endParaRPr lang="en-US" sz="2800" b="1" i="1" u="sng" dirty="0">
              <a:solidFill>
                <a:srgbClr val="000000"/>
              </a:solidFill>
              <a:latin typeface="Helvetica" panose="020B0604020202020204" pitchFamily="34" charset="0"/>
            </a:endParaRPr>
          </a:p>
          <a:p>
            <a:endParaRPr lang="en-US" sz="2800" dirty="0">
              <a:solidFill>
                <a:srgbClr val="000000"/>
              </a:solidFill>
              <a:latin typeface="Helvetica" panose="020B0604020202020204" pitchFamily="34" charset="0"/>
            </a:endParaRPr>
          </a:p>
          <a:p>
            <a:pPr marL="514350" indent="-514350">
              <a:buFont typeface="+mj-lt"/>
              <a:buAutoNum type="arabicPeriod"/>
            </a:pPr>
            <a:r>
              <a:rPr lang="es-ES" sz="2800" dirty="0">
                <a:solidFill>
                  <a:srgbClr val="000000"/>
                </a:solidFill>
                <a:latin typeface="Helvetica" panose="020B0604020202020204" pitchFamily="34" charset="0"/>
              </a:rPr>
              <a:t>Mire al trabajador hacer el trabajo y enumere cada paso en orden.</a:t>
            </a:r>
            <a:endParaRPr lang="en-US" sz="2800" dirty="0">
              <a:solidFill>
                <a:srgbClr val="000000"/>
              </a:solidFill>
              <a:latin typeface="Helvetica" panose="020B0604020202020204" pitchFamily="34" charset="0"/>
            </a:endParaRPr>
          </a:p>
          <a:p>
            <a:pPr>
              <a:buFont typeface="Arial" panose="020B0604020202020204" pitchFamily="34" charset="0"/>
              <a:buChar char="•"/>
            </a:pPr>
            <a:endParaRPr lang="en-US" sz="2800" dirty="0">
              <a:solidFill>
                <a:srgbClr val="000000"/>
              </a:solidFill>
              <a:latin typeface="Helvetica" panose="020B0604020202020204" pitchFamily="34" charset="0"/>
            </a:endParaRPr>
          </a:p>
          <a:p>
            <a:pPr marL="514350" indent="-514350">
              <a:buFont typeface="+mj-lt"/>
              <a:buAutoNum type="arabicPeriod" startAt="2"/>
            </a:pPr>
            <a:r>
              <a:rPr lang="es-ES" sz="2800" dirty="0">
                <a:solidFill>
                  <a:srgbClr val="000000"/>
                </a:solidFill>
                <a:latin typeface="Helvetica" panose="020B0604020202020204" pitchFamily="34" charset="0"/>
              </a:rPr>
              <a:t>No lo hagas demasiado amplio ni demasiado detallado.</a:t>
            </a:r>
            <a:endParaRPr lang="en-US" sz="2800" dirty="0">
              <a:solidFill>
                <a:srgbClr val="000000"/>
              </a:solidFill>
              <a:latin typeface="Helvetica" panose="020B0604020202020204" pitchFamily="34" charset="0"/>
            </a:endParaRPr>
          </a:p>
          <a:p>
            <a:pPr>
              <a:buFont typeface="Arial" panose="020B0604020202020204" pitchFamily="34" charset="0"/>
              <a:buChar char="•"/>
            </a:pPr>
            <a:endParaRPr lang="en-US" sz="2800" dirty="0">
              <a:solidFill>
                <a:srgbClr val="000000"/>
              </a:solidFill>
              <a:latin typeface="Helvetica" panose="020B0604020202020204" pitchFamily="34" charset="0"/>
            </a:endParaRPr>
          </a:p>
          <a:p>
            <a:pPr marL="514350" indent="-514350">
              <a:buFont typeface="+mj-lt"/>
              <a:buAutoNum type="arabicPeriod" startAt="3"/>
            </a:pPr>
            <a:r>
              <a:rPr lang="es-ES" sz="2800" dirty="0">
                <a:solidFill>
                  <a:srgbClr val="000000"/>
                </a:solidFill>
                <a:latin typeface="Helvetica" panose="020B0604020202020204" pitchFamily="34" charset="0"/>
              </a:rPr>
              <a:t>Revise los pasos con el trabajador y otros trabajadores que hacen el mismo trabajo para asegurarse de que no haya omitido nada.</a:t>
            </a:r>
            <a:endParaRPr lang="en-US" sz="2800"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43587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9C8B4AFA-607E-43C4-8A0B-69E8809B611B}"/>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2" name="Title 1">
            <a:extLst>
              <a:ext uri="{FF2B5EF4-FFF2-40B4-BE49-F238E27FC236}">
                <a16:creationId xmlns:a16="http://schemas.microsoft.com/office/drawing/2014/main" id="{4E7636A4-5E28-49BA-AAB9-29EE8DAA28B3}"/>
              </a:ext>
            </a:extLst>
          </p:cNvPr>
          <p:cNvSpPr>
            <a:spLocks noGrp="1"/>
          </p:cNvSpPr>
          <p:nvPr>
            <p:ph type="title"/>
          </p:nvPr>
        </p:nvSpPr>
        <p:spPr/>
        <p:txBody>
          <a:bodyPr>
            <a:normAutofit/>
          </a:bodyPr>
          <a:lstStyle/>
          <a:p>
            <a:r>
              <a:rPr lang="en-US" sz="3600" kern="1200" dirty="0">
                <a:solidFill>
                  <a:schemeClr val="accent1"/>
                </a:solidFill>
                <a:effectLst/>
                <a:latin typeface="+mj-lt"/>
                <a:ea typeface="+mj-ea"/>
                <a:cs typeface="+mj-cs"/>
              </a:rPr>
              <a:t>Proteccion 2</a:t>
            </a:r>
            <a:endParaRPr lang="en-US" sz="7200" dirty="0"/>
          </a:p>
        </p:txBody>
      </p:sp>
      <p:sp>
        <p:nvSpPr>
          <p:cNvPr id="4" name="Rectangle 3">
            <a:extLst>
              <a:ext uri="{FF2B5EF4-FFF2-40B4-BE49-F238E27FC236}">
                <a16:creationId xmlns:a16="http://schemas.microsoft.com/office/drawing/2014/main" id="{56D0056A-B6B2-43EE-B2D7-5F0ABC31BD3F}"/>
              </a:ext>
            </a:extLst>
          </p:cNvPr>
          <p:cNvSpPr/>
          <p:nvPr/>
        </p:nvSpPr>
        <p:spPr>
          <a:xfrm>
            <a:off x="1387365" y="1135117"/>
            <a:ext cx="9412013" cy="4893647"/>
          </a:xfrm>
          <a:prstGeom prst="rect">
            <a:avLst/>
          </a:prstGeom>
        </p:spPr>
        <p:txBody>
          <a:bodyPr wrap="square">
            <a:spAutoFit/>
          </a:bodyPr>
          <a:lstStyle/>
          <a:p>
            <a:r>
              <a:rPr lang="es-PR" sz="3200" b="1" dirty="0">
                <a:solidFill>
                  <a:srgbClr val="000000"/>
                </a:solidFill>
                <a:latin typeface="Helvetica" panose="020B0604020202020204" pitchFamily="34" charset="0"/>
              </a:rPr>
              <a:t> ¿Cómo lo hago?</a:t>
            </a:r>
          </a:p>
          <a:p>
            <a:endParaRPr lang="en-US" sz="2800" dirty="0">
              <a:solidFill>
                <a:srgbClr val="000000"/>
              </a:solidFill>
              <a:latin typeface="Helvetica" panose="020B0604020202020204" pitchFamily="34" charset="0"/>
            </a:endParaRPr>
          </a:p>
          <a:p>
            <a:pPr algn="ctr"/>
            <a:r>
              <a:rPr lang="en-US" sz="2800" b="1" i="1" u="sng" dirty="0">
                <a:solidFill>
                  <a:srgbClr val="000000"/>
                </a:solidFill>
                <a:latin typeface="Helvetica" panose="020B0604020202020204" pitchFamily="34" charset="0"/>
              </a:rPr>
              <a:t>2. </a:t>
            </a:r>
            <a:r>
              <a:rPr lang="es-ES" sz="2800" b="1" i="1" u="sng" dirty="0">
                <a:solidFill>
                  <a:srgbClr val="000000"/>
                </a:solidFill>
                <a:latin typeface="Helvetica" panose="020B0604020202020204" pitchFamily="34" charset="0"/>
              </a:rPr>
              <a:t>Identifica los peligros de cada paso.</a:t>
            </a:r>
            <a:endParaRPr lang="en-US" sz="2800" b="1" i="1" u="sng" dirty="0">
              <a:solidFill>
                <a:srgbClr val="000000"/>
              </a:solidFill>
              <a:latin typeface="Helvetica" panose="020B0604020202020204" pitchFamily="34" charset="0"/>
            </a:endParaRPr>
          </a:p>
          <a:p>
            <a:endParaRPr lang="en-US" sz="2800" dirty="0">
              <a:solidFill>
                <a:srgbClr val="000000"/>
              </a:solidFill>
              <a:latin typeface="Helvetica" panose="020B0604020202020204" pitchFamily="34" charset="0"/>
            </a:endParaRPr>
          </a:p>
          <a:p>
            <a:r>
              <a:rPr lang="es-PR" sz="2800" dirty="0">
                <a:solidFill>
                  <a:srgbClr val="000000"/>
                </a:solidFill>
                <a:latin typeface="Helvetica" panose="020B0604020202020204" pitchFamily="34" charset="0"/>
              </a:rPr>
              <a:t>Para cada peligro, pregunte:</a:t>
            </a:r>
          </a:p>
          <a:p>
            <a:pPr marL="514350" indent="-514350">
              <a:buFont typeface="+mj-lt"/>
              <a:buAutoNum type="arabicPeriod"/>
            </a:pPr>
            <a:endParaRPr lang="es-PR" sz="2800" dirty="0">
              <a:solidFill>
                <a:srgbClr val="000000"/>
              </a:solidFill>
              <a:latin typeface="Helvetica" panose="020B0604020202020204" pitchFamily="34" charset="0"/>
            </a:endParaRPr>
          </a:p>
          <a:p>
            <a:pPr marL="514350" indent="-514350">
              <a:buFont typeface="+mj-lt"/>
              <a:buAutoNum type="arabicPeriod"/>
            </a:pPr>
            <a:r>
              <a:rPr lang="es-PR" sz="2800" dirty="0">
                <a:solidFill>
                  <a:srgbClr val="000000"/>
                </a:solidFill>
                <a:latin typeface="Helvetica" panose="020B0604020202020204" pitchFamily="34" charset="0"/>
              </a:rPr>
              <a:t>¿Qué puede ir mal?</a:t>
            </a:r>
          </a:p>
          <a:p>
            <a:pPr marL="514350" indent="-514350">
              <a:buFont typeface="+mj-lt"/>
              <a:buAutoNum type="arabicPeriod"/>
            </a:pPr>
            <a:r>
              <a:rPr lang="es-PR" sz="2800" dirty="0">
                <a:solidFill>
                  <a:srgbClr val="000000"/>
                </a:solidFill>
                <a:latin typeface="Helvetica" panose="020B0604020202020204" pitchFamily="34" charset="0"/>
              </a:rPr>
              <a:t>¿Cuáles son las consecuencias?</a:t>
            </a:r>
          </a:p>
          <a:p>
            <a:pPr marL="514350" indent="-514350">
              <a:buFont typeface="+mj-lt"/>
              <a:buAutoNum type="arabicPeriod"/>
            </a:pPr>
            <a:r>
              <a:rPr lang="es-PR" sz="2800" dirty="0">
                <a:solidFill>
                  <a:srgbClr val="000000"/>
                </a:solidFill>
                <a:latin typeface="Helvetica" panose="020B0604020202020204" pitchFamily="34" charset="0"/>
              </a:rPr>
              <a:t>¿Cómo pudo pasar?</a:t>
            </a:r>
          </a:p>
          <a:p>
            <a:pPr marL="514350" indent="-514350">
              <a:buFont typeface="+mj-lt"/>
              <a:buAutoNum type="arabicPeriod"/>
            </a:pPr>
            <a:r>
              <a:rPr lang="es-PR" sz="2800" dirty="0">
                <a:solidFill>
                  <a:srgbClr val="000000"/>
                </a:solidFill>
                <a:latin typeface="Helvetica" panose="020B0604020202020204" pitchFamily="34" charset="0"/>
              </a:rPr>
              <a:t>¿Cuáles son otros factores que contribuyen?</a:t>
            </a:r>
          </a:p>
          <a:p>
            <a:pPr marL="514350" indent="-514350">
              <a:buFont typeface="+mj-lt"/>
              <a:buAutoNum type="arabicPeriod"/>
            </a:pPr>
            <a:r>
              <a:rPr lang="es-PR" sz="2800" dirty="0">
                <a:solidFill>
                  <a:srgbClr val="000000"/>
                </a:solidFill>
                <a:latin typeface="Helvetica" panose="020B0604020202020204" pitchFamily="34" charset="0"/>
              </a:rPr>
              <a:t>¿Qué tan probable es que ocurra el peligro?</a:t>
            </a:r>
          </a:p>
        </p:txBody>
      </p:sp>
    </p:spTree>
    <p:extLst>
      <p:ext uri="{BB962C8B-B14F-4D97-AF65-F5344CB8AC3E}">
        <p14:creationId xmlns:p14="http://schemas.microsoft.com/office/powerpoint/2010/main" val="139707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9C8B4AFA-607E-43C4-8A0B-69E8809B611B}"/>
              </a:ext>
            </a:extLst>
          </p:cNvPr>
          <p:cNvSpPr txBox="1"/>
          <p:nvPr/>
        </p:nvSpPr>
        <p:spPr>
          <a:xfrm>
            <a:off x="4048995" y="103740"/>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2" name="Title 1">
            <a:extLst>
              <a:ext uri="{FF2B5EF4-FFF2-40B4-BE49-F238E27FC236}">
                <a16:creationId xmlns:a16="http://schemas.microsoft.com/office/drawing/2014/main" id="{96EB5483-B4B2-49C9-9A84-711BE1928ECB}"/>
              </a:ext>
            </a:extLst>
          </p:cNvPr>
          <p:cNvSpPr>
            <a:spLocks noGrp="1"/>
          </p:cNvSpPr>
          <p:nvPr>
            <p:ph type="title"/>
          </p:nvPr>
        </p:nvSpPr>
        <p:spPr>
          <a:xfrm>
            <a:off x="618230" y="321822"/>
            <a:ext cx="8596668" cy="1320800"/>
          </a:xfrm>
        </p:spPr>
        <p:txBody>
          <a:bodyPr/>
          <a:lstStyle/>
          <a:p>
            <a:r>
              <a:rPr lang="en-US" sz="3600" kern="1200" dirty="0">
                <a:solidFill>
                  <a:srgbClr val="90C226"/>
                </a:solidFill>
                <a:effectLst/>
                <a:latin typeface="Trebuchet MS" panose="020B0603020202020204" pitchFamily="34" charset="0"/>
                <a:ea typeface="+mj-ea"/>
                <a:cs typeface="+mj-cs"/>
              </a:rPr>
              <a:t>Proteccion 3</a:t>
            </a:r>
            <a:endParaRPr lang="en-US" dirty="0"/>
          </a:p>
        </p:txBody>
      </p:sp>
      <p:sp>
        <p:nvSpPr>
          <p:cNvPr id="4" name="Rectangle 3">
            <a:extLst>
              <a:ext uri="{FF2B5EF4-FFF2-40B4-BE49-F238E27FC236}">
                <a16:creationId xmlns:a16="http://schemas.microsoft.com/office/drawing/2014/main" id="{56D0056A-B6B2-43EE-B2D7-5F0ABC31BD3F}"/>
              </a:ext>
            </a:extLst>
          </p:cNvPr>
          <p:cNvSpPr/>
          <p:nvPr/>
        </p:nvSpPr>
        <p:spPr>
          <a:xfrm>
            <a:off x="1232200" y="873181"/>
            <a:ext cx="10121463" cy="6001643"/>
          </a:xfrm>
          <a:prstGeom prst="rect">
            <a:avLst/>
          </a:prstGeom>
        </p:spPr>
        <p:txBody>
          <a:bodyPr wrap="square">
            <a:spAutoFit/>
          </a:bodyPr>
          <a:lstStyle/>
          <a:p>
            <a:r>
              <a:rPr lang="en-US" sz="3200" b="1" dirty="0">
                <a:solidFill>
                  <a:srgbClr val="000000"/>
                </a:solidFill>
                <a:latin typeface="Helvetica" panose="020B0604020202020204" pitchFamily="34" charset="0"/>
              </a:rPr>
              <a:t> </a:t>
            </a:r>
            <a:r>
              <a:rPr lang="es-PR" sz="3200" b="1" dirty="0">
                <a:solidFill>
                  <a:srgbClr val="000000"/>
                </a:solidFill>
                <a:latin typeface="Helvetica" panose="020B0604020202020204" pitchFamily="34" charset="0"/>
              </a:rPr>
              <a:t>¿Cómo lo hago?</a:t>
            </a:r>
          </a:p>
          <a:p>
            <a:endParaRPr lang="es-PR" sz="2800" dirty="0">
              <a:solidFill>
                <a:srgbClr val="000000"/>
              </a:solidFill>
              <a:latin typeface="Helvetica" panose="020B0604020202020204" pitchFamily="34" charset="0"/>
            </a:endParaRPr>
          </a:p>
          <a:p>
            <a:pPr algn="ctr"/>
            <a:r>
              <a:rPr lang="es-PR" sz="2800" b="1" i="1" u="sng" dirty="0">
                <a:solidFill>
                  <a:srgbClr val="000000"/>
                </a:solidFill>
                <a:latin typeface="Helvetica" panose="020B0604020202020204" pitchFamily="34" charset="0"/>
              </a:rPr>
              <a:t>3. Establecer formas de eliminar o reducir los peligros.</a:t>
            </a:r>
          </a:p>
          <a:p>
            <a:endParaRPr lang="es-PR" sz="2800" dirty="0">
              <a:solidFill>
                <a:srgbClr val="000000"/>
              </a:solidFill>
              <a:latin typeface="Helvetica" panose="020B0604020202020204" pitchFamily="34" charset="0"/>
            </a:endParaRPr>
          </a:p>
          <a:p>
            <a:pPr>
              <a:buFont typeface="Arial" panose="020B0604020202020204" pitchFamily="34" charset="0"/>
              <a:buChar char="•"/>
            </a:pPr>
            <a:r>
              <a:rPr lang="es-PR" sz="2800" dirty="0">
                <a:solidFill>
                  <a:srgbClr val="000000"/>
                </a:solidFill>
                <a:latin typeface="Helvetica" panose="020B0604020202020204" pitchFamily="34" charset="0"/>
              </a:rPr>
              <a:t>Manera más segura de hacer el trabajo</a:t>
            </a: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r>
              <a:rPr lang="es-PR" sz="2800" dirty="0">
                <a:solidFill>
                  <a:srgbClr val="000000"/>
                </a:solidFill>
                <a:latin typeface="Helvetica" panose="020B0604020202020204" pitchFamily="34" charset="0"/>
              </a:rPr>
              <a:t>Sea específico, no use generalizaciones como "Tenga cuidado"</a:t>
            </a: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r>
              <a:rPr lang="es-PR" sz="2800" dirty="0">
                <a:solidFill>
                  <a:srgbClr val="000000"/>
                </a:solidFill>
                <a:latin typeface="Helvetica" panose="020B0604020202020204" pitchFamily="34" charset="0"/>
              </a:rPr>
              <a:t>Cambios en equipos</a:t>
            </a: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r>
              <a:rPr lang="es-PR" sz="2800" dirty="0">
                <a:solidFill>
                  <a:srgbClr val="000000"/>
                </a:solidFill>
                <a:latin typeface="Helvetica" panose="020B0604020202020204" pitchFamily="34" charset="0"/>
              </a:rPr>
              <a:t>P.ej. Protectores de máquinas, mejor iluminación, mejor ventilación</a:t>
            </a: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endParaRPr lang="es-PR" sz="900" dirty="0">
              <a:solidFill>
                <a:srgbClr val="000000"/>
              </a:solidFill>
              <a:latin typeface="Helvetica" panose="020B0604020202020204" pitchFamily="34" charset="0"/>
            </a:endParaRPr>
          </a:p>
          <a:p>
            <a:pPr>
              <a:buFont typeface="Arial" panose="020B0604020202020204" pitchFamily="34" charset="0"/>
              <a:buChar char="•"/>
            </a:pPr>
            <a:r>
              <a:rPr lang="es-PR" sz="2800" dirty="0">
                <a:solidFill>
                  <a:srgbClr val="000000"/>
                </a:solidFill>
                <a:latin typeface="Helvetica" panose="020B0604020202020204" pitchFamily="34" charset="0"/>
              </a:rPr>
              <a:t>E.P.P. - Guantes, protectores auditivos, cascos, respiradores.</a:t>
            </a:r>
          </a:p>
        </p:txBody>
      </p:sp>
    </p:spTree>
    <p:extLst>
      <p:ext uri="{BB962C8B-B14F-4D97-AF65-F5344CB8AC3E}">
        <p14:creationId xmlns:p14="http://schemas.microsoft.com/office/powerpoint/2010/main" val="316136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89430" y="159342"/>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a:t>
            </a:r>
            <a:r>
              <a:rPr lang="en-US" sz="4400" dirty="0">
                <a:solidFill>
                  <a:srgbClr val="37495F"/>
                </a:solidFill>
              </a:rPr>
              <a:t>Personal</a:t>
            </a:r>
          </a:p>
        </p:txBody>
      </p:sp>
      <p:sp>
        <p:nvSpPr>
          <p:cNvPr id="2" name="Title 1"/>
          <p:cNvSpPr>
            <a:spLocks noGrp="1"/>
          </p:cNvSpPr>
          <p:nvPr>
            <p:ph type="title"/>
          </p:nvPr>
        </p:nvSpPr>
        <p:spPr/>
        <p:txBody>
          <a:bodyPr anchor="ctr">
            <a:normAutofit/>
          </a:bodyPr>
          <a:lstStyle/>
          <a:p>
            <a:r>
              <a:rPr lang="en-US" sz="5400" b="1" dirty="0"/>
              <a:t>   Módulo- 3</a:t>
            </a:r>
          </a:p>
        </p:txBody>
      </p:sp>
      <p:sp>
        <p:nvSpPr>
          <p:cNvPr id="3" name="Content Placeholder 2"/>
          <p:cNvSpPr>
            <a:spLocks noGrp="1"/>
          </p:cNvSpPr>
          <p:nvPr>
            <p:ph idx="4294967295"/>
          </p:nvPr>
        </p:nvSpPr>
        <p:spPr>
          <a:xfrm>
            <a:off x="5695950" y="1109663"/>
            <a:ext cx="6496050" cy="5099050"/>
          </a:xfrm>
        </p:spPr>
        <p:txBody>
          <a:bodyPr anchor="ctr">
            <a:normAutofit/>
          </a:bodyPr>
          <a:lstStyle/>
          <a:p>
            <a:pPr>
              <a:buFont typeface="Arial" panose="020B0604020202020204" pitchFamily="34" charset="0"/>
              <a:buChar char="•"/>
            </a:pPr>
            <a:r>
              <a:rPr lang="es-ES" sz="2800" b="1" dirty="0">
                <a:solidFill>
                  <a:schemeClr val="bg2">
                    <a:lumMod val="90000"/>
                  </a:schemeClr>
                </a:solidFill>
              </a:rPr>
              <a:t>¿Qué debe pasar antes del EPP?</a:t>
            </a:r>
            <a:endParaRPr lang="en-US" sz="2800" b="1" dirty="0">
              <a:solidFill>
                <a:schemeClr val="bg2">
                  <a:lumMod val="90000"/>
                </a:schemeClr>
              </a:solidFill>
            </a:endParaRP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s-ES" sz="2800" b="1" dirty="0">
                <a:solidFill>
                  <a:schemeClr val="bg2">
                    <a:lumMod val="90000"/>
                  </a:schemeClr>
                </a:solidFill>
              </a:rPr>
              <a:t>¿Qué es un Análisis de Riesgos Laborales?</a:t>
            </a:r>
            <a:endParaRPr lang="en-US" sz="2800" b="1" dirty="0">
              <a:solidFill>
                <a:schemeClr val="bg2">
                  <a:lumMod val="90000"/>
                </a:schemeClr>
              </a:solidFill>
            </a:endParaRPr>
          </a:p>
          <a:p>
            <a:pPr>
              <a:buFont typeface="Arial" panose="020B0604020202020204" pitchFamily="34" charset="0"/>
              <a:buChar char="•"/>
            </a:pPr>
            <a:endParaRPr lang="en-US" b="1" dirty="0">
              <a:solidFill>
                <a:srgbClr val="37495F"/>
              </a:solidFill>
            </a:endParaRPr>
          </a:p>
          <a:p>
            <a:pPr>
              <a:buFont typeface="Arial" panose="020B0604020202020204" pitchFamily="34" charset="0"/>
              <a:buChar char="•"/>
            </a:pPr>
            <a:r>
              <a:rPr lang="es-ES" sz="2800" b="1" dirty="0">
                <a:solidFill>
                  <a:srgbClr val="37495F"/>
                </a:solidFill>
              </a:rPr>
              <a:t>Cómo usar el Equipo de Protección Personal, correctamente.</a:t>
            </a:r>
            <a:endParaRPr lang="en-US" sz="2800" b="1" dirty="0">
              <a:solidFill>
                <a:srgbClr val="37495F"/>
              </a:solidFill>
            </a:endParaRPr>
          </a:p>
          <a:p>
            <a:pPr>
              <a:buFont typeface="Arial" panose="020B0604020202020204" pitchFamily="34" charset="0"/>
              <a:buChar char="•"/>
            </a:pPr>
            <a:endParaRPr lang="en-US" b="1" dirty="0">
              <a:solidFill>
                <a:srgbClr val="37495F"/>
              </a:solidFill>
            </a:endParaRPr>
          </a:p>
          <a:p>
            <a:pPr>
              <a:buFont typeface="Arial" panose="020B0604020202020204" pitchFamily="34" charset="0"/>
              <a:buChar char="•"/>
            </a:pPr>
            <a:r>
              <a:rPr lang="es-ES" sz="2800" b="1" dirty="0">
                <a:solidFill>
                  <a:schemeClr val="bg2">
                    <a:lumMod val="90000"/>
                  </a:schemeClr>
                </a:solidFill>
              </a:rPr>
              <a:t>Pictogramas en etiquetas de productos químicos ... ¿POR QUÉ?</a:t>
            </a:r>
            <a:endParaRPr lang="en-US" sz="2800" b="1" dirty="0">
              <a:solidFill>
                <a:schemeClr val="bg2">
                  <a:lumMod val="90000"/>
                </a:schemeClr>
              </a:solidFill>
            </a:endParaRPr>
          </a:p>
        </p:txBody>
      </p:sp>
    </p:spTree>
    <p:extLst>
      <p:ext uri="{BB962C8B-B14F-4D97-AF65-F5344CB8AC3E}">
        <p14:creationId xmlns:p14="http://schemas.microsoft.com/office/powerpoint/2010/main" val="232400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6949-200E-4A6C-8A8B-D8E04A9E2155}"/>
              </a:ext>
            </a:extLst>
          </p:cNvPr>
          <p:cNvSpPr>
            <a:spLocks noGrp="1"/>
          </p:cNvSpPr>
          <p:nvPr>
            <p:ph type="title"/>
          </p:nvPr>
        </p:nvSpPr>
        <p:spPr>
          <a:xfrm>
            <a:off x="5394960" y="1678665"/>
            <a:ext cx="4644586" cy="3042964"/>
          </a:xfrm>
        </p:spPr>
        <p:txBody>
          <a:bodyPr rtlCol="0">
            <a:normAutofit/>
          </a:bodyPr>
          <a:lstStyle/>
          <a:p>
            <a:pPr>
              <a:lnSpc>
                <a:spcPct val="90000"/>
              </a:lnSpc>
              <a:defRPr/>
            </a:pPr>
            <a:r>
              <a:rPr lang="es-ES" sz="3800" dirty="0"/>
              <a:t>Los Fundamentos del Equipo de Protección Personal (EPP)</a:t>
            </a:r>
            <a:endParaRPr lang="en-US" sz="3800" dirty="0"/>
          </a:p>
        </p:txBody>
      </p:sp>
      <p:pic>
        <p:nvPicPr>
          <p:cNvPr id="14339" name="Picture 2" descr="Los Fundamentos del Equipo de Protección Personal (EPP)">
            <a:extLst>
              <a:ext uri="{FF2B5EF4-FFF2-40B4-BE49-F238E27FC236}">
                <a16:creationId xmlns:a16="http://schemas.microsoft.com/office/drawing/2014/main" id="{ECA5FCFF-F1BC-43CE-9838-5337BC321B18}"/>
              </a:ext>
              <a:ext uri="{C183D7F6-B498-43B3-948B-1728B52AA6E4}">
                <adec:decorative xmlns="" xmlns:adec="http://schemas.microsoft.com/office/drawing/2017/decorative" val="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45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788276" y="1970690"/>
            <a:ext cx="8655269" cy="1718441"/>
          </a:xfrm>
        </p:spPr>
        <p:txBody>
          <a:bodyPr/>
          <a:lstStyle/>
          <a:p>
            <a:r>
              <a:rPr lang="es-PR" altLang="en-US" b="1" dirty="0"/>
              <a:t>Protección ocular y facial</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2" name="Title 1">
            <a:extLst>
              <a:ext uri="{FF2B5EF4-FFF2-40B4-BE49-F238E27FC236}">
                <a16:creationId xmlns:a16="http://schemas.microsoft.com/office/drawing/2014/main" id="{6319438F-1AAF-4199-8CE0-7513D5B97F3A}"/>
              </a:ext>
            </a:extLst>
          </p:cNvPr>
          <p:cNvSpPr>
            <a:spLocks noGrp="1"/>
          </p:cNvSpPr>
          <p:nvPr>
            <p:ph type="title"/>
          </p:nvPr>
        </p:nvSpPr>
        <p:spPr>
          <a:xfrm>
            <a:off x="6421342" y="854780"/>
            <a:ext cx="5608320" cy="1320800"/>
          </a:xfrm>
        </p:spPr>
        <p:txBody>
          <a:bodyPr/>
          <a:lstStyle/>
          <a:p>
            <a:pPr algn="ctr"/>
            <a:r>
              <a:rPr lang="en-US" dirty="0" err="1">
                <a:solidFill>
                  <a:schemeClr val="tx1"/>
                </a:solidFill>
              </a:rPr>
              <a:t>Lentes</a:t>
            </a:r>
            <a:r>
              <a:rPr lang="en-US" dirty="0">
                <a:solidFill>
                  <a:schemeClr val="tx1"/>
                </a:solidFill>
              </a:rPr>
              <a:t> </a:t>
            </a:r>
            <a:br>
              <a:rPr lang="en-US" dirty="0">
                <a:solidFill>
                  <a:schemeClr val="tx1"/>
                </a:solidFill>
              </a:rPr>
            </a:br>
            <a:r>
              <a:rPr lang="en-US" dirty="0" err="1">
                <a:solidFill>
                  <a:schemeClr val="tx1"/>
                </a:solidFill>
              </a:rPr>
              <a:t>oculares</a:t>
            </a:r>
            <a:endParaRPr lang="en-US" dirty="0">
              <a:solidFill>
                <a:schemeClr val="tx1"/>
              </a:solidFill>
            </a:endParaRPr>
          </a:p>
        </p:txBody>
      </p:sp>
      <p:sp>
        <p:nvSpPr>
          <p:cNvPr id="25" name="Rectangle 2">
            <a:extLst>
              <a:ext uri="{FF2B5EF4-FFF2-40B4-BE49-F238E27FC236}">
                <a16:creationId xmlns:a16="http://schemas.microsoft.com/office/drawing/2014/main" id="{51589B92-636A-415A-ADCD-BA95440498FB}"/>
              </a:ext>
            </a:extLst>
          </p:cNvPr>
          <p:cNvSpPr txBox="1">
            <a:spLocks noChangeArrowheads="1"/>
          </p:cNvSpPr>
          <p:nvPr/>
        </p:nvSpPr>
        <p:spPr>
          <a:xfrm>
            <a:off x="363851" y="1544580"/>
            <a:ext cx="6391457" cy="104338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R" altLang="en-US" sz="4400" dirty="0"/>
              <a:t>Protección Ocular y Facial</a:t>
            </a:r>
          </a:p>
        </p:txBody>
      </p:sp>
      <p:pic>
        <p:nvPicPr>
          <p:cNvPr id="19" name="Picture 18" descr="Protección Ocular y Facial&#10;">
            <a:extLst>
              <a:ext uri="{FF2B5EF4-FFF2-40B4-BE49-F238E27FC236}">
                <a16:creationId xmlns:a16="http://schemas.microsoft.com/office/drawing/2014/main" id="{9B6DEBB7-B5E3-45EF-9DA3-02DD24AB5ED0}"/>
              </a:ext>
              <a:ext uri="{C183D7F6-B498-43B3-948B-1728B52AA6E4}">
                <adec:decorative xmlns="" xmlns:adec="http://schemas.microsoft.com/office/drawing/2017/decorative" val="1"/>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rot="1270378">
            <a:off x="526716" y="3168159"/>
            <a:ext cx="4550838" cy="2511332"/>
          </a:xfrm>
          <a:prstGeom prst="rect">
            <a:avLst/>
          </a:prstGeom>
        </p:spPr>
      </p:pic>
      <p:pic>
        <p:nvPicPr>
          <p:cNvPr id="22" name="Picture 21" descr="Una imagen de lentes oculares aprobadas por OSHA Y maniquíes que muestran la eficacia entre las gafas de seguridad y un protector facial de seguridad.">
            <a:extLst>
              <a:ext uri="{FF2B5EF4-FFF2-40B4-BE49-F238E27FC236}">
                <a16:creationId xmlns:a16="http://schemas.microsoft.com/office/drawing/2014/main" id="{5FD42646-EFEE-4CB3-8DCB-AF90185F59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5999" y="2202145"/>
            <a:ext cx="5253404" cy="4277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593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A2FF7A-53E2-4EB9-BB5B-E6665E350428}"/>
              </a:ext>
            </a:extLst>
          </p:cNvPr>
          <p:cNvSpPr txBox="1"/>
          <p:nvPr/>
        </p:nvSpPr>
        <p:spPr>
          <a:xfrm>
            <a:off x="3768917" y="1413800"/>
            <a:ext cx="6824871" cy="5262979"/>
          </a:xfrm>
          <a:prstGeom prst="rect">
            <a:avLst/>
          </a:prstGeom>
          <a:solidFill>
            <a:schemeClr val="accent1">
              <a:alpha val="54000"/>
            </a:schemeClr>
          </a:solidFill>
          <a:effectLst>
            <a:softEdge rad="101600"/>
          </a:effectLst>
        </p:spPr>
        <p:txBody>
          <a:bodyPr wrap="square" lIns="274320" rtlCol="0">
            <a:spAutoFit/>
          </a:bodyPr>
          <a:lstStyle/>
          <a:p>
            <a:r>
              <a:rPr lang="es-PR" altLang="en-US" sz="2800" dirty="0">
                <a:latin typeface="Calibri" panose="020F0502020204030204" pitchFamily="34" charset="0"/>
                <a:ea typeface="Times New Roman" panose="02020603050405020304" pitchFamily="18" charset="0"/>
                <a:cs typeface="Arial" panose="020B0604020202020204" pitchFamily="34" charset="0"/>
              </a:rPr>
              <a:t>Este material fue producido bajo el número de subvención </a:t>
            </a:r>
            <a:r>
              <a:rPr lang="es-PR" altLang="en-US" sz="2800" dirty="0" smtClean="0">
                <a:latin typeface="Calibri" panose="020F0502020204030204" pitchFamily="34" charset="0"/>
                <a:ea typeface="Times New Roman" panose="02020603050405020304" pitchFamily="18" charset="0"/>
                <a:cs typeface="Arial" panose="020B0604020202020204" pitchFamily="34" charset="0"/>
              </a:rPr>
              <a:t>SH-05073-SH8 de </a:t>
            </a:r>
            <a:r>
              <a:rPr lang="es-PR" altLang="en-US" sz="2800" dirty="0">
                <a:latin typeface="Calibri" panose="020F0502020204030204" pitchFamily="34" charset="0"/>
                <a:ea typeface="Times New Roman" panose="02020603050405020304" pitchFamily="18" charset="0"/>
                <a:cs typeface="Arial" panose="020B0604020202020204" pitchFamily="34" charset="0"/>
              </a:rPr>
              <a:t>la administración de seguridad y salud ocupacional, Departamento de Trabajo de los Estados Unidos. </a:t>
            </a:r>
          </a:p>
          <a:p>
            <a:endParaRPr lang="en-US" altLang="en-US" sz="2800" dirty="0">
              <a:latin typeface="Calibri" panose="020F0502020204030204" pitchFamily="34" charset="0"/>
              <a:ea typeface="Times New Roman" panose="02020603050405020304" pitchFamily="18" charset="0"/>
              <a:cs typeface="Arial" panose="020B0604020202020204" pitchFamily="34" charset="0"/>
            </a:endParaRPr>
          </a:p>
          <a:p>
            <a:r>
              <a:rPr lang="es-ES" altLang="en-US" sz="2800" dirty="0">
                <a:latin typeface="Calibri" panose="020F0502020204030204" pitchFamily="34" charset="0"/>
                <a:ea typeface="Times New Roman" panose="02020603050405020304" pitchFamily="18" charset="0"/>
                <a:cs typeface="Calibri" panose="020F0502020204030204" pitchFamily="34" charset="0"/>
              </a:rPr>
              <a:t>No refleja necesariamente las opiniones o políticas del Departamento de Trabajo de los Estados Unidos, ni la mención de nombres comerciales, productos comerciales u organizaciones implica el respaldo del Gobierno de los Estados Unidos.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677334" y="609600"/>
            <a:ext cx="3091583" cy="1320800"/>
          </a:xfrm>
        </p:spPr>
        <p:txBody>
          <a:bodyPr anchor="ctr">
            <a:normAutofit fontScale="90000"/>
          </a:bodyPr>
          <a:lstStyle/>
          <a:p>
            <a:r>
              <a:rPr lang="es-PR" sz="5400" b="1" dirty="0"/>
              <a:t>Renuncia</a:t>
            </a:r>
            <a:endParaRPr lang="es-PR" sz="5400" dirty="0"/>
          </a:p>
        </p:txBody>
      </p:sp>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a:t>
            </a:r>
            <a:r>
              <a:rPr lang="en-US" sz="4400" dirty="0">
                <a:solidFill>
                  <a:srgbClr val="37495F"/>
                </a:solidFill>
              </a:rPr>
              <a:t> de </a:t>
            </a:r>
            <a:r>
              <a:rPr lang="es-PR" sz="4400" dirty="0">
                <a:solidFill>
                  <a:srgbClr val="37495F"/>
                </a:solidFill>
              </a:rPr>
              <a:t>Protección</a:t>
            </a:r>
            <a:r>
              <a:rPr lang="en-US" sz="4400" dirty="0">
                <a:solidFill>
                  <a:srgbClr val="37495F"/>
                </a:solidFill>
              </a:rPr>
              <a:t> Personal</a:t>
            </a:r>
          </a:p>
        </p:txBody>
      </p:sp>
    </p:spTree>
    <p:extLst>
      <p:ext uri="{BB962C8B-B14F-4D97-AF65-F5344CB8AC3E}">
        <p14:creationId xmlns:p14="http://schemas.microsoft.com/office/powerpoint/2010/main" val="15626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425663" y="1970690"/>
            <a:ext cx="8655269" cy="1718441"/>
          </a:xfrm>
        </p:spPr>
        <p:txBody>
          <a:bodyPr/>
          <a:lstStyle/>
          <a:p>
            <a:r>
              <a:rPr lang="en-US" altLang="en-US" b="1" dirty="0"/>
              <a:t>Protección </a:t>
            </a:r>
            <a:r>
              <a:rPr lang="es-PR" altLang="en-US" b="1" dirty="0"/>
              <a:t>Respiratoria</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1910.134</a:t>
            </a:r>
          </a:p>
        </p:txBody>
      </p:sp>
    </p:spTree>
    <p:extLst>
      <p:ext uri="{BB962C8B-B14F-4D97-AF65-F5344CB8AC3E}">
        <p14:creationId xmlns:p14="http://schemas.microsoft.com/office/powerpoint/2010/main" val="266925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no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C9C63BF6-9336-49CB-B0BE-1FEDAC49E0CA}"/>
              </a:ext>
            </a:extLst>
          </p:cNvPr>
          <p:cNvSpPr>
            <a:spLocks noGrp="1"/>
          </p:cNvSpPr>
          <p:nvPr>
            <p:ph type="title"/>
          </p:nvPr>
        </p:nvSpPr>
        <p:spPr/>
        <p:txBody>
          <a:bodyPr/>
          <a:lstStyle/>
          <a:p>
            <a:r>
              <a:rPr lang="en-US" dirty="0">
                <a:solidFill>
                  <a:schemeClr val="tx1"/>
                </a:solidFill>
              </a:rPr>
              <a:t>Mascaras</a:t>
            </a:r>
          </a:p>
        </p:txBody>
      </p:sp>
      <p:sp>
        <p:nvSpPr>
          <p:cNvPr id="25" name="Rectangle 2">
            <a:extLst>
              <a:ext uri="{FF2B5EF4-FFF2-40B4-BE49-F238E27FC236}">
                <a16:creationId xmlns:a16="http://schemas.microsoft.com/office/drawing/2014/main" id="{51589B92-636A-415A-ADCD-BA95440498FB}"/>
              </a:ext>
            </a:extLst>
          </p:cNvPr>
          <p:cNvSpPr txBox="1">
            <a:spLocks noChangeArrowheads="1"/>
          </p:cNvSpPr>
          <p:nvPr/>
        </p:nvSpPr>
        <p:spPr>
          <a:xfrm>
            <a:off x="1034094" y="1080229"/>
            <a:ext cx="6391457" cy="10433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dirty="0"/>
              <a:t>Protección Respiratoria</a:t>
            </a:r>
          </a:p>
        </p:txBody>
      </p:sp>
      <p:pic>
        <p:nvPicPr>
          <p:cNvPr id="9" name="Picture 8" descr="Imagenes de tres tipos de respiradores">
            <a:extLst>
              <a:ext uri="{FF2B5EF4-FFF2-40B4-BE49-F238E27FC236}">
                <a16:creationId xmlns:a16="http://schemas.microsoft.com/office/drawing/2014/main" id="{78982A89-25DA-411F-8A7D-29C07A9878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97456">
            <a:off x="1612393" y="2183272"/>
            <a:ext cx="3198101" cy="3198101"/>
          </a:xfrm>
          <a:prstGeom prst="rect">
            <a:avLst/>
          </a:prstGeom>
        </p:spPr>
      </p:pic>
      <p:pic>
        <p:nvPicPr>
          <p:cNvPr id="3" name="Picture 2" descr="Mascaras">
            <a:extLst>
              <a:ext uri="{FF2B5EF4-FFF2-40B4-BE49-F238E27FC236}">
                <a16:creationId xmlns:a16="http://schemas.microsoft.com/office/drawing/2014/main" id="{8C645C0C-3546-4272-8FA6-FD41FDFE323F}"/>
              </a:ext>
              <a:ext uri="{C183D7F6-B498-43B3-948B-1728B52AA6E4}">
                <adec:decorative xmlns=""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451602"/>
            <a:ext cx="2851929" cy="284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304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s-PR" dirty="0"/>
              <a:t>Protege Tu Respiración</a:t>
            </a:r>
          </a:p>
        </p:txBody>
      </p:sp>
      <p:sp>
        <p:nvSpPr>
          <p:cNvPr id="2" name="Content Placeholder 1"/>
          <p:cNvSpPr>
            <a:spLocks noGrp="1"/>
          </p:cNvSpPr>
          <p:nvPr>
            <p:ph sz="half" idx="1"/>
          </p:nvPr>
        </p:nvSpPr>
        <p:spPr>
          <a:xfrm>
            <a:off x="644676" y="1589085"/>
            <a:ext cx="5674480" cy="4697411"/>
          </a:xfrm>
        </p:spPr>
        <p:txBody>
          <a:bodyPr>
            <a:normAutofit fontScale="92500" lnSpcReduction="10000"/>
          </a:bodyPr>
          <a:lstStyle/>
          <a:p>
            <a:pPr marL="0" indent="0">
              <a:buNone/>
            </a:pPr>
            <a:r>
              <a:rPr lang="en-US" sz="2800" dirty="0"/>
              <a:t> </a:t>
            </a:r>
            <a:r>
              <a:rPr lang="es-ES" sz="2800" dirty="0"/>
              <a:t>Los empleados deben tener autorización médica para usar respiradores antes de comenzar a usarlos.</a:t>
            </a:r>
            <a:endParaRPr lang="en-US" sz="2800" dirty="0"/>
          </a:p>
          <a:p>
            <a:pPr marL="0" indent="0">
              <a:buNone/>
            </a:pPr>
            <a:endParaRPr lang="en-US" sz="2800" dirty="0"/>
          </a:p>
          <a:p>
            <a:pPr marL="0" indent="0">
              <a:buNone/>
            </a:pPr>
            <a:r>
              <a:rPr lang="es-ES" sz="2800" dirty="0"/>
              <a:t>Un médico u otro profesional de la salud con licencia necesita evaluar médicamente a los empleados para determinar bajo qué condiciones pueden usar respiradores de manera segura.</a:t>
            </a:r>
            <a:r>
              <a:rPr lang="en-US" sz="2800" dirty="0"/>
              <a:t/>
            </a:r>
            <a:br>
              <a:rPr lang="en-US" sz="2800" dirty="0"/>
            </a:br>
            <a:endParaRPr lang="en-US" sz="2800" dirty="0"/>
          </a:p>
          <a:p>
            <a:pPr marL="0" indent="0">
              <a:buNone/>
            </a:pPr>
            <a:endParaRPr lang="en-US" dirty="0"/>
          </a:p>
        </p:txBody>
      </p:sp>
      <p:pic>
        <p:nvPicPr>
          <p:cNvPr id="7" name="Picture 6" descr="Imagen de dos respiradores ">
            <a:extLst>
              <a:ext uri="{C183D7F6-B498-43B3-948B-1728B52AA6E4}">
                <adec:decorative xmlns=""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1028" y="1888541"/>
            <a:ext cx="2128323" cy="3189546"/>
          </a:xfrm>
          <a:prstGeom prst="rect">
            <a:avLst/>
          </a:prstGeom>
        </p:spPr>
      </p:pic>
      <p:pic>
        <p:nvPicPr>
          <p:cNvPr id="5" name="Content Placeholder 4" descr="Imagen de dos respiradores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638800" y="952767"/>
            <a:ext cx="3886200" cy="2590800"/>
          </a:xfrm>
        </p:spPr>
      </p:pic>
    </p:spTree>
    <p:extLst>
      <p:ext uri="{BB962C8B-B14F-4D97-AF65-F5344CB8AC3E}">
        <p14:creationId xmlns:p14="http://schemas.microsoft.com/office/powerpoint/2010/main" val="247967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309617" y="2351316"/>
            <a:ext cx="8964386" cy="1386580"/>
          </a:xfrm>
        </p:spPr>
        <p:txBody>
          <a:bodyPr/>
          <a:lstStyle/>
          <a:p>
            <a:r>
              <a:rPr lang="en-US" altLang="en-US" b="1" dirty="0"/>
              <a:t/>
            </a:r>
            <a:br>
              <a:rPr lang="en-US" altLang="en-US" b="1" dirty="0"/>
            </a:br>
            <a:r>
              <a:rPr lang="en-US" altLang="en-US" b="1" dirty="0"/>
              <a:t>Protección para la Cabeza</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1910.135</a:t>
            </a:r>
          </a:p>
        </p:txBody>
      </p:sp>
    </p:spTree>
    <p:extLst>
      <p:ext uri="{BB962C8B-B14F-4D97-AF65-F5344CB8AC3E}">
        <p14:creationId xmlns:p14="http://schemas.microsoft.com/office/powerpoint/2010/main" val="3691211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3709871" y="310788"/>
            <a:ext cx="8257762"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17A9F788-708E-4707-B2FB-8F0B9AE37289}"/>
              </a:ext>
            </a:extLst>
          </p:cNvPr>
          <p:cNvSpPr>
            <a:spLocks noGrp="1"/>
          </p:cNvSpPr>
          <p:nvPr>
            <p:ph type="title"/>
          </p:nvPr>
        </p:nvSpPr>
        <p:spPr>
          <a:xfrm>
            <a:off x="675937" y="281121"/>
            <a:ext cx="8596668" cy="1320800"/>
          </a:xfrm>
        </p:spPr>
        <p:txBody>
          <a:bodyPr/>
          <a:lstStyle/>
          <a:p>
            <a:r>
              <a:rPr lang="en-US" dirty="0">
                <a:solidFill>
                  <a:schemeClr val="tx1"/>
                </a:solidFill>
              </a:rPr>
              <a:t>Cascos</a:t>
            </a:r>
          </a:p>
        </p:txBody>
      </p:sp>
      <p:sp>
        <p:nvSpPr>
          <p:cNvPr id="25" name="Rectangle 2">
            <a:extLst>
              <a:ext uri="{FF2B5EF4-FFF2-40B4-BE49-F238E27FC236}">
                <a16:creationId xmlns:a16="http://schemas.microsoft.com/office/drawing/2014/main" id="{51589B92-636A-415A-ADCD-BA95440498FB}"/>
              </a:ext>
            </a:extLst>
          </p:cNvPr>
          <p:cNvSpPr txBox="1">
            <a:spLocks noChangeArrowheads="1"/>
          </p:cNvSpPr>
          <p:nvPr/>
        </p:nvSpPr>
        <p:spPr>
          <a:xfrm>
            <a:off x="1034094" y="1080229"/>
            <a:ext cx="6391457" cy="1043385"/>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dirty="0"/>
              <a:t>Protección para la Cabeza</a:t>
            </a:r>
          </a:p>
        </p:txBody>
      </p:sp>
      <p:pic>
        <p:nvPicPr>
          <p:cNvPr id="9" name="Picture 8" descr="Imagen de tres Cascos duros ">
            <a:extLst>
              <a:ext uri="{FF2B5EF4-FFF2-40B4-BE49-F238E27FC236}">
                <a16:creationId xmlns:a16="http://schemas.microsoft.com/office/drawing/2014/main" id="{FDBA0BBB-577E-4FFB-A8C3-5FA33A930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66287">
            <a:off x="4183469" y="1830702"/>
            <a:ext cx="4906648" cy="4906648"/>
          </a:xfrm>
          <a:prstGeom prst="rect">
            <a:avLst/>
          </a:prstGeom>
        </p:spPr>
      </p:pic>
      <p:pic>
        <p:nvPicPr>
          <p:cNvPr id="13" name="Picture 12" descr="Cascos">
            <a:extLst>
              <a:ext uri="{FF2B5EF4-FFF2-40B4-BE49-F238E27FC236}">
                <a16:creationId xmlns:a16="http://schemas.microsoft.com/office/drawing/2014/main" id="{D1190A68-3606-47A6-A6E9-8706BDD47A1F}"/>
              </a:ext>
              <a:ext uri="{C183D7F6-B498-43B3-948B-1728B52AA6E4}">
                <adec:decorative xmlns=""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402" y="2960993"/>
            <a:ext cx="3674697" cy="3674697"/>
          </a:xfrm>
          <a:prstGeom prst="rect">
            <a:avLst/>
          </a:prstGeom>
        </p:spPr>
      </p:pic>
      <p:pic>
        <p:nvPicPr>
          <p:cNvPr id="15" name="Picture 14" descr="Cascos">
            <a:extLst>
              <a:ext uri="{FF2B5EF4-FFF2-40B4-BE49-F238E27FC236}">
                <a16:creationId xmlns:a16="http://schemas.microsoft.com/office/drawing/2014/main" id="{7BAE53AB-821C-418F-993F-A54FF40B7120}"/>
              </a:ext>
              <a:ext uri="{C183D7F6-B498-43B3-948B-1728B52AA6E4}">
                <adec:decorative xmlns=""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9843" y="1191157"/>
            <a:ext cx="3427791" cy="3427791"/>
          </a:xfrm>
          <a:prstGeom prst="rect">
            <a:avLst/>
          </a:prstGeom>
        </p:spPr>
      </p:pic>
    </p:spTree>
    <p:extLst>
      <p:ext uri="{BB962C8B-B14F-4D97-AF65-F5344CB8AC3E}">
        <p14:creationId xmlns:p14="http://schemas.microsoft.com/office/powerpoint/2010/main" val="169270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F03A698-7D7C-4E07-8853-AAF4B66913A4}"/>
              </a:ext>
            </a:extLst>
          </p:cNvPr>
          <p:cNvSpPr>
            <a:spLocks noGrp="1"/>
          </p:cNvSpPr>
          <p:nvPr>
            <p:ph type="title"/>
          </p:nvPr>
        </p:nvSpPr>
        <p:spPr/>
        <p:txBody>
          <a:bodyPr anchor="ctr">
            <a:normAutofit/>
          </a:bodyPr>
          <a:lstStyle/>
          <a:p>
            <a:r>
              <a:rPr lang="en-US" altLang="es-PR" sz="4400" dirty="0"/>
              <a:t>Cabeza EPP</a:t>
            </a:r>
          </a:p>
        </p:txBody>
      </p:sp>
      <p:graphicFrame>
        <p:nvGraphicFramePr>
          <p:cNvPr id="18437" name="Content Placeholder 2" descr="Imagen de un casco duro aprobado por OSHA ">
            <a:extLst>
              <a:ext uri="{FF2B5EF4-FFF2-40B4-BE49-F238E27FC236}">
                <a16:creationId xmlns:a16="http://schemas.microsoft.com/office/drawing/2014/main" id="{DCD89316-C1B7-4F19-B524-C561E563EAD7}"/>
              </a:ext>
              <a:ext uri="{C183D7F6-B498-43B3-948B-1728B52AA6E4}">
                <adec:decorative xmlns=""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599917509"/>
              </p:ext>
            </p:extLst>
          </p:nvPr>
        </p:nvGraphicFramePr>
        <p:xfrm>
          <a:off x="4478383" y="892311"/>
          <a:ext cx="6629400" cy="497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86ED506-FC38-4E15-8EF5-DDD7DFB89A78}"/>
              </a:ext>
            </a:extLst>
          </p:cNvPr>
          <p:cNvSpPr>
            <a:spLocks noGrp="1"/>
          </p:cNvSpPr>
          <p:nvPr>
            <p:ph type="title"/>
          </p:nvPr>
        </p:nvSpPr>
        <p:spPr>
          <a:xfrm>
            <a:off x="2057400" y="152400"/>
            <a:ext cx="8458200" cy="990600"/>
          </a:xfrm>
        </p:spPr>
        <p:txBody>
          <a:bodyPr/>
          <a:lstStyle/>
          <a:p>
            <a:r>
              <a:rPr lang="es-ES" altLang="es-PR" dirty="0"/>
              <a:t>Tipos de Protección para la Cabeza</a:t>
            </a:r>
            <a:endParaRPr lang="en-US" altLang="es-PR" dirty="0"/>
          </a:p>
        </p:txBody>
      </p:sp>
      <p:sp>
        <p:nvSpPr>
          <p:cNvPr id="3" name="Content Placeholder 2">
            <a:extLst>
              <a:ext uri="{FF2B5EF4-FFF2-40B4-BE49-F238E27FC236}">
                <a16:creationId xmlns:a16="http://schemas.microsoft.com/office/drawing/2014/main" id="{AC7E7E61-70F3-4420-8397-2422999C7B41}"/>
              </a:ext>
            </a:extLst>
          </p:cNvPr>
          <p:cNvSpPr>
            <a:spLocks noGrp="1"/>
          </p:cNvSpPr>
          <p:nvPr>
            <p:ph idx="1"/>
          </p:nvPr>
        </p:nvSpPr>
        <p:spPr>
          <a:xfrm>
            <a:off x="669470" y="1028700"/>
            <a:ext cx="9100457" cy="5113338"/>
          </a:xfrm>
        </p:spPr>
        <p:txBody>
          <a:bodyPr rtlCol="0">
            <a:normAutofit/>
          </a:bodyPr>
          <a:lstStyle/>
          <a:p>
            <a:pPr>
              <a:buFont typeface="Wingdings" pitchFamily="2" charset="2"/>
              <a:buChar char="q"/>
              <a:defRPr/>
            </a:pPr>
            <a:r>
              <a:rPr lang="es-PR" sz="2000" b="1" dirty="0">
                <a:latin typeface="Arial" pitchFamily="34" charset="0"/>
                <a:cs typeface="Arial" pitchFamily="34" charset="0"/>
              </a:rPr>
              <a:t>Protección de Impacto</a:t>
            </a:r>
          </a:p>
          <a:p>
            <a:pPr lvl="1">
              <a:buClr>
                <a:schemeClr val="accent4"/>
              </a:buClr>
              <a:buFont typeface="Wingdings" pitchFamily="2" charset="2"/>
              <a:buChar char="§"/>
              <a:defRPr/>
            </a:pPr>
            <a:r>
              <a:rPr lang="es-PR" sz="2000" dirty="0">
                <a:latin typeface="Arial" pitchFamily="34" charset="0"/>
                <a:cs typeface="Arial" pitchFamily="34" charset="0"/>
              </a:rPr>
              <a:t>Tipo I - está diseñado para proteger solo contra los objetos que caen directamente desde arriba, golpeando el casco en la parte superior.</a:t>
            </a:r>
          </a:p>
          <a:p>
            <a:pPr lvl="1">
              <a:buClr>
                <a:schemeClr val="accent4"/>
              </a:buClr>
              <a:buFont typeface="Wingdings" pitchFamily="2" charset="2"/>
              <a:buChar char="§"/>
              <a:defRPr/>
            </a:pPr>
            <a:r>
              <a:rPr lang="es-PR" sz="2000" dirty="0">
                <a:latin typeface="Arial" pitchFamily="34" charset="0"/>
                <a:cs typeface="Arial" pitchFamily="34" charset="0"/>
              </a:rPr>
              <a:t>Tipo II - está diseñado para proteger contra golpes en la parte superior de la cabeza y contra impactos laterales.</a:t>
            </a:r>
          </a:p>
          <a:p>
            <a:pPr lvl="1">
              <a:buClr>
                <a:schemeClr val="accent4"/>
              </a:buClr>
              <a:buFont typeface="Wingdings" pitchFamily="2" charset="2"/>
              <a:buChar char="§"/>
              <a:defRPr/>
            </a:pPr>
            <a:endParaRPr lang="es-PR" sz="2000" b="1" dirty="0">
              <a:latin typeface="Arial" pitchFamily="34" charset="0"/>
              <a:cs typeface="Arial" pitchFamily="34" charset="0"/>
            </a:endParaRPr>
          </a:p>
          <a:p>
            <a:pPr lvl="0">
              <a:buClr>
                <a:srgbClr val="90C226"/>
              </a:buClr>
              <a:buFont typeface="Wingdings" pitchFamily="2" charset="2"/>
              <a:buChar char="q"/>
              <a:defRPr/>
            </a:pPr>
            <a:r>
              <a:rPr lang="es-PR" sz="2000" b="1" dirty="0">
                <a:solidFill>
                  <a:prstClr val="black">
                    <a:lumMod val="75000"/>
                    <a:lumOff val="25000"/>
                  </a:prstClr>
                </a:solidFill>
                <a:latin typeface="Arial" pitchFamily="34" charset="0"/>
                <a:cs typeface="Arial" pitchFamily="34" charset="0"/>
              </a:rPr>
              <a:t>Protección Eléctrica</a:t>
            </a:r>
            <a:endParaRPr lang="es-PR" sz="2000" b="1" dirty="0">
              <a:latin typeface="Arial" pitchFamily="34" charset="0"/>
              <a:cs typeface="Arial" pitchFamily="34" charset="0"/>
            </a:endParaRPr>
          </a:p>
          <a:p>
            <a:pPr lvl="1">
              <a:buClr>
                <a:schemeClr val="accent4"/>
              </a:buClr>
              <a:buFont typeface="Wingdings" pitchFamily="2" charset="2"/>
              <a:buChar char="§"/>
              <a:defRPr/>
            </a:pPr>
            <a:r>
              <a:rPr lang="es-PR" sz="2000" dirty="0">
                <a:latin typeface="Arial" pitchFamily="34" charset="0"/>
                <a:cs typeface="Arial" pitchFamily="34" charset="0"/>
              </a:rPr>
              <a:t> Clase A (antiguo estándar del American </a:t>
            </a:r>
            <a:r>
              <a:rPr lang="es-PR" sz="2000" dirty="0" err="1">
                <a:latin typeface="Arial" pitchFamily="34" charset="0"/>
                <a:cs typeface="Arial" pitchFamily="34" charset="0"/>
              </a:rPr>
              <a:t>National</a:t>
            </a:r>
            <a:r>
              <a:rPr lang="es-PR" sz="2000" dirty="0">
                <a:latin typeface="Arial" pitchFamily="34" charset="0"/>
                <a:cs typeface="Arial" pitchFamily="34" charset="0"/>
              </a:rPr>
              <a:t> </a:t>
            </a:r>
            <a:r>
              <a:rPr lang="es-PR" sz="2000" dirty="0" err="1">
                <a:latin typeface="Arial" pitchFamily="34" charset="0"/>
                <a:cs typeface="Arial" pitchFamily="34" charset="0"/>
              </a:rPr>
              <a:t>Standards</a:t>
            </a:r>
            <a:r>
              <a:rPr lang="es-PR" sz="2000" dirty="0">
                <a:latin typeface="Arial" pitchFamily="34" charset="0"/>
                <a:cs typeface="Arial" pitchFamily="34" charset="0"/>
              </a:rPr>
              <a:t> </a:t>
            </a:r>
            <a:r>
              <a:rPr lang="es-PR" sz="2000" dirty="0" err="1">
                <a:latin typeface="Arial" pitchFamily="34" charset="0"/>
                <a:cs typeface="Arial" pitchFamily="34" charset="0"/>
              </a:rPr>
              <a:t>Institute</a:t>
            </a:r>
            <a:r>
              <a:rPr lang="es-PR" sz="2000" dirty="0">
                <a:latin typeface="Arial" pitchFamily="34" charset="0"/>
                <a:cs typeface="Arial" pitchFamily="34" charset="0"/>
              </a:rPr>
              <a:t>) o   Clase G (nuevo estándar ANSI) hasta 2,200 voltios.</a:t>
            </a:r>
          </a:p>
          <a:p>
            <a:pPr lvl="1">
              <a:buClr>
                <a:schemeClr val="accent4"/>
              </a:buClr>
              <a:buFont typeface="Wingdings" pitchFamily="2" charset="2"/>
              <a:buChar char="§"/>
              <a:defRPr/>
            </a:pPr>
            <a:r>
              <a:rPr lang="es-PR" sz="2000" dirty="0">
                <a:latin typeface="Arial" pitchFamily="34" charset="0"/>
                <a:cs typeface="Arial" pitchFamily="34" charset="0"/>
              </a:rPr>
              <a:t>Clase B (antiguo estándar ANSI) o Clase E (nuevo estándar ANSI) hasta 20,000 voltios.</a:t>
            </a:r>
          </a:p>
          <a:p>
            <a:pPr lvl="1">
              <a:buClr>
                <a:schemeClr val="accent4"/>
              </a:buClr>
              <a:buFont typeface="Wingdings" pitchFamily="2" charset="2"/>
              <a:buChar char="§"/>
              <a:defRPr/>
            </a:pPr>
            <a:r>
              <a:rPr lang="es-PR" sz="2000" dirty="0">
                <a:latin typeface="Arial" pitchFamily="34" charset="0"/>
                <a:cs typeface="Arial" pitchFamily="34" charset="0"/>
              </a:rPr>
              <a:t>Clase C no clasificado para protección eléctrica.</a:t>
            </a:r>
          </a:p>
          <a:p>
            <a:pPr>
              <a:buClr>
                <a:schemeClr val="accent6">
                  <a:lumMod val="50000"/>
                </a:schemeClr>
              </a:buClr>
              <a:buNone/>
              <a:defRPr/>
            </a:pPr>
            <a:endParaRPr lang="en-US" dirty="0">
              <a:latin typeface="Arial" pitchFamily="34" charset="0"/>
              <a:cs typeface="Arial" pitchFamily="34" charset="0"/>
            </a:endParaRPr>
          </a:p>
          <a:p>
            <a:pPr marL="457200" lvl="1" indent="0">
              <a:buClr>
                <a:schemeClr val="accent6">
                  <a:lumMod val="50000"/>
                </a:schemeClr>
              </a:buClr>
              <a:buNone/>
              <a:defRPr/>
            </a:pPr>
            <a:endParaRPr lang="en-US" dirty="0">
              <a:latin typeface="Arial" pitchFamily="34" charset="0"/>
              <a:cs typeface="Arial" pitchFamily="34" charset="0"/>
            </a:endParaRPr>
          </a:p>
          <a:p>
            <a:pPr lvl="1">
              <a:buClr>
                <a:schemeClr val="accent6">
                  <a:lumMod val="50000"/>
                </a:schemeClr>
              </a:buClr>
              <a:buFont typeface="Wingdings" pitchFamily="2" charset="2"/>
              <a:buChar char="§"/>
              <a:defRPr/>
            </a:pPr>
            <a:endParaRPr lang="en-US" dirty="0">
              <a:latin typeface="Arial" pitchFamily="34" charset="0"/>
              <a:cs typeface="Arial" pitchFamily="34" charset="0"/>
            </a:endParaRPr>
          </a:p>
          <a:p>
            <a:pPr lvl="2">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DAB00CA-A39D-4BC2-8607-FF508905FB57}"/>
              </a:ext>
            </a:extLst>
          </p:cNvPr>
          <p:cNvSpPr>
            <a:spLocks noGrp="1"/>
          </p:cNvSpPr>
          <p:nvPr>
            <p:ph type="title"/>
          </p:nvPr>
        </p:nvSpPr>
        <p:spPr>
          <a:xfrm>
            <a:off x="1551214" y="326571"/>
            <a:ext cx="8534400" cy="990600"/>
          </a:xfrm>
        </p:spPr>
        <p:txBody>
          <a:bodyPr>
            <a:normAutofit/>
          </a:bodyPr>
          <a:lstStyle/>
          <a:p>
            <a:r>
              <a:rPr lang="es-ES" altLang="es-PR" dirty="0"/>
              <a:t>Ponerse Protección de la Cabeza </a:t>
            </a:r>
            <a:endParaRPr lang="en-US" altLang="es-PR" dirty="0"/>
          </a:p>
        </p:txBody>
      </p:sp>
      <p:sp>
        <p:nvSpPr>
          <p:cNvPr id="20483" name="Content Placeholder 2">
            <a:extLst>
              <a:ext uri="{FF2B5EF4-FFF2-40B4-BE49-F238E27FC236}">
                <a16:creationId xmlns:a16="http://schemas.microsoft.com/office/drawing/2014/main" id="{FC51B085-F6FB-4280-9A8B-71F4CC62C971}"/>
              </a:ext>
            </a:extLst>
          </p:cNvPr>
          <p:cNvSpPr>
            <a:spLocks noGrp="1"/>
          </p:cNvSpPr>
          <p:nvPr>
            <p:ph idx="1"/>
          </p:nvPr>
        </p:nvSpPr>
        <p:spPr>
          <a:xfrm>
            <a:off x="974271" y="1344387"/>
            <a:ext cx="8229600" cy="5187042"/>
          </a:xfrm>
        </p:spPr>
        <p:txBody>
          <a:bodyPr>
            <a:normAutofit/>
          </a:bodyPr>
          <a:lstStyle/>
          <a:p>
            <a:pPr>
              <a:buFont typeface="Wingdings" panose="05000000000000000000" pitchFamily="2" charset="2"/>
              <a:buChar char="q"/>
            </a:pPr>
            <a:r>
              <a:rPr lang="es-ES" altLang="es-PR" sz="2800" dirty="0">
                <a:latin typeface="Arial" panose="020B0604020202020204" pitchFamily="34" charset="0"/>
                <a:cs typeface="Arial" panose="020B0604020202020204" pitchFamily="34" charset="0"/>
              </a:rPr>
              <a:t>La protección de casco es efectiva solo si el casco se ajusta adecuadamente y se usa al cuadrado y no está inclinado en ángulo o posado en la parte posterior de la cabeza.</a:t>
            </a:r>
          </a:p>
          <a:p>
            <a:pPr>
              <a:buFont typeface="Wingdings" panose="05000000000000000000" pitchFamily="2" charset="2"/>
              <a:buChar char="q"/>
            </a:pPr>
            <a:r>
              <a:rPr lang="es-ES" altLang="es-PR" sz="2800" dirty="0">
                <a:latin typeface="Arial" panose="020B0604020202020204" pitchFamily="34" charset="0"/>
                <a:cs typeface="Arial" panose="020B0604020202020204" pitchFamily="34" charset="0"/>
              </a:rPr>
              <a:t>Laceraciones severas de golpes relativamente leves han sido incurridas por trabajadores que usan cascos en posiciones inadecuadas.</a:t>
            </a:r>
          </a:p>
          <a:p>
            <a:pPr>
              <a:buFont typeface="Wingdings" panose="05000000000000000000" pitchFamily="2" charset="2"/>
              <a:buChar char="q"/>
            </a:pPr>
            <a:r>
              <a:rPr lang="es-ES" altLang="es-PR" sz="2800" dirty="0">
                <a:latin typeface="Arial" panose="020B0604020202020204" pitchFamily="34" charset="0"/>
                <a:cs typeface="Arial" panose="020B0604020202020204" pitchFamily="34" charset="0"/>
              </a:rPr>
              <a:t>No debe usarlo hacia atrás.</a:t>
            </a:r>
            <a:endParaRPr lang="en-US" altLang="es-PR" sz="28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s-PR" dirty="0"/>
          </a:p>
          <a:p>
            <a:pPr eaLnBrk="1" hangingPunct="1"/>
            <a:endParaRPr lang="en-US" altLang="es-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605331A-9D48-4DA8-815A-ACE2302934A8}"/>
              </a:ext>
            </a:extLst>
          </p:cNvPr>
          <p:cNvSpPr>
            <a:spLocks noGrp="1"/>
          </p:cNvSpPr>
          <p:nvPr>
            <p:ph type="title"/>
          </p:nvPr>
        </p:nvSpPr>
        <p:spPr>
          <a:xfrm>
            <a:off x="1828800" y="363991"/>
            <a:ext cx="8534400" cy="1143000"/>
          </a:xfrm>
        </p:spPr>
        <p:txBody>
          <a:bodyPr/>
          <a:lstStyle/>
          <a:p>
            <a:r>
              <a:rPr lang="es-PR" altLang="es-PR" dirty="0"/>
              <a:t>Cuidado y Mantenimiento</a:t>
            </a:r>
          </a:p>
        </p:txBody>
      </p:sp>
      <p:sp>
        <p:nvSpPr>
          <p:cNvPr id="3" name="Content Placeholder 2">
            <a:extLst>
              <a:ext uri="{FF2B5EF4-FFF2-40B4-BE49-F238E27FC236}">
                <a16:creationId xmlns:a16="http://schemas.microsoft.com/office/drawing/2014/main" id="{01BF909D-C41B-42DE-BAA7-D4C5937D0813}"/>
              </a:ext>
            </a:extLst>
          </p:cNvPr>
          <p:cNvSpPr>
            <a:spLocks noGrp="1"/>
          </p:cNvSpPr>
          <p:nvPr>
            <p:ph idx="1"/>
          </p:nvPr>
        </p:nvSpPr>
        <p:spPr>
          <a:xfrm>
            <a:off x="582384" y="1295399"/>
            <a:ext cx="8382002" cy="4909457"/>
          </a:xfrm>
        </p:spPr>
        <p:txBody>
          <a:bodyPr rtlCol="0">
            <a:normAutofit/>
          </a:bodyPr>
          <a:lstStyle/>
          <a:p>
            <a:pPr>
              <a:buFont typeface="Wingdings" pitchFamily="2" charset="2"/>
              <a:buChar char="q"/>
              <a:defRPr/>
            </a:pPr>
            <a:r>
              <a:rPr lang="es-PR" sz="3200" dirty="0">
                <a:latin typeface="Arial" pitchFamily="34" charset="0"/>
                <a:cs typeface="Arial" pitchFamily="34" charset="0"/>
              </a:rPr>
              <a:t>Verifique antes de cada uso para detectar grietas, suspensión dañada y aspecto calcáreo (daño UV).</a:t>
            </a:r>
          </a:p>
          <a:p>
            <a:pPr lvl="1">
              <a:buClr>
                <a:schemeClr val="accent4"/>
              </a:buClr>
              <a:buFont typeface="Wingdings" pitchFamily="2" charset="2"/>
              <a:buChar char="§"/>
              <a:defRPr/>
            </a:pPr>
            <a:r>
              <a:rPr lang="es-PR" sz="2400" dirty="0">
                <a:latin typeface="Arial" pitchFamily="34" charset="0"/>
                <a:cs typeface="Arial" pitchFamily="34" charset="0"/>
              </a:rPr>
              <a:t>Tenga en cuenta que las etiquetas adhesivas colocadas en el casco pueden ocultar daños. Los marcadores ablandarán el plástico.</a:t>
            </a:r>
          </a:p>
          <a:p>
            <a:pPr>
              <a:buFont typeface="Wingdings" pitchFamily="2" charset="2"/>
              <a:buChar char="q"/>
              <a:defRPr/>
            </a:pPr>
            <a:r>
              <a:rPr lang="es-PR" sz="3200" dirty="0">
                <a:latin typeface="Arial" pitchFamily="34" charset="0"/>
                <a:cs typeface="Arial" pitchFamily="34" charset="0"/>
              </a:rPr>
              <a:t>Reemplace según sea necesario.</a:t>
            </a:r>
          </a:p>
          <a:p>
            <a:pPr>
              <a:buFont typeface="Wingdings" pitchFamily="2" charset="2"/>
              <a:buChar char="q"/>
              <a:defRPr/>
            </a:pPr>
            <a:r>
              <a:rPr lang="es-PR" sz="3200" dirty="0">
                <a:latin typeface="Arial" pitchFamily="34" charset="0"/>
                <a:cs typeface="Arial" pitchFamily="34" charset="0"/>
              </a:rPr>
              <a:t>No almacene en la luz solar directa.</a:t>
            </a:r>
          </a:p>
          <a:p>
            <a:pPr>
              <a:buNone/>
              <a:defRPr/>
            </a:pPr>
            <a:endParaRPr lang="en-US" dirty="0"/>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76942"/>
            <a:ext cx="8596668" cy="1320800"/>
          </a:xfrm>
        </p:spPr>
        <p:txBody>
          <a:bodyPr/>
          <a:lstStyle/>
          <a:p>
            <a:pPr algn="ctr"/>
            <a:r>
              <a:rPr lang="es-PR" dirty="0"/>
              <a:t>Proteja su Cabeza</a:t>
            </a:r>
          </a:p>
        </p:txBody>
      </p:sp>
      <p:sp>
        <p:nvSpPr>
          <p:cNvPr id="3" name="Content Placeholder 2"/>
          <p:cNvSpPr>
            <a:spLocks noGrp="1"/>
          </p:cNvSpPr>
          <p:nvPr>
            <p:ph sz="half" idx="1"/>
          </p:nvPr>
        </p:nvSpPr>
        <p:spPr>
          <a:xfrm>
            <a:off x="677334" y="1572758"/>
            <a:ext cx="4776409" cy="4697411"/>
          </a:xfrm>
        </p:spPr>
        <p:txBody>
          <a:bodyPr>
            <a:normAutofit/>
          </a:bodyPr>
          <a:lstStyle/>
          <a:p>
            <a:pPr marL="0" indent="0">
              <a:buNone/>
            </a:pPr>
            <a:r>
              <a:rPr lang="es-PR" sz="2800" b="1" dirty="0"/>
              <a:t>Use un casco cuando:</a:t>
            </a:r>
          </a:p>
          <a:p>
            <a:pPr marL="0" indent="0">
              <a:buNone/>
            </a:pPr>
            <a:endParaRPr lang="es-PR" sz="2800" dirty="0"/>
          </a:p>
          <a:p>
            <a:r>
              <a:rPr lang="es-PR" sz="2800" dirty="0"/>
              <a:t>los objetos pueden caer desde arriba</a:t>
            </a:r>
          </a:p>
          <a:p>
            <a:r>
              <a:rPr lang="es-PR" sz="2800" dirty="0"/>
              <a:t>podría golpearse la cabeza, como en tubos o vigas</a:t>
            </a:r>
          </a:p>
          <a:p>
            <a:r>
              <a:rPr lang="es-PR" sz="2800" dirty="0"/>
              <a:t>su cabeza podría tocar peligros eléctricos</a:t>
            </a:r>
          </a:p>
          <a:p>
            <a:pPr marL="0" indent="0">
              <a:buNone/>
            </a:pPr>
            <a:endParaRPr lang="en-US" dirty="0"/>
          </a:p>
        </p:txBody>
      </p:sp>
      <p:pic>
        <p:nvPicPr>
          <p:cNvPr id="6" name="Content Placeholder 5" title="Man wearing a hard hat"/>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486988" y="2638355"/>
            <a:ext cx="5105402" cy="3811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132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23B9C7E-47C0-48A5-914C-54C5FA4E47CB}"/>
              </a:ext>
            </a:extLst>
          </p:cNvPr>
          <p:cNvSpPr>
            <a:spLocks noGrp="1"/>
          </p:cNvSpPr>
          <p:nvPr>
            <p:ph type="title"/>
          </p:nvPr>
        </p:nvSpPr>
        <p:spPr>
          <a:xfrm>
            <a:off x="2057400" y="38100"/>
            <a:ext cx="6718300" cy="1143000"/>
          </a:xfrm>
        </p:spPr>
        <p:txBody>
          <a:bodyPr/>
          <a:lstStyle/>
          <a:p>
            <a:r>
              <a:rPr lang="es-PR" altLang="es-PR" dirty="0"/>
              <a:t>Entrenamiento-Inicial EPP</a:t>
            </a:r>
          </a:p>
        </p:txBody>
      </p:sp>
      <p:sp>
        <p:nvSpPr>
          <p:cNvPr id="3" name="Content Placeholder 2">
            <a:extLst>
              <a:ext uri="{FF2B5EF4-FFF2-40B4-BE49-F238E27FC236}">
                <a16:creationId xmlns:a16="http://schemas.microsoft.com/office/drawing/2014/main" id="{F95AC61E-D106-45D8-84C3-78DF2C23FFEF}"/>
              </a:ext>
            </a:extLst>
          </p:cNvPr>
          <p:cNvSpPr>
            <a:spLocks noGrp="1"/>
          </p:cNvSpPr>
          <p:nvPr>
            <p:ph idx="1"/>
          </p:nvPr>
        </p:nvSpPr>
        <p:spPr>
          <a:xfrm>
            <a:off x="514773" y="969691"/>
            <a:ext cx="9137227" cy="5850209"/>
          </a:xfrm>
        </p:spPr>
        <p:txBody>
          <a:bodyPr rtlCol="0">
            <a:normAutofit fontScale="92500" lnSpcReduction="10000"/>
          </a:bodyPr>
          <a:lstStyle/>
          <a:p>
            <a:pPr>
              <a:buFont typeface="Wingdings" pitchFamily="2" charset="2"/>
              <a:buChar char="q"/>
              <a:defRPr/>
            </a:pPr>
            <a:r>
              <a:rPr lang="es-PR" sz="2400" dirty="0"/>
              <a:t>Equipo de protección personal (EPP) es cualquier equipo de seguridad que los trabajadores usan para prevenir lesiones en el lugar de trabajo cuando los controles de ingeniería y administrativos no logran eliminar el peligro.</a:t>
            </a:r>
          </a:p>
          <a:p>
            <a:pPr>
              <a:buFont typeface="Wingdings" pitchFamily="2" charset="2"/>
              <a:buChar char="q"/>
              <a:defRPr/>
            </a:pPr>
            <a:r>
              <a:rPr lang="es-PR" sz="2400" dirty="0"/>
              <a:t>La capacitación es requerida por las regulaciones de OSHA contenidas en 29CFR 1910.132-140.  </a:t>
            </a:r>
          </a:p>
          <a:p>
            <a:pPr>
              <a:buFont typeface="Wingdings" pitchFamily="2" charset="2"/>
              <a:buChar char="q"/>
              <a:defRPr/>
            </a:pPr>
            <a:r>
              <a:rPr lang="es-ES" sz="2400" dirty="0"/>
              <a:t>A través del entrenamiento sabrás:</a:t>
            </a:r>
            <a:r>
              <a:rPr lang="en-US" sz="800" dirty="0"/>
              <a:t> </a:t>
            </a:r>
          </a:p>
          <a:p>
            <a:pPr marL="0" indent="0">
              <a:buNone/>
              <a:defRPr/>
            </a:pPr>
            <a:r>
              <a:rPr lang="en-US" sz="800" dirty="0"/>
              <a:t> </a:t>
            </a:r>
          </a:p>
          <a:p>
            <a:pPr lvl="7">
              <a:buClr>
                <a:schemeClr val="accent4"/>
              </a:buClr>
              <a:buFont typeface="Wingdings" pitchFamily="2" charset="2"/>
              <a:buChar char="§"/>
              <a:defRPr/>
            </a:pPr>
            <a:endParaRPr lang="en-US" sz="2000" dirty="0"/>
          </a:p>
          <a:p>
            <a:pPr lvl="7">
              <a:buClr>
                <a:schemeClr val="accent4"/>
              </a:buClr>
              <a:buFont typeface="Wingdings" pitchFamily="2" charset="2"/>
              <a:buChar char="§"/>
              <a:defRPr/>
            </a:pPr>
            <a:r>
              <a:rPr lang="es-PR" sz="2000" dirty="0"/>
              <a:t>Cuando EPP es necesario</a:t>
            </a:r>
          </a:p>
          <a:p>
            <a:pPr lvl="7">
              <a:buClr>
                <a:schemeClr val="accent4"/>
              </a:buClr>
              <a:buFont typeface="Wingdings" pitchFamily="2" charset="2"/>
              <a:buChar char="§"/>
              <a:defRPr/>
            </a:pPr>
            <a:r>
              <a:rPr lang="es-PR" sz="2000" dirty="0"/>
              <a:t>Qué EPP es necesario</a:t>
            </a:r>
          </a:p>
          <a:p>
            <a:pPr lvl="7">
              <a:buClr>
                <a:schemeClr val="accent4"/>
              </a:buClr>
              <a:buFont typeface="Wingdings" pitchFamily="2" charset="2"/>
              <a:buChar char="§"/>
              <a:defRPr/>
            </a:pPr>
            <a:r>
              <a:rPr lang="es-PR" sz="2000" dirty="0"/>
              <a:t>Cómo ponerse, quitarse, ajustar y usar adecuadamente el EPP</a:t>
            </a:r>
          </a:p>
          <a:p>
            <a:pPr lvl="7">
              <a:buClr>
                <a:schemeClr val="accent4"/>
              </a:buClr>
              <a:buFont typeface="Wingdings" pitchFamily="2" charset="2"/>
              <a:buChar char="§"/>
              <a:defRPr/>
            </a:pPr>
            <a:r>
              <a:rPr lang="es-PR" sz="2000" dirty="0"/>
              <a:t>Las limitaciones del EPP</a:t>
            </a:r>
          </a:p>
          <a:p>
            <a:pPr lvl="7">
              <a:buClr>
                <a:schemeClr val="accent4"/>
              </a:buClr>
              <a:buFont typeface="Wingdings" pitchFamily="2" charset="2"/>
              <a:buChar char="§"/>
              <a:defRPr/>
            </a:pPr>
            <a:r>
              <a:rPr lang="es-PR" sz="2000" dirty="0"/>
              <a:t>El cuidado adecuado, el mantenimiento, la vida útil y la eliminación del EPP</a:t>
            </a:r>
          </a:p>
          <a:p>
            <a:pPr lvl="6">
              <a:defRPr/>
            </a:pPr>
            <a:endParaRPr lang="en-US" dirty="0"/>
          </a:p>
          <a:p>
            <a:pPr lvl="6">
              <a:defRPr/>
            </a:pPr>
            <a:endParaRPr lang="en-US" dirty="0"/>
          </a:p>
          <a:p>
            <a:pPr>
              <a:defRPr/>
            </a:pPr>
            <a:endParaRPr lang="en-US" dirty="0"/>
          </a:p>
        </p:txBody>
      </p:sp>
      <p:pic>
        <p:nvPicPr>
          <p:cNvPr id="4" name="Picture 3" descr="Una imagen de un instructor que enseña una clase.">
            <a:extLst>
              <a:ext uri="{FF2B5EF4-FFF2-40B4-BE49-F238E27FC236}">
                <a16:creationId xmlns:a16="http://schemas.microsoft.com/office/drawing/2014/main" id="{9AFEE940-601D-4B9B-A256-A30E6F911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717" y="4094138"/>
            <a:ext cx="2637366" cy="29944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881744" y="1710268"/>
            <a:ext cx="7462156" cy="1718441"/>
          </a:xfrm>
        </p:spPr>
        <p:txBody>
          <a:bodyPr/>
          <a:lstStyle/>
          <a:p>
            <a:r>
              <a:rPr lang="en-US" altLang="en-US" b="1" dirty="0"/>
              <a:t>Protección de los Pies</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1910.136</a:t>
            </a:r>
          </a:p>
        </p:txBody>
      </p:sp>
    </p:spTree>
    <p:extLst>
      <p:ext uri="{BB962C8B-B14F-4D97-AF65-F5344CB8AC3E}">
        <p14:creationId xmlns:p14="http://schemas.microsoft.com/office/powerpoint/2010/main" val="67731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8382E53A-5A93-40EA-913C-DA814BB62E07}"/>
              </a:ext>
            </a:extLst>
          </p:cNvPr>
          <p:cNvSpPr>
            <a:spLocks noGrp="1"/>
          </p:cNvSpPr>
          <p:nvPr>
            <p:ph type="title"/>
          </p:nvPr>
        </p:nvSpPr>
        <p:spPr/>
        <p:txBody>
          <a:bodyPr/>
          <a:lstStyle/>
          <a:p>
            <a:r>
              <a:rPr lang="en-US" dirty="0">
                <a:solidFill>
                  <a:schemeClr val="tx1"/>
                </a:solidFill>
              </a:rPr>
              <a:t>Botas</a:t>
            </a:r>
          </a:p>
        </p:txBody>
      </p:sp>
      <p:pic>
        <p:nvPicPr>
          <p:cNvPr id="5" name="Content Placeholder 4" descr="Botas">
            <a:extLst>
              <a:ext uri="{FF2B5EF4-FFF2-40B4-BE49-F238E27FC236}">
                <a16:creationId xmlns:a16="http://schemas.microsoft.com/office/drawing/2014/main" id="{804D5C9D-5CBB-4DC7-A8BD-BB0A313D4B3B}"/>
              </a:ext>
              <a:ext uri="{C183D7F6-B498-43B3-948B-1728B52AA6E4}">
                <adec:decorative xmlns="" xmlns:adec="http://schemas.microsoft.com/office/drawing/2017/decorative" val="1"/>
              </a:ext>
            </a:extLst>
          </p:cNvPr>
          <p:cNvPicPr>
            <a:picLocks noGrp="1" noChangeAspect="1"/>
          </p:cNvPicPr>
          <p:nvPr>
            <p:ph idx="4294967295"/>
          </p:nvPr>
        </p:nvPicPr>
        <p:blipFill>
          <a:blip r:embed="rId2"/>
          <a:stretch>
            <a:fillRect/>
          </a:stretch>
        </p:blipFill>
        <p:spPr>
          <a:xfrm>
            <a:off x="7782311" y="2123614"/>
            <a:ext cx="3571875" cy="3967163"/>
          </a:xfrm>
        </p:spPr>
      </p:pic>
      <p:sp>
        <p:nvSpPr>
          <p:cNvPr id="25" name="Rectangle 2">
            <a:extLst>
              <a:ext uri="{FF2B5EF4-FFF2-40B4-BE49-F238E27FC236}">
                <a16:creationId xmlns:a16="http://schemas.microsoft.com/office/drawing/2014/main" id="{51589B92-636A-415A-ADCD-BA95440498FB}"/>
              </a:ext>
            </a:extLst>
          </p:cNvPr>
          <p:cNvSpPr txBox="1">
            <a:spLocks noChangeArrowheads="1"/>
          </p:cNvSpPr>
          <p:nvPr/>
        </p:nvSpPr>
        <p:spPr>
          <a:xfrm>
            <a:off x="1034094" y="1080229"/>
            <a:ext cx="6391457" cy="10433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Protección de los Pies</a:t>
            </a:r>
            <a:endParaRPr lang="en-US" altLang="en-US" sz="4800" dirty="0"/>
          </a:p>
        </p:txBody>
      </p:sp>
      <p:pic>
        <p:nvPicPr>
          <p:cNvPr id="14" name="Picture 13" descr="Imagen de dos pares de botas de construccion">
            <a:extLst>
              <a:ext uri="{FF2B5EF4-FFF2-40B4-BE49-F238E27FC236}">
                <a16:creationId xmlns:a16="http://schemas.microsoft.com/office/drawing/2014/main" id="{657C6644-F924-408B-AEAD-4D4FCC81A753}"/>
              </a:ext>
            </a:extLst>
          </p:cNvPr>
          <p:cNvPicPr>
            <a:picLocks noChangeAspect="1"/>
          </p:cNvPicPr>
          <p:nvPr/>
        </p:nvPicPr>
        <p:blipFill>
          <a:blip r:embed="rId3"/>
          <a:stretch>
            <a:fillRect/>
          </a:stretch>
        </p:blipFill>
        <p:spPr>
          <a:xfrm rot="21376464">
            <a:off x="1309886" y="2154091"/>
            <a:ext cx="4286250" cy="4286250"/>
          </a:xfrm>
          <a:prstGeom prst="rect">
            <a:avLst/>
          </a:prstGeom>
          <a:ln>
            <a:noFill/>
          </a:ln>
          <a:effectLst>
            <a:softEdge rad="112500"/>
          </a:effectLst>
        </p:spPr>
      </p:pic>
    </p:spTree>
    <p:extLst>
      <p:ext uri="{BB962C8B-B14F-4D97-AF65-F5344CB8AC3E}">
        <p14:creationId xmlns:p14="http://schemas.microsoft.com/office/powerpoint/2010/main" val="34545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27622445-EE61-4347-9BF9-F4C60FE78566}"/>
              </a:ext>
            </a:extLst>
          </p:cNvPr>
          <p:cNvSpPr>
            <a:spLocks noGrp="1"/>
          </p:cNvSpPr>
          <p:nvPr>
            <p:ph type="title"/>
          </p:nvPr>
        </p:nvSpPr>
        <p:spPr>
          <a:xfrm>
            <a:off x="476166" y="890005"/>
            <a:ext cx="8596668" cy="1320800"/>
          </a:xfrm>
        </p:spPr>
        <p:txBody>
          <a:bodyPr>
            <a:normAutofit/>
          </a:bodyPr>
          <a:lstStyle/>
          <a:p>
            <a:r>
              <a:rPr lang="en-US" sz="4400" dirty="0" err="1"/>
              <a:t>Protección</a:t>
            </a:r>
            <a:r>
              <a:rPr lang="en-US" sz="4400" dirty="0"/>
              <a:t> de los Pies 2</a:t>
            </a:r>
          </a:p>
        </p:txBody>
      </p:sp>
      <p:sp>
        <p:nvSpPr>
          <p:cNvPr id="9" name="Content Placeholder 2">
            <a:extLst>
              <a:ext uri="{FF2B5EF4-FFF2-40B4-BE49-F238E27FC236}">
                <a16:creationId xmlns:a16="http://schemas.microsoft.com/office/drawing/2014/main" id="{E77C28CD-D72A-466B-8EF3-ED8C6DBC926D}"/>
              </a:ext>
            </a:extLst>
          </p:cNvPr>
          <p:cNvSpPr>
            <a:spLocks noGrp="1"/>
          </p:cNvSpPr>
          <p:nvPr>
            <p:ph sz="half" idx="4294967295"/>
          </p:nvPr>
        </p:nvSpPr>
        <p:spPr>
          <a:xfrm>
            <a:off x="766826" y="2210805"/>
            <a:ext cx="10547350" cy="4586287"/>
          </a:xfrm>
        </p:spPr>
        <p:txBody>
          <a:bodyPr>
            <a:normAutofit/>
          </a:bodyPr>
          <a:lstStyle/>
          <a:p>
            <a:pPr marL="0" indent="0" algn="ctr">
              <a:buNone/>
            </a:pPr>
            <a:r>
              <a:rPr lang="es-PR" sz="2800" dirty="0"/>
              <a:t>Use protección para los pies y piernas cuando:</a:t>
            </a:r>
          </a:p>
          <a:p>
            <a:pPr marL="0" indent="0">
              <a:buNone/>
            </a:pPr>
            <a:endParaRPr lang="es-PR" sz="2800" dirty="0"/>
          </a:p>
          <a:p>
            <a:r>
              <a:rPr lang="es-PR" sz="2400" dirty="0"/>
              <a:t>los objetos pesados ​​pueden rodar o caer sobre sus pies</a:t>
            </a:r>
          </a:p>
          <a:p>
            <a:r>
              <a:rPr lang="es-PR" sz="2400" dirty="0"/>
              <a:t>trabajar con objetos afilados que podrían perforar las suelas o la parte superior de los zapatos comunes</a:t>
            </a:r>
          </a:p>
          <a:p>
            <a:r>
              <a:rPr lang="es-PR" sz="2400" dirty="0"/>
              <a:t>cerca de metal caliente </a:t>
            </a:r>
          </a:p>
          <a:p>
            <a:r>
              <a:rPr lang="es-PR" sz="2400" dirty="0"/>
              <a:t>trabajando en o alrededor de superficies calientes, mojadas o resbaladizas</a:t>
            </a:r>
          </a:p>
          <a:p>
            <a:r>
              <a:rPr lang="es-PR" sz="2400" dirty="0"/>
              <a:t>los peligros </a:t>
            </a:r>
            <a:r>
              <a:rPr lang="es-PR" sz="2400" dirty="0" err="1"/>
              <a:t>electricos</a:t>
            </a:r>
            <a:r>
              <a:rPr lang="es-PR" sz="2400" dirty="0"/>
              <a:t> </a:t>
            </a:r>
            <a:r>
              <a:rPr lang="es-PR" sz="2400" dirty="0" err="1"/>
              <a:t>estan</a:t>
            </a:r>
            <a:r>
              <a:rPr lang="es-PR" sz="2400" dirty="0"/>
              <a:t> presentes</a:t>
            </a:r>
          </a:p>
          <a:p>
            <a:endParaRPr lang="en-US" dirty="0"/>
          </a:p>
        </p:txBody>
      </p:sp>
    </p:spTree>
    <p:extLst>
      <p:ext uri="{BB962C8B-B14F-4D97-AF65-F5344CB8AC3E}">
        <p14:creationId xmlns:p14="http://schemas.microsoft.com/office/powerpoint/2010/main" val="1225277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pPr algn="ctr"/>
            <a:r>
              <a:rPr lang="es-ES" dirty="0"/>
              <a:t>Protege Tus Piernas y Pies </a:t>
            </a:r>
            <a:endParaRPr lang="en-US" dirty="0"/>
          </a:p>
        </p:txBody>
      </p:sp>
      <p:sp>
        <p:nvSpPr>
          <p:cNvPr id="3" name="Content Placeholder 2"/>
          <p:cNvSpPr>
            <a:spLocks noGrp="1"/>
          </p:cNvSpPr>
          <p:nvPr>
            <p:ph sz="half" idx="1"/>
          </p:nvPr>
        </p:nvSpPr>
        <p:spPr>
          <a:xfrm>
            <a:off x="677334" y="1534886"/>
            <a:ext cx="5418666" cy="5127171"/>
          </a:xfrm>
        </p:spPr>
        <p:txBody>
          <a:bodyPr>
            <a:normAutofit fontScale="92500" lnSpcReduction="10000"/>
          </a:bodyPr>
          <a:lstStyle/>
          <a:p>
            <a:pPr marL="0" indent="0">
              <a:buNone/>
            </a:pPr>
            <a:endParaRPr lang="en-US" sz="2800" b="1" dirty="0"/>
          </a:p>
          <a:p>
            <a:pPr marL="0" indent="0">
              <a:buNone/>
            </a:pPr>
            <a:r>
              <a:rPr lang="es-PR" sz="2800" b="1" dirty="0"/>
              <a:t>Use protección para los pies y piernas cuando:</a:t>
            </a:r>
            <a:endParaRPr lang="es-PR" sz="2400" dirty="0"/>
          </a:p>
          <a:p>
            <a:r>
              <a:rPr lang="es-PR" sz="2400" dirty="0"/>
              <a:t>los objetos pesados ​​pueden rodar o caer sobre sus pies</a:t>
            </a:r>
          </a:p>
          <a:p>
            <a:r>
              <a:rPr lang="es-PR" sz="2400" dirty="0"/>
              <a:t>trabajar con objetos afilados que podrían perforar las suelas o la parte superior de los zapatos comunes</a:t>
            </a:r>
          </a:p>
          <a:p>
            <a:r>
              <a:rPr lang="es-PR" sz="2400" dirty="0"/>
              <a:t>cerca de metal caliente</a:t>
            </a:r>
          </a:p>
          <a:p>
            <a:r>
              <a:rPr lang="es-PR" sz="2400" dirty="0"/>
              <a:t>trabajando en o alrededor de superficies calientes, mojadas o resbaladizas</a:t>
            </a:r>
          </a:p>
          <a:p>
            <a:r>
              <a:rPr lang="es-PR" sz="2400" dirty="0"/>
              <a:t>los peligros eléctricos están presentes</a:t>
            </a:r>
          </a:p>
          <a:p>
            <a:endParaRPr lang="en-US" dirty="0"/>
          </a:p>
        </p:txBody>
      </p:sp>
      <p:pic>
        <p:nvPicPr>
          <p:cNvPr id="7" name="Content Placeholder 6" descr="Imagen de un zapato de seguridad"/>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732815" y="1761277"/>
            <a:ext cx="3545510" cy="3545510"/>
          </a:xfrm>
        </p:spPr>
      </p:pic>
    </p:spTree>
    <p:extLst>
      <p:ext uri="{BB962C8B-B14F-4D97-AF65-F5344CB8AC3E}">
        <p14:creationId xmlns:p14="http://schemas.microsoft.com/office/powerpoint/2010/main" val="367826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1355272" y="1970690"/>
            <a:ext cx="7200900" cy="1718441"/>
          </a:xfrm>
        </p:spPr>
        <p:txBody>
          <a:bodyPr/>
          <a:lstStyle/>
          <a:p>
            <a:r>
              <a:rPr lang="en-US" altLang="en-US" b="1" dirty="0"/>
              <a:t>Protección de Mano</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1910.138</a:t>
            </a:r>
          </a:p>
        </p:txBody>
      </p:sp>
    </p:spTree>
    <p:extLst>
      <p:ext uri="{BB962C8B-B14F-4D97-AF65-F5344CB8AC3E}">
        <p14:creationId xmlns:p14="http://schemas.microsoft.com/office/powerpoint/2010/main" val="3068550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4A4D1B23-9FDB-4E4B-BF5D-3B0752DF56F7}"/>
              </a:ext>
            </a:extLst>
          </p:cNvPr>
          <p:cNvSpPr>
            <a:spLocks noGrp="1"/>
          </p:cNvSpPr>
          <p:nvPr>
            <p:ph type="title"/>
          </p:nvPr>
        </p:nvSpPr>
        <p:spPr/>
        <p:txBody>
          <a:bodyPr/>
          <a:lstStyle/>
          <a:p>
            <a:r>
              <a:rPr lang="en-US" dirty="0">
                <a:solidFill>
                  <a:schemeClr val="tx1"/>
                </a:solidFill>
              </a:rPr>
              <a:t>Guantes</a:t>
            </a:r>
          </a:p>
        </p:txBody>
      </p:sp>
      <p:sp>
        <p:nvSpPr>
          <p:cNvPr id="25" name="Rectangle 2">
            <a:extLst>
              <a:ext uri="{FF2B5EF4-FFF2-40B4-BE49-F238E27FC236}">
                <a16:creationId xmlns:a16="http://schemas.microsoft.com/office/drawing/2014/main" id="{51589B92-636A-415A-ADCD-BA95440498FB}"/>
              </a:ext>
            </a:extLst>
          </p:cNvPr>
          <p:cNvSpPr txBox="1">
            <a:spLocks noChangeArrowheads="1"/>
          </p:cNvSpPr>
          <p:nvPr/>
        </p:nvSpPr>
        <p:spPr>
          <a:xfrm>
            <a:off x="1034094" y="1080229"/>
            <a:ext cx="6391457" cy="10433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400" dirty="0"/>
              <a:t>Protección de Mano</a:t>
            </a:r>
          </a:p>
        </p:txBody>
      </p:sp>
      <p:pic>
        <p:nvPicPr>
          <p:cNvPr id="5" name="Picture 4" descr="Guantes">
            <a:extLst>
              <a:ext uri="{FF2B5EF4-FFF2-40B4-BE49-F238E27FC236}">
                <a16:creationId xmlns:a16="http://schemas.microsoft.com/office/drawing/2014/main" id="{E858B120-F560-466B-AF26-DF197E55F3BC}"/>
              </a:ext>
              <a:ext uri="{C183D7F6-B498-43B3-948B-1728B52AA6E4}">
                <adec:decorative xmlns=""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386" y="3143642"/>
            <a:ext cx="4506754" cy="3008258"/>
          </a:xfrm>
          <a:prstGeom prst="rect">
            <a:avLst/>
          </a:prstGeom>
          <a:ln>
            <a:noFill/>
          </a:ln>
          <a:effectLst>
            <a:outerShdw blurRad="292100" dist="139700" dir="2700000" algn="tl" rotWithShape="0">
              <a:srgbClr val="333333">
                <a:alpha val="65000"/>
              </a:srgbClr>
            </a:outerShdw>
          </a:effectLst>
        </p:spPr>
      </p:pic>
      <p:pic>
        <p:nvPicPr>
          <p:cNvPr id="9" name="Picture 8" descr="Imagenes de 6 guantes protectoras">
            <a:extLst>
              <a:ext uri="{FF2B5EF4-FFF2-40B4-BE49-F238E27FC236}">
                <a16:creationId xmlns:a16="http://schemas.microsoft.com/office/drawing/2014/main" id="{892D0E68-7165-4D31-909E-6EB2448D1785}"/>
              </a:ext>
            </a:extLst>
          </p:cNvPr>
          <p:cNvPicPr>
            <a:picLocks noChangeAspect="1"/>
          </p:cNvPicPr>
          <p:nvPr/>
        </p:nvPicPr>
        <p:blipFill>
          <a:blip r:embed="rId3"/>
          <a:stretch>
            <a:fillRect/>
          </a:stretch>
        </p:blipFill>
        <p:spPr>
          <a:xfrm rot="656607">
            <a:off x="6258911" y="1534662"/>
            <a:ext cx="5011377" cy="5011377"/>
          </a:xfrm>
          <a:prstGeom prst="rect">
            <a:avLst/>
          </a:prstGeom>
        </p:spPr>
      </p:pic>
    </p:spTree>
    <p:extLst>
      <p:ext uri="{BB962C8B-B14F-4D97-AF65-F5344CB8AC3E}">
        <p14:creationId xmlns:p14="http://schemas.microsoft.com/office/powerpoint/2010/main" val="20769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8971"/>
            <a:ext cx="8596668" cy="1320800"/>
          </a:xfrm>
        </p:spPr>
        <p:txBody>
          <a:bodyPr>
            <a:normAutofit/>
          </a:bodyPr>
          <a:lstStyle/>
          <a:p>
            <a:pPr algn="ctr"/>
            <a:r>
              <a:rPr lang="es-ES" dirty="0"/>
              <a:t>Protege tus Manos y Cuerpo</a:t>
            </a:r>
            <a:endParaRPr lang="en-US" dirty="0"/>
          </a:p>
        </p:txBody>
      </p:sp>
      <p:sp>
        <p:nvSpPr>
          <p:cNvPr id="4" name="Content Placeholder 3"/>
          <p:cNvSpPr>
            <a:spLocks noGrp="1"/>
          </p:cNvSpPr>
          <p:nvPr>
            <p:ph sz="half" idx="1"/>
          </p:nvPr>
        </p:nvSpPr>
        <p:spPr>
          <a:xfrm>
            <a:off x="677334" y="1409472"/>
            <a:ext cx="5135637" cy="4969557"/>
          </a:xfrm>
        </p:spPr>
        <p:txBody>
          <a:bodyPr>
            <a:normAutofit/>
          </a:bodyPr>
          <a:lstStyle/>
          <a:p>
            <a:pPr marL="0" indent="0">
              <a:buNone/>
            </a:pPr>
            <a:r>
              <a:rPr lang="en-US" sz="3200" b="1" dirty="0"/>
              <a:t>Use </a:t>
            </a:r>
            <a:r>
              <a:rPr lang="es-PR" sz="3200" b="1" dirty="0"/>
              <a:t>ropa protectora cuando esté cerca:</a:t>
            </a:r>
            <a:endParaRPr lang="es-PR" sz="2400" dirty="0"/>
          </a:p>
          <a:p>
            <a:r>
              <a:rPr lang="es-PR" sz="2400" dirty="0"/>
              <a:t>calor o frio intenso</a:t>
            </a:r>
          </a:p>
          <a:p>
            <a:r>
              <a:rPr lang="es-PR" sz="2400" dirty="0"/>
              <a:t>metales y líquidos calientes</a:t>
            </a:r>
          </a:p>
          <a:p>
            <a:r>
              <a:rPr lang="es-PR" sz="2400" dirty="0"/>
              <a:t>herramientas, maquinaria y materiales</a:t>
            </a:r>
          </a:p>
          <a:p>
            <a:r>
              <a:rPr lang="es-PR" sz="2400" dirty="0"/>
              <a:t>químicos peligrosos</a:t>
            </a:r>
          </a:p>
          <a:p>
            <a:r>
              <a:rPr lang="es-PR" sz="2400" dirty="0"/>
              <a:t>materiales potencialmente infecciosos, como la sangre</a:t>
            </a:r>
          </a:p>
          <a:p>
            <a:r>
              <a:rPr lang="es-PR" sz="2400" dirty="0"/>
              <a:t>radiación </a:t>
            </a:r>
          </a:p>
          <a:p>
            <a:endParaRPr lang="en-US" dirty="0"/>
          </a:p>
        </p:txBody>
      </p:sp>
      <p:pic>
        <p:nvPicPr>
          <p:cNvPr id="3" name="Content Placeholder 2" descr="Una persona con una ropa de protección completa"/>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44469" y="1620839"/>
            <a:ext cx="2903563" cy="4351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417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1261246" y="1970690"/>
            <a:ext cx="6574209" cy="1718441"/>
          </a:xfrm>
        </p:spPr>
        <p:txBody>
          <a:bodyPr/>
          <a:lstStyle/>
          <a:p>
            <a:r>
              <a:rPr lang="en-US" altLang="en-US" b="1" dirty="0"/>
              <a:t>Protección </a:t>
            </a:r>
            <a:r>
              <a:rPr lang="es-PR" altLang="en-US" b="1" dirty="0"/>
              <a:t>Auditiva</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1910.95</a:t>
            </a:r>
          </a:p>
        </p:txBody>
      </p:sp>
    </p:spTree>
    <p:extLst>
      <p:ext uri="{BB962C8B-B14F-4D97-AF65-F5344CB8AC3E}">
        <p14:creationId xmlns:p14="http://schemas.microsoft.com/office/powerpoint/2010/main" val="1134287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C1D6E9B7-8B46-404D-96AB-64B55B1794C9}"/>
              </a:ext>
            </a:extLst>
          </p:cNvPr>
          <p:cNvSpPr>
            <a:spLocks noGrp="1"/>
          </p:cNvSpPr>
          <p:nvPr>
            <p:ph type="title"/>
          </p:nvPr>
        </p:nvSpPr>
        <p:spPr/>
        <p:txBody>
          <a:bodyPr>
            <a:normAutofit fontScale="90000"/>
          </a:bodyPr>
          <a:lstStyle/>
          <a:p>
            <a:r>
              <a:rPr lang="en-US" sz="4400" dirty="0"/>
              <a:t>Proteccion </a:t>
            </a:r>
            <a:br>
              <a:rPr lang="en-US" sz="4400" dirty="0"/>
            </a:br>
            <a:r>
              <a:rPr lang="en-US" sz="4400" dirty="0"/>
              <a:t>auditive 2</a:t>
            </a:r>
          </a:p>
        </p:txBody>
      </p:sp>
      <p:pic>
        <p:nvPicPr>
          <p:cNvPr id="5" name="Picture 4" descr="Proteccion &#10;auditive 2">
            <a:extLst>
              <a:ext uri="{FF2B5EF4-FFF2-40B4-BE49-F238E27FC236}">
                <a16:creationId xmlns:a16="http://schemas.microsoft.com/office/drawing/2014/main" id="{A9B0C57A-D6F5-494A-B013-1AC864095353}"/>
              </a:ext>
              <a:ext uri="{C183D7F6-B498-43B3-948B-1728B52AA6E4}">
                <adec:decorative xmlns="" xmlns:adec="http://schemas.microsoft.com/office/drawing/2017/decorative" val="1"/>
              </a:ext>
            </a:extLst>
          </p:cNvPr>
          <p:cNvPicPr>
            <a:picLocks noChangeAspect="1"/>
          </p:cNvPicPr>
          <p:nvPr/>
        </p:nvPicPr>
        <p:blipFill>
          <a:blip r:embed="rId2"/>
          <a:stretch>
            <a:fillRect/>
          </a:stretch>
        </p:blipFill>
        <p:spPr>
          <a:xfrm rot="20659538">
            <a:off x="1308445" y="3019371"/>
            <a:ext cx="2971169" cy="2942872"/>
          </a:xfrm>
          <a:prstGeom prst="rect">
            <a:avLst/>
          </a:prstGeom>
        </p:spPr>
      </p:pic>
      <p:pic>
        <p:nvPicPr>
          <p:cNvPr id="3" name="Picture 2" descr="imagen que contiene 12 variedades diferentes de protección del oído.">
            <a:extLst>
              <a:ext uri="{FF2B5EF4-FFF2-40B4-BE49-F238E27FC236}">
                <a16:creationId xmlns:a16="http://schemas.microsoft.com/office/drawing/2014/main" id="{F0E0E84A-4642-4197-AB67-E958C77B7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6926" y="1414788"/>
            <a:ext cx="4948349" cy="5322647"/>
          </a:xfrm>
          <a:prstGeom prst="rect">
            <a:avLst/>
          </a:prstGeom>
        </p:spPr>
      </p:pic>
    </p:spTree>
    <p:extLst>
      <p:ext uri="{BB962C8B-B14F-4D97-AF65-F5344CB8AC3E}">
        <p14:creationId xmlns:p14="http://schemas.microsoft.com/office/powerpoint/2010/main" val="3907627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R" dirty="0"/>
              <a:t>Proteja su Audiencia</a:t>
            </a:r>
          </a:p>
        </p:txBody>
      </p:sp>
      <p:sp>
        <p:nvSpPr>
          <p:cNvPr id="3" name="Content Placeholder 2"/>
          <p:cNvSpPr>
            <a:spLocks noGrp="1"/>
          </p:cNvSpPr>
          <p:nvPr>
            <p:ph sz="half" idx="1"/>
          </p:nvPr>
        </p:nvSpPr>
        <p:spPr>
          <a:xfrm>
            <a:off x="677334" y="2160589"/>
            <a:ext cx="5886752" cy="4569828"/>
          </a:xfrm>
        </p:spPr>
        <p:txBody>
          <a:bodyPr>
            <a:normAutofit/>
          </a:bodyPr>
          <a:lstStyle/>
          <a:p>
            <a:pPr marL="0" indent="0">
              <a:buNone/>
            </a:pPr>
            <a:r>
              <a:rPr lang="es-PR" sz="2800" b="1" dirty="0"/>
              <a:t>Use tapones u orejeras cuando:</a:t>
            </a:r>
          </a:p>
          <a:p>
            <a:endParaRPr lang="es-PR" sz="2400" dirty="0"/>
          </a:p>
          <a:p>
            <a:r>
              <a:rPr lang="es-PR" sz="2400" dirty="0"/>
              <a:t>está expuesto a ruidos fuertes de máquinas, herramientas, ventiladores o sistemas de música</a:t>
            </a:r>
          </a:p>
          <a:p>
            <a:r>
              <a:rPr lang="es-PR" sz="2400" dirty="0"/>
              <a:t>una señal de niveles altos de ruido es si necesita elevar su voz para que lo escuche alguien cercano (3 pies)</a:t>
            </a:r>
          </a:p>
          <a:p>
            <a:pPr marL="0" indent="0">
              <a:buNone/>
            </a:pPr>
            <a:endParaRPr lang="en-US" dirty="0"/>
          </a:p>
        </p:txBody>
      </p:sp>
      <p:pic>
        <p:nvPicPr>
          <p:cNvPr id="6" name="Content Placeholder 5" descr="Una imagen que contiene 3 tipos de protección auditiva&#10;"/>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2665502">
            <a:off x="6215496" y="1868430"/>
            <a:ext cx="3886200" cy="2589846"/>
          </a:xfrm>
        </p:spPr>
      </p:pic>
    </p:spTree>
    <p:extLst>
      <p:ext uri="{BB962C8B-B14F-4D97-AF65-F5344CB8AC3E}">
        <p14:creationId xmlns:p14="http://schemas.microsoft.com/office/powerpoint/2010/main" val="176392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B94CAF6-0DF7-4938-B590-6EED35CD8201}"/>
              </a:ext>
            </a:extLst>
          </p:cNvPr>
          <p:cNvSpPr>
            <a:spLocks noGrp="1"/>
          </p:cNvSpPr>
          <p:nvPr>
            <p:ph type="title"/>
          </p:nvPr>
        </p:nvSpPr>
        <p:spPr>
          <a:xfrm>
            <a:off x="1371600" y="174172"/>
            <a:ext cx="8610600" cy="1066800"/>
          </a:xfrm>
        </p:spPr>
        <p:txBody>
          <a:bodyPr>
            <a:normAutofit/>
          </a:bodyPr>
          <a:lstStyle/>
          <a:p>
            <a:r>
              <a:rPr lang="es-ES" altLang="es-PR" dirty="0"/>
              <a:t>¿En qué se basa este entrenamiento?</a:t>
            </a:r>
            <a:endParaRPr lang="en-US" altLang="es-PR" dirty="0"/>
          </a:p>
        </p:txBody>
      </p:sp>
      <p:sp>
        <p:nvSpPr>
          <p:cNvPr id="3" name="Content Placeholder 2">
            <a:extLst>
              <a:ext uri="{FF2B5EF4-FFF2-40B4-BE49-F238E27FC236}">
                <a16:creationId xmlns:a16="http://schemas.microsoft.com/office/drawing/2014/main" id="{17387380-D829-4EB7-A0CC-DD79DF280746}"/>
              </a:ext>
            </a:extLst>
          </p:cNvPr>
          <p:cNvSpPr>
            <a:spLocks noGrp="1"/>
          </p:cNvSpPr>
          <p:nvPr>
            <p:ph idx="1"/>
          </p:nvPr>
        </p:nvSpPr>
        <p:spPr>
          <a:xfrm>
            <a:off x="983342" y="1596574"/>
            <a:ext cx="8229600" cy="4389438"/>
          </a:xfrm>
        </p:spPr>
        <p:txBody>
          <a:bodyPr rtlCol="0">
            <a:normAutofit/>
          </a:bodyPr>
          <a:lstStyle/>
          <a:p>
            <a:pPr>
              <a:defRPr/>
            </a:pPr>
            <a:r>
              <a:rPr lang="es-PR" sz="2400" dirty="0"/>
              <a:t>Los supervisores y/o oficiales de seguridad de su unidad de trabajo específica realizaron una evaluación de riesgos para determinar todos y cada uno de los trabajos que requerirían el uso de EPP.</a:t>
            </a:r>
          </a:p>
          <a:p>
            <a:pPr marL="0" indent="0">
              <a:buNone/>
              <a:defRPr/>
            </a:pPr>
            <a:endParaRPr lang="es-ES" sz="2400" dirty="0"/>
          </a:p>
          <a:p>
            <a:pPr>
              <a:defRPr/>
            </a:pPr>
            <a:r>
              <a:rPr lang="es-PR" sz="2400" dirty="0"/>
              <a:t>Esta información fue luego consolidada en un documento Análisis de Riesgos Laborales (ARL).</a:t>
            </a:r>
          </a:p>
          <a:p>
            <a:pPr marL="0" indent="0">
              <a:buNone/>
              <a:defRPr/>
            </a:pPr>
            <a:endParaRPr lang="en-US" sz="2400" dirty="0"/>
          </a:p>
          <a:p>
            <a:pPr>
              <a:defRPr/>
            </a:pPr>
            <a:r>
              <a:rPr lang="es-PR" sz="2400" dirty="0"/>
              <a:t>EPP que aparece en el A.R.L. requiere ser usado.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p:cNvSpPr>
            <a:spLocks noGrp="1"/>
          </p:cNvSpPr>
          <p:nvPr>
            <p:ph type="title"/>
          </p:nvPr>
        </p:nvSpPr>
        <p:spPr/>
        <p:txBody>
          <a:bodyPr anchor="ctr">
            <a:normAutofit/>
          </a:bodyPr>
          <a:lstStyle/>
          <a:p>
            <a:r>
              <a:rPr lang="en-US" sz="5400" b="1" dirty="0"/>
              <a:t>   Módulo- 4</a:t>
            </a:r>
          </a:p>
        </p:txBody>
      </p:sp>
      <p:sp>
        <p:nvSpPr>
          <p:cNvPr id="3" name="Content Placeholder 2"/>
          <p:cNvSpPr>
            <a:spLocks noGrp="1"/>
          </p:cNvSpPr>
          <p:nvPr>
            <p:ph idx="4294967295"/>
          </p:nvPr>
        </p:nvSpPr>
        <p:spPr>
          <a:xfrm>
            <a:off x="5202174" y="1270000"/>
            <a:ext cx="6496050" cy="5099050"/>
          </a:xfrm>
        </p:spPr>
        <p:txBody>
          <a:bodyPr anchor="ctr">
            <a:normAutofit/>
          </a:bodyPr>
          <a:lstStyle/>
          <a:p>
            <a:pPr>
              <a:buFont typeface="Arial" panose="020B0604020202020204" pitchFamily="34" charset="0"/>
              <a:buChar char="•"/>
            </a:pPr>
            <a:r>
              <a:rPr lang="es-ES" sz="2800" b="1" dirty="0">
                <a:solidFill>
                  <a:schemeClr val="bg2">
                    <a:lumMod val="90000"/>
                  </a:schemeClr>
                </a:solidFill>
              </a:rPr>
              <a:t>¿Qué debe pasar antes del EPP?</a:t>
            </a:r>
            <a:endParaRPr lang="en-US" sz="2800" b="1" dirty="0">
              <a:solidFill>
                <a:schemeClr val="bg2">
                  <a:lumMod val="90000"/>
                </a:schemeClr>
              </a:solidFill>
            </a:endParaRP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s-ES" sz="2800" b="1" dirty="0">
                <a:solidFill>
                  <a:schemeClr val="bg2">
                    <a:lumMod val="90000"/>
                  </a:schemeClr>
                </a:solidFill>
              </a:rPr>
              <a:t>¿Qué es un Análisis de Riesgos Laborales?</a:t>
            </a:r>
            <a:endParaRPr lang="en-US" sz="2800" b="1" dirty="0">
              <a:solidFill>
                <a:schemeClr val="bg2">
                  <a:lumMod val="90000"/>
                </a:schemeClr>
              </a:solidFill>
            </a:endParaRP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s-ES" sz="2800" b="1" dirty="0">
                <a:solidFill>
                  <a:schemeClr val="bg2">
                    <a:lumMod val="90000"/>
                  </a:schemeClr>
                </a:solidFill>
              </a:rPr>
              <a:t>Cómo usar el Equipo de Protección Personal, correctamente.</a:t>
            </a:r>
            <a:endParaRPr lang="en-US" sz="2800" b="1" dirty="0">
              <a:solidFill>
                <a:schemeClr val="bg2">
                  <a:lumMod val="90000"/>
                </a:schemeClr>
              </a:solidFill>
            </a:endParaRPr>
          </a:p>
          <a:p>
            <a:pPr>
              <a:buFont typeface="Arial" panose="020B0604020202020204" pitchFamily="34" charset="0"/>
              <a:buChar char="•"/>
            </a:pPr>
            <a:endParaRPr lang="en-US" b="1" dirty="0">
              <a:solidFill>
                <a:srgbClr val="37495F"/>
              </a:solidFill>
            </a:endParaRPr>
          </a:p>
          <a:p>
            <a:pPr>
              <a:buFont typeface="Arial" panose="020B0604020202020204" pitchFamily="34" charset="0"/>
              <a:buChar char="•"/>
            </a:pPr>
            <a:r>
              <a:rPr lang="es-ES" sz="2800" b="1" dirty="0">
                <a:solidFill>
                  <a:srgbClr val="37495F"/>
                </a:solidFill>
              </a:rPr>
              <a:t>Pictogramas en etiquetas de productos químicos ... ¿POR QUÉ?</a:t>
            </a:r>
            <a:endParaRPr lang="en-US" sz="2800" b="1" dirty="0">
              <a:solidFill>
                <a:srgbClr val="37495F"/>
              </a:solidFill>
            </a:endParaRPr>
          </a:p>
        </p:txBody>
      </p:sp>
    </p:spTree>
    <p:extLst>
      <p:ext uri="{BB962C8B-B14F-4D97-AF65-F5344CB8AC3E}">
        <p14:creationId xmlns:p14="http://schemas.microsoft.com/office/powerpoint/2010/main" val="4163390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3326" y="475456"/>
            <a:ext cx="8596668" cy="1320800"/>
          </a:xfrm>
        </p:spPr>
        <p:txBody>
          <a:bodyPr/>
          <a:lstStyle/>
          <a:p>
            <a:pPr algn="ctr"/>
            <a:r>
              <a:rPr lang="es-ES" dirty="0"/>
              <a:t>Trabajando Alrededor de Productos Químicos de Forma Segura</a:t>
            </a:r>
            <a:endParaRPr lang="en-US" dirty="0"/>
          </a:p>
        </p:txBody>
      </p:sp>
      <p:sp>
        <p:nvSpPr>
          <p:cNvPr id="3" name="Content Placeholder 2"/>
          <p:cNvSpPr>
            <a:spLocks noGrp="1"/>
          </p:cNvSpPr>
          <p:nvPr>
            <p:ph idx="1"/>
          </p:nvPr>
        </p:nvSpPr>
        <p:spPr/>
        <p:txBody>
          <a:bodyPr/>
          <a:lstStyle/>
          <a:p>
            <a:pPr algn="ctr"/>
            <a:r>
              <a:rPr lang="en-US" dirty="0"/>
              <a:t>Picture of label from Quickcard</a:t>
            </a:r>
          </a:p>
          <a:p>
            <a:endParaRPr lang="en-US" dirty="0"/>
          </a:p>
        </p:txBody>
      </p:sp>
      <p:pic>
        <p:nvPicPr>
          <p:cNvPr id="4" name="Picture 3" descr="&#10;Imagen de una tarjeta rápida de OSHA en las etiquetas de comunicación de peligr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447" y="1917700"/>
            <a:ext cx="9148082" cy="4065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0293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46051"/>
            <a:ext cx="9144000" cy="1325563"/>
          </a:xfrm>
        </p:spPr>
        <p:txBody>
          <a:bodyPr/>
          <a:lstStyle/>
          <a:p>
            <a:pPr algn="ctr"/>
            <a:r>
              <a:rPr lang="es-PR" dirty="0"/>
              <a:t>Pictogramas en las Etiquetas</a:t>
            </a:r>
          </a:p>
        </p:txBody>
      </p:sp>
      <p:sp>
        <p:nvSpPr>
          <p:cNvPr id="4" name="TextBox 3">
            <a:extLst>
              <a:ext uri="{FF2B5EF4-FFF2-40B4-BE49-F238E27FC236}">
                <a16:creationId xmlns:a16="http://schemas.microsoft.com/office/drawing/2014/main" id="{C332AB8B-E5E5-4119-B52B-37503C68C524}"/>
              </a:ext>
            </a:extLst>
          </p:cNvPr>
          <p:cNvSpPr txBox="1"/>
          <p:nvPr/>
        </p:nvSpPr>
        <p:spPr>
          <a:xfrm>
            <a:off x="948876" y="2733094"/>
            <a:ext cx="2696572" cy="1107996"/>
          </a:xfrm>
          <a:prstGeom prst="rect">
            <a:avLst/>
          </a:prstGeom>
          <a:noFill/>
        </p:spPr>
        <p:txBody>
          <a:bodyPr wrap="none" rtlCol="0">
            <a:spAutoFit/>
          </a:bodyPr>
          <a:lstStyle/>
          <a:p>
            <a:r>
              <a:rPr lang="en-US" sz="6600" b="1" dirty="0">
                <a:solidFill>
                  <a:srgbClr val="8CC74F"/>
                </a:solidFill>
              </a:rPr>
              <a:t>G.H.S.</a:t>
            </a:r>
          </a:p>
        </p:txBody>
      </p:sp>
      <p:pic>
        <p:nvPicPr>
          <p:cNvPr id="3" name="Picture 2" descr="Pictogramas de etiquetas HAZ Com"/>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3236" y="1209675"/>
            <a:ext cx="4059382" cy="4817053"/>
          </a:xfrm>
          <a:prstGeom prst="rect">
            <a:avLst/>
          </a:prstGeom>
        </p:spPr>
      </p:pic>
    </p:spTree>
    <p:extLst>
      <p:ext uri="{BB962C8B-B14F-4D97-AF65-F5344CB8AC3E}">
        <p14:creationId xmlns:p14="http://schemas.microsoft.com/office/powerpoint/2010/main" val="3128756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4000" b="1" dirty="0"/>
              <a:t>Hojas de Datos de Seguridad</a:t>
            </a:r>
            <a:endParaRPr lang="en-US" sz="4000" b="1" dirty="0"/>
          </a:p>
        </p:txBody>
      </p:sp>
      <p:sp>
        <p:nvSpPr>
          <p:cNvPr id="3" name="Content Placeholder 2"/>
          <p:cNvSpPr>
            <a:spLocks noGrp="1"/>
          </p:cNvSpPr>
          <p:nvPr>
            <p:ph idx="1"/>
          </p:nvPr>
        </p:nvSpPr>
        <p:spPr>
          <a:xfrm>
            <a:off x="677334" y="2160589"/>
            <a:ext cx="9315752" cy="4550454"/>
          </a:xfrm>
        </p:spPr>
        <p:txBody>
          <a:bodyPr>
            <a:normAutofit/>
          </a:bodyPr>
          <a:lstStyle/>
          <a:p>
            <a:pPr marL="0" indent="0">
              <a:buNone/>
            </a:pPr>
            <a:r>
              <a:rPr lang="es-PR" sz="2400" b="1" dirty="0"/>
              <a:t>Busque Hojas de Datos de Seguridad para cada producto químico en su área de trabajo; debe tener acceso fácil a esta información.</a:t>
            </a:r>
          </a:p>
          <a:p>
            <a:pPr marL="0" indent="0">
              <a:buNone/>
            </a:pPr>
            <a:endParaRPr lang="es-PR" dirty="0"/>
          </a:p>
          <a:p>
            <a:pPr marL="0" indent="0">
              <a:buNone/>
            </a:pPr>
            <a:r>
              <a:rPr lang="es-PR" sz="2400" dirty="0"/>
              <a:t>Cada Hoja de Datos de Seguridad proporciona información que puede leerse rápidamente en una emergencia, que incluye:</a:t>
            </a:r>
            <a:endParaRPr lang="es-PR" sz="800" dirty="0"/>
          </a:p>
          <a:p>
            <a:pPr marL="0" indent="0">
              <a:buNone/>
            </a:pPr>
            <a:endParaRPr lang="es-PR" sz="2400" dirty="0"/>
          </a:p>
          <a:p>
            <a:r>
              <a:rPr lang="es-PR" sz="2400" dirty="0"/>
              <a:t>instrucciones de primeros auxilios, síntomas y atención médica</a:t>
            </a:r>
          </a:p>
          <a:p>
            <a:r>
              <a:rPr lang="es-PR" sz="2400" dirty="0"/>
              <a:t>que hacer en caso de incendio</a:t>
            </a:r>
          </a:p>
          <a:p>
            <a:r>
              <a:rPr lang="es-PR" sz="2400" dirty="0"/>
              <a:t>cómo limpiar de manera segura derrames químicos o escape</a:t>
            </a:r>
          </a:p>
          <a:p>
            <a:endParaRPr lang="en-US" dirty="0"/>
          </a:p>
        </p:txBody>
      </p:sp>
    </p:spTree>
    <p:extLst>
      <p:ext uri="{BB962C8B-B14F-4D97-AF65-F5344CB8AC3E}">
        <p14:creationId xmlns:p14="http://schemas.microsoft.com/office/powerpoint/2010/main" val="3624842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3168" y="445121"/>
            <a:ext cx="6969714" cy="1320800"/>
          </a:xfrm>
        </p:spPr>
        <p:txBody>
          <a:bodyPr anchor="ctr">
            <a:normAutofit/>
          </a:bodyPr>
          <a:lstStyle/>
          <a:p>
            <a:r>
              <a:rPr lang="es-PR" dirty="0">
                <a:solidFill>
                  <a:schemeClr val="tx1"/>
                </a:solidFill>
              </a:rPr>
              <a:t>Medidas de Protección Personal</a:t>
            </a:r>
          </a:p>
        </p:txBody>
      </p:sp>
      <p:sp>
        <p:nvSpPr>
          <p:cNvPr id="3" name="Content Placeholder 2"/>
          <p:cNvSpPr>
            <a:spLocks noGrp="1"/>
          </p:cNvSpPr>
          <p:nvPr>
            <p:ph idx="4294967295"/>
          </p:nvPr>
        </p:nvSpPr>
        <p:spPr>
          <a:xfrm>
            <a:off x="7678738" y="2836863"/>
            <a:ext cx="4513262" cy="3317875"/>
          </a:xfrm>
        </p:spPr>
        <p:txBody>
          <a:bodyPr anchor="t">
            <a:normAutofit/>
          </a:bodyPr>
          <a:lstStyle/>
          <a:p>
            <a:pPr marL="0" indent="0">
              <a:buNone/>
            </a:pPr>
            <a:r>
              <a:rPr lang="es-ES" dirty="0">
                <a:solidFill>
                  <a:schemeClr val="tx1"/>
                </a:solidFill>
              </a:rPr>
              <a:t>El equipo de protección personal (EPP) puede ayudarlo a protegerse de la exposición a sustancias químicas.</a:t>
            </a:r>
            <a:endParaRPr lang="en-US" dirty="0">
              <a:solidFill>
                <a:schemeClr val="tx1"/>
              </a:solidFill>
            </a:endParaRPr>
          </a:p>
          <a:p>
            <a:r>
              <a:rPr lang="es-ES" dirty="0">
                <a:solidFill>
                  <a:schemeClr val="tx1"/>
                </a:solidFill>
              </a:rPr>
              <a:t>Protección ocular, facial, de piel y respiratoria.</a:t>
            </a:r>
            <a:endParaRPr lang="en-US" dirty="0">
              <a:solidFill>
                <a:schemeClr val="tx1"/>
              </a:solidFill>
            </a:endParaRPr>
          </a:p>
          <a:p>
            <a:r>
              <a:rPr lang="es-ES" dirty="0">
                <a:solidFill>
                  <a:schemeClr val="tx1"/>
                </a:solidFill>
              </a:rPr>
              <a:t>El EPP especial para productos químicos incluye delantales o guantes de goma.</a:t>
            </a:r>
            <a:endParaRPr lang="en-US" dirty="0">
              <a:solidFill>
                <a:schemeClr val="tx1"/>
              </a:solidFill>
            </a:endParaRPr>
          </a:p>
          <a:p>
            <a:pPr marL="0" indent="0">
              <a:buNone/>
            </a:pPr>
            <a:r>
              <a:rPr lang="es-ES" dirty="0">
                <a:solidFill>
                  <a:schemeClr val="tx1"/>
                </a:solidFill>
              </a:rPr>
              <a:t>Estaciones de lavar los ojos</a:t>
            </a:r>
            <a:endParaRPr lang="en-US" dirty="0">
              <a:solidFill>
                <a:schemeClr val="tx1"/>
              </a:solidFill>
            </a:endParaRPr>
          </a:p>
        </p:txBody>
      </p:sp>
      <p:pic>
        <p:nvPicPr>
          <p:cNvPr id="4" name="Picture 3" descr="Imagen de una estación de lavado de ojos/cara de emergencia"/>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692" y="1105521"/>
            <a:ext cx="3504733" cy="4672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5556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member"/>
          <p:cNvSpPr>
            <a:spLocks noGrp="1"/>
          </p:cNvSpPr>
          <p:nvPr>
            <p:ph type="title"/>
          </p:nvPr>
        </p:nvSpPr>
        <p:spPr>
          <a:xfrm>
            <a:off x="677334" y="476250"/>
            <a:ext cx="8596668" cy="1320800"/>
          </a:xfrm>
        </p:spPr>
        <p:txBody>
          <a:bodyPr>
            <a:normAutofit/>
          </a:bodyPr>
          <a:lstStyle/>
          <a:p>
            <a:pPr algn="ctr"/>
            <a:r>
              <a:rPr lang="es-PR" sz="4800" b="1" dirty="0"/>
              <a:t>Recuerda</a:t>
            </a:r>
          </a:p>
        </p:txBody>
      </p:sp>
      <p:sp>
        <p:nvSpPr>
          <p:cNvPr id="6" name="Content Placeholder 2"/>
          <p:cNvSpPr txBox="1">
            <a:spLocks/>
          </p:cNvSpPr>
          <p:nvPr/>
        </p:nvSpPr>
        <p:spPr>
          <a:xfrm>
            <a:off x="1143000" y="1600200"/>
            <a:ext cx="7886700" cy="180200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s-PR" dirty="0"/>
              <a:t>Usted tiene el </a:t>
            </a:r>
            <a:r>
              <a:rPr lang="es-PR" b="1" dirty="0"/>
              <a:t>derecho y la responsabilidad </a:t>
            </a:r>
            <a:r>
              <a:rPr lang="es-PR" dirty="0"/>
              <a:t>de estar seguro en el trabajo.</a:t>
            </a:r>
            <a:endParaRPr lang="es-PR" b="1" dirty="0"/>
          </a:p>
          <a:p>
            <a:pPr marL="0" indent="0">
              <a:lnSpc>
                <a:spcPct val="100000"/>
              </a:lnSpc>
              <a:buNone/>
            </a:pPr>
            <a:endParaRPr lang="es-PR" sz="900" dirty="0"/>
          </a:p>
          <a:p>
            <a:pPr marL="0" indent="0">
              <a:lnSpc>
                <a:spcPct val="100000"/>
              </a:lnSpc>
              <a:buNone/>
            </a:pPr>
            <a:r>
              <a:rPr lang="es-PR" altLang="en-US" dirty="0"/>
              <a:t>Su empleador tiene la responsabilidad de proporcionar un lugar de trabajo libre de riesgos de seguridad.</a:t>
            </a:r>
          </a:p>
          <a:p>
            <a:pPr marL="0" indent="0">
              <a:lnSpc>
                <a:spcPct val="100000"/>
              </a:lnSpc>
              <a:buNone/>
            </a:pPr>
            <a:endParaRPr lang="en-US" dirty="0"/>
          </a:p>
        </p:txBody>
      </p:sp>
      <p:sp>
        <p:nvSpPr>
          <p:cNvPr id="8" name="Content Placeholder 2"/>
          <p:cNvSpPr txBox="1">
            <a:spLocks/>
          </p:cNvSpPr>
          <p:nvPr/>
        </p:nvSpPr>
        <p:spPr>
          <a:xfrm>
            <a:off x="1143000" y="3496627"/>
            <a:ext cx="4488952" cy="309706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s-PR" dirty="0"/>
              <a:t>OSHA es la agencia del gobierno de los Estados Unidos que protege sus derechos de seguridad.</a:t>
            </a:r>
            <a:endParaRPr lang="es-PR" sz="800" b="1" dirty="0"/>
          </a:p>
          <a:p>
            <a:pPr marL="0" indent="0">
              <a:lnSpc>
                <a:spcPct val="100000"/>
              </a:lnSpc>
              <a:buNone/>
            </a:pPr>
            <a:endParaRPr lang="es-PR" sz="800" b="1" dirty="0"/>
          </a:p>
          <a:p>
            <a:pPr marL="0" indent="0">
              <a:lnSpc>
                <a:spcPct val="100000"/>
              </a:lnSpc>
              <a:buNone/>
            </a:pPr>
            <a:r>
              <a:rPr lang="es-PR" dirty="0"/>
              <a:t>Sepa cómo ponerse en contacto con OSHA para protegerse y proteger a otros de los accidentes.</a:t>
            </a:r>
          </a:p>
        </p:txBody>
      </p:sp>
      <p:pic>
        <p:nvPicPr>
          <p:cNvPr id="4" name="Workers wearing all thier new P.P.E." descr="Dos trabajadores con cascos duros, gafas, y protección auditiva">
            <a:extLst>
              <a:ext uri="{FF2B5EF4-FFF2-40B4-BE49-F238E27FC236}">
                <a16:creationId xmlns:a16="http://schemas.microsoft.com/office/drawing/2014/main" id="{3E80645B-9F94-4532-AFFC-1DD59DAF08D9}"/>
              </a:ext>
            </a:extLst>
          </p:cNvPr>
          <p:cNvPicPr>
            <a:picLocks noChangeAspect="1"/>
          </p:cNvPicPr>
          <p:nvPr/>
        </p:nvPicPr>
        <p:blipFill>
          <a:blip r:embed="rId3"/>
          <a:stretch>
            <a:fillRect/>
          </a:stretch>
        </p:blipFill>
        <p:spPr>
          <a:xfrm flipH="1">
            <a:off x="7050970" y="3287076"/>
            <a:ext cx="4501796" cy="3097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086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ersonal Protective Equipment">
            <a:extLst>
              <a:ext uri="{FF2B5EF4-FFF2-40B4-BE49-F238E27FC236}">
                <a16:creationId xmlns:a16="http://schemas.microsoft.com/office/drawing/2014/main" id="{376BA6D5-0365-4A75-80E7-64EE8144DD30}"/>
              </a:ext>
            </a:extLst>
          </p:cNvPr>
          <p:cNvSpPr txBox="1"/>
          <p:nvPr/>
        </p:nvSpPr>
        <p:spPr>
          <a:xfrm>
            <a:off x="3824629" y="57350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a:extLst>
              <a:ext uri="{FF2B5EF4-FFF2-40B4-BE49-F238E27FC236}">
                <a16:creationId xmlns:a16="http://schemas.microsoft.com/office/drawing/2014/main" id="{4E9A12EE-E380-4456-BC7B-0E51B1A48D67}"/>
              </a:ext>
            </a:extLst>
          </p:cNvPr>
          <p:cNvSpPr>
            <a:spLocks noGrp="1"/>
          </p:cNvSpPr>
          <p:nvPr>
            <p:ph type="title"/>
          </p:nvPr>
        </p:nvSpPr>
        <p:spPr>
          <a:xfrm>
            <a:off x="585894" y="2202986"/>
            <a:ext cx="8596668" cy="1320800"/>
          </a:xfrm>
        </p:spPr>
        <p:txBody>
          <a:bodyPr>
            <a:noAutofit/>
          </a:bodyPr>
          <a:lstStyle/>
          <a:p>
            <a:r>
              <a:rPr lang="en-US" sz="8800" dirty="0" err="1">
                <a:latin typeface="Times New Roman" panose="02020603050405020304" pitchFamily="18" charset="0"/>
                <a:ea typeface="+mn-ea"/>
                <a:cs typeface="Times New Roman" panose="02020603050405020304" pitchFamily="18" charset="0"/>
              </a:rPr>
              <a:t>Repaso</a:t>
            </a:r>
            <a:endParaRPr lang="en-US" sz="8800" dirty="0">
              <a:latin typeface="Times New Roman" panose="02020603050405020304" pitchFamily="18" charset="0"/>
              <a:ea typeface="+mn-ea"/>
              <a:cs typeface="Times New Roman" panose="02020603050405020304" pitchFamily="18" charset="0"/>
            </a:endParaRPr>
          </a:p>
        </p:txBody>
      </p:sp>
      <p:pic>
        <p:nvPicPr>
          <p:cNvPr id="12" name="Picture 11" descr="Imagen de un character junto a la palabra “Repaso” ">
            <a:extLst>
              <a:ext uri="{FF2B5EF4-FFF2-40B4-BE49-F238E27FC236}">
                <a16:creationId xmlns:a16="http://schemas.microsoft.com/office/drawing/2014/main" id="{5695979B-62B9-4F44-86D8-A1BB9051966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 xmlns:a1611="http://schemas.microsoft.com/office/drawing/2016/11/main" r:id="rId4"/>
              </a:ext>
            </a:extLst>
          </a:blip>
          <a:stretch>
            <a:fillRect/>
          </a:stretch>
        </p:blipFill>
        <p:spPr>
          <a:xfrm>
            <a:off x="6096000" y="2196410"/>
            <a:ext cx="2948761" cy="1967376"/>
          </a:xfrm>
          <a:prstGeom prst="rect">
            <a:avLst/>
          </a:prstGeom>
        </p:spPr>
      </p:pic>
    </p:spTree>
    <p:extLst>
      <p:ext uri="{BB962C8B-B14F-4D97-AF65-F5344CB8AC3E}">
        <p14:creationId xmlns:p14="http://schemas.microsoft.com/office/powerpoint/2010/main" val="2701650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1"/>
          <p:cNvSpPr>
            <a:spLocks noGrp="1"/>
          </p:cNvSpPr>
          <p:nvPr>
            <p:ph type="title"/>
          </p:nvPr>
        </p:nvSpPr>
        <p:spPr>
          <a:xfrm>
            <a:off x="1110384" y="0"/>
            <a:ext cx="7870330" cy="1320800"/>
          </a:xfrm>
        </p:spPr>
        <p:txBody>
          <a:bodyPr>
            <a:normAutofit/>
          </a:bodyPr>
          <a:lstStyle/>
          <a:p>
            <a:pPr algn="ctr"/>
            <a:r>
              <a:rPr lang="es-PR" sz="4000" b="1" dirty="0"/>
              <a:t>Verificación de Conocimiento</a:t>
            </a:r>
          </a:p>
        </p:txBody>
      </p:sp>
      <p:sp>
        <p:nvSpPr>
          <p:cNvPr id="3" name="Content Placeholder 2"/>
          <p:cNvSpPr>
            <a:spLocks noGrp="1"/>
          </p:cNvSpPr>
          <p:nvPr>
            <p:ph idx="1"/>
          </p:nvPr>
        </p:nvSpPr>
        <p:spPr>
          <a:xfrm>
            <a:off x="552450" y="990600"/>
            <a:ext cx="9814267" cy="1752600"/>
          </a:xfrm>
        </p:spPr>
        <p:txBody>
          <a:bodyPr>
            <a:normAutofit/>
          </a:bodyPr>
          <a:lstStyle/>
          <a:p>
            <a:pPr marL="514350" indent="-514350">
              <a:buFont typeface="+mj-lt"/>
              <a:buAutoNum type="arabicPeriod"/>
            </a:pPr>
            <a:r>
              <a:rPr lang="es-ES" sz="3200" b="1" dirty="0"/>
              <a:t>Antes de asignar el equipo de protección personal, ¿qué pasos deben tomarse primero?</a:t>
            </a:r>
            <a:endParaRPr lang="en-US" sz="3200" b="1" dirty="0"/>
          </a:p>
          <a:p>
            <a:pPr marL="0" indent="0">
              <a:buNone/>
            </a:pPr>
            <a:endParaRPr lang="en-US" sz="2800" dirty="0"/>
          </a:p>
        </p:txBody>
      </p:sp>
      <p:sp>
        <p:nvSpPr>
          <p:cNvPr id="7" name="Content Placeholder 2">
            <a:extLst>
              <a:ext uri="{FF2B5EF4-FFF2-40B4-BE49-F238E27FC236}">
                <a16:creationId xmlns:a16="http://schemas.microsoft.com/office/drawing/2014/main" id="{1A639F28-5FD2-465E-95F0-2877C5D729CC}"/>
              </a:ext>
            </a:extLst>
          </p:cNvPr>
          <p:cNvSpPr txBox="1">
            <a:spLocks/>
          </p:cNvSpPr>
          <p:nvPr/>
        </p:nvSpPr>
        <p:spPr>
          <a:xfrm>
            <a:off x="323850" y="2476500"/>
            <a:ext cx="9486900" cy="4743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914400" indent="-914400">
              <a:buFont typeface="+mj-lt"/>
              <a:buAutoNum type="alphaLcParenR"/>
            </a:pPr>
            <a:r>
              <a:rPr lang="es-ES" sz="3200" dirty="0">
                <a:solidFill>
                  <a:srgbClr val="FF0000"/>
                </a:solidFill>
                <a:ea typeface="Verdana" panose="020B0604030504040204" pitchFamily="34" charset="0"/>
              </a:rPr>
              <a:t>Elimine y/o reduzca los peligros encontrados, usando controles de ingeniería y administrativos.</a:t>
            </a:r>
            <a:endParaRPr lang="en-US" sz="3200" dirty="0">
              <a:solidFill>
                <a:srgbClr val="FF0000"/>
              </a:solidFill>
              <a:ea typeface="Verdana" panose="020B0604030504040204" pitchFamily="34" charset="0"/>
            </a:endParaRPr>
          </a:p>
          <a:p>
            <a:pPr marL="914400" indent="-914400">
              <a:buFont typeface="+mj-lt"/>
              <a:buAutoNum type="alphaLcParenR"/>
            </a:pPr>
            <a:endParaRPr lang="en-US" sz="800" dirty="0">
              <a:solidFill>
                <a:srgbClr val="FF0000"/>
              </a:solidFill>
              <a:ea typeface="Verdana" panose="020B0604030504040204" pitchFamily="34" charset="0"/>
            </a:endParaRPr>
          </a:p>
          <a:p>
            <a:pPr marL="914400" indent="-914400">
              <a:buFont typeface="+mj-lt"/>
              <a:buAutoNum type="alphaLcParenR"/>
            </a:pPr>
            <a:r>
              <a:rPr lang="es-ES" sz="3200" dirty="0">
                <a:solidFill>
                  <a:srgbClr val="FF0000"/>
                </a:solidFill>
                <a:ea typeface="Verdana" panose="020B0604030504040204" pitchFamily="34" charset="0"/>
              </a:rPr>
              <a:t>Si no se puede Eliminar el Peligro, se requiere Equipo de Protección Personal.</a:t>
            </a:r>
            <a:endParaRPr lang="en-US" sz="3200" dirty="0">
              <a:solidFill>
                <a:srgbClr val="FF0000"/>
              </a:solidFill>
              <a:ea typeface="Verdana" panose="020B0604030504040204" pitchFamily="34" charset="0"/>
            </a:endParaRPr>
          </a:p>
          <a:p>
            <a:pPr marL="914400" indent="-914400">
              <a:buFont typeface="+mj-lt"/>
              <a:buAutoNum type="alphaLcParenR"/>
            </a:pPr>
            <a:endParaRPr lang="en-US" sz="800" dirty="0">
              <a:solidFill>
                <a:srgbClr val="FF0000"/>
              </a:solidFill>
              <a:ea typeface="Verdana" panose="020B0604030504040204" pitchFamily="34" charset="0"/>
            </a:endParaRPr>
          </a:p>
          <a:p>
            <a:pPr marL="914400" indent="-914400">
              <a:buFont typeface="+mj-lt"/>
              <a:buAutoNum type="alphaLcParenR"/>
            </a:pPr>
            <a:r>
              <a:rPr lang="es-ES" sz="3200" dirty="0">
                <a:solidFill>
                  <a:srgbClr val="FF0000"/>
                </a:solidFill>
                <a:ea typeface="Verdana" panose="020B0604030504040204" pitchFamily="34" charset="0"/>
              </a:rPr>
              <a:t>Recuerde, el Equipo de Protección Personal es el último nivel de control.</a:t>
            </a:r>
            <a:r>
              <a:rPr lang="en-US" sz="3200" dirty="0">
                <a:solidFill>
                  <a:srgbClr val="FF0000"/>
                </a:solidFill>
                <a:ea typeface="Verdana" panose="020B0604030504040204" pitchFamily="34" charset="0"/>
              </a:rPr>
              <a:t> </a:t>
            </a:r>
          </a:p>
        </p:txBody>
      </p:sp>
    </p:spTree>
    <p:extLst>
      <p:ext uri="{BB962C8B-B14F-4D97-AF65-F5344CB8AC3E}">
        <p14:creationId xmlns:p14="http://schemas.microsoft.com/office/powerpoint/2010/main" val="11447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2"/>
          <p:cNvSpPr>
            <a:spLocks noGrp="1"/>
          </p:cNvSpPr>
          <p:nvPr>
            <p:ph type="title"/>
          </p:nvPr>
        </p:nvSpPr>
        <p:spPr>
          <a:xfrm>
            <a:off x="1597080" y="220686"/>
            <a:ext cx="7796301" cy="1320800"/>
          </a:xfrm>
        </p:spPr>
        <p:txBody>
          <a:bodyPr>
            <a:normAutofit/>
          </a:bodyPr>
          <a:lstStyle/>
          <a:p>
            <a:pPr algn="ctr"/>
            <a:r>
              <a:rPr lang="es-PR" sz="4000" b="1" dirty="0"/>
              <a:t>Verificación de Conocimiento 2</a:t>
            </a:r>
          </a:p>
        </p:txBody>
      </p:sp>
      <p:sp>
        <p:nvSpPr>
          <p:cNvPr id="7" name="Content Placeholder 2" descr="On a JHA… What are the 3 important steps? &#10;">
            <a:extLst>
              <a:ext uri="{FF2B5EF4-FFF2-40B4-BE49-F238E27FC236}">
                <a16:creationId xmlns:a16="http://schemas.microsoft.com/office/drawing/2014/main" id="{43AD947B-0B33-43DD-A944-877ACB47107F}"/>
              </a:ext>
            </a:extLst>
          </p:cNvPr>
          <p:cNvSpPr txBox="1">
            <a:spLocks/>
          </p:cNvSpPr>
          <p:nvPr/>
        </p:nvSpPr>
        <p:spPr>
          <a:xfrm>
            <a:off x="665872" y="1244701"/>
            <a:ext cx="9221078"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lvl="0" indent="-742950">
              <a:buClr>
                <a:srgbClr val="90C226"/>
              </a:buClr>
              <a:buFont typeface="+mj-lt"/>
              <a:buAutoNum type="arabicPeriod" startAt="2"/>
              <a:defRPr/>
            </a:pPr>
            <a:r>
              <a:rPr lang="es-ES" sz="3600" b="1" dirty="0">
                <a:solidFill>
                  <a:prstClr val="black">
                    <a:lumMod val="75000"/>
                    <a:lumOff val="25000"/>
                  </a:prstClr>
                </a:solidFill>
              </a:rPr>
              <a:t>En un ARL ... ¿Cuáles son los 3 pasos importantes?</a:t>
            </a:r>
            <a:endParaRPr kumimoji="0" lang="en-US" sz="3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514350" marR="0" lvl="0" indent="-514350" algn="l" defTabSz="457200" rtl="0" eaLnBrk="1" fontAlgn="auto" latinLnBrk="0" hangingPunct="1">
              <a:lnSpc>
                <a:spcPct val="100000"/>
              </a:lnSpc>
              <a:spcBef>
                <a:spcPts val="1000"/>
              </a:spcBef>
              <a:spcAft>
                <a:spcPts val="0"/>
              </a:spcAft>
              <a:buClr>
                <a:srgbClr val="90C226"/>
              </a:buClr>
              <a:buSzPct val="80000"/>
              <a:buFont typeface="+mj-lt"/>
              <a:buAutoNum type="arabicPeriod" startAt="2"/>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1314450" lvl="2" indent="-514350">
              <a:buClr>
                <a:srgbClr val="90C226"/>
              </a:buClr>
              <a:buFont typeface="+mj-lt"/>
              <a:buAutoNum type="arabicPeriod"/>
            </a:pPr>
            <a:r>
              <a:rPr lang="es-ES" sz="3200" dirty="0">
                <a:solidFill>
                  <a:srgbClr val="FF0000"/>
                </a:solidFill>
              </a:rPr>
              <a:t>Divide la tarea de trabajo en pasos.</a:t>
            </a:r>
            <a:endParaRPr lang="en-US" sz="800" dirty="0">
              <a:solidFill>
                <a:srgbClr val="FF0000"/>
              </a:solidFill>
            </a:endParaRPr>
          </a:p>
          <a:p>
            <a:pPr marL="1314450" lvl="2" indent="-514350">
              <a:buClr>
                <a:srgbClr val="90C226"/>
              </a:buClr>
              <a:buFont typeface="+mj-lt"/>
              <a:buAutoNum type="arabicPeriod"/>
            </a:pPr>
            <a:r>
              <a:rPr lang="es-ES" sz="3200" dirty="0">
                <a:solidFill>
                  <a:srgbClr val="FF0000"/>
                </a:solidFill>
              </a:rPr>
              <a:t>Identifica los peligros de cada paso.</a:t>
            </a:r>
          </a:p>
          <a:p>
            <a:pPr marL="1314450" lvl="2" indent="-514350">
              <a:buClr>
                <a:srgbClr val="90C226"/>
              </a:buClr>
              <a:buFont typeface="+mj-lt"/>
              <a:buAutoNum type="arabicPeriod"/>
            </a:pPr>
            <a:r>
              <a:rPr lang="es-ES" sz="3200" dirty="0">
                <a:solidFill>
                  <a:srgbClr val="FF0000"/>
                </a:solidFill>
              </a:rPr>
              <a:t>Establecer formas de eliminar o reducir los peligros.</a:t>
            </a:r>
            <a:endParaRPr kumimoji="0" lang="en-US" sz="3200" b="0" i="0" u="none" strike="noStrike" kern="1200" cap="none" spc="0" normalizeH="0" baseline="0" noProof="0" dirty="0">
              <a:ln>
                <a:noFill/>
              </a:ln>
              <a:solidFill>
                <a:srgbClr val="FF0000"/>
              </a:solidFill>
              <a:effectLst/>
              <a:uLnTx/>
              <a:uFillTx/>
              <a:latin typeface="Trebuchet MS" panose="020B0603020202020204"/>
            </a:endParaRPr>
          </a:p>
        </p:txBody>
      </p:sp>
    </p:spTree>
    <p:extLst>
      <p:ext uri="{BB962C8B-B14F-4D97-AF65-F5344CB8AC3E}">
        <p14:creationId xmlns:p14="http://schemas.microsoft.com/office/powerpoint/2010/main" val="1818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3"/>
          <p:cNvSpPr>
            <a:spLocks noGrp="1"/>
          </p:cNvSpPr>
          <p:nvPr>
            <p:ph type="title"/>
          </p:nvPr>
        </p:nvSpPr>
        <p:spPr>
          <a:xfrm>
            <a:off x="1770727" y="400050"/>
            <a:ext cx="7309675" cy="1320800"/>
          </a:xfrm>
        </p:spPr>
        <p:txBody>
          <a:bodyPr>
            <a:normAutofit/>
          </a:bodyPr>
          <a:lstStyle/>
          <a:p>
            <a:pPr algn="ctr"/>
            <a:r>
              <a:rPr lang="es-PR" sz="4000" b="1" dirty="0"/>
              <a:t>Verificación de Conocimiento 3</a:t>
            </a:r>
          </a:p>
        </p:txBody>
      </p:sp>
      <p:sp>
        <p:nvSpPr>
          <p:cNvPr id="3" name="Content Placeholder 2"/>
          <p:cNvSpPr>
            <a:spLocks noGrp="1"/>
          </p:cNvSpPr>
          <p:nvPr>
            <p:ph idx="1"/>
          </p:nvPr>
        </p:nvSpPr>
        <p:spPr>
          <a:xfrm>
            <a:off x="994116" y="1323536"/>
            <a:ext cx="8568983" cy="5134414"/>
          </a:xfrm>
        </p:spPr>
        <p:txBody>
          <a:bodyPr>
            <a:normAutofit lnSpcReduction="10000"/>
          </a:bodyPr>
          <a:lstStyle/>
          <a:p>
            <a:pPr marL="514350" indent="-514350">
              <a:buFont typeface="+mj-lt"/>
              <a:buAutoNum type="arabicPeriod" startAt="3"/>
            </a:pPr>
            <a:r>
              <a:rPr lang="es-ES" sz="3200" b="1" dirty="0"/>
              <a:t>¿Por qué es E.P.P. ¿Considerado el medio Menos Eficaz para proteger a los trabajadores?</a:t>
            </a:r>
            <a:endParaRPr lang="en-US" sz="3200" b="1" dirty="0"/>
          </a:p>
          <a:p>
            <a:pPr marL="0" indent="0">
              <a:buNone/>
            </a:pPr>
            <a:endParaRPr lang="en-US" sz="3200" b="1" dirty="0"/>
          </a:p>
          <a:p>
            <a:pPr marL="800100" lvl="2" indent="0">
              <a:buNone/>
            </a:pPr>
            <a:r>
              <a:rPr lang="es-ES" sz="3200" dirty="0">
                <a:solidFill>
                  <a:srgbClr val="FF0000"/>
                </a:solidFill>
                <a:latin typeface="Roboto"/>
              </a:rPr>
              <a:t>El </a:t>
            </a:r>
            <a:r>
              <a:rPr lang="es-ES" sz="3200" b="1" dirty="0">
                <a:solidFill>
                  <a:srgbClr val="FF0000"/>
                </a:solidFill>
                <a:latin typeface="Roboto"/>
              </a:rPr>
              <a:t>EPP</a:t>
            </a:r>
            <a:r>
              <a:rPr lang="es-ES" sz="3200" dirty="0">
                <a:solidFill>
                  <a:srgbClr val="FF0000"/>
                </a:solidFill>
                <a:latin typeface="Roboto"/>
              </a:rPr>
              <a:t> es la forma </a:t>
            </a:r>
            <a:r>
              <a:rPr lang="es-ES" sz="3200" b="1" dirty="0">
                <a:solidFill>
                  <a:srgbClr val="FF0000"/>
                </a:solidFill>
                <a:latin typeface="Roboto"/>
              </a:rPr>
              <a:t>menos efectiva </a:t>
            </a:r>
            <a:r>
              <a:rPr lang="es-ES" sz="3200" dirty="0">
                <a:solidFill>
                  <a:srgbClr val="FF0000"/>
                </a:solidFill>
                <a:latin typeface="Roboto"/>
              </a:rPr>
              <a:t>de proteger a los trabajadores de los peligros porque pone al trabajador en contacto con el </a:t>
            </a:r>
            <a:r>
              <a:rPr lang="es-ES" sz="3200" b="1" dirty="0">
                <a:solidFill>
                  <a:srgbClr val="FF0000"/>
                </a:solidFill>
                <a:latin typeface="Roboto"/>
              </a:rPr>
              <a:t>PELIGRO</a:t>
            </a:r>
            <a:r>
              <a:rPr lang="es-ES" sz="3200" dirty="0">
                <a:solidFill>
                  <a:srgbClr val="FF0000"/>
                </a:solidFill>
                <a:latin typeface="Roboto"/>
              </a:rPr>
              <a:t>,</a:t>
            </a:r>
            <a:endParaRPr lang="en-US" sz="3200" dirty="0">
              <a:solidFill>
                <a:srgbClr val="FF0000"/>
              </a:solidFill>
              <a:latin typeface="Roboto"/>
            </a:endParaRPr>
          </a:p>
          <a:p>
            <a:pPr marL="800100" lvl="2" indent="0">
              <a:buNone/>
            </a:pPr>
            <a:endParaRPr lang="en-US" sz="1050" dirty="0">
              <a:solidFill>
                <a:srgbClr val="FF0000"/>
              </a:solidFill>
              <a:latin typeface="Roboto"/>
            </a:endParaRPr>
          </a:p>
          <a:p>
            <a:pPr marL="800100" lvl="2" indent="0">
              <a:buNone/>
            </a:pPr>
            <a:r>
              <a:rPr lang="es-ES" sz="3200" dirty="0">
                <a:solidFill>
                  <a:srgbClr val="FF0000"/>
                </a:solidFill>
                <a:latin typeface="Roboto"/>
              </a:rPr>
              <a:t>Si el equipo falla, los trabajadores están expuestos al peligro.</a:t>
            </a:r>
            <a:endParaRPr lang="en-US" sz="3200" dirty="0">
              <a:solidFill>
                <a:srgbClr val="FF0000"/>
              </a:solidFill>
            </a:endParaRPr>
          </a:p>
        </p:txBody>
      </p:sp>
    </p:spTree>
    <p:extLst>
      <p:ext uri="{BB962C8B-B14F-4D97-AF65-F5344CB8AC3E}">
        <p14:creationId xmlns:p14="http://schemas.microsoft.com/office/powerpoint/2010/main" val="374680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2" name="Title 1"/>
          <p:cNvSpPr>
            <a:spLocks noGrp="1"/>
          </p:cNvSpPr>
          <p:nvPr>
            <p:ph type="title"/>
          </p:nvPr>
        </p:nvSpPr>
        <p:spPr/>
        <p:txBody>
          <a:bodyPr anchor="ctr">
            <a:normAutofit/>
          </a:bodyPr>
          <a:lstStyle/>
          <a:p>
            <a:r>
              <a:rPr lang="en-US" sz="5400" b="1" dirty="0"/>
              <a:t>  </a:t>
            </a:r>
            <a:r>
              <a:rPr lang="es-PR" sz="5400" b="1" dirty="0"/>
              <a:t>Bienvenido</a:t>
            </a:r>
          </a:p>
        </p:txBody>
      </p:sp>
      <p:sp>
        <p:nvSpPr>
          <p:cNvPr id="3" name="Content Placeholder 2"/>
          <p:cNvSpPr>
            <a:spLocks noGrp="1"/>
          </p:cNvSpPr>
          <p:nvPr>
            <p:ph idx="4294967295"/>
          </p:nvPr>
        </p:nvSpPr>
        <p:spPr>
          <a:xfrm>
            <a:off x="4975668" y="1123517"/>
            <a:ext cx="6496050" cy="5099050"/>
          </a:xfrm>
        </p:spPr>
        <p:txBody>
          <a:bodyPr anchor="ctr">
            <a:normAutofit/>
          </a:bodyPr>
          <a:lstStyle/>
          <a:p>
            <a:pPr>
              <a:buFont typeface="Arial" panose="020B0604020202020204" pitchFamily="34" charset="0"/>
              <a:buChar char="•"/>
            </a:pPr>
            <a:r>
              <a:rPr lang="es-PR" sz="2800" b="1" dirty="0"/>
              <a:t>¿Qué debe pasar antes del EPP?</a:t>
            </a:r>
          </a:p>
          <a:p>
            <a:pPr marL="0" indent="0">
              <a:buNone/>
            </a:pPr>
            <a:endParaRPr lang="es-ES" sz="2800" b="1" dirty="0"/>
          </a:p>
          <a:p>
            <a:pPr>
              <a:buFont typeface="Arial" panose="020B0604020202020204" pitchFamily="34" charset="0"/>
              <a:buChar char="•"/>
            </a:pPr>
            <a:r>
              <a:rPr lang="es-PR" sz="2800" b="1" dirty="0"/>
              <a:t>¿Qué es un Análisis de Riesgos Laborales?</a:t>
            </a:r>
          </a:p>
          <a:p>
            <a:pPr marL="0" indent="0">
              <a:buNone/>
            </a:pPr>
            <a:endParaRPr lang="es-PR" sz="2800" b="1" dirty="0"/>
          </a:p>
          <a:p>
            <a:pPr>
              <a:buFont typeface="Arial" panose="020B0604020202020204" pitchFamily="34" charset="0"/>
              <a:buChar char="•"/>
            </a:pPr>
            <a:r>
              <a:rPr lang="es-PR" sz="2800" b="1" dirty="0"/>
              <a:t>Cómo usar el Equipo de Protección Personal, correctamente.</a:t>
            </a:r>
          </a:p>
          <a:p>
            <a:pPr>
              <a:buFont typeface="Arial" panose="020B0604020202020204" pitchFamily="34" charset="0"/>
              <a:buChar char="•"/>
            </a:pPr>
            <a:endParaRPr lang="es-PR" b="1" dirty="0"/>
          </a:p>
          <a:p>
            <a:pPr>
              <a:buFont typeface="Arial" panose="020B0604020202020204" pitchFamily="34" charset="0"/>
              <a:buChar char="•"/>
            </a:pPr>
            <a:r>
              <a:rPr lang="es-PR" sz="2800" b="1" dirty="0"/>
              <a:t>Pictogramas en etiquetas de productos químicos ... ¿POR QUÉ?</a:t>
            </a:r>
          </a:p>
        </p:txBody>
      </p:sp>
    </p:spTree>
    <p:extLst>
      <p:ext uri="{BB962C8B-B14F-4D97-AF65-F5344CB8AC3E}">
        <p14:creationId xmlns:p14="http://schemas.microsoft.com/office/powerpoint/2010/main" val="114179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4"/>
          <p:cNvSpPr>
            <a:spLocks noGrp="1"/>
          </p:cNvSpPr>
          <p:nvPr>
            <p:ph type="title"/>
          </p:nvPr>
        </p:nvSpPr>
        <p:spPr>
          <a:xfrm>
            <a:off x="669471" y="201636"/>
            <a:ext cx="7954984" cy="1320800"/>
          </a:xfrm>
        </p:spPr>
        <p:txBody>
          <a:bodyPr>
            <a:normAutofit/>
          </a:bodyPr>
          <a:lstStyle/>
          <a:p>
            <a:pPr algn="ctr"/>
            <a:r>
              <a:rPr lang="es-PR" sz="4000" b="1" dirty="0"/>
              <a:t>Verificación de Conocimiento 4</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190500" y="1092301"/>
            <a:ext cx="9810750" cy="599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lvl="0" indent="-514350">
              <a:buClr>
                <a:srgbClr val="90C226"/>
              </a:buClr>
              <a:buFont typeface="+mj-lt"/>
              <a:buAutoNum type="arabicPeriod" startAt="4"/>
              <a:defRPr/>
            </a:pPr>
            <a:r>
              <a:rPr lang="en-US" sz="3600" b="1" dirty="0">
                <a:solidFill>
                  <a:prstClr val="black">
                    <a:lumMod val="75000"/>
                    <a:lumOff val="25000"/>
                  </a:prstClr>
                </a:solidFill>
              </a:rPr>
              <a:t> ¿</a:t>
            </a:r>
            <a:r>
              <a:rPr lang="es-ES" sz="3200" b="1" dirty="0">
                <a:solidFill>
                  <a:prstClr val="black">
                    <a:lumMod val="75000"/>
                    <a:lumOff val="25000"/>
                  </a:prstClr>
                </a:solidFill>
              </a:rPr>
              <a:t>La Protección Ocular Debe Cumplir Con Que Estándar?</a:t>
            </a:r>
            <a:endParaRPr kumimoji="0" lang="en-US" sz="3200" b="1" i="0" u="none" strike="noStrike" kern="1200" cap="none" spc="0" normalizeH="0" baseline="0" noProof="0" dirty="0">
              <a:ln>
                <a:noFill/>
              </a:ln>
              <a:solidFill>
                <a:prstClr val="black">
                  <a:lumMod val="75000"/>
                  <a:lumOff val="25000"/>
                </a:prstClr>
              </a:solidFill>
              <a:effectLst/>
              <a:uLnTx/>
              <a:uFillTx/>
              <a:latin typeface="Trebuchet MS" panose="020B0603020202020204"/>
            </a:endParaRPr>
          </a:p>
          <a:p>
            <a:pPr marL="514350" marR="0" lvl="0" indent="-514350" algn="l" defTabSz="457200" rtl="0" eaLnBrk="1" fontAlgn="auto" latinLnBrk="0" hangingPunct="1">
              <a:lnSpc>
                <a:spcPct val="100000"/>
              </a:lnSpc>
              <a:spcBef>
                <a:spcPts val="1000"/>
              </a:spcBef>
              <a:spcAft>
                <a:spcPts val="0"/>
              </a:spcAft>
              <a:buClr>
                <a:srgbClr val="90C226"/>
              </a:buClr>
              <a:buSzPct val="80000"/>
              <a:buFont typeface="+mj-lt"/>
              <a:buAutoNum type="arabicPeriod" startAt="4"/>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514350" marR="0" lvl="0" indent="-514350" algn="l" defTabSz="457200" rtl="0" eaLnBrk="1" fontAlgn="auto" latinLnBrk="0" hangingPunct="1">
              <a:lnSpc>
                <a:spcPct val="100000"/>
              </a:lnSpc>
              <a:spcBef>
                <a:spcPts val="1000"/>
              </a:spcBef>
              <a:spcAft>
                <a:spcPts val="0"/>
              </a:spcAft>
              <a:buClr>
                <a:srgbClr val="90C226"/>
              </a:buClr>
              <a:buSzPct val="80000"/>
              <a:buFont typeface="+mj-lt"/>
              <a:buAutoNum type="arabicPeriod" startAt="4"/>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400050" lvl="1" indent="0">
              <a:buClr>
                <a:srgbClr val="90C226"/>
              </a:buClr>
              <a:buNone/>
            </a:pPr>
            <a:r>
              <a:rPr lang="es-ES" sz="2800" dirty="0">
                <a:solidFill>
                  <a:srgbClr val="FF0000"/>
                </a:solidFill>
                <a:latin typeface="Verdana" panose="020B0604030504040204" pitchFamily="34" charset="0"/>
                <a:ea typeface="Verdana" panose="020B0604030504040204" pitchFamily="34" charset="0"/>
              </a:rPr>
              <a:t>La norma de protección ocular de OSHA, establece que OSHA aceptará protección ocular que se puede demostrar que es al menos tan efectiva como los dispositivos de protección ocular y facial que se construyen de acuerdo con:</a:t>
            </a:r>
            <a:r>
              <a:rPr lang="en-US" sz="2800" dirty="0">
                <a:solidFill>
                  <a:srgbClr val="FF0000"/>
                </a:solidFill>
                <a:latin typeface="Verdana" panose="020B0604030504040204" pitchFamily="34" charset="0"/>
                <a:ea typeface="Verdana" panose="020B0604030504040204" pitchFamily="34" charset="0"/>
              </a:rPr>
              <a:t> </a:t>
            </a:r>
          </a:p>
          <a:p>
            <a:pPr marL="400050" lvl="1" indent="0">
              <a:buClr>
                <a:srgbClr val="90C226"/>
              </a:buClr>
              <a:buNone/>
            </a:pPr>
            <a:endParaRPr lang="en-US" sz="800" dirty="0">
              <a:solidFill>
                <a:srgbClr val="FF0000"/>
              </a:solidFill>
              <a:latin typeface="Verdana" panose="020B0604030504040204" pitchFamily="34" charset="0"/>
              <a:ea typeface="Verdana" panose="020B0604030504040204" pitchFamily="34" charset="0"/>
            </a:endParaRPr>
          </a:p>
          <a:p>
            <a:pPr marL="400050" lvl="1" indent="0">
              <a:buClr>
                <a:srgbClr val="90C226"/>
              </a:buClr>
              <a:buNone/>
            </a:pPr>
            <a:endParaRPr lang="en-US" sz="800" dirty="0">
              <a:solidFill>
                <a:srgbClr val="FF0000"/>
              </a:solidFill>
              <a:latin typeface="Verdana" panose="020B0604030504040204" pitchFamily="34" charset="0"/>
              <a:ea typeface="Verdana" panose="020B0604030504040204" pitchFamily="34" charset="0"/>
            </a:endParaRPr>
          </a:p>
          <a:p>
            <a:pPr marL="400050" lvl="1" indent="0" algn="ctr">
              <a:buClr>
                <a:srgbClr val="90C226"/>
              </a:buClr>
              <a:buNone/>
            </a:pPr>
            <a:r>
              <a:rPr lang="en-US" sz="3600" b="1" dirty="0">
                <a:solidFill>
                  <a:srgbClr val="FF0000"/>
                </a:solidFill>
                <a:latin typeface="Verdana" panose="020B0604030504040204" pitchFamily="34" charset="0"/>
                <a:ea typeface="Verdana" panose="020B0604030504040204" pitchFamily="34" charset="0"/>
              </a:rPr>
              <a:t>ANSI Z87.1</a:t>
            </a:r>
            <a:endParaRPr lang="en-US" sz="800" b="1" dirty="0">
              <a:solidFill>
                <a:srgbClr val="FF0000"/>
              </a:solidFill>
              <a:latin typeface="Verdana" panose="020B0604030504040204" pitchFamily="34" charset="0"/>
              <a:ea typeface="Verdana" panose="020B0604030504040204" pitchFamily="34" charset="0"/>
            </a:endParaRPr>
          </a:p>
          <a:p>
            <a:pPr marL="400050" lvl="1" indent="0" algn="ctr">
              <a:buClr>
                <a:srgbClr val="90C226"/>
              </a:buClr>
              <a:buNone/>
            </a:pPr>
            <a:r>
              <a:rPr lang="es-ES" dirty="0">
                <a:solidFill>
                  <a:srgbClr val="FF0000"/>
                </a:solidFill>
              </a:rPr>
              <a:t>Instituto Americano de Estándares Nacionales</a:t>
            </a:r>
            <a:endParaRPr kumimoji="0" lang="en-US" sz="36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0061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 calcmode="lin" valueType="num">
                                      <p:cBhvr>
                                        <p:cTn id="1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7">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 calcmode="lin" valueType="num">
                                      <p:cBhvr>
                                        <p:cTn id="17"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1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5"/>
          <p:cNvSpPr>
            <a:spLocks noGrp="1"/>
          </p:cNvSpPr>
          <p:nvPr>
            <p:ph type="title"/>
          </p:nvPr>
        </p:nvSpPr>
        <p:spPr>
          <a:xfrm>
            <a:off x="1061357" y="119993"/>
            <a:ext cx="7886700" cy="1320800"/>
          </a:xfrm>
        </p:spPr>
        <p:txBody>
          <a:bodyPr>
            <a:normAutofit/>
          </a:bodyPr>
          <a:lstStyle/>
          <a:p>
            <a:pPr algn="ctr"/>
            <a:r>
              <a:rPr lang="es-PR" sz="4000" b="1" dirty="0"/>
              <a:t>Verificación de Conocimiento 5</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914399" y="1295398"/>
            <a:ext cx="8667751" cy="6229352"/>
          </a:xfrm>
        </p:spPr>
        <p:txBody>
          <a:bodyPr>
            <a:normAutofit/>
          </a:bodyPr>
          <a:lstStyle/>
          <a:p>
            <a:pPr marL="514350" indent="-514350">
              <a:buFont typeface="+mj-lt"/>
              <a:buAutoNum type="arabicPeriod" startAt="5"/>
            </a:pPr>
            <a:r>
              <a:rPr lang="es-ES" sz="3200" b="1" dirty="0"/>
              <a:t>Protección respiratoria, ¿cumple con qué estándar?</a:t>
            </a:r>
            <a:endParaRPr lang="en-US" sz="3200" b="1" dirty="0"/>
          </a:p>
          <a:p>
            <a:pPr marL="0" indent="0">
              <a:buNone/>
            </a:pPr>
            <a:endParaRPr lang="en-US" sz="900" dirty="0"/>
          </a:p>
          <a:p>
            <a:pPr marL="0" indent="0">
              <a:buNone/>
            </a:pPr>
            <a:endParaRPr lang="en-US" sz="900" dirty="0"/>
          </a:p>
          <a:p>
            <a:pPr marL="0" indent="0">
              <a:buNone/>
            </a:pPr>
            <a:r>
              <a:rPr lang="es-ES" sz="2800" dirty="0">
                <a:solidFill>
                  <a:srgbClr val="FF0000"/>
                </a:solidFill>
              </a:rPr>
              <a:t>OSHA revisó su Norma de Protección Respiratoria en 1998.</a:t>
            </a:r>
            <a:endParaRPr lang="en-US" sz="2800" dirty="0">
              <a:solidFill>
                <a:srgbClr val="FF0000"/>
              </a:solidFill>
            </a:endParaRPr>
          </a:p>
          <a:p>
            <a:pPr marL="0" indent="0">
              <a:buNone/>
            </a:pPr>
            <a:r>
              <a:rPr lang="es-ES" sz="2800" dirty="0">
                <a:solidFill>
                  <a:srgbClr val="FF0000"/>
                </a:solidFill>
              </a:rPr>
              <a:t>El nuevo ANSI, en el 4 de marzo de 2015, aprobó las nuevas Prácticas estándar nacionales para la protección respiratoria, Z88.2-2015.</a:t>
            </a:r>
            <a:endParaRPr lang="en-US" sz="2800" dirty="0">
              <a:solidFill>
                <a:srgbClr val="FF0000"/>
              </a:solidFill>
            </a:endParaRPr>
          </a:p>
          <a:p>
            <a:pPr marL="0" indent="0">
              <a:buNone/>
            </a:pPr>
            <a:endParaRPr lang="en-US" sz="1000" dirty="0"/>
          </a:p>
          <a:p>
            <a:pPr marL="0" indent="0" algn="ctr">
              <a:buNone/>
            </a:pPr>
            <a:r>
              <a:rPr lang="en-US" sz="3600" b="1" dirty="0">
                <a:solidFill>
                  <a:srgbClr val="FF0000"/>
                </a:solidFill>
                <a:latin typeface="Verdana" panose="020B0604030504040204" pitchFamily="34" charset="0"/>
                <a:ea typeface="Verdana" panose="020B0604030504040204" pitchFamily="34" charset="0"/>
              </a:rPr>
              <a:t>ANSI Z88.2</a:t>
            </a:r>
          </a:p>
          <a:p>
            <a:pPr marL="400050" lvl="1" indent="0" algn="ctr">
              <a:spcBef>
                <a:spcPts val="0"/>
              </a:spcBef>
              <a:buClr>
                <a:srgbClr val="90C226"/>
              </a:buClr>
              <a:buSzTx/>
              <a:buNone/>
            </a:pPr>
            <a:r>
              <a:rPr lang="en-US" sz="1800" dirty="0">
                <a:solidFill>
                  <a:srgbClr val="FF0000"/>
                </a:solidFill>
              </a:rPr>
              <a:t>American National Standards Institute</a:t>
            </a:r>
            <a:endParaRPr lang="en-US" sz="3600" b="1" dirty="0">
              <a:solidFill>
                <a:srgbClr val="FF0000"/>
              </a:solidFill>
              <a:latin typeface="Verdana" panose="020B0604030504040204" pitchFamily="34" charset="0"/>
              <a:ea typeface="Verdana" panose="020B0604030504040204" pitchFamily="34" charset="0"/>
            </a:endParaRPr>
          </a:p>
          <a:p>
            <a:pPr marL="0" indent="0">
              <a:buNone/>
            </a:pPr>
            <a:endParaRPr lang="en-US" sz="2800" dirty="0"/>
          </a:p>
        </p:txBody>
      </p:sp>
    </p:spTree>
    <p:extLst>
      <p:ext uri="{BB962C8B-B14F-4D97-AF65-F5344CB8AC3E}">
        <p14:creationId xmlns:p14="http://schemas.microsoft.com/office/powerpoint/2010/main" val="331424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 calcmode="lin" valueType="num">
                                      <p:cBhvr>
                                        <p:cTn id="1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5">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p:cTn id="1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5">
                                            <p:txEl>
                                              <p:pRg st="6" end="6"/>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 calcmode="lin" valueType="num">
                                      <p:cBhvr>
                                        <p:cTn id="2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6"/>
          <p:cNvSpPr>
            <a:spLocks noGrp="1"/>
          </p:cNvSpPr>
          <p:nvPr>
            <p:ph type="title"/>
          </p:nvPr>
        </p:nvSpPr>
        <p:spPr>
          <a:xfrm>
            <a:off x="930729" y="201636"/>
            <a:ext cx="8131628" cy="1320800"/>
          </a:xfrm>
        </p:spPr>
        <p:txBody>
          <a:bodyPr>
            <a:normAutofit/>
          </a:bodyPr>
          <a:lstStyle/>
          <a:p>
            <a:pPr algn="ctr"/>
            <a:r>
              <a:rPr lang="es-PR" sz="4000" b="1" dirty="0"/>
              <a:t>Verificación de Conocimiento 6</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552449" y="1276348"/>
            <a:ext cx="9277351" cy="5162552"/>
          </a:xfrm>
        </p:spPr>
        <p:txBody>
          <a:bodyPr>
            <a:normAutofit/>
          </a:bodyPr>
          <a:lstStyle/>
          <a:p>
            <a:pPr marL="514350" indent="-514350">
              <a:buFont typeface="+mj-lt"/>
              <a:buAutoNum type="arabicPeriod" startAt="6"/>
            </a:pPr>
            <a:r>
              <a:rPr lang="es-ES" sz="3200" b="1" dirty="0"/>
              <a:t>Antes de que pueda entrenarse y hacerse la prueba de ajuste de la protección respiratoria ...                                        ¿Qué necesitará traer el trabajador?</a:t>
            </a:r>
            <a:r>
              <a:rPr lang="en-US" sz="800" b="1" dirty="0"/>
              <a:t> </a:t>
            </a:r>
          </a:p>
          <a:p>
            <a:pPr marL="0" indent="0">
              <a:buNone/>
            </a:pPr>
            <a:r>
              <a:rPr lang="en-US" sz="800" b="1" dirty="0"/>
              <a:t> </a:t>
            </a:r>
          </a:p>
          <a:p>
            <a:pPr marL="0" indent="0">
              <a:buNone/>
            </a:pPr>
            <a:r>
              <a:rPr lang="es-ES" sz="2800" dirty="0">
                <a:solidFill>
                  <a:srgbClr val="FF0000"/>
                </a:solidFill>
              </a:rPr>
              <a:t>     Una evaluación médica aprobada por su médico.</a:t>
            </a:r>
            <a:endParaRPr lang="en-US" sz="2800" dirty="0">
              <a:solidFill>
                <a:srgbClr val="FF0000"/>
              </a:solidFill>
            </a:endParaRPr>
          </a:p>
          <a:p>
            <a:pPr marL="0" indent="0">
              <a:buNone/>
            </a:pPr>
            <a:endParaRPr lang="en-US" sz="3200" b="1" dirty="0">
              <a:solidFill>
                <a:srgbClr val="FF0000"/>
              </a:solidFill>
            </a:endParaRPr>
          </a:p>
        </p:txBody>
      </p:sp>
    </p:spTree>
    <p:extLst>
      <p:ext uri="{BB962C8B-B14F-4D97-AF65-F5344CB8AC3E}">
        <p14:creationId xmlns:p14="http://schemas.microsoft.com/office/powerpoint/2010/main" val="31111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s 6, 7"/>
          <p:cNvSpPr>
            <a:spLocks noGrp="1"/>
          </p:cNvSpPr>
          <p:nvPr>
            <p:ph type="title"/>
          </p:nvPr>
        </p:nvSpPr>
        <p:spPr>
          <a:xfrm>
            <a:off x="783771" y="201636"/>
            <a:ext cx="8115300" cy="1320800"/>
          </a:xfrm>
        </p:spPr>
        <p:txBody>
          <a:bodyPr>
            <a:normAutofit/>
          </a:bodyPr>
          <a:lstStyle/>
          <a:p>
            <a:pPr algn="ctr"/>
            <a:r>
              <a:rPr lang="es-PR" sz="4000" b="1" dirty="0"/>
              <a:t>Verificación de Conocimiento 7</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552449" y="1276348"/>
            <a:ext cx="9201151" cy="5380016"/>
          </a:xfrm>
        </p:spPr>
        <p:txBody>
          <a:bodyPr>
            <a:normAutofit/>
          </a:bodyPr>
          <a:lstStyle/>
          <a:p>
            <a:pPr marL="0" indent="0">
              <a:buNone/>
            </a:pPr>
            <a:endParaRPr lang="en-US" sz="3200" b="1" dirty="0">
              <a:solidFill>
                <a:srgbClr val="FF0000"/>
              </a:solidFill>
            </a:endParaRPr>
          </a:p>
          <a:p>
            <a:pPr marL="514350" indent="-514350">
              <a:buFont typeface="+mj-lt"/>
              <a:buAutoNum type="arabicPeriod" startAt="7"/>
            </a:pPr>
            <a:r>
              <a:rPr lang="es-ES" sz="3200" b="1" dirty="0">
                <a:solidFill>
                  <a:schemeClr val="tx1">
                    <a:lumMod val="95000"/>
                    <a:lumOff val="5000"/>
                  </a:schemeClr>
                </a:solidFill>
              </a:rPr>
              <a:t>De acuerdo con OSHA ... ¿Con qué frecuencia debe hacerse la prueba de ajuste?</a:t>
            </a:r>
            <a:endParaRPr lang="en-US" sz="3200" b="1" dirty="0">
              <a:solidFill>
                <a:schemeClr val="tx1">
                  <a:lumMod val="95000"/>
                  <a:lumOff val="5000"/>
                </a:schemeClr>
              </a:solidFill>
            </a:endParaRPr>
          </a:p>
          <a:p>
            <a:pPr marL="0" indent="0">
              <a:buNone/>
            </a:pPr>
            <a:r>
              <a:rPr lang="en-US" sz="800" dirty="0">
                <a:solidFill>
                  <a:schemeClr val="tx1">
                    <a:lumMod val="95000"/>
                    <a:lumOff val="5000"/>
                  </a:schemeClr>
                </a:solidFill>
              </a:rPr>
              <a:t> </a:t>
            </a:r>
          </a:p>
          <a:p>
            <a:pPr marL="0" indent="0">
              <a:buNone/>
            </a:pPr>
            <a:r>
              <a:rPr lang="es-ES" sz="3200" dirty="0">
                <a:solidFill>
                  <a:srgbClr val="FF0000"/>
                </a:solidFill>
              </a:rPr>
              <a:t>Al menos una vez al año, o cuando se le asignará un Respirador DIFERENTE.</a:t>
            </a:r>
            <a:endParaRPr lang="en-US" sz="3200" dirty="0">
              <a:solidFill>
                <a:srgbClr val="FF0000"/>
              </a:solidFill>
            </a:endParaRPr>
          </a:p>
          <a:p>
            <a:pPr marL="0" indent="0">
              <a:buNone/>
            </a:pPr>
            <a:r>
              <a:rPr lang="en-US" sz="800" dirty="0">
                <a:solidFill>
                  <a:srgbClr val="FF0000"/>
                </a:solidFill>
              </a:rPr>
              <a:t> </a:t>
            </a:r>
          </a:p>
        </p:txBody>
      </p:sp>
    </p:spTree>
    <p:extLst>
      <p:ext uri="{BB962C8B-B14F-4D97-AF65-F5344CB8AC3E}">
        <p14:creationId xmlns:p14="http://schemas.microsoft.com/office/powerpoint/2010/main" val="686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8"/>
          <p:cNvSpPr>
            <a:spLocks noGrp="1"/>
          </p:cNvSpPr>
          <p:nvPr>
            <p:ph type="title"/>
          </p:nvPr>
        </p:nvSpPr>
        <p:spPr>
          <a:xfrm>
            <a:off x="408214" y="201636"/>
            <a:ext cx="8458199" cy="1320800"/>
          </a:xfrm>
        </p:spPr>
        <p:txBody>
          <a:bodyPr>
            <a:normAutofit/>
          </a:bodyPr>
          <a:lstStyle/>
          <a:p>
            <a:pPr algn="ctr"/>
            <a:r>
              <a:rPr lang="es-PR" sz="4000" b="1" dirty="0"/>
              <a:t>Verificación de Conocimiento 8</a:t>
            </a:r>
            <a:endParaRPr lang="en-US" sz="4000" b="1" dirty="0"/>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552449" y="1276348"/>
            <a:ext cx="9505951" cy="5581652"/>
          </a:xfrm>
        </p:spPr>
        <p:txBody>
          <a:bodyPr>
            <a:normAutofit/>
          </a:bodyPr>
          <a:lstStyle/>
          <a:p>
            <a:pPr marL="514350" lvl="0" indent="-514350">
              <a:buClr>
                <a:srgbClr val="90C226"/>
              </a:buClr>
              <a:buFont typeface="+mj-lt"/>
              <a:buAutoNum type="arabicPeriod" startAt="8"/>
            </a:pPr>
            <a:r>
              <a:rPr lang="en-US" sz="3200" b="1" dirty="0"/>
              <a:t> </a:t>
            </a:r>
            <a:r>
              <a:rPr lang="en-US" sz="800" b="1" dirty="0"/>
              <a:t> </a:t>
            </a:r>
            <a:r>
              <a:rPr lang="es-PR" sz="3200" b="1" dirty="0">
                <a:solidFill>
                  <a:prstClr val="black">
                    <a:lumMod val="75000"/>
                    <a:lumOff val="25000"/>
                  </a:prstClr>
                </a:solidFill>
              </a:rPr>
              <a:t>¿Qué tipos de cascos están disponibles?</a:t>
            </a:r>
            <a:r>
              <a:rPr lang="es-PR" sz="800" b="1" dirty="0">
                <a:solidFill>
                  <a:prstClr val="black">
                    <a:lumMod val="75000"/>
                    <a:lumOff val="25000"/>
                  </a:prstClr>
                </a:solidFill>
              </a:rPr>
              <a:t> </a:t>
            </a:r>
          </a:p>
          <a:p>
            <a:pPr marL="514350" indent="-514350">
              <a:buFont typeface="+mj-lt"/>
              <a:buAutoNum type="arabicPeriod" startAt="8"/>
            </a:pPr>
            <a:endParaRPr lang="en-US" sz="800" b="1" dirty="0"/>
          </a:p>
          <a:p>
            <a:pPr marL="0" indent="0">
              <a:buNone/>
            </a:pPr>
            <a:r>
              <a:rPr lang="en-US" sz="800" b="1" dirty="0"/>
              <a:t> </a:t>
            </a:r>
            <a:endParaRPr lang="en-US" sz="3000" b="1" dirty="0">
              <a:solidFill>
                <a:schemeClr val="tx1">
                  <a:lumMod val="95000"/>
                  <a:lumOff val="5000"/>
                </a:schemeClr>
              </a:solidFill>
            </a:endParaRPr>
          </a:p>
          <a:p>
            <a:pPr marL="0" indent="0">
              <a:buNone/>
            </a:pPr>
            <a:r>
              <a:rPr lang="en-US" sz="800" dirty="0">
                <a:solidFill>
                  <a:srgbClr val="FF0000"/>
                </a:solidFill>
                <a:latin typeface="Verdana" panose="020B0604030504040204" pitchFamily="34" charset="0"/>
                <a:ea typeface="Verdana" panose="020B0604030504040204" pitchFamily="34" charset="0"/>
              </a:rPr>
              <a:t> </a:t>
            </a:r>
          </a:p>
          <a:p>
            <a:pPr marL="0" indent="0" algn="ctr">
              <a:buNone/>
            </a:pPr>
            <a:r>
              <a:rPr lang="es-ES" sz="3000" dirty="0">
                <a:solidFill>
                  <a:schemeClr val="tx1">
                    <a:lumMod val="95000"/>
                    <a:lumOff val="5000"/>
                  </a:schemeClr>
                </a:solidFill>
                <a:latin typeface="Verdana" panose="020B0604030504040204" pitchFamily="34" charset="0"/>
                <a:ea typeface="Verdana" panose="020B0604030504040204" pitchFamily="34" charset="0"/>
              </a:rPr>
              <a:t>El rendimiento del casco se divide en tres categorías:</a:t>
            </a:r>
            <a:endParaRPr lang="en-US" sz="3000" dirty="0">
              <a:solidFill>
                <a:schemeClr val="tx1">
                  <a:lumMod val="95000"/>
                  <a:lumOff val="5000"/>
                </a:schemeClr>
              </a:solidFill>
              <a:latin typeface="Verdana" panose="020B0604030504040204" pitchFamily="34" charset="0"/>
              <a:ea typeface="Verdana" panose="020B0604030504040204" pitchFamily="34" charset="0"/>
            </a:endParaRPr>
          </a:p>
          <a:p>
            <a:pPr marL="0" indent="0">
              <a:buNone/>
            </a:pPr>
            <a:endParaRPr lang="en-US" sz="3200" b="1" dirty="0">
              <a:solidFill>
                <a:schemeClr val="tx1">
                  <a:lumMod val="95000"/>
                  <a:lumOff val="5000"/>
                </a:schemeClr>
              </a:solidFill>
            </a:endParaRPr>
          </a:p>
        </p:txBody>
      </p:sp>
      <p:sp>
        <p:nvSpPr>
          <p:cNvPr id="3" name="TextBox 2">
            <a:extLst>
              <a:ext uri="{FF2B5EF4-FFF2-40B4-BE49-F238E27FC236}">
                <a16:creationId xmlns:a16="http://schemas.microsoft.com/office/drawing/2014/main" id="{1D29B51E-2EA9-49D1-9126-79D639B9B717}"/>
              </a:ext>
            </a:extLst>
          </p:cNvPr>
          <p:cNvSpPr txBox="1"/>
          <p:nvPr/>
        </p:nvSpPr>
        <p:spPr>
          <a:xfrm>
            <a:off x="2529588" y="4286250"/>
            <a:ext cx="4709623" cy="1733808"/>
          </a:xfrm>
          <a:prstGeom prst="rect">
            <a:avLst/>
          </a:prstGeom>
          <a:noFill/>
        </p:spPr>
        <p:txBody>
          <a:bodyPr wrap="none" rtlCol="0">
            <a:spAutoFit/>
          </a:bodyPr>
          <a:lstStyle/>
          <a:p>
            <a:pPr marL="342900" lvl="0" indent="-342900">
              <a:spcBef>
                <a:spcPts val="1000"/>
              </a:spcBef>
              <a:buClr>
                <a:srgbClr val="90C226"/>
              </a:buClr>
              <a:buSzPct val="80000"/>
              <a:buFont typeface="Wingdings" panose="05000000000000000000" pitchFamily="2" charset="2"/>
              <a:buChar char="§"/>
            </a:pPr>
            <a:r>
              <a:rPr lang="es-PR" sz="3000" b="1" dirty="0">
                <a:solidFill>
                  <a:srgbClr val="FF0000"/>
                </a:solidFill>
                <a:latin typeface="Verdana" panose="020B0604030504040204" pitchFamily="34" charset="0"/>
                <a:ea typeface="Verdana" panose="020B0604030504040204" pitchFamily="34" charset="0"/>
              </a:rPr>
              <a:t>Clase E</a:t>
            </a:r>
            <a:r>
              <a:rPr lang="es-PR" sz="3000" dirty="0">
                <a:solidFill>
                  <a:srgbClr val="FF0000"/>
                </a:solidFill>
                <a:latin typeface="Verdana" panose="020B0604030504040204" pitchFamily="34" charset="0"/>
                <a:ea typeface="Verdana" panose="020B0604030504040204" pitchFamily="34" charset="0"/>
              </a:rPr>
              <a:t>, Eléctrica.</a:t>
            </a:r>
          </a:p>
          <a:p>
            <a:pPr marL="342900" lvl="0" indent="-342900">
              <a:spcBef>
                <a:spcPts val="1000"/>
              </a:spcBef>
              <a:buClr>
                <a:srgbClr val="90C226"/>
              </a:buClr>
              <a:buSzPct val="80000"/>
              <a:buFont typeface="Wingdings" panose="05000000000000000000" pitchFamily="2" charset="2"/>
              <a:buChar char="§"/>
            </a:pPr>
            <a:r>
              <a:rPr lang="es-PR" sz="3000" b="1" dirty="0">
                <a:solidFill>
                  <a:srgbClr val="FF0000"/>
                </a:solidFill>
                <a:latin typeface="Verdana" panose="020B0604030504040204" pitchFamily="34" charset="0"/>
                <a:ea typeface="Verdana" panose="020B0604030504040204" pitchFamily="34" charset="0"/>
              </a:rPr>
              <a:t>Clase G</a:t>
            </a:r>
            <a:r>
              <a:rPr lang="es-PR" sz="3000" dirty="0">
                <a:solidFill>
                  <a:srgbClr val="FF0000"/>
                </a:solidFill>
                <a:latin typeface="Verdana" panose="020B0604030504040204" pitchFamily="34" charset="0"/>
                <a:ea typeface="Verdana" panose="020B0604030504040204" pitchFamily="34" charset="0"/>
              </a:rPr>
              <a:t>, General.</a:t>
            </a:r>
          </a:p>
          <a:p>
            <a:pPr marL="342900" lvl="0" indent="-342900">
              <a:spcBef>
                <a:spcPts val="1000"/>
              </a:spcBef>
              <a:buClr>
                <a:srgbClr val="90C226"/>
              </a:buClr>
              <a:buSzPct val="80000"/>
              <a:buFont typeface="Wingdings" panose="05000000000000000000" pitchFamily="2" charset="2"/>
              <a:buChar char="§"/>
            </a:pPr>
            <a:r>
              <a:rPr lang="es-PR" sz="3000" b="1" dirty="0">
                <a:solidFill>
                  <a:srgbClr val="FF0000"/>
                </a:solidFill>
                <a:latin typeface="Verdana" panose="020B0604030504040204" pitchFamily="34" charset="0"/>
                <a:ea typeface="Verdana" panose="020B0604030504040204" pitchFamily="34" charset="0"/>
              </a:rPr>
              <a:t>Clase C</a:t>
            </a:r>
            <a:r>
              <a:rPr lang="es-PR" sz="3000" dirty="0">
                <a:solidFill>
                  <a:srgbClr val="FF0000"/>
                </a:solidFill>
                <a:latin typeface="Verdana" panose="020B0604030504040204" pitchFamily="34" charset="0"/>
                <a:ea typeface="Verdana" panose="020B0604030504040204" pitchFamily="34" charset="0"/>
              </a:rPr>
              <a:t>, Conductora</a:t>
            </a:r>
            <a:r>
              <a:rPr lang="en-US" sz="3000" dirty="0">
                <a:solidFill>
                  <a:srgbClr val="FF000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8248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8"/>
          <p:cNvSpPr>
            <a:spLocks noGrp="1"/>
          </p:cNvSpPr>
          <p:nvPr>
            <p:ph type="title"/>
          </p:nvPr>
        </p:nvSpPr>
        <p:spPr>
          <a:xfrm>
            <a:off x="1077686" y="201636"/>
            <a:ext cx="7889669" cy="1320800"/>
          </a:xfrm>
        </p:spPr>
        <p:txBody>
          <a:bodyPr>
            <a:normAutofit/>
          </a:bodyPr>
          <a:lstStyle/>
          <a:p>
            <a:pPr algn="ctr"/>
            <a:r>
              <a:rPr lang="es-PR" sz="4000" b="1" dirty="0"/>
              <a:t>Verificación de Conocimiento 9</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419100" y="1092301"/>
            <a:ext cx="10248900" cy="599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lvl="0" indent="-742950">
              <a:buClr>
                <a:srgbClr val="90C226"/>
              </a:buClr>
              <a:buFont typeface="+mj-lt"/>
              <a:buAutoNum type="arabicPeriod" startAt="9"/>
              <a:defRPr/>
            </a:pPr>
            <a:r>
              <a:rPr lang="es-PR" sz="3600" b="1" dirty="0">
                <a:solidFill>
                  <a:prstClr val="black">
                    <a:lumMod val="75000"/>
                    <a:lumOff val="25000"/>
                  </a:prstClr>
                </a:solidFill>
              </a:rPr>
              <a:t>¿Qué es HAZCOM?</a:t>
            </a:r>
            <a:endParaRPr lang="es-PR" sz="800" b="1" dirty="0">
              <a:solidFill>
                <a:prstClr val="black">
                  <a:lumMod val="75000"/>
                  <a:lumOff val="25000"/>
                </a:prstClr>
              </a:solidFill>
              <a:latin typeface="Trebuchet MS" panose="020B0603020202020204"/>
            </a:endParaRPr>
          </a:p>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endParaRPr lang="en-US" sz="800" b="1" dirty="0">
              <a:solidFill>
                <a:prstClr val="black">
                  <a:lumMod val="75000"/>
                  <a:lumOff val="25000"/>
                </a:prstClr>
              </a:solidFill>
              <a:latin typeface="Trebuchet MS" panose="020B0603020202020204"/>
            </a:endParaRPr>
          </a:p>
          <a:p>
            <a:pPr marL="0" lvl="0" indent="0">
              <a:buClr>
                <a:srgbClr val="90C226"/>
              </a:buClr>
              <a:buNone/>
              <a:defRPr/>
            </a:pPr>
            <a:r>
              <a:rPr lang="en-US" sz="800" b="1" dirty="0">
                <a:solidFill>
                  <a:prstClr val="black">
                    <a:lumMod val="75000"/>
                    <a:lumOff val="25000"/>
                  </a:prstClr>
                </a:solidFill>
                <a:latin typeface="Trebuchet MS" panose="020B0603020202020204"/>
              </a:rPr>
              <a:t> </a:t>
            </a:r>
            <a:r>
              <a:rPr lang="es-ES" sz="3600" u="sng" dirty="0">
                <a:solidFill>
                  <a:srgbClr val="FF0000"/>
                </a:solidFill>
              </a:rPr>
              <a:t>Comunicación de Riesgos</a:t>
            </a:r>
            <a:r>
              <a:rPr lang="es-ES" sz="3600" dirty="0">
                <a:solidFill>
                  <a:srgbClr val="FF0000"/>
                </a:solidFill>
              </a:rPr>
              <a:t>. Entrenamiento incluye saber utilizar Hojas de Datos de Seguridad (SDS)</a:t>
            </a:r>
            <a:endParaRPr lang="en-US" sz="3600" dirty="0">
              <a:solidFill>
                <a:srgbClr val="FF0000"/>
              </a:solidFill>
              <a:latin typeface="Trebuchet MS" panose="020B0603020202020204"/>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n-US" sz="3600" b="1" dirty="0">
              <a:solidFill>
                <a:prstClr val="black">
                  <a:lumMod val="75000"/>
                  <a:lumOff val="25000"/>
                </a:prstClr>
              </a:solidFill>
              <a:latin typeface="Trebuchet MS" panose="020B0603020202020204"/>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n-US" sz="3600" b="1" dirty="0">
              <a:solidFill>
                <a:prstClr val="black">
                  <a:lumMod val="75000"/>
                  <a:lumOff val="25000"/>
                </a:prstClr>
              </a:solidFill>
              <a:latin typeface="Trebuchet MS" panose="020B0603020202020204"/>
              <a:ea typeface="Verdana" panose="020B0604030504040204" pitchFamily="34" charset="0"/>
            </a:endParaRPr>
          </a:p>
        </p:txBody>
      </p:sp>
    </p:spTree>
    <p:extLst>
      <p:ext uri="{BB962C8B-B14F-4D97-AF65-F5344CB8AC3E}">
        <p14:creationId xmlns:p14="http://schemas.microsoft.com/office/powerpoint/2010/main" val="34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10"/>
          <p:cNvSpPr>
            <a:spLocks noGrp="1"/>
          </p:cNvSpPr>
          <p:nvPr>
            <p:ph type="title"/>
          </p:nvPr>
        </p:nvSpPr>
        <p:spPr>
          <a:xfrm>
            <a:off x="1143000" y="201636"/>
            <a:ext cx="7969827" cy="1320800"/>
          </a:xfrm>
        </p:spPr>
        <p:txBody>
          <a:bodyPr>
            <a:normAutofit/>
          </a:bodyPr>
          <a:lstStyle/>
          <a:p>
            <a:pPr algn="ctr"/>
            <a:r>
              <a:rPr lang="es-PR" sz="4000" b="1" dirty="0"/>
              <a:t>Verificación de Conocimiento 10</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737506" y="862036"/>
            <a:ext cx="9769929" cy="55641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s-PR" sz="3600" b="1" dirty="0">
              <a:solidFill>
                <a:prstClr val="black">
                  <a:lumMod val="75000"/>
                  <a:lumOff val="25000"/>
                </a:prstClr>
              </a:solidFill>
              <a:latin typeface="Trebuchet MS" panose="020B0603020202020204"/>
            </a:endParaRPr>
          </a:p>
          <a:p>
            <a:pPr marL="742950" lvl="0" indent="-742950">
              <a:buClr>
                <a:srgbClr val="90C226"/>
              </a:buClr>
              <a:buFont typeface="+mj-lt"/>
              <a:buAutoNum type="arabicPeriod" startAt="10"/>
              <a:defRPr/>
            </a:pPr>
            <a:r>
              <a:rPr lang="es-PR" sz="3600" b="1" dirty="0">
                <a:solidFill>
                  <a:prstClr val="black">
                    <a:lumMod val="75000"/>
                    <a:lumOff val="25000"/>
                  </a:prstClr>
                </a:solidFill>
              </a:rPr>
              <a:t>¿Qué significa GHS?</a:t>
            </a:r>
          </a:p>
          <a:p>
            <a:pPr marL="0" lvl="0" indent="0">
              <a:buClr>
                <a:srgbClr val="90C226"/>
              </a:buClr>
              <a:buNone/>
              <a:defRPr/>
            </a:pPr>
            <a:endParaRPr lang="es-PR" sz="3600" b="1" dirty="0">
              <a:solidFill>
                <a:prstClr val="black">
                  <a:lumMod val="75000"/>
                  <a:lumOff val="25000"/>
                </a:prstClr>
              </a:solidFill>
              <a:latin typeface="Trebuchet MS" panose="020B0603020202020204"/>
            </a:endParaRPr>
          </a:p>
          <a:p>
            <a:pPr marL="0" lvl="0" indent="0">
              <a:buClr>
                <a:srgbClr val="90C226"/>
              </a:buClr>
              <a:buNone/>
            </a:pPr>
            <a:r>
              <a:rPr lang="en-US" sz="800" u="sng" dirty="0">
                <a:solidFill>
                  <a:srgbClr val="000000"/>
                </a:solidFill>
                <a:latin typeface="Helvetica Neue"/>
              </a:rPr>
              <a:t> </a:t>
            </a:r>
            <a:r>
              <a:rPr lang="es-ES" sz="3200" u="sng" dirty="0">
                <a:solidFill>
                  <a:srgbClr val="FF0000"/>
                </a:solidFill>
              </a:rPr>
              <a:t>Sistema Globalmente Armonizado </a:t>
            </a:r>
            <a:r>
              <a:rPr lang="es-ES" sz="3200" dirty="0">
                <a:solidFill>
                  <a:srgbClr val="FF0000"/>
                </a:solidFill>
              </a:rPr>
              <a:t>de Clasificación y Etiquetado de Productos Químicos (GHS)</a:t>
            </a:r>
            <a:endParaRPr lang="en-US" sz="3200" b="1" dirty="0">
              <a:solidFill>
                <a:prstClr val="black">
                  <a:lumMod val="75000"/>
                  <a:lumOff val="25000"/>
                </a:prstClr>
              </a:solidFill>
              <a:latin typeface="Trebuchet MS" panose="020B0603020202020204"/>
              <a:ea typeface="Verdana" panose="020B0604030504040204" pitchFamily="34" charset="0"/>
            </a:endParaRPr>
          </a:p>
        </p:txBody>
      </p:sp>
    </p:spTree>
    <p:extLst>
      <p:ext uri="{BB962C8B-B14F-4D97-AF65-F5344CB8AC3E}">
        <p14:creationId xmlns:p14="http://schemas.microsoft.com/office/powerpoint/2010/main" val="2061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dditional Resources">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r>
              <a:rPr lang="es-PR" sz="4400" u="sng" dirty="0">
                <a:latin typeface="Arial Black" panose="020B0A04020102020204" pitchFamily="34" charset="0"/>
              </a:rPr>
              <a:t>Recursos Adicionales</a:t>
            </a: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4294967295"/>
          </p:nvPr>
        </p:nvSpPr>
        <p:spPr>
          <a:xfrm>
            <a:off x="960882" y="1930400"/>
            <a:ext cx="10115550" cy="4775200"/>
          </a:xfrm>
        </p:spPr>
        <p:txBody>
          <a:bodyPr>
            <a:normAutofit lnSpcReduction="10000"/>
          </a:bodyPr>
          <a:lstStyle/>
          <a:p>
            <a:pPr>
              <a:lnSpc>
                <a:spcPct val="90000"/>
              </a:lnSpc>
            </a:pPr>
            <a:r>
              <a:rPr lang="es-ES" sz="2400" dirty="0"/>
              <a:t>Sitio web de OSHA: </a:t>
            </a:r>
            <a:r>
              <a:rPr lang="es-ES" sz="2400" dirty="0">
                <a:solidFill>
                  <a:schemeClr val="accent1"/>
                </a:solidFill>
              </a:rPr>
              <a:t>http://www.osha.gov </a:t>
            </a:r>
            <a:r>
              <a:rPr lang="es-ES" sz="2400" dirty="0"/>
              <a:t>y oficinas de OSHA: llame o escriba (800-321-OSHA)</a:t>
            </a:r>
          </a:p>
          <a:p>
            <a:pPr marL="0" indent="0">
              <a:lnSpc>
                <a:spcPct val="90000"/>
              </a:lnSpc>
              <a:buNone/>
            </a:pPr>
            <a:endParaRPr lang="en-US" sz="2400" dirty="0"/>
          </a:p>
          <a:p>
            <a:pPr>
              <a:lnSpc>
                <a:spcPct val="90000"/>
              </a:lnSpc>
            </a:pPr>
            <a:r>
              <a:rPr lang="en-US" sz="2400" u="sng" dirty="0"/>
              <a:t>https://www.osha.gov/SLTC/personalprotectiveequipment/</a:t>
            </a:r>
          </a:p>
          <a:p>
            <a:pPr>
              <a:lnSpc>
                <a:spcPct val="90000"/>
              </a:lnSpc>
            </a:pPr>
            <a:endParaRPr lang="en-US" sz="2400" dirty="0"/>
          </a:p>
          <a:p>
            <a:pPr>
              <a:lnSpc>
                <a:spcPct val="90000"/>
              </a:lnSpc>
            </a:pPr>
            <a:r>
              <a:rPr lang="es-ES" sz="2400" dirty="0"/>
              <a:t>Instituto Nacional de Seguridad y Salud Ocupacional (NIOSH)</a:t>
            </a:r>
          </a:p>
          <a:p>
            <a:pPr marL="0" indent="0">
              <a:lnSpc>
                <a:spcPct val="90000"/>
              </a:lnSpc>
              <a:buNone/>
            </a:pPr>
            <a:r>
              <a:rPr lang="es-ES" sz="2400" dirty="0"/>
              <a:t>     - agencia hermana de OSHA</a:t>
            </a:r>
            <a:endParaRPr lang="en-US" sz="2400" dirty="0"/>
          </a:p>
          <a:p>
            <a:pPr marL="0" indent="0">
              <a:lnSpc>
                <a:spcPct val="90000"/>
              </a:lnSpc>
              <a:buNone/>
            </a:pPr>
            <a:endParaRPr lang="en-US" sz="2400" dirty="0"/>
          </a:p>
          <a:p>
            <a:pPr>
              <a:lnSpc>
                <a:spcPct val="90000"/>
              </a:lnSpc>
            </a:pPr>
            <a:r>
              <a:rPr lang="en-US" sz="2400" dirty="0"/>
              <a:t>OSHA Training Institute Education Centers</a:t>
            </a:r>
          </a:p>
          <a:p>
            <a:pPr>
              <a:lnSpc>
                <a:spcPct val="90000"/>
              </a:lnSpc>
            </a:pPr>
            <a:endParaRPr lang="en-US" sz="1500" dirty="0"/>
          </a:p>
          <a:p>
            <a:pPr marL="0" indent="0">
              <a:lnSpc>
                <a:spcPct val="90000"/>
              </a:lnSpc>
              <a:buNone/>
            </a:pPr>
            <a:r>
              <a:rPr lang="en-US" sz="1500" dirty="0"/>
              <a:t>Standards that Apply OSHA Standards: 29 CFR 1910.67, 29 CFR 1910.269(p), 29 CFR 1926.21, 29 CFR 1926.453, 29 CFR 1926.502. American National Standards Institutes standards: ANSI/SIA A92.2-1969, ANSI/SIA A92.3, ANSI/SIA A92.5, ANSI/SIA A92.6.</a:t>
            </a:r>
          </a:p>
          <a:p>
            <a:pPr marL="0" indent="0">
              <a:lnSpc>
                <a:spcPct val="90000"/>
              </a:lnSpc>
              <a:buNone/>
            </a:pPr>
            <a:endParaRPr lang="en-US" sz="1500" dirty="0"/>
          </a:p>
        </p:txBody>
      </p:sp>
    </p:spTree>
    <p:extLst>
      <p:ext uri="{BB962C8B-B14F-4D97-AF65-F5344CB8AC3E}">
        <p14:creationId xmlns:p14="http://schemas.microsoft.com/office/powerpoint/2010/main" val="671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4946-4085-4656-BE63-1281169E953C}"/>
              </a:ext>
            </a:extLst>
          </p:cNvPr>
          <p:cNvSpPr>
            <a:spLocks noGrp="1"/>
          </p:cNvSpPr>
          <p:nvPr>
            <p:ph type="title"/>
          </p:nvPr>
        </p:nvSpPr>
        <p:spPr/>
        <p:txBody>
          <a:bodyPr>
            <a:normAutofit fontScale="90000"/>
          </a:bodyPr>
          <a:lstStyle/>
          <a:p>
            <a:pPr algn="ctr"/>
            <a:r>
              <a:rPr lang="es-ES" sz="4400" b="1" dirty="0"/>
              <a:t>Qué pasa cuando no usamos nuestro E.</a:t>
            </a:r>
            <a:r>
              <a:rPr lang="en-US" sz="4400" b="1" dirty="0"/>
              <a:t>P.P.</a:t>
            </a:r>
          </a:p>
        </p:txBody>
      </p:sp>
    </p:spTree>
    <p:extLst>
      <p:ext uri="{BB962C8B-B14F-4D97-AF65-F5344CB8AC3E}">
        <p14:creationId xmlns:p14="http://schemas.microsoft.com/office/powerpoint/2010/main" val="211018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ersonal Protective Equipment">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Equipo de Protección Personal</a:t>
            </a:r>
          </a:p>
        </p:txBody>
      </p:sp>
      <p:sp>
        <p:nvSpPr>
          <p:cNvPr id="2" name="Title 1"/>
          <p:cNvSpPr>
            <a:spLocks noGrp="1"/>
          </p:cNvSpPr>
          <p:nvPr>
            <p:ph type="title"/>
          </p:nvPr>
        </p:nvSpPr>
        <p:spPr/>
        <p:txBody>
          <a:bodyPr anchor="ctr">
            <a:normAutofit/>
          </a:bodyPr>
          <a:lstStyle/>
          <a:p>
            <a:r>
              <a:rPr lang="en-US" sz="5400" b="1" dirty="0"/>
              <a:t> Módulo- 1</a:t>
            </a:r>
          </a:p>
        </p:txBody>
      </p:sp>
      <p:sp>
        <p:nvSpPr>
          <p:cNvPr id="3" name="Content Placeholder 2"/>
          <p:cNvSpPr>
            <a:spLocks noGrp="1"/>
          </p:cNvSpPr>
          <p:nvPr>
            <p:ph idx="4294967295"/>
          </p:nvPr>
        </p:nvSpPr>
        <p:spPr>
          <a:xfrm>
            <a:off x="5695950" y="1109663"/>
            <a:ext cx="6496050" cy="5099050"/>
          </a:xfrm>
        </p:spPr>
        <p:txBody>
          <a:bodyPr anchor="ctr">
            <a:normAutofit/>
          </a:bodyPr>
          <a:lstStyle/>
          <a:p>
            <a:pPr>
              <a:buFont typeface="Arial" panose="020B0604020202020204" pitchFamily="34" charset="0"/>
              <a:buChar char="•"/>
            </a:pPr>
            <a:r>
              <a:rPr lang="es-ES" sz="2800" b="1" dirty="0">
                <a:solidFill>
                  <a:srgbClr val="37495F"/>
                </a:solidFill>
              </a:rPr>
              <a:t>¿Qué debe pasar antes del EPP?</a:t>
            </a:r>
            <a:endParaRPr lang="en-US" sz="2800" b="1" dirty="0">
              <a:solidFill>
                <a:srgbClr val="37495F"/>
              </a:solidFill>
            </a:endParaRPr>
          </a:p>
          <a:p>
            <a:pPr>
              <a:buFont typeface="Arial" panose="020B0604020202020204" pitchFamily="34" charset="0"/>
              <a:buChar char="•"/>
            </a:pPr>
            <a:endParaRPr lang="en-US" b="1" dirty="0"/>
          </a:p>
          <a:p>
            <a:pPr>
              <a:buFont typeface="Arial" panose="020B0604020202020204" pitchFamily="34" charset="0"/>
              <a:buChar char="•"/>
            </a:pPr>
            <a:r>
              <a:rPr lang="es-ES" sz="2800" b="1" dirty="0">
                <a:solidFill>
                  <a:schemeClr val="bg2">
                    <a:lumMod val="90000"/>
                  </a:schemeClr>
                </a:solidFill>
              </a:rPr>
              <a:t>¿Qué es un Análisis de Riesgos Laborales?</a:t>
            </a:r>
            <a:endParaRPr lang="en-US" sz="2800" b="1" dirty="0">
              <a:solidFill>
                <a:schemeClr val="bg2">
                  <a:lumMod val="90000"/>
                </a:schemeClr>
              </a:solidFill>
            </a:endParaRP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s-ES" sz="2800" b="1" dirty="0">
                <a:solidFill>
                  <a:schemeClr val="bg2">
                    <a:lumMod val="90000"/>
                  </a:schemeClr>
                </a:solidFill>
              </a:rPr>
              <a:t>Cómo usar el Equipo de Protección Personal, correctamente.</a:t>
            </a:r>
            <a:endParaRPr lang="en-US" sz="2800" b="1" dirty="0">
              <a:solidFill>
                <a:schemeClr val="bg2">
                  <a:lumMod val="90000"/>
                </a:schemeClr>
              </a:solidFill>
            </a:endParaRP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s-ES" sz="2800" b="1" dirty="0">
                <a:solidFill>
                  <a:schemeClr val="bg2">
                    <a:lumMod val="90000"/>
                  </a:schemeClr>
                </a:solidFill>
              </a:rPr>
              <a:t>Pictogramas en etiquetas de productos químicos ... ¿POR QUÉ?</a:t>
            </a:r>
          </a:p>
        </p:txBody>
      </p:sp>
    </p:spTree>
    <p:extLst>
      <p:ext uri="{BB962C8B-B14F-4D97-AF65-F5344CB8AC3E}">
        <p14:creationId xmlns:p14="http://schemas.microsoft.com/office/powerpoint/2010/main" val="96007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all Protection and Prevention">
            <a:extLst>
              <a:ext uri="{FF2B5EF4-FFF2-40B4-BE49-F238E27FC236}">
                <a16:creationId xmlns:a16="http://schemas.microsoft.com/office/drawing/2014/main" id="{9C8B4AFA-607E-43C4-8A0B-69E8809B611B}"/>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11" name="Title 1">
            <a:extLst>
              <a:ext uri="{FF2B5EF4-FFF2-40B4-BE49-F238E27FC236}">
                <a16:creationId xmlns:a16="http://schemas.microsoft.com/office/drawing/2014/main" id="{178DF702-63F3-4739-BF59-79BF5085E111}"/>
              </a:ext>
            </a:extLst>
          </p:cNvPr>
          <p:cNvSpPr>
            <a:spLocks noGrp="1"/>
          </p:cNvSpPr>
          <p:nvPr>
            <p:ph type="title"/>
          </p:nvPr>
        </p:nvSpPr>
        <p:spPr>
          <a:xfrm>
            <a:off x="441807" y="1172367"/>
            <a:ext cx="8596668" cy="1320800"/>
          </a:xfrm>
        </p:spPr>
        <p:txBody>
          <a:bodyPr rtlCol="0">
            <a:normAutofit fontScale="90000"/>
          </a:bodyPr>
          <a:lstStyle/>
          <a:p>
            <a:pPr>
              <a:lnSpc>
                <a:spcPct val="90000"/>
              </a:lnSpc>
              <a:defRPr/>
            </a:pPr>
            <a:r>
              <a:rPr lang="es-PR" sz="4000" dirty="0"/>
              <a:t>Antes de que comience la Selección de EPP, uno debe intentar ELIMINAR el peligro si es posible.</a:t>
            </a:r>
            <a:endParaRPr lang="es-PR" sz="3800" dirty="0"/>
          </a:p>
        </p:txBody>
      </p:sp>
      <p:pic>
        <p:nvPicPr>
          <p:cNvPr id="5" name="Picture 4" descr="El Triángulo de la Jerarquía de la Seguridad. Demostrando la eficacia del P.P.E.">
            <a:extLst>
              <a:ext uri="{FF2B5EF4-FFF2-40B4-BE49-F238E27FC236}">
                <a16:creationId xmlns:a16="http://schemas.microsoft.com/office/drawing/2014/main" id="{6E6883A5-8C1A-4734-A3BB-1C2A198387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2183" y="2775530"/>
            <a:ext cx="7076746" cy="3549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33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9C8B4AFA-607E-43C4-8A0B-69E8809B611B}"/>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s-PR" sz="4400" dirty="0">
                <a:solidFill>
                  <a:srgbClr val="37495F"/>
                </a:solidFill>
              </a:rPr>
              <a:t>Equipo de Protección Personal</a:t>
            </a:r>
          </a:p>
        </p:txBody>
      </p:sp>
      <p:sp>
        <p:nvSpPr>
          <p:cNvPr id="2" name="Title 1">
            <a:extLst>
              <a:ext uri="{FF2B5EF4-FFF2-40B4-BE49-F238E27FC236}">
                <a16:creationId xmlns:a16="http://schemas.microsoft.com/office/drawing/2014/main" id="{19D5FDB4-B929-43BE-8098-370BB4FC16D7}"/>
              </a:ext>
            </a:extLst>
          </p:cNvPr>
          <p:cNvSpPr>
            <a:spLocks noGrp="1"/>
          </p:cNvSpPr>
          <p:nvPr>
            <p:ph type="title"/>
          </p:nvPr>
        </p:nvSpPr>
        <p:spPr>
          <a:xfrm>
            <a:off x="524934" y="1011381"/>
            <a:ext cx="8596668" cy="1320800"/>
          </a:xfrm>
        </p:spPr>
        <p:txBody>
          <a:bodyPr>
            <a:normAutofit/>
          </a:bodyPr>
          <a:lstStyle/>
          <a:p>
            <a:pPr>
              <a:lnSpc>
                <a:spcPct val="80000"/>
              </a:lnSpc>
              <a:spcBef>
                <a:spcPts val="1000"/>
              </a:spcBef>
              <a:buClr>
                <a:schemeClr val="accent1"/>
              </a:buClr>
              <a:buSzPct val="80000"/>
            </a:pPr>
            <a:r>
              <a:rPr lang="es-ES" sz="2800" b="1" dirty="0">
                <a:solidFill>
                  <a:schemeClr val="tx1">
                    <a:lumMod val="75000"/>
                    <a:lumOff val="25000"/>
                  </a:schemeClr>
                </a:solidFill>
                <a:latin typeface="+mn-lt"/>
                <a:ea typeface="Tahoma" panose="020B0604030504040204" pitchFamily="34" charset="0"/>
                <a:cs typeface="+mn-cs"/>
              </a:rPr>
              <a:t> Los empleadores deben proteger a los empleados:</a:t>
            </a:r>
          </a:p>
        </p:txBody>
      </p:sp>
      <p:sp>
        <p:nvSpPr>
          <p:cNvPr id="6" name="Content Placeholder 2" descr="Employers must protect employees: &#10;">
            <a:extLst>
              <a:ext uri="{FF2B5EF4-FFF2-40B4-BE49-F238E27FC236}">
                <a16:creationId xmlns:a16="http://schemas.microsoft.com/office/drawing/2014/main" id="{275DA1F9-9752-49C3-9537-4AF8E9357F27}"/>
              </a:ext>
            </a:extLst>
          </p:cNvPr>
          <p:cNvSpPr>
            <a:spLocks noGrp="1"/>
          </p:cNvSpPr>
          <p:nvPr>
            <p:ph idx="4294967295"/>
          </p:nvPr>
        </p:nvSpPr>
        <p:spPr>
          <a:xfrm>
            <a:off x="2863850" y="1219200"/>
            <a:ext cx="9328150" cy="5070475"/>
          </a:xfrm>
        </p:spPr>
        <p:txBody>
          <a:bodyPr>
            <a:normAutofit fontScale="55000" lnSpcReduction="20000"/>
          </a:bodyPr>
          <a:lstStyle/>
          <a:p>
            <a:pPr marL="0" indent="0">
              <a:buNone/>
            </a:pPr>
            <a:endParaRPr lang="en-US" sz="5100" b="1" dirty="0">
              <a:ea typeface="Tahoma" panose="020B0604030504040204" pitchFamily="34" charset="0"/>
            </a:endParaRPr>
          </a:p>
          <a:p>
            <a:pPr marL="0" indent="0">
              <a:buNone/>
            </a:pPr>
            <a:endParaRPr lang="en-US" sz="5100" b="1" dirty="0">
              <a:ea typeface="Tahoma" panose="020B0604030504040204" pitchFamily="34" charset="0"/>
            </a:endParaRPr>
          </a:p>
          <a:p>
            <a:pPr marL="0" indent="0">
              <a:buNone/>
            </a:pPr>
            <a:endParaRPr lang="en-US" sz="1800" b="1" dirty="0"/>
          </a:p>
          <a:p>
            <a:r>
              <a:rPr lang="es-ES" sz="4500" b="1" dirty="0">
                <a:ea typeface="Tahoma" panose="020B0604030504040204" pitchFamily="34" charset="0"/>
              </a:rPr>
              <a:t>Evaluar </a:t>
            </a:r>
            <a:r>
              <a:rPr lang="es-ES" sz="4500" dirty="0">
                <a:ea typeface="Tahoma" panose="020B0604030504040204" pitchFamily="34" charset="0"/>
              </a:rPr>
              <a:t>el lugar de trabajo</a:t>
            </a:r>
            <a:endParaRPr lang="en-US" sz="4500" dirty="0">
              <a:ea typeface="Tahoma" panose="020B0604030504040204" pitchFamily="34" charset="0"/>
            </a:endParaRPr>
          </a:p>
          <a:p>
            <a:endParaRPr lang="en-US" sz="1800" dirty="0">
              <a:ea typeface="Tahoma" panose="020B0604030504040204" pitchFamily="34" charset="0"/>
            </a:endParaRPr>
          </a:p>
          <a:p>
            <a:r>
              <a:rPr lang="es-ES" sz="4500" b="1" dirty="0">
                <a:ea typeface="Tahoma" panose="020B0604030504040204" pitchFamily="34" charset="0"/>
              </a:rPr>
              <a:t>Elimine y/o reduzca </a:t>
            </a:r>
            <a:r>
              <a:rPr lang="es-ES" sz="4500" dirty="0">
                <a:ea typeface="Tahoma" panose="020B0604030504040204" pitchFamily="34" charset="0"/>
              </a:rPr>
              <a:t>los peligros encontrados usando controles de ingeniería y administrativos</a:t>
            </a:r>
            <a:endParaRPr lang="en-US" sz="4500" dirty="0">
              <a:ea typeface="Tahoma" panose="020B0604030504040204" pitchFamily="34" charset="0"/>
            </a:endParaRPr>
          </a:p>
          <a:p>
            <a:pPr marL="0" indent="0">
              <a:buNone/>
            </a:pPr>
            <a:endParaRPr lang="es-ES" sz="4500" dirty="0">
              <a:ea typeface="Tahoma" panose="020B0604030504040204" pitchFamily="34" charset="0"/>
            </a:endParaRPr>
          </a:p>
          <a:p>
            <a:r>
              <a:rPr lang="es-ES" sz="4500" dirty="0">
                <a:ea typeface="Tahoma" panose="020B0604030504040204" pitchFamily="34" charset="0"/>
              </a:rPr>
              <a:t>Si no se puede eliminar el peligro, se requiere equipo de protección personal</a:t>
            </a:r>
            <a:endParaRPr lang="en-US" sz="4500" dirty="0">
              <a:ea typeface="Tahoma" panose="020B0604030504040204" pitchFamily="34" charset="0"/>
            </a:endParaRPr>
          </a:p>
          <a:p>
            <a:endParaRPr lang="en-US" sz="1600" dirty="0">
              <a:ea typeface="Tahoma" panose="020B0604030504040204" pitchFamily="34" charset="0"/>
            </a:endParaRPr>
          </a:p>
          <a:p>
            <a:r>
              <a:rPr lang="es-ES" sz="4500" b="1" dirty="0">
                <a:ea typeface="Tahoma" panose="020B0604030504040204" pitchFamily="34" charset="0"/>
              </a:rPr>
              <a:t>Recuerde, el equipo de protección personal es el último nivel de control.</a:t>
            </a:r>
            <a:endParaRPr lang="en-US" sz="1800" b="1" dirty="0">
              <a:ea typeface="Tahoma" panose="020B0604030504040204" pitchFamily="34" charset="0"/>
            </a:endParaRPr>
          </a:p>
        </p:txBody>
      </p:sp>
    </p:spTree>
    <p:extLst>
      <p:ext uri="{BB962C8B-B14F-4D97-AF65-F5344CB8AC3E}">
        <p14:creationId xmlns:p14="http://schemas.microsoft.com/office/powerpoint/2010/main" val="18552069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4329</Words>
  <Application>Microsoft Office PowerPoint</Application>
  <PresentationFormat>Widescreen</PresentationFormat>
  <Paragraphs>472</Paragraphs>
  <Slides>57</Slides>
  <Notes>38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Arial</vt:lpstr>
      <vt:lpstr>Arial Black</vt:lpstr>
      <vt:lpstr>Calibri</vt:lpstr>
      <vt:lpstr>Helvetica</vt:lpstr>
      <vt:lpstr>Helvetica Neue</vt:lpstr>
      <vt:lpstr>Roboto</vt:lpstr>
      <vt:lpstr>Tahoma</vt:lpstr>
      <vt:lpstr>Times New Roman</vt:lpstr>
      <vt:lpstr>Trebuchet MS</vt:lpstr>
      <vt:lpstr>Verdana</vt:lpstr>
      <vt:lpstr>Wingdings</vt:lpstr>
      <vt:lpstr>Wingdings 3</vt:lpstr>
      <vt:lpstr>Facet</vt:lpstr>
      <vt:lpstr> E- equipo de P- protección P-    personal</vt:lpstr>
      <vt:lpstr>Renuncia</vt:lpstr>
      <vt:lpstr>Entrenamiento-Inicial EPP</vt:lpstr>
      <vt:lpstr>¿En qué se basa este entrenamiento?</vt:lpstr>
      <vt:lpstr>  Bienvenido</vt:lpstr>
      <vt:lpstr>Qué pasa cuando no usamos nuestro E.P.P.</vt:lpstr>
      <vt:lpstr> Módulo- 1</vt:lpstr>
      <vt:lpstr>Antes de que comience la Selección de EPP, uno debe intentar ELIMINAR el peligro si es posible.</vt:lpstr>
      <vt:lpstr> Los empleadores deben proteger a los empleados:</vt:lpstr>
      <vt:lpstr>   Módulo- 2</vt:lpstr>
      <vt:lpstr>Analisis</vt:lpstr>
      <vt:lpstr>¿Por qué es importante un ARL? </vt:lpstr>
      <vt:lpstr>Proteccion</vt:lpstr>
      <vt:lpstr>Proteccion 2</vt:lpstr>
      <vt:lpstr>Proteccion 3</vt:lpstr>
      <vt:lpstr>   Módulo- 3</vt:lpstr>
      <vt:lpstr>Los Fundamentos del Equipo de Protección Personal (EPP)</vt:lpstr>
      <vt:lpstr>Protección ocular y facial</vt:lpstr>
      <vt:lpstr>Lentes  oculares</vt:lpstr>
      <vt:lpstr>Protección Respiratoria</vt:lpstr>
      <vt:lpstr>Mascaras</vt:lpstr>
      <vt:lpstr>Protege Tu Respiración</vt:lpstr>
      <vt:lpstr> Protección para la Cabeza</vt:lpstr>
      <vt:lpstr>Cascos</vt:lpstr>
      <vt:lpstr>Cabeza EPP</vt:lpstr>
      <vt:lpstr>Tipos de Protección para la Cabeza</vt:lpstr>
      <vt:lpstr>Ponerse Protección de la Cabeza </vt:lpstr>
      <vt:lpstr>Cuidado y Mantenimiento</vt:lpstr>
      <vt:lpstr>Proteja su Cabeza</vt:lpstr>
      <vt:lpstr>Protección de los Pies</vt:lpstr>
      <vt:lpstr>Botas</vt:lpstr>
      <vt:lpstr>Protección de los Pies 2</vt:lpstr>
      <vt:lpstr>Protege Tus Piernas y Pies </vt:lpstr>
      <vt:lpstr>Protección de Mano</vt:lpstr>
      <vt:lpstr>Guantes</vt:lpstr>
      <vt:lpstr>Protege tus Manos y Cuerpo</vt:lpstr>
      <vt:lpstr>Protección Auditiva</vt:lpstr>
      <vt:lpstr>Proteccion  auditive 2</vt:lpstr>
      <vt:lpstr>Proteja su Audiencia</vt:lpstr>
      <vt:lpstr>   Módulo- 4</vt:lpstr>
      <vt:lpstr>Trabajando Alrededor de Productos Químicos de Forma Segura</vt:lpstr>
      <vt:lpstr>Pictogramas en las Etiquetas</vt:lpstr>
      <vt:lpstr>Hojas de Datos de Seguridad</vt:lpstr>
      <vt:lpstr>Medidas de Protección Personal</vt:lpstr>
      <vt:lpstr>Recuerda</vt:lpstr>
      <vt:lpstr>Repaso</vt:lpstr>
      <vt:lpstr>Verificación de Conocimiento</vt:lpstr>
      <vt:lpstr>Verificación de Conocimiento 2</vt:lpstr>
      <vt:lpstr>Verificación de Conocimiento 3</vt:lpstr>
      <vt:lpstr>Verificación de Conocimiento 4</vt:lpstr>
      <vt:lpstr>Verificación de Conocimiento 5</vt:lpstr>
      <vt:lpstr>Verificación de Conocimiento 6</vt:lpstr>
      <vt:lpstr>Verificación de Conocimiento 7</vt:lpstr>
      <vt:lpstr>Verificación de Conocimiento 8</vt:lpstr>
      <vt:lpstr>Verificación de Conocimiento 9</vt:lpstr>
      <vt:lpstr>Verificación de Conocimiento 10</vt:lpstr>
      <vt:lpstr>Recursos Adicionales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2019-02-11T20:35:31Z</dcterms:created>
  <dcterms:modified xsi:type="dcterms:W3CDTF">2021-07-08T15:36:39Z</dcterms:modified>
</cp:coreProperties>
</file>