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1.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2.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70" r:id="rId2"/>
  </p:sldMasterIdLst>
  <p:notesMasterIdLst>
    <p:notesMasterId r:id="rId61"/>
  </p:notesMasterIdLst>
  <p:sldIdLst>
    <p:sldId id="256" r:id="rId3"/>
    <p:sldId id="417" r:id="rId4"/>
    <p:sldId id="277" r:id="rId5"/>
    <p:sldId id="282" r:id="rId6"/>
    <p:sldId id="422" r:id="rId7"/>
    <p:sldId id="468" r:id="rId8"/>
    <p:sldId id="469" r:id="rId9"/>
    <p:sldId id="421" r:id="rId10"/>
    <p:sldId id="476" r:id="rId11"/>
    <p:sldId id="473" r:id="rId12"/>
    <p:sldId id="477" r:id="rId13"/>
    <p:sldId id="478" r:id="rId14"/>
    <p:sldId id="479" r:id="rId15"/>
    <p:sldId id="482" r:id="rId16"/>
    <p:sldId id="483" r:id="rId17"/>
    <p:sldId id="484" r:id="rId18"/>
    <p:sldId id="577" r:id="rId19"/>
    <p:sldId id="481" r:id="rId20"/>
    <p:sldId id="465" r:id="rId21"/>
    <p:sldId id="448" r:id="rId22"/>
    <p:sldId id="471" r:id="rId23"/>
    <p:sldId id="487" r:id="rId24"/>
    <p:sldId id="486" r:id="rId25"/>
    <p:sldId id="485" r:id="rId26"/>
    <p:sldId id="489" r:id="rId27"/>
    <p:sldId id="491" r:id="rId28"/>
    <p:sldId id="490" r:id="rId29"/>
    <p:sldId id="492" r:id="rId30"/>
    <p:sldId id="466" r:id="rId31"/>
    <p:sldId id="470" r:id="rId32"/>
    <p:sldId id="558" r:id="rId33"/>
    <p:sldId id="559" r:id="rId34"/>
    <p:sldId id="560" r:id="rId35"/>
    <p:sldId id="561" r:id="rId36"/>
    <p:sldId id="562" r:id="rId37"/>
    <p:sldId id="563" r:id="rId38"/>
    <p:sldId id="493" r:id="rId39"/>
    <p:sldId id="569" r:id="rId40"/>
    <p:sldId id="570" r:id="rId41"/>
    <p:sldId id="571" r:id="rId42"/>
    <p:sldId id="572" r:id="rId43"/>
    <p:sldId id="573" r:id="rId44"/>
    <p:sldId id="574" r:id="rId45"/>
    <p:sldId id="467" r:id="rId46"/>
    <p:sldId id="488" r:id="rId47"/>
    <p:sldId id="455" r:id="rId48"/>
    <p:sldId id="584" r:id="rId49"/>
    <p:sldId id="427" r:id="rId50"/>
    <p:sldId id="474" r:id="rId51"/>
    <p:sldId id="408" r:id="rId52"/>
    <p:sldId id="475" r:id="rId53"/>
    <p:sldId id="581" r:id="rId54"/>
    <p:sldId id="579" r:id="rId55"/>
    <p:sldId id="462" r:id="rId56"/>
    <p:sldId id="583" r:id="rId57"/>
    <p:sldId id="578" r:id="rId58"/>
    <p:sldId id="582" r:id="rId59"/>
    <p:sldId id="387" r:id="rId6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7766"/>
    <a:srgbClr val="37495F"/>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A98027-460F-40F5-9267-E1B04589F669}" v="443" dt="2019-09-25T04:33:38.6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74" autoAdjust="0"/>
    <p:restoredTop sz="86432" autoAdjust="0"/>
  </p:normalViewPr>
  <p:slideViewPr>
    <p:cSldViewPr snapToGrid="0">
      <p:cViewPr varScale="1">
        <p:scale>
          <a:sx n="56" d="100"/>
          <a:sy n="56" d="100"/>
        </p:scale>
        <p:origin x="408" y="53"/>
      </p:cViewPr>
      <p:guideLst/>
    </p:cSldViewPr>
  </p:slideViewPr>
  <p:outlineViewPr>
    <p:cViewPr>
      <p:scale>
        <a:sx n="33" d="100"/>
        <a:sy n="33" d="100"/>
      </p:scale>
      <p:origin x="0" y="-2329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microsoft.com/office/2015/10/relationships/revisionInfo" Target="revisionInfo.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F6035B2-A3A9-4055-8C9E-E15FCE83DB42}" type="datetimeFigureOut">
              <a:rPr lang="en-US" smtClean="0"/>
              <a:t>7/8/2021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7520813-3316-4E30-9CB4-C93EBDB560A9}" type="slidenum">
              <a:rPr lang="en-US" smtClean="0"/>
              <a:t>‹#›</a:t>
            </a:fld>
            <a:endParaRPr lang="en-US"/>
          </a:p>
        </p:txBody>
      </p:sp>
    </p:spTree>
    <p:extLst>
      <p:ext uri="{BB962C8B-B14F-4D97-AF65-F5344CB8AC3E}">
        <p14:creationId xmlns:p14="http://schemas.microsoft.com/office/powerpoint/2010/main" val="455259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1</a:t>
            </a:fld>
            <a:endParaRPr lang="en-US"/>
          </a:p>
        </p:txBody>
      </p:sp>
    </p:spTree>
    <p:extLst>
      <p:ext uri="{BB962C8B-B14F-4D97-AF65-F5344CB8AC3E}">
        <p14:creationId xmlns:p14="http://schemas.microsoft.com/office/powerpoint/2010/main" val="3379062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err="1">
                <a:solidFill>
                  <a:srgbClr val="333333"/>
                </a:solidFill>
                <a:effectLst/>
                <a:latin typeface="Helvetica Neue"/>
              </a:rPr>
              <a:t>Triángulo</a:t>
            </a:r>
            <a:r>
              <a:rPr lang="en-US" b="0" i="0" dirty="0">
                <a:solidFill>
                  <a:srgbClr val="333333"/>
                </a:solidFill>
                <a:effectLst/>
                <a:latin typeface="Helvetica Neue"/>
              </a:rPr>
              <a:t> de </a:t>
            </a:r>
            <a:r>
              <a:rPr lang="en-US" b="0" i="0" dirty="0" err="1">
                <a:solidFill>
                  <a:srgbClr val="333333"/>
                </a:solidFill>
                <a:effectLst/>
                <a:latin typeface="Helvetica Neue"/>
              </a:rPr>
              <a:t>estabilidad</a:t>
            </a:r>
            <a:endParaRPr lang="en-US" b="0" i="0" dirty="0">
              <a:solidFill>
                <a:srgbClr val="333333"/>
              </a:solidFill>
              <a:effectLst/>
              <a:latin typeface="Helvetica Neue"/>
            </a:endParaRPr>
          </a:p>
          <a:p>
            <a:pPr algn="l"/>
            <a:endParaRPr lang="en-US" b="0" i="0" dirty="0">
              <a:solidFill>
                <a:srgbClr val="333333"/>
              </a:solidFill>
              <a:effectLst/>
              <a:latin typeface="Helvetica Neue"/>
            </a:endParaRPr>
          </a:p>
          <a:p>
            <a:pPr algn="l"/>
            <a:r>
              <a:rPr lang="es-ES" b="0" i="0" dirty="0">
                <a:solidFill>
                  <a:srgbClr val="333333"/>
                </a:solidFill>
                <a:effectLst/>
                <a:latin typeface="Helvetica Neue"/>
              </a:rPr>
              <a:t>Los operadores también deben entender el Triángulo de Estabilidad. Todos los montacargas tienen un triángulo de estabilidad con los tres lados del triángulo, como se muestra en la ilustración de la derecha. Los lados del triángulo están formados por el centro de cada rueda delantera y el centro de la rueda trasera o en el centro del eje si hay dos ruedas traseras.</a:t>
            </a:r>
            <a:endParaRPr lang="en-US" dirty="0"/>
          </a:p>
          <a:p>
            <a:pPr algn="l"/>
            <a:r>
              <a:rPr lang="en-US" b="0" i="0" dirty="0">
                <a:solidFill>
                  <a:srgbClr val="333333"/>
                </a:solidFill>
                <a:effectLst/>
                <a:latin typeface="Helvetica Neue"/>
              </a:rPr>
              <a:t>Center of Gravity (CG)</a:t>
            </a:r>
          </a:p>
          <a:p>
            <a:pPr algn="l"/>
            <a:endParaRPr lang="en-US" b="0" i="0" dirty="0">
              <a:solidFill>
                <a:srgbClr val="333333"/>
              </a:solidFill>
              <a:effectLst/>
              <a:latin typeface="Helvetica Neue"/>
            </a:endParaRPr>
          </a:p>
          <a:p>
            <a:pPr algn="l"/>
            <a:r>
              <a:rPr lang="es-ES" b="0" i="0" dirty="0">
                <a:solidFill>
                  <a:srgbClr val="333333"/>
                </a:solidFill>
                <a:effectLst/>
                <a:latin typeface="Helvetica Neue"/>
              </a:rPr>
              <a:t>El Centro de Gravedad (CG) es el punto en el que el peso en ambos lados del fulcro es igual. La carga en las horquillas está compensada por el peso del cuerpo de la carretilla elevadora. El contrapeso está incorporado en él. La combinación de carga del vehículo CG debe estar ubicada dentro del triángulo de estabilidad para evitar que la carretilla elevadora se incline hacia adelante, caiga hacia un lado o caiga su carga.</a:t>
            </a:r>
          </a:p>
          <a:p>
            <a:pPr algn="l"/>
            <a:endParaRPr lang="es-ES" b="0" i="0" dirty="0">
              <a:solidFill>
                <a:srgbClr val="333333"/>
              </a:solidFill>
              <a:effectLst/>
              <a:latin typeface="Helvetica Neue"/>
            </a:endParaRPr>
          </a:p>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12</a:t>
            </a:fld>
            <a:endParaRPr lang="en-US"/>
          </a:p>
        </p:txBody>
      </p:sp>
    </p:spTree>
    <p:extLst>
      <p:ext uri="{BB962C8B-B14F-4D97-AF65-F5344CB8AC3E}">
        <p14:creationId xmlns:p14="http://schemas.microsoft.com/office/powerpoint/2010/main" val="1321109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Triángulo de estabilidad</a:t>
            </a:r>
          </a:p>
          <a:p>
            <a:endParaRPr lang="es-ES" dirty="0"/>
          </a:p>
          <a:p>
            <a:r>
              <a:rPr lang="es-ES" dirty="0"/>
              <a:t>Los operadores también deben entender el Triángulo de Estabilidad. Todos los montacargas tienen un triángulo de estabilidad con los tres lados del triángulo, como se muestra en la ilustración de la derecha. Los lados del triángulo están formados por el centro de cada rueda delantera y el centro de la rueda trasera o en el centro del eje si hay dos ruedas traseras.</a:t>
            </a:r>
          </a:p>
          <a:p>
            <a:endParaRPr lang="es-ES" dirty="0"/>
          </a:p>
          <a:p>
            <a:r>
              <a:rPr lang="es-ES" dirty="0"/>
              <a:t>Centro de Gravedad (CG)</a:t>
            </a:r>
          </a:p>
          <a:p>
            <a:endParaRPr lang="es-ES" dirty="0"/>
          </a:p>
          <a:p>
            <a:r>
              <a:rPr lang="es-ES" dirty="0"/>
              <a:t>El Centro de Gravedad (CG) es el punto en el que el peso en ambos lados del fulcro es igual. La carga en las horquillas está compensada por el peso del cuerpo de la carretilla elevadora. El contrapeso está incorporado en él. La combinación de carga del vehículo CG debe estar ubicada dentro del triángulo de estabilidad para evitar que la carretilla elevadora se incline hacia adelante, caiga hacia un lado o caiga su carga.</a:t>
            </a:r>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13</a:t>
            </a:fld>
            <a:endParaRPr lang="en-US"/>
          </a:p>
        </p:txBody>
      </p:sp>
    </p:spTree>
    <p:extLst>
      <p:ext uri="{BB962C8B-B14F-4D97-AF65-F5344CB8AC3E}">
        <p14:creationId xmlns:p14="http://schemas.microsoft.com/office/powerpoint/2010/main" val="5153092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Triángulo de estabilidad</a:t>
            </a:r>
          </a:p>
          <a:p>
            <a:endParaRPr lang="es-ES" dirty="0"/>
          </a:p>
          <a:p>
            <a:r>
              <a:rPr lang="es-ES" dirty="0"/>
              <a:t>Los operadores también deben entender el Triángulo de Estabilidad. Todos los montacargas tienen un triángulo de estabilidad con los tres lados del triángulo, como se muestra en la ilustración de la derecha. Los lados del triángulo están formados por el centro de cada rueda delantera y el centro de la rueda trasera o en el centro del eje si hay dos ruedas traseras.</a:t>
            </a:r>
          </a:p>
          <a:p>
            <a:endParaRPr lang="es-ES" dirty="0"/>
          </a:p>
          <a:p>
            <a:r>
              <a:rPr lang="es-ES" dirty="0"/>
              <a:t>Centro de Gravedad (CG)</a:t>
            </a:r>
          </a:p>
          <a:p>
            <a:endParaRPr lang="es-ES" dirty="0"/>
          </a:p>
          <a:p>
            <a:r>
              <a:rPr lang="es-ES" dirty="0"/>
              <a:t>El Centro de Gravedad (CG) es el punto en el que el peso en ambos lados del fulcro es igual. La carga en las horquillas está compensada por el peso del cuerpo de la carretilla elevadora. El contrapeso está incorporado en él. La combinación de carga del vehículo CG debe estar ubicada dentro del triángulo de estabilidad para evitar que la carretilla elevadora se incline hacia adelante, caiga hacia un lado o caiga su carga.</a:t>
            </a:r>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14</a:t>
            </a:fld>
            <a:endParaRPr lang="en-US"/>
          </a:p>
        </p:txBody>
      </p:sp>
    </p:spTree>
    <p:extLst>
      <p:ext uri="{BB962C8B-B14F-4D97-AF65-F5344CB8AC3E}">
        <p14:creationId xmlns:p14="http://schemas.microsoft.com/office/powerpoint/2010/main" val="28296559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Triángulo de estabilidad</a:t>
            </a:r>
          </a:p>
          <a:p>
            <a:endParaRPr lang="es-ES" dirty="0"/>
          </a:p>
          <a:p>
            <a:r>
              <a:rPr lang="es-ES" dirty="0"/>
              <a:t>Los operadores también deben entender el Triángulo de Estabilidad. Todos los montacargas tienen un triángulo de estabilidad con los tres lados del triángulo, como se muestra en la ilustración de la derecha. Los lados del triángulo están formados por el centro de cada rueda delantera y el centro de la rueda trasera o en el centro del eje si hay dos ruedas traseras.</a:t>
            </a:r>
          </a:p>
          <a:p>
            <a:endParaRPr lang="es-ES" dirty="0"/>
          </a:p>
          <a:p>
            <a:r>
              <a:rPr lang="es-ES" dirty="0"/>
              <a:t>Centro de Gravedad (CG)</a:t>
            </a:r>
          </a:p>
          <a:p>
            <a:endParaRPr lang="es-ES" dirty="0"/>
          </a:p>
          <a:p>
            <a:r>
              <a:rPr lang="es-ES" dirty="0"/>
              <a:t>El Centro de Gravedad (CG) es el punto en el que el peso en ambos lados del fulcro es igual. La carga en las horquillas está compensada por el peso del cuerpo de la carretilla elevadora. El contrapeso está incorporado en él. La combinación de carga del vehículo CG debe estar ubicada dentro del triángulo de estabilidad para evitar que la carretilla elevadora se incline hacia adelante, caiga hacia un lado o caiga su carga.</a:t>
            </a:r>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15</a:t>
            </a:fld>
            <a:endParaRPr lang="en-US"/>
          </a:p>
        </p:txBody>
      </p:sp>
    </p:spTree>
    <p:extLst>
      <p:ext uri="{BB962C8B-B14F-4D97-AF65-F5344CB8AC3E}">
        <p14:creationId xmlns:p14="http://schemas.microsoft.com/office/powerpoint/2010/main" val="26571978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Capacidad nominal: la capacidad de carga indicada en la placa de identificación del camión que se basa en el Centro de carga nominal.</a:t>
            </a:r>
          </a:p>
          <a:p>
            <a:r>
              <a:rPr lang="es-ES" dirty="0"/>
              <a:t>Resalte otras características de la placa de identificación (es decir, diagrama de elevación, etc.)</a:t>
            </a:r>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16</a:t>
            </a:fld>
            <a:endParaRPr lang="en-US"/>
          </a:p>
        </p:txBody>
      </p:sp>
    </p:spTree>
    <p:extLst>
      <p:ext uri="{BB962C8B-B14F-4D97-AF65-F5344CB8AC3E}">
        <p14:creationId xmlns:p14="http://schemas.microsoft.com/office/powerpoint/2010/main" val="37304061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Capacidad nominal: la capacidad de carga indicada en la placa de identificación del camión que se basa en el Centro de carga nominal.</a:t>
            </a:r>
          </a:p>
          <a:p>
            <a:r>
              <a:rPr lang="es-ES" dirty="0"/>
              <a:t>Resalte otras características de la placa de identificación (es decir, diagrama de elevación, etc.)</a:t>
            </a:r>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17</a:t>
            </a:fld>
            <a:endParaRPr lang="en-US"/>
          </a:p>
        </p:txBody>
      </p:sp>
    </p:spTree>
    <p:extLst>
      <p:ext uri="{BB962C8B-B14F-4D97-AF65-F5344CB8AC3E}">
        <p14:creationId xmlns:p14="http://schemas.microsoft.com/office/powerpoint/2010/main" val="2253961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Revisar y aplicar a la ecuación (usar pizarra)</a:t>
            </a:r>
          </a:p>
          <a:p>
            <a:r>
              <a:rPr lang="es-ES" dirty="0"/>
              <a:t>Enfatice cómo los dos primeros números (RC y RLC) son fáciles de encontrar.</a:t>
            </a:r>
          </a:p>
          <a:p>
            <a:r>
              <a:rPr lang="es-ES" dirty="0"/>
              <a:t>Como grupo, practica una o dos veces.</a:t>
            </a:r>
          </a:p>
          <a:p>
            <a:r>
              <a:rPr lang="es-ES" dirty="0"/>
              <a:t>Dé un escenario a la clase y permita que un estudiante venga a la pizarra para encontrar la capacidad de carga.</a:t>
            </a:r>
          </a:p>
          <a:p>
            <a:endParaRPr lang="es-ES" dirty="0"/>
          </a:p>
          <a:p>
            <a:r>
              <a:rPr lang="es-ES" dirty="0"/>
              <a:t>Resalte que el punto más importante a recordar es que un centro de carga mayor SIEMPRE equivale a una capacidad reducida. Sin excepciones.</a:t>
            </a:r>
          </a:p>
          <a:p>
            <a:r>
              <a:rPr lang="es-ES" dirty="0"/>
              <a:t>Nota: Use tantos escenarios de práctica como sea necesario, pero no dedique demasiado tiempo a la parte de matemáticas. Centrarse en los principios de una capacidad reducida.</a:t>
            </a:r>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18</a:t>
            </a:fld>
            <a:endParaRPr lang="en-US"/>
          </a:p>
        </p:txBody>
      </p:sp>
    </p:spTree>
    <p:extLst>
      <p:ext uri="{BB962C8B-B14F-4D97-AF65-F5344CB8AC3E}">
        <p14:creationId xmlns:p14="http://schemas.microsoft.com/office/powerpoint/2010/main" val="17019439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19</a:t>
            </a:fld>
            <a:endParaRPr lang="en-US"/>
          </a:p>
        </p:txBody>
      </p:sp>
    </p:spTree>
    <p:extLst>
      <p:ext uri="{BB962C8B-B14F-4D97-AF65-F5344CB8AC3E}">
        <p14:creationId xmlns:p14="http://schemas.microsoft.com/office/powerpoint/2010/main" val="5571915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21</a:t>
            </a:fld>
            <a:endParaRPr lang="en-US"/>
          </a:p>
        </p:txBody>
      </p:sp>
    </p:spTree>
    <p:extLst>
      <p:ext uri="{BB962C8B-B14F-4D97-AF65-F5344CB8AC3E}">
        <p14:creationId xmlns:p14="http://schemas.microsoft.com/office/powerpoint/2010/main" val="16848522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22</a:t>
            </a:fld>
            <a:endParaRPr lang="en-US"/>
          </a:p>
        </p:txBody>
      </p:sp>
    </p:spTree>
    <p:extLst>
      <p:ext uri="{BB962C8B-B14F-4D97-AF65-F5344CB8AC3E}">
        <p14:creationId xmlns:p14="http://schemas.microsoft.com/office/powerpoint/2010/main" val="1094956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3</a:t>
            </a:fld>
            <a:endParaRPr lang="en-US"/>
          </a:p>
        </p:txBody>
      </p:sp>
    </p:spTree>
    <p:extLst>
      <p:ext uri="{BB962C8B-B14F-4D97-AF65-F5344CB8AC3E}">
        <p14:creationId xmlns:p14="http://schemas.microsoft.com/office/powerpoint/2010/main" val="16850400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23</a:t>
            </a:fld>
            <a:endParaRPr lang="en-US"/>
          </a:p>
        </p:txBody>
      </p:sp>
    </p:spTree>
    <p:extLst>
      <p:ext uri="{BB962C8B-B14F-4D97-AF65-F5344CB8AC3E}">
        <p14:creationId xmlns:p14="http://schemas.microsoft.com/office/powerpoint/2010/main" val="24031354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¿CÓMO SE DAÑAN LAS FORKLIFT FORKS?</a:t>
            </a:r>
          </a:p>
          <a:p>
            <a:r>
              <a:rPr lang="es-ES" dirty="0"/>
              <a:t>Las horquillas de los montacargas pueden dañarse de varias maneras. Para empezar, el talón de una horquilla elevadora, la parte que se curva hacia arriba y hacia afuera, puede adelgazarse con el tiempo. Esto se debe a las operaciones diarias. Además, algunos accesorios de carretillas elevadoras también pueden provocar daños si las horquillas de la carretilla elevadora superan su límite diariamente.</a:t>
            </a:r>
          </a:p>
          <a:p>
            <a:r>
              <a:rPr lang="es-ES" dirty="0"/>
              <a:t>Otras causas del daño de la carretilla elevadora pueden incluir:</a:t>
            </a:r>
          </a:p>
          <a:p>
            <a:r>
              <a:rPr lang="es-ES" dirty="0"/>
              <a:t>- Superando el límite de peso de la carretilla elevadora.</a:t>
            </a:r>
          </a:p>
          <a:p>
            <a:r>
              <a:rPr lang="es-ES" dirty="0"/>
              <a:t>- Mantenimiento inadecuado que haya orificios doblados, soldados o perforados en la horquilla de la carretilla elevadora</a:t>
            </a:r>
          </a:p>
          <a:p>
            <a:r>
              <a:rPr lang="es-ES" dirty="0"/>
              <a:t>- Las horquillas de la carretilla elevadora chocan con paredes, columnas y otras estructuras.</a:t>
            </a:r>
          </a:p>
          <a:p>
            <a:r>
              <a:rPr lang="es-ES" dirty="0"/>
              <a:t>- La horquilla elevadora se utiliza para levantar cargas irregulares.</a:t>
            </a:r>
          </a:p>
          <a:p>
            <a:r>
              <a:rPr lang="es-ES" dirty="0"/>
              <a:t>- Se aplica calor excesivo a la horquilla elevadora.</a:t>
            </a:r>
          </a:p>
          <a:p>
            <a:r>
              <a:rPr lang="es-ES" dirty="0"/>
              <a:t>- Las horquillas de la carretilla elevadora se utilizan para empujar o abrir objetos</a:t>
            </a:r>
          </a:p>
          <a:p>
            <a:r>
              <a:rPr lang="es-ES" dirty="0"/>
              <a:t>- Las horquillas de la carretilla elevadora pueden golpear el suelo con fuerza.</a:t>
            </a:r>
          </a:p>
          <a:p>
            <a:r>
              <a:rPr lang="es-ES" dirty="0"/>
              <a:t>- Solo se usa una horquilla.</a:t>
            </a:r>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24</a:t>
            </a:fld>
            <a:endParaRPr lang="en-US"/>
          </a:p>
        </p:txBody>
      </p:sp>
    </p:spTree>
    <p:extLst>
      <p:ext uri="{BB962C8B-B14F-4D97-AF65-F5344CB8AC3E}">
        <p14:creationId xmlns:p14="http://schemas.microsoft.com/office/powerpoint/2010/main" val="18061340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25</a:t>
            </a:fld>
            <a:endParaRPr lang="en-US"/>
          </a:p>
        </p:txBody>
      </p:sp>
    </p:spTree>
    <p:extLst>
      <p:ext uri="{BB962C8B-B14F-4D97-AF65-F5344CB8AC3E}">
        <p14:creationId xmlns:p14="http://schemas.microsoft.com/office/powerpoint/2010/main" val="40413256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26</a:t>
            </a:fld>
            <a:endParaRPr lang="en-US"/>
          </a:p>
        </p:txBody>
      </p:sp>
    </p:spTree>
    <p:extLst>
      <p:ext uri="{BB962C8B-B14F-4D97-AF65-F5344CB8AC3E}">
        <p14:creationId xmlns:p14="http://schemas.microsoft.com/office/powerpoint/2010/main" val="33841694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noProof="0" dirty="0"/>
              <a:t>Las cadenas de mástil se deben inspeccionar al comienzo de cada turno como parte de su inspección de los sistemas de elevación / descenso de la montacarga. Al inspeccionar las cadenas, asegúrese de observar las siguientes señales de advertencia:</a:t>
            </a:r>
          </a:p>
          <a:p>
            <a:r>
              <a:rPr lang="es-PR" noProof="0" dirty="0"/>
              <a:t>Enlaces rotos: Los enlaces rotos pueden ser causados por una fuerza anormal en las cadenas, ya sea por dejar caer una carga o trabajar en una superficie irregular.</a:t>
            </a:r>
          </a:p>
          <a:p>
            <a:r>
              <a:rPr lang="es-PR" noProof="0" dirty="0"/>
              <a:t>Pasadores girados: La falta de lubricación hará que los pasadores giren. Si ves un pin girado, es probable que haya más. Siempre asegúrese de que las cadenas estén correctamente lubricadas antes de usar.</a:t>
            </a:r>
          </a:p>
          <a:p>
            <a:r>
              <a:rPr lang="es-PR" noProof="0" dirty="0"/>
              <a:t>Desgaste o alargamiento en más del tres por ciento **: Con el tiempo, las cadenas se desgastan. Necesitará un calibre de cadena para medir el desgaste y el alargamiento. Si su cadena se ha alargado más del tres por ciento, es hora de reemplazarla.</a:t>
            </a:r>
          </a:p>
        </p:txBody>
      </p:sp>
      <p:sp>
        <p:nvSpPr>
          <p:cNvPr id="4" name="Slide Number Placeholder 3"/>
          <p:cNvSpPr>
            <a:spLocks noGrp="1"/>
          </p:cNvSpPr>
          <p:nvPr>
            <p:ph type="sldNum" sz="quarter" idx="5"/>
          </p:nvPr>
        </p:nvSpPr>
        <p:spPr/>
        <p:txBody>
          <a:bodyPr/>
          <a:lstStyle/>
          <a:p>
            <a:fld id="{87520813-3316-4E30-9CB4-C93EBDB560A9}" type="slidenum">
              <a:rPr lang="en-US" smtClean="0"/>
              <a:t>27</a:t>
            </a:fld>
            <a:endParaRPr lang="en-US"/>
          </a:p>
        </p:txBody>
      </p:sp>
    </p:spTree>
    <p:extLst>
      <p:ext uri="{BB962C8B-B14F-4D97-AF65-F5344CB8AC3E}">
        <p14:creationId xmlns:p14="http://schemas.microsoft.com/office/powerpoint/2010/main" val="13818788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28</a:t>
            </a:fld>
            <a:endParaRPr lang="en-US"/>
          </a:p>
        </p:txBody>
      </p:sp>
    </p:spTree>
    <p:extLst>
      <p:ext uri="{BB962C8B-B14F-4D97-AF65-F5344CB8AC3E}">
        <p14:creationId xmlns:p14="http://schemas.microsoft.com/office/powerpoint/2010/main" val="8592082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30</a:t>
            </a:fld>
            <a:endParaRPr lang="en-US"/>
          </a:p>
        </p:txBody>
      </p:sp>
    </p:spTree>
    <p:extLst>
      <p:ext uri="{BB962C8B-B14F-4D97-AF65-F5344CB8AC3E}">
        <p14:creationId xmlns:p14="http://schemas.microsoft.com/office/powerpoint/2010/main" val="10109417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31</a:t>
            </a:fld>
            <a:endParaRPr lang="en-US"/>
          </a:p>
        </p:txBody>
      </p:sp>
    </p:spTree>
    <p:extLst>
      <p:ext uri="{BB962C8B-B14F-4D97-AF65-F5344CB8AC3E}">
        <p14:creationId xmlns:p14="http://schemas.microsoft.com/office/powerpoint/2010/main" val="31087713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32</a:t>
            </a:fld>
            <a:endParaRPr lang="en-US"/>
          </a:p>
        </p:txBody>
      </p:sp>
    </p:spTree>
    <p:extLst>
      <p:ext uri="{BB962C8B-B14F-4D97-AF65-F5344CB8AC3E}">
        <p14:creationId xmlns:p14="http://schemas.microsoft.com/office/powerpoint/2010/main" val="13283675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33</a:t>
            </a:fld>
            <a:endParaRPr lang="en-US"/>
          </a:p>
        </p:txBody>
      </p:sp>
    </p:spTree>
    <p:extLst>
      <p:ext uri="{BB962C8B-B14F-4D97-AF65-F5344CB8AC3E}">
        <p14:creationId xmlns:p14="http://schemas.microsoft.com/office/powerpoint/2010/main" val="4048186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5</a:t>
            </a:fld>
            <a:endParaRPr lang="en-US"/>
          </a:p>
        </p:txBody>
      </p:sp>
    </p:spTree>
    <p:extLst>
      <p:ext uri="{BB962C8B-B14F-4D97-AF65-F5344CB8AC3E}">
        <p14:creationId xmlns:p14="http://schemas.microsoft.com/office/powerpoint/2010/main" val="24969133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34</a:t>
            </a:fld>
            <a:endParaRPr lang="en-US"/>
          </a:p>
        </p:txBody>
      </p:sp>
    </p:spTree>
    <p:extLst>
      <p:ext uri="{BB962C8B-B14F-4D97-AF65-F5344CB8AC3E}">
        <p14:creationId xmlns:p14="http://schemas.microsoft.com/office/powerpoint/2010/main" val="17149345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35</a:t>
            </a:fld>
            <a:endParaRPr lang="en-US"/>
          </a:p>
        </p:txBody>
      </p:sp>
    </p:spTree>
    <p:extLst>
      <p:ext uri="{BB962C8B-B14F-4D97-AF65-F5344CB8AC3E}">
        <p14:creationId xmlns:p14="http://schemas.microsoft.com/office/powerpoint/2010/main" val="40897327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36</a:t>
            </a:fld>
            <a:endParaRPr lang="en-US"/>
          </a:p>
        </p:txBody>
      </p:sp>
    </p:spTree>
    <p:extLst>
      <p:ext uri="{BB962C8B-B14F-4D97-AF65-F5344CB8AC3E}">
        <p14:creationId xmlns:p14="http://schemas.microsoft.com/office/powerpoint/2010/main" val="9387949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37</a:t>
            </a:fld>
            <a:endParaRPr lang="en-US"/>
          </a:p>
        </p:txBody>
      </p:sp>
    </p:spTree>
    <p:extLst>
      <p:ext uri="{BB962C8B-B14F-4D97-AF65-F5344CB8AC3E}">
        <p14:creationId xmlns:p14="http://schemas.microsoft.com/office/powerpoint/2010/main" val="29009137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38</a:t>
            </a:fld>
            <a:endParaRPr lang="en-US"/>
          </a:p>
        </p:txBody>
      </p:sp>
    </p:spTree>
    <p:extLst>
      <p:ext uri="{BB962C8B-B14F-4D97-AF65-F5344CB8AC3E}">
        <p14:creationId xmlns:p14="http://schemas.microsoft.com/office/powerpoint/2010/main" val="16983627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39</a:t>
            </a:fld>
            <a:endParaRPr lang="en-US"/>
          </a:p>
        </p:txBody>
      </p:sp>
    </p:spTree>
    <p:extLst>
      <p:ext uri="{BB962C8B-B14F-4D97-AF65-F5344CB8AC3E}">
        <p14:creationId xmlns:p14="http://schemas.microsoft.com/office/powerpoint/2010/main" val="42916655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Un montacargas con una carga elevada tiende a ser muy inestable, especialmente con una carga cercana a la capacidad de elevación del montacargas. Entonces, tan pronto como la carga se retire del estante superior en esta foto, la carga debe bajarse antes de viajar o avanzar o retroceder.</a:t>
            </a:r>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40</a:t>
            </a:fld>
            <a:endParaRPr lang="en-US"/>
          </a:p>
        </p:txBody>
      </p:sp>
    </p:spTree>
    <p:extLst>
      <p:ext uri="{BB962C8B-B14F-4D97-AF65-F5344CB8AC3E}">
        <p14:creationId xmlns:p14="http://schemas.microsoft.com/office/powerpoint/2010/main" val="29932307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Se han producido accidentes con carretillas elevadoras cuando el operador fue arrojado fuera de la carretilla elevadora o intentó saltar cuando la carretilla elevadora se volcó. Los cinturones de seguridad evitan eso.</a:t>
            </a:r>
          </a:p>
          <a:p>
            <a:r>
              <a:rPr lang="es-ES" dirty="0"/>
              <a:t>Caja de trabajo B.C. - la agencia de seguridad y salud en Columbia Británica, Canadá, y cubre las consecuencias de saltar desde una carretilla elevadora que se está volcando.</a:t>
            </a:r>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41</a:t>
            </a:fld>
            <a:endParaRPr lang="en-US"/>
          </a:p>
        </p:txBody>
      </p:sp>
    </p:spTree>
    <p:extLst>
      <p:ext uri="{BB962C8B-B14F-4D97-AF65-F5344CB8AC3E}">
        <p14:creationId xmlns:p14="http://schemas.microsoft.com/office/powerpoint/2010/main" val="20570741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Se han producido accidentes con montacargas cuando el operador fue arrojado fuera de la montacarga o intentó saltar cuando la montacarga se volcó. Los cinturones de seguridad evitan eso.</a:t>
            </a:r>
          </a:p>
          <a:p>
            <a:r>
              <a:rPr lang="es-ES" dirty="0"/>
              <a:t>El video clip en la siguiente diapositiva es de </a:t>
            </a:r>
            <a:r>
              <a:rPr lang="es-ES" dirty="0" err="1"/>
              <a:t>Worksafe</a:t>
            </a:r>
            <a:r>
              <a:rPr lang="es-ES" dirty="0"/>
              <a:t> B.C. - la agencia de seguridad y salud en Columbia Británica, Canadá, y cubre las consecuencias de saltar desde una montacargas que se está volcando.</a:t>
            </a:r>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42</a:t>
            </a:fld>
            <a:endParaRPr lang="en-US"/>
          </a:p>
        </p:txBody>
      </p:sp>
    </p:spTree>
    <p:extLst>
      <p:ext uri="{BB962C8B-B14F-4D97-AF65-F5344CB8AC3E}">
        <p14:creationId xmlns:p14="http://schemas.microsoft.com/office/powerpoint/2010/main" val="27776692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Su empleador puede tener carriles restringidos para otros trabajadores, peatones, pero las personas no siempre prestan atención. A menudo te mueves más rápido de lo que un peatón y las montacargas no pueden parar de repente, especialmente con una carga. El 10% de todas las muertes relacionadas con montacargas son de trabajadores golpeados o atropellados por una montacargas. No dejes que sea tu culpa.</a:t>
            </a:r>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43</a:t>
            </a:fld>
            <a:endParaRPr lang="en-US"/>
          </a:p>
        </p:txBody>
      </p:sp>
    </p:spTree>
    <p:extLst>
      <p:ext uri="{BB962C8B-B14F-4D97-AF65-F5344CB8AC3E}">
        <p14:creationId xmlns:p14="http://schemas.microsoft.com/office/powerpoint/2010/main" val="1268718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6</a:t>
            </a:fld>
            <a:endParaRPr lang="en-US"/>
          </a:p>
        </p:txBody>
      </p:sp>
    </p:spTree>
    <p:extLst>
      <p:ext uri="{BB962C8B-B14F-4D97-AF65-F5344CB8AC3E}">
        <p14:creationId xmlns:p14="http://schemas.microsoft.com/office/powerpoint/2010/main" val="41232350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Un vehículo que esté dañado, defectuoso o inseguro debe ser retirado del servicio. Informe el problema a su supervisor inmediatamente.</a:t>
            </a:r>
          </a:p>
          <a:p>
            <a:r>
              <a:rPr lang="es-ES" dirty="0"/>
              <a:t>Presión de neumáticos y cortes de neumáticos o gubias.</a:t>
            </a:r>
          </a:p>
          <a:p>
            <a:r>
              <a:rPr lang="es-ES" dirty="0"/>
              <a:t>Condición de las horquillas, incluido el pasador de retención del clip superior.</a:t>
            </a:r>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45</a:t>
            </a:fld>
            <a:endParaRPr lang="en-US"/>
          </a:p>
        </p:txBody>
      </p:sp>
    </p:spTree>
    <p:extLst>
      <p:ext uri="{BB962C8B-B14F-4D97-AF65-F5344CB8AC3E}">
        <p14:creationId xmlns:p14="http://schemas.microsoft.com/office/powerpoint/2010/main" val="35971751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dirty="0" err="1"/>
              <a:t>This</a:t>
            </a:r>
            <a:r>
              <a:rPr lang="es-PR" dirty="0"/>
              <a:t> </a:t>
            </a:r>
            <a:r>
              <a:rPr lang="es-PR" dirty="0" err="1"/>
              <a:t>photo</a:t>
            </a:r>
            <a:r>
              <a:rPr lang="es-PR" dirty="0"/>
              <a:t> –</a:t>
            </a:r>
            <a:r>
              <a:rPr lang="es-PR" dirty="0" err="1"/>
              <a:t>licensed</a:t>
            </a:r>
            <a:r>
              <a:rPr lang="es-PR" dirty="0"/>
              <a:t> </a:t>
            </a:r>
            <a:r>
              <a:rPr lang="es-PR" dirty="0" err="1"/>
              <a:t>under</a:t>
            </a:r>
            <a:r>
              <a:rPr lang="es-PR" dirty="0"/>
              <a:t> CC BY-NC-ND</a:t>
            </a:r>
          </a:p>
        </p:txBody>
      </p:sp>
      <p:sp>
        <p:nvSpPr>
          <p:cNvPr id="4" name="Slide Number Placeholder 3"/>
          <p:cNvSpPr>
            <a:spLocks noGrp="1"/>
          </p:cNvSpPr>
          <p:nvPr>
            <p:ph type="sldNum" sz="quarter" idx="5"/>
          </p:nvPr>
        </p:nvSpPr>
        <p:spPr/>
        <p:txBody>
          <a:bodyPr/>
          <a:lstStyle/>
          <a:p>
            <a:fld id="{87520813-3316-4E30-9CB4-C93EBDB560A9}" type="slidenum">
              <a:rPr lang="en-US" smtClean="0"/>
              <a:t>47</a:t>
            </a:fld>
            <a:endParaRPr lang="en-US"/>
          </a:p>
        </p:txBody>
      </p:sp>
    </p:spTree>
    <p:extLst>
      <p:ext uri="{BB962C8B-B14F-4D97-AF65-F5344CB8AC3E}">
        <p14:creationId xmlns:p14="http://schemas.microsoft.com/office/powerpoint/2010/main" val="30838626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52899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94521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791140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230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97020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49076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76054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7</a:t>
            </a:fld>
            <a:endParaRPr lang="en-US"/>
          </a:p>
        </p:txBody>
      </p:sp>
    </p:spTree>
    <p:extLst>
      <p:ext uri="{BB962C8B-B14F-4D97-AF65-F5344CB8AC3E}">
        <p14:creationId xmlns:p14="http://schemas.microsoft.com/office/powerpoint/2010/main" val="682426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623868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921359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58</a:t>
            </a:fld>
            <a:endParaRPr lang="en-US"/>
          </a:p>
        </p:txBody>
      </p:sp>
    </p:spTree>
    <p:extLst>
      <p:ext uri="{BB962C8B-B14F-4D97-AF65-F5344CB8AC3E}">
        <p14:creationId xmlns:p14="http://schemas.microsoft.com/office/powerpoint/2010/main" val="3856942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8</a:t>
            </a:fld>
            <a:endParaRPr lang="en-US"/>
          </a:p>
        </p:txBody>
      </p:sp>
    </p:spTree>
    <p:extLst>
      <p:ext uri="{BB962C8B-B14F-4D97-AF65-F5344CB8AC3E}">
        <p14:creationId xmlns:p14="http://schemas.microsoft.com/office/powerpoint/2010/main" val="1233138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9</a:t>
            </a:fld>
            <a:endParaRPr lang="en-US"/>
          </a:p>
        </p:txBody>
      </p:sp>
    </p:spTree>
    <p:extLst>
      <p:ext uri="{BB962C8B-B14F-4D97-AF65-F5344CB8AC3E}">
        <p14:creationId xmlns:p14="http://schemas.microsoft.com/office/powerpoint/2010/main" val="3128814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10</a:t>
            </a:fld>
            <a:endParaRPr lang="en-US"/>
          </a:p>
        </p:txBody>
      </p:sp>
    </p:spTree>
    <p:extLst>
      <p:ext uri="{BB962C8B-B14F-4D97-AF65-F5344CB8AC3E}">
        <p14:creationId xmlns:p14="http://schemas.microsoft.com/office/powerpoint/2010/main" val="2066378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11</a:t>
            </a:fld>
            <a:endParaRPr lang="en-US"/>
          </a:p>
        </p:txBody>
      </p:sp>
    </p:spTree>
    <p:extLst>
      <p:ext uri="{BB962C8B-B14F-4D97-AF65-F5344CB8AC3E}">
        <p14:creationId xmlns:p14="http://schemas.microsoft.com/office/powerpoint/2010/main" val="2848822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88907D2-E815-4579-922E-76E93457732E}" type="datetimeFigureOut">
              <a:rPr lang="en-US" smtClean="0"/>
              <a:t>7/8/2021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1B5BB5-3485-4454-BD1C-98DF2A5DC834}" type="slidenum">
              <a:rPr lang="en-US" smtClean="0"/>
              <a:t>‹#›</a:t>
            </a:fld>
            <a:endParaRPr lang="en-US"/>
          </a:p>
        </p:txBody>
      </p:sp>
    </p:spTree>
    <p:extLst>
      <p:ext uri="{BB962C8B-B14F-4D97-AF65-F5344CB8AC3E}">
        <p14:creationId xmlns:p14="http://schemas.microsoft.com/office/powerpoint/2010/main" val="22623428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8907D2-E815-4579-922E-76E93457732E}" type="datetimeFigureOut">
              <a:rPr lang="en-US" smtClean="0"/>
              <a:t>7/8/2021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1B5BB5-3485-4454-BD1C-98DF2A5DC834}" type="slidenum">
              <a:rPr lang="en-US" smtClean="0"/>
              <a:t>‹#›</a:t>
            </a:fld>
            <a:endParaRPr lang="en-US"/>
          </a:p>
        </p:txBody>
      </p:sp>
    </p:spTree>
    <p:extLst>
      <p:ext uri="{BB962C8B-B14F-4D97-AF65-F5344CB8AC3E}">
        <p14:creationId xmlns:p14="http://schemas.microsoft.com/office/powerpoint/2010/main" val="27022545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8907D2-E815-4579-922E-76E93457732E}" type="datetimeFigureOut">
              <a:rPr lang="en-US" smtClean="0"/>
              <a:t>7/8/2021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1B5BB5-3485-4454-BD1C-98DF2A5DC834}" type="slidenum">
              <a:rPr lang="en-US" smtClean="0"/>
              <a:t>‹#›</a:t>
            </a:fld>
            <a:endParaRPr lang="en-US"/>
          </a:p>
        </p:txBody>
      </p:sp>
    </p:spTree>
    <p:extLst>
      <p:ext uri="{BB962C8B-B14F-4D97-AF65-F5344CB8AC3E}">
        <p14:creationId xmlns:p14="http://schemas.microsoft.com/office/powerpoint/2010/main" val="522011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907D2-E815-4579-922E-76E93457732E}" type="datetimeFigureOut">
              <a:rPr lang="en-US" smtClean="0"/>
              <a:t>7/8/2021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1B5BB5-3485-4454-BD1C-98DF2A5DC834}" type="slidenum">
              <a:rPr lang="en-US" smtClean="0"/>
              <a:t>‹#›</a:t>
            </a:fld>
            <a:endParaRPr lang="en-US"/>
          </a:p>
        </p:txBody>
      </p:sp>
    </p:spTree>
    <p:extLst>
      <p:ext uri="{BB962C8B-B14F-4D97-AF65-F5344CB8AC3E}">
        <p14:creationId xmlns:p14="http://schemas.microsoft.com/office/powerpoint/2010/main" val="38189607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8907D2-E815-4579-922E-76E93457732E}" type="datetimeFigureOut">
              <a:rPr lang="en-US" smtClean="0"/>
              <a:t>7/8/2021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1B5BB5-3485-4454-BD1C-98DF2A5DC834}" type="slidenum">
              <a:rPr lang="en-US" smtClean="0"/>
              <a:t>‹#›</a:t>
            </a:fld>
            <a:endParaRPr lang="en-US"/>
          </a:p>
        </p:txBody>
      </p:sp>
    </p:spTree>
    <p:extLst>
      <p:ext uri="{BB962C8B-B14F-4D97-AF65-F5344CB8AC3E}">
        <p14:creationId xmlns:p14="http://schemas.microsoft.com/office/powerpoint/2010/main" val="34313572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88907D2-E815-4579-922E-76E93457732E}" type="datetimeFigureOut">
              <a:rPr lang="en-US" smtClean="0"/>
              <a:t>7/8/2021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1B5BB5-3485-4454-BD1C-98DF2A5DC834}" type="slidenum">
              <a:rPr lang="en-US" smtClean="0"/>
              <a:t>‹#›</a:t>
            </a:fld>
            <a:endParaRPr lang="en-US"/>
          </a:p>
        </p:txBody>
      </p:sp>
    </p:spTree>
    <p:extLst>
      <p:ext uri="{BB962C8B-B14F-4D97-AF65-F5344CB8AC3E}">
        <p14:creationId xmlns:p14="http://schemas.microsoft.com/office/powerpoint/2010/main" val="26674409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8907D2-E815-4579-922E-76E93457732E}" type="datetimeFigureOut">
              <a:rPr lang="en-US" smtClean="0"/>
              <a:t>7/8/2021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1B5BB5-3485-4454-BD1C-98DF2A5DC834}" type="slidenum">
              <a:rPr lang="en-US" smtClean="0"/>
              <a:t>‹#›</a:t>
            </a:fld>
            <a:endParaRPr lang="en-US"/>
          </a:p>
        </p:txBody>
      </p:sp>
    </p:spTree>
    <p:extLst>
      <p:ext uri="{BB962C8B-B14F-4D97-AF65-F5344CB8AC3E}">
        <p14:creationId xmlns:p14="http://schemas.microsoft.com/office/powerpoint/2010/main" val="18992777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F88907D2-E815-4579-922E-76E93457732E}" type="datetimeFigureOut">
              <a:rPr lang="en-US" smtClean="0"/>
              <a:t>7/8/2021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1B5BB5-3485-4454-BD1C-98DF2A5DC834}" type="slidenum">
              <a:rPr lang="en-US" smtClean="0"/>
              <a:t>‹#›</a:t>
            </a:fld>
            <a:endParaRPr lang="en-US"/>
          </a:p>
        </p:txBody>
      </p:sp>
    </p:spTree>
    <p:extLst>
      <p:ext uri="{BB962C8B-B14F-4D97-AF65-F5344CB8AC3E}">
        <p14:creationId xmlns:p14="http://schemas.microsoft.com/office/powerpoint/2010/main" val="9379822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F88907D2-E815-4579-922E-76E93457732E}" type="datetimeFigureOut">
              <a:rPr lang="en-US" smtClean="0"/>
              <a:t>7/8/2021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1B5BB5-3485-4454-BD1C-98DF2A5DC834}" type="slidenum">
              <a:rPr lang="en-US" smtClean="0"/>
              <a:t>‹#›</a:t>
            </a:fld>
            <a:endParaRPr lang="en-US"/>
          </a:p>
        </p:txBody>
      </p:sp>
    </p:spTree>
    <p:extLst>
      <p:ext uri="{BB962C8B-B14F-4D97-AF65-F5344CB8AC3E}">
        <p14:creationId xmlns:p14="http://schemas.microsoft.com/office/powerpoint/2010/main" val="10005849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8907D2-E815-4579-922E-76E93457732E}" type="datetimeFigureOut">
              <a:rPr lang="en-US" smtClean="0"/>
              <a:t>7/8/2021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1B5BB5-3485-4454-BD1C-98DF2A5DC834}" type="slidenum">
              <a:rPr lang="en-US" smtClean="0"/>
              <a:t>‹#›</a:t>
            </a:fld>
            <a:endParaRPr lang="en-US"/>
          </a:p>
        </p:txBody>
      </p:sp>
    </p:spTree>
    <p:extLst>
      <p:ext uri="{BB962C8B-B14F-4D97-AF65-F5344CB8AC3E}">
        <p14:creationId xmlns:p14="http://schemas.microsoft.com/office/powerpoint/2010/main" val="2894790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8907D2-E815-4579-922E-76E93457732E}" type="datetimeFigureOut">
              <a:rPr lang="en-US" smtClean="0"/>
              <a:t>7/8/2021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1B5BB5-3485-4454-BD1C-98DF2A5DC834}" type="slidenum">
              <a:rPr lang="en-US" smtClean="0"/>
              <a:t>‹#›</a:t>
            </a:fld>
            <a:endParaRPr lang="en-US"/>
          </a:p>
        </p:txBody>
      </p:sp>
    </p:spTree>
    <p:extLst>
      <p:ext uri="{BB962C8B-B14F-4D97-AF65-F5344CB8AC3E}">
        <p14:creationId xmlns:p14="http://schemas.microsoft.com/office/powerpoint/2010/main" val="479238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7/8/2021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7/8/2021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7/8/2021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F88907D2-E815-4579-922E-76E93457732E}" type="datetimeFigureOut">
              <a:rPr lang="en-US" smtClean="0"/>
              <a:t>7/8/2021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F91B5BB5-3485-4454-BD1C-98DF2A5DC834}" type="slidenum">
              <a:rPr lang="en-US" smtClean="0"/>
              <a:t>‹#›</a:t>
            </a:fld>
            <a:endParaRPr lang="en-US"/>
          </a:p>
        </p:txBody>
      </p:sp>
    </p:spTree>
    <p:extLst>
      <p:ext uri="{BB962C8B-B14F-4D97-AF65-F5344CB8AC3E}">
        <p14:creationId xmlns:p14="http://schemas.microsoft.com/office/powerpoint/2010/main" val="1884833743"/>
      </p:ext>
    </p:extLst>
  </p:cSld>
  <p:clrMap bg1="dk1" tx1="lt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4.gi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hyperlink" Target="https://picryl.com/media/a-marine-uses-a-case-mc4000-rough-terrain-forklift-to-load-equipment-aboard-65dbcb"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hyperlink" Target="https://pxhere.com/en/photo/1072796"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hyperlink" Target="https://pxhere.com/en/photo/1072796"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hyperlink" Target="http://www.oshatrain.org/courses/mods/725m5.html"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hyperlink" Target="http://www.oshatrain.org/courses/mods/725m5.html" TargetMode="Externa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hyperlink" Target="http://www.forkliftaction.com/news/newsdisplay.aspx?nwid=3378" TargetMode="Externa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tags" Target="../tags/tag2.xml"/><Relationship Id="rId4" Type="http://schemas.openxmlformats.org/officeDocument/2006/relationships/image" Target="../media/image30.jpeg"/></Relationships>
</file>

<file path=ppt/slides/_rels/slide4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hyperlink" Target="http://robsforklift.com/6-major-tips-avoiding-forklift-accidents/"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hyperlink" Target="http://doveranalyst.blogspot.com/2015/01/getting-things-right-like-right-now.html"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all Protection and Prevention">
            <a:extLst>
              <a:ext uri="{FF2B5EF4-FFF2-40B4-BE49-F238E27FC236}">
                <a16:creationId xmlns:a16="http://schemas.microsoft.com/office/drawing/2014/main" id="{695FE91F-E91F-4CC9-9C9A-D4CBA3C4C57C}"/>
              </a:ext>
            </a:extLst>
          </p:cNvPr>
          <p:cNvSpPr>
            <a:spLocks noGrp="1"/>
          </p:cNvSpPr>
          <p:nvPr>
            <p:ph type="title"/>
          </p:nvPr>
        </p:nvSpPr>
        <p:spPr>
          <a:xfrm>
            <a:off x="677334" y="609600"/>
            <a:ext cx="5287048" cy="3713018"/>
          </a:xfrm>
        </p:spPr>
        <p:txBody>
          <a:bodyPr>
            <a:noAutofit/>
          </a:bodyPr>
          <a:lstStyle/>
          <a:p>
            <a:pPr algn="ctr"/>
            <a:r>
              <a:rPr lang="es-PR" sz="6600" b="1" dirty="0"/>
              <a:t>Camiones</a:t>
            </a:r>
            <a:r>
              <a:rPr lang="en-US" sz="6600" b="1" dirty="0"/>
              <a:t> Industrials </a:t>
            </a:r>
            <a:r>
              <a:rPr lang="es-PR" sz="6600" b="1" dirty="0" err="1"/>
              <a:t>Motorizos</a:t>
            </a:r>
            <a:endParaRPr lang="es-PR" sz="6600" b="1" dirty="0"/>
          </a:p>
        </p:txBody>
      </p:sp>
      <p:pic>
        <p:nvPicPr>
          <p:cNvPr id="6" name="Picture 5" descr="Una imagen de un montacarga amarillo">
            <a:extLst>
              <a:ext uri="{FF2B5EF4-FFF2-40B4-BE49-F238E27FC236}">
                <a16:creationId xmlns:a16="http://schemas.microsoft.com/office/drawing/2014/main" id="{9D193F98-C596-4203-92D1-1379FAD4CE8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29432" y="-41124"/>
            <a:ext cx="8519255" cy="6858000"/>
          </a:xfrm>
          <a:prstGeom prst="rect">
            <a:avLst/>
          </a:prstGeom>
        </p:spPr>
      </p:pic>
    </p:spTree>
    <p:extLst>
      <p:ext uri="{BB962C8B-B14F-4D97-AF65-F5344CB8AC3E}">
        <p14:creationId xmlns:p14="http://schemas.microsoft.com/office/powerpoint/2010/main" val="1620515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FE1EF56-A0D6-470C-AEC3-C69B3C36E7DD}"/>
              </a:ext>
            </a:extLst>
          </p:cNvPr>
          <p:cNvSpPr txBox="1"/>
          <p:nvPr/>
        </p:nvSpPr>
        <p:spPr>
          <a:xfrm>
            <a:off x="3096294" y="216684"/>
            <a:ext cx="8871339" cy="769441"/>
          </a:xfrm>
          <a:prstGeom prst="rect">
            <a:avLst/>
          </a:prstGeom>
          <a:noFill/>
          <a:ln w="25400">
            <a:solidFill>
              <a:schemeClr val="accent1"/>
            </a:solidFill>
          </a:ln>
        </p:spPr>
        <p:txBody>
          <a:bodyPr wrap="none" rtlCol="0">
            <a:spAutoFit/>
          </a:bodyPr>
          <a:lstStyle/>
          <a:p>
            <a:r>
              <a:rPr lang="es-PR" sz="4400" dirty="0">
                <a:solidFill>
                  <a:srgbClr val="37495F"/>
                </a:solidFill>
              </a:rPr>
              <a:t>Camiones Industriales Motorizados</a:t>
            </a:r>
          </a:p>
        </p:txBody>
      </p:sp>
      <p:sp>
        <p:nvSpPr>
          <p:cNvPr id="4" name="TextBox 3">
            <a:extLst>
              <a:ext uri="{FF2B5EF4-FFF2-40B4-BE49-F238E27FC236}">
                <a16:creationId xmlns:a16="http://schemas.microsoft.com/office/drawing/2014/main" id="{E5490246-9583-4259-8493-4BF4C4CEC0E0}"/>
              </a:ext>
            </a:extLst>
          </p:cNvPr>
          <p:cNvSpPr txBox="1"/>
          <p:nvPr/>
        </p:nvSpPr>
        <p:spPr>
          <a:xfrm>
            <a:off x="842597" y="1441694"/>
            <a:ext cx="4948791" cy="707886"/>
          </a:xfrm>
          <a:prstGeom prst="rect">
            <a:avLst/>
          </a:prstGeom>
          <a:noFill/>
        </p:spPr>
        <p:txBody>
          <a:bodyPr wrap="none" rtlCol="0">
            <a:spAutoFit/>
          </a:bodyPr>
          <a:lstStyle/>
          <a:p>
            <a:r>
              <a:rPr lang="es-PR" sz="4000" b="1" dirty="0"/>
              <a:t>Cómo trabajan ellos</a:t>
            </a:r>
          </a:p>
        </p:txBody>
      </p:sp>
      <p:sp>
        <p:nvSpPr>
          <p:cNvPr id="2" name="Title 1">
            <a:extLst>
              <a:ext uri="{FF2B5EF4-FFF2-40B4-BE49-F238E27FC236}">
                <a16:creationId xmlns:a16="http://schemas.microsoft.com/office/drawing/2014/main" id="{3C907CA7-934A-4D33-B1AA-950CC432EA15}"/>
              </a:ext>
            </a:extLst>
          </p:cNvPr>
          <p:cNvSpPr>
            <a:spLocks noGrp="1"/>
          </p:cNvSpPr>
          <p:nvPr>
            <p:ph type="title"/>
          </p:nvPr>
        </p:nvSpPr>
        <p:spPr/>
        <p:txBody>
          <a:bodyPr/>
          <a:lstStyle/>
          <a:p>
            <a:r>
              <a:rPr lang="en-US" dirty="0" err="1"/>
              <a:t>Gravedad</a:t>
            </a:r>
            <a:endParaRPr lang="en-US" dirty="0"/>
          </a:p>
        </p:txBody>
      </p:sp>
      <p:sp>
        <p:nvSpPr>
          <p:cNvPr id="3" name="Content Placeholder 2">
            <a:extLst>
              <a:ext uri="{FF2B5EF4-FFF2-40B4-BE49-F238E27FC236}">
                <a16:creationId xmlns:a16="http://schemas.microsoft.com/office/drawing/2014/main" id="{1318DCBA-F6BE-443B-B3F9-6A5083BCE510}"/>
              </a:ext>
            </a:extLst>
          </p:cNvPr>
          <p:cNvSpPr>
            <a:spLocks noGrp="1"/>
          </p:cNvSpPr>
          <p:nvPr>
            <p:ph idx="4294967295"/>
          </p:nvPr>
        </p:nvSpPr>
        <p:spPr>
          <a:xfrm>
            <a:off x="0" y="2160588"/>
            <a:ext cx="6610350" cy="3170237"/>
          </a:xfrm>
        </p:spPr>
        <p:txBody>
          <a:bodyPr>
            <a:normAutofit lnSpcReduction="10000"/>
          </a:bodyPr>
          <a:lstStyle/>
          <a:p>
            <a:r>
              <a:rPr lang="es-ES" dirty="0"/>
              <a:t>No espere que una montacargas se maneje como un automóvil o camión.</a:t>
            </a:r>
            <a:endParaRPr lang="en-US" dirty="0"/>
          </a:p>
          <a:p>
            <a:pPr marL="0" indent="0">
              <a:buNone/>
            </a:pPr>
            <a:r>
              <a:rPr lang="es-ES" dirty="0"/>
              <a:t>Debido al contrapeso sobre sus ruedas traseras, una montacargas es mucho más pesada que un automóvil. Como resultado, no se puede detener o girar rápidamente.</a:t>
            </a:r>
            <a:endParaRPr lang="en-US" b="1" dirty="0"/>
          </a:p>
          <a:p>
            <a:endParaRPr lang="en-US" b="1" dirty="0"/>
          </a:p>
          <a:p>
            <a:pPr marL="0" indent="0">
              <a:buNone/>
            </a:pPr>
            <a:r>
              <a:rPr lang="es-ES" dirty="0"/>
              <a:t>Al girar un montacargas, observe detrás de usted para asegurarse de que la parte trasera del elevador no se tope con nada, ni con nadie. También esté atento a sus horquillas y cualquier carga que pueda estar llevando</a:t>
            </a:r>
            <a:endParaRPr lang="en-US" dirty="0"/>
          </a:p>
          <a:p>
            <a:endParaRPr lang="en-US" dirty="0"/>
          </a:p>
        </p:txBody>
      </p:sp>
      <p:pic>
        <p:nvPicPr>
          <p:cNvPr id="5" name="Picture 4" descr="Una imagen demostrando que el centro de gravedad está situado por encima del asiento del conductor">
            <a:extLst>
              <a:ext uri="{FF2B5EF4-FFF2-40B4-BE49-F238E27FC236}">
                <a16:creationId xmlns:a16="http://schemas.microsoft.com/office/drawing/2014/main" id="{4E3E55CA-54D1-4EEC-9E64-D6E502AA9885}"/>
              </a:ext>
            </a:extLst>
          </p:cNvPr>
          <p:cNvPicPr>
            <a:picLocks noChangeAspect="1"/>
          </p:cNvPicPr>
          <p:nvPr/>
        </p:nvPicPr>
        <p:blipFill>
          <a:blip r:embed="rId3"/>
          <a:stretch>
            <a:fillRect/>
          </a:stretch>
        </p:blipFill>
        <p:spPr>
          <a:xfrm>
            <a:off x="7205133" y="1155197"/>
            <a:ext cx="4762500" cy="3810000"/>
          </a:xfrm>
          <a:prstGeom prst="rect">
            <a:avLst/>
          </a:prstGeom>
        </p:spPr>
      </p:pic>
      <p:sp>
        <p:nvSpPr>
          <p:cNvPr id="6" name="TextBox 5">
            <a:extLst>
              <a:ext uri="{FF2B5EF4-FFF2-40B4-BE49-F238E27FC236}">
                <a16:creationId xmlns:a16="http://schemas.microsoft.com/office/drawing/2014/main" id="{B0677ED5-94FB-4383-830B-1631013AD542}"/>
              </a:ext>
            </a:extLst>
          </p:cNvPr>
          <p:cNvSpPr txBox="1"/>
          <p:nvPr/>
        </p:nvSpPr>
        <p:spPr>
          <a:xfrm>
            <a:off x="424145" y="5904854"/>
            <a:ext cx="10982608" cy="923330"/>
          </a:xfrm>
          <a:prstGeom prst="rect">
            <a:avLst/>
          </a:prstGeom>
          <a:noFill/>
        </p:spPr>
        <p:txBody>
          <a:bodyPr wrap="square" rtlCol="0">
            <a:spAutoFit/>
          </a:bodyPr>
          <a:lstStyle/>
          <a:p>
            <a:r>
              <a:rPr lang="es-ES" dirty="0"/>
              <a:t>La mayoría de las montacargas tienen un sistema de suspensión de tres puntos. Los tres puntos son las dos ruedas delanteras y el punto de giro del eje trasero. Conecta los tres puntos, y tienes lo que se llama el triángulo de </a:t>
            </a:r>
            <a:r>
              <a:rPr lang="es-ES" b="1" dirty="0"/>
              <a:t>estabilidad</a:t>
            </a:r>
            <a:r>
              <a:rPr lang="es-ES" dirty="0"/>
              <a:t>.</a:t>
            </a:r>
            <a:endParaRPr lang="en-US" dirty="0"/>
          </a:p>
        </p:txBody>
      </p:sp>
      <p:sp>
        <p:nvSpPr>
          <p:cNvPr id="9" name="Arrow: Bent 8" title="arrow">
            <a:extLst>
              <a:ext uri="{FF2B5EF4-FFF2-40B4-BE49-F238E27FC236}">
                <a16:creationId xmlns:a16="http://schemas.microsoft.com/office/drawing/2014/main" id="{8395C875-27D2-4B1C-AC8C-49D2402570B3}"/>
              </a:ext>
              <a:ext uri="{C183D7F6-B498-43B3-948B-1728B52AA6E4}">
                <adec:decorative xmlns="" xmlns:adec="http://schemas.microsoft.com/office/drawing/2017/decorative" val="1"/>
              </a:ext>
            </a:extLst>
          </p:cNvPr>
          <p:cNvSpPr/>
          <p:nvPr/>
        </p:nvSpPr>
        <p:spPr>
          <a:xfrm rot="4471899" flipH="1">
            <a:off x="10795664" y="5477271"/>
            <a:ext cx="1243458" cy="448733"/>
          </a:xfrm>
          <a:prstGeom prst="bentArrow">
            <a:avLst>
              <a:gd name="adj1" fmla="val 25000"/>
              <a:gd name="adj2" fmla="val 26812"/>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5903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FE1EF56-A0D6-470C-AEC3-C69B3C36E7DD}"/>
              </a:ext>
            </a:extLst>
          </p:cNvPr>
          <p:cNvSpPr txBox="1"/>
          <p:nvPr/>
        </p:nvSpPr>
        <p:spPr>
          <a:xfrm>
            <a:off x="2993805" y="199620"/>
            <a:ext cx="8871339" cy="769441"/>
          </a:xfrm>
          <a:prstGeom prst="rect">
            <a:avLst/>
          </a:prstGeom>
          <a:noFill/>
          <a:ln w="25400">
            <a:solidFill>
              <a:schemeClr val="accent1"/>
            </a:solidFill>
          </a:ln>
        </p:spPr>
        <p:txBody>
          <a:bodyPr wrap="none" rtlCol="0">
            <a:spAutoFit/>
          </a:bodyPr>
          <a:lstStyle/>
          <a:p>
            <a:r>
              <a:rPr lang="es-PR" sz="4400" dirty="0">
                <a:solidFill>
                  <a:srgbClr val="37495F"/>
                </a:solidFill>
              </a:rPr>
              <a:t>Camiones Industriales Motorizados</a:t>
            </a:r>
          </a:p>
        </p:txBody>
      </p:sp>
      <p:sp>
        <p:nvSpPr>
          <p:cNvPr id="4" name="TextBox 3">
            <a:extLst>
              <a:ext uri="{FF2B5EF4-FFF2-40B4-BE49-F238E27FC236}">
                <a16:creationId xmlns:a16="http://schemas.microsoft.com/office/drawing/2014/main" id="{E5490246-9583-4259-8493-4BF4C4CEC0E0}"/>
              </a:ext>
            </a:extLst>
          </p:cNvPr>
          <p:cNvSpPr txBox="1"/>
          <p:nvPr/>
        </p:nvSpPr>
        <p:spPr>
          <a:xfrm>
            <a:off x="842597" y="1385503"/>
            <a:ext cx="4948791" cy="707886"/>
          </a:xfrm>
          <a:prstGeom prst="rect">
            <a:avLst/>
          </a:prstGeom>
          <a:noFill/>
        </p:spPr>
        <p:txBody>
          <a:bodyPr wrap="none" rtlCol="0">
            <a:spAutoFit/>
          </a:bodyPr>
          <a:lstStyle/>
          <a:p>
            <a:r>
              <a:rPr lang="es-PR" sz="4000" b="1" dirty="0"/>
              <a:t>Cómo trabajan ellos</a:t>
            </a:r>
          </a:p>
        </p:txBody>
      </p:sp>
      <p:sp>
        <p:nvSpPr>
          <p:cNvPr id="2" name="Title 1">
            <a:extLst>
              <a:ext uri="{FF2B5EF4-FFF2-40B4-BE49-F238E27FC236}">
                <a16:creationId xmlns:a16="http://schemas.microsoft.com/office/drawing/2014/main" id="{45E9A553-CAAC-48C0-8635-E664BDE6113D}"/>
              </a:ext>
            </a:extLst>
          </p:cNvPr>
          <p:cNvSpPr>
            <a:spLocks noGrp="1"/>
          </p:cNvSpPr>
          <p:nvPr>
            <p:ph type="title"/>
          </p:nvPr>
        </p:nvSpPr>
        <p:spPr/>
        <p:txBody>
          <a:bodyPr/>
          <a:lstStyle/>
          <a:p>
            <a:r>
              <a:rPr lang="en-US" dirty="0" err="1"/>
              <a:t>Triangulo</a:t>
            </a:r>
            <a:endParaRPr lang="en-US" dirty="0"/>
          </a:p>
        </p:txBody>
      </p:sp>
      <p:sp>
        <p:nvSpPr>
          <p:cNvPr id="3" name="Content Placeholder 2">
            <a:extLst>
              <a:ext uri="{FF2B5EF4-FFF2-40B4-BE49-F238E27FC236}">
                <a16:creationId xmlns:a16="http://schemas.microsoft.com/office/drawing/2014/main" id="{1318DCBA-F6BE-443B-B3F9-6A5083BCE510}"/>
              </a:ext>
            </a:extLst>
          </p:cNvPr>
          <p:cNvSpPr>
            <a:spLocks noGrp="1"/>
          </p:cNvSpPr>
          <p:nvPr>
            <p:ph idx="4294967295"/>
          </p:nvPr>
        </p:nvSpPr>
        <p:spPr>
          <a:xfrm>
            <a:off x="0" y="2787650"/>
            <a:ext cx="7613650" cy="3879850"/>
          </a:xfrm>
        </p:spPr>
        <p:txBody>
          <a:bodyPr/>
          <a:lstStyle/>
          <a:p>
            <a:r>
              <a:rPr lang="en-US" sz="3200" b="1" dirty="0"/>
              <a:t>Punto</a:t>
            </a:r>
          </a:p>
          <a:p>
            <a:pPr marL="0" indent="0">
              <a:buNone/>
            </a:pPr>
            <a:r>
              <a:rPr lang="en-US" sz="3200" b="1" dirty="0"/>
              <a:t>       </a:t>
            </a:r>
            <a:r>
              <a:rPr lang="es-PR" sz="3200" b="1" dirty="0"/>
              <a:t>Fulcro</a:t>
            </a:r>
          </a:p>
          <a:p>
            <a:pPr marL="0" indent="0">
              <a:buNone/>
            </a:pPr>
            <a:r>
              <a:rPr lang="en-US" sz="3200" b="1" dirty="0"/>
              <a:t>  </a:t>
            </a:r>
            <a:endParaRPr lang="en-US" dirty="0"/>
          </a:p>
        </p:txBody>
      </p:sp>
      <p:pic>
        <p:nvPicPr>
          <p:cNvPr id="5" name="Picture 4" descr="Una imagen de un triángulo de estabilidad del montacarga basado en el punto fulcro">
            <a:extLst>
              <a:ext uri="{FF2B5EF4-FFF2-40B4-BE49-F238E27FC236}">
                <a16:creationId xmlns:a16="http://schemas.microsoft.com/office/drawing/2014/main" id="{54446F49-9DD9-4A84-9A84-A29D308415D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855027" y="2306910"/>
            <a:ext cx="7313514" cy="4114672"/>
          </a:xfrm>
          <a:prstGeom prst="rect">
            <a:avLst/>
          </a:prstGeom>
        </p:spPr>
      </p:pic>
    </p:spTree>
    <p:extLst>
      <p:ext uri="{BB962C8B-B14F-4D97-AF65-F5344CB8AC3E}">
        <p14:creationId xmlns:p14="http://schemas.microsoft.com/office/powerpoint/2010/main" val="4049685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FE1EF56-A0D6-470C-AEC3-C69B3C36E7DD}"/>
              </a:ext>
            </a:extLst>
          </p:cNvPr>
          <p:cNvSpPr txBox="1"/>
          <p:nvPr/>
        </p:nvSpPr>
        <p:spPr>
          <a:xfrm>
            <a:off x="2604969" y="144978"/>
            <a:ext cx="8871339" cy="769441"/>
          </a:xfrm>
          <a:prstGeom prst="rect">
            <a:avLst/>
          </a:prstGeom>
          <a:noFill/>
          <a:ln w="25400">
            <a:solidFill>
              <a:schemeClr val="accent1"/>
            </a:solidFill>
          </a:ln>
        </p:spPr>
        <p:txBody>
          <a:bodyPr wrap="none" rtlCol="0">
            <a:spAutoFit/>
          </a:bodyPr>
          <a:lstStyle/>
          <a:p>
            <a:r>
              <a:rPr lang="es-PR" sz="4400" dirty="0">
                <a:solidFill>
                  <a:srgbClr val="37495F"/>
                </a:solidFill>
              </a:rPr>
              <a:t>Camiones Industriales Motorizados</a:t>
            </a:r>
          </a:p>
        </p:txBody>
      </p:sp>
      <p:sp>
        <p:nvSpPr>
          <p:cNvPr id="4" name="TextBox 3">
            <a:extLst>
              <a:ext uri="{FF2B5EF4-FFF2-40B4-BE49-F238E27FC236}">
                <a16:creationId xmlns:a16="http://schemas.microsoft.com/office/drawing/2014/main" id="{E5490246-9583-4259-8493-4BF4C4CEC0E0}"/>
              </a:ext>
            </a:extLst>
          </p:cNvPr>
          <p:cNvSpPr txBox="1"/>
          <p:nvPr/>
        </p:nvSpPr>
        <p:spPr>
          <a:xfrm>
            <a:off x="769860" y="1524019"/>
            <a:ext cx="4948791" cy="707886"/>
          </a:xfrm>
          <a:prstGeom prst="rect">
            <a:avLst/>
          </a:prstGeom>
          <a:noFill/>
        </p:spPr>
        <p:txBody>
          <a:bodyPr wrap="none" rtlCol="0">
            <a:spAutoFit/>
          </a:bodyPr>
          <a:lstStyle/>
          <a:p>
            <a:r>
              <a:rPr lang="en-US" sz="4000" b="1" dirty="0" err="1"/>
              <a:t>Cómo</a:t>
            </a:r>
            <a:r>
              <a:rPr lang="en-US" sz="4000" b="1" dirty="0"/>
              <a:t> </a:t>
            </a:r>
            <a:r>
              <a:rPr lang="en-US" sz="4000" b="1" dirty="0" err="1"/>
              <a:t>trabajan</a:t>
            </a:r>
            <a:r>
              <a:rPr lang="en-US" sz="4000" b="1" dirty="0"/>
              <a:t> </a:t>
            </a:r>
            <a:r>
              <a:rPr lang="en-US" sz="4000" b="1" dirty="0" err="1"/>
              <a:t>ellos</a:t>
            </a:r>
            <a:endParaRPr lang="en-US" sz="4000" b="1" dirty="0"/>
          </a:p>
        </p:txBody>
      </p:sp>
      <p:sp>
        <p:nvSpPr>
          <p:cNvPr id="2" name="Title 1">
            <a:extLst>
              <a:ext uri="{FF2B5EF4-FFF2-40B4-BE49-F238E27FC236}">
                <a16:creationId xmlns:a16="http://schemas.microsoft.com/office/drawing/2014/main" id="{3319DC51-4A49-411A-913F-9AFA7A8D539F}"/>
              </a:ext>
            </a:extLst>
          </p:cNvPr>
          <p:cNvSpPr>
            <a:spLocks noGrp="1"/>
          </p:cNvSpPr>
          <p:nvPr>
            <p:ph type="title"/>
          </p:nvPr>
        </p:nvSpPr>
        <p:spPr>
          <a:xfrm>
            <a:off x="614989" y="911105"/>
            <a:ext cx="8596668" cy="1320800"/>
          </a:xfrm>
        </p:spPr>
        <p:txBody>
          <a:bodyPr/>
          <a:lstStyle/>
          <a:p>
            <a:r>
              <a:rPr lang="en-US" dirty="0" err="1"/>
              <a:t>Triangulo</a:t>
            </a:r>
            <a:r>
              <a:rPr lang="en-US" dirty="0"/>
              <a:t> #2</a:t>
            </a:r>
          </a:p>
        </p:txBody>
      </p:sp>
      <p:sp>
        <p:nvSpPr>
          <p:cNvPr id="3" name="Content Placeholder 2">
            <a:extLst>
              <a:ext uri="{FF2B5EF4-FFF2-40B4-BE49-F238E27FC236}">
                <a16:creationId xmlns:a16="http://schemas.microsoft.com/office/drawing/2014/main" id="{1318DCBA-F6BE-443B-B3F9-6A5083BCE510}"/>
              </a:ext>
            </a:extLst>
          </p:cNvPr>
          <p:cNvSpPr>
            <a:spLocks noGrp="1"/>
          </p:cNvSpPr>
          <p:nvPr>
            <p:ph idx="4294967295"/>
          </p:nvPr>
        </p:nvSpPr>
        <p:spPr>
          <a:xfrm>
            <a:off x="976744" y="2787650"/>
            <a:ext cx="6636905" cy="3879850"/>
          </a:xfrm>
        </p:spPr>
        <p:txBody>
          <a:bodyPr/>
          <a:lstStyle/>
          <a:p>
            <a:r>
              <a:rPr lang="en-US" sz="3200" b="1" dirty="0"/>
              <a:t>Punto</a:t>
            </a:r>
          </a:p>
          <a:p>
            <a:pPr marL="0" indent="0">
              <a:buNone/>
            </a:pPr>
            <a:r>
              <a:rPr lang="en-US" sz="3200" b="1" dirty="0"/>
              <a:t>       </a:t>
            </a:r>
            <a:r>
              <a:rPr lang="es-PR" sz="3200" b="1" dirty="0"/>
              <a:t>Fulcro</a:t>
            </a:r>
          </a:p>
        </p:txBody>
      </p:sp>
      <p:pic>
        <p:nvPicPr>
          <p:cNvPr id="6" name="Picture 5" descr="Una imagen de un triángulo de estabilidad del montacarga basado en el punto fulcro">
            <a:extLst>
              <a:ext uri="{FF2B5EF4-FFF2-40B4-BE49-F238E27FC236}">
                <a16:creationId xmlns:a16="http://schemas.microsoft.com/office/drawing/2014/main" id="{59137C6E-B914-4C9D-A797-CCB65721F06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629779" y="1714500"/>
            <a:ext cx="4564292" cy="4998522"/>
          </a:xfrm>
          <a:prstGeom prst="rect">
            <a:avLst/>
          </a:prstGeom>
        </p:spPr>
      </p:pic>
    </p:spTree>
    <p:extLst>
      <p:ext uri="{BB962C8B-B14F-4D97-AF65-F5344CB8AC3E}">
        <p14:creationId xmlns:p14="http://schemas.microsoft.com/office/powerpoint/2010/main" val="4212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FE1EF56-A0D6-470C-AEC3-C69B3C36E7DD}"/>
              </a:ext>
            </a:extLst>
          </p:cNvPr>
          <p:cNvSpPr txBox="1"/>
          <p:nvPr/>
        </p:nvSpPr>
        <p:spPr>
          <a:xfrm>
            <a:off x="2711573" y="205148"/>
            <a:ext cx="8871339" cy="769441"/>
          </a:xfrm>
          <a:prstGeom prst="rect">
            <a:avLst/>
          </a:prstGeom>
          <a:noFill/>
          <a:ln w="25400">
            <a:solidFill>
              <a:schemeClr val="accent1"/>
            </a:solidFill>
          </a:ln>
        </p:spPr>
        <p:txBody>
          <a:bodyPr wrap="none" rtlCol="0">
            <a:spAutoFit/>
          </a:bodyPr>
          <a:lstStyle/>
          <a:p>
            <a:r>
              <a:rPr lang="es-PR" sz="4400" dirty="0">
                <a:solidFill>
                  <a:srgbClr val="37495F"/>
                </a:solidFill>
              </a:rPr>
              <a:t>Camiones Industriales Motorizados</a:t>
            </a:r>
          </a:p>
        </p:txBody>
      </p:sp>
      <p:sp>
        <p:nvSpPr>
          <p:cNvPr id="2" name="Title 1">
            <a:extLst>
              <a:ext uri="{FF2B5EF4-FFF2-40B4-BE49-F238E27FC236}">
                <a16:creationId xmlns:a16="http://schemas.microsoft.com/office/drawing/2014/main" id="{674E634C-385B-4B97-9D67-41089A1ABA94}"/>
              </a:ext>
            </a:extLst>
          </p:cNvPr>
          <p:cNvSpPr>
            <a:spLocks noGrp="1"/>
          </p:cNvSpPr>
          <p:nvPr>
            <p:ph type="title"/>
          </p:nvPr>
        </p:nvSpPr>
        <p:spPr>
          <a:xfrm>
            <a:off x="539548" y="1039455"/>
            <a:ext cx="8596668" cy="1320800"/>
          </a:xfrm>
        </p:spPr>
        <p:txBody>
          <a:bodyPr/>
          <a:lstStyle/>
          <a:p>
            <a:r>
              <a:rPr lang="en-US" dirty="0" err="1"/>
              <a:t>Triangulo</a:t>
            </a:r>
            <a:r>
              <a:rPr lang="en-US" dirty="0"/>
              <a:t> #3</a:t>
            </a:r>
          </a:p>
        </p:txBody>
      </p:sp>
      <p:sp>
        <p:nvSpPr>
          <p:cNvPr id="3" name="Content Placeholder 2">
            <a:extLst>
              <a:ext uri="{FF2B5EF4-FFF2-40B4-BE49-F238E27FC236}">
                <a16:creationId xmlns:a16="http://schemas.microsoft.com/office/drawing/2014/main" id="{1318DCBA-F6BE-443B-B3F9-6A5083BCE510}"/>
              </a:ext>
            </a:extLst>
          </p:cNvPr>
          <p:cNvSpPr>
            <a:spLocks noGrp="1"/>
          </p:cNvSpPr>
          <p:nvPr>
            <p:ph idx="4294967295"/>
          </p:nvPr>
        </p:nvSpPr>
        <p:spPr>
          <a:xfrm>
            <a:off x="768926" y="2787650"/>
            <a:ext cx="6844723" cy="3879850"/>
          </a:xfrm>
        </p:spPr>
        <p:txBody>
          <a:bodyPr/>
          <a:lstStyle/>
          <a:p>
            <a:r>
              <a:rPr lang="es-ES" sz="3200" b="1" dirty="0"/>
              <a:t>Capacidad y</a:t>
            </a:r>
          </a:p>
          <a:p>
            <a:pPr marL="0" indent="0">
              <a:buNone/>
            </a:pPr>
            <a:r>
              <a:rPr lang="es-ES" sz="3200" b="1" dirty="0"/>
              <a:t>   Centros de carga</a:t>
            </a:r>
            <a:endParaRPr lang="en-US" sz="3200" b="1" dirty="0"/>
          </a:p>
          <a:p>
            <a:pPr marL="0" indent="0">
              <a:buNone/>
            </a:pPr>
            <a:r>
              <a:rPr lang="en-US" sz="3200" b="1" dirty="0"/>
              <a:t>      </a:t>
            </a:r>
            <a:endParaRPr lang="en-US" dirty="0"/>
          </a:p>
        </p:txBody>
      </p:sp>
      <p:sp>
        <p:nvSpPr>
          <p:cNvPr id="4" name="TextBox 3">
            <a:extLst>
              <a:ext uri="{FF2B5EF4-FFF2-40B4-BE49-F238E27FC236}">
                <a16:creationId xmlns:a16="http://schemas.microsoft.com/office/drawing/2014/main" id="{E5490246-9583-4259-8493-4BF4C4CEC0E0}"/>
              </a:ext>
            </a:extLst>
          </p:cNvPr>
          <p:cNvSpPr txBox="1"/>
          <p:nvPr/>
        </p:nvSpPr>
        <p:spPr>
          <a:xfrm>
            <a:off x="539548" y="1930400"/>
            <a:ext cx="4948791" cy="707886"/>
          </a:xfrm>
          <a:prstGeom prst="rect">
            <a:avLst/>
          </a:prstGeom>
          <a:noFill/>
        </p:spPr>
        <p:txBody>
          <a:bodyPr wrap="none" rtlCol="0">
            <a:spAutoFit/>
          </a:bodyPr>
          <a:lstStyle/>
          <a:p>
            <a:r>
              <a:rPr lang="es-PR" sz="4000" b="1" dirty="0"/>
              <a:t>Cómo trabajan ellos</a:t>
            </a:r>
          </a:p>
        </p:txBody>
      </p:sp>
      <p:pic>
        <p:nvPicPr>
          <p:cNvPr id="5" name="Picture 4" descr="Una Imagen de el triángulo de estabilidad en una montacarga ">
            <a:extLst>
              <a:ext uri="{FF2B5EF4-FFF2-40B4-BE49-F238E27FC236}">
                <a16:creationId xmlns:a16="http://schemas.microsoft.com/office/drawing/2014/main" id="{B2B09B36-90DC-4095-BC93-16A40DF28E9B}"/>
              </a:ext>
            </a:extLst>
          </p:cNvPr>
          <p:cNvPicPr>
            <a:picLocks noChangeAspect="1"/>
          </p:cNvPicPr>
          <p:nvPr/>
        </p:nvPicPr>
        <p:blipFill>
          <a:blip r:embed="rId3"/>
          <a:stretch>
            <a:fillRect/>
          </a:stretch>
        </p:blipFill>
        <p:spPr>
          <a:xfrm>
            <a:off x="5690716" y="1435680"/>
            <a:ext cx="5892196" cy="4961229"/>
          </a:xfrm>
          <a:prstGeom prst="rect">
            <a:avLst/>
          </a:prstGeom>
        </p:spPr>
      </p:pic>
    </p:spTree>
    <p:extLst>
      <p:ext uri="{BB962C8B-B14F-4D97-AF65-F5344CB8AC3E}">
        <p14:creationId xmlns:p14="http://schemas.microsoft.com/office/powerpoint/2010/main" val="2943132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FE1EF56-A0D6-470C-AEC3-C69B3C36E7DD}"/>
              </a:ext>
            </a:extLst>
          </p:cNvPr>
          <p:cNvSpPr txBox="1"/>
          <p:nvPr/>
        </p:nvSpPr>
        <p:spPr>
          <a:xfrm>
            <a:off x="2711573" y="182556"/>
            <a:ext cx="8871339" cy="769441"/>
          </a:xfrm>
          <a:prstGeom prst="rect">
            <a:avLst/>
          </a:prstGeom>
          <a:noFill/>
          <a:ln w="25400">
            <a:solidFill>
              <a:schemeClr val="accent1"/>
            </a:solidFill>
          </a:ln>
        </p:spPr>
        <p:txBody>
          <a:bodyPr wrap="none" rtlCol="0">
            <a:spAutoFit/>
          </a:bodyPr>
          <a:lstStyle/>
          <a:p>
            <a:r>
              <a:rPr lang="es-PR" sz="4400" dirty="0">
                <a:solidFill>
                  <a:srgbClr val="37495F"/>
                </a:solidFill>
              </a:rPr>
              <a:t>Camiones Industriales Motorizados</a:t>
            </a:r>
          </a:p>
        </p:txBody>
      </p:sp>
      <p:sp>
        <p:nvSpPr>
          <p:cNvPr id="2" name="Title 1">
            <a:extLst>
              <a:ext uri="{FF2B5EF4-FFF2-40B4-BE49-F238E27FC236}">
                <a16:creationId xmlns:a16="http://schemas.microsoft.com/office/drawing/2014/main" id="{A4729989-50FD-4DF6-BCFD-CA1B24F8D952}"/>
              </a:ext>
            </a:extLst>
          </p:cNvPr>
          <p:cNvSpPr>
            <a:spLocks noGrp="1"/>
          </p:cNvSpPr>
          <p:nvPr>
            <p:ph type="title"/>
          </p:nvPr>
        </p:nvSpPr>
        <p:spPr>
          <a:xfrm>
            <a:off x="573425" y="951997"/>
            <a:ext cx="8596668" cy="1320800"/>
          </a:xfrm>
        </p:spPr>
        <p:txBody>
          <a:bodyPr/>
          <a:lstStyle/>
          <a:p>
            <a:r>
              <a:rPr lang="en-US" dirty="0"/>
              <a:t>Punto de </a:t>
            </a:r>
            <a:r>
              <a:rPr lang="en-US" dirty="0" err="1"/>
              <a:t>fulcro</a:t>
            </a:r>
            <a:endParaRPr lang="en-US" dirty="0"/>
          </a:p>
        </p:txBody>
      </p:sp>
      <p:sp>
        <p:nvSpPr>
          <p:cNvPr id="3" name="Content Placeholder 2">
            <a:extLst>
              <a:ext uri="{FF2B5EF4-FFF2-40B4-BE49-F238E27FC236}">
                <a16:creationId xmlns:a16="http://schemas.microsoft.com/office/drawing/2014/main" id="{1318DCBA-F6BE-443B-B3F9-6A5083BCE510}"/>
              </a:ext>
            </a:extLst>
          </p:cNvPr>
          <p:cNvSpPr>
            <a:spLocks noGrp="1"/>
          </p:cNvSpPr>
          <p:nvPr>
            <p:ph idx="4294967295"/>
          </p:nvPr>
        </p:nvSpPr>
        <p:spPr>
          <a:xfrm>
            <a:off x="0" y="2787650"/>
            <a:ext cx="7613650" cy="3879850"/>
          </a:xfrm>
        </p:spPr>
        <p:txBody>
          <a:bodyPr/>
          <a:lstStyle/>
          <a:p>
            <a:r>
              <a:rPr lang="es-ES" sz="3200" b="1" dirty="0"/>
              <a:t>Capacidad y</a:t>
            </a:r>
          </a:p>
          <a:p>
            <a:pPr marL="0" indent="0">
              <a:buNone/>
            </a:pPr>
            <a:r>
              <a:rPr lang="es-ES" sz="3200" b="1" dirty="0"/>
              <a:t>   Centros de carga</a:t>
            </a:r>
            <a:endParaRPr lang="en-US" sz="3200" b="1" dirty="0"/>
          </a:p>
          <a:p>
            <a:pPr marL="0" indent="0">
              <a:buNone/>
            </a:pPr>
            <a:r>
              <a:rPr lang="en-US" sz="3200" b="1" dirty="0"/>
              <a:t>      </a:t>
            </a:r>
            <a:endParaRPr lang="en-US" dirty="0"/>
          </a:p>
        </p:txBody>
      </p:sp>
      <p:sp>
        <p:nvSpPr>
          <p:cNvPr id="4" name="TextBox 3">
            <a:extLst>
              <a:ext uri="{FF2B5EF4-FFF2-40B4-BE49-F238E27FC236}">
                <a16:creationId xmlns:a16="http://schemas.microsoft.com/office/drawing/2014/main" id="{E5490246-9583-4259-8493-4BF4C4CEC0E0}"/>
              </a:ext>
            </a:extLst>
          </p:cNvPr>
          <p:cNvSpPr txBox="1"/>
          <p:nvPr/>
        </p:nvSpPr>
        <p:spPr>
          <a:xfrm>
            <a:off x="842597" y="1895089"/>
            <a:ext cx="4948791" cy="707886"/>
          </a:xfrm>
          <a:prstGeom prst="rect">
            <a:avLst/>
          </a:prstGeom>
          <a:noFill/>
        </p:spPr>
        <p:txBody>
          <a:bodyPr wrap="none" rtlCol="0">
            <a:spAutoFit/>
          </a:bodyPr>
          <a:lstStyle/>
          <a:p>
            <a:r>
              <a:rPr lang="en-US" sz="4000" b="1" dirty="0" err="1"/>
              <a:t>Cómo</a:t>
            </a:r>
            <a:r>
              <a:rPr lang="en-US" sz="4000" b="1" dirty="0"/>
              <a:t> </a:t>
            </a:r>
            <a:r>
              <a:rPr lang="en-US" sz="4000" b="1" dirty="0" err="1"/>
              <a:t>trabajan</a:t>
            </a:r>
            <a:r>
              <a:rPr lang="en-US" sz="4000" b="1" dirty="0"/>
              <a:t> </a:t>
            </a:r>
            <a:r>
              <a:rPr lang="en-US" sz="4000" b="1" dirty="0" err="1"/>
              <a:t>ellos</a:t>
            </a:r>
            <a:endParaRPr lang="en-US" sz="4000" b="1" dirty="0"/>
          </a:p>
        </p:txBody>
      </p:sp>
      <p:pic>
        <p:nvPicPr>
          <p:cNvPr id="6" name="Picture 5" descr="Una imagen que demuestra el punto de fulcro y el centro de gravedad en una montacarga">
            <a:extLst>
              <a:ext uri="{FF2B5EF4-FFF2-40B4-BE49-F238E27FC236}">
                <a16:creationId xmlns:a16="http://schemas.microsoft.com/office/drawing/2014/main" id="{C8347E32-267B-4C06-A039-F8F2BEA5B75A}"/>
              </a:ext>
            </a:extLst>
          </p:cNvPr>
          <p:cNvPicPr>
            <a:picLocks noChangeAspect="1"/>
          </p:cNvPicPr>
          <p:nvPr/>
        </p:nvPicPr>
        <p:blipFill>
          <a:blip r:embed="rId3"/>
          <a:stretch>
            <a:fillRect/>
          </a:stretch>
        </p:blipFill>
        <p:spPr>
          <a:xfrm>
            <a:off x="6869805" y="1041248"/>
            <a:ext cx="2126025" cy="5685880"/>
          </a:xfrm>
          <a:prstGeom prst="rect">
            <a:avLst/>
          </a:prstGeom>
        </p:spPr>
      </p:pic>
    </p:spTree>
    <p:extLst>
      <p:ext uri="{BB962C8B-B14F-4D97-AF65-F5344CB8AC3E}">
        <p14:creationId xmlns:p14="http://schemas.microsoft.com/office/powerpoint/2010/main" val="1649178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FE1EF56-A0D6-470C-AEC3-C69B3C36E7DD}"/>
              </a:ext>
            </a:extLst>
          </p:cNvPr>
          <p:cNvSpPr txBox="1"/>
          <p:nvPr/>
        </p:nvSpPr>
        <p:spPr>
          <a:xfrm>
            <a:off x="3025762" y="228053"/>
            <a:ext cx="8871339" cy="769441"/>
          </a:xfrm>
          <a:prstGeom prst="rect">
            <a:avLst/>
          </a:prstGeom>
          <a:noFill/>
          <a:ln w="25400">
            <a:solidFill>
              <a:schemeClr val="accent1"/>
            </a:solidFill>
          </a:ln>
        </p:spPr>
        <p:txBody>
          <a:bodyPr wrap="none" rtlCol="0">
            <a:spAutoFit/>
          </a:bodyPr>
          <a:lstStyle/>
          <a:p>
            <a:r>
              <a:rPr lang="en-US" sz="4400" dirty="0" err="1">
                <a:solidFill>
                  <a:srgbClr val="37495F"/>
                </a:solidFill>
              </a:rPr>
              <a:t>Camiones</a:t>
            </a:r>
            <a:r>
              <a:rPr lang="en-US" sz="4400" dirty="0">
                <a:solidFill>
                  <a:srgbClr val="37495F"/>
                </a:solidFill>
              </a:rPr>
              <a:t> </a:t>
            </a:r>
            <a:r>
              <a:rPr lang="en-US" sz="4400" dirty="0" err="1">
                <a:solidFill>
                  <a:srgbClr val="37495F"/>
                </a:solidFill>
              </a:rPr>
              <a:t>Industriales</a:t>
            </a:r>
            <a:r>
              <a:rPr lang="en-US" sz="4400" dirty="0">
                <a:solidFill>
                  <a:srgbClr val="37495F"/>
                </a:solidFill>
              </a:rPr>
              <a:t> </a:t>
            </a:r>
            <a:r>
              <a:rPr lang="en-US" sz="4400" dirty="0" err="1">
                <a:solidFill>
                  <a:srgbClr val="37495F"/>
                </a:solidFill>
              </a:rPr>
              <a:t>Motorizados</a:t>
            </a:r>
            <a:endParaRPr lang="en-US" sz="4400" dirty="0">
              <a:solidFill>
                <a:srgbClr val="37495F"/>
              </a:solidFill>
            </a:endParaRPr>
          </a:p>
        </p:txBody>
      </p:sp>
      <p:sp>
        <p:nvSpPr>
          <p:cNvPr id="2" name="Title 1">
            <a:extLst>
              <a:ext uri="{FF2B5EF4-FFF2-40B4-BE49-F238E27FC236}">
                <a16:creationId xmlns:a16="http://schemas.microsoft.com/office/drawing/2014/main" id="{0131BC31-0F02-4411-BD74-5D83B5B6B4FF}"/>
              </a:ext>
            </a:extLst>
          </p:cNvPr>
          <p:cNvSpPr>
            <a:spLocks noGrp="1"/>
          </p:cNvSpPr>
          <p:nvPr>
            <p:ph type="title"/>
          </p:nvPr>
        </p:nvSpPr>
        <p:spPr/>
        <p:txBody>
          <a:bodyPr/>
          <a:lstStyle/>
          <a:p>
            <a:r>
              <a:rPr lang="en-US" dirty="0" err="1"/>
              <a:t>Carga</a:t>
            </a:r>
            <a:endParaRPr lang="en-US" dirty="0"/>
          </a:p>
        </p:txBody>
      </p:sp>
      <p:sp>
        <p:nvSpPr>
          <p:cNvPr id="4" name="TextBox 3">
            <a:extLst>
              <a:ext uri="{FF2B5EF4-FFF2-40B4-BE49-F238E27FC236}">
                <a16:creationId xmlns:a16="http://schemas.microsoft.com/office/drawing/2014/main" id="{E5490246-9583-4259-8493-4BF4C4CEC0E0}"/>
              </a:ext>
            </a:extLst>
          </p:cNvPr>
          <p:cNvSpPr txBox="1"/>
          <p:nvPr/>
        </p:nvSpPr>
        <p:spPr>
          <a:xfrm>
            <a:off x="842597" y="997494"/>
            <a:ext cx="4948791" cy="707886"/>
          </a:xfrm>
          <a:prstGeom prst="rect">
            <a:avLst/>
          </a:prstGeom>
          <a:noFill/>
        </p:spPr>
        <p:txBody>
          <a:bodyPr wrap="none" rtlCol="0">
            <a:spAutoFit/>
          </a:bodyPr>
          <a:lstStyle/>
          <a:p>
            <a:r>
              <a:rPr lang="es-PR" sz="4000" b="1" dirty="0"/>
              <a:t>Cómo trabajan ellos</a:t>
            </a:r>
          </a:p>
        </p:txBody>
      </p:sp>
      <p:pic>
        <p:nvPicPr>
          <p:cNvPr id="6" name="Picture 5" descr="Una imagen que demuestra cómo afecta la carga al montacargas">
            <a:extLst>
              <a:ext uri="{FF2B5EF4-FFF2-40B4-BE49-F238E27FC236}">
                <a16:creationId xmlns:a16="http://schemas.microsoft.com/office/drawing/2014/main" id="{42470889-B34C-49A8-929D-C6B0063BC97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88008" y="1770695"/>
            <a:ext cx="10261310" cy="4909785"/>
          </a:xfrm>
          <a:prstGeom prst="rect">
            <a:avLst/>
          </a:prstGeom>
        </p:spPr>
      </p:pic>
    </p:spTree>
    <p:extLst>
      <p:ext uri="{BB962C8B-B14F-4D97-AF65-F5344CB8AC3E}">
        <p14:creationId xmlns:p14="http://schemas.microsoft.com/office/powerpoint/2010/main" val="2367916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FE1EF56-A0D6-470C-AEC3-C69B3C36E7DD}"/>
              </a:ext>
            </a:extLst>
          </p:cNvPr>
          <p:cNvSpPr txBox="1"/>
          <p:nvPr/>
        </p:nvSpPr>
        <p:spPr>
          <a:xfrm>
            <a:off x="2487207" y="216684"/>
            <a:ext cx="8871339" cy="769441"/>
          </a:xfrm>
          <a:prstGeom prst="rect">
            <a:avLst/>
          </a:prstGeom>
          <a:noFill/>
          <a:ln w="25400">
            <a:solidFill>
              <a:schemeClr val="accent1"/>
            </a:solidFill>
          </a:ln>
        </p:spPr>
        <p:txBody>
          <a:bodyPr wrap="none" rtlCol="0">
            <a:spAutoFit/>
          </a:bodyPr>
          <a:lstStyle/>
          <a:p>
            <a:r>
              <a:rPr lang="es-PR" sz="4400" dirty="0">
                <a:solidFill>
                  <a:srgbClr val="37495F"/>
                </a:solidFill>
              </a:rPr>
              <a:t>Camiones Industriales Motorizados</a:t>
            </a:r>
          </a:p>
        </p:txBody>
      </p:sp>
      <p:sp>
        <p:nvSpPr>
          <p:cNvPr id="2" name="Title 1">
            <a:extLst>
              <a:ext uri="{FF2B5EF4-FFF2-40B4-BE49-F238E27FC236}">
                <a16:creationId xmlns:a16="http://schemas.microsoft.com/office/drawing/2014/main" id="{CA714EDB-E676-4F90-B7D6-3B23285E1B8E}"/>
              </a:ext>
            </a:extLst>
          </p:cNvPr>
          <p:cNvSpPr>
            <a:spLocks noGrp="1"/>
          </p:cNvSpPr>
          <p:nvPr>
            <p:ph type="title"/>
          </p:nvPr>
        </p:nvSpPr>
        <p:spPr/>
        <p:txBody>
          <a:bodyPr/>
          <a:lstStyle/>
          <a:p>
            <a:r>
              <a:rPr lang="en-US" dirty="0" err="1"/>
              <a:t>Placa</a:t>
            </a:r>
            <a:r>
              <a:rPr lang="en-US" dirty="0"/>
              <a:t> </a:t>
            </a:r>
          </a:p>
        </p:txBody>
      </p:sp>
      <p:sp>
        <p:nvSpPr>
          <p:cNvPr id="4" name="TextBox 3">
            <a:extLst>
              <a:ext uri="{FF2B5EF4-FFF2-40B4-BE49-F238E27FC236}">
                <a16:creationId xmlns:a16="http://schemas.microsoft.com/office/drawing/2014/main" id="{E5490246-9583-4259-8493-4BF4C4CEC0E0}"/>
              </a:ext>
            </a:extLst>
          </p:cNvPr>
          <p:cNvSpPr txBox="1"/>
          <p:nvPr/>
        </p:nvSpPr>
        <p:spPr>
          <a:xfrm>
            <a:off x="705437" y="1711629"/>
            <a:ext cx="5194051" cy="707886"/>
          </a:xfrm>
          <a:prstGeom prst="rect">
            <a:avLst/>
          </a:prstGeom>
          <a:noFill/>
        </p:spPr>
        <p:txBody>
          <a:bodyPr wrap="none" rtlCol="0">
            <a:spAutoFit/>
          </a:bodyPr>
          <a:lstStyle/>
          <a:p>
            <a:pPr lvl="1"/>
            <a:r>
              <a:rPr lang="es-PR" sz="4000" b="1" dirty="0"/>
              <a:t>Capacidad Nominal</a:t>
            </a:r>
          </a:p>
        </p:txBody>
      </p:sp>
      <p:pic>
        <p:nvPicPr>
          <p:cNvPr id="11" name="Picture 10" descr="Una imagen de una placa de carga de montacarga ">
            <a:extLst>
              <a:ext uri="{FF2B5EF4-FFF2-40B4-BE49-F238E27FC236}">
                <a16:creationId xmlns:a16="http://schemas.microsoft.com/office/drawing/2014/main" id="{02BE616E-CAB3-487D-B30B-640CBD5B9F35}"/>
              </a:ext>
            </a:extLst>
          </p:cNvPr>
          <p:cNvPicPr>
            <a:picLocks noChangeAspect="1"/>
          </p:cNvPicPr>
          <p:nvPr/>
        </p:nvPicPr>
        <p:blipFill>
          <a:blip r:embed="rId3"/>
          <a:stretch>
            <a:fillRect/>
          </a:stretch>
        </p:blipFill>
        <p:spPr>
          <a:xfrm>
            <a:off x="1304456" y="2891106"/>
            <a:ext cx="9907675" cy="30718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999354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descr="Camiones Industriales Motorizados&#10;">
            <a:extLst>
              <a:ext uri="{FF2B5EF4-FFF2-40B4-BE49-F238E27FC236}">
                <a16:creationId xmlns:a16="http://schemas.microsoft.com/office/drawing/2014/main" id="{BFE1EF56-A0D6-470C-AEC3-C69B3C36E7DD}"/>
              </a:ext>
            </a:extLst>
          </p:cNvPr>
          <p:cNvSpPr txBox="1"/>
          <p:nvPr/>
        </p:nvSpPr>
        <p:spPr>
          <a:xfrm>
            <a:off x="2711573" y="216684"/>
            <a:ext cx="8871339" cy="769441"/>
          </a:xfrm>
          <a:prstGeom prst="rect">
            <a:avLst/>
          </a:prstGeom>
          <a:noFill/>
          <a:ln w="25400">
            <a:solidFill>
              <a:schemeClr val="accent1"/>
            </a:solidFill>
          </a:ln>
        </p:spPr>
        <p:txBody>
          <a:bodyPr wrap="none" rtlCol="0">
            <a:spAutoFit/>
          </a:bodyPr>
          <a:lstStyle/>
          <a:p>
            <a:r>
              <a:rPr lang="es-PR" sz="4400" dirty="0">
                <a:solidFill>
                  <a:srgbClr val="37495F"/>
                </a:solidFill>
              </a:rPr>
              <a:t>Camiones Industriales Motorizados</a:t>
            </a:r>
          </a:p>
        </p:txBody>
      </p:sp>
      <p:sp>
        <p:nvSpPr>
          <p:cNvPr id="2" name="Title 1">
            <a:extLst>
              <a:ext uri="{FF2B5EF4-FFF2-40B4-BE49-F238E27FC236}">
                <a16:creationId xmlns:a16="http://schemas.microsoft.com/office/drawing/2014/main" id="{4BB210F7-83D0-46A4-8D47-E965901966DC}"/>
              </a:ext>
            </a:extLst>
          </p:cNvPr>
          <p:cNvSpPr>
            <a:spLocks noGrp="1"/>
          </p:cNvSpPr>
          <p:nvPr>
            <p:ph type="title"/>
          </p:nvPr>
        </p:nvSpPr>
        <p:spPr>
          <a:xfrm>
            <a:off x="594207" y="905000"/>
            <a:ext cx="8596668" cy="1320800"/>
          </a:xfrm>
        </p:spPr>
        <p:txBody>
          <a:bodyPr/>
          <a:lstStyle/>
          <a:p>
            <a:r>
              <a:rPr lang="en-US" dirty="0" err="1"/>
              <a:t>Centros</a:t>
            </a:r>
            <a:r>
              <a:rPr lang="en-US" dirty="0"/>
              <a:t> de </a:t>
            </a:r>
            <a:r>
              <a:rPr lang="en-US" dirty="0" err="1"/>
              <a:t>gravedad</a:t>
            </a:r>
            <a:endParaRPr lang="en-US" dirty="0"/>
          </a:p>
        </p:txBody>
      </p:sp>
      <p:sp>
        <p:nvSpPr>
          <p:cNvPr id="4" name="TextBox 3">
            <a:extLst>
              <a:ext uri="{FF2B5EF4-FFF2-40B4-BE49-F238E27FC236}">
                <a16:creationId xmlns:a16="http://schemas.microsoft.com/office/drawing/2014/main" id="{E5490246-9583-4259-8493-4BF4C4CEC0E0}"/>
              </a:ext>
            </a:extLst>
          </p:cNvPr>
          <p:cNvSpPr txBox="1"/>
          <p:nvPr/>
        </p:nvSpPr>
        <p:spPr>
          <a:xfrm>
            <a:off x="842597" y="1767435"/>
            <a:ext cx="4732386" cy="707886"/>
          </a:xfrm>
          <a:prstGeom prst="rect">
            <a:avLst/>
          </a:prstGeom>
          <a:noFill/>
        </p:spPr>
        <p:txBody>
          <a:bodyPr wrap="none" rtlCol="0">
            <a:spAutoFit/>
          </a:bodyPr>
          <a:lstStyle/>
          <a:p>
            <a:r>
              <a:rPr lang="es-PR" sz="4000" b="1" dirty="0"/>
              <a:t>Capacidad Nominal</a:t>
            </a:r>
          </a:p>
        </p:txBody>
      </p:sp>
      <p:pic>
        <p:nvPicPr>
          <p:cNvPr id="3" name="Picture 2" descr="Tres imágenes que demuestran que el centro de gravedad para la carga se mueve hacia adelante, la capacidad de elevación del montacarga disminuye.">
            <a:extLst>
              <a:ext uri="{FF2B5EF4-FFF2-40B4-BE49-F238E27FC236}">
                <a16:creationId xmlns:a16="http://schemas.microsoft.com/office/drawing/2014/main" id="{CC014108-5EC2-4EAA-A18A-56092AB62CC5}"/>
              </a:ext>
            </a:extLst>
          </p:cNvPr>
          <p:cNvPicPr>
            <a:picLocks noChangeAspect="1"/>
          </p:cNvPicPr>
          <p:nvPr/>
        </p:nvPicPr>
        <p:blipFill>
          <a:blip r:embed="rId3"/>
          <a:stretch>
            <a:fillRect/>
          </a:stretch>
        </p:blipFill>
        <p:spPr>
          <a:xfrm>
            <a:off x="6671256" y="1966309"/>
            <a:ext cx="4115581" cy="4395853"/>
          </a:xfrm>
          <a:prstGeom prst="rect">
            <a:avLst/>
          </a:prstGeom>
        </p:spPr>
      </p:pic>
      <p:pic>
        <p:nvPicPr>
          <p:cNvPr id="2050" name="Picture 2" title="Camiones Industriales Motorizados">
            <a:extLst>
              <a:ext uri="{FF2B5EF4-FFF2-40B4-BE49-F238E27FC236}">
                <a16:creationId xmlns:a16="http://schemas.microsoft.com/office/drawing/2014/main" id="{A237E109-ADD6-401D-BEC7-5F31A0AB1879}"/>
              </a:ext>
              <a:ext uri="{C183D7F6-B498-43B3-948B-1728B52AA6E4}">
                <adec:decorative xmlns=""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42597" y="2715892"/>
            <a:ext cx="5203541" cy="3475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6712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cxnSp>
        <p:nvCxnSpPr>
          <p:cNvPr id="12" name="Straight Connector 11" descr="line">
            <a:extLst>
              <a:ext uri="{C183D7F6-B498-43B3-948B-1728B52AA6E4}">
                <adec:decorative xmlns="" xmlns:adec="http://schemas.microsoft.com/office/drawing/2017/decorative" val="1"/>
              </a:ext>
            </a:extLst>
          </p:cNvPr>
          <p:cNvCxnSpPr/>
          <p:nvPr/>
        </p:nvCxnSpPr>
        <p:spPr>
          <a:xfrm>
            <a:off x="1930400" y="4973666"/>
            <a:ext cx="9347200"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A079CE7-734F-417C-BE22-DC08C3CB647C}"/>
              </a:ext>
            </a:extLst>
          </p:cNvPr>
          <p:cNvSpPr>
            <a:spLocks noGrp="1"/>
          </p:cNvSpPr>
          <p:nvPr>
            <p:ph type="title"/>
          </p:nvPr>
        </p:nvSpPr>
        <p:spPr>
          <a:xfrm>
            <a:off x="4610100" y="139700"/>
            <a:ext cx="10972800" cy="1143000"/>
          </a:xfrm>
        </p:spPr>
        <p:txBody>
          <a:bodyPr/>
          <a:lstStyle/>
          <a:p>
            <a:r>
              <a:rPr lang="en-US" dirty="0">
                <a:solidFill>
                  <a:schemeClr val="bg1"/>
                </a:solidFill>
              </a:rPr>
              <a:t>Inspector </a:t>
            </a:r>
          </a:p>
        </p:txBody>
      </p:sp>
      <p:sp>
        <p:nvSpPr>
          <p:cNvPr id="4" name="TextBox 3"/>
          <p:cNvSpPr txBox="1"/>
          <p:nvPr/>
        </p:nvSpPr>
        <p:spPr>
          <a:xfrm>
            <a:off x="279400" y="72267"/>
            <a:ext cx="6400800" cy="830997"/>
          </a:xfrm>
          <a:prstGeom prst="rect">
            <a:avLst/>
          </a:prstGeom>
          <a:noFill/>
        </p:spPr>
        <p:txBody>
          <a:bodyPr wrap="square" rtlCol="0">
            <a:spAutoFit/>
          </a:bodyPr>
          <a:lstStyle/>
          <a:p>
            <a:pPr defTabSz="1219170"/>
            <a:r>
              <a:rPr lang="en-US" sz="4800" b="1" dirty="0">
                <a:solidFill>
                  <a:prstClr val="black"/>
                </a:solidFill>
              </a:rPr>
              <a:t>CN = </a:t>
            </a:r>
            <a:r>
              <a:rPr lang="es-PR" sz="4800" b="1" dirty="0">
                <a:solidFill>
                  <a:prstClr val="black"/>
                </a:solidFill>
              </a:rPr>
              <a:t>Capacidad Nominal</a:t>
            </a:r>
            <a:endParaRPr lang="es-PR" sz="4800" b="1" dirty="0">
              <a:solidFill>
                <a:prstClr val="black"/>
              </a:solidFill>
              <a:latin typeface="Calibri"/>
            </a:endParaRPr>
          </a:p>
        </p:txBody>
      </p:sp>
      <p:sp>
        <p:nvSpPr>
          <p:cNvPr id="5" name="TextBox 4"/>
          <p:cNvSpPr txBox="1"/>
          <p:nvPr/>
        </p:nvSpPr>
        <p:spPr>
          <a:xfrm>
            <a:off x="279400" y="787400"/>
            <a:ext cx="8153400" cy="830997"/>
          </a:xfrm>
          <a:prstGeom prst="rect">
            <a:avLst/>
          </a:prstGeom>
          <a:noFill/>
        </p:spPr>
        <p:txBody>
          <a:bodyPr wrap="square" rtlCol="0">
            <a:spAutoFit/>
          </a:bodyPr>
          <a:lstStyle/>
          <a:p>
            <a:pPr defTabSz="1219170"/>
            <a:r>
              <a:rPr lang="en-US" sz="4800" b="1" dirty="0">
                <a:solidFill>
                  <a:prstClr val="black"/>
                </a:solidFill>
              </a:rPr>
              <a:t>CCN = </a:t>
            </a:r>
            <a:r>
              <a:rPr lang="es-PR" sz="4800" b="1" dirty="0">
                <a:solidFill>
                  <a:prstClr val="black"/>
                </a:solidFill>
              </a:rPr>
              <a:t>Centro de Carga Nominal</a:t>
            </a:r>
            <a:endParaRPr lang="es-PR" sz="4800" b="1" dirty="0">
              <a:solidFill>
                <a:prstClr val="black"/>
              </a:solidFill>
              <a:latin typeface="Calibri"/>
            </a:endParaRPr>
          </a:p>
        </p:txBody>
      </p:sp>
      <p:sp>
        <p:nvSpPr>
          <p:cNvPr id="6" name="TextBox 5"/>
          <p:cNvSpPr txBox="1"/>
          <p:nvPr/>
        </p:nvSpPr>
        <p:spPr>
          <a:xfrm>
            <a:off x="-223520" y="1498600"/>
            <a:ext cx="8945880" cy="830997"/>
          </a:xfrm>
          <a:prstGeom prst="rect">
            <a:avLst/>
          </a:prstGeom>
          <a:noFill/>
        </p:spPr>
        <p:txBody>
          <a:bodyPr wrap="square" rtlCol="0">
            <a:spAutoFit/>
          </a:bodyPr>
          <a:lstStyle/>
          <a:p>
            <a:pPr lvl="1" defTabSz="1219170"/>
            <a:r>
              <a:rPr lang="es-ES" sz="4800" b="1" dirty="0">
                <a:solidFill>
                  <a:prstClr val="black"/>
                </a:solidFill>
              </a:rPr>
              <a:t>CC = Capacidad de Carga (nuevo)</a:t>
            </a:r>
            <a:endParaRPr lang="en-US" sz="4800" b="1" dirty="0">
              <a:solidFill>
                <a:prstClr val="black"/>
              </a:solidFill>
              <a:latin typeface="Calibri"/>
            </a:endParaRPr>
          </a:p>
        </p:txBody>
      </p:sp>
      <p:sp>
        <p:nvSpPr>
          <p:cNvPr id="7" name="TextBox 6"/>
          <p:cNvSpPr txBox="1"/>
          <p:nvPr/>
        </p:nvSpPr>
        <p:spPr>
          <a:xfrm>
            <a:off x="279400" y="2209800"/>
            <a:ext cx="8945880" cy="830997"/>
          </a:xfrm>
          <a:prstGeom prst="rect">
            <a:avLst/>
          </a:prstGeom>
          <a:noFill/>
        </p:spPr>
        <p:txBody>
          <a:bodyPr wrap="square" rtlCol="0">
            <a:spAutoFit/>
          </a:bodyPr>
          <a:lstStyle/>
          <a:p>
            <a:pPr defTabSz="1219170"/>
            <a:r>
              <a:rPr lang="es-PR" sz="4800" b="1" dirty="0">
                <a:solidFill>
                  <a:prstClr val="black"/>
                </a:solidFill>
              </a:rPr>
              <a:t>CCA = Centro de Carga Aumentada</a:t>
            </a:r>
            <a:endParaRPr lang="es-PR" sz="4800" b="1" dirty="0">
              <a:solidFill>
                <a:prstClr val="black"/>
              </a:solidFill>
              <a:latin typeface="Calibri"/>
            </a:endParaRPr>
          </a:p>
        </p:txBody>
      </p:sp>
      <p:sp>
        <p:nvSpPr>
          <p:cNvPr id="8" name="TextBox 7" descr="Imagen de un carácter vestido como un inspector "/>
          <p:cNvSpPr txBox="1"/>
          <p:nvPr/>
        </p:nvSpPr>
        <p:spPr>
          <a:xfrm>
            <a:off x="546100" y="4231468"/>
            <a:ext cx="10972800" cy="1665456"/>
          </a:xfrm>
          <a:prstGeom prst="rect">
            <a:avLst/>
          </a:prstGeom>
          <a:noFill/>
          <a:ln w="25400">
            <a:solidFill>
              <a:schemeClr val="bg1">
                <a:alpha val="0"/>
              </a:schemeClr>
            </a:solidFill>
          </a:ln>
        </p:spPr>
        <p:txBody>
          <a:bodyPr wrap="square" rtlCol="0">
            <a:spAutoFit/>
          </a:bodyPr>
          <a:lstStyle/>
          <a:p>
            <a:pPr defTabSz="1219170">
              <a:lnSpc>
                <a:spcPts val="4000"/>
              </a:lnSpc>
            </a:pPr>
            <a:r>
              <a:rPr lang="en-US" sz="4800" b="1" dirty="0">
                <a:solidFill>
                  <a:prstClr val="black"/>
                </a:solidFill>
                <a:latin typeface="Calibri"/>
              </a:rPr>
              <a:t> 			CN 	 X     CCN</a:t>
            </a:r>
          </a:p>
          <a:p>
            <a:pPr defTabSz="1219170">
              <a:lnSpc>
                <a:spcPts val="4000"/>
              </a:lnSpc>
            </a:pPr>
            <a:r>
              <a:rPr lang="en-US" sz="4800" b="1" dirty="0">
                <a:solidFill>
                  <a:prstClr val="black"/>
                </a:solidFill>
                <a:latin typeface="Calibri"/>
              </a:rPr>
              <a:t>CC =</a:t>
            </a:r>
          </a:p>
          <a:p>
            <a:pPr defTabSz="1219170">
              <a:lnSpc>
                <a:spcPts val="4000"/>
              </a:lnSpc>
            </a:pPr>
            <a:r>
              <a:rPr lang="en-US" sz="4800" b="1" dirty="0">
                <a:solidFill>
                  <a:prstClr val="black"/>
                </a:solidFill>
                <a:latin typeface="Calibri"/>
              </a:rPr>
              <a:t>				CCA</a:t>
            </a:r>
          </a:p>
        </p:txBody>
      </p:sp>
    </p:spTree>
    <p:extLst>
      <p:ext uri="{BB962C8B-B14F-4D97-AF65-F5344CB8AC3E}">
        <p14:creationId xmlns:p14="http://schemas.microsoft.com/office/powerpoint/2010/main" val="3291997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1000"/>
                                        <p:tgtEl>
                                          <p:spTgt spid="8"/>
                                        </p:tgtEl>
                                      </p:cBhvr>
                                    </p:animEffect>
                                  </p:childTnLst>
                                </p:cTn>
                              </p:par>
                              <p:par>
                                <p:cTn id="28" presetID="22" presetClass="entr" presetSubtype="8"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all Protection and Prevention">
            <a:extLst>
              <a:ext uri="{FF2B5EF4-FFF2-40B4-BE49-F238E27FC236}">
                <a16:creationId xmlns:a16="http://schemas.microsoft.com/office/drawing/2014/main" id="{E72F2395-42A0-4EC0-A764-F48442A171C9}"/>
              </a:ext>
            </a:extLst>
          </p:cNvPr>
          <p:cNvSpPr txBox="1"/>
          <p:nvPr/>
        </p:nvSpPr>
        <p:spPr>
          <a:xfrm>
            <a:off x="137541" y="120564"/>
            <a:ext cx="8871339" cy="769441"/>
          </a:xfrm>
          <a:prstGeom prst="rect">
            <a:avLst/>
          </a:prstGeom>
          <a:noFill/>
          <a:ln w="25400">
            <a:solidFill>
              <a:schemeClr val="accent1"/>
            </a:solidFill>
          </a:ln>
        </p:spPr>
        <p:txBody>
          <a:bodyPr wrap="none" rtlCol="0">
            <a:spAutoFit/>
          </a:bodyPr>
          <a:lstStyle/>
          <a:p>
            <a:r>
              <a:rPr lang="es-PR" sz="4400" dirty="0">
                <a:solidFill>
                  <a:srgbClr val="37495F"/>
                </a:solidFill>
              </a:rPr>
              <a:t>Camiones Industriales Motorizados</a:t>
            </a:r>
          </a:p>
        </p:txBody>
      </p:sp>
      <p:sp>
        <p:nvSpPr>
          <p:cNvPr id="2" name="Module- 1">
            <a:extLst>
              <a:ext uri="{FF2B5EF4-FFF2-40B4-BE49-F238E27FC236}">
                <a16:creationId xmlns:a16="http://schemas.microsoft.com/office/drawing/2014/main" id="{1614FE59-6FF3-46F3-8E1D-82CA1A9A1C26}"/>
              </a:ext>
            </a:extLst>
          </p:cNvPr>
          <p:cNvSpPr>
            <a:spLocks noGrp="1"/>
          </p:cNvSpPr>
          <p:nvPr>
            <p:ph type="title"/>
          </p:nvPr>
        </p:nvSpPr>
        <p:spPr>
          <a:xfrm>
            <a:off x="447484" y="2611526"/>
            <a:ext cx="3300646" cy="1951244"/>
          </a:xfrm>
        </p:spPr>
        <p:txBody>
          <a:bodyPr anchor="ctr">
            <a:normAutofit/>
          </a:bodyPr>
          <a:lstStyle/>
          <a:p>
            <a:r>
              <a:rPr lang="en-US" altLang="en-US" sz="5400" b="1" dirty="0"/>
              <a:t>Módulo-2</a:t>
            </a:r>
            <a:endParaRPr lang="en-US" sz="5400" dirty="0"/>
          </a:p>
        </p:txBody>
      </p:sp>
      <p:sp>
        <p:nvSpPr>
          <p:cNvPr id="37" name="Seriousness of Falls">
            <a:extLst>
              <a:ext uri="{FF2B5EF4-FFF2-40B4-BE49-F238E27FC236}">
                <a16:creationId xmlns:a16="http://schemas.microsoft.com/office/drawing/2014/main" id="{2DF76C95-E94B-4F6B-8630-320D9D59F0DE}"/>
              </a:ext>
            </a:extLst>
          </p:cNvPr>
          <p:cNvSpPr>
            <a:spLocks noGrp="1"/>
          </p:cNvSpPr>
          <p:nvPr>
            <p:ph idx="1"/>
          </p:nvPr>
        </p:nvSpPr>
        <p:spPr>
          <a:xfrm>
            <a:off x="3881634" y="1391185"/>
            <a:ext cx="6855192" cy="5216092"/>
          </a:xfrm>
        </p:spPr>
        <p:txBody>
          <a:bodyPr anchor="ctr">
            <a:normAutofit fontScale="92500" lnSpcReduction="20000"/>
          </a:bodyPr>
          <a:lstStyle/>
          <a:p>
            <a:pPr marL="285750" indent="-285750">
              <a:buFont typeface="Arial" panose="020B0604020202020204" pitchFamily="34" charset="0"/>
              <a:buChar char="•"/>
            </a:pPr>
            <a:r>
              <a:rPr lang="es-PR" sz="4800" b="1" dirty="0">
                <a:solidFill>
                  <a:schemeClr val="bg2">
                    <a:lumMod val="90000"/>
                  </a:schemeClr>
                </a:solidFill>
              </a:rPr>
              <a:t>C.I.M. Tipos y como funcionan</a:t>
            </a:r>
          </a:p>
          <a:p>
            <a:pPr marL="285750" indent="-285750">
              <a:buFont typeface="Arial" panose="020B0604020202020204" pitchFamily="34" charset="0"/>
              <a:buChar char="•"/>
            </a:pPr>
            <a:endParaRPr lang="es-PR" sz="1000" b="1" dirty="0">
              <a:solidFill>
                <a:srgbClr val="1B3049"/>
              </a:solidFill>
            </a:endParaRPr>
          </a:p>
          <a:p>
            <a:pPr marL="285750" indent="-285750">
              <a:buFont typeface="Arial" panose="020B0604020202020204" pitchFamily="34" charset="0"/>
              <a:buChar char="•"/>
            </a:pPr>
            <a:r>
              <a:rPr lang="es-PR" sz="4800" b="1" dirty="0">
                <a:solidFill>
                  <a:srgbClr val="1B3049"/>
                </a:solidFill>
              </a:rPr>
              <a:t>Inspección previa al arranque</a:t>
            </a:r>
          </a:p>
          <a:p>
            <a:pPr marL="285750" indent="-285750">
              <a:buFont typeface="Arial" panose="020B0604020202020204" pitchFamily="34" charset="0"/>
              <a:buChar char="•"/>
            </a:pPr>
            <a:endParaRPr lang="es-PR" sz="1000" b="1" dirty="0">
              <a:solidFill>
                <a:srgbClr val="1B3049"/>
              </a:solidFill>
            </a:endParaRPr>
          </a:p>
          <a:p>
            <a:pPr marL="285750" indent="-285750">
              <a:spcBef>
                <a:spcPts val="1200"/>
              </a:spcBef>
              <a:buFont typeface="Arial" panose="020B0604020202020204" pitchFamily="34" charset="0"/>
              <a:buChar char="•"/>
            </a:pPr>
            <a:r>
              <a:rPr lang="es-PR" sz="4800" b="1" dirty="0">
                <a:solidFill>
                  <a:schemeClr val="bg2">
                    <a:lumMod val="90000"/>
                  </a:schemeClr>
                </a:solidFill>
              </a:rPr>
              <a:t>Seguridad en la conducción</a:t>
            </a:r>
          </a:p>
          <a:p>
            <a:pPr marL="285750" indent="-285750">
              <a:spcBef>
                <a:spcPts val="1200"/>
              </a:spcBef>
              <a:buFont typeface="Arial" panose="020B0604020202020204" pitchFamily="34" charset="0"/>
              <a:buChar char="•"/>
            </a:pPr>
            <a:endParaRPr lang="es-PR" sz="1000" b="1" dirty="0">
              <a:solidFill>
                <a:schemeClr val="bg2">
                  <a:lumMod val="90000"/>
                </a:schemeClr>
              </a:solidFill>
            </a:endParaRPr>
          </a:p>
          <a:p>
            <a:pPr marL="285750" indent="-285750">
              <a:spcBef>
                <a:spcPts val="600"/>
              </a:spcBef>
              <a:buFont typeface="Arial" panose="020B0604020202020204" pitchFamily="34" charset="0"/>
              <a:buChar char="•"/>
            </a:pPr>
            <a:r>
              <a:rPr lang="es-PR" sz="4800" b="1" dirty="0">
                <a:solidFill>
                  <a:schemeClr val="bg2">
                    <a:lumMod val="90000"/>
                  </a:schemeClr>
                </a:solidFill>
              </a:rPr>
              <a:t>Mantenimiento</a:t>
            </a:r>
          </a:p>
          <a:p>
            <a:endParaRPr lang="en-US" dirty="0"/>
          </a:p>
        </p:txBody>
      </p:sp>
    </p:spTree>
    <p:extLst>
      <p:ext uri="{BB962C8B-B14F-4D97-AF65-F5344CB8AC3E}">
        <p14:creationId xmlns:p14="http://schemas.microsoft.com/office/powerpoint/2010/main" val="1861145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all Protection and Prevention">
            <a:extLst>
              <a:ext uri="{FF2B5EF4-FFF2-40B4-BE49-F238E27FC236}">
                <a16:creationId xmlns:a16="http://schemas.microsoft.com/office/drawing/2014/main" id="{E72F2395-42A0-4EC0-A764-F48442A171C9}"/>
              </a:ext>
            </a:extLst>
          </p:cNvPr>
          <p:cNvSpPr txBox="1"/>
          <p:nvPr/>
        </p:nvSpPr>
        <p:spPr>
          <a:xfrm>
            <a:off x="137541" y="120564"/>
            <a:ext cx="9333004" cy="769441"/>
          </a:xfrm>
          <a:prstGeom prst="rect">
            <a:avLst/>
          </a:prstGeom>
          <a:noFill/>
          <a:ln w="25400">
            <a:solidFill>
              <a:schemeClr val="accent1"/>
            </a:solidFill>
          </a:ln>
        </p:spPr>
        <p:txBody>
          <a:bodyPr wrap="square" rtlCol="0">
            <a:spAutoFit/>
          </a:bodyPr>
          <a:lstStyle/>
          <a:p>
            <a:pPr lvl="1"/>
            <a:r>
              <a:rPr lang="es-PR" sz="4400" dirty="0">
                <a:solidFill>
                  <a:srgbClr val="37495F"/>
                </a:solidFill>
              </a:rPr>
              <a:t>Camiones Industriales Motorizados</a:t>
            </a:r>
          </a:p>
        </p:txBody>
      </p:sp>
      <p:sp>
        <p:nvSpPr>
          <p:cNvPr id="2" name="Module- 1">
            <a:extLst>
              <a:ext uri="{FF2B5EF4-FFF2-40B4-BE49-F238E27FC236}">
                <a16:creationId xmlns:a16="http://schemas.microsoft.com/office/drawing/2014/main" id="{1614FE59-6FF3-46F3-8E1D-82CA1A9A1C26}"/>
              </a:ext>
            </a:extLst>
          </p:cNvPr>
          <p:cNvSpPr>
            <a:spLocks noGrp="1"/>
          </p:cNvSpPr>
          <p:nvPr>
            <p:ph type="title"/>
          </p:nvPr>
        </p:nvSpPr>
        <p:spPr>
          <a:xfrm>
            <a:off x="287874" y="2537786"/>
            <a:ext cx="3555255" cy="1951244"/>
          </a:xfrm>
        </p:spPr>
        <p:txBody>
          <a:bodyPr anchor="ctr">
            <a:normAutofit/>
          </a:bodyPr>
          <a:lstStyle/>
          <a:p>
            <a:r>
              <a:rPr lang="es-PR" sz="5400" dirty="0"/>
              <a:t>Renuncia</a:t>
            </a:r>
          </a:p>
        </p:txBody>
      </p:sp>
      <p:sp>
        <p:nvSpPr>
          <p:cNvPr id="4" name="TextBox 3">
            <a:extLst>
              <a:ext uri="{FF2B5EF4-FFF2-40B4-BE49-F238E27FC236}">
                <a16:creationId xmlns:a16="http://schemas.microsoft.com/office/drawing/2014/main" id="{C7A2FF7A-53E2-4EB9-BB5B-E6665E350428}"/>
              </a:ext>
            </a:extLst>
          </p:cNvPr>
          <p:cNvSpPr txBox="1"/>
          <p:nvPr/>
        </p:nvSpPr>
        <p:spPr>
          <a:xfrm>
            <a:off x="3485072" y="1224951"/>
            <a:ext cx="8281358" cy="5262979"/>
          </a:xfrm>
          <a:prstGeom prst="rect">
            <a:avLst/>
          </a:prstGeom>
          <a:solidFill>
            <a:schemeClr val="accent1">
              <a:alpha val="54000"/>
            </a:schemeClr>
          </a:solidFill>
          <a:effectLst>
            <a:softEdge rad="101600"/>
          </a:effectLst>
        </p:spPr>
        <p:txBody>
          <a:bodyPr wrap="square" lIns="274320" rtlCol="0">
            <a:spAutoFit/>
          </a:bodyPr>
          <a:lstStyle/>
          <a:p>
            <a:pPr lvl="1"/>
            <a:r>
              <a:rPr lang="es-ES" altLang="en-US" sz="2400" dirty="0">
                <a:latin typeface="+mj-lt"/>
                <a:ea typeface="Times New Roman" panose="02020603050405020304" pitchFamily="18" charset="0"/>
                <a:cs typeface="Calibri" panose="020F0502020204030204" pitchFamily="34" charset="0"/>
              </a:rPr>
              <a:t>Este material fue producido bajo</a:t>
            </a:r>
          </a:p>
          <a:p>
            <a:pPr lvl="1"/>
            <a:r>
              <a:rPr lang="es-ES" altLang="en-US" sz="2400" dirty="0">
                <a:latin typeface="+mj-lt"/>
                <a:ea typeface="Times New Roman" panose="02020603050405020304" pitchFamily="18" charset="0"/>
                <a:cs typeface="Calibri" panose="020F0502020204030204" pitchFamily="34" charset="0"/>
              </a:rPr>
              <a:t>número de </a:t>
            </a:r>
            <a:r>
              <a:rPr lang="es-ES" altLang="en-US" sz="2400">
                <a:latin typeface="+mj-lt"/>
                <a:ea typeface="Times New Roman" panose="02020603050405020304" pitchFamily="18" charset="0"/>
                <a:cs typeface="Calibri" panose="020F0502020204030204" pitchFamily="34" charset="0"/>
              </a:rPr>
              <a:t>concesión SH-05073-SH8, SHTG-FY-18-02 </a:t>
            </a:r>
            <a:r>
              <a:rPr lang="es-ES" altLang="en-US" sz="2400" dirty="0">
                <a:latin typeface="+mj-lt"/>
                <a:ea typeface="Times New Roman" panose="02020603050405020304" pitchFamily="18" charset="0"/>
                <a:cs typeface="Calibri" panose="020F0502020204030204" pitchFamily="34" charset="0"/>
              </a:rPr>
              <a:t>de la Administración de Seguridad y Salud Ocupacional, Departamento de Trabajo de los Estados Unidos.</a:t>
            </a:r>
            <a:endParaRPr lang="en-US" altLang="en-US" sz="2400" dirty="0">
              <a:latin typeface="+mj-lt"/>
              <a:ea typeface="Times New Roman" panose="02020603050405020304" pitchFamily="18" charset="0"/>
              <a:cs typeface="Calibri" panose="020F0502020204030204" pitchFamily="34" charset="0"/>
            </a:endParaRPr>
          </a:p>
          <a:p>
            <a:endParaRPr lang="en-US" altLang="en-US" sz="2400" dirty="0">
              <a:latin typeface="+mj-lt"/>
              <a:ea typeface="Times New Roman" panose="02020603050405020304" pitchFamily="18" charset="0"/>
              <a:cs typeface="Arial" panose="020B0604020202020204" pitchFamily="34" charset="0"/>
            </a:endParaRPr>
          </a:p>
          <a:p>
            <a:r>
              <a:rPr lang="es-ES" altLang="en-US" sz="2400" dirty="0">
                <a:latin typeface="+mj-lt"/>
                <a:ea typeface="Times New Roman" panose="02020603050405020304" pitchFamily="18" charset="0"/>
                <a:cs typeface="Arial" panose="020B0604020202020204" pitchFamily="34" charset="0"/>
              </a:rPr>
              <a:t>    No refleja necesariamente los puntos     </a:t>
            </a:r>
          </a:p>
          <a:p>
            <a:r>
              <a:rPr lang="es-ES" altLang="en-US" sz="2400" dirty="0">
                <a:latin typeface="+mj-lt"/>
                <a:ea typeface="Times New Roman" panose="02020603050405020304" pitchFamily="18" charset="0"/>
                <a:cs typeface="Arial" panose="020B0604020202020204" pitchFamily="34" charset="0"/>
              </a:rPr>
              <a:t>   de vista o las políticas del   </a:t>
            </a:r>
          </a:p>
          <a:p>
            <a:r>
              <a:rPr lang="es-ES" altLang="en-US" sz="2400" dirty="0">
                <a:latin typeface="+mj-lt"/>
                <a:ea typeface="Times New Roman" panose="02020603050405020304" pitchFamily="18" charset="0"/>
                <a:cs typeface="Arial" panose="020B0604020202020204" pitchFamily="34" charset="0"/>
              </a:rPr>
              <a:t>   Departamento de Trabajo de los </a:t>
            </a:r>
          </a:p>
          <a:p>
            <a:r>
              <a:rPr lang="es-ES" altLang="en-US" sz="2400" dirty="0">
                <a:latin typeface="+mj-lt"/>
                <a:ea typeface="Times New Roman" panose="02020603050405020304" pitchFamily="18" charset="0"/>
                <a:cs typeface="Arial" panose="020B0604020202020204" pitchFamily="34" charset="0"/>
              </a:rPr>
              <a:t>   Estados Unidos, ni la mención de </a:t>
            </a:r>
          </a:p>
          <a:p>
            <a:r>
              <a:rPr lang="es-ES" altLang="en-US" sz="2400" dirty="0">
                <a:latin typeface="+mj-lt"/>
                <a:ea typeface="Times New Roman" panose="02020603050405020304" pitchFamily="18" charset="0"/>
                <a:cs typeface="Arial" panose="020B0604020202020204" pitchFamily="34" charset="0"/>
              </a:rPr>
              <a:t>   nombres comerciales, productos   </a:t>
            </a:r>
          </a:p>
          <a:p>
            <a:r>
              <a:rPr lang="es-ES" altLang="en-US" sz="2400" dirty="0">
                <a:latin typeface="+mj-lt"/>
                <a:ea typeface="Times New Roman" panose="02020603050405020304" pitchFamily="18" charset="0"/>
                <a:cs typeface="Arial" panose="020B0604020202020204" pitchFamily="34" charset="0"/>
              </a:rPr>
              <a:t>   comerciales u organizaciones implica </a:t>
            </a:r>
          </a:p>
          <a:p>
            <a:r>
              <a:rPr lang="es-ES" altLang="en-US" sz="2400" dirty="0">
                <a:latin typeface="+mj-lt"/>
                <a:ea typeface="Times New Roman" panose="02020603050405020304" pitchFamily="18" charset="0"/>
                <a:cs typeface="Arial" panose="020B0604020202020204" pitchFamily="34" charset="0"/>
              </a:rPr>
              <a:t>   el respaldo del Gobierno de los </a:t>
            </a:r>
          </a:p>
          <a:p>
            <a:r>
              <a:rPr lang="es-ES" altLang="en-US" sz="2400" dirty="0">
                <a:latin typeface="+mj-lt"/>
                <a:ea typeface="Times New Roman" panose="02020603050405020304" pitchFamily="18" charset="0"/>
                <a:cs typeface="Arial" panose="020B0604020202020204" pitchFamily="34" charset="0"/>
              </a:rPr>
              <a:t>   Estados Unidos.</a:t>
            </a:r>
            <a:endParaRPr lang="en-US" altLang="en-US" sz="2400" dirty="0">
              <a:latin typeface="+mj-lt"/>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562624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99BC65A-B6EC-4AE4-A783-84A254E6E80B}"/>
              </a:ext>
            </a:extLst>
          </p:cNvPr>
          <p:cNvSpPr txBox="1"/>
          <p:nvPr/>
        </p:nvSpPr>
        <p:spPr>
          <a:xfrm>
            <a:off x="2269689" y="319644"/>
            <a:ext cx="8871339" cy="769441"/>
          </a:xfrm>
          <a:prstGeom prst="rect">
            <a:avLst/>
          </a:prstGeom>
          <a:noFill/>
          <a:ln w="25400">
            <a:solidFill>
              <a:schemeClr val="accent1"/>
            </a:solidFill>
          </a:ln>
        </p:spPr>
        <p:txBody>
          <a:bodyPr wrap="none" rtlCol="0">
            <a:spAutoFit/>
          </a:bodyPr>
          <a:lstStyle/>
          <a:p>
            <a:r>
              <a:rPr lang="es-PR" sz="4400" dirty="0">
                <a:solidFill>
                  <a:srgbClr val="37495F"/>
                </a:solidFill>
              </a:rPr>
              <a:t>Camiones Industriales Motorizados</a:t>
            </a:r>
          </a:p>
        </p:txBody>
      </p:sp>
      <p:sp>
        <p:nvSpPr>
          <p:cNvPr id="4" name="Title 3">
            <a:extLst>
              <a:ext uri="{FF2B5EF4-FFF2-40B4-BE49-F238E27FC236}">
                <a16:creationId xmlns:a16="http://schemas.microsoft.com/office/drawing/2014/main" id="{A2A84DEA-BD09-4BEE-A3FE-081E62A79515}"/>
              </a:ext>
            </a:extLst>
          </p:cNvPr>
          <p:cNvSpPr>
            <a:spLocks noGrp="1"/>
          </p:cNvSpPr>
          <p:nvPr>
            <p:ph type="title"/>
          </p:nvPr>
        </p:nvSpPr>
        <p:spPr>
          <a:xfrm>
            <a:off x="540327" y="1089084"/>
            <a:ext cx="8733675" cy="841315"/>
          </a:xfrm>
        </p:spPr>
        <p:txBody>
          <a:bodyPr/>
          <a:lstStyle/>
          <a:p>
            <a:pPr marL="285750" indent="-285750">
              <a:buFont typeface="Arial" panose="020B0604020202020204" pitchFamily="34" charset="0"/>
              <a:buChar char="•"/>
            </a:pPr>
            <a:r>
              <a:rPr lang="en-US" sz="4000" b="1" dirty="0" err="1">
                <a:solidFill>
                  <a:srgbClr val="1B3049"/>
                </a:solidFill>
                <a:latin typeface="+mn-lt"/>
                <a:ea typeface="+mn-ea"/>
                <a:cs typeface="+mn-cs"/>
              </a:rPr>
              <a:t>Inspección</a:t>
            </a:r>
            <a:r>
              <a:rPr lang="en-US" sz="4000" b="1" dirty="0">
                <a:solidFill>
                  <a:srgbClr val="1B3049"/>
                </a:solidFill>
                <a:latin typeface="+mn-lt"/>
                <a:ea typeface="+mn-ea"/>
                <a:cs typeface="+mn-cs"/>
              </a:rPr>
              <a:t> previa al </a:t>
            </a:r>
            <a:r>
              <a:rPr lang="en-US" sz="4000" b="1" dirty="0" err="1">
                <a:solidFill>
                  <a:srgbClr val="1B3049"/>
                </a:solidFill>
                <a:latin typeface="+mn-lt"/>
                <a:ea typeface="+mn-ea"/>
                <a:cs typeface="+mn-cs"/>
              </a:rPr>
              <a:t>arranque</a:t>
            </a:r>
            <a:endParaRPr lang="en-US" sz="4000" b="1" dirty="0">
              <a:solidFill>
                <a:srgbClr val="1B3049"/>
              </a:solidFill>
              <a:latin typeface="+mn-lt"/>
              <a:ea typeface="+mn-ea"/>
              <a:cs typeface="+mn-cs"/>
            </a:endParaRPr>
          </a:p>
          <a:p>
            <a:endParaRPr lang="en-US" dirty="0"/>
          </a:p>
        </p:txBody>
      </p:sp>
      <p:sp>
        <p:nvSpPr>
          <p:cNvPr id="3" name="Content Placeholder 2">
            <a:extLst>
              <a:ext uri="{FF2B5EF4-FFF2-40B4-BE49-F238E27FC236}">
                <a16:creationId xmlns:a16="http://schemas.microsoft.com/office/drawing/2014/main" id="{D94C07B7-D68A-4284-A91F-6970CFD3EC15}"/>
              </a:ext>
            </a:extLst>
          </p:cNvPr>
          <p:cNvSpPr>
            <a:spLocks noGrp="1"/>
          </p:cNvSpPr>
          <p:nvPr>
            <p:ph idx="4294967295"/>
          </p:nvPr>
        </p:nvSpPr>
        <p:spPr>
          <a:xfrm>
            <a:off x="332509" y="2164417"/>
            <a:ext cx="9748838" cy="4514850"/>
          </a:xfrm>
        </p:spPr>
        <p:txBody>
          <a:bodyPr>
            <a:normAutofit/>
          </a:bodyPr>
          <a:lstStyle/>
          <a:p>
            <a:pPr marL="0" lvl="0" indent="0" defTabSz="914400">
              <a:spcBef>
                <a:spcPts val="0"/>
              </a:spcBef>
              <a:buClrTx/>
              <a:buSzTx/>
              <a:buNone/>
            </a:pPr>
            <a:r>
              <a:rPr lang="es-PR" sz="2800" dirty="0">
                <a:solidFill>
                  <a:srgbClr val="99CB38">
                    <a:lumMod val="50000"/>
                  </a:srgbClr>
                </a:solidFill>
                <a:latin typeface="Calibri" panose="020F0502020204030204"/>
              </a:rPr>
              <a:t>Es necesario inspeccionar el sitio de trabajo también. Los artículos a inspeccionar incluyen: </a:t>
            </a:r>
          </a:p>
          <a:p>
            <a:pPr marL="0" lvl="0" indent="0" defTabSz="914400">
              <a:spcBef>
                <a:spcPts val="0"/>
              </a:spcBef>
              <a:buClrTx/>
              <a:buSzTx/>
              <a:buNone/>
            </a:pPr>
            <a:endParaRPr lang="es-PR" sz="2800" dirty="0">
              <a:solidFill>
                <a:srgbClr val="99CB38">
                  <a:lumMod val="50000"/>
                </a:srgbClr>
              </a:solidFill>
              <a:latin typeface="Calibri" panose="020F0502020204030204"/>
            </a:endParaRPr>
          </a:p>
          <a:p>
            <a:pPr lvl="0" defTabSz="914400">
              <a:spcBef>
                <a:spcPts val="0"/>
              </a:spcBef>
              <a:buClrTx/>
              <a:buSzTx/>
              <a:buFont typeface="Arial" panose="020B0604020202020204" pitchFamily="34" charset="0"/>
              <a:buChar char="•"/>
            </a:pPr>
            <a:r>
              <a:rPr lang="es-PR" sz="2800" dirty="0">
                <a:solidFill>
                  <a:srgbClr val="99CB38">
                    <a:lumMod val="50000"/>
                  </a:srgbClr>
                </a:solidFill>
                <a:latin typeface="Calibri" panose="020F0502020204030204"/>
              </a:rPr>
              <a:t>La superficie sobre la que se utilizará el montacargas</a:t>
            </a:r>
          </a:p>
          <a:p>
            <a:pPr lvl="0" defTabSz="914400">
              <a:spcBef>
                <a:spcPts val="0"/>
              </a:spcBef>
              <a:buClrTx/>
              <a:buSzTx/>
              <a:buFont typeface="Arial" panose="020B0604020202020204" pitchFamily="34" charset="0"/>
              <a:buChar char="•"/>
            </a:pPr>
            <a:r>
              <a:rPr lang="es-PR" sz="2800" dirty="0">
                <a:solidFill>
                  <a:srgbClr val="99CB38">
                    <a:lumMod val="50000"/>
                  </a:srgbClr>
                </a:solidFill>
                <a:latin typeface="Calibri" panose="020F0502020204030204"/>
              </a:rPr>
              <a:t>Peligros que pueden crear condiciones de conducción peligrosas</a:t>
            </a:r>
          </a:p>
          <a:p>
            <a:pPr lvl="0" defTabSz="914400">
              <a:spcBef>
                <a:spcPts val="0"/>
              </a:spcBef>
              <a:buClrTx/>
              <a:buSzTx/>
              <a:buFont typeface="Arial" panose="020B0604020202020204" pitchFamily="34" charset="0"/>
              <a:buChar char="•"/>
            </a:pPr>
            <a:r>
              <a:rPr lang="es-PR" sz="2800" dirty="0">
                <a:solidFill>
                  <a:srgbClr val="99CB38">
                    <a:lumMod val="50000"/>
                  </a:srgbClr>
                </a:solidFill>
                <a:latin typeface="Calibri" panose="020F0502020204030204"/>
              </a:rPr>
              <a:t>Por encima de los peligros que pueden afectar a las personas mientras se extiende el montacargas</a:t>
            </a:r>
          </a:p>
          <a:p>
            <a:pPr lvl="0" defTabSz="914400">
              <a:spcBef>
                <a:spcPts val="0"/>
              </a:spcBef>
              <a:buClrTx/>
              <a:buSzTx/>
              <a:buFont typeface="Arial" panose="020B0604020202020204" pitchFamily="34" charset="0"/>
              <a:buChar char="•"/>
            </a:pPr>
            <a:r>
              <a:rPr lang="es-PR" sz="2800" dirty="0">
                <a:solidFill>
                  <a:srgbClr val="99CB38">
                    <a:lumMod val="50000"/>
                  </a:srgbClr>
                </a:solidFill>
                <a:latin typeface="Calibri" panose="020F0502020204030204"/>
              </a:rPr>
              <a:t>Las condiciones climáticas</a:t>
            </a:r>
          </a:p>
          <a:p>
            <a:pPr lvl="0" defTabSz="914400">
              <a:spcBef>
                <a:spcPts val="0"/>
              </a:spcBef>
              <a:buClrTx/>
              <a:buSzTx/>
              <a:buFont typeface="Arial" panose="020B0604020202020204" pitchFamily="34" charset="0"/>
              <a:buChar char="•"/>
            </a:pPr>
            <a:endParaRPr lang="en-US" sz="2800" dirty="0">
              <a:solidFill>
                <a:srgbClr val="99CB38">
                  <a:lumMod val="50000"/>
                </a:srgbClr>
              </a:solidFill>
              <a:latin typeface="Calibri" panose="020F0502020204030204"/>
            </a:endParaRPr>
          </a:p>
          <a:p>
            <a:pPr lvl="0" defTabSz="914400">
              <a:spcBef>
                <a:spcPts val="0"/>
              </a:spcBef>
              <a:buClrTx/>
              <a:buSzTx/>
              <a:buFont typeface="Arial" panose="020B0604020202020204" pitchFamily="34" charset="0"/>
              <a:buChar char="•"/>
            </a:pPr>
            <a:endParaRPr lang="en-US" sz="1050" dirty="0">
              <a:solidFill>
                <a:srgbClr val="99CB38">
                  <a:lumMod val="50000"/>
                </a:srgbClr>
              </a:solidFill>
              <a:latin typeface="Calibri" panose="020F0502020204030204"/>
            </a:endParaRPr>
          </a:p>
        </p:txBody>
      </p:sp>
    </p:spTree>
    <p:extLst>
      <p:ext uri="{BB962C8B-B14F-4D97-AF65-F5344CB8AC3E}">
        <p14:creationId xmlns:p14="http://schemas.microsoft.com/office/powerpoint/2010/main" val="18695500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FE1EF56-A0D6-470C-AEC3-C69B3C36E7DD}"/>
              </a:ext>
            </a:extLst>
          </p:cNvPr>
          <p:cNvSpPr txBox="1"/>
          <p:nvPr/>
        </p:nvSpPr>
        <p:spPr>
          <a:xfrm>
            <a:off x="2487207" y="232182"/>
            <a:ext cx="8874545" cy="769441"/>
          </a:xfrm>
          <a:prstGeom prst="rect">
            <a:avLst/>
          </a:prstGeom>
          <a:noFill/>
          <a:ln w="25400">
            <a:solidFill>
              <a:schemeClr val="accent1"/>
            </a:solidFill>
          </a:ln>
        </p:spPr>
        <p:txBody>
          <a:bodyPr wrap="none" rtlCol="0">
            <a:spAutoFit/>
          </a:bodyPr>
          <a:lstStyle/>
          <a:p>
            <a:r>
              <a:rPr lang="es-PR" sz="4400" dirty="0">
                <a:solidFill>
                  <a:srgbClr val="37495F"/>
                </a:solidFill>
              </a:rPr>
              <a:t>Camiones Industriales Motorizados</a:t>
            </a:r>
          </a:p>
        </p:txBody>
      </p:sp>
      <p:sp>
        <p:nvSpPr>
          <p:cNvPr id="3" name="Title 2">
            <a:extLst>
              <a:ext uri="{FF2B5EF4-FFF2-40B4-BE49-F238E27FC236}">
                <a16:creationId xmlns:a16="http://schemas.microsoft.com/office/drawing/2014/main" id="{E49B355E-D6FB-4CDA-BD26-EA6C34018F77}"/>
              </a:ext>
            </a:extLst>
          </p:cNvPr>
          <p:cNvSpPr>
            <a:spLocks noGrp="1"/>
          </p:cNvSpPr>
          <p:nvPr>
            <p:ph type="title"/>
          </p:nvPr>
        </p:nvSpPr>
        <p:spPr>
          <a:xfrm>
            <a:off x="677334" y="1045160"/>
            <a:ext cx="8596668" cy="1320800"/>
          </a:xfrm>
        </p:spPr>
        <p:txBody>
          <a:bodyPr>
            <a:normAutofit fontScale="90000"/>
          </a:bodyPr>
          <a:lstStyle/>
          <a:p>
            <a:pPr marL="285750" indent="-285750">
              <a:buFont typeface="Arial" panose="020B0604020202020204" pitchFamily="34" charset="0"/>
              <a:buChar char="•"/>
            </a:pPr>
            <a:r>
              <a:rPr lang="en-US" sz="4400" b="1" dirty="0" err="1">
                <a:solidFill>
                  <a:srgbClr val="1B3049"/>
                </a:solidFill>
                <a:latin typeface="+mn-lt"/>
                <a:ea typeface="+mn-ea"/>
                <a:cs typeface="+mn-cs"/>
              </a:rPr>
              <a:t>Inspección</a:t>
            </a:r>
            <a:r>
              <a:rPr lang="en-US" sz="4400" b="1" dirty="0">
                <a:solidFill>
                  <a:srgbClr val="1B3049"/>
                </a:solidFill>
                <a:latin typeface="+mn-lt"/>
                <a:ea typeface="+mn-ea"/>
                <a:cs typeface="+mn-cs"/>
              </a:rPr>
              <a:t> previa al </a:t>
            </a:r>
            <a:r>
              <a:rPr lang="en-US" sz="4400" b="1" dirty="0" err="1">
                <a:solidFill>
                  <a:srgbClr val="1B3049"/>
                </a:solidFill>
                <a:latin typeface="+mn-lt"/>
                <a:ea typeface="+mn-ea"/>
                <a:cs typeface="+mn-cs"/>
              </a:rPr>
              <a:t>arranque</a:t>
            </a:r>
            <a:r>
              <a:rPr lang="en-US" sz="4400" b="1" dirty="0">
                <a:solidFill>
                  <a:srgbClr val="1B3049"/>
                </a:solidFill>
                <a:latin typeface="+mn-lt"/>
                <a:ea typeface="+mn-ea"/>
                <a:cs typeface="+mn-cs"/>
              </a:rPr>
              <a:t> 2</a:t>
            </a:r>
          </a:p>
          <a:p>
            <a:endParaRPr lang="en-US" dirty="0"/>
          </a:p>
        </p:txBody>
      </p:sp>
      <p:sp>
        <p:nvSpPr>
          <p:cNvPr id="2" name="Rectangle 1">
            <a:extLst>
              <a:ext uri="{FF2B5EF4-FFF2-40B4-BE49-F238E27FC236}">
                <a16:creationId xmlns:a16="http://schemas.microsoft.com/office/drawing/2014/main" id="{D5764FEF-90D6-4336-916C-0036BAAFCE4B}"/>
              </a:ext>
            </a:extLst>
          </p:cNvPr>
          <p:cNvSpPr/>
          <p:nvPr/>
        </p:nvSpPr>
        <p:spPr>
          <a:xfrm>
            <a:off x="1562101" y="2409498"/>
            <a:ext cx="10020300" cy="4501232"/>
          </a:xfrm>
          <a:prstGeom prst="rect">
            <a:avLst/>
          </a:prstGeom>
        </p:spPr>
        <p:txBody>
          <a:bodyPr wrap="square">
            <a:spAutoFit/>
          </a:bodyPr>
          <a:lstStyle/>
          <a:p>
            <a:pPr algn="ctr"/>
            <a:r>
              <a:rPr lang="es-PR" sz="4000" b="1" u="sng" dirty="0"/>
              <a:t>Inspección visual</a:t>
            </a:r>
          </a:p>
          <a:p>
            <a:pPr lvl="1"/>
            <a:endParaRPr lang="es-PR" sz="4000" b="1" dirty="0"/>
          </a:p>
          <a:p>
            <a:pPr lvl="1"/>
            <a:endParaRPr lang="es-PR" sz="1050" b="1" dirty="0"/>
          </a:p>
          <a:p>
            <a:pPr marL="1028700" lvl="1" indent="-571500">
              <a:buFont typeface="Arial" panose="020B0604020202020204" pitchFamily="34" charset="0"/>
              <a:buChar char="•"/>
            </a:pPr>
            <a:r>
              <a:rPr lang="es-PR" sz="2800" b="1" dirty="0"/>
              <a:t>Apariencia                          * Llantas</a:t>
            </a:r>
          </a:p>
          <a:p>
            <a:pPr marL="1028700" lvl="1" indent="-571500">
              <a:buFont typeface="Arial" panose="020B0604020202020204" pitchFamily="34" charset="0"/>
              <a:buChar char="•"/>
            </a:pPr>
            <a:r>
              <a:rPr lang="es-PR" sz="2800" b="1" dirty="0"/>
              <a:t>Horquillas                            * Guardia superior</a:t>
            </a:r>
          </a:p>
          <a:p>
            <a:pPr marL="1028700" lvl="1" indent="-571500">
              <a:buFont typeface="Arial" panose="020B0604020202020204" pitchFamily="34" charset="0"/>
              <a:buChar char="•"/>
            </a:pPr>
            <a:r>
              <a:rPr lang="es-PR" sz="2800" b="1" dirty="0"/>
              <a:t>Mangueras                            * Cadena</a:t>
            </a:r>
          </a:p>
          <a:p>
            <a:pPr marL="1028700" lvl="1" indent="-571500">
              <a:buFont typeface="Arial" panose="020B0604020202020204" pitchFamily="34" charset="0"/>
              <a:buChar char="•"/>
            </a:pPr>
            <a:r>
              <a:rPr lang="es-PR" sz="2800" b="1" dirty="0"/>
              <a:t>Placa de nombre                   * Derrames</a:t>
            </a:r>
          </a:p>
          <a:p>
            <a:pPr marL="1028700" lvl="1" indent="-571500">
              <a:buFont typeface="Arial" panose="020B0604020202020204" pitchFamily="34" charset="0"/>
              <a:buChar char="•"/>
            </a:pPr>
            <a:r>
              <a:rPr lang="es-PR" sz="2800" b="1" dirty="0"/>
              <a:t>Conector de batería               * Cables de batería</a:t>
            </a:r>
          </a:p>
          <a:p>
            <a:pPr marL="1028700" lvl="1" indent="-571500">
              <a:buFont typeface="Arial" panose="020B0604020202020204" pitchFamily="34" charset="0"/>
              <a:buChar char="•"/>
            </a:pPr>
            <a:endParaRPr lang="en-US" sz="2800" b="1" dirty="0"/>
          </a:p>
          <a:p>
            <a:pPr marL="1028700" lvl="1" indent="-571500">
              <a:buFont typeface="Arial" panose="020B0604020202020204" pitchFamily="34" charset="0"/>
              <a:buChar char="•"/>
            </a:pPr>
            <a:endParaRPr lang="en-US" sz="2800" b="1" dirty="0"/>
          </a:p>
        </p:txBody>
      </p:sp>
    </p:spTree>
    <p:extLst>
      <p:ext uri="{BB962C8B-B14F-4D97-AF65-F5344CB8AC3E}">
        <p14:creationId xmlns:p14="http://schemas.microsoft.com/office/powerpoint/2010/main" val="1675416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FE1EF56-A0D6-470C-AEC3-C69B3C36E7DD}"/>
              </a:ext>
            </a:extLst>
          </p:cNvPr>
          <p:cNvSpPr txBox="1"/>
          <p:nvPr/>
        </p:nvSpPr>
        <p:spPr>
          <a:xfrm>
            <a:off x="2985153" y="166075"/>
            <a:ext cx="8871339" cy="769441"/>
          </a:xfrm>
          <a:prstGeom prst="rect">
            <a:avLst/>
          </a:prstGeom>
          <a:noFill/>
          <a:ln w="25400">
            <a:solidFill>
              <a:schemeClr val="accent1"/>
            </a:solidFill>
          </a:ln>
        </p:spPr>
        <p:txBody>
          <a:bodyPr wrap="none" rtlCol="0">
            <a:spAutoFit/>
          </a:bodyPr>
          <a:lstStyle/>
          <a:p>
            <a:r>
              <a:rPr lang="es-PR" sz="4400" dirty="0">
                <a:solidFill>
                  <a:srgbClr val="37495F"/>
                </a:solidFill>
              </a:rPr>
              <a:t>Camiones Industriales Motorizados</a:t>
            </a:r>
          </a:p>
        </p:txBody>
      </p:sp>
      <p:sp>
        <p:nvSpPr>
          <p:cNvPr id="2" name="Title 1">
            <a:extLst>
              <a:ext uri="{FF2B5EF4-FFF2-40B4-BE49-F238E27FC236}">
                <a16:creationId xmlns:a16="http://schemas.microsoft.com/office/drawing/2014/main" id="{4A1AAAEC-DEA3-46BE-8CC4-B281667CA5D3}"/>
              </a:ext>
            </a:extLst>
          </p:cNvPr>
          <p:cNvSpPr>
            <a:spLocks noGrp="1"/>
          </p:cNvSpPr>
          <p:nvPr>
            <p:ph type="title"/>
          </p:nvPr>
        </p:nvSpPr>
        <p:spPr/>
        <p:txBody>
          <a:bodyPr/>
          <a:lstStyle/>
          <a:p>
            <a:r>
              <a:rPr lang="en-US" dirty="0" err="1"/>
              <a:t>Placa</a:t>
            </a:r>
            <a:r>
              <a:rPr lang="en-US" dirty="0"/>
              <a:t> #2 </a:t>
            </a:r>
          </a:p>
        </p:txBody>
      </p:sp>
      <p:pic>
        <p:nvPicPr>
          <p:cNvPr id="5" name="Content Placeholder 4" descr="Una placa de carga del montacarga ">
            <a:extLst>
              <a:ext uri="{FF2B5EF4-FFF2-40B4-BE49-F238E27FC236}">
                <a16:creationId xmlns:a16="http://schemas.microsoft.com/office/drawing/2014/main" id="{5B260276-5EB6-4999-8554-EB62B8C59933}"/>
              </a:ext>
            </a:extLst>
          </p:cNvPr>
          <p:cNvPicPr>
            <a:picLocks noGrp="1" noChangeAspect="1"/>
          </p:cNvPicPr>
          <p:nvPr>
            <p:ph idx="4294967295"/>
          </p:nvPr>
        </p:nvPicPr>
        <p:blipFill>
          <a:blip r:embed="rId3" cstate="email">
            <a:extLst>
              <a:ext uri="{28A0092B-C50C-407E-A947-70E740481C1C}">
                <a14:useLocalDpi xmlns:a14="http://schemas.microsoft.com/office/drawing/2010/main"/>
              </a:ext>
            </a:extLst>
          </a:blip>
          <a:stretch>
            <a:fillRect/>
          </a:stretch>
        </p:blipFill>
        <p:spPr>
          <a:xfrm>
            <a:off x="5139748" y="2189387"/>
            <a:ext cx="6283325" cy="3881437"/>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E5490246-9583-4259-8493-4BF4C4CEC0E0}"/>
              </a:ext>
            </a:extLst>
          </p:cNvPr>
          <p:cNvSpPr txBox="1"/>
          <p:nvPr/>
        </p:nvSpPr>
        <p:spPr>
          <a:xfrm>
            <a:off x="842597" y="1001623"/>
            <a:ext cx="7883890" cy="707886"/>
          </a:xfrm>
          <a:prstGeom prst="rect">
            <a:avLst/>
          </a:prstGeom>
          <a:noFill/>
        </p:spPr>
        <p:txBody>
          <a:bodyPr wrap="none" rtlCol="0">
            <a:spAutoFit/>
          </a:bodyPr>
          <a:lstStyle/>
          <a:p>
            <a:pPr marL="285750" indent="-285750">
              <a:buFont typeface="Arial" panose="020B0604020202020204" pitchFamily="34" charset="0"/>
              <a:buChar char="•"/>
            </a:pPr>
            <a:r>
              <a:rPr lang="es-PR" sz="4000" b="1" dirty="0">
                <a:solidFill>
                  <a:srgbClr val="1B3049"/>
                </a:solidFill>
              </a:rPr>
              <a:t>Inspección previa al arranque</a:t>
            </a:r>
          </a:p>
        </p:txBody>
      </p:sp>
      <p:sp>
        <p:nvSpPr>
          <p:cNvPr id="6" name="Rectangle 1">
            <a:extLst>
              <a:ext uri="{FF2B5EF4-FFF2-40B4-BE49-F238E27FC236}">
                <a16:creationId xmlns:a16="http://schemas.microsoft.com/office/drawing/2014/main" id="{9254B83B-4203-47BE-9F72-1BBA42D0720F}"/>
              </a:ext>
            </a:extLst>
          </p:cNvPr>
          <p:cNvSpPr>
            <a:spLocks noChangeArrowheads="1"/>
          </p:cNvSpPr>
          <p:nvPr/>
        </p:nvSpPr>
        <p:spPr bwMode="auto">
          <a:xfrm>
            <a:off x="473294" y="1775616"/>
            <a:ext cx="4468973" cy="470898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defTabSz="914400"/>
            <a:r>
              <a:rPr lang="es-ES" altLang="en-US" sz="2000" b="1" dirty="0">
                <a:solidFill>
                  <a:srgbClr val="6A6A6A"/>
                </a:solidFill>
                <a:cs typeface="Arial" panose="020B0604020202020204" pitchFamily="34" charset="0"/>
              </a:rPr>
              <a:t>Placa del montacargas:</a:t>
            </a:r>
          </a:p>
          <a:p>
            <a:pPr lvl="0" defTabSz="914400"/>
            <a:endParaRPr lang="es-ES" altLang="en-US" sz="2000" b="1" dirty="0">
              <a:solidFill>
                <a:srgbClr val="6A6A6A"/>
              </a:solidFill>
              <a:cs typeface="Arial" panose="020B0604020202020204" pitchFamily="34" charset="0"/>
            </a:endParaRPr>
          </a:p>
          <a:p>
            <a:pPr lvl="0" defTabSz="914400"/>
            <a:r>
              <a:rPr lang="es-ES" altLang="en-US" sz="2000" b="1" dirty="0">
                <a:solidFill>
                  <a:srgbClr val="6A6A6A"/>
                </a:solidFill>
                <a:cs typeface="Arial" panose="020B0604020202020204" pitchFamily="34" charset="0"/>
              </a:rPr>
              <a:t>Conceptos básicos Placa de identificación del </a:t>
            </a:r>
            <a:r>
              <a:rPr lang="es-PR" altLang="en-US" sz="2000" b="1" dirty="0">
                <a:solidFill>
                  <a:srgbClr val="6A6A6A"/>
                </a:solidFill>
                <a:cs typeface="Arial" panose="020B0604020202020204" pitchFamily="34" charset="0"/>
              </a:rPr>
              <a:t>montacargas</a:t>
            </a:r>
            <a:r>
              <a:rPr lang="es-ES" altLang="en-US" sz="2000" b="1" dirty="0">
                <a:solidFill>
                  <a:srgbClr val="6A6A6A"/>
                </a:solidFill>
                <a:cs typeface="Arial" panose="020B0604020202020204" pitchFamily="34" charset="0"/>
              </a:rPr>
              <a:t> (también denominada como placa de datos, placa de peso o placa de carga)</a:t>
            </a:r>
          </a:p>
          <a:p>
            <a:pPr lvl="0" defTabSz="914400"/>
            <a:endParaRPr lang="es-ES" altLang="en-US" sz="2000" b="1" dirty="0">
              <a:solidFill>
                <a:srgbClr val="6A6A6A"/>
              </a:solidFill>
              <a:cs typeface="Arial" panose="020B0604020202020204" pitchFamily="34" charset="0"/>
            </a:endParaRPr>
          </a:p>
          <a:p>
            <a:pPr lvl="0" defTabSz="914400"/>
            <a:r>
              <a:rPr lang="es-ES" altLang="en-US" sz="2000" b="1" dirty="0">
                <a:solidFill>
                  <a:srgbClr val="6A6A6A"/>
                </a:solidFill>
                <a:cs typeface="Arial" panose="020B0604020202020204" pitchFamily="34" charset="0"/>
              </a:rPr>
              <a:t>Proporciona información integral sobre la capacidad de la máquina, el tipo de combustible y el peso.        </a:t>
            </a:r>
          </a:p>
          <a:p>
            <a:pPr lvl="0" defTabSz="914400"/>
            <a:r>
              <a:rPr lang="es-ES" altLang="en-US" sz="2000" b="1" dirty="0">
                <a:solidFill>
                  <a:srgbClr val="6A6A6A"/>
                </a:solidFill>
                <a:cs typeface="Arial" panose="020B0604020202020204" pitchFamily="34" charset="0"/>
              </a:rPr>
              <a:t>  Los trabajadores y operadores pueden consultar la placa de características para garantizar un funcionamiento seguro y eficiente.</a:t>
            </a:r>
            <a:r>
              <a:rPr kumimoji="0" lang="en-US" altLang="en-US" sz="2000" b="1" i="0" u="none" strike="noStrike" cap="none" normalizeH="0" baseline="0" dirty="0">
                <a:ln>
                  <a:noFill/>
                </a:ln>
                <a:solidFill>
                  <a:srgbClr val="545454"/>
                </a:solidFill>
                <a:effectLst/>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412705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FE1EF56-A0D6-470C-AEC3-C69B3C36E7DD}"/>
              </a:ext>
            </a:extLst>
          </p:cNvPr>
          <p:cNvSpPr txBox="1"/>
          <p:nvPr/>
        </p:nvSpPr>
        <p:spPr>
          <a:xfrm>
            <a:off x="3007743" y="232182"/>
            <a:ext cx="8871339" cy="769441"/>
          </a:xfrm>
          <a:prstGeom prst="rect">
            <a:avLst/>
          </a:prstGeom>
          <a:noFill/>
          <a:ln w="25400">
            <a:solidFill>
              <a:schemeClr val="accent1"/>
            </a:solidFill>
          </a:ln>
        </p:spPr>
        <p:txBody>
          <a:bodyPr wrap="none" rtlCol="0">
            <a:spAutoFit/>
          </a:bodyPr>
          <a:lstStyle/>
          <a:p>
            <a:r>
              <a:rPr lang="es-PR" sz="4400" dirty="0">
                <a:solidFill>
                  <a:srgbClr val="37495F"/>
                </a:solidFill>
              </a:rPr>
              <a:t>Camiones Industriales Motorizados</a:t>
            </a:r>
          </a:p>
        </p:txBody>
      </p:sp>
      <p:sp>
        <p:nvSpPr>
          <p:cNvPr id="2" name="Title 1">
            <a:extLst>
              <a:ext uri="{FF2B5EF4-FFF2-40B4-BE49-F238E27FC236}">
                <a16:creationId xmlns:a16="http://schemas.microsoft.com/office/drawing/2014/main" id="{D39017D6-07B8-4195-8F80-5AEC0A2D54DE}"/>
              </a:ext>
            </a:extLst>
          </p:cNvPr>
          <p:cNvSpPr>
            <a:spLocks noGrp="1"/>
          </p:cNvSpPr>
          <p:nvPr>
            <p:ph type="title"/>
          </p:nvPr>
        </p:nvSpPr>
        <p:spPr/>
        <p:txBody>
          <a:bodyPr/>
          <a:lstStyle/>
          <a:p>
            <a:r>
              <a:rPr lang="en-US" dirty="0" err="1"/>
              <a:t>Llantas</a:t>
            </a:r>
            <a:endParaRPr lang="en-US" dirty="0"/>
          </a:p>
        </p:txBody>
      </p:sp>
      <p:pic>
        <p:nvPicPr>
          <p:cNvPr id="5" name="Content Placeholder 4" descr="Una imagen de diferentes estilos de llantas">
            <a:extLst>
              <a:ext uri="{FF2B5EF4-FFF2-40B4-BE49-F238E27FC236}">
                <a16:creationId xmlns:a16="http://schemas.microsoft.com/office/drawing/2014/main" id="{341BDD54-5E00-4AFA-B1A8-7A1BBCCDBAE4}"/>
              </a:ext>
            </a:extLst>
          </p:cNvPr>
          <p:cNvPicPr>
            <a:picLocks noGrp="1" noChangeAspect="1"/>
          </p:cNvPicPr>
          <p:nvPr>
            <p:ph idx="4294967295"/>
          </p:nvPr>
        </p:nvPicPr>
        <p:blipFill rotWithShape="1">
          <a:blip r:embed="rId3" cstate="email">
            <a:extLst>
              <a:ext uri="{28A0092B-C50C-407E-A947-70E740481C1C}">
                <a14:useLocalDpi xmlns:a14="http://schemas.microsoft.com/office/drawing/2010/main"/>
              </a:ext>
            </a:extLst>
          </a:blip>
          <a:srcRect/>
          <a:stretch/>
        </p:blipFill>
        <p:spPr>
          <a:xfrm>
            <a:off x="5761759" y="2101532"/>
            <a:ext cx="5619750" cy="4076700"/>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E5490246-9583-4259-8493-4BF4C4CEC0E0}"/>
              </a:ext>
            </a:extLst>
          </p:cNvPr>
          <p:cNvSpPr txBox="1"/>
          <p:nvPr/>
        </p:nvSpPr>
        <p:spPr>
          <a:xfrm>
            <a:off x="842597" y="1001623"/>
            <a:ext cx="7582525" cy="707886"/>
          </a:xfrm>
          <a:prstGeom prst="rect">
            <a:avLst/>
          </a:prstGeom>
          <a:noFill/>
        </p:spPr>
        <p:txBody>
          <a:bodyPr wrap="none" rtlCol="0">
            <a:spAutoFit/>
          </a:bodyPr>
          <a:lstStyle/>
          <a:p>
            <a:pPr marL="285750" indent="-285750">
              <a:buFont typeface="Arial" panose="020B0604020202020204" pitchFamily="34" charset="0"/>
              <a:buChar char="•"/>
            </a:pPr>
            <a:r>
              <a:rPr lang="es-PR" sz="4000" b="1" dirty="0">
                <a:solidFill>
                  <a:srgbClr val="1B3049"/>
                </a:solidFill>
              </a:rPr>
              <a:t>Inspección previa al arranque</a:t>
            </a:r>
          </a:p>
        </p:txBody>
      </p:sp>
      <p:sp>
        <p:nvSpPr>
          <p:cNvPr id="6" name="Rectangle 5">
            <a:extLst>
              <a:ext uri="{FF2B5EF4-FFF2-40B4-BE49-F238E27FC236}">
                <a16:creationId xmlns:a16="http://schemas.microsoft.com/office/drawing/2014/main" id="{C72D75AF-E284-49A4-A4CD-7B7C613E5864}"/>
              </a:ext>
            </a:extLst>
          </p:cNvPr>
          <p:cNvSpPr/>
          <p:nvPr/>
        </p:nvSpPr>
        <p:spPr>
          <a:xfrm>
            <a:off x="867804" y="3244334"/>
            <a:ext cx="4708340" cy="1631216"/>
          </a:xfrm>
          <a:prstGeom prst="rect">
            <a:avLst/>
          </a:prstGeom>
        </p:spPr>
        <p:txBody>
          <a:bodyPr wrap="none">
            <a:spAutoFit/>
          </a:bodyPr>
          <a:lstStyle/>
          <a:p>
            <a:r>
              <a:rPr lang="es-PR" sz="2800" b="1" dirty="0">
                <a:latin typeface="Times New Roman" panose="02020603050405020304" pitchFamily="18" charset="0"/>
                <a:ea typeface="Times New Roman" panose="02020603050405020304" pitchFamily="18" charset="0"/>
              </a:rPr>
              <a:t>Llantas</a:t>
            </a:r>
            <a:r>
              <a:rPr lang="en-US" sz="2800" b="1" dirty="0">
                <a:latin typeface="Times New Roman" panose="02020603050405020304" pitchFamily="18" charset="0"/>
                <a:ea typeface="Times New Roman" panose="02020603050405020304" pitchFamily="18" charset="0"/>
              </a:rPr>
              <a:t> – </a:t>
            </a:r>
          </a:p>
          <a:p>
            <a:endParaRPr lang="en-US" sz="2400" dirty="0">
              <a:latin typeface="Times New Roman" panose="02020603050405020304" pitchFamily="18" charset="0"/>
              <a:ea typeface="Times New Roman" panose="02020603050405020304" pitchFamily="18" charset="0"/>
            </a:endParaRPr>
          </a:p>
          <a:p>
            <a:r>
              <a:rPr lang="es-ES" sz="2400" dirty="0">
                <a:latin typeface="Times New Roman" panose="02020603050405020304" pitchFamily="18" charset="0"/>
                <a:ea typeface="Times New Roman" panose="02020603050405020304" pitchFamily="18" charset="0"/>
              </a:rPr>
              <a:t>¿De qué están hechos generalmente?</a:t>
            </a:r>
          </a:p>
          <a:p>
            <a:r>
              <a:rPr lang="es-ES" sz="2400" dirty="0">
                <a:latin typeface="Times New Roman" panose="02020603050405020304" pitchFamily="18" charset="0"/>
                <a:ea typeface="Times New Roman" panose="02020603050405020304" pitchFamily="18" charset="0"/>
              </a:rPr>
              <a:t>¿Están dañados?</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156982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FE1EF56-A0D6-470C-AEC3-C69B3C36E7DD}"/>
              </a:ext>
            </a:extLst>
          </p:cNvPr>
          <p:cNvSpPr txBox="1"/>
          <p:nvPr/>
        </p:nvSpPr>
        <p:spPr>
          <a:xfrm>
            <a:off x="2788244" y="232182"/>
            <a:ext cx="8871339" cy="769441"/>
          </a:xfrm>
          <a:prstGeom prst="rect">
            <a:avLst/>
          </a:prstGeom>
          <a:noFill/>
          <a:ln w="25400">
            <a:solidFill>
              <a:schemeClr val="accent1"/>
            </a:solidFill>
          </a:ln>
        </p:spPr>
        <p:txBody>
          <a:bodyPr wrap="none" rtlCol="0">
            <a:spAutoFit/>
          </a:bodyPr>
          <a:lstStyle/>
          <a:p>
            <a:r>
              <a:rPr lang="es-PR" sz="4400" dirty="0">
                <a:solidFill>
                  <a:srgbClr val="37495F"/>
                </a:solidFill>
              </a:rPr>
              <a:t>Camiones Industriales Motorizados</a:t>
            </a:r>
          </a:p>
        </p:txBody>
      </p:sp>
      <p:sp>
        <p:nvSpPr>
          <p:cNvPr id="2" name="Title 1">
            <a:extLst>
              <a:ext uri="{FF2B5EF4-FFF2-40B4-BE49-F238E27FC236}">
                <a16:creationId xmlns:a16="http://schemas.microsoft.com/office/drawing/2014/main" id="{DADA6630-1D64-47C3-A617-F022763D9134}"/>
              </a:ext>
            </a:extLst>
          </p:cNvPr>
          <p:cNvSpPr>
            <a:spLocks noGrp="1"/>
          </p:cNvSpPr>
          <p:nvPr>
            <p:ph type="title"/>
          </p:nvPr>
        </p:nvSpPr>
        <p:spPr/>
        <p:txBody>
          <a:bodyPr>
            <a:normAutofit/>
          </a:bodyPr>
          <a:lstStyle/>
          <a:p>
            <a:r>
              <a:rPr lang="en-US" dirty="0" err="1"/>
              <a:t>Horquilla</a:t>
            </a:r>
            <a:endParaRPr lang="en-US" dirty="0"/>
          </a:p>
        </p:txBody>
      </p:sp>
      <p:pic>
        <p:nvPicPr>
          <p:cNvPr id="5" name="Content Placeholder 4" descr="Una horquilla de un montacarga dañada y doblada">
            <a:extLst>
              <a:ext uri="{FF2B5EF4-FFF2-40B4-BE49-F238E27FC236}">
                <a16:creationId xmlns:a16="http://schemas.microsoft.com/office/drawing/2014/main" id="{F7FBD1B5-64C0-4AF7-B22E-872B509E8ACF}"/>
              </a:ext>
            </a:extLst>
          </p:cNvPr>
          <p:cNvPicPr>
            <a:picLocks noGrp="1" noChangeAspect="1"/>
          </p:cNvPicPr>
          <p:nvPr>
            <p:ph idx="4294967295"/>
          </p:nvPr>
        </p:nvPicPr>
        <p:blipFill>
          <a:blip r:embed="rId3"/>
          <a:stretch>
            <a:fillRect/>
          </a:stretch>
        </p:blipFill>
        <p:spPr>
          <a:xfrm>
            <a:off x="6626225" y="2201863"/>
            <a:ext cx="5565775" cy="4173537"/>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E5490246-9583-4259-8493-4BF4C4CEC0E0}"/>
              </a:ext>
            </a:extLst>
          </p:cNvPr>
          <p:cNvSpPr txBox="1"/>
          <p:nvPr/>
        </p:nvSpPr>
        <p:spPr>
          <a:xfrm>
            <a:off x="737788" y="1344602"/>
            <a:ext cx="7883890" cy="707886"/>
          </a:xfrm>
          <a:prstGeom prst="rect">
            <a:avLst/>
          </a:prstGeom>
          <a:noFill/>
        </p:spPr>
        <p:txBody>
          <a:bodyPr wrap="none" rtlCol="0">
            <a:spAutoFit/>
          </a:bodyPr>
          <a:lstStyle/>
          <a:p>
            <a:pPr marL="285750" indent="-285750">
              <a:buFont typeface="Arial" panose="020B0604020202020204" pitchFamily="34" charset="0"/>
              <a:buChar char="•"/>
            </a:pPr>
            <a:r>
              <a:rPr lang="es-PR" sz="4000" b="1" dirty="0">
                <a:solidFill>
                  <a:srgbClr val="1B3049"/>
                </a:solidFill>
              </a:rPr>
              <a:t>Inspección previa al arranque</a:t>
            </a:r>
          </a:p>
        </p:txBody>
      </p:sp>
      <p:sp>
        <p:nvSpPr>
          <p:cNvPr id="6" name="Rectangle 5">
            <a:extLst>
              <a:ext uri="{FF2B5EF4-FFF2-40B4-BE49-F238E27FC236}">
                <a16:creationId xmlns:a16="http://schemas.microsoft.com/office/drawing/2014/main" id="{B85024C5-3BAE-4E32-B6DA-7CDC361BD924}"/>
              </a:ext>
            </a:extLst>
          </p:cNvPr>
          <p:cNvSpPr/>
          <p:nvPr/>
        </p:nvSpPr>
        <p:spPr>
          <a:xfrm>
            <a:off x="737788" y="3244334"/>
            <a:ext cx="4100912" cy="2308324"/>
          </a:xfrm>
          <a:prstGeom prst="rect">
            <a:avLst/>
          </a:prstGeom>
        </p:spPr>
        <p:txBody>
          <a:bodyPr wrap="square">
            <a:spAutoFit/>
          </a:bodyPr>
          <a:lstStyle/>
          <a:p>
            <a:r>
              <a:rPr lang="es-ES" sz="3200" dirty="0"/>
              <a:t>Horquillas -</a:t>
            </a:r>
          </a:p>
          <a:p>
            <a:endParaRPr lang="es-ES" sz="2800" dirty="0"/>
          </a:p>
          <a:p>
            <a:r>
              <a:rPr lang="es-ES" sz="2800" dirty="0"/>
              <a:t>¿Qué estamos buscando?</a:t>
            </a:r>
          </a:p>
          <a:p>
            <a:endParaRPr lang="es-ES" sz="2800" dirty="0"/>
          </a:p>
          <a:p>
            <a:r>
              <a:rPr lang="es-ES" sz="2800" dirty="0"/>
              <a:t>¿Por qué?</a:t>
            </a:r>
            <a:endParaRPr lang="en-US" sz="2800" dirty="0"/>
          </a:p>
        </p:txBody>
      </p:sp>
    </p:spTree>
    <p:extLst>
      <p:ext uri="{BB962C8B-B14F-4D97-AF65-F5344CB8AC3E}">
        <p14:creationId xmlns:p14="http://schemas.microsoft.com/office/powerpoint/2010/main" val="16036207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FE1EF56-A0D6-470C-AEC3-C69B3C36E7DD}"/>
              </a:ext>
            </a:extLst>
          </p:cNvPr>
          <p:cNvSpPr txBox="1"/>
          <p:nvPr/>
        </p:nvSpPr>
        <p:spPr>
          <a:xfrm>
            <a:off x="2711573" y="169485"/>
            <a:ext cx="8871339" cy="769441"/>
          </a:xfrm>
          <a:prstGeom prst="rect">
            <a:avLst/>
          </a:prstGeom>
          <a:noFill/>
          <a:ln w="25400">
            <a:solidFill>
              <a:schemeClr val="accent1"/>
            </a:solidFill>
          </a:ln>
        </p:spPr>
        <p:txBody>
          <a:bodyPr wrap="none" rtlCol="0">
            <a:spAutoFit/>
          </a:bodyPr>
          <a:lstStyle/>
          <a:p>
            <a:r>
              <a:rPr lang="es-PR" sz="4400" dirty="0">
                <a:solidFill>
                  <a:srgbClr val="37495F"/>
                </a:solidFill>
              </a:rPr>
              <a:t>Camiones Industriales Motorizados</a:t>
            </a:r>
          </a:p>
        </p:txBody>
      </p:sp>
      <p:sp>
        <p:nvSpPr>
          <p:cNvPr id="2" name="Title 1">
            <a:extLst>
              <a:ext uri="{FF2B5EF4-FFF2-40B4-BE49-F238E27FC236}">
                <a16:creationId xmlns:a16="http://schemas.microsoft.com/office/drawing/2014/main" id="{DB12E0D0-13FF-44CE-B57B-B89A9AD107E6}"/>
              </a:ext>
            </a:extLst>
          </p:cNvPr>
          <p:cNvSpPr>
            <a:spLocks noGrp="1"/>
          </p:cNvSpPr>
          <p:nvPr>
            <p:ph type="title"/>
          </p:nvPr>
        </p:nvSpPr>
        <p:spPr>
          <a:xfrm>
            <a:off x="523519" y="942975"/>
            <a:ext cx="8596668" cy="1320800"/>
          </a:xfrm>
        </p:spPr>
        <p:txBody>
          <a:bodyPr/>
          <a:lstStyle/>
          <a:p>
            <a:r>
              <a:rPr lang="en-US" dirty="0" err="1"/>
              <a:t>Fuga</a:t>
            </a:r>
            <a:r>
              <a:rPr lang="en-US" dirty="0"/>
              <a:t> de </a:t>
            </a:r>
            <a:r>
              <a:rPr lang="en-US" dirty="0" err="1"/>
              <a:t>aceite</a:t>
            </a:r>
            <a:endParaRPr lang="en-US" dirty="0"/>
          </a:p>
        </p:txBody>
      </p:sp>
      <p:pic>
        <p:nvPicPr>
          <p:cNvPr id="5" name="Content Placeholder 4" descr="Una imagen de una Fuga de aceite hidráulico">
            <a:extLst>
              <a:ext uri="{FF2B5EF4-FFF2-40B4-BE49-F238E27FC236}">
                <a16:creationId xmlns:a16="http://schemas.microsoft.com/office/drawing/2014/main" id="{4B7120E5-D315-4A15-BA01-A334E689D447}"/>
              </a:ext>
            </a:extLst>
          </p:cNvPr>
          <p:cNvPicPr>
            <a:picLocks noGrp="1" noChangeAspect="1"/>
          </p:cNvPicPr>
          <p:nvPr>
            <p:ph idx="4294967295"/>
          </p:nvPr>
        </p:nvPicPr>
        <p:blipFill>
          <a:blip r:embed="rId3">
            <a:alphaModFix amt="85000"/>
          </a:blip>
          <a:stretch>
            <a:fillRect/>
          </a:stretch>
        </p:blipFill>
        <p:spPr>
          <a:xfrm>
            <a:off x="6048375" y="2263775"/>
            <a:ext cx="6143625" cy="4095750"/>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E5490246-9583-4259-8493-4BF4C4CEC0E0}"/>
              </a:ext>
            </a:extLst>
          </p:cNvPr>
          <p:cNvSpPr txBox="1"/>
          <p:nvPr/>
        </p:nvSpPr>
        <p:spPr>
          <a:xfrm>
            <a:off x="842597" y="1415006"/>
            <a:ext cx="7883890" cy="707886"/>
          </a:xfrm>
          <a:prstGeom prst="rect">
            <a:avLst/>
          </a:prstGeom>
          <a:noFill/>
        </p:spPr>
        <p:txBody>
          <a:bodyPr wrap="none" rtlCol="0">
            <a:spAutoFit/>
          </a:bodyPr>
          <a:lstStyle/>
          <a:p>
            <a:pPr marL="285750" indent="-285750">
              <a:buFont typeface="Arial" panose="020B0604020202020204" pitchFamily="34" charset="0"/>
              <a:buChar char="•"/>
            </a:pPr>
            <a:r>
              <a:rPr lang="es-PR" sz="4000" b="1" dirty="0">
                <a:solidFill>
                  <a:srgbClr val="1B3049"/>
                </a:solidFill>
              </a:rPr>
              <a:t>Inspección previa al arranque</a:t>
            </a:r>
          </a:p>
        </p:txBody>
      </p:sp>
      <p:sp>
        <p:nvSpPr>
          <p:cNvPr id="7" name="Rectangle 6">
            <a:extLst>
              <a:ext uri="{FF2B5EF4-FFF2-40B4-BE49-F238E27FC236}">
                <a16:creationId xmlns:a16="http://schemas.microsoft.com/office/drawing/2014/main" id="{FB80B40D-D48C-4829-8A16-C83F3D2319C3}"/>
              </a:ext>
            </a:extLst>
          </p:cNvPr>
          <p:cNvSpPr/>
          <p:nvPr/>
        </p:nvSpPr>
        <p:spPr>
          <a:xfrm>
            <a:off x="613892" y="3330246"/>
            <a:ext cx="6096000" cy="2431435"/>
          </a:xfrm>
          <a:prstGeom prst="rect">
            <a:avLst/>
          </a:prstGeom>
        </p:spPr>
        <p:txBody>
          <a:bodyPr>
            <a:spAutoFit/>
          </a:bodyPr>
          <a:lstStyle/>
          <a:p>
            <a:pPr lvl="0"/>
            <a:r>
              <a:rPr lang="es-PR" sz="3200" dirty="0">
                <a:solidFill>
                  <a:prstClr val="black"/>
                </a:solidFill>
              </a:rPr>
              <a:t>Hidráulica -</a:t>
            </a:r>
            <a:endParaRPr lang="es-PR" sz="2800" dirty="0">
              <a:solidFill>
                <a:prstClr val="black"/>
              </a:solidFill>
            </a:endParaRPr>
          </a:p>
          <a:p>
            <a:pPr lvl="0"/>
            <a:endParaRPr lang="es-PR" sz="2400" dirty="0">
              <a:solidFill>
                <a:prstClr val="black"/>
              </a:solidFill>
            </a:endParaRPr>
          </a:p>
          <a:p>
            <a:pPr lvl="0"/>
            <a:endParaRPr lang="es-PR" sz="2400" dirty="0">
              <a:solidFill>
                <a:prstClr val="black"/>
              </a:solidFill>
            </a:endParaRPr>
          </a:p>
          <a:p>
            <a:pPr lvl="0"/>
            <a:r>
              <a:rPr lang="es-PR" sz="2400" dirty="0">
                <a:solidFill>
                  <a:prstClr val="black"/>
                </a:solidFill>
              </a:rPr>
              <a:t>          ¿Derrame?</a:t>
            </a:r>
          </a:p>
          <a:p>
            <a:pPr lvl="0"/>
            <a:endParaRPr lang="es-PR" sz="2400" dirty="0">
              <a:solidFill>
                <a:prstClr val="black"/>
              </a:solidFill>
            </a:endParaRPr>
          </a:p>
          <a:p>
            <a:pPr lvl="0"/>
            <a:r>
              <a:rPr lang="es-PR" sz="2400" dirty="0">
                <a:solidFill>
                  <a:prstClr val="black"/>
                </a:solidFill>
              </a:rPr>
              <a:t>            ¿Estacionamiento?</a:t>
            </a:r>
          </a:p>
        </p:txBody>
      </p:sp>
    </p:spTree>
    <p:extLst>
      <p:ext uri="{BB962C8B-B14F-4D97-AF65-F5344CB8AC3E}">
        <p14:creationId xmlns:p14="http://schemas.microsoft.com/office/powerpoint/2010/main" val="12479997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FE1EF56-A0D6-470C-AEC3-C69B3C36E7DD}"/>
              </a:ext>
            </a:extLst>
          </p:cNvPr>
          <p:cNvSpPr txBox="1"/>
          <p:nvPr/>
        </p:nvSpPr>
        <p:spPr>
          <a:xfrm>
            <a:off x="2778030" y="192872"/>
            <a:ext cx="8871339" cy="769441"/>
          </a:xfrm>
          <a:prstGeom prst="rect">
            <a:avLst/>
          </a:prstGeom>
          <a:noFill/>
          <a:ln w="25400">
            <a:solidFill>
              <a:schemeClr val="accent1"/>
            </a:solidFill>
          </a:ln>
        </p:spPr>
        <p:txBody>
          <a:bodyPr wrap="none" rtlCol="0">
            <a:spAutoFit/>
          </a:bodyPr>
          <a:lstStyle/>
          <a:p>
            <a:r>
              <a:rPr lang="es-PR" sz="4400" dirty="0">
                <a:solidFill>
                  <a:srgbClr val="37495F"/>
                </a:solidFill>
              </a:rPr>
              <a:t>Camiones Industriales Motorizados</a:t>
            </a:r>
          </a:p>
        </p:txBody>
      </p:sp>
      <p:sp>
        <p:nvSpPr>
          <p:cNvPr id="2" name="Title 1">
            <a:extLst>
              <a:ext uri="{FF2B5EF4-FFF2-40B4-BE49-F238E27FC236}">
                <a16:creationId xmlns:a16="http://schemas.microsoft.com/office/drawing/2014/main" id="{48B66BE8-6804-4808-AC9B-F3AD425A61D3}"/>
              </a:ext>
            </a:extLst>
          </p:cNvPr>
          <p:cNvSpPr>
            <a:spLocks noGrp="1"/>
          </p:cNvSpPr>
          <p:nvPr>
            <p:ph type="title"/>
          </p:nvPr>
        </p:nvSpPr>
        <p:spPr/>
        <p:txBody>
          <a:bodyPr/>
          <a:lstStyle/>
          <a:p>
            <a:r>
              <a:rPr lang="en-US" dirty="0" err="1"/>
              <a:t>Derrame</a:t>
            </a:r>
            <a:endParaRPr lang="en-US" dirty="0"/>
          </a:p>
        </p:txBody>
      </p:sp>
      <p:sp>
        <p:nvSpPr>
          <p:cNvPr id="4" name="TextBox 3">
            <a:extLst>
              <a:ext uri="{FF2B5EF4-FFF2-40B4-BE49-F238E27FC236}">
                <a16:creationId xmlns:a16="http://schemas.microsoft.com/office/drawing/2014/main" id="{E5490246-9583-4259-8493-4BF4C4CEC0E0}"/>
              </a:ext>
            </a:extLst>
          </p:cNvPr>
          <p:cNvSpPr txBox="1"/>
          <p:nvPr/>
        </p:nvSpPr>
        <p:spPr>
          <a:xfrm>
            <a:off x="842597" y="1568494"/>
            <a:ext cx="7883890" cy="707886"/>
          </a:xfrm>
          <a:prstGeom prst="rect">
            <a:avLst/>
          </a:prstGeom>
          <a:noFill/>
        </p:spPr>
        <p:txBody>
          <a:bodyPr wrap="none" rtlCol="0">
            <a:spAutoFit/>
          </a:bodyPr>
          <a:lstStyle/>
          <a:p>
            <a:pPr marL="285750" indent="-285750">
              <a:buFont typeface="Arial" panose="020B0604020202020204" pitchFamily="34" charset="0"/>
              <a:buChar char="•"/>
            </a:pPr>
            <a:r>
              <a:rPr lang="es-PR" sz="4000" b="1" dirty="0">
                <a:solidFill>
                  <a:srgbClr val="1B3049"/>
                </a:solidFill>
              </a:rPr>
              <a:t>Inspección previa al arranque</a:t>
            </a:r>
          </a:p>
        </p:txBody>
      </p:sp>
      <p:sp>
        <p:nvSpPr>
          <p:cNvPr id="7" name="Rectangle 6">
            <a:extLst>
              <a:ext uri="{FF2B5EF4-FFF2-40B4-BE49-F238E27FC236}">
                <a16:creationId xmlns:a16="http://schemas.microsoft.com/office/drawing/2014/main" id="{FB80B40D-D48C-4829-8A16-C83F3D2319C3}"/>
              </a:ext>
            </a:extLst>
          </p:cNvPr>
          <p:cNvSpPr/>
          <p:nvPr/>
        </p:nvSpPr>
        <p:spPr>
          <a:xfrm>
            <a:off x="613892" y="3330246"/>
            <a:ext cx="6096000" cy="2862322"/>
          </a:xfrm>
          <a:prstGeom prst="rect">
            <a:avLst/>
          </a:prstGeom>
        </p:spPr>
        <p:txBody>
          <a:bodyPr>
            <a:spAutoFit/>
          </a:bodyPr>
          <a:lstStyle/>
          <a:p>
            <a:pPr lvl="0"/>
            <a:r>
              <a:rPr lang="es-PR" sz="3200" dirty="0" err="1">
                <a:solidFill>
                  <a:prstClr val="black"/>
                </a:solidFill>
              </a:rPr>
              <a:t>Hydraulics</a:t>
            </a:r>
            <a:r>
              <a:rPr lang="es-PR" sz="3200" dirty="0">
                <a:solidFill>
                  <a:prstClr val="black"/>
                </a:solidFill>
              </a:rPr>
              <a:t> – </a:t>
            </a:r>
          </a:p>
          <a:p>
            <a:pPr lvl="0"/>
            <a:endParaRPr lang="es-PR" sz="2800" dirty="0">
              <a:solidFill>
                <a:prstClr val="black"/>
              </a:solidFill>
            </a:endParaRPr>
          </a:p>
          <a:p>
            <a:pPr lvl="0"/>
            <a:endParaRPr lang="es-PR" sz="2400" dirty="0">
              <a:solidFill>
                <a:prstClr val="black"/>
              </a:solidFill>
            </a:endParaRPr>
          </a:p>
          <a:p>
            <a:pPr lvl="0"/>
            <a:endParaRPr lang="es-PR" sz="2400" dirty="0">
              <a:solidFill>
                <a:prstClr val="black"/>
              </a:solidFill>
            </a:endParaRPr>
          </a:p>
          <a:p>
            <a:pPr lvl="0"/>
            <a:r>
              <a:rPr lang="es-PR" sz="2400" dirty="0">
                <a:solidFill>
                  <a:prstClr val="black"/>
                </a:solidFill>
              </a:rPr>
              <a:t>¿Derrame? </a:t>
            </a:r>
          </a:p>
          <a:p>
            <a:pPr lvl="0"/>
            <a:endParaRPr lang="es-PR" sz="2400" dirty="0">
              <a:solidFill>
                <a:prstClr val="black"/>
              </a:solidFill>
            </a:endParaRPr>
          </a:p>
          <a:p>
            <a:pPr lvl="0"/>
            <a:r>
              <a:rPr lang="es-PR" sz="2400" dirty="0">
                <a:solidFill>
                  <a:prstClr val="black"/>
                </a:solidFill>
              </a:rPr>
              <a:t>¿Estacionamiento?</a:t>
            </a:r>
          </a:p>
        </p:txBody>
      </p:sp>
      <p:pic>
        <p:nvPicPr>
          <p:cNvPr id="3" name="Picture 2" descr="Una imagen de un derrame de petróleo de un camión">
            <a:extLst>
              <a:ext uri="{FF2B5EF4-FFF2-40B4-BE49-F238E27FC236}">
                <a16:creationId xmlns:a16="http://schemas.microsoft.com/office/drawing/2014/main" id="{6DD0F3D0-B6D2-4054-94D2-FEC0F0FC386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358585" y="2416148"/>
            <a:ext cx="7661749" cy="40752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675092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FE1EF56-A0D6-470C-AEC3-C69B3C36E7DD}"/>
              </a:ext>
            </a:extLst>
          </p:cNvPr>
          <p:cNvSpPr txBox="1"/>
          <p:nvPr/>
        </p:nvSpPr>
        <p:spPr>
          <a:xfrm>
            <a:off x="2711573" y="182556"/>
            <a:ext cx="8871339" cy="769441"/>
          </a:xfrm>
          <a:prstGeom prst="rect">
            <a:avLst/>
          </a:prstGeom>
          <a:noFill/>
          <a:ln w="25400">
            <a:solidFill>
              <a:schemeClr val="accent1"/>
            </a:solidFill>
          </a:ln>
        </p:spPr>
        <p:txBody>
          <a:bodyPr wrap="none" rtlCol="0">
            <a:spAutoFit/>
          </a:bodyPr>
          <a:lstStyle/>
          <a:p>
            <a:r>
              <a:rPr lang="es-PR" sz="4400" dirty="0">
                <a:solidFill>
                  <a:srgbClr val="37495F"/>
                </a:solidFill>
              </a:rPr>
              <a:t>Camiones Industriales Motorizados</a:t>
            </a:r>
          </a:p>
        </p:txBody>
      </p:sp>
      <p:sp>
        <p:nvSpPr>
          <p:cNvPr id="2" name="Title 1">
            <a:extLst>
              <a:ext uri="{FF2B5EF4-FFF2-40B4-BE49-F238E27FC236}">
                <a16:creationId xmlns:a16="http://schemas.microsoft.com/office/drawing/2014/main" id="{4F20659E-806D-4A23-BB42-9ED5914C7A23}"/>
              </a:ext>
            </a:extLst>
          </p:cNvPr>
          <p:cNvSpPr>
            <a:spLocks noGrp="1"/>
          </p:cNvSpPr>
          <p:nvPr>
            <p:ph type="title"/>
          </p:nvPr>
        </p:nvSpPr>
        <p:spPr>
          <a:xfrm>
            <a:off x="613892" y="998538"/>
            <a:ext cx="8596668" cy="1320800"/>
          </a:xfrm>
        </p:spPr>
        <p:txBody>
          <a:bodyPr/>
          <a:lstStyle/>
          <a:p>
            <a:r>
              <a:rPr lang="en-US" dirty="0" err="1"/>
              <a:t>Mastil</a:t>
            </a:r>
            <a:r>
              <a:rPr lang="en-US" dirty="0"/>
              <a:t> </a:t>
            </a:r>
            <a:r>
              <a:rPr lang="en-US" dirty="0" err="1"/>
              <a:t>extendido</a:t>
            </a:r>
            <a:endParaRPr lang="en-US" dirty="0"/>
          </a:p>
        </p:txBody>
      </p:sp>
      <p:pic>
        <p:nvPicPr>
          <p:cNvPr id="5" name="Content Placeholder 4" descr="Una imagen del mástil de un montacarga extendido">
            <a:extLst>
              <a:ext uri="{FF2B5EF4-FFF2-40B4-BE49-F238E27FC236}">
                <a16:creationId xmlns:a16="http://schemas.microsoft.com/office/drawing/2014/main" id="{23AF2D5C-EE32-4B52-8BA0-071E97667A53}"/>
              </a:ext>
            </a:extLst>
          </p:cNvPr>
          <p:cNvPicPr>
            <a:picLocks noGrp="1" noChangeAspect="1"/>
          </p:cNvPicPr>
          <p:nvPr>
            <p:ph idx="4294967295"/>
          </p:nvPr>
        </p:nvPicPr>
        <p:blipFill>
          <a:blip r:embed="rId3" cstate="email">
            <a:extLst>
              <a:ext uri="{28A0092B-C50C-407E-A947-70E740481C1C}">
                <a14:useLocalDpi xmlns:a14="http://schemas.microsoft.com/office/drawing/2010/main"/>
              </a:ext>
            </a:extLst>
          </a:blip>
          <a:stretch>
            <a:fillRect/>
          </a:stretch>
        </p:blipFill>
        <p:spPr>
          <a:xfrm>
            <a:off x="9540875" y="2319338"/>
            <a:ext cx="2651125" cy="4240212"/>
          </a:xfrm>
        </p:spPr>
      </p:pic>
      <p:sp>
        <p:nvSpPr>
          <p:cNvPr id="4" name="TextBox 3">
            <a:extLst>
              <a:ext uri="{FF2B5EF4-FFF2-40B4-BE49-F238E27FC236}">
                <a16:creationId xmlns:a16="http://schemas.microsoft.com/office/drawing/2014/main" id="{E5490246-9583-4259-8493-4BF4C4CEC0E0}"/>
              </a:ext>
            </a:extLst>
          </p:cNvPr>
          <p:cNvSpPr txBox="1"/>
          <p:nvPr/>
        </p:nvSpPr>
        <p:spPr>
          <a:xfrm>
            <a:off x="842597" y="1784457"/>
            <a:ext cx="7883890" cy="707886"/>
          </a:xfrm>
          <a:prstGeom prst="rect">
            <a:avLst/>
          </a:prstGeom>
          <a:noFill/>
        </p:spPr>
        <p:txBody>
          <a:bodyPr wrap="none" rtlCol="0">
            <a:spAutoFit/>
          </a:bodyPr>
          <a:lstStyle/>
          <a:p>
            <a:pPr marL="285750" indent="-285750">
              <a:buFont typeface="Arial" panose="020B0604020202020204" pitchFamily="34" charset="0"/>
              <a:buChar char="•"/>
            </a:pPr>
            <a:r>
              <a:rPr lang="es-PR" sz="4000" b="1" dirty="0">
                <a:solidFill>
                  <a:srgbClr val="1B3049"/>
                </a:solidFill>
              </a:rPr>
              <a:t>Inspección previa al arranque</a:t>
            </a:r>
          </a:p>
        </p:txBody>
      </p:sp>
      <p:sp>
        <p:nvSpPr>
          <p:cNvPr id="10" name="Rectangle 9">
            <a:extLst>
              <a:ext uri="{FF2B5EF4-FFF2-40B4-BE49-F238E27FC236}">
                <a16:creationId xmlns:a16="http://schemas.microsoft.com/office/drawing/2014/main" id="{9DA08DC8-04C5-4ADA-90C8-CB690514B96B}"/>
              </a:ext>
            </a:extLst>
          </p:cNvPr>
          <p:cNvSpPr/>
          <p:nvPr/>
        </p:nvSpPr>
        <p:spPr>
          <a:xfrm>
            <a:off x="613892" y="3330246"/>
            <a:ext cx="6096000" cy="2062103"/>
          </a:xfrm>
          <a:prstGeom prst="rect">
            <a:avLst/>
          </a:prstGeom>
        </p:spPr>
        <p:txBody>
          <a:bodyPr>
            <a:spAutoFit/>
          </a:bodyPr>
          <a:lstStyle/>
          <a:p>
            <a:pPr lvl="0"/>
            <a:r>
              <a:rPr lang="es-PR" sz="3200" dirty="0">
                <a:solidFill>
                  <a:prstClr val="black"/>
                </a:solidFill>
              </a:rPr>
              <a:t>Mástil</a:t>
            </a:r>
            <a:endParaRPr lang="es-PR" sz="2800" dirty="0">
              <a:solidFill>
                <a:prstClr val="black"/>
              </a:solidFill>
            </a:endParaRPr>
          </a:p>
          <a:p>
            <a:pPr lvl="0"/>
            <a:endParaRPr lang="es-PR" sz="2400" dirty="0">
              <a:solidFill>
                <a:prstClr val="black"/>
              </a:solidFill>
            </a:endParaRPr>
          </a:p>
          <a:p>
            <a:pPr lvl="0"/>
            <a:r>
              <a:rPr lang="es-PR" sz="2400" dirty="0">
                <a:solidFill>
                  <a:prstClr val="black"/>
                </a:solidFill>
              </a:rPr>
              <a:t>¿Grietas? </a:t>
            </a:r>
          </a:p>
          <a:p>
            <a:pPr lvl="0"/>
            <a:endParaRPr lang="es-PR" sz="2400" dirty="0">
              <a:solidFill>
                <a:prstClr val="black"/>
              </a:solidFill>
            </a:endParaRPr>
          </a:p>
          <a:p>
            <a:pPr lvl="0"/>
            <a:r>
              <a:rPr lang="es-PR" sz="2400" dirty="0">
                <a:solidFill>
                  <a:prstClr val="black"/>
                </a:solidFill>
              </a:rPr>
              <a:t>¿Enlaces rotos o alargados?</a:t>
            </a:r>
          </a:p>
        </p:txBody>
      </p:sp>
    </p:spTree>
    <p:extLst>
      <p:ext uri="{BB962C8B-B14F-4D97-AF65-F5344CB8AC3E}">
        <p14:creationId xmlns:p14="http://schemas.microsoft.com/office/powerpoint/2010/main" val="37194547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FE1EF56-A0D6-470C-AEC3-C69B3C36E7DD}"/>
              </a:ext>
            </a:extLst>
          </p:cNvPr>
          <p:cNvSpPr txBox="1"/>
          <p:nvPr/>
        </p:nvSpPr>
        <p:spPr>
          <a:xfrm>
            <a:off x="2711573" y="182924"/>
            <a:ext cx="8871339" cy="769441"/>
          </a:xfrm>
          <a:prstGeom prst="rect">
            <a:avLst/>
          </a:prstGeom>
          <a:noFill/>
          <a:ln w="25400">
            <a:solidFill>
              <a:schemeClr val="accent1"/>
            </a:solidFill>
          </a:ln>
        </p:spPr>
        <p:txBody>
          <a:bodyPr wrap="none" rtlCol="0">
            <a:spAutoFit/>
          </a:bodyPr>
          <a:lstStyle/>
          <a:p>
            <a:r>
              <a:rPr lang="es-PR" sz="4400" dirty="0">
                <a:solidFill>
                  <a:srgbClr val="37495F"/>
                </a:solidFill>
              </a:rPr>
              <a:t>Camiones Industriales Motorizados</a:t>
            </a:r>
          </a:p>
        </p:txBody>
      </p:sp>
      <p:sp>
        <p:nvSpPr>
          <p:cNvPr id="2" name="Title 1">
            <a:extLst>
              <a:ext uri="{FF2B5EF4-FFF2-40B4-BE49-F238E27FC236}">
                <a16:creationId xmlns:a16="http://schemas.microsoft.com/office/drawing/2014/main" id="{B3021A53-9A04-443C-98B0-E9EB595C45FD}"/>
              </a:ext>
            </a:extLst>
          </p:cNvPr>
          <p:cNvSpPr>
            <a:spLocks noGrp="1"/>
          </p:cNvSpPr>
          <p:nvPr>
            <p:ph type="title"/>
          </p:nvPr>
        </p:nvSpPr>
        <p:spPr>
          <a:xfrm>
            <a:off x="635770" y="1132614"/>
            <a:ext cx="8596668" cy="1320800"/>
          </a:xfrm>
        </p:spPr>
        <p:txBody>
          <a:bodyPr/>
          <a:lstStyle/>
          <a:p>
            <a:pPr marL="342900" indent="-342900" algn="ctr">
              <a:spcBef>
                <a:spcPts val="1000"/>
              </a:spcBef>
              <a:buClr>
                <a:schemeClr val="accent1"/>
              </a:buClr>
              <a:buSzPct val="80000"/>
              <a:buFont typeface="Wingdings 3" charset="2"/>
              <a:buChar char=""/>
            </a:pPr>
            <a:r>
              <a:rPr lang="en-US" sz="4000" b="1" dirty="0" err="1">
                <a:solidFill>
                  <a:schemeClr val="tx1">
                    <a:lumMod val="95000"/>
                  </a:schemeClr>
                </a:solidFill>
                <a:latin typeface="+mn-lt"/>
                <a:ea typeface="+mn-ea"/>
                <a:cs typeface="+mn-cs"/>
              </a:rPr>
              <a:t>Verificación</a:t>
            </a:r>
            <a:r>
              <a:rPr lang="en-US" sz="4000" b="1" dirty="0">
                <a:solidFill>
                  <a:schemeClr val="tx1">
                    <a:lumMod val="95000"/>
                  </a:schemeClr>
                </a:solidFill>
                <a:latin typeface="+mn-lt"/>
                <a:ea typeface="+mn-ea"/>
                <a:cs typeface="+mn-cs"/>
              </a:rPr>
              <a:t> de </a:t>
            </a:r>
            <a:r>
              <a:rPr lang="en-US" sz="4000" b="1" dirty="0" err="1">
                <a:solidFill>
                  <a:schemeClr val="tx1">
                    <a:lumMod val="95000"/>
                  </a:schemeClr>
                </a:solidFill>
                <a:latin typeface="+mn-lt"/>
                <a:ea typeface="+mn-ea"/>
                <a:cs typeface="+mn-cs"/>
              </a:rPr>
              <a:t>Funcionamiento</a:t>
            </a:r>
            <a:endParaRPr lang="en-US" sz="4000" b="1" dirty="0">
              <a:solidFill>
                <a:schemeClr val="tx1">
                  <a:lumMod val="95000"/>
                </a:schemeClr>
              </a:solidFill>
              <a:latin typeface="+mn-lt"/>
              <a:ea typeface="+mn-ea"/>
              <a:cs typeface="+mn-cs"/>
            </a:endParaRPr>
          </a:p>
          <a:p>
            <a:endParaRPr lang="en-US" dirty="0"/>
          </a:p>
        </p:txBody>
      </p:sp>
      <p:sp>
        <p:nvSpPr>
          <p:cNvPr id="11" name="Content Placeholder 10">
            <a:extLst>
              <a:ext uri="{FF2B5EF4-FFF2-40B4-BE49-F238E27FC236}">
                <a16:creationId xmlns:a16="http://schemas.microsoft.com/office/drawing/2014/main" id="{06977F0D-550A-4635-82E5-090298D17BA0}"/>
              </a:ext>
            </a:extLst>
          </p:cNvPr>
          <p:cNvSpPr>
            <a:spLocks noGrp="1"/>
          </p:cNvSpPr>
          <p:nvPr>
            <p:ph idx="4294967295"/>
          </p:nvPr>
        </p:nvSpPr>
        <p:spPr>
          <a:xfrm>
            <a:off x="3378200" y="2633663"/>
            <a:ext cx="8813800" cy="2759075"/>
          </a:xfrm>
          <a:prstGeom prst="rect">
            <a:avLst/>
          </a:prstGeom>
          <a:noFill/>
          <a:effectLst>
            <a:outerShdw blurRad="63500" sx="102000" sy="102000" algn="ctr" rotWithShape="0">
              <a:prstClr val="black">
                <a:alpha val="40000"/>
              </a:prstClr>
            </a:outerShdw>
          </a:effectLst>
          <a:scene3d>
            <a:camera prst="obliqueTopRight"/>
            <a:lightRig rig="threePt" dir="t"/>
          </a:scene3d>
        </p:spPr>
        <p:txBody>
          <a:bodyPr wrap="square" lIns="91440" tIns="45720" rIns="91440" bIns="45720">
            <a:spAutoFit/>
          </a:bodyPr>
          <a:lstStyle/>
          <a:p>
            <a:pPr lvl="1">
              <a:buFont typeface="Arial" panose="020B0604020202020204" pitchFamily="34" charset="0"/>
              <a:buChar char="•"/>
            </a:pPr>
            <a:r>
              <a:rPr lang="es-PR" sz="2800" dirty="0">
                <a:solidFill>
                  <a:schemeClr val="tx1">
                    <a:lumMod val="95000"/>
                  </a:schemeClr>
                </a:solidFill>
              </a:rPr>
              <a:t>Bocina                      * Asiento / Cinturón</a:t>
            </a:r>
          </a:p>
          <a:p>
            <a:pPr lvl="1">
              <a:buFont typeface="Arial" panose="020B0604020202020204" pitchFamily="34" charset="0"/>
              <a:buChar char="•"/>
            </a:pPr>
            <a:r>
              <a:rPr lang="es-PR" sz="2800" dirty="0">
                <a:solidFill>
                  <a:schemeClr val="tx1">
                    <a:lumMod val="95000"/>
                  </a:schemeClr>
                </a:solidFill>
              </a:rPr>
              <a:t>Medidor de horas        * Guardia superior</a:t>
            </a:r>
          </a:p>
          <a:p>
            <a:pPr lvl="1">
              <a:buFont typeface="Arial" panose="020B0604020202020204" pitchFamily="34" charset="0"/>
              <a:buChar char="•"/>
            </a:pPr>
            <a:r>
              <a:rPr lang="es-PR" sz="2800" dirty="0">
                <a:solidFill>
                  <a:schemeClr val="tx1">
                    <a:lumMod val="95000"/>
                  </a:schemeClr>
                </a:solidFill>
              </a:rPr>
              <a:t>Indicador de batería    * Todas las luces</a:t>
            </a:r>
          </a:p>
          <a:p>
            <a:pPr lvl="1">
              <a:buFont typeface="Arial" panose="020B0604020202020204" pitchFamily="34" charset="0"/>
              <a:buChar char="•"/>
            </a:pPr>
            <a:r>
              <a:rPr lang="es-PR" sz="2800" dirty="0">
                <a:solidFill>
                  <a:schemeClr val="tx1">
                    <a:lumMod val="95000"/>
                  </a:schemeClr>
                </a:solidFill>
              </a:rPr>
              <a:t>Alarma de respaldo       * Espejo</a:t>
            </a:r>
          </a:p>
          <a:p>
            <a:pPr lvl="1">
              <a:buFont typeface="Arial" panose="020B0604020202020204" pitchFamily="34" charset="0"/>
              <a:buChar char="•"/>
            </a:pPr>
            <a:r>
              <a:rPr lang="es-PR" sz="2800" dirty="0">
                <a:solidFill>
                  <a:schemeClr val="tx1">
                    <a:lumMod val="95000"/>
                  </a:schemeClr>
                </a:solidFill>
              </a:rPr>
              <a:t>Calibradores</a:t>
            </a:r>
          </a:p>
        </p:txBody>
      </p:sp>
    </p:spTree>
    <p:extLst>
      <p:ext uri="{BB962C8B-B14F-4D97-AF65-F5344CB8AC3E}">
        <p14:creationId xmlns:p14="http://schemas.microsoft.com/office/powerpoint/2010/main" val="20908198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all Protection and Prevention">
            <a:extLst>
              <a:ext uri="{FF2B5EF4-FFF2-40B4-BE49-F238E27FC236}">
                <a16:creationId xmlns:a16="http://schemas.microsoft.com/office/drawing/2014/main" id="{E72F2395-42A0-4EC0-A764-F48442A171C9}"/>
              </a:ext>
            </a:extLst>
          </p:cNvPr>
          <p:cNvSpPr txBox="1"/>
          <p:nvPr/>
        </p:nvSpPr>
        <p:spPr>
          <a:xfrm>
            <a:off x="137541" y="120564"/>
            <a:ext cx="8871339" cy="769441"/>
          </a:xfrm>
          <a:prstGeom prst="rect">
            <a:avLst/>
          </a:prstGeom>
          <a:noFill/>
          <a:ln w="25400">
            <a:solidFill>
              <a:schemeClr val="accent1"/>
            </a:solidFill>
          </a:ln>
        </p:spPr>
        <p:txBody>
          <a:bodyPr wrap="none" rtlCol="0">
            <a:spAutoFit/>
          </a:bodyPr>
          <a:lstStyle/>
          <a:p>
            <a:r>
              <a:rPr lang="es-PR" sz="4400" dirty="0">
                <a:solidFill>
                  <a:srgbClr val="37495F"/>
                </a:solidFill>
              </a:rPr>
              <a:t>Camiones Industriales Motorizados</a:t>
            </a:r>
          </a:p>
        </p:txBody>
      </p:sp>
      <p:sp>
        <p:nvSpPr>
          <p:cNvPr id="2" name="Module- 1">
            <a:extLst>
              <a:ext uri="{FF2B5EF4-FFF2-40B4-BE49-F238E27FC236}">
                <a16:creationId xmlns:a16="http://schemas.microsoft.com/office/drawing/2014/main" id="{1614FE59-6FF3-46F3-8E1D-82CA1A9A1C26}"/>
              </a:ext>
            </a:extLst>
          </p:cNvPr>
          <p:cNvSpPr>
            <a:spLocks noGrp="1"/>
          </p:cNvSpPr>
          <p:nvPr>
            <p:ph type="title"/>
          </p:nvPr>
        </p:nvSpPr>
        <p:spPr>
          <a:xfrm>
            <a:off x="447484" y="2611526"/>
            <a:ext cx="3300646" cy="1951244"/>
          </a:xfrm>
        </p:spPr>
        <p:txBody>
          <a:bodyPr anchor="ctr">
            <a:normAutofit/>
          </a:bodyPr>
          <a:lstStyle/>
          <a:p>
            <a:r>
              <a:rPr lang="en-US" altLang="en-US" sz="5400" b="1" dirty="0"/>
              <a:t>Módulo-3</a:t>
            </a:r>
            <a:endParaRPr lang="en-US" sz="5400" dirty="0"/>
          </a:p>
        </p:txBody>
      </p:sp>
      <p:sp>
        <p:nvSpPr>
          <p:cNvPr id="37" name="Seriousness of Falls">
            <a:extLst>
              <a:ext uri="{FF2B5EF4-FFF2-40B4-BE49-F238E27FC236}">
                <a16:creationId xmlns:a16="http://schemas.microsoft.com/office/drawing/2014/main" id="{2DF76C95-E94B-4F6B-8630-320D9D59F0DE}"/>
              </a:ext>
            </a:extLst>
          </p:cNvPr>
          <p:cNvSpPr>
            <a:spLocks noGrp="1"/>
          </p:cNvSpPr>
          <p:nvPr>
            <p:ph idx="1"/>
          </p:nvPr>
        </p:nvSpPr>
        <p:spPr>
          <a:xfrm>
            <a:off x="3881634" y="1391185"/>
            <a:ext cx="6855192" cy="5216092"/>
          </a:xfrm>
        </p:spPr>
        <p:txBody>
          <a:bodyPr anchor="ctr">
            <a:normAutofit fontScale="92500" lnSpcReduction="20000"/>
          </a:bodyPr>
          <a:lstStyle/>
          <a:p>
            <a:pPr marL="285750" indent="-285750">
              <a:buFont typeface="Arial" panose="020B0604020202020204" pitchFamily="34" charset="0"/>
              <a:buChar char="•"/>
            </a:pPr>
            <a:r>
              <a:rPr lang="es-PR" sz="4800" b="1" dirty="0">
                <a:solidFill>
                  <a:schemeClr val="bg2">
                    <a:lumMod val="90000"/>
                  </a:schemeClr>
                </a:solidFill>
              </a:rPr>
              <a:t>C.I.M. Tipos y como funcionan</a:t>
            </a:r>
          </a:p>
          <a:p>
            <a:pPr marL="285750" indent="-285750">
              <a:buFont typeface="Arial" panose="020B0604020202020204" pitchFamily="34" charset="0"/>
              <a:buChar char="•"/>
            </a:pPr>
            <a:endParaRPr lang="es-PR" sz="1000" b="1" dirty="0">
              <a:solidFill>
                <a:schemeClr val="bg2">
                  <a:lumMod val="90000"/>
                </a:schemeClr>
              </a:solidFill>
            </a:endParaRPr>
          </a:p>
          <a:p>
            <a:pPr marL="285750" indent="-285750">
              <a:buFont typeface="Arial" panose="020B0604020202020204" pitchFamily="34" charset="0"/>
              <a:buChar char="•"/>
            </a:pPr>
            <a:r>
              <a:rPr lang="es-PR" sz="4800" b="1" dirty="0">
                <a:solidFill>
                  <a:schemeClr val="bg2">
                    <a:lumMod val="90000"/>
                  </a:schemeClr>
                </a:solidFill>
              </a:rPr>
              <a:t>Inspección previa al arranque</a:t>
            </a:r>
          </a:p>
          <a:p>
            <a:pPr marL="285750" indent="-285750">
              <a:buFont typeface="Arial" panose="020B0604020202020204" pitchFamily="34" charset="0"/>
              <a:buChar char="•"/>
            </a:pPr>
            <a:endParaRPr lang="es-PR" sz="1000" b="1" dirty="0">
              <a:solidFill>
                <a:srgbClr val="1B3049"/>
              </a:solidFill>
            </a:endParaRPr>
          </a:p>
          <a:p>
            <a:pPr marL="285750" indent="-285750">
              <a:spcBef>
                <a:spcPts val="1200"/>
              </a:spcBef>
              <a:buFont typeface="Arial" panose="020B0604020202020204" pitchFamily="34" charset="0"/>
              <a:buChar char="•"/>
            </a:pPr>
            <a:r>
              <a:rPr lang="es-PR" sz="4800" b="1" dirty="0">
                <a:solidFill>
                  <a:srgbClr val="1B3049"/>
                </a:solidFill>
              </a:rPr>
              <a:t>Seguridad en la conducción</a:t>
            </a:r>
          </a:p>
          <a:p>
            <a:pPr marL="285750" indent="-285750">
              <a:spcBef>
                <a:spcPts val="1200"/>
              </a:spcBef>
              <a:buFont typeface="Arial" panose="020B0604020202020204" pitchFamily="34" charset="0"/>
              <a:buChar char="•"/>
            </a:pPr>
            <a:endParaRPr lang="es-PR" sz="1000" b="1" dirty="0">
              <a:solidFill>
                <a:srgbClr val="1B3049"/>
              </a:solidFill>
            </a:endParaRPr>
          </a:p>
          <a:p>
            <a:pPr marL="285750" indent="-285750">
              <a:spcBef>
                <a:spcPts val="600"/>
              </a:spcBef>
              <a:buFont typeface="Arial" panose="020B0604020202020204" pitchFamily="34" charset="0"/>
              <a:buChar char="•"/>
            </a:pPr>
            <a:r>
              <a:rPr lang="es-PR" sz="4800" b="1" dirty="0">
                <a:solidFill>
                  <a:schemeClr val="bg2">
                    <a:lumMod val="90000"/>
                  </a:schemeClr>
                </a:solidFill>
              </a:rPr>
              <a:t>Mantenimiento</a:t>
            </a:r>
          </a:p>
          <a:p>
            <a:endParaRPr lang="en-US" dirty="0"/>
          </a:p>
        </p:txBody>
      </p:sp>
    </p:spTree>
    <p:extLst>
      <p:ext uri="{BB962C8B-B14F-4D97-AF65-F5344CB8AC3E}">
        <p14:creationId xmlns:p14="http://schemas.microsoft.com/office/powerpoint/2010/main" val="250540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all Protection and Prevention">
            <a:extLst>
              <a:ext uri="{FF2B5EF4-FFF2-40B4-BE49-F238E27FC236}">
                <a16:creationId xmlns:a16="http://schemas.microsoft.com/office/drawing/2014/main" id="{E72F2395-42A0-4EC0-A764-F48442A171C9}"/>
              </a:ext>
            </a:extLst>
          </p:cNvPr>
          <p:cNvSpPr txBox="1"/>
          <p:nvPr/>
        </p:nvSpPr>
        <p:spPr>
          <a:xfrm>
            <a:off x="340317" y="413784"/>
            <a:ext cx="8871339" cy="769441"/>
          </a:xfrm>
          <a:prstGeom prst="rect">
            <a:avLst/>
          </a:prstGeom>
          <a:noFill/>
          <a:ln w="25400">
            <a:solidFill>
              <a:schemeClr val="accent1"/>
            </a:solidFill>
          </a:ln>
        </p:spPr>
        <p:txBody>
          <a:bodyPr wrap="none" rtlCol="0">
            <a:spAutoFit/>
          </a:bodyPr>
          <a:lstStyle/>
          <a:p>
            <a:r>
              <a:rPr lang="es-PR" sz="4400" dirty="0">
                <a:solidFill>
                  <a:srgbClr val="37495F"/>
                </a:solidFill>
              </a:rPr>
              <a:t>Camiones Industriales Motorizados</a:t>
            </a:r>
          </a:p>
        </p:txBody>
      </p:sp>
      <p:sp>
        <p:nvSpPr>
          <p:cNvPr id="2" name="WELCOME">
            <a:extLst>
              <a:ext uri="{FF2B5EF4-FFF2-40B4-BE49-F238E27FC236}">
                <a16:creationId xmlns:a16="http://schemas.microsoft.com/office/drawing/2014/main" id="{1614FE59-6FF3-46F3-8E1D-82CA1A9A1C26}"/>
              </a:ext>
            </a:extLst>
          </p:cNvPr>
          <p:cNvSpPr>
            <a:spLocks noGrp="1"/>
          </p:cNvSpPr>
          <p:nvPr>
            <p:ph type="title"/>
          </p:nvPr>
        </p:nvSpPr>
        <p:spPr>
          <a:xfrm>
            <a:off x="614988" y="1835727"/>
            <a:ext cx="8596668" cy="1320800"/>
          </a:xfrm>
        </p:spPr>
        <p:txBody>
          <a:bodyPr anchor="ctr">
            <a:normAutofit/>
          </a:bodyPr>
          <a:lstStyle/>
          <a:p>
            <a:r>
              <a:rPr lang="es-PR" sz="5400" dirty="0"/>
              <a:t>Bienvenido</a:t>
            </a:r>
          </a:p>
        </p:txBody>
      </p:sp>
      <p:sp>
        <p:nvSpPr>
          <p:cNvPr id="37" name="Seriousness of Falls">
            <a:extLst>
              <a:ext uri="{FF2B5EF4-FFF2-40B4-BE49-F238E27FC236}">
                <a16:creationId xmlns:a16="http://schemas.microsoft.com/office/drawing/2014/main" id="{2DF76C95-E94B-4F6B-8630-320D9D59F0DE}"/>
              </a:ext>
            </a:extLst>
          </p:cNvPr>
          <p:cNvSpPr>
            <a:spLocks noGrp="1"/>
          </p:cNvSpPr>
          <p:nvPr>
            <p:ph idx="4294967295"/>
          </p:nvPr>
        </p:nvSpPr>
        <p:spPr>
          <a:xfrm>
            <a:off x="5313363" y="1300163"/>
            <a:ext cx="6878637" cy="5424487"/>
          </a:xfrm>
        </p:spPr>
        <p:txBody>
          <a:bodyPr anchor="ctr">
            <a:normAutofit fontScale="92500" lnSpcReduction="20000"/>
          </a:bodyPr>
          <a:lstStyle/>
          <a:p>
            <a:pPr marL="285750" indent="-285750">
              <a:buFont typeface="Arial" panose="020B0604020202020204" pitchFamily="34" charset="0"/>
              <a:buChar char="•"/>
            </a:pPr>
            <a:r>
              <a:rPr lang="es-PR" sz="4800" b="1" dirty="0">
                <a:solidFill>
                  <a:srgbClr val="1B3049"/>
                </a:solidFill>
              </a:rPr>
              <a:t>C.I.M. Tipos y como funcionan</a:t>
            </a:r>
          </a:p>
          <a:p>
            <a:pPr marL="285750" indent="-285750">
              <a:buFont typeface="Arial" panose="020B0604020202020204" pitchFamily="34" charset="0"/>
              <a:buChar char="•"/>
            </a:pPr>
            <a:endParaRPr lang="es-PR" sz="1000" b="1" dirty="0">
              <a:solidFill>
                <a:srgbClr val="1B3049"/>
              </a:solidFill>
            </a:endParaRPr>
          </a:p>
          <a:p>
            <a:pPr marL="285750" indent="-285750">
              <a:buFont typeface="Arial" panose="020B0604020202020204" pitchFamily="34" charset="0"/>
              <a:buChar char="•"/>
            </a:pPr>
            <a:r>
              <a:rPr lang="es-PR" sz="4800" b="1" dirty="0">
                <a:solidFill>
                  <a:srgbClr val="1B3049"/>
                </a:solidFill>
              </a:rPr>
              <a:t>Inspección previa al inicio</a:t>
            </a:r>
          </a:p>
          <a:p>
            <a:pPr marL="285750" indent="-285750">
              <a:buFont typeface="Arial" panose="020B0604020202020204" pitchFamily="34" charset="0"/>
              <a:buChar char="•"/>
            </a:pPr>
            <a:endParaRPr lang="es-PR" sz="1000" b="1" dirty="0">
              <a:solidFill>
                <a:srgbClr val="1B3049"/>
              </a:solidFill>
            </a:endParaRPr>
          </a:p>
          <a:p>
            <a:pPr marL="285750" indent="-285750">
              <a:spcBef>
                <a:spcPts val="1200"/>
              </a:spcBef>
              <a:buFont typeface="Arial" panose="020B0604020202020204" pitchFamily="34" charset="0"/>
              <a:buChar char="•"/>
            </a:pPr>
            <a:r>
              <a:rPr lang="es-PR" sz="4800" b="1" dirty="0">
                <a:solidFill>
                  <a:srgbClr val="1B3049"/>
                </a:solidFill>
              </a:rPr>
              <a:t>Seguridad en la conducción</a:t>
            </a:r>
          </a:p>
          <a:p>
            <a:pPr marL="285750" indent="-285750">
              <a:spcBef>
                <a:spcPts val="1200"/>
              </a:spcBef>
              <a:buFont typeface="Arial" panose="020B0604020202020204" pitchFamily="34" charset="0"/>
              <a:buChar char="•"/>
            </a:pPr>
            <a:endParaRPr lang="es-PR" sz="1000" b="1" dirty="0">
              <a:solidFill>
                <a:srgbClr val="1B3049"/>
              </a:solidFill>
            </a:endParaRPr>
          </a:p>
          <a:p>
            <a:pPr marL="285750" indent="-285750">
              <a:spcBef>
                <a:spcPts val="600"/>
              </a:spcBef>
              <a:buFont typeface="Arial" panose="020B0604020202020204" pitchFamily="34" charset="0"/>
              <a:buChar char="•"/>
            </a:pPr>
            <a:r>
              <a:rPr lang="es-PR" sz="4800" b="1" dirty="0">
                <a:solidFill>
                  <a:srgbClr val="1B3049"/>
                </a:solidFill>
              </a:rPr>
              <a:t>Mantenimiento</a:t>
            </a:r>
          </a:p>
          <a:p>
            <a:endParaRPr lang="en-US" dirty="0"/>
          </a:p>
        </p:txBody>
      </p:sp>
    </p:spTree>
    <p:extLst>
      <p:ext uri="{BB962C8B-B14F-4D97-AF65-F5344CB8AC3E}">
        <p14:creationId xmlns:p14="http://schemas.microsoft.com/office/powerpoint/2010/main" val="36992416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FE1EF56-A0D6-470C-AEC3-C69B3C36E7DD}"/>
              </a:ext>
            </a:extLst>
          </p:cNvPr>
          <p:cNvSpPr txBox="1"/>
          <p:nvPr/>
        </p:nvSpPr>
        <p:spPr>
          <a:xfrm>
            <a:off x="2711573" y="190223"/>
            <a:ext cx="8871339" cy="769441"/>
          </a:xfrm>
          <a:prstGeom prst="rect">
            <a:avLst/>
          </a:prstGeom>
          <a:noFill/>
          <a:ln w="25400">
            <a:solidFill>
              <a:schemeClr val="accent1"/>
            </a:solidFill>
          </a:ln>
        </p:spPr>
        <p:txBody>
          <a:bodyPr wrap="none" rtlCol="0">
            <a:spAutoFit/>
          </a:bodyPr>
          <a:lstStyle/>
          <a:p>
            <a:r>
              <a:rPr lang="es-PR" sz="4400" dirty="0">
                <a:solidFill>
                  <a:srgbClr val="37495F"/>
                </a:solidFill>
              </a:rPr>
              <a:t>Camiones Industriales Motorizados</a:t>
            </a:r>
          </a:p>
        </p:txBody>
      </p:sp>
      <p:sp>
        <p:nvSpPr>
          <p:cNvPr id="2" name="Title 1">
            <a:extLst>
              <a:ext uri="{FF2B5EF4-FFF2-40B4-BE49-F238E27FC236}">
                <a16:creationId xmlns:a16="http://schemas.microsoft.com/office/drawing/2014/main" id="{E3C3FC82-F959-47F0-8AA3-C57F93BCEBA6}"/>
              </a:ext>
            </a:extLst>
          </p:cNvPr>
          <p:cNvSpPr>
            <a:spLocks noGrp="1"/>
          </p:cNvSpPr>
          <p:nvPr>
            <p:ph type="title"/>
          </p:nvPr>
        </p:nvSpPr>
        <p:spPr/>
        <p:txBody>
          <a:bodyPr>
            <a:normAutofit/>
          </a:bodyPr>
          <a:lstStyle/>
          <a:p>
            <a:r>
              <a:rPr lang="en-US" dirty="0" err="1"/>
              <a:t>Reversa</a:t>
            </a:r>
            <a:endParaRPr lang="en-US" dirty="0"/>
          </a:p>
        </p:txBody>
      </p:sp>
      <p:sp>
        <p:nvSpPr>
          <p:cNvPr id="9" name="Rectangle 3">
            <a:extLst>
              <a:ext uri="{FF2B5EF4-FFF2-40B4-BE49-F238E27FC236}">
                <a16:creationId xmlns:a16="http://schemas.microsoft.com/office/drawing/2014/main" id="{7DC33D05-A1AC-421B-84BC-DB76412E0696}"/>
              </a:ext>
            </a:extLst>
          </p:cNvPr>
          <p:cNvSpPr>
            <a:spLocks noGrp="1" noChangeArrowheads="1"/>
          </p:cNvSpPr>
          <p:nvPr>
            <p:ph idx="4294967295"/>
          </p:nvPr>
        </p:nvSpPr>
        <p:spPr>
          <a:xfrm>
            <a:off x="1059872" y="2270576"/>
            <a:ext cx="4748213" cy="4506912"/>
          </a:xfrm>
        </p:spPr>
        <p:txBody>
          <a:bodyPr>
            <a:normAutofit lnSpcReduction="10000"/>
          </a:bodyPr>
          <a:lstStyle/>
          <a:p>
            <a:r>
              <a:rPr lang="es-ES" altLang="en-US" sz="2400" dirty="0">
                <a:ea typeface="ヒラギノ角ゴ Pro W3" charset="-128"/>
              </a:rPr>
              <a:t>Sólo operadores autorizados</a:t>
            </a:r>
          </a:p>
          <a:p>
            <a:r>
              <a:rPr lang="es-ES" altLang="en-US" sz="2400" dirty="0">
                <a:ea typeface="ヒラギノ角ゴ Pro W3" charset="-128"/>
              </a:rPr>
              <a:t>Rápidamente reportar accidentes</a:t>
            </a:r>
          </a:p>
          <a:p>
            <a:r>
              <a:rPr lang="es-ES" altLang="en-US" sz="2400" dirty="0">
                <a:ea typeface="ヒラギノ角ゴ Pro W3" charset="-128"/>
              </a:rPr>
              <a:t>Siempre use cinturones de seguridad</a:t>
            </a:r>
          </a:p>
          <a:p>
            <a:r>
              <a:rPr lang="es-ES" altLang="en-US" sz="2400" dirty="0">
                <a:ea typeface="ヒラギノ角ゴ Pro W3" charset="-128"/>
              </a:rPr>
              <a:t>Ninguna persona bajo las horquillas</a:t>
            </a:r>
          </a:p>
          <a:p>
            <a:r>
              <a:rPr lang="es-ES" altLang="en-US" sz="2400" dirty="0">
                <a:ea typeface="ヒラギノ角ゴ Pro W3" charset="-128"/>
              </a:rPr>
              <a:t>Operar los controles solo desde el asiento del conductor</a:t>
            </a:r>
          </a:p>
          <a:p>
            <a:r>
              <a:rPr lang="es-ES" altLang="en-US" sz="2400" dirty="0">
                <a:ea typeface="ヒラギノ角ゴ Pro W3" charset="-128"/>
              </a:rPr>
              <a:t>Nunca bloquee las salidas o el equipo de emergencia.</a:t>
            </a:r>
            <a:endParaRPr lang="en-US" altLang="en-US" sz="2400" dirty="0">
              <a:ea typeface="ヒラギノ角ゴ Pro W3" charset="-128"/>
            </a:endParaRPr>
          </a:p>
        </p:txBody>
      </p:sp>
      <p:sp>
        <p:nvSpPr>
          <p:cNvPr id="4" name="TextBox 3">
            <a:extLst>
              <a:ext uri="{FF2B5EF4-FFF2-40B4-BE49-F238E27FC236}">
                <a16:creationId xmlns:a16="http://schemas.microsoft.com/office/drawing/2014/main" id="{E5490246-9583-4259-8493-4BF4C4CEC0E0}"/>
              </a:ext>
            </a:extLst>
          </p:cNvPr>
          <p:cNvSpPr txBox="1"/>
          <p:nvPr/>
        </p:nvSpPr>
        <p:spPr>
          <a:xfrm>
            <a:off x="842597" y="1299840"/>
            <a:ext cx="7043916" cy="707886"/>
          </a:xfrm>
          <a:prstGeom prst="rect">
            <a:avLst/>
          </a:prstGeom>
          <a:noFill/>
        </p:spPr>
        <p:txBody>
          <a:bodyPr wrap="none" rtlCol="0">
            <a:spAutoFit/>
          </a:bodyPr>
          <a:lstStyle/>
          <a:p>
            <a:pPr marL="285750" indent="-285750">
              <a:spcBef>
                <a:spcPts val="1200"/>
              </a:spcBef>
              <a:buFont typeface="Arial" panose="020B0604020202020204" pitchFamily="34" charset="0"/>
              <a:buChar char="•"/>
            </a:pPr>
            <a:r>
              <a:rPr lang="es-PR" sz="4000" b="1" dirty="0">
                <a:solidFill>
                  <a:srgbClr val="1B3049"/>
                </a:solidFill>
              </a:rPr>
              <a:t>Seguridad en la conducción</a:t>
            </a:r>
          </a:p>
        </p:txBody>
      </p:sp>
      <p:pic>
        <p:nvPicPr>
          <p:cNvPr id="5" name="Picture 4" descr="Una imagen de un montacarga retrocediendo">
            <a:extLst>
              <a:ext uri="{FF2B5EF4-FFF2-40B4-BE49-F238E27FC236}">
                <a16:creationId xmlns:a16="http://schemas.microsoft.com/office/drawing/2014/main" id="{709FD25D-A1EC-4D47-A83D-5530D87D713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79419" y="2270576"/>
            <a:ext cx="5009881" cy="36526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015921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FE1EF56-A0D6-470C-AEC3-C69B3C36E7DD}"/>
              </a:ext>
            </a:extLst>
          </p:cNvPr>
          <p:cNvSpPr txBox="1"/>
          <p:nvPr/>
        </p:nvSpPr>
        <p:spPr>
          <a:xfrm>
            <a:off x="2487207" y="134202"/>
            <a:ext cx="8871339" cy="769441"/>
          </a:xfrm>
          <a:prstGeom prst="rect">
            <a:avLst/>
          </a:prstGeom>
          <a:noFill/>
          <a:ln w="25400">
            <a:solidFill>
              <a:schemeClr val="accent1"/>
            </a:solidFill>
          </a:ln>
        </p:spPr>
        <p:txBody>
          <a:bodyPr wrap="none" rtlCol="0">
            <a:spAutoFit/>
          </a:bodyPr>
          <a:lstStyle/>
          <a:p>
            <a:r>
              <a:rPr lang="es-PR" sz="4400" dirty="0">
                <a:solidFill>
                  <a:srgbClr val="37495F"/>
                </a:solidFill>
              </a:rPr>
              <a:t>Camiones Industriales Motorizados</a:t>
            </a:r>
          </a:p>
        </p:txBody>
      </p:sp>
      <p:sp>
        <p:nvSpPr>
          <p:cNvPr id="4" name="TextBox 3">
            <a:extLst>
              <a:ext uri="{FF2B5EF4-FFF2-40B4-BE49-F238E27FC236}">
                <a16:creationId xmlns:a16="http://schemas.microsoft.com/office/drawing/2014/main" id="{E5490246-9583-4259-8493-4BF4C4CEC0E0}"/>
              </a:ext>
            </a:extLst>
          </p:cNvPr>
          <p:cNvSpPr txBox="1"/>
          <p:nvPr/>
        </p:nvSpPr>
        <p:spPr>
          <a:xfrm>
            <a:off x="842597" y="1001623"/>
            <a:ext cx="7043916" cy="707886"/>
          </a:xfrm>
          <a:prstGeom prst="rect">
            <a:avLst/>
          </a:prstGeom>
          <a:noFill/>
        </p:spPr>
        <p:txBody>
          <a:bodyPr wrap="none" rtlCol="0">
            <a:spAutoFit/>
          </a:bodyPr>
          <a:lstStyle/>
          <a:p>
            <a:pPr marL="285750" indent="-285750">
              <a:spcBef>
                <a:spcPts val="1200"/>
              </a:spcBef>
              <a:buFont typeface="Arial" panose="020B0604020202020204" pitchFamily="34" charset="0"/>
              <a:buChar char="•"/>
            </a:pPr>
            <a:r>
              <a:rPr lang="es-PR" sz="4000" b="1" dirty="0">
                <a:solidFill>
                  <a:srgbClr val="1B3049"/>
                </a:solidFill>
              </a:rPr>
              <a:t>Seguridad en la conducción</a:t>
            </a:r>
          </a:p>
        </p:txBody>
      </p:sp>
      <p:sp>
        <p:nvSpPr>
          <p:cNvPr id="2" name="Title 1">
            <a:extLst>
              <a:ext uri="{FF2B5EF4-FFF2-40B4-BE49-F238E27FC236}">
                <a16:creationId xmlns:a16="http://schemas.microsoft.com/office/drawing/2014/main" id="{60853375-A68F-46F1-AD78-5E5A545970B3}"/>
              </a:ext>
            </a:extLst>
          </p:cNvPr>
          <p:cNvSpPr>
            <a:spLocks noGrp="1"/>
          </p:cNvSpPr>
          <p:nvPr>
            <p:ph type="title"/>
          </p:nvPr>
        </p:nvSpPr>
        <p:spPr/>
        <p:txBody>
          <a:bodyPr/>
          <a:lstStyle/>
          <a:p>
            <a:r>
              <a:rPr lang="en-US" dirty="0" err="1"/>
              <a:t>Recogiendo</a:t>
            </a:r>
            <a:r>
              <a:rPr lang="en-US" dirty="0"/>
              <a:t> una </a:t>
            </a:r>
            <a:r>
              <a:rPr lang="en-US" dirty="0" err="1"/>
              <a:t>carga</a:t>
            </a:r>
            <a:endParaRPr lang="en-US" dirty="0"/>
          </a:p>
        </p:txBody>
      </p:sp>
      <p:sp>
        <p:nvSpPr>
          <p:cNvPr id="6" name="Rectangle 5">
            <a:extLst>
              <a:ext uri="{FF2B5EF4-FFF2-40B4-BE49-F238E27FC236}">
                <a16:creationId xmlns:a16="http://schemas.microsoft.com/office/drawing/2014/main" id="{B3DE5F78-8360-484A-8566-9B755F9FDD9C}"/>
              </a:ext>
            </a:extLst>
          </p:cNvPr>
          <p:cNvSpPr/>
          <p:nvPr/>
        </p:nvSpPr>
        <p:spPr>
          <a:xfrm>
            <a:off x="7347599" y="2220585"/>
            <a:ext cx="3324949" cy="584775"/>
          </a:xfrm>
          <a:prstGeom prst="rect">
            <a:avLst/>
          </a:prstGeom>
        </p:spPr>
        <p:txBody>
          <a:bodyPr wrap="none">
            <a:spAutoFit/>
          </a:bodyPr>
          <a:lstStyle/>
          <a:p>
            <a:r>
              <a:rPr lang="es-PR" altLang="en-US" sz="3200" dirty="0">
                <a:solidFill>
                  <a:srgbClr val="90C226"/>
                </a:solidFill>
                <a:ea typeface="ヒラギノ角ゴ Pro W3" charset="-128"/>
                <a:cs typeface="+mj-cs"/>
              </a:rPr>
              <a:t>Carga y Descarga</a:t>
            </a:r>
            <a:endParaRPr lang="es-PR" sz="2400" dirty="0"/>
          </a:p>
        </p:txBody>
      </p:sp>
      <p:sp>
        <p:nvSpPr>
          <p:cNvPr id="10" name="Rectangle 3">
            <a:extLst>
              <a:ext uri="{FF2B5EF4-FFF2-40B4-BE49-F238E27FC236}">
                <a16:creationId xmlns:a16="http://schemas.microsoft.com/office/drawing/2014/main" id="{AA8F5177-A66D-44A1-8A73-C6B8E3B1A250}"/>
              </a:ext>
            </a:extLst>
          </p:cNvPr>
          <p:cNvSpPr txBox="1">
            <a:spLocks noChangeArrowheads="1"/>
          </p:cNvSpPr>
          <p:nvPr/>
        </p:nvSpPr>
        <p:spPr>
          <a:xfrm>
            <a:off x="457049" y="1762198"/>
            <a:ext cx="4818845" cy="552181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spcBef>
                <a:spcPct val="25000"/>
              </a:spcBef>
            </a:pPr>
            <a:r>
              <a:rPr lang="es-ES" altLang="en-US" sz="2200" dirty="0">
                <a:ea typeface="Arial" panose="020B0604020202020204" pitchFamily="34" charset="0"/>
              </a:rPr>
              <a:t>Nunca sobrecargue el montacargas</a:t>
            </a:r>
          </a:p>
          <a:p>
            <a:pPr lvl="1">
              <a:spcBef>
                <a:spcPct val="25000"/>
              </a:spcBef>
            </a:pPr>
            <a:r>
              <a:rPr lang="es-ES" altLang="en-US" sz="2200" dirty="0">
                <a:ea typeface="Arial" panose="020B0604020202020204" pitchFamily="34" charset="0"/>
              </a:rPr>
              <a:t>Revisar el peso de la carga</a:t>
            </a:r>
          </a:p>
          <a:p>
            <a:pPr lvl="1">
              <a:spcBef>
                <a:spcPct val="25000"/>
              </a:spcBef>
              <a:buFont typeface="Courier New" panose="02070309020205020404" pitchFamily="49" charset="0"/>
              <a:buChar char="o"/>
            </a:pPr>
            <a:r>
              <a:rPr lang="es-ES" altLang="en-US" sz="2200" dirty="0">
                <a:ea typeface="Arial" panose="020B0604020202020204" pitchFamily="34" charset="0"/>
              </a:rPr>
              <a:t>Localice el centro de gravedad de la carga.         </a:t>
            </a:r>
          </a:p>
          <a:p>
            <a:pPr lvl="1">
              <a:spcBef>
                <a:spcPct val="25000"/>
              </a:spcBef>
            </a:pPr>
            <a:r>
              <a:rPr lang="es-ES" altLang="en-US" sz="2200" dirty="0">
                <a:ea typeface="Arial" panose="020B0604020202020204" pitchFamily="34" charset="0"/>
              </a:rPr>
              <a:t>Inspeccionar la carga</a:t>
            </a:r>
          </a:p>
          <a:p>
            <a:pPr lvl="1">
              <a:spcBef>
                <a:spcPct val="25000"/>
              </a:spcBef>
            </a:pPr>
            <a:r>
              <a:rPr lang="es-ES" altLang="en-US" sz="2200" dirty="0">
                <a:ea typeface="Arial" panose="020B0604020202020204" pitchFamily="34" charset="0"/>
              </a:rPr>
              <a:t>Reposicionar o asegurar cargas inestables</a:t>
            </a:r>
          </a:p>
          <a:p>
            <a:pPr lvl="1">
              <a:spcBef>
                <a:spcPct val="25000"/>
              </a:spcBef>
            </a:pPr>
            <a:r>
              <a:rPr lang="es-ES" altLang="en-US" sz="2200" dirty="0">
                <a:ea typeface="Arial" panose="020B0604020202020204" pitchFamily="34" charset="0"/>
              </a:rPr>
              <a:t>Asegúrese de que las horquillas estén bajo carga</a:t>
            </a:r>
          </a:p>
          <a:p>
            <a:pPr lvl="1">
              <a:spcBef>
                <a:spcPct val="25000"/>
              </a:spcBef>
            </a:pPr>
            <a:r>
              <a:rPr lang="es-ES" altLang="en-US" sz="2200" dirty="0">
                <a:ea typeface="Arial" panose="020B0604020202020204" pitchFamily="34" charset="0"/>
              </a:rPr>
              <a:t>Remolque del pasador de remolque trasero</a:t>
            </a:r>
            <a:endParaRPr lang="en-US" altLang="en-US" sz="2200" dirty="0">
              <a:ea typeface="Arial" panose="020B0604020202020204" pitchFamily="34" charset="0"/>
            </a:endParaRPr>
          </a:p>
          <a:p>
            <a:pPr marL="457200" lvl="1" indent="0">
              <a:spcBef>
                <a:spcPct val="25000"/>
              </a:spcBef>
              <a:buNone/>
            </a:pPr>
            <a:endParaRPr lang="en-US" altLang="en-US" sz="2200" dirty="0">
              <a:ea typeface="Arial" panose="020B0604020202020204" pitchFamily="34" charset="0"/>
            </a:endParaRPr>
          </a:p>
        </p:txBody>
      </p:sp>
      <p:pic>
        <p:nvPicPr>
          <p:cNvPr id="11" name="Picture 10" descr="Una imagen de un montacarga recogiendo una carga">
            <a:extLst>
              <a:ext uri="{FF2B5EF4-FFF2-40B4-BE49-F238E27FC236}">
                <a16:creationId xmlns:a16="http://schemas.microsoft.com/office/drawing/2014/main" id="{6FF1CC86-0D45-45DC-ACD2-A096A705F0FA}"/>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 xmlns:a1611="http://schemas.microsoft.com/office/drawing/2016/11/main" r:id="rId4"/>
              </a:ext>
            </a:extLst>
          </a:blip>
          <a:stretch>
            <a:fillRect/>
          </a:stretch>
        </p:blipFill>
        <p:spPr>
          <a:xfrm>
            <a:off x="5732943" y="2938988"/>
            <a:ext cx="5297509" cy="35675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991012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FE1EF56-A0D6-470C-AEC3-C69B3C36E7DD}"/>
              </a:ext>
            </a:extLst>
          </p:cNvPr>
          <p:cNvSpPr txBox="1"/>
          <p:nvPr/>
        </p:nvSpPr>
        <p:spPr>
          <a:xfrm>
            <a:off x="2397194" y="240819"/>
            <a:ext cx="8871339" cy="769441"/>
          </a:xfrm>
          <a:prstGeom prst="rect">
            <a:avLst/>
          </a:prstGeom>
          <a:noFill/>
          <a:ln w="25400">
            <a:solidFill>
              <a:schemeClr val="accent1"/>
            </a:solidFill>
          </a:ln>
        </p:spPr>
        <p:txBody>
          <a:bodyPr wrap="none" rtlCol="0">
            <a:spAutoFit/>
          </a:bodyPr>
          <a:lstStyle/>
          <a:p>
            <a:r>
              <a:rPr lang="es-PR" sz="4400" dirty="0">
                <a:solidFill>
                  <a:srgbClr val="37495F"/>
                </a:solidFill>
              </a:rPr>
              <a:t>Camiones Industriales Motorizados</a:t>
            </a:r>
          </a:p>
        </p:txBody>
      </p:sp>
      <p:sp>
        <p:nvSpPr>
          <p:cNvPr id="2" name="Title 1">
            <a:extLst>
              <a:ext uri="{FF2B5EF4-FFF2-40B4-BE49-F238E27FC236}">
                <a16:creationId xmlns:a16="http://schemas.microsoft.com/office/drawing/2014/main" id="{161D442A-0BA0-429B-8080-3AE15EDCA30A}"/>
              </a:ext>
            </a:extLst>
          </p:cNvPr>
          <p:cNvSpPr>
            <a:spLocks noGrp="1"/>
          </p:cNvSpPr>
          <p:nvPr>
            <p:ph type="title"/>
          </p:nvPr>
        </p:nvSpPr>
        <p:spPr/>
        <p:txBody>
          <a:bodyPr>
            <a:normAutofit/>
          </a:bodyPr>
          <a:lstStyle/>
          <a:p>
            <a:r>
              <a:rPr lang="en-US" dirty="0"/>
              <a:t>Hombre </a:t>
            </a:r>
            <a:r>
              <a:rPr lang="en-US" dirty="0" err="1"/>
              <a:t>manejando</a:t>
            </a:r>
            <a:endParaRPr lang="en-US" dirty="0"/>
          </a:p>
        </p:txBody>
      </p:sp>
      <p:sp>
        <p:nvSpPr>
          <p:cNvPr id="4" name="TextBox 3">
            <a:extLst>
              <a:ext uri="{FF2B5EF4-FFF2-40B4-BE49-F238E27FC236}">
                <a16:creationId xmlns:a16="http://schemas.microsoft.com/office/drawing/2014/main" id="{E5490246-9583-4259-8493-4BF4C4CEC0E0}"/>
              </a:ext>
            </a:extLst>
          </p:cNvPr>
          <p:cNvSpPr txBox="1"/>
          <p:nvPr/>
        </p:nvSpPr>
        <p:spPr>
          <a:xfrm>
            <a:off x="842597" y="1090777"/>
            <a:ext cx="7043916" cy="707886"/>
          </a:xfrm>
          <a:prstGeom prst="rect">
            <a:avLst/>
          </a:prstGeom>
          <a:noFill/>
        </p:spPr>
        <p:txBody>
          <a:bodyPr wrap="none" rtlCol="0">
            <a:spAutoFit/>
          </a:bodyPr>
          <a:lstStyle/>
          <a:p>
            <a:pPr marL="285750" indent="-285750">
              <a:spcBef>
                <a:spcPts val="1200"/>
              </a:spcBef>
              <a:buFont typeface="Arial" panose="020B0604020202020204" pitchFamily="34" charset="0"/>
              <a:buChar char="•"/>
            </a:pPr>
            <a:r>
              <a:rPr lang="es-PR" sz="4000" b="1" dirty="0">
                <a:solidFill>
                  <a:srgbClr val="1B3049"/>
                </a:solidFill>
              </a:rPr>
              <a:t>Seguridad en la conducción</a:t>
            </a:r>
          </a:p>
        </p:txBody>
      </p:sp>
      <p:sp>
        <p:nvSpPr>
          <p:cNvPr id="13" name="Rectangle 12">
            <a:extLst>
              <a:ext uri="{FF2B5EF4-FFF2-40B4-BE49-F238E27FC236}">
                <a16:creationId xmlns:a16="http://schemas.microsoft.com/office/drawing/2014/main" id="{9CAFD12F-41BD-40D6-916B-AAB3BCA09384}"/>
              </a:ext>
            </a:extLst>
          </p:cNvPr>
          <p:cNvSpPr/>
          <p:nvPr/>
        </p:nvSpPr>
        <p:spPr>
          <a:xfrm>
            <a:off x="8916668" y="1893669"/>
            <a:ext cx="1917192" cy="646331"/>
          </a:xfrm>
          <a:prstGeom prst="rect">
            <a:avLst/>
          </a:prstGeom>
        </p:spPr>
        <p:txBody>
          <a:bodyPr wrap="none">
            <a:spAutoFit/>
          </a:bodyPr>
          <a:lstStyle/>
          <a:p>
            <a:r>
              <a:rPr lang="es-PR" altLang="en-US" sz="3600" dirty="0">
                <a:solidFill>
                  <a:srgbClr val="90C226"/>
                </a:solidFill>
                <a:ea typeface="ヒラギノ角ゴ Pro W3" charset="-128"/>
                <a:cs typeface="+mj-cs"/>
              </a:rPr>
              <a:t>De Viaje</a:t>
            </a:r>
            <a:endParaRPr lang="es-PR" sz="2400" dirty="0"/>
          </a:p>
        </p:txBody>
      </p:sp>
      <p:sp>
        <p:nvSpPr>
          <p:cNvPr id="11" name="Rectangle 23">
            <a:extLst>
              <a:ext uri="{FF2B5EF4-FFF2-40B4-BE49-F238E27FC236}">
                <a16:creationId xmlns:a16="http://schemas.microsoft.com/office/drawing/2014/main" id="{AE26BE87-9071-44EF-8696-4EE1208A7E83}"/>
              </a:ext>
            </a:extLst>
          </p:cNvPr>
          <p:cNvSpPr txBox="1">
            <a:spLocks noChangeArrowheads="1"/>
          </p:cNvSpPr>
          <p:nvPr/>
        </p:nvSpPr>
        <p:spPr>
          <a:xfrm>
            <a:off x="483850" y="1971190"/>
            <a:ext cx="3826688" cy="476444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spcBef>
                <a:spcPct val="30000"/>
              </a:spcBef>
            </a:pPr>
            <a:r>
              <a:rPr lang="es-ES" altLang="en-US" sz="2400" dirty="0">
                <a:ea typeface="Arial" panose="020B0604020202020204" pitchFamily="34" charset="0"/>
              </a:rPr>
              <a:t>Mira en la dirección de viaje</a:t>
            </a:r>
          </a:p>
          <a:p>
            <a:pPr lvl="1">
              <a:spcBef>
                <a:spcPct val="30000"/>
              </a:spcBef>
            </a:pPr>
            <a:r>
              <a:rPr lang="es-ES" altLang="en-US" sz="2400" dirty="0">
                <a:ea typeface="Arial" panose="020B0604020202020204" pitchFamily="34" charset="0"/>
              </a:rPr>
              <a:t>Mantener el cuerpo dentro de la jaula</a:t>
            </a:r>
          </a:p>
          <a:p>
            <a:pPr lvl="1">
              <a:spcBef>
                <a:spcPct val="30000"/>
              </a:spcBef>
            </a:pPr>
            <a:r>
              <a:rPr lang="es-ES" altLang="en-US" sz="2400" dirty="0">
                <a:ea typeface="Arial" panose="020B0604020202020204" pitchFamily="34" charset="0"/>
              </a:rPr>
              <a:t>Mantenga las horquillas bajos cuando viaje</a:t>
            </a:r>
          </a:p>
          <a:p>
            <a:pPr lvl="1">
              <a:spcBef>
                <a:spcPct val="30000"/>
              </a:spcBef>
            </a:pPr>
            <a:r>
              <a:rPr lang="es-ES" altLang="en-US" sz="2400" dirty="0">
                <a:ea typeface="Arial" panose="020B0604020202020204" pitchFamily="34" charset="0"/>
              </a:rPr>
              <a:t>Sonar la bocina</a:t>
            </a:r>
          </a:p>
          <a:p>
            <a:pPr lvl="1">
              <a:spcBef>
                <a:spcPct val="30000"/>
              </a:spcBef>
            </a:pPr>
            <a:r>
              <a:rPr lang="es-ES" altLang="en-US" sz="2400" dirty="0">
                <a:ea typeface="Arial" panose="020B0604020202020204" pitchFamily="34" charset="0"/>
              </a:rPr>
              <a:t>No acelerar</a:t>
            </a:r>
          </a:p>
          <a:p>
            <a:pPr lvl="1">
              <a:spcBef>
                <a:spcPct val="30000"/>
              </a:spcBef>
            </a:pPr>
            <a:r>
              <a:rPr lang="es-ES" altLang="en-US" sz="2400" dirty="0">
                <a:ea typeface="Arial" panose="020B0604020202020204" pitchFamily="34" charset="0"/>
              </a:rPr>
              <a:t>Comprobar el despeje</a:t>
            </a:r>
            <a:endParaRPr lang="en-US" altLang="en-US" sz="2400" dirty="0">
              <a:ea typeface="Arial" panose="020B0604020202020204" pitchFamily="34" charset="0"/>
            </a:endParaRPr>
          </a:p>
        </p:txBody>
      </p:sp>
      <p:pic>
        <p:nvPicPr>
          <p:cNvPr id="10" name="Picture 9" descr="Una imagen de un hombre manejando un montacarga de gas ">
            <a:extLst>
              <a:ext uri="{FF2B5EF4-FFF2-40B4-BE49-F238E27FC236}">
                <a16:creationId xmlns:a16="http://schemas.microsoft.com/office/drawing/2014/main" id="{925FCD4F-37CA-411A-9F2F-5539EEA4FA4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651799" y="2714621"/>
            <a:ext cx="5645044" cy="37503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046364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FE1EF56-A0D6-470C-AEC3-C69B3C36E7DD}"/>
              </a:ext>
            </a:extLst>
          </p:cNvPr>
          <p:cNvSpPr txBox="1"/>
          <p:nvPr/>
        </p:nvSpPr>
        <p:spPr>
          <a:xfrm>
            <a:off x="2191158" y="93725"/>
            <a:ext cx="8871339" cy="769441"/>
          </a:xfrm>
          <a:prstGeom prst="rect">
            <a:avLst/>
          </a:prstGeom>
          <a:noFill/>
          <a:ln w="25400">
            <a:noFill/>
          </a:ln>
        </p:spPr>
        <p:txBody>
          <a:bodyPr wrap="none" rtlCol="0">
            <a:spAutoFit/>
          </a:bodyPr>
          <a:lstStyle/>
          <a:p>
            <a:r>
              <a:rPr lang="es-PR" sz="4400" dirty="0">
                <a:solidFill>
                  <a:srgbClr val="37495F"/>
                </a:solidFill>
              </a:rPr>
              <a:t>Camiones Industriales Motorizados</a:t>
            </a:r>
          </a:p>
        </p:txBody>
      </p:sp>
      <p:sp>
        <p:nvSpPr>
          <p:cNvPr id="13" name="Rectangle 12" descr="LP Gas Forklift">
            <a:extLst>
              <a:ext uri="{FF2B5EF4-FFF2-40B4-BE49-F238E27FC236}">
                <a16:creationId xmlns:a16="http://schemas.microsoft.com/office/drawing/2014/main" id="{9CAFD12F-41BD-40D6-916B-AAB3BCA09384}"/>
              </a:ext>
            </a:extLst>
          </p:cNvPr>
          <p:cNvSpPr/>
          <p:nvPr/>
        </p:nvSpPr>
        <p:spPr>
          <a:xfrm>
            <a:off x="8149466" y="1318718"/>
            <a:ext cx="184731" cy="461665"/>
          </a:xfrm>
          <a:prstGeom prst="rect">
            <a:avLst/>
          </a:prstGeom>
        </p:spPr>
        <p:txBody>
          <a:bodyPr wrap="none">
            <a:spAutoFit/>
          </a:bodyPr>
          <a:lstStyle/>
          <a:p>
            <a:endParaRPr lang="en-US" sz="2400" dirty="0"/>
          </a:p>
        </p:txBody>
      </p:sp>
      <p:sp>
        <p:nvSpPr>
          <p:cNvPr id="5" name="Title 4">
            <a:extLst>
              <a:ext uri="{FF2B5EF4-FFF2-40B4-BE49-F238E27FC236}">
                <a16:creationId xmlns:a16="http://schemas.microsoft.com/office/drawing/2014/main" id="{59AD234A-F271-401B-8E89-A8A1F241B545}"/>
              </a:ext>
            </a:extLst>
          </p:cNvPr>
          <p:cNvSpPr>
            <a:spLocks noGrp="1"/>
          </p:cNvSpPr>
          <p:nvPr>
            <p:ph type="title"/>
          </p:nvPr>
        </p:nvSpPr>
        <p:spPr>
          <a:xfrm>
            <a:off x="677334" y="572052"/>
            <a:ext cx="8596668" cy="1320800"/>
          </a:xfrm>
        </p:spPr>
        <p:txBody>
          <a:bodyPr/>
          <a:lstStyle/>
          <a:p>
            <a:r>
              <a:rPr lang="en-US" dirty="0"/>
              <a:t>Hombre </a:t>
            </a:r>
            <a:r>
              <a:rPr lang="en-US" dirty="0" err="1"/>
              <a:t>manejando</a:t>
            </a:r>
            <a:r>
              <a:rPr lang="en-US" dirty="0"/>
              <a:t> #2</a:t>
            </a:r>
          </a:p>
        </p:txBody>
      </p:sp>
      <p:sp>
        <p:nvSpPr>
          <p:cNvPr id="12" name="Rectangle 3">
            <a:extLst>
              <a:ext uri="{FF2B5EF4-FFF2-40B4-BE49-F238E27FC236}">
                <a16:creationId xmlns:a16="http://schemas.microsoft.com/office/drawing/2014/main" id="{70955D29-BB8E-474D-BDA9-13BE8072699B}"/>
              </a:ext>
            </a:extLst>
          </p:cNvPr>
          <p:cNvSpPr>
            <a:spLocks noGrp="1" noChangeArrowheads="1"/>
          </p:cNvSpPr>
          <p:nvPr>
            <p:ph idx="4294967295"/>
          </p:nvPr>
        </p:nvSpPr>
        <p:spPr>
          <a:xfrm>
            <a:off x="677334" y="2311462"/>
            <a:ext cx="4110038" cy="4173483"/>
          </a:xfrm>
        </p:spPr>
        <p:txBody>
          <a:bodyPr>
            <a:normAutofit lnSpcReduction="10000"/>
          </a:bodyPr>
          <a:lstStyle/>
          <a:p>
            <a:pPr lvl="1"/>
            <a:r>
              <a:rPr lang="es-ES" altLang="en-US" sz="2200" dirty="0">
                <a:ea typeface="Arial" panose="020B0604020202020204" pitchFamily="34" charset="0"/>
              </a:rPr>
              <a:t>Evite objetos sueltos o agujeros</a:t>
            </a:r>
          </a:p>
          <a:p>
            <a:pPr lvl="1"/>
            <a:r>
              <a:rPr lang="es-ES" altLang="en-US" sz="2200" dirty="0">
                <a:ea typeface="Arial" panose="020B0604020202020204" pitchFamily="34" charset="0"/>
              </a:rPr>
              <a:t>Nunca llevar pasajeros</a:t>
            </a:r>
          </a:p>
          <a:p>
            <a:pPr lvl="1"/>
            <a:r>
              <a:rPr lang="es-ES" altLang="en-US" sz="2200" dirty="0">
                <a:ea typeface="Arial" panose="020B0604020202020204" pitchFamily="34" charset="0"/>
              </a:rPr>
              <a:t>Los peatones tienen el derecho de paso</a:t>
            </a:r>
          </a:p>
          <a:p>
            <a:pPr lvl="1"/>
            <a:r>
              <a:rPr lang="es-ES" altLang="en-US" sz="2200" dirty="0">
                <a:ea typeface="Arial" panose="020B0604020202020204" pitchFamily="34" charset="0"/>
              </a:rPr>
              <a:t>Manténgase a una distancia segura del borde de rampas o muelles</a:t>
            </a:r>
          </a:p>
          <a:p>
            <a:pPr lvl="1"/>
            <a:r>
              <a:rPr lang="es-ES" altLang="en-US" sz="2200" dirty="0">
                <a:ea typeface="Arial" panose="020B0604020202020204" pitchFamily="34" charset="0"/>
              </a:rPr>
              <a:t>Nunca comer o beber</a:t>
            </a:r>
          </a:p>
          <a:p>
            <a:pPr lvl="1"/>
            <a:r>
              <a:rPr lang="es-ES" altLang="en-US" sz="2200" dirty="0">
                <a:ea typeface="Arial" panose="020B0604020202020204" pitchFamily="34" charset="0"/>
              </a:rPr>
              <a:t>No </a:t>
            </a:r>
            <a:r>
              <a:rPr lang="es-ES" altLang="en-US" sz="2200" dirty="0" err="1">
                <a:ea typeface="Arial" panose="020B0604020202020204" pitchFamily="34" charset="0"/>
              </a:rPr>
              <a:t>juege</a:t>
            </a:r>
            <a:endParaRPr lang="en-US" altLang="en-US" sz="2200" dirty="0">
              <a:ea typeface="Arial" panose="020B0604020202020204" pitchFamily="34" charset="0"/>
            </a:endParaRPr>
          </a:p>
        </p:txBody>
      </p:sp>
      <p:sp>
        <p:nvSpPr>
          <p:cNvPr id="4" name="TextBox 3">
            <a:extLst>
              <a:ext uri="{FF2B5EF4-FFF2-40B4-BE49-F238E27FC236}">
                <a16:creationId xmlns:a16="http://schemas.microsoft.com/office/drawing/2014/main" id="{E5490246-9583-4259-8493-4BF4C4CEC0E0}"/>
              </a:ext>
            </a:extLst>
          </p:cNvPr>
          <p:cNvSpPr txBox="1"/>
          <p:nvPr/>
        </p:nvSpPr>
        <p:spPr>
          <a:xfrm>
            <a:off x="677334" y="1280570"/>
            <a:ext cx="7043916" cy="707886"/>
          </a:xfrm>
          <a:prstGeom prst="rect">
            <a:avLst/>
          </a:prstGeom>
          <a:noFill/>
        </p:spPr>
        <p:txBody>
          <a:bodyPr wrap="none" rtlCol="0">
            <a:spAutoFit/>
          </a:bodyPr>
          <a:lstStyle/>
          <a:p>
            <a:pPr marL="285750" indent="-285750">
              <a:spcBef>
                <a:spcPts val="1200"/>
              </a:spcBef>
              <a:buFont typeface="Arial" panose="020B0604020202020204" pitchFamily="34" charset="0"/>
              <a:buChar char="•"/>
            </a:pPr>
            <a:r>
              <a:rPr lang="es-PR" sz="4000" b="1" dirty="0">
                <a:solidFill>
                  <a:srgbClr val="1B3049"/>
                </a:solidFill>
              </a:rPr>
              <a:t>Seguridad en la conducción</a:t>
            </a:r>
          </a:p>
        </p:txBody>
      </p:sp>
      <p:sp>
        <p:nvSpPr>
          <p:cNvPr id="2" name="Rectangle 1">
            <a:extLst>
              <a:ext uri="{FF2B5EF4-FFF2-40B4-BE49-F238E27FC236}">
                <a16:creationId xmlns:a16="http://schemas.microsoft.com/office/drawing/2014/main" id="{82AB573F-71ED-44A1-B4FC-BB1DCFAAFC17}"/>
              </a:ext>
            </a:extLst>
          </p:cNvPr>
          <p:cNvSpPr/>
          <p:nvPr/>
        </p:nvSpPr>
        <p:spPr>
          <a:xfrm>
            <a:off x="7375601" y="2212921"/>
            <a:ext cx="1917192" cy="646331"/>
          </a:xfrm>
          <a:prstGeom prst="rect">
            <a:avLst/>
          </a:prstGeom>
        </p:spPr>
        <p:txBody>
          <a:bodyPr wrap="none">
            <a:spAutoFit/>
          </a:bodyPr>
          <a:lstStyle/>
          <a:p>
            <a:pPr lvl="0"/>
            <a:r>
              <a:rPr lang="es-PR" altLang="en-US" sz="3600" dirty="0">
                <a:solidFill>
                  <a:srgbClr val="90C226"/>
                </a:solidFill>
                <a:ea typeface="ヒラギノ角ゴ Pro W3" charset="-128"/>
              </a:rPr>
              <a:t>De Viaje</a:t>
            </a:r>
            <a:endParaRPr lang="es-PR" sz="2400" dirty="0">
              <a:solidFill>
                <a:prstClr val="black"/>
              </a:solidFill>
            </a:endParaRPr>
          </a:p>
        </p:txBody>
      </p:sp>
      <p:pic>
        <p:nvPicPr>
          <p:cNvPr id="3" name="Picture 2" descr="Una imagen de un hombre manejando un montacarga de gas">
            <a:extLst>
              <a:ext uri="{FF2B5EF4-FFF2-40B4-BE49-F238E27FC236}">
                <a16:creationId xmlns:a16="http://schemas.microsoft.com/office/drawing/2014/main" id="{457E09B4-FDF2-4CA1-B851-2A732E98FA8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124764" y="3021186"/>
            <a:ext cx="4991265" cy="33547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415009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FE1EF56-A0D6-470C-AEC3-C69B3C36E7DD}"/>
              </a:ext>
            </a:extLst>
          </p:cNvPr>
          <p:cNvSpPr txBox="1"/>
          <p:nvPr/>
        </p:nvSpPr>
        <p:spPr>
          <a:xfrm>
            <a:off x="2487207" y="119411"/>
            <a:ext cx="8871339" cy="769441"/>
          </a:xfrm>
          <a:prstGeom prst="rect">
            <a:avLst/>
          </a:prstGeom>
          <a:noFill/>
          <a:ln w="25400">
            <a:solidFill>
              <a:schemeClr val="accent1"/>
            </a:solidFill>
          </a:ln>
        </p:spPr>
        <p:txBody>
          <a:bodyPr wrap="none" rtlCol="0">
            <a:spAutoFit/>
          </a:bodyPr>
          <a:lstStyle/>
          <a:p>
            <a:r>
              <a:rPr lang="es-PR" sz="4400" dirty="0">
                <a:solidFill>
                  <a:srgbClr val="37495F"/>
                </a:solidFill>
              </a:rPr>
              <a:t>Camiones Industriales Motorizados</a:t>
            </a:r>
          </a:p>
        </p:txBody>
      </p:sp>
      <p:sp>
        <p:nvSpPr>
          <p:cNvPr id="2" name="Title 1">
            <a:extLst>
              <a:ext uri="{FF2B5EF4-FFF2-40B4-BE49-F238E27FC236}">
                <a16:creationId xmlns:a16="http://schemas.microsoft.com/office/drawing/2014/main" id="{CD80D7D3-1027-44D1-AC7C-5EE72E1E3A6C}"/>
              </a:ext>
            </a:extLst>
          </p:cNvPr>
          <p:cNvSpPr>
            <a:spLocks noGrp="1"/>
          </p:cNvSpPr>
          <p:nvPr>
            <p:ph type="title"/>
          </p:nvPr>
        </p:nvSpPr>
        <p:spPr/>
        <p:txBody>
          <a:bodyPr/>
          <a:lstStyle/>
          <a:p>
            <a:r>
              <a:rPr lang="en-US" dirty="0" err="1"/>
              <a:t>Montando</a:t>
            </a:r>
            <a:r>
              <a:rPr lang="en-US" dirty="0"/>
              <a:t> la </a:t>
            </a:r>
            <a:r>
              <a:rPr lang="en-US" dirty="0" err="1"/>
              <a:t>carga</a:t>
            </a:r>
            <a:endParaRPr lang="en-US" dirty="0"/>
          </a:p>
        </p:txBody>
      </p:sp>
      <p:sp>
        <p:nvSpPr>
          <p:cNvPr id="14" name="Rectangle 3">
            <a:extLst>
              <a:ext uri="{FF2B5EF4-FFF2-40B4-BE49-F238E27FC236}">
                <a16:creationId xmlns:a16="http://schemas.microsoft.com/office/drawing/2014/main" id="{B64CEF95-71BF-4A8C-B63D-C144AB87D999}"/>
              </a:ext>
            </a:extLst>
          </p:cNvPr>
          <p:cNvSpPr>
            <a:spLocks noGrp="1" noChangeArrowheads="1"/>
          </p:cNvSpPr>
          <p:nvPr>
            <p:ph idx="4294967295"/>
          </p:nvPr>
        </p:nvSpPr>
        <p:spPr>
          <a:xfrm>
            <a:off x="0" y="2160588"/>
            <a:ext cx="4229100" cy="3881437"/>
          </a:xfrm>
        </p:spPr>
        <p:txBody>
          <a:bodyPr>
            <a:normAutofit lnSpcReduction="10000"/>
          </a:bodyPr>
          <a:lstStyle/>
          <a:p>
            <a:pPr lvl="1">
              <a:spcBef>
                <a:spcPct val="35000"/>
              </a:spcBef>
            </a:pPr>
            <a:r>
              <a:rPr lang="es-ES" altLang="en-US" sz="2200" dirty="0">
                <a:ea typeface="Arial" panose="020B0604020202020204" pitchFamily="34" charset="0"/>
              </a:rPr>
              <a:t>Inspeccionar la placa base</a:t>
            </a:r>
          </a:p>
          <a:p>
            <a:pPr lvl="1">
              <a:spcBef>
                <a:spcPct val="35000"/>
              </a:spcBef>
            </a:pPr>
            <a:r>
              <a:rPr lang="es-ES" altLang="en-US" sz="2200" dirty="0">
                <a:ea typeface="Arial" panose="020B0604020202020204" pitchFamily="34" charset="0"/>
              </a:rPr>
              <a:t>Verifique el estado del piso del remolque.</a:t>
            </a:r>
          </a:p>
          <a:p>
            <a:pPr lvl="1">
              <a:spcBef>
                <a:spcPct val="35000"/>
              </a:spcBef>
            </a:pPr>
            <a:r>
              <a:rPr lang="es-ES" altLang="en-US" sz="2200" dirty="0">
                <a:ea typeface="Arial" panose="020B0604020202020204" pitchFamily="34" charset="0"/>
              </a:rPr>
              <a:t>Asegúrese de que las ruedas del remolque estén bloqueadas</a:t>
            </a:r>
          </a:p>
          <a:p>
            <a:pPr lvl="1">
              <a:spcBef>
                <a:spcPct val="35000"/>
              </a:spcBef>
            </a:pPr>
            <a:r>
              <a:rPr lang="es-ES" altLang="en-US" sz="2200" dirty="0">
                <a:ea typeface="Arial" panose="020B0604020202020204" pitchFamily="34" charset="0"/>
              </a:rPr>
              <a:t>Asegúrese de que la nariz del remolque esté apoyada por el tractor o el estabilizador de seguridad.</a:t>
            </a:r>
            <a:endParaRPr lang="en-US" altLang="en-US" sz="2200" dirty="0">
              <a:ea typeface="Arial" panose="020B0604020202020204" pitchFamily="34" charset="0"/>
            </a:endParaRPr>
          </a:p>
        </p:txBody>
      </p:sp>
      <p:sp>
        <p:nvSpPr>
          <p:cNvPr id="4" name="TextBox 3">
            <a:extLst>
              <a:ext uri="{FF2B5EF4-FFF2-40B4-BE49-F238E27FC236}">
                <a16:creationId xmlns:a16="http://schemas.microsoft.com/office/drawing/2014/main" id="{E5490246-9583-4259-8493-4BF4C4CEC0E0}"/>
              </a:ext>
            </a:extLst>
          </p:cNvPr>
          <p:cNvSpPr txBox="1"/>
          <p:nvPr/>
        </p:nvSpPr>
        <p:spPr>
          <a:xfrm>
            <a:off x="842597" y="1384097"/>
            <a:ext cx="7043916" cy="707886"/>
          </a:xfrm>
          <a:prstGeom prst="rect">
            <a:avLst/>
          </a:prstGeom>
          <a:noFill/>
        </p:spPr>
        <p:txBody>
          <a:bodyPr wrap="none" rtlCol="0">
            <a:spAutoFit/>
          </a:bodyPr>
          <a:lstStyle/>
          <a:p>
            <a:pPr marL="285750" indent="-285750">
              <a:spcBef>
                <a:spcPts val="1200"/>
              </a:spcBef>
              <a:buFont typeface="Arial" panose="020B0604020202020204" pitchFamily="34" charset="0"/>
              <a:buChar char="•"/>
            </a:pPr>
            <a:r>
              <a:rPr lang="es-PR" sz="4000" b="1" dirty="0">
                <a:solidFill>
                  <a:srgbClr val="1B3049"/>
                </a:solidFill>
              </a:rPr>
              <a:t>Seguridad en la conducción</a:t>
            </a:r>
          </a:p>
        </p:txBody>
      </p:sp>
      <p:sp>
        <p:nvSpPr>
          <p:cNvPr id="13" name="Rectangle 12">
            <a:extLst>
              <a:ext uri="{FF2B5EF4-FFF2-40B4-BE49-F238E27FC236}">
                <a16:creationId xmlns:a16="http://schemas.microsoft.com/office/drawing/2014/main" id="{9CAFD12F-41BD-40D6-916B-AAB3BCA09384}"/>
              </a:ext>
            </a:extLst>
          </p:cNvPr>
          <p:cNvSpPr/>
          <p:nvPr/>
        </p:nvSpPr>
        <p:spPr>
          <a:xfrm>
            <a:off x="8005133" y="1607234"/>
            <a:ext cx="3685624" cy="646331"/>
          </a:xfrm>
          <a:prstGeom prst="rect">
            <a:avLst/>
          </a:prstGeom>
        </p:spPr>
        <p:txBody>
          <a:bodyPr wrap="none">
            <a:spAutoFit/>
          </a:bodyPr>
          <a:lstStyle/>
          <a:p>
            <a:r>
              <a:rPr lang="es-PR" altLang="en-US" sz="3600" dirty="0">
                <a:solidFill>
                  <a:srgbClr val="90C226"/>
                </a:solidFill>
                <a:ea typeface="ヒラギノ角ゴ Pro W3" charset="-128"/>
                <a:cs typeface="+mj-cs"/>
              </a:rPr>
              <a:t>Muelles de Carga</a:t>
            </a:r>
            <a:endParaRPr lang="es-PR" sz="2400" dirty="0"/>
          </a:p>
        </p:txBody>
      </p:sp>
      <p:pic>
        <p:nvPicPr>
          <p:cNvPr id="5" name="Picture 4" descr="Imagen de un montacarga cargando a un remolque tractor">
            <a:extLst>
              <a:ext uri="{FF2B5EF4-FFF2-40B4-BE49-F238E27FC236}">
                <a16:creationId xmlns:a16="http://schemas.microsoft.com/office/drawing/2014/main" id="{8633E949-BA48-4ADA-8D99-FCDF79117727}"/>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 xmlns:a1611="http://schemas.microsoft.com/office/drawing/2016/11/main" r:id="rId4"/>
              </a:ext>
            </a:extLst>
          </a:blip>
          <a:stretch>
            <a:fillRect/>
          </a:stretch>
        </p:blipFill>
        <p:spPr>
          <a:xfrm>
            <a:off x="5438332" y="2387734"/>
            <a:ext cx="5959162" cy="39727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299604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FE1EF56-A0D6-470C-AEC3-C69B3C36E7DD}"/>
              </a:ext>
            </a:extLst>
          </p:cNvPr>
          <p:cNvSpPr txBox="1"/>
          <p:nvPr/>
        </p:nvSpPr>
        <p:spPr>
          <a:xfrm>
            <a:off x="2487207" y="193411"/>
            <a:ext cx="8871339" cy="769441"/>
          </a:xfrm>
          <a:prstGeom prst="rect">
            <a:avLst/>
          </a:prstGeom>
          <a:noFill/>
          <a:ln w="25400">
            <a:solidFill>
              <a:schemeClr val="accent1"/>
            </a:solidFill>
          </a:ln>
        </p:spPr>
        <p:txBody>
          <a:bodyPr wrap="none" rtlCol="0">
            <a:spAutoFit/>
          </a:bodyPr>
          <a:lstStyle/>
          <a:p>
            <a:r>
              <a:rPr lang="es-PR" sz="4400" dirty="0">
                <a:solidFill>
                  <a:srgbClr val="37495F"/>
                </a:solidFill>
              </a:rPr>
              <a:t>Camiones Industriales Motorizados</a:t>
            </a:r>
          </a:p>
        </p:txBody>
      </p:sp>
      <p:sp>
        <p:nvSpPr>
          <p:cNvPr id="2" name="Title 1">
            <a:extLst>
              <a:ext uri="{FF2B5EF4-FFF2-40B4-BE49-F238E27FC236}">
                <a16:creationId xmlns:a16="http://schemas.microsoft.com/office/drawing/2014/main" id="{89EF9DB3-8970-45C9-8C95-5DB25D07CA5B}"/>
              </a:ext>
            </a:extLst>
          </p:cNvPr>
          <p:cNvSpPr>
            <a:spLocks noGrp="1"/>
          </p:cNvSpPr>
          <p:nvPr>
            <p:ph type="title"/>
          </p:nvPr>
        </p:nvSpPr>
        <p:spPr>
          <a:xfrm>
            <a:off x="677334" y="962852"/>
            <a:ext cx="8596668" cy="967548"/>
          </a:xfrm>
        </p:spPr>
        <p:txBody>
          <a:bodyPr>
            <a:normAutofit/>
          </a:bodyPr>
          <a:lstStyle/>
          <a:p>
            <a:r>
              <a:rPr lang="en-US" dirty="0" err="1">
                <a:solidFill>
                  <a:srgbClr val="90C226"/>
                </a:solidFill>
                <a:latin typeface="+mn-lt"/>
                <a:ea typeface="ヒラギノ角ゴ Pro W3" charset="-128"/>
              </a:rPr>
              <a:t>Desastre</a:t>
            </a:r>
            <a:endParaRPr lang="en-US" dirty="0">
              <a:solidFill>
                <a:srgbClr val="90C226"/>
              </a:solidFill>
              <a:latin typeface="+mn-lt"/>
              <a:ea typeface="ヒラギノ角ゴ Pro W3" charset="-128"/>
            </a:endParaRPr>
          </a:p>
        </p:txBody>
      </p:sp>
      <p:sp>
        <p:nvSpPr>
          <p:cNvPr id="14" name="Rectangle 3">
            <a:extLst>
              <a:ext uri="{FF2B5EF4-FFF2-40B4-BE49-F238E27FC236}">
                <a16:creationId xmlns:a16="http://schemas.microsoft.com/office/drawing/2014/main" id="{B64CEF95-71BF-4A8C-B63D-C144AB87D999}"/>
              </a:ext>
            </a:extLst>
          </p:cNvPr>
          <p:cNvSpPr>
            <a:spLocks noGrp="1" noChangeArrowheads="1"/>
          </p:cNvSpPr>
          <p:nvPr>
            <p:ph idx="4294967295"/>
          </p:nvPr>
        </p:nvSpPr>
        <p:spPr>
          <a:xfrm>
            <a:off x="0" y="2160588"/>
            <a:ext cx="4413250" cy="4506912"/>
          </a:xfrm>
        </p:spPr>
        <p:txBody>
          <a:bodyPr>
            <a:normAutofit lnSpcReduction="10000"/>
          </a:bodyPr>
          <a:lstStyle/>
          <a:p>
            <a:pPr lvl="1">
              <a:spcBef>
                <a:spcPct val="35000"/>
              </a:spcBef>
            </a:pPr>
            <a:r>
              <a:rPr lang="es-PR" altLang="en-US" sz="2200" dirty="0">
                <a:ea typeface="Arial" panose="020B0604020202020204" pitchFamily="34" charset="0"/>
              </a:rPr>
              <a:t>Inspeccionar la placa base</a:t>
            </a:r>
          </a:p>
          <a:p>
            <a:pPr lvl="1">
              <a:spcBef>
                <a:spcPct val="35000"/>
              </a:spcBef>
            </a:pPr>
            <a:r>
              <a:rPr lang="es-ES" altLang="en-US" sz="3000" dirty="0">
                <a:highlight>
                  <a:srgbClr val="FFFF00"/>
                </a:highlight>
                <a:ea typeface="Arial" panose="020B0604020202020204" pitchFamily="34" charset="0"/>
              </a:rPr>
              <a:t>Verifique el estado del piso del remolque</a:t>
            </a:r>
            <a:r>
              <a:rPr lang="es-ES" altLang="en-US" sz="3600" dirty="0">
                <a:ea typeface="Arial" panose="020B0604020202020204" pitchFamily="34" charset="0"/>
              </a:rPr>
              <a:t>.</a:t>
            </a:r>
            <a:endParaRPr lang="en-US" altLang="en-US" sz="3600" dirty="0">
              <a:highlight>
                <a:srgbClr val="FFFF00"/>
              </a:highlight>
              <a:ea typeface="Arial" panose="020B0604020202020204" pitchFamily="34" charset="0"/>
            </a:endParaRPr>
          </a:p>
          <a:p>
            <a:pPr lvl="1">
              <a:spcBef>
                <a:spcPct val="35000"/>
              </a:spcBef>
            </a:pPr>
            <a:r>
              <a:rPr lang="es-ES" altLang="en-US" sz="2200" dirty="0">
                <a:ea typeface="Arial" panose="020B0604020202020204" pitchFamily="34" charset="0"/>
              </a:rPr>
              <a:t>Asegúrese de que las ruedas del remolque estén bloqueadas</a:t>
            </a:r>
            <a:endParaRPr lang="en-US" altLang="en-US" sz="2200" dirty="0">
              <a:ea typeface="Arial" panose="020B0604020202020204" pitchFamily="34" charset="0"/>
            </a:endParaRPr>
          </a:p>
          <a:p>
            <a:pPr lvl="1">
              <a:spcBef>
                <a:spcPct val="35000"/>
              </a:spcBef>
            </a:pPr>
            <a:r>
              <a:rPr lang="es-ES" altLang="en-US" sz="2200" dirty="0">
                <a:ea typeface="Arial" panose="020B0604020202020204" pitchFamily="34" charset="0"/>
              </a:rPr>
              <a:t>Asegúrese de que la nariz del remolque esté apoyada por el tractor o el estabilizador de seguridad.</a:t>
            </a:r>
            <a:endParaRPr lang="en-US" altLang="en-US" sz="2200" dirty="0">
              <a:solidFill>
                <a:srgbClr val="FF0000"/>
              </a:solidFill>
              <a:ea typeface="Arial" panose="020B0604020202020204" pitchFamily="34" charset="0"/>
            </a:endParaRPr>
          </a:p>
        </p:txBody>
      </p:sp>
      <p:sp>
        <p:nvSpPr>
          <p:cNvPr id="4" name="TextBox 3">
            <a:extLst>
              <a:ext uri="{FF2B5EF4-FFF2-40B4-BE49-F238E27FC236}">
                <a16:creationId xmlns:a16="http://schemas.microsoft.com/office/drawing/2014/main" id="{E5490246-9583-4259-8493-4BF4C4CEC0E0}"/>
              </a:ext>
            </a:extLst>
          </p:cNvPr>
          <p:cNvSpPr txBox="1"/>
          <p:nvPr/>
        </p:nvSpPr>
        <p:spPr>
          <a:xfrm>
            <a:off x="842597" y="1442130"/>
            <a:ext cx="7043916" cy="707886"/>
          </a:xfrm>
          <a:prstGeom prst="rect">
            <a:avLst/>
          </a:prstGeom>
          <a:noFill/>
        </p:spPr>
        <p:txBody>
          <a:bodyPr wrap="none" rtlCol="0">
            <a:spAutoFit/>
          </a:bodyPr>
          <a:lstStyle/>
          <a:p>
            <a:pPr marL="285750" indent="-285750">
              <a:spcBef>
                <a:spcPts val="1200"/>
              </a:spcBef>
              <a:buFont typeface="Arial" panose="020B0604020202020204" pitchFamily="34" charset="0"/>
              <a:buChar char="•"/>
            </a:pPr>
            <a:r>
              <a:rPr lang="es-PR" sz="4000" b="1" dirty="0">
                <a:solidFill>
                  <a:srgbClr val="1B3049"/>
                </a:solidFill>
              </a:rPr>
              <a:t>Seguridad en la conducción</a:t>
            </a:r>
          </a:p>
        </p:txBody>
      </p:sp>
      <p:sp>
        <p:nvSpPr>
          <p:cNvPr id="13" name="Rectangle 12">
            <a:extLst>
              <a:ext uri="{FF2B5EF4-FFF2-40B4-BE49-F238E27FC236}">
                <a16:creationId xmlns:a16="http://schemas.microsoft.com/office/drawing/2014/main" id="{9CAFD12F-41BD-40D6-916B-AAB3BCA09384}"/>
              </a:ext>
            </a:extLst>
          </p:cNvPr>
          <p:cNvSpPr/>
          <p:nvPr/>
        </p:nvSpPr>
        <p:spPr>
          <a:xfrm>
            <a:off x="8108524" y="1700258"/>
            <a:ext cx="3685624" cy="646331"/>
          </a:xfrm>
          <a:prstGeom prst="rect">
            <a:avLst/>
          </a:prstGeom>
        </p:spPr>
        <p:txBody>
          <a:bodyPr wrap="none">
            <a:spAutoFit/>
          </a:bodyPr>
          <a:lstStyle/>
          <a:p>
            <a:r>
              <a:rPr lang="es-PR" altLang="en-US" sz="3600" dirty="0">
                <a:solidFill>
                  <a:srgbClr val="90C226"/>
                </a:solidFill>
                <a:ea typeface="ヒラギノ角ゴ Pro W3" charset="-128"/>
                <a:cs typeface="+mj-cs"/>
              </a:rPr>
              <a:t>Muelles de Carga</a:t>
            </a:r>
            <a:endParaRPr lang="es-PR" sz="2400" dirty="0"/>
          </a:p>
        </p:txBody>
      </p:sp>
      <p:pic>
        <p:nvPicPr>
          <p:cNvPr id="3" name="Picture 2" descr="Una imagen de dos carretillas elevadoras que salen del suelo de un remolque tractor debido al peso excesivo.">
            <a:extLst>
              <a:ext uri="{FF2B5EF4-FFF2-40B4-BE49-F238E27FC236}">
                <a16:creationId xmlns:a16="http://schemas.microsoft.com/office/drawing/2014/main" id="{6891AFF6-09B9-49B5-A3DA-3207DE6659D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584714" y="2395471"/>
            <a:ext cx="6113783" cy="37527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358250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FE1EF56-A0D6-470C-AEC3-C69B3C36E7DD}"/>
              </a:ext>
            </a:extLst>
          </p:cNvPr>
          <p:cNvSpPr txBox="1"/>
          <p:nvPr/>
        </p:nvSpPr>
        <p:spPr>
          <a:xfrm>
            <a:off x="2782105" y="189934"/>
            <a:ext cx="9185528" cy="769441"/>
          </a:xfrm>
          <a:prstGeom prst="rect">
            <a:avLst/>
          </a:prstGeom>
          <a:noFill/>
          <a:ln w="25400">
            <a:solidFill>
              <a:schemeClr val="accent1"/>
            </a:solidFill>
          </a:ln>
        </p:spPr>
        <p:txBody>
          <a:bodyPr wrap="none" rtlCol="0">
            <a:spAutoFit/>
          </a:bodyPr>
          <a:lstStyle/>
          <a:p>
            <a:r>
              <a:rPr lang="es-PR" sz="4400" dirty="0">
                <a:solidFill>
                  <a:srgbClr val="37495F"/>
                </a:solidFill>
              </a:rPr>
              <a:t>Camiones Industriales Motorizados</a:t>
            </a:r>
          </a:p>
        </p:txBody>
      </p:sp>
      <p:sp>
        <p:nvSpPr>
          <p:cNvPr id="2" name="Title 1">
            <a:extLst>
              <a:ext uri="{FF2B5EF4-FFF2-40B4-BE49-F238E27FC236}">
                <a16:creationId xmlns:a16="http://schemas.microsoft.com/office/drawing/2014/main" id="{D4045759-0E89-40DA-BEC3-1FD6FBF1C442}"/>
              </a:ext>
            </a:extLst>
          </p:cNvPr>
          <p:cNvSpPr>
            <a:spLocks noGrp="1"/>
          </p:cNvSpPr>
          <p:nvPr>
            <p:ph type="title"/>
          </p:nvPr>
        </p:nvSpPr>
        <p:spPr/>
        <p:txBody>
          <a:bodyPr>
            <a:normAutofit/>
          </a:bodyPr>
          <a:lstStyle/>
          <a:p>
            <a:r>
              <a:rPr lang="en-US" dirty="0" err="1">
                <a:solidFill>
                  <a:srgbClr val="90C226"/>
                </a:solidFill>
                <a:latin typeface="+mn-lt"/>
                <a:ea typeface="ヒラギノ角ゴ Pro W3" charset="-128"/>
              </a:rPr>
              <a:t>Descarga</a:t>
            </a:r>
            <a:endParaRPr lang="en-US" dirty="0">
              <a:solidFill>
                <a:srgbClr val="90C226"/>
              </a:solidFill>
              <a:latin typeface="+mn-lt"/>
              <a:ea typeface="ヒラギノ角ゴ Pro W3" charset="-128"/>
            </a:endParaRPr>
          </a:p>
        </p:txBody>
      </p:sp>
      <p:sp>
        <p:nvSpPr>
          <p:cNvPr id="12" name="Rectangle 7">
            <a:extLst>
              <a:ext uri="{FF2B5EF4-FFF2-40B4-BE49-F238E27FC236}">
                <a16:creationId xmlns:a16="http://schemas.microsoft.com/office/drawing/2014/main" id="{9C937A89-6BDB-4CC3-A3BC-18F4D7FE99A3}"/>
              </a:ext>
            </a:extLst>
          </p:cNvPr>
          <p:cNvSpPr>
            <a:spLocks noGrp="1" noChangeArrowheads="1"/>
          </p:cNvSpPr>
          <p:nvPr>
            <p:ph idx="4294967295"/>
          </p:nvPr>
        </p:nvSpPr>
        <p:spPr>
          <a:xfrm>
            <a:off x="0" y="2008188"/>
            <a:ext cx="4414838" cy="4506912"/>
          </a:xfrm>
        </p:spPr>
        <p:txBody>
          <a:bodyPr>
            <a:normAutofit/>
          </a:bodyPr>
          <a:lstStyle/>
          <a:p>
            <a:pPr lvl="1">
              <a:spcBef>
                <a:spcPct val="25000"/>
              </a:spcBef>
            </a:pPr>
            <a:r>
              <a:rPr lang="es-ES" altLang="en-US" sz="2400" dirty="0">
                <a:ea typeface="Arial" panose="020B0604020202020204" pitchFamily="34" charset="0"/>
              </a:rPr>
              <a:t>No bloquee las salidas o los pasillos.</a:t>
            </a:r>
          </a:p>
          <a:p>
            <a:pPr lvl="1">
              <a:spcBef>
                <a:spcPct val="25000"/>
              </a:spcBef>
            </a:pPr>
            <a:r>
              <a:rPr lang="es-ES" altLang="en-US" sz="2400" dirty="0">
                <a:ea typeface="Arial" panose="020B0604020202020204" pitchFamily="34" charset="0"/>
              </a:rPr>
              <a:t>Bajar las horquillas</a:t>
            </a:r>
          </a:p>
          <a:p>
            <a:pPr lvl="1">
              <a:spcBef>
                <a:spcPct val="25000"/>
              </a:spcBef>
            </a:pPr>
            <a:r>
              <a:rPr lang="es-ES" altLang="en-US" sz="2400" dirty="0">
                <a:ea typeface="Arial" panose="020B0604020202020204" pitchFamily="34" charset="0"/>
              </a:rPr>
              <a:t>Poner el engranaje en neutral</a:t>
            </a:r>
          </a:p>
          <a:p>
            <a:pPr lvl="1">
              <a:spcBef>
                <a:spcPct val="25000"/>
              </a:spcBef>
            </a:pPr>
            <a:r>
              <a:rPr lang="es-ES" altLang="en-US" sz="2400" dirty="0">
                <a:ea typeface="Arial" panose="020B0604020202020204" pitchFamily="34" charset="0"/>
              </a:rPr>
              <a:t>Ponga el freno de </a:t>
            </a:r>
            <a:r>
              <a:rPr lang="es-PR" altLang="en-US" sz="2400" dirty="0">
                <a:ea typeface="Arial" panose="020B0604020202020204" pitchFamily="34" charset="0"/>
              </a:rPr>
              <a:t>estacionamiento</a:t>
            </a:r>
          </a:p>
          <a:p>
            <a:pPr lvl="1">
              <a:spcBef>
                <a:spcPct val="25000"/>
              </a:spcBef>
            </a:pPr>
            <a:r>
              <a:rPr lang="es-PR" altLang="en-US" sz="2400" dirty="0">
                <a:ea typeface="Arial" panose="020B0604020202020204" pitchFamily="34" charset="0"/>
              </a:rPr>
              <a:t>Apagar la maquina</a:t>
            </a:r>
          </a:p>
        </p:txBody>
      </p:sp>
      <p:sp>
        <p:nvSpPr>
          <p:cNvPr id="4" name="TextBox 3">
            <a:extLst>
              <a:ext uri="{FF2B5EF4-FFF2-40B4-BE49-F238E27FC236}">
                <a16:creationId xmlns:a16="http://schemas.microsoft.com/office/drawing/2014/main" id="{E5490246-9583-4259-8493-4BF4C4CEC0E0}"/>
              </a:ext>
            </a:extLst>
          </p:cNvPr>
          <p:cNvSpPr txBox="1"/>
          <p:nvPr/>
        </p:nvSpPr>
        <p:spPr>
          <a:xfrm>
            <a:off x="842597" y="1373233"/>
            <a:ext cx="7043916" cy="707886"/>
          </a:xfrm>
          <a:prstGeom prst="rect">
            <a:avLst/>
          </a:prstGeom>
          <a:noFill/>
        </p:spPr>
        <p:txBody>
          <a:bodyPr wrap="none" rtlCol="0">
            <a:spAutoFit/>
          </a:bodyPr>
          <a:lstStyle/>
          <a:p>
            <a:pPr marL="285750" indent="-285750">
              <a:spcBef>
                <a:spcPts val="1200"/>
              </a:spcBef>
              <a:buFont typeface="Arial" panose="020B0604020202020204" pitchFamily="34" charset="0"/>
              <a:buChar char="•"/>
            </a:pPr>
            <a:r>
              <a:rPr lang="es-PR" sz="4000" b="1" dirty="0">
                <a:solidFill>
                  <a:srgbClr val="1B3049"/>
                </a:solidFill>
              </a:rPr>
              <a:t>Seguridad en la conducción</a:t>
            </a:r>
          </a:p>
        </p:txBody>
      </p:sp>
      <p:sp>
        <p:nvSpPr>
          <p:cNvPr id="13" name="Rectangle 12">
            <a:extLst>
              <a:ext uri="{FF2B5EF4-FFF2-40B4-BE49-F238E27FC236}">
                <a16:creationId xmlns:a16="http://schemas.microsoft.com/office/drawing/2014/main" id="{9CAFD12F-41BD-40D6-916B-AAB3BCA09384}"/>
              </a:ext>
            </a:extLst>
          </p:cNvPr>
          <p:cNvSpPr/>
          <p:nvPr/>
        </p:nvSpPr>
        <p:spPr>
          <a:xfrm>
            <a:off x="7886513" y="1703735"/>
            <a:ext cx="3595856" cy="646331"/>
          </a:xfrm>
          <a:prstGeom prst="rect">
            <a:avLst/>
          </a:prstGeom>
        </p:spPr>
        <p:txBody>
          <a:bodyPr wrap="none">
            <a:spAutoFit/>
          </a:bodyPr>
          <a:lstStyle/>
          <a:p>
            <a:r>
              <a:rPr lang="es-PR" altLang="en-US" sz="3600" dirty="0">
                <a:solidFill>
                  <a:srgbClr val="90C226"/>
                </a:solidFill>
                <a:ea typeface="ヒラギノ角ゴ Pro W3" charset="-128"/>
                <a:cs typeface="+mj-cs"/>
              </a:rPr>
              <a:t>Estacionamiento</a:t>
            </a:r>
            <a:endParaRPr lang="es-PR" sz="2400" dirty="0"/>
          </a:p>
        </p:txBody>
      </p:sp>
      <p:pic>
        <p:nvPicPr>
          <p:cNvPr id="5" name="Picture 4" descr="Una imagen de un trabajador descargando una carga">
            <a:extLst>
              <a:ext uri="{FF2B5EF4-FFF2-40B4-BE49-F238E27FC236}">
                <a16:creationId xmlns:a16="http://schemas.microsoft.com/office/drawing/2014/main" id="{8633E949-BA48-4ADA-8D99-FCDF79117727}"/>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 xmlns:a1611="http://schemas.microsoft.com/office/drawing/2016/11/main" r:id="rId4"/>
              </a:ext>
            </a:extLst>
          </a:blip>
          <a:stretch>
            <a:fillRect/>
          </a:stretch>
        </p:blipFill>
        <p:spPr>
          <a:xfrm>
            <a:off x="5438332" y="2387734"/>
            <a:ext cx="5959162" cy="39727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183318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FE1EF56-A0D6-470C-AEC3-C69B3C36E7DD}"/>
              </a:ext>
            </a:extLst>
          </p:cNvPr>
          <p:cNvSpPr txBox="1"/>
          <p:nvPr/>
        </p:nvSpPr>
        <p:spPr>
          <a:xfrm>
            <a:off x="3200413" y="87137"/>
            <a:ext cx="8871339" cy="769441"/>
          </a:xfrm>
          <a:prstGeom prst="rect">
            <a:avLst/>
          </a:prstGeom>
          <a:noFill/>
          <a:ln w="25400">
            <a:solidFill>
              <a:schemeClr val="accent1"/>
            </a:solidFill>
          </a:ln>
        </p:spPr>
        <p:txBody>
          <a:bodyPr wrap="none" rtlCol="0">
            <a:spAutoFit/>
          </a:bodyPr>
          <a:lstStyle/>
          <a:p>
            <a:r>
              <a:rPr lang="es-PR" sz="4400" dirty="0">
                <a:solidFill>
                  <a:srgbClr val="37495F"/>
                </a:solidFill>
              </a:rPr>
              <a:t>Camiones Industriales Motorizados</a:t>
            </a:r>
          </a:p>
        </p:txBody>
      </p:sp>
      <p:sp>
        <p:nvSpPr>
          <p:cNvPr id="2" name="Title 1">
            <a:extLst>
              <a:ext uri="{FF2B5EF4-FFF2-40B4-BE49-F238E27FC236}">
                <a16:creationId xmlns:a16="http://schemas.microsoft.com/office/drawing/2014/main" id="{9919130D-6DDB-4834-BB54-1CC542317DB6}"/>
              </a:ext>
            </a:extLst>
          </p:cNvPr>
          <p:cNvSpPr>
            <a:spLocks noGrp="1"/>
          </p:cNvSpPr>
          <p:nvPr>
            <p:ph type="title"/>
          </p:nvPr>
        </p:nvSpPr>
        <p:spPr/>
        <p:txBody>
          <a:bodyPr/>
          <a:lstStyle/>
          <a:p>
            <a:r>
              <a:rPr lang="en-US" dirty="0" err="1"/>
              <a:t>Carga</a:t>
            </a:r>
            <a:r>
              <a:rPr lang="en-US" dirty="0"/>
              <a:t> </a:t>
            </a:r>
            <a:r>
              <a:rPr lang="en-US" dirty="0" err="1"/>
              <a:t>desatendida</a:t>
            </a:r>
            <a:endParaRPr lang="en-US" dirty="0"/>
          </a:p>
        </p:txBody>
      </p:sp>
      <p:sp>
        <p:nvSpPr>
          <p:cNvPr id="4" name="TextBox 3">
            <a:extLst>
              <a:ext uri="{FF2B5EF4-FFF2-40B4-BE49-F238E27FC236}">
                <a16:creationId xmlns:a16="http://schemas.microsoft.com/office/drawing/2014/main" id="{E5490246-9583-4259-8493-4BF4C4CEC0E0}"/>
              </a:ext>
            </a:extLst>
          </p:cNvPr>
          <p:cNvSpPr txBox="1"/>
          <p:nvPr/>
        </p:nvSpPr>
        <p:spPr>
          <a:xfrm>
            <a:off x="1025056" y="966658"/>
            <a:ext cx="9001182" cy="646331"/>
          </a:xfrm>
          <a:prstGeom prst="rect">
            <a:avLst/>
          </a:prstGeom>
          <a:noFill/>
        </p:spPr>
        <p:txBody>
          <a:bodyPr wrap="none" rtlCol="0">
            <a:spAutoFit/>
          </a:bodyPr>
          <a:lstStyle/>
          <a:p>
            <a:pPr marL="285750" indent="-285750">
              <a:spcBef>
                <a:spcPts val="1200"/>
              </a:spcBef>
              <a:buFont typeface="Arial" panose="020B0604020202020204" pitchFamily="34" charset="0"/>
              <a:buChar char="•"/>
            </a:pPr>
            <a:r>
              <a:rPr lang="es-ES" sz="3600" b="1" dirty="0">
                <a:solidFill>
                  <a:srgbClr val="1B3049"/>
                </a:solidFill>
              </a:rPr>
              <a:t>No dejes un montacargas desatendido.</a:t>
            </a:r>
            <a:endParaRPr lang="en-US" sz="3600" b="1" dirty="0">
              <a:solidFill>
                <a:srgbClr val="1B3049"/>
              </a:solidFill>
            </a:endParaRPr>
          </a:p>
        </p:txBody>
      </p:sp>
      <p:sp>
        <p:nvSpPr>
          <p:cNvPr id="9" name="Rectangle 2">
            <a:extLst>
              <a:ext uri="{FF2B5EF4-FFF2-40B4-BE49-F238E27FC236}">
                <a16:creationId xmlns:a16="http://schemas.microsoft.com/office/drawing/2014/main" id="{123B0565-206B-4B03-9EC4-626F185865A6}"/>
              </a:ext>
            </a:extLst>
          </p:cNvPr>
          <p:cNvSpPr>
            <a:spLocks noChangeArrowheads="1"/>
          </p:cNvSpPr>
          <p:nvPr/>
        </p:nvSpPr>
        <p:spPr bwMode="auto">
          <a:xfrm>
            <a:off x="581699" y="1863613"/>
            <a:ext cx="5059362"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rgbClr val="A50021"/>
              </a:buClr>
              <a:buFont typeface="Wingdings" panose="05000000000000000000" pitchFamily="2" charset="2"/>
              <a:buChar char="§"/>
              <a:defRPr b="1">
                <a:solidFill>
                  <a:schemeClr val="tx1"/>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lvl="1">
              <a:buClr>
                <a:srgbClr val="005595"/>
              </a:buClr>
            </a:pPr>
            <a:r>
              <a:rPr lang="es-ES" altLang="en-US" sz="2000" dirty="0">
                <a:ea typeface="ヒラギノ角ゴ Pro W3" charset="-128"/>
              </a:rPr>
              <a:t>Una montacargas se considera "desatendida" cuando el operador está a una distancia de 25 pies o más del vehículo, incluso si permanece en su vista, o cuando el operador deja el vehículo y no está a su vista.</a:t>
            </a:r>
          </a:p>
          <a:p>
            <a:pPr lvl="1">
              <a:buClr>
                <a:srgbClr val="005595"/>
              </a:buClr>
            </a:pPr>
            <a:r>
              <a:rPr lang="es-ES" altLang="en-US" sz="2000" dirty="0">
                <a:ea typeface="ヒラギノ角ゴ Pro W3" charset="-128"/>
              </a:rPr>
              <a:t>Cuando se deja desatendida una montacargas, las horquillas se deben bajar por completo, los controles deben neutralizarse, apagarse y configurar los frenos.</a:t>
            </a:r>
          </a:p>
          <a:p>
            <a:pPr lvl="1">
              <a:buClr>
                <a:srgbClr val="005595"/>
              </a:buClr>
            </a:pPr>
            <a:r>
              <a:rPr lang="es-ES" altLang="en-US" sz="2000" dirty="0">
                <a:ea typeface="ヒラギノ角ゴ Pro W3" charset="-128"/>
              </a:rPr>
              <a:t>Las ruedas deben estar bloqueadas si está estacionado en una inclinación.</a:t>
            </a:r>
          </a:p>
          <a:p>
            <a:pPr marL="457200" lvl="1" indent="0">
              <a:buClr>
                <a:srgbClr val="005595"/>
              </a:buClr>
              <a:buNone/>
            </a:pPr>
            <a:endParaRPr lang="en-US" altLang="en-US" sz="2000" dirty="0">
              <a:ea typeface="ヒラギノ角ゴ Pro W3" charset="-128"/>
            </a:endParaRPr>
          </a:p>
        </p:txBody>
      </p:sp>
      <p:pic>
        <p:nvPicPr>
          <p:cNvPr id="5" name="Picture 4" descr="Una carga desatendida que queda en el aire">
            <a:extLst>
              <a:ext uri="{FF2B5EF4-FFF2-40B4-BE49-F238E27FC236}">
                <a16:creationId xmlns:a16="http://schemas.microsoft.com/office/drawing/2014/main" id="{E6B161DF-BA89-4F87-AA8F-64B7AD964368}"/>
              </a:ext>
            </a:extLst>
          </p:cNvPr>
          <p:cNvPicPr>
            <a:picLocks noChangeAspect="1"/>
          </p:cNvPicPr>
          <p:nvPr/>
        </p:nvPicPr>
        <p:blipFill>
          <a:blip r:embed="rId3">
            <a:extLst>
              <a:ext uri="{837473B0-CC2E-450A-ABE3-18F120FF3D39}">
                <a1611:picAttrSrcUrl xmlns="" xmlns:a1611="http://schemas.microsoft.com/office/drawing/2016/11/main" r:id="rId4"/>
              </a:ext>
            </a:extLst>
          </a:blip>
          <a:stretch>
            <a:fillRect/>
          </a:stretch>
        </p:blipFill>
        <p:spPr>
          <a:xfrm>
            <a:off x="7076208" y="2431648"/>
            <a:ext cx="4237231" cy="39434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962945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title="Camiones Industriales Motorizados">
            <a:extLst>
              <a:ext uri="{FF2B5EF4-FFF2-40B4-BE49-F238E27FC236}">
                <a16:creationId xmlns:a16="http://schemas.microsoft.com/office/drawing/2014/main" id="{BFE1EF56-A0D6-470C-AEC3-C69B3C36E7DD}"/>
              </a:ext>
            </a:extLst>
          </p:cNvPr>
          <p:cNvSpPr txBox="1"/>
          <p:nvPr/>
        </p:nvSpPr>
        <p:spPr>
          <a:xfrm>
            <a:off x="3006472" y="195518"/>
            <a:ext cx="9185528" cy="769441"/>
          </a:xfrm>
          <a:prstGeom prst="rect">
            <a:avLst/>
          </a:prstGeom>
          <a:noFill/>
          <a:ln w="25400">
            <a:solidFill>
              <a:schemeClr val="accent1"/>
            </a:solidFill>
          </a:ln>
        </p:spPr>
        <p:txBody>
          <a:bodyPr wrap="none" rtlCol="0">
            <a:spAutoFit/>
          </a:bodyPr>
          <a:lstStyle/>
          <a:p>
            <a:r>
              <a:rPr lang="es-PR" sz="4400" dirty="0">
                <a:solidFill>
                  <a:srgbClr val="37495F"/>
                </a:solidFill>
              </a:rPr>
              <a:t>Camiones Industriales Motorizados</a:t>
            </a:r>
          </a:p>
        </p:txBody>
      </p:sp>
      <p:sp>
        <p:nvSpPr>
          <p:cNvPr id="9" name="Rectangle 2">
            <a:extLst>
              <a:ext uri="{FF2B5EF4-FFF2-40B4-BE49-F238E27FC236}">
                <a16:creationId xmlns:a16="http://schemas.microsoft.com/office/drawing/2014/main" id="{123B0565-206B-4B03-9EC4-626F185865A6}"/>
              </a:ext>
            </a:extLst>
          </p:cNvPr>
          <p:cNvSpPr>
            <a:spLocks noChangeArrowheads="1"/>
          </p:cNvSpPr>
          <p:nvPr/>
        </p:nvSpPr>
        <p:spPr bwMode="auto">
          <a:xfrm>
            <a:off x="235948" y="1929919"/>
            <a:ext cx="5059362"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rgbClr val="A50021"/>
              </a:buClr>
              <a:buFont typeface="Wingdings" panose="05000000000000000000" pitchFamily="2" charset="2"/>
              <a:buChar char="§"/>
              <a:defRPr b="1">
                <a:solidFill>
                  <a:schemeClr val="tx1"/>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lvl="1">
              <a:buClr>
                <a:srgbClr val="005595"/>
              </a:buClr>
            </a:pPr>
            <a:r>
              <a:rPr lang="es-ES" altLang="en-US" sz="2000" dirty="0">
                <a:solidFill>
                  <a:schemeClr val="bg1">
                    <a:lumMod val="75000"/>
                  </a:schemeClr>
                </a:solidFill>
                <a:ea typeface="ヒラギノ角ゴ Pro W3" charset="-128"/>
              </a:rPr>
              <a:t>Una carretilla elevadora se considera "desatendida" cuando el operador está a una distancia de 25 pies o más del vehículo, incluso si permanece en su vista, o cuando el operador deja el vehículo y no está a su vista.</a:t>
            </a:r>
          </a:p>
          <a:p>
            <a:pPr lvl="1">
              <a:buClr>
                <a:srgbClr val="005595"/>
              </a:buClr>
            </a:pPr>
            <a:r>
              <a:rPr lang="es-ES" altLang="en-US" sz="2000" dirty="0">
                <a:solidFill>
                  <a:schemeClr val="bg1">
                    <a:lumMod val="75000"/>
                  </a:schemeClr>
                </a:solidFill>
                <a:ea typeface="ヒラギノ角ゴ Pro W3" charset="-128"/>
              </a:rPr>
              <a:t>Cuando se deja desatendida una carretilla elevadora, las horquillas se deben bajar por completo, los controles deben neutralizarse, apagarse y configurar los frenos.</a:t>
            </a:r>
          </a:p>
          <a:p>
            <a:pPr lvl="1">
              <a:buClr>
                <a:srgbClr val="005595"/>
              </a:buClr>
            </a:pPr>
            <a:r>
              <a:rPr lang="es-ES" altLang="en-US" sz="2000" dirty="0">
                <a:solidFill>
                  <a:schemeClr val="bg1">
                    <a:lumMod val="75000"/>
                  </a:schemeClr>
                </a:solidFill>
                <a:ea typeface="ヒラギノ角ゴ Pro W3" charset="-128"/>
              </a:rPr>
              <a:t>Las ruedas deben estar bloqueadas si el camión está estacionado en una pendiente.</a:t>
            </a:r>
            <a:r>
              <a:rPr lang="en-US" altLang="en-US" sz="2000" dirty="0">
                <a:solidFill>
                  <a:schemeClr val="bg1">
                    <a:lumMod val="75000"/>
                  </a:schemeClr>
                </a:solidFill>
                <a:ea typeface="ヒラギノ角ゴ Pro W3" charset="-128"/>
              </a:rPr>
              <a:t> </a:t>
            </a:r>
          </a:p>
        </p:txBody>
      </p:sp>
      <p:pic>
        <p:nvPicPr>
          <p:cNvPr id="5" name="Picture 4" title="Camiones Industriales Motorizados">
            <a:extLst>
              <a:ext uri="{FF2B5EF4-FFF2-40B4-BE49-F238E27FC236}">
                <a16:creationId xmlns:a16="http://schemas.microsoft.com/office/drawing/2014/main" id="{E6B161DF-BA89-4F87-AA8F-64B7AD964368}"/>
              </a:ext>
              <a:ext uri="{C183D7F6-B498-43B3-948B-1728B52AA6E4}">
                <adec:decorative xmlns="" xmlns:adec="http://schemas.microsoft.com/office/drawing/2017/decorative" val="1"/>
              </a:ext>
            </a:extLst>
          </p:cNvPr>
          <p:cNvPicPr>
            <a:picLocks noChangeAspect="1"/>
          </p:cNvPicPr>
          <p:nvPr/>
        </p:nvPicPr>
        <p:blipFill>
          <a:blip r:embed="rId3">
            <a:extLst>
              <a:ext uri="{837473B0-CC2E-450A-ABE3-18F120FF3D39}">
                <a1611:picAttrSrcUrl xmlns="" xmlns:a1611="http://schemas.microsoft.com/office/drawing/2016/11/main" r:id="rId4"/>
              </a:ext>
            </a:extLst>
          </a:blip>
          <a:stretch>
            <a:fillRect/>
          </a:stretch>
        </p:blipFill>
        <p:spPr>
          <a:xfrm>
            <a:off x="6550940" y="1929919"/>
            <a:ext cx="4762500" cy="4432300"/>
          </a:xfrm>
          <a:prstGeom prst="rect">
            <a:avLst/>
          </a:prstGeom>
          <a:ln>
            <a:noFill/>
          </a:ln>
          <a:effectLst>
            <a:outerShdw blurRad="292100" dist="139700" dir="2700000" algn="tl" rotWithShape="0">
              <a:srgbClr val="333333">
                <a:alpha val="65000"/>
              </a:srgbClr>
            </a:outerShdw>
          </a:effectLst>
        </p:spPr>
      </p:pic>
      <p:sp>
        <p:nvSpPr>
          <p:cNvPr id="3" name="Title 2">
            <a:extLst>
              <a:ext uri="{FF2B5EF4-FFF2-40B4-BE49-F238E27FC236}">
                <a16:creationId xmlns:a16="http://schemas.microsoft.com/office/drawing/2014/main" id="{2FF2CA42-A137-41D9-B43E-4AE11066A670}"/>
              </a:ext>
            </a:extLst>
          </p:cNvPr>
          <p:cNvSpPr>
            <a:spLocks noGrp="1"/>
          </p:cNvSpPr>
          <p:nvPr>
            <p:ph type="title"/>
          </p:nvPr>
        </p:nvSpPr>
        <p:spPr>
          <a:xfrm>
            <a:off x="566975" y="800120"/>
            <a:ext cx="8596668" cy="1320800"/>
          </a:xfrm>
        </p:spPr>
        <p:txBody>
          <a:bodyPr/>
          <a:lstStyle/>
          <a:p>
            <a:pPr marL="285750" indent="-285750">
              <a:spcBef>
                <a:spcPts val="1200"/>
              </a:spcBef>
              <a:buFont typeface="Arial" panose="020B0604020202020204" pitchFamily="34" charset="0"/>
              <a:buChar char="•"/>
            </a:pPr>
            <a:r>
              <a:rPr lang="es-ES" b="1" dirty="0">
                <a:solidFill>
                  <a:srgbClr val="1B3049"/>
                </a:solidFill>
                <a:latin typeface="+mn-lt"/>
                <a:ea typeface="+mn-ea"/>
                <a:cs typeface="+mn-cs"/>
              </a:rPr>
              <a:t>No dejes un montacargas desatendido.</a:t>
            </a:r>
            <a:endParaRPr lang="en-US" b="1" dirty="0">
              <a:solidFill>
                <a:srgbClr val="1B3049"/>
              </a:solidFill>
              <a:latin typeface="+mn-lt"/>
              <a:ea typeface="+mn-ea"/>
              <a:cs typeface="+mn-cs"/>
            </a:endParaRPr>
          </a:p>
          <a:p>
            <a:endParaRPr lang="en-US" dirty="0"/>
          </a:p>
        </p:txBody>
      </p:sp>
      <p:sp>
        <p:nvSpPr>
          <p:cNvPr id="10" name="TextBox 12">
            <a:extLst>
              <a:ext uri="{FF2B5EF4-FFF2-40B4-BE49-F238E27FC236}">
                <a16:creationId xmlns:a16="http://schemas.microsoft.com/office/drawing/2014/main" id="{CB2F11DE-5461-4571-BCCE-14F275ADFDA6}"/>
              </a:ext>
            </a:extLst>
          </p:cNvPr>
          <p:cNvSpPr txBox="1">
            <a:spLocks noChangeArrowheads="1"/>
          </p:cNvSpPr>
          <p:nvPr/>
        </p:nvSpPr>
        <p:spPr bwMode="auto">
          <a:xfrm>
            <a:off x="948986" y="3003538"/>
            <a:ext cx="9948278" cy="1446550"/>
          </a:xfrm>
          <a:prstGeom prst="rect">
            <a:avLst/>
          </a:prstGeom>
          <a:solidFill>
            <a:srgbClr val="FFFF00"/>
          </a:solidFill>
          <a:ln w="28575">
            <a:solidFill>
              <a:schemeClr val="tx1">
                <a:lumMod val="95000"/>
                <a:lumOff val="5000"/>
              </a:schemeClr>
            </a:solidFill>
          </a:ln>
          <a:effectLst>
            <a:outerShdw blurRad="50800" dist="38100" dir="2700000" algn="tl" rotWithShape="0">
              <a:prstClr val="black">
                <a:alpha val="40000"/>
              </a:prstClr>
            </a:outerShdw>
          </a:effectLst>
        </p:spPr>
        <p:txBody>
          <a:bodyPr wrap="square">
            <a:spAutoFit/>
          </a:bodyPr>
          <a:lstStyle>
            <a:lvl1pPr>
              <a:spcBef>
                <a:spcPct val="20000"/>
              </a:spcBef>
              <a:buClr>
                <a:srgbClr val="A50021"/>
              </a:buClr>
              <a:buFont typeface="Wingdings" panose="05000000000000000000" pitchFamily="2" charset="2"/>
              <a:buChar char="§"/>
              <a:defRPr b="1">
                <a:solidFill>
                  <a:schemeClr val="tx1"/>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ClrTx/>
              <a:buNone/>
            </a:pPr>
            <a:r>
              <a:rPr lang="es-ES" altLang="en-US" sz="2800" b="0" dirty="0"/>
              <a:t>C</a:t>
            </a:r>
            <a:r>
              <a:rPr lang="es-ES" altLang="en-US" sz="2000" b="0" dirty="0"/>
              <a:t>uando el operador de una montacargas se encuentra a 25 pies de la montacarga aún a su vista, los medios de acoplamiento de la carga deben estar completamente bajados, los controles neutralizados y los frenos ajustados para evitar el movimiento, pero no es necesario apagar la energía.</a:t>
            </a:r>
            <a:endParaRPr lang="en-US" altLang="en-US" sz="2000" b="0" dirty="0"/>
          </a:p>
        </p:txBody>
      </p:sp>
    </p:spTree>
    <p:extLst>
      <p:ext uri="{BB962C8B-B14F-4D97-AF65-F5344CB8AC3E}">
        <p14:creationId xmlns:p14="http://schemas.microsoft.com/office/powerpoint/2010/main" val="38225760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FE1EF56-A0D6-470C-AEC3-C69B3C36E7DD}"/>
              </a:ext>
            </a:extLst>
          </p:cNvPr>
          <p:cNvSpPr txBox="1"/>
          <p:nvPr/>
        </p:nvSpPr>
        <p:spPr>
          <a:xfrm>
            <a:off x="3096294" y="103843"/>
            <a:ext cx="8871339" cy="769441"/>
          </a:xfrm>
          <a:prstGeom prst="rect">
            <a:avLst/>
          </a:prstGeom>
          <a:noFill/>
          <a:ln w="25400">
            <a:solidFill>
              <a:schemeClr val="accent1"/>
            </a:solidFill>
          </a:ln>
        </p:spPr>
        <p:txBody>
          <a:bodyPr wrap="none" rtlCol="0">
            <a:spAutoFit/>
          </a:bodyPr>
          <a:lstStyle/>
          <a:p>
            <a:r>
              <a:rPr lang="es-PR" sz="4400" dirty="0">
                <a:solidFill>
                  <a:srgbClr val="37495F"/>
                </a:solidFill>
              </a:rPr>
              <a:t>Camiones Industriales Motorizados</a:t>
            </a:r>
          </a:p>
        </p:txBody>
      </p:sp>
      <p:sp>
        <p:nvSpPr>
          <p:cNvPr id="2" name="Title 1">
            <a:extLst>
              <a:ext uri="{FF2B5EF4-FFF2-40B4-BE49-F238E27FC236}">
                <a16:creationId xmlns:a16="http://schemas.microsoft.com/office/drawing/2014/main" id="{145498C9-4AAC-4F8E-884E-80F33DF82DFC}"/>
              </a:ext>
            </a:extLst>
          </p:cNvPr>
          <p:cNvSpPr>
            <a:spLocks noGrp="1"/>
          </p:cNvSpPr>
          <p:nvPr>
            <p:ph type="title"/>
          </p:nvPr>
        </p:nvSpPr>
        <p:spPr/>
        <p:txBody>
          <a:bodyPr/>
          <a:lstStyle/>
          <a:p>
            <a:r>
              <a:rPr lang="en-US" dirty="0" err="1"/>
              <a:t>Etiqueta</a:t>
            </a:r>
            <a:endParaRPr lang="en-US" dirty="0"/>
          </a:p>
        </p:txBody>
      </p:sp>
      <p:sp>
        <p:nvSpPr>
          <p:cNvPr id="4" name="TextBox 3">
            <a:extLst>
              <a:ext uri="{FF2B5EF4-FFF2-40B4-BE49-F238E27FC236}">
                <a16:creationId xmlns:a16="http://schemas.microsoft.com/office/drawing/2014/main" id="{E5490246-9583-4259-8493-4BF4C4CEC0E0}"/>
              </a:ext>
            </a:extLst>
          </p:cNvPr>
          <p:cNvSpPr txBox="1"/>
          <p:nvPr/>
        </p:nvSpPr>
        <p:spPr>
          <a:xfrm>
            <a:off x="842597" y="1326675"/>
            <a:ext cx="7771679" cy="646331"/>
          </a:xfrm>
          <a:prstGeom prst="rect">
            <a:avLst/>
          </a:prstGeom>
          <a:noFill/>
        </p:spPr>
        <p:txBody>
          <a:bodyPr wrap="none" rtlCol="0">
            <a:spAutoFit/>
          </a:bodyPr>
          <a:lstStyle/>
          <a:p>
            <a:pPr marL="285750" indent="-285750">
              <a:spcBef>
                <a:spcPts val="1200"/>
              </a:spcBef>
              <a:buFont typeface="Arial" panose="020B0604020202020204" pitchFamily="34" charset="0"/>
              <a:buChar char="•"/>
            </a:pPr>
            <a:r>
              <a:rPr lang="es-ES" sz="3600" b="1" dirty="0">
                <a:solidFill>
                  <a:srgbClr val="1B3049"/>
                </a:solidFill>
              </a:rPr>
              <a:t>¿Qué hacer en caso de un vuelco?</a:t>
            </a:r>
            <a:endParaRPr lang="en-US" sz="3600" b="1" dirty="0">
              <a:solidFill>
                <a:srgbClr val="1B3049"/>
              </a:solidFill>
            </a:endParaRPr>
          </a:p>
        </p:txBody>
      </p:sp>
      <p:sp>
        <p:nvSpPr>
          <p:cNvPr id="11" name="Rectangle 4">
            <a:extLst>
              <a:ext uri="{FF2B5EF4-FFF2-40B4-BE49-F238E27FC236}">
                <a16:creationId xmlns:a16="http://schemas.microsoft.com/office/drawing/2014/main" id="{DF096DEA-F1BF-4F29-8809-B4464B9DC1F5}"/>
              </a:ext>
            </a:extLst>
          </p:cNvPr>
          <p:cNvSpPr>
            <a:spLocks noChangeArrowheads="1"/>
          </p:cNvSpPr>
          <p:nvPr/>
        </p:nvSpPr>
        <p:spPr bwMode="auto">
          <a:xfrm>
            <a:off x="308413" y="2015612"/>
            <a:ext cx="5787587" cy="430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lr>
                <a:srgbClr val="A50021"/>
              </a:buClr>
              <a:buFont typeface="Wingdings" panose="05000000000000000000" pitchFamily="2" charset="2"/>
              <a:buChar char="§"/>
              <a:defRPr b="1">
                <a:solidFill>
                  <a:schemeClr val="tx1"/>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lvl="1"/>
            <a:r>
              <a:rPr lang="es-ES" altLang="en-US" sz="2400" dirty="0">
                <a:ea typeface="ヒラギノ角ゴ Pro W3" charset="-128"/>
              </a:rPr>
              <a:t>Si la montacarga empieza a volcarse, mantengan sus brazos y piernas adentro y sosténgase de el volante.</a:t>
            </a:r>
            <a:r>
              <a:rPr lang="en-US" altLang="en-US" sz="2400" dirty="0">
                <a:ea typeface="ヒラギノ角ゴ Pro W3" charset="-128"/>
              </a:rPr>
              <a:t> </a:t>
            </a:r>
          </a:p>
          <a:p>
            <a:pPr lvl="1" eaLnBrk="1" hangingPunct="1"/>
            <a:endParaRPr lang="en-US" altLang="en-US" sz="2400" dirty="0">
              <a:ea typeface="ヒラギノ角ゴ Pro W3" charset="-128"/>
            </a:endParaRPr>
          </a:p>
          <a:p>
            <a:pPr lvl="1"/>
            <a:r>
              <a:rPr lang="es-ES" altLang="en-US" sz="2400" dirty="0">
                <a:ea typeface="ヒラギノ角ゴ Pro W3" charset="-128"/>
              </a:rPr>
              <a:t>No intente saltar, no puede moverse más rápido de lo que el montacargas puede volcarse. La mayoría de las personas que intentan saltar son asesinadas por el impacto de la guardia superior.</a:t>
            </a:r>
            <a:endParaRPr lang="en-US" altLang="en-US" sz="2400" dirty="0">
              <a:ea typeface="ヒラギノ角ゴ Pro W3" charset="-128"/>
            </a:endParaRPr>
          </a:p>
        </p:txBody>
      </p:sp>
      <p:pic>
        <p:nvPicPr>
          <p:cNvPr id="12" name="Picture 2" descr="etiqueta de advertencia de montacarga">
            <a:extLst>
              <a:ext uri="{FF2B5EF4-FFF2-40B4-BE49-F238E27FC236}">
                <a16:creationId xmlns:a16="http://schemas.microsoft.com/office/drawing/2014/main" id="{B1E1AF8A-CB08-4D5C-8E8F-29E736F33853}"/>
              </a:ext>
            </a:extLst>
          </p:cNvPr>
          <p:cNvPicPr>
            <a:picLocks noChangeAspect="1"/>
          </p:cNvPicPr>
          <p:nvPr>
            <p:custDataLst>
              <p:tags r:id="rId1"/>
            </p:custDataLst>
          </p:nvPr>
        </p:nvPicPr>
        <p:blipFill>
          <a:blip r:embed="rId4">
            <a:extLst>
              <a:ext uri="{28A0092B-C50C-407E-A947-70E740481C1C}">
                <a14:useLocalDpi xmlns:a14="http://schemas.microsoft.com/office/drawing/2010/main"/>
              </a:ext>
            </a:extLst>
          </a:blip>
          <a:srcRect/>
          <a:stretch>
            <a:fillRect/>
          </a:stretch>
        </p:blipFill>
        <p:spPr bwMode="auto">
          <a:xfrm>
            <a:off x="6435516" y="2833077"/>
            <a:ext cx="5287182" cy="32538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8599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all Protection and Prevention">
            <a:extLst>
              <a:ext uri="{FF2B5EF4-FFF2-40B4-BE49-F238E27FC236}">
                <a16:creationId xmlns:a16="http://schemas.microsoft.com/office/drawing/2014/main" id="{E72F2395-42A0-4EC0-A764-F48442A171C9}"/>
              </a:ext>
            </a:extLst>
          </p:cNvPr>
          <p:cNvSpPr txBox="1"/>
          <p:nvPr/>
        </p:nvSpPr>
        <p:spPr>
          <a:xfrm>
            <a:off x="137541" y="120564"/>
            <a:ext cx="8871339" cy="769441"/>
          </a:xfrm>
          <a:prstGeom prst="rect">
            <a:avLst/>
          </a:prstGeom>
          <a:noFill/>
          <a:ln w="25400">
            <a:solidFill>
              <a:schemeClr val="accent1"/>
            </a:solidFill>
          </a:ln>
        </p:spPr>
        <p:txBody>
          <a:bodyPr wrap="none" rtlCol="0">
            <a:spAutoFit/>
          </a:bodyPr>
          <a:lstStyle/>
          <a:p>
            <a:r>
              <a:rPr lang="es-PR" sz="4400" dirty="0">
                <a:solidFill>
                  <a:srgbClr val="37495F"/>
                </a:solidFill>
              </a:rPr>
              <a:t>Camiones Industriales Motorizados</a:t>
            </a:r>
          </a:p>
        </p:txBody>
      </p:sp>
      <p:sp>
        <p:nvSpPr>
          <p:cNvPr id="2" name="Module- 1">
            <a:extLst>
              <a:ext uri="{FF2B5EF4-FFF2-40B4-BE49-F238E27FC236}">
                <a16:creationId xmlns:a16="http://schemas.microsoft.com/office/drawing/2014/main" id="{1614FE59-6FF3-46F3-8E1D-82CA1A9A1C26}"/>
              </a:ext>
            </a:extLst>
          </p:cNvPr>
          <p:cNvSpPr>
            <a:spLocks noGrp="1"/>
          </p:cNvSpPr>
          <p:nvPr>
            <p:ph type="title"/>
          </p:nvPr>
        </p:nvSpPr>
        <p:spPr>
          <a:xfrm>
            <a:off x="447484" y="2611526"/>
            <a:ext cx="3300646" cy="1951244"/>
          </a:xfrm>
        </p:spPr>
        <p:txBody>
          <a:bodyPr anchor="ctr">
            <a:normAutofit/>
          </a:bodyPr>
          <a:lstStyle/>
          <a:p>
            <a:r>
              <a:rPr lang="en-US" altLang="en-US" sz="5400" b="1" dirty="0"/>
              <a:t>Módulo 1</a:t>
            </a:r>
            <a:endParaRPr lang="en-US" sz="5400" dirty="0"/>
          </a:p>
        </p:txBody>
      </p:sp>
      <p:sp>
        <p:nvSpPr>
          <p:cNvPr id="37" name="Seriousness of Falls">
            <a:extLst>
              <a:ext uri="{FF2B5EF4-FFF2-40B4-BE49-F238E27FC236}">
                <a16:creationId xmlns:a16="http://schemas.microsoft.com/office/drawing/2014/main" id="{2DF76C95-E94B-4F6B-8630-320D9D59F0DE}"/>
              </a:ext>
            </a:extLst>
          </p:cNvPr>
          <p:cNvSpPr>
            <a:spLocks noGrp="1"/>
          </p:cNvSpPr>
          <p:nvPr>
            <p:ph idx="1"/>
          </p:nvPr>
        </p:nvSpPr>
        <p:spPr>
          <a:xfrm>
            <a:off x="3881634" y="1391185"/>
            <a:ext cx="6855192" cy="5216092"/>
          </a:xfrm>
        </p:spPr>
        <p:txBody>
          <a:bodyPr anchor="ctr">
            <a:normAutofit fontScale="92500" lnSpcReduction="20000"/>
          </a:bodyPr>
          <a:lstStyle/>
          <a:p>
            <a:pPr marL="285750" indent="-285750">
              <a:buFont typeface="Arial" panose="020B0604020202020204" pitchFamily="34" charset="0"/>
              <a:buChar char="•"/>
            </a:pPr>
            <a:r>
              <a:rPr lang="es-PR" sz="4800" b="1" dirty="0">
                <a:solidFill>
                  <a:srgbClr val="1B3049"/>
                </a:solidFill>
              </a:rPr>
              <a:t>C.I.M. Tipos y como funcionan</a:t>
            </a:r>
          </a:p>
          <a:p>
            <a:pPr marL="285750" indent="-285750">
              <a:buFont typeface="Arial" panose="020B0604020202020204" pitchFamily="34" charset="0"/>
              <a:buChar char="•"/>
            </a:pPr>
            <a:endParaRPr lang="es-PR" sz="1000" b="1" dirty="0">
              <a:solidFill>
                <a:srgbClr val="1B3049"/>
              </a:solidFill>
            </a:endParaRPr>
          </a:p>
          <a:p>
            <a:pPr marL="285750" indent="-285750">
              <a:buFont typeface="Arial" panose="020B0604020202020204" pitchFamily="34" charset="0"/>
              <a:buChar char="•"/>
            </a:pPr>
            <a:r>
              <a:rPr lang="es-PR" sz="4800" b="1" dirty="0">
                <a:solidFill>
                  <a:schemeClr val="bg2">
                    <a:lumMod val="90000"/>
                  </a:schemeClr>
                </a:solidFill>
              </a:rPr>
              <a:t>Inspección previa al arranque</a:t>
            </a:r>
          </a:p>
          <a:p>
            <a:pPr marL="285750" indent="-285750">
              <a:buFont typeface="Arial" panose="020B0604020202020204" pitchFamily="34" charset="0"/>
              <a:buChar char="•"/>
            </a:pPr>
            <a:endParaRPr lang="es-PR" sz="1000" b="1" dirty="0">
              <a:solidFill>
                <a:schemeClr val="bg2">
                  <a:lumMod val="90000"/>
                </a:schemeClr>
              </a:solidFill>
            </a:endParaRPr>
          </a:p>
          <a:p>
            <a:pPr marL="285750" indent="-285750">
              <a:spcBef>
                <a:spcPts val="1200"/>
              </a:spcBef>
              <a:buFont typeface="Arial" panose="020B0604020202020204" pitchFamily="34" charset="0"/>
              <a:buChar char="•"/>
            </a:pPr>
            <a:r>
              <a:rPr lang="es-PR" sz="4800" b="1" dirty="0">
                <a:solidFill>
                  <a:schemeClr val="bg2">
                    <a:lumMod val="90000"/>
                  </a:schemeClr>
                </a:solidFill>
              </a:rPr>
              <a:t>Seguridad en la conducción</a:t>
            </a:r>
          </a:p>
          <a:p>
            <a:pPr marL="285750" indent="-285750">
              <a:spcBef>
                <a:spcPts val="1200"/>
              </a:spcBef>
              <a:buFont typeface="Arial" panose="020B0604020202020204" pitchFamily="34" charset="0"/>
              <a:buChar char="•"/>
            </a:pPr>
            <a:endParaRPr lang="es-PR" sz="1000" b="1" dirty="0">
              <a:solidFill>
                <a:schemeClr val="bg2">
                  <a:lumMod val="90000"/>
                </a:schemeClr>
              </a:solidFill>
            </a:endParaRPr>
          </a:p>
          <a:p>
            <a:pPr marL="285750" indent="-285750">
              <a:spcBef>
                <a:spcPts val="600"/>
              </a:spcBef>
              <a:buFont typeface="Arial" panose="020B0604020202020204" pitchFamily="34" charset="0"/>
              <a:buChar char="•"/>
            </a:pPr>
            <a:r>
              <a:rPr lang="es-PR" sz="4800" b="1" dirty="0">
                <a:solidFill>
                  <a:schemeClr val="bg2">
                    <a:lumMod val="90000"/>
                  </a:schemeClr>
                </a:solidFill>
              </a:rPr>
              <a:t>Mantenimiento</a:t>
            </a:r>
          </a:p>
          <a:p>
            <a:endParaRPr lang="en-US" dirty="0"/>
          </a:p>
        </p:txBody>
      </p:sp>
    </p:spTree>
    <p:extLst>
      <p:ext uri="{BB962C8B-B14F-4D97-AF65-F5344CB8AC3E}">
        <p14:creationId xmlns:p14="http://schemas.microsoft.com/office/powerpoint/2010/main" val="4972819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FE1EF56-A0D6-470C-AEC3-C69B3C36E7DD}"/>
              </a:ext>
            </a:extLst>
          </p:cNvPr>
          <p:cNvSpPr txBox="1"/>
          <p:nvPr/>
        </p:nvSpPr>
        <p:spPr>
          <a:xfrm>
            <a:off x="3096294" y="183561"/>
            <a:ext cx="8871339" cy="769441"/>
          </a:xfrm>
          <a:prstGeom prst="rect">
            <a:avLst/>
          </a:prstGeom>
          <a:noFill/>
          <a:ln w="25400">
            <a:solidFill>
              <a:schemeClr val="accent1"/>
            </a:solidFill>
          </a:ln>
        </p:spPr>
        <p:txBody>
          <a:bodyPr wrap="none" rtlCol="0">
            <a:spAutoFit/>
          </a:bodyPr>
          <a:lstStyle/>
          <a:p>
            <a:r>
              <a:rPr lang="es-PR" sz="4400" dirty="0">
                <a:solidFill>
                  <a:srgbClr val="37495F"/>
                </a:solidFill>
              </a:rPr>
              <a:t>Camiones Industriales Motorizados</a:t>
            </a:r>
          </a:p>
        </p:txBody>
      </p:sp>
      <p:sp>
        <p:nvSpPr>
          <p:cNvPr id="2" name="Title 1">
            <a:extLst>
              <a:ext uri="{FF2B5EF4-FFF2-40B4-BE49-F238E27FC236}">
                <a16:creationId xmlns:a16="http://schemas.microsoft.com/office/drawing/2014/main" id="{F1AF7E3E-A56E-4CDE-B1C9-65EEB6001212}"/>
              </a:ext>
            </a:extLst>
          </p:cNvPr>
          <p:cNvSpPr>
            <a:spLocks noGrp="1"/>
          </p:cNvSpPr>
          <p:nvPr>
            <p:ph type="title"/>
          </p:nvPr>
        </p:nvSpPr>
        <p:spPr/>
        <p:txBody>
          <a:bodyPr/>
          <a:lstStyle/>
          <a:p>
            <a:r>
              <a:rPr lang="en-US" dirty="0" err="1"/>
              <a:t>Extendida</a:t>
            </a:r>
            <a:endParaRPr lang="en-US" dirty="0"/>
          </a:p>
        </p:txBody>
      </p:sp>
      <p:sp>
        <p:nvSpPr>
          <p:cNvPr id="4" name="TextBox 3">
            <a:extLst>
              <a:ext uri="{FF2B5EF4-FFF2-40B4-BE49-F238E27FC236}">
                <a16:creationId xmlns:a16="http://schemas.microsoft.com/office/drawing/2014/main" id="{E5490246-9583-4259-8493-4BF4C4CEC0E0}"/>
              </a:ext>
            </a:extLst>
          </p:cNvPr>
          <p:cNvSpPr txBox="1"/>
          <p:nvPr/>
        </p:nvSpPr>
        <p:spPr>
          <a:xfrm>
            <a:off x="1097793" y="1574232"/>
            <a:ext cx="7401385" cy="646331"/>
          </a:xfrm>
          <a:prstGeom prst="rect">
            <a:avLst/>
          </a:prstGeom>
          <a:noFill/>
        </p:spPr>
        <p:txBody>
          <a:bodyPr wrap="none" rtlCol="0">
            <a:spAutoFit/>
          </a:bodyPr>
          <a:lstStyle/>
          <a:p>
            <a:pPr marL="285750" indent="-285750">
              <a:spcBef>
                <a:spcPts val="1200"/>
              </a:spcBef>
              <a:buFont typeface="Arial" panose="020B0604020202020204" pitchFamily="34" charset="0"/>
              <a:buChar char="•"/>
            </a:pPr>
            <a:r>
              <a:rPr lang="es-ES" sz="3600" b="1" dirty="0">
                <a:solidFill>
                  <a:srgbClr val="1B3049"/>
                </a:solidFill>
              </a:rPr>
              <a:t>No viajes con una carga elevada</a:t>
            </a:r>
            <a:endParaRPr lang="en-US" sz="3600" b="1" dirty="0">
              <a:solidFill>
                <a:srgbClr val="1B3049"/>
              </a:solidFill>
            </a:endParaRPr>
          </a:p>
        </p:txBody>
      </p:sp>
      <p:pic>
        <p:nvPicPr>
          <p:cNvPr id="3" name="Picture 2" descr="Imagen de un hombre manejando con la carga extendida">
            <a:extLst>
              <a:ext uri="{FF2B5EF4-FFF2-40B4-BE49-F238E27FC236}">
                <a16:creationId xmlns:a16="http://schemas.microsoft.com/office/drawing/2014/main" id="{72FE51AF-8E60-4E7A-AB82-71211192AADE}"/>
              </a:ext>
            </a:extLst>
          </p:cNvPr>
          <p:cNvPicPr>
            <a:picLocks noChangeAspect="1"/>
          </p:cNvPicPr>
          <p:nvPr/>
        </p:nvPicPr>
        <p:blipFill>
          <a:blip r:embed="rId3">
            <a:extLst>
              <a:ext uri="{837473B0-CC2E-450A-ABE3-18F120FF3D39}">
                <a1611:picAttrSrcUrl xmlns="" xmlns:a1611="http://schemas.microsoft.com/office/drawing/2016/11/main" r:id="rId4"/>
              </a:ext>
            </a:extLst>
          </a:blip>
          <a:stretch>
            <a:fillRect/>
          </a:stretch>
        </p:blipFill>
        <p:spPr>
          <a:xfrm>
            <a:off x="1234696" y="2510726"/>
            <a:ext cx="9794928" cy="36730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127399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FE1EF56-A0D6-470C-AEC3-C69B3C36E7DD}"/>
              </a:ext>
            </a:extLst>
          </p:cNvPr>
          <p:cNvSpPr txBox="1"/>
          <p:nvPr/>
        </p:nvSpPr>
        <p:spPr>
          <a:xfrm>
            <a:off x="3096294" y="136351"/>
            <a:ext cx="8871339" cy="769441"/>
          </a:xfrm>
          <a:prstGeom prst="rect">
            <a:avLst/>
          </a:prstGeom>
          <a:noFill/>
          <a:ln w="25400">
            <a:solidFill>
              <a:schemeClr val="accent1"/>
            </a:solidFill>
          </a:ln>
        </p:spPr>
        <p:txBody>
          <a:bodyPr wrap="none" rtlCol="0">
            <a:spAutoFit/>
          </a:bodyPr>
          <a:lstStyle/>
          <a:p>
            <a:r>
              <a:rPr lang="es-PR" sz="4400" dirty="0">
                <a:solidFill>
                  <a:srgbClr val="37495F"/>
                </a:solidFill>
              </a:rPr>
              <a:t>Camiones Industriales Motorizados</a:t>
            </a:r>
          </a:p>
        </p:txBody>
      </p:sp>
      <p:sp>
        <p:nvSpPr>
          <p:cNvPr id="2" name="Title 1">
            <a:extLst>
              <a:ext uri="{FF2B5EF4-FFF2-40B4-BE49-F238E27FC236}">
                <a16:creationId xmlns:a16="http://schemas.microsoft.com/office/drawing/2014/main" id="{1B101DFA-C81C-432B-BBD4-6C19D3A618EB}"/>
              </a:ext>
            </a:extLst>
          </p:cNvPr>
          <p:cNvSpPr>
            <a:spLocks noGrp="1"/>
          </p:cNvSpPr>
          <p:nvPr>
            <p:ph type="title"/>
          </p:nvPr>
        </p:nvSpPr>
        <p:spPr/>
        <p:txBody>
          <a:bodyPr/>
          <a:lstStyle/>
          <a:p>
            <a:r>
              <a:rPr lang="en-US" dirty="0" err="1"/>
              <a:t>Cinturon</a:t>
            </a:r>
            <a:endParaRPr lang="en-US" dirty="0"/>
          </a:p>
        </p:txBody>
      </p:sp>
      <p:sp>
        <p:nvSpPr>
          <p:cNvPr id="9" name="TextBox 2">
            <a:extLst>
              <a:ext uri="{FF2B5EF4-FFF2-40B4-BE49-F238E27FC236}">
                <a16:creationId xmlns:a16="http://schemas.microsoft.com/office/drawing/2014/main" id="{56D44055-90AF-4461-9C8E-A2DFADB88A26}"/>
              </a:ext>
            </a:extLst>
          </p:cNvPr>
          <p:cNvSpPr txBox="1">
            <a:spLocks noChangeArrowheads="1"/>
          </p:cNvSpPr>
          <p:nvPr/>
        </p:nvSpPr>
        <p:spPr bwMode="auto">
          <a:xfrm>
            <a:off x="971549" y="1825203"/>
            <a:ext cx="5739217" cy="374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lr>
                <a:srgbClr val="A50021"/>
              </a:buClr>
              <a:buFont typeface="Wingdings" panose="05000000000000000000" pitchFamily="2" charset="2"/>
              <a:buChar char="§"/>
              <a:defRPr b="1">
                <a:solidFill>
                  <a:schemeClr val="tx1"/>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r>
              <a:rPr lang="es-PR" altLang="en-US" sz="2400" dirty="0"/>
              <a:t>Cinturón de seguridad</a:t>
            </a:r>
          </a:p>
          <a:p>
            <a:pPr marL="0" indent="0" eaLnBrk="1" hangingPunct="1">
              <a:buNone/>
            </a:pPr>
            <a:endParaRPr lang="en-US" altLang="en-US" sz="2400" dirty="0"/>
          </a:p>
          <a:p>
            <a:pPr lvl="1"/>
            <a:r>
              <a:rPr lang="es-ES" altLang="en-US" sz="2200" dirty="0">
                <a:ea typeface="ヒラギノ角ゴ Pro W3" charset="-128"/>
              </a:rPr>
              <a:t>Los cinturones de seguridad son obligatorios en todas las montacargas fabricadas desde 1992 y se pueden adaptar en todos los modelos más antiguos.</a:t>
            </a:r>
            <a:endParaRPr lang="en-US" altLang="en-US" sz="2200" dirty="0">
              <a:ea typeface="ヒラギノ角ゴ Pro W3" charset="-128"/>
            </a:endParaRPr>
          </a:p>
          <a:p>
            <a:pPr lvl="1"/>
            <a:r>
              <a:rPr lang="es-ES" altLang="en-US" sz="2200" dirty="0">
                <a:ea typeface="ヒラギノ角ゴ Pro W3" charset="-128"/>
              </a:rPr>
              <a:t>Debe utilizarlo cuando se suministra con la montacarga. Eso salvará su vida.</a:t>
            </a:r>
            <a:endParaRPr lang="en-US" altLang="en-US" sz="1000" dirty="0">
              <a:ea typeface="ヒラギノ角ゴ Pro W3" charset="-128"/>
            </a:endParaRPr>
          </a:p>
        </p:txBody>
      </p:sp>
      <p:sp>
        <p:nvSpPr>
          <p:cNvPr id="10" name="TextBox 7">
            <a:extLst>
              <a:ext uri="{FF2B5EF4-FFF2-40B4-BE49-F238E27FC236}">
                <a16:creationId xmlns:a16="http://schemas.microsoft.com/office/drawing/2014/main" id="{EEF47A78-80F9-448A-A4F3-ACEE23E18209}"/>
              </a:ext>
            </a:extLst>
          </p:cNvPr>
          <p:cNvSpPr txBox="1">
            <a:spLocks noChangeArrowheads="1"/>
          </p:cNvSpPr>
          <p:nvPr/>
        </p:nvSpPr>
        <p:spPr bwMode="auto">
          <a:xfrm>
            <a:off x="971549" y="5573922"/>
            <a:ext cx="484628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A50021"/>
              </a:buClr>
              <a:buFont typeface="Wingdings" panose="05000000000000000000" pitchFamily="2" charset="2"/>
              <a:buChar char="§"/>
              <a:defRPr b="1">
                <a:solidFill>
                  <a:schemeClr val="tx1"/>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a:spcBef>
                <a:spcPct val="0"/>
              </a:spcBef>
              <a:buClrTx/>
              <a:buNone/>
            </a:pPr>
            <a:r>
              <a:rPr lang="es-ES" altLang="en-US" sz="2800" dirty="0">
                <a:solidFill>
                  <a:srgbClr val="FF0000"/>
                </a:solidFill>
              </a:rPr>
              <a:t>¡Abróchate el cinturón antes de conducir!</a:t>
            </a:r>
            <a:endParaRPr lang="en-US" altLang="en-US" sz="2800" dirty="0">
              <a:solidFill>
                <a:srgbClr val="FF0000"/>
              </a:solidFill>
            </a:endParaRPr>
          </a:p>
        </p:txBody>
      </p:sp>
      <p:pic>
        <p:nvPicPr>
          <p:cNvPr id="11" name="Picture 8" descr="Imagen de un trabajador poniéndose el cinturón de seguridad">
            <a:extLst>
              <a:ext uri="{FF2B5EF4-FFF2-40B4-BE49-F238E27FC236}">
                <a16:creationId xmlns:a16="http://schemas.microsoft.com/office/drawing/2014/main" id="{99598F91-606A-41C3-A1B2-EA1A05DD0326}"/>
              </a:ext>
            </a:extLst>
          </p:cNvPr>
          <p:cNvPicPr>
            <a:picLocks noChangeAspect="1" noChangeArrowheads="1"/>
          </p:cNvPicPr>
          <p:nvPr>
            <p:custDataLst>
              <p:tags r:id="rId1"/>
            </p:custDataLst>
          </p:nvPr>
        </p:nvPicPr>
        <p:blipFill rotWithShape="1">
          <a:blip r:embed="rId4" cstate="email">
            <a:extLst>
              <a:ext uri="{28A0092B-C50C-407E-A947-70E740481C1C}">
                <a14:useLocalDpi xmlns:a14="http://schemas.microsoft.com/office/drawing/2010/main"/>
              </a:ext>
            </a:extLst>
          </a:blip>
          <a:srcRect b="-152"/>
          <a:stretch/>
        </p:blipFill>
        <p:spPr bwMode="auto">
          <a:xfrm>
            <a:off x="7346198" y="1565329"/>
            <a:ext cx="4091552" cy="47715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07514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FE1EF56-A0D6-470C-AEC3-C69B3C36E7DD}"/>
              </a:ext>
            </a:extLst>
          </p:cNvPr>
          <p:cNvSpPr txBox="1"/>
          <p:nvPr/>
        </p:nvSpPr>
        <p:spPr>
          <a:xfrm>
            <a:off x="3096294" y="155135"/>
            <a:ext cx="8871339" cy="769441"/>
          </a:xfrm>
          <a:prstGeom prst="rect">
            <a:avLst/>
          </a:prstGeom>
          <a:noFill/>
          <a:ln w="25400">
            <a:solidFill>
              <a:schemeClr val="accent1"/>
            </a:solidFill>
          </a:ln>
        </p:spPr>
        <p:txBody>
          <a:bodyPr wrap="none" rtlCol="0">
            <a:spAutoFit/>
          </a:bodyPr>
          <a:lstStyle/>
          <a:p>
            <a:r>
              <a:rPr lang="es-PR" sz="4400" dirty="0">
                <a:solidFill>
                  <a:srgbClr val="37495F"/>
                </a:solidFill>
              </a:rPr>
              <a:t>Camiones Industriales Motorizados</a:t>
            </a:r>
          </a:p>
        </p:txBody>
      </p:sp>
      <p:sp>
        <p:nvSpPr>
          <p:cNvPr id="2" name="Title 1">
            <a:extLst>
              <a:ext uri="{FF2B5EF4-FFF2-40B4-BE49-F238E27FC236}">
                <a16:creationId xmlns:a16="http://schemas.microsoft.com/office/drawing/2014/main" id="{93FD2053-2145-4C1B-88E2-8A874ABD2E37}"/>
              </a:ext>
            </a:extLst>
          </p:cNvPr>
          <p:cNvSpPr>
            <a:spLocks noGrp="1"/>
          </p:cNvSpPr>
          <p:nvPr>
            <p:ph type="title"/>
          </p:nvPr>
        </p:nvSpPr>
        <p:spPr>
          <a:xfrm>
            <a:off x="610775" y="335052"/>
            <a:ext cx="8596668" cy="1320800"/>
          </a:xfrm>
        </p:spPr>
        <p:txBody>
          <a:bodyPr/>
          <a:lstStyle/>
          <a:p>
            <a:r>
              <a:rPr lang="en-US" sz="3800" dirty="0">
                <a:effectLst/>
                <a:ea typeface="Calibri" panose="020F0502020204030204" pitchFamily="34" charset="0"/>
                <a:cs typeface="Times New Roman" panose="02020603050405020304" pitchFamily="18" charset="0"/>
              </a:rPr>
              <a:t>Stock</a:t>
            </a:r>
            <a:endParaRPr lang="en-US" sz="3800" dirty="0"/>
          </a:p>
        </p:txBody>
      </p:sp>
      <p:sp>
        <p:nvSpPr>
          <p:cNvPr id="12" name="Rectangle 3">
            <a:extLst>
              <a:ext uri="{FF2B5EF4-FFF2-40B4-BE49-F238E27FC236}">
                <a16:creationId xmlns:a16="http://schemas.microsoft.com/office/drawing/2014/main" id="{F90E76C2-D88D-4C9F-BCBE-BD9A67C24887}"/>
              </a:ext>
            </a:extLst>
          </p:cNvPr>
          <p:cNvSpPr>
            <a:spLocks noChangeArrowheads="1"/>
          </p:cNvSpPr>
          <p:nvPr/>
        </p:nvSpPr>
        <p:spPr bwMode="auto">
          <a:xfrm>
            <a:off x="610775" y="995452"/>
            <a:ext cx="5210474"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lr>
                <a:srgbClr val="A50021"/>
              </a:buClr>
              <a:buFont typeface="Wingdings" panose="05000000000000000000" pitchFamily="2" charset="2"/>
              <a:buChar char="§"/>
              <a:defRPr b="1">
                <a:solidFill>
                  <a:schemeClr val="tx1"/>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r>
              <a:rPr lang="es-ES" altLang="en-US" sz="2400" dirty="0">
                <a:ea typeface="Calibri" panose="020F0502020204030204" pitchFamily="34" charset="0"/>
                <a:cs typeface="Times New Roman" panose="02020603050405020304" pitchFamily="18" charset="0"/>
              </a:rPr>
              <a:t>Carga adecuada de la carretilla elevadora:</a:t>
            </a:r>
            <a:endParaRPr lang="en-US" altLang="en-US" sz="2400" dirty="0">
              <a:ea typeface="Calibri" panose="020F0502020204030204" pitchFamily="34" charset="0"/>
              <a:cs typeface="Times New Roman" panose="02020603050405020304" pitchFamily="18" charset="0"/>
            </a:endParaRPr>
          </a:p>
          <a:p>
            <a:pPr lvl="1">
              <a:buClr>
                <a:schemeClr val="tx1"/>
              </a:buClr>
            </a:pPr>
            <a:r>
              <a:rPr lang="es-ES" altLang="en-US" sz="2000" dirty="0">
                <a:ea typeface="ヒラギノ角ゴ Pro W3" charset="-128"/>
                <a:cs typeface="Times New Roman" panose="02020603050405020304" pitchFamily="18" charset="0"/>
              </a:rPr>
              <a:t>Ajuste las horquillas para distribuir el peso de manera uniforme. Tenga en cuenta que las horquillas son ajustables.</a:t>
            </a:r>
          </a:p>
          <a:p>
            <a:pPr marL="457200" lvl="1" indent="0">
              <a:buClr>
                <a:schemeClr val="tx1"/>
              </a:buClr>
              <a:buNone/>
            </a:pPr>
            <a:endParaRPr lang="en-US" altLang="en-US" sz="2000" dirty="0">
              <a:ea typeface="ヒラギノ角ゴ Pro W3" charset="-128"/>
              <a:cs typeface="Times New Roman" panose="02020603050405020304" pitchFamily="18" charset="0"/>
            </a:endParaRPr>
          </a:p>
          <a:p>
            <a:pPr lvl="1">
              <a:buClr>
                <a:schemeClr val="tx1"/>
              </a:buClr>
            </a:pPr>
            <a:r>
              <a:rPr lang="es-ES" altLang="en-US" sz="2000" dirty="0">
                <a:ea typeface="ヒラギノ角ゴ Pro W3" charset="-128"/>
                <a:cs typeface="Times New Roman" panose="02020603050405020304" pitchFamily="18" charset="0"/>
              </a:rPr>
              <a:t>Incline el mástil hacia atrás con cuidado para estabilizar la carga.</a:t>
            </a:r>
            <a:endParaRPr lang="en-US" altLang="en-US" sz="2000" dirty="0">
              <a:ea typeface="ヒラギノ角ゴ Pro W3" charset="-128"/>
              <a:cs typeface="Times New Roman" panose="02020603050405020304" pitchFamily="18" charset="0"/>
            </a:endParaRPr>
          </a:p>
          <a:p>
            <a:pPr marL="457200" lvl="1" indent="0" eaLnBrk="1" hangingPunct="1">
              <a:buClr>
                <a:schemeClr val="tx1"/>
              </a:buClr>
              <a:buNone/>
            </a:pPr>
            <a:endParaRPr lang="en-US" altLang="en-US" sz="2000" dirty="0">
              <a:ea typeface="ヒラギノ角ゴ Pro W3" charset="-128"/>
              <a:cs typeface="Times New Roman" panose="02020603050405020304" pitchFamily="18" charset="0"/>
            </a:endParaRPr>
          </a:p>
          <a:p>
            <a:pPr lvl="1">
              <a:buClr>
                <a:schemeClr val="tx1"/>
              </a:buClr>
            </a:pPr>
            <a:r>
              <a:rPr lang="es-ES" altLang="en-US" sz="2000" dirty="0">
                <a:ea typeface="ヒラギノ角ゴ Pro W3" charset="-128"/>
                <a:cs typeface="Times New Roman" panose="02020603050405020304" pitchFamily="18" charset="0"/>
              </a:rPr>
              <a:t>No intente mover físicamente o empujar una carga caída o desalineada hacia las horquillas. asegúrese de que las horquillas no pasen al otro lado donde las paletas están apiladas.</a:t>
            </a:r>
            <a:endParaRPr lang="en-US" altLang="en-US" sz="2000" dirty="0">
              <a:ea typeface="ヒラギノ角ゴ Pro W3" charset="-128"/>
              <a:cs typeface="Times New Roman" panose="02020603050405020304" pitchFamily="18" charset="0"/>
            </a:endParaRPr>
          </a:p>
        </p:txBody>
      </p:sp>
      <p:pic>
        <p:nvPicPr>
          <p:cNvPr id="3" name="Picture 2" descr="Una imagen de un montacarga moviendo el stock en el almacén">
            <a:extLst>
              <a:ext uri="{FF2B5EF4-FFF2-40B4-BE49-F238E27FC236}">
                <a16:creationId xmlns:a16="http://schemas.microsoft.com/office/drawing/2014/main" id="{FFF0830E-11AC-4947-B423-99DCC312A02F}"/>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 xmlns:a1611="http://schemas.microsoft.com/office/drawing/2016/11/main" r:id="rId4"/>
              </a:ext>
            </a:extLst>
          </a:blip>
          <a:stretch>
            <a:fillRect/>
          </a:stretch>
        </p:blipFill>
        <p:spPr>
          <a:xfrm>
            <a:off x="6096000" y="2213894"/>
            <a:ext cx="5416877" cy="35986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952714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FE1EF56-A0D6-470C-AEC3-C69B3C36E7DD}"/>
              </a:ext>
            </a:extLst>
          </p:cNvPr>
          <p:cNvSpPr txBox="1"/>
          <p:nvPr/>
        </p:nvSpPr>
        <p:spPr>
          <a:xfrm>
            <a:off x="3096294" y="124672"/>
            <a:ext cx="8871339" cy="769441"/>
          </a:xfrm>
          <a:prstGeom prst="rect">
            <a:avLst/>
          </a:prstGeom>
          <a:noFill/>
          <a:ln w="25400">
            <a:solidFill>
              <a:schemeClr val="accent1"/>
            </a:solidFill>
          </a:ln>
        </p:spPr>
        <p:txBody>
          <a:bodyPr wrap="none" rtlCol="0">
            <a:spAutoFit/>
          </a:bodyPr>
          <a:lstStyle/>
          <a:p>
            <a:r>
              <a:rPr lang="es-PR" sz="4400" dirty="0">
                <a:solidFill>
                  <a:srgbClr val="37495F"/>
                </a:solidFill>
              </a:rPr>
              <a:t>Camiones Industriales Motorizados</a:t>
            </a:r>
          </a:p>
        </p:txBody>
      </p:sp>
      <p:sp>
        <p:nvSpPr>
          <p:cNvPr id="3" name="Title 2">
            <a:extLst>
              <a:ext uri="{FF2B5EF4-FFF2-40B4-BE49-F238E27FC236}">
                <a16:creationId xmlns:a16="http://schemas.microsoft.com/office/drawing/2014/main" id="{FB193009-B627-45A5-83D9-26324B21D9AB}"/>
              </a:ext>
            </a:extLst>
          </p:cNvPr>
          <p:cNvSpPr>
            <a:spLocks noGrp="1"/>
          </p:cNvSpPr>
          <p:nvPr>
            <p:ph type="title"/>
          </p:nvPr>
        </p:nvSpPr>
        <p:spPr>
          <a:xfrm>
            <a:off x="566976" y="1114097"/>
            <a:ext cx="8596668" cy="1320800"/>
          </a:xfrm>
        </p:spPr>
        <p:txBody>
          <a:bodyPr/>
          <a:lstStyle/>
          <a:p>
            <a:pPr rtl="0" eaLnBrk="1" latinLnBrk="0" hangingPunct="1"/>
            <a:r>
              <a:rPr lang="es-ES" sz="2800" kern="1200" dirty="0">
                <a:solidFill>
                  <a:srgbClr val="000000"/>
                </a:solidFill>
                <a:effectLst/>
                <a:latin typeface="Trebuchet MS" panose="020B0603020202020204" pitchFamily="34" charset="0"/>
                <a:ea typeface="+mn-ea"/>
                <a:cs typeface="+mn-cs"/>
              </a:rPr>
              <a:t>Montacargas hacer y no hacer</a:t>
            </a:r>
            <a:endParaRPr lang="en-US" dirty="0">
              <a:effectLst/>
            </a:endParaRPr>
          </a:p>
          <a:p>
            <a:endParaRPr lang="en-US" dirty="0"/>
          </a:p>
        </p:txBody>
      </p:sp>
      <p:sp>
        <p:nvSpPr>
          <p:cNvPr id="9" name="TextBox 2">
            <a:extLst>
              <a:ext uri="{FF2B5EF4-FFF2-40B4-BE49-F238E27FC236}">
                <a16:creationId xmlns:a16="http://schemas.microsoft.com/office/drawing/2014/main" id="{699AA698-E673-49A5-971F-4FE1297965F2}"/>
              </a:ext>
            </a:extLst>
          </p:cNvPr>
          <p:cNvSpPr txBox="1">
            <a:spLocks noChangeArrowheads="1"/>
          </p:cNvSpPr>
          <p:nvPr/>
        </p:nvSpPr>
        <p:spPr bwMode="auto">
          <a:xfrm>
            <a:off x="1187860" y="1961011"/>
            <a:ext cx="6907369" cy="4487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lr>
                <a:srgbClr val="A50021"/>
              </a:buClr>
              <a:buFont typeface="Wingdings" panose="05000000000000000000" pitchFamily="2" charset="2"/>
              <a:buChar char="§"/>
              <a:defRPr b="1">
                <a:solidFill>
                  <a:schemeClr val="tx1"/>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r>
              <a:rPr lang="es-ES" altLang="en-US" sz="2400" b="0" dirty="0"/>
              <a:t>Nadie más en la montacarga, excepto el operador, a menos que la montacarga tenga un asiento para un pasajero.</a:t>
            </a:r>
            <a:endParaRPr lang="en-US" altLang="en-US" sz="2400" b="0" dirty="0"/>
          </a:p>
          <a:p>
            <a:pPr eaLnBrk="1"/>
            <a:endParaRPr lang="en-US" altLang="en-US" sz="2400" b="0" dirty="0"/>
          </a:p>
          <a:p>
            <a:r>
              <a:rPr lang="es-ES" altLang="en-US" sz="2400" b="0" dirty="0"/>
              <a:t>Conduzca siempre con las horquillas bajadas y baje las horquillas al piso cuando estacione el montacargas.</a:t>
            </a:r>
            <a:endParaRPr lang="en-US" altLang="en-US" sz="2400" b="0" dirty="0"/>
          </a:p>
          <a:p>
            <a:pPr eaLnBrk="1"/>
            <a:endParaRPr lang="en-US" altLang="en-US" sz="2400" b="0" dirty="0"/>
          </a:p>
          <a:p>
            <a:r>
              <a:rPr lang="es-ES" altLang="en-US" sz="2400" b="0" dirty="0"/>
              <a:t>Sin exceso de velocidad: el límite de velocidad no debe exceder 6 MPH.</a:t>
            </a:r>
            <a:endParaRPr lang="en-US" altLang="en-US" sz="2400" b="0" dirty="0"/>
          </a:p>
          <a:p>
            <a:pPr lvl="1"/>
            <a:r>
              <a:rPr lang="es-ES" altLang="en-US" sz="2200" dirty="0">
                <a:ea typeface="ヒラギノ角ゴ Pro W3" charset="-128"/>
              </a:rPr>
              <a:t>No más rápido que una caminada rápida</a:t>
            </a:r>
            <a:endParaRPr lang="en-US" altLang="en-US" sz="2200" dirty="0">
              <a:ea typeface="ヒラギノ角ゴ Pro W3" charset="-128"/>
            </a:endParaRPr>
          </a:p>
        </p:txBody>
      </p:sp>
    </p:spTree>
    <p:extLst>
      <p:ext uri="{BB962C8B-B14F-4D97-AF65-F5344CB8AC3E}">
        <p14:creationId xmlns:p14="http://schemas.microsoft.com/office/powerpoint/2010/main" val="18826227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all Protection and Prevention">
            <a:extLst>
              <a:ext uri="{FF2B5EF4-FFF2-40B4-BE49-F238E27FC236}">
                <a16:creationId xmlns:a16="http://schemas.microsoft.com/office/drawing/2014/main" id="{E72F2395-42A0-4EC0-A764-F48442A171C9}"/>
              </a:ext>
            </a:extLst>
          </p:cNvPr>
          <p:cNvSpPr txBox="1"/>
          <p:nvPr/>
        </p:nvSpPr>
        <p:spPr>
          <a:xfrm>
            <a:off x="137541" y="120564"/>
            <a:ext cx="8871339" cy="769441"/>
          </a:xfrm>
          <a:prstGeom prst="rect">
            <a:avLst/>
          </a:prstGeom>
          <a:noFill/>
          <a:ln w="25400">
            <a:solidFill>
              <a:schemeClr val="accent1"/>
            </a:solidFill>
          </a:ln>
        </p:spPr>
        <p:txBody>
          <a:bodyPr wrap="none" rtlCol="0">
            <a:spAutoFit/>
          </a:bodyPr>
          <a:lstStyle/>
          <a:p>
            <a:r>
              <a:rPr lang="es-PR" sz="4400" dirty="0">
                <a:solidFill>
                  <a:srgbClr val="37495F"/>
                </a:solidFill>
              </a:rPr>
              <a:t>Camiones Industriales Motorizados</a:t>
            </a:r>
          </a:p>
        </p:txBody>
      </p:sp>
      <p:sp>
        <p:nvSpPr>
          <p:cNvPr id="2" name="Module- 1">
            <a:extLst>
              <a:ext uri="{FF2B5EF4-FFF2-40B4-BE49-F238E27FC236}">
                <a16:creationId xmlns:a16="http://schemas.microsoft.com/office/drawing/2014/main" id="{1614FE59-6FF3-46F3-8E1D-82CA1A9A1C26}"/>
              </a:ext>
            </a:extLst>
          </p:cNvPr>
          <p:cNvSpPr>
            <a:spLocks noGrp="1"/>
          </p:cNvSpPr>
          <p:nvPr>
            <p:ph type="title"/>
          </p:nvPr>
        </p:nvSpPr>
        <p:spPr>
          <a:xfrm>
            <a:off x="447484" y="2611526"/>
            <a:ext cx="3300646" cy="1951244"/>
          </a:xfrm>
        </p:spPr>
        <p:txBody>
          <a:bodyPr anchor="ctr">
            <a:normAutofit/>
          </a:bodyPr>
          <a:lstStyle/>
          <a:p>
            <a:r>
              <a:rPr lang="en-US" sz="5400" dirty="0"/>
              <a:t>Módulo- 4</a:t>
            </a:r>
          </a:p>
        </p:txBody>
      </p:sp>
      <p:sp>
        <p:nvSpPr>
          <p:cNvPr id="37" name="Seriousness of Falls">
            <a:extLst>
              <a:ext uri="{FF2B5EF4-FFF2-40B4-BE49-F238E27FC236}">
                <a16:creationId xmlns:a16="http://schemas.microsoft.com/office/drawing/2014/main" id="{2DF76C95-E94B-4F6B-8630-320D9D59F0DE}"/>
              </a:ext>
            </a:extLst>
          </p:cNvPr>
          <p:cNvSpPr>
            <a:spLocks noGrp="1"/>
          </p:cNvSpPr>
          <p:nvPr>
            <p:ph idx="1"/>
          </p:nvPr>
        </p:nvSpPr>
        <p:spPr>
          <a:xfrm>
            <a:off x="3881634" y="1391185"/>
            <a:ext cx="6855192" cy="5216092"/>
          </a:xfrm>
        </p:spPr>
        <p:txBody>
          <a:bodyPr anchor="ctr">
            <a:normAutofit fontScale="92500" lnSpcReduction="20000"/>
          </a:bodyPr>
          <a:lstStyle/>
          <a:p>
            <a:pPr marL="285750" indent="-285750">
              <a:buFont typeface="Arial" panose="020B0604020202020204" pitchFamily="34" charset="0"/>
              <a:buChar char="•"/>
            </a:pPr>
            <a:r>
              <a:rPr lang="es-PR" sz="4800" b="1" dirty="0">
                <a:solidFill>
                  <a:schemeClr val="bg2">
                    <a:lumMod val="90000"/>
                  </a:schemeClr>
                </a:solidFill>
              </a:rPr>
              <a:t>C.I.M. Tipos y como funcionan</a:t>
            </a:r>
          </a:p>
          <a:p>
            <a:pPr marL="285750" indent="-285750">
              <a:buFont typeface="Arial" panose="020B0604020202020204" pitchFamily="34" charset="0"/>
              <a:buChar char="•"/>
            </a:pPr>
            <a:endParaRPr lang="es-PR" sz="1000" b="1" dirty="0">
              <a:solidFill>
                <a:schemeClr val="bg2">
                  <a:lumMod val="90000"/>
                </a:schemeClr>
              </a:solidFill>
            </a:endParaRPr>
          </a:p>
          <a:p>
            <a:pPr marL="285750" indent="-285750">
              <a:buFont typeface="Arial" panose="020B0604020202020204" pitchFamily="34" charset="0"/>
              <a:buChar char="•"/>
            </a:pPr>
            <a:r>
              <a:rPr lang="es-PR" sz="4800" b="1" dirty="0">
                <a:solidFill>
                  <a:schemeClr val="bg2">
                    <a:lumMod val="90000"/>
                  </a:schemeClr>
                </a:solidFill>
              </a:rPr>
              <a:t>Inspección previa al arranque</a:t>
            </a:r>
          </a:p>
          <a:p>
            <a:pPr marL="285750" indent="-285750">
              <a:buFont typeface="Arial" panose="020B0604020202020204" pitchFamily="34" charset="0"/>
              <a:buChar char="•"/>
            </a:pPr>
            <a:endParaRPr lang="es-PR" sz="1000" b="1" dirty="0">
              <a:solidFill>
                <a:schemeClr val="bg2">
                  <a:lumMod val="90000"/>
                </a:schemeClr>
              </a:solidFill>
            </a:endParaRPr>
          </a:p>
          <a:p>
            <a:pPr marL="285750" indent="-285750">
              <a:spcBef>
                <a:spcPts val="1200"/>
              </a:spcBef>
              <a:buFont typeface="Arial" panose="020B0604020202020204" pitchFamily="34" charset="0"/>
              <a:buChar char="•"/>
            </a:pPr>
            <a:r>
              <a:rPr lang="es-PR" sz="4800" b="1" dirty="0">
                <a:solidFill>
                  <a:schemeClr val="bg2">
                    <a:lumMod val="90000"/>
                  </a:schemeClr>
                </a:solidFill>
              </a:rPr>
              <a:t>Seguridad en la conducción</a:t>
            </a:r>
          </a:p>
          <a:p>
            <a:pPr marL="285750" indent="-285750">
              <a:spcBef>
                <a:spcPts val="1200"/>
              </a:spcBef>
              <a:buFont typeface="Arial" panose="020B0604020202020204" pitchFamily="34" charset="0"/>
              <a:buChar char="•"/>
            </a:pPr>
            <a:endParaRPr lang="es-PR" sz="1000" b="1" dirty="0">
              <a:solidFill>
                <a:srgbClr val="1B3049"/>
              </a:solidFill>
            </a:endParaRPr>
          </a:p>
          <a:p>
            <a:pPr marL="285750" indent="-285750">
              <a:spcBef>
                <a:spcPts val="600"/>
              </a:spcBef>
              <a:buFont typeface="Arial" panose="020B0604020202020204" pitchFamily="34" charset="0"/>
              <a:buChar char="•"/>
            </a:pPr>
            <a:r>
              <a:rPr lang="es-PR" sz="4800" b="1" dirty="0">
                <a:solidFill>
                  <a:srgbClr val="1B3049"/>
                </a:solidFill>
              </a:rPr>
              <a:t>Mantenimiento</a:t>
            </a:r>
          </a:p>
          <a:p>
            <a:endParaRPr lang="en-US" dirty="0"/>
          </a:p>
        </p:txBody>
      </p:sp>
    </p:spTree>
    <p:extLst>
      <p:ext uri="{BB962C8B-B14F-4D97-AF65-F5344CB8AC3E}">
        <p14:creationId xmlns:p14="http://schemas.microsoft.com/office/powerpoint/2010/main" val="27718871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FE1EF56-A0D6-470C-AEC3-C69B3C36E7DD}"/>
              </a:ext>
            </a:extLst>
          </p:cNvPr>
          <p:cNvSpPr txBox="1"/>
          <p:nvPr/>
        </p:nvSpPr>
        <p:spPr>
          <a:xfrm>
            <a:off x="2871928" y="174047"/>
            <a:ext cx="8871339" cy="769441"/>
          </a:xfrm>
          <a:prstGeom prst="rect">
            <a:avLst/>
          </a:prstGeom>
          <a:noFill/>
          <a:ln w="25400">
            <a:solidFill>
              <a:schemeClr val="accent1"/>
            </a:solidFill>
          </a:ln>
        </p:spPr>
        <p:txBody>
          <a:bodyPr wrap="none" rtlCol="0">
            <a:spAutoFit/>
          </a:bodyPr>
          <a:lstStyle/>
          <a:p>
            <a:r>
              <a:rPr lang="es-PR" sz="4400" dirty="0">
                <a:solidFill>
                  <a:srgbClr val="37495F"/>
                </a:solidFill>
              </a:rPr>
              <a:t>Camiones Industriales Motorizados</a:t>
            </a:r>
          </a:p>
        </p:txBody>
      </p:sp>
      <p:sp>
        <p:nvSpPr>
          <p:cNvPr id="2" name="Title 1">
            <a:extLst>
              <a:ext uri="{FF2B5EF4-FFF2-40B4-BE49-F238E27FC236}">
                <a16:creationId xmlns:a16="http://schemas.microsoft.com/office/drawing/2014/main" id="{3AB54734-5BE0-492B-BC1F-B1CBF0CC762D}"/>
              </a:ext>
            </a:extLst>
          </p:cNvPr>
          <p:cNvSpPr>
            <a:spLocks noGrp="1"/>
          </p:cNvSpPr>
          <p:nvPr>
            <p:ph type="title"/>
          </p:nvPr>
        </p:nvSpPr>
        <p:spPr/>
        <p:txBody>
          <a:bodyPr/>
          <a:lstStyle/>
          <a:p>
            <a:pPr marL="285750" indent="-285750">
              <a:spcBef>
                <a:spcPts val="600"/>
              </a:spcBef>
              <a:buFont typeface="Arial" panose="020B0604020202020204" pitchFamily="34" charset="0"/>
              <a:buChar char="•"/>
            </a:pPr>
            <a:r>
              <a:rPr lang="es-ES" sz="4000" b="1" dirty="0">
                <a:solidFill>
                  <a:srgbClr val="1B3049"/>
                </a:solidFill>
                <a:latin typeface="+mn-lt"/>
                <a:ea typeface="+mn-ea"/>
                <a:cs typeface="+mn-cs"/>
              </a:rPr>
              <a:t>Inspección y Mantenimiento de Montacargas</a:t>
            </a:r>
            <a:endParaRPr lang="en-US" sz="4000" b="1" dirty="0">
              <a:solidFill>
                <a:srgbClr val="1B3049"/>
              </a:solidFill>
              <a:latin typeface="+mn-lt"/>
              <a:ea typeface="+mn-ea"/>
              <a:cs typeface="+mn-cs"/>
            </a:endParaRPr>
          </a:p>
          <a:p>
            <a:endParaRPr lang="en-US" dirty="0"/>
          </a:p>
        </p:txBody>
      </p:sp>
      <p:sp>
        <p:nvSpPr>
          <p:cNvPr id="5" name="Rectangle 4">
            <a:extLst>
              <a:ext uri="{FF2B5EF4-FFF2-40B4-BE49-F238E27FC236}">
                <a16:creationId xmlns:a16="http://schemas.microsoft.com/office/drawing/2014/main" id="{5E367E4F-149C-45CF-976A-45AA37F1058E}"/>
              </a:ext>
            </a:extLst>
          </p:cNvPr>
          <p:cNvSpPr/>
          <p:nvPr/>
        </p:nvSpPr>
        <p:spPr>
          <a:xfrm>
            <a:off x="755947" y="1999466"/>
            <a:ext cx="11213503" cy="4308872"/>
          </a:xfrm>
          <a:prstGeom prst="rect">
            <a:avLst/>
          </a:prstGeom>
        </p:spPr>
        <p:txBody>
          <a:bodyPr wrap="square">
            <a:spAutoFit/>
          </a:bodyPr>
          <a:lstStyle/>
          <a:p>
            <a:r>
              <a:rPr lang="es-ES" altLang="en-US" sz="2400" dirty="0"/>
              <a:t>Todas las montacargas deben examinarse al menos diariamente antes de ser utilizadas. Las montacargas utilizadas las 24 horas del día deben examinarse al comienzo de cada turno. Compruebe lo siguiente:</a:t>
            </a:r>
            <a:endParaRPr lang="en-US" altLang="en-US" sz="2400" dirty="0"/>
          </a:p>
          <a:p>
            <a:endParaRPr lang="en-US" altLang="en-US" sz="2400" dirty="0"/>
          </a:p>
          <a:p>
            <a:endParaRPr lang="en-US" altLang="en-US" dirty="0"/>
          </a:p>
          <a:p>
            <a:pPr lvl="1"/>
            <a:r>
              <a:rPr lang="es-ES" altLang="en-US" sz="2000" dirty="0">
                <a:ea typeface="ヒラギノ角ゴ Pro W3" charset="-128"/>
              </a:rPr>
              <a:t>Niveles de fluidos - aceite, agua y fluido hidráulico.</a:t>
            </a:r>
            <a:r>
              <a:rPr lang="en-US" altLang="en-US" sz="2000" dirty="0">
                <a:ea typeface="ヒラギノ角ゴ Pro W3" charset="-128"/>
              </a:rPr>
              <a:t> </a:t>
            </a:r>
          </a:p>
          <a:p>
            <a:pPr lvl="1"/>
            <a:endParaRPr lang="en-US" altLang="en-US" sz="2000" dirty="0">
              <a:ea typeface="ヒラギノ角ゴ Pro W3" charset="-128"/>
            </a:endParaRPr>
          </a:p>
          <a:p>
            <a:pPr lvl="1"/>
            <a:r>
              <a:rPr lang="es-ES" altLang="en-US" sz="2000" dirty="0">
                <a:ea typeface="ヒラギノ角ゴ Pro W3" charset="-128"/>
              </a:rPr>
              <a:t>Derrames, grietas u otros defectos visibles en mangueras hidráulicas y cadenas de mástil.</a:t>
            </a:r>
            <a:r>
              <a:rPr lang="en-US" altLang="en-US" sz="2000" dirty="0">
                <a:ea typeface="ヒラギノ角ゴ Pro W3" charset="-128"/>
              </a:rPr>
              <a:t> </a:t>
            </a:r>
          </a:p>
          <a:p>
            <a:pPr lvl="1"/>
            <a:endParaRPr lang="en-US" altLang="en-US" sz="2000" dirty="0">
              <a:ea typeface="ヒラギノ角ゴ Pro W3" charset="-128"/>
            </a:endParaRPr>
          </a:p>
          <a:p>
            <a:pPr lvl="1"/>
            <a:r>
              <a:rPr lang="es-ES" altLang="en-US" sz="2000" dirty="0">
                <a:ea typeface="ヒラギノ角ゴ Pro W3" charset="-128"/>
              </a:rPr>
              <a:t>Calcomanías de seguridad y placas de identificación en su lugar y legibles.</a:t>
            </a:r>
            <a:endParaRPr lang="en-US" altLang="en-US" sz="2000" dirty="0">
              <a:ea typeface="ヒラギノ角ゴ Pro W3" charset="-128"/>
            </a:endParaRPr>
          </a:p>
          <a:p>
            <a:pPr lvl="1"/>
            <a:endParaRPr lang="en-US" altLang="en-US" sz="2000" dirty="0">
              <a:ea typeface="ヒラギノ角ゴ Pro W3" charset="-128"/>
            </a:endParaRPr>
          </a:p>
          <a:p>
            <a:pPr lvl="1"/>
            <a:r>
              <a:rPr lang="es-ES" altLang="en-US" sz="2000" dirty="0">
                <a:ea typeface="ヒラギノ角ゴ Pro W3" charset="-128"/>
              </a:rPr>
              <a:t>Todos los dispositivos de seguridad funcionan correctamente, incluido el cinturón de seguridad y la alarma de retraso.</a:t>
            </a:r>
            <a:endParaRPr lang="en-US" altLang="en-US" sz="2000" dirty="0">
              <a:ea typeface="ヒラギノ角ゴ Pro W3" charset="-128"/>
            </a:endParaRPr>
          </a:p>
        </p:txBody>
      </p:sp>
    </p:spTree>
    <p:extLst>
      <p:ext uri="{BB962C8B-B14F-4D97-AF65-F5344CB8AC3E}">
        <p14:creationId xmlns:p14="http://schemas.microsoft.com/office/powerpoint/2010/main" val="8022604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FE1EF56-A0D6-470C-AEC3-C69B3C36E7DD}"/>
              </a:ext>
            </a:extLst>
          </p:cNvPr>
          <p:cNvSpPr txBox="1"/>
          <p:nvPr/>
        </p:nvSpPr>
        <p:spPr>
          <a:xfrm>
            <a:off x="3213482" y="133543"/>
            <a:ext cx="8871339" cy="769441"/>
          </a:xfrm>
          <a:prstGeom prst="rect">
            <a:avLst/>
          </a:prstGeom>
          <a:noFill/>
          <a:ln w="25400">
            <a:solidFill>
              <a:schemeClr val="accent1"/>
            </a:solidFill>
          </a:ln>
        </p:spPr>
        <p:txBody>
          <a:bodyPr wrap="none" rtlCol="0">
            <a:spAutoFit/>
          </a:bodyPr>
          <a:lstStyle/>
          <a:p>
            <a:r>
              <a:rPr lang="es-PR" sz="4400">
                <a:solidFill>
                  <a:srgbClr val="37495F"/>
                </a:solidFill>
              </a:rPr>
              <a:t>Camiones Industriales Motorizados</a:t>
            </a:r>
            <a:endParaRPr lang="es-PR" sz="4400" dirty="0">
              <a:solidFill>
                <a:srgbClr val="37495F"/>
              </a:solidFill>
            </a:endParaRPr>
          </a:p>
        </p:txBody>
      </p:sp>
      <p:sp>
        <p:nvSpPr>
          <p:cNvPr id="4" name="Title 3">
            <a:extLst>
              <a:ext uri="{FF2B5EF4-FFF2-40B4-BE49-F238E27FC236}">
                <a16:creationId xmlns:a16="http://schemas.microsoft.com/office/drawing/2014/main" id="{AE808B2A-2062-4809-A7C1-0A28C5C03670}"/>
              </a:ext>
            </a:extLst>
          </p:cNvPr>
          <p:cNvSpPr>
            <a:spLocks noGrp="1"/>
          </p:cNvSpPr>
          <p:nvPr>
            <p:ph type="title"/>
          </p:nvPr>
        </p:nvSpPr>
        <p:spPr/>
        <p:txBody>
          <a:bodyPr/>
          <a:lstStyle/>
          <a:p>
            <a:r>
              <a:rPr lang="en-US" dirty="0"/>
              <a:t>Lista</a:t>
            </a:r>
          </a:p>
        </p:txBody>
      </p:sp>
      <p:sp>
        <p:nvSpPr>
          <p:cNvPr id="3" name="Content Placeholder 2">
            <a:extLst>
              <a:ext uri="{FF2B5EF4-FFF2-40B4-BE49-F238E27FC236}">
                <a16:creationId xmlns:a16="http://schemas.microsoft.com/office/drawing/2014/main" id="{D94C07B7-D68A-4284-A91F-6970CFD3EC15}"/>
              </a:ext>
            </a:extLst>
          </p:cNvPr>
          <p:cNvSpPr>
            <a:spLocks noGrp="1"/>
          </p:cNvSpPr>
          <p:nvPr>
            <p:ph idx="4294967295"/>
          </p:nvPr>
        </p:nvSpPr>
        <p:spPr>
          <a:xfrm>
            <a:off x="0" y="903288"/>
            <a:ext cx="3629025" cy="2941637"/>
          </a:xfrm>
        </p:spPr>
        <p:txBody>
          <a:bodyPr>
            <a:normAutofit/>
          </a:bodyPr>
          <a:lstStyle/>
          <a:p>
            <a:pPr marL="0" indent="0">
              <a:buNone/>
            </a:pPr>
            <a:r>
              <a:rPr lang="es-PR" sz="3200" b="1" dirty="0"/>
              <a:t>Entrenado y</a:t>
            </a:r>
          </a:p>
          <a:p>
            <a:pPr marL="0" indent="0">
              <a:buNone/>
            </a:pPr>
            <a:r>
              <a:rPr lang="es-PR" sz="3200" b="1" dirty="0"/>
              <a:t>Operadores Autorizados</a:t>
            </a:r>
          </a:p>
        </p:txBody>
      </p:sp>
      <p:sp>
        <p:nvSpPr>
          <p:cNvPr id="2" name="TextBox 1">
            <a:extLst>
              <a:ext uri="{FF2B5EF4-FFF2-40B4-BE49-F238E27FC236}">
                <a16:creationId xmlns:a16="http://schemas.microsoft.com/office/drawing/2014/main" id="{E57C5863-5288-476B-9A53-8B3BDE48ABB0}"/>
              </a:ext>
            </a:extLst>
          </p:cNvPr>
          <p:cNvSpPr txBox="1"/>
          <p:nvPr/>
        </p:nvSpPr>
        <p:spPr>
          <a:xfrm>
            <a:off x="191237" y="2644349"/>
            <a:ext cx="8091607" cy="5355312"/>
          </a:xfrm>
          <a:prstGeom prst="rect">
            <a:avLst/>
          </a:prstGeom>
          <a:noFill/>
        </p:spPr>
        <p:txBody>
          <a:bodyPr wrap="square" rtlCol="0">
            <a:spAutoFit/>
          </a:bodyPr>
          <a:lstStyle/>
          <a:p>
            <a:pPr marL="285750" indent="-285750">
              <a:buFont typeface="Arial" panose="020B0604020202020204" pitchFamily="34" charset="0"/>
              <a:buChar char="•"/>
            </a:pPr>
            <a:r>
              <a:rPr lang="es-ES" dirty="0"/>
              <a:t>Sólo opere montacargas si está capacitado y autorizado.</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a:t>Comprender las instrucciones de funcionamiento y las reglas de seguridad.</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a:t>Recibir capacitación práctica de una persona calificada.</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a:t>Saber inspeccionar equipo y área de trabajo.</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a:t>Demuestre cómo operar el equipo de manera segura.</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a:t>Manténgase por lo menos a 10 pies de distancia de las líneas eléctricas.</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a:t>Nunca desactive un dispositivo de seguridad o advertencia.</a:t>
            </a:r>
            <a:endParaRPr lang="en-US" dirty="0"/>
          </a:p>
          <a:p>
            <a:pPr marL="285750" indent="-285750">
              <a:buFont typeface="Arial" panose="020B0604020202020204" pitchFamily="34" charset="0"/>
              <a:buChar char="•"/>
            </a:pPr>
            <a:endParaRPr lang="en-US" dirty="0"/>
          </a:p>
          <a:p>
            <a:endParaRPr lang="en-US" dirty="0"/>
          </a:p>
          <a:p>
            <a:pPr marL="285750" indent="-285750">
              <a:buFont typeface="Arial" panose="020B0604020202020204" pitchFamily="34" charset="0"/>
              <a:buChar char="•"/>
            </a:pPr>
            <a:endParaRPr lang="en-US" dirty="0"/>
          </a:p>
          <a:p>
            <a:endParaRPr lang="en-US" dirty="0"/>
          </a:p>
          <a:p>
            <a:endParaRPr lang="en-US" dirty="0"/>
          </a:p>
        </p:txBody>
      </p:sp>
      <p:pic>
        <p:nvPicPr>
          <p:cNvPr id="6" name="Picture 5" descr="Un caracter al lado de un montacarga con una lista de verificación">
            <a:extLst>
              <a:ext uri="{FF2B5EF4-FFF2-40B4-BE49-F238E27FC236}">
                <a16:creationId xmlns:a16="http://schemas.microsoft.com/office/drawing/2014/main" id="{6AFCCFD9-59C3-400A-8CD7-AAE4CD54B209}"/>
              </a:ext>
            </a:extLst>
          </p:cNvPr>
          <p:cNvPicPr>
            <a:picLocks noChangeAspect="1"/>
          </p:cNvPicPr>
          <p:nvPr/>
        </p:nvPicPr>
        <p:blipFill>
          <a:blip r:embed="rId2"/>
          <a:stretch>
            <a:fillRect/>
          </a:stretch>
        </p:blipFill>
        <p:spPr>
          <a:xfrm>
            <a:off x="6229107" y="1911937"/>
            <a:ext cx="5514160" cy="3937110"/>
          </a:xfrm>
          <a:prstGeom prst="rect">
            <a:avLst/>
          </a:prstGeom>
        </p:spPr>
      </p:pic>
    </p:spTree>
    <p:extLst>
      <p:ext uri="{BB962C8B-B14F-4D97-AF65-F5344CB8AC3E}">
        <p14:creationId xmlns:p14="http://schemas.microsoft.com/office/powerpoint/2010/main" val="35304430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Personal Protective Equipment">
            <a:extLst>
              <a:ext uri="{FF2B5EF4-FFF2-40B4-BE49-F238E27FC236}">
                <a16:creationId xmlns:a16="http://schemas.microsoft.com/office/drawing/2014/main" id="{376BA6D5-0365-4A75-80E7-64EE8144DD30}"/>
              </a:ext>
            </a:extLst>
          </p:cNvPr>
          <p:cNvSpPr txBox="1"/>
          <p:nvPr/>
        </p:nvSpPr>
        <p:spPr>
          <a:xfrm>
            <a:off x="567811" y="466824"/>
            <a:ext cx="8939107" cy="769441"/>
          </a:xfrm>
          <a:prstGeom prst="rect">
            <a:avLst/>
          </a:prstGeom>
          <a:noFill/>
          <a:ln w="25400">
            <a:solidFill>
              <a:schemeClr val="accent1"/>
            </a:solidFill>
          </a:ln>
        </p:spPr>
        <p:txBody>
          <a:bodyPr wrap="square" rtlCol="0">
            <a:spAutoFit/>
          </a:bodyPr>
          <a:lstStyle/>
          <a:p>
            <a:r>
              <a:rPr lang="es-PR" sz="4400" dirty="0">
                <a:solidFill>
                  <a:srgbClr val="37495F"/>
                </a:solidFill>
              </a:rPr>
              <a:t>Camiones Industriales Motorizados</a:t>
            </a:r>
          </a:p>
        </p:txBody>
      </p:sp>
      <p:sp>
        <p:nvSpPr>
          <p:cNvPr id="2" name="Title 1">
            <a:extLst>
              <a:ext uri="{FF2B5EF4-FFF2-40B4-BE49-F238E27FC236}">
                <a16:creationId xmlns:a16="http://schemas.microsoft.com/office/drawing/2014/main" id="{D29E1A4D-BA39-4DCD-AB2A-EAA475B78A5A}"/>
              </a:ext>
            </a:extLst>
          </p:cNvPr>
          <p:cNvSpPr>
            <a:spLocks noGrp="1"/>
          </p:cNvSpPr>
          <p:nvPr>
            <p:ph type="title"/>
          </p:nvPr>
        </p:nvSpPr>
        <p:spPr>
          <a:xfrm>
            <a:off x="2994507" y="2646218"/>
            <a:ext cx="8596668" cy="1320800"/>
          </a:xfrm>
        </p:spPr>
        <p:txBody>
          <a:bodyPr>
            <a:normAutofit fontScale="90000"/>
          </a:bodyPr>
          <a:lstStyle/>
          <a:p>
            <a:pPr rtl="0" eaLnBrk="1" latinLnBrk="0" hangingPunct="1"/>
            <a:r>
              <a:rPr lang="es-PR" sz="8800" kern="1200" dirty="0">
                <a:solidFill>
                  <a:srgbClr val="90C226"/>
                </a:solidFill>
                <a:effectLst/>
                <a:latin typeface="Times New Roman" panose="02020603050405020304" pitchFamily="18" charset="0"/>
                <a:ea typeface="+mn-ea"/>
                <a:cs typeface="Times New Roman" panose="02020603050405020304" pitchFamily="18" charset="0"/>
              </a:rPr>
              <a:t>Repaso</a:t>
            </a:r>
            <a:endParaRPr lang="en-US" dirty="0"/>
          </a:p>
        </p:txBody>
      </p:sp>
      <p:pic>
        <p:nvPicPr>
          <p:cNvPr id="12" name="Picture 11" descr="Un caracter con un lapiz al lado de la palabra “Repaso” ">
            <a:extLst>
              <a:ext uri="{FF2B5EF4-FFF2-40B4-BE49-F238E27FC236}">
                <a16:creationId xmlns:a16="http://schemas.microsoft.com/office/drawing/2014/main" id="{5695979B-62B9-4F44-86D8-A1BB9051966F}"/>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 xmlns:a1611="http://schemas.microsoft.com/office/drawing/2016/11/main" r:id="rId4"/>
              </a:ext>
            </a:extLst>
          </a:blip>
          <a:stretch>
            <a:fillRect/>
          </a:stretch>
        </p:blipFill>
        <p:spPr>
          <a:xfrm>
            <a:off x="6096000" y="2196410"/>
            <a:ext cx="2948761" cy="1967376"/>
          </a:xfrm>
          <a:prstGeom prst="rect">
            <a:avLst/>
          </a:prstGeom>
        </p:spPr>
      </p:pic>
    </p:spTree>
    <p:extLst>
      <p:ext uri="{BB962C8B-B14F-4D97-AF65-F5344CB8AC3E}">
        <p14:creationId xmlns:p14="http://schemas.microsoft.com/office/powerpoint/2010/main" val="4308644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70891" y="331076"/>
            <a:ext cx="7176869" cy="1320800"/>
          </a:xfrm>
        </p:spPr>
        <p:txBody>
          <a:bodyPr>
            <a:normAutofit/>
          </a:bodyPr>
          <a:lstStyle/>
          <a:p>
            <a:pPr algn="ctr"/>
            <a:r>
              <a:rPr lang="es-PR" sz="4000" b="1" dirty="0"/>
              <a:t>Verificación de Conocimiento</a:t>
            </a:r>
          </a:p>
        </p:txBody>
      </p:sp>
      <p:sp>
        <p:nvSpPr>
          <p:cNvPr id="3" name="Content Placeholder 2"/>
          <p:cNvSpPr>
            <a:spLocks noGrp="1"/>
          </p:cNvSpPr>
          <p:nvPr>
            <p:ph idx="1"/>
          </p:nvPr>
        </p:nvSpPr>
        <p:spPr>
          <a:xfrm>
            <a:off x="994116" y="1323536"/>
            <a:ext cx="8622849" cy="5203388"/>
          </a:xfrm>
        </p:spPr>
        <p:txBody>
          <a:bodyPr>
            <a:normAutofit/>
          </a:bodyPr>
          <a:lstStyle/>
          <a:p>
            <a:pPr marL="514350" indent="-514350">
              <a:buFont typeface="+mj-lt"/>
              <a:buAutoNum type="arabicPeriod"/>
            </a:pPr>
            <a:r>
              <a:rPr lang="es-ES" sz="3600" dirty="0"/>
              <a:t>¿Cuáles son los tres tipos básicos de camiones industriales motorizados?</a:t>
            </a:r>
            <a:endParaRPr lang="en-US" sz="3600" dirty="0"/>
          </a:p>
          <a:p>
            <a:pPr marL="514350" indent="-514350">
              <a:buFont typeface="+mj-lt"/>
              <a:buAutoNum type="arabicPeriod"/>
            </a:pPr>
            <a:endParaRPr lang="en-US" sz="3600" dirty="0"/>
          </a:p>
        </p:txBody>
      </p:sp>
    </p:spTree>
    <p:extLst>
      <p:ext uri="{BB962C8B-B14F-4D97-AF65-F5344CB8AC3E}">
        <p14:creationId xmlns:p14="http://schemas.microsoft.com/office/powerpoint/2010/main" val="6891734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1" y="331076"/>
            <a:ext cx="7787640" cy="1320800"/>
          </a:xfrm>
        </p:spPr>
        <p:txBody>
          <a:bodyPr>
            <a:normAutofit/>
          </a:bodyPr>
          <a:lstStyle/>
          <a:p>
            <a:pPr algn="ctr"/>
            <a:r>
              <a:rPr lang="es-PR" sz="4000" b="1" dirty="0"/>
              <a:t>Verificación de Conocimiento 2</a:t>
            </a:r>
            <a:endParaRPr lang="en-US" sz="4000" b="1" dirty="0"/>
          </a:p>
        </p:txBody>
      </p:sp>
      <p:sp>
        <p:nvSpPr>
          <p:cNvPr id="3" name="Content Placeholder 2"/>
          <p:cNvSpPr>
            <a:spLocks noGrp="1"/>
          </p:cNvSpPr>
          <p:nvPr>
            <p:ph idx="1"/>
          </p:nvPr>
        </p:nvSpPr>
        <p:spPr>
          <a:xfrm>
            <a:off x="994116" y="1323536"/>
            <a:ext cx="8622849" cy="5203388"/>
          </a:xfrm>
        </p:spPr>
        <p:txBody>
          <a:bodyPr>
            <a:normAutofit fontScale="92500"/>
          </a:bodyPr>
          <a:lstStyle/>
          <a:p>
            <a:pPr marL="514350" indent="-514350">
              <a:buFont typeface="+mj-lt"/>
              <a:buAutoNum type="arabicPeriod"/>
            </a:pPr>
            <a:r>
              <a:rPr lang="es-ES" sz="3600" dirty="0"/>
              <a:t>¿Cuáles son los tres tipos básicos de camiones industriales motorizados?</a:t>
            </a:r>
            <a:endParaRPr lang="en-US" sz="3600" dirty="0"/>
          </a:p>
          <a:p>
            <a:pPr marL="514350" indent="-514350">
              <a:buFont typeface="+mj-lt"/>
              <a:buAutoNum type="arabicPeriod"/>
            </a:pPr>
            <a:endParaRPr lang="en-US" sz="3600" dirty="0"/>
          </a:p>
          <a:p>
            <a:pPr marL="1314450" lvl="2" indent="-514350">
              <a:buFont typeface="+mj-lt"/>
              <a:buAutoNum type="alphaLcPeriod"/>
            </a:pPr>
            <a:r>
              <a:rPr lang="es-ES" sz="4000" dirty="0">
                <a:solidFill>
                  <a:srgbClr val="FF0000"/>
                </a:solidFill>
              </a:rPr>
              <a:t>Montacargas estándar de asiento </a:t>
            </a:r>
          </a:p>
          <a:p>
            <a:pPr marL="1314450" lvl="2" indent="-514350">
              <a:buFont typeface="+mj-lt"/>
              <a:buAutoNum type="alphaLcPeriod"/>
            </a:pPr>
            <a:endParaRPr lang="es-ES" sz="4000" dirty="0">
              <a:solidFill>
                <a:srgbClr val="FF0000"/>
              </a:solidFill>
            </a:endParaRPr>
          </a:p>
          <a:p>
            <a:pPr marL="1314450" lvl="2" indent="-514350">
              <a:buFont typeface="+mj-lt"/>
              <a:buAutoNum type="alphaLcPeriod"/>
            </a:pPr>
            <a:r>
              <a:rPr lang="es-ES" sz="4000" dirty="0">
                <a:solidFill>
                  <a:srgbClr val="FF0000"/>
                </a:solidFill>
              </a:rPr>
              <a:t>Camión de alcance</a:t>
            </a:r>
          </a:p>
          <a:p>
            <a:pPr marL="1314450" lvl="2" indent="-514350">
              <a:buFont typeface="+mj-lt"/>
              <a:buAutoNum type="alphaLcPeriod"/>
            </a:pPr>
            <a:endParaRPr lang="es-ES" sz="4000" dirty="0">
              <a:solidFill>
                <a:srgbClr val="FF0000"/>
              </a:solidFill>
            </a:endParaRPr>
          </a:p>
          <a:p>
            <a:pPr marL="1314450" lvl="2" indent="-514350">
              <a:buFont typeface="+mj-lt"/>
              <a:buAutoNum type="alphaLcPeriod"/>
            </a:pPr>
            <a:r>
              <a:rPr lang="es-ES" sz="4000" dirty="0">
                <a:solidFill>
                  <a:srgbClr val="FF0000"/>
                </a:solidFill>
              </a:rPr>
              <a:t>Walkie-Rider</a:t>
            </a:r>
            <a:endParaRPr lang="en-US" sz="4000" dirty="0">
              <a:solidFill>
                <a:srgbClr val="FF0000"/>
              </a:solidFill>
            </a:endParaRPr>
          </a:p>
        </p:txBody>
      </p:sp>
    </p:spTree>
    <p:extLst>
      <p:ext uri="{BB962C8B-B14F-4D97-AF65-F5344CB8AC3E}">
        <p14:creationId xmlns:p14="http://schemas.microsoft.com/office/powerpoint/2010/main" val="1628592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FE1EF56-A0D6-470C-AEC3-C69B3C36E7DD}"/>
              </a:ext>
            </a:extLst>
          </p:cNvPr>
          <p:cNvSpPr txBox="1"/>
          <p:nvPr/>
        </p:nvSpPr>
        <p:spPr>
          <a:xfrm>
            <a:off x="2987257" y="214942"/>
            <a:ext cx="8871339" cy="769441"/>
          </a:xfrm>
          <a:prstGeom prst="rect">
            <a:avLst/>
          </a:prstGeom>
          <a:noFill/>
          <a:ln w="25400">
            <a:solidFill>
              <a:schemeClr val="accent1"/>
            </a:solidFill>
          </a:ln>
        </p:spPr>
        <p:txBody>
          <a:bodyPr wrap="none" rtlCol="0">
            <a:spAutoFit/>
          </a:bodyPr>
          <a:lstStyle/>
          <a:p>
            <a:r>
              <a:rPr lang="es-PR" sz="4400" dirty="0">
                <a:solidFill>
                  <a:srgbClr val="37495F"/>
                </a:solidFill>
              </a:rPr>
              <a:t>Camiones Industriales Motorizados</a:t>
            </a:r>
          </a:p>
        </p:txBody>
      </p:sp>
      <p:sp>
        <p:nvSpPr>
          <p:cNvPr id="2" name="Title 1">
            <a:extLst>
              <a:ext uri="{FF2B5EF4-FFF2-40B4-BE49-F238E27FC236}">
                <a16:creationId xmlns:a16="http://schemas.microsoft.com/office/drawing/2014/main" id="{2424473F-E56F-4942-B4A0-1AFD8DF8E7B5}"/>
              </a:ext>
            </a:extLst>
          </p:cNvPr>
          <p:cNvSpPr>
            <a:spLocks noGrp="1"/>
          </p:cNvSpPr>
          <p:nvPr>
            <p:ph type="title"/>
          </p:nvPr>
        </p:nvSpPr>
        <p:spPr>
          <a:xfrm>
            <a:off x="282480" y="1357745"/>
            <a:ext cx="8596668" cy="1320800"/>
          </a:xfrm>
        </p:spPr>
        <p:txBody>
          <a:bodyPr>
            <a:normAutofit/>
          </a:bodyPr>
          <a:lstStyle/>
          <a:p>
            <a:pPr marR="0" lvl="0" indent="0" fontAlgn="auto">
              <a:lnSpc>
                <a:spcPct val="100000"/>
              </a:lnSpc>
              <a:spcBef>
                <a:spcPct val="0"/>
              </a:spcBef>
              <a:spcAft>
                <a:spcPts val="0"/>
              </a:spcAft>
              <a:buClrTx/>
              <a:buSzTx/>
              <a:buFontTx/>
              <a:buNone/>
              <a:tabLst/>
              <a:defRPr/>
            </a:pPr>
            <a:r>
              <a:rPr lang="en-US" sz="4000" b="1" dirty="0" err="1">
                <a:solidFill>
                  <a:schemeClr val="tx1"/>
                </a:solidFill>
                <a:latin typeface="+mn-lt"/>
                <a:ea typeface="+mn-ea"/>
                <a:cs typeface="+mn-cs"/>
              </a:rPr>
              <a:t>Montacargas</a:t>
            </a:r>
            <a:r>
              <a:rPr lang="en-US" sz="4000" b="1" dirty="0">
                <a:solidFill>
                  <a:schemeClr val="tx1"/>
                </a:solidFill>
                <a:latin typeface="+mn-lt"/>
                <a:ea typeface="+mn-ea"/>
                <a:cs typeface="+mn-cs"/>
              </a:rPr>
              <a:t> </a:t>
            </a:r>
            <a:r>
              <a:rPr lang="es-PR" sz="4000" b="1" dirty="0">
                <a:solidFill>
                  <a:schemeClr val="tx1"/>
                </a:solidFill>
                <a:latin typeface="+mn-lt"/>
                <a:ea typeface="+mn-ea"/>
                <a:cs typeface="+mn-cs"/>
              </a:rPr>
              <a:t>Típico</a:t>
            </a:r>
            <a:endParaRPr lang="en-US" sz="4000" b="1" dirty="0">
              <a:solidFill>
                <a:schemeClr val="tx1"/>
              </a:solidFill>
              <a:latin typeface="+mn-lt"/>
              <a:ea typeface="+mn-ea"/>
              <a:cs typeface="+mn-cs"/>
            </a:endParaRPr>
          </a:p>
        </p:txBody>
      </p:sp>
      <p:pic>
        <p:nvPicPr>
          <p:cNvPr id="13" name="Picture 12" descr="Una imagen de un montacarga">
            <a:extLst>
              <a:ext uri="{FF2B5EF4-FFF2-40B4-BE49-F238E27FC236}">
                <a16:creationId xmlns:a16="http://schemas.microsoft.com/office/drawing/2014/main" id="{FAB6AC10-753C-4425-9549-2123DC86C0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16830" y="984383"/>
            <a:ext cx="7319658" cy="5711334"/>
          </a:xfrm>
          <a:prstGeom prst="rect">
            <a:avLst/>
          </a:prstGeom>
        </p:spPr>
      </p:pic>
    </p:spTree>
    <p:extLst>
      <p:ext uri="{BB962C8B-B14F-4D97-AF65-F5344CB8AC3E}">
        <p14:creationId xmlns:p14="http://schemas.microsoft.com/office/powerpoint/2010/main" val="4047550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42291" y="322357"/>
            <a:ext cx="7742715" cy="1320800"/>
          </a:xfrm>
        </p:spPr>
        <p:txBody>
          <a:bodyPr>
            <a:normAutofit/>
          </a:bodyPr>
          <a:lstStyle/>
          <a:p>
            <a:pPr algn="ctr"/>
            <a:r>
              <a:rPr lang="es-PR" sz="4000" b="1" dirty="0">
                <a:solidFill>
                  <a:srgbClr val="90C226"/>
                </a:solidFill>
              </a:rPr>
              <a:t>Verificación de Conocimiento 3</a:t>
            </a:r>
            <a:endParaRPr lang="en-US" sz="4000" b="1" dirty="0"/>
          </a:p>
        </p:txBody>
      </p:sp>
      <p:sp>
        <p:nvSpPr>
          <p:cNvPr id="7" name="Content Placeholder 2">
            <a:extLst>
              <a:ext uri="{FF2B5EF4-FFF2-40B4-BE49-F238E27FC236}">
                <a16:creationId xmlns:a16="http://schemas.microsoft.com/office/drawing/2014/main" id="{43AD947B-0B33-43DD-A944-877ACB47107F}"/>
              </a:ext>
            </a:extLst>
          </p:cNvPr>
          <p:cNvSpPr txBox="1">
            <a:spLocks/>
          </p:cNvSpPr>
          <p:nvPr/>
        </p:nvSpPr>
        <p:spPr>
          <a:xfrm>
            <a:off x="818271" y="1529223"/>
            <a:ext cx="8266735" cy="500642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514350" indent="-514350">
              <a:buFont typeface="+mj-lt"/>
              <a:buAutoNum type="arabicPeriod" startAt="2"/>
            </a:pPr>
            <a:r>
              <a:rPr lang="es-ES" sz="3600" dirty="0"/>
              <a:t>¿Montacargas giran en qué eje?</a:t>
            </a:r>
            <a:endParaRPr lang="en-US" sz="3600" dirty="0"/>
          </a:p>
          <a:p>
            <a:pPr marL="0" indent="0">
              <a:buNone/>
            </a:pPr>
            <a:r>
              <a:rPr lang="en-US" sz="3600" dirty="0"/>
              <a:t> </a:t>
            </a:r>
          </a:p>
          <a:p>
            <a:pPr marL="400050" lvl="1" indent="0">
              <a:buFont typeface="Wingdings 3" charset="2"/>
              <a:buNone/>
            </a:pPr>
            <a:endParaRPr lang="en-US" dirty="0"/>
          </a:p>
        </p:txBody>
      </p:sp>
    </p:spTree>
    <p:extLst>
      <p:ext uri="{BB962C8B-B14F-4D97-AF65-F5344CB8AC3E}">
        <p14:creationId xmlns:p14="http://schemas.microsoft.com/office/powerpoint/2010/main" val="16217897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40343" y="208423"/>
            <a:ext cx="7855612" cy="1320800"/>
          </a:xfrm>
        </p:spPr>
        <p:txBody>
          <a:bodyPr>
            <a:normAutofit/>
          </a:bodyPr>
          <a:lstStyle/>
          <a:p>
            <a:pPr algn="ctr"/>
            <a:r>
              <a:rPr lang="es-PR" sz="4000" b="1" dirty="0">
                <a:solidFill>
                  <a:srgbClr val="90C226"/>
                </a:solidFill>
              </a:rPr>
              <a:t>Verificación de Conocimiento 4</a:t>
            </a:r>
            <a:endParaRPr lang="en-US" sz="4000" b="1" dirty="0"/>
          </a:p>
        </p:txBody>
      </p:sp>
      <p:sp>
        <p:nvSpPr>
          <p:cNvPr id="7" name="Content Placeholder 2">
            <a:extLst>
              <a:ext uri="{FF2B5EF4-FFF2-40B4-BE49-F238E27FC236}">
                <a16:creationId xmlns:a16="http://schemas.microsoft.com/office/drawing/2014/main" id="{43AD947B-0B33-43DD-A944-877ACB47107F}"/>
              </a:ext>
            </a:extLst>
          </p:cNvPr>
          <p:cNvSpPr txBox="1">
            <a:spLocks/>
          </p:cNvSpPr>
          <p:nvPr/>
        </p:nvSpPr>
        <p:spPr>
          <a:xfrm>
            <a:off x="818271" y="1529223"/>
            <a:ext cx="8266735" cy="500642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514350" indent="-514350">
              <a:buFont typeface="+mj-lt"/>
              <a:buAutoNum type="arabicPeriod" startAt="2"/>
            </a:pPr>
            <a:r>
              <a:rPr lang="es-ES" sz="3600" dirty="0"/>
              <a:t>¿Montacargas giran en qué eje?</a:t>
            </a:r>
            <a:endParaRPr lang="en-US" sz="3600" dirty="0"/>
          </a:p>
          <a:p>
            <a:pPr marL="0" indent="0">
              <a:buNone/>
            </a:pPr>
            <a:r>
              <a:rPr lang="en-US" sz="3600" dirty="0"/>
              <a:t> </a:t>
            </a:r>
          </a:p>
          <a:p>
            <a:pPr marL="0" indent="0">
              <a:buNone/>
            </a:pPr>
            <a:r>
              <a:rPr lang="es-ES" sz="3200" dirty="0">
                <a:solidFill>
                  <a:srgbClr val="FF0000"/>
                </a:solidFill>
              </a:rPr>
              <a:t>Los camiones industriales motorizados giran con sus ruedas traseras y el punto pivote </a:t>
            </a:r>
            <a:r>
              <a:rPr lang="es-PR" sz="3200" dirty="0">
                <a:solidFill>
                  <a:srgbClr val="FF0000"/>
                </a:solidFill>
              </a:rPr>
              <a:t> </a:t>
            </a:r>
            <a:r>
              <a:rPr lang="es-ES" sz="3200" dirty="0">
                <a:solidFill>
                  <a:srgbClr val="FF0000"/>
                </a:solidFill>
              </a:rPr>
              <a:t>sobre las ruedas delanteras; El operador debe desarrollar el hábito de dejar espacio para esto para evitar golpear cualquier cosa.</a:t>
            </a:r>
            <a:endParaRPr lang="en-US" sz="3200" dirty="0">
              <a:solidFill>
                <a:srgbClr val="FF0000"/>
              </a:solidFill>
            </a:endParaRPr>
          </a:p>
          <a:p>
            <a:pPr marL="400050" lvl="1" indent="0">
              <a:buFont typeface="Wingdings 3" charset="2"/>
              <a:buNone/>
            </a:pPr>
            <a:endParaRPr lang="en-US" dirty="0"/>
          </a:p>
        </p:txBody>
      </p:sp>
    </p:spTree>
    <p:extLst>
      <p:ext uri="{BB962C8B-B14F-4D97-AF65-F5344CB8AC3E}">
        <p14:creationId xmlns:p14="http://schemas.microsoft.com/office/powerpoint/2010/main" val="25753797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33077" y="322357"/>
            <a:ext cx="7619977" cy="1320800"/>
          </a:xfrm>
        </p:spPr>
        <p:txBody>
          <a:bodyPr>
            <a:normAutofit/>
          </a:bodyPr>
          <a:lstStyle/>
          <a:p>
            <a:pPr algn="ctr"/>
            <a:r>
              <a:rPr lang="es-PR" sz="4000" b="1" dirty="0">
                <a:solidFill>
                  <a:srgbClr val="90C226"/>
                </a:solidFill>
              </a:rPr>
              <a:t>Verificación de Conocimiento 5</a:t>
            </a:r>
            <a:endParaRPr lang="en-US" sz="4000" b="1" dirty="0"/>
          </a:p>
        </p:txBody>
      </p:sp>
      <p:sp>
        <p:nvSpPr>
          <p:cNvPr id="7" name="Content Placeholder 2">
            <a:extLst>
              <a:ext uri="{FF2B5EF4-FFF2-40B4-BE49-F238E27FC236}">
                <a16:creationId xmlns:a16="http://schemas.microsoft.com/office/drawing/2014/main" id="{43AD947B-0B33-43DD-A944-877ACB47107F}"/>
              </a:ext>
            </a:extLst>
          </p:cNvPr>
          <p:cNvSpPr txBox="1">
            <a:spLocks/>
          </p:cNvSpPr>
          <p:nvPr/>
        </p:nvSpPr>
        <p:spPr>
          <a:xfrm flipH="1">
            <a:off x="818271" y="1529223"/>
            <a:ext cx="8266735" cy="500642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742950" indent="-742950">
              <a:buFont typeface="+mj-lt"/>
              <a:buAutoNum type="arabicPeriod" startAt="3"/>
            </a:pPr>
            <a:r>
              <a:rPr lang="es-ES" sz="3600" dirty="0"/>
              <a:t>¿Qué es el punto de Fulcro?</a:t>
            </a:r>
            <a:endParaRPr lang="en-US" sz="3600" dirty="0"/>
          </a:p>
          <a:p>
            <a:pPr marL="0" indent="0">
              <a:buNone/>
            </a:pPr>
            <a:endParaRPr lang="en-US" sz="3600" dirty="0"/>
          </a:p>
          <a:p>
            <a:pPr marL="514350" indent="-514350">
              <a:buFont typeface="+mj-lt"/>
              <a:buAutoNum type="arabicPeriod" startAt="3"/>
            </a:pPr>
            <a:endParaRPr lang="en-US" sz="3600" dirty="0"/>
          </a:p>
          <a:p>
            <a:pPr marL="400050" lvl="1" indent="0">
              <a:buNone/>
            </a:pPr>
            <a:endParaRPr lang="en-US" dirty="0"/>
          </a:p>
          <a:p>
            <a:pPr marL="400050" lvl="1" indent="0">
              <a:buFont typeface="Wingdings 3" charset="2"/>
              <a:buNone/>
            </a:pPr>
            <a:endParaRPr lang="en-US" dirty="0"/>
          </a:p>
        </p:txBody>
      </p:sp>
    </p:spTree>
    <p:extLst>
      <p:ext uri="{BB962C8B-B14F-4D97-AF65-F5344CB8AC3E}">
        <p14:creationId xmlns:p14="http://schemas.microsoft.com/office/powerpoint/2010/main" val="31570145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201636"/>
            <a:ext cx="7823661" cy="1320800"/>
          </a:xfrm>
        </p:spPr>
        <p:txBody>
          <a:bodyPr>
            <a:normAutofit/>
          </a:bodyPr>
          <a:lstStyle/>
          <a:p>
            <a:pPr algn="ctr"/>
            <a:r>
              <a:rPr lang="es-PR" sz="4000" b="1" dirty="0">
                <a:solidFill>
                  <a:srgbClr val="90C226"/>
                </a:solidFill>
              </a:rPr>
              <a:t>Verificación de Conocimiento 6</a:t>
            </a:r>
            <a:endParaRPr lang="en-US" sz="4000" b="1" dirty="0"/>
          </a:p>
        </p:txBody>
      </p:sp>
      <p:sp>
        <p:nvSpPr>
          <p:cNvPr id="7" name="Content Placeholder 2">
            <a:extLst>
              <a:ext uri="{FF2B5EF4-FFF2-40B4-BE49-F238E27FC236}">
                <a16:creationId xmlns:a16="http://schemas.microsoft.com/office/drawing/2014/main" id="{43AD947B-0B33-43DD-A944-877ACB47107F}"/>
              </a:ext>
            </a:extLst>
          </p:cNvPr>
          <p:cNvSpPr txBox="1">
            <a:spLocks/>
          </p:cNvSpPr>
          <p:nvPr/>
        </p:nvSpPr>
        <p:spPr>
          <a:xfrm flipH="1">
            <a:off x="818271" y="1529223"/>
            <a:ext cx="8266735" cy="500642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742950" indent="-742950">
              <a:buFont typeface="+mj-lt"/>
              <a:buAutoNum type="arabicPeriod" startAt="3"/>
            </a:pPr>
            <a:r>
              <a:rPr lang="es-ES" sz="3600" dirty="0"/>
              <a:t>¿Qué es el punto de Fulcro?</a:t>
            </a:r>
            <a:endParaRPr lang="en-US" sz="3600" dirty="0"/>
          </a:p>
          <a:p>
            <a:pPr marL="514350" indent="-514350">
              <a:buFont typeface="+mj-lt"/>
              <a:buAutoNum type="arabicPeriod" startAt="3"/>
            </a:pPr>
            <a:endParaRPr lang="en-US" sz="3600" dirty="0"/>
          </a:p>
          <a:p>
            <a:pPr marL="514350" indent="-514350">
              <a:buFont typeface="+mj-lt"/>
              <a:buAutoNum type="arabicPeriod" startAt="3"/>
            </a:pPr>
            <a:endParaRPr lang="en-US" sz="3600" dirty="0"/>
          </a:p>
          <a:p>
            <a:pPr marL="400050" lvl="1" indent="0">
              <a:buNone/>
            </a:pPr>
            <a:endParaRPr lang="en-US" dirty="0"/>
          </a:p>
          <a:p>
            <a:pPr marL="400050" lvl="1" indent="0">
              <a:buFont typeface="Wingdings 3" charset="2"/>
              <a:buNone/>
            </a:pPr>
            <a:endParaRPr lang="en-US" dirty="0"/>
          </a:p>
        </p:txBody>
      </p:sp>
      <p:pic>
        <p:nvPicPr>
          <p:cNvPr id="15" name="Picture 14" descr="Fulcrum point under front tires">
            <a:extLst>
              <a:ext uri="{FF2B5EF4-FFF2-40B4-BE49-F238E27FC236}">
                <a16:creationId xmlns:a16="http://schemas.microsoft.com/office/drawing/2014/main" id="{DB5A7A52-0DF3-46F3-9068-E3E4F110A62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4000" y="2756534"/>
            <a:ext cx="6154520" cy="3462608"/>
          </a:xfrm>
          <a:prstGeom prst="rect">
            <a:avLst/>
          </a:prstGeom>
        </p:spPr>
      </p:pic>
      <p:sp>
        <p:nvSpPr>
          <p:cNvPr id="16" name="Arc 15" title="arc">
            <a:extLst>
              <a:ext uri="{FF2B5EF4-FFF2-40B4-BE49-F238E27FC236}">
                <a16:creationId xmlns:a16="http://schemas.microsoft.com/office/drawing/2014/main" id="{26C5C446-7AE0-4291-9415-F34D96BDF48C}"/>
              </a:ext>
              <a:ext uri="{C183D7F6-B498-43B3-948B-1728B52AA6E4}">
                <adec:decorative xmlns="" xmlns:adec="http://schemas.microsoft.com/office/drawing/2017/decorative" val="1"/>
              </a:ext>
            </a:extLst>
          </p:cNvPr>
          <p:cNvSpPr/>
          <p:nvPr/>
        </p:nvSpPr>
        <p:spPr>
          <a:xfrm>
            <a:off x="4912959" y="1828802"/>
            <a:ext cx="3580887" cy="4277534"/>
          </a:xfrm>
          <a:prstGeom prst="arc">
            <a:avLst>
              <a:gd name="adj1" fmla="val 17081837"/>
              <a:gd name="adj2" fmla="val 7329356"/>
            </a:avLst>
          </a:prstGeom>
          <a:ln w="508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7654702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62102" y="324015"/>
            <a:ext cx="7696198" cy="1320800"/>
          </a:xfrm>
        </p:spPr>
        <p:txBody>
          <a:bodyPr>
            <a:normAutofit/>
          </a:bodyPr>
          <a:lstStyle/>
          <a:p>
            <a:pPr algn="ctr"/>
            <a:r>
              <a:rPr lang="es-PR" sz="4000" b="1" dirty="0"/>
              <a:t>Verificación de Conocimiento 7</a:t>
            </a:r>
            <a:endParaRPr lang="en-US" sz="4000" b="1" dirty="0"/>
          </a:p>
        </p:txBody>
      </p:sp>
      <p:sp>
        <p:nvSpPr>
          <p:cNvPr id="7" name="Content Placeholder 2">
            <a:extLst>
              <a:ext uri="{FF2B5EF4-FFF2-40B4-BE49-F238E27FC236}">
                <a16:creationId xmlns:a16="http://schemas.microsoft.com/office/drawing/2014/main" id="{43AD947B-0B33-43DD-A944-877ACB47107F}"/>
              </a:ext>
            </a:extLst>
          </p:cNvPr>
          <p:cNvSpPr txBox="1">
            <a:spLocks/>
          </p:cNvSpPr>
          <p:nvPr/>
        </p:nvSpPr>
        <p:spPr>
          <a:xfrm>
            <a:off x="818271" y="1337491"/>
            <a:ext cx="9811627" cy="5392613"/>
          </a:xfrm>
          <a:prstGeom prst="rect">
            <a:avLst/>
          </a:prstGeom>
          <a:solidFill>
            <a:schemeClr val="tx2">
              <a:lumMod val="20000"/>
              <a:lumOff val="80000"/>
            </a:schemeClr>
          </a:solid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2400" dirty="0">
                <a:solidFill>
                  <a:srgbClr val="92D050"/>
                </a:solidFill>
              </a:rPr>
              <a:t>4. </a:t>
            </a:r>
            <a:r>
              <a:rPr lang="es-ES" sz="3200" dirty="0"/>
              <a:t>¿</a:t>
            </a:r>
            <a:r>
              <a:rPr lang="es-ES" sz="3200" b="1" dirty="0"/>
              <a:t>Una inspección visual debe incluir ...?</a:t>
            </a:r>
            <a:endParaRPr lang="en-US" sz="2400" dirty="0">
              <a:solidFill>
                <a:srgbClr val="FF0000"/>
              </a:solidFill>
            </a:endParaRPr>
          </a:p>
        </p:txBody>
      </p:sp>
    </p:spTree>
    <p:extLst>
      <p:ext uri="{BB962C8B-B14F-4D97-AF65-F5344CB8AC3E}">
        <p14:creationId xmlns:p14="http://schemas.microsoft.com/office/powerpoint/2010/main" val="15599375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18271" y="201636"/>
            <a:ext cx="8158089" cy="1320800"/>
          </a:xfrm>
        </p:spPr>
        <p:txBody>
          <a:bodyPr>
            <a:normAutofit/>
          </a:bodyPr>
          <a:lstStyle/>
          <a:p>
            <a:pPr algn="ctr"/>
            <a:r>
              <a:rPr lang="es-PR" sz="4000" b="1" dirty="0">
                <a:solidFill>
                  <a:srgbClr val="90C226"/>
                </a:solidFill>
              </a:rPr>
              <a:t>Verificación de Conocimiento 8</a:t>
            </a:r>
            <a:endParaRPr lang="en-US" sz="4000" b="1" dirty="0"/>
          </a:p>
        </p:txBody>
      </p:sp>
      <p:sp>
        <p:nvSpPr>
          <p:cNvPr id="7" name="Content Placeholder 2">
            <a:extLst>
              <a:ext uri="{FF2B5EF4-FFF2-40B4-BE49-F238E27FC236}">
                <a16:creationId xmlns:a16="http://schemas.microsoft.com/office/drawing/2014/main" id="{43AD947B-0B33-43DD-A944-877ACB47107F}"/>
              </a:ext>
            </a:extLst>
          </p:cNvPr>
          <p:cNvSpPr txBox="1">
            <a:spLocks/>
          </p:cNvSpPr>
          <p:nvPr/>
        </p:nvSpPr>
        <p:spPr>
          <a:xfrm>
            <a:off x="818271" y="1337491"/>
            <a:ext cx="9811627" cy="539261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2400" dirty="0">
                <a:solidFill>
                  <a:srgbClr val="92D050"/>
                </a:solidFill>
              </a:rPr>
              <a:t>4. </a:t>
            </a:r>
            <a:r>
              <a:rPr lang="es-ES" sz="3200" b="1" dirty="0"/>
              <a:t>¿Una inspección visual debe incluir?</a:t>
            </a:r>
            <a:endParaRPr lang="en-US" sz="2400" dirty="0">
              <a:solidFill>
                <a:srgbClr val="FF0000"/>
              </a:solidFill>
            </a:endParaRPr>
          </a:p>
        </p:txBody>
      </p:sp>
      <p:sp>
        <p:nvSpPr>
          <p:cNvPr id="5" name="Rectangle 4">
            <a:extLst>
              <a:ext uri="{FF2B5EF4-FFF2-40B4-BE49-F238E27FC236}">
                <a16:creationId xmlns:a16="http://schemas.microsoft.com/office/drawing/2014/main" id="{352D08A2-6D47-409A-B319-084A565547FE}"/>
              </a:ext>
            </a:extLst>
          </p:cNvPr>
          <p:cNvSpPr/>
          <p:nvPr/>
        </p:nvSpPr>
        <p:spPr>
          <a:xfrm>
            <a:off x="297181" y="2093426"/>
            <a:ext cx="10020300" cy="4070345"/>
          </a:xfrm>
          <a:prstGeom prst="rect">
            <a:avLst/>
          </a:prstGeom>
        </p:spPr>
        <p:txBody>
          <a:bodyPr wrap="square">
            <a:spAutoFit/>
          </a:bodyPr>
          <a:lstStyle/>
          <a:p>
            <a:pPr algn="ctr"/>
            <a:r>
              <a:rPr lang="es-PR" sz="4000" b="1" u="sng" dirty="0">
                <a:solidFill>
                  <a:srgbClr val="FF0000"/>
                </a:solidFill>
              </a:rPr>
              <a:t>Inspección visual</a:t>
            </a:r>
          </a:p>
          <a:p>
            <a:pPr lvl="1"/>
            <a:endParaRPr lang="en-US" sz="4000" b="1" dirty="0">
              <a:solidFill>
                <a:srgbClr val="FF0000"/>
              </a:solidFill>
            </a:endParaRPr>
          </a:p>
          <a:p>
            <a:pPr lvl="1"/>
            <a:endParaRPr lang="en-US" sz="1050" b="1" dirty="0">
              <a:solidFill>
                <a:srgbClr val="FF0000"/>
              </a:solidFill>
            </a:endParaRPr>
          </a:p>
          <a:p>
            <a:pPr marL="1028700" lvl="1" indent="-571500">
              <a:buFont typeface="Arial" panose="020B0604020202020204" pitchFamily="34" charset="0"/>
              <a:buChar char="•"/>
            </a:pPr>
            <a:r>
              <a:rPr lang="es-ES" sz="2400" b="1" dirty="0">
                <a:solidFill>
                  <a:srgbClr val="FF0000"/>
                </a:solidFill>
              </a:rPr>
              <a:t>Apariencia                          * llantas</a:t>
            </a:r>
          </a:p>
          <a:p>
            <a:pPr marL="1028700" lvl="1" indent="-571500">
              <a:buFont typeface="Arial" panose="020B0604020202020204" pitchFamily="34" charset="0"/>
              <a:buChar char="•"/>
            </a:pPr>
            <a:r>
              <a:rPr lang="es-ES" sz="2400" b="1" dirty="0">
                <a:solidFill>
                  <a:srgbClr val="FF0000"/>
                </a:solidFill>
              </a:rPr>
              <a:t>Horquillas                            * Guardia superior</a:t>
            </a:r>
          </a:p>
          <a:p>
            <a:pPr marL="1028700" lvl="1" indent="-571500">
              <a:buFont typeface="Arial" panose="020B0604020202020204" pitchFamily="34" charset="0"/>
              <a:buChar char="•"/>
            </a:pPr>
            <a:r>
              <a:rPr lang="es-ES" sz="2400" b="1" dirty="0">
                <a:solidFill>
                  <a:srgbClr val="FF0000"/>
                </a:solidFill>
              </a:rPr>
              <a:t>Mangueras                            * Cadena</a:t>
            </a:r>
          </a:p>
          <a:p>
            <a:pPr marL="1028700" lvl="1" indent="-571500">
              <a:buFont typeface="Arial" panose="020B0604020202020204" pitchFamily="34" charset="0"/>
              <a:buChar char="•"/>
            </a:pPr>
            <a:r>
              <a:rPr lang="es-ES" sz="2400" b="1" dirty="0">
                <a:solidFill>
                  <a:srgbClr val="FF0000"/>
                </a:solidFill>
              </a:rPr>
              <a:t>Placa de nombre</a:t>
            </a:r>
          </a:p>
          <a:p>
            <a:pPr marL="1028700" lvl="1" indent="-571500">
              <a:buFont typeface="Arial" panose="020B0604020202020204" pitchFamily="34" charset="0"/>
              <a:buChar char="•"/>
            </a:pPr>
            <a:r>
              <a:rPr lang="es-ES" sz="2400" b="1" dirty="0">
                <a:solidFill>
                  <a:srgbClr val="FF0000"/>
                </a:solidFill>
              </a:rPr>
              <a:t>Conector de batería               * Cables de batería</a:t>
            </a:r>
          </a:p>
          <a:p>
            <a:pPr marL="1028700" lvl="1" indent="-571500">
              <a:buFont typeface="Arial" panose="020B0604020202020204" pitchFamily="34" charset="0"/>
              <a:buChar char="•"/>
            </a:pPr>
            <a:r>
              <a:rPr lang="es-ES" sz="2400" b="1" dirty="0">
                <a:solidFill>
                  <a:srgbClr val="FF0000"/>
                </a:solidFill>
              </a:rPr>
              <a:t>Derrames</a:t>
            </a:r>
          </a:p>
          <a:p>
            <a:pPr lvl="1"/>
            <a:endParaRPr lang="en-US" sz="2400" b="1" dirty="0">
              <a:solidFill>
                <a:srgbClr val="FF0000"/>
              </a:solidFill>
            </a:endParaRPr>
          </a:p>
        </p:txBody>
      </p:sp>
    </p:spTree>
    <p:extLst>
      <p:ext uri="{BB962C8B-B14F-4D97-AF65-F5344CB8AC3E}">
        <p14:creationId xmlns:p14="http://schemas.microsoft.com/office/powerpoint/2010/main" val="34799984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1" y="201636"/>
            <a:ext cx="7706752" cy="1320800"/>
          </a:xfrm>
        </p:spPr>
        <p:txBody>
          <a:bodyPr>
            <a:normAutofit/>
          </a:bodyPr>
          <a:lstStyle/>
          <a:p>
            <a:pPr algn="ctr"/>
            <a:r>
              <a:rPr lang="es-PR" sz="4000" b="1" dirty="0">
                <a:solidFill>
                  <a:srgbClr val="90C226"/>
                </a:solidFill>
              </a:rPr>
              <a:t>Verificación de Conocimiento 9</a:t>
            </a:r>
            <a:endParaRPr lang="en-US" sz="4000" b="1" dirty="0"/>
          </a:p>
        </p:txBody>
      </p:sp>
      <p:sp>
        <p:nvSpPr>
          <p:cNvPr id="7" name="Content Placeholder 2">
            <a:extLst>
              <a:ext uri="{FF2B5EF4-FFF2-40B4-BE49-F238E27FC236}">
                <a16:creationId xmlns:a16="http://schemas.microsoft.com/office/drawing/2014/main" id="{43AD947B-0B33-43DD-A944-877ACB47107F}"/>
              </a:ext>
            </a:extLst>
          </p:cNvPr>
          <p:cNvSpPr txBox="1">
            <a:spLocks/>
          </p:cNvSpPr>
          <p:nvPr/>
        </p:nvSpPr>
        <p:spPr>
          <a:xfrm>
            <a:off x="818272" y="1263751"/>
            <a:ext cx="8229600" cy="539261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2400" dirty="0">
                <a:solidFill>
                  <a:srgbClr val="92D050"/>
                </a:solidFill>
              </a:rPr>
              <a:t>5. </a:t>
            </a:r>
            <a:r>
              <a:rPr lang="es-ES" sz="3200" b="1" dirty="0"/>
              <a:t>¿Cuándo se considera DESATENDIDA una montacargas?</a:t>
            </a:r>
            <a:endParaRPr lang="en-US" sz="3200" b="1" dirty="0"/>
          </a:p>
          <a:p>
            <a:pPr marL="514350" indent="-514350">
              <a:buFont typeface="+mj-lt"/>
              <a:buAutoNum type="arabicPeriod" startAt="2"/>
            </a:pPr>
            <a:endParaRPr lang="en-US" sz="1000" dirty="0"/>
          </a:p>
          <a:p>
            <a:pPr marL="0" indent="0">
              <a:buNone/>
            </a:pPr>
            <a:endParaRPr lang="en-US" sz="2400" dirty="0">
              <a:solidFill>
                <a:srgbClr val="FF0000"/>
              </a:solidFill>
            </a:endParaRPr>
          </a:p>
        </p:txBody>
      </p:sp>
    </p:spTree>
    <p:extLst>
      <p:ext uri="{BB962C8B-B14F-4D97-AF65-F5344CB8AC3E}">
        <p14:creationId xmlns:p14="http://schemas.microsoft.com/office/powerpoint/2010/main" val="26895608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88720" y="352035"/>
            <a:ext cx="7955280" cy="1320800"/>
          </a:xfrm>
        </p:spPr>
        <p:txBody>
          <a:bodyPr>
            <a:normAutofit/>
          </a:bodyPr>
          <a:lstStyle/>
          <a:p>
            <a:pPr algn="ctr"/>
            <a:r>
              <a:rPr lang="es-PR" sz="4000" b="1" dirty="0">
                <a:solidFill>
                  <a:srgbClr val="90C226"/>
                </a:solidFill>
              </a:rPr>
              <a:t>Verificación de Conocimiento 10</a:t>
            </a:r>
            <a:endParaRPr lang="en-US" sz="4000" b="1" dirty="0"/>
          </a:p>
        </p:txBody>
      </p:sp>
      <p:sp>
        <p:nvSpPr>
          <p:cNvPr id="7" name="Content Placeholder 2">
            <a:extLst>
              <a:ext uri="{FF2B5EF4-FFF2-40B4-BE49-F238E27FC236}">
                <a16:creationId xmlns:a16="http://schemas.microsoft.com/office/drawing/2014/main" id="{43AD947B-0B33-43DD-A944-877ACB47107F}"/>
              </a:ext>
            </a:extLst>
          </p:cNvPr>
          <p:cNvSpPr txBox="1">
            <a:spLocks/>
          </p:cNvSpPr>
          <p:nvPr/>
        </p:nvSpPr>
        <p:spPr>
          <a:xfrm>
            <a:off x="818272" y="1263751"/>
            <a:ext cx="8229600" cy="539261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2400" dirty="0">
                <a:solidFill>
                  <a:srgbClr val="92D050"/>
                </a:solidFill>
              </a:rPr>
              <a:t>5. </a:t>
            </a:r>
            <a:r>
              <a:rPr lang="es-ES" sz="3200" b="1" dirty="0"/>
              <a:t>¿Cuándo se considera DESATENDIDA una montacargas?</a:t>
            </a:r>
            <a:endParaRPr lang="en-US" sz="3200" b="1" dirty="0"/>
          </a:p>
          <a:p>
            <a:pPr marL="514350" indent="-514350">
              <a:buFont typeface="+mj-lt"/>
              <a:buAutoNum type="arabicPeriod" startAt="2"/>
            </a:pPr>
            <a:endParaRPr lang="en-US" sz="1000" dirty="0"/>
          </a:p>
          <a:p>
            <a:pPr marL="0" indent="0">
              <a:buNone/>
            </a:pPr>
            <a:endParaRPr lang="en-US" sz="2400" dirty="0">
              <a:solidFill>
                <a:srgbClr val="FF0000"/>
              </a:solidFill>
            </a:endParaRPr>
          </a:p>
        </p:txBody>
      </p:sp>
      <p:sp>
        <p:nvSpPr>
          <p:cNvPr id="3" name="Rectangle 2">
            <a:extLst>
              <a:ext uri="{FF2B5EF4-FFF2-40B4-BE49-F238E27FC236}">
                <a16:creationId xmlns:a16="http://schemas.microsoft.com/office/drawing/2014/main" id="{1322716E-192B-4474-A134-B2F3D5FAE12D}"/>
              </a:ext>
            </a:extLst>
          </p:cNvPr>
          <p:cNvSpPr/>
          <p:nvPr/>
        </p:nvSpPr>
        <p:spPr>
          <a:xfrm>
            <a:off x="1069383" y="2659886"/>
            <a:ext cx="8074617" cy="4031873"/>
          </a:xfrm>
          <a:prstGeom prst="rect">
            <a:avLst/>
          </a:prstGeom>
        </p:spPr>
        <p:txBody>
          <a:bodyPr wrap="square">
            <a:spAutoFit/>
          </a:bodyPr>
          <a:lstStyle/>
          <a:p>
            <a:pPr lvl="1">
              <a:buClr>
                <a:srgbClr val="005595"/>
              </a:buClr>
            </a:pPr>
            <a:r>
              <a:rPr lang="es-ES" altLang="en-US" sz="3200" dirty="0">
                <a:solidFill>
                  <a:srgbClr val="FF0000"/>
                </a:solidFill>
                <a:ea typeface="ヒラギノ角ゴ Pro W3" charset="-128"/>
              </a:rPr>
              <a:t>Una montacargas se considera "desatendida" cuando el operador está a una distancia de 25 pies o más del vehículo, incluso si permanece en su vista, o</a:t>
            </a:r>
            <a:r>
              <a:rPr lang="en-US" altLang="en-US" sz="3200" dirty="0">
                <a:solidFill>
                  <a:srgbClr val="FF0000"/>
                </a:solidFill>
                <a:ea typeface="ヒラギノ角ゴ Pro W3" charset="-128"/>
              </a:rPr>
              <a:t> </a:t>
            </a:r>
          </a:p>
          <a:p>
            <a:pPr lvl="1">
              <a:buClr>
                <a:srgbClr val="005595"/>
              </a:buClr>
            </a:pPr>
            <a:endParaRPr lang="en-US" altLang="en-US" sz="3200" dirty="0">
              <a:solidFill>
                <a:srgbClr val="FF0000"/>
              </a:solidFill>
              <a:ea typeface="ヒラギノ角ゴ Pro W3" charset="-128"/>
            </a:endParaRPr>
          </a:p>
          <a:p>
            <a:pPr lvl="1">
              <a:buClr>
                <a:srgbClr val="005595"/>
              </a:buClr>
            </a:pPr>
            <a:r>
              <a:rPr lang="es-ES" altLang="en-US" sz="3200" dirty="0">
                <a:solidFill>
                  <a:srgbClr val="FF0000"/>
                </a:solidFill>
                <a:ea typeface="ヒラギノ角ゴ Pro W3" charset="-128"/>
              </a:rPr>
              <a:t>Cada vez que el operador deja el vehículo y no está en su visión.</a:t>
            </a:r>
            <a:endParaRPr lang="en-US" altLang="en-US" sz="3200" dirty="0">
              <a:solidFill>
                <a:srgbClr val="FF0000"/>
              </a:solidFill>
              <a:ea typeface="ヒラギノ角ゴ Pro W3" charset="-128"/>
            </a:endParaRPr>
          </a:p>
        </p:txBody>
      </p:sp>
    </p:spTree>
    <p:extLst>
      <p:ext uri="{BB962C8B-B14F-4D97-AF65-F5344CB8AC3E}">
        <p14:creationId xmlns:p14="http://schemas.microsoft.com/office/powerpoint/2010/main" val="6155038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AA3C4-1B8A-40A0-9DE8-AA42F2AE6C42}"/>
              </a:ext>
            </a:extLst>
          </p:cNvPr>
          <p:cNvSpPr>
            <a:spLocks noGrp="1"/>
          </p:cNvSpPr>
          <p:nvPr>
            <p:ph type="title"/>
          </p:nvPr>
        </p:nvSpPr>
        <p:spPr/>
        <p:txBody>
          <a:bodyPr>
            <a:normAutofit/>
          </a:bodyPr>
          <a:lstStyle/>
          <a:p>
            <a:pPr algn="ctr"/>
            <a:r>
              <a:rPr lang="es-PR" sz="4400" u="sng" dirty="0">
                <a:latin typeface="Arial Black" panose="020B0A04020102020204" pitchFamily="34" charset="0"/>
              </a:rPr>
              <a:t>Recursos Adicionales</a:t>
            </a:r>
          </a:p>
        </p:txBody>
      </p:sp>
      <p:sp>
        <p:nvSpPr>
          <p:cNvPr id="3" name="Content Placeholder 2">
            <a:extLst>
              <a:ext uri="{FF2B5EF4-FFF2-40B4-BE49-F238E27FC236}">
                <a16:creationId xmlns:a16="http://schemas.microsoft.com/office/drawing/2014/main" id="{56D2816A-1992-451C-B850-EEB85CE11716}"/>
              </a:ext>
            </a:extLst>
          </p:cNvPr>
          <p:cNvSpPr>
            <a:spLocks noGrp="1"/>
          </p:cNvSpPr>
          <p:nvPr>
            <p:ph idx="1"/>
          </p:nvPr>
        </p:nvSpPr>
        <p:spPr>
          <a:xfrm>
            <a:off x="731521" y="1631853"/>
            <a:ext cx="8795700" cy="5092504"/>
          </a:xfrm>
        </p:spPr>
        <p:txBody>
          <a:bodyPr>
            <a:normAutofit fontScale="92500" lnSpcReduction="10000"/>
          </a:bodyPr>
          <a:lstStyle/>
          <a:p>
            <a:r>
              <a:rPr lang="en-US" sz="2400" dirty="0"/>
              <a:t>OSHA website: </a:t>
            </a:r>
            <a:r>
              <a:rPr lang="en-US" sz="2400" u="sng" dirty="0">
                <a:solidFill>
                  <a:srgbClr val="0070C0"/>
                </a:solidFill>
              </a:rPr>
              <a:t>http://www.osha.gov </a:t>
            </a:r>
            <a:r>
              <a:rPr lang="en-US" sz="2400" dirty="0"/>
              <a:t>and OSHA offices: Call or Write (800-321-OSHA) </a:t>
            </a:r>
          </a:p>
          <a:p>
            <a:endParaRPr lang="en-US" sz="2400" dirty="0"/>
          </a:p>
          <a:p>
            <a:r>
              <a:rPr lang="en-US" sz="2400" dirty="0"/>
              <a:t>Compliance Assistance Specialists in the area offices </a:t>
            </a:r>
          </a:p>
          <a:p>
            <a:endParaRPr lang="en-US" sz="2400" dirty="0"/>
          </a:p>
          <a:p>
            <a:r>
              <a:rPr lang="es-ES" sz="2400" dirty="0"/>
              <a:t>Instituto Nacional de Seguridad y Salud Ocupacional (NIOSH) - agencia hermana de OSHA</a:t>
            </a:r>
            <a:endParaRPr lang="en-US" sz="2400" dirty="0"/>
          </a:p>
          <a:p>
            <a:endParaRPr lang="en-US" sz="2400" dirty="0"/>
          </a:p>
          <a:p>
            <a:r>
              <a:rPr lang="en-US" sz="2400" dirty="0"/>
              <a:t>OSHA Training Institute Education Centers</a:t>
            </a:r>
          </a:p>
          <a:p>
            <a:endParaRPr lang="en-US" sz="2400" dirty="0"/>
          </a:p>
          <a:p>
            <a:pPr marL="0" indent="0">
              <a:buNone/>
            </a:pPr>
            <a:r>
              <a:rPr lang="en-US" dirty="0"/>
              <a:t>Standards that Apply OSHA Standards: 29 CFR 1910.67, 29 CFR 1910.269(p), 29 CFR 1926.21, 29 CFR 1926.453, 29 CFR 1926.502. American National Standards Institutes standards: ANSI/SIA A92.2-1969, ANSI/SIA A92.3, ANSI/SIA A92.5, ANSI/SIA A92.6.</a:t>
            </a:r>
          </a:p>
          <a:p>
            <a:pPr marL="0" indent="0">
              <a:buNone/>
            </a:pPr>
            <a:endParaRPr lang="en-US" dirty="0"/>
          </a:p>
        </p:txBody>
      </p:sp>
    </p:spTree>
    <p:extLst>
      <p:ext uri="{BB962C8B-B14F-4D97-AF65-F5344CB8AC3E}">
        <p14:creationId xmlns:p14="http://schemas.microsoft.com/office/powerpoint/2010/main" val="671650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FE1EF56-A0D6-470C-AEC3-C69B3C36E7DD}"/>
              </a:ext>
            </a:extLst>
          </p:cNvPr>
          <p:cNvSpPr txBox="1"/>
          <p:nvPr/>
        </p:nvSpPr>
        <p:spPr>
          <a:xfrm>
            <a:off x="3025762" y="272539"/>
            <a:ext cx="8871339" cy="769441"/>
          </a:xfrm>
          <a:prstGeom prst="rect">
            <a:avLst/>
          </a:prstGeom>
          <a:noFill/>
          <a:ln w="25400">
            <a:solidFill>
              <a:schemeClr val="accent1"/>
            </a:solidFill>
          </a:ln>
        </p:spPr>
        <p:txBody>
          <a:bodyPr wrap="none" rtlCol="0">
            <a:spAutoFit/>
          </a:bodyPr>
          <a:lstStyle/>
          <a:p>
            <a:r>
              <a:rPr lang="es-PR" sz="4400" dirty="0">
                <a:solidFill>
                  <a:srgbClr val="37495F"/>
                </a:solidFill>
              </a:rPr>
              <a:t>Camiones Industriales Motorizados</a:t>
            </a:r>
          </a:p>
        </p:txBody>
      </p:sp>
      <p:sp>
        <p:nvSpPr>
          <p:cNvPr id="2" name="Title 1">
            <a:extLst>
              <a:ext uri="{FF2B5EF4-FFF2-40B4-BE49-F238E27FC236}">
                <a16:creationId xmlns:a16="http://schemas.microsoft.com/office/drawing/2014/main" id="{5F47FD73-E7F5-4CFC-832A-C63C01DBC7F0}"/>
              </a:ext>
            </a:extLst>
          </p:cNvPr>
          <p:cNvSpPr>
            <a:spLocks noGrp="1"/>
          </p:cNvSpPr>
          <p:nvPr>
            <p:ph type="title"/>
          </p:nvPr>
        </p:nvSpPr>
        <p:spPr>
          <a:xfrm>
            <a:off x="594207" y="1089466"/>
            <a:ext cx="8596668" cy="1320800"/>
          </a:xfrm>
        </p:spPr>
        <p:txBody>
          <a:bodyPr/>
          <a:lstStyle/>
          <a:p>
            <a:r>
              <a:rPr lang="en-US" dirty="0" err="1"/>
              <a:t>Montacarga</a:t>
            </a:r>
            <a:r>
              <a:rPr lang="en-US" dirty="0"/>
              <a:t> </a:t>
            </a:r>
            <a:r>
              <a:rPr lang="en-US" dirty="0" err="1"/>
              <a:t>Electrico</a:t>
            </a:r>
            <a:endParaRPr lang="en-US" dirty="0"/>
          </a:p>
        </p:txBody>
      </p:sp>
      <p:sp>
        <p:nvSpPr>
          <p:cNvPr id="14" name="TextBox 13">
            <a:extLst>
              <a:ext uri="{FF2B5EF4-FFF2-40B4-BE49-F238E27FC236}">
                <a16:creationId xmlns:a16="http://schemas.microsoft.com/office/drawing/2014/main" id="{6B903285-CCE5-46FB-9E02-44598A3BCD0B}"/>
              </a:ext>
            </a:extLst>
          </p:cNvPr>
          <p:cNvSpPr txBox="1"/>
          <p:nvPr/>
        </p:nvSpPr>
        <p:spPr>
          <a:xfrm>
            <a:off x="1109436" y="1913518"/>
            <a:ext cx="6351995" cy="707886"/>
          </a:xfrm>
          <a:prstGeom prst="rect">
            <a:avLst/>
          </a:prstGeom>
          <a:noFill/>
        </p:spPr>
        <p:txBody>
          <a:bodyPr wrap="none" rtlCol="0">
            <a:spAutoFit/>
          </a:bodyPr>
          <a:lstStyle/>
          <a:p>
            <a:r>
              <a:rPr lang="es-ES" sz="4000" b="1" dirty="0"/>
              <a:t>Camión de Alcance de Pie</a:t>
            </a:r>
            <a:endParaRPr lang="en-US" sz="4000" b="1" dirty="0"/>
          </a:p>
        </p:txBody>
      </p:sp>
      <p:pic>
        <p:nvPicPr>
          <p:cNvPr id="3" name="Picture 2" descr="Una imagen de un montacarga eléctrico">
            <a:extLst>
              <a:ext uri="{FF2B5EF4-FFF2-40B4-BE49-F238E27FC236}">
                <a16:creationId xmlns:a16="http://schemas.microsoft.com/office/drawing/2014/main" id="{E36EC860-093A-462C-8706-F369C1912A8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35282" y="2621404"/>
            <a:ext cx="5720941" cy="4192189"/>
          </a:xfrm>
          <a:prstGeom prst="rect">
            <a:avLst/>
          </a:prstGeom>
        </p:spPr>
      </p:pic>
    </p:spTree>
    <p:extLst>
      <p:ext uri="{BB962C8B-B14F-4D97-AF65-F5344CB8AC3E}">
        <p14:creationId xmlns:p14="http://schemas.microsoft.com/office/powerpoint/2010/main" val="920940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FE1EF56-A0D6-470C-AEC3-C69B3C36E7DD}"/>
              </a:ext>
            </a:extLst>
          </p:cNvPr>
          <p:cNvSpPr txBox="1"/>
          <p:nvPr/>
        </p:nvSpPr>
        <p:spPr>
          <a:xfrm>
            <a:off x="3096294" y="272539"/>
            <a:ext cx="8871339" cy="769441"/>
          </a:xfrm>
          <a:prstGeom prst="rect">
            <a:avLst/>
          </a:prstGeom>
          <a:noFill/>
          <a:ln w="25400">
            <a:solidFill>
              <a:schemeClr val="accent1"/>
            </a:solidFill>
          </a:ln>
        </p:spPr>
        <p:txBody>
          <a:bodyPr wrap="none" rtlCol="0">
            <a:spAutoFit/>
          </a:bodyPr>
          <a:lstStyle/>
          <a:p>
            <a:r>
              <a:rPr lang="es-PR" sz="4400" dirty="0">
                <a:solidFill>
                  <a:srgbClr val="37495F"/>
                </a:solidFill>
              </a:rPr>
              <a:t>Camiones Industriales Motorizados</a:t>
            </a:r>
          </a:p>
        </p:txBody>
      </p:sp>
      <p:sp>
        <p:nvSpPr>
          <p:cNvPr id="2" name="Title 1">
            <a:extLst>
              <a:ext uri="{FF2B5EF4-FFF2-40B4-BE49-F238E27FC236}">
                <a16:creationId xmlns:a16="http://schemas.microsoft.com/office/drawing/2014/main" id="{9009F518-1152-420C-B304-0935500309BA}"/>
              </a:ext>
            </a:extLst>
          </p:cNvPr>
          <p:cNvSpPr>
            <a:spLocks noGrp="1"/>
          </p:cNvSpPr>
          <p:nvPr>
            <p:ph type="title"/>
          </p:nvPr>
        </p:nvSpPr>
        <p:spPr>
          <a:xfrm>
            <a:off x="563226" y="1388689"/>
            <a:ext cx="8596668" cy="1320800"/>
          </a:xfrm>
        </p:spPr>
        <p:txBody>
          <a:bodyPr/>
          <a:lstStyle/>
          <a:p>
            <a:r>
              <a:rPr lang="en-US" dirty="0" err="1"/>
              <a:t>Montacarga</a:t>
            </a:r>
            <a:r>
              <a:rPr lang="en-US" dirty="0"/>
              <a:t> de hombre </a:t>
            </a:r>
          </a:p>
          <a:p>
            <a:endParaRPr lang="en-US" dirty="0"/>
          </a:p>
        </p:txBody>
      </p:sp>
      <p:sp>
        <p:nvSpPr>
          <p:cNvPr id="14" name="TextBox 13">
            <a:extLst>
              <a:ext uri="{FF2B5EF4-FFF2-40B4-BE49-F238E27FC236}">
                <a16:creationId xmlns:a16="http://schemas.microsoft.com/office/drawing/2014/main" id="{6B903285-CCE5-46FB-9E02-44598A3BCD0B}"/>
              </a:ext>
            </a:extLst>
          </p:cNvPr>
          <p:cNvSpPr txBox="1"/>
          <p:nvPr/>
        </p:nvSpPr>
        <p:spPr>
          <a:xfrm>
            <a:off x="1094014" y="2049089"/>
            <a:ext cx="3201710" cy="707886"/>
          </a:xfrm>
          <a:prstGeom prst="rect">
            <a:avLst/>
          </a:prstGeom>
          <a:noFill/>
        </p:spPr>
        <p:txBody>
          <a:bodyPr wrap="none" rtlCol="0">
            <a:spAutoFit/>
          </a:bodyPr>
          <a:lstStyle/>
          <a:p>
            <a:r>
              <a:rPr lang="en-US" sz="4000" b="1" dirty="0"/>
              <a:t>Walkie Rider</a:t>
            </a:r>
          </a:p>
        </p:txBody>
      </p:sp>
      <p:pic>
        <p:nvPicPr>
          <p:cNvPr id="3" name="Picture 2" descr="Una imagen de un montacarga de hombre parado">
            <a:extLst>
              <a:ext uri="{FF2B5EF4-FFF2-40B4-BE49-F238E27FC236}">
                <a16:creationId xmlns:a16="http://schemas.microsoft.com/office/drawing/2014/main" id="{24992C30-AA45-40A0-BED0-34919F85F66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861560" y="2249610"/>
            <a:ext cx="6614969" cy="4428774"/>
          </a:xfrm>
          <a:prstGeom prst="rect">
            <a:avLst/>
          </a:prstGeom>
        </p:spPr>
      </p:pic>
    </p:spTree>
    <p:extLst>
      <p:ext uri="{BB962C8B-B14F-4D97-AF65-F5344CB8AC3E}">
        <p14:creationId xmlns:p14="http://schemas.microsoft.com/office/powerpoint/2010/main" val="3370904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FE1EF56-A0D6-470C-AEC3-C69B3C36E7DD}"/>
              </a:ext>
            </a:extLst>
          </p:cNvPr>
          <p:cNvSpPr txBox="1"/>
          <p:nvPr/>
        </p:nvSpPr>
        <p:spPr>
          <a:xfrm>
            <a:off x="3025762" y="198422"/>
            <a:ext cx="8871339" cy="769441"/>
          </a:xfrm>
          <a:prstGeom prst="rect">
            <a:avLst/>
          </a:prstGeom>
          <a:noFill/>
          <a:ln w="25400">
            <a:solidFill>
              <a:schemeClr val="accent1"/>
            </a:solidFill>
          </a:ln>
        </p:spPr>
        <p:txBody>
          <a:bodyPr wrap="none" rtlCol="0">
            <a:spAutoFit/>
          </a:bodyPr>
          <a:lstStyle/>
          <a:p>
            <a:r>
              <a:rPr lang="es-PR" sz="4400" dirty="0">
                <a:solidFill>
                  <a:srgbClr val="37495F"/>
                </a:solidFill>
              </a:rPr>
              <a:t>Camiones Industriales Motorizados</a:t>
            </a:r>
          </a:p>
        </p:txBody>
      </p:sp>
      <p:sp>
        <p:nvSpPr>
          <p:cNvPr id="2" name="Title 1">
            <a:extLst>
              <a:ext uri="{FF2B5EF4-FFF2-40B4-BE49-F238E27FC236}">
                <a16:creationId xmlns:a16="http://schemas.microsoft.com/office/drawing/2014/main" id="{6FCED7D6-3EFD-4D17-98C2-E6AA4BD34F63}"/>
              </a:ext>
            </a:extLst>
          </p:cNvPr>
          <p:cNvSpPr>
            <a:spLocks noGrp="1"/>
          </p:cNvSpPr>
          <p:nvPr>
            <p:ph type="title"/>
          </p:nvPr>
        </p:nvSpPr>
        <p:spPr/>
        <p:txBody>
          <a:bodyPr/>
          <a:lstStyle/>
          <a:p>
            <a:r>
              <a:rPr lang="en-US" dirty="0"/>
              <a:t>Radio #1</a:t>
            </a:r>
          </a:p>
        </p:txBody>
      </p:sp>
      <p:sp>
        <p:nvSpPr>
          <p:cNvPr id="3" name="Content Placeholder 2">
            <a:extLst>
              <a:ext uri="{FF2B5EF4-FFF2-40B4-BE49-F238E27FC236}">
                <a16:creationId xmlns:a16="http://schemas.microsoft.com/office/drawing/2014/main" id="{1318DCBA-F6BE-443B-B3F9-6A5083BCE510}"/>
              </a:ext>
            </a:extLst>
          </p:cNvPr>
          <p:cNvSpPr>
            <a:spLocks noGrp="1"/>
          </p:cNvSpPr>
          <p:nvPr>
            <p:ph idx="4294967295"/>
          </p:nvPr>
        </p:nvSpPr>
        <p:spPr>
          <a:xfrm>
            <a:off x="468633" y="2876868"/>
            <a:ext cx="7613650" cy="3879850"/>
          </a:xfrm>
        </p:spPr>
        <p:txBody>
          <a:bodyPr/>
          <a:lstStyle/>
          <a:p>
            <a:r>
              <a:rPr lang="es-ES" sz="3200" b="1" dirty="0"/>
              <a:t>Dirigiendo su montacargas</a:t>
            </a:r>
          </a:p>
          <a:p>
            <a:r>
              <a:rPr lang="es-ES" sz="3200" b="1" dirty="0"/>
              <a:t> No es tan simple como</a:t>
            </a:r>
          </a:p>
          <a:p>
            <a:r>
              <a:rPr lang="es-ES" sz="3200" b="1" dirty="0"/>
              <a:t> Girando la rueda</a:t>
            </a:r>
            <a:endParaRPr lang="en-US" sz="2400" b="1" dirty="0"/>
          </a:p>
          <a:p>
            <a:pPr marL="0" indent="0">
              <a:buNone/>
            </a:pPr>
            <a:endParaRPr lang="en-US" sz="2000" dirty="0"/>
          </a:p>
          <a:p>
            <a:endParaRPr lang="en-US" b="1" dirty="0"/>
          </a:p>
          <a:p>
            <a:endParaRPr lang="en-US" b="1" dirty="0"/>
          </a:p>
          <a:p>
            <a:endParaRPr lang="en-US" dirty="0"/>
          </a:p>
        </p:txBody>
      </p:sp>
      <p:sp>
        <p:nvSpPr>
          <p:cNvPr id="4" name="TextBox 3">
            <a:extLst>
              <a:ext uri="{FF2B5EF4-FFF2-40B4-BE49-F238E27FC236}">
                <a16:creationId xmlns:a16="http://schemas.microsoft.com/office/drawing/2014/main" id="{E5490246-9583-4259-8493-4BF4C4CEC0E0}"/>
              </a:ext>
            </a:extLst>
          </p:cNvPr>
          <p:cNvSpPr txBox="1"/>
          <p:nvPr/>
        </p:nvSpPr>
        <p:spPr>
          <a:xfrm>
            <a:off x="842597" y="1782645"/>
            <a:ext cx="4997522" cy="707886"/>
          </a:xfrm>
          <a:prstGeom prst="rect">
            <a:avLst/>
          </a:prstGeom>
          <a:noFill/>
        </p:spPr>
        <p:txBody>
          <a:bodyPr wrap="none" rtlCol="0">
            <a:spAutoFit/>
          </a:bodyPr>
          <a:lstStyle/>
          <a:p>
            <a:r>
              <a:rPr lang="es-PR" sz="4000" b="1" dirty="0"/>
              <a:t>Cómo Trabajan ellos</a:t>
            </a:r>
          </a:p>
        </p:txBody>
      </p:sp>
      <p:pic>
        <p:nvPicPr>
          <p:cNvPr id="7" name="Picture 6" descr="Una imagen demostrando que el radio de giro de la mayoría del montacargas comienza en la parte trasera">
            <a:extLst>
              <a:ext uri="{FF2B5EF4-FFF2-40B4-BE49-F238E27FC236}">
                <a16:creationId xmlns:a16="http://schemas.microsoft.com/office/drawing/2014/main" id="{015BC5FA-5763-490E-A734-F750F5FF88D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988273" y="1714989"/>
            <a:ext cx="4188020" cy="5041729"/>
          </a:xfrm>
          <a:prstGeom prst="rect">
            <a:avLst/>
          </a:prstGeom>
        </p:spPr>
      </p:pic>
    </p:spTree>
    <p:extLst>
      <p:ext uri="{BB962C8B-B14F-4D97-AF65-F5344CB8AC3E}">
        <p14:creationId xmlns:p14="http://schemas.microsoft.com/office/powerpoint/2010/main" val="821468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FE1EF56-A0D6-470C-AEC3-C69B3C36E7DD}"/>
              </a:ext>
            </a:extLst>
          </p:cNvPr>
          <p:cNvSpPr txBox="1"/>
          <p:nvPr/>
        </p:nvSpPr>
        <p:spPr>
          <a:xfrm>
            <a:off x="3096294" y="198283"/>
            <a:ext cx="8871339" cy="769441"/>
          </a:xfrm>
          <a:prstGeom prst="rect">
            <a:avLst/>
          </a:prstGeom>
          <a:noFill/>
          <a:ln w="25400">
            <a:solidFill>
              <a:schemeClr val="accent1"/>
            </a:solidFill>
          </a:ln>
        </p:spPr>
        <p:txBody>
          <a:bodyPr wrap="none" rtlCol="0">
            <a:spAutoFit/>
          </a:bodyPr>
          <a:lstStyle/>
          <a:p>
            <a:r>
              <a:rPr lang="es-PR" sz="4400" dirty="0">
                <a:solidFill>
                  <a:srgbClr val="37495F"/>
                </a:solidFill>
              </a:rPr>
              <a:t>Camiones Industriales Motorizados</a:t>
            </a:r>
          </a:p>
        </p:txBody>
      </p:sp>
      <p:sp>
        <p:nvSpPr>
          <p:cNvPr id="2" name="Title 1">
            <a:extLst>
              <a:ext uri="{FF2B5EF4-FFF2-40B4-BE49-F238E27FC236}">
                <a16:creationId xmlns:a16="http://schemas.microsoft.com/office/drawing/2014/main" id="{A6314F30-2C2B-410A-B540-1AD5CC651C2F}"/>
              </a:ext>
            </a:extLst>
          </p:cNvPr>
          <p:cNvSpPr>
            <a:spLocks noGrp="1"/>
          </p:cNvSpPr>
          <p:nvPr>
            <p:ph type="title"/>
          </p:nvPr>
        </p:nvSpPr>
        <p:spPr/>
        <p:txBody>
          <a:bodyPr>
            <a:normAutofit/>
          </a:bodyPr>
          <a:lstStyle/>
          <a:p>
            <a:r>
              <a:rPr lang="en-US" dirty="0"/>
              <a:t>Radio #2</a:t>
            </a:r>
          </a:p>
        </p:txBody>
      </p:sp>
      <p:sp>
        <p:nvSpPr>
          <p:cNvPr id="3" name="Content Placeholder 2">
            <a:extLst>
              <a:ext uri="{FF2B5EF4-FFF2-40B4-BE49-F238E27FC236}">
                <a16:creationId xmlns:a16="http://schemas.microsoft.com/office/drawing/2014/main" id="{1318DCBA-F6BE-443B-B3F9-6A5083BCE510}"/>
              </a:ext>
            </a:extLst>
          </p:cNvPr>
          <p:cNvSpPr>
            <a:spLocks noGrp="1"/>
          </p:cNvSpPr>
          <p:nvPr>
            <p:ph idx="4294967295"/>
          </p:nvPr>
        </p:nvSpPr>
        <p:spPr>
          <a:xfrm>
            <a:off x="677369" y="2239692"/>
            <a:ext cx="7613650" cy="4352925"/>
          </a:xfrm>
        </p:spPr>
        <p:txBody>
          <a:bodyPr>
            <a:normAutofit lnSpcReduction="10000"/>
          </a:bodyPr>
          <a:lstStyle/>
          <a:p>
            <a:r>
              <a:rPr lang="es-ES" sz="3200" b="1" dirty="0"/>
              <a:t>Dirigir </a:t>
            </a:r>
            <a:r>
              <a:rPr lang="es-ES" sz="3200" dirty="0"/>
              <a:t>su montacargas no es tan simple como girar la rueda</a:t>
            </a:r>
            <a:endParaRPr lang="en-US" sz="2000" dirty="0"/>
          </a:p>
          <a:p>
            <a:pPr marL="0" indent="0">
              <a:buNone/>
            </a:pPr>
            <a:endParaRPr lang="en-US" sz="2000" dirty="0"/>
          </a:p>
          <a:p>
            <a:pPr marL="0" indent="0">
              <a:buNone/>
            </a:pPr>
            <a:r>
              <a:rPr lang="es-ES" sz="2000" dirty="0"/>
              <a:t>Muchos accidentes ocurren con los montacargas industriales porque los operadores no entienden o no tienen control sobre la oscilación de la parte trasera de la máquina.</a:t>
            </a:r>
          </a:p>
          <a:p>
            <a:pPr marL="0" indent="0">
              <a:buNone/>
            </a:pPr>
            <a:r>
              <a:rPr lang="es-ES" sz="2000" dirty="0"/>
              <a:t>Las montacargas se dirigen desde el eje trasero y giran sobre las ruedas delanteras, mientras que el extremo trasero (contrapeso) gira en sentido amplio al girar. Asegúrese de que el extremo trasero se deslice sin materiales, racks, equipos y peatones al redondear las esquinas o maniobrar en pasillos y lugares estrechos.</a:t>
            </a:r>
            <a:endParaRPr lang="en-US" sz="2000" dirty="0"/>
          </a:p>
          <a:p>
            <a:endParaRPr lang="en-US" b="1" dirty="0"/>
          </a:p>
          <a:p>
            <a:endParaRPr lang="en-US" b="1" dirty="0"/>
          </a:p>
          <a:p>
            <a:endParaRPr lang="en-US" dirty="0"/>
          </a:p>
        </p:txBody>
      </p:sp>
      <p:sp>
        <p:nvSpPr>
          <p:cNvPr id="4" name="TextBox 3">
            <a:extLst>
              <a:ext uri="{FF2B5EF4-FFF2-40B4-BE49-F238E27FC236}">
                <a16:creationId xmlns:a16="http://schemas.microsoft.com/office/drawing/2014/main" id="{E5490246-9583-4259-8493-4BF4C4CEC0E0}"/>
              </a:ext>
            </a:extLst>
          </p:cNvPr>
          <p:cNvSpPr txBox="1"/>
          <p:nvPr/>
        </p:nvSpPr>
        <p:spPr>
          <a:xfrm>
            <a:off x="677334" y="1452703"/>
            <a:ext cx="4948791" cy="707886"/>
          </a:xfrm>
          <a:prstGeom prst="rect">
            <a:avLst/>
          </a:prstGeom>
          <a:noFill/>
        </p:spPr>
        <p:txBody>
          <a:bodyPr wrap="none" rtlCol="0">
            <a:spAutoFit/>
          </a:bodyPr>
          <a:lstStyle/>
          <a:p>
            <a:r>
              <a:rPr lang="es-PR" sz="4000" b="1" dirty="0"/>
              <a:t>Cómo trabajan ellos</a:t>
            </a:r>
          </a:p>
        </p:txBody>
      </p:sp>
      <p:pic>
        <p:nvPicPr>
          <p:cNvPr id="7" name="Picture 6" descr="Una imagen demostrando que el radio de giro de la mayoría del montacargas comienza en la parte trasera">
            <a:extLst>
              <a:ext uri="{FF2B5EF4-FFF2-40B4-BE49-F238E27FC236}">
                <a16:creationId xmlns:a16="http://schemas.microsoft.com/office/drawing/2014/main" id="{015BC5FA-5763-490E-A734-F750F5FF88D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291019" y="2009503"/>
            <a:ext cx="3223647" cy="3880773"/>
          </a:xfrm>
          <a:prstGeom prst="rect">
            <a:avLst/>
          </a:prstGeom>
        </p:spPr>
      </p:pic>
    </p:spTree>
    <p:extLst>
      <p:ext uri="{BB962C8B-B14F-4D97-AF65-F5344CB8AC3E}">
        <p14:creationId xmlns:p14="http://schemas.microsoft.com/office/powerpoint/2010/main" val="13096784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locd235\LOCALS~1\Temp\articulate\presenter\imgtemp\SLZcyOoq_files\slide0001_image001.png"/>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3764</Words>
  <Application>Microsoft Office PowerPoint</Application>
  <PresentationFormat>Widescreen</PresentationFormat>
  <Paragraphs>510</Paragraphs>
  <Slides>58</Slides>
  <Notes>52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58</vt:i4>
      </vt:variant>
    </vt:vector>
  </HeadingPairs>
  <TitlesOfParts>
    <vt:vector size="70" baseType="lpstr">
      <vt:lpstr>Arial</vt:lpstr>
      <vt:lpstr>Arial Black</vt:lpstr>
      <vt:lpstr>Calibri</vt:lpstr>
      <vt:lpstr>Courier New</vt:lpstr>
      <vt:lpstr>Helvetica Neue</vt:lpstr>
      <vt:lpstr>Times New Roman</vt:lpstr>
      <vt:lpstr>Trebuchet MS</vt:lpstr>
      <vt:lpstr>Wingdings</vt:lpstr>
      <vt:lpstr>Wingdings 3</vt:lpstr>
      <vt:lpstr>ヒラギノ角ゴ Pro W3</vt:lpstr>
      <vt:lpstr>Facet</vt:lpstr>
      <vt:lpstr>Office Theme</vt:lpstr>
      <vt:lpstr>Camiones Industrials Motorizos</vt:lpstr>
      <vt:lpstr>Renuncia</vt:lpstr>
      <vt:lpstr>Bienvenido</vt:lpstr>
      <vt:lpstr>Módulo 1</vt:lpstr>
      <vt:lpstr>Montacargas Típico</vt:lpstr>
      <vt:lpstr>Montacarga Electrico</vt:lpstr>
      <vt:lpstr>Montacarga de hombre  </vt:lpstr>
      <vt:lpstr>Radio #1</vt:lpstr>
      <vt:lpstr>Radio #2</vt:lpstr>
      <vt:lpstr>Gravedad</vt:lpstr>
      <vt:lpstr>Triangulo</vt:lpstr>
      <vt:lpstr>Triangulo #2</vt:lpstr>
      <vt:lpstr>Triangulo #3</vt:lpstr>
      <vt:lpstr>Punto de fulcro</vt:lpstr>
      <vt:lpstr>Carga</vt:lpstr>
      <vt:lpstr>Placa </vt:lpstr>
      <vt:lpstr>Centros de gravedad</vt:lpstr>
      <vt:lpstr>Inspector </vt:lpstr>
      <vt:lpstr>Módulo-2</vt:lpstr>
      <vt:lpstr>Inspección previa al arranque </vt:lpstr>
      <vt:lpstr>Inspección previa al arranque 2 </vt:lpstr>
      <vt:lpstr>Placa #2 </vt:lpstr>
      <vt:lpstr>Llantas</vt:lpstr>
      <vt:lpstr>Horquilla</vt:lpstr>
      <vt:lpstr>Fuga de aceite</vt:lpstr>
      <vt:lpstr>Derrame</vt:lpstr>
      <vt:lpstr>Mastil extendido</vt:lpstr>
      <vt:lpstr>Verificación de Funcionamiento </vt:lpstr>
      <vt:lpstr>Módulo-3</vt:lpstr>
      <vt:lpstr>Reversa</vt:lpstr>
      <vt:lpstr>Recogiendo una carga</vt:lpstr>
      <vt:lpstr>Hombre manejando</vt:lpstr>
      <vt:lpstr>Hombre manejando #2</vt:lpstr>
      <vt:lpstr>Montando la carga</vt:lpstr>
      <vt:lpstr>Desastre</vt:lpstr>
      <vt:lpstr>Descarga</vt:lpstr>
      <vt:lpstr>Carga desatendida</vt:lpstr>
      <vt:lpstr>No dejes un montacargas desatendido. </vt:lpstr>
      <vt:lpstr>Etiqueta</vt:lpstr>
      <vt:lpstr>Extendida</vt:lpstr>
      <vt:lpstr>Cinturon</vt:lpstr>
      <vt:lpstr>Stock</vt:lpstr>
      <vt:lpstr>Montacargas hacer y no hacer </vt:lpstr>
      <vt:lpstr>Módulo- 4</vt:lpstr>
      <vt:lpstr>Inspección y Mantenimiento de Montacargas </vt:lpstr>
      <vt:lpstr>Lista</vt:lpstr>
      <vt:lpstr>Repaso</vt:lpstr>
      <vt:lpstr>Verificación de Conocimiento</vt:lpstr>
      <vt:lpstr>Verificación de Conocimiento 2</vt:lpstr>
      <vt:lpstr>Verificación de Conocimiento 3</vt:lpstr>
      <vt:lpstr>Verificación de Conocimiento 4</vt:lpstr>
      <vt:lpstr>Verificación de Conocimiento 5</vt:lpstr>
      <vt:lpstr>Verificación de Conocimiento 6</vt:lpstr>
      <vt:lpstr>Verificación de Conocimiento 7</vt:lpstr>
      <vt:lpstr>Verificación de Conocimiento 8</vt:lpstr>
      <vt:lpstr>Verificación de Conocimiento 9</vt:lpstr>
      <vt:lpstr>Verificación de Conocimiento 10</vt:lpstr>
      <vt:lpstr>Recursos Adicionales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2019-04-24T20:55:45Z</dcterms:created>
  <dcterms:modified xsi:type="dcterms:W3CDTF">2021-07-08T15:39:48Z</dcterms:modified>
  <cp:contentStatus/>
</cp:coreProperties>
</file>