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76"/>
  </p:notesMasterIdLst>
  <p:handoutMasterIdLst>
    <p:handoutMasterId r:id="rId177"/>
  </p:handoutMasterIdLst>
  <p:sldIdLst>
    <p:sldId id="423" r:id="rId2"/>
    <p:sldId id="575" r:id="rId3"/>
    <p:sldId id="583" r:id="rId4"/>
    <p:sldId id="571" r:id="rId5"/>
    <p:sldId id="425" r:id="rId6"/>
    <p:sldId id="577" r:id="rId7"/>
    <p:sldId id="495" r:id="rId8"/>
    <p:sldId id="496" r:id="rId9"/>
    <p:sldId id="497" r:id="rId10"/>
    <p:sldId id="401" r:id="rId11"/>
    <p:sldId id="917" r:id="rId12"/>
    <p:sldId id="918" r:id="rId13"/>
    <p:sldId id="539" r:id="rId14"/>
    <p:sldId id="409" r:id="rId15"/>
    <p:sldId id="540" r:id="rId16"/>
    <p:sldId id="922" r:id="rId17"/>
    <p:sldId id="924" r:id="rId18"/>
    <p:sldId id="576" r:id="rId19"/>
    <p:sldId id="578" r:id="rId20"/>
    <p:sldId id="1030" r:id="rId21"/>
    <p:sldId id="1032" r:id="rId22"/>
    <p:sldId id="734" r:id="rId23"/>
    <p:sldId id="261" r:id="rId24"/>
    <p:sldId id="440" r:id="rId25"/>
    <p:sldId id="272" r:id="rId26"/>
    <p:sldId id="475" r:id="rId27"/>
    <p:sldId id="764" r:id="rId28"/>
    <p:sldId id="765" r:id="rId29"/>
    <p:sldId id="766" r:id="rId30"/>
    <p:sldId id="476" r:id="rId31"/>
    <p:sldId id="446" r:id="rId32"/>
    <p:sldId id="557" r:id="rId33"/>
    <p:sldId id="1018" r:id="rId34"/>
    <p:sldId id="295" r:id="rId35"/>
    <p:sldId id="461" r:id="rId36"/>
    <p:sldId id="742" r:id="rId37"/>
    <p:sldId id="743" r:id="rId38"/>
    <p:sldId id="1033" r:id="rId39"/>
    <p:sldId id="685" r:id="rId40"/>
    <p:sldId id="711" r:id="rId41"/>
    <p:sldId id="686" r:id="rId42"/>
    <p:sldId id="687" r:id="rId43"/>
    <p:sldId id="688" r:id="rId44"/>
    <p:sldId id="553" r:id="rId45"/>
    <p:sldId id="689" r:id="rId46"/>
    <p:sldId id="552" r:id="rId47"/>
    <p:sldId id="457" r:id="rId48"/>
    <p:sldId id="690" r:id="rId49"/>
    <p:sldId id="391" r:id="rId50"/>
    <p:sldId id="770" r:id="rId51"/>
    <p:sldId id="771" r:id="rId52"/>
    <p:sldId id="772" r:id="rId53"/>
    <p:sldId id="773" r:id="rId54"/>
    <p:sldId id="1034" r:id="rId55"/>
    <p:sldId id="774" r:id="rId56"/>
    <p:sldId id="775" r:id="rId57"/>
    <p:sldId id="777" r:id="rId58"/>
    <p:sldId id="778" r:id="rId59"/>
    <p:sldId id="779" r:id="rId60"/>
    <p:sldId id="371" r:id="rId61"/>
    <p:sldId id="650" r:id="rId62"/>
    <p:sldId id="694" r:id="rId63"/>
    <p:sldId id="450" r:id="rId64"/>
    <p:sldId id="646" r:id="rId65"/>
    <p:sldId id="298" r:id="rId66"/>
    <p:sldId id="299" r:id="rId67"/>
    <p:sldId id="1019" r:id="rId68"/>
    <p:sldId id="1020" r:id="rId69"/>
    <p:sldId id="292" r:id="rId70"/>
    <p:sldId id="293" r:id="rId71"/>
    <p:sldId id="367" r:id="rId72"/>
    <p:sldId id="465" r:id="rId73"/>
    <p:sldId id="695" r:id="rId74"/>
    <p:sldId id="705" r:id="rId75"/>
    <p:sldId id="656" r:id="rId76"/>
    <p:sldId id="414" r:id="rId77"/>
    <p:sldId id="707" r:id="rId78"/>
    <p:sldId id="708" r:id="rId79"/>
    <p:sldId id="520" r:id="rId80"/>
    <p:sldId id="402" r:id="rId81"/>
    <p:sldId id="709" r:id="rId82"/>
    <p:sldId id="710" r:id="rId83"/>
    <p:sldId id="458" r:id="rId84"/>
    <p:sldId id="400" r:id="rId85"/>
    <p:sldId id="372" r:id="rId86"/>
    <p:sldId id="518" r:id="rId87"/>
    <p:sldId id="519" r:id="rId88"/>
    <p:sldId id="535" r:id="rId89"/>
    <p:sldId id="515" r:id="rId90"/>
    <p:sldId id="639" r:id="rId91"/>
    <p:sldId id="638" r:id="rId92"/>
    <p:sldId id="407" r:id="rId93"/>
    <p:sldId id="622" r:id="rId94"/>
    <p:sldId id="696" r:id="rId95"/>
    <p:sldId id="595" r:id="rId96"/>
    <p:sldId id="313" r:id="rId97"/>
    <p:sldId id="314" r:id="rId98"/>
    <p:sldId id="588" r:id="rId99"/>
    <p:sldId id="437" r:id="rId100"/>
    <p:sldId id="441" r:id="rId101"/>
    <p:sldId id="373" r:id="rId102"/>
    <p:sldId id="374" r:id="rId103"/>
    <p:sldId id="484" r:id="rId104"/>
    <p:sldId id="697" r:id="rId105"/>
    <p:sldId id="698" r:id="rId106"/>
    <p:sldId id="699" r:id="rId107"/>
    <p:sldId id="700" r:id="rId108"/>
    <p:sldId id="603" r:id="rId109"/>
    <p:sldId id="604" r:id="rId110"/>
    <p:sldId id="605" r:id="rId111"/>
    <p:sldId id="1021" r:id="rId112"/>
    <p:sldId id="1022" r:id="rId113"/>
    <p:sldId id="498" r:id="rId114"/>
    <p:sldId id="499" r:id="rId115"/>
    <p:sldId id="500" r:id="rId116"/>
    <p:sldId id="611" r:id="rId117"/>
    <p:sldId id="503" r:id="rId118"/>
    <p:sldId id="612" r:id="rId119"/>
    <p:sldId id="614" r:id="rId120"/>
    <p:sldId id="780" r:id="rId121"/>
    <p:sldId id="541" r:id="rId122"/>
    <p:sldId id="781" r:id="rId123"/>
    <p:sldId id="383" r:id="rId124"/>
    <p:sldId id="329" r:id="rId125"/>
    <p:sldId id="469" r:id="rId126"/>
    <p:sldId id="480" r:id="rId127"/>
    <p:sldId id="470" r:id="rId128"/>
    <p:sldId id="471" r:id="rId129"/>
    <p:sldId id="472" r:id="rId130"/>
    <p:sldId id="715" r:id="rId131"/>
    <p:sldId id="419" r:id="rId132"/>
    <p:sldId id="716" r:id="rId133"/>
    <p:sldId id="393" r:id="rId134"/>
    <p:sldId id="394" r:id="rId135"/>
    <p:sldId id="717" r:id="rId136"/>
    <p:sldId id="473" r:id="rId137"/>
    <p:sldId id="718" r:id="rId138"/>
    <p:sldId id="1023" r:id="rId139"/>
    <p:sldId id="721" r:id="rId140"/>
    <p:sldId id="714" r:id="rId141"/>
    <p:sldId id="701" r:id="rId142"/>
    <p:sldId id="706" r:id="rId143"/>
    <p:sldId id="455" r:id="rId144"/>
    <p:sldId id="449" r:id="rId145"/>
    <p:sldId id="726" r:id="rId146"/>
    <p:sldId id="508" r:id="rId147"/>
    <p:sldId id="509" r:id="rId148"/>
    <p:sldId id="728" r:id="rId149"/>
    <p:sldId id="727" r:id="rId150"/>
    <p:sldId id="729" r:id="rId151"/>
    <p:sldId id="730" r:id="rId152"/>
    <p:sldId id="731" r:id="rId153"/>
    <p:sldId id="732" r:id="rId154"/>
    <p:sldId id="702" r:id="rId155"/>
    <p:sldId id="1024" r:id="rId156"/>
    <p:sldId id="531" r:id="rId157"/>
    <p:sldId id="633" r:id="rId158"/>
    <p:sldId id="703" r:id="rId159"/>
    <p:sldId id="722" r:id="rId160"/>
    <p:sldId id="723" r:id="rId161"/>
    <p:sldId id="408" r:id="rId162"/>
    <p:sldId id="1025" r:id="rId163"/>
    <p:sldId id="530" r:id="rId164"/>
    <p:sldId id="532" r:id="rId165"/>
    <p:sldId id="526" r:id="rId166"/>
    <p:sldId id="748" r:id="rId167"/>
    <p:sldId id="747" r:id="rId168"/>
    <p:sldId id="670" r:id="rId169"/>
    <p:sldId id="591" r:id="rId170"/>
    <p:sldId id="387" r:id="rId171"/>
    <p:sldId id="388" r:id="rId172"/>
    <p:sldId id="389" r:id="rId173"/>
    <p:sldId id="483" r:id="rId174"/>
    <p:sldId id="735" r:id="rId17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9" autoAdjust="0"/>
    <p:restoredTop sz="94614" autoAdjust="0"/>
  </p:normalViewPr>
  <p:slideViewPr>
    <p:cSldViewPr snapToGrid="0">
      <p:cViewPr varScale="1">
        <p:scale>
          <a:sx n="69" d="100"/>
          <a:sy n="69" d="100"/>
        </p:scale>
        <p:origin x="1190" y="72"/>
      </p:cViewPr>
      <p:guideLst/>
    </p:cSldViewPr>
  </p:slideViewPr>
  <p:outlineViewPr>
    <p:cViewPr>
      <p:scale>
        <a:sx n="33" d="100"/>
        <a:sy n="33" d="100"/>
      </p:scale>
      <p:origin x="0" y="-7257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>
              <a:latin typeface="Arial Unicode MS" panose="020B0604020202020204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endParaRPr lang="en-US" dirty="0">
              <a:latin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>
              <a:latin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ECEB1712-D39C-421D-BCF6-698EACB6E770}" type="slidenum">
              <a:rPr lang="en-US" smtClean="0">
                <a:latin typeface="Arial Unicode MS" panose="020B0604020202020204" pitchFamily="34" charset="-128"/>
              </a:rPr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726664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>
                <a:latin typeface="Arial Unicode MS" panose="020B060402020202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>
                <a:latin typeface="Arial Unicode MS" panose="020B060402020202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>
                <a:latin typeface="Arial Unicode MS" panose="020B060402020202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>
                <a:latin typeface="Arial Unicode MS" panose="020B0604020202020204" pitchFamily="34" charset="-128"/>
              </a:defRPr>
            </a:lvl1pPr>
          </a:lstStyle>
          <a:p>
            <a:fld id="{98645B6D-448B-4C3E-9F38-9F27B833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289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5B6D-448B-4C3E-9F38-9F27B833FA11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0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B475B1C7-0CA4-4870-A407-FD99C7F36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2D9DA018-6996-468B-ACD9-2B2C0BA66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>
            <a:extLst>
              <a:ext uri="{FF2B5EF4-FFF2-40B4-BE49-F238E27FC236}">
                <a16:creationId xmlns:a16="http://schemas.microsoft.com/office/drawing/2014/main" id="{4B263644-FD12-4C17-995A-C8166E398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A63191-39DB-42F3-AA93-C3D7A7022C8B}" type="slidenum">
              <a:rPr lang="en-US" altLang="en-US" sz="1200">
                <a:latin typeface="Times New Roman" panose="02020603050405020304" pitchFamily="18" charset="0"/>
              </a:rPr>
              <a:pPr/>
              <a:t>116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35523" name="Rectangle 2">
            <a:extLst>
              <a:ext uri="{FF2B5EF4-FFF2-40B4-BE49-F238E27FC236}">
                <a16:creationId xmlns:a16="http://schemas.microsoft.com/office/drawing/2014/main" id="{54BC2303-C9EF-43EC-9734-D84529F26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35524" name="Rectangle 3">
            <a:extLst>
              <a:ext uri="{FF2B5EF4-FFF2-40B4-BE49-F238E27FC236}">
                <a16:creationId xmlns:a16="http://schemas.microsoft.com/office/drawing/2014/main" id="{2EED82BE-7AAF-4781-A03D-A6FA8EF10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>
            <a:extLst>
              <a:ext uri="{FF2B5EF4-FFF2-40B4-BE49-F238E27FC236}">
                <a16:creationId xmlns:a16="http://schemas.microsoft.com/office/drawing/2014/main" id="{12B33BB6-21DE-4014-8A7C-8449DF2E7A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8E9E81-BB67-414A-8B3B-898924B27156}" type="slidenum">
              <a:rPr lang="en-US" altLang="en-US" sz="1200">
                <a:latin typeface="Times New Roman" panose="02020603050405020304" pitchFamily="18" charset="0"/>
              </a:rPr>
              <a:pPr/>
              <a:t>117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36547" name="Rectangle 2">
            <a:extLst>
              <a:ext uri="{FF2B5EF4-FFF2-40B4-BE49-F238E27FC236}">
                <a16:creationId xmlns:a16="http://schemas.microsoft.com/office/drawing/2014/main" id="{B2F95F72-F048-4062-B8D7-DAC43E391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36548" name="Rectangle 3">
            <a:extLst>
              <a:ext uri="{FF2B5EF4-FFF2-40B4-BE49-F238E27FC236}">
                <a16:creationId xmlns:a16="http://schemas.microsoft.com/office/drawing/2014/main" id="{B6DF27BE-AC19-4161-B148-FDB9ABA74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>
            <a:extLst>
              <a:ext uri="{FF2B5EF4-FFF2-40B4-BE49-F238E27FC236}">
                <a16:creationId xmlns:a16="http://schemas.microsoft.com/office/drawing/2014/main" id="{145AC482-5965-4A79-A267-671761672D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916C7E-8BD8-4A2F-BE9F-65EFE6AFC429}" type="slidenum">
              <a:rPr lang="en-US" altLang="en-US" sz="1200">
                <a:latin typeface="Times New Roman" panose="02020603050405020304" pitchFamily="18" charset="0"/>
              </a:rPr>
              <a:pPr/>
              <a:t>118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37571" name="Rectangle 1026">
            <a:extLst>
              <a:ext uri="{FF2B5EF4-FFF2-40B4-BE49-F238E27FC236}">
                <a16:creationId xmlns:a16="http://schemas.microsoft.com/office/drawing/2014/main" id="{656AD461-28B1-4EDB-94CD-90343BF81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37572" name="Rectangle 1027">
            <a:extLst>
              <a:ext uri="{FF2B5EF4-FFF2-40B4-BE49-F238E27FC236}">
                <a16:creationId xmlns:a16="http://schemas.microsoft.com/office/drawing/2014/main" id="{B7DC1202-A1D1-4BA3-90B6-EF3A5C56B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>
            <a:extLst>
              <a:ext uri="{FF2B5EF4-FFF2-40B4-BE49-F238E27FC236}">
                <a16:creationId xmlns:a16="http://schemas.microsoft.com/office/drawing/2014/main" id="{C4420018-0F0D-4C9D-B030-82B83FE4B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F77113-95C0-4E1C-B687-65354C4B51DF}" type="slidenum">
              <a:rPr lang="en-US" altLang="en-US" sz="1200">
                <a:latin typeface="Times New Roman" panose="02020603050405020304" pitchFamily="18" charset="0"/>
              </a:rPr>
              <a:pPr/>
              <a:t>119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38595" name="Rectangle 2">
            <a:extLst>
              <a:ext uri="{FF2B5EF4-FFF2-40B4-BE49-F238E27FC236}">
                <a16:creationId xmlns:a16="http://schemas.microsoft.com/office/drawing/2014/main" id="{BE58186F-32AF-4F20-9D53-C9A323D7DA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38596" name="Rectangle 3">
            <a:extLst>
              <a:ext uri="{FF2B5EF4-FFF2-40B4-BE49-F238E27FC236}">
                <a16:creationId xmlns:a16="http://schemas.microsoft.com/office/drawing/2014/main" id="{68F279CE-DAFF-4126-923C-BC2370AE4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>
            <a:extLst>
              <a:ext uri="{FF2B5EF4-FFF2-40B4-BE49-F238E27FC236}">
                <a16:creationId xmlns:a16="http://schemas.microsoft.com/office/drawing/2014/main" id="{BDD2D78A-7C14-4E7F-9B45-D12AD604BD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400BC0-1E60-427F-8FCD-CDFE7DDA4B2B}" type="slidenum">
              <a:rPr lang="en-US" altLang="en-US" sz="1200">
                <a:latin typeface="Times New Roman" panose="02020603050405020304" pitchFamily="18" charset="0"/>
              </a:rPr>
              <a:pPr/>
              <a:t>120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39619" name="Rectangle 2">
            <a:extLst>
              <a:ext uri="{FF2B5EF4-FFF2-40B4-BE49-F238E27FC236}">
                <a16:creationId xmlns:a16="http://schemas.microsoft.com/office/drawing/2014/main" id="{7D8562C9-42A5-4BC0-9F8D-C982CDCF2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39620" name="Rectangle 3">
            <a:extLst>
              <a:ext uri="{FF2B5EF4-FFF2-40B4-BE49-F238E27FC236}">
                <a16:creationId xmlns:a16="http://schemas.microsoft.com/office/drawing/2014/main" id="{2509E1B7-C1B7-40C2-AC9A-B77B1C2E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01D9DBE7-BD4E-4115-B250-64B9FFCF3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866F349A-FF7B-4C94-B331-69D1A568F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>
            <a:extLst>
              <a:ext uri="{FF2B5EF4-FFF2-40B4-BE49-F238E27FC236}">
                <a16:creationId xmlns:a16="http://schemas.microsoft.com/office/drawing/2014/main" id="{9FC85196-78E4-4E98-ACFA-D4C0C36D3F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>
            <a:extLst>
              <a:ext uri="{FF2B5EF4-FFF2-40B4-BE49-F238E27FC236}">
                <a16:creationId xmlns:a16="http://schemas.microsoft.com/office/drawing/2014/main" id="{D6F514CC-8267-4DDF-BE96-BFE1E2AD0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Manual técnico de OSHA, sección 5, capítulo 2</a:t>
            </a:r>
          </a:p>
        </p:txBody>
      </p:sp>
      <p:sp>
        <p:nvSpPr>
          <p:cNvPr id="240644" name="Slide Number Placeholder 3">
            <a:extLst>
              <a:ext uri="{FF2B5EF4-FFF2-40B4-BE49-F238E27FC236}">
                <a16:creationId xmlns:a16="http://schemas.microsoft.com/office/drawing/2014/main" id="{C0B7EE7E-4B54-4545-A2E7-E63EFDBF7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B6E7C1-F9BA-4E31-A935-A7941623D4FF}" type="slidenum">
              <a:rPr lang="en-US" altLang="en-US" sz="1200">
                <a:latin typeface="Times New Roman" panose="02020603050405020304" pitchFamily="18" charset="0"/>
              </a:rPr>
              <a:pPr/>
              <a:t>122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id="{C5880EA8-6DEF-4CB9-960C-17D12BEE79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E3893567-B15C-4635-9B58-AADF10E14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>
            <a:extLst>
              <a:ext uri="{FF2B5EF4-FFF2-40B4-BE49-F238E27FC236}">
                <a16:creationId xmlns:a16="http://schemas.microsoft.com/office/drawing/2014/main" id="{03B2E77D-9467-464A-A4E4-CEF759032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013FE053-621E-443F-A832-92E5672AC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id="{AEE5BD51-5320-4E4D-87D5-70462D833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27C6AA00-2238-4073-9407-1070DC191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BE7873FB-A426-49C0-8FE3-F3146DB42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51A8456D-8FB6-463F-8CAF-FFCACF40F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>
            <a:extLst>
              <a:ext uri="{FF2B5EF4-FFF2-40B4-BE49-F238E27FC236}">
                <a16:creationId xmlns:a16="http://schemas.microsoft.com/office/drawing/2014/main" id="{ADD6C039-53CB-4779-9DD5-435B26671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A27527-A47E-46CE-9268-64D6128DACEF}" type="slidenum">
              <a:rPr lang="en-US" altLang="en-US" sz="1200">
                <a:latin typeface="Times New Roman" panose="02020603050405020304" pitchFamily="18" charset="0"/>
              </a:rPr>
              <a:pPr/>
              <a:t>126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41667" name="Rectangle 2">
            <a:extLst>
              <a:ext uri="{FF2B5EF4-FFF2-40B4-BE49-F238E27FC236}">
                <a16:creationId xmlns:a16="http://schemas.microsoft.com/office/drawing/2014/main" id="{96ED58AA-94C3-4C7D-925B-6B0788D6BC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41668" name="Rectangle 3">
            <a:extLst>
              <a:ext uri="{FF2B5EF4-FFF2-40B4-BE49-F238E27FC236}">
                <a16:creationId xmlns:a16="http://schemas.microsoft.com/office/drawing/2014/main" id="{C399C8EB-4ADC-4135-823D-970BD0C6A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4ABE8E32-1662-48FD-B45B-24FDBC157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C52804C5-998E-40BF-9D27-5DD466FDE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id="{AC17517C-3626-4430-B2B4-AFB9C4E3B8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2CBC80B9-DFAC-4DE8-9537-539229CB9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>
            <a:extLst>
              <a:ext uri="{FF2B5EF4-FFF2-40B4-BE49-F238E27FC236}">
                <a16:creationId xmlns:a16="http://schemas.microsoft.com/office/drawing/2014/main" id="{4093BE22-3726-4AF7-8A7D-1328CCDA5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579DAF02-0E65-44D7-99E6-A8A2149B4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EB4FEE68-EF95-42DD-877C-7DDA48729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9C5E9047-CB90-4A6B-B4D3-BE68D1F8F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07499D1E-2F6D-4E5E-959F-C1925D870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77B6CBB2-BB7A-45D1-BA09-DDD95D0F9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Derrumbe en una Zanja</a:t>
            </a:r>
            <a:endParaRPr lang="en-US" alt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id="{50BCCA56-1D1C-4FF2-A2A8-683AD24AE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B7A8FB90-3D25-4EFD-8E18-9D3A592DA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>
            <a:extLst>
              <a:ext uri="{FF2B5EF4-FFF2-40B4-BE49-F238E27FC236}">
                <a16:creationId xmlns:a16="http://schemas.microsoft.com/office/drawing/2014/main" id="{ED9D0221-4A87-4D42-B811-94B38E2295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>
            <a:extLst>
              <a:ext uri="{FF2B5EF4-FFF2-40B4-BE49-F238E27FC236}">
                <a16:creationId xmlns:a16="http://schemas.microsoft.com/office/drawing/2014/main" id="{C0F8CF6B-295C-4788-857C-8FFC21966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¿Puede el peso de esta grúa causar una protuberancia?</a:t>
            </a:r>
          </a:p>
        </p:txBody>
      </p:sp>
      <p:sp>
        <p:nvSpPr>
          <p:cNvPr id="242692" name="Slide Number Placeholder 3">
            <a:extLst>
              <a:ext uri="{FF2B5EF4-FFF2-40B4-BE49-F238E27FC236}">
                <a16:creationId xmlns:a16="http://schemas.microsoft.com/office/drawing/2014/main" id="{788FA796-6B07-4B2C-B88E-F32217495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023B2A-52F9-4BD9-8E60-238BC3485DFA}" type="slidenum">
              <a:rPr lang="en-US" altLang="en-US" sz="1200">
                <a:latin typeface="Times New Roman" panose="02020603050405020304" pitchFamily="18" charset="0"/>
              </a:rPr>
              <a:pPr/>
              <a:t>133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>
            <a:extLst>
              <a:ext uri="{FF2B5EF4-FFF2-40B4-BE49-F238E27FC236}">
                <a16:creationId xmlns:a16="http://schemas.microsoft.com/office/drawing/2014/main" id="{0B6C0E76-E63D-41FC-BF28-89CF7CEBA8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>
            <a:extLst>
              <a:ext uri="{FF2B5EF4-FFF2-40B4-BE49-F238E27FC236}">
                <a16:creationId xmlns:a16="http://schemas.microsoft.com/office/drawing/2014/main" id="{ACD64444-2903-456F-BC05-92B5C1B3E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¿Dónde está la grúa?  ¿Es la linea de gas apoyada? ¿Apuntalamiento?</a:t>
            </a:r>
          </a:p>
        </p:txBody>
      </p:sp>
      <p:sp>
        <p:nvSpPr>
          <p:cNvPr id="243716" name="Slide Number Placeholder 3">
            <a:extLst>
              <a:ext uri="{FF2B5EF4-FFF2-40B4-BE49-F238E27FC236}">
                <a16:creationId xmlns:a16="http://schemas.microsoft.com/office/drawing/2014/main" id="{0B8EF175-5EFB-4D00-8EE7-6CB3D464B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2833B4-BAE6-401E-868A-424AE6055BC2}" type="slidenum">
              <a:rPr lang="en-US" altLang="en-US" sz="1200">
                <a:latin typeface="Times New Roman" panose="02020603050405020304" pitchFamily="18" charset="0"/>
              </a:rPr>
              <a:pPr/>
              <a:t>134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>
            <a:extLst>
              <a:ext uri="{FF2B5EF4-FFF2-40B4-BE49-F238E27FC236}">
                <a16:creationId xmlns:a16="http://schemas.microsoft.com/office/drawing/2014/main" id="{E6E0509C-4C3A-4ED0-8CD4-92EBCA3812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F90FD696-3F2B-40EB-9941-E91C357B2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>
            <a:extLst>
              <a:ext uri="{FF2B5EF4-FFF2-40B4-BE49-F238E27FC236}">
                <a16:creationId xmlns:a16="http://schemas.microsoft.com/office/drawing/2014/main" id="{88622BB0-5F80-4E5A-9522-02889CEC4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184D6E-EB73-4031-AAF8-5750391CE322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4A7F2713-5F66-43D8-A17C-C927B1678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>
            <a:extLst>
              <a:ext uri="{FF2B5EF4-FFF2-40B4-BE49-F238E27FC236}">
                <a16:creationId xmlns:a16="http://schemas.microsoft.com/office/drawing/2014/main" id="{3F5463D7-6D3F-4D18-8E58-20B673C11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¿Cuánto peso puede levenatar?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¿Cuántas respiraciones puede tomar?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Un tubo de aqua de 8 pulgadas puede fluir 19000  galones por minuto (gpm) a 100 PSI y puede llenar una zanja 4’ por 12’ por 25’ en 24 segundos.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id="{48A14A69-D3C6-412B-B837-6AE46936CD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1CE5A206-303D-4FC9-94B4-60AFE49F4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>
            <a:extLst>
              <a:ext uri="{FF2B5EF4-FFF2-40B4-BE49-F238E27FC236}">
                <a16:creationId xmlns:a16="http://schemas.microsoft.com/office/drawing/2014/main" id="{670601E0-C409-4EFF-AB28-AC351C1DF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1DF94D9D-42FF-4255-A5D4-F3F90940B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id="{C4AAF00C-5669-466D-B645-EDB5B1522D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>
            <a:extLst>
              <a:ext uri="{FF2B5EF4-FFF2-40B4-BE49-F238E27FC236}">
                <a16:creationId xmlns:a16="http://schemas.microsoft.com/office/drawing/2014/main" id="{E9C444D7-8962-4D81-98A3-88B647E71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>
            <a:extLst>
              <a:ext uri="{FF2B5EF4-FFF2-40B4-BE49-F238E27FC236}">
                <a16:creationId xmlns:a16="http://schemas.microsoft.com/office/drawing/2014/main" id="{A230AA85-C74B-430A-A0E9-98FBDBA9C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2ED16230-58D1-441A-BA7A-2E479379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6877253E-E27E-414E-A576-FEE44AAC2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53DF6214-79AD-4B13-A078-E4839046A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489FBFF6-C57F-42B7-BD28-7E2E056AD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11E21674-167F-40FE-8081-849C282A5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76053293-D1B9-4CDF-80B6-B4898A395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91FDC55B-5115-42D2-8F86-8E848A8D3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>
            <a:extLst>
              <a:ext uri="{FF2B5EF4-FFF2-40B4-BE49-F238E27FC236}">
                <a16:creationId xmlns:a16="http://schemas.microsoft.com/office/drawing/2014/main" id="{F016A632-5C52-4710-B9E2-DD94E42DC8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7536CE-2157-4ABD-BFD9-4F9980CCEEF9}" type="slidenum">
              <a:rPr lang="en-US" altLang="en-US" sz="1200">
                <a:latin typeface="Times New Roman" panose="02020603050405020304" pitchFamily="18" charset="0"/>
              </a:rPr>
              <a:pPr/>
              <a:t>143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44739" name="Rectangle 2">
            <a:extLst>
              <a:ext uri="{FF2B5EF4-FFF2-40B4-BE49-F238E27FC236}">
                <a16:creationId xmlns:a16="http://schemas.microsoft.com/office/drawing/2014/main" id="{9963E13A-CF77-402F-A42A-AA2ED749C6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44740" name="Rectangle 3">
            <a:extLst>
              <a:ext uri="{FF2B5EF4-FFF2-40B4-BE49-F238E27FC236}">
                <a16:creationId xmlns:a16="http://schemas.microsoft.com/office/drawing/2014/main" id="{21F37DC7-E1C1-4E78-BCBA-EA7604612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/>
              <a:t> ¿Trató de inclinar?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>
            <a:extLst>
              <a:ext uri="{FF2B5EF4-FFF2-40B4-BE49-F238E27FC236}">
                <a16:creationId xmlns:a16="http://schemas.microsoft.com/office/drawing/2014/main" id="{8EE8A182-5964-4A2B-AF73-EDFCDAE8E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DEF32F-97EB-4F37-A1AB-6C2975C546EA}" type="slidenum">
              <a:rPr lang="en-US" altLang="en-US" sz="1200">
                <a:latin typeface="Times New Roman" panose="02020603050405020304" pitchFamily="18" charset="0"/>
              </a:rPr>
              <a:pPr/>
              <a:t>144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45763" name="Rectangle 2">
            <a:extLst>
              <a:ext uri="{FF2B5EF4-FFF2-40B4-BE49-F238E27FC236}">
                <a16:creationId xmlns:a16="http://schemas.microsoft.com/office/drawing/2014/main" id="{060C1947-5F9B-456E-B8E3-50C99E0266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45764" name="Rectangle 3">
            <a:extLst>
              <a:ext uri="{FF2B5EF4-FFF2-40B4-BE49-F238E27FC236}">
                <a16:creationId xmlns:a16="http://schemas.microsoft.com/office/drawing/2014/main" id="{0C6E1E3A-66C7-4510-9C2D-A2A12C44E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/>
              <a:t>Escalonamiento?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>
            <a:extLst>
              <a:ext uri="{FF2B5EF4-FFF2-40B4-BE49-F238E27FC236}">
                <a16:creationId xmlns:a16="http://schemas.microsoft.com/office/drawing/2014/main" id="{8CFCC982-23F9-43D6-A231-C1D655C27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82DB7369-BDE8-46A6-8766-C1CC0B948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5E4F9AE6-EE1D-42B5-8FC7-E485BC4D59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B407CA-AFA3-461A-BCD5-ACA266E102D9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0EBD75F1-72EE-47FC-8D2C-7A1447393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5E8093A5-2480-4789-B84B-760112CE9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¿Piensa  que usted puede escapar a tiempo?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Un volkswagon golpeandolo at 45 millas por hora.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Prácticas pasadas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	Bajar a la zanja inmediatamente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	La compasión mata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	</a:t>
            </a:r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>
            <a:extLst>
              <a:ext uri="{FF2B5EF4-FFF2-40B4-BE49-F238E27FC236}">
                <a16:creationId xmlns:a16="http://schemas.microsoft.com/office/drawing/2014/main" id="{80FA9C92-B7B3-45EF-B15C-428F7E56F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>
            <a:extLst>
              <a:ext uri="{FF2B5EF4-FFF2-40B4-BE49-F238E27FC236}">
                <a16:creationId xmlns:a16="http://schemas.microsoft.com/office/drawing/2014/main" id="{0FDD04A5-C4A6-477E-8D60-8D237AD1E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>
            <a:extLst>
              <a:ext uri="{FF2B5EF4-FFF2-40B4-BE49-F238E27FC236}">
                <a16:creationId xmlns:a16="http://schemas.microsoft.com/office/drawing/2014/main" id="{68ECE305-93DC-4F2D-B53C-26E2674C8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8914BFCA-5717-44BA-81C1-143E1BA2B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C38043CD-4674-4AED-995B-8FFF18E7F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7FE829D8-1DB1-4084-84C8-3A20A5A1A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C72565E4-4F27-462B-B8BD-3C021FF96C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17B6A15B-153A-46D1-A47E-8D9F0D2B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10A1E51C-E2B8-406D-B334-C3E03C44C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0151D7AA-8034-41E5-95E7-6F9C6DAEA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D0FAB29B-29D7-4E36-AAB8-ABF2B7B96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C94E901F-81C0-4F12-A68B-8A85DD2F0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1561C3E4-8B54-4875-82B7-976891F35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>
            <a:extLst>
              <a:ext uri="{FF2B5EF4-FFF2-40B4-BE49-F238E27FC236}">
                <a16:creationId xmlns:a16="http://schemas.microsoft.com/office/drawing/2014/main" id="{849CAE64-922F-4F2D-8911-D8FA59A27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2B997113-690F-4B5F-9D17-39435CD2F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BA6A394F-B2B2-43D3-8ECD-55267F4A9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207F39BB-BCF6-4D3C-921A-931A97E2BD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>
            <a:extLst>
              <a:ext uri="{FF2B5EF4-FFF2-40B4-BE49-F238E27FC236}">
                <a16:creationId xmlns:a16="http://schemas.microsoft.com/office/drawing/2014/main" id="{F0EC3122-D5DE-465F-BABB-BEF4D58C0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>
            <a:extLst>
              <a:ext uri="{FF2B5EF4-FFF2-40B4-BE49-F238E27FC236}">
                <a16:creationId xmlns:a16="http://schemas.microsoft.com/office/drawing/2014/main" id="{CD4E189D-0A42-4064-8B59-05D6C2DA8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41ACAB73-104C-4ABD-9076-AF4931871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Sistema de madera siendo construido</a:t>
            </a: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3CA96E88-1906-4FA5-9C01-EF7AB9B70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0C780CDE-86DE-4955-B55A-0DE51CD7C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E2DAC1AD-F1D8-4BA2-AC3F-28451BCDC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BF990584-B560-4DD6-9620-4B9D64117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Sistema de Madera en su lugar</a:t>
            </a:r>
            <a:endParaRPr lang="en-US" alt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>
            <a:extLst>
              <a:ext uri="{FF2B5EF4-FFF2-40B4-BE49-F238E27FC236}">
                <a16:creationId xmlns:a16="http://schemas.microsoft.com/office/drawing/2014/main" id="{3B7EA409-40F1-4D0E-9020-3E752207D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4E597D3A-89F8-4E99-B44C-C8CBB5FC8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CE0DB369-9D26-499D-AD08-5DB277FDF0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>
            <a:extLst>
              <a:ext uri="{FF2B5EF4-FFF2-40B4-BE49-F238E27FC236}">
                <a16:creationId xmlns:a16="http://schemas.microsoft.com/office/drawing/2014/main" id="{D5879DBB-854C-481B-8881-F406B79F6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26395617-C283-46F1-89A3-D569EE1BE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41D8CA8C-E99B-4BF5-B31A-58E415561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0950D68C-0EED-46B6-BA84-B137AB4C85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56CEF581-7C74-4033-AED3-EFBD7E6C2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C3CAA1BF-F5A6-4EC2-96D0-344EB84F6B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E7E3A293-5BD0-4E4F-BD95-20B09FE86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El Apuntalamiento Hidráulico de Aluminio</a:t>
            </a:r>
          </a:p>
        </p:txBody>
      </p:sp>
      <p:sp>
        <p:nvSpPr>
          <p:cNvPr id="246788" name="Slide Number Placeholder 3">
            <a:extLst>
              <a:ext uri="{FF2B5EF4-FFF2-40B4-BE49-F238E27FC236}">
                <a16:creationId xmlns:a16="http://schemas.microsoft.com/office/drawing/2014/main" id="{BC1AF657-BE97-4EEF-ACAB-6A61631A0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A8A488-66B1-4C8E-871C-5E58F2F19968}" type="slidenum">
              <a:rPr lang="en-US" altLang="en-US" sz="1200">
                <a:latin typeface="Times New Roman" panose="02020603050405020304" pitchFamily="18" charset="0"/>
              </a:rPr>
              <a:pPr/>
              <a:t>161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>
            <a:extLst>
              <a:ext uri="{FF2B5EF4-FFF2-40B4-BE49-F238E27FC236}">
                <a16:creationId xmlns:a16="http://schemas.microsoft.com/office/drawing/2014/main" id="{3058DD0E-7930-41B8-99C8-6EF4145F99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>
            <a:extLst>
              <a:ext uri="{FF2B5EF4-FFF2-40B4-BE49-F238E27FC236}">
                <a16:creationId xmlns:a16="http://schemas.microsoft.com/office/drawing/2014/main" id="{ECDFC526-3BA0-415A-9BD6-C6030E8F9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El Apuntalamiento Hidráulico de Aluminio</a:t>
            </a:r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A8B649BC-7327-421C-920C-EB207B27F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149CD3-BEA3-46CC-9295-41AD868F194F}" type="slidenum">
              <a:rPr lang="en-US" altLang="en-US" sz="1200">
                <a:latin typeface="Times New Roman" panose="02020603050405020304" pitchFamily="18" charset="0"/>
              </a:rPr>
              <a:pPr/>
              <a:t>162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>
            <a:extLst>
              <a:ext uri="{FF2B5EF4-FFF2-40B4-BE49-F238E27FC236}">
                <a16:creationId xmlns:a16="http://schemas.microsoft.com/office/drawing/2014/main" id="{5BF53107-4B32-474E-ACBC-B53A36832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60023D80-75A9-41F4-8AC5-21E03B984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El Apuntalamiento hidráulico de aluminio</a:t>
            </a:r>
            <a:endParaRPr lang="en-US" alt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>
            <a:extLst>
              <a:ext uri="{FF2B5EF4-FFF2-40B4-BE49-F238E27FC236}">
                <a16:creationId xmlns:a16="http://schemas.microsoft.com/office/drawing/2014/main" id="{843B4ADC-F195-4AD0-A9D1-7CFD94922F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>
            <a:extLst>
              <a:ext uri="{FF2B5EF4-FFF2-40B4-BE49-F238E27FC236}">
                <a16:creationId xmlns:a16="http://schemas.microsoft.com/office/drawing/2014/main" id="{0C3C0AD7-3517-41E0-B1C5-4E1E51D63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Apuntalamiento neumático con ventilación usado en el rescate</a:t>
            </a:r>
          </a:p>
        </p:txBody>
      </p:sp>
      <p:sp>
        <p:nvSpPr>
          <p:cNvPr id="248836" name="Slide Number Placeholder 3">
            <a:extLst>
              <a:ext uri="{FF2B5EF4-FFF2-40B4-BE49-F238E27FC236}">
                <a16:creationId xmlns:a16="http://schemas.microsoft.com/office/drawing/2014/main" id="{0A5BC98E-981B-4756-A11F-293A5CB25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81B509-D730-4830-9A3A-52CB35AC7C55}" type="slidenum">
              <a:rPr lang="en-US" altLang="en-US" sz="1200">
                <a:latin typeface="Times New Roman" panose="02020603050405020304" pitchFamily="18" charset="0"/>
              </a:rPr>
              <a:pPr/>
              <a:t>164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>
            <a:extLst>
              <a:ext uri="{FF2B5EF4-FFF2-40B4-BE49-F238E27FC236}">
                <a16:creationId xmlns:a16="http://schemas.microsoft.com/office/drawing/2014/main" id="{ED24FED7-6F7D-4E3B-A985-AF908BEA9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B3341606-BB1D-4762-BC5C-1A9CBB29A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>
            <a:extLst>
              <a:ext uri="{FF2B5EF4-FFF2-40B4-BE49-F238E27FC236}">
                <a16:creationId xmlns:a16="http://schemas.microsoft.com/office/drawing/2014/main" id="{827762CA-A371-4D53-BD59-52535D41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021F53-B1BA-42E4-8205-073BC5A1197B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5587" name="Rectangle 2">
            <a:extLst>
              <a:ext uri="{FF2B5EF4-FFF2-40B4-BE49-F238E27FC236}">
                <a16:creationId xmlns:a16="http://schemas.microsoft.com/office/drawing/2014/main" id="{5B06F7A0-5893-41A7-9D30-32107EDFE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>
            <a:extLst>
              <a:ext uri="{FF2B5EF4-FFF2-40B4-BE49-F238E27FC236}">
                <a16:creationId xmlns:a16="http://schemas.microsoft.com/office/drawing/2014/main" id="{A65D4F5A-902D-426B-998C-FB697455B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¿Cuántas respiraciones puede tomar con este peso encima del cuerpo?</a:t>
            </a:r>
          </a:p>
          <a:p>
            <a:pPr>
              <a:spcBef>
                <a:spcPct val="0"/>
              </a:spcBef>
            </a:pPr>
            <a:r>
              <a:rPr lang="es-MX" altLang="en-US" sz="2400"/>
              <a:t>Explicar el Sindrome de Aplastar</a:t>
            </a:r>
            <a:endParaRPr lang="en-US" altLang="en-US" sz="240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4FD55A0B-540B-4E5E-A9CE-B15C565D4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14689DCB-648B-4589-896C-70236BA38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>
            <a:extLst>
              <a:ext uri="{FF2B5EF4-FFF2-40B4-BE49-F238E27FC236}">
                <a16:creationId xmlns:a16="http://schemas.microsoft.com/office/drawing/2014/main" id="{98F58D6D-B22C-4303-8D3C-40C7C053D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936F5D02-5648-4A5C-BD84-4D918E569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F7C49EBB-F4A8-44AE-A787-6DE72DAA5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387CFD6A-88B5-4731-B7ED-117395756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Apuntalamiento neumatico con ventilación siendo utilizado en rescate</a:t>
            </a:r>
            <a:endParaRPr lang="en-US" altLang="en-US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>
            <a:extLst>
              <a:ext uri="{FF2B5EF4-FFF2-40B4-BE49-F238E27FC236}">
                <a16:creationId xmlns:a16="http://schemas.microsoft.com/office/drawing/2014/main" id="{784DEC66-DA8E-40E4-B79D-D34A531FE9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606260-6F00-44A1-8CEA-46887EEAB0B5}" type="slidenum">
              <a:rPr lang="en-US" altLang="en-US" sz="1200">
                <a:latin typeface="Times New Roman" panose="02020603050405020304" pitchFamily="18" charset="0"/>
              </a:rPr>
              <a:pPr/>
              <a:t>169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49859" name="Rectangle 2">
            <a:extLst>
              <a:ext uri="{FF2B5EF4-FFF2-40B4-BE49-F238E27FC236}">
                <a16:creationId xmlns:a16="http://schemas.microsoft.com/office/drawing/2014/main" id="{D7CFBE8D-F2E0-4077-8B84-94FA82BF9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49860" name="Rectangle 3">
            <a:extLst>
              <a:ext uri="{FF2B5EF4-FFF2-40B4-BE49-F238E27FC236}">
                <a16:creationId xmlns:a16="http://schemas.microsoft.com/office/drawing/2014/main" id="{250A9F7B-957A-41F9-ACD5-962DFD56C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E99BA8C6-1812-4994-B22C-63C8A9AD6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4CFFD76F-6D48-4F9B-B29F-700D6D852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>
            <a:extLst>
              <a:ext uri="{FF2B5EF4-FFF2-40B4-BE49-F238E27FC236}">
                <a16:creationId xmlns:a16="http://schemas.microsoft.com/office/drawing/2014/main" id="{DE13ECF4-DE3D-4B45-AFA7-CF54D4254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E1D865-31AC-4A91-BF3C-7D166D4D8910}" type="slidenum">
              <a:rPr lang="en-US" altLang="en-US" sz="1200">
                <a:latin typeface="Times New Roman" panose="02020603050405020304" pitchFamily="18" charset="0"/>
              </a:rPr>
              <a:pPr/>
              <a:t>171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50883" name="Rectangle 2">
            <a:extLst>
              <a:ext uri="{FF2B5EF4-FFF2-40B4-BE49-F238E27FC236}">
                <a16:creationId xmlns:a16="http://schemas.microsoft.com/office/drawing/2014/main" id="{3F12E733-B1AE-4C7A-A9EE-1C1420C65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>
            <a:extLst>
              <a:ext uri="{FF2B5EF4-FFF2-40B4-BE49-F238E27FC236}">
                <a16:creationId xmlns:a16="http://schemas.microsoft.com/office/drawing/2014/main" id="{27185CDB-297D-47C3-9759-33C7FBA77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Descongelando de la tierra.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La tierra secando.</a:t>
            </a: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>
            <a:extLst>
              <a:ext uri="{FF2B5EF4-FFF2-40B4-BE49-F238E27FC236}">
                <a16:creationId xmlns:a16="http://schemas.microsoft.com/office/drawing/2014/main" id="{72D6E0FC-3972-442F-AB39-2E84CA05CB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1C3172-2128-401B-ACB8-C9906C386659}" type="slidenum">
              <a:rPr lang="en-US" altLang="en-US" sz="1200">
                <a:latin typeface="Times New Roman" panose="02020603050405020304" pitchFamily="18" charset="0"/>
              </a:rPr>
              <a:pPr/>
              <a:t>172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51907" name="Rectangle 2">
            <a:extLst>
              <a:ext uri="{FF2B5EF4-FFF2-40B4-BE49-F238E27FC236}">
                <a16:creationId xmlns:a16="http://schemas.microsoft.com/office/drawing/2014/main" id="{96DAC96F-B2A6-4000-9A8D-C3B045220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>
            <a:extLst>
              <a:ext uri="{FF2B5EF4-FFF2-40B4-BE49-F238E27FC236}">
                <a16:creationId xmlns:a16="http://schemas.microsoft.com/office/drawing/2014/main" id="{19391724-234B-4719-8EED-70BE4F5A8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BCCC6810-7156-4510-9AA5-4566981CB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669FE534-C30B-4D75-9C98-76329D4EF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8D7D45CA-CBFD-4DD9-8B5C-66779EF37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19344AB1-2C7A-4026-855B-0C28F3EF8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D7B4AB39-7315-4173-8EF9-55CEDE596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62B0BD-467B-4DB6-B7B4-7D6E78623D1A}" type="slidenum">
              <a:rPr lang="en-US" altLang="en-US" sz="1200"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2340FB6B-6381-4D7C-84BD-7F5949053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>
            <a:extLst>
              <a:ext uri="{FF2B5EF4-FFF2-40B4-BE49-F238E27FC236}">
                <a16:creationId xmlns:a16="http://schemas.microsoft.com/office/drawing/2014/main" id="{EF371104-DDE9-425C-90BB-3FE4C2B10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El terreno puede hacer esto a una escalera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>
            <a:extLst>
              <a:ext uri="{FF2B5EF4-FFF2-40B4-BE49-F238E27FC236}">
                <a16:creationId xmlns:a16="http://schemas.microsoft.com/office/drawing/2014/main" id="{B5139217-5EC9-4B34-B34F-DF9C9E3ADD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E7DD1-4751-49B8-BC3C-5E7D8ABA1CEB}" type="slidenum">
              <a:rPr lang="en-US" altLang="en-US" sz="120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7635" name="Rectangle 1026">
            <a:extLst>
              <a:ext uri="{FF2B5EF4-FFF2-40B4-BE49-F238E27FC236}">
                <a16:creationId xmlns:a16="http://schemas.microsoft.com/office/drawing/2014/main" id="{2897BC2D-9633-4C18-AF61-016A0EE675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197636" name="Rectangle 1027">
            <a:extLst>
              <a:ext uri="{FF2B5EF4-FFF2-40B4-BE49-F238E27FC236}">
                <a16:creationId xmlns:a16="http://schemas.microsoft.com/office/drawing/2014/main" id="{C257FB8C-CD56-4FCA-98CC-A7E9932D4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CC9185FD-986F-4EE6-A2C9-F2A4BFB059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E99B04F2-3A52-4B1F-A877-899BDF88F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BC507A8F-7680-44A0-8739-9A81F613E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3C044DBA-47B4-4DEC-91B2-E8ABCD12F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921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D5817-E469-4E96-9AB6-D356E6F47C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37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1E957CAD-CFFF-4C7A-929A-ECF3BC04C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9DE961B1-6EB9-4084-867B-C0003CB70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DDCA7113-A1E8-42A1-AF32-09077454D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E55D955C-FD34-4A99-BE4D-BC93B2F3E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11325AC1-46A3-4083-96FA-98B998059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687DC05C-B2ED-4EB9-BBF1-CA8596F56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6B3FD06F-BFFC-4AB4-BFAE-F6E4999A08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A3948A95-E79D-4215-855C-ABB4BC89F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>
            <a:extLst>
              <a:ext uri="{FF2B5EF4-FFF2-40B4-BE49-F238E27FC236}">
                <a16:creationId xmlns:a16="http://schemas.microsoft.com/office/drawing/2014/main" id="{A1B11647-B770-43D5-8B4E-31262478EF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>
            <a:extLst>
              <a:ext uri="{FF2B5EF4-FFF2-40B4-BE49-F238E27FC236}">
                <a16:creationId xmlns:a16="http://schemas.microsoft.com/office/drawing/2014/main" id="{8C861626-4091-4E31-AB83-778E10CD1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Llame antes de excavar.  En los estados de Maryland y Delaware, llame 811.</a:t>
            </a:r>
          </a:p>
        </p:txBody>
      </p:sp>
      <p:sp>
        <p:nvSpPr>
          <p:cNvPr id="199684" name="Slide Number Placeholder 3">
            <a:extLst>
              <a:ext uri="{FF2B5EF4-FFF2-40B4-BE49-F238E27FC236}">
                <a16:creationId xmlns:a16="http://schemas.microsoft.com/office/drawing/2014/main" id="{CA5CD973-F780-4BB4-BD4E-44B702623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319D11-71F9-4B61-BE61-0BACF35350D3}" type="slidenum">
              <a:rPr lang="en-US" altLang="en-US" sz="1200">
                <a:latin typeface="Times New Roman" panose="02020603050405020304" pitchFamily="18" charset="0"/>
              </a:rPr>
              <a:pPr/>
              <a:t>39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113ABB19-F3C9-47E7-B734-6582F4D1EC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B32B7705-1390-42D6-8DF6-6EB491681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25F7C836-8A68-4F52-BB8B-C3587BE95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F8A0BAB6-6590-403C-A8E9-0C71C11E2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4585332F-37D6-47AD-8544-5C24AB1A4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94746134-3F0C-4A3C-966E-8607EF6A1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2B65B00E-E2D2-48C1-9BCA-6503791EBA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D1680420-86FE-4C00-B136-49E90C2AA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132052DA-3893-4CE3-8B35-AB03684B54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09D5B06A-625D-4ACE-AE54-40B56D70A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La víctima trabajaba abajo de una carga trasladando.</a:t>
            </a: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72F6CDBF-3649-4185-AD3C-3DD17865F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FB7A85-9118-4938-AACF-C2EF93B4E756}" type="slidenum">
              <a:rPr lang="en-US" altLang="en-US" sz="1200">
                <a:latin typeface="Times New Roman" panose="02020603050405020304" pitchFamily="18" charset="0"/>
              </a:rPr>
              <a:pPr/>
              <a:t>44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98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>
            <a:extLst>
              <a:ext uri="{FF2B5EF4-FFF2-40B4-BE49-F238E27FC236}">
                <a16:creationId xmlns:a16="http://schemas.microsoft.com/office/drawing/2014/main" id="{A1AE3843-C398-4275-B250-9FFCCE3EDB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>
            <a:extLst>
              <a:ext uri="{FF2B5EF4-FFF2-40B4-BE49-F238E27FC236}">
                <a16:creationId xmlns:a16="http://schemas.microsoft.com/office/drawing/2014/main" id="{C4EA4060-4D7A-47F3-80EE-D80A788C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1732" name="Slide Number Placeholder 3">
            <a:extLst>
              <a:ext uri="{FF2B5EF4-FFF2-40B4-BE49-F238E27FC236}">
                <a16:creationId xmlns:a16="http://schemas.microsoft.com/office/drawing/2014/main" id="{24792E4A-D58B-43F4-9835-984E878E5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63EE38-E987-40B4-9341-AF3A6182C2E7}" type="slidenum">
              <a:rPr lang="en-US" altLang="en-US" sz="1200">
                <a:latin typeface="Times New Roman" panose="02020603050405020304" pitchFamily="18" charset="0"/>
              </a:rPr>
              <a:pPr/>
              <a:t>45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>
            <a:extLst>
              <a:ext uri="{FF2B5EF4-FFF2-40B4-BE49-F238E27FC236}">
                <a16:creationId xmlns:a16="http://schemas.microsoft.com/office/drawing/2014/main" id="{F3C6D22C-11E2-4142-850D-6FA344D3C6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>
            <a:extLst>
              <a:ext uri="{FF2B5EF4-FFF2-40B4-BE49-F238E27FC236}">
                <a16:creationId xmlns:a16="http://schemas.microsoft.com/office/drawing/2014/main" id="{1031940A-9130-47A0-98EC-471489108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La víctima fue echada del tractor hacia el interior de la trinchera.</a:t>
            </a:r>
          </a:p>
        </p:txBody>
      </p:sp>
      <p:sp>
        <p:nvSpPr>
          <p:cNvPr id="202756" name="Slide Number Placeholder 3">
            <a:extLst>
              <a:ext uri="{FF2B5EF4-FFF2-40B4-BE49-F238E27FC236}">
                <a16:creationId xmlns:a16="http://schemas.microsoft.com/office/drawing/2014/main" id="{BE8E9608-9D33-4F27-A7AE-54E1A8A3C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242041-7D5A-4849-9A88-8B06ABC93149}" type="slidenum">
              <a:rPr lang="en-US" altLang="en-US" sz="1200">
                <a:latin typeface="Times New Roman" panose="02020603050405020304" pitchFamily="18" charset="0"/>
              </a:rPr>
              <a:pPr/>
              <a:t>46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>
            <a:extLst>
              <a:ext uri="{FF2B5EF4-FFF2-40B4-BE49-F238E27FC236}">
                <a16:creationId xmlns:a16="http://schemas.microsoft.com/office/drawing/2014/main" id="{B348C236-BC00-4937-8F9C-3CE0DC4543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>
            <a:extLst>
              <a:ext uri="{FF2B5EF4-FFF2-40B4-BE49-F238E27FC236}">
                <a16:creationId xmlns:a16="http://schemas.microsoft.com/office/drawing/2014/main" id="{EA9E482A-7502-48B0-BB77-5624CE9DE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¿Cuánto vibración pone un camión de concreto mezclando su carga en el borde de la zanja?  ¿Basta para causar un desplome?</a:t>
            </a:r>
          </a:p>
        </p:txBody>
      </p:sp>
      <p:sp>
        <p:nvSpPr>
          <p:cNvPr id="203780" name="Slide Number Placeholder 3">
            <a:extLst>
              <a:ext uri="{FF2B5EF4-FFF2-40B4-BE49-F238E27FC236}">
                <a16:creationId xmlns:a16="http://schemas.microsoft.com/office/drawing/2014/main" id="{1EFB31CE-23EE-4E7A-8945-D6F4B58F5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DFD844-3E11-4BFF-8AEC-E85BA58250C4}" type="slidenum">
              <a:rPr lang="en-US" altLang="en-US" sz="1200">
                <a:latin typeface="Times New Roman" panose="02020603050405020304" pitchFamily="18" charset="0"/>
              </a:rPr>
              <a:pPr/>
              <a:t>47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>
            <a:extLst>
              <a:ext uri="{FF2B5EF4-FFF2-40B4-BE49-F238E27FC236}">
                <a16:creationId xmlns:a16="http://schemas.microsoft.com/office/drawing/2014/main" id="{D554A7F6-53BD-433C-8628-A56F8DFEA1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>
            <a:extLst>
              <a:ext uri="{FF2B5EF4-FFF2-40B4-BE49-F238E27FC236}">
                <a16:creationId xmlns:a16="http://schemas.microsoft.com/office/drawing/2014/main" id="{80880493-55EB-41EB-BF50-4F17E8E6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Pruebe por múltiples niveles-Arriba, Intermedio, Abajo (Lo mismo que los espacios confinados)</a:t>
            </a:r>
          </a:p>
        </p:txBody>
      </p:sp>
      <p:sp>
        <p:nvSpPr>
          <p:cNvPr id="204804" name="Slide Number Placeholder 3">
            <a:extLst>
              <a:ext uri="{FF2B5EF4-FFF2-40B4-BE49-F238E27FC236}">
                <a16:creationId xmlns:a16="http://schemas.microsoft.com/office/drawing/2014/main" id="{AE43BA6C-7571-4303-95CA-44FFFC57F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6710AA-E56B-4650-ABC9-E3186F8F98C4}" type="slidenum">
              <a:rPr lang="en-US" altLang="en-US" sz="1200">
                <a:latin typeface="Times New Roman" panose="02020603050405020304" pitchFamily="18" charset="0"/>
              </a:rPr>
              <a:pPr/>
              <a:t>48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>
            <a:extLst>
              <a:ext uri="{FF2B5EF4-FFF2-40B4-BE49-F238E27FC236}">
                <a16:creationId xmlns:a16="http://schemas.microsoft.com/office/drawing/2014/main" id="{700A4DC8-BF7B-4785-BA31-0620726326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>
            <a:extLst>
              <a:ext uri="{FF2B5EF4-FFF2-40B4-BE49-F238E27FC236}">
                <a16:creationId xmlns:a16="http://schemas.microsoft.com/office/drawing/2014/main" id="{35052AF9-9C64-463F-B657-8AE636FBD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Una zanja sin apuntalamiento con un backhoe y un track hoe y una bomba para la eliminación de agua.</a:t>
            </a:r>
          </a:p>
        </p:txBody>
      </p:sp>
      <p:sp>
        <p:nvSpPr>
          <p:cNvPr id="205828" name="Slide Number Placeholder 3">
            <a:extLst>
              <a:ext uri="{FF2B5EF4-FFF2-40B4-BE49-F238E27FC236}">
                <a16:creationId xmlns:a16="http://schemas.microsoft.com/office/drawing/2014/main" id="{9807BB66-A6A0-49FF-AE84-A4F3EF677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4C91EE-15C3-4A69-BBD5-66FD55F25326}" type="slidenum">
              <a:rPr lang="en-US" altLang="en-US" sz="1200">
                <a:latin typeface="Times New Roman" panose="02020603050405020304" pitchFamily="18" charset="0"/>
              </a:rPr>
              <a:pPr/>
              <a:t>49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>
            <a:extLst>
              <a:ext uri="{FF2B5EF4-FFF2-40B4-BE49-F238E27FC236}">
                <a16:creationId xmlns:a16="http://schemas.microsoft.com/office/drawing/2014/main" id="{9A7A1DA7-274E-4FE6-827A-837FC695E1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023E38-C7DE-43A0-8C5F-61904B855324}" type="slidenum">
              <a:rPr lang="en-US" altLang="en-US" sz="1200">
                <a:latin typeface="Times New Roman" panose="02020603050405020304" pitchFamily="18" charset="0"/>
              </a:rPr>
              <a:pPr/>
              <a:t>50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6851" name="Rectangle 2">
            <a:extLst>
              <a:ext uri="{FF2B5EF4-FFF2-40B4-BE49-F238E27FC236}">
                <a16:creationId xmlns:a16="http://schemas.microsoft.com/office/drawing/2014/main" id="{EB0BD7EC-2B83-4E3C-9131-68B6318979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>
            <a:extLst>
              <a:ext uri="{FF2B5EF4-FFF2-40B4-BE49-F238E27FC236}">
                <a16:creationId xmlns:a16="http://schemas.microsoft.com/office/drawing/2014/main" id="{CACF821C-503B-4312-B8A9-4952CD06A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Empleado usando una sierra de corte deslizante, puede haber gas en la excavasión. Envase de Gasolina en la excavación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>
            <a:extLst>
              <a:ext uri="{FF2B5EF4-FFF2-40B4-BE49-F238E27FC236}">
                <a16:creationId xmlns:a16="http://schemas.microsoft.com/office/drawing/2014/main" id="{A7CC7BBE-C32A-41EA-9B13-CA85D50604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>
            <a:extLst>
              <a:ext uri="{FF2B5EF4-FFF2-40B4-BE49-F238E27FC236}">
                <a16:creationId xmlns:a16="http://schemas.microsoft.com/office/drawing/2014/main" id="{BC1767D1-69D0-47E2-BB93-D60617A24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Probanbo para evaluar si hay atmósferas peligrosas</a:t>
            </a:r>
          </a:p>
        </p:txBody>
      </p:sp>
      <p:sp>
        <p:nvSpPr>
          <p:cNvPr id="207876" name="Slide Number Placeholder 3">
            <a:extLst>
              <a:ext uri="{FF2B5EF4-FFF2-40B4-BE49-F238E27FC236}">
                <a16:creationId xmlns:a16="http://schemas.microsoft.com/office/drawing/2014/main" id="{23901484-BCF6-4321-917C-553BB20AF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0B31C5-C71B-4DDD-B251-6226CCFDC4D0}" type="slidenum">
              <a:rPr lang="en-US" altLang="en-US" sz="1200">
                <a:latin typeface="Times New Roman" panose="02020603050405020304" pitchFamily="18" charset="0"/>
              </a:rPr>
              <a:pPr/>
              <a:t>51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>
            <a:extLst>
              <a:ext uri="{FF2B5EF4-FFF2-40B4-BE49-F238E27FC236}">
                <a16:creationId xmlns:a16="http://schemas.microsoft.com/office/drawing/2014/main" id="{87B65CDB-93E9-4A94-8E5A-8AA7898E2D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>
            <a:extLst>
              <a:ext uri="{FF2B5EF4-FFF2-40B4-BE49-F238E27FC236}">
                <a16:creationId xmlns:a16="http://schemas.microsoft.com/office/drawing/2014/main" id="{057290E5-3D23-4C8F-8CDF-4D10F6EC7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Sistema de propano para la ventilación con calefacción</a:t>
            </a:r>
          </a:p>
        </p:txBody>
      </p:sp>
      <p:sp>
        <p:nvSpPr>
          <p:cNvPr id="208900" name="Slide Number Placeholder 3">
            <a:extLst>
              <a:ext uri="{FF2B5EF4-FFF2-40B4-BE49-F238E27FC236}">
                <a16:creationId xmlns:a16="http://schemas.microsoft.com/office/drawing/2014/main" id="{A663CC10-4EAD-47F3-8BDD-891C50660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DD35C6-7B8F-422D-8771-159431607015}" type="slidenum">
              <a:rPr lang="en-US" altLang="en-US" sz="1200">
                <a:latin typeface="Times New Roman" panose="02020603050405020304" pitchFamily="18" charset="0"/>
              </a:rPr>
              <a:pPr/>
              <a:t>52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52EAB690-907D-43FA-9330-58834E4F43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4ADFFE4C-5288-41F4-AB53-08E75948C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>
            <a:extLst>
              <a:ext uri="{FF2B5EF4-FFF2-40B4-BE49-F238E27FC236}">
                <a16:creationId xmlns:a16="http://schemas.microsoft.com/office/drawing/2014/main" id="{E3EC4A88-C93C-42EE-AF35-3EC2A4AE42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>
            <a:extLst>
              <a:ext uri="{FF2B5EF4-FFF2-40B4-BE49-F238E27FC236}">
                <a16:creationId xmlns:a16="http://schemas.microsoft.com/office/drawing/2014/main" id="{6CFDA3A3-3323-4541-AB62-21D7443F4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¿Cuánto agua es demasiado?</a:t>
            </a:r>
          </a:p>
        </p:txBody>
      </p:sp>
      <p:sp>
        <p:nvSpPr>
          <p:cNvPr id="209924" name="Slide Number Placeholder 3">
            <a:extLst>
              <a:ext uri="{FF2B5EF4-FFF2-40B4-BE49-F238E27FC236}">
                <a16:creationId xmlns:a16="http://schemas.microsoft.com/office/drawing/2014/main" id="{C8B4CCB5-1356-4B08-B0E1-2134A57D3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6923DD-8F4C-4C56-B579-3F32D55880A8}" type="slidenum">
              <a:rPr lang="en-US" altLang="en-US" sz="1200">
                <a:latin typeface="Times New Roman" panose="02020603050405020304" pitchFamily="18" charset="0"/>
              </a:rPr>
              <a:pPr/>
              <a:t>55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87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F9CA50A4-7A63-4B58-B331-F07AF9736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895DA39A-A679-4B7C-BB2B-E0FC0D976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>
            <a:extLst>
              <a:ext uri="{FF2B5EF4-FFF2-40B4-BE49-F238E27FC236}">
                <a16:creationId xmlns:a16="http://schemas.microsoft.com/office/drawing/2014/main" id="{0D817B14-A09B-4EE6-BFFE-3717EC93EC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28D511-C861-42D7-9920-AC63BBAB6D18}" type="slidenum">
              <a:rPr lang="en-US" altLang="en-US" sz="1200">
                <a:latin typeface="Times New Roman" panose="02020603050405020304" pitchFamily="18" charset="0"/>
              </a:rPr>
              <a:pPr/>
              <a:t>57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0947" name="Rectangle 2">
            <a:extLst>
              <a:ext uri="{FF2B5EF4-FFF2-40B4-BE49-F238E27FC236}">
                <a16:creationId xmlns:a16="http://schemas.microsoft.com/office/drawing/2014/main" id="{AF65892F-98B0-46A3-A1DB-84AAF58C2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>
            <a:extLst>
              <a:ext uri="{FF2B5EF4-FFF2-40B4-BE49-F238E27FC236}">
                <a16:creationId xmlns:a16="http://schemas.microsoft.com/office/drawing/2014/main" id="{72244BE1-1ACA-4746-A81B-A33AAA4F9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Sistema de punto de pozo (well point) a la disminución de agua subterránea, tuberías colocadas en la tierra para bombear agua.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>
            <a:extLst>
              <a:ext uri="{FF2B5EF4-FFF2-40B4-BE49-F238E27FC236}">
                <a16:creationId xmlns:a16="http://schemas.microsoft.com/office/drawing/2014/main" id="{6CE42EB6-30F6-4E36-800B-7ED3A0B42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8A2281-1170-447A-97B4-07323E64F77D}" type="slidenum">
              <a:rPr lang="en-US" altLang="en-US" sz="1200">
                <a:latin typeface="Times New Roman" panose="02020603050405020304" pitchFamily="18" charset="0"/>
              </a:rPr>
              <a:pPr/>
              <a:t>58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1971" name="Rectangle 2">
            <a:extLst>
              <a:ext uri="{FF2B5EF4-FFF2-40B4-BE49-F238E27FC236}">
                <a16:creationId xmlns:a16="http://schemas.microsoft.com/office/drawing/2014/main" id="{CC88310A-46EF-4183-8A8A-A966980F7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>
            <a:extLst>
              <a:ext uri="{FF2B5EF4-FFF2-40B4-BE49-F238E27FC236}">
                <a16:creationId xmlns:a16="http://schemas.microsoft.com/office/drawing/2014/main" id="{309002F1-0DA6-4B38-A708-051728AB1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Bomba de basura (Trash pump)</a:t>
            </a:r>
          </a:p>
          <a:p>
            <a:r>
              <a:rPr lang="es-MX" altLang="en-US"/>
              <a:t>Observa hacia donde va el agua descargada</a:t>
            </a:r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4F09E570-519B-4B20-AFA8-58D6E914DE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688DA92F-050C-4344-AA96-F1BDD7C8A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>
            <a:extLst>
              <a:ext uri="{FF2B5EF4-FFF2-40B4-BE49-F238E27FC236}">
                <a16:creationId xmlns:a16="http://schemas.microsoft.com/office/drawing/2014/main" id="{A4E2B67D-B4DD-414C-8F77-DC042DC21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D5CDDE-C504-48C8-A28C-126D9673CE1A}" type="slidenum">
              <a:rPr lang="en-US" altLang="en-US" sz="1200">
                <a:latin typeface="Times New Roman" panose="02020603050405020304" pitchFamily="18" charset="0"/>
              </a:rPr>
              <a:pPr/>
              <a:t>60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52AE1C3D-C9D7-4D19-B5F8-2FFADD16C8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>
            <a:extLst>
              <a:ext uri="{FF2B5EF4-FFF2-40B4-BE49-F238E27FC236}">
                <a16:creationId xmlns:a16="http://schemas.microsoft.com/office/drawing/2014/main" id="{51457F2F-32E5-46A9-A248-5298F7510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¿El backhoe apoya la casa o la casa apoya el backhoe?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>
            <a:extLst>
              <a:ext uri="{FF2B5EF4-FFF2-40B4-BE49-F238E27FC236}">
                <a16:creationId xmlns:a16="http://schemas.microsoft.com/office/drawing/2014/main" id="{18BA0C05-F111-4890-B4D4-AF194E8415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CD02DC-58B9-450B-8CBE-346F922071B8}" type="slidenum">
              <a:rPr lang="en-US" altLang="en-US" sz="1200">
                <a:latin typeface="Times New Roman" panose="02020603050405020304" pitchFamily="18" charset="0"/>
              </a:rPr>
              <a:pPr/>
              <a:t>61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4019" name="Rectangle 2">
            <a:extLst>
              <a:ext uri="{FF2B5EF4-FFF2-40B4-BE49-F238E27FC236}">
                <a16:creationId xmlns:a16="http://schemas.microsoft.com/office/drawing/2014/main" id="{56527190-A70A-432D-A62A-956CB755E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>
            <a:extLst>
              <a:ext uri="{FF2B5EF4-FFF2-40B4-BE49-F238E27FC236}">
                <a16:creationId xmlns:a16="http://schemas.microsoft.com/office/drawing/2014/main" id="{530E039D-7CE6-4B90-9805-26E0D52DF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Empleado enterrado hasta la cintura, abajo de concreto y ladrillo derrumbandose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803ACBF1-9A3D-4620-94F1-554684BA2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9D08E768-9493-4CB0-B956-5D5F8ADC4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>
            <a:extLst>
              <a:ext uri="{FF2B5EF4-FFF2-40B4-BE49-F238E27FC236}">
                <a16:creationId xmlns:a16="http://schemas.microsoft.com/office/drawing/2014/main" id="{57729BE7-B123-48CB-9958-9160A6C94C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0C20B5-B3B4-4258-BC6A-8CE60120DF5A}" type="slidenum">
              <a:rPr lang="en-US" altLang="en-US" sz="1200">
                <a:latin typeface="Times New Roman" panose="02020603050405020304" pitchFamily="18" charset="0"/>
              </a:rPr>
              <a:pPr/>
              <a:t>63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5043" name="Rectangle 2">
            <a:extLst>
              <a:ext uri="{FF2B5EF4-FFF2-40B4-BE49-F238E27FC236}">
                <a16:creationId xmlns:a16="http://schemas.microsoft.com/office/drawing/2014/main" id="{8BB0B88E-9009-4763-AA95-6C4C2FFB4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15044" name="Rectangle 3">
            <a:extLst>
              <a:ext uri="{FF2B5EF4-FFF2-40B4-BE49-F238E27FC236}">
                <a16:creationId xmlns:a16="http://schemas.microsoft.com/office/drawing/2014/main" id="{A5E4A0DC-F520-4F03-B479-E87F6F46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s-MX" altLang="en-US"/>
              <a:t>Cuantas cosas están mal aquí</a:t>
            </a:r>
            <a:r>
              <a:rPr lang="en-US" altLang="en-US"/>
              <a:t>?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51637D94-DB56-4DA7-80A6-6BBB793A8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764FC9CF-6C8C-4097-9751-82F0D235C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Bueno</a:t>
            </a:r>
            <a:r>
              <a:rPr lang="en-US" altLang="en-US"/>
              <a:t>: Sistema de Protecci</a:t>
            </a:r>
            <a:r>
              <a:rPr lang="es-MX" altLang="en-US"/>
              <a:t>ón en su lugar, escalera , remoción de agua, nadie debajo de cargas en movimiento.</a:t>
            </a:r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DBC53277-E6E9-46F7-88DA-8D4DC8E451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051D1F6C-00BB-486E-B785-F55B54C37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293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68886163-D2DE-4657-A80E-97226D2A80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32476D43-19AF-4250-A545-261D5662B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3F5B57C4-B290-42FB-8590-9FBDFCD16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3070D8F4-B41F-46D1-80BE-E63D81D8A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BB2CB494-605A-43E7-9D5A-33B035FF3D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2A936AD5-8799-4F8A-A53D-1DCF1A98E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6F5FA332-5080-43F1-A443-59DDD680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750893C2-4ACB-4C99-B240-61E7025A1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950DEC0A-BBD9-4BD5-8578-A44232084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BA76FF09-9A7C-429D-81A9-20A56D4AA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>
            <a:extLst>
              <a:ext uri="{FF2B5EF4-FFF2-40B4-BE49-F238E27FC236}">
                <a16:creationId xmlns:a16="http://schemas.microsoft.com/office/drawing/2014/main" id="{FDBB154A-3EEA-42D9-A87E-2DAF0855EB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F4A16A-62C3-4370-A616-F9D848A0D671}" type="slidenum">
              <a:rPr lang="en-US" altLang="en-US" sz="1200">
                <a:latin typeface="Times New Roman" panose="02020603050405020304" pitchFamily="18" charset="0"/>
              </a:rPr>
              <a:pPr/>
              <a:t>71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6067" name="Rectangle 2">
            <a:extLst>
              <a:ext uri="{FF2B5EF4-FFF2-40B4-BE49-F238E27FC236}">
                <a16:creationId xmlns:a16="http://schemas.microsoft.com/office/drawing/2014/main" id="{FFC16AC0-32F9-47CA-85C1-11B2312DB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>
            <a:extLst>
              <a:ext uri="{FF2B5EF4-FFF2-40B4-BE49-F238E27FC236}">
                <a16:creationId xmlns:a16="http://schemas.microsoft.com/office/drawing/2014/main" id="{18FC8A3D-2995-4670-BAE3-06901D6B4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¿Quién inspeccionó esta zanja?  La escalera no alcance, no hay sistema protector,  la pila del suelo demasiado cerca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733824B8-E9AF-43BA-990F-FDE3F8C74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820D0A30-6BF4-4074-B35C-5259C9732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>
            <a:extLst>
              <a:ext uri="{FF2B5EF4-FFF2-40B4-BE49-F238E27FC236}">
                <a16:creationId xmlns:a16="http://schemas.microsoft.com/office/drawing/2014/main" id="{D2B40701-14F4-4C34-BC21-FFF2796803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>
            <a:extLst>
              <a:ext uri="{FF2B5EF4-FFF2-40B4-BE49-F238E27FC236}">
                <a16:creationId xmlns:a16="http://schemas.microsoft.com/office/drawing/2014/main" id="{FCB23352-65F5-410F-9394-860CFE8FB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Éste refiere a las barandas de seguridad (1926.502(b))</a:t>
            </a:r>
          </a:p>
        </p:txBody>
      </p:sp>
      <p:sp>
        <p:nvSpPr>
          <p:cNvPr id="217092" name="Slide Number Placeholder 3">
            <a:extLst>
              <a:ext uri="{FF2B5EF4-FFF2-40B4-BE49-F238E27FC236}">
                <a16:creationId xmlns:a16="http://schemas.microsoft.com/office/drawing/2014/main" id="{DDB53EC5-CD47-4072-B071-B007CC8C8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242EAF-9160-48C9-93AA-91BC90BA68B5}" type="slidenum">
              <a:rPr lang="en-US" altLang="en-US" sz="1200">
                <a:latin typeface="Times New Roman" panose="02020603050405020304" pitchFamily="18" charset="0"/>
              </a:rPr>
              <a:pPr/>
              <a:t>73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>
            <a:extLst>
              <a:ext uri="{FF2B5EF4-FFF2-40B4-BE49-F238E27FC236}">
                <a16:creationId xmlns:a16="http://schemas.microsoft.com/office/drawing/2014/main" id="{5388C755-6D65-4E5E-9AA9-BE8BFF0AA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A61212F6-1898-4ADC-AD46-F0B6B7617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>
            <a:extLst>
              <a:ext uri="{FF2B5EF4-FFF2-40B4-BE49-F238E27FC236}">
                <a16:creationId xmlns:a16="http://schemas.microsoft.com/office/drawing/2014/main" id="{EECB2154-9848-465C-B6F8-1BE369F21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DE70F6-52C4-4347-A6F1-33A7E2BFA094}" type="slidenum">
              <a:rPr lang="en-US" altLang="en-US" sz="1200">
                <a:latin typeface="Times New Roman" panose="02020603050405020304" pitchFamily="18" charset="0"/>
              </a:rPr>
              <a:pPr/>
              <a:t>75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8115" name="Rectangle 2">
            <a:extLst>
              <a:ext uri="{FF2B5EF4-FFF2-40B4-BE49-F238E27FC236}">
                <a16:creationId xmlns:a16="http://schemas.microsoft.com/office/drawing/2014/main" id="{147AE60C-D42F-415A-8C18-8A74E909B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>
            <a:extLst>
              <a:ext uri="{FF2B5EF4-FFF2-40B4-BE49-F238E27FC236}">
                <a16:creationId xmlns:a16="http://schemas.microsoft.com/office/drawing/2014/main" id="{1225475E-9896-41F5-8DC3-07FA08E1D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 ¿El uso correcto de un sistema protector?  Una caja de zanja de 10 pies en un hoyo de 26 pies.  Una fatalidad  sucedió aquí.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1480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>
            <a:extLst>
              <a:ext uri="{FF2B5EF4-FFF2-40B4-BE49-F238E27FC236}">
                <a16:creationId xmlns:a16="http://schemas.microsoft.com/office/drawing/2014/main" id="{3A9A8C51-EE07-4B9F-9271-62770545A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730BD6-335F-4F93-9E02-F6AC27BE4DB3}" type="slidenum">
              <a:rPr lang="en-US" altLang="en-US" sz="1200">
                <a:latin typeface="Times New Roman" panose="02020603050405020304" pitchFamily="18" charset="0"/>
              </a:rPr>
              <a:pPr/>
              <a:t>76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9139" name="Rectangle 2">
            <a:extLst>
              <a:ext uri="{FF2B5EF4-FFF2-40B4-BE49-F238E27FC236}">
                <a16:creationId xmlns:a16="http://schemas.microsoft.com/office/drawing/2014/main" id="{96D4320D-AC35-4C38-BD3D-5E6C8CFD5C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>
            <a:extLst>
              <a:ext uri="{FF2B5EF4-FFF2-40B4-BE49-F238E27FC236}">
                <a16:creationId xmlns:a16="http://schemas.microsoft.com/office/drawing/2014/main" id="{7E20FC67-86B2-4E30-A725-24557B3EF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 ¿Cuántas violaciones de la ley existen aquí?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AE6E19C9-0358-448A-8697-15D117CF9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8807C099-2B9A-44A4-8811-A2CEA1B37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E2E9922D-030A-4FA3-AE24-4B65D1A4D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0D050D84-B3CE-4F45-8FB2-A4A073852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9C997527-D980-47A0-9C49-D50A631909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F9A4B9A7-5CEA-442F-BA42-33B873292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Cuanto abuso se puede ocasionar a una barrera antes de que falle</a:t>
            </a:r>
            <a:r>
              <a:rPr lang="en-US" altLang="en-US"/>
              <a:t>?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E75E948A-691F-4FEC-A8E0-12FCFF165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C6B3B753-AD6C-4CCF-AC0B-4222162F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Asegurese de que todos los miembros cruzados y varillas de seguridad se utilicen cuando sean necesarios</a:t>
            </a:r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id="{C7E0011B-CB3B-4497-96D9-4665427AD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67980CEB-AEF0-447A-97D4-3C524B7CE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A75525B5-020D-4EC5-9C96-3D0F9D1FE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97B89B02-2D81-452C-BA6D-B21D35661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>
            <a:extLst>
              <a:ext uri="{FF2B5EF4-FFF2-40B4-BE49-F238E27FC236}">
                <a16:creationId xmlns:a16="http://schemas.microsoft.com/office/drawing/2014/main" id="{E460B79D-A845-4270-AD7B-51C6B8D475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AC19F3-B365-41F5-9148-16C7F53E13D9}" type="slidenum">
              <a:rPr lang="en-US" altLang="en-US" sz="1200">
                <a:latin typeface="Times New Roman" panose="02020603050405020304" pitchFamily="18" charset="0"/>
              </a:rPr>
              <a:pPr/>
              <a:t>83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0163" name="Rectangle 2">
            <a:extLst>
              <a:ext uri="{FF2B5EF4-FFF2-40B4-BE49-F238E27FC236}">
                <a16:creationId xmlns:a16="http://schemas.microsoft.com/office/drawing/2014/main" id="{EBEADE80-9E66-4174-8E95-9903CD1FA7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20164" name="Rectangle 3">
            <a:extLst>
              <a:ext uri="{FF2B5EF4-FFF2-40B4-BE49-F238E27FC236}">
                <a16:creationId xmlns:a16="http://schemas.microsoft.com/office/drawing/2014/main" id="{968B9894-921C-4EBB-80CA-3C1E3FE2C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s-MX" altLang="en-US"/>
              <a:t>Cuando un inspector esta haciendo esto, algo malo ha pasado</a:t>
            </a:r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1395BC58-0FD0-4253-AB30-4C2808772D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EB1DEA31-BEF3-4893-852D-F47D2C76F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Caja de trinchera no certificada hecha por trabajadores en el lugar</a:t>
            </a:r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8ABF40B7-A850-4248-A706-69F7F6C9D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43ED74E7-CB09-4A13-B931-9F079F53D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Seguro o No</a:t>
            </a:r>
            <a:r>
              <a:rPr lang="en-US" altLang="en-US"/>
              <a:t>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157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>
            <a:extLst>
              <a:ext uri="{FF2B5EF4-FFF2-40B4-BE49-F238E27FC236}">
                <a16:creationId xmlns:a16="http://schemas.microsoft.com/office/drawing/2014/main" id="{D90F42CB-0243-487F-A63A-45F99EBF2D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B1DA0415-073B-4086-AFC2-735DF8ADB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Buen sistema para zanjas superficiales. 130 libras de peso total</a:t>
            </a:r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>
            <a:extLst>
              <a:ext uri="{FF2B5EF4-FFF2-40B4-BE49-F238E27FC236}">
                <a16:creationId xmlns:a16="http://schemas.microsoft.com/office/drawing/2014/main" id="{2ED0AD3E-F0E3-4FC8-92DB-3686E70B9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B9210B-F2EF-4272-AB6E-A6947AAE31D3}" type="slidenum">
              <a:rPr lang="en-US" altLang="en-US" sz="1200">
                <a:latin typeface="Times New Roman" panose="02020603050405020304" pitchFamily="18" charset="0"/>
              </a:rPr>
              <a:pPr/>
              <a:t>87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1187" name="Rectangle 2">
            <a:extLst>
              <a:ext uri="{FF2B5EF4-FFF2-40B4-BE49-F238E27FC236}">
                <a16:creationId xmlns:a16="http://schemas.microsoft.com/office/drawing/2014/main" id="{5D82DC0B-2F69-42FC-BFA1-98818A44DE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21188" name="Rectangle 3">
            <a:extLst>
              <a:ext uri="{FF2B5EF4-FFF2-40B4-BE49-F238E27FC236}">
                <a16:creationId xmlns:a16="http://schemas.microsoft.com/office/drawing/2014/main" id="{37F83289-6F48-4EA8-A402-BAD258BE3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>
            <a:extLst>
              <a:ext uri="{FF2B5EF4-FFF2-40B4-BE49-F238E27FC236}">
                <a16:creationId xmlns:a16="http://schemas.microsoft.com/office/drawing/2014/main" id="{E02D6A38-946F-4AF3-AB99-6B2E6E55B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A958F9A7-937D-4B51-8EB7-ED6F374BA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Bueno</a:t>
            </a:r>
            <a:r>
              <a:rPr lang="en-US" altLang="en-US"/>
              <a:t>: Facil de usar, mucho trabajo hecho rapidamente.</a:t>
            </a:r>
          </a:p>
          <a:p>
            <a:r>
              <a:rPr lang="en-US" altLang="en-US"/>
              <a:t>Malo:</a:t>
            </a:r>
            <a:r>
              <a:rPr lang="es-MX" altLang="en-US"/>
              <a:t> No suficientemente alto, no escalera</a:t>
            </a:r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BFE7C4A0-6E64-4CCD-A7A9-3831B2656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70A63FDF-BCF7-4DF7-987E-A721A452C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Utilidades sin apoyo, no escalera </a:t>
            </a:r>
          </a:p>
          <a:p>
            <a:r>
              <a:rPr lang="es-MX" altLang="en-US"/>
              <a:t>Cuanta vibración produce un tren de carga</a:t>
            </a:r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6550A266-A6F8-442F-8050-828083F83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152F64B8-676F-4844-B064-11AD6A796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F3E8DB32-DF9E-43FA-A648-1A7F4CE7E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2ECE8791-8D3D-4A7E-9537-1883E64CD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714E5B52-FF74-4DF8-B823-49F9B2219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469558FB-97AE-4A73-9CB6-59FC85FF2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Sistema Neumatico a Mecanico</a:t>
            </a:r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06658D5A-7F23-4249-BC5F-68EFC29F83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E7BE1C9F-BE18-4B59-81C5-BDDE41CD8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167CB6BA-DD13-42C0-B712-77F362BFF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3B8EF90D-9E59-49E4-836D-B8CAFB5B2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>
            <a:extLst>
              <a:ext uri="{FF2B5EF4-FFF2-40B4-BE49-F238E27FC236}">
                <a16:creationId xmlns:a16="http://schemas.microsoft.com/office/drawing/2014/main" id="{1DEFF6DA-AC99-40B8-892A-403F9BFDC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EA8CF2-D254-40D4-9F06-8182FA5278A1}" type="slidenum">
              <a:rPr lang="en-US" altLang="en-US" sz="1200">
                <a:latin typeface="Times New Roman" panose="02020603050405020304" pitchFamily="18" charset="0"/>
              </a:rPr>
              <a:pPr/>
              <a:t>95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2211" name="Rectangle 2">
            <a:extLst>
              <a:ext uri="{FF2B5EF4-FFF2-40B4-BE49-F238E27FC236}">
                <a16:creationId xmlns:a16="http://schemas.microsoft.com/office/drawing/2014/main" id="{AE4DAB6D-DDBD-4712-9117-37587AB76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22212" name="Rectangle 3">
            <a:extLst>
              <a:ext uri="{FF2B5EF4-FFF2-40B4-BE49-F238E27FC236}">
                <a16:creationId xmlns:a16="http://schemas.microsoft.com/office/drawing/2014/main" id="{07B9AE3E-EC13-41BB-879C-2E69FD011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9080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>
            <a:extLst>
              <a:ext uri="{FF2B5EF4-FFF2-40B4-BE49-F238E27FC236}">
                <a16:creationId xmlns:a16="http://schemas.microsoft.com/office/drawing/2014/main" id="{F47C8DC7-EEE4-4F88-A378-EDECB3F6D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E31C6F-DDD2-400A-A744-8634B6A722C3}" type="slidenum">
              <a:rPr lang="en-US" altLang="en-US" sz="1200">
                <a:latin typeface="Times New Roman" panose="02020603050405020304" pitchFamily="18" charset="0"/>
              </a:rPr>
              <a:pPr/>
              <a:t>96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3235" name="Rectangle 2">
            <a:extLst>
              <a:ext uri="{FF2B5EF4-FFF2-40B4-BE49-F238E27FC236}">
                <a16:creationId xmlns:a16="http://schemas.microsoft.com/office/drawing/2014/main" id="{55146B5A-6444-4D5D-A40D-7D1F87FFD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>
            <a:extLst>
              <a:ext uri="{FF2B5EF4-FFF2-40B4-BE49-F238E27FC236}">
                <a16:creationId xmlns:a16="http://schemas.microsoft.com/office/drawing/2014/main" id="{E4CE859A-3402-405C-859B-1FD04A43F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	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F697C686-146A-401B-939B-AFD37A022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3907D7A5-2CFE-41D4-854A-CD43ACE75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6E85FAC9-2137-4855-8153-3A3BCD0A4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991E3787-6537-4945-A40E-6F02D9A98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Cuan pronto va a fallar</a:t>
            </a:r>
            <a:r>
              <a:rPr lang="en-US" altLang="en-US"/>
              <a:t>?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2CD758AE-4913-4E30-9B52-2FE2B6ED20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ED409D40-49E0-4F5A-B007-E92C695FF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Qué hay que hacer para que esta zanja sea segura</a:t>
            </a:r>
            <a:r>
              <a:rPr lang="en-US" altLang="en-US"/>
              <a:t>?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330E2999-254F-4843-BE00-EAC2D15772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419F82E8-A841-4390-AFBE-AC4EBDF1D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Cuanta presión se necesita de esta maquina para hacer caer esta zanja</a:t>
            </a:r>
            <a:r>
              <a:rPr lang="en-US" altLang="en-US"/>
              <a:t>?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>
            <a:extLst>
              <a:ext uri="{FF2B5EF4-FFF2-40B4-BE49-F238E27FC236}">
                <a16:creationId xmlns:a16="http://schemas.microsoft.com/office/drawing/2014/main" id="{91371944-B68A-48F4-A8CF-1E2A130DD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DFB946-E94B-40AD-B3A4-56DAB0BA34D8}" type="slidenum">
              <a:rPr lang="en-US" altLang="en-US" sz="1200">
                <a:latin typeface="Times New Roman" panose="02020603050405020304" pitchFamily="18" charset="0"/>
              </a:rPr>
              <a:pPr/>
              <a:t>101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4259" name="Rectangle 2">
            <a:extLst>
              <a:ext uri="{FF2B5EF4-FFF2-40B4-BE49-F238E27FC236}">
                <a16:creationId xmlns:a16="http://schemas.microsoft.com/office/drawing/2014/main" id="{69EB75BB-491A-478C-9399-5A9C625AD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>
            <a:extLst>
              <a:ext uri="{FF2B5EF4-FFF2-40B4-BE49-F238E27FC236}">
                <a16:creationId xmlns:a16="http://schemas.microsoft.com/office/drawing/2014/main" id="{D3471217-CAB6-43D7-B15E-267DB9D31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>
            <a:extLst>
              <a:ext uri="{FF2B5EF4-FFF2-40B4-BE49-F238E27FC236}">
                <a16:creationId xmlns:a16="http://schemas.microsoft.com/office/drawing/2014/main" id="{F6BA8459-644A-41CB-9FE1-81086D5A2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AB1F42-2D99-4E4F-98E1-2606D935A016}" type="slidenum">
              <a:rPr lang="en-US" altLang="en-US" sz="1200">
                <a:latin typeface="Times New Roman" panose="02020603050405020304" pitchFamily="18" charset="0"/>
              </a:rPr>
              <a:pPr/>
              <a:t>102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5283" name="Rectangle 2">
            <a:extLst>
              <a:ext uri="{FF2B5EF4-FFF2-40B4-BE49-F238E27FC236}">
                <a16:creationId xmlns:a16="http://schemas.microsoft.com/office/drawing/2014/main" id="{01A1DA78-A550-410D-AC77-B06839606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>
            <a:extLst>
              <a:ext uri="{FF2B5EF4-FFF2-40B4-BE49-F238E27FC236}">
                <a16:creationId xmlns:a16="http://schemas.microsoft.com/office/drawing/2014/main" id="{E44C9E99-286C-4E4E-8795-0D35DD525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>
            <a:extLst>
              <a:ext uri="{FF2B5EF4-FFF2-40B4-BE49-F238E27FC236}">
                <a16:creationId xmlns:a16="http://schemas.microsoft.com/office/drawing/2014/main" id="{75AA38F1-56EA-44D7-934C-0B1F5C3D5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18322B-255F-409A-9092-6F95B30621B1}" type="slidenum">
              <a:rPr lang="en-US" altLang="en-US" sz="1200">
                <a:latin typeface="Times New Roman" panose="02020603050405020304" pitchFamily="18" charset="0"/>
              </a:rPr>
              <a:pPr/>
              <a:t>103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6307" name="Rectangle 2">
            <a:extLst>
              <a:ext uri="{FF2B5EF4-FFF2-40B4-BE49-F238E27FC236}">
                <a16:creationId xmlns:a16="http://schemas.microsoft.com/office/drawing/2014/main" id="{BE0A8C07-9DCA-4875-93F4-2209BDA03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3">
            <a:extLst>
              <a:ext uri="{FF2B5EF4-FFF2-40B4-BE49-F238E27FC236}">
                <a16:creationId xmlns:a16="http://schemas.microsoft.com/office/drawing/2014/main" id="{DE6D4CB6-8832-48FA-AEC5-3931FA051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5FD444FF-E429-4756-8C9C-D7B0A364DE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28C56AC1-7463-420A-B988-2AE6E333C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5214E467-6ABD-4D59-B369-22E079FB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EC8A046A-37FA-4204-AB2C-7E870BC40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>
            <a:extLst>
              <a:ext uri="{FF2B5EF4-FFF2-40B4-BE49-F238E27FC236}">
                <a16:creationId xmlns:a16="http://schemas.microsoft.com/office/drawing/2014/main" id="{FE56F0B2-EB76-4CFB-8124-E7EFAFFFBB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32506473-4FD9-4682-B332-5B2D889FE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B47FFA23-A18E-4DC2-81C2-0042320B0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51C5B5EE-D7B8-4183-BBE3-3BD9D8E13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6A49CE3-BC87-4D16-8194-328AB0FC2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9A962BEF-38E5-4DFA-A39E-C207085A8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>
            <a:extLst>
              <a:ext uri="{FF2B5EF4-FFF2-40B4-BE49-F238E27FC236}">
                <a16:creationId xmlns:a16="http://schemas.microsoft.com/office/drawing/2014/main" id="{964D031C-87EB-4781-809B-0225DA3631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E1AAAB-BAE6-4708-B161-5A39036989CB}" type="slidenum">
              <a:rPr lang="en-US" altLang="en-US" sz="1200">
                <a:latin typeface="Times New Roman" panose="02020603050405020304" pitchFamily="18" charset="0"/>
              </a:rPr>
              <a:pPr/>
              <a:t>108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7331" name="Rectangle 2">
            <a:extLst>
              <a:ext uri="{FF2B5EF4-FFF2-40B4-BE49-F238E27FC236}">
                <a16:creationId xmlns:a16="http://schemas.microsoft.com/office/drawing/2014/main" id="{0BF92991-202A-4CA1-B659-010A4463A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27332" name="Rectangle 3">
            <a:extLst>
              <a:ext uri="{FF2B5EF4-FFF2-40B4-BE49-F238E27FC236}">
                <a16:creationId xmlns:a16="http://schemas.microsoft.com/office/drawing/2014/main" id="{31E2058C-D948-4DB7-B78E-D48130421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>
            <a:extLst>
              <a:ext uri="{FF2B5EF4-FFF2-40B4-BE49-F238E27FC236}">
                <a16:creationId xmlns:a16="http://schemas.microsoft.com/office/drawing/2014/main" id="{5CF6A64B-486A-49C2-8BA4-722760F5FA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B9D273-24B4-450D-8E64-48CA30194A9E}" type="slidenum">
              <a:rPr lang="en-US" altLang="en-US" sz="1200">
                <a:latin typeface="Times New Roman" panose="02020603050405020304" pitchFamily="18" charset="0"/>
              </a:rPr>
              <a:pPr/>
              <a:t>109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8355" name="Rectangle 2">
            <a:extLst>
              <a:ext uri="{FF2B5EF4-FFF2-40B4-BE49-F238E27FC236}">
                <a16:creationId xmlns:a16="http://schemas.microsoft.com/office/drawing/2014/main" id="{B50A4597-3567-44D7-91A3-1A9BA57DD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28356" name="Rectangle 3">
            <a:extLst>
              <a:ext uri="{FF2B5EF4-FFF2-40B4-BE49-F238E27FC236}">
                <a16:creationId xmlns:a16="http://schemas.microsoft.com/office/drawing/2014/main" id="{6C41FF56-8C88-415D-BE35-C3AC7A39F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>
            <a:extLst>
              <a:ext uri="{FF2B5EF4-FFF2-40B4-BE49-F238E27FC236}">
                <a16:creationId xmlns:a16="http://schemas.microsoft.com/office/drawing/2014/main" id="{504A5AFD-E10D-4F34-AAA6-C1DA1B6EDD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54F120-412B-4935-BCD0-1C62545BA038}" type="slidenum">
              <a:rPr lang="en-US" altLang="en-US" sz="1200">
                <a:latin typeface="Times New Roman" panose="02020603050405020304" pitchFamily="18" charset="0"/>
              </a:rPr>
              <a:pPr/>
              <a:t>110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9379" name="Rectangle 2">
            <a:extLst>
              <a:ext uri="{FF2B5EF4-FFF2-40B4-BE49-F238E27FC236}">
                <a16:creationId xmlns:a16="http://schemas.microsoft.com/office/drawing/2014/main" id="{81786FDE-81BA-44E5-BEAD-0EE513597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29380" name="Rectangle 3">
            <a:extLst>
              <a:ext uri="{FF2B5EF4-FFF2-40B4-BE49-F238E27FC236}">
                <a16:creationId xmlns:a16="http://schemas.microsoft.com/office/drawing/2014/main" id="{B2C0E7E5-2830-447E-B4FB-482B33233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>
            <a:extLst>
              <a:ext uri="{FF2B5EF4-FFF2-40B4-BE49-F238E27FC236}">
                <a16:creationId xmlns:a16="http://schemas.microsoft.com/office/drawing/2014/main" id="{538CC5C7-AEFE-4B9F-B650-FC183CF58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23EDAD-3604-43C3-8171-D91EA26FD286}" type="slidenum">
              <a:rPr lang="en-US" altLang="en-US" sz="1200">
                <a:latin typeface="Times New Roman" panose="02020603050405020304" pitchFamily="18" charset="0"/>
              </a:rPr>
              <a:pPr/>
              <a:t>111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30403" name="Rectangle 2">
            <a:extLst>
              <a:ext uri="{FF2B5EF4-FFF2-40B4-BE49-F238E27FC236}">
                <a16:creationId xmlns:a16="http://schemas.microsoft.com/office/drawing/2014/main" id="{38278047-BE16-4190-BE2A-4569BA874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30404" name="Rectangle 3">
            <a:extLst>
              <a:ext uri="{FF2B5EF4-FFF2-40B4-BE49-F238E27FC236}">
                <a16:creationId xmlns:a16="http://schemas.microsoft.com/office/drawing/2014/main" id="{AF5665DF-D530-4676-A76A-AA572930B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>
            <a:extLst>
              <a:ext uri="{FF2B5EF4-FFF2-40B4-BE49-F238E27FC236}">
                <a16:creationId xmlns:a16="http://schemas.microsoft.com/office/drawing/2014/main" id="{CBF4C594-18E9-48C0-83F2-246208BCBF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6A92E-0B03-41AF-9B28-4ED03863CED5}" type="slidenum">
              <a:rPr lang="en-US" altLang="en-US" sz="1200">
                <a:latin typeface="Times New Roman" panose="02020603050405020304" pitchFamily="18" charset="0"/>
              </a:rPr>
              <a:pPr/>
              <a:t>112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31427" name="Rectangle 2">
            <a:extLst>
              <a:ext uri="{FF2B5EF4-FFF2-40B4-BE49-F238E27FC236}">
                <a16:creationId xmlns:a16="http://schemas.microsoft.com/office/drawing/2014/main" id="{02CC01C9-8E23-4EEB-A9C0-C6A6B3874C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31428" name="Rectangle 3">
            <a:extLst>
              <a:ext uri="{FF2B5EF4-FFF2-40B4-BE49-F238E27FC236}">
                <a16:creationId xmlns:a16="http://schemas.microsoft.com/office/drawing/2014/main" id="{9B51475C-F167-4191-8332-CC1F15404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>
            <a:extLst>
              <a:ext uri="{FF2B5EF4-FFF2-40B4-BE49-F238E27FC236}">
                <a16:creationId xmlns:a16="http://schemas.microsoft.com/office/drawing/2014/main" id="{6D063D1D-EA2B-43BD-89EE-AFBC60398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672B5-BC9E-41B7-B61E-EF81FE9CC7AF}" type="slidenum">
              <a:rPr lang="en-US" altLang="en-US" sz="1200">
                <a:latin typeface="Times New Roman" panose="02020603050405020304" pitchFamily="18" charset="0"/>
              </a:rPr>
              <a:pPr/>
              <a:t>113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32451" name="Rectangle 2">
            <a:extLst>
              <a:ext uri="{FF2B5EF4-FFF2-40B4-BE49-F238E27FC236}">
                <a16:creationId xmlns:a16="http://schemas.microsoft.com/office/drawing/2014/main" id="{B92D7590-3657-4954-9E0F-734D59786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32452" name="Rectangle 3">
            <a:extLst>
              <a:ext uri="{FF2B5EF4-FFF2-40B4-BE49-F238E27FC236}">
                <a16:creationId xmlns:a16="http://schemas.microsoft.com/office/drawing/2014/main" id="{E99609C5-D152-424A-9DC2-F865A3643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>
            <a:extLst>
              <a:ext uri="{FF2B5EF4-FFF2-40B4-BE49-F238E27FC236}">
                <a16:creationId xmlns:a16="http://schemas.microsoft.com/office/drawing/2014/main" id="{AE8E3828-DB42-4E6D-AC9D-AA2CA4D0ED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A5F007-57C9-44AE-A50E-5930E6C99C9D}" type="slidenum">
              <a:rPr lang="en-US" altLang="en-US" sz="1200">
                <a:latin typeface="Times New Roman" panose="02020603050405020304" pitchFamily="18" charset="0"/>
              </a:rPr>
              <a:pPr/>
              <a:t>114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33475" name="Rectangle 2">
            <a:extLst>
              <a:ext uri="{FF2B5EF4-FFF2-40B4-BE49-F238E27FC236}">
                <a16:creationId xmlns:a16="http://schemas.microsoft.com/office/drawing/2014/main" id="{E0710577-BE0B-411B-BB62-484E55EF8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33476" name="Rectangle 3">
            <a:extLst>
              <a:ext uri="{FF2B5EF4-FFF2-40B4-BE49-F238E27FC236}">
                <a16:creationId xmlns:a16="http://schemas.microsoft.com/office/drawing/2014/main" id="{96AA6D27-09A4-4FAB-8617-3D9B5ABA2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>
            <a:extLst>
              <a:ext uri="{FF2B5EF4-FFF2-40B4-BE49-F238E27FC236}">
                <a16:creationId xmlns:a16="http://schemas.microsoft.com/office/drawing/2014/main" id="{38443D96-8788-4A68-BB4C-E911A0033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9F1C15-9C74-41A8-8E44-FA81E81A9A77}" type="slidenum">
              <a:rPr lang="en-US" altLang="en-US" sz="1200">
                <a:latin typeface="Times New Roman" panose="02020603050405020304" pitchFamily="18" charset="0"/>
              </a:rPr>
              <a:pPr/>
              <a:t>115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34499" name="Rectangle 2">
            <a:extLst>
              <a:ext uri="{FF2B5EF4-FFF2-40B4-BE49-F238E27FC236}">
                <a16:creationId xmlns:a16="http://schemas.microsoft.com/office/drawing/2014/main" id="{975A08FF-1F7F-4E9E-AB73-0BDD40AE0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234500" name="Rectangle 3">
            <a:extLst>
              <a:ext uri="{FF2B5EF4-FFF2-40B4-BE49-F238E27FC236}">
                <a16:creationId xmlns:a16="http://schemas.microsoft.com/office/drawing/2014/main" id="{D270B91A-1D22-4713-953C-22D46F715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822EE31D-995F-49BA-8FFA-0CC48DCCE8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7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5A444F76-A8DA-4AFC-BD6F-ACA895B3FB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4F9A54-DEE2-47A4-A55D-5507DCF8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554BB-CFD5-417A-8687-EE5CDEC0C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pic>
        <p:nvPicPr>
          <p:cNvPr id="9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3B7393DB-26DB-4955-BB13-65326F98E8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548" y="65105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B6BE1F-486E-4CA5-A9E2-1F0F87642A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422" y="65468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3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06680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A9447-264D-43AD-827B-5CC3D849ADB9}" type="slidenum">
              <a:rPr lang="es-MX" altLang="en-US"/>
              <a:pPr/>
              <a:t>‹#›</a:t>
            </a:fld>
            <a:endParaRPr lang="es-MX" altLang="en-US"/>
          </a:p>
        </p:txBody>
      </p:sp>
      <p:pic>
        <p:nvPicPr>
          <p:cNvPr id="8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5F3FDB28-08C4-4394-B661-F2707AC030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F89EF0-BAFD-4F28-9C73-4E90FF925E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1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20700"/>
            <a:ext cx="8388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39938" y="1979613"/>
            <a:ext cx="2740025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2363" y="1979613"/>
            <a:ext cx="2741612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039938" y="4113213"/>
            <a:ext cx="5634037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25CC68-D688-4B42-8393-91F16F78334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32C74B-C01B-41B2-9259-F9B4E4CCA2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pic>
        <p:nvPicPr>
          <p:cNvPr id="13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AD016DC0-650C-4E9F-B124-A310242505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8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20700"/>
            <a:ext cx="8388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9938" y="1979613"/>
            <a:ext cx="2740025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1979613"/>
            <a:ext cx="2741612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90EBD3-D628-4098-AE5E-6B7759A4E9F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7A6FB629-8D9A-418B-9751-DD17E74987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1A02CD-045B-4A00-B1E2-85F406484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21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20700"/>
            <a:ext cx="8388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2039938" y="1979613"/>
            <a:ext cx="274002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1979613"/>
            <a:ext cx="2741612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FA11D5-36BD-4500-BDEA-9FB2B03A9EC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5D98C4-AD66-4256-95FE-90AD0BCE72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EE6291-E5D9-46CB-A4B3-B8EC8E8EA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pic>
        <p:nvPicPr>
          <p:cNvPr id="11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C01734B5-FC4E-4BE0-8FCB-6117A2808C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24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20700"/>
            <a:ext cx="8388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9938" y="1979613"/>
            <a:ext cx="5634037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51F799-38F0-44D0-8234-4B1BB96F1AB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B39428-5FB0-465C-8DCF-62517CD39A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pic>
        <p:nvPicPr>
          <p:cNvPr id="11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9F2FECB9-4D2B-41C7-890D-5463AE81A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4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ACD01163-E29E-4FE2-B8D8-163D02DDA6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751B72B1-884E-47BB-A392-535681C78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87AB7C87-CBD1-4E94-B34D-EAAE7BA36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F4EAB-224A-4871-B4B8-5A1DEC60B97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8F37746D-E084-4662-842C-9BED232F74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FB395-D395-4121-90DF-4D9D54DD60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88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6CF2E646-4349-442E-9E9F-4BBB77FA4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694D1B1F-8920-48B1-98BD-7BDA32C62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CE04C4ED-3177-415E-900A-444A0EC6B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17FA1-370D-4995-8C9F-AF50BA94FB1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30420171-D455-4CA7-AC4D-53E1D7EA2D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E02494-02D6-445C-AF3B-BD90C326D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09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75B7E70-E2D1-4FB0-9C13-CE05ABFA8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69FB0E28-6113-4739-A25A-247B2A6EEB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ABCB8C9-ACC1-4EE3-B2B0-2A66B914B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206CA-D18E-4C14-BE7E-E44F817544C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3193E900-D84D-40D2-AC2A-D27BE2C6B2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4B2298-07A1-4850-B4CB-AFA6838D3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7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575"/>
            <a:ext cx="7886700" cy="49743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08647"/>
            <a:ext cx="7886700" cy="776489"/>
          </a:xfrm>
        </p:spPr>
        <p:txBody>
          <a:bodyPr>
            <a:noAutofit/>
          </a:bodyPr>
          <a:lstStyle>
            <a:lvl1pPr>
              <a:defRPr sz="3600" b="1" cap="all" baseline="0">
                <a:effectLst/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A7F154CC-4E82-45BB-8A64-02679D04A0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01414F59-84D3-41BF-B20C-B9355370B3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154FFB-75AB-4F78-86E5-AF474810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7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37F5CEC4-1589-4A9D-8C3E-DC8B3EA42E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D7ABEA-31FE-4D4A-955C-60AD039414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30B9F24-B40F-4EC6-80B4-12E4EC706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5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AA7114D0-017A-4D3E-993C-9C384FDDFC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74689F-59DC-4890-9117-14B265ED9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7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E7318246-DA14-4DFC-90F4-E21C26F214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328109-2490-47CD-AA2C-C2C37B6DE9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3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1EFD2E9E-93C6-45D6-8195-88413F00EB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E66071-E5FD-4BED-BEE3-4543A1A0B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3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69" y="198871"/>
            <a:ext cx="7886700" cy="776489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A7F154CC-4E82-45BB-8A64-02679D04A0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516EB8D5-029F-478B-A3D8-D742574E9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9731EF-1815-4C33-8455-21586E04C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0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FFBACD52-69D4-4918-968A-E817793A30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9B695C-02EF-48FF-A5CD-CBA3F82484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2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89572AAF-8B91-4B6B-A215-841AA2CACA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D53A0F-D62B-4C31-BF8A-FC197B96FD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5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569AE768-C07A-4E5D-BAE1-70BFEAB150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A6C007-5DCA-40C5-9803-A3D4324871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3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</a:defRPr>
            </a:lvl1pPr>
          </a:lstStyle>
          <a:p>
            <a:fld id="{6255CD82-5E2A-4F8D-8869-A04B2317EE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1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Arial Unicode MS" panose="020B0604020202020204" pitchFamily="34" charset="-128"/>
          <a:ea typeface="+mj-ea"/>
          <a:cs typeface="Arial Unicode MS" panose="020B060402020202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Unicode MS" panose="020B0604020202020204" pitchFamily="34" charset="-128"/>
          <a:ea typeface="+mn-ea"/>
          <a:cs typeface="Arial Unicode MS" panose="020B0604020202020204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+mn-ea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Unicode MS" panose="020B0604020202020204" pitchFamily="34" charset="-128"/>
          <a:ea typeface="+mn-ea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Unicode MS" panose="020B0604020202020204" pitchFamily="34" charset="-128"/>
          <a:ea typeface="+mn-ea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Unicode MS" panose="020B0604020202020204" pitchFamily="34" charset="-128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9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30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2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84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jpe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all Protection Training"/>
          <p:cNvSpPr>
            <a:spLocks noGrp="1"/>
          </p:cNvSpPr>
          <p:nvPr>
            <p:ph type="ctrTitle"/>
          </p:nvPr>
        </p:nvSpPr>
        <p:spPr>
          <a:xfrm>
            <a:off x="493834" y="3799657"/>
            <a:ext cx="8570985" cy="1235045"/>
          </a:xfrm>
        </p:spPr>
        <p:txBody>
          <a:bodyPr>
            <a:normAutofit/>
          </a:bodyPr>
          <a:lstStyle/>
          <a:p>
            <a:r>
              <a:rPr lang="es-ES" sz="4000" dirty="0">
                <a:ea typeface="Arial Unicode MS" panose="020B0604020202020204"/>
              </a:rPr>
              <a:t>ZANJAS Y EXCAVACIONES</a:t>
            </a:r>
            <a:endParaRPr lang="es-419" sz="4000" dirty="0">
              <a:ea typeface="Arial Unicode MS" panose="020B0604020202020204"/>
            </a:endParaRPr>
          </a:p>
        </p:txBody>
      </p:sp>
      <p:sp>
        <p:nvSpPr>
          <p:cNvPr id="5" name="Fall Protection Training"/>
          <p:cNvSpPr txBox="1">
            <a:spLocks/>
          </p:cNvSpPr>
          <p:nvPr/>
        </p:nvSpPr>
        <p:spPr>
          <a:xfrm>
            <a:off x="2334429" y="5726004"/>
            <a:ext cx="5815325" cy="489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Arial Unicode MS" panose="020B0604020202020204" pitchFamily="34" charset="-128"/>
                <a:ea typeface="+mj-ea"/>
                <a:cs typeface="Arial Unicode MS" panose="020B0604020202020204" pitchFamily="34" charset="-128"/>
              </a:defRPr>
            </a:lvl1pPr>
          </a:lstStyle>
          <a:p>
            <a:r>
              <a:rPr lang="en-US" sz="2000" dirty="0"/>
              <a:t>OSHA - Susan Harwood Training Grant</a:t>
            </a:r>
          </a:p>
        </p:txBody>
      </p:sp>
      <p:pic>
        <p:nvPicPr>
          <p:cNvPr id="6" name="Picture 5" descr="Dibujo de una excavadora" title="Excavadora">
            <a:extLst>
              <a:ext uri="{FF2B5EF4-FFF2-40B4-BE49-F238E27FC236}">
                <a16:creationId xmlns:a16="http://schemas.microsoft.com/office/drawing/2014/main" id="{540E7183-862F-463B-8D2C-98D8E5BD27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850" y="0"/>
            <a:ext cx="4172919" cy="41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85137"/>
            <a:ext cx="3733800" cy="4291825"/>
          </a:xfrm>
        </p:spPr>
        <p:txBody>
          <a:bodyPr>
            <a:normAutofit/>
          </a:bodyPr>
          <a:lstStyle/>
          <a:p>
            <a:r>
              <a:rPr lang="es-419"/>
              <a:t>Salvar vidas</a:t>
            </a:r>
          </a:p>
          <a:p>
            <a:endParaRPr lang="es-419"/>
          </a:p>
          <a:p>
            <a:r>
              <a:rPr lang="es-419"/>
              <a:t>Prevenir lesiones</a:t>
            </a:r>
          </a:p>
          <a:p>
            <a:endParaRPr lang="es-419"/>
          </a:p>
          <a:p>
            <a:r>
              <a:rPr lang="es-419"/>
              <a:t>Proteger a los Trabajadores Americanos</a:t>
            </a:r>
          </a:p>
        </p:txBody>
      </p:sp>
      <p:sp>
        <p:nvSpPr>
          <p:cNvPr id="47" name="object 2"/>
          <p:cNvSpPr txBox="1">
            <a:spLocks noGrp="1"/>
          </p:cNvSpPr>
          <p:nvPr>
            <p:ph type="title"/>
          </p:nvPr>
        </p:nvSpPr>
        <p:spPr>
          <a:xfrm>
            <a:off x="419100" y="0"/>
            <a:ext cx="4022462" cy="144870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R="11206" algn="ctr">
              <a:lnSpc>
                <a:spcPct val="100000"/>
              </a:lnSpc>
              <a:tabLst>
                <a:tab pos="2468227" algn="l"/>
              </a:tabLst>
            </a:pPr>
            <a:r>
              <a:rPr lang="es-419">
                <a:ea typeface="Arial Unicode MS" panose="020B0604020202020204" pitchFamily="34" charset="-128"/>
              </a:rPr>
              <a:t>LA Mision de OSHA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Object 2" descr="Esta imagen tiene la circular de OSHA ¡Es la Ley! Contiene los deberes de los empleadores y los derechos de los empleados " title="Póst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452212"/>
              </p:ext>
            </p:extLst>
          </p:nvPr>
        </p:nvGraphicFramePr>
        <p:xfrm>
          <a:off x="4441562" y="94562"/>
          <a:ext cx="4498214" cy="6261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6" name="Acrobat Document" r:id="rId3" imgW="8743917" imgH="12172950" progId="AcroExch.Document.DC">
                  <p:embed/>
                </p:oleObj>
              </mc:Choice>
              <mc:Fallback>
                <p:oleObj name="Acrobat Document" r:id="rId3" imgW="8743917" imgH="12172950" progId="AcroExch.Document.DC">
                  <p:embed/>
                  <p:pic>
                    <p:nvPicPr>
                      <p:cNvPr id="3" name="Object 2" descr="Esta imagen tiene la circular de OSHA ¡Es la Ley! que contiene los deberes de los empleadores y los derechos de los empleados 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1562" y="94562"/>
                        <a:ext cx="4498214" cy="6261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8496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3" name="Rectangle 5">
            <a:extLst>
              <a:ext uri="{FF2B5EF4-FFF2-40B4-BE49-F238E27FC236}">
                <a16:creationId xmlns:a16="http://schemas.microsoft.com/office/drawing/2014/main" id="{8726B8FF-9E58-4406-A516-51EB66F46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6127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Peso y </a:t>
            </a:r>
            <a:r>
              <a:rPr lang="en-US" dirty="0" err="1"/>
              <a:t>Vibración</a:t>
            </a:r>
            <a:endParaRPr lang="en-US" dirty="0"/>
          </a:p>
        </p:txBody>
      </p:sp>
      <p:pic>
        <p:nvPicPr>
          <p:cNvPr id="109571" name="Picture 4" descr="Movimiento vehicular que suelta el suelo&#10;" title="Peligro">
            <a:extLst>
              <a:ext uri="{FF2B5EF4-FFF2-40B4-BE49-F238E27FC236}">
                <a16:creationId xmlns:a16="http://schemas.microsoft.com/office/drawing/2014/main" id="{330D5EBB-D356-41A5-8BB5-AC2D4EB98A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606" y="1106488"/>
            <a:ext cx="8873008" cy="5249863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61E63-5254-4644-B46D-83BF72BD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100</a:t>
            </a:fld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050">
            <a:extLst>
              <a:ext uri="{FF2B5EF4-FFF2-40B4-BE49-F238E27FC236}">
                <a16:creationId xmlns:a16="http://schemas.microsoft.com/office/drawing/2014/main" id="{805766DE-CF7B-41CC-8332-C94A87457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/>
              <a:t>Tipos de suelo</a:t>
            </a:r>
            <a:endParaRPr lang="en-US" dirty="0"/>
          </a:p>
        </p:txBody>
      </p:sp>
      <p:sp>
        <p:nvSpPr>
          <p:cNvPr id="110595" name="Rectangle 2051">
            <a:extLst>
              <a:ext uri="{FF2B5EF4-FFF2-40B4-BE49-F238E27FC236}">
                <a16:creationId xmlns:a16="http://schemas.microsoft.com/office/drawing/2014/main" id="{E4E00611-A43A-4E29-82CE-182A69176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/>
              <a:t>Tipo B</a:t>
            </a:r>
          </a:p>
          <a:p>
            <a:pPr lvl="1" eaLnBrk="1" hangingPunct="1"/>
            <a:r>
              <a:rPr lang="en-US" altLang="en-US" sz="2800" dirty="0" err="1"/>
              <a:t>Terreno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Cohesivo</a:t>
            </a:r>
            <a:r>
              <a:rPr lang="en-US" altLang="en-US" sz="2800" dirty="0"/>
              <a:t> con Resistencia a </a:t>
            </a:r>
            <a:r>
              <a:rPr lang="en-US" altLang="en-US" sz="2800" dirty="0" err="1"/>
              <a:t>compresi</a:t>
            </a:r>
            <a:r>
              <a:rPr lang="en-US" altLang="en-US" sz="2800" dirty="0" err="1">
                <a:cs typeface="Arial" panose="020B0604020202020204" pitchFamily="34" charset="0"/>
              </a:rPr>
              <a:t>ón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s-ES" altLang="en-US" sz="2800" dirty="0"/>
              <a:t>entre 0.5 </a:t>
            </a:r>
            <a:r>
              <a:rPr lang="es-ES" altLang="en-US" sz="2800" dirty="0" err="1"/>
              <a:t>tsf</a:t>
            </a:r>
            <a:r>
              <a:rPr lang="es-ES" altLang="en-US" sz="2800" dirty="0"/>
              <a:t> y 1.5 </a:t>
            </a:r>
            <a:r>
              <a:rPr lang="es-ES" altLang="en-US" sz="2800" dirty="0" err="1"/>
              <a:t>tsf</a:t>
            </a:r>
            <a:endParaRPr lang="es-ES" altLang="en-US" sz="2800" dirty="0"/>
          </a:p>
          <a:p>
            <a:pPr lvl="1" eaLnBrk="1" hangingPunct="1"/>
            <a:r>
              <a:rPr lang="en-US" altLang="en-US" sz="2800" dirty="0"/>
              <a:t>Grava, </a:t>
            </a:r>
            <a:r>
              <a:rPr lang="en-US" altLang="en-US" sz="2800" dirty="0" err="1"/>
              <a:t>marga</a:t>
            </a:r>
            <a:r>
              <a:rPr lang="en-US" altLang="en-US" sz="2800" dirty="0"/>
              <a:t> del </a:t>
            </a:r>
            <a:r>
              <a:rPr lang="en-US" altLang="en-US" sz="2800" dirty="0" err="1"/>
              <a:t>legamo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grava</a:t>
            </a:r>
            <a:r>
              <a:rPr lang="en-US" altLang="en-US" sz="2800" dirty="0"/>
              <a:t> angular </a:t>
            </a:r>
          </a:p>
          <a:p>
            <a:pPr lvl="1" eaLnBrk="1" hangingPunct="1"/>
            <a:r>
              <a:rPr lang="en-US" altLang="en-US" sz="2800" dirty="0" err="1"/>
              <a:t>Terreno</a:t>
            </a:r>
            <a:r>
              <a:rPr lang="en-US" altLang="en-US" sz="2800" dirty="0"/>
              <a:t> con </a:t>
            </a:r>
            <a:r>
              <a:rPr lang="en-US" altLang="en-US" sz="2800" dirty="0" err="1"/>
              <a:t>fisuras</a:t>
            </a:r>
            <a:r>
              <a:rPr lang="en-US" altLang="en-US" sz="2800" dirty="0"/>
              <a:t>, o </a:t>
            </a:r>
            <a:r>
              <a:rPr lang="en-US" altLang="en-US" sz="2800" dirty="0" err="1"/>
              <a:t>sujeto</a:t>
            </a:r>
            <a:r>
              <a:rPr lang="en-US" altLang="en-US" sz="2800" dirty="0"/>
              <a:t> a </a:t>
            </a:r>
            <a:r>
              <a:rPr lang="en-US" altLang="en-US" sz="2800" dirty="0" err="1"/>
              <a:t>vibración</a:t>
            </a:r>
            <a:r>
              <a:rPr lang="en-US" altLang="en-US" sz="28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160C2B-22DE-4437-BDC7-36671E82B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101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0509498-0A28-4ED6-9D3F-DC675B056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/>
              <a:t>Tipos de suelo </a:t>
            </a:r>
            <a:r>
              <a:rPr lang="es-ES" sz="2800" dirty="0"/>
              <a:t>(cont.)</a:t>
            </a:r>
            <a:endParaRPr lang="en-US" dirty="0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50FD8132-7936-4A40-9843-B39F6F791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Tipo  C</a:t>
            </a:r>
          </a:p>
          <a:p>
            <a:pPr marL="0" indent="0" eaLnBrk="1" hangingPunct="1">
              <a:buNone/>
            </a:pPr>
            <a:r>
              <a:rPr lang="en-US" altLang="en-US" dirty="0" err="1"/>
              <a:t>Terreno</a:t>
            </a:r>
            <a:r>
              <a:rPr lang="en-US" altLang="en-US" dirty="0"/>
              <a:t> </a:t>
            </a:r>
            <a:r>
              <a:rPr lang="en-US" altLang="en-US" dirty="0" err="1"/>
              <a:t>Cohesivo</a:t>
            </a:r>
            <a:r>
              <a:rPr lang="en-US" altLang="en-US" dirty="0"/>
              <a:t> con Resistencia a la </a:t>
            </a:r>
            <a:r>
              <a:rPr lang="en-US" altLang="en-US" dirty="0" err="1"/>
              <a:t>compresi</a:t>
            </a:r>
            <a:r>
              <a:rPr lang="en-US" altLang="en-US" dirty="0" err="1">
                <a:cs typeface="Arial" panose="020B0604020202020204" pitchFamily="34" charset="0"/>
              </a:rPr>
              <a:t>ón</a:t>
            </a:r>
            <a:r>
              <a:rPr lang="en-US" altLang="en-US" dirty="0">
                <a:cs typeface="Arial" panose="020B0604020202020204" pitchFamily="34" charset="0"/>
              </a:rPr>
              <a:t> de</a:t>
            </a:r>
            <a:r>
              <a:rPr lang="en-US" altLang="en-US" dirty="0"/>
              <a:t> 0.5 </a:t>
            </a:r>
            <a:r>
              <a:rPr lang="en-US" altLang="en-US" dirty="0" err="1"/>
              <a:t>tsf</a:t>
            </a:r>
            <a:r>
              <a:rPr lang="en-US" altLang="en-US" dirty="0"/>
              <a:t> o </a:t>
            </a:r>
            <a:r>
              <a:rPr lang="en-US" altLang="en-US" dirty="0" err="1"/>
              <a:t>menos</a:t>
            </a:r>
            <a:endParaRPr lang="en-US" altLang="en-US" dirty="0"/>
          </a:p>
          <a:p>
            <a:pPr lvl="1" eaLnBrk="1" hangingPunct="1"/>
            <a:r>
              <a:rPr lang="en-US" altLang="en-US" sz="2800" dirty="0"/>
              <a:t>Grava, arena, arena </a:t>
            </a:r>
            <a:r>
              <a:rPr lang="en-US" altLang="en-US" sz="2800" dirty="0" err="1"/>
              <a:t>margosa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suelo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sumergido</a:t>
            </a:r>
            <a:r>
              <a:rPr lang="en-US" altLang="en-US" sz="2800" dirty="0"/>
              <a:t>, </a:t>
            </a:r>
            <a:r>
              <a:rPr lang="es-ES" altLang="en-US" sz="2800" dirty="0"/>
              <a:t>suelo de que el agua se acumule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46104-6A6F-4C64-B664-8EE74767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102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A5D6B36E-3D09-4B50-BBED-7D135BA1F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9437"/>
            <a:ext cx="8229600" cy="1981387"/>
          </a:xfrm>
        </p:spPr>
        <p:txBody>
          <a:bodyPr/>
          <a:lstStyle/>
          <a:p>
            <a:pPr>
              <a:defRPr/>
            </a:pPr>
            <a:r>
              <a:rPr lang="es-ES" dirty="0"/>
              <a:t>MEDIDA DE FUERZA DEL SUELO Fuerza compresiva no confinada (UCS)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F3EE3F2D-9299-4361-9D00-BB5DF5C7C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74072"/>
            <a:ext cx="8229600" cy="3101975"/>
          </a:xfrm>
        </p:spPr>
        <p:txBody>
          <a:bodyPr/>
          <a:lstStyle/>
          <a:p>
            <a:pPr eaLnBrk="1" hangingPunct="1"/>
            <a:r>
              <a:rPr lang="es-ES" altLang="en-US" dirty="0"/>
              <a:t>La cantidad de la presión (en toneladas por pie cuadrado (</a:t>
            </a:r>
            <a:r>
              <a:rPr lang="es-ES" altLang="en-US" dirty="0" err="1"/>
              <a:t>tsf</a:t>
            </a:r>
            <a:r>
              <a:rPr lang="es-ES" altLang="en-US" dirty="0"/>
              <a:t>)) que causa la falla de terreno. </a:t>
            </a:r>
            <a:endParaRPr lang="en-US" altLang="en-US" dirty="0"/>
          </a:p>
          <a:p>
            <a:pPr eaLnBrk="1" hangingPunct="1"/>
            <a:r>
              <a:rPr lang="es-ES" altLang="en-US" dirty="0"/>
              <a:t>OSHA -  Clasificación de Terreno es basada en el UCS del suelo. 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CB7A6-C4AC-4259-A0AB-AA490AAD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103</a:t>
            </a:fld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>
            <a:extLst>
              <a:ext uri="{FF2B5EF4-FFF2-40B4-BE49-F238E27FC236}">
                <a16:creationId xmlns:a16="http://schemas.microsoft.com/office/drawing/2014/main" id="{D2E9366D-2B65-46EA-A913-36577B20D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s-ES"/>
              <a:t>La Base de la Clasificación</a:t>
            </a:r>
            <a:endParaRPr lang="en-US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9AB1E26E-3910-41A0-B97F-E195F053D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5900"/>
            <a:ext cx="82296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altLang="en-US" dirty="0"/>
              <a:t>La clasificación del suelo será hecha basada en los resultados de por lo menos un análisis visual y un análisis manual realizado por una persona competente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B6914C-BB58-45C9-9DD2-8A2CE3BD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104</a:t>
            </a:fld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>
            <a:extLst>
              <a:ext uri="{FF2B5EF4-FFF2-40B4-BE49-F238E27FC236}">
                <a16:creationId xmlns:a16="http://schemas.microsoft.com/office/drawing/2014/main" id="{20A501DF-4B0E-4CB3-A53C-487BD4031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Prueba</a:t>
            </a:r>
            <a:r>
              <a:rPr lang="en-US" dirty="0"/>
              <a:t> visual </a:t>
            </a:r>
            <a:r>
              <a:rPr lang="en-US" dirty="0" err="1"/>
              <a:t>aceptable</a:t>
            </a:r>
            <a:endParaRPr lang="en-US" dirty="0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AEE0C3C-7027-4DB9-9507-97038ECB6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n-US" dirty="0"/>
              <a:t>Determine información cualitativa del sitio en general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El terreno adyacente a la excavación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El terreno que forma los lados de la excavación abierta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El terreno tomado como las muestras de la materia excavada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Estime el de tamaño de las partículas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D88640-07B4-4423-9C21-A2A38708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105</a:t>
            </a:fld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>
            <a:extLst>
              <a:ext uri="{FF2B5EF4-FFF2-40B4-BE49-F238E27FC236}">
                <a16:creationId xmlns:a16="http://schemas.microsoft.com/office/drawing/2014/main" id="{5F4FB40B-1A90-41DA-AE00-A6ECDDD62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Prueba</a:t>
            </a:r>
            <a:r>
              <a:rPr lang="en-US" dirty="0"/>
              <a:t> visual acceptable </a:t>
            </a:r>
            <a:r>
              <a:rPr lang="en-US" sz="2800" dirty="0"/>
              <a:t>(cont.)</a:t>
            </a:r>
            <a:endParaRPr lang="en-US" dirty="0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D3CC6629-5555-478A-AF92-90E24BA74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eaLnBrk="1" hangingPunct="1"/>
            <a:r>
              <a:rPr lang="es-ES" altLang="en-US" dirty="0"/>
              <a:t>Observe si hay evidencia de agua</a:t>
            </a:r>
          </a:p>
          <a:p>
            <a:pPr eaLnBrk="1" hangingPunct="1"/>
            <a:r>
              <a:rPr lang="es-ES" altLang="en-US" dirty="0"/>
              <a:t>El agua que se filtra por los lados</a:t>
            </a:r>
          </a:p>
          <a:p>
            <a:pPr eaLnBrk="1" hangingPunct="1"/>
            <a:r>
              <a:rPr lang="en-US" altLang="en-US" dirty="0"/>
              <a:t>El </a:t>
            </a:r>
            <a:r>
              <a:rPr lang="en-US" altLang="en-US" dirty="0" err="1"/>
              <a:t>nivel</a:t>
            </a:r>
            <a:r>
              <a:rPr lang="en-US" altLang="en-US" dirty="0"/>
              <a:t> </a:t>
            </a:r>
            <a:r>
              <a:rPr lang="en-US" altLang="en-US" dirty="0" err="1"/>
              <a:t>freático</a:t>
            </a:r>
            <a:endParaRPr lang="en-US" altLang="en-US" dirty="0"/>
          </a:p>
          <a:p>
            <a:pPr eaLnBrk="1" hangingPunct="1"/>
            <a:r>
              <a:rPr lang="es-ES" altLang="en-US" dirty="0"/>
              <a:t>Si existen fuentes de vibración que puede afectar la estabilidad del suelo</a:t>
            </a:r>
          </a:p>
          <a:p>
            <a:pPr eaLnBrk="1" hangingPunct="1"/>
            <a:r>
              <a:rPr lang="en-US" altLang="en-US" dirty="0" err="1"/>
              <a:t>Evidencia</a:t>
            </a:r>
            <a:r>
              <a:rPr lang="en-US" altLang="en-US" dirty="0"/>
              <a:t> de que el </a:t>
            </a:r>
            <a:r>
              <a:rPr lang="en-US" altLang="en-US" dirty="0" err="1"/>
              <a:t>suelo</a:t>
            </a:r>
            <a:r>
              <a:rPr lang="en-US" altLang="en-US" dirty="0"/>
              <a:t> ha </a:t>
            </a:r>
            <a:r>
              <a:rPr lang="en-US" altLang="en-US" dirty="0" err="1"/>
              <a:t>sido</a:t>
            </a:r>
            <a:r>
              <a:rPr lang="en-US" altLang="en-US" dirty="0"/>
              <a:t> </a:t>
            </a:r>
            <a:r>
              <a:rPr lang="en-US" altLang="en-US" dirty="0" err="1"/>
              <a:t>previamente</a:t>
            </a:r>
            <a:r>
              <a:rPr lang="en-US" altLang="en-US" dirty="0"/>
              <a:t> </a:t>
            </a:r>
            <a:r>
              <a:rPr lang="en-US" altLang="en-US" dirty="0" err="1"/>
              <a:t>perturbado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6D303C-57BB-4080-8FDE-E8848767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106</a:t>
            </a:fld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>
            <a:extLst>
              <a:ext uri="{FF2B5EF4-FFF2-40B4-BE49-F238E27FC236}">
                <a16:creationId xmlns:a16="http://schemas.microsoft.com/office/drawing/2014/main" id="{B33F4DE1-6C78-4068-A352-9FDF2198C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Prueba manual aceptable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EB1F8BFA-2E3E-4C87-B3B7-59B6A7342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Plasticidad</a:t>
            </a:r>
            <a:endParaRPr lang="en-US" altLang="en-US" dirty="0"/>
          </a:p>
          <a:p>
            <a:pPr eaLnBrk="1" hangingPunct="1"/>
            <a:r>
              <a:rPr lang="es-ES" altLang="en-US" dirty="0"/>
              <a:t>La prueba de cinta y enhebra</a:t>
            </a:r>
          </a:p>
          <a:p>
            <a:pPr eaLnBrk="1" hangingPunct="1"/>
            <a:r>
              <a:rPr lang="es-ES" altLang="en-US" dirty="0"/>
              <a:t>La prueba de la fuerza seca</a:t>
            </a:r>
            <a:endParaRPr lang="en-US" altLang="en-US" dirty="0"/>
          </a:p>
          <a:p>
            <a:pPr eaLnBrk="1" hangingPunct="1"/>
            <a:r>
              <a:rPr lang="es-ES" altLang="en-US" dirty="0"/>
              <a:t>La prueba de la penetración del pulgar</a:t>
            </a:r>
          </a:p>
          <a:p>
            <a:pPr eaLnBrk="1" hangingPunct="1"/>
            <a:r>
              <a:rPr lang="es-ES" altLang="en-US" dirty="0"/>
              <a:t>Otras pruebas de fuerza</a:t>
            </a:r>
            <a:endParaRPr lang="en-US" altLang="en-US" dirty="0"/>
          </a:p>
          <a:p>
            <a:pPr eaLnBrk="1" hangingPunct="1"/>
            <a:r>
              <a:rPr lang="en-US" altLang="en-US" dirty="0"/>
              <a:t>El </a:t>
            </a:r>
            <a:r>
              <a:rPr lang="en-US" altLang="en-US" dirty="0" err="1"/>
              <a:t>penetr</a:t>
            </a:r>
            <a:r>
              <a:rPr lang="en-US" altLang="en-US" dirty="0" err="1">
                <a:cs typeface="Arial" panose="020B0604020202020204" pitchFamily="34" charset="0"/>
              </a:rPr>
              <a:t>ómetro</a:t>
            </a:r>
            <a:r>
              <a:rPr lang="en-US" altLang="en-US" dirty="0">
                <a:cs typeface="Arial" panose="020B0604020202020204" pitchFamily="34" charset="0"/>
              </a:rPr>
              <a:t> del </a:t>
            </a:r>
            <a:r>
              <a:rPr lang="en-US" altLang="en-US" dirty="0" err="1">
                <a:cs typeface="Arial" panose="020B0604020202020204" pitchFamily="34" charset="0"/>
              </a:rPr>
              <a:t>bosillo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3384F-1B2D-477A-936D-64DBB77F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107</a:t>
            </a:fld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>
            <a:extLst>
              <a:ext uri="{FF2B5EF4-FFF2-40B4-BE49-F238E27FC236}">
                <a16:creationId xmlns:a16="http://schemas.microsoft.com/office/drawing/2014/main" id="{22E83BA5-2D9E-4D9A-AE31-C66A5E900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La Prueba de Campo de la Sedimentación</a:t>
            </a:r>
            <a:endParaRPr lang="en-US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A1FD41C-1D9D-41E1-BDDC-E5B599F8B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6477000" cy="4038600"/>
          </a:xfrm>
        </p:spPr>
        <p:txBody>
          <a:bodyPr/>
          <a:lstStyle/>
          <a:p>
            <a:r>
              <a:rPr lang="es-ES" altLang="en-US" sz="2800" dirty="0"/>
              <a:t>El contenedor del fondo plano - por lo menos 7 pulgadas altas (un frasco viejo de aceitunas)</a:t>
            </a:r>
          </a:p>
          <a:p>
            <a:r>
              <a:rPr lang="pt-BR" altLang="en-US" sz="2800" dirty="0"/>
              <a:t>1-1/2 a 2 pulgadas de suelo</a:t>
            </a:r>
          </a:p>
          <a:p>
            <a:r>
              <a:rPr lang="es-ES" altLang="en-US" sz="2800" dirty="0"/>
              <a:t>Coloque terreno en el frasco de vidrio</a:t>
            </a:r>
          </a:p>
          <a:p>
            <a:pPr>
              <a:lnSpc>
                <a:spcPct val="120000"/>
              </a:lnSpc>
            </a:pPr>
            <a:r>
              <a:rPr lang="es-ES" altLang="en-US" sz="2800" dirty="0"/>
              <a:t>Vierta 5 pulgadas de agua encima del suelo</a:t>
            </a:r>
          </a:p>
        </p:txBody>
      </p:sp>
      <p:graphicFrame>
        <p:nvGraphicFramePr>
          <p:cNvPr id="9218" name="Object 4" descr="Jarra de vidrio&#10;" title="vaso">
            <a:hlinkClick r:id="" action="ppaction://ole?verb=0"/>
            <a:extLst>
              <a:ext uri="{FF2B5EF4-FFF2-40B4-BE49-F238E27FC236}">
                <a16:creationId xmlns:a16="http://schemas.microsoft.com/office/drawing/2014/main" id="{14FD159A-C09C-46BF-9BBD-1031D6D33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147617"/>
              </p:ext>
            </p:extLst>
          </p:nvPr>
        </p:nvGraphicFramePr>
        <p:xfrm>
          <a:off x="6629400" y="533400"/>
          <a:ext cx="25146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4" name="CorelDRAW!" r:id="rId4" imgW="3744720" imgH="5573520" progId="CDraw4">
                  <p:embed/>
                </p:oleObj>
              </mc:Choice>
              <mc:Fallback>
                <p:oleObj name="CorelDRAW!" r:id="rId4" imgW="3744720" imgH="5573520" progId="CDraw4">
                  <p:embed/>
                  <p:pic>
                    <p:nvPicPr>
                      <p:cNvPr id="9218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4FD159A-C09C-46BF-9BBD-1031D6D3363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33400"/>
                        <a:ext cx="25146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ABEEC-8A1F-4D50-9217-44D1EFF0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108</a:t>
            </a:fld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026" descr="Frasco de vidrio: prueba de sedimentación de campo&#10;" title="Prueba de sedimentación leve">
            <a:extLst>
              <a:ext uri="{FF2B5EF4-FFF2-40B4-BE49-F238E27FC236}">
                <a16:creationId xmlns:a16="http://schemas.microsoft.com/office/drawing/2014/main" id="{9ED9A967-2FB0-4881-99CB-0267DC06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948953" cy="469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275" name="Picture 1027" descr="Frasco de vidrio: prueba de sedimentación de campo&#10;" title="Prueba de sedimentación leve">
            <a:extLst>
              <a:ext uri="{FF2B5EF4-FFF2-40B4-BE49-F238E27FC236}">
                <a16:creationId xmlns:a16="http://schemas.microsoft.com/office/drawing/2014/main" id="{B6E2E7C9-C3E7-4522-B327-DF53FC000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752" y="1524000"/>
            <a:ext cx="4186448" cy="469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4276" name="Text Box 1028">
            <a:extLst>
              <a:ext uri="{FF2B5EF4-FFF2-40B4-BE49-F238E27FC236}">
                <a16:creationId xmlns:a16="http://schemas.microsoft.com/office/drawing/2014/main" id="{A31DE51E-F582-4DDE-A18A-26666912D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4620"/>
            <a:ext cx="4456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ES" altLang="en-US" sz="1800" dirty="0"/>
              <a:t>Después de 30 segundos la materia de tipo arena granular se asienta en el fondo</a:t>
            </a:r>
            <a:endParaRPr lang="en-US" altLang="en-US" sz="1800" dirty="0"/>
          </a:p>
        </p:txBody>
      </p:sp>
      <p:sp>
        <p:nvSpPr>
          <p:cNvPr id="694277" name="Line 1029" descr="La Prueba de Campo de la Sedimentación">
            <a:extLst>
              <a:ext uri="{FF2B5EF4-FFF2-40B4-BE49-F238E27FC236}">
                <a16:creationId xmlns:a16="http://schemas.microsoft.com/office/drawing/2014/main" id="{099BE665-7C0B-4F29-BBC6-8CCBF0444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7543" y="1402556"/>
            <a:ext cx="489856" cy="2026444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4278" name="Text Box 1030">
            <a:extLst>
              <a:ext uri="{FF2B5EF4-FFF2-40B4-BE49-F238E27FC236}">
                <a16:creationId xmlns:a16="http://schemas.microsoft.com/office/drawing/2014/main" id="{4B9E5AF5-0A51-4DA5-948D-DB265347A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9" y="731044"/>
            <a:ext cx="42672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ES" altLang="en-US" sz="1800" dirty="0"/>
              <a:t>Después de 3 minutos materia del tipo de </a:t>
            </a:r>
            <a:r>
              <a:rPr lang="es-ES" altLang="en-US" sz="1800" dirty="0" err="1"/>
              <a:t>legmo</a:t>
            </a:r>
            <a:r>
              <a:rPr lang="es-ES" altLang="en-US" sz="1800" dirty="0"/>
              <a:t> se asiente encima de la arena</a:t>
            </a:r>
            <a:r>
              <a:rPr lang="en-US" altLang="en-US" dirty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694279" name="Line 1031" descr="La Prueba de Campo de la Sedimentación">
            <a:extLst>
              <a:ext uri="{FF2B5EF4-FFF2-40B4-BE49-F238E27FC236}">
                <a16:creationId xmlns:a16="http://schemas.microsoft.com/office/drawing/2014/main" id="{151E5AA0-B02E-4535-8463-3110302F34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1402556"/>
            <a:ext cx="701040" cy="164544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BCFF77-9E8C-494C-8E20-193520CD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2" y="234822"/>
            <a:ext cx="9144000" cy="776489"/>
          </a:xfrm>
        </p:spPr>
        <p:txBody>
          <a:bodyPr>
            <a:noAutofit/>
          </a:bodyPr>
          <a:lstStyle/>
          <a:p>
            <a:r>
              <a:rPr lang="es-ES" sz="2800" dirty="0">
                <a:effectLst/>
              </a:rPr>
              <a:t>Prueba de sedimentación de campo (CONT.)</a:t>
            </a:r>
            <a:br>
              <a:rPr lang="es-ES" sz="2800" dirty="0">
                <a:effectLst/>
              </a:rPr>
            </a:br>
            <a:endParaRPr lang="en-US" sz="2800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2B6434-5516-4D6B-8038-EAF3CD23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109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1202575"/>
            <a:ext cx="8033521" cy="4974388"/>
          </a:xfrm>
        </p:spPr>
        <p:txBody>
          <a:bodyPr>
            <a:normAutofit/>
          </a:bodyPr>
          <a:lstStyle/>
          <a:p>
            <a:r>
              <a:rPr lang="es-ES" dirty="0"/>
              <a:t> Aplicación estricta, justa y eficaz de la ley.</a:t>
            </a:r>
          </a:p>
          <a:p>
            <a:r>
              <a:rPr lang="es-ES" dirty="0"/>
              <a:t>Asistencia del cumplimiento de los deberes, difusión y educación de las reglas.</a:t>
            </a:r>
          </a:p>
          <a:p>
            <a:r>
              <a:rPr lang="es-ES" dirty="0"/>
              <a:t>Asociaciones y otros programas cooperativos.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36357"/>
            <a:ext cx="7886700" cy="776489"/>
          </a:xfrm>
        </p:spPr>
        <p:txBody>
          <a:bodyPr>
            <a:noAutofit/>
          </a:bodyPr>
          <a:lstStyle/>
          <a:p>
            <a:r>
              <a:rPr lang="es-ES" dirty="0"/>
              <a:t>Estrategias para reducir lesiones y muertes</a:t>
            </a:r>
            <a:endParaRPr lang="en-US" sz="3600" dirty="0"/>
          </a:p>
        </p:txBody>
      </p:sp>
      <p:pic>
        <p:nvPicPr>
          <p:cNvPr id="2" name="Picture 1" descr="Esta foto muestra a un hombre caminando por un tunel con el logo de OSHA en la espalda." title="Trabajador de OSHA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133725"/>
            <a:ext cx="2280421" cy="3043238"/>
          </a:xfrm>
          <a:prstGeom prst="rect">
            <a:avLst/>
          </a:prstGeom>
        </p:spPr>
      </p:pic>
      <p:pic>
        <p:nvPicPr>
          <p:cNvPr id="5" name="Picture 4" descr="Esta imagen muestra los cuatro programas de entrenamiento de OSHA: Construcción, Industria General, Marítima y Desastres." title="Programa de entrenamiento de OSH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771" y="3118269"/>
            <a:ext cx="5486400" cy="1143000"/>
          </a:xfrm>
          <a:prstGeom prst="rect">
            <a:avLst/>
          </a:prstGeom>
        </p:spPr>
      </p:pic>
      <p:pic>
        <p:nvPicPr>
          <p:cNvPr id="6" name="Picture 5" descr="Logotipo del programa de cooperación Partnership de OSHA " title="Camaraderí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771" y="4338637"/>
            <a:ext cx="2686050" cy="80962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E5CC9-BBFA-4F0D-9364-54A84CB4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7BE9A4-149E-4166-B36D-6031EC387843}"/>
              </a:ext>
            </a:extLst>
          </p:cNvPr>
          <p:cNvSpPr txBox="1"/>
          <p:nvPr/>
        </p:nvSpPr>
        <p:spPr>
          <a:xfrm>
            <a:off x="3663820" y="5505061"/>
            <a:ext cx="136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ADD FIU OTI</a:t>
            </a:r>
          </a:p>
        </p:txBody>
      </p:sp>
    </p:spTree>
    <p:extLst>
      <p:ext uri="{BB962C8B-B14F-4D97-AF65-F5344CB8AC3E}">
        <p14:creationId xmlns:p14="http://schemas.microsoft.com/office/powerpoint/2010/main" val="8635627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El terreno cohesivo arcilla, hendidura y hendidura&#10;" title="Arcilla, hendidura y hendidura"/>
          <p:cNvGrpSpPr/>
          <p:nvPr/>
        </p:nvGrpSpPr>
        <p:grpSpPr>
          <a:xfrm>
            <a:off x="301502" y="136524"/>
            <a:ext cx="8206004" cy="5983605"/>
            <a:chOff x="301502" y="136524"/>
            <a:chExt cx="8206004" cy="5983605"/>
          </a:xfrm>
        </p:grpSpPr>
        <p:pic>
          <p:nvPicPr>
            <p:cNvPr id="118791" name="Picture 7" descr="Clasificación del suelo: arcilla, arena y limo&#10;">
              <a:extLst>
                <a:ext uri="{FF2B5EF4-FFF2-40B4-BE49-F238E27FC236}">
                  <a16:creationId xmlns:a16="http://schemas.microsoft.com/office/drawing/2014/main" id="{58282FCD-35C4-4F86-AE38-69807EFE4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56" y="136524"/>
              <a:ext cx="8058150" cy="5983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787" name="Line 3">
              <a:extLst>
                <a:ext uri="{FF2B5EF4-FFF2-40B4-BE49-F238E27FC236}">
                  <a16:creationId xmlns:a16="http://schemas.microsoft.com/office/drawing/2014/main" id="{0A05BC38-EE02-47D3-AD55-4E4A7F8B1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5463" y="4009050"/>
              <a:ext cx="1204913" cy="492421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88" name="Rectangle 4">
              <a:extLst>
                <a:ext uri="{FF2B5EF4-FFF2-40B4-BE49-F238E27FC236}">
                  <a16:creationId xmlns:a16="http://schemas.microsoft.com/office/drawing/2014/main" id="{3D72ADA0-30E1-42BB-A641-4E8E76A72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02" y="3096238"/>
              <a:ext cx="1152525" cy="91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1" dirty="0">
                  <a:solidFill>
                    <a:srgbClr val="0066CC"/>
                  </a:solidFill>
                  <a:latin typeface="Times New Roman" panose="02020603050405020304" pitchFamily="18" charset="0"/>
                </a:rPr>
                <a:t>10% clay</a:t>
              </a:r>
            </a:p>
            <a:p>
              <a:r>
                <a:rPr lang="en-US" altLang="en-US" sz="1800" b="1" dirty="0">
                  <a:solidFill>
                    <a:srgbClr val="0066CC"/>
                  </a:solidFill>
                  <a:latin typeface="Times New Roman" panose="02020603050405020304" pitchFamily="18" charset="0"/>
                </a:rPr>
                <a:t>10% silt</a:t>
              </a:r>
            </a:p>
            <a:p>
              <a:r>
                <a:rPr lang="en-US" altLang="en-US" sz="1800" b="1" dirty="0">
                  <a:solidFill>
                    <a:srgbClr val="0066CC"/>
                  </a:solidFill>
                  <a:latin typeface="Times New Roman" panose="02020603050405020304" pitchFamily="18" charset="0"/>
                </a:rPr>
                <a:t>80% sand</a:t>
              </a:r>
            </a:p>
          </p:txBody>
        </p:sp>
      </p:grpSp>
      <p:sp>
        <p:nvSpPr>
          <p:cNvPr id="118789" name="Rectangle 5" descr="El terreno Cohesivo">
            <a:extLst>
              <a:ext uri="{FF2B5EF4-FFF2-40B4-BE49-F238E27FC236}">
                <a16:creationId xmlns:a16="http://schemas.microsoft.com/office/drawing/2014/main" id="{AD83CCB8-137D-4DD0-A29B-D8F2C2878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65" y="3096238"/>
            <a:ext cx="1295400" cy="914400"/>
          </a:xfrm>
          <a:prstGeom prst="rect">
            <a:avLst/>
          </a:prstGeom>
          <a:noFill/>
          <a:ln w="25400">
            <a:solidFill>
              <a:srgbClr val="FF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0C15BF-EE7B-4CB8-BCD1-119A86A8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ARCILLA, ARENA Y RANURA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C9E56A-ADEC-469A-97B6-5B1EBE23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110</a:t>
            </a:fld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9B7B4E2F-C24E-4EB0-A1CD-1C883FB97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98463"/>
            <a:ext cx="8229600" cy="803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La </a:t>
            </a:r>
            <a:r>
              <a:rPr lang="en-US" b="1" dirty="0" err="1"/>
              <a:t>Prueba</a:t>
            </a:r>
            <a:r>
              <a:rPr lang="en-US" b="1" dirty="0"/>
              <a:t> de </a:t>
            </a:r>
            <a:r>
              <a:rPr lang="en-US" b="1" dirty="0" err="1"/>
              <a:t>Cinta</a:t>
            </a:r>
            <a:endParaRPr lang="en-US" b="1" dirty="0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2A65501A-46A0-4611-9103-53DAF0E406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3435" y="1718468"/>
            <a:ext cx="4751575" cy="4257675"/>
          </a:xfrm>
        </p:spPr>
        <p:txBody>
          <a:bodyPr>
            <a:noAutofit/>
          </a:bodyPr>
          <a:lstStyle/>
          <a:p>
            <a:r>
              <a:rPr lang="es-ES" altLang="en-US" dirty="0"/>
              <a:t>Mezcle suelo + agua para hacer una masa plástica</a:t>
            </a:r>
            <a:endParaRPr lang="en-US" altLang="en-US" dirty="0"/>
          </a:p>
          <a:p>
            <a:r>
              <a:rPr lang="es-ES" altLang="en-US" dirty="0"/>
              <a:t>Amase el material en una forma cilíndrica de 1/2 a 3/4 pulgada de diámetro </a:t>
            </a:r>
            <a:endParaRPr lang="en-US" altLang="en-US" dirty="0"/>
          </a:p>
          <a:p>
            <a:r>
              <a:rPr lang="es-ES" altLang="en-US" dirty="0"/>
              <a:t>Colóquelo a través de la palma de la mano</a:t>
            </a:r>
            <a:endParaRPr lang="en-US" altLang="en-US" dirty="0"/>
          </a:p>
          <a:p>
            <a:r>
              <a:rPr lang="es-ES" altLang="en-US" dirty="0"/>
              <a:t>Apriete entre el pulgar y la segunda coyuntura del índice</a:t>
            </a:r>
            <a:endParaRPr lang="en-US" altLang="en-US" dirty="0"/>
          </a:p>
        </p:txBody>
      </p:sp>
      <p:pic>
        <p:nvPicPr>
          <p:cNvPr id="119812" name="Picture 4" descr="Prueba de la cinta&#10;" title="Paso 1">
            <a:extLst>
              <a:ext uri="{FF2B5EF4-FFF2-40B4-BE49-F238E27FC236}">
                <a16:creationId xmlns:a16="http://schemas.microsoft.com/office/drawing/2014/main" id="{4989A401-B346-450E-9119-F6FFADCAD747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5985" y="1650206"/>
            <a:ext cx="4033837" cy="4325937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302EA-5034-4330-93C7-91DBF021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06CA-D18E-4C14-BE7E-E44F817544C2}" type="slidenum">
              <a:rPr lang="en-US" altLang="en-US" smtClean="0"/>
              <a:pPr/>
              <a:t>111</a:t>
            </a:fld>
            <a:endParaRPr lang="en-US" alt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70555B7B-0D67-450D-8443-027549B20F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3810000" cy="4800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2800" dirty="0" err="1"/>
              <a:t>Páselo</a:t>
            </a:r>
            <a:r>
              <a:rPr lang="en-US" altLang="en-US" sz="2800" dirty="0"/>
              <a:t> por el </a:t>
            </a:r>
            <a:r>
              <a:rPr lang="en-US" altLang="en-US" sz="2800" dirty="0" err="1"/>
              <a:t>pulgar</a:t>
            </a:r>
            <a:endParaRPr lang="en-US" altLang="en-US" sz="2800" dirty="0"/>
          </a:p>
          <a:p>
            <a:r>
              <a:rPr lang="es-ES" altLang="en-US" sz="2800" dirty="0"/>
              <a:t>Apriételo hasta que forme de una tira de 1/8 a 1/4 pulgada del espesor</a:t>
            </a:r>
            <a:endParaRPr lang="en-US" altLang="en-US" sz="2800" dirty="0"/>
          </a:p>
          <a:p>
            <a:r>
              <a:rPr lang="es-ES" altLang="en-US" sz="2800" dirty="0"/>
              <a:t>Déjelo colgar libremente de la mano</a:t>
            </a:r>
            <a:endParaRPr lang="en-US" altLang="en-US" sz="2800" dirty="0"/>
          </a:p>
        </p:txBody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BFB0B0AB-90FC-4356-94B2-5DF777C60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1047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La </a:t>
            </a:r>
            <a:r>
              <a:rPr lang="en-US" b="1" dirty="0" err="1"/>
              <a:t>Prueba</a:t>
            </a:r>
            <a:r>
              <a:rPr lang="en-US" b="1" dirty="0"/>
              <a:t> de </a:t>
            </a:r>
            <a:r>
              <a:rPr lang="en-US" b="1" dirty="0" err="1"/>
              <a:t>Cinta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paso</a:t>
            </a:r>
            <a:r>
              <a:rPr lang="en-US" b="1" dirty="0"/>
              <a:t> 1</a:t>
            </a:r>
          </a:p>
        </p:txBody>
      </p:sp>
      <p:pic>
        <p:nvPicPr>
          <p:cNvPr id="120836" name="Picture 4" descr="Prueba de la cinta&#10;" title="Paso 2">
            <a:extLst>
              <a:ext uri="{FF2B5EF4-FFF2-40B4-BE49-F238E27FC236}">
                <a16:creationId xmlns:a16="http://schemas.microsoft.com/office/drawing/2014/main" id="{D98C5652-85FD-40B5-82ED-9F85A9759796}"/>
              </a:ext>
            </a:extLst>
          </p:cNvPr>
          <p:cNvPicPr>
            <a:picLocks noGrp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2963" y="1638300"/>
            <a:ext cx="4033837" cy="4419600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0C84F1-4226-4BE3-BC59-B22ECAE1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06CA-D18E-4C14-BE7E-E44F817544C2}" type="slidenum">
              <a:rPr lang="en-US" altLang="en-US" smtClean="0"/>
              <a:pPr/>
              <a:t>112</a:t>
            </a:fld>
            <a:endParaRPr lang="en-US" alt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>
            <a:extLst>
              <a:ext uri="{FF2B5EF4-FFF2-40B4-BE49-F238E27FC236}">
                <a16:creationId xmlns:a16="http://schemas.microsoft.com/office/drawing/2014/main" id="{032575FA-ADC2-4B92-B76A-1F0D2EE07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2413"/>
            <a:ext cx="8229600" cy="10953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La </a:t>
            </a:r>
            <a:r>
              <a:rPr lang="en-US" b="1" dirty="0" err="1"/>
              <a:t>Prueba</a:t>
            </a:r>
            <a:r>
              <a:rPr lang="en-US" b="1" dirty="0"/>
              <a:t> de </a:t>
            </a:r>
            <a:r>
              <a:rPr lang="en-US" b="1" dirty="0" err="1"/>
              <a:t>Cinta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paso</a:t>
            </a:r>
            <a:r>
              <a:rPr lang="en-US" b="1" dirty="0"/>
              <a:t> 2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A9C7E836-E34F-4B30-957E-AFA673221E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5153" y="1582271"/>
            <a:ext cx="4545760" cy="5029200"/>
          </a:xfrm>
        </p:spPr>
        <p:txBody>
          <a:bodyPr>
            <a:normAutofit/>
          </a:bodyPr>
          <a:lstStyle/>
          <a:p>
            <a:r>
              <a:rPr lang="en-US" altLang="en-US" sz="2800" dirty="0" err="1"/>
              <a:t>Marga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arcilla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formará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apenas</a:t>
            </a:r>
            <a:r>
              <a:rPr lang="en-US" altLang="en-US" sz="2800" dirty="0"/>
              <a:t> una </a:t>
            </a:r>
            <a:r>
              <a:rPr lang="en-US" altLang="en-US" sz="2800" dirty="0" err="1"/>
              <a:t>cinta</a:t>
            </a:r>
            <a:r>
              <a:rPr lang="en-US" altLang="en-US" sz="2800" dirty="0"/>
              <a:t> que se </a:t>
            </a:r>
            <a:r>
              <a:rPr lang="en-US" altLang="en-US" sz="2800" dirty="0" err="1"/>
              <a:t>rompe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fácilmente</a:t>
            </a:r>
            <a:endParaRPr lang="en-US" altLang="en-US" sz="2800" dirty="0"/>
          </a:p>
          <a:p>
            <a:r>
              <a:rPr lang="es-ES" altLang="en-US" sz="2800" dirty="0"/>
              <a:t>La arcilla formar</a:t>
            </a:r>
            <a:r>
              <a:rPr lang="en-US" altLang="en-US" sz="2800" dirty="0"/>
              <a:t>á </a:t>
            </a:r>
            <a:r>
              <a:rPr lang="es-ES" altLang="en-US" sz="2800" dirty="0"/>
              <a:t>una larga cinta 6 a 8 pulgadas o más</a:t>
            </a:r>
          </a:p>
          <a:p>
            <a:r>
              <a:rPr lang="en-US" altLang="en-US" sz="2800" dirty="0"/>
              <a:t>El </a:t>
            </a:r>
            <a:r>
              <a:rPr lang="en-US" altLang="en-US" sz="2800" dirty="0" err="1"/>
              <a:t>legamo</a:t>
            </a:r>
            <a:r>
              <a:rPr lang="en-US" altLang="en-US" sz="2800" dirty="0"/>
              <a:t> produce una </a:t>
            </a:r>
            <a:r>
              <a:rPr lang="en-US" altLang="en-US" sz="2800" dirty="0" err="1"/>
              <a:t>cinta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corta</a:t>
            </a:r>
            <a:r>
              <a:rPr lang="en-US" altLang="en-US" sz="2800" dirty="0"/>
              <a:t> con una </a:t>
            </a:r>
            <a:r>
              <a:rPr lang="en-US" altLang="en-US" sz="2800" dirty="0" err="1"/>
              <a:t>apariencia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rota</a:t>
            </a:r>
            <a:endParaRPr lang="en-US" altLang="en-US" sz="2800" dirty="0"/>
          </a:p>
        </p:txBody>
      </p:sp>
      <p:pic>
        <p:nvPicPr>
          <p:cNvPr id="121860" name="Picture 4" descr="Prueba de la cinta&#10;" title="Paso 3">
            <a:extLst>
              <a:ext uri="{FF2B5EF4-FFF2-40B4-BE49-F238E27FC236}">
                <a16:creationId xmlns:a16="http://schemas.microsoft.com/office/drawing/2014/main" id="{DE6D6B6D-4AB5-4848-8B5B-4C100C7EFB1B}"/>
              </a:ext>
            </a:extLst>
          </p:cNvPr>
          <p:cNvPicPr>
            <a:picLocks noGrp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0900" y="1600200"/>
            <a:ext cx="4014788" cy="4495800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61687-2A82-41AE-AA3C-C7F9297A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06CA-D18E-4C14-BE7E-E44F817544C2}" type="slidenum">
              <a:rPr lang="en-US" altLang="en-US" smtClean="0"/>
              <a:pPr/>
              <a:t>113</a:t>
            </a:fld>
            <a:endParaRPr lang="en-US" alt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Prueba de lápiz&#10;" title="Lápiz">
            <a:extLst>
              <a:ext uri="{FF2B5EF4-FFF2-40B4-BE49-F238E27FC236}">
                <a16:creationId xmlns:a16="http://schemas.microsoft.com/office/drawing/2014/main" id="{F46EEB51-7769-48B3-A7F4-DA05CCD7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54" y="911094"/>
            <a:ext cx="3667534" cy="4346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3" name="Picture 3" descr="Prueba de lápiz&#10;" title="Lápiz">
            <a:extLst>
              <a:ext uri="{FF2B5EF4-FFF2-40B4-BE49-F238E27FC236}">
                <a16:creationId xmlns:a16="http://schemas.microsoft.com/office/drawing/2014/main" id="{61EDDFDC-4BC3-4C35-B17B-F9233D6AA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881959"/>
            <a:ext cx="3867150" cy="4375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702" name="Text Box 6">
            <a:extLst>
              <a:ext uri="{FF2B5EF4-FFF2-40B4-BE49-F238E27FC236}">
                <a16:creationId xmlns:a16="http://schemas.microsoft.com/office/drawing/2014/main" id="{2C89E9E2-6044-4063-A9DC-DB0F177F0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dirty="0">
                <a:latin typeface="Arial" charset="0"/>
                <a:ea typeface="Arial Unicode MS" panose="020B0604020202020204"/>
              </a:rPr>
              <a:t>Si puede sostener un cilindro pequeño de 2 pulgadas o más sin romperse, el terreno es cohesivo. </a:t>
            </a:r>
            <a:endParaRPr lang="en-US" sz="2800" dirty="0">
              <a:latin typeface="Arial" charset="0"/>
              <a:ea typeface="Arial Unicode MS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D298A7-B4F1-4BA9-A4BB-C134F23CC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073" y="314142"/>
            <a:ext cx="4859927" cy="77648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LA PRUEBA DEL LÁPIZ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996935-20FE-4840-A251-9E79F410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114</a:t>
            </a:fld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192DA60F-49E6-47D6-9148-1C53F3CA6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938"/>
            <a:ext cx="8305800" cy="192087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err="1"/>
              <a:t>Shearvane</a:t>
            </a:r>
            <a:r>
              <a:rPr lang="en-US" dirty="0"/>
              <a:t> / </a:t>
            </a:r>
            <a:r>
              <a:rPr lang="en-US" dirty="0" err="1"/>
              <a:t>Torvane</a:t>
            </a:r>
            <a:endParaRPr lang="en-US" sz="1800" dirty="0"/>
          </a:p>
        </p:txBody>
      </p:sp>
      <p:pic>
        <p:nvPicPr>
          <p:cNvPr id="123907" name="Picture 3" descr="Mide la resistencia del terreno&#10;" title="Paleta de corte">
            <a:extLst>
              <a:ext uri="{FF2B5EF4-FFF2-40B4-BE49-F238E27FC236}">
                <a16:creationId xmlns:a16="http://schemas.microsoft.com/office/drawing/2014/main" id="{AFD4DD03-3C81-487B-9A21-4070B49D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2053" y="1448588"/>
            <a:ext cx="4979894" cy="3960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748" name="Text Box 4">
            <a:extLst>
              <a:ext uri="{FF2B5EF4-FFF2-40B4-BE49-F238E27FC236}">
                <a16:creationId xmlns:a16="http://schemas.microsoft.com/office/drawing/2014/main" id="{734E70ED-DF64-4410-BA51-BBDDF3AB5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73725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dirty="0">
                <a:latin typeface="Arial" charset="0"/>
                <a:ea typeface="Arial Unicode MS" panose="020B0604020202020204"/>
              </a:rPr>
              <a:t>Mide la resistencia del terreno</a:t>
            </a:r>
            <a:endParaRPr lang="en-US" sz="2800" dirty="0">
              <a:latin typeface="Arial" charset="0"/>
              <a:ea typeface="Arial Unicode MS" panose="020B060402020202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04EE5-9EC8-4994-AE7C-373A681B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115</a:t>
            </a:fld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>
            <a:extLst>
              <a:ext uri="{FF2B5EF4-FFF2-40B4-BE49-F238E27FC236}">
                <a16:creationId xmlns:a16="http://schemas.microsoft.com/office/drawing/2014/main" id="{5F1F4F5F-7287-4235-A137-A4DD493B2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ea typeface="Arial Unicode MS" panose="020B0604020202020204" pitchFamily="34" charset="-128"/>
              </a:rPr>
              <a:t> </a:t>
            </a:r>
            <a:r>
              <a:rPr lang="en-US" dirty="0" err="1">
                <a:ea typeface="Arial Unicode MS" panose="020B0604020202020204" pitchFamily="34" charset="-128"/>
              </a:rPr>
              <a:t>Shearvane</a:t>
            </a:r>
            <a:r>
              <a:rPr lang="en-US" dirty="0">
                <a:ea typeface="Arial Unicode MS" panose="020B0604020202020204" pitchFamily="34" charset="-128"/>
              </a:rPr>
              <a:t> / </a:t>
            </a:r>
            <a:r>
              <a:rPr lang="en-US" dirty="0" err="1">
                <a:ea typeface="Arial Unicode MS" panose="020B0604020202020204" pitchFamily="34" charset="-128"/>
              </a:rPr>
              <a:t>Torvane</a:t>
            </a:r>
            <a:r>
              <a:rPr lang="en-US" dirty="0">
                <a:ea typeface="Arial Unicode MS" panose="020B0604020202020204" pitchFamily="34" charset="-128"/>
              </a:rPr>
              <a:t> (</a:t>
            </a:r>
            <a:r>
              <a:rPr lang="en-US" dirty="0" err="1">
                <a:ea typeface="Arial Unicode MS" panose="020B0604020202020204" pitchFamily="34" charset="-128"/>
              </a:rPr>
              <a:t>Fuerza</a:t>
            </a:r>
            <a:r>
              <a:rPr lang="en-US" dirty="0">
                <a:ea typeface="Arial Unicode MS" panose="020B0604020202020204" pitchFamily="34" charset="-128"/>
              </a:rPr>
              <a:t> de </a:t>
            </a:r>
            <a:r>
              <a:rPr lang="en-US" dirty="0" err="1">
                <a:ea typeface="Arial Unicode MS" panose="020B0604020202020204" pitchFamily="34" charset="-128"/>
              </a:rPr>
              <a:t>corte</a:t>
            </a:r>
            <a:r>
              <a:rPr lang="en-US" dirty="0">
                <a:ea typeface="Arial Unicode MS" panose="020B0604020202020204" pitchFamily="34" charset="-128"/>
              </a:rPr>
              <a:t>)</a:t>
            </a:r>
            <a:endParaRPr lang="en-US" sz="2000" dirty="0">
              <a:ea typeface="Arial Unicode MS" panose="020B0604020202020204" pitchFamily="34" charset="-128"/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C8D1FDD6-0C7F-41EA-BF00-FDEE2D25D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572000" cy="513715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err="1"/>
              <a:t>Escoja</a:t>
            </a:r>
            <a:r>
              <a:rPr lang="en-US" altLang="en-US" dirty="0"/>
              <a:t> un </a:t>
            </a:r>
            <a:r>
              <a:rPr lang="en-US" altLang="en-US" dirty="0" err="1"/>
              <a:t>bloque</a:t>
            </a:r>
            <a:r>
              <a:rPr lang="en-US" altLang="en-US" dirty="0"/>
              <a:t> fresco de </a:t>
            </a:r>
            <a:r>
              <a:rPr lang="en-US" altLang="en-US" dirty="0" err="1"/>
              <a:t>terreno</a:t>
            </a:r>
            <a:r>
              <a:rPr lang="en-US" altLang="en-US" dirty="0"/>
              <a:t> sin </a:t>
            </a:r>
            <a:r>
              <a:rPr lang="en-US" altLang="en-US" dirty="0" err="1"/>
              <a:t>perturbar</a:t>
            </a:r>
            <a:r>
              <a:rPr lang="en-US" altLang="en-US" dirty="0"/>
              <a:t> de la pila</a:t>
            </a:r>
          </a:p>
          <a:p>
            <a:pPr>
              <a:lnSpc>
                <a:spcPct val="80000"/>
              </a:lnSpc>
            </a:pPr>
            <a:r>
              <a:rPr lang="es-ES" altLang="en-US" sz="2400" dirty="0"/>
              <a:t>Corte una superficie lisa en el </a:t>
            </a:r>
            <a:r>
              <a:rPr lang="en-US" altLang="en-US" dirty="0" err="1"/>
              <a:t>bloque</a:t>
            </a:r>
            <a:r>
              <a:rPr lang="es-ES" altLang="en-US" sz="2400" dirty="0"/>
              <a:t> </a:t>
            </a:r>
          </a:p>
          <a:p>
            <a:pPr>
              <a:lnSpc>
                <a:spcPct val="80000"/>
              </a:lnSpc>
            </a:pPr>
            <a:r>
              <a:rPr lang="es-ES" altLang="en-US" sz="2400" dirty="0"/>
              <a:t>Meta las veletas del dispositivo en la muestra</a:t>
            </a:r>
          </a:p>
          <a:p>
            <a:pPr>
              <a:lnSpc>
                <a:spcPct val="80000"/>
              </a:lnSpc>
            </a:pPr>
            <a:r>
              <a:rPr lang="es-ES" altLang="en-US" sz="2400" dirty="0"/>
              <a:t>Retracte las veletas para mostrar impresión</a:t>
            </a:r>
          </a:p>
          <a:p>
            <a:pPr>
              <a:lnSpc>
                <a:spcPct val="80000"/>
              </a:lnSpc>
            </a:pPr>
            <a:r>
              <a:rPr lang="es-ES" altLang="en-US" sz="2400" dirty="0"/>
              <a:t>Ponga el indicador a cero</a:t>
            </a:r>
          </a:p>
          <a:p>
            <a:pPr>
              <a:lnSpc>
                <a:spcPct val="80000"/>
              </a:lnSpc>
            </a:pPr>
            <a:r>
              <a:rPr lang="es-ES" altLang="en-US" sz="2400" dirty="0"/>
              <a:t>Tenga dispositivo firmemente contra tierra y lo tuerce a la derecha hasta que el terreno falle</a:t>
            </a:r>
            <a:endParaRPr lang="en-US" altLang="en-US" sz="2400" dirty="0"/>
          </a:p>
        </p:txBody>
      </p:sp>
      <p:pic>
        <p:nvPicPr>
          <p:cNvPr id="124932" name="Picture 4" descr="Pasos para verificar la fuerza&#10;" title="Paleta de corte">
            <a:extLst>
              <a:ext uri="{FF2B5EF4-FFF2-40B4-BE49-F238E27FC236}">
                <a16:creationId xmlns:a16="http://schemas.microsoft.com/office/drawing/2014/main" id="{87D36617-E45A-4969-AEA0-79820F7741C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343400" cy="411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D3827-8F4B-4BDC-8C7C-6A6C7CD8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116</a:t>
            </a:fld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>
            <a:extLst>
              <a:ext uri="{FF2B5EF4-FFF2-40B4-BE49-F238E27FC236}">
                <a16:creationId xmlns:a16="http://schemas.microsoft.com/office/drawing/2014/main" id="{275955D9-54B5-4610-A268-B6D36DA54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312738"/>
            <a:ext cx="8135471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El </a:t>
            </a:r>
            <a:r>
              <a:rPr lang="en-US" dirty="0" err="1"/>
              <a:t>Penetr</a:t>
            </a:r>
            <a:r>
              <a:rPr lang="en-US" dirty="0" err="1">
                <a:cs typeface="Arial" charset="0"/>
              </a:rPr>
              <a:t>ómetro</a:t>
            </a:r>
            <a:r>
              <a:rPr lang="en-US" dirty="0">
                <a:cs typeface="Arial" charset="0"/>
              </a:rPr>
              <a:t> del </a:t>
            </a:r>
            <a:r>
              <a:rPr lang="en-US" dirty="0" err="1">
                <a:cs typeface="Arial" charset="0"/>
              </a:rPr>
              <a:t>Bosillo</a:t>
            </a:r>
            <a:endParaRPr lang="en-US" dirty="0">
              <a:cs typeface="Arial" charset="0"/>
            </a:endParaRP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F7F9BE6D-2593-4BF3-B116-4263A4846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2730" y="1752600"/>
            <a:ext cx="4477870" cy="4419600"/>
          </a:xfrm>
        </p:spPr>
        <p:txBody>
          <a:bodyPr>
            <a:noAutofit/>
          </a:bodyPr>
          <a:lstStyle/>
          <a:p>
            <a:r>
              <a:rPr lang="es-ES" altLang="en-US" dirty="0"/>
              <a:t>El dispositivo está diseñado para el terreno de arcilla saturada</a:t>
            </a:r>
          </a:p>
          <a:p>
            <a:r>
              <a:rPr lang="en-US" altLang="en-US" dirty="0" err="1"/>
              <a:t>Mide</a:t>
            </a:r>
            <a:r>
              <a:rPr lang="en-US" altLang="en-US" dirty="0"/>
              <a:t> la </a:t>
            </a:r>
            <a:r>
              <a:rPr lang="en-US" altLang="en-US" dirty="0" err="1"/>
              <a:t>fuerza</a:t>
            </a:r>
            <a:r>
              <a:rPr lang="en-US" altLang="en-US" dirty="0"/>
              <a:t> de </a:t>
            </a:r>
            <a:r>
              <a:rPr lang="en-US" altLang="en-US" dirty="0" err="1"/>
              <a:t>compresi</a:t>
            </a:r>
            <a:r>
              <a:rPr lang="en-US" altLang="en-US" dirty="0" err="1">
                <a:cs typeface="Arial" panose="020B0604020202020204" pitchFamily="34" charset="0"/>
              </a:rPr>
              <a:t>ón</a:t>
            </a:r>
            <a:r>
              <a:rPr lang="en-US" altLang="en-US" dirty="0">
                <a:cs typeface="Arial" panose="020B0604020202020204" pitchFamily="34" charset="0"/>
              </a:rPr>
              <a:t> del </a:t>
            </a:r>
            <a:r>
              <a:rPr lang="en-US" altLang="en-US" dirty="0" err="1">
                <a:cs typeface="Arial" panose="020B0604020202020204" pitchFamily="34" charset="0"/>
              </a:rPr>
              <a:t>terreno</a:t>
            </a:r>
            <a:endParaRPr lang="en-US" altLang="en-US" dirty="0"/>
          </a:p>
          <a:p>
            <a:r>
              <a:rPr lang="es-ES" altLang="en-US" dirty="0"/>
              <a:t>Dos veces el valor de la fuerza de </a:t>
            </a:r>
            <a:r>
              <a:rPr lang="es-ES" altLang="en-US" dirty="0" err="1"/>
              <a:t>ciorte</a:t>
            </a:r>
            <a:r>
              <a:rPr lang="es-ES" altLang="en-US" dirty="0"/>
              <a:t> de mismo terreno</a:t>
            </a:r>
          </a:p>
          <a:p>
            <a:r>
              <a:rPr lang="es-ES" altLang="en-US" dirty="0"/>
              <a:t>Anote la medida en el anillo de la máquina</a:t>
            </a:r>
            <a:endParaRPr lang="en-US" altLang="en-US" dirty="0"/>
          </a:p>
        </p:txBody>
      </p:sp>
      <p:pic>
        <p:nvPicPr>
          <p:cNvPr id="125956" name="Picture 4" descr="Prueba de penetrómetro de bolsillo&#10;" title="Dispositivo">
            <a:extLst>
              <a:ext uri="{FF2B5EF4-FFF2-40B4-BE49-F238E27FC236}">
                <a16:creationId xmlns:a16="http://schemas.microsoft.com/office/drawing/2014/main" id="{B7F40137-D21A-42B7-84BD-7AA7510FFDC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795713" cy="419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0EA51B-A587-4619-9712-B3F5003E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117</a:t>
            </a:fld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 descr="Penetrómetro de bolsillo&#10;" title="Dispositivo">
            <a:extLst>
              <a:ext uri="{FF2B5EF4-FFF2-40B4-BE49-F238E27FC236}">
                <a16:creationId xmlns:a16="http://schemas.microsoft.com/office/drawing/2014/main" id="{5C632A52-5AF2-4B93-A505-00F7EE53AF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50" y="1403350"/>
            <a:ext cx="6248400" cy="472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F496DC-85AC-4844-9D07-09D29F35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717187"/>
            <a:ext cx="8556170" cy="776489"/>
          </a:xfrm>
        </p:spPr>
        <p:txBody>
          <a:bodyPr>
            <a:noAutofit/>
          </a:bodyPr>
          <a:lstStyle/>
          <a:p>
            <a:r>
              <a:rPr lang="en-US" dirty="0">
                <a:effectLst/>
              </a:rPr>
              <a:t>PENETRÓMETRO DE BOSILLO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7744FA-A1EF-4E9F-B04B-6BC38A59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118</a:t>
            </a:fld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>
            <a:extLst>
              <a:ext uri="{FF2B5EF4-FFF2-40B4-BE49-F238E27FC236}">
                <a16:creationId xmlns:a16="http://schemas.microsoft.com/office/drawing/2014/main" id="{F2CACFB8-EC1A-4393-B04A-88E5F3E94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US" dirty="0"/>
              <a:t>PENETRÓMETRO DE BOSILLO</a:t>
            </a:r>
            <a:br>
              <a:rPr lang="en-US" dirty="0"/>
            </a:br>
            <a:r>
              <a:rPr lang="en-US" sz="2800" dirty="0" smtClean="0"/>
              <a:t>(cont.)</a:t>
            </a:r>
            <a:endParaRPr lang="en-US" sz="2800" dirty="0">
              <a:cs typeface="Arial" charset="0"/>
            </a:endParaRP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B4EBF781-7D3D-4434-8E71-4C61BE7F4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6250" y="1600200"/>
            <a:ext cx="4171950" cy="449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MX" altLang="en-US" dirty="0"/>
              <a:t>Para comenzar la prueba, quite la tapa roja protectora y empuje el anillo hacia el cuerpo de el </a:t>
            </a:r>
            <a:r>
              <a:rPr lang="es-MX" altLang="en-US" dirty="0" err="1"/>
              <a:t>penetrómero</a:t>
            </a:r>
            <a:r>
              <a:rPr lang="es-MX" altLang="en-US" dirty="0"/>
              <a:t> hasta que llegue a la marque </a:t>
            </a:r>
            <a:r>
              <a:rPr lang="en-US" altLang="en-US" dirty="0"/>
              <a:t>“O”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Lentamente </a:t>
            </a:r>
            <a:r>
              <a:rPr lang="en-US" altLang="en-US" dirty="0" err="1"/>
              <a:t>presione</a:t>
            </a:r>
            <a:r>
              <a:rPr lang="en-US" altLang="en-US" dirty="0"/>
              <a:t> hasta que la </a:t>
            </a:r>
            <a:r>
              <a:rPr lang="en-US" altLang="en-US" dirty="0" err="1"/>
              <a:t>marca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el piston </a:t>
            </a:r>
            <a:r>
              <a:rPr lang="en-US" altLang="en-US" dirty="0" err="1"/>
              <a:t>quede</a:t>
            </a:r>
            <a:r>
              <a:rPr lang="en-US" altLang="en-US" dirty="0"/>
              <a:t> a </a:t>
            </a:r>
            <a:r>
              <a:rPr lang="en-US" altLang="en-US" dirty="0" err="1"/>
              <a:t>nivel</a:t>
            </a:r>
            <a:r>
              <a:rPr lang="en-US" altLang="en-US" dirty="0"/>
              <a:t> con el material.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128006" name="Picture 6" descr="Prueba de penetrómetro de bolsillo&#10;" title="Dispositivo">
            <a:extLst>
              <a:ext uri="{FF2B5EF4-FFF2-40B4-BE49-F238E27FC236}">
                <a16:creationId xmlns:a16="http://schemas.microsoft.com/office/drawing/2014/main" id="{7B5A4CED-3D7A-4199-B179-15533118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8671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6628F9-3D14-4058-AD32-D5143D85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119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a foto muestra los pictogramas de salud para quimicos." title="Pictogramas y riesgos de HCS">
            <a:extLst>
              <a:ext uri="{FF2B5EF4-FFF2-40B4-BE49-F238E27FC236}">
                <a16:creationId xmlns:a16="http://schemas.microsoft.com/office/drawing/2014/main" id="{328B776F-30C2-4F1C-B249-B04AE6BB00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844" y="440267"/>
            <a:ext cx="5634237" cy="5338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8B4EE-D5B4-4A18-BB1E-E14A83B4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63" y="632179"/>
            <a:ext cx="2713681" cy="22583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419" sz="2800" dirty="0">
                <a:effectLst/>
                <a:latin typeface="+mj-lt"/>
                <a:ea typeface="Arial Unicode MS" panose="020B0604020202020204"/>
                <a:cs typeface="+mj-cs"/>
              </a:rPr>
              <a:t>Etiquetas para sustancias peligrosas en su lugar de trabajo</a:t>
            </a:r>
          </a:p>
        </p:txBody>
      </p:sp>
      <p:sp>
        <p:nvSpPr>
          <p:cNvPr id="4" name="TextBox 3" descr="Las etiquetas de un químico peligroso deben contener: nombre, dirección y número de teléfono. Identificador del producto, palabra de advertencia, declaraciones de peligro, declaraciones de precaución y pictogramas.&#10;" title="Etiquetas de un químico peligroso"/>
          <p:cNvSpPr txBox="1"/>
          <p:nvPr/>
        </p:nvSpPr>
        <p:spPr>
          <a:xfrm>
            <a:off x="144362" y="3435927"/>
            <a:ext cx="2737384" cy="2307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419" dirty="0"/>
              <a:t>Las etiquetas para envases con químicos deben contener: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Identificación del producto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Peligros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Precauciones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Pictograma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54A56-459B-44B6-B285-15B64673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5054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>
            <a:extLst>
              <a:ext uri="{FF2B5EF4-FFF2-40B4-BE49-F238E27FC236}">
                <a16:creationId xmlns:a16="http://schemas.microsoft.com/office/drawing/2014/main" id="{A8E14341-205E-419F-96EC-EDACA33E7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US" dirty="0"/>
              <a:t>El </a:t>
            </a:r>
            <a:r>
              <a:rPr lang="en-US" dirty="0" err="1"/>
              <a:t>Penetr</a:t>
            </a:r>
            <a:r>
              <a:rPr lang="en-US" dirty="0" err="1">
                <a:cs typeface="Arial" charset="0"/>
              </a:rPr>
              <a:t>ómetro</a:t>
            </a:r>
            <a:r>
              <a:rPr lang="en-US" dirty="0">
                <a:cs typeface="Arial" charset="0"/>
              </a:rPr>
              <a:t> del </a:t>
            </a:r>
            <a:r>
              <a:rPr lang="en-US" dirty="0" err="1">
                <a:cs typeface="Arial" charset="0"/>
              </a:rPr>
              <a:t>Bosillo</a:t>
            </a:r>
            <a:r>
              <a:rPr lang="en-US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(cont.)</a:t>
            </a:r>
            <a:endParaRPr lang="en-US" dirty="0">
              <a:cs typeface="Arial" charset="0"/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E90924AF-36F1-4322-B904-9E1D6545D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43062"/>
            <a:ext cx="4267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 dirty="0"/>
              <a:t>Lea la fuerza en toneladas por pie cuadrado (</a:t>
            </a:r>
            <a:r>
              <a:rPr lang="es-MX" altLang="en-US" sz="2800" dirty="0" err="1"/>
              <a:t>tons-sq</a:t>
            </a:r>
            <a:r>
              <a:rPr lang="es-MX" altLang="en-US" sz="2800" dirty="0"/>
              <a:t> ft</a:t>
            </a:r>
            <a:r>
              <a:rPr lang="en-US" altLang="en-US" sz="2800" dirty="0"/>
              <a:t>) </a:t>
            </a:r>
            <a:r>
              <a:rPr lang="en-US" altLang="en-US" sz="2800" dirty="0" err="1"/>
              <a:t>leyendo</a:t>
            </a:r>
            <a:r>
              <a:rPr lang="en-US" altLang="en-US" sz="2800" dirty="0"/>
              <a:t> la </a:t>
            </a:r>
            <a:r>
              <a:rPr lang="en-US" altLang="en-US" sz="2800" dirty="0" err="1"/>
              <a:t>parte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baja</a:t>
            </a:r>
            <a:r>
              <a:rPr lang="en-US" altLang="en-US" sz="2800" dirty="0"/>
              <a:t> del </a:t>
            </a:r>
            <a:r>
              <a:rPr lang="en-US" altLang="en-US" sz="2800" dirty="0" err="1"/>
              <a:t>anillo</a:t>
            </a:r>
            <a:r>
              <a:rPr lang="en-US" altLang="en-US" sz="2800" dirty="0"/>
              <a:t> y </a:t>
            </a:r>
            <a:r>
              <a:rPr lang="en-US" altLang="en-US" sz="2800" dirty="0" err="1"/>
              <a:t>repita</a:t>
            </a:r>
            <a:r>
              <a:rPr lang="en-US" altLang="en-US" sz="2800" dirty="0"/>
              <a:t> el </a:t>
            </a:r>
            <a:r>
              <a:rPr lang="en-US" altLang="en-US" sz="2800" dirty="0" err="1"/>
              <a:t>paso</a:t>
            </a:r>
            <a:r>
              <a:rPr lang="en-US" altLang="en-US" sz="2800" dirty="0"/>
              <a:t> #1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Para </a:t>
            </a:r>
            <a:r>
              <a:rPr lang="en-US" altLang="en-US" sz="2800" dirty="0" err="1"/>
              <a:t>suelos</a:t>
            </a:r>
            <a:r>
              <a:rPr lang="en-US" altLang="en-US" sz="2800" dirty="0"/>
              <a:t> sin </a:t>
            </a:r>
            <a:r>
              <a:rPr lang="en-US" altLang="en-US" sz="2800" dirty="0" err="1"/>
              <a:t>fuerza</a:t>
            </a:r>
            <a:r>
              <a:rPr lang="en-US" altLang="en-US" sz="2800" dirty="0"/>
              <a:t>, utilize le </a:t>
            </a:r>
            <a:r>
              <a:rPr lang="en-US" altLang="en-US" sz="2800" dirty="0" err="1"/>
              <a:t>adaptador</a:t>
            </a:r>
            <a:r>
              <a:rPr lang="en-US" altLang="en-US" sz="2800" dirty="0"/>
              <a:t> de 1” y </a:t>
            </a:r>
            <a:r>
              <a:rPr lang="en-US" altLang="en-US" sz="2800" dirty="0" err="1"/>
              <a:t>multiplique</a:t>
            </a:r>
            <a:r>
              <a:rPr lang="en-US" altLang="en-US" sz="2800" dirty="0"/>
              <a:t> la </a:t>
            </a:r>
            <a:r>
              <a:rPr lang="en-US" altLang="en-US" sz="2800" dirty="0" err="1"/>
              <a:t>lectura</a:t>
            </a:r>
            <a:r>
              <a:rPr lang="en-US" altLang="en-US" sz="2800" dirty="0"/>
              <a:t> por .0625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2800" dirty="0"/>
          </a:p>
        </p:txBody>
      </p:sp>
      <p:pic>
        <p:nvPicPr>
          <p:cNvPr id="129030" name="Picture 6" descr="Prueba de penetrómetro de bolsillo&#10;" title="Dispositivo">
            <a:extLst>
              <a:ext uri="{FF2B5EF4-FFF2-40B4-BE49-F238E27FC236}">
                <a16:creationId xmlns:a16="http://schemas.microsoft.com/office/drawing/2014/main" id="{C0FDA650-7576-4DC9-9283-D3EAA9CB3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8671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E1318-03D0-4EA5-A1A9-993FA263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120</a:t>
            </a:fld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1026">
            <a:extLst>
              <a:ext uri="{FF2B5EF4-FFF2-40B4-BE49-F238E27FC236}">
                <a16:creationId xmlns:a16="http://schemas.microsoft.com/office/drawing/2014/main" id="{0BD3BB32-46D5-4D91-B292-13160681E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977" y="326736"/>
            <a:ext cx="8388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 b="1" dirty="0"/>
              <a:t>La Prueba de la Penetración del Pulgar</a:t>
            </a:r>
            <a:endParaRPr lang="en-US" sz="4000" b="1" dirty="0"/>
          </a:p>
        </p:txBody>
      </p:sp>
      <p:pic>
        <p:nvPicPr>
          <p:cNvPr id="130051" name="Picture 1027" descr="Pasos de prueba de penetración del pulgar&#10;" title="Prueba del pulgar">
            <a:extLst>
              <a:ext uri="{FF2B5EF4-FFF2-40B4-BE49-F238E27FC236}">
                <a16:creationId xmlns:a16="http://schemas.microsoft.com/office/drawing/2014/main" id="{6645B8F1-F5CC-42B5-84A5-533F517A35E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175" y="1600200"/>
            <a:ext cx="3505200" cy="4164013"/>
          </a:xfrm>
          <a:noFill/>
        </p:spPr>
      </p:pic>
      <p:sp>
        <p:nvSpPr>
          <p:cNvPr id="130054" name="Rectangle 6">
            <a:extLst>
              <a:ext uri="{FF2B5EF4-FFF2-40B4-BE49-F238E27FC236}">
                <a16:creationId xmlns:a16="http://schemas.microsoft.com/office/drawing/2014/main" id="{4CAFEB22-22D8-4435-86FC-901AC9B7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00200"/>
            <a:ext cx="3962400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altLang="en-US" sz="2800" dirty="0"/>
              <a:t>La </a:t>
            </a:r>
            <a:r>
              <a:rPr lang="en-US" altLang="en-US" sz="2800" dirty="0" err="1"/>
              <a:t>prueba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penetraci</a:t>
            </a:r>
            <a:r>
              <a:rPr lang="es-MX" altLang="en-US" sz="2800" dirty="0" err="1"/>
              <a:t>ón</a:t>
            </a:r>
            <a:r>
              <a:rPr lang="es-MX" altLang="en-US" sz="2800" dirty="0"/>
              <a:t> del pulgar consiste en medir cuanto se puede penetrar el material haciendo presión con el dedo pulgar 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E4472-435D-46CC-87F3-A5256768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CC68-D688-4B42-8393-91F16F78334B}" type="slidenum">
              <a:rPr lang="en-US" altLang="en-US" smtClean="0"/>
              <a:pPr/>
              <a:t>121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FF2D10-F875-4A88-BFF0-72024C8D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6236"/>
            <a:ext cx="7886700" cy="776489"/>
          </a:xfrm>
        </p:spPr>
        <p:txBody>
          <a:bodyPr/>
          <a:lstStyle/>
          <a:p>
            <a:pPr>
              <a:defRPr/>
            </a:pPr>
            <a:r>
              <a:rPr lang="es-ES" dirty="0"/>
              <a:t>La Prueba de la Penetración del </a:t>
            </a:r>
            <a:r>
              <a:rPr lang="es-ES" dirty="0" smtClean="0"/>
              <a:t>Pulgar</a:t>
            </a:r>
            <a:r>
              <a:rPr lang="es-ES" sz="2800" dirty="0" smtClean="0"/>
              <a:t> (cont.)</a:t>
            </a:r>
            <a:endParaRPr lang="en-US" sz="2800" dirty="0"/>
          </a:p>
        </p:txBody>
      </p:sp>
      <p:sp>
        <p:nvSpPr>
          <p:cNvPr id="131075" name="Content Placeholder 6">
            <a:extLst>
              <a:ext uri="{FF2B5EF4-FFF2-40B4-BE49-F238E27FC236}">
                <a16:creationId xmlns:a16="http://schemas.microsoft.com/office/drawing/2014/main" id="{D4890587-2029-4EC9-AE08-5A64D80A2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Si el </a:t>
            </a:r>
            <a:r>
              <a:rPr lang="en-US" altLang="en-US" dirty="0" err="1"/>
              <a:t>pulgar</a:t>
            </a:r>
            <a:r>
              <a:rPr lang="en-US" altLang="en-US" dirty="0"/>
              <a:t> </a:t>
            </a:r>
            <a:r>
              <a:rPr lang="en-US" altLang="en-US" dirty="0" err="1"/>
              <a:t>penetra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el </a:t>
            </a:r>
            <a:r>
              <a:rPr lang="en-US" altLang="en-US" dirty="0" err="1"/>
              <a:t>terreno</a:t>
            </a:r>
            <a:r>
              <a:rPr lang="en-US" altLang="en-US" dirty="0"/>
              <a:t> </a:t>
            </a:r>
            <a:r>
              <a:rPr lang="en-US" altLang="en-US" dirty="0" err="1"/>
              <a:t>sólo</a:t>
            </a:r>
            <a:r>
              <a:rPr lang="en-US" altLang="en-US" dirty="0"/>
              <a:t> con gran </a:t>
            </a:r>
            <a:r>
              <a:rPr lang="en-US" altLang="en-US" dirty="0" err="1"/>
              <a:t>dificultad</a:t>
            </a:r>
            <a:r>
              <a:rPr lang="en-US" altLang="en-US" dirty="0"/>
              <a:t>, el </a:t>
            </a:r>
            <a:r>
              <a:rPr lang="en-US" altLang="en-US" dirty="0" err="1"/>
              <a:t>terreno</a:t>
            </a:r>
            <a:r>
              <a:rPr lang="en-US" altLang="en-US" dirty="0"/>
              <a:t> el </a:t>
            </a:r>
            <a:r>
              <a:rPr lang="en-US" altLang="en-US" dirty="0" err="1"/>
              <a:t>probablemente</a:t>
            </a:r>
            <a:r>
              <a:rPr lang="en-US" altLang="en-US" dirty="0"/>
              <a:t> de </a:t>
            </a:r>
            <a:r>
              <a:rPr lang="en-US" altLang="en-US" dirty="0" err="1"/>
              <a:t>tipo</a:t>
            </a:r>
            <a:r>
              <a:rPr lang="en-US" altLang="en-US" dirty="0"/>
              <a:t> A</a:t>
            </a:r>
          </a:p>
          <a:p>
            <a:r>
              <a:rPr lang="en-US" altLang="en-US" dirty="0"/>
              <a:t>Si el </a:t>
            </a:r>
            <a:r>
              <a:rPr lang="en-US" altLang="en-US" dirty="0" err="1"/>
              <a:t>pulgar</a:t>
            </a:r>
            <a:r>
              <a:rPr lang="en-US" altLang="en-US" dirty="0"/>
              <a:t> no </a:t>
            </a:r>
            <a:r>
              <a:rPr lang="en-US" altLang="en-US" dirty="0" err="1"/>
              <a:t>penetra</a:t>
            </a:r>
            <a:r>
              <a:rPr lang="en-US" altLang="en-US" dirty="0"/>
              <a:t> </a:t>
            </a:r>
            <a:r>
              <a:rPr lang="en-US" altLang="en-US" dirty="0" err="1"/>
              <a:t>más</a:t>
            </a:r>
            <a:r>
              <a:rPr lang="en-US" altLang="en-US" dirty="0"/>
              <a:t> que la </a:t>
            </a:r>
            <a:r>
              <a:rPr lang="en-US" altLang="en-US" dirty="0" err="1"/>
              <a:t>longitud</a:t>
            </a:r>
            <a:r>
              <a:rPr lang="en-US" altLang="en-US" dirty="0"/>
              <a:t> de la </a:t>
            </a:r>
            <a:r>
              <a:rPr lang="en-US" altLang="en-US" dirty="0" err="1"/>
              <a:t>uña</a:t>
            </a:r>
            <a:r>
              <a:rPr lang="en-US" altLang="en-US" dirty="0"/>
              <a:t> del </a:t>
            </a:r>
            <a:r>
              <a:rPr lang="en-US" altLang="en-US" dirty="0" err="1"/>
              <a:t>pulgar</a:t>
            </a:r>
            <a:r>
              <a:rPr lang="en-US" altLang="en-US" dirty="0"/>
              <a:t>, el probable que el </a:t>
            </a:r>
            <a:r>
              <a:rPr lang="en-US" altLang="en-US" dirty="0" err="1"/>
              <a:t>terreno</a:t>
            </a:r>
            <a:r>
              <a:rPr lang="en-US" altLang="en-US" dirty="0"/>
              <a:t> sea de </a:t>
            </a:r>
            <a:r>
              <a:rPr lang="en-US" altLang="en-US" dirty="0" err="1"/>
              <a:t>tipo</a:t>
            </a:r>
            <a:r>
              <a:rPr lang="en-US" altLang="en-US" dirty="0"/>
              <a:t> </a:t>
            </a:r>
            <a:r>
              <a:rPr lang="en-US" altLang="en-US" dirty="0" smtClean="0"/>
              <a:t>B</a:t>
            </a:r>
          </a:p>
          <a:p>
            <a:r>
              <a:rPr lang="en-US" altLang="en-US" dirty="0"/>
              <a:t>Si el </a:t>
            </a:r>
            <a:r>
              <a:rPr lang="en-US" altLang="en-US" dirty="0" err="1"/>
              <a:t>pulgar</a:t>
            </a:r>
            <a:r>
              <a:rPr lang="en-US" altLang="en-US" dirty="0"/>
              <a:t> </a:t>
            </a:r>
            <a:r>
              <a:rPr lang="en-US" altLang="en-US" dirty="0" err="1"/>
              <a:t>penetra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toda</a:t>
            </a:r>
            <a:r>
              <a:rPr lang="en-US" altLang="en-US" dirty="0"/>
              <a:t> la </a:t>
            </a:r>
            <a:r>
              <a:rPr lang="en-US" altLang="en-US" dirty="0" err="1"/>
              <a:t>longitud</a:t>
            </a:r>
            <a:r>
              <a:rPr lang="en-US" altLang="en-US" dirty="0"/>
              <a:t> del </a:t>
            </a:r>
            <a:r>
              <a:rPr lang="en-US" altLang="en-US" dirty="0" err="1"/>
              <a:t>pulgar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el </a:t>
            </a:r>
            <a:r>
              <a:rPr lang="en-US" altLang="en-US" dirty="0" err="1"/>
              <a:t>tipo</a:t>
            </a:r>
            <a:r>
              <a:rPr lang="en-US" altLang="en-US" dirty="0"/>
              <a:t> de </a:t>
            </a:r>
            <a:r>
              <a:rPr lang="en-US" altLang="en-US" dirty="0" err="1"/>
              <a:t>terreno</a:t>
            </a:r>
            <a:r>
              <a:rPr lang="en-US" altLang="en-US" dirty="0"/>
              <a:t> C</a:t>
            </a:r>
          </a:p>
          <a:p>
            <a:r>
              <a:rPr lang="en-US" altLang="en-US" dirty="0"/>
              <a:t>La </a:t>
            </a:r>
            <a:r>
              <a:rPr lang="en-US" altLang="en-US" dirty="0" err="1"/>
              <a:t>prueba</a:t>
            </a:r>
            <a:r>
              <a:rPr lang="en-US" altLang="en-US" dirty="0"/>
              <a:t> de la </a:t>
            </a:r>
            <a:r>
              <a:rPr lang="en-US" altLang="en-US" dirty="0" err="1"/>
              <a:t>penetración</a:t>
            </a:r>
            <a:r>
              <a:rPr lang="en-US" altLang="en-US" dirty="0"/>
              <a:t> del </a:t>
            </a:r>
            <a:r>
              <a:rPr lang="en-US" altLang="en-US" dirty="0" err="1"/>
              <a:t>pulgar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</a:t>
            </a:r>
            <a:r>
              <a:rPr lang="en-US" altLang="en-US" dirty="0" err="1"/>
              <a:t>subjetiva</a:t>
            </a:r>
            <a:r>
              <a:rPr lang="en-US" altLang="en-US" dirty="0"/>
              <a:t> y, </a:t>
            </a:r>
            <a:r>
              <a:rPr lang="en-US" altLang="en-US" dirty="0" err="1"/>
              <a:t>por</a:t>
            </a:r>
            <a:r>
              <a:rPr lang="en-US" altLang="en-US" dirty="0"/>
              <a:t> </a:t>
            </a:r>
            <a:r>
              <a:rPr lang="en-US" altLang="en-US" dirty="0" err="1"/>
              <a:t>tanto</a:t>
            </a:r>
            <a:r>
              <a:rPr lang="en-US" altLang="en-US" dirty="0"/>
              <a:t>, </a:t>
            </a:r>
            <a:r>
              <a:rPr lang="en-US" altLang="en-US" dirty="0" err="1"/>
              <a:t>es</a:t>
            </a:r>
            <a:r>
              <a:rPr lang="en-US" altLang="en-US" dirty="0"/>
              <a:t> la </a:t>
            </a:r>
            <a:r>
              <a:rPr lang="en-US" altLang="en-US" dirty="0" err="1"/>
              <a:t>menos</a:t>
            </a:r>
            <a:r>
              <a:rPr lang="en-US" altLang="en-US" dirty="0"/>
              <a:t> exacta de las </a:t>
            </a:r>
            <a:r>
              <a:rPr lang="en-US" altLang="en-US" dirty="0" err="1"/>
              <a:t>pruebas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DC63B-F60B-492E-B0AC-1BE24A43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122</a:t>
            </a:fld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492EF915-4037-4466-A299-480DE6022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612775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Clasificaciones</a:t>
            </a:r>
            <a:endParaRPr lang="en-US" dirty="0"/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61FDB5D0-62B6-4F1C-BED3-ADEE37FDD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Estratos</a:t>
            </a:r>
            <a:r>
              <a:rPr lang="en-US" altLang="en-US" dirty="0"/>
              <a:t> </a:t>
            </a:r>
            <a:r>
              <a:rPr lang="en-US" altLang="en-US" dirty="0" err="1"/>
              <a:t>Geológicos</a:t>
            </a:r>
            <a:r>
              <a:rPr lang="en-US" altLang="en-US" dirty="0"/>
              <a:t> </a:t>
            </a:r>
            <a:r>
              <a:rPr lang="en-US" altLang="en-US" dirty="0" err="1"/>
              <a:t>Encamados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s-E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s-ES" altLang="en-US" sz="2800" dirty="0"/>
              <a:t>Los terrenos son configurados en capas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800" dirty="0"/>
              <a:t>Debe ser clasificado por la tierra más débil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s-ES" altLang="en-US" sz="2800" dirty="0"/>
              <a:t>Cada capa puede ser clasificada individualmente si una capa más fija está debajo de una capa menos fija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Tipo C </a:t>
            </a:r>
            <a:r>
              <a:rPr lang="en-US" altLang="en-US" sz="2800" dirty="0" err="1"/>
              <a:t>terreno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yace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encima</a:t>
            </a:r>
            <a:r>
              <a:rPr lang="en-US" altLang="en-US" sz="2800" dirty="0"/>
              <a:t> de la </a:t>
            </a:r>
            <a:r>
              <a:rPr lang="en-US" altLang="en-US" sz="2800" dirty="0" err="1"/>
              <a:t>roca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estable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677D3-CA88-4E94-B119-80529D41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123</a:t>
            </a:fld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8BB9062E-90D4-44E8-A4EE-6FA8169F3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612775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Clasificaciones </a:t>
            </a:r>
            <a:r>
              <a:rPr lang="es-ES" sz="2800" dirty="0" smtClean="0"/>
              <a:t>(cont.)</a:t>
            </a:r>
            <a:endParaRPr lang="en-US" sz="2800" dirty="0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3BA182CD-948D-4D94-A436-D11944902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err="1"/>
              <a:t>Busque</a:t>
            </a:r>
            <a:r>
              <a:rPr lang="en-US" altLang="en-US" dirty="0"/>
              <a:t> las </a:t>
            </a:r>
            <a:r>
              <a:rPr lang="en-US" altLang="en-US" dirty="0" err="1"/>
              <a:t>condiciones</a:t>
            </a:r>
            <a:r>
              <a:rPr lang="en-US" altLang="en-US" dirty="0"/>
              <a:t> </a:t>
            </a:r>
            <a:r>
              <a:rPr lang="en-US" altLang="en-US" dirty="0" err="1"/>
              <a:t>siguientes</a:t>
            </a:r>
            <a:r>
              <a:rPr lang="en-US" altLang="en-US" dirty="0"/>
              <a:t>:</a:t>
            </a:r>
          </a:p>
          <a:p>
            <a:pPr lvl="1" eaLnBrk="1" hangingPunct="1"/>
            <a:r>
              <a:rPr lang="es-ES" altLang="en-US" sz="2800" dirty="0"/>
              <a:t>El tamaño de la partícula</a:t>
            </a:r>
          </a:p>
          <a:p>
            <a:pPr lvl="2" eaLnBrk="1" hangingPunct="1"/>
            <a:r>
              <a:rPr lang="es-ES" altLang="en-US" sz="2800" dirty="0"/>
              <a:t>Si principalmente las son partículas finas entonces la materia es cohesiva</a:t>
            </a:r>
            <a:endParaRPr lang="en-US" altLang="en-US" sz="2800" dirty="0"/>
          </a:p>
          <a:p>
            <a:pPr lvl="2" eaLnBrk="1" hangingPunct="1"/>
            <a:r>
              <a:rPr lang="en-US" altLang="en-US" sz="2800" dirty="0"/>
              <a:t>Si </a:t>
            </a:r>
            <a:r>
              <a:rPr lang="en-US" altLang="en-US" sz="2800" dirty="0" err="1"/>
              <a:t>principalmente</a:t>
            </a:r>
            <a:r>
              <a:rPr lang="en-US" altLang="en-US" sz="2800" dirty="0"/>
              <a:t> la arena </a:t>
            </a:r>
            <a:r>
              <a:rPr lang="en-US" altLang="en-US" sz="2800" dirty="0" err="1"/>
              <a:t>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tosca</a:t>
            </a:r>
            <a:r>
              <a:rPr lang="en-US" altLang="en-US" sz="2800" dirty="0"/>
              <a:t> o  </a:t>
            </a:r>
            <a:r>
              <a:rPr lang="en-US" altLang="en-US" sz="2800" dirty="0" err="1"/>
              <a:t>grava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entonces</a:t>
            </a:r>
            <a:r>
              <a:rPr lang="en-US" altLang="en-US" sz="2800" dirty="0"/>
              <a:t> el material </a:t>
            </a:r>
            <a:r>
              <a:rPr lang="en-US" altLang="en-US" sz="2800" dirty="0" err="1"/>
              <a:t>es</a:t>
            </a:r>
            <a:r>
              <a:rPr lang="en-US" altLang="en-US" sz="2800" dirty="0"/>
              <a:t> granular</a:t>
            </a:r>
          </a:p>
          <a:p>
            <a:pPr lvl="1" eaLnBrk="1" hangingPunct="1"/>
            <a:r>
              <a:rPr lang="es-ES" altLang="en-US" sz="2800" dirty="0"/>
              <a:t>La cohesión </a:t>
            </a:r>
          </a:p>
          <a:p>
            <a:pPr lvl="2" eaLnBrk="1" hangingPunct="1"/>
            <a:r>
              <a:rPr lang="es-ES" altLang="en-US" sz="2800" dirty="0"/>
              <a:t>Si el material se queda en grupos la tierra tiene cohesión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DE2D51-CCD3-403D-A5C1-0A05CAD2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124</a:t>
            </a:fld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17919655-0F3C-4004-84AB-C2F1A5572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6863"/>
            <a:ext cx="82296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La Fuerza del Terreno depende de: </a:t>
            </a:r>
            <a:endParaRPr lang="en-US" dirty="0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DB0A58B8-4599-4284-898B-3630BD61C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98700"/>
            <a:ext cx="8229600" cy="3775075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n-US" dirty="0"/>
              <a:t>El tipo de Tierra.</a:t>
            </a:r>
          </a:p>
          <a:p>
            <a:pPr eaLnBrk="1" hangingPunct="1"/>
            <a:r>
              <a:rPr lang="es-ES" altLang="en-US" dirty="0"/>
              <a:t>La cantidad de la humedad en el terreno.</a:t>
            </a:r>
          </a:p>
          <a:p>
            <a:pPr eaLnBrk="1" hangingPunct="1"/>
            <a:r>
              <a:rPr lang="es-ES" altLang="en-US" dirty="0"/>
              <a:t>Si el terreno ha sido perturbado previamente</a:t>
            </a:r>
            <a:r>
              <a:rPr lang="en-US" alt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E7B4D3-0260-4A5B-8B92-54A286DE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125</a:t>
            </a:fld>
            <a:endParaRPr lang="en-US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0F106954-453D-4C94-A0BD-86D8B5843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5029200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s-ES" altLang="en-US" dirty="0"/>
              <a:t>El Peso adicional </a:t>
            </a:r>
          </a:p>
          <a:p>
            <a:pPr lvl="1" eaLnBrk="1" hangingPunct="1"/>
            <a:r>
              <a:rPr lang="es-ES" altLang="en-US" sz="2800" dirty="0"/>
              <a:t>la Presión Hidrostática</a:t>
            </a:r>
            <a:endParaRPr lang="en-US" altLang="en-US" sz="2800" i="1" dirty="0"/>
          </a:p>
          <a:p>
            <a:pPr eaLnBrk="1" hangingPunct="1"/>
            <a:r>
              <a:rPr lang="es-ES" altLang="en-US" dirty="0"/>
              <a:t>La erosión de la Pared de Zanja</a:t>
            </a:r>
          </a:p>
          <a:p>
            <a:pPr lvl="1" eaLnBrk="1" hangingPunct="1"/>
            <a:r>
              <a:rPr lang="es-ES" altLang="en-US" sz="2800" dirty="0"/>
              <a:t>el movimiento de agua mueve típicamente el terreno</a:t>
            </a:r>
            <a:endParaRPr lang="en-US" altLang="en-US" sz="2800" i="1" dirty="0"/>
          </a:p>
          <a:p>
            <a:pPr eaLnBrk="1" hangingPunct="1"/>
            <a:r>
              <a:rPr lang="es-ES" altLang="en-US" dirty="0"/>
              <a:t>La Congelación y el Deshielo</a:t>
            </a:r>
          </a:p>
          <a:p>
            <a:pPr lvl="1" eaLnBrk="1" hangingPunct="1"/>
            <a:r>
              <a:rPr lang="es-ES" altLang="en-US" sz="2800" dirty="0"/>
              <a:t>tiene como resultado las grietas y la cohesión falsa</a:t>
            </a:r>
            <a:endParaRPr lang="en-US" altLang="en-US" sz="2800" i="1" dirty="0"/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</a:p>
          <a:p>
            <a:pPr eaLnBrk="1" hangingPunct="1">
              <a:buFontTx/>
              <a:buNone/>
            </a:pPr>
            <a:r>
              <a:rPr lang="es-ES" altLang="en-US" dirty="0"/>
              <a:t>La ELIMINACION DE AGUA del SUELO ES CRITICA</a:t>
            </a:r>
            <a:endParaRPr lang="en-US" altLang="en-US" dirty="0"/>
          </a:p>
        </p:txBody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A6AA0BF9-C31A-4E71-B5E0-A81E0B4C0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La Adición de Agua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79EDD-84B2-4BBF-A4AA-68C50548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126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588092E3-AF85-4284-98E7-AEC30FD99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93688"/>
            <a:ext cx="8105775" cy="7889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ffectLst/>
              </a:rPr>
              <a:t>COMPONENTES del TERRENO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EB3F9252-7D61-4AF8-B741-D212F556C70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763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n-US" sz="2800" dirty="0"/>
              <a:t>Arcilla: 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Compuesto de partículas minerales menos de 0,002 Mm de diámetro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/>
              <a:t>Legamo</a:t>
            </a:r>
            <a:r>
              <a:rPr lang="en-US" altLang="en-US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Los fragmentos individuales del mineral que son de 0,002 a 0,05 Mm de diámetro.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Arena</a:t>
            </a:r>
            <a:r>
              <a:rPr lang="en-US" altLang="en-US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Los fragmentos individuales de la roca o el mineral que son de diámetro de 0,05 a 2,0 Mm de diámetro.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Grava: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en-US" sz="2400" dirty="0"/>
              <a:t>Puede ser o angular o redondeada. </a:t>
            </a: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5BF8E-7A4E-4B53-BE5C-6A34EE01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127</a:t>
            </a:fld>
            <a:endParaRPr lang="en-US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894FA18E-3E8F-4C40-98C7-061F3584D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3213"/>
            <a:ext cx="8229600" cy="657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TERRENO COHESIVO</a:t>
            </a:r>
            <a:endParaRPr lang="en-US" b="1" dirty="0"/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0EC8CDB9-45A8-4BAD-A414-41C2EF8EE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 eaLnBrk="1" hangingPunct="1"/>
            <a:r>
              <a:rPr lang="es-ES" altLang="en-US" dirty="0"/>
              <a:t>La tierra con un mucho contenido de arcilla que tiene la fuerza cohesiva. </a:t>
            </a:r>
          </a:p>
          <a:p>
            <a:pPr eaLnBrk="1" hangingPunct="1"/>
            <a:r>
              <a:rPr lang="es-ES" altLang="en-US" dirty="0"/>
              <a:t>No desmenuza. </a:t>
            </a:r>
          </a:p>
          <a:p>
            <a:pPr eaLnBrk="1" hangingPunct="1"/>
            <a:r>
              <a:rPr lang="es-ES" altLang="en-US" dirty="0"/>
              <a:t>Puede ser excavado con cuestas verticales de lado.</a:t>
            </a:r>
          </a:p>
          <a:p>
            <a:pPr eaLnBrk="1" hangingPunct="1"/>
            <a:r>
              <a:rPr lang="es-ES" altLang="en-US" dirty="0"/>
              <a:t>Es difícil de romper cuando seca.</a:t>
            </a:r>
          </a:p>
          <a:p>
            <a:pPr eaLnBrk="1" hangingPunct="1"/>
            <a:r>
              <a:rPr lang="es-ES" altLang="en-US" dirty="0"/>
              <a:t>Puede ser moldeado. </a:t>
            </a:r>
          </a:p>
          <a:p>
            <a:pPr eaLnBrk="1" hangingPunct="1"/>
            <a:r>
              <a:rPr lang="es-ES" altLang="en-US" dirty="0"/>
              <a:t>Exhibe la cohesión significativa aún cuando sumergido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24BB42-D5E7-4468-B5C7-66DC9AEB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128</a:t>
            </a:fld>
            <a:endParaRPr lang="en-U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>
            <a:extLst>
              <a:ext uri="{FF2B5EF4-FFF2-40B4-BE49-F238E27FC236}">
                <a16:creationId xmlns:a16="http://schemas.microsoft.com/office/drawing/2014/main" id="{4996C1F7-825C-4929-BD6F-DEA40EC96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1561" y="1317770"/>
            <a:ext cx="7489825" cy="4414837"/>
          </a:xfrm>
        </p:spPr>
        <p:txBody>
          <a:bodyPr/>
          <a:lstStyle/>
          <a:p>
            <a:pPr eaLnBrk="1" hangingPunct="1"/>
            <a:r>
              <a:rPr lang="es-ES" altLang="en-US" sz="2800" dirty="0"/>
              <a:t>Los terrenos que incluyen grava, la arena, el </a:t>
            </a:r>
            <a:r>
              <a:rPr lang="es-ES" altLang="en-US" sz="2800" dirty="0" err="1"/>
              <a:t>legamo</a:t>
            </a:r>
            <a:r>
              <a:rPr lang="es-ES" altLang="en-US" sz="2800" dirty="0"/>
              <a:t>. </a:t>
            </a:r>
          </a:p>
          <a:p>
            <a:pPr eaLnBrk="1" hangingPunct="1"/>
            <a:r>
              <a:rPr lang="es-ES" altLang="en-US" sz="2800" dirty="0"/>
              <a:t>Muy poco contenido de arcilla. </a:t>
            </a:r>
          </a:p>
          <a:p>
            <a:pPr eaLnBrk="1" hangingPunct="1"/>
            <a:r>
              <a:rPr lang="es-ES" altLang="en-US" sz="2800" dirty="0"/>
              <a:t>No tiene fuerza cohesiva. </a:t>
            </a:r>
          </a:p>
          <a:p>
            <a:pPr eaLnBrk="1" hangingPunct="1"/>
            <a:r>
              <a:rPr lang="es-ES" altLang="en-US" sz="2800" dirty="0"/>
              <a:t>Algunas tierras granulares húmedas exhiben la cohesión aparente. </a:t>
            </a:r>
          </a:p>
          <a:p>
            <a:pPr eaLnBrk="1" hangingPunct="1"/>
            <a:r>
              <a:rPr lang="es-ES" altLang="en-US" sz="2800" dirty="0"/>
              <a:t>No puede ser moldeado cuándo húmedo y desmenuza fácilmente cuando seca. </a:t>
            </a:r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C3852C-AA7C-402A-87EF-3B5E2978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129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4B3FC50-A861-4A17-8D37-5AC68E38B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3213"/>
            <a:ext cx="8229600" cy="657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TERRENO </a:t>
            </a:r>
            <a:r>
              <a:rPr lang="en-US" dirty="0" smtClean="0"/>
              <a:t>COHESIVO </a:t>
            </a:r>
            <a:r>
              <a:rPr lang="en-US" sz="2800" dirty="0" smtClean="0"/>
              <a:t>(cont.)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/>
          </a:bodyPr>
          <a:lstStyle/>
          <a:p>
            <a:pPr marL="325438" indent="-325438" algn="just">
              <a:spcBef>
                <a:spcPts val="700"/>
              </a:spcBef>
              <a:buFont typeface="ArialMT" charset="0"/>
              <a:buChar char="•"/>
            </a:pPr>
            <a:r>
              <a:rPr lang="es-419" dirty="0"/>
              <a:t>La Ley OSH autoriza a los oficiales de seguridad y salud (CSHO), de conformidad con OSHA a realizar inspecciones en el lugar de trabajo en momentos razonables.</a:t>
            </a:r>
            <a:endParaRPr lang="es-419" altLang="en-US" dirty="0"/>
          </a:p>
          <a:p>
            <a:pPr marL="325438" indent="-325438" algn="just">
              <a:spcBef>
                <a:spcPts val="700"/>
              </a:spcBef>
              <a:buFont typeface="ArialMT" charset="0"/>
              <a:buChar char="•"/>
            </a:pPr>
            <a:r>
              <a:rPr lang="es-419" altLang="en-US" dirty="0"/>
              <a:t>OSHA realiza inspecciones sin previo aviso, excepto en circunstancias excepcionales (p.ej., la existencia de un peligro inminente) </a:t>
            </a:r>
          </a:p>
          <a:p>
            <a:pPr marL="325438" indent="-325438" algn="just">
              <a:spcBef>
                <a:spcPts val="700"/>
              </a:spcBef>
              <a:buFont typeface="ArialMT" charset="0"/>
              <a:buChar char="•"/>
            </a:pPr>
            <a:r>
              <a:rPr lang="es-419" dirty="0"/>
              <a:t>De hecho, cualquier persona que le informe a un empleador sobre una inspección de OSHA por adelantado puede recibir multas y hasta pena de prisión</a:t>
            </a:r>
            <a:r>
              <a:rPr lang="es-419" altLang="en-US" dirty="0"/>
              <a:t>. </a:t>
            </a:r>
            <a:endParaRPr lang="es-419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InspecionEs DE OSHA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48893"/>
      </p:ext>
    </p:extLst>
  </p:cSld>
  <p:clrMapOvr>
    <a:masterClrMapping/>
  </p:clrMapOvr>
  <p:transition spd="med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>
            <a:extLst>
              <a:ext uri="{FF2B5EF4-FFF2-40B4-BE49-F238E27FC236}">
                <a16:creationId xmlns:a16="http://schemas.microsoft.com/office/drawing/2014/main" id="{68DC9871-3298-48AF-AC46-41C11D61D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730" y="407054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La </a:t>
            </a:r>
            <a:r>
              <a:rPr lang="en-US" b="1" dirty="0" err="1"/>
              <a:t>Física</a:t>
            </a:r>
            <a:r>
              <a:rPr lang="en-US" b="1" dirty="0"/>
              <a:t> del </a:t>
            </a:r>
            <a:r>
              <a:rPr lang="en-US" b="1" dirty="0" err="1"/>
              <a:t>Terreno</a:t>
            </a:r>
            <a:endParaRPr lang="en-US" b="1" dirty="0"/>
          </a:p>
        </p:txBody>
      </p:sp>
      <p:sp>
        <p:nvSpPr>
          <p:cNvPr id="140291" name="Rectangle 5">
            <a:extLst>
              <a:ext uri="{FF2B5EF4-FFF2-40B4-BE49-F238E27FC236}">
                <a16:creationId xmlns:a16="http://schemas.microsoft.com/office/drawing/2014/main" id="{4AE294AD-0699-4A0D-A658-3141436CB7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41775" cy="4191000"/>
          </a:xfrm>
        </p:spPr>
        <p:txBody>
          <a:bodyPr/>
          <a:lstStyle/>
          <a:p>
            <a:pPr eaLnBrk="1" hangingPunct="1"/>
            <a:r>
              <a:rPr lang="es-ES" altLang="en-US" sz="2800" dirty="0"/>
              <a:t>Los derrumbes ocurren cuando el frente vertical de la zanja se corta por una línea de tensión (fisura o fractura) y se desploma la pared de la excavación</a:t>
            </a:r>
            <a:endParaRPr lang="en-US" altLang="en-US" sz="2800" dirty="0"/>
          </a:p>
        </p:txBody>
      </p:sp>
      <p:pic>
        <p:nvPicPr>
          <p:cNvPr id="140292" name="Picture 9" descr="Derribo en trinchera&#10;" title="Ejemplo">
            <a:extLst>
              <a:ext uri="{FF2B5EF4-FFF2-40B4-BE49-F238E27FC236}">
                <a16:creationId xmlns:a16="http://schemas.microsoft.com/office/drawing/2014/main" id="{B8435F0B-DCEA-4262-8DDA-B01384B4D0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967344"/>
            <a:ext cx="4038600" cy="2923311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895D7A-3C7C-4DCF-AF30-1005A026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9447-264D-43AD-827B-5CC3D849ADB9}" type="slidenum">
              <a:rPr lang="es-MX" altLang="en-US" smtClean="0"/>
              <a:pPr/>
              <a:t>130</a:t>
            </a:fld>
            <a:endParaRPr lang="es-MX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739054" y="2954215"/>
            <a:ext cx="11256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derrumbe</a:t>
            </a:r>
            <a:endParaRPr lang="en-US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1" name="Rectangle 5">
            <a:extLst>
              <a:ext uri="{FF2B5EF4-FFF2-40B4-BE49-F238E27FC236}">
                <a16:creationId xmlns:a16="http://schemas.microsoft.com/office/drawing/2014/main" id="{FCE96D7D-8F1E-4BEC-8E20-C82D86C89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452" y="123206"/>
            <a:ext cx="8229600" cy="612775"/>
          </a:xfrm>
        </p:spPr>
        <p:txBody>
          <a:bodyPr/>
          <a:lstStyle/>
          <a:p>
            <a:pPr>
              <a:defRPr/>
            </a:pPr>
            <a:r>
              <a:rPr lang="en-US" dirty="0"/>
              <a:t>TOPPLING</a:t>
            </a:r>
          </a:p>
        </p:txBody>
      </p:sp>
      <p:pic>
        <p:nvPicPr>
          <p:cNvPr id="141315" name="Picture 4" descr="Derribo en trinchera&#10;" title="Volcarse">
            <a:extLst>
              <a:ext uri="{FF2B5EF4-FFF2-40B4-BE49-F238E27FC236}">
                <a16:creationId xmlns:a16="http://schemas.microsoft.com/office/drawing/2014/main" id="{E0233B1A-A3C4-4D6D-9931-C0CCF28D37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02888"/>
            <a:ext cx="8073482" cy="6055112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4ED60F-0D56-4C37-B8D9-5B1518A7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131</a:t>
            </a:fld>
            <a:endParaRPr lang="en-US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Rectangle 4" descr="La Física del Terreno">
            <a:extLst>
              <a:ext uri="{FF2B5EF4-FFF2-40B4-BE49-F238E27FC236}">
                <a16:creationId xmlns:a16="http://schemas.microsoft.com/office/drawing/2014/main" id="{47062B5B-0B24-43A9-9E60-B34A73677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009" y="334926"/>
            <a:ext cx="5007478" cy="80807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HUNDIMIENTO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42339" name="Rectangle 5">
            <a:extLst>
              <a:ext uri="{FF2B5EF4-FFF2-40B4-BE49-F238E27FC236}">
                <a16:creationId xmlns:a16="http://schemas.microsoft.com/office/drawing/2014/main" id="{4BB217E5-AFCE-476C-8DD4-71436E0E8C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5431" cy="4495800"/>
          </a:xfrm>
        </p:spPr>
        <p:txBody>
          <a:bodyPr/>
          <a:lstStyle/>
          <a:p>
            <a:pPr eaLnBrk="1" hangingPunct="1"/>
            <a:r>
              <a:rPr lang="es-ES" altLang="en-US" sz="2800" dirty="0"/>
              <a:t>El hundimiento de la superficie y la protuberancia ocurre cuando una excavación no tiene apoyo y se puede crear una fuerza desequilibrada en la tierra. </a:t>
            </a:r>
            <a:endParaRPr lang="en-US" altLang="en-US" sz="2800" dirty="0"/>
          </a:p>
        </p:txBody>
      </p:sp>
      <p:pic>
        <p:nvPicPr>
          <p:cNvPr id="142340" name="Picture 10" descr="Mecánica de suelos&#10;" title="Ejemplo">
            <a:extLst>
              <a:ext uri="{FF2B5EF4-FFF2-40B4-BE49-F238E27FC236}">
                <a16:creationId xmlns:a16="http://schemas.microsoft.com/office/drawing/2014/main" id="{C47F828E-B951-4643-B9A2-8247EA626F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9688" y="1600200"/>
            <a:ext cx="3094037" cy="4038600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69D79-7723-46A6-8C70-CB9996B8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9447-264D-43AD-827B-5CC3D849ADB9}" type="slidenum">
              <a:rPr lang="es-MX" altLang="en-US" smtClean="0"/>
              <a:pPr/>
              <a:t>132</a:t>
            </a:fld>
            <a:endParaRPr lang="es-MX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Rectangle 5">
            <a:extLst>
              <a:ext uri="{FF2B5EF4-FFF2-40B4-BE49-F238E27FC236}">
                <a16:creationId xmlns:a16="http://schemas.microsoft.com/office/drawing/2014/main" id="{E7ECFA7E-DDB7-4521-B3E3-8FC4385E2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145" y="384559"/>
            <a:ext cx="8229600" cy="312238"/>
          </a:xfrm>
        </p:spPr>
        <p:txBody>
          <a:bodyPr/>
          <a:lstStyle/>
          <a:p>
            <a:pPr>
              <a:defRPr/>
            </a:pPr>
            <a:r>
              <a:rPr lang="en-US" dirty="0"/>
              <a:t>EXCAVACIÓN SIN SOPORTE</a:t>
            </a:r>
            <a:br>
              <a:rPr lang="en-US" dirty="0"/>
            </a:br>
            <a:endParaRPr lang="en-US" dirty="0"/>
          </a:p>
        </p:txBody>
      </p:sp>
      <p:pic>
        <p:nvPicPr>
          <p:cNvPr id="143363" name="Picture 4" descr="Excavación sin apoyo&#10;" title="Peligro">
            <a:extLst>
              <a:ext uri="{FF2B5EF4-FFF2-40B4-BE49-F238E27FC236}">
                <a16:creationId xmlns:a16="http://schemas.microsoft.com/office/drawing/2014/main" id="{0C3C65ED-7EA4-4062-951E-B47A649F7C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078" y="685800"/>
            <a:ext cx="8125521" cy="6094141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EA5000-D125-42AF-811F-22A767D2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133</a:t>
            </a:fld>
            <a:endParaRPr lang="en-US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FCC5C2-E30B-4351-BCA2-50E148AB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92" y="44605"/>
            <a:ext cx="7886700" cy="776489"/>
          </a:xfrm>
        </p:spPr>
        <p:txBody>
          <a:bodyPr/>
          <a:lstStyle/>
          <a:p>
            <a:r>
              <a:rPr lang="en-US" dirty="0" err="1">
                <a:effectLst/>
              </a:rPr>
              <a:t>abultada</a:t>
            </a: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0FCE52-B8E0-48FB-AA6D-A764CEDC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134</a:t>
            </a:fld>
            <a:endParaRPr lang="en-US" dirty="0"/>
          </a:p>
        </p:txBody>
      </p:sp>
      <p:pic>
        <p:nvPicPr>
          <p:cNvPr id="144387" name="Picture 4" descr="Excavación sin apoyo&#10;" title="Peligro">
            <a:extLst>
              <a:ext uri="{FF2B5EF4-FFF2-40B4-BE49-F238E27FC236}">
                <a16:creationId xmlns:a16="http://schemas.microsoft.com/office/drawing/2014/main" id="{41B9F2F5-CF33-4FF0-A17C-06E9AE76C6B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663" y="998731"/>
            <a:ext cx="7485256" cy="5613942"/>
          </a:xfrm>
          <a:noFill/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4" name="Rectangle 4">
            <a:extLst>
              <a:ext uri="{FF2B5EF4-FFF2-40B4-BE49-F238E27FC236}">
                <a16:creationId xmlns:a16="http://schemas.microsoft.com/office/drawing/2014/main" id="{647A5BE3-DB1B-4E44-A9E6-8AC806529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13" y="349249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La </a:t>
            </a:r>
            <a:r>
              <a:rPr lang="en-US" b="1" dirty="0" err="1"/>
              <a:t>Física</a:t>
            </a:r>
            <a:r>
              <a:rPr lang="en-US" b="1" dirty="0"/>
              <a:t> del </a:t>
            </a:r>
            <a:r>
              <a:rPr lang="en-US" b="1" dirty="0" err="1" smtClean="0"/>
              <a:t>Terreno</a:t>
            </a:r>
            <a:r>
              <a:rPr lang="en-US" b="1" dirty="0" smtClean="0"/>
              <a:t> </a:t>
            </a:r>
            <a:r>
              <a:rPr lang="en-US" sz="2800" b="1" dirty="0" smtClean="0"/>
              <a:t>(cont.)</a:t>
            </a:r>
            <a:endParaRPr lang="en-US" sz="2800" b="1" dirty="0"/>
          </a:p>
        </p:txBody>
      </p:sp>
      <p:sp>
        <p:nvSpPr>
          <p:cNvPr id="145411" name="Rectangle 5">
            <a:extLst>
              <a:ext uri="{FF2B5EF4-FFF2-40B4-BE49-F238E27FC236}">
                <a16:creationId xmlns:a16="http://schemas.microsoft.com/office/drawing/2014/main" id="{9CC980A3-8561-44D2-8C0E-3352A1FEA7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98894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n-US" dirty="0"/>
              <a:t>El tirar o el apretar son causados por la presión hacia abajo, creada por el peso de tierra o equipo adyacentes</a:t>
            </a:r>
          </a:p>
          <a:p>
            <a:pPr eaLnBrk="1" hangingPunct="1">
              <a:lnSpc>
                <a:spcPct val="90000"/>
              </a:lnSpc>
            </a:pPr>
            <a:endParaRPr lang="es-ES" altLang="en-US" dirty="0"/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Puede ocurrir aún cuándo el apuntalamiento o escudos han sido instalados apropiadamente</a:t>
            </a:r>
            <a:endParaRPr lang="en-US" altLang="en-US" dirty="0"/>
          </a:p>
        </p:txBody>
      </p:sp>
      <p:pic>
        <p:nvPicPr>
          <p:cNvPr id="145412" name="Picture 9" descr="Agitar o apretar&#10;" title="Ejemplo">
            <a:extLst>
              <a:ext uri="{FF2B5EF4-FFF2-40B4-BE49-F238E27FC236}">
                <a16:creationId xmlns:a16="http://schemas.microsoft.com/office/drawing/2014/main" id="{FA3660AA-E070-4335-A0E1-432928A249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8982" y="1600200"/>
            <a:ext cx="3813175" cy="3810000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22DFE3-6C6F-47C3-A009-D6C87B3C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9447-264D-43AD-827B-5CC3D849ADB9}" type="slidenum">
              <a:rPr lang="es-MX" altLang="en-US" smtClean="0"/>
              <a:pPr/>
              <a:t>135</a:t>
            </a:fld>
            <a:endParaRPr lang="es-MX" altLang="en-US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E094FF9B-2F18-4C33-A686-9B78B3280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4138"/>
            <a:ext cx="8686800" cy="1736725"/>
          </a:xfrm>
        </p:spPr>
        <p:txBody>
          <a:bodyPr/>
          <a:lstStyle/>
          <a:p>
            <a:pPr algn="ctr" eaLnBrk="1" hangingPunct="1"/>
            <a:r>
              <a:rPr lang="es-ES" altLang="en-US" dirty="0">
                <a:effectLst/>
              </a:rPr>
              <a:t>Las Fuerzas que </a:t>
            </a:r>
            <a:r>
              <a:rPr lang="es-ES" altLang="en-US" dirty="0" err="1">
                <a:effectLst/>
              </a:rPr>
              <a:t>Actuan</a:t>
            </a:r>
            <a:r>
              <a:rPr lang="es-ES" altLang="en-US" dirty="0">
                <a:effectLst/>
              </a:rPr>
              <a:t> en una Zanja</a:t>
            </a:r>
            <a:endParaRPr lang="en-US" altLang="en-US" dirty="0">
              <a:effectLst/>
            </a:endParaRPr>
          </a:p>
        </p:txBody>
      </p:sp>
      <p:sp>
        <p:nvSpPr>
          <p:cNvPr id="146435" name="Text Box 3">
            <a:extLst>
              <a:ext uri="{FF2B5EF4-FFF2-40B4-BE49-F238E27FC236}">
                <a16:creationId xmlns:a16="http://schemas.microsoft.com/office/drawing/2014/main" id="{754F8293-8BF8-462A-AFB6-DCA0035EF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96000"/>
            <a:ext cx="2743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</a:rPr>
              <a:t>©  ACR Publications   Used By Permission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pic>
        <p:nvPicPr>
          <p:cNvPr id="146437" name="Picture 5" descr="Agitar o apretar&#10;" title="Ejemplo">
            <a:extLst>
              <a:ext uri="{FF2B5EF4-FFF2-40B4-BE49-F238E27FC236}">
                <a16:creationId xmlns:a16="http://schemas.microsoft.com/office/drawing/2014/main" id="{4A66689B-ED40-4215-8D05-5437F49A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88" y="1489374"/>
            <a:ext cx="8122024" cy="472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F0B95-B19C-4C11-8EF7-F96E22C6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136</a:t>
            </a:fld>
            <a:endParaRPr lang="en-US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2" name="Rectangle 4">
            <a:extLst>
              <a:ext uri="{FF2B5EF4-FFF2-40B4-BE49-F238E27FC236}">
                <a16:creationId xmlns:a16="http://schemas.microsoft.com/office/drawing/2014/main" id="{098866AA-663C-426D-B8EE-A51D33E3D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75" y="349249"/>
            <a:ext cx="91440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HIRVIENDO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47459" name="Rectangle 5">
            <a:extLst>
              <a:ext uri="{FF2B5EF4-FFF2-40B4-BE49-F238E27FC236}">
                <a16:creationId xmlns:a16="http://schemas.microsoft.com/office/drawing/2014/main" id="{EFD6AB19-3493-4ADE-889A-73EF93C45F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41775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ES" altLang="en-US" sz="2800"/>
              <a:t>El Hervir es evidenciado por un flujo de agua hacia arriba en el fondo del corte</a:t>
            </a:r>
            <a:endParaRPr lang="en-US" altLang="en-US" sz="2800"/>
          </a:p>
          <a:p>
            <a:pPr eaLnBrk="1" hangingPunct="1"/>
            <a:r>
              <a:rPr lang="en-US" altLang="en-US" sz="2800"/>
              <a:t>Nivel freático alto es una causa</a:t>
            </a:r>
          </a:p>
          <a:p>
            <a:pPr eaLnBrk="1" hangingPunct="1"/>
            <a:r>
              <a:rPr lang="es-ES" altLang="en-US" sz="2800"/>
              <a:t>El Hervir llena rápidamente la zanja con agua aun cuando se utiliza una caja de zanja</a:t>
            </a:r>
            <a:endParaRPr lang="en-US" altLang="en-US" sz="2800"/>
          </a:p>
        </p:txBody>
      </p:sp>
      <p:pic>
        <p:nvPicPr>
          <p:cNvPr id="147460" name="Picture 9" descr="La ebullición produce una condición rápida incluso cuando se usan cajas de zanjas&#10;&#10;" title="Hirviendo">
            <a:extLst>
              <a:ext uri="{FF2B5EF4-FFF2-40B4-BE49-F238E27FC236}">
                <a16:creationId xmlns:a16="http://schemas.microsoft.com/office/drawing/2014/main" id="{71FB6512-36D9-4841-8019-4F00E00BF6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1375" y="1600200"/>
            <a:ext cx="4032250" cy="4038600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818368-AD00-4B9A-A95C-0445AD42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9447-264D-43AD-827B-5CC3D849ADB9}" type="slidenum">
              <a:rPr lang="es-MX" altLang="en-US" smtClean="0"/>
              <a:pPr/>
              <a:t>137</a:t>
            </a:fld>
            <a:endParaRPr lang="es-MX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>
            <a:extLst>
              <a:ext uri="{FF2B5EF4-FFF2-40B4-BE49-F238E27FC236}">
                <a16:creationId xmlns:a16="http://schemas.microsoft.com/office/drawing/2014/main" id="{CA6BE97E-1F94-4489-83CC-44FF39D68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95791"/>
            <a:ext cx="7886700" cy="77648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>
                <a:effectLst/>
              </a:rPr>
              <a:t>El </a:t>
            </a:r>
            <a:r>
              <a:rPr lang="en-US" dirty="0" err="1">
                <a:effectLst/>
              </a:rPr>
              <a:t>Hervir</a:t>
            </a:r>
            <a:r>
              <a:rPr lang="en-US" dirty="0">
                <a:effectLst/>
              </a:rPr>
              <a:t> al </a:t>
            </a:r>
            <a:r>
              <a:rPr lang="en-US" dirty="0" err="1">
                <a:effectLst/>
              </a:rPr>
              <a:t>Fondo</a:t>
            </a:r>
            <a:r>
              <a:rPr lang="en-US" dirty="0">
                <a:effectLst/>
              </a:rPr>
              <a:t> de la </a:t>
            </a:r>
            <a:r>
              <a:rPr lang="en-US" dirty="0" err="1">
                <a:effectLst/>
              </a:rPr>
              <a:t>Zanja</a:t>
            </a:r>
            <a:endParaRPr lang="en-US" dirty="0">
              <a:effectLst/>
            </a:endParaRPr>
          </a:p>
        </p:txBody>
      </p:sp>
      <p:pic>
        <p:nvPicPr>
          <p:cNvPr id="148483" name="Picture 3" descr="Ebullición de trinchera&#10;" title="Ejemplo de ebullición">
            <a:extLst>
              <a:ext uri="{FF2B5EF4-FFF2-40B4-BE49-F238E27FC236}">
                <a16:creationId xmlns:a16="http://schemas.microsoft.com/office/drawing/2014/main" id="{02EA2039-9AC5-401F-8CDC-75D79C94B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15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1B9A57-5BD3-4200-904B-975C46D10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138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>
            <a:extLst>
              <a:ext uri="{FF2B5EF4-FFF2-40B4-BE49-F238E27FC236}">
                <a16:creationId xmlns:a16="http://schemas.microsoft.com/office/drawing/2014/main" id="{539549AA-D1C3-4B52-8A27-C7CF5BCB81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41326" y="1343025"/>
            <a:ext cx="4013200" cy="4171950"/>
          </a:xfrm>
        </p:spPr>
        <p:txBody>
          <a:bodyPr/>
          <a:lstStyle/>
          <a:p>
            <a:pPr eaLnBrk="1" hangingPunct="1"/>
            <a:r>
              <a:rPr lang="es-ES" altLang="en-US" sz="2800" dirty="0"/>
              <a:t>Las grietas de la tensión generalmente forma en una distancia horizontal de 0,5 - 7,5 veces la profundidad de la zanja</a:t>
            </a:r>
            <a:endParaRPr lang="en-US" altLang="en-US" sz="2800" dirty="0"/>
          </a:p>
        </p:txBody>
      </p:sp>
      <p:pic>
        <p:nvPicPr>
          <p:cNvPr id="149508" name="Picture 7" descr="Grieta de tensión en trinchera&#10;" title="Grieta de trinchera">
            <a:extLst>
              <a:ext uri="{FF2B5EF4-FFF2-40B4-BE49-F238E27FC236}">
                <a16:creationId xmlns:a16="http://schemas.microsoft.com/office/drawing/2014/main" id="{D83E6B76-82DB-4784-AD53-6BF9530BB0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9474" y="1600199"/>
            <a:ext cx="4205144" cy="4038601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D808EE-9A2F-4FAC-94FA-018A2421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9447-264D-43AD-827B-5CC3D849ADB9}" type="slidenum">
              <a:rPr lang="es-MX" altLang="en-US" smtClean="0"/>
              <a:pPr/>
              <a:t>139</a:t>
            </a:fld>
            <a:endParaRPr lang="es-MX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EF33B07-59D1-4BBA-9D74-582CC83CE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746" y="517525"/>
            <a:ext cx="7017327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TRENCH CRACK</a:t>
            </a:r>
            <a:br>
              <a:rPr lang="en-US" b="1" dirty="0"/>
            </a:b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5462" y="1183549"/>
            <a:ext cx="7886700" cy="49743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s-419" dirty="0"/>
              <a:t>Una inspección típica de OSHA en el sector laboral incluye cuatro etapas :</a:t>
            </a:r>
          </a:p>
          <a:p>
            <a:pPr marL="0" indent="0">
              <a:buNone/>
            </a:pPr>
            <a:endParaRPr lang="es-419" dirty="0"/>
          </a:p>
          <a:p>
            <a:pPr marL="514350" indent="-514350">
              <a:buFont typeface="+mj-lt"/>
              <a:buAutoNum type="arabicPeriod"/>
            </a:pPr>
            <a:r>
              <a:rPr lang="es-419" dirty="0"/>
              <a:t>Presentación de las credenciales del inspector.</a:t>
            </a:r>
          </a:p>
          <a:p>
            <a:pPr marL="514350" indent="-514350">
              <a:buFont typeface="+mj-lt"/>
              <a:buAutoNum type="arabicPeriod"/>
            </a:pPr>
            <a:r>
              <a:rPr lang="es-419" dirty="0"/>
              <a:t>Una reunión inicial.</a:t>
            </a:r>
          </a:p>
          <a:p>
            <a:pPr marL="514350" indent="-514350">
              <a:buFont typeface="+mj-lt"/>
              <a:buAutoNum type="arabicPeriod"/>
            </a:pPr>
            <a:r>
              <a:rPr lang="es-419" dirty="0"/>
              <a:t>Una inspección del sector laboral.</a:t>
            </a:r>
          </a:p>
          <a:p>
            <a:pPr marL="514350" indent="-514350">
              <a:buFont typeface="+mj-lt"/>
              <a:buAutoNum type="arabicPeriod"/>
            </a:pPr>
            <a:r>
              <a:rPr lang="es-419" dirty="0"/>
              <a:t>Una reunión de clausura.</a:t>
            </a:r>
          </a:p>
        </p:txBody>
      </p:sp>
      <p:sp>
        <p:nvSpPr>
          <p:cNvPr id="73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R="11206">
              <a:lnSpc>
                <a:spcPct val="100000"/>
              </a:lnSpc>
              <a:tabLst>
                <a:tab pos="2468227" algn="l"/>
              </a:tabLst>
            </a:pPr>
            <a:r>
              <a:rPr lang="es-419" dirty="0">
                <a:ea typeface="Arial Unicode MS" panose="020B0604020202020204" pitchFamily="34" charset="-128"/>
              </a:rPr>
              <a:t>Procedimiento DE Inspección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7145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0" name="Rectangle 4">
            <a:extLst>
              <a:ext uri="{FF2B5EF4-FFF2-40B4-BE49-F238E27FC236}">
                <a16:creationId xmlns:a16="http://schemas.microsoft.com/office/drawing/2014/main" id="{1EF33B07-59D1-4BBA-9D74-582CC83CE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746" y="517525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CORREDIZA</a:t>
            </a:r>
          </a:p>
        </p:txBody>
      </p:sp>
      <p:sp>
        <p:nvSpPr>
          <p:cNvPr id="150531" name="Rectangle 5">
            <a:extLst>
              <a:ext uri="{FF2B5EF4-FFF2-40B4-BE49-F238E27FC236}">
                <a16:creationId xmlns:a16="http://schemas.microsoft.com/office/drawing/2014/main" id="{1D662700-A0D7-4AAA-9E8D-5EC179E43A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495800"/>
          </a:xfrm>
        </p:spPr>
        <p:txBody>
          <a:bodyPr/>
          <a:lstStyle/>
          <a:p>
            <a:pPr eaLnBrk="1" hangingPunct="1"/>
            <a:r>
              <a:rPr lang="es-ES" altLang="en-US" sz="2800" dirty="0"/>
              <a:t>La Grieta de la tensión puede causar que la tierra deslice o se mueva</a:t>
            </a:r>
            <a:endParaRPr lang="en-US" altLang="en-US" sz="2800" dirty="0"/>
          </a:p>
        </p:txBody>
      </p:sp>
      <p:pic>
        <p:nvPicPr>
          <p:cNvPr id="150532" name="Picture 9" descr="Deslizamiento o desprendimiento del suelo.&#10;" title="Deslizamiento">
            <a:extLst>
              <a:ext uri="{FF2B5EF4-FFF2-40B4-BE49-F238E27FC236}">
                <a16:creationId xmlns:a16="http://schemas.microsoft.com/office/drawing/2014/main" id="{B04403A0-A4A3-4B04-9C7E-32197C9BBE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636713"/>
            <a:ext cx="4038600" cy="3773487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C06E9E-D3E7-42A2-8DF4-3926C999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9447-264D-43AD-827B-5CC3D849ADB9}" type="slidenum">
              <a:rPr lang="es-MX" altLang="en-US" smtClean="0"/>
              <a:pPr/>
              <a:t>140</a:t>
            </a:fld>
            <a:endParaRPr lang="es-MX" altLang="en-US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6" name="Rectangle 4">
            <a:extLst>
              <a:ext uri="{FF2B5EF4-FFF2-40B4-BE49-F238E27FC236}">
                <a16:creationId xmlns:a16="http://schemas.microsoft.com/office/drawing/2014/main" id="{6E38F441-29B5-47B6-94BA-E44AE86D9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299"/>
            <a:ext cx="8686800" cy="11900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err="1"/>
              <a:t>Inclinacion</a:t>
            </a:r>
            <a:r>
              <a:rPr lang="en-US" b="1" dirty="0"/>
              <a:t> y </a:t>
            </a:r>
            <a:r>
              <a:rPr lang="en-US" b="1" dirty="0" err="1"/>
              <a:t>Enbancamiento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1926 </a:t>
            </a:r>
            <a:r>
              <a:rPr lang="en-US" b="1" dirty="0" err="1"/>
              <a:t>Subparte</a:t>
            </a:r>
            <a:r>
              <a:rPr lang="en-US" b="1" dirty="0"/>
              <a:t> P </a:t>
            </a:r>
            <a:r>
              <a:rPr lang="en-US" b="1" dirty="0" err="1"/>
              <a:t>Aplicación</a:t>
            </a:r>
            <a:r>
              <a:rPr lang="en-US" b="1" dirty="0"/>
              <a:t>  B</a:t>
            </a:r>
          </a:p>
        </p:txBody>
      </p:sp>
      <p:sp>
        <p:nvSpPr>
          <p:cNvPr id="151555" name="Rectangle 5">
            <a:extLst>
              <a:ext uri="{FF2B5EF4-FFF2-40B4-BE49-F238E27FC236}">
                <a16:creationId xmlns:a16="http://schemas.microsoft.com/office/drawing/2014/main" id="{50741892-D1A8-4B87-ACA2-29016F45C7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El </a:t>
            </a:r>
            <a:r>
              <a:rPr lang="en-US" altLang="en-US" dirty="0" err="1"/>
              <a:t>ángulo</a:t>
            </a:r>
            <a:r>
              <a:rPr lang="en-US" altLang="en-US" dirty="0"/>
              <a:t> real</a:t>
            </a:r>
          </a:p>
          <a:p>
            <a:pPr eaLnBrk="1" hangingPunct="1"/>
            <a:r>
              <a:rPr lang="en-US" altLang="en-US" dirty="0"/>
              <a:t>La </a:t>
            </a:r>
            <a:r>
              <a:rPr lang="en-US" altLang="en-US" dirty="0" err="1"/>
              <a:t>fuerza</a:t>
            </a:r>
            <a:r>
              <a:rPr lang="en-US" altLang="en-US" dirty="0"/>
              <a:t> </a:t>
            </a:r>
            <a:r>
              <a:rPr lang="en-US" altLang="en-US" dirty="0" err="1"/>
              <a:t>excesiva</a:t>
            </a:r>
            <a:endParaRPr lang="en-US" altLang="en-US" dirty="0"/>
          </a:p>
          <a:p>
            <a:pPr eaLnBrk="1" hangingPunct="1"/>
            <a:r>
              <a:rPr lang="en-US" altLang="en-US" dirty="0"/>
              <a:t>Angulo </a:t>
            </a:r>
            <a:r>
              <a:rPr lang="en-US" altLang="en-US" dirty="0" err="1"/>
              <a:t>máximo</a:t>
            </a:r>
            <a:r>
              <a:rPr lang="en-US" altLang="en-US" dirty="0"/>
              <a:t> </a:t>
            </a:r>
            <a:r>
              <a:rPr lang="en-US" altLang="en-US" dirty="0" err="1"/>
              <a:t>permitido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Exposición</a:t>
            </a:r>
            <a:r>
              <a:rPr lang="en-US" altLang="en-US" dirty="0"/>
              <a:t> a </a:t>
            </a:r>
            <a:r>
              <a:rPr lang="en-US" altLang="en-US" dirty="0" err="1"/>
              <a:t>corto</a:t>
            </a:r>
            <a:r>
              <a:rPr lang="en-US" altLang="en-US" dirty="0"/>
              <a:t> </a:t>
            </a:r>
            <a:r>
              <a:rPr lang="en-US" altLang="en-US" dirty="0" err="1"/>
              <a:t>plazo</a:t>
            </a:r>
            <a:endParaRPr lang="en-US" altLang="en-US" dirty="0"/>
          </a:p>
        </p:txBody>
      </p:sp>
      <p:sp>
        <p:nvSpPr>
          <p:cNvPr id="151556" name="Rectangle 6">
            <a:extLst>
              <a:ext uri="{FF2B5EF4-FFF2-40B4-BE49-F238E27FC236}">
                <a16:creationId xmlns:a16="http://schemas.microsoft.com/office/drawing/2014/main" id="{315D8E54-EFED-4225-945F-D0E654836DE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88681" y="1981200"/>
            <a:ext cx="4033838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La </a:t>
            </a:r>
            <a:r>
              <a:rPr lang="en-US" altLang="en-US" dirty="0" err="1"/>
              <a:t>roca</a:t>
            </a:r>
            <a:r>
              <a:rPr lang="en-US" altLang="en-US" dirty="0"/>
              <a:t> </a:t>
            </a:r>
            <a:r>
              <a:rPr lang="en-US" altLang="en-US" dirty="0" err="1"/>
              <a:t>estable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 err="1"/>
              <a:t>Suelo</a:t>
            </a:r>
            <a:r>
              <a:rPr lang="en-US" altLang="en-US" dirty="0"/>
              <a:t> de Tipo A</a:t>
            </a:r>
          </a:p>
          <a:p>
            <a:pPr eaLnBrk="1" hangingPunct="1"/>
            <a:r>
              <a:rPr lang="en-US" altLang="en-US" dirty="0" err="1"/>
              <a:t>Suelo</a:t>
            </a:r>
            <a:r>
              <a:rPr lang="en-US" altLang="en-US" dirty="0"/>
              <a:t> de Tipo B</a:t>
            </a:r>
          </a:p>
          <a:p>
            <a:pPr eaLnBrk="1" hangingPunct="1"/>
            <a:r>
              <a:rPr lang="en-US" altLang="en-US" dirty="0" err="1"/>
              <a:t>Suelo</a:t>
            </a:r>
            <a:r>
              <a:rPr lang="en-US" altLang="en-US" dirty="0"/>
              <a:t> de Tipo 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2328F-DD43-40DE-8DE0-0E454BE3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141</a:t>
            </a:fld>
            <a:endParaRPr lang="en-US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>
            <a:extLst>
              <a:ext uri="{FF2B5EF4-FFF2-40B4-BE49-F238E27FC236}">
                <a16:creationId xmlns:a16="http://schemas.microsoft.com/office/drawing/2014/main" id="{6B2EC01E-51FD-42A1-B950-6A42707B4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638" y="823711"/>
            <a:ext cx="7886700" cy="776489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err="1"/>
              <a:t>Inclinacion</a:t>
            </a:r>
            <a:r>
              <a:rPr lang="es-ES" dirty="0"/>
              <a:t> y  el </a:t>
            </a:r>
            <a:r>
              <a:rPr lang="en-US" dirty="0" err="1"/>
              <a:t>Enbancamiento</a:t>
            </a:r>
            <a:endParaRPr lang="en-US" dirty="0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671AACB4-C80D-4705-9F24-18B9D7674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250" y="1933576"/>
            <a:ext cx="8540750" cy="4422775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n-US" dirty="0"/>
              <a:t>Las configuraciones e inclinas admisibles </a:t>
            </a:r>
            <a:endParaRPr lang="en-US" altLang="en-US" dirty="0"/>
          </a:p>
          <a:p>
            <a:pPr lvl="1" eaLnBrk="1" hangingPunct="1"/>
            <a:r>
              <a:rPr lang="en-US" altLang="en-US" sz="2800" dirty="0"/>
              <a:t>No </a:t>
            </a:r>
            <a:r>
              <a:rPr lang="en-US" altLang="en-US" sz="2800" dirty="0" err="1"/>
              <a:t>exceder</a:t>
            </a:r>
            <a:r>
              <a:rPr lang="en-US" altLang="en-US" sz="2800" dirty="0"/>
              <a:t> 1-1/2 horizontal a 1 vertical</a:t>
            </a:r>
          </a:p>
          <a:p>
            <a:pPr lvl="1" eaLnBrk="1" hangingPunct="1"/>
            <a:r>
              <a:rPr lang="es-ES" altLang="en-US" sz="2800" dirty="0"/>
              <a:t>Los diseños deben seguir datos tabulados</a:t>
            </a:r>
          </a:p>
          <a:p>
            <a:pPr lvl="1" eaLnBrk="1" hangingPunct="1"/>
            <a:r>
              <a:rPr lang="en-US" altLang="en-US" sz="2800" dirty="0" err="1"/>
              <a:t>Identifique</a:t>
            </a:r>
            <a:r>
              <a:rPr lang="en-US" altLang="en-US" sz="2800" dirty="0"/>
              <a:t> al </a:t>
            </a:r>
            <a:r>
              <a:rPr lang="en-US" altLang="en-US" sz="2800" dirty="0" err="1"/>
              <a:t>ingeniero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profesional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registrado</a:t>
            </a:r>
            <a:r>
              <a:rPr lang="en-US" altLang="en-US" sz="2800" dirty="0"/>
              <a:t> que </a:t>
            </a:r>
            <a:r>
              <a:rPr lang="en-US" altLang="en-US" sz="2800" dirty="0" err="1"/>
              <a:t>aprobó</a:t>
            </a:r>
            <a:r>
              <a:rPr lang="en-US" altLang="en-US" sz="2800" dirty="0"/>
              <a:t> el </a:t>
            </a:r>
            <a:r>
              <a:rPr lang="en-US" altLang="en-US" sz="2800" dirty="0" err="1"/>
              <a:t>diseño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092F2-BEAC-4A54-B4DA-9245A5A9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142</a:t>
            </a:fld>
            <a:endParaRPr lang="en-US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Pendiente inadecuada&#10;" title="Peligro">
            <a:extLst>
              <a:ext uri="{FF2B5EF4-FFF2-40B4-BE49-F238E27FC236}">
                <a16:creationId xmlns:a16="http://schemas.microsoft.com/office/drawing/2014/main" id="{70D563B3-4AA8-41F2-AEC2-FE5333548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19" y="947854"/>
            <a:ext cx="7761249" cy="58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78EB8C-E031-44B0-9C0C-7B7D275BB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0" y="249102"/>
            <a:ext cx="7886700" cy="77648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Diseño</a:t>
            </a:r>
            <a:r>
              <a:rPr lang="en-US" dirty="0">
                <a:effectLst/>
              </a:rPr>
              <a:t> INCORRECTO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055990-3C92-4561-BB69-DA993231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143</a:t>
            </a:fld>
            <a:endParaRPr lang="en-US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Banco de suelo&#10;" title="Peligro">
            <a:extLst>
              <a:ext uri="{FF2B5EF4-FFF2-40B4-BE49-F238E27FC236}">
                <a16:creationId xmlns:a16="http://schemas.microsoft.com/office/drawing/2014/main" id="{AEA78F79-0658-433A-B250-ADD99F285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8811"/>
            <a:ext cx="7985585" cy="598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5A9C05-EA39-47C4-8C10-D5584532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56" y="147013"/>
            <a:ext cx="7886700" cy="77648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Pendiente</a:t>
            </a:r>
            <a:r>
              <a:rPr lang="en-US" dirty="0">
                <a:effectLst/>
              </a:rPr>
              <a:t> INCORRECTA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5DF96-82B6-4946-B2A7-62F87775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144</a:t>
            </a:fld>
            <a:endParaRPr lang="en-US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>
            <a:extLst>
              <a:ext uri="{FF2B5EF4-FFF2-40B4-BE49-F238E27FC236}">
                <a16:creationId xmlns:a16="http://schemas.microsoft.com/office/drawing/2014/main" id="{004CC005-5732-4902-AE8F-B4AA5F4CF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Cuestas Admisibles</a:t>
            </a:r>
          </a:p>
        </p:txBody>
      </p:sp>
      <p:pic>
        <p:nvPicPr>
          <p:cNvPr id="155652" name="Picture 6" descr="Pendientes permitidas para diferentes tipos de suelo&#10;" title="Mesa">
            <a:extLst>
              <a:ext uri="{FF2B5EF4-FFF2-40B4-BE49-F238E27FC236}">
                <a16:creationId xmlns:a16="http://schemas.microsoft.com/office/drawing/2014/main" id="{DC5DA397-C5E7-456B-8073-02F26473A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419" y="2337545"/>
            <a:ext cx="7697931" cy="366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8E3C5-26B2-4DC8-96B2-F31823DC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145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2509" y="1137216"/>
            <a:ext cx="8575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Las cuestas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admisibles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maximas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para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excavaciones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menos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20 pies (6.09 m)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la base del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tipo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el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angulo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de horizontal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>
            <a:extLst>
              <a:ext uri="{FF2B5EF4-FFF2-40B4-BE49-F238E27FC236}">
                <a16:creationId xmlns:a16="http://schemas.microsoft.com/office/drawing/2014/main" id="{A38A7D9D-A48A-4030-8A90-F55EA3511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0338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>
                <a:effectLst/>
              </a:rPr>
              <a:t>Los Ejemplos del Inclinar para Terrenos Diferentes</a:t>
            </a:r>
            <a:endParaRPr lang="en-US" dirty="0">
              <a:effectLst/>
            </a:endParaRPr>
          </a:p>
        </p:txBody>
      </p:sp>
      <p:graphicFrame>
        <p:nvGraphicFramePr>
          <p:cNvPr id="10242" name="Object 3" descr="Pendiente para suelo tipo A&#10;" title="Ejemplo de pendiente">
            <a:extLst>
              <a:ext uri="{FF2B5EF4-FFF2-40B4-BE49-F238E27FC236}">
                <a16:creationId xmlns:a16="http://schemas.microsoft.com/office/drawing/2014/main" id="{AF1064D5-7220-41BE-8FC3-3D47AFE0AF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756655"/>
              </p:ext>
            </p:extLst>
          </p:nvPr>
        </p:nvGraphicFramePr>
        <p:xfrm>
          <a:off x="228600" y="2362200"/>
          <a:ext cx="40386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0" name="Drawing" r:id="rId4" imgW="4533263" imgH="2057414" progId="WPDraw30.Drawing">
                  <p:embed/>
                </p:oleObj>
              </mc:Choice>
              <mc:Fallback>
                <p:oleObj name="Drawing" r:id="rId4" imgW="4533263" imgH="2057414" progId="WPDraw30.Drawing">
                  <p:embed/>
                  <p:pic>
                    <p:nvPicPr>
                      <p:cNvPr id="10242" name="Object 3">
                        <a:extLst>
                          <a:ext uri="{FF2B5EF4-FFF2-40B4-BE49-F238E27FC236}">
                            <a16:creationId xmlns:a16="http://schemas.microsoft.com/office/drawing/2014/main" id="{AF1064D5-7220-41BE-8FC3-3D47AFE0AF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62200"/>
                        <a:ext cx="403860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 descr="Pendiente para suelo tipo B&#10;" title="Ejemplo de pendiente">
            <a:extLst>
              <a:ext uri="{FF2B5EF4-FFF2-40B4-BE49-F238E27FC236}">
                <a16:creationId xmlns:a16="http://schemas.microsoft.com/office/drawing/2014/main" id="{F0763770-3081-4EF9-9964-2AF4590A7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337965"/>
              </p:ext>
            </p:extLst>
          </p:nvPr>
        </p:nvGraphicFramePr>
        <p:xfrm>
          <a:off x="4648200" y="2362200"/>
          <a:ext cx="4335463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1" name="Drawing" r:id="rId6" imgW="4943227" imgH="2047933" progId="WPDraw30.Drawing">
                  <p:embed/>
                </p:oleObj>
              </mc:Choice>
              <mc:Fallback>
                <p:oleObj name="Drawing" r:id="rId6" imgW="4943227" imgH="2047933" progId="WPDraw30.Drawing">
                  <p:embed/>
                  <p:pic>
                    <p:nvPicPr>
                      <p:cNvPr id="10243" name="Object 4">
                        <a:extLst>
                          <a:ext uri="{FF2B5EF4-FFF2-40B4-BE49-F238E27FC236}">
                            <a16:creationId xmlns:a16="http://schemas.microsoft.com/office/drawing/2014/main" id="{F0763770-3081-4EF9-9964-2AF4590A7D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4335463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5" descr="Pendiente para suelo tipo C" title="Ejemplo de pendiente">
            <a:extLst>
              <a:ext uri="{FF2B5EF4-FFF2-40B4-BE49-F238E27FC236}">
                <a16:creationId xmlns:a16="http://schemas.microsoft.com/office/drawing/2014/main" id="{B33D9581-D8F8-48DD-B9AC-C3D4AB20A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27726"/>
              </p:ext>
            </p:extLst>
          </p:nvPr>
        </p:nvGraphicFramePr>
        <p:xfrm>
          <a:off x="1981200" y="4659313"/>
          <a:ext cx="5181600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2" name="Drawing" r:id="rId8" imgW="6163276" imgH="2019489" progId="WPDraw30.Drawing">
                  <p:embed/>
                </p:oleObj>
              </mc:Choice>
              <mc:Fallback>
                <p:oleObj name="Drawing" r:id="rId8" imgW="6163276" imgH="2019489" progId="WPDraw30.Drawing">
                  <p:embed/>
                  <p:pic>
                    <p:nvPicPr>
                      <p:cNvPr id="10244" name="Object 5">
                        <a:extLst>
                          <a:ext uri="{FF2B5EF4-FFF2-40B4-BE49-F238E27FC236}">
                            <a16:creationId xmlns:a16="http://schemas.microsoft.com/office/drawing/2014/main" id="{B33D9581-D8F8-48DD-B9AC-C3D4AB20AB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59313"/>
                        <a:ext cx="5181600" cy="169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Text Box 6" descr="Pendiente para suelo tipo B">
            <a:extLst>
              <a:ext uri="{FF2B5EF4-FFF2-40B4-BE49-F238E27FC236}">
                <a16:creationId xmlns:a16="http://schemas.microsoft.com/office/drawing/2014/main" id="{F93DC136-DD15-44DA-A6A6-C02B2BB1D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                 </a:t>
            </a:r>
            <a:r>
              <a:rPr lang="en-US" sz="2400" b="1" u="sng" dirty="0">
                <a:latin typeface="Times New Roman" pitchFamily="18" charset="0"/>
              </a:rPr>
              <a:t>Tipo A</a:t>
            </a:r>
            <a:r>
              <a:rPr lang="en-US" sz="2400" b="1" dirty="0">
                <a:latin typeface="Times New Roman" pitchFamily="18" charset="0"/>
              </a:rPr>
              <a:t>                                                </a:t>
            </a:r>
            <a:r>
              <a:rPr lang="en-US" sz="2400" b="1" u="sng" dirty="0">
                <a:latin typeface="Times New Roman" pitchFamily="18" charset="0"/>
              </a:rPr>
              <a:t>Tipo B</a:t>
            </a:r>
          </a:p>
        </p:txBody>
      </p:sp>
      <p:sp>
        <p:nvSpPr>
          <p:cNvPr id="10247" name="Text Box 8">
            <a:extLst>
              <a:ext uri="{FF2B5EF4-FFF2-40B4-BE49-F238E27FC236}">
                <a16:creationId xmlns:a16="http://schemas.microsoft.com/office/drawing/2014/main" id="{2D963F10-504C-48BD-A8E5-0027493A9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4202113"/>
            <a:ext cx="22256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 dirty="0"/>
              <a:t>        </a:t>
            </a:r>
            <a:r>
              <a:rPr lang="en-US" altLang="en-US" sz="2200" b="1" u="sng" dirty="0"/>
              <a:t>Tipo 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D05DC-BD57-434A-B9A0-3C6EAC50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146</a:t>
            </a:fld>
            <a:endParaRPr lang="en-US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>
            <a:extLst>
              <a:ext uri="{FF2B5EF4-FFF2-40B4-BE49-F238E27FC236}">
                <a16:creationId xmlns:a16="http://schemas.microsoft.com/office/drawing/2014/main" id="{6D97DE73-1154-4DAD-B3BE-F8C23BC449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066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/>
              <a:t>Escalonamiento</a:t>
            </a:r>
            <a:endParaRPr lang="en-US" altLang="en-US" sz="3600" b="1" dirty="0"/>
          </a:p>
        </p:txBody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8CD0C711-E848-4BD7-901C-BEE5B8E9F7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7696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/>
              <a:t>Sólo ser utilizado en terreno de Tipos A y B</a:t>
            </a:r>
            <a:endParaRPr lang="en-US" sz="2800" dirty="0"/>
          </a:p>
        </p:txBody>
      </p:sp>
      <p:pic>
        <p:nvPicPr>
          <p:cNvPr id="156676" name="Picture 4" descr="Banco para suelo tipo A&#10;" title="Banco">
            <a:extLst>
              <a:ext uri="{FF2B5EF4-FFF2-40B4-BE49-F238E27FC236}">
                <a16:creationId xmlns:a16="http://schemas.microsoft.com/office/drawing/2014/main" id="{022A5D84-1FEA-465D-92A6-BD35163E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54" y="3158836"/>
            <a:ext cx="38671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9" name="Picture 8" descr="Banco para suelo tipo B" title="Banco">
            <a:extLst>
              <a:ext uri="{FF2B5EF4-FFF2-40B4-BE49-F238E27FC236}">
                <a16:creationId xmlns:a16="http://schemas.microsoft.com/office/drawing/2014/main" id="{4D1C1A5E-0FC3-4525-9D9D-2EBF363A5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654" y="3158836"/>
            <a:ext cx="4276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 descr="Pendiente para suelo tipo B">
            <a:extLst>
              <a:ext uri="{FF2B5EF4-FFF2-40B4-BE49-F238E27FC236}">
                <a16:creationId xmlns:a16="http://schemas.microsoft.com/office/drawing/2014/main" id="{F93DC136-DD15-44DA-A6A6-C02B2BB1D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54" y="2743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                 </a:t>
            </a:r>
            <a:r>
              <a:rPr lang="en-US" sz="2400" b="1" u="sng" dirty="0">
                <a:latin typeface="Times New Roman" pitchFamily="18" charset="0"/>
              </a:rPr>
              <a:t>Tipo A</a:t>
            </a:r>
            <a:r>
              <a:rPr lang="en-US" sz="2400" b="1" dirty="0">
                <a:latin typeface="Times New Roman" pitchFamily="18" charset="0"/>
              </a:rPr>
              <a:t>                                                </a:t>
            </a:r>
            <a:r>
              <a:rPr lang="en-US" sz="2400" b="1" u="sng" dirty="0">
                <a:latin typeface="Times New Roman" pitchFamily="18" charset="0"/>
              </a:rPr>
              <a:t>Tipo B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4" name="Rectangle 4">
            <a:extLst>
              <a:ext uri="{FF2B5EF4-FFF2-40B4-BE49-F238E27FC236}">
                <a16:creationId xmlns:a16="http://schemas.microsoft.com/office/drawing/2014/main" id="{EEEE1503-05D4-4598-B515-5038ECA07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SUELO TIPO </a:t>
            </a:r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7699" name="Rectangle 5">
            <a:extLst>
              <a:ext uri="{FF2B5EF4-FFF2-40B4-BE49-F238E27FC236}">
                <a16:creationId xmlns:a16="http://schemas.microsoft.com/office/drawing/2014/main" id="{589FB9F6-4CE3-4558-85AC-12C624165D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1674" y="1600200"/>
            <a:ext cx="4682836" cy="449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/>
              <a:t>Terreno</a:t>
            </a:r>
            <a:r>
              <a:rPr lang="en-US" altLang="en-US" dirty="0"/>
              <a:t> de </a:t>
            </a:r>
            <a:r>
              <a:rPr lang="en-US" altLang="en-US" dirty="0" err="1"/>
              <a:t>Tipo</a:t>
            </a:r>
            <a:r>
              <a:rPr lang="en-US" altLang="en-US" dirty="0"/>
              <a:t> A</a:t>
            </a:r>
          </a:p>
          <a:p>
            <a:pPr eaLnBrk="1" hangingPunct="1"/>
            <a:r>
              <a:rPr lang="es-ES" altLang="en-US" dirty="0"/>
              <a:t>Apuntalamiento o escudos para lados verticales de la porción más baja</a:t>
            </a:r>
          </a:p>
          <a:p>
            <a:pPr eaLnBrk="1" hangingPunct="1"/>
            <a:r>
              <a:rPr lang="en-US" altLang="en-US" dirty="0"/>
              <a:t>¾ : 1</a:t>
            </a:r>
          </a:p>
          <a:p>
            <a:pPr eaLnBrk="1" hangingPunct="1"/>
            <a:r>
              <a:rPr lang="es-ES" altLang="en-US" dirty="0"/>
              <a:t>20 pies de la profundidad máxima</a:t>
            </a:r>
          </a:p>
          <a:p>
            <a:pPr eaLnBrk="1" hangingPunct="1"/>
            <a:r>
              <a:rPr lang="en-US" altLang="en-US" dirty="0"/>
              <a:t>Escudos 18 </a:t>
            </a:r>
            <a:r>
              <a:rPr lang="en-US" altLang="en-US" dirty="0" err="1"/>
              <a:t>pulgadas</a:t>
            </a:r>
            <a:r>
              <a:rPr lang="en-US" altLang="en-US" dirty="0"/>
              <a:t> </a:t>
            </a:r>
            <a:r>
              <a:rPr lang="en-US" altLang="en-US" dirty="0" err="1"/>
              <a:t>encima</a:t>
            </a:r>
            <a:r>
              <a:rPr lang="en-US" altLang="en-US" dirty="0"/>
              <a:t> de </a:t>
            </a:r>
            <a:r>
              <a:rPr lang="en-US" altLang="en-US" dirty="0" err="1"/>
              <a:t>proteger</a:t>
            </a:r>
            <a:r>
              <a:rPr lang="en-US" altLang="en-US" dirty="0"/>
              <a:t> de la </a:t>
            </a:r>
            <a:r>
              <a:rPr lang="en-US" altLang="en-US" dirty="0" err="1"/>
              <a:t>materia</a:t>
            </a:r>
            <a:r>
              <a:rPr lang="en-US" altLang="en-US" dirty="0"/>
              <a:t> que </a:t>
            </a:r>
            <a:r>
              <a:rPr lang="en-US" altLang="en-US" dirty="0" err="1"/>
              <a:t>cae</a:t>
            </a:r>
            <a:endParaRPr lang="en-US" altLang="en-US" dirty="0"/>
          </a:p>
        </p:txBody>
      </p:sp>
      <p:pic>
        <p:nvPicPr>
          <p:cNvPr id="157701" name="Picture 9" descr="Pendiente permitida para suelo tipo A&#10;" title="Pendientes permitidas">
            <a:extLst>
              <a:ext uri="{FF2B5EF4-FFF2-40B4-BE49-F238E27FC236}">
                <a16:creationId xmlns:a16="http://schemas.microsoft.com/office/drawing/2014/main" id="{4A248E65-4DA2-44CA-89AD-2390FE91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510" y="1600200"/>
            <a:ext cx="411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608E1-67D4-4A03-9744-1274D2E8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148</a:t>
            </a:fld>
            <a:endParaRPr lang="en-US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100" name="Rectangle 4">
            <a:extLst>
              <a:ext uri="{FF2B5EF4-FFF2-40B4-BE49-F238E27FC236}">
                <a16:creationId xmlns:a16="http://schemas.microsoft.com/office/drawing/2014/main" id="{96BEF29A-0B54-423F-8D14-F16CD5955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SUELO TIPO </a:t>
            </a:r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58723" name="Rectangle 5">
            <a:extLst>
              <a:ext uri="{FF2B5EF4-FFF2-40B4-BE49-F238E27FC236}">
                <a16:creationId xmlns:a16="http://schemas.microsoft.com/office/drawing/2014/main" id="{E460F263-7326-4FF8-818C-3B8278F3BA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Terreno</a:t>
            </a:r>
            <a:r>
              <a:rPr lang="en-US" altLang="en-US" dirty="0"/>
              <a:t> </a:t>
            </a:r>
            <a:r>
              <a:rPr lang="en-US" altLang="en-US" dirty="0" err="1"/>
              <a:t>deTipo</a:t>
            </a:r>
            <a:r>
              <a:rPr lang="en-US" altLang="en-US" dirty="0"/>
              <a:t>  B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La porción más baja con los lados verticales que son apoyados o tienen los escudos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Cuesta de 1:1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El espacio libre de 18” en la cima del protectores</a:t>
            </a:r>
            <a:endParaRPr lang="en-US" altLang="en-US" dirty="0"/>
          </a:p>
        </p:txBody>
      </p:sp>
      <p:pic>
        <p:nvPicPr>
          <p:cNvPr id="158725" name="Picture 9" descr="Pendiente permitida para suelo tipo B&#10;" title="Pendientes permitidas">
            <a:extLst>
              <a:ext uri="{FF2B5EF4-FFF2-40B4-BE49-F238E27FC236}">
                <a16:creationId xmlns:a16="http://schemas.microsoft.com/office/drawing/2014/main" id="{A7B250C1-B457-47DD-B880-DE2B416B6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65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35DF1-1760-4233-9A9E-488378EE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149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1" descr="1ero Peligro Inminente, 2do Fatalidad/Catástrofe, 3ero Quejas/Referencias, 4to Inspecciones programadas." title="Prioridades de inspección de OSH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58709"/>
              </p:ext>
            </p:extLst>
          </p:nvPr>
        </p:nvGraphicFramePr>
        <p:xfrm>
          <a:off x="628650" y="1203325"/>
          <a:ext cx="8264338" cy="4454526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76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0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419" sz="2000" b="1" u="none" strike="noStrike" cap="none" normalizeH="0" baseline="0" noProof="0" dirty="0">
                          <a:ln>
                            <a:noFill/>
                          </a:ln>
                          <a:effectLst/>
                          <a:ea typeface="Arial Unicode MS" panose="020B0604020202020204"/>
                          <a:sym typeface="Arial" pitchFamily="34" charset="0"/>
                        </a:rPr>
                        <a:t>Prioridad</a:t>
                      </a:r>
                      <a:endParaRPr kumimoji="0" lang="es-419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419" sz="2000" b="1" u="none" strike="noStrike" cap="none" normalizeH="0" baseline="0" noProof="0" dirty="0">
                          <a:ln>
                            <a:noFill/>
                          </a:ln>
                          <a:effectLst/>
                          <a:ea typeface="Arial Unicode MS" panose="020B0604020202020204"/>
                          <a:sym typeface="Arial" pitchFamily="34" charset="0"/>
                        </a:rPr>
                        <a:t>Categoría de la  Inspección</a:t>
                      </a:r>
                      <a:endParaRPr kumimoji="0" lang="es-419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419" sz="2000" u="none" strike="noStrike" cap="none" normalizeH="0" baseline="0" noProof="0" dirty="0">
                          <a:ln>
                            <a:noFill/>
                          </a:ln>
                          <a:effectLst/>
                          <a:ea typeface="Arial Unicode MS" panose="020B0604020202020204"/>
                          <a:sym typeface="Arial" pitchFamily="34" charset="0"/>
                        </a:rPr>
                        <a:t>1ro</a:t>
                      </a:r>
                      <a:endParaRPr kumimoji="0" lang="es-419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419" sz="2000" u="none" strike="noStrike" cap="none" normalizeH="0" baseline="0" noProof="0" dirty="0">
                          <a:ln>
                            <a:noFill/>
                          </a:ln>
                          <a:effectLst/>
                          <a:ea typeface="Arial Unicode MS" panose="020B0604020202020204"/>
                          <a:sym typeface="Arial" pitchFamily="34" charset="0"/>
                        </a:rPr>
                        <a:t>Peligro Inminente:</a:t>
                      </a: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419" sz="2000" u="none" strike="noStrike" cap="none" normalizeH="0" baseline="0" noProof="0" dirty="0">
                          <a:ln>
                            <a:noFill/>
                          </a:ln>
                          <a:effectLst/>
                          <a:ea typeface="Arial Unicode MS" panose="020B0604020202020204"/>
                          <a:sym typeface="Arial" pitchFamily="34" charset="0"/>
                        </a:rPr>
                        <a:t>Certeza razonable de que existe un peligro inmediato </a:t>
                      </a:r>
                      <a:endParaRPr kumimoji="0" lang="es-419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419" sz="2000" u="none" strike="noStrike" cap="none" normalizeH="0" baseline="0" noProof="0">
                          <a:ln>
                            <a:noFill/>
                          </a:ln>
                          <a:effectLst/>
                          <a:ea typeface="Arial Unicode MS" panose="020B0604020202020204"/>
                          <a:sym typeface="Arial" pitchFamily="34" charset="0"/>
                        </a:rPr>
                        <a:t>2do</a:t>
                      </a:r>
                      <a:endParaRPr kumimoji="0" lang="es-419" sz="20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419" sz="2000" u="none" strike="noStrike" cap="none" normalizeH="0" baseline="0" noProof="0" dirty="0">
                          <a:ln>
                            <a:noFill/>
                          </a:ln>
                          <a:effectLst/>
                          <a:ea typeface="Arial Unicode MS" panose="020B0604020202020204"/>
                          <a:sym typeface="Arial" pitchFamily="34" charset="0"/>
                        </a:rPr>
                        <a:t>Fatalidad/Catástrofe:</a:t>
                      </a: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419" sz="2000" u="none" strike="noStrike" cap="none" normalizeH="0" baseline="0" noProof="0" dirty="0">
                          <a:ln>
                            <a:noFill/>
                          </a:ln>
                          <a:effectLst/>
                          <a:ea typeface="Arial Unicode MS" panose="020B0604020202020204"/>
                          <a:sym typeface="Arial" pitchFamily="34" charset="0"/>
                        </a:rPr>
                        <a:t>Reportado a OSHA; Inmediatamente inspeccionado</a:t>
                      </a:r>
                      <a:endParaRPr kumimoji="0" lang="es-419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419" sz="2000" u="none" strike="noStrike" cap="none" normalizeH="0" baseline="0" noProof="0">
                          <a:ln>
                            <a:noFill/>
                          </a:ln>
                          <a:effectLst/>
                          <a:ea typeface="Arial Unicode MS" panose="020B0604020202020204"/>
                          <a:sym typeface="Arial" pitchFamily="34" charset="0"/>
                        </a:rPr>
                        <a:t>3ro</a:t>
                      </a:r>
                      <a:endParaRPr kumimoji="0" lang="es-419" sz="20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419" sz="2000" u="none" strike="noStrike" cap="none" normalizeH="0" baseline="0" noProof="0" dirty="0">
                          <a:ln>
                            <a:noFill/>
                          </a:ln>
                          <a:effectLst/>
                          <a:ea typeface="Arial Unicode MS" panose="020B0604020202020204"/>
                          <a:sym typeface="Arial" pitchFamily="34" charset="0"/>
                        </a:rPr>
                        <a:t>Quejas/Referencias:</a:t>
                      </a: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419" sz="2000" u="none" strike="noStrike" cap="none" normalizeH="0" baseline="0" noProof="0" dirty="0">
                          <a:ln>
                            <a:noFill/>
                          </a:ln>
                          <a:effectLst/>
                          <a:ea typeface="Arial Unicode MS" panose="020B0604020202020204"/>
                          <a:sym typeface="Arial" pitchFamily="34" charset="0"/>
                        </a:rPr>
                        <a:t>El trabajador o el supervisor pueden presentar una queja sobre un peligro para la seguridad o la salud</a:t>
                      </a:r>
                      <a:endParaRPr kumimoji="0" lang="es-419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419" sz="2000" u="none" strike="noStrike" cap="none" normalizeH="0" baseline="0" noProof="0">
                          <a:ln>
                            <a:noFill/>
                          </a:ln>
                          <a:effectLst/>
                          <a:ea typeface="Arial Unicode MS" panose="020B0604020202020204"/>
                          <a:sym typeface="Arial" pitchFamily="34" charset="0"/>
                        </a:rPr>
                        <a:t>4to</a:t>
                      </a:r>
                      <a:endParaRPr kumimoji="0" lang="es-419" sz="20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419" sz="2000" u="none" strike="noStrike" cap="none" normalizeH="0" baseline="0" noProof="0" dirty="0">
                          <a:ln>
                            <a:noFill/>
                          </a:ln>
                          <a:effectLst/>
                          <a:ea typeface="Arial Unicode MS" panose="020B0604020202020204"/>
                          <a:sym typeface="Arial" pitchFamily="34" charset="0"/>
                        </a:rPr>
                        <a:t>Inspecciones Programadas :</a:t>
                      </a: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419" sz="2000" u="none" strike="noStrike" cap="none" normalizeH="0" baseline="0" noProof="0" dirty="0">
                          <a:ln>
                            <a:noFill/>
                          </a:ln>
                          <a:effectLst/>
                          <a:ea typeface="Arial Unicode MS" panose="020B0604020202020204"/>
                          <a:sym typeface="Arial" pitchFamily="34" charset="0"/>
                        </a:rPr>
                        <a:t>Cubre a las industrias y a empleadores con altas tasas de lesiones y enfermedades, peligros específicos u otras exposiciones. </a:t>
                      </a:r>
                      <a:endParaRPr kumimoji="0" lang="es-419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419" dirty="0"/>
              <a:t>Prioridades en las Inspecciones de OSHA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04545"/>
      </p:ext>
    </p:extLst>
  </p:cSld>
  <p:clrMapOvr>
    <a:masterClrMapping/>
  </p:clrMapOvr>
  <p:transition spd="med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>
            <a:extLst>
              <a:ext uri="{FF2B5EF4-FFF2-40B4-BE49-F238E27FC236}">
                <a16:creationId xmlns:a16="http://schemas.microsoft.com/office/drawing/2014/main" id="{0FA4D664-AA3F-4E4B-B307-F4BC7257B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SUELO TIPO </a:t>
            </a:r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59747" name="Rectangle 5">
            <a:extLst>
              <a:ext uri="{FF2B5EF4-FFF2-40B4-BE49-F238E27FC236}">
                <a16:creationId xmlns:a16="http://schemas.microsoft.com/office/drawing/2014/main" id="{ECE600D3-4972-4C1A-B950-2972AD3E11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El </a:t>
            </a:r>
            <a:r>
              <a:rPr lang="en-US" altLang="en-US" dirty="0" err="1"/>
              <a:t>terreno</a:t>
            </a:r>
            <a:r>
              <a:rPr lang="en-US" altLang="en-US" dirty="0"/>
              <a:t> de </a:t>
            </a:r>
            <a:r>
              <a:rPr lang="en-US" altLang="en-US" dirty="0" err="1"/>
              <a:t>Tipo</a:t>
            </a:r>
            <a:r>
              <a:rPr lang="en-US" altLang="en-US" dirty="0"/>
              <a:t> C: Los </a:t>
            </a:r>
            <a:r>
              <a:rPr lang="en-US" altLang="en-US" dirty="0" err="1"/>
              <a:t>lados</a:t>
            </a:r>
            <a:r>
              <a:rPr lang="en-US" altLang="en-US" dirty="0"/>
              <a:t> </a:t>
            </a:r>
            <a:r>
              <a:rPr lang="en-US" altLang="en-US" dirty="0" err="1"/>
              <a:t>verticales</a:t>
            </a:r>
            <a:r>
              <a:rPr lang="en-US" altLang="en-US" dirty="0"/>
              <a:t> </a:t>
            </a:r>
            <a:r>
              <a:rPr lang="en-US" altLang="en-US" dirty="0" err="1"/>
              <a:t>hacia</a:t>
            </a:r>
            <a:r>
              <a:rPr lang="en-US" altLang="en-US" dirty="0"/>
              <a:t> </a:t>
            </a:r>
            <a:r>
              <a:rPr lang="en-US" altLang="en-US" dirty="0" err="1"/>
              <a:t>abajo</a:t>
            </a:r>
            <a:r>
              <a:rPr lang="en-US" altLang="en-US" dirty="0"/>
              <a:t>- no </a:t>
            </a:r>
            <a:r>
              <a:rPr lang="en-US" altLang="en-US" dirty="0" err="1"/>
              <a:t>soportado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1 ½ : 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Profundidad</a:t>
            </a:r>
            <a:r>
              <a:rPr lang="en-US" altLang="en-US" dirty="0"/>
              <a:t> de 20 pies </a:t>
            </a:r>
            <a:r>
              <a:rPr lang="en-US" altLang="en-US" dirty="0" err="1"/>
              <a:t>máximo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18 pulgadas encima de prevenir la entrada de tierra</a:t>
            </a:r>
            <a:endParaRPr lang="en-US" altLang="en-US" dirty="0"/>
          </a:p>
        </p:txBody>
      </p:sp>
      <p:sp>
        <p:nvSpPr>
          <p:cNvPr id="159748" name="Rectangle 8">
            <a:extLst>
              <a:ext uri="{FF2B5EF4-FFF2-40B4-BE49-F238E27FC236}">
                <a16:creationId xmlns:a16="http://schemas.microsoft.com/office/drawing/2014/main" id="{0FA5E3E1-E126-47F5-A871-3A9B933F799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159749" name="Picture 9" descr="Pendiente permitida para suelo tipo C" title="Pendientes permitidas">
            <a:extLst>
              <a:ext uri="{FF2B5EF4-FFF2-40B4-BE49-F238E27FC236}">
                <a16:creationId xmlns:a16="http://schemas.microsoft.com/office/drawing/2014/main" id="{9CD35A6F-76AA-4963-96C5-72F24932F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43980-D2DA-4FE2-B366-77A1911E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150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>
            <a:extLst>
              <a:ext uri="{FF2B5EF4-FFF2-40B4-BE49-F238E27FC236}">
                <a16:creationId xmlns:a16="http://schemas.microsoft.com/office/drawing/2014/main" id="{45816391-6F37-4C94-827E-1285D8075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609010"/>
            <a:ext cx="7886700" cy="776489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dirty="0"/>
              <a:t>Configuraciones de las Cuestas de Excavaciones en el Terreno Encamada</a:t>
            </a:r>
            <a:endParaRPr lang="en-US" sz="3200" dirty="0"/>
          </a:p>
        </p:txBody>
      </p:sp>
      <p:pic>
        <p:nvPicPr>
          <p:cNvPr id="160772" name="Picture 6" descr="Pendiente para suelos en capas&#10;" title="Tipos de suelo">
            <a:extLst>
              <a:ext uri="{FF2B5EF4-FFF2-40B4-BE49-F238E27FC236}">
                <a16:creationId xmlns:a16="http://schemas.microsoft.com/office/drawing/2014/main" id="{64070E78-0DEA-4376-AB44-68EA6D2B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412" y="1921849"/>
            <a:ext cx="7575176" cy="413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A9A2FE-D33F-424E-A7A1-4A5937F2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151</a:t>
            </a:fld>
            <a:endParaRPr lang="en-US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~AUT0013">
            <a:extLst>
              <a:ext uri="{FF2B5EF4-FFF2-40B4-BE49-F238E27FC236}">
                <a16:creationId xmlns:a16="http://schemas.microsoft.com/office/drawing/2014/main" id="{010A7E0A-FEAF-4F13-BA6B-BFD84B33C81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375" y="1600200"/>
            <a:ext cx="8223250" cy="4495800"/>
          </a:xfrm>
          <a:noFill/>
        </p:spPr>
      </p:pic>
      <p:pic>
        <p:nvPicPr>
          <p:cNvPr id="161796" name="Picture 5" descr="Pendiente para suelos en capas&#10;" title="Tipos de suelo">
            <a:extLst>
              <a:ext uri="{FF2B5EF4-FFF2-40B4-BE49-F238E27FC236}">
                <a16:creationId xmlns:a16="http://schemas.microsoft.com/office/drawing/2014/main" id="{C99151FA-0B6D-42BE-89EA-92DA268F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45850"/>
            <a:ext cx="8146037" cy="44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122125-8B60-484C-A680-579D5E5F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152</a:t>
            </a:fld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440B7C4-483B-4219-BBBC-4F58C9A5B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609010"/>
            <a:ext cx="7886700" cy="776489"/>
          </a:xfrm>
        </p:spPr>
        <p:txBody>
          <a:bodyPr/>
          <a:lstStyle/>
          <a:p>
            <a:pPr>
              <a:defRPr/>
            </a:pPr>
            <a:r>
              <a:rPr lang="es-ES" sz="3200" dirty="0"/>
              <a:t>Configuraciones de taludes Excavaciones en suelos en capas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>
            <a:extLst>
              <a:ext uri="{FF2B5EF4-FFF2-40B4-BE49-F238E27FC236}">
                <a16:creationId xmlns:a16="http://schemas.microsoft.com/office/drawing/2014/main" id="{93724CB8-EC5C-46DB-86DA-73F17AFD3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59266"/>
            <a:ext cx="7886700" cy="776489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dirty="0"/>
              <a:t>Las Excavaciones en Terreno de Tipo A</a:t>
            </a:r>
            <a:endParaRPr lang="en-US" dirty="0"/>
          </a:p>
        </p:txBody>
      </p:sp>
      <p:pic>
        <p:nvPicPr>
          <p:cNvPr id="162820" name="Picture 6" descr="Diferentes tipos de excavación en suelos tipo A&#10;" title="Excavación">
            <a:extLst>
              <a:ext uri="{FF2B5EF4-FFF2-40B4-BE49-F238E27FC236}">
                <a16:creationId xmlns:a16="http://schemas.microsoft.com/office/drawing/2014/main" id="{5D2F3AC6-BD5F-490B-A334-5D5925F4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04454-6962-4BBC-862E-924B0C98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153</a:t>
            </a:fld>
            <a:endParaRPr lang="en-US" dirty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>
            <a:extLst>
              <a:ext uri="{FF2B5EF4-FFF2-40B4-BE49-F238E27FC236}">
                <a16:creationId xmlns:a16="http://schemas.microsoft.com/office/drawing/2014/main" id="{45DAD19A-9716-4D46-B2D6-3D84CFA76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81407"/>
            <a:ext cx="7886700" cy="134739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El </a:t>
            </a:r>
            <a:r>
              <a:rPr lang="en-US" dirty="0" err="1"/>
              <a:t>Apuntalamiento</a:t>
            </a:r>
            <a:r>
              <a:rPr lang="en-US" dirty="0"/>
              <a:t> con Madera</a:t>
            </a:r>
            <a:br>
              <a:rPr lang="en-US" dirty="0"/>
            </a:br>
            <a:r>
              <a:rPr lang="en-US" sz="3000" dirty="0"/>
              <a:t>1926 </a:t>
            </a:r>
            <a:r>
              <a:rPr lang="en-US" sz="3000" dirty="0" err="1"/>
              <a:t>Subparte</a:t>
            </a:r>
            <a:r>
              <a:rPr lang="en-US" sz="3000" dirty="0"/>
              <a:t> P Ap. C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185AD6E9-E591-4034-A160-32C14FB3E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2475563"/>
            <a:ext cx="8102974" cy="354244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s-ES" altLang="en-US" dirty="0"/>
              <a:t>Uso y limitaciones</a:t>
            </a:r>
            <a:endParaRPr lang="en-US" altLang="en-US" dirty="0"/>
          </a:p>
          <a:p>
            <a:pPr lvl="1" eaLnBrk="1" hangingPunct="1"/>
            <a:r>
              <a:rPr lang="es-ES" altLang="en-US" sz="2800" dirty="0"/>
              <a:t>Las zanjas deben tener 20 pies de profundidad o menos</a:t>
            </a:r>
            <a:endParaRPr lang="en-US" altLang="en-US" sz="2800" dirty="0"/>
          </a:p>
          <a:p>
            <a:pPr lvl="1" eaLnBrk="1" hangingPunct="1"/>
            <a:r>
              <a:rPr lang="es-ES" altLang="en-US" sz="2800" dirty="0"/>
              <a:t>Cada tabla presenta los tamaños mínimos de miembros de madera para utilizar en un sistema de apuntalamiento</a:t>
            </a:r>
            <a:endParaRPr lang="en-US" altLang="en-US" sz="2800" dirty="0"/>
          </a:p>
          <a:p>
            <a:pPr lvl="1" eaLnBrk="1" hangingPunct="1"/>
            <a:r>
              <a:rPr lang="es-ES" altLang="en-US" sz="2800" dirty="0"/>
              <a:t>Las tablas son de la Oficina Nacional de Estándares (NBS)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2294CD-4C71-44DB-A672-27E190A5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154</a:t>
            </a:fld>
            <a:endParaRPr lang="en-US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4F7E27-FA41-45C0-B7C1-C80E779E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155</a:t>
            </a:fld>
            <a:endParaRPr lang="en-US" dirty="0"/>
          </a:p>
        </p:txBody>
      </p:sp>
      <p:pic>
        <p:nvPicPr>
          <p:cNvPr id="164867" name="Picture 4" descr="Apuntalamiento de madera&#10;" title="Ejemplo">
            <a:extLst>
              <a:ext uri="{FF2B5EF4-FFF2-40B4-BE49-F238E27FC236}">
                <a16:creationId xmlns:a16="http://schemas.microsoft.com/office/drawing/2014/main" id="{5F0E4364-81D4-4625-80BE-E795368EA25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091" y="705394"/>
            <a:ext cx="7262949" cy="5447212"/>
          </a:xfr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56C070-0369-4D04-9008-C06BDCCA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30" y="198871"/>
            <a:ext cx="9013370" cy="776489"/>
          </a:xfrm>
        </p:spPr>
        <p:txBody>
          <a:bodyPr>
            <a:noAutofit/>
          </a:bodyPr>
          <a:lstStyle/>
          <a:p>
            <a:r>
              <a:rPr lang="es-ES" dirty="0">
                <a:effectLst/>
              </a:rPr>
              <a:t>EG 1: Apuntalamiento de madera</a:t>
            </a:r>
            <a:br>
              <a:rPr lang="es-ES" dirty="0">
                <a:effectLst/>
              </a:rPr>
            </a:b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2B77F-80A2-4E2F-9BAF-36CE3951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156</a:t>
            </a:fld>
            <a:endParaRPr lang="en-US" dirty="0"/>
          </a:p>
        </p:txBody>
      </p:sp>
      <p:pic>
        <p:nvPicPr>
          <p:cNvPr id="165891" name="Picture 3" descr="Sheetbox" title="Ejemplo">
            <a:extLst>
              <a:ext uri="{FF2B5EF4-FFF2-40B4-BE49-F238E27FC236}">
                <a16:creationId xmlns:a16="http://schemas.microsoft.com/office/drawing/2014/main" id="{35A79CFD-7719-439B-A726-23B545FC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91" y="1141888"/>
            <a:ext cx="7901268" cy="48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234F72F-BB4B-4586-9A63-F3C06F19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25" y="345784"/>
            <a:ext cx="8682000" cy="776489"/>
          </a:xfrm>
        </p:spPr>
        <p:txBody>
          <a:bodyPr>
            <a:noAutofit/>
          </a:bodyPr>
          <a:lstStyle/>
          <a:p>
            <a:r>
              <a:rPr lang="es-ES" dirty="0">
                <a:effectLst/>
              </a:rPr>
              <a:t>EG 2: Apuntalamiento de madera</a:t>
            </a:r>
            <a:br>
              <a:rPr lang="es-ES" dirty="0">
                <a:effectLst/>
              </a:rPr>
            </a:b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4" descr="Piezas de apuntalamiento de madera&#10;" title="Apuntalamiento de madera">
            <a:extLst>
              <a:ext uri="{FF2B5EF4-FFF2-40B4-BE49-F238E27FC236}">
                <a16:creationId xmlns:a16="http://schemas.microsoft.com/office/drawing/2014/main" id="{43605177-1BB6-4DB8-A59A-9EE6220C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41BDFC-9B1D-49D4-8D91-9F9C424B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157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8C2BAEB-5B4E-4F14-8316-2C186A647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178275"/>
            <a:ext cx="8515350" cy="963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err="1">
                <a:effectLst/>
              </a:rPr>
              <a:t>Apuntalamiento</a:t>
            </a:r>
            <a:r>
              <a:rPr lang="en-US" sz="4000" dirty="0">
                <a:effectLst/>
              </a:rPr>
              <a:t> con Madera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>
            <a:extLst>
              <a:ext uri="{FF2B5EF4-FFF2-40B4-BE49-F238E27FC236}">
                <a16:creationId xmlns:a16="http://schemas.microsoft.com/office/drawing/2014/main" id="{8FC8C08C-206A-4521-831E-FE84073AC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654" y="29124"/>
            <a:ext cx="8174692" cy="1747088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Apuntalamiento</a:t>
            </a:r>
            <a:r>
              <a:rPr lang="en-US" altLang="en-US" dirty="0"/>
              <a:t> </a:t>
            </a:r>
            <a:r>
              <a:rPr lang="en-US" altLang="en-US" dirty="0" err="1"/>
              <a:t>Hidráulico</a:t>
            </a:r>
            <a:r>
              <a:rPr lang="en-US" altLang="en-US" dirty="0"/>
              <a:t> de </a:t>
            </a:r>
            <a:r>
              <a:rPr lang="en-US" altLang="en-US" dirty="0" err="1"/>
              <a:t>Aluminio</a:t>
            </a:r>
            <a:r>
              <a:rPr lang="en-US" altLang="en-US" dirty="0"/>
              <a:t> </a:t>
            </a:r>
            <a:r>
              <a:rPr lang="en-US" altLang="en-US" sz="2800" b="0" dirty="0"/>
              <a:t/>
            </a:r>
            <a:br>
              <a:rPr lang="en-US" altLang="en-US" sz="2800" b="0" dirty="0"/>
            </a:br>
            <a:r>
              <a:rPr lang="en-US" altLang="en-US" sz="2800" dirty="0"/>
              <a:t>1926 </a:t>
            </a:r>
            <a:r>
              <a:rPr lang="en-US" altLang="en-US" sz="2800" dirty="0" err="1"/>
              <a:t>Subparte</a:t>
            </a:r>
            <a:r>
              <a:rPr lang="en-US" altLang="en-US" sz="2800" dirty="0"/>
              <a:t> P Ap D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FA404A0A-87C1-49F4-8AC2-E33739FCC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4654" y="1886442"/>
            <a:ext cx="7886700" cy="49743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s-ES" altLang="en-US" sz="2800" dirty="0"/>
              <a:t>Uso y limitaciones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Los relieves verticales y rieles horizontales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/>
              <a:t>Propiedades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equivalentes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fuerza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2 pulgadas del diámetro de dentro del </a:t>
            </a:r>
            <a:r>
              <a:rPr lang="es-ES" altLang="en-US" sz="2400" dirty="0" err="1"/>
              <a:t>cilíndro</a:t>
            </a:r>
            <a:r>
              <a:rPr lang="es-ES" altLang="en-US" sz="2400" dirty="0"/>
              <a:t> - la capacidad segura mínima de no menos de 18000  </a:t>
            </a:r>
            <a:r>
              <a:rPr lang="es-ES" altLang="en-US" sz="2400" dirty="0" err="1"/>
              <a:t>lbs</a:t>
            </a:r>
            <a:r>
              <a:rPr lang="es-ES" altLang="en-US" sz="2400" dirty="0"/>
              <a:t> de la compresión en la extensión máxima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3 pulgadas del diámetro de dentro del </a:t>
            </a:r>
            <a:r>
              <a:rPr lang="es-ES" altLang="en-US" sz="2400" dirty="0" err="1"/>
              <a:t>cilíndro</a:t>
            </a:r>
            <a:r>
              <a:rPr lang="es-ES" altLang="en-US" sz="2400" dirty="0"/>
              <a:t> - la capacidad no menos de 30000 </a:t>
            </a:r>
            <a:r>
              <a:rPr lang="es-ES" altLang="en-US" sz="2400" dirty="0" err="1"/>
              <a:t>lbs</a:t>
            </a:r>
            <a:r>
              <a:rPr lang="es-ES" altLang="en-US" sz="2400" dirty="0"/>
              <a:t> la carga axial de la compresión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El </a:t>
            </a:r>
            <a:r>
              <a:rPr lang="en-US" altLang="en-US" sz="2400" dirty="0" err="1"/>
              <a:t>mínimo</a:t>
            </a:r>
            <a:r>
              <a:rPr lang="en-US" altLang="en-US" sz="2400" dirty="0"/>
              <a:t> de 3 relieves </a:t>
            </a:r>
            <a:r>
              <a:rPr lang="en-US" altLang="en-US" sz="2400" dirty="0" err="1"/>
              <a:t>verticales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espaciado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igualmente</a:t>
            </a: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F24B55-81CE-45D3-9E05-F6D2024E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158</a:t>
            </a:fld>
            <a:endParaRPr lang="en-US" dirty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ACD16D-8623-4917-83A7-D004CD3B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9447-264D-43AD-827B-5CC3D849ADB9}" type="slidenum">
              <a:rPr lang="es-MX" altLang="en-US" smtClean="0"/>
              <a:pPr/>
              <a:t>159</a:t>
            </a:fld>
            <a:endParaRPr lang="es-MX" altLang="en-US"/>
          </a:p>
        </p:txBody>
      </p:sp>
      <p:pic>
        <p:nvPicPr>
          <p:cNvPr id="168963" name="Picture 10" descr="Apuntalamiento hidráulico de aluminio con arriostramiento puntual&#10;" title="Hidráulico de aluminio">
            <a:extLst>
              <a:ext uri="{FF2B5EF4-FFF2-40B4-BE49-F238E27FC236}">
                <a16:creationId xmlns:a16="http://schemas.microsoft.com/office/drawing/2014/main" id="{3B551B5B-2335-4E86-96B6-E093356AD35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1788"/>
            <a:ext cx="3943350" cy="3441700"/>
          </a:xfrm>
          <a:noFill/>
        </p:spPr>
      </p:pic>
      <p:pic>
        <p:nvPicPr>
          <p:cNvPr id="168965" name="Picture 12" descr="Apuntalamiento hidráulico de aluminio con madera contrachapada&#10;" title="Hidráulico de aluminio">
            <a:extLst>
              <a:ext uri="{FF2B5EF4-FFF2-40B4-BE49-F238E27FC236}">
                <a16:creationId xmlns:a16="http://schemas.microsoft.com/office/drawing/2014/main" id="{9358A722-2F5A-4D99-B899-9996B9F84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5490" y="1758240"/>
            <a:ext cx="3807410" cy="328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320959"/>
            <a:ext cx="4135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u="sng"/>
              <a:t>Apuntalamiento Hidráulico Vertical de Aluminio</a:t>
            </a:r>
          </a:p>
          <a:p>
            <a:pPr algn="ctr"/>
            <a:r>
              <a:rPr lang="es-ES" sz="1600" u="sng"/>
              <a:t>(Refuerzos puntuales)</a:t>
            </a:r>
            <a:endParaRPr lang="es-ES" sz="1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374990" y="5320959"/>
            <a:ext cx="4699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u="sng" dirty="0"/>
              <a:t>Sistema de agua de apuntalamiento hidráulico de aluminio</a:t>
            </a:r>
          </a:p>
          <a:p>
            <a:pPr algn="ctr"/>
            <a:r>
              <a:rPr lang="es-ES" sz="1600" u="sng" dirty="0"/>
              <a:t>(Con madera contrachapada)</a:t>
            </a:r>
            <a:endParaRPr lang="en-US" sz="1600" u="sng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961476-F409-4B2A-9412-71EB6E09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3718"/>
            <a:ext cx="7886700" cy="776489"/>
          </a:xfrm>
        </p:spPr>
        <p:txBody>
          <a:bodyPr>
            <a:noAutofit/>
          </a:bodyPr>
          <a:lstStyle/>
          <a:p>
            <a:r>
              <a:rPr lang="en-US" dirty="0" err="1">
                <a:effectLst/>
              </a:rPr>
              <a:t>Hidráulico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aluminio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Es ilegal discriminar contra un empleado quien ha ejercido sus derechos bajo la ley, incluyendo:</a:t>
            </a:r>
          </a:p>
          <a:p>
            <a:pPr lvl="1"/>
            <a:r>
              <a:rPr lang="es-ES" sz="2800" dirty="0"/>
              <a:t>hablar sobre preocupaciones de seguridad o salud a usted o con la OSHA</a:t>
            </a:r>
          </a:p>
          <a:p>
            <a:pPr lvl="1"/>
            <a:r>
              <a:rPr lang="es-ES" sz="2800" dirty="0"/>
              <a:t>reportar una lesión o enfermedad relacionada con el trabajo</a:t>
            </a:r>
            <a:r>
              <a:rPr lang="es-419" sz="2800" dirty="0"/>
              <a:t>.</a:t>
            </a:r>
          </a:p>
          <a:p>
            <a:r>
              <a:rPr lang="es-419" dirty="0"/>
              <a:t>OSHA requiere que las quejas se presenten dentro de los 30 días posteriores a la supuesta represalia.</a:t>
            </a:r>
          </a:p>
          <a:p>
            <a:endParaRPr lang="es-419" dirty="0"/>
          </a:p>
        </p:txBody>
      </p:sp>
      <p:sp>
        <p:nvSpPr>
          <p:cNvPr id="43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R="11206" algn="ctr">
              <a:lnSpc>
                <a:spcPct val="100000"/>
              </a:lnSpc>
              <a:tabLst>
                <a:tab pos="2468227" algn="l"/>
              </a:tabLst>
            </a:pPr>
            <a:r>
              <a:rPr lang="es-419" dirty="0">
                <a:ea typeface="Arial Unicode MS" panose="020B0604020202020204" pitchFamily="34" charset="-128"/>
              </a:rPr>
              <a:t>Los derechos de un denunciante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1459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9" descr="Apuntalamiento hidráulico de aluminio con arriostramiento puntual&#10;" title="Hidráulico Típico">
            <a:extLst>
              <a:ext uri="{FF2B5EF4-FFF2-40B4-BE49-F238E27FC236}">
                <a16:creationId xmlns:a16="http://schemas.microsoft.com/office/drawing/2014/main" id="{FD3D41C5-98C2-4AC8-94C6-F2F975870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600200"/>
            <a:ext cx="403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7B23A9-CA60-4CF8-8C31-77610192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69" y="198871"/>
            <a:ext cx="8390240" cy="1196934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APILADO Y TÍPICO </a:t>
            </a:r>
            <a:r>
              <a:rPr lang="en-US" dirty="0" err="1">
                <a:effectLst/>
              </a:rPr>
              <a:t>Hidráulico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89564-B3C9-47D3-AD05-5CF2C985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160</a:t>
            </a:fld>
            <a:endParaRPr lang="en-US"/>
          </a:p>
        </p:txBody>
      </p:sp>
      <p:pic>
        <p:nvPicPr>
          <p:cNvPr id="169988" name="Picture 12" descr="Apuntalamiento hidráulico de aluminio con madera contrachapada&#10;" title="Hidráulico Típico">
            <a:extLst>
              <a:ext uri="{FF2B5EF4-FFF2-40B4-BE49-F238E27FC236}">
                <a16:creationId xmlns:a16="http://schemas.microsoft.com/office/drawing/2014/main" id="{1260E5AB-AC1D-4ADA-8A79-5C7809308DB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1677988"/>
            <a:ext cx="3886200" cy="3578225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228600" y="5320959"/>
            <a:ext cx="4135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err="1"/>
              <a:t>Apuntalamiento</a:t>
            </a:r>
            <a:r>
              <a:rPr lang="en-US" sz="1600" u="sng" dirty="0"/>
              <a:t> </a:t>
            </a:r>
            <a:r>
              <a:rPr lang="en-US" sz="1600" u="sng" dirty="0" err="1"/>
              <a:t>Hidráulico</a:t>
            </a:r>
            <a:r>
              <a:rPr lang="en-US" sz="1600" u="sng" dirty="0"/>
              <a:t> Vertical de </a:t>
            </a:r>
            <a:r>
              <a:rPr lang="en-US" sz="1600" u="sng" dirty="0" err="1"/>
              <a:t>Aluminio</a:t>
            </a:r>
            <a:endParaRPr lang="en-US" sz="1600" u="sng" dirty="0"/>
          </a:p>
          <a:p>
            <a:pPr algn="ctr"/>
            <a:r>
              <a:rPr lang="en-US" sz="1600" u="sng" dirty="0"/>
              <a:t>(</a:t>
            </a:r>
            <a:r>
              <a:rPr lang="en-US" sz="1600" u="sng" dirty="0" err="1"/>
              <a:t>Apilado</a:t>
            </a:r>
            <a:r>
              <a:rPr lang="en-US" sz="1600" u="sng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4990" y="5320959"/>
            <a:ext cx="4699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Sistema de </a:t>
            </a:r>
            <a:r>
              <a:rPr lang="en-US" sz="1600" u="sng" dirty="0" err="1"/>
              <a:t>agua</a:t>
            </a:r>
            <a:r>
              <a:rPr lang="en-US" sz="1600" u="sng" dirty="0"/>
              <a:t> de </a:t>
            </a:r>
            <a:r>
              <a:rPr lang="en-US" sz="1600" u="sng" dirty="0" err="1"/>
              <a:t>apuntalamiento</a:t>
            </a:r>
            <a:r>
              <a:rPr lang="en-US" sz="1600" u="sng" dirty="0"/>
              <a:t> </a:t>
            </a:r>
            <a:r>
              <a:rPr lang="en-US" sz="1600" u="sng" dirty="0" err="1"/>
              <a:t>hidráulico</a:t>
            </a:r>
            <a:r>
              <a:rPr lang="en-US" sz="1600" u="sng" dirty="0"/>
              <a:t> de </a:t>
            </a:r>
            <a:r>
              <a:rPr lang="en-US" sz="1600" u="sng" dirty="0" err="1"/>
              <a:t>aluminio</a:t>
            </a:r>
            <a:endParaRPr lang="en-US" sz="1600" u="sng" dirty="0"/>
          </a:p>
          <a:p>
            <a:pPr algn="ctr"/>
            <a:r>
              <a:rPr lang="en-US" sz="1600" u="sng" dirty="0"/>
              <a:t>(</a:t>
            </a:r>
            <a:r>
              <a:rPr lang="en-US" sz="1600" u="sng" dirty="0" err="1"/>
              <a:t>Típico</a:t>
            </a:r>
            <a:r>
              <a:rPr lang="en-US" sz="1600" u="sng" dirty="0"/>
              <a:t>)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7" name="Rectangle 5" descr="Hidráulico de aluminio&#10;">
            <a:extLst>
              <a:ext uri="{FF2B5EF4-FFF2-40B4-BE49-F238E27FC236}">
                <a16:creationId xmlns:a16="http://schemas.microsoft.com/office/drawing/2014/main" id="{785739A4-01F7-43CD-B8A2-A37264E76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61277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Hidráulico</a:t>
            </a:r>
            <a:r>
              <a:rPr lang="en-US" dirty="0"/>
              <a:t> de </a:t>
            </a:r>
            <a:r>
              <a:rPr lang="en-US" dirty="0" err="1"/>
              <a:t>aluminio</a:t>
            </a:r>
            <a:endParaRPr lang="en-US" dirty="0"/>
          </a:p>
        </p:txBody>
      </p:sp>
      <p:pic>
        <p:nvPicPr>
          <p:cNvPr id="171011" name="Picture 4" descr="Apuntalamiento hidráulico de aluminio&#10;" title="Ejemplo">
            <a:extLst>
              <a:ext uri="{FF2B5EF4-FFF2-40B4-BE49-F238E27FC236}">
                <a16:creationId xmlns:a16="http://schemas.microsoft.com/office/drawing/2014/main" id="{49B044F0-04C3-41BF-B72B-FFA9329707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765" y="1106488"/>
            <a:ext cx="6705600" cy="5029200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61CF7D-85B4-47DF-864E-318C2351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161</a:t>
            </a:fld>
            <a:endParaRPr lang="en-US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>
            <a:extLst>
              <a:ext uri="{FF2B5EF4-FFF2-40B4-BE49-F238E27FC236}">
                <a16:creationId xmlns:a16="http://schemas.microsoft.com/office/drawing/2014/main" id="{D8FB4832-7EAA-4B2E-8E2B-2871006D7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61277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Apuntalamiento</a:t>
            </a:r>
            <a:r>
              <a:rPr lang="en-US" altLang="en-US" dirty="0"/>
              <a:t> </a:t>
            </a:r>
            <a:r>
              <a:rPr lang="en-US" altLang="en-US" dirty="0" err="1"/>
              <a:t>Hidráulico</a:t>
            </a:r>
            <a:r>
              <a:rPr lang="en-US" altLang="en-US" dirty="0"/>
              <a:t> de </a:t>
            </a:r>
            <a:r>
              <a:rPr lang="en-US" altLang="en-US" dirty="0" err="1"/>
              <a:t>Aluminio</a:t>
            </a:r>
            <a:endParaRPr lang="en-US" altLang="en-US" dirty="0"/>
          </a:p>
        </p:txBody>
      </p:sp>
      <p:pic>
        <p:nvPicPr>
          <p:cNvPr id="172035" name="Picture 4" descr="Apuntalamiento hidráulico de contrachapado de aluminio&#10;" title="Ejemplo">
            <a:extLst>
              <a:ext uri="{FF2B5EF4-FFF2-40B4-BE49-F238E27FC236}">
                <a16:creationId xmlns:a16="http://schemas.microsoft.com/office/drawing/2014/main" id="{025F2503-C670-47A4-AC17-C2F168578D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331119"/>
            <a:ext cx="8229600" cy="4800600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4CD14-154A-46C3-B5DC-0EA33132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162</a:t>
            </a:fld>
            <a:endParaRPr lang="en-US" dirty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>
            <a:extLst>
              <a:ext uri="{FF2B5EF4-FFF2-40B4-BE49-F238E27FC236}">
                <a16:creationId xmlns:a16="http://schemas.microsoft.com/office/drawing/2014/main" id="{6DF07B09-3AD1-4C04-BDD6-625F0224F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3688"/>
            <a:ext cx="8229600" cy="6080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>
                <a:effectLst/>
              </a:rPr>
              <a:t>Uso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arriostramiento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puntual</a:t>
            </a:r>
            <a:endParaRPr lang="en-US" dirty="0">
              <a:effectLst/>
            </a:endParaRPr>
          </a:p>
        </p:txBody>
      </p:sp>
      <p:pic>
        <p:nvPicPr>
          <p:cNvPr id="173059" name="Picture 3" descr="Apuntalamiento puntual de apuntalamiento hidráulico de aluminio&#10;" title="Ejemplo">
            <a:extLst>
              <a:ext uri="{FF2B5EF4-FFF2-40B4-BE49-F238E27FC236}">
                <a16:creationId xmlns:a16="http://schemas.microsoft.com/office/drawing/2014/main" id="{86FDFDC6-C7CD-4A49-A261-A365302F6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70" y="901700"/>
            <a:ext cx="6970059" cy="522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F9072-AC81-4353-A934-37582307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163</a:t>
            </a:fld>
            <a:endParaRPr lang="en-US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1026">
            <a:extLst>
              <a:ext uri="{FF2B5EF4-FFF2-40B4-BE49-F238E27FC236}">
                <a16:creationId xmlns:a16="http://schemas.microsoft.com/office/drawing/2014/main" id="{BE9BF205-D965-44B3-879D-1BF3326EA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327024"/>
            <a:ext cx="8399721" cy="736231"/>
          </a:xfrm>
        </p:spPr>
        <p:txBody>
          <a:bodyPr>
            <a:noAutofit/>
          </a:bodyPr>
          <a:lstStyle/>
          <a:p>
            <a:r>
              <a:rPr lang="en-US" altLang="en-US" dirty="0">
                <a:effectLst/>
              </a:rPr>
              <a:t/>
            </a:r>
            <a:br>
              <a:rPr lang="en-US" altLang="en-US" dirty="0">
                <a:effectLst/>
              </a:rPr>
            </a:br>
            <a:r>
              <a:rPr lang="en-US" altLang="en-US" dirty="0" err="1">
                <a:effectLst/>
              </a:rPr>
              <a:t>Uso</a:t>
            </a:r>
            <a:r>
              <a:rPr lang="en-US" altLang="en-US" dirty="0">
                <a:effectLst/>
              </a:rPr>
              <a:t> de </a:t>
            </a:r>
            <a:r>
              <a:rPr lang="en-US" altLang="en-US" dirty="0" err="1">
                <a:effectLst/>
              </a:rPr>
              <a:t>apuntalamiento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hidráulico</a:t>
            </a:r>
            <a:endParaRPr lang="en-US" altLang="en-US" dirty="0">
              <a:effectLst/>
            </a:endParaRPr>
          </a:p>
        </p:txBody>
      </p:sp>
      <p:pic>
        <p:nvPicPr>
          <p:cNvPr id="174083" name="Picture 1027" descr="Apuntalamiento hidráulico&#10;" title="Ejemplo">
            <a:extLst>
              <a:ext uri="{FF2B5EF4-FFF2-40B4-BE49-F238E27FC236}">
                <a16:creationId xmlns:a16="http://schemas.microsoft.com/office/drawing/2014/main" id="{87E67D67-71D8-4445-B149-B1D88B70D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38076"/>
            <a:ext cx="7589300" cy="46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AA994-0648-47A7-BD41-34F75967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164</a:t>
            </a:fld>
            <a:endParaRPr lang="en-US" dirty="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>
            <a:extLst>
              <a:ext uri="{FF2B5EF4-FFF2-40B4-BE49-F238E27FC236}">
                <a16:creationId xmlns:a16="http://schemas.microsoft.com/office/drawing/2014/main" id="{253091F8-E9DD-4FC8-BBD1-623753850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205" y="-31434"/>
            <a:ext cx="8072310" cy="190323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effectLst/>
              </a:rPr>
              <a:t>Las </a:t>
            </a:r>
            <a:r>
              <a:rPr lang="en-US" dirty="0" err="1">
                <a:effectLst/>
              </a:rPr>
              <a:t>alternativas</a:t>
            </a:r>
            <a:r>
              <a:rPr lang="en-US" dirty="0">
                <a:effectLst/>
              </a:rPr>
              <a:t> al </a:t>
            </a:r>
            <a:r>
              <a:rPr lang="en-US" dirty="0" err="1">
                <a:effectLst/>
              </a:rPr>
              <a:t>Apuntalamiento</a:t>
            </a:r>
            <a:r>
              <a:rPr lang="en-US" dirty="0">
                <a:effectLst/>
              </a:rPr>
              <a:t> de Madera</a:t>
            </a:r>
            <a:br>
              <a:rPr lang="en-US" dirty="0">
                <a:effectLst/>
              </a:rPr>
            </a:br>
            <a:r>
              <a:rPr lang="en-US" sz="2800" dirty="0">
                <a:effectLst/>
              </a:rPr>
              <a:t>1926 </a:t>
            </a:r>
            <a:r>
              <a:rPr lang="en-US" sz="2800" dirty="0" err="1">
                <a:effectLst/>
              </a:rPr>
              <a:t>Subparte</a:t>
            </a:r>
            <a:r>
              <a:rPr lang="en-US" sz="2800" dirty="0">
                <a:effectLst/>
              </a:rPr>
              <a:t> P Ap. 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51FF84-374C-470D-9B09-4D5AA15E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165</a:t>
            </a:fld>
            <a:endParaRPr lang="en-US" dirty="0"/>
          </a:p>
        </p:txBody>
      </p:sp>
      <p:pic>
        <p:nvPicPr>
          <p:cNvPr id="5" name="Picture 4" descr="Pneumatic and hydraulic crew jack" title="Alternativas al apuntalamiento de madera">
            <a:extLst>
              <a:ext uri="{FF2B5EF4-FFF2-40B4-BE49-F238E27FC236}">
                <a16:creationId xmlns:a16="http://schemas.microsoft.com/office/drawing/2014/main" id="{1C2DADFE-E4D9-44AE-98E4-3D6ED6A77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08" r="-2283"/>
          <a:stretch/>
        </p:blipFill>
        <p:spPr>
          <a:xfrm>
            <a:off x="1164455" y="1692275"/>
            <a:ext cx="6363810" cy="9301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Pneumatic and hydraulic crew jack" title="Alternativas al apuntalamiento de madera">
            <a:extLst>
              <a:ext uri="{FF2B5EF4-FFF2-40B4-BE49-F238E27FC236}">
                <a16:creationId xmlns:a16="http://schemas.microsoft.com/office/drawing/2014/main" id="{1C2DADFE-E4D9-44AE-98E4-3D6ED6A77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72"/>
          <a:stretch/>
        </p:blipFill>
        <p:spPr>
          <a:xfrm>
            <a:off x="1489524" y="2970776"/>
            <a:ext cx="5937820" cy="11838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Pneumatic and hydraulic crew jack" title="Alternativas al apuntalamiento de madera ">
            <a:extLst>
              <a:ext uri="{FF2B5EF4-FFF2-40B4-BE49-F238E27FC236}">
                <a16:creationId xmlns:a16="http://schemas.microsoft.com/office/drawing/2014/main" id="{1C2DADFE-E4D9-44AE-98E4-3D6ED6A77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23"/>
          <a:stretch/>
        </p:blipFill>
        <p:spPr>
          <a:xfrm>
            <a:off x="1813284" y="4449299"/>
            <a:ext cx="5066152" cy="14464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34507" y="2547811"/>
            <a:ext cx="310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Gatos </a:t>
            </a:r>
            <a:r>
              <a:rPr lang="en-US" u="sng" dirty="0" err="1"/>
              <a:t>neumáticos</a:t>
            </a:r>
            <a:r>
              <a:rPr lang="en-US" u="sng" dirty="0"/>
              <a:t> e </a:t>
            </a:r>
            <a:r>
              <a:rPr lang="en-US" u="sng" dirty="0" err="1"/>
              <a:t>hidráulicos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866445" y="4045974"/>
            <a:ext cx="131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Tornillo</a:t>
            </a:r>
            <a:r>
              <a:rPr lang="en-US" u="sng" dirty="0"/>
              <a:t> Jack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>
            <a:extLst>
              <a:ext uri="{FF2B5EF4-FFF2-40B4-BE49-F238E27FC236}">
                <a16:creationId xmlns:a16="http://schemas.microsoft.com/office/drawing/2014/main" id="{335D37E3-2DDD-44DF-B5EA-E2BC322FE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599"/>
            <a:ext cx="8915400" cy="1922929"/>
          </a:xfrm>
        </p:spPr>
        <p:txBody>
          <a:bodyPr/>
          <a:lstStyle/>
          <a:p>
            <a:pPr>
              <a:defRPr/>
            </a:pPr>
            <a:r>
              <a:rPr lang="es-ES" dirty="0"/>
              <a:t>Alternativas al apuntalamiento de madera </a:t>
            </a:r>
            <a:br>
              <a:rPr lang="es-ES" dirty="0"/>
            </a:br>
            <a:r>
              <a:rPr lang="es-ES" sz="2800" dirty="0"/>
              <a:t>1926 </a:t>
            </a:r>
            <a:r>
              <a:rPr lang="es-ES" sz="2800" dirty="0" err="1"/>
              <a:t>Subparte</a:t>
            </a:r>
            <a:r>
              <a:rPr lang="es-ES" sz="2800" dirty="0"/>
              <a:t> P Aplicación E</a:t>
            </a:r>
          </a:p>
        </p:txBody>
      </p:sp>
      <p:pic>
        <p:nvPicPr>
          <p:cNvPr id="176133" name="Picture 5" descr="Escudo de trinchera&#10;" title="Alternativas al apuntalamiento de madera">
            <a:extLst>
              <a:ext uri="{FF2B5EF4-FFF2-40B4-BE49-F238E27FC236}">
                <a16:creationId xmlns:a16="http://schemas.microsoft.com/office/drawing/2014/main" id="{01B05521-A952-43E5-B4E0-4CE8A496D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072" y="2008094"/>
            <a:ext cx="8620641" cy="39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40BF3-4C01-45C8-ABFA-67050D17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166</a:t>
            </a:fld>
            <a:endParaRPr lang="en-US"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>
            <a:extLst>
              <a:ext uri="{FF2B5EF4-FFF2-40B4-BE49-F238E27FC236}">
                <a16:creationId xmlns:a16="http://schemas.microsoft.com/office/drawing/2014/main" id="{8BBFA5A0-D1F4-487A-A0B8-998B2BA69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208646"/>
            <a:ext cx="8515350" cy="1942882"/>
          </a:xfrm>
        </p:spPr>
        <p:txBody>
          <a:bodyPr/>
          <a:lstStyle/>
          <a:p>
            <a:pPr>
              <a:defRPr/>
            </a:pPr>
            <a:r>
              <a:rPr lang="en-US" dirty="0"/>
              <a:t>CILINDRO </a:t>
            </a:r>
            <a:r>
              <a:rPr lang="en-US" dirty="0" smtClean="0"/>
              <a:t>HIDRÁULICO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1926 </a:t>
            </a:r>
            <a:r>
              <a:rPr lang="en-US" sz="2800" dirty="0" err="1"/>
              <a:t>Subparte</a:t>
            </a:r>
            <a:r>
              <a:rPr lang="en-US" sz="2800" dirty="0"/>
              <a:t> P Ap. E</a:t>
            </a:r>
          </a:p>
        </p:txBody>
      </p:sp>
      <p:pic>
        <p:nvPicPr>
          <p:cNvPr id="177155" name="Picture 5" descr="Apuntalamiento Hidráulico de Aluminio&#10;" title="Apuntalamiento hidráulico">
            <a:extLst>
              <a:ext uri="{FF2B5EF4-FFF2-40B4-BE49-F238E27FC236}">
                <a16:creationId xmlns:a16="http://schemas.microsoft.com/office/drawing/2014/main" id="{D2D7066F-392D-4AA3-9004-7D2B887B8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157" y="1799233"/>
            <a:ext cx="6450643" cy="4253397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834C53-5BD5-46AA-8471-5F39BDBD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167</a:t>
            </a:fld>
            <a:endParaRPr lang="en-US" dirty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Uso de apuntalamiento hidráulico de aluminio.&#10;" title="Apuntalamiento hidráulico de aluminio">
            <a:extLst>
              <a:ext uri="{FF2B5EF4-FFF2-40B4-BE49-F238E27FC236}">
                <a16:creationId xmlns:a16="http://schemas.microsoft.com/office/drawing/2014/main" id="{217D79B8-5AF6-4480-8DF3-E6C752622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11" y="685177"/>
            <a:ext cx="7493280" cy="561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151B4D-0A04-4B02-85C5-67D4129A8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9" y="0"/>
            <a:ext cx="7886700" cy="776489"/>
          </a:xfrm>
        </p:spPr>
        <p:txBody>
          <a:bodyPr/>
          <a:lstStyle/>
          <a:p>
            <a:r>
              <a:rPr lang="en-US" dirty="0">
                <a:effectLst/>
              </a:rPr>
              <a:t>aluminum hydraulic shoring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C4F853-C227-4120-9283-5C505E23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168</a:t>
            </a:fld>
            <a:endParaRPr lang="en-US" dirty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83D9E176-A663-4FA7-9CDF-886382612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0658" y="228600"/>
            <a:ext cx="8574741" cy="16764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s-ES" b="1" dirty="0"/>
              <a:t>Otros Factores que Influyen Derrumbamientos</a:t>
            </a:r>
            <a:endParaRPr lang="en-US" b="1" dirty="0"/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03ACB51E-645B-4BD0-8F21-2934B3F9A82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981200"/>
            <a:ext cx="7624763" cy="44958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s-ES" altLang="en-US" dirty="0"/>
              <a:t>Las Zanjas que se Cruzan</a:t>
            </a:r>
          </a:p>
          <a:p>
            <a:r>
              <a:rPr lang="en-US" altLang="en-US" dirty="0" err="1"/>
              <a:t>Terreno</a:t>
            </a:r>
            <a:r>
              <a:rPr lang="en-US" altLang="en-US" dirty="0"/>
              <a:t> </a:t>
            </a:r>
            <a:r>
              <a:rPr lang="en-US" altLang="en-US" dirty="0" err="1"/>
              <a:t>previamente</a:t>
            </a:r>
            <a:r>
              <a:rPr lang="en-US" altLang="en-US" dirty="0"/>
              <a:t> </a:t>
            </a:r>
            <a:r>
              <a:rPr lang="en-US" altLang="en-US" dirty="0" err="1"/>
              <a:t>Perturbado</a:t>
            </a:r>
            <a:endParaRPr lang="en-US" altLang="en-US" dirty="0"/>
          </a:p>
          <a:p>
            <a:r>
              <a:rPr lang="en-US" altLang="en-US" dirty="0" err="1"/>
              <a:t>Vibración</a:t>
            </a:r>
            <a:endParaRPr lang="en-US" altLang="en-US" dirty="0"/>
          </a:p>
          <a:p>
            <a:r>
              <a:rPr lang="en-US" altLang="en-US" dirty="0" err="1"/>
              <a:t>Carga</a:t>
            </a:r>
            <a:r>
              <a:rPr lang="en-US" altLang="en-US" dirty="0"/>
              <a:t> </a:t>
            </a:r>
            <a:r>
              <a:rPr lang="en-US" altLang="en-US" dirty="0" err="1"/>
              <a:t>sobrecargada</a:t>
            </a:r>
            <a:endParaRPr lang="en-US" altLang="en-US" dirty="0"/>
          </a:p>
          <a:p>
            <a:r>
              <a:rPr lang="en-US" altLang="en-US" dirty="0" err="1"/>
              <a:t>Capas</a:t>
            </a:r>
            <a:r>
              <a:rPr lang="en-US" altLang="en-US" dirty="0"/>
              <a:t> </a:t>
            </a:r>
            <a:r>
              <a:rPr lang="en-US" altLang="en-US" dirty="0" err="1"/>
              <a:t>inclinadas</a:t>
            </a:r>
            <a:endParaRPr lang="en-US" altLang="en-US" dirty="0"/>
          </a:p>
          <a:p>
            <a:r>
              <a:rPr lang="en-US" altLang="en-US" dirty="0"/>
              <a:t>El </a:t>
            </a:r>
            <a:r>
              <a:rPr lang="en-US" altLang="en-US" dirty="0" err="1"/>
              <a:t>Secado</a:t>
            </a:r>
            <a:r>
              <a:rPr lang="en-US" altLang="en-US" dirty="0"/>
              <a:t> / la </a:t>
            </a:r>
            <a:r>
              <a:rPr lang="en-US" altLang="en-US" dirty="0" err="1"/>
              <a:t>Saturación</a:t>
            </a:r>
            <a:endParaRPr lang="en-US" altLang="en-US" dirty="0"/>
          </a:p>
          <a:p>
            <a:r>
              <a:rPr lang="en-US" altLang="en-US" dirty="0"/>
              <a:t>El </a:t>
            </a:r>
            <a:r>
              <a:rPr lang="en-US" altLang="en-US" dirty="0" err="1"/>
              <a:t>Tiempo</a:t>
            </a:r>
            <a:r>
              <a:rPr lang="en-US" altLang="en-US" dirty="0"/>
              <a:t> </a:t>
            </a:r>
            <a:r>
              <a:rPr lang="en-US" altLang="en-US" dirty="0" err="1"/>
              <a:t>independiente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A5D26-13B7-4D7B-BE9D-F0B2507B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11D5-36BD-4500-BDEA-9FB2B03A9EC7}" type="slidenum">
              <a:rPr lang="en-US" altLang="en-US" smtClean="0"/>
              <a:pPr/>
              <a:t>169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dirty="0"/>
              <a:t>El empleado puede presentar una queja ante OSHA conforme a la Sección 11 (c) si su empleador toma represalias contra El, tomando acciones desfavorables contra el personal, al participar en una actividad relacionada con la protección a la seguridad y salud en el lugar de trabajo.</a:t>
            </a:r>
          </a:p>
          <a:p>
            <a:r>
              <a:rPr lang="es-419" dirty="0"/>
              <a:t>OSHA requiere que las quejas se presenten dentro de los 30 días posteriores a la supuesta represalia.</a:t>
            </a:r>
          </a:p>
          <a:p>
            <a:endParaRPr lang="es-419" dirty="0"/>
          </a:p>
        </p:txBody>
      </p:sp>
      <p:sp>
        <p:nvSpPr>
          <p:cNvPr id="43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R="11206">
              <a:lnSpc>
                <a:spcPct val="100000"/>
              </a:lnSpc>
              <a:tabLst>
                <a:tab pos="2468227" algn="l"/>
              </a:tabLst>
            </a:pPr>
            <a:r>
              <a:rPr lang="en-US" dirty="0">
                <a:ea typeface="Arial Unicode MS" panose="020B0604020202020204" pitchFamily="34" charset="-128"/>
              </a:rPr>
              <a:t>CONT.</a:t>
            </a:r>
            <a:endParaRPr lang="es-419" dirty="0">
              <a:ea typeface="Arial Unicode MS" panose="020B060402020202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7202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4D16935C-5F68-485B-9167-F8B46BDB2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</a:t>
            </a:r>
            <a:r>
              <a:rPr lang="en-US" dirty="0" err="1" smtClean="0"/>
              <a:t>Falacias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Equivocaciones</a:t>
            </a:r>
            <a:endParaRPr lang="en-US" dirty="0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41090801-1B9B-4BBF-B113-CEACE321F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985136"/>
            <a:ext cx="7886700" cy="4974388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s-ES" altLang="en-US" dirty="0"/>
              <a:t>¿A cual profundidad/anchura ocurren la mayoría de los incidentes? 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r>
              <a:rPr lang="es-ES" altLang="en-US" sz="2800" dirty="0"/>
              <a:t>Al  profundo de 6-8 pies  y menos de 6 pies de anchura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E86BDE-0FF3-45A3-B6A0-8336372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170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F967A159-5797-41C0-BF28-C447F7702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</a:t>
            </a:r>
            <a:r>
              <a:rPr lang="en-US" dirty="0" err="1" smtClean="0"/>
              <a:t>Falacias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Equivocaciones</a:t>
            </a:r>
            <a:endParaRPr lang="en-US" dirty="0"/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BADC5CD4-999C-458A-9FB5-F89AC2D88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s-ES" altLang="en-US" dirty="0"/>
              <a:t>La mayoría de los incidentes ocurren en el mal tiempo.</a:t>
            </a:r>
          </a:p>
          <a:p>
            <a:pPr lvl="1" eaLnBrk="1" hangingPunct="1"/>
            <a:r>
              <a:rPr lang="es-ES" altLang="en-US" sz="2800" dirty="0"/>
              <a:t>Falso</a:t>
            </a:r>
            <a:endParaRPr lang="en-US" altLang="en-US" sz="2800" dirty="0"/>
          </a:p>
          <a:p>
            <a:pPr lvl="1" eaLnBrk="1" hangingPunct="1"/>
            <a:r>
              <a:rPr lang="es-ES" altLang="en-US" sz="2800" dirty="0"/>
              <a:t>La mayoría de los incidentes ocurren en el tiempo bueno - trabajadores son más cuidadosos en el mal tiempo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A1FCED-9CCB-432C-8279-4EB18766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171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ABAD33CD-A7E5-43E4-8DFE-55150CAD2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3. </a:t>
            </a:r>
            <a:r>
              <a:rPr lang="en-US" dirty="0" err="1" smtClean="0"/>
              <a:t>Falacias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Equivocaciones</a:t>
            </a:r>
            <a:endParaRPr lang="en-US" dirty="0"/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FDD57422-9711-4710-AE4F-2EACBCFF4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s-ES" altLang="en-US" dirty="0"/>
              <a:t>La arcilla es el de tipo tierra menos peligrosa. </a:t>
            </a:r>
          </a:p>
          <a:p>
            <a:pPr lvl="1" eaLnBrk="1" hangingPunct="1"/>
            <a:r>
              <a:rPr lang="es-ES" altLang="en-US" sz="2800" dirty="0"/>
              <a:t>Falso</a:t>
            </a:r>
            <a:endParaRPr lang="en-US" altLang="en-US" sz="2800" dirty="0"/>
          </a:p>
          <a:p>
            <a:pPr lvl="1" eaLnBrk="1" hangingPunct="1"/>
            <a:endParaRPr lang="en-US" altLang="en-US" sz="2800" dirty="0"/>
          </a:p>
          <a:p>
            <a:pPr lvl="1" eaLnBrk="1" hangingPunct="1"/>
            <a:r>
              <a:rPr lang="es-ES" altLang="en-US" sz="2800" dirty="0"/>
              <a:t>La arcilla parece fuerte pero es muy engañosa - la mayoría de los accidentes fatales de zanja ocurren en la tierra de arcilla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D16CE3-395B-4F24-8DCE-0001B806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172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88E452EC-19AD-4035-A454-9A6824627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882" y="162483"/>
            <a:ext cx="8915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</a:rPr>
              <a:t>EL DERRUMBAMIENTO T</a:t>
            </a:r>
            <a:r>
              <a:rPr lang="en-US" dirty="0">
                <a:effectLst/>
                <a:cs typeface="Arial" charset="0"/>
              </a:rPr>
              <a:t>Í</a:t>
            </a:r>
            <a:r>
              <a:rPr lang="en-US" dirty="0">
                <a:effectLst/>
              </a:rPr>
              <a:t>PICO</a:t>
            </a:r>
          </a:p>
        </p:txBody>
      </p:sp>
      <p:pic>
        <p:nvPicPr>
          <p:cNvPr id="185347" name="Picture 3" descr="Ejemplo típico de derrumbe&#10;" title="Ejemplo de derrumbe">
            <a:extLst>
              <a:ext uri="{FF2B5EF4-FFF2-40B4-BE49-F238E27FC236}">
                <a16:creationId xmlns:a16="http://schemas.microsoft.com/office/drawing/2014/main" id="{68C6456A-45DA-4F98-ACB5-5037A3F1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47" y="1452282"/>
            <a:ext cx="7763435" cy="45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CDF48A-A7B9-48DB-B872-E29FB85A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173</a:t>
            </a:fld>
            <a:endParaRPr lang="en-US" dirty="0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>
            <a:extLst>
              <a:ext uri="{FF2B5EF4-FFF2-40B4-BE49-F238E27FC236}">
                <a16:creationId xmlns:a16="http://schemas.microsoft.com/office/drawing/2014/main" id="{2179A57A-660C-44D0-8F0C-24A92AF49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El Resumen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7FD466C2-4D86-4839-BD8E-6B5AB4777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dirty="0"/>
              <a:t>Las leyes, los reglamentos, los estándares de la excavación</a:t>
            </a:r>
          </a:p>
          <a:p>
            <a:pPr eaLnBrk="1" hangingPunct="1"/>
            <a:r>
              <a:rPr lang="en-US" altLang="en-US" dirty="0" err="1"/>
              <a:t>Clasificación</a:t>
            </a:r>
            <a:r>
              <a:rPr lang="en-US" altLang="en-US" dirty="0"/>
              <a:t> del </a:t>
            </a:r>
            <a:r>
              <a:rPr lang="en-US" altLang="en-US" dirty="0" err="1"/>
              <a:t>Terreno</a:t>
            </a:r>
            <a:endParaRPr lang="en-US" altLang="en-US" dirty="0"/>
          </a:p>
          <a:p>
            <a:pPr eaLnBrk="1" hangingPunct="1"/>
            <a:r>
              <a:rPr lang="en-US" altLang="en-US" dirty="0"/>
              <a:t>El </a:t>
            </a:r>
            <a:r>
              <a:rPr lang="en-US" altLang="en-US" dirty="0" err="1"/>
              <a:t>Probar</a:t>
            </a:r>
            <a:r>
              <a:rPr lang="en-US" altLang="en-US" dirty="0"/>
              <a:t> del </a:t>
            </a:r>
            <a:r>
              <a:rPr lang="en-US" altLang="en-US" dirty="0" err="1"/>
              <a:t>Terreno</a:t>
            </a:r>
            <a:endParaRPr lang="en-US" altLang="en-US" dirty="0"/>
          </a:p>
          <a:p>
            <a:pPr eaLnBrk="1" hangingPunct="1"/>
            <a:r>
              <a:rPr lang="es-ES" altLang="en-US" dirty="0"/>
              <a:t>Las Responsabilidades de la Persona Competente</a:t>
            </a:r>
            <a:endParaRPr lang="en-US" altLang="en-US" dirty="0"/>
          </a:p>
          <a:p>
            <a:pPr eaLnBrk="1" hangingPunct="1"/>
            <a:r>
              <a:rPr lang="en-US" altLang="en-US" dirty="0"/>
              <a:t>Los </a:t>
            </a:r>
            <a:r>
              <a:rPr lang="en-US" altLang="en-US" dirty="0" err="1"/>
              <a:t>Peligros</a:t>
            </a:r>
            <a:r>
              <a:rPr lang="en-US" altLang="en-US" dirty="0"/>
              <a:t> de la </a:t>
            </a:r>
            <a:r>
              <a:rPr lang="en-US" altLang="en-US" dirty="0" err="1"/>
              <a:t>Zanja</a:t>
            </a:r>
            <a:endParaRPr lang="en-US" altLang="en-US" dirty="0"/>
          </a:p>
          <a:p>
            <a:pPr eaLnBrk="1" hangingPunct="1"/>
            <a:r>
              <a:rPr lang="en-US" altLang="en-US" dirty="0"/>
              <a:t>Sistemas </a:t>
            </a:r>
            <a:r>
              <a:rPr lang="en-US" altLang="en-US" dirty="0" err="1"/>
              <a:t>Protectores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FB9C9-D853-47F3-86EE-C1418048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174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dirty="0"/>
              <a:t>Se puede encontrar que su empleador ha tomado represalias contra el trabajador, si esa actividad protectora fue un factor que contribuyó o motivó la decisión de tomar acciones desfavorables en contra del personal. Tales acciones pueden incluir:</a:t>
            </a:r>
          </a:p>
          <a:p>
            <a:endParaRPr lang="es-419" dirty="0"/>
          </a:p>
        </p:txBody>
      </p:sp>
      <p:sp>
        <p:nvSpPr>
          <p:cNvPr id="43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R="11206" algn="ctr">
              <a:lnSpc>
                <a:spcPct val="100000"/>
              </a:lnSpc>
              <a:tabLst>
                <a:tab pos="2468227" algn="l"/>
              </a:tabLst>
            </a:pPr>
            <a:r>
              <a:rPr lang="es-419" dirty="0">
                <a:ea typeface="Arial Unicode MS" panose="020B0604020202020204" pitchFamily="34" charset="-128"/>
              </a:rPr>
              <a:t>Derechos como denunciante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4484" y="3331807"/>
            <a:ext cx="7615031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endParaRPr lang="es-419" sz="1677" dirty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endParaRPr lang="es-419" sz="1677" dirty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r>
              <a:rPr lang="es-419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Despido</a:t>
            </a: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r>
              <a:rPr lang="es-419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Lista negra</a:t>
            </a:r>
          </a:p>
          <a:p>
            <a:pPr marL="817513" marR="169218" lvl="1" indent="-403433">
              <a:lnSpc>
                <a:spcPct val="100200"/>
              </a:lnSpc>
              <a:buFont typeface="Wingdings" charset="2"/>
              <a:buChar char="²"/>
            </a:pPr>
            <a:r>
              <a:rPr lang="es-419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Negando horas extras o ascenso</a:t>
            </a: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r>
              <a:rPr lang="es-419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Disciplinando</a:t>
            </a: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r>
              <a:rPr lang="es-419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Negando beneficios</a:t>
            </a: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r>
              <a:rPr lang="es-419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No contratar o recontratar</a:t>
            </a: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endParaRPr lang="es-419" dirty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14080" marR="169218" lvl="1" algn="just">
              <a:lnSpc>
                <a:spcPct val="100200"/>
              </a:lnSpc>
            </a:pPr>
            <a:endParaRPr lang="es-419" dirty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r>
              <a:rPr lang="es-419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Intimidación</a:t>
            </a:r>
          </a:p>
          <a:p>
            <a:pPr marL="817513" marR="169218" lvl="1" indent="-403433">
              <a:lnSpc>
                <a:spcPct val="100200"/>
              </a:lnSpc>
              <a:buFont typeface="Wingdings" charset="2"/>
              <a:buChar char="²"/>
            </a:pPr>
            <a:r>
              <a:rPr lang="es-419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Reasignación que afecte las posibilidades  de ascenso.</a:t>
            </a:r>
          </a:p>
          <a:p>
            <a:pPr marL="817513" marR="169218" lvl="1" indent="-403433">
              <a:lnSpc>
                <a:spcPct val="100200"/>
              </a:lnSpc>
              <a:buFont typeface="Wingdings" charset="2"/>
              <a:buChar char="²"/>
            </a:pPr>
            <a:r>
              <a:rPr lang="es-419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Reducción del pago u horas de trabajo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9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1115"/>
            <a:ext cx="7886700" cy="2852737"/>
          </a:xfrm>
        </p:spPr>
        <p:txBody>
          <a:bodyPr/>
          <a:lstStyle/>
          <a:p>
            <a:pPr algn="ctr"/>
            <a:r>
              <a:rPr lang="es-419"/>
              <a:t>¿Preguntas acerca DE OSHA?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7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/>
              <a:t>Por favor firme la hoja de asistencia</a:t>
            </a:r>
          </a:p>
          <a:p>
            <a:r>
              <a:rPr lang="es-419"/>
              <a:t>Tome un folleto</a:t>
            </a:r>
          </a:p>
          <a:p>
            <a:r>
              <a:rPr lang="es-419"/>
              <a:t>Responda el questionario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BIENVENIDOS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1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D6E49F-8424-458B-BEA9-EFC8C5ED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53" y="368216"/>
            <a:ext cx="7886700" cy="77648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/>
              </a:rPr>
              <a:t>DEFINICIONES</a:t>
            </a:r>
            <a:r>
              <a:rPr lang="en-US" dirty="0">
                <a:effectLst/>
              </a:rPr>
              <a:t> </a:t>
            </a:r>
            <a:r>
              <a:rPr lang="es-419" dirty="0">
                <a:effectLst/>
              </a:rPr>
              <a:t/>
            </a:r>
            <a:br>
              <a:rPr lang="es-419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3915" y="1644052"/>
            <a:ext cx="80913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Excavación</a:t>
            </a:r>
            <a:r>
              <a:rPr lang="es-ES" sz="24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Cualquier hombre hizo cavidad o depresión en la superficie de la tierra (incluyendo sus paredes, piso y labio) formada por la remoción de tierra. Para el rescate y la excavación es más ancho que profundo.</a:t>
            </a: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 descr="Excavación"/>
          <p:cNvSpPr/>
          <p:nvPr/>
        </p:nvSpPr>
        <p:spPr>
          <a:xfrm>
            <a:off x="3723048" y="3435917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cap="all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Excavación</a:t>
            </a:r>
            <a:endParaRPr lang="en-US" dirty="0"/>
          </a:p>
        </p:txBody>
      </p:sp>
      <p:pic>
        <p:nvPicPr>
          <p:cNvPr id="10" name="Picture 9" descr="Excavación hecha por el hombre.&#10;&#10;" title="Excavació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952" y="3805249"/>
            <a:ext cx="7769284" cy="21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02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1F986-3608-478E-AF66-BA8BE964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90" y="589313"/>
            <a:ext cx="7886700" cy="776489"/>
          </a:xfrm>
        </p:spPr>
        <p:txBody>
          <a:bodyPr>
            <a:noAutofit/>
          </a:bodyPr>
          <a:lstStyle/>
          <a:p>
            <a:r>
              <a:rPr lang="en-US" dirty="0">
                <a:effectLst/>
              </a:rPr>
              <a:t>DEFINICIONES </a:t>
            </a:r>
            <a:r>
              <a:rPr lang="es-419" dirty="0">
                <a:effectLst/>
              </a:rPr>
              <a:t/>
            </a:r>
            <a:br>
              <a:rPr lang="es-419" dirty="0">
                <a:effectLst/>
              </a:rPr>
            </a:br>
            <a:r>
              <a:rPr lang="es-419" sz="2800" dirty="0">
                <a:effectLst/>
              </a:rPr>
              <a:t>ZANJA</a:t>
            </a:r>
            <a:endParaRPr lang="en-US" sz="28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le 8" descr="ZANJA"/>
          <p:cNvSpPr/>
          <p:nvPr/>
        </p:nvSpPr>
        <p:spPr>
          <a:xfrm>
            <a:off x="553915" y="1644052"/>
            <a:ext cx="8354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Una excavación estrecha que es más profunda que ancha, con un ancho máximo de quince (15) pies, medido en el piso (abajo).</a:t>
            </a:r>
            <a:endParaRPr lang="en-US" sz="2800" dirty="0"/>
          </a:p>
        </p:txBody>
      </p:sp>
      <p:pic>
        <p:nvPicPr>
          <p:cNvPr id="7" name="Picture 6" descr="Una excavación estrecha conocida como trinchera&#10;" title="Zanja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166" y="3191203"/>
            <a:ext cx="3059034" cy="3165147"/>
          </a:xfrm>
          <a:prstGeom prst="rect">
            <a:avLst/>
          </a:prstGeom>
        </p:spPr>
      </p:pic>
      <p:sp>
        <p:nvSpPr>
          <p:cNvPr id="10" name="Rectangle 9" descr="Excavación"/>
          <p:cNvSpPr/>
          <p:nvPr/>
        </p:nvSpPr>
        <p:spPr>
          <a:xfrm>
            <a:off x="4039674" y="297704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cap="all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ZANJA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41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>
            <a:extLst>
              <a:ext uri="{FF2B5EF4-FFF2-40B4-BE49-F238E27FC236}">
                <a16:creationId xmlns:a16="http://schemas.microsoft.com/office/drawing/2014/main" id="{394E464D-6AFE-4181-949F-5742FFE44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44183"/>
            <a:ext cx="7886700" cy="59095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/>
              <a:t>La Vista General/ Los Puntos Fundamentales</a:t>
            </a:r>
            <a:endParaRPr lang="en-US" sz="4000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0299D7F-2B93-4552-894F-913CA143B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617498"/>
            <a:ext cx="7886700" cy="3785777"/>
          </a:xfrm>
        </p:spPr>
        <p:txBody>
          <a:bodyPr>
            <a:normAutofit/>
          </a:bodyPr>
          <a:lstStyle/>
          <a:p>
            <a:pPr eaLnBrk="1" hangingPunct="1"/>
            <a:r>
              <a:rPr lang="es-419" altLang="en-US" dirty="0"/>
              <a:t>Las leyes de la excavación, los reglamentos, los estándares</a:t>
            </a:r>
          </a:p>
          <a:p>
            <a:pPr eaLnBrk="1" hangingPunct="1"/>
            <a:r>
              <a:rPr lang="es-419" altLang="en-US" dirty="0"/>
              <a:t>Clasificación del terreno</a:t>
            </a:r>
          </a:p>
          <a:p>
            <a:pPr eaLnBrk="1" hangingPunct="1"/>
            <a:r>
              <a:rPr lang="es-419" altLang="en-US" dirty="0"/>
              <a:t>Descripción de los sistemas de protección de las excavaciones.</a:t>
            </a:r>
          </a:p>
          <a:p>
            <a:pPr eaLnBrk="1" hangingPunct="1"/>
            <a:r>
              <a:rPr lang="es-419" altLang="en-US" dirty="0"/>
              <a:t>Responsabilidades de la persona competente</a:t>
            </a:r>
          </a:p>
          <a:p>
            <a:pPr eaLnBrk="1" hangingPunct="1"/>
            <a:r>
              <a:rPr lang="es-419" altLang="en-US" dirty="0"/>
              <a:t>Los peligros de zanjas</a:t>
            </a:r>
          </a:p>
          <a:p>
            <a:pPr eaLnBrk="1" hangingPunct="1"/>
            <a:endParaRPr lang="es-419" alt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A9552-4139-4E60-AFA7-7FA91B84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6A7F388-8A83-4896-A1B0-ED6B8802F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Hechos</a:t>
            </a:r>
            <a:r>
              <a:rPr lang="en-US" dirty="0"/>
              <a:t> </a:t>
            </a:r>
            <a:r>
              <a:rPr lang="en-US" dirty="0" err="1"/>
              <a:t>Trágicos</a:t>
            </a:r>
            <a:endParaRPr lang="en-US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8102331-493B-4BB7-8380-1CA901A5F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1" y="1044294"/>
            <a:ext cx="8141276" cy="5244521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ES" altLang="en-US" dirty="0"/>
              <a:t>El excavar es una de las operaciones de la construcción más peligrosas</a:t>
            </a:r>
          </a:p>
          <a:p>
            <a:pPr lvl="1" algn="just"/>
            <a:r>
              <a:rPr lang="es-ES" altLang="en-US" sz="2800" dirty="0"/>
              <a:t>97 trabajadores</a:t>
            </a:r>
            <a:r>
              <a:rPr lang="es-ES" altLang="en-US" sz="2800" dirty="0">
                <a:solidFill>
                  <a:srgbClr val="FF0000"/>
                </a:solidFill>
              </a:rPr>
              <a:t> </a:t>
            </a:r>
            <a:r>
              <a:rPr lang="es-ES" altLang="en-US" sz="2800" dirty="0"/>
              <a:t>en trabajos de excavación desde 2013-2017</a:t>
            </a:r>
            <a:endParaRPr lang="es-ES" altLang="en-US" sz="2800" strike="sngStrike" dirty="0">
              <a:solidFill>
                <a:srgbClr val="FF0000"/>
              </a:solidFill>
            </a:endParaRPr>
          </a:p>
          <a:p>
            <a:pPr lvl="1" algn="just"/>
            <a:r>
              <a:rPr lang="es-ES" altLang="en-US" sz="2800" dirty="0"/>
              <a:t>Desde un mínimo de 10 muertes en 2014 hasta un máximo de 33 en 2016.</a:t>
            </a:r>
          </a:p>
          <a:p>
            <a:pPr lvl="1" algn="just"/>
            <a:r>
              <a:rPr lang="es-ES" altLang="en-US" sz="2800" dirty="0"/>
              <a:t>Los derrumbes en excavaciones son más propensos a resultar en muertes  que otros accidentes relacionados con la construcción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01467-B516-4E7F-9322-F4D12B7E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F9ECE1B-92FB-4908-AC40-39C4BC685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308" y="5681015"/>
            <a:ext cx="510298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(Fuente: BLS 2018, www.osha.gov)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/>
            </a:r>
            <a:b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</a:br>
            <a:endParaRPr kumimoji="0" lang="es-E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02DBA5C4-68EE-42A2-A850-DF3C26E8D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Hechos</a:t>
            </a:r>
            <a:r>
              <a:rPr lang="en-US" dirty="0"/>
              <a:t> </a:t>
            </a:r>
            <a:r>
              <a:rPr lang="en-US" dirty="0" err="1"/>
              <a:t>Trágicos</a:t>
            </a:r>
            <a:r>
              <a:rPr lang="en-US" dirty="0"/>
              <a:t> </a:t>
            </a:r>
            <a:r>
              <a:rPr lang="en-US" sz="2800" dirty="0"/>
              <a:t>(CONT.)</a:t>
            </a:r>
            <a:endParaRPr lang="en-US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2B6FE6E-9342-4F6A-8CE4-976913A64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altLang="en-US" dirty="0"/>
              <a:t>60% de los fallecidos murieron durante intentos de rescate</a:t>
            </a:r>
            <a:endParaRPr lang="en-US" altLang="en-US" sz="2400" dirty="0"/>
          </a:p>
          <a:p>
            <a:pPr lvl="1"/>
            <a:r>
              <a:rPr lang="en-US" altLang="en-US" sz="2800" dirty="0" err="1"/>
              <a:t>Civiles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s-ES" altLang="en-US" sz="2800" dirty="0"/>
              <a:t>Personal del cuerpo de bomberos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err="1"/>
              <a:t>Compañeros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trabajo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s-ES" altLang="en-US" sz="2800" dirty="0"/>
              <a:t>Los derrumbes de las paredes pueden suceder sin advertencia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s-ES" altLang="en-US" sz="2800" dirty="0"/>
              <a:t>Todas las muertes y heridas pudieron haber sido prevenidas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210317-271A-4361-BB39-DA72E134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C4C812A-113D-44C0-A134-0BDD19B9A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Las Fuerzas del Desplome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03B56BA-6096-467B-A67D-253BF568C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202575"/>
            <a:ext cx="7886700" cy="2801389"/>
          </a:xfrm>
        </p:spPr>
        <p:txBody>
          <a:bodyPr/>
          <a:lstStyle/>
          <a:p>
            <a:pPr eaLnBrk="1" hangingPunct="1"/>
            <a:r>
              <a:rPr lang="es-ES" altLang="en-US" dirty="0"/>
              <a:t>24 pulgadas de tierra en el pecho de una persona pesan 750-1000 libras.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s-ES" altLang="en-US" dirty="0"/>
              <a:t>18 pulgadas de tierra que cubre un cuerpo pesan 1800-3000 libras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BE7111-848C-40A1-9824-10630BD0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19285F7B-9C0D-456C-990D-BCCCDB3D13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2043" y="223142"/>
            <a:ext cx="7886700" cy="7778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ES" dirty="0"/>
              <a:t>Un Ejemplo del Peso de Tierra</a:t>
            </a:r>
            <a:endParaRPr lang="en-US" altLang="en-US" b="1" dirty="0"/>
          </a:p>
        </p:txBody>
      </p:sp>
      <p:sp>
        <p:nvSpPr>
          <p:cNvPr id="373763" name="Text Box 3">
            <a:extLst>
              <a:ext uri="{FF2B5EF4-FFF2-40B4-BE49-F238E27FC236}">
                <a16:creationId xmlns:a16="http://schemas.microsoft.com/office/drawing/2014/main" id="{FC684522-B213-4FF5-B922-55B5F8CF3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469063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</a:rPr>
              <a:t>© ACR Publications   Used By Permission</a:t>
            </a:r>
          </a:p>
        </p:txBody>
      </p:sp>
      <p:pic>
        <p:nvPicPr>
          <p:cNvPr id="373765" name="Picture 5" descr="Weight of soil" title="Un Ejemplo del Peso de Tierra">
            <a:extLst>
              <a:ext uri="{FF2B5EF4-FFF2-40B4-BE49-F238E27FC236}">
                <a16:creationId xmlns:a16="http://schemas.microsoft.com/office/drawing/2014/main" id="{66626728-AAA2-4C3B-9024-F55A2FBB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066" y="1778892"/>
            <a:ext cx="7121868" cy="427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FFBC8-5DF8-4F95-8754-D0EEE84D2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26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261115-FB39-4E1B-81E6-75BDE0871D3A}"/>
              </a:ext>
            </a:extLst>
          </p:cNvPr>
          <p:cNvSpPr txBox="1"/>
          <p:nvPr/>
        </p:nvSpPr>
        <p:spPr>
          <a:xfrm>
            <a:off x="142043" y="1001017"/>
            <a:ext cx="8168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 pies </a:t>
            </a:r>
            <a:r>
              <a:rPr lang="en-US" sz="2400" dirty="0" err="1">
                <a:solidFill>
                  <a:srgbClr val="FF0000"/>
                </a:solidFill>
              </a:rPr>
              <a:t>cúbicos</a:t>
            </a:r>
            <a:r>
              <a:rPr lang="en-US" sz="2400" dirty="0">
                <a:solidFill>
                  <a:srgbClr val="FF0000"/>
                </a:solidFill>
              </a:rPr>
              <a:t> = 2,000 libras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¿</a:t>
            </a:r>
            <a:r>
              <a:rPr lang="en-US" sz="2400" dirty="0" err="1">
                <a:solidFill>
                  <a:srgbClr val="FF0000"/>
                </a:solidFill>
              </a:rPr>
              <a:t>Usted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cuánto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mide</a:t>
            </a:r>
            <a:r>
              <a:rPr lang="en-US" sz="2400" dirty="0">
                <a:solidFill>
                  <a:srgbClr val="FF0000"/>
                </a:solidFill>
              </a:rPr>
              <a:t>? Este </a:t>
            </a:r>
            <a:r>
              <a:rPr lang="en-US" sz="2400" dirty="0" err="1">
                <a:solidFill>
                  <a:srgbClr val="FF0000"/>
                </a:solidFill>
              </a:rPr>
              <a:t>ejemplo</a:t>
            </a:r>
            <a:r>
              <a:rPr lang="en-US" sz="2400" dirty="0">
                <a:solidFill>
                  <a:srgbClr val="FF0000"/>
                </a:solidFill>
              </a:rPr>
              <a:t> son solo 4 pies (1.20 mts)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¿</a:t>
            </a:r>
            <a:r>
              <a:rPr lang="en-US" sz="2400" dirty="0" err="1">
                <a:solidFill>
                  <a:srgbClr val="FF0000"/>
                </a:solidFill>
              </a:rPr>
              <a:t>Usted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cree</a:t>
            </a:r>
            <a:r>
              <a:rPr lang="en-US" sz="2400" dirty="0">
                <a:solidFill>
                  <a:srgbClr val="FF0000"/>
                </a:solidFill>
              </a:rPr>
              <a:t> que </a:t>
            </a:r>
            <a:r>
              <a:rPr lang="en-US" sz="2400" dirty="0" err="1">
                <a:solidFill>
                  <a:srgbClr val="FF0000"/>
                </a:solidFill>
              </a:rPr>
              <a:t>pueda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salir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EB7F4C6-6E59-4F24-B5AB-E8C2F00A7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 </a:t>
            </a:r>
            <a:r>
              <a:rPr lang="en-US" dirty="0" err="1"/>
              <a:t>Fuerzas</a:t>
            </a:r>
            <a:r>
              <a:rPr lang="en-US" dirty="0"/>
              <a:t> del </a:t>
            </a:r>
            <a:r>
              <a:rPr lang="en-US" dirty="0" err="1"/>
              <a:t>Desplome</a:t>
            </a:r>
            <a:r>
              <a:rPr lang="en-US" dirty="0"/>
              <a:t>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C4EA419-C84C-43DC-98CA-1FC2B2A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dirty="0"/>
              <a:t>La velocidad de un desplome de una pared de una zanja es 45 millas por hora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1 pie </a:t>
            </a:r>
            <a:r>
              <a:rPr lang="en-US" altLang="en-US" dirty="0" err="1"/>
              <a:t>cúbico</a:t>
            </a:r>
            <a:r>
              <a:rPr lang="en-US" altLang="en-US" dirty="0"/>
              <a:t> de tierra </a:t>
            </a:r>
            <a:r>
              <a:rPr lang="en-US" altLang="en-US" dirty="0" err="1"/>
              <a:t>pesa</a:t>
            </a:r>
            <a:r>
              <a:rPr lang="en-US" altLang="en-US" dirty="0"/>
              <a:t> </a:t>
            </a:r>
            <a:r>
              <a:rPr lang="en-US" altLang="en-US" dirty="0" err="1"/>
              <a:t>desde</a:t>
            </a:r>
            <a:r>
              <a:rPr lang="en-US" altLang="en-US" dirty="0"/>
              <a:t> 100 hasta 125 libras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E109A4-3435-44B9-9748-1F9AA089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eso de Volkswagen: 2,785 libras" title="Coche VS Peso del suelo">
            <a:extLst>
              <a:ext uri="{FF2B5EF4-FFF2-40B4-BE49-F238E27FC236}">
                <a16:creationId xmlns:a16="http://schemas.microsoft.com/office/drawing/2014/main" id="{CAF45FA9-357C-4CA6-B9A4-FFD0676285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3517900"/>
            <a:ext cx="3576918" cy="1739900"/>
          </a:xfrm>
          <a:solidFill>
            <a:schemeClr val="hlink"/>
          </a:solidFill>
        </p:spPr>
      </p:pic>
      <p:sp>
        <p:nvSpPr>
          <p:cNvPr id="602115" name="Rectangle 3">
            <a:extLst>
              <a:ext uri="{FF2B5EF4-FFF2-40B4-BE49-F238E27FC236}">
                <a16:creationId xmlns:a16="http://schemas.microsoft.com/office/drawing/2014/main" id="{28CDBD9C-2BC5-4917-942A-D8D5DE7E6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" sz="4000" b="1" dirty="0"/>
              <a:t>La Velocidad del Desplome de Tierra</a:t>
            </a:r>
            <a:endParaRPr lang="en-US" sz="4000" b="1" dirty="0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979BF60-C98C-43C4-BEE8-A0E9158883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666750"/>
          </a:xfrm>
        </p:spPr>
        <p:txBody>
          <a:bodyPr/>
          <a:lstStyle/>
          <a:p>
            <a:pPr eaLnBrk="1" hangingPunct="1"/>
            <a:r>
              <a:rPr lang="es-ES" altLang="en-US" sz="2800"/>
              <a:t>Imagínese este caer encima de usted…</a:t>
            </a:r>
            <a:endParaRPr lang="en-US" altLang="en-US" sz="2800"/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963E7810-0F35-4E4B-9CED-D51997BF6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19400"/>
            <a:ext cx="3733800" cy="423863"/>
          </a:xfrm>
          <a:prstGeom prst="rect">
            <a:avLst/>
          </a:prstGeom>
          <a:solidFill>
            <a:srgbClr val="FF0000"/>
          </a:solidFill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1800" b="1"/>
              <a:t>El Peso de un Volkswagen</a:t>
            </a:r>
            <a:endParaRPr lang="en-US" altLang="en-US" sz="1800" b="1"/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E238F593-F769-470A-BE3D-776594DA1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5537200"/>
            <a:ext cx="2209800" cy="514350"/>
          </a:xfrm>
          <a:prstGeom prst="rect">
            <a:avLst/>
          </a:prstGeom>
          <a:solidFill>
            <a:srgbClr val="FF0000"/>
          </a:solidFill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2,785 Libras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DA37750D-FC85-4FB7-8B44-B187F454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19400"/>
            <a:ext cx="3200400" cy="698500"/>
          </a:xfrm>
          <a:prstGeom prst="rect">
            <a:avLst/>
          </a:prstGeom>
          <a:solidFill>
            <a:srgbClr val="CC6600"/>
          </a:solidFill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1800" b="1"/>
              <a:t>El Peso de una yarda cúbica de tierra</a:t>
            </a:r>
            <a:endParaRPr lang="en-US" altLang="en-US" sz="1800" b="1"/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B17484CD-545F-40D0-A317-C4D9E981F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486400"/>
            <a:ext cx="2003425" cy="514350"/>
          </a:xfrm>
          <a:prstGeom prst="rect">
            <a:avLst/>
          </a:prstGeom>
          <a:solidFill>
            <a:srgbClr val="CC6600"/>
          </a:solidFill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2,700 Libras</a:t>
            </a:r>
          </a:p>
        </p:txBody>
      </p:sp>
      <p:sp>
        <p:nvSpPr>
          <p:cNvPr id="39945" name="AutoShape 9" descr="Peso de una yarda cúbica de suelo: 2,700 libras&#10;" title="Coche VS Peso del suelo">
            <a:extLst>
              <a:ext uri="{FF2B5EF4-FFF2-40B4-BE49-F238E27FC236}">
                <a16:creationId xmlns:a16="http://schemas.microsoft.com/office/drawing/2014/main" id="{1EAA3AA9-8D0C-493E-B6CE-CD0224DDF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810000"/>
            <a:ext cx="1371600" cy="1214438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AFE69-6300-4285-8961-895B050C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4EAB-224A-4871-B4B8-5A1DEC60B97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26BFEAA-9723-4285-A9C9-4B8248E19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/>
              <a:t>Los Efectos en el Cuerpo</a:t>
            </a:r>
            <a:endParaRPr lang="en-US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9D36C3B-B2A7-4BF2-ACE7-DAD7C6FF8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Paro </a:t>
            </a:r>
            <a:r>
              <a:rPr lang="en-US" altLang="en-US" dirty="0" err="1"/>
              <a:t>respiratorio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Síndrome</a:t>
            </a:r>
            <a:r>
              <a:rPr lang="en-US" altLang="en-US" dirty="0"/>
              <a:t> de </a:t>
            </a:r>
            <a:r>
              <a:rPr lang="en-US" altLang="en-US" dirty="0" err="1"/>
              <a:t>aplastamiento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s-ES" altLang="en-US" dirty="0"/>
              <a:t>El impacto total del cuerpo 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967D5-5F0A-4950-BC41-A1C3A98D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/>
              <a:t>Salidas de Emergencia</a:t>
            </a:r>
          </a:p>
          <a:p>
            <a:r>
              <a:rPr lang="es-419"/>
              <a:t>Escaleras de Emergencia</a:t>
            </a:r>
          </a:p>
          <a:p>
            <a:r>
              <a:rPr lang="es-419"/>
              <a:t>Ubicación de los Baños</a:t>
            </a:r>
          </a:p>
          <a:p>
            <a:endParaRPr lang="es-419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Ubicacion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83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pacto del colapso de la zanja en la escalera" title="Ejemplo de peligro">
            <a:extLst>
              <a:ext uri="{FF2B5EF4-FFF2-40B4-BE49-F238E27FC236}">
                <a16:creationId xmlns:a16="http://schemas.microsoft.com/office/drawing/2014/main" id="{938F5ECF-F019-4AA2-B1B7-7B998EE7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72" y="698806"/>
            <a:ext cx="7280517" cy="54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60CE5A-A986-4B93-ADD9-C5A6AA77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68" y="198871"/>
            <a:ext cx="8055197" cy="77648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Colapso</a:t>
            </a:r>
            <a:r>
              <a:rPr lang="en-US" dirty="0"/>
              <a:t> de </a:t>
            </a:r>
            <a:r>
              <a:rPr lang="en-US" dirty="0" err="1"/>
              <a:t>trinchera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C59E1A-E355-44C6-A423-9CEF45F8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B24F0DD7-AE55-4E2C-BF71-3721F616E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295400"/>
          </a:xfrm>
        </p:spPr>
        <p:txBody>
          <a:bodyPr lIns="90488" tIns="44450" rIns="90488" bIns="44450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ES" b="1" dirty="0"/>
              <a:t>Cinco Peligros Mayores AL Abrir Zanjas</a:t>
            </a:r>
            <a:endParaRPr lang="en-US" b="1" dirty="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9B19B0B-C255-4A04-950D-4793BDF751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28800"/>
            <a:ext cx="7753350" cy="4892676"/>
          </a:xfrm>
          <a:noFill/>
        </p:spPr>
        <p:txBody>
          <a:bodyPr lIns="90488" tIns="44450" rIns="90488" bIns="44450">
            <a:normAutofit/>
          </a:bodyPr>
          <a:lstStyle/>
          <a:p>
            <a:pPr marL="742950" indent="-742950">
              <a:buFontTx/>
              <a:buAutoNum type="arabicPeriod"/>
            </a:pPr>
            <a:r>
              <a:rPr lang="en-US" altLang="en-US" dirty="0" err="1"/>
              <a:t>Derrumbe</a:t>
            </a:r>
            <a:endParaRPr lang="en-US" altLang="en-US" dirty="0"/>
          </a:p>
          <a:p>
            <a:pPr marL="742950" indent="-742950">
              <a:buFontTx/>
              <a:buAutoNum type="arabicPeriod"/>
            </a:pPr>
            <a:r>
              <a:rPr lang="es-ES" altLang="en-US" dirty="0"/>
              <a:t>Contacto con líneas eléctricas</a:t>
            </a:r>
          </a:p>
          <a:p>
            <a:pPr lvl="1"/>
            <a:r>
              <a:rPr lang="es-ES" altLang="en-US" dirty="0"/>
              <a:t>Elevadas </a:t>
            </a:r>
          </a:p>
          <a:p>
            <a:pPr lvl="1"/>
            <a:r>
              <a:rPr lang="es-ES" altLang="en-US" dirty="0"/>
              <a:t>Enterradas</a:t>
            </a:r>
            <a:endParaRPr lang="en-US" altLang="en-US" dirty="0"/>
          </a:p>
          <a:p>
            <a:pPr marL="742950" indent="-742950" eaLnBrk="1" hangingPunct="1">
              <a:buFontTx/>
              <a:buAutoNum type="arabicPeriod" startAt="3"/>
            </a:pPr>
            <a:r>
              <a:rPr lang="en-US" altLang="en-US" dirty="0"/>
              <a:t>Las </a:t>
            </a:r>
            <a:r>
              <a:rPr lang="en-US" altLang="en-US" dirty="0" err="1"/>
              <a:t>caídas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excavaciones</a:t>
            </a:r>
            <a:endParaRPr lang="en-US" altLang="en-US" dirty="0"/>
          </a:p>
          <a:p>
            <a:pPr marL="742950" indent="-742950" eaLnBrk="1" hangingPunct="1">
              <a:buFontTx/>
              <a:buAutoNum type="arabicPeriod" startAt="4"/>
            </a:pPr>
            <a:r>
              <a:rPr lang="es-ES" altLang="en-US" dirty="0"/>
              <a:t>Equipo que puede caer en la excavación</a:t>
            </a:r>
            <a:endParaRPr lang="en-US" altLang="en-US" dirty="0"/>
          </a:p>
          <a:p>
            <a:pPr marL="742950" indent="-742950" eaLnBrk="1" hangingPunct="1">
              <a:buFontTx/>
              <a:buAutoNum type="arabicPeriod" startAt="5"/>
            </a:pPr>
            <a:r>
              <a:rPr lang="en-US" altLang="en-US" dirty="0" err="1"/>
              <a:t>Explosión</a:t>
            </a:r>
            <a:r>
              <a:rPr lang="en-US" altLang="en-US" dirty="0"/>
              <a:t>/Fuego/</a:t>
            </a:r>
            <a:r>
              <a:rPr lang="en-US" altLang="en-US" dirty="0" err="1"/>
              <a:t>Electrocución</a:t>
            </a:r>
            <a:endParaRPr lang="en-US" altLang="en-US" dirty="0"/>
          </a:p>
          <a:p>
            <a:pPr marL="742950" indent="-742950" eaLnBrk="1" hangingPunct="1">
              <a:buFontTx/>
              <a:buAutoNum type="arabicPeriod" startAt="5"/>
            </a:pPr>
            <a:r>
              <a:rPr lang="en-US" altLang="en-US" dirty="0" err="1"/>
              <a:t>Atmosfera</a:t>
            </a:r>
            <a:r>
              <a:rPr lang="en-US" altLang="en-US" dirty="0"/>
              <a:t> </a:t>
            </a:r>
            <a:r>
              <a:rPr lang="en-US" altLang="en-US" dirty="0" err="1"/>
              <a:t>peligrosa</a:t>
            </a:r>
            <a:endParaRPr lang="en-US" altLang="en-US" dirty="0"/>
          </a:p>
          <a:p>
            <a:pPr marL="742950" indent="-742950" eaLnBrk="1" hangingPunct="1">
              <a:buFontTx/>
              <a:buAutoNum type="arabicPeriod" startAt="5"/>
            </a:pPr>
            <a:r>
              <a:rPr lang="en-US" altLang="en-US" dirty="0" err="1"/>
              <a:t>Ahogo</a:t>
            </a:r>
            <a:endParaRPr lang="en-US" altLang="en-US" dirty="0"/>
          </a:p>
          <a:p>
            <a:pPr marL="742950" indent="-742950" eaLnBrk="1" hangingPunct="1">
              <a:buFontTx/>
              <a:buAutoNum type="arabicPeriod" startAt="5"/>
            </a:pPr>
            <a:endParaRPr lang="en-US" altLang="en-US" dirty="0"/>
          </a:p>
          <a:p>
            <a:pPr marL="742950" indent="-742950" eaLnBrk="1" hangingPunct="1">
              <a:buFontTx/>
              <a:buAutoNum type="arabicPeriod" startAt="5"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278C9E-07F2-48B9-888D-F050C1E3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7FA1-370D-4995-8C9F-AF50BA94FB1D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>
            <a:extLst>
              <a:ext uri="{FF2B5EF4-FFF2-40B4-BE49-F238E27FC236}">
                <a16:creationId xmlns:a16="http://schemas.microsoft.com/office/drawing/2014/main" id="{354D17B7-7411-415A-9206-5A0845A39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ACTITUDES PELIGROSAS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5C0A8E9A-AAC1-499B-8847-A1F9E2AD4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812175"/>
            <a:ext cx="6610350" cy="36603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“</a:t>
            </a:r>
            <a:r>
              <a:rPr lang="en-US" altLang="en-US" dirty="0" err="1"/>
              <a:t>Yo</a:t>
            </a:r>
            <a:r>
              <a:rPr lang="en-US" altLang="en-US" dirty="0"/>
              <a:t> </a:t>
            </a:r>
            <a:r>
              <a:rPr lang="en-US" altLang="en-US" dirty="0" err="1"/>
              <a:t>sé</a:t>
            </a:r>
            <a:r>
              <a:rPr lang="en-US" altLang="en-US" dirty="0"/>
              <a:t> lo que </a:t>
            </a:r>
            <a:r>
              <a:rPr lang="en-US" altLang="en-US" dirty="0" err="1"/>
              <a:t>hago</a:t>
            </a:r>
            <a:r>
              <a:rPr lang="en-US" altLang="en-US" dirty="0"/>
              <a:t>.”</a:t>
            </a:r>
          </a:p>
          <a:p>
            <a:pPr eaLnBrk="1" hangingPunct="1"/>
            <a:r>
              <a:rPr lang="en-US" altLang="en-US" dirty="0"/>
              <a:t>“</a:t>
            </a:r>
            <a:r>
              <a:rPr lang="es-ES" altLang="en-US" dirty="0"/>
              <a:t>No me puede suceder a mí</a:t>
            </a:r>
            <a:r>
              <a:rPr lang="en-US" altLang="en-US" dirty="0"/>
              <a:t>.”</a:t>
            </a:r>
          </a:p>
          <a:p>
            <a:pPr eaLnBrk="1" hangingPunct="1"/>
            <a:r>
              <a:rPr lang="en-US" altLang="en-US" dirty="0"/>
              <a:t>“</a:t>
            </a:r>
            <a:r>
              <a:rPr lang="es-ES" altLang="en-US" dirty="0"/>
              <a:t>Hace años que yo lo hago así </a:t>
            </a:r>
            <a:r>
              <a:rPr lang="en-US" altLang="en-US" dirty="0"/>
              <a:t>.”</a:t>
            </a:r>
          </a:p>
          <a:p>
            <a:pPr eaLnBrk="1" hangingPunct="1"/>
            <a:r>
              <a:rPr lang="en-US" altLang="en-US" dirty="0"/>
              <a:t>“¡</a:t>
            </a:r>
            <a:r>
              <a:rPr lang="en-US" altLang="en-US" dirty="0" err="1"/>
              <a:t>Dormiría</a:t>
            </a:r>
            <a:r>
              <a:rPr lang="en-US" altLang="en-US" dirty="0"/>
              <a:t> </a:t>
            </a:r>
            <a:r>
              <a:rPr lang="en-US" altLang="en-US" dirty="0" err="1"/>
              <a:t>adentro</a:t>
            </a:r>
            <a:r>
              <a:rPr lang="en-US" altLang="en-US" dirty="0"/>
              <a:t> de ese </a:t>
            </a:r>
            <a:r>
              <a:rPr lang="en-US" altLang="en-US" dirty="0" err="1"/>
              <a:t>hoyo</a:t>
            </a:r>
            <a:r>
              <a:rPr lang="en-US" altLang="en-US" dirty="0"/>
              <a:t>!”</a:t>
            </a:r>
          </a:p>
          <a:p>
            <a:pPr eaLnBrk="1" hangingPunct="1"/>
            <a:r>
              <a:rPr lang="en-US" altLang="en-US" dirty="0"/>
              <a:t>“</a:t>
            </a:r>
            <a:r>
              <a:rPr lang="es-ES" altLang="en-US" dirty="0"/>
              <a:t>No se preocupe, miraremos las paredes y le diremos si usted necesita salir</a:t>
            </a:r>
            <a:r>
              <a:rPr lang="en-US" altLang="en-US" dirty="0"/>
              <a:t>.”</a:t>
            </a:r>
          </a:p>
        </p:txBody>
      </p:sp>
      <p:graphicFrame>
        <p:nvGraphicFramePr>
          <p:cNvPr id="2050" name="Object 4" descr="Viejo riendo&#10;" title="Animación">
            <a:extLst>
              <a:ext uri="{FF2B5EF4-FFF2-40B4-BE49-F238E27FC236}">
                <a16:creationId xmlns:a16="http://schemas.microsoft.com/office/drawing/2014/main" id="{89EE2C34-59ED-4A1B-B519-C9D679546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930128"/>
              </p:ext>
            </p:extLst>
          </p:nvPr>
        </p:nvGraphicFramePr>
        <p:xfrm>
          <a:off x="6903932" y="2687782"/>
          <a:ext cx="2240068" cy="206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8" name="Clip" r:id="rId4" imgW="2744640" imgH="2507760" progId="MS_ClipArt_Gallery.5">
                  <p:embed/>
                </p:oleObj>
              </mc:Choice>
              <mc:Fallback>
                <p:oleObj name="Clip" r:id="rId4" imgW="2744640" imgH="2507760" progId="MS_ClipArt_Gallery.5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id="{89EE2C34-59ED-4A1B-B519-C9D679546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932" y="2687782"/>
                        <a:ext cx="2240068" cy="206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193FA-3AA2-4D90-A6EC-8585F633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>
            <a:extLst>
              <a:ext uri="{FF2B5EF4-FFF2-40B4-BE49-F238E27FC236}">
                <a16:creationId xmlns:a16="http://schemas.microsoft.com/office/drawing/2014/main" id="{E8B53368-EC02-435C-A18F-887466AAA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49" y="136525"/>
            <a:ext cx="8228480" cy="1799852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Las Causas Más Comunes de Derrumbamientos</a:t>
            </a:r>
            <a:r>
              <a:rPr lang="en-US" dirty="0"/>
              <a:t>: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DC2B36E-E32B-48D6-A383-806FD9FC1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936377"/>
            <a:ext cx="7886700" cy="4974388"/>
          </a:xfrm>
        </p:spPr>
        <p:txBody>
          <a:bodyPr/>
          <a:lstStyle/>
          <a:p>
            <a:pPr eaLnBrk="1" hangingPunct="1"/>
            <a:r>
              <a:rPr lang="en-US" altLang="en-US" dirty="0"/>
              <a:t>Mala </a:t>
            </a:r>
            <a:r>
              <a:rPr lang="en-US" altLang="en-US" dirty="0" err="1"/>
              <a:t>planificación</a:t>
            </a:r>
            <a:r>
              <a:rPr lang="en-US" altLang="en-US" dirty="0"/>
              <a:t> o </a:t>
            </a:r>
            <a:r>
              <a:rPr lang="en-US" altLang="en-US" dirty="0" err="1"/>
              <a:t>inadequada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s-ES" altLang="en-US" dirty="0"/>
              <a:t>La clasificación equivocada del tipo de terreno</a:t>
            </a:r>
            <a:endParaRPr lang="en-US" altLang="en-US" dirty="0"/>
          </a:p>
          <a:p>
            <a:pPr eaLnBrk="1" hangingPunct="1"/>
            <a:r>
              <a:rPr lang="es-ES" altLang="en-US" dirty="0"/>
              <a:t>Dispositivos protectores inadecuados o instalación inapropiada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Dispositivos</a:t>
            </a:r>
            <a:r>
              <a:rPr lang="en-US" altLang="en-US" dirty="0"/>
              <a:t> </a:t>
            </a:r>
            <a:r>
              <a:rPr lang="en-US" altLang="en-US" dirty="0" err="1"/>
              <a:t>protectores</a:t>
            </a:r>
            <a:r>
              <a:rPr lang="en-US" altLang="en-US" dirty="0"/>
              <a:t> </a:t>
            </a:r>
            <a:r>
              <a:rPr lang="en-US" altLang="en-US" dirty="0" err="1"/>
              <a:t>defectuosos</a:t>
            </a:r>
            <a:endParaRPr lang="en-US" altLang="en-US" dirty="0"/>
          </a:p>
          <a:p>
            <a:pPr eaLnBrk="1" hangingPunct="1"/>
            <a:r>
              <a:rPr lang="es-ES" altLang="en-US" dirty="0"/>
              <a:t>Falta de ajuste cuando cambian las condiciones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9E6AF-0E57-415C-B4A9-9BA218EE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F9572AC1-E95E-4480-9C0F-EED4B7B54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77589"/>
            <a:ext cx="7886700" cy="77648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Aspectos</a:t>
            </a:r>
            <a:r>
              <a:rPr lang="en-US" dirty="0"/>
              <a:t> </a:t>
            </a:r>
            <a:r>
              <a:rPr lang="en-US" dirty="0" err="1"/>
              <a:t>Legales</a:t>
            </a:r>
            <a:endParaRPr lang="en-US" dirty="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E0B6DE8-9225-4AC7-85BB-3C3448F10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471517"/>
            <a:ext cx="7886700" cy="49743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OSHA [29 CFR 1926.650 - 652]</a:t>
            </a:r>
          </a:p>
          <a:p>
            <a:pPr lvl="1" algn="just" eaLnBrk="1" hangingPunct="1"/>
            <a:r>
              <a:rPr lang="es-ES" altLang="en-US" sz="2800" dirty="0"/>
              <a:t>El estándar de la excavación aplica todas las excavaciones hechas en la superficie de la tierra inclusive zanjas, todos los movimientos de tierra que crean un peligro, y los sistemas de protección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75BF9C-AE26-49FC-A22E-E09446F9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id="{E033E4BE-0A9F-4DB9-96AC-BC9F9955B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001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¿Qué está en el Estándar? </a:t>
            </a:r>
            <a:endParaRPr lang="en-US" dirty="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7FF5460-AC07-4D38-9B2A-B1514EC6C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4327" y="1028699"/>
            <a:ext cx="8739673" cy="517304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n-US" dirty="0"/>
              <a:t>El alcance de la excavación, la aplicación y las definiciones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Lista de peligros del sitio del trabajo </a:t>
            </a:r>
            <a:endParaRPr lang="en-US" altLang="en-US" dirty="0"/>
          </a:p>
          <a:p>
            <a:pPr eaLnBrk="1" hangingPunct="1">
              <a:lnSpc>
                <a:spcPct val="110000"/>
              </a:lnSpc>
            </a:pPr>
            <a:r>
              <a:rPr lang="en-US" altLang="en-US" dirty="0" err="1"/>
              <a:t>Requisitos</a:t>
            </a:r>
            <a:r>
              <a:rPr lang="en-US" altLang="en-US" dirty="0"/>
              <a:t> para </a:t>
            </a:r>
            <a:r>
              <a:rPr lang="en-US" altLang="en-US" dirty="0" err="1"/>
              <a:t>sistemas</a:t>
            </a:r>
            <a:r>
              <a:rPr lang="en-US" altLang="en-US" dirty="0"/>
              <a:t> de </a:t>
            </a:r>
            <a:r>
              <a:rPr lang="en-US" altLang="en-US" dirty="0" err="1"/>
              <a:t>protección</a:t>
            </a:r>
            <a:endParaRPr lang="en-US" altLang="en-US" dirty="0"/>
          </a:p>
          <a:p>
            <a:pPr eaLnBrk="1" hangingPunct="1">
              <a:lnSpc>
                <a:spcPct val="110000"/>
              </a:lnSpc>
            </a:pPr>
            <a:r>
              <a:rPr lang="en-US" altLang="en-US" dirty="0" err="1"/>
              <a:t>Apéndices</a:t>
            </a:r>
            <a:r>
              <a:rPr lang="en-US" altLang="en-US" dirty="0"/>
              <a:t>: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Clasificación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Terreno</a:t>
            </a:r>
            <a:endParaRPr lang="en-US" altLang="en-US" sz="2800" dirty="0"/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Pendiente</a:t>
            </a:r>
            <a:r>
              <a:rPr lang="en-US" altLang="en-US" sz="2800" dirty="0"/>
              <a:t> y </a:t>
            </a:r>
            <a:r>
              <a:rPr lang="en-US" altLang="en-US" sz="2800" dirty="0" err="1"/>
              <a:t>escalonado</a:t>
            </a:r>
            <a:endParaRPr lang="en-US" altLang="en-US" sz="28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ES" altLang="en-US" sz="2800" dirty="0"/>
              <a:t>Apuntalamiento hidráulico de madera o aluminio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ES" altLang="en-US" sz="2800" dirty="0" err="1"/>
              <a:t>Arbol</a:t>
            </a:r>
            <a:r>
              <a:rPr lang="es-ES" altLang="en-US" sz="2800" dirty="0"/>
              <a:t> de decisión para la selección del sistema de protección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C769E5-4141-4132-80F8-A748E576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>
            <a:extLst>
              <a:ext uri="{FF2B5EF4-FFF2-40B4-BE49-F238E27FC236}">
                <a16:creationId xmlns:a16="http://schemas.microsoft.com/office/drawing/2014/main" id="{2746F919-BE44-4A2E-9E3F-D20932A7D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Requisitos</a:t>
            </a:r>
            <a:r>
              <a:rPr lang="en-US" dirty="0"/>
              <a:t> </a:t>
            </a:r>
            <a:r>
              <a:rPr lang="en-US" dirty="0" err="1"/>
              <a:t>Generales</a:t>
            </a:r>
            <a:endParaRPr lang="en-US" dirty="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FC01FB2-D8A1-4281-82CC-CA206581F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2800" dirty="0"/>
              <a:t>1926.651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(a) </a:t>
            </a:r>
            <a:r>
              <a:rPr lang="es-ES" altLang="en-US" sz="2800" dirty="0"/>
              <a:t>Los gravámenes de la superficie</a:t>
            </a: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(b) </a:t>
            </a:r>
            <a:r>
              <a:rPr lang="en-US" altLang="en-US" sz="2800" dirty="0" err="1"/>
              <a:t>Instalaciones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subterráneas</a:t>
            </a: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(c) El </a:t>
            </a:r>
            <a:r>
              <a:rPr lang="en-US" altLang="en-US" sz="2800" dirty="0" err="1"/>
              <a:t>acceso</a:t>
            </a:r>
            <a:r>
              <a:rPr lang="en-US" altLang="en-US" sz="2800" dirty="0"/>
              <a:t> &amp; la </a:t>
            </a:r>
            <a:r>
              <a:rPr lang="en-US" altLang="en-US" sz="2800" dirty="0" err="1"/>
              <a:t>salida</a:t>
            </a: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(d) </a:t>
            </a:r>
            <a:r>
              <a:rPr lang="es-ES" altLang="en-US" sz="2800" dirty="0"/>
              <a:t>La exposición al tráfico de los vehículos</a:t>
            </a: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(e) </a:t>
            </a:r>
            <a:r>
              <a:rPr lang="es-ES" altLang="en-US" sz="2800" dirty="0"/>
              <a:t>La exposición a cargas que caen</a:t>
            </a: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(f) </a:t>
            </a:r>
            <a:r>
              <a:rPr lang="es-ES" altLang="en-US" sz="2800" dirty="0"/>
              <a:t>Los Sistemas de la Advertencia para el                 equipo móvil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D8E23-F937-44DE-BC21-2FDB6DE6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94105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>
            <a:extLst>
              <a:ext uri="{FF2B5EF4-FFF2-40B4-BE49-F238E27FC236}">
                <a16:creationId xmlns:a16="http://schemas.microsoft.com/office/drawing/2014/main" id="{EC794B64-5DC9-4389-AAD3-8183E9559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Requisitos</a:t>
            </a:r>
            <a:r>
              <a:rPr lang="en-US" dirty="0"/>
              <a:t> generals </a:t>
            </a:r>
            <a:r>
              <a:rPr lang="en-US" sz="2800" dirty="0"/>
              <a:t>(CONT.)</a:t>
            </a:r>
            <a:endParaRPr lang="en-US" dirty="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D874DCF-B868-4031-A94D-939733B25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/>
              <a:t>1926.651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(g) </a:t>
            </a:r>
            <a:r>
              <a:rPr lang="en-US" altLang="en-US" sz="2800" dirty="0" err="1"/>
              <a:t>Atmósferas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peligrosas</a:t>
            </a:r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sz="2800" dirty="0"/>
              <a:t>(h) </a:t>
            </a:r>
            <a:r>
              <a:rPr lang="es-ES" altLang="en-US" sz="2800" dirty="0"/>
              <a:t>La protección de peligros de la</a:t>
            </a:r>
          </a:p>
          <a:p>
            <a:pPr marL="0" indent="0">
              <a:buNone/>
            </a:pPr>
            <a:r>
              <a:rPr lang="es-ES" altLang="en-US" sz="2800" dirty="0"/>
              <a:t>         acumulación de agua</a:t>
            </a:r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sz="2800" dirty="0"/>
              <a:t>(</a:t>
            </a:r>
            <a:r>
              <a:rPr lang="en-US" altLang="en-US" sz="2800" dirty="0" err="1"/>
              <a:t>i</a:t>
            </a:r>
            <a:r>
              <a:rPr lang="en-US" altLang="en-US" sz="2800" dirty="0"/>
              <a:t>) </a:t>
            </a:r>
            <a:r>
              <a:rPr lang="es-ES" altLang="en-US" sz="2800" dirty="0"/>
              <a:t>La Estabilidad de estructuras adyacentes</a:t>
            </a:r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sz="2800" dirty="0"/>
              <a:t>(j) </a:t>
            </a:r>
            <a:r>
              <a:rPr lang="es-ES" altLang="en-US" sz="2800" dirty="0"/>
              <a:t>La protección de la piedra o la tierra floja</a:t>
            </a:r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sz="2800" dirty="0"/>
              <a:t>(k) </a:t>
            </a:r>
            <a:r>
              <a:rPr lang="en-US" altLang="en-US" sz="2800" dirty="0" err="1"/>
              <a:t>Inspecciones</a:t>
            </a:r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sz="2800" dirty="0"/>
              <a:t>(l) </a:t>
            </a:r>
            <a:r>
              <a:rPr lang="es-ES" altLang="en-US" sz="2800" dirty="0"/>
              <a:t>La protección contra caídas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B7D25-065B-4374-B359-2DA33732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Surface Encumbranc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Surface Encumbrances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 descr="Gravámenes de superficie&#10;" title="Ejemplo de peligro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1001" y="1432651"/>
            <a:ext cx="3447332" cy="4476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745673"/>
            <a:ext cx="44473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800">
                <a:solidFill>
                  <a:srgbClr val="222222"/>
                </a:solidFill>
                <a:latin typeface="inherit"/>
              </a:rPr>
              <a:t>Todos los obstáculos de las superficies que se encuentran ubicados para crear un peligro para los empleados se deben quitar o soportar según sea necesario para proteger a los empleados</a:t>
            </a:r>
            <a:r>
              <a:rPr lang="es-ES" altLang="en-US" sz="2800"/>
              <a:t> </a:t>
            </a:r>
            <a:endParaRPr lang="es-E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>
            <a:extLst>
              <a:ext uri="{FF2B5EF4-FFF2-40B4-BE49-F238E27FC236}">
                <a16:creationId xmlns:a16="http://schemas.microsoft.com/office/drawing/2014/main" id="{2F3B7120-EE35-487C-9097-047C8378C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285" y="591795"/>
            <a:ext cx="7886700" cy="776489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Instalaciones Subterráneas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5ED0160-AC1A-4F8F-955E-45EC3BFC6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285" y="1585723"/>
            <a:ext cx="7886700" cy="4974388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s-ES" altLang="en-US" dirty="0"/>
              <a:t>Las empresas de servicio público serán contactadas según los tiempos de respuesta establecidos</a:t>
            </a:r>
            <a:endParaRPr lang="en-US" altLang="en-US" dirty="0"/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800" dirty="0" err="1"/>
              <a:t>Planifique</a:t>
            </a:r>
            <a:r>
              <a:rPr lang="en-US" altLang="en-US" sz="2800" dirty="0"/>
              <a:t> el </a:t>
            </a:r>
            <a:r>
              <a:rPr lang="en-US" altLang="en-US" sz="2800" dirty="0" err="1"/>
              <a:t>trabajo</a:t>
            </a:r>
            <a:r>
              <a:rPr lang="en-US" altLang="en-US" sz="2800" dirty="0"/>
              <a:t> a </a:t>
            </a:r>
            <a:r>
              <a:rPr lang="en-US" altLang="en-US" sz="2800" dirty="0" err="1"/>
              <a:t>realizar</a:t>
            </a:r>
            <a:r>
              <a:rPr lang="en-US" altLang="en-US" sz="2800" dirty="0"/>
              <a:t> e </a:t>
            </a:r>
            <a:r>
              <a:rPr lang="en-US" altLang="en-US" sz="2800" dirty="0" err="1"/>
              <a:t>informe</a:t>
            </a:r>
            <a:r>
              <a:rPr lang="en-US" altLang="en-US" sz="2800" dirty="0"/>
              <a:t> a los </a:t>
            </a:r>
            <a:r>
              <a:rPr lang="en-US" altLang="en-US" sz="2800" dirty="0" err="1"/>
              <a:t>empleados</a:t>
            </a:r>
            <a:endParaRPr lang="en-US" altLang="en-US" sz="2800" dirty="0"/>
          </a:p>
          <a:p>
            <a:pPr lvl="1" algn="just" eaLnBrk="1" hangingPunct="1">
              <a:lnSpc>
                <a:spcPct val="90000"/>
              </a:lnSpc>
            </a:pPr>
            <a:r>
              <a:rPr lang="es-ES" altLang="en-US" sz="2800" dirty="0"/>
              <a:t>Solicite que se identifique la ubicación de los servicios subterráneos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altLang="en-US" sz="2800" dirty="0"/>
              <a:t>Si no se pueden marcar los servicios, el empleador debe excavar cuidadosamente para determinar la ubicación de los servicios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B8ECFF-893F-4934-AD0E-2CE7148E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202574"/>
            <a:ext cx="8214360" cy="51829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419" sz="2600" spc="-4" dirty="0">
                <a:latin typeface="+mn-lt"/>
              </a:rPr>
              <a:t>Este material fue producido bajo la concesión (grant), número </a:t>
            </a:r>
            <a:r>
              <a:rPr lang="es-419" sz="2600" spc="-9" dirty="0" smtClean="0">
                <a:latin typeface="+mn-lt"/>
              </a:rPr>
              <a:t>SH-16582-SH07 (2007), </a:t>
            </a:r>
            <a:r>
              <a:rPr lang="es-419" sz="2600" spc="-9" dirty="0">
                <a:latin typeface="+mn-lt"/>
              </a:rPr>
              <a:t>otorgada por la Agencia Americana de Administración de Salud y Seguridad Industrial (OSHA) y el Departamento-to del Trabajo de Estados Unidos (</a:t>
            </a:r>
            <a:r>
              <a:rPr lang="es-419" sz="2600" spc="-13" dirty="0">
                <a:latin typeface="+mn-lt"/>
              </a:rPr>
              <a:t>U</a:t>
            </a:r>
            <a:r>
              <a:rPr lang="es-419" sz="2600" dirty="0">
                <a:latin typeface="+mn-lt"/>
              </a:rPr>
              <a:t>.</a:t>
            </a:r>
            <a:r>
              <a:rPr lang="es-419" sz="2600" spc="-9" dirty="0">
                <a:latin typeface="+mn-lt"/>
              </a:rPr>
              <a:t>S</a:t>
            </a:r>
            <a:r>
              <a:rPr lang="es-419" sz="2600" dirty="0">
                <a:latin typeface="+mn-lt"/>
              </a:rPr>
              <a:t>.</a:t>
            </a:r>
            <a:r>
              <a:rPr lang="es-419" sz="2600" spc="-9" dirty="0">
                <a:latin typeface="+mn-lt"/>
              </a:rPr>
              <a:t> </a:t>
            </a:r>
            <a:r>
              <a:rPr lang="es-419" sz="2600" spc="-18" dirty="0">
                <a:latin typeface="+mn-lt"/>
              </a:rPr>
              <a:t>Departamento </a:t>
            </a:r>
            <a:r>
              <a:rPr lang="es-419" sz="2600" spc="-4" dirty="0">
                <a:latin typeface="+mn-lt"/>
              </a:rPr>
              <a:t>o</a:t>
            </a:r>
            <a:r>
              <a:rPr lang="es-419" sz="2600" dirty="0">
                <a:latin typeface="+mn-lt"/>
              </a:rPr>
              <a:t>f </a:t>
            </a:r>
            <a:r>
              <a:rPr lang="es-419" sz="2600" spc="-9" dirty="0">
                <a:latin typeface="+mn-lt"/>
              </a:rPr>
              <a:t>L</a:t>
            </a:r>
            <a:r>
              <a:rPr lang="es-419" sz="2600" spc="-13" dirty="0">
                <a:latin typeface="+mn-lt"/>
              </a:rPr>
              <a:t>ab</a:t>
            </a:r>
            <a:r>
              <a:rPr lang="es-419" sz="2600" dirty="0">
                <a:latin typeface="+mn-lt"/>
              </a:rPr>
              <a:t>o</a:t>
            </a:r>
            <a:r>
              <a:rPr lang="es-419" sz="2600" spc="-9" dirty="0">
                <a:latin typeface="+mn-lt"/>
              </a:rPr>
              <a:t>r)</a:t>
            </a:r>
            <a:r>
              <a:rPr lang="es-419" sz="2600" dirty="0">
                <a:latin typeface="+mn-lt"/>
              </a:rPr>
              <a:t>. Este curso no necesariamente refleja los puntos de vista, ni las políticas</a:t>
            </a:r>
            <a:r>
              <a:rPr lang="es-419" sz="2600" spc="-18" dirty="0">
                <a:latin typeface="+mn-lt"/>
              </a:rPr>
              <a:t> </a:t>
            </a:r>
            <a:r>
              <a:rPr lang="es-419" sz="2600" spc="-4" dirty="0">
                <a:latin typeface="+mn-lt"/>
              </a:rPr>
              <a:t>d</a:t>
            </a:r>
            <a:r>
              <a:rPr lang="es-419" sz="2600" dirty="0">
                <a:latin typeface="+mn-lt"/>
              </a:rPr>
              <a:t>e</a:t>
            </a:r>
            <a:r>
              <a:rPr lang="es-419" sz="2600" spc="-9" dirty="0">
                <a:latin typeface="+mn-lt"/>
              </a:rPr>
              <a:t>l Departamento</a:t>
            </a:r>
            <a:r>
              <a:rPr lang="es-419" sz="2600" dirty="0">
                <a:latin typeface="+mn-lt"/>
              </a:rPr>
              <a:t> del Trabajo de los Estados Unidos, tampoco,</a:t>
            </a:r>
            <a:r>
              <a:rPr lang="es-419" sz="2600" spc="-13" dirty="0">
                <a:latin typeface="+mn-lt"/>
              </a:rPr>
              <a:t> </a:t>
            </a:r>
            <a:r>
              <a:rPr lang="es-419" sz="2600" dirty="0">
                <a:latin typeface="+mn-lt"/>
              </a:rPr>
              <a:t>el mencionar nombre de compañías, productos u organizaciones comerciales implica una aprobación</a:t>
            </a:r>
            <a:r>
              <a:rPr lang="es-419" sz="2600" spc="-4" dirty="0">
                <a:latin typeface="+mn-lt"/>
              </a:rPr>
              <a:t> p</a:t>
            </a:r>
            <a:r>
              <a:rPr lang="es-419" sz="2600" spc="-9" dirty="0">
                <a:latin typeface="+mn-lt"/>
              </a:rPr>
              <a:t>o</a:t>
            </a:r>
            <a:r>
              <a:rPr lang="es-419" sz="2600" dirty="0">
                <a:latin typeface="+mn-lt"/>
              </a:rPr>
              <a:t>r pa</a:t>
            </a:r>
            <a:r>
              <a:rPr lang="es-419" sz="2600" spc="-9" dirty="0">
                <a:latin typeface="+mn-lt"/>
              </a:rPr>
              <a:t>r</a:t>
            </a:r>
            <a:r>
              <a:rPr lang="es-419" sz="2600" spc="-4" dirty="0">
                <a:latin typeface="+mn-lt"/>
              </a:rPr>
              <a:t>t</a:t>
            </a:r>
            <a:r>
              <a:rPr lang="es-419" sz="2600" spc="-9" dirty="0">
                <a:latin typeface="+mn-lt"/>
              </a:rPr>
              <a:t>e d</a:t>
            </a:r>
            <a:r>
              <a:rPr lang="es-419" sz="2600" dirty="0">
                <a:latin typeface="+mn-lt"/>
              </a:rPr>
              <a:t>el </a:t>
            </a:r>
            <a:r>
              <a:rPr lang="es-419" sz="2600" spc="-4" dirty="0">
                <a:latin typeface="+mn-lt"/>
              </a:rPr>
              <a:t>G</a:t>
            </a:r>
            <a:r>
              <a:rPr lang="es-419" sz="2600" dirty="0">
                <a:latin typeface="+mn-lt"/>
              </a:rPr>
              <a:t>obier</a:t>
            </a:r>
            <a:r>
              <a:rPr lang="es-419" sz="2600" spc="-9" dirty="0">
                <a:latin typeface="+mn-lt"/>
              </a:rPr>
              <a:t>no de los Estados Unidos</a:t>
            </a:r>
            <a:r>
              <a:rPr lang="es-419" sz="2600" dirty="0" smtClean="0">
                <a:latin typeface="+mn-lt"/>
              </a:rPr>
              <a:t>. </a:t>
            </a:r>
          </a:p>
          <a:p>
            <a:pPr marL="0" indent="0">
              <a:buNone/>
            </a:pPr>
            <a:endParaRPr lang="es-419" sz="2600" dirty="0" smtClean="0">
              <a:latin typeface="+mn-lt"/>
            </a:endParaRPr>
          </a:p>
          <a:p>
            <a:pPr marL="0" indent="0">
              <a:buNone/>
            </a:pPr>
            <a:r>
              <a:rPr lang="es-MX" sz="2600" dirty="0">
                <a:latin typeface="+mn-lt"/>
              </a:rPr>
              <a:t>Se hicieron revisiones a este material bajo el número de concesión SH </a:t>
            </a:r>
            <a:r>
              <a:rPr lang="es-MX" sz="2600" dirty="0" smtClean="0">
                <a:latin typeface="+mn-lt"/>
              </a:rPr>
              <a:t>-05120- SH9 (2019) de </a:t>
            </a:r>
            <a:r>
              <a:rPr lang="es-MX" sz="2600" dirty="0">
                <a:latin typeface="+mn-lt"/>
              </a:rPr>
              <a:t>la Administración de Seguridad y Salud Ocupacional, Departamento de Trabajo de EE. UU</a:t>
            </a:r>
            <a:r>
              <a:rPr lang="es-MX" sz="2600" dirty="0" smtClean="0">
                <a:latin typeface="+mn-lt"/>
              </a:rPr>
              <a:t>.  </a:t>
            </a:r>
            <a:r>
              <a:rPr lang="en-US" sz="2600" dirty="0" smtClean="0">
                <a:latin typeface="+mn-lt"/>
              </a:rPr>
              <a:t>(Revisions </a:t>
            </a:r>
            <a:r>
              <a:rPr lang="en-US" sz="2600" dirty="0">
                <a:latin typeface="+mn-lt"/>
              </a:rPr>
              <a:t>were made to this material under grant number SH-05120-SH9 </a:t>
            </a:r>
            <a:r>
              <a:rPr lang="en-US" sz="2600" dirty="0" smtClean="0">
                <a:latin typeface="+mn-lt"/>
              </a:rPr>
              <a:t>(2019) </a:t>
            </a:r>
            <a:r>
              <a:rPr lang="en-US" sz="2600" dirty="0">
                <a:latin typeface="+mn-lt"/>
              </a:rPr>
              <a:t>from the Occupational Safety and Health Administration, U.S. Department of Labor</a:t>
            </a:r>
            <a:r>
              <a:rPr lang="en-US" sz="2600" dirty="0" smtClean="0">
                <a:latin typeface="+mn-lt"/>
              </a:rPr>
              <a:t>.)</a:t>
            </a:r>
            <a:endParaRPr lang="en-US" sz="2600" dirty="0">
              <a:latin typeface="+mn-lt"/>
            </a:endParaRPr>
          </a:p>
          <a:p>
            <a:pPr marL="0" indent="0" algn="just">
              <a:buNone/>
            </a:pPr>
            <a:endParaRPr lang="es-419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sz="3200"/>
              <a:t>Exclusion de Responsabilidades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33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E592F1D1-2AAC-4DC2-804B-432926558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285" y="1761565"/>
            <a:ext cx="7886700" cy="166743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s-ES" altLang="en-US" dirty="0"/>
              <a:t>Mientras la excavación está abierta,  las instalaciones subterráneas deben ser protegidas, sujetas o removidas según sea necesario para la seguridad de los empleados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2C075-3F11-45EA-B9E8-F4519CFC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54A1196-F98E-460E-8440-F79C40839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285" y="591795"/>
            <a:ext cx="7886700" cy="77648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Instalaciones</a:t>
            </a:r>
            <a:r>
              <a:rPr lang="en-US" dirty="0"/>
              <a:t> </a:t>
            </a:r>
            <a:r>
              <a:rPr lang="en-US" dirty="0" err="1"/>
              <a:t>Subterráneas</a:t>
            </a:r>
            <a:r>
              <a:rPr lang="en-US" dirty="0"/>
              <a:t> </a:t>
            </a:r>
            <a:r>
              <a:rPr lang="en-US" sz="2800" dirty="0"/>
              <a:t>(cont.)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>
            <a:extLst>
              <a:ext uri="{FF2B5EF4-FFF2-40B4-BE49-F238E27FC236}">
                <a16:creationId xmlns:a16="http://schemas.microsoft.com/office/drawing/2014/main" id="{131A6BE9-9A03-4E9B-BB07-EBC793BE2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Acceso</a:t>
            </a:r>
            <a:r>
              <a:rPr lang="en-US" dirty="0"/>
              <a:t> y Salida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30B7087-4BC3-4BDB-A269-F9E37F636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202574"/>
            <a:ext cx="8058150" cy="5001001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err="1"/>
              <a:t>Rampas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Estructurales</a:t>
            </a:r>
            <a:r>
              <a:rPr lang="en-US" altLang="en-US" sz="28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2800" dirty="0"/>
              <a:t>Las rampas para ingreso y salida de empleados serán diseñadas por una persona competente</a:t>
            </a:r>
          </a:p>
          <a:p>
            <a:pPr lvl="1">
              <a:lnSpc>
                <a:spcPct val="80000"/>
              </a:lnSpc>
            </a:pPr>
            <a:r>
              <a:rPr lang="es-ES" altLang="en-US" sz="2800" dirty="0"/>
              <a:t>Las rampas para ingreso y salida de equipo serán diseñadas por una persona competente y calificada en diseño estructural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2800" dirty="0"/>
              <a:t>Las escaleras, rampas u otros medios de salida requieren estar a menos de 25 pies de distancia del empleado en excavaciones que tienen 4 pies o más de profundidad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2800" dirty="0"/>
              <a:t>Las escaleras deben estar aseguradas y se deben extender un mínimo de 36 pulgadas encima del aterrizaje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BBD8A8-9F4E-4C14-BF39-37D4EE21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>
            <a:extLst>
              <a:ext uri="{FF2B5EF4-FFF2-40B4-BE49-F238E27FC236}">
                <a16:creationId xmlns:a16="http://schemas.microsoft.com/office/drawing/2014/main" id="{03385DC9-AB12-46DF-A209-4180FB21E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49305"/>
            <a:ext cx="7886700" cy="776489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/>
              <a:t>La exposición al tráfico de vehículo</a:t>
            </a:r>
            <a:endParaRPr lang="en-US" sz="4000" dirty="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ADFEC73-2923-45A3-8CE2-741E48B54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543233"/>
            <a:ext cx="7886700" cy="49743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s-ES" altLang="en-US" dirty="0"/>
              <a:t>Los empleados expuestos al tráfico de vehículos llevarán chalecos de advertencia (reflectivos) u otras prendas de vestir apropiadas</a:t>
            </a:r>
            <a:endParaRPr lang="en-US" altLang="en-US" dirty="0"/>
          </a:p>
          <a:p>
            <a:pPr lvl="1" algn="just" eaLnBrk="1" hangingPunct="1">
              <a:lnSpc>
                <a:spcPct val="90000"/>
              </a:lnSpc>
            </a:pPr>
            <a:r>
              <a:rPr lang="es-ES" altLang="en-US" sz="2800" dirty="0"/>
              <a:t>Deben tener material reflectivo o de alta visibilidad</a:t>
            </a:r>
          </a:p>
          <a:p>
            <a:pPr lvl="1" algn="just"/>
            <a:r>
              <a:rPr lang="es-ES" altLang="en-US" sz="2800" dirty="0"/>
              <a:t>Un director de tráfico entrenado en el uso de señales y barricadas debe diseñar la señalización requerida para el direccionamiento del tráfico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F6E641-7737-4E4A-A27E-E90D30A6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>
            <a:extLst>
              <a:ext uri="{FF2B5EF4-FFF2-40B4-BE49-F238E27FC236}">
                <a16:creationId xmlns:a16="http://schemas.microsoft.com/office/drawing/2014/main" id="{87949812-E6EC-4E46-B774-71B40F6B3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/>
              <a:t>La exposición a cargas que caen</a:t>
            </a:r>
            <a:endParaRPr lang="en-US" sz="3600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B7BE36D-085D-491E-83BB-93BC05CE9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67700"/>
            <a:ext cx="8229600" cy="3542182"/>
          </a:xfrm>
        </p:spPr>
        <p:txBody>
          <a:bodyPr>
            <a:noAutofit/>
          </a:bodyPr>
          <a:lstStyle/>
          <a:p>
            <a:pPr lvl="1" eaLnBrk="1" hangingPunct="1"/>
            <a:r>
              <a:rPr lang="es-ES" altLang="en-US" sz="2800" dirty="0"/>
              <a:t>Ningún empleado se debe colocar debajo de cargas levantadas por el equipo de trabajo</a:t>
            </a:r>
          </a:p>
          <a:p>
            <a:pPr lvl="1" eaLnBrk="1" hangingPunct="1"/>
            <a:r>
              <a:rPr lang="es-ES" altLang="en-US" sz="2800" dirty="0"/>
              <a:t>Párese lejos de vehículos que cargan o descargan para evitar ser golpeado</a:t>
            </a:r>
          </a:p>
          <a:p>
            <a:pPr lvl="1" eaLnBrk="1" hangingPunct="1"/>
            <a:r>
              <a:rPr lang="es-ES" altLang="en-US" sz="2800" dirty="0"/>
              <a:t>Los operarios pueden quedarse en las cabinas si vehículos son equipados de acuerdo con el reglamento 1926.601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7E23E-1662-4838-B756-E6F579C6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4DDEDB-4048-4615-9A28-44ED334B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38" y="122723"/>
            <a:ext cx="4007851" cy="925120"/>
          </a:xfrm>
        </p:spPr>
        <p:txBody>
          <a:bodyPr>
            <a:noAutofit/>
          </a:bodyPr>
          <a:lstStyle/>
          <a:p>
            <a:r>
              <a:rPr lang="en-US" dirty="0" err="1">
                <a:effectLst/>
              </a:rPr>
              <a:t>atascado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7BEBD-6B24-4037-BAEB-AF55BA11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11D5-36BD-4500-BDEA-9FB2B03A9EC7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57348" name="Picture 1028" descr="Empleado atrapado debajo de la carga&#10;" title="Ejemplo de peligro">
            <a:extLst>
              <a:ext uri="{FF2B5EF4-FFF2-40B4-BE49-F238E27FC236}">
                <a16:creationId xmlns:a16="http://schemas.microsoft.com/office/drawing/2014/main" id="{35769862-145F-4719-BAB5-DBAEDBE649B4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663" y="685800"/>
            <a:ext cx="8229600" cy="6172200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>
            <a:extLst>
              <a:ext uri="{FF2B5EF4-FFF2-40B4-BE49-F238E27FC236}">
                <a16:creationId xmlns:a16="http://schemas.microsoft.com/office/drawing/2014/main" id="{00B3CC24-EF55-4946-8467-B2C43B58A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603094"/>
            <a:ext cx="7886700" cy="776489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Sistemas de Advertencia  para Equipo Móvil</a:t>
            </a:r>
            <a:endParaRPr lang="en-US" dirty="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D322D5E-FA17-43AB-8D6F-BF4D35F10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597022"/>
            <a:ext cx="7886700" cy="4974388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n-US" dirty="0"/>
              <a:t>El operario tiene visibilidad limitada de la excavación por lo que se requiere un sistema de alerta para el operador</a:t>
            </a:r>
            <a:endParaRPr lang="en-US" altLang="en-US" dirty="0"/>
          </a:p>
          <a:p>
            <a:pPr eaLnBrk="1" hangingPunct="1"/>
            <a:r>
              <a:rPr lang="es-ES" altLang="en-US" dirty="0"/>
              <a:t>El sistema de advertencia puede incluir</a:t>
            </a:r>
            <a:endParaRPr lang="en-US" altLang="en-US" dirty="0"/>
          </a:p>
          <a:p>
            <a:pPr lvl="1"/>
            <a:r>
              <a:rPr lang="en-US" altLang="en-US" sz="2800" dirty="0" err="1"/>
              <a:t>Barricadas</a:t>
            </a:r>
            <a:endParaRPr lang="en-US" altLang="en-US" sz="2800" dirty="0"/>
          </a:p>
          <a:p>
            <a:pPr lvl="1" eaLnBrk="1" hangingPunct="1"/>
            <a:r>
              <a:rPr lang="es-ES" altLang="en-US" sz="2800" dirty="0"/>
              <a:t>Señales de mano o señales mecánicas </a:t>
            </a:r>
            <a:endParaRPr lang="en-US" altLang="en-US" sz="2800" dirty="0"/>
          </a:p>
          <a:p>
            <a:pPr lvl="1" eaLnBrk="1" hangingPunct="1"/>
            <a:r>
              <a:rPr lang="en-US" altLang="en-US" sz="2800" dirty="0" err="1"/>
              <a:t>Maderas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estacas</a:t>
            </a:r>
            <a:r>
              <a:rPr lang="en-US" altLang="en-US" sz="2800" dirty="0"/>
              <a:t>) para </a:t>
            </a:r>
            <a:r>
              <a:rPr lang="en-US" altLang="en-US" sz="2800" dirty="0" err="1"/>
              <a:t>indicar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donde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detener</a:t>
            </a:r>
            <a:r>
              <a:rPr lang="en-US" altLang="en-US" sz="2800" dirty="0"/>
              <a:t> la </a:t>
            </a:r>
            <a:r>
              <a:rPr lang="en-US" altLang="en-US" sz="2800" dirty="0" err="1"/>
              <a:t>excavación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247715-38CB-45A0-9ECE-EE7A9DC8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1026">
            <a:extLst>
              <a:ext uri="{FF2B5EF4-FFF2-40B4-BE49-F238E27FC236}">
                <a16:creationId xmlns:a16="http://schemas.microsoft.com/office/drawing/2014/main" id="{BF083128-E36D-48D0-A9D8-80F5FC9CA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631" y="372637"/>
            <a:ext cx="885825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err="1"/>
              <a:t>excavación</a:t>
            </a:r>
            <a:r>
              <a:rPr lang="en-US" sz="3200" dirty="0"/>
              <a:t> sin </a:t>
            </a:r>
            <a:r>
              <a:rPr lang="en-US" sz="3200" dirty="0" err="1"/>
              <a:t>barricada</a:t>
            </a:r>
            <a:r>
              <a:rPr lang="en-US" sz="3200" dirty="0"/>
              <a:t> </a:t>
            </a:r>
            <a:r>
              <a:rPr lang="en-US" sz="3200" dirty="0" err="1"/>
              <a:t>adecuada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9395" name="Rectangle 1027">
            <a:extLst>
              <a:ext uri="{FF2B5EF4-FFF2-40B4-BE49-F238E27FC236}">
                <a16:creationId xmlns:a16="http://schemas.microsoft.com/office/drawing/2014/main" id="{E10B3FAB-3EBA-4BE9-A7E1-D84F58F940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39131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</p:txBody>
      </p:sp>
      <p:pic>
        <p:nvPicPr>
          <p:cNvPr id="59398" name="Picture 6" descr="Vehículo cayendo en excavación sin barricada y señalización adecuadas&#10;" title="Ejemplo de peligro">
            <a:extLst>
              <a:ext uri="{FF2B5EF4-FFF2-40B4-BE49-F238E27FC236}">
                <a16:creationId xmlns:a16="http://schemas.microsoft.com/office/drawing/2014/main" id="{007D5303-D57B-471A-BC5B-42F6EBBD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71613"/>
            <a:ext cx="9144000" cy="52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CD8FB-7CF0-4475-8C89-71B28CD4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7FA1-370D-4995-8C9F-AF50BA94FB1D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ehículo cayendo en excavación sin barricada y señalización adecuadas&#10;" title="Ejemplo de peligro">
            <a:extLst>
              <a:ext uri="{FF2B5EF4-FFF2-40B4-BE49-F238E27FC236}">
                <a16:creationId xmlns:a16="http://schemas.microsoft.com/office/drawing/2014/main" id="{80A29610-3BEA-4C76-BD8E-6D1AA66C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93" y="792611"/>
            <a:ext cx="8087185" cy="606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5918E16-2F6B-47C3-B056-4A61CEAD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376"/>
            <a:ext cx="9143999" cy="776489"/>
          </a:xfrm>
        </p:spPr>
        <p:txBody>
          <a:bodyPr>
            <a:noAutofit/>
          </a:bodyPr>
          <a:lstStyle/>
          <a:p>
            <a:r>
              <a:rPr lang="en-US" dirty="0" err="1">
                <a:effectLst/>
              </a:rPr>
              <a:t>Vehículo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cayendo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excavación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250FE6-D02D-4CDB-A9D5-9EDB1663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>
            <a:extLst>
              <a:ext uri="{FF2B5EF4-FFF2-40B4-BE49-F238E27FC236}">
                <a16:creationId xmlns:a16="http://schemas.microsoft.com/office/drawing/2014/main" id="{5803B202-B6A5-4E80-BBD9-961D87B9B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Atmósferas Peligrosas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E009F64-3B2F-430D-8846-AEFE13CBE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012" y="1202575"/>
            <a:ext cx="8892988" cy="497438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err="1"/>
              <a:t>Pruebas</a:t>
            </a:r>
            <a:r>
              <a:rPr lang="en-US" altLang="en-US" dirty="0"/>
              <a:t> de </a:t>
            </a:r>
            <a:r>
              <a:rPr lang="en-US" altLang="en-US" dirty="0" err="1"/>
              <a:t>oxígeno</a:t>
            </a:r>
            <a:r>
              <a:rPr lang="en-US" altLang="en-US" dirty="0"/>
              <a:t>, </a:t>
            </a:r>
            <a:r>
              <a:rPr lang="en-US" altLang="en-US" dirty="0" err="1"/>
              <a:t>contaminantes</a:t>
            </a:r>
            <a:r>
              <a:rPr lang="en-US" altLang="en-US" dirty="0"/>
              <a:t> y </a:t>
            </a:r>
            <a:r>
              <a:rPr lang="en-US" altLang="en-US" dirty="0" err="1"/>
              <a:t>controles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s-ES" altLang="en-US" sz="2800" dirty="0"/>
              <a:t>Las pruebas de niveles perjudiciales de contaminantes atmosféricos evitan muertes por intoxicación o asfixia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err="1"/>
              <a:t>Ambientes</a:t>
            </a:r>
            <a:r>
              <a:rPr lang="en-US" altLang="en-US" sz="2800" dirty="0"/>
              <a:t> con </a:t>
            </a:r>
            <a:r>
              <a:rPr lang="en-US" altLang="en-US" sz="2800" dirty="0" err="1"/>
              <a:t>menos</a:t>
            </a:r>
            <a:r>
              <a:rPr lang="en-US" altLang="en-US" sz="2800" dirty="0"/>
              <a:t> de 19.5% de </a:t>
            </a:r>
            <a:r>
              <a:rPr lang="en-US" altLang="en-US" sz="2800" dirty="0" err="1"/>
              <a:t>oxígeno</a:t>
            </a:r>
            <a:r>
              <a:rPr lang="en-US" altLang="en-US" sz="2800" dirty="0"/>
              <a:t> o </a:t>
            </a:r>
            <a:r>
              <a:rPr lang="en-US" altLang="en-US" sz="2800" dirty="0" err="1"/>
              <a:t>más</a:t>
            </a:r>
            <a:r>
              <a:rPr lang="en-US" altLang="en-US" sz="2800" dirty="0"/>
              <a:t> que 23.5% de </a:t>
            </a:r>
            <a:r>
              <a:rPr lang="en-US" altLang="en-US" sz="2800" dirty="0" err="1"/>
              <a:t>oxígeno</a:t>
            </a:r>
            <a:r>
              <a:rPr lang="en-US" altLang="en-US" sz="2800" dirty="0"/>
              <a:t> son </a:t>
            </a:r>
            <a:r>
              <a:rPr lang="en-US" altLang="en-US" sz="2800" dirty="0" err="1"/>
              <a:t>peligrosos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s-ES" altLang="en-US" sz="2800" dirty="0"/>
              <a:t>Pruebe atmósfera antes de entrar 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800" dirty="0"/>
              <a:t>Las precauciones adecuadas deben ser utilizadas</a:t>
            </a:r>
            <a:endParaRPr lang="en-US" altLang="en-US" sz="2800" dirty="0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/>
              <a:t>Ventilación</a:t>
            </a:r>
            <a:endParaRPr lang="en-US" altLang="en-US" sz="2800" dirty="0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altLang="en-US" sz="2800" dirty="0"/>
              <a:t>La protección del sistema respiratorio</a:t>
            </a:r>
            <a:endParaRPr lang="en-US" altLang="en-US" sz="2800" dirty="0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altLang="en-US" sz="2800" dirty="0"/>
              <a:t>Pruebas atmosféricas tan a menudo como necesario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4EE6EA-94C1-43EE-8EBA-9E3266CE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05C149-C375-484C-AAF3-003F8BE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81" y="235970"/>
            <a:ext cx="8459931" cy="77648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expuesto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atmósferas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peligrosas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76799D-FA0F-4A2B-8224-2E8098C7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2126" y="6378653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F154CC-4E82-45BB-8A64-02679D04A018}" type="slidenum">
              <a:rPr lang="en-US">
                <a:solidFill>
                  <a:schemeClr val="tx1"/>
                </a:solidFill>
                <a:latin typeface="+mn-lt"/>
              </a:rPr>
              <a:pPr>
                <a:spcAft>
                  <a:spcPts val="600"/>
                </a:spcAft>
              </a:p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2467" name="Picture 7" descr="Empleado expuesto a atmósferas peligrosas dentro de la zanja&#10;" title="Ejemplo de peligro">
            <a:extLst>
              <a:ext uri="{FF2B5EF4-FFF2-40B4-BE49-F238E27FC236}">
                <a16:creationId xmlns:a16="http://schemas.microsoft.com/office/drawing/2014/main" id="{3989CDDF-422F-470F-8D05-50346603D4E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419" y="819567"/>
            <a:ext cx="7761249" cy="5820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97" y="1119360"/>
            <a:ext cx="8515350" cy="4902237"/>
          </a:xfrm>
        </p:spPr>
        <p:txBody>
          <a:bodyPr>
            <a:noAutofit/>
          </a:bodyPr>
          <a:lstStyle/>
          <a:p>
            <a:pPr marL="285548" indent="-285548">
              <a:buFont typeface="Wingdings" panose="05000000000000000000" pitchFamily="2" charset="2"/>
              <a:buChar char="§"/>
            </a:pPr>
            <a:r>
              <a:rPr lang="es-419" dirty="0"/>
              <a:t>Bienvenida</a:t>
            </a:r>
          </a:p>
          <a:p>
            <a:pPr marL="285548" indent="-285548">
              <a:buFont typeface="Wingdings" panose="05000000000000000000" pitchFamily="2" charset="2"/>
              <a:buChar char="§"/>
            </a:pPr>
            <a:r>
              <a:rPr lang="es-419" dirty="0"/>
              <a:t>Introducción a OSHA</a:t>
            </a:r>
          </a:p>
          <a:p>
            <a:pPr marL="285548" indent="-285548">
              <a:buFont typeface="Wingdings" panose="05000000000000000000" pitchFamily="2" charset="2"/>
              <a:buChar char="§"/>
            </a:pPr>
            <a:r>
              <a:rPr lang="es-419" dirty="0"/>
              <a:t>Derechos de los trabajadores</a:t>
            </a:r>
          </a:p>
          <a:p>
            <a:pPr marL="285548" indent="-285548">
              <a:buFont typeface="Wingdings" panose="05000000000000000000" pitchFamily="2" charset="2"/>
              <a:buChar char="§"/>
            </a:pPr>
            <a:r>
              <a:rPr lang="es-419" dirty="0"/>
              <a:t>Introducción a los riesgos de excavación de zanjas</a:t>
            </a:r>
            <a:r>
              <a:rPr lang="es-ES" altLang="en-US" dirty="0">
                <a:latin typeface="+mn-lt"/>
                <a:ea typeface="Arial Unicode MS" panose="020B0604020202020204"/>
              </a:rPr>
              <a:t> </a:t>
            </a:r>
            <a:endParaRPr lang="es-419" dirty="0">
              <a:latin typeface="+mn-lt"/>
              <a:ea typeface="Arial Unicode MS" panose="020B0604020202020204"/>
            </a:endParaRPr>
          </a:p>
          <a:p>
            <a:pPr marL="799539" lvl="1" indent="-342659">
              <a:buFont typeface="Wingdings" panose="05000000000000000000" pitchFamily="2" charset="2"/>
              <a:buChar char="q"/>
            </a:pPr>
            <a:r>
              <a:rPr lang="es-419" sz="2800" dirty="0"/>
              <a:t>¿Que es la apertura de zanjas?</a:t>
            </a:r>
          </a:p>
          <a:p>
            <a:pPr marL="799539" lvl="1" indent="-342659">
              <a:buFont typeface="Wingdings" panose="05000000000000000000" pitchFamily="2" charset="2"/>
              <a:buChar char="q"/>
            </a:pPr>
            <a:r>
              <a:rPr lang="es-ES" sz="2800" dirty="0"/>
              <a:t>Prevenir el riesgo de excavación</a:t>
            </a:r>
            <a:endParaRPr lang="es-ES" dirty="0"/>
          </a:p>
          <a:p>
            <a:pPr marL="456880" indent="-457200">
              <a:buFont typeface="Wingdings" panose="05000000000000000000" pitchFamily="2" charset="2"/>
              <a:buChar char="§"/>
            </a:pPr>
            <a:r>
              <a:rPr lang="es-ES" dirty="0"/>
              <a:t>Riesgos comunes de zanjas y excavaciones</a:t>
            </a:r>
          </a:p>
          <a:p>
            <a:pPr marL="456880" indent="-457200">
              <a:buFont typeface="Wingdings" panose="05000000000000000000" pitchFamily="2" charset="2"/>
              <a:buChar char="§"/>
            </a:pPr>
            <a:r>
              <a:rPr lang="es-ES" dirty="0"/>
              <a:t>Clasificaciones de suelos</a:t>
            </a:r>
          </a:p>
          <a:p>
            <a:pPr marL="456880" indent="-457200">
              <a:buFont typeface="Wingdings" panose="05000000000000000000" pitchFamily="2" charset="2"/>
              <a:buChar char="§"/>
            </a:pPr>
            <a:r>
              <a:rPr lang="es-419" dirty="0"/>
              <a:t>Ejercicios</a:t>
            </a:r>
          </a:p>
          <a:p>
            <a:pPr marL="456880" indent="-457200">
              <a:buFont typeface="Wingdings" panose="05000000000000000000" pitchFamily="2" charset="2"/>
              <a:buChar char="§"/>
            </a:pPr>
            <a:r>
              <a:rPr lang="es-419" dirty="0"/>
              <a:t>Certificados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42871"/>
            <a:ext cx="7886700" cy="776489"/>
          </a:xfrm>
        </p:spPr>
        <p:txBody>
          <a:bodyPr>
            <a:normAutofit/>
          </a:bodyPr>
          <a:lstStyle/>
          <a:p>
            <a:r>
              <a:rPr lang="es-419" sz="360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884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D1E14E-CEE7-4B37-88BB-FBC1C488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12" y="463868"/>
            <a:ext cx="9144000" cy="437716"/>
          </a:xfrm>
        </p:spPr>
        <p:txBody>
          <a:bodyPr>
            <a:normAutofit fontScale="90000"/>
          </a:bodyPr>
          <a:lstStyle/>
          <a:p>
            <a:r>
              <a:rPr lang="es-ES" dirty="0">
                <a:effectLst/>
              </a:rPr>
              <a:t>Empleados expuestos a atmósferas peligrosas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F1B874-C927-4ADA-BFB1-6D7D7E45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3491" name="Picture 4" descr="Empleados expuestos a atmósferas peligrosas sin ninguna protección.&#10;" title="Ejemplo de peligro">
            <a:extLst>
              <a:ext uri="{FF2B5EF4-FFF2-40B4-BE49-F238E27FC236}">
                <a16:creationId xmlns:a16="http://schemas.microsoft.com/office/drawing/2014/main" id="{170EEBF3-F960-4F67-A096-9B1ADBB2C7F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08128"/>
            <a:ext cx="7933163" cy="5949872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7" name="Rectangle 5">
            <a:extLst>
              <a:ext uri="{FF2B5EF4-FFF2-40B4-BE49-F238E27FC236}">
                <a16:creationId xmlns:a16="http://schemas.microsoft.com/office/drawing/2014/main" id="{EFD43C40-3921-4924-A492-73FABFD35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854"/>
            <a:ext cx="8229600" cy="61277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El </a:t>
            </a:r>
            <a:r>
              <a:rPr lang="en-US" dirty="0" err="1"/>
              <a:t>medidor</a:t>
            </a:r>
            <a:endParaRPr lang="en-US" dirty="0"/>
          </a:p>
        </p:txBody>
      </p:sp>
      <p:pic>
        <p:nvPicPr>
          <p:cNvPr id="64515" name="Picture 4" descr="Monitorear la atmósfera dentro de la zanja&#10;" title="El medidor">
            <a:extLst>
              <a:ext uri="{FF2B5EF4-FFF2-40B4-BE49-F238E27FC236}">
                <a16:creationId xmlns:a16="http://schemas.microsoft.com/office/drawing/2014/main" id="{2D7E1800-FF9D-44BD-BBC9-64757C2BB7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436" y="1070629"/>
            <a:ext cx="8873008" cy="5249863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7BF30C-A3F9-4668-BFF6-7A9430F3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3" name="Rectangle 5">
            <a:extLst>
              <a:ext uri="{FF2B5EF4-FFF2-40B4-BE49-F238E27FC236}">
                <a16:creationId xmlns:a16="http://schemas.microsoft.com/office/drawing/2014/main" id="{A344966C-6D5B-4C6F-8743-DE4F1BC50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609600"/>
          </a:xfrm>
        </p:spPr>
        <p:txBody>
          <a:bodyPr/>
          <a:lstStyle/>
          <a:p>
            <a:pPr algn="ctr">
              <a:defRPr/>
            </a:pPr>
            <a:r>
              <a:rPr lang="es-ES" dirty="0"/>
              <a:t>Ventilación forzada</a:t>
            </a:r>
            <a:endParaRPr lang="en-US" dirty="0"/>
          </a:p>
        </p:txBody>
      </p:sp>
      <p:pic>
        <p:nvPicPr>
          <p:cNvPr id="65539" name="Picture 4" descr="Eliminar gases nocivos de la zanja&#10;" title="Sopladores de ventilación">
            <a:extLst>
              <a:ext uri="{FF2B5EF4-FFF2-40B4-BE49-F238E27FC236}">
                <a16:creationId xmlns:a16="http://schemas.microsoft.com/office/drawing/2014/main" id="{9370840C-2697-4070-97F7-9A36B320B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280954"/>
            <a:ext cx="8229600" cy="4869180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F94C3-92AD-422D-8767-AD9BC40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>
            <a:extLst>
              <a:ext uri="{FF2B5EF4-FFF2-40B4-BE49-F238E27FC236}">
                <a16:creationId xmlns:a16="http://schemas.microsoft.com/office/drawing/2014/main" id="{0E4DD4E9-CC26-4079-B5AA-06AAA736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88035"/>
            <a:ext cx="7886700" cy="776489"/>
          </a:xfrm>
        </p:spPr>
        <p:txBody>
          <a:bodyPr/>
          <a:lstStyle/>
          <a:p>
            <a:pPr>
              <a:defRPr/>
            </a:pPr>
            <a:r>
              <a:rPr lang="en-US" sz="4000" dirty="0" err="1"/>
              <a:t>Equipo</a:t>
            </a:r>
            <a:r>
              <a:rPr lang="en-US" sz="4000" dirty="0"/>
              <a:t> de </a:t>
            </a:r>
            <a:r>
              <a:rPr lang="en-US" sz="4000" dirty="0" err="1"/>
              <a:t>Rescate</a:t>
            </a:r>
            <a:r>
              <a:rPr lang="en-US" sz="4000" dirty="0"/>
              <a:t> de </a:t>
            </a:r>
            <a:r>
              <a:rPr lang="en-US" sz="4000" dirty="0" err="1"/>
              <a:t>Emergencia</a:t>
            </a:r>
            <a:endParaRPr lang="en-US" sz="4000" dirty="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7AEECEC-0534-430A-A959-8BA7AF2AD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81963"/>
            <a:ext cx="7886700" cy="4974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err="1"/>
              <a:t>Equipo</a:t>
            </a:r>
            <a:r>
              <a:rPr lang="en-US" altLang="en-US" dirty="0"/>
              <a:t> de </a:t>
            </a:r>
            <a:r>
              <a:rPr lang="en-US" altLang="en-US" dirty="0" err="1"/>
              <a:t>rescate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sz="2800" dirty="0" err="1"/>
              <a:t>Equipo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respiratorio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tanques</a:t>
            </a:r>
            <a:r>
              <a:rPr lang="en-US" altLang="en-US" sz="2800" dirty="0"/>
              <a:t> y mascaras)</a:t>
            </a:r>
          </a:p>
          <a:p>
            <a:pPr lvl="1"/>
            <a:r>
              <a:rPr lang="es-ES" altLang="en-US" sz="2800" dirty="0"/>
              <a:t>Utilizar arnés de seguridad con anclaje</a:t>
            </a:r>
            <a:endParaRPr lang="en-US" altLang="en-US" sz="2800" dirty="0"/>
          </a:p>
          <a:p>
            <a:pPr lvl="1"/>
            <a:r>
              <a:rPr lang="en-US" altLang="en-US" sz="2800" dirty="0"/>
              <a:t>Debe ser </a:t>
            </a:r>
            <a:r>
              <a:rPr lang="en-US" altLang="en-US" sz="2800" dirty="0" err="1"/>
              <a:t>asistido</a:t>
            </a:r>
            <a:r>
              <a:rPr lang="en-US" altLang="en-US" sz="2800" dirty="0"/>
              <a:t> por personal de </a:t>
            </a:r>
            <a:r>
              <a:rPr lang="en-US" altLang="en-US" sz="2800" dirty="0" err="1"/>
              <a:t>monitoreo</a:t>
            </a:r>
            <a:endParaRPr lang="en-US" altLang="en-US" sz="2800" dirty="0"/>
          </a:p>
          <a:p>
            <a:pPr lvl="1"/>
            <a:r>
              <a:rPr lang="en-US" altLang="en-US" sz="2800" dirty="0"/>
              <a:t>Debe </a:t>
            </a:r>
            <a:r>
              <a:rPr lang="en-US" altLang="en-US" sz="2800" dirty="0" err="1"/>
              <a:t>existir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comunicación</a:t>
            </a:r>
            <a:r>
              <a:rPr lang="en-US" altLang="en-US" sz="2800" dirty="0"/>
              <a:t> entre la persona que </a:t>
            </a:r>
            <a:r>
              <a:rPr lang="en-US" altLang="en-US" sz="2800" dirty="0" err="1"/>
              <a:t>entra</a:t>
            </a:r>
            <a:r>
              <a:rPr lang="en-US" altLang="en-US" sz="2800" dirty="0"/>
              <a:t> a </a:t>
            </a:r>
            <a:r>
              <a:rPr lang="en-US" altLang="en-US" sz="2800" dirty="0" err="1"/>
              <a:t>hacer</a:t>
            </a:r>
            <a:r>
              <a:rPr lang="en-US" altLang="en-US" sz="2800" dirty="0"/>
              <a:t> el </a:t>
            </a:r>
            <a:r>
              <a:rPr lang="en-US" altLang="en-US" sz="2800" dirty="0" err="1"/>
              <a:t>rescate</a:t>
            </a:r>
            <a:r>
              <a:rPr lang="en-US" altLang="en-US" sz="2800" dirty="0"/>
              <a:t> y el personal de </a:t>
            </a:r>
            <a:r>
              <a:rPr lang="en-US" altLang="en-US" sz="2800" dirty="0" err="1"/>
              <a:t>apoyo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A4F3AD-9493-403A-B9F6-F2669F8E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Bottom pier 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" name="Content Placeholder 4" descr="Agujero del muelle de Bell Bottom&#10;" title="agujero de muelle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5709" y="2810867"/>
            <a:ext cx="3939739" cy="3420725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B3E1341-A3DB-4F67-9711-A3F6061BD5FF}"/>
              </a:ext>
            </a:extLst>
          </p:cNvPr>
          <p:cNvSpPr txBox="1">
            <a:spLocks noChangeArrowheads="1"/>
          </p:cNvSpPr>
          <p:nvPr/>
        </p:nvSpPr>
        <p:spPr>
          <a:xfrm>
            <a:off x="628649" y="864263"/>
            <a:ext cx="8072005" cy="2086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>Un eje tubular con una sección transversal más ancha en forma de campana en su base para soporte. Creado para cimientos y construcción de pie de página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88062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5" name="Rectangle 5">
            <a:extLst>
              <a:ext uri="{FF2B5EF4-FFF2-40B4-BE49-F238E27FC236}">
                <a16:creationId xmlns:a16="http://schemas.microsoft.com/office/drawing/2014/main" id="{784E41C4-DC2D-4619-A0CA-5190468A4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61277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La </a:t>
            </a:r>
            <a:r>
              <a:rPr lang="en-US" dirty="0" err="1"/>
              <a:t>Acumulación</a:t>
            </a:r>
            <a:r>
              <a:rPr lang="en-US" dirty="0"/>
              <a:t> de Agua</a:t>
            </a:r>
          </a:p>
        </p:txBody>
      </p:sp>
      <p:pic>
        <p:nvPicPr>
          <p:cNvPr id="67587" name="Picture 4" descr="Acumulando agua dentro de la zanja&#10;" title="Acumulacion de agua">
            <a:extLst>
              <a:ext uri="{FF2B5EF4-FFF2-40B4-BE49-F238E27FC236}">
                <a16:creationId xmlns:a16="http://schemas.microsoft.com/office/drawing/2014/main" id="{CB267DA5-79D5-4B15-B3F0-4B354F9FDE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365409"/>
            <a:ext cx="8229601" cy="4732021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AA17DA-6E70-4EB6-9371-7F76EEE7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95E5BBF7-E2E3-498C-9570-644558CD5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196" y="454458"/>
            <a:ext cx="8229600" cy="612775"/>
          </a:xfrm>
        </p:spPr>
        <p:txBody>
          <a:bodyPr/>
          <a:lstStyle/>
          <a:p>
            <a:pPr>
              <a:defRPr/>
            </a:pPr>
            <a:r>
              <a:rPr lang="en-US" dirty="0"/>
              <a:t>La </a:t>
            </a:r>
            <a:r>
              <a:rPr lang="en-US" dirty="0" err="1"/>
              <a:t>Acumulación</a:t>
            </a:r>
            <a:r>
              <a:rPr lang="en-US" dirty="0"/>
              <a:t> de Agua </a:t>
            </a:r>
            <a:r>
              <a:rPr lang="en-US" sz="2800" dirty="0"/>
              <a:t>(CONT.)</a:t>
            </a:r>
            <a:endParaRPr lang="en-US" dirty="0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B07A9D5-DC45-411B-8981-13C02C3C5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4196" y="1381963"/>
            <a:ext cx="7886700" cy="4974388"/>
          </a:xfrm>
        </p:spPr>
        <p:txBody>
          <a:bodyPr>
            <a:normAutofit lnSpcReduction="10000"/>
          </a:bodyPr>
          <a:lstStyle/>
          <a:p>
            <a:r>
              <a:rPr lang="es-ES" altLang="en-US" dirty="0"/>
              <a:t>Los empleados no pueden trabajar en excavaciones con agua acumulada a menos que las precauciones adecuadas hayan sido aplicadas para proteger a los empleados. </a:t>
            </a:r>
          </a:p>
          <a:p>
            <a:r>
              <a:rPr lang="es-ES" altLang="en-US" dirty="0"/>
              <a:t>Aplique las precauciones adecuadas para proteger a empleados</a:t>
            </a:r>
            <a:endParaRPr lang="en-US" altLang="en-US" dirty="0"/>
          </a:p>
          <a:p>
            <a:pPr lvl="1"/>
            <a:r>
              <a:rPr lang="en-US" altLang="en-US" sz="2800" dirty="0"/>
              <a:t>Remover el </a:t>
            </a:r>
            <a:r>
              <a:rPr lang="en-US" altLang="en-US" sz="2800" dirty="0" err="1"/>
              <a:t>agua</a:t>
            </a:r>
            <a:r>
              <a:rPr lang="en-US" altLang="en-US" sz="2800" dirty="0"/>
              <a:t> que se </a:t>
            </a:r>
            <a:r>
              <a:rPr lang="en-US" altLang="en-US" sz="2800" dirty="0" err="1"/>
              <a:t>acumula</a:t>
            </a:r>
            <a:endParaRPr lang="en-US" altLang="en-US" sz="2800" dirty="0"/>
          </a:p>
          <a:p>
            <a:pPr lvl="1"/>
            <a:r>
              <a:rPr lang="es-ES" altLang="en-US" sz="2800" dirty="0"/>
              <a:t>La protección varía con cada situación</a:t>
            </a:r>
          </a:p>
          <a:p>
            <a:pPr lvl="1"/>
            <a:r>
              <a:rPr lang="es-ES" altLang="en-US" sz="2800" dirty="0"/>
              <a:t>Una persona competente controla la eliminación del agua</a:t>
            </a:r>
          </a:p>
          <a:p>
            <a:pPr lvl="1"/>
            <a:r>
              <a:rPr lang="es-ES" altLang="en-US" sz="2800" dirty="0"/>
              <a:t>El área de trabajo requiere la inspección por una persona competente después de cualquier lluvia</a:t>
            </a:r>
            <a:endParaRPr lang="en-US" altLang="en-US" sz="2800" dirty="0"/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31C39-523F-4356-AC59-0CAA0342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Remoción de agua de la zanja&#10;" title="Eliminación de agua">
            <a:extLst>
              <a:ext uri="{FF2B5EF4-FFF2-40B4-BE49-F238E27FC236}">
                <a16:creationId xmlns:a16="http://schemas.microsoft.com/office/drawing/2014/main" id="{45827A27-B840-4F30-ACAD-237AF9FDC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822" y="948490"/>
            <a:ext cx="7374355" cy="540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417944-1A6D-4A71-B977-5524D893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172001"/>
            <a:ext cx="9144000" cy="776489"/>
          </a:xfrm>
        </p:spPr>
        <p:txBody>
          <a:bodyPr>
            <a:noAutofit/>
          </a:bodyPr>
          <a:lstStyle/>
          <a:p>
            <a:r>
              <a:rPr lang="en-US" dirty="0">
                <a:effectLst/>
              </a:rPr>
              <a:t>ELIMINACION DE AGUA DE LA ZANJA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CE7B9-5CA0-4306-BE81-CA759CC1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050">
            <a:extLst>
              <a:ext uri="{FF2B5EF4-FFF2-40B4-BE49-F238E27FC236}">
                <a16:creationId xmlns:a16="http://schemas.microsoft.com/office/drawing/2014/main" id="{AFFCE634-0BA3-4E18-AB91-432E0F20D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482" y="-100825"/>
            <a:ext cx="82296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>Equipo de eliminación de agua</a:t>
            </a:r>
            <a:endParaRPr lang="en-US" dirty="0"/>
          </a:p>
        </p:txBody>
      </p:sp>
      <p:sp>
        <p:nvSpPr>
          <p:cNvPr id="71683" name="Rectangle 2051">
            <a:extLst>
              <a:ext uri="{FF2B5EF4-FFF2-40B4-BE49-F238E27FC236}">
                <a16:creationId xmlns:a16="http://schemas.microsoft.com/office/drawing/2014/main" id="{E6B78125-5301-45DC-9D5D-8277D887D5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495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/>
          </a:p>
        </p:txBody>
      </p:sp>
      <p:pic>
        <p:nvPicPr>
          <p:cNvPr id="71684" name="Picture 2052" descr="Equipo de eliminación de agua&#10;" title="Equipo">
            <a:extLst>
              <a:ext uri="{FF2B5EF4-FFF2-40B4-BE49-F238E27FC236}">
                <a16:creationId xmlns:a16="http://schemas.microsoft.com/office/drawing/2014/main" id="{FC1A290A-94D1-4A07-8B04-F6A8578A8D20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09" y="677436"/>
            <a:ext cx="8240752" cy="6180564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177264-769D-4E83-B87E-D86F18EF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7FA1-370D-4995-8C9F-AF50BA94FB1D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>
            <a:extLst>
              <a:ext uri="{FF2B5EF4-FFF2-40B4-BE49-F238E27FC236}">
                <a16:creationId xmlns:a16="http://schemas.microsoft.com/office/drawing/2014/main" id="{22D048E9-EB9E-4F82-8B59-88767132A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78894"/>
            <a:ext cx="7886700" cy="776489"/>
          </a:xfrm>
        </p:spPr>
        <p:txBody>
          <a:bodyPr/>
          <a:lstStyle/>
          <a:p>
            <a:pPr>
              <a:defRPr/>
            </a:pPr>
            <a:r>
              <a:rPr lang="es-ES" sz="4000" dirty="0"/>
              <a:t>La estabilidad de estructuras adyacentes</a:t>
            </a:r>
            <a:endParaRPr lang="en-US" sz="4000" dirty="0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6280BFC-E9EF-44D6-9088-0C2E07194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564525"/>
            <a:ext cx="7886700" cy="4974388"/>
          </a:xfrm>
        </p:spPr>
        <p:txBody>
          <a:bodyPr/>
          <a:lstStyle/>
          <a:p>
            <a:r>
              <a:rPr lang="es-ES" altLang="en-US" dirty="0"/>
              <a:t>Casos donde estabilidad del terreno es puesta en peligro por operaciones de excavación</a:t>
            </a:r>
          </a:p>
          <a:p>
            <a:r>
              <a:rPr lang="es-ES" altLang="en-US" dirty="0"/>
              <a:t>Deben ser instalados sistemas de apoyo tal como sistemas de apuntalamiento para las paredes</a:t>
            </a:r>
          </a:p>
          <a:p>
            <a:r>
              <a:rPr lang="es-ES" altLang="en-US" dirty="0"/>
              <a:t>Las aceras,  el pavimento y las estructuras adyacentes no pueden ser socavadas a menos que se instalen sistemas de apoyo para proteger a los empleados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F1FC7-8A36-4EF3-BAB9-67521D91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888" y="852489"/>
            <a:ext cx="7886700" cy="2852737"/>
          </a:xfrm>
        </p:spPr>
        <p:txBody>
          <a:bodyPr/>
          <a:lstStyle/>
          <a:p>
            <a:pPr algn="ctr"/>
            <a:r>
              <a:rPr lang="es-419"/>
              <a:t>Introduccion</a:t>
            </a:r>
            <a:br>
              <a:rPr lang="es-419"/>
            </a:br>
            <a:r>
              <a:rPr lang="es-419"/>
              <a:t> a </a:t>
            </a:r>
            <a:br>
              <a:rPr lang="es-419"/>
            </a:br>
            <a:r>
              <a:rPr lang="es-419"/>
              <a:t>osha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419" dirty="0"/>
              <a:t>Resumen de las disposiciones contra las represalias, derechos de los empleados, responsabilidades de los empleadores, leyes de los denunciantes, y procedimientos de investigación de quejas de OSHA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283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o se proporciona soporte para evitar fallas estructurales" title="Falla estructural">
            <a:extLst>
              <a:ext uri="{FF2B5EF4-FFF2-40B4-BE49-F238E27FC236}">
                <a16:creationId xmlns:a16="http://schemas.microsoft.com/office/drawing/2014/main" id="{2E7D6109-8508-42F6-96C6-0F8B8C0EB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55" y="1143000"/>
            <a:ext cx="8085796" cy="545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30BA9F-F022-4840-97E0-2F7DDCA5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46" y="374796"/>
            <a:ext cx="9144000" cy="77648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No se </a:t>
            </a:r>
            <a:r>
              <a:rPr lang="en-US" dirty="0" err="1">
                <a:effectLst/>
              </a:rPr>
              <a:t>proporciona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soporte</a:t>
            </a:r>
            <a:r>
              <a:rPr lang="en-US" dirty="0">
                <a:effectLst/>
              </a:rPr>
              <a:t> para </a:t>
            </a:r>
            <a:r>
              <a:rPr lang="en-US" dirty="0" err="1">
                <a:effectLst/>
              </a:rPr>
              <a:t>evitar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fallas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estructurales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C4E7B3-6303-40B1-8DBE-D6B4EFC8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poyo proporcionado bajo el nivel del suelo para evitar derrumbes&#10;" title="Falla estructural">
            <a:extLst>
              <a:ext uri="{FF2B5EF4-FFF2-40B4-BE49-F238E27FC236}">
                <a16:creationId xmlns:a16="http://schemas.microsoft.com/office/drawing/2014/main" id="{76A29E2D-F6E5-4D93-B8A7-8F15F8D3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7734"/>
            <a:ext cx="7703402" cy="575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A535CB-3E74-45FE-94D6-818EFD4B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49" y="205635"/>
            <a:ext cx="7886700" cy="776489"/>
          </a:xfrm>
        </p:spPr>
        <p:txBody>
          <a:bodyPr>
            <a:normAutofit fontScale="90000"/>
          </a:bodyPr>
          <a:lstStyle/>
          <a:p>
            <a:r>
              <a:rPr lang="es-ES" dirty="0">
                <a:effectLst/>
              </a:rPr>
              <a:t>Soporte proporcionado bajo el nivel del suelo</a:t>
            </a: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07B29E-311C-42C1-A804-5386B138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>
            <a:extLst>
              <a:ext uri="{FF2B5EF4-FFF2-40B4-BE49-F238E27FC236}">
                <a16:creationId xmlns:a16="http://schemas.microsoft.com/office/drawing/2014/main" id="{96A29831-AF37-4459-95F0-F0BD881EA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dirty="0"/>
              <a:t>protección contra roca y tierra suelta o floja</a:t>
            </a:r>
            <a:endParaRPr lang="en-US" dirty="0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A21F2FE-CE7A-4D65-8459-825BE1355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n-US" dirty="0"/>
              <a:t>El peligro de derrumbe de las paredes de la excavación ocurre cuando</a:t>
            </a:r>
            <a:r>
              <a:rPr lang="en-US" altLang="en-US" dirty="0"/>
              <a:t> los </a:t>
            </a:r>
            <a:r>
              <a:rPr lang="en-US" altLang="en-US" dirty="0" err="1"/>
              <a:t>equipos</a:t>
            </a:r>
            <a:r>
              <a:rPr lang="en-US" altLang="en-US" dirty="0"/>
              <a:t> </a:t>
            </a:r>
            <a:r>
              <a:rPr lang="en-US" altLang="en-US" dirty="0" err="1"/>
              <a:t>raspan</a:t>
            </a:r>
            <a:r>
              <a:rPr lang="en-US" altLang="en-US" dirty="0"/>
              <a:t> las </a:t>
            </a:r>
            <a:r>
              <a:rPr lang="en-US" altLang="en-US" dirty="0" err="1"/>
              <a:t>paredes</a:t>
            </a:r>
            <a:r>
              <a:rPr lang="en-US" altLang="en-US" dirty="0"/>
              <a:t> de la </a:t>
            </a:r>
            <a:r>
              <a:rPr lang="en-US" altLang="en-US" dirty="0" err="1"/>
              <a:t>excavación</a:t>
            </a:r>
            <a:r>
              <a:rPr lang="en-US" altLang="en-US" dirty="0"/>
              <a:t> para </a:t>
            </a:r>
            <a:r>
              <a:rPr lang="en-US" altLang="en-US" dirty="0" err="1"/>
              <a:t>quitar</a:t>
            </a:r>
            <a:r>
              <a:rPr lang="en-US" altLang="en-US" dirty="0"/>
              <a:t> tierra</a:t>
            </a:r>
            <a:r>
              <a:rPr lang="es-ES" altLang="en-US" dirty="0"/>
              <a:t>.</a:t>
            </a:r>
          </a:p>
          <a:p>
            <a:pPr marL="0" indent="0">
              <a:buNone/>
            </a:pPr>
            <a:r>
              <a:rPr lang="es-ES" altLang="en-US" dirty="0"/>
              <a:t>Para proteger a los empleados se </a:t>
            </a:r>
            <a:r>
              <a:rPr lang="es-ES" altLang="en-US" dirty="0" err="1"/>
              <a:t>require</a:t>
            </a:r>
            <a:r>
              <a:rPr lang="en-US" altLang="en-US" dirty="0"/>
              <a:t>:</a:t>
            </a:r>
          </a:p>
          <a:p>
            <a:r>
              <a:rPr lang="en-US" altLang="en-US" sz="2800" dirty="0"/>
              <a:t>L</a:t>
            </a:r>
            <a:r>
              <a:rPr lang="es-ES" altLang="en-US" sz="2800" dirty="0"/>
              <a:t>a instalación de cajas protectoras para zanjas</a:t>
            </a:r>
          </a:p>
          <a:p>
            <a:r>
              <a:rPr lang="es-ES" altLang="en-US" dirty="0"/>
              <a:t>O</a:t>
            </a:r>
            <a:r>
              <a:rPr lang="es-ES" altLang="en-US" sz="2800" dirty="0"/>
              <a:t>tros medios (dispositivos de retención)</a:t>
            </a:r>
          </a:p>
          <a:p>
            <a:r>
              <a:rPr lang="es-ES" altLang="en-US" dirty="0"/>
              <a:t>Colocar el material excavado al menos a </a:t>
            </a:r>
            <a:r>
              <a:rPr lang="es-ES" altLang="en-US" sz="2800" dirty="0"/>
              <a:t>2 pies de la orilla de la excavación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D4714-E0C5-45A2-9393-FD50F983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mpleados que trabajan debajo del vehículo en movimiento" title="Peligro">
            <a:extLst>
              <a:ext uri="{FF2B5EF4-FFF2-40B4-BE49-F238E27FC236}">
                <a16:creationId xmlns:a16="http://schemas.microsoft.com/office/drawing/2014/main" id="{3B980DF3-3C51-425E-9C0C-EDB20E98B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63056"/>
            <a:ext cx="8020373" cy="601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0E2B5A-2702-4D4E-A7BC-B757C17E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50" y="0"/>
            <a:ext cx="7886700" cy="776489"/>
          </a:xfrm>
        </p:spPr>
        <p:txBody>
          <a:bodyPr/>
          <a:lstStyle/>
          <a:p>
            <a:r>
              <a:rPr lang="en-US" dirty="0" err="1">
                <a:effectLst/>
              </a:rPr>
              <a:t>Zanja</a:t>
            </a: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4B7451-740A-46B3-83D5-6C79D411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026" descr="Protección adecuada y medios de salida provistos dentro de la zanja&#10;" title="Ejemplo">
            <a:extLst>
              <a:ext uri="{FF2B5EF4-FFF2-40B4-BE49-F238E27FC236}">
                <a16:creationId xmlns:a16="http://schemas.microsoft.com/office/drawing/2014/main" id="{4240C6CB-34D4-4E44-BD00-7B2786057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597" y="541988"/>
            <a:ext cx="7103636" cy="53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D4C43EB-2DD6-4E6C-9C23-E251D1A8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03" y="172607"/>
            <a:ext cx="7886700" cy="77648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¿</a:t>
            </a:r>
            <a:r>
              <a:rPr lang="en-US" dirty="0" err="1">
                <a:effectLst/>
              </a:rPr>
              <a:t>Qué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está</a:t>
            </a:r>
            <a:r>
              <a:rPr lang="en-US" dirty="0">
                <a:effectLst/>
              </a:rPr>
              <a:t> bien?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45C243-0FC3-40A7-883E-9EE9BCBD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9222" y="5828150"/>
            <a:ext cx="3447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¿Qué no está bien?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E4E5D75-7D91-43BF-A2B3-D6CD630D4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08647"/>
            <a:ext cx="8229600" cy="77648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QUIEN ES Persona </a:t>
            </a:r>
            <a:r>
              <a:rPr lang="en-US" dirty="0" err="1"/>
              <a:t>Competente</a:t>
            </a:r>
            <a:endParaRPr lang="en-US" dirty="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833741E-D72C-43A2-9956-35AA56D41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Aquella</a:t>
            </a:r>
            <a:r>
              <a:rPr lang="en-US" altLang="en-US" dirty="0"/>
              <a:t> persona que es </a:t>
            </a:r>
            <a:r>
              <a:rPr lang="en-US" altLang="en-US" dirty="0" err="1"/>
              <a:t>capaz</a:t>
            </a:r>
            <a:r>
              <a:rPr lang="en-US" altLang="en-US" dirty="0"/>
              <a:t> de </a:t>
            </a:r>
            <a:r>
              <a:rPr lang="en-US" altLang="en-US" dirty="0" err="1"/>
              <a:t>identificar</a:t>
            </a:r>
            <a:r>
              <a:rPr lang="en-US" altLang="en-US" dirty="0"/>
              <a:t> </a:t>
            </a:r>
            <a:r>
              <a:rPr lang="en-US" altLang="en-US" dirty="0" err="1"/>
              <a:t>peligros</a:t>
            </a:r>
            <a:r>
              <a:rPr lang="en-US" altLang="en-US" dirty="0"/>
              <a:t> </a:t>
            </a:r>
            <a:r>
              <a:rPr lang="en-US" altLang="en-US" dirty="0" err="1"/>
              <a:t>existentes</a:t>
            </a:r>
            <a:r>
              <a:rPr lang="en-US" altLang="en-US" dirty="0"/>
              <a:t> o </a:t>
            </a:r>
            <a:r>
              <a:rPr lang="en-US" altLang="en-US" dirty="0" err="1"/>
              <a:t>predecibles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los </a:t>
            </a:r>
            <a:r>
              <a:rPr lang="en-US" altLang="en-US" dirty="0" err="1"/>
              <a:t>alrededores</a:t>
            </a:r>
            <a:r>
              <a:rPr lang="en-US" altLang="en-US" dirty="0"/>
              <a:t>, o de </a:t>
            </a:r>
            <a:r>
              <a:rPr lang="en-US" altLang="en-US" dirty="0" err="1"/>
              <a:t>identificar</a:t>
            </a:r>
            <a:r>
              <a:rPr lang="en-US" altLang="en-US" dirty="0"/>
              <a:t> </a:t>
            </a:r>
            <a:r>
              <a:rPr lang="en-US" altLang="en-US" dirty="0" err="1"/>
              <a:t>condiciones</a:t>
            </a:r>
            <a:r>
              <a:rPr lang="en-US" altLang="en-US" dirty="0"/>
              <a:t> </a:t>
            </a:r>
            <a:r>
              <a:rPr lang="en-US" altLang="en-US" dirty="0" err="1"/>
              <a:t>insalubres</a:t>
            </a:r>
            <a:r>
              <a:rPr lang="en-US" altLang="en-US" dirty="0"/>
              <a:t>, </a:t>
            </a:r>
            <a:r>
              <a:rPr lang="en-US" altLang="en-US" dirty="0" err="1"/>
              <a:t>peligrosas</a:t>
            </a:r>
            <a:r>
              <a:rPr lang="en-US" altLang="en-US" dirty="0"/>
              <a:t>, o </a:t>
            </a:r>
            <a:r>
              <a:rPr lang="en-US" altLang="en-US" dirty="0" err="1"/>
              <a:t>riesgosas</a:t>
            </a:r>
            <a:r>
              <a:rPr lang="en-US" altLang="en-US" dirty="0"/>
              <a:t> para los </a:t>
            </a:r>
            <a:r>
              <a:rPr lang="en-US" altLang="en-US" dirty="0" err="1"/>
              <a:t>empleados</a:t>
            </a:r>
            <a:r>
              <a:rPr lang="en-US" altLang="en-US" dirty="0"/>
              <a:t> y que </a:t>
            </a:r>
            <a:r>
              <a:rPr lang="en-US" altLang="en-US" dirty="0" err="1"/>
              <a:t>tiene</a:t>
            </a:r>
            <a:r>
              <a:rPr lang="en-US" altLang="en-US" dirty="0"/>
              <a:t> la </a:t>
            </a:r>
            <a:r>
              <a:rPr lang="en-US" altLang="en-US" dirty="0" err="1"/>
              <a:t>autoridad</a:t>
            </a:r>
            <a:r>
              <a:rPr lang="en-US" altLang="en-US" dirty="0"/>
              <a:t> para </a:t>
            </a:r>
            <a:r>
              <a:rPr lang="en-US" altLang="en-US" dirty="0" err="1"/>
              <a:t>tomar</a:t>
            </a:r>
            <a:r>
              <a:rPr lang="en-US" altLang="en-US" dirty="0"/>
              <a:t> </a:t>
            </a:r>
            <a:r>
              <a:rPr lang="en-US" altLang="en-US" dirty="0" err="1"/>
              <a:t>rápida</a:t>
            </a:r>
            <a:r>
              <a:rPr lang="en-US" altLang="en-US" dirty="0"/>
              <a:t> </a:t>
            </a:r>
            <a:r>
              <a:rPr lang="en-US" altLang="en-US" dirty="0" err="1"/>
              <a:t>acción</a:t>
            </a:r>
            <a:r>
              <a:rPr lang="en-US" altLang="en-US" dirty="0"/>
              <a:t> </a:t>
            </a:r>
            <a:r>
              <a:rPr lang="en-US" altLang="en-US" dirty="0" err="1"/>
              <a:t>correctiva</a:t>
            </a:r>
            <a:r>
              <a:rPr lang="en-US" altLang="en-US" dirty="0"/>
              <a:t> para </a:t>
            </a:r>
            <a:r>
              <a:rPr lang="en-US" altLang="en-US" dirty="0" err="1"/>
              <a:t>eliminarlas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C6A93-1CDE-4762-AB35-562AE193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0548014-F30B-4304-8231-938B6C76B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Persona Competente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711C615-A0C1-4F0B-A62F-6F5BAAECE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s-ES" altLang="en-US"/>
              <a:t>Tiene la instrucción y el conocimiento específicos acerca del análisis de tierra, el uso de sistemas protectores y los requisitos del estándar</a:t>
            </a:r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90E67A-F901-4DCC-8A62-14C8D1FB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>
            <a:extLst>
              <a:ext uri="{FF2B5EF4-FFF2-40B4-BE49-F238E27FC236}">
                <a16:creationId xmlns:a16="http://schemas.microsoft.com/office/drawing/2014/main" id="{A8BD8473-FF94-4CDD-841C-124EAD922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LA PERSONA COMPETENTE DEBE saber sobre: </a:t>
            </a:r>
            <a:endParaRPr lang="en-US" dirty="0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CD8774B-A546-4307-BDF9-017BD2858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0400" y="1828800"/>
            <a:ext cx="5943600" cy="4724400"/>
          </a:xfrm>
        </p:spPr>
        <p:txBody>
          <a:bodyPr/>
          <a:lstStyle/>
          <a:p>
            <a:pPr eaLnBrk="1" hangingPunct="1"/>
            <a:r>
              <a:rPr lang="es-ES" altLang="en-US" dirty="0"/>
              <a:t>Las cargas y capacidades del equipo </a:t>
            </a:r>
          </a:p>
          <a:p>
            <a:pPr eaLnBrk="1" hangingPunct="1"/>
            <a:r>
              <a:rPr lang="es-ES" altLang="en-US" dirty="0"/>
              <a:t>Presencia de atmósferas peligrosas </a:t>
            </a:r>
          </a:p>
          <a:p>
            <a:pPr eaLnBrk="1" hangingPunct="1"/>
            <a:r>
              <a:rPr lang="es-ES" altLang="en-US" dirty="0"/>
              <a:t>El clima y los pronósticos del tiempo </a:t>
            </a:r>
          </a:p>
          <a:p>
            <a:pPr eaLnBrk="1" hangingPunct="1"/>
            <a:r>
              <a:rPr lang="es-ES" altLang="en-US" dirty="0"/>
              <a:t>La estabilidad de las estructuras adyacentes. 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6E280-BBFE-47A8-80DA-12770F2F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7" name="Picture 2052" descr="Prismáticas">
            <a:extLst>
              <a:ext uri="{FF2B5EF4-FFF2-40B4-BE49-F238E27FC236}">
                <a16:creationId xmlns:a16="http://schemas.microsoft.com/office/drawing/2014/main" id="{D57BB981-B437-4E18-B029-EE641DC1D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26506"/>
            <a:ext cx="32194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050">
            <a:extLst>
              <a:ext uri="{FF2B5EF4-FFF2-40B4-BE49-F238E27FC236}">
                <a16:creationId xmlns:a16="http://schemas.microsoft.com/office/drawing/2014/main" id="{A5E709E4-93D4-4C97-A76A-0CF01D478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s-ES"/>
              <a:t>LA PERSONA COMPETENTE DEBE SER ENTERADA DE : </a:t>
            </a:r>
            <a:endParaRPr lang="en-US"/>
          </a:p>
        </p:txBody>
      </p:sp>
      <p:sp>
        <p:nvSpPr>
          <p:cNvPr id="79875" name="Rectangle 2051">
            <a:extLst>
              <a:ext uri="{FF2B5EF4-FFF2-40B4-BE49-F238E27FC236}">
                <a16:creationId xmlns:a16="http://schemas.microsoft.com/office/drawing/2014/main" id="{97EFB7D5-FEDD-4324-8FA9-12FBB4646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981200"/>
            <a:ext cx="5486400" cy="4419600"/>
          </a:xfrm>
        </p:spPr>
        <p:txBody>
          <a:bodyPr/>
          <a:lstStyle/>
          <a:p>
            <a:pPr eaLnBrk="1" hangingPunct="1"/>
            <a:r>
              <a:rPr lang="es-ES" altLang="en-US"/>
              <a:t>Los gravámenes de la superficie y de arriba</a:t>
            </a:r>
            <a:endParaRPr lang="en-US" altLang="en-US" sz="3600"/>
          </a:p>
          <a:p>
            <a:pPr eaLnBrk="1" hangingPunct="1"/>
            <a:r>
              <a:rPr lang="en-US" altLang="en-US"/>
              <a:t>Utilidades subterráneas</a:t>
            </a:r>
          </a:p>
          <a:p>
            <a:pPr eaLnBrk="1" hangingPunct="1"/>
            <a:r>
              <a:rPr lang="es-ES" altLang="en-US"/>
              <a:t>El Acceso y la Salida</a:t>
            </a:r>
          </a:p>
          <a:p>
            <a:pPr eaLnBrk="1" hangingPunct="1"/>
            <a:r>
              <a:rPr lang="en-US" altLang="en-US"/>
              <a:t>Tráfico de vehículos</a:t>
            </a:r>
          </a:p>
          <a:p>
            <a:pPr eaLnBrk="1" hangingPunct="1"/>
            <a:r>
              <a:rPr lang="es-ES" altLang="en-US"/>
              <a:t>La continuación de actividades del comercio</a:t>
            </a:r>
            <a:endParaRPr lang="en-US" altLang="en-US"/>
          </a:p>
        </p:txBody>
      </p:sp>
      <p:pic>
        <p:nvPicPr>
          <p:cNvPr id="79876" name="Picture 2052" descr="Prismáticas">
            <a:extLst>
              <a:ext uri="{FF2B5EF4-FFF2-40B4-BE49-F238E27FC236}">
                <a16:creationId xmlns:a16="http://schemas.microsoft.com/office/drawing/2014/main" id="{903D8C0E-8A8B-4517-B7C7-38D63270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26506"/>
            <a:ext cx="32194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621B3-FA5C-4214-B521-1408B5ED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2EAE16A-01D1-4401-96F3-632D5D495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Inspecciones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BFFC422-CA37-4699-A55E-685D5157E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n-US" dirty="0"/>
              <a:t>Diariamente y antes de comenzar el trabajo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Cuando sea necesario durante el día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Después de que las tormentas de nieve, las tempestades de viento, el deshiele, el terremoto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Cualquier ocurrencia que aumenta los peligros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Los empleados deben ser removidos hasta que las precauciones sean aplicadas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F887C2-90C4-44EF-8F3B-AA19C1F2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210979"/>
            <a:ext cx="8451131" cy="489512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Autofit/>
          </a:bodyPr>
          <a:lstStyle/>
          <a:p>
            <a:pPr marL="325438" indent="-325438" algn="just">
              <a:spcBef>
                <a:spcPts val="700"/>
              </a:spcBef>
              <a:buFont typeface="ArialMT" charset="0"/>
              <a:buChar char="•"/>
              <a:defRPr/>
            </a:pPr>
            <a:r>
              <a:rPr lang="es-419" altLang="en-US" sz="2200" dirty="0"/>
              <a:t>OSHA se inició porque, hasta el año 1970, no había ninguna ley nacional para prevenir riesgos de seguridad y salud.</a:t>
            </a:r>
          </a:p>
          <a:p>
            <a:pPr marL="325438" indent="-325438" algn="just">
              <a:spcBef>
                <a:spcPts val="700"/>
              </a:spcBef>
              <a:buFont typeface="ArialMT" charset="0"/>
              <a:buChar char="•"/>
              <a:defRPr/>
            </a:pPr>
            <a:r>
              <a:rPr lang="es-419" altLang="en-US" sz="2200" dirty="0"/>
              <a:t>En promedio 14 trabajadores mueren cada día por lesiones de trabajo</a:t>
            </a:r>
          </a:p>
          <a:p>
            <a:pPr marL="325438" indent="-325438" algn="just">
              <a:spcBef>
                <a:spcPts val="700"/>
              </a:spcBef>
              <a:buFont typeface="ArialMT" charset="0"/>
              <a:buChar char="•"/>
              <a:defRPr/>
            </a:pPr>
            <a:r>
              <a:rPr lang="es-ES" altLang="en-US" sz="2200" dirty="0"/>
              <a:t>Las muertes de trabajadores en Estados Unidos han disminuido, en promedio, de aproximadamente 38 muertes de trabajadores por día en 1970 a 14 por día en 2017</a:t>
            </a:r>
            <a:r>
              <a:rPr lang="es-419" altLang="en-US" sz="2200" dirty="0"/>
              <a:t>. </a:t>
            </a:r>
          </a:p>
          <a:p>
            <a:pPr marL="0" indent="0" algn="just">
              <a:spcBef>
                <a:spcPts val="700"/>
              </a:spcBef>
              <a:buNone/>
              <a:defRPr/>
            </a:pPr>
            <a:endParaRPr lang="es-419" altLang="en-US" sz="2200" dirty="0"/>
          </a:p>
          <a:p>
            <a:pPr marL="0" indent="0">
              <a:buNone/>
              <a:defRPr/>
            </a:pPr>
            <a:r>
              <a:rPr lang="es-419" sz="2200" b="1" dirty="0"/>
              <a:t>MUERTE DE TRABAJADORES</a:t>
            </a:r>
            <a:endParaRPr lang="es-419" sz="2200" dirty="0"/>
          </a:p>
          <a:p>
            <a:pPr algn="just">
              <a:defRPr/>
            </a:pPr>
            <a:r>
              <a:rPr lang="es-419" sz="2200" dirty="0"/>
              <a:t>5,147 trabajadores murieron en el sitio de trabajo en 2017, 971 (20.7%) trabajaban en construcción</a:t>
            </a:r>
            <a:endParaRPr lang="es-ES" sz="2200" dirty="0"/>
          </a:p>
          <a:p>
            <a:pPr algn="just">
              <a:defRPr/>
            </a:pPr>
            <a:r>
              <a:rPr lang="es-ES" sz="2200" dirty="0"/>
              <a:t>Excavación: un promedio de 19 muertes por año, desde un mínimo de 10 muertes en 2014 hasta un máximo de 33 muertes en 2016</a:t>
            </a:r>
            <a:endParaRPr lang="es-419" sz="2200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00535"/>
            <a:ext cx="8229600" cy="944562"/>
          </a:xfrm>
        </p:spPr>
        <p:txBody>
          <a:bodyPr/>
          <a:lstStyle/>
          <a:p>
            <a:pPr algn="ctr" defTabSz="914400" eaLnBrk="1"/>
            <a:r>
              <a:rPr lang="es-419" altLang="en-US" dirty="0"/>
              <a:t>¿Por que OSHA es Importante para ti?</a:t>
            </a:r>
            <a:endParaRPr lang="es-419" alt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2703552-D416-49AD-BD23-601EC647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779" y="62002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(Fuente: BLS 2018)</a:t>
            </a:r>
            <a:endParaRPr kumimoji="0" lang="es-E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76829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75D0D0D-53A8-4C1E-9846-35FB2A224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Inspecciones</a:t>
            </a:r>
            <a:r>
              <a:rPr lang="en-US" dirty="0"/>
              <a:t> </a:t>
            </a:r>
            <a:r>
              <a:rPr lang="en-US" sz="2800" dirty="0"/>
              <a:t>(CONT.)</a:t>
            </a:r>
            <a:endParaRPr 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1BBA011-F0D5-44F4-B231-4B5200B45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dirty="0"/>
              <a:t>Buscar fisuras, grietas, tierra suelta y filtración de agua</a:t>
            </a:r>
          </a:p>
          <a:p>
            <a:pPr eaLnBrk="1" hangingPunct="1"/>
            <a:r>
              <a:rPr lang="es-ES" altLang="en-US" dirty="0"/>
              <a:t>Cambios en el tamaño, la ubicación o la colocación del material extraído de la excavación</a:t>
            </a:r>
            <a:endParaRPr lang="en-US" altLang="en-US" dirty="0"/>
          </a:p>
          <a:p>
            <a:pPr eaLnBrk="1" hangingPunct="1"/>
            <a:r>
              <a:rPr lang="es-ES" altLang="en-US" dirty="0"/>
              <a:t>Indicación de movimiento en las estructuras adyacentes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931214-020D-4FFB-8B50-C6530829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Zanja sin protección&#10;" title="Peligro">
            <a:extLst>
              <a:ext uri="{FF2B5EF4-FFF2-40B4-BE49-F238E27FC236}">
                <a16:creationId xmlns:a16="http://schemas.microsoft.com/office/drawing/2014/main" id="{9605944D-0F37-488C-843D-4CC83783B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78" y="1086951"/>
            <a:ext cx="7522964" cy="564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C5127C-F59E-4095-B487-2A30E39E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0" y="263358"/>
            <a:ext cx="7886700" cy="77648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Peligro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273E5-870E-4C08-9577-6CE093303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876A2A01-26E3-4D7E-A8B2-4098EAEE1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897189"/>
            <a:ext cx="8534400" cy="337920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3200" b="1" dirty="0">
                <a:effectLst/>
              </a:rPr>
              <a:t>La educación, el conocimiento y la experiencia demostrada por la acción responsable hace a una persona "competente".</a:t>
            </a:r>
            <a:r>
              <a:rPr lang="es-ES" sz="3200" dirty="0">
                <a:effectLst/>
              </a:rPr>
              <a:t> </a:t>
            </a:r>
            <a:endParaRPr lang="en-US" sz="3200" dirty="0">
              <a:effectLst/>
            </a:endParaRPr>
          </a:p>
        </p:txBody>
      </p:sp>
      <p:graphicFrame>
        <p:nvGraphicFramePr>
          <p:cNvPr id="6146" name="Object 3" descr="Competente Persona">
            <a:extLst>
              <a:ext uri="{FF2B5EF4-FFF2-40B4-BE49-F238E27FC236}">
                <a16:creationId xmlns:a16="http://schemas.microsoft.com/office/drawing/2014/main" id="{8E59D25D-20CC-4483-9277-0C3B7C667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122694"/>
              </p:ext>
            </p:extLst>
          </p:nvPr>
        </p:nvGraphicFramePr>
        <p:xfrm>
          <a:off x="2909048" y="412938"/>
          <a:ext cx="2864224" cy="30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1" name="Clip" r:id="rId4" imgW="3293640" imgH="3468960" progId="MS_ClipArt_Gallery.5">
                  <p:embed/>
                </p:oleObj>
              </mc:Choice>
              <mc:Fallback>
                <p:oleObj name="Clip" r:id="rId4" imgW="3293640" imgH="3468960" progId="MS_ClipArt_Gallery.5">
                  <p:embed/>
                  <p:pic>
                    <p:nvPicPr>
                      <p:cNvPr id="6146" name="Object 3">
                        <a:extLst>
                          <a:ext uri="{FF2B5EF4-FFF2-40B4-BE49-F238E27FC236}">
                            <a16:creationId xmlns:a16="http://schemas.microsoft.com/office/drawing/2014/main" id="{8E59D25D-20CC-4483-9277-0C3B7C6678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048" y="412938"/>
                        <a:ext cx="2864224" cy="30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D2733-030D-47C1-BF56-28516840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>
            <a:extLst>
              <a:ext uri="{FF2B5EF4-FFF2-40B4-BE49-F238E27FC236}">
                <a16:creationId xmlns:a16="http://schemas.microsoft.com/office/drawing/2014/main" id="{11BAF37D-E0CB-4133-9574-C383701C5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Protecci</a:t>
            </a:r>
            <a:r>
              <a:rPr lang="en-US" dirty="0" err="1">
                <a:cs typeface="Arial" charset="0"/>
              </a:rPr>
              <a:t>ó</a:t>
            </a:r>
            <a:r>
              <a:rPr lang="en-US" dirty="0" err="1"/>
              <a:t>n</a:t>
            </a:r>
            <a:r>
              <a:rPr lang="en-US" dirty="0"/>
              <a:t> Contra </a:t>
            </a:r>
            <a:r>
              <a:rPr lang="en-US" dirty="0" err="1"/>
              <a:t>Ca</a:t>
            </a:r>
            <a:r>
              <a:rPr lang="en-US" dirty="0" err="1">
                <a:cs typeface="Arial" charset="0"/>
              </a:rPr>
              <a:t>ídas</a:t>
            </a:r>
            <a:endParaRPr lang="en-US" dirty="0">
              <a:cs typeface="Arial" charset="0"/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40F742FE-DC00-41FA-BAB9-9B58E02DA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altLang="en-US" dirty="0"/>
              <a:t>Si se proporciona una pasarela: </a:t>
            </a:r>
          </a:p>
          <a:p>
            <a:pPr lvl="1" eaLnBrk="1" hangingPunct="1"/>
            <a:r>
              <a:rPr lang="es-ES" altLang="en-US" sz="2800" dirty="0"/>
              <a:t>Cuando los empleados pueden cruzar una excavación , se deberá proporcionar barandas de acuerdo a las normas de OSHA</a:t>
            </a:r>
          </a:p>
          <a:p>
            <a:pPr lvl="1" eaLnBrk="1" hangingPunct="1"/>
            <a:r>
              <a:rPr lang="es-ES" altLang="en-US" sz="2800" dirty="0"/>
              <a:t>Cumplir con el estándar de protección contra caídas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6079A4-E51C-4D1F-97B9-2E56363E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>
            <a:extLst>
              <a:ext uri="{FF2B5EF4-FFF2-40B4-BE49-F238E27FC236}">
                <a16:creationId xmlns:a16="http://schemas.microsoft.com/office/drawing/2014/main" id="{EDDF2614-405A-4A91-ABD7-D4673E701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Requisitos</a:t>
            </a:r>
            <a:r>
              <a:rPr lang="en-US" dirty="0"/>
              <a:t> de Sistemas </a:t>
            </a:r>
            <a:r>
              <a:rPr lang="en-US" dirty="0" err="1"/>
              <a:t>Protectores</a:t>
            </a:r>
            <a:endParaRPr lang="en-US" dirty="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F53E76CE-D22E-42BB-8E66-6EEDBEABE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/>
              <a:t>1926.652</a:t>
            </a:r>
          </a:p>
          <a:p>
            <a:pPr eaLnBrk="1" hangingPunct="1"/>
            <a:r>
              <a:rPr lang="es-ES" altLang="en-US" dirty="0"/>
              <a:t>Los empleados deben ser protegidos del derrumbamiento por un sistema protector adecuado a menos que se trabaje: </a:t>
            </a:r>
          </a:p>
          <a:p>
            <a:pPr lvl="1" eaLnBrk="1" hangingPunct="1"/>
            <a:r>
              <a:rPr lang="es-ES" altLang="en-US" sz="2800" dirty="0"/>
              <a:t>Enteramente en piedra sólida </a:t>
            </a:r>
          </a:p>
          <a:p>
            <a:pPr lvl="1" eaLnBrk="1" hangingPunct="1"/>
            <a:r>
              <a:rPr lang="es-ES" altLang="en-US" sz="2800" dirty="0"/>
              <a:t>En excavaciones de menos de 5 pies de profundidad sin indicación de hundimiento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F3A567-06C1-495E-97B9-04AAC96B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in protección adecuada para soportar la pared de la zanja&#10;" title="Peligro">
            <a:extLst>
              <a:ext uri="{FF2B5EF4-FFF2-40B4-BE49-F238E27FC236}">
                <a16:creationId xmlns:a16="http://schemas.microsoft.com/office/drawing/2014/main" id="{B1909F36-28F6-458B-9593-4CE7E077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78" y="888740"/>
            <a:ext cx="7654328" cy="57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CF493D-B475-404C-B9F2-C1AD5BA3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33" y="215591"/>
            <a:ext cx="7886700" cy="77648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Sin </a:t>
            </a:r>
            <a:r>
              <a:rPr lang="en-US" dirty="0" err="1">
                <a:effectLst/>
              </a:rPr>
              <a:t>protección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adecuada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543D01-23BF-4ACD-B709-94983974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BF83F-A749-42CB-9488-4D2A55EA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2" y="298679"/>
            <a:ext cx="7886700" cy="77648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APOYO APROPIADO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874DE3-EFB0-45D0-90CC-AC0B1D68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84995" name="Picture 4" descr="Apuntalamiento adecuado para soportar la zanja más de 5 '&#10;" title="Apuntalamiento adecuado">
            <a:extLst>
              <a:ext uri="{FF2B5EF4-FFF2-40B4-BE49-F238E27FC236}">
                <a16:creationId xmlns:a16="http://schemas.microsoft.com/office/drawing/2014/main" id="{5589C2D4-9AB6-4807-A274-4468D5FA530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19" y="1099712"/>
            <a:ext cx="6232371" cy="5514362"/>
          </a:xfr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>
            <a:extLst>
              <a:ext uri="{FF2B5EF4-FFF2-40B4-BE49-F238E27FC236}">
                <a16:creationId xmlns:a16="http://schemas.microsoft.com/office/drawing/2014/main" id="{01BFA1EA-4870-4C26-A14A-CCB74DCC1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271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Los sistemas deben instalarse usando los Datos de los Fabricantes</a:t>
            </a:r>
            <a:endParaRPr lang="en-US" dirty="0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F5659B4-83F8-4A82-A67C-D794C31E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43113"/>
            <a:ext cx="8229600" cy="4495800"/>
          </a:xfrm>
        </p:spPr>
        <p:txBody>
          <a:bodyPr/>
          <a:lstStyle/>
          <a:p>
            <a:pPr eaLnBrk="1" hangingPunct="1"/>
            <a:r>
              <a:rPr lang="es-ES" altLang="en-US" dirty="0"/>
              <a:t>Desviaciones del </a:t>
            </a:r>
            <a:r>
              <a:rPr lang="es-ES" altLang="en-US" dirty="0" err="1"/>
              <a:t>dise</a:t>
            </a:r>
            <a:r>
              <a:rPr lang="en-US" altLang="en-US" dirty="0" err="1"/>
              <a:t>ño</a:t>
            </a:r>
            <a:r>
              <a:rPr lang="en-US" altLang="en-US" dirty="0"/>
              <a:t> original </a:t>
            </a:r>
            <a:r>
              <a:rPr lang="es-ES" altLang="en-US" dirty="0"/>
              <a:t>se permiten solamente después de que el fabricante de una aprobación escrita</a:t>
            </a:r>
          </a:p>
          <a:p>
            <a:pPr eaLnBrk="1" hangingPunct="1"/>
            <a:r>
              <a:rPr lang="es-ES" altLang="en-US" dirty="0"/>
              <a:t>Las instrucciones del fabricante deben estar en el sitio del trabajo durante la construcción del sistema de protección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47B8E-BAE8-4A87-90BE-C379F64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>
            <a:extLst>
              <a:ext uri="{FF2B5EF4-FFF2-40B4-BE49-F238E27FC236}">
                <a16:creationId xmlns:a16="http://schemas.microsoft.com/office/drawing/2014/main" id="{A631CBF9-D9B2-4C65-BEBB-67564CD9E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88035"/>
            <a:ext cx="7886700" cy="77648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Materias</a:t>
            </a:r>
            <a:r>
              <a:rPr lang="en-US" dirty="0"/>
              <a:t> y </a:t>
            </a:r>
            <a:r>
              <a:rPr lang="en-US" dirty="0" err="1"/>
              <a:t>Equipo</a:t>
            </a:r>
            <a:endParaRPr lang="en-US" dirty="0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82B528D3-B87F-4099-9359-CED4C0F53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81963"/>
            <a:ext cx="7886700" cy="4974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Verificar</a:t>
            </a:r>
            <a:r>
              <a:rPr lang="en-US" altLang="en-US" dirty="0"/>
              <a:t> que no </a:t>
            </a:r>
            <a:r>
              <a:rPr lang="en-US" altLang="en-US" dirty="0" err="1"/>
              <a:t>tiene</a:t>
            </a:r>
            <a:r>
              <a:rPr lang="en-US" altLang="en-US" dirty="0"/>
              <a:t> </a:t>
            </a:r>
            <a:r>
              <a:rPr lang="en-US" altLang="en-US" dirty="0" err="1"/>
              <a:t>daños</a:t>
            </a:r>
            <a:r>
              <a:rPr lang="en-US" altLang="en-US" dirty="0"/>
              <a:t> o </a:t>
            </a:r>
            <a:r>
              <a:rPr lang="en-US" altLang="en-US" dirty="0" err="1"/>
              <a:t>defectos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Mantener los equipos según las recomendaciones del fabricante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Los equipos deben ser examinados por una persona competente y evaluados para el uso continuado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Equipos defectuosos deben ser quitados de servicio hasta ser reparados y aprobados por un ingeniero profesional registrado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24EF68-63F9-473A-A441-BE653047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78</a:t>
            </a:fld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Caja de trinchera&#10;" title="Ejemplo">
            <a:extLst>
              <a:ext uri="{FF2B5EF4-FFF2-40B4-BE49-F238E27FC236}">
                <a16:creationId xmlns:a16="http://schemas.microsoft.com/office/drawing/2014/main" id="{A57E1DDD-A182-41BF-8BF3-5C6B12AAC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18" y="858979"/>
            <a:ext cx="7821596" cy="5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9A5767D-DF77-4872-B5D6-0060E801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50" y="198173"/>
            <a:ext cx="7886700" cy="77648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caja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trinchera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C2D3DF-944B-4913-86C8-03D13CA7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7192"/>
            <a:ext cx="8229600" cy="1143000"/>
          </a:xfrm>
        </p:spPr>
        <p:txBody>
          <a:bodyPr/>
          <a:lstStyle/>
          <a:p>
            <a:pPr defTabSz="914400" eaLnBrk="1"/>
            <a:r>
              <a:rPr lang="es-419" altLang="en-US"/>
              <a:t>PREGUNTAS</a:t>
            </a:r>
          </a:p>
        </p:txBody>
      </p:sp>
      <p:sp>
        <p:nvSpPr>
          <p:cNvPr id="11266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700"/>
              </a:spcBef>
              <a:buFont typeface="ArialMT" charset="0"/>
              <a:buChar char="•"/>
            </a:pPr>
            <a:r>
              <a:rPr lang="es-419" altLang="en-US" dirty="0"/>
              <a:t>En tu experiencia laboral, ¿cuando oíste hablar de OSHA por primera vez?</a:t>
            </a:r>
          </a:p>
          <a:p>
            <a:pPr algn="l" eaLnBrk="1">
              <a:spcBef>
                <a:spcPts val="700"/>
              </a:spcBef>
              <a:buFont typeface="ArialMT" charset="0"/>
              <a:buChar char="•"/>
            </a:pPr>
            <a:endParaRPr lang="es-419" altLang="en-US" dirty="0"/>
          </a:p>
          <a:p>
            <a:pPr algn="l" eaLnBrk="1">
              <a:spcBef>
                <a:spcPts val="700"/>
              </a:spcBef>
              <a:buFont typeface="ArialMT" charset="0"/>
              <a:buChar char="•"/>
            </a:pPr>
            <a:r>
              <a:rPr lang="es-419" altLang="en-US" dirty="0"/>
              <a:t>¿Que pensaste acerca de OSHA en aquel momento?</a:t>
            </a:r>
          </a:p>
          <a:p>
            <a:pPr algn="l" eaLnBrk="1">
              <a:spcBef>
                <a:spcPts val="700"/>
              </a:spcBef>
              <a:buFont typeface="ArialMT" charset="0"/>
              <a:buChar char="•"/>
            </a:pPr>
            <a:endParaRPr lang="es-419" altLang="en-US" dirty="0"/>
          </a:p>
          <a:p>
            <a:pPr algn="l" eaLnBrk="1">
              <a:spcBef>
                <a:spcPts val="700"/>
              </a:spcBef>
              <a:buFont typeface="ArialMT" charset="0"/>
              <a:buChar char="•"/>
            </a:pPr>
            <a:r>
              <a:rPr lang="es-419" altLang="en-US" dirty="0"/>
              <a:t>¿Cuál crees que es el trabajo de OSHA?</a:t>
            </a:r>
            <a:endParaRPr lang="es-419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54888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Rectangle 5">
            <a:extLst>
              <a:ext uri="{FF2B5EF4-FFF2-40B4-BE49-F238E27FC236}">
                <a16:creationId xmlns:a16="http://schemas.microsoft.com/office/drawing/2014/main" id="{042EA8AA-0E93-4E79-8CA9-922357627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855"/>
            <a:ext cx="8229600" cy="6127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/>
              <a:t>La Caja de Zanja</a:t>
            </a:r>
          </a:p>
        </p:txBody>
      </p:sp>
      <p:pic>
        <p:nvPicPr>
          <p:cNvPr id="89091" name="Picture 4" descr="Caja de zanjas para sostener la zanja&#10;" title="Zanjas">
            <a:extLst>
              <a:ext uri="{FF2B5EF4-FFF2-40B4-BE49-F238E27FC236}">
                <a16:creationId xmlns:a16="http://schemas.microsoft.com/office/drawing/2014/main" id="{40876957-2DF2-4B1B-8FCE-5339F0E488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1" y="1106488"/>
            <a:ext cx="8515349" cy="4935724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E4B962-092D-4391-B9CD-E974EC9E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80</a:t>
            </a:fld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>
            <a:extLst>
              <a:ext uri="{FF2B5EF4-FFF2-40B4-BE49-F238E27FC236}">
                <a16:creationId xmlns:a16="http://schemas.microsoft.com/office/drawing/2014/main" id="{56CD3DCB-155C-4F06-B5AD-00C55C1E5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Instalación</a:t>
            </a:r>
            <a:r>
              <a:rPr lang="en-US" dirty="0"/>
              <a:t> y </a:t>
            </a:r>
            <a:r>
              <a:rPr lang="en-US" dirty="0" err="1"/>
              <a:t>Extracción</a:t>
            </a:r>
            <a:endParaRPr lang="en-US" dirty="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D8D2FA8-9864-49BE-B545-B3A395559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564525"/>
            <a:ext cx="7886700" cy="4974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n-US" dirty="0"/>
              <a:t>Verificar que los miembros estén conectados firmemente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dirty="0"/>
              <a:t> Prevenga áreas resbaladizas y caídas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dirty="0"/>
              <a:t>Inspeccione para encontrar fallas visibles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Los miembros no deben ser sujetos a cargas que exceden los límites del diseño</a:t>
            </a:r>
          </a:p>
          <a:p>
            <a:r>
              <a:rPr lang="es-ES" altLang="en-US" dirty="0"/>
              <a:t>Se quitan los miembros del fondo primero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dirty="0"/>
              <a:t>Rellene después de la extracción del sistema de apoyo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7B7735-FA49-406B-98A8-316B4B8B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81</a:t>
            </a:fld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>
            <a:extLst>
              <a:ext uri="{FF2B5EF4-FFF2-40B4-BE49-F238E27FC236}">
                <a16:creationId xmlns:a16="http://schemas.microsoft.com/office/drawing/2014/main" id="{0C64E0A6-A9D8-4157-9D2F-436553AFF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Instalación</a:t>
            </a:r>
            <a:r>
              <a:rPr lang="en-US" dirty="0"/>
              <a:t> y </a:t>
            </a:r>
            <a:r>
              <a:rPr lang="en-US" dirty="0" err="1"/>
              <a:t>Extracción</a:t>
            </a:r>
            <a:r>
              <a:rPr lang="en-US" dirty="0"/>
              <a:t> </a:t>
            </a:r>
            <a:r>
              <a:rPr lang="en-US" sz="2800" dirty="0"/>
              <a:t>(CONT.)</a:t>
            </a:r>
            <a:endParaRPr lang="en-US" dirty="0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D7CBF3C-995B-42C7-9B72-A2D2CB3D1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75238"/>
            <a:ext cx="8229600" cy="4974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n-US" sz="2800" dirty="0"/>
              <a:t>Excave a no más que 2 pies abajo – sólo si el sistema está certificado para profundidad completa y no hay indicaciones de pérdida de suelo por detrás o debajo del sistema de apoyo</a:t>
            </a:r>
          </a:p>
          <a:p>
            <a:r>
              <a:rPr lang="es-ES" altLang="en-US" dirty="0"/>
              <a:t>No permita trabajar a los </a:t>
            </a:r>
            <a:r>
              <a:rPr lang="es-ES" altLang="en-US" sz="2800" dirty="0"/>
              <a:t>empleados encima de otros empleados a menos que estén adecuadamente protegidos contra materias que puedan caer, resbalar o rodar hacia abajo</a:t>
            </a:r>
          </a:p>
          <a:p>
            <a:r>
              <a:rPr lang="es-ES" altLang="en-US" dirty="0"/>
              <a:t>No se permiten </a:t>
            </a:r>
            <a:r>
              <a:rPr lang="es-ES" altLang="en-US" sz="2800" dirty="0"/>
              <a:t>empleados en las cajas de zanja durante la instalación, la extracción ni el movimiento vertical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26333-9289-44A1-8D1A-33E1FDA5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82</a:t>
            </a:fld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Retirada de la caja de trincheras por una persona competente&#10;" title="Ejemplo de remoción de zanjas">
            <a:extLst>
              <a:ext uri="{FF2B5EF4-FFF2-40B4-BE49-F238E27FC236}">
                <a16:creationId xmlns:a16="http://schemas.microsoft.com/office/drawing/2014/main" id="{79969039-67DD-4F7A-B2AB-50E297EA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78" y="971304"/>
            <a:ext cx="7636398" cy="572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27F8EF-EE7D-4022-AFBF-D2D8F7F8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97" y="183474"/>
            <a:ext cx="7886700" cy="776489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Retirada de la caja de zanjas</a:t>
            </a: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44502-04EB-478F-BFBC-8AF94617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83</a:t>
            </a:fld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1029">
            <a:extLst>
              <a:ext uri="{FF2B5EF4-FFF2-40B4-BE49-F238E27FC236}">
                <a16:creationId xmlns:a16="http://schemas.microsoft.com/office/drawing/2014/main" id="{A71E0A47-47A1-4110-9B34-C392D9C94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569" y="300810"/>
            <a:ext cx="8229600" cy="612775"/>
          </a:xfrm>
        </p:spPr>
        <p:txBody>
          <a:bodyPr/>
          <a:lstStyle/>
          <a:p>
            <a:pPr>
              <a:defRPr/>
            </a:pPr>
            <a:r>
              <a:rPr lang="en-US" dirty="0"/>
              <a:t>IMAGEN DE Trench</a:t>
            </a:r>
            <a:br>
              <a:rPr lang="en-US" dirty="0"/>
            </a:br>
            <a:endParaRPr lang="en-US" dirty="0"/>
          </a:p>
        </p:txBody>
      </p:sp>
      <p:pic>
        <p:nvPicPr>
          <p:cNvPr id="93187" name="Picture 1028" descr="Caja de trinchera&#10;" title="Ejemplo">
            <a:extLst>
              <a:ext uri="{FF2B5EF4-FFF2-40B4-BE49-F238E27FC236}">
                <a16:creationId xmlns:a16="http://schemas.microsoft.com/office/drawing/2014/main" id="{86963611-6D9A-4BBA-BCA9-13118517B1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08" y="681520"/>
            <a:ext cx="7948729" cy="5961547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06BF16-9AD3-4CEF-9D5D-A2EF93E4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84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aja de trinchera&#10;" title="Ejemplo">
            <a:extLst>
              <a:ext uri="{FF2B5EF4-FFF2-40B4-BE49-F238E27FC236}">
                <a16:creationId xmlns:a16="http://schemas.microsoft.com/office/drawing/2014/main" id="{89A7DC84-CF0B-4893-ADA8-5ED53927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41" y="880946"/>
            <a:ext cx="7968168" cy="58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788B94-D196-4F1A-A8A7-B8E3F5A1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27" y="230862"/>
            <a:ext cx="7886700" cy="776489"/>
          </a:xfrm>
        </p:spPr>
        <p:txBody>
          <a:bodyPr>
            <a:noAutofit/>
          </a:bodyPr>
          <a:lstStyle/>
          <a:p>
            <a:r>
              <a:rPr lang="en-US" dirty="0" err="1">
                <a:effectLst/>
              </a:rPr>
              <a:t>Caja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trinchera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adecuada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EE09C3-A562-40CA-A29B-B023AD15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85</a:t>
            </a:fld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Prueba de escudo por persona competente&#10;" title="Ejemplo de prueba de escudo">
            <a:extLst>
              <a:ext uri="{FF2B5EF4-FFF2-40B4-BE49-F238E27FC236}">
                <a16:creationId xmlns:a16="http://schemas.microsoft.com/office/drawing/2014/main" id="{B3873255-4B31-45A8-A6F9-627C9981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23" y="891114"/>
            <a:ext cx="7841713" cy="5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DA1CF9-F433-4BC2-9967-50BC0980D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82" y="239676"/>
            <a:ext cx="7886700" cy="77648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Prueba</a:t>
            </a:r>
            <a:r>
              <a:rPr lang="en-US" dirty="0">
                <a:effectLst/>
              </a:rPr>
              <a:t> de escudo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780E9-88AE-44DB-A615-9C243EB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86</a:t>
            </a:fld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Prueba de escudo por persona competente&#10;" title="Prueba de escudo">
            <a:extLst>
              <a:ext uri="{FF2B5EF4-FFF2-40B4-BE49-F238E27FC236}">
                <a16:creationId xmlns:a16="http://schemas.microsoft.com/office/drawing/2014/main" id="{21F48570-1360-44E0-92AA-036D1715F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38619"/>
            <a:ext cx="8337356" cy="522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CC9903-5641-4CAF-BCF0-8A597508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4" y="397098"/>
            <a:ext cx="9143999" cy="77648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Prueba</a:t>
            </a:r>
            <a:r>
              <a:rPr lang="en-US" dirty="0"/>
              <a:t> de escudo por persona </a:t>
            </a:r>
            <a:r>
              <a:rPr lang="en-US" dirty="0" err="1"/>
              <a:t>competente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7A92E4-60DA-402A-AD71-E8B3F6C7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87</a:t>
            </a:fld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 descr="Escudo de trinchera&#10;" title="Ejemplo">
            <a:extLst>
              <a:ext uri="{FF2B5EF4-FFF2-40B4-BE49-F238E27FC236}">
                <a16:creationId xmlns:a16="http://schemas.microsoft.com/office/drawing/2014/main" id="{4271CAE7-A0B3-4D72-A402-84E7D7D18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223" y="1007121"/>
            <a:ext cx="7322127" cy="473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776489"/>
            <a:ext cx="7886700" cy="776489"/>
          </a:xfrm>
        </p:spPr>
        <p:txBody>
          <a:bodyPr/>
          <a:lstStyle/>
          <a:p>
            <a:r>
              <a:rPr lang="en-US" dirty="0" err="1">
                <a:effectLst/>
              </a:rPr>
              <a:t>aDIVINAR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0BCE0E-9687-4765-8247-5636C9E6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39222" y="5741988"/>
            <a:ext cx="3447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¿</a:t>
            </a:r>
            <a:r>
              <a:rPr lang="en-US" sz="3200" b="1" dirty="0" err="1"/>
              <a:t>Qué</a:t>
            </a:r>
            <a:r>
              <a:rPr lang="en-US" sz="3200" b="1" dirty="0"/>
              <a:t> no </a:t>
            </a:r>
            <a:r>
              <a:rPr lang="en-US" sz="3200" b="1" dirty="0" err="1"/>
              <a:t>está</a:t>
            </a:r>
            <a:r>
              <a:rPr lang="en-US" sz="3200" b="1" dirty="0"/>
              <a:t> bien?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1C09E-5568-4A05-A967-1863E36654FD}"/>
              </a:ext>
            </a:extLst>
          </p:cNvPr>
          <p:cNvSpPr txBox="1"/>
          <p:nvPr/>
        </p:nvSpPr>
        <p:spPr>
          <a:xfrm>
            <a:off x="138223" y="269466"/>
            <a:ext cx="2903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¿</a:t>
            </a:r>
            <a:r>
              <a:rPr lang="en-US" sz="3200" b="1" dirty="0" err="1"/>
              <a:t>Qué</a:t>
            </a:r>
            <a:r>
              <a:rPr lang="en-US" sz="3200" b="1" dirty="0"/>
              <a:t> </a:t>
            </a:r>
            <a:r>
              <a:rPr lang="en-US" sz="3200" b="1" dirty="0" err="1"/>
              <a:t>está</a:t>
            </a:r>
            <a:r>
              <a:rPr lang="en-US" sz="3200" b="1" dirty="0"/>
              <a:t> bien?</a:t>
            </a:r>
            <a:br>
              <a:rPr lang="en-US" sz="3200" b="1" dirty="0"/>
            </a:br>
            <a:endParaRPr lang="en-US" sz="3200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>
            <a:extLst>
              <a:ext uri="{FF2B5EF4-FFF2-40B4-BE49-F238E27FC236}">
                <a16:creationId xmlns:a16="http://schemas.microsoft.com/office/drawing/2014/main" id="{FA0D32AE-E225-4439-AC4B-84492E3FB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06363"/>
            <a:ext cx="7772400" cy="1431926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>
                <a:effectLst/>
              </a:rPr>
              <a:t>Uso del protección con </a:t>
            </a:r>
            <a:r>
              <a:rPr lang="es-ES" dirty="0" err="1">
                <a:effectLst/>
              </a:rPr>
              <a:t>inclinacion</a:t>
            </a:r>
            <a:endParaRPr lang="en-US" dirty="0">
              <a:effectLst/>
            </a:endParaRPr>
          </a:p>
        </p:txBody>
      </p:sp>
      <p:pic>
        <p:nvPicPr>
          <p:cNvPr id="97283" name="Picture 3" descr="Diseño de escudo y pendiente en zanja&#10;" title="Uso de escudo">
            <a:extLst>
              <a:ext uri="{FF2B5EF4-FFF2-40B4-BE49-F238E27FC236}">
                <a16:creationId xmlns:a16="http://schemas.microsoft.com/office/drawing/2014/main" id="{494C6F63-B825-4ABF-A268-13EC6491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329082" cy="49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7EC33-6FC0-4CD9-8328-550AA489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89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902075"/>
            <a:ext cx="5498780" cy="4974388"/>
          </a:xfrm>
        </p:spPr>
        <p:txBody>
          <a:bodyPr>
            <a:noAutofit/>
          </a:bodyPr>
          <a:lstStyle/>
          <a:p>
            <a:r>
              <a:rPr lang="es-419" sz="2400"/>
              <a:t>Las siglas OSHA vienen de Occupational Safety and Health Administration (Administración de Seguridad y Salud Ocupacional). OSHA is una agencia del Ministerio del Trabajo de Estados Unidos</a:t>
            </a:r>
          </a:p>
          <a:p>
            <a:r>
              <a:rPr lang="es-419" sz="2400"/>
              <a:t>La responsabilidad de OSHA es la protección del trabajador en cuanto a su seguridad y salud</a:t>
            </a:r>
          </a:p>
          <a:p>
            <a:r>
              <a:rPr lang="es-419" sz="2400"/>
              <a:t>En Deciembre 29 de 1970, el presidente Nixon firmó el Acta OSH </a:t>
            </a:r>
          </a:p>
          <a:p>
            <a:r>
              <a:rPr lang="es-419" sz="2400"/>
              <a:t>Esta Acta creó a la agencia OSHA, la cual, formalmente comenzó a actuar el 28 de Abril de 1971</a:t>
            </a:r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/>
            <a:r>
              <a:rPr lang="es-419" altLang="en-US"/>
              <a:t>Historia sobre OSHA</a:t>
            </a:r>
          </a:p>
        </p:txBody>
      </p:sp>
      <p:pic>
        <p:nvPicPr>
          <p:cNvPr id="21508" name="Picture 3" descr="Esta foto muestra un papel con el texto Acto de 1970" title="Act of 19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905" y="981537"/>
            <a:ext cx="2530263" cy="1962999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38" descr="Esta es una foto del presidente Nixon" title="Richard Nixon"/>
          <p:cNvSpPr/>
          <p:nvPr/>
        </p:nvSpPr>
        <p:spPr>
          <a:xfrm>
            <a:off x="5863905" y="3109411"/>
            <a:ext cx="2587214" cy="308206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 dirty="0">
              <a:latin typeface="Arial Unicode MS" panose="020B060402020202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20306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>
            <a:extLst>
              <a:ext uri="{FF2B5EF4-FFF2-40B4-BE49-F238E27FC236}">
                <a16:creationId xmlns:a16="http://schemas.microsoft.com/office/drawing/2014/main" id="{70FD81ED-1631-4044-B57C-98828465E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08647"/>
            <a:ext cx="8515350" cy="1391553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Las Dimensiones del Apuntalamiento Horizontal</a:t>
            </a:r>
            <a:endParaRPr lang="en-US" dirty="0"/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E7BD0EBB-5DE8-4591-AEFF-2445BC930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553200"/>
            <a:ext cx="266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</a:rPr>
              <a:t>© ACR Publications   Used By Permission</a:t>
            </a:r>
          </a:p>
        </p:txBody>
      </p:sp>
      <p:pic>
        <p:nvPicPr>
          <p:cNvPr id="98310" name="Picture 6" descr="Apuntalamiento horizontal&#10;" title="Partes de apuntalamiento">
            <a:extLst>
              <a:ext uri="{FF2B5EF4-FFF2-40B4-BE49-F238E27FC236}">
                <a16:creationId xmlns:a16="http://schemas.microsoft.com/office/drawing/2014/main" id="{EF595F8A-C1A0-4EAE-9827-C5BAF1D7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739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D148B-A554-4056-9B9C-9424C5C6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90</a:t>
            </a:fld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>
            <a:extLst>
              <a:ext uri="{FF2B5EF4-FFF2-40B4-BE49-F238E27FC236}">
                <a16:creationId xmlns:a16="http://schemas.microsoft.com/office/drawing/2014/main" id="{83B2AF3F-609A-48AF-BAB8-D9B7B3E65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0" y="381491"/>
            <a:ext cx="7886700" cy="77648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Las </a:t>
            </a:r>
            <a:r>
              <a:rPr lang="en-US" dirty="0" err="1"/>
              <a:t>Dimensiones</a:t>
            </a:r>
            <a:r>
              <a:rPr lang="en-US" dirty="0"/>
              <a:t> del </a:t>
            </a:r>
            <a:r>
              <a:rPr lang="en-US" dirty="0" err="1"/>
              <a:t>Apuntalamiento</a:t>
            </a:r>
            <a:r>
              <a:rPr lang="en-US" dirty="0"/>
              <a:t> Vertical</a:t>
            </a: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16BD59B8-50F7-4A70-A11C-30F2BFB85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48400"/>
            <a:ext cx="3124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</a:rPr>
              <a:t>© ACR Publications   Used By Permission</a:t>
            </a:r>
            <a:endParaRPr lang="en-US" altLang="en-US" sz="900"/>
          </a:p>
        </p:txBody>
      </p:sp>
      <p:pic>
        <p:nvPicPr>
          <p:cNvPr id="99332" name="Picture 8" descr="Apuntalamiento vertical&#10;" title="Partes de apuntalamiento">
            <a:extLst>
              <a:ext uri="{FF2B5EF4-FFF2-40B4-BE49-F238E27FC236}">
                <a16:creationId xmlns:a16="http://schemas.microsoft.com/office/drawing/2014/main" id="{22ABB06C-0F36-4A93-8B48-D96A71D5D8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086600" cy="4495800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9ADB0D-49BE-4955-80CF-CB74DA0C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91</a:t>
            </a:fld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>
            <a:extLst>
              <a:ext uri="{FF2B5EF4-FFF2-40B4-BE49-F238E27FC236}">
                <a16:creationId xmlns:a16="http://schemas.microsoft.com/office/drawing/2014/main" id="{167BDF4C-A368-4995-9B34-12A67DA27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pNeumáticos</a:t>
            </a:r>
            <a:endParaRPr lang="en-US" dirty="0"/>
          </a:p>
        </p:txBody>
      </p:sp>
      <p:pic>
        <p:nvPicPr>
          <p:cNvPr id="100355" name="Picture 4" descr="Sistema neumático&#10;" title="Ejemplo">
            <a:extLst>
              <a:ext uri="{FF2B5EF4-FFF2-40B4-BE49-F238E27FC236}">
                <a16:creationId xmlns:a16="http://schemas.microsoft.com/office/drawing/2014/main" id="{30ECD098-5CDA-4B70-9990-D5F12BA879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296829"/>
            <a:ext cx="8229600" cy="4869180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EE4F92-41C6-4FE5-938B-618E86EE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92</a:t>
            </a:fld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>
            <a:extLst>
              <a:ext uri="{FF2B5EF4-FFF2-40B4-BE49-F238E27FC236}">
                <a16:creationId xmlns:a16="http://schemas.microsoft.com/office/drawing/2014/main" id="{A223D9FC-BE4F-438E-91DA-7381ED070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08181"/>
            <a:ext cx="8362950" cy="102869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b="1" dirty="0"/>
              <a:t>El </a:t>
            </a:r>
            <a:r>
              <a:rPr lang="en-US" altLang="en-US" b="1" dirty="0" err="1"/>
              <a:t>Uso</a:t>
            </a:r>
            <a:r>
              <a:rPr lang="en-US" altLang="en-US" b="1" dirty="0"/>
              <a:t> Seguro de Escudos</a:t>
            </a:r>
            <a:endParaRPr lang="en-US" altLang="en-US" sz="2400" dirty="0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BD16584B-0A88-4775-A02A-934751437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686800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n-US" sz="2400" dirty="0"/>
              <a:t>Los datos del fabricante deben estar en el sitio del trabajo.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400" dirty="0"/>
              <a:t>El tope del escudo debe extender por encima de la zanja.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400" dirty="0"/>
              <a:t>Con terrenos inclinados, la cima del protector debe extender 18 pulgadas encima de paredes verticales de zanja.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400" dirty="0"/>
              <a:t>Los escudos pueden ser instalados uno sobre otro siempre que el escudo del  fondo sea diseñado para la profundidad total de la zanja.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400" dirty="0"/>
              <a:t>La zanja puede ser cavada 2 pies más bajo que el fondo del escudo, pero el escudo debe estar diseñado para esa profundidad.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400" dirty="0"/>
              <a:t>Rellene alrededor de la caja para prevenir el movimiento lateral. </a:t>
            </a: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6BE1E8-D006-4A61-AE13-BE74246F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028700"/>
            <a:ext cx="8362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escudos se usan para proteger a los trabajadores de derrumbes, no para proporcionar apoyo a la zanja.</a:t>
            </a: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>
            <a:extLst>
              <a:ext uri="{FF2B5EF4-FFF2-40B4-BE49-F238E27FC236}">
                <a16:creationId xmlns:a16="http://schemas.microsoft.com/office/drawing/2014/main" id="{79DB1621-762D-4B3D-B53A-6E8506123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ES" b="1" dirty="0"/>
              <a:t>La Clasificación de Suelo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700" dirty="0"/>
              <a:t>1926 </a:t>
            </a:r>
            <a:r>
              <a:rPr lang="es-ES" sz="2700" dirty="0" err="1"/>
              <a:t>Subparte</a:t>
            </a:r>
            <a:r>
              <a:rPr lang="es-ES" sz="2700" dirty="0"/>
              <a:t> P Aplicación A</a:t>
            </a:r>
            <a:endParaRPr lang="en-US" sz="2800" b="1" dirty="0"/>
          </a:p>
        </p:txBody>
      </p:sp>
      <p:sp>
        <p:nvSpPr>
          <p:cNvPr id="103427" name="Rectangle 4">
            <a:extLst>
              <a:ext uri="{FF2B5EF4-FFF2-40B4-BE49-F238E27FC236}">
                <a16:creationId xmlns:a16="http://schemas.microsoft.com/office/drawing/2014/main" id="{760B024F-E3FA-4B59-9715-8E6D435C6A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Suelo Cementado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Suelo Cohesivo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Suelo Seco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Medios Agrietados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Suelo Granular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Sistema de Capas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Suelo Húmedo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Plástico </a:t>
            </a:r>
          </a:p>
        </p:txBody>
      </p:sp>
      <p:sp>
        <p:nvSpPr>
          <p:cNvPr id="103428" name="Rectangle 5">
            <a:extLst>
              <a:ext uri="{FF2B5EF4-FFF2-40B4-BE49-F238E27FC236}">
                <a16:creationId xmlns:a16="http://schemas.microsoft.com/office/drawing/2014/main" id="{F5926082-5708-4AE4-8966-957A4BF4D90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267200" cy="4495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Suelo</a:t>
            </a:r>
            <a:r>
              <a:rPr lang="en-US" altLang="en-US" dirty="0"/>
              <a:t> </a:t>
            </a:r>
            <a:r>
              <a:rPr lang="en-US" altLang="en-US" dirty="0" err="1"/>
              <a:t>Saturado</a:t>
            </a:r>
            <a:endParaRPr lang="en-US" altLang="en-US" dirty="0"/>
          </a:p>
          <a:p>
            <a:pPr eaLnBrk="1" hangingPunct="1"/>
            <a:r>
              <a:rPr lang="en-US" altLang="en-US" dirty="0"/>
              <a:t>Sistema de </a:t>
            </a:r>
            <a:r>
              <a:rPr lang="es-ES" altLang="en-US" dirty="0"/>
              <a:t>Clasificación de Suelos</a:t>
            </a:r>
            <a:endParaRPr lang="en-US" altLang="en-US" dirty="0"/>
          </a:p>
          <a:p>
            <a:pPr eaLnBrk="1" hangingPunct="1"/>
            <a:r>
              <a:rPr lang="en-US" altLang="en-US" dirty="0"/>
              <a:t>Roca </a:t>
            </a:r>
            <a:r>
              <a:rPr lang="en-US" altLang="en-US" dirty="0" err="1"/>
              <a:t>Estable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 err="1"/>
              <a:t>Suelo</a:t>
            </a:r>
            <a:r>
              <a:rPr lang="en-US" altLang="en-US" dirty="0"/>
              <a:t> </a:t>
            </a:r>
            <a:r>
              <a:rPr lang="en-US" altLang="en-US" dirty="0" err="1"/>
              <a:t>Sumergido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Fuerza</a:t>
            </a:r>
            <a:r>
              <a:rPr lang="en-US" altLang="en-US" dirty="0"/>
              <a:t> </a:t>
            </a:r>
            <a:r>
              <a:rPr lang="en-US" altLang="en-US" dirty="0" err="1"/>
              <a:t>liberada</a:t>
            </a:r>
            <a:r>
              <a:rPr lang="en-US" altLang="en-US" dirty="0"/>
              <a:t> de la </a:t>
            </a:r>
            <a:r>
              <a:rPr lang="en-US" altLang="en-US" dirty="0" err="1"/>
              <a:t>Compresi</a:t>
            </a:r>
            <a:r>
              <a:rPr lang="en-US" altLang="en-US" dirty="0" err="1">
                <a:cs typeface="Arial" panose="020B0604020202020204" pitchFamily="34" charset="0"/>
              </a:rPr>
              <a:t>ón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 err="1"/>
              <a:t>Suelo</a:t>
            </a:r>
            <a:r>
              <a:rPr lang="en-US" altLang="en-US" dirty="0"/>
              <a:t> </a:t>
            </a:r>
            <a:r>
              <a:rPr lang="en-US" altLang="en-US" dirty="0" err="1"/>
              <a:t>Mojado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04CFF-797B-4779-AAF4-AAF262D4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E31D-995F-49BA-8FFA-0CC48DCCE8BB}" type="slidenum">
              <a:rPr lang="en-US" smtClean="0"/>
              <a:t>94</a:t>
            </a:fld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1026">
            <a:extLst>
              <a:ext uri="{FF2B5EF4-FFF2-40B4-BE49-F238E27FC236}">
                <a16:creationId xmlns:a16="http://schemas.microsoft.com/office/drawing/2014/main" id="{0B013D35-6B6D-45BE-865F-C1C2328E2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05800" cy="1524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/>
              <a:t>Categoría</a:t>
            </a:r>
            <a:r>
              <a:rPr lang="en-US" dirty="0"/>
              <a:t> del </a:t>
            </a:r>
            <a:r>
              <a:rPr lang="en-US" dirty="0" err="1"/>
              <a:t>Terreno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Roca </a:t>
            </a:r>
            <a:r>
              <a:rPr lang="en-US" dirty="0" err="1"/>
              <a:t>Estable</a:t>
            </a:r>
            <a:endParaRPr lang="en-US" dirty="0"/>
          </a:p>
        </p:txBody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DA70BAFE-D9EB-451E-987F-063336BF3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2024" y="1981200"/>
            <a:ext cx="8489576" cy="4495800"/>
          </a:xfrm>
          <a:noFill/>
        </p:spPr>
        <p:txBody>
          <a:bodyPr lIns="90488" tIns="44450" rIns="90488" bIns="44450"/>
          <a:lstStyle/>
          <a:p>
            <a:r>
              <a:rPr lang="es-ES" altLang="en-US" dirty="0"/>
              <a:t>Material mineral natural y sólido que puede ser excavado con paredes verticales y se queda intacto mientras está expuesto. Ejemplos: el granito y piedra. </a:t>
            </a:r>
          </a:p>
          <a:p>
            <a:r>
              <a:rPr lang="es-ES" altLang="en-US" dirty="0"/>
              <a:t>La determinación de roca estable puede ser difícil a menos que se conozca la existencia de grietas en ese caso no es roca sólida. 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29EEA2-C47A-4897-B506-D99E918A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95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695D29B-9E50-453B-BE4D-2D27C9F61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40349"/>
            <a:ext cx="7886700" cy="776489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Clasificaciones del Terreno</a:t>
            </a:r>
            <a:endParaRPr lang="en-US" dirty="0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F319433-6E71-4477-A07E-ACCC91092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81963"/>
            <a:ext cx="7886700" cy="49743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Roca </a:t>
            </a:r>
            <a:r>
              <a:rPr lang="en-US" altLang="en-US" dirty="0" err="1"/>
              <a:t>Estable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Tipo  A</a:t>
            </a:r>
          </a:p>
          <a:p>
            <a:pPr lvl="1" eaLnBrk="1" hangingPunct="1"/>
            <a:r>
              <a:rPr lang="en-US" altLang="en-US" sz="2800" dirty="0" err="1"/>
              <a:t>Terreno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Cohesivo</a:t>
            </a:r>
            <a:r>
              <a:rPr lang="en-US" altLang="en-US" sz="2800" dirty="0"/>
              <a:t> con </a:t>
            </a:r>
            <a:r>
              <a:rPr lang="en-US" altLang="en-US" sz="2800" dirty="0" err="1"/>
              <a:t>resistencia</a:t>
            </a:r>
            <a:r>
              <a:rPr lang="en-US" altLang="en-US" sz="2800" dirty="0"/>
              <a:t> a </a:t>
            </a:r>
            <a:r>
              <a:rPr lang="en-US" altLang="en-US" sz="2800" dirty="0" err="1"/>
              <a:t>compresi</a:t>
            </a:r>
            <a:r>
              <a:rPr lang="en-US" altLang="en-US" sz="2800" dirty="0" err="1">
                <a:cs typeface="Arial" panose="020B0604020202020204" pitchFamily="34" charset="0"/>
              </a:rPr>
              <a:t>ón</a:t>
            </a:r>
            <a:r>
              <a:rPr lang="en-US" altLang="en-US" sz="2800" dirty="0">
                <a:cs typeface="Arial" panose="020B0604020202020204" pitchFamily="34" charset="0"/>
              </a:rPr>
              <a:t> de </a:t>
            </a:r>
            <a:r>
              <a:rPr lang="es-ES" altLang="en-US" sz="2800" dirty="0"/>
              <a:t>1.5 toneladas por pie cuadrado [</a:t>
            </a:r>
            <a:r>
              <a:rPr lang="es-ES" altLang="en-US" sz="2800" dirty="0" err="1"/>
              <a:t>tsf</a:t>
            </a:r>
            <a:r>
              <a:rPr lang="es-ES" altLang="en-US" sz="2800" dirty="0"/>
              <a:t>]</a:t>
            </a:r>
          </a:p>
          <a:p>
            <a:pPr lvl="1" eaLnBrk="1" hangingPunct="1"/>
            <a:r>
              <a:rPr lang="en-US" altLang="en-US" sz="2800" dirty="0" err="1"/>
              <a:t>Arcilla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arcilla</a:t>
            </a:r>
            <a:r>
              <a:rPr lang="en-US" altLang="en-US" sz="2800" dirty="0"/>
              <a:t> silty, </a:t>
            </a:r>
            <a:r>
              <a:rPr lang="en-US" altLang="en-US" sz="2800" dirty="0" err="1"/>
              <a:t>arcilla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aernosa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46521-42E4-4EE8-8E48-45569FEC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96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3784B1A-26BC-45CA-A257-419074A43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647" y="292792"/>
            <a:ext cx="7886700" cy="776489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Clasificaciones del Terreno </a:t>
            </a:r>
            <a:r>
              <a:rPr lang="es-ES" sz="2800" dirty="0"/>
              <a:t>(CONT.)</a:t>
            </a:r>
            <a:endParaRPr lang="en-US" dirty="0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15EF6BE-D7AD-4E83-BE17-07D93137F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No es Tipo A </a:t>
            </a:r>
            <a:r>
              <a:rPr lang="en-US" altLang="en-US" dirty="0" err="1"/>
              <a:t>si</a:t>
            </a:r>
            <a:r>
              <a:rPr lang="en-US" altLang="en-US" dirty="0"/>
              <a:t>:</a:t>
            </a:r>
          </a:p>
          <a:p>
            <a:pPr lvl="1" eaLnBrk="1" hangingPunct="1"/>
            <a:r>
              <a:rPr lang="en-US" altLang="en-US" sz="2800" dirty="0"/>
              <a:t>Tiene </a:t>
            </a:r>
            <a:r>
              <a:rPr lang="en-US" altLang="en-US" sz="2800" dirty="0" err="1"/>
              <a:t>fisuras</a:t>
            </a:r>
            <a:endParaRPr lang="en-US" altLang="en-US" sz="2800" dirty="0"/>
          </a:p>
          <a:p>
            <a:pPr lvl="1" eaLnBrk="1" hangingPunct="1"/>
            <a:r>
              <a:rPr lang="en-US" altLang="en-US" sz="2800" dirty="0"/>
              <a:t>Ha </a:t>
            </a:r>
            <a:r>
              <a:rPr lang="en-US" altLang="en-US" sz="2800" dirty="0" err="1"/>
              <a:t>sido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sujeto</a:t>
            </a:r>
            <a:r>
              <a:rPr lang="en-US" altLang="en-US" sz="2800" dirty="0"/>
              <a:t> a </a:t>
            </a:r>
            <a:r>
              <a:rPr lang="en-US" altLang="en-US" sz="2800" dirty="0" err="1"/>
              <a:t>vibración</a:t>
            </a:r>
            <a:endParaRPr lang="en-US" altLang="en-US" sz="2800" dirty="0"/>
          </a:p>
          <a:p>
            <a:pPr lvl="1" eaLnBrk="1" hangingPunct="1"/>
            <a:r>
              <a:rPr lang="en-US" altLang="en-US" sz="2800" dirty="0"/>
              <a:t>Ha </a:t>
            </a:r>
            <a:r>
              <a:rPr lang="en-US" altLang="en-US" sz="2800" dirty="0" err="1"/>
              <a:t>sido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previamente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perturbado</a:t>
            </a:r>
            <a:endParaRPr lang="en-US" altLang="en-US" sz="2800" dirty="0"/>
          </a:p>
          <a:p>
            <a:pPr lvl="1" eaLnBrk="1" hangingPunct="1"/>
            <a:r>
              <a:rPr lang="es-ES" altLang="en-US" sz="2800" dirty="0"/>
              <a:t>Tiene agua o filtraciones</a:t>
            </a:r>
          </a:p>
          <a:p>
            <a:pPr lvl="1" eaLnBrk="1" hangingPunct="1"/>
            <a:r>
              <a:rPr lang="en-US" altLang="en-US" sz="2800" dirty="0"/>
              <a:t>Forma </a:t>
            </a:r>
            <a:r>
              <a:rPr lang="en-US" altLang="en-US" sz="2800" dirty="0" err="1"/>
              <a:t>parte</a:t>
            </a:r>
            <a:r>
              <a:rPr lang="en-US" altLang="en-US" sz="2800" dirty="0"/>
              <a:t> de un </a:t>
            </a:r>
            <a:r>
              <a:rPr lang="en-US" altLang="en-US" sz="2800" dirty="0" err="1"/>
              <a:t>sistema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inclinado</a:t>
            </a:r>
            <a:r>
              <a:rPr lang="en-US" altLang="en-US" sz="2800" dirty="0"/>
              <a:t> o </a:t>
            </a:r>
            <a:r>
              <a:rPr lang="en-US" altLang="en-US" sz="2800" dirty="0" err="1"/>
              <a:t>escalonado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cuatro</a:t>
            </a:r>
            <a:r>
              <a:rPr lang="en-US" altLang="en-US" sz="2800" dirty="0"/>
              <a:t> pies </a:t>
            </a:r>
            <a:r>
              <a:rPr lang="en-US" altLang="en-US" sz="2800" dirty="0" err="1"/>
              <a:t>horizontales</a:t>
            </a:r>
            <a:r>
              <a:rPr lang="en-US" altLang="en-US" sz="2800" dirty="0"/>
              <a:t> por </a:t>
            </a:r>
            <a:r>
              <a:rPr lang="en-US" altLang="en-US" sz="2800" dirty="0" err="1"/>
              <a:t>cada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uno</a:t>
            </a:r>
            <a:r>
              <a:rPr lang="en-US" altLang="en-US" sz="2800" dirty="0"/>
              <a:t> vertical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ADE5F8-19A6-4D9F-860C-3F4775D2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97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026" descr="Suelo fisurado&#10;" title="Ejemplo">
            <a:extLst>
              <a:ext uri="{FF2B5EF4-FFF2-40B4-BE49-F238E27FC236}">
                <a16:creationId xmlns:a16="http://schemas.microsoft.com/office/drawing/2014/main" id="{16DDFE32-891A-43F5-909D-B428B1880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12" y="1164702"/>
            <a:ext cx="8337176" cy="500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8675" name="Rectangle 1027">
            <a:extLst>
              <a:ext uri="{FF2B5EF4-FFF2-40B4-BE49-F238E27FC236}">
                <a16:creationId xmlns:a16="http://schemas.microsoft.com/office/drawing/2014/main" id="{D8C63FE4-EE19-4DD0-AD22-BE88816C8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err="1">
                <a:effectLst/>
              </a:rPr>
              <a:t>Terreno</a:t>
            </a:r>
            <a:r>
              <a:rPr lang="en-US" dirty="0">
                <a:effectLst/>
              </a:rPr>
              <a:t> con </a:t>
            </a:r>
            <a:r>
              <a:rPr lang="en-US" dirty="0" err="1">
                <a:effectLst/>
              </a:rPr>
              <a:t>Fisuras</a:t>
            </a: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711978-7C41-41AD-B8A5-FB6A0E41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98</a:t>
            </a:fld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1" name="Rectangle 5">
            <a:extLst>
              <a:ext uri="{FF2B5EF4-FFF2-40B4-BE49-F238E27FC236}">
                <a16:creationId xmlns:a16="http://schemas.microsoft.com/office/drawing/2014/main" id="{964C281E-7ABC-481C-A3F6-3B797FEE8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6127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¿</a:t>
            </a:r>
            <a:r>
              <a:rPr lang="en-US" dirty="0" err="1"/>
              <a:t>Demasiada</a:t>
            </a:r>
            <a:r>
              <a:rPr lang="en-US" dirty="0"/>
              <a:t> Agua?</a:t>
            </a:r>
          </a:p>
        </p:txBody>
      </p:sp>
      <p:pic>
        <p:nvPicPr>
          <p:cNvPr id="108547" name="Picture 4" descr="Exceso de agua en el suelo.&#10;" title="Peligro">
            <a:extLst>
              <a:ext uri="{FF2B5EF4-FFF2-40B4-BE49-F238E27FC236}">
                <a16:creationId xmlns:a16="http://schemas.microsoft.com/office/drawing/2014/main" id="{EE550365-5454-41DA-A33F-24E5533BB6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0" y="1283256"/>
            <a:ext cx="8515350" cy="4896326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10AAD-4551-4601-8654-53ADE29A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99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6362</Words>
  <Application>Microsoft Office PowerPoint</Application>
  <PresentationFormat>On-screen Show (4:3)</PresentationFormat>
  <Paragraphs>981</Paragraphs>
  <Slides>174</Slides>
  <Notes>158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174</vt:i4>
      </vt:variant>
    </vt:vector>
  </HeadingPairs>
  <TitlesOfParts>
    <vt:vector size="191" baseType="lpstr">
      <vt:lpstr>Arial</vt:lpstr>
      <vt:lpstr>Arial Unicode MS</vt:lpstr>
      <vt:lpstr>ArialMT</vt:lpstr>
      <vt:lpstr>Calibri</vt:lpstr>
      <vt:lpstr>Calibri Light</vt:lpstr>
      <vt:lpstr>Comic Sans MS</vt:lpstr>
      <vt:lpstr>Helvetica</vt:lpstr>
      <vt:lpstr>inherit</vt:lpstr>
      <vt:lpstr>Roboto</vt:lpstr>
      <vt:lpstr>Tahoma</vt:lpstr>
      <vt:lpstr>Times New Roman</vt:lpstr>
      <vt:lpstr>Wingdings</vt:lpstr>
      <vt:lpstr>Office Theme</vt:lpstr>
      <vt:lpstr>Acrobat Document</vt:lpstr>
      <vt:lpstr>Clip</vt:lpstr>
      <vt:lpstr>CorelDRAW!</vt:lpstr>
      <vt:lpstr>Drawing</vt:lpstr>
      <vt:lpstr>ZANJAS Y EXCAVACIONES</vt:lpstr>
      <vt:lpstr>BIENVENIDOS</vt:lpstr>
      <vt:lpstr>Ubicacion</vt:lpstr>
      <vt:lpstr>Exclusion de Responsabilidades</vt:lpstr>
      <vt:lpstr>Agenda</vt:lpstr>
      <vt:lpstr>Introduccion  a  osha</vt:lpstr>
      <vt:lpstr>¿Por que OSHA es Importante para ti?</vt:lpstr>
      <vt:lpstr>PREGUNTAS</vt:lpstr>
      <vt:lpstr>Historia sobre OSHA</vt:lpstr>
      <vt:lpstr>LA Mision de OSHA </vt:lpstr>
      <vt:lpstr>Estrategias para reducir lesiones y muertes</vt:lpstr>
      <vt:lpstr>Etiquetas para sustancias peligrosas en su lugar de trabajo</vt:lpstr>
      <vt:lpstr>InspecionEs DE OSHA </vt:lpstr>
      <vt:lpstr>Procedimiento DE Inspección </vt:lpstr>
      <vt:lpstr>Prioridades en las Inspecciones de OSHA</vt:lpstr>
      <vt:lpstr>Los derechos de un denunciante</vt:lpstr>
      <vt:lpstr>CONT.</vt:lpstr>
      <vt:lpstr>Derechos como denunciante</vt:lpstr>
      <vt:lpstr>¿Preguntas acerca DE OSHA?</vt:lpstr>
      <vt:lpstr>DEFINICIONES  </vt:lpstr>
      <vt:lpstr>DEFINICIONES  ZANJA</vt:lpstr>
      <vt:lpstr>La Vista General/ Los Puntos Fundamentales</vt:lpstr>
      <vt:lpstr>Hechos Trágicos</vt:lpstr>
      <vt:lpstr>Hechos Trágicos (CONT.)</vt:lpstr>
      <vt:lpstr>Las Fuerzas del Desplome</vt:lpstr>
      <vt:lpstr>Un Ejemplo del Peso de Tierra</vt:lpstr>
      <vt:lpstr>Las Fuerzas del Desplome </vt:lpstr>
      <vt:lpstr>La Velocidad del Desplome de Tierra</vt:lpstr>
      <vt:lpstr>Los Efectos en el Cuerpo</vt:lpstr>
      <vt:lpstr>Colapso de trinchera </vt:lpstr>
      <vt:lpstr>Cinco Peligros Mayores AL Abrir Zanjas</vt:lpstr>
      <vt:lpstr>ACTITUDES PELIGROSAS</vt:lpstr>
      <vt:lpstr>Las Causas Más Comunes de Derrumbamientos:</vt:lpstr>
      <vt:lpstr>Aspectos Legales</vt:lpstr>
      <vt:lpstr>¿Qué está en el Estándar? </vt:lpstr>
      <vt:lpstr>Requisitos Generales</vt:lpstr>
      <vt:lpstr>Requisitos generals (CONT.)</vt:lpstr>
      <vt:lpstr> Surface Encumbrances</vt:lpstr>
      <vt:lpstr>Instalaciones Subterráneas</vt:lpstr>
      <vt:lpstr>Instalaciones Subterráneas (cont.)</vt:lpstr>
      <vt:lpstr>Acceso y Salida</vt:lpstr>
      <vt:lpstr>La exposición al tráfico de vehículo</vt:lpstr>
      <vt:lpstr>La exposición a cargas que caen</vt:lpstr>
      <vt:lpstr>atascado </vt:lpstr>
      <vt:lpstr>Sistemas de Advertencia  para Equipo Móvil</vt:lpstr>
      <vt:lpstr>excavación sin barricada adecuada </vt:lpstr>
      <vt:lpstr>Vehículo cayendo en excavación </vt:lpstr>
      <vt:lpstr>Atmósferas Peligrosas</vt:lpstr>
      <vt:lpstr>expuesto a atmósferas peligrosas </vt:lpstr>
      <vt:lpstr>Empleados expuestos a atmósferas peligrosas </vt:lpstr>
      <vt:lpstr>El medidor</vt:lpstr>
      <vt:lpstr>Ventilación forzada</vt:lpstr>
      <vt:lpstr>Equipo de Rescate de Emergencia</vt:lpstr>
      <vt:lpstr>Bell Bottom pier hole</vt:lpstr>
      <vt:lpstr>La Acumulación de Agua</vt:lpstr>
      <vt:lpstr>La Acumulación de Agua (CONT.)</vt:lpstr>
      <vt:lpstr>ELIMINACION DE AGUA DE LA ZANJA</vt:lpstr>
      <vt:lpstr> Equipo de eliminación de agua</vt:lpstr>
      <vt:lpstr>La estabilidad de estructuras adyacentes</vt:lpstr>
      <vt:lpstr>No se proporciona soporte para evitar fallas estructurales </vt:lpstr>
      <vt:lpstr>Soporte proporcionado bajo el nivel del suelo</vt:lpstr>
      <vt:lpstr>protección contra roca y tierra suelta o floja</vt:lpstr>
      <vt:lpstr>Zanja</vt:lpstr>
      <vt:lpstr>¿Qué está bien? </vt:lpstr>
      <vt:lpstr>QUIEN ES Persona Competente</vt:lpstr>
      <vt:lpstr>Persona Competente</vt:lpstr>
      <vt:lpstr>LA PERSONA COMPETENTE DEBE saber sobre: </vt:lpstr>
      <vt:lpstr>LA PERSONA COMPETENTE DEBE SER ENTERADA DE : </vt:lpstr>
      <vt:lpstr>Inspecciones</vt:lpstr>
      <vt:lpstr>Inspecciones (CONT.)</vt:lpstr>
      <vt:lpstr>Peligro </vt:lpstr>
      <vt:lpstr>La educación, el conocimiento y la experiencia demostrada por la acción responsable hace a una persona "competente". </vt:lpstr>
      <vt:lpstr>Protección Contra Caídas</vt:lpstr>
      <vt:lpstr>Requisitos de Sistemas Protectores</vt:lpstr>
      <vt:lpstr>Sin protección adecuada </vt:lpstr>
      <vt:lpstr>APOYO APROPIADO </vt:lpstr>
      <vt:lpstr>Los sistemas deben instalarse usando los Datos de los Fabricantes</vt:lpstr>
      <vt:lpstr>Materias y Equipo</vt:lpstr>
      <vt:lpstr>caja de trinchera </vt:lpstr>
      <vt:lpstr>La Caja de Zanja</vt:lpstr>
      <vt:lpstr>Instalación y Extracción</vt:lpstr>
      <vt:lpstr>Instalación y Extracción (CONT.)</vt:lpstr>
      <vt:lpstr>Retirada de la caja de zanjas</vt:lpstr>
      <vt:lpstr>IMAGEN DE Trench </vt:lpstr>
      <vt:lpstr>Caja de trinchera adecuada </vt:lpstr>
      <vt:lpstr>Prueba de escudo </vt:lpstr>
      <vt:lpstr>Prueba de escudo por persona competente </vt:lpstr>
      <vt:lpstr>aDIVINAR</vt:lpstr>
      <vt:lpstr>Uso del protección con inclinacion</vt:lpstr>
      <vt:lpstr>Las Dimensiones del Apuntalamiento Horizontal</vt:lpstr>
      <vt:lpstr>Las Dimensiones del Apuntalamiento Vertical</vt:lpstr>
      <vt:lpstr>Sistemas pNeumáticos</vt:lpstr>
      <vt:lpstr>El Uso Seguro de Escudos</vt:lpstr>
      <vt:lpstr>La Clasificación de Suelo 1926 Subparte P Aplicación A</vt:lpstr>
      <vt:lpstr>Categoría del Terreno:  Roca Estable</vt:lpstr>
      <vt:lpstr>Clasificaciones del Terreno</vt:lpstr>
      <vt:lpstr>Clasificaciones del Terreno (CONT.)</vt:lpstr>
      <vt:lpstr>Terreno con Fisuras</vt:lpstr>
      <vt:lpstr>¿Demasiada Agua?</vt:lpstr>
      <vt:lpstr>Peso y Vibración</vt:lpstr>
      <vt:lpstr>Tipos de suelo</vt:lpstr>
      <vt:lpstr>Tipos de suelo (cont.)</vt:lpstr>
      <vt:lpstr>MEDIDA DE FUERZA DEL SUELO Fuerza compresiva no confinada (UCS)</vt:lpstr>
      <vt:lpstr>La Base de la Clasificación</vt:lpstr>
      <vt:lpstr>Prueba visual aceptable</vt:lpstr>
      <vt:lpstr>Prueba visual acceptable (cont.)</vt:lpstr>
      <vt:lpstr>Prueba manual aceptable</vt:lpstr>
      <vt:lpstr>La Prueba de Campo de la Sedimentación</vt:lpstr>
      <vt:lpstr>Prueba de sedimentación de campo (CONT.) </vt:lpstr>
      <vt:lpstr>ARCILLA, ARENA Y RANURA </vt:lpstr>
      <vt:lpstr>La Prueba de Cinta</vt:lpstr>
      <vt:lpstr>La Prueba de Cinta paso 1</vt:lpstr>
      <vt:lpstr>La Prueba de Cinta paso 2</vt:lpstr>
      <vt:lpstr>LA PRUEBA DEL LÁPIZ </vt:lpstr>
      <vt:lpstr>Shearvane / Torvane</vt:lpstr>
      <vt:lpstr> Shearvane / Torvane (Fuerza de corte)</vt:lpstr>
      <vt:lpstr>El Penetrómetro del Bosillo</vt:lpstr>
      <vt:lpstr>PENETRÓMETRO DE BOSILLO </vt:lpstr>
      <vt:lpstr>PENETRÓMETRO DE BOSILLO (cont.)</vt:lpstr>
      <vt:lpstr>El Penetrómetro del Bosillo (cont.)</vt:lpstr>
      <vt:lpstr>La Prueba de la Penetración del Pulgar</vt:lpstr>
      <vt:lpstr>La Prueba de la Penetración del Pulgar (cont.)</vt:lpstr>
      <vt:lpstr>Clasificaciones</vt:lpstr>
      <vt:lpstr>Clasificaciones (cont.)</vt:lpstr>
      <vt:lpstr>La Fuerza del Terreno depende de: </vt:lpstr>
      <vt:lpstr>La Adición de Agua</vt:lpstr>
      <vt:lpstr>COMPONENTES del TERRENO</vt:lpstr>
      <vt:lpstr>TERRENO COHESIVO</vt:lpstr>
      <vt:lpstr>TERRENO COHESIVO (cont.)</vt:lpstr>
      <vt:lpstr>La Física del Terreno</vt:lpstr>
      <vt:lpstr>TOPPLING</vt:lpstr>
      <vt:lpstr>HUNDIMIENTO </vt:lpstr>
      <vt:lpstr>EXCAVACIÓN SIN SOPORTE </vt:lpstr>
      <vt:lpstr>abultada</vt:lpstr>
      <vt:lpstr>La Física del Terreno (cont.)</vt:lpstr>
      <vt:lpstr>Las Fuerzas que Actuan en una Zanja</vt:lpstr>
      <vt:lpstr>HIRVIENDO </vt:lpstr>
      <vt:lpstr>El Hervir al Fondo de la Zanja</vt:lpstr>
      <vt:lpstr>TRENCH CRACK </vt:lpstr>
      <vt:lpstr>CORREDIZA</vt:lpstr>
      <vt:lpstr>Inclinacion y Enbancamiento 1926 Subparte P Aplicación  B</vt:lpstr>
      <vt:lpstr>Inclinacion y  el Enbancamiento</vt:lpstr>
      <vt:lpstr>Diseño INCORRECTO </vt:lpstr>
      <vt:lpstr>Pendiente INCORRECTA </vt:lpstr>
      <vt:lpstr>Cuestas Admisibles</vt:lpstr>
      <vt:lpstr>Los Ejemplos del Inclinar para Terrenos Diferentes</vt:lpstr>
      <vt:lpstr>Escalonamiento</vt:lpstr>
      <vt:lpstr>SUELO TIPO A</vt:lpstr>
      <vt:lpstr>SUELO TIPO B</vt:lpstr>
      <vt:lpstr>SUELO TIPO C</vt:lpstr>
      <vt:lpstr>Configuraciones de las Cuestas de Excavaciones en el Terreno Encamada</vt:lpstr>
      <vt:lpstr>Configuraciones de taludes Excavaciones en suelos en capas</vt:lpstr>
      <vt:lpstr>Las Excavaciones en Terreno de Tipo A</vt:lpstr>
      <vt:lpstr>El Apuntalamiento con Madera 1926 Subparte P Ap. C</vt:lpstr>
      <vt:lpstr>EG 1: Apuntalamiento de madera </vt:lpstr>
      <vt:lpstr>EG 2: Apuntalamiento de madera </vt:lpstr>
      <vt:lpstr>Apuntalamiento con Madera</vt:lpstr>
      <vt:lpstr>Apuntalamiento Hidráulico de Aluminio  1926 Subparte P Ap D</vt:lpstr>
      <vt:lpstr>Hidráulico de aluminio </vt:lpstr>
      <vt:lpstr>APILADO Y TÍPICO Hidráulico </vt:lpstr>
      <vt:lpstr>Hidráulico de aluminio</vt:lpstr>
      <vt:lpstr>Apuntalamiento Hidráulico de Aluminio</vt:lpstr>
      <vt:lpstr>Uso de arriostramiento puntual</vt:lpstr>
      <vt:lpstr> Uso de apuntalamiento hidráulico</vt:lpstr>
      <vt:lpstr>Las alternativas al Apuntalamiento de Madera 1926 Subparte P Ap. E</vt:lpstr>
      <vt:lpstr>Alternativas al apuntalamiento de madera  1926 Subparte P Aplicación E</vt:lpstr>
      <vt:lpstr>CILINDRO HIDRÁULICO 1926 Subparte P Ap. E</vt:lpstr>
      <vt:lpstr>aluminum hydraulic shoring</vt:lpstr>
      <vt:lpstr>Otros Factores que Influyen Derrumbamientos</vt:lpstr>
      <vt:lpstr>1. Falacias Y Equivocaciones</vt:lpstr>
      <vt:lpstr>2. Falacias Y Equivocaciones</vt:lpstr>
      <vt:lpstr>3. Falacias Y Equivocaciones</vt:lpstr>
      <vt:lpstr>EL DERRUMBAMIENTO TÍPICO</vt:lpstr>
      <vt:lpstr>El 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2019-12-21T18:00:41Z</dcterms:created>
  <dcterms:modified xsi:type="dcterms:W3CDTF">2021-05-20T17:13:39Z</dcterms:modified>
</cp:coreProperties>
</file>