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59" r:id="rId3"/>
    <p:sldId id="292" r:id="rId4"/>
    <p:sldId id="261" r:id="rId5"/>
    <p:sldId id="258" r:id="rId6"/>
    <p:sldId id="270" r:id="rId7"/>
    <p:sldId id="269" r:id="rId8"/>
    <p:sldId id="262" r:id="rId9"/>
    <p:sldId id="295" r:id="rId10"/>
    <p:sldId id="329" r:id="rId11"/>
    <p:sldId id="330" r:id="rId12"/>
    <p:sldId id="263" r:id="rId13"/>
    <p:sldId id="293" r:id="rId14"/>
    <p:sldId id="265" r:id="rId15"/>
    <p:sldId id="296" r:id="rId16"/>
    <p:sldId id="271" r:id="rId17"/>
    <p:sldId id="297" r:id="rId18"/>
    <p:sldId id="308" r:id="rId19"/>
    <p:sldId id="306" r:id="rId20"/>
    <p:sldId id="331" r:id="rId21"/>
    <p:sldId id="333" r:id="rId22"/>
    <p:sldId id="309" r:id="rId23"/>
    <p:sldId id="334" r:id="rId24"/>
    <p:sldId id="332" r:id="rId25"/>
    <p:sldId id="310" r:id="rId26"/>
    <p:sldId id="314" r:id="rId27"/>
    <p:sldId id="316" r:id="rId28"/>
    <p:sldId id="311" r:id="rId29"/>
    <p:sldId id="323" r:id="rId30"/>
    <p:sldId id="313" r:id="rId31"/>
    <p:sldId id="315" r:id="rId32"/>
    <p:sldId id="324" r:id="rId33"/>
    <p:sldId id="325" r:id="rId34"/>
    <p:sldId id="317" r:id="rId35"/>
    <p:sldId id="318" r:id="rId36"/>
    <p:sldId id="322" r:id="rId37"/>
    <p:sldId id="337" r:id="rId38"/>
    <p:sldId id="319" r:id="rId39"/>
    <p:sldId id="320" r:id="rId40"/>
    <p:sldId id="307" r:id="rId41"/>
    <p:sldId id="268" r:id="rId42"/>
    <p:sldId id="267" r:id="rId43"/>
    <p:sldId id="298" r:id="rId44"/>
    <p:sldId id="286" r:id="rId45"/>
    <p:sldId id="299" r:id="rId46"/>
    <p:sldId id="279" r:id="rId47"/>
    <p:sldId id="288" r:id="rId48"/>
    <p:sldId id="289" r:id="rId49"/>
    <p:sldId id="287" r:id="rId50"/>
    <p:sldId id="284" r:id="rId51"/>
    <p:sldId id="282" r:id="rId52"/>
    <p:sldId id="290" r:id="rId53"/>
    <p:sldId id="273" r:id="rId54"/>
    <p:sldId id="291" r:id="rId55"/>
    <p:sldId id="300" r:id="rId56"/>
    <p:sldId id="278" r:id="rId57"/>
    <p:sldId id="301" r:id="rId58"/>
    <p:sldId id="303" r:id="rId59"/>
    <p:sldId id="304" r:id="rId60"/>
    <p:sldId id="335" r:id="rId61"/>
    <p:sldId id="33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8" autoAdjust="0"/>
    <p:restoredTop sz="92445"/>
  </p:normalViewPr>
  <p:slideViewPr>
    <p:cSldViewPr snapToGrid="0" snapToObjects="1">
      <p:cViewPr varScale="1">
        <p:scale>
          <a:sx n="67" d="100"/>
          <a:sy n="67" d="100"/>
        </p:scale>
        <p:origin x="1344" y="38"/>
      </p:cViewPr>
      <p:guideLst/>
    </p:cSldViewPr>
  </p:slid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32AAC8-9B25-C44D-9754-FD703E9644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C5A6350-A3DF-8B41-8BB3-2D5E5D1493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D67D7-91EE-E849-9369-1ACB22B880D7}" type="datetimeFigureOut">
              <a:rPr lang="en-US" smtClean="0"/>
              <a:t>5/21/2021</a:t>
            </a:fld>
            <a:endParaRPr lang="en-US" dirty="0"/>
          </a:p>
        </p:txBody>
      </p:sp>
      <p:sp>
        <p:nvSpPr>
          <p:cNvPr id="4" name="Footer Placeholder 3">
            <a:extLst>
              <a:ext uri="{FF2B5EF4-FFF2-40B4-BE49-F238E27FC236}">
                <a16:creationId xmlns:a16="http://schemas.microsoft.com/office/drawing/2014/main" id="{0FA0DD65-89C1-6F46-9349-C8FCDEE7A4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B562D0D-2EA0-D344-94DA-6AB219F50F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29C61-A6DE-7847-B076-BACEF25DA099}" type="slidenum">
              <a:rPr lang="en-US" smtClean="0"/>
              <a:t>‹#›</a:t>
            </a:fld>
            <a:endParaRPr lang="en-US" dirty="0"/>
          </a:p>
        </p:txBody>
      </p:sp>
    </p:spTree>
    <p:extLst>
      <p:ext uri="{BB962C8B-B14F-4D97-AF65-F5344CB8AC3E}">
        <p14:creationId xmlns:p14="http://schemas.microsoft.com/office/powerpoint/2010/main" val="239114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47</a:t>
            </a:fld>
            <a:endParaRPr lang="en-US" dirty="0"/>
          </a:p>
        </p:txBody>
      </p:sp>
    </p:spTree>
    <p:extLst>
      <p:ext uri="{BB962C8B-B14F-4D97-AF65-F5344CB8AC3E}">
        <p14:creationId xmlns:p14="http://schemas.microsoft.com/office/powerpoint/2010/main" val="140480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49</a:t>
            </a:fld>
            <a:endParaRPr lang="en-US" dirty="0"/>
          </a:p>
        </p:txBody>
      </p:sp>
    </p:spTree>
    <p:extLst>
      <p:ext uri="{BB962C8B-B14F-4D97-AF65-F5344CB8AC3E}">
        <p14:creationId xmlns:p14="http://schemas.microsoft.com/office/powerpoint/2010/main" val="24343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51</a:t>
            </a:fld>
            <a:endParaRPr lang="en-US" dirty="0"/>
          </a:p>
        </p:txBody>
      </p:sp>
    </p:spTree>
    <p:extLst>
      <p:ext uri="{BB962C8B-B14F-4D97-AF65-F5344CB8AC3E}">
        <p14:creationId xmlns:p14="http://schemas.microsoft.com/office/powerpoint/2010/main" val="121087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53</a:t>
            </a:fld>
            <a:endParaRPr lang="en-US" dirty="0"/>
          </a:p>
        </p:txBody>
      </p:sp>
    </p:spTree>
    <p:extLst>
      <p:ext uri="{BB962C8B-B14F-4D97-AF65-F5344CB8AC3E}">
        <p14:creationId xmlns:p14="http://schemas.microsoft.com/office/powerpoint/2010/main" val="3669135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4" name="TextBox 13">
            <a:extLst>
              <a:ext uri="{FF2B5EF4-FFF2-40B4-BE49-F238E27FC236}">
                <a16:creationId xmlns:a16="http://schemas.microsoft.com/office/drawing/2014/main" id="{AEB5867F-9BF0-A547-902B-E972C2D975D6}"/>
              </a:ext>
            </a:extLst>
          </p:cNvPr>
          <p:cNvSpPr txBox="1"/>
          <p:nvPr userDrawn="1"/>
        </p:nvSpPr>
        <p:spPr>
          <a:xfrm>
            <a:off x="8291948" y="340137"/>
            <a:ext cx="476412" cy="369332"/>
          </a:xfrm>
          <a:prstGeom prst="rect">
            <a:avLst/>
          </a:prstGeom>
          <a:noFill/>
        </p:spPr>
        <p:txBody>
          <a:bodyPr wrap="none" rtlCol="0">
            <a:spAutoFit/>
          </a:bodyPr>
          <a:lstStyle/>
          <a:p>
            <a:fld id="{3C29B5F6-D8FE-D24E-93B4-0B2CCB664226}" type="slidenum">
              <a:rPr lang="en-US" smtClean="0"/>
              <a:t>‹#›</a:t>
            </a:fld>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2429867" cy="2590078"/>
          </a:xfrm>
          <a:prstGeom prst="rect">
            <a:avLst/>
          </a:prstGeom>
        </p:spPr>
      </p:pic>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24EF3-11B9-3747-B273-87A6D3629383}"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F06DE-82FC-9D42-B1DD-138F6A1DB01D}"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FD7E5-D6AD-8D4C-9215-311C121CC61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288D2E-24FF-D24F-B8DB-E6908FBF48C4}"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15ADBE-8AFC-4E40-BCB7-ADCE74DE7EE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dirty="0"/>
              <a:t>Click to edit Master title style</a:t>
            </a:r>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1" name="Slide Number Placeholder 3">
            <a:extLst>
              <a:ext uri="{FF2B5EF4-FFF2-40B4-BE49-F238E27FC236}">
                <a16:creationId xmlns:a16="http://schemas.microsoft.com/office/drawing/2014/main" id="{2467AAC0-4214-2947-B566-C153BA119818}"/>
              </a:ext>
            </a:extLst>
          </p:cNvPr>
          <p:cNvSpPr>
            <a:spLocks noGrp="1"/>
          </p:cNvSpPr>
          <p:nvPr>
            <p:ph type="sldNum" sz="quarter" idx="12"/>
          </p:nvPr>
        </p:nvSpPr>
        <p:spPr>
          <a:xfrm>
            <a:off x="8427404" y="228600"/>
            <a:ext cx="487997" cy="342900"/>
          </a:xfrm>
        </p:spPr>
        <p:txBody>
          <a:bodyPr/>
          <a:lstStyle>
            <a:lvl1pPr>
              <a:defRPr sz="1800" baseline="0">
                <a:solidFill>
                  <a:schemeClr val="tx1"/>
                </a:solidFill>
              </a:defRPr>
            </a:lvl1pPr>
          </a:lstStyle>
          <a:p>
            <a:fld id="{DB8CD99B-3B1D-314C-A2EA-70136B41CEAE}" type="slidenum">
              <a:rPr lang="en-US" smtClean="0"/>
              <a:pPr/>
              <a:t>‹#›</a:t>
            </a:fld>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726334" y="727376"/>
            <a:ext cx="1417666" cy="1339630"/>
          </a:xfrm>
          <a:prstGeom prst="rect">
            <a:avLst/>
          </a:prstGeom>
        </p:spPr>
      </p:pic>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62351" y="618087"/>
            <a:ext cx="3999618" cy="14994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5" name="TextBox 4">
            <a:extLst>
              <a:ext uri="{FF2B5EF4-FFF2-40B4-BE49-F238E27FC236}">
                <a16:creationId xmlns:a16="http://schemas.microsoft.com/office/drawing/2014/main" id="{E8D96056-49F4-D840-86F9-43DE2A20552B}"/>
              </a:ext>
            </a:extLst>
          </p:cNvPr>
          <p:cNvSpPr txBox="1"/>
          <p:nvPr userDrawn="1"/>
        </p:nvSpPr>
        <p:spPr>
          <a:xfrm>
            <a:off x="8410278" y="238364"/>
            <a:ext cx="476412" cy="369332"/>
          </a:xfrm>
          <a:prstGeom prst="rect">
            <a:avLst/>
          </a:prstGeom>
          <a:noFill/>
        </p:spPr>
        <p:txBody>
          <a:bodyPr wrap="none" rtlCol="0">
            <a:spAutoFit/>
          </a:bodyPr>
          <a:lstStyle/>
          <a:p>
            <a:fld id="{BE857DE0-6325-2B48-B727-8B31A90625BF}" type="slidenum">
              <a:rPr lang="en-US" smtClean="0"/>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710769" y="628287"/>
            <a:ext cx="1428124" cy="1349511"/>
          </a:xfrm>
          <a:prstGeom prst="rect">
            <a:avLst/>
          </a:prstGeom>
        </p:spPr>
      </p:pic>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Slide Number Placeholder 3">
            <a:extLst>
              <a:ext uri="{FF2B5EF4-FFF2-40B4-BE49-F238E27FC236}">
                <a16:creationId xmlns:a16="http://schemas.microsoft.com/office/drawing/2014/main" id="{84128B84-9FDA-BF48-AE45-5790CB522155}"/>
              </a:ext>
            </a:extLst>
          </p:cNvPr>
          <p:cNvSpPr txBox="1">
            <a:spLocks/>
          </p:cNvSpPr>
          <p:nvPr userDrawn="1"/>
        </p:nvSpPr>
        <p:spPr>
          <a:xfrm>
            <a:off x="7917935" y="5812136"/>
            <a:ext cx="893383" cy="84176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mtClean="0"/>
              <a:pPr/>
              <a:t>‹#›</a:t>
            </a:fld>
            <a:endParaRPr lang="en-US" dirty="0"/>
          </a:p>
        </p:txBody>
      </p:sp>
      <p:sp>
        <p:nvSpPr>
          <p:cNvPr id="3" name="TextBox 2">
            <a:extLst>
              <a:ext uri="{FF2B5EF4-FFF2-40B4-BE49-F238E27FC236}">
                <a16:creationId xmlns:a16="http://schemas.microsoft.com/office/drawing/2014/main" id="{A1A3E337-F4AF-1C4C-BA63-1DABFB969EFA}"/>
              </a:ext>
            </a:extLst>
          </p:cNvPr>
          <p:cNvSpPr txBox="1"/>
          <p:nvPr userDrawn="1"/>
        </p:nvSpPr>
        <p:spPr>
          <a:xfrm>
            <a:off x="8439593" y="240268"/>
            <a:ext cx="476412" cy="369332"/>
          </a:xfrm>
          <a:prstGeom prst="rect">
            <a:avLst/>
          </a:prstGeom>
          <a:noFill/>
        </p:spPr>
        <p:txBody>
          <a:bodyPr wrap="none" rtlCol="0">
            <a:spAutoFit/>
          </a:bodyPr>
          <a:lstStyle/>
          <a:p>
            <a:fld id="{0D2BA032-2199-9A4E-A0CB-866E417CF316}" type="slidenum">
              <a:rPr lang="en-US" smtClean="0"/>
              <a:t>‹#›</a:t>
            </a:fld>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798676" y="631330"/>
            <a:ext cx="1345324" cy="1271270"/>
          </a:xfrm>
          <a:prstGeom prst="rect">
            <a:avLst/>
          </a:prstGeom>
        </p:spPr>
      </p:pic>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9" name="Slide Number Placeholder 3">
            <a:extLst>
              <a:ext uri="{FF2B5EF4-FFF2-40B4-BE49-F238E27FC236}">
                <a16:creationId xmlns:a16="http://schemas.microsoft.com/office/drawing/2014/main" id="{D1F35E8C-DDC6-CD49-8AE3-152F85B4AF66}"/>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17217" y="717297"/>
            <a:ext cx="1329128" cy="1255965"/>
          </a:xfrm>
          <a:prstGeom prst="rect">
            <a:avLst/>
          </a:prstGeom>
        </p:spPr>
      </p:pic>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4" name="TextBox 3">
            <a:extLst>
              <a:ext uri="{FF2B5EF4-FFF2-40B4-BE49-F238E27FC236}">
                <a16:creationId xmlns:a16="http://schemas.microsoft.com/office/drawing/2014/main" id="{7A1D9837-8D64-264B-B5BF-DF3716883395}"/>
              </a:ext>
            </a:extLst>
          </p:cNvPr>
          <p:cNvSpPr txBox="1"/>
          <p:nvPr userDrawn="1"/>
        </p:nvSpPr>
        <p:spPr>
          <a:xfrm>
            <a:off x="8384487" y="312940"/>
            <a:ext cx="476412" cy="369332"/>
          </a:xfrm>
          <a:prstGeom prst="rect">
            <a:avLst/>
          </a:prstGeom>
          <a:noFill/>
        </p:spPr>
        <p:txBody>
          <a:bodyPr wrap="none" rtlCol="0">
            <a:spAutoFit/>
          </a:bodyPr>
          <a:lstStyle/>
          <a:p>
            <a:fld id="{2BB2E30F-E642-BF4D-A7C5-B12A583C44F5}" type="slidenum">
              <a:rPr lang="en-US" baseline="0" smtClean="0">
                <a:solidFill>
                  <a:schemeClr val="bg1"/>
                </a:solidFill>
              </a:rPr>
              <a:t>‹#›</a:t>
            </a:fld>
            <a:endParaRPr lang="en-US" baseline="0" dirty="0">
              <a:solidFill>
                <a:schemeClr val="bg1"/>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0319" y="944471"/>
            <a:ext cx="830580" cy="784860"/>
          </a:xfrm>
          <a:prstGeom prst="rect">
            <a:avLst/>
          </a:prstGeom>
        </p:spPr>
      </p:pic>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2107580" y="2642838"/>
            <a:ext cx="6515113" cy="2961875"/>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pic>
        <p:nvPicPr>
          <p:cNvPr id="5" name="Picture 4">
            <a:extLst>
              <a:ext uri="{FF2B5EF4-FFF2-40B4-BE49-F238E27FC236}">
                <a16:creationId xmlns:a16="http://schemas.microsoft.com/office/drawing/2014/main" id="{D9E9E92E-19FC-4B44-8F8C-D733B223F543}"/>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3896" y="1715407"/>
            <a:ext cx="2432050" cy="146685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7882" y="930547"/>
            <a:ext cx="830580" cy="784860"/>
          </a:xfrm>
          <a:prstGeom prst="rect">
            <a:avLst/>
          </a:prstGeom>
        </p:spPr>
      </p:pic>
    </p:spTree>
    <p:extLst>
      <p:ext uri="{BB962C8B-B14F-4D97-AF65-F5344CB8AC3E}">
        <p14:creationId xmlns:p14="http://schemas.microsoft.com/office/powerpoint/2010/main" val="178723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0FCA7-8461-F743-BE7F-FA2E67DD68CC}"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26696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CE1219-37C2-6B46-A77D-BABCDC43A47D}"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6"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EF5ED3-ED65-6E4E-A3AF-2B45F3162901}"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76"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Recognition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8" y="1031960"/>
            <a:ext cx="5207010" cy="549635"/>
          </a:xfrm>
        </p:spPr>
        <p:txBody>
          <a:bodyPr>
            <a:normAutofit fontScale="90000"/>
          </a:bodyPr>
          <a:lstStyle/>
          <a:p>
            <a:r>
              <a:rPr lang="en-US" dirty="0"/>
              <a:t>Instructor’s Notes: Heat Cramps</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pPr>
              <a:lnSpc>
                <a:spcPct val="100000"/>
              </a:lnSpc>
            </a:pPr>
            <a:r>
              <a:rPr lang="en-US" dirty="0"/>
              <a:t>Muscle cramps, pain or spasms that can be caused by the loss of electrolytes from heavy sweating.</a:t>
            </a:r>
          </a:p>
          <a:p>
            <a:pPr>
              <a:lnSpc>
                <a:spcPct val="100000"/>
              </a:lnSpc>
            </a:pPr>
            <a:r>
              <a:rPr lang="en-US" dirty="0"/>
              <a:t>Often in the abdomen, legs or arms.</a:t>
            </a:r>
          </a:p>
          <a:p>
            <a:pPr>
              <a:lnSpc>
                <a:spcPct val="100000"/>
              </a:lnSpc>
            </a:pPr>
            <a:r>
              <a:rPr lang="en-US" dirty="0"/>
              <a:t>Can also be caused by drinking large quantities of water and diluting the electrolytes.</a:t>
            </a:r>
          </a:p>
          <a:p>
            <a:pPr>
              <a:lnSpc>
                <a:spcPct val="100000"/>
              </a:lnSpc>
            </a:pPr>
            <a:r>
              <a:rPr lang="en-US" dirty="0"/>
              <a:t>Can be a sign and symptom of heat exhaustion.</a:t>
            </a:r>
          </a:p>
          <a:p>
            <a:endParaRPr lang="en-US" dirty="0"/>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24764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Heat Cramps</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509903"/>
            <a:ext cx="4473498" cy="2947070"/>
          </a:xfrm>
        </p:spPr>
        <p:txBody>
          <a:bodyPr/>
          <a:lstStyle/>
          <a:p>
            <a:pPr marL="0" indent="0" algn="ctr">
              <a:buNone/>
            </a:pPr>
            <a:r>
              <a:rPr lang="en-US" sz="3600" dirty="0"/>
              <a:t>Muscle cramps or spasms caused by the loss of electrolytes from heavy sweating.</a:t>
            </a:r>
          </a:p>
          <a:p>
            <a:pPr marL="0" indent="0">
              <a:buNone/>
            </a:pPr>
            <a:endParaRPr lang="en-US" dirty="0"/>
          </a:p>
        </p:txBody>
      </p:sp>
      <p:pic>
        <p:nvPicPr>
          <p:cNvPr id="7" name="Content Placeholder 6" descr="This is a picture of a worker outside having a heat cramp in his calf. He is grabbing his calf.">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56771" y="469233"/>
            <a:ext cx="4337044" cy="650556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55651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93A-D4BD-594B-A70D-88D1E4DE46F4}"/>
              </a:ext>
            </a:extLst>
          </p:cNvPr>
          <p:cNvSpPr>
            <a:spLocks noGrp="1"/>
          </p:cNvSpPr>
          <p:nvPr>
            <p:ph type="title"/>
          </p:nvPr>
        </p:nvSpPr>
        <p:spPr>
          <a:xfrm>
            <a:off x="531638" y="1031960"/>
            <a:ext cx="5690486" cy="549635"/>
          </a:xfrm>
        </p:spPr>
        <p:txBody>
          <a:bodyPr>
            <a:normAutofit fontScale="90000"/>
          </a:bodyPr>
          <a:lstStyle/>
          <a:p>
            <a:r>
              <a:rPr lang="en-US" dirty="0"/>
              <a:t>Instructor’s Notes: Heat Exhaustion</a:t>
            </a:r>
          </a:p>
        </p:txBody>
      </p:sp>
      <p:sp>
        <p:nvSpPr>
          <p:cNvPr id="3" name="Content Placeholder 2">
            <a:extLst>
              <a:ext uri="{FF2B5EF4-FFF2-40B4-BE49-F238E27FC236}">
                <a16:creationId xmlns:a16="http://schemas.microsoft.com/office/drawing/2014/main" id="{43DECDAA-15AB-154D-A28C-D368230E9CB8}"/>
              </a:ext>
            </a:extLst>
          </p:cNvPr>
          <p:cNvSpPr>
            <a:spLocks noGrp="1"/>
          </p:cNvSpPr>
          <p:nvPr>
            <p:ph idx="1"/>
          </p:nvPr>
        </p:nvSpPr>
        <p:spPr>
          <a:xfrm>
            <a:off x="533401" y="2057305"/>
            <a:ext cx="8091054" cy="3647964"/>
          </a:xfrm>
        </p:spPr>
        <p:txBody>
          <a:bodyPr>
            <a:normAutofit lnSpcReduction="10000"/>
          </a:bodyPr>
          <a:lstStyle/>
          <a:p>
            <a:pPr>
              <a:spcBef>
                <a:spcPts val="1200"/>
              </a:spcBef>
            </a:pPr>
            <a:r>
              <a:rPr lang="en-US" sz="2300" dirty="0"/>
              <a:t>Heat exhaustion is a condition that is a result of your body overheating</a:t>
            </a:r>
          </a:p>
          <a:p>
            <a:pPr>
              <a:spcBef>
                <a:spcPts val="1200"/>
              </a:spcBef>
            </a:pPr>
            <a:r>
              <a:rPr lang="en-US" sz="2300" dirty="0"/>
              <a:t>Signs and symptoms of heat exhaustion include: headache, nausea, dizziness, heavy sweating, irritability, thirst, and an elevated body temperature.</a:t>
            </a:r>
          </a:p>
          <a:p>
            <a:pPr>
              <a:spcBef>
                <a:spcPts val="1200"/>
              </a:spcBef>
            </a:pPr>
            <a:r>
              <a:rPr lang="en-US" sz="2300" dirty="0"/>
              <a:t>Usually there is a decrease in urine output.</a:t>
            </a:r>
          </a:p>
          <a:p>
            <a:pPr>
              <a:spcBef>
                <a:spcPts val="1200"/>
              </a:spcBef>
            </a:pPr>
            <a:r>
              <a:rPr lang="en-US" sz="2300" dirty="0"/>
              <a:t>Heat cramps can also be a sign and symptom.</a:t>
            </a:r>
          </a:p>
          <a:p>
            <a:pPr>
              <a:spcBef>
                <a:spcPts val="1200"/>
              </a:spcBef>
            </a:pPr>
            <a:r>
              <a:rPr lang="en-US" sz="2300" dirty="0"/>
              <a:t>Skin is usually pale, cool and clammy.</a:t>
            </a:r>
          </a:p>
          <a:p>
            <a:pPr>
              <a:spcBef>
                <a:spcPts val="1200"/>
              </a:spcBef>
            </a:pPr>
            <a:r>
              <a:rPr lang="en-US" sz="2300" dirty="0"/>
              <a:t>Heat exhaustion can lead to heat stroke if not treated.</a:t>
            </a:r>
          </a:p>
          <a:p>
            <a:endParaRPr lang="en-US" dirty="0"/>
          </a:p>
        </p:txBody>
      </p:sp>
      <p:sp>
        <p:nvSpPr>
          <p:cNvPr id="4" name="Footer Placeholder 3">
            <a:extLst>
              <a:ext uri="{FF2B5EF4-FFF2-40B4-BE49-F238E27FC236}">
                <a16:creationId xmlns:a16="http://schemas.microsoft.com/office/drawing/2014/main" id="{D8C62487-8FCC-B748-B688-89EE0C73DF4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9761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n-US" dirty="0"/>
              <a:t>Heat Exhaustion</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63033"/>
            <a:ext cx="4473498" cy="2822613"/>
          </a:xfrm>
        </p:spPr>
        <p:txBody>
          <a:bodyPr>
            <a:normAutofit lnSpcReduction="10000"/>
          </a:bodyPr>
          <a:lstStyle/>
          <a:p>
            <a:pPr marL="0" indent="0">
              <a:spcBef>
                <a:spcPts val="1200"/>
              </a:spcBef>
              <a:buNone/>
            </a:pPr>
            <a:r>
              <a:rPr lang="en-US" dirty="0"/>
              <a:t>Your body is overheating</a:t>
            </a:r>
          </a:p>
          <a:p>
            <a:pPr>
              <a:spcBef>
                <a:spcPts val="1200"/>
              </a:spcBef>
            </a:pPr>
            <a:r>
              <a:rPr lang="en-US" dirty="0"/>
              <a:t>Headache, nausea, dizziness</a:t>
            </a:r>
          </a:p>
          <a:p>
            <a:pPr>
              <a:spcBef>
                <a:spcPts val="1200"/>
              </a:spcBef>
            </a:pPr>
            <a:r>
              <a:rPr lang="en-US" dirty="0"/>
              <a:t>Heavy sweating</a:t>
            </a:r>
          </a:p>
          <a:p>
            <a:pPr>
              <a:spcBef>
                <a:spcPts val="1200"/>
              </a:spcBef>
            </a:pPr>
            <a:r>
              <a:rPr lang="en-US" dirty="0"/>
              <a:t>Irritability</a:t>
            </a:r>
          </a:p>
          <a:p>
            <a:pPr>
              <a:spcBef>
                <a:spcPts val="1200"/>
              </a:spcBef>
            </a:pPr>
            <a:r>
              <a:rPr lang="en-US" dirty="0"/>
              <a:t>Thirst </a:t>
            </a:r>
          </a:p>
          <a:p>
            <a:pPr>
              <a:spcBef>
                <a:spcPts val="1200"/>
              </a:spcBef>
            </a:pPr>
            <a:r>
              <a:rPr lang="en-US" dirty="0"/>
              <a:t>Elevated body temperature</a:t>
            </a:r>
          </a:p>
        </p:txBody>
      </p:sp>
      <p:pic>
        <p:nvPicPr>
          <p:cNvPr id="6" name="Content Placeholder 3" descr="This is a picture of a woman suffering from heat exhaustion.">
            <a:extLst>
              <a:ext uri="{FF2B5EF4-FFF2-40B4-BE49-F238E27FC236}">
                <a16:creationId xmlns:a16="http://schemas.microsoft.com/office/drawing/2014/main" id="{B65D303E-9870-6840-9A28-132801042534}"/>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06898" y="490408"/>
            <a:ext cx="4262244" cy="6390170"/>
          </a:xfrm>
          <a:prstGeom prst="rect">
            <a:avLst/>
          </a:prstGeom>
          <a:effectLst>
            <a:softEdge rad="114300"/>
          </a:effectLst>
        </p:spPr>
      </p:pic>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92181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4975783" cy="549635"/>
          </a:xfrm>
        </p:spPr>
        <p:txBody>
          <a:bodyPr>
            <a:normAutofit fontScale="90000"/>
          </a:bodyPr>
          <a:lstStyle/>
          <a:p>
            <a:r>
              <a:rPr lang="en-US" dirty="0"/>
              <a:t>Instructor’s Notes: Heat Stroke</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928994"/>
          </a:xfrm>
        </p:spPr>
        <p:txBody>
          <a:bodyPr>
            <a:normAutofit lnSpcReduction="10000"/>
          </a:bodyPr>
          <a:lstStyle/>
          <a:p>
            <a:pPr>
              <a:lnSpc>
                <a:spcPct val="100000"/>
              </a:lnSpc>
              <a:spcBef>
                <a:spcPts val="1200"/>
              </a:spcBef>
            </a:pPr>
            <a:r>
              <a:rPr lang="en-US" sz="2200" dirty="0"/>
              <a:t>The most serious heat-related illnesses.</a:t>
            </a:r>
          </a:p>
          <a:p>
            <a:pPr>
              <a:lnSpc>
                <a:spcPct val="100000"/>
              </a:lnSpc>
              <a:spcBef>
                <a:spcPts val="1200"/>
              </a:spcBef>
            </a:pPr>
            <a:r>
              <a:rPr lang="en-US" sz="2200" dirty="0"/>
              <a:t>Heat stroke is a true medical emergency.</a:t>
            </a:r>
          </a:p>
          <a:p>
            <a:pPr>
              <a:spcBef>
                <a:spcPts val="1200"/>
              </a:spcBef>
            </a:pPr>
            <a:r>
              <a:rPr lang="en-US" sz="2200" dirty="0"/>
              <a:t>Signs and symptoms include confusion; loss of consciousness; hot, dry, and red skin; seizures and a very high body temperature.</a:t>
            </a:r>
          </a:p>
          <a:p>
            <a:pPr>
              <a:spcBef>
                <a:spcPts val="1200"/>
              </a:spcBef>
            </a:pPr>
            <a:r>
              <a:rPr lang="en-US" sz="2200" dirty="0"/>
              <a:t>We used to think that as long as someone was sweating they were not in heat stroke. This is wrong. Victims can be sweating.</a:t>
            </a:r>
          </a:p>
          <a:p>
            <a:pPr>
              <a:spcBef>
                <a:spcPts val="1200"/>
              </a:spcBef>
            </a:pPr>
            <a:r>
              <a:rPr lang="en-US" sz="2200" dirty="0"/>
              <a:t>Untreated heat stroke can quickly damage your brain, heart, kidneys and muscles.</a:t>
            </a:r>
          </a:p>
          <a:p>
            <a:pPr>
              <a:spcBef>
                <a:spcPts val="1200"/>
              </a:spcBef>
            </a:pPr>
            <a:r>
              <a:rPr lang="en-US" sz="2200" dirty="0"/>
              <a:t>Heat stroke can be FATAL if not quickly treated.</a:t>
            </a:r>
          </a:p>
          <a:p>
            <a:endParaRPr lang="en-US"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0416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n-US" dirty="0"/>
              <a:t>Heat Stroke</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440219" y="2106563"/>
            <a:ext cx="4473498" cy="3835495"/>
          </a:xfrm>
        </p:spPr>
        <p:txBody>
          <a:bodyPr>
            <a:normAutofit/>
          </a:bodyPr>
          <a:lstStyle/>
          <a:p>
            <a:pPr marL="0" indent="0">
              <a:lnSpc>
                <a:spcPct val="100000"/>
              </a:lnSpc>
              <a:spcBef>
                <a:spcPts val="1200"/>
              </a:spcBef>
              <a:buNone/>
            </a:pPr>
            <a:r>
              <a:rPr lang="en-US" sz="2300" dirty="0"/>
              <a:t>Your body can no longer regulate its core temperature</a:t>
            </a:r>
          </a:p>
          <a:p>
            <a:pPr>
              <a:lnSpc>
                <a:spcPct val="100000"/>
              </a:lnSpc>
              <a:spcBef>
                <a:spcPts val="1200"/>
              </a:spcBef>
            </a:pPr>
            <a:r>
              <a:rPr lang="en-US" sz="2300" dirty="0"/>
              <a:t>A true medical emergency.</a:t>
            </a:r>
          </a:p>
          <a:p>
            <a:pPr>
              <a:spcBef>
                <a:spcPts val="1200"/>
              </a:spcBef>
            </a:pPr>
            <a:r>
              <a:rPr lang="en-US" sz="2300" dirty="0"/>
              <a:t>Confusion</a:t>
            </a:r>
          </a:p>
          <a:p>
            <a:pPr>
              <a:spcBef>
                <a:spcPts val="1200"/>
              </a:spcBef>
            </a:pPr>
            <a:r>
              <a:rPr lang="en-US" sz="2300" dirty="0"/>
              <a:t>Loss of consciousness</a:t>
            </a:r>
          </a:p>
          <a:p>
            <a:pPr>
              <a:spcBef>
                <a:spcPts val="1200"/>
              </a:spcBef>
            </a:pPr>
            <a:r>
              <a:rPr lang="en-US" sz="2300" dirty="0"/>
              <a:t>Hot, dry, red skin</a:t>
            </a:r>
          </a:p>
          <a:p>
            <a:pPr>
              <a:spcBef>
                <a:spcPts val="1200"/>
              </a:spcBef>
            </a:pPr>
            <a:r>
              <a:rPr lang="en-US" sz="2300" dirty="0"/>
              <a:t>Seizures</a:t>
            </a:r>
          </a:p>
          <a:p>
            <a:pPr>
              <a:spcBef>
                <a:spcPts val="1200"/>
              </a:spcBef>
            </a:pPr>
            <a:r>
              <a:rPr lang="en-US" sz="2300" dirty="0"/>
              <a:t>Very high body temperature </a:t>
            </a:r>
          </a:p>
        </p:txBody>
      </p:sp>
      <p:pic>
        <p:nvPicPr>
          <p:cNvPr id="6" name="Content Placeholder 5" descr="This is a picture of someone who has collapsed from heat stroke.">
            <a:extLst>
              <a:ext uri="{FF2B5EF4-FFF2-40B4-BE49-F238E27FC236}">
                <a16:creationId xmlns:a16="http://schemas.microsoft.com/office/drawing/2014/main" id="{E3C8C5DD-8A74-D440-919B-B886D2B9023D}"/>
              </a:ext>
            </a:extLst>
          </p:cNvPr>
          <p:cNvPicPr>
            <a:picLocks noGrp="1"/>
          </p:cNvPicPr>
          <p:nvPr>
            <p:ph sz="half" idx="2"/>
          </p:nvPr>
        </p:nvPicPr>
        <p:blipFill rotWithShape="1">
          <a:blip r:embed="rId2">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1574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5620807" cy="549635"/>
          </a:xfrm>
        </p:spPr>
        <p:txBody>
          <a:bodyPr>
            <a:normAutofit fontScale="90000"/>
          </a:bodyPr>
          <a:lstStyle/>
          <a:p>
            <a:r>
              <a:rPr lang="en-US" dirty="0"/>
              <a:t>Instructor’s Notes: Hyponatremia</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869290"/>
          </a:xfrm>
        </p:spPr>
        <p:txBody>
          <a:bodyPr>
            <a:normAutofit/>
          </a:bodyPr>
          <a:lstStyle/>
          <a:p>
            <a:r>
              <a:rPr lang="en-US" sz="2200" dirty="0"/>
              <a:t>Low plasma sodium.</a:t>
            </a:r>
          </a:p>
          <a:p>
            <a:r>
              <a:rPr lang="en-US" sz="2200" dirty="0"/>
              <a:t>Can occur in people working for long periods of time in hot environments, usually great than 4 hours.</a:t>
            </a:r>
          </a:p>
          <a:p>
            <a:r>
              <a:rPr lang="en-US" sz="2200" dirty="0"/>
              <a:t>Caused by drinking large quantities of water without replacing the sodium lost from sweating.</a:t>
            </a:r>
          </a:p>
          <a:p>
            <a:r>
              <a:rPr lang="en-US" sz="2200" dirty="0"/>
              <a:t>Signs and symptoms: nausea, vomiting, headache, confusion, loss of energy, fatigue, drowsiness, irritability, muscle weakness or cramps, seizures, coma. Can be fatal.</a:t>
            </a:r>
          </a:p>
          <a:p>
            <a:r>
              <a:rPr lang="en-US" sz="2200" dirty="0"/>
              <a:t>Frequent urination. Clear or very pale yellow urine.</a:t>
            </a:r>
          </a:p>
          <a:p>
            <a:r>
              <a:rPr lang="en-US" sz="2200" dirty="0"/>
              <a:t>Can be confused with heat exhaustion.</a:t>
            </a:r>
          </a:p>
          <a:p>
            <a:endParaRPr lang="en-US"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7380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n-US" dirty="0"/>
              <a:t>Hyponatremia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356100" y="2197536"/>
            <a:ext cx="4715600" cy="3568635"/>
          </a:xfrm>
        </p:spPr>
        <p:txBody>
          <a:bodyPr/>
          <a:lstStyle/>
          <a:p>
            <a:pPr marL="0" indent="0">
              <a:buNone/>
            </a:pPr>
            <a:r>
              <a:rPr lang="en-US" dirty="0"/>
              <a:t>Low level of sodium in the blood</a:t>
            </a:r>
          </a:p>
          <a:p>
            <a:r>
              <a:rPr lang="en-US" sz="2300" dirty="0"/>
              <a:t>Nausea, vomiting</a:t>
            </a:r>
          </a:p>
          <a:p>
            <a:r>
              <a:rPr lang="en-US" sz="2300" dirty="0"/>
              <a:t>Headache, irritability, confusion</a:t>
            </a:r>
          </a:p>
          <a:p>
            <a:r>
              <a:rPr lang="en-US" sz="2300" dirty="0"/>
              <a:t>Loss of energy, fatigue and drowsiness </a:t>
            </a:r>
          </a:p>
          <a:p>
            <a:r>
              <a:rPr lang="en-US" sz="2300" dirty="0"/>
              <a:t>Muscle weakness or cramps</a:t>
            </a:r>
          </a:p>
          <a:p>
            <a:r>
              <a:rPr lang="en-US" sz="2300" dirty="0"/>
              <a:t>Frequent urination</a:t>
            </a:r>
          </a:p>
          <a:p>
            <a:r>
              <a:rPr lang="en-US" sz="2300" dirty="0"/>
              <a:t>Seizures, coma</a:t>
            </a:r>
          </a:p>
          <a:p>
            <a:endParaRPr lang="en-US" dirty="0"/>
          </a:p>
        </p:txBody>
      </p:sp>
      <p:pic>
        <p:nvPicPr>
          <p:cNvPr id="6" name="Content Placeholder 5" descr="This is a picture of a woman suffering from hyponatremia.">
            <a:extLst>
              <a:ext uri="{FF2B5EF4-FFF2-40B4-BE49-F238E27FC236}">
                <a16:creationId xmlns:a16="http://schemas.microsoft.com/office/drawing/2014/main" id="{29C37870-46C2-834B-8B93-94913B4162D5}"/>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3044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ED91-9966-0E43-815D-B93D01EDD6E2}"/>
              </a:ext>
            </a:extLst>
          </p:cNvPr>
          <p:cNvSpPr>
            <a:spLocks noGrp="1"/>
          </p:cNvSpPr>
          <p:nvPr>
            <p:ph type="title"/>
          </p:nvPr>
        </p:nvSpPr>
        <p:spPr>
          <a:xfrm>
            <a:off x="531638" y="1031960"/>
            <a:ext cx="5423994" cy="549635"/>
          </a:xfrm>
        </p:spPr>
        <p:txBody>
          <a:bodyPr>
            <a:normAutofit/>
          </a:bodyPr>
          <a:lstStyle/>
          <a:p>
            <a:r>
              <a:rPr lang="en-US" dirty="0"/>
              <a:t>Instructor’s Notes: Prevention:</a:t>
            </a:r>
          </a:p>
        </p:txBody>
      </p:sp>
      <p:sp>
        <p:nvSpPr>
          <p:cNvPr id="3" name="Content Placeholder 2">
            <a:extLst>
              <a:ext uri="{FF2B5EF4-FFF2-40B4-BE49-F238E27FC236}">
                <a16:creationId xmlns:a16="http://schemas.microsoft.com/office/drawing/2014/main" id="{152FF37F-0051-B64D-AA61-8CED9A9ABE64}"/>
              </a:ext>
            </a:extLst>
          </p:cNvPr>
          <p:cNvSpPr>
            <a:spLocks noGrp="1"/>
          </p:cNvSpPr>
          <p:nvPr>
            <p:ph idx="1"/>
          </p:nvPr>
        </p:nvSpPr>
        <p:spPr/>
        <p:txBody>
          <a:bodyPr/>
          <a:lstStyle/>
          <a:p>
            <a:r>
              <a:rPr lang="en-US" dirty="0"/>
              <a:t>We’ve talked about how to recognize and treat heat-related illnesses.</a:t>
            </a:r>
          </a:p>
          <a:p>
            <a:r>
              <a:rPr lang="en-US" dirty="0"/>
              <a:t>Now we are going to talk about ways workers can help prevent these illness while working in hot environments.</a:t>
            </a:r>
          </a:p>
        </p:txBody>
      </p:sp>
      <p:sp>
        <p:nvSpPr>
          <p:cNvPr id="4" name="Footer Placeholder 3">
            <a:extLst>
              <a:ext uri="{FF2B5EF4-FFF2-40B4-BE49-F238E27FC236}">
                <a16:creationId xmlns:a16="http://schemas.microsoft.com/office/drawing/2014/main" id="{16FDFE38-4961-F943-88EB-99FABDFAB92B}"/>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475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Prevention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3E64-C4CC-1540-9B99-8B4FD4AE830C}"/>
              </a:ext>
            </a:extLst>
          </p:cNvPr>
          <p:cNvSpPr>
            <a:spLocks noGrp="1"/>
          </p:cNvSpPr>
          <p:nvPr>
            <p:ph type="title"/>
          </p:nvPr>
        </p:nvSpPr>
        <p:spPr>
          <a:xfrm>
            <a:off x="416023" y="991783"/>
            <a:ext cx="6804583" cy="549635"/>
          </a:xfrm>
        </p:spPr>
        <p:txBody>
          <a:bodyPr>
            <a:normAutofit fontScale="90000"/>
          </a:bodyPr>
          <a:lstStyle/>
          <a:p>
            <a:r>
              <a:rPr lang="en-US" dirty="0"/>
              <a:t>Instructor’s Notes: Heat-related Illnesses</a:t>
            </a:r>
          </a:p>
        </p:txBody>
      </p:sp>
      <p:sp>
        <p:nvSpPr>
          <p:cNvPr id="3" name="Content Placeholder 2">
            <a:extLst>
              <a:ext uri="{FF2B5EF4-FFF2-40B4-BE49-F238E27FC236}">
                <a16:creationId xmlns:a16="http://schemas.microsoft.com/office/drawing/2014/main" id="{474569D3-EE01-BE40-B36E-7FB192D67145}"/>
              </a:ext>
            </a:extLst>
          </p:cNvPr>
          <p:cNvSpPr>
            <a:spLocks noGrp="1"/>
          </p:cNvSpPr>
          <p:nvPr>
            <p:ph idx="1"/>
          </p:nvPr>
        </p:nvSpPr>
        <p:spPr/>
        <p:txBody>
          <a:bodyPr>
            <a:normAutofit fontScale="92500" lnSpcReduction="10000"/>
          </a:bodyPr>
          <a:lstStyle/>
          <a:p>
            <a:r>
              <a:rPr lang="en-US" dirty="0"/>
              <a:t>Heat-related illnesses are caused by environmental exposure to heat.</a:t>
            </a:r>
          </a:p>
          <a:p>
            <a:r>
              <a:rPr lang="en-US" dirty="0"/>
              <a:t>Heat-related illnesses can occur indoors as well as outdoors. </a:t>
            </a:r>
          </a:p>
          <a:p>
            <a:r>
              <a:rPr lang="en-US" dirty="0"/>
              <a:t>Includes minor conditions such as heat cramps, heat rash and heat syncope (fainting), the serious condition of heat exhaustion, and the severe condition of heat stroke, which can be fatal. </a:t>
            </a:r>
          </a:p>
          <a:p>
            <a:r>
              <a:rPr lang="en-US" dirty="0"/>
              <a:t>Hyponatremia when caused by exercise, such as working outdoors, is considered a heat-related illnesses.</a:t>
            </a:r>
          </a:p>
          <a:p>
            <a:r>
              <a:rPr lang="en-US" dirty="0"/>
              <a:t>Heat rash – sweat produced by skin cannot evaporate – red bumps, tiny blisters, itching.</a:t>
            </a:r>
          </a:p>
        </p:txBody>
      </p:sp>
      <p:sp>
        <p:nvSpPr>
          <p:cNvPr id="4" name="Footer Placeholder 3">
            <a:extLst>
              <a:ext uri="{FF2B5EF4-FFF2-40B4-BE49-F238E27FC236}">
                <a16:creationId xmlns:a16="http://schemas.microsoft.com/office/drawing/2014/main" id="{D7DE2F1F-1289-C745-8F01-58FE368EC68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10261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n-US" dirty="0"/>
              <a:t>Instructor’s Notes: Employer Responsibility</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n-US" dirty="0"/>
              <a:t>Every year, dozens of workers die and thousands more become ill while working in extreme heat or humid conditions.</a:t>
            </a:r>
          </a:p>
          <a:p>
            <a:r>
              <a:rPr lang="en-US" dirty="0"/>
              <a:t>OSHA does not have a specific standard that covers working in hot environments. Nonetheless, under the OSH Act, employers have a duty to protect workers from recognized serious hazards in the workplace, including heat-related hazards.</a:t>
            </a:r>
          </a:p>
          <a:p>
            <a:r>
              <a:rPr lang="en-US" dirty="0"/>
              <a:t>OSH Act – Occupational Safety and Health Act of 1970</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79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98BF-EBE9-724A-ACFC-15F05DDF763A}"/>
              </a:ext>
            </a:extLst>
          </p:cNvPr>
          <p:cNvSpPr>
            <a:spLocks noGrp="1"/>
          </p:cNvSpPr>
          <p:nvPr>
            <p:ph type="title"/>
          </p:nvPr>
        </p:nvSpPr>
        <p:spPr>
          <a:xfrm>
            <a:off x="1216634" y="753228"/>
            <a:ext cx="5472924" cy="1080938"/>
          </a:xfrm>
        </p:spPr>
        <p:txBody>
          <a:bodyPr/>
          <a:lstStyle/>
          <a:p>
            <a:r>
              <a:rPr lang="en-US" dirty="0"/>
              <a:t>Employer Responsibility</a:t>
            </a:r>
          </a:p>
        </p:txBody>
      </p:sp>
      <p:sp>
        <p:nvSpPr>
          <p:cNvPr id="3" name="Content Placeholder 2">
            <a:extLst>
              <a:ext uri="{FF2B5EF4-FFF2-40B4-BE49-F238E27FC236}">
                <a16:creationId xmlns:a16="http://schemas.microsoft.com/office/drawing/2014/main" id="{5CC5E706-89FC-1F49-979D-2A361116FE40}"/>
              </a:ext>
            </a:extLst>
          </p:cNvPr>
          <p:cNvSpPr>
            <a:spLocks noGrp="1"/>
          </p:cNvSpPr>
          <p:nvPr>
            <p:ph sz="half" idx="1"/>
          </p:nvPr>
        </p:nvSpPr>
        <p:spPr>
          <a:xfrm>
            <a:off x="747963" y="2274092"/>
            <a:ext cx="7648074" cy="3308561"/>
          </a:xfrm>
        </p:spPr>
        <p:txBody>
          <a:bodyPr>
            <a:normAutofit/>
          </a:bodyPr>
          <a:lstStyle/>
          <a:p>
            <a:pPr marL="0" indent="0">
              <a:lnSpc>
                <a:spcPct val="120000"/>
              </a:lnSpc>
              <a:buNone/>
            </a:pPr>
            <a:r>
              <a:rPr lang="en-US" sz="2600" dirty="0"/>
              <a:t>Under OSHA law:</a:t>
            </a:r>
          </a:p>
          <a:p>
            <a:pPr>
              <a:lnSpc>
                <a:spcPct val="120000"/>
              </a:lnSpc>
            </a:pPr>
            <a:r>
              <a:rPr lang="en-US" sz="2600" dirty="0"/>
              <a:t>Employers have a duty to protect workers from recognized serious hazards including heat-related illnesses.</a:t>
            </a:r>
          </a:p>
          <a:p>
            <a:pPr>
              <a:lnSpc>
                <a:spcPct val="120000"/>
              </a:lnSpc>
            </a:pPr>
            <a:r>
              <a:rPr lang="en-US" sz="2600" dirty="0"/>
              <a:t>Workers have a right to a safe workplace.</a:t>
            </a:r>
          </a:p>
        </p:txBody>
      </p:sp>
      <p:sp>
        <p:nvSpPr>
          <p:cNvPr id="5" name="Footer Placeholder 4">
            <a:extLst>
              <a:ext uri="{FF2B5EF4-FFF2-40B4-BE49-F238E27FC236}">
                <a16:creationId xmlns:a16="http://schemas.microsoft.com/office/drawing/2014/main" id="{363F197E-662B-3147-8E1A-1786F6382C19}"/>
              </a:ext>
            </a:extLst>
          </p:cNvPr>
          <p:cNvSpPr>
            <a:spLocks noGrp="1"/>
          </p:cNvSpPr>
          <p:nvPr>
            <p:ph type="ftr" sz="quarter" idx="11"/>
          </p:nvPr>
        </p:nvSpPr>
        <p:spPr>
          <a:xfrm>
            <a:off x="533400" y="5842727"/>
            <a:ext cx="7984957"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40011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a:bodyPr>
          <a:lstStyle/>
          <a:p>
            <a:r>
              <a:rPr lang="en-US" dirty="0"/>
              <a:t>Instructor’s Notes: Prevention</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pPr marL="457200" lvl="1" indent="0">
              <a:lnSpc>
                <a:spcPct val="120000"/>
              </a:lnSpc>
              <a:buNone/>
            </a:pPr>
            <a:r>
              <a:rPr lang="en-US" sz="2400" dirty="0"/>
              <a:t>A heat-related illness prevention program includes training, acclimatizing, resting in shade, drinking fluids and monitoring. We’ll be discussing each of these in more detail.</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18403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162B-3ADC-0A44-A0D4-68E3A94CAC83}"/>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E30694A9-9046-B84D-8686-4E906A15B81D}"/>
              </a:ext>
            </a:extLst>
          </p:cNvPr>
          <p:cNvSpPr>
            <a:spLocks noGrp="1"/>
          </p:cNvSpPr>
          <p:nvPr>
            <p:ph sz="half" idx="1"/>
          </p:nvPr>
        </p:nvSpPr>
        <p:spPr>
          <a:xfrm>
            <a:off x="533400" y="2076765"/>
            <a:ext cx="4473498" cy="3765962"/>
          </a:xfrm>
        </p:spPr>
        <p:txBody>
          <a:bodyPr/>
          <a:lstStyle/>
          <a:p>
            <a:pPr>
              <a:lnSpc>
                <a:spcPct val="100000"/>
              </a:lnSpc>
            </a:pPr>
            <a:r>
              <a:rPr lang="en-US" sz="2300" dirty="0"/>
              <a:t>Heat-related illnesses can be prevented</a:t>
            </a:r>
          </a:p>
          <a:p>
            <a:pPr>
              <a:lnSpc>
                <a:spcPct val="100000"/>
              </a:lnSpc>
            </a:pPr>
            <a:r>
              <a:rPr lang="en-US" sz="2300" dirty="0"/>
              <a:t>Key factors include:</a:t>
            </a:r>
          </a:p>
          <a:p>
            <a:pPr lvl="1">
              <a:lnSpc>
                <a:spcPct val="100000"/>
              </a:lnSpc>
              <a:spcBef>
                <a:spcPts val="1000"/>
              </a:spcBef>
            </a:pPr>
            <a:r>
              <a:rPr lang="en-US" sz="2300" dirty="0"/>
              <a:t>Training</a:t>
            </a:r>
          </a:p>
          <a:p>
            <a:pPr lvl="1">
              <a:lnSpc>
                <a:spcPct val="100000"/>
              </a:lnSpc>
              <a:spcBef>
                <a:spcPts val="1000"/>
              </a:spcBef>
            </a:pPr>
            <a:r>
              <a:rPr lang="en-US" sz="2300" dirty="0"/>
              <a:t>Acclimatizing</a:t>
            </a:r>
          </a:p>
          <a:p>
            <a:pPr lvl="1">
              <a:lnSpc>
                <a:spcPct val="100000"/>
              </a:lnSpc>
              <a:spcBef>
                <a:spcPts val="1000"/>
              </a:spcBef>
            </a:pPr>
            <a:r>
              <a:rPr lang="en-US" sz="2300" dirty="0"/>
              <a:t>Resting in shade</a:t>
            </a:r>
          </a:p>
          <a:p>
            <a:pPr lvl="1">
              <a:lnSpc>
                <a:spcPct val="100000"/>
              </a:lnSpc>
              <a:spcBef>
                <a:spcPts val="1000"/>
              </a:spcBef>
            </a:pPr>
            <a:r>
              <a:rPr lang="en-US" sz="2300" dirty="0"/>
              <a:t>Drinking fluids</a:t>
            </a:r>
          </a:p>
          <a:p>
            <a:pPr lvl="1">
              <a:lnSpc>
                <a:spcPct val="100000"/>
              </a:lnSpc>
              <a:spcBef>
                <a:spcPts val="1000"/>
              </a:spcBef>
            </a:pPr>
            <a:r>
              <a:rPr lang="en-US" sz="2300" dirty="0"/>
              <a:t>Monitoring</a:t>
            </a:r>
          </a:p>
          <a:p>
            <a:endParaRPr lang="en-US" dirty="0"/>
          </a:p>
        </p:txBody>
      </p:sp>
      <p:sp>
        <p:nvSpPr>
          <p:cNvPr id="5" name="Footer Placeholder 4">
            <a:extLst>
              <a:ext uri="{FF2B5EF4-FFF2-40B4-BE49-F238E27FC236}">
                <a16:creationId xmlns:a16="http://schemas.microsoft.com/office/drawing/2014/main" id="{53208EE4-B021-1C44-A37C-B9447DA838B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9" name="Picture Placeholder 8" descr="This is a picture of a woman working outside in the sun. She appears to be resting. ">
            <a:extLst>
              <a:ext uri="{FF2B5EF4-FFF2-40B4-BE49-F238E27FC236}">
                <a16:creationId xmlns:a16="http://schemas.microsoft.com/office/drawing/2014/main" id="{28C2A629-ACFF-194B-B698-4E4E1B71C64B}"/>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a:off x="5021178" y="427029"/>
            <a:ext cx="4251158" cy="6545270"/>
          </a:xfrm>
          <a:effectLst>
            <a:softEdge rad="114300"/>
          </a:effectLst>
        </p:spPr>
      </p:pic>
    </p:spTree>
    <p:extLst>
      <p:ext uri="{BB962C8B-B14F-4D97-AF65-F5344CB8AC3E}">
        <p14:creationId xmlns:p14="http://schemas.microsoft.com/office/powerpoint/2010/main" val="330143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a:bodyPr>
          <a:lstStyle/>
          <a:p>
            <a:r>
              <a:rPr lang="en-US" dirty="0"/>
              <a:t>Instructor’s Notes: Acclimatize</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n-US" dirty="0"/>
              <a:t>Heat acclimatization means becoming more heat tolerant over time.</a:t>
            </a:r>
          </a:p>
          <a:p>
            <a:r>
              <a:rPr lang="en-US" dirty="0"/>
              <a:t>Gradually increase the time workers work in hot conditions over a period of 7 to 14 days. </a:t>
            </a:r>
          </a:p>
          <a:p>
            <a:r>
              <a:rPr lang="en-US" dirty="0"/>
              <a:t>Workers can regain acclimatization after a week-long vacation in a cooler climate in 2 to 3 days upon returning to a hot job.</a:t>
            </a:r>
          </a:p>
          <a:p>
            <a:r>
              <a:rPr lang="en-US" dirty="0"/>
              <a:t>Heat acclimati­zation increases sweating and therefore workers will have an increased need for fluids.</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851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n-US" dirty="0"/>
              <a:t>Acclimatize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lstStyle/>
          <a:p>
            <a:r>
              <a:rPr lang="en-US" dirty="0"/>
              <a:t>Acclimatize – increasing your heat tolerance over time</a:t>
            </a:r>
          </a:p>
          <a:p>
            <a:r>
              <a:rPr lang="en-US" dirty="0"/>
              <a:t>Gradually increase work time in hot conditions over 10 – 14 days</a:t>
            </a:r>
          </a:p>
          <a:p>
            <a:r>
              <a:rPr lang="en-US" dirty="0"/>
              <a:t>After a vacation heat tolerance can be regained in 2 – 3 days.</a:t>
            </a:r>
          </a:p>
        </p:txBody>
      </p:sp>
      <p:pic>
        <p:nvPicPr>
          <p:cNvPr id="7" name="Content Placeholder 6" descr="This is a picture of a landscape worker working outside in the sun.">
            <a:extLst>
              <a:ext uri="{FF2B5EF4-FFF2-40B4-BE49-F238E27FC236}">
                <a16:creationId xmlns:a16="http://schemas.microsoft.com/office/drawing/2014/main" id="{68BFA01C-68C1-4040-9D93-96C2B80B46C3}"/>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7026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0E89-18CF-B647-9182-3FBE4A8E3DD3}"/>
              </a:ext>
            </a:extLst>
          </p:cNvPr>
          <p:cNvSpPr>
            <a:spLocks noGrp="1"/>
          </p:cNvSpPr>
          <p:nvPr>
            <p:ph type="title"/>
          </p:nvPr>
        </p:nvSpPr>
        <p:spPr>
          <a:xfrm>
            <a:off x="531637" y="1031960"/>
            <a:ext cx="6061667" cy="549635"/>
          </a:xfrm>
        </p:spPr>
        <p:txBody>
          <a:bodyPr>
            <a:normAutofit fontScale="90000"/>
          </a:bodyPr>
          <a:lstStyle/>
          <a:p>
            <a:r>
              <a:rPr lang="en-US" dirty="0"/>
              <a:t>Instructor’s Notes: Adjust Schedule</a:t>
            </a:r>
          </a:p>
        </p:txBody>
      </p:sp>
      <p:sp>
        <p:nvSpPr>
          <p:cNvPr id="3" name="Content Placeholder 2">
            <a:extLst>
              <a:ext uri="{FF2B5EF4-FFF2-40B4-BE49-F238E27FC236}">
                <a16:creationId xmlns:a16="http://schemas.microsoft.com/office/drawing/2014/main" id="{60BB5395-E2B7-3A42-B512-76B3D4509594}"/>
              </a:ext>
            </a:extLst>
          </p:cNvPr>
          <p:cNvSpPr>
            <a:spLocks noGrp="1"/>
          </p:cNvSpPr>
          <p:nvPr>
            <p:ph idx="1"/>
          </p:nvPr>
        </p:nvSpPr>
        <p:spPr/>
        <p:txBody>
          <a:bodyPr/>
          <a:lstStyle/>
          <a:p>
            <a:r>
              <a:rPr lang="en-US" dirty="0"/>
              <a:t>Try to work during the cooler part of the day if possible.</a:t>
            </a:r>
          </a:p>
          <a:p>
            <a:r>
              <a:rPr lang="en-US" dirty="0"/>
              <a:t>New workers who are not acclimatize to the heat should not work the same outdoor schedule for the first few days as acclimatized workers. Adjust their schedule until they are acclimatized.</a:t>
            </a:r>
          </a:p>
        </p:txBody>
      </p:sp>
      <p:sp>
        <p:nvSpPr>
          <p:cNvPr id="4" name="Footer Placeholder 3">
            <a:extLst>
              <a:ext uri="{FF2B5EF4-FFF2-40B4-BE49-F238E27FC236}">
                <a16:creationId xmlns:a16="http://schemas.microsoft.com/office/drawing/2014/main" id="{28D73CEF-5D19-C14C-A782-19420587372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3352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n-US" dirty="0"/>
              <a:t>Adjust Schedule</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1" y="2517953"/>
            <a:ext cx="4473498" cy="2947070"/>
          </a:xfrm>
        </p:spPr>
        <p:txBody>
          <a:bodyPr/>
          <a:lstStyle/>
          <a:p>
            <a:r>
              <a:rPr lang="en-US" sz="2800" dirty="0"/>
              <a:t>Try to work during the cooler part of day</a:t>
            </a:r>
          </a:p>
          <a:p>
            <a:r>
              <a:rPr lang="en-US" sz="2800" dirty="0"/>
              <a:t>New workers may not be acclimatized – adjust schedule to allow time for acclimatization</a:t>
            </a:r>
          </a:p>
          <a:p>
            <a:endParaRPr lang="en-US" dirty="0"/>
          </a:p>
        </p:txBody>
      </p:sp>
      <p:pic>
        <p:nvPicPr>
          <p:cNvPr id="7" name="Content Placeholder 6" descr="This is a picture of a worker taking a break in the direct sun who is drinking a sports drink. He appears to be wiping sweat off his face.">
            <a:extLst>
              <a:ext uri="{FF2B5EF4-FFF2-40B4-BE49-F238E27FC236}">
                <a16:creationId xmlns:a16="http://schemas.microsoft.com/office/drawing/2014/main" id="{9E4F78B7-23A6-B04C-960D-AAD9D0D18DB1}"/>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4199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81B8-F414-1A4D-88A1-D057B3F51E2A}"/>
              </a:ext>
            </a:extLst>
          </p:cNvPr>
          <p:cNvSpPr>
            <a:spLocks noGrp="1"/>
          </p:cNvSpPr>
          <p:nvPr>
            <p:ph type="title"/>
          </p:nvPr>
        </p:nvSpPr>
        <p:spPr>
          <a:xfrm>
            <a:off x="531638" y="1031960"/>
            <a:ext cx="6128806" cy="549635"/>
          </a:xfrm>
        </p:spPr>
        <p:txBody>
          <a:bodyPr>
            <a:normAutofit fontScale="90000"/>
          </a:bodyPr>
          <a:lstStyle/>
          <a:p>
            <a:r>
              <a:rPr lang="en-US" dirty="0"/>
              <a:t>Instructor’s Notes: Frequent Breaks</a:t>
            </a:r>
          </a:p>
        </p:txBody>
      </p:sp>
      <p:sp>
        <p:nvSpPr>
          <p:cNvPr id="3" name="Content Placeholder 2">
            <a:extLst>
              <a:ext uri="{FF2B5EF4-FFF2-40B4-BE49-F238E27FC236}">
                <a16:creationId xmlns:a16="http://schemas.microsoft.com/office/drawing/2014/main" id="{37AD1ED4-7F74-5E48-8675-1D0E9B272FFB}"/>
              </a:ext>
            </a:extLst>
          </p:cNvPr>
          <p:cNvSpPr>
            <a:spLocks noGrp="1"/>
          </p:cNvSpPr>
          <p:nvPr>
            <p:ph idx="1"/>
          </p:nvPr>
        </p:nvSpPr>
        <p:spPr/>
        <p:txBody>
          <a:bodyPr/>
          <a:lstStyle/>
          <a:p>
            <a:r>
              <a:rPr lang="en-US" dirty="0"/>
              <a:t>Take frequent breaks.</a:t>
            </a:r>
          </a:p>
          <a:p>
            <a:r>
              <a:rPr lang="en-US" dirty="0"/>
              <a:t>Get out of the direct sun.</a:t>
            </a:r>
          </a:p>
          <a:p>
            <a:r>
              <a:rPr lang="en-US" dirty="0"/>
              <a:t>Rest in a cool location</a:t>
            </a:r>
          </a:p>
          <a:p>
            <a:pPr lvl="1"/>
            <a:r>
              <a:rPr lang="en-US" dirty="0"/>
              <a:t>Indoors in air conditioning</a:t>
            </a:r>
          </a:p>
          <a:p>
            <a:pPr lvl="1"/>
            <a:r>
              <a:rPr lang="en-US" dirty="0"/>
              <a:t>Shady location</a:t>
            </a:r>
          </a:p>
          <a:p>
            <a:pPr lvl="1"/>
            <a:r>
              <a:rPr lang="en-US" dirty="0"/>
              <a:t>No shade – provide a portable shade structure or industrial umbrella. These can be used while working as well to get workers out of the direct sun.</a:t>
            </a:r>
          </a:p>
          <a:p>
            <a:r>
              <a:rPr lang="en-US" dirty="0"/>
              <a:t>Use a fan to circulate air.</a:t>
            </a:r>
          </a:p>
          <a:p>
            <a:endParaRPr lang="en-US" dirty="0"/>
          </a:p>
        </p:txBody>
      </p:sp>
      <p:sp>
        <p:nvSpPr>
          <p:cNvPr id="4" name="Footer Placeholder 3">
            <a:extLst>
              <a:ext uri="{FF2B5EF4-FFF2-40B4-BE49-F238E27FC236}">
                <a16:creationId xmlns:a16="http://schemas.microsoft.com/office/drawing/2014/main" id="{FE6AD812-94D7-B844-8071-74D216CCE28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2284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Take Frequent Breaks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Out of direct sun</a:t>
            </a:r>
          </a:p>
          <a:p>
            <a:r>
              <a:rPr lang="en-US" sz="3000" dirty="0"/>
              <a:t>Cool, shady location </a:t>
            </a:r>
          </a:p>
          <a:p>
            <a:r>
              <a:rPr lang="en-US" sz="3000" dirty="0"/>
              <a:t>Provide a shade structure if no shade available</a:t>
            </a:r>
          </a:p>
          <a:p>
            <a:r>
              <a:rPr lang="en-US" sz="3000" dirty="0"/>
              <a:t>Fan to circulate air</a:t>
            </a:r>
          </a:p>
          <a:p>
            <a:endParaRPr lang="en-US" dirty="0"/>
          </a:p>
        </p:txBody>
      </p:sp>
      <p:pic>
        <p:nvPicPr>
          <p:cNvPr id="9" name="Content Placeholder 8" descr="This is a picture of a structure.">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p:blipFill>
        <p:spPr>
          <a:xfrm>
            <a:off x="5593778" y="2091263"/>
            <a:ext cx="2220674" cy="2272079"/>
          </a:xfrm>
        </p:spPr>
      </p:pic>
      <p:pic>
        <p:nvPicPr>
          <p:cNvPr id="11" name="Picture Placeholder 10" descr="This is a picture of an industrial fan.">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6704115" y="4363342"/>
            <a:ext cx="1995490" cy="2063135"/>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a:xfrm>
            <a:off x="533401" y="56522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7137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lstStyle/>
          <a:p>
            <a:r>
              <a:rPr lang="en-US" dirty="0"/>
              <a:t>Heat-Related Illnesses</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336873"/>
            <a:ext cx="7730067" cy="1388460"/>
          </a:xfrm>
        </p:spPr>
        <p:txBody>
          <a:bodyPr>
            <a:normAutofit/>
          </a:bodyPr>
          <a:lstStyle/>
          <a:p>
            <a:r>
              <a:rPr lang="en-US" sz="2800" dirty="0"/>
              <a:t>Caused by environmental exposure to heat</a:t>
            </a:r>
          </a:p>
          <a:p>
            <a:r>
              <a:rPr lang="en-US" sz="2800" dirty="0"/>
              <a:t>Can occur indoors as well as outdoors</a:t>
            </a:r>
          </a:p>
          <a:p>
            <a:endParaRPr lang="en-US"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2"/>
          </p:nvPr>
        </p:nvSpPr>
        <p:spPr>
          <a:xfrm>
            <a:off x="1083928" y="3721049"/>
            <a:ext cx="6129672" cy="1855663"/>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4895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3B0-CE5F-E84F-BF01-FA5BD1C49C71}"/>
              </a:ext>
            </a:extLst>
          </p:cNvPr>
          <p:cNvSpPr>
            <a:spLocks noGrp="1"/>
          </p:cNvSpPr>
          <p:nvPr>
            <p:ph type="title"/>
          </p:nvPr>
        </p:nvSpPr>
        <p:spPr>
          <a:xfrm>
            <a:off x="531637" y="1031960"/>
            <a:ext cx="6747467" cy="549635"/>
          </a:xfrm>
        </p:spPr>
        <p:txBody>
          <a:bodyPr>
            <a:normAutofit/>
          </a:bodyPr>
          <a:lstStyle/>
          <a:p>
            <a:r>
              <a:rPr lang="en-US" dirty="0"/>
              <a:t>Instructor’s Notes: Fluids</a:t>
            </a:r>
          </a:p>
        </p:txBody>
      </p:sp>
      <p:sp>
        <p:nvSpPr>
          <p:cNvPr id="3" name="Content Placeholder 2">
            <a:extLst>
              <a:ext uri="{FF2B5EF4-FFF2-40B4-BE49-F238E27FC236}">
                <a16:creationId xmlns:a16="http://schemas.microsoft.com/office/drawing/2014/main" id="{41FF7DC0-40F2-CE43-A506-725A4D0DFAC2}"/>
              </a:ext>
            </a:extLst>
          </p:cNvPr>
          <p:cNvSpPr>
            <a:spLocks noGrp="1"/>
          </p:cNvSpPr>
          <p:nvPr>
            <p:ph idx="1"/>
          </p:nvPr>
        </p:nvSpPr>
        <p:spPr/>
        <p:txBody>
          <a:bodyPr/>
          <a:lstStyle/>
          <a:p>
            <a:r>
              <a:rPr lang="en-US" dirty="0"/>
              <a:t>Workers should drink a cup of cool water every 15 to 20 minutes when working in a hot environment.</a:t>
            </a:r>
          </a:p>
          <a:p>
            <a:r>
              <a:rPr lang="en-US" dirty="0"/>
              <a:t>Cool </a:t>
            </a:r>
            <a:r>
              <a:rPr lang="en-US" sz="2300" dirty="0"/>
              <a:t>water</a:t>
            </a:r>
            <a:r>
              <a:rPr lang="en-US" dirty="0"/>
              <a:t> is potable water less than 59 °F provided in individual not communal drinking cups.</a:t>
            </a:r>
          </a:p>
          <a:p>
            <a:r>
              <a:rPr lang="en-US" dirty="0"/>
              <a:t>During prolonged sweating lasting several hours workers should drink a drink that contains electrolytes such as a sports drink. </a:t>
            </a:r>
          </a:p>
        </p:txBody>
      </p:sp>
      <p:sp>
        <p:nvSpPr>
          <p:cNvPr id="4" name="Footer Placeholder 3">
            <a:extLst>
              <a:ext uri="{FF2B5EF4-FFF2-40B4-BE49-F238E27FC236}">
                <a16:creationId xmlns:a16="http://schemas.microsoft.com/office/drawing/2014/main" id="{6900293E-CA81-4C42-B512-5CEB3AD7FDB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3234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n-US" dirty="0"/>
              <a:t>Drink Plenty of Fluids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a:bodyPr>
          <a:lstStyle/>
          <a:p>
            <a:r>
              <a:rPr lang="en-US" sz="2600" dirty="0"/>
              <a:t>A cup of cool water every 15 to 20 minutes</a:t>
            </a:r>
          </a:p>
          <a:p>
            <a:r>
              <a:rPr lang="en-US" sz="2600" dirty="0"/>
              <a:t>Water less than 59 °F </a:t>
            </a:r>
          </a:p>
          <a:p>
            <a:r>
              <a:rPr lang="en-US" sz="2600" dirty="0"/>
              <a:t>Individual drinking cups</a:t>
            </a:r>
          </a:p>
          <a:p>
            <a:r>
              <a:rPr lang="en-US" sz="2600" dirty="0"/>
              <a:t>During prolonged sweating -  drinks such as sports drink to replace electrolytes</a:t>
            </a:r>
          </a:p>
          <a:p>
            <a:endParaRPr lang="en-US" dirty="0"/>
          </a:p>
        </p:txBody>
      </p:sp>
      <p:pic>
        <p:nvPicPr>
          <p:cNvPr id="9" name="Content Placeholder 8" descr="This is a picture of a worker filling a personal water bottle from a water cooler.">
            <a:extLst>
              <a:ext uri="{FF2B5EF4-FFF2-40B4-BE49-F238E27FC236}">
                <a16:creationId xmlns:a16="http://schemas.microsoft.com/office/drawing/2014/main" id="{8D4185A4-F9F6-2B4A-8FFE-2572F4C5529E}"/>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8510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17D4-AE59-094C-922E-748BC73316FC}"/>
              </a:ext>
            </a:extLst>
          </p:cNvPr>
          <p:cNvSpPr>
            <a:spLocks noGrp="1"/>
          </p:cNvSpPr>
          <p:nvPr>
            <p:ph type="title"/>
          </p:nvPr>
        </p:nvSpPr>
        <p:spPr>
          <a:xfrm>
            <a:off x="531638" y="1031960"/>
            <a:ext cx="5948184" cy="549635"/>
          </a:xfrm>
        </p:spPr>
        <p:txBody>
          <a:bodyPr>
            <a:normAutofit/>
          </a:bodyPr>
          <a:lstStyle/>
          <a:p>
            <a:r>
              <a:rPr lang="en-US" dirty="0"/>
              <a:t>Instructor’s Notes: Salty Snacks</a:t>
            </a:r>
          </a:p>
        </p:txBody>
      </p:sp>
      <p:sp>
        <p:nvSpPr>
          <p:cNvPr id="3" name="Content Placeholder 2">
            <a:extLst>
              <a:ext uri="{FF2B5EF4-FFF2-40B4-BE49-F238E27FC236}">
                <a16:creationId xmlns:a16="http://schemas.microsoft.com/office/drawing/2014/main" id="{A95B92F5-2E93-AE4A-9171-B3E5B474D482}"/>
              </a:ext>
            </a:extLst>
          </p:cNvPr>
          <p:cNvSpPr>
            <a:spLocks noGrp="1"/>
          </p:cNvSpPr>
          <p:nvPr>
            <p:ph idx="1"/>
          </p:nvPr>
        </p:nvSpPr>
        <p:spPr/>
        <p:txBody>
          <a:bodyPr/>
          <a:lstStyle/>
          <a:p>
            <a:r>
              <a:rPr lang="en-US" dirty="0"/>
              <a:t>Workers working in hot environments should eat salty snacks to replace electrolytes.</a:t>
            </a:r>
          </a:p>
          <a:p>
            <a:r>
              <a:rPr lang="en-US" dirty="0"/>
              <a:t>Sports drinks alone do not replace electrolytes when workers are working in hot environments and sweating for prolonged periods of time.</a:t>
            </a:r>
          </a:p>
          <a:p>
            <a:r>
              <a:rPr lang="en-US" dirty="0"/>
              <a:t>Provide salty snacks and cool drinks during rest breaks.</a:t>
            </a:r>
          </a:p>
        </p:txBody>
      </p:sp>
      <p:sp>
        <p:nvSpPr>
          <p:cNvPr id="4" name="Footer Placeholder 3">
            <a:extLst>
              <a:ext uri="{FF2B5EF4-FFF2-40B4-BE49-F238E27FC236}">
                <a16:creationId xmlns:a16="http://schemas.microsoft.com/office/drawing/2014/main" id="{CC1D809F-C586-4543-B81A-952054BCFF5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22116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19DC-AC68-1241-A96B-4CCE86D4CC64}"/>
              </a:ext>
            </a:extLst>
          </p:cNvPr>
          <p:cNvSpPr>
            <a:spLocks noGrp="1"/>
          </p:cNvSpPr>
          <p:nvPr>
            <p:ph type="title"/>
          </p:nvPr>
        </p:nvSpPr>
        <p:spPr/>
        <p:txBody>
          <a:bodyPr/>
          <a:lstStyle/>
          <a:p>
            <a:r>
              <a:rPr lang="en-US" dirty="0"/>
              <a:t>Eat Salty Snacks</a:t>
            </a:r>
          </a:p>
        </p:txBody>
      </p:sp>
      <p:sp>
        <p:nvSpPr>
          <p:cNvPr id="3" name="Content Placeholder 2">
            <a:extLst>
              <a:ext uri="{FF2B5EF4-FFF2-40B4-BE49-F238E27FC236}">
                <a16:creationId xmlns:a16="http://schemas.microsoft.com/office/drawing/2014/main" id="{8CF0A334-B607-5B42-8029-E23F79250EA8}"/>
              </a:ext>
            </a:extLst>
          </p:cNvPr>
          <p:cNvSpPr>
            <a:spLocks noGrp="1"/>
          </p:cNvSpPr>
          <p:nvPr>
            <p:ph sz="half" idx="1"/>
          </p:nvPr>
        </p:nvSpPr>
        <p:spPr>
          <a:xfrm>
            <a:off x="533401" y="2364911"/>
            <a:ext cx="4473498" cy="2947070"/>
          </a:xfrm>
        </p:spPr>
        <p:txBody>
          <a:bodyPr>
            <a:normAutofit/>
          </a:bodyPr>
          <a:lstStyle/>
          <a:p>
            <a:r>
              <a:rPr lang="en-US" sz="3400" dirty="0"/>
              <a:t>Eat salty snacks in addition to drinking sports drinks</a:t>
            </a:r>
          </a:p>
          <a:p>
            <a:r>
              <a:rPr lang="en-US" sz="3400" dirty="0"/>
              <a:t>Replaces salt lost through sweating</a:t>
            </a:r>
          </a:p>
        </p:txBody>
      </p:sp>
      <p:pic>
        <p:nvPicPr>
          <p:cNvPr id="9" name="Content Placeholder 8" descr="This is a picture of two workers eating salty snacks while taking a break.">
            <a:extLst>
              <a:ext uri="{FF2B5EF4-FFF2-40B4-BE49-F238E27FC236}">
                <a16:creationId xmlns:a16="http://schemas.microsoft.com/office/drawing/2014/main" id="{DF9EADEC-BD1B-D54D-A9F5-F3C4D2CC9E4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53923" y="493294"/>
            <a:ext cx="4322425" cy="6480401"/>
          </a:xfrm>
          <a:effectLst>
            <a:softEdge rad="114300"/>
          </a:effectLst>
        </p:spPr>
      </p:pic>
      <p:sp>
        <p:nvSpPr>
          <p:cNvPr id="5" name="Footer Placeholder 4">
            <a:extLst>
              <a:ext uri="{FF2B5EF4-FFF2-40B4-BE49-F238E27FC236}">
                <a16:creationId xmlns:a16="http://schemas.microsoft.com/office/drawing/2014/main" id="{1A55BC1B-A068-6E43-9A73-C8FDB296532C}"/>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81827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n-US" dirty="0"/>
              <a:t>Instructor’s Notes: Clothing</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n-US" dirty="0"/>
              <a:t>The clothing workers wear can help keep them cooler.</a:t>
            </a:r>
          </a:p>
          <a:p>
            <a:r>
              <a:rPr lang="en-US" dirty="0"/>
              <a:t>Workers should wear a hat with a wide brim. These are preferred over ball caps that only shade the face.</a:t>
            </a:r>
          </a:p>
          <a:p>
            <a:r>
              <a:rPr lang="en-US" dirty="0"/>
              <a:t>Light-colored, loose-fitting clothing is best.</a:t>
            </a:r>
          </a:p>
          <a:p>
            <a:r>
              <a:rPr lang="en-US" dirty="0"/>
              <a:t>Workers should wear sun glasses to protect their eyes.</a:t>
            </a:r>
          </a:p>
          <a:p>
            <a:r>
              <a:rPr lang="en-US" dirty="0"/>
              <a:t>Workers should use sunscreen to protect their skin.</a:t>
            </a:r>
          </a:p>
          <a:p>
            <a:r>
              <a:rPr lang="en-US" dirty="0"/>
              <a:t>Cooling garments can be worn to help keep workers cool.</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6258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n-US" dirty="0"/>
              <a:t>Wear Appropriate Clothing</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r>
              <a:rPr lang="en-US" sz="3000" dirty="0"/>
              <a:t>Hat with a wide brim</a:t>
            </a:r>
          </a:p>
          <a:p>
            <a:r>
              <a:rPr lang="en-US" sz="3000" dirty="0"/>
              <a:t>Light-colored, loose-fitting clothing</a:t>
            </a:r>
          </a:p>
          <a:p>
            <a:r>
              <a:rPr lang="en-US" sz="3000" dirty="0"/>
              <a:t>Sun glasses</a:t>
            </a:r>
          </a:p>
          <a:p>
            <a:r>
              <a:rPr lang="en-US" sz="3000" dirty="0"/>
              <a:t>Sunscreen</a:t>
            </a:r>
          </a:p>
        </p:txBody>
      </p:sp>
      <p:pic>
        <p:nvPicPr>
          <p:cNvPr id="12" name="Content Placeholder 11" descr="This is a picture of a worker wearing light-colored, loose-fitting clothing and a hardhat with a wide brim and neck shade.">
            <a:extLst>
              <a:ext uri="{FF2B5EF4-FFF2-40B4-BE49-F238E27FC236}">
                <a16:creationId xmlns:a16="http://schemas.microsoft.com/office/drawing/2014/main" id="{B45C7D9D-DEA2-5849-97DD-DD88F98DBDB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216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n-US" dirty="0"/>
              <a:t>Instructor’s Notes: Cooling Garments</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n-US" dirty="0"/>
              <a:t>Cooling garments can be worn to help keep workers cool.</a:t>
            </a:r>
          </a:p>
          <a:p>
            <a:r>
              <a:rPr lang="en-US" dirty="0"/>
              <a:t>Cooling bands that are wetted and worn around the neck. The water evaporates and cools the worker.</a:t>
            </a:r>
          </a:p>
          <a:p>
            <a:r>
              <a:rPr lang="en-US" dirty="0"/>
              <a:t>Cooling shirts that wick sweat away from the skin and help with evaporation and cooling</a:t>
            </a:r>
          </a:p>
          <a:p>
            <a:r>
              <a:rPr lang="en-US" dirty="0"/>
              <a:t>Special cooling personal protective equipment.</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88927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Wear Cooling Garments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Cooling bands - water evaporates and cool</a:t>
            </a:r>
          </a:p>
          <a:p>
            <a:r>
              <a:rPr lang="en-US" sz="3000" dirty="0"/>
              <a:t>Cooling shirts  - wick sweat and cool </a:t>
            </a:r>
          </a:p>
          <a:p>
            <a:r>
              <a:rPr lang="en-US" sz="3000" dirty="0"/>
              <a:t>Special cooling personal protective equipment</a:t>
            </a:r>
          </a:p>
          <a:p>
            <a:endParaRPr lang="en-US" dirty="0"/>
          </a:p>
        </p:txBody>
      </p:sp>
      <p:pic>
        <p:nvPicPr>
          <p:cNvPr id="9" name="Content Placeholder 8" descr="This is a picture of a cooling band that can be wetted and worn around the neck. The water evaporates and helps cool the worker.">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718145" y="1962716"/>
            <a:ext cx="3222653" cy="1498600"/>
          </a:xfrm>
        </p:spPr>
      </p:pic>
      <p:pic>
        <p:nvPicPr>
          <p:cNvPr id="11" name="Picture Placeholder 10" descr="This is a picture of a special cooling personal protective vest that can be wetted. The water slowly evaporates and cools the worke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841145" y="3721869"/>
            <a:ext cx="2976652" cy="2833158"/>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671105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930F-894D-AA4C-AF73-AB26CBEBDB53}"/>
              </a:ext>
            </a:extLst>
          </p:cNvPr>
          <p:cNvSpPr>
            <a:spLocks noGrp="1"/>
          </p:cNvSpPr>
          <p:nvPr>
            <p:ph type="title"/>
          </p:nvPr>
        </p:nvSpPr>
        <p:spPr>
          <a:xfrm>
            <a:off x="531637" y="1031960"/>
            <a:ext cx="5375867" cy="549635"/>
          </a:xfrm>
        </p:spPr>
        <p:txBody>
          <a:bodyPr>
            <a:normAutofit/>
          </a:bodyPr>
          <a:lstStyle/>
          <a:p>
            <a:r>
              <a:rPr lang="en-US" dirty="0"/>
              <a:t>Instructor’s Notes: Monitor</a:t>
            </a:r>
          </a:p>
        </p:txBody>
      </p:sp>
      <p:sp>
        <p:nvSpPr>
          <p:cNvPr id="3" name="Content Placeholder 2">
            <a:extLst>
              <a:ext uri="{FF2B5EF4-FFF2-40B4-BE49-F238E27FC236}">
                <a16:creationId xmlns:a16="http://schemas.microsoft.com/office/drawing/2014/main" id="{A486A60B-C3AC-C344-A7E9-857561D4217D}"/>
              </a:ext>
            </a:extLst>
          </p:cNvPr>
          <p:cNvSpPr>
            <a:spLocks noGrp="1"/>
          </p:cNvSpPr>
          <p:nvPr>
            <p:ph idx="1"/>
          </p:nvPr>
        </p:nvSpPr>
        <p:spPr/>
        <p:txBody>
          <a:bodyPr/>
          <a:lstStyle/>
          <a:p>
            <a:r>
              <a:rPr lang="en-US" dirty="0"/>
              <a:t>A buddy system can help prevent heat-related illnesses.</a:t>
            </a:r>
          </a:p>
          <a:p>
            <a:r>
              <a:rPr lang="en-US" dirty="0"/>
              <a:t>Workers should not working alone in hot environments.</a:t>
            </a:r>
          </a:p>
          <a:p>
            <a:r>
              <a:rPr lang="en-US" dirty="0"/>
              <a:t>Workers should be trained in recognizing, preventing and treating heat-related illnesses.</a:t>
            </a:r>
          </a:p>
          <a:p>
            <a:r>
              <a:rPr lang="en-US" dirty="0"/>
              <a:t>Workers should monitor each other for early signs and symptoms of heat-related illnesses.</a:t>
            </a:r>
          </a:p>
          <a:p>
            <a:endParaRPr lang="en-US" dirty="0"/>
          </a:p>
        </p:txBody>
      </p:sp>
      <p:sp>
        <p:nvSpPr>
          <p:cNvPr id="4" name="Footer Placeholder 3">
            <a:extLst>
              <a:ext uri="{FF2B5EF4-FFF2-40B4-BE49-F238E27FC236}">
                <a16:creationId xmlns:a16="http://schemas.microsoft.com/office/drawing/2014/main" id="{2FD7868D-B218-4A42-A36D-83B003DACE7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55503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n-US" dirty="0"/>
              <a:t>Monitor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533401" y="2274092"/>
            <a:ext cx="4473498" cy="3568635"/>
          </a:xfrm>
        </p:spPr>
        <p:txBody>
          <a:bodyPr>
            <a:normAutofit/>
          </a:bodyPr>
          <a:lstStyle/>
          <a:p>
            <a:r>
              <a:rPr lang="en-US" sz="3200" dirty="0"/>
              <a:t>Use a buddy system</a:t>
            </a:r>
          </a:p>
          <a:p>
            <a:r>
              <a:rPr lang="en-US" sz="3200" dirty="0"/>
              <a:t>Don’t work alone</a:t>
            </a:r>
          </a:p>
          <a:p>
            <a:r>
              <a:rPr lang="en-US" sz="3200" dirty="0"/>
              <a:t>Monitor each other for signs and symptoms of heat-related illnesses </a:t>
            </a:r>
          </a:p>
        </p:txBody>
      </p:sp>
      <p:pic>
        <p:nvPicPr>
          <p:cNvPr id="11" name="Content Placeholder 10" descr="This is a picture of a worker helping his coworker who is showing signs and symptoms of a heat-related illnesses sit down.">
            <a:extLst>
              <a:ext uri="{FF2B5EF4-FFF2-40B4-BE49-F238E27FC236}">
                <a16:creationId xmlns:a16="http://schemas.microsoft.com/office/drawing/2014/main" id="{294CD7A4-873E-BF47-96FD-447FB0E0F5FE}"/>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13536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531638" y="1031960"/>
            <a:ext cx="5312114" cy="549635"/>
          </a:xfrm>
        </p:spPr>
        <p:txBody>
          <a:bodyPr>
            <a:normAutofit fontScale="90000"/>
          </a:bodyPr>
          <a:lstStyle/>
          <a:p>
            <a:r>
              <a:rPr lang="en-US" dirty="0"/>
              <a:t>Instructor’s Notes: Risk Factors</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a:xfrm>
            <a:off x="533401" y="2178076"/>
            <a:ext cx="8091054" cy="3381896"/>
          </a:xfrm>
        </p:spPr>
        <p:txBody>
          <a:bodyPr>
            <a:normAutofit/>
          </a:bodyPr>
          <a:lstStyle/>
          <a:p>
            <a:r>
              <a:rPr lang="en-US" sz="1800" dirty="0"/>
              <a:t>Lack of acclimatization. Workers should gradually increase their heat exposure over 7-14 days.</a:t>
            </a:r>
          </a:p>
          <a:p>
            <a:r>
              <a:rPr lang="en-US" sz="1800" dirty="0"/>
              <a:t>Environment: High temperatures, high humidity. direct sun exposure, lack of air movement. High humidity inhibits the evaporation of sweat, the bodies natural cooling mechanism.</a:t>
            </a:r>
          </a:p>
          <a:p>
            <a:r>
              <a:rPr lang="en-US" sz="1800" dirty="0"/>
              <a:t>Indoor radiant heat sources such as furnaces and ovens.</a:t>
            </a:r>
          </a:p>
          <a:p>
            <a:r>
              <a:rPr lang="en-US" sz="1800" dirty="0"/>
              <a:t>Clothing: multiple layers, dark colors, tight-fitting or restricts air movement. Personal protective equipment that is air and vapor impermeable increases the risk of heat-related illnesses.</a:t>
            </a:r>
          </a:p>
          <a:p>
            <a:r>
              <a:rPr lang="en-US" sz="1800" dirty="0"/>
              <a:t>Not drinking enough fluids may lead to dehydration.</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85906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C67D-A812-FF42-B875-85BA2520A955}"/>
              </a:ext>
            </a:extLst>
          </p:cNvPr>
          <p:cNvSpPr>
            <a:spLocks noGrp="1"/>
          </p:cNvSpPr>
          <p:nvPr>
            <p:ph type="title"/>
          </p:nvPr>
        </p:nvSpPr>
        <p:spPr>
          <a:xfrm>
            <a:off x="531637" y="1031960"/>
            <a:ext cx="5484151" cy="549635"/>
          </a:xfrm>
        </p:spPr>
        <p:txBody>
          <a:bodyPr>
            <a:normAutofit fontScale="90000"/>
          </a:bodyPr>
          <a:lstStyle/>
          <a:p>
            <a:r>
              <a:rPr lang="en-US" dirty="0"/>
              <a:t>Instructor’s Notes: Treatment	</a:t>
            </a:r>
          </a:p>
        </p:txBody>
      </p:sp>
      <p:sp>
        <p:nvSpPr>
          <p:cNvPr id="3" name="Content Placeholder 2">
            <a:extLst>
              <a:ext uri="{FF2B5EF4-FFF2-40B4-BE49-F238E27FC236}">
                <a16:creationId xmlns:a16="http://schemas.microsoft.com/office/drawing/2014/main" id="{2FF13285-1418-3742-9A2F-F6E41238D7F4}"/>
              </a:ext>
            </a:extLst>
          </p:cNvPr>
          <p:cNvSpPr>
            <a:spLocks noGrp="1"/>
          </p:cNvSpPr>
          <p:nvPr>
            <p:ph idx="1"/>
          </p:nvPr>
        </p:nvSpPr>
        <p:spPr>
          <a:xfrm>
            <a:off x="531639" y="1956750"/>
            <a:ext cx="8091054" cy="3869290"/>
          </a:xfrm>
        </p:spPr>
        <p:txBody>
          <a:bodyPr/>
          <a:lstStyle/>
          <a:p>
            <a:r>
              <a:rPr lang="en-US" dirty="0"/>
              <a:t>Now we are going to talk about treatment. Let’s review the heat-related illnesses first.</a:t>
            </a:r>
          </a:p>
          <a:p>
            <a:pPr lvl="1">
              <a:lnSpc>
                <a:spcPct val="100000"/>
              </a:lnSpc>
              <a:spcBef>
                <a:spcPts val="0"/>
              </a:spcBef>
              <a:defRPr/>
            </a:pPr>
            <a:r>
              <a:rPr lang="en-US" dirty="0"/>
              <a:t>Dehydration - when you use or lose more fluid than you take in</a:t>
            </a:r>
          </a:p>
          <a:p>
            <a:pPr lvl="1"/>
            <a:r>
              <a:rPr lang="en-US" dirty="0"/>
              <a:t>Heat rash – sweat produced by skin cannot evaporate – red bumps, tiny blisters, itching.</a:t>
            </a:r>
          </a:p>
          <a:p>
            <a:pPr lvl="1"/>
            <a:r>
              <a:rPr lang="en-US" dirty="0"/>
              <a:t>Heat syncope  - fainting</a:t>
            </a:r>
          </a:p>
          <a:p>
            <a:pPr lvl="1">
              <a:lnSpc>
                <a:spcPct val="100000"/>
              </a:lnSpc>
              <a:spcBef>
                <a:spcPts val="0"/>
              </a:spcBef>
              <a:defRPr/>
            </a:pPr>
            <a:r>
              <a:rPr lang="en-US" dirty="0"/>
              <a:t>Heat cramps - muscle cramps or spasms caused by the loss of electrolytes from heavy sweating.</a:t>
            </a:r>
          </a:p>
          <a:p>
            <a:pPr lvl="1"/>
            <a:r>
              <a:rPr lang="en-US" dirty="0"/>
              <a:t>Heat exhaustion – your body is overheating</a:t>
            </a:r>
          </a:p>
          <a:p>
            <a:pPr lvl="1"/>
            <a:r>
              <a:rPr lang="en-US" dirty="0"/>
              <a:t>Heat stroke – your body can no longer regulate its core temperature</a:t>
            </a:r>
          </a:p>
          <a:p>
            <a:endParaRPr lang="en-US" dirty="0"/>
          </a:p>
        </p:txBody>
      </p:sp>
      <p:sp>
        <p:nvSpPr>
          <p:cNvPr id="4" name="Footer Placeholder 3">
            <a:extLst>
              <a:ext uri="{FF2B5EF4-FFF2-40B4-BE49-F238E27FC236}">
                <a16:creationId xmlns:a16="http://schemas.microsoft.com/office/drawing/2014/main" id="{FEF56E3B-9CF5-1C45-993D-05451C23F30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5011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Treatment</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14879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a:bodyPr>
          <a:lstStyle/>
          <a:p>
            <a:r>
              <a:rPr lang="en-US" dirty="0"/>
              <a:t>Instructor’s Notes: Heat Stroke: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2178076"/>
            <a:ext cx="8091054" cy="3647964"/>
          </a:xfrm>
        </p:spPr>
        <p:txBody>
          <a:bodyPr/>
          <a:lstStyle/>
          <a:p>
            <a:r>
              <a:rPr lang="en-US" dirty="0"/>
              <a:t>The first step is to recognize the emergency.</a:t>
            </a:r>
          </a:p>
          <a:p>
            <a:r>
              <a:rPr lang="en-US" dirty="0"/>
              <a:t>Heat stroke is a medical emergency and can be fatal. CALL 911.</a:t>
            </a:r>
          </a:p>
          <a:p>
            <a:r>
              <a:rPr lang="en-US" dirty="0"/>
              <a:t>Someone should stay with the worker until help arrives.</a:t>
            </a:r>
          </a:p>
          <a:p>
            <a:r>
              <a:rPr lang="en-US" dirty="0"/>
              <a:t>While waiting for help, there are additional first aid steps that you can take.</a:t>
            </a:r>
          </a:p>
          <a:p>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8732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n-US" dirty="0"/>
              <a:t>Heat Stroke: Call</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lstStyle/>
          <a:p>
            <a:pPr marL="0" indent="0" algn="ctr">
              <a:buNone/>
            </a:pPr>
            <a:r>
              <a:rPr lang="en-US" sz="3800" dirty="0"/>
              <a:t>CALL 911 - Heat stroke is a medical emergency</a:t>
            </a:r>
          </a:p>
          <a:p>
            <a:pPr marL="0" indent="0">
              <a:buNone/>
            </a:pPr>
            <a:endParaRPr lang="en-US" dirty="0"/>
          </a:p>
        </p:txBody>
      </p:sp>
      <p:pic>
        <p:nvPicPr>
          <p:cNvPr id="6" name="Content Placeholder 5" descr="This is a picture of a woman calling for help for a heat stroke emergency.">
            <a:extLst>
              <a:ext uri="{FF2B5EF4-FFF2-40B4-BE49-F238E27FC236}">
                <a16:creationId xmlns:a16="http://schemas.microsoft.com/office/drawing/2014/main" id="{7F079BA9-BFBC-2849-B481-4896B529B11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06637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a:bodyPr>
          <a:lstStyle/>
          <a:p>
            <a:r>
              <a:rPr lang="en-US" dirty="0"/>
              <a:t>Instructor’s Notes: Heat Stroke: Cool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1963585"/>
            <a:ext cx="8091054" cy="3737304"/>
          </a:xfrm>
        </p:spPr>
        <p:txBody>
          <a:bodyPr>
            <a:normAutofit/>
          </a:bodyPr>
          <a:lstStyle/>
          <a:p>
            <a:r>
              <a:rPr lang="en-US" dirty="0"/>
              <a:t>Move the worker to a shady cool area or air conditioned building.</a:t>
            </a:r>
          </a:p>
          <a:p>
            <a:r>
              <a:rPr lang="en-US" dirty="0"/>
              <a:t>Remove outer clothing.</a:t>
            </a:r>
          </a:p>
          <a:p>
            <a:r>
              <a:rPr lang="en-US" dirty="0"/>
              <a:t>Cool the worker any way you can.</a:t>
            </a:r>
          </a:p>
          <a:p>
            <a:pPr lvl="1"/>
            <a:r>
              <a:rPr lang="en-US" dirty="0"/>
              <a:t>Cold compresses especially on head, neck, groin, and armpits</a:t>
            </a:r>
          </a:p>
          <a:p>
            <a:pPr lvl="1"/>
            <a:r>
              <a:rPr lang="en-US" dirty="0"/>
              <a:t>Cold water or ice bath</a:t>
            </a:r>
          </a:p>
          <a:p>
            <a:pPr lvl="1"/>
            <a:r>
              <a:rPr lang="en-US" dirty="0"/>
              <a:t>Spray with cold water</a:t>
            </a:r>
          </a:p>
          <a:p>
            <a:pPr lvl="1"/>
            <a:r>
              <a:rPr lang="en-US" dirty="0"/>
              <a:t>Fan the worker</a:t>
            </a:r>
          </a:p>
          <a:p>
            <a:pPr lvl="1"/>
            <a:r>
              <a:rPr lang="en-US" dirty="0"/>
              <a:t>Soak clothing with cold water</a:t>
            </a:r>
          </a:p>
          <a:p>
            <a:pPr lvl="1"/>
            <a:r>
              <a:rPr lang="en-US" dirty="0"/>
              <a:t>Sponge with cold water</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229343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p:txBody>
          <a:bodyPr/>
          <a:lstStyle/>
          <a:p>
            <a:r>
              <a:rPr lang="en-US" dirty="0"/>
              <a:t>Heat Stroke: Cool</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542702"/>
            <a:ext cx="4473498" cy="2591488"/>
          </a:xfrm>
        </p:spPr>
        <p:txBody>
          <a:bodyPr/>
          <a:lstStyle/>
          <a:p>
            <a:r>
              <a:rPr lang="en-US" sz="3800" dirty="0"/>
              <a:t>Move to shady cool area</a:t>
            </a:r>
          </a:p>
          <a:p>
            <a:r>
              <a:rPr lang="en-US" sz="3800" dirty="0"/>
              <a:t>Cool the worker any way you can</a:t>
            </a:r>
          </a:p>
          <a:p>
            <a:endParaRPr lang="en-US" dirty="0"/>
          </a:p>
        </p:txBody>
      </p:sp>
      <p:pic>
        <p:nvPicPr>
          <p:cNvPr id="6" name="Content Placeholder 5" descr="This is a picture of a man applying cold compressing to a woman suffering from heat stroke.">
            <a:extLst>
              <a:ext uri="{FF2B5EF4-FFF2-40B4-BE49-F238E27FC236}">
                <a16:creationId xmlns:a16="http://schemas.microsoft.com/office/drawing/2014/main" id="{C00FF8DB-5F9B-8F46-9E37-0D0435A64E1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575511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365873" cy="549635"/>
          </a:xfrm>
        </p:spPr>
        <p:txBody>
          <a:bodyPr>
            <a:normAutofit fontScale="90000"/>
          </a:bodyPr>
          <a:lstStyle/>
          <a:p>
            <a:r>
              <a:rPr lang="en-US" dirty="0"/>
              <a:t>Instructor’s Notes: Heat Stroke: Drink</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If the worker is responsive, give cool water to drink.</a:t>
            </a:r>
          </a:p>
          <a:p>
            <a:r>
              <a:rPr lang="en-US" dirty="0"/>
              <a:t>Do not give coffee, tea or other caffeinated beverages.</a:t>
            </a:r>
          </a:p>
          <a:p>
            <a:r>
              <a:rPr lang="en-US" dirty="0"/>
              <a:t>Do not give alcohol or sugary beverages.</a:t>
            </a:r>
          </a:p>
          <a:p>
            <a:r>
              <a:rPr lang="en-US" dirty="0"/>
              <a:t>Do not give very cold drinks as they may cause stomach cramps.</a:t>
            </a:r>
          </a:p>
          <a:p>
            <a:endParaRPr lang="en-US" dirty="0"/>
          </a:p>
          <a:p>
            <a:r>
              <a:rPr lang="en-US" dirty="0"/>
              <a:t>Be prepared to give CPR if worker stops breathing and is unresponsive.</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51226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400" dirty="0"/>
              <a:t>Heat Stroke: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n-US" sz="3600" dirty="0"/>
              <a:t>If the </a:t>
            </a:r>
            <a:r>
              <a:rPr lang="en-US" sz="4000" dirty="0"/>
              <a:t>worker</a:t>
            </a:r>
            <a:r>
              <a:rPr lang="en-US" sz="3600" dirty="0"/>
              <a:t> is responsive, give cool water to drink</a:t>
            </a:r>
          </a:p>
        </p:txBody>
      </p:sp>
      <p:pic>
        <p:nvPicPr>
          <p:cNvPr id="7" name="Content Placeholder 6" descr="This is a picture of a plastic water bottle.">
            <a:extLst>
              <a:ext uri="{FF2B5EF4-FFF2-40B4-BE49-F238E27FC236}">
                <a16:creationId xmlns:a16="http://schemas.microsoft.com/office/drawing/2014/main" id="{2624DC97-09CB-C940-BF65-6617233ED8B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59123">
            <a:off x="6328782" y="2362568"/>
            <a:ext cx="1472744" cy="4116628"/>
          </a:xfrm>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68005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80363" cy="549635"/>
          </a:xfrm>
        </p:spPr>
        <p:txBody>
          <a:bodyPr>
            <a:normAutofit fontScale="90000"/>
          </a:bodyPr>
          <a:lstStyle/>
          <a:p>
            <a:r>
              <a:rPr lang="en-US" dirty="0"/>
              <a:t>Instructor’s Notes: Heat Exhaustion: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Call 911 if medical assistance is not available on site.</a:t>
            </a:r>
          </a:p>
          <a:p>
            <a:r>
              <a:rPr lang="en-US" dirty="0"/>
              <a:t>Move the worker to a shady cool area or air conditioned building.</a:t>
            </a:r>
          </a:p>
          <a:p>
            <a:r>
              <a:rPr lang="en-US" dirty="0"/>
              <a:t>Stay with the worker until help arrives.</a:t>
            </a:r>
          </a:p>
          <a:p>
            <a:r>
              <a:rPr lang="en-US" dirty="0"/>
              <a:t>While waiting for help, there are additional first aid steps that you can take.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94972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000" dirty="0"/>
              <a:t>Heat Exhaustion: Call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r>
              <a:rPr lang="en-US" sz="3600" dirty="0"/>
              <a:t>Call 911 if no medical assistance on site</a:t>
            </a:r>
          </a:p>
          <a:p>
            <a:r>
              <a:rPr lang="en-US" sz="3600" dirty="0"/>
              <a:t>Move worker to a cool shady area</a:t>
            </a:r>
            <a:endParaRPr lang="en-US" sz="3200" dirty="0"/>
          </a:p>
        </p:txBody>
      </p:sp>
      <p:pic>
        <p:nvPicPr>
          <p:cNvPr id="8" name="Content Placeholder 7" descr="This is a picture of a man moving a woman suffering from heat exhaustion to a shady area and having her sit down.">
            <a:extLst>
              <a:ext uri="{FF2B5EF4-FFF2-40B4-BE49-F238E27FC236}">
                <a16:creationId xmlns:a16="http://schemas.microsoft.com/office/drawing/2014/main" id="{7C42C5C2-9FAA-C348-A5F1-7B83CE05847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06369" y="505326"/>
            <a:ext cx="4186174" cy="6455366"/>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1993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Workers who are not acclimatized to heat</a:t>
            </a:r>
          </a:p>
          <a:p>
            <a:r>
              <a:rPr lang="en-US" dirty="0"/>
              <a:t>Environmental: High temperatures, high humidity, direct sun exposure and lack of air movement</a:t>
            </a:r>
          </a:p>
          <a:p>
            <a:r>
              <a:rPr lang="en-US" dirty="0"/>
              <a:t>Indoor radiant heat sources</a:t>
            </a:r>
          </a:p>
          <a:p>
            <a:r>
              <a:rPr lang="en-US" dirty="0"/>
              <a:t>Clothing: multiple layers, dark colors, tight-fitting or restricts air movement</a:t>
            </a:r>
          </a:p>
          <a:p>
            <a:r>
              <a:rPr lang="en-US" dirty="0"/>
              <a:t>Not drinking enough fluids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3" name="Slide Number Placeholder 2">
            <a:extLst>
              <a:ext uri="{FF2B5EF4-FFF2-40B4-BE49-F238E27FC236}">
                <a16:creationId xmlns:a16="http://schemas.microsoft.com/office/drawing/2014/main" id="{EB29BFEA-6B54-5B44-ACBF-5B17DBC88FF5}"/>
              </a:ext>
            </a:extLst>
          </p:cNvPr>
          <p:cNvSpPr>
            <a:spLocks noGrp="1"/>
          </p:cNvSpPr>
          <p:nvPr>
            <p:ph type="sldNum" sz="quarter" idx="12"/>
          </p:nvPr>
        </p:nvSpPr>
        <p:spPr/>
        <p:txBody>
          <a:bodyPr/>
          <a:lstStyle/>
          <a:p>
            <a:fld id="{DB8CD99B-3B1D-314C-A2EA-70136B41CEAE}" type="slidenum">
              <a:rPr lang="en-US" smtClean="0"/>
              <a:t>5</a:t>
            </a:fld>
            <a:endParaRPr lang="en-US" dirty="0"/>
          </a:p>
        </p:txBody>
      </p:sp>
    </p:spTree>
    <p:extLst>
      <p:ext uri="{BB962C8B-B14F-4D97-AF65-F5344CB8AC3E}">
        <p14:creationId xmlns:p14="http://schemas.microsoft.com/office/powerpoint/2010/main" val="4179410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n-US" dirty="0"/>
              <a:t>Instructor’s Notes: Heat Exhaustion: Cool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n-US" dirty="0"/>
              <a:t>Loosen tight clothing and remove unnecessary layers.</a:t>
            </a:r>
          </a:p>
          <a:p>
            <a:r>
              <a:rPr lang="en-US" dirty="0"/>
              <a:t>Cool the worker.</a:t>
            </a:r>
          </a:p>
          <a:p>
            <a:pPr lvl="1"/>
            <a:r>
              <a:rPr lang="en-US" dirty="0"/>
              <a:t>Cold compresses especially on head, neck, groin, and armpits</a:t>
            </a:r>
          </a:p>
          <a:p>
            <a:pPr lvl="1"/>
            <a:r>
              <a:rPr lang="en-US" dirty="0"/>
              <a:t>Spray with cold water</a:t>
            </a:r>
          </a:p>
          <a:p>
            <a:pPr lvl="1"/>
            <a:r>
              <a:rPr lang="en-US" dirty="0"/>
              <a:t>Fan the worker</a:t>
            </a:r>
          </a:p>
          <a:p>
            <a:pPr lvl="1"/>
            <a:r>
              <a:rPr lang="en-US" dirty="0"/>
              <a:t>Soak clothing with cold water</a:t>
            </a:r>
          </a:p>
          <a:p>
            <a:pPr lvl="1"/>
            <a:r>
              <a:rPr lang="en-US" dirty="0"/>
              <a:t>Sponge with cold water</a:t>
            </a:r>
          </a:p>
          <a:p>
            <a:pPr marL="234950" lvl="1" indent="-223838"/>
            <a:r>
              <a:rPr lang="en-US" sz="2400" dirty="0"/>
              <a:t>Have them rest.</a:t>
            </a:r>
          </a:p>
          <a:p>
            <a:pPr marL="457200" lvl="1" indent="0">
              <a:buNone/>
            </a:pPr>
            <a:endParaRPr lang="en-US"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88997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n-US" sz="3100" dirty="0"/>
              <a:t>Heat Exhaustion: Cool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605172"/>
            <a:ext cx="4607312" cy="2947070"/>
          </a:xfrm>
        </p:spPr>
        <p:txBody>
          <a:bodyPr>
            <a:noAutofit/>
          </a:bodyPr>
          <a:lstStyle/>
          <a:p>
            <a:r>
              <a:rPr lang="en-US" sz="3600" dirty="0"/>
              <a:t>Loosen tight clothing and remove extra layers</a:t>
            </a:r>
          </a:p>
          <a:p>
            <a:r>
              <a:rPr lang="en-US" sz="3600" dirty="0"/>
              <a:t>Cool the worker</a:t>
            </a:r>
          </a:p>
        </p:txBody>
      </p:sp>
      <p:pic>
        <p:nvPicPr>
          <p:cNvPr id="8" name="Content Placeholder 7" descr="This is a picture of a woman suffering from heat exhaustion who is removing extra clothing to help her cool down.">
            <a:extLst>
              <a:ext uri="{FF2B5EF4-FFF2-40B4-BE49-F238E27FC236}">
                <a16:creationId xmlns:a16="http://schemas.microsoft.com/office/drawing/2014/main" id="{DE46BD2D-F0C6-E349-9F61-A095D474401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35352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n-US" dirty="0"/>
              <a:t>Instructor’s Notes: Heat Exhaustion: Drink</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Give cool water or sports drinks to drink.</a:t>
            </a:r>
          </a:p>
          <a:p>
            <a:r>
              <a:rPr lang="en-US" dirty="0"/>
              <a:t>Encourage frequent small sips.</a:t>
            </a:r>
          </a:p>
          <a:p>
            <a:r>
              <a:rPr lang="en-US" dirty="0"/>
              <a:t>Do not give coffee, tea or other caffeinated beverages.</a:t>
            </a:r>
          </a:p>
          <a:p>
            <a:r>
              <a:rPr lang="en-US" dirty="0"/>
              <a:t>Do not give alcohol or sugary beverages.</a:t>
            </a:r>
          </a:p>
          <a:p>
            <a:r>
              <a:rPr lang="en-US" dirty="0"/>
              <a:t>Do not give very cold drinks as they may cause stomach cramps.</a:t>
            </a:r>
          </a:p>
          <a:p>
            <a:r>
              <a:rPr lang="en-US" dirty="0"/>
              <a:t>Monitor the person.</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97945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n-US" sz="2800" dirty="0"/>
              <a:t>Heat Exhaustion: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n-US" sz="3600" dirty="0"/>
              <a:t>Give cool drinks</a:t>
            </a:r>
          </a:p>
          <a:p>
            <a:pPr>
              <a:lnSpc>
                <a:spcPct val="100000"/>
              </a:lnSpc>
              <a:spcBef>
                <a:spcPts val="1600"/>
              </a:spcBef>
            </a:pPr>
            <a:r>
              <a:rPr lang="en-US" sz="3600" dirty="0"/>
              <a:t>Water or sports drinks</a:t>
            </a:r>
          </a:p>
          <a:p>
            <a:pPr>
              <a:lnSpc>
                <a:spcPct val="100000"/>
              </a:lnSpc>
              <a:spcBef>
                <a:spcPts val="1600"/>
              </a:spcBef>
            </a:pPr>
            <a:r>
              <a:rPr lang="en-US" sz="3600" dirty="0"/>
              <a:t>No coffee or alcohol</a:t>
            </a:r>
          </a:p>
        </p:txBody>
      </p:sp>
      <p:pic>
        <p:nvPicPr>
          <p:cNvPr id="7" name="Content Placeholder 6" descr="This is a picture of a man giving a worker suffering from heat exhaustion a sports drink.&#10;">
            <a:extLst>
              <a:ext uri="{FF2B5EF4-FFF2-40B4-BE49-F238E27FC236}">
                <a16:creationId xmlns:a16="http://schemas.microsoft.com/office/drawing/2014/main" id="{95480003-D9EB-F140-8E56-717EE4BB27A8}"/>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842727"/>
            <a:ext cx="4645952" cy="825190"/>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616597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a:bodyPr>
          <a:lstStyle/>
          <a:p>
            <a:r>
              <a:rPr lang="en-US" dirty="0"/>
              <a:t>Instructor’s Notes: Hyponatremia: Eat</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Move the worker to a cool, shady area.</a:t>
            </a:r>
          </a:p>
          <a:p>
            <a:r>
              <a:rPr lang="en-US" dirty="0"/>
              <a:t>Have the worker rest.</a:t>
            </a:r>
          </a:p>
          <a:p>
            <a:r>
              <a:rPr lang="en-US" dirty="0"/>
              <a:t>Have the worker eat salty snacks.</a:t>
            </a:r>
          </a:p>
          <a:p>
            <a:r>
              <a:rPr lang="en-US" dirty="0"/>
              <a:t>Avoid salt tablets.</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279482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p:txBody>
          <a:bodyPr>
            <a:normAutofit/>
          </a:bodyPr>
          <a:lstStyle/>
          <a:p>
            <a:r>
              <a:rPr lang="en-US" sz="3200" dirty="0"/>
              <a:t>Hyponatremia: Eat</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92500" lnSpcReduction="20000"/>
          </a:bodyPr>
          <a:lstStyle/>
          <a:p>
            <a:pPr>
              <a:lnSpc>
                <a:spcPct val="110000"/>
              </a:lnSpc>
              <a:spcBef>
                <a:spcPts val="1600"/>
              </a:spcBef>
            </a:pPr>
            <a:r>
              <a:rPr lang="en-US" sz="3200" dirty="0"/>
              <a:t>Move the worker to a cool, shady area</a:t>
            </a:r>
          </a:p>
          <a:p>
            <a:pPr>
              <a:lnSpc>
                <a:spcPct val="110000"/>
              </a:lnSpc>
              <a:spcBef>
                <a:spcPts val="1600"/>
              </a:spcBef>
            </a:pPr>
            <a:r>
              <a:rPr lang="en-US" sz="3200" dirty="0"/>
              <a:t>If the worker is responsive have them eat salty snacks</a:t>
            </a:r>
          </a:p>
          <a:p>
            <a:pPr>
              <a:lnSpc>
                <a:spcPct val="110000"/>
              </a:lnSpc>
              <a:spcBef>
                <a:spcPts val="1600"/>
              </a:spcBef>
            </a:pPr>
            <a:r>
              <a:rPr lang="en-US" sz="3200" dirty="0"/>
              <a:t>No salt tablets</a:t>
            </a:r>
          </a:p>
          <a:p>
            <a:endParaRPr lang="en-US" dirty="0"/>
          </a:p>
        </p:txBody>
      </p:sp>
      <p:pic>
        <p:nvPicPr>
          <p:cNvPr id="7" name="Content Placeholder 6" descr="This is a picture of a lunch box filled with salty snacks. A worker is reaching in to grab some to eat.">
            <a:extLst>
              <a:ext uri="{FF2B5EF4-FFF2-40B4-BE49-F238E27FC236}">
                <a16:creationId xmlns:a16="http://schemas.microsoft.com/office/drawing/2014/main" id="{7671953A-4D25-944A-B135-E6E31D62D8B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687053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927941" cy="549635"/>
          </a:xfrm>
        </p:spPr>
        <p:txBody>
          <a:bodyPr>
            <a:normAutofit/>
          </a:bodyPr>
          <a:lstStyle/>
          <a:p>
            <a:r>
              <a:rPr lang="en-US" dirty="0"/>
              <a:t>Instructor’s Notes: Hyponatremia: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For hyponatremia, get medical help if the worker:</a:t>
            </a:r>
          </a:p>
          <a:p>
            <a:pPr lvl="1"/>
            <a:r>
              <a:rPr lang="en-US" dirty="0"/>
              <a:t>Has a heart condition or on a low sodium diet,</a:t>
            </a:r>
          </a:p>
          <a:p>
            <a:pPr lvl="1"/>
            <a:r>
              <a:rPr lang="en-US" dirty="0"/>
              <a:t>Is confused, disoriented or unresponsive, or</a:t>
            </a:r>
          </a:p>
          <a:p>
            <a:pPr lvl="1"/>
            <a:r>
              <a:rPr lang="en-US" dirty="0"/>
              <a:t>Is not improving within an hour.</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37900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n-US" sz="3200" dirty="0"/>
              <a:t>Hyponatremia: Call</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305365"/>
            <a:ext cx="4633920" cy="3537362"/>
          </a:xfrm>
        </p:spPr>
        <p:txBody>
          <a:bodyPr>
            <a:noAutofit/>
          </a:bodyPr>
          <a:lstStyle/>
          <a:p>
            <a:pPr>
              <a:lnSpc>
                <a:spcPct val="100000"/>
              </a:lnSpc>
              <a:spcBef>
                <a:spcPts val="1600"/>
              </a:spcBef>
            </a:pPr>
            <a:r>
              <a:rPr lang="en-US" sz="3000" dirty="0"/>
              <a:t>If the worker is</a:t>
            </a:r>
          </a:p>
          <a:p>
            <a:pPr lvl="1">
              <a:lnSpc>
                <a:spcPct val="100000"/>
              </a:lnSpc>
              <a:spcBef>
                <a:spcPts val="1600"/>
              </a:spcBef>
            </a:pPr>
            <a:r>
              <a:rPr lang="en-US" sz="2600" dirty="0"/>
              <a:t>Confused, disoriented or unresponsive, </a:t>
            </a:r>
          </a:p>
          <a:p>
            <a:pPr lvl="1">
              <a:lnSpc>
                <a:spcPct val="100000"/>
              </a:lnSpc>
              <a:spcBef>
                <a:spcPts val="1600"/>
              </a:spcBef>
            </a:pPr>
            <a:r>
              <a:rPr lang="en-US" sz="2600" dirty="0"/>
              <a:t>Has a heart condition, or</a:t>
            </a:r>
          </a:p>
          <a:p>
            <a:pPr lvl="1">
              <a:lnSpc>
                <a:spcPct val="100000"/>
              </a:lnSpc>
              <a:spcBef>
                <a:spcPts val="1600"/>
              </a:spcBef>
            </a:pPr>
            <a:r>
              <a:rPr lang="en-US" sz="2600" dirty="0"/>
              <a:t>Not improving within an hour.</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Content Placeholder 7" descr="This is a picture of a woman calling for medical assistance.">
            <a:extLst>
              <a:ext uri="{FF2B5EF4-FFF2-40B4-BE49-F238E27FC236}">
                <a16:creationId xmlns:a16="http://schemas.microsoft.com/office/drawing/2014/main" id="{B21A3382-CB19-2A4B-98C2-E5B2708DA3DE}"/>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Tree>
    <p:extLst>
      <p:ext uri="{BB962C8B-B14F-4D97-AF65-F5344CB8AC3E}">
        <p14:creationId xmlns:p14="http://schemas.microsoft.com/office/powerpoint/2010/main" val="2806031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1031960"/>
            <a:ext cx="6783562" cy="549635"/>
          </a:xfrm>
        </p:spPr>
        <p:txBody>
          <a:bodyPr>
            <a:normAutofit/>
          </a:bodyPr>
          <a:lstStyle/>
          <a:p>
            <a:r>
              <a:rPr lang="en-US" sz="2600" dirty="0"/>
              <a:t>Instructor’s Notes: Heat Cramps: Treatment</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p:txBody>
          <a:bodyPr/>
          <a:lstStyle/>
          <a:p>
            <a:r>
              <a:rPr lang="en-US" dirty="0"/>
              <a:t>Move the worker to a cool, shady location.</a:t>
            </a:r>
          </a:p>
          <a:p>
            <a:r>
              <a:rPr lang="en-US" dirty="0"/>
              <a:t>Have the worker rest.</a:t>
            </a:r>
          </a:p>
          <a:p>
            <a:r>
              <a:rPr lang="en-US" dirty="0"/>
              <a:t>Have the worker eat salty snacks.</a:t>
            </a:r>
          </a:p>
          <a:p>
            <a:r>
              <a:rPr lang="en-US" dirty="0"/>
              <a:t>Have the worker drink electrolyte replacement drinks (sports drinks).</a:t>
            </a:r>
          </a:p>
          <a:p>
            <a:r>
              <a:rPr lang="en-US" dirty="0"/>
              <a:t>Avoid salt tablets.</a:t>
            </a:r>
          </a:p>
          <a:p>
            <a:r>
              <a:rPr lang="en-US" dirty="0"/>
              <a:t>Call for medical assistance if worker does not improve within an hour.</a:t>
            </a:r>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545518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361012" y="770371"/>
            <a:ext cx="5352609" cy="1003383"/>
          </a:xfrm>
        </p:spPr>
        <p:txBody>
          <a:bodyPr>
            <a:normAutofit/>
          </a:bodyPr>
          <a:lstStyle/>
          <a:p>
            <a:r>
              <a:rPr lang="en-US" dirty="0"/>
              <a:t>Heat Cramps: Treatment</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lstStyle/>
          <a:p>
            <a:pPr>
              <a:lnSpc>
                <a:spcPct val="110000"/>
              </a:lnSpc>
              <a:spcBef>
                <a:spcPts val="1600"/>
              </a:spcBef>
            </a:pPr>
            <a:r>
              <a:rPr lang="en-US" dirty="0"/>
              <a:t>Move the worker to a cool, shady area to rest</a:t>
            </a:r>
          </a:p>
          <a:p>
            <a:pPr>
              <a:lnSpc>
                <a:spcPct val="110000"/>
              </a:lnSpc>
              <a:spcBef>
                <a:spcPts val="1600"/>
              </a:spcBef>
            </a:pPr>
            <a:r>
              <a:rPr lang="en-US" dirty="0"/>
              <a:t>Have worker eat salty snacks and drink sports drinks</a:t>
            </a:r>
          </a:p>
          <a:p>
            <a:pPr>
              <a:lnSpc>
                <a:spcPct val="110000"/>
              </a:lnSpc>
              <a:spcBef>
                <a:spcPts val="1600"/>
              </a:spcBef>
            </a:pPr>
            <a:r>
              <a:rPr lang="en-US" dirty="0"/>
              <a:t>Call for medical assistance if not improving within an hour</a:t>
            </a:r>
          </a:p>
          <a:p>
            <a:endParaRPr lang="en-US" dirty="0"/>
          </a:p>
        </p:txBody>
      </p:sp>
      <p:pic>
        <p:nvPicPr>
          <p:cNvPr id="7" name="Content Placeholder 6" descr="This is a picture of sports drinks in a cooler, salty snacks and a water cooler.">
            <a:extLst>
              <a:ext uri="{FF2B5EF4-FFF2-40B4-BE49-F238E27FC236}">
                <a16:creationId xmlns:a16="http://schemas.microsoft.com/office/drawing/2014/main" id="{83221553-80C1-7146-9CED-440C7113B3D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60708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531638" y="1031960"/>
            <a:ext cx="6857134" cy="549635"/>
          </a:xfrm>
        </p:spPr>
        <p:txBody>
          <a:bodyPr>
            <a:normAutofit fontScale="90000"/>
          </a:bodyPr>
          <a:lstStyle/>
          <a:p>
            <a:r>
              <a:rPr lang="en-US" dirty="0"/>
              <a:t>Instructor’s Notes: Risk Factors Continued</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Autofit/>
          </a:bodyPr>
          <a:lstStyle/>
          <a:p>
            <a:r>
              <a:rPr lang="en-US" sz="1800" dirty="0"/>
              <a:t>Some medications affect heat tolerance. Workers should talk with their health care provider.</a:t>
            </a:r>
          </a:p>
          <a:p>
            <a:r>
              <a:rPr lang="en-US" sz="1800" dirty="0"/>
              <a:t>Alcohol use prior to or during work in a hot environment is known to increase the risk of heat-related illnesses.</a:t>
            </a:r>
          </a:p>
          <a:p>
            <a:r>
              <a:rPr lang="en-US" sz="1800" dirty="0"/>
              <a:t>Caffeine is a mild diuretic, is a hot beverage and should not be given to workers to replace fluids from sweating.</a:t>
            </a:r>
          </a:p>
          <a:p>
            <a:r>
              <a:rPr lang="en-US" sz="1800" dirty="0"/>
              <a:t>Age - Older workers are more susceptible to heat-related illnesses.</a:t>
            </a:r>
          </a:p>
          <a:p>
            <a:r>
              <a:rPr lang="en-US" sz="1800" dirty="0"/>
              <a:t>Obesity and lack of physical fitness.</a:t>
            </a:r>
          </a:p>
          <a:p>
            <a:r>
              <a:rPr lang="en-US" sz="1800" dirty="0"/>
              <a:t>Pregnant workers – as pregnancy progresses heat tolerance is reduced.</a:t>
            </a:r>
          </a:p>
          <a:p>
            <a:r>
              <a:rPr lang="en-US" sz="1800" dirty="0"/>
              <a:t>Workers in poor health</a:t>
            </a:r>
          </a:p>
          <a:p>
            <a:r>
              <a:rPr lang="en-US" sz="1800" dirty="0"/>
              <a:t>Previous heat-related illness.</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28202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1031960"/>
            <a:ext cx="6783562" cy="549635"/>
          </a:xfrm>
        </p:spPr>
        <p:txBody>
          <a:bodyPr>
            <a:normAutofit/>
          </a:bodyPr>
          <a:lstStyle/>
          <a:p>
            <a:r>
              <a:rPr lang="en-US" dirty="0"/>
              <a:t>Instructor’s Notes: Case Study</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a:xfrm>
            <a:off x="531639" y="1956750"/>
            <a:ext cx="8091054" cy="3928994"/>
          </a:xfrm>
        </p:spPr>
        <p:txBody>
          <a:bodyPr/>
          <a:lstStyle/>
          <a:p>
            <a:r>
              <a:rPr lang="en-US" sz="1600" dirty="0"/>
              <a:t>You can find more case studies. In the Case Study Worksheet or the Case Study PowerPoint Presentation.</a:t>
            </a:r>
          </a:p>
          <a:p>
            <a:r>
              <a:rPr lang="en-US" sz="1600" dirty="0"/>
              <a:t>Discussion:</a:t>
            </a:r>
          </a:p>
          <a:p>
            <a:pPr lvl="1">
              <a:spcBef>
                <a:spcPts val="1000"/>
              </a:spcBef>
            </a:pPr>
            <a:r>
              <a:rPr lang="en-US" sz="1600" dirty="0"/>
              <a:t>Your coworker is showing signs and symptoms of </a:t>
            </a:r>
            <a:r>
              <a:rPr lang="en-US" sz="1600" b="1" dirty="0"/>
              <a:t>heat exhaustion</a:t>
            </a:r>
            <a:r>
              <a:rPr lang="en-US" sz="1600" dirty="0"/>
              <a:t>.</a:t>
            </a:r>
          </a:p>
          <a:p>
            <a:pPr lvl="1">
              <a:spcBef>
                <a:spcPts val="1000"/>
              </a:spcBef>
            </a:pPr>
            <a:r>
              <a:rPr lang="en-US" sz="1600" dirty="0"/>
              <a:t>It’s the first hot day, so he may not be acclimatized to the heat yet, and you’ve been working outside for several hours.</a:t>
            </a:r>
          </a:p>
          <a:p>
            <a:pPr lvl="1">
              <a:spcBef>
                <a:spcPts val="1000"/>
              </a:spcBef>
            </a:pPr>
            <a:r>
              <a:rPr lang="en-US" sz="1600" dirty="0"/>
              <a:t>If medical care isn’t available at your work site, call 911.</a:t>
            </a:r>
          </a:p>
          <a:p>
            <a:pPr lvl="1">
              <a:spcBef>
                <a:spcPts val="1000"/>
              </a:spcBef>
            </a:pPr>
            <a:r>
              <a:rPr lang="en-US" sz="1600" dirty="0"/>
              <a:t>Remove your coworker from the hot area by going into the shade or indoors to a cool environment. </a:t>
            </a:r>
          </a:p>
          <a:p>
            <a:pPr lvl="1">
              <a:spcBef>
                <a:spcPts val="1000"/>
              </a:spcBef>
            </a:pPr>
            <a:r>
              <a:rPr lang="en-US" sz="1600" dirty="0"/>
              <a:t>Remove any unnecessary clothing including shoes and socks. Place cold compresses on his head, face and neck. Have him sip cool water or a cool sports drink. Stay with him until medical care arrives. </a:t>
            </a:r>
          </a:p>
          <a:p>
            <a:pPr>
              <a:lnSpc>
                <a:spcPct val="120000"/>
              </a:lnSpc>
              <a:spcBef>
                <a:spcPts val="1200"/>
              </a:spcBef>
            </a:pPr>
            <a:endParaRPr lang="en-US" dirty="0"/>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188902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417631" cy="1003383"/>
          </a:xfrm>
        </p:spPr>
        <p:txBody>
          <a:bodyPr/>
          <a:lstStyle/>
          <a:p>
            <a:r>
              <a:rPr lang="en-US" dirty="0"/>
              <a:t>Case Study</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671252" y="2541378"/>
            <a:ext cx="7793476" cy="3301349"/>
          </a:xfrm>
        </p:spPr>
        <p:txBody>
          <a:bodyPr>
            <a:normAutofit/>
          </a:bodyPr>
          <a:lstStyle/>
          <a:p>
            <a:pPr marL="0" indent="0" algn="ctr">
              <a:lnSpc>
                <a:spcPct val="110000"/>
              </a:lnSpc>
              <a:spcBef>
                <a:spcPts val="1600"/>
              </a:spcBef>
              <a:buNone/>
            </a:pPr>
            <a:r>
              <a:rPr lang="en-US" sz="2500" dirty="0"/>
              <a:t>You and your coworker have been working outside on a construction site for several hours. It’s one of the first really hot days of the year. You notice that your coworker is really sweating a lot and looks a little pale. When you ask him how he is feeling, he tells you that he feels a little dizzy and nauseous</a:t>
            </a:r>
          </a:p>
        </p:txBody>
      </p:sp>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8924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 Continued</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Some medications</a:t>
            </a:r>
          </a:p>
          <a:p>
            <a:r>
              <a:rPr lang="en-US" dirty="0"/>
              <a:t>Alcohol and caffeine</a:t>
            </a:r>
          </a:p>
          <a:p>
            <a:r>
              <a:rPr lang="en-US" dirty="0"/>
              <a:t>Age</a:t>
            </a:r>
          </a:p>
          <a:p>
            <a:r>
              <a:rPr lang="en-US" dirty="0"/>
              <a:t>Obesity and lack of physical fitness</a:t>
            </a:r>
          </a:p>
          <a:p>
            <a:r>
              <a:rPr lang="en-US" dirty="0"/>
              <a:t>Pregnant workers</a:t>
            </a:r>
          </a:p>
          <a:p>
            <a:r>
              <a:rPr lang="en-US" dirty="0"/>
              <a:t>Workers in poor health</a:t>
            </a:r>
          </a:p>
          <a:p>
            <a:r>
              <a:rPr lang="en-US" dirty="0"/>
              <a:t>Previous heat-related illness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3" name="Slide Number Placeholder 2">
            <a:extLst>
              <a:ext uri="{FF2B5EF4-FFF2-40B4-BE49-F238E27FC236}">
                <a16:creationId xmlns:a16="http://schemas.microsoft.com/office/drawing/2014/main" id="{B18F9BE7-4E32-2149-88FC-FE8A211FC534}"/>
              </a:ext>
            </a:extLst>
          </p:cNvPr>
          <p:cNvSpPr>
            <a:spLocks noGrp="1"/>
          </p:cNvSpPr>
          <p:nvPr>
            <p:ph type="sldNum" sz="quarter" idx="12"/>
          </p:nvPr>
        </p:nvSpPr>
        <p:spPr/>
        <p:txBody>
          <a:bodyPr/>
          <a:lstStyle/>
          <a:p>
            <a:fld id="{DB8CD99B-3B1D-314C-A2EA-70136B41CEAE}" type="slidenum">
              <a:rPr lang="en-US" smtClean="0"/>
              <a:t>7</a:t>
            </a:fld>
            <a:endParaRPr lang="en-US" dirty="0"/>
          </a:p>
        </p:txBody>
      </p:sp>
    </p:spTree>
    <p:extLst>
      <p:ext uri="{BB962C8B-B14F-4D97-AF65-F5344CB8AC3E}">
        <p14:creationId xmlns:p14="http://schemas.microsoft.com/office/powerpoint/2010/main" val="19616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8" y="1031960"/>
            <a:ext cx="5207010" cy="549635"/>
          </a:xfrm>
        </p:spPr>
        <p:txBody>
          <a:bodyPr>
            <a:normAutofit fontScale="90000"/>
          </a:bodyPr>
          <a:lstStyle/>
          <a:p>
            <a:r>
              <a:rPr lang="en-US" dirty="0"/>
              <a:t>Instructor’s Notes: Dehydration</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r>
              <a:rPr lang="en-US" dirty="0"/>
              <a:t>Your body doesn't have enough water and other fluids to carry out its normal functions.</a:t>
            </a:r>
          </a:p>
          <a:p>
            <a:pPr lvl="0">
              <a:lnSpc>
                <a:spcPct val="100000"/>
              </a:lnSpc>
              <a:defRPr/>
            </a:pPr>
            <a:r>
              <a:rPr lang="en-US" dirty="0"/>
              <a:t>Often caused by heavy sweating in high temperatures.</a:t>
            </a:r>
          </a:p>
          <a:p>
            <a:pPr lvl="0">
              <a:lnSpc>
                <a:spcPct val="100000"/>
              </a:lnSpc>
              <a:defRPr/>
            </a:pPr>
            <a:r>
              <a:rPr lang="en-US" dirty="0"/>
              <a:t>If dehydration exceeds 1.5% to 2% of body weight, then tolerance to heat stress begins to deteriorate, heart rate and body temperature increase, and work capacity decreases.</a:t>
            </a:r>
          </a:p>
          <a:p>
            <a:endParaRPr lang="en-US" dirty="0"/>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7948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Dehydration</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672515" y="2807398"/>
            <a:ext cx="3834309" cy="2062097"/>
          </a:xfrm>
        </p:spPr>
        <p:txBody>
          <a:bodyPr/>
          <a:lstStyle/>
          <a:p>
            <a:pPr marL="0" indent="0" algn="ctr">
              <a:buNone/>
            </a:pPr>
            <a:r>
              <a:rPr lang="en-US" sz="3600" dirty="0"/>
              <a:t>When you use or lose more fluid than you take in</a:t>
            </a:r>
          </a:p>
          <a:p>
            <a:pPr marL="0" indent="0">
              <a:buNone/>
            </a:pPr>
            <a:endParaRPr lang="en-US" dirty="0"/>
          </a:p>
        </p:txBody>
      </p:sp>
      <p:pic>
        <p:nvPicPr>
          <p:cNvPr id="7" name="Content Placeholder 6" descr="This is a picture of a working sweating profusely.">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p:blipFill>
        <p:spPr>
          <a:xfrm>
            <a:off x="4956771" y="505364"/>
            <a:ext cx="4337044" cy="6502314"/>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51974537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2051</TotalTime>
  <Words>6336</Words>
  <Application>Microsoft Office PowerPoint</Application>
  <PresentationFormat>On-screen Show (4:3)</PresentationFormat>
  <Paragraphs>378</Paragraphs>
  <Slides>61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Trebuchet MS</vt:lpstr>
      <vt:lpstr>Berlin</vt:lpstr>
      <vt:lpstr>Heat-Related Illnesses: Recognition </vt:lpstr>
      <vt:lpstr>Instructor’s Notes: Heat-related Illnesses</vt:lpstr>
      <vt:lpstr>Heat-Related Illnesses</vt:lpstr>
      <vt:lpstr>Instructor’s Notes: Risk Factors</vt:lpstr>
      <vt:lpstr>Risk Factors</vt:lpstr>
      <vt:lpstr>Instructor’s Notes: Risk Factors Continued</vt:lpstr>
      <vt:lpstr>Risk Factors Continued</vt:lpstr>
      <vt:lpstr>Instructor’s Notes: Dehydration</vt:lpstr>
      <vt:lpstr>Dehydration</vt:lpstr>
      <vt:lpstr>Instructor’s Notes: Heat Cramps</vt:lpstr>
      <vt:lpstr>Heat Cramps</vt:lpstr>
      <vt:lpstr>Instructor’s Notes: Heat Exhaustion</vt:lpstr>
      <vt:lpstr>Heat Exhaustion</vt:lpstr>
      <vt:lpstr>Instructor’s Notes: Heat Stroke</vt:lpstr>
      <vt:lpstr>Heat Stroke</vt:lpstr>
      <vt:lpstr>Instructor’s Notes: Hyponatremia</vt:lpstr>
      <vt:lpstr>Hyponatremia</vt:lpstr>
      <vt:lpstr>Instructor’s Notes: Prevention:</vt:lpstr>
      <vt:lpstr>Heat-Related Illnesses: Prevention</vt:lpstr>
      <vt:lpstr>Instructor’s Notes: Employer Responsibility</vt:lpstr>
      <vt:lpstr>Employer Responsibility</vt:lpstr>
      <vt:lpstr>Instructor’s Notes: Prevention</vt:lpstr>
      <vt:lpstr>Prevention</vt:lpstr>
      <vt:lpstr>Instructor’s Notes: Acclimatize</vt:lpstr>
      <vt:lpstr>Acclimatize</vt:lpstr>
      <vt:lpstr>Instructor’s Notes: Adjust Schedule</vt:lpstr>
      <vt:lpstr>Adjust Schedule</vt:lpstr>
      <vt:lpstr>Instructor’s Notes: Frequent Breaks</vt:lpstr>
      <vt:lpstr>Take Frequent Breaks</vt:lpstr>
      <vt:lpstr>Instructor’s Notes: Fluids</vt:lpstr>
      <vt:lpstr>Drink Plenty of Fluids</vt:lpstr>
      <vt:lpstr>Instructor’s Notes: Salty Snacks</vt:lpstr>
      <vt:lpstr>Eat Salty Snacks</vt:lpstr>
      <vt:lpstr>Instructor’s Notes: Clothing</vt:lpstr>
      <vt:lpstr>Wear Appropriate Clothing</vt:lpstr>
      <vt:lpstr>Instructor’s Notes: Cooling Garments</vt:lpstr>
      <vt:lpstr>Wear Cooling Garments</vt:lpstr>
      <vt:lpstr>Instructor’s Notes: Monitor</vt:lpstr>
      <vt:lpstr>Monitor</vt:lpstr>
      <vt:lpstr>Instructor’s Notes: Treatment </vt:lpstr>
      <vt:lpstr>Heat-Related Illnesses: Treatment</vt:lpstr>
      <vt:lpstr>Instructor’s Notes: Heat Stroke: Call</vt:lpstr>
      <vt:lpstr>Heat Stroke: Call</vt:lpstr>
      <vt:lpstr>Instructor’s Notes: Heat Stroke: Cool</vt:lpstr>
      <vt:lpstr>Heat Stroke: Cool</vt:lpstr>
      <vt:lpstr>Instructor’s Notes: Heat Stroke: Drink</vt:lpstr>
      <vt:lpstr>Heat Stroke: Drink</vt:lpstr>
      <vt:lpstr>Instructor’s Notes: Heat Exhaustion: Call</vt:lpstr>
      <vt:lpstr>Heat Exhaustion: Call</vt:lpstr>
      <vt:lpstr>Instructor’s Notes: Heat Exhaustion: Cool</vt:lpstr>
      <vt:lpstr>Heat Exhaustion: Cool</vt:lpstr>
      <vt:lpstr>Instructor’s Notes: Heat Exhaustion: Drink</vt:lpstr>
      <vt:lpstr>Heat Exhaustion: Drink</vt:lpstr>
      <vt:lpstr>Instructor’s Notes: Hyponatremia: Eat</vt:lpstr>
      <vt:lpstr>Hyponatremia: Eat</vt:lpstr>
      <vt:lpstr>Instructor’s Notes: Hyponatremia: Call</vt:lpstr>
      <vt:lpstr>Hyponatremia: Call</vt:lpstr>
      <vt:lpstr>Instructor’s Notes: Heat Cramps: Treatment</vt:lpstr>
      <vt:lpstr>Heat Cramps: Treatment</vt:lpstr>
      <vt:lpstr>Instructor’s Notes: Case Study</vt:lpstr>
      <vt:lpstr>Case Study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Flip Chart</dc:title>
  <dc:subject>Heat-Related Illnesses</dc:subject>
  <dc:creator>SERI</dc:creator>
  <cp:keywords>heat exhaustion, heat stroke, dehydration</cp:keywords>
  <dc:description/>
  <cp:lastModifiedBy>Robertson, Donna - OSHA</cp:lastModifiedBy>
  <cp:revision>278</cp:revision>
  <cp:lastPrinted>2019-12-19T20:42:10Z</cp:lastPrinted>
  <dcterms:created xsi:type="dcterms:W3CDTF">2019-05-20T21:52:05Z</dcterms:created>
  <dcterms:modified xsi:type="dcterms:W3CDTF">2021-05-21T16:20:38Z</dcterms:modified>
  <cp:category/>
</cp:coreProperties>
</file>