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theme/themeOverride2.xml" ContentType="application/vnd.openxmlformats-officedocument.themeOverride+xml"/>
  <Override PartName="/ppt/notesSlides/notesSlide4.xml" ContentType="application/vnd.openxmlformats-officedocument.presentationml.notesSlide+xml"/>
  <Override PartName="/ppt/theme/themeOverride3.xml" ContentType="application/vnd.openxmlformats-officedocument.themeOverride+xml"/>
  <Override PartName="/ppt/notesSlides/notesSlide5.xml" ContentType="application/vnd.openxmlformats-officedocument.presentationml.notesSlide+xml"/>
  <Override PartName="/ppt/theme/themeOverride4.xml" ContentType="application/vnd.openxmlformats-officedocument.themeOverride+xml"/>
  <Override PartName="/ppt/notesSlides/notesSlide6.xml" ContentType="application/vnd.openxmlformats-officedocument.presentationml.notesSlide+xml"/>
  <Override PartName="/ppt/theme/themeOverride5.xml" ContentType="application/vnd.openxmlformats-officedocument.themeOverride+xml"/>
  <Override PartName="/ppt/notesSlides/notesSlide7.xml" ContentType="application/vnd.openxmlformats-officedocument.presentationml.notesSlide+xml"/>
  <Override PartName="/ppt/theme/themeOverride6.xml" ContentType="application/vnd.openxmlformats-officedocument.themeOverride+xml"/>
  <Override PartName="/ppt/notesSlides/notesSlide8.xml" ContentType="application/vnd.openxmlformats-officedocument.presentationml.notesSlide+xml"/>
  <Override PartName="/ppt/theme/themeOverride7.xml" ContentType="application/vnd.openxmlformats-officedocument.themeOverride+xml"/>
  <Override PartName="/ppt/notesSlides/notesSlide9.xml" ContentType="application/vnd.openxmlformats-officedocument.presentationml.notesSlide+xml"/>
  <Override PartName="/ppt/theme/themeOverride8.xml" ContentType="application/vnd.openxmlformats-officedocument.themeOverride+xml"/>
  <Override PartName="/ppt/notesSlides/notesSlide10.xml" ContentType="application/vnd.openxmlformats-officedocument.presentationml.notesSlide+xml"/>
  <Override PartName="/ppt/theme/themeOverride9.xml" ContentType="application/vnd.openxmlformats-officedocument.themeOverride+xml"/>
  <Override PartName="/ppt/notesSlides/notesSlide11.xml" ContentType="application/vnd.openxmlformats-officedocument.presentationml.notesSlide+xml"/>
  <Override PartName="/ppt/theme/themeOverride10.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heme/themeOverride11.xml" ContentType="application/vnd.openxmlformats-officedocument.themeOverride+xml"/>
  <Override PartName="/ppt/notesSlides/notesSlide30.xml" ContentType="application/vnd.openxmlformats-officedocument.presentationml.notesSlide+xml"/>
  <Override PartName="/ppt/theme/themeOverride12.xml" ContentType="application/vnd.openxmlformats-officedocument.themeOverr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theme/themeOverride13.xml" ContentType="application/vnd.openxmlformats-officedocument.themeOverride+xml"/>
  <Override PartName="/ppt/notesSlides/notesSlide135.xml" ContentType="application/vnd.openxmlformats-officedocument.presentationml.notesSlide+xml"/>
  <Override PartName="/ppt/theme/themeOverride14.xml" ContentType="application/vnd.openxmlformats-officedocument.themeOverride+xml"/>
  <Override PartName="/ppt/notesSlides/notesSlide136.xml" ContentType="application/vnd.openxmlformats-officedocument.presentationml.notesSlide+xml"/>
  <Override PartName="/ppt/theme/themeOverride15.xml" ContentType="application/vnd.openxmlformats-officedocument.themeOverride+xml"/>
  <Override PartName="/ppt/notesSlides/notesSlide1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660" r:id="rId2"/>
  </p:sldMasterIdLst>
  <p:notesMasterIdLst>
    <p:notesMasterId r:id="rId140"/>
  </p:notesMasterIdLst>
  <p:handoutMasterIdLst>
    <p:handoutMasterId r:id="rId141"/>
  </p:handoutMasterIdLst>
  <p:sldIdLst>
    <p:sldId id="462" r:id="rId3"/>
    <p:sldId id="558" r:id="rId4"/>
    <p:sldId id="347" r:id="rId5"/>
    <p:sldId id="702" r:id="rId6"/>
    <p:sldId id="467" r:id="rId7"/>
    <p:sldId id="703" r:id="rId8"/>
    <p:sldId id="704" r:id="rId9"/>
    <p:sldId id="475" r:id="rId10"/>
    <p:sldId id="469" r:id="rId11"/>
    <p:sldId id="465" r:id="rId12"/>
    <p:sldId id="476" r:id="rId13"/>
    <p:sldId id="348" r:id="rId14"/>
    <p:sldId id="471" r:id="rId15"/>
    <p:sldId id="556" r:id="rId16"/>
    <p:sldId id="351" r:id="rId17"/>
    <p:sldId id="559" r:id="rId18"/>
    <p:sldId id="560" r:id="rId19"/>
    <p:sldId id="561" r:id="rId20"/>
    <p:sldId id="562" r:id="rId21"/>
    <p:sldId id="563" r:id="rId22"/>
    <p:sldId id="564" r:id="rId23"/>
    <p:sldId id="565" r:id="rId24"/>
    <p:sldId id="566" r:id="rId25"/>
    <p:sldId id="567" r:id="rId26"/>
    <p:sldId id="568" r:id="rId27"/>
    <p:sldId id="569" r:id="rId28"/>
    <p:sldId id="570" r:id="rId29"/>
    <p:sldId id="705" r:id="rId30"/>
    <p:sldId id="362" r:id="rId31"/>
    <p:sldId id="363" r:id="rId32"/>
    <p:sldId id="364" r:id="rId33"/>
    <p:sldId id="572" r:id="rId34"/>
    <p:sldId id="573" r:id="rId35"/>
    <p:sldId id="574" r:id="rId36"/>
    <p:sldId id="577" r:id="rId37"/>
    <p:sldId id="579" r:id="rId38"/>
    <p:sldId id="669" r:id="rId39"/>
    <p:sldId id="706" r:id="rId40"/>
    <p:sldId id="580" r:id="rId41"/>
    <p:sldId id="581" r:id="rId42"/>
    <p:sldId id="582" r:id="rId43"/>
    <p:sldId id="675" r:id="rId44"/>
    <p:sldId id="583" r:id="rId45"/>
    <p:sldId id="584" r:id="rId46"/>
    <p:sldId id="676" r:id="rId47"/>
    <p:sldId id="585" r:id="rId48"/>
    <p:sldId id="586" r:id="rId49"/>
    <p:sldId id="588" r:id="rId50"/>
    <p:sldId id="591" r:id="rId51"/>
    <p:sldId id="589" r:id="rId52"/>
    <p:sldId id="590" r:id="rId53"/>
    <p:sldId id="592" r:id="rId54"/>
    <p:sldId id="593" r:id="rId55"/>
    <p:sldId id="594" r:id="rId56"/>
    <p:sldId id="595" r:id="rId57"/>
    <p:sldId id="596" r:id="rId58"/>
    <p:sldId id="597" r:id="rId59"/>
    <p:sldId id="598" r:id="rId60"/>
    <p:sldId id="707" r:id="rId61"/>
    <p:sldId id="701" r:id="rId62"/>
    <p:sldId id="696" r:id="rId63"/>
    <p:sldId id="599" r:id="rId64"/>
    <p:sldId id="697" r:id="rId65"/>
    <p:sldId id="600" r:id="rId66"/>
    <p:sldId id="601" r:id="rId67"/>
    <p:sldId id="602" r:id="rId68"/>
    <p:sldId id="603" r:id="rId69"/>
    <p:sldId id="605" r:id="rId70"/>
    <p:sldId id="606" r:id="rId71"/>
    <p:sldId id="607" r:id="rId72"/>
    <p:sldId id="608" r:id="rId73"/>
    <p:sldId id="609" r:id="rId74"/>
    <p:sldId id="688" r:id="rId75"/>
    <p:sldId id="610" r:id="rId76"/>
    <p:sldId id="611" r:id="rId77"/>
    <p:sldId id="612" r:id="rId78"/>
    <p:sldId id="614" r:id="rId79"/>
    <p:sldId id="613" r:id="rId80"/>
    <p:sldId id="615" r:id="rId81"/>
    <p:sldId id="616" r:id="rId82"/>
    <p:sldId id="617" r:id="rId83"/>
    <p:sldId id="618" r:id="rId84"/>
    <p:sldId id="619" r:id="rId85"/>
    <p:sldId id="674" r:id="rId86"/>
    <p:sldId id="620" r:id="rId87"/>
    <p:sldId id="621" r:id="rId88"/>
    <p:sldId id="622" r:id="rId89"/>
    <p:sldId id="623" r:id="rId90"/>
    <p:sldId id="624" r:id="rId91"/>
    <p:sldId id="627" r:id="rId92"/>
    <p:sldId id="628" r:id="rId93"/>
    <p:sldId id="629" r:id="rId94"/>
    <p:sldId id="631" r:id="rId95"/>
    <p:sldId id="632" r:id="rId96"/>
    <p:sldId id="633" r:id="rId97"/>
    <p:sldId id="634" r:id="rId98"/>
    <p:sldId id="635" r:id="rId99"/>
    <p:sldId id="636" r:id="rId100"/>
    <p:sldId id="637" r:id="rId101"/>
    <p:sldId id="682" r:id="rId102"/>
    <p:sldId id="683" r:id="rId103"/>
    <p:sldId id="699" r:id="rId104"/>
    <p:sldId id="672" r:id="rId105"/>
    <p:sldId id="695" r:id="rId106"/>
    <p:sldId id="670" r:id="rId107"/>
    <p:sldId id="671" r:id="rId108"/>
    <p:sldId id="641" r:id="rId109"/>
    <p:sldId id="692" r:id="rId110"/>
    <p:sldId id="693" r:id="rId111"/>
    <p:sldId id="698" r:id="rId112"/>
    <p:sldId id="642" r:id="rId113"/>
    <p:sldId id="643" r:id="rId114"/>
    <p:sldId id="673" r:id="rId115"/>
    <p:sldId id="644" r:id="rId116"/>
    <p:sldId id="645" r:id="rId117"/>
    <p:sldId id="646" r:id="rId118"/>
    <p:sldId id="647" r:id="rId119"/>
    <p:sldId id="648" r:id="rId120"/>
    <p:sldId id="649" r:id="rId121"/>
    <p:sldId id="650" r:id="rId122"/>
    <p:sldId id="651" r:id="rId123"/>
    <p:sldId id="652" r:id="rId124"/>
    <p:sldId id="655" r:id="rId125"/>
    <p:sldId id="656" r:id="rId126"/>
    <p:sldId id="657" r:id="rId127"/>
    <p:sldId id="658" r:id="rId128"/>
    <p:sldId id="659" r:id="rId129"/>
    <p:sldId id="660" r:id="rId130"/>
    <p:sldId id="661" r:id="rId131"/>
    <p:sldId id="662" r:id="rId132"/>
    <p:sldId id="665" r:id="rId133"/>
    <p:sldId id="666" r:id="rId134"/>
    <p:sldId id="667" r:id="rId135"/>
    <p:sldId id="514" r:id="rId136"/>
    <p:sldId id="518" r:id="rId137"/>
    <p:sldId id="517" r:id="rId138"/>
    <p:sldId id="668" r:id="rId139"/>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nzalez Torres, Rolando E" initials="GTRE" lastIdx="1" clrIdx="0">
    <p:extLst>
      <p:ext uri="{19B8F6BF-5375-455C-9EA6-DF929625EA0E}">
        <p15:presenceInfo xmlns:p15="http://schemas.microsoft.com/office/powerpoint/2012/main" userId="S-1-5-21-4001582862-2409209175-1463259266-1038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99"/>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84" autoAdjust="0"/>
    <p:restoredTop sz="55707" autoAdjust="0"/>
  </p:normalViewPr>
  <p:slideViewPr>
    <p:cSldViewPr>
      <p:cViewPr varScale="1">
        <p:scale>
          <a:sx n="39" d="100"/>
          <a:sy n="39" d="100"/>
        </p:scale>
        <p:origin x="2160" y="43"/>
      </p:cViewPr>
      <p:guideLst>
        <p:guide orient="horz" pos="2160"/>
        <p:guide pos="2880"/>
      </p:guideLst>
    </p:cSldViewPr>
  </p:slideViewPr>
  <p:outlineViewPr>
    <p:cViewPr>
      <p:scale>
        <a:sx n="33" d="100"/>
        <a:sy n="33" d="100"/>
      </p:scale>
      <p:origin x="36" y="26868"/>
    </p:cViewPr>
    <p:sldLst>
      <p:sld r:id="rId1" collapse="1"/>
      <p:sld r:id="rId2" collapse="1"/>
      <p:sld r:id="rId3" collapse="1"/>
    </p:sldLst>
  </p:outlineViewPr>
  <p:notesTextViewPr>
    <p:cViewPr>
      <p:scale>
        <a:sx n="1" d="1"/>
        <a:sy n="1" d="1"/>
      </p:scale>
      <p:origin x="0" y="0"/>
    </p:cViewPr>
  </p:notesTextViewPr>
  <p:sorterViewPr>
    <p:cViewPr>
      <p:scale>
        <a:sx n="100" d="100"/>
        <a:sy n="100" d="100"/>
      </p:scale>
      <p:origin x="0" y="-8610"/>
    </p:cViewPr>
  </p:sorterViewPr>
  <p:notesViewPr>
    <p:cSldViewPr>
      <p:cViewPr varScale="1">
        <p:scale>
          <a:sx n="91" d="100"/>
          <a:sy n="91" d="100"/>
        </p:scale>
        <p:origin x="3726" y="108"/>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slide" Target="slides/slide136.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viewProps" Target="viewProp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slide" Target="slides/slide122.xml"/><Relationship Id="rId129" Type="http://schemas.openxmlformats.org/officeDocument/2006/relationships/slide" Target="slides/slide127.xml"/><Relationship Id="rId137" Type="http://schemas.openxmlformats.org/officeDocument/2006/relationships/slide" Target="slides/slide13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32" Type="http://schemas.openxmlformats.org/officeDocument/2006/relationships/slide" Target="slides/slide130.xml"/><Relationship Id="rId140" Type="http://schemas.openxmlformats.org/officeDocument/2006/relationships/notesMaster" Target="notesMasters/notesMaster1.xml"/><Relationship Id="rId14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slide" Target="slides/slide133.xml"/><Relationship Id="rId14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handoutMaster" Target="handoutMasters/handoutMaster1.xml"/><Relationship Id="rId14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commentAuthors" Target="commentAuthors.xml"/></Relationships>
</file>

<file path=ppt/_rels/viewProps.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slide" Target="slides/slide13.xml"/><Relationship Id="rId1"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2329" cy="462120"/>
          </a:xfrm>
          <a:prstGeom prst="rect">
            <a:avLst/>
          </a:prstGeom>
        </p:spPr>
        <p:txBody>
          <a:bodyPr vert="horz" lIns="91440" tIns="45720" rIns="91440" bIns="45720" rtlCol="0"/>
          <a:lstStyle>
            <a:lvl1pPr algn="l">
              <a:defRPr sz="1200"/>
            </a:lvl1pPr>
          </a:lstStyle>
          <a:p>
            <a:r>
              <a:rPr lang="en-US" dirty="0" smtClean="0"/>
              <a:t>Southern Illinois University</a:t>
            </a:r>
            <a:endParaRPr lang="en-US" dirty="0"/>
          </a:p>
        </p:txBody>
      </p:sp>
      <p:sp>
        <p:nvSpPr>
          <p:cNvPr id="3" name="Date Placeholder 2"/>
          <p:cNvSpPr>
            <a:spLocks noGrp="1"/>
          </p:cNvSpPr>
          <p:nvPr>
            <p:ph type="dt" sz="quarter" idx="1"/>
          </p:nvPr>
        </p:nvSpPr>
        <p:spPr>
          <a:xfrm>
            <a:off x="3936174" y="0"/>
            <a:ext cx="3012329" cy="462120"/>
          </a:xfrm>
          <a:prstGeom prst="rect">
            <a:avLst/>
          </a:prstGeom>
        </p:spPr>
        <p:txBody>
          <a:bodyPr vert="horz" lIns="91440" tIns="45720" rIns="91440" bIns="45720" rtlCol="0"/>
          <a:lstStyle>
            <a:lvl1pPr algn="r">
              <a:defRPr sz="1200"/>
            </a:lvl1pPr>
          </a:lstStyle>
          <a:p>
            <a:endParaRPr lang="en-US" dirty="0"/>
          </a:p>
        </p:txBody>
      </p:sp>
      <p:sp>
        <p:nvSpPr>
          <p:cNvPr id="4" name="Footer Placeholder 3"/>
          <p:cNvSpPr>
            <a:spLocks noGrp="1"/>
          </p:cNvSpPr>
          <p:nvPr>
            <p:ph type="ftr" sz="quarter" idx="2"/>
          </p:nvPr>
        </p:nvSpPr>
        <p:spPr>
          <a:xfrm>
            <a:off x="1" y="8772378"/>
            <a:ext cx="3012329" cy="462120"/>
          </a:xfrm>
          <a:prstGeom prst="rect">
            <a:avLst/>
          </a:prstGeom>
        </p:spPr>
        <p:txBody>
          <a:bodyPr vert="horz" lIns="91440" tIns="45720" rIns="91440" bIns="45720" rtlCol="0" anchor="b"/>
          <a:lstStyle>
            <a:lvl1pPr algn="l">
              <a:defRPr sz="1200"/>
            </a:lvl1pPr>
          </a:lstStyle>
          <a:p>
            <a:r>
              <a:rPr lang="en-US" dirty="0" smtClean="0"/>
              <a:t>SH-05044-SH8</a:t>
            </a:r>
            <a:endParaRPr lang="en-US" dirty="0"/>
          </a:p>
        </p:txBody>
      </p:sp>
      <p:sp>
        <p:nvSpPr>
          <p:cNvPr id="5" name="Slide Number Placeholder 4"/>
          <p:cNvSpPr>
            <a:spLocks noGrp="1"/>
          </p:cNvSpPr>
          <p:nvPr>
            <p:ph type="sldNum" sz="quarter" idx="3"/>
          </p:nvPr>
        </p:nvSpPr>
        <p:spPr>
          <a:xfrm>
            <a:off x="3936174" y="8772378"/>
            <a:ext cx="3012329" cy="462120"/>
          </a:xfrm>
          <a:prstGeom prst="rect">
            <a:avLst/>
          </a:prstGeom>
        </p:spPr>
        <p:txBody>
          <a:bodyPr vert="horz" lIns="91440" tIns="45720" rIns="91440" bIns="45720" rtlCol="0" anchor="b"/>
          <a:lstStyle>
            <a:lvl1pPr algn="r">
              <a:defRPr sz="1200"/>
            </a:lvl1pPr>
          </a:lstStyle>
          <a:p>
            <a:fld id="{151AD9FE-FD14-4ADD-851A-0274BBA05793}" type="slidenum">
              <a:rPr lang="en-US" smtClean="0"/>
              <a:t>‹#›</a:t>
            </a:fld>
            <a:endParaRPr lang="en-US" dirty="0"/>
          </a:p>
        </p:txBody>
      </p:sp>
    </p:spTree>
    <p:extLst>
      <p:ext uri="{BB962C8B-B14F-4D97-AF65-F5344CB8AC3E}">
        <p14:creationId xmlns:p14="http://schemas.microsoft.com/office/powerpoint/2010/main" val="27320662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3177" tIns="46589" rIns="93177" bIns="46589" rtlCol="0"/>
          <a:lstStyle>
            <a:lvl1pPr algn="l">
              <a:defRPr sz="1200"/>
            </a:lvl1pPr>
          </a:lstStyle>
          <a:p>
            <a:r>
              <a:rPr lang="en-US" dirty="0" smtClean="0"/>
              <a:t>Southern Illinois University</a:t>
            </a:r>
            <a:endParaRPr lang="en-US" dirty="0"/>
          </a:p>
        </p:txBody>
      </p:sp>
      <p:sp>
        <p:nvSpPr>
          <p:cNvPr id="3" name="Date Placeholder 2"/>
          <p:cNvSpPr>
            <a:spLocks noGrp="1"/>
          </p:cNvSpPr>
          <p:nvPr>
            <p:ph type="dt" idx="1"/>
          </p:nvPr>
        </p:nvSpPr>
        <p:spPr>
          <a:xfrm>
            <a:off x="3936768" y="0"/>
            <a:ext cx="3011699" cy="461804"/>
          </a:xfrm>
          <a:prstGeom prst="rect">
            <a:avLst/>
          </a:prstGeom>
        </p:spPr>
        <p:txBody>
          <a:bodyPr vert="horz" lIns="93177" tIns="46589" rIns="93177" bIns="46589" rtlCol="0"/>
          <a:lstStyle>
            <a:lvl1pPr algn="r">
              <a:defRPr sz="1200"/>
            </a:lvl1pPr>
          </a:lstStyle>
          <a:p>
            <a:endParaRPr lang="en-US" dirty="0"/>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11699" cy="461804"/>
          </a:xfrm>
          <a:prstGeom prst="rect">
            <a:avLst/>
          </a:prstGeom>
        </p:spPr>
        <p:txBody>
          <a:bodyPr vert="horz" lIns="93177" tIns="46589" rIns="93177" bIns="46589" rtlCol="0" anchor="b"/>
          <a:lstStyle>
            <a:lvl1pPr algn="l">
              <a:defRPr sz="1200"/>
            </a:lvl1pPr>
          </a:lstStyle>
          <a:p>
            <a:r>
              <a:rPr lang="en-US" dirty="0" smtClean="0"/>
              <a:t>SH-05044-SH8</a:t>
            </a:r>
            <a:endParaRPr lang="en-US" dirty="0"/>
          </a:p>
        </p:txBody>
      </p:sp>
      <p:sp>
        <p:nvSpPr>
          <p:cNvPr id="7" name="Slide Number Placeholder 6"/>
          <p:cNvSpPr>
            <a:spLocks noGrp="1"/>
          </p:cNvSpPr>
          <p:nvPr>
            <p:ph type="sldNum" sz="quarter" idx="5"/>
          </p:nvPr>
        </p:nvSpPr>
        <p:spPr>
          <a:xfrm>
            <a:off x="3936768" y="8772669"/>
            <a:ext cx="3011699" cy="461804"/>
          </a:xfrm>
          <a:prstGeom prst="rect">
            <a:avLst/>
          </a:prstGeom>
        </p:spPr>
        <p:txBody>
          <a:bodyPr vert="horz" lIns="93177" tIns="46589" rIns="93177" bIns="46589" rtlCol="0" anchor="b"/>
          <a:lstStyle>
            <a:lvl1pPr algn="r">
              <a:defRPr sz="1200"/>
            </a:lvl1pPr>
          </a:lstStyle>
          <a:p>
            <a:fld id="{236F376C-05AE-40DA-9153-0868A2A48635}" type="slidenum">
              <a:rPr lang="en-US" smtClean="0"/>
              <a:t>‹#›</a:t>
            </a:fld>
            <a:endParaRPr lang="en-US" dirty="0"/>
          </a:p>
        </p:txBody>
      </p:sp>
    </p:spTree>
    <p:extLst>
      <p:ext uri="{BB962C8B-B14F-4D97-AF65-F5344CB8AC3E}">
        <p14:creationId xmlns:p14="http://schemas.microsoft.com/office/powerpoint/2010/main" val="8915321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hemeOverride" Target="../theme/themeOverride9.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hemeOverride" Target="../theme/themeOverride10.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3" Type="http://schemas.openxmlformats.org/officeDocument/2006/relationships/slide" Target="../slides/slide134.xml"/><Relationship Id="rId2" Type="http://schemas.openxmlformats.org/officeDocument/2006/relationships/notesMaster" Target="../notesMasters/notesMaster1.xml"/><Relationship Id="rId1" Type="http://schemas.openxmlformats.org/officeDocument/2006/relationships/themeOverride" Target="../theme/themeOverride13.xml"/></Relationships>
</file>

<file path=ppt/notesSlides/_rels/notesSlide135.xml.rels><?xml version="1.0" encoding="UTF-8" standalone="yes"?>
<Relationships xmlns="http://schemas.openxmlformats.org/package/2006/relationships"><Relationship Id="rId3" Type="http://schemas.openxmlformats.org/officeDocument/2006/relationships/slide" Target="../slides/slide135.xml"/><Relationship Id="rId2" Type="http://schemas.openxmlformats.org/officeDocument/2006/relationships/notesMaster" Target="../notesMasters/notesMaster1.xml"/><Relationship Id="rId1" Type="http://schemas.openxmlformats.org/officeDocument/2006/relationships/themeOverride" Target="../theme/themeOverride14.xml"/></Relationships>
</file>

<file path=ppt/notesSlides/_rels/notesSlide136.xml.rels><?xml version="1.0" encoding="UTF-8" standalone="yes"?>
<Relationships xmlns="http://schemas.openxmlformats.org/package/2006/relationships"><Relationship Id="rId3" Type="http://schemas.openxmlformats.org/officeDocument/2006/relationships/slide" Target="../slides/slide136.xml"/><Relationship Id="rId2" Type="http://schemas.openxmlformats.org/officeDocument/2006/relationships/notesMaster" Target="../notesMasters/notesMaster1.xml"/><Relationship Id="rId1" Type="http://schemas.openxmlformats.org/officeDocument/2006/relationships/themeOverride" Target="../theme/themeOverride15.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hemeOverride" Target="../theme/themeOverride1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hemeOverride" Target="../theme/themeOverride2.xml"/></Relationships>
</file>

<file path=ppt/notesSlides/_rels/notesSlide30.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notesMaster" Target="../notesMasters/notesMaster1.xml"/><Relationship Id="rId1" Type="http://schemas.openxmlformats.org/officeDocument/2006/relationships/themeOverride" Target="../theme/themeOverride12.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esfi.org/resource/downed-power-lines-261"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hemeOverride" Target="../theme/themeOverride3.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hemeOverride" Target="../theme/themeOverride4.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s://www.osha.gov/SLTC/etools/electric_power/energized_liveline_barehand.html" TargetMode="External"/><Relationship Id="rId2" Type="http://schemas.openxmlformats.org/officeDocument/2006/relationships/slide" Target="../slides/slide59.xml"/><Relationship Id="rId1" Type="http://schemas.openxmlformats.org/officeDocument/2006/relationships/notesMaster" Target="../notesMasters/notesMaster1.xml"/><Relationship Id="rId4" Type="http://schemas.openxmlformats.org/officeDocument/2006/relationships/hyperlink" Target="https://www.osha.gov/SLTC/etools/electric_power/energized_deenergized.html" TargetMode="Externa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hemeOverride" Target="../theme/themeOverride5.xml"/></Relationships>
</file>

<file path=ppt/notesSlides/_rels/notesSlide60.xml.rels><?xml version="1.0" encoding="UTF-8" standalone="yes"?>
<Relationships xmlns="http://schemas.openxmlformats.org/package/2006/relationships"><Relationship Id="rId3" Type="http://schemas.openxmlformats.org/officeDocument/2006/relationships/hyperlink" Target="https://engineering.mit.edu/engage/ask-an-engineer/how-do-birds-sit-on-high-voltage-power-lines-without-getting-electrocuted/" TargetMode="External"/><Relationship Id="rId2" Type="http://schemas.openxmlformats.org/officeDocument/2006/relationships/slide" Target="../slides/slide60.xml"/><Relationship Id="rId1" Type="http://schemas.openxmlformats.org/officeDocument/2006/relationships/notesMaster" Target="../notesMasters/notesMaster1.xml"/><Relationship Id="rId4" Type="http://schemas.openxmlformats.org/officeDocument/2006/relationships/hyperlink" Target="https://books.google.com/books?id=YtmIBwAAQBAJ&amp;pg=PA210&amp;lpg=PA210&amp;dq=lineman+wand+equalize+potencial&amp;source=bl&amp;ots=chFPaE0mdC&amp;sig=ACfU3U3LcC4uTWJXGrBl2D7h1LIOIm6pTA&amp;hl=en&amp;sa=X&amp;ved=2ahUKEwi6o56H5YbkAhVRPn0KHcqJDSAQ6AEwCXoECAoQAQ#v=onepage&amp;q=lineman%20wand%20equalize%20potencial&amp;f=false" TargetMode="Externa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hemeOverride" Target="../theme/themeOverride6.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hemeOverride" Target="../theme/themeOverride7.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hemeOverride" Target="../theme/themeOverride8.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fontAlgn="base">
              <a:spcBef>
                <a:spcPct val="30000"/>
              </a:spcBef>
              <a:spcAft>
                <a:spcPct val="0"/>
              </a:spcAft>
              <a:defRPr/>
            </a:pPr>
            <a:endParaRPr lang="en-US" baseline="0" dirty="0" smtClean="0">
              <a:solidFill>
                <a:srgbClr val="000000"/>
              </a:solidFill>
              <a:latin typeface="Arial" charset="0"/>
            </a:endParaRPr>
          </a:p>
        </p:txBody>
      </p:sp>
      <p:sp>
        <p:nvSpPr>
          <p:cNvPr id="8" name="Slide Number Placeholder 7"/>
          <p:cNvSpPr>
            <a:spLocks noGrp="1"/>
          </p:cNvSpPr>
          <p:nvPr>
            <p:ph type="sldNum" sz="quarter" idx="10"/>
          </p:nvPr>
        </p:nvSpPr>
        <p:spPr/>
        <p:txBody>
          <a:bodyPr/>
          <a:lstStyle/>
          <a:p>
            <a:fld id="{236F376C-05AE-40DA-9153-0868A2A48635}" type="slidenum">
              <a:rPr lang="en-US" smtClean="0"/>
              <a:t>1</a:t>
            </a:fld>
            <a:endParaRPr lang="en-US" dirty="0"/>
          </a:p>
        </p:txBody>
      </p:sp>
    </p:spTree>
    <p:extLst>
      <p:ext uri="{BB962C8B-B14F-4D97-AF65-F5344CB8AC3E}">
        <p14:creationId xmlns:p14="http://schemas.microsoft.com/office/powerpoint/2010/main" val="4200933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1255713" y="717550"/>
            <a:ext cx="4799012" cy="3600450"/>
          </a:xfrm>
        </p:spPr>
      </p:sp>
      <p:sp>
        <p:nvSpPr>
          <p:cNvPr id="26627" name="Notes Placeholder 2"/>
          <p:cNvSpPr>
            <a:spLocks noGrp="1" noChangeArrowheads="1"/>
          </p:cNvSpPr>
          <p:nvPr>
            <p:ph type="body" idx="1"/>
          </p:nvPr>
        </p:nvSpPr>
        <p:spPr>
          <a:noFill/>
        </p:spPr>
        <p:txBody>
          <a:bodyPr anchor="t"/>
          <a:lstStyle/>
          <a:p>
            <a:endParaRPr lang="en-US" altLang="en-US" dirty="0" smtClean="0"/>
          </a:p>
        </p:txBody>
      </p:sp>
      <p:sp>
        <p:nvSpPr>
          <p:cNvPr id="26628" name="Slide Number Placeholder 3"/>
          <p:cNvSpPr txBox="1">
            <a:spLocks noGrp="1" noChangeArrowheads="1"/>
          </p:cNvSpPr>
          <p:nvPr/>
        </p:nvSpPr>
        <p:spPr bwMode="auto">
          <a:xfrm>
            <a:off x="4144963" y="9120188"/>
            <a:ext cx="31686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49" tIns="46445" rIns="93249" bIns="46445" anchor="b"/>
          <a:lstStyle>
            <a:lvl1pPr>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1pPr>
            <a:lvl2pPr marL="742950" indent="-28575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2pPr>
            <a:lvl3pPr marL="11430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3pPr>
            <a:lvl4pPr marL="16002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4pPr>
            <a:lvl5pPr marL="20574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5pPr>
            <a:lvl6pPr marL="25146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6pPr>
            <a:lvl7pPr marL="29718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7pPr>
            <a:lvl8pPr marL="34290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8pPr>
            <a:lvl9pPr marL="38862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9pPr>
          </a:lstStyle>
          <a:p>
            <a:pPr algn="r" eaLnBrk="1" hangingPunct="1">
              <a:buSzPct val="45000"/>
              <a:buFont typeface="StarSymbol" charset="0"/>
              <a:buNone/>
            </a:pPr>
            <a:fld id="{16F7CAB5-C6BB-4759-8763-0644849A5342}" type="slidenum">
              <a:rPr lang="en-US" altLang="en-US" sz="1200">
                <a:solidFill>
                  <a:srgbClr val="000000"/>
                </a:solidFill>
                <a:latin typeface="Times New Roman" panose="02020603050405020304" pitchFamily="18" charset="0"/>
                <a:ea typeface="SimSun" panose="02010600030101010101" pitchFamily="2" charset="-122"/>
                <a:cs typeface="AR PL UMing HK" charset="0"/>
              </a:rPr>
              <a:pPr algn="r" eaLnBrk="1" hangingPunct="1">
                <a:buSzPct val="45000"/>
                <a:buFont typeface="StarSymbol" charset="0"/>
                <a:buNone/>
              </a:pPr>
              <a:t>10</a:t>
            </a:fld>
            <a:endParaRPr lang="en-US" altLang="en-US" sz="1200" dirty="0">
              <a:solidFill>
                <a:srgbClr val="000000"/>
              </a:solidFill>
              <a:latin typeface="Times New Roman" panose="02020603050405020304" pitchFamily="18" charset="0"/>
              <a:ea typeface="SimSun" panose="02010600030101010101" pitchFamily="2" charset="-122"/>
              <a:cs typeface="AR PL UMing HK" charset="0"/>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10</a:t>
            </a:fld>
            <a:endParaRPr lang="en-US" dirty="0"/>
          </a:p>
        </p:txBody>
      </p:sp>
    </p:spTree>
    <p:extLst>
      <p:ext uri="{BB962C8B-B14F-4D97-AF65-F5344CB8AC3E}">
        <p14:creationId xmlns:p14="http://schemas.microsoft.com/office/powerpoint/2010/main" val="923709289"/>
      </p:ext>
    </p:extLst>
  </p:cSld>
  <p:clrMapOvr>
    <a:overrideClrMapping bg1="lt1" tx1="dk1" bg2="lt2" tx2="dk2" accent1="accent1" accent2="accent2" accent3="accent3" accent4="accent4" accent5="accent5" accent6="accent6" hlink="hlink" folHlink="folHlink"/>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lang="es-MX" altLang="en-US" sz="1200" b="1" noProof="0" dirty="0" smtClean="0"/>
              <a:t>Nota para el Entrenador:</a:t>
            </a:r>
          </a:p>
          <a:p>
            <a:pPr>
              <a:spcBef>
                <a:spcPct val="50000"/>
              </a:spcBef>
            </a:pPr>
            <a:endParaRPr lang="es-MX" altLang="en-US" sz="1200" b="1" noProof="0" dirty="0" smtClean="0">
              <a:latin typeface="+mn-lt"/>
            </a:endParaRPr>
          </a:p>
          <a:p>
            <a:pPr>
              <a:spcBef>
                <a:spcPct val="50000"/>
              </a:spcBef>
            </a:pPr>
            <a:r>
              <a:rPr lang="es-MX" altLang="en-US" sz="1200" noProof="0" dirty="0" smtClean="0">
                <a:latin typeface="Arial" panose="020B0604020202020204" pitchFamily="34" charset="0"/>
              </a:rPr>
              <a:t>Referencia 1926.417:</a:t>
            </a:r>
          </a:p>
          <a:p>
            <a:r>
              <a:rPr lang="es-MX" altLang="en-US" sz="1200" b="1" noProof="0" dirty="0" smtClean="0">
                <a:latin typeface="Arial" panose="020B0604020202020204" pitchFamily="34" charset="0"/>
              </a:rPr>
              <a:t>(a) Controles. </a:t>
            </a:r>
            <a:r>
              <a:rPr lang="es-MX" altLang="en-US" sz="1200" b="0" noProof="0" dirty="0" smtClean="0">
                <a:latin typeface="Arial" panose="020B0604020202020204" pitchFamily="34" charset="0"/>
              </a:rPr>
              <a:t>Los controles que se deben desactivar durante el curso del trabajo en equipos o circuitos energizados o </a:t>
            </a:r>
            <a:r>
              <a:rPr lang="es-MX" altLang="en-US" sz="1200" b="0" noProof="0" dirty="0" err="1" smtClean="0">
                <a:latin typeface="Arial" panose="020B0604020202020204" pitchFamily="34" charset="0"/>
              </a:rPr>
              <a:t>desenergizados</a:t>
            </a:r>
            <a:r>
              <a:rPr lang="es-MX" altLang="en-US" sz="1200" b="0" noProof="0" dirty="0" smtClean="0">
                <a:latin typeface="Arial" panose="020B0604020202020204" pitchFamily="34" charset="0"/>
              </a:rPr>
              <a:t> deben estar etiquetados.</a:t>
            </a:r>
          </a:p>
          <a:p>
            <a:r>
              <a:rPr lang="es-MX" altLang="en-US" sz="1200" b="1" noProof="0" dirty="0" smtClean="0">
                <a:latin typeface="Arial" panose="020B0604020202020204" pitchFamily="34" charset="0"/>
              </a:rPr>
              <a:t>(b) Equipos y circuitos. </a:t>
            </a:r>
            <a:r>
              <a:rPr lang="es-MX" altLang="en-US" sz="1200" b="0" noProof="0" dirty="0" smtClean="0">
                <a:latin typeface="Arial" panose="020B0604020202020204" pitchFamily="34" charset="0"/>
              </a:rPr>
              <a:t>Los equipos o circuitos que estén </a:t>
            </a:r>
            <a:r>
              <a:rPr lang="es-MX" altLang="en-US" sz="1200" b="0" noProof="0" dirty="0" err="1" smtClean="0">
                <a:latin typeface="Arial" panose="020B0604020202020204" pitchFamily="34" charset="0"/>
              </a:rPr>
              <a:t>desenergizados</a:t>
            </a:r>
            <a:r>
              <a:rPr lang="es-MX" altLang="en-US" sz="1200" b="0" noProof="0" dirty="0" smtClean="0">
                <a:latin typeface="Arial" panose="020B0604020202020204" pitchFamily="34" charset="0"/>
              </a:rPr>
              <a:t> deberán dejar de funcionar y deberán tener etiquetas adheridas en todos los puntos donde dichos equipos o circuitos puedan ser energizados.</a:t>
            </a:r>
          </a:p>
          <a:p>
            <a:r>
              <a:rPr lang="es-MX" altLang="en-US" sz="1200" b="1" noProof="0" dirty="0" smtClean="0">
                <a:latin typeface="Arial" panose="020B0604020202020204" pitchFamily="34" charset="0"/>
              </a:rPr>
              <a:t>(c) Etiquetas. </a:t>
            </a:r>
            <a:r>
              <a:rPr lang="es-MX" altLang="en-US" sz="1200" b="0" noProof="0" dirty="0" smtClean="0">
                <a:latin typeface="Arial" panose="020B0604020202020204" pitchFamily="34" charset="0"/>
              </a:rPr>
              <a:t>Se colocarán etiquetas para identificar claramente el equipo o los circuitos en los que se trabaja.</a:t>
            </a:r>
          </a:p>
        </p:txBody>
      </p:sp>
      <p:sp>
        <p:nvSpPr>
          <p:cNvPr id="4" name="Slide Number Placeholder 3"/>
          <p:cNvSpPr>
            <a:spLocks noGrp="1"/>
          </p:cNvSpPr>
          <p:nvPr>
            <p:ph type="sldNum" sz="quarter" idx="10"/>
          </p:nvPr>
        </p:nvSpPr>
        <p:spPr/>
        <p:txBody>
          <a:bodyPr/>
          <a:lstStyle/>
          <a:p>
            <a:fld id="{236F376C-05AE-40DA-9153-0868A2A48635}" type="slidenum">
              <a:rPr lang="en-US" smtClean="0"/>
              <a:t>100</a:t>
            </a:fld>
            <a:endParaRPr lang="en-US" dirty="0"/>
          </a:p>
        </p:txBody>
      </p:sp>
    </p:spTree>
    <p:extLst>
      <p:ext uri="{BB962C8B-B14F-4D97-AF65-F5344CB8AC3E}">
        <p14:creationId xmlns:p14="http://schemas.microsoft.com/office/powerpoint/2010/main" val="238768985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lang="es-MX" altLang="en-US" sz="1200" b="1" noProof="0" dirty="0" smtClean="0"/>
              <a:t>Nota para el Entrenador:</a:t>
            </a:r>
          </a:p>
          <a:p>
            <a:pPr>
              <a:spcBef>
                <a:spcPct val="50000"/>
              </a:spcBef>
            </a:pPr>
            <a:endParaRPr lang="es-MX" altLang="en-US" sz="1200" b="1" noProof="0" dirty="0" smtClean="0">
              <a:latin typeface="+mn-lt"/>
            </a:endParaRPr>
          </a:p>
          <a:p>
            <a:pPr>
              <a:spcBef>
                <a:spcPct val="50000"/>
              </a:spcBef>
            </a:pPr>
            <a:r>
              <a:rPr lang="es-MX" altLang="en-US" sz="1200" b="0" noProof="0" dirty="0" smtClean="0">
                <a:latin typeface="+mn-lt"/>
              </a:rPr>
              <a:t>Estudio de caso interactivo con cuatro preguntas para que los estudiantes discutan</a:t>
            </a:r>
          </a:p>
        </p:txBody>
      </p:sp>
      <p:sp>
        <p:nvSpPr>
          <p:cNvPr id="4" name="Slide Number Placeholder 3"/>
          <p:cNvSpPr>
            <a:spLocks noGrp="1"/>
          </p:cNvSpPr>
          <p:nvPr>
            <p:ph type="sldNum" sz="quarter" idx="10"/>
          </p:nvPr>
        </p:nvSpPr>
        <p:spPr/>
        <p:txBody>
          <a:bodyPr/>
          <a:lstStyle/>
          <a:p>
            <a:fld id="{236F376C-05AE-40DA-9153-0868A2A48635}" type="slidenum">
              <a:rPr lang="en-US" smtClean="0"/>
              <a:t>101</a:t>
            </a:fld>
            <a:endParaRPr lang="en-US" dirty="0"/>
          </a:p>
        </p:txBody>
      </p:sp>
    </p:spTree>
    <p:extLst>
      <p:ext uri="{BB962C8B-B14F-4D97-AF65-F5344CB8AC3E}">
        <p14:creationId xmlns:p14="http://schemas.microsoft.com/office/powerpoint/2010/main" val="285707464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r>
              <a:rPr lang="en-US" dirty="0" smtClean="0"/>
              <a:t>https://www.bradyid.com/applications/arc-flash-labeling-requirements</a:t>
            </a:r>
          </a:p>
          <a:p>
            <a:r>
              <a:rPr lang="en-US" dirty="0" smtClean="0"/>
              <a:t>https://www.osha.gov/SLTC/etools/electric_power/personal_protective_equipment.html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102</a:t>
            </a:fld>
            <a:endParaRPr lang="en-US" dirty="0"/>
          </a:p>
        </p:txBody>
      </p:sp>
    </p:spTree>
    <p:extLst>
      <p:ext uri="{BB962C8B-B14F-4D97-AF65-F5344CB8AC3E}">
        <p14:creationId xmlns:p14="http://schemas.microsoft.com/office/powerpoint/2010/main" val="215270329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altLang="en-US" sz="1200" noProof="0" dirty="0" smtClean="0"/>
              <a:t>La versión completa del documento NFPA-70E </a:t>
            </a:r>
            <a:r>
              <a:rPr lang="es-MX" altLang="en-US" sz="1200" baseline="0" noProof="0" dirty="0" smtClean="0"/>
              <a:t>está en </a:t>
            </a:r>
            <a:r>
              <a:rPr lang="es-MX" altLang="en-US" sz="1200" noProof="0" dirty="0" smtClean="0"/>
              <a:t>https://www.nfpa.org/codes-and-standards/all-codes-and-standards/list-of-codes-and-standards/detail?code=70E</a:t>
            </a:r>
          </a:p>
        </p:txBody>
      </p:sp>
      <p:sp>
        <p:nvSpPr>
          <p:cNvPr id="4" name="Slide Number Placeholder 3"/>
          <p:cNvSpPr>
            <a:spLocks noGrp="1"/>
          </p:cNvSpPr>
          <p:nvPr>
            <p:ph type="sldNum" sz="quarter" idx="10"/>
          </p:nvPr>
        </p:nvSpPr>
        <p:spPr/>
        <p:txBody>
          <a:bodyPr/>
          <a:lstStyle/>
          <a:p>
            <a:fld id="{236F376C-05AE-40DA-9153-0868A2A48635}" type="slidenum">
              <a:rPr lang="en-US" smtClean="0"/>
              <a:t>103</a:t>
            </a:fld>
            <a:endParaRPr lang="en-US" dirty="0"/>
          </a:p>
        </p:txBody>
      </p:sp>
    </p:spTree>
    <p:extLst>
      <p:ext uri="{BB962C8B-B14F-4D97-AF65-F5344CB8AC3E}">
        <p14:creationId xmlns:p14="http://schemas.microsoft.com/office/powerpoint/2010/main" val="292882177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1" noProof="0" dirty="0" smtClean="0">
                <a:latin typeface="Times New Roman" panose="02020603050405020304" pitchFamily="18" charset="0"/>
                <a:cs typeface="Times New Roman" panose="02020603050405020304" pitchFamily="18" charset="0"/>
              </a:rPr>
              <a:t>Nota</a:t>
            </a:r>
            <a:r>
              <a:rPr lang="es-MX" sz="1200" b="1" baseline="0" noProof="0" dirty="0" smtClean="0">
                <a:latin typeface="Times New Roman" panose="02020603050405020304" pitchFamily="18" charset="0"/>
                <a:cs typeface="Times New Roman" panose="02020603050405020304" pitchFamily="18" charset="0"/>
              </a:rPr>
              <a:t> para el entrenador:</a:t>
            </a:r>
          </a:p>
          <a:p>
            <a:endParaRPr lang="es-MX" sz="1200" baseline="0" noProof="0" dirty="0" smtClean="0">
              <a:latin typeface="Times New Roman" panose="02020603050405020304" pitchFamily="18" charset="0"/>
              <a:cs typeface="Times New Roman" panose="02020603050405020304" pitchFamily="18" charset="0"/>
            </a:endParaRPr>
          </a:p>
          <a:p>
            <a:r>
              <a:rPr lang="es-MX" sz="1200" noProof="0" dirty="0" smtClean="0">
                <a:latin typeface="Times New Roman" panose="02020603050405020304" pitchFamily="18" charset="0"/>
                <a:cs typeface="Times New Roman" panose="02020603050405020304" pitchFamily="18" charset="0"/>
              </a:rPr>
              <a:t>Referencia:</a:t>
            </a:r>
          </a:p>
          <a:p>
            <a:r>
              <a:rPr lang="es-MX" sz="1200" noProof="0" dirty="0" smtClean="0">
                <a:latin typeface="Times New Roman" panose="02020603050405020304" pitchFamily="18" charset="0"/>
                <a:cs typeface="Times New Roman" panose="02020603050405020304" pitchFamily="18" charset="0"/>
              </a:rPr>
              <a:t>Edición 2018 de NFPA 70E:</a:t>
            </a:r>
            <a:r>
              <a:rPr lang="es-MX" sz="1200" baseline="0" noProof="0" dirty="0" smtClean="0">
                <a:latin typeface="Times New Roman" panose="02020603050405020304" pitchFamily="18" charset="0"/>
                <a:cs typeface="Times New Roman" panose="02020603050405020304" pitchFamily="18" charset="0"/>
              </a:rPr>
              <a:t> </a:t>
            </a:r>
            <a:r>
              <a:rPr lang="es-MX" sz="1200" noProof="0" dirty="0" smtClean="0">
                <a:latin typeface="Times New Roman" panose="02020603050405020304" pitchFamily="18" charset="0"/>
                <a:cs typeface="Times New Roman" panose="02020603050405020304" pitchFamily="18" charset="0"/>
              </a:rPr>
              <a:t>Tabla 1307.(C)(15)(c) Equipo de protección personal (PPE)</a:t>
            </a:r>
            <a:endParaRPr lang="es-MX" noProof="0" dirty="0"/>
          </a:p>
        </p:txBody>
      </p:sp>
      <p:sp>
        <p:nvSpPr>
          <p:cNvPr id="4" name="Slide Number Placeholder 3"/>
          <p:cNvSpPr>
            <a:spLocks noGrp="1"/>
          </p:cNvSpPr>
          <p:nvPr>
            <p:ph type="sldNum" sz="quarter" idx="10"/>
          </p:nvPr>
        </p:nvSpPr>
        <p:spPr/>
        <p:txBody>
          <a:bodyPr/>
          <a:lstStyle/>
          <a:p>
            <a:fld id="{236F376C-05AE-40DA-9153-0868A2A48635}" type="slidenum">
              <a:rPr lang="en-US" smtClean="0"/>
              <a:t>104</a:t>
            </a:fld>
            <a:endParaRPr lang="en-US" dirty="0"/>
          </a:p>
        </p:txBody>
      </p:sp>
    </p:spTree>
    <p:extLst>
      <p:ext uri="{BB962C8B-B14F-4D97-AF65-F5344CB8AC3E}">
        <p14:creationId xmlns:p14="http://schemas.microsoft.com/office/powerpoint/2010/main" val="81212912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105</a:t>
            </a:fld>
            <a:endParaRPr lang="en-US" dirty="0"/>
          </a:p>
        </p:txBody>
      </p:sp>
    </p:spTree>
    <p:extLst>
      <p:ext uri="{BB962C8B-B14F-4D97-AF65-F5344CB8AC3E}">
        <p14:creationId xmlns:p14="http://schemas.microsoft.com/office/powerpoint/2010/main" val="174368270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r>
              <a:rPr lang="en-US" dirty="0" smtClean="0"/>
              <a:t>De: </a:t>
            </a:r>
            <a:r>
              <a:rPr lang="en-US" altLang="en-US" sz="1200" b="1" dirty="0" smtClean="0">
                <a:latin typeface="Arial" panose="020B0604020202020204" pitchFamily="34" charset="0"/>
                <a:cs typeface="Arial" panose="020B0604020202020204" pitchFamily="34" charset="0"/>
              </a:rPr>
              <a:t>SH-20-843-SH0</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106</a:t>
            </a:fld>
            <a:endParaRPr lang="en-US" dirty="0"/>
          </a:p>
        </p:txBody>
      </p:sp>
    </p:spTree>
    <p:extLst>
      <p:ext uri="{BB962C8B-B14F-4D97-AF65-F5344CB8AC3E}">
        <p14:creationId xmlns:p14="http://schemas.microsoft.com/office/powerpoint/2010/main" val="88640786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altLang="en-US" sz="1200" b="1" noProof="0" dirty="0" smtClean="0"/>
              <a:t>Nota para el Entrenador: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altLang="en-US" sz="1200" b="1" noProof="0" dirty="0" smtClean="0"/>
          </a:p>
          <a:p>
            <a:r>
              <a:rPr lang="es-MX" noProof="0" dirty="0" smtClean="0"/>
              <a:t>Es importante saber que todos los cascos contienen una etiqueta de certificación en el interior del casco del casco. Esta etiqueta identifica los estándares de tipo y clase para los cuales el casco fue diseñado.</a:t>
            </a:r>
            <a:endParaRPr lang="es-MX" altLang="en-US" sz="1200" noProof="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107</a:t>
            </a:fld>
            <a:endParaRPr lang="en-US" dirty="0"/>
          </a:p>
        </p:txBody>
      </p:sp>
    </p:spTree>
    <p:extLst>
      <p:ext uri="{BB962C8B-B14F-4D97-AF65-F5344CB8AC3E}">
        <p14:creationId xmlns:p14="http://schemas.microsoft.com/office/powerpoint/2010/main" val="712664608"/>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lang="es-MX" altLang="en-US" sz="1200" b="1" noProof="0" dirty="0" smtClean="0"/>
              <a:t>Nota para el Entrenador:</a:t>
            </a:r>
          </a:p>
          <a:p>
            <a:pPr>
              <a:spcBef>
                <a:spcPct val="50000"/>
              </a:spcBef>
            </a:pPr>
            <a:r>
              <a:rPr lang="es-MX" altLang="en-US" noProof="0" dirty="0" smtClean="0">
                <a:latin typeface="Arial" panose="020B0604020202020204" pitchFamily="34" charset="0"/>
              </a:rPr>
              <a:t>Referencia 1926.403(i)(2)(i)</a:t>
            </a:r>
          </a:p>
          <a:p>
            <a:pPr>
              <a:spcBef>
                <a:spcPct val="50000"/>
              </a:spcBef>
            </a:pPr>
            <a:r>
              <a:rPr lang="es-MX" altLang="en-US" noProof="0" dirty="0" smtClean="0">
                <a:latin typeface="Arial" panose="020B0604020202020204" pitchFamily="34" charset="0"/>
              </a:rPr>
              <a:t>Excepto cuando se requiera o permita en otra parte de la </a:t>
            </a:r>
            <a:r>
              <a:rPr lang="es-MX" altLang="en-US" noProof="0" dirty="0" err="1" smtClean="0">
                <a:latin typeface="Arial" panose="020B0604020202020204" pitchFamily="34" charset="0"/>
              </a:rPr>
              <a:t>subparte</a:t>
            </a:r>
            <a:r>
              <a:rPr lang="es-MX" altLang="en-US" noProof="0" dirty="0" smtClean="0">
                <a:latin typeface="Arial" panose="020B0604020202020204" pitchFamily="34" charset="0"/>
              </a:rPr>
              <a:t>, las partes vivas del equipo eléctrico que funcionan a 50 voltios o más deben protegerse contra el contacto accidental de gabinetes u otras formas de gabinetes, o por cualquiera de los siguientes medios:</a:t>
            </a:r>
          </a:p>
          <a:p>
            <a:pPr>
              <a:spcBef>
                <a:spcPct val="50000"/>
              </a:spcBef>
            </a:pPr>
            <a:r>
              <a:rPr lang="es-MX" altLang="en-US" noProof="0" dirty="0" smtClean="0">
                <a:latin typeface="Arial" panose="020B0604020202020204" pitchFamily="34" charset="0"/>
              </a:rPr>
              <a:t>(A) Por ubicación en una habitación, bóveda o recinto similar que sea accesible solo para personas calificadas.</a:t>
            </a:r>
          </a:p>
          <a:p>
            <a:pPr>
              <a:spcBef>
                <a:spcPct val="50000"/>
              </a:spcBef>
            </a:pPr>
            <a:r>
              <a:rPr lang="es-MX" altLang="en-US" noProof="0" dirty="0" smtClean="0">
                <a:latin typeface="Arial" panose="020B0604020202020204" pitchFamily="34" charset="0"/>
              </a:rPr>
              <a:t>(B) Por particiones o pantallas dispuestas de manera que solo personas calificadas tengan acceso al espacio al alcance de las partes vivas. Cualquier abertura en tales particiones o pantallas deberá ser de un tamaño y una ubicación tal que no sea probable que las personas entren en contacto accidental con las partes vivas o pongan en contacto objetos conductores con ellas.</a:t>
            </a:r>
          </a:p>
          <a:p>
            <a:pPr>
              <a:spcBef>
                <a:spcPct val="50000"/>
              </a:spcBef>
            </a:pPr>
            <a:r>
              <a:rPr lang="es-MX" altLang="en-US" noProof="0" dirty="0" smtClean="0">
                <a:latin typeface="Arial" panose="020B0604020202020204" pitchFamily="34" charset="0"/>
              </a:rPr>
              <a:t>(C) Por ubicación en un balcón, galería o plataforma tan elevada y dispuesta como para excluir a personas no calificadas.</a:t>
            </a:r>
          </a:p>
          <a:p>
            <a:pPr>
              <a:spcBef>
                <a:spcPct val="50000"/>
              </a:spcBef>
            </a:pPr>
            <a:r>
              <a:rPr lang="es-MX" altLang="en-US" noProof="0" dirty="0" smtClean="0">
                <a:latin typeface="Arial" panose="020B0604020202020204" pitchFamily="34" charset="0"/>
              </a:rPr>
              <a:t>(D) Por una elevación de 8 pies o más sobre el piso u otra superficie de trabajo e instalada de manera que excluya a personas no calificadas.</a:t>
            </a:r>
          </a:p>
        </p:txBody>
      </p:sp>
      <p:sp>
        <p:nvSpPr>
          <p:cNvPr id="4" name="Slide Number Placeholder 3"/>
          <p:cNvSpPr>
            <a:spLocks noGrp="1"/>
          </p:cNvSpPr>
          <p:nvPr>
            <p:ph type="sldNum" sz="quarter" idx="10"/>
          </p:nvPr>
        </p:nvSpPr>
        <p:spPr/>
        <p:txBody>
          <a:bodyPr/>
          <a:lstStyle/>
          <a:p>
            <a:fld id="{236F376C-05AE-40DA-9153-0868A2A48635}" type="slidenum">
              <a:rPr lang="en-US" smtClean="0"/>
              <a:t>108</a:t>
            </a:fld>
            <a:endParaRPr lang="en-US" dirty="0"/>
          </a:p>
        </p:txBody>
      </p:sp>
    </p:spTree>
    <p:extLst>
      <p:ext uri="{BB962C8B-B14F-4D97-AF65-F5344CB8AC3E}">
        <p14:creationId xmlns:p14="http://schemas.microsoft.com/office/powerpoint/2010/main" val="30602572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236538" marR="0" lvl="0" indent="-236538" algn="l" defTabSz="914400" rtl="0" eaLnBrk="1" fontAlgn="auto" latinLnBrk="0" hangingPunct="1">
              <a:lnSpc>
                <a:spcPct val="100000"/>
              </a:lnSpc>
              <a:spcBef>
                <a:spcPts val="0"/>
              </a:spcBef>
              <a:spcAft>
                <a:spcPts val="0"/>
              </a:spcAft>
              <a:buClrTx/>
              <a:buSzTx/>
              <a:buFontTx/>
              <a:buNone/>
              <a:tabLst/>
              <a:defRPr/>
            </a:pPr>
            <a:r>
              <a:rPr lang="es-MX" altLang="en-US" sz="1200" b="1" noProof="0" dirty="0" smtClean="0"/>
              <a:t>Nota para el Entrenador:</a:t>
            </a:r>
          </a:p>
          <a:p>
            <a:pPr marL="236538" marR="0" lvl="0" indent="-236538" algn="l" defTabSz="914400" rtl="0" eaLnBrk="1" fontAlgn="auto" latinLnBrk="0" hangingPunct="1">
              <a:lnSpc>
                <a:spcPct val="100000"/>
              </a:lnSpc>
              <a:spcBef>
                <a:spcPts val="0"/>
              </a:spcBef>
              <a:spcAft>
                <a:spcPts val="0"/>
              </a:spcAft>
              <a:buClrTx/>
              <a:buSzTx/>
              <a:buFontTx/>
              <a:buNone/>
              <a:tabLst/>
              <a:defRPr/>
            </a:pPr>
            <a:endParaRPr lang="es-MX" altLang="en-US" sz="1200" b="1" noProof="0" dirty="0" smtClean="0"/>
          </a:p>
          <a:p>
            <a:r>
              <a:rPr lang="es-MX" sz="1200" b="0" i="0" kern="1200" noProof="0" dirty="0" smtClean="0">
                <a:solidFill>
                  <a:schemeClr val="tx1"/>
                </a:solidFill>
                <a:effectLst/>
                <a:latin typeface="+mn-lt"/>
                <a:ea typeface="+mn-ea"/>
                <a:cs typeface="+mn-cs"/>
              </a:rPr>
              <a:t>Referencia1926.405(b)(1)</a:t>
            </a:r>
          </a:p>
          <a:p>
            <a:r>
              <a:rPr lang="es-MX" sz="1200" b="1" i="1" kern="1200" noProof="0" dirty="0" smtClean="0">
                <a:solidFill>
                  <a:schemeClr val="tx1"/>
                </a:solidFill>
                <a:effectLst/>
                <a:latin typeface="+mn-lt"/>
                <a:ea typeface="+mn-ea"/>
                <a:cs typeface="+mn-cs"/>
              </a:rPr>
              <a:t>Conductores que ingresan a cajas, gabinetes o accesorios. </a:t>
            </a:r>
            <a:r>
              <a:rPr lang="es-MX" sz="1200" b="0" i="1" kern="1200" noProof="0" dirty="0" smtClean="0">
                <a:solidFill>
                  <a:schemeClr val="tx1"/>
                </a:solidFill>
                <a:effectLst/>
                <a:latin typeface="+mn-lt"/>
                <a:ea typeface="+mn-ea"/>
                <a:cs typeface="+mn-cs"/>
              </a:rPr>
              <a:t>Los conductores que ingresan a cajas, gabinetes o accesorios deben estar protegidos contra la abrasión, y las aberturas a través de las cuales ingresan los conductores deben estar efectivamente cerradas. Las aberturas no utilizadas en gabinetes, cajas y accesorios también deberán cerrarse efectivamente.</a:t>
            </a:r>
            <a:endParaRPr lang="es-MX" sz="1200" b="0" i="0" kern="1200" noProof="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109</a:t>
            </a:fld>
            <a:endParaRPr lang="en-US" dirty="0"/>
          </a:p>
        </p:txBody>
      </p:sp>
    </p:spTree>
    <p:extLst>
      <p:ext uri="{BB962C8B-B14F-4D97-AF65-F5344CB8AC3E}">
        <p14:creationId xmlns:p14="http://schemas.microsoft.com/office/powerpoint/2010/main" val="921905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1255713" y="717550"/>
            <a:ext cx="4799012" cy="3600450"/>
          </a:xfrm>
        </p:spPr>
      </p:sp>
      <p:sp>
        <p:nvSpPr>
          <p:cNvPr id="26627" name="Notes Placeholder 2"/>
          <p:cNvSpPr>
            <a:spLocks noGrp="1" noChangeArrowheads="1"/>
          </p:cNvSpPr>
          <p:nvPr>
            <p:ph type="body" idx="1"/>
          </p:nvPr>
        </p:nvSpPr>
        <p:spPr>
          <a:noFill/>
        </p:spPr>
        <p:txBody>
          <a:bodyPr anchor="t"/>
          <a:lstStyle/>
          <a:p>
            <a:endParaRPr lang="en-US" altLang="en-US" dirty="0" smtClean="0"/>
          </a:p>
        </p:txBody>
      </p:sp>
      <p:sp>
        <p:nvSpPr>
          <p:cNvPr id="26628" name="Slide Number Placeholder 3"/>
          <p:cNvSpPr txBox="1">
            <a:spLocks noGrp="1" noChangeArrowheads="1"/>
          </p:cNvSpPr>
          <p:nvPr/>
        </p:nvSpPr>
        <p:spPr bwMode="auto">
          <a:xfrm>
            <a:off x="4144963" y="9120188"/>
            <a:ext cx="31686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49" tIns="46445" rIns="93249" bIns="46445" anchor="b"/>
          <a:lstStyle>
            <a:lvl1pPr>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1pPr>
            <a:lvl2pPr marL="742950" indent="-28575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2pPr>
            <a:lvl3pPr marL="11430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3pPr>
            <a:lvl4pPr marL="16002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4pPr>
            <a:lvl5pPr marL="20574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5pPr>
            <a:lvl6pPr marL="25146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6pPr>
            <a:lvl7pPr marL="29718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7pPr>
            <a:lvl8pPr marL="34290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8pPr>
            <a:lvl9pPr marL="38862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9pPr>
          </a:lstStyle>
          <a:p>
            <a:pPr algn="r" eaLnBrk="1" hangingPunct="1">
              <a:buSzPct val="45000"/>
              <a:buFont typeface="StarSymbol" charset="0"/>
              <a:buNone/>
            </a:pPr>
            <a:fld id="{16F7CAB5-C6BB-4759-8763-0644849A5342}" type="slidenum">
              <a:rPr lang="en-US" altLang="en-US" sz="1200">
                <a:solidFill>
                  <a:srgbClr val="000000"/>
                </a:solidFill>
                <a:latin typeface="Times New Roman" panose="02020603050405020304" pitchFamily="18" charset="0"/>
                <a:ea typeface="SimSun" panose="02010600030101010101" pitchFamily="2" charset="-122"/>
                <a:cs typeface="AR PL UMing HK" charset="0"/>
              </a:rPr>
              <a:pPr algn="r" eaLnBrk="1" hangingPunct="1">
                <a:buSzPct val="45000"/>
                <a:buFont typeface="StarSymbol" charset="0"/>
                <a:buNone/>
              </a:pPr>
              <a:t>11</a:t>
            </a:fld>
            <a:endParaRPr lang="en-US" altLang="en-US" sz="1200" dirty="0">
              <a:solidFill>
                <a:srgbClr val="000000"/>
              </a:solidFill>
              <a:latin typeface="Times New Roman" panose="02020603050405020304" pitchFamily="18" charset="0"/>
              <a:ea typeface="SimSun" panose="02010600030101010101" pitchFamily="2" charset="-122"/>
              <a:cs typeface="AR PL UMing HK" charset="0"/>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11</a:t>
            </a:fld>
            <a:endParaRPr lang="en-US" dirty="0"/>
          </a:p>
        </p:txBody>
      </p:sp>
    </p:spTree>
    <p:extLst>
      <p:ext uri="{BB962C8B-B14F-4D97-AF65-F5344CB8AC3E}">
        <p14:creationId xmlns:p14="http://schemas.microsoft.com/office/powerpoint/2010/main" val="973531996"/>
      </p:ext>
    </p:extLst>
  </p:cSld>
  <p:clrMapOvr>
    <a:overrideClrMapping bg1="lt1" tx1="dk1" bg2="lt2" tx2="dk2" accent1="accent1" accent2="accent2" accent3="accent3" accent4="accent4" accent5="accent5" accent6="accent6" hlink="hlink" folHlink="folHlink"/>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lang="es-MX" altLang="en-US" sz="1200" b="1" noProof="0" dirty="0" smtClean="0"/>
              <a:t>Nota para el Entrenador:</a:t>
            </a:r>
          </a:p>
          <a:p>
            <a:pPr marL="0" marR="0" lvl="0" indent="0" algn="l" defTabSz="914400" rtl="0" eaLnBrk="1" fontAlgn="auto" latinLnBrk="0" hangingPunct="1">
              <a:lnSpc>
                <a:spcPct val="100000"/>
              </a:lnSpc>
              <a:spcBef>
                <a:spcPct val="50000"/>
              </a:spcBef>
              <a:spcAft>
                <a:spcPts val="0"/>
              </a:spcAft>
              <a:buClrTx/>
              <a:buSzTx/>
              <a:buFontTx/>
              <a:buNone/>
              <a:tabLst/>
              <a:defRPr/>
            </a:pPr>
            <a:endParaRPr lang="es-MX" altLang="en-US" noProof="0" dirty="0" smtClean="0">
              <a:latin typeface="Arial" panose="020B0604020202020204" pitchFamily="34" charset="0"/>
            </a:endParaRPr>
          </a:p>
          <a:p>
            <a:pPr marL="0" marR="0" lvl="0" indent="0" algn="l" defTabSz="914400" rtl="0" eaLnBrk="1" fontAlgn="auto" latinLnBrk="0" hangingPunct="1">
              <a:lnSpc>
                <a:spcPct val="100000"/>
              </a:lnSpc>
              <a:spcBef>
                <a:spcPct val="50000"/>
              </a:spcBef>
              <a:spcAft>
                <a:spcPts val="0"/>
              </a:spcAft>
              <a:buClrTx/>
              <a:buSzTx/>
              <a:buFontTx/>
              <a:buNone/>
              <a:tabLst/>
              <a:defRPr/>
            </a:pPr>
            <a:r>
              <a:rPr lang="es-MX" altLang="en-US" noProof="0" dirty="0" smtClean="0">
                <a:latin typeface="Arial" panose="020B0604020202020204" pitchFamily="34" charset="0"/>
              </a:rPr>
              <a:t>Referencia 1926.405(b)(2)</a:t>
            </a:r>
          </a:p>
          <a:p>
            <a:pPr marL="0" marR="0" lvl="0" indent="0" algn="l" defTabSz="914400" rtl="0" eaLnBrk="1" fontAlgn="auto" latinLnBrk="0" hangingPunct="1">
              <a:lnSpc>
                <a:spcPct val="100000"/>
              </a:lnSpc>
              <a:spcBef>
                <a:spcPct val="50000"/>
              </a:spcBef>
              <a:spcAft>
                <a:spcPts val="0"/>
              </a:spcAft>
              <a:buClrTx/>
              <a:buSzTx/>
              <a:buFontTx/>
              <a:buNone/>
              <a:tabLst/>
              <a:defRPr/>
            </a:pPr>
            <a:r>
              <a:rPr lang="es-MX" sz="1200" b="1" i="1" kern="1200" noProof="0" dirty="0" smtClean="0">
                <a:solidFill>
                  <a:schemeClr val="tx1"/>
                </a:solidFill>
                <a:effectLst/>
                <a:latin typeface="+mn-lt"/>
                <a:ea typeface="+mn-ea"/>
                <a:cs typeface="+mn-cs"/>
              </a:rPr>
              <a:t>Cubiertas y marquesinas. </a:t>
            </a:r>
            <a:r>
              <a:rPr lang="es-MX" sz="1200" b="0" i="1" kern="1200" noProof="0" dirty="0" smtClean="0">
                <a:solidFill>
                  <a:schemeClr val="tx1"/>
                </a:solidFill>
                <a:effectLst/>
                <a:latin typeface="+mn-lt"/>
                <a:ea typeface="+mn-ea"/>
                <a:cs typeface="+mn-cs"/>
              </a:rPr>
              <a:t>Todas las cajas de extracción, cajas de conexiones y accesorios deberán estar provistos de tapas. Si se utilizan cubiertas metálicas, deberán estar conectadas a tierra. En instalaciones energizadas, cada caja de salida debe tener una cubierta, placa frontal o cubierta de accesorios. Las cubiertas de las cajas de salida que tienen agujeros a través de los cuales pasan los colgantes de cable flexible deben estar provistas de casquillos diseñados para ese propósito o deben tener superficies lisas y bien redondeadas sobre las cuales puedan soportar los cables.</a:t>
            </a:r>
          </a:p>
          <a:p>
            <a:pPr marL="0" marR="0" lvl="0" indent="0" algn="l" defTabSz="914400" rtl="0" eaLnBrk="1" fontAlgn="auto" latinLnBrk="0" hangingPunct="1">
              <a:lnSpc>
                <a:spcPct val="100000"/>
              </a:lnSpc>
              <a:spcBef>
                <a:spcPct val="50000"/>
              </a:spcBef>
              <a:spcAft>
                <a:spcPts val="0"/>
              </a:spcAft>
              <a:buClrTx/>
              <a:buSzTx/>
              <a:buFontTx/>
              <a:buNone/>
              <a:tabLst/>
              <a:defRPr/>
            </a:pPr>
            <a:endParaRPr lang="es-MX" altLang="en-US" b="0" noProof="0" dirty="0" smtClean="0">
              <a:latin typeface="Arial" panose="020B0604020202020204" pitchFamily="34" charset="0"/>
            </a:endParaRPr>
          </a:p>
          <a:p>
            <a:pPr>
              <a:spcBef>
                <a:spcPct val="0"/>
              </a:spcBef>
              <a:buClrTx/>
              <a:buFontTx/>
              <a:buNone/>
            </a:pPr>
            <a:r>
              <a:rPr lang="es-MX" altLang="en-US" b="0" noProof="0" dirty="0" smtClean="0">
                <a:latin typeface="Arial" panose="020B0604020202020204" pitchFamily="34" charset="0"/>
              </a:rPr>
              <a:t>Problema de la imagen</a:t>
            </a:r>
            <a:r>
              <a:rPr lang="es-MX" altLang="en-US" b="0" baseline="0" noProof="0" dirty="0" smtClean="0">
                <a:latin typeface="Arial" panose="020B0604020202020204" pitchFamily="34" charset="0"/>
              </a:rPr>
              <a:t>: </a:t>
            </a:r>
            <a:r>
              <a:rPr lang="es-MX" altLang="en-US" b="0" noProof="0" dirty="0" smtClean="0">
                <a:latin typeface="Times New Roman" panose="02020603050405020304" pitchFamily="18" charset="0"/>
                <a:cs typeface="Times New Roman" panose="02020603050405020304" pitchFamily="18" charset="0"/>
              </a:rPr>
              <a:t>La foto muestra violaciones de estos dos requerimientos</a:t>
            </a:r>
          </a:p>
          <a:p>
            <a:pPr>
              <a:spcBef>
                <a:spcPct val="50000"/>
              </a:spcBef>
            </a:pPr>
            <a:endParaRPr lang="es-MX" altLang="en-US" noProof="0" dirty="0" smtClean="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110</a:t>
            </a:fld>
            <a:endParaRPr lang="en-US" dirty="0"/>
          </a:p>
        </p:txBody>
      </p:sp>
    </p:spTree>
    <p:extLst>
      <p:ext uri="{BB962C8B-B14F-4D97-AF65-F5344CB8AC3E}">
        <p14:creationId xmlns:p14="http://schemas.microsoft.com/office/powerpoint/2010/main" val="314064580"/>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r>
              <a:rPr lang="en-US" dirty="0" smtClean="0"/>
              <a:t>https://www.bradyid.com/applications/arc-flash-labeling-requirements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111</a:t>
            </a:fld>
            <a:endParaRPr lang="en-US" dirty="0"/>
          </a:p>
        </p:txBody>
      </p:sp>
    </p:spTree>
    <p:extLst>
      <p:ext uri="{BB962C8B-B14F-4D97-AF65-F5344CB8AC3E}">
        <p14:creationId xmlns:p14="http://schemas.microsoft.com/office/powerpoint/2010/main" val="3251882610"/>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r>
              <a:rPr lang="en-US" altLang="en-US" dirty="0" smtClean="0"/>
              <a:t>http://www.elcosh.org/document/1624/894/d000543/section8.html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112</a:t>
            </a:fld>
            <a:endParaRPr lang="en-US" dirty="0"/>
          </a:p>
        </p:txBody>
      </p:sp>
    </p:spTree>
    <p:extLst>
      <p:ext uri="{BB962C8B-B14F-4D97-AF65-F5344CB8AC3E}">
        <p14:creationId xmlns:p14="http://schemas.microsoft.com/office/powerpoint/2010/main" val="2300720330"/>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r>
              <a:rPr lang="en-US" altLang="en-US" dirty="0" smtClean="0"/>
              <a:t>http://www.elcosh.org/document/1624/894/d000543/section8.html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113</a:t>
            </a:fld>
            <a:endParaRPr lang="en-US" dirty="0"/>
          </a:p>
        </p:txBody>
      </p:sp>
    </p:spTree>
    <p:extLst>
      <p:ext uri="{BB962C8B-B14F-4D97-AF65-F5344CB8AC3E}">
        <p14:creationId xmlns:p14="http://schemas.microsoft.com/office/powerpoint/2010/main" val="909487428"/>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r>
              <a:rPr lang="en-US" altLang="en-US" dirty="0" smtClean="0"/>
              <a:t>http://www.elcosh.org/document/1624/894/d000543/section8.html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114</a:t>
            </a:fld>
            <a:endParaRPr lang="en-US" dirty="0"/>
          </a:p>
        </p:txBody>
      </p:sp>
    </p:spTree>
    <p:extLst>
      <p:ext uri="{BB962C8B-B14F-4D97-AF65-F5344CB8AC3E}">
        <p14:creationId xmlns:p14="http://schemas.microsoft.com/office/powerpoint/2010/main" val="175715920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r>
              <a:rPr lang="es-ES" noProof="0" dirty="0" smtClean="0"/>
              <a:t>Si tienes que operar equipos como grúas cerca de líneas eléctricas, comunícate con la compañía de servicios públicos para cortar la corriente y conectar a tierra las líneas.</a:t>
            </a:r>
            <a:endParaRPr lang="es-ES" altLang="en-US" sz="1200" noProof="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115</a:t>
            </a:fld>
            <a:endParaRPr lang="en-US" dirty="0"/>
          </a:p>
        </p:txBody>
      </p:sp>
    </p:spTree>
    <p:extLst>
      <p:ext uri="{BB962C8B-B14F-4D97-AF65-F5344CB8AC3E}">
        <p14:creationId xmlns:p14="http://schemas.microsoft.com/office/powerpoint/2010/main" val="3464158275"/>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r>
              <a:rPr lang="es-ES" noProof="0" dirty="0" smtClean="0"/>
              <a:t>Si tienes que operar equipos como grúas cerca de líneas eléctricas, comunícate con la compañía de servicios públicos para cortar la corriente y conectar a tierra las líneas.</a:t>
            </a:r>
            <a:endParaRPr lang="es-ES" altLang="en-US" sz="1200" noProof="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116</a:t>
            </a:fld>
            <a:endParaRPr lang="en-US" dirty="0"/>
          </a:p>
        </p:txBody>
      </p:sp>
    </p:spTree>
    <p:extLst>
      <p:ext uri="{BB962C8B-B14F-4D97-AF65-F5344CB8AC3E}">
        <p14:creationId xmlns:p14="http://schemas.microsoft.com/office/powerpoint/2010/main" val="1281927786"/>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endParaRPr lang="es-ES" altLang="en-US" sz="1200" noProof="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117</a:t>
            </a:fld>
            <a:endParaRPr lang="en-US" dirty="0"/>
          </a:p>
        </p:txBody>
      </p:sp>
    </p:spTree>
    <p:extLst>
      <p:ext uri="{BB962C8B-B14F-4D97-AF65-F5344CB8AC3E}">
        <p14:creationId xmlns:p14="http://schemas.microsoft.com/office/powerpoint/2010/main" val="1822551803"/>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r>
              <a:rPr lang="en-US" dirty="0" smtClean="0"/>
              <a:t> </a:t>
            </a:r>
            <a:r>
              <a:rPr lang="es-ES" dirty="0" smtClean="0"/>
              <a:t>Fotos copiadas de Reconocimiento de peligro de electrocución de </a:t>
            </a:r>
            <a:r>
              <a:rPr lang="en-US" baseline="0" dirty="0" smtClean="0"/>
              <a:t>(</a:t>
            </a:r>
            <a:r>
              <a:rPr lang="en-US" dirty="0" smtClean="0"/>
              <a:t>https://www.osha.gov/dte/outreach/construction/focus_four/)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118</a:t>
            </a:fld>
            <a:endParaRPr lang="en-US" dirty="0"/>
          </a:p>
        </p:txBody>
      </p:sp>
    </p:spTree>
    <p:extLst>
      <p:ext uri="{BB962C8B-B14F-4D97-AF65-F5344CB8AC3E}">
        <p14:creationId xmlns:p14="http://schemas.microsoft.com/office/powerpoint/2010/main" val="1749906477"/>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r>
              <a:rPr lang="en-US" dirty="0" smtClean="0"/>
              <a:t> </a:t>
            </a:r>
            <a:r>
              <a:rPr lang="es-ES" dirty="0" smtClean="0"/>
              <a:t>Fotos copiadas de Reconocimiento de peligro de electrocución de </a:t>
            </a:r>
            <a:r>
              <a:rPr lang="en-US" baseline="0" dirty="0" smtClean="0"/>
              <a:t>(</a:t>
            </a:r>
            <a:r>
              <a:rPr lang="en-US" dirty="0" smtClean="0"/>
              <a:t>https://www.osha.gov/dte/outreach/construction/focus_four/)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119</a:t>
            </a:fld>
            <a:endParaRPr lang="en-US" dirty="0"/>
          </a:p>
        </p:txBody>
      </p:sp>
    </p:spTree>
    <p:extLst>
      <p:ext uri="{BB962C8B-B14F-4D97-AF65-F5344CB8AC3E}">
        <p14:creationId xmlns:p14="http://schemas.microsoft.com/office/powerpoint/2010/main" val="41808050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26"/>
          <p:cNvSpPr>
            <a:spLocks noGrp="1" noRot="1" noChangeAspect="1" noChangeArrowheads="1" noTextEdit="1"/>
          </p:cNvSpPr>
          <p:nvPr>
            <p:ph type="sldImg"/>
          </p:nvPr>
        </p:nvSpPr>
        <p:spPr>
          <a:xfrm>
            <a:off x="1255713" y="717550"/>
            <a:ext cx="4800600" cy="3600450"/>
          </a:xfrm>
        </p:spPr>
      </p:sp>
      <p:sp>
        <p:nvSpPr>
          <p:cNvPr id="28675" name="Rectangle 1027"/>
          <p:cNvSpPr>
            <a:spLocks noGrp="1" noChangeArrowheads="1"/>
          </p:cNvSpPr>
          <p:nvPr>
            <p:ph type="body" idx="1"/>
          </p:nvPr>
        </p:nvSpPr>
        <p:spPr>
          <a:noFill/>
        </p:spPr>
        <p:txBody>
          <a:bodyPr/>
          <a:lstStyle/>
          <a:p>
            <a:r>
              <a:rPr lang="en-US" altLang="en-US" sz="1100" dirty="0" smtClean="0"/>
              <a:t>https://www.osha.gov/SLTC/electrical/</a:t>
            </a:r>
          </a:p>
        </p:txBody>
      </p:sp>
      <p:sp>
        <p:nvSpPr>
          <p:cNvPr id="2" name="Slide Number Placeholder 1"/>
          <p:cNvSpPr>
            <a:spLocks noGrp="1"/>
          </p:cNvSpPr>
          <p:nvPr>
            <p:ph type="sldNum" sz="quarter" idx="10"/>
          </p:nvPr>
        </p:nvSpPr>
        <p:spPr/>
        <p:txBody>
          <a:bodyPr/>
          <a:lstStyle/>
          <a:p>
            <a:fld id="{236F376C-05AE-40DA-9153-0868A2A48635}" type="slidenum">
              <a:rPr lang="en-US" smtClean="0"/>
              <a:t>12</a:t>
            </a:fld>
            <a:endParaRPr lang="en-US" dirty="0"/>
          </a:p>
        </p:txBody>
      </p:sp>
    </p:spTree>
    <p:extLst>
      <p:ext uri="{BB962C8B-B14F-4D97-AF65-F5344CB8AC3E}">
        <p14:creationId xmlns:p14="http://schemas.microsoft.com/office/powerpoint/2010/main" val="1045677585"/>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r>
              <a:rPr lang="en-US" dirty="0" smtClean="0"/>
              <a:t> </a:t>
            </a:r>
            <a:r>
              <a:rPr lang="es-ES" dirty="0" smtClean="0"/>
              <a:t>Fotos copiadas de Reconocimiento de peligro de electrocución de </a:t>
            </a:r>
            <a:r>
              <a:rPr lang="en-US" baseline="0" dirty="0" smtClean="0"/>
              <a:t>(</a:t>
            </a:r>
            <a:r>
              <a:rPr lang="en-US" dirty="0" smtClean="0"/>
              <a:t>https://www.osha.gov/dte/outreach/construction/focus_four/)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120</a:t>
            </a:fld>
            <a:endParaRPr lang="en-US" dirty="0"/>
          </a:p>
        </p:txBody>
      </p:sp>
    </p:spTree>
    <p:extLst>
      <p:ext uri="{BB962C8B-B14F-4D97-AF65-F5344CB8AC3E}">
        <p14:creationId xmlns:p14="http://schemas.microsoft.com/office/powerpoint/2010/main" val="611831635"/>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r>
              <a:rPr lang="en-US" dirty="0" smtClean="0"/>
              <a:t> </a:t>
            </a:r>
            <a:r>
              <a:rPr lang="es-ES" dirty="0" smtClean="0"/>
              <a:t>Fotos copiadas de Reconocimiento de peligro de electrocución de </a:t>
            </a:r>
            <a:r>
              <a:rPr lang="en-US" baseline="0" dirty="0" smtClean="0"/>
              <a:t>(</a:t>
            </a:r>
            <a:r>
              <a:rPr lang="en-US" dirty="0" smtClean="0"/>
              <a:t>https://www.osha.gov/dte/outreach/construction/focus_four/)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121</a:t>
            </a:fld>
            <a:endParaRPr lang="en-US" dirty="0"/>
          </a:p>
        </p:txBody>
      </p:sp>
    </p:spTree>
    <p:extLst>
      <p:ext uri="{BB962C8B-B14F-4D97-AF65-F5344CB8AC3E}">
        <p14:creationId xmlns:p14="http://schemas.microsoft.com/office/powerpoint/2010/main" val="3552340803"/>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r>
              <a:rPr lang="en-US" dirty="0" smtClean="0"/>
              <a:t> </a:t>
            </a:r>
            <a:r>
              <a:rPr lang="es-ES" dirty="0" smtClean="0"/>
              <a:t>Fotos copiadas de Reconocimiento de peligro de electrocución de </a:t>
            </a:r>
            <a:r>
              <a:rPr lang="en-US" baseline="0" dirty="0" smtClean="0"/>
              <a:t>(</a:t>
            </a:r>
            <a:r>
              <a:rPr lang="en-US" dirty="0" smtClean="0"/>
              <a:t>https://www.osha.gov/dte/outreach/construction/focus_four/)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122</a:t>
            </a:fld>
            <a:endParaRPr lang="en-US" dirty="0"/>
          </a:p>
        </p:txBody>
      </p:sp>
    </p:spTree>
    <p:extLst>
      <p:ext uri="{BB962C8B-B14F-4D97-AF65-F5344CB8AC3E}">
        <p14:creationId xmlns:p14="http://schemas.microsoft.com/office/powerpoint/2010/main" val="1083390783"/>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r>
              <a:rPr lang="en-US" dirty="0" smtClean="0"/>
              <a:t> </a:t>
            </a:r>
            <a:r>
              <a:rPr lang="es-ES" dirty="0" smtClean="0"/>
              <a:t>Fotos copiadas de Reconocimiento de peligro de electrocución de </a:t>
            </a:r>
            <a:r>
              <a:rPr lang="en-US" baseline="0" dirty="0" smtClean="0"/>
              <a:t>(</a:t>
            </a:r>
            <a:r>
              <a:rPr lang="en-US" dirty="0" smtClean="0"/>
              <a:t>https://www.osha.gov/dte/outreach/construction/focus_four/)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123</a:t>
            </a:fld>
            <a:endParaRPr lang="en-US" dirty="0"/>
          </a:p>
        </p:txBody>
      </p:sp>
    </p:spTree>
    <p:extLst>
      <p:ext uri="{BB962C8B-B14F-4D97-AF65-F5344CB8AC3E}">
        <p14:creationId xmlns:p14="http://schemas.microsoft.com/office/powerpoint/2010/main" val="4244666022"/>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r>
              <a:rPr lang="en-US" dirty="0" smtClean="0"/>
              <a:t> </a:t>
            </a:r>
            <a:r>
              <a:rPr lang="es-ES" dirty="0" smtClean="0"/>
              <a:t>Fotos copiadas de Reconocimiento de peligro de electrocución de </a:t>
            </a:r>
            <a:r>
              <a:rPr lang="en-US" baseline="0" dirty="0" smtClean="0"/>
              <a:t>(</a:t>
            </a:r>
            <a:r>
              <a:rPr lang="en-US" dirty="0" smtClean="0"/>
              <a:t>https://www.osha.gov/dte/outreach/construction/focus_four/)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124</a:t>
            </a:fld>
            <a:endParaRPr lang="en-US" dirty="0"/>
          </a:p>
        </p:txBody>
      </p:sp>
    </p:spTree>
    <p:extLst>
      <p:ext uri="{BB962C8B-B14F-4D97-AF65-F5344CB8AC3E}">
        <p14:creationId xmlns:p14="http://schemas.microsoft.com/office/powerpoint/2010/main" val="44565368"/>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r>
              <a:rPr lang="en-US" dirty="0" smtClean="0"/>
              <a:t> </a:t>
            </a:r>
            <a:r>
              <a:rPr lang="es-ES" dirty="0" smtClean="0"/>
              <a:t>Fotos copiadas de Reconocimiento de peligro de electrocución de </a:t>
            </a:r>
            <a:r>
              <a:rPr lang="en-US" baseline="0" dirty="0" smtClean="0"/>
              <a:t>(</a:t>
            </a:r>
            <a:r>
              <a:rPr lang="en-US" dirty="0" smtClean="0"/>
              <a:t>https://www.osha.gov/dte/outreach/construction/focus_four/)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125</a:t>
            </a:fld>
            <a:endParaRPr lang="en-US" dirty="0"/>
          </a:p>
        </p:txBody>
      </p:sp>
    </p:spTree>
    <p:extLst>
      <p:ext uri="{BB962C8B-B14F-4D97-AF65-F5344CB8AC3E}">
        <p14:creationId xmlns:p14="http://schemas.microsoft.com/office/powerpoint/2010/main" val="3333728863"/>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r>
              <a:rPr lang="en-US" dirty="0" smtClean="0"/>
              <a:t> </a:t>
            </a:r>
            <a:r>
              <a:rPr lang="es-ES" dirty="0" smtClean="0"/>
              <a:t>Fotos copiadas de Reconocimiento de peligro de electrocución de </a:t>
            </a:r>
            <a:r>
              <a:rPr lang="en-US" baseline="0" dirty="0" smtClean="0"/>
              <a:t>(</a:t>
            </a:r>
            <a:r>
              <a:rPr lang="en-US" dirty="0" smtClean="0"/>
              <a:t>https://www.osha.gov/dte/outreach/construction/focus_four/)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126</a:t>
            </a:fld>
            <a:endParaRPr lang="en-US" dirty="0"/>
          </a:p>
        </p:txBody>
      </p:sp>
    </p:spTree>
    <p:extLst>
      <p:ext uri="{BB962C8B-B14F-4D97-AF65-F5344CB8AC3E}">
        <p14:creationId xmlns:p14="http://schemas.microsoft.com/office/powerpoint/2010/main" val="3662070473"/>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r>
              <a:rPr lang="en-US" dirty="0" smtClean="0"/>
              <a:t> </a:t>
            </a:r>
            <a:r>
              <a:rPr lang="es-ES" dirty="0" smtClean="0"/>
              <a:t>Fotos copiadas de Reconocimiento de peligro de electrocución de </a:t>
            </a:r>
            <a:r>
              <a:rPr lang="en-US" baseline="0" dirty="0" smtClean="0"/>
              <a:t>(</a:t>
            </a:r>
            <a:r>
              <a:rPr lang="en-US" dirty="0" smtClean="0"/>
              <a:t>https://www.osha.gov/dte/outreach/construction/focus_four/)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127</a:t>
            </a:fld>
            <a:endParaRPr lang="en-US" dirty="0"/>
          </a:p>
        </p:txBody>
      </p:sp>
    </p:spTree>
    <p:extLst>
      <p:ext uri="{BB962C8B-B14F-4D97-AF65-F5344CB8AC3E}">
        <p14:creationId xmlns:p14="http://schemas.microsoft.com/office/powerpoint/2010/main" val="3334810774"/>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r>
              <a:rPr lang="en-US" dirty="0" smtClean="0"/>
              <a:t> </a:t>
            </a:r>
            <a:r>
              <a:rPr lang="es-ES" dirty="0" smtClean="0"/>
              <a:t>Fotos copiadas de Reconocimiento de peligro de electrocución de </a:t>
            </a:r>
            <a:r>
              <a:rPr lang="en-US" baseline="0" dirty="0" smtClean="0"/>
              <a:t>(</a:t>
            </a:r>
            <a:r>
              <a:rPr lang="en-US" dirty="0" smtClean="0"/>
              <a:t>https://www.osha.gov/dte/outreach/construction/focus_four/)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128</a:t>
            </a:fld>
            <a:endParaRPr lang="en-US" dirty="0"/>
          </a:p>
        </p:txBody>
      </p:sp>
    </p:spTree>
    <p:extLst>
      <p:ext uri="{BB962C8B-B14F-4D97-AF65-F5344CB8AC3E}">
        <p14:creationId xmlns:p14="http://schemas.microsoft.com/office/powerpoint/2010/main" val="45326983"/>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r>
              <a:rPr lang="en-US" dirty="0" smtClean="0"/>
              <a:t> </a:t>
            </a:r>
            <a:r>
              <a:rPr lang="es-ES" dirty="0" smtClean="0"/>
              <a:t>Fotos copiadas de Reconocimiento de peligro de electrocución de </a:t>
            </a:r>
            <a:r>
              <a:rPr lang="en-US" baseline="0" dirty="0" smtClean="0"/>
              <a:t>(</a:t>
            </a:r>
            <a:r>
              <a:rPr lang="en-US" dirty="0" smtClean="0"/>
              <a:t>https://www.osha.gov/dte/outreach/construction/focus_four/)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129</a:t>
            </a:fld>
            <a:endParaRPr lang="en-US" dirty="0"/>
          </a:p>
        </p:txBody>
      </p:sp>
    </p:spTree>
    <p:extLst>
      <p:ext uri="{BB962C8B-B14F-4D97-AF65-F5344CB8AC3E}">
        <p14:creationId xmlns:p14="http://schemas.microsoft.com/office/powerpoint/2010/main" val="3128468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26"/>
          <p:cNvSpPr>
            <a:spLocks noGrp="1" noRot="1" noChangeAspect="1" noChangeArrowheads="1" noTextEdit="1"/>
          </p:cNvSpPr>
          <p:nvPr>
            <p:ph type="sldImg"/>
          </p:nvPr>
        </p:nvSpPr>
        <p:spPr>
          <a:xfrm>
            <a:off x="1255713" y="717550"/>
            <a:ext cx="4800600" cy="3600450"/>
          </a:xfrm>
        </p:spPr>
      </p:sp>
      <p:sp>
        <p:nvSpPr>
          <p:cNvPr id="28675" name="Rectangle 1027"/>
          <p:cNvSpPr>
            <a:spLocks noGrp="1" noChangeArrowheads="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100" dirty="0" smtClean="0"/>
              <a:t>https://www.osha.gov/SLTC/electrical/</a:t>
            </a:r>
          </a:p>
          <a:p>
            <a:endParaRPr lang="en-US" altLang="en-US" sz="1100" dirty="0" smtClean="0"/>
          </a:p>
        </p:txBody>
      </p:sp>
      <p:sp>
        <p:nvSpPr>
          <p:cNvPr id="2" name="Slide Number Placeholder 1"/>
          <p:cNvSpPr>
            <a:spLocks noGrp="1"/>
          </p:cNvSpPr>
          <p:nvPr>
            <p:ph type="sldNum" sz="quarter" idx="10"/>
          </p:nvPr>
        </p:nvSpPr>
        <p:spPr/>
        <p:txBody>
          <a:bodyPr/>
          <a:lstStyle/>
          <a:p>
            <a:fld id="{236F376C-05AE-40DA-9153-0868A2A48635}" type="slidenum">
              <a:rPr lang="en-US" smtClean="0"/>
              <a:t>13</a:t>
            </a:fld>
            <a:endParaRPr lang="en-US" dirty="0"/>
          </a:p>
        </p:txBody>
      </p:sp>
    </p:spTree>
    <p:extLst>
      <p:ext uri="{BB962C8B-B14F-4D97-AF65-F5344CB8AC3E}">
        <p14:creationId xmlns:p14="http://schemas.microsoft.com/office/powerpoint/2010/main" val="2720142110"/>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r>
              <a:rPr lang="en-US" dirty="0" smtClean="0"/>
              <a:t> </a:t>
            </a:r>
            <a:r>
              <a:rPr lang="es-ES" dirty="0" smtClean="0"/>
              <a:t>Fotos copiadas de Reconocimiento de peligro de electrocución de </a:t>
            </a:r>
            <a:r>
              <a:rPr lang="en-US" baseline="0" dirty="0" smtClean="0"/>
              <a:t>(</a:t>
            </a:r>
            <a:r>
              <a:rPr lang="en-US" dirty="0" smtClean="0"/>
              <a:t>https://www.osha.gov/dte/outreach/construction/focus_four/)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130</a:t>
            </a:fld>
            <a:endParaRPr lang="en-US" dirty="0"/>
          </a:p>
        </p:txBody>
      </p:sp>
    </p:spTree>
    <p:extLst>
      <p:ext uri="{BB962C8B-B14F-4D97-AF65-F5344CB8AC3E}">
        <p14:creationId xmlns:p14="http://schemas.microsoft.com/office/powerpoint/2010/main" val="3541654193"/>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algn="just" eaLnBrk="1" hangingPunct="1">
              <a:buFont typeface="Arial" panose="020B0604020202020204" pitchFamily="34" charset="0"/>
              <a:buAutoNum type="arabicPeriod"/>
            </a:pPr>
            <a:r>
              <a:rPr lang="es-ES" altLang="en-US" sz="1200" dirty="0" smtClean="0">
                <a:latin typeface="Times New Roman" panose="02020603050405020304" pitchFamily="18" charset="0"/>
                <a:ea typeface="MS PGothic" panose="020B0600070205080204" pitchFamily="34" charset="-128"/>
                <a:cs typeface="AR PL UMing HK" charset="0"/>
              </a:rPr>
              <a:t> La línea eléctrica en una caja de extracción necesita estar protegida</a:t>
            </a:r>
          </a:p>
          <a:p>
            <a:pPr algn="just" eaLnBrk="1" hangingPunct="1">
              <a:buFont typeface="Arial" panose="020B0604020202020204" pitchFamily="34" charset="0"/>
              <a:buAutoNum type="arabicPeriod"/>
            </a:pPr>
            <a:r>
              <a:rPr lang="es-ES" altLang="en-US" sz="1200" dirty="0" smtClean="0">
                <a:latin typeface="Times New Roman" panose="02020603050405020304" pitchFamily="18" charset="0"/>
                <a:ea typeface="MS PGothic" panose="020B0600070205080204" pitchFamily="34" charset="-128"/>
                <a:cs typeface="AR PL UMing HK" charset="0"/>
              </a:rPr>
              <a:t> Es necesaria una cubierta protectora en la entrada de la caja de extracción</a:t>
            </a:r>
          </a:p>
          <a:p>
            <a:pPr algn="just" eaLnBrk="1" hangingPunct="1">
              <a:buFont typeface="Arial" panose="020B0604020202020204" pitchFamily="34" charset="0"/>
              <a:buAutoNum type="arabicPeriod"/>
            </a:pPr>
            <a:r>
              <a:rPr lang="es-ES" altLang="en-US" sz="1200" dirty="0" smtClean="0">
                <a:latin typeface="Times New Roman" panose="02020603050405020304" pitchFamily="18" charset="0"/>
                <a:ea typeface="MS PGothic" panose="020B0600070205080204" pitchFamily="34" charset="-128"/>
                <a:cs typeface="AR PL UMing HK" charset="0"/>
              </a:rPr>
              <a:t> Es necesaria una varilla de conexión a tierra para proteger la superficie de la caja de tracción energizada</a:t>
            </a: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131</a:t>
            </a:fld>
            <a:endParaRPr lang="en-US" dirty="0"/>
          </a:p>
        </p:txBody>
      </p:sp>
    </p:spTree>
    <p:extLst>
      <p:ext uri="{BB962C8B-B14F-4D97-AF65-F5344CB8AC3E}">
        <p14:creationId xmlns:p14="http://schemas.microsoft.com/office/powerpoint/2010/main" val="1042895787"/>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r>
              <a:rPr lang="en-US" altLang="en-US" dirty="0" smtClean="0"/>
              <a:t>https://www.osha.gov/pls/imis/accidentsearch.accident_detail?id=99840.015</a:t>
            </a:r>
          </a:p>
          <a:p>
            <a:endParaRPr lang="en-US" altLang="en-US" dirty="0" smtClean="0"/>
          </a:p>
          <a:p>
            <a:pPr eaLnBrk="1" hangingPunct="1">
              <a:spcBef>
                <a:spcPct val="0"/>
              </a:spcBef>
            </a:pPr>
            <a:r>
              <a:rPr lang="es-ES" altLang="en-US" dirty="0" smtClean="0"/>
              <a:t>El rociado produce charcos en el techo y eso crea tierra eléctrica.</a:t>
            </a: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132</a:t>
            </a:fld>
            <a:endParaRPr lang="en-US" dirty="0"/>
          </a:p>
        </p:txBody>
      </p:sp>
    </p:spTree>
    <p:extLst>
      <p:ext uri="{BB962C8B-B14F-4D97-AF65-F5344CB8AC3E}">
        <p14:creationId xmlns:p14="http://schemas.microsoft.com/office/powerpoint/2010/main" val="434753251"/>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133</a:t>
            </a:fld>
            <a:endParaRPr lang="en-US" dirty="0"/>
          </a:p>
        </p:txBody>
      </p:sp>
    </p:spTree>
    <p:extLst>
      <p:ext uri="{BB962C8B-B14F-4D97-AF65-F5344CB8AC3E}">
        <p14:creationId xmlns:p14="http://schemas.microsoft.com/office/powerpoint/2010/main" val="3139344546"/>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1255713" y="717550"/>
            <a:ext cx="4799012" cy="3600450"/>
          </a:xfrm>
        </p:spPr>
      </p:sp>
      <p:sp>
        <p:nvSpPr>
          <p:cNvPr id="26627" name="Notes Placeholder 2"/>
          <p:cNvSpPr>
            <a:spLocks noGrp="1" noChangeArrowheads="1"/>
          </p:cNvSpPr>
          <p:nvPr>
            <p:ph type="body" idx="1"/>
          </p:nvPr>
        </p:nvSpPr>
        <p:spPr>
          <a:noFill/>
        </p:spPr>
        <p:txBody>
          <a:bodyPr anchor="t"/>
          <a:lstStyle/>
          <a:p>
            <a:endParaRPr lang="en-US" altLang="en-US" dirty="0" smtClean="0"/>
          </a:p>
        </p:txBody>
      </p:sp>
      <p:sp>
        <p:nvSpPr>
          <p:cNvPr id="26628" name="Slide Number Placeholder 3"/>
          <p:cNvSpPr txBox="1">
            <a:spLocks noGrp="1" noChangeArrowheads="1"/>
          </p:cNvSpPr>
          <p:nvPr/>
        </p:nvSpPr>
        <p:spPr bwMode="auto">
          <a:xfrm>
            <a:off x="4144963" y="9120188"/>
            <a:ext cx="31686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49" tIns="46445" rIns="93249" bIns="46445" anchor="b"/>
          <a:lstStyle>
            <a:lvl1pPr>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1pPr>
            <a:lvl2pPr marL="742950" indent="-28575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2pPr>
            <a:lvl3pPr marL="11430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3pPr>
            <a:lvl4pPr marL="16002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4pPr>
            <a:lvl5pPr marL="20574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5pPr>
            <a:lvl6pPr marL="25146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6pPr>
            <a:lvl7pPr marL="29718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7pPr>
            <a:lvl8pPr marL="34290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8pPr>
            <a:lvl9pPr marL="38862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9pPr>
          </a:lstStyle>
          <a:p>
            <a:pPr algn="r" eaLnBrk="1" hangingPunct="1">
              <a:buSzPct val="45000"/>
              <a:buFont typeface="StarSymbol" charset="0"/>
              <a:buNone/>
            </a:pPr>
            <a:fld id="{16F7CAB5-C6BB-4759-8763-0644849A5342}" type="slidenum">
              <a:rPr lang="en-US" altLang="en-US" sz="1200">
                <a:solidFill>
                  <a:srgbClr val="000000"/>
                </a:solidFill>
                <a:latin typeface="Times New Roman" panose="02020603050405020304" pitchFamily="18" charset="0"/>
                <a:ea typeface="SimSun" panose="02010600030101010101" pitchFamily="2" charset="-122"/>
                <a:cs typeface="AR PL UMing HK" charset="0"/>
              </a:rPr>
              <a:pPr algn="r" eaLnBrk="1" hangingPunct="1">
                <a:buSzPct val="45000"/>
                <a:buFont typeface="StarSymbol" charset="0"/>
                <a:buNone/>
              </a:pPr>
              <a:t>134</a:t>
            </a:fld>
            <a:endParaRPr lang="en-US" altLang="en-US" sz="1200" dirty="0">
              <a:solidFill>
                <a:srgbClr val="000000"/>
              </a:solidFill>
              <a:latin typeface="Times New Roman" panose="02020603050405020304" pitchFamily="18" charset="0"/>
              <a:ea typeface="SimSun" panose="02010600030101010101" pitchFamily="2" charset="-122"/>
              <a:cs typeface="AR PL UMing HK" charset="0"/>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134</a:t>
            </a:fld>
            <a:endParaRPr lang="en-US" dirty="0"/>
          </a:p>
        </p:txBody>
      </p:sp>
    </p:spTree>
    <p:extLst>
      <p:ext uri="{BB962C8B-B14F-4D97-AF65-F5344CB8AC3E}">
        <p14:creationId xmlns:p14="http://schemas.microsoft.com/office/powerpoint/2010/main" val="4197916666"/>
      </p:ext>
    </p:extLst>
  </p:cSld>
  <p:clrMapOvr>
    <a:overrideClrMapping bg1="lt1" tx1="dk1" bg2="lt2" tx2="dk2" accent1="accent1" accent2="accent2" accent3="accent3" accent4="accent4" accent5="accent5" accent6="accent6" hlink="hlink" folHlink="folHlink"/>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1255713" y="717550"/>
            <a:ext cx="4799012" cy="3600450"/>
          </a:xfrm>
        </p:spPr>
      </p:sp>
      <p:sp>
        <p:nvSpPr>
          <p:cNvPr id="26627" name="Notes Placeholder 2"/>
          <p:cNvSpPr>
            <a:spLocks noGrp="1" noChangeArrowheads="1"/>
          </p:cNvSpPr>
          <p:nvPr>
            <p:ph type="body" idx="1"/>
          </p:nvPr>
        </p:nvSpPr>
        <p:spPr>
          <a:noFill/>
        </p:spPr>
        <p:txBody>
          <a:bodyPr anchor="t"/>
          <a:lstStyle/>
          <a:p>
            <a:endParaRPr lang="en-US" altLang="en-US" dirty="0" smtClean="0"/>
          </a:p>
        </p:txBody>
      </p:sp>
      <p:sp>
        <p:nvSpPr>
          <p:cNvPr id="26628" name="Slide Number Placeholder 3"/>
          <p:cNvSpPr txBox="1">
            <a:spLocks noGrp="1" noChangeArrowheads="1"/>
          </p:cNvSpPr>
          <p:nvPr/>
        </p:nvSpPr>
        <p:spPr bwMode="auto">
          <a:xfrm>
            <a:off x="4144963" y="9120188"/>
            <a:ext cx="31686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49" tIns="46445" rIns="93249" bIns="46445" anchor="b"/>
          <a:lstStyle>
            <a:lvl1pPr>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1pPr>
            <a:lvl2pPr marL="742950" indent="-28575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2pPr>
            <a:lvl3pPr marL="11430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3pPr>
            <a:lvl4pPr marL="16002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4pPr>
            <a:lvl5pPr marL="20574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5pPr>
            <a:lvl6pPr marL="25146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6pPr>
            <a:lvl7pPr marL="29718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7pPr>
            <a:lvl8pPr marL="34290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8pPr>
            <a:lvl9pPr marL="38862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9pPr>
          </a:lstStyle>
          <a:p>
            <a:pPr algn="r" eaLnBrk="1" hangingPunct="1">
              <a:buSzPct val="45000"/>
              <a:buFont typeface="StarSymbol" charset="0"/>
              <a:buNone/>
            </a:pPr>
            <a:fld id="{16F7CAB5-C6BB-4759-8763-0644849A5342}" type="slidenum">
              <a:rPr lang="en-US" altLang="en-US" sz="1200">
                <a:solidFill>
                  <a:srgbClr val="000000"/>
                </a:solidFill>
                <a:latin typeface="Times New Roman" panose="02020603050405020304" pitchFamily="18" charset="0"/>
                <a:ea typeface="SimSun" panose="02010600030101010101" pitchFamily="2" charset="-122"/>
                <a:cs typeface="AR PL UMing HK" charset="0"/>
              </a:rPr>
              <a:pPr algn="r" eaLnBrk="1" hangingPunct="1">
                <a:buSzPct val="45000"/>
                <a:buFont typeface="StarSymbol" charset="0"/>
                <a:buNone/>
              </a:pPr>
              <a:t>135</a:t>
            </a:fld>
            <a:endParaRPr lang="en-US" altLang="en-US" sz="1200" dirty="0">
              <a:solidFill>
                <a:srgbClr val="000000"/>
              </a:solidFill>
              <a:latin typeface="Times New Roman" panose="02020603050405020304" pitchFamily="18" charset="0"/>
              <a:ea typeface="SimSun" panose="02010600030101010101" pitchFamily="2" charset="-122"/>
              <a:cs typeface="AR PL UMing HK" charset="0"/>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135</a:t>
            </a:fld>
            <a:endParaRPr lang="en-US" dirty="0"/>
          </a:p>
        </p:txBody>
      </p:sp>
    </p:spTree>
    <p:extLst>
      <p:ext uri="{BB962C8B-B14F-4D97-AF65-F5344CB8AC3E}">
        <p14:creationId xmlns:p14="http://schemas.microsoft.com/office/powerpoint/2010/main" val="4175693776"/>
      </p:ext>
    </p:extLst>
  </p:cSld>
  <p:clrMapOvr>
    <a:overrideClrMapping bg1="lt1" tx1="dk1" bg2="lt2" tx2="dk2" accent1="accent1" accent2="accent2" accent3="accent3" accent4="accent4" accent5="accent5" accent6="accent6" hlink="hlink" folHlink="folHlink"/>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1255713" y="717550"/>
            <a:ext cx="4799012" cy="3600450"/>
          </a:xfrm>
        </p:spPr>
      </p:sp>
      <p:sp>
        <p:nvSpPr>
          <p:cNvPr id="26627" name="Notes Placeholder 2"/>
          <p:cNvSpPr>
            <a:spLocks noGrp="1" noChangeArrowheads="1"/>
          </p:cNvSpPr>
          <p:nvPr>
            <p:ph type="body" idx="1"/>
          </p:nvPr>
        </p:nvSpPr>
        <p:spPr>
          <a:noFill/>
        </p:spPr>
        <p:txBody>
          <a:bodyPr anchor="t"/>
          <a:lstStyle/>
          <a:p>
            <a:endParaRPr lang="en-US" altLang="en-US" dirty="0" smtClean="0"/>
          </a:p>
        </p:txBody>
      </p:sp>
      <p:sp>
        <p:nvSpPr>
          <p:cNvPr id="26628" name="Slide Number Placeholder 3"/>
          <p:cNvSpPr txBox="1">
            <a:spLocks noGrp="1" noChangeArrowheads="1"/>
          </p:cNvSpPr>
          <p:nvPr/>
        </p:nvSpPr>
        <p:spPr bwMode="auto">
          <a:xfrm>
            <a:off x="4144963" y="9120188"/>
            <a:ext cx="31686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49" tIns="46445" rIns="93249" bIns="46445" anchor="b"/>
          <a:lstStyle>
            <a:lvl1pPr>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1pPr>
            <a:lvl2pPr marL="742950" indent="-28575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2pPr>
            <a:lvl3pPr marL="11430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3pPr>
            <a:lvl4pPr marL="16002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4pPr>
            <a:lvl5pPr marL="20574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5pPr>
            <a:lvl6pPr marL="25146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6pPr>
            <a:lvl7pPr marL="29718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7pPr>
            <a:lvl8pPr marL="34290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8pPr>
            <a:lvl9pPr marL="38862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9pPr>
          </a:lstStyle>
          <a:p>
            <a:pPr algn="r" eaLnBrk="1" hangingPunct="1">
              <a:buSzPct val="45000"/>
              <a:buFont typeface="StarSymbol" charset="0"/>
              <a:buNone/>
            </a:pPr>
            <a:fld id="{16F7CAB5-C6BB-4759-8763-0644849A5342}" type="slidenum">
              <a:rPr lang="en-US" altLang="en-US" sz="1200">
                <a:solidFill>
                  <a:srgbClr val="000000"/>
                </a:solidFill>
                <a:latin typeface="Times New Roman" panose="02020603050405020304" pitchFamily="18" charset="0"/>
                <a:ea typeface="SimSun" panose="02010600030101010101" pitchFamily="2" charset="-122"/>
                <a:cs typeface="AR PL UMing HK" charset="0"/>
              </a:rPr>
              <a:pPr algn="r" eaLnBrk="1" hangingPunct="1">
                <a:buSzPct val="45000"/>
                <a:buFont typeface="StarSymbol" charset="0"/>
                <a:buNone/>
              </a:pPr>
              <a:t>136</a:t>
            </a:fld>
            <a:endParaRPr lang="en-US" altLang="en-US" sz="1200" dirty="0">
              <a:solidFill>
                <a:srgbClr val="000000"/>
              </a:solidFill>
              <a:latin typeface="Times New Roman" panose="02020603050405020304" pitchFamily="18" charset="0"/>
              <a:ea typeface="SimSun" panose="02010600030101010101" pitchFamily="2" charset="-122"/>
              <a:cs typeface="AR PL UMing HK" charset="0"/>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136</a:t>
            </a:fld>
            <a:endParaRPr lang="en-US" dirty="0"/>
          </a:p>
        </p:txBody>
      </p:sp>
    </p:spTree>
    <p:extLst>
      <p:ext uri="{BB962C8B-B14F-4D97-AF65-F5344CB8AC3E}">
        <p14:creationId xmlns:p14="http://schemas.microsoft.com/office/powerpoint/2010/main" val="2418624607"/>
      </p:ext>
    </p:extLst>
  </p:cSld>
  <p:clrMapOvr>
    <a:overrideClrMapping bg1="lt1" tx1="dk1" bg2="lt2" tx2="dk2" accent1="accent1" accent2="accent2" accent3="accent3" accent4="accent4" accent5="accent5" accent6="accent6" hlink="hlink" folHlink="folHlink"/>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137</a:t>
            </a:fld>
            <a:endParaRPr lang="en-US" dirty="0"/>
          </a:p>
        </p:txBody>
      </p:sp>
    </p:spTree>
    <p:extLst>
      <p:ext uri="{BB962C8B-B14F-4D97-AF65-F5344CB8AC3E}">
        <p14:creationId xmlns:p14="http://schemas.microsoft.com/office/powerpoint/2010/main" val="2774126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26"/>
          <p:cNvSpPr>
            <a:spLocks noGrp="1" noRot="1" noChangeAspect="1" noChangeArrowheads="1" noTextEdit="1"/>
          </p:cNvSpPr>
          <p:nvPr>
            <p:ph type="sldImg"/>
          </p:nvPr>
        </p:nvSpPr>
        <p:spPr>
          <a:xfrm>
            <a:off x="1255713" y="717550"/>
            <a:ext cx="4800600" cy="3600450"/>
          </a:xfrm>
        </p:spPr>
      </p:sp>
      <p:sp>
        <p:nvSpPr>
          <p:cNvPr id="28675" name="Rectangle 1027"/>
          <p:cNvSpPr>
            <a:spLocks noGrp="1" noChangeArrowheads="1"/>
          </p:cNvSpPr>
          <p:nvPr>
            <p:ph type="body" idx="1"/>
          </p:nvPr>
        </p:nvSpPr>
        <p:spPr>
          <a:noFill/>
        </p:spPr>
        <p:txBody>
          <a:bodyPr/>
          <a:lstStyle/>
          <a:p>
            <a:r>
              <a:rPr lang="en-US" altLang="en-US" sz="1100" dirty="0" smtClean="0"/>
              <a:t>https://www.osha.gov/SLTC/electrical/construction.html</a:t>
            </a:r>
          </a:p>
        </p:txBody>
      </p:sp>
      <p:sp>
        <p:nvSpPr>
          <p:cNvPr id="2" name="Slide Number Placeholder 1"/>
          <p:cNvSpPr>
            <a:spLocks noGrp="1"/>
          </p:cNvSpPr>
          <p:nvPr>
            <p:ph type="sldNum" sz="quarter" idx="10"/>
          </p:nvPr>
        </p:nvSpPr>
        <p:spPr/>
        <p:txBody>
          <a:bodyPr/>
          <a:lstStyle/>
          <a:p>
            <a:fld id="{236F376C-05AE-40DA-9153-0868A2A48635}" type="slidenum">
              <a:rPr lang="en-US" smtClean="0"/>
              <a:t>14</a:t>
            </a:fld>
            <a:endParaRPr lang="en-US" dirty="0"/>
          </a:p>
        </p:txBody>
      </p:sp>
    </p:spTree>
    <p:extLst>
      <p:ext uri="{BB962C8B-B14F-4D97-AF65-F5344CB8AC3E}">
        <p14:creationId xmlns:p14="http://schemas.microsoft.com/office/powerpoint/2010/main" val="1247459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r>
              <a:rPr lang="es-MX" altLang="en-US" b="1" noProof="0" dirty="0" smtClean="0"/>
              <a:t>Nota para el Entrenador:</a:t>
            </a:r>
          </a:p>
          <a:p>
            <a:endParaRPr lang="es-MX" altLang="en-US" b="1" noProof="0" dirty="0" smtClean="0"/>
          </a:p>
          <a:p>
            <a:r>
              <a:rPr lang="es-MX" altLang="en-US" noProof="0" dirty="0" smtClean="0">
                <a:latin typeface="Arial" panose="020B0604020202020204" pitchFamily="34" charset="0"/>
              </a:rPr>
              <a:t>Siempre que se trabaja con herramientas eléctricas, circuitos eléctricos o cerca de líneas eléctricas, existen</a:t>
            </a:r>
            <a:r>
              <a:rPr lang="es-MX" altLang="en-US" baseline="0" noProof="0" dirty="0" smtClean="0">
                <a:latin typeface="Arial" panose="020B0604020202020204" pitchFamily="34" charset="0"/>
              </a:rPr>
              <a:t> </a:t>
            </a:r>
            <a:r>
              <a:rPr lang="es-MX" altLang="en-US" noProof="0" dirty="0" smtClean="0">
                <a:latin typeface="Arial" panose="020B0604020202020204" pitchFamily="34" charset="0"/>
              </a:rPr>
              <a:t>riesgos, especialmente descargas eléctricas. Los trabajadores de la construcción enfrentan un mayor riesgo porque muchos trabajos requieren el uso de herramientas eléctricas.</a:t>
            </a:r>
          </a:p>
          <a:p>
            <a:endParaRPr lang="es-MX" altLang="en-US" noProof="0" dirty="0" smtClean="0">
              <a:latin typeface="Arial" panose="020B0604020202020204" pitchFamily="34" charset="0"/>
            </a:endParaRPr>
          </a:p>
          <a:p>
            <a:r>
              <a:rPr lang="es-MX" altLang="en-US" noProof="0" dirty="0" smtClean="0">
                <a:solidFill>
                  <a:srgbClr val="292526"/>
                </a:solidFill>
                <a:latin typeface="Arial" panose="020B0604020202020204" pitchFamily="34" charset="0"/>
              </a:rPr>
              <a:t>La electricidad ha sido reconocida por mucho tiempo como un grave peligro en el lugar de trabajo, exponiendo a los empleados a descargas eléctricas, electrocución, quemaduras, incendios y explosiones. En 2017, por ejemplo, 71 trabajadores murieron por electrocuciones en el trabajo, lo que representa casi el 8% de todas las muertes en el trabajo ese año en la construcción, según la Oficina de Estadísticas Laborales. Lo que hace que estas estadísticas sean más trágicas es que la mayoría de estas muertes podrían haberse evitado fácilmente.</a:t>
            </a:r>
          </a:p>
          <a:p>
            <a:endParaRPr lang="es-MX" altLang="en-US" noProof="0" dirty="0" smtClean="0">
              <a:solidFill>
                <a:srgbClr val="292526"/>
              </a:solidFill>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altLang="en-US" sz="1200" noProof="0" dirty="0" smtClean="0">
                <a:latin typeface="Times New Roman" panose="02020603050405020304" pitchFamily="18" charset="0"/>
                <a:cs typeface="Times New Roman" panose="02020603050405020304" pitchFamily="18" charset="0"/>
              </a:rPr>
              <a:t>Fuente de datos: U.S. </a:t>
            </a:r>
            <a:r>
              <a:rPr lang="es-MX" altLang="en-US" sz="1200" noProof="0" dirty="0" err="1" smtClean="0">
                <a:latin typeface="Times New Roman" panose="02020603050405020304" pitchFamily="18" charset="0"/>
                <a:cs typeface="Times New Roman" panose="02020603050405020304" pitchFamily="18" charset="0"/>
              </a:rPr>
              <a:t>Department</a:t>
            </a:r>
            <a:r>
              <a:rPr lang="es-MX" altLang="en-US" sz="1200" noProof="0" dirty="0" smtClean="0">
                <a:latin typeface="Times New Roman" panose="02020603050405020304" pitchFamily="18" charset="0"/>
                <a:cs typeface="Times New Roman" panose="02020603050405020304" pitchFamily="18" charset="0"/>
              </a:rPr>
              <a:t> of Labor </a:t>
            </a:r>
            <a:r>
              <a:rPr lang="es-MX" altLang="en-US" sz="1200" noProof="0" dirty="0" err="1" smtClean="0">
                <a:latin typeface="Times New Roman" panose="02020603050405020304" pitchFamily="18" charset="0"/>
                <a:cs typeface="Times New Roman" panose="02020603050405020304" pitchFamily="18" charset="0"/>
              </a:rPr>
              <a:t>Statistics</a:t>
            </a:r>
            <a:r>
              <a:rPr lang="es-MX" altLang="en-US" sz="1200" noProof="0" dirty="0" smtClean="0">
                <a:latin typeface="Times New Roman" panose="02020603050405020304" pitchFamily="18" charset="0"/>
                <a:cs typeface="Times New Roman" panose="02020603050405020304" pitchFamily="18" charset="0"/>
              </a:rPr>
              <a:t> https://www.bls.gov/iif/oshwc/ </a:t>
            </a:r>
            <a:r>
              <a:rPr lang="es-MX" altLang="en-US" sz="1200" noProof="0" dirty="0" err="1" smtClean="0">
                <a:latin typeface="Times New Roman" panose="02020603050405020304" pitchFamily="18" charset="0"/>
                <a:cs typeface="Times New Roman" panose="02020603050405020304" pitchFamily="18" charset="0"/>
              </a:rPr>
              <a:t>cfoi</a:t>
            </a:r>
            <a:r>
              <a:rPr lang="es-MX" altLang="en-US" sz="1200" noProof="0" dirty="0" smtClean="0">
                <a:latin typeface="Times New Roman" panose="02020603050405020304" pitchFamily="18" charset="0"/>
                <a:cs typeface="Times New Roman" panose="02020603050405020304" pitchFamily="18" charset="0"/>
              </a:rPr>
              <a:t>/cftb0321.htm</a:t>
            </a:r>
          </a:p>
          <a:p>
            <a:pPr marL="0" marR="0" lvl="0" indent="0" algn="l" defTabSz="914400" rtl="0" eaLnBrk="1" fontAlgn="auto" latinLnBrk="0" hangingPunct="1">
              <a:lnSpc>
                <a:spcPct val="100000"/>
              </a:lnSpc>
              <a:spcBef>
                <a:spcPts val="0"/>
              </a:spcBef>
              <a:spcAft>
                <a:spcPts val="0"/>
              </a:spcAft>
              <a:buClrTx/>
              <a:buSzTx/>
              <a:buFontTx/>
              <a:buNone/>
              <a:tabLst/>
              <a:defRPr/>
            </a:pPr>
            <a:r>
              <a:rPr lang="es-MX" b="0" noProof="0" dirty="0" smtClean="0"/>
              <a:t>Aproximadamente 350 muertes ocurren cada año relacionadas con la electricidad. </a:t>
            </a:r>
            <a:r>
              <a:rPr lang="es-MX" altLang="en-US" sz="1200" noProof="0" dirty="0" smtClean="0">
                <a:latin typeface="Times New Roman" panose="02020603050405020304" pitchFamily="18" charset="0"/>
                <a:cs typeface="Times New Roman" panose="02020603050405020304" pitchFamily="18" charset="0"/>
              </a:rPr>
              <a:t>Fuente de datos</a:t>
            </a:r>
            <a:r>
              <a:rPr lang="es-MX" b="0" noProof="0" dirty="0" smtClean="0"/>
              <a:t>: https://www.osha.gov/SLTC/etools/construction/electrical_incidents/mainpage.html</a:t>
            </a:r>
            <a:endParaRPr lang="es-MX" altLang="en-US" sz="1200" b="0" noProof="0" dirty="0" smtClean="0">
              <a:latin typeface="Times New Roman" panose="02020603050405020304" pitchFamily="18" charset="0"/>
              <a:cs typeface="Times New Roman" panose="02020603050405020304" pitchFamily="18" charset="0"/>
            </a:endParaRPr>
          </a:p>
          <a:p>
            <a:endParaRPr lang="en-US" altLang="en-US" dirty="0" smtClean="0">
              <a:latin typeface="Arial" panose="020B0604020202020204" pitchFamily="34" charset="0"/>
            </a:endParaRPr>
          </a:p>
          <a:p>
            <a:endParaRPr lang="en-US" altLang="en-US" dirty="0" smtClean="0">
              <a:latin typeface="Arial" panose="020B0604020202020204" pitchFamily="34" charset="0"/>
            </a:endParaRPr>
          </a:p>
          <a:p>
            <a:endParaRPr lang="en-US" altLang="en-US"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15</a:t>
            </a:fld>
            <a:endParaRPr lang="en-US" dirty="0"/>
          </a:p>
        </p:txBody>
      </p:sp>
    </p:spTree>
    <p:extLst>
      <p:ext uri="{BB962C8B-B14F-4D97-AF65-F5344CB8AC3E}">
        <p14:creationId xmlns:p14="http://schemas.microsoft.com/office/powerpoint/2010/main" val="1430740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r>
              <a:rPr lang="es-MX" altLang="en-US" b="1" noProof="0" dirty="0" smtClean="0"/>
              <a:t>Nota para el Entrenador:</a:t>
            </a:r>
            <a:endParaRPr lang="es-MX" altLang="en-US" noProof="0" dirty="0" smtClean="0">
              <a:solidFill>
                <a:srgbClr val="292526"/>
              </a:solidFill>
            </a:endParaRPr>
          </a:p>
          <a:p>
            <a:r>
              <a:rPr lang="es-MX" altLang="en-US" noProof="0" dirty="0" smtClean="0">
                <a:solidFill>
                  <a:srgbClr val="292526"/>
                </a:solidFill>
              </a:rPr>
              <a:t>La electricidad es energía que puede ser hecha por el hombre o por la naturaleza. Es como un flujo de agua, pero requiere tener una trayectoria o circuito completo para poder fluir.</a:t>
            </a:r>
            <a:endParaRPr lang="es-MX" altLang="en-US" noProof="0" dirty="0" smtClean="0">
              <a:latin typeface="Arial" panose="020B0604020202020204" pitchFamily="34" charset="0"/>
            </a:endParaRPr>
          </a:p>
          <a:p>
            <a:endParaRPr lang="en-US" altLang="en-US"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16</a:t>
            </a:fld>
            <a:endParaRPr lang="en-US" dirty="0"/>
          </a:p>
        </p:txBody>
      </p:sp>
    </p:spTree>
    <p:extLst>
      <p:ext uri="{BB962C8B-B14F-4D97-AF65-F5344CB8AC3E}">
        <p14:creationId xmlns:p14="http://schemas.microsoft.com/office/powerpoint/2010/main" val="30216818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altLang="en-US" b="1" noProof="0" dirty="0" smtClean="0"/>
              <a:t>Nota para el Entrenador:</a:t>
            </a:r>
            <a:endParaRPr lang="es-MX" altLang="en-US" b="0" noProof="0" dirty="0" smtClean="0">
              <a:solidFill>
                <a:srgbClr val="292526"/>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MX" noProof="0" dirty="0" smtClean="0"/>
          </a:p>
          <a:p>
            <a:r>
              <a:rPr lang="es-MX" noProof="0" dirty="0" smtClean="0"/>
              <a:t>Volviendo al ejemplo del flujo de agua, la resistencia es mayor cuando la tubería es más delgada, por lo que disminuye el flujo de agua.</a:t>
            </a:r>
            <a:endParaRPr lang="es-MX" altLang="en-US" noProof="0" dirty="0" smtClean="0">
              <a:latin typeface="Arial" panose="020B0604020202020204" pitchFamily="34" charset="0"/>
            </a:endParaRPr>
          </a:p>
          <a:p>
            <a:endParaRPr lang="es-MX" altLang="en-US" noProof="0" dirty="0" smtClean="0">
              <a:latin typeface="Arial" panose="020B0604020202020204" pitchFamily="34" charset="0"/>
            </a:endParaRPr>
          </a:p>
          <a:p>
            <a:endParaRPr lang="en-US" altLang="en-US"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17</a:t>
            </a:fld>
            <a:endParaRPr lang="en-US" dirty="0"/>
          </a:p>
        </p:txBody>
      </p:sp>
    </p:spTree>
    <p:extLst>
      <p:ext uri="{BB962C8B-B14F-4D97-AF65-F5344CB8AC3E}">
        <p14:creationId xmlns:p14="http://schemas.microsoft.com/office/powerpoint/2010/main" val="25626216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r>
              <a:rPr lang="es-MX" altLang="en-US" b="1" noProof="0" dirty="0" smtClean="0"/>
              <a:t>Nota para el Entrenador:</a:t>
            </a:r>
          </a:p>
          <a:p>
            <a:endParaRPr lang="es-MX" altLang="en-US" noProof="0" dirty="0" smtClean="0">
              <a:solidFill>
                <a:srgbClr val="292526"/>
              </a:solidFill>
            </a:endParaRPr>
          </a:p>
          <a:p>
            <a:r>
              <a:rPr lang="es-MX" altLang="en-US" noProof="0" dirty="0" smtClean="0">
                <a:solidFill>
                  <a:srgbClr val="292526"/>
                </a:solidFill>
              </a:rPr>
              <a:t>La electricidad fluye a través de algunos materiales mejor que en otros. Según la capacidad de permitir que fluya la electricidad, los materiales que tienen muy poca resistencia al flujo de corriente eléctrica se denominan "conductores". Los conductores típicos son metales como el cobre, el agua, la tierra y el cuerpo humano.</a:t>
            </a:r>
            <a:endParaRPr lang="es-MX" altLang="en-US" noProof="0" dirty="0" smtClean="0">
              <a:latin typeface="Arial" panose="020B0604020202020204" pitchFamily="34" charset="0"/>
            </a:endParaRPr>
          </a:p>
          <a:p>
            <a:endParaRPr lang="en-US" altLang="en-US" dirty="0" smtClean="0">
              <a:latin typeface="Arial" panose="020B0604020202020204" pitchFamily="34" charset="0"/>
            </a:endParaRPr>
          </a:p>
          <a:p>
            <a:endParaRPr lang="en-US" altLang="en-US"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18</a:t>
            </a:fld>
            <a:endParaRPr lang="en-US" dirty="0"/>
          </a:p>
        </p:txBody>
      </p:sp>
    </p:spTree>
    <p:extLst>
      <p:ext uri="{BB962C8B-B14F-4D97-AF65-F5344CB8AC3E}">
        <p14:creationId xmlns:p14="http://schemas.microsoft.com/office/powerpoint/2010/main" val="35400739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r>
              <a:rPr lang="es-MX" altLang="en-US" b="1" noProof="0" dirty="0" smtClean="0"/>
              <a:t>Nota para el Entrenador:</a:t>
            </a:r>
          </a:p>
          <a:p>
            <a:endParaRPr lang="es-MX" altLang="en-US" noProof="0" dirty="0" smtClean="0">
              <a:solidFill>
                <a:srgbClr val="292526"/>
              </a:solidFill>
            </a:endParaRPr>
          </a:p>
          <a:p>
            <a:r>
              <a:rPr lang="es-MX" altLang="en-US" noProof="0" dirty="0" smtClean="0">
                <a:solidFill>
                  <a:srgbClr val="292526"/>
                </a:solidFill>
              </a:rPr>
              <a:t>La electricidad fluye a través de algunos materiales mejor que en otros. Según la capacidad de permitir que fluya la electricidad, los materiales que tienen muy poca resistencia al flujo de corriente eléctrica se denominan "conductores". Los conductores típicos son metales como el cobre, el agua, la tierra y el cuerpo humano.</a:t>
            </a:r>
            <a:endParaRPr lang="es-MX" altLang="en-US" noProof="0" dirty="0" smtClean="0">
              <a:latin typeface="Arial" panose="020B0604020202020204" pitchFamily="34" charset="0"/>
            </a:endParaRPr>
          </a:p>
          <a:p>
            <a:endParaRPr lang="en-US" altLang="en-US" dirty="0" smtClean="0">
              <a:latin typeface="Arial" panose="020B0604020202020204" pitchFamily="34" charset="0"/>
            </a:endParaRPr>
          </a:p>
          <a:p>
            <a:endParaRPr lang="en-US" altLang="en-US" dirty="0" smtClean="0">
              <a:latin typeface="Arial" panose="020B0604020202020204" pitchFamily="34" charset="0"/>
            </a:endParaRPr>
          </a:p>
          <a:p>
            <a:endParaRPr lang="en-US" altLang="en-US"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19</a:t>
            </a:fld>
            <a:endParaRPr lang="en-US" dirty="0"/>
          </a:p>
        </p:txBody>
      </p:sp>
    </p:spTree>
    <p:extLst>
      <p:ext uri="{BB962C8B-B14F-4D97-AF65-F5344CB8AC3E}">
        <p14:creationId xmlns:p14="http://schemas.microsoft.com/office/powerpoint/2010/main" val="3748861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1255713" y="717550"/>
            <a:ext cx="4799012" cy="3600450"/>
          </a:xfrm>
        </p:spPr>
      </p:sp>
      <p:sp>
        <p:nvSpPr>
          <p:cNvPr id="22531" name="Notes Placeholder 2"/>
          <p:cNvSpPr>
            <a:spLocks noGrp="1" noChangeArrowheads="1"/>
          </p:cNvSpPr>
          <p:nvPr>
            <p:ph type="body" idx="1"/>
          </p:nvPr>
        </p:nvSpPr>
        <p:spPr>
          <a:noFill/>
        </p:spPr>
        <p:txBody>
          <a:bodyPr anchor="t"/>
          <a:lstStyle/>
          <a:p>
            <a:r>
              <a:rPr lang="es-MX" altLang="en-US" b="1" noProof="0" dirty="0" smtClean="0"/>
              <a:t>Nota para el Entrenador:</a:t>
            </a:r>
          </a:p>
          <a:p>
            <a:r>
              <a:rPr lang="es-MX" altLang="en-US" noProof="0" dirty="0" smtClean="0"/>
              <a:t>Esta pagina fue copiada del PowerPoint</a:t>
            </a:r>
            <a:r>
              <a:rPr lang="en-US" altLang="en-US" dirty="0" smtClean="0"/>
              <a:t>:</a:t>
            </a:r>
            <a:r>
              <a:rPr lang="en-US" altLang="en-US" baseline="0" dirty="0" smtClean="0"/>
              <a:t> </a:t>
            </a:r>
            <a:r>
              <a:rPr lang="en-US" altLang="en-US" dirty="0" smtClean="0"/>
              <a:t>the fy10_sh-20999-10-electrical-safety</a:t>
            </a:r>
          </a:p>
        </p:txBody>
      </p:sp>
      <p:sp>
        <p:nvSpPr>
          <p:cNvPr id="22532" name="Slide Number Placeholder 3"/>
          <p:cNvSpPr txBox="1">
            <a:spLocks noGrp="1" noChangeArrowheads="1"/>
          </p:cNvSpPr>
          <p:nvPr/>
        </p:nvSpPr>
        <p:spPr bwMode="auto">
          <a:xfrm>
            <a:off x="4144963" y="9120188"/>
            <a:ext cx="31686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49" tIns="46445" rIns="93249" bIns="46445" anchor="b"/>
          <a:lstStyle>
            <a:lvl1pPr>
              <a:spcBef>
                <a:spcPct val="30000"/>
              </a:spcBef>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1pPr>
            <a:lvl2pPr marL="742950" indent="-285750">
              <a:spcBef>
                <a:spcPct val="30000"/>
              </a:spcBef>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2pPr>
            <a:lvl3pPr marL="1143000" indent="-228600">
              <a:spcBef>
                <a:spcPct val="30000"/>
              </a:spcBef>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3pPr>
            <a:lvl4pPr marL="1600200" indent="-228600">
              <a:spcBef>
                <a:spcPct val="30000"/>
              </a:spcBef>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4pPr>
            <a:lvl5pPr marL="2057400" indent="-228600">
              <a:spcBef>
                <a:spcPct val="30000"/>
              </a:spcBef>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9pPr>
          </a:lstStyle>
          <a:p>
            <a:pPr algn="r" eaLnBrk="1" hangingPunct="1">
              <a:spcBef>
                <a:spcPct val="0"/>
              </a:spcBef>
              <a:buSzPct val="45000"/>
              <a:buFont typeface="StarSymbol" charset="0"/>
              <a:buNone/>
            </a:pPr>
            <a:fld id="{18D115A4-3238-4865-A2D3-10347CA4A053}" type="slidenum">
              <a:rPr lang="en-US" altLang="en-US">
                <a:ea typeface="SimSun" panose="02010600030101010101" pitchFamily="2" charset="-122"/>
                <a:cs typeface="AR PL UMing HK" charset="0"/>
              </a:rPr>
              <a:pPr algn="r" eaLnBrk="1" hangingPunct="1">
                <a:spcBef>
                  <a:spcPct val="0"/>
                </a:spcBef>
                <a:buSzPct val="45000"/>
                <a:buFont typeface="StarSymbol" charset="0"/>
                <a:buNone/>
              </a:pPr>
              <a:t>2</a:t>
            </a:fld>
            <a:endParaRPr lang="en-US" altLang="en-US" dirty="0">
              <a:ea typeface="SimSun" panose="02010600030101010101" pitchFamily="2" charset="-122"/>
              <a:cs typeface="AR PL UMing HK" charset="0"/>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2</a:t>
            </a:fld>
            <a:endParaRPr lang="en-US" dirty="0"/>
          </a:p>
        </p:txBody>
      </p:sp>
    </p:spTree>
    <p:extLst>
      <p:ext uri="{BB962C8B-B14F-4D97-AF65-F5344CB8AC3E}">
        <p14:creationId xmlns:p14="http://schemas.microsoft.com/office/powerpoint/2010/main" val="2980600465"/>
      </p:ext>
    </p:extLst>
  </p:cSld>
  <p:clrMapOvr>
    <a:overrideClrMapping bg1="lt1" tx1="dk1" bg2="lt2" tx2="dk2" accent1="accent1" accent2="accent2" accent3="accent3" accent4="accent4" accent5="accent5" accent6="accent6" hlink="hlink" folHlink="folHlink"/>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r>
              <a:rPr lang="es-MX" altLang="en-US" b="1" noProof="0" dirty="0" smtClean="0"/>
              <a:t>Nota para el Entrenador:</a:t>
            </a:r>
          </a:p>
          <a:p>
            <a:endParaRPr lang="es-MX" altLang="en-US" noProof="0" dirty="0" smtClean="0">
              <a:solidFill>
                <a:srgbClr val="292526"/>
              </a:solidFill>
            </a:endParaRPr>
          </a:p>
          <a:p>
            <a:r>
              <a:rPr lang="es-MX" altLang="en-US" noProof="0" dirty="0" smtClean="0">
                <a:solidFill>
                  <a:srgbClr val="292526"/>
                </a:solidFill>
              </a:rPr>
              <a:t>La electricidad fluye a través de algunos materiales mejor que en otros. Según la capacidad de permitir que fluya la electricidad, los materiales que tienen muy poca resistencia al flujo de corriente eléctrica se denominan "conductores". Los conductores típicos son metales como el cobre, el agua, la tierra y el cuerpo humano.</a:t>
            </a:r>
            <a:endParaRPr lang="es-MX" altLang="en-US" noProof="0" dirty="0" smtClean="0">
              <a:latin typeface="Arial" panose="020B0604020202020204" pitchFamily="34" charset="0"/>
            </a:endParaRPr>
          </a:p>
          <a:p>
            <a:endParaRPr lang="en-US" altLang="en-US" dirty="0" smtClean="0">
              <a:latin typeface="Arial" panose="020B0604020202020204" pitchFamily="34" charset="0"/>
            </a:endParaRPr>
          </a:p>
          <a:p>
            <a:endParaRPr lang="en-US" altLang="en-US" dirty="0" smtClean="0">
              <a:latin typeface="Arial" panose="020B0604020202020204" pitchFamily="34" charset="0"/>
            </a:endParaRPr>
          </a:p>
          <a:p>
            <a:endParaRPr lang="en-US" altLang="en-US"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20</a:t>
            </a:fld>
            <a:endParaRPr lang="en-US" dirty="0"/>
          </a:p>
        </p:txBody>
      </p:sp>
    </p:spTree>
    <p:extLst>
      <p:ext uri="{BB962C8B-B14F-4D97-AF65-F5344CB8AC3E}">
        <p14:creationId xmlns:p14="http://schemas.microsoft.com/office/powerpoint/2010/main" val="28412101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r>
              <a:rPr lang="es-MX" altLang="en-US" b="1" noProof="0" dirty="0" smtClean="0"/>
              <a:t>Nota para el Entrenador:</a:t>
            </a:r>
          </a:p>
          <a:p>
            <a:endParaRPr lang="es-MX" altLang="en-US" b="1" noProof="0" dirty="0" smtClean="0"/>
          </a:p>
          <a:p>
            <a:r>
              <a:rPr lang="es-MX" altLang="en-US" noProof="0" dirty="0" smtClean="0"/>
              <a:t>Es por eso que si tienes una herramienta defectuosa, un cable deshilachado, una toma de corriente dañada u otro peligro eléctrico, puedes entrar en contacto con la corriente eléctrica a través del conductor de cobre.</a:t>
            </a:r>
          </a:p>
          <a:p>
            <a:r>
              <a:rPr lang="es-MX" altLang="en-US" noProof="0" dirty="0" smtClean="0"/>
              <a:t>Cuando contactas con una corriente eléctrica, los resultados pueden ser mortales. Puedes recibir una descarga eléctrica, quemarte por la electricidad o por contacto térmico, o electrocutarte y morir.</a:t>
            </a:r>
            <a:endParaRPr lang="es-MX" altLang="en-US" noProof="0" dirty="0" smtClean="0">
              <a:latin typeface="Arial" panose="020B0604020202020204" pitchFamily="34" charset="0"/>
            </a:endParaRPr>
          </a:p>
          <a:p>
            <a:endParaRPr lang="en-US" altLang="en-US"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21</a:t>
            </a:fld>
            <a:endParaRPr lang="en-US" dirty="0"/>
          </a:p>
        </p:txBody>
      </p:sp>
    </p:spTree>
    <p:extLst>
      <p:ext uri="{BB962C8B-B14F-4D97-AF65-F5344CB8AC3E}">
        <p14:creationId xmlns:p14="http://schemas.microsoft.com/office/powerpoint/2010/main" val="10463155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endParaRPr lang="en-US" altLang="en-US" dirty="0" smtClean="0">
              <a:latin typeface="Arial" panose="020B0604020202020204" pitchFamily="34" charset="0"/>
            </a:endParaRPr>
          </a:p>
          <a:p>
            <a:endParaRPr lang="en-US" altLang="en-US" dirty="0" smtClean="0">
              <a:latin typeface="Arial" panose="020B0604020202020204" pitchFamily="34" charset="0"/>
            </a:endParaRPr>
          </a:p>
          <a:p>
            <a:endParaRPr lang="en-US" altLang="en-US"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22</a:t>
            </a:fld>
            <a:endParaRPr lang="en-US" dirty="0"/>
          </a:p>
        </p:txBody>
      </p:sp>
    </p:spTree>
    <p:extLst>
      <p:ext uri="{BB962C8B-B14F-4D97-AF65-F5344CB8AC3E}">
        <p14:creationId xmlns:p14="http://schemas.microsoft.com/office/powerpoint/2010/main" val="4452944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endParaRPr lang="en-US" altLang="en-US" dirty="0" smtClean="0">
              <a:latin typeface="Arial" panose="020B0604020202020204" pitchFamily="34" charset="0"/>
            </a:endParaRPr>
          </a:p>
          <a:p>
            <a:r>
              <a:rPr lang="es-MX" altLang="en-US" b="1" noProof="0" dirty="0" smtClean="0"/>
              <a:t>Nota para el Entrenador:</a:t>
            </a:r>
            <a:endParaRPr lang="es-MX" altLang="en-US" noProof="0" dirty="0" smtClean="0">
              <a:solidFill>
                <a:srgbClr val="292526"/>
              </a:solidFill>
            </a:endParaRPr>
          </a:p>
          <a:p>
            <a:r>
              <a:rPr lang="es-MX" altLang="en-US" noProof="0" dirty="0" smtClean="0">
                <a:solidFill>
                  <a:schemeClr val="tx1"/>
                </a:solidFill>
                <a:cs typeface="Times New Roman" panose="02020603050405020304" pitchFamily="18" charset="0"/>
              </a:rPr>
              <a:t>Explica por qué cuando las líneas eléctricas entran en contacto con una escalera de metal generan alta corriente. Usa escaleras hechas de madera o fibra de vidrio cuando trabajes cerca de líneas eléctricas</a:t>
            </a:r>
          </a:p>
          <a:p>
            <a:endParaRPr lang="es-MX" altLang="en-US" noProof="0" dirty="0" smtClean="0">
              <a:solidFill>
                <a:schemeClr val="tx1"/>
              </a:solidFill>
              <a:cs typeface="Times New Roman" panose="02020603050405020304" pitchFamily="18" charset="0"/>
            </a:endParaRPr>
          </a:p>
          <a:p>
            <a:r>
              <a:rPr lang="es-MX" altLang="en-US" b="1" noProof="0" dirty="0" smtClean="0">
                <a:latin typeface="Arial" panose="020B0604020202020204" pitchFamily="34" charset="0"/>
              </a:rPr>
              <a:t>Operar un interruptor eléctrico es como abrir una llave de agua.</a:t>
            </a:r>
          </a:p>
          <a:p>
            <a:r>
              <a:rPr lang="es-MX" altLang="en-US" b="0" noProof="0" dirty="0" smtClean="0">
                <a:latin typeface="Arial" panose="020B0604020202020204" pitchFamily="34" charset="0"/>
              </a:rPr>
              <a:t>Detrás del grifo (o interruptor) hay una fuente de agua (o electricidad) con una formas y presión para hacerla que fluya. La fuente de agua del grifo es un depósito o estación de bombeo. Una bomba proporciona suficiente presión para que el agua viaje a través de las tuberías. Para la electricidad, la fuente es la estación generadora de energía. Un generador proporciona la presión (voltaje) para que la corriente eléctrica viaje a través de conductores eléctricos (cables).</a:t>
            </a:r>
          </a:p>
          <a:p>
            <a:endParaRPr lang="en-US" altLang="en-US"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23</a:t>
            </a:fld>
            <a:endParaRPr lang="en-US" dirty="0"/>
          </a:p>
        </p:txBody>
      </p:sp>
    </p:spTree>
    <p:extLst>
      <p:ext uri="{BB962C8B-B14F-4D97-AF65-F5344CB8AC3E}">
        <p14:creationId xmlns:p14="http://schemas.microsoft.com/office/powerpoint/2010/main" val="16039442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r>
              <a:rPr lang="es-MX" altLang="en-US" sz="1200" b="1" noProof="0" dirty="0" smtClean="0"/>
              <a:t>Nota para el Entrenador:</a:t>
            </a:r>
          </a:p>
          <a:p>
            <a:endParaRPr lang="es-MX" altLang="en-US" sz="1200" noProof="0" dirty="0" smtClean="0"/>
          </a:p>
          <a:p>
            <a:r>
              <a:rPr lang="es-MX" altLang="en-US" sz="1200" noProof="0" dirty="0" smtClean="0"/>
              <a:t>Este programa te ayudará a familiarizarte primero con los conceptos básicos de la electricidad, y luego podrás reconocer los riesgos eléctricos comunes en la construcción y, finalmente, aprenderás sus formas de disminuir esos riesgos en tu lugar de trabajo. En todo este programa, se te mostrarán algunos ejemplos de prácticas y condiciones seguras e inseguras. La paloma verde "Sí" se usará para denotar condiciones seguras, mientras que el símbolo de</a:t>
            </a:r>
            <a:r>
              <a:rPr lang="es-MX" altLang="en-US" sz="1200" baseline="0" noProof="0" dirty="0" smtClean="0"/>
              <a:t> tacha </a:t>
            </a:r>
            <a:r>
              <a:rPr lang="es-MX" altLang="en-US" sz="1200" noProof="0" dirty="0" smtClean="0"/>
              <a:t>roja "No" se usa para denotar condiciones inseguras.</a:t>
            </a:r>
            <a:endParaRPr lang="es-MX" altLang="en-US" noProof="0" dirty="0" smtClean="0">
              <a:latin typeface="Arial" panose="020B0604020202020204" pitchFamily="34" charset="0"/>
            </a:endParaRPr>
          </a:p>
          <a:p>
            <a:endParaRPr lang="en-US" altLang="en-US"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24</a:t>
            </a:fld>
            <a:endParaRPr lang="en-US" dirty="0"/>
          </a:p>
        </p:txBody>
      </p:sp>
    </p:spTree>
    <p:extLst>
      <p:ext uri="{BB962C8B-B14F-4D97-AF65-F5344CB8AC3E}">
        <p14:creationId xmlns:p14="http://schemas.microsoft.com/office/powerpoint/2010/main" val="309056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r>
              <a:rPr lang="en-US" altLang="en-US" b="1" dirty="0" smtClean="0"/>
              <a:t>Nota para el </a:t>
            </a:r>
            <a:r>
              <a:rPr lang="en-US" altLang="en-US" b="1" dirty="0" err="1" smtClean="0"/>
              <a:t>Entrenador</a:t>
            </a:r>
            <a:r>
              <a:rPr lang="en-US" altLang="en-US" b="1" dirty="0" smtClean="0"/>
              <a:t>:</a:t>
            </a:r>
          </a:p>
          <a:p>
            <a:r>
              <a:rPr lang="es-ES" altLang="en-US" dirty="0" smtClean="0"/>
              <a:t>Ustedes son trabajadores de la construcción, por lo que supongo que ya tienen el conocimiento básico de los riesgos eléctricos en los sitios de construcción.</a:t>
            </a:r>
          </a:p>
          <a:p>
            <a:r>
              <a:rPr lang="es-ES" altLang="en-US" dirty="0" smtClean="0"/>
              <a:t>Ahora veamos este estudio de caso real, que puede ocurrir en nuestra vida diaria. Quiero hacerte algunas preguntas para verificar si puedes identificar posibles peligros eléctricos y evitar riesgos a tu vida.</a:t>
            </a:r>
            <a:endParaRPr lang="en-US" altLang="en-US"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25</a:t>
            </a:fld>
            <a:endParaRPr lang="en-US" dirty="0"/>
          </a:p>
        </p:txBody>
      </p:sp>
    </p:spTree>
    <p:extLst>
      <p:ext uri="{BB962C8B-B14F-4D97-AF65-F5344CB8AC3E}">
        <p14:creationId xmlns:p14="http://schemas.microsoft.com/office/powerpoint/2010/main" val="40929547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r>
              <a:rPr lang="es-MX" altLang="en-US" b="1" noProof="0" dirty="0" smtClean="0"/>
              <a:t>Nota para el Entrenador:</a:t>
            </a:r>
          </a:p>
          <a:p>
            <a:r>
              <a:rPr lang="es-MX" altLang="en-US" noProof="0" dirty="0" smtClean="0"/>
              <a:t>Los voltajes de las líneas aéreas varían de 120 a 750,000 voltios. La forma más confiable de conocer el voltaje es preguntarle a la compañía de servicios públicos que posee la línea eléctrica.</a:t>
            </a:r>
          </a:p>
          <a:p>
            <a:r>
              <a:rPr lang="es-MX" altLang="en-US" noProof="0" dirty="0" smtClean="0"/>
              <a:t>Esta imagen fue copiada del sitio web de OSHA (https://www.osha.gov/SLTC/etools/electric_power/illustrated_glossary/transmission_lines.html)</a:t>
            </a:r>
          </a:p>
          <a:p>
            <a:endParaRPr lang="en-US" altLang="en-US" dirty="0" smtClean="0">
              <a:latin typeface="Arial" panose="020B0604020202020204" pitchFamily="34" charset="0"/>
            </a:endParaRPr>
          </a:p>
          <a:p>
            <a:endParaRPr lang="en-US" altLang="en-US"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26</a:t>
            </a:fld>
            <a:endParaRPr lang="en-US" dirty="0"/>
          </a:p>
        </p:txBody>
      </p:sp>
    </p:spTree>
    <p:extLst>
      <p:ext uri="{BB962C8B-B14F-4D97-AF65-F5344CB8AC3E}">
        <p14:creationId xmlns:p14="http://schemas.microsoft.com/office/powerpoint/2010/main" val="23102383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altLang="en-US" b="1" noProof="0" dirty="0" smtClean="0"/>
              <a:t>Nota para el Entrenador:</a:t>
            </a:r>
          </a:p>
          <a:p>
            <a:r>
              <a:rPr lang="es-MX" altLang="en-US" noProof="0" dirty="0" smtClean="0"/>
              <a:t>La información de reacción es del sitio web de OHSA (https://www.osha.gov/Publications/3075.html)</a:t>
            </a:r>
          </a:p>
          <a:p>
            <a:r>
              <a:rPr lang="es-MX" altLang="en-US" noProof="0" dirty="0" smtClean="0">
                <a:solidFill>
                  <a:srgbClr val="C00000"/>
                </a:solidFill>
                <a:latin typeface="Arial" panose="020B0604020202020204" pitchFamily="34" charset="0"/>
              </a:rPr>
              <a:t>Haga hincapié en la Ley de Ohm usando el cuadro en esta diapositiva, ya que la piel húmeda muestra menos resistencia, cuando el voltaje es seguro, el posible flujo de corriente a través de un cuerpo humano aumentará dramáticamente.</a:t>
            </a:r>
          </a:p>
        </p:txBody>
      </p:sp>
      <p:sp>
        <p:nvSpPr>
          <p:cNvPr id="4" name="Slide Number Placeholder 3"/>
          <p:cNvSpPr>
            <a:spLocks noGrp="1"/>
          </p:cNvSpPr>
          <p:nvPr>
            <p:ph type="sldNum" sz="quarter" idx="10"/>
          </p:nvPr>
        </p:nvSpPr>
        <p:spPr/>
        <p:txBody>
          <a:bodyPr/>
          <a:lstStyle/>
          <a:p>
            <a:fld id="{236F376C-05AE-40DA-9153-0868A2A48635}" type="slidenum">
              <a:rPr lang="en-US" smtClean="0"/>
              <a:t>27</a:t>
            </a:fld>
            <a:endParaRPr lang="en-US" dirty="0"/>
          </a:p>
        </p:txBody>
      </p:sp>
    </p:spTree>
    <p:extLst>
      <p:ext uri="{BB962C8B-B14F-4D97-AF65-F5344CB8AC3E}">
        <p14:creationId xmlns:p14="http://schemas.microsoft.com/office/powerpoint/2010/main" val="10231318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r>
              <a:rPr lang="es-MX" altLang="en-US" noProof="0" dirty="0" smtClean="0"/>
              <a:t>La información de reacción es del sitio web de OHSA </a:t>
            </a:r>
            <a:r>
              <a:rPr lang="en-US" altLang="en-US" dirty="0" smtClean="0"/>
              <a:t>(https://www.osha.gov/Publications/3075.html)</a:t>
            </a:r>
          </a:p>
          <a:p>
            <a:endParaRPr lang="en-US" altLang="en-US" dirty="0" smtClean="0">
              <a:latin typeface="Arial" panose="020B0604020202020204" pitchFamily="34" charset="0"/>
            </a:endParaRPr>
          </a:p>
          <a:p>
            <a:endParaRPr lang="en-US" altLang="en-US"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28</a:t>
            </a:fld>
            <a:endParaRPr lang="en-US" dirty="0"/>
          </a:p>
        </p:txBody>
      </p:sp>
    </p:spTree>
    <p:extLst>
      <p:ext uri="{BB962C8B-B14F-4D97-AF65-F5344CB8AC3E}">
        <p14:creationId xmlns:p14="http://schemas.microsoft.com/office/powerpoint/2010/main" val="41235692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1255713" y="717550"/>
            <a:ext cx="4800600" cy="3600450"/>
          </a:xfrm>
          <a:extLst>
            <a:ext uri="{909E8E84-426E-40DD-AFC4-6F175D3DCCD1}">
              <a14:hiddenFill xmlns:a14="http://schemas.microsoft.com/office/drawing/2010/main">
                <a:solidFill>
                  <a:schemeClr val="accent1"/>
                </a:solidFill>
              </a14:hiddenFill>
            </a:ext>
          </a:extLst>
        </p:spPr>
      </p:sp>
      <p:sp>
        <p:nvSpPr>
          <p:cNvPr id="55299"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Lst>
        </p:spPr>
        <p:txBody>
          <a:bodyPr/>
          <a:lstStyle/>
          <a:p>
            <a:r>
              <a:rPr lang="es-MX" altLang="en-US" b="1" noProof="0" dirty="0" smtClean="0"/>
              <a:t>Nota para el Entrenador:</a:t>
            </a:r>
            <a:endParaRPr lang="es-MX" altLang="en-US" noProof="0" dirty="0" smtClean="0">
              <a:solidFill>
                <a:srgbClr val="292526"/>
              </a:solidFill>
            </a:endParaRPr>
          </a:p>
          <a:p>
            <a:r>
              <a:rPr lang="es-MX" altLang="en-US" noProof="0" dirty="0" smtClean="0"/>
              <a:t>La madera no conduce electricidad. Este no es realmente un mito: la madera es, de hecho, no conductiva. Sin embargo, el agua conduce electricidad, y la madera que está mojada o húmeda puede representar un riesgo.</a:t>
            </a:r>
          </a:p>
          <a:p>
            <a:r>
              <a:rPr lang="es-MX" altLang="en-US" noProof="0" dirty="0" smtClean="0"/>
              <a:t>Resumen: En los sitios de trabajo de construcción, no podemos suponer que una línea eléctrica caída es segura sólo porque está en el suelo o no está provocando chispas. También debemos evitar tocar las líneas eléctricas con las manos u objetos comunes (como tablas, varas o palos).</a:t>
            </a:r>
            <a:endParaRPr lang="es-MX" altLang="en-US" sz="1000" noProof="0" dirty="0" smtClean="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29</a:t>
            </a:fld>
            <a:endParaRPr lang="en-US" dirty="0"/>
          </a:p>
        </p:txBody>
      </p:sp>
    </p:spTree>
    <p:extLst>
      <p:ext uri="{BB962C8B-B14F-4D97-AF65-F5344CB8AC3E}">
        <p14:creationId xmlns:p14="http://schemas.microsoft.com/office/powerpoint/2010/main" val="289656433"/>
      </p:ext>
    </p:extLst>
  </p:cSld>
  <p:clrMapOvr>
    <a:overrideClrMapping bg1="lt1" tx1="dk1" bg2="lt2" tx2="dk2" accent1="accent1" accent2="accent2" accent3="accent3" accent4="accent4" accent5="accent5" accent6="accent6" hlink="hlink" folHlink="folHlink"/>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1255713" y="717550"/>
            <a:ext cx="4799012" cy="3600450"/>
          </a:xfrm>
        </p:spPr>
      </p:sp>
      <p:sp>
        <p:nvSpPr>
          <p:cNvPr id="26627" name="Notes Placeholder 2"/>
          <p:cNvSpPr>
            <a:spLocks noGrp="1" noChangeArrowheads="1"/>
          </p:cNvSpPr>
          <p:nvPr>
            <p:ph type="body" idx="1"/>
          </p:nvPr>
        </p:nvSpPr>
        <p:spPr>
          <a:noFill/>
        </p:spPr>
        <p:txBody>
          <a:bodyPr anchor="t"/>
          <a:lstStyle/>
          <a:p>
            <a:r>
              <a:rPr lang="es-ES" altLang="en-US" dirty="0" smtClean="0"/>
              <a:t>El propósito de esta lección es proporcionarle información que permita</a:t>
            </a:r>
            <a:endParaRPr lang="en-US" altLang="en-US" dirty="0" smtClean="0"/>
          </a:p>
        </p:txBody>
      </p:sp>
      <p:sp>
        <p:nvSpPr>
          <p:cNvPr id="26628" name="Slide Number Placeholder 3"/>
          <p:cNvSpPr txBox="1">
            <a:spLocks noGrp="1" noChangeArrowheads="1"/>
          </p:cNvSpPr>
          <p:nvPr/>
        </p:nvSpPr>
        <p:spPr bwMode="auto">
          <a:xfrm>
            <a:off x="4144963" y="9120188"/>
            <a:ext cx="31686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49" tIns="46445" rIns="93249" bIns="46445" anchor="b"/>
          <a:lstStyle>
            <a:lvl1pPr>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1pPr>
            <a:lvl2pPr marL="742950" indent="-28575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2pPr>
            <a:lvl3pPr marL="11430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3pPr>
            <a:lvl4pPr marL="16002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4pPr>
            <a:lvl5pPr marL="20574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5pPr>
            <a:lvl6pPr marL="25146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6pPr>
            <a:lvl7pPr marL="29718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7pPr>
            <a:lvl8pPr marL="34290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8pPr>
            <a:lvl9pPr marL="38862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9pPr>
          </a:lstStyle>
          <a:p>
            <a:pPr algn="r" eaLnBrk="1" hangingPunct="1">
              <a:buSzPct val="45000"/>
              <a:buFont typeface="StarSymbol" charset="0"/>
              <a:buNone/>
            </a:pPr>
            <a:fld id="{16F7CAB5-C6BB-4759-8763-0644849A5342}" type="slidenum">
              <a:rPr lang="en-US" altLang="en-US" sz="1200">
                <a:solidFill>
                  <a:srgbClr val="000000"/>
                </a:solidFill>
                <a:latin typeface="Times New Roman" panose="02020603050405020304" pitchFamily="18" charset="0"/>
                <a:ea typeface="SimSun" panose="02010600030101010101" pitchFamily="2" charset="-122"/>
                <a:cs typeface="AR PL UMing HK" charset="0"/>
              </a:rPr>
              <a:pPr algn="r" eaLnBrk="1" hangingPunct="1">
                <a:buSzPct val="45000"/>
                <a:buFont typeface="StarSymbol" charset="0"/>
                <a:buNone/>
              </a:pPr>
              <a:t>3</a:t>
            </a:fld>
            <a:endParaRPr lang="en-US" altLang="en-US" sz="1200" dirty="0">
              <a:solidFill>
                <a:srgbClr val="000000"/>
              </a:solidFill>
              <a:latin typeface="Times New Roman" panose="02020603050405020304" pitchFamily="18" charset="0"/>
              <a:ea typeface="SimSun" panose="02010600030101010101" pitchFamily="2" charset="-122"/>
              <a:cs typeface="AR PL UMing HK" charset="0"/>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3</a:t>
            </a:fld>
            <a:endParaRPr lang="en-US" dirty="0"/>
          </a:p>
        </p:txBody>
      </p:sp>
    </p:spTree>
    <p:extLst>
      <p:ext uri="{BB962C8B-B14F-4D97-AF65-F5344CB8AC3E}">
        <p14:creationId xmlns:p14="http://schemas.microsoft.com/office/powerpoint/2010/main" val="2580396848"/>
      </p:ext>
    </p:extLst>
  </p:cSld>
  <p:clrMapOvr>
    <a:overrideClrMapping bg1="lt1" tx1="dk1" bg2="lt2" tx2="dk2" accent1="accent1" accent2="accent2" accent3="accent3" accent4="accent4" accent5="accent5" accent6="accent6" hlink="hlink" folHlink="folHlink"/>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1255713" y="717550"/>
            <a:ext cx="4799012" cy="3600450"/>
          </a:xfrm>
        </p:spPr>
      </p:sp>
      <p:sp>
        <p:nvSpPr>
          <p:cNvPr id="57347" name="Notes Placeholder 2"/>
          <p:cNvSpPr>
            <a:spLocks noGrp="1" noChangeArrowheads="1"/>
          </p:cNvSpPr>
          <p:nvPr>
            <p:ph type="body" idx="1"/>
          </p:nvPr>
        </p:nvSpPr>
        <p:spPr>
          <a:noFill/>
        </p:spPr>
        <p:txBody>
          <a:bodyPr anchor="t"/>
          <a:lstStyle/>
          <a:p>
            <a:r>
              <a:rPr lang="es-MX" altLang="en-US" b="1" noProof="0" dirty="0" smtClean="0"/>
              <a:t>Nota</a:t>
            </a:r>
            <a:r>
              <a:rPr lang="es-MX" altLang="en-US" b="1" baseline="0" noProof="0" dirty="0" smtClean="0"/>
              <a:t> para el Entrenador</a:t>
            </a:r>
            <a:r>
              <a:rPr lang="es-MX" altLang="en-US" b="1" noProof="0" dirty="0" smtClean="0"/>
              <a:t>:</a:t>
            </a:r>
          </a:p>
          <a:p>
            <a:endParaRPr lang="es-MX" altLang="en-US" noProof="0" dirty="0" smtClean="0">
              <a:solidFill>
                <a:srgbClr val="292526"/>
              </a:solidFill>
            </a:endParaRPr>
          </a:p>
          <a:p>
            <a:pPr algn="just">
              <a:buClr>
                <a:srgbClr val="3333FF"/>
              </a:buClr>
              <a:buFont typeface="Wingdings" panose="05000000000000000000" pitchFamily="2" charset="2"/>
              <a:buNone/>
            </a:pPr>
            <a:r>
              <a:rPr lang="es-MX" altLang="en-US" noProof="0" dirty="0" smtClean="0">
                <a:solidFill>
                  <a:schemeClr val="tx1"/>
                </a:solidFill>
                <a:cs typeface="Times New Roman" panose="02020603050405020304" pitchFamily="18" charset="0"/>
              </a:rPr>
              <a:t>Aunque el caucho es un buen aislante, los neumáticos de los automóviles son conductores, porque están hechos de múltiples materiales conductores. Si no hay fuego, el conductor no está en peligro inmediato. Lo más seguro para el conductor es permanecer en el automóvil.</a:t>
            </a:r>
            <a:r>
              <a:rPr lang="es-MX" altLang="en-US" noProof="0" dirty="0" smtClean="0">
                <a:cs typeface="Times New Roman" panose="02020603050405020304" pitchFamily="18" charset="0"/>
              </a:rPr>
              <a:t> </a:t>
            </a:r>
          </a:p>
          <a:p>
            <a:endParaRPr lang="es-MX" altLang="en-US" noProof="0" dirty="0" smtClean="0"/>
          </a:p>
          <a:p>
            <a:r>
              <a:rPr lang="es-MX" altLang="en-US" noProof="0" dirty="0" smtClean="0"/>
              <a:t>https://www.wikihow.com/React-if-a-Power-Line-Falls-on-Your-Car</a:t>
            </a:r>
          </a:p>
          <a:p>
            <a:endParaRPr lang="en-US" altLang="en-US" dirty="0" smtClean="0"/>
          </a:p>
          <a:p>
            <a:endParaRPr lang="en-US" altLang="en-US" dirty="0" smtClean="0">
              <a:solidFill>
                <a:schemeClr val="tx1"/>
              </a:solidFill>
              <a:cs typeface="Times New Roman" panose="02020603050405020304" pitchFamily="18" charset="0"/>
            </a:endParaRPr>
          </a:p>
          <a:p>
            <a:endParaRPr lang="en-US" altLang="en-US" dirty="0" smtClean="0"/>
          </a:p>
        </p:txBody>
      </p:sp>
      <p:sp>
        <p:nvSpPr>
          <p:cNvPr id="57348" name="Slide Number Placeholder 3"/>
          <p:cNvSpPr txBox="1">
            <a:spLocks noGrp="1" noChangeArrowheads="1"/>
          </p:cNvSpPr>
          <p:nvPr/>
        </p:nvSpPr>
        <p:spPr bwMode="auto">
          <a:xfrm>
            <a:off x="4144963" y="9120188"/>
            <a:ext cx="31686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49" tIns="46445" rIns="93249" bIns="46445" anchor="b"/>
          <a:lstStyle>
            <a:lvl1pPr>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1pPr>
            <a:lvl2pPr marL="742950" indent="-28575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2pPr>
            <a:lvl3pPr marL="11430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3pPr>
            <a:lvl4pPr marL="16002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4pPr>
            <a:lvl5pPr marL="20574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5pPr>
            <a:lvl6pPr marL="25146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6pPr>
            <a:lvl7pPr marL="29718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7pPr>
            <a:lvl8pPr marL="34290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8pPr>
            <a:lvl9pPr marL="38862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9pPr>
          </a:lstStyle>
          <a:p>
            <a:pPr algn="r" eaLnBrk="1" hangingPunct="1">
              <a:buSzPct val="45000"/>
              <a:buFont typeface="StarSymbol" charset="0"/>
              <a:buNone/>
            </a:pPr>
            <a:fld id="{A0E68691-3E4E-4713-BCB6-B0944FFFDF72}" type="slidenum">
              <a:rPr lang="en-US" altLang="en-US" sz="1200">
                <a:solidFill>
                  <a:srgbClr val="000000"/>
                </a:solidFill>
                <a:latin typeface="Times New Roman" panose="02020603050405020304" pitchFamily="18" charset="0"/>
                <a:ea typeface="SimSun" panose="02010600030101010101" pitchFamily="2" charset="-122"/>
                <a:cs typeface="AR PL UMing HK" charset="0"/>
              </a:rPr>
              <a:pPr algn="r" eaLnBrk="1" hangingPunct="1">
                <a:buSzPct val="45000"/>
                <a:buFont typeface="StarSymbol" charset="0"/>
                <a:buNone/>
              </a:pPr>
              <a:t>30</a:t>
            </a:fld>
            <a:endParaRPr lang="en-US" altLang="en-US" sz="1200" dirty="0">
              <a:solidFill>
                <a:srgbClr val="000000"/>
              </a:solidFill>
              <a:latin typeface="Times New Roman" panose="02020603050405020304" pitchFamily="18" charset="0"/>
              <a:ea typeface="SimSun" panose="02010600030101010101" pitchFamily="2" charset="-122"/>
              <a:cs typeface="AR PL UMing HK" charset="0"/>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30</a:t>
            </a:fld>
            <a:endParaRPr lang="en-US" dirty="0"/>
          </a:p>
        </p:txBody>
      </p:sp>
    </p:spTree>
    <p:extLst>
      <p:ext uri="{BB962C8B-B14F-4D97-AF65-F5344CB8AC3E}">
        <p14:creationId xmlns:p14="http://schemas.microsoft.com/office/powerpoint/2010/main" val="308713414"/>
      </p:ext>
    </p:extLst>
  </p:cSld>
  <p:clrMapOvr>
    <a:overrideClrMapping bg1="lt1" tx1="dk1" bg2="lt2" tx2="dk2" accent1="accent1" accent2="accent2" accent3="accent3" accent4="accent4" accent5="accent5" accent6="accent6" hlink="hlink" folHlink="folHlink"/>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1255713" y="717550"/>
            <a:ext cx="4800600" cy="3600450"/>
          </a:xfrm>
        </p:spPr>
      </p:sp>
      <p:sp>
        <p:nvSpPr>
          <p:cNvPr id="59395" name="Notes Placeholder 2"/>
          <p:cNvSpPr>
            <a:spLocks noGrp="1"/>
          </p:cNvSpPr>
          <p:nvPr>
            <p:ph type="body" idx="1"/>
          </p:nvPr>
        </p:nvSpPr>
        <p:spPr>
          <a:noFill/>
        </p:spPr>
        <p:txBody>
          <a:bodyPr/>
          <a:lstStyle/>
          <a:p>
            <a:r>
              <a:rPr lang="es-MX" altLang="en-US" b="1" noProof="0" dirty="0" smtClean="0"/>
              <a:t>Nota</a:t>
            </a:r>
            <a:r>
              <a:rPr lang="es-MX" altLang="en-US" b="1" baseline="0" noProof="0" dirty="0" smtClean="0"/>
              <a:t> para el Entrenador</a:t>
            </a:r>
            <a:r>
              <a:rPr lang="es-MX" altLang="en-US" b="1" noProof="0" dirty="0" smtClean="0"/>
              <a:t>:</a:t>
            </a:r>
          </a:p>
          <a:p>
            <a:endParaRPr lang="es-MX" altLang="en-US" b="1" noProof="0" dirty="0" smtClean="0">
              <a:solidFill>
                <a:srgbClr val="292526"/>
              </a:solidFill>
            </a:endParaRPr>
          </a:p>
          <a:p>
            <a:r>
              <a:rPr lang="es-MX" noProof="0" dirty="0" smtClean="0">
                <a:hlinkClick r:id="rId3"/>
              </a:rPr>
              <a:t>https://www.esfi.org/resource/downed-power-lines-261</a:t>
            </a:r>
            <a:endParaRPr lang="es-MX" noProof="0" dirty="0" smtClean="0"/>
          </a:p>
          <a:p>
            <a:endParaRPr lang="es-MX" noProof="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smtClean="0"/>
              <a:t>Referencia: CFR1926.1408 Tabla A</a:t>
            </a:r>
          </a:p>
          <a:p>
            <a:endParaRPr lang="es-MX" altLang="en-US" noProof="0" dirty="0" smtClean="0">
              <a:solidFill>
                <a:srgbClr val="292526"/>
              </a:solidFill>
            </a:endParaRPr>
          </a:p>
          <a:p>
            <a:pPr>
              <a:buFont typeface="Arial" panose="020B0604020202020204" pitchFamily="34" charset="0"/>
              <a:buNone/>
            </a:pPr>
            <a:r>
              <a:rPr lang="es-MX" altLang="en-US" noProof="0" dirty="0" smtClean="0">
                <a:solidFill>
                  <a:schemeClr val="tx1"/>
                </a:solidFill>
              </a:rPr>
              <a:t>Estar</a:t>
            </a:r>
            <a:r>
              <a:rPr lang="es-MX" altLang="en-US" baseline="0" noProof="0" dirty="0" smtClean="0">
                <a:solidFill>
                  <a:schemeClr val="tx1"/>
                </a:solidFill>
              </a:rPr>
              <a:t> en una d</a:t>
            </a:r>
            <a:r>
              <a:rPr lang="es-MX" altLang="en-US" noProof="0" dirty="0" smtClean="0">
                <a:solidFill>
                  <a:schemeClr val="tx1"/>
                </a:solidFill>
              </a:rPr>
              <a:t>istancia segura significa que:</a:t>
            </a:r>
          </a:p>
          <a:p>
            <a:pPr>
              <a:buFont typeface="Arial" panose="020B0604020202020204" pitchFamily="34" charset="0"/>
              <a:buNone/>
            </a:pPr>
            <a:r>
              <a:rPr lang="es-MX" altLang="en-US" noProof="0" dirty="0" smtClean="0">
                <a:solidFill>
                  <a:schemeClr val="tx1"/>
                </a:solidFill>
              </a:rPr>
              <a:t>1. Las personas pueden tocar cualquier metal</a:t>
            </a:r>
          </a:p>
          <a:p>
            <a:pPr>
              <a:buFont typeface="Arial" panose="020B0604020202020204" pitchFamily="34" charset="0"/>
              <a:buNone/>
            </a:pPr>
            <a:r>
              <a:rPr lang="es-MX" altLang="en-US" noProof="0" dirty="0" smtClean="0">
                <a:solidFill>
                  <a:schemeClr val="tx1"/>
                </a:solidFill>
              </a:rPr>
              <a:t>2. las personas pueden caminar dando pasos normales</a:t>
            </a:r>
          </a:p>
          <a:p>
            <a:pPr>
              <a:buFont typeface="Arial" panose="020B0604020202020204" pitchFamily="34" charset="0"/>
              <a:buNone/>
            </a:pPr>
            <a:r>
              <a:rPr lang="es-MX" altLang="en-US" noProof="0" dirty="0" smtClean="0">
                <a:solidFill>
                  <a:schemeClr val="tx1"/>
                </a:solidFill>
              </a:rPr>
              <a:t>3. Las personas pueden hacer uso de los teléfonos móviles.</a:t>
            </a:r>
          </a:p>
          <a:p>
            <a:pPr>
              <a:buFont typeface="Arial" panose="020B0604020202020204" pitchFamily="34" charset="0"/>
              <a:buNone/>
            </a:pPr>
            <a:endParaRPr lang="es-MX" altLang="en-US" noProof="0" dirty="0" smtClean="0">
              <a:solidFill>
                <a:schemeClr val="tx1"/>
              </a:solidFill>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31</a:t>
            </a:fld>
            <a:endParaRPr lang="en-US" dirty="0"/>
          </a:p>
        </p:txBody>
      </p:sp>
    </p:spTree>
    <p:extLst>
      <p:ext uri="{BB962C8B-B14F-4D97-AF65-F5344CB8AC3E}">
        <p14:creationId xmlns:p14="http://schemas.microsoft.com/office/powerpoint/2010/main" val="9960610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altLang="en-US" b="1" noProof="0" dirty="0" smtClean="0"/>
              <a:t>Nota</a:t>
            </a:r>
            <a:r>
              <a:rPr lang="es-MX" altLang="en-US" b="1" baseline="0" noProof="0" dirty="0" smtClean="0"/>
              <a:t> para el Entrenador</a:t>
            </a:r>
            <a:r>
              <a:rPr lang="es-MX" altLang="en-US" b="1" noProof="0" dirty="0" smtClean="0"/>
              <a:t>:</a:t>
            </a:r>
          </a:p>
          <a:p>
            <a:endParaRPr lang="es-MX" altLang="en-US" noProof="0" dirty="0" smtClean="0"/>
          </a:p>
          <a:p>
            <a:r>
              <a:rPr lang="es-MX" altLang="en-US" noProof="0" dirty="0" smtClean="0"/>
              <a:t>Algunas frases fueron copiadas del sitio web de OSHA (https://www.osha.gov/OshDoc/data_General_Facts/downed_electrical_wires.pdf)</a:t>
            </a:r>
          </a:p>
          <a:p>
            <a:endParaRPr lang="es-MX" altLang="en-US" noProof="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s-MX" altLang="en-US" sz="1200" noProof="0" dirty="0" smtClean="0">
                <a:latin typeface="Times New Roman" panose="02020603050405020304" pitchFamily="18" charset="0"/>
                <a:cs typeface="Times New Roman" panose="02020603050405020304" pitchFamily="18" charset="0"/>
              </a:rPr>
              <a:t>El suelo alrededor de este auto puede ser energizado por las líneas eléctricas caídas.</a:t>
            </a:r>
          </a:p>
          <a:p>
            <a:pPr marL="0" marR="0" lvl="0" indent="0" algn="l" defTabSz="914400" rtl="0" eaLnBrk="1" fontAlgn="auto" latinLnBrk="0" hangingPunct="1">
              <a:lnSpc>
                <a:spcPct val="100000"/>
              </a:lnSpc>
              <a:spcBef>
                <a:spcPts val="0"/>
              </a:spcBef>
              <a:spcAft>
                <a:spcPts val="0"/>
              </a:spcAft>
              <a:buClrTx/>
              <a:buSzTx/>
              <a:buFontTx/>
              <a:buNone/>
              <a:tabLst/>
              <a:defRPr/>
            </a:pPr>
            <a:r>
              <a:rPr lang="es-MX" altLang="en-US" sz="1200" noProof="0" dirty="0" smtClean="0">
                <a:latin typeface="Times New Roman" panose="02020603050405020304" pitchFamily="18" charset="0"/>
                <a:cs typeface="Times New Roman" panose="02020603050405020304" pitchFamily="18" charset="0"/>
              </a:rPr>
              <a:t>La electricidad se extiende hacia afuera a través del suelo en forma circular desde el punto de contacto.</a:t>
            </a:r>
            <a:endParaRPr lang="es-MX" altLang="en-US" noProof="0" dirty="0" smtClean="0">
              <a:latin typeface="Arial" panose="020B0604020202020204" pitchFamily="34" charset="0"/>
            </a:endParaRPr>
          </a:p>
          <a:p>
            <a:endParaRPr lang="en-US" altLang="en-US"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32</a:t>
            </a:fld>
            <a:endParaRPr lang="en-US" dirty="0"/>
          </a:p>
        </p:txBody>
      </p:sp>
    </p:spTree>
    <p:extLst>
      <p:ext uri="{BB962C8B-B14F-4D97-AF65-F5344CB8AC3E}">
        <p14:creationId xmlns:p14="http://schemas.microsoft.com/office/powerpoint/2010/main" val="18770691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altLang="en-US" b="1" noProof="0" dirty="0" smtClean="0"/>
              <a:t>Nota para el Entrenador:</a:t>
            </a:r>
          </a:p>
          <a:p>
            <a:pPr marL="0" indent="0">
              <a:buClr>
                <a:srgbClr val="3333FF"/>
              </a:buClr>
            </a:pPr>
            <a:r>
              <a:rPr lang="es-MX" sz="1200" noProof="0" dirty="0" smtClean="0">
                <a:latin typeface="Times New Roman" panose="02020603050405020304" pitchFamily="18" charset="0"/>
                <a:cs typeface="Times New Roman" panose="02020603050405020304" pitchFamily="18" charset="0"/>
              </a:rPr>
              <a:t>Referirse al enlace de calculo</a:t>
            </a:r>
            <a:r>
              <a:rPr lang="es-MX" sz="1200" baseline="0" noProof="0" dirty="0" smtClean="0">
                <a:latin typeface="Times New Roman" panose="02020603050405020304" pitchFamily="18" charset="0"/>
                <a:cs typeface="Times New Roman" panose="02020603050405020304" pitchFamily="18" charset="0"/>
              </a:rPr>
              <a:t>: </a:t>
            </a:r>
            <a:r>
              <a:rPr lang="es-MX" altLang="en-US" noProof="0" dirty="0" smtClean="0">
                <a:latin typeface="Arial" panose="020B0604020202020204" pitchFamily="34" charset="0"/>
              </a:rPr>
              <a:t>https://wiki.openelectrical.org/index.php?title=Earthing_Calculation</a:t>
            </a:r>
          </a:p>
          <a:p>
            <a:endParaRPr lang="en-US" altLang="en-US" dirty="0" smtClean="0"/>
          </a:p>
          <a:p>
            <a:endParaRPr lang="es-MX" altLang="en-US" noProof="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33</a:t>
            </a:fld>
            <a:endParaRPr lang="en-US" dirty="0"/>
          </a:p>
        </p:txBody>
      </p:sp>
    </p:spTree>
    <p:extLst>
      <p:ext uri="{BB962C8B-B14F-4D97-AF65-F5344CB8AC3E}">
        <p14:creationId xmlns:p14="http://schemas.microsoft.com/office/powerpoint/2010/main" val="22257539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altLang="en-US" b="1" noProof="0" dirty="0" smtClean="0"/>
              <a:t>Nota</a:t>
            </a:r>
            <a:r>
              <a:rPr lang="es-MX" altLang="en-US" b="1" baseline="0" noProof="0" dirty="0" smtClean="0"/>
              <a:t> para el Entrenador</a:t>
            </a:r>
            <a:r>
              <a:rPr lang="es-MX" altLang="en-US" b="1" noProof="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altLang="en-US" b="1" noProof="0" dirty="0" smtClean="0"/>
          </a:p>
          <a:p>
            <a:r>
              <a:rPr lang="es-MX" altLang="en-US" noProof="0" dirty="0" smtClean="0"/>
              <a:t>https://www.osha.gov/OshDoc/data_General_Facts/downed_electrical_wires.pdf</a:t>
            </a:r>
          </a:p>
          <a:p>
            <a:endParaRPr lang="es-MX" altLang="en-US" noProof="0" dirty="0" smtClean="0"/>
          </a:p>
          <a:p>
            <a:r>
              <a:rPr lang="es-MX" altLang="en-US" b="1" noProof="0" dirty="0" smtClean="0">
                <a:solidFill>
                  <a:schemeClr val="tx1"/>
                </a:solidFill>
                <a:cs typeface="Times New Roman" panose="02020603050405020304" pitchFamily="18" charset="0"/>
              </a:rPr>
              <a:t>Resumen: en los sitios de trabajo de construcción, aléjese en caso de incendios u otras razones de seguridad, intente saltar completamente, asegurándose de no tocar el equipo y el suelo al mismo tiempo. Aterrice con los dos pies juntos y aléjese dando pequeños pasos para minimizar el trayecto de la corriente eléctrica y evitar descargas eléctricas. Tenga cuidado de mantener el equilibrio.</a:t>
            </a:r>
            <a:endParaRPr lang="es-MX" altLang="en-US" noProof="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34</a:t>
            </a:fld>
            <a:endParaRPr lang="en-US" dirty="0"/>
          </a:p>
        </p:txBody>
      </p:sp>
    </p:spTree>
    <p:extLst>
      <p:ext uri="{BB962C8B-B14F-4D97-AF65-F5344CB8AC3E}">
        <p14:creationId xmlns:p14="http://schemas.microsoft.com/office/powerpoint/2010/main" val="2549594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altLang="en-US" b="1" noProof="0" dirty="0" smtClean="0"/>
              <a:t>Nota</a:t>
            </a:r>
            <a:r>
              <a:rPr lang="es-MX" altLang="en-US" b="1" baseline="0" noProof="0" dirty="0" smtClean="0"/>
              <a:t> para el Entrenador</a:t>
            </a:r>
            <a:r>
              <a:rPr lang="es-MX" altLang="en-US" b="1" noProof="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altLang="en-US" b="1" noProof="0" dirty="0" smtClean="0"/>
          </a:p>
          <a:p>
            <a:r>
              <a:rPr lang="es-MX" altLang="en-US" noProof="0" dirty="0" smtClean="0"/>
              <a:t>Aclare que el espacio libre mínimo de 10 pies se aplica a todos los tipos de equipos y cualquier parte del equipo.</a:t>
            </a:r>
          </a:p>
          <a:p>
            <a:r>
              <a:rPr lang="es-MX" altLang="en-US" noProof="0" dirty="0" smtClean="0"/>
              <a:t>La imagen fue copiada de (https://www.osha.gov/SLTC/etools/electric_power/overheadlinework_lineclearance.html)</a:t>
            </a:r>
          </a:p>
          <a:p>
            <a:endParaRPr lang="es-MX" altLang="en-US" noProof="0" dirty="0" smtClean="0">
              <a:latin typeface="Arial" panose="020B0604020202020204" pitchFamily="34" charset="0"/>
            </a:endParaRPr>
          </a:p>
          <a:p>
            <a:endParaRPr lang="es-MX" altLang="en-US" noProof="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35</a:t>
            </a:fld>
            <a:endParaRPr lang="en-US" dirty="0"/>
          </a:p>
        </p:txBody>
      </p:sp>
    </p:spTree>
    <p:extLst>
      <p:ext uri="{BB962C8B-B14F-4D97-AF65-F5344CB8AC3E}">
        <p14:creationId xmlns:p14="http://schemas.microsoft.com/office/powerpoint/2010/main" val="6977941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altLang="en-US" b="1" noProof="0" dirty="0" smtClean="0"/>
              <a:t>Nota</a:t>
            </a:r>
            <a:r>
              <a:rPr lang="es-MX" altLang="en-US" b="1" baseline="0" noProof="0" dirty="0" smtClean="0"/>
              <a:t> para el Entrenador</a:t>
            </a:r>
            <a:r>
              <a:rPr lang="es-MX" altLang="en-US" b="1" noProof="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altLang="en-US" b="1" noProof="0" dirty="0" smtClean="0"/>
          </a:p>
          <a:p>
            <a:r>
              <a:rPr lang="es-MX" noProof="0" dirty="0" smtClean="0"/>
              <a:t>CFR1926.1408</a:t>
            </a:r>
            <a:r>
              <a:rPr lang="es-MX" baseline="0" noProof="0" dirty="0" smtClean="0"/>
              <a:t> Tabla A</a:t>
            </a:r>
            <a:endParaRPr lang="es-MX" noProof="0" dirty="0" smtClean="0"/>
          </a:p>
          <a:p>
            <a:endParaRPr lang="es-MX" altLang="en-US" noProof="0" dirty="0" smtClean="0">
              <a:latin typeface="Arial" panose="020B0604020202020204" pitchFamily="34" charset="0"/>
            </a:endParaRPr>
          </a:p>
          <a:p>
            <a:endParaRPr lang="es-MX" altLang="en-US" noProof="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36</a:t>
            </a:fld>
            <a:endParaRPr lang="en-US" dirty="0"/>
          </a:p>
        </p:txBody>
      </p:sp>
    </p:spTree>
    <p:extLst>
      <p:ext uri="{BB962C8B-B14F-4D97-AF65-F5344CB8AC3E}">
        <p14:creationId xmlns:p14="http://schemas.microsoft.com/office/powerpoint/2010/main" val="14414356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altLang="en-US" b="1" noProof="0" dirty="0" smtClean="0"/>
              <a:t>Nota</a:t>
            </a:r>
            <a:r>
              <a:rPr lang="es-MX" altLang="en-US" b="1" baseline="0" noProof="0" dirty="0" smtClean="0"/>
              <a:t> para el Entrenador</a:t>
            </a:r>
            <a:r>
              <a:rPr lang="es-MX" altLang="en-US" b="1" noProof="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altLang="en-US" b="1" noProof="0" dirty="0" smtClean="0"/>
          </a:p>
          <a:p>
            <a:pPr algn="just" eaLnBrk="1" hangingPunct="1">
              <a:buClr>
                <a:srgbClr val="3333FF"/>
              </a:buClr>
              <a:buFont typeface="Arial" panose="020B0604020202020204" pitchFamily="34" charset="0"/>
              <a:buNone/>
            </a:pPr>
            <a:r>
              <a:rPr lang="es-MX" altLang="en-US" sz="1200" b="1" noProof="0" dirty="0" smtClean="0">
                <a:latin typeface="Times New Roman" panose="02020603050405020304" pitchFamily="18" charset="0"/>
                <a:cs typeface="Times New Roman" panose="02020603050405020304" pitchFamily="18" charset="0"/>
              </a:rPr>
              <a:t>El último accidente es bastante similar al estudio de caso que discutimos.</a:t>
            </a:r>
          </a:p>
          <a:p>
            <a:pPr algn="just" eaLnBrk="1" hangingPunct="1">
              <a:buClr>
                <a:srgbClr val="3333FF"/>
              </a:buClr>
              <a:buFont typeface="Arial" panose="020B0604020202020204" pitchFamily="34" charset="0"/>
              <a:buNone/>
            </a:pPr>
            <a:r>
              <a:rPr lang="es-MX" altLang="en-US" noProof="0" dirty="0" smtClean="0"/>
              <a:t>https://www.ishn.com/articles/109913-utility-worker-dies-after-making-contact-with-overhead-electrical-line</a:t>
            </a:r>
          </a:p>
          <a:p>
            <a:r>
              <a:rPr lang="es-MX" altLang="en-US" noProof="0" dirty="0" smtClean="0"/>
              <a:t>https://www.wdtn.com/news/local-news/construction-worker-dies-after-being-electrocuted/1298978711</a:t>
            </a:r>
          </a:p>
          <a:p>
            <a:r>
              <a:rPr lang="es-MX" altLang="en-US" noProof="0" dirty="0" smtClean="0"/>
              <a:t>https://www.e-hazard.com/blog/worker-electrocution-due-to-contact-with-high-voltage-power-lines/</a:t>
            </a:r>
          </a:p>
          <a:p>
            <a:endParaRPr lang="es-MX" altLang="en-US" noProof="0" dirty="0" smtClean="0">
              <a:latin typeface="Arial" panose="020B0604020202020204" pitchFamily="34" charset="0"/>
            </a:endParaRPr>
          </a:p>
          <a:p>
            <a:endParaRPr lang="es-MX" altLang="en-US" noProof="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37</a:t>
            </a:fld>
            <a:endParaRPr lang="en-US" dirty="0"/>
          </a:p>
        </p:txBody>
      </p:sp>
    </p:spTree>
    <p:extLst>
      <p:ext uri="{BB962C8B-B14F-4D97-AF65-F5344CB8AC3E}">
        <p14:creationId xmlns:p14="http://schemas.microsoft.com/office/powerpoint/2010/main" val="25978709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altLang="en-US" b="1" dirty="0" smtClean="0"/>
              <a:t>Nota para el Entrenador: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altLang="en-US"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s-ES" altLang="en-US" b="1" dirty="0" smtClean="0"/>
              <a:t>El último accidente es bastante similar al estudio de caso que discutimos.</a:t>
            </a:r>
          </a:p>
          <a:p>
            <a:r>
              <a:rPr lang="en-US" altLang="en-US" dirty="0" smtClean="0"/>
              <a:t>https://www.ishn.com/articles/109913-utility-worker-dies-after-making-contact-with-overhead-electrical-line</a:t>
            </a:r>
          </a:p>
          <a:p>
            <a:r>
              <a:rPr lang="en-US" altLang="en-US" dirty="0" smtClean="0"/>
              <a:t>https://www.wdtn.com/news/local-news/construction-worker-dies-after-being-electrocuted/1298978711</a:t>
            </a:r>
          </a:p>
          <a:p>
            <a:r>
              <a:rPr lang="en-US" altLang="en-US" dirty="0" smtClean="0"/>
              <a:t>https://www.e-hazard.com/blog/worker-electrocution-due-to-contact-with-high-voltage-power-lines/</a:t>
            </a:r>
          </a:p>
          <a:p>
            <a:endParaRPr lang="en-US" altLang="en-US" dirty="0" smtClean="0">
              <a:latin typeface="Arial" panose="020B0604020202020204" pitchFamily="34" charset="0"/>
            </a:endParaRPr>
          </a:p>
          <a:p>
            <a:endParaRPr lang="en-US" altLang="en-US"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38</a:t>
            </a:fld>
            <a:endParaRPr lang="en-US" dirty="0"/>
          </a:p>
        </p:txBody>
      </p:sp>
    </p:spTree>
    <p:extLst>
      <p:ext uri="{BB962C8B-B14F-4D97-AF65-F5344CB8AC3E}">
        <p14:creationId xmlns:p14="http://schemas.microsoft.com/office/powerpoint/2010/main" val="39512369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r>
              <a:rPr lang="en-US" altLang="en-US" dirty="0" smtClean="0"/>
              <a:t>https://www.osha.gov/oshstats/commonstats.html</a:t>
            </a:r>
          </a:p>
          <a:p>
            <a:endParaRPr lang="en-US" altLang="en-US" dirty="0" smtClean="0">
              <a:latin typeface="Arial" panose="020B0604020202020204" pitchFamily="34" charset="0"/>
            </a:endParaRPr>
          </a:p>
          <a:p>
            <a:endParaRPr lang="en-US" altLang="en-US"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39</a:t>
            </a:fld>
            <a:endParaRPr lang="en-US" dirty="0"/>
          </a:p>
        </p:txBody>
      </p:sp>
    </p:spTree>
    <p:extLst>
      <p:ext uri="{BB962C8B-B14F-4D97-AF65-F5344CB8AC3E}">
        <p14:creationId xmlns:p14="http://schemas.microsoft.com/office/powerpoint/2010/main" val="1277689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1255713" y="717550"/>
            <a:ext cx="4799012" cy="3600450"/>
          </a:xfrm>
        </p:spPr>
      </p:sp>
      <p:sp>
        <p:nvSpPr>
          <p:cNvPr id="26627" name="Notes Placeholder 2"/>
          <p:cNvSpPr>
            <a:spLocks noGrp="1" noChangeArrowheads="1"/>
          </p:cNvSpPr>
          <p:nvPr>
            <p:ph type="body" idx="1"/>
          </p:nvPr>
        </p:nvSpPr>
        <p:spPr>
          <a:noFill/>
        </p:spPr>
        <p:txBody>
          <a:bodyPr anchor="t"/>
          <a:lstStyle/>
          <a:p>
            <a:endParaRPr lang="en-US" altLang="en-US" dirty="0" smtClean="0"/>
          </a:p>
        </p:txBody>
      </p:sp>
      <p:sp>
        <p:nvSpPr>
          <p:cNvPr id="26628" name="Slide Number Placeholder 3"/>
          <p:cNvSpPr txBox="1">
            <a:spLocks noGrp="1" noChangeArrowheads="1"/>
          </p:cNvSpPr>
          <p:nvPr/>
        </p:nvSpPr>
        <p:spPr bwMode="auto">
          <a:xfrm>
            <a:off x="4144963" y="9120188"/>
            <a:ext cx="31686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49" tIns="46445" rIns="93249" bIns="46445" anchor="b"/>
          <a:lstStyle>
            <a:lvl1pPr>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1pPr>
            <a:lvl2pPr marL="742950" indent="-28575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2pPr>
            <a:lvl3pPr marL="11430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3pPr>
            <a:lvl4pPr marL="16002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4pPr>
            <a:lvl5pPr marL="20574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5pPr>
            <a:lvl6pPr marL="25146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6pPr>
            <a:lvl7pPr marL="29718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7pPr>
            <a:lvl8pPr marL="34290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8pPr>
            <a:lvl9pPr marL="38862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9pPr>
          </a:lstStyle>
          <a:p>
            <a:pPr algn="r" eaLnBrk="1" hangingPunct="1">
              <a:buSzPct val="45000"/>
              <a:buFont typeface="StarSymbol" charset="0"/>
              <a:buNone/>
            </a:pPr>
            <a:fld id="{16F7CAB5-C6BB-4759-8763-0644849A5342}" type="slidenum">
              <a:rPr lang="en-US" altLang="en-US" sz="1200">
                <a:solidFill>
                  <a:srgbClr val="000000"/>
                </a:solidFill>
                <a:latin typeface="Times New Roman" panose="02020603050405020304" pitchFamily="18" charset="0"/>
                <a:ea typeface="SimSun" panose="02010600030101010101" pitchFamily="2" charset="-122"/>
                <a:cs typeface="AR PL UMing HK" charset="0"/>
              </a:rPr>
              <a:pPr algn="r" eaLnBrk="1" hangingPunct="1">
                <a:buSzPct val="45000"/>
                <a:buFont typeface="StarSymbol" charset="0"/>
                <a:buNone/>
              </a:pPr>
              <a:t>4</a:t>
            </a:fld>
            <a:endParaRPr lang="en-US" altLang="en-US" sz="1200" dirty="0">
              <a:solidFill>
                <a:srgbClr val="000000"/>
              </a:solidFill>
              <a:latin typeface="Times New Roman" panose="02020603050405020304" pitchFamily="18" charset="0"/>
              <a:ea typeface="SimSun" panose="02010600030101010101" pitchFamily="2" charset="-122"/>
              <a:cs typeface="AR PL UMing HK" charset="0"/>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4</a:t>
            </a:fld>
            <a:endParaRPr lang="en-US" dirty="0"/>
          </a:p>
        </p:txBody>
      </p:sp>
    </p:spTree>
    <p:extLst>
      <p:ext uri="{BB962C8B-B14F-4D97-AF65-F5344CB8AC3E}">
        <p14:creationId xmlns:p14="http://schemas.microsoft.com/office/powerpoint/2010/main" val="1613960486"/>
      </p:ext>
    </p:extLst>
  </p:cSld>
  <p:clrMapOvr>
    <a:overrideClrMapping bg1="lt1" tx1="dk1" bg2="lt2" tx2="dk2" accent1="accent1" accent2="accent2" accent3="accent3" accent4="accent4" accent5="accent5" accent6="accent6" hlink="hlink" folHlink="folHlink"/>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r>
              <a:rPr lang="en-US" altLang="en-US" dirty="0" smtClean="0"/>
              <a:t>https://www.osha.gov/oshstats/commonstats.html</a:t>
            </a:r>
          </a:p>
          <a:p>
            <a:endParaRPr lang="en-US" altLang="en-US" dirty="0" smtClean="0">
              <a:latin typeface="Arial" panose="020B0604020202020204" pitchFamily="34" charset="0"/>
            </a:endParaRPr>
          </a:p>
          <a:p>
            <a:endParaRPr lang="en-US" altLang="en-US"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40</a:t>
            </a:fld>
            <a:endParaRPr lang="en-US" dirty="0"/>
          </a:p>
        </p:txBody>
      </p:sp>
    </p:spTree>
    <p:extLst>
      <p:ext uri="{BB962C8B-B14F-4D97-AF65-F5344CB8AC3E}">
        <p14:creationId xmlns:p14="http://schemas.microsoft.com/office/powerpoint/2010/main" val="37025896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altLang="en-US" b="1" noProof="0" dirty="0" smtClean="0"/>
              <a:t>Nota para el</a:t>
            </a:r>
            <a:r>
              <a:rPr lang="es-MX" altLang="en-US" b="1" baseline="0" noProof="0" dirty="0" smtClean="0"/>
              <a:t> Entrenador</a:t>
            </a:r>
            <a:r>
              <a:rPr lang="es-MX" altLang="en-US" b="1" noProof="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altLang="en-US" b="1" noProof="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s-MX" altLang="en-US" sz="1200" b="0" kern="1200" noProof="0" dirty="0" smtClean="0">
                <a:solidFill>
                  <a:schemeClr val="tx1"/>
                </a:solidFill>
                <a:latin typeface="+mn-lt"/>
                <a:ea typeface="+mn-ea"/>
                <a:cs typeface="+mn-cs"/>
              </a:rPr>
              <a:t>Recuerde al alumno que las imágenes de lesiones en las siguientes diapositivas pueden ser molestas por su contenido.</a:t>
            </a:r>
            <a:endParaRPr lang="es-MX" altLang="en-US" noProof="0" dirty="0" smtClean="0">
              <a:latin typeface="Arial" panose="020B0604020202020204" pitchFamily="34" charset="0"/>
            </a:endParaRPr>
          </a:p>
          <a:p>
            <a:endParaRPr lang="en-US" altLang="en-US"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41</a:t>
            </a:fld>
            <a:endParaRPr lang="en-US" dirty="0"/>
          </a:p>
        </p:txBody>
      </p:sp>
    </p:spTree>
    <p:extLst>
      <p:ext uri="{BB962C8B-B14F-4D97-AF65-F5344CB8AC3E}">
        <p14:creationId xmlns:p14="http://schemas.microsoft.com/office/powerpoint/2010/main" val="18327310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altLang="en-US" b="1" noProof="0" dirty="0" smtClean="0"/>
              <a:t>Nota para el entrenador:</a:t>
            </a:r>
          </a:p>
          <a:p>
            <a:pPr marL="0" marR="0" lvl="0" indent="0" algn="l" defTabSz="914400" rtl="0" eaLnBrk="1" fontAlgn="auto" latinLnBrk="0" hangingPunct="1">
              <a:lnSpc>
                <a:spcPct val="100000"/>
              </a:lnSpc>
              <a:spcBef>
                <a:spcPts val="0"/>
              </a:spcBef>
              <a:spcAft>
                <a:spcPts val="0"/>
              </a:spcAft>
              <a:buClrTx/>
              <a:buSzTx/>
              <a:buFontTx/>
              <a:buNone/>
              <a:tabLst/>
              <a:defRPr/>
            </a:pPr>
            <a:r>
              <a:rPr lang="es-ES" altLang="en-US" b="0" noProof="0" dirty="0" smtClean="0"/>
              <a:t>Las quemaduras por arco o chispazo son el resultado de altas temperaturas causadas por un arco eléctrico o explosión cerca del cuerpo. Estas quemaduras deben tratarse con prontitud.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altLang="en-US" b="0" noProof="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s-ES" altLang="en-US" b="0" noProof="0" dirty="0" smtClean="0"/>
              <a:t>https://www.osha.gov/pls/imis/accidentsearch.accident_detail?id=103671.015</a:t>
            </a:r>
            <a:endParaRPr lang="en-US" altLang="en-US" b="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42</a:t>
            </a:fld>
            <a:endParaRPr lang="en-US" dirty="0"/>
          </a:p>
        </p:txBody>
      </p:sp>
    </p:spTree>
    <p:extLst>
      <p:ext uri="{BB962C8B-B14F-4D97-AF65-F5344CB8AC3E}">
        <p14:creationId xmlns:p14="http://schemas.microsoft.com/office/powerpoint/2010/main" val="15013091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altLang="en-US" b="1" noProof="0" dirty="0" smtClean="0"/>
              <a:t>Nota para el Entrenador: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altLang="en-US" b="1" noProof="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s-MX" altLang="en-US" sz="1200" b="0" kern="1200" noProof="0" dirty="0" smtClean="0">
                <a:solidFill>
                  <a:schemeClr val="tx1"/>
                </a:solidFill>
                <a:latin typeface="+mn-lt"/>
                <a:ea typeface="+mn-ea"/>
                <a:cs typeface="+mn-cs"/>
              </a:rPr>
              <a:t>Herida de entrada: la alta resistencia de la piel transforma la energía eléctrica en calor, lo que produce quemaduras alrededor del punto de entrada (mancha oscura en el centro de la herida). Este hombre tuvo suerte, la corriente pasó muy cerca de su médula espinal.</a:t>
            </a:r>
          </a:p>
          <a:p>
            <a:pPr marL="0" marR="0" lvl="0" indent="0" algn="l" defTabSz="914400" rtl="0" eaLnBrk="1" fontAlgn="auto" latinLnBrk="0" hangingPunct="1">
              <a:lnSpc>
                <a:spcPct val="100000"/>
              </a:lnSpc>
              <a:spcBef>
                <a:spcPts val="0"/>
              </a:spcBef>
              <a:spcAft>
                <a:spcPts val="0"/>
              </a:spcAft>
              <a:buClrTx/>
              <a:buSzTx/>
              <a:buFontTx/>
              <a:buNone/>
              <a:tabLst/>
              <a:defRPr/>
            </a:pPr>
            <a:r>
              <a:rPr lang="es-MX" altLang="en-US" sz="1200" b="0" kern="1200" noProof="0" dirty="0" smtClean="0">
                <a:solidFill>
                  <a:schemeClr val="tx1"/>
                </a:solidFill>
                <a:latin typeface="+mn-lt"/>
                <a:ea typeface="+mn-ea"/>
                <a:cs typeface="+mn-cs"/>
              </a:rPr>
              <a:t>Herida de salida: la corriente fluye a través del cuerpo desde el punto de entrada, hasta que finalmente sale donde el cuerpo está más cerca del suelo. Este pie sufrió lesiones internas masivas, que no eran fácilmente visibles, y tuvo que ser amputado unos días después.</a:t>
            </a:r>
          </a:p>
          <a:p>
            <a:pPr marL="0" marR="0" lvl="0" indent="0" algn="l" defTabSz="914400" rtl="0" eaLnBrk="1" fontAlgn="auto" latinLnBrk="0" hangingPunct="1">
              <a:lnSpc>
                <a:spcPct val="100000"/>
              </a:lnSpc>
              <a:spcBef>
                <a:spcPts val="0"/>
              </a:spcBef>
              <a:spcAft>
                <a:spcPts val="0"/>
              </a:spcAft>
              <a:buClrTx/>
              <a:buSzTx/>
              <a:buFontTx/>
              <a:buNone/>
              <a:tabLst/>
              <a:defRPr/>
            </a:pPr>
            <a:r>
              <a:rPr lang="es-MX" altLang="en-US" sz="1200" b="0" kern="1200" noProof="0" dirty="0" smtClean="0">
                <a:solidFill>
                  <a:schemeClr val="tx1"/>
                </a:solidFill>
                <a:latin typeface="+mn-lt"/>
                <a:ea typeface="+mn-ea"/>
                <a:cs typeface="+mn-cs"/>
              </a:rPr>
              <a:t>Fuente: OSHA’S </a:t>
            </a:r>
            <a:r>
              <a:rPr lang="es-MX" altLang="en-US" sz="1200" b="0" kern="1200" noProof="0" dirty="0" err="1" smtClean="0">
                <a:solidFill>
                  <a:schemeClr val="tx1"/>
                </a:solidFill>
                <a:latin typeface="+mn-lt"/>
                <a:ea typeface="+mn-ea"/>
                <a:cs typeface="+mn-cs"/>
              </a:rPr>
              <a:t>Electrical</a:t>
            </a:r>
            <a:r>
              <a:rPr lang="es-MX" altLang="en-US" sz="1200" b="0" kern="1200" baseline="0" noProof="0" dirty="0" smtClean="0">
                <a:solidFill>
                  <a:schemeClr val="tx1"/>
                </a:solidFill>
                <a:latin typeface="+mn-lt"/>
                <a:ea typeface="+mn-ea"/>
                <a:cs typeface="+mn-cs"/>
              </a:rPr>
              <a:t> </a:t>
            </a:r>
            <a:r>
              <a:rPr lang="es-MX" altLang="en-US" sz="1200" b="0" kern="1200" baseline="0" noProof="0" dirty="0" err="1" smtClean="0">
                <a:solidFill>
                  <a:schemeClr val="tx1"/>
                </a:solidFill>
                <a:latin typeface="+mn-lt"/>
                <a:ea typeface="+mn-ea"/>
                <a:cs typeface="+mn-cs"/>
              </a:rPr>
              <a:t>Incidents</a:t>
            </a:r>
            <a:r>
              <a:rPr lang="es-MX" altLang="en-US" sz="1200" b="0" kern="1200" baseline="0" noProof="0" dirty="0" smtClean="0">
                <a:solidFill>
                  <a:schemeClr val="tx1"/>
                </a:solidFill>
                <a:latin typeface="+mn-lt"/>
                <a:ea typeface="+mn-ea"/>
                <a:cs typeface="+mn-cs"/>
              </a:rPr>
              <a:t> </a:t>
            </a:r>
            <a:r>
              <a:rPr lang="es-MX" altLang="en-US" sz="1200" b="0" kern="1200" baseline="0" noProof="0" dirty="0" err="1" smtClean="0">
                <a:solidFill>
                  <a:schemeClr val="tx1"/>
                </a:solidFill>
                <a:latin typeface="+mn-lt"/>
                <a:ea typeface="+mn-ea"/>
                <a:cs typeface="+mn-cs"/>
              </a:rPr>
              <a:t>eTool</a:t>
            </a:r>
            <a:endParaRPr lang="es-MX" altLang="en-US" sz="1200" b="0" kern="1200" noProof="0" dirty="0" smtClean="0">
              <a:solidFill>
                <a:schemeClr val="tx1"/>
              </a:solidFill>
              <a:latin typeface="+mn-lt"/>
              <a:ea typeface="+mn-ea"/>
              <a:cs typeface="+mn-cs"/>
            </a:endParaRPr>
          </a:p>
          <a:p>
            <a:endParaRPr lang="en-US" altLang="en-US" dirty="0" smtClean="0">
              <a:latin typeface="Arial" panose="020B0604020202020204" pitchFamily="34" charset="0"/>
            </a:endParaRPr>
          </a:p>
          <a:p>
            <a:endParaRPr lang="en-US" altLang="en-US"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43</a:t>
            </a:fld>
            <a:endParaRPr lang="en-US" dirty="0"/>
          </a:p>
        </p:txBody>
      </p:sp>
    </p:spTree>
    <p:extLst>
      <p:ext uri="{BB962C8B-B14F-4D97-AF65-F5344CB8AC3E}">
        <p14:creationId xmlns:p14="http://schemas.microsoft.com/office/powerpoint/2010/main" val="30751893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altLang="en-US" b="1" noProof="0" dirty="0" smtClean="0"/>
              <a:t>Nota para el Entrenador: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altLang="en-US" noProof="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s-MX" altLang="en-US" noProof="0" dirty="0" smtClean="0">
                <a:solidFill>
                  <a:srgbClr val="000000"/>
                </a:solidFill>
              </a:rPr>
              <a:t>Las corrientes superiores a 10mA pueden paralizar o "congelar" los músculos. Cuando ocurre este "congelamiento", una persona ya no puede soltar una herramienta, alambre u otro objeto. De hecho, el objeto electrificado puede mantenerse aún más apretado, lo que resulta en una exposición más prolongada a la corriente impactante. Por esta razón, las herramientas manuales que causan un impacto pueden ser muy peligrosas. Si no puede soltar la herramienta, la corriente continúa a través de su cuerpo durante más tiempo, lo que puede provocar parálisis respiratoria (los músculos que controlan la respiración no pueden moverse). Dejas de respirar por un período de tiempo. Las personas han dejado de respirar cuando son alcanzadas por corrientes de voltajes tan bajas como 49 voltios. Por lo general, se necesitan sólo unos 30mA de corriente para causar parálisis respiratoria.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altLang="en-US" noProof="0" dirty="0" smtClean="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altLang="en-US" noProof="0" dirty="0" smtClean="0">
                <a:solidFill>
                  <a:srgbClr val="000000"/>
                </a:solidFill>
              </a:rPr>
              <a:t>Imagen copiada de </a:t>
            </a:r>
            <a:r>
              <a:rPr lang="es-MX" altLang="en-US" baseline="0" noProof="0" dirty="0" smtClean="0">
                <a:solidFill>
                  <a:srgbClr val="000000"/>
                </a:solidFill>
              </a:rPr>
              <a:t>(</a:t>
            </a:r>
            <a:r>
              <a:rPr lang="es-MX" altLang="en-US" noProof="0" dirty="0" smtClean="0">
                <a:solidFill>
                  <a:srgbClr val="000000"/>
                </a:solidFill>
              </a:rPr>
              <a:t>https://www.osha.gov/dte/outreach/construction/focus_four/)</a:t>
            </a:r>
          </a:p>
          <a:p>
            <a:pPr marL="0" marR="0" lvl="0" indent="0" algn="l" defTabSz="914400" rtl="0" eaLnBrk="1" fontAlgn="auto" latinLnBrk="0" hangingPunct="1">
              <a:lnSpc>
                <a:spcPct val="100000"/>
              </a:lnSpc>
              <a:spcBef>
                <a:spcPts val="0"/>
              </a:spcBef>
              <a:spcAft>
                <a:spcPts val="0"/>
              </a:spcAft>
              <a:buClrTx/>
              <a:buSzTx/>
              <a:buFontTx/>
              <a:buNone/>
              <a:tabLst/>
              <a:defRPr/>
            </a:pPr>
            <a:r>
              <a:rPr lang="es-MX" altLang="en-US" noProof="0" dirty="0" smtClean="0">
                <a:solidFill>
                  <a:srgbClr val="000000"/>
                </a:solidFill>
              </a:rPr>
              <a:t>Fuente de datos </a:t>
            </a:r>
            <a:r>
              <a:rPr lang="es-MX" altLang="en-US" baseline="0" noProof="0" dirty="0" smtClean="0">
                <a:solidFill>
                  <a:srgbClr val="000000"/>
                </a:solidFill>
              </a:rPr>
              <a:t>(</a:t>
            </a:r>
            <a:r>
              <a:rPr lang="es-MX" altLang="en-US" noProof="0" dirty="0" smtClean="0">
                <a:solidFill>
                  <a:srgbClr val="000000"/>
                </a:solidFill>
              </a:rPr>
              <a:t>https://www.osha.gov/oshstats/commonstats.html)</a:t>
            </a:r>
          </a:p>
          <a:p>
            <a:endParaRPr lang="es-MX" altLang="en-US" noProof="0" dirty="0" smtClean="0">
              <a:latin typeface="Arial" panose="020B0604020202020204" pitchFamily="34" charset="0"/>
            </a:endParaRPr>
          </a:p>
          <a:p>
            <a:endParaRPr lang="es-MX" altLang="en-US" noProof="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44</a:t>
            </a:fld>
            <a:endParaRPr lang="en-US" dirty="0"/>
          </a:p>
        </p:txBody>
      </p:sp>
    </p:spTree>
    <p:extLst>
      <p:ext uri="{BB962C8B-B14F-4D97-AF65-F5344CB8AC3E}">
        <p14:creationId xmlns:p14="http://schemas.microsoft.com/office/powerpoint/2010/main" val="24341990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altLang="en-US" b="1" noProof="0" dirty="0" smtClean="0"/>
              <a:t>Nota para el Entrenador:</a:t>
            </a:r>
          </a:p>
          <a:p>
            <a:endParaRPr lang="es-MX" altLang="en-US" noProof="0" dirty="0" smtClean="0"/>
          </a:p>
          <a:p>
            <a:r>
              <a:rPr lang="es-MX" altLang="en-US" noProof="0" dirty="0" smtClean="0"/>
              <a:t>El verdadero peligro de una descarga eléctrica no es el voltaje, sino la cantidad de corriente. A medida que aumenta la cantidad de corriente, también lo hace el daño al cuerpo.</a:t>
            </a:r>
          </a:p>
          <a:p>
            <a:endParaRPr lang="es-MX" altLang="en-US" noProof="0" dirty="0" smtClean="0"/>
          </a:p>
          <a:p>
            <a:r>
              <a:rPr lang="es-MX" altLang="en-US" noProof="0" dirty="0" smtClean="0"/>
              <a:t>Si las personas tocan una batería de 5V con la piel mojada (1000 ohmios), la corriente que fluye por el cuerpo es de 5mA (se siente dolorosa). 50V es posible muerte.</a:t>
            </a:r>
          </a:p>
          <a:p>
            <a:r>
              <a:rPr lang="es-MX" altLang="en-US" noProof="0" dirty="0" smtClean="0"/>
              <a:t>Por ejemplo, 1/10 de un amperio (</a:t>
            </a:r>
            <a:r>
              <a:rPr lang="es-MX" altLang="en-US" noProof="0" dirty="0" err="1" smtClean="0"/>
              <a:t>amp</a:t>
            </a:r>
            <a:r>
              <a:rPr lang="es-MX" altLang="en-US" noProof="0" dirty="0" smtClean="0"/>
              <a:t>) de electricidad que atraviesa el cuerpo durante solo 2 segundos es suficiente para causar la muerte.</a:t>
            </a:r>
          </a:p>
        </p:txBody>
      </p:sp>
      <p:sp>
        <p:nvSpPr>
          <p:cNvPr id="4" name="Slide Number Placeholder 3"/>
          <p:cNvSpPr>
            <a:spLocks noGrp="1"/>
          </p:cNvSpPr>
          <p:nvPr>
            <p:ph type="sldNum" sz="quarter" idx="10"/>
          </p:nvPr>
        </p:nvSpPr>
        <p:spPr/>
        <p:txBody>
          <a:bodyPr/>
          <a:lstStyle/>
          <a:p>
            <a:fld id="{236F376C-05AE-40DA-9153-0868A2A48635}" type="slidenum">
              <a:rPr lang="en-US" smtClean="0"/>
              <a:t>45</a:t>
            </a:fld>
            <a:endParaRPr lang="en-US" dirty="0"/>
          </a:p>
        </p:txBody>
      </p:sp>
    </p:spTree>
    <p:extLst>
      <p:ext uri="{BB962C8B-B14F-4D97-AF65-F5344CB8AC3E}">
        <p14:creationId xmlns:p14="http://schemas.microsoft.com/office/powerpoint/2010/main" val="112576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altLang="en-US" b="1" noProof="0" dirty="0" smtClean="0"/>
              <a:t>Nota para el Entrenador: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altLang="en-US" b="1" noProof="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s-MX" altLang="en-US" noProof="0" dirty="0" smtClean="0">
                <a:solidFill>
                  <a:srgbClr val="000000"/>
                </a:solidFill>
              </a:rPr>
              <a:t>Las corrientes superiores a 10mA pueden paralizar o "congelar" los músculos. Cuando ocurre este "congelamiento", una persona ya no puede soltar una herramienta, alambre u otro objeto. De hecho, el objeto electrificado puede mantenerse aún más apretado, lo que resulta en una exposición más prolongada a la corriente impactante. Por esta razón, las herramientas manuales que causan un impacto pueden ser muy peligrosas. Si no puede soltar la herramienta, la corriente continúa a través de su cuerpo durante más tiempo, lo que puede provocar parálisis respiratoria (los músculos que controlan la respiración no pueden moverse). Dejas de respirar por un período de tiempo. Las personas han dejado de respirar cuando son alcanzadas por corrientes de voltajes tan bajos como 49 voltios. Por lo general, se necesitan unos 30mA de corriente para causar parálisis respiratoria.</a:t>
            </a:r>
            <a:endParaRPr lang="es-MX" altLang="en-US" noProof="0" dirty="0" smtClean="0">
              <a:latin typeface="Arial" panose="020B0604020202020204" pitchFamily="34" charset="0"/>
            </a:endParaRPr>
          </a:p>
          <a:p>
            <a:endParaRPr lang="en-US" altLang="en-US"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46</a:t>
            </a:fld>
            <a:endParaRPr lang="en-US" dirty="0"/>
          </a:p>
        </p:txBody>
      </p:sp>
    </p:spTree>
    <p:extLst>
      <p:ext uri="{BB962C8B-B14F-4D97-AF65-F5344CB8AC3E}">
        <p14:creationId xmlns:p14="http://schemas.microsoft.com/office/powerpoint/2010/main" val="15016249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altLang="en-US" b="1" noProof="0" dirty="0" smtClean="0"/>
              <a:t>Nota para el Entrenador: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altLang="en-US" b="1" noProof="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b="0" i="0" kern="1200" noProof="0" dirty="0" smtClean="0">
                <a:solidFill>
                  <a:schemeClr val="tx1"/>
                </a:solidFill>
                <a:effectLst/>
                <a:latin typeface="+mn-lt"/>
                <a:ea typeface="+mn-ea"/>
                <a:cs typeface="+mn-cs"/>
              </a:rPr>
              <a:t>La electricidad viaja en circuitos cerrados, normalmente a través de un conductor. El choque se produce cuando el cuerpo se convierte en parte del circuito eléctrico; la corriente ingresa al cuerpo en un punto y sale en otro.</a:t>
            </a: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b="0" i="0" kern="1200" noProof="0" dirty="0" smtClean="0">
                <a:solidFill>
                  <a:schemeClr val="tx1"/>
                </a:solidFill>
                <a:effectLst/>
                <a:latin typeface="+mn-lt"/>
                <a:ea typeface="+mn-ea"/>
                <a:cs typeface="+mn-cs"/>
              </a:rPr>
              <a:t>Las partes metálicas de las herramientas y máquinas eléctricas pueden energizarse si se rompe el aislamiento de su cableado. Un cable de baja resistencia entre la carcasa metálica de la herramienta / máquina y la tierra, un conductor de conexión a tierra del equipo, proporciona un camino para que la corriente no deseada pase directamente a la tierra. Esto reduce en gran medida la cantidad de corriente que pasa a través del cuerpo de la persona en contacto con la herramienta o máquina. Bien instalado, el conductor de aterrizaje proporciona protección contra descargas eléctricas.</a:t>
            </a:r>
          </a:p>
        </p:txBody>
      </p:sp>
      <p:sp>
        <p:nvSpPr>
          <p:cNvPr id="4" name="Slide Number Placeholder 3"/>
          <p:cNvSpPr>
            <a:spLocks noGrp="1"/>
          </p:cNvSpPr>
          <p:nvPr>
            <p:ph type="sldNum" sz="quarter" idx="10"/>
          </p:nvPr>
        </p:nvSpPr>
        <p:spPr/>
        <p:txBody>
          <a:bodyPr/>
          <a:lstStyle/>
          <a:p>
            <a:fld id="{236F376C-05AE-40DA-9153-0868A2A48635}" type="slidenum">
              <a:rPr lang="en-US" smtClean="0"/>
              <a:t>47</a:t>
            </a:fld>
            <a:endParaRPr lang="en-US" dirty="0"/>
          </a:p>
        </p:txBody>
      </p:sp>
    </p:spTree>
    <p:extLst>
      <p:ext uri="{BB962C8B-B14F-4D97-AF65-F5344CB8AC3E}">
        <p14:creationId xmlns:p14="http://schemas.microsoft.com/office/powerpoint/2010/main" val="23727484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altLang="en-US" b="1" noProof="0" dirty="0" smtClean="0"/>
              <a:t>Nota para</a:t>
            </a:r>
            <a:r>
              <a:rPr lang="es-MX" altLang="en-US" b="1" baseline="0" noProof="0" dirty="0" smtClean="0"/>
              <a:t> el Entrenador</a:t>
            </a:r>
            <a:r>
              <a:rPr lang="es-MX" altLang="en-US" b="1" noProof="0" dirty="0" smtClean="0"/>
              <a:t>:</a:t>
            </a:r>
          </a:p>
          <a:p>
            <a:endParaRPr lang="es-MX" altLang="en-US" noProof="0" dirty="0" smtClean="0"/>
          </a:p>
          <a:p>
            <a:r>
              <a:rPr lang="es-MX" altLang="en-US" noProof="0" dirty="0" smtClean="0"/>
              <a:t>El verdadero peligro de una descarga eléctrica no es el voltaje, sino la cantidad de corriente. A medida que aumenta la cantidad de corriente, también lo hace el daño al cuerpo.</a:t>
            </a:r>
          </a:p>
          <a:p>
            <a:endParaRPr lang="es-MX" altLang="en-US" noProof="0" dirty="0" smtClean="0"/>
          </a:p>
          <a:p>
            <a:r>
              <a:rPr lang="es-MX" altLang="en-US" noProof="0" dirty="0" smtClean="0"/>
              <a:t>Si las personas tocan una batería de 5V con la piel mojada (1000 ohmios), la corriente que fluye por el cuerpo es de 5mA (se siente dolorosa). 50V es posible muerte.</a:t>
            </a:r>
            <a:endParaRPr lang="es-MX" altLang="en-US" noProof="0" dirty="0" smtClean="0">
              <a:latin typeface="Arial" panose="020B0604020202020204" pitchFamily="34" charset="0"/>
            </a:endParaRPr>
          </a:p>
          <a:p>
            <a:endParaRPr lang="es-MX" altLang="en-US" noProof="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48</a:t>
            </a:fld>
            <a:endParaRPr lang="en-US" dirty="0"/>
          </a:p>
        </p:txBody>
      </p:sp>
    </p:spTree>
    <p:extLst>
      <p:ext uri="{BB962C8B-B14F-4D97-AF65-F5344CB8AC3E}">
        <p14:creationId xmlns:p14="http://schemas.microsoft.com/office/powerpoint/2010/main" val="29799347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altLang="en-US" b="1" noProof="0" dirty="0" smtClean="0"/>
              <a:t>Nota</a:t>
            </a:r>
            <a:r>
              <a:rPr lang="es-MX" altLang="en-US" b="1" baseline="0" noProof="0" dirty="0" smtClean="0"/>
              <a:t> para el Entrenador</a:t>
            </a:r>
            <a:r>
              <a:rPr lang="es-MX" altLang="en-US" b="1" noProof="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altLang="en-US" b="1" noProof="0" dirty="0" smtClean="0"/>
          </a:p>
          <a:p>
            <a:r>
              <a:rPr lang="es-MX" noProof="0" dirty="0" smtClean="0"/>
              <a:t>https://www.bradyid.com/applications/arc-flash-labeling-requirements</a:t>
            </a:r>
          </a:p>
          <a:p>
            <a:endParaRPr lang="en-US" altLang="en-US" dirty="0" smtClean="0">
              <a:latin typeface="Arial" panose="020B0604020202020204" pitchFamily="34" charset="0"/>
            </a:endParaRPr>
          </a:p>
          <a:p>
            <a:endParaRPr lang="en-US" altLang="en-US"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49</a:t>
            </a:fld>
            <a:endParaRPr lang="en-US" dirty="0"/>
          </a:p>
        </p:txBody>
      </p:sp>
    </p:spTree>
    <p:extLst>
      <p:ext uri="{BB962C8B-B14F-4D97-AF65-F5344CB8AC3E}">
        <p14:creationId xmlns:p14="http://schemas.microsoft.com/office/powerpoint/2010/main" val="1307543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1255713" y="717550"/>
            <a:ext cx="4799012" cy="3600450"/>
          </a:xfrm>
        </p:spPr>
      </p:sp>
      <p:sp>
        <p:nvSpPr>
          <p:cNvPr id="26627" name="Notes Placeholder 2"/>
          <p:cNvSpPr>
            <a:spLocks noGrp="1" noChangeArrowheads="1"/>
          </p:cNvSpPr>
          <p:nvPr>
            <p:ph type="body" idx="1"/>
          </p:nvPr>
        </p:nvSpPr>
        <p:spPr>
          <a:noFill/>
        </p:spPr>
        <p:txBody>
          <a:bodyPr anchor="t"/>
          <a:lstStyle/>
          <a:p>
            <a:endParaRPr lang="en-US" altLang="en-US" dirty="0" smtClean="0"/>
          </a:p>
        </p:txBody>
      </p:sp>
      <p:sp>
        <p:nvSpPr>
          <p:cNvPr id="26628" name="Slide Number Placeholder 3"/>
          <p:cNvSpPr txBox="1">
            <a:spLocks noGrp="1" noChangeArrowheads="1"/>
          </p:cNvSpPr>
          <p:nvPr/>
        </p:nvSpPr>
        <p:spPr bwMode="auto">
          <a:xfrm>
            <a:off x="4144963" y="9120188"/>
            <a:ext cx="31686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49" tIns="46445" rIns="93249" bIns="46445" anchor="b"/>
          <a:lstStyle>
            <a:lvl1pPr>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1pPr>
            <a:lvl2pPr marL="742950" indent="-28575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2pPr>
            <a:lvl3pPr marL="11430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3pPr>
            <a:lvl4pPr marL="16002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4pPr>
            <a:lvl5pPr marL="20574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5pPr>
            <a:lvl6pPr marL="25146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6pPr>
            <a:lvl7pPr marL="29718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7pPr>
            <a:lvl8pPr marL="34290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8pPr>
            <a:lvl9pPr marL="38862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9pPr>
          </a:lstStyle>
          <a:p>
            <a:pPr algn="r" eaLnBrk="1" hangingPunct="1">
              <a:buSzPct val="45000"/>
              <a:buFont typeface="StarSymbol" charset="0"/>
              <a:buNone/>
            </a:pPr>
            <a:fld id="{16F7CAB5-C6BB-4759-8763-0644849A5342}" type="slidenum">
              <a:rPr lang="en-US" altLang="en-US" sz="1200">
                <a:solidFill>
                  <a:srgbClr val="000000"/>
                </a:solidFill>
                <a:latin typeface="Times New Roman" panose="02020603050405020304" pitchFamily="18" charset="0"/>
                <a:ea typeface="SimSun" panose="02010600030101010101" pitchFamily="2" charset="-122"/>
                <a:cs typeface="AR PL UMing HK" charset="0"/>
              </a:rPr>
              <a:pPr algn="r" eaLnBrk="1" hangingPunct="1">
                <a:buSzPct val="45000"/>
                <a:buFont typeface="StarSymbol" charset="0"/>
                <a:buNone/>
              </a:pPr>
              <a:t>5</a:t>
            </a:fld>
            <a:endParaRPr lang="en-US" altLang="en-US" sz="1200" dirty="0">
              <a:solidFill>
                <a:srgbClr val="000000"/>
              </a:solidFill>
              <a:latin typeface="Times New Roman" panose="02020603050405020304" pitchFamily="18" charset="0"/>
              <a:ea typeface="SimSun" panose="02010600030101010101" pitchFamily="2" charset="-122"/>
              <a:cs typeface="AR PL UMing HK" charset="0"/>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5</a:t>
            </a:fld>
            <a:endParaRPr lang="en-US" dirty="0"/>
          </a:p>
        </p:txBody>
      </p:sp>
    </p:spTree>
    <p:extLst>
      <p:ext uri="{BB962C8B-B14F-4D97-AF65-F5344CB8AC3E}">
        <p14:creationId xmlns:p14="http://schemas.microsoft.com/office/powerpoint/2010/main" val="2770977795"/>
      </p:ext>
    </p:extLst>
  </p:cSld>
  <p:clrMapOvr>
    <a:overrideClrMapping bg1="lt1" tx1="dk1" bg2="lt2" tx2="dk2" accent1="accent1" accent2="accent2" accent3="accent3" accent4="accent4" accent5="accent5" accent6="accent6" hlink="hlink" folHlink="folHlink"/>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altLang="en-US" b="1" noProof="0" dirty="0" smtClean="0"/>
              <a:t>Nota para el Entrenador:</a:t>
            </a:r>
          </a:p>
          <a:p>
            <a:r>
              <a:rPr lang="es-MX" altLang="en-US" noProof="0" dirty="0" smtClean="0"/>
              <a:t>https://www.osha.gov/pls/imis/accidentsearch.accident_detail?id=101176.015</a:t>
            </a:r>
          </a:p>
          <a:p>
            <a:endParaRPr lang="en-US" altLang="en-US" dirty="0" smtClean="0">
              <a:latin typeface="Arial" panose="020B0604020202020204" pitchFamily="34" charset="0"/>
            </a:endParaRPr>
          </a:p>
          <a:p>
            <a:endParaRPr lang="en-US" altLang="en-US"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50</a:t>
            </a:fld>
            <a:endParaRPr lang="en-US" dirty="0"/>
          </a:p>
        </p:txBody>
      </p:sp>
    </p:spTree>
    <p:extLst>
      <p:ext uri="{BB962C8B-B14F-4D97-AF65-F5344CB8AC3E}">
        <p14:creationId xmlns:p14="http://schemas.microsoft.com/office/powerpoint/2010/main" val="336545981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altLang="en-US" b="1" noProof="0" dirty="0" smtClean="0"/>
              <a:t>Nota para el Entrenador: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altLang="en-US" b="1" noProof="0" dirty="0" smtClean="0"/>
          </a:p>
          <a:p>
            <a:r>
              <a:rPr lang="es-MX" noProof="0" dirty="0" smtClean="0"/>
              <a:t>https://www.bradyid.com/applications/arc-flash-labeling-requirements</a:t>
            </a:r>
          </a:p>
          <a:p>
            <a:r>
              <a:rPr lang="es-MX" altLang="en-US" noProof="0" dirty="0" smtClean="0"/>
              <a:t>Un arco eléctrico es la liberación repentina de energía eléctrica a través del aire cuando existe una brecha de alto voltaje y hay una falla entre los conductores. Un arco eléctrico emite radiación térmica (calor) y una luz brillante e intensa que puede causar quemaduras. Se han registrado temperaturas tan altas como 35,000 ° F. Los arcos de alto voltaje también pueden producir ondas de presión considerables al calentar rápidamente el aire y crear una explosión.</a:t>
            </a:r>
          </a:p>
          <a:p>
            <a:r>
              <a:rPr lang="es-MX" altLang="en-US" noProof="0" dirty="0" smtClean="0"/>
              <a:t>La mayoría de los incendios de distribución eléctrica son el resultado de problemas con el "cableado fijo", como enchufes eléctricos defectuosos y cableado antiguo. Los problemas con los cables (como cables de extensión y electrodomésticos), enchufes, receptáculos e interruptores también causan incendios eléctricos.</a:t>
            </a:r>
          </a:p>
          <a:p>
            <a:r>
              <a:rPr lang="es-MX" altLang="en-US" noProof="0" dirty="0" smtClean="0"/>
              <a:t>Una explosión puede ocurrir cuando la electricidad enciende una mezcla explosiva de material en el aire.</a:t>
            </a:r>
            <a:endParaRPr lang="es-MX" altLang="en-US" noProof="0" dirty="0" smtClean="0">
              <a:latin typeface="Arial" panose="020B0604020202020204" pitchFamily="34" charset="0"/>
            </a:endParaRPr>
          </a:p>
          <a:p>
            <a:endParaRPr lang="en-US" altLang="en-US"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51</a:t>
            </a:fld>
            <a:endParaRPr lang="en-US" dirty="0"/>
          </a:p>
        </p:txBody>
      </p:sp>
    </p:spTree>
    <p:extLst>
      <p:ext uri="{BB962C8B-B14F-4D97-AF65-F5344CB8AC3E}">
        <p14:creationId xmlns:p14="http://schemas.microsoft.com/office/powerpoint/2010/main" val="257181590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endParaRPr lang="en-US" altLang="en-US" dirty="0" smtClean="0">
              <a:latin typeface="Arial" panose="020B0604020202020204" pitchFamily="34" charset="0"/>
            </a:endParaRPr>
          </a:p>
          <a:p>
            <a:endParaRPr lang="en-US" altLang="en-US"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52</a:t>
            </a:fld>
            <a:endParaRPr lang="en-US" dirty="0"/>
          </a:p>
        </p:txBody>
      </p:sp>
    </p:spTree>
    <p:extLst>
      <p:ext uri="{BB962C8B-B14F-4D97-AF65-F5344CB8AC3E}">
        <p14:creationId xmlns:p14="http://schemas.microsoft.com/office/powerpoint/2010/main" val="238065188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altLang="en-US" b="1" noProof="0" dirty="0" smtClean="0"/>
              <a:t>Nota para el Entrenador:</a:t>
            </a:r>
          </a:p>
          <a:p>
            <a:r>
              <a:rPr lang="es-MX" sz="1200" b="0" i="0" kern="1200" noProof="0" dirty="0" smtClean="0">
                <a:solidFill>
                  <a:schemeClr val="tx1"/>
                </a:solidFill>
                <a:effectLst/>
                <a:latin typeface="+mn-lt"/>
                <a:ea typeface="+mn-ea"/>
                <a:cs typeface="+mn-cs"/>
              </a:rPr>
              <a:t>El agua puede provocar que se propague el fuego mediante la conducción de electricidad por toda la habitación, y potencialmente encender materiales inflamables.</a:t>
            </a:r>
            <a:endParaRPr lang="es-MX" altLang="en-US" noProof="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53</a:t>
            </a:fld>
            <a:endParaRPr lang="en-US" dirty="0"/>
          </a:p>
        </p:txBody>
      </p:sp>
    </p:spTree>
    <p:extLst>
      <p:ext uri="{BB962C8B-B14F-4D97-AF65-F5344CB8AC3E}">
        <p14:creationId xmlns:p14="http://schemas.microsoft.com/office/powerpoint/2010/main" val="215630098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endParaRPr lang="en-US" altLang="en-US" dirty="0" smtClean="0">
              <a:latin typeface="Arial" panose="020B0604020202020204" pitchFamily="34" charset="0"/>
            </a:endParaRPr>
          </a:p>
          <a:p>
            <a:endParaRPr lang="en-US" altLang="en-US"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54</a:t>
            </a:fld>
            <a:endParaRPr lang="en-US" dirty="0"/>
          </a:p>
        </p:txBody>
      </p:sp>
    </p:spTree>
    <p:extLst>
      <p:ext uri="{BB962C8B-B14F-4D97-AF65-F5344CB8AC3E}">
        <p14:creationId xmlns:p14="http://schemas.microsoft.com/office/powerpoint/2010/main" val="269388180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endParaRPr lang="en-US" altLang="en-US" dirty="0" smtClean="0">
              <a:latin typeface="Arial" panose="020B0604020202020204" pitchFamily="34" charset="0"/>
            </a:endParaRPr>
          </a:p>
          <a:p>
            <a:endParaRPr lang="en-US" altLang="en-US"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55</a:t>
            </a:fld>
            <a:endParaRPr lang="en-US" dirty="0"/>
          </a:p>
        </p:txBody>
      </p:sp>
    </p:spTree>
    <p:extLst>
      <p:ext uri="{BB962C8B-B14F-4D97-AF65-F5344CB8AC3E}">
        <p14:creationId xmlns:p14="http://schemas.microsoft.com/office/powerpoint/2010/main" val="20434840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endParaRPr lang="en-US" altLang="en-US" dirty="0" smtClean="0">
              <a:latin typeface="Arial" panose="020B0604020202020204" pitchFamily="34" charset="0"/>
            </a:endParaRPr>
          </a:p>
          <a:p>
            <a:endParaRPr lang="en-US" altLang="en-US"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56</a:t>
            </a:fld>
            <a:endParaRPr lang="en-US" dirty="0"/>
          </a:p>
        </p:txBody>
      </p:sp>
    </p:spTree>
    <p:extLst>
      <p:ext uri="{BB962C8B-B14F-4D97-AF65-F5344CB8AC3E}">
        <p14:creationId xmlns:p14="http://schemas.microsoft.com/office/powerpoint/2010/main" val="203959506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altLang="en-US" b="1" noProof="0" dirty="0" smtClean="0"/>
              <a:t>Nota para el Entrenador:</a:t>
            </a:r>
          </a:p>
          <a:p>
            <a:endParaRPr lang="es-MX" altLang="en-US" noProof="0" dirty="0" smtClean="0"/>
          </a:p>
          <a:p>
            <a:r>
              <a:rPr lang="en-US" altLang="en-US" dirty="0" smtClean="0"/>
              <a:t>https://www.osha.gov/pls/imis/accidentsearch.accident_detail?id=99082.015</a:t>
            </a:r>
          </a:p>
          <a:p>
            <a:endParaRPr lang="en-US" altLang="en-US"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57</a:t>
            </a:fld>
            <a:endParaRPr lang="en-US" dirty="0"/>
          </a:p>
        </p:txBody>
      </p:sp>
    </p:spTree>
    <p:extLst>
      <p:ext uri="{BB962C8B-B14F-4D97-AF65-F5344CB8AC3E}">
        <p14:creationId xmlns:p14="http://schemas.microsoft.com/office/powerpoint/2010/main" val="204101299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altLang="en-US" b="1" noProof="0" dirty="0" smtClean="0"/>
              <a:t>Nota para el Entrenador:</a:t>
            </a:r>
          </a:p>
          <a:p>
            <a:endParaRPr lang="es-MX" altLang="en-US" noProof="0" dirty="0" smtClean="0"/>
          </a:p>
          <a:p>
            <a:r>
              <a:rPr lang="es-MX" altLang="en-US" noProof="0" dirty="0" smtClean="0"/>
              <a:t>Aunque las líneas eléctricas aéreas pueden parecer aisladas, a menudo estas cubiertas están destinadas únicamente a proteger los cables metálicos de las condiciones climáticas y no son aptas para proteger ante descargas eléctricas.</a:t>
            </a:r>
          </a:p>
          <a:p>
            <a:r>
              <a:rPr lang="en-US" altLang="en-US" dirty="0" smtClean="0"/>
              <a:t>https://www.machinedesign.com/blog/6-dangerous-myths-about-electrical-safety</a:t>
            </a:r>
          </a:p>
          <a:p>
            <a:endParaRPr lang="en-US"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s-MX" altLang="en-US" sz="1200" b="1" noProof="0" dirty="0" smtClean="0">
                <a:latin typeface="Times New Roman" panose="02020603050405020304" pitchFamily="18" charset="0"/>
                <a:ea typeface="MS PGothic" panose="020B0600070205080204" pitchFamily="34" charset="-128"/>
              </a:rPr>
              <a:t>Malentendido: todas las líneas eléctricas parecen estar bien aisladas.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altLang="en-US" noProof="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s-MX" altLang="en-US" noProof="0" dirty="0" smtClean="0"/>
              <a:t>¿Requiere más explicaciones sobre “cómo se sientan las aves en líneas de alta tensión sin electrocutarse”?</a:t>
            </a:r>
          </a:p>
          <a:p>
            <a:pPr marL="0" marR="0" lvl="0" indent="0" algn="l" defTabSz="914400" rtl="0" eaLnBrk="1" fontAlgn="auto" latinLnBrk="0" hangingPunct="1">
              <a:lnSpc>
                <a:spcPct val="100000"/>
              </a:lnSpc>
              <a:spcBef>
                <a:spcPts val="0"/>
              </a:spcBef>
              <a:spcAft>
                <a:spcPts val="0"/>
              </a:spcAft>
              <a:buClrTx/>
              <a:buSzTx/>
              <a:buFontTx/>
              <a:buNone/>
              <a:tabLst/>
              <a:defRPr/>
            </a:pPr>
            <a:r>
              <a:rPr lang="es-MX" b="0" noProof="0" dirty="0" smtClean="0"/>
              <a:t>Referirse a </a:t>
            </a:r>
            <a:r>
              <a:rPr lang="es-MX" b="0" baseline="0" noProof="0" dirty="0" smtClean="0"/>
              <a:t>https://engineering.mit.edu/engage/ask-an-engineer/how-do-birds-sit-on-high-voltage-power-lines-without-getting-electrocuted/</a:t>
            </a:r>
            <a:endParaRPr lang="es-MX" b="0" noProof="0" dirty="0" smtClean="0"/>
          </a:p>
          <a:p>
            <a:endParaRPr lang="es-MX" altLang="en-US" noProof="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58</a:t>
            </a:fld>
            <a:endParaRPr lang="en-US" dirty="0"/>
          </a:p>
        </p:txBody>
      </p:sp>
    </p:spTree>
    <p:extLst>
      <p:ext uri="{BB962C8B-B14F-4D97-AF65-F5344CB8AC3E}">
        <p14:creationId xmlns:p14="http://schemas.microsoft.com/office/powerpoint/2010/main" val="158708861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1" kern="1200" dirty="0" smtClean="0">
                <a:solidFill>
                  <a:schemeClr val="tx1"/>
                </a:solidFill>
                <a:effectLst/>
                <a:latin typeface="+mn-lt"/>
                <a:ea typeface="+mn-ea"/>
                <a:cs typeface="+mn-cs"/>
              </a:rPr>
              <a:t>Nota para el Entrenador</a:t>
            </a:r>
            <a:r>
              <a:rPr lang="es-MX"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Todos los procedimientos de trabajo de línea enfatizan la prevención de diferencias de voltaje potencialmente peligrosas en el cuerpo de un trabajador. Dicha prevención generalmente implica evitar el contacto entre el trabajador y las partes energizadas mediante el uso de controles de ingeniería, controles administrativos (incluida la des energización) y equipos de protección eléctrica (por ejemplo, PPE, IPE).</a:t>
            </a:r>
            <a:endParaRPr lang="en-US"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El trabajo de línea viva / mano desnuda (LLBHW) es diferente: 269 empleados calificados [Ver 1910.269 (x)] están en contacto directo con conductores energizados y deben mantener distancias mínimas de aproximación desde la torre y todas las demás superficies conectadas a tierra y otras líneas y circuitos. (Ver 1910.269 (q) (3).) Este trabajo se realiza con frecuencia desde un elevador aéreo aislado eléctricamente (por ejemplo, una grúa con canastilla), que tiene su plataforma aislada del suelo o la tierra. (Ver 1910.269 (q) (3) (iii).) Los trabajadores en la plataforma se conectan eléctricamente o conectan la plataforma a la línea de alimentación y están literalmente cargados al mismo voltaje que la línea. (Ver 1910.269 (q) (3) (vi).) Este es el concepto de "pájaro en el cable" como pájaros que aterrizan en líneas eléctricas aéreas de manera segura. Además, el EPP para LLBHW consiste en materiales conductores en lugar de aislantes. Los trabajadores que realizan LLBHW usan overoles y guantes con capucha conductores y están unidos al conductor. Cuando no se utilizan elevadores aéreos, los trabajadores que realizan LLBHW generalmente acceden al conductor energizado utilizando escaleras o plataformas aisladas, que aíslan a los trabajadores de la torre.</a:t>
            </a:r>
          </a:p>
          <a:p>
            <a:endParaRPr lang="en-US"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Referencia: </a:t>
            </a:r>
            <a:endParaRPr lang="en-US" sz="1200" kern="1200" dirty="0" smtClean="0">
              <a:solidFill>
                <a:schemeClr val="tx1"/>
              </a:solidFill>
              <a:effectLst/>
              <a:latin typeface="+mn-lt"/>
              <a:ea typeface="+mn-ea"/>
              <a:cs typeface="+mn-cs"/>
            </a:endParaRPr>
          </a:p>
          <a:p>
            <a:r>
              <a:rPr lang="es-MX" sz="1200" u="sng" kern="1200" dirty="0" smtClean="0">
                <a:solidFill>
                  <a:schemeClr val="tx1"/>
                </a:solidFill>
                <a:effectLst/>
                <a:latin typeface="+mn-lt"/>
                <a:ea typeface="+mn-ea"/>
                <a:cs typeface="+mn-cs"/>
                <a:hlinkClick r:id="rId3"/>
              </a:rPr>
              <a:t>https://www.osha.gov/SLTC/etools/electric_power/energized_liveline_barehand.html</a:t>
            </a:r>
            <a:r>
              <a:rPr lang="es-MX"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MX" sz="1200" u="sng" kern="1200" dirty="0" smtClean="0">
                <a:solidFill>
                  <a:schemeClr val="tx1"/>
                </a:solidFill>
                <a:effectLst/>
                <a:latin typeface="+mn-lt"/>
                <a:ea typeface="+mn-ea"/>
                <a:cs typeface="+mn-cs"/>
                <a:hlinkClick r:id="rId4"/>
              </a:rPr>
              <a:t>https://www.osha.gov/SLTC/etools/electric_power/energized_deenergized.html</a:t>
            </a:r>
            <a:r>
              <a:rPr lang="es-MX"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59</a:t>
            </a:fld>
            <a:endParaRPr lang="en-US" dirty="0"/>
          </a:p>
        </p:txBody>
      </p:sp>
    </p:spTree>
    <p:extLst>
      <p:ext uri="{BB962C8B-B14F-4D97-AF65-F5344CB8AC3E}">
        <p14:creationId xmlns:p14="http://schemas.microsoft.com/office/powerpoint/2010/main" val="1094103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1255713" y="717550"/>
            <a:ext cx="4799012" cy="3600450"/>
          </a:xfrm>
        </p:spPr>
      </p:sp>
      <p:sp>
        <p:nvSpPr>
          <p:cNvPr id="26627" name="Notes Placeholder 2"/>
          <p:cNvSpPr>
            <a:spLocks noGrp="1" noChangeArrowheads="1"/>
          </p:cNvSpPr>
          <p:nvPr>
            <p:ph type="body" idx="1"/>
          </p:nvPr>
        </p:nvSpPr>
        <p:spPr>
          <a:noFill/>
        </p:spPr>
        <p:txBody>
          <a:bodyPr anchor="t"/>
          <a:lstStyle/>
          <a:p>
            <a:endParaRPr lang="en-US" altLang="en-US" dirty="0" smtClean="0"/>
          </a:p>
        </p:txBody>
      </p:sp>
      <p:sp>
        <p:nvSpPr>
          <p:cNvPr id="26628" name="Slide Number Placeholder 3"/>
          <p:cNvSpPr txBox="1">
            <a:spLocks noGrp="1" noChangeArrowheads="1"/>
          </p:cNvSpPr>
          <p:nvPr/>
        </p:nvSpPr>
        <p:spPr bwMode="auto">
          <a:xfrm>
            <a:off x="4144963" y="9120188"/>
            <a:ext cx="31686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49" tIns="46445" rIns="93249" bIns="46445" anchor="b"/>
          <a:lstStyle>
            <a:lvl1pPr>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1pPr>
            <a:lvl2pPr marL="742950" indent="-28575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2pPr>
            <a:lvl3pPr marL="11430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3pPr>
            <a:lvl4pPr marL="16002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4pPr>
            <a:lvl5pPr marL="20574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5pPr>
            <a:lvl6pPr marL="25146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6pPr>
            <a:lvl7pPr marL="29718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7pPr>
            <a:lvl8pPr marL="34290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8pPr>
            <a:lvl9pPr marL="38862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9pPr>
          </a:lstStyle>
          <a:p>
            <a:pPr algn="r" eaLnBrk="1" hangingPunct="1">
              <a:buSzPct val="45000"/>
              <a:buFont typeface="StarSymbol" charset="0"/>
              <a:buNone/>
            </a:pPr>
            <a:fld id="{16F7CAB5-C6BB-4759-8763-0644849A5342}" type="slidenum">
              <a:rPr lang="en-US" altLang="en-US" sz="1200">
                <a:solidFill>
                  <a:srgbClr val="000000"/>
                </a:solidFill>
                <a:latin typeface="Times New Roman" panose="02020603050405020304" pitchFamily="18" charset="0"/>
                <a:ea typeface="SimSun" panose="02010600030101010101" pitchFamily="2" charset="-122"/>
                <a:cs typeface="AR PL UMing HK" charset="0"/>
              </a:rPr>
              <a:pPr algn="r" eaLnBrk="1" hangingPunct="1">
                <a:buSzPct val="45000"/>
                <a:buFont typeface="StarSymbol" charset="0"/>
                <a:buNone/>
              </a:pPr>
              <a:t>6</a:t>
            </a:fld>
            <a:endParaRPr lang="en-US" altLang="en-US" sz="1200" dirty="0">
              <a:solidFill>
                <a:srgbClr val="000000"/>
              </a:solidFill>
              <a:latin typeface="Times New Roman" panose="02020603050405020304" pitchFamily="18" charset="0"/>
              <a:ea typeface="SimSun" panose="02010600030101010101" pitchFamily="2" charset="-122"/>
              <a:cs typeface="AR PL UMing HK" charset="0"/>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6</a:t>
            </a:fld>
            <a:endParaRPr lang="en-US" dirty="0"/>
          </a:p>
        </p:txBody>
      </p:sp>
    </p:spTree>
    <p:extLst>
      <p:ext uri="{BB962C8B-B14F-4D97-AF65-F5344CB8AC3E}">
        <p14:creationId xmlns:p14="http://schemas.microsoft.com/office/powerpoint/2010/main" val="3454827656"/>
      </p:ext>
    </p:extLst>
  </p:cSld>
  <p:clrMapOvr>
    <a:overrideClrMapping bg1="lt1" tx1="dk1" bg2="lt2" tx2="dk2" accent1="accent1" accent2="accent2" accent3="accent3" accent4="accent4" accent5="accent5" accent6="accent6" hlink="hlink" folHlink="folHlink"/>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1" kern="1200" dirty="0" smtClean="0">
                <a:solidFill>
                  <a:schemeClr val="tx1"/>
                </a:solidFill>
                <a:effectLst/>
                <a:latin typeface="+mn-lt"/>
                <a:ea typeface="+mn-ea"/>
                <a:cs typeface="+mn-cs"/>
              </a:rPr>
              <a:t>Nota para el Entrenador</a:t>
            </a:r>
            <a:r>
              <a:rPr lang="es-MX"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"¿Cómo es que no se electrocutan los técnicos de helicóptero?“</a:t>
            </a:r>
          </a:p>
          <a:p>
            <a:endParaRPr lang="en-US"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Existen varios métodos utilizados para proteger a técnico de peligros eléctricos:</a:t>
            </a:r>
            <a:endParaRPr lang="en-US"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1. Mediante el uso de </a:t>
            </a:r>
            <a:r>
              <a:rPr lang="es-MX" sz="1200" b="1" kern="1200" dirty="0" smtClean="0">
                <a:solidFill>
                  <a:schemeClr val="tx1"/>
                </a:solidFill>
                <a:effectLst/>
                <a:latin typeface="+mn-lt"/>
                <a:ea typeface="+mn-ea"/>
                <a:cs typeface="+mn-cs"/>
              </a:rPr>
              <a:t>PPE adecuado</a:t>
            </a:r>
            <a:endParaRPr lang="en-US"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2. </a:t>
            </a:r>
            <a:r>
              <a:rPr lang="es-MX" sz="1200" b="1" kern="1200" dirty="0" smtClean="0">
                <a:solidFill>
                  <a:schemeClr val="tx1"/>
                </a:solidFill>
                <a:effectLst/>
                <a:latin typeface="+mn-lt"/>
                <a:ea typeface="+mn-ea"/>
                <a:cs typeface="+mn-cs"/>
              </a:rPr>
              <a:t>Helicóptero</a:t>
            </a:r>
            <a:r>
              <a:rPr lang="es-MX" sz="1200" kern="1200" dirty="0" smtClean="0">
                <a:solidFill>
                  <a:schemeClr val="tx1"/>
                </a:solidFill>
                <a:effectLst/>
                <a:latin typeface="+mn-lt"/>
                <a:ea typeface="+mn-ea"/>
                <a:cs typeface="+mn-cs"/>
              </a:rPr>
              <a:t>: ni el trabajador ni el helicóptero están conectados al suelo para evitar formar el circuito.</a:t>
            </a:r>
            <a:endParaRPr lang="en-US"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3. Cuando el helicóptero se acerca a la línea, el técnico se acerca con una vara metálica que está conectada conductivamente al helicóptero para igualar el potencial del helicóptero con el de la </a:t>
            </a:r>
            <a:r>
              <a:rPr lang="es-MX" sz="1200" kern="1200" smtClean="0">
                <a:solidFill>
                  <a:schemeClr val="tx1"/>
                </a:solidFill>
                <a:effectLst/>
                <a:latin typeface="+mn-lt"/>
                <a:ea typeface="+mn-ea"/>
                <a:cs typeface="+mn-cs"/>
              </a:rPr>
              <a:t>línea.</a:t>
            </a:r>
          </a:p>
          <a:p>
            <a:endParaRPr lang="en-US"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Referencia: </a:t>
            </a:r>
            <a:endParaRPr lang="en-US" sz="1200" kern="1200" dirty="0" smtClean="0">
              <a:solidFill>
                <a:schemeClr val="tx1"/>
              </a:solidFill>
              <a:effectLst/>
              <a:latin typeface="+mn-lt"/>
              <a:ea typeface="+mn-ea"/>
              <a:cs typeface="+mn-cs"/>
            </a:endParaRPr>
          </a:p>
          <a:p>
            <a:r>
              <a:rPr lang="es-MX" sz="1200" u="sng" kern="1200" dirty="0" smtClean="0">
                <a:solidFill>
                  <a:schemeClr val="tx1"/>
                </a:solidFill>
                <a:effectLst/>
                <a:latin typeface="+mn-lt"/>
                <a:ea typeface="+mn-ea"/>
                <a:cs typeface="+mn-cs"/>
                <a:hlinkClick r:id="rId3"/>
              </a:rPr>
              <a:t>https://engineering.mit.edu/engage/ask-an-engineer/how-do-birds-sit-on-high-voltage-power-lines-without-getting-electrocuted/</a:t>
            </a:r>
            <a:r>
              <a:rPr lang="es-MX"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hlinkClick r:id="rId4"/>
              </a:rPr>
              <a:t>https://books.google.com/books?id=YtmIBwAAQBAJ&amp;pg=PA210&amp;lpg=PA210&amp;dq=lineman+wand+equalize+potencial&amp;source=bl&amp;ots=chFPaE0mdC&amp;sig=ACfU3U3LcC4uTWJXGrBl2D7h1LIOIm6pTA&amp;hl=en&amp;sa=X&amp;ved=2ahUKEwi6o56H5YbkAhVRPn0KHcqJDSAQ6AEwCXoECAoQAQ#v=onepage&amp;q=lineman%20wand%20equalize%20potencial&amp;f=false</a:t>
            </a:r>
            <a:r>
              <a:rPr lang="en-US" sz="1200" kern="1200" dirty="0" smtClean="0">
                <a:solidFill>
                  <a:schemeClr val="tx1"/>
                </a:solidFill>
                <a:effectLst/>
                <a:latin typeface="+mn-lt"/>
                <a:ea typeface="+mn-ea"/>
                <a:cs typeface="+mn-cs"/>
              </a:rPr>
              <a:t>    P210</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60</a:t>
            </a:fld>
            <a:endParaRPr lang="en-US" dirty="0"/>
          </a:p>
        </p:txBody>
      </p:sp>
    </p:spTree>
    <p:extLst>
      <p:ext uri="{BB962C8B-B14F-4D97-AF65-F5344CB8AC3E}">
        <p14:creationId xmlns:p14="http://schemas.microsoft.com/office/powerpoint/2010/main" val="252657191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endParaRPr lang="en-US" altLang="en-US"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61</a:t>
            </a:fld>
            <a:endParaRPr lang="en-US" dirty="0"/>
          </a:p>
        </p:txBody>
      </p:sp>
    </p:spTree>
    <p:extLst>
      <p:ext uri="{BB962C8B-B14F-4D97-AF65-F5344CB8AC3E}">
        <p14:creationId xmlns:p14="http://schemas.microsoft.com/office/powerpoint/2010/main" val="296324078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endParaRPr lang="en-US" altLang="en-US"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62</a:t>
            </a:fld>
            <a:endParaRPr lang="en-US" dirty="0"/>
          </a:p>
        </p:txBody>
      </p:sp>
    </p:spTree>
    <p:extLst>
      <p:ext uri="{BB962C8B-B14F-4D97-AF65-F5344CB8AC3E}">
        <p14:creationId xmlns:p14="http://schemas.microsoft.com/office/powerpoint/2010/main" val="192752628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endParaRPr lang="en-US" altLang="en-US"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63</a:t>
            </a:fld>
            <a:endParaRPr lang="en-US" dirty="0"/>
          </a:p>
        </p:txBody>
      </p:sp>
    </p:spTree>
    <p:extLst>
      <p:ext uri="{BB962C8B-B14F-4D97-AF65-F5344CB8AC3E}">
        <p14:creationId xmlns:p14="http://schemas.microsoft.com/office/powerpoint/2010/main" val="23445303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altLang="en-US" sz="1200" b="1" noProof="0" dirty="0" smtClean="0"/>
              <a:t>Nota para el Entrenador:</a:t>
            </a:r>
          </a:p>
          <a:p>
            <a:endParaRPr lang="es-MX" sz="1200" noProof="0" dirty="0" smtClean="0"/>
          </a:p>
          <a:p>
            <a:r>
              <a:rPr lang="es-MX" sz="1200" noProof="0" dirty="0" smtClean="0"/>
              <a:t>Un GFCI monitorea el flujo de corriente eléctrica de vivo a neutro y, si detecta un desequilibrio, disparará el circuito en menos de un segundo cortando la electricidad.</a:t>
            </a:r>
            <a:endParaRPr lang="es-MX" altLang="en-US" sz="1200" noProof="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64</a:t>
            </a:fld>
            <a:endParaRPr lang="en-US" dirty="0"/>
          </a:p>
        </p:txBody>
      </p:sp>
    </p:spTree>
    <p:extLst>
      <p:ext uri="{BB962C8B-B14F-4D97-AF65-F5344CB8AC3E}">
        <p14:creationId xmlns:p14="http://schemas.microsoft.com/office/powerpoint/2010/main" val="219048870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65</a:t>
            </a:fld>
            <a:endParaRPr lang="en-US" dirty="0"/>
          </a:p>
        </p:txBody>
      </p:sp>
    </p:spTree>
    <p:extLst>
      <p:ext uri="{BB962C8B-B14F-4D97-AF65-F5344CB8AC3E}">
        <p14:creationId xmlns:p14="http://schemas.microsoft.com/office/powerpoint/2010/main" val="147443035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66</a:t>
            </a:fld>
            <a:endParaRPr lang="en-US" dirty="0"/>
          </a:p>
        </p:txBody>
      </p:sp>
    </p:spTree>
    <p:extLst>
      <p:ext uri="{BB962C8B-B14F-4D97-AF65-F5344CB8AC3E}">
        <p14:creationId xmlns:p14="http://schemas.microsoft.com/office/powerpoint/2010/main" val="333692621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altLang="en-US" sz="1200" b="0" dirty="0" smtClean="0"/>
              <a:t>Las herramientas conectadas a circuitos incorrectamente aterrizados pueden llegar a energizarse.</a:t>
            </a: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67</a:t>
            </a:fld>
            <a:endParaRPr lang="en-US" dirty="0"/>
          </a:p>
        </p:txBody>
      </p:sp>
    </p:spTree>
    <p:extLst>
      <p:ext uri="{BB962C8B-B14F-4D97-AF65-F5344CB8AC3E}">
        <p14:creationId xmlns:p14="http://schemas.microsoft.com/office/powerpoint/2010/main" val="308775517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68</a:t>
            </a:fld>
            <a:endParaRPr lang="en-US" dirty="0"/>
          </a:p>
        </p:txBody>
      </p:sp>
    </p:spTree>
    <p:extLst>
      <p:ext uri="{BB962C8B-B14F-4D97-AF65-F5344CB8AC3E}">
        <p14:creationId xmlns:p14="http://schemas.microsoft.com/office/powerpoint/2010/main" val="160542332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69</a:t>
            </a:fld>
            <a:endParaRPr lang="en-US" dirty="0"/>
          </a:p>
        </p:txBody>
      </p:sp>
    </p:spTree>
    <p:extLst>
      <p:ext uri="{BB962C8B-B14F-4D97-AF65-F5344CB8AC3E}">
        <p14:creationId xmlns:p14="http://schemas.microsoft.com/office/powerpoint/2010/main" val="2418099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1255713" y="717550"/>
            <a:ext cx="4799012" cy="3600450"/>
          </a:xfrm>
        </p:spPr>
      </p:sp>
      <p:sp>
        <p:nvSpPr>
          <p:cNvPr id="26627" name="Notes Placeholder 2"/>
          <p:cNvSpPr>
            <a:spLocks noGrp="1" noChangeArrowheads="1"/>
          </p:cNvSpPr>
          <p:nvPr>
            <p:ph type="body" idx="1"/>
          </p:nvPr>
        </p:nvSpPr>
        <p:spPr>
          <a:noFill/>
        </p:spPr>
        <p:txBody>
          <a:bodyPr anchor="t"/>
          <a:lstStyle/>
          <a:p>
            <a:endParaRPr lang="en-US" altLang="en-US" dirty="0" smtClean="0"/>
          </a:p>
        </p:txBody>
      </p:sp>
      <p:sp>
        <p:nvSpPr>
          <p:cNvPr id="26628" name="Slide Number Placeholder 3"/>
          <p:cNvSpPr txBox="1">
            <a:spLocks noGrp="1" noChangeArrowheads="1"/>
          </p:cNvSpPr>
          <p:nvPr/>
        </p:nvSpPr>
        <p:spPr bwMode="auto">
          <a:xfrm>
            <a:off x="4144963" y="9120188"/>
            <a:ext cx="31686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49" tIns="46445" rIns="93249" bIns="46445" anchor="b"/>
          <a:lstStyle>
            <a:lvl1pPr>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1pPr>
            <a:lvl2pPr marL="742950" indent="-28575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2pPr>
            <a:lvl3pPr marL="11430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3pPr>
            <a:lvl4pPr marL="16002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4pPr>
            <a:lvl5pPr marL="20574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5pPr>
            <a:lvl6pPr marL="25146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6pPr>
            <a:lvl7pPr marL="29718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7pPr>
            <a:lvl8pPr marL="34290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8pPr>
            <a:lvl9pPr marL="38862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9pPr>
          </a:lstStyle>
          <a:p>
            <a:pPr algn="r" eaLnBrk="1" hangingPunct="1">
              <a:buSzPct val="45000"/>
              <a:buFont typeface="StarSymbol" charset="0"/>
              <a:buNone/>
            </a:pPr>
            <a:fld id="{16F7CAB5-C6BB-4759-8763-0644849A5342}" type="slidenum">
              <a:rPr lang="en-US" altLang="en-US" sz="1200">
                <a:solidFill>
                  <a:srgbClr val="000000"/>
                </a:solidFill>
                <a:latin typeface="Times New Roman" panose="02020603050405020304" pitchFamily="18" charset="0"/>
                <a:ea typeface="SimSun" panose="02010600030101010101" pitchFamily="2" charset="-122"/>
                <a:cs typeface="AR PL UMing HK" charset="0"/>
              </a:rPr>
              <a:pPr algn="r" eaLnBrk="1" hangingPunct="1">
                <a:buSzPct val="45000"/>
                <a:buFont typeface="StarSymbol" charset="0"/>
                <a:buNone/>
              </a:pPr>
              <a:t>7</a:t>
            </a:fld>
            <a:endParaRPr lang="en-US" altLang="en-US" sz="1200" dirty="0">
              <a:solidFill>
                <a:srgbClr val="000000"/>
              </a:solidFill>
              <a:latin typeface="Times New Roman" panose="02020603050405020304" pitchFamily="18" charset="0"/>
              <a:ea typeface="SimSun" panose="02010600030101010101" pitchFamily="2" charset="-122"/>
              <a:cs typeface="AR PL UMing HK" charset="0"/>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7</a:t>
            </a:fld>
            <a:endParaRPr lang="en-US" dirty="0"/>
          </a:p>
        </p:txBody>
      </p:sp>
    </p:spTree>
    <p:extLst>
      <p:ext uri="{BB962C8B-B14F-4D97-AF65-F5344CB8AC3E}">
        <p14:creationId xmlns:p14="http://schemas.microsoft.com/office/powerpoint/2010/main" val="3505837849"/>
      </p:ext>
    </p:extLst>
  </p:cSld>
  <p:clrMapOvr>
    <a:overrideClrMapping bg1="lt1" tx1="dk1" bg2="lt2" tx2="dk2" accent1="accent1" accent2="accent2" accent3="accent3" accent4="accent4" accent5="accent5" accent6="accent6" hlink="hlink" folHlink="folHlink"/>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70</a:t>
            </a:fld>
            <a:endParaRPr lang="en-US" dirty="0"/>
          </a:p>
        </p:txBody>
      </p:sp>
    </p:spTree>
    <p:extLst>
      <p:ext uri="{BB962C8B-B14F-4D97-AF65-F5344CB8AC3E}">
        <p14:creationId xmlns:p14="http://schemas.microsoft.com/office/powerpoint/2010/main" val="222472703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altLang="en-US" sz="1200" b="1" noProof="0" dirty="0" smtClean="0"/>
              <a:t>Nota</a:t>
            </a:r>
            <a:r>
              <a:rPr lang="es-MX" altLang="en-US" sz="1200" b="1" baseline="0" noProof="0" dirty="0" smtClean="0"/>
              <a:t> para el Entrenador</a:t>
            </a:r>
            <a:r>
              <a:rPr lang="es-MX" altLang="en-US" sz="1200" b="1" noProof="0" dirty="0" smtClean="0"/>
              <a:t>:</a:t>
            </a:r>
          </a:p>
          <a:p>
            <a:r>
              <a:rPr lang="es-MX" altLang="en-US" sz="1200" noProof="0" dirty="0" smtClean="0">
                <a:solidFill>
                  <a:schemeClr val="tx1"/>
                </a:solidFill>
                <a:ea typeface="MS PGothic" panose="020B0600070205080204" pitchFamily="34" charset="-128"/>
              </a:rPr>
              <a:t>No debe enrollarse, doblarse ni retorcerse, y debe mantenerse lejos de clavos o grapas.</a:t>
            </a:r>
          </a:p>
          <a:p>
            <a:r>
              <a:rPr lang="es-MX" altLang="en-US" sz="1200" noProof="0" dirty="0" smtClean="0">
                <a:latin typeface="Arial" panose="020B0604020202020204" pitchFamily="34" charset="0"/>
              </a:rPr>
              <a:t>La imagen fue tomada de (https://www.osha.gov/SLTC/etools/construction/electrical_incidents/powertools.html)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71</a:t>
            </a:fld>
            <a:endParaRPr lang="en-US" dirty="0"/>
          </a:p>
        </p:txBody>
      </p:sp>
    </p:spTree>
    <p:extLst>
      <p:ext uri="{BB962C8B-B14F-4D97-AF65-F5344CB8AC3E}">
        <p14:creationId xmlns:p14="http://schemas.microsoft.com/office/powerpoint/2010/main" val="105824284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72</a:t>
            </a:fld>
            <a:endParaRPr lang="en-US" dirty="0"/>
          </a:p>
        </p:txBody>
      </p:sp>
    </p:spTree>
    <p:extLst>
      <p:ext uri="{BB962C8B-B14F-4D97-AF65-F5344CB8AC3E}">
        <p14:creationId xmlns:p14="http://schemas.microsoft.com/office/powerpoint/2010/main" val="305617891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altLang="en-US" b="1" noProof="0" dirty="0" smtClean="0"/>
              <a:t>Nota para el Entrenador:</a:t>
            </a:r>
          </a:p>
          <a:p>
            <a:endParaRPr lang="es-MX" altLang="en-US" noProof="0" dirty="0" smtClean="0"/>
          </a:p>
          <a:p>
            <a:r>
              <a:rPr lang="es-MX" noProof="0" dirty="0" smtClean="0"/>
              <a:t>Los principales riesgos relacionados con el contacto con fuentes energizadas son descargas eléctricas y quemaduras.</a:t>
            </a:r>
          </a:p>
          <a:p>
            <a:r>
              <a:rPr lang="es-MX" noProof="0" dirty="0" smtClean="0"/>
              <a:t>Si el suministro de energía al equipo eléctrico no está aterrizado o su trayecto se ha roto, o si hay partes vivas o cables pelados, una corriente de falla puede viajar a través del cuerpo de un trabajador, causando quemaduras eléctricas o la muerte. Incluso cuando el sistema de alimentación está correctamente aterrizado, el equipo eléctrico puede cambiar instantáneamente de seguro a peligroso debido a condiciones extremas y tratamiento rudo.</a:t>
            </a:r>
          </a:p>
          <a:p>
            <a:endParaRPr lang="es-MX" noProof="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s-MX" noProof="0" dirty="0" smtClean="0"/>
              <a:t>Problema en esta imagen: cubierta retirada del cableado o caja de interruptores</a:t>
            </a:r>
          </a:p>
        </p:txBody>
      </p:sp>
      <p:sp>
        <p:nvSpPr>
          <p:cNvPr id="4" name="Slide Number Placeholder 3"/>
          <p:cNvSpPr>
            <a:spLocks noGrp="1"/>
          </p:cNvSpPr>
          <p:nvPr>
            <p:ph type="sldNum" sz="quarter" idx="10"/>
          </p:nvPr>
        </p:nvSpPr>
        <p:spPr/>
        <p:txBody>
          <a:bodyPr/>
          <a:lstStyle/>
          <a:p>
            <a:fld id="{236F376C-05AE-40DA-9153-0868A2A48635}" type="slidenum">
              <a:rPr lang="en-US" smtClean="0"/>
              <a:t>73</a:t>
            </a:fld>
            <a:endParaRPr lang="en-US" dirty="0"/>
          </a:p>
        </p:txBody>
      </p:sp>
    </p:spTree>
    <p:extLst>
      <p:ext uri="{BB962C8B-B14F-4D97-AF65-F5344CB8AC3E}">
        <p14:creationId xmlns:p14="http://schemas.microsoft.com/office/powerpoint/2010/main" val="185969589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74</a:t>
            </a:fld>
            <a:endParaRPr lang="en-US" dirty="0"/>
          </a:p>
        </p:txBody>
      </p:sp>
    </p:spTree>
    <p:extLst>
      <p:ext uri="{BB962C8B-B14F-4D97-AF65-F5344CB8AC3E}">
        <p14:creationId xmlns:p14="http://schemas.microsoft.com/office/powerpoint/2010/main" val="313190333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75</a:t>
            </a:fld>
            <a:endParaRPr lang="en-US" dirty="0"/>
          </a:p>
        </p:txBody>
      </p:sp>
    </p:spTree>
    <p:extLst>
      <p:ext uri="{BB962C8B-B14F-4D97-AF65-F5344CB8AC3E}">
        <p14:creationId xmlns:p14="http://schemas.microsoft.com/office/powerpoint/2010/main" val="355321324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76</a:t>
            </a:fld>
            <a:endParaRPr lang="en-US" dirty="0"/>
          </a:p>
        </p:txBody>
      </p:sp>
    </p:spTree>
    <p:extLst>
      <p:ext uri="{BB962C8B-B14F-4D97-AF65-F5344CB8AC3E}">
        <p14:creationId xmlns:p14="http://schemas.microsoft.com/office/powerpoint/2010/main" val="278696011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77</a:t>
            </a:fld>
            <a:endParaRPr lang="en-US" dirty="0"/>
          </a:p>
        </p:txBody>
      </p:sp>
    </p:spTree>
    <p:extLst>
      <p:ext uri="{BB962C8B-B14F-4D97-AF65-F5344CB8AC3E}">
        <p14:creationId xmlns:p14="http://schemas.microsoft.com/office/powerpoint/2010/main" val="391086311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78</a:t>
            </a:fld>
            <a:endParaRPr lang="en-US" dirty="0"/>
          </a:p>
        </p:txBody>
      </p:sp>
    </p:spTree>
    <p:extLst>
      <p:ext uri="{BB962C8B-B14F-4D97-AF65-F5344CB8AC3E}">
        <p14:creationId xmlns:p14="http://schemas.microsoft.com/office/powerpoint/2010/main" val="111162003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altLang="en-US" sz="1200" b="1" noProof="0" dirty="0" smtClean="0"/>
              <a:t>Nota para el Entrenador: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smtClean="0"/>
              <a:t>Evite almacenar materiales debajo de líneas eléctricas</a:t>
            </a: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79</a:t>
            </a:fld>
            <a:endParaRPr lang="en-US" dirty="0"/>
          </a:p>
        </p:txBody>
      </p:sp>
    </p:spTree>
    <p:extLst>
      <p:ext uri="{BB962C8B-B14F-4D97-AF65-F5344CB8AC3E}">
        <p14:creationId xmlns:p14="http://schemas.microsoft.com/office/powerpoint/2010/main" val="2402927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1255713" y="717550"/>
            <a:ext cx="4799012" cy="3600450"/>
          </a:xfrm>
        </p:spPr>
      </p:sp>
      <p:sp>
        <p:nvSpPr>
          <p:cNvPr id="26627" name="Notes Placeholder 2"/>
          <p:cNvSpPr>
            <a:spLocks noGrp="1" noChangeArrowheads="1"/>
          </p:cNvSpPr>
          <p:nvPr>
            <p:ph type="body" idx="1"/>
          </p:nvPr>
        </p:nvSpPr>
        <p:spPr>
          <a:noFill/>
        </p:spPr>
        <p:txBody>
          <a:bodyPr anchor="t"/>
          <a:lstStyle/>
          <a:p>
            <a:endParaRPr lang="en-US" altLang="en-US" dirty="0" smtClean="0"/>
          </a:p>
        </p:txBody>
      </p:sp>
      <p:sp>
        <p:nvSpPr>
          <p:cNvPr id="26628" name="Slide Number Placeholder 3"/>
          <p:cNvSpPr txBox="1">
            <a:spLocks noGrp="1" noChangeArrowheads="1"/>
          </p:cNvSpPr>
          <p:nvPr/>
        </p:nvSpPr>
        <p:spPr bwMode="auto">
          <a:xfrm>
            <a:off x="4144963" y="9120188"/>
            <a:ext cx="31686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49" tIns="46445" rIns="93249" bIns="46445" anchor="b"/>
          <a:lstStyle>
            <a:lvl1pPr>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1pPr>
            <a:lvl2pPr marL="742950" indent="-28575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2pPr>
            <a:lvl3pPr marL="11430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3pPr>
            <a:lvl4pPr marL="16002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4pPr>
            <a:lvl5pPr marL="20574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5pPr>
            <a:lvl6pPr marL="25146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6pPr>
            <a:lvl7pPr marL="29718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7pPr>
            <a:lvl8pPr marL="34290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8pPr>
            <a:lvl9pPr marL="38862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9pPr>
          </a:lstStyle>
          <a:p>
            <a:pPr algn="r" eaLnBrk="1" hangingPunct="1">
              <a:buSzPct val="45000"/>
              <a:buFont typeface="StarSymbol" charset="0"/>
              <a:buNone/>
            </a:pPr>
            <a:fld id="{16F7CAB5-C6BB-4759-8763-0644849A5342}" type="slidenum">
              <a:rPr lang="en-US" altLang="en-US" sz="1200">
                <a:solidFill>
                  <a:srgbClr val="000000"/>
                </a:solidFill>
                <a:latin typeface="Times New Roman" panose="02020603050405020304" pitchFamily="18" charset="0"/>
                <a:ea typeface="SimSun" panose="02010600030101010101" pitchFamily="2" charset="-122"/>
                <a:cs typeface="AR PL UMing HK" charset="0"/>
              </a:rPr>
              <a:pPr algn="r" eaLnBrk="1" hangingPunct="1">
                <a:buSzPct val="45000"/>
                <a:buFont typeface="StarSymbol" charset="0"/>
                <a:buNone/>
              </a:pPr>
              <a:t>8</a:t>
            </a:fld>
            <a:endParaRPr lang="en-US" altLang="en-US" sz="1200" dirty="0">
              <a:solidFill>
                <a:srgbClr val="000000"/>
              </a:solidFill>
              <a:latin typeface="Times New Roman" panose="02020603050405020304" pitchFamily="18" charset="0"/>
              <a:ea typeface="SimSun" panose="02010600030101010101" pitchFamily="2" charset="-122"/>
              <a:cs typeface="AR PL UMing HK" charset="0"/>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8</a:t>
            </a:fld>
            <a:endParaRPr lang="en-US" dirty="0"/>
          </a:p>
        </p:txBody>
      </p:sp>
    </p:spTree>
    <p:extLst>
      <p:ext uri="{BB962C8B-B14F-4D97-AF65-F5344CB8AC3E}">
        <p14:creationId xmlns:p14="http://schemas.microsoft.com/office/powerpoint/2010/main" val="2225459514"/>
      </p:ext>
    </p:extLst>
  </p:cSld>
  <p:clrMapOvr>
    <a:overrideClrMapping bg1="lt1" tx1="dk1" bg2="lt2" tx2="dk2" accent1="accent1" accent2="accent2" accent3="accent3" accent4="accent4" accent5="accent5" accent6="accent6" hlink="hlink" folHlink="folHlink"/>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altLang="en-US" sz="1200" b="1" noProof="0" dirty="0" smtClean="0"/>
              <a:t>Nota para el Entrenador:</a:t>
            </a:r>
          </a:p>
          <a:p>
            <a:endParaRPr lang="es-MX" sz="1200" noProof="0" dirty="0" smtClean="0"/>
          </a:p>
          <a:p>
            <a:r>
              <a:rPr lang="es-MX" sz="1200" noProof="0" dirty="0" smtClean="0"/>
              <a:t>Un GFCI monitorea el flujo de corriente eléctrica de caliente a neutro y si detecta un desequilibrio, disparará el circuito en menos de un segundo y cortará la electricidad.</a:t>
            </a:r>
          </a:p>
          <a:p>
            <a:endParaRPr lang="es-MX" sz="1200" noProof="0" dirty="0" smtClean="0"/>
          </a:p>
          <a:p>
            <a:r>
              <a:rPr lang="es-MX" sz="1200" noProof="0" dirty="0" smtClean="0"/>
              <a:t>Si el GFCI no se reinicia o el botón no se abre cuando presiona el botón "prueba", es posible que el GFCI no tenga alimentación o que sea un GFCI defectuoso.</a:t>
            </a:r>
            <a:endParaRPr lang="es-MX" altLang="en-US" sz="1200" noProof="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80</a:t>
            </a:fld>
            <a:endParaRPr lang="en-US" dirty="0"/>
          </a:p>
        </p:txBody>
      </p:sp>
    </p:spTree>
    <p:extLst>
      <p:ext uri="{BB962C8B-B14F-4D97-AF65-F5344CB8AC3E}">
        <p14:creationId xmlns:p14="http://schemas.microsoft.com/office/powerpoint/2010/main" val="380827123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https://www.osha.gov/SLTC/etools/construction/electrical_incidents/gfci.html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81</a:t>
            </a:fld>
            <a:endParaRPr lang="en-US" dirty="0"/>
          </a:p>
        </p:txBody>
      </p:sp>
    </p:spTree>
    <p:extLst>
      <p:ext uri="{BB962C8B-B14F-4D97-AF65-F5344CB8AC3E}">
        <p14:creationId xmlns:p14="http://schemas.microsoft.com/office/powerpoint/2010/main" val="38963661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altLang="en-US" sz="1200" b="1" noProof="0" dirty="0" smtClean="0"/>
              <a:t>Nota para el Entrenador:</a:t>
            </a:r>
          </a:p>
          <a:p>
            <a:endParaRPr lang="es-MX" sz="1200" noProof="0" dirty="0" smtClean="0"/>
          </a:p>
          <a:p>
            <a:r>
              <a:rPr lang="es-MX" sz="1200" noProof="0" dirty="0" smtClean="0"/>
              <a:t>Un GFCI monitorea el flujo de corriente eléctrica de caliente a neutro y si detecta un desequilibrio, disparará el circuito en menos de un segundo y cortará la electricidad.</a:t>
            </a:r>
            <a:endParaRPr lang="es-MX" altLang="en-US" sz="1200" noProof="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82</a:t>
            </a:fld>
            <a:endParaRPr lang="en-US" dirty="0"/>
          </a:p>
        </p:txBody>
      </p:sp>
    </p:spTree>
    <p:extLst>
      <p:ext uri="{BB962C8B-B14F-4D97-AF65-F5344CB8AC3E}">
        <p14:creationId xmlns:p14="http://schemas.microsoft.com/office/powerpoint/2010/main" val="242459557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83</a:t>
            </a:fld>
            <a:endParaRPr lang="en-US" dirty="0"/>
          </a:p>
        </p:txBody>
      </p:sp>
    </p:spTree>
    <p:extLst>
      <p:ext uri="{BB962C8B-B14F-4D97-AF65-F5344CB8AC3E}">
        <p14:creationId xmlns:p14="http://schemas.microsoft.com/office/powerpoint/2010/main" val="364965484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84</a:t>
            </a:fld>
            <a:endParaRPr lang="en-US" dirty="0"/>
          </a:p>
        </p:txBody>
      </p:sp>
    </p:spTree>
    <p:extLst>
      <p:ext uri="{BB962C8B-B14F-4D97-AF65-F5344CB8AC3E}">
        <p14:creationId xmlns:p14="http://schemas.microsoft.com/office/powerpoint/2010/main" val="113265136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85</a:t>
            </a:fld>
            <a:endParaRPr lang="en-US" dirty="0"/>
          </a:p>
        </p:txBody>
      </p:sp>
    </p:spTree>
    <p:extLst>
      <p:ext uri="{BB962C8B-B14F-4D97-AF65-F5344CB8AC3E}">
        <p14:creationId xmlns:p14="http://schemas.microsoft.com/office/powerpoint/2010/main" val="251295209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altLang="en-US" noProof="0" dirty="0" smtClean="0">
                <a:latin typeface="Arial" panose="020B0604020202020204" pitchFamily="34" charset="0"/>
              </a:rPr>
              <a:t>Imagen</a:t>
            </a:r>
            <a:r>
              <a:rPr lang="es-MX" altLang="en-US" baseline="0" noProof="0" dirty="0" smtClean="0">
                <a:latin typeface="Arial" panose="020B0604020202020204" pitchFamily="34" charset="0"/>
              </a:rPr>
              <a:t> tomada de </a:t>
            </a:r>
            <a:r>
              <a:rPr lang="en-US" altLang="en-US" dirty="0" smtClean="0">
                <a:latin typeface="Arial" panose="020B0604020202020204" pitchFamily="34" charset="0"/>
              </a:rPr>
              <a:t>(https://www.osha.gov/SLTC/etools/construction/electrical_incidents/powertools.html)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86</a:t>
            </a:fld>
            <a:endParaRPr lang="en-US" dirty="0"/>
          </a:p>
        </p:txBody>
      </p:sp>
    </p:spTree>
    <p:extLst>
      <p:ext uri="{BB962C8B-B14F-4D97-AF65-F5344CB8AC3E}">
        <p14:creationId xmlns:p14="http://schemas.microsoft.com/office/powerpoint/2010/main" val="398774775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87</a:t>
            </a:fld>
            <a:endParaRPr lang="en-US" dirty="0"/>
          </a:p>
        </p:txBody>
      </p:sp>
    </p:spTree>
    <p:extLst>
      <p:ext uri="{BB962C8B-B14F-4D97-AF65-F5344CB8AC3E}">
        <p14:creationId xmlns:p14="http://schemas.microsoft.com/office/powerpoint/2010/main" val="28575595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r>
              <a:rPr lang="es-MX" noProof="0" dirty="0" smtClean="0"/>
              <a:t>Imágenes copiadas de </a:t>
            </a:r>
            <a:r>
              <a:rPr lang="en-US" dirty="0" smtClean="0"/>
              <a:t>Electrocution Hazard Recognition </a:t>
            </a:r>
            <a:r>
              <a:rPr lang="en-US" baseline="0" dirty="0" smtClean="0"/>
              <a:t>(</a:t>
            </a:r>
            <a:r>
              <a:rPr lang="en-US" dirty="0" smtClean="0"/>
              <a:t>https://www.osha.gov/dte/outreach/construction/focus_four/)</a:t>
            </a:r>
          </a:p>
        </p:txBody>
      </p:sp>
      <p:sp>
        <p:nvSpPr>
          <p:cNvPr id="4" name="Slide Number Placeholder 3"/>
          <p:cNvSpPr>
            <a:spLocks noGrp="1"/>
          </p:cNvSpPr>
          <p:nvPr>
            <p:ph type="sldNum" sz="quarter" idx="10"/>
          </p:nvPr>
        </p:nvSpPr>
        <p:spPr/>
        <p:txBody>
          <a:bodyPr/>
          <a:lstStyle/>
          <a:p>
            <a:fld id="{236F376C-05AE-40DA-9153-0868A2A48635}" type="slidenum">
              <a:rPr lang="en-US" smtClean="0"/>
              <a:t>88</a:t>
            </a:fld>
            <a:endParaRPr lang="en-US" dirty="0"/>
          </a:p>
        </p:txBody>
      </p:sp>
    </p:spTree>
    <p:extLst>
      <p:ext uri="{BB962C8B-B14F-4D97-AF65-F5344CB8AC3E}">
        <p14:creationId xmlns:p14="http://schemas.microsoft.com/office/powerpoint/2010/main" val="232047087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89</a:t>
            </a:fld>
            <a:endParaRPr lang="en-US" dirty="0"/>
          </a:p>
        </p:txBody>
      </p:sp>
    </p:spTree>
    <p:extLst>
      <p:ext uri="{BB962C8B-B14F-4D97-AF65-F5344CB8AC3E}">
        <p14:creationId xmlns:p14="http://schemas.microsoft.com/office/powerpoint/2010/main" val="4200940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1255713" y="717550"/>
            <a:ext cx="4799012" cy="3600450"/>
          </a:xfrm>
        </p:spPr>
      </p:sp>
      <p:sp>
        <p:nvSpPr>
          <p:cNvPr id="26627" name="Notes Placeholder 2"/>
          <p:cNvSpPr>
            <a:spLocks noGrp="1" noChangeArrowheads="1"/>
          </p:cNvSpPr>
          <p:nvPr>
            <p:ph type="body" idx="1"/>
          </p:nvPr>
        </p:nvSpPr>
        <p:spPr>
          <a:noFill/>
        </p:spPr>
        <p:txBody>
          <a:bodyPr anchor="t"/>
          <a:lstStyle/>
          <a:p>
            <a:endParaRPr lang="en-US" altLang="en-US" dirty="0" smtClean="0"/>
          </a:p>
        </p:txBody>
      </p:sp>
      <p:sp>
        <p:nvSpPr>
          <p:cNvPr id="26628" name="Slide Number Placeholder 3"/>
          <p:cNvSpPr txBox="1">
            <a:spLocks noGrp="1" noChangeArrowheads="1"/>
          </p:cNvSpPr>
          <p:nvPr/>
        </p:nvSpPr>
        <p:spPr bwMode="auto">
          <a:xfrm>
            <a:off x="4144963" y="9120188"/>
            <a:ext cx="31686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49" tIns="46445" rIns="93249" bIns="46445" anchor="b"/>
          <a:lstStyle>
            <a:lvl1pPr>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1pPr>
            <a:lvl2pPr marL="742950" indent="-28575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2pPr>
            <a:lvl3pPr marL="11430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3pPr>
            <a:lvl4pPr marL="16002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4pPr>
            <a:lvl5pPr marL="20574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5pPr>
            <a:lvl6pPr marL="25146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6pPr>
            <a:lvl7pPr marL="29718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7pPr>
            <a:lvl8pPr marL="34290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8pPr>
            <a:lvl9pPr marL="38862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9pPr>
          </a:lstStyle>
          <a:p>
            <a:pPr algn="r" eaLnBrk="1" hangingPunct="1">
              <a:buSzPct val="45000"/>
              <a:buFont typeface="StarSymbol" charset="0"/>
              <a:buNone/>
            </a:pPr>
            <a:fld id="{16F7CAB5-C6BB-4759-8763-0644849A5342}" type="slidenum">
              <a:rPr lang="en-US" altLang="en-US" sz="1200">
                <a:solidFill>
                  <a:srgbClr val="000000"/>
                </a:solidFill>
                <a:latin typeface="Times New Roman" panose="02020603050405020304" pitchFamily="18" charset="0"/>
                <a:ea typeface="SimSun" panose="02010600030101010101" pitchFamily="2" charset="-122"/>
                <a:cs typeface="AR PL UMing HK" charset="0"/>
              </a:rPr>
              <a:pPr algn="r" eaLnBrk="1" hangingPunct="1">
                <a:buSzPct val="45000"/>
                <a:buFont typeface="StarSymbol" charset="0"/>
                <a:buNone/>
              </a:pPr>
              <a:t>9</a:t>
            </a:fld>
            <a:endParaRPr lang="en-US" altLang="en-US" sz="1200" dirty="0">
              <a:solidFill>
                <a:srgbClr val="000000"/>
              </a:solidFill>
              <a:latin typeface="Times New Roman" panose="02020603050405020304" pitchFamily="18" charset="0"/>
              <a:ea typeface="SimSun" panose="02010600030101010101" pitchFamily="2" charset="-122"/>
              <a:cs typeface="AR PL UMing HK" charset="0"/>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9</a:t>
            </a:fld>
            <a:endParaRPr lang="en-US" dirty="0"/>
          </a:p>
        </p:txBody>
      </p:sp>
    </p:spTree>
    <p:extLst>
      <p:ext uri="{BB962C8B-B14F-4D97-AF65-F5344CB8AC3E}">
        <p14:creationId xmlns:p14="http://schemas.microsoft.com/office/powerpoint/2010/main" val="1804377056"/>
      </p:ext>
    </p:extLst>
  </p:cSld>
  <p:clrMapOvr>
    <a:overrideClrMapping bg1="lt1" tx1="dk1" bg2="lt2" tx2="dk2" accent1="accent1" accent2="accent2" accent3="accent3" accent4="accent4" accent5="accent5" accent6="accent6" hlink="hlink" folHlink="folHlink"/>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altLang="en-US" sz="1200" noProof="0" dirty="0" smtClean="0"/>
              <a:t>Las imágenes de la izquierda son de </a:t>
            </a:r>
            <a:r>
              <a:rPr lang="es-MX" altLang="en-US" sz="1200" baseline="0" noProof="0" dirty="0" smtClean="0"/>
              <a:t>SH-20-843-SH0</a:t>
            </a:r>
            <a:endParaRPr lang="es-MX" altLang="en-US" sz="1200" noProof="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90</a:t>
            </a:fld>
            <a:endParaRPr lang="en-US" dirty="0"/>
          </a:p>
        </p:txBody>
      </p:sp>
    </p:spTree>
    <p:extLst>
      <p:ext uri="{BB962C8B-B14F-4D97-AF65-F5344CB8AC3E}">
        <p14:creationId xmlns:p14="http://schemas.microsoft.com/office/powerpoint/2010/main" val="106382798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altLang="en-US" sz="1200" b="1" noProof="0" dirty="0" smtClean="0"/>
              <a:t>Nota para el Entrenador: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altLang="en-US" sz="1200" b="1" noProof="0" dirty="0" smtClean="0"/>
          </a:p>
          <a:p>
            <a:r>
              <a:rPr lang="es-MX" altLang="en-US" sz="1200" noProof="0" dirty="0" smtClean="0"/>
              <a:t>Un número de calibre más pequeño indica un cable más grande. Los cables grandes pueden transferir de forma segura una corriente eléctrica más alta. Del mismo modo, los cables más largos no pueden manejar tanta corriente como un cable más fuerte que tiene el mismo calibre.</a:t>
            </a:r>
          </a:p>
          <a:p>
            <a:endParaRPr lang="es-MX" altLang="en-US" sz="1200" noProof="0" dirty="0" smtClean="0"/>
          </a:p>
          <a:p>
            <a:r>
              <a:rPr lang="es-MX" altLang="en-US" sz="1200" noProof="0" dirty="0" smtClean="0"/>
              <a:t>Los cables de extensión tienen tamaños de 0 a 36</a:t>
            </a:r>
          </a:p>
        </p:txBody>
      </p:sp>
      <p:sp>
        <p:nvSpPr>
          <p:cNvPr id="4" name="Slide Number Placeholder 3"/>
          <p:cNvSpPr>
            <a:spLocks noGrp="1"/>
          </p:cNvSpPr>
          <p:nvPr>
            <p:ph type="sldNum" sz="quarter" idx="10"/>
          </p:nvPr>
        </p:nvSpPr>
        <p:spPr/>
        <p:txBody>
          <a:bodyPr/>
          <a:lstStyle/>
          <a:p>
            <a:fld id="{236F376C-05AE-40DA-9153-0868A2A48635}" type="slidenum">
              <a:rPr lang="en-US" smtClean="0"/>
              <a:t>91</a:t>
            </a:fld>
            <a:endParaRPr lang="en-US" dirty="0"/>
          </a:p>
        </p:txBody>
      </p:sp>
    </p:spTree>
    <p:extLst>
      <p:ext uri="{BB962C8B-B14F-4D97-AF65-F5344CB8AC3E}">
        <p14:creationId xmlns:p14="http://schemas.microsoft.com/office/powerpoint/2010/main" val="237604692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92</a:t>
            </a:fld>
            <a:endParaRPr lang="en-US" dirty="0"/>
          </a:p>
        </p:txBody>
      </p:sp>
    </p:spTree>
    <p:extLst>
      <p:ext uri="{BB962C8B-B14F-4D97-AF65-F5344CB8AC3E}">
        <p14:creationId xmlns:p14="http://schemas.microsoft.com/office/powerpoint/2010/main" val="362840450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Arial" panose="020B0604020202020204" pitchFamily="34" charset="0"/>
              </a:rPr>
              <a:t>https://www.osha.gov/SLTC/etools/construction/electrical_incidents/flexiblecords.html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93</a:t>
            </a:fld>
            <a:endParaRPr lang="en-US" dirty="0"/>
          </a:p>
        </p:txBody>
      </p:sp>
    </p:spTree>
    <p:extLst>
      <p:ext uri="{BB962C8B-B14F-4D97-AF65-F5344CB8AC3E}">
        <p14:creationId xmlns:p14="http://schemas.microsoft.com/office/powerpoint/2010/main" val="411714112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r>
              <a:rPr lang="en-US" dirty="0" smtClean="0"/>
              <a:t>https://www.bradyid.com/applications/arc-flash-labeling-requirements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94</a:t>
            </a:fld>
            <a:endParaRPr lang="en-US" dirty="0"/>
          </a:p>
        </p:txBody>
      </p:sp>
    </p:spTree>
    <p:extLst>
      <p:ext uri="{BB962C8B-B14F-4D97-AF65-F5344CB8AC3E}">
        <p14:creationId xmlns:p14="http://schemas.microsoft.com/office/powerpoint/2010/main" val="380832164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95</a:t>
            </a:fld>
            <a:endParaRPr lang="en-US" dirty="0"/>
          </a:p>
        </p:txBody>
      </p:sp>
    </p:spTree>
    <p:extLst>
      <p:ext uri="{BB962C8B-B14F-4D97-AF65-F5344CB8AC3E}">
        <p14:creationId xmlns:p14="http://schemas.microsoft.com/office/powerpoint/2010/main" val="124929095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altLang="en-US" sz="1200" b="1" noProof="0" dirty="0" smtClean="0"/>
              <a:t>Nota para el Entrenador:</a:t>
            </a:r>
          </a:p>
          <a:p>
            <a:r>
              <a:rPr lang="es-MX" sz="1200" b="0" i="0" u="none" strike="noStrike" kern="1200" baseline="0" noProof="0" dirty="0" smtClean="0">
                <a:solidFill>
                  <a:schemeClr val="tx1"/>
                </a:solidFill>
                <a:latin typeface="+mn-lt"/>
                <a:ea typeface="+mn-ea"/>
                <a:cs typeface="+mn-cs"/>
              </a:rPr>
              <a:t>Es un error común el usar disyuntores o fusibles con una clasificación incorrecta para la protección contra </a:t>
            </a:r>
            <a:r>
              <a:rPr lang="es-MX" sz="1200" b="0" i="0" u="none" strike="noStrike" kern="1200" baseline="0" noProof="0" dirty="0" err="1" smtClean="0">
                <a:solidFill>
                  <a:schemeClr val="tx1"/>
                </a:solidFill>
                <a:latin typeface="+mn-lt"/>
                <a:ea typeface="+mn-ea"/>
                <a:cs typeface="+mn-cs"/>
              </a:rPr>
              <a:t>sobrecorriente</a:t>
            </a:r>
            <a:r>
              <a:rPr lang="es-MX" sz="1200" b="0" i="0" u="none" strike="noStrike" kern="1200" baseline="0" noProof="0" dirty="0" smtClean="0">
                <a:solidFill>
                  <a:schemeClr val="tx1"/>
                </a:solidFill>
                <a:latin typeface="+mn-lt"/>
                <a:ea typeface="+mn-ea"/>
                <a:cs typeface="+mn-cs"/>
              </a:rPr>
              <a:t>, por ejemplo, usar un disyuntor de 30 amperios en un sistema con receptáculos de 15 o 20 amperios. La protección se pierde porque no se disparará cuando se haya excedido la carga del sistema.</a:t>
            </a:r>
          </a:p>
          <a:p>
            <a:r>
              <a:rPr lang="es-MX" noProof="0" dirty="0" smtClean="0"/>
              <a:t>https://www.bradyid.com/applications/arc-flash-labeling-requirements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96</a:t>
            </a:fld>
            <a:endParaRPr lang="en-US" dirty="0"/>
          </a:p>
        </p:txBody>
      </p:sp>
    </p:spTree>
    <p:extLst>
      <p:ext uri="{BB962C8B-B14F-4D97-AF65-F5344CB8AC3E}">
        <p14:creationId xmlns:p14="http://schemas.microsoft.com/office/powerpoint/2010/main" val="250392070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r>
              <a:rPr lang="en-US" dirty="0" smtClean="0"/>
              <a:t>https://www.osha.gov/SLTC/etools/shipyard/ship_breaking/working_conditions/illumination.html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97</a:t>
            </a:fld>
            <a:endParaRPr lang="en-US" dirty="0"/>
          </a:p>
        </p:txBody>
      </p:sp>
    </p:spTree>
    <p:extLst>
      <p:ext uri="{BB962C8B-B14F-4D97-AF65-F5344CB8AC3E}">
        <p14:creationId xmlns:p14="http://schemas.microsoft.com/office/powerpoint/2010/main" val="268473183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r>
              <a:rPr lang="en-US" dirty="0" smtClean="0"/>
              <a:t>https://www.osha.gov/SLTC/etools/shipyard/ship_breaking/working_conditions/illumination.html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98</a:t>
            </a:fld>
            <a:endParaRPr lang="en-US" dirty="0"/>
          </a:p>
        </p:txBody>
      </p:sp>
    </p:spTree>
    <p:extLst>
      <p:ext uri="{BB962C8B-B14F-4D97-AF65-F5344CB8AC3E}">
        <p14:creationId xmlns:p14="http://schemas.microsoft.com/office/powerpoint/2010/main" val="357514069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lang="es-MX" altLang="en-US" sz="1200" b="1" noProof="0" dirty="0" smtClean="0"/>
              <a:t>Nota para el Entrenador:</a:t>
            </a:r>
          </a:p>
          <a:p>
            <a:pPr marL="0" marR="0" lvl="0" indent="0" algn="l" defTabSz="914400" rtl="0" eaLnBrk="1" fontAlgn="auto" latinLnBrk="0" hangingPunct="1">
              <a:lnSpc>
                <a:spcPct val="100000"/>
              </a:lnSpc>
              <a:spcBef>
                <a:spcPct val="50000"/>
              </a:spcBef>
              <a:spcAft>
                <a:spcPts val="0"/>
              </a:spcAft>
              <a:buClrTx/>
              <a:buSzTx/>
              <a:buFontTx/>
              <a:buNone/>
              <a:tabLst/>
              <a:defRPr/>
            </a:pPr>
            <a:endParaRPr lang="es-MX" altLang="en-US" sz="1200" b="1" noProof="0" dirty="0" smtClean="0"/>
          </a:p>
          <a:p>
            <a:pPr>
              <a:spcBef>
                <a:spcPct val="50000"/>
              </a:spcBef>
            </a:pPr>
            <a:r>
              <a:rPr lang="es-MX" sz="1200" b="0" i="0" kern="1200" noProof="0" dirty="0" smtClean="0">
                <a:solidFill>
                  <a:schemeClr val="tx1"/>
                </a:solidFill>
                <a:effectLst/>
                <a:latin typeface="+mn-lt"/>
                <a:ea typeface="+mn-ea"/>
                <a:cs typeface="+mn-cs"/>
              </a:rPr>
              <a:t>Los trabajadores que realizan servicio o mantenimiento en maquinaria y equipo pueden estar expuestos a lesiones por la activación inesperada, el arranque de la maquinaria o el equipo o la liberación de energía almacenada en el equipo.</a:t>
            </a:r>
            <a:r>
              <a:rPr lang="es-MX" sz="1000" noProof="0" dirty="0" smtClean="0"/>
              <a:t/>
            </a:r>
            <a:br>
              <a:rPr lang="es-MX" sz="1000" noProof="0" dirty="0" smtClean="0"/>
            </a:br>
            <a:r>
              <a:rPr lang="es-MX" sz="1200" b="0" i="0" kern="1200" noProof="0" dirty="0" smtClean="0">
                <a:solidFill>
                  <a:schemeClr val="tx1"/>
                </a:solidFill>
                <a:effectLst/>
                <a:latin typeface="+mn-lt"/>
                <a:ea typeface="+mn-ea"/>
                <a:cs typeface="+mn-cs"/>
              </a:rPr>
              <a:t>El estándar de Bloqueo / Etiquetado requiere la adopción e implementación de prácticas y procedimientos para apagar el equipo, aislarlo de su (s) fuente (s) de energía y evitar la liberación de energía potencialmente peligrosa mientras se realizan actividades de mantenimiento y servicio. Contiene requisitos mínimos de rendimiento y criterios definitivos para establecer un programa efectivo para el control de energía peligrosa. Sin embargo, los empleadores tienen la flexibilidad de desarrollar programas de bloqueo / etiquetado que sean adecuados para sus respectivas instalaciones.</a:t>
            </a:r>
            <a:endParaRPr lang="es-MX" altLang="en-US" sz="1000" noProof="0" dirty="0" smtClean="0">
              <a:solidFill>
                <a:srgbClr val="000000"/>
              </a:solidFill>
              <a:latin typeface="Arial" panose="020B0604020202020204" pitchFamily="34" charset="0"/>
            </a:endParaRPr>
          </a:p>
          <a:p>
            <a:pPr>
              <a:spcBef>
                <a:spcPct val="50000"/>
              </a:spcBef>
            </a:pPr>
            <a:r>
              <a:rPr lang="es-MX" altLang="en-US" sz="1200" noProof="0" dirty="0" smtClean="0">
                <a:latin typeface="Arial" panose="020B0604020202020204" pitchFamily="34" charset="0"/>
              </a:rPr>
              <a:t>Referencia 1926.417:</a:t>
            </a:r>
          </a:p>
          <a:p>
            <a:r>
              <a:rPr lang="es-MX" altLang="en-US" sz="1200" b="1" noProof="0" dirty="0" smtClean="0">
                <a:latin typeface="Arial" panose="020B0604020202020204" pitchFamily="34" charset="0"/>
              </a:rPr>
              <a:t>(a) Controles. </a:t>
            </a:r>
            <a:r>
              <a:rPr lang="es-MX" altLang="en-US" sz="1200" b="0" noProof="0" dirty="0" smtClean="0">
                <a:latin typeface="Arial" panose="020B0604020202020204" pitchFamily="34" charset="0"/>
              </a:rPr>
              <a:t>Los controles que se deben desactivar durante el curso del trabajo en equipos o circuitos energizados o </a:t>
            </a:r>
            <a:r>
              <a:rPr lang="es-MX" altLang="en-US" sz="1200" b="0" noProof="0" dirty="0" err="1" smtClean="0">
                <a:latin typeface="Arial" panose="020B0604020202020204" pitchFamily="34" charset="0"/>
              </a:rPr>
              <a:t>desenergizados</a:t>
            </a:r>
            <a:r>
              <a:rPr lang="es-MX" altLang="en-US" sz="1200" b="0" noProof="0" dirty="0" smtClean="0">
                <a:latin typeface="Arial" panose="020B0604020202020204" pitchFamily="34" charset="0"/>
              </a:rPr>
              <a:t> deben estar etiquetados.</a:t>
            </a:r>
          </a:p>
          <a:p>
            <a:r>
              <a:rPr lang="es-MX" altLang="en-US" sz="1200" b="1" noProof="0" dirty="0" smtClean="0">
                <a:latin typeface="Arial" panose="020B0604020202020204" pitchFamily="34" charset="0"/>
              </a:rPr>
              <a:t>(b) Equipos y circuitos. </a:t>
            </a:r>
            <a:r>
              <a:rPr lang="es-MX" altLang="en-US" sz="1200" b="0" noProof="0" dirty="0" smtClean="0">
                <a:latin typeface="Arial" panose="020B0604020202020204" pitchFamily="34" charset="0"/>
              </a:rPr>
              <a:t>Los equipos o circuitos que estén </a:t>
            </a:r>
            <a:r>
              <a:rPr lang="es-MX" altLang="en-US" sz="1200" b="0" noProof="0" dirty="0" err="1" smtClean="0">
                <a:latin typeface="Arial" panose="020B0604020202020204" pitchFamily="34" charset="0"/>
              </a:rPr>
              <a:t>desenergizados</a:t>
            </a:r>
            <a:r>
              <a:rPr lang="es-MX" altLang="en-US" sz="1200" b="0" noProof="0" dirty="0" smtClean="0">
                <a:latin typeface="Arial" panose="020B0604020202020204" pitchFamily="34" charset="0"/>
              </a:rPr>
              <a:t> deberán dejar de funcionar y deberán tener etiquetas adheridas en todos los puntos donde dichos equipos o circuitos puedan ser energizados.</a:t>
            </a:r>
          </a:p>
          <a:p>
            <a:r>
              <a:rPr lang="es-MX" altLang="en-US" sz="1200" b="1" noProof="0" dirty="0" smtClean="0">
                <a:latin typeface="Arial" panose="020B0604020202020204" pitchFamily="34" charset="0"/>
              </a:rPr>
              <a:t>(c) Etiquetas. </a:t>
            </a:r>
            <a:r>
              <a:rPr lang="es-MX" altLang="en-US" sz="1200" b="0" noProof="0" dirty="0" smtClean="0">
                <a:latin typeface="Arial" panose="020B0604020202020204" pitchFamily="34" charset="0"/>
              </a:rPr>
              <a:t>Se colocarán etiquetas para identificar claramente el equipo o los circuitos en los que se trabaja.</a:t>
            </a:r>
          </a:p>
          <a:p>
            <a:endParaRPr lang="es-MX" altLang="en-US" sz="1200" b="0" noProof="0" dirty="0" smtClean="0">
              <a:latin typeface="Arial" panose="020B0604020202020204" pitchFamily="34" charset="0"/>
            </a:endParaRPr>
          </a:p>
          <a:p>
            <a:r>
              <a:rPr lang="es-MX" altLang="en-US" sz="1200" b="1" noProof="0" dirty="0" smtClean="0">
                <a:latin typeface="Arial" panose="020B0604020202020204" pitchFamily="34" charset="0"/>
              </a:rPr>
              <a:t>Caso de estudio</a:t>
            </a:r>
            <a:endParaRPr lang="es-MX" altLang="en-US" sz="1200" noProof="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99</a:t>
            </a:fld>
            <a:endParaRPr lang="en-US" dirty="0"/>
          </a:p>
        </p:txBody>
      </p:sp>
    </p:spTree>
    <p:extLst>
      <p:ext uri="{BB962C8B-B14F-4D97-AF65-F5344CB8AC3E}">
        <p14:creationId xmlns:p14="http://schemas.microsoft.com/office/powerpoint/2010/main" val="2351525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p>
            <a:fld id="{CE4D45F6-FF50-4BC5-8A2D-899CD8EC2ED8}" type="slidenum">
              <a:rPr lang="en-US" smtClean="0"/>
              <a:t>‹#›</a:t>
            </a:fld>
            <a:endParaRPr lang="en-US" dirty="0"/>
          </a:p>
        </p:txBody>
      </p:sp>
    </p:spTree>
    <p:extLst>
      <p:ext uri="{BB962C8B-B14F-4D97-AF65-F5344CB8AC3E}">
        <p14:creationId xmlns:p14="http://schemas.microsoft.com/office/powerpoint/2010/main" val="1351966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91658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45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745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3167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62CE4F-E99F-49AA-AB8F-DBC533F5BFF7}" type="slidenum">
              <a:rPr lang="en-US" smtClean="0"/>
              <a:t>‹#›</a:t>
            </a:fld>
            <a:endParaRPr lang="en-US" dirty="0"/>
          </a:p>
        </p:txBody>
      </p:sp>
    </p:spTree>
    <p:extLst>
      <p:ext uri="{BB962C8B-B14F-4D97-AF65-F5344CB8AC3E}">
        <p14:creationId xmlns:p14="http://schemas.microsoft.com/office/powerpoint/2010/main" val="24420096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62CE4F-E99F-49AA-AB8F-DBC533F5BFF7}" type="slidenum">
              <a:rPr lang="en-US" smtClean="0"/>
              <a:t>‹#›</a:t>
            </a:fld>
            <a:endParaRPr lang="en-US" dirty="0"/>
          </a:p>
        </p:txBody>
      </p:sp>
    </p:spTree>
    <p:extLst>
      <p:ext uri="{BB962C8B-B14F-4D97-AF65-F5344CB8AC3E}">
        <p14:creationId xmlns:p14="http://schemas.microsoft.com/office/powerpoint/2010/main" val="1674142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62CE4F-E99F-49AA-AB8F-DBC533F5BFF7}" type="slidenum">
              <a:rPr lang="en-US" smtClean="0"/>
              <a:t>‹#›</a:t>
            </a:fld>
            <a:endParaRPr lang="en-US" dirty="0"/>
          </a:p>
        </p:txBody>
      </p:sp>
    </p:spTree>
    <p:extLst>
      <p:ext uri="{BB962C8B-B14F-4D97-AF65-F5344CB8AC3E}">
        <p14:creationId xmlns:p14="http://schemas.microsoft.com/office/powerpoint/2010/main" val="791775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62CE4F-E99F-49AA-AB8F-DBC533F5BFF7}" type="slidenum">
              <a:rPr lang="en-US" smtClean="0"/>
              <a:t>‹#›</a:t>
            </a:fld>
            <a:endParaRPr lang="en-US" dirty="0"/>
          </a:p>
        </p:txBody>
      </p:sp>
    </p:spTree>
    <p:extLst>
      <p:ext uri="{BB962C8B-B14F-4D97-AF65-F5344CB8AC3E}">
        <p14:creationId xmlns:p14="http://schemas.microsoft.com/office/powerpoint/2010/main" val="33292822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B62CE4F-E99F-49AA-AB8F-DBC533F5BFF7}" type="slidenum">
              <a:rPr lang="en-US" smtClean="0"/>
              <a:t>‹#›</a:t>
            </a:fld>
            <a:endParaRPr lang="en-US" dirty="0"/>
          </a:p>
        </p:txBody>
      </p:sp>
    </p:spTree>
    <p:extLst>
      <p:ext uri="{BB962C8B-B14F-4D97-AF65-F5344CB8AC3E}">
        <p14:creationId xmlns:p14="http://schemas.microsoft.com/office/powerpoint/2010/main" val="24865135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B62CE4F-E99F-49AA-AB8F-DBC533F5BFF7}" type="slidenum">
              <a:rPr lang="en-US" smtClean="0"/>
              <a:t>‹#›</a:t>
            </a:fld>
            <a:endParaRPr lang="en-US" dirty="0"/>
          </a:p>
        </p:txBody>
      </p:sp>
    </p:spTree>
    <p:extLst>
      <p:ext uri="{BB962C8B-B14F-4D97-AF65-F5344CB8AC3E}">
        <p14:creationId xmlns:p14="http://schemas.microsoft.com/office/powerpoint/2010/main" val="1013161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B62CE4F-E99F-49AA-AB8F-DBC533F5BFF7}" type="slidenum">
              <a:rPr lang="en-US" smtClean="0"/>
              <a:t>‹#›</a:t>
            </a:fld>
            <a:endParaRPr lang="en-US" dirty="0"/>
          </a:p>
        </p:txBody>
      </p:sp>
    </p:spTree>
    <p:extLst>
      <p:ext uri="{BB962C8B-B14F-4D97-AF65-F5344CB8AC3E}">
        <p14:creationId xmlns:p14="http://schemas.microsoft.com/office/powerpoint/2010/main" val="2076983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62CE4F-E99F-49AA-AB8F-DBC533F5BFF7}" type="slidenum">
              <a:rPr lang="en-US" smtClean="0"/>
              <a:t>‹#›</a:t>
            </a:fld>
            <a:endParaRPr lang="en-US" dirty="0"/>
          </a:p>
        </p:txBody>
      </p:sp>
    </p:spTree>
    <p:extLst>
      <p:ext uri="{BB962C8B-B14F-4D97-AF65-F5344CB8AC3E}">
        <p14:creationId xmlns:p14="http://schemas.microsoft.com/office/powerpoint/2010/main" val="3459039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p>
            <a:fld id="{CE4D45F6-FF50-4BC5-8A2D-899CD8EC2ED8}" type="slidenum">
              <a:rPr lang="en-US" smtClean="0"/>
              <a:t>‹#›</a:t>
            </a:fld>
            <a:endParaRPr lang="en-US" dirty="0"/>
          </a:p>
        </p:txBody>
      </p:sp>
    </p:spTree>
    <p:extLst>
      <p:ext uri="{BB962C8B-B14F-4D97-AF65-F5344CB8AC3E}">
        <p14:creationId xmlns:p14="http://schemas.microsoft.com/office/powerpoint/2010/main" val="4847561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62CE4F-E99F-49AA-AB8F-DBC533F5BFF7}" type="slidenum">
              <a:rPr lang="en-US" smtClean="0"/>
              <a:t>‹#›</a:t>
            </a:fld>
            <a:endParaRPr lang="en-US" dirty="0"/>
          </a:p>
        </p:txBody>
      </p:sp>
    </p:spTree>
    <p:extLst>
      <p:ext uri="{BB962C8B-B14F-4D97-AF65-F5344CB8AC3E}">
        <p14:creationId xmlns:p14="http://schemas.microsoft.com/office/powerpoint/2010/main" val="882643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62CE4F-E99F-49AA-AB8F-DBC533F5BFF7}" type="slidenum">
              <a:rPr lang="en-US" smtClean="0"/>
              <a:t>‹#›</a:t>
            </a:fld>
            <a:endParaRPr lang="en-US" dirty="0"/>
          </a:p>
        </p:txBody>
      </p:sp>
    </p:spTree>
    <p:extLst>
      <p:ext uri="{BB962C8B-B14F-4D97-AF65-F5344CB8AC3E}">
        <p14:creationId xmlns:p14="http://schemas.microsoft.com/office/powerpoint/2010/main" val="31118207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62CE4F-E99F-49AA-AB8F-DBC533F5BFF7}" type="slidenum">
              <a:rPr lang="en-US" smtClean="0"/>
              <a:t>‹#›</a:t>
            </a:fld>
            <a:endParaRPr lang="en-US" dirty="0"/>
          </a:p>
        </p:txBody>
      </p:sp>
    </p:spTree>
    <p:extLst>
      <p:ext uri="{BB962C8B-B14F-4D97-AF65-F5344CB8AC3E}">
        <p14:creationId xmlns:p14="http://schemas.microsoft.com/office/powerpoint/2010/main" val="1927542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p>
            <a:fld id="{CE4D45F6-FF50-4BC5-8A2D-899CD8EC2ED8}" type="slidenum">
              <a:rPr lang="en-US" smtClean="0"/>
              <a:t>‹#›</a:t>
            </a:fld>
            <a:endParaRPr lang="en-US" dirty="0"/>
          </a:p>
        </p:txBody>
      </p:sp>
    </p:spTree>
    <p:extLst>
      <p:ext uri="{BB962C8B-B14F-4D97-AF65-F5344CB8AC3E}">
        <p14:creationId xmlns:p14="http://schemas.microsoft.com/office/powerpoint/2010/main" val="2442130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fld id="{CE4D45F6-FF50-4BC5-8A2D-899CD8EC2ED8}" type="slidenum">
              <a:rPr lang="en-US" smtClean="0"/>
              <a:t>‹#›</a:t>
            </a:fld>
            <a:endParaRPr lang="en-US" dirty="0"/>
          </a:p>
        </p:txBody>
      </p:sp>
    </p:spTree>
    <p:extLst>
      <p:ext uri="{BB962C8B-B14F-4D97-AF65-F5344CB8AC3E}">
        <p14:creationId xmlns:p14="http://schemas.microsoft.com/office/powerpoint/2010/main" val="3412508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86712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CE4D45F6-FF50-4BC5-8A2D-899CD8EC2ED8}" type="slidenum">
              <a:rPr lang="en-US" smtClean="0"/>
              <a:t>‹#›</a:t>
            </a:fld>
            <a:endParaRPr lang="en-US" dirty="0"/>
          </a:p>
        </p:txBody>
      </p:sp>
    </p:spTree>
    <p:extLst>
      <p:ext uri="{BB962C8B-B14F-4D97-AF65-F5344CB8AC3E}">
        <p14:creationId xmlns:p14="http://schemas.microsoft.com/office/powerpoint/2010/main" val="4278936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CE4D45F6-FF50-4BC5-8A2D-899CD8EC2ED8}" type="slidenum">
              <a:rPr lang="en-US" smtClean="0"/>
              <a:t>‹#›</a:t>
            </a:fld>
            <a:endParaRPr lang="en-US" dirty="0"/>
          </a:p>
        </p:txBody>
      </p:sp>
    </p:spTree>
    <p:extLst>
      <p:ext uri="{BB962C8B-B14F-4D97-AF65-F5344CB8AC3E}">
        <p14:creationId xmlns:p14="http://schemas.microsoft.com/office/powerpoint/2010/main" val="2498069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p>
            <a:fld id="{CE4D45F6-FF50-4BC5-8A2D-899CD8EC2ED8}" type="slidenum">
              <a:rPr lang="en-US" smtClean="0"/>
              <a:t>‹#›</a:t>
            </a:fld>
            <a:endParaRPr lang="en-US" dirty="0"/>
          </a:p>
        </p:txBody>
      </p:sp>
    </p:spTree>
    <p:extLst>
      <p:ext uri="{BB962C8B-B14F-4D97-AF65-F5344CB8AC3E}">
        <p14:creationId xmlns:p14="http://schemas.microsoft.com/office/powerpoint/2010/main" val="624138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p>
            <a:fld id="{CE4D45F6-FF50-4BC5-8A2D-899CD8EC2ED8}" type="slidenum">
              <a:rPr lang="en-US" smtClean="0"/>
              <a:t>‹#›</a:t>
            </a:fld>
            <a:endParaRPr lang="en-US" dirty="0"/>
          </a:p>
        </p:txBody>
      </p:sp>
    </p:spTree>
    <p:extLst>
      <p:ext uri="{BB962C8B-B14F-4D97-AF65-F5344CB8AC3E}">
        <p14:creationId xmlns:p14="http://schemas.microsoft.com/office/powerpoint/2010/main" val="1487300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0" y="-76200"/>
            <a:ext cx="9145588" cy="6859588"/>
          </a:xfrm>
          <a:prstGeom prst="rect">
            <a:avLst/>
          </a:prstGeom>
          <a:noFill/>
          <a:ln w="9525">
            <a:solidFill>
              <a:srgbClr val="FFCC00"/>
            </a:solidFill>
            <a:miter lim="800000"/>
            <a:headEnd/>
            <a:tailEnd/>
          </a:ln>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2" name="Rectangle 8"/>
          <p:cNvSpPr>
            <a:spLocks noChangeArrowheads="1"/>
          </p:cNvSpPr>
          <p:nvPr/>
        </p:nvSpPr>
        <p:spPr bwMode="auto">
          <a:xfrm>
            <a:off x="0" y="6705600"/>
            <a:ext cx="9144000" cy="1524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endParaRPr>
          </a:p>
        </p:txBody>
      </p:sp>
      <p:sp>
        <p:nvSpPr>
          <p:cNvPr id="1034" name="Rectangle 10"/>
          <p:cNvSpPr>
            <a:spLocks noChangeArrowheads="1"/>
          </p:cNvSpPr>
          <p:nvPr/>
        </p:nvSpPr>
        <p:spPr bwMode="auto">
          <a:xfrm flipV="1">
            <a:off x="0" y="6705600"/>
            <a:ext cx="9144000" cy="36513"/>
          </a:xfrm>
          <a:prstGeom prst="rect">
            <a:avLst/>
          </a:prstGeom>
          <a:solidFill>
            <a:srgbClr val="FFB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endParaRPr>
          </a:p>
        </p:txBody>
      </p:sp>
      <p:sp>
        <p:nvSpPr>
          <p:cNvPr id="1035" name="Rectangle 11"/>
          <p:cNvSpPr>
            <a:spLocks noChangeArrowheads="1"/>
          </p:cNvSpPr>
          <p:nvPr/>
        </p:nvSpPr>
        <p:spPr bwMode="auto">
          <a:xfrm flipV="1">
            <a:off x="0" y="-114300"/>
            <a:ext cx="9144000" cy="5556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endParaRPr>
          </a:p>
        </p:txBody>
      </p:sp>
      <p:sp>
        <p:nvSpPr>
          <p:cNvPr id="2" name="Slide Number Placeholder 1"/>
          <p:cNvSpPr>
            <a:spLocks noGrp="1"/>
          </p:cNvSpPr>
          <p:nvPr>
            <p:ph type="sldNum" sz="quarter" idx="4"/>
          </p:nvPr>
        </p:nvSpPr>
        <p:spPr>
          <a:xfrm>
            <a:off x="7010400" y="629920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4D45F6-FF50-4BC5-8A2D-899CD8EC2ED8}" type="slidenum">
              <a:rPr lang="en-US" smtClean="0"/>
              <a:t>‹#›</a:t>
            </a:fld>
            <a:endParaRPr lang="en-US" dirty="0"/>
          </a:p>
        </p:txBody>
      </p:sp>
    </p:spTree>
    <p:extLst>
      <p:ext uri="{BB962C8B-B14F-4D97-AF65-F5344CB8AC3E}">
        <p14:creationId xmlns:p14="http://schemas.microsoft.com/office/powerpoint/2010/main" val="37110798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1" fontAlgn="base" hangingPunct="1">
        <a:spcBef>
          <a:spcPct val="0"/>
        </a:spcBef>
        <a:spcAft>
          <a:spcPct val="0"/>
        </a:spcAft>
        <a:defRPr sz="4000" b="1">
          <a:solidFill>
            <a:schemeClr val="accent2"/>
          </a:solidFill>
          <a:latin typeface="+mj-lt"/>
          <a:ea typeface="+mj-ea"/>
          <a:cs typeface="+mj-cs"/>
        </a:defRPr>
      </a:lvl1pPr>
      <a:lvl2pPr algn="ctr" rtl="0" eaLnBrk="1" fontAlgn="base" hangingPunct="1">
        <a:spcBef>
          <a:spcPct val="0"/>
        </a:spcBef>
        <a:spcAft>
          <a:spcPct val="0"/>
        </a:spcAft>
        <a:defRPr sz="4000" b="1">
          <a:solidFill>
            <a:schemeClr val="accent2"/>
          </a:solidFill>
          <a:latin typeface="Arial" charset="0"/>
        </a:defRPr>
      </a:lvl2pPr>
      <a:lvl3pPr algn="ctr" rtl="0" eaLnBrk="1" fontAlgn="base" hangingPunct="1">
        <a:spcBef>
          <a:spcPct val="0"/>
        </a:spcBef>
        <a:spcAft>
          <a:spcPct val="0"/>
        </a:spcAft>
        <a:defRPr sz="4000" b="1">
          <a:solidFill>
            <a:schemeClr val="accent2"/>
          </a:solidFill>
          <a:latin typeface="Arial" charset="0"/>
        </a:defRPr>
      </a:lvl3pPr>
      <a:lvl4pPr algn="ctr" rtl="0" eaLnBrk="1" fontAlgn="base" hangingPunct="1">
        <a:spcBef>
          <a:spcPct val="0"/>
        </a:spcBef>
        <a:spcAft>
          <a:spcPct val="0"/>
        </a:spcAft>
        <a:defRPr sz="4000" b="1">
          <a:solidFill>
            <a:schemeClr val="accent2"/>
          </a:solidFill>
          <a:latin typeface="Arial" charset="0"/>
        </a:defRPr>
      </a:lvl4pPr>
      <a:lvl5pPr algn="ctr" rtl="0" eaLnBrk="1" fontAlgn="base" hangingPunct="1">
        <a:spcBef>
          <a:spcPct val="0"/>
        </a:spcBef>
        <a:spcAft>
          <a:spcPct val="0"/>
        </a:spcAft>
        <a:defRPr sz="4000" b="1">
          <a:solidFill>
            <a:schemeClr val="accent2"/>
          </a:solidFill>
          <a:latin typeface="Arial" charset="0"/>
        </a:defRPr>
      </a:lvl5pPr>
      <a:lvl6pPr marL="457200" algn="ctr" rtl="0" eaLnBrk="1" fontAlgn="base" hangingPunct="1">
        <a:spcBef>
          <a:spcPct val="0"/>
        </a:spcBef>
        <a:spcAft>
          <a:spcPct val="0"/>
        </a:spcAft>
        <a:defRPr sz="4000" b="1">
          <a:solidFill>
            <a:schemeClr val="accent2"/>
          </a:solidFill>
          <a:latin typeface="Arial" charset="0"/>
        </a:defRPr>
      </a:lvl6pPr>
      <a:lvl7pPr marL="914400" algn="ctr" rtl="0" eaLnBrk="1" fontAlgn="base" hangingPunct="1">
        <a:spcBef>
          <a:spcPct val="0"/>
        </a:spcBef>
        <a:spcAft>
          <a:spcPct val="0"/>
        </a:spcAft>
        <a:defRPr sz="4000" b="1">
          <a:solidFill>
            <a:schemeClr val="accent2"/>
          </a:solidFill>
          <a:latin typeface="Arial" charset="0"/>
        </a:defRPr>
      </a:lvl7pPr>
      <a:lvl8pPr marL="1371600" algn="ctr" rtl="0" eaLnBrk="1" fontAlgn="base" hangingPunct="1">
        <a:spcBef>
          <a:spcPct val="0"/>
        </a:spcBef>
        <a:spcAft>
          <a:spcPct val="0"/>
        </a:spcAft>
        <a:defRPr sz="4000" b="1">
          <a:solidFill>
            <a:schemeClr val="accent2"/>
          </a:solidFill>
          <a:latin typeface="Arial" charset="0"/>
        </a:defRPr>
      </a:lvl8pPr>
      <a:lvl9pPr marL="1828800" algn="ctr" rtl="0" eaLnBrk="1" fontAlgn="base" hangingPunct="1">
        <a:spcBef>
          <a:spcPct val="0"/>
        </a:spcBef>
        <a:spcAft>
          <a:spcPct val="0"/>
        </a:spcAft>
        <a:defRPr sz="4000" b="1">
          <a:solidFill>
            <a:schemeClr val="accent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62CE4F-E99F-49AA-AB8F-DBC533F5BFF7}" type="slidenum">
              <a:rPr lang="en-US" smtClean="0"/>
              <a:t>‹#›</a:t>
            </a:fld>
            <a:endParaRPr lang="en-US" dirty="0"/>
          </a:p>
        </p:txBody>
      </p:sp>
    </p:spTree>
    <p:extLst>
      <p:ext uri="{BB962C8B-B14F-4D97-AF65-F5344CB8AC3E}">
        <p14:creationId xmlns:p14="http://schemas.microsoft.com/office/powerpoint/2010/main" val="19138058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9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9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9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3" Type="http://schemas.openxmlformats.org/officeDocument/2006/relationships/hyperlink" Target="https://www.osha.gov/laws-regs/regulations/standardnumber/1926/1926.417" TargetMode="External"/><Relationship Id="rId2" Type="http://schemas.openxmlformats.org/officeDocument/2006/relationships/notesSlide" Target="../notesSlides/notesSlide100.xml"/><Relationship Id="rId1" Type="http://schemas.openxmlformats.org/officeDocument/2006/relationships/slideLayout" Target="../slideLayouts/slideLayout13.xml"/><Relationship Id="rId4" Type="http://schemas.openxmlformats.org/officeDocument/2006/relationships/image" Target="../media/image94.jpg"/></Relationships>
</file>

<file path=ppt/slides/_rels/slide101.xml.rels><?xml version="1.0" encoding="UTF-8" standalone="yes"?>
<Relationships xmlns="http://schemas.openxmlformats.org/package/2006/relationships"><Relationship Id="rId3" Type="http://schemas.openxmlformats.org/officeDocument/2006/relationships/hyperlink" Target="https://www.osha.gov/dts/osta/lototraining/case/cs7.html" TargetMode="External"/><Relationship Id="rId2" Type="http://schemas.openxmlformats.org/officeDocument/2006/relationships/notesSlide" Target="../notesSlides/notesSlide101.xml"/><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3" Type="http://schemas.openxmlformats.org/officeDocument/2006/relationships/image" Target="../media/image95.jpg"/><Relationship Id="rId2" Type="http://schemas.openxmlformats.org/officeDocument/2006/relationships/notesSlide" Target="../notesSlides/notesSlide102.xml"/><Relationship Id="rId1" Type="http://schemas.openxmlformats.org/officeDocument/2006/relationships/slideLayout" Target="../slideLayouts/slideLayout13.xml"/><Relationship Id="rId5" Type="http://schemas.openxmlformats.org/officeDocument/2006/relationships/hyperlink" Target="https://www.osha.gov/laws-regs/regulations/standardnumber/1926/1926.100" TargetMode="External"/><Relationship Id="rId4" Type="http://schemas.openxmlformats.org/officeDocument/2006/relationships/hyperlink" Target="https://www.osha.gov/laws-regs/regulations/standardnumber/1926/1926.28" TargetMode="External"/></Relationships>
</file>

<file path=ppt/slides/_rels/slide103.xml.rels><?xml version="1.0" encoding="UTF-8" standalone="yes"?>
<Relationships xmlns="http://schemas.openxmlformats.org/package/2006/relationships"><Relationship Id="rId3" Type="http://schemas.openxmlformats.org/officeDocument/2006/relationships/hyperlink" Target="https://www.osha.gov/laws-regs/regulations/standardnumber/1910/1910SubpartS" TargetMode="External"/><Relationship Id="rId2" Type="http://schemas.openxmlformats.org/officeDocument/2006/relationships/notesSlide" Target="../notesSlides/notesSlide103.xml"/><Relationship Id="rId1" Type="http://schemas.openxmlformats.org/officeDocument/2006/relationships/slideLayout" Target="../slideLayouts/slideLayout13.xml"/><Relationship Id="rId4" Type="http://schemas.openxmlformats.org/officeDocument/2006/relationships/hyperlink" Target="https://www.osha.gov/laws-regs/regulations/standardnumber/1926/1926SubpartK" TargetMode="External"/></Relationships>
</file>

<file path=ppt/slides/_rels/slide104.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104.xml"/><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3" Type="http://schemas.openxmlformats.org/officeDocument/2006/relationships/hyperlink" Target="https://www.osha.gov/laws-regs/regulations/standardnumber/1926/1926.28" TargetMode="External"/><Relationship Id="rId2" Type="http://schemas.openxmlformats.org/officeDocument/2006/relationships/notesSlide" Target="../notesSlides/notesSlide105.xml"/><Relationship Id="rId1" Type="http://schemas.openxmlformats.org/officeDocument/2006/relationships/slideLayout" Target="../slideLayouts/slideLayout13.xml"/><Relationship Id="rId5" Type="http://schemas.openxmlformats.org/officeDocument/2006/relationships/hyperlink" Target="https://www.osha.gov/Publications/osha3151.pdf" TargetMode="External"/><Relationship Id="rId4" Type="http://schemas.openxmlformats.org/officeDocument/2006/relationships/hyperlink" Target="https://www.osha.gov/laws-regs/regulations/standardnumber/1926/1926.100" TargetMode="External"/></Relationships>
</file>

<file path=ppt/slides/_rels/slide106.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106.xml"/><Relationship Id="rId1" Type="http://schemas.openxmlformats.org/officeDocument/2006/relationships/slideLayout" Target="../slideLayouts/slideLayout13.xml"/><Relationship Id="rId5" Type="http://schemas.openxmlformats.org/officeDocument/2006/relationships/hyperlink" Target="https://www.osha.gov/laws-regs/regulations/standardnumber/1926/1926.100" TargetMode="External"/><Relationship Id="rId4" Type="http://schemas.openxmlformats.org/officeDocument/2006/relationships/image" Target="../media/image98.jpeg"/></Relationships>
</file>

<file path=ppt/slides/_rels/slide107.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107.xml"/><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108.xml"/><Relationship Id="rId1" Type="http://schemas.openxmlformats.org/officeDocument/2006/relationships/slideLayout" Target="../slideLayouts/slideLayout13.xml"/><Relationship Id="rId4" Type="http://schemas.openxmlformats.org/officeDocument/2006/relationships/hyperlink" Target="https://www.osha.gov/laws-regs/interlinking/standards/1926.403(i)(2)(i)" TargetMode="External"/></Relationships>
</file>

<file path=ppt/slides/_rels/slide109.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notesSlide" Target="../notesSlides/notesSlide109.xml"/><Relationship Id="rId1" Type="http://schemas.openxmlformats.org/officeDocument/2006/relationships/slideLayout" Target="../slideLayouts/slideLayout13.xml"/><Relationship Id="rId4" Type="http://schemas.openxmlformats.org/officeDocument/2006/relationships/image" Target="../media/image102.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110.xml"/><Relationship Id="rId1" Type="http://schemas.openxmlformats.org/officeDocument/2006/relationships/slideLayout" Target="../slideLayouts/slideLayout13.xml"/><Relationship Id="rId4" Type="http://schemas.openxmlformats.org/officeDocument/2006/relationships/hyperlink" Target="https://www.osha.gov/laws-regs/regulations/standardnumber/1926/1926.405" TargetMode="Externa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3" Type="http://schemas.openxmlformats.org/officeDocument/2006/relationships/hyperlink" Target="https://www.osha.gov/Publications/osha3071.html" TargetMode="External"/><Relationship Id="rId2" Type="http://schemas.openxmlformats.org/officeDocument/2006/relationships/notesSlide" Target="../notesSlides/notesSlide112.xml"/><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113.xml"/><Relationship Id="rId1" Type="http://schemas.openxmlformats.org/officeDocument/2006/relationships/slideLayout" Target="../slideLayouts/slideLayout13.xml"/><Relationship Id="rId4" Type="http://schemas.openxmlformats.org/officeDocument/2006/relationships/hyperlink" Target="https://www.osha.gov/Publications/osha3071.html" TargetMode="External"/></Relationships>
</file>

<file path=ppt/slides/_rels/slide114.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114.xml"/><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notesSlide" Target="../notesSlides/notesSlide115.xml"/><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notesSlide" Target="../notesSlides/notesSlide116.xml"/><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notesSlide" Target="../notesSlides/notesSlide117.xml"/><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notesSlide" Target="../notesSlides/notesSlide118.xml"/><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notesSlide" Target="../notesSlides/notesSlide11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notesSlide" Target="../notesSlides/notesSlide120.xml"/><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notesSlide" Target="../notesSlides/notesSlide121.xml"/><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notesSlide" Target="../notesSlides/notesSlide122.xml"/><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notesSlide" Target="../notesSlides/notesSlide123.xml"/><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notesSlide" Target="../notesSlides/notesSlide124.xml"/><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notesSlide" Target="../notesSlides/notesSlide125.xml"/><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notesSlide" Target="../notesSlides/notesSlide126.xml"/><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127.xml"/><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128.xml"/><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notesSlide" Target="../notesSlides/notesSlide12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30.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notesSlide" Target="../notesSlides/notesSlide130.xml"/><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3" Type="http://schemas.openxmlformats.org/officeDocument/2006/relationships/image" Target="../media/image115.emf"/><Relationship Id="rId2" Type="http://schemas.openxmlformats.org/officeDocument/2006/relationships/notesSlide" Target="../notesSlides/notesSlide132.xml"/><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4.emf"/></Relationships>
</file>

<file path=ppt/slides/_rels/slide1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15.e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hyperlink" Target="https://www.youtube.com/watch?time_continue=317&amp;v=fLVzvMTgGDY"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oc5HRoa6-vQ&amp;ab_channel=LifeNoggin" TargetMode="External"/><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23.emf"/></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4.xml"/><Relationship Id="rId1" Type="http://schemas.openxmlformats.org/officeDocument/2006/relationships/slideLayout" Target="../slideLayouts/slideLayout13.xml"/><Relationship Id="rId5" Type="http://schemas.openxmlformats.org/officeDocument/2006/relationships/image" Target="../media/image26.jpeg"/><Relationship Id="rId4" Type="http://schemas.openxmlformats.org/officeDocument/2006/relationships/image" Target="../media/image25.jpeg"/></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2.xml"/><Relationship Id="rId1" Type="http://schemas.openxmlformats.org/officeDocument/2006/relationships/slideLayout" Target="../slideLayouts/slideLayout13.xml"/><Relationship Id="rId4" Type="http://schemas.openxmlformats.org/officeDocument/2006/relationships/image" Target="../media/image29.jpeg"/></Relationships>
</file>

<file path=ppt/slides/_rels/slide4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3.xml"/><Relationship Id="rId1" Type="http://schemas.openxmlformats.org/officeDocument/2006/relationships/slideLayout" Target="../slideLayouts/slideLayout13.xml"/><Relationship Id="rId4" Type="http://schemas.openxmlformats.org/officeDocument/2006/relationships/image" Target="../media/image31.jpeg"/></Relationships>
</file>

<file path=ppt/slides/_rels/slide4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44.xml"/><Relationship Id="rId1" Type="http://schemas.openxmlformats.org/officeDocument/2006/relationships/slideLayout" Target="../slideLayouts/slideLayout13.xml"/><Relationship Id="rId4" Type="http://schemas.openxmlformats.org/officeDocument/2006/relationships/hyperlink" Target="https://www.youtube.com/watch?v=oc5HRoa6-vQ&amp;ab_channel=LifeNoggin"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46.xml"/><Relationship Id="rId1" Type="http://schemas.openxmlformats.org/officeDocument/2006/relationships/slideLayout" Target="../slideLayouts/slideLayout13.xml"/><Relationship Id="rId4" Type="http://schemas.openxmlformats.org/officeDocument/2006/relationships/image" Target="../media/image35.jpeg"/></Relationships>
</file>

<file path=ppt/slides/_rels/slide47.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1.xml"/><Relationship Id="rId1" Type="http://schemas.openxmlformats.org/officeDocument/2006/relationships/slideLayout" Target="../slideLayouts/slideLayout13.xml"/><Relationship Id="rId6" Type="http://schemas.openxmlformats.org/officeDocument/2006/relationships/image" Target="../media/image41.emf"/><Relationship Id="rId5" Type="http://schemas.openxmlformats.org/officeDocument/2006/relationships/hyperlink" Target="https://www.osha.gov/laws-regs/regulations/standardnumber/1910/1910.335" TargetMode="External"/><Relationship Id="rId4" Type="http://schemas.openxmlformats.org/officeDocument/2006/relationships/hyperlink" Target="https://www.osha.gov/laws-regs/standardinterpretations/standardnumber/1910/1910.303%20-%20Index/result"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hyperlink" Target="https://www.youtube.com/watch?v=vSV-WLHeaog" TargetMode="External"/><Relationship Id="rId2" Type="http://schemas.openxmlformats.org/officeDocument/2006/relationships/notesSlide" Target="../notesSlides/notesSlide53.xml"/><Relationship Id="rId1" Type="http://schemas.openxmlformats.org/officeDocument/2006/relationships/slideLayout" Target="../slideLayouts/slideLayout13.xml"/><Relationship Id="rId4" Type="http://schemas.openxmlformats.org/officeDocument/2006/relationships/image" Target="../media/image43.emf"/></Relationships>
</file>

<file path=ppt/slides/_rels/slide54.xml.rels><?xml version="1.0" encoding="UTF-8" standalone="yes"?>
<Relationships xmlns="http://schemas.openxmlformats.org/package/2006/relationships"><Relationship Id="rId3" Type="http://schemas.openxmlformats.org/officeDocument/2006/relationships/hyperlink" Target="https://www.youtube.com/watch?v=cH9Zfq6zjgY" TargetMode="External"/><Relationship Id="rId2" Type="http://schemas.openxmlformats.org/officeDocument/2006/relationships/notesSlide" Target="../notesSlides/notesSlide54.xml"/><Relationship Id="rId1" Type="http://schemas.openxmlformats.org/officeDocument/2006/relationships/slideLayout" Target="../slideLayouts/slideLayout13.xml"/><Relationship Id="rId4" Type="http://schemas.openxmlformats.org/officeDocument/2006/relationships/image" Target="../media/image44.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hyperlink" Target="https://www.osha.gov/SLTC/etools/electric_power/energized_liveline_barehand.html" TargetMode="External"/><Relationship Id="rId2" Type="http://schemas.openxmlformats.org/officeDocument/2006/relationships/notesSlide" Target="../notesSlides/notesSlide59.xml"/><Relationship Id="rId1" Type="http://schemas.openxmlformats.org/officeDocument/2006/relationships/slideLayout" Target="../slideLayouts/slideLayout13.xml"/><Relationship Id="rId4" Type="http://schemas.openxmlformats.org/officeDocument/2006/relationships/hyperlink" Target="https://www.osha.gov/SLTC/etools/electric_power/insulating_protective_equipment.html"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hyperlink" Target="https://www.youtube.com/watch?v=6_NEAEGeFIw" TargetMode="External"/><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hyperlink" Target="https://www.youtube.com/watch?v=4QcctfnUeOM" TargetMode="External"/><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hyperlink" Target="https://www.youtube.com/watch?v=zLW_7TPf310" TargetMode="External"/><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notesSlide" Target="../notesSlides/notesSlide64.xml"/><Relationship Id="rId1" Type="http://schemas.openxmlformats.org/officeDocument/2006/relationships/slideLayout" Target="../slideLayouts/slideLayout13.xml"/><Relationship Id="rId4" Type="http://schemas.openxmlformats.org/officeDocument/2006/relationships/image" Target="../media/image50.gif"/></Relationships>
</file>

<file path=ppt/slides/_rels/slide6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65.xml"/><Relationship Id="rId1" Type="http://schemas.openxmlformats.org/officeDocument/2006/relationships/slideLayout" Target="../slideLayouts/slideLayout13.xml"/><Relationship Id="rId4" Type="http://schemas.openxmlformats.org/officeDocument/2006/relationships/image" Target="../media/image52.jpeg"/></Relationships>
</file>

<file path=ppt/slides/_rels/slide6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66.xml"/><Relationship Id="rId1" Type="http://schemas.openxmlformats.org/officeDocument/2006/relationships/slideLayout" Target="../slideLayouts/slideLayout13.xml"/><Relationship Id="rId5" Type="http://schemas.openxmlformats.org/officeDocument/2006/relationships/hyperlink" Target="https://www.osha.gov/laws-regs/regulations/standardnumber/1926/1926.405" TargetMode="External"/><Relationship Id="rId4" Type="http://schemas.openxmlformats.org/officeDocument/2006/relationships/image" Target="../media/image54.jpeg"/></Relationships>
</file>

<file path=ppt/slides/_rels/slide6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67.xml"/><Relationship Id="rId1" Type="http://schemas.openxmlformats.org/officeDocument/2006/relationships/slideLayout" Target="../slideLayouts/slideLayout13.xml"/><Relationship Id="rId4" Type="http://schemas.openxmlformats.org/officeDocument/2006/relationships/image" Target="../media/image56.jpeg"/></Relationships>
</file>

<file path=ppt/slides/_rels/slide68.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69.xml"/><Relationship Id="rId1" Type="http://schemas.openxmlformats.org/officeDocument/2006/relationships/slideLayout" Target="../slideLayouts/slideLayout13.xml"/><Relationship Id="rId5" Type="http://schemas.openxmlformats.org/officeDocument/2006/relationships/image" Target="../media/image59.emf"/><Relationship Id="rId4" Type="http://schemas.openxmlformats.org/officeDocument/2006/relationships/hyperlink" Target="https://www.osha.gov/laws-regs/regulations/standardnumber/1926/1926.405"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71.xml"/><Relationship Id="rId1" Type="http://schemas.openxmlformats.org/officeDocument/2006/relationships/slideLayout" Target="../slideLayouts/slideLayout13.xml"/><Relationship Id="rId4" Type="http://schemas.openxmlformats.org/officeDocument/2006/relationships/image" Target="../media/image62.jpeg"/></Relationships>
</file>

<file path=ppt/slides/_rels/slide7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hyperlink" Target="https://www.osha.gov/laws-regs/regulations/standardnumber/1926/1926.600" TargetMode="External"/><Relationship Id="rId2" Type="http://schemas.openxmlformats.org/officeDocument/2006/relationships/notesSlide" Target="../notesSlides/notesSlide75.xml"/><Relationship Id="rId1" Type="http://schemas.openxmlformats.org/officeDocument/2006/relationships/slideLayout" Target="../slideLayouts/slideLayout13.xml"/><Relationship Id="rId5" Type="http://schemas.openxmlformats.org/officeDocument/2006/relationships/image" Target="../media/image65.emf"/><Relationship Id="rId4" Type="http://schemas.openxmlformats.org/officeDocument/2006/relationships/hyperlink" Target="https://www.osha.gov/laws-regs/regulations/standardnumber/1926/1926.416" TargetMode="External"/></Relationships>
</file>

<file path=ppt/slides/_rels/slide76.xml.rels><?xml version="1.0" encoding="UTF-8" standalone="yes"?>
<Relationships xmlns="http://schemas.openxmlformats.org/package/2006/relationships"><Relationship Id="rId3" Type="http://schemas.openxmlformats.org/officeDocument/2006/relationships/hyperlink" Target="https://www.osha.gov/laws-regs/regulations/standardnumber/1926/1926.600" TargetMode="External"/><Relationship Id="rId2" Type="http://schemas.openxmlformats.org/officeDocument/2006/relationships/notesSlide" Target="../notesSlides/notesSlide76.xml"/><Relationship Id="rId1" Type="http://schemas.openxmlformats.org/officeDocument/2006/relationships/slideLayout" Target="../slideLayouts/slideLayout13.xml"/><Relationship Id="rId5" Type="http://schemas.openxmlformats.org/officeDocument/2006/relationships/image" Target="../media/image66.emf"/><Relationship Id="rId4" Type="http://schemas.openxmlformats.org/officeDocument/2006/relationships/hyperlink" Target="https://www.osha.gov/laws-regs/regulations/standardnumber/1926/1926.416" TargetMode="External"/></Relationships>
</file>

<file path=ppt/slides/_rels/slide77.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notesSlide" Target="../notesSlides/notesSlide77.xml"/><Relationship Id="rId1" Type="http://schemas.openxmlformats.org/officeDocument/2006/relationships/slideLayout" Target="../slideLayouts/slideLayout13.xml"/><Relationship Id="rId4" Type="http://schemas.openxmlformats.org/officeDocument/2006/relationships/hyperlink" Target="https://www.osha.gov/laws-regs/regulations/standardnumber/1926/1926.961" TargetMode="External"/></Relationships>
</file>

<file path=ppt/slides/_rels/slide78.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notesSlide" Target="../notesSlides/notesSlide78.xml"/><Relationship Id="rId1" Type="http://schemas.openxmlformats.org/officeDocument/2006/relationships/slideLayout" Target="../slideLayouts/slideLayout13.xml"/><Relationship Id="rId6" Type="http://schemas.openxmlformats.org/officeDocument/2006/relationships/hyperlink" Target="https://www.osha.gov/laws-regs/regulations/standardnumber/1926/1926.1053" TargetMode="External"/><Relationship Id="rId5" Type="http://schemas.openxmlformats.org/officeDocument/2006/relationships/hyperlink" Target="https://www.osha.gov/laws-regs/regulations/standardnumber/1926/1926.1408" TargetMode="External"/><Relationship Id="rId4" Type="http://schemas.openxmlformats.org/officeDocument/2006/relationships/image" Target="../media/image69.jpeg"/></Relationships>
</file>

<file path=ppt/slides/_rels/slide79.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notesSlide" Target="../notesSlides/notesSlide79.xml"/><Relationship Id="rId1" Type="http://schemas.openxmlformats.org/officeDocument/2006/relationships/slideLayout" Target="../slideLayouts/slideLayout13.xml"/><Relationship Id="rId6" Type="http://schemas.openxmlformats.org/officeDocument/2006/relationships/hyperlink" Target="https://www.osha.gov/laws-regs/regulations/standardnumber/1926/1926.1408" TargetMode="External"/><Relationship Id="rId5" Type="http://schemas.openxmlformats.org/officeDocument/2006/relationships/hyperlink" Target="https://www.osha.gov/laws-regs/regulations/standardnumber/1926/1926.850" TargetMode="External"/><Relationship Id="rId4" Type="http://schemas.openxmlformats.org/officeDocument/2006/relationships/image" Target="../media/image71.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80.xml"/><Relationship Id="rId1" Type="http://schemas.openxmlformats.org/officeDocument/2006/relationships/slideLayout" Target="../slideLayouts/slideLayout13.xml"/><Relationship Id="rId4" Type="http://schemas.openxmlformats.org/officeDocument/2006/relationships/hyperlink" Target="https://www.osha.gov/laws-regs/regulations/standardnumber/1926/1926.404" TargetMode="External"/></Relationships>
</file>

<file path=ppt/slides/_rels/slide81.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notesSlide" Target="../notesSlides/notesSlide81.xml"/><Relationship Id="rId1" Type="http://schemas.openxmlformats.org/officeDocument/2006/relationships/slideLayout" Target="../slideLayouts/slideLayout13.xml"/><Relationship Id="rId6" Type="http://schemas.openxmlformats.org/officeDocument/2006/relationships/hyperlink" Target="https://www.osha.gov/laws-regs/regulations/standardnumber/1926/1926.404" TargetMode="External"/><Relationship Id="rId5" Type="http://schemas.openxmlformats.org/officeDocument/2006/relationships/image" Target="../media/image75.jpeg"/><Relationship Id="rId4" Type="http://schemas.openxmlformats.org/officeDocument/2006/relationships/image" Target="../media/image74.jpeg"/></Relationships>
</file>

<file path=ppt/slides/_rels/slide8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82.xml"/><Relationship Id="rId1" Type="http://schemas.openxmlformats.org/officeDocument/2006/relationships/slideLayout" Target="../slideLayouts/slideLayout13.xml"/><Relationship Id="rId5" Type="http://schemas.openxmlformats.org/officeDocument/2006/relationships/hyperlink" Target="https://www.osha.gov/laws-regs/regulations/standardnumber/1926/1926.404" TargetMode="External"/><Relationship Id="rId4" Type="http://schemas.openxmlformats.org/officeDocument/2006/relationships/image" Target="../media/image72.jpeg"/></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86.xml"/><Relationship Id="rId1" Type="http://schemas.openxmlformats.org/officeDocument/2006/relationships/slideLayout" Target="../slideLayouts/slideLayout13.xml"/><Relationship Id="rId4" Type="http://schemas.openxmlformats.org/officeDocument/2006/relationships/hyperlink" Target="https://www.osha.gov/laws-regs/regulations/standardnumber/1926/1926.302" TargetMode="External"/></Relationships>
</file>

<file path=ppt/slides/_rels/slide87.xml.rels><?xml version="1.0" encoding="UTF-8" standalone="yes"?>
<Relationships xmlns="http://schemas.openxmlformats.org/package/2006/relationships"><Relationship Id="rId3" Type="http://schemas.openxmlformats.org/officeDocument/2006/relationships/hyperlink" Target="https://www.osha.gov/laws-regs/regulations/standardnumber/1926/1926.962" TargetMode="External"/><Relationship Id="rId2" Type="http://schemas.openxmlformats.org/officeDocument/2006/relationships/notesSlide" Target="../notesSlides/notesSlide87.xml"/><Relationship Id="rId1" Type="http://schemas.openxmlformats.org/officeDocument/2006/relationships/slideLayout" Target="../slideLayouts/slideLayout13.xml"/><Relationship Id="rId4" Type="http://schemas.openxmlformats.org/officeDocument/2006/relationships/image" Target="../media/image78.emf"/></Relationships>
</file>

<file path=ppt/slides/_rels/slide88.xml.rels><?xml version="1.0" encoding="UTF-8" standalone="yes"?>
<Relationships xmlns="http://schemas.openxmlformats.org/package/2006/relationships"><Relationship Id="rId3" Type="http://schemas.openxmlformats.org/officeDocument/2006/relationships/hyperlink" Target="https://www.osha.gov/laws-regs/regulations/standardnumber/1926/1926.1412" TargetMode="External"/><Relationship Id="rId2" Type="http://schemas.openxmlformats.org/officeDocument/2006/relationships/notesSlide" Target="../notesSlides/notesSlide88.xml"/><Relationship Id="rId1" Type="http://schemas.openxmlformats.org/officeDocument/2006/relationships/slideLayout" Target="../slideLayouts/slideLayout13.xml"/><Relationship Id="rId4" Type="http://schemas.openxmlformats.org/officeDocument/2006/relationships/image" Target="../media/image79.jpeg"/></Relationships>
</file>

<file path=ppt/slides/_rels/slide89.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89.xml"/><Relationship Id="rId1" Type="http://schemas.openxmlformats.org/officeDocument/2006/relationships/slideLayout" Target="../slideLayouts/slideLayout13.xml"/><Relationship Id="rId5" Type="http://schemas.openxmlformats.org/officeDocument/2006/relationships/hyperlink" Target="https://www.osha.gov/laws-regs/regulations/standardnumber/1926/1926.1412" TargetMode="External"/><Relationship Id="rId4" Type="http://schemas.openxmlformats.org/officeDocument/2006/relationships/image" Target="../media/image81.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90.xml"/><Relationship Id="rId1" Type="http://schemas.openxmlformats.org/officeDocument/2006/relationships/slideLayout" Target="../slideLayouts/slideLayout13.xml"/><Relationship Id="rId5" Type="http://schemas.openxmlformats.org/officeDocument/2006/relationships/hyperlink" Target="https://www.osha.gov/laws-regs/regulations/standardnumber/1926/1926.416" TargetMode="External"/><Relationship Id="rId4" Type="http://schemas.openxmlformats.org/officeDocument/2006/relationships/image" Target="../media/image83.jpeg"/></Relationships>
</file>

<file path=ppt/slides/_rels/slide9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91.xm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3" Type="http://schemas.openxmlformats.org/officeDocument/2006/relationships/image" Target="../media/image85.emf"/><Relationship Id="rId2" Type="http://schemas.openxmlformats.org/officeDocument/2006/relationships/notesSlide" Target="../notesSlides/notesSlide92.xml"/><Relationship Id="rId1" Type="http://schemas.openxmlformats.org/officeDocument/2006/relationships/slideLayout" Target="../slideLayouts/slideLayout13.xml"/><Relationship Id="rId4" Type="http://schemas.openxmlformats.org/officeDocument/2006/relationships/hyperlink" Target="https://www.osha.gov/laws-regs/regulations/standardnumber/1926/1926.405" TargetMode="External"/></Relationships>
</file>

<file path=ppt/slides/_rels/slide93.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93.xml"/><Relationship Id="rId1" Type="http://schemas.openxmlformats.org/officeDocument/2006/relationships/slideLayout" Target="../slideLayouts/slideLayout13.xml"/><Relationship Id="rId5" Type="http://schemas.openxmlformats.org/officeDocument/2006/relationships/hyperlink" Target="https://www.osha.gov/laws-regs/regulations/standardnumber/1926/1926.405" TargetMode="External"/><Relationship Id="rId4" Type="http://schemas.openxmlformats.org/officeDocument/2006/relationships/image" Target="../media/image87.jpeg"/></Relationships>
</file>

<file path=ppt/slides/_rels/slide94.xml.rels><?xml version="1.0" encoding="UTF-8" standalone="yes"?>
<Relationships xmlns="http://schemas.openxmlformats.org/package/2006/relationships"><Relationship Id="rId3" Type="http://schemas.openxmlformats.org/officeDocument/2006/relationships/hyperlink" Target="https://www.osha.gov/laws-regs/regulations/standardnumber/1926/1926.1417" TargetMode="External"/><Relationship Id="rId2" Type="http://schemas.openxmlformats.org/officeDocument/2006/relationships/notesSlide" Target="../notesSlides/notesSlide94.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3" Type="http://schemas.openxmlformats.org/officeDocument/2006/relationships/image" Target="../media/image88.emf"/><Relationship Id="rId2" Type="http://schemas.openxmlformats.org/officeDocument/2006/relationships/notesSlide" Target="../notesSlides/notesSlide95.xml"/><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96.xml"/><Relationship Id="rId1" Type="http://schemas.openxmlformats.org/officeDocument/2006/relationships/slideLayout" Target="../slideLayouts/slideLayout13.xml"/><Relationship Id="rId5" Type="http://schemas.openxmlformats.org/officeDocument/2006/relationships/hyperlink" Target="https://www.osha.gov/laws-regs/regulations/standardnumber/1926/1926.449" TargetMode="External"/><Relationship Id="rId4" Type="http://schemas.openxmlformats.org/officeDocument/2006/relationships/image" Target="../media/image90.emf"/></Relationships>
</file>

<file path=ppt/slides/_rels/slide97.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97.xml"/><Relationship Id="rId1" Type="http://schemas.openxmlformats.org/officeDocument/2006/relationships/slideLayout" Target="../slideLayouts/slideLayout13.xml"/><Relationship Id="rId4" Type="http://schemas.openxmlformats.org/officeDocument/2006/relationships/hyperlink" Target="https://www.osha.gov/laws-regs/standardinterpretations/1987-09-24-0" TargetMode="External"/></Relationships>
</file>

<file path=ppt/slides/_rels/slide9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98.xml"/><Relationship Id="rId1" Type="http://schemas.openxmlformats.org/officeDocument/2006/relationships/slideLayout" Target="../slideLayouts/slideLayout13.xml"/><Relationship Id="rId4" Type="http://schemas.openxmlformats.org/officeDocument/2006/relationships/hyperlink" Target="https://www.osha.gov/laws-regs/standardinterpretations/1987-09-24-0" TargetMode="External"/></Relationships>
</file>

<file path=ppt/slides/_rels/slide99.xml.rels><?xml version="1.0" encoding="UTF-8" standalone="yes"?>
<Relationships xmlns="http://schemas.openxmlformats.org/package/2006/relationships"><Relationship Id="rId3" Type="http://schemas.openxmlformats.org/officeDocument/2006/relationships/hyperlink" Target="https://www.osha.gov/laws-regs/regulations/standardnumber/1926/1926.417" TargetMode="External"/><Relationship Id="rId2" Type="http://schemas.openxmlformats.org/officeDocument/2006/relationships/notesSlide" Target="../notesSlides/notesSlide99.xml"/><Relationship Id="rId1" Type="http://schemas.openxmlformats.org/officeDocument/2006/relationships/slideLayout" Target="../slideLayouts/slideLayout13.xml"/><Relationship Id="rId4" Type="http://schemas.openxmlformats.org/officeDocument/2006/relationships/image" Target="../media/image9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752600"/>
            <a:ext cx="8534400" cy="1470025"/>
          </a:xfrm>
        </p:spPr>
        <p:txBody>
          <a:bodyPr/>
          <a:lstStyle/>
          <a:p>
            <a:r>
              <a:rPr lang="es-ES" dirty="0">
                <a:solidFill>
                  <a:srgbClr val="000099"/>
                </a:solidFill>
              </a:rPr>
              <a:t>Riesgos eléctricos en la construcción</a:t>
            </a:r>
            <a:endParaRPr lang="en-US" dirty="0">
              <a:solidFill>
                <a:srgbClr val="000099"/>
              </a:solidFill>
            </a:endParaRPr>
          </a:p>
        </p:txBody>
      </p:sp>
      <p:sp>
        <p:nvSpPr>
          <p:cNvPr id="5" name="Subtitle 4"/>
          <p:cNvSpPr>
            <a:spLocks noGrp="1"/>
          </p:cNvSpPr>
          <p:nvPr>
            <p:ph type="subTitle" idx="1"/>
          </p:nvPr>
        </p:nvSpPr>
        <p:spPr>
          <a:xfrm>
            <a:off x="609600" y="3429000"/>
            <a:ext cx="7620000" cy="1143000"/>
          </a:xfrm>
        </p:spPr>
        <p:txBody>
          <a:bodyPr/>
          <a:lstStyle/>
          <a:p>
            <a:r>
              <a:rPr lang="es-ES" dirty="0">
                <a:solidFill>
                  <a:srgbClr val="000099"/>
                </a:solidFill>
              </a:rPr>
              <a:t>Una capacitación adecuada en seguridad </a:t>
            </a:r>
            <a:r>
              <a:rPr lang="es-ES" dirty="0" smtClean="0">
                <a:solidFill>
                  <a:srgbClr val="000099"/>
                </a:solidFill>
              </a:rPr>
              <a:t>y lenguaje</a:t>
            </a:r>
            <a:endParaRPr lang="en-US" dirty="0" smtClean="0">
              <a:solidFill>
                <a:srgbClr val="000099"/>
              </a:solidFill>
            </a:endParaRPr>
          </a:p>
        </p:txBody>
      </p:sp>
      <p:sp>
        <p:nvSpPr>
          <p:cNvPr id="7" name="Content Placeholder 2"/>
          <p:cNvSpPr txBox="1">
            <a:spLocks/>
          </p:cNvSpPr>
          <p:nvPr/>
        </p:nvSpPr>
        <p:spPr bwMode="auto">
          <a:xfrm>
            <a:off x="419100" y="5257800"/>
            <a:ext cx="8305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None/>
              <a:defRPr sz="3200">
                <a:solidFill>
                  <a:schemeClr val="tx1"/>
                </a:solidFill>
                <a:latin typeface="+mn-lt"/>
                <a:ea typeface="+mn-ea"/>
                <a:cs typeface="+mn-cs"/>
              </a:defRPr>
            </a:lvl1pPr>
            <a:lvl2pPr marL="457200" indent="0" algn="ctr" rtl="0" eaLnBrk="1" fontAlgn="base" hangingPunct="1">
              <a:spcBef>
                <a:spcPct val="20000"/>
              </a:spcBef>
              <a:spcAft>
                <a:spcPct val="0"/>
              </a:spcAft>
              <a:buNone/>
              <a:defRPr sz="2800">
                <a:solidFill>
                  <a:schemeClr val="tx1"/>
                </a:solidFill>
                <a:latin typeface="+mn-lt"/>
              </a:defRPr>
            </a:lvl2pPr>
            <a:lvl3pPr marL="914400" indent="0" algn="ctr" rtl="0" eaLnBrk="1" fontAlgn="base" hangingPunct="1">
              <a:spcBef>
                <a:spcPct val="20000"/>
              </a:spcBef>
              <a:spcAft>
                <a:spcPct val="0"/>
              </a:spcAft>
              <a:buNone/>
              <a:defRPr sz="2400">
                <a:solidFill>
                  <a:schemeClr val="tx1"/>
                </a:solidFill>
                <a:latin typeface="+mn-lt"/>
              </a:defRPr>
            </a:lvl3pPr>
            <a:lvl4pPr marL="1371600" indent="0" algn="ctr" rtl="0" eaLnBrk="1" fontAlgn="base" hangingPunct="1">
              <a:spcBef>
                <a:spcPct val="20000"/>
              </a:spcBef>
              <a:spcAft>
                <a:spcPct val="0"/>
              </a:spcAft>
              <a:buNone/>
              <a:defRPr sz="2000">
                <a:solidFill>
                  <a:schemeClr val="tx1"/>
                </a:solidFill>
                <a:latin typeface="+mn-lt"/>
              </a:defRPr>
            </a:lvl4pPr>
            <a:lvl5pPr marL="1828800" indent="0" algn="ctr" rtl="0" eaLnBrk="1" fontAlgn="base" hangingPunct="1">
              <a:spcBef>
                <a:spcPct val="20000"/>
              </a:spcBef>
              <a:spcAft>
                <a:spcPct val="0"/>
              </a:spcAft>
              <a:buNone/>
              <a:defRPr sz="2000">
                <a:solidFill>
                  <a:schemeClr val="tx1"/>
                </a:solidFill>
                <a:latin typeface="+mn-lt"/>
              </a:defRPr>
            </a:lvl5pPr>
            <a:lvl6pPr marL="2286000" indent="0" algn="ctr" rtl="0" eaLnBrk="1" fontAlgn="base" hangingPunct="1">
              <a:spcBef>
                <a:spcPct val="20000"/>
              </a:spcBef>
              <a:spcAft>
                <a:spcPct val="0"/>
              </a:spcAft>
              <a:buNone/>
              <a:defRPr sz="2000">
                <a:solidFill>
                  <a:schemeClr val="tx1"/>
                </a:solidFill>
                <a:latin typeface="+mn-lt"/>
              </a:defRPr>
            </a:lvl6pPr>
            <a:lvl7pPr marL="2743200" indent="0" algn="ctr" rtl="0" eaLnBrk="1" fontAlgn="base" hangingPunct="1">
              <a:spcBef>
                <a:spcPct val="20000"/>
              </a:spcBef>
              <a:spcAft>
                <a:spcPct val="0"/>
              </a:spcAft>
              <a:buNone/>
              <a:defRPr sz="2000">
                <a:solidFill>
                  <a:schemeClr val="tx1"/>
                </a:solidFill>
                <a:latin typeface="+mn-lt"/>
              </a:defRPr>
            </a:lvl7pPr>
            <a:lvl8pPr marL="3200400" indent="0" algn="ctr" rtl="0" eaLnBrk="1" fontAlgn="base" hangingPunct="1">
              <a:spcBef>
                <a:spcPct val="20000"/>
              </a:spcBef>
              <a:spcAft>
                <a:spcPct val="0"/>
              </a:spcAft>
              <a:buNone/>
              <a:defRPr sz="2000">
                <a:solidFill>
                  <a:schemeClr val="tx1"/>
                </a:solidFill>
                <a:latin typeface="+mn-lt"/>
              </a:defRPr>
            </a:lvl8pPr>
            <a:lvl9pPr marL="3657600" indent="0" algn="ctr" rtl="0" eaLnBrk="1" fontAlgn="base" hangingPunct="1">
              <a:spcBef>
                <a:spcPct val="20000"/>
              </a:spcBef>
              <a:spcAft>
                <a:spcPct val="0"/>
              </a:spcAft>
              <a:buNone/>
              <a:defRPr sz="2000">
                <a:solidFill>
                  <a:schemeClr val="tx1"/>
                </a:solidFill>
                <a:latin typeface="+mn-lt"/>
              </a:defRPr>
            </a:lvl9pPr>
          </a:lstStyle>
          <a:p>
            <a:pPr algn="just">
              <a:buClr>
                <a:srgbClr val="3333FF"/>
              </a:buClr>
            </a:pPr>
            <a:r>
              <a:rPr lang="es-ES" altLang="en-US" sz="1600" i="1" kern="0" dirty="0">
                <a:latin typeface="Times New Roman" panose="02020603050405020304" pitchFamily="18" charset="0"/>
                <a:ea typeface="AR PL UMing HK" charset="0"/>
                <a:cs typeface="Times New Roman" panose="02020603050405020304" pitchFamily="18" charset="0"/>
              </a:rPr>
              <a:t>Este material fue producido bajo una subvención (SH-05044-SH8) de la Administración de Seguridad y Salud Ocupacional, Departamento de Trabajo de los EE. UU. No necesariamente refleja las opiniones o políticas del Departamento de Trabajo de los EE. UU., </a:t>
            </a:r>
            <a:r>
              <a:rPr lang="es-ES" altLang="en-US" sz="1600" i="1" kern="0" dirty="0" smtClean="0">
                <a:latin typeface="Times New Roman" panose="02020603050405020304" pitchFamily="18" charset="0"/>
                <a:ea typeface="AR PL UMing HK" charset="0"/>
                <a:cs typeface="Times New Roman" panose="02020603050405020304" pitchFamily="18" charset="0"/>
              </a:rPr>
              <a:t>ni hace </a:t>
            </a:r>
            <a:r>
              <a:rPr lang="es-ES" altLang="en-US" sz="1600" i="1" kern="0" dirty="0">
                <a:latin typeface="Times New Roman" panose="02020603050405020304" pitchFamily="18" charset="0"/>
                <a:ea typeface="AR PL UMing HK" charset="0"/>
                <a:cs typeface="Times New Roman" panose="02020603050405020304" pitchFamily="18" charset="0"/>
              </a:rPr>
              <a:t>mención de nombres comerciales, productos comerciales u organizaciones </a:t>
            </a:r>
            <a:r>
              <a:rPr lang="es-ES" altLang="en-US" sz="1600" i="1" kern="0" dirty="0" smtClean="0">
                <a:latin typeface="Times New Roman" panose="02020603050405020304" pitchFamily="18" charset="0"/>
                <a:ea typeface="AR PL UMing HK" charset="0"/>
                <a:cs typeface="Times New Roman" panose="02020603050405020304" pitchFamily="18" charset="0"/>
              </a:rPr>
              <a:t>que impliquen algún </a:t>
            </a:r>
            <a:r>
              <a:rPr lang="es-ES" altLang="en-US" sz="1600" i="1" kern="0" dirty="0">
                <a:latin typeface="Times New Roman" panose="02020603050405020304" pitchFamily="18" charset="0"/>
                <a:ea typeface="AR PL UMing HK" charset="0"/>
                <a:cs typeface="Times New Roman" panose="02020603050405020304" pitchFamily="18" charset="0"/>
              </a:rPr>
              <a:t>respaldo </a:t>
            </a:r>
            <a:r>
              <a:rPr lang="es-ES" altLang="en-US" sz="1600" i="1" kern="0" dirty="0" smtClean="0">
                <a:latin typeface="Times New Roman" panose="02020603050405020304" pitchFamily="18" charset="0"/>
                <a:ea typeface="AR PL UMing HK" charset="0"/>
                <a:cs typeface="Times New Roman" panose="02020603050405020304" pitchFamily="18" charset="0"/>
              </a:rPr>
              <a:t>al </a:t>
            </a:r>
            <a:r>
              <a:rPr lang="es-ES" altLang="en-US" sz="1600" i="1" kern="0" dirty="0">
                <a:latin typeface="Times New Roman" panose="02020603050405020304" pitchFamily="18" charset="0"/>
                <a:ea typeface="AR PL UMing HK" charset="0"/>
                <a:cs typeface="Times New Roman" panose="02020603050405020304" pitchFamily="18" charset="0"/>
              </a:rPr>
              <a:t>Gobierno de los EE. UU.</a:t>
            </a:r>
            <a:endParaRPr lang="en-US" altLang="en-US" sz="1600" i="1" kern="0" dirty="0" smtClean="0">
              <a:latin typeface="Times New Roman" panose="02020603050405020304" pitchFamily="18" charset="0"/>
              <a:ea typeface="AR PL UMing HK" charset="0"/>
              <a:cs typeface="Times New Roman" panose="02020603050405020304" pitchFamily="18" charset="0"/>
            </a:endParaRPr>
          </a:p>
        </p:txBody>
      </p:sp>
    </p:spTree>
    <p:extLst>
      <p:ext uri="{BB962C8B-B14F-4D97-AF65-F5344CB8AC3E}">
        <p14:creationId xmlns:p14="http://schemas.microsoft.com/office/powerpoint/2010/main" val="32623391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115379" y="1094771"/>
            <a:ext cx="8924924" cy="563562"/>
          </a:xfrm>
        </p:spPr>
        <p:txBody>
          <a:bodyPr>
            <a:normAutofit fontScale="90000"/>
          </a:bodyPr>
          <a:lstStyle/>
          <a:p>
            <a:r>
              <a:rPr lang="es-ES" altLang="en-US" dirty="0" smtClean="0">
                <a:latin typeface="Times New Roman" panose="02020603050405020304" pitchFamily="18" charset="0"/>
                <a:ea typeface="SimSun" panose="02010600030101010101" pitchFamily="2" charset="-122"/>
              </a:rPr>
              <a:t>Vistazo a los </a:t>
            </a:r>
            <a:r>
              <a:rPr lang="es-ES" altLang="en-US" dirty="0">
                <a:latin typeface="Times New Roman" panose="02020603050405020304" pitchFamily="18" charset="0"/>
                <a:ea typeface="SimSun" panose="02010600030101010101" pitchFamily="2" charset="-122"/>
              </a:rPr>
              <a:t>módulos de </a:t>
            </a:r>
            <a:r>
              <a:rPr lang="es-ES" altLang="en-US" dirty="0" smtClean="0">
                <a:latin typeface="Times New Roman" panose="02020603050405020304" pitchFamily="18" charset="0"/>
                <a:ea typeface="SimSun" panose="02010600030101010101" pitchFamily="2" charset="-122"/>
              </a:rPr>
              <a:t>entrenamiento</a:t>
            </a:r>
            <a:endParaRPr lang="en-US" altLang="en-US" dirty="0" smtClean="0"/>
          </a:p>
        </p:txBody>
      </p:sp>
      <p:sp>
        <p:nvSpPr>
          <p:cNvPr id="25605" name="Content Placeholder 2"/>
          <p:cNvSpPr>
            <a:spLocks noGrp="1"/>
          </p:cNvSpPr>
          <p:nvPr>
            <p:ph idx="1"/>
          </p:nvPr>
        </p:nvSpPr>
        <p:spPr>
          <a:xfrm>
            <a:off x="66676" y="1905000"/>
            <a:ext cx="8924924" cy="4114800"/>
          </a:xfrm>
        </p:spPr>
        <p:txBody>
          <a:bodyPr>
            <a:normAutofit lnSpcReduction="10000"/>
          </a:bodyPr>
          <a:lstStyle/>
          <a:p>
            <a:pPr>
              <a:buClr>
                <a:srgbClr val="3333FF"/>
              </a:buClr>
              <a:buFont typeface="Wingdings" panose="05000000000000000000" pitchFamily="2" charset="2"/>
              <a:buChar char="q"/>
            </a:pPr>
            <a:r>
              <a:rPr lang="en-US" altLang="en-US" sz="2800" dirty="0" smtClean="0">
                <a:latin typeface="Times New Roman" panose="02020603050405020304" pitchFamily="18" charset="0"/>
                <a:cs typeface="Times New Roman" panose="02020603050405020304" pitchFamily="18" charset="0"/>
              </a:rPr>
              <a:t> </a:t>
            </a:r>
            <a:r>
              <a:rPr lang="es-ES" altLang="en-US" dirty="0">
                <a:latin typeface="Times New Roman" panose="02020603050405020304" pitchFamily="18" charset="0"/>
                <a:cs typeface="Times New Roman" panose="02020603050405020304" pitchFamily="18" charset="0"/>
              </a:rPr>
              <a:t>Sección 4: Prevención de riesgos </a:t>
            </a:r>
            <a:r>
              <a:rPr lang="es-ES" altLang="en-US" dirty="0" smtClean="0">
                <a:latin typeface="Times New Roman" panose="02020603050405020304" pitchFamily="18" charset="0"/>
                <a:cs typeface="Times New Roman" panose="02020603050405020304" pitchFamily="18" charset="0"/>
              </a:rPr>
              <a:t>eléctricos</a:t>
            </a:r>
          </a:p>
          <a:p>
            <a:pPr marL="0" indent="0">
              <a:buClr>
                <a:srgbClr val="3333FF"/>
              </a:buClr>
              <a:buNone/>
            </a:pPr>
            <a:endParaRPr lang="en-US" altLang="en-US" sz="2000" dirty="0" smtClean="0">
              <a:latin typeface="Times New Roman" panose="02020603050405020304" pitchFamily="18" charset="0"/>
              <a:cs typeface="Times New Roman" panose="02020603050405020304" pitchFamily="18" charset="0"/>
            </a:endParaRPr>
          </a:p>
          <a:p>
            <a:pPr lvl="1">
              <a:buClr>
                <a:srgbClr val="3333FF"/>
              </a:buClr>
              <a:buFont typeface="Wingdings" panose="05000000000000000000" pitchFamily="2" charset="2"/>
              <a:buChar char="§"/>
            </a:pPr>
            <a:r>
              <a:rPr lang="es-ES" altLang="en-US" sz="2700" dirty="0">
                <a:latin typeface="Times New Roman" panose="02020603050405020304" pitchFamily="18" charset="0"/>
                <a:cs typeface="Times New Roman" panose="02020603050405020304" pitchFamily="18" charset="0"/>
              </a:rPr>
              <a:t>Mantener distancia segura a las líneas eléctricas aéreas</a:t>
            </a:r>
          </a:p>
          <a:p>
            <a:pPr lvl="1">
              <a:buClr>
                <a:srgbClr val="3333FF"/>
              </a:buClr>
              <a:buFont typeface="Wingdings" panose="05000000000000000000" pitchFamily="2" charset="2"/>
              <a:buChar char="§"/>
            </a:pPr>
            <a:r>
              <a:rPr lang="es-ES" altLang="en-US" sz="2700" dirty="0">
                <a:latin typeface="Times New Roman" panose="02020603050405020304" pitchFamily="18" charset="0"/>
                <a:cs typeface="Times New Roman" panose="02020603050405020304" pitchFamily="18" charset="0"/>
              </a:rPr>
              <a:t>Usar interruptores de circuito de falla a tierra (GFCI)</a:t>
            </a:r>
          </a:p>
          <a:p>
            <a:pPr lvl="1">
              <a:buClr>
                <a:srgbClr val="3333FF"/>
              </a:buClr>
              <a:buFont typeface="Wingdings" panose="05000000000000000000" pitchFamily="2" charset="2"/>
              <a:buChar char="§"/>
            </a:pPr>
            <a:r>
              <a:rPr lang="es-ES" altLang="en-US" sz="2700" dirty="0">
                <a:latin typeface="Times New Roman" panose="02020603050405020304" pitchFamily="18" charset="0"/>
                <a:cs typeface="Times New Roman" panose="02020603050405020304" pitchFamily="18" charset="0"/>
              </a:rPr>
              <a:t>Inspeccionar herramientas portátiles y cables de extensión</a:t>
            </a:r>
          </a:p>
          <a:p>
            <a:pPr lvl="1">
              <a:buClr>
                <a:srgbClr val="3333FF"/>
              </a:buClr>
              <a:buFont typeface="Wingdings" panose="05000000000000000000" pitchFamily="2" charset="2"/>
              <a:buChar char="§"/>
            </a:pPr>
            <a:r>
              <a:rPr lang="es-ES" altLang="en-US" sz="2700" dirty="0">
                <a:latin typeface="Times New Roman" panose="02020603050405020304" pitchFamily="18" charset="0"/>
                <a:cs typeface="Times New Roman" panose="02020603050405020304" pitchFamily="18" charset="0"/>
              </a:rPr>
              <a:t>Usar herramientas y equipos eléctricos según lo diseñado</a:t>
            </a:r>
          </a:p>
          <a:p>
            <a:pPr lvl="1">
              <a:buClr>
                <a:srgbClr val="3333FF"/>
              </a:buClr>
              <a:buFont typeface="Wingdings" panose="05000000000000000000" pitchFamily="2" charset="2"/>
              <a:buChar char="§"/>
            </a:pPr>
            <a:r>
              <a:rPr lang="es-ES" altLang="en-US" sz="2700" dirty="0">
                <a:latin typeface="Times New Roman" panose="02020603050405020304" pitchFamily="18" charset="0"/>
                <a:cs typeface="Times New Roman" panose="02020603050405020304" pitchFamily="18" charset="0"/>
              </a:rPr>
              <a:t>Seguir los procedimientos de bloqueo / </a:t>
            </a:r>
            <a:r>
              <a:rPr lang="es-ES" altLang="en-US" sz="2700" dirty="0" smtClean="0">
                <a:latin typeface="Times New Roman" panose="02020603050405020304" pitchFamily="18" charset="0"/>
                <a:cs typeface="Times New Roman" panose="02020603050405020304" pitchFamily="18" charset="0"/>
              </a:rPr>
              <a:t>etiquetado</a:t>
            </a:r>
          </a:p>
          <a:p>
            <a:pPr lvl="1">
              <a:buClr>
                <a:srgbClr val="3333FF"/>
              </a:buClr>
              <a:buFont typeface="Wingdings" panose="05000000000000000000" pitchFamily="2" charset="2"/>
              <a:buChar char="§"/>
            </a:pPr>
            <a:r>
              <a:rPr lang="es-ES" altLang="en-US" sz="2700" dirty="0">
                <a:latin typeface="Times New Roman" panose="02020603050405020304" pitchFamily="18" charset="0"/>
                <a:cs typeface="Times New Roman" panose="02020603050405020304" pitchFamily="18" charset="0"/>
              </a:rPr>
              <a:t>Equipo de protección personal</a:t>
            </a:r>
          </a:p>
          <a:p>
            <a:pPr lvl="1">
              <a:buClr>
                <a:srgbClr val="3333FF"/>
              </a:buClr>
              <a:buFont typeface="Wingdings" panose="05000000000000000000" pitchFamily="2" charset="2"/>
              <a:buChar char="§"/>
            </a:pPr>
            <a:r>
              <a:rPr lang="es-ES" altLang="en-US" sz="2700" dirty="0">
                <a:latin typeface="Times New Roman" panose="02020603050405020304" pitchFamily="18" charset="0"/>
                <a:cs typeface="Times New Roman" panose="02020603050405020304" pitchFamily="18" charset="0"/>
              </a:rPr>
              <a:t>Aislar partes eléctricas</a:t>
            </a:r>
          </a:p>
          <a:p>
            <a:pPr>
              <a:buClr>
                <a:srgbClr val="3333FF"/>
              </a:buClr>
              <a:buFont typeface="Wingdings" panose="05000000000000000000" pitchFamily="2" charset="2"/>
              <a:buChar char="q"/>
            </a:pPr>
            <a:endParaRPr lang="en-US" altLang="en-US" sz="2000" dirty="0" smtClean="0">
              <a:latin typeface="Times New Roman" panose="02020603050405020304" pitchFamily="18" charset="0"/>
              <a:cs typeface="Times New Roman" panose="02020603050405020304" pitchFamily="18" charset="0"/>
            </a:endParaRPr>
          </a:p>
          <a:p>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10</a:t>
            </a:fld>
            <a:endParaRPr lang="en-US" dirty="0"/>
          </a:p>
        </p:txBody>
      </p:sp>
    </p:spTree>
    <p:extLst>
      <p:ext uri="{BB962C8B-B14F-4D97-AF65-F5344CB8AC3E}">
        <p14:creationId xmlns:p14="http://schemas.microsoft.com/office/powerpoint/2010/main" val="2155215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
          <p:cNvSpPr>
            <a:spLocks noChangeArrowheads="1"/>
          </p:cNvSpPr>
          <p:nvPr/>
        </p:nvSpPr>
        <p:spPr bwMode="auto">
          <a:xfrm>
            <a:off x="304800" y="2118261"/>
            <a:ext cx="6096000"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buClr>
                <a:srgbClr val="0000FF"/>
              </a:buClr>
              <a:buFont typeface="Wingdings" panose="05000000000000000000" pitchFamily="2" charset="2"/>
              <a:buChar char="q"/>
            </a:pPr>
            <a:r>
              <a:rPr lang="es-ES" altLang="en-US" sz="3000" dirty="0">
                <a:latin typeface="Times New Roman" panose="02020603050405020304" pitchFamily="18" charset="0"/>
                <a:ea typeface="MS PGothic" panose="020B0600070205080204" pitchFamily="34" charset="-128"/>
                <a:cs typeface="AR PL UMing HK" charset="0"/>
              </a:rPr>
              <a:t>Etiquete equipos y circuitos </a:t>
            </a:r>
            <a:r>
              <a:rPr lang="es-ES" altLang="en-US" sz="3000" dirty="0" err="1">
                <a:latin typeface="Times New Roman" panose="02020603050405020304" pitchFamily="18" charset="0"/>
                <a:ea typeface="MS PGothic" panose="020B0600070205080204" pitchFamily="34" charset="-128"/>
                <a:cs typeface="AR PL UMing HK" charset="0"/>
              </a:rPr>
              <a:t>desenergizados</a:t>
            </a:r>
            <a:r>
              <a:rPr lang="es-ES" altLang="en-US" sz="3000" dirty="0">
                <a:latin typeface="Times New Roman" panose="02020603050405020304" pitchFamily="18" charset="0"/>
                <a:ea typeface="MS PGothic" panose="020B0600070205080204" pitchFamily="34" charset="-128"/>
                <a:cs typeface="AR PL UMing HK" charset="0"/>
              </a:rPr>
              <a:t> en todos los puntos donde puedan ser energizados</a:t>
            </a:r>
          </a:p>
          <a:p>
            <a:pPr marL="457200" indent="-457200">
              <a:buClr>
                <a:srgbClr val="0000FF"/>
              </a:buClr>
              <a:buFont typeface="Wingdings" panose="05000000000000000000" pitchFamily="2" charset="2"/>
              <a:buChar char="q"/>
            </a:pPr>
            <a:endParaRPr lang="es-ES" altLang="en-US" sz="3000" dirty="0">
              <a:latin typeface="Times New Roman" panose="02020603050405020304" pitchFamily="18" charset="0"/>
              <a:ea typeface="MS PGothic" panose="020B0600070205080204" pitchFamily="34" charset="-128"/>
              <a:cs typeface="AR PL UMing HK" charset="0"/>
            </a:endParaRPr>
          </a:p>
          <a:p>
            <a:pPr marL="457200" indent="-457200">
              <a:buClr>
                <a:srgbClr val="0000FF"/>
              </a:buClr>
              <a:buFont typeface="Wingdings" panose="05000000000000000000" pitchFamily="2" charset="2"/>
              <a:buChar char="q"/>
            </a:pPr>
            <a:r>
              <a:rPr lang="es-ES" altLang="en-US" sz="3000" dirty="0">
                <a:latin typeface="Times New Roman" panose="02020603050405020304" pitchFamily="18" charset="0"/>
                <a:ea typeface="MS PGothic" panose="020B0600070205080204" pitchFamily="34" charset="-128"/>
                <a:cs typeface="AR PL UMing HK" charset="0"/>
              </a:rPr>
              <a:t>Las etiquetas deben identificar los equipos o circuitos en los que se trabaja</a:t>
            </a:r>
            <a:endParaRPr lang="en-US" altLang="en-US" sz="3000" dirty="0">
              <a:latin typeface="Times New Roman" panose="02020603050405020304" pitchFamily="18" charset="0"/>
              <a:ea typeface="MS PGothic" panose="020B0600070205080204" pitchFamily="34" charset="-128"/>
              <a:cs typeface="AR PL UMing HK" charset="0"/>
            </a:endParaRPr>
          </a:p>
          <a:p>
            <a:pPr marL="457200" indent="-457200" eaLnBrk="1" hangingPunct="1">
              <a:buClr>
                <a:srgbClr val="0000FF"/>
              </a:buClr>
              <a:buFont typeface="Wingdings" panose="05000000000000000000" pitchFamily="2" charset="2"/>
              <a:buChar char="q"/>
            </a:pPr>
            <a:endParaRPr lang="en-US" altLang="en-US" sz="3200" dirty="0">
              <a:latin typeface="Times New Roman" panose="02020603050405020304" pitchFamily="18" charset="0"/>
              <a:ea typeface="MS PGothic" panose="020B0600070205080204" pitchFamily="34" charset="-128"/>
            </a:endParaRPr>
          </a:p>
        </p:txBody>
      </p:sp>
      <p:sp>
        <p:nvSpPr>
          <p:cNvPr id="12" name="Title 1"/>
          <p:cNvSpPr>
            <a:spLocks noGrp="1"/>
          </p:cNvSpPr>
          <p:nvPr>
            <p:ph type="title"/>
          </p:nvPr>
        </p:nvSpPr>
        <p:spPr>
          <a:xfrm>
            <a:off x="152400" y="858983"/>
            <a:ext cx="8819147" cy="563562"/>
          </a:xfrm>
        </p:spPr>
        <p:txBody>
          <a:bodyPr>
            <a:normAutofit fontScale="90000"/>
          </a:bodyPr>
          <a:lstStyle/>
          <a:p>
            <a:r>
              <a:rPr lang="es-ES" altLang="en-US" sz="3200" dirty="0">
                <a:latin typeface="Times New Roman" panose="02020603050405020304" pitchFamily="18" charset="0"/>
                <a:ea typeface="SimSun" panose="02010600030101010101" pitchFamily="2" charset="-122"/>
              </a:rPr>
              <a:t>Siga los procedimientos de bloqueo / etiquetado</a:t>
            </a:r>
            <a:endParaRPr lang="en-US" altLang="en-US" sz="3200"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100</a:t>
            </a:fld>
            <a:endParaRPr lang="en-US" dirty="0"/>
          </a:p>
        </p:txBody>
      </p:sp>
      <p:sp>
        <p:nvSpPr>
          <p:cNvPr id="34" name="Rectangle 33"/>
          <p:cNvSpPr/>
          <p:nvPr/>
        </p:nvSpPr>
        <p:spPr>
          <a:xfrm>
            <a:off x="1866947" y="6198418"/>
            <a:ext cx="4152853" cy="461665"/>
          </a:xfrm>
          <a:prstGeom prst="rect">
            <a:avLst/>
          </a:prstGeom>
        </p:spPr>
        <p:txBody>
          <a:bodyPr wrap="square">
            <a:spAutoFit/>
          </a:bodyPr>
          <a:lstStyle/>
          <a:p>
            <a:pPr algn="ctr"/>
            <a:r>
              <a:rPr lang="en-US" altLang="en-US" sz="2400" kern="0" dirty="0">
                <a:latin typeface="Times New Roman" panose="02020603050405020304" pitchFamily="18" charset="0"/>
                <a:cs typeface="Times New Roman" panose="02020603050405020304" pitchFamily="18" charset="0"/>
              </a:rPr>
              <a:t>Regulación OSHA: </a:t>
            </a:r>
            <a:r>
              <a:rPr lang="en-US" altLang="en-US" sz="2400" kern="0" dirty="0" smtClean="0">
                <a:latin typeface="Times New Roman" panose="02020603050405020304" pitchFamily="18" charset="0"/>
                <a:cs typeface="Times New Roman" panose="02020603050405020304" pitchFamily="18" charset="0"/>
                <a:hlinkClick r:id="rId3"/>
              </a:rPr>
              <a:t>1926.417</a:t>
            </a:r>
            <a:endParaRPr lang="en-US" sz="2400" dirty="0"/>
          </a:p>
        </p:txBody>
      </p:sp>
      <p:pic>
        <p:nvPicPr>
          <p:cNvPr id="8" name="Picture 7" descr="This figure shows the tagout of electrical equipment" title="Tagout"/>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248400" y="1699687"/>
            <a:ext cx="2819400" cy="4533900"/>
          </a:xfrm>
          <a:prstGeom prst="rect">
            <a:avLst/>
          </a:prstGeom>
        </p:spPr>
      </p:pic>
      <p:sp>
        <p:nvSpPr>
          <p:cNvPr id="11" name="Rectangle 10"/>
          <p:cNvSpPr/>
          <p:nvPr/>
        </p:nvSpPr>
        <p:spPr>
          <a:xfrm>
            <a:off x="6120290" y="4883201"/>
            <a:ext cx="861133" cy="1569660"/>
          </a:xfrm>
          <a:prstGeom prst="rect">
            <a:avLst/>
          </a:prstGeom>
        </p:spPr>
        <p:txBody>
          <a:bodyPr wrap="none">
            <a:spAutoFit/>
          </a:bodyPr>
          <a:lstStyle/>
          <a:p>
            <a:r>
              <a:rPr lang="en-US" altLang="en-US" sz="9600" b="1" dirty="0" smtClean="0">
                <a:solidFill>
                  <a:srgbClr val="00B050"/>
                </a:solidFill>
                <a:latin typeface="Times New Roman" panose="02020603050405020304" pitchFamily="18" charset="0"/>
                <a:cs typeface="Times New Roman" panose="02020603050405020304" pitchFamily="18" charset="0"/>
              </a:rPr>
              <a:t>√</a:t>
            </a:r>
            <a:endParaRPr lang="en-US" sz="9600" b="1" dirty="0">
              <a:solidFill>
                <a:srgbClr val="00B050"/>
              </a:solidFill>
            </a:endParaRPr>
          </a:p>
        </p:txBody>
      </p:sp>
    </p:spTree>
    <p:extLst>
      <p:ext uri="{BB962C8B-B14F-4D97-AF65-F5344CB8AC3E}">
        <p14:creationId xmlns:p14="http://schemas.microsoft.com/office/powerpoint/2010/main" val="103372515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
          <p:cNvSpPr>
            <a:spLocks noChangeArrowheads="1"/>
          </p:cNvSpPr>
          <p:nvPr/>
        </p:nvSpPr>
        <p:spPr bwMode="auto">
          <a:xfrm>
            <a:off x="1371600" y="2569426"/>
            <a:ext cx="718208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buClr>
                <a:srgbClr val="0000FF"/>
              </a:buClr>
            </a:pPr>
            <a:r>
              <a:rPr lang="es-MX" altLang="en-US" sz="3200" b="1" dirty="0" smtClean="0">
                <a:latin typeface="Times New Roman" panose="02020603050405020304" pitchFamily="18" charset="0"/>
                <a:ea typeface="MS PGothic" panose="020B0600070205080204" pitchFamily="34" charset="-128"/>
                <a:cs typeface="AR PL UMing HK" charset="0"/>
                <a:hlinkClick r:id="rId3"/>
              </a:rPr>
              <a:t>Video – Estudio de Caso: Servicio </a:t>
            </a:r>
          </a:p>
          <a:p>
            <a:pPr>
              <a:buClr>
                <a:srgbClr val="0000FF"/>
              </a:buClr>
            </a:pPr>
            <a:r>
              <a:rPr lang="es-MX" altLang="en-US" sz="3200" b="1" dirty="0" smtClean="0">
                <a:latin typeface="Times New Roman" panose="02020603050405020304" pitchFamily="18" charset="0"/>
                <a:ea typeface="MS PGothic" panose="020B0600070205080204" pitchFamily="34" charset="-128"/>
                <a:cs typeface="AR PL UMing HK" charset="0"/>
                <a:hlinkClick r:id="rId3"/>
              </a:rPr>
              <a:t>y Mantenimiento de Grúas Aéreas </a:t>
            </a:r>
            <a:endParaRPr lang="es-MX" altLang="en-US" sz="3200" b="1" dirty="0" smtClean="0">
              <a:latin typeface="Times New Roman" panose="02020603050405020304" pitchFamily="18" charset="0"/>
              <a:ea typeface="MS PGothic" panose="020B0600070205080204" pitchFamily="34" charset="-128"/>
              <a:cs typeface="AR PL UMing HK" charset="0"/>
            </a:endParaRPr>
          </a:p>
        </p:txBody>
      </p:sp>
      <p:sp>
        <p:nvSpPr>
          <p:cNvPr id="7" name="Title 1"/>
          <p:cNvSpPr>
            <a:spLocks noGrp="1"/>
          </p:cNvSpPr>
          <p:nvPr>
            <p:ph type="title"/>
          </p:nvPr>
        </p:nvSpPr>
        <p:spPr>
          <a:xfrm>
            <a:off x="152400" y="858983"/>
            <a:ext cx="8819147" cy="563562"/>
          </a:xfrm>
        </p:spPr>
        <p:txBody>
          <a:bodyPr>
            <a:normAutofit fontScale="90000"/>
          </a:bodyPr>
          <a:lstStyle/>
          <a:p>
            <a:r>
              <a:rPr lang="es-ES" altLang="en-US" sz="3200" dirty="0">
                <a:latin typeface="Times New Roman" panose="02020603050405020304" pitchFamily="18" charset="0"/>
                <a:ea typeface="SimSun" panose="02010600030101010101" pitchFamily="2" charset="-122"/>
              </a:rPr>
              <a:t>Siga los procedimientos de bloqueo / etiquetado</a:t>
            </a:r>
            <a:endParaRPr lang="en-US" altLang="en-US" sz="3200"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101</a:t>
            </a:fld>
            <a:endParaRPr lang="en-US" dirty="0"/>
          </a:p>
        </p:txBody>
      </p:sp>
    </p:spTree>
    <p:extLst>
      <p:ext uri="{BB962C8B-B14F-4D97-AF65-F5344CB8AC3E}">
        <p14:creationId xmlns:p14="http://schemas.microsoft.com/office/powerpoint/2010/main" val="132193978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96253" y="762000"/>
            <a:ext cx="8819147" cy="563562"/>
          </a:xfrm>
        </p:spPr>
        <p:txBody>
          <a:bodyPr>
            <a:normAutofit fontScale="90000"/>
          </a:bodyPr>
          <a:lstStyle/>
          <a:p>
            <a:r>
              <a:rPr lang="en-GB" altLang="en-US" dirty="0" err="1">
                <a:latin typeface="Times New Roman" panose="02020603050405020304" pitchFamily="18" charset="0"/>
                <a:ea typeface="SimSun" panose="02010600030101010101" pitchFamily="2" charset="-122"/>
              </a:rPr>
              <a:t>Equipo</a:t>
            </a:r>
            <a:r>
              <a:rPr lang="en-GB" altLang="en-US" dirty="0">
                <a:latin typeface="Times New Roman" panose="02020603050405020304" pitchFamily="18" charset="0"/>
                <a:ea typeface="SimSun" panose="02010600030101010101" pitchFamily="2" charset="-122"/>
              </a:rPr>
              <a:t> de </a:t>
            </a:r>
            <a:r>
              <a:rPr lang="en-GB" altLang="en-US" dirty="0" err="1">
                <a:latin typeface="Times New Roman" panose="02020603050405020304" pitchFamily="18" charset="0"/>
                <a:ea typeface="SimSun" panose="02010600030101010101" pitchFamily="2" charset="-122"/>
              </a:rPr>
              <a:t>protección</a:t>
            </a:r>
            <a:r>
              <a:rPr lang="en-GB" altLang="en-US" dirty="0">
                <a:latin typeface="Times New Roman" panose="02020603050405020304" pitchFamily="18" charset="0"/>
                <a:ea typeface="SimSun" panose="02010600030101010101" pitchFamily="2" charset="-122"/>
              </a:rPr>
              <a:t> personal</a:t>
            </a: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102</a:t>
            </a:fld>
            <a:endParaRPr lang="en-US" dirty="0"/>
          </a:p>
        </p:txBody>
      </p:sp>
      <p:sp>
        <p:nvSpPr>
          <p:cNvPr id="11" name="Rectangle 10"/>
          <p:cNvSpPr/>
          <p:nvPr/>
        </p:nvSpPr>
        <p:spPr>
          <a:xfrm>
            <a:off x="96253" y="1308944"/>
            <a:ext cx="9047747" cy="584775"/>
          </a:xfrm>
          <a:prstGeom prst="rect">
            <a:avLst/>
          </a:prstGeom>
        </p:spPr>
        <p:txBody>
          <a:bodyPr wrap="square">
            <a:spAutoFit/>
          </a:bodyPr>
          <a:lstStyle/>
          <a:p>
            <a:pPr marL="457200" indent="-457200">
              <a:buClr>
                <a:srgbClr val="0000FF"/>
              </a:buClr>
              <a:buFont typeface="Wingdings" panose="05000000000000000000" pitchFamily="2" charset="2"/>
              <a:buChar char="q"/>
            </a:pPr>
            <a:r>
              <a:rPr lang="es-ES" sz="3200" dirty="0">
                <a:latin typeface="Times New Roman" panose="02020603050405020304" pitchFamily="18" charset="0"/>
                <a:ea typeface="MS PGothic" panose="020B0600070205080204" pitchFamily="34" charset="-128"/>
              </a:rPr>
              <a:t>Use equipo de protección personal adecuado</a:t>
            </a:r>
            <a:r>
              <a:rPr lang="en-US" sz="3200" dirty="0" smtClean="0">
                <a:latin typeface="Times New Roman" panose="02020603050405020304" pitchFamily="18" charset="0"/>
                <a:ea typeface="MS PGothic" panose="020B0600070205080204" pitchFamily="34" charset="-128"/>
              </a:rPr>
              <a:t> (PPE)</a:t>
            </a:r>
            <a:endParaRPr lang="en-US" sz="3200" dirty="0"/>
          </a:p>
        </p:txBody>
      </p:sp>
      <p:sp>
        <p:nvSpPr>
          <p:cNvPr id="12" name="Rectangle 11"/>
          <p:cNvSpPr/>
          <p:nvPr/>
        </p:nvSpPr>
        <p:spPr>
          <a:xfrm>
            <a:off x="209550" y="2173888"/>
            <a:ext cx="3962400" cy="3108543"/>
          </a:xfrm>
          <a:prstGeom prst="rect">
            <a:avLst/>
          </a:prstGeom>
        </p:spPr>
        <p:txBody>
          <a:bodyPr wrap="square">
            <a:spAutoFit/>
          </a:bodyPr>
          <a:lstStyle/>
          <a:p>
            <a:pPr marL="0" lvl="1" algn="just">
              <a:buClr>
                <a:srgbClr val="3333FF"/>
              </a:buClr>
              <a:buFont typeface="Wingdings" panose="05000000000000000000" pitchFamily="2" charset="2"/>
              <a:buChar char="§"/>
            </a:pPr>
            <a:r>
              <a:rPr lang="en-US" altLang="en-US" sz="2800" dirty="0" smtClean="0">
                <a:latin typeface="Times New Roman" panose="02020603050405020304" pitchFamily="18" charset="0"/>
                <a:cs typeface="Times New Roman" panose="02020603050405020304" pitchFamily="18" charset="0"/>
              </a:rPr>
              <a:t> </a:t>
            </a:r>
            <a:r>
              <a:rPr lang="es-ES" altLang="en-US" sz="2800" dirty="0">
                <a:latin typeface="Times New Roman" panose="02020603050405020304" pitchFamily="18" charset="0"/>
                <a:cs typeface="Times New Roman" panose="02020603050405020304" pitchFamily="18" charset="0"/>
              </a:rPr>
              <a:t>Lentes de seguridad</a:t>
            </a:r>
          </a:p>
          <a:p>
            <a:pPr marL="0" lvl="1" algn="just">
              <a:buClr>
                <a:srgbClr val="3333FF"/>
              </a:buClr>
              <a:buFont typeface="Wingdings" panose="05000000000000000000" pitchFamily="2" charset="2"/>
              <a:buChar char="§"/>
            </a:pPr>
            <a:r>
              <a:rPr lang="es-ES" altLang="en-US" sz="2800" dirty="0" smtClean="0">
                <a:latin typeface="Times New Roman" panose="02020603050405020304" pitchFamily="18" charset="0"/>
                <a:cs typeface="Times New Roman" panose="02020603050405020304" pitchFamily="18" charset="0"/>
              </a:rPr>
              <a:t> Caretas</a:t>
            </a:r>
            <a:endParaRPr lang="es-ES" altLang="en-US" sz="2800" dirty="0">
              <a:latin typeface="Times New Roman" panose="02020603050405020304" pitchFamily="18" charset="0"/>
              <a:cs typeface="Times New Roman" panose="02020603050405020304" pitchFamily="18" charset="0"/>
            </a:endParaRPr>
          </a:p>
          <a:p>
            <a:pPr marL="0" lvl="1" algn="just">
              <a:buClr>
                <a:srgbClr val="3333FF"/>
              </a:buClr>
              <a:buFont typeface="Wingdings" panose="05000000000000000000" pitchFamily="2" charset="2"/>
              <a:buChar char="§"/>
            </a:pPr>
            <a:r>
              <a:rPr lang="es-ES" altLang="en-US" sz="2800" dirty="0" smtClean="0">
                <a:latin typeface="Times New Roman" panose="02020603050405020304" pitchFamily="18" charset="0"/>
                <a:cs typeface="Times New Roman" panose="02020603050405020304" pitchFamily="18" charset="0"/>
              </a:rPr>
              <a:t> Guantes </a:t>
            </a:r>
            <a:r>
              <a:rPr lang="es-ES" altLang="en-US" sz="2800" dirty="0">
                <a:latin typeface="Times New Roman" panose="02020603050405020304" pitchFamily="18" charset="0"/>
                <a:cs typeface="Times New Roman" panose="02020603050405020304" pitchFamily="18" charset="0"/>
              </a:rPr>
              <a:t>aislantes</a:t>
            </a:r>
          </a:p>
          <a:p>
            <a:pPr marL="0" lvl="1" algn="just">
              <a:buClr>
                <a:srgbClr val="3333FF"/>
              </a:buClr>
              <a:buFont typeface="Wingdings" panose="05000000000000000000" pitchFamily="2" charset="2"/>
              <a:buChar char="§"/>
            </a:pPr>
            <a:r>
              <a:rPr lang="es-ES" altLang="en-US" sz="2800" dirty="0" smtClean="0">
                <a:latin typeface="Times New Roman" panose="02020603050405020304" pitchFamily="18" charset="0"/>
                <a:cs typeface="Times New Roman" panose="02020603050405020304" pitchFamily="18" charset="0"/>
              </a:rPr>
              <a:t> Mangas </a:t>
            </a:r>
            <a:r>
              <a:rPr lang="es-ES" altLang="en-US" sz="2800" dirty="0">
                <a:latin typeface="Times New Roman" panose="02020603050405020304" pitchFamily="18" charset="0"/>
                <a:cs typeface="Times New Roman" panose="02020603050405020304" pitchFamily="18" charset="0"/>
              </a:rPr>
              <a:t>aislantes</a:t>
            </a:r>
          </a:p>
          <a:p>
            <a:pPr marL="0" lvl="1" algn="just">
              <a:buClr>
                <a:srgbClr val="3333FF"/>
              </a:buClr>
              <a:buFont typeface="Wingdings" panose="05000000000000000000" pitchFamily="2" charset="2"/>
              <a:buChar char="§"/>
            </a:pPr>
            <a:r>
              <a:rPr lang="es-ES" altLang="en-US" sz="2800" dirty="0" smtClean="0">
                <a:latin typeface="Times New Roman" panose="02020603050405020304" pitchFamily="18" charset="0"/>
                <a:cs typeface="Times New Roman" panose="02020603050405020304" pitchFamily="18" charset="0"/>
              </a:rPr>
              <a:t> Zapatos </a:t>
            </a:r>
            <a:r>
              <a:rPr lang="es-ES" altLang="en-US" sz="2800" dirty="0">
                <a:latin typeface="Times New Roman" panose="02020603050405020304" pitchFamily="18" charset="0"/>
                <a:cs typeface="Times New Roman" panose="02020603050405020304" pitchFamily="18" charset="0"/>
              </a:rPr>
              <a:t>de seguridad</a:t>
            </a:r>
          </a:p>
          <a:p>
            <a:pPr marL="0" lvl="1" algn="just">
              <a:buClr>
                <a:srgbClr val="3333FF"/>
              </a:buClr>
              <a:buFont typeface="Wingdings" panose="05000000000000000000" pitchFamily="2" charset="2"/>
              <a:buChar char="§"/>
            </a:pPr>
            <a:r>
              <a:rPr lang="es-ES" altLang="en-US" sz="2800" dirty="0" smtClean="0">
                <a:latin typeface="Times New Roman" panose="02020603050405020304" pitchFamily="18" charset="0"/>
                <a:cs typeface="Times New Roman" panose="02020603050405020304" pitchFamily="18" charset="0"/>
              </a:rPr>
              <a:t> Cascos</a:t>
            </a:r>
            <a:endParaRPr lang="es-ES" altLang="en-US" sz="2800" dirty="0">
              <a:latin typeface="Times New Roman" panose="02020603050405020304" pitchFamily="18" charset="0"/>
              <a:cs typeface="Times New Roman" panose="02020603050405020304" pitchFamily="18" charset="0"/>
            </a:endParaRPr>
          </a:p>
          <a:p>
            <a:pPr marL="0" lvl="1" algn="just">
              <a:buClr>
                <a:srgbClr val="3333FF"/>
              </a:buClr>
              <a:buFont typeface="Wingdings" panose="05000000000000000000" pitchFamily="2" charset="2"/>
              <a:buChar char="§"/>
            </a:pPr>
            <a:r>
              <a:rPr lang="es-ES" altLang="en-US" sz="2800" dirty="0" smtClean="0">
                <a:latin typeface="Times New Roman" panose="02020603050405020304" pitchFamily="18" charset="0"/>
                <a:cs typeface="Times New Roman" panose="02020603050405020304" pitchFamily="18" charset="0"/>
              </a:rPr>
              <a:t> Ropa </a:t>
            </a:r>
            <a:r>
              <a:rPr lang="es-ES" altLang="en-US" sz="2800" dirty="0">
                <a:latin typeface="Times New Roman" panose="02020603050405020304" pitchFamily="18" charset="0"/>
                <a:cs typeface="Times New Roman" panose="02020603050405020304" pitchFamily="18" charset="0"/>
              </a:rPr>
              <a:t>resistente </a:t>
            </a:r>
            <a:r>
              <a:rPr lang="es-ES" altLang="en-US" sz="2800" dirty="0" smtClean="0">
                <a:latin typeface="Times New Roman" panose="02020603050405020304" pitchFamily="18" charset="0"/>
                <a:cs typeface="Times New Roman" panose="02020603050405020304" pitchFamily="18" charset="0"/>
              </a:rPr>
              <a:t>a flamas</a:t>
            </a:r>
            <a:endParaRPr lang="en-US" altLang="en-US" sz="2800" dirty="0">
              <a:latin typeface="Times New Roman" panose="02020603050405020304" pitchFamily="18" charset="0"/>
              <a:cs typeface="Times New Roman" panose="02020603050405020304" pitchFamily="18" charset="0"/>
            </a:endParaRPr>
          </a:p>
        </p:txBody>
      </p:sp>
      <p:pic>
        <p:nvPicPr>
          <p:cNvPr id="13" name="Picture 12" descr="This figure shows typical PPEs" title="PPE"/>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00575" y="2016794"/>
            <a:ext cx="4114800" cy="3077871"/>
          </a:xfrm>
          <a:prstGeom prst="rect">
            <a:avLst/>
          </a:prstGeom>
        </p:spPr>
      </p:pic>
      <p:sp>
        <p:nvSpPr>
          <p:cNvPr id="14" name="Rectangle 13"/>
          <p:cNvSpPr/>
          <p:nvPr/>
        </p:nvSpPr>
        <p:spPr>
          <a:xfrm>
            <a:off x="266700" y="5497550"/>
            <a:ext cx="5943600" cy="1077218"/>
          </a:xfrm>
          <a:prstGeom prst="rect">
            <a:avLst/>
          </a:prstGeom>
        </p:spPr>
        <p:txBody>
          <a:bodyPr wrap="square">
            <a:spAutoFit/>
          </a:bodyPr>
          <a:lstStyle/>
          <a:p>
            <a:r>
              <a:rPr lang="es-ES" sz="3200" dirty="0">
                <a:latin typeface="Times New Roman" panose="02020603050405020304" pitchFamily="18" charset="0"/>
                <a:ea typeface="MS PGothic" panose="020B0600070205080204" pitchFamily="34" charset="-128"/>
              </a:rPr>
              <a:t>OSHA tiene requisitos especiales de PPE para riesgos eléctricos</a:t>
            </a:r>
            <a:endParaRPr lang="en-US" sz="3200" dirty="0"/>
          </a:p>
        </p:txBody>
      </p:sp>
      <p:sp>
        <p:nvSpPr>
          <p:cNvPr id="15" name="Rectangle 14"/>
          <p:cNvSpPr/>
          <p:nvPr/>
        </p:nvSpPr>
        <p:spPr>
          <a:xfrm>
            <a:off x="6002518" y="5309784"/>
            <a:ext cx="3048000" cy="1200329"/>
          </a:xfrm>
          <a:prstGeom prst="rect">
            <a:avLst/>
          </a:prstGeom>
        </p:spPr>
        <p:txBody>
          <a:bodyPr wrap="square">
            <a:spAutoFit/>
          </a:bodyPr>
          <a:lstStyle/>
          <a:p>
            <a:pPr algn="ctr"/>
            <a:r>
              <a:rPr lang="en-US" altLang="en-US" sz="2400" kern="0" dirty="0" err="1">
                <a:latin typeface="Times New Roman" panose="02020603050405020304" pitchFamily="18" charset="0"/>
                <a:cs typeface="Times New Roman" panose="02020603050405020304" pitchFamily="18" charset="0"/>
              </a:rPr>
              <a:t>Reglamento</a:t>
            </a:r>
            <a:r>
              <a:rPr lang="en-US" altLang="en-US" sz="2400" kern="0" dirty="0">
                <a:latin typeface="Times New Roman" panose="02020603050405020304" pitchFamily="18" charset="0"/>
                <a:cs typeface="Times New Roman" panose="02020603050405020304" pitchFamily="18" charset="0"/>
              </a:rPr>
              <a:t> de OSHA: </a:t>
            </a:r>
            <a:r>
              <a:rPr lang="en-US" altLang="en-US" sz="2400" kern="0" dirty="0" smtClean="0">
                <a:latin typeface="Times New Roman" panose="02020603050405020304" pitchFamily="18" charset="0"/>
                <a:cs typeface="Times New Roman" panose="02020603050405020304" pitchFamily="18" charset="0"/>
                <a:hlinkClick r:id="rId4"/>
              </a:rPr>
              <a:t>1926.28</a:t>
            </a:r>
            <a:endParaRPr lang="en-US" altLang="en-US" sz="2400" kern="0" dirty="0" smtClean="0">
              <a:latin typeface="Times New Roman" panose="02020603050405020304" pitchFamily="18" charset="0"/>
              <a:cs typeface="Times New Roman" panose="02020603050405020304" pitchFamily="18" charset="0"/>
            </a:endParaRPr>
          </a:p>
          <a:p>
            <a:pPr algn="ctr"/>
            <a:r>
              <a:rPr lang="en-US" sz="2400" kern="0" dirty="0" smtClean="0">
                <a:latin typeface="Times New Roman" panose="02020603050405020304" pitchFamily="18" charset="0"/>
                <a:cs typeface="Times New Roman" panose="02020603050405020304" pitchFamily="18" charset="0"/>
                <a:hlinkClick r:id="rId5"/>
              </a:rPr>
              <a:t>1926.100</a:t>
            </a:r>
            <a:endParaRPr lang="en-US" sz="2400" dirty="0"/>
          </a:p>
        </p:txBody>
      </p:sp>
    </p:spTree>
    <p:extLst>
      <p:ext uri="{BB962C8B-B14F-4D97-AF65-F5344CB8AC3E}">
        <p14:creationId xmlns:p14="http://schemas.microsoft.com/office/powerpoint/2010/main" val="265615274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96253" y="762000"/>
            <a:ext cx="8819147" cy="563562"/>
          </a:xfrm>
        </p:spPr>
        <p:txBody>
          <a:bodyPr>
            <a:normAutofit fontScale="90000"/>
          </a:bodyPr>
          <a:lstStyle/>
          <a:p>
            <a:r>
              <a:rPr lang="en-GB" altLang="en-US" dirty="0" err="1">
                <a:latin typeface="Times New Roman" panose="02020603050405020304" pitchFamily="18" charset="0"/>
                <a:ea typeface="SimSun" panose="02010600030101010101" pitchFamily="2" charset="-122"/>
              </a:rPr>
              <a:t>Equipo</a:t>
            </a:r>
            <a:r>
              <a:rPr lang="en-GB" altLang="en-US" dirty="0">
                <a:latin typeface="Times New Roman" panose="02020603050405020304" pitchFamily="18" charset="0"/>
                <a:ea typeface="SimSun" panose="02010600030101010101" pitchFamily="2" charset="-122"/>
              </a:rPr>
              <a:t> de </a:t>
            </a:r>
            <a:r>
              <a:rPr lang="en-GB" altLang="en-US" dirty="0" err="1">
                <a:latin typeface="Times New Roman" panose="02020603050405020304" pitchFamily="18" charset="0"/>
                <a:ea typeface="SimSun" panose="02010600030101010101" pitchFamily="2" charset="-122"/>
              </a:rPr>
              <a:t>protección</a:t>
            </a:r>
            <a:r>
              <a:rPr lang="en-GB" altLang="en-US" dirty="0">
                <a:latin typeface="Times New Roman" panose="02020603050405020304" pitchFamily="18" charset="0"/>
                <a:ea typeface="SimSun" panose="02010600030101010101" pitchFamily="2" charset="-122"/>
              </a:rPr>
              <a:t> personal</a:t>
            </a: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103</a:t>
            </a:fld>
            <a:endParaRPr lang="en-US" dirty="0"/>
          </a:p>
        </p:txBody>
      </p:sp>
      <p:sp>
        <p:nvSpPr>
          <p:cNvPr id="11" name="Rectangle 10"/>
          <p:cNvSpPr/>
          <p:nvPr/>
        </p:nvSpPr>
        <p:spPr>
          <a:xfrm>
            <a:off x="0" y="1513328"/>
            <a:ext cx="9144000" cy="584775"/>
          </a:xfrm>
          <a:prstGeom prst="rect">
            <a:avLst/>
          </a:prstGeom>
        </p:spPr>
        <p:txBody>
          <a:bodyPr wrap="square">
            <a:spAutoFit/>
          </a:bodyPr>
          <a:lstStyle/>
          <a:p>
            <a:pPr marL="457200" indent="-457200">
              <a:buClr>
                <a:srgbClr val="0000FF"/>
              </a:buClr>
              <a:buFont typeface="Wingdings" panose="05000000000000000000" pitchFamily="2" charset="2"/>
              <a:buChar char="q"/>
            </a:pPr>
            <a:r>
              <a:rPr lang="en-US" sz="3200" dirty="0" smtClean="0">
                <a:latin typeface="Times New Roman" panose="02020603050405020304" pitchFamily="18" charset="0"/>
                <a:ea typeface="MS PGothic" panose="020B0600070205080204" pitchFamily="34" charset="-128"/>
              </a:rPr>
              <a:t>NFPA 70E </a:t>
            </a:r>
            <a:r>
              <a:rPr lang="es-ES" sz="3200" dirty="0">
                <a:latin typeface="Times New Roman" panose="02020603050405020304" pitchFamily="18" charset="0"/>
                <a:ea typeface="MS PGothic" panose="020B0600070205080204" pitchFamily="34" charset="-128"/>
              </a:rPr>
              <a:t>es un estándar para la seguridad eléctrica</a:t>
            </a:r>
            <a:endParaRPr lang="en-US" sz="3200" dirty="0"/>
          </a:p>
        </p:txBody>
      </p:sp>
      <p:sp>
        <p:nvSpPr>
          <p:cNvPr id="17" name="Rectangle 16"/>
          <p:cNvSpPr/>
          <p:nvPr/>
        </p:nvSpPr>
        <p:spPr>
          <a:xfrm>
            <a:off x="283028" y="2328852"/>
            <a:ext cx="8662852" cy="3970318"/>
          </a:xfrm>
          <a:prstGeom prst="rect">
            <a:avLst/>
          </a:prstGeom>
        </p:spPr>
        <p:txBody>
          <a:bodyPr wrap="square">
            <a:spAutoFit/>
          </a:bodyPr>
          <a:lstStyle/>
          <a:p>
            <a:pPr marL="0" lvl="1" algn="just">
              <a:buClr>
                <a:srgbClr val="3333FF"/>
              </a:buClr>
              <a:buFont typeface="Wingdings" panose="05000000000000000000" pitchFamily="2" charset="2"/>
              <a:buChar char="§"/>
            </a:pPr>
            <a:r>
              <a:rPr lang="en-US" altLang="en-US" sz="2800" dirty="0" smtClean="0">
                <a:latin typeface="Times New Roman" panose="02020603050405020304" pitchFamily="18" charset="0"/>
                <a:cs typeface="Times New Roman" panose="02020603050405020304" pitchFamily="18" charset="0"/>
              </a:rPr>
              <a:t> </a:t>
            </a:r>
            <a:r>
              <a:rPr lang="es-MX" sz="2800" dirty="0" smtClean="0">
                <a:latin typeface="Times New Roman" panose="02020603050405020304" pitchFamily="18" charset="0"/>
                <a:ea typeface="MS PGothic" panose="020B0600070205080204" pitchFamily="34" charset="-128"/>
              </a:rPr>
              <a:t>NFPA </a:t>
            </a:r>
            <a:r>
              <a:rPr lang="es-MX" sz="2700" dirty="0" smtClean="0">
                <a:latin typeface="Times New Roman" panose="02020603050405020304" pitchFamily="18" charset="0"/>
                <a:ea typeface="MS PGothic" panose="020B0600070205080204" pitchFamily="34" charset="-128"/>
              </a:rPr>
              <a:t>(Asociación Nacional de Protección contra el Fuego)</a:t>
            </a:r>
          </a:p>
          <a:p>
            <a:pPr marL="0" lvl="1" algn="just">
              <a:buClr>
                <a:srgbClr val="3333FF"/>
              </a:buClr>
              <a:buFont typeface="Wingdings" panose="05000000000000000000" pitchFamily="2" charset="2"/>
              <a:buChar char="§"/>
            </a:pPr>
            <a:endParaRPr lang="es-MX" sz="2800" dirty="0" smtClean="0">
              <a:latin typeface="Times New Roman" panose="02020603050405020304" pitchFamily="18" charset="0"/>
              <a:ea typeface="MS PGothic" panose="020B0600070205080204" pitchFamily="34" charset="-128"/>
            </a:endParaRPr>
          </a:p>
          <a:p>
            <a:pPr marL="0" lvl="1" algn="just">
              <a:buClr>
                <a:srgbClr val="3333FF"/>
              </a:buClr>
              <a:buFont typeface="Wingdings" panose="05000000000000000000" pitchFamily="2" charset="2"/>
              <a:buChar char="§"/>
            </a:pPr>
            <a:r>
              <a:rPr lang="es-MX" altLang="en-US" sz="2800" dirty="0" smtClean="0">
                <a:latin typeface="Times New Roman" panose="02020603050405020304" pitchFamily="18" charset="0"/>
                <a:cs typeface="Times New Roman" panose="02020603050405020304" pitchFamily="18" charset="0"/>
              </a:rPr>
              <a:t> </a:t>
            </a:r>
            <a:r>
              <a:rPr lang="es-MX" altLang="en-US" sz="2600" dirty="0" smtClean="0">
                <a:latin typeface="Times New Roman" panose="02020603050405020304" pitchFamily="18" charset="0"/>
                <a:cs typeface="Times New Roman" panose="02020603050405020304" pitchFamily="18" charset="0"/>
              </a:rPr>
              <a:t>Ayuda a evitar lesiones y muertes debido a riesgos eléctricos.</a:t>
            </a:r>
            <a:endParaRPr lang="es-MX" sz="2600" dirty="0" smtClean="0">
              <a:latin typeface="Times New Roman" panose="02020603050405020304" pitchFamily="18" charset="0"/>
              <a:ea typeface="MS PGothic" panose="020B0600070205080204" pitchFamily="34" charset="-128"/>
            </a:endParaRPr>
          </a:p>
          <a:p>
            <a:pPr marL="0" lvl="1" algn="just">
              <a:buClr>
                <a:srgbClr val="3333FF"/>
              </a:buClr>
              <a:buFont typeface="Wingdings" panose="05000000000000000000" pitchFamily="2" charset="2"/>
              <a:buChar char="§"/>
            </a:pPr>
            <a:endParaRPr lang="es-MX" sz="2800" dirty="0" smtClean="0">
              <a:latin typeface="Times New Roman" panose="02020603050405020304" pitchFamily="18" charset="0"/>
              <a:ea typeface="MS PGothic" panose="020B0600070205080204" pitchFamily="34" charset="-128"/>
            </a:endParaRPr>
          </a:p>
          <a:p>
            <a:pPr marL="0" lvl="1" algn="just">
              <a:buClr>
                <a:srgbClr val="3333FF"/>
              </a:buClr>
              <a:buFont typeface="Wingdings" panose="05000000000000000000" pitchFamily="2" charset="2"/>
              <a:buChar char="§"/>
            </a:pPr>
            <a:r>
              <a:rPr lang="es-MX" sz="2800" dirty="0" smtClean="0">
                <a:latin typeface="Times New Roman" panose="02020603050405020304" pitchFamily="18" charset="0"/>
                <a:ea typeface="MS PGothic" panose="020B0600070205080204" pitchFamily="34" charset="-128"/>
              </a:rPr>
              <a:t> OSHA se acerca a NFPA 70E desde una perspectiva estándar y una perspectiva de aplicación. </a:t>
            </a:r>
            <a:r>
              <a:rPr lang="en-US" altLang="en-US" sz="2800" dirty="0" smtClean="0">
                <a:latin typeface="Times New Roman" panose="02020603050405020304" pitchFamily="18" charset="0"/>
                <a:ea typeface="MS PGothic" panose="020B0600070205080204" pitchFamily="34" charset="-128"/>
              </a:rPr>
              <a:t> </a:t>
            </a:r>
            <a:endParaRPr lang="en-US" altLang="en-US" sz="2800" dirty="0">
              <a:latin typeface="Times New Roman" panose="02020603050405020304" pitchFamily="18" charset="0"/>
              <a:ea typeface="MS PGothic" panose="020B0600070205080204" pitchFamily="34" charset="-128"/>
            </a:endParaRPr>
          </a:p>
          <a:p>
            <a:pPr marL="0" lvl="1" algn="just">
              <a:buClr>
                <a:srgbClr val="3333FF"/>
              </a:buClr>
            </a:pPr>
            <a:endParaRPr lang="en-US" altLang="en-US" sz="2800" dirty="0" smtClean="0">
              <a:latin typeface="Times New Roman" panose="02020603050405020304" pitchFamily="18" charset="0"/>
              <a:cs typeface="Times New Roman" panose="02020603050405020304" pitchFamily="18" charset="0"/>
            </a:endParaRPr>
          </a:p>
          <a:p>
            <a:pPr marL="0" lvl="1" algn="just">
              <a:buClr>
                <a:srgbClr val="3333FF"/>
              </a:buClr>
              <a:buFont typeface="Wingdings" panose="05000000000000000000" pitchFamily="2" charset="2"/>
              <a:buChar char="§"/>
            </a:pPr>
            <a:r>
              <a:rPr lang="en-US" altLang="en-US" sz="2800" dirty="0" smtClean="0">
                <a:latin typeface="Times New Roman" panose="02020603050405020304" pitchFamily="18" charset="0"/>
                <a:cs typeface="Times New Roman" panose="02020603050405020304" pitchFamily="18" charset="0"/>
              </a:rPr>
              <a:t> </a:t>
            </a:r>
            <a:r>
              <a:rPr lang="es-MX" altLang="en-US" sz="2800" dirty="0" smtClean="0">
                <a:latin typeface="Times New Roman" panose="02020603050405020304" pitchFamily="18" charset="0"/>
                <a:cs typeface="Times New Roman" panose="02020603050405020304" pitchFamily="18" charset="0"/>
              </a:rPr>
              <a:t>Ayuda a cumplir con </a:t>
            </a:r>
            <a:r>
              <a:rPr lang="es-MX" altLang="en-US" sz="2800" dirty="0" smtClean="0">
                <a:latin typeface="Times New Roman" panose="02020603050405020304" pitchFamily="18" charset="0"/>
                <a:cs typeface="Times New Roman" panose="02020603050405020304" pitchFamily="18" charset="0"/>
                <a:hlinkClick r:id="rId3"/>
              </a:rPr>
              <a:t>OSHA 1910 </a:t>
            </a:r>
            <a:r>
              <a:rPr lang="es-MX" altLang="en-US" sz="2800" dirty="0" err="1" smtClean="0">
                <a:latin typeface="Times New Roman" panose="02020603050405020304" pitchFamily="18" charset="0"/>
                <a:cs typeface="Times New Roman" panose="02020603050405020304" pitchFamily="18" charset="0"/>
                <a:hlinkClick r:id="rId3"/>
              </a:rPr>
              <a:t>Subparte</a:t>
            </a:r>
            <a:r>
              <a:rPr lang="es-MX" altLang="en-US" sz="2800" dirty="0" smtClean="0">
                <a:latin typeface="Times New Roman" panose="02020603050405020304" pitchFamily="18" charset="0"/>
                <a:cs typeface="Times New Roman" panose="02020603050405020304" pitchFamily="18" charset="0"/>
                <a:hlinkClick r:id="rId3"/>
              </a:rPr>
              <a:t> S</a:t>
            </a:r>
            <a:r>
              <a:rPr lang="es-MX" altLang="en-US" sz="2800" dirty="0" smtClean="0">
                <a:latin typeface="Times New Roman" panose="02020603050405020304" pitchFamily="18" charset="0"/>
                <a:cs typeface="Times New Roman" panose="02020603050405020304" pitchFamily="18" charset="0"/>
              </a:rPr>
              <a:t> y </a:t>
            </a:r>
            <a:r>
              <a:rPr lang="es-MX" altLang="en-US" sz="2800" dirty="0" smtClean="0">
                <a:latin typeface="Times New Roman" panose="02020603050405020304" pitchFamily="18" charset="0"/>
                <a:cs typeface="Times New Roman" panose="02020603050405020304" pitchFamily="18" charset="0"/>
                <a:hlinkClick r:id="rId4"/>
              </a:rPr>
              <a:t>OSHA 1926 </a:t>
            </a:r>
            <a:r>
              <a:rPr lang="es-MX" altLang="en-US" sz="2800" dirty="0" err="1" smtClean="0">
                <a:latin typeface="Times New Roman" panose="02020603050405020304" pitchFamily="18" charset="0"/>
                <a:cs typeface="Times New Roman" panose="02020603050405020304" pitchFamily="18" charset="0"/>
                <a:hlinkClick r:id="rId4"/>
              </a:rPr>
              <a:t>Subparte</a:t>
            </a:r>
            <a:r>
              <a:rPr lang="es-MX" altLang="en-US" sz="2800" dirty="0" smtClean="0">
                <a:latin typeface="Times New Roman" panose="02020603050405020304" pitchFamily="18" charset="0"/>
                <a:cs typeface="Times New Roman" panose="02020603050405020304" pitchFamily="18" charset="0"/>
                <a:hlinkClick r:id="rId4"/>
              </a:rPr>
              <a:t> K </a:t>
            </a:r>
            <a:endParaRPr lang="es-MX" altLang="en-US" sz="28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373355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00" y="5105400"/>
            <a:ext cx="2971800" cy="1193800"/>
          </a:xfrm>
        </p:spPr>
        <p:txBody>
          <a:bodyPr>
            <a:normAutofit fontScale="90000"/>
          </a:bodyPr>
          <a:lstStyle/>
          <a:p>
            <a:r>
              <a:rPr lang="en-US" sz="2400" dirty="0"/>
              <a:t/>
            </a:r>
            <a:br>
              <a:rPr lang="en-US" sz="2400" dirty="0"/>
            </a:br>
            <a:r>
              <a:rPr lang="es-MX" sz="2400" dirty="0" smtClean="0">
                <a:solidFill>
                  <a:schemeClr val="tx1"/>
                </a:solidFill>
                <a:latin typeface="Times New Roman" panose="02020603050405020304" pitchFamily="18" charset="0"/>
                <a:ea typeface="+mn-ea"/>
                <a:cs typeface="Times New Roman" panose="02020603050405020304" pitchFamily="18" charset="0"/>
              </a:rPr>
              <a:t>Edición 2018 del NFPA 70E</a:t>
            </a:r>
            <a:r>
              <a:rPr lang="en-US" sz="2400" dirty="0" smtClean="0">
                <a:solidFill>
                  <a:schemeClr val="tx1"/>
                </a:solidFill>
                <a:latin typeface="Times New Roman" panose="02020603050405020304" pitchFamily="18" charset="0"/>
                <a:ea typeface="+mn-ea"/>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Tabla</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1307.(C)(15)(c)</a:t>
            </a:r>
          </a:p>
        </p:txBody>
      </p:sp>
      <p:sp>
        <p:nvSpPr>
          <p:cNvPr id="4" name="Slide Number Placeholder 3"/>
          <p:cNvSpPr>
            <a:spLocks noGrp="1"/>
          </p:cNvSpPr>
          <p:nvPr>
            <p:ph type="sldNum" sz="quarter" idx="4294967295"/>
          </p:nvPr>
        </p:nvSpPr>
        <p:spPr>
          <a:xfrm>
            <a:off x="7086600" y="6299200"/>
            <a:ext cx="2057400" cy="365125"/>
          </a:xfrm>
        </p:spPr>
        <p:txBody>
          <a:bodyPr/>
          <a:lstStyle/>
          <a:p>
            <a:fld id="{CE4D45F6-FF50-4BC5-8A2D-899CD8EC2ED8}" type="slidenum">
              <a:rPr lang="en-US" smtClean="0"/>
              <a:t>104</a:t>
            </a:fld>
            <a:endParaRPr lang="en-US" dirty="0"/>
          </a:p>
        </p:txBody>
      </p:sp>
      <p:pic>
        <p:nvPicPr>
          <p:cNvPr id="7" name="Picture 6" descr="PPE categories for arc flash" title="PPE categories for arc flash"/>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800" y="533400"/>
            <a:ext cx="5639037" cy="6061726"/>
          </a:xfrm>
          <a:prstGeom prst="rect">
            <a:avLst/>
          </a:prstGeom>
        </p:spPr>
      </p:pic>
    </p:spTree>
    <p:extLst>
      <p:ext uri="{BB962C8B-B14F-4D97-AF65-F5344CB8AC3E}">
        <p14:creationId xmlns:p14="http://schemas.microsoft.com/office/powerpoint/2010/main" val="374167250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96253" y="762000"/>
            <a:ext cx="8819147" cy="563562"/>
          </a:xfrm>
        </p:spPr>
        <p:txBody>
          <a:bodyPr>
            <a:normAutofit fontScale="90000"/>
          </a:bodyPr>
          <a:lstStyle/>
          <a:p>
            <a:r>
              <a:rPr lang="es-MX" altLang="en-US" dirty="0" smtClean="0">
                <a:latin typeface="Times New Roman" panose="02020603050405020304" pitchFamily="18" charset="0"/>
                <a:ea typeface="SimSun" panose="02010600030101010101" pitchFamily="2" charset="-122"/>
              </a:rPr>
              <a:t>Equipo de protección personal</a:t>
            </a:r>
            <a:endParaRPr lang="es-MX"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105</a:t>
            </a:fld>
            <a:endParaRPr lang="en-US" dirty="0"/>
          </a:p>
        </p:txBody>
      </p:sp>
      <p:sp>
        <p:nvSpPr>
          <p:cNvPr id="11" name="Rectangle 10"/>
          <p:cNvSpPr/>
          <p:nvPr/>
        </p:nvSpPr>
        <p:spPr>
          <a:xfrm>
            <a:off x="304800" y="2615625"/>
            <a:ext cx="7460859" cy="584775"/>
          </a:xfrm>
          <a:prstGeom prst="rect">
            <a:avLst/>
          </a:prstGeom>
        </p:spPr>
        <p:txBody>
          <a:bodyPr wrap="square">
            <a:spAutoFit/>
          </a:bodyPr>
          <a:lstStyle/>
          <a:p>
            <a:pPr marL="457200" indent="-457200">
              <a:buClr>
                <a:srgbClr val="0000FF"/>
              </a:buClr>
              <a:buFont typeface="Wingdings" panose="05000000000000000000" pitchFamily="2" charset="2"/>
              <a:buChar char="q"/>
            </a:pPr>
            <a:r>
              <a:rPr lang="es-ES" sz="3200" dirty="0">
                <a:latin typeface="Times New Roman" panose="02020603050405020304" pitchFamily="18" charset="0"/>
                <a:ea typeface="MS PGothic" panose="020B0600070205080204" pitchFamily="34" charset="-128"/>
              </a:rPr>
              <a:t>Por ejemplo, tipos de cascos</a:t>
            </a:r>
            <a:endParaRPr lang="en-US" sz="3200" dirty="0"/>
          </a:p>
        </p:txBody>
      </p:sp>
      <p:graphicFrame>
        <p:nvGraphicFramePr>
          <p:cNvPr id="16" name="Group 5" descr="It is a table showing the information of AWG, rating, and typical usage" title="AWG vs. rating and usage"/>
          <p:cNvGraphicFramePr>
            <a:graphicFrameLocks noGrp="1"/>
          </p:cNvGraphicFramePr>
          <p:nvPr>
            <p:extLst>
              <p:ext uri="{D42A27DB-BD31-4B8C-83A1-F6EECF244321}">
                <p14:modId xmlns:p14="http://schemas.microsoft.com/office/powerpoint/2010/main" val="3695451890"/>
              </p:ext>
            </p:extLst>
          </p:nvPr>
        </p:nvGraphicFramePr>
        <p:xfrm>
          <a:off x="828174" y="3377675"/>
          <a:ext cx="7325226" cy="2651752"/>
        </p:xfrm>
        <a:graphic>
          <a:graphicData uri="http://schemas.openxmlformats.org/drawingml/2006/table">
            <a:tbl>
              <a:tblPr firstRow="1"/>
              <a:tblGrid>
                <a:gridCol w="2930090">
                  <a:extLst>
                    <a:ext uri="{9D8B030D-6E8A-4147-A177-3AD203B41FA5}">
                      <a16:colId xmlns:a16="http://schemas.microsoft.com/office/drawing/2014/main" val="1462568217"/>
                    </a:ext>
                  </a:extLst>
                </a:gridCol>
                <a:gridCol w="4395136">
                  <a:extLst>
                    <a:ext uri="{9D8B030D-6E8A-4147-A177-3AD203B41FA5}">
                      <a16:colId xmlns:a16="http://schemas.microsoft.com/office/drawing/2014/main" val="654433978"/>
                    </a:ext>
                  </a:extLst>
                </a:gridCol>
              </a:tblGrid>
              <a:tr h="914314">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2400" b="1" i="0" u="none" strike="noStrike" cap="none" normalizeH="0" baseline="0" dirty="0" err="1" smtClean="0">
                          <a:ln>
                            <a:noFill/>
                          </a:ln>
                          <a:solidFill>
                            <a:srgbClr val="000000"/>
                          </a:solidFill>
                          <a:effectLst/>
                          <a:latin typeface="Times New Roman" panose="02020603050405020304" pitchFamily="18" charset="0"/>
                          <a:ea typeface="MS PGothic" panose="020B0600070205080204" pitchFamily="34" charset="-128"/>
                          <a:cs typeface="Times New Roman" panose="02020603050405020304" pitchFamily="18" charset="0"/>
                        </a:rPr>
                        <a:t>Clases</a:t>
                      </a:r>
                      <a:r>
                        <a:rPr kumimoji="0" lang="en-US" altLang="en-US" sz="2400" b="1" i="0" u="none" strike="noStrike" cap="none" normalizeH="0" baseline="0" dirty="0" smtClean="0">
                          <a:ln>
                            <a:noFill/>
                          </a:ln>
                          <a:solidFill>
                            <a:srgbClr val="000000"/>
                          </a:solidFill>
                          <a:effectLst/>
                          <a:latin typeface="Times New Roman" panose="02020603050405020304" pitchFamily="18" charset="0"/>
                          <a:ea typeface="MS PGothic" panose="020B0600070205080204" pitchFamily="34" charset="-128"/>
                          <a:cs typeface="Times New Roman" panose="02020603050405020304" pitchFamily="18" charset="0"/>
                        </a:rPr>
                        <a:t> de </a:t>
                      </a:r>
                      <a:r>
                        <a:rPr kumimoji="0" lang="en-US" altLang="en-US" sz="2400" b="1" i="0" u="none" strike="noStrike" cap="none" normalizeH="0" baseline="0" dirty="0" err="1" smtClean="0">
                          <a:ln>
                            <a:noFill/>
                          </a:ln>
                          <a:solidFill>
                            <a:srgbClr val="000000"/>
                          </a:solidFill>
                          <a:effectLst/>
                          <a:latin typeface="Times New Roman" panose="02020603050405020304" pitchFamily="18" charset="0"/>
                          <a:ea typeface="MS PGothic" panose="020B0600070205080204" pitchFamily="34" charset="-128"/>
                          <a:cs typeface="Times New Roman" panose="02020603050405020304" pitchFamily="18" charset="0"/>
                        </a:rPr>
                        <a:t>Cascos</a:t>
                      </a:r>
                      <a:endParaRPr kumimoji="0" lang="en-US" altLang="en-US" sz="2400" b="1" i="0" u="none" strike="noStrike" cap="none" normalizeH="0" baseline="0" dirty="0" smtClean="0">
                        <a:ln>
                          <a:noFill/>
                        </a:ln>
                        <a:solidFill>
                          <a:srgbClr val="000000"/>
                        </a:solidFill>
                        <a:effectLst/>
                        <a:latin typeface="Times New Roman" panose="02020603050405020304" pitchFamily="18" charset="0"/>
                        <a:ea typeface="MS PGothic" panose="020B0600070205080204" pitchFamily="34" charset="-128"/>
                        <a:cs typeface="Times New Roman" panose="02020603050405020304" pitchFamily="18" charset="0"/>
                      </a:endParaRPr>
                    </a:p>
                  </a:txBody>
                  <a:tcPr marL="90001" marR="90001" marT="172499" marB="4677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2400" b="1" i="0" u="none" strike="noStrike" cap="none" normalizeH="0" baseline="0" dirty="0" err="1" smtClean="0">
                          <a:ln>
                            <a:noFill/>
                          </a:ln>
                          <a:solidFill>
                            <a:srgbClr val="000000"/>
                          </a:solidFill>
                          <a:effectLst/>
                          <a:latin typeface="Times New Roman" panose="02020603050405020304" pitchFamily="18" charset="0"/>
                          <a:ea typeface="MS PGothic" panose="020B0600070205080204" pitchFamily="34" charset="-128"/>
                          <a:cs typeface="Times New Roman" panose="02020603050405020304" pitchFamily="18" charset="0"/>
                        </a:rPr>
                        <a:t>Protección</a:t>
                      </a:r>
                      <a:r>
                        <a:rPr kumimoji="0" lang="en-US" altLang="en-US" sz="2400" b="1" i="0" u="none" strike="noStrike" cap="none" normalizeH="0" baseline="0" dirty="0" smtClean="0">
                          <a:ln>
                            <a:noFill/>
                          </a:ln>
                          <a:solidFill>
                            <a:srgbClr val="000000"/>
                          </a:solidFill>
                          <a:effectLst/>
                          <a:latin typeface="Times New Roman" panose="02020603050405020304" pitchFamily="18" charset="0"/>
                          <a:ea typeface="MS PGothic" panose="020B0600070205080204" pitchFamily="34" charset="-128"/>
                          <a:cs typeface="Times New Roman" panose="02020603050405020304" pitchFamily="18" charset="0"/>
                        </a:rPr>
                        <a:t> a </a:t>
                      </a:r>
                      <a:r>
                        <a:rPr kumimoji="0" lang="en-US" altLang="en-US" sz="2400" b="1" i="0" u="none" strike="noStrike" cap="none" normalizeH="0" baseline="0" dirty="0" err="1" smtClean="0">
                          <a:ln>
                            <a:noFill/>
                          </a:ln>
                          <a:solidFill>
                            <a:srgbClr val="000000"/>
                          </a:solidFill>
                          <a:effectLst/>
                          <a:latin typeface="Times New Roman" panose="02020603050405020304" pitchFamily="18" charset="0"/>
                          <a:ea typeface="MS PGothic" panose="020B0600070205080204" pitchFamily="34" charset="-128"/>
                          <a:cs typeface="Times New Roman" panose="02020603050405020304" pitchFamily="18" charset="0"/>
                        </a:rPr>
                        <a:t>voltaje</a:t>
                      </a:r>
                      <a:r>
                        <a:rPr kumimoji="0" lang="en-US" altLang="en-US" sz="2400" b="1" i="0" u="none" strike="noStrike" cap="none" normalizeH="0" baseline="0" dirty="0" smtClean="0">
                          <a:ln>
                            <a:noFill/>
                          </a:ln>
                          <a:solidFill>
                            <a:srgbClr val="000000"/>
                          </a:solidFill>
                          <a:effectLst/>
                          <a:latin typeface="Times New Roman" panose="02020603050405020304" pitchFamily="18" charset="0"/>
                          <a:ea typeface="MS PGothic" panose="020B0600070205080204" pitchFamily="34" charset="-128"/>
                          <a:cs typeface="Times New Roman" panose="02020603050405020304" pitchFamily="18" charset="0"/>
                        </a:rPr>
                        <a:t> </a:t>
                      </a:r>
                      <a:r>
                        <a:rPr kumimoji="0" lang="en-US" altLang="en-US" sz="2400" b="1" i="0" u="none" strike="noStrike" cap="none" normalizeH="0" baseline="0" dirty="0" err="1" smtClean="0">
                          <a:ln>
                            <a:noFill/>
                          </a:ln>
                          <a:solidFill>
                            <a:srgbClr val="000000"/>
                          </a:solidFill>
                          <a:effectLst/>
                          <a:latin typeface="Times New Roman" panose="02020603050405020304" pitchFamily="18" charset="0"/>
                          <a:ea typeface="MS PGothic" panose="020B0600070205080204" pitchFamily="34" charset="-128"/>
                          <a:cs typeface="Times New Roman" panose="02020603050405020304" pitchFamily="18" charset="0"/>
                        </a:rPr>
                        <a:t>eléctrico</a:t>
                      </a:r>
                      <a:endParaRPr kumimoji="0" lang="en-US" altLang="en-US" sz="2400" b="1" i="0" u="none" strike="noStrike" cap="none" normalizeH="0" baseline="0" dirty="0" smtClean="0">
                        <a:ln>
                          <a:noFill/>
                        </a:ln>
                        <a:solidFill>
                          <a:srgbClr val="000000"/>
                        </a:solidFill>
                        <a:effectLst/>
                        <a:latin typeface="Times New Roman" panose="02020603050405020304" pitchFamily="18" charset="0"/>
                        <a:ea typeface="MS PGothic" panose="020B0600070205080204" pitchFamily="34" charset="-128"/>
                        <a:cs typeface="Times New Roman" panose="02020603050405020304" pitchFamily="18" charset="0"/>
                      </a:endParaRPr>
                    </a:p>
                  </a:txBody>
                  <a:tcPr marL="90001" marR="90001" marT="172499" marB="4677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extLst>
                  <a:ext uri="{0D108BD9-81ED-4DB2-BD59-A6C34878D82A}">
                    <a16:rowId xmlns:a16="http://schemas.microsoft.com/office/drawing/2014/main" val="642407261"/>
                  </a:ext>
                </a:extLst>
              </a:tr>
              <a:tr h="365823">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MX" altLang="en-US" sz="2400" b="0" i="0" u="none" strike="noStrike" cap="none" normalizeH="0" baseline="0" noProof="0" dirty="0" smtClean="0">
                          <a:ln>
                            <a:noFill/>
                          </a:ln>
                          <a:solidFill>
                            <a:srgbClr val="000000"/>
                          </a:solidFill>
                          <a:effectLst/>
                          <a:latin typeface="Times New Roman" panose="02020603050405020304" pitchFamily="18" charset="0"/>
                          <a:cs typeface="Times New Roman" panose="02020603050405020304" pitchFamily="18" charset="0"/>
                        </a:rPr>
                        <a:t>Clase G (General)</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MX" altLang="en-US" sz="2400" b="0" i="0" u="none" strike="noStrike" cap="none" normalizeH="0" baseline="0" noProof="0" dirty="0" smtClean="0">
                          <a:ln>
                            <a:noFill/>
                          </a:ln>
                          <a:solidFill>
                            <a:srgbClr val="000000"/>
                          </a:solidFill>
                          <a:effectLst/>
                          <a:latin typeface="Times New Roman" panose="02020603050405020304" pitchFamily="18" charset="0"/>
                          <a:cs typeface="Times New Roman" panose="02020603050405020304" pitchFamily="18" charset="0"/>
                        </a:rPr>
                        <a:t>2,200 voltios</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54442803"/>
                  </a:ext>
                </a:extLst>
              </a:tr>
              <a:tr h="369938">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MX" altLang="en-US" sz="2400" b="0" i="0" u="none" strike="noStrike" cap="none" normalizeH="0" baseline="0" noProof="0" dirty="0" smtClean="0">
                          <a:ln>
                            <a:noFill/>
                          </a:ln>
                          <a:solidFill>
                            <a:srgbClr val="000000"/>
                          </a:solidFill>
                          <a:effectLst/>
                          <a:latin typeface="Times New Roman" panose="02020603050405020304" pitchFamily="18" charset="0"/>
                          <a:cs typeface="Times New Roman" panose="02020603050405020304" pitchFamily="18" charset="0"/>
                        </a:rPr>
                        <a:t>Clase E (Eléctrico)</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MX" altLang="en-US" sz="2400" b="0" i="0" u="none" strike="noStrike" cap="none" normalizeH="0" baseline="0" noProof="0" dirty="0" smtClean="0">
                          <a:ln>
                            <a:noFill/>
                          </a:ln>
                          <a:solidFill>
                            <a:srgbClr val="000000"/>
                          </a:solidFill>
                          <a:effectLst/>
                          <a:latin typeface="Times New Roman" panose="02020603050405020304" pitchFamily="18" charset="0"/>
                          <a:cs typeface="Times New Roman" panose="02020603050405020304" pitchFamily="18" charset="0"/>
                        </a:rPr>
                        <a:t>20,000 voltios</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79900000"/>
                  </a:ext>
                </a:extLst>
              </a:tr>
              <a:tr h="640180">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MX" altLang="en-US" sz="2400" b="0" i="0" u="none" strike="noStrike" cap="none" normalizeH="0" baseline="0" noProof="0" dirty="0" smtClean="0">
                          <a:ln>
                            <a:noFill/>
                          </a:ln>
                          <a:solidFill>
                            <a:srgbClr val="000000"/>
                          </a:solidFill>
                          <a:effectLst/>
                          <a:latin typeface="Times New Roman" panose="02020603050405020304" pitchFamily="18" charset="0"/>
                          <a:cs typeface="Times New Roman" panose="02020603050405020304" pitchFamily="18" charset="0"/>
                        </a:rPr>
                        <a:t>Clase C (Conductivo)</a:t>
                      </a:r>
                      <a:endParaRPr kumimoji="0" lang="es-MX" altLang="en-US" sz="3600" b="0" i="0" u="none" strike="noStrike" cap="none" normalizeH="0" baseline="0" noProof="0" dirty="0" smtClean="0">
                        <a:ln>
                          <a:noFill/>
                        </a:ln>
                        <a:solidFill>
                          <a:srgbClr val="000000"/>
                        </a:solidFill>
                        <a:effectLst/>
                        <a:latin typeface="Times New Roman" panose="02020603050405020304" pitchFamily="18" charset="0"/>
                        <a:cs typeface="Times New Roman" panose="02020603050405020304" pitchFamily="18" charset="0"/>
                      </a:endParaRP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MX" altLang="en-US" sz="2400" b="0" i="0" u="none" strike="noStrike" cap="none" normalizeH="0" baseline="0" noProof="0" dirty="0" smtClean="0">
                          <a:ln>
                            <a:noFill/>
                          </a:ln>
                          <a:solidFill>
                            <a:srgbClr val="000000"/>
                          </a:solidFill>
                          <a:effectLst/>
                          <a:latin typeface="Times New Roman" panose="02020603050405020304" pitchFamily="18" charset="0"/>
                          <a:cs typeface="Times New Roman" panose="02020603050405020304" pitchFamily="18" charset="0"/>
                        </a:rPr>
                        <a:t>Sin protección contra riesgos eléctricos.</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468515047"/>
                  </a:ext>
                </a:extLst>
              </a:tr>
            </a:tbl>
          </a:graphicData>
        </a:graphic>
      </p:graphicFrame>
      <p:sp>
        <p:nvSpPr>
          <p:cNvPr id="17" name="Rectangle 16"/>
          <p:cNvSpPr/>
          <p:nvPr/>
        </p:nvSpPr>
        <p:spPr>
          <a:xfrm>
            <a:off x="304800" y="1405662"/>
            <a:ext cx="8763000" cy="553998"/>
          </a:xfrm>
          <a:prstGeom prst="rect">
            <a:avLst/>
          </a:prstGeom>
        </p:spPr>
        <p:txBody>
          <a:bodyPr wrap="square">
            <a:spAutoFit/>
          </a:bodyPr>
          <a:lstStyle/>
          <a:p>
            <a:pPr marL="457200" indent="-457200">
              <a:buClr>
                <a:srgbClr val="0000FF"/>
              </a:buClr>
              <a:buFont typeface="Wingdings" panose="05000000000000000000" pitchFamily="2" charset="2"/>
              <a:buChar char="q"/>
            </a:pPr>
            <a:r>
              <a:rPr lang="es-ES" sz="3000" dirty="0">
                <a:latin typeface="Times New Roman" panose="02020603050405020304" pitchFamily="18" charset="0"/>
                <a:ea typeface="MS PGothic" panose="020B0600070205080204" pitchFamily="34" charset="-128"/>
              </a:rPr>
              <a:t>No cualquier dispositivo PPE funciona para todos</a:t>
            </a:r>
            <a:endParaRPr lang="en-US" sz="3000" dirty="0"/>
          </a:p>
        </p:txBody>
      </p:sp>
      <p:sp>
        <p:nvSpPr>
          <p:cNvPr id="18" name="Rectangle 17"/>
          <p:cNvSpPr/>
          <p:nvPr/>
        </p:nvSpPr>
        <p:spPr>
          <a:xfrm>
            <a:off x="3965917" y="2120786"/>
            <a:ext cx="5105400" cy="461665"/>
          </a:xfrm>
          <a:prstGeom prst="rect">
            <a:avLst/>
          </a:prstGeom>
        </p:spPr>
        <p:txBody>
          <a:bodyPr wrap="square">
            <a:spAutoFit/>
          </a:bodyPr>
          <a:lstStyle/>
          <a:p>
            <a:pPr algn="ctr"/>
            <a:r>
              <a:rPr lang="es-MX" altLang="en-US" sz="2400" kern="0" dirty="0" smtClean="0">
                <a:latin typeface="Times New Roman" panose="02020603050405020304" pitchFamily="18" charset="0"/>
                <a:cs typeface="Times New Roman" panose="02020603050405020304" pitchFamily="18" charset="0"/>
              </a:rPr>
              <a:t>Regulación OSHA </a:t>
            </a:r>
            <a:r>
              <a:rPr lang="en-US" altLang="en-US" sz="2400" kern="0" dirty="0" smtClean="0">
                <a:latin typeface="Times New Roman" panose="02020603050405020304" pitchFamily="18" charset="0"/>
                <a:cs typeface="Times New Roman" panose="02020603050405020304" pitchFamily="18" charset="0"/>
              </a:rPr>
              <a:t>: </a:t>
            </a:r>
            <a:r>
              <a:rPr lang="en-US" altLang="en-US" sz="2400" kern="0" dirty="0" smtClean="0">
                <a:latin typeface="Times New Roman" panose="02020603050405020304" pitchFamily="18" charset="0"/>
                <a:cs typeface="Times New Roman" panose="02020603050405020304" pitchFamily="18" charset="0"/>
                <a:hlinkClick r:id="rId3"/>
              </a:rPr>
              <a:t>1926.28</a:t>
            </a:r>
            <a:r>
              <a:rPr lang="en-US" altLang="en-US" sz="2400" kern="0" dirty="0" smtClean="0">
                <a:latin typeface="Times New Roman" panose="02020603050405020304" pitchFamily="18" charset="0"/>
                <a:cs typeface="Times New Roman" panose="02020603050405020304" pitchFamily="18" charset="0"/>
              </a:rPr>
              <a:t>, </a:t>
            </a:r>
            <a:r>
              <a:rPr lang="en-US" sz="2400" kern="0" dirty="0" smtClean="0">
                <a:latin typeface="Times New Roman" panose="02020603050405020304" pitchFamily="18" charset="0"/>
                <a:cs typeface="Times New Roman" panose="02020603050405020304" pitchFamily="18" charset="0"/>
                <a:hlinkClick r:id="rId4"/>
              </a:rPr>
              <a:t>1926.100</a:t>
            </a:r>
            <a:endParaRPr lang="en-US" sz="2400" dirty="0"/>
          </a:p>
        </p:txBody>
      </p:sp>
      <p:sp>
        <p:nvSpPr>
          <p:cNvPr id="19" name="Rectangle 18"/>
          <p:cNvSpPr/>
          <p:nvPr/>
        </p:nvSpPr>
        <p:spPr>
          <a:xfrm>
            <a:off x="2133600" y="6020097"/>
            <a:ext cx="5105400" cy="461665"/>
          </a:xfrm>
          <a:prstGeom prst="rect">
            <a:avLst/>
          </a:prstGeom>
        </p:spPr>
        <p:txBody>
          <a:bodyPr wrap="square">
            <a:spAutoFit/>
          </a:bodyPr>
          <a:lstStyle/>
          <a:p>
            <a:pPr algn="ctr"/>
            <a:r>
              <a:rPr lang="en-US" altLang="en-US" sz="2400" kern="0" dirty="0" smtClean="0">
                <a:latin typeface="Times New Roman" panose="02020603050405020304" pitchFamily="18" charset="0"/>
                <a:cs typeface="Times New Roman" panose="02020603050405020304" pitchFamily="18" charset="0"/>
                <a:hlinkClick r:id="rId5"/>
              </a:rPr>
              <a:t>Requerimiento</a:t>
            </a:r>
            <a:r>
              <a:rPr lang="en-US" altLang="en-US" sz="2400" dirty="0" smtClean="0"/>
              <a:t> </a:t>
            </a:r>
            <a:r>
              <a:rPr lang="en-US" altLang="en-US" sz="2400" kern="0" dirty="0" smtClean="0">
                <a:latin typeface="Times New Roman" panose="02020603050405020304" pitchFamily="18" charset="0"/>
                <a:cs typeface="Times New Roman" panose="02020603050405020304" pitchFamily="18" charset="0"/>
                <a:hlinkClick r:id="rId5"/>
              </a:rPr>
              <a:t>OSHA PPE</a:t>
            </a:r>
            <a:endParaRPr lang="en-US" sz="2400" dirty="0"/>
          </a:p>
        </p:txBody>
      </p:sp>
    </p:spTree>
    <p:extLst>
      <p:ext uri="{BB962C8B-B14F-4D97-AF65-F5344CB8AC3E}">
        <p14:creationId xmlns:p14="http://schemas.microsoft.com/office/powerpoint/2010/main" val="203938470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1327" y="1589377"/>
            <a:ext cx="8915400" cy="584775"/>
          </a:xfrm>
          <a:prstGeom prst="rect">
            <a:avLst/>
          </a:prstGeom>
        </p:spPr>
        <p:txBody>
          <a:bodyPr wrap="square">
            <a:spAutoFit/>
          </a:bodyPr>
          <a:lstStyle/>
          <a:p>
            <a:pPr marL="457200" indent="-457200">
              <a:buClr>
                <a:srgbClr val="0000FF"/>
              </a:buClr>
              <a:buFont typeface="Wingdings" panose="05000000000000000000" pitchFamily="2" charset="2"/>
              <a:buChar char="q"/>
            </a:pPr>
            <a:r>
              <a:rPr lang="es-MX" sz="3200" dirty="0" smtClean="0">
                <a:latin typeface="Times New Roman" panose="02020603050405020304" pitchFamily="18" charset="0"/>
                <a:ea typeface="MS PGothic" panose="020B0600070205080204" pitchFamily="34" charset="-128"/>
              </a:rPr>
              <a:t>No use cascos metálicos cerca de líneas eléctricas</a:t>
            </a:r>
            <a:r>
              <a:rPr lang="en-US" sz="3200" dirty="0" smtClean="0">
                <a:latin typeface="Times New Roman" panose="02020603050405020304" pitchFamily="18" charset="0"/>
                <a:ea typeface="MS PGothic" panose="020B0600070205080204" pitchFamily="34" charset="-128"/>
              </a:rPr>
              <a:t>.</a:t>
            </a:r>
            <a:endParaRPr lang="en-US" sz="3200" dirty="0"/>
          </a:p>
        </p:txBody>
      </p:sp>
      <p:pic>
        <p:nvPicPr>
          <p:cNvPr id="15" name="Picture 14" descr="It is a picture of class C hard hat" title="class C hard hat"/>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7200" y="2483584"/>
            <a:ext cx="3810532" cy="3524742"/>
          </a:xfrm>
          <a:prstGeom prst="rect">
            <a:avLst/>
          </a:prstGeom>
        </p:spPr>
      </p:pic>
      <p:sp>
        <p:nvSpPr>
          <p:cNvPr id="16" name="Rectangle 15"/>
          <p:cNvSpPr/>
          <p:nvPr/>
        </p:nvSpPr>
        <p:spPr>
          <a:xfrm>
            <a:off x="3124200" y="4540984"/>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pic>
        <p:nvPicPr>
          <p:cNvPr id="17" name="Picture 16" descr="This is a picture of class A/B hard hat" title="Class A/B hard hat"/>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76800" y="2483584"/>
            <a:ext cx="3637986" cy="3524742"/>
          </a:xfrm>
          <a:prstGeom prst="rect">
            <a:avLst/>
          </a:prstGeom>
        </p:spPr>
      </p:pic>
      <p:sp>
        <p:nvSpPr>
          <p:cNvPr id="18" name="Rectangle 17"/>
          <p:cNvSpPr/>
          <p:nvPr/>
        </p:nvSpPr>
        <p:spPr>
          <a:xfrm>
            <a:off x="685800" y="5423551"/>
            <a:ext cx="2624664" cy="584775"/>
          </a:xfrm>
          <a:prstGeom prst="rect">
            <a:avLst/>
          </a:prstGeom>
        </p:spPr>
        <p:txBody>
          <a:bodyPr wrap="square">
            <a:spAutoFit/>
          </a:bodyPr>
          <a:lstStyle/>
          <a:p>
            <a:r>
              <a:rPr lang="en-US" sz="3200" dirty="0" smtClean="0">
                <a:solidFill>
                  <a:schemeClr val="bg1"/>
                </a:solidFill>
                <a:latin typeface="Times New Roman" panose="02020603050405020304" pitchFamily="18" charset="0"/>
                <a:ea typeface="MS PGothic" panose="020B0600070205080204" pitchFamily="34" charset="-128"/>
              </a:rPr>
              <a:t>Casco</a:t>
            </a:r>
            <a:r>
              <a:rPr lang="en-US" sz="3200" dirty="0" smtClean="0">
                <a:solidFill>
                  <a:schemeClr val="bg1"/>
                </a:solidFill>
              </a:rPr>
              <a:t> </a:t>
            </a:r>
            <a:r>
              <a:rPr lang="en-US" sz="3200" dirty="0" smtClean="0">
                <a:solidFill>
                  <a:schemeClr val="bg1"/>
                </a:solidFill>
                <a:latin typeface="Times New Roman" panose="02020603050405020304" pitchFamily="18" charset="0"/>
                <a:ea typeface="MS PGothic" panose="020B0600070205080204" pitchFamily="34" charset="-128"/>
              </a:rPr>
              <a:t>Clase C</a:t>
            </a:r>
            <a:endParaRPr lang="en-US" sz="3200" dirty="0">
              <a:solidFill>
                <a:schemeClr val="bg1"/>
              </a:solidFill>
            </a:endParaRPr>
          </a:p>
        </p:txBody>
      </p:sp>
      <p:sp>
        <p:nvSpPr>
          <p:cNvPr id="19" name="Rectangle 18"/>
          <p:cNvSpPr/>
          <p:nvPr/>
        </p:nvSpPr>
        <p:spPr>
          <a:xfrm>
            <a:off x="5029200" y="5360938"/>
            <a:ext cx="2969083" cy="584775"/>
          </a:xfrm>
          <a:prstGeom prst="rect">
            <a:avLst/>
          </a:prstGeom>
        </p:spPr>
        <p:txBody>
          <a:bodyPr wrap="none">
            <a:spAutoFit/>
          </a:bodyPr>
          <a:lstStyle/>
          <a:p>
            <a:r>
              <a:rPr lang="en-US" sz="3200" dirty="0" smtClean="0">
                <a:solidFill>
                  <a:schemeClr val="bg1"/>
                </a:solidFill>
                <a:latin typeface="Times New Roman" panose="02020603050405020304" pitchFamily="18" charset="0"/>
                <a:ea typeface="MS PGothic" panose="020B0600070205080204" pitchFamily="34" charset="-128"/>
              </a:rPr>
              <a:t>Casco Clase E/G</a:t>
            </a:r>
            <a:endParaRPr lang="en-US" sz="3200" dirty="0">
              <a:solidFill>
                <a:schemeClr val="bg1"/>
              </a:solidFill>
            </a:endParaRPr>
          </a:p>
        </p:txBody>
      </p:sp>
      <p:sp>
        <p:nvSpPr>
          <p:cNvPr id="20" name="Rectangle 19"/>
          <p:cNvSpPr/>
          <p:nvPr/>
        </p:nvSpPr>
        <p:spPr>
          <a:xfrm>
            <a:off x="6195875" y="4076045"/>
            <a:ext cx="1305589" cy="1569660"/>
          </a:xfrm>
          <a:prstGeom prst="rect">
            <a:avLst/>
          </a:prstGeom>
        </p:spPr>
        <p:txBody>
          <a:bodyPr wrap="square">
            <a:spAutoFit/>
          </a:bodyPr>
          <a:lstStyle/>
          <a:p>
            <a:r>
              <a:rPr lang="en-US" altLang="en-US" sz="9600" b="1" dirty="0" smtClean="0">
                <a:solidFill>
                  <a:srgbClr val="00B050"/>
                </a:solidFill>
                <a:latin typeface="Times New Roman" panose="02020603050405020304" pitchFamily="18" charset="0"/>
                <a:cs typeface="Times New Roman" panose="02020603050405020304" pitchFamily="18" charset="0"/>
              </a:rPr>
              <a:t>√</a:t>
            </a:r>
            <a:endParaRPr lang="en-US" sz="9600" b="1" dirty="0">
              <a:solidFill>
                <a:srgbClr val="00B050"/>
              </a:solidFill>
            </a:endParaRPr>
          </a:p>
        </p:txBody>
      </p:sp>
      <p:sp>
        <p:nvSpPr>
          <p:cNvPr id="22" name="Title 1"/>
          <p:cNvSpPr>
            <a:spLocks noGrp="1"/>
          </p:cNvSpPr>
          <p:nvPr>
            <p:ph type="title"/>
          </p:nvPr>
        </p:nvSpPr>
        <p:spPr>
          <a:xfrm>
            <a:off x="96253" y="762000"/>
            <a:ext cx="8819147" cy="563562"/>
          </a:xfrm>
        </p:spPr>
        <p:txBody>
          <a:bodyPr>
            <a:normAutofit fontScale="90000"/>
          </a:bodyPr>
          <a:lstStyle/>
          <a:p>
            <a:r>
              <a:rPr lang="es-MX" altLang="en-US" dirty="0" smtClean="0">
                <a:latin typeface="Times New Roman" panose="02020603050405020304" pitchFamily="18" charset="0"/>
                <a:ea typeface="SimSun" panose="02010600030101010101" pitchFamily="2" charset="-122"/>
              </a:rPr>
              <a:t>Equipo de protección personal</a:t>
            </a:r>
            <a:endParaRPr lang="es-MX"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106</a:t>
            </a:fld>
            <a:endParaRPr lang="en-US" dirty="0"/>
          </a:p>
        </p:txBody>
      </p:sp>
      <p:sp>
        <p:nvSpPr>
          <p:cNvPr id="12" name="Rectangle 11"/>
          <p:cNvSpPr/>
          <p:nvPr/>
        </p:nvSpPr>
        <p:spPr>
          <a:xfrm>
            <a:off x="1076826" y="6152405"/>
            <a:ext cx="6858000" cy="461665"/>
          </a:xfrm>
          <a:prstGeom prst="rect">
            <a:avLst/>
          </a:prstGeom>
        </p:spPr>
        <p:txBody>
          <a:bodyPr wrap="square">
            <a:spAutoFit/>
          </a:bodyPr>
          <a:lstStyle/>
          <a:p>
            <a:pPr algn="ctr"/>
            <a:r>
              <a:rPr lang="es-ES" altLang="en-US" sz="2400" kern="0" dirty="0" smtClean="0">
                <a:latin typeface="Times New Roman" panose="02020603050405020304" pitchFamily="18" charset="0"/>
                <a:cs typeface="Times New Roman" panose="02020603050405020304" pitchFamily="18" charset="0"/>
              </a:rPr>
              <a:t>Regulación </a:t>
            </a:r>
            <a:r>
              <a:rPr lang="es-ES" altLang="en-US" sz="2400" kern="0" dirty="0">
                <a:latin typeface="Times New Roman" panose="02020603050405020304" pitchFamily="18" charset="0"/>
                <a:cs typeface="Times New Roman" panose="02020603050405020304" pitchFamily="18" charset="0"/>
              </a:rPr>
              <a:t>para el uso del </a:t>
            </a:r>
            <a:r>
              <a:rPr lang="es-ES" altLang="en-US" sz="2400" kern="0" dirty="0" smtClean="0">
                <a:latin typeface="Times New Roman" panose="02020603050405020304" pitchFamily="18" charset="0"/>
                <a:cs typeface="Times New Roman" panose="02020603050405020304" pitchFamily="18" charset="0"/>
              </a:rPr>
              <a:t>casco de </a:t>
            </a:r>
            <a:r>
              <a:rPr lang="en-US" altLang="en-US" sz="2400" kern="0" dirty="0">
                <a:latin typeface="Times New Roman" panose="02020603050405020304" pitchFamily="18" charset="0"/>
                <a:cs typeface="Times New Roman" panose="02020603050405020304" pitchFamily="18" charset="0"/>
              </a:rPr>
              <a:t>OSHA: </a:t>
            </a:r>
            <a:r>
              <a:rPr lang="en-US" altLang="en-US" sz="2400" kern="0" dirty="0" smtClean="0">
                <a:latin typeface="Times New Roman" panose="02020603050405020304" pitchFamily="18" charset="0"/>
                <a:cs typeface="Times New Roman" panose="02020603050405020304" pitchFamily="18" charset="0"/>
                <a:hlinkClick r:id="rId5"/>
              </a:rPr>
              <a:t>1926.100</a:t>
            </a:r>
            <a:endParaRPr lang="en-US" sz="2400" dirty="0"/>
          </a:p>
        </p:txBody>
      </p:sp>
      <p:sp>
        <p:nvSpPr>
          <p:cNvPr id="14" name="Rounded Rectangle 19" descr="It shows the picture of protected conductors" title="conductor protection"/>
          <p:cNvSpPr>
            <a:spLocks noChangeArrowheads="1"/>
          </p:cNvSpPr>
          <p:nvPr/>
        </p:nvSpPr>
        <p:spPr bwMode="auto">
          <a:xfrm rot="869479">
            <a:off x="496689" y="3756845"/>
            <a:ext cx="2149456" cy="783521"/>
          </a:xfrm>
          <a:prstGeom prst="roundRect">
            <a:avLst>
              <a:gd name="adj" fmla="val 16667"/>
            </a:avLst>
          </a:prstGeom>
          <a:noFill/>
          <a:ln w="47625">
            <a:solidFill>
              <a:srgbClr val="FF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SzPct val="100000"/>
              <a:buFont typeface="Times New Roman" panose="02020603050405020304" pitchFamily="18" charset="0"/>
              <a:buNone/>
            </a:pPr>
            <a:endParaRPr lang="en-US" altLang="en-US" dirty="0">
              <a:cs typeface="Arial" panose="020B0604020202020204" pitchFamily="34" charset="0"/>
            </a:endParaRPr>
          </a:p>
        </p:txBody>
      </p:sp>
      <p:cxnSp>
        <p:nvCxnSpPr>
          <p:cNvPr id="21" name="Straight Arrow Connector 4" descr="It shows the location of unused openings in the figure" title="arrow"/>
          <p:cNvCxnSpPr>
            <a:cxnSpLocks noChangeShapeType="1"/>
          </p:cNvCxnSpPr>
          <p:nvPr/>
        </p:nvCxnSpPr>
        <p:spPr bwMode="auto">
          <a:xfrm flipH="1">
            <a:off x="1905000" y="2208129"/>
            <a:ext cx="1219200" cy="1576914"/>
          </a:xfrm>
          <a:prstGeom prst="straightConnector1">
            <a:avLst/>
          </a:prstGeom>
          <a:noFill/>
          <a:ln w="28575">
            <a:solidFill>
              <a:srgbClr val="FF0000"/>
            </a:solidFill>
            <a:round/>
            <a:headEnd/>
            <a:tailEnd type="triangle" w="med" len="med"/>
          </a:ln>
          <a:effectLst>
            <a:outerShdw dist="17961" dir="2700000" algn="ctr" rotWithShape="0">
              <a:srgbClr val="000000"/>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548236104"/>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1252" y="1392490"/>
            <a:ext cx="9077324" cy="584775"/>
          </a:xfrm>
          <a:prstGeom prst="rect">
            <a:avLst/>
          </a:prstGeom>
        </p:spPr>
        <p:txBody>
          <a:bodyPr wrap="square">
            <a:spAutoFit/>
          </a:bodyPr>
          <a:lstStyle/>
          <a:p>
            <a:pPr marL="457200" indent="-457200">
              <a:buClr>
                <a:srgbClr val="0000FF"/>
              </a:buClr>
              <a:buFont typeface="Wingdings" panose="05000000000000000000" pitchFamily="2" charset="2"/>
              <a:buChar char="q"/>
            </a:pPr>
            <a:r>
              <a:rPr lang="en-US" sz="3200" dirty="0" smtClean="0">
                <a:latin typeface="Times New Roman" panose="02020603050405020304" pitchFamily="18" charset="0"/>
                <a:ea typeface="MS PGothic" panose="020B0600070205080204" pitchFamily="34" charset="-128"/>
              </a:rPr>
              <a:t> </a:t>
            </a:r>
            <a:r>
              <a:rPr lang="es-ES" sz="3000" dirty="0">
                <a:latin typeface="Times New Roman" panose="02020603050405020304" pitchFamily="18" charset="0"/>
                <a:ea typeface="MS PGothic" panose="020B0600070205080204" pitchFamily="34" charset="-128"/>
              </a:rPr>
              <a:t>Una etiqueta de certificación muestra su tipo de clase</a:t>
            </a:r>
            <a:endParaRPr lang="en-US" sz="3000" dirty="0"/>
          </a:p>
        </p:txBody>
      </p:sp>
      <p:sp>
        <p:nvSpPr>
          <p:cNvPr id="18" name="Rectangle 17"/>
          <p:cNvSpPr/>
          <p:nvPr/>
        </p:nvSpPr>
        <p:spPr>
          <a:xfrm>
            <a:off x="685800" y="5423551"/>
            <a:ext cx="3071675" cy="584775"/>
          </a:xfrm>
          <a:prstGeom prst="rect">
            <a:avLst/>
          </a:prstGeom>
        </p:spPr>
        <p:txBody>
          <a:bodyPr wrap="none">
            <a:spAutoFit/>
          </a:bodyPr>
          <a:lstStyle/>
          <a:p>
            <a:r>
              <a:rPr lang="en-US" sz="3200" dirty="0" smtClean="0">
                <a:solidFill>
                  <a:schemeClr val="bg1"/>
                </a:solidFill>
                <a:latin typeface="Times New Roman" panose="02020603050405020304" pitchFamily="18" charset="0"/>
                <a:ea typeface="MS PGothic" panose="020B0600070205080204" pitchFamily="34" charset="-128"/>
              </a:rPr>
              <a:t>Class C Hard Hat</a:t>
            </a:r>
            <a:endParaRPr lang="en-US" sz="3200" dirty="0">
              <a:solidFill>
                <a:schemeClr val="bg1"/>
              </a:solidFill>
            </a:endParaRPr>
          </a:p>
        </p:txBody>
      </p:sp>
      <p:sp>
        <p:nvSpPr>
          <p:cNvPr id="19" name="Rectangle 18"/>
          <p:cNvSpPr/>
          <p:nvPr/>
        </p:nvSpPr>
        <p:spPr>
          <a:xfrm>
            <a:off x="5029200" y="5360938"/>
            <a:ext cx="3459409" cy="584775"/>
          </a:xfrm>
          <a:prstGeom prst="rect">
            <a:avLst/>
          </a:prstGeom>
        </p:spPr>
        <p:txBody>
          <a:bodyPr wrap="none">
            <a:spAutoFit/>
          </a:bodyPr>
          <a:lstStyle/>
          <a:p>
            <a:r>
              <a:rPr lang="en-US" sz="3200" dirty="0" smtClean="0">
                <a:solidFill>
                  <a:schemeClr val="bg1"/>
                </a:solidFill>
                <a:latin typeface="Times New Roman" panose="02020603050405020304" pitchFamily="18" charset="0"/>
                <a:ea typeface="MS PGothic" panose="020B0600070205080204" pitchFamily="34" charset="-128"/>
              </a:rPr>
              <a:t>Class A/B Hard Hat</a:t>
            </a:r>
            <a:endParaRPr lang="en-US" sz="3200" dirty="0">
              <a:solidFill>
                <a:schemeClr val="bg1"/>
              </a:solidFill>
            </a:endParaRPr>
          </a:p>
        </p:txBody>
      </p:sp>
      <p:sp>
        <p:nvSpPr>
          <p:cNvPr id="11" name="Title 1"/>
          <p:cNvSpPr>
            <a:spLocks noGrp="1"/>
          </p:cNvSpPr>
          <p:nvPr>
            <p:ph type="title"/>
          </p:nvPr>
        </p:nvSpPr>
        <p:spPr>
          <a:xfrm>
            <a:off x="96253" y="762000"/>
            <a:ext cx="8819147" cy="563562"/>
          </a:xfrm>
        </p:spPr>
        <p:txBody>
          <a:bodyPr>
            <a:normAutofit fontScale="90000"/>
          </a:bodyPr>
          <a:lstStyle/>
          <a:p>
            <a:r>
              <a:rPr lang="es-MX" altLang="en-US" dirty="0" smtClean="0">
                <a:latin typeface="Times New Roman" panose="02020603050405020304" pitchFamily="18" charset="0"/>
                <a:ea typeface="SimSun" panose="02010600030101010101" pitchFamily="2" charset="-122"/>
              </a:rPr>
              <a:t>Equipo de protección personal</a:t>
            </a:r>
            <a:endParaRPr lang="es-MX"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107</a:t>
            </a:fld>
            <a:endParaRPr lang="en-US" dirty="0"/>
          </a:p>
        </p:txBody>
      </p:sp>
      <p:pic>
        <p:nvPicPr>
          <p:cNvPr id="4" name="Picture 3" descr="It shows the class type of hard hat" title="label"/>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0" y="2057400"/>
            <a:ext cx="7715829" cy="4490069"/>
          </a:xfrm>
          <a:prstGeom prst="rect">
            <a:avLst/>
          </a:prstGeom>
        </p:spPr>
      </p:pic>
      <p:sp>
        <p:nvSpPr>
          <p:cNvPr id="21" name="Rounded Rectangle 19" descr="It shows the picture of protected conductors" title="conductor protection"/>
          <p:cNvSpPr>
            <a:spLocks noChangeArrowheads="1"/>
          </p:cNvSpPr>
          <p:nvPr/>
        </p:nvSpPr>
        <p:spPr bwMode="auto">
          <a:xfrm rot="869479">
            <a:off x="1642585" y="4042855"/>
            <a:ext cx="2149456" cy="380629"/>
          </a:xfrm>
          <a:prstGeom prst="roundRect">
            <a:avLst>
              <a:gd name="adj" fmla="val 16667"/>
            </a:avLst>
          </a:prstGeom>
          <a:noFill/>
          <a:ln w="47625">
            <a:solidFill>
              <a:srgbClr val="FF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SzPct val="100000"/>
              <a:buFont typeface="Times New Roman" panose="02020603050405020304" pitchFamily="18" charset="0"/>
              <a:buNone/>
            </a:pPr>
            <a:endParaRPr lang="en-US" altLang="en-US" dirty="0">
              <a:cs typeface="Arial" panose="020B0604020202020204" pitchFamily="34" charset="0"/>
            </a:endParaRPr>
          </a:p>
        </p:txBody>
      </p:sp>
    </p:spTree>
    <p:extLst>
      <p:ext uri="{BB962C8B-B14F-4D97-AF65-F5344CB8AC3E}">
        <p14:creationId xmlns:p14="http://schemas.microsoft.com/office/powerpoint/2010/main" val="3161799317"/>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96253" y="762000"/>
            <a:ext cx="8819147" cy="563562"/>
          </a:xfrm>
        </p:spPr>
        <p:txBody>
          <a:bodyPr>
            <a:normAutofit fontScale="90000"/>
          </a:bodyPr>
          <a:lstStyle/>
          <a:p>
            <a:r>
              <a:rPr lang="en-GB" altLang="en-US" dirty="0" err="1">
                <a:latin typeface="Times New Roman" panose="02020603050405020304" pitchFamily="18" charset="0"/>
                <a:ea typeface="SimSun" panose="02010600030101010101" pitchFamily="2" charset="-122"/>
              </a:rPr>
              <a:t>Aislar</a:t>
            </a:r>
            <a:r>
              <a:rPr lang="en-GB" altLang="en-US" dirty="0">
                <a:latin typeface="Times New Roman" panose="02020603050405020304" pitchFamily="18" charset="0"/>
                <a:ea typeface="SimSun" panose="02010600030101010101" pitchFamily="2" charset="-122"/>
              </a:rPr>
              <a:t> </a:t>
            </a:r>
            <a:r>
              <a:rPr lang="en-GB" altLang="en-US" dirty="0" err="1">
                <a:latin typeface="Times New Roman" panose="02020603050405020304" pitchFamily="18" charset="0"/>
                <a:ea typeface="SimSun" panose="02010600030101010101" pitchFamily="2" charset="-122"/>
              </a:rPr>
              <a:t>partes</a:t>
            </a:r>
            <a:r>
              <a:rPr lang="en-GB" altLang="en-US" dirty="0">
                <a:latin typeface="Times New Roman" panose="02020603050405020304" pitchFamily="18" charset="0"/>
                <a:ea typeface="SimSun" panose="02010600030101010101" pitchFamily="2" charset="-122"/>
              </a:rPr>
              <a:t> </a:t>
            </a:r>
            <a:r>
              <a:rPr lang="en-GB" altLang="en-US" dirty="0" err="1">
                <a:latin typeface="Times New Roman" panose="02020603050405020304" pitchFamily="18" charset="0"/>
                <a:ea typeface="SimSun" panose="02010600030101010101" pitchFamily="2" charset="-122"/>
              </a:rPr>
              <a:t>eléctricas</a:t>
            </a: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108</a:t>
            </a:fld>
            <a:endParaRPr lang="en-US" dirty="0"/>
          </a:p>
        </p:txBody>
      </p:sp>
      <p:sp>
        <p:nvSpPr>
          <p:cNvPr id="18" name="Rectangle 17"/>
          <p:cNvSpPr/>
          <p:nvPr/>
        </p:nvSpPr>
        <p:spPr>
          <a:xfrm>
            <a:off x="685800" y="5423551"/>
            <a:ext cx="3071675" cy="584775"/>
          </a:xfrm>
          <a:prstGeom prst="rect">
            <a:avLst/>
          </a:prstGeom>
        </p:spPr>
        <p:txBody>
          <a:bodyPr wrap="none">
            <a:spAutoFit/>
          </a:bodyPr>
          <a:lstStyle/>
          <a:p>
            <a:r>
              <a:rPr lang="en-US" sz="3200" dirty="0" smtClean="0">
                <a:solidFill>
                  <a:schemeClr val="bg1"/>
                </a:solidFill>
                <a:latin typeface="Times New Roman" panose="02020603050405020304" pitchFamily="18" charset="0"/>
                <a:ea typeface="MS PGothic" panose="020B0600070205080204" pitchFamily="34" charset="-128"/>
              </a:rPr>
              <a:t>Class C Hard Hat</a:t>
            </a:r>
            <a:endParaRPr lang="en-US" sz="3200" dirty="0">
              <a:solidFill>
                <a:schemeClr val="bg1"/>
              </a:solidFill>
            </a:endParaRPr>
          </a:p>
        </p:txBody>
      </p:sp>
      <p:sp>
        <p:nvSpPr>
          <p:cNvPr id="19" name="Rectangle 18"/>
          <p:cNvSpPr/>
          <p:nvPr/>
        </p:nvSpPr>
        <p:spPr>
          <a:xfrm>
            <a:off x="5029200" y="5360938"/>
            <a:ext cx="3459409" cy="584775"/>
          </a:xfrm>
          <a:prstGeom prst="rect">
            <a:avLst/>
          </a:prstGeom>
        </p:spPr>
        <p:txBody>
          <a:bodyPr wrap="none">
            <a:spAutoFit/>
          </a:bodyPr>
          <a:lstStyle/>
          <a:p>
            <a:r>
              <a:rPr lang="en-US" sz="3200" dirty="0" smtClean="0">
                <a:solidFill>
                  <a:schemeClr val="bg1"/>
                </a:solidFill>
                <a:latin typeface="Times New Roman" panose="02020603050405020304" pitchFamily="18" charset="0"/>
                <a:ea typeface="MS PGothic" panose="020B0600070205080204" pitchFamily="34" charset="-128"/>
              </a:rPr>
              <a:t>Class A/B Hard Hat</a:t>
            </a:r>
            <a:endParaRPr lang="en-US" sz="3200" dirty="0">
              <a:solidFill>
                <a:schemeClr val="bg1"/>
              </a:solidFill>
            </a:endParaRPr>
          </a:p>
        </p:txBody>
      </p:sp>
      <p:sp>
        <p:nvSpPr>
          <p:cNvPr id="13" name="Rectangle 12"/>
          <p:cNvSpPr/>
          <p:nvPr/>
        </p:nvSpPr>
        <p:spPr>
          <a:xfrm>
            <a:off x="381000" y="1875154"/>
            <a:ext cx="4648200" cy="1569660"/>
          </a:xfrm>
          <a:prstGeom prst="rect">
            <a:avLst/>
          </a:prstGeom>
        </p:spPr>
        <p:txBody>
          <a:bodyPr wrap="square">
            <a:spAutoFit/>
          </a:bodyPr>
          <a:lstStyle/>
          <a:p>
            <a:pPr lvl="1" indent="-457200">
              <a:buClr>
                <a:srgbClr val="3333FF"/>
              </a:buClr>
              <a:buFont typeface="Wingdings" panose="05000000000000000000" pitchFamily="2" charset="2"/>
              <a:buChar char="q"/>
            </a:pPr>
            <a:r>
              <a:rPr lang="en-US" altLang="en-US" sz="3200" dirty="0" smtClean="0">
                <a:latin typeface="Times New Roman" panose="02020603050405020304" pitchFamily="18" charset="0"/>
                <a:cs typeface="Times New Roman" panose="02020603050405020304" pitchFamily="18" charset="0"/>
              </a:rPr>
              <a:t> Use </a:t>
            </a:r>
            <a:r>
              <a:rPr lang="en-US" altLang="en-US" sz="3200" dirty="0" err="1" smtClean="0">
                <a:latin typeface="Times New Roman" panose="02020603050405020304" pitchFamily="18" charset="0"/>
                <a:cs typeface="Times New Roman" panose="02020603050405020304" pitchFamily="18" charset="0"/>
              </a:rPr>
              <a:t>guardias</a:t>
            </a:r>
            <a:r>
              <a:rPr lang="en-US" altLang="en-US" sz="3200" dirty="0" smtClean="0">
                <a:latin typeface="Times New Roman" panose="02020603050405020304" pitchFamily="18" charset="0"/>
                <a:cs typeface="Times New Roman" panose="02020603050405020304" pitchFamily="18" charset="0"/>
              </a:rPr>
              <a:t> o </a:t>
            </a:r>
            <a:r>
              <a:rPr lang="en-US" altLang="en-US" sz="3200" dirty="0" err="1" smtClean="0">
                <a:latin typeface="Times New Roman" panose="02020603050405020304" pitchFamily="18" charset="0"/>
                <a:cs typeface="Times New Roman" panose="02020603050405020304" pitchFamily="18" charset="0"/>
              </a:rPr>
              <a:t>barreras</a:t>
            </a:r>
            <a:endParaRPr lang="en-US" altLang="en-US" sz="3200" dirty="0" smtClean="0">
              <a:latin typeface="Times New Roman" panose="02020603050405020304" pitchFamily="18" charset="0"/>
              <a:cs typeface="Times New Roman" panose="02020603050405020304" pitchFamily="18" charset="0"/>
            </a:endParaRPr>
          </a:p>
          <a:p>
            <a:pPr marL="0" lvl="1">
              <a:buClr>
                <a:srgbClr val="3333FF"/>
              </a:buClr>
            </a:pPr>
            <a:endParaRPr lang="en-US" altLang="en-US" sz="3200" dirty="0" smtClean="0">
              <a:latin typeface="Times New Roman" panose="02020603050405020304" pitchFamily="18" charset="0"/>
              <a:cs typeface="Times New Roman" panose="02020603050405020304" pitchFamily="18" charset="0"/>
            </a:endParaRPr>
          </a:p>
          <a:p>
            <a:pPr lvl="1" indent="-457200">
              <a:buClr>
                <a:srgbClr val="3333FF"/>
              </a:buClr>
              <a:buFont typeface="Wingdings" panose="05000000000000000000" pitchFamily="2" charset="2"/>
              <a:buChar char="q"/>
            </a:pPr>
            <a:r>
              <a:rPr lang="en-US" altLang="en-US" sz="3200" dirty="0" smtClean="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Reemplazar</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cubiertas</a:t>
            </a:r>
            <a:endParaRPr lang="en-US" altLang="en-US" sz="3200" dirty="0">
              <a:latin typeface="Times New Roman" panose="02020603050405020304" pitchFamily="18" charset="0"/>
              <a:cs typeface="Times New Roman" panose="02020603050405020304" pitchFamily="18" charset="0"/>
            </a:endParaRPr>
          </a:p>
        </p:txBody>
      </p:sp>
      <p:pic>
        <p:nvPicPr>
          <p:cNvPr id="14" name="Picture 4" descr="electrical part example" title="isolate electrical part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64597" y="1859816"/>
            <a:ext cx="342582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5"/>
          <p:cNvSpPr>
            <a:spLocks noChangeArrowheads="1"/>
          </p:cNvSpPr>
          <p:nvPr/>
        </p:nvSpPr>
        <p:spPr bwMode="auto">
          <a:xfrm>
            <a:off x="176075" y="3797041"/>
            <a:ext cx="5088522" cy="2308324"/>
          </a:xfrm>
          <a:prstGeom prst="rect">
            <a:avLst/>
          </a:prstGeom>
          <a:noFill/>
          <a:ln>
            <a:noFill/>
          </a:ln>
          <a:effectLst/>
          <a:extLst/>
        </p:spPr>
        <p:txBody>
          <a:bodyPr wrap="square">
            <a:spAutoFit/>
          </a:bodyPr>
          <a:lstStyle>
            <a:lvl1pPr>
              <a:spcBef>
                <a:spcPct val="20000"/>
              </a:spcBef>
              <a:buClr>
                <a:srgbClr val="FFCC00"/>
              </a:buClr>
              <a:buChar char="•"/>
              <a:defRPr sz="2800">
                <a:solidFill>
                  <a:schemeClr val="bg1"/>
                </a:solidFill>
                <a:latin typeface="Arial" panose="020B0604020202020204" pitchFamily="34" charset="0"/>
              </a:defRPr>
            </a:lvl1pPr>
            <a:lvl2pPr marL="742950" indent="-285750">
              <a:spcBef>
                <a:spcPct val="20000"/>
              </a:spcBef>
              <a:buClr>
                <a:srgbClr val="FFCC00"/>
              </a:buClr>
              <a:buFont typeface="Wingdings" panose="05000000000000000000" pitchFamily="2" charset="2"/>
              <a:buChar char="Ø"/>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nSpc>
                <a:spcPct val="90000"/>
              </a:lnSpc>
              <a:spcBef>
                <a:spcPct val="0"/>
              </a:spcBef>
              <a:buClrTx/>
              <a:buFontTx/>
              <a:buNone/>
            </a:pPr>
            <a:r>
              <a:rPr lang="es-MX" altLang="en-US" dirty="0" smtClean="0">
                <a:solidFill>
                  <a:schemeClr val="tx1"/>
                </a:solidFill>
                <a:latin typeface="Times New Roman" panose="02020603050405020304" pitchFamily="18" charset="0"/>
                <a:cs typeface="Times New Roman" panose="02020603050405020304" pitchFamily="18" charset="0"/>
              </a:rPr>
              <a:t>Proteja las partes activas del equipo eléctrico que funcionan a </a:t>
            </a:r>
            <a:r>
              <a:rPr lang="es-MX" altLang="en-US" dirty="0" smtClean="0">
                <a:solidFill>
                  <a:srgbClr val="FF0000"/>
                </a:solidFill>
                <a:latin typeface="Times New Roman" panose="02020603050405020304" pitchFamily="18" charset="0"/>
                <a:cs typeface="Times New Roman" panose="02020603050405020304" pitchFamily="18" charset="0"/>
              </a:rPr>
              <a:t>50 voltios o más </a:t>
            </a:r>
            <a:r>
              <a:rPr lang="es-MX" altLang="en-US" dirty="0" smtClean="0">
                <a:solidFill>
                  <a:schemeClr val="tx1"/>
                </a:solidFill>
                <a:latin typeface="Times New Roman" panose="02020603050405020304" pitchFamily="18" charset="0"/>
                <a:cs typeface="Times New Roman" panose="02020603050405020304" pitchFamily="18" charset="0"/>
              </a:rPr>
              <a:t>contra el contacto accidental.</a:t>
            </a:r>
          </a:p>
          <a:p>
            <a:pPr>
              <a:lnSpc>
                <a:spcPct val="90000"/>
              </a:lnSpc>
              <a:spcBef>
                <a:spcPct val="0"/>
              </a:spcBef>
              <a:buClrTx/>
              <a:buNone/>
            </a:pPr>
            <a:endParaRPr lang="es-MX" altLang="en-US" sz="2400" kern="0" dirty="0" smtClean="0">
              <a:solidFill>
                <a:schemeClr val="tx1"/>
              </a:solidFill>
              <a:latin typeface="Times New Roman" panose="02020603050405020304" pitchFamily="18" charset="0"/>
              <a:cs typeface="Times New Roman" panose="02020603050405020304" pitchFamily="18" charset="0"/>
            </a:endParaRPr>
          </a:p>
          <a:p>
            <a:pPr>
              <a:lnSpc>
                <a:spcPct val="90000"/>
              </a:lnSpc>
              <a:spcBef>
                <a:spcPct val="0"/>
              </a:spcBef>
              <a:buClrTx/>
              <a:buNone/>
            </a:pPr>
            <a:r>
              <a:rPr lang="es-MX" altLang="en-US" sz="2400" kern="0" dirty="0" smtClean="0">
                <a:solidFill>
                  <a:schemeClr val="tx1"/>
                </a:solidFill>
                <a:latin typeface="Times New Roman" panose="02020603050405020304" pitchFamily="18" charset="0"/>
                <a:cs typeface="Times New Roman" panose="02020603050405020304" pitchFamily="18" charset="0"/>
              </a:rPr>
              <a:t>Regulación OSHA </a:t>
            </a:r>
            <a:r>
              <a:rPr lang="en-US" altLang="en-US" sz="2400" kern="0" dirty="0" smtClean="0">
                <a:solidFill>
                  <a:schemeClr val="tx1"/>
                </a:solidFill>
                <a:latin typeface="Times New Roman" panose="02020603050405020304" pitchFamily="18" charset="0"/>
                <a:cs typeface="Times New Roman" panose="02020603050405020304" pitchFamily="18" charset="0"/>
              </a:rPr>
              <a:t>: </a:t>
            </a:r>
            <a:r>
              <a:rPr lang="en-US" sz="2400" kern="0" dirty="0">
                <a:solidFill>
                  <a:schemeClr val="tx1"/>
                </a:solidFill>
                <a:latin typeface="Times New Roman" panose="02020603050405020304" pitchFamily="18" charset="0"/>
                <a:cs typeface="Times New Roman" panose="02020603050405020304" pitchFamily="18" charset="0"/>
                <a:hlinkClick r:id="rId4"/>
              </a:rPr>
              <a:t>1926.403(i)(2)(i)</a:t>
            </a:r>
            <a:endParaRPr lang="en-US" altLang="en-US" sz="2400" kern="0" dirty="0">
              <a:solidFill>
                <a:schemeClr val="tx1"/>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6758904" y="4572000"/>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Tree>
    <p:extLst>
      <p:ext uri="{BB962C8B-B14F-4D97-AF65-F5344CB8AC3E}">
        <p14:creationId xmlns:p14="http://schemas.microsoft.com/office/powerpoint/2010/main" val="371175076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96253" y="762000"/>
            <a:ext cx="8819147" cy="563562"/>
          </a:xfrm>
        </p:spPr>
        <p:txBody>
          <a:bodyPr>
            <a:normAutofit fontScale="90000"/>
          </a:bodyPr>
          <a:lstStyle/>
          <a:p>
            <a:r>
              <a:rPr lang="en-GB" altLang="en-US" dirty="0" err="1">
                <a:latin typeface="Times New Roman" panose="02020603050405020304" pitchFamily="18" charset="0"/>
                <a:ea typeface="SimSun" panose="02010600030101010101" pitchFamily="2" charset="-122"/>
              </a:rPr>
              <a:t>Aislar</a:t>
            </a:r>
            <a:r>
              <a:rPr lang="en-GB" altLang="en-US" dirty="0">
                <a:latin typeface="Times New Roman" panose="02020603050405020304" pitchFamily="18" charset="0"/>
                <a:ea typeface="SimSun" panose="02010600030101010101" pitchFamily="2" charset="-122"/>
              </a:rPr>
              <a:t> </a:t>
            </a:r>
            <a:r>
              <a:rPr lang="en-GB" altLang="en-US" dirty="0" err="1">
                <a:latin typeface="Times New Roman" panose="02020603050405020304" pitchFamily="18" charset="0"/>
                <a:ea typeface="SimSun" panose="02010600030101010101" pitchFamily="2" charset="-122"/>
              </a:rPr>
              <a:t>partes</a:t>
            </a:r>
            <a:r>
              <a:rPr lang="en-GB" altLang="en-US" dirty="0">
                <a:latin typeface="Times New Roman" panose="02020603050405020304" pitchFamily="18" charset="0"/>
                <a:ea typeface="SimSun" panose="02010600030101010101" pitchFamily="2" charset="-122"/>
              </a:rPr>
              <a:t> </a:t>
            </a:r>
            <a:r>
              <a:rPr lang="en-GB" altLang="en-US" dirty="0" err="1">
                <a:latin typeface="Times New Roman" panose="02020603050405020304" pitchFamily="18" charset="0"/>
                <a:ea typeface="SimSun" panose="02010600030101010101" pitchFamily="2" charset="-122"/>
              </a:rPr>
              <a:t>eléctricas</a:t>
            </a: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109</a:t>
            </a:fld>
            <a:endParaRPr lang="en-US" dirty="0"/>
          </a:p>
        </p:txBody>
      </p:sp>
      <p:pic>
        <p:nvPicPr>
          <p:cNvPr id="12" name="Picture 1029" descr="opening box" title="opening box"/>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38477" y="2514600"/>
            <a:ext cx="3140075" cy="3962400"/>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pic>
        <p:nvPicPr>
          <p:cNvPr id="16" name="Picture 1028" descr="opening box2" title="opening box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758560" y="2484438"/>
            <a:ext cx="3198813" cy="3962400"/>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sp>
        <p:nvSpPr>
          <p:cNvPr id="17" name="Rectangle 1027"/>
          <p:cNvSpPr txBox="1">
            <a:spLocks noChangeArrowheads="1"/>
          </p:cNvSpPr>
          <p:nvPr/>
        </p:nvSpPr>
        <p:spPr bwMode="auto">
          <a:xfrm>
            <a:off x="66677" y="1447800"/>
            <a:ext cx="9077324"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457200" lvl="1" indent="-457200">
              <a:lnSpc>
                <a:spcPct val="90000"/>
              </a:lnSpc>
              <a:spcBef>
                <a:spcPct val="15000"/>
              </a:spcBef>
              <a:buClr>
                <a:srgbClr val="3333FF"/>
              </a:buClr>
              <a:buFont typeface="Wingdings" panose="05000000000000000000" pitchFamily="2" charset="2"/>
              <a:buChar char="q"/>
            </a:pPr>
            <a:r>
              <a:rPr lang="es-ES" altLang="en-US" dirty="0">
                <a:latin typeface="Times New Roman" panose="02020603050405020304" pitchFamily="18" charset="0"/>
                <a:cs typeface="Times New Roman" panose="02020603050405020304" pitchFamily="18" charset="0"/>
              </a:rPr>
              <a:t>Los conductores que entran en ellos deben estar protegidos y las aberturas no utilizadas deben estar cerradas.</a:t>
            </a:r>
            <a:endParaRPr lang="en-US" altLang="en-US" dirty="0">
              <a:latin typeface="Times New Roman" panose="02020603050405020304" pitchFamily="18" charset="0"/>
              <a:cs typeface="Times New Roman" panose="02020603050405020304" pitchFamily="18" charset="0"/>
            </a:endParaRPr>
          </a:p>
        </p:txBody>
      </p:sp>
      <p:sp>
        <p:nvSpPr>
          <p:cNvPr id="8" name="Rectangle 7"/>
          <p:cNvSpPr/>
          <p:nvPr/>
        </p:nvSpPr>
        <p:spPr>
          <a:xfrm>
            <a:off x="2971800" y="3276600"/>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
        <p:nvSpPr>
          <p:cNvPr id="11" name="Rectangle 10"/>
          <p:cNvSpPr/>
          <p:nvPr/>
        </p:nvSpPr>
        <p:spPr>
          <a:xfrm>
            <a:off x="6629400" y="2760603"/>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Tree>
    <p:extLst>
      <p:ext uri="{BB962C8B-B14F-4D97-AF65-F5344CB8AC3E}">
        <p14:creationId xmlns:p14="http://schemas.microsoft.com/office/powerpoint/2010/main" val="31900341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91261" y="762000"/>
            <a:ext cx="8229600" cy="563562"/>
          </a:xfrm>
        </p:spPr>
        <p:txBody>
          <a:bodyPr>
            <a:normAutofit fontScale="90000"/>
          </a:bodyPr>
          <a:lstStyle/>
          <a:p>
            <a:r>
              <a:rPr lang="es-ES" altLang="en-US" dirty="0">
                <a:latin typeface="Times New Roman" panose="02020603050405020304" pitchFamily="18" charset="0"/>
                <a:ea typeface="SimSun" panose="02010600030101010101" pitchFamily="2" charset="-122"/>
              </a:rPr>
              <a:t>Agenda de módulos de capacitación</a:t>
            </a:r>
            <a:endParaRPr lang="en-US" altLang="en-US" dirty="0" smtClean="0"/>
          </a:p>
        </p:txBody>
      </p:sp>
      <p:sp>
        <p:nvSpPr>
          <p:cNvPr id="25605" name="Content Placeholder 2"/>
          <p:cNvSpPr>
            <a:spLocks noGrp="1"/>
          </p:cNvSpPr>
          <p:nvPr>
            <p:ph idx="1"/>
          </p:nvPr>
        </p:nvSpPr>
        <p:spPr>
          <a:xfrm>
            <a:off x="5499" y="1591919"/>
            <a:ext cx="9001124" cy="5105400"/>
          </a:xfrm>
        </p:spPr>
        <p:txBody>
          <a:bodyPr/>
          <a:lstStyle/>
          <a:p>
            <a:pPr>
              <a:buClr>
                <a:srgbClr val="3333FF"/>
              </a:buClr>
              <a:buFont typeface="Wingdings" panose="05000000000000000000" pitchFamily="2" charset="2"/>
              <a:buChar char="q"/>
            </a:pPr>
            <a:r>
              <a:rPr lang="en-US" altLang="en-US" sz="2800" dirty="0" smtClean="0">
                <a:latin typeface="Times New Roman" panose="02020603050405020304" pitchFamily="18" charset="0"/>
                <a:cs typeface="Times New Roman" panose="02020603050405020304" pitchFamily="18" charset="0"/>
              </a:rPr>
              <a:t> </a:t>
            </a:r>
            <a:r>
              <a:rPr lang="es-MX" altLang="en-US" dirty="0" smtClean="0">
                <a:latin typeface="Times New Roman" panose="02020603050405020304" pitchFamily="18" charset="0"/>
                <a:cs typeface="Times New Roman" panose="02020603050405020304" pitchFamily="18" charset="0"/>
              </a:rPr>
              <a:t>Sección 1: Términos básicos y caso de estudio </a:t>
            </a:r>
          </a:p>
          <a:p>
            <a:pPr lvl="1" algn="just">
              <a:buClr>
                <a:srgbClr val="3333FF"/>
              </a:buClr>
              <a:buFont typeface="Wingdings" panose="05000000000000000000" pitchFamily="2" charset="2"/>
              <a:buChar char="§"/>
            </a:pPr>
            <a:r>
              <a:rPr lang="es-ES" altLang="en-US" dirty="0" smtClean="0">
                <a:latin typeface="Times New Roman" panose="02020603050405020304" pitchFamily="18" charset="0"/>
                <a:cs typeface="Times New Roman" panose="02020603050405020304" pitchFamily="18" charset="0"/>
              </a:rPr>
              <a:t>Derechos de los trabajadores bajo la Ley OSHA</a:t>
            </a:r>
            <a:endParaRPr lang="es-MX" altLang="en-US" dirty="0" smtClean="0">
              <a:latin typeface="Times New Roman" panose="02020603050405020304" pitchFamily="18" charset="0"/>
              <a:cs typeface="Times New Roman" panose="02020603050405020304" pitchFamily="18" charset="0"/>
            </a:endParaRPr>
          </a:p>
          <a:p>
            <a:pPr lvl="1" algn="just">
              <a:buClr>
                <a:srgbClr val="3333FF"/>
              </a:buClr>
              <a:buFont typeface="Wingdings" panose="05000000000000000000" pitchFamily="2" charset="2"/>
              <a:buChar char="§"/>
            </a:pPr>
            <a:r>
              <a:rPr lang="es-MX" altLang="en-US" dirty="0" smtClean="0">
                <a:latin typeface="Times New Roman" panose="02020603050405020304" pitchFamily="18" charset="0"/>
                <a:cs typeface="Times New Roman" panose="02020603050405020304" pitchFamily="18" charset="0"/>
              </a:rPr>
              <a:t>Estadísticas de riesgos eléctricos</a:t>
            </a:r>
          </a:p>
          <a:p>
            <a:pPr lvl="1" algn="just">
              <a:buClr>
                <a:srgbClr val="3333FF"/>
              </a:buClr>
              <a:buFont typeface="Wingdings" panose="05000000000000000000" pitchFamily="2" charset="2"/>
              <a:buChar char="§"/>
            </a:pPr>
            <a:r>
              <a:rPr lang="es-MX" altLang="en-US" dirty="0" smtClean="0">
                <a:latin typeface="Times New Roman" panose="02020603050405020304" pitchFamily="18" charset="0"/>
                <a:cs typeface="Times New Roman" panose="02020603050405020304" pitchFamily="18" charset="0"/>
              </a:rPr>
              <a:t>Términos Básicos de Electricidad</a:t>
            </a:r>
          </a:p>
          <a:p>
            <a:pPr lvl="1" algn="just">
              <a:buClr>
                <a:srgbClr val="3333FF"/>
              </a:buClr>
              <a:buFont typeface="Wingdings" panose="05000000000000000000" pitchFamily="2" charset="2"/>
              <a:buChar char="§"/>
            </a:pPr>
            <a:r>
              <a:rPr lang="es-MX" altLang="en-US" dirty="0" smtClean="0">
                <a:latin typeface="Times New Roman" panose="02020603050405020304" pitchFamily="18" charset="0"/>
                <a:cs typeface="Times New Roman" panose="02020603050405020304" pitchFamily="18" charset="0"/>
              </a:rPr>
              <a:t>Una discusión de estudio de caso</a:t>
            </a:r>
            <a:endParaRPr lang="es-MX" altLang="en-US" sz="1400" dirty="0" smtClean="0">
              <a:latin typeface="Times New Roman" panose="02020603050405020304" pitchFamily="18" charset="0"/>
              <a:cs typeface="Times New Roman" panose="02020603050405020304" pitchFamily="18" charset="0"/>
            </a:endParaRPr>
          </a:p>
          <a:p>
            <a:pPr algn="just">
              <a:buClr>
                <a:schemeClr val="bg1">
                  <a:lumMod val="75000"/>
                </a:schemeClr>
              </a:buClr>
              <a:buFont typeface="Wingdings" panose="05000000000000000000" pitchFamily="2" charset="2"/>
              <a:buChar char="q"/>
            </a:pPr>
            <a:r>
              <a:rPr lang="es-MX" altLang="en-US" sz="2800" dirty="0" smtClean="0">
                <a:latin typeface="Times New Roman" panose="02020603050405020304" pitchFamily="18" charset="0"/>
                <a:cs typeface="Times New Roman" panose="02020603050405020304" pitchFamily="18" charset="0"/>
              </a:rPr>
              <a:t> </a:t>
            </a:r>
            <a:r>
              <a:rPr lang="es-MX" altLang="en-US" dirty="0" smtClean="0">
                <a:solidFill>
                  <a:schemeClr val="bg1">
                    <a:lumMod val="75000"/>
                  </a:schemeClr>
                </a:solidFill>
                <a:latin typeface="Times New Roman" panose="02020603050405020304" pitchFamily="18" charset="0"/>
                <a:cs typeface="Times New Roman" panose="02020603050405020304" pitchFamily="18" charset="0"/>
              </a:rPr>
              <a:t>Sección 2: Riesgos eléctricos</a:t>
            </a:r>
          </a:p>
          <a:p>
            <a:pPr algn="just">
              <a:buClr>
                <a:schemeClr val="bg1">
                  <a:lumMod val="75000"/>
                </a:schemeClr>
              </a:buClr>
              <a:buFont typeface="Wingdings" panose="05000000000000000000" pitchFamily="2" charset="2"/>
              <a:buChar char="q"/>
            </a:pPr>
            <a:r>
              <a:rPr lang="es-MX" altLang="en-US" dirty="0" smtClean="0">
                <a:solidFill>
                  <a:schemeClr val="bg1">
                    <a:lumMod val="75000"/>
                  </a:schemeClr>
                </a:solidFill>
                <a:latin typeface="Times New Roman" panose="02020603050405020304" pitchFamily="18" charset="0"/>
                <a:cs typeface="Times New Roman" panose="02020603050405020304" pitchFamily="18" charset="0"/>
              </a:rPr>
              <a:t> Sección 3: Incidentes eléctricos en la construcción</a:t>
            </a:r>
          </a:p>
          <a:p>
            <a:pPr algn="just">
              <a:buClr>
                <a:schemeClr val="bg1">
                  <a:lumMod val="75000"/>
                </a:schemeClr>
              </a:buClr>
              <a:buFont typeface="Wingdings" panose="05000000000000000000" pitchFamily="2" charset="2"/>
              <a:buChar char="q"/>
            </a:pPr>
            <a:r>
              <a:rPr lang="es-MX" altLang="en-US" dirty="0" smtClean="0">
                <a:solidFill>
                  <a:schemeClr val="bg1">
                    <a:lumMod val="75000"/>
                  </a:schemeClr>
                </a:solidFill>
                <a:latin typeface="Times New Roman" panose="02020603050405020304" pitchFamily="18" charset="0"/>
                <a:cs typeface="Times New Roman" panose="02020603050405020304" pitchFamily="18" charset="0"/>
              </a:rPr>
              <a:t> Sección 4: Prevención de riesgos eléctricos</a:t>
            </a:r>
          </a:p>
          <a:p>
            <a:pPr marL="0" indent="0">
              <a:buNone/>
            </a:pPr>
            <a:endParaRPr lang="es-MX"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11</a:t>
            </a:fld>
            <a:endParaRPr lang="en-US" dirty="0"/>
          </a:p>
        </p:txBody>
      </p:sp>
    </p:spTree>
    <p:extLst>
      <p:ext uri="{BB962C8B-B14F-4D97-AF65-F5344CB8AC3E}">
        <p14:creationId xmlns:p14="http://schemas.microsoft.com/office/powerpoint/2010/main" val="118678235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96253" y="762000"/>
            <a:ext cx="8819147" cy="563562"/>
          </a:xfrm>
        </p:spPr>
        <p:txBody>
          <a:bodyPr>
            <a:normAutofit fontScale="90000"/>
          </a:bodyPr>
          <a:lstStyle/>
          <a:p>
            <a:r>
              <a:rPr lang="es-MX" altLang="en-US" dirty="0" smtClean="0">
                <a:latin typeface="Times New Roman" panose="02020603050405020304" pitchFamily="18" charset="0"/>
                <a:ea typeface="SimSun" panose="02010600030101010101" pitchFamily="2" charset="-122"/>
              </a:rPr>
              <a:t>Aislar partes eléctricas</a:t>
            </a:r>
            <a:endParaRPr lang="es-MX"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110</a:t>
            </a:fld>
            <a:endParaRPr lang="en-US" dirty="0"/>
          </a:p>
        </p:txBody>
      </p:sp>
      <p:pic>
        <p:nvPicPr>
          <p:cNvPr id="13" name="Picture 4" descr="close openings" title="close opening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13425" y="1600200"/>
            <a:ext cx="295592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373062" y="1613754"/>
            <a:ext cx="5142338" cy="4031873"/>
          </a:xfrm>
          <a:prstGeom prst="rect">
            <a:avLst/>
          </a:prstGeom>
        </p:spPr>
        <p:txBody>
          <a:bodyPr wrap="square">
            <a:spAutoFit/>
          </a:bodyPr>
          <a:lstStyle/>
          <a:p>
            <a:pPr lvl="1" indent="-457200">
              <a:buClr>
                <a:srgbClr val="3333FF"/>
              </a:buClr>
              <a:buFont typeface="Wingdings" panose="05000000000000000000" pitchFamily="2" charset="2"/>
              <a:buChar char="q"/>
            </a:pPr>
            <a:r>
              <a:rPr lang="es-ES" altLang="en-US" sz="3200" dirty="0">
                <a:latin typeface="Times New Roman" panose="02020603050405020304" pitchFamily="18" charset="0"/>
                <a:cs typeface="Times New Roman" panose="02020603050405020304" pitchFamily="18" charset="0"/>
              </a:rPr>
              <a:t>Las cajas de conexiones, las cajas de extracción y los accesorios deben tener cubiertas aprobadas</a:t>
            </a:r>
            <a:endParaRPr lang="en-US" altLang="en-US" sz="3200" dirty="0" smtClean="0">
              <a:latin typeface="Times New Roman" panose="02020603050405020304" pitchFamily="18" charset="0"/>
              <a:cs typeface="Times New Roman" panose="02020603050405020304" pitchFamily="18" charset="0"/>
            </a:endParaRPr>
          </a:p>
          <a:p>
            <a:pPr lvl="1" indent="-457200">
              <a:buClr>
                <a:srgbClr val="3333FF"/>
              </a:buClr>
              <a:buFont typeface="Wingdings" panose="05000000000000000000" pitchFamily="2" charset="2"/>
              <a:buChar char="q"/>
            </a:pPr>
            <a:r>
              <a:rPr lang="es-ES" altLang="en-US" sz="3200" dirty="0">
                <a:latin typeface="Times New Roman" panose="02020603050405020304" pitchFamily="18" charset="0"/>
                <a:cs typeface="Times New Roman" panose="02020603050405020304" pitchFamily="18" charset="0"/>
              </a:rPr>
              <a:t>Las aberturas no utilizadas en cajas, gabinetes y accesorios deben estar cerradas</a:t>
            </a:r>
            <a:endParaRPr lang="en-US" altLang="en-US" sz="3200" dirty="0">
              <a:latin typeface="Times New Roman" panose="02020603050405020304" pitchFamily="18" charset="0"/>
              <a:cs typeface="Times New Roman" panose="02020603050405020304" pitchFamily="18" charset="0"/>
            </a:endParaRPr>
          </a:p>
        </p:txBody>
      </p:sp>
      <p:sp>
        <p:nvSpPr>
          <p:cNvPr id="18" name="Rectangle 17"/>
          <p:cNvSpPr/>
          <p:nvPr/>
        </p:nvSpPr>
        <p:spPr>
          <a:xfrm>
            <a:off x="681064" y="5785657"/>
            <a:ext cx="4612160" cy="424732"/>
          </a:xfrm>
          <a:prstGeom prst="rect">
            <a:avLst/>
          </a:prstGeom>
        </p:spPr>
        <p:txBody>
          <a:bodyPr wrap="none">
            <a:spAutoFit/>
          </a:bodyPr>
          <a:lstStyle/>
          <a:p>
            <a:pPr>
              <a:lnSpc>
                <a:spcPct val="90000"/>
              </a:lnSpc>
              <a:spcBef>
                <a:spcPct val="0"/>
              </a:spcBef>
              <a:buClrTx/>
              <a:buNone/>
            </a:pPr>
            <a:r>
              <a:rPr lang="es-MX" altLang="en-US" sz="2400" kern="0" dirty="0" smtClean="0">
                <a:latin typeface="Times New Roman" panose="02020603050405020304" pitchFamily="18" charset="0"/>
                <a:cs typeface="Times New Roman" panose="02020603050405020304" pitchFamily="18" charset="0"/>
              </a:rPr>
              <a:t>Regulación OSHA</a:t>
            </a:r>
            <a:r>
              <a:rPr lang="en-US" altLang="en-US" sz="2400" kern="0" dirty="0" smtClean="0">
                <a:latin typeface="Times New Roman" panose="02020603050405020304" pitchFamily="18" charset="0"/>
                <a:cs typeface="Times New Roman" panose="02020603050405020304" pitchFamily="18" charset="0"/>
              </a:rPr>
              <a:t>: </a:t>
            </a:r>
            <a:r>
              <a:rPr lang="en-US" sz="2400" kern="0" dirty="0" smtClean="0">
                <a:latin typeface="Times New Roman" panose="02020603050405020304" pitchFamily="18" charset="0"/>
                <a:cs typeface="Times New Roman" panose="02020603050405020304" pitchFamily="18" charset="0"/>
                <a:hlinkClick r:id="rId4"/>
              </a:rPr>
              <a:t>1926.405(b)(</a:t>
            </a:r>
            <a:r>
              <a:rPr lang="en-US" sz="2400" kern="0" dirty="0">
                <a:latin typeface="Times New Roman" panose="02020603050405020304" pitchFamily="18" charset="0"/>
                <a:cs typeface="Times New Roman" panose="02020603050405020304" pitchFamily="18" charset="0"/>
                <a:hlinkClick r:id="rId4"/>
              </a:rPr>
              <a:t>2</a:t>
            </a:r>
            <a:r>
              <a:rPr lang="en-US" sz="2400" kern="0" dirty="0" smtClean="0">
                <a:latin typeface="Times New Roman" panose="02020603050405020304" pitchFamily="18" charset="0"/>
                <a:cs typeface="Times New Roman" panose="02020603050405020304" pitchFamily="18" charset="0"/>
                <a:hlinkClick r:id="rId4"/>
              </a:rPr>
              <a:t>)</a:t>
            </a:r>
            <a:endParaRPr lang="en-US" altLang="en-US" sz="2400" kern="0" dirty="0">
              <a:latin typeface="Times New Roman" panose="02020603050405020304" pitchFamily="18" charset="0"/>
              <a:cs typeface="Times New Roman" panose="02020603050405020304" pitchFamily="18" charset="0"/>
            </a:endParaRPr>
          </a:p>
        </p:txBody>
      </p:sp>
      <p:sp>
        <p:nvSpPr>
          <p:cNvPr id="19" name="Rectangle 18"/>
          <p:cNvSpPr/>
          <p:nvPr/>
        </p:nvSpPr>
        <p:spPr>
          <a:xfrm>
            <a:off x="7815615" y="2151062"/>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Tree>
    <p:extLst>
      <p:ext uri="{BB962C8B-B14F-4D97-AF65-F5344CB8AC3E}">
        <p14:creationId xmlns:p14="http://schemas.microsoft.com/office/powerpoint/2010/main" val="63577625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96253" y="762000"/>
            <a:ext cx="8819147" cy="563562"/>
          </a:xfrm>
        </p:spPr>
        <p:txBody>
          <a:bodyPr>
            <a:normAutofit fontScale="90000"/>
          </a:bodyPr>
          <a:lstStyle/>
          <a:p>
            <a:r>
              <a:rPr lang="es-ES" altLang="en-US" sz="3700" dirty="0">
                <a:latin typeface="Times New Roman" panose="02020603050405020304" pitchFamily="18" charset="0"/>
                <a:ea typeface="SimSun" panose="02010600030101010101" pitchFamily="2" charset="-122"/>
              </a:rPr>
              <a:t>Resumen de </a:t>
            </a:r>
            <a:r>
              <a:rPr lang="es-ES" altLang="en-US" sz="3700" dirty="0" smtClean="0">
                <a:latin typeface="Times New Roman" panose="02020603050405020304" pitchFamily="18" charset="0"/>
                <a:ea typeface="SimSun" panose="02010600030101010101" pitchFamily="2" charset="-122"/>
              </a:rPr>
              <a:t>los módulos </a:t>
            </a:r>
            <a:r>
              <a:rPr lang="es-ES" altLang="en-US" sz="3700" dirty="0">
                <a:latin typeface="Times New Roman" panose="02020603050405020304" pitchFamily="18" charset="0"/>
                <a:ea typeface="SimSun" panose="02010600030101010101" pitchFamily="2" charset="-122"/>
              </a:rPr>
              <a:t>de entrenamiento</a:t>
            </a:r>
            <a:endParaRPr lang="en-US" altLang="en-US" sz="3700"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111</a:t>
            </a:fld>
            <a:endParaRPr lang="en-US" dirty="0"/>
          </a:p>
        </p:txBody>
      </p:sp>
      <p:sp>
        <p:nvSpPr>
          <p:cNvPr id="11" name="Rectangle 10"/>
          <p:cNvSpPr/>
          <p:nvPr/>
        </p:nvSpPr>
        <p:spPr>
          <a:xfrm>
            <a:off x="0" y="1371600"/>
            <a:ext cx="4495800" cy="523220"/>
          </a:xfrm>
          <a:prstGeom prst="rect">
            <a:avLst/>
          </a:prstGeom>
        </p:spPr>
        <p:txBody>
          <a:bodyPr wrap="square">
            <a:spAutoFit/>
          </a:bodyPr>
          <a:lstStyle/>
          <a:p>
            <a:pPr marL="457200" indent="-457200">
              <a:buClr>
                <a:srgbClr val="0000FF"/>
              </a:buClr>
              <a:buFont typeface="Wingdings" panose="05000000000000000000" pitchFamily="2" charset="2"/>
              <a:buChar char="q"/>
            </a:pPr>
            <a:r>
              <a:rPr lang="en-US" sz="2800" dirty="0" err="1" smtClean="0">
                <a:latin typeface="Times New Roman" panose="02020603050405020304" pitchFamily="18" charset="0"/>
                <a:ea typeface="MS PGothic" panose="020B0600070205080204" pitchFamily="34" charset="-128"/>
              </a:rPr>
              <a:t>Reconocimiento</a:t>
            </a:r>
            <a:r>
              <a:rPr lang="en-US" sz="2800" dirty="0" smtClean="0">
                <a:latin typeface="Times New Roman" panose="02020603050405020304" pitchFamily="18" charset="0"/>
                <a:ea typeface="MS PGothic" panose="020B0600070205080204" pitchFamily="34" charset="-128"/>
              </a:rPr>
              <a:t> </a:t>
            </a:r>
            <a:r>
              <a:rPr lang="en-US" sz="2800" dirty="0">
                <a:latin typeface="Times New Roman" panose="02020603050405020304" pitchFamily="18" charset="0"/>
                <a:ea typeface="MS PGothic" panose="020B0600070205080204" pitchFamily="34" charset="-128"/>
              </a:rPr>
              <a:t>de </a:t>
            </a:r>
            <a:r>
              <a:rPr lang="en-US" sz="2800" dirty="0" err="1">
                <a:latin typeface="Times New Roman" panose="02020603050405020304" pitchFamily="18" charset="0"/>
                <a:ea typeface="MS PGothic" panose="020B0600070205080204" pitchFamily="34" charset="-128"/>
              </a:rPr>
              <a:t>riesgos</a:t>
            </a:r>
            <a:endParaRPr lang="en-US" sz="2800" dirty="0"/>
          </a:p>
        </p:txBody>
      </p:sp>
      <p:sp>
        <p:nvSpPr>
          <p:cNvPr id="12" name="Rectangle 11"/>
          <p:cNvSpPr/>
          <p:nvPr/>
        </p:nvSpPr>
        <p:spPr>
          <a:xfrm>
            <a:off x="193428" y="2002274"/>
            <a:ext cx="4269378" cy="4062651"/>
          </a:xfrm>
          <a:prstGeom prst="rect">
            <a:avLst/>
          </a:prstGeom>
        </p:spPr>
        <p:txBody>
          <a:bodyPr wrap="square">
            <a:spAutoFit/>
          </a:bodyPr>
          <a:lstStyle/>
          <a:p>
            <a:pPr marL="0" lvl="1">
              <a:buClr>
                <a:srgbClr val="3333FF"/>
              </a:buClr>
              <a:buFont typeface="Wingdings" panose="05000000000000000000" pitchFamily="2" charset="2"/>
              <a:buChar char="§"/>
            </a:pPr>
            <a:r>
              <a:rPr lang="en-US" altLang="en-US" sz="2800" dirty="0" smtClean="0">
                <a:latin typeface="Times New Roman" panose="02020603050405020304" pitchFamily="18" charset="0"/>
                <a:cs typeface="Times New Roman" panose="02020603050405020304" pitchFamily="18" charset="0"/>
              </a:rPr>
              <a:t> </a:t>
            </a:r>
            <a:r>
              <a:rPr lang="es-ES" altLang="en-US" sz="2300" dirty="0">
                <a:latin typeface="Times New Roman" panose="02020603050405020304" pitchFamily="18" charset="0"/>
                <a:cs typeface="Times New Roman" panose="02020603050405020304" pitchFamily="18" charset="0"/>
              </a:rPr>
              <a:t>Contacto con líneas </a:t>
            </a:r>
            <a:r>
              <a:rPr lang="es-ES" altLang="en-US" sz="2300" dirty="0" smtClean="0">
                <a:latin typeface="Times New Roman" panose="02020603050405020304" pitchFamily="18" charset="0"/>
                <a:cs typeface="Times New Roman" panose="02020603050405020304" pitchFamily="18" charset="0"/>
              </a:rPr>
              <a:t>  eléctricas</a:t>
            </a:r>
            <a:endParaRPr lang="es-ES" altLang="en-US" sz="2300" dirty="0">
              <a:latin typeface="Times New Roman" panose="02020603050405020304" pitchFamily="18" charset="0"/>
              <a:cs typeface="Times New Roman" panose="02020603050405020304" pitchFamily="18" charset="0"/>
            </a:endParaRPr>
          </a:p>
          <a:p>
            <a:pPr marL="0" lvl="1">
              <a:buClr>
                <a:srgbClr val="3333FF"/>
              </a:buClr>
              <a:buFont typeface="Wingdings" panose="05000000000000000000" pitchFamily="2" charset="2"/>
              <a:buChar char="§"/>
            </a:pPr>
            <a:r>
              <a:rPr lang="es-ES" altLang="en-US" sz="2300" dirty="0">
                <a:latin typeface="Times New Roman" panose="02020603050405020304" pitchFamily="18" charset="0"/>
                <a:cs typeface="Times New Roman" panose="02020603050405020304" pitchFamily="18" charset="0"/>
              </a:rPr>
              <a:t>  Falta de protección de falla a </a:t>
            </a:r>
            <a:endParaRPr lang="es-ES" altLang="en-US" sz="2300" dirty="0" smtClean="0">
              <a:latin typeface="Times New Roman" panose="02020603050405020304" pitchFamily="18" charset="0"/>
              <a:cs typeface="Times New Roman" panose="02020603050405020304" pitchFamily="18" charset="0"/>
            </a:endParaRPr>
          </a:p>
          <a:p>
            <a:pPr marL="0" lvl="1">
              <a:buClr>
                <a:srgbClr val="3333FF"/>
              </a:buClr>
            </a:pPr>
            <a:r>
              <a:rPr lang="es-ES" altLang="en-US" sz="2300" dirty="0">
                <a:latin typeface="Times New Roman" panose="02020603050405020304" pitchFamily="18" charset="0"/>
                <a:cs typeface="Times New Roman" panose="02020603050405020304" pitchFamily="18" charset="0"/>
              </a:rPr>
              <a:t> </a:t>
            </a:r>
            <a:r>
              <a:rPr lang="es-ES" altLang="en-US" sz="2300" dirty="0" smtClean="0">
                <a:latin typeface="Times New Roman" panose="02020603050405020304" pitchFamily="18" charset="0"/>
                <a:cs typeface="Times New Roman" panose="02020603050405020304" pitchFamily="18" charset="0"/>
              </a:rPr>
              <a:t>   tierra</a:t>
            </a:r>
            <a:endParaRPr lang="es-ES" altLang="en-US" sz="2300" dirty="0">
              <a:latin typeface="Times New Roman" panose="02020603050405020304" pitchFamily="18" charset="0"/>
              <a:cs typeface="Times New Roman" panose="02020603050405020304" pitchFamily="18" charset="0"/>
            </a:endParaRPr>
          </a:p>
          <a:p>
            <a:pPr marL="0" lvl="1">
              <a:buClr>
                <a:srgbClr val="3333FF"/>
              </a:buClr>
              <a:buFont typeface="Wingdings" panose="05000000000000000000" pitchFamily="2" charset="2"/>
              <a:buChar char="§"/>
            </a:pPr>
            <a:r>
              <a:rPr lang="es-ES" altLang="en-US" sz="2300" dirty="0">
                <a:latin typeface="Times New Roman" panose="02020603050405020304" pitchFamily="18" charset="0"/>
                <a:cs typeface="Times New Roman" panose="02020603050405020304" pitchFamily="18" charset="0"/>
              </a:rPr>
              <a:t>  Falta el camino al suelo o es </a:t>
            </a:r>
            <a:endParaRPr lang="es-ES" altLang="en-US" sz="2300" dirty="0" smtClean="0">
              <a:latin typeface="Times New Roman" panose="02020603050405020304" pitchFamily="18" charset="0"/>
              <a:cs typeface="Times New Roman" panose="02020603050405020304" pitchFamily="18" charset="0"/>
            </a:endParaRPr>
          </a:p>
          <a:p>
            <a:pPr marL="0" lvl="1">
              <a:buClr>
                <a:srgbClr val="3333FF"/>
              </a:buClr>
            </a:pPr>
            <a:r>
              <a:rPr lang="es-ES" altLang="en-US" sz="2300" dirty="0">
                <a:latin typeface="Times New Roman" panose="02020603050405020304" pitchFamily="18" charset="0"/>
                <a:cs typeface="Times New Roman" panose="02020603050405020304" pitchFamily="18" charset="0"/>
              </a:rPr>
              <a:t> </a:t>
            </a:r>
            <a:r>
              <a:rPr lang="es-ES" altLang="en-US" sz="2300" dirty="0" smtClean="0">
                <a:latin typeface="Times New Roman" panose="02020603050405020304" pitchFamily="18" charset="0"/>
                <a:cs typeface="Times New Roman" panose="02020603050405020304" pitchFamily="18" charset="0"/>
              </a:rPr>
              <a:t>   discontinuo</a:t>
            </a:r>
            <a:endParaRPr lang="es-ES" altLang="en-US" sz="2300" dirty="0">
              <a:latin typeface="Times New Roman" panose="02020603050405020304" pitchFamily="18" charset="0"/>
              <a:cs typeface="Times New Roman" panose="02020603050405020304" pitchFamily="18" charset="0"/>
            </a:endParaRPr>
          </a:p>
          <a:p>
            <a:pPr marL="0" lvl="1">
              <a:buClr>
                <a:srgbClr val="3333FF"/>
              </a:buClr>
              <a:buFont typeface="Wingdings" panose="05000000000000000000" pitchFamily="2" charset="2"/>
              <a:buChar char="§"/>
            </a:pPr>
            <a:r>
              <a:rPr lang="es-ES" altLang="en-US" sz="2300" dirty="0">
                <a:latin typeface="Times New Roman" panose="02020603050405020304" pitchFamily="18" charset="0"/>
                <a:cs typeface="Times New Roman" panose="02020603050405020304" pitchFamily="18" charset="0"/>
              </a:rPr>
              <a:t>  Equipo no utilizado de la </a:t>
            </a:r>
            <a:endParaRPr lang="es-ES" altLang="en-US" sz="2300" dirty="0" smtClean="0">
              <a:latin typeface="Times New Roman" panose="02020603050405020304" pitchFamily="18" charset="0"/>
              <a:cs typeface="Times New Roman" panose="02020603050405020304" pitchFamily="18" charset="0"/>
            </a:endParaRPr>
          </a:p>
          <a:p>
            <a:pPr marL="0" lvl="1">
              <a:buClr>
                <a:srgbClr val="3333FF"/>
              </a:buClr>
            </a:pPr>
            <a:r>
              <a:rPr lang="es-ES" altLang="en-US" sz="2300" dirty="0">
                <a:latin typeface="Times New Roman" panose="02020603050405020304" pitchFamily="18" charset="0"/>
                <a:cs typeface="Times New Roman" panose="02020603050405020304" pitchFamily="18" charset="0"/>
              </a:rPr>
              <a:t> </a:t>
            </a:r>
            <a:r>
              <a:rPr lang="es-ES" altLang="en-US" sz="2300" dirty="0" smtClean="0">
                <a:latin typeface="Times New Roman" panose="02020603050405020304" pitchFamily="18" charset="0"/>
                <a:cs typeface="Times New Roman" panose="02020603050405020304" pitchFamily="18" charset="0"/>
              </a:rPr>
              <a:t>   manera </a:t>
            </a:r>
            <a:r>
              <a:rPr lang="es-ES" altLang="en-US" sz="2300" dirty="0">
                <a:latin typeface="Times New Roman" panose="02020603050405020304" pitchFamily="18" charset="0"/>
                <a:cs typeface="Times New Roman" panose="02020603050405020304" pitchFamily="18" charset="0"/>
              </a:rPr>
              <a:t>prescrita</a:t>
            </a:r>
          </a:p>
          <a:p>
            <a:pPr marL="0" lvl="1">
              <a:buClr>
                <a:srgbClr val="3333FF"/>
              </a:buClr>
              <a:buFont typeface="Wingdings" panose="05000000000000000000" pitchFamily="2" charset="2"/>
              <a:buChar char="§"/>
            </a:pPr>
            <a:r>
              <a:rPr lang="es-ES" altLang="en-US" sz="2300" dirty="0">
                <a:latin typeface="Times New Roman" panose="02020603050405020304" pitchFamily="18" charset="0"/>
                <a:cs typeface="Times New Roman" panose="02020603050405020304" pitchFamily="18" charset="0"/>
              </a:rPr>
              <a:t>  Uso inadecuado de extensiones </a:t>
            </a:r>
            <a:endParaRPr lang="es-ES" altLang="en-US" sz="2300" dirty="0" smtClean="0">
              <a:latin typeface="Times New Roman" panose="02020603050405020304" pitchFamily="18" charset="0"/>
              <a:cs typeface="Times New Roman" panose="02020603050405020304" pitchFamily="18" charset="0"/>
            </a:endParaRPr>
          </a:p>
          <a:p>
            <a:pPr marL="0" lvl="1">
              <a:buClr>
                <a:srgbClr val="3333FF"/>
              </a:buClr>
            </a:pPr>
            <a:r>
              <a:rPr lang="es-ES" altLang="en-US" sz="2300" dirty="0">
                <a:latin typeface="Times New Roman" panose="02020603050405020304" pitchFamily="18" charset="0"/>
                <a:cs typeface="Times New Roman" panose="02020603050405020304" pitchFamily="18" charset="0"/>
              </a:rPr>
              <a:t> </a:t>
            </a:r>
            <a:r>
              <a:rPr lang="es-ES" altLang="en-US" sz="2300" dirty="0" smtClean="0">
                <a:latin typeface="Times New Roman" panose="02020603050405020304" pitchFamily="18" charset="0"/>
                <a:cs typeface="Times New Roman" panose="02020603050405020304" pitchFamily="18" charset="0"/>
              </a:rPr>
              <a:t>   y </a:t>
            </a:r>
            <a:r>
              <a:rPr lang="es-ES" altLang="en-US" sz="2300" dirty="0">
                <a:latin typeface="Times New Roman" panose="02020603050405020304" pitchFamily="18" charset="0"/>
                <a:cs typeface="Times New Roman" panose="02020603050405020304" pitchFamily="18" charset="0"/>
              </a:rPr>
              <a:t>cables flexibles.</a:t>
            </a:r>
          </a:p>
          <a:p>
            <a:pPr marL="0" lvl="1">
              <a:buClr>
                <a:srgbClr val="3333FF"/>
              </a:buClr>
              <a:buFont typeface="Wingdings" panose="05000000000000000000" pitchFamily="2" charset="2"/>
              <a:buChar char="§"/>
            </a:pPr>
            <a:r>
              <a:rPr lang="es-ES" altLang="en-US" sz="2300" dirty="0">
                <a:latin typeface="Times New Roman" panose="02020603050405020304" pitchFamily="18" charset="0"/>
                <a:cs typeface="Times New Roman" panose="02020603050405020304" pitchFamily="18" charset="0"/>
              </a:rPr>
              <a:t>  Contacto con fuentes </a:t>
            </a:r>
            <a:endParaRPr lang="es-ES" altLang="en-US" sz="2300" dirty="0" smtClean="0">
              <a:latin typeface="Times New Roman" panose="02020603050405020304" pitchFamily="18" charset="0"/>
              <a:cs typeface="Times New Roman" panose="02020603050405020304" pitchFamily="18" charset="0"/>
            </a:endParaRPr>
          </a:p>
          <a:p>
            <a:pPr marL="0" lvl="1">
              <a:buClr>
                <a:srgbClr val="3333FF"/>
              </a:buClr>
            </a:pPr>
            <a:r>
              <a:rPr lang="es-ES" altLang="en-US" sz="2300" dirty="0">
                <a:latin typeface="Times New Roman" panose="02020603050405020304" pitchFamily="18" charset="0"/>
                <a:cs typeface="Times New Roman" panose="02020603050405020304" pitchFamily="18" charset="0"/>
              </a:rPr>
              <a:t> </a:t>
            </a:r>
            <a:r>
              <a:rPr lang="es-ES" altLang="en-US" sz="2300" dirty="0" smtClean="0">
                <a:latin typeface="Times New Roman" panose="02020603050405020304" pitchFamily="18" charset="0"/>
                <a:cs typeface="Times New Roman" panose="02020603050405020304" pitchFamily="18" charset="0"/>
              </a:rPr>
              <a:t>   energizadas</a:t>
            </a:r>
            <a:endParaRPr lang="en-US" altLang="en-US" sz="2300" dirty="0">
              <a:latin typeface="Times New Roman" panose="02020603050405020304" pitchFamily="18" charset="0"/>
              <a:cs typeface="Times New Roman" panose="02020603050405020304" pitchFamily="18" charset="0"/>
            </a:endParaRPr>
          </a:p>
        </p:txBody>
      </p:sp>
      <p:sp>
        <p:nvSpPr>
          <p:cNvPr id="13" name="Rectangle 12"/>
          <p:cNvSpPr/>
          <p:nvPr/>
        </p:nvSpPr>
        <p:spPr>
          <a:xfrm>
            <a:off x="4419601" y="1402308"/>
            <a:ext cx="4419600" cy="523220"/>
          </a:xfrm>
          <a:prstGeom prst="rect">
            <a:avLst/>
          </a:prstGeom>
        </p:spPr>
        <p:txBody>
          <a:bodyPr wrap="square">
            <a:spAutoFit/>
          </a:bodyPr>
          <a:lstStyle/>
          <a:p>
            <a:pPr marL="457200" indent="-457200">
              <a:buClr>
                <a:srgbClr val="0000FF"/>
              </a:buClr>
              <a:buFont typeface="Wingdings" panose="05000000000000000000" pitchFamily="2" charset="2"/>
              <a:buChar char="q"/>
            </a:pPr>
            <a:r>
              <a:rPr lang="en-US" sz="2800" dirty="0" smtClean="0">
                <a:latin typeface="Times New Roman" panose="02020603050405020304" pitchFamily="18" charset="0"/>
                <a:ea typeface="MS PGothic" panose="020B0600070205080204" pitchFamily="34" charset="-128"/>
              </a:rPr>
              <a:t> </a:t>
            </a:r>
            <a:r>
              <a:rPr lang="en-US" sz="2800" dirty="0" err="1">
                <a:latin typeface="Times New Roman" panose="02020603050405020304" pitchFamily="18" charset="0"/>
                <a:ea typeface="MS PGothic" panose="020B0600070205080204" pitchFamily="34" charset="-128"/>
              </a:rPr>
              <a:t>Métodos</a:t>
            </a:r>
            <a:r>
              <a:rPr lang="en-US" sz="2800" dirty="0">
                <a:latin typeface="Times New Roman" panose="02020603050405020304" pitchFamily="18" charset="0"/>
                <a:ea typeface="MS PGothic" panose="020B0600070205080204" pitchFamily="34" charset="-128"/>
              </a:rPr>
              <a:t> de </a:t>
            </a:r>
            <a:r>
              <a:rPr lang="en-US" sz="2800" dirty="0" err="1">
                <a:latin typeface="Times New Roman" panose="02020603050405020304" pitchFamily="18" charset="0"/>
                <a:ea typeface="MS PGothic" panose="020B0600070205080204" pitchFamily="34" charset="-128"/>
              </a:rPr>
              <a:t>prevención</a:t>
            </a:r>
            <a:endParaRPr lang="en-US" sz="2800" dirty="0"/>
          </a:p>
        </p:txBody>
      </p:sp>
      <p:sp>
        <p:nvSpPr>
          <p:cNvPr id="14" name="Rectangle 13"/>
          <p:cNvSpPr/>
          <p:nvPr/>
        </p:nvSpPr>
        <p:spPr>
          <a:xfrm>
            <a:off x="4419601" y="1905000"/>
            <a:ext cx="4749485" cy="4770537"/>
          </a:xfrm>
          <a:prstGeom prst="rect">
            <a:avLst/>
          </a:prstGeom>
        </p:spPr>
        <p:txBody>
          <a:bodyPr wrap="square">
            <a:spAutoFit/>
          </a:bodyPr>
          <a:lstStyle/>
          <a:p>
            <a:pPr marL="0" lvl="1">
              <a:buClr>
                <a:srgbClr val="3333FF"/>
              </a:buClr>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 </a:t>
            </a:r>
            <a:r>
              <a:rPr lang="es-ES" altLang="en-US" sz="2300" dirty="0">
                <a:latin typeface="Times New Roman" panose="02020603050405020304" pitchFamily="18" charset="0"/>
                <a:cs typeface="Times New Roman" panose="02020603050405020304" pitchFamily="18" charset="0"/>
              </a:rPr>
              <a:t>Entrenamiento de seguridad efectivo</a:t>
            </a:r>
          </a:p>
          <a:p>
            <a:pPr marL="0" lvl="1">
              <a:buClr>
                <a:srgbClr val="3333FF"/>
              </a:buClr>
              <a:buFont typeface="Wingdings" panose="05000000000000000000" pitchFamily="2" charset="2"/>
              <a:buChar char="§"/>
            </a:pPr>
            <a:r>
              <a:rPr lang="es-ES" altLang="en-US" sz="2300" dirty="0">
                <a:latin typeface="Times New Roman" panose="02020603050405020304" pitchFamily="18" charset="0"/>
                <a:cs typeface="Times New Roman" panose="02020603050405020304" pitchFamily="18" charset="0"/>
              </a:rPr>
              <a:t>  Inspeccione todas las herramientas </a:t>
            </a:r>
            <a:endParaRPr lang="es-ES" altLang="en-US" sz="2300" dirty="0" smtClean="0">
              <a:latin typeface="Times New Roman" panose="02020603050405020304" pitchFamily="18" charset="0"/>
              <a:cs typeface="Times New Roman" panose="02020603050405020304" pitchFamily="18" charset="0"/>
            </a:endParaRPr>
          </a:p>
          <a:p>
            <a:pPr marL="0" lvl="1">
              <a:buClr>
                <a:srgbClr val="3333FF"/>
              </a:buClr>
            </a:pPr>
            <a:r>
              <a:rPr lang="es-ES" altLang="en-US" sz="2300" dirty="0">
                <a:latin typeface="Times New Roman" panose="02020603050405020304" pitchFamily="18" charset="0"/>
                <a:cs typeface="Times New Roman" panose="02020603050405020304" pitchFamily="18" charset="0"/>
              </a:rPr>
              <a:t> </a:t>
            </a:r>
            <a:r>
              <a:rPr lang="es-ES" altLang="en-US" sz="2300" dirty="0" smtClean="0">
                <a:latin typeface="Times New Roman" panose="02020603050405020304" pitchFamily="18" charset="0"/>
                <a:cs typeface="Times New Roman" panose="02020603050405020304" pitchFamily="18" charset="0"/>
              </a:rPr>
              <a:t>   antes </a:t>
            </a:r>
            <a:r>
              <a:rPr lang="es-ES" altLang="en-US" sz="2300" dirty="0">
                <a:latin typeface="Times New Roman" panose="02020603050405020304" pitchFamily="18" charset="0"/>
                <a:cs typeface="Times New Roman" panose="02020603050405020304" pitchFamily="18" charset="0"/>
              </a:rPr>
              <a:t>de usar</a:t>
            </a:r>
          </a:p>
          <a:p>
            <a:pPr marL="0" lvl="1">
              <a:buClr>
                <a:srgbClr val="3333FF"/>
              </a:buClr>
              <a:buFont typeface="Wingdings" panose="05000000000000000000" pitchFamily="2" charset="2"/>
              <a:buChar char="§"/>
            </a:pPr>
            <a:r>
              <a:rPr lang="es-ES" altLang="en-US" sz="2300" dirty="0">
                <a:latin typeface="Times New Roman" panose="02020603050405020304" pitchFamily="18" charset="0"/>
                <a:cs typeface="Times New Roman" panose="02020603050405020304" pitchFamily="18" charset="0"/>
              </a:rPr>
              <a:t>  No toque las líneas eléctricas caídas</a:t>
            </a:r>
          </a:p>
          <a:p>
            <a:pPr marL="0" lvl="1">
              <a:buClr>
                <a:srgbClr val="3333FF"/>
              </a:buClr>
              <a:buFont typeface="Wingdings" panose="05000000000000000000" pitchFamily="2" charset="2"/>
              <a:buChar char="§"/>
            </a:pPr>
            <a:r>
              <a:rPr lang="es-ES" altLang="en-US" sz="2300" dirty="0">
                <a:latin typeface="Times New Roman" panose="02020603050405020304" pitchFamily="18" charset="0"/>
                <a:cs typeface="Times New Roman" panose="02020603050405020304" pitchFamily="18" charset="0"/>
              </a:rPr>
              <a:t>  Conexión a tierra adecuada</a:t>
            </a:r>
          </a:p>
          <a:p>
            <a:pPr marL="0" lvl="1">
              <a:buClr>
                <a:srgbClr val="3333FF"/>
              </a:buClr>
              <a:buFont typeface="Wingdings" panose="05000000000000000000" pitchFamily="2" charset="2"/>
              <a:buChar char="§"/>
            </a:pPr>
            <a:r>
              <a:rPr lang="es-ES" altLang="en-US" sz="2300" dirty="0">
                <a:latin typeface="Times New Roman" panose="02020603050405020304" pitchFamily="18" charset="0"/>
                <a:cs typeface="Times New Roman" panose="02020603050405020304" pitchFamily="18" charset="0"/>
              </a:rPr>
              <a:t>  Use GFCI con todas las </a:t>
            </a:r>
            <a:r>
              <a:rPr lang="es-ES" altLang="en-US" sz="2300" dirty="0" smtClean="0">
                <a:latin typeface="Times New Roman" panose="02020603050405020304" pitchFamily="18" charset="0"/>
                <a:cs typeface="Times New Roman" panose="02020603050405020304" pitchFamily="18" charset="0"/>
              </a:rPr>
              <a:t> </a:t>
            </a:r>
          </a:p>
          <a:p>
            <a:pPr marL="0" lvl="1">
              <a:buClr>
                <a:srgbClr val="3333FF"/>
              </a:buClr>
            </a:pPr>
            <a:r>
              <a:rPr lang="es-ES" altLang="en-US" sz="2300" dirty="0">
                <a:latin typeface="Times New Roman" panose="02020603050405020304" pitchFamily="18" charset="0"/>
                <a:cs typeface="Times New Roman" panose="02020603050405020304" pitchFamily="18" charset="0"/>
              </a:rPr>
              <a:t> </a:t>
            </a:r>
            <a:r>
              <a:rPr lang="es-ES" altLang="en-US" sz="2300" dirty="0" smtClean="0">
                <a:latin typeface="Times New Roman" panose="02020603050405020304" pitchFamily="18" charset="0"/>
                <a:cs typeface="Times New Roman" panose="02020603050405020304" pitchFamily="18" charset="0"/>
              </a:rPr>
              <a:t>   herramientas</a:t>
            </a:r>
            <a:endParaRPr lang="es-ES" altLang="en-US" sz="2300" dirty="0">
              <a:latin typeface="Times New Roman" panose="02020603050405020304" pitchFamily="18" charset="0"/>
              <a:cs typeface="Times New Roman" panose="02020603050405020304" pitchFamily="18" charset="0"/>
            </a:endParaRPr>
          </a:p>
          <a:p>
            <a:pPr marL="0" lvl="1">
              <a:buClr>
                <a:srgbClr val="3333FF"/>
              </a:buClr>
              <a:buFont typeface="Wingdings" panose="05000000000000000000" pitchFamily="2" charset="2"/>
              <a:buChar char="§"/>
            </a:pPr>
            <a:r>
              <a:rPr lang="es-ES" altLang="en-US" sz="2300" dirty="0">
                <a:latin typeface="Times New Roman" panose="02020603050405020304" pitchFamily="18" charset="0"/>
                <a:cs typeface="Times New Roman" panose="02020603050405020304" pitchFamily="18" charset="0"/>
              </a:rPr>
              <a:t>  Bloqueo o etiquetado</a:t>
            </a:r>
          </a:p>
          <a:p>
            <a:pPr marL="0" lvl="1">
              <a:buClr>
                <a:srgbClr val="3333FF"/>
              </a:buClr>
              <a:buFont typeface="Wingdings" panose="05000000000000000000" pitchFamily="2" charset="2"/>
              <a:buChar char="§"/>
            </a:pPr>
            <a:r>
              <a:rPr lang="es-ES" altLang="en-US" sz="2300" dirty="0">
                <a:latin typeface="Times New Roman" panose="02020603050405020304" pitchFamily="18" charset="0"/>
                <a:cs typeface="Times New Roman" panose="02020603050405020304" pitchFamily="18" charset="0"/>
              </a:rPr>
              <a:t>  Uso adecuado de cables flexibles.</a:t>
            </a:r>
          </a:p>
          <a:p>
            <a:pPr marL="0" lvl="1">
              <a:buClr>
                <a:srgbClr val="3333FF"/>
              </a:buClr>
              <a:buFont typeface="Wingdings" panose="05000000000000000000" pitchFamily="2" charset="2"/>
              <a:buChar char="§"/>
            </a:pPr>
            <a:r>
              <a:rPr lang="es-ES" altLang="en-US" sz="2300" dirty="0">
                <a:latin typeface="Times New Roman" panose="02020603050405020304" pitchFamily="18" charset="0"/>
                <a:cs typeface="Times New Roman" panose="02020603050405020304" pitchFamily="18" charset="0"/>
              </a:rPr>
              <a:t>  No use herramientas dañadas.</a:t>
            </a:r>
          </a:p>
          <a:p>
            <a:pPr marL="0" lvl="1">
              <a:buClr>
                <a:srgbClr val="3333FF"/>
              </a:buClr>
              <a:buFont typeface="Wingdings" panose="05000000000000000000" pitchFamily="2" charset="2"/>
              <a:buChar char="§"/>
            </a:pPr>
            <a:r>
              <a:rPr lang="es-ES" altLang="en-US" sz="2300" dirty="0">
                <a:latin typeface="Times New Roman" panose="02020603050405020304" pitchFamily="18" charset="0"/>
                <a:cs typeface="Times New Roman" panose="02020603050405020304" pitchFamily="18" charset="0"/>
              </a:rPr>
              <a:t>  No trabajar en condiciones húmedas</a:t>
            </a:r>
          </a:p>
          <a:p>
            <a:pPr marL="0" lvl="1">
              <a:buClr>
                <a:srgbClr val="3333FF"/>
              </a:buClr>
              <a:buFont typeface="Wingdings" panose="05000000000000000000" pitchFamily="2" charset="2"/>
              <a:buChar char="§"/>
            </a:pPr>
            <a:r>
              <a:rPr lang="es-ES" altLang="en-US" sz="2300" dirty="0">
                <a:latin typeface="Times New Roman" panose="02020603050405020304" pitchFamily="18" charset="0"/>
                <a:cs typeface="Times New Roman" panose="02020603050405020304" pitchFamily="18" charset="0"/>
              </a:rPr>
              <a:t>  Use EPP</a:t>
            </a:r>
          </a:p>
          <a:p>
            <a:pPr marL="0" lvl="1">
              <a:buClr>
                <a:srgbClr val="3333FF"/>
              </a:buClr>
              <a:buFont typeface="Wingdings" panose="05000000000000000000" pitchFamily="2" charset="2"/>
              <a:buChar char="§"/>
            </a:pPr>
            <a:r>
              <a:rPr lang="es-ES" altLang="en-US" sz="2300" dirty="0">
                <a:latin typeface="Times New Roman" panose="02020603050405020304" pitchFamily="18" charset="0"/>
                <a:cs typeface="Times New Roman" panose="02020603050405020304" pitchFamily="18" charset="0"/>
              </a:rPr>
              <a:t>  Aislar partes eléctricas</a:t>
            </a:r>
            <a:endParaRPr lang="en-US" altLang="en-US" sz="2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8161838"/>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bwMode="auto">
          <a:xfrm>
            <a:off x="226423" y="1752600"/>
            <a:ext cx="86868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gn="just">
              <a:buClr>
                <a:srgbClr val="3333FF"/>
              </a:buClr>
              <a:buFont typeface="Wingdings" panose="05000000000000000000" pitchFamily="2" charset="2"/>
              <a:buChar char="q"/>
            </a:pPr>
            <a:r>
              <a:rPr lang="en-US" altLang="en-US" sz="2800" kern="0" dirty="0" smtClean="0">
                <a:latin typeface="Times New Roman" panose="02020603050405020304" pitchFamily="18" charset="0"/>
                <a:cs typeface="Times New Roman" panose="02020603050405020304" pitchFamily="18" charset="0"/>
              </a:rPr>
              <a:t> </a:t>
            </a:r>
            <a:r>
              <a:rPr lang="es-MX" altLang="en-US" kern="0" dirty="0" smtClean="0">
                <a:latin typeface="Times New Roman" panose="02020603050405020304" pitchFamily="18" charset="0"/>
                <a:cs typeface="Times New Roman" panose="02020603050405020304" pitchFamily="18" charset="0"/>
              </a:rPr>
              <a:t>Cómo construir un ambiente de trabajo seguro</a:t>
            </a:r>
          </a:p>
          <a:p>
            <a:pPr lvl="1" algn="just">
              <a:buClr>
                <a:srgbClr val="3333FF"/>
              </a:buClr>
              <a:buFont typeface="Wingdings" panose="05000000000000000000" pitchFamily="2" charset="2"/>
              <a:buChar char="§"/>
            </a:pPr>
            <a:r>
              <a:rPr lang="es-MX" altLang="en-US" kern="0" dirty="0" smtClean="0">
                <a:latin typeface="Times New Roman" panose="02020603050405020304" pitchFamily="18" charset="0"/>
                <a:cs typeface="Times New Roman" panose="02020603050405020304" pitchFamily="18" charset="0"/>
              </a:rPr>
              <a:t>Buen sentido y consciente del reconocimiento </a:t>
            </a:r>
          </a:p>
          <a:p>
            <a:pPr marL="457200" lvl="1" indent="0" algn="just">
              <a:buClr>
                <a:srgbClr val="3333FF"/>
              </a:buClr>
              <a:buNone/>
            </a:pPr>
            <a:r>
              <a:rPr lang="es-MX" altLang="en-US" kern="0" dirty="0" smtClean="0">
                <a:latin typeface="Times New Roman" panose="02020603050405020304" pitchFamily="18" charset="0"/>
                <a:cs typeface="Times New Roman" panose="02020603050405020304" pitchFamily="18" charset="0"/>
              </a:rPr>
              <a:t>    de riesgos eléctricos.</a:t>
            </a:r>
          </a:p>
          <a:p>
            <a:pPr lvl="1" algn="just">
              <a:buClr>
                <a:srgbClr val="3333FF"/>
              </a:buClr>
              <a:buFont typeface="Wingdings" panose="05000000000000000000" pitchFamily="2" charset="2"/>
              <a:buChar char="§"/>
            </a:pPr>
            <a:r>
              <a:rPr lang="es-MX" altLang="en-US" kern="0" dirty="0" smtClean="0">
                <a:latin typeface="Times New Roman" panose="02020603050405020304" pitchFamily="18" charset="0"/>
                <a:cs typeface="Times New Roman" panose="02020603050405020304" pitchFamily="18" charset="0"/>
              </a:rPr>
              <a:t>No trabajes solo, siempre varios trabajadores juntos</a:t>
            </a:r>
          </a:p>
          <a:p>
            <a:pPr lvl="1" algn="just">
              <a:buClr>
                <a:srgbClr val="3333FF"/>
              </a:buClr>
              <a:buFont typeface="Wingdings" panose="05000000000000000000" pitchFamily="2" charset="2"/>
              <a:buChar char="§"/>
            </a:pPr>
            <a:r>
              <a:rPr lang="es-MX" altLang="en-US" kern="0" dirty="0" smtClean="0">
                <a:latin typeface="Times New Roman" panose="02020603050405020304" pitchFamily="18" charset="0"/>
                <a:cs typeface="Times New Roman" panose="02020603050405020304" pitchFamily="18" charset="0"/>
              </a:rPr>
              <a:t>No trabajes horas extras que puedan cansar tu cuerpo</a:t>
            </a:r>
          </a:p>
          <a:p>
            <a:pPr lvl="1" algn="just">
              <a:buClr>
                <a:srgbClr val="3333FF"/>
              </a:buClr>
              <a:buFont typeface="Wingdings" panose="05000000000000000000" pitchFamily="2" charset="2"/>
              <a:buChar char="§"/>
            </a:pPr>
            <a:r>
              <a:rPr lang="es-MX" altLang="en-US" kern="0" dirty="0" smtClean="0">
                <a:latin typeface="Times New Roman" panose="02020603050405020304" pitchFamily="18" charset="0"/>
                <a:cs typeface="Times New Roman" panose="02020603050405020304" pitchFamily="18" charset="0"/>
              </a:rPr>
              <a:t>Solo trabaja en las tareas para las que un trabajador esté calificado</a:t>
            </a:r>
          </a:p>
          <a:p>
            <a:pPr lvl="1" algn="just">
              <a:buClr>
                <a:srgbClr val="3333FF"/>
              </a:buClr>
              <a:buFont typeface="Wingdings" panose="05000000000000000000" pitchFamily="2" charset="2"/>
              <a:buChar char="§"/>
            </a:pPr>
            <a:r>
              <a:rPr lang="es-MX" altLang="en-US" kern="0" dirty="0" smtClean="0">
                <a:latin typeface="Times New Roman" panose="02020603050405020304" pitchFamily="18" charset="0"/>
                <a:cs typeface="Times New Roman" panose="02020603050405020304" pitchFamily="18" charset="0"/>
              </a:rPr>
              <a:t>Análisis de riesgos previo al trabajo (</a:t>
            </a:r>
            <a:r>
              <a:rPr lang="es-MX" altLang="en-US" kern="0" dirty="0" smtClean="0">
                <a:latin typeface="Times New Roman" panose="02020603050405020304" pitchFamily="18" charset="0"/>
                <a:cs typeface="Times New Roman" panose="02020603050405020304" pitchFamily="18" charset="0"/>
                <a:hlinkClick r:id="rId3"/>
              </a:rPr>
              <a:t>libreto OSHA</a:t>
            </a:r>
            <a:r>
              <a:rPr lang="es-MX" altLang="en-US" kern="0" dirty="0" smtClean="0">
                <a:latin typeface="Times New Roman" panose="02020603050405020304" pitchFamily="18" charset="0"/>
                <a:cs typeface="Times New Roman" panose="02020603050405020304" pitchFamily="18" charset="0"/>
              </a:rPr>
              <a:t>)</a:t>
            </a:r>
          </a:p>
          <a:p>
            <a:pPr lvl="1" algn="just">
              <a:buClr>
                <a:srgbClr val="3333FF"/>
              </a:buClr>
              <a:buFont typeface="Wingdings" panose="05000000000000000000" pitchFamily="2" charset="2"/>
              <a:buChar char="§"/>
            </a:pPr>
            <a:endParaRPr lang="en-US" altLang="en-US" sz="2400" kern="0" dirty="0" smtClean="0">
              <a:latin typeface="Times New Roman" panose="02020603050405020304" pitchFamily="18" charset="0"/>
              <a:cs typeface="Times New Roman" panose="02020603050405020304" pitchFamily="18" charset="0"/>
            </a:endParaRPr>
          </a:p>
          <a:p>
            <a:pPr algn="just">
              <a:buClr>
                <a:srgbClr val="3333FF"/>
              </a:buClr>
              <a:buFont typeface="Wingdings" panose="05000000000000000000" pitchFamily="2" charset="2"/>
              <a:buChar char="q"/>
            </a:pPr>
            <a:endParaRPr lang="en-US" altLang="en-US" sz="2000" kern="0" dirty="0" smtClean="0">
              <a:latin typeface="Times New Roman" panose="02020603050405020304" pitchFamily="18" charset="0"/>
              <a:cs typeface="Times New Roman" panose="02020603050405020304" pitchFamily="18" charset="0"/>
            </a:endParaRPr>
          </a:p>
          <a:p>
            <a:endParaRPr lang="en-US" altLang="en-US" kern="0" dirty="0" smtClean="0"/>
          </a:p>
        </p:txBody>
      </p:sp>
      <p:sp>
        <p:nvSpPr>
          <p:cNvPr id="7" name="Title 1"/>
          <p:cNvSpPr>
            <a:spLocks noGrp="1"/>
          </p:cNvSpPr>
          <p:nvPr>
            <p:ph type="title"/>
          </p:nvPr>
        </p:nvSpPr>
        <p:spPr>
          <a:xfrm>
            <a:off x="96253" y="762000"/>
            <a:ext cx="8819147" cy="563562"/>
          </a:xfrm>
        </p:spPr>
        <p:txBody>
          <a:bodyPr>
            <a:normAutofit fontScale="90000"/>
          </a:bodyPr>
          <a:lstStyle/>
          <a:p>
            <a:r>
              <a:rPr lang="es-ES" altLang="en-US" sz="3700" dirty="0">
                <a:latin typeface="Times New Roman" panose="02020603050405020304" pitchFamily="18" charset="0"/>
                <a:ea typeface="SimSun" panose="02010600030101010101" pitchFamily="2" charset="-122"/>
              </a:rPr>
              <a:t>Resumen de </a:t>
            </a:r>
            <a:r>
              <a:rPr lang="es-ES" altLang="en-US" sz="3700" dirty="0" smtClean="0">
                <a:latin typeface="Times New Roman" panose="02020603050405020304" pitchFamily="18" charset="0"/>
                <a:ea typeface="SimSun" panose="02010600030101010101" pitchFamily="2" charset="-122"/>
              </a:rPr>
              <a:t>los módulos </a:t>
            </a:r>
            <a:r>
              <a:rPr lang="es-ES" altLang="en-US" sz="3700" dirty="0">
                <a:latin typeface="Times New Roman" panose="02020603050405020304" pitchFamily="18" charset="0"/>
                <a:ea typeface="SimSun" panose="02010600030101010101" pitchFamily="2" charset="-122"/>
              </a:rPr>
              <a:t>de entrenamiento</a:t>
            </a:r>
            <a:endParaRPr lang="en-US" altLang="en-US" sz="3700"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112</a:t>
            </a:fld>
            <a:endParaRPr lang="en-US" dirty="0"/>
          </a:p>
        </p:txBody>
      </p:sp>
    </p:spTree>
    <p:extLst>
      <p:ext uri="{BB962C8B-B14F-4D97-AF65-F5344CB8AC3E}">
        <p14:creationId xmlns:p14="http://schemas.microsoft.com/office/powerpoint/2010/main" val="321354176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96253" y="762000"/>
            <a:ext cx="8819147" cy="563562"/>
          </a:xfrm>
        </p:spPr>
        <p:txBody>
          <a:bodyPr>
            <a:normAutofit fontScale="90000"/>
          </a:bodyPr>
          <a:lstStyle/>
          <a:p>
            <a:r>
              <a:rPr lang="es-ES" altLang="en-US" sz="3700" dirty="0">
                <a:latin typeface="Times New Roman" panose="02020603050405020304" pitchFamily="18" charset="0"/>
                <a:ea typeface="SimSun" panose="02010600030101010101" pitchFamily="2" charset="-122"/>
              </a:rPr>
              <a:t>Resumen de </a:t>
            </a:r>
            <a:r>
              <a:rPr lang="es-ES" altLang="en-US" sz="3700" dirty="0" smtClean="0">
                <a:latin typeface="Times New Roman" panose="02020603050405020304" pitchFamily="18" charset="0"/>
                <a:ea typeface="SimSun" panose="02010600030101010101" pitchFamily="2" charset="-122"/>
              </a:rPr>
              <a:t>los módulos </a:t>
            </a:r>
            <a:r>
              <a:rPr lang="es-ES" altLang="en-US" sz="3700" dirty="0">
                <a:latin typeface="Times New Roman" panose="02020603050405020304" pitchFamily="18" charset="0"/>
                <a:ea typeface="SimSun" panose="02010600030101010101" pitchFamily="2" charset="-122"/>
              </a:rPr>
              <a:t>de entrenamiento</a:t>
            </a:r>
            <a:endParaRPr lang="en-US" altLang="en-US" sz="3700"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113</a:t>
            </a:fld>
            <a:endParaRPr lang="en-US" dirty="0"/>
          </a:p>
        </p:txBody>
      </p:sp>
      <p:pic>
        <p:nvPicPr>
          <p:cNvPr id="3" name="Picture 2" descr="This is an example of job hazard analysis form" title="job hazard analysis form"/>
          <p:cNvPicPr>
            <a:picLocks noChangeAspect="1"/>
          </p:cNvPicPr>
          <p:nvPr/>
        </p:nvPicPr>
        <p:blipFill>
          <a:blip r:embed="rId3"/>
          <a:stretch>
            <a:fillRect/>
          </a:stretch>
        </p:blipFill>
        <p:spPr>
          <a:xfrm>
            <a:off x="2286000" y="2154813"/>
            <a:ext cx="4572000" cy="4425863"/>
          </a:xfrm>
          <a:prstGeom prst="rect">
            <a:avLst/>
          </a:prstGeom>
        </p:spPr>
      </p:pic>
      <p:sp>
        <p:nvSpPr>
          <p:cNvPr id="7" name="Rectangle 6"/>
          <p:cNvSpPr/>
          <p:nvPr/>
        </p:nvSpPr>
        <p:spPr>
          <a:xfrm>
            <a:off x="0" y="1447800"/>
            <a:ext cx="9067800" cy="584775"/>
          </a:xfrm>
          <a:prstGeom prst="rect">
            <a:avLst/>
          </a:prstGeom>
        </p:spPr>
        <p:txBody>
          <a:bodyPr wrap="square">
            <a:spAutoFit/>
          </a:bodyPr>
          <a:lstStyle/>
          <a:p>
            <a:pPr marL="457200" indent="-457200">
              <a:buClr>
                <a:srgbClr val="0000FF"/>
              </a:buClr>
              <a:buFont typeface="Wingdings" panose="05000000000000000000" pitchFamily="2" charset="2"/>
              <a:buChar char="q"/>
            </a:pPr>
            <a:r>
              <a:rPr lang="en-US" sz="3200" dirty="0" smtClean="0">
                <a:latin typeface="Times New Roman" panose="02020603050405020304" pitchFamily="18" charset="0"/>
                <a:ea typeface="MS PGothic" panose="020B0600070205080204" pitchFamily="34" charset="-128"/>
              </a:rPr>
              <a:t> </a:t>
            </a:r>
            <a:r>
              <a:rPr lang="es-MX" sz="2800" dirty="0" smtClean="0">
                <a:latin typeface="Times New Roman" panose="02020603050405020304" pitchFamily="18" charset="0"/>
                <a:ea typeface="MS PGothic" panose="020B0600070205080204" pitchFamily="34" charset="-128"/>
              </a:rPr>
              <a:t>Formato de análisis de riesgos laborales del </a:t>
            </a:r>
            <a:r>
              <a:rPr lang="es-MX" altLang="en-US" sz="2800" kern="0" dirty="0" smtClean="0">
                <a:latin typeface="Times New Roman" panose="02020603050405020304" pitchFamily="18" charset="0"/>
                <a:cs typeface="Times New Roman" panose="02020603050405020304" pitchFamily="18" charset="0"/>
                <a:hlinkClick r:id="rId4"/>
              </a:rPr>
              <a:t>libreto OSHA</a:t>
            </a:r>
            <a:endParaRPr lang="es-MX" sz="2800" dirty="0"/>
          </a:p>
        </p:txBody>
      </p:sp>
    </p:spTree>
    <p:extLst>
      <p:ext uri="{BB962C8B-B14F-4D97-AF65-F5344CB8AC3E}">
        <p14:creationId xmlns:p14="http://schemas.microsoft.com/office/powerpoint/2010/main" val="3052345366"/>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descr="It is a SIU logo" title="SIU 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txBox="1">
            <a:spLocks/>
          </p:cNvSpPr>
          <p:nvPr/>
        </p:nvSpPr>
        <p:spPr bwMode="auto">
          <a:xfrm>
            <a:off x="226423" y="1676400"/>
            <a:ext cx="86868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gn="just">
              <a:buClr>
                <a:srgbClr val="3333FF"/>
              </a:buClr>
              <a:buFont typeface="Wingdings" panose="05000000000000000000" pitchFamily="2" charset="2"/>
              <a:buChar char="q"/>
            </a:pPr>
            <a:r>
              <a:rPr lang="en-US" altLang="en-US" sz="2800" kern="0" dirty="0" smtClean="0">
                <a:latin typeface="Times New Roman" panose="02020603050405020304" pitchFamily="18" charset="0"/>
                <a:cs typeface="Times New Roman" panose="02020603050405020304" pitchFamily="18" charset="0"/>
              </a:rPr>
              <a:t> </a:t>
            </a:r>
            <a:r>
              <a:rPr lang="es-ES" altLang="en-US" kern="0" dirty="0">
                <a:latin typeface="Times New Roman" panose="02020603050405020304" pitchFamily="18" charset="0"/>
                <a:cs typeface="Times New Roman" panose="02020603050405020304" pitchFamily="18" charset="0"/>
              </a:rPr>
              <a:t>Cómo construir un ambiente de trabajo seguro</a:t>
            </a:r>
            <a:endParaRPr lang="en-US" altLang="en-US" kern="0" dirty="0" smtClean="0">
              <a:latin typeface="Times New Roman" panose="02020603050405020304" pitchFamily="18" charset="0"/>
              <a:cs typeface="Times New Roman" panose="02020603050405020304" pitchFamily="18" charset="0"/>
            </a:endParaRPr>
          </a:p>
          <a:p>
            <a:pPr lvl="1" algn="just">
              <a:lnSpc>
                <a:spcPct val="150000"/>
              </a:lnSpc>
              <a:buClr>
                <a:srgbClr val="3333FF"/>
              </a:buClr>
              <a:buFont typeface="Wingdings" panose="05000000000000000000" pitchFamily="2" charset="2"/>
              <a:buChar char="§"/>
            </a:pPr>
            <a:r>
              <a:rPr lang="es-ES" altLang="en-US" kern="0" dirty="0">
                <a:latin typeface="Times New Roman" panose="02020603050405020304" pitchFamily="18" charset="0"/>
                <a:cs typeface="Times New Roman" panose="02020603050405020304" pitchFamily="18" charset="0"/>
              </a:rPr>
              <a:t>Bloquee o etiquete los circuitos y equipos activos</a:t>
            </a:r>
          </a:p>
          <a:p>
            <a:pPr lvl="1" algn="just">
              <a:lnSpc>
                <a:spcPct val="150000"/>
              </a:lnSpc>
              <a:buClr>
                <a:srgbClr val="3333FF"/>
              </a:buClr>
              <a:buFont typeface="Wingdings" panose="05000000000000000000" pitchFamily="2" charset="2"/>
              <a:buChar char="§"/>
            </a:pPr>
            <a:r>
              <a:rPr lang="es-ES" altLang="en-US" kern="0" dirty="0">
                <a:latin typeface="Times New Roman" panose="02020603050405020304" pitchFamily="18" charset="0"/>
                <a:cs typeface="Times New Roman" panose="02020603050405020304" pitchFamily="18" charset="0"/>
              </a:rPr>
              <a:t>Inspeccione y pruebe los circuitos antes de usarlos</a:t>
            </a:r>
          </a:p>
          <a:p>
            <a:pPr lvl="1" algn="just">
              <a:lnSpc>
                <a:spcPct val="150000"/>
              </a:lnSpc>
              <a:buClr>
                <a:srgbClr val="3333FF"/>
              </a:buClr>
              <a:buFont typeface="Wingdings" panose="05000000000000000000" pitchFamily="2" charset="2"/>
              <a:buChar char="§"/>
            </a:pPr>
            <a:r>
              <a:rPr lang="es-ES" altLang="en-US" kern="0" dirty="0">
                <a:latin typeface="Times New Roman" panose="02020603050405020304" pitchFamily="18" charset="0"/>
                <a:cs typeface="Times New Roman" panose="02020603050405020304" pitchFamily="18" charset="0"/>
              </a:rPr>
              <a:t>Sepa qué hacer si ocurre un accidente eléctrico</a:t>
            </a:r>
          </a:p>
          <a:p>
            <a:pPr lvl="1" algn="just">
              <a:lnSpc>
                <a:spcPct val="150000"/>
              </a:lnSpc>
              <a:buClr>
                <a:srgbClr val="3333FF"/>
              </a:buClr>
              <a:buFont typeface="Wingdings" panose="05000000000000000000" pitchFamily="2" charset="2"/>
              <a:buChar char="§"/>
            </a:pPr>
            <a:r>
              <a:rPr lang="es-ES" altLang="en-US" kern="0" dirty="0">
                <a:latin typeface="Times New Roman" panose="02020603050405020304" pitchFamily="18" charset="0"/>
                <a:cs typeface="Times New Roman" panose="02020603050405020304" pitchFamily="18" charset="0"/>
              </a:rPr>
              <a:t>Sepa cómo apagar para </a:t>
            </a:r>
            <a:r>
              <a:rPr lang="es-ES" altLang="en-US" kern="0" dirty="0" smtClean="0">
                <a:latin typeface="Times New Roman" panose="02020603050405020304" pitchFamily="18" charset="0"/>
                <a:cs typeface="Times New Roman" panose="02020603050405020304" pitchFamily="18" charset="0"/>
              </a:rPr>
              <a:t>cortar la energía </a:t>
            </a:r>
            <a:r>
              <a:rPr lang="es-ES" altLang="en-US" kern="0" dirty="0">
                <a:latin typeface="Times New Roman" panose="02020603050405020304" pitchFamily="18" charset="0"/>
                <a:cs typeface="Times New Roman" panose="02020603050405020304" pitchFamily="18" charset="0"/>
              </a:rPr>
              <a:t>el equipo</a:t>
            </a:r>
          </a:p>
          <a:p>
            <a:pPr lvl="1">
              <a:lnSpc>
                <a:spcPct val="150000"/>
              </a:lnSpc>
              <a:buClr>
                <a:srgbClr val="3333FF"/>
              </a:buClr>
              <a:buFont typeface="Wingdings" panose="05000000000000000000" pitchFamily="2" charset="2"/>
              <a:buChar char="§"/>
            </a:pPr>
            <a:r>
              <a:rPr lang="es-ES" altLang="en-US" kern="0" dirty="0">
                <a:latin typeface="Times New Roman" panose="02020603050405020304" pitchFamily="18" charset="0"/>
                <a:cs typeface="Times New Roman" panose="02020603050405020304" pitchFamily="18" charset="0"/>
              </a:rPr>
              <a:t>Conozca la ubicación de los interruptores o interruptores de circuito.</a:t>
            </a:r>
            <a:endParaRPr lang="en-US" altLang="en-US" sz="2400" kern="0" dirty="0" smtClean="0">
              <a:latin typeface="Times New Roman" panose="02020603050405020304" pitchFamily="18" charset="0"/>
              <a:cs typeface="Times New Roman" panose="02020603050405020304" pitchFamily="18" charset="0"/>
            </a:endParaRPr>
          </a:p>
          <a:p>
            <a:pPr algn="just">
              <a:buClr>
                <a:srgbClr val="3333FF"/>
              </a:buClr>
              <a:buFont typeface="Wingdings" panose="05000000000000000000" pitchFamily="2" charset="2"/>
              <a:buChar char="q"/>
            </a:pPr>
            <a:endParaRPr lang="en-US" altLang="en-US" sz="2000" kern="0" dirty="0" smtClean="0">
              <a:latin typeface="Times New Roman" panose="02020603050405020304" pitchFamily="18" charset="0"/>
              <a:cs typeface="Times New Roman" panose="02020603050405020304" pitchFamily="18" charset="0"/>
            </a:endParaRPr>
          </a:p>
          <a:p>
            <a:endParaRPr lang="en-US" altLang="en-US" kern="0" dirty="0" smtClean="0"/>
          </a:p>
        </p:txBody>
      </p:sp>
      <p:sp>
        <p:nvSpPr>
          <p:cNvPr id="7" name="Title 1"/>
          <p:cNvSpPr>
            <a:spLocks noGrp="1"/>
          </p:cNvSpPr>
          <p:nvPr>
            <p:ph type="title"/>
          </p:nvPr>
        </p:nvSpPr>
        <p:spPr>
          <a:xfrm>
            <a:off x="96253" y="762000"/>
            <a:ext cx="8819147" cy="563562"/>
          </a:xfrm>
        </p:spPr>
        <p:txBody>
          <a:bodyPr>
            <a:normAutofit fontScale="90000"/>
          </a:bodyPr>
          <a:lstStyle/>
          <a:p>
            <a:r>
              <a:rPr lang="es-ES" altLang="en-US" sz="3700" dirty="0">
                <a:latin typeface="Times New Roman" panose="02020603050405020304" pitchFamily="18" charset="0"/>
                <a:ea typeface="SimSun" panose="02010600030101010101" pitchFamily="2" charset="-122"/>
              </a:rPr>
              <a:t>Resumen de </a:t>
            </a:r>
            <a:r>
              <a:rPr lang="es-ES" altLang="en-US" sz="3700" dirty="0" smtClean="0">
                <a:latin typeface="Times New Roman" panose="02020603050405020304" pitchFamily="18" charset="0"/>
                <a:ea typeface="SimSun" panose="02010600030101010101" pitchFamily="2" charset="-122"/>
              </a:rPr>
              <a:t>los módulos </a:t>
            </a:r>
            <a:r>
              <a:rPr lang="es-ES" altLang="en-US" sz="3700" dirty="0">
                <a:latin typeface="Times New Roman" panose="02020603050405020304" pitchFamily="18" charset="0"/>
                <a:ea typeface="SimSun" panose="02010600030101010101" pitchFamily="2" charset="-122"/>
              </a:rPr>
              <a:t>de entrenamiento</a:t>
            </a:r>
            <a:endParaRPr lang="en-US" altLang="en-US" sz="3700"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114</a:t>
            </a:fld>
            <a:endParaRPr lang="en-US" dirty="0"/>
          </a:p>
        </p:txBody>
      </p:sp>
    </p:spTree>
    <p:extLst>
      <p:ext uri="{BB962C8B-B14F-4D97-AF65-F5344CB8AC3E}">
        <p14:creationId xmlns:p14="http://schemas.microsoft.com/office/powerpoint/2010/main" val="2252993137"/>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96253" y="533400"/>
            <a:ext cx="8819147" cy="563562"/>
          </a:xfrm>
        </p:spPr>
        <p:txBody>
          <a:bodyPr>
            <a:normAutofit fontScale="90000"/>
          </a:bodyPr>
          <a:lstStyle/>
          <a:p>
            <a:r>
              <a:rPr lang="es-MX" altLang="en-US" dirty="0" smtClean="0">
                <a:latin typeface="Times New Roman" panose="02020603050405020304" pitchFamily="18" charset="0"/>
                <a:ea typeface="SimSun" panose="02010600030101010101" pitchFamily="2" charset="-122"/>
              </a:rPr>
              <a:t>Caso de estudio</a:t>
            </a:r>
            <a:endParaRPr lang="es-MX"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115</a:t>
            </a:fld>
            <a:endParaRPr lang="en-US" dirty="0"/>
          </a:p>
        </p:txBody>
      </p:sp>
      <p:sp>
        <p:nvSpPr>
          <p:cNvPr id="6" name="Rectangle 6"/>
          <p:cNvSpPr>
            <a:spLocks noChangeArrowheads="1"/>
          </p:cNvSpPr>
          <p:nvPr/>
        </p:nvSpPr>
        <p:spPr bwMode="auto">
          <a:xfrm>
            <a:off x="281233" y="1109158"/>
            <a:ext cx="8763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0000FF"/>
              </a:buClr>
              <a:buFont typeface="Wingdings" panose="05000000000000000000" pitchFamily="2" charset="2"/>
              <a:buChar char="q"/>
            </a:pPr>
            <a:r>
              <a:rPr lang="en-US" altLang="en-US" sz="2800" dirty="0" smtClean="0">
                <a:latin typeface="Times New Roman" panose="02020603050405020304" pitchFamily="18" charset="0"/>
                <a:ea typeface="AR PL UMing HK" charset="0"/>
                <a:cs typeface="Times New Roman" panose="02020603050405020304" pitchFamily="18" charset="0"/>
              </a:rPr>
              <a:t> </a:t>
            </a:r>
            <a:r>
              <a:rPr lang="es-ES" altLang="en-US" sz="3200" dirty="0">
                <a:latin typeface="Times New Roman" panose="02020603050405020304" pitchFamily="18" charset="0"/>
                <a:ea typeface="AR PL UMing HK" charset="0"/>
                <a:cs typeface="Times New Roman" panose="02020603050405020304" pitchFamily="18" charset="0"/>
              </a:rPr>
              <a:t>¿Qué riesgos eléctricos </a:t>
            </a:r>
            <a:r>
              <a:rPr lang="es-ES" altLang="en-US" sz="3200" dirty="0" smtClean="0">
                <a:latin typeface="Times New Roman" panose="02020603050405020304" pitchFamily="18" charset="0"/>
                <a:ea typeface="AR PL UMing HK" charset="0"/>
                <a:cs typeface="Times New Roman" panose="02020603050405020304" pitchFamily="18" charset="0"/>
              </a:rPr>
              <a:t>puedes </a:t>
            </a:r>
            <a:r>
              <a:rPr lang="es-ES" altLang="en-US" sz="3200" dirty="0">
                <a:latin typeface="Times New Roman" panose="02020603050405020304" pitchFamily="18" charset="0"/>
                <a:ea typeface="AR PL UMing HK" charset="0"/>
                <a:cs typeface="Times New Roman" panose="02020603050405020304" pitchFamily="18" charset="0"/>
              </a:rPr>
              <a:t>encontrar </a:t>
            </a:r>
            <a:r>
              <a:rPr lang="es-ES" altLang="en-US" sz="3200" dirty="0" smtClean="0">
                <a:latin typeface="Times New Roman" panose="02020603050405020304" pitchFamily="18" charset="0"/>
                <a:ea typeface="AR PL UMing HK" charset="0"/>
                <a:cs typeface="Times New Roman" panose="02020603050405020304" pitchFamily="18" charset="0"/>
              </a:rPr>
              <a:t>abajo?</a:t>
            </a:r>
            <a:endParaRPr lang="en-US" altLang="en-US" sz="3200" dirty="0">
              <a:latin typeface="Times New Roman" panose="02020603050405020304" pitchFamily="18" charset="0"/>
              <a:ea typeface="AR PL UMing HK" charset="0"/>
              <a:cs typeface="Times New Roman" panose="02020603050405020304" pitchFamily="18" charset="0"/>
            </a:endParaRPr>
          </a:p>
        </p:txBody>
      </p:sp>
      <p:pic>
        <p:nvPicPr>
          <p:cNvPr id="7" name="Picture 6" descr="It is a picture of a construction site with a crane" title="construction sit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39563" y="1828800"/>
            <a:ext cx="3461237" cy="4614983"/>
          </a:xfrm>
          <a:prstGeom prst="rect">
            <a:avLst/>
          </a:prstGeom>
        </p:spPr>
      </p:pic>
      <p:sp>
        <p:nvSpPr>
          <p:cNvPr id="8" name="Rectangle 7"/>
          <p:cNvSpPr/>
          <p:nvPr/>
        </p:nvSpPr>
        <p:spPr>
          <a:xfrm>
            <a:off x="4505826" y="1926213"/>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Tree>
    <p:extLst>
      <p:ext uri="{BB962C8B-B14F-4D97-AF65-F5344CB8AC3E}">
        <p14:creationId xmlns:p14="http://schemas.microsoft.com/office/powerpoint/2010/main" val="3650293708"/>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ChangeArrowheads="1"/>
          </p:cNvSpPr>
          <p:nvPr/>
        </p:nvSpPr>
        <p:spPr bwMode="auto">
          <a:xfrm>
            <a:off x="260268" y="1181614"/>
            <a:ext cx="86551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0000FF"/>
              </a:buClr>
              <a:buFont typeface="Wingdings" panose="05000000000000000000" pitchFamily="2" charset="2"/>
              <a:buChar char="q"/>
            </a:pPr>
            <a:r>
              <a:rPr lang="en-US" altLang="en-US" sz="2800" dirty="0" smtClean="0">
                <a:latin typeface="Times New Roman" panose="02020603050405020304" pitchFamily="18" charset="0"/>
                <a:ea typeface="AR PL UMing HK" charset="0"/>
                <a:cs typeface="Times New Roman" panose="02020603050405020304" pitchFamily="18" charset="0"/>
              </a:rPr>
              <a:t> </a:t>
            </a:r>
            <a:r>
              <a:rPr lang="es-ES" altLang="en-US" sz="3200" dirty="0">
                <a:latin typeface="Times New Roman" panose="02020603050405020304" pitchFamily="18" charset="0"/>
                <a:ea typeface="AR PL UMing HK" charset="0"/>
                <a:cs typeface="Times New Roman" panose="02020603050405020304" pitchFamily="18" charset="0"/>
              </a:rPr>
              <a:t>¿Qué riesgos eléctricos </a:t>
            </a:r>
            <a:r>
              <a:rPr lang="es-ES" altLang="en-US" sz="3200" dirty="0" smtClean="0">
                <a:latin typeface="Times New Roman" panose="02020603050405020304" pitchFamily="18" charset="0"/>
                <a:ea typeface="AR PL UMing HK" charset="0"/>
                <a:cs typeface="Times New Roman" panose="02020603050405020304" pitchFamily="18" charset="0"/>
              </a:rPr>
              <a:t>ves a continuación</a:t>
            </a:r>
            <a:r>
              <a:rPr lang="es-ES" altLang="en-US" sz="3200" dirty="0">
                <a:latin typeface="Times New Roman" panose="02020603050405020304" pitchFamily="18" charset="0"/>
                <a:ea typeface="AR PL UMing HK" charset="0"/>
                <a:cs typeface="Times New Roman" panose="02020603050405020304" pitchFamily="18" charset="0"/>
              </a:rPr>
              <a:t>?</a:t>
            </a:r>
            <a:endParaRPr lang="en-US" altLang="en-US" sz="3200" dirty="0">
              <a:latin typeface="Times New Roman" panose="02020603050405020304" pitchFamily="18" charset="0"/>
              <a:ea typeface="AR PL UMing HK" charset="0"/>
              <a:cs typeface="Times New Roman" panose="02020603050405020304" pitchFamily="18" charset="0"/>
            </a:endParaRPr>
          </a:p>
        </p:txBody>
      </p:sp>
      <p:pic>
        <p:nvPicPr>
          <p:cNvPr id="11" name="Picture 10" descr="It is a picture of a construction site with a crane" title="construction sit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9315" y="1862017"/>
            <a:ext cx="3461237" cy="4614983"/>
          </a:xfrm>
          <a:prstGeom prst="rect">
            <a:avLst/>
          </a:prstGeom>
        </p:spPr>
      </p:pic>
      <p:sp>
        <p:nvSpPr>
          <p:cNvPr id="12" name="AutoShape 4"/>
          <p:cNvSpPr>
            <a:spLocks noChangeArrowheads="1"/>
          </p:cNvSpPr>
          <p:nvPr/>
        </p:nvSpPr>
        <p:spPr bwMode="auto">
          <a:xfrm>
            <a:off x="4364008" y="2152577"/>
            <a:ext cx="4094192" cy="1143000"/>
          </a:xfrm>
          <a:prstGeom prst="wedgeRoundRectCallout">
            <a:avLst>
              <a:gd name="adj1" fmla="val -106938"/>
              <a:gd name="adj2" fmla="val 11077"/>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30000"/>
              </a:spcBef>
            </a:pPr>
            <a:r>
              <a:rPr lang="es-MX" altLang="en-US" sz="3200" dirty="0" smtClean="0">
                <a:latin typeface="Times" panose="02020603060405020304" pitchFamily="18" charset="0"/>
              </a:rPr>
              <a:t>La grúa puede tocar las </a:t>
            </a:r>
            <a:r>
              <a:rPr lang="es-MX" altLang="en-US" sz="3200" b="1" dirty="0" smtClean="0">
                <a:latin typeface="Times" panose="02020603060405020304" pitchFamily="18" charset="0"/>
                <a:sym typeface="Helvetica Neue" charset="0"/>
              </a:rPr>
              <a:t>líneas de alta tensión</a:t>
            </a:r>
            <a:endParaRPr lang="es-MX" altLang="en-US" sz="3200" b="1" dirty="0">
              <a:latin typeface="Times" panose="02020603060405020304" pitchFamily="18" charset="0"/>
              <a:sym typeface="Helvetica Neue" charset="0"/>
            </a:endParaRPr>
          </a:p>
        </p:txBody>
      </p:sp>
      <p:sp>
        <p:nvSpPr>
          <p:cNvPr id="13" name="AutoShape 4"/>
          <p:cNvSpPr>
            <a:spLocks noChangeArrowheads="1"/>
          </p:cNvSpPr>
          <p:nvPr/>
        </p:nvSpPr>
        <p:spPr bwMode="auto">
          <a:xfrm>
            <a:off x="4389714" y="3681765"/>
            <a:ext cx="4220886" cy="2261836"/>
          </a:xfrm>
          <a:prstGeom prst="wedgeRoundRectCallout">
            <a:avLst>
              <a:gd name="adj1" fmla="val -101506"/>
              <a:gd name="adj2" fmla="val -15721"/>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30000"/>
              </a:spcBef>
            </a:pPr>
            <a:r>
              <a:rPr lang="es-MX" altLang="en-US" sz="3200" dirty="0" smtClean="0">
                <a:latin typeface="Times" panose="02020603060405020304" pitchFamily="18" charset="0"/>
              </a:rPr>
              <a:t>El semáforo indica que no se ha llamado a la compañía para cortar la corriente</a:t>
            </a:r>
            <a:endParaRPr lang="es-MX" altLang="en-US" sz="3200" b="1" dirty="0">
              <a:latin typeface="Times" panose="02020603060405020304" pitchFamily="18" charset="0"/>
              <a:sym typeface="Helvetica Neue" charset="0"/>
            </a:endParaRPr>
          </a:p>
        </p:txBody>
      </p:sp>
      <p:sp>
        <p:nvSpPr>
          <p:cNvPr id="17" name="Title 1"/>
          <p:cNvSpPr>
            <a:spLocks noGrp="1"/>
          </p:cNvSpPr>
          <p:nvPr>
            <p:ph type="title"/>
          </p:nvPr>
        </p:nvSpPr>
        <p:spPr>
          <a:xfrm>
            <a:off x="96253" y="533400"/>
            <a:ext cx="8819147" cy="563562"/>
          </a:xfrm>
        </p:spPr>
        <p:txBody>
          <a:bodyPr>
            <a:normAutofit fontScale="90000"/>
          </a:bodyPr>
          <a:lstStyle/>
          <a:p>
            <a:r>
              <a:rPr lang="es-MX" altLang="en-US" dirty="0" smtClean="0">
                <a:latin typeface="Times New Roman" panose="02020603050405020304" pitchFamily="18" charset="0"/>
                <a:ea typeface="SimSun" panose="02010600030101010101" pitchFamily="2" charset="-122"/>
              </a:rPr>
              <a:t>Caso de estudio</a:t>
            </a:r>
            <a:endParaRPr lang="es-MX"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116</a:t>
            </a:fld>
            <a:endParaRPr lang="en-US" dirty="0"/>
          </a:p>
        </p:txBody>
      </p:sp>
      <p:sp>
        <p:nvSpPr>
          <p:cNvPr id="14" name="Rectangle 13"/>
          <p:cNvSpPr/>
          <p:nvPr/>
        </p:nvSpPr>
        <p:spPr>
          <a:xfrm>
            <a:off x="1447800" y="4132497"/>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
        <p:nvSpPr>
          <p:cNvPr id="15" name="Rectangle 14"/>
          <p:cNvSpPr/>
          <p:nvPr/>
        </p:nvSpPr>
        <p:spPr>
          <a:xfrm>
            <a:off x="1834004" y="1664361"/>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Tree>
    <p:extLst>
      <p:ext uri="{BB962C8B-B14F-4D97-AF65-F5344CB8AC3E}">
        <p14:creationId xmlns:p14="http://schemas.microsoft.com/office/powerpoint/2010/main" val="3702529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6"/>
          <p:cNvSpPr>
            <a:spLocks noChangeArrowheads="1"/>
          </p:cNvSpPr>
          <p:nvPr/>
        </p:nvSpPr>
        <p:spPr bwMode="auto">
          <a:xfrm>
            <a:off x="228600" y="1087368"/>
            <a:ext cx="8763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0000FF"/>
              </a:buClr>
              <a:buFont typeface="Wingdings" panose="05000000000000000000" pitchFamily="2" charset="2"/>
              <a:buChar char="q"/>
            </a:pPr>
            <a:r>
              <a:rPr lang="en-US" altLang="en-US" sz="2800" dirty="0" smtClean="0">
                <a:latin typeface="Times New Roman" panose="02020603050405020304" pitchFamily="18" charset="0"/>
                <a:ea typeface="AR PL UMing HK" charset="0"/>
                <a:cs typeface="Times New Roman" panose="02020603050405020304" pitchFamily="18" charset="0"/>
              </a:rPr>
              <a:t> </a:t>
            </a:r>
            <a:r>
              <a:rPr lang="es-ES" altLang="en-US" sz="3200" dirty="0">
                <a:latin typeface="Times New Roman" panose="02020603050405020304" pitchFamily="18" charset="0"/>
                <a:ea typeface="AR PL UMing HK" charset="0"/>
                <a:cs typeface="Times New Roman" panose="02020603050405020304" pitchFamily="18" charset="0"/>
              </a:rPr>
              <a:t>¿Qué riesgos eléctricos puedes encontrar abajo?</a:t>
            </a:r>
            <a:endParaRPr lang="en-US" altLang="en-US" sz="3200" dirty="0">
              <a:latin typeface="Times New Roman" panose="02020603050405020304" pitchFamily="18" charset="0"/>
              <a:ea typeface="AR PL UMing HK" charset="0"/>
              <a:cs typeface="Times New Roman" panose="02020603050405020304" pitchFamily="18" charset="0"/>
            </a:endParaRPr>
          </a:p>
        </p:txBody>
      </p:sp>
      <p:pic>
        <p:nvPicPr>
          <p:cNvPr id="15" name="Picture 4" descr="Picture1"/>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0600" y="1767771"/>
            <a:ext cx="7319537" cy="4785429"/>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a:spLocks noGrp="1"/>
          </p:cNvSpPr>
          <p:nvPr>
            <p:ph type="title"/>
          </p:nvPr>
        </p:nvSpPr>
        <p:spPr>
          <a:xfrm>
            <a:off x="96253" y="533400"/>
            <a:ext cx="8819147" cy="563562"/>
          </a:xfrm>
        </p:spPr>
        <p:txBody>
          <a:bodyPr>
            <a:normAutofit fontScale="90000"/>
          </a:bodyPr>
          <a:lstStyle/>
          <a:p>
            <a:r>
              <a:rPr lang="es-MX" altLang="en-US" dirty="0" smtClean="0">
                <a:latin typeface="Times New Roman" panose="02020603050405020304" pitchFamily="18" charset="0"/>
                <a:ea typeface="SimSun" panose="02010600030101010101" pitchFamily="2" charset="-122"/>
              </a:rPr>
              <a:t>Caso de estudio</a:t>
            </a:r>
            <a:endParaRPr lang="es-MX"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117</a:t>
            </a:fld>
            <a:endParaRPr lang="en-US" dirty="0"/>
          </a:p>
        </p:txBody>
      </p:sp>
      <p:sp>
        <p:nvSpPr>
          <p:cNvPr id="7" name="Rectangle 6"/>
          <p:cNvSpPr/>
          <p:nvPr/>
        </p:nvSpPr>
        <p:spPr>
          <a:xfrm>
            <a:off x="4505826" y="1926213"/>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Tree>
    <p:extLst>
      <p:ext uri="{BB962C8B-B14F-4D97-AF65-F5344CB8AC3E}">
        <p14:creationId xmlns:p14="http://schemas.microsoft.com/office/powerpoint/2010/main" val="2372466175"/>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Picture1"/>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4400" y="1386771"/>
            <a:ext cx="7319537" cy="4785429"/>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4"/>
          <p:cNvSpPr>
            <a:spLocks noChangeArrowheads="1"/>
          </p:cNvSpPr>
          <p:nvPr/>
        </p:nvSpPr>
        <p:spPr bwMode="auto">
          <a:xfrm>
            <a:off x="3886200" y="3734730"/>
            <a:ext cx="4114800" cy="2243793"/>
          </a:xfrm>
          <a:prstGeom prst="wedgeRoundRectCallout">
            <a:avLst>
              <a:gd name="adj1" fmla="val -42973"/>
              <a:gd name="adj2" fmla="val -60881"/>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30000"/>
              </a:spcBef>
            </a:pPr>
            <a:r>
              <a:rPr lang="es-ES" altLang="en-US" sz="3200" dirty="0">
                <a:latin typeface="Times" panose="02020603060405020304" pitchFamily="18" charset="0"/>
              </a:rPr>
              <a:t>Un trabajador podría </a:t>
            </a:r>
            <a:r>
              <a:rPr lang="es-ES" altLang="en-US" sz="3200" dirty="0" smtClean="0">
                <a:latin typeface="Times" panose="02020603060405020304" pitchFamily="18" charset="0"/>
              </a:rPr>
              <a:t>tocar con facilidad </a:t>
            </a:r>
            <a:r>
              <a:rPr lang="es-ES" altLang="en-US" sz="3200" dirty="0">
                <a:latin typeface="Times" panose="02020603060405020304" pitchFamily="18" charset="0"/>
              </a:rPr>
              <a:t>cualquier </a:t>
            </a:r>
            <a:r>
              <a:rPr lang="es-ES" altLang="en-US" sz="3200" dirty="0" smtClean="0">
                <a:latin typeface="Times" panose="02020603060405020304" pitchFamily="18" charset="0"/>
              </a:rPr>
              <a:t>cable </a:t>
            </a:r>
            <a:r>
              <a:rPr lang="es-ES" altLang="en-US" sz="3200" dirty="0">
                <a:latin typeface="Times" panose="02020603060405020304" pitchFamily="18" charset="0"/>
              </a:rPr>
              <a:t>de energía eléctrica</a:t>
            </a:r>
            <a:endParaRPr lang="en-US" altLang="en-US" sz="3200" b="1" dirty="0">
              <a:latin typeface="Times" panose="02020603060405020304" pitchFamily="18" charset="0"/>
              <a:sym typeface="Helvetica Neue" charset="0"/>
            </a:endParaRPr>
          </a:p>
        </p:txBody>
      </p:sp>
      <p:sp>
        <p:nvSpPr>
          <p:cNvPr id="10" name="Title 1"/>
          <p:cNvSpPr>
            <a:spLocks noGrp="1"/>
          </p:cNvSpPr>
          <p:nvPr>
            <p:ph type="title"/>
          </p:nvPr>
        </p:nvSpPr>
        <p:spPr>
          <a:xfrm>
            <a:off x="96253" y="533400"/>
            <a:ext cx="8819147" cy="563562"/>
          </a:xfrm>
        </p:spPr>
        <p:txBody>
          <a:bodyPr>
            <a:normAutofit fontScale="90000"/>
          </a:bodyPr>
          <a:lstStyle/>
          <a:p>
            <a:r>
              <a:rPr lang="es-MX" altLang="en-US" dirty="0" smtClean="0">
                <a:latin typeface="Times New Roman" panose="02020603050405020304" pitchFamily="18" charset="0"/>
                <a:ea typeface="SimSun" panose="02010600030101010101" pitchFamily="2" charset="-122"/>
              </a:rPr>
              <a:t>Caso de estudio</a:t>
            </a:r>
            <a:endParaRPr lang="es-MX"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118</a:t>
            </a:fld>
            <a:endParaRPr lang="en-US" dirty="0"/>
          </a:p>
        </p:txBody>
      </p:sp>
      <p:sp>
        <p:nvSpPr>
          <p:cNvPr id="8" name="Rectangle 7"/>
          <p:cNvSpPr/>
          <p:nvPr/>
        </p:nvSpPr>
        <p:spPr>
          <a:xfrm>
            <a:off x="3669419" y="2438400"/>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Tree>
    <p:extLst>
      <p:ext uri="{BB962C8B-B14F-4D97-AF65-F5344CB8AC3E}">
        <p14:creationId xmlns:p14="http://schemas.microsoft.com/office/powerpoint/2010/main" val="1534303789"/>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Picture1"/>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4400" y="1855092"/>
            <a:ext cx="7467600" cy="462190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6"/>
          <p:cNvSpPr>
            <a:spLocks noChangeArrowheads="1"/>
          </p:cNvSpPr>
          <p:nvPr/>
        </p:nvSpPr>
        <p:spPr bwMode="auto">
          <a:xfrm>
            <a:off x="228600" y="1162637"/>
            <a:ext cx="8763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0000FF"/>
              </a:buClr>
              <a:buFont typeface="Wingdings" panose="05000000000000000000" pitchFamily="2" charset="2"/>
              <a:buChar char="q"/>
            </a:pPr>
            <a:r>
              <a:rPr lang="en-US" altLang="en-US" sz="2800" dirty="0" smtClean="0">
                <a:latin typeface="Times New Roman" panose="02020603050405020304" pitchFamily="18" charset="0"/>
                <a:ea typeface="AR PL UMing HK" charset="0"/>
                <a:cs typeface="Times New Roman" panose="02020603050405020304" pitchFamily="18" charset="0"/>
              </a:rPr>
              <a:t> </a:t>
            </a:r>
            <a:r>
              <a:rPr lang="es-ES" altLang="en-US" sz="3200" dirty="0">
                <a:latin typeface="Times New Roman" panose="02020603050405020304" pitchFamily="18" charset="0"/>
                <a:ea typeface="AR PL UMing HK" charset="0"/>
                <a:cs typeface="Times New Roman" panose="02020603050405020304" pitchFamily="18" charset="0"/>
              </a:rPr>
              <a:t>¿Qué riesgos eléctricos puedes encontrar abajo?</a:t>
            </a:r>
            <a:endParaRPr lang="en-US" altLang="en-US" sz="3200" dirty="0">
              <a:latin typeface="Times New Roman" panose="02020603050405020304" pitchFamily="18" charset="0"/>
              <a:ea typeface="AR PL UMing HK" charset="0"/>
              <a:cs typeface="Times New Roman" panose="02020603050405020304" pitchFamily="18" charset="0"/>
            </a:endParaRPr>
          </a:p>
        </p:txBody>
      </p:sp>
      <p:sp>
        <p:nvSpPr>
          <p:cNvPr id="10" name="Title 1"/>
          <p:cNvSpPr>
            <a:spLocks noGrp="1"/>
          </p:cNvSpPr>
          <p:nvPr>
            <p:ph type="title"/>
          </p:nvPr>
        </p:nvSpPr>
        <p:spPr>
          <a:xfrm>
            <a:off x="96253" y="533400"/>
            <a:ext cx="8819147" cy="563562"/>
          </a:xfrm>
        </p:spPr>
        <p:txBody>
          <a:bodyPr>
            <a:normAutofit fontScale="90000"/>
          </a:bodyPr>
          <a:lstStyle/>
          <a:p>
            <a:r>
              <a:rPr lang="es-MX" altLang="en-US" dirty="0" smtClean="0">
                <a:latin typeface="Times New Roman" panose="02020603050405020304" pitchFamily="18" charset="0"/>
                <a:ea typeface="SimSun" panose="02010600030101010101" pitchFamily="2" charset="-122"/>
              </a:rPr>
              <a:t>Caso de estudio</a:t>
            </a:r>
            <a:endParaRPr lang="es-MX"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119</a:t>
            </a:fld>
            <a:endParaRPr lang="en-US" dirty="0"/>
          </a:p>
        </p:txBody>
      </p:sp>
      <p:sp>
        <p:nvSpPr>
          <p:cNvPr id="7" name="Rectangle 6"/>
          <p:cNvSpPr/>
          <p:nvPr/>
        </p:nvSpPr>
        <p:spPr>
          <a:xfrm>
            <a:off x="4470266" y="3350438"/>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Tree>
    <p:extLst>
      <p:ext uri="{BB962C8B-B14F-4D97-AF65-F5344CB8AC3E}">
        <p14:creationId xmlns:p14="http://schemas.microsoft.com/office/powerpoint/2010/main" val="16992602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4" name="Content Placeholder 2"/>
          <p:cNvSpPr txBox="1">
            <a:spLocks/>
          </p:cNvSpPr>
          <p:nvPr/>
        </p:nvSpPr>
        <p:spPr bwMode="auto">
          <a:xfrm>
            <a:off x="304800" y="1562101"/>
            <a:ext cx="8412162" cy="4838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685800" indent="-22860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algn="just">
              <a:buClr>
                <a:srgbClr val="3333FF"/>
              </a:buClr>
              <a:buFont typeface="Wingdings" panose="05000000000000000000" pitchFamily="2" charset="2"/>
              <a:buChar char="q"/>
            </a:pPr>
            <a:r>
              <a:rPr lang="en-US" altLang="en-US" sz="2800" dirty="0" smtClean="0">
                <a:latin typeface="Times New Roman" panose="02020603050405020304" pitchFamily="18" charset="0"/>
                <a:cs typeface="Times New Roman" panose="02020603050405020304" pitchFamily="18" charset="0"/>
              </a:rPr>
              <a:t> </a:t>
            </a:r>
            <a:r>
              <a:rPr lang="es-ES" altLang="en-US" sz="3200" dirty="0">
                <a:latin typeface="Times New Roman" panose="02020603050405020304" pitchFamily="18" charset="0"/>
                <a:cs typeface="Times New Roman" panose="02020603050405020304" pitchFamily="18" charset="0"/>
              </a:rPr>
              <a:t>Los trabajadores tienen derecho </a:t>
            </a:r>
            <a:r>
              <a:rPr lang="es-ES" altLang="en-US" sz="3200" dirty="0" smtClean="0">
                <a:latin typeface="Times New Roman" panose="02020603050405020304" pitchFamily="18" charset="0"/>
                <a:cs typeface="Times New Roman" panose="02020603050405020304" pitchFamily="18" charset="0"/>
              </a:rPr>
              <a:t>a</a:t>
            </a:r>
          </a:p>
          <a:p>
            <a:pPr marL="0" indent="0" algn="just">
              <a:buClr>
                <a:srgbClr val="3333FF"/>
              </a:buClr>
              <a:buNone/>
            </a:pPr>
            <a:endParaRPr lang="en-US" altLang="en-US" sz="1600" dirty="0" smtClean="0">
              <a:latin typeface="Times New Roman" panose="02020603050405020304" pitchFamily="18" charset="0"/>
              <a:cs typeface="Times New Roman" panose="02020603050405020304" pitchFamily="18" charset="0"/>
            </a:endParaRPr>
          </a:p>
          <a:p>
            <a:pPr lvl="1" algn="just">
              <a:buClr>
                <a:srgbClr val="3333FF"/>
              </a:buClr>
              <a:buFont typeface="Wingdings" panose="05000000000000000000" pitchFamily="2" charset="2"/>
              <a:buChar char="§"/>
            </a:pPr>
            <a:r>
              <a:rPr lang="es-ES" altLang="en-US" sz="2800" dirty="0">
                <a:latin typeface="Times New Roman" panose="02020603050405020304" pitchFamily="18" charset="0"/>
                <a:cs typeface="Times New Roman" panose="02020603050405020304" pitchFamily="18" charset="0"/>
              </a:rPr>
              <a:t>Condiciones de trabajo sin riesgo de daños graves.</a:t>
            </a:r>
          </a:p>
          <a:p>
            <a:pPr lvl="1" algn="just">
              <a:buClr>
                <a:srgbClr val="3333FF"/>
              </a:buClr>
              <a:buFont typeface="Wingdings" panose="05000000000000000000" pitchFamily="2" charset="2"/>
              <a:buChar char="§"/>
            </a:pPr>
            <a:endParaRPr lang="es-ES" altLang="en-US" sz="2800" dirty="0">
              <a:latin typeface="Times New Roman" panose="02020603050405020304" pitchFamily="18" charset="0"/>
              <a:cs typeface="Times New Roman" panose="02020603050405020304" pitchFamily="18" charset="0"/>
            </a:endParaRPr>
          </a:p>
          <a:p>
            <a:pPr lvl="1" algn="just">
              <a:buClr>
                <a:srgbClr val="3333FF"/>
              </a:buClr>
              <a:buFont typeface="Wingdings" panose="05000000000000000000" pitchFamily="2" charset="2"/>
              <a:buChar char="§"/>
            </a:pPr>
            <a:r>
              <a:rPr lang="es-ES" altLang="en-US" sz="2800" dirty="0">
                <a:latin typeface="Times New Roman" panose="02020603050405020304" pitchFamily="18" charset="0"/>
                <a:cs typeface="Times New Roman" panose="02020603050405020304" pitchFamily="18" charset="0"/>
              </a:rPr>
              <a:t>Revisar los registros de empleadores de lesiones y enfermedades laborales</a:t>
            </a:r>
          </a:p>
          <a:p>
            <a:pPr lvl="1" algn="just">
              <a:buClr>
                <a:srgbClr val="3333FF"/>
              </a:buClr>
              <a:buFont typeface="Wingdings" panose="05000000000000000000" pitchFamily="2" charset="2"/>
              <a:buChar char="§"/>
            </a:pPr>
            <a:endParaRPr lang="es-ES" altLang="en-US" sz="2800" dirty="0">
              <a:latin typeface="Times New Roman" panose="02020603050405020304" pitchFamily="18" charset="0"/>
              <a:cs typeface="Times New Roman" panose="02020603050405020304" pitchFamily="18" charset="0"/>
            </a:endParaRPr>
          </a:p>
          <a:p>
            <a:pPr lvl="1" algn="just">
              <a:buClr>
                <a:srgbClr val="3333FF"/>
              </a:buClr>
              <a:buFont typeface="Wingdings" panose="05000000000000000000" pitchFamily="2" charset="2"/>
              <a:buChar char="§"/>
            </a:pPr>
            <a:r>
              <a:rPr lang="es-ES" altLang="en-US" sz="2800" dirty="0">
                <a:latin typeface="Times New Roman" panose="02020603050405020304" pitchFamily="18" charset="0"/>
                <a:cs typeface="Times New Roman" panose="02020603050405020304" pitchFamily="18" charset="0"/>
              </a:rPr>
              <a:t>Obtener una copia de sus registros médicos.</a:t>
            </a:r>
          </a:p>
          <a:p>
            <a:pPr lvl="1" algn="just">
              <a:buClr>
                <a:srgbClr val="3333FF"/>
              </a:buClr>
              <a:buFont typeface="Wingdings" panose="05000000000000000000" pitchFamily="2" charset="2"/>
              <a:buChar char="§"/>
            </a:pPr>
            <a:endParaRPr lang="es-ES" altLang="en-US" sz="2800" dirty="0">
              <a:latin typeface="Times New Roman" panose="02020603050405020304" pitchFamily="18" charset="0"/>
              <a:cs typeface="Times New Roman" panose="02020603050405020304" pitchFamily="18" charset="0"/>
            </a:endParaRPr>
          </a:p>
          <a:p>
            <a:pPr lvl="1" algn="just">
              <a:buClr>
                <a:srgbClr val="3333FF"/>
              </a:buClr>
              <a:buFont typeface="Wingdings" panose="05000000000000000000" pitchFamily="2" charset="2"/>
              <a:buChar char="§"/>
            </a:pPr>
            <a:r>
              <a:rPr lang="es-ES" altLang="en-US" sz="2800" dirty="0">
                <a:latin typeface="Times New Roman" panose="02020603050405020304" pitchFamily="18" charset="0"/>
                <a:cs typeface="Times New Roman" panose="02020603050405020304" pitchFamily="18" charset="0"/>
              </a:rPr>
              <a:t>Recibir información y capacitación sobre peligros y métodos de prevención, y las normas de OSHA.</a:t>
            </a:r>
            <a:endParaRPr lang="en-US" altLang="en-US" sz="1600" dirty="0" smtClean="0">
              <a:latin typeface="Times New Roman" panose="02020603050405020304" pitchFamily="18" charset="0"/>
              <a:cs typeface="Times New Roman" panose="02020603050405020304" pitchFamily="18" charset="0"/>
            </a:endParaRPr>
          </a:p>
          <a:p>
            <a:pPr defTabSz="914400" eaLnBrk="1" hangingPunct="1"/>
            <a:endParaRPr lang="en-US" altLang="en-US" dirty="0"/>
          </a:p>
        </p:txBody>
      </p:sp>
      <p:sp>
        <p:nvSpPr>
          <p:cNvPr id="7" name="Title 1"/>
          <p:cNvSpPr>
            <a:spLocks noGrp="1"/>
          </p:cNvSpPr>
          <p:nvPr>
            <p:ph type="title"/>
          </p:nvPr>
        </p:nvSpPr>
        <p:spPr>
          <a:xfrm>
            <a:off x="304800" y="808038"/>
            <a:ext cx="8534400" cy="563562"/>
          </a:xfrm>
        </p:spPr>
        <p:txBody>
          <a:bodyPr>
            <a:normAutofit fontScale="90000"/>
          </a:bodyPr>
          <a:lstStyle/>
          <a:p>
            <a:r>
              <a:rPr lang="es-ES" altLang="en-US" sz="3200" dirty="0">
                <a:latin typeface="Times New Roman" panose="02020603050405020304" pitchFamily="18" charset="0"/>
                <a:ea typeface="SimSun" panose="02010600030101010101" pitchFamily="2" charset="-122"/>
              </a:rPr>
              <a:t>Derechos de los trabajadores bajo la Ley OSHA</a:t>
            </a:r>
            <a:endParaRPr lang="en-US" altLang="en-US" sz="3200"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12</a:t>
            </a:fld>
            <a:endParaRPr lang="en-US" dirty="0"/>
          </a:p>
        </p:txBody>
      </p:sp>
    </p:spTree>
    <p:extLst>
      <p:ext uri="{BB962C8B-B14F-4D97-AF65-F5344CB8AC3E}">
        <p14:creationId xmlns:p14="http://schemas.microsoft.com/office/powerpoint/2010/main" val="2593996643"/>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Picture1"/>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8200" y="1321692"/>
            <a:ext cx="7467600" cy="4621908"/>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4"/>
          <p:cNvSpPr>
            <a:spLocks noChangeArrowheads="1"/>
          </p:cNvSpPr>
          <p:nvPr/>
        </p:nvSpPr>
        <p:spPr bwMode="auto">
          <a:xfrm>
            <a:off x="914400" y="4495800"/>
            <a:ext cx="7277100" cy="1447800"/>
          </a:xfrm>
          <a:prstGeom prst="wedgeRoundRectCallout">
            <a:avLst>
              <a:gd name="adj1" fmla="val 6054"/>
              <a:gd name="adj2" fmla="val -75248"/>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s-ES" altLang="en-US" sz="2800" dirty="0">
                <a:effectLst>
                  <a:outerShdw blurRad="38100" dist="38100" dir="2700000" algn="tl">
                    <a:srgbClr val="FFFFFF"/>
                  </a:outerShdw>
                </a:effectLst>
                <a:latin typeface="Times" panose="02020603060405020304" pitchFamily="18" charset="0"/>
                <a:sym typeface="Helvetica Neue" charset="0"/>
              </a:rPr>
              <a:t>El cruce </a:t>
            </a:r>
            <a:r>
              <a:rPr lang="es-ES" altLang="en-US" sz="2800" dirty="0" smtClean="0">
                <a:effectLst>
                  <a:outerShdw blurRad="38100" dist="38100" dir="2700000" algn="tl">
                    <a:srgbClr val="FFFFFF"/>
                  </a:outerShdw>
                </a:effectLst>
                <a:latin typeface="Times" panose="02020603060405020304" pitchFamily="18" charset="0"/>
                <a:sym typeface="Helvetica Neue" charset="0"/>
              </a:rPr>
              <a:t>de líneas eléctricas </a:t>
            </a:r>
            <a:r>
              <a:rPr lang="es-ES" altLang="en-US" sz="2800" dirty="0">
                <a:effectLst>
                  <a:outerShdw blurRad="38100" dist="38100" dir="2700000" algn="tl">
                    <a:srgbClr val="FFFFFF"/>
                  </a:outerShdw>
                </a:effectLst>
                <a:latin typeface="Times" panose="02020603060405020304" pitchFamily="18" charset="0"/>
                <a:sym typeface="Helvetica Neue" charset="0"/>
              </a:rPr>
              <a:t>debe ser apoyado, protegido o eliminado para proteger a los trabajadores</a:t>
            </a:r>
            <a:endParaRPr lang="en-US" altLang="en-US" sz="2800" dirty="0"/>
          </a:p>
        </p:txBody>
      </p:sp>
      <p:sp>
        <p:nvSpPr>
          <p:cNvPr id="10" name="Title 1"/>
          <p:cNvSpPr>
            <a:spLocks noGrp="1"/>
          </p:cNvSpPr>
          <p:nvPr>
            <p:ph type="title"/>
          </p:nvPr>
        </p:nvSpPr>
        <p:spPr>
          <a:xfrm>
            <a:off x="96253" y="533400"/>
            <a:ext cx="8819147" cy="563562"/>
          </a:xfrm>
        </p:spPr>
        <p:txBody>
          <a:bodyPr>
            <a:normAutofit fontScale="90000"/>
          </a:bodyPr>
          <a:lstStyle/>
          <a:p>
            <a:r>
              <a:rPr lang="es-MX" altLang="en-US" dirty="0" smtClean="0">
                <a:latin typeface="Times New Roman" panose="02020603050405020304" pitchFamily="18" charset="0"/>
                <a:ea typeface="SimSun" panose="02010600030101010101" pitchFamily="2" charset="-122"/>
              </a:rPr>
              <a:t>Caso de estudio</a:t>
            </a:r>
            <a:endParaRPr lang="es-MX"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120</a:t>
            </a:fld>
            <a:endParaRPr lang="en-US" dirty="0"/>
          </a:p>
        </p:txBody>
      </p:sp>
      <p:sp>
        <p:nvSpPr>
          <p:cNvPr id="8" name="Rectangle 7"/>
          <p:cNvSpPr/>
          <p:nvPr/>
        </p:nvSpPr>
        <p:spPr>
          <a:xfrm>
            <a:off x="4477523" y="3048000"/>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Tree>
    <p:extLst>
      <p:ext uri="{BB962C8B-B14F-4D97-AF65-F5344CB8AC3E}">
        <p14:creationId xmlns:p14="http://schemas.microsoft.com/office/powerpoint/2010/main" val="2173298588"/>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ChangeArrowheads="1"/>
          </p:cNvSpPr>
          <p:nvPr/>
        </p:nvSpPr>
        <p:spPr bwMode="auto">
          <a:xfrm>
            <a:off x="228600" y="1089404"/>
            <a:ext cx="8763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0000FF"/>
              </a:buClr>
              <a:buFont typeface="Wingdings" panose="05000000000000000000" pitchFamily="2" charset="2"/>
              <a:buChar char="q"/>
            </a:pPr>
            <a:r>
              <a:rPr lang="en-US" altLang="en-US" sz="2800" dirty="0" smtClean="0">
                <a:latin typeface="Times New Roman" panose="02020603050405020304" pitchFamily="18" charset="0"/>
                <a:ea typeface="AR PL UMing HK" charset="0"/>
                <a:cs typeface="Times New Roman" panose="02020603050405020304" pitchFamily="18" charset="0"/>
              </a:rPr>
              <a:t> </a:t>
            </a:r>
            <a:r>
              <a:rPr lang="es-ES" altLang="en-US" sz="3200" dirty="0">
                <a:latin typeface="Times New Roman" panose="02020603050405020304" pitchFamily="18" charset="0"/>
                <a:ea typeface="AR PL UMing HK" charset="0"/>
                <a:cs typeface="Times New Roman" panose="02020603050405020304" pitchFamily="18" charset="0"/>
              </a:rPr>
              <a:t>¿Qué riesgos eléctricos puedes encontrar abajo?</a:t>
            </a:r>
            <a:endParaRPr lang="en-US" altLang="en-US" sz="3200" dirty="0">
              <a:latin typeface="Times New Roman" panose="02020603050405020304" pitchFamily="18" charset="0"/>
              <a:ea typeface="AR PL UMing HK" charset="0"/>
              <a:cs typeface="Times New Roman" panose="02020603050405020304" pitchFamily="18" charset="0"/>
            </a:endParaRPr>
          </a:p>
        </p:txBody>
      </p:sp>
      <p:pic>
        <p:nvPicPr>
          <p:cNvPr id="11" name="Picture1" descr="Photo description: Temporary power pole at a construction worksite used by HVAC contractor."/>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52108" y="1774726"/>
            <a:ext cx="7067550" cy="4741863"/>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12" name="Title 1"/>
          <p:cNvSpPr>
            <a:spLocks noGrp="1"/>
          </p:cNvSpPr>
          <p:nvPr>
            <p:ph type="title"/>
          </p:nvPr>
        </p:nvSpPr>
        <p:spPr/>
        <p:txBody>
          <a:bodyPr/>
          <a:lstStyle/>
          <a:p>
            <a:r>
              <a:rPr lang="es-MX" altLang="en-US" dirty="0" smtClean="0">
                <a:latin typeface="Times New Roman" panose="02020603050405020304" pitchFamily="18" charset="0"/>
                <a:ea typeface="SimSun" panose="02010600030101010101" pitchFamily="2" charset="-122"/>
              </a:rPr>
              <a:t>Caso de estudio</a:t>
            </a:r>
            <a:endParaRPr lang="es-MX" altLang="en-US" dirty="0" smtClean="0"/>
          </a:p>
        </p:txBody>
      </p:sp>
      <p:sp>
        <p:nvSpPr>
          <p:cNvPr id="2" name="Slide Number Placeholder 1"/>
          <p:cNvSpPr>
            <a:spLocks noGrp="1"/>
          </p:cNvSpPr>
          <p:nvPr>
            <p:ph type="sldNum" sz="quarter" idx="4294967295"/>
          </p:nvPr>
        </p:nvSpPr>
        <p:spPr>
          <a:xfrm>
            <a:off x="7086600" y="6308725"/>
            <a:ext cx="2057400" cy="365125"/>
          </a:xfrm>
        </p:spPr>
        <p:txBody>
          <a:bodyPr/>
          <a:lstStyle/>
          <a:p>
            <a:fld id="{CE4D45F6-FF50-4BC5-8A2D-899CD8EC2ED8}" type="slidenum">
              <a:rPr lang="en-US" smtClean="0"/>
              <a:t>121</a:t>
            </a:fld>
            <a:endParaRPr lang="en-US" dirty="0"/>
          </a:p>
        </p:txBody>
      </p:sp>
      <p:sp>
        <p:nvSpPr>
          <p:cNvPr id="7" name="Rectangle 6"/>
          <p:cNvSpPr/>
          <p:nvPr/>
        </p:nvSpPr>
        <p:spPr>
          <a:xfrm>
            <a:off x="5447908" y="3057427"/>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Tree>
    <p:extLst>
      <p:ext uri="{BB962C8B-B14F-4D97-AF65-F5344CB8AC3E}">
        <p14:creationId xmlns:p14="http://schemas.microsoft.com/office/powerpoint/2010/main" val="2919326518"/>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1" descr="Photo description: Temporary power pole at a construction worksite used by HVAC contractor."/>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62754" y="1768141"/>
            <a:ext cx="7067550" cy="4741863"/>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7" name="AutoShape 4"/>
          <p:cNvSpPr>
            <a:spLocks noChangeArrowheads="1"/>
          </p:cNvSpPr>
          <p:nvPr/>
        </p:nvSpPr>
        <p:spPr bwMode="auto">
          <a:xfrm>
            <a:off x="6144354" y="4111674"/>
            <a:ext cx="2354066" cy="492378"/>
          </a:xfrm>
          <a:prstGeom prst="wedgeRoundRectCallout">
            <a:avLst>
              <a:gd name="adj1" fmla="val -91876"/>
              <a:gd name="adj2" fmla="val 16339"/>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s-MX" altLang="en-US" sz="2800" dirty="0" smtClean="0">
                <a:latin typeface="Times New Roman" panose="02020603050405020304" pitchFamily="18" charset="0"/>
                <a:cs typeface="Times New Roman" panose="02020603050405020304" pitchFamily="18" charset="0"/>
              </a:rPr>
              <a:t>No tiene GFCI</a:t>
            </a:r>
            <a:endParaRPr lang="es-MX" altLang="en-US" sz="2800" dirty="0">
              <a:latin typeface="Times New Roman" panose="02020603050405020304" pitchFamily="18" charset="0"/>
              <a:cs typeface="Times New Roman" panose="02020603050405020304" pitchFamily="18" charset="0"/>
            </a:endParaRPr>
          </a:p>
        </p:txBody>
      </p:sp>
      <p:sp>
        <p:nvSpPr>
          <p:cNvPr id="12" name="AutoShape 4"/>
          <p:cNvSpPr>
            <a:spLocks noChangeArrowheads="1"/>
          </p:cNvSpPr>
          <p:nvPr/>
        </p:nvSpPr>
        <p:spPr bwMode="auto">
          <a:xfrm>
            <a:off x="1332324" y="4836571"/>
            <a:ext cx="2678430" cy="568533"/>
          </a:xfrm>
          <a:prstGeom prst="wedgeRoundRectCallout">
            <a:avLst>
              <a:gd name="adj1" fmla="val 62071"/>
              <a:gd name="adj2" fmla="val -29901"/>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s-MX" altLang="en-US" sz="2800" dirty="0" smtClean="0">
                <a:latin typeface="Times New Roman" panose="02020603050405020304" pitchFamily="18" charset="0"/>
                <a:cs typeface="Times New Roman" panose="02020603050405020304" pitchFamily="18" charset="0"/>
              </a:rPr>
              <a:t>Caja destapada</a:t>
            </a:r>
          </a:p>
          <a:p>
            <a:r>
              <a:rPr lang="en-US" altLang="en-US" sz="2000" dirty="0"/>
              <a:t/>
            </a:r>
            <a:br>
              <a:rPr lang="en-US" altLang="en-US" sz="2000" dirty="0"/>
            </a:br>
            <a:endParaRPr lang="en-US" altLang="en-US" sz="2000" dirty="0"/>
          </a:p>
        </p:txBody>
      </p:sp>
      <p:sp>
        <p:nvSpPr>
          <p:cNvPr id="13" name="AutoShape 4"/>
          <p:cNvSpPr>
            <a:spLocks noChangeArrowheads="1"/>
          </p:cNvSpPr>
          <p:nvPr/>
        </p:nvSpPr>
        <p:spPr bwMode="auto">
          <a:xfrm>
            <a:off x="5161887" y="5676923"/>
            <a:ext cx="3336533" cy="568533"/>
          </a:xfrm>
          <a:prstGeom prst="wedgeRoundRectCallout">
            <a:avLst>
              <a:gd name="adj1" fmla="val -42299"/>
              <a:gd name="adj2" fmla="val -200517"/>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s-MX" altLang="en-US" sz="2800" dirty="0" smtClean="0">
                <a:latin typeface="Times New Roman" panose="02020603050405020304" pitchFamily="18" charset="0"/>
                <a:cs typeface="Times New Roman" panose="02020603050405020304" pitchFamily="18" charset="0"/>
              </a:rPr>
              <a:t>Sistema no aterrizado</a:t>
            </a:r>
            <a:endParaRPr lang="es-MX" altLang="en-US" sz="2000" dirty="0"/>
          </a:p>
        </p:txBody>
      </p:sp>
      <p:sp>
        <p:nvSpPr>
          <p:cNvPr id="14" name="AutoShape 4"/>
          <p:cNvSpPr>
            <a:spLocks noChangeArrowheads="1"/>
          </p:cNvSpPr>
          <p:nvPr/>
        </p:nvSpPr>
        <p:spPr bwMode="auto">
          <a:xfrm>
            <a:off x="5687154" y="1934782"/>
            <a:ext cx="3341370" cy="609600"/>
          </a:xfrm>
          <a:prstGeom prst="wedgeRoundRectCallout">
            <a:avLst>
              <a:gd name="adj1" fmla="val -60698"/>
              <a:gd name="adj2" fmla="val 7912"/>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s-MX" altLang="en-US" sz="2800" dirty="0" smtClean="0">
                <a:latin typeface="Times New Roman" panose="02020603050405020304" pitchFamily="18" charset="0"/>
                <a:cs typeface="Times New Roman" panose="02020603050405020304" pitchFamily="18" charset="0"/>
              </a:rPr>
              <a:t>Aberturas no tapadas</a:t>
            </a:r>
          </a:p>
          <a:p>
            <a:r>
              <a:rPr lang="en-US" altLang="en-US" sz="2000" dirty="0"/>
              <a:t/>
            </a:r>
            <a:br>
              <a:rPr lang="en-US" altLang="en-US" sz="2000" dirty="0"/>
            </a:br>
            <a:endParaRPr lang="en-US" altLang="en-US" sz="2000" dirty="0"/>
          </a:p>
        </p:txBody>
      </p:sp>
      <p:sp>
        <p:nvSpPr>
          <p:cNvPr id="15" name="AutoShape 4"/>
          <p:cNvSpPr>
            <a:spLocks noChangeArrowheads="1"/>
          </p:cNvSpPr>
          <p:nvPr/>
        </p:nvSpPr>
        <p:spPr bwMode="auto">
          <a:xfrm>
            <a:off x="875124" y="2543004"/>
            <a:ext cx="2983230" cy="998167"/>
          </a:xfrm>
          <a:prstGeom prst="wedgeRoundRectCallout">
            <a:avLst>
              <a:gd name="adj1" fmla="val 59390"/>
              <a:gd name="adj2" fmla="val 8521"/>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s-ES" altLang="en-US" sz="2800" dirty="0" smtClean="0">
                <a:latin typeface="Times New Roman" panose="02020603050405020304" pitchFamily="18" charset="0"/>
                <a:cs typeface="Times New Roman" panose="02020603050405020304" pitchFamily="18" charset="0"/>
              </a:rPr>
              <a:t>El panel </a:t>
            </a:r>
            <a:r>
              <a:rPr lang="es-ES" altLang="en-US" sz="2800" dirty="0">
                <a:latin typeface="Times New Roman" panose="02020603050405020304" pitchFamily="18" charset="0"/>
                <a:cs typeface="Times New Roman" panose="02020603050405020304" pitchFamily="18" charset="0"/>
              </a:rPr>
              <a:t>no </a:t>
            </a:r>
            <a:r>
              <a:rPr lang="es-ES" altLang="en-US" sz="2800" dirty="0" smtClean="0">
                <a:latin typeface="Times New Roman" panose="02020603050405020304" pitchFamily="18" charset="0"/>
                <a:cs typeface="Times New Roman" panose="02020603050405020304" pitchFamily="18" charset="0"/>
              </a:rPr>
              <a:t>tiene cubierta al frente</a:t>
            </a:r>
            <a:r>
              <a:rPr lang="en-US" altLang="en-US" sz="2000" dirty="0" smtClean="0"/>
              <a:t/>
            </a:r>
            <a:br>
              <a:rPr lang="en-US" altLang="en-US" sz="2000" dirty="0" smtClean="0"/>
            </a:br>
            <a:endParaRPr lang="en-US" altLang="en-US" sz="2000" dirty="0"/>
          </a:p>
        </p:txBody>
      </p:sp>
      <p:sp>
        <p:nvSpPr>
          <p:cNvPr id="20" name="Title 1"/>
          <p:cNvSpPr>
            <a:spLocks noGrp="1"/>
          </p:cNvSpPr>
          <p:nvPr>
            <p:ph type="title"/>
          </p:nvPr>
        </p:nvSpPr>
        <p:spPr>
          <a:xfrm>
            <a:off x="96253" y="533400"/>
            <a:ext cx="8819147" cy="563562"/>
          </a:xfrm>
        </p:spPr>
        <p:txBody>
          <a:bodyPr>
            <a:normAutofit fontScale="90000"/>
          </a:bodyPr>
          <a:lstStyle/>
          <a:p>
            <a:r>
              <a:rPr lang="es-MX" altLang="en-US" dirty="0" smtClean="0">
                <a:latin typeface="Times New Roman" panose="02020603050405020304" pitchFamily="18" charset="0"/>
                <a:ea typeface="SimSun" panose="02010600030101010101" pitchFamily="2" charset="-122"/>
              </a:rPr>
              <a:t>Caso de estudio</a:t>
            </a:r>
            <a:endParaRPr lang="es-MX"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122</a:t>
            </a:fld>
            <a:endParaRPr lang="en-US" dirty="0"/>
          </a:p>
        </p:txBody>
      </p:sp>
      <p:sp>
        <p:nvSpPr>
          <p:cNvPr id="11" name="Rectangle 10"/>
          <p:cNvSpPr/>
          <p:nvPr/>
        </p:nvSpPr>
        <p:spPr>
          <a:xfrm>
            <a:off x="4318914" y="4125790"/>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
        <p:nvSpPr>
          <p:cNvPr id="16" name="Rectangle 15"/>
          <p:cNvSpPr/>
          <p:nvPr/>
        </p:nvSpPr>
        <p:spPr>
          <a:xfrm>
            <a:off x="4161132" y="2480458"/>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
        <p:nvSpPr>
          <p:cNvPr id="17" name="Rectangle 16"/>
          <p:cNvSpPr/>
          <p:nvPr/>
        </p:nvSpPr>
        <p:spPr>
          <a:xfrm>
            <a:off x="5140210" y="1909955"/>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
        <p:nvSpPr>
          <p:cNvPr id="18" name="Rectangle 17"/>
          <p:cNvSpPr/>
          <p:nvPr/>
        </p:nvSpPr>
        <p:spPr>
          <a:xfrm>
            <a:off x="5598027" y="4095515"/>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
        <p:nvSpPr>
          <p:cNvPr id="19" name="Rectangle 18"/>
          <p:cNvSpPr/>
          <p:nvPr/>
        </p:nvSpPr>
        <p:spPr>
          <a:xfrm>
            <a:off x="5218420" y="3017873"/>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Tree>
    <p:extLst>
      <p:ext uri="{BB962C8B-B14F-4D97-AF65-F5344CB8AC3E}">
        <p14:creationId xmlns:p14="http://schemas.microsoft.com/office/powerpoint/2010/main" val="2038104798"/>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ChangeArrowheads="1"/>
          </p:cNvSpPr>
          <p:nvPr/>
        </p:nvSpPr>
        <p:spPr bwMode="auto">
          <a:xfrm>
            <a:off x="228600" y="1095087"/>
            <a:ext cx="8763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0000FF"/>
              </a:buClr>
              <a:buFont typeface="Wingdings" panose="05000000000000000000" pitchFamily="2" charset="2"/>
              <a:buChar char="q"/>
            </a:pPr>
            <a:r>
              <a:rPr lang="en-US" altLang="en-US" sz="2800" dirty="0" smtClean="0">
                <a:latin typeface="Times New Roman" panose="02020603050405020304" pitchFamily="18" charset="0"/>
                <a:ea typeface="AR PL UMing HK" charset="0"/>
                <a:cs typeface="Times New Roman" panose="02020603050405020304" pitchFamily="18" charset="0"/>
              </a:rPr>
              <a:t> </a:t>
            </a:r>
            <a:r>
              <a:rPr lang="es-ES" altLang="en-US" sz="3200" dirty="0">
                <a:latin typeface="Times New Roman" panose="02020603050405020304" pitchFamily="18" charset="0"/>
                <a:ea typeface="AR PL UMing HK" charset="0"/>
                <a:cs typeface="Times New Roman" panose="02020603050405020304" pitchFamily="18" charset="0"/>
              </a:rPr>
              <a:t>¿Qué riesgos eléctricos puedes encontrar abajo?</a:t>
            </a:r>
            <a:endParaRPr lang="en-US" altLang="en-US" sz="3200" dirty="0">
              <a:latin typeface="Times New Roman" panose="02020603050405020304" pitchFamily="18" charset="0"/>
              <a:ea typeface="AR PL UMing HK" charset="0"/>
              <a:cs typeface="Times New Roman" panose="02020603050405020304" pitchFamily="18" charset="0"/>
            </a:endParaRPr>
          </a:p>
        </p:txBody>
      </p:sp>
      <p:pic>
        <p:nvPicPr>
          <p:cNvPr id="11" name="Picture1" descr="Photo description: The scaffold was erected 4 1/2 feet from a set of 7200kv powerlines."/>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4400" y="1767870"/>
            <a:ext cx="7143750" cy="4709130"/>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12" name="Title 1"/>
          <p:cNvSpPr>
            <a:spLocks noGrp="1"/>
          </p:cNvSpPr>
          <p:nvPr>
            <p:ph type="title"/>
          </p:nvPr>
        </p:nvSpPr>
        <p:spPr>
          <a:xfrm>
            <a:off x="96253" y="533400"/>
            <a:ext cx="8819147" cy="563562"/>
          </a:xfrm>
        </p:spPr>
        <p:txBody>
          <a:bodyPr>
            <a:normAutofit fontScale="90000"/>
          </a:bodyPr>
          <a:lstStyle/>
          <a:p>
            <a:r>
              <a:rPr lang="es-MX" altLang="en-US" dirty="0" smtClean="0">
                <a:latin typeface="Times New Roman" panose="02020603050405020304" pitchFamily="18" charset="0"/>
                <a:ea typeface="SimSun" panose="02010600030101010101" pitchFamily="2" charset="-122"/>
              </a:rPr>
              <a:t>Caso de estudio</a:t>
            </a:r>
            <a:endParaRPr lang="es-MX"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123</a:t>
            </a:fld>
            <a:endParaRPr lang="en-US" dirty="0"/>
          </a:p>
        </p:txBody>
      </p:sp>
      <p:sp>
        <p:nvSpPr>
          <p:cNvPr id="7" name="Rectangle 6"/>
          <p:cNvSpPr/>
          <p:nvPr/>
        </p:nvSpPr>
        <p:spPr>
          <a:xfrm>
            <a:off x="3810000" y="2591023"/>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Tree>
    <p:extLst>
      <p:ext uri="{BB962C8B-B14F-4D97-AF65-F5344CB8AC3E}">
        <p14:creationId xmlns:p14="http://schemas.microsoft.com/office/powerpoint/2010/main" val="3259823559"/>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1" descr="Photo description: The scaffold was erected 4 1/2 feet from a set of 7200kv powerlines."/>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0600" y="1354137"/>
            <a:ext cx="7296150" cy="4818063"/>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7" name="AutoShape 6"/>
          <p:cNvSpPr>
            <a:spLocks noChangeArrowheads="1"/>
          </p:cNvSpPr>
          <p:nvPr/>
        </p:nvSpPr>
        <p:spPr bwMode="auto">
          <a:xfrm>
            <a:off x="3048000" y="1354136"/>
            <a:ext cx="5238750" cy="1770064"/>
          </a:xfrm>
          <a:prstGeom prst="wedgeRoundRectCallout">
            <a:avLst>
              <a:gd name="adj1" fmla="val -37351"/>
              <a:gd name="adj2" fmla="val 88970"/>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s-ES" altLang="en-US" sz="3200" dirty="0" smtClean="0">
                <a:latin typeface="Times New Roman" panose="02020603050405020304" pitchFamily="18" charset="0"/>
                <a:cs typeface="Times New Roman" panose="02020603050405020304" pitchFamily="18" charset="0"/>
              </a:rPr>
              <a:t>La distancia </a:t>
            </a:r>
            <a:r>
              <a:rPr lang="es-ES" altLang="en-US" sz="3200" dirty="0">
                <a:latin typeface="Times New Roman" panose="02020603050405020304" pitchFamily="18" charset="0"/>
                <a:cs typeface="Times New Roman" panose="02020603050405020304" pitchFamily="18" charset="0"/>
              </a:rPr>
              <a:t>entre el andamio y la línea </a:t>
            </a:r>
            <a:r>
              <a:rPr lang="es-ES" altLang="en-US" sz="3200" dirty="0" smtClean="0">
                <a:latin typeface="Times New Roman" panose="02020603050405020304" pitchFamily="18" charset="0"/>
                <a:cs typeface="Times New Roman" panose="02020603050405020304" pitchFamily="18" charset="0"/>
              </a:rPr>
              <a:t>eléctrica es de </a:t>
            </a:r>
            <a:r>
              <a:rPr lang="es-ES" altLang="en-US" sz="3200" dirty="0">
                <a:latin typeface="Times New Roman" panose="02020603050405020304" pitchFamily="18" charset="0"/>
                <a:cs typeface="Times New Roman" panose="02020603050405020304" pitchFamily="18" charset="0"/>
              </a:rPr>
              <a:t>menos de 10 pies</a:t>
            </a:r>
            <a:endParaRPr lang="en-US" altLang="en-US" sz="3200" dirty="0">
              <a:latin typeface="Times New Roman" panose="02020603050405020304" pitchFamily="18" charset="0"/>
              <a:cs typeface="Times New Roman" panose="02020603050405020304" pitchFamily="18" charset="0"/>
            </a:endParaRPr>
          </a:p>
        </p:txBody>
      </p:sp>
      <p:sp>
        <p:nvSpPr>
          <p:cNvPr id="11" name="Title 1"/>
          <p:cNvSpPr>
            <a:spLocks noGrp="1"/>
          </p:cNvSpPr>
          <p:nvPr>
            <p:ph type="title"/>
          </p:nvPr>
        </p:nvSpPr>
        <p:spPr>
          <a:xfrm>
            <a:off x="96253" y="533400"/>
            <a:ext cx="8819147" cy="563562"/>
          </a:xfrm>
        </p:spPr>
        <p:txBody>
          <a:bodyPr>
            <a:normAutofit fontScale="90000"/>
          </a:bodyPr>
          <a:lstStyle/>
          <a:p>
            <a:r>
              <a:rPr lang="es-MX" altLang="en-US" dirty="0" smtClean="0">
                <a:latin typeface="Times New Roman" panose="02020603050405020304" pitchFamily="18" charset="0"/>
                <a:ea typeface="SimSun" panose="02010600030101010101" pitchFamily="2" charset="-122"/>
              </a:rPr>
              <a:t>Caso de estudio</a:t>
            </a:r>
            <a:endParaRPr lang="es-MX"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124</a:t>
            </a:fld>
            <a:endParaRPr lang="en-US" dirty="0"/>
          </a:p>
        </p:txBody>
      </p:sp>
      <p:sp>
        <p:nvSpPr>
          <p:cNvPr id="8" name="Rectangle 7"/>
          <p:cNvSpPr/>
          <p:nvPr/>
        </p:nvSpPr>
        <p:spPr>
          <a:xfrm>
            <a:off x="3429000" y="3519060"/>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Tree>
    <p:extLst>
      <p:ext uri="{BB962C8B-B14F-4D97-AF65-F5344CB8AC3E}">
        <p14:creationId xmlns:p14="http://schemas.microsoft.com/office/powerpoint/2010/main" val="595632745"/>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ChangeArrowheads="1"/>
          </p:cNvSpPr>
          <p:nvPr/>
        </p:nvSpPr>
        <p:spPr bwMode="auto">
          <a:xfrm>
            <a:off x="228600" y="1142118"/>
            <a:ext cx="8763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0000FF"/>
              </a:buClr>
              <a:buFont typeface="Wingdings" panose="05000000000000000000" pitchFamily="2" charset="2"/>
              <a:buChar char="q"/>
            </a:pPr>
            <a:r>
              <a:rPr lang="en-US" altLang="en-US" sz="2800" dirty="0" smtClean="0">
                <a:latin typeface="Times New Roman" panose="02020603050405020304" pitchFamily="18" charset="0"/>
                <a:ea typeface="AR PL UMing HK" charset="0"/>
                <a:cs typeface="Times New Roman" panose="02020603050405020304" pitchFamily="18" charset="0"/>
              </a:rPr>
              <a:t> </a:t>
            </a:r>
            <a:r>
              <a:rPr lang="es-ES" altLang="en-US" sz="3200" dirty="0">
                <a:latin typeface="Times New Roman" panose="02020603050405020304" pitchFamily="18" charset="0"/>
                <a:ea typeface="AR PL UMing HK" charset="0"/>
                <a:cs typeface="Times New Roman" panose="02020603050405020304" pitchFamily="18" charset="0"/>
              </a:rPr>
              <a:t>¿Qué riesgos eléctricos puedes encontrar abajo?</a:t>
            </a:r>
            <a:endParaRPr lang="en-US" altLang="en-US" sz="3200" dirty="0">
              <a:latin typeface="Times New Roman" panose="02020603050405020304" pitchFamily="18" charset="0"/>
              <a:ea typeface="AR PL UMing HK" charset="0"/>
              <a:cs typeface="Times New Roman" panose="02020603050405020304" pitchFamily="18" charset="0"/>
            </a:endParaRPr>
          </a:p>
        </p:txBody>
      </p:sp>
      <p:pic>
        <p:nvPicPr>
          <p:cNvPr id="11" name="Picture1" descr="Photo description: Continuous path to ground not maintained; multiple cords used for fixed equipment.&#10;"/>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56862" y="1887537"/>
            <a:ext cx="7067550" cy="4665663"/>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12" name="Title 1"/>
          <p:cNvSpPr>
            <a:spLocks noGrp="1"/>
          </p:cNvSpPr>
          <p:nvPr>
            <p:ph type="title"/>
          </p:nvPr>
        </p:nvSpPr>
        <p:spPr>
          <a:xfrm>
            <a:off x="96253" y="533400"/>
            <a:ext cx="8819147" cy="563562"/>
          </a:xfrm>
        </p:spPr>
        <p:txBody>
          <a:bodyPr>
            <a:normAutofit fontScale="90000"/>
          </a:bodyPr>
          <a:lstStyle/>
          <a:p>
            <a:r>
              <a:rPr lang="es-MX" altLang="en-US" dirty="0" smtClean="0">
                <a:latin typeface="Times New Roman" panose="02020603050405020304" pitchFamily="18" charset="0"/>
                <a:ea typeface="SimSun" panose="02010600030101010101" pitchFamily="2" charset="-122"/>
              </a:rPr>
              <a:t>Caso de estudio</a:t>
            </a:r>
            <a:endParaRPr lang="es-MX"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125</a:t>
            </a:fld>
            <a:endParaRPr lang="en-US" dirty="0"/>
          </a:p>
        </p:txBody>
      </p:sp>
      <p:sp>
        <p:nvSpPr>
          <p:cNvPr id="7" name="Rectangle 6"/>
          <p:cNvSpPr/>
          <p:nvPr/>
        </p:nvSpPr>
        <p:spPr>
          <a:xfrm>
            <a:off x="4152282" y="2133600"/>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Tree>
    <p:extLst>
      <p:ext uri="{BB962C8B-B14F-4D97-AF65-F5344CB8AC3E}">
        <p14:creationId xmlns:p14="http://schemas.microsoft.com/office/powerpoint/2010/main" val="3611701506"/>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1" descr="Photo description: Continuous path to ground not maintained; multiple cords used for fixed equipment.&#10;"/>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18762" y="1354137"/>
            <a:ext cx="7143750" cy="4665663"/>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7" name="AutoShape 4"/>
          <p:cNvSpPr>
            <a:spLocks noChangeArrowheads="1"/>
          </p:cNvSpPr>
          <p:nvPr/>
        </p:nvSpPr>
        <p:spPr bwMode="auto">
          <a:xfrm>
            <a:off x="6238086" y="1313426"/>
            <a:ext cx="2448714" cy="3230716"/>
          </a:xfrm>
          <a:prstGeom prst="wedgeRoundRectCallout">
            <a:avLst>
              <a:gd name="adj1" fmla="val -81623"/>
              <a:gd name="adj2" fmla="val 3511"/>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30000"/>
              </a:spcBef>
            </a:pPr>
            <a:r>
              <a:rPr lang="es-ES" altLang="en-US" sz="2800" dirty="0" smtClean="0">
                <a:latin typeface="Times New Roman" panose="02020603050405020304" pitchFamily="18" charset="0"/>
                <a:cs typeface="Times New Roman" panose="02020603050405020304" pitchFamily="18" charset="0"/>
              </a:rPr>
              <a:t>Tienen </a:t>
            </a:r>
            <a:r>
              <a:rPr lang="es-ES" altLang="en-US" sz="2800" dirty="0">
                <a:latin typeface="Times New Roman" panose="02020603050405020304" pitchFamily="18" charset="0"/>
                <a:cs typeface="Times New Roman" panose="02020603050405020304" pitchFamily="18" charset="0"/>
              </a:rPr>
              <a:t>un enchufe de 3 clavijas en </a:t>
            </a:r>
            <a:r>
              <a:rPr lang="es-ES" altLang="en-US" sz="2800" dirty="0" smtClean="0">
                <a:latin typeface="Times New Roman" panose="02020603050405020304" pitchFamily="18" charset="0"/>
                <a:cs typeface="Times New Roman" panose="02020603050405020304" pitchFamily="18" charset="0"/>
              </a:rPr>
              <a:t>un contacto </a:t>
            </a:r>
            <a:r>
              <a:rPr lang="es-ES" altLang="en-US" sz="2800" dirty="0">
                <a:latin typeface="Times New Roman" panose="02020603050405020304" pitchFamily="18" charset="0"/>
                <a:cs typeface="Times New Roman" panose="02020603050405020304" pitchFamily="18" charset="0"/>
              </a:rPr>
              <a:t>de 2 clavijas, sin conexión a tierra</a:t>
            </a:r>
            <a:endParaRPr lang="en-US" altLang="en-US" sz="2800" dirty="0">
              <a:latin typeface="Times New Roman" panose="02020603050405020304" pitchFamily="18" charset="0"/>
              <a:cs typeface="Times New Roman" panose="02020603050405020304" pitchFamily="18" charset="0"/>
            </a:endParaRPr>
          </a:p>
        </p:txBody>
      </p:sp>
      <p:sp>
        <p:nvSpPr>
          <p:cNvPr id="12" name="AutoShape 4"/>
          <p:cNvSpPr>
            <a:spLocks noChangeArrowheads="1"/>
          </p:cNvSpPr>
          <p:nvPr/>
        </p:nvSpPr>
        <p:spPr bwMode="auto">
          <a:xfrm>
            <a:off x="1118762" y="1654631"/>
            <a:ext cx="2057400" cy="1600200"/>
          </a:xfrm>
          <a:prstGeom prst="wedgeRoundRectCallout">
            <a:avLst>
              <a:gd name="adj1" fmla="val 37121"/>
              <a:gd name="adj2" fmla="val 92161"/>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30000"/>
              </a:spcBef>
            </a:pPr>
            <a:r>
              <a:rPr lang="en-US" altLang="en-US" sz="2800" dirty="0">
                <a:latin typeface="Times New Roman" panose="02020603050405020304" pitchFamily="18" charset="0"/>
                <a:cs typeface="Times New Roman" panose="02020603050405020304" pitchFamily="18" charset="0"/>
              </a:rPr>
              <a:t>Cable de </a:t>
            </a:r>
            <a:r>
              <a:rPr lang="en-US" altLang="en-US" sz="2800" dirty="0" err="1">
                <a:latin typeface="Times New Roman" panose="02020603050405020304" pitchFamily="18" charset="0"/>
                <a:cs typeface="Times New Roman" panose="02020603050405020304" pitchFamily="18" charset="0"/>
              </a:rPr>
              <a:t>extensión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dañado</a:t>
            </a:r>
            <a:endParaRPr lang="en-US" altLang="en-US" sz="2800" dirty="0">
              <a:latin typeface="Times New Roman" panose="02020603050405020304" pitchFamily="18" charset="0"/>
              <a:cs typeface="Times New Roman" panose="02020603050405020304" pitchFamily="18" charset="0"/>
            </a:endParaRPr>
          </a:p>
        </p:txBody>
      </p:sp>
      <p:sp>
        <p:nvSpPr>
          <p:cNvPr id="13" name="Title 1"/>
          <p:cNvSpPr>
            <a:spLocks noGrp="1"/>
          </p:cNvSpPr>
          <p:nvPr>
            <p:ph type="title"/>
          </p:nvPr>
        </p:nvSpPr>
        <p:spPr>
          <a:xfrm>
            <a:off x="96253" y="533400"/>
            <a:ext cx="8819147" cy="563562"/>
          </a:xfrm>
        </p:spPr>
        <p:txBody>
          <a:bodyPr>
            <a:normAutofit fontScale="90000"/>
          </a:bodyPr>
          <a:lstStyle/>
          <a:p>
            <a:r>
              <a:rPr lang="es-MX" altLang="en-US" dirty="0" smtClean="0">
                <a:latin typeface="Times New Roman" panose="02020603050405020304" pitchFamily="18" charset="0"/>
                <a:ea typeface="SimSun" panose="02010600030101010101" pitchFamily="2" charset="-122"/>
              </a:rPr>
              <a:t>Caso de estudio</a:t>
            </a:r>
            <a:endParaRPr lang="es-MX"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126</a:t>
            </a:fld>
            <a:endParaRPr lang="en-US" dirty="0"/>
          </a:p>
        </p:txBody>
      </p:sp>
      <p:sp>
        <p:nvSpPr>
          <p:cNvPr id="8" name="Rectangle 7"/>
          <p:cNvSpPr/>
          <p:nvPr/>
        </p:nvSpPr>
        <p:spPr>
          <a:xfrm>
            <a:off x="2895600" y="3512006"/>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
        <p:nvSpPr>
          <p:cNvPr id="11" name="Rectangle 10"/>
          <p:cNvSpPr/>
          <p:nvPr/>
        </p:nvSpPr>
        <p:spPr>
          <a:xfrm>
            <a:off x="4943983" y="2696398"/>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Tree>
    <p:extLst>
      <p:ext uri="{BB962C8B-B14F-4D97-AF65-F5344CB8AC3E}">
        <p14:creationId xmlns:p14="http://schemas.microsoft.com/office/powerpoint/2010/main" val="2147929648"/>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ChangeArrowheads="1"/>
          </p:cNvSpPr>
          <p:nvPr/>
        </p:nvSpPr>
        <p:spPr bwMode="auto">
          <a:xfrm>
            <a:off x="228600" y="1104018"/>
            <a:ext cx="8763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0000FF"/>
              </a:buClr>
              <a:buFont typeface="Wingdings" panose="05000000000000000000" pitchFamily="2" charset="2"/>
              <a:buChar char="q"/>
            </a:pPr>
            <a:r>
              <a:rPr lang="en-US" altLang="en-US" sz="2800" dirty="0" smtClean="0">
                <a:latin typeface="Times New Roman" panose="02020603050405020304" pitchFamily="18" charset="0"/>
                <a:ea typeface="AR PL UMing HK" charset="0"/>
                <a:cs typeface="Times New Roman" panose="02020603050405020304" pitchFamily="18" charset="0"/>
              </a:rPr>
              <a:t> </a:t>
            </a:r>
            <a:r>
              <a:rPr lang="es-ES" altLang="en-US" sz="3200" dirty="0">
                <a:latin typeface="Times New Roman" panose="02020603050405020304" pitchFamily="18" charset="0"/>
                <a:ea typeface="AR PL UMing HK" charset="0"/>
                <a:cs typeface="Times New Roman" panose="02020603050405020304" pitchFamily="18" charset="0"/>
              </a:rPr>
              <a:t>¿Qué riesgos eléctricos puedes encontrar abajo?</a:t>
            </a:r>
            <a:endParaRPr lang="en-US" altLang="en-US" sz="3200" dirty="0">
              <a:latin typeface="Times New Roman" panose="02020603050405020304" pitchFamily="18" charset="0"/>
              <a:ea typeface="AR PL UMing HK" charset="0"/>
              <a:cs typeface="Times New Roman" panose="02020603050405020304" pitchFamily="18" charset="0"/>
            </a:endParaRPr>
          </a:p>
        </p:txBody>
      </p:sp>
      <p:pic>
        <p:nvPicPr>
          <p:cNvPr id="11" name="Picture1" descr="Photo description: Employer was operating a stand fan without grounding protection."/>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62025" y="1811337"/>
            <a:ext cx="7296150" cy="4741863"/>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12" name="Title 1"/>
          <p:cNvSpPr>
            <a:spLocks noGrp="1"/>
          </p:cNvSpPr>
          <p:nvPr>
            <p:ph type="title"/>
          </p:nvPr>
        </p:nvSpPr>
        <p:spPr>
          <a:xfrm>
            <a:off x="96253" y="533400"/>
            <a:ext cx="8819147" cy="563562"/>
          </a:xfrm>
        </p:spPr>
        <p:txBody>
          <a:bodyPr>
            <a:normAutofit fontScale="90000"/>
          </a:bodyPr>
          <a:lstStyle/>
          <a:p>
            <a:r>
              <a:rPr lang="es-MX" altLang="en-US" dirty="0" smtClean="0">
                <a:latin typeface="Times New Roman" panose="02020603050405020304" pitchFamily="18" charset="0"/>
                <a:ea typeface="SimSun" panose="02010600030101010101" pitchFamily="2" charset="-122"/>
              </a:rPr>
              <a:t>Caso de estudio</a:t>
            </a:r>
            <a:endParaRPr lang="es-MX"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127</a:t>
            </a:fld>
            <a:endParaRPr lang="en-US" dirty="0"/>
          </a:p>
        </p:txBody>
      </p:sp>
      <p:sp>
        <p:nvSpPr>
          <p:cNvPr id="7" name="Rectangle 6"/>
          <p:cNvSpPr/>
          <p:nvPr/>
        </p:nvSpPr>
        <p:spPr>
          <a:xfrm>
            <a:off x="3200400" y="1981200"/>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Tree>
    <p:extLst>
      <p:ext uri="{BB962C8B-B14F-4D97-AF65-F5344CB8AC3E}">
        <p14:creationId xmlns:p14="http://schemas.microsoft.com/office/powerpoint/2010/main" val="415939392"/>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1" descr="Photo description: Employer was operating a stand fan without grounding protection."/>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62025" y="1430337"/>
            <a:ext cx="7296150" cy="4741863"/>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7" name="AutoShape 4"/>
          <p:cNvSpPr>
            <a:spLocks noChangeArrowheads="1"/>
          </p:cNvSpPr>
          <p:nvPr/>
        </p:nvSpPr>
        <p:spPr bwMode="auto">
          <a:xfrm>
            <a:off x="4038600" y="2227381"/>
            <a:ext cx="2895600" cy="1071025"/>
          </a:xfrm>
          <a:prstGeom prst="wedgeRoundRectCallout">
            <a:avLst>
              <a:gd name="adj1" fmla="val -70140"/>
              <a:gd name="adj2" fmla="val 47000"/>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30000"/>
              </a:spcBef>
            </a:pPr>
            <a:r>
              <a:rPr lang="es-ES" altLang="en-US" sz="3200" dirty="0">
                <a:latin typeface="Times New Roman" panose="02020603050405020304" pitchFamily="18" charset="0"/>
                <a:cs typeface="Times New Roman" panose="02020603050405020304" pitchFamily="18" charset="0"/>
              </a:rPr>
              <a:t>Falta el </a:t>
            </a:r>
            <a:r>
              <a:rPr lang="es-ES" altLang="en-US" sz="3200" dirty="0" smtClean="0">
                <a:latin typeface="Times New Roman" panose="02020603050405020304" pitchFamily="18" charset="0"/>
                <a:cs typeface="Times New Roman" panose="02020603050405020304" pitchFamily="18" charset="0"/>
              </a:rPr>
              <a:t>enchufe de </a:t>
            </a:r>
            <a:r>
              <a:rPr lang="es-ES" altLang="en-US" sz="3200" dirty="0">
                <a:latin typeface="Times New Roman" panose="02020603050405020304" pitchFamily="18" charset="0"/>
                <a:cs typeface="Times New Roman" panose="02020603050405020304" pitchFamily="18" charset="0"/>
              </a:rPr>
              <a:t>tierra</a:t>
            </a:r>
            <a:endParaRPr lang="en-US" altLang="en-US" sz="3200" dirty="0">
              <a:latin typeface="Times New Roman" panose="02020603050405020304" pitchFamily="18" charset="0"/>
              <a:cs typeface="Times New Roman" panose="02020603050405020304" pitchFamily="18" charset="0"/>
            </a:endParaRPr>
          </a:p>
        </p:txBody>
      </p:sp>
      <p:sp>
        <p:nvSpPr>
          <p:cNvPr id="11" name="Title 1"/>
          <p:cNvSpPr>
            <a:spLocks noGrp="1"/>
          </p:cNvSpPr>
          <p:nvPr>
            <p:ph type="title"/>
          </p:nvPr>
        </p:nvSpPr>
        <p:spPr>
          <a:xfrm>
            <a:off x="96253" y="533400"/>
            <a:ext cx="8819147" cy="563562"/>
          </a:xfrm>
        </p:spPr>
        <p:txBody>
          <a:bodyPr>
            <a:normAutofit fontScale="90000"/>
          </a:bodyPr>
          <a:lstStyle/>
          <a:p>
            <a:r>
              <a:rPr lang="es-MX" altLang="en-US" dirty="0" smtClean="0">
                <a:latin typeface="Times New Roman" panose="02020603050405020304" pitchFamily="18" charset="0"/>
                <a:ea typeface="SimSun" panose="02010600030101010101" pitchFamily="2" charset="-122"/>
              </a:rPr>
              <a:t>Caso de estudio</a:t>
            </a:r>
            <a:endParaRPr lang="es-MX"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128</a:t>
            </a:fld>
            <a:endParaRPr lang="en-US" dirty="0"/>
          </a:p>
        </p:txBody>
      </p:sp>
      <p:sp>
        <p:nvSpPr>
          <p:cNvPr id="8" name="Rectangle 7"/>
          <p:cNvSpPr/>
          <p:nvPr/>
        </p:nvSpPr>
        <p:spPr>
          <a:xfrm>
            <a:off x="3580782" y="3919695"/>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Tree>
    <p:extLst>
      <p:ext uri="{BB962C8B-B14F-4D97-AF65-F5344CB8AC3E}">
        <p14:creationId xmlns:p14="http://schemas.microsoft.com/office/powerpoint/2010/main" val="887077234"/>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ChangeArrowheads="1"/>
          </p:cNvSpPr>
          <p:nvPr/>
        </p:nvSpPr>
        <p:spPr bwMode="auto">
          <a:xfrm>
            <a:off x="228600" y="1052898"/>
            <a:ext cx="8763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0000FF"/>
              </a:buClr>
              <a:buFont typeface="Wingdings" panose="05000000000000000000" pitchFamily="2" charset="2"/>
              <a:buChar char="q"/>
            </a:pPr>
            <a:r>
              <a:rPr lang="en-US" altLang="en-US" sz="2800" dirty="0" smtClean="0">
                <a:latin typeface="Times New Roman" panose="02020603050405020304" pitchFamily="18" charset="0"/>
                <a:ea typeface="AR PL UMing HK" charset="0"/>
                <a:cs typeface="Times New Roman" panose="02020603050405020304" pitchFamily="18" charset="0"/>
              </a:rPr>
              <a:t> </a:t>
            </a:r>
            <a:r>
              <a:rPr lang="es-ES" altLang="en-US" sz="3200" dirty="0">
                <a:latin typeface="Times New Roman" panose="02020603050405020304" pitchFamily="18" charset="0"/>
                <a:ea typeface="AR PL UMing HK" charset="0"/>
                <a:cs typeface="Times New Roman" panose="02020603050405020304" pitchFamily="18" charset="0"/>
              </a:rPr>
              <a:t>¿Qué riesgos eléctricos puedes encontrar abajo?</a:t>
            </a:r>
            <a:endParaRPr lang="en-US" altLang="en-US" sz="3200" dirty="0">
              <a:latin typeface="Times New Roman" panose="02020603050405020304" pitchFamily="18" charset="0"/>
              <a:ea typeface="AR PL UMing HK" charset="0"/>
              <a:cs typeface="Times New Roman" panose="02020603050405020304" pitchFamily="18" charset="0"/>
            </a:endParaRPr>
          </a:p>
        </p:txBody>
      </p:sp>
      <p:pic>
        <p:nvPicPr>
          <p:cNvPr id="11" name="Picture 3" descr="It shows an electrical hazard of temporary lighting" title="case study"/>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21748" y="1735137"/>
            <a:ext cx="7296150" cy="4818063"/>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12" name="Title 1"/>
          <p:cNvSpPr>
            <a:spLocks noGrp="1"/>
          </p:cNvSpPr>
          <p:nvPr>
            <p:ph type="title"/>
          </p:nvPr>
        </p:nvSpPr>
        <p:spPr>
          <a:xfrm>
            <a:off x="96253" y="533400"/>
            <a:ext cx="8819147" cy="563562"/>
          </a:xfrm>
        </p:spPr>
        <p:txBody>
          <a:bodyPr>
            <a:normAutofit fontScale="90000"/>
          </a:bodyPr>
          <a:lstStyle/>
          <a:p>
            <a:r>
              <a:rPr lang="es-MX" altLang="en-US" dirty="0" smtClean="0">
                <a:latin typeface="Times New Roman" panose="02020603050405020304" pitchFamily="18" charset="0"/>
                <a:ea typeface="SimSun" panose="02010600030101010101" pitchFamily="2" charset="-122"/>
              </a:rPr>
              <a:t>Caso de estudio</a:t>
            </a:r>
            <a:endParaRPr lang="es-MX"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129</a:t>
            </a:fld>
            <a:endParaRPr lang="en-US" dirty="0"/>
          </a:p>
        </p:txBody>
      </p:sp>
      <p:sp>
        <p:nvSpPr>
          <p:cNvPr id="7" name="Rectangle 6"/>
          <p:cNvSpPr/>
          <p:nvPr/>
        </p:nvSpPr>
        <p:spPr>
          <a:xfrm>
            <a:off x="4505826" y="1926213"/>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Tree>
    <p:extLst>
      <p:ext uri="{BB962C8B-B14F-4D97-AF65-F5344CB8AC3E}">
        <p14:creationId xmlns:p14="http://schemas.microsoft.com/office/powerpoint/2010/main" val="372440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291896" y="1723231"/>
            <a:ext cx="8412162" cy="4906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685800" indent="-22860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algn="just">
              <a:buClr>
                <a:srgbClr val="3333FF"/>
              </a:buClr>
              <a:buFont typeface="Wingdings" panose="05000000000000000000" pitchFamily="2" charset="2"/>
              <a:buChar char="q"/>
            </a:pPr>
            <a:r>
              <a:rPr lang="en-US" altLang="en-US" sz="2800" dirty="0" smtClean="0">
                <a:latin typeface="Times New Roman" panose="02020603050405020304" pitchFamily="18" charset="0"/>
                <a:cs typeface="Times New Roman" panose="02020603050405020304" pitchFamily="18" charset="0"/>
              </a:rPr>
              <a:t> </a:t>
            </a:r>
            <a:r>
              <a:rPr lang="es-ES" altLang="en-US" sz="3200" dirty="0">
                <a:latin typeface="Times New Roman" panose="02020603050405020304" pitchFamily="18" charset="0"/>
                <a:cs typeface="Times New Roman" panose="02020603050405020304" pitchFamily="18" charset="0"/>
              </a:rPr>
              <a:t>Los trabajadores tienen derecho a</a:t>
            </a:r>
          </a:p>
          <a:p>
            <a:pPr marL="457200" lvl="1" indent="0" algn="just">
              <a:buClr>
                <a:srgbClr val="3333FF"/>
              </a:buClr>
              <a:buNone/>
            </a:pPr>
            <a:endParaRPr lang="en-US" altLang="en-US" sz="1200" dirty="0" smtClean="0">
              <a:latin typeface="Times New Roman" panose="02020603050405020304" pitchFamily="18" charset="0"/>
              <a:cs typeface="Times New Roman" panose="02020603050405020304" pitchFamily="18" charset="0"/>
            </a:endParaRPr>
          </a:p>
          <a:p>
            <a:pPr lvl="1" algn="just">
              <a:buClr>
                <a:srgbClr val="3333FF"/>
              </a:buClr>
              <a:buFont typeface="Wingdings" panose="05000000000000000000" pitchFamily="2" charset="2"/>
              <a:buChar char="§"/>
            </a:pPr>
            <a:r>
              <a:rPr lang="es-ES" altLang="en-US" sz="2800" dirty="0" smtClean="0">
                <a:latin typeface="Times New Roman" panose="02020603050405020304" pitchFamily="18" charset="0"/>
                <a:cs typeface="Times New Roman" panose="02020603050405020304" pitchFamily="18" charset="0"/>
              </a:rPr>
              <a:t>Presentar </a:t>
            </a:r>
            <a:r>
              <a:rPr lang="es-ES" altLang="en-US" sz="2800" dirty="0">
                <a:latin typeface="Times New Roman" panose="02020603050405020304" pitchFamily="18" charset="0"/>
                <a:cs typeface="Times New Roman" panose="02020603050405020304" pitchFamily="18" charset="0"/>
              </a:rPr>
              <a:t>una queja solicitando a OSHA que inspeccione el lugar de </a:t>
            </a:r>
            <a:r>
              <a:rPr lang="es-ES" altLang="en-US" sz="2800" dirty="0" smtClean="0">
                <a:latin typeface="Times New Roman" panose="02020603050405020304" pitchFamily="18" charset="0"/>
                <a:cs typeface="Times New Roman" panose="02020603050405020304" pitchFamily="18" charset="0"/>
              </a:rPr>
              <a:t>trabajo.</a:t>
            </a:r>
            <a:endParaRPr lang="es-ES" altLang="en-US" sz="2800" dirty="0">
              <a:latin typeface="Times New Roman" panose="02020603050405020304" pitchFamily="18" charset="0"/>
              <a:cs typeface="Times New Roman" panose="02020603050405020304" pitchFamily="18" charset="0"/>
            </a:endParaRPr>
          </a:p>
          <a:p>
            <a:pPr marL="457200" lvl="1" indent="0" algn="just">
              <a:buClr>
                <a:srgbClr val="3333FF"/>
              </a:buClr>
              <a:buNone/>
            </a:pPr>
            <a:endParaRPr lang="es-ES" altLang="en-US" sz="1200" dirty="0">
              <a:latin typeface="Times New Roman" panose="02020603050405020304" pitchFamily="18" charset="0"/>
              <a:cs typeface="Times New Roman" panose="02020603050405020304" pitchFamily="18" charset="0"/>
            </a:endParaRPr>
          </a:p>
          <a:p>
            <a:pPr lvl="1" algn="just">
              <a:buClr>
                <a:srgbClr val="3333FF"/>
              </a:buClr>
              <a:buFont typeface="Wingdings" panose="05000000000000000000" pitchFamily="2" charset="2"/>
              <a:buChar char="§"/>
            </a:pPr>
            <a:r>
              <a:rPr lang="es-ES" altLang="en-US" sz="2800" dirty="0">
                <a:latin typeface="Times New Roman" panose="02020603050405020304" pitchFamily="18" charset="0"/>
                <a:cs typeface="Times New Roman" panose="02020603050405020304" pitchFamily="18" charset="0"/>
              </a:rPr>
              <a:t>OSHA mantendrá todas las identidades </a:t>
            </a:r>
            <a:r>
              <a:rPr lang="es-ES" altLang="en-US" sz="2800" dirty="0" smtClean="0">
                <a:latin typeface="Times New Roman" panose="02020603050405020304" pitchFamily="18" charset="0"/>
                <a:cs typeface="Times New Roman" panose="02020603050405020304" pitchFamily="18" charset="0"/>
              </a:rPr>
              <a:t>confidenciales.</a:t>
            </a:r>
            <a:endParaRPr lang="es-ES" altLang="en-US" sz="2800" dirty="0">
              <a:latin typeface="Times New Roman" panose="02020603050405020304" pitchFamily="18" charset="0"/>
              <a:cs typeface="Times New Roman" panose="02020603050405020304" pitchFamily="18" charset="0"/>
            </a:endParaRPr>
          </a:p>
          <a:p>
            <a:pPr marL="457200" lvl="1" indent="0" algn="just">
              <a:buClr>
                <a:srgbClr val="3333FF"/>
              </a:buClr>
              <a:buNone/>
            </a:pPr>
            <a:endParaRPr lang="es-ES" altLang="en-US" sz="1200" dirty="0">
              <a:latin typeface="Times New Roman" panose="02020603050405020304" pitchFamily="18" charset="0"/>
              <a:cs typeface="Times New Roman" panose="02020603050405020304" pitchFamily="18" charset="0"/>
            </a:endParaRPr>
          </a:p>
          <a:p>
            <a:pPr lvl="1" algn="just">
              <a:buClr>
                <a:srgbClr val="3333FF"/>
              </a:buClr>
              <a:buFont typeface="Wingdings" panose="05000000000000000000" pitchFamily="2" charset="2"/>
              <a:buChar char="§"/>
            </a:pPr>
            <a:r>
              <a:rPr lang="es-ES" altLang="en-US" sz="2800" dirty="0">
                <a:latin typeface="Times New Roman" panose="02020603050405020304" pitchFamily="18" charset="0"/>
                <a:cs typeface="Times New Roman" panose="02020603050405020304" pitchFamily="18" charset="0"/>
              </a:rPr>
              <a:t>Ejercer derechos bajo la ley sin </a:t>
            </a:r>
            <a:r>
              <a:rPr lang="es-ES" altLang="en-US" sz="2800" dirty="0" smtClean="0">
                <a:latin typeface="Times New Roman" panose="02020603050405020304" pitchFamily="18" charset="0"/>
                <a:cs typeface="Times New Roman" panose="02020603050405020304" pitchFamily="18" charset="0"/>
              </a:rPr>
              <a:t>represalias.</a:t>
            </a:r>
            <a:endParaRPr lang="es-ES" altLang="en-US" sz="2800" dirty="0">
              <a:latin typeface="Times New Roman" panose="02020603050405020304" pitchFamily="18" charset="0"/>
              <a:cs typeface="Times New Roman" panose="02020603050405020304" pitchFamily="18" charset="0"/>
            </a:endParaRPr>
          </a:p>
          <a:p>
            <a:pPr marL="457200" lvl="1" indent="0">
              <a:buClr>
                <a:srgbClr val="3333FF"/>
              </a:buClr>
              <a:buNone/>
            </a:pPr>
            <a:endParaRPr lang="es-ES" altLang="en-US" sz="1200" dirty="0">
              <a:latin typeface="Times New Roman" panose="02020603050405020304" pitchFamily="18" charset="0"/>
              <a:cs typeface="Times New Roman" panose="02020603050405020304" pitchFamily="18" charset="0"/>
            </a:endParaRPr>
          </a:p>
          <a:p>
            <a:pPr lvl="1">
              <a:buClr>
                <a:srgbClr val="3333FF"/>
              </a:buClr>
              <a:buFont typeface="Wingdings" panose="05000000000000000000" pitchFamily="2" charset="2"/>
              <a:buChar char="§"/>
            </a:pPr>
            <a:r>
              <a:rPr lang="es-ES" altLang="en-US" sz="2800" dirty="0">
                <a:latin typeface="Times New Roman" panose="02020603050405020304" pitchFamily="18" charset="0"/>
                <a:cs typeface="Times New Roman" panose="02020603050405020304" pitchFamily="18" charset="0"/>
              </a:rPr>
              <a:t>Si se </a:t>
            </a:r>
            <a:r>
              <a:rPr lang="es-ES" altLang="en-US" sz="2800" dirty="0" smtClean="0">
                <a:latin typeface="Times New Roman" panose="02020603050405020304" pitchFamily="18" charset="0"/>
                <a:cs typeface="Times New Roman" panose="02020603050405020304" pitchFamily="18" charset="0"/>
              </a:rPr>
              <a:t>toman </a:t>
            </a:r>
            <a:r>
              <a:rPr lang="es-ES" altLang="en-US" sz="2800" dirty="0">
                <a:latin typeface="Times New Roman" panose="02020603050405020304" pitchFamily="18" charset="0"/>
                <a:cs typeface="Times New Roman" panose="02020603050405020304" pitchFamily="18" charset="0"/>
              </a:rPr>
              <a:t>represalias contra un trabajador por usar sus derechos, el trabajador debe presentar una queja ante OSHA lo antes posible </a:t>
            </a:r>
            <a:r>
              <a:rPr lang="es-ES" altLang="en-US" sz="2800" dirty="0" smtClean="0">
                <a:latin typeface="Times New Roman" panose="02020603050405020304" pitchFamily="18" charset="0"/>
                <a:cs typeface="Times New Roman" panose="02020603050405020304" pitchFamily="18" charset="0"/>
              </a:rPr>
              <a:t>(antes de 30 </a:t>
            </a:r>
            <a:r>
              <a:rPr lang="es-ES" altLang="en-US" sz="2800" dirty="0">
                <a:latin typeface="Times New Roman" panose="02020603050405020304" pitchFamily="18" charset="0"/>
                <a:cs typeface="Times New Roman" panose="02020603050405020304" pitchFamily="18" charset="0"/>
              </a:rPr>
              <a:t>días</a:t>
            </a:r>
            <a:r>
              <a:rPr lang="es-ES" altLang="en-US" sz="2800" dirty="0" smtClean="0">
                <a:latin typeface="Times New Roman" panose="02020603050405020304" pitchFamily="18" charset="0"/>
                <a:cs typeface="Times New Roman" panose="02020603050405020304" pitchFamily="18" charset="0"/>
              </a:rPr>
              <a:t>).</a:t>
            </a:r>
            <a:endParaRPr lang="en-US" altLang="en-US" dirty="0"/>
          </a:p>
        </p:txBody>
      </p:sp>
      <p:sp>
        <p:nvSpPr>
          <p:cNvPr id="7" name="Title 1"/>
          <p:cNvSpPr>
            <a:spLocks noGrp="1"/>
          </p:cNvSpPr>
          <p:nvPr>
            <p:ph type="title"/>
          </p:nvPr>
        </p:nvSpPr>
        <p:spPr>
          <a:xfrm>
            <a:off x="304800" y="808038"/>
            <a:ext cx="8534400" cy="563562"/>
          </a:xfrm>
        </p:spPr>
        <p:txBody>
          <a:bodyPr>
            <a:normAutofit fontScale="90000"/>
          </a:bodyPr>
          <a:lstStyle/>
          <a:p>
            <a:r>
              <a:rPr lang="es-ES" altLang="en-US" sz="3200" dirty="0">
                <a:latin typeface="Times New Roman" panose="02020603050405020304" pitchFamily="18" charset="0"/>
                <a:ea typeface="SimSun" panose="02010600030101010101" pitchFamily="2" charset="-122"/>
              </a:rPr>
              <a:t>Derechos de los trabajadores bajo la Ley OSHA</a:t>
            </a:r>
            <a:endParaRPr lang="en-US" altLang="en-US" sz="3200"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13</a:t>
            </a:fld>
            <a:endParaRPr lang="en-US" dirty="0"/>
          </a:p>
        </p:txBody>
      </p:sp>
    </p:spTree>
    <p:extLst>
      <p:ext uri="{BB962C8B-B14F-4D97-AF65-F5344CB8AC3E}">
        <p14:creationId xmlns:p14="http://schemas.microsoft.com/office/powerpoint/2010/main" val="1514178491"/>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It shows an electrical hazard of temporary lighting" title="case study"/>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7646" y="1349375"/>
            <a:ext cx="7696200" cy="5127625"/>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7" name="AutoShape 4"/>
          <p:cNvSpPr>
            <a:spLocks noChangeArrowheads="1"/>
          </p:cNvSpPr>
          <p:nvPr/>
        </p:nvSpPr>
        <p:spPr bwMode="auto">
          <a:xfrm>
            <a:off x="4207762" y="1349375"/>
            <a:ext cx="4555238" cy="1877539"/>
          </a:xfrm>
          <a:prstGeom prst="wedgeRoundRectCallout">
            <a:avLst>
              <a:gd name="adj1" fmla="val -63193"/>
              <a:gd name="adj2" fmla="val 46961"/>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30000"/>
              </a:spcBef>
              <a:buClr>
                <a:srgbClr val="FFFFFF"/>
              </a:buClr>
              <a:buFont typeface="Times New Roman" panose="02020603050405020304" pitchFamily="18" charset="0"/>
              <a:buNone/>
            </a:pPr>
            <a:r>
              <a:rPr lang="es-ES" altLang="en-US" sz="3200" dirty="0">
                <a:latin typeface="Times New Roman" panose="02020603050405020304" pitchFamily="18" charset="0"/>
                <a:cs typeface="Times New Roman" panose="02020603050405020304" pitchFamily="18" charset="0"/>
                <a:sym typeface="Times New Roman" panose="02020603050405020304" pitchFamily="18" charset="0"/>
              </a:rPr>
              <a:t>Los cables flexibles pasan </a:t>
            </a:r>
            <a:r>
              <a:rPr lang="es-ES" altLang="en-US" sz="3200" dirty="0" smtClean="0">
                <a:latin typeface="Times New Roman" panose="02020603050405020304" pitchFamily="18" charset="0"/>
                <a:cs typeface="Times New Roman" panose="02020603050405020304" pitchFamily="18" charset="0"/>
                <a:sym typeface="Times New Roman" panose="02020603050405020304" pitchFamily="18" charset="0"/>
              </a:rPr>
              <a:t>bajo el marco de </a:t>
            </a:r>
            <a:r>
              <a:rPr lang="es-ES" altLang="en-US" sz="3200" dirty="0">
                <a:latin typeface="Times New Roman" panose="02020603050405020304" pitchFamily="18" charset="0"/>
                <a:cs typeface="Times New Roman" panose="02020603050405020304" pitchFamily="18" charset="0"/>
                <a:sym typeface="Times New Roman" panose="02020603050405020304" pitchFamily="18" charset="0"/>
              </a:rPr>
              <a:t>la puerta </a:t>
            </a:r>
            <a:r>
              <a:rPr lang="es-ES" altLang="en-US" sz="3200" dirty="0" smtClean="0">
                <a:latin typeface="Times New Roman" panose="02020603050405020304" pitchFamily="18" charset="0"/>
                <a:cs typeface="Times New Roman" panose="02020603050405020304" pitchFamily="18" charset="0"/>
                <a:sym typeface="Times New Roman" panose="02020603050405020304" pitchFamily="18" charset="0"/>
              </a:rPr>
              <a:t>(punto </a:t>
            </a:r>
            <a:r>
              <a:rPr lang="es-ES" altLang="en-US" sz="3200" dirty="0">
                <a:latin typeface="Times New Roman" panose="02020603050405020304" pitchFamily="18" charset="0"/>
                <a:cs typeface="Times New Roman" panose="02020603050405020304" pitchFamily="18" charset="0"/>
                <a:sym typeface="Times New Roman" panose="02020603050405020304" pitchFamily="18" charset="0"/>
              </a:rPr>
              <a:t>de </a:t>
            </a:r>
            <a:r>
              <a:rPr lang="es-ES" altLang="en-US" sz="3200" dirty="0" smtClean="0">
                <a:latin typeface="Times New Roman" panose="02020603050405020304" pitchFamily="18" charset="0"/>
                <a:cs typeface="Times New Roman" panose="02020603050405020304" pitchFamily="18" charset="0"/>
                <a:sym typeface="Times New Roman" panose="02020603050405020304" pitchFamily="18" charset="0"/>
              </a:rPr>
              <a:t>riesgo)</a:t>
            </a:r>
            <a:endParaRPr lang="en-US" altLang="en-US" sz="3200" dirty="0">
              <a:latin typeface="Times New Roman" panose="02020603050405020304" pitchFamily="18" charset="0"/>
              <a:cs typeface="Times New Roman" panose="02020603050405020304" pitchFamily="18" charset="0"/>
            </a:endParaRPr>
          </a:p>
        </p:txBody>
      </p:sp>
      <p:sp>
        <p:nvSpPr>
          <p:cNvPr id="11" name="Title 1"/>
          <p:cNvSpPr>
            <a:spLocks noGrp="1"/>
          </p:cNvSpPr>
          <p:nvPr>
            <p:ph type="title"/>
          </p:nvPr>
        </p:nvSpPr>
        <p:spPr>
          <a:xfrm>
            <a:off x="96253" y="533400"/>
            <a:ext cx="8819147" cy="563562"/>
          </a:xfrm>
        </p:spPr>
        <p:txBody>
          <a:bodyPr>
            <a:normAutofit fontScale="90000"/>
          </a:bodyPr>
          <a:lstStyle/>
          <a:p>
            <a:r>
              <a:rPr lang="es-MX" altLang="en-US" dirty="0" smtClean="0">
                <a:latin typeface="Times New Roman" panose="02020603050405020304" pitchFamily="18" charset="0"/>
                <a:ea typeface="SimSun" panose="02010600030101010101" pitchFamily="2" charset="-122"/>
              </a:rPr>
              <a:t>Caso de estudio</a:t>
            </a:r>
            <a:endParaRPr lang="es-MX"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130</a:t>
            </a:fld>
            <a:endParaRPr lang="en-US" dirty="0"/>
          </a:p>
        </p:txBody>
      </p:sp>
      <p:sp>
        <p:nvSpPr>
          <p:cNvPr id="8" name="Rectangle 7"/>
          <p:cNvSpPr/>
          <p:nvPr/>
        </p:nvSpPr>
        <p:spPr>
          <a:xfrm>
            <a:off x="3690111" y="2685850"/>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Tree>
    <p:extLst>
      <p:ext uri="{BB962C8B-B14F-4D97-AF65-F5344CB8AC3E}">
        <p14:creationId xmlns:p14="http://schemas.microsoft.com/office/powerpoint/2010/main" val="435444492"/>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228600" y="1862313"/>
            <a:ext cx="8686800" cy="466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just"/>
            <a:r>
              <a:rPr lang="es-ES" altLang="en-US" sz="2700" dirty="0">
                <a:latin typeface="Times New Roman" panose="02020603050405020304" pitchFamily="18" charset="0"/>
                <a:ea typeface="MS PGothic" panose="020B0600070205080204" pitchFamily="34" charset="-128"/>
              </a:rPr>
              <a:t>Un trabajador de la construcción está cavando agujeros manualmente, y </a:t>
            </a:r>
            <a:r>
              <a:rPr lang="es-ES" altLang="en-US" sz="2700" dirty="0" smtClean="0">
                <a:latin typeface="Times New Roman" panose="02020603050405020304" pitchFamily="18" charset="0"/>
                <a:ea typeface="MS PGothic" panose="020B0600070205080204" pitchFamily="34" charset="-128"/>
              </a:rPr>
              <a:t>las labores se detienen </a:t>
            </a:r>
            <a:r>
              <a:rPr lang="es-ES" altLang="en-US" sz="2700" dirty="0">
                <a:latin typeface="Times New Roman" panose="02020603050405020304" pitchFamily="18" charset="0"/>
                <a:ea typeface="MS PGothic" panose="020B0600070205080204" pitchFamily="34" charset="-128"/>
              </a:rPr>
              <a:t>debido a la lluvia. Después de que cesa la lluvia, el trabajador vuelve a cavar. Debido a que el cable eléctrico que está conectado a una caja de extracción no está protegido, la capa de aislamiento del cable es desgastada por la caja de extracción, lo que hace que la caja de extracción, la máquina de elevación, el cable y el cucharón se carguen. El trabajador llevó a cabo la construcción sin ninguna inspección. Cuando tocó el cubo cargado, fue sometido a una fuerte descarga eléctrica y murió.</a:t>
            </a:r>
            <a:endParaRPr lang="en-GB" altLang="en-US" sz="2700" dirty="0">
              <a:latin typeface="Times New Roman" panose="02020603050405020304" pitchFamily="18" charset="0"/>
              <a:ea typeface="MS PGothic" panose="020B0600070205080204" pitchFamily="34" charset="-128"/>
            </a:endParaRPr>
          </a:p>
        </p:txBody>
      </p:sp>
      <p:sp>
        <p:nvSpPr>
          <p:cNvPr id="8" name="Rectangle 6"/>
          <p:cNvSpPr>
            <a:spLocks noChangeArrowheads="1"/>
          </p:cNvSpPr>
          <p:nvPr/>
        </p:nvSpPr>
        <p:spPr bwMode="auto">
          <a:xfrm>
            <a:off x="226423" y="1257113"/>
            <a:ext cx="8763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0000FF"/>
              </a:buClr>
              <a:buFont typeface="Wingdings" panose="05000000000000000000" pitchFamily="2" charset="2"/>
              <a:buChar char="q"/>
            </a:pPr>
            <a:r>
              <a:rPr lang="en-US" altLang="en-US" sz="2800" dirty="0" smtClean="0">
                <a:latin typeface="Times New Roman" panose="02020603050405020304" pitchFamily="18" charset="0"/>
                <a:ea typeface="AR PL UMing HK" charset="0"/>
                <a:cs typeface="Times New Roman" panose="02020603050405020304" pitchFamily="18" charset="0"/>
              </a:rPr>
              <a:t> </a:t>
            </a:r>
            <a:r>
              <a:rPr lang="es-ES" altLang="en-US" sz="3200" dirty="0">
                <a:latin typeface="Times New Roman" panose="02020603050405020304" pitchFamily="18" charset="0"/>
                <a:ea typeface="AR PL UMing HK" charset="0"/>
                <a:cs typeface="Times New Roman" panose="02020603050405020304" pitchFamily="18" charset="0"/>
              </a:rPr>
              <a:t>¿Qué lecciones aprendemos de este accidente?</a:t>
            </a:r>
            <a:endParaRPr lang="en-US" altLang="en-US" sz="3200" dirty="0">
              <a:latin typeface="Times New Roman" panose="02020603050405020304" pitchFamily="18" charset="0"/>
              <a:ea typeface="AR PL UMing HK" charset="0"/>
              <a:cs typeface="Times New Roman" panose="02020603050405020304" pitchFamily="18" charset="0"/>
            </a:endParaRPr>
          </a:p>
        </p:txBody>
      </p:sp>
      <p:sp>
        <p:nvSpPr>
          <p:cNvPr id="11" name="Title 1"/>
          <p:cNvSpPr>
            <a:spLocks noGrp="1"/>
          </p:cNvSpPr>
          <p:nvPr>
            <p:ph type="title"/>
          </p:nvPr>
        </p:nvSpPr>
        <p:spPr>
          <a:xfrm>
            <a:off x="96253" y="533400"/>
            <a:ext cx="8819147" cy="563562"/>
          </a:xfrm>
        </p:spPr>
        <p:txBody>
          <a:bodyPr>
            <a:normAutofit fontScale="90000"/>
          </a:bodyPr>
          <a:lstStyle/>
          <a:p>
            <a:r>
              <a:rPr lang="es-MX" altLang="en-US" dirty="0" smtClean="0">
                <a:latin typeface="Times New Roman" panose="02020603050405020304" pitchFamily="18" charset="0"/>
                <a:ea typeface="SimSun" panose="02010600030101010101" pitchFamily="2" charset="-122"/>
              </a:rPr>
              <a:t>Caso de estudio</a:t>
            </a:r>
            <a:endParaRPr lang="es-MX"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131</a:t>
            </a:fld>
            <a:endParaRPr lang="en-US" dirty="0"/>
          </a:p>
        </p:txBody>
      </p:sp>
    </p:spTree>
    <p:extLst>
      <p:ext uri="{BB962C8B-B14F-4D97-AF65-F5344CB8AC3E}">
        <p14:creationId xmlns:p14="http://schemas.microsoft.com/office/powerpoint/2010/main" val="3856113247"/>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3175" y="1097340"/>
            <a:ext cx="8912225"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square">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marL="457200" indent="-457200" algn="just">
              <a:buClr>
                <a:srgbClr val="0000FF"/>
              </a:buClr>
              <a:buFont typeface="Wingdings" panose="05000000000000000000" pitchFamily="2" charset="2"/>
              <a:buChar char="q"/>
            </a:pPr>
            <a:r>
              <a:rPr lang="en-US" altLang="en-US" sz="2800" dirty="0" smtClean="0">
                <a:latin typeface="Times New Roman" panose="02020603050405020304" pitchFamily="18" charset="0"/>
                <a:ea typeface="AR PL UMing HK" charset="0"/>
                <a:cs typeface="AR PL UMing HK" charset="0"/>
                <a:sym typeface="Times New Roman" panose="02020603050405020304" pitchFamily="18" charset="0"/>
              </a:rPr>
              <a:t> </a:t>
            </a:r>
            <a:r>
              <a:rPr lang="es-ES" altLang="en-US" sz="3200" dirty="0" smtClean="0">
                <a:latin typeface="Times New Roman" panose="02020603050405020304" pitchFamily="18" charset="0"/>
                <a:ea typeface="AR PL UMing HK" charset="0"/>
                <a:cs typeface="AR PL UMing HK" charset="0"/>
                <a:sym typeface="Times New Roman" panose="02020603050405020304" pitchFamily="18" charset="0"/>
              </a:rPr>
              <a:t>Los trabajadores rocían los paneles solares para limpiarlos en el techo de un edificio mojado. Parados en el techo tienen la misma elevación que las líneas eléctricas</a:t>
            </a:r>
            <a:endParaRPr lang="es-ES" altLang="en-US" sz="2400" dirty="0"/>
          </a:p>
        </p:txBody>
      </p:sp>
      <p:sp>
        <p:nvSpPr>
          <p:cNvPr id="11" name="Rectangle 2"/>
          <p:cNvSpPr>
            <a:spLocks noChangeArrowheads="1"/>
          </p:cNvSpPr>
          <p:nvPr/>
        </p:nvSpPr>
        <p:spPr bwMode="auto">
          <a:xfrm>
            <a:off x="393360" y="4729540"/>
            <a:ext cx="323929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r>
              <a:rPr lang="es-MX" altLang="en-US" sz="3200" dirty="0" smtClean="0">
                <a:latin typeface="Times New Roman" panose="02020603050405020304" pitchFamily="18" charset="0"/>
                <a:ea typeface="MS PGothic" panose="020B0600070205080204" pitchFamily="34" charset="-128"/>
                <a:sym typeface="Times New Roman" panose="02020603050405020304" pitchFamily="18" charset="0"/>
              </a:rPr>
              <a:t>¿Algún peligro eléctrico potencial?</a:t>
            </a:r>
            <a:endParaRPr lang="es-MX" altLang="en-US" sz="2800" dirty="0">
              <a:latin typeface="Times New Roman" panose="02020603050405020304" pitchFamily="18" charset="0"/>
              <a:ea typeface="MS PGothic" panose="020B0600070205080204" pitchFamily="34" charset="-128"/>
              <a:sym typeface="Times New Roman" panose="02020603050405020304" pitchFamily="18" charset="0"/>
            </a:endParaRPr>
          </a:p>
        </p:txBody>
      </p:sp>
      <p:sp>
        <p:nvSpPr>
          <p:cNvPr id="13" name="Title 1"/>
          <p:cNvSpPr>
            <a:spLocks noGrp="1"/>
          </p:cNvSpPr>
          <p:nvPr>
            <p:ph type="title"/>
          </p:nvPr>
        </p:nvSpPr>
        <p:spPr>
          <a:xfrm>
            <a:off x="96253" y="533400"/>
            <a:ext cx="8819147" cy="563562"/>
          </a:xfrm>
        </p:spPr>
        <p:txBody>
          <a:bodyPr>
            <a:normAutofit fontScale="90000"/>
          </a:bodyPr>
          <a:lstStyle/>
          <a:p>
            <a:r>
              <a:rPr lang="es-MX" altLang="en-US" dirty="0" smtClean="0">
                <a:latin typeface="Times New Roman" panose="02020603050405020304" pitchFamily="18" charset="0"/>
                <a:ea typeface="SimSun" panose="02010600030101010101" pitchFamily="2" charset="-122"/>
              </a:rPr>
              <a:t>Caso de estudio</a:t>
            </a:r>
            <a:endParaRPr lang="es-MX"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132</a:t>
            </a:fld>
            <a:endParaRPr lang="en-US" dirty="0"/>
          </a:p>
        </p:txBody>
      </p:sp>
      <p:sp>
        <p:nvSpPr>
          <p:cNvPr id="8" name="Rectangle 7"/>
          <p:cNvSpPr/>
          <p:nvPr/>
        </p:nvSpPr>
        <p:spPr>
          <a:xfrm>
            <a:off x="7772400" y="2514600"/>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pic>
        <p:nvPicPr>
          <p:cNvPr id="3" name="Picture 2" descr="case study picture" title="case study pictur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05200" y="2743199"/>
            <a:ext cx="5563147" cy="3849283"/>
          </a:xfrm>
          <a:prstGeom prst="rect">
            <a:avLst/>
          </a:prstGeom>
        </p:spPr>
      </p:pic>
    </p:spTree>
    <p:extLst>
      <p:ext uri="{BB962C8B-B14F-4D97-AF65-F5344CB8AC3E}">
        <p14:creationId xmlns:p14="http://schemas.microsoft.com/office/powerpoint/2010/main" val="1988648717"/>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96253" y="2743200"/>
            <a:ext cx="8819147" cy="563562"/>
          </a:xfrm>
        </p:spPr>
        <p:txBody>
          <a:bodyPr>
            <a:normAutofit fontScale="90000"/>
          </a:bodyPr>
          <a:lstStyle/>
          <a:p>
            <a:r>
              <a:rPr lang="en-GB" altLang="en-US" dirty="0" err="1" smtClean="0">
                <a:latin typeface="Times New Roman" panose="02020603050405020304" pitchFamily="18" charset="0"/>
                <a:ea typeface="SimSun" panose="02010600030101010101" pitchFamily="2" charset="-122"/>
              </a:rPr>
              <a:t>Preguntas</a:t>
            </a:r>
            <a:r>
              <a:rPr lang="en-GB" altLang="en-US" dirty="0" smtClean="0">
                <a:latin typeface="Times New Roman" panose="02020603050405020304" pitchFamily="18" charset="0"/>
                <a:ea typeface="SimSun" panose="02010600030101010101" pitchFamily="2" charset="-122"/>
              </a:rPr>
              <a:t>?</a:t>
            </a: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133</a:t>
            </a:fld>
            <a:endParaRPr lang="en-US" dirty="0"/>
          </a:p>
        </p:txBody>
      </p:sp>
    </p:spTree>
    <p:extLst>
      <p:ext uri="{BB962C8B-B14F-4D97-AF65-F5344CB8AC3E}">
        <p14:creationId xmlns:p14="http://schemas.microsoft.com/office/powerpoint/2010/main" val="2609432256"/>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itle 1"/>
          <p:cNvSpPr>
            <a:spLocks noGrp="1"/>
          </p:cNvSpPr>
          <p:nvPr>
            <p:ph type="title"/>
          </p:nvPr>
        </p:nvSpPr>
        <p:spPr>
          <a:xfrm>
            <a:off x="457199" y="669708"/>
            <a:ext cx="8229600" cy="563562"/>
          </a:xfrm>
        </p:spPr>
        <p:txBody>
          <a:bodyPr>
            <a:normAutofit fontScale="90000"/>
          </a:bodyPr>
          <a:lstStyle/>
          <a:p>
            <a:r>
              <a:rPr lang="es-MX" altLang="en-US" dirty="0">
                <a:latin typeface="Times New Roman" panose="02020603050405020304" pitchFamily="18" charset="0"/>
                <a:ea typeface="SimSun" panose="02010600030101010101" pitchFamily="2" charset="-122"/>
              </a:rPr>
              <a:t>Prueba Posterior</a:t>
            </a: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134</a:t>
            </a:fld>
            <a:endParaRPr lang="en-US" dirty="0"/>
          </a:p>
        </p:txBody>
      </p:sp>
      <p:sp>
        <p:nvSpPr>
          <p:cNvPr id="19" name="Content Placeholder 2"/>
          <p:cNvSpPr txBox="1">
            <a:spLocks/>
          </p:cNvSpPr>
          <p:nvPr/>
        </p:nvSpPr>
        <p:spPr bwMode="auto">
          <a:xfrm>
            <a:off x="754459" y="2133600"/>
            <a:ext cx="7635081" cy="699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685800" indent="-22860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indent="0" algn="ctr" defTabSz="914400" eaLnBrk="1" hangingPunct="1">
              <a:buClr>
                <a:srgbClr val="3333FF"/>
              </a:buClr>
              <a:buNone/>
            </a:pPr>
            <a:r>
              <a:rPr lang="en-US" altLang="en-US" sz="4000" dirty="0" smtClean="0">
                <a:latin typeface="Times New Roman" panose="02020603050405020304" pitchFamily="18" charset="0"/>
                <a:cs typeface="Times New Roman" panose="02020603050405020304" pitchFamily="18" charset="0"/>
              </a:rPr>
              <a:t>Favor de </a:t>
            </a:r>
            <a:r>
              <a:rPr lang="en-US" altLang="en-US" sz="4000" dirty="0" err="1" smtClean="0">
                <a:latin typeface="Times New Roman" panose="02020603050405020304" pitchFamily="18" charset="0"/>
                <a:cs typeface="Times New Roman" panose="02020603050405020304" pitchFamily="18" charset="0"/>
              </a:rPr>
              <a:t>Iniciar</a:t>
            </a:r>
            <a:r>
              <a:rPr lang="en-US" altLang="en-US" sz="4000" dirty="0" smtClean="0">
                <a:latin typeface="Times New Roman" panose="02020603050405020304" pitchFamily="18" charset="0"/>
                <a:cs typeface="Times New Roman" panose="02020603050405020304" pitchFamily="18" charset="0"/>
              </a:rPr>
              <a:t> la Prueba Posterior (15 </a:t>
            </a:r>
            <a:r>
              <a:rPr lang="en-US" altLang="en-US" sz="4000" dirty="0" err="1" smtClean="0">
                <a:latin typeface="Times New Roman" panose="02020603050405020304" pitchFamily="18" charset="0"/>
                <a:cs typeface="Times New Roman" panose="02020603050405020304" pitchFamily="18" charset="0"/>
              </a:rPr>
              <a:t>Minutos</a:t>
            </a:r>
            <a:r>
              <a:rPr lang="en-US" altLang="en-US" sz="4000"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37797024"/>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itle 1"/>
          <p:cNvSpPr>
            <a:spLocks noGrp="1"/>
          </p:cNvSpPr>
          <p:nvPr>
            <p:ph type="title"/>
          </p:nvPr>
        </p:nvSpPr>
        <p:spPr>
          <a:xfrm>
            <a:off x="457200" y="655638"/>
            <a:ext cx="8229600" cy="563562"/>
          </a:xfrm>
        </p:spPr>
        <p:txBody>
          <a:bodyPr>
            <a:normAutofit fontScale="90000"/>
          </a:bodyPr>
          <a:lstStyle/>
          <a:p>
            <a:r>
              <a:rPr lang="es-MX" altLang="en-US" dirty="0">
                <a:latin typeface="Times New Roman" panose="02020603050405020304" pitchFamily="18" charset="0"/>
                <a:ea typeface="SimSun" panose="02010600030101010101" pitchFamily="2" charset="-122"/>
              </a:rPr>
              <a:t>Encuesta de </a:t>
            </a:r>
            <a:r>
              <a:rPr lang="es-MX" altLang="en-US" dirty="0" smtClean="0">
                <a:latin typeface="Times New Roman" panose="02020603050405020304" pitchFamily="18" charset="0"/>
                <a:ea typeface="SimSun" panose="02010600030101010101" pitchFamily="2" charset="-122"/>
              </a:rPr>
              <a:t>Comentarios</a:t>
            </a: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135</a:t>
            </a:fld>
            <a:endParaRPr lang="en-US" dirty="0"/>
          </a:p>
        </p:txBody>
      </p:sp>
      <p:sp>
        <p:nvSpPr>
          <p:cNvPr id="19" name="Content Placeholder 2"/>
          <p:cNvSpPr txBox="1">
            <a:spLocks/>
          </p:cNvSpPr>
          <p:nvPr/>
        </p:nvSpPr>
        <p:spPr bwMode="auto">
          <a:xfrm>
            <a:off x="906859" y="2133600"/>
            <a:ext cx="724654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685800" indent="-22860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indent="0" algn="ctr">
              <a:buClr>
                <a:srgbClr val="3333FF"/>
              </a:buClr>
              <a:buNone/>
            </a:pPr>
            <a:r>
              <a:rPr lang="es-ES" altLang="en-US" sz="4000" dirty="0" smtClean="0">
                <a:latin typeface="Times New Roman" panose="02020603050405020304" pitchFamily="18" charset="0"/>
                <a:cs typeface="Times New Roman" panose="02020603050405020304" pitchFamily="18" charset="0"/>
              </a:rPr>
              <a:t>Favor de completar </a:t>
            </a:r>
            <a:r>
              <a:rPr lang="es-ES" altLang="en-US" sz="4000" dirty="0">
                <a:latin typeface="Times New Roman" panose="02020603050405020304" pitchFamily="18" charset="0"/>
                <a:cs typeface="Times New Roman" panose="02020603050405020304" pitchFamily="18" charset="0"/>
              </a:rPr>
              <a:t>la encuesta de comentarios</a:t>
            </a:r>
            <a:endParaRPr lang="en-US" altLang="en-US" sz="4000" dirty="0" smtClean="0">
              <a:latin typeface="Times New Roman" panose="02020603050405020304" pitchFamily="18" charset="0"/>
              <a:cs typeface="Times New Roman" panose="02020603050405020304" pitchFamily="18" charset="0"/>
            </a:endParaRPr>
          </a:p>
        </p:txBody>
      </p:sp>
      <p:sp>
        <p:nvSpPr>
          <p:cNvPr id="6" name="Content Placeholder 2"/>
          <p:cNvSpPr txBox="1">
            <a:spLocks/>
          </p:cNvSpPr>
          <p:nvPr/>
        </p:nvSpPr>
        <p:spPr bwMode="auto">
          <a:xfrm>
            <a:off x="948729" y="3200400"/>
            <a:ext cx="7246541"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685800" indent="-22860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indent="0" algn="ctr">
              <a:buClr>
                <a:srgbClr val="3333FF"/>
              </a:buClr>
              <a:buNone/>
            </a:pPr>
            <a:r>
              <a:rPr lang="en-US" altLang="en-US" sz="4000" dirty="0" smtClean="0">
                <a:latin typeface="Times New Roman" panose="02020603050405020304" pitchFamily="18" charset="0"/>
                <a:cs typeface="Times New Roman" panose="02020603050405020304" pitchFamily="18" charset="0"/>
              </a:rPr>
              <a:t>(</a:t>
            </a:r>
            <a:r>
              <a:rPr lang="es-ES" altLang="en-US" sz="4000" dirty="0" smtClean="0">
                <a:latin typeface="Times New Roman" panose="02020603050405020304" pitchFamily="18" charset="0"/>
                <a:cs typeface="Times New Roman" panose="02020603050405020304" pitchFamily="18" charset="0"/>
              </a:rPr>
              <a:t>Entrega </a:t>
            </a:r>
            <a:r>
              <a:rPr lang="es-ES" altLang="en-US" sz="4000" dirty="0">
                <a:latin typeface="Times New Roman" panose="02020603050405020304" pitchFamily="18" charset="0"/>
                <a:cs typeface="Times New Roman" panose="02020603050405020304" pitchFamily="18" charset="0"/>
              </a:rPr>
              <a:t>el paquete de entrenamiento al entrenador</a:t>
            </a:r>
            <a:r>
              <a:rPr lang="en-US" altLang="en-US" sz="4000"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594013"/>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itle 1"/>
          <p:cNvSpPr>
            <a:spLocks noGrp="1"/>
          </p:cNvSpPr>
          <p:nvPr>
            <p:ph type="title"/>
          </p:nvPr>
        </p:nvSpPr>
        <p:spPr>
          <a:xfrm>
            <a:off x="457200" y="655638"/>
            <a:ext cx="8229600" cy="563562"/>
          </a:xfrm>
        </p:spPr>
        <p:txBody>
          <a:bodyPr>
            <a:normAutofit fontScale="90000"/>
          </a:bodyPr>
          <a:lstStyle/>
          <a:p>
            <a:r>
              <a:rPr lang="es-MX" altLang="en-US" dirty="0">
                <a:latin typeface="Times New Roman" panose="02020603050405020304" pitchFamily="18" charset="0"/>
                <a:ea typeface="SimSun" panose="02010600030101010101" pitchFamily="2" charset="-122"/>
              </a:rPr>
              <a:t>Solución de la Prueba Posterior</a:t>
            </a: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136</a:t>
            </a:fld>
            <a:endParaRPr lang="en-US" dirty="0"/>
          </a:p>
        </p:txBody>
      </p:sp>
      <p:sp>
        <p:nvSpPr>
          <p:cNvPr id="19" name="Content Placeholder 2"/>
          <p:cNvSpPr txBox="1">
            <a:spLocks/>
          </p:cNvSpPr>
          <p:nvPr/>
        </p:nvSpPr>
        <p:spPr bwMode="auto">
          <a:xfrm>
            <a:off x="906859" y="2133600"/>
            <a:ext cx="7246541"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685800" indent="-22860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indent="0" algn="ctr">
              <a:buClr>
                <a:srgbClr val="3333FF"/>
              </a:buClr>
              <a:buNone/>
            </a:pPr>
            <a:r>
              <a:rPr lang="es-ES" altLang="en-US" sz="4000" dirty="0">
                <a:latin typeface="Times New Roman" panose="02020603050405020304" pitchFamily="18" charset="0"/>
                <a:cs typeface="Times New Roman" panose="02020603050405020304" pitchFamily="18" charset="0"/>
              </a:rPr>
              <a:t>Sesión interactiva de preguntas y respuestas después de la </a:t>
            </a:r>
            <a:endParaRPr lang="es-ES" altLang="en-US" sz="4000" dirty="0" smtClean="0">
              <a:latin typeface="Times New Roman" panose="02020603050405020304" pitchFamily="18" charset="0"/>
              <a:cs typeface="Times New Roman" panose="02020603050405020304" pitchFamily="18" charset="0"/>
            </a:endParaRPr>
          </a:p>
          <a:p>
            <a:pPr marL="0" indent="0" algn="ctr">
              <a:buClr>
                <a:srgbClr val="3333FF"/>
              </a:buClr>
              <a:buNone/>
            </a:pPr>
            <a:r>
              <a:rPr lang="es-ES" altLang="en-US" sz="4000" dirty="0" smtClean="0">
                <a:latin typeface="Times New Roman" panose="02020603050405020304" pitchFamily="18" charset="0"/>
                <a:cs typeface="Times New Roman" panose="02020603050405020304" pitchFamily="18" charset="0"/>
              </a:rPr>
              <a:t>Prueba Posterior</a:t>
            </a:r>
            <a:endParaRPr lang="en-US" altLang="en-US" sz="40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4633716"/>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2286000"/>
            <a:ext cx="8819147" cy="1935162"/>
          </a:xfrm>
        </p:spPr>
        <p:txBody>
          <a:bodyPr/>
          <a:lstStyle/>
          <a:p>
            <a:r>
              <a:rPr lang="es-MX" altLang="en-US" dirty="0" smtClean="0">
                <a:latin typeface="Times New Roman" panose="02020603050405020304" pitchFamily="18" charset="0"/>
                <a:ea typeface="SimSun" panose="02010600030101010101" pitchFamily="2" charset="-122"/>
              </a:rPr>
              <a:t>Fin</a:t>
            </a:r>
            <a:br>
              <a:rPr lang="es-MX" altLang="en-US" dirty="0" smtClean="0">
                <a:latin typeface="Times New Roman" panose="02020603050405020304" pitchFamily="18" charset="0"/>
                <a:ea typeface="SimSun" panose="02010600030101010101" pitchFamily="2" charset="-122"/>
              </a:rPr>
            </a:br>
            <a:r>
              <a:rPr lang="es-MX" altLang="en-US" dirty="0" smtClean="0">
                <a:latin typeface="Times New Roman" panose="02020603050405020304" pitchFamily="18" charset="0"/>
                <a:ea typeface="SimSun" panose="02010600030101010101" pitchFamily="2" charset="-122"/>
              </a:rPr>
              <a:t>Muchas Gracias!</a:t>
            </a:r>
            <a:endParaRPr lang="es-MX"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137</a:t>
            </a:fld>
            <a:endParaRPr lang="en-US" dirty="0"/>
          </a:p>
        </p:txBody>
      </p:sp>
    </p:spTree>
    <p:extLst>
      <p:ext uri="{BB962C8B-B14F-4D97-AF65-F5344CB8AC3E}">
        <p14:creationId xmlns:p14="http://schemas.microsoft.com/office/powerpoint/2010/main" val="13806596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4" name="Content Placeholder 2"/>
          <p:cNvSpPr txBox="1">
            <a:spLocks/>
          </p:cNvSpPr>
          <p:nvPr/>
        </p:nvSpPr>
        <p:spPr bwMode="auto">
          <a:xfrm>
            <a:off x="365919" y="1727200"/>
            <a:ext cx="8412162"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685800" indent="-22860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algn="just">
              <a:buClr>
                <a:srgbClr val="3333FF"/>
              </a:buClr>
              <a:buFont typeface="Wingdings" panose="05000000000000000000" pitchFamily="2" charset="2"/>
              <a:buChar char="q"/>
            </a:pPr>
            <a:r>
              <a:rPr lang="en-US" sz="2800" dirty="0" smtClean="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a:t>
            </a:r>
            <a:r>
              <a:rPr lang="es-MX" sz="3200" dirty="0" smtClean="0">
                <a:latin typeface="Times New Roman" panose="02020603050405020304" pitchFamily="18" charset="0"/>
                <a:cs typeface="Times New Roman" panose="02020603050405020304" pitchFamily="18" charset="0"/>
              </a:rPr>
              <a:t>El estándar de seguridad eléctrica de OSHA para la industria de la construcción, en el Título 29, Código de Regulaciones Federales (29 CFR 1926), ordena que “</a:t>
            </a:r>
            <a:r>
              <a:rPr lang="es-MX" sz="3200" b="1" dirty="0" smtClean="0">
                <a:latin typeface="Times New Roman" panose="02020603050405020304" pitchFamily="18" charset="0"/>
                <a:cs typeface="Times New Roman" panose="02020603050405020304" pitchFamily="18" charset="0"/>
              </a:rPr>
              <a:t>El empleador instruirá a cada empleado en el reconocimiento y la evitación de condiciones inseguras y las regulaciones aplicables a su entorno de trabajo para controlar o eliminar cualquier peligro u otra exposición a enfermedades o lesiones</a:t>
            </a:r>
            <a:r>
              <a:rPr lang="es-MX" sz="3200" dirty="0" smtClean="0">
                <a:latin typeface="Times New Roman" panose="02020603050405020304" pitchFamily="18" charset="0"/>
                <a:cs typeface="Times New Roman" panose="02020603050405020304" pitchFamily="18" charset="0"/>
              </a:rPr>
              <a:t>”.</a:t>
            </a:r>
            <a:endParaRPr lang="es-MX" altLang="en-US" sz="1600" dirty="0" smtClean="0">
              <a:latin typeface="Times New Roman" panose="02020603050405020304" pitchFamily="18" charset="0"/>
              <a:cs typeface="Times New Roman" panose="02020603050405020304" pitchFamily="18" charset="0"/>
            </a:endParaRPr>
          </a:p>
          <a:p>
            <a:pPr defTabSz="914400" eaLnBrk="1" hangingPunct="1"/>
            <a:endParaRPr lang="en-US" altLang="en-US" dirty="0"/>
          </a:p>
        </p:txBody>
      </p:sp>
      <p:sp>
        <p:nvSpPr>
          <p:cNvPr id="7" name="Title 1"/>
          <p:cNvSpPr>
            <a:spLocks noGrp="1"/>
          </p:cNvSpPr>
          <p:nvPr>
            <p:ph type="title"/>
          </p:nvPr>
        </p:nvSpPr>
        <p:spPr>
          <a:xfrm>
            <a:off x="304800" y="808038"/>
            <a:ext cx="8534400" cy="563562"/>
          </a:xfrm>
        </p:spPr>
        <p:txBody>
          <a:bodyPr>
            <a:normAutofit fontScale="90000"/>
          </a:bodyPr>
          <a:lstStyle/>
          <a:p>
            <a:r>
              <a:rPr lang="es-ES" altLang="en-US" sz="3200" dirty="0">
                <a:latin typeface="Times New Roman" panose="02020603050405020304" pitchFamily="18" charset="0"/>
                <a:ea typeface="SimSun" panose="02010600030101010101" pitchFamily="2" charset="-122"/>
              </a:rPr>
              <a:t>Derechos de los trabajadores bajo la Ley OSHA</a:t>
            </a:r>
            <a:endParaRPr lang="en-US" altLang="en-US" sz="3200"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14</a:t>
            </a:fld>
            <a:endParaRPr lang="en-US" dirty="0"/>
          </a:p>
        </p:txBody>
      </p:sp>
    </p:spTree>
    <p:extLst>
      <p:ext uri="{BB962C8B-B14F-4D97-AF65-F5344CB8AC3E}">
        <p14:creationId xmlns:p14="http://schemas.microsoft.com/office/powerpoint/2010/main" val="19421889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ChangeArrowheads="1"/>
          </p:cNvSpPr>
          <p:nvPr/>
        </p:nvSpPr>
        <p:spPr bwMode="auto">
          <a:xfrm>
            <a:off x="362112" y="1114815"/>
            <a:ext cx="8560358"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342900" indent="-342900">
              <a:defRPr>
                <a:solidFill>
                  <a:schemeClr val="bg1"/>
                </a:solidFill>
                <a:latin typeface="Arial" panose="020B0604020202020204" pitchFamily="34" charset="0"/>
                <a:ea typeface="AR PL UMing HK" charset="0"/>
                <a:cs typeface="AR PL UMing HK" charset="0"/>
              </a:defRPr>
            </a:lvl1pPr>
            <a:lvl2pPr marL="1085850" indent="-342900">
              <a:defRPr>
                <a:solidFill>
                  <a:schemeClr val="bg1"/>
                </a:solidFill>
                <a:latin typeface="Arial" panose="020B0604020202020204" pitchFamily="34" charset="0"/>
                <a:ea typeface="AR PL UMing HK" charset="0"/>
                <a:cs typeface="AR PL UMing HK" charset="0"/>
              </a:defRPr>
            </a:lvl2pPr>
            <a:lvl3pPr>
              <a:defRPr>
                <a:solidFill>
                  <a:schemeClr val="bg1"/>
                </a:solidFill>
                <a:latin typeface="Arial" panose="020B0604020202020204" pitchFamily="34" charset="0"/>
                <a:ea typeface="AR PL UMing HK" charset="0"/>
                <a:cs typeface="AR PL UMing HK" charset="0"/>
              </a:defRPr>
            </a:lvl3pPr>
            <a:lvl4pPr>
              <a:defRPr>
                <a:solidFill>
                  <a:schemeClr val="bg1"/>
                </a:solidFill>
                <a:latin typeface="Arial" panose="020B0604020202020204" pitchFamily="34" charset="0"/>
                <a:ea typeface="AR PL UMing HK" charset="0"/>
                <a:cs typeface="AR PL UMing HK" charset="0"/>
              </a:defRPr>
            </a:lvl4pPr>
            <a:lvl5pPr>
              <a:defRPr>
                <a:solidFill>
                  <a:schemeClr val="bg1"/>
                </a:solidFill>
                <a:latin typeface="Arial" panose="020B0604020202020204" pitchFamily="34" charset="0"/>
                <a:ea typeface="AR PL UMing HK" charset="0"/>
                <a:cs typeface="AR PL UMing HK" charset="0"/>
              </a:defRPr>
            </a:lvl5pPr>
            <a:lvl6pPr marL="2514600" indent="-228600" defTabSz="457200" eaLnBrk="0" fontAlgn="base" hangingPunct="0">
              <a:spcBef>
                <a:spcPct val="0"/>
              </a:spcBef>
              <a:spcAft>
                <a:spcPct val="0"/>
              </a:spcAft>
              <a:buFont typeface="Arial" panose="020B0604020202020204" pitchFamily="34" charset="0"/>
              <a:defRPr>
                <a:solidFill>
                  <a:schemeClr val="bg1"/>
                </a:solidFill>
                <a:latin typeface="Arial" panose="020B0604020202020204" pitchFamily="34" charset="0"/>
                <a:ea typeface="AR PL UMing HK" charset="0"/>
                <a:cs typeface="AR PL UMing HK" charset="0"/>
              </a:defRPr>
            </a:lvl6pPr>
            <a:lvl7pPr marL="2971800" indent="-228600" defTabSz="457200" eaLnBrk="0" fontAlgn="base" hangingPunct="0">
              <a:spcBef>
                <a:spcPct val="0"/>
              </a:spcBef>
              <a:spcAft>
                <a:spcPct val="0"/>
              </a:spcAft>
              <a:buFont typeface="Arial" panose="020B0604020202020204" pitchFamily="34" charset="0"/>
              <a:defRPr>
                <a:solidFill>
                  <a:schemeClr val="bg1"/>
                </a:solidFill>
                <a:latin typeface="Arial" panose="020B0604020202020204" pitchFamily="34" charset="0"/>
                <a:ea typeface="AR PL UMing HK" charset="0"/>
                <a:cs typeface="AR PL UMing HK" charset="0"/>
              </a:defRPr>
            </a:lvl7pPr>
            <a:lvl8pPr marL="3429000" indent="-228600" defTabSz="457200" eaLnBrk="0" fontAlgn="base" hangingPunct="0">
              <a:spcBef>
                <a:spcPct val="0"/>
              </a:spcBef>
              <a:spcAft>
                <a:spcPct val="0"/>
              </a:spcAft>
              <a:buFont typeface="Arial" panose="020B0604020202020204" pitchFamily="34" charset="0"/>
              <a:defRPr>
                <a:solidFill>
                  <a:schemeClr val="bg1"/>
                </a:solidFill>
                <a:latin typeface="Arial" panose="020B0604020202020204" pitchFamily="34" charset="0"/>
                <a:ea typeface="AR PL UMing HK" charset="0"/>
                <a:cs typeface="AR PL UMing HK" charset="0"/>
              </a:defRPr>
            </a:lvl8pPr>
            <a:lvl9pPr marL="3886200" indent="-228600" defTabSz="457200" eaLnBrk="0" fontAlgn="base" hangingPunct="0">
              <a:spcBef>
                <a:spcPct val="0"/>
              </a:spcBef>
              <a:spcAft>
                <a:spcPct val="0"/>
              </a:spcAft>
              <a:buFont typeface="Arial" panose="020B0604020202020204" pitchFamily="34" charset="0"/>
              <a:defRPr>
                <a:solidFill>
                  <a:schemeClr val="bg1"/>
                </a:solidFill>
                <a:latin typeface="Arial" panose="020B0604020202020204" pitchFamily="34" charset="0"/>
                <a:ea typeface="AR PL UMing HK" charset="0"/>
                <a:cs typeface="AR PL UMing HK" charset="0"/>
              </a:defRPr>
            </a:lvl9pPr>
          </a:lstStyle>
          <a:p>
            <a:pPr marL="457200" indent="-457200">
              <a:buClr>
                <a:srgbClr val="3333FF"/>
              </a:buClr>
              <a:buFont typeface="Wingdings" panose="05000000000000000000" pitchFamily="2" charset="2"/>
              <a:buChar char="q"/>
            </a:pPr>
            <a:r>
              <a:rPr lang="en-US" altLang="en-US" sz="2800" dirty="0" smtClean="0">
                <a:solidFill>
                  <a:schemeClr val="tx1"/>
                </a:solidFill>
                <a:latin typeface="Times New Roman" panose="02020603050405020304" pitchFamily="18" charset="0"/>
                <a:cs typeface="Times New Roman" panose="02020603050405020304" pitchFamily="18" charset="0"/>
              </a:rPr>
              <a:t> </a:t>
            </a:r>
            <a:r>
              <a:rPr lang="es-ES" altLang="en-US" sz="2800" dirty="0">
                <a:solidFill>
                  <a:schemeClr val="tx1"/>
                </a:solidFill>
                <a:latin typeface="Times New Roman" panose="02020603050405020304" pitchFamily="18" charset="0"/>
                <a:cs typeface="Times New Roman" panose="02020603050405020304" pitchFamily="18" charset="0"/>
              </a:rPr>
              <a:t>Según el Departamento de Trabajo de </a:t>
            </a:r>
            <a:r>
              <a:rPr lang="es-ES" altLang="en-US" sz="2800" dirty="0" smtClean="0">
                <a:solidFill>
                  <a:schemeClr val="tx1"/>
                </a:solidFill>
                <a:latin typeface="Times New Roman" panose="02020603050405020304" pitchFamily="18" charset="0"/>
                <a:cs typeface="Times New Roman" panose="02020603050405020304" pitchFamily="18" charset="0"/>
              </a:rPr>
              <a:t>E.E.U.U. </a:t>
            </a:r>
          </a:p>
          <a:p>
            <a:pPr marL="0" indent="0">
              <a:buClr>
                <a:srgbClr val="3333FF"/>
              </a:buClr>
            </a:pPr>
            <a:r>
              <a:rPr lang="es-ES" altLang="en-US" sz="2800" dirty="0">
                <a:solidFill>
                  <a:schemeClr val="tx1"/>
                </a:solidFill>
                <a:latin typeface="Times New Roman" panose="02020603050405020304" pitchFamily="18" charset="0"/>
                <a:cs typeface="Times New Roman" panose="02020603050405020304" pitchFamily="18" charset="0"/>
              </a:rPr>
              <a:t> </a:t>
            </a:r>
            <a:r>
              <a:rPr lang="es-ES" altLang="en-US" sz="2800" dirty="0" smtClean="0">
                <a:solidFill>
                  <a:schemeClr val="tx1"/>
                </a:solidFill>
                <a:latin typeface="Times New Roman" panose="02020603050405020304" pitchFamily="18" charset="0"/>
                <a:cs typeface="Times New Roman" panose="02020603050405020304" pitchFamily="18" charset="0"/>
              </a:rPr>
              <a:t>     la </a:t>
            </a:r>
            <a:r>
              <a:rPr lang="es-ES" altLang="en-US" sz="2800" dirty="0">
                <a:solidFill>
                  <a:schemeClr val="tx1"/>
                </a:solidFill>
                <a:latin typeface="Times New Roman" panose="02020603050405020304" pitchFamily="18" charset="0"/>
                <a:cs typeface="Times New Roman" panose="02020603050405020304" pitchFamily="18" charset="0"/>
              </a:rPr>
              <a:t>electrocución </a:t>
            </a:r>
            <a:r>
              <a:rPr lang="es-ES" altLang="en-US" sz="2800" dirty="0" smtClean="0">
                <a:solidFill>
                  <a:schemeClr val="tx1"/>
                </a:solidFill>
                <a:latin typeface="Times New Roman" panose="02020603050405020304" pitchFamily="18" charset="0"/>
                <a:cs typeface="Times New Roman" panose="02020603050405020304" pitchFamily="18" charset="0"/>
              </a:rPr>
              <a:t>está entre las </a:t>
            </a:r>
            <a:r>
              <a:rPr lang="es-ES" altLang="en-US" sz="2800" dirty="0" smtClean="0">
                <a:solidFill>
                  <a:srgbClr val="FF0000"/>
                </a:solidFill>
                <a:latin typeface="Times New Roman" panose="02020603050405020304" pitchFamily="18" charset="0"/>
                <a:cs typeface="Times New Roman" panose="02020603050405020304" pitchFamily="18" charset="0"/>
              </a:rPr>
              <a:t>3 principales </a:t>
            </a:r>
            <a:r>
              <a:rPr lang="es-ES" altLang="en-US" sz="2800" dirty="0" smtClean="0">
                <a:solidFill>
                  <a:schemeClr val="tx1"/>
                </a:solidFill>
                <a:latin typeface="Times New Roman" panose="02020603050405020304" pitchFamily="18" charset="0"/>
                <a:cs typeface="Times New Roman" panose="02020603050405020304" pitchFamily="18" charset="0"/>
              </a:rPr>
              <a:t>causas </a:t>
            </a:r>
            <a:r>
              <a:rPr lang="es-ES" altLang="en-US" sz="2800" dirty="0">
                <a:solidFill>
                  <a:schemeClr val="tx1"/>
                </a:solidFill>
                <a:latin typeface="Times New Roman" panose="02020603050405020304" pitchFamily="18" charset="0"/>
                <a:cs typeface="Times New Roman" panose="02020603050405020304" pitchFamily="18" charset="0"/>
              </a:rPr>
              <a:t>de </a:t>
            </a:r>
            <a:r>
              <a:rPr lang="es-ES" altLang="en-US" sz="2800" dirty="0" smtClean="0">
                <a:solidFill>
                  <a:schemeClr val="tx1"/>
                </a:solidFill>
                <a:latin typeface="Times New Roman" panose="02020603050405020304" pitchFamily="18" charset="0"/>
                <a:cs typeface="Times New Roman" panose="02020603050405020304" pitchFamily="18" charset="0"/>
              </a:rPr>
              <a:t>  </a:t>
            </a:r>
          </a:p>
          <a:p>
            <a:pPr marL="0" indent="0">
              <a:buClr>
                <a:srgbClr val="3333FF"/>
              </a:buClr>
            </a:pPr>
            <a:r>
              <a:rPr lang="es-ES" altLang="en-US" sz="2800" dirty="0">
                <a:solidFill>
                  <a:schemeClr val="tx1"/>
                </a:solidFill>
                <a:latin typeface="Times New Roman" panose="02020603050405020304" pitchFamily="18" charset="0"/>
                <a:cs typeface="Times New Roman" panose="02020603050405020304" pitchFamily="18" charset="0"/>
              </a:rPr>
              <a:t> </a:t>
            </a:r>
            <a:r>
              <a:rPr lang="es-ES" altLang="en-US" sz="2800" dirty="0" smtClean="0">
                <a:solidFill>
                  <a:schemeClr val="tx1"/>
                </a:solidFill>
                <a:latin typeface="Times New Roman" panose="02020603050405020304" pitchFamily="18" charset="0"/>
                <a:cs typeface="Times New Roman" panose="02020603050405020304" pitchFamily="18" charset="0"/>
              </a:rPr>
              <a:t>     muerte </a:t>
            </a:r>
            <a:r>
              <a:rPr lang="es-ES" altLang="en-US" sz="2800" dirty="0">
                <a:solidFill>
                  <a:schemeClr val="tx1"/>
                </a:solidFill>
                <a:latin typeface="Times New Roman" panose="02020603050405020304" pitchFamily="18" charset="0"/>
                <a:cs typeface="Times New Roman" panose="02020603050405020304" pitchFamily="18" charset="0"/>
              </a:rPr>
              <a:t>en </a:t>
            </a:r>
            <a:r>
              <a:rPr lang="es-ES" altLang="en-US" sz="2800" dirty="0" smtClean="0">
                <a:solidFill>
                  <a:schemeClr val="tx1"/>
                </a:solidFill>
                <a:latin typeface="Times New Roman" panose="02020603050405020304" pitchFamily="18" charset="0"/>
                <a:cs typeface="Times New Roman" panose="02020603050405020304" pitchFamily="18" charset="0"/>
              </a:rPr>
              <a:t>2017.</a:t>
            </a:r>
          </a:p>
          <a:p>
            <a:pPr marL="0" indent="0" algn="just">
              <a:buClr>
                <a:srgbClr val="3333FF"/>
              </a:buClr>
            </a:pPr>
            <a:endParaRPr lang="en-US" altLang="en-US" sz="1000" dirty="0" smtClean="0">
              <a:solidFill>
                <a:schemeClr val="tx1"/>
              </a:solidFill>
              <a:latin typeface="Times New Roman" panose="02020603050405020304" pitchFamily="18" charset="0"/>
              <a:cs typeface="Times New Roman" panose="02020603050405020304" pitchFamily="18" charset="0"/>
            </a:endParaRPr>
          </a:p>
          <a:p>
            <a:pPr lvl="1" algn="just">
              <a:buClr>
                <a:srgbClr val="3333FF"/>
              </a:buClr>
              <a:buFont typeface="Wingdings" panose="05000000000000000000" pitchFamily="2" charset="2"/>
              <a:buChar char="§"/>
            </a:pPr>
            <a:r>
              <a:rPr lang="es-ES" altLang="en-US" sz="2600" dirty="0">
                <a:solidFill>
                  <a:schemeClr val="tx1"/>
                </a:solidFill>
                <a:latin typeface="Times New Roman" panose="02020603050405020304" pitchFamily="18" charset="0"/>
                <a:cs typeface="Times New Roman" panose="02020603050405020304" pitchFamily="18" charset="0"/>
              </a:rPr>
              <a:t>Caídas - 381 muertes, </a:t>
            </a:r>
            <a:r>
              <a:rPr lang="es-ES" altLang="en-US" sz="2600" dirty="0" smtClean="0">
                <a:solidFill>
                  <a:schemeClr val="tx1"/>
                </a:solidFill>
                <a:latin typeface="Times New Roman" panose="02020603050405020304" pitchFamily="18" charset="0"/>
                <a:cs typeface="Times New Roman" panose="02020603050405020304" pitchFamily="18" charset="0"/>
              </a:rPr>
              <a:t>Golpeado </a:t>
            </a:r>
            <a:r>
              <a:rPr lang="es-ES" altLang="en-US" sz="2600" dirty="0">
                <a:solidFill>
                  <a:schemeClr val="tx1"/>
                </a:solidFill>
                <a:latin typeface="Times New Roman" panose="02020603050405020304" pitchFamily="18" charset="0"/>
                <a:cs typeface="Times New Roman" panose="02020603050405020304" pitchFamily="18" charset="0"/>
              </a:rPr>
              <a:t>por objeto - 80 muertes</a:t>
            </a:r>
          </a:p>
          <a:p>
            <a:pPr lvl="1" algn="just">
              <a:buClr>
                <a:srgbClr val="3333FF"/>
              </a:buClr>
              <a:buFont typeface="Wingdings" panose="05000000000000000000" pitchFamily="2" charset="2"/>
              <a:buChar char="§"/>
            </a:pPr>
            <a:r>
              <a:rPr lang="es-ES" altLang="en-US" sz="2600" dirty="0">
                <a:solidFill>
                  <a:srgbClr val="FF0000"/>
                </a:solidFill>
                <a:latin typeface="Times New Roman" panose="02020603050405020304" pitchFamily="18" charset="0"/>
                <a:cs typeface="Times New Roman" panose="02020603050405020304" pitchFamily="18" charset="0"/>
              </a:rPr>
              <a:t>Electrocuciones: 71 muertes (una muerte </a:t>
            </a:r>
            <a:r>
              <a:rPr lang="es-ES" altLang="en-US" sz="2600" dirty="0" smtClean="0">
                <a:solidFill>
                  <a:srgbClr val="FF0000"/>
                </a:solidFill>
                <a:latin typeface="Times New Roman" panose="02020603050405020304" pitchFamily="18" charset="0"/>
                <a:cs typeface="Times New Roman" panose="02020603050405020304" pitchFamily="18" charset="0"/>
              </a:rPr>
              <a:t>cada </a:t>
            </a:r>
            <a:r>
              <a:rPr lang="es-ES" altLang="en-US" sz="2600" dirty="0">
                <a:solidFill>
                  <a:srgbClr val="FF0000"/>
                </a:solidFill>
                <a:latin typeface="Times New Roman" panose="02020603050405020304" pitchFamily="18" charset="0"/>
                <a:cs typeface="Times New Roman" panose="02020603050405020304" pitchFamily="18" charset="0"/>
              </a:rPr>
              <a:t>5 días)</a:t>
            </a:r>
          </a:p>
          <a:p>
            <a:pPr lvl="1" algn="just">
              <a:buClr>
                <a:srgbClr val="3333FF"/>
              </a:buClr>
              <a:buFont typeface="Wingdings" panose="05000000000000000000" pitchFamily="2" charset="2"/>
              <a:buChar char="§"/>
            </a:pPr>
            <a:r>
              <a:rPr lang="es-ES" altLang="en-US" sz="2600" dirty="0" smtClean="0">
                <a:solidFill>
                  <a:schemeClr val="tx1"/>
                </a:solidFill>
                <a:latin typeface="Times New Roman" panose="02020603050405020304" pitchFamily="18" charset="0"/>
                <a:cs typeface="Times New Roman" panose="02020603050405020304" pitchFamily="18" charset="0"/>
              </a:rPr>
              <a:t>Aplastado </a:t>
            </a:r>
            <a:r>
              <a:rPr lang="es-ES" altLang="en-US" sz="2600" dirty="0">
                <a:solidFill>
                  <a:schemeClr val="tx1"/>
                </a:solidFill>
                <a:latin typeface="Times New Roman" panose="02020603050405020304" pitchFamily="18" charset="0"/>
                <a:cs typeface="Times New Roman" panose="02020603050405020304" pitchFamily="18" charset="0"/>
              </a:rPr>
              <a:t>/ </a:t>
            </a:r>
            <a:r>
              <a:rPr lang="es-ES" altLang="en-US" sz="2600" dirty="0" smtClean="0">
                <a:solidFill>
                  <a:schemeClr val="tx1"/>
                </a:solidFill>
                <a:latin typeface="Times New Roman" panose="02020603050405020304" pitchFamily="18" charset="0"/>
                <a:cs typeface="Times New Roman" panose="02020603050405020304" pitchFamily="18" charset="0"/>
              </a:rPr>
              <a:t>aprisionado </a:t>
            </a:r>
            <a:r>
              <a:rPr lang="es-ES" altLang="en-US" sz="2600" dirty="0">
                <a:solidFill>
                  <a:schemeClr val="tx1"/>
                </a:solidFill>
                <a:latin typeface="Times New Roman" panose="02020603050405020304" pitchFamily="18" charset="0"/>
                <a:cs typeface="Times New Roman" panose="02020603050405020304" pitchFamily="18" charset="0"/>
              </a:rPr>
              <a:t>- 50 muertes</a:t>
            </a:r>
            <a:endParaRPr lang="en-US" altLang="en-US" sz="2600" dirty="0">
              <a:solidFill>
                <a:schemeClr val="tx1"/>
              </a:solidFill>
              <a:latin typeface="Times New Roman" panose="02020603050405020304" pitchFamily="18" charset="0"/>
              <a:cs typeface="Times New Roman" panose="02020603050405020304" pitchFamily="18" charset="0"/>
            </a:endParaRPr>
          </a:p>
        </p:txBody>
      </p:sp>
      <p:sp>
        <p:nvSpPr>
          <p:cNvPr id="2" name="Rectangle 1"/>
          <p:cNvSpPr/>
          <p:nvPr/>
        </p:nvSpPr>
        <p:spPr>
          <a:xfrm>
            <a:off x="284375" y="3761693"/>
            <a:ext cx="8610600" cy="2492990"/>
          </a:xfrm>
          <a:prstGeom prst="rect">
            <a:avLst/>
          </a:prstGeom>
        </p:spPr>
        <p:txBody>
          <a:bodyPr wrap="square">
            <a:spAutoFit/>
          </a:bodyPr>
          <a:lstStyle/>
          <a:p>
            <a:pPr marL="457200" indent="-457200" algn="just">
              <a:buClr>
                <a:srgbClr val="3333FF"/>
              </a:buClr>
              <a:buFont typeface="Wingdings" panose="05000000000000000000" pitchFamily="2" charset="2"/>
              <a:buChar char="q"/>
            </a:pPr>
            <a:r>
              <a:rPr lang="en-US" altLang="en-US" sz="2800" dirty="0" smtClean="0">
                <a:latin typeface="Times New Roman" panose="02020603050405020304" pitchFamily="18" charset="0"/>
                <a:cs typeface="Times New Roman" panose="02020603050405020304" pitchFamily="18" charset="0"/>
              </a:rPr>
              <a:t> </a:t>
            </a:r>
            <a:r>
              <a:rPr lang="es-ES" altLang="en-US" sz="2800" dirty="0">
                <a:latin typeface="Times New Roman" panose="02020603050405020304" pitchFamily="18" charset="0"/>
                <a:cs typeface="Times New Roman" panose="02020603050405020304" pitchFamily="18" charset="0"/>
              </a:rPr>
              <a:t>Los trabajadores no son conscientes de los peligros potenciales.</a:t>
            </a:r>
            <a:endParaRPr lang="en-US" altLang="en-US" sz="2800" dirty="0">
              <a:latin typeface="Times New Roman" panose="02020603050405020304" pitchFamily="18" charset="0"/>
              <a:cs typeface="Times New Roman" panose="02020603050405020304" pitchFamily="18" charset="0"/>
            </a:endParaRPr>
          </a:p>
          <a:p>
            <a:pPr lvl="1" algn="just">
              <a:buClr>
                <a:srgbClr val="3333FF"/>
              </a:buClr>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 </a:t>
            </a:r>
            <a:r>
              <a:rPr lang="es-ES" altLang="en-US" sz="2400" dirty="0">
                <a:latin typeface="Times New Roman" panose="02020603050405020304" pitchFamily="18" charset="0"/>
                <a:cs typeface="Times New Roman" panose="02020603050405020304" pitchFamily="18" charset="0"/>
              </a:rPr>
              <a:t>La capacitación en seguridad instruye a los trabajadores sobre el conocimiento de </a:t>
            </a:r>
            <a:r>
              <a:rPr lang="es-ES" altLang="en-US" sz="2400" dirty="0" smtClean="0">
                <a:latin typeface="Times New Roman" panose="02020603050405020304" pitchFamily="18" charset="0"/>
                <a:cs typeface="Times New Roman" panose="02020603050405020304" pitchFamily="18" charset="0"/>
              </a:rPr>
              <a:t>seguridad.</a:t>
            </a:r>
            <a:endParaRPr lang="es-ES" altLang="en-US" sz="2400" dirty="0">
              <a:latin typeface="Times New Roman" panose="02020603050405020304" pitchFamily="18" charset="0"/>
              <a:cs typeface="Times New Roman" panose="02020603050405020304" pitchFamily="18" charset="0"/>
            </a:endParaRPr>
          </a:p>
          <a:p>
            <a:pPr lvl="1" algn="just">
              <a:buClr>
                <a:srgbClr val="3333FF"/>
              </a:buClr>
              <a:buFont typeface="Wingdings" panose="05000000000000000000" pitchFamily="2" charset="2"/>
              <a:buChar char="§"/>
            </a:pPr>
            <a:r>
              <a:rPr lang="es-ES" altLang="en-US" sz="2400" dirty="0">
                <a:latin typeface="Times New Roman" panose="02020603050405020304" pitchFamily="18" charset="0"/>
                <a:cs typeface="Times New Roman" panose="02020603050405020304" pitchFamily="18" charset="0"/>
              </a:rPr>
              <a:t>  El conocimiento de seguridad reduce o elimina los riesgos de lesiones</a:t>
            </a:r>
            <a:endParaRPr lang="en-US" altLang="en-US" sz="2400" dirty="0">
              <a:latin typeface="Times New Roman" panose="02020603050405020304" pitchFamily="18" charset="0"/>
              <a:cs typeface="Times New Roman" panose="02020603050405020304" pitchFamily="18" charset="0"/>
            </a:endParaRPr>
          </a:p>
        </p:txBody>
      </p:sp>
      <p:sp>
        <p:nvSpPr>
          <p:cNvPr id="3" name="Rounded Rectangle 2"/>
          <p:cNvSpPr/>
          <p:nvPr/>
        </p:nvSpPr>
        <p:spPr>
          <a:xfrm>
            <a:off x="2819400" y="5911783"/>
            <a:ext cx="5867400" cy="685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rgbClr val="FF0000"/>
                </a:solidFill>
                <a:latin typeface="Times New Roman" panose="02020603050405020304" pitchFamily="18" charset="0"/>
                <a:cs typeface="Times New Roman" panose="02020603050405020304" pitchFamily="18" charset="0"/>
              </a:rPr>
              <a:t>¡El conocimiento </a:t>
            </a:r>
            <a:r>
              <a:rPr lang="es-ES" sz="2800" dirty="0" smtClean="0">
                <a:solidFill>
                  <a:srgbClr val="FF0000"/>
                </a:solidFill>
                <a:latin typeface="Times New Roman" panose="02020603050405020304" pitchFamily="18" charset="0"/>
                <a:cs typeface="Times New Roman" panose="02020603050405020304" pitchFamily="18" charset="0"/>
              </a:rPr>
              <a:t>en </a:t>
            </a:r>
            <a:r>
              <a:rPr lang="es-ES" sz="2800" dirty="0">
                <a:solidFill>
                  <a:srgbClr val="FF0000"/>
                </a:solidFill>
                <a:latin typeface="Times New Roman" panose="02020603050405020304" pitchFamily="18" charset="0"/>
                <a:cs typeface="Times New Roman" panose="02020603050405020304" pitchFamily="18" charset="0"/>
              </a:rPr>
              <a:t>seguridad es vida!</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0" name="Title 1"/>
          <p:cNvSpPr>
            <a:spLocks noGrp="1"/>
          </p:cNvSpPr>
          <p:nvPr>
            <p:ph type="title"/>
          </p:nvPr>
        </p:nvSpPr>
        <p:spPr>
          <a:xfrm>
            <a:off x="806777" y="494136"/>
            <a:ext cx="8229600" cy="563562"/>
          </a:xfrm>
        </p:spPr>
        <p:txBody>
          <a:bodyPr>
            <a:normAutofit fontScale="90000"/>
          </a:bodyPr>
          <a:lstStyle/>
          <a:p>
            <a:r>
              <a:rPr lang="es-MX" altLang="en-US" dirty="0" smtClean="0">
                <a:latin typeface="Times New Roman" panose="02020603050405020304" pitchFamily="18" charset="0"/>
                <a:ea typeface="SimSun" panose="02010600030101010101" pitchFamily="2" charset="-122"/>
              </a:rPr>
              <a:t>Estadísticas de riesgos eléctricos</a:t>
            </a:r>
            <a:endParaRPr lang="es-MX" altLang="en-US" dirty="0" smtClean="0"/>
          </a:p>
        </p:txBody>
      </p:sp>
      <p:sp>
        <p:nvSpPr>
          <p:cNvPr id="5" name="Slide Number Placeholder 4"/>
          <p:cNvSpPr>
            <a:spLocks noGrp="1"/>
          </p:cNvSpPr>
          <p:nvPr>
            <p:ph type="sldNum" sz="quarter" idx="4294967295"/>
          </p:nvPr>
        </p:nvSpPr>
        <p:spPr>
          <a:xfrm>
            <a:off x="7086600" y="6299200"/>
            <a:ext cx="2057400" cy="365125"/>
          </a:xfrm>
        </p:spPr>
        <p:txBody>
          <a:bodyPr/>
          <a:lstStyle/>
          <a:p>
            <a:fld id="{CE4D45F6-FF50-4BC5-8A2D-899CD8EC2ED8}" type="slidenum">
              <a:rPr lang="en-US" smtClean="0"/>
              <a:t>15</a:t>
            </a:fld>
            <a:endParaRPr lang="en-US" dirty="0"/>
          </a:p>
        </p:txBody>
      </p:sp>
    </p:spTree>
    <p:extLst>
      <p:ext uri="{BB962C8B-B14F-4D97-AF65-F5344CB8AC3E}">
        <p14:creationId xmlns:p14="http://schemas.microsoft.com/office/powerpoint/2010/main" val="41100459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503238"/>
            <a:ext cx="8229600" cy="563562"/>
          </a:xfrm>
        </p:spPr>
        <p:txBody>
          <a:bodyPr>
            <a:normAutofit fontScale="90000"/>
          </a:bodyPr>
          <a:lstStyle/>
          <a:p>
            <a:r>
              <a:rPr lang="es-MX" altLang="en-US" dirty="0" smtClean="0">
                <a:latin typeface="Times New Roman" panose="02020603050405020304" pitchFamily="18" charset="0"/>
                <a:ea typeface="SimSun" panose="02010600030101010101" pitchFamily="2" charset="-122"/>
              </a:rPr>
              <a:t>Términos básicos</a:t>
            </a:r>
            <a:endParaRPr lang="es-MX"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16</a:t>
            </a:fld>
            <a:endParaRPr lang="en-US" dirty="0"/>
          </a:p>
        </p:txBody>
      </p:sp>
      <p:sp>
        <p:nvSpPr>
          <p:cNvPr id="7" name="Rectangle 7"/>
          <p:cNvSpPr>
            <a:spLocks noChangeArrowheads="1"/>
          </p:cNvSpPr>
          <p:nvPr/>
        </p:nvSpPr>
        <p:spPr bwMode="auto">
          <a:xfrm>
            <a:off x="228600" y="1460410"/>
            <a:ext cx="8686800" cy="141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buClr>
                <a:srgbClr val="3333FF"/>
              </a:buClr>
              <a:buFont typeface="Wingdings" panose="05000000000000000000" pitchFamily="2" charset="2"/>
              <a:buChar char="q"/>
            </a:pPr>
            <a:r>
              <a:rPr lang="en-US" altLang="en-US" sz="2800" b="1" dirty="0" smtClean="0">
                <a:solidFill>
                  <a:srgbClr val="7030A0"/>
                </a:solidFill>
                <a:latin typeface="Times New Roman" panose="02020603050405020304" pitchFamily="18" charset="0"/>
                <a:cs typeface="Times New Roman" panose="02020603050405020304" pitchFamily="18" charset="0"/>
              </a:rPr>
              <a:t> </a:t>
            </a:r>
            <a:r>
              <a:rPr lang="es-MX" altLang="en-US" sz="3200" b="1" dirty="0" smtClean="0">
                <a:solidFill>
                  <a:srgbClr val="7030A0"/>
                </a:solidFill>
                <a:latin typeface="Times New Roman" panose="02020603050405020304" pitchFamily="18" charset="0"/>
                <a:cs typeface="Times New Roman" panose="02020603050405020304" pitchFamily="18" charset="0"/>
              </a:rPr>
              <a:t>Electrón</a:t>
            </a:r>
            <a:r>
              <a:rPr lang="es-MX" altLang="en-US" sz="3200" dirty="0" smtClean="0">
                <a:latin typeface="Times New Roman" panose="02020603050405020304" pitchFamily="18" charset="0"/>
                <a:cs typeface="Times New Roman" panose="02020603050405020304" pitchFamily="18" charset="0"/>
              </a:rPr>
              <a:t>: una partícula con carga negativa </a:t>
            </a:r>
            <a:r>
              <a:rPr lang="es-MX" altLang="en-US" sz="3200" b="1" dirty="0" smtClean="0">
                <a:solidFill>
                  <a:srgbClr val="7030A0"/>
                </a:solidFill>
                <a:latin typeface="Times New Roman" panose="02020603050405020304" pitchFamily="18" charset="0"/>
                <a:cs typeface="Times New Roman" panose="02020603050405020304" pitchFamily="18" charset="0"/>
              </a:rPr>
              <a:t>Corriente</a:t>
            </a:r>
            <a:r>
              <a:rPr lang="es-MX" altLang="en-US" sz="3200" dirty="0" smtClean="0">
                <a:latin typeface="Times New Roman" panose="02020603050405020304" pitchFamily="18" charset="0"/>
                <a:cs typeface="Times New Roman" panose="02020603050405020304" pitchFamily="18" charset="0"/>
              </a:rPr>
              <a:t>: movimiento de electrones</a:t>
            </a:r>
          </a:p>
          <a:p>
            <a:pPr algn="just">
              <a:buClr>
                <a:srgbClr val="3333FF"/>
              </a:buClr>
            </a:pPr>
            <a:r>
              <a:rPr lang="es-MX" altLang="en-US" sz="2800" dirty="0" smtClean="0">
                <a:latin typeface="Times New Roman" panose="02020603050405020304" pitchFamily="18" charset="0"/>
                <a:cs typeface="Times New Roman" panose="02020603050405020304" pitchFamily="18" charset="0"/>
              </a:rPr>
              <a:t>     (1 ampere = 6×10</a:t>
            </a:r>
            <a:r>
              <a:rPr lang="es-MX" altLang="en-US" sz="2800" baseline="30000" dirty="0" smtClean="0">
                <a:latin typeface="Times New Roman" panose="02020603050405020304" pitchFamily="18" charset="0"/>
                <a:cs typeface="Times New Roman" panose="02020603050405020304" pitchFamily="18" charset="0"/>
              </a:rPr>
              <a:t>19</a:t>
            </a:r>
            <a:r>
              <a:rPr lang="es-MX" altLang="en-US" sz="2800" dirty="0" smtClean="0">
                <a:latin typeface="Times New Roman" panose="02020603050405020304" pitchFamily="18" charset="0"/>
                <a:cs typeface="Times New Roman" panose="02020603050405020304" pitchFamily="18" charset="0"/>
              </a:rPr>
              <a:t> electrones moviéndose por segundo)</a:t>
            </a:r>
          </a:p>
        </p:txBody>
      </p:sp>
      <p:pic>
        <p:nvPicPr>
          <p:cNvPr id="6" name="Picture 5" descr="picture for electron moving" title="picture for electron mov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4800" y="2901582"/>
            <a:ext cx="8517738" cy="3423018"/>
          </a:xfrm>
          <a:prstGeom prst="rect">
            <a:avLst/>
          </a:prstGeom>
        </p:spPr>
      </p:pic>
    </p:spTree>
    <p:extLst>
      <p:ext uri="{BB962C8B-B14F-4D97-AF65-F5344CB8AC3E}">
        <p14:creationId xmlns:p14="http://schemas.microsoft.com/office/powerpoint/2010/main" val="42718763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ChangeArrowheads="1"/>
          </p:cNvSpPr>
          <p:nvPr/>
        </p:nvSpPr>
        <p:spPr bwMode="auto">
          <a:xfrm>
            <a:off x="177006" y="1078626"/>
            <a:ext cx="8839200"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buClr>
                <a:srgbClr val="3333FF"/>
              </a:buClr>
              <a:buFont typeface="Wingdings" panose="05000000000000000000" pitchFamily="2" charset="2"/>
              <a:buChar char="q"/>
            </a:pPr>
            <a:r>
              <a:rPr lang="en-US" altLang="en-US" sz="2800" b="1" dirty="0" smtClean="0">
                <a:solidFill>
                  <a:srgbClr val="7030A0"/>
                </a:solidFill>
                <a:latin typeface="Times New Roman" panose="02020603050405020304" pitchFamily="18" charset="0"/>
                <a:cs typeface="Times New Roman" panose="02020603050405020304" pitchFamily="18" charset="0"/>
              </a:rPr>
              <a:t> </a:t>
            </a:r>
            <a:r>
              <a:rPr lang="en-US" altLang="en-US" sz="3200" b="1" dirty="0" err="1" smtClean="0">
                <a:solidFill>
                  <a:srgbClr val="7030A0"/>
                </a:solidFill>
                <a:latin typeface="Times New Roman" panose="02020603050405020304" pitchFamily="18" charset="0"/>
                <a:cs typeface="Times New Roman" panose="02020603050405020304" pitchFamily="18" charset="0"/>
              </a:rPr>
              <a:t>Voltaje</a:t>
            </a:r>
            <a:r>
              <a:rPr lang="en-US" altLang="en-US" sz="3200" dirty="0" smtClean="0">
                <a:latin typeface="Times New Roman" panose="02020603050405020304" pitchFamily="18" charset="0"/>
                <a:cs typeface="Times New Roman" panose="02020603050405020304" pitchFamily="18" charset="0"/>
              </a:rPr>
              <a:t>: </a:t>
            </a:r>
            <a:r>
              <a:rPr lang="es-ES" altLang="en-US" sz="2800" dirty="0">
                <a:latin typeface="Times New Roman" panose="02020603050405020304" pitchFamily="18" charset="0"/>
                <a:cs typeface="Times New Roman" panose="02020603050405020304" pitchFamily="18" charset="0"/>
              </a:rPr>
              <a:t>una fuerza para impulsar el movimiento de </a:t>
            </a:r>
            <a:r>
              <a:rPr lang="es-ES" altLang="en-US" sz="2800" dirty="0" smtClean="0">
                <a:latin typeface="Times New Roman" panose="02020603050405020304" pitchFamily="18" charset="0"/>
                <a:cs typeface="Times New Roman" panose="02020603050405020304" pitchFamily="18" charset="0"/>
              </a:rPr>
              <a:t>electrones</a:t>
            </a:r>
          </a:p>
          <a:p>
            <a:pPr marL="457200" indent="-457200">
              <a:buClr>
                <a:srgbClr val="3333FF"/>
              </a:buClr>
              <a:buFont typeface="Wingdings" panose="05000000000000000000" pitchFamily="2" charset="2"/>
              <a:buChar char="q"/>
            </a:pPr>
            <a:r>
              <a:rPr lang="en-US" altLang="en-US" sz="2800" b="1" dirty="0" smtClean="0">
                <a:solidFill>
                  <a:srgbClr val="7030A0"/>
                </a:solidFill>
                <a:latin typeface="Times New Roman" panose="02020603050405020304" pitchFamily="18" charset="0"/>
                <a:cs typeface="Times New Roman" panose="02020603050405020304" pitchFamily="18" charset="0"/>
              </a:rPr>
              <a:t> </a:t>
            </a:r>
            <a:r>
              <a:rPr lang="en-US" altLang="en-US" sz="3200" b="1" dirty="0" smtClean="0">
                <a:solidFill>
                  <a:srgbClr val="7030A0"/>
                </a:solidFill>
                <a:latin typeface="Times New Roman" panose="02020603050405020304" pitchFamily="18" charset="0"/>
                <a:cs typeface="Times New Roman" panose="02020603050405020304" pitchFamily="18" charset="0"/>
              </a:rPr>
              <a:t>Resistencia</a:t>
            </a:r>
            <a:r>
              <a:rPr lang="en-US" altLang="en-US" sz="3200" dirty="0" smtClean="0">
                <a:latin typeface="Times New Roman" panose="02020603050405020304" pitchFamily="18" charset="0"/>
                <a:cs typeface="Times New Roman" panose="02020603050405020304" pitchFamily="18" charset="0"/>
              </a:rPr>
              <a:t>: </a:t>
            </a:r>
            <a:r>
              <a:rPr lang="es-ES" altLang="en-US" sz="2800" dirty="0">
                <a:latin typeface="Times New Roman" panose="02020603050405020304" pitchFamily="18" charset="0"/>
                <a:cs typeface="Times New Roman" panose="02020603050405020304" pitchFamily="18" charset="0"/>
              </a:rPr>
              <a:t>un obstáculo para restringir el movimiento de electrones</a:t>
            </a:r>
            <a:endParaRPr lang="en-US" altLang="en-US" sz="2800" dirty="0">
              <a:latin typeface="Times New Roman" panose="02020603050405020304" pitchFamily="18" charset="0"/>
              <a:cs typeface="Times New Roman" panose="02020603050405020304" pitchFamily="18" charset="0"/>
            </a:endParaRPr>
          </a:p>
        </p:txBody>
      </p:sp>
      <p:sp>
        <p:nvSpPr>
          <p:cNvPr id="12" name="Rectangle 7"/>
          <p:cNvSpPr>
            <a:spLocks noChangeArrowheads="1"/>
          </p:cNvSpPr>
          <p:nvPr/>
        </p:nvSpPr>
        <p:spPr bwMode="auto">
          <a:xfrm>
            <a:off x="609600" y="6040529"/>
            <a:ext cx="7848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a:r>
              <a:rPr lang="es-ES" altLang="en-US" sz="2800" dirty="0">
                <a:latin typeface="Times New Roman" panose="02020603050405020304" pitchFamily="18" charset="0"/>
                <a:cs typeface="Times New Roman" panose="02020603050405020304" pitchFamily="18" charset="0"/>
              </a:rPr>
              <a:t>Alto voltaje o baja resistencia </a:t>
            </a:r>
            <a:r>
              <a:rPr lang="es-ES" altLang="en-US" sz="2800" dirty="0" smtClean="0">
                <a:latin typeface="Times New Roman" panose="02020603050405020304" pitchFamily="18" charset="0"/>
                <a:cs typeface="Times New Roman" panose="02020603050405020304" pitchFamily="18" charset="0"/>
              </a:rPr>
              <a:t>crean </a:t>
            </a:r>
            <a:r>
              <a:rPr lang="es-ES" altLang="en-US" sz="2800" dirty="0">
                <a:latin typeface="Times New Roman" panose="02020603050405020304" pitchFamily="18" charset="0"/>
                <a:cs typeface="Times New Roman" panose="02020603050405020304" pitchFamily="18" charset="0"/>
              </a:rPr>
              <a:t>alta corriente</a:t>
            </a:r>
            <a:endParaRPr lang="en-US" altLang="en-US" sz="2800" dirty="0">
              <a:latin typeface="Times New Roman" panose="02020603050405020304" pitchFamily="18" charset="0"/>
              <a:cs typeface="Times New Roman" panose="02020603050405020304" pitchFamily="18" charset="0"/>
            </a:endParaRPr>
          </a:p>
        </p:txBody>
      </p:sp>
      <p:sp>
        <p:nvSpPr>
          <p:cNvPr id="14" name="Title 1"/>
          <p:cNvSpPr>
            <a:spLocks noGrp="1"/>
          </p:cNvSpPr>
          <p:nvPr>
            <p:ph type="title"/>
          </p:nvPr>
        </p:nvSpPr>
        <p:spPr>
          <a:xfrm>
            <a:off x="481806" y="387927"/>
            <a:ext cx="8229600" cy="563562"/>
          </a:xfrm>
        </p:spPr>
        <p:txBody>
          <a:bodyPr>
            <a:normAutofit fontScale="90000"/>
          </a:bodyPr>
          <a:lstStyle/>
          <a:p>
            <a:r>
              <a:rPr lang="es-MX" altLang="en-US" dirty="0" smtClean="0">
                <a:latin typeface="Times New Roman" panose="02020603050405020304" pitchFamily="18" charset="0"/>
                <a:ea typeface="SimSun" panose="02010600030101010101" pitchFamily="2" charset="-122"/>
              </a:rPr>
              <a:t>Términos básicos</a:t>
            </a:r>
            <a:endParaRPr lang="es-MX"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17</a:t>
            </a:fld>
            <a:endParaRPr lang="en-US" dirty="0"/>
          </a:p>
        </p:txBody>
      </p:sp>
      <p:pic>
        <p:nvPicPr>
          <p:cNvPr id="3" name="Picture 2" descr="picture for electric circuits" title="picture for electric circuit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41174" y="2763346"/>
            <a:ext cx="3701275" cy="2434336"/>
          </a:xfrm>
          <a:prstGeom prst="rect">
            <a:avLst/>
          </a:prstGeom>
        </p:spPr>
      </p:pic>
      <p:pic>
        <p:nvPicPr>
          <p:cNvPr id="4" name="Picture 3" descr="equation of ohm's law" title="equation of ohm's law"/>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15936" y="5430953"/>
            <a:ext cx="6951750" cy="694400"/>
          </a:xfrm>
          <a:prstGeom prst="rect">
            <a:avLst/>
          </a:prstGeom>
        </p:spPr>
      </p:pic>
    </p:spTree>
    <p:extLst>
      <p:ext uri="{BB962C8B-B14F-4D97-AF65-F5344CB8AC3E}">
        <p14:creationId xmlns:p14="http://schemas.microsoft.com/office/powerpoint/2010/main" val="18732410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152400" y="1301115"/>
            <a:ext cx="876300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3333FF"/>
              </a:buClr>
              <a:buFont typeface="Wingdings" panose="05000000000000000000" pitchFamily="2" charset="2"/>
              <a:buChar char="q"/>
            </a:pPr>
            <a:r>
              <a:rPr lang="en-US" altLang="en-US" sz="2800" b="1" dirty="0" smtClean="0">
                <a:solidFill>
                  <a:srgbClr val="7030A0"/>
                </a:solidFill>
                <a:latin typeface="Times New Roman" panose="02020603050405020304" pitchFamily="18" charset="0"/>
                <a:cs typeface="Times New Roman" panose="02020603050405020304" pitchFamily="18" charset="0"/>
              </a:rPr>
              <a:t> </a:t>
            </a:r>
            <a:r>
              <a:rPr lang="es-MX" altLang="en-US" sz="3200" b="1" dirty="0" smtClean="0">
                <a:solidFill>
                  <a:srgbClr val="7030A0"/>
                </a:solidFill>
                <a:latin typeface="Times New Roman" panose="02020603050405020304" pitchFamily="18" charset="0"/>
                <a:cs typeface="Times New Roman" panose="02020603050405020304" pitchFamily="18" charset="0"/>
              </a:rPr>
              <a:t>Conductor</a:t>
            </a:r>
            <a:r>
              <a:rPr lang="es-MX" altLang="en-US" sz="3200" dirty="0" smtClean="0">
                <a:latin typeface="Times New Roman" panose="02020603050405020304" pitchFamily="18" charset="0"/>
                <a:cs typeface="Times New Roman" panose="02020603050405020304" pitchFamily="18" charset="0"/>
              </a:rPr>
              <a:t>: </a:t>
            </a:r>
            <a:r>
              <a:rPr lang="es-MX" altLang="en-US" sz="2700" dirty="0" smtClean="0">
                <a:solidFill>
                  <a:srgbClr val="FF0000"/>
                </a:solidFill>
                <a:latin typeface="Times New Roman" panose="02020603050405020304" pitchFamily="18" charset="0"/>
                <a:cs typeface="Times New Roman" panose="02020603050405020304" pitchFamily="18" charset="0"/>
              </a:rPr>
              <a:t>poca</a:t>
            </a:r>
            <a:r>
              <a:rPr lang="es-MX" altLang="en-US" sz="2700" dirty="0" smtClean="0">
                <a:latin typeface="Times New Roman" panose="02020603050405020304" pitchFamily="18" charset="0"/>
                <a:cs typeface="Times New Roman" panose="02020603050405020304" pitchFamily="18" charset="0"/>
              </a:rPr>
              <a:t> resistencia al movimiento del electrón</a:t>
            </a:r>
          </a:p>
          <a:p>
            <a:pPr marL="457200" indent="-457200" algn="just">
              <a:buClr>
                <a:srgbClr val="3333FF"/>
              </a:buClr>
              <a:buFont typeface="Wingdings" panose="05000000000000000000" pitchFamily="2" charset="2"/>
              <a:buChar char="q"/>
            </a:pPr>
            <a:r>
              <a:rPr lang="es-MX" altLang="en-US" sz="2800" b="1" dirty="0" smtClean="0">
                <a:solidFill>
                  <a:srgbClr val="7030A0"/>
                </a:solidFill>
                <a:latin typeface="Times New Roman" panose="02020603050405020304" pitchFamily="18" charset="0"/>
                <a:cs typeface="Times New Roman" panose="02020603050405020304" pitchFamily="18" charset="0"/>
              </a:rPr>
              <a:t> </a:t>
            </a:r>
            <a:r>
              <a:rPr lang="es-MX" altLang="en-US" sz="3200" b="1" dirty="0" smtClean="0">
                <a:solidFill>
                  <a:srgbClr val="7030A0"/>
                </a:solidFill>
                <a:latin typeface="Times New Roman" panose="02020603050405020304" pitchFamily="18" charset="0"/>
                <a:cs typeface="Times New Roman" panose="02020603050405020304" pitchFamily="18" charset="0"/>
              </a:rPr>
              <a:t>Aislante</a:t>
            </a:r>
            <a:r>
              <a:rPr lang="es-MX" altLang="en-US" sz="3200" dirty="0" smtClean="0">
                <a:latin typeface="Times New Roman" panose="02020603050405020304" pitchFamily="18" charset="0"/>
                <a:cs typeface="Times New Roman" panose="02020603050405020304" pitchFamily="18" charset="0"/>
              </a:rPr>
              <a:t>: </a:t>
            </a:r>
            <a:r>
              <a:rPr lang="es-MX" altLang="en-US" sz="2700" dirty="0" smtClean="0">
                <a:solidFill>
                  <a:srgbClr val="FF0000"/>
                </a:solidFill>
                <a:latin typeface="Times New Roman" panose="02020603050405020304" pitchFamily="18" charset="0"/>
                <a:cs typeface="Times New Roman" panose="02020603050405020304" pitchFamily="18" charset="0"/>
              </a:rPr>
              <a:t>alta</a:t>
            </a:r>
            <a:r>
              <a:rPr lang="es-MX" altLang="en-US" sz="2700" dirty="0" smtClean="0">
                <a:latin typeface="Times New Roman" panose="02020603050405020304" pitchFamily="18" charset="0"/>
                <a:cs typeface="Times New Roman" panose="02020603050405020304" pitchFamily="18" charset="0"/>
              </a:rPr>
              <a:t> resistencia al movimiento del electrón</a:t>
            </a:r>
            <a:endParaRPr lang="es-MX" altLang="en-US" sz="2700" dirty="0">
              <a:latin typeface="Times New Roman" panose="02020603050405020304" pitchFamily="18" charset="0"/>
              <a:cs typeface="Times New Roman" panose="02020603050405020304" pitchFamily="18" charset="0"/>
            </a:endParaRPr>
          </a:p>
        </p:txBody>
      </p:sp>
      <p:sp>
        <p:nvSpPr>
          <p:cNvPr id="11" name="Title 1"/>
          <p:cNvSpPr>
            <a:spLocks noGrp="1"/>
          </p:cNvSpPr>
          <p:nvPr>
            <p:ph type="title"/>
          </p:nvPr>
        </p:nvSpPr>
        <p:spPr>
          <a:xfrm>
            <a:off x="457200" y="503238"/>
            <a:ext cx="8229600" cy="563562"/>
          </a:xfrm>
        </p:spPr>
        <p:txBody>
          <a:bodyPr>
            <a:normAutofit fontScale="90000"/>
          </a:bodyPr>
          <a:lstStyle/>
          <a:p>
            <a:r>
              <a:rPr lang="es-MX" altLang="en-US" dirty="0" smtClean="0">
                <a:latin typeface="Times New Roman" panose="02020603050405020304" pitchFamily="18" charset="0"/>
                <a:ea typeface="SimSun" panose="02010600030101010101" pitchFamily="2" charset="-122"/>
              </a:rPr>
              <a:t>Términos básicos</a:t>
            </a:r>
            <a:endParaRPr lang="es-MX"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18</a:t>
            </a:fld>
            <a:endParaRPr lang="en-US" dirty="0"/>
          </a:p>
        </p:txBody>
      </p:sp>
      <p:pic>
        <p:nvPicPr>
          <p:cNvPr id="3" name="Picture 2" descr="picture of conductor and insulator" title="picture of conductor and insulato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38636" y="2520315"/>
            <a:ext cx="8590527" cy="3608334"/>
          </a:xfrm>
          <a:prstGeom prst="rect">
            <a:avLst/>
          </a:prstGeom>
        </p:spPr>
      </p:pic>
    </p:spTree>
    <p:extLst>
      <p:ext uri="{BB962C8B-B14F-4D97-AF65-F5344CB8AC3E}">
        <p14:creationId xmlns:p14="http://schemas.microsoft.com/office/powerpoint/2010/main" val="32780663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44"/>
          <p:cNvSpPr>
            <a:spLocks noChangeArrowheads="1"/>
          </p:cNvSpPr>
          <p:nvPr/>
        </p:nvSpPr>
        <p:spPr bwMode="auto">
          <a:xfrm>
            <a:off x="6553200" y="2484437"/>
            <a:ext cx="2057400" cy="481012"/>
          </a:xfrm>
          <a:prstGeom prst="roundRect">
            <a:avLst>
              <a:gd name="adj" fmla="val 16667"/>
            </a:avLst>
          </a:prstGeom>
          <a:solidFill>
            <a:schemeClr val="bg1"/>
          </a:solidFill>
          <a:ln w="12700">
            <a:solidFill>
              <a:schemeClr val="accent2"/>
            </a:solidFill>
            <a:round/>
            <a:headEnd/>
            <a:tailEnd/>
          </a:ln>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eaLnBrk="1" hangingPunct="1">
              <a:buFont typeface="Arial" panose="020B0604020202020204" pitchFamily="34" charset="0"/>
              <a:buNone/>
            </a:pPr>
            <a:r>
              <a:rPr lang="en-US" altLang="en-US" sz="2800" b="1" dirty="0">
                <a:solidFill>
                  <a:srgbClr val="FF0000"/>
                </a:solidFill>
                <a:latin typeface="Times New Roman" panose="02020603050405020304" pitchFamily="18" charset="0"/>
                <a:cs typeface="Times New Roman" panose="02020603050405020304" pitchFamily="18" charset="0"/>
              </a:rPr>
              <a:t>Conductor</a:t>
            </a:r>
          </a:p>
        </p:txBody>
      </p:sp>
      <p:sp>
        <p:nvSpPr>
          <p:cNvPr id="12" name="Rounded Rectangle 47"/>
          <p:cNvSpPr>
            <a:spLocks noChangeArrowheads="1"/>
          </p:cNvSpPr>
          <p:nvPr/>
        </p:nvSpPr>
        <p:spPr bwMode="auto">
          <a:xfrm>
            <a:off x="6648450" y="4654549"/>
            <a:ext cx="1885950" cy="496888"/>
          </a:xfrm>
          <a:prstGeom prst="roundRect">
            <a:avLst>
              <a:gd name="adj" fmla="val 16667"/>
            </a:avLst>
          </a:prstGeom>
          <a:solidFill>
            <a:schemeClr val="bg1"/>
          </a:solidFill>
          <a:ln w="12700">
            <a:solidFill>
              <a:schemeClr val="accent2"/>
            </a:solidFill>
            <a:round/>
            <a:headEnd/>
            <a:tailEnd/>
          </a:ln>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eaLnBrk="1" hangingPunct="1">
              <a:buFont typeface="Arial" panose="020B0604020202020204" pitchFamily="34" charset="0"/>
              <a:buNone/>
            </a:pPr>
            <a:r>
              <a:rPr lang="es-MX" altLang="en-US" sz="2800" b="1" dirty="0" smtClean="0">
                <a:solidFill>
                  <a:srgbClr val="FF0000"/>
                </a:solidFill>
                <a:latin typeface="Times New Roman" panose="02020603050405020304" pitchFamily="18" charset="0"/>
                <a:cs typeface="Times New Roman" panose="02020603050405020304" pitchFamily="18" charset="0"/>
              </a:rPr>
              <a:t>Aislante</a:t>
            </a:r>
            <a:endParaRPr lang="es-MX" altLang="en-US" sz="2800" b="1" dirty="0">
              <a:solidFill>
                <a:srgbClr val="FF0000"/>
              </a:solidFill>
              <a:latin typeface="Times New Roman" panose="02020603050405020304" pitchFamily="18" charset="0"/>
              <a:cs typeface="Times New Roman" panose="02020603050405020304" pitchFamily="18" charset="0"/>
            </a:endParaRPr>
          </a:p>
        </p:txBody>
      </p:sp>
      <p:pic>
        <p:nvPicPr>
          <p:cNvPr id="13" name="Picture 2" descr="This figure shows an example of ceramic material" title="Ceramic"/>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6750" y="5137150"/>
            <a:ext cx="952500"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1"/>
          <p:cNvSpPr>
            <a:spLocks noChangeArrowheads="1"/>
          </p:cNvSpPr>
          <p:nvPr/>
        </p:nvSpPr>
        <p:spPr bwMode="auto">
          <a:xfrm>
            <a:off x="331448" y="5673724"/>
            <a:ext cx="16786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eaLnBrk="1" hangingPunct="1">
              <a:buFont typeface="Arial" panose="020B0604020202020204" pitchFamily="34" charset="0"/>
              <a:buNone/>
            </a:pPr>
            <a:r>
              <a:rPr lang="es-MX" altLang="en-US" sz="2800" b="1" dirty="0" smtClean="0">
                <a:latin typeface="Times New Roman" panose="02020603050405020304" pitchFamily="18" charset="0"/>
                <a:cs typeface="Times New Roman" panose="02020603050405020304" pitchFamily="18" charset="0"/>
              </a:rPr>
              <a:t>Cerámica</a:t>
            </a:r>
            <a:endParaRPr lang="es-MX" altLang="en-US" sz="2800" b="1" dirty="0"/>
          </a:p>
        </p:txBody>
      </p:sp>
      <p:pic>
        <p:nvPicPr>
          <p:cNvPr id="18" name="Picture 7" descr="This figure shows the example of a glass material" title="Glas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01963" y="4437062"/>
            <a:ext cx="1231900"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0"/>
          <p:cNvSpPr>
            <a:spLocks noChangeArrowheads="1"/>
          </p:cNvSpPr>
          <p:nvPr/>
        </p:nvSpPr>
        <p:spPr bwMode="auto">
          <a:xfrm>
            <a:off x="3017046" y="4848225"/>
            <a:ext cx="11683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eaLnBrk="1" hangingPunct="1">
              <a:buFont typeface="Arial" panose="020B0604020202020204" pitchFamily="34" charset="0"/>
              <a:buNone/>
            </a:pPr>
            <a:r>
              <a:rPr lang="es-MX" altLang="en-US" sz="2800" b="1" dirty="0" smtClean="0">
                <a:latin typeface="Times New Roman" panose="02020603050405020304" pitchFamily="18" charset="0"/>
                <a:cs typeface="Times New Roman" panose="02020603050405020304" pitchFamily="18" charset="0"/>
              </a:rPr>
              <a:t>Vidrio</a:t>
            </a:r>
            <a:endParaRPr lang="es-MX" altLang="en-US" sz="2800" b="1" dirty="0"/>
          </a:p>
        </p:txBody>
      </p:sp>
      <p:pic>
        <p:nvPicPr>
          <p:cNvPr id="20" name="Picture 8" descr="This figures shows an example of wet wood material" title="Wet wood"/>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14350" y="3690937"/>
            <a:ext cx="161925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8"/>
          <p:cNvSpPr>
            <a:spLocks noChangeArrowheads="1"/>
          </p:cNvSpPr>
          <p:nvPr/>
        </p:nvSpPr>
        <p:spPr bwMode="auto">
          <a:xfrm>
            <a:off x="164131" y="3913842"/>
            <a:ext cx="27286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Font typeface="Arial" panose="020B0604020202020204" pitchFamily="34" charset="0"/>
              <a:buNone/>
            </a:pPr>
            <a:r>
              <a:rPr lang="es-MX" altLang="en-US" sz="2800" b="1" dirty="0" smtClean="0">
                <a:latin typeface="Times New Roman" panose="02020603050405020304" pitchFamily="18" charset="0"/>
                <a:cs typeface="Times New Roman" panose="02020603050405020304" pitchFamily="18" charset="0"/>
              </a:rPr>
              <a:t>Madera húmeda</a:t>
            </a:r>
            <a:endParaRPr lang="es-MX" altLang="en-US" sz="2800" b="1" dirty="0"/>
          </a:p>
        </p:txBody>
      </p:sp>
      <p:pic>
        <p:nvPicPr>
          <p:cNvPr id="22" name="Picture 9" descr="This figure illustrates a metal material" title="metal"/>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14350" y="2179637"/>
            <a:ext cx="1425575"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9"/>
          <p:cNvSpPr>
            <a:spLocks noChangeArrowheads="1"/>
          </p:cNvSpPr>
          <p:nvPr/>
        </p:nvSpPr>
        <p:spPr bwMode="auto">
          <a:xfrm>
            <a:off x="762000" y="2266017"/>
            <a:ext cx="10807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Font typeface="Arial" panose="020B0604020202020204" pitchFamily="34" charset="0"/>
              <a:buNone/>
            </a:pPr>
            <a:r>
              <a:rPr lang="en-US" altLang="en-US" sz="2800" b="1" dirty="0">
                <a:latin typeface="Times New Roman" panose="02020603050405020304" pitchFamily="18" charset="0"/>
                <a:cs typeface="Times New Roman" panose="02020603050405020304" pitchFamily="18" charset="0"/>
              </a:rPr>
              <a:t>Metal</a:t>
            </a:r>
            <a:endParaRPr lang="en-US" altLang="en-US" sz="2800" b="1" dirty="0"/>
          </a:p>
        </p:txBody>
      </p:sp>
      <p:pic>
        <p:nvPicPr>
          <p:cNvPr id="24" name="Picture 10" descr="This figure shows an example of rubber material" title="Rubbe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700588" y="3508375"/>
            <a:ext cx="1455737"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12"/>
          <p:cNvSpPr>
            <a:spLocks noChangeArrowheads="1"/>
          </p:cNvSpPr>
          <p:nvPr/>
        </p:nvSpPr>
        <p:spPr bwMode="auto">
          <a:xfrm>
            <a:off x="4967434" y="3854450"/>
            <a:ext cx="9220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eaLnBrk="1" hangingPunct="1">
              <a:buFont typeface="Arial" panose="020B0604020202020204" pitchFamily="34" charset="0"/>
              <a:buNone/>
            </a:pPr>
            <a:r>
              <a:rPr lang="es-MX" altLang="en-US" sz="2800" b="1" dirty="0" smtClean="0">
                <a:latin typeface="Times New Roman" panose="02020603050405020304" pitchFamily="18" charset="0"/>
                <a:cs typeface="Times New Roman" panose="02020603050405020304" pitchFamily="18" charset="0"/>
              </a:rPr>
              <a:t>Hule</a:t>
            </a:r>
            <a:endParaRPr lang="es-MX" altLang="en-US" sz="2800" b="1" dirty="0"/>
          </a:p>
        </p:txBody>
      </p:sp>
      <p:sp>
        <p:nvSpPr>
          <p:cNvPr id="26" name="Rectangle 25"/>
          <p:cNvSpPr/>
          <p:nvPr/>
        </p:nvSpPr>
        <p:spPr>
          <a:xfrm>
            <a:off x="152400" y="1244025"/>
            <a:ext cx="8674169" cy="584775"/>
          </a:xfrm>
          <a:prstGeom prst="rect">
            <a:avLst/>
          </a:prstGeom>
        </p:spPr>
        <p:txBody>
          <a:bodyPr wrap="none">
            <a:spAutoFit/>
          </a:bodyPr>
          <a:lstStyle/>
          <a:p>
            <a:pPr marL="457200" indent="-457200">
              <a:buClr>
                <a:srgbClr val="0000FF"/>
              </a:buClr>
              <a:buFont typeface="Wingdings" panose="05000000000000000000" pitchFamily="2" charset="2"/>
              <a:buChar char="q"/>
            </a:pPr>
            <a:r>
              <a:rPr lang="en-US" altLang="en-US" sz="2800" kern="0" dirty="0" smtClean="0">
                <a:latin typeface="Times New Roman" panose="02020603050405020304" pitchFamily="18" charset="0"/>
                <a:cs typeface="Times New Roman" panose="02020603050405020304" pitchFamily="18" charset="0"/>
              </a:rPr>
              <a:t> </a:t>
            </a:r>
            <a:r>
              <a:rPr lang="es-MX" altLang="en-US" sz="3200" kern="0" dirty="0" smtClean="0">
                <a:latin typeface="Times New Roman" panose="02020603050405020304" pitchFamily="18" charset="0"/>
                <a:cs typeface="Times New Roman" panose="02020603050405020304" pitchFamily="18" charset="0"/>
              </a:rPr>
              <a:t>Agrupa estos materiales en su correcta categoría</a:t>
            </a:r>
            <a:endParaRPr lang="es-MX" altLang="en-US" sz="3200" kern="0" dirty="0">
              <a:latin typeface="Times New Roman" panose="02020603050405020304" pitchFamily="18" charset="0"/>
              <a:cs typeface="Times New Roman" panose="02020603050405020304" pitchFamily="18" charset="0"/>
            </a:endParaRPr>
          </a:p>
        </p:txBody>
      </p:sp>
      <p:pic>
        <p:nvPicPr>
          <p:cNvPr id="27" name="Picture 26" descr="This figure shows an example of dry wood material" title="Dry wood"/>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5400000">
            <a:off x="2899283" y="2334193"/>
            <a:ext cx="1452892" cy="980702"/>
          </a:xfrm>
          <a:prstGeom prst="rect">
            <a:avLst/>
          </a:prstGeom>
        </p:spPr>
      </p:pic>
      <p:sp>
        <p:nvSpPr>
          <p:cNvPr id="28" name="Rectangle 28"/>
          <p:cNvSpPr>
            <a:spLocks noChangeArrowheads="1"/>
          </p:cNvSpPr>
          <p:nvPr/>
        </p:nvSpPr>
        <p:spPr bwMode="auto">
          <a:xfrm>
            <a:off x="2608552" y="2661443"/>
            <a:ext cx="21259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Font typeface="Arial" panose="020B0604020202020204" pitchFamily="34" charset="0"/>
              <a:buNone/>
            </a:pPr>
            <a:r>
              <a:rPr lang="es-MX" altLang="en-US" sz="2800" b="1" dirty="0" smtClean="0">
                <a:latin typeface="Times New Roman" panose="02020603050405020304" pitchFamily="18" charset="0"/>
                <a:cs typeface="Times New Roman" panose="02020603050405020304" pitchFamily="18" charset="0"/>
              </a:rPr>
              <a:t>Madera seca</a:t>
            </a:r>
            <a:endParaRPr lang="es-MX" altLang="en-US" sz="2800" b="1" dirty="0"/>
          </a:p>
        </p:txBody>
      </p:sp>
      <p:sp>
        <p:nvSpPr>
          <p:cNvPr id="29" name="Title 1"/>
          <p:cNvSpPr>
            <a:spLocks noGrp="1"/>
          </p:cNvSpPr>
          <p:nvPr>
            <p:ph type="title"/>
          </p:nvPr>
        </p:nvSpPr>
        <p:spPr>
          <a:xfrm>
            <a:off x="457200" y="503238"/>
            <a:ext cx="8229600" cy="563562"/>
          </a:xfrm>
        </p:spPr>
        <p:txBody>
          <a:bodyPr>
            <a:normAutofit fontScale="90000"/>
          </a:bodyPr>
          <a:lstStyle/>
          <a:p>
            <a:r>
              <a:rPr lang="es-MX" altLang="en-US" dirty="0" smtClean="0">
                <a:latin typeface="Times New Roman" panose="02020603050405020304" pitchFamily="18" charset="0"/>
                <a:ea typeface="SimSun" panose="02010600030101010101" pitchFamily="2" charset="-122"/>
              </a:rPr>
              <a:t>Términos básicos</a:t>
            </a:r>
            <a:endParaRPr lang="es-MX"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19</a:t>
            </a:fld>
            <a:endParaRPr lang="en-US" dirty="0"/>
          </a:p>
        </p:txBody>
      </p:sp>
    </p:spTree>
    <p:extLst>
      <p:ext uri="{BB962C8B-B14F-4D97-AF65-F5344CB8AC3E}">
        <p14:creationId xmlns:p14="http://schemas.microsoft.com/office/powerpoint/2010/main" val="40244604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533400" y="1218565"/>
            <a:ext cx="8229600"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algn="just">
              <a:lnSpc>
                <a:spcPct val="100000"/>
              </a:lnSpc>
              <a:spcBef>
                <a:spcPct val="0"/>
              </a:spcBef>
              <a:buClr>
                <a:srgbClr val="3333FF"/>
              </a:buClr>
              <a:buFont typeface="Wingdings" panose="05000000000000000000" pitchFamily="2" charset="2"/>
              <a:buChar char="q"/>
            </a:pPr>
            <a:r>
              <a:rPr lang="en-US" altLang="en-US" sz="2800" dirty="0" smtClean="0">
                <a:latin typeface="Times New Roman" panose="02020603050405020304" pitchFamily="18" charset="0"/>
                <a:cs typeface="Times New Roman" panose="02020603050405020304" pitchFamily="18" charset="0"/>
              </a:rPr>
              <a:t> </a:t>
            </a:r>
            <a:r>
              <a:rPr lang="es-ES" altLang="en-US" sz="3200" dirty="0">
                <a:latin typeface="Times New Roman" panose="02020603050405020304" pitchFamily="18" charset="0"/>
                <a:cs typeface="Times New Roman" panose="02020603050405020304" pitchFamily="18" charset="0"/>
              </a:rPr>
              <a:t>No </a:t>
            </a:r>
            <a:r>
              <a:rPr lang="es-ES" altLang="en-US" sz="3200" dirty="0" smtClean="0">
                <a:latin typeface="Times New Roman" panose="02020603050405020304" pitchFamily="18" charset="0"/>
                <a:cs typeface="Times New Roman" panose="02020603050405020304" pitchFamily="18" charset="0"/>
              </a:rPr>
              <a:t>ofrece </a:t>
            </a:r>
            <a:r>
              <a:rPr lang="es-ES" altLang="en-US" sz="3200" dirty="0">
                <a:latin typeface="Times New Roman" panose="02020603050405020304" pitchFamily="18" charset="0"/>
                <a:cs typeface="Times New Roman" panose="02020603050405020304" pitchFamily="18" charset="0"/>
              </a:rPr>
              <a:t>ni implica asesoramiento legal, y no se pretende ni se establece una relación abogado-cliente. Si se </a:t>
            </a:r>
            <a:r>
              <a:rPr lang="es-ES" altLang="en-US" sz="3200" dirty="0" smtClean="0">
                <a:latin typeface="Times New Roman" panose="02020603050405020304" pitchFamily="18" charset="0"/>
                <a:cs typeface="Times New Roman" panose="02020603050405020304" pitchFamily="18" charset="0"/>
              </a:rPr>
              <a:t>requiriera </a:t>
            </a:r>
            <a:r>
              <a:rPr lang="es-ES" altLang="en-US" sz="3200" dirty="0">
                <a:latin typeface="Times New Roman" panose="02020603050405020304" pitchFamily="18" charset="0"/>
                <a:cs typeface="Times New Roman" panose="02020603050405020304" pitchFamily="18" charset="0"/>
              </a:rPr>
              <a:t>asesoramiento legal u otra asistencia experta, </a:t>
            </a:r>
            <a:r>
              <a:rPr lang="es-ES" altLang="en-US" sz="3200" dirty="0" smtClean="0">
                <a:latin typeface="Times New Roman" panose="02020603050405020304" pitchFamily="18" charset="0"/>
                <a:cs typeface="Times New Roman" panose="02020603050405020304" pitchFamily="18" charset="0"/>
              </a:rPr>
              <a:t>deberán buscar</a:t>
            </a:r>
            <a:r>
              <a:rPr lang="es-ES" altLang="en-US" sz="3200" dirty="0">
                <a:latin typeface="Times New Roman" panose="02020603050405020304" pitchFamily="18" charset="0"/>
                <a:cs typeface="Times New Roman" panose="02020603050405020304" pitchFamily="18" charset="0"/>
              </a:rPr>
              <a:t>se</a:t>
            </a:r>
            <a:r>
              <a:rPr lang="es-ES" altLang="en-US" sz="3200" dirty="0" smtClean="0">
                <a:latin typeface="Times New Roman" panose="02020603050405020304" pitchFamily="18" charset="0"/>
                <a:cs typeface="Times New Roman" panose="02020603050405020304" pitchFamily="18" charset="0"/>
              </a:rPr>
              <a:t> </a:t>
            </a:r>
            <a:r>
              <a:rPr lang="es-ES" altLang="en-US" sz="3200" dirty="0">
                <a:latin typeface="Times New Roman" panose="02020603050405020304" pitchFamily="18" charset="0"/>
                <a:cs typeface="Times New Roman" panose="02020603050405020304" pitchFamily="18" charset="0"/>
              </a:rPr>
              <a:t>los servicios de un profesional competente</a:t>
            </a:r>
            <a:r>
              <a:rPr lang="es-ES" altLang="en-US" sz="3200" dirty="0" smtClean="0">
                <a:latin typeface="Times New Roman" panose="02020603050405020304" pitchFamily="18" charset="0"/>
                <a:cs typeface="Times New Roman" panose="02020603050405020304" pitchFamily="18" charset="0"/>
              </a:rPr>
              <a:t>.</a:t>
            </a:r>
          </a:p>
          <a:p>
            <a:pPr>
              <a:lnSpc>
                <a:spcPct val="100000"/>
              </a:lnSpc>
              <a:spcBef>
                <a:spcPct val="0"/>
              </a:spcBef>
              <a:buClr>
                <a:srgbClr val="3333FF"/>
              </a:buClr>
              <a:buNone/>
            </a:pPr>
            <a:endParaRPr lang="en-US" altLang="en-US" sz="2800" dirty="0">
              <a:latin typeface="Times New Roman" panose="02020603050405020304" pitchFamily="18" charset="0"/>
              <a:cs typeface="Times New Roman" panose="02020603050405020304" pitchFamily="18" charset="0"/>
            </a:endParaRPr>
          </a:p>
          <a:p>
            <a:pPr algn="just">
              <a:lnSpc>
                <a:spcPct val="100000"/>
              </a:lnSpc>
              <a:spcBef>
                <a:spcPct val="0"/>
              </a:spcBef>
              <a:buClr>
                <a:srgbClr val="3333FF"/>
              </a:buClr>
              <a:buFont typeface="Wingdings" panose="05000000000000000000" pitchFamily="2" charset="2"/>
              <a:buChar char="q"/>
            </a:pPr>
            <a:r>
              <a:rPr lang="en-US" altLang="en-US" sz="2800" dirty="0" smtClean="0">
                <a:latin typeface="Times New Roman" panose="02020603050405020304" pitchFamily="18" charset="0"/>
                <a:cs typeface="Times New Roman" panose="02020603050405020304" pitchFamily="18" charset="0"/>
              </a:rPr>
              <a:t> </a:t>
            </a:r>
            <a:r>
              <a:rPr lang="es-ES" altLang="en-US" sz="3200" dirty="0">
                <a:latin typeface="Times New Roman" panose="02020603050405020304" pitchFamily="18" charset="0"/>
                <a:cs typeface="Times New Roman" panose="02020603050405020304" pitchFamily="18" charset="0"/>
              </a:rPr>
              <a:t>Es responsabilidad del empleador y sus empleados cumplir con todas las normas y reglamentos pertinentes de OSHA en la jurisdicción en la que trabajan.</a:t>
            </a:r>
            <a:endParaRPr lang="en-US" altLang="en-US" sz="3200" dirty="0">
              <a:latin typeface="Times New Roman" panose="02020603050405020304" pitchFamily="18" charset="0"/>
              <a:cs typeface="Times New Roman" panose="02020603050405020304" pitchFamily="18" charset="0"/>
            </a:endParaRPr>
          </a:p>
        </p:txBody>
      </p:sp>
      <p:sp>
        <p:nvSpPr>
          <p:cNvPr id="5" name="Title 1"/>
          <p:cNvSpPr>
            <a:spLocks noGrp="1"/>
          </p:cNvSpPr>
          <p:nvPr>
            <p:ph type="title"/>
          </p:nvPr>
        </p:nvSpPr>
        <p:spPr>
          <a:xfrm>
            <a:off x="457200" y="457200"/>
            <a:ext cx="8229600" cy="563562"/>
          </a:xfrm>
        </p:spPr>
        <p:txBody>
          <a:bodyPr>
            <a:normAutofit fontScale="90000"/>
          </a:bodyPr>
          <a:lstStyle/>
          <a:p>
            <a:r>
              <a:rPr lang="es-MX" altLang="en-US" dirty="0">
                <a:latin typeface="Times New Roman" panose="02020603050405020304" pitchFamily="18" charset="0"/>
                <a:ea typeface="SimSun" panose="02010600030101010101" pitchFamily="2" charset="-122"/>
              </a:rPr>
              <a:t>Descargo de Responsabilidad</a:t>
            </a:r>
            <a:endParaRPr lang="es-MX"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2</a:t>
            </a:fld>
            <a:endParaRPr lang="en-US" dirty="0"/>
          </a:p>
        </p:txBody>
      </p:sp>
    </p:spTree>
    <p:extLst>
      <p:ext uri="{BB962C8B-B14F-4D97-AF65-F5344CB8AC3E}">
        <p14:creationId xmlns:p14="http://schemas.microsoft.com/office/powerpoint/2010/main" val="38419530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44"/>
          <p:cNvSpPr>
            <a:spLocks noChangeArrowheads="1"/>
          </p:cNvSpPr>
          <p:nvPr/>
        </p:nvSpPr>
        <p:spPr bwMode="auto">
          <a:xfrm>
            <a:off x="6502400" y="2711451"/>
            <a:ext cx="1981200" cy="481013"/>
          </a:xfrm>
          <a:prstGeom prst="roundRect">
            <a:avLst>
              <a:gd name="adj" fmla="val 16667"/>
            </a:avLst>
          </a:prstGeom>
          <a:solidFill>
            <a:schemeClr val="bg1"/>
          </a:solidFill>
          <a:ln w="12700">
            <a:solidFill>
              <a:schemeClr val="accent2"/>
            </a:solidFill>
            <a:round/>
            <a:headEnd/>
            <a:tailEnd/>
          </a:ln>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eaLnBrk="1" hangingPunct="1">
              <a:buFont typeface="Arial" panose="020B0604020202020204" pitchFamily="34" charset="0"/>
              <a:buNone/>
            </a:pPr>
            <a:r>
              <a:rPr lang="en-US" altLang="en-US" sz="2800" b="1" dirty="0">
                <a:solidFill>
                  <a:srgbClr val="FF0000"/>
                </a:solidFill>
                <a:latin typeface="Times New Roman" panose="02020603050405020304" pitchFamily="18" charset="0"/>
                <a:cs typeface="Times New Roman" panose="02020603050405020304" pitchFamily="18" charset="0"/>
              </a:rPr>
              <a:t>Conductor</a:t>
            </a:r>
            <a:endParaRPr lang="en-US" altLang="en-US" sz="2400" b="1" dirty="0">
              <a:solidFill>
                <a:srgbClr val="FF0000"/>
              </a:solidFill>
              <a:latin typeface="Times New Roman" panose="02020603050405020304" pitchFamily="18" charset="0"/>
              <a:cs typeface="Times New Roman" panose="02020603050405020304" pitchFamily="18" charset="0"/>
            </a:endParaRPr>
          </a:p>
        </p:txBody>
      </p:sp>
      <p:sp>
        <p:nvSpPr>
          <p:cNvPr id="30" name="Rounded Rectangle 47"/>
          <p:cNvSpPr>
            <a:spLocks noChangeArrowheads="1"/>
          </p:cNvSpPr>
          <p:nvPr/>
        </p:nvSpPr>
        <p:spPr bwMode="auto">
          <a:xfrm>
            <a:off x="6883400" y="4884739"/>
            <a:ext cx="1733550" cy="495300"/>
          </a:xfrm>
          <a:prstGeom prst="roundRect">
            <a:avLst>
              <a:gd name="adj" fmla="val 16667"/>
            </a:avLst>
          </a:prstGeom>
          <a:solidFill>
            <a:schemeClr val="bg1"/>
          </a:solidFill>
          <a:ln w="12700">
            <a:solidFill>
              <a:schemeClr val="accent2"/>
            </a:solidFill>
            <a:round/>
            <a:headEnd/>
            <a:tailEnd/>
          </a:ln>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a:r>
              <a:rPr lang="es-MX" altLang="en-US" sz="2800" b="1" dirty="0">
                <a:solidFill>
                  <a:srgbClr val="FF0000"/>
                </a:solidFill>
                <a:latin typeface="Times New Roman" panose="02020603050405020304" pitchFamily="18" charset="0"/>
                <a:cs typeface="Times New Roman" panose="02020603050405020304" pitchFamily="18" charset="0"/>
              </a:rPr>
              <a:t>Aislante</a:t>
            </a:r>
          </a:p>
        </p:txBody>
      </p:sp>
      <p:pic>
        <p:nvPicPr>
          <p:cNvPr id="31" name="Picture 2" descr="This figure shows an example of ceramic material" title="Ceramic"/>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5775" y="4548189"/>
            <a:ext cx="952500"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Rectangle 11"/>
          <p:cNvSpPr>
            <a:spLocks noChangeArrowheads="1"/>
          </p:cNvSpPr>
          <p:nvPr/>
        </p:nvSpPr>
        <p:spPr bwMode="auto">
          <a:xfrm>
            <a:off x="274817" y="4999040"/>
            <a:ext cx="16786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a:r>
              <a:rPr lang="es-MX" altLang="en-US" sz="2800" b="1" dirty="0">
                <a:latin typeface="Times New Roman" panose="02020603050405020304" pitchFamily="18" charset="0"/>
                <a:cs typeface="Times New Roman" panose="02020603050405020304" pitchFamily="18" charset="0"/>
              </a:rPr>
              <a:t>Cerámica</a:t>
            </a:r>
            <a:endParaRPr lang="es-MX" altLang="en-US" sz="2800" b="1" dirty="0"/>
          </a:p>
        </p:txBody>
      </p:sp>
      <p:pic>
        <p:nvPicPr>
          <p:cNvPr id="33" name="Picture 7" descr="This figure shows an example of glass material" title="Glas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38338" y="4389439"/>
            <a:ext cx="1231900"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Rectangle 10"/>
          <p:cNvSpPr>
            <a:spLocks noChangeArrowheads="1"/>
          </p:cNvSpPr>
          <p:nvPr/>
        </p:nvSpPr>
        <p:spPr bwMode="auto">
          <a:xfrm>
            <a:off x="1950245" y="4870451"/>
            <a:ext cx="11683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a:r>
              <a:rPr lang="es-MX" altLang="en-US" sz="2800" b="1" dirty="0">
                <a:latin typeface="Times New Roman" panose="02020603050405020304" pitchFamily="18" charset="0"/>
                <a:cs typeface="Times New Roman" panose="02020603050405020304" pitchFamily="18" charset="0"/>
              </a:rPr>
              <a:t>Vidrio</a:t>
            </a:r>
            <a:endParaRPr lang="es-MX" altLang="en-US" sz="2800" b="1" dirty="0"/>
          </a:p>
        </p:txBody>
      </p:sp>
      <p:pic>
        <p:nvPicPr>
          <p:cNvPr id="35" name="Picture 8" descr="This figure shows an example of wet wood material" title="wet wood"/>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200400" y="2501901"/>
            <a:ext cx="161925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Rectangle 28"/>
          <p:cNvSpPr>
            <a:spLocks noChangeArrowheads="1"/>
          </p:cNvSpPr>
          <p:nvPr/>
        </p:nvSpPr>
        <p:spPr bwMode="auto">
          <a:xfrm>
            <a:off x="2709380" y="2715626"/>
            <a:ext cx="27286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r>
              <a:rPr lang="es-MX" altLang="en-US" sz="2800" b="1" dirty="0">
                <a:latin typeface="Times New Roman" panose="02020603050405020304" pitchFamily="18" charset="0"/>
                <a:cs typeface="Times New Roman" panose="02020603050405020304" pitchFamily="18" charset="0"/>
              </a:rPr>
              <a:t>Madera húmeda</a:t>
            </a:r>
            <a:endParaRPr lang="es-MX" altLang="en-US" sz="2800" b="1" dirty="0"/>
          </a:p>
        </p:txBody>
      </p:sp>
      <p:pic>
        <p:nvPicPr>
          <p:cNvPr id="37" name="Picture 9" descr="This figure shows the example of a metal material" title="Metal"/>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04888" y="2530476"/>
            <a:ext cx="1425575"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Rectangle 9"/>
          <p:cNvSpPr>
            <a:spLocks noChangeArrowheads="1"/>
          </p:cNvSpPr>
          <p:nvPr/>
        </p:nvSpPr>
        <p:spPr bwMode="auto">
          <a:xfrm>
            <a:off x="1219200" y="2690814"/>
            <a:ext cx="10807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Font typeface="Arial" panose="020B0604020202020204" pitchFamily="34" charset="0"/>
              <a:buNone/>
            </a:pPr>
            <a:r>
              <a:rPr lang="en-US" altLang="en-US" sz="2800" b="1" dirty="0">
                <a:latin typeface="Times New Roman" panose="02020603050405020304" pitchFamily="18" charset="0"/>
                <a:cs typeface="Times New Roman" panose="02020603050405020304" pitchFamily="18" charset="0"/>
              </a:rPr>
              <a:t>Metal</a:t>
            </a:r>
            <a:endParaRPr lang="en-US" altLang="en-US" sz="2800" b="1" dirty="0"/>
          </a:p>
        </p:txBody>
      </p:sp>
      <p:pic>
        <p:nvPicPr>
          <p:cNvPr id="39" name="Picture 10" descr="This figure shows an example of rubber material" title="Rubbe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487738" y="4629152"/>
            <a:ext cx="1455737"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12"/>
          <p:cNvSpPr>
            <a:spLocks noChangeArrowheads="1"/>
          </p:cNvSpPr>
          <p:nvPr/>
        </p:nvSpPr>
        <p:spPr bwMode="auto">
          <a:xfrm>
            <a:off x="3730770" y="5019677"/>
            <a:ext cx="9220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a:r>
              <a:rPr lang="es-MX" altLang="en-US" sz="2800" b="1" dirty="0">
                <a:latin typeface="Times New Roman" panose="02020603050405020304" pitchFamily="18" charset="0"/>
                <a:cs typeface="Times New Roman" panose="02020603050405020304" pitchFamily="18" charset="0"/>
              </a:rPr>
              <a:t>Hule</a:t>
            </a:r>
            <a:endParaRPr lang="es-MX" altLang="en-US" sz="2800" b="1" dirty="0"/>
          </a:p>
        </p:txBody>
      </p:sp>
      <p:sp>
        <p:nvSpPr>
          <p:cNvPr id="41" name="Rounded Rectangle 12" descr="It contains all materials in a conductor group" title="conductor group"/>
          <p:cNvSpPr>
            <a:spLocks noChangeArrowheads="1"/>
          </p:cNvSpPr>
          <p:nvPr/>
        </p:nvSpPr>
        <p:spPr bwMode="auto">
          <a:xfrm>
            <a:off x="605246" y="2209800"/>
            <a:ext cx="8140292" cy="1471614"/>
          </a:xfrm>
          <a:prstGeom prst="roundRect">
            <a:avLst>
              <a:gd name="adj" fmla="val 16667"/>
            </a:avLst>
          </a:prstGeom>
          <a:noFill/>
          <a:ln w="47625">
            <a:solidFill>
              <a:srgbClr val="7030A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SzPct val="100000"/>
              <a:buFont typeface="Times New Roman" panose="02020603050405020304" pitchFamily="18" charset="0"/>
              <a:buNone/>
            </a:pPr>
            <a:endParaRPr lang="en-US" altLang="en-US" dirty="0">
              <a:cs typeface="Arial" panose="020B0604020202020204" pitchFamily="34" charset="0"/>
            </a:endParaRPr>
          </a:p>
        </p:txBody>
      </p:sp>
      <p:sp>
        <p:nvSpPr>
          <p:cNvPr id="42" name="Rounded Rectangle 17" descr="It contains a group of insulator materials" title="insulator group"/>
          <p:cNvSpPr>
            <a:spLocks noChangeArrowheads="1"/>
          </p:cNvSpPr>
          <p:nvPr/>
        </p:nvSpPr>
        <p:spPr bwMode="auto">
          <a:xfrm>
            <a:off x="304800" y="4137026"/>
            <a:ext cx="8542338" cy="1930401"/>
          </a:xfrm>
          <a:prstGeom prst="roundRect">
            <a:avLst>
              <a:gd name="adj" fmla="val 16667"/>
            </a:avLst>
          </a:prstGeom>
          <a:noFill/>
          <a:ln w="47625">
            <a:solidFill>
              <a:srgbClr val="0070C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SzPct val="100000"/>
              <a:buFont typeface="Times New Roman" panose="02020603050405020304" pitchFamily="18" charset="0"/>
              <a:buNone/>
            </a:pPr>
            <a:endParaRPr lang="en-US" altLang="en-US" dirty="0">
              <a:cs typeface="Arial" panose="020B0604020202020204" pitchFamily="34" charset="0"/>
            </a:endParaRPr>
          </a:p>
        </p:txBody>
      </p:sp>
      <p:sp>
        <p:nvSpPr>
          <p:cNvPr id="43" name="Rectangle 42"/>
          <p:cNvSpPr/>
          <p:nvPr/>
        </p:nvSpPr>
        <p:spPr>
          <a:xfrm>
            <a:off x="152400" y="1244025"/>
            <a:ext cx="8913017" cy="584775"/>
          </a:xfrm>
          <a:prstGeom prst="rect">
            <a:avLst/>
          </a:prstGeom>
        </p:spPr>
        <p:txBody>
          <a:bodyPr wrap="none">
            <a:spAutoFit/>
          </a:bodyPr>
          <a:lstStyle/>
          <a:p>
            <a:pPr marL="457200" indent="-457200">
              <a:buClr>
                <a:srgbClr val="0000FF"/>
              </a:buClr>
              <a:buFont typeface="Wingdings" panose="05000000000000000000" pitchFamily="2" charset="2"/>
              <a:buChar char="q"/>
            </a:pPr>
            <a:r>
              <a:rPr lang="en-US" altLang="en-US" sz="2800" kern="0" dirty="0" smtClean="0">
                <a:latin typeface="Times New Roman" panose="02020603050405020304" pitchFamily="18" charset="0"/>
                <a:cs typeface="Times New Roman" panose="02020603050405020304" pitchFamily="18" charset="0"/>
              </a:rPr>
              <a:t> </a:t>
            </a:r>
            <a:r>
              <a:rPr lang="es-MX" altLang="en-US" sz="3200" kern="0" dirty="0">
                <a:latin typeface="Times New Roman" panose="02020603050405020304" pitchFamily="18" charset="0"/>
                <a:cs typeface="Times New Roman" panose="02020603050405020304" pitchFamily="18" charset="0"/>
              </a:rPr>
              <a:t>Agrupa estos materiales en su correcta categoría</a:t>
            </a:r>
            <a:endParaRPr lang="en-US" altLang="en-US" sz="3200" kern="0" dirty="0">
              <a:latin typeface="Times New Roman" panose="02020603050405020304" pitchFamily="18" charset="0"/>
              <a:cs typeface="Times New Roman" panose="02020603050405020304" pitchFamily="18" charset="0"/>
            </a:endParaRPr>
          </a:p>
        </p:txBody>
      </p:sp>
      <p:pic>
        <p:nvPicPr>
          <p:cNvPr id="44" name="Picture 43" descr="This figure shows an example of dry wood material" title="dry wood"/>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5400000">
            <a:off x="5186991" y="4641710"/>
            <a:ext cx="1452892" cy="980702"/>
          </a:xfrm>
          <a:prstGeom prst="rect">
            <a:avLst/>
          </a:prstGeom>
        </p:spPr>
      </p:pic>
      <p:sp>
        <p:nvSpPr>
          <p:cNvPr id="45" name="Rectangle 28"/>
          <p:cNvSpPr>
            <a:spLocks noChangeArrowheads="1"/>
          </p:cNvSpPr>
          <p:nvPr/>
        </p:nvSpPr>
        <p:spPr bwMode="auto">
          <a:xfrm>
            <a:off x="4830485" y="4918404"/>
            <a:ext cx="21259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r>
              <a:rPr lang="es-MX" altLang="en-US" sz="2800" b="1" dirty="0">
                <a:latin typeface="Times New Roman" panose="02020603050405020304" pitchFamily="18" charset="0"/>
                <a:cs typeface="Times New Roman" panose="02020603050405020304" pitchFamily="18" charset="0"/>
              </a:rPr>
              <a:t>Madera seca</a:t>
            </a:r>
            <a:endParaRPr lang="es-MX" altLang="en-US" sz="2800" b="1" dirty="0"/>
          </a:p>
        </p:txBody>
      </p:sp>
      <p:sp>
        <p:nvSpPr>
          <p:cNvPr id="23" name="Title 1"/>
          <p:cNvSpPr>
            <a:spLocks noGrp="1"/>
          </p:cNvSpPr>
          <p:nvPr>
            <p:ph type="title"/>
          </p:nvPr>
        </p:nvSpPr>
        <p:spPr>
          <a:xfrm>
            <a:off x="457200" y="503238"/>
            <a:ext cx="8229600" cy="563562"/>
          </a:xfrm>
        </p:spPr>
        <p:txBody>
          <a:bodyPr>
            <a:normAutofit fontScale="90000"/>
          </a:bodyPr>
          <a:lstStyle/>
          <a:p>
            <a:r>
              <a:rPr lang="es-MX" altLang="en-US" dirty="0" smtClean="0">
                <a:latin typeface="Times New Roman" panose="02020603050405020304" pitchFamily="18" charset="0"/>
                <a:ea typeface="SimSun" panose="02010600030101010101" pitchFamily="2" charset="-122"/>
              </a:rPr>
              <a:t>Términos básicos</a:t>
            </a:r>
            <a:endParaRPr lang="es-MX"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20</a:t>
            </a:fld>
            <a:endParaRPr lang="en-US" dirty="0"/>
          </a:p>
        </p:txBody>
      </p:sp>
    </p:spTree>
    <p:extLst>
      <p:ext uri="{BB962C8B-B14F-4D97-AF65-F5344CB8AC3E}">
        <p14:creationId xmlns:p14="http://schemas.microsoft.com/office/powerpoint/2010/main" val="13442197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9"/>
          <p:cNvSpPr txBox="1">
            <a:spLocks noChangeArrowheads="1"/>
          </p:cNvSpPr>
          <p:nvPr/>
        </p:nvSpPr>
        <p:spPr>
          <a:xfrm>
            <a:off x="152400" y="1295400"/>
            <a:ext cx="8915400" cy="609600"/>
          </a:xfrm>
          <a:prstGeom prst="rect">
            <a:avLst/>
          </a:prstGeom>
        </p:spPr>
        <p:txBody>
          <a:bodyPr/>
          <a:lstStyle>
            <a:lvl1pPr algn="ctr" rtl="0" eaLnBrk="1" fontAlgn="base" hangingPunct="1">
              <a:spcBef>
                <a:spcPct val="0"/>
              </a:spcBef>
              <a:spcAft>
                <a:spcPct val="0"/>
              </a:spcAft>
              <a:defRPr sz="4000" b="1">
                <a:solidFill>
                  <a:schemeClr val="accent2"/>
                </a:solidFill>
                <a:latin typeface="+mj-lt"/>
                <a:ea typeface="+mj-ea"/>
                <a:cs typeface="+mj-cs"/>
              </a:defRPr>
            </a:lvl1pPr>
            <a:lvl2pPr algn="ctr" rtl="0" eaLnBrk="1" fontAlgn="base" hangingPunct="1">
              <a:spcBef>
                <a:spcPct val="0"/>
              </a:spcBef>
              <a:spcAft>
                <a:spcPct val="0"/>
              </a:spcAft>
              <a:defRPr sz="4000" b="1">
                <a:solidFill>
                  <a:schemeClr val="accent2"/>
                </a:solidFill>
                <a:latin typeface="Arial" charset="0"/>
              </a:defRPr>
            </a:lvl2pPr>
            <a:lvl3pPr algn="ctr" rtl="0" eaLnBrk="1" fontAlgn="base" hangingPunct="1">
              <a:spcBef>
                <a:spcPct val="0"/>
              </a:spcBef>
              <a:spcAft>
                <a:spcPct val="0"/>
              </a:spcAft>
              <a:defRPr sz="4000" b="1">
                <a:solidFill>
                  <a:schemeClr val="accent2"/>
                </a:solidFill>
                <a:latin typeface="Arial" charset="0"/>
              </a:defRPr>
            </a:lvl3pPr>
            <a:lvl4pPr algn="ctr" rtl="0" eaLnBrk="1" fontAlgn="base" hangingPunct="1">
              <a:spcBef>
                <a:spcPct val="0"/>
              </a:spcBef>
              <a:spcAft>
                <a:spcPct val="0"/>
              </a:spcAft>
              <a:defRPr sz="4000" b="1">
                <a:solidFill>
                  <a:schemeClr val="accent2"/>
                </a:solidFill>
                <a:latin typeface="Arial" charset="0"/>
              </a:defRPr>
            </a:lvl4pPr>
            <a:lvl5pPr algn="ctr" rtl="0" eaLnBrk="1" fontAlgn="base" hangingPunct="1">
              <a:spcBef>
                <a:spcPct val="0"/>
              </a:spcBef>
              <a:spcAft>
                <a:spcPct val="0"/>
              </a:spcAft>
              <a:defRPr sz="4000" b="1">
                <a:solidFill>
                  <a:schemeClr val="accent2"/>
                </a:solidFill>
                <a:latin typeface="Arial" charset="0"/>
              </a:defRPr>
            </a:lvl5pPr>
            <a:lvl6pPr marL="457200" algn="ctr" rtl="0" eaLnBrk="1" fontAlgn="base" hangingPunct="1">
              <a:spcBef>
                <a:spcPct val="0"/>
              </a:spcBef>
              <a:spcAft>
                <a:spcPct val="0"/>
              </a:spcAft>
              <a:defRPr sz="4000" b="1">
                <a:solidFill>
                  <a:schemeClr val="accent2"/>
                </a:solidFill>
                <a:latin typeface="Arial" charset="0"/>
              </a:defRPr>
            </a:lvl6pPr>
            <a:lvl7pPr marL="914400" algn="ctr" rtl="0" eaLnBrk="1" fontAlgn="base" hangingPunct="1">
              <a:spcBef>
                <a:spcPct val="0"/>
              </a:spcBef>
              <a:spcAft>
                <a:spcPct val="0"/>
              </a:spcAft>
              <a:defRPr sz="4000" b="1">
                <a:solidFill>
                  <a:schemeClr val="accent2"/>
                </a:solidFill>
                <a:latin typeface="Arial" charset="0"/>
              </a:defRPr>
            </a:lvl7pPr>
            <a:lvl8pPr marL="1371600" algn="ctr" rtl="0" eaLnBrk="1" fontAlgn="base" hangingPunct="1">
              <a:spcBef>
                <a:spcPct val="0"/>
              </a:spcBef>
              <a:spcAft>
                <a:spcPct val="0"/>
              </a:spcAft>
              <a:defRPr sz="4000" b="1">
                <a:solidFill>
                  <a:schemeClr val="accent2"/>
                </a:solidFill>
                <a:latin typeface="Arial" charset="0"/>
              </a:defRPr>
            </a:lvl8pPr>
            <a:lvl9pPr marL="1828800" algn="ctr" rtl="0" eaLnBrk="1" fontAlgn="base" hangingPunct="1">
              <a:spcBef>
                <a:spcPct val="0"/>
              </a:spcBef>
              <a:spcAft>
                <a:spcPct val="0"/>
              </a:spcAft>
              <a:defRPr sz="4000" b="1">
                <a:solidFill>
                  <a:schemeClr val="accent2"/>
                </a:solidFill>
                <a:latin typeface="Arial" charset="0"/>
              </a:defRPr>
            </a:lvl9pPr>
          </a:lstStyle>
          <a:p>
            <a:pPr marL="457200" indent="-457200" algn="l">
              <a:buClr>
                <a:srgbClr val="0000FF"/>
              </a:buClr>
              <a:buFont typeface="Wingdings" panose="05000000000000000000" pitchFamily="2" charset="2"/>
              <a:buChar char="q"/>
            </a:pPr>
            <a:r>
              <a:rPr lang="en-US" altLang="en-US" sz="2800" b="0" kern="0" dirty="0" smtClean="0">
                <a:solidFill>
                  <a:schemeClr val="tx1"/>
                </a:solidFill>
                <a:latin typeface="Times New Roman" panose="02020603050405020304" pitchFamily="18" charset="0"/>
                <a:cs typeface="Times New Roman" panose="02020603050405020304" pitchFamily="18" charset="0"/>
              </a:rPr>
              <a:t> </a:t>
            </a:r>
            <a:r>
              <a:rPr lang="es-ES" altLang="en-US" sz="3200" b="0" kern="0" dirty="0">
                <a:solidFill>
                  <a:schemeClr val="tx1"/>
                </a:solidFill>
                <a:latin typeface="Times New Roman" panose="02020603050405020304" pitchFamily="18" charset="0"/>
                <a:cs typeface="Times New Roman" panose="02020603050405020304" pitchFamily="18" charset="0"/>
              </a:rPr>
              <a:t>Estructuras de cables con conductores o </a:t>
            </a:r>
            <a:r>
              <a:rPr lang="es-ES" altLang="en-US" sz="3200" b="0" kern="0" dirty="0" smtClean="0">
                <a:solidFill>
                  <a:schemeClr val="tx1"/>
                </a:solidFill>
                <a:latin typeface="Times New Roman" panose="02020603050405020304" pitchFamily="18" charset="0"/>
                <a:cs typeface="Times New Roman" panose="02020603050405020304" pitchFamily="18" charset="0"/>
              </a:rPr>
              <a:t>aislantes</a:t>
            </a:r>
            <a:endParaRPr lang="en-US" altLang="en-US" sz="3000" b="0" kern="0" dirty="0" smtClean="0">
              <a:solidFill>
                <a:schemeClr val="tx1"/>
              </a:solidFill>
              <a:latin typeface="Times New Roman" panose="02020603050405020304" pitchFamily="18" charset="0"/>
              <a:cs typeface="Times New Roman" panose="02020603050405020304" pitchFamily="18" charset="0"/>
            </a:endParaRPr>
          </a:p>
        </p:txBody>
      </p:sp>
      <p:sp>
        <p:nvSpPr>
          <p:cNvPr id="8" name="Title 1"/>
          <p:cNvSpPr>
            <a:spLocks noGrp="1"/>
          </p:cNvSpPr>
          <p:nvPr>
            <p:ph type="title"/>
          </p:nvPr>
        </p:nvSpPr>
        <p:spPr>
          <a:xfrm>
            <a:off x="457200" y="503238"/>
            <a:ext cx="8229600" cy="563562"/>
          </a:xfrm>
        </p:spPr>
        <p:txBody>
          <a:bodyPr>
            <a:normAutofit fontScale="90000"/>
          </a:bodyPr>
          <a:lstStyle/>
          <a:p>
            <a:r>
              <a:rPr lang="es-MX" altLang="en-US" dirty="0" smtClean="0">
                <a:latin typeface="Times New Roman" panose="02020603050405020304" pitchFamily="18" charset="0"/>
                <a:ea typeface="SimSun" panose="02010600030101010101" pitchFamily="2" charset="-122"/>
              </a:rPr>
              <a:t>Términos básicos</a:t>
            </a:r>
            <a:endParaRPr lang="es-MX"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21</a:t>
            </a:fld>
            <a:endParaRPr lang="en-US" dirty="0"/>
          </a:p>
        </p:txBody>
      </p:sp>
      <p:pic>
        <p:nvPicPr>
          <p:cNvPr id="3" name="Picture 2" descr="picture of conductor and insulator" title="conductor and insulato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24866" y="1981200"/>
            <a:ext cx="7494267" cy="4089400"/>
          </a:xfrm>
          <a:prstGeom prst="rect">
            <a:avLst/>
          </a:prstGeom>
        </p:spPr>
      </p:pic>
    </p:spTree>
    <p:extLst>
      <p:ext uri="{BB962C8B-B14F-4D97-AF65-F5344CB8AC3E}">
        <p14:creationId xmlns:p14="http://schemas.microsoft.com/office/powerpoint/2010/main" val="16017090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ChangeArrowheads="1"/>
          </p:cNvSpPr>
          <p:nvPr/>
        </p:nvSpPr>
        <p:spPr bwMode="auto">
          <a:xfrm>
            <a:off x="685800" y="5334000"/>
            <a:ext cx="754380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eaLnBrk="1" hangingPunct="1">
              <a:buClr>
                <a:srgbClr val="3333FF"/>
              </a:buClr>
              <a:buFont typeface="Arial" panose="020B0604020202020204" pitchFamily="34" charset="0"/>
              <a:buNone/>
            </a:pPr>
            <a:r>
              <a:rPr lang="es-MX" altLang="en-US" sz="3200" dirty="0" smtClean="0">
                <a:latin typeface="Times New Roman" panose="02020603050405020304" pitchFamily="18" charset="0"/>
                <a:cs typeface="Times New Roman" panose="02020603050405020304" pitchFamily="18" charset="0"/>
              </a:rPr>
              <a:t>Una trayectoria de corriente abierta puede llegar a detener la conducción de la corriente.</a:t>
            </a:r>
            <a:endParaRPr lang="es-MX" altLang="en-US" sz="3200" dirty="0">
              <a:latin typeface="Times New Roman" panose="02020603050405020304" pitchFamily="18" charset="0"/>
              <a:cs typeface="Times New Roman" panose="02020603050405020304" pitchFamily="18" charset="0"/>
            </a:endParaRPr>
          </a:p>
        </p:txBody>
      </p:sp>
      <p:pic>
        <p:nvPicPr>
          <p:cNvPr id="7" name="Picture 6" descr="This figure illustrates a basic electrical circuit, including voltage source, resistance, and conductor." title="Voltage and resistance"/>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329094" y="2015212"/>
            <a:ext cx="4690915" cy="3090188"/>
          </a:xfrm>
          <a:prstGeom prst="rect">
            <a:avLst/>
          </a:prstGeom>
        </p:spPr>
      </p:pic>
      <p:sp>
        <p:nvSpPr>
          <p:cNvPr id="8" name="Rectangle 7"/>
          <p:cNvSpPr>
            <a:spLocks noChangeArrowheads="1"/>
          </p:cNvSpPr>
          <p:nvPr/>
        </p:nvSpPr>
        <p:spPr bwMode="auto">
          <a:xfrm>
            <a:off x="152400" y="1260157"/>
            <a:ext cx="883920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3333FF"/>
              </a:buClr>
              <a:buFont typeface="Wingdings" panose="05000000000000000000" pitchFamily="2" charset="2"/>
              <a:buChar char="q"/>
            </a:pPr>
            <a:r>
              <a:rPr lang="en-US" altLang="en-US" sz="2800" b="1" dirty="0" smtClean="0">
                <a:solidFill>
                  <a:srgbClr val="7030A0"/>
                </a:solidFill>
                <a:latin typeface="Times New Roman" panose="02020603050405020304" pitchFamily="18" charset="0"/>
                <a:cs typeface="Times New Roman" panose="02020603050405020304" pitchFamily="18" charset="0"/>
              </a:rPr>
              <a:t> </a:t>
            </a:r>
            <a:r>
              <a:rPr lang="es-MX" altLang="en-US" sz="3200" b="1" dirty="0" smtClean="0">
                <a:solidFill>
                  <a:srgbClr val="7030A0"/>
                </a:solidFill>
                <a:latin typeface="Times New Roman" panose="02020603050405020304" pitchFamily="18" charset="0"/>
                <a:cs typeface="Times New Roman" panose="02020603050405020304" pitchFamily="18" charset="0"/>
              </a:rPr>
              <a:t>Circuito Eléctrico </a:t>
            </a:r>
            <a:r>
              <a:rPr lang="es-MX" altLang="en-US" sz="3200" dirty="0" smtClean="0">
                <a:latin typeface="Times New Roman" panose="02020603050405020304" pitchFamily="18" charset="0"/>
                <a:cs typeface="Times New Roman" panose="02020603050405020304" pitchFamily="18" charset="0"/>
              </a:rPr>
              <a:t>: trayectoria completa de la corriente</a:t>
            </a:r>
            <a:endParaRPr lang="es-MX" altLang="en-US" sz="2700" dirty="0">
              <a:latin typeface="Times New Roman" panose="02020603050405020304" pitchFamily="18" charset="0"/>
              <a:cs typeface="Times New Roman" panose="02020603050405020304" pitchFamily="18" charset="0"/>
            </a:endParaRPr>
          </a:p>
        </p:txBody>
      </p:sp>
      <p:sp>
        <p:nvSpPr>
          <p:cNvPr id="12" name="Title 1"/>
          <p:cNvSpPr>
            <a:spLocks noGrp="1"/>
          </p:cNvSpPr>
          <p:nvPr>
            <p:ph type="title"/>
          </p:nvPr>
        </p:nvSpPr>
        <p:spPr>
          <a:xfrm>
            <a:off x="457200" y="503238"/>
            <a:ext cx="8229600" cy="563562"/>
          </a:xfrm>
        </p:spPr>
        <p:txBody>
          <a:bodyPr>
            <a:normAutofit fontScale="90000"/>
          </a:bodyPr>
          <a:lstStyle/>
          <a:p>
            <a:r>
              <a:rPr lang="es-MX" altLang="en-US" dirty="0" smtClean="0">
                <a:latin typeface="Times New Roman" panose="02020603050405020304" pitchFamily="18" charset="0"/>
                <a:ea typeface="SimSun" panose="02010600030101010101" pitchFamily="2" charset="-122"/>
              </a:rPr>
              <a:t>Términos básicos</a:t>
            </a:r>
            <a:endParaRPr lang="es-MX"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22</a:t>
            </a:fld>
            <a:endParaRPr lang="en-US" dirty="0"/>
          </a:p>
        </p:txBody>
      </p:sp>
      <p:sp>
        <p:nvSpPr>
          <p:cNvPr id="13" name="Rectangle 12"/>
          <p:cNvSpPr/>
          <p:nvPr/>
        </p:nvSpPr>
        <p:spPr>
          <a:xfrm>
            <a:off x="3962400" y="4419600"/>
            <a:ext cx="1714108" cy="3819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smtClean="0">
                <a:solidFill>
                  <a:schemeClr val="tx1"/>
                </a:solidFill>
                <a:latin typeface="Times New Roman" panose="02020603050405020304" pitchFamily="18" charset="0"/>
                <a:cs typeface="Times New Roman" panose="02020603050405020304" pitchFamily="18" charset="0"/>
              </a:rPr>
              <a:t>Resistencia</a:t>
            </a:r>
            <a:endParaRPr lang="es-MX" sz="2400" b="1" dirty="0">
              <a:solidFill>
                <a:schemeClr val="tx1"/>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3829442" y="2092150"/>
            <a:ext cx="1409700" cy="3819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smtClean="0">
                <a:solidFill>
                  <a:schemeClr val="tx1"/>
                </a:solidFill>
                <a:latin typeface="Times New Roman" panose="02020603050405020304" pitchFamily="18" charset="0"/>
                <a:cs typeface="Times New Roman" panose="02020603050405020304" pitchFamily="18" charset="0"/>
              </a:rPr>
              <a:t>Voltaje</a:t>
            </a:r>
            <a:endParaRPr lang="es-MX"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32113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ChangeArrowheads="1"/>
          </p:cNvSpPr>
          <p:nvPr/>
        </p:nvSpPr>
        <p:spPr bwMode="auto">
          <a:xfrm>
            <a:off x="66676" y="1189672"/>
            <a:ext cx="9001124"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3333FF"/>
              </a:buClr>
              <a:buFont typeface="Wingdings" panose="05000000000000000000" pitchFamily="2" charset="2"/>
              <a:buChar char="q"/>
            </a:pPr>
            <a:r>
              <a:rPr lang="en-US" altLang="en-US" sz="2800" dirty="0" smtClean="0">
                <a:latin typeface="Times New Roman" panose="02020603050405020304" pitchFamily="18" charset="0"/>
                <a:cs typeface="Times New Roman" panose="02020603050405020304" pitchFamily="18" charset="0"/>
              </a:rPr>
              <a:t> </a:t>
            </a:r>
            <a:r>
              <a:rPr lang="es-ES" altLang="en-US" sz="3200" dirty="0">
                <a:latin typeface="Times New Roman" panose="02020603050405020304" pitchFamily="18" charset="0"/>
                <a:cs typeface="Times New Roman" panose="02020603050405020304" pitchFamily="18" charset="0"/>
              </a:rPr>
              <a:t>La corriente siempre fluye a través del camino menos resistente</a:t>
            </a:r>
            <a:endParaRPr lang="en-US" altLang="en-US" sz="2600" dirty="0">
              <a:latin typeface="Times New Roman" panose="02020603050405020304" pitchFamily="18" charset="0"/>
              <a:cs typeface="Times New Roman" panose="02020603050405020304" pitchFamily="18" charset="0"/>
            </a:endParaRPr>
          </a:p>
        </p:txBody>
      </p:sp>
      <p:sp>
        <p:nvSpPr>
          <p:cNvPr id="12" name="Rectangle 7"/>
          <p:cNvSpPr>
            <a:spLocks noChangeArrowheads="1"/>
          </p:cNvSpPr>
          <p:nvPr/>
        </p:nvSpPr>
        <p:spPr bwMode="auto">
          <a:xfrm>
            <a:off x="304800" y="5644515"/>
            <a:ext cx="830580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eaLnBrk="1" hangingPunct="1">
              <a:buClr>
                <a:srgbClr val="3333FF"/>
              </a:buClr>
              <a:buFont typeface="Wingdings" panose="05000000000000000000" pitchFamily="2" charset="2"/>
              <a:buChar char="q"/>
            </a:pPr>
            <a:r>
              <a:rPr lang="en-US" altLang="en-US" sz="2800" dirty="0" smtClean="0">
                <a:latin typeface="Times New Roman" panose="02020603050405020304" pitchFamily="18" charset="0"/>
                <a:cs typeface="Times New Roman" panose="02020603050405020304" pitchFamily="18" charset="0"/>
              </a:rPr>
              <a:t> </a:t>
            </a:r>
            <a:r>
              <a:rPr lang="es-MX" altLang="en-US" sz="3200" dirty="0" smtClean="0">
                <a:latin typeface="Times New Roman" panose="02020603050405020304" pitchFamily="18" charset="0"/>
                <a:cs typeface="Times New Roman" panose="02020603050405020304" pitchFamily="18" charset="0"/>
              </a:rPr>
              <a:t>Al cerrar el interruptor, toda la corriente fluye a través del mismo al ofrecer menos resistencia.</a:t>
            </a:r>
            <a:endParaRPr lang="es-MX" altLang="en-US" sz="3200" dirty="0">
              <a:latin typeface="Times New Roman" panose="02020603050405020304" pitchFamily="18" charset="0"/>
              <a:cs typeface="Times New Roman" panose="02020603050405020304" pitchFamily="18" charset="0"/>
            </a:endParaRPr>
          </a:p>
        </p:txBody>
      </p:sp>
      <p:sp>
        <p:nvSpPr>
          <p:cNvPr id="15" name="Title 1"/>
          <p:cNvSpPr>
            <a:spLocks noGrp="1"/>
          </p:cNvSpPr>
          <p:nvPr>
            <p:ph type="title"/>
          </p:nvPr>
        </p:nvSpPr>
        <p:spPr>
          <a:xfrm>
            <a:off x="457200" y="503238"/>
            <a:ext cx="8229600" cy="563562"/>
          </a:xfrm>
        </p:spPr>
        <p:txBody>
          <a:bodyPr>
            <a:normAutofit fontScale="90000"/>
          </a:bodyPr>
          <a:lstStyle/>
          <a:p>
            <a:r>
              <a:rPr lang="es-MX" altLang="en-US" dirty="0" smtClean="0">
                <a:latin typeface="Times New Roman" panose="02020603050405020304" pitchFamily="18" charset="0"/>
                <a:ea typeface="SimSun" panose="02010600030101010101" pitchFamily="2" charset="-122"/>
              </a:rPr>
              <a:t>Términos básicos</a:t>
            </a:r>
            <a:endParaRPr lang="es-MX"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23</a:t>
            </a:fld>
            <a:endParaRPr lang="en-US" dirty="0"/>
          </a:p>
        </p:txBody>
      </p:sp>
      <p:pic>
        <p:nvPicPr>
          <p:cNvPr id="3" name="Picture 2" descr="picture of switch off" title="picture of switch of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38200" y="2191790"/>
            <a:ext cx="3241190" cy="3370810"/>
          </a:xfrm>
          <a:prstGeom prst="rect">
            <a:avLst/>
          </a:prstGeom>
        </p:spPr>
      </p:pic>
      <p:pic>
        <p:nvPicPr>
          <p:cNvPr id="4" name="Picture 3" descr="picture of switch on" title="picture of switch on"/>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821766" y="2152511"/>
            <a:ext cx="3331633" cy="3410089"/>
          </a:xfrm>
          <a:prstGeom prst="rect">
            <a:avLst/>
          </a:prstGeom>
        </p:spPr>
      </p:pic>
    </p:spTree>
    <p:extLst>
      <p:ext uri="{BB962C8B-B14F-4D97-AF65-F5344CB8AC3E}">
        <p14:creationId xmlns:p14="http://schemas.microsoft.com/office/powerpoint/2010/main" val="3234311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503238"/>
            <a:ext cx="8229600" cy="563562"/>
          </a:xfrm>
        </p:spPr>
        <p:txBody>
          <a:bodyPr>
            <a:normAutofit fontScale="90000"/>
          </a:bodyPr>
          <a:lstStyle/>
          <a:p>
            <a:r>
              <a:rPr lang="es-MX" altLang="en-US" dirty="0" smtClean="0">
                <a:latin typeface="Times New Roman" panose="02020603050405020304" pitchFamily="18" charset="0"/>
                <a:ea typeface="SimSun" panose="02010600030101010101" pitchFamily="2" charset="-122"/>
              </a:rPr>
              <a:t>Símbolos de peligro eléctrico</a:t>
            </a:r>
            <a:endParaRPr lang="es-MX"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24</a:t>
            </a:fld>
            <a:endParaRPr lang="en-US" dirty="0"/>
          </a:p>
        </p:txBody>
      </p:sp>
      <p:sp>
        <p:nvSpPr>
          <p:cNvPr id="8" name="Content Placeholder 2"/>
          <p:cNvSpPr txBox="1">
            <a:spLocks/>
          </p:cNvSpPr>
          <p:nvPr/>
        </p:nvSpPr>
        <p:spPr bwMode="auto">
          <a:xfrm>
            <a:off x="304800" y="1524000"/>
            <a:ext cx="8412162" cy="952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685800" indent="-22860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algn="just">
              <a:buClr>
                <a:srgbClr val="3333FF"/>
              </a:buClr>
              <a:buFont typeface="Wingdings" panose="05000000000000000000" pitchFamily="2" charset="2"/>
              <a:buChar char="q"/>
            </a:pPr>
            <a:r>
              <a:rPr lang="en-US" altLang="en-US" sz="2800" dirty="0" smtClean="0">
                <a:latin typeface="Times New Roman" panose="02020603050405020304" pitchFamily="18" charset="0"/>
                <a:cs typeface="Times New Roman" panose="02020603050405020304" pitchFamily="18" charset="0"/>
              </a:rPr>
              <a:t> </a:t>
            </a:r>
            <a:r>
              <a:rPr lang="es-ES" altLang="en-US" sz="3200" dirty="0">
                <a:latin typeface="Times New Roman" panose="02020603050405020304" pitchFamily="18" charset="0"/>
                <a:cs typeface="Times New Roman" panose="02020603050405020304" pitchFamily="18" charset="0"/>
              </a:rPr>
              <a:t>Estos símbolos </a:t>
            </a:r>
            <a:r>
              <a:rPr lang="es-ES" altLang="en-US" sz="3200" dirty="0" smtClean="0">
                <a:latin typeface="Times New Roman" panose="02020603050405020304" pitchFamily="18" charset="0"/>
                <a:cs typeface="Times New Roman" panose="02020603050405020304" pitchFamily="18" charset="0"/>
              </a:rPr>
              <a:t>te </a:t>
            </a:r>
            <a:r>
              <a:rPr lang="es-ES" altLang="en-US" sz="3200" dirty="0">
                <a:latin typeface="Times New Roman" panose="02020603050405020304" pitchFamily="18" charset="0"/>
                <a:cs typeface="Times New Roman" panose="02020603050405020304" pitchFamily="18" charset="0"/>
              </a:rPr>
              <a:t>indican si la situación en la imagen es segura o no durante esta capacitación.</a:t>
            </a:r>
            <a:endParaRPr lang="en-US" altLang="en-US" sz="2000" dirty="0" smtClean="0">
              <a:latin typeface="Times New Roman" panose="02020603050405020304" pitchFamily="18" charset="0"/>
              <a:cs typeface="Times New Roman" panose="02020603050405020304" pitchFamily="18" charset="0"/>
            </a:endParaRPr>
          </a:p>
          <a:p>
            <a:pPr defTabSz="914400" eaLnBrk="1" hangingPunct="1"/>
            <a:endParaRPr lang="en-US" altLang="en-US" dirty="0"/>
          </a:p>
        </p:txBody>
      </p:sp>
      <p:sp>
        <p:nvSpPr>
          <p:cNvPr id="15" name="Rectangle 14"/>
          <p:cNvSpPr/>
          <p:nvPr/>
        </p:nvSpPr>
        <p:spPr>
          <a:xfrm>
            <a:off x="2198349" y="3783548"/>
            <a:ext cx="888385" cy="1631216"/>
          </a:xfrm>
          <a:prstGeom prst="rect">
            <a:avLst/>
          </a:prstGeom>
        </p:spPr>
        <p:txBody>
          <a:bodyPr wrap="none">
            <a:spAutoFit/>
          </a:bodyPr>
          <a:lstStyle/>
          <a:p>
            <a:r>
              <a:rPr lang="en-US" altLang="en-US" sz="9600" b="1" dirty="0" smtClean="0">
                <a:solidFill>
                  <a:srgbClr val="00B050"/>
                </a:solidFill>
                <a:latin typeface="Times New Roman" panose="02020603050405020304" pitchFamily="18" charset="0"/>
                <a:cs typeface="Times New Roman" panose="02020603050405020304" pitchFamily="18" charset="0"/>
              </a:rPr>
              <a:t>√</a:t>
            </a:r>
            <a:endParaRPr lang="en-US" sz="9600" b="1" dirty="0">
              <a:solidFill>
                <a:srgbClr val="00B050"/>
              </a:solidFill>
            </a:endParaRPr>
          </a:p>
        </p:txBody>
      </p:sp>
      <p:sp>
        <p:nvSpPr>
          <p:cNvPr id="16" name="Rectangle 15"/>
          <p:cNvSpPr/>
          <p:nvPr/>
        </p:nvSpPr>
        <p:spPr>
          <a:xfrm>
            <a:off x="5600099" y="3707348"/>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
        <p:nvSpPr>
          <p:cNvPr id="17" name="Rectangle 16"/>
          <p:cNvSpPr/>
          <p:nvPr/>
        </p:nvSpPr>
        <p:spPr>
          <a:xfrm>
            <a:off x="4751308" y="3044350"/>
            <a:ext cx="2613216" cy="769441"/>
          </a:xfrm>
          <a:prstGeom prst="rect">
            <a:avLst/>
          </a:prstGeom>
        </p:spPr>
        <p:txBody>
          <a:bodyPr wrap="none">
            <a:spAutoFit/>
          </a:bodyPr>
          <a:lstStyle/>
          <a:p>
            <a:r>
              <a:rPr lang="es-MX" altLang="en-US" sz="4400" b="1" dirty="0" smtClean="0">
                <a:latin typeface="Times New Roman" panose="02020603050405020304" pitchFamily="18" charset="0"/>
                <a:cs typeface="Times New Roman" panose="02020603050405020304" pitchFamily="18" charset="0"/>
              </a:rPr>
              <a:t>No segura</a:t>
            </a:r>
            <a:endParaRPr lang="es-MX" dirty="0"/>
          </a:p>
        </p:txBody>
      </p:sp>
      <p:sp>
        <p:nvSpPr>
          <p:cNvPr id="18" name="Rectangle 17"/>
          <p:cNvSpPr/>
          <p:nvPr/>
        </p:nvSpPr>
        <p:spPr>
          <a:xfrm>
            <a:off x="1784834" y="3014107"/>
            <a:ext cx="1935145" cy="769441"/>
          </a:xfrm>
          <a:prstGeom prst="rect">
            <a:avLst/>
          </a:prstGeom>
        </p:spPr>
        <p:txBody>
          <a:bodyPr wrap="none">
            <a:spAutoFit/>
          </a:bodyPr>
          <a:lstStyle/>
          <a:p>
            <a:r>
              <a:rPr lang="es-MX" altLang="en-US" sz="4400" b="1" dirty="0" smtClean="0">
                <a:latin typeface="Times New Roman" panose="02020603050405020304" pitchFamily="18" charset="0"/>
                <a:cs typeface="Times New Roman" panose="02020603050405020304" pitchFamily="18" charset="0"/>
              </a:rPr>
              <a:t>Segura</a:t>
            </a:r>
            <a:r>
              <a:rPr lang="es-MX" altLang="en-US" dirty="0" smtClean="0">
                <a:latin typeface="Times New Roman" panose="02020603050405020304" pitchFamily="18" charset="0"/>
                <a:cs typeface="Times New Roman" panose="02020603050405020304" pitchFamily="18" charset="0"/>
              </a:rPr>
              <a:t> </a:t>
            </a:r>
            <a:endParaRPr lang="es-MX" dirty="0"/>
          </a:p>
        </p:txBody>
      </p:sp>
    </p:spTree>
    <p:extLst>
      <p:ext uri="{BB962C8B-B14F-4D97-AF65-F5344CB8AC3E}">
        <p14:creationId xmlns:p14="http://schemas.microsoft.com/office/powerpoint/2010/main" val="16926684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503238"/>
            <a:ext cx="8229600" cy="563562"/>
          </a:xfrm>
        </p:spPr>
        <p:txBody>
          <a:bodyPr>
            <a:normAutofit fontScale="90000"/>
          </a:bodyPr>
          <a:lstStyle/>
          <a:p>
            <a:r>
              <a:rPr lang="es-MX" altLang="en-US" dirty="0" smtClean="0">
                <a:latin typeface="Times New Roman" panose="02020603050405020304" pitchFamily="18" charset="0"/>
                <a:ea typeface="SimSun" panose="02010600030101010101" pitchFamily="2" charset="-122"/>
              </a:rPr>
              <a:t>Discusión de un caso de estudio</a:t>
            </a:r>
            <a:endParaRPr lang="es-MX"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25</a:t>
            </a:fld>
            <a:endParaRPr lang="en-US" dirty="0"/>
          </a:p>
        </p:txBody>
      </p:sp>
      <p:sp>
        <p:nvSpPr>
          <p:cNvPr id="11" name="TextBox 28"/>
          <p:cNvSpPr txBox="1">
            <a:spLocks noChangeArrowheads="1"/>
          </p:cNvSpPr>
          <p:nvPr/>
        </p:nvSpPr>
        <p:spPr bwMode="auto">
          <a:xfrm>
            <a:off x="152400" y="4800600"/>
            <a:ext cx="883920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457200" indent="-457200">
              <a:lnSpc>
                <a:spcPct val="100000"/>
              </a:lnSpc>
              <a:spcBef>
                <a:spcPct val="0"/>
              </a:spcBef>
              <a:buClr>
                <a:srgbClr val="0000FF"/>
              </a:buClr>
              <a:buFont typeface="Wingdings" panose="05000000000000000000" pitchFamily="2" charset="2"/>
              <a:buChar char="q"/>
            </a:pPr>
            <a:r>
              <a:rPr lang="en-US" altLang="en-US" sz="2800" b="1" dirty="0" smtClean="0">
                <a:latin typeface="Times New Roman" panose="02020603050405020304" pitchFamily="18" charset="0"/>
                <a:ea typeface="SimSun" panose="02010600030101010101" pitchFamily="2" charset="-122"/>
              </a:rPr>
              <a:t> </a:t>
            </a:r>
            <a:r>
              <a:rPr lang="es-ES" altLang="en-US" sz="2900" b="1" dirty="0" smtClean="0">
                <a:latin typeface="Times New Roman" panose="02020603050405020304" pitchFamily="18" charset="0"/>
                <a:ea typeface="SimSun" panose="02010600030101010101" pitchFamily="2" charset="-122"/>
              </a:rPr>
              <a:t>El auto choca con un </a:t>
            </a:r>
            <a:r>
              <a:rPr lang="es-ES" altLang="en-US" sz="2900" b="1" dirty="0">
                <a:latin typeface="Times New Roman" panose="02020603050405020304" pitchFamily="18" charset="0"/>
                <a:ea typeface="SimSun" panose="02010600030101010101" pitchFamily="2" charset="-122"/>
              </a:rPr>
              <a:t>poste </a:t>
            </a:r>
            <a:r>
              <a:rPr lang="es-ES" altLang="en-US" sz="2900" b="1" dirty="0" smtClean="0">
                <a:latin typeface="Times New Roman" panose="02020603050405020304" pitchFamily="18" charset="0"/>
                <a:ea typeface="SimSun" panose="02010600030101010101" pitchFamily="2" charset="-122"/>
              </a:rPr>
              <a:t>y las </a:t>
            </a:r>
            <a:r>
              <a:rPr lang="es-ES" altLang="en-US" sz="2900" b="1" dirty="0">
                <a:latin typeface="Times New Roman" panose="02020603050405020304" pitchFamily="18" charset="0"/>
                <a:ea typeface="SimSun" panose="02010600030101010101" pitchFamily="2" charset="-122"/>
              </a:rPr>
              <a:t>líneas eléctricas caídas lo tocan. Un conductor está dentro </a:t>
            </a:r>
            <a:r>
              <a:rPr lang="es-ES" altLang="en-US" sz="2900" b="1" dirty="0" smtClean="0">
                <a:latin typeface="Times New Roman" panose="02020603050405020304" pitchFamily="18" charset="0"/>
                <a:ea typeface="SimSun" panose="02010600030101010101" pitchFamily="2" charset="-122"/>
              </a:rPr>
              <a:t>del auto</a:t>
            </a:r>
            <a:r>
              <a:rPr lang="es-ES" altLang="en-US" sz="2900" b="1" dirty="0">
                <a:latin typeface="Times New Roman" panose="02020603050405020304" pitchFamily="18" charset="0"/>
                <a:ea typeface="SimSun" panose="02010600030101010101" pitchFamily="2" charset="-122"/>
              </a:rPr>
              <a:t>.</a:t>
            </a:r>
            <a:endParaRPr lang="en-US" altLang="en-US" sz="2900" b="1" dirty="0">
              <a:latin typeface="Times New Roman" panose="02020603050405020304" pitchFamily="18" charset="0"/>
              <a:ea typeface="SimSun" panose="02010600030101010101" pitchFamily="2" charset="-122"/>
            </a:endParaRPr>
          </a:p>
        </p:txBody>
      </p:sp>
      <p:pic>
        <p:nvPicPr>
          <p:cNvPr id="12" name="Picture 1" descr="This figure shows the downed power line touches a car, and a driver is trapped inside this car" title="Downed power line touches a ca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41980" y="1205188"/>
            <a:ext cx="6306620" cy="323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23"/>
          <p:cNvSpPr>
            <a:spLocks noChangeArrowheads="1"/>
          </p:cNvSpPr>
          <p:nvPr/>
        </p:nvSpPr>
        <p:spPr bwMode="auto">
          <a:xfrm>
            <a:off x="152400" y="4487265"/>
            <a:ext cx="8991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eaLnBrk="1" hangingPunct="1">
              <a:lnSpc>
                <a:spcPct val="100000"/>
              </a:lnSpc>
              <a:spcBef>
                <a:spcPct val="0"/>
              </a:spcBef>
              <a:buFont typeface="Arial" panose="020B0604020202020204" pitchFamily="34" charset="0"/>
              <a:buNone/>
            </a:pPr>
            <a:r>
              <a:rPr lang="es-MX" altLang="en-US" sz="1800" dirty="0" smtClean="0">
                <a:latin typeface="Times New Roman" panose="02020603050405020304" pitchFamily="18" charset="0"/>
                <a:cs typeface="Times New Roman" panose="02020603050405020304" pitchFamily="18" charset="0"/>
              </a:rPr>
              <a:t>Fuente de la imagen</a:t>
            </a:r>
            <a:r>
              <a:rPr lang="en-US" altLang="en-US" sz="1800" dirty="0" smtClean="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https://www.youtube.com/watch?time_continue=317&amp;v=fLVzvMTgGDY</a:t>
            </a:r>
          </a:p>
        </p:txBody>
      </p:sp>
      <p:sp>
        <p:nvSpPr>
          <p:cNvPr id="14" name="Rectangle 24"/>
          <p:cNvSpPr>
            <a:spLocks noChangeArrowheads="1"/>
          </p:cNvSpPr>
          <p:nvPr/>
        </p:nvSpPr>
        <p:spPr bwMode="auto">
          <a:xfrm>
            <a:off x="1828799" y="1863351"/>
            <a:ext cx="36711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a:lnSpc>
                <a:spcPct val="100000"/>
              </a:lnSpc>
              <a:spcBef>
                <a:spcPct val="0"/>
              </a:spcBef>
              <a:buNone/>
            </a:pPr>
            <a:r>
              <a:rPr lang="es-MX" altLang="en-US" sz="2800" b="1" dirty="0" smtClean="0">
                <a:solidFill>
                  <a:srgbClr val="FF0000"/>
                </a:solidFill>
                <a:latin typeface="Times New Roman" panose="02020603050405020304" pitchFamily="18" charset="0"/>
                <a:cs typeface="Times New Roman" panose="02020603050405020304" pitchFamily="18" charset="0"/>
              </a:rPr>
              <a:t>Línea Eléctrica Caída</a:t>
            </a:r>
            <a:endParaRPr lang="es-MX" altLang="en-US" sz="2800" b="1" dirty="0">
              <a:solidFill>
                <a:srgbClr val="FF0000"/>
              </a:solidFill>
              <a:latin typeface="Times New Roman" panose="02020603050405020304" pitchFamily="18" charset="0"/>
              <a:cs typeface="Times New Roman" panose="02020603050405020304" pitchFamily="18" charset="0"/>
            </a:endParaRPr>
          </a:p>
        </p:txBody>
      </p:sp>
      <p:sp>
        <p:nvSpPr>
          <p:cNvPr id="19" name="Rectangle 34"/>
          <p:cNvSpPr>
            <a:spLocks noChangeArrowheads="1"/>
          </p:cNvSpPr>
          <p:nvPr/>
        </p:nvSpPr>
        <p:spPr bwMode="auto">
          <a:xfrm>
            <a:off x="3221037" y="3626414"/>
            <a:ext cx="47034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eaLnBrk="1" hangingPunct="1">
              <a:lnSpc>
                <a:spcPct val="100000"/>
              </a:lnSpc>
              <a:spcBef>
                <a:spcPct val="0"/>
              </a:spcBef>
              <a:buFont typeface="Arial" panose="020B0604020202020204" pitchFamily="34" charset="0"/>
              <a:buNone/>
            </a:pPr>
            <a:r>
              <a:rPr lang="es-MX" altLang="en-US" sz="2800" b="1" dirty="0" smtClean="0">
                <a:solidFill>
                  <a:srgbClr val="FF0000"/>
                </a:solidFill>
                <a:latin typeface="Times New Roman" panose="02020603050405020304" pitchFamily="18" charset="0"/>
                <a:cs typeface="Times New Roman" panose="02020603050405020304" pitchFamily="18" charset="0"/>
              </a:rPr>
              <a:t>Un conductor dentro del auto</a:t>
            </a:r>
            <a:endParaRPr lang="es-MX" altLang="en-US" sz="2800" b="1" dirty="0">
              <a:solidFill>
                <a:srgbClr val="FF0000"/>
              </a:solidFill>
              <a:latin typeface="Times New Roman" panose="02020603050405020304" pitchFamily="18" charset="0"/>
              <a:cs typeface="Times New Roman" panose="02020603050405020304" pitchFamily="18" charset="0"/>
            </a:endParaRPr>
          </a:p>
        </p:txBody>
      </p:sp>
      <p:sp>
        <p:nvSpPr>
          <p:cNvPr id="20" name="Rectangle 19"/>
          <p:cNvSpPr/>
          <p:nvPr/>
        </p:nvSpPr>
        <p:spPr>
          <a:xfrm>
            <a:off x="304800" y="5829515"/>
            <a:ext cx="8534400" cy="538609"/>
          </a:xfrm>
          <a:prstGeom prst="rect">
            <a:avLst/>
          </a:prstGeom>
        </p:spPr>
        <p:txBody>
          <a:bodyPr wrap="square">
            <a:spAutoFit/>
          </a:bodyPr>
          <a:lstStyle/>
          <a:p>
            <a:pPr>
              <a:spcBef>
                <a:spcPct val="0"/>
              </a:spcBef>
            </a:pPr>
            <a:r>
              <a:rPr lang="en-US" altLang="zh-CN" sz="2900" b="1" dirty="0" smtClean="0">
                <a:solidFill>
                  <a:schemeClr val="tx2"/>
                </a:solidFill>
                <a:latin typeface="Times New Roman" panose="02020603050405020304" pitchFamily="18" charset="0"/>
                <a:hlinkClick r:id="rId4"/>
              </a:rPr>
              <a:t>Video – </a:t>
            </a:r>
            <a:r>
              <a:rPr lang="en-US" altLang="zh-CN" sz="2000" b="1" dirty="0" smtClean="0">
                <a:solidFill>
                  <a:schemeClr val="tx2"/>
                </a:solidFill>
                <a:latin typeface="Times New Roman" panose="02020603050405020304" pitchFamily="18" charset="0"/>
                <a:hlinkClick r:id="rId4"/>
              </a:rPr>
              <a:t>(</a:t>
            </a:r>
            <a:r>
              <a:rPr lang="es-ES" altLang="zh-CN" sz="2000" b="1" dirty="0" smtClean="0">
                <a:solidFill>
                  <a:schemeClr val="tx2"/>
                </a:solidFill>
                <a:latin typeface="Times New Roman" panose="02020603050405020304" pitchFamily="18" charset="0"/>
                <a:hlinkClick r:id="rId4"/>
              </a:rPr>
              <a:t>Esto </a:t>
            </a:r>
            <a:r>
              <a:rPr lang="es-ES" altLang="zh-CN" sz="2000" b="1" dirty="0">
                <a:solidFill>
                  <a:schemeClr val="tx2"/>
                </a:solidFill>
                <a:latin typeface="Times New Roman" panose="02020603050405020304" pitchFamily="18" charset="0"/>
                <a:hlinkClick r:id="rId4"/>
              </a:rPr>
              <a:t>podría </a:t>
            </a:r>
            <a:r>
              <a:rPr lang="es-ES" altLang="zh-CN" sz="2000" b="1" dirty="0" smtClean="0">
                <a:solidFill>
                  <a:schemeClr val="tx2"/>
                </a:solidFill>
                <a:latin typeface="Times New Roman" panose="02020603050405020304" pitchFamily="18" charset="0"/>
                <a:hlinkClick r:id="rId4"/>
              </a:rPr>
              <a:t>herir sensibilidades)</a:t>
            </a:r>
            <a:r>
              <a:rPr lang="es-ES" altLang="zh-CN" sz="2900" b="1" dirty="0" smtClean="0">
                <a:solidFill>
                  <a:schemeClr val="tx2"/>
                </a:solidFill>
                <a:latin typeface="Times New Roman" panose="02020603050405020304" pitchFamily="18" charset="0"/>
                <a:hlinkClick r:id="rId4"/>
              </a:rPr>
              <a:t>: línea eléctrica caída</a:t>
            </a:r>
            <a:endParaRPr lang="zh-CN" altLang="en-US" sz="2900" b="1" dirty="0">
              <a:solidFill>
                <a:schemeClr val="tx2"/>
              </a:solidFill>
              <a:latin typeface="Times New Roman" panose="02020603050405020304" pitchFamily="18" charset="0"/>
            </a:endParaRPr>
          </a:p>
        </p:txBody>
      </p:sp>
    </p:spTree>
    <p:extLst>
      <p:ext uri="{BB962C8B-B14F-4D97-AF65-F5344CB8AC3E}">
        <p14:creationId xmlns:p14="http://schemas.microsoft.com/office/powerpoint/2010/main" val="400451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7"/>
          <p:cNvSpPr>
            <a:spLocks noChangeArrowheads="1"/>
          </p:cNvSpPr>
          <p:nvPr/>
        </p:nvSpPr>
        <p:spPr bwMode="auto">
          <a:xfrm>
            <a:off x="66676" y="1165788"/>
            <a:ext cx="907732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just">
              <a:buClr>
                <a:srgbClr val="3333FF"/>
              </a:buClr>
            </a:pPr>
            <a:r>
              <a:rPr lang="en-US" altLang="en-US" sz="3200" b="1" dirty="0">
                <a:latin typeface="Times New Roman" panose="02020603050405020304" pitchFamily="18" charset="0"/>
                <a:cs typeface="Times New Roman" panose="02020603050405020304" pitchFamily="18" charset="0"/>
              </a:rPr>
              <a:t>Q1</a:t>
            </a:r>
            <a:r>
              <a:rPr lang="en-US" altLang="en-US" sz="3200" dirty="0">
                <a:latin typeface="Times New Roman" panose="02020603050405020304" pitchFamily="18" charset="0"/>
                <a:cs typeface="Times New Roman" panose="02020603050405020304" pitchFamily="18" charset="0"/>
              </a:rPr>
              <a:t>: </a:t>
            </a:r>
            <a:r>
              <a:rPr lang="es-ES" altLang="en-US" sz="3200" dirty="0" smtClean="0">
                <a:latin typeface="Times New Roman" panose="02020603050405020304" pitchFamily="18" charset="0"/>
                <a:cs typeface="Times New Roman" panose="02020603050405020304" pitchFamily="18" charset="0"/>
              </a:rPr>
              <a:t>¿Se pueden tocar las líneas </a:t>
            </a:r>
            <a:r>
              <a:rPr lang="es-ES" altLang="en-US" sz="3200" dirty="0">
                <a:latin typeface="Times New Roman" panose="02020603050405020304" pitchFamily="18" charset="0"/>
                <a:cs typeface="Times New Roman" panose="02020603050405020304" pitchFamily="18" charset="0"/>
              </a:rPr>
              <a:t>eléctricas </a:t>
            </a:r>
            <a:r>
              <a:rPr lang="es-ES" altLang="en-US" sz="3200" dirty="0" smtClean="0">
                <a:latin typeface="Times New Roman" panose="02020603050405020304" pitchFamily="18" charset="0"/>
                <a:cs typeface="Times New Roman" panose="02020603050405020304" pitchFamily="18" charset="0"/>
              </a:rPr>
              <a:t>con la </a:t>
            </a:r>
            <a:r>
              <a:rPr lang="es-ES" altLang="en-US" sz="3200" dirty="0">
                <a:latin typeface="Times New Roman" panose="02020603050405020304" pitchFamily="18" charset="0"/>
                <a:cs typeface="Times New Roman" panose="02020603050405020304" pitchFamily="18" charset="0"/>
              </a:rPr>
              <a:t>mano?</a:t>
            </a:r>
            <a:endParaRPr lang="en-US" altLang="en-US" sz="3200" dirty="0">
              <a:latin typeface="Times New Roman" panose="02020603050405020304" pitchFamily="18" charset="0"/>
              <a:cs typeface="Times New Roman" panose="02020603050405020304" pitchFamily="18" charset="0"/>
            </a:endParaRPr>
          </a:p>
        </p:txBody>
      </p:sp>
      <p:sp>
        <p:nvSpPr>
          <p:cNvPr id="16" name="Rectangle 7"/>
          <p:cNvSpPr>
            <a:spLocks noChangeArrowheads="1"/>
          </p:cNvSpPr>
          <p:nvPr/>
        </p:nvSpPr>
        <p:spPr bwMode="auto">
          <a:xfrm>
            <a:off x="311784" y="1778913"/>
            <a:ext cx="266001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just" eaLnBrk="1" hangingPunct="1">
              <a:buClr>
                <a:srgbClr val="3333FF"/>
              </a:buClr>
              <a:buFont typeface="Arial" panose="020B0604020202020204" pitchFamily="34" charset="0"/>
              <a:buNone/>
            </a:pPr>
            <a:r>
              <a:rPr lang="en-US" altLang="en-US" sz="3200" b="1" dirty="0" smtClean="0">
                <a:latin typeface="Times New Roman" panose="02020603050405020304" pitchFamily="18" charset="0"/>
                <a:cs typeface="Times New Roman" panose="02020603050405020304" pitchFamily="18" charset="0"/>
              </a:rPr>
              <a:t>Respuesta</a:t>
            </a:r>
            <a:r>
              <a:rPr lang="en-US" altLang="en-US" sz="3200" dirty="0" smtClean="0">
                <a:latin typeface="Times New Roman" panose="02020603050405020304" pitchFamily="18" charset="0"/>
                <a:cs typeface="Times New Roman" panose="02020603050405020304" pitchFamily="18" charset="0"/>
              </a:rPr>
              <a:t>: No </a:t>
            </a:r>
            <a:endParaRPr lang="en-US" altLang="en-US" sz="1100" dirty="0">
              <a:latin typeface="Times New Roman" panose="02020603050405020304" pitchFamily="18" charset="0"/>
              <a:cs typeface="Times New Roman" panose="02020603050405020304" pitchFamily="18" charset="0"/>
            </a:endParaRPr>
          </a:p>
        </p:txBody>
      </p:sp>
      <p:sp>
        <p:nvSpPr>
          <p:cNvPr id="11" name="Title 1"/>
          <p:cNvSpPr>
            <a:spLocks noGrp="1"/>
          </p:cNvSpPr>
          <p:nvPr>
            <p:ph type="title"/>
          </p:nvPr>
        </p:nvSpPr>
        <p:spPr>
          <a:xfrm>
            <a:off x="457200" y="503238"/>
            <a:ext cx="8229600" cy="563562"/>
          </a:xfrm>
        </p:spPr>
        <p:txBody>
          <a:bodyPr>
            <a:normAutofit fontScale="90000"/>
          </a:bodyPr>
          <a:lstStyle/>
          <a:p>
            <a:r>
              <a:rPr lang="es-MX" altLang="en-US" dirty="0" smtClean="0">
                <a:latin typeface="Times New Roman" panose="02020603050405020304" pitchFamily="18" charset="0"/>
                <a:ea typeface="SimSun" panose="02010600030101010101" pitchFamily="2" charset="-122"/>
              </a:rPr>
              <a:t>Discusión de un caso de estudio</a:t>
            </a:r>
            <a:endParaRPr lang="es-MX"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26</a:t>
            </a:fld>
            <a:endParaRPr lang="en-US" dirty="0"/>
          </a:p>
        </p:txBody>
      </p:sp>
      <p:sp>
        <p:nvSpPr>
          <p:cNvPr id="18" name="Rectangle 17"/>
          <p:cNvSpPr/>
          <p:nvPr/>
        </p:nvSpPr>
        <p:spPr>
          <a:xfrm>
            <a:off x="4200427" y="2239933"/>
            <a:ext cx="4953000" cy="1384995"/>
          </a:xfrm>
          <a:prstGeom prst="rect">
            <a:avLst/>
          </a:prstGeom>
        </p:spPr>
        <p:txBody>
          <a:bodyPr wrap="square">
            <a:spAutoFit/>
          </a:bodyPr>
          <a:lstStyle/>
          <a:p>
            <a:pPr>
              <a:buClr>
                <a:srgbClr val="3333FF"/>
              </a:buClr>
            </a:pPr>
            <a:r>
              <a:rPr lang="es-ES" altLang="en-US" sz="2800" dirty="0" smtClean="0">
                <a:latin typeface="Times New Roman" panose="02020603050405020304" pitchFamily="18" charset="0"/>
                <a:cs typeface="Times New Roman" panose="02020603050405020304" pitchFamily="18" charset="0"/>
              </a:rPr>
              <a:t>Hay que asumir siempre que </a:t>
            </a:r>
            <a:r>
              <a:rPr lang="es-ES" altLang="en-US" sz="2800" dirty="0">
                <a:latin typeface="Times New Roman" panose="02020603050405020304" pitchFamily="18" charset="0"/>
                <a:cs typeface="Times New Roman" panose="02020603050405020304" pitchFamily="18" charset="0"/>
              </a:rPr>
              <a:t>las líneas </a:t>
            </a:r>
            <a:r>
              <a:rPr lang="es-ES" altLang="en-US" sz="2800" dirty="0" smtClean="0">
                <a:latin typeface="Times New Roman" panose="02020603050405020304" pitchFamily="18" charset="0"/>
                <a:cs typeface="Times New Roman" panose="02020603050405020304" pitchFamily="18" charset="0"/>
              </a:rPr>
              <a:t>caídas están </a:t>
            </a:r>
            <a:r>
              <a:rPr lang="es-ES" altLang="en-US" sz="2800" dirty="0">
                <a:latin typeface="Times New Roman" panose="02020603050405020304" pitchFamily="18" charset="0"/>
                <a:cs typeface="Times New Roman" panose="02020603050405020304" pitchFamily="18" charset="0"/>
              </a:rPr>
              <a:t>vivas y energizadas.</a:t>
            </a:r>
            <a:endParaRPr lang="en-US" altLang="en-US" sz="2800" dirty="0">
              <a:latin typeface="Times New Roman" panose="02020603050405020304" pitchFamily="18" charset="0"/>
              <a:cs typeface="Times New Roman" panose="02020603050405020304" pitchFamily="18" charset="0"/>
            </a:endParaRPr>
          </a:p>
        </p:txBody>
      </p:sp>
      <p:pic>
        <p:nvPicPr>
          <p:cNvPr id="3" name="Picture 2" descr="picture of transmission lines" title="picture of transmission line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800" y="2357944"/>
            <a:ext cx="7763933" cy="4347656"/>
          </a:xfrm>
          <a:prstGeom prst="rect">
            <a:avLst/>
          </a:prstGeom>
        </p:spPr>
      </p:pic>
    </p:spTree>
    <p:extLst>
      <p:ext uri="{BB962C8B-B14F-4D97-AF65-F5344CB8AC3E}">
        <p14:creationId xmlns:p14="http://schemas.microsoft.com/office/powerpoint/2010/main" val="3986334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257175" y="1371600"/>
            <a:ext cx="8613776"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just">
              <a:buClr>
                <a:srgbClr val="3333FF"/>
              </a:buClr>
            </a:pPr>
            <a:r>
              <a:rPr lang="en-US" altLang="en-US" sz="3200" b="1" dirty="0" smtClean="0">
                <a:latin typeface="Times New Roman" panose="02020603050405020304" pitchFamily="18" charset="0"/>
                <a:cs typeface="Times New Roman" panose="02020603050405020304" pitchFamily="18" charset="0"/>
              </a:rPr>
              <a:t>Q2</a:t>
            </a:r>
            <a:r>
              <a:rPr lang="en-US" altLang="en-US" sz="3200" dirty="0" smtClean="0">
                <a:latin typeface="Times New Roman" panose="02020603050405020304" pitchFamily="18" charset="0"/>
                <a:cs typeface="Times New Roman" panose="02020603050405020304" pitchFamily="18" charset="0"/>
              </a:rPr>
              <a:t>: </a:t>
            </a:r>
            <a:r>
              <a:rPr lang="es-ES" altLang="en-US" sz="3200" dirty="0">
                <a:latin typeface="Times New Roman" panose="02020603050405020304" pitchFamily="18" charset="0"/>
                <a:cs typeface="Times New Roman" panose="02020603050405020304" pitchFamily="18" charset="0"/>
              </a:rPr>
              <a:t>Si </a:t>
            </a:r>
            <a:r>
              <a:rPr lang="es-ES" altLang="en-US" sz="3200" dirty="0" smtClean="0">
                <a:latin typeface="Times New Roman" panose="02020603050405020304" pitchFamily="18" charset="0"/>
                <a:cs typeface="Times New Roman" panose="02020603050405020304" pitchFamily="18" charset="0"/>
              </a:rPr>
              <a:t>alguien toca </a:t>
            </a:r>
            <a:r>
              <a:rPr lang="es-ES" altLang="en-US" sz="3200" dirty="0">
                <a:latin typeface="Times New Roman" panose="02020603050405020304" pitchFamily="18" charset="0"/>
                <a:cs typeface="Times New Roman" panose="02020603050405020304" pitchFamily="18" charset="0"/>
              </a:rPr>
              <a:t>las líneas eléctricas con la </a:t>
            </a:r>
            <a:r>
              <a:rPr lang="es-ES" altLang="en-US" sz="3200" dirty="0" smtClean="0">
                <a:latin typeface="Times New Roman" panose="02020603050405020304" pitchFamily="18" charset="0"/>
                <a:cs typeface="Times New Roman" panose="02020603050405020304" pitchFamily="18" charset="0"/>
              </a:rPr>
              <a:t>mano, </a:t>
            </a:r>
            <a:r>
              <a:rPr lang="es-ES" altLang="en-US" sz="3200" dirty="0">
                <a:latin typeface="Times New Roman" panose="02020603050405020304" pitchFamily="18" charset="0"/>
                <a:cs typeface="Times New Roman" panose="02020603050405020304" pitchFamily="18" charset="0"/>
              </a:rPr>
              <a:t>¿cuánta corriente fluirá a través de </a:t>
            </a:r>
            <a:r>
              <a:rPr lang="es-ES" altLang="en-US" sz="3200" dirty="0" smtClean="0">
                <a:latin typeface="Times New Roman" panose="02020603050405020304" pitchFamily="18" charset="0"/>
                <a:cs typeface="Times New Roman" panose="02020603050405020304" pitchFamily="18" charset="0"/>
              </a:rPr>
              <a:t>su cuerpo?</a:t>
            </a:r>
            <a:endParaRPr lang="en-US" altLang="en-US" sz="3200" dirty="0">
              <a:latin typeface="Times New Roman" panose="02020603050405020304" pitchFamily="18" charset="0"/>
              <a:cs typeface="Times New Roman" panose="02020603050405020304" pitchFamily="18" charset="0"/>
            </a:endParaRPr>
          </a:p>
        </p:txBody>
      </p:sp>
      <p:graphicFrame>
        <p:nvGraphicFramePr>
          <p:cNvPr id="11" name="Group 27" descr="The table shows the relationship between human body conditon versus the current amount" title="current vs human body condition"/>
          <p:cNvGraphicFramePr>
            <a:graphicFrameLocks noGrp="1"/>
          </p:cNvGraphicFramePr>
          <p:nvPr>
            <p:extLst>
              <p:ext uri="{D42A27DB-BD31-4B8C-83A1-F6EECF244321}">
                <p14:modId xmlns:p14="http://schemas.microsoft.com/office/powerpoint/2010/main" val="66534210"/>
              </p:ext>
            </p:extLst>
          </p:nvPr>
        </p:nvGraphicFramePr>
        <p:xfrm>
          <a:off x="228600" y="4466769"/>
          <a:ext cx="8642351" cy="1608137"/>
        </p:xfrm>
        <a:graphic>
          <a:graphicData uri="http://schemas.openxmlformats.org/drawingml/2006/table">
            <a:tbl>
              <a:tblPr firstRow="1"/>
              <a:tblGrid>
                <a:gridCol w="2438400">
                  <a:extLst>
                    <a:ext uri="{9D8B030D-6E8A-4147-A177-3AD203B41FA5}">
                      <a16:colId xmlns:a16="http://schemas.microsoft.com/office/drawing/2014/main" val="20000"/>
                    </a:ext>
                  </a:extLst>
                </a:gridCol>
                <a:gridCol w="2964558">
                  <a:extLst>
                    <a:ext uri="{9D8B030D-6E8A-4147-A177-3AD203B41FA5}">
                      <a16:colId xmlns:a16="http://schemas.microsoft.com/office/drawing/2014/main" val="20001"/>
                    </a:ext>
                  </a:extLst>
                </a:gridCol>
                <a:gridCol w="3239393">
                  <a:extLst>
                    <a:ext uri="{9D8B030D-6E8A-4147-A177-3AD203B41FA5}">
                      <a16:colId xmlns:a16="http://schemas.microsoft.com/office/drawing/2014/main" val="20002"/>
                    </a:ext>
                  </a:extLst>
                </a:gridCol>
              </a:tblGrid>
              <a:tr h="497523">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s-MX" altLang="en-US" sz="2400" b="1" i="0" u="none" strike="noStrike" cap="none" normalizeH="0" baseline="0" noProof="0" dirty="0" smtClean="0">
                          <a:ln>
                            <a:noFill/>
                          </a:ln>
                          <a:solidFill>
                            <a:srgbClr val="000000"/>
                          </a:solidFill>
                          <a:effectLst/>
                          <a:latin typeface="Times New Roman" panose="02020603050405020304" pitchFamily="18" charset="0"/>
                          <a:ea typeface="MS PGothic" panose="020B0600070205080204" pitchFamily="34" charset="-128"/>
                        </a:rPr>
                        <a:t>Cuerpo humano</a:t>
                      </a:r>
                    </a:p>
                  </a:txBody>
                  <a:tcPr marL="90001" marR="90001" marT="172571"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a:txBody>
                    <a:body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s-MX" altLang="en-US" sz="2400" b="1" i="0" u="none" strike="noStrike" cap="none" normalizeH="0" baseline="0" noProof="0" dirty="0" smtClean="0">
                          <a:ln>
                            <a:noFill/>
                          </a:ln>
                          <a:solidFill>
                            <a:srgbClr val="000000"/>
                          </a:solidFill>
                          <a:effectLst/>
                          <a:latin typeface="Times New Roman" panose="02020603050405020304" pitchFamily="18" charset="0"/>
                          <a:ea typeface="MS PGothic" panose="020B0600070205080204" pitchFamily="34" charset="-128"/>
                        </a:rPr>
                        <a:t>Resistencia</a:t>
                      </a:r>
                    </a:p>
                  </a:txBody>
                  <a:tcPr marL="90001" marR="90001" marT="172571"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s-MX" altLang="en-US" sz="2400" b="1" i="0" u="none" strike="noStrike" cap="none" normalizeH="0" baseline="0" noProof="0" dirty="0" smtClean="0">
                          <a:ln>
                            <a:noFill/>
                          </a:ln>
                          <a:solidFill>
                            <a:srgbClr val="000000"/>
                          </a:solidFill>
                          <a:effectLst/>
                          <a:latin typeface="Times New Roman" panose="02020603050405020304" pitchFamily="18" charset="0"/>
                          <a:ea typeface="MS PGothic" panose="020B0600070205080204" pitchFamily="34" charset="-128"/>
                        </a:rPr>
                        <a:t>Corriente (asume 7Kv)</a:t>
                      </a:r>
                    </a:p>
                  </a:txBody>
                  <a:tcPr marL="90001" marR="90001" marT="172571"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extLst>
                  <a:ext uri="{0D108BD9-81ED-4DB2-BD59-A6C34878D82A}">
                    <a16:rowId xmlns:a16="http://schemas.microsoft.com/office/drawing/2014/main" val="10000"/>
                  </a:ext>
                </a:extLst>
              </a:tr>
              <a:tr h="555307">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457200" rtl="0" eaLnBrk="1" fontAlgn="base" latinLnBrk="0" hangingPunct="1">
                        <a:lnSpc>
                          <a:spcPct val="7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s-MX" altLang="en-US" sz="2400" b="0" i="0" u="none" strike="noStrike" cap="none" normalizeH="0" baseline="0" noProof="0" dirty="0" smtClean="0">
                          <a:ln>
                            <a:noFill/>
                          </a:ln>
                          <a:solidFill>
                            <a:srgbClr val="000000"/>
                          </a:solidFill>
                          <a:effectLst/>
                          <a:latin typeface="Times New Roman" panose="02020603050405020304" pitchFamily="18" charset="0"/>
                          <a:ea typeface="MS PGothic" panose="020B0600070205080204" pitchFamily="34" charset="-128"/>
                        </a:rPr>
                        <a:t>Piel mojada</a:t>
                      </a:r>
                    </a:p>
                  </a:txBody>
                  <a:tcPr marL="90001" marR="90001" marT="237725"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s-MX" altLang="en-US" sz="2400" b="0" i="0" u="none" strike="noStrike" cap="none" normalizeH="0" baseline="0" noProof="0" dirty="0" smtClean="0">
                          <a:ln>
                            <a:noFill/>
                          </a:ln>
                          <a:solidFill>
                            <a:srgbClr val="000000"/>
                          </a:solidFill>
                          <a:effectLst/>
                          <a:latin typeface="Times New Roman" panose="02020603050405020304" pitchFamily="18" charset="0"/>
                          <a:ea typeface="MS PGothic" panose="020B0600070205080204" pitchFamily="34" charset="-128"/>
                        </a:rPr>
                        <a:t>1K </a:t>
                      </a:r>
                      <a:r>
                        <a:rPr kumimoji="0" lang="es-MX" altLang="en-US" sz="2400" b="0" i="0" u="none" strike="noStrike" cap="none" normalizeH="0" baseline="0" noProof="0" dirty="0" err="1" smtClean="0">
                          <a:ln>
                            <a:noFill/>
                          </a:ln>
                          <a:solidFill>
                            <a:srgbClr val="000000"/>
                          </a:solidFill>
                          <a:effectLst/>
                          <a:latin typeface="Times New Roman" panose="02020603050405020304" pitchFamily="18" charset="0"/>
                          <a:ea typeface="MS PGothic" panose="020B0600070205080204" pitchFamily="34" charset="-128"/>
                        </a:rPr>
                        <a:t>ohms</a:t>
                      </a:r>
                      <a:endParaRPr kumimoji="0" lang="es-MX" altLang="en-US" sz="2400" b="0" i="0" u="none" strike="noStrike" cap="none" normalizeH="0" baseline="0" noProof="0" dirty="0" smtClean="0">
                        <a:ln>
                          <a:noFill/>
                        </a:ln>
                        <a:solidFill>
                          <a:srgbClr val="000000"/>
                        </a:solidFill>
                        <a:effectLst/>
                        <a:latin typeface="Times New Roman" panose="02020603050405020304" pitchFamily="18" charset="0"/>
                        <a:ea typeface="MS PGothic" panose="020B0600070205080204" pitchFamily="34" charset="-128"/>
                      </a:endParaRPr>
                    </a:p>
                  </a:txBody>
                  <a:tcPr marL="90001" marR="90001" marT="216199"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s-MX" altLang="en-US" sz="2400" b="0" i="0" u="none" strike="noStrike" cap="none" normalizeH="0" baseline="0" noProof="0" dirty="0" smtClean="0">
                          <a:ln>
                            <a:noFill/>
                          </a:ln>
                          <a:solidFill>
                            <a:srgbClr val="000000"/>
                          </a:solidFill>
                          <a:effectLst/>
                          <a:latin typeface="Times New Roman" panose="02020603050405020304" pitchFamily="18" charset="0"/>
                          <a:cs typeface="Times New Roman" panose="02020603050405020304" pitchFamily="18" charset="0"/>
                        </a:rPr>
                        <a:t>7 (unidad: A)</a:t>
                      </a:r>
                    </a:p>
                  </a:txBody>
                  <a:tcPr marL="90001" marR="90001" marT="216199"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55307">
                <a:tc>
                  <a:txBody>
                    <a:bodyPr/>
                    <a:lstStyle/>
                    <a:p>
                      <a:pPr marL="0" marR="0" lvl="0" indent="0" algn="ctr" defTabSz="457200" rtl="0" eaLnBrk="1" fontAlgn="base" latinLnBrk="0" hangingPunct="1">
                        <a:lnSpc>
                          <a:spcPct val="7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s-MX" altLang="en-US" sz="2400" b="0" i="0" u="none" strike="noStrike" cap="none" normalizeH="0" baseline="0" noProof="0" dirty="0" smtClean="0">
                          <a:ln>
                            <a:noFill/>
                          </a:ln>
                          <a:solidFill>
                            <a:srgbClr val="000000"/>
                          </a:solidFill>
                          <a:effectLst/>
                          <a:latin typeface="Times New Roman" panose="02020603050405020304" pitchFamily="18" charset="0"/>
                          <a:ea typeface="MS PGothic" panose="020B0600070205080204" pitchFamily="34" charset="-128"/>
                        </a:rPr>
                        <a:t>Piel seca</a:t>
                      </a:r>
                    </a:p>
                  </a:txBody>
                  <a:tcPr marL="90001" marR="90001" marT="237725"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s-MX" altLang="en-US" sz="2400" b="0" i="0" u="none" strike="noStrike" cap="none" normalizeH="0" baseline="0" noProof="0" dirty="0" smtClean="0">
                          <a:ln>
                            <a:noFill/>
                          </a:ln>
                          <a:solidFill>
                            <a:srgbClr val="000000"/>
                          </a:solidFill>
                          <a:effectLst/>
                          <a:latin typeface="Times New Roman" panose="02020603050405020304" pitchFamily="18" charset="0"/>
                          <a:ea typeface="MS PGothic" panose="020B0600070205080204" pitchFamily="34" charset="-128"/>
                        </a:rPr>
                        <a:t>100~600K </a:t>
                      </a:r>
                      <a:r>
                        <a:rPr kumimoji="0" lang="es-MX" altLang="en-US" sz="2400" b="0" i="0" u="none" strike="noStrike" cap="none" normalizeH="0" baseline="0" noProof="0" dirty="0" err="1" smtClean="0">
                          <a:ln>
                            <a:noFill/>
                          </a:ln>
                          <a:solidFill>
                            <a:srgbClr val="000000"/>
                          </a:solidFill>
                          <a:effectLst/>
                          <a:latin typeface="Times New Roman" panose="02020603050405020304" pitchFamily="18" charset="0"/>
                          <a:ea typeface="MS PGothic" panose="020B0600070205080204" pitchFamily="34" charset="-128"/>
                        </a:rPr>
                        <a:t>ohms</a:t>
                      </a:r>
                      <a:endParaRPr kumimoji="0" lang="es-MX" altLang="en-US" sz="2400" b="0" i="0" u="none" strike="noStrike" cap="none" normalizeH="0" baseline="0" noProof="0" dirty="0" smtClean="0">
                        <a:ln>
                          <a:noFill/>
                        </a:ln>
                        <a:solidFill>
                          <a:srgbClr val="000000"/>
                        </a:solidFill>
                        <a:effectLst/>
                        <a:latin typeface="Times New Roman" panose="02020603050405020304" pitchFamily="18" charset="0"/>
                        <a:ea typeface="MS PGothic" panose="020B0600070205080204" pitchFamily="34" charset="-128"/>
                      </a:endParaRPr>
                    </a:p>
                  </a:txBody>
                  <a:tcPr marL="90001" marR="90001" marT="216199"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s-MX" altLang="en-US" sz="2400" b="0" i="0" u="none" strike="noStrike" cap="none" normalizeH="0" baseline="0" noProof="0" dirty="0" smtClean="0">
                          <a:ln>
                            <a:noFill/>
                          </a:ln>
                          <a:solidFill>
                            <a:srgbClr val="000000"/>
                          </a:solidFill>
                          <a:effectLst/>
                          <a:latin typeface="Times New Roman" panose="02020603050405020304" pitchFamily="18" charset="0"/>
                          <a:cs typeface="Times New Roman" panose="02020603050405020304" pitchFamily="18" charset="0"/>
                        </a:rPr>
                        <a:t>11~70 (unidad: </a:t>
                      </a:r>
                      <a:r>
                        <a:rPr kumimoji="0" lang="es-MX" altLang="en-US" sz="2400" b="0" i="0" u="none" strike="noStrike" cap="none" normalizeH="0" baseline="0" noProof="0" dirty="0" err="1" smtClean="0">
                          <a:ln>
                            <a:noFill/>
                          </a:ln>
                          <a:solidFill>
                            <a:srgbClr val="000000"/>
                          </a:solidFill>
                          <a:effectLst/>
                          <a:latin typeface="Times New Roman" panose="02020603050405020304" pitchFamily="18" charset="0"/>
                          <a:cs typeface="Times New Roman" panose="02020603050405020304" pitchFamily="18" charset="0"/>
                        </a:rPr>
                        <a:t>mA</a:t>
                      </a:r>
                      <a:r>
                        <a:rPr kumimoji="0" lang="es-MX" altLang="en-US" sz="2400" b="0" i="0" u="none" strike="noStrike" cap="none" normalizeH="0" baseline="0" noProof="0" dirty="0" smtClean="0">
                          <a:ln>
                            <a:noFill/>
                          </a:ln>
                          <a:solidFill>
                            <a:srgbClr val="000000"/>
                          </a:solidFill>
                          <a:effectLst/>
                          <a:latin typeface="Times New Roman" panose="02020603050405020304" pitchFamily="18" charset="0"/>
                          <a:cs typeface="Times New Roman" panose="02020603050405020304" pitchFamily="18" charset="0"/>
                        </a:rPr>
                        <a:t>)</a:t>
                      </a:r>
                    </a:p>
                  </a:txBody>
                  <a:tcPr marL="90001" marR="90001" marT="216199"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2" name="Rectangle 1"/>
          <p:cNvSpPr>
            <a:spLocks noChangeArrowheads="1"/>
          </p:cNvSpPr>
          <p:nvPr/>
        </p:nvSpPr>
        <p:spPr bwMode="auto">
          <a:xfrm>
            <a:off x="2362200" y="2708454"/>
            <a:ext cx="46497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Font typeface="Arial" panose="020B0604020202020204" pitchFamily="34" charset="0"/>
              <a:buNone/>
            </a:pPr>
            <a:r>
              <a:rPr lang="es-MX" altLang="en-US" sz="3200" b="1" dirty="0" smtClean="0">
                <a:solidFill>
                  <a:srgbClr val="002060"/>
                </a:solidFill>
                <a:latin typeface="Times New Roman" panose="02020603050405020304" pitchFamily="18" charset="0"/>
                <a:hlinkClick r:id="rId3"/>
              </a:rPr>
              <a:t>Video – Choque Eléctrico</a:t>
            </a:r>
            <a:endParaRPr lang="es-MX" altLang="en-US" sz="3200" b="1" dirty="0">
              <a:solidFill>
                <a:srgbClr val="002060"/>
              </a:solidFill>
              <a:latin typeface="Times New Roman" panose="02020603050405020304" pitchFamily="18" charset="0"/>
            </a:endParaRPr>
          </a:p>
        </p:txBody>
      </p:sp>
      <p:sp>
        <p:nvSpPr>
          <p:cNvPr id="13" name="Rectangle 12"/>
          <p:cNvSpPr/>
          <p:nvPr/>
        </p:nvSpPr>
        <p:spPr>
          <a:xfrm>
            <a:off x="228600" y="3530025"/>
            <a:ext cx="8613255" cy="584775"/>
          </a:xfrm>
          <a:prstGeom prst="rect">
            <a:avLst/>
          </a:prstGeom>
        </p:spPr>
        <p:txBody>
          <a:bodyPr wrap="none">
            <a:spAutoFit/>
          </a:bodyPr>
          <a:lstStyle/>
          <a:p>
            <a:r>
              <a:rPr lang="es-MX" altLang="en-US" sz="3200" b="1" dirty="0" smtClean="0">
                <a:latin typeface="Times New Roman" panose="02020603050405020304" pitchFamily="18" charset="0"/>
                <a:cs typeface="Times New Roman" panose="02020603050405020304" pitchFamily="18" charset="0"/>
              </a:rPr>
              <a:t>Respuesta: </a:t>
            </a:r>
            <a:r>
              <a:rPr lang="es-MX" altLang="en-US" sz="3200" dirty="0" smtClean="0">
                <a:latin typeface="Times New Roman" panose="02020603050405020304" pitchFamily="18" charset="0"/>
                <a:cs typeface="Times New Roman" panose="02020603050405020304" pitchFamily="18" charset="0"/>
              </a:rPr>
              <a:t>asume que el voltaje en la línea es 7Kv</a:t>
            </a:r>
            <a:endParaRPr lang="es-MX" sz="3200" dirty="0"/>
          </a:p>
        </p:txBody>
      </p:sp>
      <p:sp>
        <p:nvSpPr>
          <p:cNvPr id="14" name="Title 1"/>
          <p:cNvSpPr>
            <a:spLocks noGrp="1"/>
          </p:cNvSpPr>
          <p:nvPr>
            <p:ph type="title"/>
          </p:nvPr>
        </p:nvSpPr>
        <p:spPr>
          <a:xfrm>
            <a:off x="457200" y="503238"/>
            <a:ext cx="8229600" cy="563562"/>
          </a:xfrm>
        </p:spPr>
        <p:txBody>
          <a:bodyPr>
            <a:normAutofit fontScale="90000"/>
          </a:bodyPr>
          <a:lstStyle/>
          <a:p>
            <a:r>
              <a:rPr lang="es-MX" altLang="en-US" dirty="0" smtClean="0">
                <a:latin typeface="Times New Roman" panose="02020603050405020304" pitchFamily="18" charset="0"/>
                <a:ea typeface="SimSun" panose="02010600030101010101" pitchFamily="2" charset="-122"/>
              </a:rPr>
              <a:t>Discusión de un caso de estudio</a:t>
            </a:r>
            <a:endParaRPr lang="es-MX"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27</a:t>
            </a:fld>
            <a:endParaRPr lang="en-US" dirty="0"/>
          </a:p>
        </p:txBody>
      </p:sp>
    </p:spTree>
    <p:extLst>
      <p:ext uri="{BB962C8B-B14F-4D97-AF65-F5344CB8AC3E}">
        <p14:creationId xmlns:p14="http://schemas.microsoft.com/office/powerpoint/2010/main" val="2837948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7" descr="it includes the wet or dry hand condition" title="wet or dry hand"/>
          <p:cNvSpPr>
            <a:spLocks noChangeArrowheads="1"/>
          </p:cNvSpPr>
          <p:nvPr/>
        </p:nvSpPr>
        <p:spPr bwMode="auto">
          <a:xfrm>
            <a:off x="304800" y="2401476"/>
            <a:ext cx="2590800" cy="1676400"/>
          </a:xfrm>
          <a:prstGeom prst="roundRect">
            <a:avLst>
              <a:gd name="adj" fmla="val 16667"/>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SzPct val="100000"/>
              <a:buFont typeface="Times New Roman" panose="02020603050405020304" pitchFamily="18" charset="0"/>
              <a:buNone/>
            </a:pPr>
            <a:endParaRPr lang="en-US" altLang="en-US" dirty="0">
              <a:cs typeface="Arial" panose="020B0604020202020204" pitchFamily="34" charset="0"/>
            </a:endParaRPr>
          </a:p>
        </p:txBody>
      </p:sp>
      <p:sp>
        <p:nvSpPr>
          <p:cNvPr id="19" name="Rectangle 11"/>
          <p:cNvSpPr>
            <a:spLocks noChangeArrowheads="1"/>
          </p:cNvSpPr>
          <p:nvPr/>
        </p:nvSpPr>
        <p:spPr bwMode="auto">
          <a:xfrm>
            <a:off x="381804" y="2870989"/>
            <a:ext cx="24272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Font typeface="Arial" panose="020B0604020202020204" pitchFamily="34" charset="0"/>
              <a:buNone/>
            </a:pPr>
            <a:r>
              <a:rPr lang="es-MX" altLang="en-US" sz="2000" b="1" dirty="0" smtClean="0">
                <a:solidFill>
                  <a:srgbClr val="FF0000"/>
                </a:solidFill>
                <a:latin typeface="Times New Roman" panose="02020603050405020304" pitchFamily="18" charset="0"/>
                <a:cs typeface="Times New Roman" panose="02020603050405020304" pitchFamily="18" charset="0"/>
              </a:rPr>
              <a:t>Mano seca o mojada</a:t>
            </a:r>
            <a:endParaRPr lang="es-MX" altLang="en-US" sz="20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20" name="Group 7" descr="It describes what damages will occur if a certain amount of current flows in human body" title="Consequences if current flow through human body"/>
          <p:cNvGraphicFramePr>
            <a:graphicFrameLocks noGrp="1"/>
          </p:cNvGraphicFramePr>
          <p:nvPr>
            <p:extLst/>
          </p:nvPr>
        </p:nvGraphicFramePr>
        <p:xfrm>
          <a:off x="228600" y="1630049"/>
          <a:ext cx="8686800" cy="4954915"/>
        </p:xfrm>
        <a:graphic>
          <a:graphicData uri="http://schemas.openxmlformats.org/drawingml/2006/table">
            <a:tbl>
              <a:tblPr firstRow="1"/>
              <a:tblGrid>
                <a:gridCol w="2709645">
                  <a:extLst>
                    <a:ext uri="{9D8B030D-6E8A-4147-A177-3AD203B41FA5}">
                      <a16:colId xmlns:a16="http://schemas.microsoft.com/office/drawing/2014/main" val="20000"/>
                    </a:ext>
                  </a:extLst>
                </a:gridCol>
                <a:gridCol w="5977155">
                  <a:extLst>
                    <a:ext uri="{9D8B030D-6E8A-4147-A177-3AD203B41FA5}">
                      <a16:colId xmlns:a16="http://schemas.microsoft.com/office/drawing/2014/main" val="20001"/>
                    </a:ext>
                  </a:extLst>
                </a:gridCol>
              </a:tblGrid>
              <a:tr h="522344">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s-MX" altLang="en-US" sz="2300" b="1" i="0" u="none" strike="noStrike" cap="none" normalizeH="0" baseline="0" noProof="0" dirty="0" smtClean="0">
                          <a:ln>
                            <a:noFill/>
                          </a:ln>
                          <a:solidFill>
                            <a:srgbClr val="000000"/>
                          </a:solidFill>
                          <a:effectLst/>
                          <a:latin typeface="Times New Roman" panose="02020603050405020304" pitchFamily="18" charset="0"/>
                          <a:ea typeface="MS PGothic" panose="020B0600070205080204" pitchFamily="34" charset="-128"/>
                        </a:rPr>
                        <a:t>Corriente en el cuerpo humano</a:t>
                      </a:r>
                    </a:p>
                  </a:txBody>
                  <a:tcPr marL="90001" marR="90001" marT="172476" marB="467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s-MX" altLang="en-US" sz="2400" b="1" i="0" u="none" strike="noStrike" cap="none" normalizeH="0" baseline="0" noProof="0" dirty="0" smtClean="0">
                          <a:ln>
                            <a:noFill/>
                          </a:ln>
                          <a:solidFill>
                            <a:srgbClr val="000000"/>
                          </a:solidFill>
                          <a:effectLst/>
                          <a:latin typeface="Times New Roman" panose="02020603050405020304" pitchFamily="18" charset="0"/>
                          <a:ea typeface="MS PGothic" panose="020B0600070205080204" pitchFamily="34" charset="-128"/>
                        </a:rPr>
                        <a:t>Reacción</a:t>
                      </a:r>
                    </a:p>
                  </a:txBody>
                  <a:tcPr marL="90001" marR="90001" marT="172476" marB="467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extLst>
                  <a:ext uri="{0D108BD9-81ED-4DB2-BD59-A6C34878D82A}">
                    <a16:rowId xmlns:a16="http://schemas.microsoft.com/office/drawing/2014/main" val="10000"/>
                  </a:ext>
                </a:extLst>
              </a:tr>
              <a:tr h="619588">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457200" rtl="0" eaLnBrk="1" fontAlgn="base" latinLnBrk="0" hangingPunct="1">
                        <a:lnSpc>
                          <a:spcPct val="7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s-MX" altLang="en-US" sz="2400" b="0" i="0" u="none" strike="noStrike" cap="none" normalizeH="0" baseline="0" noProof="0" dirty="0" smtClean="0">
                          <a:ln>
                            <a:noFill/>
                          </a:ln>
                          <a:solidFill>
                            <a:srgbClr val="000000"/>
                          </a:solidFill>
                          <a:effectLst/>
                          <a:latin typeface="Times New Roman" panose="02020603050405020304" pitchFamily="18" charset="0"/>
                          <a:ea typeface="MS PGothic" panose="020B0600070205080204" pitchFamily="34" charset="-128"/>
                        </a:rPr>
                        <a:t>5 </a:t>
                      </a:r>
                      <a:r>
                        <a:rPr kumimoji="0" lang="es-MX" altLang="en-US" sz="2400" b="0" i="0" u="none" strike="noStrike" cap="none" normalizeH="0" baseline="0" noProof="0" dirty="0" err="1" smtClean="0">
                          <a:ln>
                            <a:noFill/>
                          </a:ln>
                          <a:solidFill>
                            <a:srgbClr val="000000"/>
                          </a:solidFill>
                          <a:effectLst/>
                          <a:latin typeface="Times New Roman" panose="02020603050405020304" pitchFamily="18" charset="0"/>
                          <a:ea typeface="MS PGothic" panose="020B0600070205080204" pitchFamily="34" charset="-128"/>
                        </a:rPr>
                        <a:t>mA</a:t>
                      </a:r>
                      <a:endParaRPr kumimoji="0" lang="es-MX" altLang="en-US" sz="2400" b="0" i="0" u="none" strike="noStrike" cap="none" normalizeH="0" baseline="0" noProof="0" dirty="0" smtClean="0">
                        <a:ln>
                          <a:noFill/>
                        </a:ln>
                        <a:solidFill>
                          <a:srgbClr val="000000"/>
                        </a:solidFill>
                        <a:effectLst/>
                        <a:latin typeface="Times New Roman" panose="02020603050405020304" pitchFamily="18" charset="0"/>
                        <a:ea typeface="MS PGothic" panose="020B0600070205080204" pitchFamily="34" charset="-128"/>
                      </a:endParaRPr>
                    </a:p>
                  </a:txBody>
                  <a:tcPr marL="90001" marR="90001" marT="237595" marB="467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l"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s-MX" altLang="en-US" sz="2400" b="0" i="0" u="none" strike="noStrike" cap="none" normalizeH="0" baseline="0" noProof="0" dirty="0" smtClean="0">
                          <a:ln>
                            <a:noFill/>
                          </a:ln>
                          <a:solidFill>
                            <a:srgbClr val="000000"/>
                          </a:solidFill>
                          <a:effectLst/>
                          <a:latin typeface="Times New Roman" panose="02020603050405020304" pitchFamily="18" charset="0"/>
                          <a:ea typeface="MS PGothic" panose="020B0600070205080204" pitchFamily="34" charset="-128"/>
                        </a:rPr>
                        <a:t>Choque leve, no doloroso pero perturbador; el individuo promedio puede soltarse.</a:t>
                      </a:r>
                    </a:p>
                  </a:txBody>
                  <a:tcPr marL="90001" marR="90001" marT="216081" marB="467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6536">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MX" altLang="en-US" sz="2400" b="0" i="0" u="none" strike="noStrike" cap="none" normalizeH="0" baseline="0" noProof="0" dirty="0" smtClean="0">
                          <a:ln>
                            <a:noFill/>
                          </a:ln>
                          <a:solidFill>
                            <a:srgbClr val="000000"/>
                          </a:solidFill>
                          <a:effectLst/>
                          <a:latin typeface="Times New Roman" panose="02020603050405020304" pitchFamily="18" charset="0"/>
                          <a:cs typeface="Times New Roman" panose="02020603050405020304" pitchFamily="18" charset="0"/>
                        </a:rPr>
                        <a:t>6-25 </a:t>
                      </a:r>
                      <a:r>
                        <a:rPr kumimoji="0" lang="es-MX" altLang="en-US" sz="2400" b="0" i="0" u="none" strike="noStrike" cap="none" normalizeH="0" baseline="0" noProof="0" dirty="0" err="1" smtClean="0">
                          <a:ln>
                            <a:noFill/>
                          </a:ln>
                          <a:solidFill>
                            <a:srgbClr val="000000"/>
                          </a:solidFill>
                          <a:effectLst/>
                          <a:latin typeface="Times New Roman" panose="02020603050405020304" pitchFamily="18" charset="0"/>
                          <a:cs typeface="Times New Roman" panose="02020603050405020304" pitchFamily="18" charset="0"/>
                        </a:rPr>
                        <a:t>mA</a:t>
                      </a:r>
                      <a:r>
                        <a:rPr kumimoji="0" lang="es-MX" altLang="en-US" sz="2400" b="0" i="0" u="none" strike="noStrike" cap="none" normalizeH="0" baseline="0" noProof="0" dirty="0" smtClean="0">
                          <a:ln>
                            <a:noFill/>
                          </a:ln>
                          <a:solidFill>
                            <a:srgbClr val="000000"/>
                          </a:solidFill>
                          <a:effectLst/>
                          <a:latin typeface="Times New Roman" panose="02020603050405020304" pitchFamily="18" charset="0"/>
                          <a:cs typeface="Times New Roman" panose="02020603050405020304" pitchFamily="18" charset="0"/>
                        </a:rPr>
                        <a:t> (mujer)</a:t>
                      </a:r>
                    </a:p>
                  </a:txBody>
                  <a:tcPr marL="91439" marR="91439"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defRPr/>
                      </a:pPr>
                      <a:r>
                        <a:rPr kumimoji="0" lang="es-MX" altLang="en-US" sz="2400" b="0" i="0" u="none" strike="noStrike" cap="none" normalizeH="0" baseline="0" noProof="0" dirty="0" smtClean="0">
                          <a:ln>
                            <a:noFill/>
                          </a:ln>
                          <a:solidFill>
                            <a:srgbClr val="000000"/>
                          </a:solidFill>
                          <a:effectLst/>
                          <a:latin typeface="Times New Roman" panose="02020603050405020304" pitchFamily="18" charset="0"/>
                          <a:cs typeface="Times New Roman" panose="02020603050405020304" pitchFamily="18" charset="0"/>
                        </a:rPr>
                        <a:t>Choque doloroso, perdida de control muscular.</a:t>
                      </a:r>
                    </a:p>
                  </a:txBody>
                  <a:tcPr marL="91439" marR="91439"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7199">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MX" altLang="en-US" sz="2400" b="0" i="0" u="none" strike="noStrike" cap="none" normalizeH="0" baseline="0" noProof="0" dirty="0" smtClean="0">
                          <a:ln>
                            <a:noFill/>
                          </a:ln>
                          <a:solidFill>
                            <a:srgbClr val="000000"/>
                          </a:solidFill>
                          <a:effectLst/>
                          <a:latin typeface="Times New Roman" panose="02020603050405020304" pitchFamily="18" charset="0"/>
                          <a:cs typeface="Times New Roman" panose="02020603050405020304" pitchFamily="18" charset="0"/>
                        </a:rPr>
                        <a:t>9-30 </a:t>
                      </a:r>
                      <a:r>
                        <a:rPr kumimoji="0" lang="es-MX" altLang="en-US" sz="2400" b="0" i="0" u="none" strike="noStrike" cap="none" normalizeH="0" baseline="0" noProof="0" dirty="0" err="1" smtClean="0">
                          <a:ln>
                            <a:noFill/>
                          </a:ln>
                          <a:solidFill>
                            <a:srgbClr val="000000"/>
                          </a:solidFill>
                          <a:effectLst/>
                          <a:latin typeface="Times New Roman" panose="02020603050405020304" pitchFamily="18" charset="0"/>
                          <a:cs typeface="Times New Roman" panose="02020603050405020304" pitchFamily="18" charset="0"/>
                        </a:rPr>
                        <a:t>mA</a:t>
                      </a:r>
                      <a:r>
                        <a:rPr kumimoji="0" lang="es-MX" altLang="en-US" sz="2400" b="0" i="0" u="none" strike="noStrike" cap="none" normalizeH="0" baseline="0" noProof="0" dirty="0" smtClean="0">
                          <a:ln>
                            <a:noFill/>
                          </a:ln>
                          <a:solidFill>
                            <a:srgbClr val="000000"/>
                          </a:solidFill>
                          <a:effectLst/>
                          <a:latin typeface="Times New Roman" panose="02020603050405020304" pitchFamily="18" charset="0"/>
                          <a:cs typeface="Times New Roman" panose="02020603050405020304" pitchFamily="18" charset="0"/>
                        </a:rPr>
                        <a:t> (hombre)</a:t>
                      </a:r>
                    </a:p>
                  </a:txBody>
                  <a:tcPr marL="91439" marR="91439"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s-MX" altLang="en-US" sz="2400" b="0" i="0" u="none" strike="noStrike" cap="none" normalizeH="0" baseline="0" noProof="0" dirty="0" smtClean="0">
                          <a:ln>
                            <a:noFill/>
                          </a:ln>
                          <a:solidFill>
                            <a:srgbClr val="000000"/>
                          </a:solidFill>
                          <a:effectLst/>
                          <a:latin typeface="Times New Roman" panose="02020603050405020304" pitchFamily="18" charset="0"/>
                          <a:cs typeface="Times New Roman" panose="02020603050405020304" pitchFamily="18" charset="0"/>
                        </a:rPr>
                        <a:t>El cuerpo se engarrota.</a:t>
                      </a:r>
                    </a:p>
                  </a:txBody>
                  <a:tcPr marL="91439" marR="91439"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55199">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MX" altLang="en-US" sz="2400" b="0" i="0" u="none" strike="noStrike" cap="none" normalizeH="0" baseline="0" noProof="0" dirty="0" smtClean="0">
                          <a:ln>
                            <a:noFill/>
                          </a:ln>
                          <a:solidFill>
                            <a:srgbClr val="000000"/>
                          </a:solidFill>
                          <a:effectLst/>
                          <a:latin typeface="Times New Roman" panose="02020603050405020304" pitchFamily="18" charset="0"/>
                          <a:cs typeface="Times New Roman" panose="02020603050405020304" pitchFamily="18" charset="0"/>
                        </a:rPr>
                        <a:t>50-150 </a:t>
                      </a:r>
                      <a:r>
                        <a:rPr kumimoji="0" lang="es-MX" altLang="en-US" sz="2400" b="0" i="0" u="none" strike="noStrike" cap="none" normalizeH="0" baseline="0" noProof="0" dirty="0" err="1" smtClean="0">
                          <a:ln>
                            <a:noFill/>
                          </a:ln>
                          <a:solidFill>
                            <a:srgbClr val="000000"/>
                          </a:solidFill>
                          <a:effectLst/>
                          <a:latin typeface="Times New Roman" panose="02020603050405020304" pitchFamily="18" charset="0"/>
                          <a:cs typeface="Times New Roman" panose="02020603050405020304" pitchFamily="18" charset="0"/>
                        </a:rPr>
                        <a:t>mA</a:t>
                      </a:r>
                      <a:endParaRPr kumimoji="0" lang="es-MX" altLang="en-US" sz="2400" b="0" i="0" u="none" strike="noStrike" cap="none" normalizeH="0" baseline="0" noProof="0" dirty="0" smtClean="0">
                        <a:ln>
                          <a:noFill/>
                        </a:ln>
                        <a:solidFill>
                          <a:srgbClr val="000000"/>
                        </a:solidFill>
                        <a:effectLst/>
                        <a:latin typeface="Times New Roman" panose="02020603050405020304" pitchFamily="18" charset="0"/>
                        <a:cs typeface="Times New Roman" panose="02020603050405020304" pitchFamily="18" charset="0"/>
                      </a:endParaRPr>
                    </a:p>
                  </a:txBody>
                  <a:tcPr marL="91439" marR="91439"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s-MX" altLang="en-US" sz="2400" b="0" i="0" u="none" strike="noStrike" cap="none" normalizeH="0" baseline="0" noProof="0" dirty="0" smtClean="0">
                          <a:ln>
                            <a:noFill/>
                          </a:ln>
                          <a:solidFill>
                            <a:srgbClr val="000000"/>
                          </a:solidFill>
                          <a:effectLst/>
                          <a:latin typeface="Times New Roman" panose="02020603050405020304" pitchFamily="18" charset="0"/>
                          <a:cs typeface="Times New Roman" panose="02020603050405020304" pitchFamily="18" charset="0"/>
                        </a:rPr>
                        <a:t>Dolor extremo, paro respiratorio, contracciones musculares severas. Es posible la muerte.</a:t>
                      </a:r>
                    </a:p>
                  </a:txBody>
                  <a:tcPr marL="91439" marR="91439"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823912">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MX" altLang="en-US" sz="2400" b="0" i="0" u="none" strike="noStrike" cap="none" normalizeH="0" baseline="0" noProof="0" dirty="0" smtClean="0">
                          <a:ln>
                            <a:noFill/>
                          </a:ln>
                          <a:solidFill>
                            <a:srgbClr val="000000"/>
                          </a:solidFill>
                          <a:effectLst/>
                          <a:latin typeface="Times New Roman" panose="02020603050405020304" pitchFamily="18" charset="0"/>
                          <a:cs typeface="Times New Roman" panose="02020603050405020304" pitchFamily="18" charset="0"/>
                        </a:rPr>
                        <a:t>1-4.3 A</a:t>
                      </a:r>
                    </a:p>
                  </a:txBody>
                  <a:tcPr marL="91439" marR="91439"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s-MX" altLang="en-US" sz="2400" b="0" i="0" u="none" strike="noStrike" cap="none" normalizeH="0" baseline="0" noProof="0" dirty="0" smtClean="0">
                          <a:ln>
                            <a:noFill/>
                          </a:ln>
                          <a:solidFill>
                            <a:srgbClr val="000000"/>
                          </a:solidFill>
                          <a:effectLst/>
                          <a:latin typeface="Times New Roman" panose="02020603050405020304" pitchFamily="18" charset="0"/>
                          <a:cs typeface="Times New Roman" panose="02020603050405020304" pitchFamily="18" charset="0"/>
                        </a:rPr>
                        <a:t>Paro cardíaco, contracción muscular, daño nervioso, peligro de muerte.</a:t>
                      </a:r>
                    </a:p>
                  </a:txBody>
                  <a:tcPr marL="91439" marR="91439"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79989">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MX" altLang="en-US" sz="2400" b="0" i="0" u="none" strike="noStrike" cap="none" normalizeH="0" baseline="0" noProof="0" dirty="0" smtClean="0">
                          <a:ln>
                            <a:noFill/>
                          </a:ln>
                          <a:solidFill>
                            <a:srgbClr val="000000"/>
                          </a:solidFill>
                          <a:effectLst/>
                          <a:latin typeface="Times New Roman" panose="02020603050405020304" pitchFamily="18" charset="0"/>
                          <a:cs typeface="Times New Roman" panose="02020603050405020304" pitchFamily="18" charset="0"/>
                        </a:rPr>
                        <a:t>10 A</a:t>
                      </a:r>
                    </a:p>
                  </a:txBody>
                  <a:tcPr marL="91439" marR="91439"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s-MX" altLang="en-US" sz="2400" b="0" i="0" u="none" strike="noStrike" cap="none" normalizeH="0" baseline="0" noProof="0" dirty="0" smtClean="0">
                          <a:ln>
                            <a:noFill/>
                          </a:ln>
                          <a:solidFill>
                            <a:srgbClr val="000000"/>
                          </a:solidFill>
                          <a:effectLst/>
                          <a:latin typeface="Times New Roman" panose="02020603050405020304" pitchFamily="18" charset="0"/>
                          <a:cs typeface="Times New Roman" panose="02020603050405020304" pitchFamily="18" charset="0"/>
                        </a:rPr>
                        <a:t>Paro cardíaco, quemaduras graves, muerte muy probable.</a:t>
                      </a:r>
                    </a:p>
                  </a:txBody>
                  <a:tcPr marL="91439" marR="91439"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21" name="Rectangle 7"/>
          <p:cNvSpPr>
            <a:spLocks noChangeArrowheads="1"/>
          </p:cNvSpPr>
          <p:nvPr/>
        </p:nvSpPr>
        <p:spPr bwMode="auto">
          <a:xfrm>
            <a:off x="122551" y="1143000"/>
            <a:ext cx="8915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just" eaLnBrk="1" hangingPunct="1">
              <a:buClr>
                <a:srgbClr val="3333FF"/>
              </a:buClr>
            </a:pPr>
            <a:r>
              <a:rPr lang="es-MX" altLang="en-US" sz="2800" dirty="0" smtClean="0">
                <a:latin typeface="Times New Roman" panose="02020603050405020304" pitchFamily="18" charset="0"/>
                <a:cs typeface="Times New Roman" panose="02020603050405020304" pitchFamily="18" charset="0"/>
              </a:rPr>
              <a:t>Consecuencias de que la corriente fluya por el cuerpo humano</a:t>
            </a:r>
            <a:endParaRPr lang="es-MX" altLang="en-US" sz="2800" dirty="0">
              <a:latin typeface="Times New Roman" panose="02020603050405020304" pitchFamily="18" charset="0"/>
              <a:cs typeface="Times New Roman" panose="02020603050405020304" pitchFamily="18" charset="0"/>
            </a:endParaRPr>
          </a:p>
        </p:txBody>
      </p:sp>
      <p:sp>
        <p:nvSpPr>
          <p:cNvPr id="11" name="Title 1"/>
          <p:cNvSpPr>
            <a:spLocks noGrp="1"/>
          </p:cNvSpPr>
          <p:nvPr>
            <p:ph type="title"/>
          </p:nvPr>
        </p:nvSpPr>
        <p:spPr>
          <a:xfrm>
            <a:off x="457200" y="503238"/>
            <a:ext cx="8229600" cy="563562"/>
          </a:xfrm>
        </p:spPr>
        <p:txBody>
          <a:bodyPr>
            <a:normAutofit fontScale="90000"/>
          </a:bodyPr>
          <a:lstStyle/>
          <a:p>
            <a:r>
              <a:rPr lang="es-MX" altLang="en-US" dirty="0" smtClean="0">
                <a:latin typeface="Times New Roman" panose="02020603050405020304" pitchFamily="18" charset="0"/>
                <a:ea typeface="SimSun" panose="02010600030101010101" pitchFamily="2" charset="-122"/>
              </a:rPr>
              <a:t>Discusión de un caso de estudio</a:t>
            </a:r>
            <a:endParaRPr lang="es-MX"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28</a:t>
            </a:fld>
            <a:endParaRPr lang="en-US" dirty="0"/>
          </a:p>
        </p:txBody>
      </p:sp>
    </p:spTree>
    <p:extLst>
      <p:ext uri="{BB962C8B-B14F-4D97-AF65-F5344CB8AC3E}">
        <p14:creationId xmlns:p14="http://schemas.microsoft.com/office/powerpoint/2010/main" val="19041903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Title 1"/>
          <p:cNvSpPr>
            <a:spLocks noGrp="1"/>
          </p:cNvSpPr>
          <p:nvPr>
            <p:ph type="title"/>
          </p:nvPr>
        </p:nvSpPr>
        <p:spPr>
          <a:xfrm>
            <a:off x="228600" y="1128712"/>
            <a:ext cx="8610600" cy="1081088"/>
          </a:xfrm>
        </p:spPr>
        <p:txBody>
          <a:bodyPr/>
          <a:lstStyle/>
          <a:p>
            <a:pPr algn="just">
              <a:buClr>
                <a:srgbClr val="3333FF"/>
              </a:buClr>
            </a:pPr>
            <a:r>
              <a:rPr lang="en-US" altLang="en-US" sz="3200" dirty="0" smtClean="0">
                <a:solidFill>
                  <a:schemeClr val="tx1"/>
                </a:solidFill>
                <a:latin typeface="Times New Roman" panose="02020603050405020304" pitchFamily="18" charset="0"/>
                <a:cs typeface="Times New Roman" panose="02020603050405020304" pitchFamily="18" charset="0"/>
              </a:rPr>
              <a:t>Q3</a:t>
            </a:r>
            <a:r>
              <a:rPr lang="en-US" altLang="en-US" sz="3200" b="0" dirty="0" smtClean="0">
                <a:solidFill>
                  <a:schemeClr val="tx1"/>
                </a:solidFill>
                <a:latin typeface="Times New Roman" panose="02020603050405020304" pitchFamily="18" charset="0"/>
                <a:cs typeface="Times New Roman" panose="02020603050405020304" pitchFamily="18" charset="0"/>
              </a:rPr>
              <a:t>: </a:t>
            </a:r>
            <a:r>
              <a:rPr lang="es-ES" altLang="en-US" sz="3200" b="0" dirty="0" smtClean="0">
                <a:solidFill>
                  <a:schemeClr val="tx1"/>
                </a:solidFill>
                <a:latin typeface="Times New Roman" panose="02020603050405020304" pitchFamily="18" charset="0"/>
                <a:cs typeface="Times New Roman" panose="02020603050405020304" pitchFamily="18" charset="0"/>
              </a:rPr>
              <a:t>¿Se pueden tocar las líneas </a:t>
            </a:r>
            <a:r>
              <a:rPr lang="es-ES" altLang="en-US" sz="3200" b="0" dirty="0">
                <a:solidFill>
                  <a:schemeClr val="tx1"/>
                </a:solidFill>
                <a:latin typeface="Times New Roman" panose="02020603050405020304" pitchFamily="18" charset="0"/>
                <a:cs typeface="Times New Roman" panose="02020603050405020304" pitchFamily="18" charset="0"/>
              </a:rPr>
              <a:t>eléctricas con un palo, </a:t>
            </a:r>
            <a:r>
              <a:rPr lang="es-ES" altLang="en-US" sz="3200" b="0" dirty="0" smtClean="0">
                <a:solidFill>
                  <a:schemeClr val="tx1"/>
                </a:solidFill>
                <a:latin typeface="Times New Roman" panose="02020603050405020304" pitchFamily="18" charset="0"/>
                <a:cs typeface="Times New Roman" panose="02020603050405020304" pitchFamily="18" charset="0"/>
              </a:rPr>
              <a:t>una vara o una escoba</a:t>
            </a:r>
            <a:r>
              <a:rPr lang="es-ES" altLang="en-US" sz="3200" b="0" dirty="0">
                <a:solidFill>
                  <a:schemeClr val="tx1"/>
                </a:solidFill>
                <a:latin typeface="Times New Roman" panose="02020603050405020304" pitchFamily="18" charset="0"/>
                <a:cs typeface="Times New Roman" panose="02020603050405020304" pitchFamily="18" charset="0"/>
              </a:rPr>
              <a:t>?</a:t>
            </a:r>
            <a:endParaRPr lang="en-US" altLang="en-US" sz="3200" b="0" dirty="0" smtClean="0">
              <a:solidFill>
                <a:schemeClr val="tx1"/>
              </a:solidFill>
              <a:latin typeface="Times New Roman" panose="02020603050405020304" pitchFamily="18" charset="0"/>
              <a:cs typeface="Times New Roman" panose="02020603050405020304" pitchFamily="18" charset="0"/>
            </a:endParaRPr>
          </a:p>
        </p:txBody>
      </p:sp>
      <p:sp>
        <p:nvSpPr>
          <p:cNvPr id="54276" name="Content Placeholder 2"/>
          <p:cNvSpPr>
            <a:spLocks noGrp="1"/>
          </p:cNvSpPr>
          <p:nvPr>
            <p:ph sz="half" idx="1"/>
          </p:nvPr>
        </p:nvSpPr>
        <p:spPr>
          <a:xfrm>
            <a:off x="381000" y="2575217"/>
            <a:ext cx="4724400" cy="2366115"/>
          </a:xfrm>
        </p:spPr>
        <p:txBody>
          <a:bodyPr/>
          <a:lstStyle/>
          <a:p>
            <a:pPr marL="0" indent="0">
              <a:buNone/>
            </a:pPr>
            <a:r>
              <a:rPr lang="es-MX" altLang="en-US" sz="3200" b="1" dirty="0" smtClean="0">
                <a:latin typeface="Times New Roman" panose="02020603050405020304" pitchFamily="18" charset="0"/>
                <a:cs typeface="Times New Roman" panose="02020603050405020304" pitchFamily="18" charset="0"/>
              </a:rPr>
              <a:t>Respuesta</a:t>
            </a:r>
            <a:r>
              <a:rPr lang="es-MX" altLang="en-US" sz="3200" dirty="0" smtClean="0">
                <a:latin typeface="Times New Roman" panose="02020603050405020304" pitchFamily="18" charset="0"/>
                <a:cs typeface="Times New Roman" panose="02020603050405020304" pitchFamily="18" charset="0"/>
              </a:rPr>
              <a:t>: No</a:t>
            </a:r>
          </a:p>
          <a:p>
            <a:pPr marL="0" indent="0">
              <a:buNone/>
            </a:pPr>
            <a:endParaRPr lang="es-MX" altLang="en-US" sz="900" dirty="0" smtClean="0">
              <a:latin typeface="Times New Roman" panose="02020603050405020304" pitchFamily="18" charset="0"/>
              <a:cs typeface="Times New Roman" panose="02020603050405020304" pitchFamily="18" charset="0"/>
            </a:endParaRPr>
          </a:p>
          <a:p>
            <a:pPr marL="0" indent="0">
              <a:buNone/>
            </a:pPr>
            <a:r>
              <a:rPr lang="es-MX" altLang="en-US" dirty="0" smtClean="0">
                <a:latin typeface="Times New Roman" panose="02020603050405020304" pitchFamily="18" charset="0"/>
                <a:cs typeface="Times New Roman" panose="02020603050405020304" pitchFamily="18" charset="0"/>
              </a:rPr>
              <a:t>No es seguro usar materiales no conductores tradicionales para tocar las líneas eléctricas.</a:t>
            </a:r>
          </a:p>
        </p:txBody>
      </p:sp>
      <p:sp>
        <p:nvSpPr>
          <p:cNvPr id="3" name="Slide Number Placeholder 2"/>
          <p:cNvSpPr>
            <a:spLocks noGrp="1"/>
          </p:cNvSpPr>
          <p:nvPr>
            <p:ph type="sldNum" sz="quarter" idx="4294967295"/>
          </p:nvPr>
        </p:nvSpPr>
        <p:spPr>
          <a:xfrm>
            <a:off x="7086600" y="6299200"/>
            <a:ext cx="2057400" cy="365125"/>
          </a:xfrm>
        </p:spPr>
        <p:txBody>
          <a:bodyPr/>
          <a:lstStyle/>
          <a:p>
            <a:fld id="{CE4D45F6-FF50-4BC5-8A2D-899CD8EC2ED8}" type="slidenum">
              <a:rPr lang="en-US" smtClean="0"/>
              <a:t>29</a:t>
            </a:fld>
            <a:endParaRPr lang="en-US" dirty="0"/>
          </a:p>
        </p:txBody>
      </p:sp>
      <p:sp>
        <p:nvSpPr>
          <p:cNvPr id="7" name="Rectangle 13"/>
          <p:cNvSpPr>
            <a:spLocks noChangeArrowheads="1"/>
          </p:cNvSpPr>
          <p:nvPr/>
        </p:nvSpPr>
        <p:spPr bwMode="auto">
          <a:xfrm>
            <a:off x="4533900" y="4039494"/>
            <a:ext cx="88678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Arial" panose="020B0604020202020204" pitchFamily="34" charset="0"/>
              <a:buNone/>
            </a:pPr>
            <a:r>
              <a:rPr lang="en-US" altLang="en-US" sz="9600" b="1" dirty="0">
                <a:solidFill>
                  <a:srgbClr val="FF0000"/>
                </a:solidFill>
                <a:latin typeface="Times New Roman" panose="02020603050405020304" pitchFamily="18" charset="0"/>
                <a:cs typeface="Times New Roman" panose="02020603050405020304" pitchFamily="18" charset="0"/>
              </a:rPr>
              <a:t>×</a:t>
            </a:r>
            <a:endParaRPr lang="en-US" altLang="en-US" sz="9600" b="1" dirty="0">
              <a:solidFill>
                <a:srgbClr val="FF0000"/>
              </a:solidFill>
            </a:endParaRPr>
          </a:p>
        </p:txBody>
      </p:sp>
      <p:sp>
        <p:nvSpPr>
          <p:cNvPr id="10" name="Title 1"/>
          <p:cNvSpPr txBox="1">
            <a:spLocks/>
          </p:cNvSpPr>
          <p:nvPr/>
        </p:nvSpPr>
        <p:spPr bwMode="auto">
          <a:xfrm>
            <a:off x="457200" y="503238"/>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accent2"/>
                </a:solidFill>
                <a:latin typeface="+mj-lt"/>
                <a:ea typeface="+mj-ea"/>
                <a:cs typeface="+mj-cs"/>
              </a:defRPr>
            </a:lvl1pPr>
            <a:lvl2pPr algn="ctr" rtl="0" eaLnBrk="1" fontAlgn="base" hangingPunct="1">
              <a:spcBef>
                <a:spcPct val="0"/>
              </a:spcBef>
              <a:spcAft>
                <a:spcPct val="0"/>
              </a:spcAft>
              <a:defRPr sz="4000" b="1">
                <a:solidFill>
                  <a:schemeClr val="accent2"/>
                </a:solidFill>
                <a:latin typeface="Arial" charset="0"/>
              </a:defRPr>
            </a:lvl2pPr>
            <a:lvl3pPr algn="ctr" rtl="0" eaLnBrk="1" fontAlgn="base" hangingPunct="1">
              <a:spcBef>
                <a:spcPct val="0"/>
              </a:spcBef>
              <a:spcAft>
                <a:spcPct val="0"/>
              </a:spcAft>
              <a:defRPr sz="4000" b="1">
                <a:solidFill>
                  <a:schemeClr val="accent2"/>
                </a:solidFill>
                <a:latin typeface="Arial" charset="0"/>
              </a:defRPr>
            </a:lvl3pPr>
            <a:lvl4pPr algn="ctr" rtl="0" eaLnBrk="1" fontAlgn="base" hangingPunct="1">
              <a:spcBef>
                <a:spcPct val="0"/>
              </a:spcBef>
              <a:spcAft>
                <a:spcPct val="0"/>
              </a:spcAft>
              <a:defRPr sz="4000" b="1">
                <a:solidFill>
                  <a:schemeClr val="accent2"/>
                </a:solidFill>
                <a:latin typeface="Arial" charset="0"/>
              </a:defRPr>
            </a:lvl4pPr>
            <a:lvl5pPr algn="ctr" rtl="0" eaLnBrk="1" fontAlgn="base" hangingPunct="1">
              <a:spcBef>
                <a:spcPct val="0"/>
              </a:spcBef>
              <a:spcAft>
                <a:spcPct val="0"/>
              </a:spcAft>
              <a:defRPr sz="4000" b="1">
                <a:solidFill>
                  <a:schemeClr val="accent2"/>
                </a:solidFill>
                <a:latin typeface="Arial" charset="0"/>
              </a:defRPr>
            </a:lvl5pPr>
            <a:lvl6pPr marL="457200" algn="ctr" rtl="0" eaLnBrk="1" fontAlgn="base" hangingPunct="1">
              <a:spcBef>
                <a:spcPct val="0"/>
              </a:spcBef>
              <a:spcAft>
                <a:spcPct val="0"/>
              </a:spcAft>
              <a:defRPr sz="4000" b="1">
                <a:solidFill>
                  <a:schemeClr val="accent2"/>
                </a:solidFill>
                <a:latin typeface="Arial" charset="0"/>
              </a:defRPr>
            </a:lvl6pPr>
            <a:lvl7pPr marL="914400" algn="ctr" rtl="0" eaLnBrk="1" fontAlgn="base" hangingPunct="1">
              <a:spcBef>
                <a:spcPct val="0"/>
              </a:spcBef>
              <a:spcAft>
                <a:spcPct val="0"/>
              </a:spcAft>
              <a:defRPr sz="4000" b="1">
                <a:solidFill>
                  <a:schemeClr val="accent2"/>
                </a:solidFill>
                <a:latin typeface="Arial" charset="0"/>
              </a:defRPr>
            </a:lvl7pPr>
            <a:lvl8pPr marL="1371600" algn="ctr" rtl="0" eaLnBrk="1" fontAlgn="base" hangingPunct="1">
              <a:spcBef>
                <a:spcPct val="0"/>
              </a:spcBef>
              <a:spcAft>
                <a:spcPct val="0"/>
              </a:spcAft>
              <a:defRPr sz="4000" b="1">
                <a:solidFill>
                  <a:schemeClr val="accent2"/>
                </a:solidFill>
                <a:latin typeface="Arial" charset="0"/>
              </a:defRPr>
            </a:lvl8pPr>
            <a:lvl9pPr marL="1828800" algn="ctr" rtl="0" eaLnBrk="1" fontAlgn="base" hangingPunct="1">
              <a:spcBef>
                <a:spcPct val="0"/>
              </a:spcBef>
              <a:spcAft>
                <a:spcPct val="0"/>
              </a:spcAft>
              <a:defRPr sz="4000" b="1">
                <a:solidFill>
                  <a:schemeClr val="accent2"/>
                </a:solidFill>
                <a:latin typeface="Arial" charset="0"/>
              </a:defRPr>
            </a:lvl9pPr>
          </a:lstStyle>
          <a:p>
            <a:r>
              <a:rPr lang="es-MX" altLang="en-US" kern="0" smtClean="0">
                <a:latin typeface="Times New Roman" panose="02020603050405020304" pitchFamily="18" charset="0"/>
                <a:ea typeface="SimSun" panose="02010600030101010101" pitchFamily="2" charset="-122"/>
              </a:rPr>
              <a:t>Discusión de un caso de estudio</a:t>
            </a:r>
            <a:endParaRPr lang="es-MX" altLang="en-US" kern="0" dirty="0" smtClean="0"/>
          </a:p>
        </p:txBody>
      </p:sp>
      <p:pic>
        <p:nvPicPr>
          <p:cNvPr id="5" name="Picture 4" descr="picture of down power line" title="picture of down power lin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80959" y="2025800"/>
            <a:ext cx="4905841" cy="4457400"/>
          </a:xfrm>
          <a:prstGeom prst="rect">
            <a:avLst/>
          </a:prstGeom>
        </p:spPr>
      </p:pic>
    </p:spTree>
    <p:extLst>
      <p:ext uri="{BB962C8B-B14F-4D97-AF65-F5344CB8AC3E}">
        <p14:creationId xmlns:p14="http://schemas.microsoft.com/office/powerpoint/2010/main" val="1947412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7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27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457200" y="457200"/>
            <a:ext cx="8229600" cy="563562"/>
          </a:xfrm>
        </p:spPr>
        <p:txBody>
          <a:bodyPr>
            <a:normAutofit fontScale="90000"/>
          </a:bodyPr>
          <a:lstStyle/>
          <a:p>
            <a:r>
              <a:rPr lang="es-MX" altLang="en-US" dirty="0" smtClean="0">
                <a:latin typeface="Times New Roman" panose="02020603050405020304" pitchFamily="18" charset="0"/>
                <a:ea typeface="SimSun" panose="02010600030101010101" pitchFamily="2" charset="-122"/>
              </a:rPr>
              <a:t>Objetivos</a:t>
            </a:r>
            <a:endParaRPr lang="es-MX" altLang="en-US" dirty="0" smtClean="0"/>
          </a:p>
        </p:txBody>
      </p:sp>
      <p:sp>
        <p:nvSpPr>
          <p:cNvPr id="25605" name="Content Placeholder 2"/>
          <p:cNvSpPr>
            <a:spLocks noGrp="1"/>
          </p:cNvSpPr>
          <p:nvPr>
            <p:ph idx="1"/>
          </p:nvPr>
        </p:nvSpPr>
        <p:spPr>
          <a:xfrm>
            <a:off x="533400" y="1447800"/>
            <a:ext cx="8305800" cy="4572000"/>
          </a:xfrm>
        </p:spPr>
        <p:txBody>
          <a:bodyPr/>
          <a:lstStyle/>
          <a:p>
            <a:pPr algn="just">
              <a:buClr>
                <a:srgbClr val="3333FF"/>
              </a:buClr>
              <a:buFont typeface="Wingdings" panose="05000000000000000000" pitchFamily="2" charset="2"/>
              <a:buChar char="q"/>
            </a:pPr>
            <a:r>
              <a:rPr lang="en-US" altLang="en-US" dirty="0" smtClean="0">
                <a:latin typeface="Times New Roman" panose="02020603050405020304" pitchFamily="18" charset="0"/>
                <a:cs typeface="Times New Roman" panose="02020603050405020304" pitchFamily="18" charset="0"/>
              </a:rPr>
              <a:t> </a:t>
            </a:r>
            <a:r>
              <a:rPr lang="es-ES" altLang="en-US" dirty="0">
                <a:latin typeface="Times New Roman" panose="02020603050405020304" pitchFamily="18" charset="0"/>
                <a:cs typeface="Times New Roman" panose="02020603050405020304" pitchFamily="18" charset="0"/>
              </a:rPr>
              <a:t>Comprender los conceptos básicos de la electricidad.</a:t>
            </a:r>
          </a:p>
          <a:p>
            <a:pPr marL="0" indent="0">
              <a:buClr>
                <a:srgbClr val="3333FF"/>
              </a:buClr>
              <a:buNone/>
            </a:pPr>
            <a:endParaRPr lang="es-ES" altLang="en-US" sz="2000" dirty="0">
              <a:latin typeface="Times New Roman" panose="02020603050405020304" pitchFamily="18" charset="0"/>
              <a:cs typeface="Times New Roman" panose="02020603050405020304" pitchFamily="18" charset="0"/>
            </a:endParaRPr>
          </a:p>
          <a:p>
            <a:pPr algn="just">
              <a:buClr>
                <a:srgbClr val="3333FF"/>
              </a:buClr>
              <a:buFont typeface="Wingdings" panose="05000000000000000000" pitchFamily="2" charset="2"/>
              <a:buChar char="q"/>
            </a:pPr>
            <a:r>
              <a:rPr lang="es-ES" altLang="en-US" dirty="0">
                <a:latin typeface="Times New Roman" panose="02020603050405020304" pitchFamily="18" charset="0"/>
                <a:cs typeface="Times New Roman" panose="02020603050405020304" pitchFamily="18" charset="0"/>
              </a:rPr>
              <a:t>  Reconocer los principales tipos de riesgos eléctricos en los lugares de trabajo de </a:t>
            </a:r>
            <a:r>
              <a:rPr lang="es-ES" altLang="en-US" dirty="0" smtClean="0">
                <a:latin typeface="Times New Roman" panose="02020603050405020304" pitchFamily="18" charset="0"/>
                <a:cs typeface="Times New Roman" panose="02020603050405020304" pitchFamily="18" charset="0"/>
              </a:rPr>
              <a:t>la construcción</a:t>
            </a:r>
            <a:r>
              <a:rPr lang="es-ES" altLang="en-US" dirty="0">
                <a:latin typeface="Times New Roman" panose="02020603050405020304" pitchFamily="18" charset="0"/>
                <a:cs typeface="Times New Roman" panose="02020603050405020304" pitchFamily="18" charset="0"/>
              </a:rPr>
              <a:t>.</a:t>
            </a:r>
          </a:p>
          <a:p>
            <a:pPr marL="0" indent="0">
              <a:buClr>
                <a:srgbClr val="3333FF"/>
              </a:buClr>
              <a:buNone/>
            </a:pPr>
            <a:endParaRPr lang="es-ES" altLang="en-US" sz="2000" dirty="0">
              <a:latin typeface="Times New Roman" panose="02020603050405020304" pitchFamily="18" charset="0"/>
              <a:cs typeface="Times New Roman" panose="02020603050405020304" pitchFamily="18" charset="0"/>
            </a:endParaRPr>
          </a:p>
          <a:p>
            <a:pPr>
              <a:buClr>
                <a:srgbClr val="3333FF"/>
              </a:buClr>
              <a:buFont typeface="Wingdings" panose="05000000000000000000" pitchFamily="2" charset="2"/>
              <a:buChar char="q"/>
            </a:pPr>
            <a:r>
              <a:rPr lang="es-ES" altLang="en-US" dirty="0">
                <a:latin typeface="Times New Roman" panose="02020603050405020304" pitchFamily="18" charset="0"/>
                <a:cs typeface="Times New Roman" panose="02020603050405020304" pitchFamily="18" charset="0"/>
              </a:rPr>
              <a:t>  Identificar y prevenir accidentes eléctricos en sitios de construcción.</a:t>
            </a:r>
            <a:endParaRPr lang="en-US" altLang="en-US" sz="2000" dirty="0" smtClean="0">
              <a:latin typeface="Times New Roman" panose="02020603050405020304" pitchFamily="18" charset="0"/>
              <a:cs typeface="Times New Roman" panose="02020603050405020304" pitchFamily="18" charset="0"/>
            </a:endParaRPr>
          </a:p>
          <a:p>
            <a:pPr>
              <a:buClr>
                <a:srgbClr val="3333FF"/>
              </a:buClr>
              <a:buFont typeface="Wingdings" panose="05000000000000000000" pitchFamily="2" charset="2"/>
              <a:buChar char="q"/>
            </a:pPr>
            <a:endParaRPr lang="en-US" altLang="en-US" sz="2000" dirty="0" smtClean="0">
              <a:latin typeface="Times New Roman" panose="02020603050405020304" pitchFamily="18" charset="0"/>
              <a:cs typeface="Times New Roman" panose="02020603050405020304" pitchFamily="18" charset="0"/>
            </a:endParaRPr>
          </a:p>
          <a:p>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3</a:t>
            </a:fld>
            <a:endParaRPr lang="en-US" dirty="0"/>
          </a:p>
        </p:txBody>
      </p:sp>
    </p:spTree>
    <p:extLst>
      <p:ext uri="{BB962C8B-B14F-4D97-AF65-F5344CB8AC3E}">
        <p14:creationId xmlns:p14="http://schemas.microsoft.com/office/powerpoint/2010/main" val="15462757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57287"/>
            <a:ext cx="9144000" cy="1025499"/>
          </a:xfrm>
        </p:spPr>
        <p:txBody>
          <a:bodyPr rtlCol="0">
            <a:noAutofit/>
          </a:bodyPr>
          <a:lstStyle/>
          <a:p>
            <a:pPr algn="l" fontAlgn="auto">
              <a:spcAft>
                <a:spcPts val="0"/>
              </a:spcAft>
              <a:defRPr/>
            </a:pPr>
            <a:r>
              <a:rPr lang="en-US" altLang="en-US" sz="3200" dirty="0" smtClean="0">
                <a:solidFill>
                  <a:schemeClr val="tx1"/>
                </a:solidFill>
                <a:latin typeface="Times New Roman" panose="02020603050405020304" pitchFamily="18" charset="0"/>
                <a:cs typeface="Times New Roman" panose="02020603050405020304" pitchFamily="18" charset="0"/>
              </a:rPr>
              <a:t>Q4:</a:t>
            </a:r>
            <a:r>
              <a:rPr lang="en-US" altLang="en-US" sz="3200" b="0" dirty="0" smtClean="0">
                <a:latin typeface="Times New Roman" panose="02020603050405020304" pitchFamily="18" charset="0"/>
                <a:cs typeface="Times New Roman" panose="02020603050405020304" pitchFamily="18" charset="0"/>
              </a:rPr>
              <a:t> </a:t>
            </a:r>
            <a:r>
              <a:rPr lang="es-ES" altLang="en-US" sz="3200" b="0" dirty="0">
                <a:solidFill>
                  <a:schemeClr val="tx1"/>
                </a:solidFill>
                <a:latin typeface="Times New Roman" panose="02020603050405020304" pitchFamily="18" charset="0"/>
                <a:cs typeface="Times New Roman" panose="02020603050405020304" pitchFamily="18" charset="0"/>
              </a:rPr>
              <a:t>¿Puede el conductor del </a:t>
            </a:r>
            <a:r>
              <a:rPr lang="es-ES" altLang="en-US" sz="3200" b="0" dirty="0" smtClean="0">
                <a:solidFill>
                  <a:schemeClr val="tx1"/>
                </a:solidFill>
                <a:latin typeface="Times New Roman" panose="02020603050405020304" pitchFamily="18" charset="0"/>
                <a:cs typeface="Times New Roman" panose="02020603050405020304" pitchFamily="18" charset="0"/>
              </a:rPr>
              <a:t>auto </a:t>
            </a:r>
            <a:r>
              <a:rPr lang="es-ES" altLang="en-US" sz="3200" b="0" dirty="0">
                <a:solidFill>
                  <a:schemeClr val="tx1"/>
                </a:solidFill>
                <a:latin typeface="Times New Roman" panose="02020603050405020304" pitchFamily="18" charset="0"/>
                <a:cs typeface="Times New Roman" panose="02020603050405020304" pitchFamily="18" charset="0"/>
              </a:rPr>
              <a:t>tocar </a:t>
            </a:r>
            <a:r>
              <a:rPr lang="es-ES" altLang="en-US" sz="3200" b="0" dirty="0" smtClean="0">
                <a:solidFill>
                  <a:schemeClr val="tx1"/>
                </a:solidFill>
                <a:latin typeface="Times New Roman" panose="02020603050405020304" pitchFamily="18" charset="0"/>
                <a:cs typeface="Times New Roman" panose="02020603050405020304" pitchFamily="18" charset="0"/>
              </a:rPr>
              <a:t>la carrocería </a:t>
            </a:r>
            <a:r>
              <a:rPr lang="es-ES" altLang="en-US" sz="3200" b="0" dirty="0">
                <a:solidFill>
                  <a:schemeClr val="tx1"/>
                </a:solidFill>
                <a:latin typeface="Times New Roman" panose="02020603050405020304" pitchFamily="18" charset="0"/>
                <a:cs typeface="Times New Roman" panose="02020603050405020304" pitchFamily="18" charset="0"/>
              </a:rPr>
              <a:t>o </a:t>
            </a:r>
            <a:r>
              <a:rPr lang="es-ES" altLang="en-US" sz="3200" b="0" dirty="0" smtClean="0">
                <a:solidFill>
                  <a:schemeClr val="tx1"/>
                </a:solidFill>
                <a:latin typeface="Times New Roman" panose="02020603050405020304" pitchFamily="18" charset="0"/>
                <a:cs typeface="Times New Roman" panose="02020603050405020304" pitchFamily="18" charset="0"/>
              </a:rPr>
              <a:t>  </a:t>
            </a:r>
            <a:br>
              <a:rPr lang="es-ES" altLang="en-US" sz="3200" b="0" dirty="0" smtClean="0">
                <a:solidFill>
                  <a:schemeClr val="tx1"/>
                </a:solidFill>
                <a:latin typeface="Times New Roman" panose="02020603050405020304" pitchFamily="18" charset="0"/>
                <a:cs typeface="Times New Roman" panose="02020603050405020304" pitchFamily="18" charset="0"/>
              </a:rPr>
            </a:br>
            <a:r>
              <a:rPr lang="es-ES" altLang="en-US" sz="3200" b="0" dirty="0">
                <a:solidFill>
                  <a:schemeClr val="tx1"/>
                </a:solidFill>
                <a:latin typeface="Times New Roman" panose="02020603050405020304" pitchFamily="18" charset="0"/>
                <a:cs typeface="Times New Roman" panose="02020603050405020304" pitchFamily="18" charset="0"/>
              </a:rPr>
              <a:t> </a:t>
            </a:r>
            <a:r>
              <a:rPr lang="es-ES" altLang="en-US" sz="3200" b="0" dirty="0" smtClean="0">
                <a:solidFill>
                  <a:schemeClr val="tx1"/>
                </a:solidFill>
                <a:latin typeface="Times New Roman" panose="02020603050405020304" pitchFamily="18" charset="0"/>
                <a:cs typeface="Times New Roman" panose="02020603050405020304" pitchFamily="18" charset="0"/>
              </a:rPr>
              <a:t>        las </a:t>
            </a:r>
            <a:r>
              <a:rPr lang="es-ES" altLang="en-US" sz="3200" b="0" dirty="0">
                <a:solidFill>
                  <a:schemeClr val="tx1"/>
                </a:solidFill>
                <a:latin typeface="Times New Roman" panose="02020603050405020304" pitchFamily="18" charset="0"/>
                <a:cs typeface="Times New Roman" panose="02020603050405020304" pitchFamily="18" charset="0"/>
              </a:rPr>
              <a:t>partes metálicas?</a:t>
            </a:r>
            <a:endParaRPr lang="en-US" dirty="0">
              <a:solidFill>
                <a:schemeClr val="tx1"/>
              </a:solidFill>
            </a:endParaRPr>
          </a:p>
        </p:txBody>
      </p:sp>
      <p:sp>
        <p:nvSpPr>
          <p:cNvPr id="56325" name="Content Placeholder 2"/>
          <p:cNvSpPr>
            <a:spLocks noGrp="1"/>
          </p:cNvSpPr>
          <p:nvPr>
            <p:ph sz="half" idx="1"/>
          </p:nvPr>
        </p:nvSpPr>
        <p:spPr>
          <a:xfrm>
            <a:off x="152400" y="2196929"/>
            <a:ext cx="4635500" cy="1885214"/>
          </a:xfrm>
        </p:spPr>
        <p:txBody>
          <a:bodyPr/>
          <a:lstStyle/>
          <a:p>
            <a:pPr marL="0" indent="0" algn="just">
              <a:lnSpc>
                <a:spcPct val="100000"/>
              </a:lnSpc>
              <a:spcBef>
                <a:spcPts val="0"/>
              </a:spcBef>
              <a:buClr>
                <a:srgbClr val="3333FF"/>
              </a:buClr>
              <a:buFont typeface="Arial" panose="020B0604020202020204" pitchFamily="34" charset="0"/>
              <a:buNone/>
            </a:pPr>
            <a:r>
              <a:rPr lang="es-MX" altLang="en-US" sz="3200" b="1" dirty="0" smtClean="0">
                <a:latin typeface="Times New Roman" panose="02020603050405020304" pitchFamily="18" charset="0"/>
                <a:cs typeface="Times New Roman" panose="02020603050405020304" pitchFamily="18" charset="0"/>
              </a:rPr>
              <a:t>Respuesta</a:t>
            </a:r>
            <a:r>
              <a:rPr lang="es-MX" altLang="en-US" sz="3200" dirty="0" smtClean="0">
                <a:latin typeface="Times New Roman" panose="02020603050405020304" pitchFamily="18" charset="0"/>
                <a:cs typeface="Times New Roman" panose="02020603050405020304" pitchFamily="18" charset="0"/>
              </a:rPr>
              <a:t>: No</a:t>
            </a:r>
          </a:p>
          <a:p>
            <a:pPr marL="0" indent="0" algn="just">
              <a:lnSpc>
                <a:spcPct val="100000"/>
              </a:lnSpc>
              <a:spcBef>
                <a:spcPts val="0"/>
              </a:spcBef>
              <a:buClr>
                <a:srgbClr val="3333FF"/>
              </a:buClr>
              <a:buFont typeface="Arial" panose="020B0604020202020204" pitchFamily="34" charset="0"/>
              <a:buNone/>
            </a:pPr>
            <a:endParaRPr lang="es-MX" altLang="en-US" dirty="0" smtClean="0">
              <a:latin typeface="Times New Roman" panose="02020603050405020304" pitchFamily="18" charset="0"/>
              <a:cs typeface="Times New Roman" panose="02020603050405020304" pitchFamily="18" charset="0"/>
            </a:endParaRPr>
          </a:p>
          <a:p>
            <a:pPr marL="0" indent="0">
              <a:lnSpc>
                <a:spcPct val="100000"/>
              </a:lnSpc>
              <a:spcBef>
                <a:spcPts val="0"/>
              </a:spcBef>
              <a:buClr>
                <a:srgbClr val="3333FF"/>
              </a:buClr>
              <a:buFont typeface="Arial" panose="020B0604020202020204" pitchFamily="34" charset="0"/>
              <a:buNone/>
            </a:pPr>
            <a:r>
              <a:rPr lang="es-MX" altLang="en-US" dirty="0" smtClean="0">
                <a:latin typeface="Times New Roman" panose="02020603050405020304" pitchFamily="18" charset="0"/>
                <a:cs typeface="Times New Roman" panose="02020603050405020304" pitchFamily="18" charset="0"/>
              </a:rPr>
              <a:t>La carrocería podría estar cargada con electricidad.</a:t>
            </a:r>
          </a:p>
        </p:txBody>
      </p:sp>
      <p:sp>
        <p:nvSpPr>
          <p:cNvPr id="3" name="Slide Number Placeholder 2"/>
          <p:cNvSpPr>
            <a:spLocks noGrp="1"/>
          </p:cNvSpPr>
          <p:nvPr>
            <p:ph type="sldNum" sz="quarter" idx="4294967295"/>
          </p:nvPr>
        </p:nvSpPr>
        <p:spPr>
          <a:xfrm>
            <a:off x="7086600" y="6299200"/>
            <a:ext cx="2057400" cy="365125"/>
          </a:xfrm>
        </p:spPr>
        <p:txBody>
          <a:bodyPr/>
          <a:lstStyle/>
          <a:p>
            <a:fld id="{CE4D45F6-FF50-4BC5-8A2D-899CD8EC2ED8}" type="slidenum">
              <a:rPr lang="en-US" smtClean="0"/>
              <a:t>30</a:t>
            </a:fld>
            <a:endParaRPr lang="en-US" dirty="0"/>
          </a:p>
        </p:txBody>
      </p:sp>
      <p:sp>
        <p:nvSpPr>
          <p:cNvPr id="8" name="Rectangle 13"/>
          <p:cNvSpPr>
            <a:spLocks noChangeArrowheads="1"/>
          </p:cNvSpPr>
          <p:nvPr/>
        </p:nvSpPr>
        <p:spPr bwMode="auto">
          <a:xfrm>
            <a:off x="4247246" y="3836547"/>
            <a:ext cx="88678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Arial" panose="020B0604020202020204" pitchFamily="34" charset="0"/>
              <a:buNone/>
            </a:pPr>
            <a:r>
              <a:rPr lang="en-US" altLang="en-US" sz="9600" b="1" dirty="0">
                <a:solidFill>
                  <a:srgbClr val="FF0000"/>
                </a:solidFill>
                <a:latin typeface="Times New Roman" panose="02020603050405020304" pitchFamily="18" charset="0"/>
                <a:cs typeface="Times New Roman" panose="02020603050405020304" pitchFamily="18" charset="0"/>
              </a:rPr>
              <a:t>×</a:t>
            </a:r>
            <a:endParaRPr lang="en-US" altLang="en-US" sz="9600" b="1" dirty="0">
              <a:solidFill>
                <a:srgbClr val="FF0000"/>
              </a:solidFill>
            </a:endParaRPr>
          </a:p>
        </p:txBody>
      </p:sp>
      <p:sp>
        <p:nvSpPr>
          <p:cNvPr id="11" name="Title 1"/>
          <p:cNvSpPr txBox="1">
            <a:spLocks/>
          </p:cNvSpPr>
          <p:nvPr/>
        </p:nvSpPr>
        <p:spPr bwMode="auto">
          <a:xfrm>
            <a:off x="457200" y="503238"/>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accent2"/>
                </a:solidFill>
                <a:latin typeface="+mj-lt"/>
                <a:ea typeface="+mj-ea"/>
                <a:cs typeface="+mj-cs"/>
              </a:defRPr>
            </a:lvl1pPr>
            <a:lvl2pPr algn="ctr" rtl="0" eaLnBrk="1" fontAlgn="base" hangingPunct="1">
              <a:spcBef>
                <a:spcPct val="0"/>
              </a:spcBef>
              <a:spcAft>
                <a:spcPct val="0"/>
              </a:spcAft>
              <a:defRPr sz="4000" b="1">
                <a:solidFill>
                  <a:schemeClr val="accent2"/>
                </a:solidFill>
                <a:latin typeface="Arial" charset="0"/>
              </a:defRPr>
            </a:lvl2pPr>
            <a:lvl3pPr algn="ctr" rtl="0" eaLnBrk="1" fontAlgn="base" hangingPunct="1">
              <a:spcBef>
                <a:spcPct val="0"/>
              </a:spcBef>
              <a:spcAft>
                <a:spcPct val="0"/>
              </a:spcAft>
              <a:defRPr sz="4000" b="1">
                <a:solidFill>
                  <a:schemeClr val="accent2"/>
                </a:solidFill>
                <a:latin typeface="Arial" charset="0"/>
              </a:defRPr>
            </a:lvl3pPr>
            <a:lvl4pPr algn="ctr" rtl="0" eaLnBrk="1" fontAlgn="base" hangingPunct="1">
              <a:spcBef>
                <a:spcPct val="0"/>
              </a:spcBef>
              <a:spcAft>
                <a:spcPct val="0"/>
              </a:spcAft>
              <a:defRPr sz="4000" b="1">
                <a:solidFill>
                  <a:schemeClr val="accent2"/>
                </a:solidFill>
                <a:latin typeface="Arial" charset="0"/>
              </a:defRPr>
            </a:lvl4pPr>
            <a:lvl5pPr algn="ctr" rtl="0" eaLnBrk="1" fontAlgn="base" hangingPunct="1">
              <a:spcBef>
                <a:spcPct val="0"/>
              </a:spcBef>
              <a:spcAft>
                <a:spcPct val="0"/>
              </a:spcAft>
              <a:defRPr sz="4000" b="1">
                <a:solidFill>
                  <a:schemeClr val="accent2"/>
                </a:solidFill>
                <a:latin typeface="Arial" charset="0"/>
              </a:defRPr>
            </a:lvl5pPr>
            <a:lvl6pPr marL="457200" algn="ctr" rtl="0" eaLnBrk="1" fontAlgn="base" hangingPunct="1">
              <a:spcBef>
                <a:spcPct val="0"/>
              </a:spcBef>
              <a:spcAft>
                <a:spcPct val="0"/>
              </a:spcAft>
              <a:defRPr sz="4000" b="1">
                <a:solidFill>
                  <a:schemeClr val="accent2"/>
                </a:solidFill>
                <a:latin typeface="Arial" charset="0"/>
              </a:defRPr>
            </a:lvl6pPr>
            <a:lvl7pPr marL="914400" algn="ctr" rtl="0" eaLnBrk="1" fontAlgn="base" hangingPunct="1">
              <a:spcBef>
                <a:spcPct val="0"/>
              </a:spcBef>
              <a:spcAft>
                <a:spcPct val="0"/>
              </a:spcAft>
              <a:defRPr sz="4000" b="1">
                <a:solidFill>
                  <a:schemeClr val="accent2"/>
                </a:solidFill>
                <a:latin typeface="Arial" charset="0"/>
              </a:defRPr>
            </a:lvl7pPr>
            <a:lvl8pPr marL="1371600" algn="ctr" rtl="0" eaLnBrk="1" fontAlgn="base" hangingPunct="1">
              <a:spcBef>
                <a:spcPct val="0"/>
              </a:spcBef>
              <a:spcAft>
                <a:spcPct val="0"/>
              </a:spcAft>
              <a:defRPr sz="4000" b="1">
                <a:solidFill>
                  <a:schemeClr val="accent2"/>
                </a:solidFill>
                <a:latin typeface="Arial" charset="0"/>
              </a:defRPr>
            </a:lvl8pPr>
            <a:lvl9pPr marL="1828800" algn="ctr" rtl="0" eaLnBrk="1" fontAlgn="base" hangingPunct="1">
              <a:spcBef>
                <a:spcPct val="0"/>
              </a:spcBef>
              <a:spcAft>
                <a:spcPct val="0"/>
              </a:spcAft>
              <a:defRPr sz="4000" b="1">
                <a:solidFill>
                  <a:schemeClr val="accent2"/>
                </a:solidFill>
                <a:latin typeface="Arial" charset="0"/>
              </a:defRPr>
            </a:lvl9pPr>
          </a:lstStyle>
          <a:p>
            <a:r>
              <a:rPr lang="es-MX" altLang="en-US" kern="0" smtClean="0">
                <a:latin typeface="Times New Roman" panose="02020603050405020304" pitchFamily="18" charset="0"/>
                <a:ea typeface="SimSun" panose="02010600030101010101" pitchFamily="2" charset="-122"/>
              </a:rPr>
              <a:t>Discusión de un caso de estudio</a:t>
            </a:r>
            <a:endParaRPr lang="es-MX" altLang="en-US" kern="0" dirty="0" smtClean="0"/>
          </a:p>
        </p:txBody>
      </p:sp>
      <p:pic>
        <p:nvPicPr>
          <p:cNvPr id="7" name="Picture 6" descr="picture of down power line" title="picture of down power lin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39511" y="1891980"/>
            <a:ext cx="4194889" cy="4665761"/>
          </a:xfrm>
          <a:prstGeom prst="rect">
            <a:avLst/>
          </a:prstGeom>
        </p:spPr>
      </p:pic>
    </p:spTree>
    <p:extLst>
      <p:ext uri="{BB962C8B-B14F-4D97-AF65-F5344CB8AC3E}">
        <p14:creationId xmlns:p14="http://schemas.microsoft.com/office/powerpoint/2010/main" val="1720150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32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7"/>
          <p:cNvSpPr>
            <a:spLocks noChangeArrowheads="1"/>
          </p:cNvSpPr>
          <p:nvPr/>
        </p:nvSpPr>
        <p:spPr bwMode="auto">
          <a:xfrm>
            <a:off x="304800" y="2133599"/>
            <a:ext cx="48768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just" eaLnBrk="1" hangingPunct="1">
              <a:buClr>
                <a:srgbClr val="3333FF"/>
              </a:buClr>
              <a:buFont typeface="Arial" panose="020B0604020202020204" pitchFamily="34" charset="0"/>
              <a:buNone/>
            </a:pPr>
            <a:r>
              <a:rPr lang="es-MX" altLang="en-US" sz="2800" b="1" dirty="0" smtClean="0">
                <a:latin typeface="Times New Roman" panose="02020603050405020304" pitchFamily="18" charset="0"/>
                <a:cs typeface="Times New Roman" panose="02020603050405020304" pitchFamily="18" charset="0"/>
              </a:rPr>
              <a:t>Respuesta</a:t>
            </a:r>
            <a:r>
              <a:rPr lang="es-MX" altLang="en-US" sz="2800" dirty="0" smtClean="0">
                <a:latin typeface="Times New Roman" panose="02020603050405020304" pitchFamily="18" charset="0"/>
                <a:cs typeface="Times New Roman" panose="02020603050405020304" pitchFamily="18" charset="0"/>
              </a:rPr>
              <a:t>: Al menos</a:t>
            </a:r>
            <a:r>
              <a:rPr lang="es-MX" altLang="en-US" sz="2800" b="1" dirty="0" smtClean="0">
                <a:latin typeface="Times New Roman" panose="02020603050405020304" pitchFamily="18" charset="0"/>
                <a:cs typeface="Times New Roman" panose="02020603050405020304" pitchFamily="18" charset="0"/>
              </a:rPr>
              <a:t> </a:t>
            </a:r>
            <a:r>
              <a:rPr lang="es-MX" altLang="en-US" sz="2800" b="1" dirty="0" smtClean="0">
                <a:solidFill>
                  <a:srgbClr val="FF0000"/>
                </a:solidFill>
                <a:latin typeface="Times New Roman" panose="02020603050405020304" pitchFamily="18" charset="0"/>
                <a:cs typeface="Times New Roman" panose="02020603050405020304" pitchFamily="18" charset="0"/>
              </a:rPr>
              <a:t>35 pies</a:t>
            </a:r>
            <a:endParaRPr lang="es-MX" altLang="en-US" sz="2800" b="1"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a:xfrm>
            <a:off x="0" y="1219200"/>
            <a:ext cx="9144000" cy="685800"/>
          </a:xfrm>
        </p:spPr>
        <p:txBody>
          <a:bodyPr rtlCol="0">
            <a:noAutofit/>
          </a:bodyPr>
          <a:lstStyle/>
          <a:p>
            <a:pPr fontAlgn="auto">
              <a:spcAft>
                <a:spcPts val="0"/>
              </a:spcAft>
              <a:defRPr/>
            </a:pPr>
            <a:r>
              <a:rPr lang="en-US" altLang="en-US" sz="2800" b="1" dirty="0" smtClean="0">
                <a:solidFill>
                  <a:schemeClr val="tx1"/>
                </a:solidFill>
                <a:latin typeface="Times New Roman" panose="02020603050405020304" pitchFamily="18" charset="0"/>
                <a:cs typeface="Times New Roman" panose="02020603050405020304" pitchFamily="18" charset="0"/>
              </a:rPr>
              <a:t>Q5</a:t>
            </a:r>
            <a:r>
              <a:rPr lang="en-US" altLang="en-US" sz="2800" b="0" dirty="0" smtClean="0">
                <a:solidFill>
                  <a:schemeClr val="tx1"/>
                </a:solidFill>
                <a:latin typeface="Times New Roman" panose="02020603050405020304" pitchFamily="18" charset="0"/>
                <a:cs typeface="Times New Roman" panose="02020603050405020304" pitchFamily="18" charset="0"/>
              </a:rPr>
              <a:t>: </a:t>
            </a:r>
            <a:r>
              <a:rPr lang="es-ES" altLang="en-US" sz="2800" b="0" dirty="0">
                <a:solidFill>
                  <a:schemeClr val="tx1"/>
                </a:solidFill>
                <a:latin typeface="Times New Roman" panose="02020603050405020304" pitchFamily="18" charset="0"/>
                <a:cs typeface="Times New Roman" panose="02020603050405020304" pitchFamily="18" charset="0"/>
              </a:rPr>
              <a:t>¿Cuál es la distancia segura </a:t>
            </a:r>
            <a:r>
              <a:rPr lang="es-ES" altLang="en-US" sz="2800" b="0" dirty="0" smtClean="0">
                <a:solidFill>
                  <a:schemeClr val="tx1"/>
                </a:solidFill>
                <a:latin typeface="Times New Roman" panose="02020603050405020304" pitchFamily="18" charset="0"/>
                <a:cs typeface="Times New Roman" panose="02020603050405020304" pitchFamily="18" charset="0"/>
              </a:rPr>
              <a:t>a </a:t>
            </a:r>
            <a:r>
              <a:rPr lang="es-ES" altLang="en-US" sz="2800" b="0" dirty="0">
                <a:solidFill>
                  <a:schemeClr val="tx1"/>
                </a:solidFill>
                <a:latin typeface="Times New Roman" panose="02020603050405020304" pitchFamily="18" charset="0"/>
                <a:cs typeface="Times New Roman" panose="02020603050405020304" pitchFamily="18" charset="0"/>
              </a:rPr>
              <a:t>las líneas eléctricas caídas?</a:t>
            </a:r>
            <a:endParaRPr lang="en-US" sz="2800" b="0" dirty="0"/>
          </a:p>
        </p:txBody>
      </p:sp>
      <p:sp>
        <p:nvSpPr>
          <p:cNvPr id="4" name="Slide Number Placeholder 3"/>
          <p:cNvSpPr>
            <a:spLocks noGrp="1"/>
          </p:cNvSpPr>
          <p:nvPr>
            <p:ph type="sldNum" sz="quarter" idx="4294967295"/>
          </p:nvPr>
        </p:nvSpPr>
        <p:spPr>
          <a:xfrm>
            <a:off x="7086600" y="6299200"/>
            <a:ext cx="2057400" cy="365125"/>
          </a:xfrm>
        </p:spPr>
        <p:txBody>
          <a:bodyPr/>
          <a:lstStyle/>
          <a:p>
            <a:fld id="{CE4D45F6-FF50-4BC5-8A2D-899CD8EC2ED8}" type="slidenum">
              <a:rPr lang="en-US" smtClean="0"/>
              <a:t>31</a:t>
            </a:fld>
            <a:endParaRPr lang="en-US" dirty="0"/>
          </a:p>
        </p:txBody>
      </p:sp>
      <p:sp>
        <p:nvSpPr>
          <p:cNvPr id="10" name="Title 1"/>
          <p:cNvSpPr txBox="1">
            <a:spLocks/>
          </p:cNvSpPr>
          <p:nvPr/>
        </p:nvSpPr>
        <p:spPr bwMode="auto">
          <a:xfrm>
            <a:off x="457200" y="503238"/>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accent2"/>
                </a:solidFill>
                <a:latin typeface="+mj-lt"/>
                <a:ea typeface="+mj-ea"/>
                <a:cs typeface="+mj-cs"/>
              </a:defRPr>
            </a:lvl1pPr>
            <a:lvl2pPr algn="ctr" rtl="0" eaLnBrk="1" fontAlgn="base" hangingPunct="1">
              <a:spcBef>
                <a:spcPct val="0"/>
              </a:spcBef>
              <a:spcAft>
                <a:spcPct val="0"/>
              </a:spcAft>
              <a:defRPr sz="4000" b="1">
                <a:solidFill>
                  <a:schemeClr val="accent2"/>
                </a:solidFill>
                <a:latin typeface="Arial" charset="0"/>
              </a:defRPr>
            </a:lvl2pPr>
            <a:lvl3pPr algn="ctr" rtl="0" eaLnBrk="1" fontAlgn="base" hangingPunct="1">
              <a:spcBef>
                <a:spcPct val="0"/>
              </a:spcBef>
              <a:spcAft>
                <a:spcPct val="0"/>
              </a:spcAft>
              <a:defRPr sz="4000" b="1">
                <a:solidFill>
                  <a:schemeClr val="accent2"/>
                </a:solidFill>
                <a:latin typeface="Arial" charset="0"/>
              </a:defRPr>
            </a:lvl3pPr>
            <a:lvl4pPr algn="ctr" rtl="0" eaLnBrk="1" fontAlgn="base" hangingPunct="1">
              <a:spcBef>
                <a:spcPct val="0"/>
              </a:spcBef>
              <a:spcAft>
                <a:spcPct val="0"/>
              </a:spcAft>
              <a:defRPr sz="4000" b="1">
                <a:solidFill>
                  <a:schemeClr val="accent2"/>
                </a:solidFill>
                <a:latin typeface="Arial" charset="0"/>
              </a:defRPr>
            </a:lvl4pPr>
            <a:lvl5pPr algn="ctr" rtl="0" eaLnBrk="1" fontAlgn="base" hangingPunct="1">
              <a:spcBef>
                <a:spcPct val="0"/>
              </a:spcBef>
              <a:spcAft>
                <a:spcPct val="0"/>
              </a:spcAft>
              <a:defRPr sz="4000" b="1">
                <a:solidFill>
                  <a:schemeClr val="accent2"/>
                </a:solidFill>
                <a:latin typeface="Arial" charset="0"/>
              </a:defRPr>
            </a:lvl5pPr>
            <a:lvl6pPr marL="457200" algn="ctr" rtl="0" eaLnBrk="1" fontAlgn="base" hangingPunct="1">
              <a:spcBef>
                <a:spcPct val="0"/>
              </a:spcBef>
              <a:spcAft>
                <a:spcPct val="0"/>
              </a:spcAft>
              <a:defRPr sz="4000" b="1">
                <a:solidFill>
                  <a:schemeClr val="accent2"/>
                </a:solidFill>
                <a:latin typeface="Arial" charset="0"/>
              </a:defRPr>
            </a:lvl6pPr>
            <a:lvl7pPr marL="914400" algn="ctr" rtl="0" eaLnBrk="1" fontAlgn="base" hangingPunct="1">
              <a:spcBef>
                <a:spcPct val="0"/>
              </a:spcBef>
              <a:spcAft>
                <a:spcPct val="0"/>
              </a:spcAft>
              <a:defRPr sz="4000" b="1">
                <a:solidFill>
                  <a:schemeClr val="accent2"/>
                </a:solidFill>
                <a:latin typeface="Arial" charset="0"/>
              </a:defRPr>
            </a:lvl7pPr>
            <a:lvl8pPr marL="1371600" algn="ctr" rtl="0" eaLnBrk="1" fontAlgn="base" hangingPunct="1">
              <a:spcBef>
                <a:spcPct val="0"/>
              </a:spcBef>
              <a:spcAft>
                <a:spcPct val="0"/>
              </a:spcAft>
              <a:defRPr sz="4000" b="1">
                <a:solidFill>
                  <a:schemeClr val="accent2"/>
                </a:solidFill>
                <a:latin typeface="Arial" charset="0"/>
              </a:defRPr>
            </a:lvl8pPr>
            <a:lvl9pPr marL="1828800" algn="ctr" rtl="0" eaLnBrk="1" fontAlgn="base" hangingPunct="1">
              <a:spcBef>
                <a:spcPct val="0"/>
              </a:spcBef>
              <a:spcAft>
                <a:spcPct val="0"/>
              </a:spcAft>
              <a:defRPr sz="4000" b="1">
                <a:solidFill>
                  <a:schemeClr val="accent2"/>
                </a:solidFill>
                <a:latin typeface="Arial" charset="0"/>
              </a:defRPr>
            </a:lvl9pPr>
          </a:lstStyle>
          <a:p>
            <a:r>
              <a:rPr lang="es-MX" altLang="en-US" kern="0" smtClean="0">
                <a:latin typeface="Times New Roman" panose="02020603050405020304" pitchFamily="18" charset="0"/>
                <a:ea typeface="SimSun" panose="02010600030101010101" pitchFamily="2" charset="-122"/>
              </a:rPr>
              <a:t>Discusión de un caso de estudio</a:t>
            </a:r>
            <a:endParaRPr lang="es-MX" altLang="en-US" kern="0" dirty="0" smtClean="0"/>
          </a:p>
        </p:txBody>
      </p:sp>
      <p:sp>
        <p:nvSpPr>
          <p:cNvPr id="12" name="Rectangle 7"/>
          <p:cNvSpPr>
            <a:spLocks noChangeArrowheads="1"/>
          </p:cNvSpPr>
          <p:nvPr/>
        </p:nvSpPr>
        <p:spPr bwMode="auto">
          <a:xfrm>
            <a:off x="304800" y="2546216"/>
            <a:ext cx="42672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just">
              <a:buClr>
                <a:srgbClr val="3333FF"/>
              </a:buClr>
            </a:pPr>
            <a:r>
              <a:rPr lang="es-MX" altLang="en-US" sz="2800" dirty="0" smtClean="0">
                <a:latin typeface="Times New Roman" panose="02020603050405020304" pitchFamily="18" charset="0"/>
                <a:cs typeface="Times New Roman" panose="02020603050405020304" pitchFamily="18" charset="0"/>
              </a:rPr>
              <a:t>(para voltaje de hasta 750Kv)</a:t>
            </a:r>
            <a:endParaRPr lang="es-MX" altLang="en-US" sz="2800" dirty="0">
              <a:latin typeface="Times New Roman" panose="02020603050405020304" pitchFamily="18" charset="0"/>
              <a:cs typeface="Times New Roman" panose="02020603050405020304" pitchFamily="18" charset="0"/>
            </a:endParaRPr>
          </a:p>
        </p:txBody>
      </p:sp>
      <p:pic>
        <p:nvPicPr>
          <p:cNvPr id="6" name="Picture 5" descr="picture of step potential" title="picture of step potential"/>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24790" y="2057400"/>
            <a:ext cx="5523221" cy="4445463"/>
          </a:xfrm>
          <a:prstGeom prst="rect">
            <a:avLst/>
          </a:prstGeom>
        </p:spPr>
      </p:pic>
    </p:spTree>
    <p:extLst>
      <p:ext uri="{BB962C8B-B14F-4D97-AF65-F5344CB8AC3E}">
        <p14:creationId xmlns:p14="http://schemas.microsoft.com/office/powerpoint/2010/main" val="1709059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3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ChangeArrowheads="1"/>
          </p:cNvSpPr>
          <p:nvPr/>
        </p:nvSpPr>
        <p:spPr bwMode="auto">
          <a:xfrm>
            <a:off x="228600" y="2450305"/>
            <a:ext cx="55626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just" eaLnBrk="1" hangingPunct="1">
              <a:buClr>
                <a:srgbClr val="3333FF"/>
              </a:buClr>
              <a:buFont typeface="Arial" panose="020B0604020202020204" pitchFamily="34" charset="0"/>
              <a:buNone/>
            </a:pPr>
            <a:r>
              <a:rPr lang="es-MX" altLang="en-US" sz="3200" b="1" dirty="0" smtClean="0">
                <a:latin typeface="Times New Roman" panose="02020603050405020304" pitchFamily="18" charset="0"/>
                <a:cs typeface="Times New Roman" panose="02020603050405020304" pitchFamily="18" charset="0"/>
              </a:rPr>
              <a:t>Respuesta</a:t>
            </a:r>
            <a:r>
              <a:rPr lang="es-MX" altLang="en-US" sz="3200" dirty="0" smtClean="0">
                <a:latin typeface="Times New Roman" panose="02020603050405020304" pitchFamily="18" charset="0"/>
                <a:cs typeface="Times New Roman" panose="02020603050405020304" pitchFamily="18" charset="0"/>
              </a:rPr>
              <a:t>: Sí, pero con cuidado.</a:t>
            </a:r>
            <a:endParaRPr lang="es-MX" altLang="en-US" sz="2800" dirty="0">
              <a:latin typeface="Times New Roman" panose="02020603050405020304" pitchFamily="18" charset="0"/>
              <a:cs typeface="Times New Roman" panose="02020603050405020304" pitchFamily="18" charset="0"/>
            </a:endParaRPr>
          </a:p>
        </p:txBody>
      </p:sp>
      <p:sp>
        <p:nvSpPr>
          <p:cNvPr id="12" name="Rectangle 10"/>
          <p:cNvSpPr>
            <a:spLocks noChangeArrowheads="1"/>
          </p:cNvSpPr>
          <p:nvPr/>
        </p:nvSpPr>
        <p:spPr bwMode="auto">
          <a:xfrm>
            <a:off x="66676" y="3311027"/>
            <a:ext cx="5437163" cy="28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buClr>
                <a:srgbClr val="3333FF"/>
              </a:buClr>
              <a:buFont typeface="Wingdings" panose="05000000000000000000" pitchFamily="2" charset="2"/>
              <a:buChar char="q"/>
            </a:pPr>
            <a:r>
              <a:rPr lang="en-US" altLang="en-US" sz="2800" dirty="0" smtClean="0">
                <a:latin typeface="Times New Roman" panose="02020603050405020304" pitchFamily="18" charset="0"/>
                <a:ea typeface="AR PL UMing HK" charset="0"/>
                <a:cs typeface="Times New Roman" panose="02020603050405020304" pitchFamily="18" charset="0"/>
              </a:rPr>
              <a:t> </a:t>
            </a:r>
            <a:r>
              <a:rPr lang="es-MX" altLang="en-US" sz="3200" dirty="0" smtClean="0">
                <a:latin typeface="Times New Roman" panose="02020603050405020304" pitchFamily="18" charset="0"/>
                <a:ea typeface="AR PL UMing HK" charset="0"/>
                <a:cs typeface="Times New Roman" panose="02020603050405020304" pitchFamily="18" charset="0"/>
              </a:rPr>
              <a:t>La electricidad se extiende por el suelo.</a:t>
            </a:r>
          </a:p>
          <a:p>
            <a:pPr marL="0" indent="0" eaLnBrk="1" hangingPunct="1">
              <a:buClr>
                <a:srgbClr val="3333FF"/>
              </a:buClr>
            </a:pPr>
            <a:endParaRPr lang="es-MX" altLang="en-US" dirty="0" smtClean="0">
              <a:latin typeface="Times New Roman" panose="02020603050405020304" pitchFamily="18" charset="0"/>
              <a:ea typeface="AR PL UMing HK" charset="0"/>
              <a:cs typeface="Times New Roman" panose="02020603050405020304" pitchFamily="18" charset="0"/>
            </a:endParaRPr>
          </a:p>
          <a:p>
            <a:pPr marL="457200" indent="-457200">
              <a:buClr>
                <a:srgbClr val="3333FF"/>
              </a:buClr>
              <a:buFont typeface="Wingdings" panose="05000000000000000000" pitchFamily="2" charset="2"/>
              <a:buChar char="q"/>
            </a:pPr>
            <a:r>
              <a:rPr lang="es-MX" altLang="en-US" sz="2800" dirty="0" smtClean="0">
                <a:latin typeface="Times New Roman" panose="02020603050405020304" pitchFamily="18" charset="0"/>
                <a:ea typeface="AR PL UMing HK" charset="0"/>
                <a:cs typeface="Times New Roman" panose="02020603050405020304" pitchFamily="18" charset="0"/>
              </a:rPr>
              <a:t> </a:t>
            </a:r>
            <a:r>
              <a:rPr lang="es-MX" altLang="en-US" sz="3200" dirty="0" smtClean="0">
                <a:latin typeface="Times New Roman" panose="02020603050405020304" pitchFamily="18" charset="0"/>
                <a:ea typeface="AR PL UMing HK" charset="0"/>
                <a:cs typeface="Times New Roman" panose="02020603050405020304" pitchFamily="18" charset="0"/>
              </a:rPr>
              <a:t>Un paso crea distancia potencial para que pueda fluir el voltaje.</a:t>
            </a:r>
            <a:endParaRPr lang="es-MX" altLang="en-US" sz="3200" dirty="0">
              <a:latin typeface="Times New Roman" panose="02020603050405020304" pitchFamily="18" charset="0"/>
              <a:ea typeface="AR PL UMing HK" charset="0"/>
              <a:cs typeface="Times New Roman" panose="02020603050405020304" pitchFamily="18" charset="0"/>
            </a:endParaRPr>
          </a:p>
        </p:txBody>
      </p:sp>
      <p:sp>
        <p:nvSpPr>
          <p:cNvPr id="14" name="Rectangle 7"/>
          <p:cNvSpPr>
            <a:spLocks noChangeArrowheads="1"/>
          </p:cNvSpPr>
          <p:nvPr/>
        </p:nvSpPr>
        <p:spPr bwMode="auto">
          <a:xfrm>
            <a:off x="228600" y="1219200"/>
            <a:ext cx="838200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just">
              <a:buClr>
                <a:srgbClr val="3333FF"/>
              </a:buClr>
            </a:pPr>
            <a:r>
              <a:rPr lang="en-US" altLang="en-US" sz="3200" b="1" dirty="0" smtClean="0">
                <a:latin typeface="Times New Roman" panose="02020603050405020304" pitchFamily="18" charset="0"/>
                <a:cs typeface="Times New Roman" panose="02020603050405020304" pitchFamily="18" charset="0"/>
              </a:rPr>
              <a:t>Q6</a:t>
            </a:r>
            <a:r>
              <a:rPr lang="en-US" altLang="en-US" sz="3200" dirty="0" smtClean="0">
                <a:latin typeface="Times New Roman" panose="02020603050405020304" pitchFamily="18" charset="0"/>
                <a:cs typeface="Times New Roman" panose="02020603050405020304" pitchFamily="18" charset="0"/>
              </a:rPr>
              <a:t>: </a:t>
            </a:r>
            <a:r>
              <a:rPr lang="es-MX" altLang="en-US" sz="3200" dirty="0" smtClean="0">
                <a:latin typeface="Times New Roman" panose="02020603050405020304" pitchFamily="18" charset="0"/>
                <a:cs typeface="Times New Roman" panose="02020603050405020304" pitchFamily="18" charset="0"/>
              </a:rPr>
              <a:t>Si el auto empieza a incendiarse, ¿puede el conductor salirse?</a:t>
            </a:r>
            <a:endParaRPr lang="es-MX" altLang="en-US" sz="3200" dirty="0">
              <a:latin typeface="Times New Roman" panose="02020603050405020304" pitchFamily="18" charset="0"/>
              <a:cs typeface="Times New Roman" panose="02020603050405020304" pitchFamily="18" charset="0"/>
            </a:endParaRPr>
          </a:p>
        </p:txBody>
      </p:sp>
      <p:sp>
        <p:nvSpPr>
          <p:cNvPr id="15" name="Title 1"/>
          <p:cNvSpPr>
            <a:spLocks noGrp="1"/>
          </p:cNvSpPr>
          <p:nvPr>
            <p:ph type="title"/>
          </p:nvPr>
        </p:nvSpPr>
        <p:spPr>
          <a:xfrm>
            <a:off x="457200" y="503238"/>
            <a:ext cx="8229600" cy="563562"/>
          </a:xfrm>
        </p:spPr>
        <p:txBody>
          <a:bodyPr>
            <a:normAutofit fontScale="90000"/>
          </a:bodyPr>
          <a:lstStyle/>
          <a:p>
            <a:r>
              <a:rPr lang="es-MX" altLang="en-US" dirty="0" smtClean="0">
                <a:latin typeface="Times New Roman" panose="02020603050405020304" pitchFamily="18" charset="0"/>
                <a:ea typeface="SimSun" panose="02010600030101010101" pitchFamily="2" charset="-122"/>
              </a:rPr>
              <a:t>Discusión de un caso de estudio</a:t>
            </a:r>
            <a:endParaRPr lang="es-MX"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32</a:t>
            </a:fld>
            <a:endParaRPr lang="en-US" dirty="0"/>
          </a:p>
        </p:txBody>
      </p:sp>
      <p:sp>
        <p:nvSpPr>
          <p:cNvPr id="18" name="Content Placeholder 2" title="picture for step potential"/>
          <p:cNvSpPr txBox="1">
            <a:spLocks/>
          </p:cNvSpPr>
          <p:nvPr/>
        </p:nvSpPr>
        <p:spPr bwMode="auto">
          <a:xfrm>
            <a:off x="4705215" y="6087434"/>
            <a:ext cx="1438703" cy="21176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endParaRPr lang="es-MX" altLang="en-US" sz="2000" b="1" kern="0" dirty="0" smtClean="0">
              <a:solidFill>
                <a:srgbClr val="FF0000"/>
              </a:solidFill>
              <a:latin typeface="Times New Roman" panose="02020603050405020304" pitchFamily="18" charset="0"/>
              <a:cs typeface="Times New Roman" panose="02020603050405020304" pitchFamily="18" charset="0"/>
            </a:endParaRPr>
          </a:p>
        </p:txBody>
      </p:sp>
      <p:pic>
        <p:nvPicPr>
          <p:cNvPr id="5" name="Picture 4" descr="step potential picture" title="step potential pictur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44252" y="2058843"/>
            <a:ext cx="4476415" cy="4385600"/>
          </a:xfrm>
          <a:prstGeom prst="rect">
            <a:avLst/>
          </a:prstGeom>
        </p:spPr>
      </p:pic>
    </p:spTree>
    <p:extLst>
      <p:ext uri="{BB962C8B-B14F-4D97-AF65-F5344CB8AC3E}">
        <p14:creationId xmlns:p14="http://schemas.microsoft.com/office/powerpoint/2010/main" val="3173980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0"/>
          <p:cNvSpPr>
            <a:spLocks noChangeArrowheads="1"/>
          </p:cNvSpPr>
          <p:nvPr/>
        </p:nvSpPr>
        <p:spPr bwMode="auto">
          <a:xfrm>
            <a:off x="312659" y="5658122"/>
            <a:ext cx="8382000"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3333FF"/>
              </a:buClr>
              <a:buFont typeface="Wingdings" panose="05000000000000000000" pitchFamily="2" charset="2"/>
              <a:buChar char="q"/>
            </a:pPr>
            <a:r>
              <a:rPr lang="en-US" altLang="en-US" sz="2800" dirty="0" smtClean="0">
                <a:latin typeface="Times New Roman" panose="02020603050405020304" pitchFamily="18" charset="0"/>
                <a:ea typeface="AR PL UMing HK" charset="0"/>
                <a:cs typeface="Times New Roman" panose="02020603050405020304" pitchFamily="18" charset="0"/>
              </a:rPr>
              <a:t> </a:t>
            </a:r>
            <a:r>
              <a:rPr lang="es-ES" altLang="en-US" sz="2500" dirty="0">
                <a:latin typeface="Times New Roman" panose="02020603050405020304" pitchFamily="18" charset="0"/>
                <a:ea typeface="AR PL UMing HK" charset="0"/>
                <a:cs typeface="Times New Roman" panose="02020603050405020304" pitchFamily="18" charset="0"/>
              </a:rPr>
              <a:t>El voltaje </a:t>
            </a:r>
            <a:r>
              <a:rPr lang="es-ES" altLang="en-US" sz="2500" dirty="0" smtClean="0">
                <a:latin typeface="Times New Roman" panose="02020603050405020304" pitchFamily="18" charset="0"/>
                <a:ea typeface="AR PL UMing HK" charset="0"/>
                <a:cs typeface="Times New Roman" panose="02020603050405020304" pitchFamily="18" charset="0"/>
              </a:rPr>
              <a:t>del </a:t>
            </a:r>
            <a:r>
              <a:rPr lang="es-ES" altLang="en-US" sz="2500" dirty="0">
                <a:latin typeface="Times New Roman" panose="02020603050405020304" pitchFamily="18" charset="0"/>
                <a:ea typeface="AR PL UMing HK" charset="0"/>
                <a:cs typeface="Times New Roman" panose="02020603050405020304" pitchFamily="18" charset="0"/>
              </a:rPr>
              <a:t>paso podría ser de hasta 744 V, </a:t>
            </a:r>
            <a:r>
              <a:rPr lang="es-ES" altLang="en-US" sz="2500" dirty="0" smtClean="0">
                <a:latin typeface="Times New Roman" panose="02020603050405020304" pitchFamily="18" charset="0"/>
                <a:ea typeface="AR PL UMing HK" charset="0"/>
                <a:cs typeface="Times New Roman" panose="02020603050405020304" pitchFamily="18" charset="0"/>
              </a:rPr>
              <a:t>hay que suponer </a:t>
            </a:r>
            <a:r>
              <a:rPr lang="es-ES" altLang="en-US" sz="2500" dirty="0">
                <a:latin typeface="Times New Roman" panose="02020603050405020304" pitchFamily="18" charset="0"/>
                <a:ea typeface="AR PL UMing HK" charset="0"/>
                <a:cs typeface="Times New Roman" panose="02020603050405020304" pitchFamily="18" charset="0"/>
              </a:rPr>
              <a:t>que el potencial del punto de contacto es de 5.7 </a:t>
            </a:r>
            <a:r>
              <a:rPr lang="es-ES" altLang="en-US" sz="2500" dirty="0" smtClean="0">
                <a:latin typeface="Times New Roman" panose="02020603050405020304" pitchFamily="18" charset="0"/>
                <a:ea typeface="AR PL UMing HK" charset="0"/>
                <a:cs typeface="Times New Roman" panose="02020603050405020304" pitchFamily="18" charset="0"/>
              </a:rPr>
              <a:t>KV.</a:t>
            </a:r>
            <a:endParaRPr lang="es-MX" altLang="en-US" sz="2500" dirty="0">
              <a:latin typeface="Times New Roman" panose="02020603050405020304" pitchFamily="18" charset="0"/>
              <a:ea typeface="AR PL UMing HK" charset="0"/>
              <a:cs typeface="Times New Roman" panose="02020603050405020304" pitchFamily="18" charset="0"/>
            </a:endParaRPr>
          </a:p>
        </p:txBody>
      </p:sp>
      <p:pic>
        <p:nvPicPr>
          <p:cNvPr id="15" name="Picture 4" descr="elect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05638" y="3561775"/>
            <a:ext cx="1589087"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3"/>
          <p:cNvSpPr>
            <a:spLocks noChangeArrowheads="1"/>
          </p:cNvSpPr>
          <p:nvPr/>
        </p:nvSpPr>
        <p:spPr bwMode="auto">
          <a:xfrm>
            <a:off x="5495447" y="4024509"/>
            <a:ext cx="88678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Arial" panose="020B0604020202020204" pitchFamily="34" charset="0"/>
              <a:buNone/>
            </a:pPr>
            <a:r>
              <a:rPr lang="en-US" altLang="en-US" sz="9600" b="1" dirty="0">
                <a:solidFill>
                  <a:srgbClr val="FF0000"/>
                </a:solidFill>
                <a:latin typeface="Times New Roman" panose="02020603050405020304" pitchFamily="18" charset="0"/>
                <a:cs typeface="Times New Roman" panose="02020603050405020304" pitchFamily="18" charset="0"/>
              </a:rPr>
              <a:t>×</a:t>
            </a:r>
            <a:endParaRPr lang="en-US" altLang="en-US" sz="9600" b="1" dirty="0">
              <a:solidFill>
                <a:srgbClr val="FF0000"/>
              </a:solidFill>
            </a:endParaRPr>
          </a:p>
        </p:txBody>
      </p:sp>
      <p:sp>
        <p:nvSpPr>
          <p:cNvPr id="11" name="Title 1"/>
          <p:cNvSpPr>
            <a:spLocks noGrp="1"/>
          </p:cNvSpPr>
          <p:nvPr>
            <p:ph type="title"/>
          </p:nvPr>
        </p:nvSpPr>
        <p:spPr>
          <a:xfrm>
            <a:off x="457200" y="503238"/>
            <a:ext cx="8229600" cy="563562"/>
          </a:xfrm>
        </p:spPr>
        <p:txBody>
          <a:bodyPr>
            <a:normAutofit fontScale="90000"/>
          </a:bodyPr>
          <a:lstStyle/>
          <a:p>
            <a:r>
              <a:rPr lang="es-MX" altLang="en-US" dirty="0" smtClean="0">
                <a:latin typeface="Times New Roman" panose="02020603050405020304" pitchFamily="18" charset="0"/>
                <a:ea typeface="SimSun" panose="02010600030101010101" pitchFamily="2" charset="-122"/>
              </a:rPr>
              <a:t>Discusión de un caso de estudio</a:t>
            </a:r>
            <a:endParaRPr lang="es-MX"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33</a:t>
            </a:fld>
            <a:endParaRPr lang="en-US" dirty="0"/>
          </a:p>
        </p:txBody>
      </p:sp>
      <p:pic>
        <p:nvPicPr>
          <p:cNvPr id="4" name="Picture 3" descr="step potential line" title="step potential line"/>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95438" y="1143000"/>
            <a:ext cx="5257312" cy="4815481"/>
          </a:xfrm>
          <a:prstGeom prst="rect">
            <a:avLst/>
          </a:prstGeom>
        </p:spPr>
      </p:pic>
    </p:spTree>
    <p:extLst>
      <p:ext uri="{BB962C8B-B14F-4D97-AF65-F5344CB8AC3E}">
        <p14:creationId xmlns:p14="http://schemas.microsoft.com/office/powerpoint/2010/main" val="27211090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ChangeArrowheads="1"/>
          </p:cNvSpPr>
          <p:nvPr/>
        </p:nvSpPr>
        <p:spPr bwMode="auto">
          <a:xfrm>
            <a:off x="208081" y="4648200"/>
            <a:ext cx="8885235"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457200" indent="-457200" algn="just">
              <a:buClr>
                <a:srgbClr val="3333FF"/>
              </a:buClr>
              <a:buFont typeface="Wingdings" panose="05000000000000000000" pitchFamily="2" charset="2"/>
              <a:buChar char="q"/>
            </a:pPr>
            <a:r>
              <a:rPr lang="en-US" altLang="en-US" sz="2800" b="1" dirty="0" smtClean="0">
                <a:solidFill>
                  <a:schemeClr val="tx1"/>
                </a:solidFill>
                <a:latin typeface="Times New Roman" panose="02020603050405020304" pitchFamily="18" charset="0"/>
                <a:cs typeface="Times New Roman" panose="02020603050405020304" pitchFamily="18" charset="0"/>
              </a:rPr>
              <a:t> </a:t>
            </a:r>
            <a:r>
              <a:rPr lang="es-MX" altLang="en-US" sz="3200" dirty="0" smtClean="0">
                <a:solidFill>
                  <a:schemeClr val="tx1"/>
                </a:solidFill>
                <a:latin typeface="Times New Roman" panose="02020603050405020304" pitchFamily="18" charset="0"/>
                <a:cs typeface="Times New Roman" panose="02020603050405020304" pitchFamily="18" charset="0"/>
              </a:rPr>
              <a:t>Más detalles</a:t>
            </a:r>
          </a:p>
          <a:p>
            <a:pPr marL="914400" lvl="1" indent="-457200" algn="just">
              <a:buClr>
                <a:srgbClr val="3333FF"/>
              </a:buClr>
              <a:buFont typeface="Wingdings" panose="05000000000000000000" pitchFamily="2" charset="2"/>
              <a:buChar char="§"/>
            </a:pPr>
            <a:r>
              <a:rPr lang="es-MX" altLang="en-US" sz="2800" dirty="0" smtClean="0">
                <a:latin typeface="Times New Roman" panose="02020603050405020304" pitchFamily="18" charset="0"/>
                <a:cs typeface="Times New Roman" panose="02020603050405020304" pitchFamily="18" charset="0"/>
              </a:rPr>
              <a:t>Poner las manos a los lados, saltar por completo.</a:t>
            </a:r>
          </a:p>
          <a:p>
            <a:pPr marL="914400" lvl="1" indent="-457200" algn="just">
              <a:buClr>
                <a:srgbClr val="3333FF"/>
              </a:buClr>
              <a:buFont typeface="Wingdings" panose="05000000000000000000" pitchFamily="2" charset="2"/>
              <a:buChar char="§"/>
            </a:pPr>
            <a:r>
              <a:rPr lang="es-MX" altLang="en-US" sz="2800" dirty="0" smtClean="0">
                <a:latin typeface="Times New Roman" panose="02020603050405020304" pitchFamily="18" charset="0"/>
                <a:cs typeface="Times New Roman" panose="02020603050405020304" pitchFamily="18" charset="0"/>
              </a:rPr>
              <a:t>Evitar tocar el coche y el suelo al mismo tiempo.</a:t>
            </a:r>
          </a:p>
          <a:p>
            <a:pPr marL="914400" lvl="1" indent="-457200" algn="just">
              <a:buClr>
                <a:srgbClr val="3333FF"/>
              </a:buClr>
              <a:buFont typeface="Wingdings" panose="05000000000000000000" pitchFamily="2" charset="2"/>
              <a:buChar char="§"/>
            </a:pPr>
            <a:r>
              <a:rPr lang="es-MX" altLang="en-US" sz="2800" dirty="0" smtClean="0">
                <a:latin typeface="Times New Roman" panose="02020603050405020304" pitchFamily="18" charset="0"/>
                <a:cs typeface="Times New Roman" panose="02020603050405020304" pitchFamily="18" charset="0"/>
              </a:rPr>
              <a:t>Juntar los pies, da pequeños pasos sin levantar los pies.</a:t>
            </a:r>
            <a:endParaRPr lang="es-MX" altLang="en-US" sz="2400" dirty="0">
              <a:solidFill>
                <a:schemeClr val="tx1"/>
              </a:solidFill>
              <a:latin typeface="Times New Roman" panose="02020603050405020304" pitchFamily="18" charset="0"/>
              <a:cs typeface="Times New Roman" panose="02020603050405020304" pitchFamily="18" charset="0"/>
            </a:endParaRPr>
          </a:p>
        </p:txBody>
      </p:sp>
      <p:pic>
        <p:nvPicPr>
          <p:cNvPr id="12" name="Picture 5" descr="It depicts the picture of how to shuffle away" title="shuffle away"/>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2354262"/>
            <a:ext cx="2517775" cy="189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descr="It shows the hazards of a large step" title="no large step"/>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05200" y="2354262"/>
            <a:ext cx="2551113" cy="191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2"/>
          <p:cNvSpPr>
            <a:spLocks noChangeArrowheads="1"/>
          </p:cNvSpPr>
          <p:nvPr/>
        </p:nvSpPr>
        <p:spPr bwMode="auto">
          <a:xfrm>
            <a:off x="1972112" y="2574330"/>
            <a:ext cx="86113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Arial" panose="020B0604020202020204" pitchFamily="34" charset="0"/>
              <a:buNone/>
            </a:pPr>
            <a:r>
              <a:rPr lang="en-US" altLang="en-US" sz="9600" b="1" dirty="0">
                <a:solidFill>
                  <a:srgbClr val="00B050"/>
                </a:solidFill>
                <a:latin typeface="Times New Roman" panose="02020603050405020304" pitchFamily="18" charset="0"/>
                <a:cs typeface="Times New Roman" panose="02020603050405020304" pitchFamily="18" charset="0"/>
              </a:rPr>
              <a:t>√</a:t>
            </a:r>
            <a:endParaRPr lang="en-US" altLang="en-US" sz="9600" b="1" dirty="0">
              <a:solidFill>
                <a:srgbClr val="00B050"/>
              </a:solidFill>
            </a:endParaRPr>
          </a:p>
        </p:txBody>
      </p:sp>
      <p:sp>
        <p:nvSpPr>
          <p:cNvPr id="18" name="Rectangle 13"/>
          <p:cNvSpPr>
            <a:spLocks noChangeArrowheads="1"/>
          </p:cNvSpPr>
          <p:nvPr/>
        </p:nvSpPr>
        <p:spPr bwMode="auto">
          <a:xfrm>
            <a:off x="4191000" y="2743200"/>
            <a:ext cx="88678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Arial" panose="020B0604020202020204" pitchFamily="34" charset="0"/>
              <a:buNone/>
            </a:pPr>
            <a:r>
              <a:rPr lang="en-US" altLang="en-US" sz="9600" b="1" dirty="0">
                <a:solidFill>
                  <a:srgbClr val="FF0000"/>
                </a:solidFill>
                <a:latin typeface="Times New Roman" panose="02020603050405020304" pitchFamily="18" charset="0"/>
                <a:cs typeface="Times New Roman" panose="02020603050405020304" pitchFamily="18" charset="0"/>
              </a:rPr>
              <a:t>×</a:t>
            </a:r>
            <a:endParaRPr lang="en-US" altLang="en-US" sz="9600" b="1" dirty="0">
              <a:solidFill>
                <a:srgbClr val="FF0000"/>
              </a:solidFill>
            </a:endParaRPr>
          </a:p>
        </p:txBody>
      </p:sp>
      <p:sp>
        <p:nvSpPr>
          <p:cNvPr id="19" name="Rectangle 1"/>
          <p:cNvSpPr>
            <a:spLocks noChangeArrowheads="1"/>
          </p:cNvSpPr>
          <p:nvPr/>
        </p:nvSpPr>
        <p:spPr bwMode="auto">
          <a:xfrm>
            <a:off x="936977" y="3765203"/>
            <a:ext cx="12779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Arial" panose="020B0604020202020204" pitchFamily="34" charset="0"/>
              <a:buNone/>
            </a:pPr>
            <a:r>
              <a:rPr lang="es-MX" altLang="en-US" sz="2400" b="1" dirty="0" smtClean="0">
                <a:solidFill>
                  <a:schemeClr val="tx1"/>
                </a:solidFill>
                <a:latin typeface="Times New Roman" panose="02020603050405020304" pitchFamily="18" charset="0"/>
                <a:cs typeface="Times New Roman" panose="02020603050405020304" pitchFamily="18" charset="0"/>
              </a:rPr>
              <a:t>Alejarse</a:t>
            </a:r>
            <a:endParaRPr lang="es-MX" altLang="en-US" sz="2400" b="1" dirty="0"/>
          </a:p>
        </p:txBody>
      </p:sp>
      <p:sp>
        <p:nvSpPr>
          <p:cNvPr id="20" name="Rectangle 7"/>
          <p:cNvSpPr>
            <a:spLocks noChangeArrowheads="1"/>
          </p:cNvSpPr>
          <p:nvPr/>
        </p:nvSpPr>
        <p:spPr bwMode="auto">
          <a:xfrm>
            <a:off x="228599" y="1717357"/>
            <a:ext cx="872331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a:buClr>
                <a:srgbClr val="3333FF"/>
              </a:buClr>
              <a:buFont typeface="Arial" panose="020B0604020202020204" pitchFamily="34" charset="0"/>
              <a:buNone/>
            </a:pPr>
            <a:r>
              <a:rPr lang="es-MX" altLang="en-US" sz="2800" b="1" dirty="0" smtClean="0">
                <a:solidFill>
                  <a:schemeClr val="tx1"/>
                </a:solidFill>
                <a:latin typeface="Times New Roman" panose="02020603050405020304" pitchFamily="18" charset="0"/>
                <a:cs typeface="Times New Roman" panose="02020603050405020304" pitchFamily="18" charset="0"/>
              </a:rPr>
              <a:t>Respuesta</a:t>
            </a:r>
            <a:r>
              <a:rPr lang="es-MX" altLang="en-US" sz="2800" dirty="0" smtClean="0">
                <a:solidFill>
                  <a:schemeClr val="tx1"/>
                </a:solidFill>
                <a:latin typeface="Times New Roman" panose="02020603050405020304" pitchFamily="18" charset="0"/>
                <a:cs typeface="Times New Roman" panose="02020603050405020304" pitchFamily="18" charset="0"/>
              </a:rPr>
              <a:t>: </a:t>
            </a:r>
            <a:r>
              <a:rPr lang="es-MX" altLang="en-US" sz="2800" dirty="0" smtClean="0">
                <a:latin typeface="Times New Roman" panose="02020603050405020304" pitchFamily="18" charset="0"/>
                <a:cs typeface="Times New Roman" panose="02020603050405020304" pitchFamily="18" charset="0"/>
              </a:rPr>
              <a:t>dando pasos pequeños para evitar paso potencial</a:t>
            </a:r>
            <a:endParaRPr lang="es-MX" altLang="en-US" sz="2800" dirty="0">
              <a:solidFill>
                <a:schemeClr val="tx1"/>
              </a:solidFill>
              <a:latin typeface="Times New Roman" panose="02020603050405020304" pitchFamily="18" charset="0"/>
              <a:cs typeface="Times New Roman" panose="02020603050405020304" pitchFamily="18" charset="0"/>
            </a:endParaRPr>
          </a:p>
        </p:txBody>
      </p:sp>
      <p:pic>
        <p:nvPicPr>
          <p:cNvPr id="21" name="Picture 1" descr="It shows the picture of shock resistance shoes" title="shock resistance shoes"/>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553200" y="2181820"/>
            <a:ext cx="2154238"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a:xfrm>
            <a:off x="6599302" y="2819400"/>
            <a:ext cx="861133" cy="1569660"/>
          </a:xfrm>
          <a:prstGeom prst="rect">
            <a:avLst/>
          </a:prstGeom>
        </p:spPr>
        <p:txBody>
          <a:bodyPr wrap="none">
            <a:spAutoFit/>
          </a:bodyPr>
          <a:lstStyle/>
          <a:p>
            <a:r>
              <a:rPr lang="en-US" altLang="en-US" sz="9600" b="1" dirty="0" smtClean="0">
                <a:solidFill>
                  <a:srgbClr val="00B050"/>
                </a:solidFill>
                <a:latin typeface="Times New Roman" panose="02020603050405020304" pitchFamily="18" charset="0"/>
                <a:cs typeface="Times New Roman" panose="02020603050405020304" pitchFamily="18" charset="0"/>
              </a:rPr>
              <a:t>√</a:t>
            </a:r>
            <a:endParaRPr lang="en-US" sz="9600" b="1" dirty="0">
              <a:solidFill>
                <a:srgbClr val="00B050"/>
              </a:solidFill>
            </a:endParaRPr>
          </a:p>
        </p:txBody>
      </p:sp>
      <p:sp>
        <p:nvSpPr>
          <p:cNvPr id="23" name="Rectangle 1"/>
          <p:cNvSpPr>
            <a:spLocks noChangeArrowheads="1"/>
          </p:cNvSpPr>
          <p:nvPr/>
        </p:nvSpPr>
        <p:spPr bwMode="auto">
          <a:xfrm>
            <a:off x="3548991" y="3765242"/>
            <a:ext cx="25442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Arial" panose="020B0604020202020204" pitchFamily="34" charset="0"/>
              <a:buNone/>
            </a:pPr>
            <a:r>
              <a:rPr lang="es-MX" altLang="en-US" sz="2400" b="1" dirty="0" smtClean="0">
                <a:solidFill>
                  <a:schemeClr val="tx1"/>
                </a:solidFill>
                <a:latin typeface="Times New Roman" panose="02020603050405020304" pitchFamily="18" charset="0"/>
                <a:cs typeface="Times New Roman" panose="02020603050405020304" pitchFamily="18" charset="0"/>
              </a:rPr>
              <a:t>Evite pasos largos</a:t>
            </a:r>
            <a:endParaRPr lang="es-MX" altLang="en-US" sz="2400" b="1" dirty="0"/>
          </a:p>
        </p:txBody>
      </p:sp>
      <p:sp>
        <p:nvSpPr>
          <p:cNvPr id="24" name="Rectangle 1"/>
          <p:cNvSpPr>
            <a:spLocks noChangeArrowheads="1"/>
          </p:cNvSpPr>
          <p:nvPr/>
        </p:nvSpPr>
        <p:spPr bwMode="auto">
          <a:xfrm>
            <a:off x="6209164" y="4232701"/>
            <a:ext cx="285863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buFont typeface="Arial" panose="020B0604020202020204" pitchFamily="34" charset="0"/>
              <a:buNone/>
            </a:pPr>
            <a:r>
              <a:rPr lang="es-MX" altLang="en-US" sz="2400" b="1" dirty="0" smtClean="0">
                <a:solidFill>
                  <a:schemeClr val="accent2"/>
                </a:solidFill>
                <a:latin typeface="Times New Roman" panose="02020603050405020304" pitchFamily="18" charset="0"/>
                <a:cs typeface="Times New Roman" panose="02020603050405020304" pitchFamily="18" charset="0"/>
              </a:rPr>
              <a:t>Zapatos resistentes a choques eléctricos</a:t>
            </a:r>
            <a:endParaRPr lang="es-MX" altLang="en-US" sz="2400" b="1" dirty="0">
              <a:solidFill>
                <a:schemeClr val="accent2"/>
              </a:solidFill>
            </a:endParaRPr>
          </a:p>
        </p:txBody>
      </p:sp>
      <p:sp>
        <p:nvSpPr>
          <p:cNvPr id="25" name="Rectangle 7"/>
          <p:cNvSpPr>
            <a:spLocks noChangeArrowheads="1"/>
          </p:cNvSpPr>
          <p:nvPr/>
        </p:nvSpPr>
        <p:spPr bwMode="auto">
          <a:xfrm>
            <a:off x="228600" y="1143000"/>
            <a:ext cx="86106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buClr>
                <a:srgbClr val="3333FF"/>
              </a:buClr>
              <a:buFont typeface="Arial" panose="020B0604020202020204" pitchFamily="34" charset="0"/>
              <a:buNone/>
            </a:pPr>
            <a:r>
              <a:rPr lang="en-US" altLang="en-US" sz="3200" b="1" dirty="0" smtClean="0">
                <a:solidFill>
                  <a:schemeClr val="tx1"/>
                </a:solidFill>
                <a:latin typeface="Times New Roman" panose="02020603050405020304" pitchFamily="18" charset="0"/>
                <a:cs typeface="Times New Roman" panose="02020603050405020304" pitchFamily="18" charset="0"/>
              </a:rPr>
              <a:t>Q7</a:t>
            </a:r>
            <a:r>
              <a:rPr lang="en-US" altLang="en-US" sz="3200" dirty="0" smtClean="0">
                <a:solidFill>
                  <a:schemeClr val="tx1"/>
                </a:solidFill>
                <a:latin typeface="Times New Roman" panose="02020603050405020304" pitchFamily="18" charset="0"/>
                <a:cs typeface="Times New Roman" panose="02020603050405020304" pitchFamily="18" charset="0"/>
              </a:rPr>
              <a:t>: </a:t>
            </a:r>
            <a:r>
              <a:rPr lang="es-ES" altLang="en-US" sz="2800" dirty="0">
                <a:latin typeface="Times New Roman" panose="02020603050405020304" pitchFamily="18" charset="0"/>
                <a:cs typeface="Times New Roman" panose="02020603050405020304" pitchFamily="18" charset="0"/>
              </a:rPr>
              <a:t>¿Cómo </a:t>
            </a:r>
            <a:r>
              <a:rPr lang="es-ES" altLang="en-US" sz="2800" dirty="0" smtClean="0">
                <a:latin typeface="Times New Roman" panose="02020603050405020304" pitchFamily="18" charset="0"/>
                <a:cs typeface="Times New Roman" panose="02020603050405020304" pitchFamily="18" charset="0"/>
              </a:rPr>
              <a:t>alejarse del auto evitando </a:t>
            </a:r>
            <a:r>
              <a:rPr lang="es-ES" altLang="en-US" sz="2800" dirty="0">
                <a:latin typeface="Times New Roman" panose="02020603050405020304" pitchFamily="18" charset="0"/>
                <a:cs typeface="Times New Roman" panose="02020603050405020304" pitchFamily="18" charset="0"/>
              </a:rPr>
              <a:t>descargas </a:t>
            </a:r>
            <a:r>
              <a:rPr lang="es-ES" altLang="en-US" sz="2800" dirty="0" smtClean="0">
                <a:latin typeface="Times New Roman" panose="02020603050405020304" pitchFamily="18" charset="0"/>
                <a:cs typeface="Times New Roman" panose="02020603050405020304" pitchFamily="18" charset="0"/>
              </a:rPr>
              <a:t>eléctricas</a:t>
            </a:r>
            <a:r>
              <a:rPr lang="en-US" altLang="en-US" sz="2800" dirty="0" smtClean="0">
                <a:solidFill>
                  <a:schemeClr val="tx1"/>
                </a:solidFill>
                <a:latin typeface="Times New Roman" panose="02020603050405020304" pitchFamily="18" charset="0"/>
                <a:cs typeface="Times New Roman" panose="02020603050405020304" pitchFamily="18" charset="0"/>
              </a:rPr>
              <a:t>?</a:t>
            </a:r>
            <a:endParaRPr lang="en-US" altLang="en-US" sz="2800" dirty="0">
              <a:solidFill>
                <a:schemeClr val="tx1"/>
              </a:solidFill>
              <a:latin typeface="Times New Roman" panose="02020603050405020304" pitchFamily="18" charset="0"/>
              <a:cs typeface="Times New Roman" panose="02020603050405020304" pitchFamily="18" charset="0"/>
            </a:endParaRPr>
          </a:p>
        </p:txBody>
      </p:sp>
      <p:sp>
        <p:nvSpPr>
          <p:cNvPr id="26" name="Title 1"/>
          <p:cNvSpPr>
            <a:spLocks noGrp="1"/>
          </p:cNvSpPr>
          <p:nvPr>
            <p:ph type="title"/>
          </p:nvPr>
        </p:nvSpPr>
        <p:spPr>
          <a:xfrm>
            <a:off x="457200" y="503238"/>
            <a:ext cx="8229600" cy="563562"/>
          </a:xfrm>
        </p:spPr>
        <p:txBody>
          <a:bodyPr>
            <a:normAutofit fontScale="90000"/>
          </a:bodyPr>
          <a:lstStyle/>
          <a:p>
            <a:r>
              <a:rPr lang="es-MX" altLang="en-US" dirty="0" smtClean="0">
                <a:latin typeface="Times New Roman" panose="02020603050405020304" pitchFamily="18" charset="0"/>
                <a:ea typeface="SimSun" panose="02010600030101010101" pitchFamily="2" charset="-122"/>
              </a:rPr>
              <a:t>Discusión de un caso de estudio</a:t>
            </a:r>
            <a:endParaRPr lang="es-MX"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34</a:t>
            </a:fld>
            <a:endParaRPr lang="en-US" dirty="0"/>
          </a:p>
        </p:txBody>
      </p:sp>
    </p:spTree>
    <p:extLst>
      <p:ext uri="{BB962C8B-B14F-4D97-AF65-F5344CB8AC3E}">
        <p14:creationId xmlns:p14="http://schemas.microsoft.com/office/powerpoint/2010/main" val="924916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8" grpId="0"/>
      <p:bldP spid="19" grpId="0"/>
      <p:bldP spid="20" grpId="0"/>
      <p:bldP spid="22" grpId="0"/>
      <p:bldP spid="23" grpId="0"/>
      <p:bldP spid="2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auto">
          <a:xfrm>
            <a:off x="150222" y="2156380"/>
            <a:ext cx="4941208"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just" eaLnBrk="1" hangingPunct="1">
              <a:buClr>
                <a:srgbClr val="3333FF"/>
              </a:buClr>
            </a:pPr>
            <a:r>
              <a:rPr lang="en-US" altLang="en-US" sz="3200" b="1" dirty="0" smtClean="0">
                <a:latin typeface="Times New Roman" panose="02020603050405020304" pitchFamily="18" charset="0"/>
                <a:cs typeface="Times New Roman" panose="02020603050405020304" pitchFamily="18" charset="0"/>
              </a:rPr>
              <a:t>    </a:t>
            </a:r>
            <a:r>
              <a:rPr lang="es-MX" altLang="en-US" sz="3200" b="1" dirty="0" smtClean="0">
                <a:latin typeface="Times New Roman" panose="02020603050405020304" pitchFamily="18" charset="0"/>
                <a:cs typeface="Times New Roman" panose="02020603050405020304" pitchFamily="18" charset="0"/>
              </a:rPr>
              <a:t>Respuesta</a:t>
            </a:r>
            <a:r>
              <a:rPr lang="es-MX" altLang="en-US" sz="3200" dirty="0" smtClean="0">
                <a:latin typeface="Times New Roman" panose="02020603050405020304" pitchFamily="18" charset="0"/>
                <a:cs typeface="Times New Roman" panose="02020603050405020304" pitchFamily="18" charset="0"/>
              </a:rPr>
              <a:t>: </a:t>
            </a:r>
          </a:p>
          <a:p>
            <a:pPr algn="just" eaLnBrk="1" hangingPunct="1">
              <a:buClr>
                <a:srgbClr val="3333FF"/>
              </a:buClr>
            </a:pPr>
            <a:endParaRPr lang="es-MX" altLang="en-US" sz="1400" dirty="0" smtClean="0">
              <a:latin typeface="Times New Roman" panose="02020603050405020304" pitchFamily="18" charset="0"/>
              <a:cs typeface="Times New Roman" panose="02020603050405020304" pitchFamily="18" charset="0"/>
            </a:endParaRPr>
          </a:p>
          <a:p>
            <a:pPr marL="457200" indent="-457200">
              <a:buClr>
                <a:srgbClr val="3333FF"/>
              </a:buClr>
              <a:buFont typeface="Wingdings" panose="05000000000000000000" pitchFamily="2" charset="2"/>
              <a:buChar char="§"/>
            </a:pPr>
            <a:r>
              <a:rPr lang="es-ES" altLang="en-US" sz="2800" dirty="0">
                <a:latin typeface="Times New Roman" panose="02020603050405020304" pitchFamily="18" charset="0"/>
                <a:cs typeface="Times New Roman" panose="02020603050405020304" pitchFamily="18" charset="0"/>
              </a:rPr>
              <a:t>Depende del voltaje de la línea </a:t>
            </a:r>
            <a:r>
              <a:rPr lang="es-ES" altLang="en-US" sz="2800" dirty="0" smtClean="0">
                <a:latin typeface="Times New Roman" panose="02020603050405020304" pitchFamily="18" charset="0"/>
                <a:cs typeface="Times New Roman" panose="02020603050405020304" pitchFamily="18" charset="0"/>
              </a:rPr>
              <a:t>(</a:t>
            </a:r>
            <a:r>
              <a:rPr lang="es-ES" altLang="en-US" sz="2800" dirty="0">
                <a:latin typeface="Times New Roman" panose="02020603050405020304" pitchFamily="18" charset="0"/>
                <a:cs typeface="Times New Roman" panose="02020603050405020304" pitchFamily="18" charset="0"/>
              </a:rPr>
              <a:t>vea la siguiente diapositiva</a:t>
            </a:r>
            <a:r>
              <a:rPr lang="es-ES" altLang="en-US" sz="2800" dirty="0" smtClean="0">
                <a:latin typeface="Times New Roman" panose="02020603050405020304" pitchFamily="18" charset="0"/>
                <a:cs typeface="Times New Roman" panose="02020603050405020304" pitchFamily="18" charset="0"/>
              </a:rPr>
              <a:t>)</a:t>
            </a:r>
          </a:p>
          <a:p>
            <a:pPr>
              <a:buClr>
                <a:srgbClr val="3333FF"/>
              </a:buClr>
            </a:pPr>
            <a:endParaRPr lang="es-MX" altLang="en-US" sz="1200" dirty="0" smtClean="0">
              <a:latin typeface="Times New Roman" panose="02020603050405020304" pitchFamily="18" charset="0"/>
              <a:cs typeface="Times New Roman" panose="02020603050405020304" pitchFamily="18" charset="0"/>
            </a:endParaRPr>
          </a:p>
          <a:p>
            <a:pPr marL="457200" indent="-457200">
              <a:buClr>
                <a:srgbClr val="3333FF"/>
              </a:buClr>
              <a:buFont typeface="Wingdings" panose="05000000000000000000" pitchFamily="2" charset="2"/>
              <a:buChar char="§"/>
            </a:pPr>
            <a:r>
              <a:rPr lang="es-MX" altLang="en-US" sz="2800" dirty="0" smtClean="0">
                <a:latin typeface="Times New Roman" panose="02020603050405020304" pitchFamily="18" charset="0"/>
                <a:cs typeface="Times New Roman" panose="02020603050405020304" pitchFamily="18" charset="0"/>
              </a:rPr>
              <a:t>La regla de los 10 pies para voltajes de hasta 50Kv</a:t>
            </a:r>
          </a:p>
          <a:p>
            <a:pPr marL="457200" indent="-457200">
              <a:buClr>
                <a:srgbClr val="3333FF"/>
              </a:buClr>
              <a:buFont typeface="Arial" panose="020B0604020202020204" pitchFamily="34" charset="0"/>
              <a:buChar char="•"/>
            </a:pPr>
            <a:endParaRPr lang="es-MX" sz="1200" dirty="0" smtClean="0">
              <a:latin typeface="Times New Roman" panose="02020603050405020304" pitchFamily="18" charset="0"/>
              <a:cs typeface="Times New Roman" panose="02020603050405020304" pitchFamily="18" charset="0"/>
            </a:endParaRPr>
          </a:p>
          <a:p>
            <a:pPr marL="457200" indent="-457200">
              <a:buClr>
                <a:srgbClr val="3333FF"/>
              </a:buClr>
              <a:buFont typeface="Wingdings" panose="05000000000000000000" pitchFamily="2" charset="2"/>
              <a:buChar char="§"/>
            </a:pPr>
            <a:r>
              <a:rPr lang="es-MX" sz="2800" dirty="0" smtClean="0">
                <a:latin typeface="Times New Roman" panose="02020603050405020304" pitchFamily="18" charset="0"/>
                <a:cs typeface="Times New Roman" panose="02020603050405020304" pitchFamily="18" charset="0"/>
              </a:rPr>
              <a:t>Utilice siempre la máxima distancia posible para evitar el contacto accidental.</a:t>
            </a:r>
            <a:endParaRPr lang="es-MX" sz="2800" dirty="0">
              <a:latin typeface="Times New Roman" panose="02020603050405020304" pitchFamily="18" charset="0"/>
              <a:cs typeface="Times New Roman" panose="02020603050405020304" pitchFamily="18" charset="0"/>
            </a:endParaRPr>
          </a:p>
        </p:txBody>
      </p:sp>
      <p:grpSp>
        <p:nvGrpSpPr>
          <p:cNvPr id="8" name="Group 7" descr="It shows the hazards of overhead power lines" title="overhead power line"/>
          <p:cNvGrpSpPr/>
          <p:nvPr/>
        </p:nvGrpSpPr>
        <p:grpSpPr>
          <a:xfrm>
            <a:off x="5257800" y="2393950"/>
            <a:ext cx="3657600" cy="3321050"/>
            <a:chOff x="381000" y="1936750"/>
            <a:chExt cx="3657600" cy="3321050"/>
          </a:xfrm>
        </p:grpSpPr>
        <p:pic>
          <p:nvPicPr>
            <p:cNvPr id="11" name="Picture 2" descr="Line-clearance tree trimmi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 y="1936750"/>
              <a:ext cx="3657600" cy="332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Up-Down Arrow 4"/>
            <p:cNvSpPr>
              <a:spLocks noChangeArrowheads="1"/>
            </p:cNvSpPr>
            <p:nvPr/>
          </p:nvSpPr>
          <p:spPr bwMode="auto">
            <a:xfrm rot="-1853509">
              <a:off x="2778125" y="2209800"/>
              <a:ext cx="304800" cy="811213"/>
            </a:xfrm>
            <a:prstGeom prst="upDownArrow">
              <a:avLst>
                <a:gd name="adj1" fmla="val 50000"/>
                <a:gd name="adj2" fmla="val 50013"/>
              </a:avLst>
            </a:prstGeom>
            <a:solidFill>
              <a:srgbClr val="FF0000"/>
            </a:solidFill>
            <a:ln w="9525">
              <a:solidFill>
                <a:schemeClr val="tx1"/>
              </a:solidFill>
              <a:miter lim="800000"/>
              <a:headEnd/>
              <a:tailEnd/>
            </a:ln>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SzPct val="100000"/>
                <a:buFont typeface="Times New Roman" panose="02020603050405020304" pitchFamily="18" charset="0"/>
                <a:buNone/>
              </a:pPr>
              <a:endParaRPr lang="en-US" altLang="en-US" dirty="0">
                <a:cs typeface="Arial" panose="020B0604020202020204" pitchFamily="34" charset="0"/>
              </a:endParaRPr>
            </a:p>
          </p:txBody>
        </p:sp>
        <p:sp>
          <p:nvSpPr>
            <p:cNvPr id="13" name="Rectangle 13"/>
            <p:cNvSpPr>
              <a:spLocks noChangeArrowheads="1"/>
            </p:cNvSpPr>
            <p:nvPr/>
          </p:nvSpPr>
          <p:spPr bwMode="auto">
            <a:xfrm>
              <a:off x="1424769" y="2716518"/>
              <a:ext cx="15311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Arial" panose="020B0604020202020204" pitchFamily="34" charset="0"/>
                <a:buNone/>
              </a:pPr>
              <a:r>
                <a:rPr lang="en-US" altLang="en-US" sz="3600" b="1" dirty="0" smtClean="0">
                  <a:solidFill>
                    <a:srgbClr val="FF0000"/>
                  </a:solidFill>
                  <a:latin typeface="Times New Roman" panose="02020603050405020304" pitchFamily="18" charset="0"/>
                  <a:cs typeface="Times New Roman" panose="02020603050405020304" pitchFamily="18" charset="0"/>
                </a:rPr>
                <a:t>?? pies</a:t>
              </a:r>
              <a:endParaRPr lang="en-US" altLang="en-US" sz="3600" b="1" dirty="0">
                <a:solidFill>
                  <a:srgbClr val="FF0000"/>
                </a:solidFill>
              </a:endParaRPr>
            </a:p>
          </p:txBody>
        </p:sp>
      </p:grpSp>
      <p:sp>
        <p:nvSpPr>
          <p:cNvPr id="14" name="Rectangle 7"/>
          <p:cNvSpPr>
            <a:spLocks noChangeArrowheads="1"/>
          </p:cNvSpPr>
          <p:nvPr/>
        </p:nvSpPr>
        <p:spPr bwMode="auto">
          <a:xfrm>
            <a:off x="150223" y="1143000"/>
            <a:ext cx="868897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just">
              <a:buClr>
                <a:srgbClr val="3333FF"/>
              </a:buClr>
            </a:pPr>
            <a:r>
              <a:rPr lang="en-US" altLang="en-US" sz="3200" b="1" dirty="0" smtClean="0">
                <a:latin typeface="Times New Roman" panose="02020603050405020304" pitchFamily="18" charset="0"/>
                <a:cs typeface="Times New Roman" panose="02020603050405020304" pitchFamily="18" charset="0"/>
              </a:rPr>
              <a:t>Q8</a:t>
            </a:r>
            <a:r>
              <a:rPr lang="en-US" altLang="en-US" sz="3200" dirty="0" smtClean="0">
                <a:latin typeface="Times New Roman" panose="02020603050405020304" pitchFamily="18" charset="0"/>
                <a:cs typeface="Times New Roman" panose="02020603050405020304" pitchFamily="18" charset="0"/>
              </a:rPr>
              <a:t>: </a:t>
            </a:r>
            <a:r>
              <a:rPr lang="es-ES" altLang="en-US" sz="3000" dirty="0">
                <a:latin typeface="Times New Roman" panose="02020603050405020304" pitchFamily="18" charset="0"/>
                <a:cs typeface="Times New Roman" panose="02020603050405020304" pitchFamily="18" charset="0"/>
              </a:rPr>
              <a:t>¿Qué distancia </a:t>
            </a:r>
            <a:r>
              <a:rPr lang="es-ES" altLang="en-US" sz="3000" dirty="0" smtClean="0">
                <a:latin typeface="Times New Roman" panose="02020603050405020304" pitchFamily="18" charset="0"/>
                <a:cs typeface="Times New Roman" panose="02020603050405020304" pitchFamily="18" charset="0"/>
              </a:rPr>
              <a:t>de </a:t>
            </a:r>
            <a:r>
              <a:rPr lang="es-ES" altLang="en-US" sz="3000" dirty="0">
                <a:latin typeface="Times New Roman" panose="02020603050405020304" pitchFamily="18" charset="0"/>
                <a:cs typeface="Times New Roman" panose="02020603050405020304" pitchFamily="18" charset="0"/>
              </a:rPr>
              <a:t>las líneas </a:t>
            </a:r>
            <a:r>
              <a:rPr lang="es-ES" altLang="en-US" sz="3000" dirty="0" smtClean="0">
                <a:latin typeface="Times New Roman" panose="02020603050405020304" pitchFamily="18" charset="0"/>
                <a:cs typeface="Times New Roman" panose="02020603050405020304" pitchFamily="18" charset="0"/>
              </a:rPr>
              <a:t>eléctricas es </a:t>
            </a:r>
            <a:r>
              <a:rPr lang="es-ES" altLang="en-US" sz="3000" dirty="0">
                <a:latin typeface="Times New Roman" panose="02020603050405020304" pitchFamily="18" charset="0"/>
                <a:cs typeface="Times New Roman" panose="02020603050405020304" pitchFamily="18" charset="0"/>
              </a:rPr>
              <a:t>segura </a:t>
            </a:r>
            <a:r>
              <a:rPr lang="es-ES" altLang="en-US" sz="3000" dirty="0" smtClean="0">
                <a:latin typeface="Times New Roman" panose="02020603050405020304" pitchFamily="18" charset="0"/>
                <a:cs typeface="Times New Roman" panose="02020603050405020304" pitchFamily="18" charset="0"/>
              </a:rPr>
              <a:t>?</a:t>
            </a:r>
            <a:endParaRPr lang="en-US" altLang="en-US" sz="3000" dirty="0">
              <a:latin typeface="Times New Roman" panose="02020603050405020304" pitchFamily="18" charset="0"/>
              <a:cs typeface="Times New Roman" panose="02020603050405020304" pitchFamily="18" charset="0"/>
            </a:endParaRPr>
          </a:p>
        </p:txBody>
      </p:sp>
      <p:sp>
        <p:nvSpPr>
          <p:cNvPr id="15" name="Title 1"/>
          <p:cNvSpPr>
            <a:spLocks noGrp="1"/>
          </p:cNvSpPr>
          <p:nvPr>
            <p:ph type="title"/>
          </p:nvPr>
        </p:nvSpPr>
        <p:spPr>
          <a:xfrm>
            <a:off x="457200" y="503238"/>
            <a:ext cx="8229600" cy="563562"/>
          </a:xfrm>
        </p:spPr>
        <p:txBody>
          <a:bodyPr>
            <a:normAutofit fontScale="90000"/>
          </a:bodyPr>
          <a:lstStyle/>
          <a:p>
            <a:r>
              <a:rPr lang="es-MX" altLang="en-US" dirty="0" smtClean="0">
                <a:latin typeface="Times New Roman" panose="02020603050405020304" pitchFamily="18" charset="0"/>
                <a:ea typeface="SimSun" panose="02010600030101010101" pitchFamily="2" charset="-122"/>
              </a:rPr>
              <a:t>Discusión de un caso de estudio</a:t>
            </a:r>
            <a:endParaRPr lang="es-MX"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35</a:t>
            </a:fld>
            <a:endParaRPr lang="en-US" dirty="0"/>
          </a:p>
        </p:txBody>
      </p:sp>
    </p:spTree>
    <p:extLst>
      <p:ext uri="{BB962C8B-B14F-4D97-AF65-F5344CB8AC3E}">
        <p14:creationId xmlns:p14="http://schemas.microsoft.com/office/powerpoint/2010/main" val="109806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Group 5" descr="It lists the information of voltage vs distance" title="voltage vs distance"/>
          <p:cNvGraphicFramePr>
            <a:graphicFrameLocks noGrp="1"/>
          </p:cNvGraphicFramePr>
          <p:nvPr>
            <p:extLst>
              <p:ext uri="{D42A27DB-BD31-4B8C-83A1-F6EECF244321}">
                <p14:modId xmlns:p14="http://schemas.microsoft.com/office/powerpoint/2010/main" val="2539501492"/>
              </p:ext>
            </p:extLst>
          </p:nvPr>
        </p:nvGraphicFramePr>
        <p:xfrm>
          <a:off x="304800" y="1153865"/>
          <a:ext cx="8458200" cy="5460295"/>
        </p:xfrm>
        <a:graphic>
          <a:graphicData uri="http://schemas.openxmlformats.org/drawingml/2006/table">
            <a:tbl>
              <a:tblPr firstRow="1"/>
              <a:tblGrid>
                <a:gridCol w="4270972">
                  <a:extLst>
                    <a:ext uri="{9D8B030D-6E8A-4147-A177-3AD203B41FA5}">
                      <a16:colId xmlns:a16="http://schemas.microsoft.com/office/drawing/2014/main" val="3923773436"/>
                    </a:ext>
                  </a:extLst>
                </a:gridCol>
                <a:gridCol w="4187228">
                  <a:extLst>
                    <a:ext uri="{9D8B030D-6E8A-4147-A177-3AD203B41FA5}">
                      <a16:colId xmlns:a16="http://schemas.microsoft.com/office/drawing/2014/main" val="2694362748"/>
                    </a:ext>
                  </a:extLst>
                </a:gridCol>
              </a:tblGrid>
              <a:tr h="747337">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2800" b="1" i="0" u="none" strike="noStrike" cap="none" normalizeH="0" baseline="0" dirty="0" err="1" smtClean="0">
                          <a:ln>
                            <a:noFill/>
                          </a:ln>
                          <a:solidFill>
                            <a:srgbClr val="000000"/>
                          </a:solidFill>
                          <a:effectLst/>
                          <a:latin typeface="Times New Roman" panose="02020603050405020304" pitchFamily="18" charset="0"/>
                          <a:ea typeface="MS PGothic" panose="020B0600070205080204" pitchFamily="34" charset="-128"/>
                          <a:cs typeface="Times New Roman" panose="02020603050405020304" pitchFamily="18" charset="0"/>
                        </a:rPr>
                        <a:t>Voltaje</a:t>
                      </a:r>
                      <a:r>
                        <a:rPr kumimoji="0" lang="en-US" altLang="en-US" sz="2800" b="1" i="0" u="none" strike="noStrike" cap="none" normalizeH="0" baseline="0" dirty="0" smtClean="0">
                          <a:ln>
                            <a:noFill/>
                          </a:ln>
                          <a:solidFill>
                            <a:srgbClr val="000000"/>
                          </a:solidFill>
                          <a:effectLst/>
                          <a:latin typeface="Times New Roman" panose="02020603050405020304" pitchFamily="18" charset="0"/>
                          <a:ea typeface="MS PGothic" panose="020B0600070205080204" pitchFamily="34" charset="-128"/>
                          <a:cs typeface="Times New Roman" panose="02020603050405020304" pitchFamily="18" charset="0"/>
                        </a:rPr>
                        <a:t> (nominal,</a:t>
                      </a:r>
                    </a:p>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2800" b="1" i="0" u="none" strike="noStrike" cap="none" normalizeH="0" baseline="0" dirty="0" err="1" smtClean="0">
                          <a:ln>
                            <a:noFill/>
                          </a:ln>
                          <a:solidFill>
                            <a:srgbClr val="000000"/>
                          </a:solidFill>
                          <a:effectLst/>
                          <a:latin typeface="Times New Roman" panose="02020603050405020304" pitchFamily="18" charset="0"/>
                          <a:ea typeface="MS PGothic" panose="020B0600070205080204" pitchFamily="34" charset="-128"/>
                          <a:cs typeface="Times New Roman" panose="02020603050405020304" pitchFamily="18" charset="0"/>
                        </a:rPr>
                        <a:t>Kv</a:t>
                      </a:r>
                      <a:r>
                        <a:rPr kumimoji="0" lang="en-US" altLang="en-US" sz="2800" b="1" i="0" u="none" strike="noStrike" cap="none" normalizeH="0" baseline="0" dirty="0" smtClean="0">
                          <a:ln>
                            <a:noFill/>
                          </a:ln>
                          <a:solidFill>
                            <a:srgbClr val="000000"/>
                          </a:solidFill>
                          <a:effectLst/>
                          <a:latin typeface="Times New Roman" panose="02020603050405020304" pitchFamily="18" charset="0"/>
                          <a:ea typeface="MS PGothic" panose="020B0600070205080204" pitchFamily="34" charset="-128"/>
                          <a:cs typeface="Times New Roman" panose="02020603050405020304" pitchFamily="18" charset="0"/>
                        </a:rPr>
                        <a:t>, </a:t>
                      </a:r>
                      <a:r>
                        <a:rPr kumimoji="0" lang="en-US" altLang="en-US" sz="2800" b="1" i="0" u="none" strike="noStrike" cap="none" normalizeH="0" baseline="0" dirty="0" err="1" smtClean="0">
                          <a:ln>
                            <a:noFill/>
                          </a:ln>
                          <a:solidFill>
                            <a:srgbClr val="000000"/>
                          </a:solidFill>
                          <a:effectLst/>
                          <a:latin typeface="Times New Roman" panose="02020603050405020304" pitchFamily="18" charset="0"/>
                          <a:ea typeface="MS PGothic" panose="020B0600070205080204" pitchFamily="34" charset="-128"/>
                          <a:cs typeface="Times New Roman" panose="02020603050405020304" pitchFamily="18" charset="0"/>
                        </a:rPr>
                        <a:t>corriente</a:t>
                      </a:r>
                      <a:r>
                        <a:rPr kumimoji="0" lang="en-US" altLang="en-US" sz="2800" b="1" i="0" u="none" strike="noStrike" cap="none" normalizeH="0" baseline="0" dirty="0" smtClean="0">
                          <a:ln>
                            <a:noFill/>
                          </a:ln>
                          <a:solidFill>
                            <a:srgbClr val="000000"/>
                          </a:solidFill>
                          <a:effectLst/>
                          <a:latin typeface="Times New Roman" panose="02020603050405020304" pitchFamily="18" charset="0"/>
                          <a:ea typeface="MS PGothic" panose="020B0600070205080204" pitchFamily="34" charset="-128"/>
                          <a:cs typeface="Times New Roman" panose="02020603050405020304" pitchFamily="18" charset="0"/>
                        </a:rPr>
                        <a:t> </a:t>
                      </a:r>
                      <a:r>
                        <a:rPr kumimoji="0" lang="en-US" altLang="en-US" sz="2800" b="1" i="0" u="none" strike="noStrike" cap="none" normalizeH="0" baseline="0" dirty="0" err="1" smtClean="0">
                          <a:ln>
                            <a:noFill/>
                          </a:ln>
                          <a:solidFill>
                            <a:srgbClr val="000000"/>
                          </a:solidFill>
                          <a:effectLst/>
                          <a:latin typeface="Times New Roman" panose="02020603050405020304" pitchFamily="18" charset="0"/>
                          <a:ea typeface="MS PGothic" panose="020B0600070205080204" pitchFamily="34" charset="-128"/>
                          <a:cs typeface="Times New Roman" panose="02020603050405020304" pitchFamily="18" charset="0"/>
                        </a:rPr>
                        <a:t>alterna</a:t>
                      </a:r>
                      <a:r>
                        <a:rPr kumimoji="0" lang="en-US" altLang="en-US" sz="2800" b="1" i="0" u="none" strike="noStrike" cap="none" normalizeH="0" baseline="0" dirty="0" smtClean="0">
                          <a:ln>
                            <a:noFill/>
                          </a:ln>
                          <a:solidFill>
                            <a:srgbClr val="000000"/>
                          </a:solidFill>
                          <a:effectLst/>
                          <a:latin typeface="Times New Roman" panose="02020603050405020304" pitchFamily="18" charset="0"/>
                          <a:ea typeface="MS PGothic" panose="020B0600070205080204" pitchFamily="34" charset="-128"/>
                          <a:cs typeface="Times New Roman" panose="02020603050405020304" pitchFamily="18" charset="0"/>
                        </a:rPr>
                        <a:t>)</a:t>
                      </a:r>
                    </a:p>
                  </a:txBody>
                  <a:tcPr marL="90001" marR="90001" marT="172464" marB="467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s-ES" altLang="en-US" sz="2800" b="1" i="0" u="none" strike="noStrike" cap="none" normalizeH="0" baseline="0" dirty="0" smtClean="0">
                          <a:ln>
                            <a:noFill/>
                          </a:ln>
                          <a:solidFill>
                            <a:srgbClr val="000000"/>
                          </a:solidFill>
                          <a:effectLst/>
                          <a:latin typeface="Times New Roman" panose="02020603050405020304" pitchFamily="18" charset="0"/>
                          <a:ea typeface="MS PGothic" panose="020B0600070205080204" pitchFamily="34" charset="-128"/>
                          <a:cs typeface="Times New Roman" panose="02020603050405020304" pitchFamily="18" charset="0"/>
                        </a:rPr>
                        <a:t>Distancia mínima de separación (pies)</a:t>
                      </a:r>
                      <a:endParaRPr kumimoji="0" lang="en-US" altLang="en-US" sz="2800" b="1" i="0" u="none" strike="noStrike" cap="none" normalizeH="0" baseline="0" dirty="0" smtClean="0">
                        <a:ln>
                          <a:noFill/>
                        </a:ln>
                        <a:solidFill>
                          <a:srgbClr val="000000"/>
                        </a:solidFill>
                        <a:effectLst/>
                        <a:latin typeface="Times New Roman" panose="02020603050405020304" pitchFamily="18" charset="0"/>
                        <a:ea typeface="MS PGothic" panose="020B0600070205080204" pitchFamily="34" charset="-128"/>
                        <a:cs typeface="Times New Roman" panose="02020603050405020304" pitchFamily="18" charset="0"/>
                      </a:endParaRPr>
                    </a:p>
                  </a:txBody>
                  <a:tcPr marL="90001" marR="90001" marT="172464" marB="467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extLst>
                  <a:ext uri="{0D108BD9-81ED-4DB2-BD59-A6C34878D82A}">
                    <a16:rowId xmlns:a16="http://schemas.microsoft.com/office/drawing/2014/main" val="1558725399"/>
                  </a:ext>
                </a:extLst>
              </a:tr>
              <a:tr h="431546">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&lt;=50</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10</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58384857"/>
                  </a:ext>
                </a:extLst>
              </a:tr>
              <a:tr h="431546">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50-200</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15</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44596910"/>
                  </a:ext>
                </a:extLst>
              </a:tr>
              <a:tr h="431546">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200-350</a:t>
                      </a:r>
                      <a:endParaRPr kumimoji="0" lang="en-US" altLang="en-US" sz="40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20</a:t>
                      </a:r>
                      <a:endParaRPr kumimoji="0" lang="en-US" altLang="en-US" sz="40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117683423"/>
                  </a:ext>
                </a:extLst>
              </a:tr>
              <a:tr h="535134">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350-500</a:t>
                      </a:r>
                      <a:endParaRPr kumimoji="0" lang="en-US" altLang="en-US" sz="40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25</a:t>
                      </a:r>
                      <a:endParaRPr kumimoji="0" lang="en-US" altLang="en-US" sz="40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725462260"/>
                  </a:ext>
                </a:extLst>
              </a:tr>
              <a:tr h="535134">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500-750</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35</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535134">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750-1000</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45</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535134">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&gt;1000</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ES" altLang="en-US" sz="2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Determinado por el propietario / operador de la empresa de servicios públicos o un ingeniero profesional registrado</a:t>
                      </a:r>
                      <a:endParaRPr kumimoji="0" lang="en-US" altLang="en-US" sz="2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bl>
          </a:graphicData>
        </a:graphic>
      </p:graphicFrame>
      <p:sp>
        <p:nvSpPr>
          <p:cNvPr id="7" name="Title 1"/>
          <p:cNvSpPr>
            <a:spLocks noGrp="1"/>
          </p:cNvSpPr>
          <p:nvPr>
            <p:ph type="title"/>
          </p:nvPr>
        </p:nvSpPr>
        <p:spPr>
          <a:xfrm>
            <a:off x="457200" y="503238"/>
            <a:ext cx="8229600" cy="563562"/>
          </a:xfrm>
        </p:spPr>
        <p:txBody>
          <a:bodyPr>
            <a:normAutofit fontScale="90000"/>
          </a:bodyPr>
          <a:lstStyle/>
          <a:p>
            <a:r>
              <a:rPr lang="es-MX" altLang="en-US" dirty="0" smtClean="0">
                <a:latin typeface="Times New Roman" panose="02020603050405020304" pitchFamily="18" charset="0"/>
                <a:ea typeface="SimSun" panose="02010600030101010101" pitchFamily="2" charset="-122"/>
              </a:rPr>
              <a:t>Discusión de un caso de estudio</a:t>
            </a:r>
            <a:endParaRPr lang="es-MX"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36</a:t>
            </a:fld>
            <a:endParaRPr lang="en-US" dirty="0"/>
          </a:p>
        </p:txBody>
      </p:sp>
    </p:spTree>
    <p:extLst>
      <p:ext uri="{BB962C8B-B14F-4D97-AF65-F5344CB8AC3E}">
        <p14:creationId xmlns:p14="http://schemas.microsoft.com/office/powerpoint/2010/main" val="21882668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Group 5" title="Reported accidents"/>
          <p:cNvGraphicFramePr>
            <a:graphicFrameLocks noGrp="1"/>
          </p:cNvGraphicFramePr>
          <p:nvPr>
            <p:extLst>
              <p:ext uri="{D42A27DB-BD31-4B8C-83A1-F6EECF244321}">
                <p14:modId xmlns:p14="http://schemas.microsoft.com/office/powerpoint/2010/main" val="2251161914"/>
              </p:ext>
            </p:extLst>
          </p:nvPr>
        </p:nvGraphicFramePr>
        <p:xfrm>
          <a:off x="155575" y="1570037"/>
          <a:ext cx="8832849" cy="2740606"/>
        </p:xfrm>
        <a:graphic>
          <a:graphicData uri="http://schemas.openxmlformats.org/drawingml/2006/table">
            <a:tbl>
              <a:tblPr firstRow="1"/>
              <a:tblGrid>
                <a:gridCol w="1447800">
                  <a:extLst>
                    <a:ext uri="{9D8B030D-6E8A-4147-A177-3AD203B41FA5}">
                      <a16:colId xmlns:a16="http://schemas.microsoft.com/office/drawing/2014/main" val="3923773436"/>
                    </a:ext>
                  </a:extLst>
                </a:gridCol>
                <a:gridCol w="1371600">
                  <a:extLst>
                    <a:ext uri="{9D8B030D-6E8A-4147-A177-3AD203B41FA5}">
                      <a16:colId xmlns:a16="http://schemas.microsoft.com/office/drawing/2014/main" val="2694362748"/>
                    </a:ext>
                  </a:extLst>
                </a:gridCol>
                <a:gridCol w="3962400">
                  <a:extLst>
                    <a:ext uri="{9D8B030D-6E8A-4147-A177-3AD203B41FA5}">
                      <a16:colId xmlns:a16="http://schemas.microsoft.com/office/drawing/2014/main" val="3721835861"/>
                    </a:ext>
                  </a:extLst>
                </a:gridCol>
                <a:gridCol w="2051049">
                  <a:extLst>
                    <a:ext uri="{9D8B030D-6E8A-4147-A177-3AD203B41FA5}">
                      <a16:colId xmlns:a16="http://schemas.microsoft.com/office/drawing/2014/main" val="2947171526"/>
                    </a:ext>
                  </a:extLst>
                </a:gridCol>
              </a:tblGrid>
              <a:tr h="543528">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s-MX" altLang="en-US" sz="2800" b="1" i="0" u="none" strike="noStrike" cap="none" normalizeH="0" baseline="0" noProof="0" dirty="0" smtClean="0">
                          <a:ln>
                            <a:noFill/>
                          </a:ln>
                          <a:solidFill>
                            <a:srgbClr val="000000"/>
                          </a:solidFill>
                          <a:effectLst/>
                          <a:latin typeface="Times New Roman" panose="02020603050405020304" pitchFamily="18" charset="0"/>
                          <a:ea typeface="MS PGothic" panose="020B0600070205080204" pitchFamily="34" charset="-128"/>
                          <a:cs typeface="Times New Roman" panose="02020603050405020304" pitchFamily="18" charset="0"/>
                        </a:rPr>
                        <a:t>Fecha</a:t>
                      </a:r>
                    </a:p>
                  </a:txBody>
                  <a:tcPr marL="90001" marR="90001" marT="172464" marB="467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s-MX" altLang="en-US" sz="2800" b="1" i="0" u="none" strike="noStrike" cap="none" normalizeH="0" baseline="0" noProof="0" dirty="0" smtClean="0">
                          <a:ln>
                            <a:noFill/>
                          </a:ln>
                          <a:solidFill>
                            <a:srgbClr val="000000"/>
                          </a:solidFill>
                          <a:effectLst/>
                          <a:latin typeface="Times New Roman" panose="02020603050405020304" pitchFamily="18" charset="0"/>
                          <a:ea typeface="MS PGothic" panose="020B0600070205080204" pitchFamily="34" charset="-128"/>
                          <a:cs typeface="Times New Roman" panose="02020603050405020304" pitchFamily="18" charset="0"/>
                        </a:rPr>
                        <a:t>Lugar</a:t>
                      </a:r>
                    </a:p>
                  </a:txBody>
                  <a:tcPr marL="90001" marR="90001" marT="172464" marB="467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s-MX" altLang="en-US" sz="2800" b="1" i="0" u="none" strike="noStrike" cap="none" normalizeH="0" baseline="0" noProof="0" dirty="0" smtClean="0">
                          <a:ln>
                            <a:noFill/>
                          </a:ln>
                          <a:solidFill>
                            <a:srgbClr val="000000"/>
                          </a:solidFill>
                          <a:effectLst/>
                          <a:latin typeface="Times New Roman" panose="02020603050405020304" pitchFamily="18" charset="0"/>
                          <a:ea typeface="MS PGothic" panose="020B0600070205080204" pitchFamily="34" charset="-128"/>
                          <a:cs typeface="Times New Roman" panose="02020603050405020304" pitchFamily="18" charset="0"/>
                        </a:rPr>
                        <a:t>Que sucedió?</a:t>
                      </a:r>
                    </a:p>
                  </a:txBody>
                  <a:tcPr marL="90001" marR="90001" marT="172464" marB="467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s-MX" altLang="en-US" sz="2800" b="1" i="0" u="none" strike="noStrike" cap="none" normalizeH="0" baseline="0" noProof="0" dirty="0" smtClean="0">
                          <a:ln>
                            <a:noFill/>
                          </a:ln>
                          <a:solidFill>
                            <a:srgbClr val="000000"/>
                          </a:solidFill>
                          <a:effectLst/>
                          <a:latin typeface="Times New Roman" panose="02020603050405020304" pitchFamily="18" charset="0"/>
                          <a:ea typeface="MS PGothic" panose="020B0600070205080204" pitchFamily="34" charset="-128"/>
                          <a:cs typeface="Times New Roman" panose="02020603050405020304" pitchFamily="18" charset="0"/>
                        </a:rPr>
                        <a:t>Daño</a:t>
                      </a:r>
                    </a:p>
                  </a:txBody>
                  <a:tcPr marL="90001" marR="90001" marT="172464" marB="467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extLst>
                  <a:ext uri="{0D108BD9-81ED-4DB2-BD59-A6C34878D82A}">
                    <a16:rowId xmlns:a16="http://schemas.microsoft.com/office/drawing/2014/main" val="1558725399"/>
                  </a:ext>
                </a:extLst>
              </a:tr>
              <a:tr h="1008350">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MX" altLang="en-US" sz="2200" b="0" i="0" u="none" strike="noStrike" cap="none" normalizeH="0" baseline="0" noProof="0" dirty="0" smtClean="0">
                          <a:ln>
                            <a:noFill/>
                          </a:ln>
                          <a:solidFill>
                            <a:srgbClr val="000000"/>
                          </a:solidFill>
                          <a:effectLst/>
                          <a:latin typeface="Times New Roman" panose="02020603050405020304" pitchFamily="18" charset="0"/>
                          <a:cs typeface="Times New Roman" panose="02020603050405020304" pitchFamily="18" charset="0"/>
                        </a:rPr>
                        <a:t>Diciembre 2018</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MX" altLang="en-US" sz="2400" b="0" i="0" u="none" strike="noStrike" cap="none" normalizeH="0" baseline="0" noProof="0" dirty="0" smtClean="0">
                          <a:ln>
                            <a:noFill/>
                          </a:ln>
                          <a:solidFill>
                            <a:srgbClr val="000000"/>
                          </a:solidFill>
                          <a:effectLst/>
                          <a:latin typeface="Times New Roman" panose="02020603050405020304" pitchFamily="18" charset="0"/>
                          <a:cs typeface="Times New Roman" panose="02020603050405020304" pitchFamily="18" charset="0"/>
                        </a:rPr>
                        <a:t>Michigan</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l"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s-MX" altLang="en-US" sz="2400" b="0" i="0" u="none" strike="noStrike" cap="none" normalizeH="0" baseline="0" noProof="0" dirty="0" smtClean="0">
                          <a:ln>
                            <a:noFill/>
                          </a:ln>
                          <a:solidFill>
                            <a:srgbClr val="000000"/>
                          </a:solidFill>
                          <a:effectLst/>
                          <a:latin typeface="Times New Roman" panose="02020603050405020304" pitchFamily="18" charset="0"/>
                          <a:cs typeface="Times New Roman" panose="02020603050405020304" pitchFamily="18" charset="0"/>
                        </a:rPr>
                        <a:t>Un camión de pluma contactó líneas eléctricas aéreas</a:t>
                      </a:r>
                      <a:endParaRPr kumimoji="0" lang="es-MX" altLang="en-US" sz="2400" b="0" i="0" u="none" strike="noStrike" cap="none" normalizeH="0" baseline="0" noProof="0" dirty="0" smtClean="0">
                        <a:ln>
                          <a:noFill/>
                        </a:ln>
                        <a:solidFill>
                          <a:srgbClr val="000000"/>
                        </a:solidFill>
                        <a:effectLst/>
                        <a:latin typeface="Times New Roman" panose="02020603050405020304" pitchFamily="18" charset="0"/>
                        <a:ea typeface="MS PGothic" panose="020B0600070205080204" pitchFamily="34" charset="-128"/>
                      </a:endParaRPr>
                    </a:p>
                  </a:txBody>
                  <a:tcPr marL="90001" marR="90001" marT="216066" marB="467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MX" altLang="en-US" sz="2400" b="0" i="0" u="none" strike="noStrike" cap="none" normalizeH="0" baseline="0" noProof="0" dirty="0" smtClean="0">
                          <a:ln>
                            <a:noFill/>
                          </a:ln>
                          <a:solidFill>
                            <a:srgbClr val="000000"/>
                          </a:solidFill>
                          <a:effectLst/>
                          <a:latin typeface="Times New Roman" panose="02020603050405020304" pitchFamily="18" charset="0"/>
                          <a:cs typeface="Times New Roman" panose="02020603050405020304" pitchFamily="18" charset="0"/>
                        </a:rPr>
                        <a:t>Electrocutado (murió)</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58384857"/>
                  </a:ext>
                </a:extLst>
              </a:tr>
              <a:tr h="640051">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MX" altLang="en-US" sz="2200" b="0" i="0" u="none" strike="noStrike" cap="none" normalizeH="0" baseline="0" noProof="0" dirty="0" smtClean="0">
                          <a:ln>
                            <a:noFill/>
                          </a:ln>
                          <a:solidFill>
                            <a:srgbClr val="000000"/>
                          </a:solidFill>
                          <a:effectLst/>
                          <a:latin typeface="Times New Roman" panose="02020603050405020304" pitchFamily="18" charset="0"/>
                          <a:cs typeface="Times New Roman" panose="02020603050405020304" pitchFamily="18" charset="0"/>
                        </a:rPr>
                        <a:t>Mayo 2018</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defRPr/>
                      </a:pPr>
                      <a:r>
                        <a:rPr kumimoji="0" lang="es-MX" altLang="en-US" sz="2400" b="0" i="0" u="none" strike="noStrike" cap="none" normalizeH="0" baseline="0" noProof="0" dirty="0" smtClean="0">
                          <a:ln>
                            <a:noFill/>
                          </a:ln>
                          <a:solidFill>
                            <a:srgbClr val="000000"/>
                          </a:solidFill>
                          <a:effectLst/>
                          <a:latin typeface="Times New Roman" panose="02020603050405020304" pitchFamily="18" charset="0"/>
                          <a:cs typeface="Times New Roman" panose="02020603050405020304" pitchFamily="18" charset="0"/>
                        </a:rPr>
                        <a:t>Carolina del Norte</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s-MX" altLang="en-US" sz="2400" b="0" i="0" u="none" strike="noStrike" cap="none" normalizeH="0" baseline="0" noProof="0" dirty="0" smtClean="0">
                          <a:ln>
                            <a:noFill/>
                          </a:ln>
                          <a:solidFill>
                            <a:srgbClr val="000000"/>
                          </a:solidFill>
                          <a:effectLst/>
                          <a:latin typeface="Times New Roman" panose="02020603050405020304" pitchFamily="18" charset="0"/>
                          <a:cs typeface="Times New Roman" panose="02020603050405020304" pitchFamily="18" charset="0"/>
                        </a:rPr>
                        <a:t>Un camión de pluma contactó líneas eléctricas aéreas</a:t>
                      </a:r>
                      <a:endParaRPr kumimoji="0" lang="es-MX" altLang="en-US" sz="2400" b="0" i="0" u="none" strike="noStrike" cap="none" normalizeH="0" baseline="0" noProof="0" dirty="0" smtClean="0">
                        <a:ln>
                          <a:noFill/>
                        </a:ln>
                        <a:solidFill>
                          <a:srgbClr val="000000"/>
                        </a:solidFill>
                        <a:effectLst/>
                        <a:latin typeface="Times New Roman" panose="02020603050405020304" pitchFamily="18" charset="0"/>
                        <a:ea typeface="MS PGothic" panose="020B0600070205080204" pitchFamily="34" charset="-128"/>
                      </a:endParaRPr>
                    </a:p>
                  </a:txBody>
                  <a:tcPr marL="90001" marR="90001" marT="216066" marB="467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MX" altLang="en-US" sz="2400" b="0" i="0" u="none" strike="noStrike" cap="none" normalizeH="0" baseline="0" noProof="0" dirty="0" smtClean="0">
                          <a:ln>
                            <a:noFill/>
                          </a:ln>
                          <a:solidFill>
                            <a:srgbClr val="000000"/>
                          </a:solidFill>
                          <a:effectLst/>
                          <a:latin typeface="Times New Roman" panose="02020603050405020304" pitchFamily="18" charset="0"/>
                          <a:cs typeface="Times New Roman" panose="02020603050405020304" pitchFamily="18" charset="0"/>
                        </a:rPr>
                        <a:t>Choque Eléctrico (murió)</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44596910"/>
                  </a:ext>
                </a:extLst>
              </a:tr>
            </a:tbl>
          </a:graphicData>
        </a:graphic>
      </p:graphicFrame>
      <p:sp>
        <p:nvSpPr>
          <p:cNvPr id="7" name="Title 1"/>
          <p:cNvSpPr>
            <a:spLocks noGrp="1"/>
          </p:cNvSpPr>
          <p:nvPr>
            <p:ph type="title"/>
          </p:nvPr>
        </p:nvSpPr>
        <p:spPr>
          <a:xfrm>
            <a:off x="457200" y="503238"/>
            <a:ext cx="8229600" cy="563562"/>
          </a:xfrm>
        </p:spPr>
        <p:txBody>
          <a:bodyPr>
            <a:normAutofit fontScale="90000"/>
          </a:bodyPr>
          <a:lstStyle/>
          <a:p>
            <a:r>
              <a:rPr lang="es-MX" altLang="en-US" dirty="0" smtClean="0">
                <a:latin typeface="Times New Roman" panose="02020603050405020304" pitchFamily="18" charset="0"/>
                <a:ea typeface="SimSun" panose="02010600030101010101" pitchFamily="2" charset="-122"/>
              </a:rPr>
              <a:t>Discusión de un caso de estudio</a:t>
            </a:r>
            <a:endParaRPr lang="es-MX"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37</a:t>
            </a:fld>
            <a:endParaRPr lang="en-US" dirty="0"/>
          </a:p>
        </p:txBody>
      </p:sp>
    </p:spTree>
    <p:extLst>
      <p:ext uri="{BB962C8B-B14F-4D97-AF65-F5344CB8AC3E}">
        <p14:creationId xmlns:p14="http://schemas.microsoft.com/office/powerpoint/2010/main" val="34662830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Group 5" title="Reported accidents"/>
          <p:cNvGraphicFramePr>
            <a:graphicFrameLocks noGrp="1"/>
          </p:cNvGraphicFramePr>
          <p:nvPr>
            <p:extLst/>
          </p:nvPr>
        </p:nvGraphicFramePr>
        <p:xfrm>
          <a:off x="155575" y="1570036"/>
          <a:ext cx="8912226" cy="3382963"/>
        </p:xfrm>
        <a:graphic>
          <a:graphicData uri="http://schemas.openxmlformats.org/drawingml/2006/table">
            <a:tbl>
              <a:tblPr firstRow="1"/>
              <a:tblGrid>
                <a:gridCol w="1460811">
                  <a:extLst>
                    <a:ext uri="{9D8B030D-6E8A-4147-A177-3AD203B41FA5}">
                      <a16:colId xmlns:a16="http://schemas.microsoft.com/office/drawing/2014/main" val="3923773436"/>
                    </a:ext>
                  </a:extLst>
                </a:gridCol>
                <a:gridCol w="1383926">
                  <a:extLst>
                    <a:ext uri="{9D8B030D-6E8A-4147-A177-3AD203B41FA5}">
                      <a16:colId xmlns:a16="http://schemas.microsoft.com/office/drawing/2014/main" val="2694362748"/>
                    </a:ext>
                  </a:extLst>
                </a:gridCol>
                <a:gridCol w="3933888">
                  <a:extLst>
                    <a:ext uri="{9D8B030D-6E8A-4147-A177-3AD203B41FA5}">
                      <a16:colId xmlns:a16="http://schemas.microsoft.com/office/drawing/2014/main" val="3721835861"/>
                    </a:ext>
                  </a:extLst>
                </a:gridCol>
                <a:gridCol w="2133601">
                  <a:extLst>
                    <a:ext uri="{9D8B030D-6E8A-4147-A177-3AD203B41FA5}">
                      <a16:colId xmlns:a16="http://schemas.microsoft.com/office/drawing/2014/main" val="2947171526"/>
                    </a:ext>
                  </a:extLst>
                </a:gridCol>
              </a:tblGrid>
              <a:tr h="557641">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s-MX" altLang="en-US" sz="2800" b="1" i="0" u="none" strike="noStrike" cap="none" normalizeH="0" baseline="0" noProof="0" dirty="0" smtClean="0">
                          <a:ln>
                            <a:noFill/>
                          </a:ln>
                          <a:solidFill>
                            <a:srgbClr val="000000"/>
                          </a:solidFill>
                          <a:effectLst/>
                          <a:latin typeface="Times New Roman" panose="02020603050405020304" pitchFamily="18" charset="0"/>
                          <a:ea typeface="MS PGothic" panose="020B0600070205080204" pitchFamily="34" charset="-128"/>
                          <a:cs typeface="Times New Roman" panose="02020603050405020304" pitchFamily="18" charset="0"/>
                        </a:rPr>
                        <a:t>Fecha</a:t>
                      </a:r>
                    </a:p>
                  </a:txBody>
                  <a:tcPr marL="90001" marR="90001" marT="172464" marB="467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s-MX" altLang="en-US" sz="2800" b="1" i="0" u="none" strike="noStrike" cap="none" normalizeH="0" baseline="0" noProof="0" dirty="0" smtClean="0">
                          <a:ln>
                            <a:noFill/>
                          </a:ln>
                          <a:solidFill>
                            <a:srgbClr val="000000"/>
                          </a:solidFill>
                          <a:effectLst/>
                          <a:latin typeface="Times New Roman" panose="02020603050405020304" pitchFamily="18" charset="0"/>
                          <a:ea typeface="MS PGothic" panose="020B0600070205080204" pitchFamily="34" charset="-128"/>
                          <a:cs typeface="Times New Roman" panose="02020603050405020304" pitchFamily="18" charset="0"/>
                        </a:rPr>
                        <a:t>Lugar</a:t>
                      </a:r>
                    </a:p>
                  </a:txBody>
                  <a:tcPr marL="90001" marR="90001" marT="172464" marB="467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s-MX" altLang="en-US" sz="2800" b="1" i="0" u="none" strike="noStrike" cap="none" normalizeH="0" baseline="0" noProof="0" dirty="0" smtClean="0">
                          <a:ln>
                            <a:noFill/>
                          </a:ln>
                          <a:solidFill>
                            <a:srgbClr val="000000"/>
                          </a:solidFill>
                          <a:effectLst/>
                          <a:latin typeface="Times New Roman" panose="02020603050405020304" pitchFamily="18" charset="0"/>
                          <a:ea typeface="MS PGothic" panose="020B0600070205080204" pitchFamily="34" charset="-128"/>
                          <a:cs typeface="Times New Roman" panose="02020603050405020304" pitchFamily="18" charset="0"/>
                        </a:rPr>
                        <a:t>Qué sucedió?</a:t>
                      </a:r>
                    </a:p>
                  </a:txBody>
                  <a:tcPr marL="90001" marR="90001" marT="172464" marB="467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s-MX" altLang="en-US" sz="2800" b="1" i="0" u="none" strike="noStrike" cap="none" normalizeH="0" baseline="0" noProof="0" dirty="0" smtClean="0">
                          <a:ln>
                            <a:noFill/>
                          </a:ln>
                          <a:solidFill>
                            <a:srgbClr val="000000"/>
                          </a:solidFill>
                          <a:effectLst/>
                          <a:latin typeface="Times New Roman" panose="02020603050405020304" pitchFamily="18" charset="0"/>
                          <a:ea typeface="MS PGothic" panose="020B0600070205080204" pitchFamily="34" charset="-128"/>
                          <a:cs typeface="Times New Roman" panose="02020603050405020304" pitchFamily="18" charset="0"/>
                        </a:rPr>
                        <a:t>Daño</a:t>
                      </a:r>
                    </a:p>
                  </a:txBody>
                  <a:tcPr marL="90001" marR="90001" marT="172464" marB="467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extLst>
                  <a:ext uri="{0D108BD9-81ED-4DB2-BD59-A6C34878D82A}">
                    <a16:rowId xmlns:a16="http://schemas.microsoft.com/office/drawing/2014/main" val="1558725399"/>
                  </a:ext>
                </a:extLst>
              </a:tr>
              <a:tr h="844336">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MX" altLang="en-US" sz="2400" b="0" i="0" u="none" strike="noStrike" cap="none" normalizeH="0" baseline="0" noProof="0" dirty="0" smtClean="0">
                          <a:ln>
                            <a:noFill/>
                          </a:ln>
                          <a:solidFill>
                            <a:srgbClr val="000000"/>
                          </a:solidFill>
                          <a:effectLst/>
                          <a:latin typeface="Times New Roman" panose="02020603050405020304" pitchFamily="18" charset="0"/>
                          <a:cs typeface="Times New Roman" panose="02020603050405020304" pitchFamily="18" charset="0"/>
                        </a:rPr>
                        <a:t>Julio 2018</a:t>
                      </a:r>
                      <a:endParaRPr kumimoji="0" lang="es-MX" altLang="en-US" sz="3600" b="0" i="0" u="none" strike="noStrike" cap="none" normalizeH="0" baseline="0" noProof="0" dirty="0" smtClean="0">
                        <a:ln>
                          <a:noFill/>
                        </a:ln>
                        <a:solidFill>
                          <a:srgbClr val="000000"/>
                        </a:solidFill>
                        <a:effectLst/>
                        <a:latin typeface="Times New Roman" panose="02020603050405020304" pitchFamily="18" charset="0"/>
                        <a:cs typeface="Times New Roman" panose="02020603050405020304" pitchFamily="18"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MX" altLang="en-US" sz="2400" b="0" i="0" u="none" strike="noStrike" cap="none" normalizeH="0" baseline="0" noProof="0" dirty="0" smtClean="0">
                          <a:ln>
                            <a:noFill/>
                          </a:ln>
                          <a:solidFill>
                            <a:srgbClr val="000000"/>
                          </a:solidFill>
                          <a:effectLst/>
                          <a:latin typeface="Times New Roman" panose="02020603050405020304" pitchFamily="18" charset="0"/>
                          <a:cs typeface="Times New Roman" panose="02020603050405020304" pitchFamily="18" charset="0"/>
                        </a:rPr>
                        <a:t>Ohio</a:t>
                      </a:r>
                      <a:endParaRPr kumimoji="0" lang="es-MX" altLang="en-US" sz="3600" b="0" i="0" u="none" strike="noStrike" cap="none" normalizeH="0" baseline="0" noProof="0" dirty="0" smtClean="0">
                        <a:ln>
                          <a:noFill/>
                        </a:ln>
                        <a:solidFill>
                          <a:srgbClr val="000000"/>
                        </a:solidFill>
                        <a:effectLst/>
                        <a:latin typeface="Times New Roman" panose="02020603050405020304" pitchFamily="18" charset="0"/>
                        <a:cs typeface="Times New Roman" panose="02020603050405020304" pitchFamily="18"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s-MX" altLang="en-US" sz="2400" b="0" i="0" u="none" strike="noStrike" cap="none" normalizeH="0" baseline="0" noProof="0" dirty="0" smtClean="0">
                          <a:ln>
                            <a:noFill/>
                          </a:ln>
                          <a:solidFill>
                            <a:srgbClr val="000000"/>
                          </a:solidFill>
                          <a:effectLst/>
                          <a:latin typeface="Times New Roman" panose="02020603050405020304" pitchFamily="18" charset="0"/>
                          <a:cs typeface="Times New Roman" panose="02020603050405020304" pitchFamily="18" charset="0"/>
                        </a:rPr>
                        <a:t>Un camión de pluma contactó líneas eléctricas aéreas.</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MX" altLang="en-US" sz="2400" b="0" i="0" u="none" strike="noStrike" cap="none" normalizeH="0" baseline="0" noProof="0" dirty="0" smtClean="0">
                          <a:ln>
                            <a:noFill/>
                          </a:ln>
                          <a:solidFill>
                            <a:srgbClr val="000000"/>
                          </a:solidFill>
                          <a:effectLst/>
                          <a:latin typeface="Times New Roman" panose="02020603050405020304" pitchFamily="18" charset="0"/>
                          <a:cs typeface="Times New Roman" panose="02020603050405020304" pitchFamily="18" charset="0"/>
                        </a:rPr>
                        <a:t>Electrocutado (murió)</a:t>
                      </a:r>
                      <a:endParaRPr kumimoji="0" lang="es-MX" altLang="en-US" sz="3600" b="0" i="0" u="none" strike="noStrike" cap="none" normalizeH="0" baseline="0" noProof="0" dirty="0" smtClean="0">
                        <a:ln>
                          <a:noFill/>
                        </a:ln>
                        <a:solidFill>
                          <a:srgbClr val="000000"/>
                        </a:solidFill>
                        <a:effectLst/>
                        <a:latin typeface="Times New Roman" panose="02020603050405020304" pitchFamily="18" charset="0"/>
                        <a:cs typeface="Times New Roman" panose="02020603050405020304" pitchFamily="18"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117683423"/>
                  </a:ext>
                </a:extLst>
              </a:tr>
              <a:tr h="1980986">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MX" altLang="en-US" sz="2400" b="0" i="0" u="none" strike="noStrike" cap="none" normalizeH="0" baseline="0" noProof="0" dirty="0" smtClean="0">
                          <a:ln>
                            <a:noFill/>
                          </a:ln>
                          <a:solidFill>
                            <a:srgbClr val="000000"/>
                          </a:solidFill>
                          <a:effectLst/>
                          <a:latin typeface="Times New Roman" panose="02020603050405020304" pitchFamily="18" charset="0"/>
                          <a:cs typeface="Times New Roman" panose="02020603050405020304" pitchFamily="18" charset="0"/>
                        </a:rPr>
                        <a:t>Junio 2018</a:t>
                      </a:r>
                      <a:endParaRPr kumimoji="0" lang="es-MX" altLang="en-US" sz="3600" b="0" i="0" u="none" strike="noStrike" cap="none" normalizeH="0" baseline="0" noProof="0" dirty="0" smtClean="0">
                        <a:ln>
                          <a:noFill/>
                        </a:ln>
                        <a:solidFill>
                          <a:srgbClr val="000000"/>
                        </a:solidFill>
                        <a:effectLst/>
                        <a:latin typeface="Times New Roman" panose="02020603050405020304" pitchFamily="18" charset="0"/>
                        <a:cs typeface="Times New Roman" panose="02020603050405020304" pitchFamily="18"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MX" altLang="en-US" sz="2400" b="0" i="0" u="none" strike="noStrike" cap="none" normalizeH="0" baseline="0" noProof="0" dirty="0" smtClean="0">
                          <a:ln>
                            <a:noFill/>
                          </a:ln>
                          <a:solidFill>
                            <a:srgbClr val="000000"/>
                          </a:solidFill>
                          <a:effectLst/>
                          <a:latin typeface="Times New Roman" panose="02020603050405020304" pitchFamily="18" charset="0"/>
                          <a:cs typeface="Times New Roman" panose="02020603050405020304" pitchFamily="18" charset="0"/>
                        </a:rPr>
                        <a:t>Kentucky</a:t>
                      </a:r>
                      <a:endParaRPr kumimoji="0" lang="es-MX" altLang="en-US" sz="3600" b="0" i="0" u="none" strike="noStrike" cap="none" normalizeH="0" baseline="0" noProof="0" dirty="0" smtClean="0">
                        <a:ln>
                          <a:noFill/>
                        </a:ln>
                        <a:solidFill>
                          <a:srgbClr val="000000"/>
                        </a:solidFill>
                        <a:effectLst/>
                        <a:latin typeface="Times New Roman" panose="02020603050405020304" pitchFamily="18" charset="0"/>
                        <a:cs typeface="Times New Roman" panose="02020603050405020304" pitchFamily="18"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l"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s-MX" altLang="en-US" sz="2400" b="0" i="0" u="none" strike="noStrike" cap="none" normalizeH="0" baseline="0" noProof="0" dirty="0" smtClean="0">
                          <a:ln>
                            <a:noFill/>
                          </a:ln>
                          <a:solidFill>
                            <a:srgbClr val="000000"/>
                          </a:solidFill>
                          <a:effectLst/>
                          <a:latin typeface="Times New Roman" panose="02020603050405020304" pitchFamily="18" charset="0"/>
                          <a:cs typeface="Times New Roman" panose="02020603050405020304" pitchFamily="18" charset="0"/>
                        </a:rPr>
                        <a:t>Un camión de volteo golpeó las líneas eléctricas, el conductor salió del camión.</a:t>
                      </a:r>
                    </a:p>
                    <a:p>
                      <a:pPr marL="0" marR="0" lvl="0" indent="0" algn="l"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kumimoji="0" lang="es-MX" altLang="en-US" sz="2400" b="0" i="0" u="none" strike="noStrike" kern="1200" cap="none" normalizeH="0" baseline="0" noProof="0" dirty="0" smtClean="0">
                        <a:ln>
                          <a:noFill/>
                        </a:ln>
                        <a:solidFill>
                          <a:srgbClr val="000000"/>
                        </a:solidFill>
                        <a:effectLst/>
                        <a:latin typeface="Times New Roman" panose="02020603050405020304" pitchFamily="18" charset="0"/>
                        <a:ea typeface="AR PL UMing HK" charset="0"/>
                        <a:cs typeface="Times New Roman" panose="02020603050405020304" pitchFamily="18" charset="0"/>
                      </a:endParaRPr>
                    </a:p>
                    <a:p>
                      <a:pPr marL="0" marR="0" lvl="0" indent="0" algn="l"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s-MX" altLang="en-US" sz="2400" b="0" i="0" u="none" strike="noStrike" kern="1200" cap="none" normalizeH="0" baseline="0" noProof="0" dirty="0" smtClean="0">
                          <a:ln>
                            <a:noFill/>
                          </a:ln>
                          <a:solidFill>
                            <a:srgbClr val="000000"/>
                          </a:solidFill>
                          <a:effectLst/>
                          <a:latin typeface="Times New Roman" panose="02020603050405020304" pitchFamily="18" charset="0"/>
                          <a:ea typeface="AR PL UMing HK" charset="0"/>
                          <a:cs typeface="Times New Roman" panose="02020603050405020304" pitchFamily="18" charset="0"/>
                        </a:rPr>
                        <a:t>Alguien intentó ayudar al conductor del camión.</a:t>
                      </a:r>
                      <a:endParaRPr kumimoji="0" lang="es-MX" altLang="en-US" sz="3600" b="0" i="0" u="none" strike="noStrike" cap="none" normalizeH="0" baseline="0" noProof="0" dirty="0" smtClean="0">
                        <a:ln>
                          <a:noFill/>
                        </a:ln>
                        <a:solidFill>
                          <a:srgbClr val="000000"/>
                        </a:solidFill>
                        <a:effectLst/>
                        <a:latin typeface="Times New Roman" panose="02020603050405020304" pitchFamily="18" charset="0"/>
                        <a:cs typeface="Times New Roman" panose="02020603050405020304" pitchFamily="18" charset="0"/>
                      </a:endParaRPr>
                    </a:p>
                  </a:txBody>
                  <a:tcPr marL="90001" marR="90001" marT="216066" marB="467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MX" altLang="en-US" sz="2400" b="0" i="0" u="none" strike="noStrike" cap="none" normalizeH="0" baseline="0" noProof="0" dirty="0" smtClean="0">
                          <a:ln>
                            <a:noFill/>
                          </a:ln>
                          <a:solidFill>
                            <a:srgbClr val="000000"/>
                          </a:solidFill>
                          <a:effectLst/>
                          <a:latin typeface="Times New Roman" panose="02020603050405020304" pitchFamily="18" charset="0"/>
                          <a:cs typeface="Times New Roman" panose="02020603050405020304" pitchFamily="18" charset="0"/>
                        </a:rPr>
                        <a:t>Electrocutado (murió)</a:t>
                      </a:r>
                    </a:p>
                    <a:p>
                      <a:pPr marL="0" marR="0" lvl="0" indent="0" algn="ctr" defTabSz="914400" rtl="0" eaLnBrk="1" fontAlgn="base" latinLnBrk="0" hangingPunct="1">
                        <a:lnSpc>
                          <a:spcPct val="100000"/>
                        </a:lnSpc>
                        <a:spcBef>
                          <a:spcPct val="0"/>
                        </a:spcBef>
                        <a:spcAft>
                          <a:spcPct val="0"/>
                        </a:spcAft>
                        <a:buClrTx/>
                        <a:buSzPct val="100000"/>
                        <a:buFontTx/>
                        <a:buNone/>
                        <a:tabLst/>
                      </a:pPr>
                      <a:endParaRPr kumimoji="0" lang="es-MX" altLang="en-US" sz="2400" b="0" i="0" u="none" strike="noStrike" cap="none" normalizeH="0" baseline="0" noProof="0" dirty="0" smtClean="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MX" altLang="en-US" sz="2400" b="0" i="0" u="none" strike="noStrike" cap="none" normalizeH="0" baseline="0" noProof="0" dirty="0" smtClean="0">
                          <a:ln>
                            <a:noFill/>
                          </a:ln>
                          <a:solidFill>
                            <a:srgbClr val="000000"/>
                          </a:solidFill>
                          <a:effectLst/>
                          <a:latin typeface="Times New Roman" panose="02020603050405020304" pitchFamily="18" charset="0"/>
                          <a:cs typeface="Times New Roman" panose="02020603050405020304" pitchFamily="18" charset="0"/>
                        </a:rPr>
                        <a:t>Recibió choque eléctrico</a:t>
                      </a:r>
                      <a:endParaRPr kumimoji="0" lang="es-MX" altLang="en-US" sz="3600" b="0" i="0" u="none" strike="noStrike" cap="none" normalizeH="0" baseline="0" noProof="0" dirty="0" smtClean="0">
                        <a:ln>
                          <a:noFill/>
                        </a:ln>
                        <a:solidFill>
                          <a:srgbClr val="000000"/>
                        </a:solidFill>
                        <a:effectLst/>
                        <a:latin typeface="Times New Roman" panose="02020603050405020304" pitchFamily="18" charset="0"/>
                        <a:cs typeface="Times New Roman" panose="02020603050405020304" pitchFamily="18"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725462260"/>
                  </a:ext>
                </a:extLst>
              </a:tr>
            </a:tbl>
          </a:graphicData>
        </a:graphic>
      </p:graphicFrame>
      <p:sp>
        <p:nvSpPr>
          <p:cNvPr id="7" name="Title 1"/>
          <p:cNvSpPr>
            <a:spLocks noGrp="1"/>
          </p:cNvSpPr>
          <p:nvPr>
            <p:ph type="title"/>
          </p:nvPr>
        </p:nvSpPr>
        <p:spPr>
          <a:xfrm>
            <a:off x="457200" y="503238"/>
            <a:ext cx="8229600" cy="563562"/>
          </a:xfrm>
        </p:spPr>
        <p:txBody>
          <a:bodyPr>
            <a:normAutofit fontScale="90000"/>
          </a:bodyPr>
          <a:lstStyle/>
          <a:p>
            <a:r>
              <a:rPr lang="es-MX" altLang="en-US" dirty="0" smtClean="0">
                <a:latin typeface="Times New Roman" panose="02020603050405020304" pitchFamily="18" charset="0"/>
                <a:ea typeface="SimSun" panose="02010600030101010101" pitchFamily="2" charset="-122"/>
              </a:rPr>
              <a:t>Discusión de un caso de estudio</a:t>
            </a:r>
            <a:endParaRPr lang="es-MX"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38</a:t>
            </a:fld>
            <a:endParaRPr lang="en-US" dirty="0"/>
          </a:p>
        </p:txBody>
      </p:sp>
    </p:spTree>
    <p:extLst>
      <p:ext uri="{BB962C8B-B14F-4D97-AF65-F5344CB8AC3E}">
        <p14:creationId xmlns:p14="http://schemas.microsoft.com/office/powerpoint/2010/main" val="27416084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503238"/>
            <a:ext cx="8229600" cy="563562"/>
          </a:xfrm>
        </p:spPr>
        <p:txBody>
          <a:bodyPr>
            <a:normAutofit fontScale="90000"/>
          </a:bodyPr>
          <a:lstStyle/>
          <a:p>
            <a:r>
              <a:rPr lang="es-MX" altLang="en-US" dirty="0" smtClean="0">
                <a:latin typeface="Times New Roman" panose="02020603050405020304" pitchFamily="18" charset="0"/>
                <a:ea typeface="SimSun" panose="02010600030101010101" pitchFamily="2" charset="-122"/>
              </a:rPr>
              <a:t>Otros accidentes reportados</a:t>
            </a:r>
            <a:endParaRPr lang="es-MX"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39</a:t>
            </a:fld>
            <a:endParaRPr lang="en-US" dirty="0"/>
          </a:p>
        </p:txBody>
      </p:sp>
      <p:graphicFrame>
        <p:nvGraphicFramePr>
          <p:cNvPr id="5" name="Group 4" descr="It lists typical mistakes of accidents" title="accident description"/>
          <p:cNvGraphicFramePr>
            <a:graphicFrameLocks noGrp="1"/>
          </p:cNvGraphicFramePr>
          <p:nvPr>
            <p:extLst>
              <p:ext uri="{D42A27DB-BD31-4B8C-83A1-F6EECF244321}">
                <p14:modId xmlns:p14="http://schemas.microsoft.com/office/powerpoint/2010/main" val="2199025344"/>
              </p:ext>
            </p:extLst>
          </p:nvPr>
        </p:nvGraphicFramePr>
        <p:xfrm>
          <a:off x="265112" y="2057400"/>
          <a:ext cx="8613775" cy="4127891"/>
        </p:xfrm>
        <a:graphic>
          <a:graphicData uri="http://schemas.openxmlformats.org/drawingml/2006/table">
            <a:tbl>
              <a:tblPr firstRow="1"/>
              <a:tblGrid>
                <a:gridCol w="8613775">
                  <a:extLst>
                    <a:ext uri="{9D8B030D-6E8A-4147-A177-3AD203B41FA5}">
                      <a16:colId xmlns:a16="http://schemas.microsoft.com/office/drawing/2014/main" val="20001"/>
                    </a:ext>
                  </a:extLst>
                </a:gridCol>
              </a:tblGrid>
              <a:tr h="604776">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s-MX" altLang="en-US" sz="2400" b="1" i="0" u="none" strike="noStrike" cap="none" normalizeH="0" baseline="0" noProof="0" dirty="0" smtClean="0">
                          <a:ln>
                            <a:noFill/>
                          </a:ln>
                          <a:solidFill>
                            <a:srgbClr val="000000"/>
                          </a:solidFill>
                          <a:effectLst/>
                          <a:latin typeface="Arial" panose="020B0604020202020204" pitchFamily="34" charset="0"/>
                          <a:ea typeface="MS PGothic" panose="020B0600070205080204" pitchFamily="34" charset="-128"/>
                        </a:rPr>
                        <a:t>Descripción</a:t>
                      </a:r>
                      <a:r>
                        <a:rPr kumimoji="0" lang="es-MX" altLang="en-US" sz="2400" b="1" i="0" u="none" strike="noStrike" cap="none" normalizeH="0" baseline="0" noProof="0" dirty="0" smtClean="0">
                          <a:ln>
                            <a:noFill/>
                          </a:ln>
                          <a:solidFill>
                            <a:srgbClr val="000000"/>
                          </a:solidFill>
                          <a:effectLst/>
                          <a:latin typeface="Calibri" panose="020F0502020204030204" pitchFamily="34" charset="0"/>
                          <a:ea typeface="MS PGothic" panose="020B0600070205080204" pitchFamily="34" charset="-128"/>
                        </a:rPr>
                        <a:t> del </a:t>
                      </a:r>
                      <a:r>
                        <a:rPr kumimoji="0" lang="es-MX" altLang="en-US" sz="2400" b="1" i="0" u="none" strike="noStrike" cap="none" normalizeH="0" baseline="0" noProof="0" dirty="0" smtClean="0">
                          <a:ln>
                            <a:noFill/>
                          </a:ln>
                          <a:solidFill>
                            <a:srgbClr val="000000"/>
                          </a:solidFill>
                          <a:effectLst/>
                          <a:latin typeface="Arial" panose="020B0604020202020204" pitchFamily="34" charset="0"/>
                          <a:ea typeface="MS PGothic" panose="020B0600070205080204" pitchFamily="34" charset="-128"/>
                        </a:rPr>
                        <a:t>Evento</a:t>
                      </a:r>
                      <a:endParaRPr kumimoji="0" lang="es-MX" altLang="en-US" sz="2400" b="1" i="0" u="none" strike="noStrike" cap="none" normalizeH="0" baseline="0" noProof="0" dirty="0" smtClean="0">
                        <a:ln>
                          <a:noFill/>
                        </a:ln>
                        <a:solidFill>
                          <a:srgbClr val="000000"/>
                        </a:solidFill>
                        <a:effectLst/>
                        <a:latin typeface="Calibri" panose="020F0502020204030204" pitchFamily="34" charset="0"/>
                        <a:ea typeface="MS PGothic" panose="020B0600070205080204" pitchFamily="34" charset="-128"/>
                      </a:endParaRPr>
                    </a:p>
                  </a:txBody>
                  <a:tcPr marL="90000" marR="90000" marT="172474" marB="4677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extLst>
                  <a:ext uri="{0D108BD9-81ED-4DB2-BD59-A6C34878D82A}">
                    <a16:rowId xmlns:a16="http://schemas.microsoft.com/office/drawing/2014/main" val="10000"/>
                  </a:ext>
                </a:extLst>
              </a:tr>
              <a:tr h="511122">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l"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s-MX" altLang="en-US" sz="2400" b="0" i="0" u="none" strike="noStrike" cap="none" normalizeH="0" baseline="0" noProof="0" dirty="0" smtClean="0">
                          <a:ln>
                            <a:noFill/>
                          </a:ln>
                          <a:solidFill>
                            <a:srgbClr val="000000"/>
                          </a:solidFill>
                          <a:effectLst/>
                          <a:latin typeface="Times New Roman" panose="02020603050405020304" pitchFamily="18" charset="0"/>
                          <a:ea typeface="MS PGothic" panose="020B0600070205080204" pitchFamily="34" charset="-128"/>
                        </a:rPr>
                        <a:t>Un empleado toca la </a:t>
                      </a:r>
                      <a:r>
                        <a:rPr kumimoji="0" lang="es-MX" altLang="en-US" sz="2400" b="0" i="0" u="none" strike="noStrike" cap="none" normalizeH="0" baseline="0" noProof="0" dirty="0" smtClean="0">
                          <a:ln>
                            <a:noFill/>
                          </a:ln>
                          <a:solidFill>
                            <a:srgbClr val="FF0000"/>
                          </a:solidFill>
                          <a:effectLst/>
                          <a:latin typeface="Times New Roman" panose="02020603050405020304" pitchFamily="18" charset="0"/>
                          <a:ea typeface="MS PGothic" panose="020B0600070205080204" pitchFamily="34" charset="-128"/>
                        </a:rPr>
                        <a:t>línea eléctrica aérea </a:t>
                      </a:r>
                      <a:r>
                        <a:rPr kumimoji="0" lang="es-MX" altLang="en-US" sz="2400" b="0" i="0" u="none" strike="noStrike" cap="none" normalizeH="0" baseline="0" noProof="0" dirty="0" smtClean="0">
                          <a:ln>
                            <a:noFill/>
                          </a:ln>
                          <a:solidFill>
                            <a:srgbClr val="000000"/>
                          </a:solidFill>
                          <a:effectLst/>
                          <a:latin typeface="Times New Roman" panose="02020603050405020304" pitchFamily="18" charset="0"/>
                          <a:ea typeface="MS PGothic" panose="020B0600070205080204" pitchFamily="34" charset="-128"/>
                        </a:rPr>
                        <a:t>con la </a:t>
                      </a:r>
                      <a:r>
                        <a:rPr kumimoji="0" lang="es-MX" altLang="en-US" sz="2400" b="0" i="0" u="none" strike="noStrike" cap="none" normalizeH="0" baseline="0" noProof="0" dirty="0" smtClean="0">
                          <a:ln>
                            <a:noFill/>
                          </a:ln>
                          <a:solidFill>
                            <a:srgbClr val="FF0000"/>
                          </a:solidFill>
                          <a:effectLst/>
                          <a:latin typeface="Times New Roman" panose="02020603050405020304" pitchFamily="18" charset="0"/>
                          <a:ea typeface="MS PGothic" panose="020B0600070205080204" pitchFamily="34" charset="-128"/>
                        </a:rPr>
                        <a:t>escalera de aluminio </a:t>
                      </a:r>
                    </a:p>
                  </a:txBody>
                  <a:tcPr marL="90000" marR="90000" marT="216079" marB="4677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09912">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l"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s-MX" altLang="en-US" sz="2400" b="0" i="0" u="none" strike="noStrike" cap="none" normalizeH="0" baseline="0" noProof="0" dirty="0" smtClean="0">
                          <a:ln>
                            <a:noFill/>
                          </a:ln>
                          <a:solidFill>
                            <a:srgbClr val="000000"/>
                          </a:solidFill>
                          <a:effectLst/>
                          <a:latin typeface="Times New Roman" panose="02020603050405020304" pitchFamily="18" charset="0"/>
                          <a:ea typeface="MS PGothic" panose="020B0600070205080204" pitchFamily="34" charset="-128"/>
                        </a:rPr>
                        <a:t>Un empleado se </a:t>
                      </a:r>
                      <a:r>
                        <a:rPr kumimoji="0" lang="es-MX" altLang="en-US" sz="2400" b="0" i="0" u="none" strike="noStrike" cap="none" normalizeH="0" baseline="0" noProof="0" dirty="0" smtClean="0">
                          <a:ln>
                            <a:noFill/>
                          </a:ln>
                          <a:solidFill>
                            <a:srgbClr val="FF0000"/>
                          </a:solidFill>
                          <a:effectLst/>
                          <a:latin typeface="Times New Roman" panose="02020603050405020304" pitchFamily="18" charset="0"/>
                          <a:ea typeface="MS PGothic" panose="020B0600070205080204" pitchFamily="34" charset="-128"/>
                        </a:rPr>
                        <a:t>electrocuta</a:t>
                      </a:r>
                      <a:r>
                        <a:rPr kumimoji="0" lang="es-MX" altLang="en-US" sz="2400" b="0" i="0" u="none" strike="noStrike" cap="none" normalizeH="0" baseline="0" noProof="0" dirty="0" smtClean="0">
                          <a:ln>
                            <a:noFill/>
                          </a:ln>
                          <a:solidFill>
                            <a:srgbClr val="000000"/>
                          </a:solidFill>
                          <a:effectLst/>
                          <a:latin typeface="Times New Roman" panose="02020603050405020304" pitchFamily="18" charset="0"/>
                          <a:ea typeface="MS PGothic" panose="020B0600070205080204" pitchFamily="34" charset="-128"/>
                        </a:rPr>
                        <a:t> y muere después de </a:t>
                      </a:r>
                      <a:r>
                        <a:rPr kumimoji="0" lang="es-MX" altLang="en-US" sz="2400" b="0" i="0" u="none" strike="noStrike" cap="none" normalizeH="0" baseline="0" noProof="0" dirty="0" smtClean="0">
                          <a:ln>
                            <a:noFill/>
                          </a:ln>
                          <a:solidFill>
                            <a:srgbClr val="FF0000"/>
                          </a:solidFill>
                          <a:effectLst/>
                          <a:latin typeface="Times New Roman" panose="02020603050405020304" pitchFamily="18" charset="0"/>
                          <a:ea typeface="MS PGothic" panose="020B0600070205080204" pitchFamily="34" charset="-128"/>
                        </a:rPr>
                        <a:t>tocar líneas de energía eléctrica</a:t>
                      </a:r>
                    </a:p>
                  </a:txBody>
                  <a:tcPr marL="90000" marR="90000" marT="216079" marB="4677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1122">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l"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s-MX" altLang="en-US" sz="2400" b="0" i="0" u="none" strike="noStrike" cap="none" normalizeH="0" baseline="0" noProof="0" dirty="0" smtClean="0">
                          <a:ln>
                            <a:noFill/>
                          </a:ln>
                          <a:solidFill>
                            <a:srgbClr val="000000"/>
                          </a:solidFill>
                          <a:effectLst/>
                          <a:latin typeface="Times New Roman" panose="02020603050405020304" pitchFamily="18" charset="0"/>
                          <a:ea typeface="MS PGothic" panose="020B0600070205080204" pitchFamily="34" charset="-128"/>
                        </a:rPr>
                        <a:t>Un empleado no responde, puede que se haya electrocutado</a:t>
                      </a:r>
                    </a:p>
                  </a:txBody>
                  <a:tcPr marL="90000" marR="90000" marT="216079" marB="4677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511122">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l"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s-MX" altLang="en-US" sz="2400" b="0" i="0" u="none" strike="noStrike" cap="none" normalizeH="0" baseline="0" noProof="0" dirty="0" smtClean="0">
                          <a:ln>
                            <a:noFill/>
                          </a:ln>
                          <a:solidFill>
                            <a:srgbClr val="000000"/>
                          </a:solidFill>
                          <a:effectLst/>
                          <a:latin typeface="Times New Roman" panose="02020603050405020304" pitchFamily="18" charset="0"/>
                          <a:ea typeface="MS PGothic" panose="020B0600070205080204" pitchFamily="34" charset="-128"/>
                        </a:rPr>
                        <a:t>Un empleado hace contacto con la </a:t>
                      </a:r>
                      <a:r>
                        <a:rPr kumimoji="0" lang="es-MX" altLang="en-US" sz="2400" b="0" i="0" u="none" strike="noStrike" cap="none" normalizeH="0" baseline="0" noProof="0" dirty="0" smtClean="0">
                          <a:ln>
                            <a:noFill/>
                          </a:ln>
                          <a:solidFill>
                            <a:srgbClr val="FF0000"/>
                          </a:solidFill>
                          <a:effectLst/>
                          <a:latin typeface="Times New Roman" panose="02020603050405020304" pitchFamily="18" charset="0"/>
                          <a:ea typeface="MS PGothic" panose="020B0600070205080204" pitchFamily="34" charset="-128"/>
                        </a:rPr>
                        <a:t>línea electrificadas </a:t>
                      </a:r>
                      <a:r>
                        <a:rPr kumimoji="0" lang="es-MX" altLang="en-US" sz="2400" b="0" i="0" u="none" strike="noStrike" cap="none" normalizeH="0" baseline="0" noProof="0" dirty="0" smtClean="0">
                          <a:ln>
                            <a:noFill/>
                          </a:ln>
                          <a:solidFill>
                            <a:srgbClr val="000000"/>
                          </a:solidFill>
                          <a:effectLst/>
                          <a:latin typeface="Times New Roman" panose="02020603050405020304" pitchFamily="18" charset="0"/>
                          <a:ea typeface="MS PGothic" panose="020B0600070205080204" pitchFamily="34" charset="-128"/>
                        </a:rPr>
                        <a:t>mientras poda</a:t>
                      </a:r>
                    </a:p>
                  </a:txBody>
                  <a:tcPr marL="90000" marR="90000" marT="216079" marB="4677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511122">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l"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s-MX" altLang="en-US" sz="2400" b="0" i="0" u="none" strike="noStrike" cap="none" normalizeH="0" baseline="0" noProof="0" dirty="0" smtClean="0">
                          <a:ln>
                            <a:noFill/>
                          </a:ln>
                          <a:solidFill>
                            <a:srgbClr val="000000"/>
                          </a:solidFill>
                          <a:effectLst/>
                          <a:latin typeface="Times New Roman" panose="02020603050405020304" pitchFamily="18" charset="0"/>
                          <a:ea typeface="MS PGothic" panose="020B0600070205080204" pitchFamily="34" charset="-128"/>
                        </a:rPr>
                        <a:t>Un empleado es choqueado cuando </a:t>
                      </a:r>
                      <a:r>
                        <a:rPr kumimoji="0" lang="es-MX" altLang="en-US" sz="2400" b="0" i="0" u="none" strike="noStrike" cap="none" normalizeH="0" baseline="0" noProof="0" dirty="0" smtClean="0">
                          <a:ln>
                            <a:noFill/>
                          </a:ln>
                          <a:solidFill>
                            <a:srgbClr val="FF0000"/>
                          </a:solidFill>
                          <a:effectLst/>
                          <a:latin typeface="Times New Roman" panose="02020603050405020304" pitchFamily="18" charset="0"/>
                          <a:ea typeface="MS PGothic" panose="020B0600070205080204" pitchFamily="34" charset="-128"/>
                        </a:rPr>
                        <a:t>toca líneas electrificadas</a:t>
                      </a:r>
                    </a:p>
                  </a:txBody>
                  <a:tcPr marL="90000" marR="90000" marT="216079" marB="4677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511122">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l"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s-MX" altLang="en-US" sz="2400" b="0" i="0" u="none" strike="noStrike" cap="none" normalizeH="0" baseline="0" noProof="0" dirty="0" smtClean="0">
                          <a:ln>
                            <a:noFill/>
                          </a:ln>
                          <a:solidFill>
                            <a:srgbClr val="000000"/>
                          </a:solidFill>
                          <a:effectLst/>
                          <a:latin typeface="Times New Roman" panose="02020603050405020304" pitchFamily="18" charset="0"/>
                          <a:ea typeface="MS PGothic" panose="020B0600070205080204" pitchFamily="34" charset="-128"/>
                        </a:rPr>
                        <a:t>Un empleado </a:t>
                      </a:r>
                      <a:r>
                        <a:rPr kumimoji="0" lang="es-MX" altLang="en-US" sz="2400" b="0" i="0" u="none" strike="noStrike" cap="none" normalizeH="0" baseline="0" noProof="0" dirty="0" smtClean="0">
                          <a:ln>
                            <a:noFill/>
                          </a:ln>
                          <a:solidFill>
                            <a:srgbClr val="FF0000"/>
                          </a:solidFill>
                          <a:effectLst/>
                          <a:latin typeface="Times New Roman" panose="02020603050405020304" pitchFamily="18" charset="0"/>
                          <a:ea typeface="MS PGothic" panose="020B0600070205080204" pitchFamily="34" charset="-128"/>
                        </a:rPr>
                        <a:t>toca las partes energizadas </a:t>
                      </a:r>
                      <a:r>
                        <a:rPr kumimoji="0" lang="es-MX" altLang="en-US" sz="2400" b="0" i="0" u="none" strike="noStrike" cap="none" normalizeH="0" baseline="0" noProof="0" dirty="0" smtClean="0">
                          <a:ln>
                            <a:noFill/>
                          </a:ln>
                          <a:solidFill>
                            <a:srgbClr val="000000"/>
                          </a:solidFill>
                          <a:effectLst/>
                          <a:latin typeface="Times New Roman" panose="02020603050405020304" pitchFamily="18" charset="0"/>
                          <a:ea typeface="MS PGothic" panose="020B0600070205080204" pitchFamily="34" charset="-128"/>
                        </a:rPr>
                        <a:t>de un generador de energía</a:t>
                      </a:r>
                    </a:p>
                  </a:txBody>
                  <a:tcPr marL="90000" marR="90000" marT="216079" marB="4677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bl>
          </a:graphicData>
        </a:graphic>
      </p:graphicFrame>
      <p:sp>
        <p:nvSpPr>
          <p:cNvPr id="6" name="Rectangle 7"/>
          <p:cNvSpPr>
            <a:spLocks noChangeArrowheads="1"/>
          </p:cNvSpPr>
          <p:nvPr/>
        </p:nvSpPr>
        <p:spPr bwMode="auto">
          <a:xfrm>
            <a:off x="723900" y="1512271"/>
            <a:ext cx="7696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Trebuchet MS" panose="020B0603020202020204" pitchFamily="34" charset="0"/>
              </a:defRPr>
            </a:lvl1pPr>
            <a:lvl2pPr marL="1085850" indent="-34290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just" eaLnBrk="1" hangingPunct="1">
              <a:buClr>
                <a:srgbClr val="3333FF"/>
              </a:buClr>
              <a:buFont typeface="Arial" panose="020B0604020202020204" pitchFamily="34" charset="0"/>
              <a:buNone/>
            </a:pPr>
            <a:r>
              <a:rPr lang="en-US" altLang="en-US" sz="2400" dirty="0" smtClean="0">
                <a:latin typeface="Times New Roman" panose="02020603050405020304" pitchFamily="18" charset="0"/>
                <a:ea typeface="AR PL UMing HK" charset="0"/>
                <a:cs typeface="Times New Roman" panose="02020603050405020304" pitchFamily="18" charset="0"/>
              </a:rPr>
              <a:t>Fuente: https</a:t>
            </a:r>
            <a:r>
              <a:rPr lang="en-US" altLang="en-US" sz="2400" dirty="0">
                <a:latin typeface="Times New Roman" panose="02020603050405020304" pitchFamily="18" charset="0"/>
                <a:ea typeface="AR PL UMing HK" charset="0"/>
                <a:cs typeface="Times New Roman" panose="02020603050405020304" pitchFamily="18" charset="0"/>
              </a:rPr>
              <a:t>://www.osha.gov/pls/imis/accidentsearch.search</a:t>
            </a:r>
            <a:endParaRPr lang="en-US" altLang="en-US" sz="2400" dirty="0">
              <a:solidFill>
                <a:srgbClr val="C00000"/>
              </a:solidFill>
              <a:latin typeface="Times New Roman" panose="02020603050405020304" pitchFamily="18" charset="0"/>
              <a:ea typeface="AR PL UMing HK" charset="0"/>
              <a:cs typeface="Times New Roman" panose="02020603050405020304" pitchFamily="18" charset="0"/>
            </a:endParaRPr>
          </a:p>
        </p:txBody>
      </p:sp>
    </p:spTree>
    <p:extLst>
      <p:ext uri="{BB962C8B-B14F-4D97-AF65-F5344CB8AC3E}">
        <p14:creationId xmlns:p14="http://schemas.microsoft.com/office/powerpoint/2010/main" val="13926832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a:spLocks noGrp="1"/>
          </p:cNvSpPr>
          <p:nvPr>
            <p:ph type="title"/>
          </p:nvPr>
        </p:nvSpPr>
        <p:spPr>
          <a:xfrm>
            <a:off x="334765" y="682709"/>
            <a:ext cx="8610600" cy="563562"/>
          </a:xfrm>
        </p:spPr>
        <p:txBody>
          <a:bodyPr>
            <a:normAutofit fontScale="90000"/>
          </a:bodyPr>
          <a:lstStyle/>
          <a:p>
            <a:r>
              <a:rPr lang="es-ES" altLang="en-US" dirty="0">
                <a:latin typeface="Times New Roman" panose="02020603050405020304" pitchFamily="18" charset="0"/>
                <a:ea typeface="SimSun" panose="02010600030101010101" pitchFamily="2" charset="-122"/>
              </a:rPr>
              <a:t>Agenda de entrenamiento paso a paso</a:t>
            </a: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4</a:t>
            </a:fld>
            <a:endParaRPr lang="en-US" dirty="0"/>
          </a:p>
        </p:txBody>
      </p:sp>
      <p:sp>
        <p:nvSpPr>
          <p:cNvPr id="19" name="Rounded Rectangle 1"/>
          <p:cNvSpPr>
            <a:spLocks noChangeArrowheads="1"/>
          </p:cNvSpPr>
          <p:nvPr/>
        </p:nvSpPr>
        <p:spPr bwMode="auto">
          <a:xfrm>
            <a:off x="1524000" y="3962952"/>
            <a:ext cx="2819400" cy="481481"/>
          </a:xfrm>
          <a:prstGeom prst="roundRect">
            <a:avLst>
              <a:gd name="adj" fmla="val 16667"/>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eaLnBrk="1" hangingPunct="1">
              <a:buSzPct val="100000"/>
              <a:buFont typeface="Times New Roman" panose="02020603050405020304" pitchFamily="18" charset="0"/>
              <a:buNone/>
            </a:pPr>
            <a:r>
              <a:rPr lang="es-MX" altLang="en-US" sz="2800" b="1" dirty="0" smtClean="0">
                <a:latin typeface="Times New Roman" panose="02020603050405020304" pitchFamily="18" charset="0"/>
                <a:cs typeface="Times New Roman" panose="02020603050405020304" pitchFamily="18" charset="0"/>
              </a:rPr>
              <a:t>Caso de estudio</a:t>
            </a:r>
            <a:endParaRPr lang="es-MX" altLang="en-US" sz="2400" b="1" dirty="0">
              <a:latin typeface="Times New Roman" panose="02020603050405020304" pitchFamily="18" charset="0"/>
              <a:cs typeface="Times New Roman" panose="02020603050405020304" pitchFamily="18" charset="0"/>
            </a:endParaRPr>
          </a:p>
        </p:txBody>
      </p:sp>
      <p:sp>
        <p:nvSpPr>
          <p:cNvPr id="7" name="Rounded Rectangle 1"/>
          <p:cNvSpPr>
            <a:spLocks noChangeArrowheads="1"/>
          </p:cNvSpPr>
          <p:nvPr/>
        </p:nvSpPr>
        <p:spPr bwMode="auto">
          <a:xfrm>
            <a:off x="2152741" y="1600200"/>
            <a:ext cx="1779962" cy="457879"/>
          </a:xfrm>
          <a:prstGeom prst="roundRect">
            <a:avLst>
              <a:gd name="adj" fmla="val 16667"/>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eaLnBrk="1" hangingPunct="1">
              <a:buSzPct val="100000"/>
              <a:buFont typeface="Times New Roman" panose="02020603050405020304" pitchFamily="18" charset="0"/>
              <a:buNone/>
            </a:pPr>
            <a:r>
              <a:rPr lang="es-MX" altLang="en-US" sz="2800" b="1" dirty="0" smtClean="0">
                <a:latin typeface="Times New Roman" panose="02020603050405020304" pitchFamily="18" charset="0"/>
                <a:cs typeface="Times New Roman" panose="02020603050405020304" pitchFamily="18" charset="0"/>
              </a:rPr>
              <a:t>Enlistarse</a:t>
            </a:r>
            <a:endParaRPr lang="es-MX" altLang="en-US" sz="2400" b="1" dirty="0">
              <a:latin typeface="Times New Roman" panose="02020603050405020304" pitchFamily="18" charset="0"/>
              <a:cs typeface="Times New Roman" panose="02020603050405020304" pitchFamily="18" charset="0"/>
            </a:endParaRPr>
          </a:p>
        </p:txBody>
      </p:sp>
      <p:sp>
        <p:nvSpPr>
          <p:cNvPr id="8" name="Rounded Rectangle 5"/>
          <p:cNvSpPr>
            <a:spLocks noChangeArrowheads="1"/>
          </p:cNvSpPr>
          <p:nvPr/>
        </p:nvSpPr>
        <p:spPr bwMode="auto">
          <a:xfrm>
            <a:off x="5580895" y="1937086"/>
            <a:ext cx="2508410" cy="489118"/>
          </a:xfrm>
          <a:prstGeom prst="roundRect">
            <a:avLst>
              <a:gd name="adj" fmla="val 16667"/>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eaLnBrk="1" hangingPunct="1">
              <a:buSzPct val="100000"/>
              <a:buFont typeface="Times New Roman" panose="02020603050405020304" pitchFamily="18" charset="0"/>
              <a:buNone/>
            </a:pPr>
            <a:r>
              <a:rPr lang="es-MX" altLang="en-US" sz="2400" b="1" dirty="0" smtClean="0">
                <a:latin typeface="Times New Roman" panose="02020603050405020304" pitchFamily="18" charset="0"/>
                <a:cs typeface="Times New Roman" panose="02020603050405020304" pitchFamily="18" charset="0"/>
              </a:rPr>
              <a:t>Términos básicos</a:t>
            </a:r>
            <a:endParaRPr lang="es-MX" altLang="en-US" sz="2000" b="1" dirty="0">
              <a:latin typeface="Times New Roman" panose="02020603050405020304" pitchFamily="18" charset="0"/>
              <a:cs typeface="Times New Roman" panose="02020603050405020304" pitchFamily="18" charset="0"/>
            </a:endParaRPr>
          </a:p>
        </p:txBody>
      </p:sp>
      <p:sp>
        <p:nvSpPr>
          <p:cNvPr id="12" name="Rounded Rectangle 1"/>
          <p:cNvSpPr>
            <a:spLocks noChangeArrowheads="1"/>
          </p:cNvSpPr>
          <p:nvPr/>
        </p:nvSpPr>
        <p:spPr bwMode="auto">
          <a:xfrm>
            <a:off x="2152741" y="2347444"/>
            <a:ext cx="1779962" cy="461451"/>
          </a:xfrm>
          <a:prstGeom prst="roundRect">
            <a:avLst>
              <a:gd name="adj" fmla="val 16667"/>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eaLnBrk="1" hangingPunct="1">
              <a:buSzPct val="100000"/>
              <a:buFont typeface="Times New Roman" panose="02020603050405020304" pitchFamily="18" charset="0"/>
              <a:buNone/>
            </a:pPr>
            <a:r>
              <a:rPr lang="en-US" altLang="en-US" sz="2800" b="1" dirty="0" smtClean="0">
                <a:latin typeface="Times New Roman" panose="02020603050405020304" pitchFamily="18" charset="0"/>
                <a:cs typeface="Times New Roman" panose="02020603050405020304" pitchFamily="18" charset="0"/>
              </a:rPr>
              <a:t>Pre-Test</a:t>
            </a:r>
            <a:endParaRPr lang="en-US" altLang="en-US" sz="2400" b="1" dirty="0">
              <a:latin typeface="Times New Roman" panose="02020603050405020304" pitchFamily="18" charset="0"/>
              <a:cs typeface="Times New Roman" panose="02020603050405020304" pitchFamily="18" charset="0"/>
            </a:endParaRPr>
          </a:p>
        </p:txBody>
      </p:sp>
      <p:sp>
        <p:nvSpPr>
          <p:cNvPr id="13" name="Rounded Rectangle 5"/>
          <p:cNvSpPr>
            <a:spLocks noChangeArrowheads="1"/>
          </p:cNvSpPr>
          <p:nvPr/>
        </p:nvSpPr>
        <p:spPr bwMode="auto">
          <a:xfrm>
            <a:off x="5429382" y="3214850"/>
            <a:ext cx="2819399" cy="470329"/>
          </a:xfrm>
          <a:prstGeom prst="roundRect">
            <a:avLst>
              <a:gd name="adj" fmla="val 16667"/>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a:buSzPct val="100000"/>
            </a:pPr>
            <a:r>
              <a:rPr lang="es-MX" altLang="en-US" sz="2400" b="1" dirty="0" smtClean="0">
                <a:latin typeface="Times New Roman" panose="02020603050405020304" pitchFamily="18" charset="0"/>
                <a:cs typeface="Times New Roman" panose="02020603050405020304" pitchFamily="18" charset="0"/>
              </a:rPr>
              <a:t>Peligros eléctricos</a:t>
            </a:r>
            <a:endParaRPr lang="es-MX" altLang="en-US" sz="2000" b="1" dirty="0">
              <a:latin typeface="Times New Roman" panose="02020603050405020304" pitchFamily="18" charset="0"/>
              <a:cs typeface="Times New Roman" panose="02020603050405020304" pitchFamily="18" charset="0"/>
            </a:endParaRPr>
          </a:p>
        </p:txBody>
      </p:sp>
      <p:sp>
        <p:nvSpPr>
          <p:cNvPr id="14" name="Rounded Rectangle 5"/>
          <p:cNvSpPr>
            <a:spLocks noChangeArrowheads="1"/>
          </p:cNvSpPr>
          <p:nvPr/>
        </p:nvSpPr>
        <p:spPr bwMode="auto">
          <a:xfrm>
            <a:off x="5429381" y="3889461"/>
            <a:ext cx="2878710" cy="405318"/>
          </a:xfrm>
          <a:prstGeom prst="roundRect">
            <a:avLst>
              <a:gd name="adj" fmla="val 16667"/>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eaLnBrk="1" hangingPunct="1">
              <a:buSzPct val="100000"/>
              <a:buFont typeface="Times New Roman" panose="02020603050405020304" pitchFamily="18" charset="0"/>
              <a:buNone/>
            </a:pPr>
            <a:r>
              <a:rPr lang="es-MX" altLang="en-US" sz="2400" b="1" dirty="0" smtClean="0">
                <a:latin typeface="Times New Roman" panose="02020603050405020304" pitchFamily="18" charset="0"/>
                <a:cs typeface="Times New Roman" panose="02020603050405020304" pitchFamily="18" charset="0"/>
              </a:rPr>
              <a:t>Incidentes eléctricos</a:t>
            </a:r>
            <a:endParaRPr lang="es-MX" altLang="en-US" sz="2400" b="1" dirty="0">
              <a:latin typeface="Times New Roman" panose="02020603050405020304" pitchFamily="18" charset="0"/>
              <a:cs typeface="Times New Roman" panose="02020603050405020304" pitchFamily="18" charset="0"/>
            </a:endParaRPr>
          </a:p>
        </p:txBody>
      </p:sp>
      <p:sp>
        <p:nvSpPr>
          <p:cNvPr id="15" name="Rounded Rectangle 5"/>
          <p:cNvSpPr>
            <a:spLocks noChangeArrowheads="1"/>
          </p:cNvSpPr>
          <p:nvPr/>
        </p:nvSpPr>
        <p:spPr bwMode="auto">
          <a:xfrm>
            <a:off x="5430854" y="4432204"/>
            <a:ext cx="3064270" cy="482242"/>
          </a:xfrm>
          <a:prstGeom prst="roundRect">
            <a:avLst>
              <a:gd name="adj" fmla="val 16667"/>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eaLnBrk="1" hangingPunct="1">
              <a:buSzPct val="100000"/>
              <a:buFont typeface="Times New Roman" panose="02020603050405020304" pitchFamily="18" charset="0"/>
              <a:buNone/>
            </a:pPr>
            <a:r>
              <a:rPr lang="es-MX" altLang="en-US" sz="2400" b="1" dirty="0" smtClean="0">
                <a:latin typeface="Times New Roman" panose="02020603050405020304" pitchFamily="18" charset="0"/>
                <a:cs typeface="Times New Roman" panose="02020603050405020304" pitchFamily="18" charset="0"/>
              </a:rPr>
              <a:t>Prevención de riesgos</a:t>
            </a:r>
            <a:endParaRPr lang="es-MX" altLang="en-US" sz="2400" b="1" dirty="0">
              <a:latin typeface="Times New Roman" panose="02020603050405020304" pitchFamily="18" charset="0"/>
              <a:cs typeface="Times New Roman" panose="02020603050405020304" pitchFamily="18" charset="0"/>
            </a:endParaRPr>
          </a:p>
        </p:txBody>
      </p:sp>
      <p:sp>
        <p:nvSpPr>
          <p:cNvPr id="16" name="Rounded Rectangle 1"/>
          <p:cNvSpPr>
            <a:spLocks noChangeArrowheads="1"/>
          </p:cNvSpPr>
          <p:nvPr/>
        </p:nvSpPr>
        <p:spPr bwMode="auto">
          <a:xfrm>
            <a:off x="533400" y="3139984"/>
            <a:ext cx="4038600" cy="525341"/>
          </a:xfrm>
          <a:prstGeom prst="roundRect">
            <a:avLst>
              <a:gd name="adj" fmla="val 16667"/>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eaLnBrk="1" hangingPunct="1">
              <a:buSzPct val="100000"/>
              <a:buFont typeface="Times New Roman" panose="02020603050405020304" pitchFamily="18" charset="0"/>
              <a:buNone/>
            </a:pPr>
            <a:r>
              <a:rPr lang="es-MX" altLang="en-US" sz="2600" b="1" dirty="0" smtClean="0">
                <a:latin typeface="Times New Roman" panose="02020603050405020304" pitchFamily="18" charset="0"/>
                <a:cs typeface="Times New Roman" panose="02020603050405020304" pitchFamily="18" charset="0"/>
              </a:rPr>
              <a:t>Módulos de entrenamiento</a:t>
            </a:r>
            <a:endParaRPr lang="es-MX" altLang="en-US" sz="2600" b="1" dirty="0">
              <a:latin typeface="Times New Roman" panose="02020603050405020304" pitchFamily="18" charset="0"/>
              <a:cs typeface="Times New Roman" panose="02020603050405020304" pitchFamily="18" charset="0"/>
            </a:endParaRPr>
          </a:p>
        </p:txBody>
      </p:sp>
      <p:sp>
        <p:nvSpPr>
          <p:cNvPr id="17" name="Rounded Rectangle 1"/>
          <p:cNvSpPr>
            <a:spLocks noChangeArrowheads="1"/>
          </p:cNvSpPr>
          <p:nvPr/>
        </p:nvSpPr>
        <p:spPr bwMode="auto">
          <a:xfrm>
            <a:off x="2152741" y="4732633"/>
            <a:ext cx="1779962" cy="416169"/>
          </a:xfrm>
          <a:prstGeom prst="roundRect">
            <a:avLst>
              <a:gd name="adj" fmla="val 16667"/>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eaLnBrk="1" hangingPunct="1">
              <a:buSzPct val="100000"/>
              <a:buFont typeface="Times New Roman" panose="02020603050405020304" pitchFamily="18" charset="0"/>
              <a:buNone/>
            </a:pPr>
            <a:r>
              <a:rPr lang="en-US" altLang="en-US" sz="2800" b="1" dirty="0" smtClean="0">
                <a:latin typeface="Times New Roman" panose="02020603050405020304" pitchFamily="18" charset="0"/>
                <a:cs typeface="Times New Roman" panose="02020603050405020304" pitchFamily="18" charset="0"/>
              </a:rPr>
              <a:t>Post-Test</a:t>
            </a:r>
            <a:endParaRPr lang="en-US" altLang="en-US" sz="2400" b="1" dirty="0">
              <a:latin typeface="Times New Roman" panose="02020603050405020304" pitchFamily="18" charset="0"/>
              <a:cs typeface="Times New Roman" panose="02020603050405020304" pitchFamily="18" charset="0"/>
            </a:endParaRPr>
          </a:p>
        </p:txBody>
      </p:sp>
      <p:sp>
        <p:nvSpPr>
          <p:cNvPr id="18" name="Rounded Rectangle 1"/>
          <p:cNvSpPr>
            <a:spLocks noChangeArrowheads="1"/>
          </p:cNvSpPr>
          <p:nvPr/>
        </p:nvSpPr>
        <p:spPr bwMode="auto">
          <a:xfrm>
            <a:off x="1170497" y="5437002"/>
            <a:ext cx="3810000" cy="506598"/>
          </a:xfrm>
          <a:prstGeom prst="roundRect">
            <a:avLst>
              <a:gd name="adj" fmla="val 16667"/>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eaLnBrk="1" hangingPunct="1">
              <a:buSzPct val="100000"/>
              <a:buFont typeface="Times New Roman" panose="02020603050405020304" pitchFamily="18" charset="0"/>
              <a:buNone/>
            </a:pPr>
            <a:r>
              <a:rPr lang="es-MX" altLang="en-US" sz="2800" b="1" dirty="0" smtClean="0">
                <a:latin typeface="Times New Roman" panose="02020603050405020304" pitchFamily="18" charset="0"/>
                <a:cs typeface="Times New Roman" panose="02020603050405020304" pitchFamily="18" charset="0"/>
              </a:rPr>
              <a:t>Encuesta de valoración</a:t>
            </a:r>
            <a:endParaRPr lang="es-MX" altLang="en-US" sz="2400" b="1" dirty="0">
              <a:latin typeface="Times New Roman" panose="02020603050405020304" pitchFamily="18" charset="0"/>
              <a:cs typeface="Times New Roman" panose="02020603050405020304" pitchFamily="18" charset="0"/>
            </a:endParaRPr>
          </a:p>
        </p:txBody>
      </p:sp>
      <p:sp>
        <p:nvSpPr>
          <p:cNvPr id="3" name="Down Arrow 2" descr="It shows a time sequence" title="down arrow"/>
          <p:cNvSpPr/>
          <p:nvPr/>
        </p:nvSpPr>
        <p:spPr>
          <a:xfrm>
            <a:off x="2891697" y="2073118"/>
            <a:ext cx="295824" cy="2442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Left Brace 3" descr="It shows &quot;training modules&quot; consists of five section modules" title="arrow"/>
          <p:cNvSpPr/>
          <p:nvPr/>
        </p:nvSpPr>
        <p:spPr>
          <a:xfrm>
            <a:off x="4640065" y="1942645"/>
            <a:ext cx="609600" cy="2971801"/>
          </a:xfrm>
          <a:prstGeom prst="leftBrac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7" name="Down Arrow 26" descr="It shows a time sequence" title="down arrow"/>
          <p:cNvSpPr/>
          <p:nvPr/>
        </p:nvSpPr>
        <p:spPr>
          <a:xfrm>
            <a:off x="2914183" y="2862660"/>
            <a:ext cx="295824" cy="2442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Down Arrow 27" descr="It shows a time sequence" title="down arrow"/>
          <p:cNvSpPr/>
          <p:nvPr/>
        </p:nvSpPr>
        <p:spPr>
          <a:xfrm>
            <a:off x="2900088" y="3694857"/>
            <a:ext cx="295824" cy="2442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Down Arrow 28" descr="It shows a time sequence" title="down arrow"/>
          <p:cNvSpPr/>
          <p:nvPr/>
        </p:nvSpPr>
        <p:spPr>
          <a:xfrm>
            <a:off x="2900088" y="4463618"/>
            <a:ext cx="295824" cy="2442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Down Arrow 29" descr="It shows a time sequence" title="down arrow"/>
          <p:cNvSpPr/>
          <p:nvPr/>
        </p:nvSpPr>
        <p:spPr>
          <a:xfrm>
            <a:off x="2914183" y="5158660"/>
            <a:ext cx="295824" cy="2442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5"/>
          <p:cNvSpPr>
            <a:spLocks noChangeArrowheads="1"/>
          </p:cNvSpPr>
          <p:nvPr/>
        </p:nvSpPr>
        <p:spPr bwMode="auto">
          <a:xfrm>
            <a:off x="5681583" y="2579093"/>
            <a:ext cx="2374305" cy="459604"/>
          </a:xfrm>
          <a:prstGeom prst="roundRect">
            <a:avLst>
              <a:gd name="adj" fmla="val 16667"/>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eaLnBrk="1" hangingPunct="1">
              <a:buSzPct val="100000"/>
              <a:buFont typeface="Times New Roman" panose="02020603050405020304" pitchFamily="18" charset="0"/>
              <a:buNone/>
            </a:pPr>
            <a:r>
              <a:rPr lang="es-MX" altLang="en-US" sz="2400" b="1" dirty="0" smtClean="0">
                <a:latin typeface="Times New Roman" panose="02020603050405020304" pitchFamily="18" charset="0"/>
                <a:cs typeface="Times New Roman" panose="02020603050405020304" pitchFamily="18" charset="0"/>
              </a:rPr>
              <a:t>Caso de Estudio</a:t>
            </a:r>
            <a:endParaRPr lang="es-MX" altLang="en-US" sz="2000" b="1" dirty="0">
              <a:latin typeface="Times New Roman" panose="02020603050405020304" pitchFamily="18" charset="0"/>
              <a:cs typeface="Times New Roman" panose="02020603050405020304" pitchFamily="18" charset="0"/>
            </a:endParaRPr>
          </a:p>
        </p:txBody>
      </p:sp>
      <p:sp>
        <p:nvSpPr>
          <p:cNvPr id="5" name="Rectangle 4"/>
          <p:cNvSpPr/>
          <p:nvPr/>
        </p:nvSpPr>
        <p:spPr>
          <a:xfrm>
            <a:off x="592855" y="2383200"/>
            <a:ext cx="1584729" cy="369332"/>
          </a:xfrm>
          <a:prstGeom prst="rect">
            <a:avLst/>
          </a:prstGeom>
        </p:spPr>
        <p:txBody>
          <a:bodyPr wrap="none">
            <a:spAutoFit/>
          </a:bodyPr>
          <a:lstStyle/>
          <a:p>
            <a:pPr algn="ctr">
              <a:buSzPct val="100000"/>
            </a:pPr>
            <a:r>
              <a:rPr lang="es-MX" altLang="en-US" b="1" dirty="0" smtClean="0">
                <a:latin typeface="Times New Roman" panose="02020603050405020304" pitchFamily="18" charset="0"/>
                <a:cs typeface="Times New Roman" panose="02020603050405020304" pitchFamily="18" charset="0"/>
              </a:rPr>
              <a:t>Prueba previa</a:t>
            </a:r>
            <a:endParaRPr lang="es-MX" altLang="en-US" sz="1600" b="1" dirty="0">
              <a:latin typeface="Times New Roman" panose="02020603050405020304" pitchFamily="18" charset="0"/>
              <a:cs typeface="Times New Roman" panose="02020603050405020304" pitchFamily="18" charset="0"/>
            </a:endParaRPr>
          </a:p>
        </p:txBody>
      </p:sp>
      <p:sp>
        <p:nvSpPr>
          <p:cNvPr id="23" name="Rectangle 22"/>
          <p:cNvSpPr/>
          <p:nvPr/>
        </p:nvSpPr>
        <p:spPr>
          <a:xfrm>
            <a:off x="334765" y="4761600"/>
            <a:ext cx="1858201" cy="369332"/>
          </a:xfrm>
          <a:prstGeom prst="rect">
            <a:avLst/>
          </a:prstGeom>
        </p:spPr>
        <p:txBody>
          <a:bodyPr wrap="none">
            <a:spAutoFit/>
          </a:bodyPr>
          <a:lstStyle/>
          <a:p>
            <a:pPr algn="ctr">
              <a:buSzPct val="100000"/>
            </a:pPr>
            <a:r>
              <a:rPr lang="es-MX" altLang="en-US" b="1" dirty="0" smtClean="0">
                <a:latin typeface="Times New Roman" panose="02020603050405020304" pitchFamily="18" charset="0"/>
                <a:cs typeface="Times New Roman" panose="02020603050405020304" pitchFamily="18" charset="0"/>
              </a:rPr>
              <a:t>Prueba posterior</a:t>
            </a:r>
            <a:endParaRPr lang="es-MX" altLang="en-US" sz="1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74513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457200" y="559800"/>
            <a:ext cx="8229600" cy="563562"/>
          </a:xfrm>
        </p:spPr>
        <p:txBody>
          <a:bodyPr>
            <a:normAutofit fontScale="90000"/>
          </a:bodyPr>
          <a:lstStyle/>
          <a:p>
            <a:r>
              <a:rPr lang="es-ES" altLang="en-US" dirty="0">
                <a:latin typeface="Times New Roman" panose="02020603050405020304" pitchFamily="18" charset="0"/>
                <a:ea typeface="SimSun" panose="02010600030101010101" pitchFamily="2" charset="-122"/>
              </a:rPr>
              <a:t>Agenda de módulos de capacitación</a:t>
            </a:r>
            <a:endParaRPr lang="en-US" altLang="en-US" dirty="0" smtClean="0"/>
          </a:p>
        </p:txBody>
      </p:sp>
      <p:sp>
        <p:nvSpPr>
          <p:cNvPr id="7" name="Content Placeholder 2"/>
          <p:cNvSpPr>
            <a:spLocks noGrp="1"/>
          </p:cNvSpPr>
          <p:nvPr>
            <p:ph idx="1"/>
          </p:nvPr>
        </p:nvSpPr>
        <p:spPr>
          <a:xfrm>
            <a:off x="66676" y="1254442"/>
            <a:ext cx="8696324" cy="1219200"/>
          </a:xfrm>
        </p:spPr>
        <p:txBody>
          <a:bodyPr/>
          <a:lstStyle/>
          <a:p>
            <a:pPr algn="just">
              <a:buClr>
                <a:schemeClr val="bg1">
                  <a:lumMod val="75000"/>
                </a:schemeClr>
              </a:buClr>
              <a:buFont typeface="Wingdings" panose="05000000000000000000" pitchFamily="2" charset="2"/>
              <a:buChar char="q"/>
            </a:pPr>
            <a:r>
              <a:rPr lang="en-US" altLang="en-US" sz="2800" dirty="0" smtClean="0">
                <a:solidFill>
                  <a:schemeClr val="bg1">
                    <a:lumMod val="75000"/>
                  </a:schemeClr>
                </a:solidFill>
                <a:latin typeface="Times New Roman" panose="02020603050405020304" pitchFamily="18" charset="0"/>
                <a:cs typeface="Times New Roman" panose="02020603050405020304" pitchFamily="18" charset="0"/>
              </a:rPr>
              <a:t> </a:t>
            </a:r>
            <a:r>
              <a:rPr lang="es-ES" altLang="en-US" dirty="0">
                <a:solidFill>
                  <a:schemeClr val="bg1">
                    <a:lumMod val="75000"/>
                  </a:schemeClr>
                </a:solidFill>
                <a:latin typeface="Times New Roman" panose="02020603050405020304" pitchFamily="18" charset="0"/>
                <a:cs typeface="Times New Roman" panose="02020603050405020304" pitchFamily="18" charset="0"/>
              </a:rPr>
              <a:t>Sección 1: Términos básicos y caso de </a:t>
            </a:r>
            <a:r>
              <a:rPr lang="es-ES" altLang="en-US" dirty="0" smtClean="0">
                <a:solidFill>
                  <a:schemeClr val="bg1">
                    <a:lumMod val="75000"/>
                  </a:schemeClr>
                </a:solidFill>
                <a:latin typeface="Times New Roman" panose="02020603050405020304" pitchFamily="18" charset="0"/>
                <a:cs typeface="Times New Roman" panose="02020603050405020304" pitchFamily="18" charset="0"/>
              </a:rPr>
              <a:t>estudio</a:t>
            </a:r>
            <a:endParaRPr lang="en-US" altLang="en-US" dirty="0" smtClean="0">
              <a:solidFill>
                <a:schemeClr val="bg1">
                  <a:lumMod val="75000"/>
                </a:schemeClr>
              </a:solidFill>
              <a:latin typeface="Times New Roman" panose="02020603050405020304" pitchFamily="18" charset="0"/>
              <a:cs typeface="Times New Roman" panose="02020603050405020304" pitchFamily="18" charset="0"/>
            </a:endParaRPr>
          </a:p>
          <a:p>
            <a:pPr algn="just">
              <a:buClr>
                <a:srgbClr val="0000FF"/>
              </a:buClr>
              <a:buFont typeface="Wingdings" panose="05000000000000000000" pitchFamily="2" charset="2"/>
              <a:buChar char="q"/>
            </a:pPr>
            <a:r>
              <a:rPr lang="en-US" altLang="en-US" sz="2800" dirty="0">
                <a:solidFill>
                  <a:schemeClr val="bg1">
                    <a:lumMod val="75000"/>
                  </a:schemeClr>
                </a:solidFill>
                <a:latin typeface="Times New Roman" panose="02020603050405020304" pitchFamily="18" charset="0"/>
                <a:cs typeface="Times New Roman" panose="02020603050405020304" pitchFamily="18" charset="0"/>
              </a:rPr>
              <a:t> </a:t>
            </a:r>
            <a:r>
              <a:rPr lang="es-ES" altLang="en-US" dirty="0">
                <a:latin typeface="Times New Roman" panose="02020603050405020304" pitchFamily="18" charset="0"/>
                <a:cs typeface="Times New Roman" panose="02020603050405020304" pitchFamily="18" charset="0"/>
              </a:rPr>
              <a:t>Sección 2: Riesgos </a:t>
            </a:r>
            <a:r>
              <a:rPr lang="es-ES" altLang="en-US" dirty="0" smtClean="0">
                <a:latin typeface="Times New Roman" panose="02020603050405020304" pitchFamily="18" charset="0"/>
                <a:cs typeface="Times New Roman" panose="02020603050405020304" pitchFamily="18" charset="0"/>
              </a:rPr>
              <a:t>eléctricos</a:t>
            </a:r>
            <a:endParaRPr lang="es-ES" altLang="en-US"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40</a:t>
            </a:fld>
            <a:endParaRPr lang="en-US" dirty="0"/>
          </a:p>
        </p:txBody>
      </p:sp>
      <p:sp>
        <p:nvSpPr>
          <p:cNvPr id="8" name="Rectangle 7"/>
          <p:cNvSpPr/>
          <p:nvPr/>
        </p:nvSpPr>
        <p:spPr>
          <a:xfrm>
            <a:off x="66676" y="4521975"/>
            <a:ext cx="9001124" cy="1077218"/>
          </a:xfrm>
          <a:prstGeom prst="rect">
            <a:avLst/>
          </a:prstGeom>
        </p:spPr>
        <p:txBody>
          <a:bodyPr wrap="square">
            <a:spAutoFit/>
          </a:bodyPr>
          <a:lstStyle/>
          <a:p>
            <a:pPr algn="just">
              <a:buClr>
                <a:schemeClr val="bg1">
                  <a:lumMod val="75000"/>
                </a:schemeClr>
              </a:buClr>
              <a:buFont typeface="Wingdings" panose="05000000000000000000" pitchFamily="2" charset="2"/>
              <a:buChar char="q"/>
            </a:pPr>
            <a:r>
              <a:rPr lang="en-US" altLang="en-US" sz="2800" dirty="0">
                <a:latin typeface="Times New Roman" panose="02020603050405020304" pitchFamily="18" charset="0"/>
                <a:cs typeface="Times New Roman" panose="02020603050405020304" pitchFamily="18" charset="0"/>
              </a:rPr>
              <a:t> </a:t>
            </a:r>
            <a:r>
              <a:rPr lang="es-ES" altLang="en-US" sz="3200" dirty="0">
                <a:solidFill>
                  <a:schemeClr val="bg1">
                    <a:lumMod val="75000"/>
                  </a:schemeClr>
                </a:solidFill>
                <a:latin typeface="Times New Roman" panose="02020603050405020304" pitchFamily="18" charset="0"/>
                <a:cs typeface="Times New Roman" panose="02020603050405020304" pitchFamily="18" charset="0"/>
              </a:rPr>
              <a:t>Sección 3: Incidentes eléctricos en la </a:t>
            </a:r>
            <a:r>
              <a:rPr lang="es-ES" altLang="en-US" sz="3200" dirty="0" smtClean="0">
                <a:solidFill>
                  <a:schemeClr val="bg1">
                    <a:lumMod val="75000"/>
                  </a:schemeClr>
                </a:solidFill>
                <a:latin typeface="Times New Roman" panose="02020603050405020304" pitchFamily="18" charset="0"/>
                <a:cs typeface="Times New Roman" panose="02020603050405020304" pitchFamily="18" charset="0"/>
              </a:rPr>
              <a:t>construcción</a:t>
            </a:r>
            <a:endParaRPr lang="en-US" altLang="en-US" sz="3200" dirty="0">
              <a:solidFill>
                <a:schemeClr val="bg1">
                  <a:lumMod val="75000"/>
                </a:schemeClr>
              </a:solidFill>
              <a:latin typeface="Times New Roman" panose="02020603050405020304" pitchFamily="18" charset="0"/>
              <a:cs typeface="Times New Roman" panose="02020603050405020304" pitchFamily="18" charset="0"/>
            </a:endParaRPr>
          </a:p>
          <a:p>
            <a:pPr algn="just">
              <a:buClr>
                <a:schemeClr val="bg1">
                  <a:lumMod val="75000"/>
                </a:schemeClr>
              </a:buClr>
              <a:buFont typeface="Wingdings" panose="05000000000000000000" pitchFamily="2" charset="2"/>
              <a:buChar char="q"/>
            </a:pPr>
            <a:r>
              <a:rPr lang="en-US" altLang="en-US" sz="2800" dirty="0">
                <a:solidFill>
                  <a:schemeClr val="bg1">
                    <a:lumMod val="75000"/>
                  </a:schemeClr>
                </a:solidFill>
                <a:latin typeface="Times New Roman" panose="02020603050405020304" pitchFamily="18" charset="0"/>
                <a:cs typeface="Times New Roman" panose="02020603050405020304" pitchFamily="18" charset="0"/>
              </a:rPr>
              <a:t> </a:t>
            </a:r>
            <a:r>
              <a:rPr lang="es-ES" altLang="en-US" sz="3200" dirty="0">
                <a:solidFill>
                  <a:schemeClr val="bg1">
                    <a:lumMod val="75000"/>
                  </a:schemeClr>
                </a:solidFill>
                <a:latin typeface="Times New Roman" panose="02020603050405020304" pitchFamily="18" charset="0"/>
                <a:cs typeface="Times New Roman" panose="02020603050405020304" pitchFamily="18" charset="0"/>
              </a:rPr>
              <a:t>Sección 4: Prevención de riesgos eléctricos</a:t>
            </a:r>
            <a:endParaRPr lang="en-US" altLang="en-US" sz="3200" dirty="0">
              <a:solidFill>
                <a:schemeClr val="bg1">
                  <a:lumMod val="75000"/>
                </a:schemeClr>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152400" y="2806005"/>
            <a:ext cx="3962400" cy="1384995"/>
          </a:xfrm>
          <a:prstGeom prst="rect">
            <a:avLst/>
          </a:prstGeom>
        </p:spPr>
        <p:txBody>
          <a:bodyPr wrap="square">
            <a:spAutoFit/>
          </a:bodyPr>
          <a:lstStyle/>
          <a:p>
            <a:pPr lvl="1" algn="just">
              <a:buClr>
                <a:srgbClr val="3333FF"/>
              </a:buClr>
              <a:buFont typeface="Wingdings" panose="05000000000000000000" pitchFamily="2" charset="2"/>
              <a:buChar char="§"/>
            </a:pPr>
            <a:r>
              <a:rPr lang="en-US" altLang="en-US" sz="2800" dirty="0" smtClean="0">
                <a:latin typeface="Times New Roman" panose="02020603050405020304" pitchFamily="18" charset="0"/>
                <a:cs typeface="Times New Roman" panose="02020603050405020304" pitchFamily="18" charset="0"/>
              </a:rPr>
              <a:t>  </a:t>
            </a:r>
            <a:r>
              <a:rPr lang="es-ES" altLang="en-US" sz="2800" dirty="0" smtClean="0">
                <a:latin typeface="Times New Roman" panose="02020603050405020304" pitchFamily="18" charset="0"/>
                <a:cs typeface="Times New Roman" panose="02020603050405020304" pitchFamily="18" charset="0"/>
              </a:rPr>
              <a:t>Quemadura </a:t>
            </a:r>
            <a:r>
              <a:rPr lang="es-ES" altLang="en-US" sz="2800" dirty="0">
                <a:latin typeface="Times New Roman" panose="02020603050405020304" pitchFamily="18" charset="0"/>
                <a:cs typeface="Times New Roman" panose="02020603050405020304" pitchFamily="18" charset="0"/>
              </a:rPr>
              <a:t>eléctrica</a:t>
            </a:r>
          </a:p>
          <a:p>
            <a:pPr lvl="1" algn="just">
              <a:buClr>
                <a:srgbClr val="3333FF"/>
              </a:buClr>
              <a:buFont typeface="Wingdings" panose="05000000000000000000" pitchFamily="2" charset="2"/>
              <a:buChar char="§"/>
            </a:pPr>
            <a:r>
              <a:rPr lang="es-ES" altLang="en-US" sz="2800" dirty="0">
                <a:latin typeface="Times New Roman" panose="02020603050405020304" pitchFamily="18" charset="0"/>
                <a:cs typeface="Times New Roman" panose="02020603050405020304" pitchFamily="18" charset="0"/>
              </a:rPr>
              <a:t>  Electrocución</a:t>
            </a:r>
          </a:p>
          <a:p>
            <a:pPr lvl="1" algn="just">
              <a:buClr>
                <a:srgbClr val="3333FF"/>
              </a:buClr>
              <a:buFont typeface="Wingdings" panose="05000000000000000000" pitchFamily="2" charset="2"/>
              <a:buChar char="§"/>
            </a:pPr>
            <a:r>
              <a:rPr lang="es-ES" altLang="en-US" sz="2800" dirty="0">
                <a:latin typeface="Times New Roman" panose="02020603050405020304" pitchFamily="18" charset="0"/>
                <a:cs typeface="Times New Roman" panose="02020603050405020304" pitchFamily="18" charset="0"/>
              </a:rPr>
              <a:t>  Choque eléctrico</a:t>
            </a:r>
            <a:endParaRPr lang="en-US" altLang="en-US" sz="2800" dirty="0">
              <a:latin typeface="Times New Roman" panose="02020603050405020304" pitchFamily="18" charset="0"/>
              <a:cs typeface="Times New Roman" panose="02020603050405020304" pitchFamily="18" charset="0"/>
            </a:endParaRPr>
          </a:p>
        </p:txBody>
      </p:sp>
      <p:sp>
        <p:nvSpPr>
          <p:cNvPr id="12" name="Rectangle 11"/>
          <p:cNvSpPr/>
          <p:nvPr/>
        </p:nvSpPr>
        <p:spPr>
          <a:xfrm>
            <a:off x="3786249" y="2803036"/>
            <a:ext cx="4595751" cy="1384995"/>
          </a:xfrm>
          <a:prstGeom prst="rect">
            <a:avLst/>
          </a:prstGeom>
        </p:spPr>
        <p:txBody>
          <a:bodyPr wrap="square">
            <a:spAutoFit/>
          </a:bodyPr>
          <a:lstStyle/>
          <a:p>
            <a:pPr lvl="1" algn="just">
              <a:buClr>
                <a:srgbClr val="3333FF"/>
              </a:buClr>
              <a:buFont typeface="Wingdings" panose="05000000000000000000" pitchFamily="2" charset="2"/>
              <a:buChar char="§"/>
            </a:pPr>
            <a:r>
              <a:rPr lang="en-US" altLang="en-US" sz="2800" dirty="0" smtClean="0">
                <a:latin typeface="Times New Roman" panose="02020603050405020304" pitchFamily="18" charset="0"/>
                <a:cs typeface="Times New Roman" panose="02020603050405020304" pitchFamily="18" charset="0"/>
              </a:rPr>
              <a:t>  </a:t>
            </a:r>
            <a:r>
              <a:rPr lang="es-ES" altLang="en-US" sz="2800" dirty="0" smtClean="0">
                <a:latin typeface="Times New Roman" panose="02020603050405020304" pitchFamily="18" charset="0"/>
                <a:cs typeface="Times New Roman" panose="02020603050405020304" pitchFamily="18" charset="0"/>
              </a:rPr>
              <a:t>Arco </a:t>
            </a:r>
            <a:r>
              <a:rPr lang="es-ES" altLang="en-US" sz="2800" dirty="0">
                <a:latin typeface="Times New Roman" panose="02020603050405020304" pitchFamily="18" charset="0"/>
                <a:cs typeface="Times New Roman" panose="02020603050405020304" pitchFamily="18" charset="0"/>
              </a:rPr>
              <a:t>Eléctrico </a:t>
            </a:r>
            <a:endParaRPr lang="es-ES" altLang="en-US" sz="2800" dirty="0" smtClean="0">
              <a:latin typeface="Times New Roman" panose="02020603050405020304" pitchFamily="18" charset="0"/>
              <a:cs typeface="Times New Roman" panose="02020603050405020304" pitchFamily="18" charset="0"/>
            </a:endParaRPr>
          </a:p>
          <a:p>
            <a:pPr lvl="1" algn="just">
              <a:buClr>
                <a:srgbClr val="3333FF"/>
              </a:buClr>
              <a:buFont typeface="Wingdings" panose="05000000000000000000" pitchFamily="2" charset="2"/>
              <a:buChar char="§"/>
            </a:pPr>
            <a:r>
              <a:rPr lang="es-ES" altLang="en-US" sz="2800" dirty="0">
                <a:latin typeface="Times New Roman" panose="02020603050405020304" pitchFamily="18" charset="0"/>
                <a:cs typeface="Times New Roman" panose="02020603050405020304" pitchFamily="18" charset="0"/>
              </a:rPr>
              <a:t> </a:t>
            </a:r>
            <a:r>
              <a:rPr lang="es-ES" altLang="en-US" sz="2800" dirty="0" smtClean="0">
                <a:latin typeface="Times New Roman" panose="02020603050405020304" pitchFamily="18" charset="0"/>
                <a:cs typeface="Times New Roman" panose="02020603050405020304" pitchFamily="18" charset="0"/>
              </a:rPr>
              <a:t> Fuego eléctrico</a:t>
            </a:r>
            <a:endParaRPr lang="es-ES" altLang="en-US" sz="2800" dirty="0">
              <a:latin typeface="Times New Roman" panose="02020603050405020304" pitchFamily="18" charset="0"/>
              <a:cs typeface="Times New Roman" panose="02020603050405020304" pitchFamily="18" charset="0"/>
            </a:endParaRPr>
          </a:p>
          <a:p>
            <a:pPr lvl="1" algn="just">
              <a:buClr>
                <a:srgbClr val="3333FF"/>
              </a:buClr>
              <a:buFont typeface="Wingdings" panose="05000000000000000000" pitchFamily="2" charset="2"/>
              <a:buChar char="§"/>
            </a:pPr>
            <a:r>
              <a:rPr lang="es-ES" altLang="en-US" sz="2800" dirty="0">
                <a:latin typeface="Times New Roman" panose="02020603050405020304" pitchFamily="18" charset="0"/>
                <a:cs typeface="Times New Roman" panose="02020603050405020304" pitchFamily="18" charset="0"/>
              </a:rPr>
              <a:t>  </a:t>
            </a:r>
            <a:r>
              <a:rPr lang="es-ES" altLang="en-US" sz="2800" dirty="0" smtClean="0">
                <a:latin typeface="Times New Roman" panose="02020603050405020304" pitchFamily="18" charset="0"/>
                <a:cs typeface="Times New Roman" panose="02020603050405020304" pitchFamily="18" charset="0"/>
              </a:rPr>
              <a:t>Explosión eléctrica</a:t>
            </a:r>
            <a:endParaRPr lang="en-US"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15149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1600200"/>
            <a:ext cx="8229600" cy="3581400"/>
          </a:xfrm>
        </p:spPr>
        <p:txBody>
          <a:bodyPr>
            <a:normAutofit fontScale="90000"/>
          </a:bodyPr>
          <a:lstStyle/>
          <a:p>
            <a:pPr algn="just"/>
            <a:r>
              <a:rPr lang="es-ES" altLang="en-US" dirty="0" smtClean="0">
                <a:latin typeface="Times New Roman" panose="02020603050405020304" pitchFamily="18" charset="0"/>
                <a:ea typeface="SimSun" panose="02010600030101010101" pitchFamily="2" charset="-122"/>
              </a:rPr>
              <a:t>   Advertencia</a:t>
            </a:r>
            <a:r>
              <a:rPr lang="es-ES" altLang="en-US" dirty="0">
                <a:latin typeface="Times New Roman" panose="02020603050405020304" pitchFamily="18" charset="0"/>
                <a:ea typeface="SimSun" panose="02010600030101010101" pitchFamily="2" charset="-122"/>
              </a:rPr>
              <a:t>: </a:t>
            </a:r>
            <a:r>
              <a:rPr lang="es-ES" altLang="en-US" dirty="0" smtClean="0">
                <a:latin typeface="Times New Roman" panose="02020603050405020304" pitchFamily="18" charset="0"/>
                <a:ea typeface="SimSun" panose="02010600030101010101" pitchFamily="2" charset="-122"/>
              </a:rPr>
              <a:t/>
            </a:r>
            <a:br>
              <a:rPr lang="es-ES" altLang="en-US" dirty="0" smtClean="0">
                <a:latin typeface="Times New Roman" panose="02020603050405020304" pitchFamily="18" charset="0"/>
                <a:ea typeface="SimSun" panose="02010600030101010101" pitchFamily="2" charset="-122"/>
              </a:rPr>
            </a:br>
            <a:r>
              <a:rPr lang="es-ES" altLang="en-US" dirty="0" smtClean="0">
                <a:latin typeface="Times New Roman" panose="02020603050405020304" pitchFamily="18" charset="0"/>
                <a:ea typeface="SimSun" panose="02010600030101010101" pitchFamily="2" charset="-122"/>
              </a:rPr>
              <a:t>Las </a:t>
            </a:r>
            <a:r>
              <a:rPr lang="es-ES" altLang="en-US" dirty="0">
                <a:latin typeface="Times New Roman" panose="02020603050405020304" pitchFamily="18" charset="0"/>
                <a:ea typeface="SimSun" panose="02010600030101010101" pitchFamily="2" charset="-122"/>
              </a:rPr>
              <a:t>imágenes en las siguientes diapositivas tratan de lesiones y muerte relacionadas con accidentes eléctricos y pueden herir la sensibilidad </a:t>
            </a:r>
            <a:r>
              <a:rPr lang="es-ES" altLang="en-US" dirty="0" smtClean="0">
                <a:latin typeface="Times New Roman" panose="02020603050405020304" pitchFamily="18" charset="0"/>
                <a:ea typeface="SimSun" panose="02010600030101010101" pitchFamily="2" charset="-122"/>
              </a:rPr>
              <a:t>de ciertas </a:t>
            </a:r>
            <a:r>
              <a:rPr lang="es-ES" altLang="en-US" dirty="0">
                <a:latin typeface="Times New Roman" panose="02020603050405020304" pitchFamily="18" charset="0"/>
                <a:ea typeface="SimSun" panose="02010600030101010101" pitchFamily="2" charset="-122"/>
              </a:rPr>
              <a:t>personas.</a:t>
            </a: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41</a:t>
            </a:fld>
            <a:endParaRPr lang="en-US" dirty="0"/>
          </a:p>
        </p:txBody>
      </p:sp>
    </p:spTree>
    <p:extLst>
      <p:ext uri="{BB962C8B-B14F-4D97-AF65-F5344CB8AC3E}">
        <p14:creationId xmlns:p14="http://schemas.microsoft.com/office/powerpoint/2010/main" val="15984271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503238"/>
            <a:ext cx="8229600" cy="563562"/>
          </a:xfrm>
        </p:spPr>
        <p:txBody>
          <a:bodyPr>
            <a:normAutofit fontScale="90000"/>
          </a:bodyPr>
          <a:lstStyle/>
          <a:p>
            <a:r>
              <a:rPr lang="es-MX" altLang="en-US" dirty="0" smtClean="0">
                <a:latin typeface="Times New Roman" panose="02020603050405020304" pitchFamily="18" charset="0"/>
                <a:ea typeface="SimSun" panose="02010600030101010101" pitchFamily="2" charset="-122"/>
              </a:rPr>
              <a:t>Quemadura eléctrica</a:t>
            </a:r>
            <a:endParaRPr lang="es-MX"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42</a:t>
            </a:fld>
            <a:endParaRPr lang="en-US" dirty="0"/>
          </a:p>
        </p:txBody>
      </p:sp>
      <p:sp>
        <p:nvSpPr>
          <p:cNvPr id="20" name="Rectangle 6"/>
          <p:cNvSpPr>
            <a:spLocks noChangeArrowheads="1"/>
          </p:cNvSpPr>
          <p:nvPr/>
        </p:nvSpPr>
        <p:spPr bwMode="auto">
          <a:xfrm>
            <a:off x="330724" y="1435565"/>
            <a:ext cx="4260015"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buClr>
                <a:srgbClr val="0000FF"/>
              </a:buClr>
              <a:buFont typeface="Wingdings" panose="05000000000000000000" pitchFamily="2" charset="2"/>
              <a:buChar char="q"/>
            </a:pPr>
            <a:r>
              <a:rPr lang="en-US" sz="2800" dirty="0" smtClean="0">
                <a:latin typeface="Times New Roman" panose="02020603050405020304" pitchFamily="18" charset="0"/>
                <a:ea typeface="MS PGothic" panose="020B0600070205080204" pitchFamily="34" charset="-128"/>
                <a:cs typeface="AR PL UMing HK" charset="0"/>
              </a:rPr>
              <a:t> </a:t>
            </a:r>
            <a:r>
              <a:rPr lang="es-MX" sz="2800" dirty="0" smtClean="0">
                <a:latin typeface="Times New Roman" panose="02020603050405020304" pitchFamily="18" charset="0"/>
                <a:ea typeface="MS PGothic" panose="020B0600070205080204" pitchFamily="34" charset="-128"/>
                <a:cs typeface="AR PL UMing HK" charset="0"/>
              </a:rPr>
              <a:t>Es la lesión más común relacionada con el shock.</a:t>
            </a:r>
          </a:p>
          <a:p>
            <a:pPr marL="457200" indent="-457200">
              <a:buClr>
                <a:srgbClr val="0000FF"/>
              </a:buClr>
              <a:buFont typeface="Wingdings" panose="05000000000000000000" pitchFamily="2" charset="2"/>
              <a:buChar char="q"/>
            </a:pPr>
            <a:endParaRPr lang="es-MX" sz="2800" dirty="0" smtClean="0">
              <a:latin typeface="Times New Roman" panose="02020603050405020304" pitchFamily="18" charset="0"/>
              <a:ea typeface="MS PGothic" panose="020B0600070205080204" pitchFamily="34" charset="-128"/>
              <a:cs typeface="AR PL UMing HK" charset="0"/>
            </a:endParaRPr>
          </a:p>
          <a:p>
            <a:pPr marL="457200" indent="-457200">
              <a:buClr>
                <a:srgbClr val="0000FF"/>
              </a:buClr>
              <a:buFont typeface="Wingdings" panose="05000000000000000000" pitchFamily="2" charset="2"/>
              <a:buChar char="q"/>
            </a:pPr>
            <a:r>
              <a:rPr lang="es-MX" altLang="en-US" sz="2800" dirty="0" smtClean="0">
                <a:latin typeface="Times New Roman" panose="02020603050405020304" pitchFamily="18" charset="0"/>
                <a:ea typeface="MS PGothic" panose="020B0600070205080204" pitchFamily="34" charset="-128"/>
                <a:cs typeface="AR PL UMing HK" charset="0"/>
              </a:rPr>
              <a:t> La energía eléctrica se transforma en calor.</a:t>
            </a:r>
          </a:p>
          <a:p>
            <a:pPr marL="457200" indent="-457200">
              <a:buClr>
                <a:srgbClr val="0000FF"/>
              </a:buClr>
              <a:buFont typeface="Wingdings" panose="05000000000000000000" pitchFamily="2" charset="2"/>
              <a:buChar char="q"/>
            </a:pPr>
            <a:endParaRPr lang="es-MX" altLang="en-US" sz="2800" dirty="0" smtClean="0">
              <a:latin typeface="Times New Roman" panose="02020603050405020304" pitchFamily="18" charset="0"/>
              <a:ea typeface="MS PGothic" panose="020B0600070205080204" pitchFamily="34" charset="-128"/>
              <a:cs typeface="AR PL UMing HK" charset="0"/>
            </a:endParaRPr>
          </a:p>
          <a:p>
            <a:pPr marL="457200" indent="-457200">
              <a:buClr>
                <a:srgbClr val="0000FF"/>
              </a:buClr>
              <a:buFont typeface="Wingdings" panose="05000000000000000000" pitchFamily="2" charset="2"/>
              <a:buChar char="q"/>
            </a:pPr>
            <a:r>
              <a:rPr lang="es-MX" sz="2800" dirty="0" smtClean="0">
                <a:latin typeface="Times New Roman" panose="02020603050405020304" pitchFamily="18" charset="0"/>
                <a:ea typeface="MS PGothic" panose="020B0600070205080204" pitchFamily="34" charset="-128"/>
                <a:cs typeface="AR PL UMing HK" charset="0"/>
              </a:rPr>
              <a:t> Se requiere atención médica inmediata.</a:t>
            </a:r>
            <a:endParaRPr lang="es-MX" altLang="en-US" sz="2800" dirty="0">
              <a:latin typeface="Times New Roman" panose="02020603050405020304" pitchFamily="18" charset="0"/>
              <a:ea typeface="MS PGothic" panose="020B0600070205080204" pitchFamily="34" charset="-128"/>
              <a:cs typeface="AR PL UMing HK" charset="0"/>
            </a:endParaRPr>
          </a:p>
        </p:txBody>
      </p:sp>
      <p:sp>
        <p:nvSpPr>
          <p:cNvPr id="21" name="Rectangle 2"/>
          <p:cNvSpPr>
            <a:spLocks noChangeArrowheads="1"/>
          </p:cNvSpPr>
          <p:nvPr/>
        </p:nvSpPr>
        <p:spPr bwMode="auto">
          <a:xfrm>
            <a:off x="304800" y="5334000"/>
            <a:ext cx="505690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buClr>
                <a:srgbClr val="0000FF"/>
              </a:buClr>
              <a:buFont typeface="Wingdings" panose="05000000000000000000" pitchFamily="2" charset="2"/>
              <a:buChar char="q"/>
            </a:pPr>
            <a:r>
              <a:rPr lang="en-US" altLang="en-US" sz="2800" dirty="0" smtClean="0">
                <a:latin typeface="Times New Roman" panose="02020603050405020304" pitchFamily="18" charset="0"/>
                <a:ea typeface="MS PGothic" panose="020B0600070205080204" pitchFamily="34" charset="-128"/>
                <a:cs typeface="AR PL UMing HK" charset="0"/>
              </a:rPr>
              <a:t> </a:t>
            </a:r>
            <a:r>
              <a:rPr lang="es-MX" altLang="en-US" sz="3200" b="1" dirty="0" smtClean="0">
                <a:latin typeface="Times New Roman" panose="02020603050405020304" pitchFamily="18" charset="0"/>
                <a:ea typeface="MS PGothic" panose="020B0600070205080204" pitchFamily="34" charset="-128"/>
                <a:cs typeface="AR PL UMing HK" charset="0"/>
              </a:rPr>
              <a:t>No use joyas </a:t>
            </a:r>
          </a:p>
          <a:p>
            <a:pPr marL="0" indent="0">
              <a:buClr>
                <a:srgbClr val="0000FF"/>
              </a:buClr>
            </a:pPr>
            <a:r>
              <a:rPr lang="es-MX" altLang="en-US" sz="3200" b="1" dirty="0" smtClean="0">
                <a:latin typeface="Times New Roman" panose="02020603050405020304" pitchFamily="18" charset="0"/>
                <a:ea typeface="MS PGothic" panose="020B0600070205080204" pitchFamily="34" charset="-128"/>
                <a:cs typeface="AR PL UMing HK" charset="0"/>
              </a:rPr>
              <a:t>     (anillo, collar, pulsera)</a:t>
            </a:r>
          </a:p>
        </p:txBody>
      </p:sp>
      <p:pic>
        <p:nvPicPr>
          <p:cNvPr id="22" name="Picture 4" descr="It describes the consequence after an electrical burn" title="electrical burn pictur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62600" y="1330287"/>
            <a:ext cx="3018865" cy="2122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 Box 19" descr="OSHA’s Silica eTool identifies some industries silica exposure may take place" title="Industry Names"/>
          <p:cNvSpPr txBox="1">
            <a:spLocks noChangeArrowheads="1"/>
          </p:cNvSpPr>
          <p:nvPr/>
        </p:nvSpPr>
        <p:spPr bwMode="auto">
          <a:xfrm>
            <a:off x="4303504" y="3624941"/>
            <a:ext cx="4724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s-MX" altLang="en-US" sz="2000" dirty="0" smtClean="0">
                <a:solidFill>
                  <a:srgbClr val="000000"/>
                </a:solidFill>
                <a:latin typeface="Times New Roman" panose="02020603050405020304" pitchFamily="18" charset="0"/>
                <a:cs typeface="Times New Roman" panose="02020603050405020304" pitchFamily="18" charset="0"/>
              </a:rPr>
              <a:t>Fuente: </a:t>
            </a:r>
            <a:r>
              <a:rPr lang="es-MX" altLang="en-US" sz="2000" dirty="0" err="1" smtClean="0">
                <a:solidFill>
                  <a:srgbClr val="000000"/>
                </a:solidFill>
                <a:latin typeface="Times New Roman" panose="02020603050405020304" pitchFamily="18" charset="0"/>
                <a:cs typeface="Times New Roman" panose="02020603050405020304" pitchFamily="18" charset="0"/>
              </a:rPr>
              <a:t>OSHA’s</a:t>
            </a:r>
            <a:r>
              <a:rPr lang="es-MX" altLang="en-US" sz="2000" dirty="0" smtClean="0">
                <a:solidFill>
                  <a:srgbClr val="000000"/>
                </a:solidFill>
                <a:latin typeface="Times New Roman" panose="02020603050405020304" pitchFamily="18" charset="0"/>
                <a:cs typeface="Times New Roman" panose="02020603050405020304" pitchFamily="18" charset="0"/>
              </a:rPr>
              <a:t> </a:t>
            </a:r>
            <a:r>
              <a:rPr lang="es-MX" sz="2000" dirty="0" err="1" smtClean="0">
                <a:solidFill>
                  <a:srgbClr val="000000"/>
                </a:solidFill>
                <a:latin typeface="Times New Roman" panose="02020603050405020304" pitchFamily="18" charset="0"/>
                <a:cs typeface="Times New Roman" panose="02020603050405020304" pitchFamily="18" charset="0"/>
              </a:rPr>
              <a:t>Electrical</a:t>
            </a:r>
            <a:r>
              <a:rPr lang="es-MX" sz="2000" dirty="0" smtClean="0">
                <a:solidFill>
                  <a:srgbClr val="000000"/>
                </a:solidFill>
                <a:latin typeface="Times New Roman" panose="02020603050405020304" pitchFamily="18" charset="0"/>
                <a:cs typeface="Times New Roman" panose="02020603050405020304" pitchFamily="18" charset="0"/>
              </a:rPr>
              <a:t> </a:t>
            </a:r>
            <a:r>
              <a:rPr lang="es-MX" sz="2000" dirty="0" err="1" smtClean="0">
                <a:solidFill>
                  <a:srgbClr val="000000"/>
                </a:solidFill>
                <a:latin typeface="Times New Roman" panose="02020603050405020304" pitchFamily="18" charset="0"/>
                <a:cs typeface="Times New Roman" panose="02020603050405020304" pitchFamily="18" charset="0"/>
              </a:rPr>
              <a:t>Incidents</a:t>
            </a:r>
            <a:r>
              <a:rPr lang="es-MX" sz="2000" dirty="0" smtClean="0">
                <a:solidFill>
                  <a:srgbClr val="000000"/>
                </a:solidFill>
                <a:latin typeface="Times New Roman" panose="02020603050405020304" pitchFamily="18" charset="0"/>
                <a:cs typeface="Times New Roman" panose="02020603050405020304" pitchFamily="18" charset="0"/>
              </a:rPr>
              <a:t> </a:t>
            </a:r>
            <a:r>
              <a:rPr lang="es-MX" altLang="en-US" sz="2000" dirty="0" err="1" smtClean="0">
                <a:solidFill>
                  <a:srgbClr val="000000"/>
                </a:solidFill>
                <a:latin typeface="Times New Roman" panose="02020603050405020304" pitchFamily="18" charset="0"/>
                <a:cs typeface="Times New Roman" panose="02020603050405020304" pitchFamily="18" charset="0"/>
              </a:rPr>
              <a:t>eTool</a:t>
            </a:r>
            <a:endParaRPr lang="es-MX" altLang="en-US" sz="2000" dirty="0">
              <a:solidFill>
                <a:srgbClr val="000000"/>
              </a:solidFill>
              <a:latin typeface="Times New Roman" panose="02020603050405020304" pitchFamily="18" charset="0"/>
              <a:cs typeface="Times New Roman" panose="02020603050405020304" pitchFamily="18" charset="0"/>
            </a:endParaRPr>
          </a:p>
        </p:txBody>
      </p:sp>
      <p:pic>
        <p:nvPicPr>
          <p:cNvPr id="24" name="Picture 23" descr="It shows the hazards of wearing jewelry" title="Don't wear jewelry"/>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01940" y="4221540"/>
            <a:ext cx="2022863" cy="2286000"/>
          </a:xfrm>
          <a:prstGeom prst="rect">
            <a:avLst/>
          </a:prstGeom>
        </p:spPr>
      </p:pic>
      <p:sp>
        <p:nvSpPr>
          <p:cNvPr id="25" name="Oval 24" descr="It shows the location of rings" title="an oval"/>
          <p:cNvSpPr/>
          <p:nvPr/>
        </p:nvSpPr>
        <p:spPr>
          <a:xfrm>
            <a:off x="6397208" y="4469496"/>
            <a:ext cx="536992" cy="4835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a:spLocks noChangeArrowheads="1"/>
          </p:cNvSpPr>
          <p:nvPr/>
        </p:nvSpPr>
        <p:spPr bwMode="auto">
          <a:xfrm>
            <a:off x="7231040" y="4876800"/>
            <a:ext cx="88678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Arial" panose="020B0604020202020204" pitchFamily="34" charset="0"/>
              <a:buNone/>
            </a:pPr>
            <a:r>
              <a:rPr lang="en-US" altLang="en-US" sz="9600" b="1" dirty="0">
                <a:solidFill>
                  <a:srgbClr val="FF0000"/>
                </a:solidFill>
                <a:latin typeface="Times New Roman" panose="02020603050405020304" pitchFamily="18" charset="0"/>
                <a:cs typeface="Times New Roman" panose="02020603050405020304" pitchFamily="18" charset="0"/>
              </a:rPr>
              <a:t>×</a:t>
            </a:r>
            <a:endParaRPr lang="en-US" altLang="en-US" sz="9600" b="1" dirty="0">
              <a:solidFill>
                <a:srgbClr val="FF0000"/>
              </a:solidFill>
            </a:endParaRPr>
          </a:p>
        </p:txBody>
      </p:sp>
    </p:spTree>
    <p:extLst>
      <p:ext uri="{BB962C8B-B14F-4D97-AF65-F5344CB8AC3E}">
        <p14:creationId xmlns:p14="http://schemas.microsoft.com/office/powerpoint/2010/main" val="37810019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6"/>
          <p:cNvSpPr>
            <a:spLocks noChangeArrowheads="1"/>
          </p:cNvSpPr>
          <p:nvPr/>
        </p:nvSpPr>
        <p:spPr bwMode="auto">
          <a:xfrm>
            <a:off x="381000" y="4168676"/>
            <a:ext cx="853440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eaLnBrk="1" hangingPunct="1">
              <a:buClr>
                <a:srgbClr val="0000FF"/>
              </a:buClr>
              <a:buFont typeface="Wingdings" panose="05000000000000000000" pitchFamily="2" charset="2"/>
              <a:buChar char="q"/>
            </a:pPr>
            <a:r>
              <a:rPr lang="es-MX" altLang="en-US" sz="2800" dirty="0" smtClean="0">
                <a:latin typeface="Times New Roman" panose="02020603050405020304" pitchFamily="18" charset="0"/>
                <a:cs typeface="Times New Roman" panose="02020603050405020304" pitchFamily="18" charset="0"/>
              </a:rPr>
              <a:t>Reporte de </a:t>
            </a:r>
            <a:r>
              <a:rPr lang="es-MX" altLang="en-US" sz="3200" dirty="0" smtClean="0">
                <a:latin typeface="Times New Roman" panose="02020603050405020304" pitchFamily="18" charset="0"/>
                <a:cs typeface="Times New Roman" panose="02020603050405020304" pitchFamily="18" charset="0"/>
              </a:rPr>
              <a:t>accidente</a:t>
            </a:r>
          </a:p>
          <a:p>
            <a:pPr algn="just"/>
            <a:r>
              <a:rPr lang="es-MX" altLang="en-US" sz="2600" dirty="0" smtClean="0">
                <a:latin typeface="Times New Roman" panose="02020603050405020304" pitchFamily="18" charset="0"/>
                <a:cs typeface="Times New Roman" panose="02020603050405020304" pitchFamily="18" charset="0"/>
              </a:rPr>
              <a:t>Dos trabajadores resuelven un apagón. El trabajador #1 sostenía una linterna mientras que el trabajador #2 probaba un transformador de 7,200 voltios. El trabajador #1 se acercó o contactó con partes eléctricas vivas y se quemo en el brazo, la mano y el pecho.</a:t>
            </a:r>
            <a:endParaRPr lang="es-MX" altLang="en-US" sz="2600" dirty="0">
              <a:latin typeface="Times New Roman" panose="02020603050405020304" pitchFamily="18" charset="0"/>
              <a:cs typeface="Times New Roman" panose="02020603050405020304" pitchFamily="18" charset="0"/>
            </a:endParaRPr>
          </a:p>
        </p:txBody>
      </p:sp>
      <p:grpSp>
        <p:nvGrpSpPr>
          <p:cNvPr id="12" name="Group 11" descr="It shows the electrical burn consequence" title="Electrical burn"/>
          <p:cNvGrpSpPr/>
          <p:nvPr/>
        </p:nvGrpSpPr>
        <p:grpSpPr>
          <a:xfrm>
            <a:off x="66676" y="1011584"/>
            <a:ext cx="4962524" cy="2950815"/>
            <a:chOff x="-1229766" y="2494195"/>
            <a:chExt cx="5989558" cy="3490881"/>
          </a:xfrm>
        </p:grpSpPr>
        <p:grpSp>
          <p:nvGrpSpPr>
            <p:cNvPr id="13" name="Group 12"/>
            <p:cNvGrpSpPr/>
            <p:nvPr/>
          </p:nvGrpSpPr>
          <p:grpSpPr>
            <a:xfrm>
              <a:off x="-1229766" y="2494195"/>
              <a:ext cx="5989558" cy="2797448"/>
              <a:chOff x="-1229766" y="2494195"/>
              <a:chExt cx="5989558" cy="2797448"/>
            </a:xfrm>
          </p:grpSpPr>
          <p:pic>
            <p:nvPicPr>
              <p:cNvPr id="15" name="Picture 1" descr="It shows the consequence of electrical burns" title="Electrical burn consequenc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1072" y="3110610"/>
                <a:ext cx="2463801" cy="2181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2"/>
              <p:cNvSpPr>
                <a:spLocks noChangeArrowheads="1"/>
              </p:cNvSpPr>
              <p:nvPr/>
            </p:nvSpPr>
            <p:spPr bwMode="auto">
              <a:xfrm>
                <a:off x="-1229766" y="2494195"/>
                <a:ext cx="5989558" cy="1529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a:r>
                  <a:rPr lang="es-ES" altLang="en-US" sz="2600" b="1" dirty="0">
                    <a:latin typeface="Times New Roman" panose="02020603050405020304" pitchFamily="18" charset="0"/>
                    <a:ea typeface="MS PGothic" panose="020B0600070205080204" pitchFamily="34" charset="-128"/>
                  </a:rPr>
                  <a:t>Quemaduras alrededor del </a:t>
                </a:r>
                <a:endParaRPr lang="es-ES" altLang="en-US" sz="2600" b="1" dirty="0" smtClean="0">
                  <a:latin typeface="Times New Roman" panose="02020603050405020304" pitchFamily="18" charset="0"/>
                  <a:ea typeface="MS PGothic" panose="020B0600070205080204" pitchFamily="34" charset="-128"/>
                </a:endParaRPr>
              </a:p>
              <a:p>
                <a:pPr algn="ctr"/>
                <a:r>
                  <a:rPr lang="es-ES" altLang="en-US" sz="2600" b="1" dirty="0" smtClean="0">
                    <a:latin typeface="Times New Roman" panose="02020603050405020304" pitchFamily="18" charset="0"/>
                    <a:ea typeface="MS PGothic" panose="020B0600070205080204" pitchFamily="34" charset="-128"/>
                  </a:rPr>
                  <a:t>punto </a:t>
                </a:r>
                <a:r>
                  <a:rPr lang="es-ES" altLang="en-US" sz="2600" b="1" dirty="0">
                    <a:latin typeface="Times New Roman" panose="02020603050405020304" pitchFamily="18" charset="0"/>
                    <a:ea typeface="MS PGothic" panose="020B0600070205080204" pitchFamily="34" charset="-128"/>
                  </a:rPr>
                  <a:t>de entrada </a:t>
                </a:r>
                <a:r>
                  <a:rPr lang="es-ES" altLang="en-US" sz="2600" b="1" dirty="0" smtClean="0">
                    <a:latin typeface="Times New Roman" panose="02020603050405020304" pitchFamily="18" charset="0"/>
                    <a:ea typeface="MS PGothic" panose="020B0600070205080204" pitchFamily="34" charset="-128"/>
                  </a:rPr>
                  <a:t>de </a:t>
                </a:r>
              </a:p>
              <a:p>
                <a:pPr algn="ctr"/>
                <a:r>
                  <a:rPr lang="es-ES" altLang="en-US" sz="2600" b="1" dirty="0" smtClean="0">
                    <a:latin typeface="Times New Roman" panose="02020603050405020304" pitchFamily="18" charset="0"/>
                    <a:ea typeface="MS PGothic" panose="020B0600070205080204" pitchFamily="34" charset="-128"/>
                  </a:rPr>
                  <a:t>la corriente</a:t>
                </a:r>
                <a:endParaRPr lang="en-US" altLang="en-US" sz="2600" b="1" dirty="0"/>
              </a:p>
            </p:txBody>
          </p:sp>
        </p:grpSp>
        <p:sp>
          <p:nvSpPr>
            <p:cNvPr id="14" name="Rectangle 7"/>
            <p:cNvSpPr>
              <a:spLocks noChangeArrowheads="1"/>
            </p:cNvSpPr>
            <p:nvPr/>
          </p:nvSpPr>
          <p:spPr bwMode="auto">
            <a:xfrm>
              <a:off x="-22658" y="5366095"/>
              <a:ext cx="3636237" cy="618981"/>
            </a:xfrm>
            <a:prstGeom prst="rect">
              <a:avLst/>
            </a:prstGeom>
            <a:noFill/>
            <a:ln w="2540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a:r>
                <a:rPr lang="en-US" altLang="en-US" sz="2800" b="1" dirty="0">
                  <a:latin typeface="Times New Roman" panose="02020603050405020304" pitchFamily="18" charset="0"/>
                  <a:ea typeface="MS PGothic" panose="020B0600070205080204" pitchFamily="34" charset="-128"/>
                </a:rPr>
                <a:t>Herida de entrada</a:t>
              </a:r>
              <a:endParaRPr lang="en-US" altLang="en-US" sz="2800" b="1" dirty="0"/>
            </a:p>
          </p:txBody>
        </p:sp>
      </p:grpSp>
      <p:grpSp>
        <p:nvGrpSpPr>
          <p:cNvPr id="17" name="Group 16" descr="It shows the consequence of electrical burns" title="Electrical burn"/>
          <p:cNvGrpSpPr/>
          <p:nvPr/>
        </p:nvGrpSpPr>
        <p:grpSpPr>
          <a:xfrm>
            <a:off x="4648201" y="990600"/>
            <a:ext cx="4495800" cy="2953105"/>
            <a:chOff x="2692811" y="2919186"/>
            <a:chExt cx="4685869" cy="3353486"/>
          </a:xfrm>
        </p:grpSpPr>
        <p:pic>
          <p:nvPicPr>
            <p:cNvPr id="18" name="Picture 3" descr="It shows the hazards and damages of electrical burns" title="electrical burn"/>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330044" y="3427444"/>
              <a:ext cx="3175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1"/>
            <p:cNvSpPr>
              <a:spLocks noChangeArrowheads="1"/>
            </p:cNvSpPr>
            <p:nvPr/>
          </p:nvSpPr>
          <p:spPr bwMode="auto">
            <a:xfrm>
              <a:off x="2692811" y="2919186"/>
              <a:ext cx="4685869" cy="1467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a:r>
                <a:rPr lang="es-ES" altLang="en-US" sz="2600" b="1" dirty="0">
                  <a:latin typeface="Times New Roman" panose="02020603050405020304" pitchFamily="18" charset="0"/>
                  <a:ea typeface="MS PGothic" panose="020B0600070205080204" pitchFamily="34" charset="-128"/>
                </a:rPr>
                <a:t>Quemaduras alrededor del punto de salida </a:t>
              </a:r>
              <a:endParaRPr lang="es-ES" altLang="en-US" sz="2600" b="1" dirty="0" smtClean="0">
                <a:latin typeface="Times New Roman" panose="02020603050405020304" pitchFamily="18" charset="0"/>
                <a:ea typeface="MS PGothic" panose="020B0600070205080204" pitchFamily="34" charset="-128"/>
              </a:endParaRPr>
            </a:p>
            <a:p>
              <a:pPr algn="ctr"/>
              <a:r>
                <a:rPr lang="es-ES" altLang="en-US" sz="2600" b="1" dirty="0" smtClean="0">
                  <a:latin typeface="Times New Roman" panose="02020603050405020304" pitchFamily="18" charset="0"/>
                  <a:ea typeface="MS PGothic" panose="020B0600070205080204" pitchFamily="34" charset="-128"/>
                </a:rPr>
                <a:t>de la corriente</a:t>
              </a:r>
              <a:endParaRPr lang="en-US" altLang="en-US" sz="2600" b="1" dirty="0"/>
            </a:p>
          </p:txBody>
        </p:sp>
        <p:sp>
          <p:nvSpPr>
            <p:cNvPr id="27" name="Rectangle 13"/>
            <p:cNvSpPr>
              <a:spLocks noChangeArrowheads="1"/>
            </p:cNvSpPr>
            <p:nvPr/>
          </p:nvSpPr>
          <p:spPr bwMode="auto">
            <a:xfrm>
              <a:off x="3552957" y="5678514"/>
              <a:ext cx="2793242" cy="594158"/>
            </a:xfrm>
            <a:prstGeom prst="rect">
              <a:avLst/>
            </a:prstGeom>
            <a:noFill/>
            <a:ln w="2540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a:r>
                <a:rPr lang="en-US" altLang="en-US" sz="2800" b="1" dirty="0">
                  <a:latin typeface="Times New Roman" panose="02020603050405020304" pitchFamily="18" charset="0"/>
                  <a:ea typeface="MS PGothic" panose="020B0600070205080204" pitchFamily="34" charset="-128"/>
                </a:rPr>
                <a:t>Herida de </a:t>
              </a:r>
              <a:r>
                <a:rPr lang="en-US" altLang="en-US" sz="2800" b="1" dirty="0" err="1" smtClean="0">
                  <a:latin typeface="Times New Roman" panose="02020603050405020304" pitchFamily="18" charset="0"/>
                  <a:ea typeface="MS PGothic" panose="020B0600070205080204" pitchFamily="34" charset="-128"/>
                </a:rPr>
                <a:t>salida</a:t>
              </a:r>
              <a:endParaRPr lang="en-US" altLang="en-US" sz="2800" b="1" dirty="0">
                <a:latin typeface="Times New Roman" panose="02020603050405020304" pitchFamily="18" charset="0"/>
                <a:ea typeface="MS PGothic" panose="020B0600070205080204" pitchFamily="34" charset="-128"/>
              </a:endParaRPr>
            </a:p>
          </p:txBody>
        </p:sp>
      </p:grpSp>
      <p:sp>
        <p:nvSpPr>
          <p:cNvPr id="28" name="Text Box 19" descr="OSHA’s Silica eTool identifies some industries silica exposure may take place" title="Industry Names"/>
          <p:cNvSpPr txBox="1">
            <a:spLocks noChangeArrowheads="1"/>
          </p:cNvSpPr>
          <p:nvPr/>
        </p:nvSpPr>
        <p:spPr bwMode="auto">
          <a:xfrm>
            <a:off x="4413315" y="4056475"/>
            <a:ext cx="4724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2000" dirty="0" smtClean="0">
                <a:solidFill>
                  <a:srgbClr val="000000"/>
                </a:solidFill>
                <a:latin typeface="Times New Roman" panose="02020603050405020304" pitchFamily="18" charset="0"/>
                <a:cs typeface="Times New Roman" panose="02020603050405020304" pitchFamily="18" charset="0"/>
              </a:rPr>
              <a:t>Fuente: OSHA’s </a:t>
            </a:r>
            <a:r>
              <a:rPr lang="en-US" sz="2000" dirty="0">
                <a:solidFill>
                  <a:srgbClr val="000000"/>
                </a:solidFill>
                <a:latin typeface="Times New Roman" panose="02020603050405020304" pitchFamily="18" charset="0"/>
                <a:cs typeface="Times New Roman" panose="02020603050405020304" pitchFamily="18" charset="0"/>
              </a:rPr>
              <a:t>Electrical </a:t>
            </a:r>
            <a:r>
              <a:rPr lang="en-US" sz="2000" dirty="0" smtClean="0">
                <a:solidFill>
                  <a:srgbClr val="000000"/>
                </a:solidFill>
                <a:latin typeface="Times New Roman" panose="02020603050405020304" pitchFamily="18" charset="0"/>
                <a:cs typeface="Times New Roman" panose="02020603050405020304" pitchFamily="18" charset="0"/>
              </a:rPr>
              <a:t>Incidents </a:t>
            </a:r>
            <a:r>
              <a:rPr lang="en-US" altLang="en-US" sz="2000" dirty="0" smtClean="0">
                <a:solidFill>
                  <a:srgbClr val="000000"/>
                </a:solidFill>
                <a:latin typeface="Times New Roman" panose="02020603050405020304" pitchFamily="18" charset="0"/>
                <a:cs typeface="Times New Roman" panose="02020603050405020304" pitchFamily="18" charset="0"/>
              </a:rPr>
              <a:t>eTool</a:t>
            </a:r>
            <a:endParaRPr lang="en-US" altLang="en-US" sz="2000" dirty="0">
              <a:solidFill>
                <a:srgbClr val="000000"/>
              </a:solidFill>
              <a:latin typeface="Times New Roman" panose="02020603050405020304" pitchFamily="18" charset="0"/>
              <a:cs typeface="Times New Roman" panose="02020603050405020304" pitchFamily="18" charset="0"/>
            </a:endParaRPr>
          </a:p>
        </p:txBody>
      </p:sp>
      <p:sp>
        <p:nvSpPr>
          <p:cNvPr id="20" name="Title 1"/>
          <p:cNvSpPr>
            <a:spLocks noGrp="1"/>
          </p:cNvSpPr>
          <p:nvPr>
            <p:ph type="title"/>
          </p:nvPr>
        </p:nvSpPr>
        <p:spPr>
          <a:xfrm>
            <a:off x="457200" y="503238"/>
            <a:ext cx="8229600" cy="563562"/>
          </a:xfrm>
        </p:spPr>
        <p:txBody>
          <a:bodyPr>
            <a:normAutofit fontScale="90000"/>
          </a:bodyPr>
          <a:lstStyle/>
          <a:p>
            <a:r>
              <a:rPr lang="es-MX" altLang="en-US" dirty="0" smtClean="0">
                <a:latin typeface="Times New Roman" panose="02020603050405020304" pitchFamily="18" charset="0"/>
                <a:ea typeface="SimSun" panose="02010600030101010101" pitchFamily="2" charset="-122"/>
              </a:rPr>
              <a:t>Quemadura eléctrica</a:t>
            </a:r>
            <a:endParaRPr lang="es-MX"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43</a:t>
            </a:fld>
            <a:endParaRPr lang="en-US" dirty="0"/>
          </a:p>
        </p:txBody>
      </p:sp>
    </p:spTree>
    <p:extLst>
      <p:ext uri="{BB962C8B-B14F-4D97-AF65-F5344CB8AC3E}">
        <p14:creationId xmlns:p14="http://schemas.microsoft.com/office/powerpoint/2010/main" val="40194568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503238"/>
            <a:ext cx="8229600" cy="563562"/>
          </a:xfrm>
        </p:spPr>
        <p:txBody>
          <a:bodyPr>
            <a:normAutofit fontScale="90000"/>
          </a:bodyPr>
          <a:lstStyle/>
          <a:p>
            <a:r>
              <a:rPr lang="es-MX" altLang="en-US" dirty="0" smtClean="0">
                <a:latin typeface="Times New Roman" panose="02020603050405020304" pitchFamily="18" charset="0"/>
                <a:ea typeface="SimSun" panose="02010600030101010101" pitchFamily="2" charset="-122"/>
              </a:rPr>
              <a:t>Electrocución</a:t>
            </a:r>
            <a:endParaRPr lang="es-MX"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44</a:t>
            </a:fld>
            <a:endParaRPr lang="en-US" dirty="0"/>
          </a:p>
        </p:txBody>
      </p:sp>
      <p:sp>
        <p:nvSpPr>
          <p:cNvPr id="20" name="Rectangle 2"/>
          <p:cNvSpPr>
            <a:spLocks noChangeArrowheads="1"/>
          </p:cNvSpPr>
          <p:nvPr/>
        </p:nvSpPr>
        <p:spPr bwMode="auto">
          <a:xfrm>
            <a:off x="381000" y="1106103"/>
            <a:ext cx="87630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buClr>
                <a:srgbClr val="0000FF"/>
              </a:buClr>
              <a:buFont typeface="Wingdings" panose="05000000000000000000" pitchFamily="2" charset="2"/>
              <a:buChar char="q"/>
            </a:pPr>
            <a:r>
              <a:rPr lang="es-ES" altLang="en-US" sz="2800" dirty="0" smtClean="0">
                <a:latin typeface="Times New Roman" panose="02020603050405020304" pitchFamily="18" charset="0"/>
                <a:ea typeface="MS PGothic" panose="020B0600070205080204" pitchFamily="34" charset="-128"/>
                <a:cs typeface="AR PL UMing HK" charset="0"/>
              </a:rPr>
              <a:t>Lesión </a:t>
            </a:r>
            <a:r>
              <a:rPr lang="es-ES" altLang="en-US" sz="2800" dirty="0">
                <a:latin typeface="Times New Roman" panose="02020603050405020304" pitchFamily="18" charset="0"/>
                <a:ea typeface="MS PGothic" panose="020B0600070205080204" pitchFamily="34" charset="-128"/>
                <a:cs typeface="AR PL UMing HK" charset="0"/>
              </a:rPr>
              <a:t>grave causada por una descarga eléctrica</a:t>
            </a:r>
            <a:r>
              <a:rPr lang="es-ES" altLang="en-US" sz="2800" dirty="0" smtClean="0">
                <a:latin typeface="Times New Roman" panose="02020603050405020304" pitchFamily="18" charset="0"/>
                <a:ea typeface="MS PGothic" panose="020B0600070205080204" pitchFamily="34" charset="-128"/>
                <a:cs typeface="AR PL UMing HK" charset="0"/>
              </a:rPr>
              <a:t>.</a:t>
            </a:r>
          </a:p>
          <a:p>
            <a:pPr marL="0" indent="0">
              <a:buClr>
                <a:srgbClr val="0000FF"/>
              </a:buClr>
            </a:pPr>
            <a:endParaRPr lang="en-US" altLang="en-US" sz="2800" dirty="0" smtClean="0">
              <a:latin typeface="Times New Roman" panose="02020603050405020304" pitchFamily="18" charset="0"/>
              <a:ea typeface="MS PGothic" panose="020B0600070205080204" pitchFamily="34" charset="-128"/>
              <a:cs typeface="AR PL UMing HK" charset="0"/>
            </a:endParaRPr>
          </a:p>
          <a:p>
            <a:pPr marL="457200" indent="-457200">
              <a:buClr>
                <a:srgbClr val="0000FF"/>
              </a:buClr>
              <a:buFont typeface="Wingdings" panose="05000000000000000000" pitchFamily="2" charset="2"/>
              <a:buChar char="q"/>
            </a:pPr>
            <a:r>
              <a:rPr lang="es-ES" altLang="en-US" sz="2800" dirty="0">
                <a:latin typeface="Times New Roman" panose="02020603050405020304" pitchFamily="18" charset="0"/>
                <a:ea typeface="MS PGothic" panose="020B0600070205080204" pitchFamily="34" charset="-128"/>
                <a:cs typeface="AR PL UMing HK" charset="0"/>
              </a:rPr>
              <a:t>71 trabajadores murieron por electrocución en </a:t>
            </a:r>
            <a:r>
              <a:rPr lang="es-ES" altLang="en-US" sz="2800" dirty="0" smtClean="0">
                <a:latin typeface="Times New Roman" panose="02020603050405020304" pitchFamily="18" charset="0"/>
                <a:ea typeface="MS PGothic" panose="020B0600070205080204" pitchFamily="34" charset="-128"/>
                <a:cs typeface="AR PL UMing HK" charset="0"/>
              </a:rPr>
              <a:t>2017</a:t>
            </a:r>
          </a:p>
          <a:p>
            <a:pPr marL="0" indent="0">
              <a:buClr>
                <a:srgbClr val="0000FF"/>
              </a:buClr>
            </a:pPr>
            <a:endParaRPr lang="en-US" altLang="en-US" sz="2800" dirty="0" smtClean="0">
              <a:latin typeface="Times New Roman" panose="02020603050405020304" pitchFamily="18" charset="0"/>
              <a:ea typeface="MS PGothic" panose="020B0600070205080204" pitchFamily="34" charset="-128"/>
              <a:cs typeface="AR PL UMing HK" charset="0"/>
            </a:endParaRPr>
          </a:p>
          <a:p>
            <a:pPr marL="457200" indent="-457200">
              <a:buClr>
                <a:srgbClr val="0000FF"/>
              </a:buClr>
              <a:buFont typeface="Wingdings" panose="05000000000000000000" pitchFamily="2" charset="2"/>
              <a:buChar char="q"/>
            </a:pPr>
            <a:r>
              <a:rPr lang="es-ES" altLang="en-US" sz="2800" dirty="0">
                <a:latin typeface="Times New Roman" panose="02020603050405020304" pitchFamily="18" charset="0"/>
                <a:ea typeface="MS PGothic" panose="020B0600070205080204" pitchFamily="34" charset="-128"/>
                <a:cs typeface="AR PL UMing HK" charset="0"/>
              </a:rPr>
              <a:t>7.3% del total de muertes en la construcción en 2017</a:t>
            </a:r>
            <a:endParaRPr lang="en-US" altLang="en-US" sz="2800" dirty="0">
              <a:latin typeface="Times New Roman" panose="02020603050405020304" pitchFamily="18" charset="0"/>
              <a:ea typeface="MS PGothic" panose="020B0600070205080204" pitchFamily="34" charset="-128"/>
              <a:cs typeface="AR PL UMing HK" charset="0"/>
            </a:endParaRPr>
          </a:p>
        </p:txBody>
      </p:sp>
      <p:sp>
        <p:nvSpPr>
          <p:cNvPr id="22" name="Text Box 19" descr="OSHA’s Silica eTool identifies some industries silica exposure may take place" title="Industry Names"/>
          <p:cNvSpPr txBox="1">
            <a:spLocks noChangeArrowheads="1"/>
          </p:cNvSpPr>
          <p:nvPr/>
        </p:nvSpPr>
        <p:spPr bwMode="auto">
          <a:xfrm>
            <a:off x="5257800" y="6153090"/>
            <a:ext cx="32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2000" dirty="0" smtClean="0">
                <a:solidFill>
                  <a:srgbClr val="000000"/>
                </a:solidFill>
                <a:latin typeface="Times New Roman" panose="02020603050405020304" pitchFamily="18" charset="0"/>
                <a:cs typeface="Times New Roman" panose="02020603050405020304" pitchFamily="18" charset="0"/>
              </a:rPr>
              <a:t>Fuente: OSHA’s Focus-four</a:t>
            </a:r>
            <a:endParaRPr lang="en-US" altLang="en-US" sz="2000" dirty="0">
              <a:solidFill>
                <a:srgbClr val="000000"/>
              </a:solidFill>
              <a:latin typeface="Times New Roman" panose="02020603050405020304" pitchFamily="18" charset="0"/>
              <a:cs typeface="Times New Roman" panose="02020603050405020304" pitchFamily="18" charset="0"/>
            </a:endParaRPr>
          </a:p>
        </p:txBody>
      </p:sp>
      <p:pic>
        <p:nvPicPr>
          <p:cNvPr id="23" name="Picture 22" descr="It is a warning sign for electrical hazards" title="electrical burn warni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10356" y="3728139"/>
            <a:ext cx="2566844" cy="2357460"/>
          </a:xfrm>
          <a:prstGeom prst="rect">
            <a:avLst/>
          </a:prstGeom>
        </p:spPr>
      </p:pic>
      <p:sp>
        <p:nvSpPr>
          <p:cNvPr id="11" name="TextBox 1">
            <a:hlinkClick r:id="rId4"/>
          </p:cNvPr>
          <p:cNvSpPr txBox="1">
            <a:spLocks noChangeArrowheads="1"/>
          </p:cNvSpPr>
          <p:nvPr/>
        </p:nvSpPr>
        <p:spPr bwMode="auto">
          <a:xfrm>
            <a:off x="609600" y="4267200"/>
            <a:ext cx="4495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CC00"/>
              </a:buClr>
              <a:buChar char="•"/>
              <a:defRPr sz="2800">
                <a:solidFill>
                  <a:schemeClr val="bg1"/>
                </a:solidFill>
                <a:latin typeface="Arial" panose="020B0604020202020204" pitchFamily="34" charset="0"/>
              </a:defRPr>
            </a:lvl1pPr>
            <a:lvl2pPr marL="742950" indent="-285750">
              <a:spcBef>
                <a:spcPct val="20000"/>
              </a:spcBef>
              <a:buClr>
                <a:srgbClr val="FFCC00"/>
              </a:buClr>
              <a:buFont typeface="Wingdings" panose="05000000000000000000" pitchFamily="2" charset="2"/>
              <a:buChar char="Ø"/>
              <a:defRPr sz="2800">
                <a:solidFill>
                  <a:schemeClr val="bg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bg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bg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bg1"/>
                </a:solidFill>
                <a:latin typeface="Arial" panose="020B0604020202020204" pitchFamily="34" charset="0"/>
              </a:defRPr>
            </a:lvl9pPr>
          </a:lstStyle>
          <a:p>
            <a:pPr>
              <a:spcBef>
                <a:spcPct val="0"/>
              </a:spcBef>
              <a:buClrTx/>
              <a:buFontTx/>
              <a:buNone/>
            </a:pPr>
            <a:r>
              <a:rPr lang="en-US" altLang="en-US" sz="3200" b="1" dirty="0" smtClean="0">
                <a:solidFill>
                  <a:schemeClr val="tx1"/>
                </a:solidFill>
                <a:latin typeface="Times New Roman" panose="02020603050405020304" pitchFamily="18" charset="0"/>
                <a:hlinkClick r:id="rId4"/>
              </a:rPr>
              <a:t>Video - </a:t>
            </a:r>
            <a:r>
              <a:rPr lang="es-ES" altLang="en-US" sz="3200" b="1" dirty="0">
                <a:solidFill>
                  <a:schemeClr val="tx1"/>
                </a:solidFill>
                <a:latin typeface="Times New Roman" panose="02020603050405020304" pitchFamily="18" charset="0"/>
                <a:hlinkClick r:id="rId4"/>
              </a:rPr>
              <a:t>¿Qué le sucede realmente a tu cuerpo cuando </a:t>
            </a:r>
            <a:r>
              <a:rPr lang="es-ES" altLang="en-US" sz="3200" b="1" dirty="0" smtClean="0">
                <a:solidFill>
                  <a:schemeClr val="tx1"/>
                </a:solidFill>
                <a:latin typeface="Times New Roman" panose="02020603050405020304" pitchFamily="18" charset="0"/>
                <a:hlinkClick r:id="rId4"/>
              </a:rPr>
              <a:t>te electrocutas</a:t>
            </a:r>
            <a:r>
              <a:rPr lang="en-US" altLang="en-US" sz="3200" b="1" dirty="0" smtClean="0">
                <a:solidFill>
                  <a:schemeClr val="tx1"/>
                </a:solidFill>
                <a:latin typeface="Times New Roman" panose="02020603050405020304" pitchFamily="18" charset="0"/>
                <a:hlinkClick r:id="rId4"/>
              </a:rPr>
              <a:t>?</a:t>
            </a:r>
            <a:endParaRPr lang="en-US" altLang="en-US" sz="3200" b="1"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57297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503238"/>
            <a:ext cx="8229600" cy="563562"/>
          </a:xfrm>
        </p:spPr>
        <p:txBody>
          <a:bodyPr>
            <a:normAutofit fontScale="90000"/>
          </a:bodyPr>
          <a:lstStyle/>
          <a:p>
            <a:r>
              <a:rPr lang="es-MX" altLang="en-US" dirty="0" smtClean="0">
                <a:latin typeface="Times New Roman" panose="02020603050405020304" pitchFamily="18" charset="0"/>
                <a:ea typeface="SimSun" panose="02010600030101010101" pitchFamily="2" charset="-122"/>
              </a:rPr>
              <a:t>Choque eléctrico</a:t>
            </a:r>
            <a:endParaRPr lang="es-MX"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45</a:t>
            </a:fld>
            <a:endParaRPr lang="en-US" dirty="0"/>
          </a:p>
        </p:txBody>
      </p:sp>
      <p:sp>
        <p:nvSpPr>
          <p:cNvPr id="11" name="Rectangle 2"/>
          <p:cNvSpPr>
            <a:spLocks noChangeArrowheads="1"/>
          </p:cNvSpPr>
          <p:nvPr/>
        </p:nvSpPr>
        <p:spPr bwMode="auto">
          <a:xfrm>
            <a:off x="312919" y="1701279"/>
            <a:ext cx="6621281"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buClr>
                <a:srgbClr val="0000FF"/>
              </a:buClr>
              <a:buFont typeface="Wingdings" panose="05000000000000000000" pitchFamily="2" charset="2"/>
              <a:buChar char="q"/>
            </a:pPr>
            <a:r>
              <a:rPr lang="en-US" altLang="en-US" sz="2800" dirty="0" smtClean="0">
                <a:latin typeface="Times New Roman" panose="02020603050405020304" pitchFamily="18" charset="0"/>
                <a:ea typeface="MS PGothic" panose="020B0600070205080204" pitchFamily="34" charset="-128"/>
                <a:cs typeface="AR PL UMing HK" charset="0"/>
              </a:rPr>
              <a:t> </a:t>
            </a:r>
            <a:r>
              <a:rPr lang="es-MX" altLang="en-US" sz="2800" dirty="0" smtClean="0">
                <a:latin typeface="Times New Roman" panose="02020603050405020304" pitchFamily="18" charset="0"/>
                <a:ea typeface="MS PGothic" panose="020B0600070205080204" pitchFamily="34" charset="-128"/>
                <a:cs typeface="AR PL UMing HK" charset="0"/>
              </a:rPr>
              <a:t>Las lesiones por descargas eléctricas   dependen de:</a:t>
            </a:r>
          </a:p>
          <a:p>
            <a:pPr marL="914400" lvl="1" indent="-457200" eaLnBrk="1" hangingPunct="1">
              <a:buClr>
                <a:srgbClr val="0000FF"/>
              </a:buClr>
              <a:buFont typeface="Wingdings" panose="05000000000000000000" pitchFamily="2" charset="2"/>
              <a:buChar char="§"/>
            </a:pPr>
            <a:r>
              <a:rPr lang="es-MX" altLang="en-US" sz="2800" u="sng" dirty="0" smtClean="0">
                <a:latin typeface="Times New Roman" panose="02020603050405020304" pitchFamily="18" charset="0"/>
                <a:ea typeface="MS PGothic" panose="020B0600070205080204" pitchFamily="34" charset="-128"/>
                <a:cs typeface="AR PL UMing HK" charset="0"/>
              </a:rPr>
              <a:t>trayectoria</a:t>
            </a:r>
            <a:r>
              <a:rPr lang="es-MX" altLang="en-US" sz="2800" dirty="0" smtClean="0">
                <a:latin typeface="Times New Roman" panose="02020603050405020304" pitchFamily="18" charset="0"/>
                <a:ea typeface="MS PGothic" panose="020B0600070205080204" pitchFamily="34" charset="-128"/>
                <a:cs typeface="AR PL UMing HK" charset="0"/>
              </a:rPr>
              <a:t> de la corriente</a:t>
            </a:r>
          </a:p>
          <a:p>
            <a:pPr marL="914400" lvl="1" indent="-457200" eaLnBrk="1" hangingPunct="1">
              <a:buClr>
                <a:srgbClr val="0000FF"/>
              </a:buClr>
              <a:buFont typeface="Wingdings" panose="05000000000000000000" pitchFamily="2" charset="2"/>
              <a:buChar char="§"/>
            </a:pPr>
            <a:r>
              <a:rPr lang="es-MX" altLang="en-US" sz="2800" u="sng" dirty="0" smtClean="0">
                <a:latin typeface="Times New Roman" panose="02020603050405020304" pitchFamily="18" charset="0"/>
                <a:ea typeface="MS PGothic" panose="020B0600070205080204" pitchFamily="34" charset="-128"/>
                <a:cs typeface="AR PL UMing HK" charset="0"/>
              </a:rPr>
              <a:t>cantidad</a:t>
            </a:r>
            <a:r>
              <a:rPr lang="es-MX" altLang="en-US" sz="2800" dirty="0" smtClean="0">
                <a:latin typeface="Times New Roman" panose="02020603050405020304" pitchFamily="18" charset="0"/>
                <a:ea typeface="MS PGothic" panose="020B0600070205080204" pitchFamily="34" charset="-128"/>
                <a:cs typeface="AR PL UMing HK" charset="0"/>
              </a:rPr>
              <a:t> de corriente</a:t>
            </a:r>
          </a:p>
          <a:p>
            <a:pPr marL="914400" lvl="1" indent="-457200" eaLnBrk="1" hangingPunct="1">
              <a:buClr>
                <a:srgbClr val="0000FF"/>
              </a:buClr>
              <a:buFont typeface="Wingdings" panose="05000000000000000000" pitchFamily="2" charset="2"/>
              <a:buChar char="§"/>
            </a:pPr>
            <a:r>
              <a:rPr lang="es-MX" altLang="en-US" sz="2800" u="sng" dirty="0" smtClean="0">
                <a:latin typeface="Times New Roman" panose="02020603050405020304" pitchFamily="18" charset="0"/>
                <a:ea typeface="MS PGothic" panose="020B0600070205080204" pitchFamily="34" charset="-128"/>
                <a:cs typeface="AR PL UMing HK" charset="0"/>
              </a:rPr>
              <a:t>tiempo</a:t>
            </a:r>
            <a:r>
              <a:rPr lang="es-MX" altLang="en-US" sz="2800" dirty="0" smtClean="0">
                <a:latin typeface="Times New Roman" panose="02020603050405020304" pitchFamily="18" charset="0"/>
                <a:ea typeface="MS PGothic" panose="020B0600070205080204" pitchFamily="34" charset="-128"/>
                <a:cs typeface="AR PL UMing HK" charset="0"/>
              </a:rPr>
              <a:t> de contacto con el cuerpo</a:t>
            </a:r>
            <a:endParaRPr lang="es-MX" altLang="en-US" sz="2800" dirty="0">
              <a:latin typeface="Times New Roman" panose="02020603050405020304" pitchFamily="18" charset="0"/>
              <a:ea typeface="MS PGothic" panose="020B0600070205080204" pitchFamily="34" charset="-128"/>
              <a:cs typeface="AR PL UMing HK" charset="0"/>
            </a:endParaRPr>
          </a:p>
        </p:txBody>
      </p:sp>
      <p:sp>
        <p:nvSpPr>
          <p:cNvPr id="12" name="Rectangle 2"/>
          <p:cNvSpPr>
            <a:spLocks noChangeArrowheads="1"/>
          </p:cNvSpPr>
          <p:nvPr/>
        </p:nvSpPr>
        <p:spPr bwMode="auto">
          <a:xfrm>
            <a:off x="304209" y="1040087"/>
            <a:ext cx="777299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buClr>
                <a:srgbClr val="0000FF"/>
              </a:buClr>
              <a:buFont typeface="Wingdings" panose="05000000000000000000" pitchFamily="2" charset="2"/>
              <a:buChar char="q"/>
            </a:pPr>
            <a:r>
              <a:rPr lang="en-US" altLang="en-US" sz="2800" dirty="0" smtClean="0">
                <a:latin typeface="Times New Roman" panose="02020603050405020304" pitchFamily="18" charset="0"/>
                <a:ea typeface="MS PGothic" panose="020B0600070205080204" pitchFamily="34" charset="-128"/>
                <a:cs typeface="AR PL UMing HK" charset="0"/>
              </a:rPr>
              <a:t> </a:t>
            </a:r>
            <a:r>
              <a:rPr lang="es-ES" altLang="en-US" sz="3200" b="1" dirty="0">
                <a:latin typeface="Times New Roman" panose="02020603050405020304" pitchFamily="18" charset="0"/>
                <a:ea typeface="MS PGothic" panose="020B0600070205080204" pitchFamily="34" charset="-128"/>
                <a:cs typeface="AR PL UMing HK" charset="0"/>
              </a:rPr>
              <a:t>Bajo voltaje no implica bajo riesgo</a:t>
            </a:r>
            <a:endParaRPr lang="en-US" altLang="en-US" sz="2800" b="1" dirty="0">
              <a:latin typeface="Times New Roman" panose="02020603050405020304" pitchFamily="18" charset="0"/>
              <a:ea typeface="MS PGothic" panose="020B0600070205080204" pitchFamily="34" charset="-128"/>
              <a:cs typeface="AR PL UMing HK" charset="0"/>
            </a:endParaRPr>
          </a:p>
        </p:txBody>
      </p:sp>
      <p:sp>
        <p:nvSpPr>
          <p:cNvPr id="13" name="Rectangle 2"/>
          <p:cNvSpPr>
            <a:spLocks noChangeArrowheads="1"/>
          </p:cNvSpPr>
          <p:nvPr/>
        </p:nvSpPr>
        <p:spPr bwMode="auto">
          <a:xfrm>
            <a:off x="66676" y="4393707"/>
            <a:ext cx="9077324"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buClr>
                <a:srgbClr val="0000FF"/>
              </a:buClr>
              <a:buFont typeface="Wingdings" panose="05000000000000000000" pitchFamily="2" charset="2"/>
              <a:buChar char="q"/>
            </a:pPr>
            <a:r>
              <a:rPr lang="en-US" altLang="en-US" sz="2600" dirty="0" smtClean="0">
                <a:latin typeface="Times New Roman" panose="02020603050405020304" pitchFamily="18" charset="0"/>
                <a:ea typeface="MS PGothic" panose="020B0600070205080204" pitchFamily="34" charset="-128"/>
              </a:rPr>
              <a:t> </a:t>
            </a:r>
            <a:r>
              <a:rPr lang="es-ES" altLang="en-US" sz="2600" dirty="0">
                <a:latin typeface="Times New Roman" panose="02020603050405020304" pitchFamily="18" charset="0"/>
                <a:ea typeface="MS PGothic" panose="020B0600070205080204" pitchFamily="34" charset="-128"/>
              </a:rPr>
              <a:t>¿Cuál es </a:t>
            </a:r>
            <a:r>
              <a:rPr lang="es-ES" altLang="en-US" sz="2600" dirty="0" smtClean="0">
                <a:latin typeface="Times New Roman" panose="02020603050405020304" pitchFamily="18" charset="0"/>
                <a:ea typeface="MS PGothic" panose="020B0600070205080204" pitchFamily="34" charset="-128"/>
              </a:rPr>
              <a:t>la trayectoria </a:t>
            </a:r>
            <a:r>
              <a:rPr lang="es-ES" altLang="en-US" sz="2600" dirty="0">
                <a:latin typeface="Times New Roman" panose="02020603050405020304" pitchFamily="18" charset="0"/>
                <a:ea typeface="MS PGothic" panose="020B0600070205080204" pitchFamily="34" charset="-128"/>
              </a:rPr>
              <a:t>más </a:t>
            </a:r>
            <a:r>
              <a:rPr lang="es-ES" altLang="en-US" sz="2600" dirty="0" smtClean="0">
                <a:latin typeface="Times New Roman" panose="02020603050405020304" pitchFamily="18" charset="0"/>
                <a:ea typeface="MS PGothic" panose="020B0600070205080204" pitchFamily="34" charset="-128"/>
              </a:rPr>
              <a:t>peligrosa </a:t>
            </a:r>
            <a:r>
              <a:rPr lang="es-ES" altLang="en-US" sz="2600" dirty="0">
                <a:latin typeface="Times New Roman" panose="02020603050405020304" pitchFamily="18" charset="0"/>
                <a:ea typeface="MS PGothic" panose="020B0600070205080204" pitchFamily="34" charset="-128"/>
              </a:rPr>
              <a:t>para una descarga eléctrica a través del cuerpo? </a:t>
            </a:r>
            <a:r>
              <a:rPr lang="es-ES" altLang="en-US" sz="2600" dirty="0" smtClean="0">
                <a:latin typeface="Times New Roman" panose="02020603050405020304" pitchFamily="18" charset="0"/>
                <a:ea typeface="MS PGothic" panose="020B0600070205080204" pitchFamily="34" charset="-128"/>
              </a:rPr>
              <a:t>¿La cabeza</a:t>
            </a:r>
            <a:r>
              <a:rPr lang="es-ES" altLang="en-US" sz="2600" dirty="0">
                <a:latin typeface="Times New Roman" panose="02020603050405020304" pitchFamily="18" charset="0"/>
                <a:ea typeface="MS PGothic" panose="020B0600070205080204" pitchFamily="34" charset="-128"/>
              </a:rPr>
              <a:t>, </a:t>
            </a:r>
            <a:r>
              <a:rPr lang="es-ES" altLang="en-US" sz="2600" dirty="0" smtClean="0">
                <a:latin typeface="Times New Roman" panose="02020603050405020304" pitchFamily="18" charset="0"/>
                <a:ea typeface="MS PGothic" panose="020B0600070205080204" pitchFamily="34" charset="-128"/>
              </a:rPr>
              <a:t>el corazón </a:t>
            </a:r>
            <a:r>
              <a:rPr lang="es-ES" altLang="en-US" sz="2600" dirty="0">
                <a:latin typeface="Times New Roman" panose="02020603050405020304" pitchFamily="18" charset="0"/>
                <a:ea typeface="MS PGothic" panose="020B0600070205080204" pitchFamily="34" charset="-128"/>
              </a:rPr>
              <a:t>o </a:t>
            </a:r>
            <a:r>
              <a:rPr lang="es-ES" altLang="en-US" sz="2600" dirty="0" smtClean="0">
                <a:latin typeface="Times New Roman" panose="02020603050405020304" pitchFamily="18" charset="0"/>
                <a:ea typeface="MS PGothic" panose="020B0600070205080204" pitchFamily="34" charset="-128"/>
              </a:rPr>
              <a:t>los pies</a:t>
            </a:r>
            <a:r>
              <a:rPr lang="es-ES" altLang="en-US" sz="2600" dirty="0">
                <a:latin typeface="Times New Roman" panose="02020603050405020304" pitchFamily="18" charset="0"/>
                <a:ea typeface="MS PGothic" panose="020B0600070205080204" pitchFamily="34" charset="-128"/>
              </a:rPr>
              <a:t>?</a:t>
            </a:r>
            <a:endParaRPr lang="en-US" altLang="en-US" sz="2600" dirty="0">
              <a:latin typeface="Times New Roman" panose="02020603050405020304" pitchFamily="18" charset="0"/>
              <a:ea typeface="MS PGothic" panose="020B0600070205080204" pitchFamily="34" charset="-128"/>
            </a:endParaRPr>
          </a:p>
        </p:txBody>
      </p:sp>
      <p:sp>
        <p:nvSpPr>
          <p:cNvPr id="14" name="Rectangle 7"/>
          <p:cNvSpPr>
            <a:spLocks noChangeArrowheads="1"/>
          </p:cNvSpPr>
          <p:nvPr/>
        </p:nvSpPr>
        <p:spPr bwMode="auto">
          <a:xfrm>
            <a:off x="381000" y="5415915"/>
            <a:ext cx="859595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just">
              <a:buClr>
                <a:srgbClr val="3333FF"/>
              </a:buClr>
            </a:pPr>
            <a:r>
              <a:rPr lang="es-MX" altLang="en-US" sz="2800" b="1" dirty="0" smtClean="0">
                <a:latin typeface="Times New Roman" panose="02020603050405020304" pitchFamily="18" charset="0"/>
                <a:cs typeface="Times New Roman" panose="02020603050405020304" pitchFamily="18" charset="0"/>
              </a:rPr>
              <a:t>Respuesta</a:t>
            </a:r>
            <a:r>
              <a:rPr lang="es-MX" altLang="en-US" sz="2800" dirty="0" smtClean="0">
                <a:latin typeface="Times New Roman" panose="02020603050405020304" pitchFamily="18" charset="0"/>
                <a:cs typeface="Times New Roman" panose="02020603050405020304" pitchFamily="18" charset="0"/>
              </a:rPr>
              <a:t>: El coraz</a:t>
            </a:r>
            <a:r>
              <a:rPr lang="es-MX" altLang="en-US" sz="2800" dirty="0" smtClean="0">
                <a:latin typeface="Times New Roman" panose="02020603050405020304" pitchFamily="18" charset="0"/>
                <a:ea typeface="MS PGothic" panose="020B0600070205080204" pitchFamily="34" charset="-128"/>
              </a:rPr>
              <a:t>ó</a:t>
            </a:r>
            <a:r>
              <a:rPr lang="es-MX" altLang="en-US" sz="2800" dirty="0" smtClean="0">
                <a:latin typeface="Times New Roman" panose="02020603050405020304" pitchFamily="18" charset="0"/>
                <a:cs typeface="Times New Roman" panose="02020603050405020304" pitchFamily="18" charset="0"/>
              </a:rPr>
              <a:t>n. Una corriente de 50mA que fluye a través del corazón provoca un paro cardíaco.</a:t>
            </a:r>
            <a:endParaRPr lang="es-MX" altLang="en-US" sz="2800" dirty="0">
              <a:latin typeface="Times New Roman" panose="02020603050405020304" pitchFamily="18" charset="0"/>
              <a:cs typeface="Times New Roman" panose="02020603050405020304" pitchFamily="18" charset="0"/>
            </a:endParaRPr>
          </a:p>
        </p:txBody>
      </p:sp>
      <p:pic>
        <p:nvPicPr>
          <p:cNvPr id="15" name="Picture 2" descr="It illustrates the body damage of electrical shocks" title="electrical shock"/>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487995" y="1804149"/>
            <a:ext cx="2390503" cy="1882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19" descr="OSHA’s Silica eTool identifies some industries silica exposure may take place" title="Industry Names"/>
          <p:cNvSpPr txBox="1">
            <a:spLocks noChangeArrowheads="1"/>
          </p:cNvSpPr>
          <p:nvPr/>
        </p:nvSpPr>
        <p:spPr bwMode="auto">
          <a:xfrm>
            <a:off x="4419600" y="3899391"/>
            <a:ext cx="4724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2000" dirty="0">
                <a:solidFill>
                  <a:srgbClr val="000000"/>
                </a:solidFill>
                <a:latin typeface="Times New Roman" panose="02020603050405020304" pitchFamily="18" charset="0"/>
                <a:cs typeface="Times New Roman" panose="02020603050405020304" pitchFamily="18" charset="0"/>
              </a:rPr>
              <a:t>Source: </a:t>
            </a:r>
            <a:r>
              <a:rPr lang="en-US" altLang="en-US" sz="2000" dirty="0" smtClean="0">
                <a:solidFill>
                  <a:srgbClr val="000000"/>
                </a:solidFill>
                <a:latin typeface="Times New Roman" panose="02020603050405020304" pitchFamily="18" charset="0"/>
                <a:cs typeface="Times New Roman" panose="02020603050405020304" pitchFamily="18" charset="0"/>
              </a:rPr>
              <a:t>OSHA’s </a:t>
            </a:r>
            <a:r>
              <a:rPr lang="en-US" sz="2000" dirty="0">
                <a:solidFill>
                  <a:srgbClr val="000000"/>
                </a:solidFill>
                <a:latin typeface="Times New Roman" panose="02020603050405020304" pitchFamily="18" charset="0"/>
                <a:cs typeface="Times New Roman" panose="02020603050405020304" pitchFamily="18" charset="0"/>
              </a:rPr>
              <a:t>Electrical </a:t>
            </a:r>
            <a:r>
              <a:rPr lang="en-US" sz="2000" dirty="0" smtClean="0">
                <a:solidFill>
                  <a:srgbClr val="000000"/>
                </a:solidFill>
                <a:latin typeface="Times New Roman" panose="02020603050405020304" pitchFamily="18" charset="0"/>
                <a:cs typeface="Times New Roman" panose="02020603050405020304" pitchFamily="18" charset="0"/>
              </a:rPr>
              <a:t>Incidents </a:t>
            </a:r>
            <a:r>
              <a:rPr lang="en-US" altLang="en-US" sz="2000" dirty="0" smtClean="0">
                <a:solidFill>
                  <a:srgbClr val="000000"/>
                </a:solidFill>
                <a:latin typeface="Times New Roman" panose="02020603050405020304" pitchFamily="18" charset="0"/>
                <a:cs typeface="Times New Roman" panose="02020603050405020304" pitchFamily="18" charset="0"/>
              </a:rPr>
              <a:t>eTool</a:t>
            </a:r>
            <a:endParaRPr lang="en-US" altLang="en-US" sz="20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3400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152400" y="1062097"/>
            <a:ext cx="89916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buClr>
                <a:srgbClr val="0000FF"/>
              </a:buClr>
              <a:buFont typeface="Wingdings" panose="05000000000000000000" pitchFamily="2" charset="2"/>
              <a:buChar char="q"/>
            </a:pPr>
            <a:r>
              <a:rPr lang="es-ES" altLang="en-US" sz="2800" dirty="0" smtClean="0">
                <a:latin typeface="Times New Roman" panose="02020603050405020304" pitchFamily="18" charset="0"/>
                <a:ea typeface="MS PGothic" panose="020B0600070205080204" pitchFamily="34" charset="-128"/>
                <a:cs typeface="AR PL UMing HK" charset="0"/>
              </a:rPr>
              <a:t>Con una corriente &gt; 75mA, la muerte ocurre en pocos minutos si no se usa un desfibrilador.</a:t>
            </a:r>
          </a:p>
          <a:p>
            <a:pPr marL="457200" indent="-457200">
              <a:buClr>
                <a:srgbClr val="0000FF"/>
              </a:buClr>
              <a:buFont typeface="Wingdings" panose="05000000000000000000" pitchFamily="2" charset="2"/>
              <a:buChar char="q"/>
            </a:pPr>
            <a:r>
              <a:rPr lang="es-ES" altLang="en-US" sz="2800" dirty="0" smtClean="0">
                <a:latin typeface="Times New Roman" panose="02020603050405020304" pitchFamily="18" charset="0"/>
                <a:ea typeface="MS PGothic" panose="020B0600070205080204" pitchFamily="34" charset="-128"/>
                <a:cs typeface="AR PL UMing HK" charset="0"/>
              </a:rPr>
              <a:t>75mA no es mucha corriente: un taladro eléctrico pequeño usa 30 veces más corriente que la corriente mortal</a:t>
            </a:r>
            <a:endParaRPr lang="es-ES" altLang="en-US" sz="2800" dirty="0">
              <a:latin typeface="Times New Roman" panose="02020603050405020304" pitchFamily="18" charset="0"/>
              <a:ea typeface="MS PGothic" panose="020B0600070205080204" pitchFamily="34" charset="-128"/>
              <a:cs typeface="AR PL UMing HK" charset="0"/>
            </a:endParaRPr>
          </a:p>
        </p:txBody>
      </p:sp>
      <p:pic>
        <p:nvPicPr>
          <p:cNvPr id="11" name="Picture 1" descr="It shows the current will flow through a heart" title="current flow"/>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38200" y="3133062"/>
            <a:ext cx="2590800" cy="349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descr="It shows defibrillator in use after an electrocution" title="Defibrillator in us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572000" y="3263532"/>
            <a:ext cx="3889695" cy="2631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8"/>
          <p:cNvSpPr txBox="1">
            <a:spLocks noChangeArrowheads="1"/>
          </p:cNvSpPr>
          <p:nvPr/>
        </p:nvSpPr>
        <p:spPr bwMode="auto">
          <a:xfrm>
            <a:off x="5071922" y="5894536"/>
            <a:ext cx="31149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Font typeface="Times New Roman" panose="02020603050405020304" pitchFamily="18" charset="0"/>
              <a:buNone/>
            </a:pPr>
            <a:r>
              <a:rPr lang="es-MX" altLang="en-US" sz="2800" dirty="0" smtClean="0">
                <a:latin typeface="Times New Roman" panose="02020603050405020304" pitchFamily="18" charset="0"/>
                <a:ea typeface="AR PL UMing HK" charset="0"/>
                <a:cs typeface="Times New Roman" panose="02020603050405020304" pitchFamily="18" charset="0"/>
              </a:rPr>
              <a:t>Desfibrilador en uso</a:t>
            </a:r>
            <a:endParaRPr lang="es-MX" altLang="en-US" sz="2800" dirty="0">
              <a:latin typeface="Times New Roman" panose="02020603050405020304" pitchFamily="18" charset="0"/>
              <a:ea typeface="AR PL UMing HK" charset="0"/>
              <a:cs typeface="Times New Roman" panose="02020603050405020304" pitchFamily="18" charset="0"/>
            </a:endParaRPr>
          </a:p>
        </p:txBody>
      </p:sp>
      <p:sp>
        <p:nvSpPr>
          <p:cNvPr id="14" name="Rectangle 13"/>
          <p:cNvSpPr>
            <a:spLocks noChangeArrowheads="1"/>
          </p:cNvSpPr>
          <p:nvPr/>
        </p:nvSpPr>
        <p:spPr bwMode="auto">
          <a:xfrm>
            <a:off x="2478568" y="3537888"/>
            <a:ext cx="88678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Arial" panose="020B0604020202020204" pitchFamily="34" charset="0"/>
              <a:buNone/>
            </a:pPr>
            <a:r>
              <a:rPr lang="en-US" altLang="en-US" sz="9600" b="1" dirty="0">
                <a:solidFill>
                  <a:srgbClr val="FF0000"/>
                </a:solidFill>
                <a:latin typeface="Times New Roman" panose="02020603050405020304" pitchFamily="18" charset="0"/>
                <a:cs typeface="Times New Roman" panose="02020603050405020304" pitchFamily="18" charset="0"/>
              </a:rPr>
              <a:t>×</a:t>
            </a:r>
            <a:endParaRPr lang="en-US" altLang="en-US" sz="9600" b="1" dirty="0">
              <a:solidFill>
                <a:srgbClr val="FF0000"/>
              </a:solidFill>
            </a:endParaRPr>
          </a:p>
        </p:txBody>
      </p:sp>
      <p:sp>
        <p:nvSpPr>
          <p:cNvPr id="15" name="Rectangle 14"/>
          <p:cNvSpPr/>
          <p:nvPr/>
        </p:nvSpPr>
        <p:spPr>
          <a:xfrm>
            <a:off x="533370" y="5459972"/>
            <a:ext cx="3276630" cy="1292662"/>
          </a:xfrm>
          <a:prstGeom prst="rect">
            <a:avLst/>
          </a:prstGeom>
        </p:spPr>
        <p:txBody>
          <a:bodyPr wrap="square">
            <a:spAutoFit/>
          </a:bodyPr>
          <a:lstStyle/>
          <a:p>
            <a:pPr algn="ctr"/>
            <a:r>
              <a:rPr lang="es-ES" sz="2600" dirty="0" smtClean="0">
                <a:latin typeface="Times New Roman" panose="02020603050405020304" pitchFamily="18" charset="0"/>
                <a:ea typeface="MS PGothic" panose="020B0600070205080204" pitchFamily="34" charset="-128"/>
              </a:rPr>
              <a:t>El peor caso: cuando la corriente fluye a través del corazón</a:t>
            </a:r>
            <a:endParaRPr lang="es-ES" sz="2600" dirty="0"/>
          </a:p>
        </p:txBody>
      </p:sp>
      <p:sp>
        <p:nvSpPr>
          <p:cNvPr id="16" name="Title 1"/>
          <p:cNvSpPr>
            <a:spLocks noGrp="1"/>
          </p:cNvSpPr>
          <p:nvPr>
            <p:ph type="title"/>
          </p:nvPr>
        </p:nvSpPr>
        <p:spPr>
          <a:xfrm>
            <a:off x="457200" y="503238"/>
            <a:ext cx="8229600" cy="563562"/>
          </a:xfrm>
        </p:spPr>
        <p:txBody>
          <a:bodyPr>
            <a:normAutofit fontScale="90000"/>
          </a:bodyPr>
          <a:lstStyle/>
          <a:p>
            <a:r>
              <a:rPr lang="es-MX" altLang="en-US" dirty="0" smtClean="0">
                <a:latin typeface="Times New Roman" panose="02020603050405020304" pitchFamily="18" charset="0"/>
                <a:ea typeface="SimSun" panose="02010600030101010101" pitchFamily="2" charset="-122"/>
              </a:rPr>
              <a:t>Electrocución</a:t>
            </a:r>
            <a:endParaRPr lang="es-MX"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46</a:t>
            </a:fld>
            <a:endParaRPr lang="en-US" dirty="0"/>
          </a:p>
        </p:txBody>
      </p:sp>
    </p:spTree>
    <p:extLst>
      <p:ext uri="{BB962C8B-B14F-4D97-AF65-F5344CB8AC3E}">
        <p14:creationId xmlns:p14="http://schemas.microsoft.com/office/powerpoint/2010/main" val="37575544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内容占位符 2"/>
          <p:cNvSpPr txBox="1">
            <a:spLocks noChangeArrowheads="1"/>
          </p:cNvSpPr>
          <p:nvPr/>
        </p:nvSpPr>
        <p:spPr bwMode="auto">
          <a:xfrm>
            <a:off x="381000" y="1066800"/>
            <a:ext cx="8534400" cy="1403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0000FF"/>
              </a:buClr>
              <a:buSzPct val="100000"/>
              <a:buFont typeface="Wingdings" panose="05000000000000000000" pitchFamily="2" charset="2"/>
              <a:buChar char="q"/>
            </a:pPr>
            <a:r>
              <a:rPr lang="en-US" altLang="en-US" sz="2800" dirty="0" smtClean="0">
                <a:solidFill>
                  <a:srgbClr val="000000"/>
                </a:solidFill>
                <a:latin typeface="Times New Roman" panose="02020603050405020304" pitchFamily="18" charset="0"/>
                <a:ea typeface="MS PGothic" panose="020B0600070205080204" pitchFamily="34" charset="-128"/>
                <a:cs typeface="AR PL UMing HK" charset="0"/>
              </a:rPr>
              <a:t> </a:t>
            </a:r>
            <a:r>
              <a:rPr lang="es-ES" altLang="en-US" sz="2800" dirty="0" smtClean="0">
                <a:solidFill>
                  <a:srgbClr val="000000"/>
                </a:solidFill>
                <a:latin typeface="Times New Roman" panose="02020603050405020304" pitchFamily="18" charset="0"/>
                <a:ea typeface="MS PGothic" panose="020B0600070205080204" pitchFamily="34" charset="-128"/>
                <a:cs typeface="AR PL UMing HK" charset="0"/>
              </a:rPr>
              <a:t>La electricidad viaja a través de circuitos cerrados.</a:t>
            </a:r>
            <a:endParaRPr lang="es-ES" altLang="en-US" sz="2800" dirty="0">
              <a:solidFill>
                <a:srgbClr val="000000"/>
              </a:solidFill>
              <a:latin typeface="Times New Roman" panose="02020603050405020304" pitchFamily="18" charset="0"/>
              <a:ea typeface="MS PGothic" panose="020B0600070205080204" pitchFamily="34" charset="-128"/>
              <a:cs typeface="AR PL UMing HK" charset="0"/>
            </a:endParaRPr>
          </a:p>
          <a:p>
            <a:pPr marL="457200" indent="-457200" algn="just">
              <a:buClr>
                <a:srgbClr val="0000FF"/>
              </a:buClr>
              <a:buSzPct val="100000"/>
              <a:buFont typeface="Wingdings" panose="05000000000000000000" pitchFamily="2" charset="2"/>
              <a:buChar char="q"/>
            </a:pPr>
            <a:r>
              <a:rPr lang="es-ES" altLang="en-US" sz="2800" dirty="0">
                <a:solidFill>
                  <a:srgbClr val="000000"/>
                </a:solidFill>
                <a:latin typeface="Times New Roman" panose="02020603050405020304" pitchFamily="18" charset="0"/>
                <a:ea typeface="MS PGothic" panose="020B0600070205080204" pitchFamily="34" charset="-128"/>
                <a:cs typeface="AR PL UMing HK" charset="0"/>
              </a:rPr>
              <a:t> </a:t>
            </a:r>
            <a:r>
              <a:rPr lang="es-ES" altLang="en-US" sz="2800" dirty="0" smtClean="0">
                <a:solidFill>
                  <a:srgbClr val="000000"/>
                </a:solidFill>
                <a:latin typeface="Times New Roman" panose="02020603050405020304" pitchFamily="18" charset="0"/>
                <a:ea typeface="MS PGothic" panose="020B0600070205080204" pitchFamily="34" charset="-128"/>
                <a:cs typeface="AR PL UMing HK" charset="0"/>
              </a:rPr>
              <a:t>Un </a:t>
            </a:r>
            <a:r>
              <a:rPr lang="es-ES" altLang="en-US" sz="2800" dirty="0">
                <a:solidFill>
                  <a:srgbClr val="000000"/>
                </a:solidFill>
                <a:latin typeface="Times New Roman" panose="02020603050405020304" pitchFamily="18" charset="0"/>
                <a:ea typeface="MS PGothic" panose="020B0600070205080204" pitchFamily="34" charset="-128"/>
                <a:cs typeface="AR PL UMing HK" charset="0"/>
              </a:rPr>
              <a:t>choque se produce cuando el cuerpo se convierte en parte del circuito eléctrico.</a:t>
            </a:r>
            <a:endParaRPr lang="en-US" altLang="en-US" sz="2800" dirty="0">
              <a:solidFill>
                <a:srgbClr val="000000"/>
              </a:solidFill>
              <a:latin typeface="Times New Roman" panose="02020603050405020304" pitchFamily="18" charset="0"/>
              <a:ea typeface="MS PGothic" panose="020B0600070205080204" pitchFamily="34" charset="-128"/>
              <a:cs typeface="AR PL UMing HK" charset="0"/>
            </a:endParaRPr>
          </a:p>
        </p:txBody>
      </p:sp>
      <p:sp>
        <p:nvSpPr>
          <p:cNvPr id="12" name="Title 1"/>
          <p:cNvSpPr>
            <a:spLocks noGrp="1"/>
          </p:cNvSpPr>
          <p:nvPr>
            <p:ph type="title"/>
          </p:nvPr>
        </p:nvSpPr>
        <p:spPr>
          <a:xfrm>
            <a:off x="457200" y="503238"/>
            <a:ext cx="8229600" cy="563562"/>
          </a:xfrm>
        </p:spPr>
        <p:txBody>
          <a:bodyPr>
            <a:normAutofit fontScale="90000"/>
          </a:bodyPr>
          <a:lstStyle/>
          <a:p>
            <a:r>
              <a:rPr lang="es-MX" altLang="en-US" dirty="0" smtClean="0">
                <a:latin typeface="Times New Roman" panose="02020603050405020304" pitchFamily="18" charset="0"/>
                <a:ea typeface="SimSun" panose="02010600030101010101" pitchFamily="2" charset="-122"/>
              </a:rPr>
              <a:t>Choque eléctrico</a:t>
            </a:r>
            <a:endParaRPr lang="es-MX" altLang="en-US" dirty="0" smtClean="0"/>
          </a:p>
        </p:txBody>
      </p:sp>
      <p:sp>
        <p:nvSpPr>
          <p:cNvPr id="2" name="Slide Number Placeholder 1"/>
          <p:cNvSpPr>
            <a:spLocks noGrp="1"/>
          </p:cNvSpPr>
          <p:nvPr>
            <p:ph type="sldNum" sz="quarter" idx="4294967295"/>
          </p:nvPr>
        </p:nvSpPr>
        <p:spPr>
          <a:xfrm>
            <a:off x="7086600" y="6311900"/>
            <a:ext cx="2057400" cy="365125"/>
          </a:xfrm>
        </p:spPr>
        <p:txBody>
          <a:bodyPr/>
          <a:lstStyle/>
          <a:p>
            <a:fld id="{CE4D45F6-FF50-4BC5-8A2D-899CD8EC2ED8}" type="slidenum">
              <a:rPr lang="en-US" smtClean="0"/>
              <a:t>47</a:t>
            </a:fld>
            <a:endParaRPr lang="en-US" dirty="0"/>
          </a:p>
        </p:txBody>
      </p:sp>
      <p:sp>
        <p:nvSpPr>
          <p:cNvPr id="20" name="Rectangle 19"/>
          <p:cNvSpPr/>
          <p:nvPr/>
        </p:nvSpPr>
        <p:spPr>
          <a:xfrm>
            <a:off x="0" y="3065446"/>
            <a:ext cx="886781" cy="1569660"/>
          </a:xfrm>
          <a:prstGeom prst="rect">
            <a:avLst/>
          </a:prstGeom>
        </p:spPr>
        <p:txBody>
          <a:bodyPr wrap="none">
            <a:spAutoFit/>
          </a:bodyPr>
          <a:lstStyle/>
          <a:p>
            <a:pPr>
              <a:buFont typeface="Arial" panose="020B0604020202020204" pitchFamily="34" charset="0"/>
              <a:buNone/>
            </a:pPr>
            <a:r>
              <a:rPr lang="en-US" altLang="en-US" sz="9600" b="1" dirty="0">
                <a:solidFill>
                  <a:srgbClr val="FF0000"/>
                </a:solidFill>
                <a:latin typeface="Times New Roman" panose="02020603050405020304" pitchFamily="18" charset="0"/>
                <a:cs typeface="Times New Roman" panose="02020603050405020304" pitchFamily="18" charset="0"/>
              </a:rPr>
              <a:t>×</a:t>
            </a:r>
            <a:endParaRPr lang="en-US" altLang="en-US" sz="9600" b="1" dirty="0">
              <a:solidFill>
                <a:srgbClr val="FF0000"/>
              </a:solidFill>
            </a:endParaRPr>
          </a:p>
        </p:txBody>
      </p:sp>
      <p:sp>
        <p:nvSpPr>
          <p:cNvPr id="21" name="Rectangle 20"/>
          <p:cNvSpPr/>
          <p:nvPr/>
        </p:nvSpPr>
        <p:spPr>
          <a:xfrm>
            <a:off x="2926892" y="3046592"/>
            <a:ext cx="886781" cy="1569660"/>
          </a:xfrm>
          <a:prstGeom prst="rect">
            <a:avLst/>
          </a:prstGeom>
        </p:spPr>
        <p:txBody>
          <a:bodyPr wrap="none">
            <a:spAutoFit/>
          </a:bodyPr>
          <a:lstStyle/>
          <a:p>
            <a:pPr>
              <a:buFont typeface="Arial" panose="020B0604020202020204" pitchFamily="34" charset="0"/>
              <a:buNone/>
            </a:pPr>
            <a:r>
              <a:rPr lang="en-US" altLang="en-US" sz="9600" b="1" dirty="0">
                <a:solidFill>
                  <a:srgbClr val="FF0000"/>
                </a:solidFill>
                <a:latin typeface="Times New Roman" panose="02020603050405020304" pitchFamily="18" charset="0"/>
                <a:cs typeface="Times New Roman" panose="02020603050405020304" pitchFamily="18" charset="0"/>
              </a:rPr>
              <a:t>×</a:t>
            </a:r>
            <a:endParaRPr lang="en-US" altLang="en-US" sz="9600" b="1" dirty="0">
              <a:solidFill>
                <a:srgbClr val="FF0000"/>
              </a:solidFill>
            </a:endParaRPr>
          </a:p>
        </p:txBody>
      </p:sp>
      <p:sp>
        <p:nvSpPr>
          <p:cNvPr id="22" name="Rectangle 21"/>
          <p:cNvSpPr/>
          <p:nvPr/>
        </p:nvSpPr>
        <p:spPr>
          <a:xfrm>
            <a:off x="5759246" y="3017863"/>
            <a:ext cx="886781" cy="1569660"/>
          </a:xfrm>
          <a:prstGeom prst="rect">
            <a:avLst/>
          </a:prstGeom>
        </p:spPr>
        <p:txBody>
          <a:bodyPr wrap="none">
            <a:spAutoFit/>
          </a:bodyPr>
          <a:lstStyle/>
          <a:p>
            <a:pPr>
              <a:buFont typeface="Arial" panose="020B0604020202020204" pitchFamily="34" charset="0"/>
              <a:buNone/>
            </a:pPr>
            <a:r>
              <a:rPr lang="en-US" altLang="en-US" sz="9600" b="1" dirty="0">
                <a:solidFill>
                  <a:srgbClr val="FF0000"/>
                </a:solidFill>
                <a:latin typeface="Times New Roman" panose="02020603050405020304" pitchFamily="18" charset="0"/>
                <a:cs typeface="Times New Roman" panose="02020603050405020304" pitchFamily="18" charset="0"/>
              </a:rPr>
              <a:t>×</a:t>
            </a:r>
            <a:endParaRPr lang="en-US" altLang="en-US" sz="9600" b="1" dirty="0">
              <a:solidFill>
                <a:srgbClr val="FF0000"/>
              </a:solidFill>
            </a:endParaRPr>
          </a:p>
        </p:txBody>
      </p:sp>
      <p:pic>
        <p:nvPicPr>
          <p:cNvPr id="3" name="Picture 2" descr="electrocution examples" title="electrocution example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8269" y="3276600"/>
            <a:ext cx="8441482" cy="2938262"/>
          </a:xfrm>
          <a:prstGeom prst="rect">
            <a:avLst/>
          </a:prstGeom>
        </p:spPr>
      </p:pic>
    </p:spTree>
    <p:extLst>
      <p:ext uri="{BB962C8B-B14F-4D97-AF65-F5344CB8AC3E}">
        <p14:creationId xmlns:p14="http://schemas.microsoft.com/office/powerpoint/2010/main" val="18709942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503238"/>
            <a:ext cx="8229600" cy="563562"/>
          </a:xfrm>
        </p:spPr>
        <p:txBody>
          <a:bodyPr>
            <a:normAutofit fontScale="90000"/>
          </a:bodyPr>
          <a:lstStyle/>
          <a:p>
            <a:r>
              <a:rPr lang="es-MX" altLang="en-US" dirty="0" smtClean="0">
                <a:latin typeface="Times New Roman" panose="02020603050405020304" pitchFamily="18" charset="0"/>
                <a:ea typeface="SimSun" panose="02010600030101010101" pitchFamily="2" charset="-122"/>
              </a:rPr>
              <a:t>Arco Eléctrico</a:t>
            </a:r>
            <a:endParaRPr lang="es-MX"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48</a:t>
            </a:fld>
            <a:endParaRPr lang="en-US" dirty="0"/>
          </a:p>
        </p:txBody>
      </p:sp>
      <p:sp>
        <p:nvSpPr>
          <p:cNvPr id="16" name="Rectangle 6"/>
          <p:cNvSpPr>
            <a:spLocks noChangeArrowheads="1"/>
          </p:cNvSpPr>
          <p:nvPr/>
        </p:nvSpPr>
        <p:spPr bwMode="auto">
          <a:xfrm>
            <a:off x="162794" y="1570037"/>
            <a:ext cx="5515984"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0000FF"/>
              </a:buClr>
              <a:buFont typeface="Wingdings" panose="05000000000000000000" pitchFamily="2" charset="2"/>
              <a:buChar char="q"/>
            </a:pPr>
            <a:r>
              <a:rPr lang="en-US" sz="2800" dirty="0" smtClean="0">
                <a:latin typeface="Times New Roman" panose="02020603050405020304" pitchFamily="18" charset="0"/>
                <a:ea typeface="MS PGothic" panose="020B0600070205080204" pitchFamily="34" charset="-128"/>
                <a:cs typeface="AR PL UMing HK" charset="0"/>
              </a:rPr>
              <a:t> </a:t>
            </a:r>
            <a:r>
              <a:rPr lang="es-ES" sz="3200" dirty="0">
                <a:latin typeface="Times New Roman" panose="02020603050405020304" pitchFamily="18" charset="0"/>
                <a:ea typeface="MS PGothic" panose="020B0600070205080204" pitchFamily="34" charset="-128"/>
                <a:cs typeface="AR PL UMing HK" charset="0"/>
              </a:rPr>
              <a:t>La corriente eléctrica </a:t>
            </a:r>
            <a:r>
              <a:rPr lang="es-ES" sz="3200" dirty="0" smtClean="0">
                <a:latin typeface="Times New Roman" panose="02020603050405020304" pitchFamily="18" charset="0"/>
                <a:ea typeface="MS PGothic" panose="020B0600070205080204" pitchFamily="34" charset="-128"/>
                <a:cs typeface="AR PL UMing HK" charset="0"/>
              </a:rPr>
              <a:t>se sale de su trayectoria y </a:t>
            </a:r>
            <a:r>
              <a:rPr lang="es-ES" sz="3200" dirty="0">
                <a:latin typeface="Times New Roman" panose="02020603050405020304" pitchFamily="18" charset="0"/>
                <a:ea typeface="MS PGothic" panose="020B0600070205080204" pitchFamily="34" charset="-128"/>
                <a:cs typeface="AR PL UMing HK" charset="0"/>
              </a:rPr>
              <a:t>viaja a través del aire ionizado hacia un conductor o hacia tierra</a:t>
            </a:r>
            <a:endParaRPr lang="en-US" sz="3200" dirty="0" smtClean="0">
              <a:latin typeface="Times New Roman" panose="02020603050405020304" pitchFamily="18" charset="0"/>
              <a:ea typeface="MS PGothic" panose="020B0600070205080204" pitchFamily="34" charset="-128"/>
              <a:cs typeface="AR PL UMing HK" charset="0"/>
            </a:endParaRPr>
          </a:p>
        </p:txBody>
      </p:sp>
      <p:pic>
        <p:nvPicPr>
          <p:cNvPr id="17" name="Picture 7" descr="It describes how the electrical arc flash occurs" title="Hazards of electrical arc flash"/>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498697" y="2914290"/>
            <a:ext cx="3333882" cy="3172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7"/>
          <p:cNvSpPr/>
          <p:nvPr/>
        </p:nvSpPr>
        <p:spPr>
          <a:xfrm>
            <a:off x="162794" y="4103847"/>
            <a:ext cx="5270097" cy="1569660"/>
          </a:xfrm>
          <a:prstGeom prst="rect">
            <a:avLst/>
          </a:prstGeom>
        </p:spPr>
        <p:txBody>
          <a:bodyPr wrap="square">
            <a:spAutoFit/>
          </a:bodyPr>
          <a:lstStyle/>
          <a:p>
            <a:pPr marL="457200" indent="-457200">
              <a:buClr>
                <a:srgbClr val="0000FF"/>
              </a:buClr>
              <a:buFont typeface="Wingdings" panose="05000000000000000000" pitchFamily="2" charset="2"/>
              <a:buChar char="q"/>
            </a:pPr>
            <a:r>
              <a:rPr lang="en-US" sz="2800" dirty="0" smtClean="0">
                <a:latin typeface="Times New Roman" panose="02020603050405020304" pitchFamily="18" charset="0"/>
                <a:ea typeface="MS PGothic" panose="020B0600070205080204" pitchFamily="34" charset="-128"/>
                <a:cs typeface="AR PL UMing HK" charset="0"/>
              </a:rPr>
              <a:t> </a:t>
            </a:r>
            <a:r>
              <a:rPr lang="es-MX" sz="3200" dirty="0" smtClean="0">
                <a:latin typeface="Times New Roman" panose="02020603050405020304" pitchFamily="18" charset="0"/>
                <a:ea typeface="MS PGothic" panose="020B0600070205080204" pitchFamily="34" charset="-128"/>
                <a:cs typeface="AR PL UMing HK" charset="0"/>
              </a:rPr>
              <a:t>Podría suceder al Tocar por descuido equipos eléctricos o interruptores</a:t>
            </a:r>
            <a:endParaRPr lang="es-MX" sz="3200" dirty="0">
              <a:latin typeface="Times New Roman" panose="02020603050405020304" pitchFamily="18" charset="0"/>
              <a:ea typeface="MS PGothic" panose="020B0600070205080204" pitchFamily="34" charset="-128"/>
              <a:cs typeface="AR PL UMing HK" charset="0"/>
            </a:endParaRPr>
          </a:p>
        </p:txBody>
      </p:sp>
      <p:sp>
        <p:nvSpPr>
          <p:cNvPr id="21" name="Rectangle 20"/>
          <p:cNvSpPr/>
          <p:nvPr/>
        </p:nvSpPr>
        <p:spPr>
          <a:xfrm>
            <a:off x="7980967" y="3611405"/>
            <a:ext cx="886781" cy="1569660"/>
          </a:xfrm>
          <a:prstGeom prst="rect">
            <a:avLst/>
          </a:prstGeom>
        </p:spPr>
        <p:txBody>
          <a:bodyPr wrap="none">
            <a:spAutoFit/>
          </a:bodyPr>
          <a:lstStyle/>
          <a:p>
            <a:pPr>
              <a:buFont typeface="Arial" panose="020B0604020202020204" pitchFamily="34" charset="0"/>
              <a:buNone/>
            </a:pPr>
            <a:r>
              <a:rPr lang="en-US" altLang="en-US" sz="9600" b="1" dirty="0">
                <a:solidFill>
                  <a:srgbClr val="FF0000"/>
                </a:solidFill>
                <a:latin typeface="Times New Roman" panose="02020603050405020304" pitchFamily="18" charset="0"/>
                <a:cs typeface="Times New Roman" panose="02020603050405020304" pitchFamily="18" charset="0"/>
              </a:rPr>
              <a:t>×</a:t>
            </a:r>
            <a:endParaRPr lang="en-US" altLang="en-US" sz="9600" b="1" dirty="0">
              <a:solidFill>
                <a:srgbClr val="FF0000"/>
              </a:solidFill>
            </a:endParaRPr>
          </a:p>
        </p:txBody>
      </p:sp>
    </p:spTree>
    <p:extLst>
      <p:ext uri="{BB962C8B-B14F-4D97-AF65-F5344CB8AC3E}">
        <p14:creationId xmlns:p14="http://schemas.microsoft.com/office/powerpoint/2010/main" val="321851317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6"/>
          <p:cNvSpPr>
            <a:spLocks noChangeArrowheads="1"/>
          </p:cNvSpPr>
          <p:nvPr/>
        </p:nvSpPr>
        <p:spPr bwMode="auto">
          <a:xfrm>
            <a:off x="152400" y="3734281"/>
            <a:ext cx="8763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0" lvl="1" indent="-457200">
              <a:buClr>
                <a:srgbClr val="0000FF"/>
              </a:buClr>
              <a:buFont typeface="Wingdings" panose="05000000000000000000" pitchFamily="2" charset="2"/>
              <a:buChar char="q"/>
            </a:pPr>
            <a:r>
              <a:rPr lang="es-ES" sz="3200" dirty="0">
                <a:latin typeface="Times New Roman" panose="02020603050405020304" pitchFamily="18" charset="0"/>
                <a:ea typeface="MS PGothic" panose="020B0600070205080204" pitchFamily="34" charset="-128"/>
                <a:cs typeface="AR PL UMing HK" charset="0"/>
              </a:rPr>
              <a:t>Liberación de calor, luz brillante, gases, </a:t>
            </a:r>
            <a:r>
              <a:rPr lang="es-ES" sz="3200" dirty="0" smtClean="0">
                <a:latin typeface="Times New Roman" panose="02020603050405020304" pitchFamily="18" charset="0"/>
                <a:ea typeface="MS PGothic" panose="020B0600070205080204" pitchFamily="34" charset="-128"/>
                <a:cs typeface="AR PL UMing HK" charset="0"/>
              </a:rPr>
              <a:t>vapores</a:t>
            </a:r>
            <a:r>
              <a:rPr lang="es-ES" sz="3200" dirty="0">
                <a:latin typeface="Times New Roman" panose="02020603050405020304" pitchFamily="18" charset="0"/>
                <a:ea typeface="MS PGothic" panose="020B0600070205080204" pitchFamily="34" charset="-128"/>
                <a:cs typeface="AR PL UMing HK" charset="0"/>
              </a:rPr>
              <a:t>.</a:t>
            </a:r>
            <a:endParaRPr lang="en-US" sz="3200" dirty="0">
              <a:latin typeface="Times New Roman" panose="02020603050405020304" pitchFamily="18" charset="0"/>
              <a:ea typeface="MS PGothic" panose="020B0600070205080204" pitchFamily="34" charset="-128"/>
              <a:cs typeface="AR PL UMing HK" charset="0"/>
            </a:endParaRPr>
          </a:p>
        </p:txBody>
      </p:sp>
      <p:sp>
        <p:nvSpPr>
          <p:cNvPr id="12" name="Rectangle 6"/>
          <p:cNvSpPr>
            <a:spLocks noChangeArrowheads="1"/>
          </p:cNvSpPr>
          <p:nvPr/>
        </p:nvSpPr>
        <p:spPr bwMode="auto">
          <a:xfrm>
            <a:off x="66676" y="1227059"/>
            <a:ext cx="901064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buClr>
                <a:srgbClr val="0000FF"/>
              </a:buClr>
              <a:buFont typeface="Wingdings" panose="05000000000000000000" pitchFamily="2" charset="2"/>
              <a:buChar char="q"/>
            </a:pPr>
            <a:r>
              <a:rPr lang="es-ES" sz="3200" dirty="0">
                <a:latin typeface="Times New Roman" panose="02020603050405020304" pitchFamily="18" charset="0"/>
                <a:ea typeface="MS PGothic" panose="020B0600070205080204" pitchFamily="34" charset="-128"/>
                <a:cs typeface="AR PL UMing HK" charset="0"/>
              </a:rPr>
              <a:t>¿Qué causa un arco eléctrico?</a:t>
            </a:r>
            <a:endParaRPr lang="en-US" sz="3200" dirty="0" smtClean="0">
              <a:latin typeface="Times New Roman" panose="02020603050405020304" pitchFamily="18" charset="0"/>
              <a:ea typeface="MS PGothic" panose="020B0600070205080204" pitchFamily="34" charset="-128"/>
              <a:cs typeface="AR PL UMing HK" charset="0"/>
            </a:endParaRPr>
          </a:p>
          <a:p>
            <a:pPr marL="914400" lvl="1" indent="-457200">
              <a:buClr>
                <a:srgbClr val="0000FF"/>
              </a:buClr>
              <a:buFont typeface="Wingdings" panose="05000000000000000000" pitchFamily="2" charset="2"/>
              <a:buChar char="§"/>
            </a:pPr>
            <a:r>
              <a:rPr lang="es-ES" sz="2800" dirty="0">
                <a:latin typeface="Times New Roman" panose="02020603050405020304" pitchFamily="18" charset="0"/>
                <a:ea typeface="MS PGothic" panose="020B0600070205080204" pitchFamily="34" charset="-128"/>
                <a:cs typeface="AR PL UMing HK" charset="0"/>
              </a:rPr>
              <a:t>Contacto accidental</a:t>
            </a:r>
          </a:p>
          <a:p>
            <a:pPr marL="914400" lvl="1" indent="-457200">
              <a:buClr>
                <a:srgbClr val="0000FF"/>
              </a:buClr>
              <a:buFont typeface="Wingdings" panose="05000000000000000000" pitchFamily="2" charset="2"/>
              <a:buChar char="§"/>
            </a:pPr>
            <a:r>
              <a:rPr lang="es-ES" sz="2800" dirty="0">
                <a:latin typeface="Times New Roman" panose="02020603050405020304" pitchFamily="18" charset="0"/>
                <a:ea typeface="MS PGothic" panose="020B0600070205080204" pitchFamily="34" charset="-128"/>
                <a:cs typeface="AR PL UMing HK" charset="0"/>
              </a:rPr>
              <a:t>Falla del equipo debido a un mantenimiento </a:t>
            </a:r>
            <a:r>
              <a:rPr lang="es-ES" sz="2800" dirty="0" smtClean="0">
                <a:latin typeface="Times New Roman" panose="02020603050405020304" pitchFamily="18" charset="0"/>
                <a:ea typeface="MS PGothic" panose="020B0600070205080204" pitchFamily="34" charset="-128"/>
                <a:cs typeface="AR PL UMing HK" charset="0"/>
              </a:rPr>
              <a:t>deficiente</a:t>
            </a:r>
            <a:endParaRPr lang="es-ES" sz="2800" dirty="0">
              <a:latin typeface="Times New Roman" panose="02020603050405020304" pitchFamily="18" charset="0"/>
              <a:ea typeface="MS PGothic" panose="020B0600070205080204" pitchFamily="34" charset="-128"/>
              <a:cs typeface="AR PL UMing HK" charset="0"/>
            </a:endParaRPr>
          </a:p>
          <a:p>
            <a:pPr marL="914400" lvl="1" indent="-457200">
              <a:buClr>
                <a:srgbClr val="0000FF"/>
              </a:buClr>
              <a:buFont typeface="Wingdings" panose="05000000000000000000" pitchFamily="2" charset="2"/>
              <a:buChar char="§"/>
            </a:pPr>
            <a:r>
              <a:rPr lang="es-ES" sz="2800" dirty="0">
                <a:latin typeface="Times New Roman" panose="02020603050405020304" pitchFamily="18" charset="0"/>
                <a:ea typeface="MS PGothic" panose="020B0600070205080204" pitchFamily="34" charset="-128"/>
                <a:cs typeface="AR PL UMing HK" charset="0"/>
              </a:rPr>
              <a:t>Instalación defectuosa</a:t>
            </a:r>
          </a:p>
          <a:p>
            <a:pPr marL="914400" lvl="1" indent="-457200">
              <a:buClr>
                <a:srgbClr val="0000FF"/>
              </a:buClr>
              <a:buFont typeface="Wingdings" panose="05000000000000000000" pitchFamily="2" charset="2"/>
              <a:buChar char="§"/>
            </a:pPr>
            <a:r>
              <a:rPr lang="es-ES" sz="2800" dirty="0">
                <a:latin typeface="Times New Roman" panose="02020603050405020304" pitchFamily="18" charset="0"/>
                <a:ea typeface="MS PGothic" panose="020B0600070205080204" pitchFamily="34" charset="-128"/>
                <a:cs typeface="AR PL UMing HK" charset="0"/>
              </a:rPr>
              <a:t>Falla </a:t>
            </a:r>
            <a:r>
              <a:rPr lang="es-ES" sz="2800" dirty="0" smtClean="0">
                <a:latin typeface="Times New Roman" panose="02020603050405020304" pitchFamily="18" charset="0"/>
                <a:ea typeface="MS PGothic" panose="020B0600070205080204" pitchFamily="34" charset="-128"/>
                <a:cs typeface="AR PL UMing HK" charset="0"/>
              </a:rPr>
              <a:t>del material </a:t>
            </a:r>
            <a:r>
              <a:rPr lang="es-ES" sz="2800" dirty="0">
                <a:latin typeface="Times New Roman" panose="02020603050405020304" pitchFamily="18" charset="0"/>
                <a:ea typeface="MS PGothic" panose="020B0600070205080204" pitchFamily="34" charset="-128"/>
                <a:cs typeface="AR PL UMing HK" charset="0"/>
              </a:rPr>
              <a:t>o corrosión</a:t>
            </a:r>
            <a:endParaRPr lang="en-US" altLang="en-US" sz="2800" dirty="0">
              <a:latin typeface="Times New Roman" panose="02020603050405020304" pitchFamily="18" charset="0"/>
              <a:ea typeface="MS PGothic" panose="020B0600070205080204" pitchFamily="34" charset="-128"/>
              <a:cs typeface="AR PL UMing HK" charset="0"/>
            </a:endParaRPr>
          </a:p>
        </p:txBody>
      </p:sp>
      <p:pic>
        <p:nvPicPr>
          <p:cNvPr id="13" name="Picture 12" descr="It shows three common releases from electrical arc flash" title="release of electrical arc flash"/>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71800" y="4355370"/>
            <a:ext cx="4312314" cy="2286651"/>
          </a:xfrm>
          <a:prstGeom prst="rect">
            <a:avLst/>
          </a:prstGeom>
        </p:spPr>
      </p:pic>
      <p:sp>
        <p:nvSpPr>
          <p:cNvPr id="14" name="Title 1"/>
          <p:cNvSpPr>
            <a:spLocks noGrp="1"/>
          </p:cNvSpPr>
          <p:nvPr>
            <p:ph type="title"/>
          </p:nvPr>
        </p:nvSpPr>
        <p:spPr>
          <a:xfrm>
            <a:off x="457200" y="503238"/>
            <a:ext cx="8229600" cy="563562"/>
          </a:xfrm>
        </p:spPr>
        <p:txBody>
          <a:bodyPr>
            <a:normAutofit fontScale="90000"/>
          </a:bodyPr>
          <a:lstStyle/>
          <a:p>
            <a:r>
              <a:rPr lang="es-MX" altLang="en-US" dirty="0" smtClean="0">
                <a:latin typeface="Times New Roman" panose="02020603050405020304" pitchFamily="18" charset="0"/>
                <a:ea typeface="SimSun" panose="02010600030101010101" pitchFamily="2" charset="-122"/>
              </a:rPr>
              <a:t>Arco Eléctrico</a:t>
            </a:r>
            <a:endParaRPr lang="es-MX"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49</a:t>
            </a:fld>
            <a:endParaRPr lang="en-US" dirty="0"/>
          </a:p>
        </p:txBody>
      </p:sp>
    </p:spTree>
    <p:extLst>
      <p:ext uri="{BB962C8B-B14F-4D97-AF65-F5344CB8AC3E}">
        <p14:creationId xmlns:p14="http://schemas.microsoft.com/office/powerpoint/2010/main" val="7826175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2"/>
          <p:cNvSpPr txBox="1">
            <a:spLocks/>
          </p:cNvSpPr>
          <p:nvPr/>
        </p:nvSpPr>
        <p:spPr bwMode="auto">
          <a:xfrm>
            <a:off x="754459" y="2237385"/>
            <a:ext cx="7635081" cy="699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685800" indent="-22860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indent="0" algn="just">
              <a:buClr>
                <a:srgbClr val="3333FF"/>
              </a:buClr>
              <a:buNone/>
            </a:pPr>
            <a:r>
              <a:rPr lang="es-ES" altLang="en-US" sz="4000" dirty="0" smtClean="0">
                <a:latin typeface="Times New Roman" panose="02020603050405020304" pitchFamily="18" charset="0"/>
                <a:cs typeface="Times New Roman" panose="02020603050405020304" pitchFamily="18" charset="0"/>
              </a:rPr>
              <a:t>Completa ahora </a:t>
            </a:r>
            <a:r>
              <a:rPr lang="es-ES" altLang="en-US" sz="4000" dirty="0">
                <a:latin typeface="Times New Roman" panose="02020603050405020304" pitchFamily="18" charset="0"/>
                <a:cs typeface="Times New Roman" panose="02020603050405020304" pitchFamily="18" charset="0"/>
              </a:rPr>
              <a:t>la hoja de </a:t>
            </a:r>
            <a:r>
              <a:rPr lang="es-ES" altLang="en-US" sz="4000" dirty="0" smtClean="0">
                <a:latin typeface="Times New Roman" panose="02020603050405020304" pitchFamily="18" charset="0"/>
                <a:cs typeface="Times New Roman" panose="02020603050405020304" pitchFamily="18" charset="0"/>
              </a:rPr>
              <a:t>registro</a:t>
            </a:r>
            <a:endParaRPr lang="en-US" altLang="en-US" sz="4000" dirty="0" smtClean="0">
              <a:latin typeface="Times New Roman" panose="02020603050405020304" pitchFamily="18" charset="0"/>
              <a:cs typeface="Times New Roman" panose="02020603050405020304" pitchFamily="18" charset="0"/>
            </a:endParaRPr>
          </a:p>
        </p:txBody>
      </p:sp>
      <p:sp>
        <p:nvSpPr>
          <p:cNvPr id="9" name="Title 1"/>
          <p:cNvSpPr>
            <a:spLocks noGrp="1"/>
          </p:cNvSpPr>
          <p:nvPr>
            <p:ph type="title"/>
          </p:nvPr>
        </p:nvSpPr>
        <p:spPr>
          <a:xfrm>
            <a:off x="457200" y="503238"/>
            <a:ext cx="8229600" cy="563562"/>
          </a:xfrm>
        </p:spPr>
        <p:txBody>
          <a:bodyPr>
            <a:normAutofit fontScale="90000"/>
          </a:bodyPr>
          <a:lstStyle/>
          <a:p>
            <a:r>
              <a:rPr lang="es-MX" altLang="en-US" dirty="0" smtClean="0">
                <a:latin typeface="Times New Roman" panose="02020603050405020304" pitchFamily="18" charset="0"/>
                <a:ea typeface="SimSun" panose="02010600030101010101" pitchFamily="2" charset="-122"/>
              </a:rPr>
              <a:t>Enlistarse</a:t>
            </a:r>
            <a:endParaRPr lang="es-MX"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5</a:t>
            </a:fld>
            <a:endParaRPr lang="en-US" dirty="0"/>
          </a:p>
        </p:txBody>
      </p:sp>
    </p:spTree>
    <p:extLst>
      <p:ext uri="{BB962C8B-B14F-4D97-AF65-F5344CB8AC3E}">
        <p14:creationId xmlns:p14="http://schemas.microsoft.com/office/powerpoint/2010/main" val="207611770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6"/>
          <p:cNvSpPr>
            <a:spLocks noChangeArrowheads="1"/>
          </p:cNvSpPr>
          <p:nvPr/>
        </p:nvSpPr>
        <p:spPr bwMode="auto">
          <a:xfrm>
            <a:off x="228600" y="968833"/>
            <a:ext cx="8686800"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eaLnBrk="1" hangingPunct="1">
              <a:buClr>
                <a:srgbClr val="0000FF"/>
              </a:buClr>
              <a:buFont typeface="Wingdings" panose="05000000000000000000" pitchFamily="2" charset="2"/>
              <a:buChar char="q"/>
            </a:pPr>
            <a:r>
              <a:rPr lang="en-US" altLang="en-US" sz="2800" dirty="0" smtClean="0">
                <a:latin typeface="Times New Roman" panose="02020603050405020304" pitchFamily="18" charset="0"/>
                <a:cs typeface="Times New Roman" panose="02020603050405020304" pitchFamily="18" charset="0"/>
              </a:rPr>
              <a:t> </a:t>
            </a:r>
            <a:r>
              <a:rPr lang="es-MX" altLang="en-US" sz="3200" dirty="0" smtClean="0">
                <a:latin typeface="Times New Roman" panose="02020603050405020304" pitchFamily="18" charset="0"/>
                <a:cs typeface="Times New Roman" panose="02020603050405020304" pitchFamily="18" charset="0"/>
              </a:rPr>
              <a:t>Un reporte de accidente</a:t>
            </a:r>
          </a:p>
          <a:p>
            <a:pPr algn="just"/>
            <a:endParaRPr lang="es-MX" altLang="en-US" sz="900" dirty="0" smtClean="0">
              <a:latin typeface="Times New Roman" panose="02020603050405020304" pitchFamily="18" charset="0"/>
              <a:cs typeface="Times New Roman" panose="02020603050405020304" pitchFamily="18" charset="0"/>
            </a:endParaRPr>
          </a:p>
          <a:p>
            <a:pPr algn="just"/>
            <a:r>
              <a:rPr lang="es-MX" altLang="en-US" sz="2600" dirty="0" smtClean="0">
                <a:latin typeface="Times New Roman" panose="02020603050405020304" pitchFamily="18" charset="0"/>
                <a:cs typeface="Times New Roman" panose="02020603050405020304" pitchFamily="18" charset="0"/>
              </a:rPr>
              <a:t>Los empleados cambiaban un interruptor en un sistema trifásico de 480 voltios y 2,000 amperios que no estaba </a:t>
            </a:r>
            <a:r>
              <a:rPr lang="es-MX" altLang="en-US" sz="2600" dirty="0" err="1" smtClean="0">
                <a:latin typeface="Times New Roman" panose="02020603050405020304" pitchFamily="18" charset="0"/>
                <a:cs typeface="Times New Roman" panose="02020603050405020304" pitchFamily="18" charset="0"/>
              </a:rPr>
              <a:t>desenergizado</a:t>
            </a:r>
            <a:r>
              <a:rPr lang="es-MX" altLang="en-US" sz="2600" dirty="0" smtClean="0">
                <a:latin typeface="Times New Roman" panose="02020603050405020304" pitchFamily="18" charset="0"/>
                <a:cs typeface="Times New Roman" panose="02020603050405020304" pitchFamily="18" charset="0"/>
              </a:rPr>
              <a:t>. Los empleados no usaban PPE para protegerse del arco eléctrico. Un empleado interrumpió el sistema con su llave inglesa mientras conectaba un conductor a una pata de las tres fases, provocando un cortocircuito y un posterior arco eléctrico. El empleado murió.</a:t>
            </a:r>
          </a:p>
        </p:txBody>
      </p:sp>
      <p:pic>
        <p:nvPicPr>
          <p:cNvPr id="12" name="Picture 11" descr="It is a cartoon showing how electrical arc flash occurs" title="Electrical arc flash"/>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0" y="4423391"/>
            <a:ext cx="6324827" cy="2206009"/>
          </a:xfrm>
          <a:prstGeom prst="rect">
            <a:avLst/>
          </a:prstGeom>
        </p:spPr>
      </p:pic>
      <p:sp>
        <p:nvSpPr>
          <p:cNvPr id="13" name="Rectangle 12"/>
          <p:cNvSpPr/>
          <p:nvPr/>
        </p:nvSpPr>
        <p:spPr>
          <a:xfrm>
            <a:off x="6104543" y="5126742"/>
            <a:ext cx="886781" cy="1569660"/>
          </a:xfrm>
          <a:prstGeom prst="rect">
            <a:avLst/>
          </a:prstGeom>
        </p:spPr>
        <p:txBody>
          <a:bodyPr wrap="none">
            <a:spAutoFit/>
          </a:bodyPr>
          <a:lstStyle/>
          <a:p>
            <a:pPr>
              <a:buFont typeface="Arial" panose="020B0604020202020204" pitchFamily="34" charset="0"/>
              <a:buNone/>
            </a:pPr>
            <a:r>
              <a:rPr lang="en-US" altLang="en-US" sz="9600" b="1" dirty="0">
                <a:solidFill>
                  <a:srgbClr val="FF0000"/>
                </a:solidFill>
                <a:latin typeface="Times New Roman" panose="02020603050405020304" pitchFamily="18" charset="0"/>
                <a:cs typeface="Times New Roman" panose="02020603050405020304" pitchFamily="18" charset="0"/>
              </a:rPr>
              <a:t>×</a:t>
            </a:r>
            <a:endParaRPr lang="en-US" altLang="en-US" sz="9600" b="1" dirty="0">
              <a:solidFill>
                <a:srgbClr val="FF0000"/>
              </a:solidFill>
            </a:endParaRPr>
          </a:p>
        </p:txBody>
      </p:sp>
      <p:sp>
        <p:nvSpPr>
          <p:cNvPr id="14" name="Title 1"/>
          <p:cNvSpPr>
            <a:spLocks noGrp="1"/>
          </p:cNvSpPr>
          <p:nvPr>
            <p:ph type="title"/>
          </p:nvPr>
        </p:nvSpPr>
        <p:spPr>
          <a:xfrm>
            <a:off x="457200" y="503238"/>
            <a:ext cx="8229600" cy="563562"/>
          </a:xfrm>
        </p:spPr>
        <p:txBody>
          <a:bodyPr>
            <a:normAutofit fontScale="90000"/>
          </a:bodyPr>
          <a:lstStyle/>
          <a:p>
            <a:r>
              <a:rPr lang="es-MX" altLang="en-US" dirty="0" smtClean="0">
                <a:latin typeface="Times New Roman" panose="02020603050405020304" pitchFamily="18" charset="0"/>
                <a:ea typeface="SimSun" panose="02010600030101010101" pitchFamily="2" charset="-122"/>
              </a:rPr>
              <a:t>Arco Eléctrico</a:t>
            </a:r>
            <a:endParaRPr lang="es-MX"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50</a:t>
            </a:fld>
            <a:endParaRPr lang="en-US" dirty="0"/>
          </a:p>
        </p:txBody>
      </p:sp>
    </p:spTree>
    <p:extLst>
      <p:ext uri="{BB962C8B-B14F-4D97-AF65-F5344CB8AC3E}">
        <p14:creationId xmlns:p14="http://schemas.microsoft.com/office/powerpoint/2010/main" val="341589872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066800"/>
            <a:ext cx="9067800" cy="1077218"/>
          </a:xfrm>
          <a:prstGeom prst="rect">
            <a:avLst/>
          </a:prstGeom>
        </p:spPr>
        <p:txBody>
          <a:bodyPr wrap="square">
            <a:spAutoFit/>
          </a:bodyPr>
          <a:lstStyle/>
          <a:p>
            <a:pPr marL="457200" indent="-457200">
              <a:buClr>
                <a:srgbClr val="0000FF"/>
              </a:buClr>
              <a:buFont typeface="Wingdings" panose="05000000000000000000" pitchFamily="2" charset="2"/>
              <a:buChar char="q"/>
            </a:pPr>
            <a:r>
              <a:rPr lang="es-ES" sz="3200" dirty="0">
                <a:latin typeface="Times New Roman" panose="02020603050405020304" pitchFamily="18" charset="0"/>
                <a:ea typeface="MS PGothic" panose="020B0600070205080204" pitchFamily="34" charset="-128"/>
              </a:rPr>
              <a:t>OSHA requiere etiquetas de advertencia en equipos energizados</a:t>
            </a:r>
            <a:endParaRPr lang="en-US" sz="3200" dirty="0"/>
          </a:p>
        </p:txBody>
      </p:sp>
      <p:sp>
        <p:nvSpPr>
          <p:cNvPr id="14" name="Rectangle 13"/>
          <p:cNvSpPr/>
          <p:nvPr/>
        </p:nvSpPr>
        <p:spPr>
          <a:xfrm>
            <a:off x="390417" y="4782989"/>
            <a:ext cx="4791183" cy="1723549"/>
          </a:xfrm>
          <a:prstGeom prst="rect">
            <a:avLst/>
          </a:prstGeom>
        </p:spPr>
        <p:txBody>
          <a:bodyPr wrap="square">
            <a:spAutoFit/>
          </a:bodyPr>
          <a:lstStyle/>
          <a:p>
            <a:pPr marL="0" lvl="1" algn="just">
              <a:buClr>
                <a:srgbClr val="3333FF"/>
              </a:buClr>
              <a:buFont typeface="Wingdings" panose="05000000000000000000" pitchFamily="2" charset="2"/>
              <a:buChar char="§"/>
            </a:pPr>
            <a:r>
              <a:rPr lang="en-US" altLang="en-US" sz="2800" dirty="0" smtClean="0">
                <a:latin typeface="Times New Roman" panose="02020603050405020304" pitchFamily="18" charset="0"/>
                <a:cs typeface="Times New Roman" panose="02020603050405020304" pitchFamily="18" charset="0"/>
              </a:rPr>
              <a:t>  </a:t>
            </a:r>
            <a:r>
              <a:rPr lang="es-MX" altLang="en-US" sz="2600" dirty="0" smtClean="0">
                <a:latin typeface="Times New Roman" panose="02020603050405020304" pitchFamily="18" charset="0"/>
                <a:cs typeface="Times New Roman" panose="02020603050405020304" pitchFamily="18" charset="0"/>
              </a:rPr>
              <a:t>Tableros</a:t>
            </a:r>
          </a:p>
          <a:p>
            <a:pPr marL="0" lvl="1" algn="just">
              <a:buClr>
                <a:srgbClr val="3333FF"/>
              </a:buClr>
              <a:buFont typeface="Wingdings" panose="05000000000000000000" pitchFamily="2" charset="2"/>
              <a:buChar char="§"/>
            </a:pPr>
            <a:r>
              <a:rPr lang="es-MX" altLang="en-US" sz="2600" dirty="0" smtClean="0">
                <a:latin typeface="Times New Roman" panose="02020603050405020304" pitchFamily="18" charset="0"/>
                <a:cs typeface="Times New Roman" panose="02020603050405020304" pitchFamily="18" charset="0"/>
              </a:rPr>
              <a:t>  Paneles de control</a:t>
            </a:r>
          </a:p>
          <a:p>
            <a:pPr marL="0" lvl="1" algn="just">
              <a:buClr>
                <a:srgbClr val="3333FF"/>
              </a:buClr>
              <a:buFont typeface="Wingdings" panose="05000000000000000000" pitchFamily="2" charset="2"/>
              <a:buChar char="§"/>
            </a:pPr>
            <a:r>
              <a:rPr lang="es-MX" altLang="en-US" sz="2600" dirty="0" smtClean="0">
                <a:latin typeface="Times New Roman" panose="02020603050405020304" pitchFamily="18" charset="0"/>
                <a:cs typeface="Times New Roman" panose="02020603050405020304" pitchFamily="18" charset="0"/>
              </a:rPr>
              <a:t>  Paneles de control industriales</a:t>
            </a:r>
          </a:p>
          <a:p>
            <a:pPr marL="0" lvl="1" algn="just">
              <a:buClr>
                <a:srgbClr val="3333FF"/>
              </a:buClr>
              <a:buFont typeface="Wingdings" panose="05000000000000000000" pitchFamily="2" charset="2"/>
              <a:buChar char="§"/>
            </a:pPr>
            <a:r>
              <a:rPr lang="es-MX" altLang="en-US" sz="2600" dirty="0" smtClean="0">
                <a:latin typeface="Times New Roman" panose="02020603050405020304" pitchFamily="18" charset="0"/>
                <a:cs typeface="Times New Roman" panose="02020603050405020304" pitchFamily="18" charset="0"/>
              </a:rPr>
              <a:t>  </a:t>
            </a:r>
            <a:r>
              <a:rPr lang="es-MX" altLang="en-US" sz="2600" dirty="0" err="1" smtClean="0">
                <a:latin typeface="Times New Roman" panose="02020603050405020304" pitchFamily="18" charset="0"/>
                <a:cs typeface="Times New Roman" panose="02020603050405020304" pitchFamily="18" charset="0"/>
              </a:rPr>
              <a:t>Desenergizar</a:t>
            </a:r>
            <a:r>
              <a:rPr lang="es-MX" altLang="en-US" sz="2600" dirty="0" smtClean="0">
                <a:latin typeface="Times New Roman" panose="02020603050405020304" pitchFamily="18" charset="0"/>
                <a:cs typeface="Times New Roman" panose="02020603050405020304" pitchFamily="18" charset="0"/>
              </a:rPr>
              <a:t> interruptores</a:t>
            </a:r>
            <a:endParaRPr lang="es-MX" altLang="en-US" sz="2600" dirty="0">
              <a:latin typeface="Times New Roman" panose="02020603050405020304" pitchFamily="18" charset="0"/>
              <a:cs typeface="Times New Roman" panose="02020603050405020304" pitchFamily="18" charset="0"/>
            </a:endParaRPr>
          </a:p>
        </p:txBody>
      </p:sp>
      <p:pic>
        <p:nvPicPr>
          <p:cNvPr id="15" name="Picture 14" descr="This is an example of eletrical equipment for electrical arc flash" title="electrical equipmen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85901" y="1765518"/>
            <a:ext cx="2843699" cy="4425434"/>
          </a:xfrm>
          <a:prstGeom prst="rect">
            <a:avLst/>
          </a:prstGeom>
        </p:spPr>
      </p:pic>
      <p:sp>
        <p:nvSpPr>
          <p:cNvPr id="12" name="Title 1"/>
          <p:cNvSpPr>
            <a:spLocks noGrp="1"/>
          </p:cNvSpPr>
          <p:nvPr>
            <p:ph type="title"/>
          </p:nvPr>
        </p:nvSpPr>
        <p:spPr>
          <a:xfrm>
            <a:off x="457200" y="503238"/>
            <a:ext cx="8229600" cy="563562"/>
          </a:xfrm>
        </p:spPr>
        <p:txBody>
          <a:bodyPr>
            <a:normAutofit fontScale="90000"/>
          </a:bodyPr>
          <a:lstStyle/>
          <a:p>
            <a:r>
              <a:rPr lang="es-MX" altLang="en-US" dirty="0" smtClean="0">
                <a:latin typeface="Times New Roman" panose="02020603050405020304" pitchFamily="18" charset="0"/>
                <a:ea typeface="SimSun" panose="02010600030101010101" pitchFamily="2" charset="-122"/>
              </a:rPr>
              <a:t>Arco Eléctrico</a:t>
            </a:r>
            <a:endParaRPr lang="es-MX"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51</a:t>
            </a:fld>
            <a:endParaRPr lang="en-US" dirty="0"/>
          </a:p>
        </p:txBody>
      </p:sp>
      <p:sp>
        <p:nvSpPr>
          <p:cNvPr id="11" name="Rectangle 10"/>
          <p:cNvSpPr/>
          <p:nvPr/>
        </p:nvSpPr>
        <p:spPr>
          <a:xfrm>
            <a:off x="166198" y="2231509"/>
            <a:ext cx="5125121" cy="461665"/>
          </a:xfrm>
          <a:prstGeom prst="rect">
            <a:avLst/>
          </a:prstGeom>
        </p:spPr>
        <p:txBody>
          <a:bodyPr wrap="none">
            <a:spAutoFit/>
          </a:bodyPr>
          <a:lstStyle/>
          <a:p>
            <a:r>
              <a:rPr lang="es-MX" altLang="en-US" sz="2400" kern="0" dirty="0" smtClean="0">
                <a:latin typeface="Times New Roman" panose="02020603050405020304" pitchFamily="18" charset="0"/>
                <a:cs typeface="Times New Roman" panose="02020603050405020304" pitchFamily="18" charset="0"/>
              </a:rPr>
              <a:t>Regulación OSHA</a:t>
            </a:r>
            <a:r>
              <a:rPr lang="en-US" altLang="en-US" sz="2400" kern="0" dirty="0" smtClean="0">
                <a:latin typeface="Times New Roman" panose="02020603050405020304" pitchFamily="18" charset="0"/>
                <a:cs typeface="Times New Roman" panose="02020603050405020304" pitchFamily="18" charset="0"/>
              </a:rPr>
              <a:t>: </a:t>
            </a:r>
            <a:r>
              <a:rPr lang="en-US" altLang="en-US" sz="2400" kern="0" dirty="0" smtClean="0">
                <a:latin typeface="Times New Roman" panose="02020603050405020304" pitchFamily="18" charset="0"/>
                <a:cs typeface="Times New Roman" panose="02020603050405020304" pitchFamily="18" charset="0"/>
                <a:hlinkClick r:id="rId4"/>
              </a:rPr>
              <a:t>1910.303</a:t>
            </a:r>
            <a:r>
              <a:rPr lang="en-US" altLang="en-US" sz="2400" kern="0" dirty="0" smtClean="0">
                <a:latin typeface="Times New Roman" panose="02020603050405020304" pitchFamily="18" charset="0"/>
                <a:cs typeface="Times New Roman" panose="02020603050405020304" pitchFamily="18" charset="0"/>
              </a:rPr>
              <a:t>, </a:t>
            </a:r>
            <a:r>
              <a:rPr lang="en-US" altLang="en-US" sz="2400" kern="0" dirty="0" smtClean="0">
                <a:latin typeface="Times New Roman" panose="02020603050405020304" pitchFamily="18" charset="0"/>
                <a:cs typeface="Times New Roman" panose="02020603050405020304" pitchFamily="18" charset="0"/>
                <a:hlinkClick r:id="rId5"/>
              </a:rPr>
              <a:t>1910.335</a:t>
            </a:r>
            <a:endParaRPr lang="en-US" sz="2400" dirty="0"/>
          </a:p>
        </p:txBody>
      </p:sp>
      <p:pic>
        <p:nvPicPr>
          <p:cNvPr id="3" name="Picture 2" descr="warning sign" title="warning sign"/>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43000" y="2780665"/>
            <a:ext cx="3014922" cy="2002324"/>
          </a:xfrm>
          <a:prstGeom prst="rect">
            <a:avLst/>
          </a:prstGeom>
        </p:spPr>
      </p:pic>
    </p:spTree>
    <p:extLst>
      <p:ext uri="{BB962C8B-B14F-4D97-AF65-F5344CB8AC3E}">
        <p14:creationId xmlns:p14="http://schemas.microsoft.com/office/powerpoint/2010/main" val="232507897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503238"/>
            <a:ext cx="8229600" cy="563562"/>
          </a:xfrm>
        </p:spPr>
        <p:txBody>
          <a:bodyPr>
            <a:normAutofit fontScale="90000"/>
          </a:bodyPr>
          <a:lstStyle/>
          <a:p>
            <a:r>
              <a:rPr lang="es-MX" altLang="en-US" dirty="0" smtClean="0">
                <a:latin typeface="Times New Roman" panose="02020603050405020304" pitchFamily="18" charset="0"/>
                <a:ea typeface="SimSun" panose="02010600030101010101" pitchFamily="2" charset="-122"/>
              </a:rPr>
              <a:t>Fuego</a:t>
            </a:r>
            <a:r>
              <a:rPr lang="es-MX" altLang="en-US" dirty="0" smtClean="0"/>
              <a:t> </a:t>
            </a:r>
            <a:r>
              <a:rPr lang="es-MX" altLang="en-US" dirty="0" smtClean="0">
                <a:latin typeface="Times New Roman" panose="02020603050405020304" pitchFamily="18" charset="0"/>
                <a:ea typeface="SimSun" panose="02010600030101010101" pitchFamily="2" charset="-122"/>
              </a:rPr>
              <a:t>Eléctrico</a:t>
            </a:r>
            <a:endParaRPr lang="es-MX"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52</a:t>
            </a:fld>
            <a:endParaRPr lang="en-US" dirty="0"/>
          </a:p>
        </p:txBody>
      </p:sp>
      <p:sp>
        <p:nvSpPr>
          <p:cNvPr id="8" name="Down Arrow 5" descr="It shows the accident consequence" title="arrow"/>
          <p:cNvSpPr>
            <a:spLocks noChangeArrowheads="1"/>
          </p:cNvSpPr>
          <p:nvPr/>
        </p:nvSpPr>
        <p:spPr bwMode="auto">
          <a:xfrm>
            <a:off x="4634671" y="5670700"/>
            <a:ext cx="287157" cy="296449"/>
          </a:xfrm>
          <a:prstGeom prst="downArrow">
            <a:avLst>
              <a:gd name="adj1" fmla="val 50000"/>
              <a:gd name="adj2" fmla="val 49991"/>
            </a:avLst>
          </a:prstGeom>
          <a:solidFill>
            <a:srgbClr val="00B8FF"/>
          </a:solidFill>
          <a:ln w="9525">
            <a:solidFill>
              <a:schemeClr val="tx1"/>
            </a:solidFill>
            <a:bevel/>
            <a:headEnd/>
            <a:tailEnd/>
          </a:ln>
          <a:effectLst>
            <a:outerShdw dist="17961" dir="2700000" algn="ctr" rotWithShape="0">
              <a:srgbClr val="000000"/>
            </a:outerShdw>
          </a:effec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Font typeface="Arial" panose="020B0604020202020204" pitchFamily="34" charset="0"/>
              <a:buNone/>
            </a:pPr>
            <a:endParaRPr lang="en-US" altLang="en-US" sz="2800" dirty="0"/>
          </a:p>
        </p:txBody>
      </p:sp>
      <p:sp>
        <p:nvSpPr>
          <p:cNvPr id="14" name="Rounded Rectangle 13"/>
          <p:cNvSpPr/>
          <p:nvPr/>
        </p:nvSpPr>
        <p:spPr>
          <a:xfrm>
            <a:off x="1902212" y="5103280"/>
            <a:ext cx="5845570" cy="518732"/>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dirty="0" smtClean="0">
                <a:solidFill>
                  <a:schemeClr val="tx1"/>
                </a:solidFill>
                <a:latin typeface="Times New Roman" panose="02020603050405020304" pitchFamily="18" charset="0"/>
                <a:cs typeface="Times New Roman" panose="02020603050405020304" pitchFamily="18" charset="0"/>
              </a:rPr>
              <a:t>El aislamiento de los cables se daña</a:t>
            </a:r>
            <a:endParaRPr lang="es-MX" sz="2800" dirty="0">
              <a:solidFill>
                <a:schemeClr val="tx1"/>
              </a:solidFill>
              <a:latin typeface="Times New Roman" panose="02020603050405020304" pitchFamily="18" charset="0"/>
              <a:cs typeface="Times New Roman" panose="02020603050405020304" pitchFamily="18" charset="0"/>
            </a:endParaRPr>
          </a:p>
        </p:txBody>
      </p:sp>
      <p:sp>
        <p:nvSpPr>
          <p:cNvPr id="15" name="Rounded Rectangle 14"/>
          <p:cNvSpPr/>
          <p:nvPr/>
        </p:nvSpPr>
        <p:spPr>
          <a:xfrm>
            <a:off x="1524000" y="5999154"/>
            <a:ext cx="6629400" cy="600091"/>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dirty="0" smtClean="0">
                <a:solidFill>
                  <a:schemeClr val="tx1"/>
                </a:solidFill>
                <a:latin typeface="Times New Roman" panose="02020603050405020304" pitchFamily="18" charset="0"/>
                <a:cs typeface="Times New Roman" panose="02020603050405020304" pitchFamily="18" charset="0"/>
              </a:rPr>
              <a:t>Chispas o calentamiento hasta generar fuego</a:t>
            </a:r>
            <a:endParaRPr lang="es-MX" sz="2800" dirty="0">
              <a:solidFill>
                <a:schemeClr val="tx1"/>
              </a:solidFill>
              <a:latin typeface="Times New Roman" panose="02020603050405020304" pitchFamily="18" charset="0"/>
              <a:cs typeface="Times New Roman" panose="02020603050405020304" pitchFamily="18" charset="0"/>
            </a:endParaRPr>
          </a:p>
        </p:txBody>
      </p:sp>
      <p:sp>
        <p:nvSpPr>
          <p:cNvPr id="17" name="Rectangle 6"/>
          <p:cNvSpPr>
            <a:spLocks noChangeArrowheads="1"/>
          </p:cNvSpPr>
          <p:nvPr/>
        </p:nvSpPr>
        <p:spPr bwMode="auto">
          <a:xfrm>
            <a:off x="1" y="1219200"/>
            <a:ext cx="9144000"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0" lvl="1" indent="-457200">
              <a:buClr>
                <a:srgbClr val="0000FF"/>
              </a:buClr>
              <a:buFont typeface="Wingdings" panose="05000000000000000000" pitchFamily="2" charset="2"/>
              <a:buChar char="q"/>
            </a:pPr>
            <a:r>
              <a:rPr lang="es-MX" sz="2900" dirty="0" smtClean="0">
                <a:latin typeface="Times New Roman" panose="02020603050405020304" pitchFamily="18" charset="0"/>
                <a:ea typeface="MS PGothic" panose="020B0600070205080204" pitchFamily="34" charset="-128"/>
                <a:cs typeface="AR PL UMing HK" charset="0"/>
              </a:rPr>
              <a:t>Posible causa: la cubierta aislante de los cables está rota</a:t>
            </a:r>
            <a:endParaRPr lang="es-MX" sz="2900" dirty="0">
              <a:latin typeface="Times New Roman" panose="02020603050405020304" pitchFamily="18" charset="0"/>
              <a:ea typeface="MS PGothic" panose="020B0600070205080204" pitchFamily="34" charset="-128"/>
              <a:cs typeface="AR PL UMing HK" charset="0"/>
            </a:endParaRPr>
          </a:p>
        </p:txBody>
      </p:sp>
      <p:sp>
        <p:nvSpPr>
          <p:cNvPr id="18" name="Down Arrow 5" descr="It shows the accident consequence" title="arrow"/>
          <p:cNvSpPr>
            <a:spLocks noChangeArrowheads="1"/>
          </p:cNvSpPr>
          <p:nvPr/>
        </p:nvSpPr>
        <p:spPr bwMode="auto">
          <a:xfrm>
            <a:off x="5864612" y="4772898"/>
            <a:ext cx="261937" cy="282708"/>
          </a:xfrm>
          <a:prstGeom prst="downArrow">
            <a:avLst>
              <a:gd name="adj1" fmla="val 50000"/>
              <a:gd name="adj2" fmla="val 49991"/>
            </a:avLst>
          </a:prstGeom>
          <a:solidFill>
            <a:srgbClr val="00B8FF"/>
          </a:solidFill>
          <a:ln w="9525">
            <a:solidFill>
              <a:schemeClr val="tx1"/>
            </a:solidFill>
            <a:bevel/>
            <a:headEnd/>
            <a:tailEnd/>
          </a:ln>
          <a:effectLst>
            <a:outerShdw dist="17961" dir="2700000" algn="ctr" rotWithShape="0">
              <a:srgbClr val="000000"/>
            </a:outerShdw>
          </a:effec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Font typeface="Arial" panose="020B0604020202020204" pitchFamily="34" charset="0"/>
              <a:buNone/>
            </a:pPr>
            <a:endParaRPr lang="en-US" altLang="en-US" sz="2800" dirty="0"/>
          </a:p>
        </p:txBody>
      </p:sp>
      <p:sp>
        <p:nvSpPr>
          <p:cNvPr id="21" name="Down Arrow 5" descr="It shows the accident consequence" title="arrow"/>
          <p:cNvSpPr>
            <a:spLocks noChangeArrowheads="1"/>
          </p:cNvSpPr>
          <p:nvPr/>
        </p:nvSpPr>
        <p:spPr bwMode="auto">
          <a:xfrm>
            <a:off x="3350012" y="4772898"/>
            <a:ext cx="261937" cy="283623"/>
          </a:xfrm>
          <a:prstGeom prst="downArrow">
            <a:avLst>
              <a:gd name="adj1" fmla="val 50000"/>
              <a:gd name="adj2" fmla="val 49991"/>
            </a:avLst>
          </a:prstGeom>
          <a:solidFill>
            <a:srgbClr val="00B8FF"/>
          </a:solidFill>
          <a:ln w="9525">
            <a:solidFill>
              <a:schemeClr val="tx1"/>
            </a:solidFill>
            <a:bevel/>
            <a:headEnd/>
            <a:tailEnd/>
          </a:ln>
          <a:effectLst>
            <a:outerShdw dist="17961" dir="2700000" algn="ctr" rotWithShape="0">
              <a:srgbClr val="000000"/>
            </a:outerShdw>
          </a:effec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Font typeface="Arial" panose="020B0604020202020204" pitchFamily="34" charset="0"/>
              <a:buNone/>
            </a:pPr>
            <a:endParaRPr lang="en-US" altLang="en-US" sz="2800" dirty="0"/>
          </a:p>
        </p:txBody>
      </p:sp>
      <p:sp>
        <p:nvSpPr>
          <p:cNvPr id="26" name="Rounded Rectangle 25"/>
          <p:cNvSpPr/>
          <p:nvPr/>
        </p:nvSpPr>
        <p:spPr>
          <a:xfrm>
            <a:off x="304800" y="4107674"/>
            <a:ext cx="8637926" cy="600144"/>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ltLang="en-US" sz="2800" dirty="0" smtClean="0">
                <a:solidFill>
                  <a:schemeClr val="tx1"/>
                </a:solidFill>
                <a:latin typeface="Times New Roman" panose="02020603050405020304" pitchFamily="18" charset="0"/>
                <a:ea typeface="MS PGothic" panose="020B0600070205080204" pitchFamily="34" charset="-128"/>
              </a:rPr>
              <a:t>Los cables atraviesan objetos afilados, puertas o ventanas.</a:t>
            </a:r>
            <a:endParaRPr lang="es-ES" altLang="en-US" sz="2800" dirty="0">
              <a:solidFill>
                <a:schemeClr val="tx1"/>
              </a:solidFill>
            </a:endParaRPr>
          </a:p>
        </p:txBody>
      </p:sp>
      <p:pic>
        <p:nvPicPr>
          <p:cNvPr id="12" name="Picture 13" descr="It shows the hazards of cords passing through sharp objects" title="rectangl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20525" y="1981200"/>
            <a:ext cx="3075055" cy="19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ounded Rectangle 17" descr="It shows cords passing through a nail" title="location of sharper"/>
          <p:cNvSpPr>
            <a:spLocks noChangeArrowheads="1"/>
          </p:cNvSpPr>
          <p:nvPr/>
        </p:nvSpPr>
        <p:spPr bwMode="auto">
          <a:xfrm flipH="1">
            <a:off x="4315086" y="2906688"/>
            <a:ext cx="726986" cy="841523"/>
          </a:xfrm>
          <a:prstGeom prst="roundRect">
            <a:avLst>
              <a:gd name="adj" fmla="val 16667"/>
            </a:avLst>
          </a:prstGeom>
          <a:noFill/>
          <a:ln w="47625">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SzPct val="100000"/>
              <a:buFont typeface="Times New Roman" panose="02020603050405020304" pitchFamily="18" charset="0"/>
              <a:buNone/>
            </a:pPr>
            <a:endParaRPr lang="en-US" altLang="en-US" dirty="0">
              <a:cs typeface="Arial" panose="020B0604020202020204" pitchFamily="34" charset="0"/>
            </a:endParaRPr>
          </a:p>
        </p:txBody>
      </p:sp>
      <p:sp>
        <p:nvSpPr>
          <p:cNvPr id="16" name="Rounded Rectangle 17" descr="It shows the location of cords passing through sharp objects" title="location of sharp objects"/>
          <p:cNvSpPr>
            <a:spLocks noChangeArrowheads="1"/>
          </p:cNvSpPr>
          <p:nvPr/>
        </p:nvSpPr>
        <p:spPr bwMode="auto">
          <a:xfrm flipH="1">
            <a:off x="3361578" y="2212780"/>
            <a:ext cx="726986" cy="841523"/>
          </a:xfrm>
          <a:prstGeom prst="roundRect">
            <a:avLst>
              <a:gd name="adj" fmla="val 16667"/>
            </a:avLst>
          </a:prstGeom>
          <a:noFill/>
          <a:ln w="47625">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SzPct val="100000"/>
              <a:buFont typeface="Times New Roman" panose="02020603050405020304" pitchFamily="18" charset="0"/>
              <a:buNone/>
            </a:pPr>
            <a:endParaRPr lang="en-US" altLang="en-US" dirty="0">
              <a:cs typeface="Arial" panose="020B0604020202020204" pitchFamily="34" charset="0"/>
            </a:endParaRPr>
          </a:p>
        </p:txBody>
      </p:sp>
      <p:sp>
        <p:nvSpPr>
          <p:cNvPr id="19" name="Rectangle 18"/>
          <p:cNvSpPr/>
          <p:nvPr/>
        </p:nvSpPr>
        <p:spPr>
          <a:xfrm>
            <a:off x="3972740" y="1502487"/>
            <a:ext cx="970624" cy="1569660"/>
          </a:xfrm>
          <a:prstGeom prst="rect">
            <a:avLst/>
          </a:prstGeom>
        </p:spPr>
        <p:txBody>
          <a:bodyPr wrap="squar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
        <p:nvSpPr>
          <p:cNvPr id="20" name="Rectangle 19"/>
          <p:cNvSpPr/>
          <p:nvPr/>
        </p:nvSpPr>
        <p:spPr>
          <a:xfrm>
            <a:off x="5065752" y="2560219"/>
            <a:ext cx="970624" cy="1569660"/>
          </a:xfrm>
          <a:prstGeom prst="rect">
            <a:avLst/>
          </a:prstGeom>
        </p:spPr>
        <p:txBody>
          <a:bodyPr wrap="squar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Tree>
    <p:extLst>
      <p:ext uri="{BB962C8B-B14F-4D97-AF65-F5344CB8AC3E}">
        <p14:creationId xmlns:p14="http://schemas.microsoft.com/office/powerpoint/2010/main" val="1064578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6"/>
          <p:cNvSpPr>
            <a:spLocks noChangeArrowheads="1"/>
          </p:cNvSpPr>
          <p:nvPr/>
        </p:nvSpPr>
        <p:spPr bwMode="auto">
          <a:xfrm>
            <a:off x="0" y="1056382"/>
            <a:ext cx="91440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0" lvl="1" indent="-457200">
              <a:buClr>
                <a:srgbClr val="0000FF"/>
              </a:buClr>
              <a:buFont typeface="Wingdings" panose="05000000000000000000" pitchFamily="2" charset="2"/>
              <a:buChar char="q"/>
            </a:pPr>
            <a:r>
              <a:rPr lang="en-US" sz="2800" b="1" dirty="0" smtClean="0">
                <a:latin typeface="Times New Roman" panose="02020603050405020304" pitchFamily="18" charset="0"/>
                <a:ea typeface="MS PGothic" panose="020B0600070205080204" pitchFamily="34" charset="-128"/>
                <a:cs typeface="AR PL UMing HK" charset="0"/>
              </a:rPr>
              <a:t> </a:t>
            </a:r>
            <a:r>
              <a:rPr lang="es-ES" sz="3200" b="1" dirty="0">
                <a:latin typeface="Times New Roman" panose="02020603050405020304" pitchFamily="18" charset="0"/>
                <a:ea typeface="MS PGothic" panose="020B0600070205080204" pitchFamily="34" charset="-128"/>
                <a:cs typeface="AR PL UMing HK" charset="0"/>
              </a:rPr>
              <a:t>No echar agua al fuego </a:t>
            </a:r>
            <a:r>
              <a:rPr lang="es-ES" sz="3200" b="1" dirty="0" smtClean="0">
                <a:latin typeface="Times New Roman" panose="02020603050405020304" pitchFamily="18" charset="0"/>
                <a:ea typeface="MS PGothic" panose="020B0600070205080204" pitchFamily="34" charset="-128"/>
                <a:cs typeface="AR PL UMing HK" charset="0"/>
              </a:rPr>
              <a:t>eléctrico</a:t>
            </a:r>
            <a:endParaRPr lang="en-US" sz="3200" b="1" dirty="0" smtClean="0">
              <a:latin typeface="Times New Roman" panose="02020603050405020304" pitchFamily="18" charset="0"/>
              <a:ea typeface="MS PGothic" panose="020B0600070205080204" pitchFamily="34" charset="-128"/>
              <a:cs typeface="AR PL UMing HK" charset="0"/>
            </a:endParaRPr>
          </a:p>
          <a:p>
            <a:pPr marL="857250" lvl="3" indent="-457200">
              <a:buClr>
                <a:srgbClr val="0000FF"/>
              </a:buClr>
              <a:buFont typeface="Wingdings" panose="05000000000000000000" pitchFamily="2" charset="2"/>
              <a:buChar char="§"/>
            </a:pPr>
            <a:r>
              <a:rPr lang="es-ES" sz="2800" dirty="0">
                <a:latin typeface="Times New Roman" panose="02020603050405020304" pitchFamily="18" charset="0"/>
                <a:ea typeface="MS PGothic" panose="020B0600070205080204" pitchFamily="34" charset="-128"/>
                <a:cs typeface="AR PL UMing HK" charset="0"/>
              </a:rPr>
              <a:t>la electricidad </a:t>
            </a:r>
            <a:r>
              <a:rPr lang="es-ES" sz="2800" dirty="0" smtClean="0">
                <a:latin typeface="Times New Roman" panose="02020603050405020304" pitchFamily="18" charset="0"/>
                <a:ea typeface="MS PGothic" panose="020B0600070205080204" pitchFamily="34" charset="-128"/>
                <a:cs typeface="AR PL UMing HK" charset="0"/>
              </a:rPr>
              <a:t>puede alcanzar </a:t>
            </a:r>
            <a:r>
              <a:rPr lang="es-ES" sz="2800" dirty="0">
                <a:latin typeface="Times New Roman" panose="02020603050405020304" pitchFamily="18" charset="0"/>
                <a:ea typeface="MS PGothic" panose="020B0600070205080204" pitchFamily="34" charset="-128"/>
                <a:cs typeface="AR PL UMing HK" charset="0"/>
              </a:rPr>
              <a:t>a los trabajadores </a:t>
            </a:r>
            <a:endParaRPr lang="es-ES" sz="2800" dirty="0" smtClean="0">
              <a:latin typeface="Times New Roman" panose="02020603050405020304" pitchFamily="18" charset="0"/>
              <a:ea typeface="MS PGothic" panose="020B0600070205080204" pitchFamily="34" charset="-128"/>
              <a:cs typeface="AR PL UMing HK" charset="0"/>
            </a:endParaRPr>
          </a:p>
          <a:p>
            <a:pPr marL="400050" lvl="3" indent="0">
              <a:buClr>
                <a:srgbClr val="0000FF"/>
              </a:buClr>
            </a:pPr>
            <a:r>
              <a:rPr lang="es-ES" sz="2800" dirty="0">
                <a:latin typeface="Times New Roman" panose="02020603050405020304" pitchFamily="18" charset="0"/>
                <a:ea typeface="MS PGothic" panose="020B0600070205080204" pitchFamily="34" charset="-128"/>
                <a:cs typeface="AR PL UMing HK" charset="0"/>
              </a:rPr>
              <a:t> </a:t>
            </a:r>
            <a:r>
              <a:rPr lang="es-ES" sz="2800" dirty="0" smtClean="0">
                <a:latin typeface="Times New Roman" panose="02020603050405020304" pitchFamily="18" charset="0"/>
                <a:ea typeface="MS PGothic" panose="020B0600070205080204" pitchFamily="34" charset="-128"/>
                <a:cs typeface="AR PL UMing HK" charset="0"/>
              </a:rPr>
              <a:t>     (choque eléctrico)</a:t>
            </a:r>
            <a:endParaRPr lang="en-US" sz="2800" dirty="0">
              <a:latin typeface="Times New Roman" panose="02020603050405020304" pitchFamily="18" charset="0"/>
              <a:ea typeface="MS PGothic" panose="020B0600070205080204" pitchFamily="34" charset="-128"/>
              <a:cs typeface="AR PL UMing HK" charset="0"/>
            </a:endParaRPr>
          </a:p>
        </p:txBody>
      </p:sp>
      <p:sp>
        <p:nvSpPr>
          <p:cNvPr id="26" name="Rectangle 6"/>
          <p:cNvSpPr>
            <a:spLocks noChangeArrowheads="1"/>
          </p:cNvSpPr>
          <p:nvPr/>
        </p:nvSpPr>
        <p:spPr bwMode="auto">
          <a:xfrm>
            <a:off x="76200" y="2988887"/>
            <a:ext cx="899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0" lvl="1" indent="-457200">
              <a:buClr>
                <a:srgbClr val="0000FF"/>
              </a:buClr>
              <a:buFont typeface="Wingdings" panose="05000000000000000000" pitchFamily="2" charset="2"/>
              <a:buChar char="q"/>
            </a:pPr>
            <a:r>
              <a:rPr lang="en-US" sz="2800" dirty="0" smtClean="0">
                <a:latin typeface="Times New Roman" panose="02020603050405020304" pitchFamily="18" charset="0"/>
                <a:ea typeface="MS PGothic" panose="020B0600070205080204" pitchFamily="34" charset="-128"/>
                <a:cs typeface="AR PL UMing HK" charset="0"/>
              </a:rPr>
              <a:t> </a:t>
            </a:r>
            <a:r>
              <a:rPr lang="es-MX" sz="2800" dirty="0" smtClean="0">
                <a:latin typeface="Times New Roman" panose="02020603050405020304" pitchFamily="18" charset="0"/>
                <a:ea typeface="MS PGothic" panose="020B0600070205080204" pitchFamily="34" charset="-128"/>
                <a:cs typeface="AR PL UMing HK" charset="0"/>
              </a:rPr>
              <a:t>¿</a:t>
            </a:r>
            <a:r>
              <a:rPr lang="es-MX" sz="3200" dirty="0" smtClean="0">
                <a:latin typeface="Times New Roman" panose="02020603050405020304" pitchFamily="18" charset="0"/>
                <a:ea typeface="MS PGothic" panose="020B0600070205080204" pitchFamily="34" charset="-128"/>
                <a:cs typeface="AR PL UMing HK" charset="0"/>
              </a:rPr>
              <a:t>Cuáles extinguidores sirven para fuego eléctrico?</a:t>
            </a:r>
          </a:p>
        </p:txBody>
      </p:sp>
      <p:sp>
        <p:nvSpPr>
          <p:cNvPr id="27" name="Rectangle 26"/>
          <p:cNvSpPr/>
          <p:nvPr/>
        </p:nvSpPr>
        <p:spPr>
          <a:xfrm>
            <a:off x="2463788" y="2401988"/>
            <a:ext cx="4261872" cy="584775"/>
          </a:xfrm>
          <a:prstGeom prst="rect">
            <a:avLst/>
          </a:prstGeom>
        </p:spPr>
        <p:txBody>
          <a:bodyPr wrap="none">
            <a:spAutoFit/>
          </a:bodyPr>
          <a:lstStyle/>
          <a:p>
            <a:r>
              <a:rPr lang="es-MX" sz="3200" b="1" dirty="0" smtClean="0">
                <a:latin typeface="Times New Roman" panose="02020603050405020304" pitchFamily="18" charset="0"/>
                <a:ea typeface="MS PGothic" panose="020B0600070205080204" pitchFamily="34" charset="-128"/>
                <a:cs typeface="AR PL UMing HK" charset="0"/>
                <a:hlinkClick r:id="rId3"/>
              </a:rPr>
              <a:t>Video – Fuego eléctrico</a:t>
            </a:r>
            <a:endParaRPr lang="es-MX" sz="3200" b="1" dirty="0"/>
          </a:p>
        </p:txBody>
      </p:sp>
      <p:sp>
        <p:nvSpPr>
          <p:cNvPr id="14" name="Title 1"/>
          <p:cNvSpPr>
            <a:spLocks noGrp="1"/>
          </p:cNvSpPr>
          <p:nvPr>
            <p:ph type="title"/>
          </p:nvPr>
        </p:nvSpPr>
        <p:spPr>
          <a:xfrm>
            <a:off x="457200" y="503238"/>
            <a:ext cx="8229600" cy="563562"/>
          </a:xfrm>
        </p:spPr>
        <p:txBody>
          <a:bodyPr>
            <a:normAutofit fontScale="90000"/>
          </a:bodyPr>
          <a:lstStyle/>
          <a:p>
            <a:r>
              <a:rPr lang="es-MX" altLang="en-US" dirty="0" smtClean="0">
                <a:latin typeface="Times New Roman" panose="02020603050405020304" pitchFamily="18" charset="0"/>
                <a:ea typeface="SimSun" panose="02010600030101010101" pitchFamily="2" charset="-122"/>
              </a:rPr>
              <a:t>Fuego</a:t>
            </a:r>
            <a:r>
              <a:rPr lang="es-MX" altLang="en-US" dirty="0" smtClean="0"/>
              <a:t> </a:t>
            </a:r>
            <a:r>
              <a:rPr lang="es-MX" altLang="en-US" dirty="0" smtClean="0">
                <a:latin typeface="Times New Roman" panose="02020603050405020304" pitchFamily="18" charset="0"/>
                <a:ea typeface="SimSun" panose="02010600030101010101" pitchFamily="2" charset="-122"/>
              </a:rPr>
              <a:t>Eléctrico</a:t>
            </a:r>
            <a:endParaRPr lang="es-MX"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53</a:t>
            </a:fld>
            <a:endParaRPr lang="en-US" dirty="0"/>
          </a:p>
        </p:txBody>
      </p:sp>
      <p:pic>
        <p:nvPicPr>
          <p:cNvPr id="3" name="Picture 2" descr="Fire extinguisher" title="Fire extinguishe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2000" y="3610677"/>
            <a:ext cx="7733957" cy="3018723"/>
          </a:xfrm>
          <a:prstGeom prst="rect">
            <a:avLst/>
          </a:prstGeom>
        </p:spPr>
      </p:pic>
      <p:sp>
        <p:nvSpPr>
          <p:cNvPr id="21" name="Rectangle 20"/>
          <p:cNvSpPr>
            <a:spLocks noChangeArrowheads="1"/>
          </p:cNvSpPr>
          <p:nvPr/>
        </p:nvSpPr>
        <p:spPr bwMode="auto">
          <a:xfrm>
            <a:off x="1447800" y="5322207"/>
            <a:ext cx="86113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Arial" panose="020B0604020202020204" pitchFamily="34" charset="0"/>
              <a:buNone/>
            </a:pPr>
            <a:r>
              <a:rPr lang="en-US" altLang="en-US" sz="9600" b="1" dirty="0">
                <a:solidFill>
                  <a:srgbClr val="00B050"/>
                </a:solidFill>
                <a:latin typeface="Times New Roman" panose="02020603050405020304" pitchFamily="18" charset="0"/>
                <a:cs typeface="Times New Roman" panose="02020603050405020304" pitchFamily="18" charset="0"/>
              </a:rPr>
              <a:t>√</a:t>
            </a:r>
            <a:endParaRPr lang="en-US" altLang="en-US" sz="9600" b="1" dirty="0">
              <a:solidFill>
                <a:srgbClr val="00B050"/>
              </a:solidFill>
            </a:endParaRPr>
          </a:p>
        </p:txBody>
      </p:sp>
      <p:sp>
        <p:nvSpPr>
          <p:cNvPr id="22" name="Rectangle 21"/>
          <p:cNvSpPr>
            <a:spLocks noChangeArrowheads="1"/>
          </p:cNvSpPr>
          <p:nvPr/>
        </p:nvSpPr>
        <p:spPr bwMode="auto">
          <a:xfrm>
            <a:off x="5181600" y="5313740"/>
            <a:ext cx="86113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Arial" panose="020B0604020202020204" pitchFamily="34" charset="0"/>
              <a:buNone/>
            </a:pPr>
            <a:r>
              <a:rPr lang="en-US" altLang="en-US" sz="9600" b="1" dirty="0">
                <a:solidFill>
                  <a:srgbClr val="00B050"/>
                </a:solidFill>
                <a:latin typeface="Times New Roman" panose="02020603050405020304" pitchFamily="18" charset="0"/>
                <a:cs typeface="Times New Roman" panose="02020603050405020304" pitchFamily="18" charset="0"/>
              </a:rPr>
              <a:t>√</a:t>
            </a:r>
            <a:endParaRPr lang="en-US" altLang="en-US" sz="9600" b="1" dirty="0">
              <a:solidFill>
                <a:srgbClr val="00B050"/>
              </a:solidFill>
            </a:endParaRPr>
          </a:p>
        </p:txBody>
      </p:sp>
      <p:sp>
        <p:nvSpPr>
          <p:cNvPr id="23" name="Rectangle 22"/>
          <p:cNvSpPr/>
          <p:nvPr/>
        </p:nvSpPr>
        <p:spPr>
          <a:xfrm>
            <a:off x="3268133" y="4972784"/>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
        <p:nvSpPr>
          <p:cNvPr id="24" name="Rectangle 23"/>
          <p:cNvSpPr/>
          <p:nvPr/>
        </p:nvSpPr>
        <p:spPr>
          <a:xfrm>
            <a:off x="7167877" y="4972784"/>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Tree>
    <p:extLst>
      <p:ext uri="{BB962C8B-B14F-4D97-AF65-F5344CB8AC3E}">
        <p14:creationId xmlns:p14="http://schemas.microsoft.com/office/powerpoint/2010/main" val="3461853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1" grpId="0"/>
      <p:bldP spid="22" grpId="0"/>
      <p:bldP spid="23" grpId="0"/>
      <p:bldP spid="2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00685" y="4868169"/>
            <a:ext cx="5037726" cy="584775"/>
          </a:xfrm>
          <a:prstGeom prst="rect">
            <a:avLst/>
          </a:prstGeom>
        </p:spPr>
        <p:txBody>
          <a:bodyPr wrap="none">
            <a:spAutoFit/>
          </a:bodyPr>
          <a:lstStyle/>
          <a:p>
            <a:pPr>
              <a:spcBef>
                <a:spcPct val="0"/>
              </a:spcBef>
            </a:pPr>
            <a:r>
              <a:rPr lang="es-MX" altLang="zh-CN" sz="3200" b="1" dirty="0" smtClean="0">
                <a:solidFill>
                  <a:schemeClr val="tx2"/>
                </a:solidFill>
                <a:latin typeface="Times New Roman" panose="02020603050405020304" pitchFamily="18" charset="0"/>
                <a:hlinkClick r:id="rId3"/>
              </a:rPr>
              <a:t>Video – Explosión electrica</a:t>
            </a:r>
            <a:endParaRPr lang="es-MX" altLang="zh-CN" sz="3200" b="1" dirty="0">
              <a:solidFill>
                <a:schemeClr val="tx2"/>
              </a:solidFill>
              <a:latin typeface="Times New Roman" panose="02020603050405020304" pitchFamily="18" charset="0"/>
            </a:endParaRPr>
          </a:p>
        </p:txBody>
      </p:sp>
      <p:sp>
        <p:nvSpPr>
          <p:cNvPr id="13" name="Rectangle 6"/>
          <p:cNvSpPr>
            <a:spLocks noChangeArrowheads="1"/>
          </p:cNvSpPr>
          <p:nvPr/>
        </p:nvSpPr>
        <p:spPr bwMode="auto">
          <a:xfrm>
            <a:off x="152400" y="1135717"/>
            <a:ext cx="88392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0" lvl="1" indent="-457200">
              <a:buClr>
                <a:srgbClr val="0000FF"/>
              </a:buClr>
              <a:buFont typeface="Wingdings" panose="05000000000000000000" pitchFamily="2" charset="2"/>
              <a:buChar char="q"/>
            </a:pPr>
            <a:r>
              <a:rPr lang="es-ES" sz="2800" dirty="0" smtClean="0">
                <a:latin typeface="Times New Roman" panose="02020603050405020304" pitchFamily="18" charset="0"/>
                <a:ea typeface="MS PGothic" panose="020B0600070205080204" pitchFamily="34" charset="-128"/>
                <a:cs typeface="AR PL UMing HK" charset="0"/>
              </a:rPr>
              <a:t>Liberación </a:t>
            </a:r>
            <a:r>
              <a:rPr lang="es-ES" sz="2800" dirty="0">
                <a:latin typeface="Times New Roman" panose="02020603050405020304" pitchFamily="18" charset="0"/>
                <a:ea typeface="MS PGothic" panose="020B0600070205080204" pitchFamily="34" charset="-128"/>
                <a:cs typeface="AR PL UMing HK" charset="0"/>
              </a:rPr>
              <a:t>repentina de energía cuando la electricidad enciende una mezcla explosiva de </a:t>
            </a:r>
            <a:endParaRPr lang="es-ES" sz="2800" dirty="0" smtClean="0">
              <a:latin typeface="Times New Roman" panose="02020603050405020304" pitchFamily="18" charset="0"/>
              <a:ea typeface="MS PGothic" panose="020B0600070205080204" pitchFamily="34" charset="-128"/>
              <a:cs typeface="AR PL UMing HK" charset="0"/>
            </a:endParaRPr>
          </a:p>
          <a:p>
            <a:pPr marL="0" lvl="1" indent="0">
              <a:buClr>
                <a:srgbClr val="0000FF"/>
              </a:buClr>
            </a:pPr>
            <a:r>
              <a:rPr lang="es-ES" sz="2800" dirty="0" smtClean="0">
                <a:latin typeface="Times New Roman" panose="02020603050405020304" pitchFamily="18" charset="0"/>
                <a:ea typeface="MS PGothic" panose="020B0600070205080204" pitchFamily="34" charset="-128"/>
                <a:cs typeface="AR PL UMing HK" charset="0"/>
              </a:rPr>
              <a:t>material</a:t>
            </a:r>
            <a:endParaRPr lang="en-US" sz="2800" dirty="0">
              <a:latin typeface="Times New Roman" panose="02020603050405020304" pitchFamily="18" charset="0"/>
              <a:ea typeface="MS PGothic" panose="020B0600070205080204" pitchFamily="34" charset="-128"/>
              <a:cs typeface="AR PL UMing HK" charset="0"/>
            </a:endParaRPr>
          </a:p>
        </p:txBody>
      </p:sp>
      <p:sp>
        <p:nvSpPr>
          <p:cNvPr id="14" name="Rectangle 13"/>
          <p:cNvSpPr/>
          <p:nvPr/>
        </p:nvSpPr>
        <p:spPr>
          <a:xfrm>
            <a:off x="152400" y="2667566"/>
            <a:ext cx="5638800" cy="2031325"/>
          </a:xfrm>
          <a:prstGeom prst="rect">
            <a:avLst/>
          </a:prstGeom>
        </p:spPr>
        <p:txBody>
          <a:bodyPr wrap="square">
            <a:spAutoFit/>
          </a:bodyPr>
          <a:lstStyle/>
          <a:p>
            <a:pPr marL="457200" indent="-457200">
              <a:buClr>
                <a:srgbClr val="0000FF"/>
              </a:buClr>
              <a:buFont typeface="Wingdings" panose="05000000000000000000" pitchFamily="2" charset="2"/>
              <a:buChar char="q"/>
            </a:pPr>
            <a:r>
              <a:rPr lang="es-ES" sz="2800" dirty="0" smtClean="0">
                <a:latin typeface="Times New Roman" panose="02020603050405020304" pitchFamily="18" charset="0"/>
                <a:ea typeface="MS PGothic" panose="020B0600070205080204" pitchFamily="34" charset="-128"/>
                <a:cs typeface="AR PL UMing HK" charset="0"/>
              </a:rPr>
              <a:t>Radiación </a:t>
            </a:r>
            <a:r>
              <a:rPr lang="es-ES" sz="2800" dirty="0">
                <a:latin typeface="Times New Roman" panose="02020603050405020304" pitchFamily="18" charset="0"/>
                <a:ea typeface="MS PGothic" panose="020B0600070205080204" pitchFamily="34" charset="-128"/>
                <a:cs typeface="AR PL UMing HK" charset="0"/>
              </a:rPr>
              <a:t>de calor, onda de </a:t>
            </a:r>
            <a:r>
              <a:rPr lang="es-ES" sz="2800" dirty="0" smtClean="0">
                <a:latin typeface="Times New Roman" panose="02020603050405020304" pitchFamily="18" charset="0"/>
                <a:ea typeface="MS PGothic" panose="020B0600070205080204" pitchFamily="34" charset="-128"/>
                <a:cs typeface="AR PL UMing HK" charset="0"/>
              </a:rPr>
              <a:t>presión.</a:t>
            </a:r>
          </a:p>
          <a:p>
            <a:pPr>
              <a:buClr>
                <a:srgbClr val="0000FF"/>
              </a:buClr>
            </a:pPr>
            <a:endParaRPr lang="es-ES" sz="1400" dirty="0">
              <a:latin typeface="Times New Roman" panose="02020603050405020304" pitchFamily="18" charset="0"/>
              <a:ea typeface="MS PGothic" panose="020B0600070205080204" pitchFamily="34" charset="-128"/>
              <a:cs typeface="AR PL UMing HK" charset="0"/>
            </a:endParaRPr>
          </a:p>
          <a:p>
            <a:pPr marL="457200" indent="-457200">
              <a:buClr>
                <a:srgbClr val="0000FF"/>
              </a:buClr>
              <a:buFont typeface="Wingdings" panose="05000000000000000000" pitchFamily="2" charset="2"/>
              <a:buChar char="q"/>
            </a:pPr>
            <a:r>
              <a:rPr lang="es-ES" sz="2800" dirty="0" smtClean="0">
                <a:latin typeface="Times New Roman" panose="02020603050405020304" pitchFamily="18" charset="0"/>
                <a:ea typeface="MS PGothic" panose="020B0600070205080204" pitchFamily="34" charset="-128"/>
                <a:cs typeface="AR PL UMing HK" charset="0"/>
              </a:rPr>
              <a:t>El </a:t>
            </a:r>
            <a:r>
              <a:rPr lang="es-ES" sz="2800" dirty="0">
                <a:latin typeface="Times New Roman" panose="02020603050405020304" pitchFamily="18" charset="0"/>
                <a:ea typeface="MS PGothic" panose="020B0600070205080204" pitchFamily="34" charset="-128"/>
                <a:cs typeface="AR PL UMing HK" charset="0"/>
              </a:rPr>
              <a:t>metal fundido o fragmentado vuela en todas </a:t>
            </a:r>
            <a:r>
              <a:rPr lang="es-ES" sz="2800" dirty="0" smtClean="0">
                <a:latin typeface="Times New Roman" panose="02020603050405020304" pitchFamily="18" charset="0"/>
                <a:ea typeface="MS PGothic" panose="020B0600070205080204" pitchFamily="34" charset="-128"/>
                <a:cs typeface="AR PL UMing HK" charset="0"/>
              </a:rPr>
              <a:t>direcciones</a:t>
            </a:r>
            <a:r>
              <a:rPr lang="es-ES" sz="2800" dirty="0">
                <a:latin typeface="Times New Roman" panose="02020603050405020304" pitchFamily="18" charset="0"/>
                <a:ea typeface="MS PGothic" panose="020B0600070205080204" pitchFamily="34" charset="-128"/>
                <a:cs typeface="AR PL UMing HK" charset="0"/>
              </a:rPr>
              <a:t>.</a:t>
            </a:r>
            <a:endParaRPr lang="en-US" sz="2800" dirty="0">
              <a:latin typeface="Times New Roman" panose="02020603050405020304" pitchFamily="18" charset="0"/>
              <a:ea typeface="MS PGothic" panose="020B0600070205080204" pitchFamily="34" charset="-128"/>
              <a:cs typeface="AR PL UMing HK" charset="0"/>
            </a:endParaRPr>
          </a:p>
        </p:txBody>
      </p:sp>
      <p:pic>
        <p:nvPicPr>
          <p:cNvPr id="15" name="Picture 14" descr="This is a picture for fire explosion" title="fire explosion"/>
          <p:cNvPicPr>
            <a:picLocks noChangeAspect="1"/>
          </p:cNvPicPr>
          <p:nvPr/>
        </p:nvPicPr>
        <p:blipFill>
          <a:blip r:embed="rId4"/>
          <a:stretch>
            <a:fillRect/>
          </a:stretch>
        </p:blipFill>
        <p:spPr>
          <a:xfrm>
            <a:off x="5791200" y="1693241"/>
            <a:ext cx="3048000" cy="4475238"/>
          </a:xfrm>
          <a:prstGeom prst="rect">
            <a:avLst/>
          </a:prstGeom>
        </p:spPr>
      </p:pic>
      <p:sp>
        <p:nvSpPr>
          <p:cNvPr id="17" name="Rectangle 23"/>
          <p:cNvSpPr>
            <a:spLocks noChangeArrowheads="1"/>
          </p:cNvSpPr>
          <p:nvPr/>
        </p:nvSpPr>
        <p:spPr bwMode="auto">
          <a:xfrm>
            <a:off x="1711747" y="6168479"/>
            <a:ext cx="7182149"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a:lnSpc>
                <a:spcPct val="100000"/>
              </a:lnSpc>
              <a:spcBef>
                <a:spcPct val="0"/>
              </a:spcBef>
              <a:buNone/>
            </a:pPr>
            <a:r>
              <a:rPr lang="es-MX" altLang="en-US" sz="1900" dirty="0" smtClean="0">
                <a:latin typeface="Times New Roman" panose="02020603050405020304" pitchFamily="18" charset="0"/>
                <a:cs typeface="Times New Roman" panose="02020603050405020304" pitchFamily="18" charset="0"/>
              </a:rPr>
              <a:t>Fuente de la imagen</a:t>
            </a:r>
            <a:r>
              <a:rPr lang="en-US" altLang="en-US" sz="1900" dirty="0" smtClean="0">
                <a:latin typeface="Times New Roman" panose="02020603050405020304" pitchFamily="18" charset="0"/>
                <a:cs typeface="Times New Roman" panose="02020603050405020304" pitchFamily="18" charset="0"/>
              </a:rPr>
              <a:t>: https</a:t>
            </a:r>
            <a:r>
              <a:rPr lang="en-US" altLang="en-US" sz="1900" dirty="0">
                <a:latin typeface="Times New Roman" panose="02020603050405020304" pitchFamily="18" charset="0"/>
                <a:cs typeface="Times New Roman" panose="02020603050405020304" pitchFamily="18" charset="0"/>
              </a:rPr>
              <a:t>://</a:t>
            </a:r>
            <a:r>
              <a:rPr lang="en-US" altLang="en-US" sz="1900" dirty="0" smtClean="0">
                <a:latin typeface="Times New Roman" panose="02020603050405020304" pitchFamily="18" charset="0"/>
                <a:cs typeface="Times New Roman" panose="02020603050405020304" pitchFamily="18" charset="0"/>
              </a:rPr>
              <a:t>www.youtube.com/watch?v=cH9Zfq6zjgY</a:t>
            </a:r>
            <a:endParaRPr lang="en-US" altLang="en-US" sz="1900" dirty="0">
              <a:latin typeface="Times New Roman" panose="02020603050405020304" pitchFamily="18" charset="0"/>
              <a:cs typeface="Times New Roman" panose="02020603050405020304" pitchFamily="18" charset="0"/>
            </a:endParaRPr>
          </a:p>
        </p:txBody>
      </p:sp>
      <p:sp>
        <p:nvSpPr>
          <p:cNvPr id="11" name="Title 1"/>
          <p:cNvSpPr>
            <a:spLocks noGrp="1"/>
          </p:cNvSpPr>
          <p:nvPr>
            <p:ph type="title"/>
          </p:nvPr>
        </p:nvSpPr>
        <p:spPr>
          <a:xfrm>
            <a:off x="457200" y="503238"/>
            <a:ext cx="8229600" cy="563562"/>
          </a:xfrm>
        </p:spPr>
        <p:txBody>
          <a:bodyPr>
            <a:normAutofit fontScale="90000"/>
          </a:bodyPr>
          <a:lstStyle/>
          <a:p>
            <a:r>
              <a:rPr lang="es-MX" altLang="en-US" dirty="0" smtClean="0">
                <a:latin typeface="Times New Roman" panose="02020603050405020304" pitchFamily="18" charset="0"/>
                <a:ea typeface="SimSun" panose="02010600030101010101" pitchFamily="2" charset="-122"/>
              </a:rPr>
              <a:t>Explosión</a:t>
            </a:r>
            <a:r>
              <a:rPr lang="es-MX" altLang="en-US" dirty="0" smtClean="0"/>
              <a:t> </a:t>
            </a:r>
            <a:r>
              <a:rPr lang="es-MX" altLang="en-US" dirty="0" smtClean="0">
                <a:latin typeface="Times New Roman" panose="02020603050405020304" pitchFamily="18" charset="0"/>
                <a:ea typeface="SimSun" panose="02010600030101010101" pitchFamily="2" charset="-122"/>
              </a:rPr>
              <a:t>Eléctrica</a:t>
            </a:r>
            <a:endParaRPr lang="es-MX"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54</a:t>
            </a:fld>
            <a:endParaRPr lang="en-US" dirty="0"/>
          </a:p>
        </p:txBody>
      </p:sp>
    </p:spTree>
    <p:extLst>
      <p:ext uri="{BB962C8B-B14F-4D97-AF65-F5344CB8AC3E}">
        <p14:creationId xmlns:p14="http://schemas.microsoft.com/office/powerpoint/2010/main" val="3676752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559800"/>
            <a:ext cx="8229600" cy="563562"/>
          </a:xfrm>
        </p:spPr>
        <p:txBody>
          <a:bodyPr>
            <a:normAutofit fontScale="90000"/>
          </a:bodyPr>
          <a:lstStyle/>
          <a:p>
            <a:r>
              <a:rPr lang="es-ES" altLang="en-US" dirty="0">
                <a:latin typeface="Times New Roman" panose="02020603050405020304" pitchFamily="18" charset="0"/>
                <a:ea typeface="SimSun" panose="02010600030101010101" pitchFamily="2" charset="-122"/>
              </a:rPr>
              <a:t>Agenda de módulos de capacitación</a:t>
            </a:r>
            <a:endParaRPr lang="en-US" altLang="en-US" dirty="0" smtClean="0"/>
          </a:p>
        </p:txBody>
      </p:sp>
      <p:sp>
        <p:nvSpPr>
          <p:cNvPr id="11" name="Content Placeholder 2"/>
          <p:cNvSpPr>
            <a:spLocks noGrp="1"/>
          </p:cNvSpPr>
          <p:nvPr>
            <p:ph idx="1"/>
          </p:nvPr>
        </p:nvSpPr>
        <p:spPr>
          <a:xfrm>
            <a:off x="152400" y="1244025"/>
            <a:ext cx="8610600" cy="1270576"/>
          </a:xfrm>
        </p:spPr>
        <p:txBody>
          <a:bodyPr/>
          <a:lstStyle/>
          <a:p>
            <a:pPr algn="just">
              <a:buClr>
                <a:schemeClr val="bg1">
                  <a:lumMod val="75000"/>
                </a:schemeClr>
              </a:buClr>
              <a:buFont typeface="Wingdings" panose="05000000000000000000" pitchFamily="2" charset="2"/>
              <a:buChar char="q"/>
            </a:pPr>
            <a:r>
              <a:rPr lang="en-US" altLang="en-US" sz="2800" dirty="0" smtClean="0">
                <a:solidFill>
                  <a:schemeClr val="bg1">
                    <a:lumMod val="75000"/>
                  </a:schemeClr>
                </a:solidFill>
                <a:latin typeface="Times New Roman" panose="02020603050405020304" pitchFamily="18" charset="0"/>
                <a:cs typeface="Times New Roman" panose="02020603050405020304" pitchFamily="18" charset="0"/>
              </a:rPr>
              <a:t> </a:t>
            </a:r>
            <a:r>
              <a:rPr lang="es-ES" altLang="en-US" dirty="0">
                <a:solidFill>
                  <a:schemeClr val="bg1">
                    <a:lumMod val="75000"/>
                  </a:schemeClr>
                </a:solidFill>
                <a:latin typeface="Times New Roman" panose="02020603050405020304" pitchFamily="18" charset="0"/>
                <a:cs typeface="Times New Roman" panose="02020603050405020304" pitchFamily="18" charset="0"/>
              </a:rPr>
              <a:t>Sección 1: Términos básicos y caso de estudio</a:t>
            </a:r>
          </a:p>
          <a:p>
            <a:pPr algn="just">
              <a:buClr>
                <a:schemeClr val="bg1">
                  <a:lumMod val="75000"/>
                </a:schemeClr>
              </a:buClr>
              <a:buFont typeface="Wingdings" panose="05000000000000000000" pitchFamily="2" charset="2"/>
              <a:buChar char="q"/>
            </a:pPr>
            <a:r>
              <a:rPr lang="es-ES" altLang="en-US" dirty="0">
                <a:solidFill>
                  <a:schemeClr val="bg1">
                    <a:lumMod val="75000"/>
                  </a:schemeClr>
                </a:solidFill>
                <a:latin typeface="Times New Roman" panose="02020603050405020304" pitchFamily="18" charset="0"/>
                <a:cs typeface="Times New Roman" panose="02020603050405020304" pitchFamily="18" charset="0"/>
              </a:rPr>
              <a:t> </a:t>
            </a:r>
            <a:r>
              <a:rPr lang="es-ES" altLang="en-US" dirty="0" smtClean="0">
                <a:solidFill>
                  <a:schemeClr val="bg1">
                    <a:lumMod val="75000"/>
                  </a:schemeClr>
                </a:solidFill>
                <a:latin typeface="Times New Roman" panose="02020603050405020304" pitchFamily="18" charset="0"/>
                <a:cs typeface="Times New Roman" panose="02020603050405020304" pitchFamily="18" charset="0"/>
              </a:rPr>
              <a:t>Sección </a:t>
            </a:r>
            <a:r>
              <a:rPr lang="es-ES" altLang="en-US" dirty="0">
                <a:solidFill>
                  <a:schemeClr val="bg1">
                    <a:lumMod val="75000"/>
                  </a:schemeClr>
                </a:solidFill>
                <a:latin typeface="Times New Roman" panose="02020603050405020304" pitchFamily="18" charset="0"/>
                <a:cs typeface="Times New Roman" panose="02020603050405020304" pitchFamily="18" charset="0"/>
              </a:rPr>
              <a:t>2: Riesgos </a:t>
            </a:r>
            <a:r>
              <a:rPr lang="es-ES" altLang="en-US" dirty="0" smtClean="0">
                <a:solidFill>
                  <a:schemeClr val="bg1">
                    <a:lumMod val="75000"/>
                  </a:schemeClr>
                </a:solidFill>
                <a:latin typeface="Times New Roman" panose="02020603050405020304" pitchFamily="18" charset="0"/>
                <a:cs typeface="Times New Roman" panose="02020603050405020304" pitchFamily="18" charset="0"/>
              </a:rPr>
              <a:t>eléctricos</a:t>
            </a:r>
            <a:endParaRPr lang="es-ES" altLang="en-US" dirty="0">
              <a:solidFill>
                <a:schemeClr val="bg1">
                  <a:lumMod val="75000"/>
                </a:schemeClr>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55</a:t>
            </a:fld>
            <a:endParaRPr lang="en-US" dirty="0"/>
          </a:p>
        </p:txBody>
      </p:sp>
      <p:sp>
        <p:nvSpPr>
          <p:cNvPr id="16" name="Rectangle 15"/>
          <p:cNvSpPr/>
          <p:nvPr/>
        </p:nvSpPr>
        <p:spPr>
          <a:xfrm>
            <a:off x="152400" y="2598898"/>
            <a:ext cx="8915400" cy="3231654"/>
          </a:xfrm>
          <a:prstGeom prst="rect">
            <a:avLst/>
          </a:prstGeom>
        </p:spPr>
        <p:txBody>
          <a:bodyPr wrap="square">
            <a:spAutoFit/>
          </a:bodyPr>
          <a:lstStyle/>
          <a:p>
            <a:pPr algn="just">
              <a:buClr>
                <a:srgbClr val="0000FF"/>
              </a:buClr>
              <a:buFont typeface="Wingdings" panose="05000000000000000000" pitchFamily="2" charset="2"/>
              <a:buChar char="q"/>
            </a:pPr>
            <a:r>
              <a:rPr lang="en-US" altLang="en-US" sz="2800" dirty="0" smtClean="0">
                <a:solidFill>
                  <a:schemeClr val="bg1">
                    <a:lumMod val="75000"/>
                  </a:schemeClr>
                </a:solidFill>
                <a:latin typeface="Times New Roman" panose="02020603050405020304" pitchFamily="18" charset="0"/>
                <a:cs typeface="Times New Roman" panose="02020603050405020304" pitchFamily="18" charset="0"/>
              </a:rPr>
              <a:t> </a:t>
            </a:r>
            <a:r>
              <a:rPr lang="es-MX" altLang="en-US" sz="3200" dirty="0" smtClean="0">
                <a:latin typeface="Times New Roman" panose="02020603050405020304" pitchFamily="18" charset="0"/>
                <a:cs typeface="Times New Roman" panose="02020603050405020304" pitchFamily="18" charset="0"/>
              </a:rPr>
              <a:t>Sección 3: Incidentes eléctricos en la construcción</a:t>
            </a:r>
          </a:p>
          <a:p>
            <a:pPr lvl="1" algn="just">
              <a:buClr>
                <a:srgbClr val="3333FF"/>
              </a:buClr>
              <a:buFont typeface="Wingdings" panose="05000000000000000000" pitchFamily="2" charset="2"/>
              <a:buChar char="§"/>
            </a:pPr>
            <a:r>
              <a:rPr lang="es-MX" altLang="en-US" sz="3200" dirty="0" smtClean="0">
                <a:solidFill>
                  <a:schemeClr val="bg1">
                    <a:lumMod val="75000"/>
                  </a:schemeClr>
                </a:solidFill>
                <a:latin typeface="Times New Roman" panose="02020603050405020304" pitchFamily="18" charset="0"/>
                <a:cs typeface="Times New Roman" panose="02020603050405020304" pitchFamily="18" charset="0"/>
              </a:rPr>
              <a:t> </a:t>
            </a:r>
            <a:r>
              <a:rPr lang="es-MX" altLang="en-US" sz="2800" dirty="0" smtClean="0">
                <a:latin typeface="Times New Roman" panose="02020603050405020304" pitchFamily="18" charset="0"/>
                <a:cs typeface="Times New Roman" panose="02020603050405020304" pitchFamily="18" charset="0"/>
              </a:rPr>
              <a:t>Contacto con líneas eléctricas</a:t>
            </a:r>
          </a:p>
          <a:p>
            <a:pPr lvl="1" algn="just">
              <a:buClr>
                <a:srgbClr val="3333FF"/>
              </a:buClr>
              <a:buFont typeface="Wingdings" panose="05000000000000000000" pitchFamily="2" charset="2"/>
              <a:buChar char="§"/>
            </a:pPr>
            <a:r>
              <a:rPr lang="es-MX" altLang="en-US" sz="2800" dirty="0" smtClean="0">
                <a:latin typeface="Times New Roman" panose="02020603050405020304" pitchFamily="18" charset="0"/>
                <a:cs typeface="Times New Roman" panose="02020603050405020304" pitchFamily="18" charset="0"/>
              </a:rPr>
              <a:t> Falta de protección por aterrizaje de corriente</a:t>
            </a:r>
          </a:p>
          <a:p>
            <a:pPr lvl="1" algn="just">
              <a:buClr>
                <a:srgbClr val="3333FF"/>
              </a:buClr>
              <a:buFont typeface="Wingdings" panose="05000000000000000000" pitchFamily="2" charset="2"/>
              <a:buChar char="§"/>
            </a:pPr>
            <a:r>
              <a:rPr lang="es-MX" altLang="en-US" sz="2800" dirty="0" smtClean="0">
                <a:latin typeface="Times New Roman" panose="02020603050405020304" pitchFamily="18" charset="0"/>
                <a:cs typeface="Times New Roman" panose="02020603050405020304" pitchFamily="18" charset="0"/>
              </a:rPr>
              <a:t> Conducción a tierra inexistente o discontinua</a:t>
            </a:r>
          </a:p>
          <a:p>
            <a:pPr lvl="1" algn="just">
              <a:buClr>
                <a:srgbClr val="3333FF"/>
              </a:buClr>
              <a:buFont typeface="Wingdings" panose="05000000000000000000" pitchFamily="2" charset="2"/>
              <a:buChar char="§"/>
            </a:pPr>
            <a:r>
              <a:rPr lang="es-MX" altLang="en-US" sz="2800" dirty="0" smtClean="0">
                <a:latin typeface="Times New Roman" panose="02020603050405020304" pitchFamily="18" charset="0"/>
                <a:cs typeface="Times New Roman" panose="02020603050405020304" pitchFamily="18" charset="0"/>
              </a:rPr>
              <a:t> Equipo no utilizado de manera prescrita</a:t>
            </a:r>
          </a:p>
          <a:p>
            <a:pPr lvl="1" algn="just">
              <a:buClr>
                <a:srgbClr val="3333FF"/>
              </a:buClr>
              <a:buFont typeface="Wingdings" panose="05000000000000000000" pitchFamily="2" charset="2"/>
              <a:buChar char="§"/>
            </a:pPr>
            <a:r>
              <a:rPr lang="es-MX" altLang="en-US" sz="2800" dirty="0" smtClean="0">
                <a:latin typeface="Times New Roman" panose="02020603050405020304" pitchFamily="18" charset="0"/>
                <a:cs typeface="Times New Roman" panose="02020603050405020304" pitchFamily="18" charset="0"/>
              </a:rPr>
              <a:t> Uso indebido de extensiones o cables flexibles</a:t>
            </a:r>
          </a:p>
          <a:p>
            <a:pPr lvl="1" algn="just">
              <a:buClr>
                <a:srgbClr val="3333FF"/>
              </a:buClr>
              <a:buFont typeface="Wingdings" panose="05000000000000000000" pitchFamily="2" charset="2"/>
              <a:buChar char="§"/>
            </a:pPr>
            <a:r>
              <a:rPr lang="es-MX" altLang="en-US" sz="2800" dirty="0" smtClean="0">
                <a:latin typeface="Times New Roman" panose="02020603050405020304" pitchFamily="18" charset="0"/>
                <a:cs typeface="Times New Roman" panose="02020603050405020304" pitchFamily="18" charset="0"/>
              </a:rPr>
              <a:t> Contacto con fuentes energizadas</a:t>
            </a:r>
            <a:endParaRPr lang="es-MX" altLang="en-US" sz="3200" dirty="0">
              <a:latin typeface="Times New Roman" panose="02020603050405020304" pitchFamily="18" charset="0"/>
              <a:cs typeface="Times New Roman" panose="02020603050405020304" pitchFamily="18" charset="0"/>
            </a:endParaRPr>
          </a:p>
        </p:txBody>
      </p:sp>
      <p:sp>
        <p:nvSpPr>
          <p:cNvPr id="18" name="Rectangle 17"/>
          <p:cNvSpPr/>
          <p:nvPr/>
        </p:nvSpPr>
        <p:spPr>
          <a:xfrm>
            <a:off x="152400" y="5816025"/>
            <a:ext cx="7843619" cy="584775"/>
          </a:xfrm>
          <a:prstGeom prst="rect">
            <a:avLst/>
          </a:prstGeom>
        </p:spPr>
        <p:txBody>
          <a:bodyPr wrap="square">
            <a:spAutoFit/>
          </a:bodyPr>
          <a:lstStyle/>
          <a:p>
            <a:pPr algn="just">
              <a:buClr>
                <a:schemeClr val="bg1">
                  <a:lumMod val="75000"/>
                </a:schemeClr>
              </a:buClr>
              <a:buFont typeface="Wingdings" panose="05000000000000000000" pitchFamily="2" charset="2"/>
              <a:buChar char="q"/>
            </a:pPr>
            <a:r>
              <a:rPr lang="en-US" altLang="en-US" sz="2800" dirty="0">
                <a:solidFill>
                  <a:schemeClr val="bg1">
                    <a:lumMod val="75000"/>
                  </a:schemeClr>
                </a:solidFill>
                <a:latin typeface="Times New Roman" panose="02020603050405020304" pitchFamily="18" charset="0"/>
                <a:cs typeface="Times New Roman" panose="02020603050405020304" pitchFamily="18" charset="0"/>
              </a:rPr>
              <a:t> </a:t>
            </a:r>
            <a:r>
              <a:rPr lang="es-ES" altLang="en-US" sz="3200" dirty="0">
                <a:solidFill>
                  <a:schemeClr val="bg1">
                    <a:lumMod val="75000"/>
                  </a:schemeClr>
                </a:solidFill>
                <a:latin typeface="Times New Roman" panose="02020603050405020304" pitchFamily="18" charset="0"/>
                <a:cs typeface="Times New Roman" panose="02020603050405020304" pitchFamily="18" charset="0"/>
              </a:rPr>
              <a:t>Sección 4: Prevención de riesgos eléctricos</a:t>
            </a:r>
            <a:endParaRPr lang="en-US" altLang="en-US" sz="3200" dirty="0">
              <a:solidFill>
                <a:schemeClr val="bg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724027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 y="579438"/>
            <a:ext cx="9144000" cy="563562"/>
          </a:xfrm>
        </p:spPr>
        <p:txBody>
          <a:bodyPr>
            <a:normAutofit fontScale="90000"/>
          </a:bodyPr>
          <a:lstStyle/>
          <a:p>
            <a:r>
              <a:rPr lang="es-ES" altLang="en-US" sz="3800" dirty="0">
                <a:latin typeface="Times New Roman" panose="02020603050405020304" pitchFamily="18" charset="0"/>
                <a:ea typeface="SimSun" panose="02010600030101010101" pitchFamily="2" charset="-122"/>
              </a:rPr>
              <a:t>Incidente 1: contacto con líneas eléctricas</a:t>
            </a:r>
            <a:endParaRPr lang="en-US" altLang="en-US" sz="3800"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56</a:t>
            </a:fld>
            <a:endParaRPr lang="en-US" dirty="0"/>
          </a:p>
        </p:txBody>
      </p:sp>
      <p:sp>
        <p:nvSpPr>
          <p:cNvPr id="15" name="Rectangle 2"/>
          <p:cNvSpPr>
            <a:spLocks noChangeArrowheads="1"/>
          </p:cNvSpPr>
          <p:nvPr/>
        </p:nvSpPr>
        <p:spPr bwMode="auto">
          <a:xfrm>
            <a:off x="152400" y="1295400"/>
            <a:ext cx="88011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buClr>
                <a:srgbClr val="0000FF"/>
              </a:buClr>
              <a:buFont typeface="Wingdings" panose="05000000000000000000" pitchFamily="2" charset="2"/>
              <a:buChar char="q"/>
            </a:pPr>
            <a:r>
              <a:rPr lang="en-US" altLang="en-US" sz="3200" b="1" dirty="0" smtClean="0">
                <a:latin typeface="Times New Roman" panose="02020603050405020304" pitchFamily="18" charset="0"/>
                <a:ea typeface="MS PGothic" panose="020B0600070205080204" pitchFamily="34" charset="-128"/>
              </a:rPr>
              <a:t>Q9</a:t>
            </a:r>
            <a:r>
              <a:rPr lang="en-US" altLang="en-US" sz="3200" dirty="0" smtClean="0">
                <a:latin typeface="Times New Roman" panose="02020603050405020304" pitchFamily="18" charset="0"/>
                <a:ea typeface="MS PGothic" panose="020B0600070205080204" pitchFamily="34" charset="-128"/>
              </a:rPr>
              <a:t>: </a:t>
            </a:r>
            <a:r>
              <a:rPr lang="es-ES" altLang="en-US" sz="3200" dirty="0">
                <a:latin typeface="Times New Roman" panose="02020603050405020304" pitchFamily="18" charset="0"/>
                <a:ea typeface="MS PGothic" panose="020B0600070205080204" pitchFamily="34" charset="-128"/>
              </a:rPr>
              <a:t>¿Cuáles son los posibles riesgos </a:t>
            </a:r>
            <a:r>
              <a:rPr lang="es-ES" altLang="en-US" sz="3200" dirty="0" smtClean="0">
                <a:latin typeface="Times New Roman" panose="02020603050405020304" pitchFamily="18" charset="0"/>
                <a:ea typeface="MS PGothic" panose="020B0600070205080204" pitchFamily="34" charset="-128"/>
              </a:rPr>
              <a:t>eléctricos?</a:t>
            </a:r>
            <a:endParaRPr lang="en-US" altLang="en-US" sz="2800" dirty="0">
              <a:latin typeface="Times New Roman" panose="02020603050405020304" pitchFamily="18" charset="0"/>
              <a:ea typeface="MS PGothic" panose="020B0600070205080204" pitchFamily="34" charset="-128"/>
            </a:endParaRPr>
          </a:p>
        </p:txBody>
      </p:sp>
      <p:sp>
        <p:nvSpPr>
          <p:cNvPr id="17" name="Rectangle 7"/>
          <p:cNvSpPr>
            <a:spLocks noChangeArrowheads="1"/>
          </p:cNvSpPr>
          <p:nvPr/>
        </p:nvSpPr>
        <p:spPr bwMode="auto">
          <a:xfrm>
            <a:off x="4427063" y="2942332"/>
            <a:ext cx="44958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just" eaLnBrk="1" hangingPunct="1">
              <a:buClr>
                <a:srgbClr val="3333FF"/>
              </a:buClr>
              <a:buFont typeface="Arial" panose="020B0604020202020204" pitchFamily="34" charset="0"/>
              <a:buNone/>
            </a:pPr>
            <a:r>
              <a:rPr lang="en-US" altLang="en-US" sz="3200" b="1" dirty="0" smtClean="0">
                <a:latin typeface="Times New Roman" panose="02020603050405020304" pitchFamily="18" charset="0"/>
                <a:cs typeface="Times New Roman" panose="02020603050405020304" pitchFamily="18" charset="0"/>
              </a:rPr>
              <a:t>Respuesta</a:t>
            </a:r>
            <a:r>
              <a:rPr lang="en-US" altLang="en-US" sz="3200" dirty="0" smtClean="0">
                <a:latin typeface="Times New Roman" panose="02020603050405020304" pitchFamily="18" charset="0"/>
                <a:cs typeface="Times New Roman" panose="02020603050405020304" pitchFamily="18" charset="0"/>
              </a:rPr>
              <a:t>: </a:t>
            </a:r>
          </a:p>
          <a:p>
            <a:pPr algn="just" eaLnBrk="1" hangingPunct="1">
              <a:buClr>
                <a:srgbClr val="3333FF"/>
              </a:buClr>
              <a:buFont typeface="Arial" panose="020B0604020202020204" pitchFamily="34" charset="0"/>
              <a:buNone/>
            </a:pPr>
            <a:endParaRPr lang="en-US" altLang="en-US" sz="1400" dirty="0">
              <a:latin typeface="Times New Roman" panose="02020603050405020304" pitchFamily="18" charset="0"/>
              <a:cs typeface="Times New Roman" panose="02020603050405020304" pitchFamily="18" charset="0"/>
            </a:endParaRPr>
          </a:p>
          <a:p>
            <a:pPr algn="just">
              <a:buClr>
                <a:srgbClr val="3333FF"/>
              </a:buClr>
            </a:pPr>
            <a:r>
              <a:rPr lang="es-ES" altLang="en-US" sz="3200" dirty="0">
                <a:latin typeface="Times New Roman" panose="02020603050405020304" pitchFamily="18" charset="0"/>
                <a:cs typeface="Times New Roman" panose="02020603050405020304" pitchFamily="18" charset="0"/>
              </a:rPr>
              <a:t>Nunca rocíe agua cerca de líneas eléctricas</a:t>
            </a:r>
            <a:r>
              <a:rPr lang="es-ES" altLang="en-US" sz="3200" dirty="0" smtClean="0">
                <a:latin typeface="Times New Roman" panose="02020603050405020304" pitchFamily="18" charset="0"/>
                <a:cs typeface="Times New Roman" panose="02020603050405020304" pitchFamily="18" charset="0"/>
              </a:rPr>
              <a:t>.</a:t>
            </a:r>
          </a:p>
          <a:p>
            <a:pPr algn="just">
              <a:buClr>
                <a:srgbClr val="3333FF"/>
              </a:buClr>
            </a:pPr>
            <a:endParaRPr lang="en-US" altLang="en-US" sz="2400" dirty="0">
              <a:latin typeface="Times New Roman" panose="02020603050405020304" pitchFamily="18" charset="0"/>
              <a:cs typeface="Times New Roman" panose="02020603050405020304" pitchFamily="18" charset="0"/>
            </a:endParaRPr>
          </a:p>
          <a:p>
            <a:pPr algn="just">
              <a:buClr>
                <a:srgbClr val="3333FF"/>
              </a:buClr>
            </a:pPr>
            <a:r>
              <a:rPr lang="es-ES" altLang="en-US" sz="3200" dirty="0">
                <a:latin typeface="Times New Roman" panose="02020603050405020304" pitchFamily="18" charset="0"/>
                <a:cs typeface="Times New Roman" panose="02020603050405020304" pitchFamily="18" charset="0"/>
              </a:rPr>
              <a:t>Se puede </a:t>
            </a:r>
            <a:r>
              <a:rPr lang="es-ES" altLang="en-US" sz="3200" dirty="0" smtClean="0">
                <a:latin typeface="Times New Roman" panose="02020603050405020304" pitchFamily="18" charset="0"/>
                <a:cs typeface="Times New Roman" panose="02020603050405020304" pitchFamily="18" charset="0"/>
              </a:rPr>
              <a:t>cerrar </a:t>
            </a:r>
            <a:r>
              <a:rPr lang="es-ES" altLang="en-US" sz="3200" dirty="0">
                <a:latin typeface="Times New Roman" panose="02020603050405020304" pitchFamily="18" charset="0"/>
                <a:cs typeface="Times New Roman" panose="02020603050405020304" pitchFamily="18" charset="0"/>
              </a:rPr>
              <a:t>un circuito </a:t>
            </a:r>
            <a:r>
              <a:rPr lang="es-ES" altLang="en-US" sz="3200" dirty="0" smtClean="0">
                <a:latin typeface="Times New Roman" panose="02020603050405020304" pitchFamily="18" charset="0"/>
                <a:cs typeface="Times New Roman" panose="02020603050405020304" pitchFamily="18" charset="0"/>
              </a:rPr>
              <a:t>eléctrico y alcanzar </a:t>
            </a:r>
            <a:r>
              <a:rPr lang="es-ES" altLang="en-US" sz="3200" dirty="0">
                <a:latin typeface="Times New Roman" panose="02020603050405020304" pitchFamily="18" charset="0"/>
                <a:cs typeface="Times New Roman" panose="02020603050405020304" pitchFamily="18" charset="0"/>
              </a:rPr>
              <a:t>a las personas.</a:t>
            </a:r>
            <a:endParaRPr lang="en-US" altLang="en-US" sz="3200" dirty="0">
              <a:latin typeface="Times New Roman" panose="02020603050405020304" pitchFamily="18" charset="0"/>
              <a:cs typeface="Times New Roman" panose="02020603050405020304" pitchFamily="18" charset="0"/>
            </a:endParaRPr>
          </a:p>
        </p:txBody>
      </p:sp>
      <p:sp>
        <p:nvSpPr>
          <p:cNvPr id="19" name="Rectangle 13"/>
          <p:cNvSpPr>
            <a:spLocks noChangeArrowheads="1"/>
          </p:cNvSpPr>
          <p:nvPr/>
        </p:nvSpPr>
        <p:spPr bwMode="auto">
          <a:xfrm>
            <a:off x="2713130" y="3166498"/>
            <a:ext cx="88678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Arial" panose="020B0604020202020204" pitchFamily="34" charset="0"/>
              <a:buNone/>
            </a:pPr>
            <a:r>
              <a:rPr lang="en-US" altLang="en-US" sz="9600" b="1" dirty="0">
                <a:solidFill>
                  <a:srgbClr val="FF0000"/>
                </a:solidFill>
                <a:latin typeface="Times New Roman" panose="02020603050405020304" pitchFamily="18" charset="0"/>
                <a:cs typeface="Times New Roman" panose="02020603050405020304" pitchFamily="18" charset="0"/>
              </a:rPr>
              <a:t>×</a:t>
            </a:r>
            <a:endParaRPr lang="en-US" altLang="en-US" sz="9600" b="1" dirty="0">
              <a:solidFill>
                <a:srgbClr val="FF0000"/>
              </a:solidFill>
            </a:endParaRPr>
          </a:p>
        </p:txBody>
      </p:sp>
      <p:pic>
        <p:nvPicPr>
          <p:cNvPr id="3" name="Picture 2" descr="sand pile water spray" title="sand pile water spray"/>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4700" y="2942331"/>
            <a:ext cx="4086300" cy="3420177"/>
          </a:xfrm>
          <a:prstGeom prst="rect">
            <a:avLst/>
          </a:prstGeom>
        </p:spPr>
      </p:pic>
    </p:spTree>
    <p:extLst>
      <p:ext uri="{BB962C8B-B14F-4D97-AF65-F5344CB8AC3E}">
        <p14:creationId xmlns:p14="http://schemas.microsoft.com/office/powerpoint/2010/main" val="3965905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ChangeArrowheads="1"/>
          </p:cNvSpPr>
          <p:nvPr/>
        </p:nvSpPr>
        <p:spPr bwMode="auto">
          <a:xfrm>
            <a:off x="152400" y="1195055"/>
            <a:ext cx="8839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0000FF"/>
              </a:buClr>
              <a:buFont typeface="Wingdings" panose="05000000000000000000" pitchFamily="2" charset="2"/>
              <a:buChar char="q"/>
            </a:pPr>
            <a:r>
              <a:rPr lang="en-US" altLang="en-US" sz="2800" b="1" dirty="0" smtClean="0">
                <a:latin typeface="Times New Roman" panose="02020603050405020304" pitchFamily="18" charset="0"/>
                <a:ea typeface="AR PL UMing HK" charset="0"/>
                <a:cs typeface="Times New Roman" panose="02020603050405020304" pitchFamily="18" charset="0"/>
              </a:rPr>
              <a:t> </a:t>
            </a:r>
            <a:r>
              <a:rPr lang="es-ES" altLang="en-US" sz="3200" b="1" dirty="0">
                <a:latin typeface="Times New Roman" panose="02020603050405020304" pitchFamily="18" charset="0"/>
                <a:ea typeface="AR PL UMing HK" charset="0"/>
                <a:cs typeface="Times New Roman" panose="02020603050405020304" pitchFamily="18" charset="0"/>
              </a:rPr>
              <a:t>¿Cuáles son los posibles riesgos eléctricos?</a:t>
            </a:r>
          </a:p>
        </p:txBody>
      </p:sp>
      <p:sp>
        <p:nvSpPr>
          <p:cNvPr id="11" name="Rectangle 7"/>
          <p:cNvSpPr>
            <a:spLocks noChangeArrowheads="1"/>
          </p:cNvSpPr>
          <p:nvPr/>
        </p:nvSpPr>
        <p:spPr bwMode="auto">
          <a:xfrm>
            <a:off x="315802" y="5624815"/>
            <a:ext cx="9067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r>
              <a:rPr lang="es-MX" altLang="en-US" sz="3200" b="1" dirty="0" smtClean="0">
                <a:latin typeface="Times New Roman" panose="02020603050405020304" pitchFamily="18" charset="0"/>
                <a:cs typeface="Times New Roman" panose="02020603050405020304" pitchFamily="18" charset="0"/>
              </a:rPr>
              <a:t>Respuesta</a:t>
            </a:r>
            <a:r>
              <a:rPr lang="es-MX" altLang="en-US" sz="3200" dirty="0" smtClean="0">
                <a:latin typeface="Times New Roman" panose="02020603050405020304" pitchFamily="18" charset="0"/>
                <a:cs typeface="Times New Roman" panose="02020603050405020304" pitchFamily="18" charset="0"/>
              </a:rPr>
              <a:t>: posible contacto con la línea eléctrica, peligro de caída</a:t>
            </a:r>
            <a:endParaRPr lang="es-MX" altLang="en-US" sz="3200" dirty="0"/>
          </a:p>
        </p:txBody>
      </p:sp>
      <p:sp>
        <p:nvSpPr>
          <p:cNvPr id="12" name="Rectangle 11"/>
          <p:cNvSpPr/>
          <p:nvPr/>
        </p:nvSpPr>
        <p:spPr>
          <a:xfrm>
            <a:off x="4576332" y="1780136"/>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
        <p:nvSpPr>
          <p:cNvPr id="14" name="Title 1"/>
          <p:cNvSpPr>
            <a:spLocks noGrp="1"/>
          </p:cNvSpPr>
          <p:nvPr>
            <p:ph type="title"/>
          </p:nvPr>
        </p:nvSpPr>
        <p:spPr>
          <a:xfrm>
            <a:off x="1" y="579438"/>
            <a:ext cx="9144000" cy="563562"/>
          </a:xfrm>
        </p:spPr>
        <p:txBody>
          <a:bodyPr>
            <a:normAutofit fontScale="90000"/>
          </a:bodyPr>
          <a:lstStyle/>
          <a:p>
            <a:r>
              <a:rPr lang="es-ES" altLang="en-US" sz="3800" dirty="0">
                <a:latin typeface="Times New Roman" panose="02020603050405020304" pitchFamily="18" charset="0"/>
                <a:ea typeface="SimSun" panose="02010600030101010101" pitchFamily="2" charset="-122"/>
              </a:rPr>
              <a:t>Incidente 1: contacto con líneas eléctricas</a:t>
            </a:r>
            <a:endParaRPr lang="en-US" altLang="en-US" sz="3800"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57</a:t>
            </a:fld>
            <a:endParaRPr lang="en-US" dirty="0"/>
          </a:p>
        </p:txBody>
      </p:sp>
      <p:pic>
        <p:nvPicPr>
          <p:cNvPr id="3" name="Picture 2" descr="hazards of overhead painting" title="hazards of overhead painti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19250" y="1704483"/>
            <a:ext cx="6000750" cy="3932164"/>
          </a:xfrm>
          <a:prstGeom prst="rect">
            <a:avLst/>
          </a:prstGeom>
        </p:spPr>
      </p:pic>
    </p:spTree>
    <p:extLst>
      <p:ext uri="{BB962C8B-B14F-4D97-AF65-F5344CB8AC3E}">
        <p14:creationId xmlns:p14="http://schemas.microsoft.com/office/powerpoint/2010/main" val="603939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7"/>
          <p:cNvSpPr>
            <a:spLocks noChangeArrowheads="1"/>
          </p:cNvSpPr>
          <p:nvPr/>
        </p:nvSpPr>
        <p:spPr bwMode="auto">
          <a:xfrm>
            <a:off x="0" y="1208782"/>
            <a:ext cx="9144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just">
              <a:buClr>
                <a:srgbClr val="0000FF"/>
              </a:buClr>
              <a:buFont typeface="Wingdings" panose="05000000000000000000" pitchFamily="2" charset="2"/>
              <a:buChar char="q"/>
            </a:pPr>
            <a:r>
              <a:rPr lang="en-US" altLang="en-US" sz="2800" dirty="0" smtClean="0">
                <a:latin typeface="Times New Roman" panose="02020603050405020304" pitchFamily="18" charset="0"/>
                <a:ea typeface="MS PGothic" panose="020B0600070205080204" pitchFamily="34" charset="-128"/>
              </a:rPr>
              <a:t> </a:t>
            </a:r>
            <a:r>
              <a:rPr lang="en-US" altLang="en-US" sz="3200" b="1" dirty="0" smtClean="0">
                <a:latin typeface="Times New Roman" panose="02020603050405020304" pitchFamily="18" charset="0"/>
                <a:ea typeface="MS PGothic" panose="020B0600070205080204" pitchFamily="34" charset="-128"/>
              </a:rPr>
              <a:t>Q11</a:t>
            </a:r>
            <a:r>
              <a:rPr lang="en-US" altLang="en-US" sz="3200" dirty="0" smtClean="0">
                <a:latin typeface="Times New Roman" panose="02020603050405020304" pitchFamily="18" charset="0"/>
                <a:ea typeface="MS PGothic" panose="020B0600070205080204" pitchFamily="34" charset="-128"/>
              </a:rPr>
              <a:t>: </a:t>
            </a:r>
            <a:r>
              <a:rPr lang="es-ES" altLang="en-US" sz="3200" dirty="0">
                <a:latin typeface="Times New Roman" panose="02020603050405020304" pitchFamily="18" charset="0"/>
                <a:ea typeface="MS PGothic" panose="020B0600070205080204" pitchFamily="34" charset="-128"/>
              </a:rPr>
              <a:t>¿Están bien aisladas las líneas eléctricas para evitar descargas eléctricas?</a:t>
            </a:r>
            <a:endParaRPr lang="en-US" altLang="en-US" sz="3200" dirty="0"/>
          </a:p>
        </p:txBody>
      </p:sp>
      <p:sp>
        <p:nvSpPr>
          <p:cNvPr id="15" name="Rectangle 14"/>
          <p:cNvSpPr/>
          <p:nvPr/>
        </p:nvSpPr>
        <p:spPr>
          <a:xfrm>
            <a:off x="4876800" y="1968785"/>
            <a:ext cx="964895" cy="1631216"/>
          </a:xfrm>
          <a:prstGeom prst="rect">
            <a:avLst/>
          </a:prstGeom>
        </p:spPr>
        <p:txBody>
          <a:bodyPr wrap="squar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
        <p:nvSpPr>
          <p:cNvPr id="16" name="Rectangle 15"/>
          <p:cNvSpPr/>
          <p:nvPr/>
        </p:nvSpPr>
        <p:spPr>
          <a:xfrm>
            <a:off x="76200" y="2370059"/>
            <a:ext cx="4800600" cy="4339650"/>
          </a:xfrm>
          <a:prstGeom prst="rect">
            <a:avLst/>
          </a:prstGeom>
        </p:spPr>
        <p:txBody>
          <a:bodyPr wrap="square">
            <a:spAutoFit/>
          </a:bodyPr>
          <a:lstStyle/>
          <a:p>
            <a:pPr algn="just">
              <a:buClr>
                <a:srgbClr val="3333FF"/>
              </a:buClr>
            </a:pPr>
            <a:r>
              <a:rPr lang="es-MX" altLang="en-US" sz="3200" b="1" dirty="0" smtClean="0">
                <a:latin typeface="Times New Roman" panose="02020603050405020304" pitchFamily="18" charset="0"/>
                <a:cs typeface="Times New Roman" panose="02020603050405020304" pitchFamily="18" charset="0"/>
              </a:rPr>
              <a:t>Respuesta</a:t>
            </a:r>
            <a:r>
              <a:rPr lang="es-MX" altLang="en-US" sz="3200" dirty="0" smtClean="0">
                <a:latin typeface="Times New Roman" panose="02020603050405020304" pitchFamily="18" charset="0"/>
                <a:cs typeface="Times New Roman" panose="02020603050405020304" pitchFamily="18" charset="0"/>
              </a:rPr>
              <a:t>: No. las </a:t>
            </a:r>
            <a:r>
              <a:rPr lang="es-MX" altLang="en-US" sz="3200" dirty="0" smtClean="0">
                <a:latin typeface="Times New Roman" panose="02020603050405020304" pitchFamily="18" charset="0"/>
                <a:ea typeface="MS PGothic" panose="020B0600070205080204" pitchFamily="34" charset="-128"/>
              </a:rPr>
              <a:t>líneas eléctricas </a:t>
            </a:r>
            <a:r>
              <a:rPr lang="es-MX" altLang="en-US" sz="3200" dirty="0" smtClean="0">
                <a:latin typeface="Times New Roman" panose="02020603050405020304" pitchFamily="18" charset="0"/>
                <a:cs typeface="Times New Roman" panose="02020603050405020304" pitchFamily="18" charset="0"/>
              </a:rPr>
              <a:t>no están </a:t>
            </a:r>
            <a:r>
              <a:rPr lang="es-MX" altLang="en-US" sz="3200" dirty="0" smtClean="0">
                <a:latin typeface="Times New Roman" panose="02020603050405020304" pitchFamily="18" charset="0"/>
                <a:ea typeface="MS PGothic" panose="020B0600070205080204" pitchFamily="34" charset="-128"/>
              </a:rPr>
              <a:t>aisladas</a:t>
            </a:r>
            <a:r>
              <a:rPr lang="es-MX" altLang="en-US" sz="3200" dirty="0" smtClean="0">
                <a:latin typeface="Times New Roman" panose="02020603050405020304" pitchFamily="18" charset="0"/>
                <a:cs typeface="Times New Roman" panose="02020603050405020304" pitchFamily="18" charset="0"/>
              </a:rPr>
              <a:t>. </a:t>
            </a:r>
          </a:p>
          <a:p>
            <a:pPr algn="just">
              <a:buClr>
                <a:srgbClr val="3333FF"/>
              </a:buClr>
            </a:pPr>
            <a:endParaRPr lang="es-MX" altLang="en-US" sz="2000" dirty="0" smtClean="0">
              <a:latin typeface="Times New Roman" panose="02020603050405020304" pitchFamily="18" charset="0"/>
              <a:cs typeface="Times New Roman" panose="02020603050405020304" pitchFamily="18" charset="0"/>
            </a:endParaRPr>
          </a:p>
          <a:p>
            <a:pPr>
              <a:buClr>
                <a:srgbClr val="3333FF"/>
              </a:buClr>
            </a:pPr>
            <a:r>
              <a:rPr lang="es-MX" altLang="en-US" sz="3200" dirty="0" smtClean="0">
                <a:latin typeface="Times New Roman" panose="02020603050405020304" pitchFamily="18" charset="0"/>
                <a:cs typeface="Times New Roman" panose="02020603050405020304" pitchFamily="18" charset="0"/>
              </a:rPr>
              <a:t>Un pájaro está seguro en las líneas porque siempre se posa en un solo cable y su resistencia corporal es mucho mayor que la línea eléctrica.</a:t>
            </a:r>
            <a:endParaRPr lang="es-MX" altLang="en-US" sz="3200" dirty="0">
              <a:latin typeface="Times New Roman" panose="02020603050405020304" pitchFamily="18" charset="0"/>
              <a:cs typeface="Times New Roman" panose="02020603050405020304" pitchFamily="18" charset="0"/>
            </a:endParaRPr>
          </a:p>
        </p:txBody>
      </p:sp>
      <p:pic>
        <p:nvPicPr>
          <p:cNvPr id="17" name="Picture 16" descr="It shows the hazards of touching overhead power lines" title="touch power line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58455" y="3200400"/>
            <a:ext cx="4009344" cy="2971800"/>
          </a:xfrm>
          <a:prstGeom prst="rect">
            <a:avLst/>
          </a:prstGeom>
        </p:spPr>
      </p:pic>
      <p:sp>
        <p:nvSpPr>
          <p:cNvPr id="11" name="Title 1"/>
          <p:cNvSpPr>
            <a:spLocks noGrp="1"/>
          </p:cNvSpPr>
          <p:nvPr>
            <p:ph type="title"/>
          </p:nvPr>
        </p:nvSpPr>
        <p:spPr>
          <a:xfrm>
            <a:off x="1" y="579438"/>
            <a:ext cx="9144000" cy="563562"/>
          </a:xfrm>
        </p:spPr>
        <p:txBody>
          <a:bodyPr>
            <a:normAutofit fontScale="90000"/>
          </a:bodyPr>
          <a:lstStyle/>
          <a:p>
            <a:r>
              <a:rPr lang="es-ES" altLang="en-US" sz="3800" dirty="0">
                <a:latin typeface="Times New Roman" panose="02020603050405020304" pitchFamily="18" charset="0"/>
                <a:ea typeface="SimSun" panose="02010600030101010101" pitchFamily="2" charset="-122"/>
              </a:rPr>
              <a:t>Incidente 1: contacto con líneas eléctricas</a:t>
            </a:r>
            <a:endParaRPr lang="en-US" altLang="en-US" sz="3800"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58</a:t>
            </a:fld>
            <a:endParaRPr lang="en-US" dirty="0"/>
          </a:p>
        </p:txBody>
      </p:sp>
    </p:spTree>
    <p:extLst>
      <p:ext uri="{BB962C8B-B14F-4D97-AF65-F5344CB8AC3E}">
        <p14:creationId xmlns:p14="http://schemas.microsoft.com/office/powerpoint/2010/main" val="14616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15157"/>
            <a:ext cx="9144000" cy="1143000"/>
          </a:xfrm>
        </p:spPr>
        <p:txBody>
          <a:bodyPr>
            <a:normAutofit fontScale="90000"/>
          </a:bodyPr>
          <a:lstStyle/>
          <a:p>
            <a:r>
              <a:rPr lang="es-MX" sz="3800" dirty="0" smtClean="0"/>
              <a:t>Trabajo Energizado vs. </a:t>
            </a:r>
            <a:r>
              <a:rPr lang="es-MX" sz="3800" dirty="0" err="1" smtClean="0"/>
              <a:t>Desenergizado</a:t>
            </a:r>
            <a:r>
              <a:rPr lang="en-US" dirty="0" smtClean="0"/>
              <a:t/>
            </a:r>
            <a:br>
              <a:rPr lang="en-US" dirty="0" smtClean="0"/>
            </a:br>
            <a:endParaRPr lang="en-US" dirty="0"/>
          </a:p>
        </p:txBody>
      </p:sp>
      <p:sp>
        <p:nvSpPr>
          <p:cNvPr id="3" name="Content Placeholder 2"/>
          <p:cNvSpPr>
            <a:spLocks noGrp="1"/>
          </p:cNvSpPr>
          <p:nvPr>
            <p:ph idx="1"/>
          </p:nvPr>
        </p:nvSpPr>
        <p:spPr>
          <a:xfrm>
            <a:off x="685800" y="1417638"/>
            <a:ext cx="8229600" cy="4419600"/>
          </a:xfrm>
        </p:spPr>
        <p:txBody>
          <a:bodyPr/>
          <a:lstStyle/>
          <a:p>
            <a:endParaRPr lang="en-US" b="1" dirty="0"/>
          </a:p>
          <a:p>
            <a:r>
              <a:rPr lang="es-MX" b="1" dirty="0" smtClean="0"/>
              <a:t>Métodos de trabajo energizados</a:t>
            </a:r>
          </a:p>
          <a:p>
            <a:r>
              <a:rPr lang="es-MX" b="1" dirty="0" smtClean="0"/>
              <a:t>Guantes aislantes</a:t>
            </a:r>
          </a:p>
          <a:p>
            <a:r>
              <a:rPr lang="es-MX" b="1" dirty="0" smtClean="0"/>
              <a:t>herramientas de línea viva aislante</a:t>
            </a:r>
          </a:p>
          <a:p>
            <a:r>
              <a:rPr lang="es-MX" dirty="0" smtClean="0"/>
              <a:t>Técnicas de </a:t>
            </a:r>
            <a:r>
              <a:rPr lang="es-MX" dirty="0" smtClean="0">
                <a:hlinkClick r:id="rId3" tooltip="Live line/bare hand"/>
              </a:rPr>
              <a:t>Línea viva / mano desnuda</a:t>
            </a:r>
            <a:r>
              <a:rPr lang="es-MX" dirty="0" smtClean="0"/>
              <a:t> </a:t>
            </a:r>
          </a:p>
          <a:p>
            <a:r>
              <a:rPr lang="es-MX" dirty="0" smtClean="0">
                <a:hlinkClick r:id="rId4" tooltip="Insulating Protective Equipment (IPE)"/>
              </a:rPr>
              <a:t>Equipo de protección aislante (IPE)</a:t>
            </a:r>
            <a:endParaRPr lang="es-MX" dirty="0"/>
          </a:p>
        </p:txBody>
      </p:sp>
      <p:sp>
        <p:nvSpPr>
          <p:cNvPr id="4" name="Slide Number Placeholder 3"/>
          <p:cNvSpPr>
            <a:spLocks noGrp="1"/>
          </p:cNvSpPr>
          <p:nvPr>
            <p:ph type="sldNum" sz="quarter" idx="4294967295"/>
          </p:nvPr>
        </p:nvSpPr>
        <p:spPr>
          <a:xfrm>
            <a:off x="7086600" y="6299200"/>
            <a:ext cx="2057400" cy="365125"/>
          </a:xfrm>
        </p:spPr>
        <p:txBody>
          <a:bodyPr/>
          <a:lstStyle/>
          <a:p>
            <a:fld id="{CE4D45F6-FF50-4BC5-8A2D-899CD8EC2ED8}" type="slidenum">
              <a:rPr lang="en-US" smtClean="0"/>
              <a:t>59</a:t>
            </a:fld>
            <a:endParaRPr lang="en-US" dirty="0"/>
          </a:p>
        </p:txBody>
      </p:sp>
    </p:spTree>
    <p:extLst>
      <p:ext uri="{BB962C8B-B14F-4D97-AF65-F5344CB8AC3E}">
        <p14:creationId xmlns:p14="http://schemas.microsoft.com/office/powerpoint/2010/main" val="9962723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2"/>
          <p:cNvSpPr txBox="1">
            <a:spLocks/>
          </p:cNvSpPr>
          <p:nvPr/>
        </p:nvSpPr>
        <p:spPr bwMode="auto">
          <a:xfrm>
            <a:off x="754459" y="2133600"/>
            <a:ext cx="7635081" cy="699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685800" indent="-22860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indent="0" algn="ctr" defTabSz="914400" eaLnBrk="1" hangingPunct="1">
              <a:buClr>
                <a:srgbClr val="3333FF"/>
              </a:buClr>
              <a:buNone/>
            </a:pPr>
            <a:r>
              <a:rPr lang="es-MX" altLang="en-US" sz="4000" dirty="0" smtClean="0">
                <a:latin typeface="Times New Roman" panose="02020603050405020304" pitchFamily="18" charset="0"/>
                <a:cs typeface="Times New Roman" panose="02020603050405020304" pitchFamily="18" charset="0"/>
              </a:rPr>
              <a:t>Favor de iniciar la prueba previa  (15 Minutos</a:t>
            </a:r>
            <a:r>
              <a:rPr lang="en-US" altLang="en-US" sz="4000" dirty="0" smtClean="0">
                <a:latin typeface="Times New Roman" panose="02020603050405020304" pitchFamily="18" charset="0"/>
                <a:cs typeface="Times New Roman" panose="02020603050405020304" pitchFamily="18" charset="0"/>
              </a:rPr>
              <a:t>)</a:t>
            </a:r>
          </a:p>
        </p:txBody>
      </p:sp>
      <p:sp>
        <p:nvSpPr>
          <p:cNvPr id="7" name="Title 1"/>
          <p:cNvSpPr>
            <a:spLocks noGrp="1"/>
          </p:cNvSpPr>
          <p:nvPr>
            <p:ph type="title"/>
          </p:nvPr>
        </p:nvSpPr>
        <p:spPr>
          <a:xfrm>
            <a:off x="457200" y="503238"/>
            <a:ext cx="8229600" cy="1020762"/>
          </a:xfrm>
        </p:spPr>
        <p:txBody>
          <a:bodyPr>
            <a:normAutofit fontScale="90000"/>
          </a:bodyPr>
          <a:lstStyle/>
          <a:p>
            <a:r>
              <a:rPr lang="es-MX" altLang="en-US" dirty="0">
                <a:latin typeface="Times New Roman" panose="02020603050405020304" pitchFamily="18" charset="0"/>
                <a:ea typeface="SimSun" panose="02010600030101010101" pitchFamily="2" charset="-122"/>
              </a:rPr>
              <a:t>Prueba Previa </a:t>
            </a:r>
            <a:r>
              <a:rPr lang="en-GB" altLang="en-US" dirty="0">
                <a:latin typeface="Times New Roman" panose="02020603050405020304" pitchFamily="18" charset="0"/>
                <a:ea typeface="SimSun" panose="02010600030101010101" pitchFamily="2" charset="-122"/>
              </a:rPr>
              <a:t/>
            </a:r>
            <a:br>
              <a:rPr lang="en-GB" altLang="en-US" dirty="0">
                <a:latin typeface="Times New Roman" panose="02020603050405020304" pitchFamily="18" charset="0"/>
                <a:ea typeface="SimSun" panose="02010600030101010101" pitchFamily="2" charset="-122"/>
              </a:rPr>
            </a:br>
            <a:r>
              <a:rPr lang="en-GB" altLang="en-US" sz="3200" dirty="0">
                <a:latin typeface="Times New Roman" panose="02020603050405020304" pitchFamily="18" charset="0"/>
                <a:ea typeface="SimSun" panose="02010600030101010101" pitchFamily="2" charset="-122"/>
              </a:rPr>
              <a:t>(Pre-Test)</a:t>
            </a:r>
            <a:endParaRPr lang="en-US" altLang="en-US" sz="3200" dirty="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6</a:t>
            </a:fld>
            <a:endParaRPr lang="en-US" dirty="0"/>
          </a:p>
        </p:txBody>
      </p:sp>
    </p:spTree>
    <p:extLst>
      <p:ext uri="{BB962C8B-B14F-4D97-AF65-F5344CB8AC3E}">
        <p14:creationId xmlns:p14="http://schemas.microsoft.com/office/powerpoint/2010/main" val="169841138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615157"/>
            <a:ext cx="9144000" cy="1143000"/>
          </a:xfrm>
        </p:spPr>
        <p:txBody>
          <a:bodyPr>
            <a:normAutofit fontScale="90000"/>
          </a:bodyPr>
          <a:lstStyle/>
          <a:p>
            <a:r>
              <a:rPr lang="en-US" sz="3800" dirty="0" err="1"/>
              <a:t>Trabajo</a:t>
            </a:r>
            <a:r>
              <a:rPr lang="en-US" sz="3800" dirty="0"/>
              <a:t> </a:t>
            </a:r>
            <a:r>
              <a:rPr lang="en-US" sz="3800" dirty="0" err="1"/>
              <a:t>Energizado</a:t>
            </a:r>
            <a:r>
              <a:rPr lang="en-US" sz="3800" dirty="0"/>
              <a:t> vs. </a:t>
            </a:r>
            <a:r>
              <a:rPr lang="en-US" sz="3800" dirty="0" err="1"/>
              <a:t>Desenergizado</a:t>
            </a: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s-ES" dirty="0">
                <a:hlinkClick r:id="rId3"/>
              </a:rPr>
              <a:t>Helicóptero transfiriendo liniero a </a:t>
            </a:r>
            <a:r>
              <a:rPr lang="es-ES" dirty="0" smtClean="0">
                <a:hlinkClick r:id="rId3"/>
              </a:rPr>
              <a:t>cable</a:t>
            </a:r>
            <a:r>
              <a:rPr lang="en-US" dirty="0"/>
              <a:t/>
            </a:r>
            <a:br>
              <a:rPr lang="en-US" dirty="0"/>
            </a:br>
            <a:endParaRPr lang="en-US" dirty="0"/>
          </a:p>
        </p:txBody>
      </p:sp>
      <p:sp>
        <p:nvSpPr>
          <p:cNvPr id="4" name="Slide Number Placeholder 3"/>
          <p:cNvSpPr>
            <a:spLocks noGrp="1"/>
          </p:cNvSpPr>
          <p:nvPr>
            <p:ph type="sldNum" sz="quarter" idx="4294967295"/>
          </p:nvPr>
        </p:nvSpPr>
        <p:spPr>
          <a:xfrm>
            <a:off x="7086600" y="6299200"/>
            <a:ext cx="2057400" cy="365125"/>
          </a:xfrm>
        </p:spPr>
        <p:txBody>
          <a:bodyPr/>
          <a:lstStyle/>
          <a:p>
            <a:fld id="{CE4D45F6-FF50-4BC5-8A2D-899CD8EC2ED8}" type="slidenum">
              <a:rPr lang="en-US" smtClean="0"/>
              <a:t>60</a:t>
            </a:fld>
            <a:endParaRPr lang="en-US" dirty="0"/>
          </a:p>
        </p:txBody>
      </p:sp>
    </p:spTree>
    <p:extLst>
      <p:ext uri="{BB962C8B-B14F-4D97-AF65-F5344CB8AC3E}">
        <p14:creationId xmlns:p14="http://schemas.microsoft.com/office/powerpoint/2010/main" val="5569093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 y="579438"/>
            <a:ext cx="9144000" cy="563562"/>
          </a:xfrm>
        </p:spPr>
        <p:txBody>
          <a:bodyPr>
            <a:normAutofit fontScale="90000"/>
          </a:bodyPr>
          <a:lstStyle/>
          <a:p>
            <a:r>
              <a:rPr lang="es-ES" altLang="en-US" sz="3800" dirty="0">
                <a:latin typeface="Times New Roman" panose="02020603050405020304" pitchFamily="18" charset="0"/>
                <a:ea typeface="SimSun" panose="02010600030101010101" pitchFamily="2" charset="-122"/>
              </a:rPr>
              <a:t>Incidente 1: contacto con líneas eléctricas</a:t>
            </a:r>
            <a:endParaRPr lang="en-US" altLang="en-US" sz="3800"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61</a:t>
            </a:fld>
            <a:endParaRPr lang="en-US" dirty="0"/>
          </a:p>
        </p:txBody>
      </p:sp>
      <p:sp>
        <p:nvSpPr>
          <p:cNvPr id="11" name="Title 1"/>
          <p:cNvSpPr txBox="1">
            <a:spLocks/>
          </p:cNvSpPr>
          <p:nvPr/>
        </p:nvSpPr>
        <p:spPr bwMode="auto">
          <a:xfrm>
            <a:off x="685800" y="2130425"/>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accent2"/>
                </a:solidFill>
                <a:latin typeface="+mj-lt"/>
                <a:ea typeface="+mj-ea"/>
                <a:cs typeface="+mj-cs"/>
              </a:defRPr>
            </a:lvl1pPr>
            <a:lvl2pPr algn="ctr" rtl="0" eaLnBrk="1" fontAlgn="base" hangingPunct="1">
              <a:spcBef>
                <a:spcPct val="0"/>
              </a:spcBef>
              <a:spcAft>
                <a:spcPct val="0"/>
              </a:spcAft>
              <a:defRPr sz="4000" b="1">
                <a:solidFill>
                  <a:schemeClr val="accent2"/>
                </a:solidFill>
                <a:latin typeface="Arial" charset="0"/>
              </a:defRPr>
            </a:lvl2pPr>
            <a:lvl3pPr algn="ctr" rtl="0" eaLnBrk="1" fontAlgn="base" hangingPunct="1">
              <a:spcBef>
                <a:spcPct val="0"/>
              </a:spcBef>
              <a:spcAft>
                <a:spcPct val="0"/>
              </a:spcAft>
              <a:defRPr sz="4000" b="1">
                <a:solidFill>
                  <a:schemeClr val="accent2"/>
                </a:solidFill>
                <a:latin typeface="Arial" charset="0"/>
              </a:defRPr>
            </a:lvl3pPr>
            <a:lvl4pPr algn="ctr" rtl="0" eaLnBrk="1" fontAlgn="base" hangingPunct="1">
              <a:spcBef>
                <a:spcPct val="0"/>
              </a:spcBef>
              <a:spcAft>
                <a:spcPct val="0"/>
              </a:spcAft>
              <a:defRPr sz="4000" b="1">
                <a:solidFill>
                  <a:schemeClr val="accent2"/>
                </a:solidFill>
                <a:latin typeface="Arial" charset="0"/>
              </a:defRPr>
            </a:lvl4pPr>
            <a:lvl5pPr algn="ctr" rtl="0" eaLnBrk="1" fontAlgn="base" hangingPunct="1">
              <a:spcBef>
                <a:spcPct val="0"/>
              </a:spcBef>
              <a:spcAft>
                <a:spcPct val="0"/>
              </a:spcAft>
              <a:defRPr sz="4000" b="1">
                <a:solidFill>
                  <a:schemeClr val="accent2"/>
                </a:solidFill>
                <a:latin typeface="Arial" charset="0"/>
              </a:defRPr>
            </a:lvl5pPr>
            <a:lvl6pPr marL="457200" algn="ctr" rtl="0" eaLnBrk="1" fontAlgn="base" hangingPunct="1">
              <a:spcBef>
                <a:spcPct val="0"/>
              </a:spcBef>
              <a:spcAft>
                <a:spcPct val="0"/>
              </a:spcAft>
              <a:defRPr sz="4000" b="1">
                <a:solidFill>
                  <a:schemeClr val="accent2"/>
                </a:solidFill>
                <a:latin typeface="Arial" charset="0"/>
              </a:defRPr>
            </a:lvl6pPr>
            <a:lvl7pPr marL="914400" algn="ctr" rtl="0" eaLnBrk="1" fontAlgn="base" hangingPunct="1">
              <a:spcBef>
                <a:spcPct val="0"/>
              </a:spcBef>
              <a:spcAft>
                <a:spcPct val="0"/>
              </a:spcAft>
              <a:defRPr sz="4000" b="1">
                <a:solidFill>
                  <a:schemeClr val="accent2"/>
                </a:solidFill>
                <a:latin typeface="Arial" charset="0"/>
              </a:defRPr>
            </a:lvl7pPr>
            <a:lvl8pPr marL="1371600" algn="ctr" rtl="0" eaLnBrk="1" fontAlgn="base" hangingPunct="1">
              <a:spcBef>
                <a:spcPct val="0"/>
              </a:spcBef>
              <a:spcAft>
                <a:spcPct val="0"/>
              </a:spcAft>
              <a:defRPr sz="4000" b="1">
                <a:solidFill>
                  <a:schemeClr val="accent2"/>
                </a:solidFill>
                <a:latin typeface="Arial" charset="0"/>
              </a:defRPr>
            </a:lvl8pPr>
            <a:lvl9pPr marL="1828800" algn="ctr" rtl="0" eaLnBrk="1" fontAlgn="base" hangingPunct="1">
              <a:spcBef>
                <a:spcPct val="0"/>
              </a:spcBef>
              <a:spcAft>
                <a:spcPct val="0"/>
              </a:spcAft>
              <a:defRPr sz="4000" b="1">
                <a:solidFill>
                  <a:schemeClr val="accent2"/>
                </a:solidFill>
                <a:latin typeface="Arial" charset="0"/>
              </a:defRPr>
            </a:lvl9pPr>
          </a:lstStyle>
          <a:p>
            <a:r>
              <a:rPr lang="en-US" sz="3200" kern="0" dirty="0" smtClean="0">
                <a:latin typeface="Times New Roman" panose="02020603050405020304" pitchFamily="18" charset="0"/>
                <a:cs typeface="Times New Roman" panose="02020603050405020304" pitchFamily="18" charset="0"/>
                <a:hlinkClick r:id="rId3"/>
              </a:rPr>
              <a:t>Video - </a:t>
            </a:r>
            <a:r>
              <a:rPr lang="es-ES" sz="3200" kern="0" dirty="0">
                <a:latin typeface="Times New Roman" panose="02020603050405020304" pitchFamily="18" charset="0"/>
                <a:cs typeface="Times New Roman" panose="02020603050405020304" pitchFamily="18" charset="0"/>
                <a:hlinkClick r:id="rId3"/>
              </a:rPr>
              <a:t>Electrocución / Trabaje con seguridad con escaleras cerca de líneas </a:t>
            </a:r>
            <a:r>
              <a:rPr lang="es-ES" sz="3200" kern="0" dirty="0" smtClean="0">
                <a:latin typeface="Times New Roman" panose="02020603050405020304" pitchFamily="18" charset="0"/>
                <a:cs typeface="Times New Roman" panose="02020603050405020304" pitchFamily="18" charset="0"/>
                <a:hlinkClick r:id="rId3"/>
              </a:rPr>
              <a:t>eléctricas</a:t>
            </a:r>
            <a:endParaRPr lang="en-US" sz="3200" kern="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883473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76199" y="884238"/>
            <a:ext cx="8819147" cy="563562"/>
          </a:xfrm>
        </p:spPr>
        <p:txBody>
          <a:bodyPr>
            <a:normAutofit fontScale="90000"/>
          </a:bodyPr>
          <a:lstStyle/>
          <a:p>
            <a:r>
              <a:rPr lang="es-ES" altLang="en-US" dirty="0">
                <a:latin typeface="Times New Roman" panose="02020603050405020304" pitchFamily="18" charset="0"/>
                <a:ea typeface="SimSun" panose="02010600030101010101" pitchFamily="2" charset="-122"/>
              </a:rPr>
              <a:t>Incidente </a:t>
            </a:r>
            <a:r>
              <a:rPr lang="es-ES" altLang="en-US" dirty="0" smtClean="0">
                <a:latin typeface="Times New Roman" panose="02020603050405020304" pitchFamily="18" charset="0"/>
                <a:ea typeface="SimSun" panose="02010600030101010101" pitchFamily="2" charset="-122"/>
              </a:rPr>
              <a:t>2: falta de protección por aterrizaje</a:t>
            </a: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62</a:t>
            </a:fld>
            <a:endParaRPr lang="en-US" dirty="0"/>
          </a:p>
        </p:txBody>
      </p:sp>
      <p:sp>
        <p:nvSpPr>
          <p:cNvPr id="13" name="Rectangle 2"/>
          <p:cNvSpPr>
            <a:spLocks noChangeArrowheads="1"/>
          </p:cNvSpPr>
          <p:nvPr/>
        </p:nvSpPr>
        <p:spPr bwMode="auto">
          <a:xfrm>
            <a:off x="152400" y="1665982"/>
            <a:ext cx="8991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buClr>
                <a:srgbClr val="0000FF"/>
              </a:buClr>
              <a:buFont typeface="Wingdings" panose="05000000000000000000" pitchFamily="2" charset="2"/>
              <a:buChar char="q"/>
            </a:pPr>
            <a:r>
              <a:rPr lang="en-US" altLang="en-US" sz="2800" dirty="0" smtClean="0">
                <a:latin typeface="Times New Roman" panose="02020603050405020304" pitchFamily="18" charset="0"/>
                <a:cs typeface="Times New Roman" panose="02020603050405020304" pitchFamily="18" charset="0"/>
              </a:rPr>
              <a:t> </a:t>
            </a:r>
            <a:r>
              <a:rPr lang="es-ES" altLang="en-US" sz="3200" dirty="0">
                <a:latin typeface="Times New Roman" panose="02020603050405020304" pitchFamily="18" charset="0"/>
                <a:cs typeface="Times New Roman" panose="02020603050405020304" pitchFamily="18" charset="0"/>
              </a:rPr>
              <a:t>La corriente fluye a través de un camino no deseado (cuerpo humano) a tierra</a:t>
            </a:r>
            <a:endParaRPr lang="en-US" altLang="en-US" sz="3200" dirty="0"/>
          </a:p>
        </p:txBody>
      </p:sp>
      <p:sp>
        <p:nvSpPr>
          <p:cNvPr id="19" name="Rectangle 18"/>
          <p:cNvSpPr/>
          <p:nvPr/>
        </p:nvSpPr>
        <p:spPr>
          <a:xfrm>
            <a:off x="2438400" y="3492787"/>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pic>
        <p:nvPicPr>
          <p:cNvPr id="4" name="Picture 3" descr="energized tools" title="energized tool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05000" y="2743200"/>
            <a:ext cx="6069009" cy="3819563"/>
          </a:xfrm>
          <a:prstGeom prst="rect">
            <a:avLst/>
          </a:prstGeom>
        </p:spPr>
      </p:pic>
    </p:spTree>
    <p:extLst>
      <p:ext uri="{BB962C8B-B14F-4D97-AF65-F5344CB8AC3E}">
        <p14:creationId xmlns:p14="http://schemas.microsoft.com/office/powerpoint/2010/main" val="43497046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76199" y="884238"/>
            <a:ext cx="8819147" cy="563562"/>
          </a:xfrm>
        </p:spPr>
        <p:txBody>
          <a:bodyPr>
            <a:normAutofit fontScale="90000"/>
          </a:bodyPr>
          <a:lstStyle/>
          <a:p>
            <a:r>
              <a:rPr lang="es-ES" altLang="en-US" dirty="0">
                <a:latin typeface="Times New Roman" panose="02020603050405020304" pitchFamily="18" charset="0"/>
                <a:ea typeface="SimSun" panose="02010600030101010101" pitchFamily="2" charset="-122"/>
              </a:rPr>
              <a:t>Incidente </a:t>
            </a:r>
            <a:r>
              <a:rPr lang="es-ES" altLang="en-US" dirty="0" smtClean="0">
                <a:latin typeface="Times New Roman" panose="02020603050405020304" pitchFamily="18" charset="0"/>
                <a:ea typeface="SimSun" panose="02010600030101010101" pitchFamily="2" charset="-122"/>
              </a:rPr>
              <a:t>2: falta de protección por aterrizaje</a:t>
            </a:r>
            <a:endParaRPr lang="en-US" altLang="en-US" dirty="0" smtClean="0"/>
          </a:p>
        </p:txBody>
      </p:sp>
      <p:sp>
        <p:nvSpPr>
          <p:cNvPr id="8" name="Content Placeholder 2"/>
          <p:cNvSpPr>
            <a:spLocks noGrp="1"/>
          </p:cNvSpPr>
          <p:nvPr>
            <p:ph idx="1"/>
          </p:nvPr>
        </p:nvSpPr>
        <p:spPr>
          <a:xfrm>
            <a:off x="76199" y="2286000"/>
            <a:ext cx="8991601" cy="685800"/>
          </a:xfrm>
        </p:spPr>
        <p:txBody>
          <a:bodyPr/>
          <a:lstStyle/>
          <a:p>
            <a:pPr marL="0" indent="0" algn="ctr">
              <a:buNone/>
            </a:pPr>
            <a:r>
              <a:rPr lang="en-US" b="1" dirty="0" smtClean="0">
                <a:latin typeface="Times New Roman" panose="02020603050405020304" pitchFamily="18" charset="0"/>
                <a:cs typeface="Times New Roman" panose="02020603050405020304" pitchFamily="18" charset="0"/>
                <a:hlinkClick r:id="rId3"/>
              </a:rPr>
              <a:t>Video - </a:t>
            </a:r>
            <a:r>
              <a:rPr lang="es-ES" b="1" dirty="0">
                <a:latin typeface="Times New Roman" panose="02020603050405020304" pitchFamily="18" charset="0"/>
                <a:cs typeface="Times New Roman" panose="02020603050405020304" pitchFamily="18" charset="0"/>
                <a:hlinkClick r:id="rId3"/>
              </a:rPr>
              <a:t>¿Qué es </a:t>
            </a:r>
            <a:r>
              <a:rPr lang="es-ES" b="1" dirty="0" smtClean="0">
                <a:latin typeface="Times New Roman" panose="02020603050405020304" pitchFamily="18" charset="0"/>
                <a:cs typeface="Times New Roman" panose="02020603050405020304" pitchFamily="18" charset="0"/>
                <a:hlinkClick r:id="rId3"/>
              </a:rPr>
              <a:t>la tierra? Hacer tierra  </a:t>
            </a:r>
            <a:endParaRPr lang="en-US" b="1"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63</a:t>
            </a:fld>
            <a:endParaRPr lang="en-US" dirty="0"/>
          </a:p>
        </p:txBody>
      </p:sp>
    </p:spTree>
    <p:extLst>
      <p:ext uri="{BB962C8B-B14F-4D97-AF65-F5344CB8AC3E}">
        <p14:creationId xmlns:p14="http://schemas.microsoft.com/office/powerpoint/2010/main" val="112002848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220717" y="1777425"/>
            <a:ext cx="8915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0000FF"/>
              </a:buClr>
              <a:buFont typeface="Wingdings" panose="05000000000000000000" pitchFamily="2" charset="2"/>
              <a:buChar char="q"/>
            </a:pPr>
            <a:r>
              <a:rPr lang="en-US" altLang="en-US" sz="2800" dirty="0" smtClean="0">
                <a:latin typeface="Times New Roman" panose="02020603050405020304" pitchFamily="18" charset="0"/>
                <a:ea typeface="AR PL UMing HK" charset="0"/>
                <a:cs typeface="Times New Roman" panose="02020603050405020304" pitchFamily="18" charset="0"/>
              </a:rPr>
              <a:t> </a:t>
            </a:r>
            <a:r>
              <a:rPr lang="es-ES" altLang="en-US" sz="2800" dirty="0" smtClean="0">
                <a:latin typeface="Times New Roman" panose="02020603050405020304" pitchFamily="18" charset="0"/>
                <a:ea typeface="AR PL UMing HK" charset="0"/>
                <a:cs typeface="Times New Roman" panose="02020603050405020304" pitchFamily="18" charset="0"/>
              </a:rPr>
              <a:t>Abajo hay ejemplos </a:t>
            </a:r>
            <a:r>
              <a:rPr lang="es-ES" altLang="en-US" sz="2800" dirty="0">
                <a:latin typeface="Times New Roman" panose="02020603050405020304" pitchFamily="18" charset="0"/>
                <a:ea typeface="AR PL UMing HK" charset="0"/>
                <a:cs typeface="Times New Roman" panose="02020603050405020304" pitchFamily="18" charset="0"/>
              </a:rPr>
              <a:t>de buena o mala conexión a tierra.</a:t>
            </a:r>
            <a:endParaRPr lang="en-US" altLang="en-US" sz="2800" dirty="0" smtClean="0">
              <a:latin typeface="Times New Roman" panose="02020603050405020304" pitchFamily="18" charset="0"/>
              <a:ea typeface="AR PL UMing HK" charset="0"/>
              <a:cs typeface="Times New Roman" panose="02020603050405020304" pitchFamily="18" charset="0"/>
            </a:endParaRPr>
          </a:p>
        </p:txBody>
      </p:sp>
      <p:pic>
        <p:nvPicPr>
          <p:cNvPr id="8" name="Picture 7" descr="It is a picture of proper grounding" title="proper ground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86400" y="2481822"/>
            <a:ext cx="2725868" cy="3685913"/>
          </a:xfrm>
          <a:prstGeom prst="rect">
            <a:avLst/>
          </a:prstGeom>
        </p:spPr>
      </p:pic>
      <p:pic>
        <p:nvPicPr>
          <p:cNvPr id="11" name="Picture 10" descr="It is a picture of improper grounding" title="improper groundi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24000" y="2481822"/>
            <a:ext cx="2718361" cy="3685913"/>
          </a:xfrm>
          <a:prstGeom prst="rect">
            <a:avLst/>
          </a:prstGeom>
        </p:spPr>
      </p:pic>
      <p:sp>
        <p:nvSpPr>
          <p:cNvPr id="12" name="Rectangle 11"/>
          <p:cNvSpPr/>
          <p:nvPr/>
        </p:nvSpPr>
        <p:spPr>
          <a:xfrm>
            <a:off x="1438399" y="6167735"/>
            <a:ext cx="3211970" cy="461665"/>
          </a:xfrm>
          <a:prstGeom prst="rect">
            <a:avLst/>
          </a:prstGeom>
        </p:spPr>
        <p:txBody>
          <a:bodyPr wrap="none">
            <a:spAutoFit/>
          </a:bodyPr>
          <a:lstStyle/>
          <a:p>
            <a:r>
              <a:rPr lang="es-MX" sz="2400" b="1" dirty="0" smtClean="0">
                <a:latin typeface="Times New Roman" panose="02020603050405020304" pitchFamily="18" charset="0"/>
                <a:cs typeface="Times New Roman" panose="02020603050405020304" pitchFamily="18" charset="0"/>
              </a:rPr>
              <a:t>Aterrizaje inapropiado</a:t>
            </a:r>
            <a:endParaRPr lang="es-MX" sz="2400" b="1" dirty="0"/>
          </a:p>
        </p:txBody>
      </p:sp>
      <p:sp>
        <p:nvSpPr>
          <p:cNvPr id="13" name="Title 1"/>
          <p:cNvSpPr>
            <a:spLocks noGrp="1"/>
          </p:cNvSpPr>
          <p:nvPr>
            <p:ph type="title"/>
          </p:nvPr>
        </p:nvSpPr>
        <p:spPr>
          <a:xfrm>
            <a:off x="76199" y="884238"/>
            <a:ext cx="8819147" cy="563562"/>
          </a:xfrm>
        </p:spPr>
        <p:txBody>
          <a:bodyPr>
            <a:normAutofit fontScale="90000"/>
          </a:bodyPr>
          <a:lstStyle/>
          <a:p>
            <a:r>
              <a:rPr lang="es-ES" altLang="en-US" dirty="0">
                <a:latin typeface="Times New Roman" panose="02020603050405020304" pitchFamily="18" charset="0"/>
                <a:ea typeface="SimSun" panose="02010600030101010101" pitchFamily="2" charset="-122"/>
              </a:rPr>
              <a:t>Incidente </a:t>
            </a:r>
            <a:r>
              <a:rPr lang="es-ES" altLang="en-US" dirty="0" smtClean="0">
                <a:latin typeface="Times New Roman" panose="02020603050405020304" pitchFamily="18" charset="0"/>
                <a:ea typeface="SimSun" panose="02010600030101010101" pitchFamily="2" charset="-122"/>
              </a:rPr>
              <a:t>2: falta de protección por aterrizaje</a:t>
            </a: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64</a:t>
            </a:fld>
            <a:endParaRPr lang="en-US" dirty="0"/>
          </a:p>
        </p:txBody>
      </p:sp>
      <p:sp>
        <p:nvSpPr>
          <p:cNvPr id="15" name="Rectangle 14"/>
          <p:cNvSpPr/>
          <p:nvPr/>
        </p:nvSpPr>
        <p:spPr>
          <a:xfrm>
            <a:off x="5329110" y="6167734"/>
            <a:ext cx="3040448" cy="461665"/>
          </a:xfrm>
          <a:prstGeom prst="rect">
            <a:avLst/>
          </a:prstGeom>
        </p:spPr>
        <p:txBody>
          <a:bodyPr wrap="none">
            <a:spAutoFit/>
          </a:bodyPr>
          <a:lstStyle/>
          <a:p>
            <a:r>
              <a:rPr lang="es-MX" sz="2400" b="1" dirty="0" smtClean="0">
                <a:latin typeface="Times New Roman" panose="02020603050405020304" pitchFamily="18" charset="0"/>
                <a:cs typeface="Times New Roman" panose="02020603050405020304" pitchFamily="18" charset="0"/>
              </a:rPr>
              <a:t>Aterrizaje apropiado</a:t>
            </a:r>
            <a:endParaRPr lang="es-MX" sz="2400" b="1" dirty="0"/>
          </a:p>
        </p:txBody>
      </p:sp>
    </p:spTree>
    <p:extLst>
      <p:ext uri="{BB962C8B-B14F-4D97-AF65-F5344CB8AC3E}">
        <p14:creationId xmlns:p14="http://schemas.microsoft.com/office/powerpoint/2010/main" val="279108860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ChangeArrowheads="1"/>
          </p:cNvSpPr>
          <p:nvPr/>
        </p:nvSpPr>
        <p:spPr bwMode="auto">
          <a:xfrm>
            <a:off x="152400" y="1905000"/>
            <a:ext cx="89916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eaLnBrk="1" hangingPunct="1">
              <a:buClr>
                <a:srgbClr val="0000FF"/>
              </a:buClr>
              <a:buFont typeface="Wingdings" panose="05000000000000000000" pitchFamily="2" charset="2"/>
              <a:buChar char="q"/>
            </a:pPr>
            <a:r>
              <a:rPr lang="en-US" altLang="en-US" sz="2800" dirty="0" smtClean="0">
                <a:latin typeface="Times New Roman" panose="02020603050405020304" pitchFamily="18" charset="0"/>
                <a:cs typeface="Times New Roman" panose="02020603050405020304" pitchFamily="18" charset="0"/>
              </a:rPr>
              <a:t> </a:t>
            </a:r>
            <a:r>
              <a:rPr lang="es-MX" altLang="en-US" sz="3000" dirty="0" smtClean="0">
                <a:latin typeface="Times New Roman" panose="02020603050405020304" pitchFamily="18" charset="0"/>
                <a:cs typeface="Times New Roman" panose="02020603050405020304" pitchFamily="18" charset="0"/>
              </a:rPr>
              <a:t>Cuando los contactos no están protegidos con GFCI</a:t>
            </a:r>
            <a:endParaRPr lang="es-MX" altLang="en-US" sz="3000" dirty="0"/>
          </a:p>
        </p:txBody>
      </p:sp>
      <p:pic>
        <p:nvPicPr>
          <p:cNvPr id="15" name="Picture 14" descr="It shows a picture of regular power outlet" title="regular power outle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2667000"/>
            <a:ext cx="2576217" cy="3638036"/>
          </a:xfrm>
          <a:prstGeom prst="rect">
            <a:avLst/>
          </a:prstGeom>
        </p:spPr>
      </p:pic>
      <p:pic>
        <p:nvPicPr>
          <p:cNvPr id="16" name="Picture 15" descr="It shows the picture of a GFCI" title="GFCI"/>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57800" y="2667000"/>
            <a:ext cx="2416283" cy="3783012"/>
          </a:xfrm>
          <a:prstGeom prst="rect">
            <a:avLst/>
          </a:prstGeom>
        </p:spPr>
      </p:pic>
      <p:sp>
        <p:nvSpPr>
          <p:cNvPr id="17" name="Rectangle 16"/>
          <p:cNvSpPr/>
          <p:nvPr/>
        </p:nvSpPr>
        <p:spPr>
          <a:xfrm>
            <a:off x="3032182" y="4719657"/>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
        <p:nvSpPr>
          <p:cNvPr id="18" name="Rectangle 17"/>
          <p:cNvSpPr>
            <a:spLocks noChangeArrowheads="1"/>
          </p:cNvSpPr>
          <p:nvPr/>
        </p:nvSpPr>
        <p:spPr bwMode="auto">
          <a:xfrm>
            <a:off x="6812950" y="4872057"/>
            <a:ext cx="86113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Arial" panose="020B0604020202020204" pitchFamily="34" charset="0"/>
              <a:buNone/>
            </a:pPr>
            <a:r>
              <a:rPr lang="en-US" altLang="en-US" sz="9600" b="1" dirty="0">
                <a:solidFill>
                  <a:srgbClr val="00B050"/>
                </a:solidFill>
                <a:latin typeface="Times New Roman" panose="02020603050405020304" pitchFamily="18" charset="0"/>
                <a:cs typeface="Times New Roman" panose="02020603050405020304" pitchFamily="18" charset="0"/>
              </a:rPr>
              <a:t>√</a:t>
            </a:r>
            <a:endParaRPr lang="en-US" altLang="en-US" sz="9600" b="1" dirty="0">
              <a:solidFill>
                <a:srgbClr val="00B050"/>
              </a:solidFill>
            </a:endParaRPr>
          </a:p>
        </p:txBody>
      </p:sp>
      <p:sp>
        <p:nvSpPr>
          <p:cNvPr id="11" name="Title 1"/>
          <p:cNvSpPr>
            <a:spLocks noGrp="1"/>
          </p:cNvSpPr>
          <p:nvPr>
            <p:ph type="title"/>
          </p:nvPr>
        </p:nvSpPr>
        <p:spPr>
          <a:xfrm>
            <a:off x="76199" y="884238"/>
            <a:ext cx="8819147" cy="563562"/>
          </a:xfrm>
        </p:spPr>
        <p:txBody>
          <a:bodyPr>
            <a:normAutofit fontScale="90000"/>
          </a:bodyPr>
          <a:lstStyle/>
          <a:p>
            <a:r>
              <a:rPr lang="es-ES" altLang="en-US" dirty="0">
                <a:latin typeface="Times New Roman" panose="02020603050405020304" pitchFamily="18" charset="0"/>
                <a:ea typeface="SimSun" panose="02010600030101010101" pitchFamily="2" charset="-122"/>
              </a:rPr>
              <a:t>Incidente </a:t>
            </a:r>
            <a:r>
              <a:rPr lang="es-ES" altLang="en-US" dirty="0" smtClean="0">
                <a:latin typeface="Times New Roman" panose="02020603050405020304" pitchFamily="18" charset="0"/>
                <a:ea typeface="SimSun" panose="02010600030101010101" pitchFamily="2" charset="-122"/>
              </a:rPr>
              <a:t>2: falta de protección por aterrizaje</a:t>
            </a: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65</a:t>
            </a:fld>
            <a:endParaRPr lang="en-US" dirty="0"/>
          </a:p>
        </p:txBody>
      </p:sp>
    </p:spTree>
    <p:extLst>
      <p:ext uri="{BB962C8B-B14F-4D97-AF65-F5344CB8AC3E}">
        <p14:creationId xmlns:p14="http://schemas.microsoft.com/office/powerpoint/2010/main" val="202137844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76199" y="969081"/>
            <a:ext cx="8819147" cy="563562"/>
          </a:xfrm>
        </p:spPr>
        <p:txBody>
          <a:bodyPr>
            <a:normAutofit fontScale="90000"/>
          </a:bodyPr>
          <a:lstStyle/>
          <a:p>
            <a:r>
              <a:rPr lang="es-MX" altLang="en-US" dirty="0" smtClean="0">
                <a:latin typeface="Times New Roman" panose="02020603050405020304" pitchFamily="18" charset="0"/>
                <a:ea typeface="SimSun" panose="02010600030101010101" pitchFamily="2" charset="-122"/>
              </a:rPr>
              <a:t>Incidente 3: Sin trayecto a tierra o discontinuo</a:t>
            </a:r>
            <a:endParaRPr lang="es-MX"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66</a:t>
            </a:fld>
            <a:endParaRPr lang="en-US" dirty="0"/>
          </a:p>
        </p:txBody>
      </p:sp>
      <p:sp>
        <p:nvSpPr>
          <p:cNvPr id="11" name="Rectangle 7"/>
          <p:cNvSpPr>
            <a:spLocks noChangeArrowheads="1"/>
          </p:cNvSpPr>
          <p:nvPr/>
        </p:nvSpPr>
        <p:spPr bwMode="auto">
          <a:xfrm>
            <a:off x="226101" y="2022157"/>
            <a:ext cx="684682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3333FF"/>
              </a:buClr>
              <a:buFont typeface="Wingdings" panose="05000000000000000000" pitchFamily="2" charset="2"/>
              <a:buChar char="q"/>
            </a:pPr>
            <a:r>
              <a:rPr lang="en-US" altLang="en-US" sz="2800" dirty="0" smtClean="0">
                <a:latin typeface="Times New Roman" panose="02020603050405020304" pitchFamily="18" charset="0"/>
                <a:cs typeface="Times New Roman" panose="02020603050405020304" pitchFamily="18" charset="0"/>
              </a:rPr>
              <a:t> </a:t>
            </a:r>
            <a:r>
              <a:rPr lang="es-MX" altLang="en-US" sz="3200" dirty="0" smtClean="0">
                <a:latin typeface="Times New Roman" panose="02020603050405020304" pitchFamily="18" charset="0"/>
                <a:cs typeface="Times New Roman" panose="02020603050405020304" pitchFamily="18" charset="0"/>
              </a:rPr>
              <a:t>Falta pestillo de tierra o esta quebrado</a:t>
            </a:r>
            <a:endParaRPr lang="es-MX" altLang="en-US" sz="3200" dirty="0">
              <a:latin typeface="Times New Roman" panose="02020603050405020304" pitchFamily="18" charset="0"/>
              <a:cs typeface="Times New Roman" panose="02020603050405020304" pitchFamily="18" charset="0"/>
            </a:endParaRPr>
          </a:p>
        </p:txBody>
      </p:sp>
      <p:pic>
        <p:nvPicPr>
          <p:cNvPr id="12" name="Picture 3" descr="It shows a picture of loose prong" title="loose pro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8200" y="3276600"/>
            <a:ext cx="4191000" cy="2329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ounded Rectangle 17" descr="It shows the locatio of loose prong" title="loose prong"/>
          <p:cNvSpPr>
            <a:spLocks noChangeArrowheads="1"/>
          </p:cNvSpPr>
          <p:nvPr/>
        </p:nvSpPr>
        <p:spPr bwMode="auto">
          <a:xfrm rot="1684250">
            <a:off x="2981141" y="4175398"/>
            <a:ext cx="1111250" cy="425450"/>
          </a:xfrm>
          <a:prstGeom prst="roundRect">
            <a:avLst>
              <a:gd name="adj" fmla="val 16667"/>
            </a:avLst>
          </a:prstGeom>
          <a:noFill/>
          <a:ln w="47625">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SzPct val="100000"/>
              <a:buFont typeface="Times New Roman" panose="02020603050405020304" pitchFamily="18" charset="0"/>
              <a:buNone/>
            </a:pPr>
            <a:r>
              <a:rPr lang="en-US" altLang="en-US" dirty="0" smtClean="0">
                <a:cs typeface="Arial" panose="020B0604020202020204" pitchFamily="34" charset="0"/>
              </a:rPr>
              <a:t>      </a:t>
            </a:r>
            <a:endParaRPr lang="en-US" altLang="en-US" dirty="0">
              <a:cs typeface="Arial" panose="020B0604020202020204" pitchFamily="34" charset="0"/>
            </a:endParaRPr>
          </a:p>
        </p:txBody>
      </p:sp>
      <p:sp>
        <p:nvSpPr>
          <p:cNvPr id="19" name="Rectangle 18"/>
          <p:cNvSpPr/>
          <p:nvPr/>
        </p:nvSpPr>
        <p:spPr>
          <a:xfrm>
            <a:off x="885565" y="4382236"/>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pic>
        <p:nvPicPr>
          <p:cNvPr id="20" name="Picture 5" descr="It is a picture of missing prong" title="missing pro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08700" y="3193197"/>
            <a:ext cx="24257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ounded Rectangle 17" descr="It shows the location of missing prong" title="missing prong"/>
          <p:cNvSpPr>
            <a:spLocks noChangeArrowheads="1"/>
          </p:cNvSpPr>
          <p:nvPr/>
        </p:nvSpPr>
        <p:spPr bwMode="auto">
          <a:xfrm>
            <a:off x="7391400" y="4791871"/>
            <a:ext cx="584200" cy="501650"/>
          </a:xfrm>
          <a:prstGeom prst="roundRect">
            <a:avLst>
              <a:gd name="adj" fmla="val 16667"/>
            </a:avLst>
          </a:prstGeom>
          <a:noFill/>
          <a:ln w="47625">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SzPct val="100000"/>
              <a:buFont typeface="Times New Roman" panose="02020603050405020304" pitchFamily="18" charset="0"/>
              <a:buNone/>
            </a:pPr>
            <a:endParaRPr lang="en-US" altLang="en-US" dirty="0">
              <a:cs typeface="Arial" panose="020B0604020202020204" pitchFamily="34" charset="0"/>
            </a:endParaRPr>
          </a:p>
        </p:txBody>
      </p:sp>
      <p:cxnSp>
        <p:nvCxnSpPr>
          <p:cNvPr id="23" name="Straight Arrow Connector 4" descr="It shows the location of missing prong" title="arrow"/>
          <p:cNvCxnSpPr>
            <a:cxnSpLocks noChangeShapeType="1"/>
          </p:cNvCxnSpPr>
          <p:nvPr/>
        </p:nvCxnSpPr>
        <p:spPr bwMode="auto">
          <a:xfrm flipH="1">
            <a:off x="7683500" y="4259998"/>
            <a:ext cx="165100" cy="438577"/>
          </a:xfrm>
          <a:prstGeom prst="straightConnector1">
            <a:avLst/>
          </a:prstGeom>
          <a:noFill/>
          <a:ln w="28575">
            <a:solidFill>
              <a:srgbClr val="FF0000"/>
            </a:solidFill>
            <a:round/>
            <a:headEnd/>
            <a:tailEnd type="triangle" w="med" len="med"/>
          </a:ln>
          <a:effectLst>
            <a:outerShdw dist="17961" dir="2700000" algn="ctr" rotWithShape="0">
              <a:srgbClr val="000000"/>
            </a:outerShdw>
          </a:effectLst>
          <a:extLst>
            <a:ext uri="{909E8E84-426E-40DD-AFC4-6F175D3DCCD1}">
              <a14:hiddenFill xmlns:a14="http://schemas.microsoft.com/office/drawing/2010/main">
                <a:noFill/>
              </a14:hiddenFill>
            </a:ext>
          </a:extLst>
        </p:spPr>
      </p:cxnSp>
      <p:sp>
        <p:nvSpPr>
          <p:cNvPr id="24" name="Rectangle 23"/>
          <p:cNvSpPr/>
          <p:nvPr/>
        </p:nvSpPr>
        <p:spPr>
          <a:xfrm>
            <a:off x="6157294" y="4921984"/>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
        <p:nvSpPr>
          <p:cNvPr id="25" name="Rectangle 2"/>
          <p:cNvSpPr>
            <a:spLocks noChangeArrowheads="1"/>
          </p:cNvSpPr>
          <p:nvPr/>
        </p:nvSpPr>
        <p:spPr bwMode="auto">
          <a:xfrm>
            <a:off x="1752600" y="5103048"/>
            <a:ext cx="3276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Font typeface="Arial" panose="020B0604020202020204" pitchFamily="34" charset="0"/>
              <a:buNone/>
            </a:pPr>
            <a:r>
              <a:rPr lang="es-MX" altLang="en-US" sz="3200" b="1" dirty="0" smtClean="0">
                <a:solidFill>
                  <a:srgbClr val="FF0000"/>
                </a:solidFill>
                <a:latin typeface="Times New Roman" panose="02020603050405020304" pitchFamily="18" charset="0"/>
                <a:ea typeface="MS PGothic" panose="020B0600070205080204" pitchFamily="34" charset="-128"/>
              </a:rPr>
              <a:t>pestillo quebrado</a:t>
            </a:r>
            <a:endParaRPr lang="es-MX" altLang="en-US" sz="3200" b="1" dirty="0">
              <a:solidFill>
                <a:srgbClr val="FF0000"/>
              </a:solidFill>
            </a:endParaRPr>
          </a:p>
        </p:txBody>
      </p:sp>
      <p:sp>
        <p:nvSpPr>
          <p:cNvPr id="15" name="Rectangle 14"/>
          <p:cNvSpPr/>
          <p:nvPr/>
        </p:nvSpPr>
        <p:spPr>
          <a:xfrm>
            <a:off x="1063513" y="6099167"/>
            <a:ext cx="3817071" cy="461665"/>
          </a:xfrm>
          <a:prstGeom prst="rect">
            <a:avLst/>
          </a:prstGeom>
        </p:spPr>
        <p:txBody>
          <a:bodyPr wrap="none">
            <a:spAutoFit/>
          </a:bodyPr>
          <a:lstStyle/>
          <a:p>
            <a:r>
              <a:rPr lang="en-US" altLang="en-US" sz="2400" kern="0" dirty="0">
                <a:latin typeface="Times New Roman" panose="02020603050405020304" pitchFamily="18" charset="0"/>
                <a:cs typeface="Times New Roman" panose="02020603050405020304" pitchFamily="18" charset="0"/>
              </a:rPr>
              <a:t>Regulación OSHA: </a:t>
            </a:r>
            <a:r>
              <a:rPr lang="en-US" altLang="en-US" sz="2400" kern="0" dirty="0" smtClean="0">
                <a:latin typeface="Times New Roman" panose="02020603050405020304" pitchFamily="18" charset="0"/>
                <a:cs typeface="Times New Roman" panose="02020603050405020304" pitchFamily="18" charset="0"/>
                <a:hlinkClick r:id="rId5"/>
              </a:rPr>
              <a:t>1926.405</a:t>
            </a:r>
            <a:endParaRPr lang="en-US" sz="2400" dirty="0"/>
          </a:p>
        </p:txBody>
      </p:sp>
      <p:sp>
        <p:nvSpPr>
          <p:cNvPr id="16" name="Rectangle 2"/>
          <p:cNvSpPr>
            <a:spLocks noChangeArrowheads="1"/>
          </p:cNvSpPr>
          <p:nvPr/>
        </p:nvSpPr>
        <p:spPr bwMode="auto">
          <a:xfrm>
            <a:off x="6599124" y="3129396"/>
            <a:ext cx="216875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eaLnBrk="1" hangingPunct="1">
              <a:buFont typeface="Arial" panose="020B0604020202020204" pitchFamily="34" charset="0"/>
              <a:buNone/>
            </a:pPr>
            <a:r>
              <a:rPr lang="es-MX" altLang="en-US" sz="3200" b="1" dirty="0" smtClean="0">
                <a:solidFill>
                  <a:srgbClr val="FF0000"/>
                </a:solidFill>
                <a:latin typeface="Times New Roman" panose="02020603050405020304" pitchFamily="18" charset="0"/>
                <a:ea typeface="MS PGothic" panose="020B0600070205080204" pitchFamily="34" charset="-128"/>
              </a:rPr>
              <a:t>falta pestillo</a:t>
            </a:r>
            <a:endParaRPr lang="es-MX" altLang="en-US" sz="3200" b="1" dirty="0">
              <a:solidFill>
                <a:srgbClr val="FF0000"/>
              </a:solidFill>
            </a:endParaRPr>
          </a:p>
        </p:txBody>
      </p:sp>
    </p:spTree>
    <p:extLst>
      <p:ext uri="{BB962C8B-B14F-4D97-AF65-F5344CB8AC3E}">
        <p14:creationId xmlns:p14="http://schemas.microsoft.com/office/powerpoint/2010/main" val="232329539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It shows a hazard of path to ground missing" title="path to ground missi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20763" y="3496239"/>
            <a:ext cx="3190875" cy="304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ounded Rectangle 17" descr="It shows the location of 3-prong plug" title="rectangle"/>
          <p:cNvSpPr>
            <a:spLocks noChangeArrowheads="1"/>
          </p:cNvSpPr>
          <p:nvPr/>
        </p:nvSpPr>
        <p:spPr bwMode="auto">
          <a:xfrm>
            <a:off x="1535113" y="4415402"/>
            <a:ext cx="685800" cy="606425"/>
          </a:xfrm>
          <a:prstGeom prst="roundRect">
            <a:avLst>
              <a:gd name="adj" fmla="val 16667"/>
            </a:avLst>
          </a:prstGeom>
          <a:noFill/>
          <a:ln w="47625">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SzPct val="100000"/>
              <a:buFont typeface="Times New Roman" panose="02020603050405020304" pitchFamily="18" charset="0"/>
              <a:buNone/>
            </a:pPr>
            <a:endParaRPr lang="en-US" altLang="en-US" dirty="0">
              <a:cs typeface="Arial" panose="020B0604020202020204" pitchFamily="34" charset="0"/>
            </a:endParaRPr>
          </a:p>
        </p:txBody>
      </p:sp>
      <p:cxnSp>
        <p:nvCxnSpPr>
          <p:cNvPr id="18" name="Straight Arrow Connector 4" descr="It shows the location of 3-prong plug" title="arrow"/>
          <p:cNvCxnSpPr>
            <a:cxnSpLocks noChangeShapeType="1"/>
          </p:cNvCxnSpPr>
          <p:nvPr/>
        </p:nvCxnSpPr>
        <p:spPr bwMode="auto">
          <a:xfrm flipV="1">
            <a:off x="1214377" y="5109958"/>
            <a:ext cx="488583" cy="441325"/>
          </a:xfrm>
          <a:prstGeom prst="straightConnector1">
            <a:avLst/>
          </a:prstGeom>
          <a:noFill/>
          <a:ln w="28575">
            <a:solidFill>
              <a:schemeClr val="tx1"/>
            </a:solidFill>
            <a:round/>
            <a:headEnd/>
            <a:tailEnd type="triangle" w="med" len="med"/>
          </a:ln>
          <a:effectLst>
            <a:outerShdw dist="17961" dir="2700000" algn="ctr" rotWithShape="0">
              <a:srgbClr val="000000"/>
            </a:outerShdw>
          </a:effectLst>
          <a:extLst>
            <a:ext uri="{909E8E84-426E-40DD-AFC4-6F175D3DCCD1}">
              <a14:hiddenFill xmlns:a14="http://schemas.microsoft.com/office/drawing/2010/main">
                <a:noFill/>
              </a14:hiddenFill>
            </a:ext>
          </a:extLst>
        </p:spPr>
      </p:cxnSp>
      <p:sp>
        <p:nvSpPr>
          <p:cNvPr id="26" name="Rectangle 2"/>
          <p:cNvSpPr>
            <a:spLocks noChangeArrowheads="1"/>
          </p:cNvSpPr>
          <p:nvPr/>
        </p:nvSpPr>
        <p:spPr bwMode="auto">
          <a:xfrm>
            <a:off x="3294771" y="2726571"/>
            <a:ext cx="215857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eaLnBrk="1" hangingPunct="1">
              <a:buFont typeface="Arial" panose="020B0604020202020204" pitchFamily="34" charset="0"/>
              <a:buNone/>
            </a:pPr>
            <a:r>
              <a:rPr lang="es-MX" altLang="en-US" sz="2400" dirty="0" smtClean="0">
                <a:latin typeface="Times New Roman" panose="02020603050405020304" pitchFamily="18" charset="0"/>
                <a:ea typeface="MS PGothic" panose="020B0600070205080204" pitchFamily="34" charset="-128"/>
              </a:rPr>
              <a:t>contacto de 2 pestillos</a:t>
            </a:r>
            <a:endParaRPr lang="es-MX" altLang="en-US" sz="2400" dirty="0"/>
          </a:p>
        </p:txBody>
      </p:sp>
      <p:sp>
        <p:nvSpPr>
          <p:cNvPr id="27" name="Rounded Rectangle 17" descr="It shows the locatio of 2-prong outlet" title="rectangle"/>
          <p:cNvSpPr>
            <a:spLocks noChangeArrowheads="1"/>
          </p:cNvSpPr>
          <p:nvPr/>
        </p:nvSpPr>
        <p:spPr bwMode="auto">
          <a:xfrm>
            <a:off x="2687638" y="4083614"/>
            <a:ext cx="685800" cy="608013"/>
          </a:xfrm>
          <a:prstGeom prst="roundRect">
            <a:avLst>
              <a:gd name="adj" fmla="val 16667"/>
            </a:avLst>
          </a:prstGeom>
          <a:noFill/>
          <a:ln w="47625">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SzPct val="100000"/>
              <a:buFont typeface="Times New Roman" panose="02020603050405020304" pitchFamily="18" charset="0"/>
              <a:buNone/>
            </a:pPr>
            <a:endParaRPr lang="en-US" altLang="en-US" dirty="0">
              <a:cs typeface="Arial" panose="020B0604020202020204" pitchFamily="34" charset="0"/>
            </a:endParaRPr>
          </a:p>
        </p:txBody>
      </p:sp>
      <p:cxnSp>
        <p:nvCxnSpPr>
          <p:cNvPr id="28" name="Straight Arrow Connector 4" descr="It shows the location of 2-prong outlet" title="arrow"/>
          <p:cNvCxnSpPr>
            <a:cxnSpLocks noChangeShapeType="1"/>
          </p:cNvCxnSpPr>
          <p:nvPr/>
        </p:nvCxnSpPr>
        <p:spPr bwMode="auto">
          <a:xfrm flipH="1">
            <a:off x="3226595" y="3314658"/>
            <a:ext cx="583405" cy="683735"/>
          </a:xfrm>
          <a:prstGeom prst="straightConnector1">
            <a:avLst/>
          </a:prstGeom>
          <a:noFill/>
          <a:ln w="28575">
            <a:solidFill>
              <a:schemeClr val="tx1"/>
            </a:solidFill>
            <a:round/>
            <a:headEnd/>
            <a:tailEnd type="triangle" w="med" len="med"/>
          </a:ln>
          <a:effectLst>
            <a:outerShdw dist="17961" dir="2700000" algn="ctr" rotWithShape="0">
              <a:srgbClr val="000000"/>
            </a:outerShdw>
          </a:effectLst>
          <a:extLst>
            <a:ext uri="{909E8E84-426E-40DD-AFC4-6F175D3DCCD1}">
              <a14:hiddenFill xmlns:a14="http://schemas.microsoft.com/office/drawing/2010/main">
                <a:noFill/>
              </a14:hiddenFill>
            </a:ext>
          </a:extLst>
        </p:spPr>
      </p:cxnSp>
      <p:sp>
        <p:nvSpPr>
          <p:cNvPr id="29" name="Rectangle 7"/>
          <p:cNvSpPr>
            <a:spLocks noChangeArrowheads="1"/>
          </p:cNvSpPr>
          <p:nvPr/>
        </p:nvSpPr>
        <p:spPr bwMode="auto">
          <a:xfrm>
            <a:off x="228600" y="1820017"/>
            <a:ext cx="8606598"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3333FF"/>
              </a:buClr>
              <a:buFont typeface="Wingdings" panose="05000000000000000000" pitchFamily="2" charset="2"/>
              <a:buChar char="q"/>
            </a:pPr>
            <a:r>
              <a:rPr lang="en-US" altLang="en-US" sz="2800" dirty="0" smtClean="0">
                <a:latin typeface="Times New Roman" panose="02020603050405020304" pitchFamily="18" charset="0"/>
                <a:cs typeface="Times New Roman" panose="02020603050405020304" pitchFamily="18" charset="0"/>
              </a:rPr>
              <a:t> </a:t>
            </a:r>
            <a:r>
              <a:rPr lang="en-US" altLang="en-US" sz="3200" b="1" dirty="0" smtClean="0">
                <a:latin typeface="Times New Roman" panose="02020603050405020304" pitchFamily="18" charset="0"/>
                <a:cs typeface="Times New Roman" panose="02020603050405020304" pitchFamily="18" charset="0"/>
              </a:rPr>
              <a:t>Q12</a:t>
            </a:r>
            <a:r>
              <a:rPr lang="en-US" altLang="en-US" sz="3200" dirty="0" smtClean="0">
                <a:latin typeface="Times New Roman" panose="02020603050405020304" pitchFamily="18" charset="0"/>
                <a:cs typeface="Times New Roman" panose="02020603050405020304" pitchFamily="18" charset="0"/>
              </a:rPr>
              <a:t>: </a:t>
            </a:r>
            <a:r>
              <a:rPr lang="es-ES" altLang="en-US" sz="2800" dirty="0">
                <a:latin typeface="Times New Roman" panose="02020603050405020304" pitchFamily="18" charset="0"/>
                <a:cs typeface="Times New Roman" panose="02020603050405020304" pitchFamily="18" charset="0"/>
              </a:rPr>
              <a:t>Si </a:t>
            </a:r>
            <a:r>
              <a:rPr lang="es-ES" altLang="en-US" sz="2800" dirty="0" smtClean="0">
                <a:latin typeface="Times New Roman" panose="02020603050405020304" pitchFamily="18" charset="0"/>
                <a:cs typeface="Times New Roman" panose="02020603050405020304" pitchFamily="18" charset="0"/>
              </a:rPr>
              <a:t>el contacto aterrizado está ocupado, </a:t>
            </a:r>
            <a:r>
              <a:rPr lang="es-ES" altLang="en-US" sz="2800" dirty="0" smtClean="0">
                <a:latin typeface="Times New Roman" panose="02020603050405020304" pitchFamily="18" charset="0"/>
                <a:ea typeface="MS PGothic" panose="020B0600070205080204" pitchFamily="34" charset="-128"/>
              </a:rPr>
              <a:t>¿</a:t>
            </a:r>
            <a:r>
              <a:rPr lang="es-ES" altLang="en-US" sz="2800" dirty="0" smtClean="0">
                <a:latin typeface="Times New Roman" panose="02020603050405020304" pitchFamily="18" charset="0"/>
                <a:cs typeface="Times New Roman" panose="02020603050405020304" pitchFamily="18" charset="0"/>
              </a:rPr>
              <a:t>se rompe el pestillo a </a:t>
            </a:r>
            <a:r>
              <a:rPr lang="es-ES" altLang="en-US" sz="2800" dirty="0">
                <a:latin typeface="Times New Roman" panose="02020603050405020304" pitchFamily="18" charset="0"/>
                <a:cs typeface="Times New Roman" panose="02020603050405020304" pitchFamily="18" charset="0"/>
              </a:rPr>
              <a:t>tierra del enchufe para que </a:t>
            </a:r>
            <a:r>
              <a:rPr lang="es-ES" altLang="en-US" sz="2800" dirty="0" smtClean="0">
                <a:latin typeface="Times New Roman" panose="02020603050405020304" pitchFamily="18" charset="0"/>
                <a:cs typeface="Times New Roman" panose="02020603050405020304" pitchFamily="18" charset="0"/>
              </a:rPr>
              <a:t>entre </a:t>
            </a:r>
            <a:r>
              <a:rPr lang="es-ES" altLang="en-US" sz="2800" dirty="0">
                <a:latin typeface="Times New Roman" panose="02020603050405020304" pitchFamily="18" charset="0"/>
                <a:cs typeface="Times New Roman" panose="02020603050405020304" pitchFamily="18" charset="0"/>
              </a:rPr>
              <a:t>en la salida de 2 </a:t>
            </a:r>
            <a:r>
              <a:rPr lang="es-ES" altLang="en-US" sz="2800" dirty="0" smtClean="0">
                <a:latin typeface="Times New Roman" panose="02020603050405020304" pitchFamily="18" charset="0"/>
                <a:cs typeface="Times New Roman" panose="02020603050405020304" pitchFamily="18" charset="0"/>
              </a:rPr>
              <a:t>clavijas?</a:t>
            </a:r>
            <a:endParaRPr lang="en-US" altLang="en-US" sz="2800" dirty="0">
              <a:latin typeface="Times New Roman" panose="02020603050405020304" pitchFamily="18" charset="0"/>
              <a:cs typeface="Times New Roman" panose="02020603050405020304" pitchFamily="18" charset="0"/>
            </a:endParaRPr>
          </a:p>
        </p:txBody>
      </p:sp>
      <p:sp>
        <p:nvSpPr>
          <p:cNvPr id="30" name="Rectangle 29"/>
          <p:cNvSpPr/>
          <p:nvPr/>
        </p:nvSpPr>
        <p:spPr>
          <a:xfrm>
            <a:off x="2057400" y="4953000"/>
            <a:ext cx="825867" cy="1631216"/>
          </a:xfrm>
          <a:prstGeom prst="rect">
            <a:avLst/>
          </a:prstGeom>
        </p:spPr>
        <p:txBody>
          <a:bodyPr wrap="none">
            <a:spAutoFit/>
          </a:bodyPr>
          <a:lstStyle/>
          <a:p>
            <a:r>
              <a:rPr lang="en-US" sz="10000" b="1" dirty="0">
                <a:solidFill>
                  <a:srgbClr val="FF0000"/>
                </a:solidFill>
                <a:latin typeface="Times New Roman" panose="02020603050405020304" pitchFamily="18" charset="0"/>
                <a:cs typeface="Times New Roman" panose="02020603050405020304" pitchFamily="18" charset="0"/>
              </a:rPr>
              <a:t>?</a:t>
            </a:r>
            <a:endParaRPr lang="en-US" sz="10000" b="1" dirty="0">
              <a:solidFill>
                <a:srgbClr val="FF0000"/>
              </a:solidFill>
            </a:endParaRPr>
          </a:p>
        </p:txBody>
      </p:sp>
      <p:pic>
        <p:nvPicPr>
          <p:cNvPr id="31" name="Picture 30" descr="It shows the hazards of ground missing" title="hazards of ground missi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53349" y="2948254"/>
            <a:ext cx="3228035" cy="3640239"/>
          </a:xfrm>
          <a:prstGeom prst="rect">
            <a:avLst/>
          </a:prstGeom>
        </p:spPr>
      </p:pic>
      <p:sp>
        <p:nvSpPr>
          <p:cNvPr id="32" name="Rectangle 31"/>
          <p:cNvSpPr/>
          <p:nvPr/>
        </p:nvSpPr>
        <p:spPr>
          <a:xfrm>
            <a:off x="5867400" y="5012201"/>
            <a:ext cx="915635" cy="1631216"/>
          </a:xfrm>
          <a:prstGeom prst="rect">
            <a:avLst/>
          </a:prstGeom>
        </p:spPr>
        <p:txBody>
          <a:bodyPr wrap="none">
            <a:spAutoFit/>
          </a:bodyPr>
          <a:lstStyle/>
          <a:p>
            <a:r>
              <a:rPr lang="en-US" altLang="en-US" sz="10000" b="1" dirty="0" smtClean="0">
                <a:solidFill>
                  <a:srgbClr val="FF0000"/>
                </a:solidFill>
                <a:latin typeface="Times New Roman" panose="02020603050405020304" pitchFamily="18" charset="0"/>
                <a:cs typeface="Times New Roman" panose="02020603050405020304" pitchFamily="18" charset="0"/>
              </a:rPr>
              <a:t>×</a:t>
            </a:r>
            <a:endParaRPr lang="en-US" sz="10000" b="1" dirty="0">
              <a:solidFill>
                <a:srgbClr val="FF0000"/>
              </a:solidFill>
            </a:endParaRPr>
          </a:p>
        </p:txBody>
      </p:sp>
      <p:sp>
        <p:nvSpPr>
          <p:cNvPr id="34" name="Rounded Rectangle 17" descr="It shows the location of 3-prong outlet" title="3-prong outlet"/>
          <p:cNvSpPr>
            <a:spLocks noChangeArrowheads="1"/>
          </p:cNvSpPr>
          <p:nvPr/>
        </p:nvSpPr>
        <p:spPr bwMode="auto">
          <a:xfrm>
            <a:off x="2720304" y="4765061"/>
            <a:ext cx="685800" cy="608013"/>
          </a:xfrm>
          <a:prstGeom prst="roundRect">
            <a:avLst>
              <a:gd name="adj" fmla="val 16667"/>
            </a:avLst>
          </a:prstGeom>
          <a:noFill/>
          <a:ln w="47625">
            <a:solidFill>
              <a:srgbClr val="00B0F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SzPct val="100000"/>
              <a:buFont typeface="Times New Roman" panose="02020603050405020304" pitchFamily="18" charset="0"/>
              <a:buNone/>
            </a:pPr>
            <a:endParaRPr lang="en-US" altLang="en-US" dirty="0">
              <a:cs typeface="Arial" panose="020B0604020202020204" pitchFamily="34" charset="0"/>
            </a:endParaRPr>
          </a:p>
        </p:txBody>
      </p:sp>
      <p:cxnSp>
        <p:nvCxnSpPr>
          <p:cNvPr id="35" name="Straight Arrow Connector 4" descr="It shows the location of 3-prong outlet" title="arrow"/>
          <p:cNvCxnSpPr>
            <a:cxnSpLocks noChangeShapeType="1"/>
          </p:cNvCxnSpPr>
          <p:nvPr/>
        </p:nvCxnSpPr>
        <p:spPr bwMode="auto">
          <a:xfrm flipH="1" flipV="1">
            <a:off x="3469402" y="5356554"/>
            <a:ext cx="192626" cy="338643"/>
          </a:xfrm>
          <a:prstGeom prst="straightConnector1">
            <a:avLst/>
          </a:prstGeom>
          <a:noFill/>
          <a:ln w="28575">
            <a:solidFill>
              <a:schemeClr val="tx1"/>
            </a:solidFill>
            <a:round/>
            <a:headEnd/>
            <a:tailEnd type="triangle" w="med" len="med"/>
          </a:ln>
          <a:effectLst>
            <a:outerShdw dist="17961" dir="2700000" algn="ctr" rotWithShape="0">
              <a:srgbClr val="000000"/>
            </a:outerShdw>
          </a:effectLst>
          <a:extLst>
            <a:ext uri="{909E8E84-426E-40DD-AFC4-6F175D3DCCD1}">
              <a14:hiddenFill xmlns:a14="http://schemas.microsoft.com/office/drawing/2010/main">
                <a:noFill/>
              </a14:hiddenFill>
            </a:ext>
          </a:extLst>
        </p:spPr>
      </p:cxnSp>
      <p:sp>
        <p:nvSpPr>
          <p:cNvPr id="20" name="Title 1"/>
          <p:cNvSpPr>
            <a:spLocks noGrp="1"/>
          </p:cNvSpPr>
          <p:nvPr>
            <p:ph type="title"/>
          </p:nvPr>
        </p:nvSpPr>
        <p:spPr>
          <a:xfrm>
            <a:off x="76199" y="969081"/>
            <a:ext cx="8819147" cy="563562"/>
          </a:xfrm>
        </p:spPr>
        <p:txBody>
          <a:bodyPr>
            <a:normAutofit fontScale="90000"/>
          </a:bodyPr>
          <a:lstStyle/>
          <a:p>
            <a:r>
              <a:rPr lang="es-MX" altLang="en-US" dirty="0" smtClean="0">
                <a:latin typeface="Times New Roman" panose="02020603050405020304" pitchFamily="18" charset="0"/>
                <a:ea typeface="SimSun" panose="02010600030101010101" pitchFamily="2" charset="-122"/>
              </a:rPr>
              <a:t>Incidente 3: Sin trayecto a tierra o discontinuo</a:t>
            </a:r>
            <a:endParaRPr lang="es-MX"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67</a:t>
            </a:fld>
            <a:endParaRPr lang="en-US" dirty="0"/>
          </a:p>
        </p:txBody>
      </p:sp>
      <p:sp>
        <p:nvSpPr>
          <p:cNvPr id="22" name="Rectangle 2"/>
          <p:cNvSpPr>
            <a:spLocks noChangeArrowheads="1"/>
          </p:cNvSpPr>
          <p:nvPr/>
        </p:nvSpPr>
        <p:spPr bwMode="auto">
          <a:xfrm>
            <a:off x="-58526" y="5563206"/>
            <a:ext cx="215857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eaLnBrk="1" hangingPunct="1">
              <a:buFont typeface="Arial" panose="020B0604020202020204" pitchFamily="34" charset="0"/>
              <a:buNone/>
            </a:pPr>
            <a:r>
              <a:rPr lang="es-MX" altLang="en-US" sz="2400" dirty="0" smtClean="0">
                <a:latin typeface="Times New Roman" panose="02020603050405020304" pitchFamily="18" charset="0"/>
                <a:ea typeface="MS PGothic" panose="020B0600070205080204" pitchFamily="34" charset="-128"/>
              </a:rPr>
              <a:t>enchufe de 3 pestillos</a:t>
            </a:r>
            <a:endParaRPr lang="es-MX" altLang="en-US" sz="2400" dirty="0"/>
          </a:p>
        </p:txBody>
      </p:sp>
      <p:sp>
        <p:nvSpPr>
          <p:cNvPr id="23" name="Rectangle 2"/>
          <p:cNvSpPr>
            <a:spLocks noChangeArrowheads="1"/>
          </p:cNvSpPr>
          <p:nvPr/>
        </p:nvSpPr>
        <p:spPr bwMode="auto">
          <a:xfrm>
            <a:off x="3393768" y="5543952"/>
            <a:ext cx="215857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eaLnBrk="1" hangingPunct="1">
              <a:buFont typeface="Arial" panose="020B0604020202020204" pitchFamily="34" charset="0"/>
              <a:buNone/>
            </a:pPr>
            <a:r>
              <a:rPr lang="es-MX" altLang="en-US" sz="2400" dirty="0" smtClean="0">
                <a:latin typeface="Times New Roman" panose="02020603050405020304" pitchFamily="18" charset="0"/>
                <a:ea typeface="MS PGothic" panose="020B0600070205080204" pitchFamily="34" charset="-128"/>
              </a:rPr>
              <a:t>contacto de 3 pestillos</a:t>
            </a:r>
            <a:endParaRPr lang="es-MX" altLang="en-US" sz="2400" dirty="0"/>
          </a:p>
        </p:txBody>
      </p:sp>
    </p:spTree>
    <p:extLst>
      <p:ext uri="{BB962C8B-B14F-4D97-AF65-F5344CB8AC3E}">
        <p14:creationId xmlns:p14="http://schemas.microsoft.com/office/powerpoint/2010/main" val="1133011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7"/>
          <p:cNvSpPr>
            <a:spLocks noChangeArrowheads="1"/>
          </p:cNvSpPr>
          <p:nvPr/>
        </p:nvSpPr>
        <p:spPr bwMode="auto">
          <a:xfrm>
            <a:off x="0" y="1774711"/>
            <a:ext cx="7239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3333FF"/>
              </a:buClr>
              <a:buFont typeface="Wingdings" panose="05000000000000000000" pitchFamily="2" charset="2"/>
              <a:buChar char="q"/>
            </a:pPr>
            <a:r>
              <a:rPr lang="es-ES" altLang="en-US" sz="2800" dirty="0" smtClean="0">
                <a:latin typeface="Times New Roman" panose="02020603050405020304" pitchFamily="18" charset="0"/>
                <a:cs typeface="Times New Roman" panose="02020603050405020304" pitchFamily="18" charset="0"/>
              </a:rPr>
              <a:t>NO utilice </a:t>
            </a:r>
            <a:r>
              <a:rPr lang="es-ES" altLang="en-US" sz="2800" dirty="0">
                <a:latin typeface="Times New Roman" panose="02020603050405020304" pitchFamily="18" charset="0"/>
                <a:cs typeface="Times New Roman" panose="02020603050405020304" pitchFamily="18" charset="0"/>
              </a:rPr>
              <a:t>herramientas eléctricas portátiles </a:t>
            </a:r>
            <a:r>
              <a:rPr lang="es-ES" altLang="en-US" sz="2800" dirty="0" smtClean="0">
                <a:latin typeface="Times New Roman" panose="02020603050405020304" pitchFamily="18" charset="0"/>
                <a:cs typeface="Times New Roman" panose="02020603050405020304" pitchFamily="18" charset="0"/>
              </a:rPr>
              <a:t>sin </a:t>
            </a:r>
            <a:r>
              <a:rPr lang="es-ES" altLang="en-US" sz="2800" dirty="0">
                <a:latin typeface="Times New Roman" panose="02020603050405020304" pitchFamily="18" charset="0"/>
                <a:cs typeface="Times New Roman" panose="02020603050405020304" pitchFamily="18" charset="0"/>
              </a:rPr>
              <a:t>doble aislamiento</a:t>
            </a:r>
            <a:r>
              <a:rPr lang="es-ES" altLang="en-US" sz="3200" dirty="0">
                <a:latin typeface="Times New Roman" panose="02020603050405020304" pitchFamily="18" charset="0"/>
                <a:cs typeface="Times New Roman" panose="02020603050405020304" pitchFamily="18" charset="0"/>
              </a:rPr>
              <a:t>.</a:t>
            </a:r>
            <a:endParaRPr lang="en-US" altLang="en-US" sz="3200" dirty="0">
              <a:latin typeface="Times New Roman" panose="02020603050405020304" pitchFamily="18" charset="0"/>
              <a:cs typeface="Times New Roman" panose="02020603050405020304" pitchFamily="18" charset="0"/>
            </a:endParaRPr>
          </a:p>
        </p:txBody>
      </p:sp>
      <p:sp>
        <p:nvSpPr>
          <p:cNvPr id="14" name="Rectangle 13"/>
          <p:cNvSpPr>
            <a:spLocks noChangeArrowheads="1"/>
          </p:cNvSpPr>
          <p:nvPr/>
        </p:nvSpPr>
        <p:spPr bwMode="auto">
          <a:xfrm>
            <a:off x="226102" y="3043973"/>
            <a:ext cx="3135098"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a:buClr>
                <a:srgbClr val="3333FF"/>
              </a:buClr>
            </a:pPr>
            <a:r>
              <a:rPr lang="es-MX" altLang="en-US" sz="3600" b="1" dirty="0" smtClean="0">
                <a:latin typeface="Times New Roman" panose="02020603050405020304" pitchFamily="18" charset="0"/>
                <a:cs typeface="Times New Roman" panose="02020603050405020304" pitchFamily="18" charset="0"/>
              </a:rPr>
              <a:t>Peligro !</a:t>
            </a:r>
          </a:p>
          <a:p>
            <a:pPr>
              <a:buClr>
                <a:srgbClr val="3333FF"/>
              </a:buClr>
            </a:pPr>
            <a:endParaRPr lang="es-MX" altLang="en-US" dirty="0" smtClean="0">
              <a:latin typeface="Times New Roman" panose="02020603050405020304" pitchFamily="18" charset="0"/>
              <a:cs typeface="Times New Roman" panose="02020603050405020304" pitchFamily="18" charset="0"/>
            </a:endParaRPr>
          </a:p>
          <a:p>
            <a:pPr marL="457200" indent="-457200">
              <a:buClr>
                <a:srgbClr val="3333FF"/>
              </a:buClr>
              <a:buFont typeface="Wingdings" panose="05000000000000000000" pitchFamily="2" charset="2"/>
              <a:buChar char="q"/>
            </a:pPr>
            <a:r>
              <a:rPr lang="es-MX" altLang="en-US" sz="2800" dirty="0" smtClean="0">
                <a:latin typeface="Times New Roman" panose="02020603050405020304" pitchFamily="18" charset="0"/>
                <a:cs typeface="Times New Roman" panose="02020603050405020304" pitchFamily="18" charset="0"/>
              </a:rPr>
              <a:t> </a:t>
            </a:r>
            <a:r>
              <a:rPr lang="es-MX" altLang="en-US" sz="3200" dirty="0" smtClean="0">
                <a:latin typeface="Times New Roman" panose="02020603050405020304" pitchFamily="18" charset="0"/>
                <a:cs typeface="Times New Roman" panose="02020603050405020304" pitchFamily="18" charset="0"/>
              </a:rPr>
              <a:t>La corriente a tierra puede viajar a través del cuerpo de un trabajador.</a:t>
            </a:r>
            <a:endParaRPr lang="es-MX" altLang="en-US" sz="3200" dirty="0">
              <a:latin typeface="Times New Roman" panose="02020603050405020304" pitchFamily="18" charset="0"/>
              <a:cs typeface="Times New Roman" panose="02020603050405020304" pitchFamily="18" charset="0"/>
            </a:endParaRPr>
          </a:p>
        </p:txBody>
      </p:sp>
      <p:sp>
        <p:nvSpPr>
          <p:cNvPr id="11" name="Title 1"/>
          <p:cNvSpPr>
            <a:spLocks noGrp="1"/>
          </p:cNvSpPr>
          <p:nvPr>
            <p:ph type="title"/>
          </p:nvPr>
        </p:nvSpPr>
        <p:spPr>
          <a:xfrm>
            <a:off x="76199" y="969081"/>
            <a:ext cx="8819147" cy="563562"/>
          </a:xfrm>
        </p:spPr>
        <p:txBody>
          <a:bodyPr>
            <a:normAutofit fontScale="90000"/>
          </a:bodyPr>
          <a:lstStyle/>
          <a:p>
            <a:r>
              <a:rPr lang="es-MX" altLang="en-US" dirty="0" smtClean="0">
                <a:latin typeface="Times New Roman" panose="02020603050405020304" pitchFamily="18" charset="0"/>
                <a:ea typeface="SimSun" panose="02010600030101010101" pitchFamily="2" charset="-122"/>
              </a:rPr>
              <a:t>Incidente 3: Sin trayecto a tierra o discontinuo</a:t>
            </a:r>
            <a:endParaRPr lang="es-MX"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68</a:t>
            </a:fld>
            <a:endParaRPr lang="en-US" dirty="0"/>
          </a:p>
        </p:txBody>
      </p:sp>
      <p:sp>
        <p:nvSpPr>
          <p:cNvPr id="15" name="Rectangle 14"/>
          <p:cNvSpPr/>
          <p:nvPr/>
        </p:nvSpPr>
        <p:spPr>
          <a:xfrm>
            <a:off x="3942569" y="2892895"/>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pic>
        <p:nvPicPr>
          <p:cNvPr id="3" name="Picture 2" descr="handheld tools" title="handheld tool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61200" y="2578096"/>
            <a:ext cx="5299847" cy="3903666"/>
          </a:xfrm>
          <a:prstGeom prst="rect">
            <a:avLst/>
          </a:prstGeom>
        </p:spPr>
      </p:pic>
    </p:spTree>
    <p:extLst>
      <p:ext uri="{BB962C8B-B14F-4D97-AF65-F5344CB8AC3E}">
        <p14:creationId xmlns:p14="http://schemas.microsoft.com/office/powerpoint/2010/main" val="86709377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76199" y="884238"/>
            <a:ext cx="8819147" cy="563562"/>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Incident 4: </a:t>
            </a:r>
            <a:r>
              <a:rPr lang="en-GB" altLang="en-US" dirty="0" err="1">
                <a:latin typeface="Times New Roman" panose="02020603050405020304" pitchFamily="18" charset="0"/>
                <a:ea typeface="SimSun" panose="02010600030101010101" pitchFamily="2" charset="-122"/>
              </a:rPr>
              <a:t>Equipo</a:t>
            </a:r>
            <a:r>
              <a:rPr lang="en-GB" altLang="en-US" dirty="0">
                <a:latin typeface="Times New Roman" panose="02020603050405020304" pitchFamily="18" charset="0"/>
                <a:ea typeface="SimSun" panose="02010600030101010101" pitchFamily="2" charset="-122"/>
              </a:rPr>
              <a:t> no </a:t>
            </a:r>
            <a:r>
              <a:rPr lang="en-GB" altLang="en-US" dirty="0" err="1">
                <a:latin typeface="Times New Roman" panose="02020603050405020304" pitchFamily="18" charset="0"/>
                <a:ea typeface="SimSun" panose="02010600030101010101" pitchFamily="2" charset="-122"/>
              </a:rPr>
              <a:t>utilizado</a:t>
            </a:r>
            <a:r>
              <a:rPr lang="en-GB" altLang="en-US" dirty="0">
                <a:latin typeface="Times New Roman" panose="02020603050405020304" pitchFamily="18" charset="0"/>
                <a:ea typeface="SimSun" panose="02010600030101010101" pitchFamily="2" charset="-122"/>
              </a:rPr>
              <a:t> de </a:t>
            </a:r>
            <a:r>
              <a:rPr lang="en-GB" altLang="en-US" dirty="0" smtClean="0">
                <a:latin typeface="Times New Roman" panose="02020603050405020304" pitchFamily="18" charset="0"/>
                <a:ea typeface="SimSun" panose="02010600030101010101" pitchFamily="2" charset="-122"/>
              </a:rPr>
              <a:t>la </a:t>
            </a:r>
            <a:r>
              <a:rPr lang="en-GB" altLang="en-US" dirty="0" err="1" smtClean="0">
                <a:latin typeface="Times New Roman" panose="02020603050405020304" pitchFamily="18" charset="0"/>
                <a:ea typeface="SimSun" panose="02010600030101010101" pitchFamily="2" charset="-122"/>
              </a:rPr>
              <a:t>manera</a:t>
            </a:r>
            <a:r>
              <a:rPr lang="en-GB" altLang="en-US" dirty="0" smtClean="0">
                <a:latin typeface="Times New Roman" panose="02020603050405020304" pitchFamily="18" charset="0"/>
                <a:ea typeface="SimSun" panose="02010600030101010101" pitchFamily="2" charset="-122"/>
              </a:rPr>
              <a:t> </a:t>
            </a:r>
            <a:r>
              <a:rPr lang="en-GB" altLang="en-US" dirty="0" err="1">
                <a:latin typeface="Times New Roman" panose="02020603050405020304" pitchFamily="18" charset="0"/>
                <a:ea typeface="SimSun" panose="02010600030101010101" pitchFamily="2" charset="-122"/>
              </a:rPr>
              <a:t>prescrita</a:t>
            </a: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69</a:t>
            </a:fld>
            <a:endParaRPr lang="en-US" dirty="0"/>
          </a:p>
        </p:txBody>
      </p:sp>
      <p:sp>
        <p:nvSpPr>
          <p:cNvPr id="8" name="Rectangle 1027"/>
          <p:cNvSpPr txBox="1">
            <a:spLocks noChangeArrowheads="1"/>
          </p:cNvSpPr>
          <p:nvPr/>
        </p:nvSpPr>
        <p:spPr bwMode="auto">
          <a:xfrm>
            <a:off x="228600" y="1927081"/>
            <a:ext cx="4876800" cy="28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spcBef>
                <a:spcPts val="800"/>
              </a:spcBef>
              <a:buClr>
                <a:srgbClr val="0000FF"/>
              </a:buClr>
              <a:buSzPct val="100000"/>
              <a:buFont typeface="Wingdings" panose="05000000000000000000" pitchFamily="2" charset="2"/>
              <a:buChar char="q"/>
            </a:pPr>
            <a:r>
              <a:rPr lang="en-GB" altLang="en-US" sz="2800" dirty="0" smtClean="0">
                <a:solidFill>
                  <a:srgbClr val="000000"/>
                </a:solidFill>
                <a:latin typeface="Times New Roman" panose="02020603050405020304" pitchFamily="18" charset="0"/>
                <a:ea typeface="AR PL UMing HK" charset="0"/>
                <a:cs typeface="Times New Roman" panose="02020603050405020304" pitchFamily="18" charset="0"/>
              </a:rPr>
              <a:t> </a:t>
            </a:r>
            <a:r>
              <a:rPr lang="es-ES" altLang="en-US" sz="3200" dirty="0">
                <a:solidFill>
                  <a:srgbClr val="000000"/>
                </a:solidFill>
                <a:latin typeface="Times New Roman" panose="02020603050405020304" pitchFamily="18" charset="0"/>
                <a:ea typeface="AR PL UMing HK" charset="0"/>
                <a:cs typeface="Times New Roman" panose="02020603050405020304" pitchFamily="18" charset="0"/>
              </a:rPr>
              <a:t>No use herramientas eléctricas dañadas o cables desgastados</a:t>
            </a:r>
            <a:endParaRPr lang="en-GB" altLang="en-US" sz="3200" dirty="0" smtClean="0">
              <a:solidFill>
                <a:srgbClr val="000000"/>
              </a:solidFill>
              <a:latin typeface="Times New Roman" panose="02020603050405020304" pitchFamily="18" charset="0"/>
              <a:ea typeface="AR PL UMing HK" charset="0"/>
              <a:cs typeface="Times New Roman" panose="02020603050405020304" pitchFamily="18" charset="0"/>
            </a:endParaRPr>
          </a:p>
          <a:p>
            <a:pPr marL="457200" indent="-457200" eaLnBrk="1" hangingPunct="1">
              <a:spcBef>
                <a:spcPts val="800"/>
              </a:spcBef>
              <a:buClr>
                <a:srgbClr val="0000FF"/>
              </a:buClr>
              <a:buSzPct val="100000"/>
              <a:buFont typeface="Wingdings" panose="05000000000000000000" pitchFamily="2" charset="2"/>
              <a:buChar char="q"/>
            </a:pPr>
            <a:endParaRPr lang="en-GB" altLang="en-US" sz="3200" dirty="0">
              <a:solidFill>
                <a:srgbClr val="000000"/>
              </a:solidFill>
              <a:latin typeface="Times New Roman" panose="02020603050405020304" pitchFamily="18" charset="0"/>
              <a:ea typeface="AR PL UMing HK" charset="0"/>
              <a:cs typeface="Times New Roman" panose="02020603050405020304" pitchFamily="18" charset="0"/>
            </a:endParaRPr>
          </a:p>
          <a:p>
            <a:pPr marL="457200" indent="-457200" eaLnBrk="1" hangingPunct="1">
              <a:spcBef>
                <a:spcPts val="800"/>
              </a:spcBef>
              <a:buClr>
                <a:srgbClr val="0000FF"/>
              </a:buClr>
              <a:buSzPct val="100000"/>
              <a:buFont typeface="Wingdings" panose="05000000000000000000" pitchFamily="2" charset="2"/>
              <a:buChar char="q"/>
            </a:pPr>
            <a:endParaRPr lang="en-GB" altLang="en-US" sz="3200" dirty="0" smtClean="0">
              <a:solidFill>
                <a:srgbClr val="000000"/>
              </a:solidFill>
              <a:latin typeface="Times New Roman" panose="02020603050405020304" pitchFamily="18" charset="0"/>
              <a:ea typeface="AR PL UMing HK" charset="0"/>
              <a:cs typeface="Times New Roman" panose="02020603050405020304" pitchFamily="18" charset="0"/>
            </a:endParaRPr>
          </a:p>
          <a:p>
            <a:pPr marL="457200" indent="-457200" eaLnBrk="1" hangingPunct="1">
              <a:spcBef>
                <a:spcPts val="800"/>
              </a:spcBef>
              <a:buClr>
                <a:srgbClr val="0000FF"/>
              </a:buClr>
              <a:buSzPct val="100000"/>
              <a:buFont typeface="Wingdings" panose="05000000000000000000" pitchFamily="2" charset="2"/>
              <a:buChar char="q"/>
            </a:pPr>
            <a:r>
              <a:rPr lang="en-GB" altLang="en-US" sz="2800" dirty="0" smtClean="0">
                <a:solidFill>
                  <a:srgbClr val="000000"/>
                </a:solidFill>
                <a:latin typeface="Times New Roman" panose="02020603050405020304" pitchFamily="18" charset="0"/>
                <a:ea typeface="AR PL UMing HK" charset="0"/>
                <a:cs typeface="Times New Roman" panose="02020603050405020304" pitchFamily="18" charset="0"/>
              </a:rPr>
              <a:t> </a:t>
            </a:r>
            <a:r>
              <a:rPr lang="es-MX" altLang="en-US" sz="2800" dirty="0" smtClean="0">
                <a:solidFill>
                  <a:srgbClr val="000000"/>
                </a:solidFill>
                <a:latin typeface="Times New Roman" panose="02020603050405020304" pitchFamily="18" charset="0"/>
                <a:ea typeface="AR PL UMing HK" charset="0"/>
                <a:cs typeface="Times New Roman" panose="02020603050405020304" pitchFamily="18" charset="0"/>
              </a:rPr>
              <a:t>No </a:t>
            </a:r>
            <a:r>
              <a:rPr lang="es-MX" altLang="en-US" sz="3200" dirty="0" smtClean="0">
                <a:solidFill>
                  <a:srgbClr val="000000"/>
                </a:solidFill>
                <a:latin typeface="Times New Roman" panose="02020603050405020304" pitchFamily="18" charset="0"/>
                <a:ea typeface="AR PL UMing HK" charset="0"/>
                <a:cs typeface="Times New Roman" panose="02020603050405020304" pitchFamily="18" charset="0"/>
              </a:rPr>
              <a:t>use en exteriores equipos de sólo uso interior.</a:t>
            </a:r>
            <a:endParaRPr lang="es-MX" altLang="en-US" sz="3200" dirty="0">
              <a:solidFill>
                <a:srgbClr val="000000"/>
              </a:solidFill>
              <a:latin typeface="Times New Roman" panose="02020603050405020304" pitchFamily="18" charset="0"/>
              <a:ea typeface="AR PL UMing HK" charset="0"/>
              <a:cs typeface="Times New Roman" panose="02020603050405020304" pitchFamily="18" charset="0"/>
            </a:endParaRPr>
          </a:p>
        </p:txBody>
      </p:sp>
      <p:pic>
        <p:nvPicPr>
          <p:cNvPr id="11" name="Picture 10" descr="It shows an example of worn cords" title="worn cord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257800" y="2074564"/>
            <a:ext cx="2032000" cy="2094204"/>
          </a:xfrm>
          <a:prstGeom prst="rect">
            <a:avLst/>
          </a:prstGeom>
        </p:spPr>
      </p:pic>
      <p:sp>
        <p:nvSpPr>
          <p:cNvPr id="16" name="Rectangle 15"/>
          <p:cNvSpPr/>
          <p:nvPr/>
        </p:nvSpPr>
        <p:spPr>
          <a:xfrm>
            <a:off x="5593296" y="2177798"/>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
        <p:nvSpPr>
          <p:cNvPr id="12" name="Rectangle 11"/>
          <p:cNvSpPr/>
          <p:nvPr/>
        </p:nvSpPr>
        <p:spPr>
          <a:xfrm>
            <a:off x="560347" y="3809014"/>
            <a:ext cx="3894015" cy="461665"/>
          </a:xfrm>
          <a:prstGeom prst="rect">
            <a:avLst/>
          </a:prstGeom>
        </p:spPr>
        <p:txBody>
          <a:bodyPr wrap="none">
            <a:spAutoFit/>
          </a:bodyPr>
          <a:lstStyle/>
          <a:p>
            <a:r>
              <a:rPr lang="en-US" altLang="en-US" sz="2400" kern="0" dirty="0">
                <a:latin typeface="Times New Roman" panose="02020603050405020304" pitchFamily="18" charset="0"/>
                <a:cs typeface="Times New Roman" panose="02020603050405020304" pitchFamily="18" charset="0"/>
              </a:rPr>
              <a:t>Regulación </a:t>
            </a:r>
            <a:r>
              <a:rPr lang="en-US" altLang="en-US" sz="2400" kern="0" dirty="0" smtClean="0">
                <a:latin typeface="Times New Roman" panose="02020603050405020304" pitchFamily="18" charset="0"/>
                <a:cs typeface="Times New Roman" panose="02020603050405020304" pitchFamily="18" charset="0"/>
              </a:rPr>
              <a:t>OSHA: </a:t>
            </a:r>
            <a:r>
              <a:rPr lang="en-US" altLang="en-US" sz="2400" kern="0" dirty="0" smtClean="0">
                <a:latin typeface="Times New Roman" panose="02020603050405020304" pitchFamily="18" charset="0"/>
                <a:cs typeface="Times New Roman" panose="02020603050405020304" pitchFamily="18" charset="0"/>
                <a:hlinkClick r:id="rId4"/>
              </a:rPr>
              <a:t>1926.405</a:t>
            </a:r>
            <a:endParaRPr lang="en-US" sz="2400" dirty="0"/>
          </a:p>
        </p:txBody>
      </p:sp>
      <p:pic>
        <p:nvPicPr>
          <p:cNvPr id="3" name="Picture 2" descr="indoor only used label" title="indoor only used label"/>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00600" y="4278995"/>
            <a:ext cx="3681382" cy="2526235"/>
          </a:xfrm>
          <a:prstGeom prst="rect">
            <a:avLst/>
          </a:prstGeom>
        </p:spPr>
      </p:pic>
    </p:spTree>
    <p:extLst>
      <p:ext uri="{BB962C8B-B14F-4D97-AF65-F5344CB8AC3E}">
        <p14:creationId xmlns:p14="http://schemas.microsoft.com/office/powerpoint/2010/main" val="592203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2"/>
          <p:cNvSpPr txBox="1">
            <a:spLocks/>
          </p:cNvSpPr>
          <p:nvPr/>
        </p:nvSpPr>
        <p:spPr bwMode="auto">
          <a:xfrm>
            <a:off x="754459" y="2133600"/>
            <a:ext cx="7635081" cy="699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685800" indent="-22860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indent="0" algn="just">
              <a:buClr>
                <a:srgbClr val="3333FF"/>
              </a:buClr>
              <a:buNone/>
            </a:pPr>
            <a:r>
              <a:rPr lang="es-ES" altLang="en-US" sz="4000" dirty="0">
                <a:latin typeface="Times New Roman" panose="02020603050405020304" pitchFamily="18" charset="0"/>
                <a:cs typeface="Times New Roman" panose="02020603050405020304" pitchFamily="18" charset="0"/>
              </a:rPr>
              <a:t>Favor de </a:t>
            </a:r>
            <a:r>
              <a:rPr lang="es-ES" altLang="en-US" sz="4000" dirty="0" smtClean="0">
                <a:latin typeface="Times New Roman" panose="02020603050405020304" pitchFamily="18" charset="0"/>
                <a:cs typeface="Times New Roman" panose="02020603050405020304" pitchFamily="18" charset="0"/>
              </a:rPr>
              <a:t>entregar </a:t>
            </a:r>
            <a:r>
              <a:rPr lang="es-ES" altLang="en-US" sz="4000" dirty="0">
                <a:latin typeface="Times New Roman" panose="02020603050405020304" pitchFamily="18" charset="0"/>
                <a:cs typeface="Times New Roman" panose="02020603050405020304" pitchFamily="18" charset="0"/>
              </a:rPr>
              <a:t>la prueba previa </a:t>
            </a:r>
            <a:endParaRPr lang="en-US" altLang="en-US" sz="4000" dirty="0" smtClean="0">
              <a:latin typeface="Times New Roman" panose="02020603050405020304" pitchFamily="18" charset="0"/>
              <a:cs typeface="Times New Roman" panose="02020603050405020304" pitchFamily="18" charset="0"/>
            </a:endParaRPr>
          </a:p>
        </p:txBody>
      </p:sp>
      <p:sp>
        <p:nvSpPr>
          <p:cNvPr id="6" name="Title 1"/>
          <p:cNvSpPr>
            <a:spLocks noGrp="1"/>
          </p:cNvSpPr>
          <p:nvPr>
            <p:ph type="title"/>
          </p:nvPr>
        </p:nvSpPr>
        <p:spPr>
          <a:xfrm>
            <a:off x="457200" y="503238"/>
            <a:ext cx="8229600" cy="1020762"/>
          </a:xfrm>
        </p:spPr>
        <p:txBody>
          <a:bodyPr>
            <a:normAutofit fontScale="90000"/>
          </a:bodyPr>
          <a:lstStyle/>
          <a:p>
            <a:r>
              <a:rPr lang="es-MX" altLang="en-US" dirty="0">
                <a:latin typeface="Times New Roman" panose="02020603050405020304" pitchFamily="18" charset="0"/>
                <a:ea typeface="SimSun" panose="02010600030101010101" pitchFamily="2" charset="-122"/>
              </a:rPr>
              <a:t>Prueba Previa </a:t>
            </a:r>
            <a:r>
              <a:rPr lang="en-GB" altLang="en-US" dirty="0">
                <a:latin typeface="Times New Roman" panose="02020603050405020304" pitchFamily="18" charset="0"/>
                <a:ea typeface="SimSun" panose="02010600030101010101" pitchFamily="2" charset="-122"/>
              </a:rPr>
              <a:t/>
            </a:r>
            <a:br>
              <a:rPr lang="en-GB" altLang="en-US" dirty="0">
                <a:latin typeface="Times New Roman" panose="02020603050405020304" pitchFamily="18" charset="0"/>
                <a:ea typeface="SimSun" panose="02010600030101010101" pitchFamily="2" charset="-122"/>
              </a:rPr>
            </a:br>
            <a:r>
              <a:rPr lang="en-GB" altLang="en-US" sz="3200" dirty="0">
                <a:latin typeface="Times New Roman" panose="02020603050405020304" pitchFamily="18" charset="0"/>
                <a:ea typeface="SimSun" panose="02010600030101010101" pitchFamily="2" charset="-122"/>
              </a:rPr>
              <a:t>(Pre-Test)</a:t>
            </a:r>
            <a:endParaRPr lang="en-US" altLang="en-US" sz="3200" dirty="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7</a:t>
            </a:fld>
            <a:endParaRPr lang="en-US" dirty="0"/>
          </a:p>
        </p:txBody>
      </p:sp>
    </p:spTree>
    <p:extLst>
      <p:ext uri="{BB962C8B-B14F-4D97-AF65-F5344CB8AC3E}">
        <p14:creationId xmlns:p14="http://schemas.microsoft.com/office/powerpoint/2010/main" val="268779298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027"/>
          <p:cNvSpPr txBox="1">
            <a:spLocks noChangeArrowheads="1"/>
          </p:cNvSpPr>
          <p:nvPr/>
        </p:nvSpPr>
        <p:spPr bwMode="auto">
          <a:xfrm>
            <a:off x="228600" y="1773481"/>
            <a:ext cx="866674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spcBef>
                <a:spcPts val="800"/>
              </a:spcBef>
              <a:buClr>
                <a:srgbClr val="0000FF"/>
              </a:buClr>
              <a:buSzPct val="100000"/>
              <a:buFont typeface="Wingdings" panose="05000000000000000000" pitchFamily="2" charset="2"/>
              <a:buChar char="q"/>
            </a:pPr>
            <a:r>
              <a:rPr lang="en-GB" altLang="en-US" sz="2800" dirty="0" smtClean="0">
                <a:solidFill>
                  <a:srgbClr val="000000"/>
                </a:solidFill>
                <a:latin typeface="Times New Roman" panose="02020603050405020304" pitchFamily="18" charset="0"/>
                <a:ea typeface="AR PL UMing HK" charset="0"/>
                <a:cs typeface="Times New Roman" panose="02020603050405020304" pitchFamily="18" charset="0"/>
              </a:rPr>
              <a:t> NO u</a:t>
            </a:r>
            <a:r>
              <a:rPr lang="es-ES" altLang="en-US" sz="3200" dirty="0" err="1" smtClean="0">
                <a:solidFill>
                  <a:srgbClr val="000000"/>
                </a:solidFill>
                <a:latin typeface="Times New Roman" panose="02020603050405020304" pitchFamily="18" charset="0"/>
                <a:ea typeface="AR PL UMing HK" charset="0"/>
                <a:cs typeface="Times New Roman" panose="02020603050405020304" pitchFamily="18" charset="0"/>
              </a:rPr>
              <a:t>sar</a:t>
            </a:r>
            <a:r>
              <a:rPr lang="es-ES" altLang="en-US" sz="3200" dirty="0" smtClean="0">
                <a:solidFill>
                  <a:srgbClr val="000000"/>
                </a:solidFill>
                <a:latin typeface="Times New Roman" panose="02020603050405020304" pitchFamily="18" charset="0"/>
                <a:ea typeface="AR PL UMing HK" charset="0"/>
                <a:cs typeface="Times New Roman" panose="02020603050405020304" pitchFamily="18" charset="0"/>
              </a:rPr>
              <a:t> interruptores </a:t>
            </a:r>
            <a:r>
              <a:rPr lang="es-ES" altLang="en-US" sz="3200" dirty="0">
                <a:solidFill>
                  <a:srgbClr val="000000"/>
                </a:solidFill>
                <a:latin typeface="Times New Roman" panose="02020603050405020304" pitchFamily="18" charset="0"/>
                <a:ea typeface="AR PL UMing HK" charset="0"/>
                <a:cs typeface="Times New Roman" panose="02020603050405020304" pitchFamily="18" charset="0"/>
              </a:rPr>
              <a:t>o fusibles de clasificación incorrecta para protección contra </a:t>
            </a:r>
            <a:r>
              <a:rPr lang="es-ES" altLang="en-US" sz="3200" dirty="0" smtClean="0">
                <a:solidFill>
                  <a:srgbClr val="000000"/>
                </a:solidFill>
                <a:latin typeface="Times New Roman" panose="02020603050405020304" pitchFamily="18" charset="0"/>
                <a:ea typeface="AR PL UMing HK" charset="0"/>
                <a:cs typeface="Times New Roman" panose="02020603050405020304" pitchFamily="18" charset="0"/>
              </a:rPr>
              <a:t>sobre corriente.</a:t>
            </a:r>
            <a:endParaRPr lang="en-GB" altLang="en-US" sz="3200" dirty="0">
              <a:solidFill>
                <a:srgbClr val="000000"/>
              </a:solidFill>
              <a:latin typeface="Times New Roman" panose="02020603050405020304" pitchFamily="18" charset="0"/>
              <a:ea typeface="AR PL UMing HK" charset="0"/>
              <a:cs typeface="Times New Roman" panose="02020603050405020304" pitchFamily="18" charset="0"/>
            </a:endParaRPr>
          </a:p>
        </p:txBody>
      </p:sp>
      <p:sp>
        <p:nvSpPr>
          <p:cNvPr id="13" name="Rectangle 12"/>
          <p:cNvSpPr/>
          <p:nvPr/>
        </p:nvSpPr>
        <p:spPr>
          <a:xfrm>
            <a:off x="2667000" y="4998184"/>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
        <p:nvSpPr>
          <p:cNvPr id="14" name="AutoShape 4"/>
          <p:cNvSpPr>
            <a:spLocks noChangeArrowheads="1"/>
          </p:cNvSpPr>
          <p:nvPr/>
        </p:nvSpPr>
        <p:spPr bwMode="auto">
          <a:xfrm>
            <a:off x="5410200" y="3225583"/>
            <a:ext cx="3581400" cy="2209800"/>
          </a:xfrm>
          <a:prstGeom prst="wedgeRoundRectCallout">
            <a:avLst>
              <a:gd name="adj1" fmla="val -75233"/>
              <a:gd name="adj2" fmla="val -7476"/>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30000"/>
              </a:spcBef>
            </a:pPr>
            <a:r>
              <a:rPr lang="es-ES" altLang="en-US" sz="3200" dirty="0">
                <a:latin typeface="Times" panose="02020603060405020304" pitchFamily="18" charset="0"/>
              </a:rPr>
              <a:t>No sé qué </a:t>
            </a:r>
            <a:r>
              <a:rPr lang="es-ES" altLang="en-US" sz="3200" dirty="0" smtClean="0">
                <a:latin typeface="Times" panose="02020603060405020304" pitchFamily="18" charset="0"/>
              </a:rPr>
              <a:t>interruptores </a:t>
            </a:r>
            <a:r>
              <a:rPr lang="es-ES" altLang="en-US" sz="3200" dirty="0">
                <a:latin typeface="Times" panose="02020603060405020304" pitchFamily="18" charset="0"/>
              </a:rPr>
              <a:t>usar, </a:t>
            </a:r>
            <a:r>
              <a:rPr lang="es-ES" altLang="en-US" sz="3200" dirty="0" smtClean="0">
                <a:latin typeface="Times" panose="02020603060405020304" pitchFamily="18" charset="0"/>
              </a:rPr>
              <a:t>pues usar</a:t>
            </a:r>
            <a:r>
              <a:rPr lang="es-ES" altLang="en-US" sz="3200" dirty="0">
                <a:latin typeface="Times" panose="02020603060405020304" pitchFamily="18" charset="0"/>
              </a:rPr>
              <a:t>é</a:t>
            </a:r>
            <a:r>
              <a:rPr lang="es-ES" altLang="en-US" sz="3200" dirty="0" smtClean="0">
                <a:latin typeface="Times" panose="02020603060405020304" pitchFamily="18" charset="0"/>
              </a:rPr>
              <a:t> </a:t>
            </a:r>
            <a:r>
              <a:rPr lang="es-ES" altLang="en-US" sz="3200" dirty="0">
                <a:latin typeface="Times" panose="02020603060405020304" pitchFamily="18" charset="0"/>
              </a:rPr>
              <a:t>los de mayor calificación.</a:t>
            </a:r>
            <a:endParaRPr lang="en-US" altLang="en-US" sz="3200" b="1" dirty="0">
              <a:latin typeface="Times" panose="02020603060405020304" pitchFamily="18" charset="0"/>
              <a:sym typeface="Helvetica Neue" charset="0"/>
            </a:endParaRPr>
          </a:p>
        </p:txBody>
      </p:sp>
      <p:sp>
        <p:nvSpPr>
          <p:cNvPr id="11" name="Title 1"/>
          <p:cNvSpPr>
            <a:spLocks noGrp="1"/>
          </p:cNvSpPr>
          <p:nvPr>
            <p:ph type="title"/>
          </p:nvPr>
        </p:nvSpPr>
        <p:spPr>
          <a:xfrm>
            <a:off x="76199" y="884238"/>
            <a:ext cx="8819147" cy="563562"/>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Incident 4: </a:t>
            </a:r>
            <a:r>
              <a:rPr lang="en-GB" altLang="en-US" dirty="0" err="1">
                <a:latin typeface="Times New Roman" panose="02020603050405020304" pitchFamily="18" charset="0"/>
                <a:ea typeface="SimSun" panose="02010600030101010101" pitchFamily="2" charset="-122"/>
              </a:rPr>
              <a:t>Equipo</a:t>
            </a:r>
            <a:r>
              <a:rPr lang="en-GB" altLang="en-US" dirty="0">
                <a:latin typeface="Times New Roman" panose="02020603050405020304" pitchFamily="18" charset="0"/>
                <a:ea typeface="SimSun" panose="02010600030101010101" pitchFamily="2" charset="-122"/>
              </a:rPr>
              <a:t> no </a:t>
            </a:r>
            <a:r>
              <a:rPr lang="en-GB" altLang="en-US" dirty="0" err="1">
                <a:latin typeface="Times New Roman" panose="02020603050405020304" pitchFamily="18" charset="0"/>
                <a:ea typeface="SimSun" panose="02010600030101010101" pitchFamily="2" charset="-122"/>
              </a:rPr>
              <a:t>utilizado</a:t>
            </a:r>
            <a:r>
              <a:rPr lang="en-GB" altLang="en-US" dirty="0">
                <a:latin typeface="Times New Roman" panose="02020603050405020304" pitchFamily="18" charset="0"/>
                <a:ea typeface="SimSun" panose="02010600030101010101" pitchFamily="2" charset="-122"/>
              </a:rPr>
              <a:t> de </a:t>
            </a:r>
            <a:r>
              <a:rPr lang="en-GB" altLang="en-US" dirty="0" smtClean="0">
                <a:latin typeface="Times New Roman" panose="02020603050405020304" pitchFamily="18" charset="0"/>
                <a:ea typeface="SimSun" panose="02010600030101010101" pitchFamily="2" charset="-122"/>
              </a:rPr>
              <a:t>la </a:t>
            </a:r>
            <a:r>
              <a:rPr lang="en-GB" altLang="en-US" dirty="0" err="1" smtClean="0">
                <a:latin typeface="Times New Roman" panose="02020603050405020304" pitchFamily="18" charset="0"/>
                <a:ea typeface="SimSun" panose="02010600030101010101" pitchFamily="2" charset="-122"/>
              </a:rPr>
              <a:t>manera</a:t>
            </a:r>
            <a:r>
              <a:rPr lang="en-GB" altLang="en-US" dirty="0" smtClean="0">
                <a:latin typeface="Times New Roman" panose="02020603050405020304" pitchFamily="18" charset="0"/>
                <a:ea typeface="SimSun" panose="02010600030101010101" pitchFamily="2" charset="-122"/>
              </a:rPr>
              <a:t> </a:t>
            </a:r>
            <a:r>
              <a:rPr lang="en-GB" altLang="en-US" dirty="0" err="1">
                <a:latin typeface="Times New Roman" panose="02020603050405020304" pitchFamily="18" charset="0"/>
                <a:ea typeface="SimSun" panose="02010600030101010101" pitchFamily="2" charset="-122"/>
              </a:rPr>
              <a:t>prescrita</a:t>
            </a: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70</a:t>
            </a:fld>
            <a:endParaRPr lang="en-US" dirty="0"/>
          </a:p>
        </p:txBody>
      </p:sp>
      <p:pic>
        <p:nvPicPr>
          <p:cNvPr id="3" name="Picture 2" descr="electrical switch boxes" title="electrical switch boxe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3696" y="3256078"/>
            <a:ext cx="4406385" cy="2839921"/>
          </a:xfrm>
          <a:prstGeom prst="rect">
            <a:avLst/>
          </a:prstGeom>
        </p:spPr>
      </p:pic>
    </p:spTree>
    <p:extLst>
      <p:ext uri="{BB962C8B-B14F-4D97-AF65-F5344CB8AC3E}">
        <p14:creationId xmlns:p14="http://schemas.microsoft.com/office/powerpoint/2010/main" val="180580666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76199" y="884238"/>
            <a:ext cx="8819147" cy="563562"/>
          </a:xfrm>
        </p:spPr>
        <p:txBody>
          <a:bodyPr>
            <a:normAutofit fontScale="90000"/>
          </a:bodyPr>
          <a:lstStyle/>
          <a:p>
            <a:r>
              <a:rPr lang="en-GB" altLang="en-US" dirty="0" err="1" smtClean="0">
                <a:latin typeface="Times New Roman" panose="02020603050405020304" pitchFamily="18" charset="0"/>
                <a:ea typeface="SimSun" panose="02010600030101010101" pitchFamily="2" charset="-122"/>
              </a:rPr>
              <a:t>Incidente</a:t>
            </a:r>
            <a:r>
              <a:rPr lang="en-GB" altLang="en-US" dirty="0" smtClean="0">
                <a:latin typeface="Times New Roman" panose="02020603050405020304" pitchFamily="18" charset="0"/>
                <a:ea typeface="SimSun" panose="02010600030101010101" pitchFamily="2" charset="-122"/>
              </a:rPr>
              <a:t> 5: </a:t>
            </a:r>
            <a:r>
              <a:rPr lang="es-ES" altLang="en-US" dirty="0">
                <a:latin typeface="Times New Roman" panose="02020603050405020304" pitchFamily="18" charset="0"/>
                <a:ea typeface="SimSun" panose="02010600030101010101" pitchFamily="2" charset="-122"/>
              </a:rPr>
              <a:t>Uso indebido de extensiones o cables flexibles</a:t>
            </a: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71</a:t>
            </a:fld>
            <a:endParaRPr lang="en-US" dirty="0"/>
          </a:p>
        </p:txBody>
      </p:sp>
      <p:pic>
        <p:nvPicPr>
          <p:cNvPr id="8" name="Picture 5" descr="It shows hazards of improper use of extension or flexible cords" title="improper us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43000" y="3421994"/>
            <a:ext cx="2580959" cy="31312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 name="Rectangle 20"/>
          <p:cNvSpPr>
            <a:spLocks noChangeArrowheads="1"/>
          </p:cNvSpPr>
          <p:nvPr/>
        </p:nvSpPr>
        <p:spPr bwMode="auto">
          <a:xfrm>
            <a:off x="152400" y="1706940"/>
            <a:ext cx="891040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buClr>
                <a:srgbClr val="0000FF"/>
              </a:buClr>
              <a:buFont typeface="Wingdings" panose="05000000000000000000" pitchFamily="2" charset="2"/>
              <a:buChar char="q"/>
            </a:pPr>
            <a:r>
              <a:rPr lang="en-US" altLang="en-US" sz="2800" dirty="0" smtClean="0">
                <a:latin typeface="Times New Roman" panose="02020603050405020304" pitchFamily="18" charset="0"/>
                <a:ea typeface="MS PGothic" panose="020B0600070205080204" pitchFamily="34" charset="-128"/>
              </a:rPr>
              <a:t> </a:t>
            </a:r>
            <a:r>
              <a:rPr lang="es-ES" altLang="en-US" sz="3200" dirty="0">
                <a:latin typeface="Times New Roman" panose="02020603050405020304" pitchFamily="18" charset="0"/>
                <a:ea typeface="MS PGothic" panose="020B0600070205080204" pitchFamily="34" charset="-128"/>
              </a:rPr>
              <a:t>Para uso temporal, no para cableado </a:t>
            </a:r>
            <a:r>
              <a:rPr lang="es-ES" altLang="en-US" sz="3200" dirty="0" smtClean="0">
                <a:latin typeface="Times New Roman" panose="02020603050405020304" pitchFamily="18" charset="0"/>
                <a:ea typeface="MS PGothic" panose="020B0600070205080204" pitchFamily="34" charset="-128"/>
              </a:rPr>
              <a:t>permanente.</a:t>
            </a:r>
            <a:endParaRPr lang="es-ES" altLang="en-US" sz="3200" dirty="0">
              <a:latin typeface="Times New Roman" panose="02020603050405020304" pitchFamily="18" charset="0"/>
              <a:ea typeface="MS PGothic" panose="020B0600070205080204" pitchFamily="34" charset="-128"/>
            </a:endParaRPr>
          </a:p>
          <a:p>
            <a:pPr marL="457200" indent="-457200">
              <a:buClr>
                <a:srgbClr val="0000FF"/>
              </a:buClr>
              <a:buFont typeface="Wingdings" panose="05000000000000000000" pitchFamily="2" charset="2"/>
              <a:buChar char="q"/>
            </a:pPr>
            <a:r>
              <a:rPr lang="es-ES" altLang="en-US" sz="3200" dirty="0">
                <a:latin typeface="Times New Roman" panose="02020603050405020304" pitchFamily="18" charset="0"/>
                <a:ea typeface="MS PGothic" panose="020B0600070205080204" pitchFamily="34" charset="-128"/>
              </a:rPr>
              <a:t> </a:t>
            </a:r>
            <a:r>
              <a:rPr lang="es-ES" altLang="en-US" sz="3200" dirty="0" smtClean="0">
                <a:latin typeface="Times New Roman" panose="02020603050405020304" pitchFamily="18" charset="0"/>
                <a:ea typeface="MS PGothic" panose="020B0600070205080204" pitchFamily="34" charset="-128"/>
              </a:rPr>
              <a:t>Los </a:t>
            </a:r>
            <a:r>
              <a:rPr lang="es-ES" altLang="en-US" sz="3200" dirty="0">
                <a:latin typeface="Times New Roman" panose="02020603050405020304" pitchFamily="18" charset="0"/>
                <a:ea typeface="MS PGothic" panose="020B0600070205080204" pitchFamily="34" charset="-128"/>
              </a:rPr>
              <a:t>cables están </a:t>
            </a:r>
            <a:r>
              <a:rPr lang="es-ES" altLang="en-US" sz="3200" dirty="0" smtClean="0">
                <a:latin typeface="Times New Roman" panose="02020603050405020304" pitchFamily="18" charset="0"/>
                <a:ea typeface="MS PGothic" panose="020B0600070205080204" pitchFamily="34" charset="-128"/>
              </a:rPr>
              <a:t>incorrectamente conectados. </a:t>
            </a:r>
          </a:p>
          <a:p>
            <a:pPr marL="457200" indent="-457200">
              <a:buClr>
                <a:srgbClr val="0000FF"/>
              </a:buClr>
              <a:buFont typeface="Wingdings" panose="05000000000000000000" pitchFamily="2" charset="2"/>
              <a:buChar char="q"/>
            </a:pPr>
            <a:r>
              <a:rPr lang="es-ES" altLang="en-US" sz="3200" dirty="0" smtClean="0">
                <a:latin typeface="Times New Roman" panose="02020603050405020304" pitchFamily="18" charset="0"/>
                <a:ea typeface="MS PGothic" panose="020B0600070205080204" pitchFamily="34" charset="-128"/>
              </a:rPr>
              <a:t> Deben </a:t>
            </a:r>
            <a:r>
              <a:rPr lang="es-ES" altLang="en-US" sz="3200" dirty="0">
                <a:latin typeface="Times New Roman" panose="02020603050405020304" pitchFamily="18" charset="0"/>
                <a:ea typeface="MS PGothic" panose="020B0600070205080204" pitchFamily="34" charset="-128"/>
              </a:rPr>
              <a:t>usarse </a:t>
            </a:r>
            <a:r>
              <a:rPr lang="es-ES" altLang="en-US" sz="3200" dirty="0" smtClean="0">
                <a:latin typeface="Times New Roman" panose="02020603050405020304" pitchFamily="18" charset="0"/>
                <a:ea typeface="MS PGothic" panose="020B0600070205080204" pitchFamily="34" charset="-128"/>
              </a:rPr>
              <a:t>GFCI para proveer aterrizaje.</a:t>
            </a:r>
            <a:endParaRPr lang="en-US" altLang="en-US" sz="2800" dirty="0">
              <a:latin typeface="Times New Roman" panose="02020603050405020304" pitchFamily="18" charset="0"/>
              <a:ea typeface="MS PGothic" panose="020B0600070205080204" pitchFamily="34" charset="-128"/>
            </a:endParaRPr>
          </a:p>
        </p:txBody>
      </p:sp>
      <p:pic>
        <p:nvPicPr>
          <p:cNvPr id="16" name="Picture 8" descr="It shows a typical hazards in construction site" title="hazards of extension or flexible cord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43400" y="3647887"/>
            <a:ext cx="4038261" cy="2639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1369719" y="4850546"/>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
        <p:nvSpPr>
          <p:cNvPr id="13" name="Rectangle 12"/>
          <p:cNvSpPr/>
          <p:nvPr/>
        </p:nvSpPr>
        <p:spPr>
          <a:xfrm>
            <a:off x="4875690" y="4656216"/>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Tree>
    <p:extLst>
      <p:ext uri="{BB962C8B-B14F-4D97-AF65-F5344CB8AC3E}">
        <p14:creationId xmlns:p14="http://schemas.microsoft.com/office/powerpoint/2010/main" val="22671697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bwMode="auto">
          <a:xfrm>
            <a:off x="1988116" y="4263816"/>
            <a:ext cx="1676400" cy="547688"/>
          </a:xfrm>
          <a:prstGeom prst="roundRect">
            <a:avLst/>
          </a:prstGeom>
          <a:solidFill>
            <a:srgbClr val="00B8FF"/>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a:lstStyle/>
          <a:p>
            <a:pPr algn="ctr" eaLnBrk="1" fontAlgn="auto" hangingPunct="1">
              <a:spcBef>
                <a:spcPts val="0"/>
              </a:spcBef>
              <a:spcAft>
                <a:spcPts val="0"/>
              </a:spcAft>
              <a:buFont typeface="Arial" panose="020B0604020202020204" pitchFamily="34" charset="0"/>
              <a:buNone/>
              <a:defRPr/>
            </a:pPr>
            <a:r>
              <a:rPr lang="es-MX" sz="2800" dirty="0" smtClean="0">
                <a:latin typeface="Times New Roman" panose="02020603050405020304" pitchFamily="18" charset="0"/>
                <a:cs typeface="Times New Roman" panose="02020603050405020304" pitchFamily="18" charset="0"/>
              </a:rPr>
              <a:t>Cocinas</a:t>
            </a:r>
            <a:endParaRPr lang="es-MX" sz="2800" dirty="0">
              <a:latin typeface="Times New Roman" panose="02020603050405020304" pitchFamily="18" charset="0"/>
              <a:cs typeface="Times New Roman" panose="02020603050405020304" pitchFamily="18" charset="0"/>
            </a:endParaRPr>
          </a:p>
        </p:txBody>
      </p:sp>
      <p:sp>
        <p:nvSpPr>
          <p:cNvPr id="12" name="Rounded Rectangle 11"/>
          <p:cNvSpPr/>
          <p:nvPr/>
        </p:nvSpPr>
        <p:spPr bwMode="auto">
          <a:xfrm>
            <a:off x="1911916" y="3519488"/>
            <a:ext cx="1828800" cy="547688"/>
          </a:xfrm>
          <a:prstGeom prst="roundRect">
            <a:avLst/>
          </a:prstGeom>
          <a:solidFill>
            <a:srgbClr val="00B8FF"/>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a:lstStyle/>
          <a:p>
            <a:pPr algn="ctr" eaLnBrk="1" fontAlgn="auto" hangingPunct="1">
              <a:spcBef>
                <a:spcPts val="0"/>
              </a:spcBef>
              <a:spcAft>
                <a:spcPts val="0"/>
              </a:spcAft>
              <a:buFont typeface="Arial" panose="020B0604020202020204" pitchFamily="34" charset="0"/>
              <a:buNone/>
              <a:defRPr/>
            </a:pPr>
            <a:r>
              <a:rPr lang="es-MX" sz="2800" dirty="0" smtClean="0">
                <a:latin typeface="Times New Roman" panose="02020603050405020304" pitchFamily="18" charset="0"/>
                <a:cs typeface="Times New Roman" panose="02020603050405020304" pitchFamily="18" charset="0"/>
              </a:rPr>
              <a:t>Baños</a:t>
            </a:r>
            <a:endParaRPr lang="es-MX" sz="2800" dirty="0">
              <a:latin typeface="Times New Roman" panose="02020603050405020304" pitchFamily="18" charset="0"/>
              <a:cs typeface="Times New Roman" panose="02020603050405020304" pitchFamily="18" charset="0"/>
            </a:endParaRPr>
          </a:p>
        </p:txBody>
      </p:sp>
      <p:sp>
        <p:nvSpPr>
          <p:cNvPr id="13" name="Rounded Rectangle 12"/>
          <p:cNvSpPr/>
          <p:nvPr/>
        </p:nvSpPr>
        <p:spPr bwMode="auto">
          <a:xfrm>
            <a:off x="1950027" y="4981576"/>
            <a:ext cx="1828800" cy="547688"/>
          </a:xfrm>
          <a:prstGeom prst="roundRect">
            <a:avLst/>
          </a:prstGeom>
          <a:solidFill>
            <a:srgbClr val="00B8FF"/>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a:lstStyle/>
          <a:p>
            <a:pPr algn="ctr" eaLnBrk="1" fontAlgn="auto" hangingPunct="1">
              <a:spcBef>
                <a:spcPts val="0"/>
              </a:spcBef>
              <a:spcAft>
                <a:spcPts val="0"/>
              </a:spcAft>
              <a:buFont typeface="Arial" panose="020B0604020202020204" pitchFamily="34" charset="0"/>
              <a:buNone/>
              <a:defRPr/>
            </a:pPr>
            <a:r>
              <a:rPr lang="es-MX" sz="2800" dirty="0" smtClean="0">
                <a:latin typeface="Times New Roman" panose="02020603050405020304" pitchFamily="18" charset="0"/>
                <a:cs typeface="Times New Roman" panose="02020603050405020304" pitchFamily="18" charset="0"/>
              </a:rPr>
              <a:t>Sótanos</a:t>
            </a:r>
            <a:endParaRPr lang="es-MX" sz="2800" dirty="0">
              <a:latin typeface="Times New Roman" panose="02020603050405020304" pitchFamily="18" charset="0"/>
              <a:cs typeface="Times New Roman" panose="02020603050405020304" pitchFamily="18" charset="0"/>
            </a:endParaRPr>
          </a:p>
        </p:txBody>
      </p:sp>
      <p:sp>
        <p:nvSpPr>
          <p:cNvPr id="14" name="Rounded Rectangle 13"/>
          <p:cNvSpPr/>
          <p:nvPr/>
        </p:nvSpPr>
        <p:spPr bwMode="auto">
          <a:xfrm>
            <a:off x="1645227" y="5715000"/>
            <a:ext cx="2362200" cy="547688"/>
          </a:xfrm>
          <a:prstGeom prst="roundRect">
            <a:avLst/>
          </a:prstGeom>
          <a:solidFill>
            <a:srgbClr val="00B8FF"/>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a:lstStyle/>
          <a:p>
            <a:pPr algn="ctr" eaLnBrk="1" fontAlgn="auto" hangingPunct="1">
              <a:spcBef>
                <a:spcPts val="0"/>
              </a:spcBef>
              <a:spcAft>
                <a:spcPts val="0"/>
              </a:spcAft>
              <a:buFont typeface="Arial" panose="020B0604020202020204" pitchFamily="34" charset="0"/>
              <a:buNone/>
              <a:defRPr/>
            </a:pPr>
            <a:r>
              <a:rPr lang="es-MX" sz="2800" dirty="0" smtClean="0">
                <a:latin typeface="Times New Roman" panose="02020603050405020304" pitchFamily="18" charset="0"/>
                <a:cs typeface="Times New Roman" panose="02020603050405020304" pitchFamily="18" charset="0"/>
              </a:rPr>
              <a:t>Lavanderías</a:t>
            </a:r>
            <a:endParaRPr lang="es-MX" sz="2800" dirty="0">
              <a:latin typeface="Times New Roman" panose="02020603050405020304" pitchFamily="18" charset="0"/>
              <a:cs typeface="Times New Roman" panose="02020603050405020304" pitchFamily="18" charset="0"/>
            </a:endParaRPr>
          </a:p>
        </p:txBody>
      </p:sp>
      <p:sp>
        <p:nvSpPr>
          <p:cNvPr id="15" name="Rectangle 14"/>
          <p:cNvSpPr/>
          <p:nvPr/>
        </p:nvSpPr>
        <p:spPr>
          <a:xfrm>
            <a:off x="159326" y="1742182"/>
            <a:ext cx="8756073" cy="1077218"/>
          </a:xfrm>
          <a:prstGeom prst="rect">
            <a:avLst/>
          </a:prstGeom>
        </p:spPr>
        <p:txBody>
          <a:bodyPr wrap="square">
            <a:spAutoFit/>
          </a:bodyPr>
          <a:lstStyle/>
          <a:p>
            <a:pPr>
              <a:buClr>
                <a:srgbClr val="0000FF"/>
              </a:buClr>
              <a:buFont typeface="Wingdings" panose="05000000000000000000" pitchFamily="2" charset="2"/>
              <a:buChar char="q"/>
            </a:pPr>
            <a:r>
              <a:rPr lang="en-GB" altLang="en-US" sz="2800" dirty="0" smtClean="0">
                <a:latin typeface="Times New Roman" panose="02020603050405020304" pitchFamily="18" charset="0"/>
                <a:ea typeface="AR PL UMing HK" charset="0"/>
                <a:cs typeface="Times New Roman" panose="02020603050405020304" pitchFamily="18" charset="0"/>
              </a:rPr>
              <a:t> </a:t>
            </a:r>
            <a:r>
              <a:rPr lang="es-ES" altLang="en-US" sz="3200" dirty="0">
                <a:latin typeface="Times New Roman" panose="02020603050405020304" pitchFamily="18" charset="0"/>
                <a:ea typeface="AR PL UMing HK" charset="0"/>
                <a:cs typeface="Times New Roman" panose="02020603050405020304" pitchFamily="18" charset="0"/>
              </a:rPr>
              <a:t>No </a:t>
            </a:r>
            <a:r>
              <a:rPr lang="es-ES" altLang="en-US" sz="3200" dirty="0" smtClean="0">
                <a:latin typeface="Times New Roman" panose="02020603050405020304" pitchFamily="18" charset="0"/>
                <a:ea typeface="AR PL UMing HK" charset="0"/>
                <a:cs typeface="Times New Roman" panose="02020603050405020304" pitchFamily="18" charset="0"/>
              </a:rPr>
              <a:t>usar </a:t>
            </a:r>
            <a:r>
              <a:rPr lang="es-ES" altLang="en-US" sz="3200" dirty="0">
                <a:latin typeface="Times New Roman" panose="02020603050405020304" pitchFamily="18" charset="0"/>
                <a:ea typeface="AR PL UMing HK" charset="0"/>
                <a:cs typeface="Times New Roman" panose="02020603050405020304" pitchFamily="18" charset="0"/>
              </a:rPr>
              <a:t>extensiones o cables flexibles en lugares húmedos o </a:t>
            </a:r>
            <a:r>
              <a:rPr lang="es-ES" altLang="en-US" sz="3200" dirty="0" smtClean="0">
                <a:latin typeface="Times New Roman" panose="02020603050405020304" pitchFamily="18" charset="0"/>
                <a:ea typeface="AR PL UMing HK" charset="0"/>
                <a:cs typeface="Times New Roman" panose="02020603050405020304" pitchFamily="18" charset="0"/>
              </a:rPr>
              <a:t>mojados.</a:t>
            </a:r>
            <a:endParaRPr lang="en-US" sz="3200" dirty="0"/>
          </a:p>
        </p:txBody>
      </p:sp>
      <p:pic>
        <p:nvPicPr>
          <p:cNvPr id="17" name="Picture 16" descr="it shows the hazards of using flexible cords in moisture environments" title="hazards of wet conditi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81600" y="2648451"/>
            <a:ext cx="3229838" cy="3858420"/>
          </a:xfrm>
          <a:prstGeom prst="rect">
            <a:avLst/>
          </a:prstGeom>
        </p:spPr>
      </p:pic>
      <p:sp>
        <p:nvSpPr>
          <p:cNvPr id="18" name="Rectangle 17"/>
          <p:cNvSpPr/>
          <p:nvPr/>
        </p:nvSpPr>
        <p:spPr>
          <a:xfrm>
            <a:off x="7449041" y="3898048"/>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
        <p:nvSpPr>
          <p:cNvPr id="16" name="Title 1"/>
          <p:cNvSpPr>
            <a:spLocks noGrp="1"/>
          </p:cNvSpPr>
          <p:nvPr>
            <p:ph type="title"/>
          </p:nvPr>
        </p:nvSpPr>
        <p:spPr>
          <a:xfrm>
            <a:off x="76199" y="884238"/>
            <a:ext cx="8819147" cy="563562"/>
          </a:xfrm>
        </p:spPr>
        <p:txBody>
          <a:bodyPr>
            <a:normAutofit fontScale="90000"/>
          </a:bodyPr>
          <a:lstStyle/>
          <a:p>
            <a:r>
              <a:rPr lang="en-GB" altLang="en-US" dirty="0" err="1" smtClean="0">
                <a:latin typeface="Times New Roman" panose="02020603050405020304" pitchFamily="18" charset="0"/>
                <a:ea typeface="SimSun" panose="02010600030101010101" pitchFamily="2" charset="-122"/>
              </a:rPr>
              <a:t>Incidente</a:t>
            </a:r>
            <a:r>
              <a:rPr lang="en-GB" altLang="en-US" dirty="0" smtClean="0">
                <a:latin typeface="Times New Roman" panose="02020603050405020304" pitchFamily="18" charset="0"/>
                <a:ea typeface="SimSun" panose="02010600030101010101" pitchFamily="2" charset="-122"/>
              </a:rPr>
              <a:t> 5: </a:t>
            </a:r>
            <a:r>
              <a:rPr lang="es-ES" altLang="en-US" dirty="0">
                <a:latin typeface="Times New Roman" panose="02020603050405020304" pitchFamily="18" charset="0"/>
                <a:ea typeface="SimSun" panose="02010600030101010101" pitchFamily="2" charset="-122"/>
              </a:rPr>
              <a:t>Uso indebido de extensiones o cables flexibles</a:t>
            </a: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72</a:t>
            </a:fld>
            <a:endParaRPr lang="en-US" dirty="0"/>
          </a:p>
        </p:txBody>
      </p:sp>
    </p:spTree>
    <p:extLst>
      <p:ext uri="{BB962C8B-B14F-4D97-AF65-F5344CB8AC3E}">
        <p14:creationId xmlns:p14="http://schemas.microsoft.com/office/powerpoint/2010/main" val="313042704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76199" y="884238"/>
            <a:ext cx="8819147" cy="563562"/>
          </a:xfrm>
        </p:spPr>
        <p:txBody>
          <a:bodyPr>
            <a:normAutofit fontScale="90000"/>
          </a:bodyPr>
          <a:lstStyle/>
          <a:p>
            <a:r>
              <a:rPr lang="es-MX" altLang="en-US" dirty="0" smtClean="0">
                <a:latin typeface="Times New Roman" panose="02020603050405020304" pitchFamily="18" charset="0"/>
                <a:ea typeface="SimSun" panose="02010600030101010101" pitchFamily="2" charset="-122"/>
              </a:rPr>
              <a:t>Incidente 6: Contacto con fuentes energizadas</a:t>
            </a:r>
            <a:endParaRPr lang="es-MX"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73</a:t>
            </a:fld>
            <a:endParaRPr lang="en-US" dirty="0"/>
          </a:p>
        </p:txBody>
      </p:sp>
      <p:pic>
        <p:nvPicPr>
          <p:cNvPr id="11" name="Picture 8" descr="G:\Photos\Hazards-JPG Filter\Slide3.JPG" title="contact with energized source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95438" y="2286000"/>
            <a:ext cx="5943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4505826" y="3518039"/>
            <a:ext cx="964895" cy="1631216"/>
          </a:xfrm>
          <a:prstGeom prst="rect">
            <a:avLst/>
          </a:prstGeom>
        </p:spPr>
        <p:txBody>
          <a:bodyPr wrap="squar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Tree>
    <p:extLst>
      <p:ext uri="{BB962C8B-B14F-4D97-AF65-F5344CB8AC3E}">
        <p14:creationId xmlns:p14="http://schemas.microsoft.com/office/powerpoint/2010/main" val="142857784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76199" y="571892"/>
            <a:ext cx="8819147" cy="563562"/>
          </a:xfrm>
        </p:spPr>
        <p:txBody>
          <a:bodyPr>
            <a:normAutofit fontScale="90000"/>
          </a:bodyPr>
          <a:lstStyle/>
          <a:p>
            <a:r>
              <a:rPr lang="es-ES" altLang="en-US" dirty="0">
                <a:latin typeface="Times New Roman" panose="02020603050405020304" pitchFamily="18" charset="0"/>
                <a:ea typeface="SimSun" panose="02010600030101010101" pitchFamily="2" charset="-122"/>
              </a:rPr>
              <a:t>Agenda de módulos de capacitación</a:t>
            </a:r>
            <a:endParaRPr lang="en-US" altLang="en-US" dirty="0" smtClean="0"/>
          </a:p>
        </p:txBody>
      </p:sp>
      <p:sp>
        <p:nvSpPr>
          <p:cNvPr id="11" name="Content Placeholder 2"/>
          <p:cNvSpPr>
            <a:spLocks noGrp="1"/>
          </p:cNvSpPr>
          <p:nvPr>
            <p:ph idx="1"/>
          </p:nvPr>
        </p:nvSpPr>
        <p:spPr>
          <a:xfrm>
            <a:off x="76199" y="1106076"/>
            <a:ext cx="8991601" cy="1828800"/>
          </a:xfrm>
        </p:spPr>
        <p:txBody>
          <a:bodyPr/>
          <a:lstStyle/>
          <a:p>
            <a:pPr algn="just">
              <a:buClr>
                <a:schemeClr val="bg1">
                  <a:lumMod val="75000"/>
                </a:schemeClr>
              </a:buClr>
              <a:buFont typeface="Wingdings" panose="05000000000000000000" pitchFamily="2" charset="2"/>
              <a:buChar char="q"/>
            </a:pPr>
            <a:r>
              <a:rPr lang="en-US" altLang="en-US" sz="2800" dirty="0" smtClean="0">
                <a:solidFill>
                  <a:schemeClr val="bg1">
                    <a:lumMod val="75000"/>
                  </a:schemeClr>
                </a:solidFill>
                <a:latin typeface="Times New Roman" panose="02020603050405020304" pitchFamily="18" charset="0"/>
                <a:cs typeface="Times New Roman" panose="02020603050405020304" pitchFamily="18" charset="0"/>
              </a:rPr>
              <a:t> </a:t>
            </a:r>
            <a:r>
              <a:rPr lang="es-ES" altLang="en-US" dirty="0" smtClean="0">
                <a:solidFill>
                  <a:schemeClr val="bg1">
                    <a:lumMod val="75000"/>
                  </a:schemeClr>
                </a:solidFill>
                <a:latin typeface="Times New Roman" panose="02020603050405020304" pitchFamily="18" charset="0"/>
                <a:cs typeface="Times New Roman" panose="02020603050405020304" pitchFamily="18" charset="0"/>
              </a:rPr>
              <a:t>Sección 1: Términos básicos y caso de estudio</a:t>
            </a:r>
          </a:p>
          <a:p>
            <a:pPr algn="just">
              <a:buClr>
                <a:schemeClr val="bg1">
                  <a:lumMod val="75000"/>
                </a:schemeClr>
              </a:buClr>
              <a:buFont typeface="Wingdings" panose="05000000000000000000" pitchFamily="2" charset="2"/>
              <a:buChar char="q"/>
            </a:pPr>
            <a:r>
              <a:rPr lang="es-ES" altLang="en-US" dirty="0" smtClean="0">
                <a:solidFill>
                  <a:schemeClr val="bg1">
                    <a:lumMod val="75000"/>
                  </a:schemeClr>
                </a:solidFill>
                <a:latin typeface="Times New Roman" panose="02020603050405020304" pitchFamily="18" charset="0"/>
                <a:cs typeface="Times New Roman" panose="02020603050405020304" pitchFamily="18" charset="0"/>
              </a:rPr>
              <a:t> Sección 2: Riesgos eléctricos </a:t>
            </a:r>
          </a:p>
          <a:p>
            <a:pPr algn="just">
              <a:buClr>
                <a:schemeClr val="bg1">
                  <a:lumMod val="75000"/>
                </a:schemeClr>
              </a:buClr>
              <a:buFont typeface="Wingdings" panose="05000000000000000000" pitchFamily="2" charset="2"/>
              <a:buChar char="q"/>
            </a:pPr>
            <a:r>
              <a:rPr lang="es-ES" altLang="en-US" dirty="0" smtClean="0">
                <a:solidFill>
                  <a:schemeClr val="bg1">
                    <a:lumMod val="75000"/>
                  </a:schemeClr>
                </a:solidFill>
                <a:latin typeface="Times New Roman" panose="02020603050405020304" pitchFamily="18" charset="0"/>
                <a:cs typeface="Times New Roman" panose="02020603050405020304" pitchFamily="18" charset="0"/>
              </a:rPr>
              <a:t> Sección </a:t>
            </a:r>
            <a:r>
              <a:rPr lang="es-ES" altLang="en-US" dirty="0">
                <a:solidFill>
                  <a:schemeClr val="bg1">
                    <a:lumMod val="75000"/>
                  </a:schemeClr>
                </a:solidFill>
                <a:latin typeface="Times New Roman" panose="02020603050405020304" pitchFamily="18" charset="0"/>
                <a:cs typeface="Times New Roman" panose="02020603050405020304" pitchFamily="18" charset="0"/>
              </a:rPr>
              <a:t>3: Incidentes eléctricos en la construcción</a:t>
            </a:r>
            <a:endParaRPr lang="en-US" altLang="en-US" dirty="0" smtClean="0">
              <a:solidFill>
                <a:schemeClr val="bg1">
                  <a:lumMod val="75000"/>
                </a:schemeClr>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74</a:t>
            </a:fld>
            <a:endParaRPr lang="en-US" dirty="0"/>
          </a:p>
        </p:txBody>
      </p:sp>
      <p:sp>
        <p:nvSpPr>
          <p:cNvPr id="16" name="Content Placeholder 2"/>
          <p:cNvSpPr txBox="1">
            <a:spLocks/>
          </p:cNvSpPr>
          <p:nvPr/>
        </p:nvSpPr>
        <p:spPr bwMode="auto">
          <a:xfrm>
            <a:off x="76199" y="2850033"/>
            <a:ext cx="8839201" cy="354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gn="just">
              <a:buClr>
                <a:srgbClr val="3333FF"/>
              </a:buClr>
              <a:buFont typeface="Wingdings" panose="05000000000000000000" pitchFamily="2" charset="2"/>
              <a:buChar char="q"/>
            </a:pPr>
            <a:r>
              <a:rPr lang="en-US" altLang="en-US" sz="2800" kern="0" dirty="0" smtClean="0">
                <a:latin typeface="Times New Roman" panose="02020603050405020304" pitchFamily="18" charset="0"/>
                <a:cs typeface="Times New Roman" panose="02020603050405020304" pitchFamily="18" charset="0"/>
              </a:rPr>
              <a:t> </a:t>
            </a:r>
            <a:r>
              <a:rPr lang="es-ES" altLang="en-US" kern="0" dirty="0" smtClean="0">
                <a:latin typeface="Times New Roman" panose="02020603050405020304" pitchFamily="18" charset="0"/>
                <a:cs typeface="Times New Roman" panose="02020603050405020304" pitchFamily="18" charset="0"/>
              </a:rPr>
              <a:t>Sección </a:t>
            </a:r>
            <a:r>
              <a:rPr lang="es-ES" altLang="en-US" kern="0" dirty="0">
                <a:latin typeface="Times New Roman" panose="02020603050405020304" pitchFamily="18" charset="0"/>
                <a:cs typeface="Times New Roman" panose="02020603050405020304" pitchFamily="18" charset="0"/>
              </a:rPr>
              <a:t>4: Prevención de riesgos </a:t>
            </a:r>
            <a:r>
              <a:rPr lang="es-ES" altLang="en-US" kern="0" dirty="0" smtClean="0">
                <a:latin typeface="Times New Roman" panose="02020603050405020304" pitchFamily="18" charset="0"/>
                <a:cs typeface="Times New Roman" panose="02020603050405020304" pitchFamily="18" charset="0"/>
              </a:rPr>
              <a:t>eléctricos</a:t>
            </a:r>
            <a:endParaRPr lang="en-US" altLang="en-US" kern="0" dirty="0" smtClean="0">
              <a:latin typeface="Times New Roman" panose="02020603050405020304" pitchFamily="18" charset="0"/>
              <a:cs typeface="Times New Roman" panose="02020603050405020304" pitchFamily="18" charset="0"/>
            </a:endParaRPr>
          </a:p>
          <a:p>
            <a:pPr lvl="1" algn="just">
              <a:buClr>
                <a:srgbClr val="3333FF"/>
              </a:buClr>
              <a:buFont typeface="Wingdings" panose="05000000000000000000" pitchFamily="2" charset="2"/>
              <a:buChar char="§"/>
            </a:pPr>
            <a:r>
              <a:rPr lang="es-ES" altLang="en-US" sz="2600" kern="0" dirty="0" smtClean="0">
                <a:latin typeface="Times New Roman" panose="02020603050405020304" pitchFamily="18" charset="0"/>
                <a:cs typeface="Times New Roman" panose="02020603050405020304" pitchFamily="18" charset="0"/>
              </a:rPr>
              <a:t>Mantener distancia </a:t>
            </a:r>
            <a:r>
              <a:rPr lang="es-ES" altLang="en-US" sz="2600" kern="0" dirty="0">
                <a:latin typeface="Times New Roman" panose="02020603050405020304" pitchFamily="18" charset="0"/>
                <a:cs typeface="Times New Roman" panose="02020603050405020304" pitchFamily="18" charset="0"/>
              </a:rPr>
              <a:t>segura </a:t>
            </a:r>
            <a:r>
              <a:rPr lang="es-ES" altLang="en-US" sz="2600" kern="0" dirty="0" smtClean="0">
                <a:latin typeface="Times New Roman" panose="02020603050405020304" pitchFamily="18" charset="0"/>
                <a:cs typeface="Times New Roman" panose="02020603050405020304" pitchFamily="18" charset="0"/>
              </a:rPr>
              <a:t>a </a:t>
            </a:r>
            <a:r>
              <a:rPr lang="es-ES" altLang="en-US" sz="2600" kern="0" dirty="0">
                <a:latin typeface="Times New Roman" panose="02020603050405020304" pitchFamily="18" charset="0"/>
                <a:cs typeface="Times New Roman" panose="02020603050405020304" pitchFamily="18" charset="0"/>
              </a:rPr>
              <a:t>las líneas eléctricas aéreas</a:t>
            </a:r>
          </a:p>
          <a:p>
            <a:pPr lvl="1" algn="just">
              <a:buClr>
                <a:srgbClr val="3333FF"/>
              </a:buClr>
              <a:buFont typeface="Wingdings" panose="05000000000000000000" pitchFamily="2" charset="2"/>
              <a:buChar char="§"/>
            </a:pPr>
            <a:r>
              <a:rPr lang="es-ES" altLang="en-US" sz="2600" kern="0" dirty="0" smtClean="0">
                <a:latin typeface="Times New Roman" panose="02020603050405020304" pitchFamily="18" charset="0"/>
                <a:cs typeface="Times New Roman" panose="02020603050405020304" pitchFamily="18" charset="0"/>
              </a:rPr>
              <a:t>Usar </a:t>
            </a:r>
            <a:r>
              <a:rPr lang="es-ES" altLang="en-US" sz="2600" kern="0" dirty="0">
                <a:latin typeface="Times New Roman" panose="02020603050405020304" pitchFamily="18" charset="0"/>
                <a:cs typeface="Times New Roman" panose="02020603050405020304" pitchFamily="18" charset="0"/>
              </a:rPr>
              <a:t>interruptores de circuito de falla a tierra (GFCI)</a:t>
            </a:r>
          </a:p>
          <a:p>
            <a:pPr lvl="1" algn="just">
              <a:buClr>
                <a:srgbClr val="3333FF"/>
              </a:buClr>
              <a:buFont typeface="Wingdings" panose="05000000000000000000" pitchFamily="2" charset="2"/>
              <a:buChar char="§"/>
            </a:pPr>
            <a:r>
              <a:rPr lang="es-ES" altLang="en-US" sz="2600" kern="0" dirty="0">
                <a:latin typeface="Times New Roman" panose="02020603050405020304" pitchFamily="18" charset="0"/>
                <a:cs typeface="Times New Roman" panose="02020603050405020304" pitchFamily="18" charset="0"/>
              </a:rPr>
              <a:t>Inspeccionar herramientas portátiles y cables de extensión</a:t>
            </a:r>
          </a:p>
          <a:p>
            <a:pPr lvl="1" algn="just">
              <a:buClr>
                <a:srgbClr val="3333FF"/>
              </a:buClr>
              <a:buFont typeface="Wingdings" panose="05000000000000000000" pitchFamily="2" charset="2"/>
              <a:buChar char="§"/>
            </a:pPr>
            <a:r>
              <a:rPr lang="es-ES" altLang="en-US" sz="2600" kern="0" dirty="0" smtClean="0">
                <a:latin typeface="Times New Roman" panose="02020603050405020304" pitchFamily="18" charset="0"/>
                <a:cs typeface="Times New Roman" panose="02020603050405020304" pitchFamily="18" charset="0"/>
              </a:rPr>
              <a:t>Usar </a:t>
            </a:r>
            <a:r>
              <a:rPr lang="es-ES" altLang="en-US" sz="2600" kern="0" dirty="0">
                <a:latin typeface="Times New Roman" panose="02020603050405020304" pitchFamily="18" charset="0"/>
                <a:cs typeface="Times New Roman" panose="02020603050405020304" pitchFamily="18" charset="0"/>
              </a:rPr>
              <a:t>herramientas y equipos eléctricos según lo diseñado</a:t>
            </a:r>
          </a:p>
          <a:p>
            <a:pPr lvl="1" algn="just">
              <a:buClr>
                <a:srgbClr val="3333FF"/>
              </a:buClr>
              <a:buFont typeface="Wingdings" panose="05000000000000000000" pitchFamily="2" charset="2"/>
              <a:buChar char="§"/>
            </a:pPr>
            <a:r>
              <a:rPr lang="es-ES" altLang="en-US" sz="2600" kern="0" dirty="0" smtClean="0">
                <a:latin typeface="Times New Roman" panose="02020603050405020304" pitchFamily="18" charset="0"/>
                <a:cs typeface="Times New Roman" panose="02020603050405020304" pitchFamily="18" charset="0"/>
              </a:rPr>
              <a:t>Seguir </a:t>
            </a:r>
            <a:r>
              <a:rPr lang="es-ES" altLang="en-US" sz="2600" kern="0" dirty="0">
                <a:latin typeface="Times New Roman" panose="02020603050405020304" pitchFamily="18" charset="0"/>
                <a:cs typeface="Times New Roman" panose="02020603050405020304" pitchFamily="18" charset="0"/>
              </a:rPr>
              <a:t>los procedimientos de bloqueo / </a:t>
            </a:r>
            <a:r>
              <a:rPr lang="es-ES" altLang="en-US" sz="2600" kern="0" dirty="0" smtClean="0">
                <a:latin typeface="Times New Roman" panose="02020603050405020304" pitchFamily="18" charset="0"/>
                <a:cs typeface="Times New Roman" panose="02020603050405020304" pitchFamily="18" charset="0"/>
              </a:rPr>
              <a:t>etiquetado</a:t>
            </a:r>
          </a:p>
          <a:p>
            <a:pPr lvl="1" algn="just">
              <a:buClr>
                <a:srgbClr val="3333FF"/>
              </a:buClr>
              <a:buFont typeface="Wingdings" panose="05000000000000000000" pitchFamily="2" charset="2"/>
              <a:buChar char="§"/>
            </a:pPr>
            <a:r>
              <a:rPr lang="es-ES" altLang="en-US" sz="2600" kern="0" dirty="0">
                <a:latin typeface="Times New Roman" panose="02020603050405020304" pitchFamily="18" charset="0"/>
                <a:cs typeface="Times New Roman" panose="02020603050405020304" pitchFamily="18" charset="0"/>
              </a:rPr>
              <a:t>Equipo de protección personal</a:t>
            </a:r>
          </a:p>
          <a:p>
            <a:pPr lvl="1" algn="just">
              <a:buClr>
                <a:srgbClr val="3333FF"/>
              </a:buClr>
              <a:buFont typeface="Wingdings" panose="05000000000000000000" pitchFamily="2" charset="2"/>
              <a:buChar char="§"/>
            </a:pPr>
            <a:r>
              <a:rPr lang="es-ES" altLang="en-US" sz="2600" kern="0" dirty="0">
                <a:latin typeface="Times New Roman" panose="02020603050405020304" pitchFamily="18" charset="0"/>
                <a:cs typeface="Times New Roman" panose="02020603050405020304" pitchFamily="18" charset="0"/>
              </a:rPr>
              <a:t>Aislar partes eléctricas</a:t>
            </a:r>
            <a:endParaRPr lang="en-US" altLang="en-US" sz="2600" kern="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050149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76199" y="1049920"/>
            <a:ext cx="8819147" cy="474079"/>
          </a:xfrm>
        </p:spPr>
        <p:txBody>
          <a:bodyPr>
            <a:normAutofit fontScale="90000"/>
          </a:bodyPr>
          <a:lstStyle/>
          <a:p>
            <a:r>
              <a:rPr lang="es-ES" altLang="en-US" dirty="0">
                <a:latin typeface="Times New Roman" panose="02020603050405020304" pitchFamily="18" charset="0"/>
                <a:ea typeface="SimSun" panose="02010600030101010101" pitchFamily="2" charset="-122"/>
              </a:rPr>
              <a:t>Mantenga una distancia segura </a:t>
            </a:r>
            <a:r>
              <a:rPr lang="es-ES" altLang="en-US" dirty="0" smtClean="0">
                <a:latin typeface="Times New Roman" panose="02020603050405020304" pitchFamily="18" charset="0"/>
                <a:ea typeface="SimSun" panose="02010600030101010101" pitchFamily="2" charset="-122"/>
              </a:rPr>
              <a:t>a </a:t>
            </a:r>
            <a:r>
              <a:rPr lang="es-ES" altLang="en-US" dirty="0">
                <a:latin typeface="Times New Roman" panose="02020603050405020304" pitchFamily="18" charset="0"/>
                <a:ea typeface="SimSun" panose="02010600030101010101" pitchFamily="2" charset="-122"/>
              </a:rPr>
              <a:t>las líneas eléctricas aéreas</a:t>
            </a: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75</a:t>
            </a:fld>
            <a:endParaRPr lang="en-US" dirty="0"/>
          </a:p>
        </p:txBody>
      </p:sp>
      <p:sp>
        <p:nvSpPr>
          <p:cNvPr id="8" name="Rectangle 7"/>
          <p:cNvSpPr/>
          <p:nvPr/>
        </p:nvSpPr>
        <p:spPr>
          <a:xfrm>
            <a:off x="4694512" y="3429000"/>
            <a:ext cx="861133" cy="1569660"/>
          </a:xfrm>
          <a:prstGeom prst="rect">
            <a:avLst/>
          </a:prstGeom>
        </p:spPr>
        <p:txBody>
          <a:bodyPr wrap="none">
            <a:spAutoFit/>
          </a:bodyPr>
          <a:lstStyle/>
          <a:p>
            <a:r>
              <a:rPr lang="en-US" altLang="en-US" sz="9600" b="1" dirty="0" smtClean="0">
                <a:solidFill>
                  <a:srgbClr val="00B050"/>
                </a:solidFill>
                <a:latin typeface="Times New Roman" panose="02020603050405020304" pitchFamily="18" charset="0"/>
                <a:cs typeface="Times New Roman" panose="02020603050405020304" pitchFamily="18" charset="0"/>
              </a:rPr>
              <a:t>√</a:t>
            </a:r>
            <a:endParaRPr lang="en-US" sz="9600" b="1" dirty="0">
              <a:solidFill>
                <a:srgbClr val="00B050"/>
              </a:solidFill>
            </a:endParaRPr>
          </a:p>
        </p:txBody>
      </p:sp>
      <p:sp>
        <p:nvSpPr>
          <p:cNvPr id="3" name="Rectangle 2"/>
          <p:cNvSpPr/>
          <p:nvPr/>
        </p:nvSpPr>
        <p:spPr>
          <a:xfrm>
            <a:off x="2438400" y="6250929"/>
            <a:ext cx="5133136" cy="461665"/>
          </a:xfrm>
          <a:prstGeom prst="rect">
            <a:avLst/>
          </a:prstGeom>
        </p:spPr>
        <p:txBody>
          <a:bodyPr wrap="none">
            <a:spAutoFit/>
          </a:bodyPr>
          <a:lstStyle/>
          <a:p>
            <a:r>
              <a:rPr lang="es-MX" altLang="en-US" sz="2400" kern="0" dirty="0" smtClean="0">
                <a:latin typeface="Times New Roman" panose="02020603050405020304" pitchFamily="18" charset="0"/>
                <a:cs typeface="Times New Roman" panose="02020603050405020304" pitchFamily="18" charset="0"/>
              </a:rPr>
              <a:t>Regulación OSHA</a:t>
            </a:r>
            <a:r>
              <a:rPr lang="en-US" altLang="en-US" sz="2400" kern="0" dirty="0" smtClean="0">
                <a:latin typeface="Times New Roman" panose="02020603050405020304" pitchFamily="18" charset="0"/>
                <a:cs typeface="Times New Roman" panose="02020603050405020304" pitchFamily="18" charset="0"/>
              </a:rPr>
              <a:t>: </a:t>
            </a:r>
            <a:r>
              <a:rPr lang="en-US" altLang="en-US" sz="2400" kern="0" dirty="0" smtClean="0">
                <a:latin typeface="Times New Roman" panose="02020603050405020304" pitchFamily="18" charset="0"/>
                <a:cs typeface="Times New Roman" panose="02020603050405020304" pitchFamily="18" charset="0"/>
                <a:hlinkClick r:id="rId3"/>
              </a:rPr>
              <a:t>1926.600</a:t>
            </a:r>
            <a:r>
              <a:rPr lang="en-US" altLang="en-US" sz="2400" kern="0" dirty="0" smtClean="0">
                <a:latin typeface="Times New Roman" panose="02020603050405020304" pitchFamily="18" charset="0"/>
                <a:cs typeface="Times New Roman" panose="02020603050405020304" pitchFamily="18" charset="0"/>
              </a:rPr>
              <a:t>; </a:t>
            </a:r>
            <a:r>
              <a:rPr lang="en-US" altLang="en-US" sz="2400" kern="0" dirty="0" smtClean="0">
                <a:latin typeface="Times New Roman" panose="02020603050405020304" pitchFamily="18" charset="0"/>
                <a:cs typeface="Times New Roman" panose="02020603050405020304" pitchFamily="18" charset="0"/>
                <a:hlinkClick r:id="rId4"/>
              </a:rPr>
              <a:t>1926.416</a:t>
            </a:r>
            <a:endParaRPr lang="en-US" sz="2400" dirty="0"/>
          </a:p>
        </p:txBody>
      </p:sp>
      <p:sp>
        <p:nvSpPr>
          <p:cNvPr id="5" name="Rectangle 4"/>
          <p:cNvSpPr/>
          <p:nvPr/>
        </p:nvSpPr>
        <p:spPr>
          <a:xfrm>
            <a:off x="477982" y="1875096"/>
            <a:ext cx="8109849" cy="523220"/>
          </a:xfrm>
          <a:prstGeom prst="rect">
            <a:avLst/>
          </a:prstGeom>
        </p:spPr>
        <p:txBody>
          <a:bodyPr wrap="none">
            <a:spAutoFit/>
          </a:bodyPr>
          <a:lstStyle/>
          <a:p>
            <a:r>
              <a:rPr lang="es-ES" sz="2800" b="1" dirty="0">
                <a:latin typeface="Times" panose="02020603050405020304" pitchFamily="18" charset="0"/>
                <a:cs typeface="Times" panose="02020603050405020304" pitchFamily="18" charset="0"/>
              </a:rPr>
              <a:t>Línea de alimentación </a:t>
            </a:r>
            <a:r>
              <a:rPr lang="es-ES" sz="2800" b="1" dirty="0" smtClean="0">
                <a:latin typeface="Times" panose="02020603050405020304" pitchFamily="18" charset="0"/>
                <a:cs typeface="Times" panose="02020603050405020304" pitchFamily="18" charset="0"/>
              </a:rPr>
              <a:t>(suponer un voltaje de </a:t>
            </a:r>
            <a:r>
              <a:rPr lang="es-ES" sz="2800" b="1" dirty="0">
                <a:latin typeface="Times" panose="02020603050405020304" pitchFamily="18" charset="0"/>
                <a:cs typeface="Times" panose="02020603050405020304" pitchFamily="18" charset="0"/>
              </a:rPr>
              <a:t>50Kv)</a:t>
            </a:r>
            <a:endParaRPr lang="en-US" sz="2800" b="1" dirty="0">
              <a:latin typeface="Times" panose="02020603050405020304" pitchFamily="18" charset="0"/>
              <a:cs typeface="Times" panose="02020603050405020304" pitchFamily="18" charset="0"/>
            </a:endParaRPr>
          </a:p>
        </p:txBody>
      </p:sp>
      <p:pic>
        <p:nvPicPr>
          <p:cNvPr id="7" name="Picture 6" descr="minimum distance" title="minimum distance"/>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112118" y="2505221"/>
            <a:ext cx="7164788" cy="3819200"/>
          </a:xfrm>
          <a:prstGeom prst="rect">
            <a:avLst/>
          </a:prstGeom>
        </p:spPr>
      </p:pic>
    </p:spTree>
    <p:extLst>
      <p:ext uri="{BB962C8B-B14F-4D97-AF65-F5344CB8AC3E}">
        <p14:creationId xmlns:p14="http://schemas.microsoft.com/office/powerpoint/2010/main" val="292308683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76199" y="960438"/>
            <a:ext cx="8819147" cy="563562"/>
          </a:xfrm>
        </p:spPr>
        <p:txBody>
          <a:bodyPr>
            <a:normAutofit fontScale="90000"/>
          </a:bodyPr>
          <a:lstStyle/>
          <a:p>
            <a:r>
              <a:rPr lang="es-ES" altLang="en-US" dirty="0">
                <a:latin typeface="Times New Roman" panose="02020603050405020304" pitchFamily="18" charset="0"/>
                <a:ea typeface="SimSun" panose="02010600030101010101" pitchFamily="2" charset="-122"/>
              </a:rPr>
              <a:t>Mantenga una distancia segura a las líneas eléctricas aéreas</a:t>
            </a: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76</a:t>
            </a:fld>
            <a:endParaRPr lang="en-US" dirty="0"/>
          </a:p>
        </p:txBody>
      </p:sp>
      <p:sp>
        <p:nvSpPr>
          <p:cNvPr id="8" name="Rectangle 7"/>
          <p:cNvSpPr/>
          <p:nvPr/>
        </p:nvSpPr>
        <p:spPr>
          <a:xfrm>
            <a:off x="3352800" y="3429000"/>
            <a:ext cx="861133" cy="1569660"/>
          </a:xfrm>
          <a:prstGeom prst="rect">
            <a:avLst/>
          </a:prstGeom>
        </p:spPr>
        <p:txBody>
          <a:bodyPr wrap="none">
            <a:spAutoFit/>
          </a:bodyPr>
          <a:lstStyle/>
          <a:p>
            <a:r>
              <a:rPr lang="en-US" altLang="en-US" sz="9600" b="1" dirty="0" smtClean="0">
                <a:solidFill>
                  <a:srgbClr val="00B050"/>
                </a:solidFill>
                <a:latin typeface="Times New Roman" panose="02020603050405020304" pitchFamily="18" charset="0"/>
                <a:cs typeface="Times New Roman" panose="02020603050405020304" pitchFamily="18" charset="0"/>
              </a:rPr>
              <a:t>√</a:t>
            </a:r>
            <a:endParaRPr lang="en-US" sz="9600" b="1" dirty="0">
              <a:solidFill>
                <a:srgbClr val="00B050"/>
              </a:solidFill>
            </a:endParaRPr>
          </a:p>
        </p:txBody>
      </p:sp>
      <p:sp>
        <p:nvSpPr>
          <p:cNvPr id="12" name="Rectangle 11"/>
          <p:cNvSpPr/>
          <p:nvPr/>
        </p:nvSpPr>
        <p:spPr>
          <a:xfrm>
            <a:off x="2438400" y="6250929"/>
            <a:ext cx="5133136" cy="461665"/>
          </a:xfrm>
          <a:prstGeom prst="rect">
            <a:avLst/>
          </a:prstGeom>
        </p:spPr>
        <p:txBody>
          <a:bodyPr wrap="none">
            <a:spAutoFit/>
          </a:bodyPr>
          <a:lstStyle/>
          <a:p>
            <a:r>
              <a:rPr lang="en-US" altLang="en-US" sz="2400" kern="0" dirty="0">
                <a:latin typeface="Times New Roman" panose="02020603050405020304" pitchFamily="18" charset="0"/>
                <a:cs typeface="Times New Roman" panose="02020603050405020304" pitchFamily="18" charset="0"/>
              </a:rPr>
              <a:t>Regulación OSHA: </a:t>
            </a:r>
            <a:r>
              <a:rPr lang="en-US" altLang="en-US" sz="2400" kern="0" dirty="0" smtClean="0">
                <a:latin typeface="Times New Roman" panose="02020603050405020304" pitchFamily="18" charset="0"/>
                <a:cs typeface="Times New Roman" panose="02020603050405020304" pitchFamily="18" charset="0"/>
                <a:hlinkClick r:id="rId3"/>
              </a:rPr>
              <a:t>1926.600</a:t>
            </a:r>
            <a:r>
              <a:rPr lang="en-US" altLang="en-US" sz="2400" kern="0" dirty="0" smtClean="0">
                <a:latin typeface="Times New Roman" panose="02020603050405020304" pitchFamily="18" charset="0"/>
                <a:cs typeface="Times New Roman" panose="02020603050405020304" pitchFamily="18" charset="0"/>
              </a:rPr>
              <a:t>; </a:t>
            </a:r>
            <a:r>
              <a:rPr lang="en-US" altLang="en-US" sz="2400" kern="0" dirty="0" smtClean="0">
                <a:latin typeface="Times New Roman" panose="02020603050405020304" pitchFamily="18" charset="0"/>
                <a:cs typeface="Times New Roman" panose="02020603050405020304" pitchFamily="18" charset="0"/>
                <a:hlinkClick r:id="rId4"/>
              </a:rPr>
              <a:t>1926.416</a:t>
            </a:r>
            <a:endParaRPr lang="en-US" sz="2400" dirty="0"/>
          </a:p>
        </p:txBody>
      </p:sp>
      <p:sp>
        <p:nvSpPr>
          <p:cNvPr id="11" name="Rectangle 10"/>
          <p:cNvSpPr/>
          <p:nvPr/>
        </p:nvSpPr>
        <p:spPr>
          <a:xfrm>
            <a:off x="517074" y="1985026"/>
            <a:ext cx="8109849" cy="523220"/>
          </a:xfrm>
          <a:prstGeom prst="rect">
            <a:avLst/>
          </a:prstGeom>
        </p:spPr>
        <p:txBody>
          <a:bodyPr wrap="none">
            <a:spAutoFit/>
          </a:bodyPr>
          <a:lstStyle/>
          <a:p>
            <a:r>
              <a:rPr lang="es-ES" sz="2800" b="1" dirty="0">
                <a:latin typeface="Times" panose="02020603050405020304" pitchFamily="18" charset="0"/>
                <a:cs typeface="Times" panose="02020603050405020304" pitchFamily="18" charset="0"/>
              </a:rPr>
              <a:t>Línea de alimentación (suponer un voltaje de 50Kv)</a:t>
            </a:r>
            <a:endParaRPr lang="en-US" sz="2800" b="1" dirty="0">
              <a:latin typeface="Times" panose="02020603050405020304" pitchFamily="18" charset="0"/>
              <a:cs typeface="Times" panose="02020603050405020304" pitchFamily="18" charset="0"/>
            </a:endParaRPr>
          </a:p>
        </p:txBody>
      </p:sp>
      <p:pic>
        <p:nvPicPr>
          <p:cNvPr id="4" name="Picture 3" descr="minimum distance" title="minimum distance"/>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2654974"/>
            <a:ext cx="9144000" cy="3745826"/>
          </a:xfrm>
          <a:prstGeom prst="rect">
            <a:avLst/>
          </a:prstGeom>
        </p:spPr>
      </p:pic>
    </p:spTree>
    <p:extLst>
      <p:ext uri="{BB962C8B-B14F-4D97-AF65-F5344CB8AC3E}">
        <p14:creationId xmlns:p14="http://schemas.microsoft.com/office/powerpoint/2010/main" val="319751003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76199" y="960438"/>
            <a:ext cx="8819147" cy="563562"/>
          </a:xfrm>
        </p:spPr>
        <p:txBody>
          <a:bodyPr>
            <a:normAutofit fontScale="90000"/>
          </a:bodyPr>
          <a:lstStyle/>
          <a:p>
            <a:r>
              <a:rPr lang="es-ES" altLang="en-US" dirty="0">
                <a:latin typeface="Times New Roman" panose="02020603050405020304" pitchFamily="18" charset="0"/>
                <a:ea typeface="SimSun" panose="02010600030101010101" pitchFamily="2" charset="-122"/>
              </a:rPr>
              <a:t>Mantenga una distancia segura a las líneas eléctricas aéreas</a:t>
            </a: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77</a:t>
            </a:fld>
            <a:endParaRPr lang="en-US" dirty="0"/>
          </a:p>
        </p:txBody>
      </p:sp>
      <p:sp>
        <p:nvSpPr>
          <p:cNvPr id="7" name="Rectangle 2"/>
          <p:cNvSpPr>
            <a:spLocks noChangeArrowheads="1"/>
          </p:cNvSpPr>
          <p:nvPr/>
        </p:nvSpPr>
        <p:spPr bwMode="auto">
          <a:xfrm>
            <a:off x="76200" y="1746244"/>
            <a:ext cx="9067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0" indent="0">
              <a:buClr>
                <a:srgbClr val="0000FF"/>
              </a:buClr>
              <a:buFont typeface="Wingdings" panose="05000000000000000000" pitchFamily="2" charset="2"/>
              <a:buChar char="q"/>
            </a:pPr>
            <a:r>
              <a:rPr lang="es-ES" altLang="en-US" sz="3200" dirty="0" smtClean="0">
                <a:latin typeface="Times New Roman" panose="02020603050405020304" pitchFamily="18" charset="0"/>
                <a:ea typeface="MS PGothic" panose="020B0600070205080204" pitchFamily="34" charset="-128"/>
                <a:cs typeface="AR PL UMing HK" charset="0"/>
              </a:rPr>
              <a:t> Contacta </a:t>
            </a:r>
            <a:r>
              <a:rPr lang="es-ES" altLang="en-US" sz="3200" dirty="0">
                <a:latin typeface="Times New Roman" panose="02020603050405020304" pitchFamily="18" charset="0"/>
                <a:ea typeface="MS PGothic" panose="020B0600070205080204" pitchFamily="34" charset="-128"/>
                <a:cs typeface="AR PL UMing HK" charset="0"/>
              </a:rPr>
              <a:t>con los servicios públicos para </a:t>
            </a:r>
            <a:r>
              <a:rPr lang="es-ES" altLang="en-US" sz="3200" dirty="0" smtClean="0">
                <a:latin typeface="Times New Roman" panose="02020603050405020304" pitchFamily="18" charset="0"/>
                <a:ea typeface="MS PGothic" panose="020B0600070205080204" pitchFamily="34" charset="-128"/>
                <a:cs typeface="AR PL UMing HK" charset="0"/>
              </a:rPr>
              <a:t>cortar la corriente de </a:t>
            </a:r>
            <a:r>
              <a:rPr lang="es-ES" altLang="en-US" sz="3200" dirty="0">
                <a:latin typeface="Times New Roman" panose="02020603050405020304" pitchFamily="18" charset="0"/>
                <a:ea typeface="MS PGothic" panose="020B0600070205080204" pitchFamily="34" charset="-128"/>
                <a:cs typeface="AR PL UMing HK" charset="0"/>
              </a:rPr>
              <a:t>las líneas eléctricas aéreas o enterradas</a:t>
            </a:r>
            <a:endParaRPr lang="en-US" altLang="en-US" sz="3200" dirty="0">
              <a:latin typeface="Times New Roman" panose="02020603050405020304" pitchFamily="18" charset="0"/>
              <a:ea typeface="MS PGothic" panose="020B0600070205080204" pitchFamily="34" charset="-128"/>
              <a:cs typeface="AR PL UMing HK" charset="0"/>
            </a:endParaRPr>
          </a:p>
        </p:txBody>
      </p:sp>
      <p:sp>
        <p:nvSpPr>
          <p:cNvPr id="11" name="Rectangle 10"/>
          <p:cNvSpPr/>
          <p:nvPr/>
        </p:nvSpPr>
        <p:spPr>
          <a:xfrm>
            <a:off x="5181600" y="4983540"/>
            <a:ext cx="861133" cy="1569660"/>
          </a:xfrm>
          <a:prstGeom prst="rect">
            <a:avLst/>
          </a:prstGeom>
        </p:spPr>
        <p:txBody>
          <a:bodyPr wrap="none">
            <a:spAutoFit/>
          </a:bodyPr>
          <a:lstStyle/>
          <a:p>
            <a:r>
              <a:rPr lang="en-US" altLang="en-US" sz="9600" b="1" dirty="0" smtClean="0">
                <a:solidFill>
                  <a:srgbClr val="00B050"/>
                </a:solidFill>
                <a:latin typeface="Times New Roman" panose="02020603050405020304" pitchFamily="18" charset="0"/>
                <a:cs typeface="Times New Roman" panose="02020603050405020304" pitchFamily="18" charset="0"/>
              </a:rPr>
              <a:t>√</a:t>
            </a:r>
            <a:endParaRPr lang="en-US" sz="9600" b="1" dirty="0">
              <a:solidFill>
                <a:srgbClr val="00B050"/>
              </a:solidFill>
            </a:endParaRPr>
          </a:p>
        </p:txBody>
      </p:sp>
      <p:sp>
        <p:nvSpPr>
          <p:cNvPr id="12" name="AutoShape 4"/>
          <p:cNvSpPr>
            <a:spLocks noChangeArrowheads="1"/>
          </p:cNvSpPr>
          <p:nvPr/>
        </p:nvSpPr>
        <p:spPr bwMode="auto">
          <a:xfrm>
            <a:off x="76199" y="2952234"/>
            <a:ext cx="3690441" cy="2667000"/>
          </a:xfrm>
          <a:prstGeom prst="wedgeRoundRectCallout">
            <a:avLst>
              <a:gd name="adj1" fmla="val 61630"/>
              <a:gd name="adj2" fmla="val 42896"/>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30000"/>
              </a:spcBef>
            </a:pPr>
            <a:r>
              <a:rPr lang="es-ES" altLang="en-US" sz="3200" dirty="0" smtClean="0">
                <a:latin typeface="Times" panose="02020603060405020304" pitchFamily="18" charset="0"/>
              </a:rPr>
              <a:t>Déjame primero llamar a </a:t>
            </a:r>
            <a:r>
              <a:rPr lang="es-ES" altLang="en-US" sz="3200" dirty="0">
                <a:latin typeface="Times" panose="02020603060405020304" pitchFamily="18" charset="0"/>
              </a:rPr>
              <a:t>la compañía </a:t>
            </a:r>
            <a:r>
              <a:rPr lang="es-ES" altLang="en-US" sz="3200" dirty="0" smtClean="0">
                <a:latin typeface="Times" panose="02020603060405020304" pitchFamily="18" charset="0"/>
              </a:rPr>
              <a:t>para que corte la corriente de las líneas </a:t>
            </a:r>
            <a:r>
              <a:rPr lang="es-ES" altLang="en-US" sz="3200" dirty="0">
                <a:latin typeface="Times" panose="02020603060405020304" pitchFamily="18" charset="0"/>
              </a:rPr>
              <a:t>eléctricas.</a:t>
            </a:r>
            <a:endParaRPr lang="en-US" altLang="en-US" sz="3200" b="1" dirty="0">
              <a:latin typeface="Times" panose="02020603060405020304" pitchFamily="18" charset="0"/>
              <a:sym typeface="Helvetica Neue" charset="0"/>
            </a:endParaRPr>
          </a:p>
        </p:txBody>
      </p:sp>
      <p:pic>
        <p:nvPicPr>
          <p:cNvPr id="13" name="Picture 12" descr="It shows safe procedure of de-energized overhead power lines" title="de-energized overhead power line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66640" y="2736844"/>
            <a:ext cx="5148760" cy="3816356"/>
          </a:xfrm>
          <a:prstGeom prst="rect">
            <a:avLst/>
          </a:prstGeom>
        </p:spPr>
      </p:pic>
      <p:sp>
        <p:nvSpPr>
          <p:cNvPr id="14" name="Rectangle 13"/>
          <p:cNvSpPr/>
          <p:nvPr/>
        </p:nvSpPr>
        <p:spPr>
          <a:xfrm>
            <a:off x="76200" y="6114534"/>
            <a:ext cx="3817071" cy="461665"/>
          </a:xfrm>
          <a:prstGeom prst="rect">
            <a:avLst/>
          </a:prstGeom>
        </p:spPr>
        <p:txBody>
          <a:bodyPr wrap="none">
            <a:spAutoFit/>
          </a:bodyPr>
          <a:lstStyle/>
          <a:p>
            <a:r>
              <a:rPr lang="en-US" altLang="en-US" sz="2400" kern="0" dirty="0">
                <a:latin typeface="Times New Roman" panose="02020603050405020304" pitchFamily="18" charset="0"/>
                <a:cs typeface="Times New Roman" panose="02020603050405020304" pitchFamily="18" charset="0"/>
              </a:rPr>
              <a:t>Regulación OSHA: </a:t>
            </a:r>
            <a:r>
              <a:rPr lang="en-US" altLang="en-US" sz="2400" kern="0" dirty="0" smtClean="0">
                <a:latin typeface="Times New Roman" panose="02020603050405020304" pitchFamily="18" charset="0"/>
                <a:cs typeface="Times New Roman" panose="02020603050405020304" pitchFamily="18" charset="0"/>
                <a:hlinkClick r:id="rId4"/>
              </a:rPr>
              <a:t>1926.961</a:t>
            </a:r>
            <a:endParaRPr lang="en-US" sz="2400" dirty="0"/>
          </a:p>
        </p:txBody>
      </p:sp>
    </p:spTree>
    <p:extLst>
      <p:ext uri="{BB962C8B-B14F-4D97-AF65-F5344CB8AC3E}">
        <p14:creationId xmlns:p14="http://schemas.microsoft.com/office/powerpoint/2010/main" val="85362404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76199" y="960438"/>
            <a:ext cx="8819147" cy="563562"/>
          </a:xfrm>
        </p:spPr>
        <p:txBody>
          <a:bodyPr>
            <a:normAutofit fontScale="90000"/>
          </a:bodyPr>
          <a:lstStyle/>
          <a:p>
            <a:r>
              <a:rPr lang="es-ES" altLang="en-US" dirty="0">
                <a:latin typeface="Times New Roman" panose="02020603050405020304" pitchFamily="18" charset="0"/>
                <a:ea typeface="SimSun" panose="02010600030101010101" pitchFamily="2" charset="-122"/>
              </a:rPr>
              <a:t>Mantenga una distancia segura a las líneas eléctricas aéreas</a:t>
            </a: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78</a:t>
            </a:fld>
            <a:endParaRPr lang="en-US" dirty="0"/>
          </a:p>
        </p:txBody>
      </p:sp>
      <p:sp>
        <p:nvSpPr>
          <p:cNvPr id="20" name="Rectangle 2"/>
          <p:cNvSpPr>
            <a:spLocks noChangeArrowheads="1"/>
          </p:cNvSpPr>
          <p:nvPr/>
        </p:nvSpPr>
        <p:spPr bwMode="auto">
          <a:xfrm>
            <a:off x="1" y="1724572"/>
            <a:ext cx="469063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0" indent="0">
              <a:buClr>
                <a:srgbClr val="0000FF"/>
              </a:buClr>
              <a:buFont typeface="Wingdings" panose="05000000000000000000" pitchFamily="2" charset="2"/>
              <a:buChar char="q"/>
            </a:pPr>
            <a:r>
              <a:rPr lang="en-US" altLang="en-US" sz="2800" dirty="0" smtClean="0">
                <a:latin typeface="Times New Roman" panose="02020603050405020304" pitchFamily="18" charset="0"/>
                <a:ea typeface="MS PGothic" panose="020B0600070205080204" pitchFamily="34" charset="-128"/>
                <a:cs typeface="AR PL UMing HK" charset="0"/>
              </a:rPr>
              <a:t> </a:t>
            </a:r>
            <a:r>
              <a:rPr lang="en-US" altLang="en-US" sz="2800" dirty="0">
                <a:latin typeface="Times New Roman" panose="02020603050405020304" pitchFamily="18" charset="0"/>
                <a:ea typeface="MS PGothic" panose="020B0600070205080204" pitchFamily="34" charset="-128"/>
                <a:cs typeface="AR PL UMing HK" charset="0"/>
              </a:rPr>
              <a:t>Use </a:t>
            </a:r>
            <a:r>
              <a:rPr lang="en-US" altLang="en-US" sz="2800" dirty="0" err="1">
                <a:latin typeface="Times New Roman" panose="02020603050405020304" pitchFamily="18" charset="0"/>
                <a:ea typeface="MS PGothic" panose="020B0600070205080204" pitchFamily="34" charset="-128"/>
                <a:cs typeface="AR PL UMing HK" charset="0"/>
              </a:rPr>
              <a:t>escaleras</a:t>
            </a:r>
            <a:r>
              <a:rPr lang="en-US" altLang="en-US" sz="2800" dirty="0">
                <a:latin typeface="Times New Roman" panose="02020603050405020304" pitchFamily="18" charset="0"/>
                <a:ea typeface="MS PGothic" panose="020B0600070205080204" pitchFamily="34" charset="-128"/>
                <a:cs typeface="AR PL UMing HK" charset="0"/>
              </a:rPr>
              <a:t> de </a:t>
            </a:r>
            <a:r>
              <a:rPr lang="en-US" altLang="en-US" sz="2800" dirty="0" err="1">
                <a:latin typeface="Times New Roman" panose="02020603050405020304" pitchFamily="18" charset="0"/>
                <a:ea typeface="MS PGothic" panose="020B0600070205080204" pitchFamily="34" charset="-128"/>
                <a:cs typeface="AR PL UMing HK" charset="0"/>
              </a:rPr>
              <a:t>madera</a:t>
            </a:r>
            <a:r>
              <a:rPr lang="en-US" altLang="en-US" sz="2800" dirty="0">
                <a:latin typeface="Times New Roman" panose="02020603050405020304" pitchFamily="18" charset="0"/>
                <a:ea typeface="MS PGothic" panose="020B0600070205080204" pitchFamily="34" charset="-128"/>
                <a:cs typeface="AR PL UMing HK" charset="0"/>
              </a:rPr>
              <a:t> o </a:t>
            </a:r>
            <a:r>
              <a:rPr lang="en-US" altLang="en-US" sz="2800" dirty="0" err="1">
                <a:latin typeface="Times New Roman" panose="02020603050405020304" pitchFamily="18" charset="0"/>
                <a:ea typeface="MS PGothic" panose="020B0600070205080204" pitchFamily="34" charset="-128"/>
                <a:cs typeface="AR PL UMing HK" charset="0"/>
              </a:rPr>
              <a:t>fibra</a:t>
            </a:r>
            <a:r>
              <a:rPr lang="en-US" altLang="en-US" sz="2800" dirty="0">
                <a:latin typeface="Times New Roman" panose="02020603050405020304" pitchFamily="18" charset="0"/>
                <a:ea typeface="MS PGothic" panose="020B0600070205080204" pitchFamily="34" charset="-128"/>
                <a:cs typeface="AR PL UMing HK" charset="0"/>
              </a:rPr>
              <a:t> de </a:t>
            </a:r>
            <a:r>
              <a:rPr lang="en-US" altLang="en-US" sz="2800" dirty="0" err="1">
                <a:latin typeface="Times New Roman" panose="02020603050405020304" pitchFamily="18" charset="0"/>
                <a:ea typeface="MS PGothic" panose="020B0600070205080204" pitchFamily="34" charset="-128"/>
                <a:cs typeface="AR PL UMing HK" charset="0"/>
              </a:rPr>
              <a:t>vidrio</a:t>
            </a:r>
            <a:r>
              <a:rPr lang="en-US" altLang="en-US" sz="2800" dirty="0">
                <a:latin typeface="Times New Roman" panose="02020603050405020304" pitchFamily="18" charset="0"/>
                <a:ea typeface="MS PGothic" panose="020B0600070205080204" pitchFamily="34" charset="-128"/>
                <a:cs typeface="AR PL UMing HK" charset="0"/>
              </a:rPr>
              <a:t> no </a:t>
            </a:r>
            <a:r>
              <a:rPr lang="en-US" altLang="en-US" sz="2800" dirty="0" err="1">
                <a:latin typeface="Times New Roman" panose="02020603050405020304" pitchFamily="18" charset="0"/>
                <a:ea typeface="MS PGothic" panose="020B0600070205080204" pitchFamily="34" charset="-128"/>
                <a:cs typeface="AR PL UMing HK" charset="0"/>
              </a:rPr>
              <a:t>conductoras</a:t>
            </a:r>
            <a:endParaRPr lang="en-US" altLang="en-US" sz="3200" dirty="0">
              <a:latin typeface="Times New Roman" panose="02020603050405020304" pitchFamily="18" charset="0"/>
              <a:ea typeface="MS PGothic" panose="020B0600070205080204" pitchFamily="34" charset="-128"/>
              <a:cs typeface="AR PL UMing HK" charset="0"/>
            </a:endParaRPr>
          </a:p>
        </p:txBody>
      </p:sp>
      <p:sp>
        <p:nvSpPr>
          <p:cNvPr id="21" name="Rectangle 20"/>
          <p:cNvSpPr/>
          <p:nvPr/>
        </p:nvSpPr>
        <p:spPr>
          <a:xfrm>
            <a:off x="2613311" y="4467772"/>
            <a:ext cx="861133" cy="1569660"/>
          </a:xfrm>
          <a:prstGeom prst="rect">
            <a:avLst/>
          </a:prstGeom>
        </p:spPr>
        <p:txBody>
          <a:bodyPr wrap="none">
            <a:spAutoFit/>
          </a:bodyPr>
          <a:lstStyle/>
          <a:p>
            <a:r>
              <a:rPr lang="en-US" altLang="en-US" sz="9600" b="1" dirty="0" smtClean="0">
                <a:solidFill>
                  <a:srgbClr val="00B050"/>
                </a:solidFill>
                <a:latin typeface="Times New Roman" panose="02020603050405020304" pitchFamily="18" charset="0"/>
                <a:cs typeface="Times New Roman" panose="02020603050405020304" pitchFamily="18" charset="0"/>
              </a:rPr>
              <a:t>√</a:t>
            </a:r>
            <a:endParaRPr lang="en-US" sz="9600" b="1" dirty="0">
              <a:solidFill>
                <a:srgbClr val="00B050"/>
              </a:solidFill>
            </a:endParaRPr>
          </a:p>
        </p:txBody>
      </p:sp>
      <p:sp>
        <p:nvSpPr>
          <p:cNvPr id="22" name="Rectangle 2"/>
          <p:cNvSpPr>
            <a:spLocks noChangeArrowheads="1"/>
          </p:cNvSpPr>
          <p:nvPr/>
        </p:nvSpPr>
        <p:spPr bwMode="auto">
          <a:xfrm>
            <a:off x="4690637" y="1762963"/>
            <a:ext cx="357242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0" indent="0">
              <a:buClr>
                <a:srgbClr val="0000FF"/>
              </a:buClr>
              <a:buFont typeface="Wingdings" panose="05000000000000000000" pitchFamily="2" charset="2"/>
              <a:buChar char="q"/>
            </a:pPr>
            <a:r>
              <a:rPr lang="en-US" altLang="en-US" sz="2800" dirty="0" smtClean="0">
                <a:latin typeface="Times New Roman" panose="02020603050405020304" pitchFamily="18" charset="0"/>
                <a:ea typeface="MS PGothic" panose="020B0600070205080204" pitchFamily="34" charset="-128"/>
                <a:cs typeface="AR PL UMing HK" charset="0"/>
              </a:rPr>
              <a:t> </a:t>
            </a:r>
            <a:r>
              <a:rPr lang="en-US" altLang="en-US" sz="2800" dirty="0" err="1">
                <a:latin typeface="Times New Roman" panose="02020603050405020304" pitchFamily="18" charset="0"/>
                <a:ea typeface="MS PGothic" panose="020B0600070205080204" pitchFamily="34" charset="-128"/>
                <a:cs typeface="AR PL UMing HK" charset="0"/>
              </a:rPr>
              <a:t>Poner</a:t>
            </a:r>
            <a:r>
              <a:rPr lang="en-US" altLang="en-US" sz="2800" dirty="0">
                <a:latin typeface="Times New Roman" panose="02020603050405020304" pitchFamily="18" charset="0"/>
                <a:ea typeface="MS PGothic" panose="020B0600070205080204" pitchFamily="34" charset="-128"/>
                <a:cs typeface="AR PL UMing HK" charset="0"/>
              </a:rPr>
              <a:t> </a:t>
            </a:r>
            <a:r>
              <a:rPr lang="en-US" altLang="en-US" sz="2800" dirty="0" err="1" smtClean="0">
                <a:latin typeface="Times New Roman" panose="02020603050405020304" pitchFamily="18" charset="0"/>
                <a:ea typeface="MS PGothic" panose="020B0600070205080204" pitchFamily="34" charset="-128"/>
                <a:cs typeface="AR PL UMing HK" charset="0"/>
              </a:rPr>
              <a:t>letreros</a:t>
            </a:r>
            <a:r>
              <a:rPr lang="en-US" altLang="en-US" sz="2800" dirty="0" smtClean="0">
                <a:latin typeface="Times New Roman" panose="02020603050405020304" pitchFamily="18" charset="0"/>
                <a:ea typeface="MS PGothic" panose="020B0600070205080204" pitchFamily="34" charset="-128"/>
                <a:cs typeface="AR PL UMing HK" charset="0"/>
              </a:rPr>
              <a:t> </a:t>
            </a:r>
            <a:r>
              <a:rPr lang="en-US" altLang="en-US" sz="2800" dirty="0">
                <a:latin typeface="Times New Roman" panose="02020603050405020304" pitchFamily="18" charset="0"/>
                <a:ea typeface="MS PGothic" panose="020B0600070205080204" pitchFamily="34" charset="-128"/>
                <a:cs typeface="AR PL UMing HK" charset="0"/>
              </a:rPr>
              <a:t>de </a:t>
            </a:r>
            <a:r>
              <a:rPr lang="en-US" altLang="en-US" sz="2800" dirty="0" smtClean="0">
                <a:latin typeface="Times New Roman" panose="02020603050405020304" pitchFamily="18" charset="0"/>
                <a:ea typeface="MS PGothic" panose="020B0600070205080204" pitchFamily="34" charset="-128"/>
                <a:cs typeface="AR PL UMing HK" charset="0"/>
              </a:rPr>
              <a:t> </a:t>
            </a:r>
          </a:p>
          <a:p>
            <a:pPr marL="0" indent="0">
              <a:buClr>
                <a:srgbClr val="0000FF"/>
              </a:buClr>
            </a:pPr>
            <a:r>
              <a:rPr lang="en-US" altLang="en-US" sz="2800" dirty="0">
                <a:latin typeface="Times New Roman" panose="02020603050405020304" pitchFamily="18" charset="0"/>
                <a:ea typeface="MS PGothic" panose="020B0600070205080204" pitchFamily="34" charset="-128"/>
                <a:cs typeface="AR PL UMing HK" charset="0"/>
              </a:rPr>
              <a:t> </a:t>
            </a:r>
            <a:r>
              <a:rPr lang="en-US" altLang="en-US" sz="2800" dirty="0" smtClean="0">
                <a:latin typeface="Times New Roman" panose="02020603050405020304" pitchFamily="18" charset="0"/>
                <a:ea typeface="MS PGothic" panose="020B0600070205080204" pitchFamily="34" charset="-128"/>
                <a:cs typeface="AR PL UMing HK" charset="0"/>
              </a:rPr>
              <a:t>    </a:t>
            </a:r>
            <a:r>
              <a:rPr lang="en-US" altLang="en-US" sz="2800" dirty="0" err="1" smtClean="0">
                <a:latin typeface="Times New Roman" panose="02020603050405020304" pitchFamily="18" charset="0"/>
                <a:ea typeface="MS PGothic" panose="020B0600070205080204" pitchFamily="34" charset="-128"/>
                <a:cs typeface="AR PL UMing HK" charset="0"/>
              </a:rPr>
              <a:t>advertencia</a:t>
            </a:r>
            <a:endParaRPr lang="en-US" altLang="en-US" sz="2800" dirty="0">
              <a:latin typeface="Times New Roman" panose="02020603050405020304" pitchFamily="18" charset="0"/>
              <a:ea typeface="MS PGothic" panose="020B0600070205080204" pitchFamily="34" charset="-128"/>
              <a:cs typeface="AR PL UMing HK" charset="0"/>
            </a:endParaRPr>
          </a:p>
        </p:txBody>
      </p:sp>
      <p:sp>
        <p:nvSpPr>
          <p:cNvPr id="23" name="Rectangle 22"/>
          <p:cNvSpPr/>
          <p:nvPr/>
        </p:nvSpPr>
        <p:spPr>
          <a:xfrm>
            <a:off x="8039100" y="4619042"/>
            <a:ext cx="861133" cy="1569660"/>
          </a:xfrm>
          <a:prstGeom prst="rect">
            <a:avLst/>
          </a:prstGeom>
        </p:spPr>
        <p:txBody>
          <a:bodyPr wrap="none">
            <a:spAutoFit/>
          </a:bodyPr>
          <a:lstStyle/>
          <a:p>
            <a:r>
              <a:rPr lang="en-US" altLang="en-US" sz="9600" b="1" dirty="0" smtClean="0">
                <a:solidFill>
                  <a:srgbClr val="00B050"/>
                </a:solidFill>
                <a:latin typeface="Times New Roman" panose="02020603050405020304" pitchFamily="18" charset="0"/>
                <a:cs typeface="Times New Roman" panose="02020603050405020304" pitchFamily="18" charset="0"/>
              </a:rPr>
              <a:t>√</a:t>
            </a:r>
            <a:endParaRPr lang="en-US" sz="9600" b="1" dirty="0">
              <a:solidFill>
                <a:srgbClr val="00B050"/>
              </a:solidFill>
            </a:endParaRPr>
          </a:p>
        </p:txBody>
      </p:sp>
      <p:pic>
        <p:nvPicPr>
          <p:cNvPr id="24" name="Picture 23" descr="This is an example of wood ladder" title="wood ladde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32747" y="3394987"/>
            <a:ext cx="1380564" cy="3234413"/>
          </a:xfrm>
          <a:prstGeom prst="rect">
            <a:avLst/>
          </a:prstGeom>
        </p:spPr>
      </p:pic>
      <p:pic>
        <p:nvPicPr>
          <p:cNvPr id="25" name="Picture 2" descr="âpowerline warning sign oshaâçå¾çæç´¢ç»æ"/>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02059" y="2904530"/>
            <a:ext cx="3540636" cy="372487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4693127" y="2717070"/>
            <a:ext cx="3970959" cy="461665"/>
          </a:xfrm>
          <a:prstGeom prst="rect">
            <a:avLst/>
          </a:prstGeom>
        </p:spPr>
        <p:txBody>
          <a:bodyPr wrap="none">
            <a:spAutoFit/>
          </a:bodyPr>
          <a:lstStyle/>
          <a:p>
            <a:r>
              <a:rPr lang="en-US" altLang="en-US" sz="2400" kern="0" dirty="0">
                <a:latin typeface="Times New Roman" panose="02020603050405020304" pitchFamily="18" charset="0"/>
                <a:cs typeface="Times New Roman" panose="02020603050405020304" pitchFamily="18" charset="0"/>
              </a:rPr>
              <a:t>Regulación OSHA: </a:t>
            </a:r>
            <a:r>
              <a:rPr lang="en-US" altLang="en-US" sz="2400" kern="0" dirty="0" smtClean="0">
                <a:latin typeface="Times New Roman" panose="02020603050405020304" pitchFamily="18" charset="0"/>
                <a:cs typeface="Times New Roman" panose="02020603050405020304" pitchFamily="18" charset="0"/>
                <a:hlinkClick r:id="rId5"/>
              </a:rPr>
              <a:t>1926.1408</a:t>
            </a:r>
            <a:endParaRPr lang="en-US" sz="2400" dirty="0"/>
          </a:p>
        </p:txBody>
      </p:sp>
      <p:sp>
        <p:nvSpPr>
          <p:cNvPr id="12" name="Rectangle 11"/>
          <p:cNvSpPr/>
          <p:nvPr/>
        </p:nvSpPr>
        <p:spPr>
          <a:xfrm>
            <a:off x="16498" y="2692999"/>
            <a:ext cx="4073551" cy="461665"/>
          </a:xfrm>
          <a:prstGeom prst="rect">
            <a:avLst/>
          </a:prstGeom>
        </p:spPr>
        <p:txBody>
          <a:bodyPr wrap="none">
            <a:spAutoFit/>
          </a:bodyPr>
          <a:lstStyle/>
          <a:p>
            <a:r>
              <a:rPr lang="en-US" altLang="en-US" sz="2400" kern="0" dirty="0">
                <a:latin typeface="Times New Roman" panose="02020603050405020304" pitchFamily="18" charset="0"/>
                <a:cs typeface="Times New Roman" panose="02020603050405020304" pitchFamily="18" charset="0"/>
              </a:rPr>
              <a:t>Regulación OSHA: </a:t>
            </a:r>
            <a:r>
              <a:rPr lang="en-US" altLang="en-US" sz="2400" kern="0" dirty="0" smtClean="0">
                <a:latin typeface="Times New Roman" panose="02020603050405020304" pitchFamily="18" charset="0"/>
                <a:cs typeface="Times New Roman" panose="02020603050405020304" pitchFamily="18" charset="0"/>
                <a:hlinkClick r:id="rId6"/>
              </a:rPr>
              <a:t>1926.1053</a:t>
            </a:r>
            <a:endParaRPr lang="en-US" sz="2400" dirty="0"/>
          </a:p>
        </p:txBody>
      </p:sp>
    </p:spTree>
    <p:extLst>
      <p:ext uri="{BB962C8B-B14F-4D97-AF65-F5344CB8AC3E}">
        <p14:creationId xmlns:p14="http://schemas.microsoft.com/office/powerpoint/2010/main" val="194435343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76199" y="960438"/>
            <a:ext cx="8819147" cy="563562"/>
          </a:xfrm>
        </p:spPr>
        <p:txBody>
          <a:bodyPr>
            <a:normAutofit fontScale="90000"/>
          </a:bodyPr>
          <a:lstStyle/>
          <a:p>
            <a:r>
              <a:rPr lang="es-ES" altLang="en-US" dirty="0">
                <a:latin typeface="Times New Roman" panose="02020603050405020304" pitchFamily="18" charset="0"/>
                <a:ea typeface="SimSun" panose="02010600030101010101" pitchFamily="2" charset="-122"/>
              </a:rPr>
              <a:t>Mantenga una distancia segura a las líneas eléctricas aéreas</a:t>
            </a: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79</a:t>
            </a:fld>
            <a:endParaRPr lang="en-US" dirty="0"/>
          </a:p>
        </p:txBody>
      </p:sp>
      <p:sp>
        <p:nvSpPr>
          <p:cNvPr id="11" name="Rectangle 2"/>
          <p:cNvSpPr>
            <a:spLocks noChangeArrowheads="1"/>
          </p:cNvSpPr>
          <p:nvPr/>
        </p:nvSpPr>
        <p:spPr bwMode="auto">
          <a:xfrm>
            <a:off x="66676" y="1828276"/>
            <a:ext cx="900112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eaLnBrk="1" hangingPunct="1">
              <a:buClr>
                <a:srgbClr val="0000FF"/>
              </a:buClr>
              <a:buFont typeface="Wingdings" panose="05000000000000000000" pitchFamily="2" charset="2"/>
              <a:buChar char="q"/>
            </a:pPr>
            <a:r>
              <a:rPr lang="en-US" altLang="en-US" sz="2800" dirty="0" smtClean="0">
                <a:latin typeface="Times New Roman" panose="02020603050405020304" pitchFamily="18" charset="0"/>
                <a:ea typeface="MS PGothic" panose="020B0600070205080204" pitchFamily="34" charset="-128"/>
                <a:cs typeface="AR PL UMing HK" charset="0"/>
              </a:rPr>
              <a:t> </a:t>
            </a:r>
            <a:r>
              <a:rPr lang="es-MX" altLang="en-US" sz="2800" dirty="0" smtClean="0">
                <a:latin typeface="Times New Roman" panose="02020603050405020304" pitchFamily="18" charset="0"/>
                <a:ea typeface="MS PGothic" panose="020B0600070205080204" pitchFamily="34" charset="-128"/>
                <a:cs typeface="AR PL UMing HK" charset="0"/>
              </a:rPr>
              <a:t>Vigilar el sitio de la obra </a:t>
            </a:r>
          </a:p>
          <a:p>
            <a:pPr marL="457200" indent="-457200">
              <a:buClr>
                <a:srgbClr val="0000FF"/>
              </a:buClr>
              <a:buFont typeface="Wingdings" panose="05000000000000000000" pitchFamily="2" charset="2"/>
              <a:buChar char="q"/>
            </a:pPr>
            <a:r>
              <a:rPr lang="es-ES" altLang="en-US" sz="2800" dirty="0" smtClean="0">
                <a:latin typeface="Times New Roman" panose="02020603050405020304" pitchFamily="18" charset="0"/>
                <a:ea typeface="AR PL UMing HK" charset="0"/>
                <a:cs typeface="Times New Roman" panose="02020603050405020304" pitchFamily="18" charset="0"/>
              </a:rPr>
              <a:t>No colocar materiales / equipos debajo </a:t>
            </a:r>
            <a:r>
              <a:rPr lang="es-ES" altLang="en-US" sz="2800" dirty="0">
                <a:latin typeface="Times New Roman" panose="02020603050405020304" pitchFamily="18" charset="0"/>
                <a:ea typeface="AR PL UMing HK" charset="0"/>
                <a:cs typeface="Times New Roman" panose="02020603050405020304" pitchFamily="18" charset="0"/>
              </a:rPr>
              <a:t>de líneas eléctricas</a:t>
            </a:r>
            <a:endParaRPr lang="en-GB" altLang="en-US" sz="2800" dirty="0">
              <a:latin typeface="Times New Roman" panose="02020603050405020304" pitchFamily="18" charset="0"/>
              <a:ea typeface="AR PL UMing HK" charset="0"/>
              <a:cs typeface="Times New Roman" panose="02020603050405020304" pitchFamily="18" charset="0"/>
            </a:endParaRPr>
          </a:p>
        </p:txBody>
      </p:sp>
      <p:pic>
        <p:nvPicPr>
          <p:cNvPr id="12" name="Picture 1" descr="It illustrates a worker to conduct construction survey sites" title="construction site survey"/>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950806" y="3555033"/>
            <a:ext cx="2590800" cy="2769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 descr="It shows a real hazards of overhead power line" title="power line hazards"/>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68800" y="3543300"/>
            <a:ext cx="4013200"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ounded Rectangle 17" descr="It shows the location of hazards under overhead power lines" title="rectangle"/>
          <p:cNvSpPr>
            <a:spLocks noChangeArrowheads="1"/>
          </p:cNvSpPr>
          <p:nvPr/>
        </p:nvSpPr>
        <p:spPr bwMode="auto">
          <a:xfrm rot="21259375">
            <a:off x="5633263" y="4247239"/>
            <a:ext cx="2214038" cy="1646495"/>
          </a:xfrm>
          <a:prstGeom prst="roundRect">
            <a:avLst>
              <a:gd name="adj" fmla="val 16667"/>
            </a:avLst>
          </a:prstGeom>
          <a:noFill/>
          <a:ln w="47625">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pPr eaLnBrk="1" hangingPunct="1">
              <a:buSzPct val="100000"/>
              <a:buFont typeface="Times New Roman" panose="02020603050405020304" pitchFamily="18" charset="0"/>
              <a:buNone/>
            </a:pPr>
            <a:endParaRPr lang="en-US" altLang="en-US" dirty="0">
              <a:cs typeface="Arial" panose="020B0604020202020204" pitchFamily="34" charset="0"/>
            </a:endParaRPr>
          </a:p>
        </p:txBody>
      </p:sp>
      <p:sp>
        <p:nvSpPr>
          <p:cNvPr id="15" name="Rectangle 14"/>
          <p:cNvSpPr/>
          <p:nvPr/>
        </p:nvSpPr>
        <p:spPr>
          <a:xfrm>
            <a:off x="4494565" y="3626060"/>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
        <p:nvSpPr>
          <p:cNvPr id="16" name="Rectangle 15"/>
          <p:cNvSpPr/>
          <p:nvPr/>
        </p:nvSpPr>
        <p:spPr>
          <a:xfrm>
            <a:off x="103682" y="4263420"/>
            <a:ext cx="861133" cy="1569660"/>
          </a:xfrm>
          <a:prstGeom prst="rect">
            <a:avLst/>
          </a:prstGeom>
        </p:spPr>
        <p:txBody>
          <a:bodyPr wrap="none">
            <a:spAutoFit/>
          </a:bodyPr>
          <a:lstStyle/>
          <a:p>
            <a:r>
              <a:rPr lang="en-US" altLang="en-US" sz="9600" b="1" dirty="0" smtClean="0">
                <a:solidFill>
                  <a:srgbClr val="00B050"/>
                </a:solidFill>
                <a:latin typeface="Times New Roman" panose="02020603050405020304" pitchFamily="18" charset="0"/>
                <a:cs typeface="Times New Roman" panose="02020603050405020304" pitchFamily="18" charset="0"/>
              </a:rPr>
              <a:t>√</a:t>
            </a:r>
            <a:endParaRPr lang="en-US" sz="9600" b="1" dirty="0">
              <a:solidFill>
                <a:srgbClr val="00B050"/>
              </a:solidFill>
            </a:endParaRPr>
          </a:p>
        </p:txBody>
      </p:sp>
      <p:sp>
        <p:nvSpPr>
          <p:cNvPr id="17" name="Rectangle 16"/>
          <p:cNvSpPr/>
          <p:nvPr/>
        </p:nvSpPr>
        <p:spPr>
          <a:xfrm>
            <a:off x="5486400" y="3580876"/>
            <a:ext cx="2802370" cy="523220"/>
          </a:xfrm>
          <a:prstGeom prst="rect">
            <a:avLst/>
          </a:prstGeom>
        </p:spPr>
        <p:txBody>
          <a:bodyPr wrap="none">
            <a:spAutoFit/>
          </a:bodyPr>
          <a:lstStyle/>
          <a:p>
            <a:r>
              <a:rPr lang="es-MX" altLang="en-US" sz="2800" b="1" dirty="0" smtClean="0">
                <a:latin typeface="Times New Roman" panose="02020603050405020304" pitchFamily="18" charset="0"/>
                <a:ea typeface="AR PL UMing HK" charset="0"/>
                <a:cs typeface="Times New Roman" panose="02020603050405020304" pitchFamily="18" charset="0"/>
              </a:rPr>
              <a:t>Líneas Eléctricas</a:t>
            </a:r>
            <a:endParaRPr lang="es-MX" sz="2800" b="1" dirty="0"/>
          </a:p>
        </p:txBody>
      </p:sp>
      <p:sp>
        <p:nvSpPr>
          <p:cNvPr id="19" name="Rectangle 18"/>
          <p:cNvSpPr/>
          <p:nvPr/>
        </p:nvSpPr>
        <p:spPr>
          <a:xfrm>
            <a:off x="228600" y="2988821"/>
            <a:ext cx="3817071" cy="461665"/>
          </a:xfrm>
          <a:prstGeom prst="rect">
            <a:avLst/>
          </a:prstGeom>
        </p:spPr>
        <p:txBody>
          <a:bodyPr wrap="none">
            <a:spAutoFit/>
          </a:bodyPr>
          <a:lstStyle/>
          <a:p>
            <a:r>
              <a:rPr lang="en-US" altLang="en-US" sz="2400" kern="0" dirty="0">
                <a:latin typeface="Times New Roman" panose="02020603050405020304" pitchFamily="18" charset="0"/>
                <a:cs typeface="Times New Roman" panose="02020603050405020304" pitchFamily="18" charset="0"/>
              </a:rPr>
              <a:t>Regulación OSHA: </a:t>
            </a:r>
            <a:r>
              <a:rPr lang="en-US" altLang="en-US" sz="2400" kern="0" dirty="0" smtClean="0">
                <a:latin typeface="Times New Roman" panose="02020603050405020304" pitchFamily="18" charset="0"/>
                <a:cs typeface="Times New Roman" panose="02020603050405020304" pitchFamily="18" charset="0"/>
                <a:hlinkClick r:id="rId5"/>
              </a:rPr>
              <a:t>1926.850</a:t>
            </a:r>
            <a:endParaRPr lang="en-US" sz="2400" dirty="0"/>
          </a:p>
        </p:txBody>
      </p:sp>
      <p:sp>
        <p:nvSpPr>
          <p:cNvPr id="20" name="Rectangle 19"/>
          <p:cNvSpPr/>
          <p:nvPr/>
        </p:nvSpPr>
        <p:spPr>
          <a:xfrm>
            <a:off x="4445543" y="2951967"/>
            <a:ext cx="3970959" cy="461665"/>
          </a:xfrm>
          <a:prstGeom prst="rect">
            <a:avLst/>
          </a:prstGeom>
        </p:spPr>
        <p:txBody>
          <a:bodyPr wrap="none">
            <a:spAutoFit/>
          </a:bodyPr>
          <a:lstStyle/>
          <a:p>
            <a:r>
              <a:rPr lang="en-US" altLang="en-US" sz="2400" kern="0" dirty="0">
                <a:latin typeface="Times New Roman" panose="02020603050405020304" pitchFamily="18" charset="0"/>
                <a:cs typeface="Times New Roman" panose="02020603050405020304" pitchFamily="18" charset="0"/>
              </a:rPr>
              <a:t>Regulación OSHA: </a:t>
            </a:r>
            <a:r>
              <a:rPr lang="en-US" altLang="en-US" sz="2400" kern="0" dirty="0" smtClean="0">
                <a:latin typeface="Times New Roman" panose="02020603050405020304" pitchFamily="18" charset="0"/>
                <a:cs typeface="Times New Roman" panose="02020603050405020304" pitchFamily="18" charset="0"/>
                <a:hlinkClick r:id="rId6"/>
              </a:rPr>
              <a:t>1926.1408</a:t>
            </a:r>
            <a:endParaRPr lang="en-US" sz="2400" dirty="0"/>
          </a:p>
        </p:txBody>
      </p:sp>
    </p:spTree>
    <p:extLst>
      <p:ext uri="{BB962C8B-B14F-4D97-AF65-F5344CB8AC3E}">
        <p14:creationId xmlns:p14="http://schemas.microsoft.com/office/powerpoint/2010/main" val="32810485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219076" y="698844"/>
            <a:ext cx="8924924" cy="563562"/>
          </a:xfrm>
        </p:spPr>
        <p:txBody>
          <a:bodyPr>
            <a:normAutofit fontScale="90000"/>
          </a:bodyPr>
          <a:lstStyle/>
          <a:p>
            <a:r>
              <a:rPr lang="es-ES" altLang="en-US" dirty="0" smtClean="0">
                <a:latin typeface="Times New Roman" panose="02020603050405020304" pitchFamily="18" charset="0"/>
                <a:ea typeface="SimSun" panose="02010600030101010101" pitchFamily="2" charset="-122"/>
              </a:rPr>
              <a:t>Vistazo a los </a:t>
            </a:r>
            <a:r>
              <a:rPr lang="es-ES" altLang="en-US" dirty="0">
                <a:latin typeface="Times New Roman" panose="02020603050405020304" pitchFamily="18" charset="0"/>
                <a:ea typeface="SimSun" panose="02010600030101010101" pitchFamily="2" charset="-122"/>
              </a:rPr>
              <a:t>módulos de </a:t>
            </a:r>
            <a:r>
              <a:rPr lang="es-ES" altLang="en-US" dirty="0" smtClean="0">
                <a:latin typeface="Times New Roman" panose="02020603050405020304" pitchFamily="18" charset="0"/>
                <a:ea typeface="SimSun" panose="02010600030101010101" pitchFamily="2" charset="-122"/>
              </a:rPr>
              <a:t>entrenamiento</a:t>
            </a:r>
            <a:endParaRPr lang="en-US" altLang="en-US" dirty="0" smtClean="0"/>
          </a:p>
        </p:txBody>
      </p:sp>
      <p:sp>
        <p:nvSpPr>
          <p:cNvPr id="25605" name="Content Placeholder 2"/>
          <p:cNvSpPr>
            <a:spLocks noGrp="1"/>
          </p:cNvSpPr>
          <p:nvPr>
            <p:ph idx="1"/>
          </p:nvPr>
        </p:nvSpPr>
        <p:spPr>
          <a:xfrm>
            <a:off x="528638" y="1291541"/>
            <a:ext cx="8305800" cy="3718325"/>
          </a:xfrm>
        </p:spPr>
        <p:txBody>
          <a:bodyPr/>
          <a:lstStyle/>
          <a:p>
            <a:pPr algn="just">
              <a:buClr>
                <a:srgbClr val="3333FF"/>
              </a:buClr>
              <a:buFont typeface="Wingdings" panose="05000000000000000000" pitchFamily="2" charset="2"/>
              <a:buChar char="q"/>
            </a:pPr>
            <a:r>
              <a:rPr lang="en-US" altLang="en-US" sz="2800" dirty="0" smtClean="0">
                <a:latin typeface="Times New Roman" panose="02020603050405020304" pitchFamily="18" charset="0"/>
                <a:cs typeface="Times New Roman" panose="02020603050405020304" pitchFamily="18" charset="0"/>
              </a:rPr>
              <a:t> </a:t>
            </a:r>
            <a:r>
              <a:rPr lang="es-ES" altLang="en-US" dirty="0">
                <a:latin typeface="Times New Roman" panose="02020603050405020304" pitchFamily="18" charset="0"/>
                <a:cs typeface="Times New Roman" panose="02020603050405020304" pitchFamily="18" charset="0"/>
              </a:rPr>
              <a:t>Sección 1: Términos básicos y caso de estudio </a:t>
            </a:r>
            <a:endParaRPr lang="en-US" altLang="en-US" dirty="0" smtClean="0">
              <a:latin typeface="Times New Roman" panose="02020603050405020304" pitchFamily="18" charset="0"/>
              <a:cs typeface="Times New Roman" panose="02020603050405020304" pitchFamily="18" charset="0"/>
            </a:endParaRPr>
          </a:p>
          <a:p>
            <a:pPr lvl="1" algn="just">
              <a:buClr>
                <a:srgbClr val="3333FF"/>
              </a:buClr>
              <a:buFont typeface="Wingdings" panose="05000000000000000000" pitchFamily="2" charset="2"/>
              <a:buChar char="§"/>
            </a:pPr>
            <a:r>
              <a:rPr lang="es-ES" altLang="en-US" dirty="0">
                <a:latin typeface="Times New Roman" panose="02020603050405020304" pitchFamily="18" charset="0"/>
                <a:cs typeface="Times New Roman" panose="02020603050405020304" pitchFamily="18" charset="0"/>
              </a:rPr>
              <a:t>Derechos de los trabajadores bajo la Ley OSHA</a:t>
            </a:r>
          </a:p>
          <a:p>
            <a:pPr lvl="1" algn="just">
              <a:buClr>
                <a:srgbClr val="3333FF"/>
              </a:buClr>
              <a:buFont typeface="Wingdings" panose="05000000000000000000" pitchFamily="2" charset="2"/>
              <a:buChar char="§"/>
            </a:pPr>
            <a:r>
              <a:rPr lang="es-ES" altLang="en-US" dirty="0">
                <a:latin typeface="Times New Roman" panose="02020603050405020304" pitchFamily="18" charset="0"/>
                <a:cs typeface="Times New Roman" panose="02020603050405020304" pitchFamily="18" charset="0"/>
              </a:rPr>
              <a:t>Estadísticas de riesgos eléctricos</a:t>
            </a:r>
          </a:p>
          <a:p>
            <a:pPr lvl="1" algn="just">
              <a:buClr>
                <a:srgbClr val="3333FF"/>
              </a:buClr>
              <a:buFont typeface="Wingdings" panose="05000000000000000000" pitchFamily="2" charset="2"/>
              <a:buChar char="§"/>
            </a:pPr>
            <a:r>
              <a:rPr lang="es-ES" altLang="en-US" dirty="0">
                <a:latin typeface="Times New Roman" panose="02020603050405020304" pitchFamily="18" charset="0"/>
                <a:cs typeface="Times New Roman" panose="02020603050405020304" pitchFamily="18" charset="0"/>
              </a:rPr>
              <a:t>Términos Básicos de Electricidad</a:t>
            </a:r>
          </a:p>
          <a:p>
            <a:pPr lvl="1" algn="just">
              <a:buClr>
                <a:srgbClr val="3333FF"/>
              </a:buClr>
              <a:buFont typeface="Wingdings" panose="05000000000000000000" pitchFamily="2" charset="2"/>
              <a:buChar char="§"/>
            </a:pPr>
            <a:r>
              <a:rPr lang="es-ES" altLang="en-US" dirty="0">
                <a:latin typeface="Times New Roman" panose="02020603050405020304" pitchFamily="18" charset="0"/>
                <a:cs typeface="Times New Roman" panose="02020603050405020304" pitchFamily="18" charset="0"/>
              </a:rPr>
              <a:t>Una discusión de estudio de caso</a:t>
            </a:r>
          </a:p>
          <a:p>
            <a:pPr marL="457200" lvl="1" indent="0" algn="just">
              <a:buClr>
                <a:srgbClr val="3333FF"/>
              </a:buClr>
              <a:buNone/>
            </a:pPr>
            <a:endParaRPr lang="en-US" altLang="en-US" sz="2000" dirty="0" smtClean="0">
              <a:latin typeface="Times New Roman" panose="02020603050405020304" pitchFamily="18" charset="0"/>
              <a:cs typeface="Times New Roman" panose="02020603050405020304" pitchFamily="18" charset="0"/>
            </a:endParaRPr>
          </a:p>
          <a:p>
            <a:pPr algn="just">
              <a:buClr>
                <a:srgbClr val="3333FF"/>
              </a:buClr>
              <a:buFont typeface="Wingdings" panose="05000000000000000000" pitchFamily="2" charset="2"/>
              <a:buChar char="q"/>
            </a:pPr>
            <a:r>
              <a:rPr lang="en-US" altLang="en-US" sz="2800" dirty="0" smtClean="0">
                <a:latin typeface="Times New Roman" panose="02020603050405020304" pitchFamily="18" charset="0"/>
                <a:cs typeface="Times New Roman" panose="02020603050405020304" pitchFamily="18" charset="0"/>
              </a:rPr>
              <a:t> </a:t>
            </a:r>
            <a:r>
              <a:rPr lang="es-MX" altLang="en-US" dirty="0" smtClean="0">
                <a:latin typeface="Times New Roman" panose="02020603050405020304" pitchFamily="18" charset="0"/>
                <a:cs typeface="Times New Roman" panose="02020603050405020304" pitchFamily="18" charset="0"/>
              </a:rPr>
              <a:t>Sección 2: Riesgos eléctricos</a:t>
            </a:r>
            <a:endParaRPr lang="es-MX" altLang="en-US" dirty="0" smtClean="0"/>
          </a:p>
        </p:txBody>
      </p:sp>
      <p:sp>
        <p:nvSpPr>
          <p:cNvPr id="3" name="Slide Number Placeholder 2"/>
          <p:cNvSpPr>
            <a:spLocks noGrp="1"/>
          </p:cNvSpPr>
          <p:nvPr>
            <p:ph type="sldNum" sz="quarter" idx="4294967295"/>
          </p:nvPr>
        </p:nvSpPr>
        <p:spPr>
          <a:xfrm>
            <a:off x="7086600" y="6299200"/>
            <a:ext cx="2057400" cy="365125"/>
          </a:xfrm>
        </p:spPr>
        <p:txBody>
          <a:bodyPr/>
          <a:lstStyle/>
          <a:p>
            <a:fld id="{CE4D45F6-FF50-4BC5-8A2D-899CD8EC2ED8}" type="slidenum">
              <a:rPr lang="en-US" smtClean="0"/>
              <a:t>8</a:t>
            </a:fld>
            <a:endParaRPr lang="en-US" dirty="0"/>
          </a:p>
        </p:txBody>
      </p:sp>
      <p:sp>
        <p:nvSpPr>
          <p:cNvPr id="2" name="Rectangle 1"/>
          <p:cNvSpPr/>
          <p:nvPr/>
        </p:nvSpPr>
        <p:spPr>
          <a:xfrm>
            <a:off x="523189" y="4902681"/>
            <a:ext cx="4038600" cy="1384995"/>
          </a:xfrm>
          <a:prstGeom prst="rect">
            <a:avLst/>
          </a:prstGeom>
        </p:spPr>
        <p:txBody>
          <a:bodyPr wrap="square">
            <a:spAutoFit/>
          </a:bodyPr>
          <a:lstStyle/>
          <a:p>
            <a:pPr lvl="1" algn="just">
              <a:buClr>
                <a:srgbClr val="3333FF"/>
              </a:buClr>
              <a:buFont typeface="Wingdings" panose="05000000000000000000" pitchFamily="2" charset="2"/>
              <a:buChar char="§"/>
            </a:pPr>
            <a:r>
              <a:rPr lang="en-US" altLang="en-US" sz="2800" dirty="0" smtClean="0">
                <a:latin typeface="Times New Roman" panose="02020603050405020304" pitchFamily="18" charset="0"/>
                <a:cs typeface="Times New Roman" panose="02020603050405020304" pitchFamily="18" charset="0"/>
              </a:rPr>
              <a:t>  </a:t>
            </a:r>
            <a:r>
              <a:rPr lang="es-ES" altLang="en-US" sz="2800" dirty="0" smtClean="0">
                <a:latin typeface="Times New Roman" panose="02020603050405020304" pitchFamily="18" charset="0"/>
                <a:cs typeface="Times New Roman" panose="02020603050405020304" pitchFamily="18" charset="0"/>
              </a:rPr>
              <a:t>Quemadura </a:t>
            </a:r>
            <a:r>
              <a:rPr lang="es-ES" altLang="en-US" sz="2800" dirty="0">
                <a:latin typeface="Times New Roman" panose="02020603050405020304" pitchFamily="18" charset="0"/>
                <a:cs typeface="Times New Roman" panose="02020603050405020304" pitchFamily="18" charset="0"/>
              </a:rPr>
              <a:t>eléctrica</a:t>
            </a:r>
          </a:p>
          <a:p>
            <a:pPr lvl="1" algn="just">
              <a:buClr>
                <a:srgbClr val="3333FF"/>
              </a:buClr>
              <a:buFont typeface="Wingdings" panose="05000000000000000000" pitchFamily="2" charset="2"/>
              <a:buChar char="§"/>
            </a:pPr>
            <a:r>
              <a:rPr lang="es-ES" altLang="en-US" sz="2800" dirty="0">
                <a:latin typeface="Times New Roman" panose="02020603050405020304" pitchFamily="18" charset="0"/>
                <a:cs typeface="Times New Roman" panose="02020603050405020304" pitchFamily="18" charset="0"/>
              </a:rPr>
              <a:t>  Electrocución</a:t>
            </a:r>
          </a:p>
          <a:p>
            <a:pPr lvl="1" algn="just">
              <a:buClr>
                <a:srgbClr val="3333FF"/>
              </a:buClr>
              <a:buFont typeface="Wingdings" panose="05000000000000000000" pitchFamily="2" charset="2"/>
              <a:buChar char="§"/>
            </a:pPr>
            <a:r>
              <a:rPr lang="es-ES" altLang="en-US" sz="2800" dirty="0">
                <a:latin typeface="Times New Roman" panose="02020603050405020304" pitchFamily="18" charset="0"/>
                <a:cs typeface="Times New Roman" panose="02020603050405020304" pitchFamily="18" charset="0"/>
              </a:rPr>
              <a:t>  Choque eléctrico</a:t>
            </a:r>
          </a:p>
        </p:txBody>
      </p:sp>
      <p:sp>
        <p:nvSpPr>
          <p:cNvPr id="7" name="Rectangle 6"/>
          <p:cNvSpPr/>
          <p:nvPr/>
        </p:nvSpPr>
        <p:spPr>
          <a:xfrm>
            <a:off x="4561789" y="4899712"/>
            <a:ext cx="3886200" cy="1384995"/>
          </a:xfrm>
          <a:prstGeom prst="rect">
            <a:avLst/>
          </a:prstGeom>
        </p:spPr>
        <p:txBody>
          <a:bodyPr wrap="square">
            <a:spAutoFit/>
          </a:bodyPr>
          <a:lstStyle/>
          <a:p>
            <a:pPr lvl="1" algn="just">
              <a:buClr>
                <a:srgbClr val="3333FF"/>
              </a:buClr>
              <a:buFont typeface="Wingdings" panose="05000000000000000000" pitchFamily="2" charset="2"/>
              <a:buChar char="§"/>
            </a:pPr>
            <a:r>
              <a:rPr lang="en-US" altLang="en-US" sz="2800" dirty="0" smtClean="0">
                <a:latin typeface="Times New Roman" panose="02020603050405020304" pitchFamily="18" charset="0"/>
                <a:cs typeface="Times New Roman" panose="02020603050405020304" pitchFamily="18" charset="0"/>
              </a:rPr>
              <a:t>  </a:t>
            </a:r>
            <a:r>
              <a:rPr lang="es-ES" altLang="en-US" sz="2800" dirty="0" smtClean="0">
                <a:latin typeface="Times New Roman" panose="02020603050405020304" pitchFamily="18" charset="0"/>
                <a:cs typeface="Times New Roman" panose="02020603050405020304" pitchFamily="18" charset="0"/>
              </a:rPr>
              <a:t>Arco </a:t>
            </a:r>
            <a:r>
              <a:rPr lang="es-ES" altLang="en-US" sz="2800" dirty="0">
                <a:latin typeface="Times New Roman" panose="02020603050405020304" pitchFamily="18" charset="0"/>
                <a:cs typeface="Times New Roman" panose="02020603050405020304" pitchFamily="18" charset="0"/>
              </a:rPr>
              <a:t>Eléctrico </a:t>
            </a:r>
          </a:p>
          <a:p>
            <a:pPr lvl="1" algn="just">
              <a:buClr>
                <a:srgbClr val="3333FF"/>
              </a:buClr>
              <a:buFont typeface="Wingdings" panose="05000000000000000000" pitchFamily="2" charset="2"/>
              <a:buChar char="§"/>
            </a:pPr>
            <a:r>
              <a:rPr lang="es-ES" altLang="en-US" sz="2800" dirty="0">
                <a:latin typeface="Times New Roman" panose="02020603050405020304" pitchFamily="18" charset="0"/>
                <a:cs typeface="Times New Roman" panose="02020603050405020304" pitchFamily="18" charset="0"/>
              </a:rPr>
              <a:t>  Fuego eléctrico</a:t>
            </a:r>
          </a:p>
          <a:p>
            <a:pPr lvl="1" algn="just">
              <a:buClr>
                <a:srgbClr val="3333FF"/>
              </a:buClr>
              <a:buFont typeface="Wingdings" panose="05000000000000000000" pitchFamily="2" charset="2"/>
              <a:buChar char="§"/>
            </a:pPr>
            <a:r>
              <a:rPr lang="es-ES" altLang="en-US" sz="2800" dirty="0">
                <a:latin typeface="Times New Roman" panose="02020603050405020304" pitchFamily="18" charset="0"/>
                <a:cs typeface="Times New Roman" panose="02020603050405020304" pitchFamily="18" charset="0"/>
              </a:rPr>
              <a:t>  Explosión eléctrica</a:t>
            </a:r>
          </a:p>
        </p:txBody>
      </p:sp>
    </p:spTree>
    <p:extLst>
      <p:ext uri="{BB962C8B-B14F-4D97-AF65-F5344CB8AC3E}">
        <p14:creationId xmlns:p14="http://schemas.microsoft.com/office/powerpoint/2010/main" val="966491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76199" y="960438"/>
            <a:ext cx="8819147" cy="563562"/>
          </a:xfrm>
        </p:spPr>
        <p:txBody>
          <a:bodyPr>
            <a:normAutofit fontScale="90000"/>
          </a:bodyPr>
          <a:lstStyle/>
          <a:p>
            <a:r>
              <a:rPr lang="es-MX" altLang="en-US" dirty="0" smtClean="0">
                <a:latin typeface="Times New Roman" panose="02020603050405020304" pitchFamily="18" charset="0"/>
                <a:ea typeface="SimSun" panose="02010600030101010101" pitchFamily="2" charset="-122"/>
              </a:rPr>
              <a:t>Usar interruptores de circuito aterrizados (</a:t>
            </a:r>
            <a:r>
              <a:rPr lang="es-MX" altLang="en-US" dirty="0" err="1" smtClean="0">
                <a:latin typeface="Times New Roman" panose="02020603050405020304" pitchFamily="18" charset="0"/>
                <a:ea typeface="SimSun" panose="02010600030101010101" pitchFamily="2" charset="-122"/>
              </a:rPr>
              <a:t>GFCIs</a:t>
            </a:r>
            <a:r>
              <a:rPr lang="es-MX" altLang="en-US" dirty="0" smtClean="0">
                <a:latin typeface="Times New Roman" panose="02020603050405020304" pitchFamily="18" charset="0"/>
                <a:ea typeface="SimSun" panose="02010600030101010101" pitchFamily="2" charset="-122"/>
              </a:rPr>
              <a:t>)</a:t>
            </a:r>
            <a:endParaRPr lang="es-MX"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80</a:t>
            </a:fld>
            <a:endParaRPr lang="en-US" dirty="0"/>
          </a:p>
        </p:txBody>
      </p:sp>
      <p:pic>
        <p:nvPicPr>
          <p:cNvPr id="18" name="Picture 17" descr="It is an example of GFCI outlet" title="GFCI"/>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0" y="3533465"/>
            <a:ext cx="1880093" cy="2943535"/>
          </a:xfrm>
          <a:prstGeom prst="rect">
            <a:avLst/>
          </a:prstGeom>
        </p:spPr>
      </p:pic>
      <p:cxnSp>
        <p:nvCxnSpPr>
          <p:cNvPr id="19" name="Straight Arrow Connector 4" descr="It shows the locatio of test button" title="arrow"/>
          <p:cNvCxnSpPr>
            <a:cxnSpLocks noChangeShapeType="1"/>
          </p:cNvCxnSpPr>
          <p:nvPr/>
        </p:nvCxnSpPr>
        <p:spPr bwMode="auto">
          <a:xfrm flipH="1" flipV="1">
            <a:off x="5727654" y="5290437"/>
            <a:ext cx="1130346" cy="633242"/>
          </a:xfrm>
          <a:prstGeom prst="straightConnector1">
            <a:avLst/>
          </a:prstGeom>
          <a:noFill/>
          <a:ln w="28575">
            <a:solidFill>
              <a:schemeClr val="tx1"/>
            </a:solidFill>
            <a:round/>
            <a:headEnd/>
            <a:tailEnd type="triangle" w="med" len="med"/>
          </a:ln>
          <a:effectLst>
            <a:outerShdw dist="17961" dir="2700000" algn="ctr" rotWithShape="0">
              <a:srgbClr val="000000"/>
            </a:outerShdw>
          </a:effectLst>
          <a:extLst>
            <a:ext uri="{909E8E84-426E-40DD-AFC4-6F175D3DCCD1}">
              <a14:hiddenFill xmlns:a14="http://schemas.microsoft.com/office/drawing/2010/main">
                <a:noFill/>
              </a14:hiddenFill>
            </a:ext>
          </a:extLst>
        </p:spPr>
      </p:cxnSp>
      <p:cxnSp>
        <p:nvCxnSpPr>
          <p:cNvPr id="20" name="Straight Arrow Connector 4" descr="It shows the location of reset button" title="arrow"/>
          <p:cNvCxnSpPr>
            <a:cxnSpLocks noChangeShapeType="1"/>
          </p:cNvCxnSpPr>
          <p:nvPr/>
        </p:nvCxnSpPr>
        <p:spPr bwMode="auto">
          <a:xfrm flipH="1">
            <a:off x="5727653" y="4343400"/>
            <a:ext cx="1003593" cy="599244"/>
          </a:xfrm>
          <a:prstGeom prst="straightConnector1">
            <a:avLst/>
          </a:prstGeom>
          <a:noFill/>
          <a:ln w="28575">
            <a:solidFill>
              <a:schemeClr val="tx1"/>
            </a:solidFill>
            <a:round/>
            <a:headEnd/>
            <a:tailEnd type="triangle" w="med" len="med"/>
          </a:ln>
          <a:effectLst>
            <a:outerShdw dist="17961" dir="2700000" algn="ctr" rotWithShape="0">
              <a:srgbClr val="000000"/>
            </a:outerShdw>
          </a:effectLst>
          <a:extLst>
            <a:ext uri="{909E8E84-426E-40DD-AFC4-6F175D3DCCD1}">
              <a14:hiddenFill xmlns:a14="http://schemas.microsoft.com/office/drawing/2010/main">
                <a:noFill/>
              </a14:hiddenFill>
            </a:ext>
          </a:extLst>
        </p:spPr>
      </p:cxnSp>
      <p:sp>
        <p:nvSpPr>
          <p:cNvPr id="21" name="Rectangle 2"/>
          <p:cNvSpPr>
            <a:spLocks noChangeArrowheads="1"/>
          </p:cNvSpPr>
          <p:nvPr/>
        </p:nvSpPr>
        <p:spPr bwMode="auto">
          <a:xfrm>
            <a:off x="6641422" y="5385070"/>
            <a:ext cx="224857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eaLnBrk="1" hangingPunct="1">
              <a:buFont typeface="Arial" panose="020B0604020202020204" pitchFamily="34" charset="0"/>
              <a:buNone/>
            </a:pPr>
            <a:r>
              <a:rPr lang="es-MX" altLang="en-US" sz="3200" b="1" dirty="0" smtClean="0">
                <a:latin typeface="Times New Roman" panose="02020603050405020304" pitchFamily="18" charset="0"/>
                <a:ea typeface="MS PGothic" panose="020B0600070205080204" pitchFamily="34" charset="-128"/>
              </a:rPr>
              <a:t>Botón de prueba</a:t>
            </a:r>
            <a:endParaRPr lang="es-MX" altLang="en-US" sz="3200" b="1" dirty="0"/>
          </a:p>
        </p:txBody>
      </p:sp>
      <p:sp>
        <p:nvSpPr>
          <p:cNvPr id="22" name="Rectangle 6"/>
          <p:cNvSpPr>
            <a:spLocks noChangeArrowheads="1"/>
          </p:cNvSpPr>
          <p:nvPr/>
        </p:nvSpPr>
        <p:spPr bwMode="auto">
          <a:xfrm>
            <a:off x="200947" y="3921752"/>
            <a:ext cx="418172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0000FF"/>
              </a:buClr>
              <a:buFont typeface="Wingdings" panose="05000000000000000000" pitchFamily="2" charset="2"/>
              <a:buChar char="q"/>
            </a:pPr>
            <a:r>
              <a:rPr lang="en-US" altLang="en-US" sz="2800" dirty="0" smtClean="0">
                <a:latin typeface="Times New Roman" panose="02020603050405020304" pitchFamily="18" charset="0"/>
                <a:ea typeface="AR PL UMing HK" charset="0"/>
                <a:cs typeface="Times New Roman" panose="02020603050405020304" pitchFamily="18" charset="0"/>
              </a:rPr>
              <a:t> </a:t>
            </a:r>
            <a:r>
              <a:rPr lang="es-ES" altLang="en-US" sz="3200" dirty="0">
                <a:latin typeface="Times New Roman" panose="02020603050405020304" pitchFamily="18" charset="0"/>
                <a:ea typeface="AR PL UMing HK" charset="0"/>
                <a:cs typeface="Times New Roman" panose="02020603050405020304" pitchFamily="18" charset="0"/>
              </a:rPr>
              <a:t>Pruebe y restablezca cada GFCI antes de </a:t>
            </a:r>
            <a:r>
              <a:rPr lang="es-ES" altLang="en-US" sz="3200" dirty="0" smtClean="0">
                <a:latin typeface="Times New Roman" panose="02020603050405020304" pitchFamily="18" charset="0"/>
                <a:ea typeface="AR PL UMing HK" charset="0"/>
                <a:cs typeface="Times New Roman" panose="02020603050405020304" pitchFamily="18" charset="0"/>
              </a:rPr>
              <a:t>usarlo</a:t>
            </a:r>
            <a:endParaRPr lang="en-US" altLang="en-US" sz="3200" dirty="0">
              <a:latin typeface="Times New Roman" panose="02020603050405020304" pitchFamily="18" charset="0"/>
              <a:ea typeface="AR PL UMing HK" charset="0"/>
              <a:cs typeface="Times New Roman" panose="02020603050405020304" pitchFamily="18" charset="0"/>
            </a:endParaRPr>
          </a:p>
        </p:txBody>
      </p:sp>
      <p:sp>
        <p:nvSpPr>
          <p:cNvPr id="23" name="Rectangle 6"/>
          <p:cNvSpPr>
            <a:spLocks noChangeArrowheads="1"/>
          </p:cNvSpPr>
          <p:nvPr/>
        </p:nvSpPr>
        <p:spPr bwMode="auto">
          <a:xfrm>
            <a:off x="195728" y="2080845"/>
            <a:ext cx="869427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0000FF"/>
              </a:buClr>
              <a:buFont typeface="Wingdings" panose="05000000000000000000" pitchFamily="2" charset="2"/>
              <a:buChar char="q"/>
            </a:pPr>
            <a:r>
              <a:rPr lang="en-US" altLang="en-US" sz="2800" dirty="0" smtClean="0">
                <a:latin typeface="Times New Roman" panose="02020603050405020304" pitchFamily="18" charset="0"/>
                <a:ea typeface="AR PL UMing HK" charset="0"/>
                <a:cs typeface="Times New Roman" panose="02020603050405020304" pitchFamily="18" charset="0"/>
              </a:rPr>
              <a:t> </a:t>
            </a:r>
            <a:r>
              <a:rPr lang="es-ES" altLang="en-US" sz="3200" dirty="0" smtClean="0">
                <a:latin typeface="Times New Roman" panose="02020603050405020304" pitchFamily="18" charset="0"/>
                <a:ea typeface="AR PL UMing HK" charset="0"/>
                <a:cs typeface="Times New Roman" panose="02020603050405020304" pitchFamily="18" charset="0"/>
              </a:rPr>
              <a:t>El GFCI es un interruptor que corta la energía cuando detecta fallas a tierra</a:t>
            </a:r>
            <a:endParaRPr lang="es-ES" altLang="en-US" sz="3200" dirty="0">
              <a:latin typeface="Times New Roman" panose="02020603050405020304" pitchFamily="18" charset="0"/>
              <a:ea typeface="AR PL UMing HK" charset="0"/>
              <a:cs typeface="Times New Roman" panose="02020603050405020304" pitchFamily="18" charset="0"/>
            </a:endParaRPr>
          </a:p>
        </p:txBody>
      </p:sp>
      <p:sp>
        <p:nvSpPr>
          <p:cNvPr id="24" name="Rectangle 2"/>
          <p:cNvSpPr>
            <a:spLocks noChangeArrowheads="1"/>
          </p:cNvSpPr>
          <p:nvPr/>
        </p:nvSpPr>
        <p:spPr bwMode="auto">
          <a:xfrm>
            <a:off x="6564984" y="3699445"/>
            <a:ext cx="2590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eaLnBrk="1" hangingPunct="1">
              <a:buFont typeface="Arial" panose="020B0604020202020204" pitchFamily="34" charset="0"/>
              <a:buNone/>
            </a:pPr>
            <a:r>
              <a:rPr lang="es-MX" altLang="en-US" sz="3200" b="1" dirty="0" smtClean="0">
                <a:latin typeface="Times New Roman" panose="02020603050405020304" pitchFamily="18" charset="0"/>
                <a:ea typeface="MS PGothic" panose="020B0600070205080204" pitchFamily="34" charset="-128"/>
              </a:rPr>
              <a:t>Botón de restablecer</a:t>
            </a:r>
            <a:endParaRPr lang="es-MX" altLang="en-US" sz="3200" b="1" dirty="0"/>
          </a:p>
        </p:txBody>
      </p:sp>
      <p:sp>
        <p:nvSpPr>
          <p:cNvPr id="12" name="Rectangle 11"/>
          <p:cNvSpPr/>
          <p:nvPr/>
        </p:nvSpPr>
        <p:spPr>
          <a:xfrm>
            <a:off x="527073" y="5843248"/>
            <a:ext cx="3817071" cy="461665"/>
          </a:xfrm>
          <a:prstGeom prst="rect">
            <a:avLst/>
          </a:prstGeom>
        </p:spPr>
        <p:txBody>
          <a:bodyPr wrap="none">
            <a:spAutoFit/>
          </a:bodyPr>
          <a:lstStyle/>
          <a:p>
            <a:r>
              <a:rPr lang="en-US" altLang="en-US" sz="2400" kern="0" dirty="0">
                <a:latin typeface="Times New Roman" panose="02020603050405020304" pitchFamily="18" charset="0"/>
                <a:cs typeface="Times New Roman" panose="02020603050405020304" pitchFamily="18" charset="0"/>
              </a:rPr>
              <a:t>Regulación OSHA: </a:t>
            </a:r>
            <a:r>
              <a:rPr lang="en-US" altLang="en-US" sz="2400" kern="0" dirty="0" smtClean="0">
                <a:latin typeface="Times New Roman" panose="02020603050405020304" pitchFamily="18" charset="0"/>
                <a:cs typeface="Times New Roman" panose="02020603050405020304" pitchFamily="18" charset="0"/>
                <a:hlinkClick r:id="rId4"/>
              </a:rPr>
              <a:t>1926.404</a:t>
            </a:r>
            <a:endParaRPr lang="en-US" sz="2400" dirty="0"/>
          </a:p>
        </p:txBody>
      </p:sp>
    </p:spTree>
    <p:extLst>
      <p:ext uri="{BB962C8B-B14F-4D97-AF65-F5344CB8AC3E}">
        <p14:creationId xmlns:p14="http://schemas.microsoft.com/office/powerpoint/2010/main" val="150468657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6"/>
          <p:cNvSpPr>
            <a:spLocks noChangeArrowheads="1"/>
          </p:cNvSpPr>
          <p:nvPr/>
        </p:nvSpPr>
        <p:spPr bwMode="auto">
          <a:xfrm>
            <a:off x="152400" y="2541825"/>
            <a:ext cx="3124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0" indent="0" algn="just">
              <a:buClr>
                <a:srgbClr val="0000FF"/>
              </a:buClr>
              <a:buFont typeface="Wingdings" panose="05000000000000000000" pitchFamily="2" charset="2"/>
              <a:buChar char="§"/>
            </a:pPr>
            <a:r>
              <a:rPr lang="en-US" altLang="en-US" sz="3200" dirty="0" smtClean="0">
                <a:latin typeface="Times New Roman" panose="02020603050405020304" pitchFamily="18" charset="0"/>
                <a:ea typeface="AR PL UMing HK" charset="0"/>
                <a:cs typeface="Times New Roman" panose="02020603050405020304" pitchFamily="18" charset="0"/>
              </a:rPr>
              <a:t> </a:t>
            </a:r>
            <a:r>
              <a:rPr lang="en-US" altLang="en-US" sz="2400" dirty="0" err="1">
                <a:latin typeface="Times New Roman" panose="02020603050405020304" pitchFamily="18" charset="0"/>
                <a:ea typeface="AR PL UMing HK" charset="0"/>
                <a:cs typeface="Times New Roman" panose="02020603050405020304" pitchFamily="18" charset="0"/>
              </a:rPr>
              <a:t>Tipo</a:t>
            </a:r>
            <a:r>
              <a:rPr lang="en-US" altLang="en-US" sz="2400" dirty="0">
                <a:latin typeface="Times New Roman" panose="02020603050405020304" pitchFamily="18" charset="0"/>
                <a:ea typeface="AR PL UMing HK" charset="0"/>
                <a:cs typeface="Times New Roman" panose="02020603050405020304" pitchFamily="18" charset="0"/>
              </a:rPr>
              <a:t> de </a:t>
            </a:r>
            <a:r>
              <a:rPr lang="en-US" altLang="en-US" sz="2400" dirty="0" err="1">
                <a:latin typeface="Times New Roman" panose="02020603050405020304" pitchFamily="18" charset="0"/>
                <a:ea typeface="AR PL UMing HK" charset="0"/>
                <a:cs typeface="Times New Roman" panose="02020603050405020304" pitchFamily="18" charset="0"/>
              </a:rPr>
              <a:t>receptáculo</a:t>
            </a:r>
            <a:endParaRPr lang="en-US" altLang="en-US" sz="2400" dirty="0">
              <a:latin typeface="Times New Roman" panose="02020603050405020304" pitchFamily="18" charset="0"/>
              <a:ea typeface="AR PL UMing HK" charset="0"/>
              <a:cs typeface="Times New Roman" panose="02020603050405020304" pitchFamily="18" charset="0"/>
            </a:endParaRPr>
          </a:p>
        </p:txBody>
      </p:sp>
      <p:sp>
        <p:nvSpPr>
          <p:cNvPr id="12" name="Rectangle 6"/>
          <p:cNvSpPr>
            <a:spLocks noChangeArrowheads="1"/>
          </p:cNvSpPr>
          <p:nvPr/>
        </p:nvSpPr>
        <p:spPr bwMode="auto">
          <a:xfrm>
            <a:off x="304800" y="1926173"/>
            <a:ext cx="83001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0000FF"/>
              </a:buClr>
              <a:buFont typeface="Wingdings" panose="05000000000000000000" pitchFamily="2" charset="2"/>
              <a:buChar char="q"/>
            </a:pPr>
            <a:r>
              <a:rPr lang="en-US" altLang="en-US" sz="2800" dirty="0" smtClean="0">
                <a:latin typeface="Times New Roman" panose="02020603050405020304" pitchFamily="18" charset="0"/>
                <a:ea typeface="AR PL UMing HK" charset="0"/>
                <a:cs typeface="Times New Roman" panose="02020603050405020304" pitchFamily="18" charset="0"/>
              </a:rPr>
              <a:t> </a:t>
            </a:r>
            <a:r>
              <a:rPr lang="es-ES" altLang="en-US" sz="2800" dirty="0">
                <a:latin typeface="Times New Roman" panose="02020603050405020304" pitchFamily="18" charset="0"/>
                <a:ea typeface="AR PL UMing HK" charset="0"/>
                <a:cs typeface="Times New Roman" panose="02020603050405020304" pitchFamily="18" charset="0"/>
              </a:rPr>
              <a:t>Tipos de GFCI para aplicaciones </a:t>
            </a:r>
            <a:r>
              <a:rPr lang="es-ES" altLang="en-US" sz="2800" dirty="0" smtClean="0">
                <a:latin typeface="Times New Roman" panose="02020603050405020304" pitchFamily="18" charset="0"/>
                <a:ea typeface="AR PL UMing HK" charset="0"/>
                <a:cs typeface="Times New Roman" panose="02020603050405020304" pitchFamily="18" charset="0"/>
              </a:rPr>
              <a:t>en la </a:t>
            </a:r>
            <a:r>
              <a:rPr lang="es-ES" altLang="en-US" sz="2800" dirty="0">
                <a:latin typeface="Times New Roman" panose="02020603050405020304" pitchFamily="18" charset="0"/>
                <a:ea typeface="AR PL UMing HK" charset="0"/>
                <a:cs typeface="Times New Roman" panose="02020603050405020304" pitchFamily="18" charset="0"/>
              </a:rPr>
              <a:t>construcción</a:t>
            </a:r>
            <a:r>
              <a:rPr lang="es-ES" altLang="en-US" sz="3200" dirty="0">
                <a:latin typeface="Times New Roman" panose="02020603050405020304" pitchFamily="18" charset="0"/>
                <a:ea typeface="AR PL UMing HK" charset="0"/>
                <a:cs typeface="Times New Roman" panose="02020603050405020304" pitchFamily="18" charset="0"/>
              </a:rPr>
              <a:t>.</a:t>
            </a:r>
            <a:endParaRPr lang="en-US" altLang="en-US" sz="3200" dirty="0">
              <a:latin typeface="Times New Roman" panose="02020603050405020304" pitchFamily="18" charset="0"/>
              <a:ea typeface="AR PL UMing HK" charset="0"/>
              <a:cs typeface="Times New Roman" panose="02020603050405020304" pitchFamily="18" charset="0"/>
            </a:endParaRPr>
          </a:p>
        </p:txBody>
      </p:sp>
      <p:pic>
        <p:nvPicPr>
          <p:cNvPr id="13" name="Picture 12" descr="This shows the picture of a portable type of GFCI" title="portable GFCI"/>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53930" y="3352800"/>
            <a:ext cx="1667436" cy="2667898"/>
          </a:xfrm>
          <a:prstGeom prst="rect">
            <a:avLst/>
          </a:prstGeom>
        </p:spPr>
      </p:pic>
      <p:sp>
        <p:nvSpPr>
          <p:cNvPr id="14" name="Rectangle 6"/>
          <p:cNvSpPr>
            <a:spLocks noChangeArrowheads="1"/>
          </p:cNvSpPr>
          <p:nvPr/>
        </p:nvSpPr>
        <p:spPr bwMode="auto">
          <a:xfrm>
            <a:off x="3312090" y="2564417"/>
            <a:ext cx="263151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0" indent="0" algn="just">
              <a:buClr>
                <a:srgbClr val="0000FF"/>
              </a:buClr>
              <a:buFont typeface="Wingdings" panose="05000000000000000000" pitchFamily="2" charset="2"/>
              <a:buChar char="§"/>
            </a:pPr>
            <a:r>
              <a:rPr lang="en-US" altLang="en-US" sz="3200" dirty="0" smtClean="0">
                <a:latin typeface="Times New Roman" panose="02020603050405020304" pitchFamily="18" charset="0"/>
                <a:ea typeface="AR PL UMing HK" charset="0"/>
                <a:cs typeface="Times New Roman" panose="02020603050405020304" pitchFamily="18" charset="0"/>
              </a:rPr>
              <a:t> </a:t>
            </a:r>
            <a:r>
              <a:rPr lang="en-US" altLang="en-US" sz="2400" dirty="0" err="1">
                <a:latin typeface="Times New Roman" panose="02020603050405020304" pitchFamily="18" charset="0"/>
                <a:ea typeface="AR PL UMing HK" charset="0"/>
                <a:cs typeface="Times New Roman" panose="02020603050405020304" pitchFamily="18" charset="0"/>
              </a:rPr>
              <a:t>Tipo</a:t>
            </a:r>
            <a:r>
              <a:rPr lang="en-US" altLang="en-US" sz="2400" dirty="0">
                <a:latin typeface="Times New Roman" panose="02020603050405020304" pitchFamily="18" charset="0"/>
                <a:ea typeface="AR PL UMing HK" charset="0"/>
                <a:cs typeface="Times New Roman" panose="02020603050405020304" pitchFamily="18" charset="0"/>
              </a:rPr>
              <a:t> </a:t>
            </a:r>
            <a:r>
              <a:rPr lang="en-US" altLang="en-US" sz="2400" dirty="0" err="1">
                <a:latin typeface="Times New Roman" panose="02020603050405020304" pitchFamily="18" charset="0"/>
                <a:ea typeface="AR PL UMing HK" charset="0"/>
                <a:cs typeface="Times New Roman" panose="02020603050405020304" pitchFamily="18" charset="0"/>
              </a:rPr>
              <a:t>portátil</a:t>
            </a:r>
            <a:endParaRPr lang="en-US" altLang="en-US" sz="2400" dirty="0">
              <a:latin typeface="Times New Roman" panose="02020603050405020304" pitchFamily="18" charset="0"/>
              <a:ea typeface="AR PL UMing HK" charset="0"/>
              <a:cs typeface="Times New Roman" panose="02020603050405020304" pitchFamily="18" charset="0"/>
            </a:endParaRPr>
          </a:p>
        </p:txBody>
      </p:sp>
      <p:sp>
        <p:nvSpPr>
          <p:cNvPr id="15" name="Rectangle 6"/>
          <p:cNvSpPr>
            <a:spLocks noChangeArrowheads="1"/>
          </p:cNvSpPr>
          <p:nvPr/>
        </p:nvSpPr>
        <p:spPr bwMode="auto">
          <a:xfrm>
            <a:off x="5290346" y="3202661"/>
            <a:ext cx="389730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0" indent="0" algn="just">
              <a:buClr>
                <a:srgbClr val="0000FF"/>
              </a:buClr>
              <a:buFont typeface="Wingdings" panose="05000000000000000000" pitchFamily="2" charset="2"/>
              <a:buChar char="§"/>
            </a:pPr>
            <a:r>
              <a:rPr lang="en-US" altLang="en-US" sz="3200" dirty="0" smtClean="0">
                <a:latin typeface="Times New Roman" panose="02020603050405020304" pitchFamily="18" charset="0"/>
                <a:ea typeface="AR PL UMing HK" charset="0"/>
                <a:cs typeface="Times New Roman" panose="02020603050405020304" pitchFamily="18" charset="0"/>
              </a:rPr>
              <a:t> </a:t>
            </a:r>
            <a:r>
              <a:rPr lang="en-US" altLang="en-US" sz="2400" dirty="0" err="1">
                <a:latin typeface="Times New Roman" panose="02020603050405020304" pitchFamily="18" charset="0"/>
                <a:ea typeface="AR PL UMing HK" charset="0"/>
                <a:cs typeface="Times New Roman" panose="02020603050405020304" pitchFamily="18" charset="0"/>
              </a:rPr>
              <a:t>Tipo</a:t>
            </a:r>
            <a:r>
              <a:rPr lang="en-US" altLang="en-US" sz="2400" dirty="0">
                <a:latin typeface="Times New Roman" panose="02020603050405020304" pitchFamily="18" charset="0"/>
                <a:ea typeface="AR PL UMing HK" charset="0"/>
                <a:cs typeface="Times New Roman" panose="02020603050405020304" pitchFamily="18" charset="0"/>
              </a:rPr>
              <a:t> </a:t>
            </a:r>
            <a:r>
              <a:rPr lang="en-US" altLang="en-US" sz="2400" dirty="0" err="1">
                <a:latin typeface="Times New Roman" panose="02020603050405020304" pitchFamily="18" charset="0"/>
                <a:ea typeface="AR PL UMing HK" charset="0"/>
                <a:cs typeface="Times New Roman" panose="02020603050405020304" pitchFamily="18" charset="0"/>
              </a:rPr>
              <a:t>conectado</a:t>
            </a:r>
            <a:r>
              <a:rPr lang="en-US" altLang="en-US" sz="2400" dirty="0">
                <a:latin typeface="Times New Roman" panose="02020603050405020304" pitchFamily="18" charset="0"/>
                <a:ea typeface="AR PL UMing HK" charset="0"/>
                <a:cs typeface="Times New Roman" panose="02020603050405020304" pitchFamily="18" charset="0"/>
              </a:rPr>
              <a:t> </a:t>
            </a:r>
            <a:r>
              <a:rPr lang="en-US" altLang="en-US" sz="2400" dirty="0" err="1">
                <a:latin typeface="Times New Roman" panose="02020603050405020304" pitchFamily="18" charset="0"/>
                <a:ea typeface="AR PL UMing HK" charset="0"/>
                <a:cs typeface="Times New Roman" panose="02020603050405020304" pitchFamily="18" charset="0"/>
              </a:rPr>
              <a:t>por</a:t>
            </a:r>
            <a:r>
              <a:rPr lang="en-US" altLang="en-US" sz="2400" dirty="0">
                <a:latin typeface="Times New Roman" panose="02020603050405020304" pitchFamily="18" charset="0"/>
                <a:ea typeface="AR PL UMing HK" charset="0"/>
                <a:cs typeface="Times New Roman" panose="02020603050405020304" pitchFamily="18" charset="0"/>
              </a:rPr>
              <a:t> cable</a:t>
            </a:r>
          </a:p>
        </p:txBody>
      </p:sp>
      <p:pic>
        <p:nvPicPr>
          <p:cNvPr id="16" name="Picture 6" descr="It shows the picture of cord-connected type of GFCI" title="Cord-connected GFCI"/>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62600" y="3887596"/>
            <a:ext cx="3352800"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It shows the picture of a receptable type of GFCI" title="Receptable GFCI"/>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9600" y="3185694"/>
            <a:ext cx="1676400" cy="3367506"/>
          </a:xfrm>
          <a:prstGeom prst="rect">
            <a:avLst/>
          </a:prstGeom>
        </p:spPr>
      </p:pic>
      <p:sp>
        <p:nvSpPr>
          <p:cNvPr id="19" name="Title 1"/>
          <p:cNvSpPr>
            <a:spLocks noGrp="1"/>
          </p:cNvSpPr>
          <p:nvPr>
            <p:ph type="title"/>
          </p:nvPr>
        </p:nvSpPr>
        <p:spPr>
          <a:xfrm>
            <a:off x="76199" y="960438"/>
            <a:ext cx="8819147" cy="563562"/>
          </a:xfrm>
        </p:spPr>
        <p:txBody>
          <a:bodyPr>
            <a:normAutofit fontScale="90000"/>
          </a:bodyPr>
          <a:lstStyle/>
          <a:p>
            <a:r>
              <a:rPr lang="es-MX" altLang="en-US" dirty="0" smtClean="0">
                <a:latin typeface="Times New Roman" panose="02020603050405020304" pitchFamily="18" charset="0"/>
                <a:ea typeface="SimSun" panose="02010600030101010101" pitchFamily="2" charset="-122"/>
              </a:rPr>
              <a:t>Usar interruptores de circuito aterrizados (</a:t>
            </a:r>
            <a:r>
              <a:rPr lang="es-MX" altLang="en-US" dirty="0" err="1" smtClean="0">
                <a:latin typeface="Times New Roman" panose="02020603050405020304" pitchFamily="18" charset="0"/>
                <a:ea typeface="SimSun" panose="02010600030101010101" pitchFamily="2" charset="-122"/>
              </a:rPr>
              <a:t>GFCIs</a:t>
            </a:r>
            <a:r>
              <a:rPr lang="es-MX" altLang="en-US" dirty="0" smtClean="0">
                <a:latin typeface="Times New Roman" panose="02020603050405020304" pitchFamily="18" charset="0"/>
                <a:ea typeface="SimSun" panose="02010600030101010101" pitchFamily="2" charset="-122"/>
              </a:rPr>
              <a:t>)</a:t>
            </a:r>
            <a:endParaRPr lang="es-MX"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81</a:t>
            </a:fld>
            <a:endParaRPr lang="en-US" dirty="0"/>
          </a:p>
        </p:txBody>
      </p:sp>
      <p:sp>
        <p:nvSpPr>
          <p:cNvPr id="18" name="Rectangle 17"/>
          <p:cNvSpPr/>
          <p:nvPr/>
        </p:nvSpPr>
        <p:spPr>
          <a:xfrm>
            <a:off x="2602885" y="6224306"/>
            <a:ext cx="3894015" cy="461665"/>
          </a:xfrm>
          <a:prstGeom prst="rect">
            <a:avLst/>
          </a:prstGeom>
        </p:spPr>
        <p:txBody>
          <a:bodyPr wrap="none">
            <a:spAutoFit/>
          </a:bodyPr>
          <a:lstStyle/>
          <a:p>
            <a:r>
              <a:rPr lang="en-US" altLang="en-US" sz="2400" kern="0" dirty="0">
                <a:latin typeface="Times New Roman" panose="02020603050405020304" pitchFamily="18" charset="0"/>
                <a:cs typeface="Times New Roman" panose="02020603050405020304" pitchFamily="18" charset="0"/>
              </a:rPr>
              <a:t>Regulación </a:t>
            </a:r>
            <a:r>
              <a:rPr lang="en-US" altLang="en-US" sz="2400" kern="0" dirty="0" smtClean="0">
                <a:latin typeface="Times New Roman" panose="02020603050405020304" pitchFamily="18" charset="0"/>
                <a:cs typeface="Times New Roman" panose="02020603050405020304" pitchFamily="18" charset="0"/>
              </a:rPr>
              <a:t>OSHA: </a:t>
            </a:r>
            <a:r>
              <a:rPr lang="en-US" altLang="en-US" sz="2400" kern="0" dirty="0" smtClean="0">
                <a:latin typeface="Times New Roman" panose="02020603050405020304" pitchFamily="18" charset="0"/>
                <a:cs typeface="Times New Roman" panose="02020603050405020304" pitchFamily="18" charset="0"/>
                <a:hlinkClick r:id="rId6"/>
              </a:rPr>
              <a:t>1926.404</a:t>
            </a:r>
            <a:endParaRPr lang="en-US" sz="2400" dirty="0"/>
          </a:p>
        </p:txBody>
      </p:sp>
    </p:spTree>
    <p:extLst>
      <p:ext uri="{BB962C8B-B14F-4D97-AF65-F5344CB8AC3E}">
        <p14:creationId xmlns:p14="http://schemas.microsoft.com/office/powerpoint/2010/main" val="3672323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6"/>
          <p:cNvSpPr>
            <a:spLocks noChangeArrowheads="1"/>
          </p:cNvSpPr>
          <p:nvPr/>
        </p:nvSpPr>
        <p:spPr bwMode="auto">
          <a:xfrm>
            <a:off x="195728" y="2955275"/>
            <a:ext cx="869427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0000FF"/>
              </a:buClr>
              <a:buFont typeface="Wingdings" panose="05000000000000000000" pitchFamily="2" charset="2"/>
              <a:buChar char="q"/>
            </a:pPr>
            <a:r>
              <a:rPr lang="en-US" altLang="en-US" sz="2800" dirty="0" smtClean="0">
                <a:latin typeface="Times New Roman" panose="02020603050405020304" pitchFamily="18" charset="0"/>
                <a:ea typeface="AR PL UMing HK" charset="0"/>
                <a:cs typeface="Times New Roman" panose="02020603050405020304" pitchFamily="18" charset="0"/>
              </a:rPr>
              <a:t> </a:t>
            </a:r>
            <a:r>
              <a:rPr lang="es-ES" altLang="en-US" sz="2800" dirty="0">
                <a:latin typeface="Times New Roman" panose="02020603050405020304" pitchFamily="18" charset="0"/>
                <a:ea typeface="AR PL UMing HK" charset="0"/>
                <a:cs typeface="Times New Roman" panose="02020603050405020304" pitchFamily="18" charset="0"/>
              </a:rPr>
              <a:t>Utilice siempre GFCI en cables flexibles o de extensión</a:t>
            </a:r>
            <a:endParaRPr lang="en-US" altLang="en-US" sz="2800" dirty="0">
              <a:latin typeface="Times New Roman" panose="02020603050405020304" pitchFamily="18" charset="0"/>
              <a:ea typeface="AR PL UMing HK" charset="0"/>
              <a:cs typeface="Times New Roman" panose="02020603050405020304" pitchFamily="18" charset="0"/>
            </a:endParaRPr>
          </a:p>
        </p:txBody>
      </p:sp>
      <p:sp>
        <p:nvSpPr>
          <p:cNvPr id="19" name="Rectangle 6"/>
          <p:cNvSpPr>
            <a:spLocks noChangeArrowheads="1"/>
          </p:cNvSpPr>
          <p:nvPr/>
        </p:nvSpPr>
        <p:spPr bwMode="auto">
          <a:xfrm>
            <a:off x="195728" y="1855434"/>
            <a:ext cx="869427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0000FF"/>
              </a:buClr>
              <a:buFont typeface="Wingdings" panose="05000000000000000000" pitchFamily="2" charset="2"/>
              <a:buChar char="q"/>
            </a:pPr>
            <a:r>
              <a:rPr lang="en-US" altLang="en-US" sz="2800" dirty="0" smtClean="0">
                <a:latin typeface="Times New Roman" panose="02020603050405020304" pitchFamily="18" charset="0"/>
                <a:ea typeface="AR PL UMing HK" charset="0"/>
                <a:cs typeface="Times New Roman" panose="02020603050405020304" pitchFamily="18" charset="0"/>
              </a:rPr>
              <a:t> </a:t>
            </a:r>
            <a:r>
              <a:rPr lang="es-ES" altLang="en-US" sz="2800" dirty="0">
                <a:latin typeface="Times New Roman" panose="02020603050405020304" pitchFamily="18" charset="0"/>
                <a:ea typeface="AR PL UMing HK" charset="0"/>
                <a:cs typeface="Times New Roman" panose="02020603050405020304" pitchFamily="18" charset="0"/>
              </a:rPr>
              <a:t>Use GFCI en todos los receptáculos de 120 voltios, monofásicos, de 15 y 20 amperios</a:t>
            </a:r>
            <a:endParaRPr lang="en-US" altLang="en-US" sz="2800" dirty="0">
              <a:latin typeface="Times New Roman" panose="02020603050405020304" pitchFamily="18" charset="0"/>
              <a:ea typeface="AR PL UMing HK" charset="0"/>
              <a:cs typeface="Times New Roman" panose="02020603050405020304" pitchFamily="18" charset="0"/>
            </a:endParaRPr>
          </a:p>
        </p:txBody>
      </p:sp>
      <p:pic>
        <p:nvPicPr>
          <p:cNvPr id="20" name="Picture 19" descr="It is a picture of flexible GFCI" title="flexible GFCI"/>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5487954" y="3307549"/>
            <a:ext cx="1771904" cy="3908612"/>
          </a:xfrm>
          <a:prstGeom prst="rect">
            <a:avLst/>
          </a:prstGeom>
        </p:spPr>
      </p:pic>
      <p:pic>
        <p:nvPicPr>
          <p:cNvPr id="21" name="Picture 20" descr="This is a picture of GFCI outlets" title="GFCI"/>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76400" y="3609665"/>
            <a:ext cx="1880093" cy="2943535"/>
          </a:xfrm>
          <a:prstGeom prst="rect">
            <a:avLst/>
          </a:prstGeom>
        </p:spPr>
      </p:pic>
      <p:sp>
        <p:nvSpPr>
          <p:cNvPr id="12" name="Title 1"/>
          <p:cNvSpPr>
            <a:spLocks noGrp="1"/>
          </p:cNvSpPr>
          <p:nvPr>
            <p:ph type="title"/>
          </p:nvPr>
        </p:nvSpPr>
        <p:spPr>
          <a:xfrm>
            <a:off x="76199" y="960438"/>
            <a:ext cx="8819147" cy="563562"/>
          </a:xfrm>
        </p:spPr>
        <p:txBody>
          <a:bodyPr>
            <a:normAutofit fontScale="90000"/>
          </a:bodyPr>
          <a:lstStyle/>
          <a:p>
            <a:r>
              <a:rPr lang="es-MX" altLang="en-US" dirty="0" smtClean="0">
                <a:latin typeface="Times New Roman" panose="02020603050405020304" pitchFamily="18" charset="0"/>
                <a:ea typeface="SimSun" panose="02010600030101010101" pitchFamily="2" charset="-122"/>
              </a:rPr>
              <a:t>Usar interruptores de circuito aterrizados (</a:t>
            </a:r>
            <a:r>
              <a:rPr lang="es-MX" altLang="en-US" dirty="0" err="1" smtClean="0">
                <a:latin typeface="Times New Roman" panose="02020603050405020304" pitchFamily="18" charset="0"/>
                <a:ea typeface="SimSun" panose="02010600030101010101" pitchFamily="2" charset="-122"/>
              </a:rPr>
              <a:t>GFCIs</a:t>
            </a:r>
            <a:r>
              <a:rPr lang="es-MX" altLang="en-US" dirty="0" smtClean="0">
                <a:latin typeface="Times New Roman" panose="02020603050405020304" pitchFamily="18" charset="0"/>
                <a:ea typeface="SimSun" panose="02010600030101010101" pitchFamily="2" charset="-122"/>
              </a:rPr>
              <a:t>)</a:t>
            </a:r>
            <a:endParaRPr lang="es-MX"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82</a:t>
            </a:fld>
            <a:endParaRPr lang="en-US" dirty="0"/>
          </a:p>
        </p:txBody>
      </p:sp>
      <p:sp>
        <p:nvSpPr>
          <p:cNvPr id="11" name="Rectangle 10"/>
          <p:cNvSpPr/>
          <p:nvPr/>
        </p:nvSpPr>
        <p:spPr>
          <a:xfrm>
            <a:off x="4409049" y="3620901"/>
            <a:ext cx="3894015" cy="461665"/>
          </a:xfrm>
          <a:prstGeom prst="rect">
            <a:avLst/>
          </a:prstGeom>
        </p:spPr>
        <p:txBody>
          <a:bodyPr wrap="none">
            <a:spAutoFit/>
          </a:bodyPr>
          <a:lstStyle/>
          <a:p>
            <a:r>
              <a:rPr lang="en-US" altLang="en-US" sz="2400" kern="0" dirty="0">
                <a:latin typeface="Times New Roman" panose="02020603050405020304" pitchFamily="18" charset="0"/>
                <a:cs typeface="Times New Roman" panose="02020603050405020304" pitchFamily="18" charset="0"/>
              </a:rPr>
              <a:t>Regulación </a:t>
            </a:r>
            <a:r>
              <a:rPr lang="en-US" altLang="en-US" sz="2400" kern="0" dirty="0" smtClean="0">
                <a:latin typeface="Times New Roman" panose="02020603050405020304" pitchFamily="18" charset="0"/>
                <a:cs typeface="Times New Roman" panose="02020603050405020304" pitchFamily="18" charset="0"/>
              </a:rPr>
              <a:t>OSHA: </a:t>
            </a:r>
            <a:r>
              <a:rPr lang="en-US" altLang="en-US" sz="2400" kern="0" dirty="0" smtClean="0">
                <a:latin typeface="Times New Roman" panose="02020603050405020304" pitchFamily="18" charset="0"/>
                <a:cs typeface="Times New Roman" panose="02020603050405020304" pitchFamily="18" charset="0"/>
                <a:hlinkClick r:id="rId5"/>
              </a:rPr>
              <a:t>1926.404</a:t>
            </a:r>
            <a:endParaRPr lang="en-US" sz="2400" dirty="0"/>
          </a:p>
        </p:txBody>
      </p:sp>
    </p:spTree>
    <p:extLst>
      <p:ext uri="{BB962C8B-B14F-4D97-AF65-F5344CB8AC3E}">
        <p14:creationId xmlns:p14="http://schemas.microsoft.com/office/powerpoint/2010/main" val="157871509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ChangeArrowheads="1"/>
          </p:cNvSpPr>
          <p:nvPr/>
        </p:nvSpPr>
        <p:spPr bwMode="auto">
          <a:xfrm>
            <a:off x="40062" y="1814730"/>
            <a:ext cx="90277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0000FF"/>
              </a:buClr>
              <a:buFont typeface="Wingdings" panose="05000000000000000000" pitchFamily="2" charset="2"/>
              <a:buChar char="q"/>
            </a:pPr>
            <a:r>
              <a:rPr lang="en-US" altLang="en-US" sz="2800" dirty="0" smtClean="0">
                <a:latin typeface="Times New Roman" panose="02020603050405020304" pitchFamily="18" charset="0"/>
                <a:ea typeface="AR PL UMing HK" charset="0"/>
                <a:cs typeface="Times New Roman" panose="02020603050405020304" pitchFamily="18" charset="0"/>
              </a:rPr>
              <a:t> </a:t>
            </a:r>
            <a:r>
              <a:rPr lang="es-ES" altLang="en-US" sz="2800" dirty="0">
                <a:latin typeface="Times New Roman" panose="02020603050405020304" pitchFamily="18" charset="0"/>
                <a:ea typeface="AR PL UMing HK" charset="0"/>
                <a:cs typeface="Times New Roman" panose="02020603050405020304" pitchFamily="18" charset="0"/>
              </a:rPr>
              <a:t>Reglamento de OSHA para la industria de la construcción</a:t>
            </a:r>
            <a:endParaRPr lang="en-US" altLang="en-US" sz="2800" dirty="0">
              <a:latin typeface="Times New Roman" panose="02020603050405020304" pitchFamily="18" charset="0"/>
              <a:ea typeface="AR PL UMing HK" charset="0"/>
              <a:cs typeface="Times New Roman" panose="02020603050405020304" pitchFamily="18" charset="0"/>
            </a:endParaRPr>
          </a:p>
        </p:txBody>
      </p:sp>
      <p:sp>
        <p:nvSpPr>
          <p:cNvPr id="11" name="Rectangle 10"/>
          <p:cNvSpPr/>
          <p:nvPr/>
        </p:nvSpPr>
        <p:spPr>
          <a:xfrm>
            <a:off x="409575" y="2431739"/>
            <a:ext cx="8509000" cy="3831818"/>
          </a:xfrm>
          <a:prstGeom prst="rect">
            <a:avLst/>
          </a:prstGeom>
        </p:spPr>
        <p:txBody>
          <a:bodyPr wrap="square">
            <a:spAutoFit/>
          </a:bodyPr>
          <a:lstStyle/>
          <a:p>
            <a:pPr algn="just">
              <a:lnSpc>
                <a:spcPct val="150000"/>
              </a:lnSpc>
            </a:pPr>
            <a:r>
              <a:rPr lang="en-US" sz="2700" dirty="0">
                <a:solidFill>
                  <a:srgbClr val="800080"/>
                </a:solidFill>
                <a:latin typeface="Times New Roman" panose="02020603050405020304" pitchFamily="18" charset="0"/>
                <a:cs typeface="Times New Roman" panose="02020603050405020304" pitchFamily="18" charset="0"/>
              </a:rPr>
              <a:t>1926.404(b)(1)(ii) </a:t>
            </a:r>
            <a:r>
              <a:rPr lang="es-ES" sz="2700" dirty="0" smtClean="0">
                <a:solidFill>
                  <a:srgbClr val="000000"/>
                </a:solidFill>
                <a:latin typeface="Times New Roman" panose="02020603050405020304" pitchFamily="18" charset="0"/>
                <a:cs typeface="Times New Roman" panose="02020603050405020304" pitchFamily="18" charset="0"/>
              </a:rPr>
              <a:t>Interruptores </a:t>
            </a:r>
            <a:r>
              <a:rPr lang="es-ES" sz="2700" dirty="0">
                <a:solidFill>
                  <a:srgbClr val="000000"/>
                </a:solidFill>
                <a:latin typeface="Times New Roman" panose="02020603050405020304" pitchFamily="18" charset="0"/>
                <a:cs typeface="Times New Roman" panose="02020603050405020304" pitchFamily="18" charset="0"/>
              </a:rPr>
              <a:t>de circuito </a:t>
            </a:r>
            <a:r>
              <a:rPr lang="es-ES" sz="2700" dirty="0" smtClean="0">
                <a:solidFill>
                  <a:srgbClr val="000000"/>
                </a:solidFill>
                <a:latin typeface="Times New Roman" panose="02020603050405020304" pitchFamily="18" charset="0"/>
                <a:cs typeface="Times New Roman" panose="02020603050405020304" pitchFamily="18" charset="0"/>
              </a:rPr>
              <a:t>aterrizados. </a:t>
            </a:r>
            <a:r>
              <a:rPr lang="es-ES" sz="2700" dirty="0">
                <a:solidFill>
                  <a:srgbClr val="000000"/>
                </a:solidFill>
                <a:latin typeface="Times New Roman" panose="02020603050405020304" pitchFamily="18" charset="0"/>
                <a:cs typeface="Times New Roman" panose="02020603050405020304" pitchFamily="18" charset="0"/>
              </a:rPr>
              <a:t>Todos los tomacorrientes de 125 voltios, monofásicos, de 15, 20 y 30 amperios que no sean parte del cableado permanente del edificio o estructura y que estén en uso por el personal deberán </a:t>
            </a:r>
            <a:r>
              <a:rPr lang="es-ES" sz="2700" dirty="0" smtClean="0">
                <a:solidFill>
                  <a:srgbClr val="000000"/>
                </a:solidFill>
                <a:latin typeface="Times New Roman" panose="02020603050405020304" pitchFamily="18" charset="0"/>
                <a:cs typeface="Times New Roman" panose="02020603050405020304" pitchFamily="18" charset="0"/>
              </a:rPr>
              <a:t>estar protegidos con interruptores </a:t>
            </a:r>
            <a:r>
              <a:rPr lang="es-ES" sz="2700" dirty="0">
                <a:solidFill>
                  <a:srgbClr val="000000"/>
                </a:solidFill>
                <a:latin typeface="Times New Roman" panose="02020603050405020304" pitchFamily="18" charset="0"/>
                <a:cs typeface="Times New Roman" panose="02020603050405020304" pitchFamily="18" charset="0"/>
              </a:rPr>
              <a:t>de circuito </a:t>
            </a:r>
            <a:r>
              <a:rPr lang="es-ES" sz="2700" dirty="0" smtClean="0">
                <a:solidFill>
                  <a:srgbClr val="000000"/>
                </a:solidFill>
                <a:latin typeface="Times New Roman" panose="02020603050405020304" pitchFamily="18" charset="0"/>
                <a:cs typeface="Times New Roman" panose="02020603050405020304" pitchFamily="18" charset="0"/>
              </a:rPr>
              <a:t>aterrizados.</a:t>
            </a:r>
            <a:endParaRPr lang="en-US" sz="2700" dirty="0">
              <a:solidFill>
                <a:srgbClr val="000000"/>
              </a:solidFill>
              <a:latin typeface="Times New Roman" panose="02020603050405020304" pitchFamily="18" charset="0"/>
              <a:cs typeface="Times New Roman" panose="02020603050405020304" pitchFamily="18" charset="0"/>
            </a:endParaRPr>
          </a:p>
        </p:txBody>
      </p:sp>
      <p:sp>
        <p:nvSpPr>
          <p:cNvPr id="12" name="Title 1"/>
          <p:cNvSpPr>
            <a:spLocks noGrp="1"/>
          </p:cNvSpPr>
          <p:nvPr>
            <p:ph type="title"/>
          </p:nvPr>
        </p:nvSpPr>
        <p:spPr>
          <a:xfrm>
            <a:off x="76199" y="960438"/>
            <a:ext cx="8819147" cy="563562"/>
          </a:xfrm>
        </p:spPr>
        <p:txBody>
          <a:bodyPr>
            <a:normAutofit fontScale="90000"/>
          </a:bodyPr>
          <a:lstStyle/>
          <a:p>
            <a:r>
              <a:rPr lang="es-MX" altLang="en-US" dirty="0" smtClean="0">
                <a:latin typeface="Times New Roman" panose="02020603050405020304" pitchFamily="18" charset="0"/>
                <a:ea typeface="SimSun" panose="02010600030101010101" pitchFamily="2" charset="-122"/>
              </a:rPr>
              <a:t>Usar interruptores de circuito aterrizados (</a:t>
            </a:r>
            <a:r>
              <a:rPr lang="es-MX" altLang="en-US" dirty="0" err="1" smtClean="0">
                <a:latin typeface="Times New Roman" panose="02020603050405020304" pitchFamily="18" charset="0"/>
                <a:ea typeface="SimSun" panose="02010600030101010101" pitchFamily="2" charset="-122"/>
              </a:rPr>
              <a:t>GFCIs</a:t>
            </a:r>
            <a:r>
              <a:rPr lang="es-MX" altLang="en-US" dirty="0" smtClean="0">
                <a:latin typeface="Times New Roman" panose="02020603050405020304" pitchFamily="18" charset="0"/>
                <a:ea typeface="SimSun" panose="02010600030101010101" pitchFamily="2" charset="-122"/>
              </a:rPr>
              <a:t>)</a:t>
            </a:r>
            <a:endParaRPr lang="es-MX"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83</a:t>
            </a:fld>
            <a:endParaRPr lang="en-US" dirty="0"/>
          </a:p>
        </p:txBody>
      </p:sp>
    </p:spTree>
    <p:extLst>
      <p:ext uri="{BB962C8B-B14F-4D97-AF65-F5344CB8AC3E}">
        <p14:creationId xmlns:p14="http://schemas.microsoft.com/office/powerpoint/2010/main" val="362260055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ChangeArrowheads="1"/>
          </p:cNvSpPr>
          <p:nvPr/>
        </p:nvSpPr>
        <p:spPr bwMode="auto">
          <a:xfrm>
            <a:off x="195728" y="1832210"/>
            <a:ext cx="869427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0000FF"/>
              </a:buClr>
              <a:buFont typeface="Wingdings" panose="05000000000000000000" pitchFamily="2" charset="2"/>
              <a:buChar char="q"/>
            </a:pPr>
            <a:r>
              <a:rPr lang="en-US" altLang="en-US" sz="2800" dirty="0" smtClean="0">
                <a:latin typeface="Times New Roman" panose="02020603050405020304" pitchFamily="18" charset="0"/>
                <a:ea typeface="AR PL UMing HK" charset="0"/>
                <a:cs typeface="Times New Roman" panose="02020603050405020304" pitchFamily="18" charset="0"/>
              </a:rPr>
              <a:t> </a:t>
            </a:r>
            <a:r>
              <a:rPr lang="es-ES" altLang="en-US" sz="3200" dirty="0">
                <a:latin typeface="Times New Roman" panose="02020603050405020304" pitchFamily="18" charset="0"/>
                <a:ea typeface="AR PL UMing HK" charset="0"/>
                <a:cs typeface="Times New Roman" panose="02020603050405020304" pitchFamily="18" charset="0"/>
              </a:rPr>
              <a:t>Reglamento de OSHA para la industria general</a:t>
            </a:r>
            <a:endParaRPr lang="en-US" altLang="en-US" sz="3200" dirty="0">
              <a:latin typeface="Times New Roman" panose="02020603050405020304" pitchFamily="18" charset="0"/>
              <a:ea typeface="AR PL UMing HK" charset="0"/>
              <a:cs typeface="Times New Roman" panose="02020603050405020304" pitchFamily="18" charset="0"/>
            </a:endParaRPr>
          </a:p>
        </p:txBody>
      </p:sp>
      <p:sp>
        <p:nvSpPr>
          <p:cNvPr id="11" name="Rectangle 10"/>
          <p:cNvSpPr/>
          <p:nvPr/>
        </p:nvSpPr>
        <p:spPr>
          <a:xfrm>
            <a:off x="350363" y="2259338"/>
            <a:ext cx="8509000" cy="4455066"/>
          </a:xfrm>
          <a:prstGeom prst="rect">
            <a:avLst/>
          </a:prstGeom>
        </p:spPr>
        <p:txBody>
          <a:bodyPr wrap="square">
            <a:spAutoFit/>
          </a:bodyPr>
          <a:lstStyle/>
          <a:p>
            <a:pPr algn="just">
              <a:lnSpc>
                <a:spcPct val="150000"/>
              </a:lnSpc>
            </a:pPr>
            <a:r>
              <a:rPr lang="en-US" sz="2700" dirty="0">
                <a:solidFill>
                  <a:srgbClr val="800080"/>
                </a:solidFill>
                <a:latin typeface="Times New Roman" panose="02020603050405020304" pitchFamily="18" charset="0"/>
                <a:cs typeface="Times New Roman" panose="02020603050405020304" pitchFamily="18" charset="0"/>
              </a:rPr>
              <a:t>1910.304(b)(3)(ii) </a:t>
            </a:r>
            <a:r>
              <a:rPr lang="es-ES" sz="2700" dirty="0" smtClean="0">
                <a:solidFill>
                  <a:srgbClr val="000000"/>
                </a:solidFill>
                <a:latin typeface="Times New Roman" panose="02020603050405020304" pitchFamily="18" charset="0"/>
                <a:cs typeface="Times New Roman" panose="02020603050405020304" pitchFamily="18" charset="0"/>
              </a:rPr>
              <a:t>Interruptores </a:t>
            </a:r>
            <a:r>
              <a:rPr lang="es-ES" sz="2700" dirty="0">
                <a:solidFill>
                  <a:srgbClr val="000000"/>
                </a:solidFill>
                <a:latin typeface="Times New Roman" panose="02020603050405020304" pitchFamily="18" charset="0"/>
                <a:cs typeface="Times New Roman" panose="02020603050405020304" pitchFamily="18" charset="0"/>
              </a:rPr>
              <a:t>de circuito </a:t>
            </a:r>
            <a:r>
              <a:rPr lang="es-ES" sz="2700" dirty="0" smtClean="0">
                <a:solidFill>
                  <a:srgbClr val="000000"/>
                </a:solidFill>
                <a:latin typeface="Times New Roman" panose="02020603050405020304" pitchFamily="18" charset="0"/>
                <a:cs typeface="Times New Roman" panose="02020603050405020304" pitchFamily="18" charset="0"/>
              </a:rPr>
              <a:t>aterrizados. </a:t>
            </a:r>
            <a:r>
              <a:rPr lang="es-ES" sz="2700" dirty="0">
                <a:solidFill>
                  <a:srgbClr val="000000"/>
                </a:solidFill>
                <a:latin typeface="Times New Roman" panose="02020603050405020304" pitchFamily="18" charset="0"/>
                <a:cs typeface="Times New Roman" panose="02020603050405020304" pitchFamily="18" charset="0"/>
              </a:rPr>
              <a:t>Todas las salidas de receptáculos monofásicos de 15 y 20 amperios de 120 voltios en sitios de construcción, que no son parte del cableado permanente del edificio o estructura y que están en uso por los empleados, deberán </a:t>
            </a:r>
            <a:r>
              <a:rPr lang="es-ES" sz="2700" dirty="0" smtClean="0">
                <a:solidFill>
                  <a:srgbClr val="000000"/>
                </a:solidFill>
                <a:latin typeface="Times New Roman" panose="02020603050405020304" pitchFamily="18" charset="0"/>
                <a:cs typeface="Times New Roman" panose="02020603050405020304" pitchFamily="18" charset="0"/>
              </a:rPr>
              <a:t>contar con interruptores </a:t>
            </a:r>
            <a:r>
              <a:rPr lang="es-ES" sz="2700" dirty="0">
                <a:solidFill>
                  <a:srgbClr val="000000"/>
                </a:solidFill>
                <a:latin typeface="Times New Roman" panose="02020603050405020304" pitchFamily="18" charset="0"/>
                <a:cs typeface="Times New Roman" panose="02020603050405020304" pitchFamily="18" charset="0"/>
              </a:rPr>
              <a:t>de circuito </a:t>
            </a:r>
            <a:r>
              <a:rPr lang="es-ES" sz="2700" dirty="0" smtClean="0">
                <a:solidFill>
                  <a:srgbClr val="000000"/>
                </a:solidFill>
                <a:latin typeface="Times New Roman" panose="02020603050405020304" pitchFamily="18" charset="0"/>
                <a:cs typeface="Times New Roman" panose="02020603050405020304" pitchFamily="18" charset="0"/>
              </a:rPr>
              <a:t>aterrizados aprobados </a:t>
            </a:r>
            <a:r>
              <a:rPr lang="es-ES" sz="2700" dirty="0">
                <a:solidFill>
                  <a:srgbClr val="000000"/>
                </a:solidFill>
                <a:latin typeface="Times New Roman" panose="02020603050405020304" pitchFamily="18" charset="0"/>
                <a:cs typeface="Times New Roman" panose="02020603050405020304" pitchFamily="18" charset="0"/>
              </a:rPr>
              <a:t>para </a:t>
            </a:r>
            <a:r>
              <a:rPr lang="es-ES" sz="2700" dirty="0" smtClean="0">
                <a:solidFill>
                  <a:srgbClr val="000000"/>
                </a:solidFill>
                <a:latin typeface="Times New Roman" panose="02020603050405020304" pitchFamily="18" charset="0"/>
                <a:cs typeface="Times New Roman" panose="02020603050405020304" pitchFamily="18" charset="0"/>
              </a:rPr>
              <a:t>la protección </a:t>
            </a:r>
            <a:r>
              <a:rPr lang="es-ES" sz="2700" dirty="0">
                <a:solidFill>
                  <a:srgbClr val="000000"/>
                </a:solidFill>
                <a:latin typeface="Times New Roman" panose="02020603050405020304" pitchFamily="18" charset="0"/>
                <a:cs typeface="Times New Roman" panose="02020603050405020304" pitchFamily="18" charset="0"/>
              </a:rPr>
              <a:t>del personal.</a:t>
            </a:r>
            <a:endParaRPr lang="en-US" sz="2700" dirty="0">
              <a:solidFill>
                <a:srgbClr val="000000"/>
              </a:solidFill>
              <a:latin typeface="Times New Roman" panose="02020603050405020304" pitchFamily="18" charset="0"/>
              <a:cs typeface="Times New Roman" panose="02020603050405020304" pitchFamily="18" charset="0"/>
            </a:endParaRPr>
          </a:p>
        </p:txBody>
      </p:sp>
      <p:sp>
        <p:nvSpPr>
          <p:cNvPr id="12" name="Title 1"/>
          <p:cNvSpPr>
            <a:spLocks noGrp="1"/>
          </p:cNvSpPr>
          <p:nvPr>
            <p:ph type="title"/>
          </p:nvPr>
        </p:nvSpPr>
        <p:spPr>
          <a:xfrm>
            <a:off x="76199" y="960438"/>
            <a:ext cx="8819147" cy="563562"/>
          </a:xfrm>
        </p:spPr>
        <p:txBody>
          <a:bodyPr>
            <a:normAutofit fontScale="90000"/>
          </a:bodyPr>
          <a:lstStyle/>
          <a:p>
            <a:r>
              <a:rPr lang="es-MX" altLang="en-US" dirty="0" smtClean="0">
                <a:latin typeface="Times New Roman" panose="02020603050405020304" pitchFamily="18" charset="0"/>
                <a:ea typeface="SimSun" panose="02010600030101010101" pitchFamily="2" charset="-122"/>
              </a:rPr>
              <a:t>Usar interruptores de circuito aterrizados (</a:t>
            </a:r>
            <a:r>
              <a:rPr lang="es-MX" altLang="en-US" dirty="0" err="1" smtClean="0">
                <a:latin typeface="Times New Roman" panose="02020603050405020304" pitchFamily="18" charset="0"/>
                <a:ea typeface="SimSun" panose="02010600030101010101" pitchFamily="2" charset="-122"/>
              </a:rPr>
              <a:t>GFCIs</a:t>
            </a:r>
            <a:r>
              <a:rPr lang="es-MX" altLang="en-US" dirty="0" smtClean="0">
                <a:latin typeface="Times New Roman" panose="02020603050405020304" pitchFamily="18" charset="0"/>
                <a:ea typeface="SimSun" panose="02010600030101010101" pitchFamily="2" charset="-122"/>
              </a:rPr>
              <a:t>)</a:t>
            </a:r>
            <a:endParaRPr lang="es-MX"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84</a:t>
            </a:fld>
            <a:endParaRPr lang="en-US" dirty="0"/>
          </a:p>
        </p:txBody>
      </p:sp>
    </p:spTree>
    <p:extLst>
      <p:ext uri="{BB962C8B-B14F-4D97-AF65-F5344CB8AC3E}">
        <p14:creationId xmlns:p14="http://schemas.microsoft.com/office/powerpoint/2010/main" val="400781182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ChangeArrowheads="1"/>
          </p:cNvSpPr>
          <p:nvPr/>
        </p:nvSpPr>
        <p:spPr bwMode="auto">
          <a:xfrm>
            <a:off x="195728" y="1828800"/>
            <a:ext cx="445247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eaLnBrk="1" hangingPunct="1">
              <a:buClr>
                <a:srgbClr val="0000FF"/>
              </a:buClr>
              <a:buFont typeface="Wingdings" panose="05000000000000000000" pitchFamily="2" charset="2"/>
              <a:buChar char="q"/>
            </a:pPr>
            <a:r>
              <a:rPr lang="es-MX" altLang="en-US" sz="2800" dirty="0" smtClean="0">
                <a:latin typeface="Times New Roman" panose="02020603050405020304" pitchFamily="18" charset="0"/>
                <a:ea typeface="AR PL UMing HK" charset="0"/>
                <a:cs typeface="Times New Roman" panose="02020603050405020304" pitchFamily="18" charset="0"/>
              </a:rPr>
              <a:t>Interruptor vs. </a:t>
            </a:r>
            <a:r>
              <a:rPr lang="es-MX" altLang="en-US" sz="3200" dirty="0" smtClean="0">
                <a:latin typeface="Times New Roman" panose="02020603050405020304" pitchFamily="18" charset="0"/>
                <a:ea typeface="AR PL UMing HK" charset="0"/>
                <a:cs typeface="Times New Roman" panose="02020603050405020304" pitchFamily="18" charset="0"/>
              </a:rPr>
              <a:t>GFCI</a:t>
            </a:r>
            <a:endParaRPr lang="es-MX" altLang="en-US" sz="3200" dirty="0">
              <a:latin typeface="Times New Roman" panose="02020603050405020304" pitchFamily="18" charset="0"/>
              <a:ea typeface="AR PL UMing HK" charset="0"/>
              <a:cs typeface="Times New Roman" panose="02020603050405020304" pitchFamily="18" charset="0"/>
            </a:endParaRPr>
          </a:p>
        </p:txBody>
      </p:sp>
      <p:graphicFrame>
        <p:nvGraphicFramePr>
          <p:cNvPr id="7" name="Group 5" descr="a comprehensive comparison table between circuit breaker and GFCI" title="discussion table"/>
          <p:cNvGraphicFramePr>
            <a:graphicFrameLocks noGrp="1"/>
          </p:cNvGraphicFramePr>
          <p:nvPr>
            <p:extLst>
              <p:ext uri="{D42A27DB-BD31-4B8C-83A1-F6EECF244321}">
                <p14:modId xmlns:p14="http://schemas.microsoft.com/office/powerpoint/2010/main" val="1386447938"/>
              </p:ext>
            </p:extLst>
          </p:nvPr>
        </p:nvGraphicFramePr>
        <p:xfrm>
          <a:off x="304800" y="2438400"/>
          <a:ext cx="8534400" cy="3478630"/>
        </p:xfrm>
        <a:graphic>
          <a:graphicData uri="http://schemas.openxmlformats.org/drawingml/2006/table">
            <a:tbl>
              <a:tblPr firstRow="1"/>
              <a:tblGrid>
                <a:gridCol w="2895600">
                  <a:extLst>
                    <a:ext uri="{9D8B030D-6E8A-4147-A177-3AD203B41FA5}">
                      <a16:colId xmlns:a16="http://schemas.microsoft.com/office/drawing/2014/main" val="20000"/>
                    </a:ext>
                  </a:extLst>
                </a:gridCol>
                <a:gridCol w="2743200">
                  <a:extLst>
                    <a:ext uri="{9D8B030D-6E8A-4147-A177-3AD203B41FA5}">
                      <a16:colId xmlns:a16="http://schemas.microsoft.com/office/drawing/2014/main" val="654433978"/>
                    </a:ext>
                  </a:extLst>
                </a:gridCol>
                <a:gridCol w="2895600">
                  <a:extLst>
                    <a:ext uri="{9D8B030D-6E8A-4147-A177-3AD203B41FA5}">
                      <a16:colId xmlns:a16="http://schemas.microsoft.com/office/drawing/2014/main" val="1034729807"/>
                    </a:ext>
                  </a:extLst>
                </a:gridCol>
              </a:tblGrid>
              <a:tr h="643912">
                <a:tc>
                  <a:txBody>
                    <a:body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altLang="en-US" sz="2800" b="1" i="0" u="none" strike="noStrike" cap="none" normalizeH="0" baseline="0" dirty="0" smtClean="0">
                        <a:ln>
                          <a:noFill/>
                        </a:ln>
                        <a:solidFill>
                          <a:srgbClr val="000000"/>
                        </a:solidFill>
                        <a:effectLst/>
                        <a:latin typeface="Times New Roman" panose="02020603050405020304" pitchFamily="18" charset="0"/>
                        <a:ea typeface="MS PGothic" panose="020B0600070205080204" pitchFamily="34" charset="-128"/>
                        <a:cs typeface="Times New Roman" panose="02020603050405020304" pitchFamily="18" charset="0"/>
                      </a:endParaRPr>
                    </a:p>
                  </a:txBody>
                  <a:tcPr marL="90001" marR="90001" marT="172499" marB="4677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s-MX" altLang="en-US" sz="2800" b="1" i="0" u="none" strike="noStrike" cap="none" normalizeH="0" baseline="0" noProof="0" dirty="0" smtClean="0">
                          <a:ln>
                            <a:noFill/>
                          </a:ln>
                          <a:solidFill>
                            <a:srgbClr val="000000"/>
                          </a:solidFill>
                          <a:effectLst/>
                          <a:latin typeface="Times New Roman" panose="02020603050405020304" pitchFamily="18" charset="0"/>
                          <a:ea typeface="MS PGothic" panose="020B0600070205080204" pitchFamily="34" charset="-128"/>
                          <a:cs typeface="Times New Roman" panose="02020603050405020304" pitchFamily="18" charset="0"/>
                        </a:rPr>
                        <a:t>Interruptor</a:t>
                      </a:r>
                    </a:p>
                  </a:txBody>
                  <a:tcPr marL="90001" marR="90001" marT="172499" marB="4677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2800" b="1" i="0" u="none" strike="noStrike" cap="none" normalizeH="0" baseline="0" dirty="0" smtClean="0">
                          <a:ln>
                            <a:noFill/>
                          </a:ln>
                          <a:solidFill>
                            <a:srgbClr val="000000"/>
                          </a:solidFill>
                          <a:effectLst/>
                          <a:latin typeface="Times New Roman" panose="02020603050405020304" pitchFamily="18" charset="0"/>
                          <a:ea typeface="MS PGothic" panose="020B0600070205080204" pitchFamily="34" charset="-128"/>
                          <a:cs typeface="Times New Roman" panose="02020603050405020304" pitchFamily="18" charset="0"/>
                        </a:rPr>
                        <a:t>GFCI</a:t>
                      </a:r>
                    </a:p>
                  </a:txBody>
                  <a:tcPr marL="90001" marR="90001" marT="172499" marB="4677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extLst>
                  <a:ext uri="{0D108BD9-81ED-4DB2-BD59-A6C34878D82A}">
                    <a16:rowId xmlns:a16="http://schemas.microsoft.com/office/drawing/2014/main" val="642407261"/>
                  </a:ext>
                </a:extLst>
              </a:tr>
              <a:tr h="365823">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MX" altLang="en-US" sz="2800" b="1" i="0" u="none" strike="noStrike" cap="none" normalizeH="0" baseline="0" noProof="0" dirty="0" smtClean="0">
                          <a:ln>
                            <a:noFill/>
                          </a:ln>
                          <a:solidFill>
                            <a:srgbClr val="000000"/>
                          </a:solidFill>
                          <a:effectLst/>
                          <a:latin typeface="Times New Roman" panose="02020603050405020304" pitchFamily="18" charset="0"/>
                          <a:cs typeface="Times New Roman" panose="02020603050405020304" pitchFamily="18" charset="0"/>
                        </a:rPr>
                        <a:t>Operación</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MX" altLang="en-US" sz="2800" b="0" i="0" u="none" strike="noStrike" cap="none" normalizeH="0" baseline="0" noProof="0" dirty="0" smtClean="0">
                          <a:ln>
                            <a:noFill/>
                          </a:ln>
                          <a:solidFill>
                            <a:srgbClr val="000000"/>
                          </a:solidFill>
                          <a:effectLst/>
                          <a:latin typeface="Times New Roman" panose="02020603050405020304" pitchFamily="18" charset="0"/>
                          <a:cs typeface="Times New Roman" panose="02020603050405020304" pitchFamily="18" charset="0"/>
                        </a:rPr>
                        <a:t>Automática</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MX" altLang="en-US" sz="2800" b="0" i="0" u="none" strike="noStrike" cap="none" normalizeH="0" baseline="0" noProof="0" dirty="0" smtClean="0">
                          <a:ln>
                            <a:noFill/>
                          </a:ln>
                          <a:solidFill>
                            <a:srgbClr val="000000"/>
                          </a:solidFill>
                          <a:effectLst/>
                          <a:latin typeface="Times New Roman" panose="02020603050405020304" pitchFamily="18" charset="0"/>
                          <a:cs typeface="Times New Roman" panose="02020603050405020304" pitchFamily="18" charset="0"/>
                        </a:rPr>
                        <a:t>Automática</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54442803"/>
                  </a:ext>
                </a:extLst>
              </a:tr>
              <a:tr h="369938">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MX" altLang="en-US" sz="2800" b="1" i="0" u="none" strike="noStrike" kern="1200" cap="none" normalizeH="0" baseline="0" noProof="0" dirty="0" smtClean="0">
                          <a:ln>
                            <a:noFill/>
                          </a:ln>
                          <a:solidFill>
                            <a:srgbClr val="000000"/>
                          </a:solidFill>
                          <a:effectLst/>
                          <a:latin typeface="Times New Roman" panose="02020603050405020304" pitchFamily="18" charset="0"/>
                          <a:ea typeface="+mn-ea"/>
                          <a:cs typeface="Times New Roman" panose="02020603050405020304" pitchFamily="18" charset="0"/>
                        </a:rPr>
                        <a:t>Qué protege</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defRPr/>
                      </a:pPr>
                      <a:r>
                        <a:rPr kumimoji="0" lang="es-MX" altLang="en-US" sz="2800" b="0" i="0" u="none" strike="noStrike" cap="none" normalizeH="0" baseline="0" noProof="0" dirty="0" smtClean="0">
                          <a:ln>
                            <a:noFill/>
                          </a:ln>
                          <a:solidFill>
                            <a:srgbClr val="000000"/>
                          </a:solidFill>
                          <a:effectLst/>
                          <a:latin typeface="Times New Roman" panose="02020603050405020304" pitchFamily="18" charset="0"/>
                          <a:cs typeface="Times New Roman" panose="02020603050405020304" pitchFamily="18" charset="0"/>
                        </a:rPr>
                        <a:t>Circuito Eléctrico</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MX" altLang="en-US" sz="2800" b="0" i="0" u="none" strike="noStrike" cap="none" normalizeH="0" baseline="0" noProof="0" dirty="0" smtClean="0">
                          <a:ln>
                            <a:noFill/>
                          </a:ln>
                          <a:solidFill>
                            <a:srgbClr val="000000"/>
                          </a:solidFill>
                          <a:effectLst/>
                          <a:latin typeface="Times New Roman" panose="02020603050405020304" pitchFamily="18" charset="0"/>
                          <a:cs typeface="Times New Roman" panose="02020603050405020304" pitchFamily="18" charset="0"/>
                        </a:rPr>
                        <a:t>Cuerpo humano</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79900000"/>
                  </a:ext>
                </a:extLst>
              </a:tr>
              <a:tr h="640180">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MX" altLang="en-US" sz="2800" b="1" i="0" u="none" strike="noStrike" kern="1200" cap="none" normalizeH="0" baseline="0" noProof="0" dirty="0" smtClean="0">
                          <a:ln>
                            <a:noFill/>
                          </a:ln>
                          <a:solidFill>
                            <a:srgbClr val="000000"/>
                          </a:solidFill>
                          <a:effectLst/>
                          <a:latin typeface="Times New Roman" panose="02020603050405020304" pitchFamily="18" charset="0"/>
                          <a:ea typeface="+mn-ea"/>
                          <a:cs typeface="Times New Roman" panose="02020603050405020304" pitchFamily="18" charset="0"/>
                        </a:rPr>
                        <a:t>Qué peligros proteger</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MX" altLang="en-US" sz="2800" b="0" i="0" u="none" strike="noStrike" cap="none" normalizeH="0" baseline="0" noProof="0" dirty="0" smtClean="0">
                          <a:ln>
                            <a:noFill/>
                          </a:ln>
                          <a:solidFill>
                            <a:srgbClr val="000000"/>
                          </a:solidFill>
                          <a:effectLst/>
                          <a:latin typeface="Times New Roman" panose="02020603050405020304" pitchFamily="18" charset="0"/>
                          <a:cs typeface="Times New Roman" panose="02020603050405020304" pitchFamily="18" charset="0"/>
                        </a:rPr>
                        <a:t>Daño causado por sobrecarga o cortocircuito</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MX" altLang="en-US" sz="2800" b="0" i="0" u="none" strike="noStrike" cap="none" normalizeH="0" baseline="0" noProof="0" dirty="0" smtClean="0">
                          <a:ln>
                            <a:noFill/>
                          </a:ln>
                          <a:solidFill>
                            <a:srgbClr val="000000"/>
                          </a:solidFill>
                          <a:effectLst/>
                          <a:latin typeface="Times New Roman" panose="02020603050405020304" pitchFamily="18" charset="0"/>
                          <a:cs typeface="Times New Roman" panose="02020603050405020304" pitchFamily="18" charset="0"/>
                        </a:rPr>
                        <a:t>Desequilibrio de corriente entre el ir y volver del equipo eléctrico</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468515047"/>
                  </a:ext>
                </a:extLst>
              </a:tr>
            </a:tbl>
          </a:graphicData>
        </a:graphic>
      </p:graphicFrame>
      <p:sp>
        <p:nvSpPr>
          <p:cNvPr id="8" name="Title 1"/>
          <p:cNvSpPr>
            <a:spLocks noGrp="1"/>
          </p:cNvSpPr>
          <p:nvPr>
            <p:ph type="title"/>
          </p:nvPr>
        </p:nvSpPr>
        <p:spPr>
          <a:xfrm>
            <a:off x="76199" y="960438"/>
            <a:ext cx="8819147" cy="563562"/>
          </a:xfrm>
        </p:spPr>
        <p:txBody>
          <a:bodyPr>
            <a:normAutofit fontScale="90000"/>
          </a:bodyPr>
          <a:lstStyle/>
          <a:p>
            <a:r>
              <a:rPr lang="es-MX" altLang="en-US" dirty="0" smtClean="0">
                <a:latin typeface="Times New Roman" panose="02020603050405020304" pitchFamily="18" charset="0"/>
                <a:ea typeface="SimSun" panose="02010600030101010101" pitchFamily="2" charset="-122"/>
              </a:rPr>
              <a:t>Usar interruptores de circuito aterrizados (</a:t>
            </a:r>
            <a:r>
              <a:rPr lang="es-MX" altLang="en-US" dirty="0" err="1" smtClean="0">
                <a:latin typeface="Times New Roman" panose="02020603050405020304" pitchFamily="18" charset="0"/>
                <a:ea typeface="SimSun" panose="02010600030101010101" pitchFamily="2" charset="-122"/>
              </a:rPr>
              <a:t>GFCIs</a:t>
            </a:r>
            <a:r>
              <a:rPr lang="es-MX" altLang="en-US" dirty="0" smtClean="0">
                <a:latin typeface="Times New Roman" panose="02020603050405020304" pitchFamily="18" charset="0"/>
                <a:ea typeface="SimSun" panose="02010600030101010101" pitchFamily="2" charset="-122"/>
              </a:rPr>
              <a:t>)</a:t>
            </a:r>
            <a:endParaRPr lang="es-MX"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85</a:t>
            </a:fld>
            <a:endParaRPr lang="en-US" dirty="0"/>
          </a:p>
        </p:txBody>
      </p:sp>
    </p:spTree>
    <p:extLst>
      <p:ext uri="{BB962C8B-B14F-4D97-AF65-F5344CB8AC3E}">
        <p14:creationId xmlns:p14="http://schemas.microsoft.com/office/powerpoint/2010/main" val="271920793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152400" y="1981658"/>
            <a:ext cx="693420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3333FF"/>
              </a:buClr>
              <a:buFont typeface="Wingdings" panose="05000000000000000000" pitchFamily="2" charset="2"/>
              <a:buChar char="q"/>
            </a:pPr>
            <a:r>
              <a:rPr lang="en-US" altLang="en-US" sz="2800" dirty="0" smtClean="0">
                <a:latin typeface="Times New Roman" panose="02020603050405020304" pitchFamily="18" charset="0"/>
                <a:cs typeface="Times New Roman" panose="02020603050405020304" pitchFamily="18" charset="0"/>
              </a:rPr>
              <a:t> </a:t>
            </a:r>
            <a:r>
              <a:rPr lang="es-ES" altLang="en-US" sz="3200" dirty="0" smtClean="0">
                <a:latin typeface="Times New Roman" panose="02020603050405020304" pitchFamily="18" charset="0"/>
                <a:cs typeface="Times New Roman" panose="02020603050405020304" pitchFamily="18" charset="0"/>
              </a:rPr>
              <a:t>Use </a:t>
            </a:r>
            <a:r>
              <a:rPr lang="es-ES" altLang="en-US" sz="3200" dirty="0">
                <a:latin typeface="Times New Roman" panose="02020603050405020304" pitchFamily="18" charset="0"/>
                <a:cs typeface="Times New Roman" panose="02020603050405020304" pitchFamily="18" charset="0"/>
              </a:rPr>
              <a:t>herramientas de mano con </a:t>
            </a:r>
            <a:endParaRPr lang="es-ES" altLang="en-US" sz="3200" dirty="0" smtClean="0">
              <a:latin typeface="Times New Roman" panose="02020603050405020304" pitchFamily="18" charset="0"/>
              <a:cs typeface="Times New Roman" panose="02020603050405020304" pitchFamily="18" charset="0"/>
            </a:endParaRPr>
          </a:p>
          <a:p>
            <a:pPr algn="just">
              <a:buClr>
                <a:srgbClr val="3333FF"/>
              </a:buClr>
            </a:pPr>
            <a:r>
              <a:rPr lang="es-ES" altLang="en-US" sz="3200" dirty="0">
                <a:latin typeface="Times New Roman" panose="02020603050405020304" pitchFamily="18" charset="0"/>
                <a:cs typeface="Times New Roman" panose="02020603050405020304" pitchFamily="18" charset="0"/>
              </a:rPr>
              <a:t> </a:t>
            </a:r>
            <a:r>
              <a:rPr lang="es-ES" altLang="en-US" sz="3200" dirty="0" smtClean="0">
                <a:latin typeface="Times New Roman" panose="02020603050405020304" pitchFamily="18" charset="0"/>
                <a:cs typeface="Times New Roman" panose="02020603050405020304" pitchFamily="18" charset="0"/>
              </a:rPr>
              <a:t>    doble </a:t>
            </a:r>
            <a:r>
              <a:rPr lang="es-ES" altLang="en-US" sz="3200" dirty="0">
                <a:latin typeface="Times New Roman" panose="02020603050405020304" pitchFamily="18" charset="0"/>
                <a:cs typeface="Times New Roman" panose="02020603050405020304" pitchFamily="18" charset="0"/>
              </a:rPr>
              <a:t>aislamiento.</a:t>
            </a:r>
            <a:endParaRPr lang="en-US" altLang="en-US" sz="3200" dirty="0">
              <a:latin typeface="Times New Roman" panose="02020603050405020304" pitchFamily="18" charset="0"/>
              <a:cs typeface="Times New Roman" panose="02020603050405020304" pitchFamily="18" charset="0"/>
            </a:endParaRPr>
          </a:p>
        </p:txBody>
      </p:sp>
      <p:pic>
        <p:nvPicPr>
          <p:cNvPr id="11" name="Picture 1" descr="It shows a power drill with double insulation" title="double-insulated device"/>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548777" y="3416221"/>
            <a:ext cx="4214223" cy="2374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p:cNvSpPr>
            <a:spLocks noChangeArrowheads="1"/>
          </p:cNvSpPr>
          <p:nvPr/>
        </p:nvSpPr>
        <p:spPr bwMode="auto">
          <a:xfrm>
            <a:off x="240699" y="3773072"/>
            <a:ext cx="424507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r>
              <a:rPr lang="es-ES" altLang="en-US" sz="3200" dirty="0">
                <a:latin typeface="Times New Roman" panose="02020603050405020304" pitchFamily="18" charset="0"/>
                <a:cs typeface="Times New Roman" panose="02020603050405020304" pitchFamily="18" charset="0"/>
              </a:rPr>
              <a:t>Plásticos no conductores</a:t>
            </a:r>
          </a:p>
          <a:p>
            <a:endParaRPr lang="es-ES" altLang="en-US" sz="3200" dirty="0">
              <a:latin typeface="Times New Roman" panose="02020603050405020304" pitchFamily="18" charset="0"/>
              <a:cs typeface="Times New Roman" panose="02020603050405020304" pitchFamily="18" charset="0"/>
            </a:endParaRPr>
          </a:p>
          <a:p>
            <a:r>
              <a:rPr lang="es-ES" altLang="en-US" sz="3200" dirty="0">
                <a:latin typeface="Times New Roman" panose="02020603050405020304" pitchFamily="18" charset="0"/>
                <a:cs typeface="Times New Roman" panose="02020603050405020304" pitchFamily="18" charset="0"/>
              </a:rPr>
              <a:t>Sin </a:t>
            </a:r>
            <a:r>
              <a:rPr lang="es-ES" altLang="en-US" sz="3200" dirty="0" smtClean="0">
                <a:latin typeface="Times New Roman" panose="02020603050405020304" pitchFamily="18" charset="0"/>
                <a:cs typeface="Times New Roman" panose="02020603050405020304" pitchFamily="18" charset="0"/>
              </a:rPr>
              <a:t>carcasa </a:t>
            </a:r>
            <a:r>
              <a:rPr lang="es-ES" altLang="en-US" sz="3200" dirty="0">
                <a:latin typeface="Times New Roman" panose="02020603050405020304" pitchFamily="18" charset="0"/>
                <a:cs typeface="Times New Roman" panose="02020603050405020304" pitchFamily="18" charset="0"/>
              </a:rPr>
              <a:t>metálica</a:t>
            </a:r>
            <a:endParaRPr lang="en-US" altLang="en-US" sz="3200" dirty="0"/>
          </a:p>
        </p:txBody>
      </p:sp>
      <p:sp>
        <p:nvSpPr>
          <p:cNvPr id="13" name="Rectangle 7"/>
          <p:cNvSpPr>
            <a:spLocks noChangeArrowheads="1"/>
          </p:cNvSpPr>
          <p:nvPr/>
        </p:nvSpPr>
        <p:spPr bwMode="auto">
          <a:xfrm>
            <a:off x="169642" y="5995447"/>
            <a:ext cx="882128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just">
              <a:buClr>
                <a:srgbClr val="3333FF"/>
              </a:buClr>
            </a:pPr>
            <a:r>
              <a:rPr lang="es-ES" altLang="en-US" sz="2800" dirty="0">
                <a:latin typeface="Times New Roman" panose="02020603050405020304" pitchFamily="18" charset="0"/>
                <a:cs typeface="Times New Roman" panose="02020603050405020304" pitchFamily="18" charset="0"/>
              </a:rPr>
              <a:t>Reduzca el riesgo de falla a tierra y evite </a:t>
            </a:r>
            <a:r>
              <a:rPr lang="es-ES" altLang="en-US" sz="2800" dirty="0" smtClean="0">
                <a:latin typeface="Times New Roman" panose="02020603050405020304" pitchFamily="18" charset="0"/>
                <a:cs typeface="Times New Roman" panose="02020603050405020304" pitchFamily="18" charset="0"/>
              </a:rPr>
              <a:t>descargas </a:t>
            </a:r>
            <a:r>
              <a:rPr lang="es-ES" altLang="en-US" sz="2800" dirty="0">
                <a:latin typeface="Times New Roman" panose="02020603050405020304" pitchFamily="18" charset="0"/>
                <a:cs typeface="Times New Roman" panose="02020603050405020304" pitchFamily="18" charset="0"/>
              </a:rPr>
              <a:t>eléctricas</a:t>
            </a:r>
            <a:endParaRPr lang="en-US" altLang="en-US" sz="2800" dirty="0">
              <a:latin typeface="Times New Roman" panose="02020603050405020304" pitchFamily="18" charset="0"/>
              <a:cs typeface="Times New Roman" panose="02020603050405020304" pitchFamily="18" charset="0"/>
            </a:endParaRPr>
          </a:p>
        </p:txBody>
      </p:sp>
      <p:sp>
        <p:nvSpPr>
          <p:cNvPr id="14" name="Rectangle 13"/>
          <p:cNvSpPr/>
          <p:nvPr/>
        </p:nvSpPr>
        <p:spPr>
          <a:xfrm>
            <a:off x="6190300" y="4450140"/>
            <a:ext cx="861133" cy="1569660"/>
          </a:xfrm>
          <a:prstGeom prst="rect">
            <a:avLst/>
          </a:prstGeom>
        </p:spPr>
        <p:txBody>
          <a:bodyPr wrap="none">
            <a:spAutoFit/>
          </a:bodyPr>
          <a:lstStyle/>
          <a:p>
            <a:r>
              <a:rPr lang="en-US" altLang="en-US" sz="9600" b="1" dirty="0" smtClean="0">
                <a:solidFill>
                  <a:srgbClr val="00B050"/>
                </a:solidFill>
                <a:latin typeface="Times New Roman" panose="02020603050405020304" pitchFamily="18" charset="0"/>
                <a:cs typeface="Times New Roman" panose="02020603050405020304" pitchFamily="18" charset="0"/>
              </a:rPr>
              <a:t>√</a:t>
            </a:r>
            <a:endParaRPr lang="en-US" sz="9600" b="1" dirty="0">
              <a:solidFill>
                <a:srgbClr val="00B050"/>
              </a:solidFill>
            </a:endParaRPr>
          </a:p>
        </p:txBody>
      </p:sp>
      <p:sp>
        <p:nvSpPr>
          <p:cNvPr id="19" name="Title 1"/>
          <p:cNvSpPr>
            <a:spLocks noGrp="1"/>
          </p:cNvSpPr>
          <p:nvPr>
            <p:ph type="title"/>
          </p:nvPr>
        </p:nvSpPr>
        <p:spPr>
          <a:xfrm>
            <a:off x="76199" y="960438"/>
            <a:ext cx="8819147" cy="563562"/>
          </a:xfrm>
        </p:spPr>
        <p:txBody>
          <a:bodyPr>
            <a:normAutofit fontScale="90000"/>
          </a:bodyPr>
          <a:lstStyle/>
          <a:p>
            <a:r>
              <a:rPr lang="es-MX" altLang="en-US" dirty="0" smtClean="0">
                <a:latin typeface="Times New Roman" panose="02020603050405020304" pitchFamily="18" charset="0"/>
                <a:ea typeface="SimSun" panose="02010600030101010101" pitchFamily="2" charset="-122"/>
              </a:rPr>
              <a:t>Usar interruptores de circuito aterrizados (</a:t>
            </a:r>
            <a:r>
              <a:rPr lang="es-MX" altLang="en-US" dirty="0" err="1" smtClean="0">
                <a:latin typeface="Times New Roman" panose="02020603050405020304" pitchFamily="18" charset="0"/>
                <a:ea typeface="SimSun" panose="02010600030101010101" pitchFamily="2" charset="-122"/>
              </a:rPr>
              <a:t>GFCIs</a:t>
            </a:r>
            <a:r>
              <a:rPr lang="es-MX" altLang="en-US" dirty="0" smtClean="0">
                <a:latin typeface="Times New Roman" panose="02020603050405020304" pitchFamily="18" charset="0"/>
                <a:ea typeface="SimSun" panose="02010600030101010101" pitchFamily="2" charset="-122"/>
              </a:rPr>
              <a:t>)</a:t>
            </a:r>
            <a:endParaRPr lang="es-MX"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86</a:t>
            </a:fld>
            <a:endParaRPr lang="en-US" dirty="0"/>
          </a:p>
        </p:txBody>
      </p:sp>
      <p:sp>
        <p:nvSpPr>
          <p:cNvPr id="15" name="Rectangle 14"/>
          <p:cNvSpPr/>
          <p:nvPr/>
        </p:nvSpPr>
        <p:spPr>
          <a:xfrm>
            <a:off x="591757" y="3073416"/>
            <a:ext cx="3894015" cy="461665"/>
          </a:xfrm>
          <a:prstGeom prst="rect">
            <a:avLst/>
          </a:prstGeom>
        </p:spPr>
        <p:txBody>
          <a:bodyPr wrap="none">
            <a:spAutoFit/>
          </a:bodyPr>
          <a:lstStyle/>
          <a:p>
            <a:r>
              <a:rPr lang="en-US" altLang="en-US" sz="2400" kern="0" dirty="0">
                <a:latin typeface="Times New Roman" panose="02020603050405020304" pitchFamily="18" charset="0"/>
                <a:cs typeface="Times New Roman" panose="02020603050405020304" pitchFamily="18" charset="0"/>
              </a:rPr>
              <a:t>Regulación </a:t>
            </a:r>
            <a:r>
              <a:rPr lang="en-US" altLang="en-US" sz="2400" kern="0" dirty="0" smtClean="0">
                <a:latin typeface="Times New Roman" panose="02020603050405020304" pitchFamily="18" charset="0"/>
                <a:cs typeface="Times New Roman" panose="02020603050405020304" pitchFamily="18" charset="0"/>
              </a:rPr>
              <a:t>OSHA: </a:t>
            </a:r>
            <a:r>
              <a:rPr lang="en-US" altLang="en-US" sz="2400" kern="0" dirty="0" smtClean="0">
                <a:latin typeface="Times New Roman" panose="02020603050405020304" pitchFamily="18" charset="0"/>
                <a:cs typeface="Times New Roman" panose="02020603050405020304" pitchFamily="18" charset="0"/>
                <a:hlinkClick r:id="rId4"/>
              </a:rPr>
              <a:t>1926.302</a:t>
            </a:r>
            <a:endParaRPr lang="en-US" sz="2400" dirty="0"/>
          </a:p>
        </p:txBody>
      </p:sp>
      <p:sp>
        <p:nvSpPr>
          <p:cNvPr id="16" name="Rectangle 15" descr="this is a double insulation symbol" title="double insulation"/>
          <p:cNvSpPr/>
          <p:nvPr/>
        </p:nvSpPr>
        <p:spPr>
          <a:xfrm>
            <a:off x="7391400" y="1528966"/>
            <a:ext cx="1277007" cy="1159529"/>
          </a:xfrm>
          <a:prstGeom prst="rect">
            <a:avLst/>
          </a:prstGeom>
          <a:no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descr="this is a double insulation symbol" title="double-insulation"/>
          <p:cNvSpPr/>
          <p:nvPr/>
        </p:nvSpPr>
        <p:spPr>
          <a:xfrm>
            <a:off x="7687235" y="1808340"/>
            <a:ext cx="685800" cy="632702"/>
          </a:xfrm>
          <a:prstGeom prst="rect">
            <a:avLst/>
          </a:prstGeom>
          <a:no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5281573" y="2839376"/>
            <a:ext cx="3914854" cy="461665"/>
          </a:xfrm>
          <a:prstGeom prst="rect">
            <a:avLst/>
          </a:prstGeom>
        </p:spPr>
        <p:txBody>
          <a:bodyPr wrap="none">
            <a:spAutoFit/>
          </a:bodyPr>
          <a:lstStyle/>
          <a:p>
            <a:r>
              <a:rPr lang="es-MX" sz="2400" dirty="0" smtClean="0">
                <a:latin typeface="Times New Roman" panose="02020603050405020304" pitchFamily="18" charset="0"/>
                <a:cs typeface="Times New Roman" panose="02020603050405020304" pitchFamily="18" charset="0"/>
              </a:rPr>
              <a:t>Símbolo de doble aislamiento</a:t>
            </a:r>
            <a:endParaRPr lang="es-MX" sz="2400" dirty="0"/>
          </a:p>
        </p:txBody>
      </p:sp>
      <p:cxnSp>
        <p:nvCxnSpPr>
          <p:cNvPr id="18" name="Straight Arrow Connector 4" descr="It shows the information of double insulation symbol" title="arrow"/>
          <p:cNvCxnSpPr>
            <a:cxnSpLocks noChangeShapeType="1"/>
          </p:cNvCxnSpPr>
          <p:nvPr/>
        </p:nvCxnSpPr>
        <p:spPr bwMode="auto">
          <a:xfrm flipV="1">
            <a:off x="6824344" y="2467776"/>
            <a:ext cx="377429" cy="462732"/>
          </a:xfrm>
          <a:prstGeom prst="straightConnector1">
            <a:avLst/>
          </a:prstGeom>
          <a:noFill/>
          <a:ln w="28575">
            <a:solidFill>
              <a:schemeClr val="tx1"/>
            </a:solidFill>
            <a:round/>
            <a:headEnd/>
            <a:tailEnd type="triangle" w="med" len="med"/>
          </a:ln>
          <a:effectLst>
            <a:outerShdw dist="17961" dir="2700000" algn="ctr" rotWithShape="0">
              <a:srgbClr val="000000"/>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79436991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96253" y="685800"/>
            <a:ext cx="8819147" cy="563562"/>
          </a:xfrm>
        </p:spPr>
        <p:txBody>
          <a:bodyPr>
            <a:normAutofit fontScale="90000"/>
          </a:bodyPr>
          <a:lstStyle/>
          <a:p>
            <a:r>
              <a:rPr lang="es-ES" altLang="en-US" dirty="0">
                <a:latin typeface="Times New Roman" panose="02020603050405020304" pitchFamily="18" charset="0"/>
                <a:ea typeface="SimSun" panose="02010600030101010101" pitchFamily="2" charset="-122"/>
              </a:rPr>
              <a:t>Usar varilla de </a:t>
            </a:r>
            <a:r>
              <a:rPr lang="es-ES" altLang="en-US" dirty="0" smtClean="0">
                <a:latin typeface="Times New Roman" panose="02020603050405020304" pitchFamily="18" charset="0"/>
                <a:ea typeface="SimSun" panose="02010600030101010101" pitchFamily="2" charset="-122"/>
              </a:rPr>
              <a:t>tierra</a:t>
            </a: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87</a:t>
            </a:fld>
            <a:endParaRPr lang="en-US" dirty="0"/>
          </a:p>
        </p:txBody>
      </p:sp>
      <p:sp>
        <p:nvSpPr>
          <p:cNvPr id="15" name="Rectangle 1"/>
          <p:cNvSpPr>
            <a:spLocks noChangeArrowheads="1"/>
          </p:cNvSpPr>
          <p:nvPr/>
        </p:nvSpPr>
        <p:spPr bwMode="auto">
          <a:xfrm>
            <a:off x="213360" y="1257300"/>
            <a:ext cx="870204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buClr>
                <a:srgbClr val="0000FF"/>
              </a:buClr>
              <a:buFont typeface="Wingdings" panose="05000000000000000000" pitchFamily="2" charset="2"/>
              <a:buChar char="q"/>
            </a:pPr>
            <a:r>
              <a:rPr lang="en-GB" altLang="en-US" sz="2800" dirty="0" smtClean="0">
                <a:latin typeface="Times New Roman" panose="02020603050405020304" pitchFamily="18" charset="0"/>
                <a:ea typeface="MS PGothic" panose="020B0600070205080204" pitchFamily="34" charset="-128"/>
              </a:rPr>
              <a:t> </a:t>
            </a:r>
            <a:r>
              <a:rPr lang="es-ES" altLang="en-US" sz="3000" dirty="0">
                <a:latin typeface="Times New Roman" panose="02020603050405020304" pitchFamily="18" charset="0"/>
                <a:ea typeface="MS PGothic" panose="020B0600070205080204" pitchFamily="34" charset="-128"/>
              </a:rPr>
              <a:t>Habilitar un </a:t>
            </a:r>
            <a:r>
              <a:rPr lang="es-ES" altLang="en-US" sz="3000" dirty="0" smtClean="0">
                <a:latin typeface="Times New Roman" panose="02020603050405020304" pitchFamily="18" charset="0"/>
                <a:ea typeface="MS PGothic" panose="020B0600070205080204" pitchFamily="34" charset="-128"/>
              </a:rPr>
              <a:t>trayecto </a:t>
            </a:r>
            <a:r>
              <a:rPr lang="es-ES" altLang="en-US" sz="3000" dirty="0">
                <a:latin typeface="Times New Roman" panose="02020603050405020304" pitchFamily="18" charset="0"/>
                <a:ea typeface="MS PGothic" panose="020B0600070205080204" pitchFamily="34" charset="-128"/>
              </a:rPr>
              <a:t>de baja resistencia a </a:t>
            </a:r>
            <a:r>
              <a:rPr lang="es-ES" altLang="en-US" sz="3000" dirty="0" smtClean="0">
                <a:latin typeface="Times New Roman" panose="02020603050405020304" pitchFamily="18" charset="0"/>
                <a:ea typeface="MS PGothic" panose="020B0600070205080204" pitchFamily="34" charset="-128"/>
              </a:rPr>
              <a:t>tierra</a:t>
            </a:r>
            <a:endParaRPr lang="es-ES" altLang="en-US" sz="3000" dirty="0">
              <a:latin typeface="Times New Roman" panose="02020603050405020304" pitchFamily="18" charset="0"/>
              <a:ea typeface="MS PGothic" panose="020B0600070205080204" pitchFamily="34" charset="-128"/>
            </a:endParaRPr>
          </a:p>
          <a:p>
            <a:pPr marL="457200" indent="-457200">
              <a:buClr>
                <a:srgbClr val="0000FF"/>
              </a:buClr>
              <a:buFont typeface="Wingdings" panose="05000000000000000000" pitchFamily="2" charset="2"/>
              <a:buChar char="q"/>
            </a:pPr>
            <a:r>
              <a:rPr lang="es-ES" altLang="en-US" sz="3000" dirty="0">
                <a:latin typeface="Times New Roman" panose="02020603050405020304" pitchFamily="18" charset="0"/>
                <a:ea typeface="MS PGothic" panose="020B0600070205080204" pitchFamily="34" charset="-128"/>
              </a:rPr>
              <a:t> </a:t>
            </a:r>
            <a:r>
              <a:rPr lang="es-ES" altLang="en-US" sz="3000" dirty="0" smtClean="0">
                <a:latin typeface="Times New Roman" panose="02020603050405020304" pitchFamily="18" charset="0"/>
                <a:ea typeface="MS PGothic" panose="020B0600070205080204" pitchFamily="34" charset="-128"/>
              </a:rPr>
              <a:t>La </a:t>
            </a:r>
            <a:r>
              <a:rPr lang="es-ES" altLang="en-US" sz="3000" dirty="0">
                <a:latin typeface="Times New Roman" panose="02020603050405020304" pitchFamily="18" charset="0"/>
                <a:ea typeface="MS PGothic" panose="020B0600070205080204" pitchFamily="34" charset="-128"/>
              </a:rPr>
              <a:t>corriente de falla no fluye </a:t>
            </a:r>
            <a:r>
              <a:rPr lang="es-ES" altLang="en-US" sz="3000" dirty="0" smtClean="0">
                <a:latin typeface="Times New Roman" panose="02020603050405020304" pitchFamily="18" charset="0"/>
                <a:ea typeface="MS PGothic" panose="020B0600070205080204" pitchFamily="34" charset="-128"/>
              </a:rPr>
              <a:t>por el cuerpo </a:t>
            </a:r>
            <a:r>
              <a:rPr lang="es-ES" altLang="en-US" sz="3000" dirty="0">
                <a:latin typeface="Times New Roman" panose="02020603050405020304" pitchFamily="18" charset="0"/>
                <a:ea typeface="MS PGothic" panose="020B0600070205080204" pitchFamily="34" charset="-128"/>
              </a:rPr>
              <a:t>humano</a:t>
            </a:r>
            <a:endParaRPr lang="en-US" altLang="en-US" sz="3000" dirty="0">
              <a:latin typeface="Times New Roman" panose="02020603050405020304" pitchFamily="18" charset="0"/>
              <a:ea typeface="MS PGothic" panose="020B0600070205080204" pitchFamily="34" charset="-128"/>
            </a:endParaRPr>
          </a:p>
        </p:txBody>
      </p:sp>
      <p:sp>
        <p:nvSpPr>
          <p:cNvPr id="17" name="Rectangle 16"/>
          <p:cNvSpPr/>
          <p:nvPr/>
        </p:nvSpPr>
        <p:spPr>
          <a:xfrm>
            <a:off x="7734227" y="3200400"/>
            <a:ext cx="861133" cy="1569660"/>
          </a:xfrm>
          <a:prstGeom prst="rect">
            <a:avLst/>
          </a:prstGeom>
        </p:spPr>
        <p:txBody>
          <a:bodyPr wrap="none">
            <a:spAutoFit/>
          </a:bodyPr>
          <a:lstStyle/>
          <a:p>
            <a:r>
              <a:rPr lang="en-US" altLang="en-US" sz="9600" b="1" dirty="0" smtClean="0">
                <a:solidFill>
                  <a:srgbClr val="00B050"/>
                </a:solidFill>
                <a:latin typeface="Times New Roman" panose="02020603050405020304" pitchFamily="18" charset="0"/>
                <a:cs typeface="Times New Roman" panose="02020603050405020304" pitchFamily="18" charset="0"/>
              </a:rPr>
              <a:t>√</a:t>
            </a:r>
            <a:endParaRPr lang="en-US" sz="9600" b="1" dirty="0">
              <a:solidFill>
                <a:srgbClr val="00B050"/>
              </a:solidFill>
            </a:endParaRPr>
          </a:p>
        </p:txBody>
      </p:sp>
      <p:sp>
        <p:nvSpPr>
          <p:cNvPr id="8" name="Rectangle 7"/>
          <p:cNvSpPr/>
          <p:nvPr/>
        </p:nvSpPr>
        <p:spPr>
          <a:xfrm>
            <a:off x="96253" y="2935137"/>
            <a:ext cx="3817071" cy="461665"/>
          </a:xfrm>
          <a:prstGeom prst="rect">
            <a:avLst/>
          </a:prstGeom>
        </p:spPr>
        <p:txBody>
          <a:bodyPr wrap="none">
            <a:spAutoFit/>
          </a:bodyPr>
          <a:lstStyle/>
          <a:p>
            <a:r>
              <a:rPr lang="en-US" altLang="en-US" sz="2400" kern="0" dirty="0">
                <a:latin typeface="Times New Roman" panose="02020603050405020304" pitchFamily="18" charset="0"/>
                <a:cs typeface="Times New Roman" panose="02020603050405020304" pitchFamily="18" charset="0"/>
              </a:rPr>
              <a:t>Regulación OSHA: </a:t>
            </a:r>
            <a:r>
              <a:rPr lang="en-US" altLang="en-US" sz="2400" kern="0" dirty="0" smtClean="0">
                <a:latin typeface="Times New Roman" panose="02020603050405020304" pitchFamily="18" charset="0"/>
                <a:cs typeface="Times New Roman" panose="02020603050405020304" pitchFamily="18" charset="0"/>
                <a:hlinkClick r:id="rId3"/>
              </a:rPr>
              <a:t>1926.962</a:t>
            </a:r>
            <a:endParaRPr lang="en-US" sz="2400" dirty="0"/>
          </a:p>
        </p:txBody>
      </p:sp>
      <p:pic>
        <p:nvPicPr>
          <p:cNvPr id="4" name="Picture 3" descr="underground rod" title="underground rod"/>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95400" y="2438400"/>
            <a:ext cx="6667634" cy="4103382"/>
          </a:xfrm>
          <a:prstGeom prst="rect">
            <a:avLst/>
          </a:prstGeom>
        </p:spPr>
      </p:pic>
    </p:spTree>
    <p:extLst>
      <p:ext uri="{BB962C8B-B14F-4D97-AF65-F5344CB8AC3E}">
        <p14:creationId xmlns:p14="http://schemas.microsoft.com/office/powerpoint/2010/main" val="320610646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96253" y="960438"/>
            <a:ext cx="8819147" cy="563562"/>
          </a:xfrm>
        </p:spPr>
        <p:txBody>
          <a:bodyPr>
            <a:normAutofit fontScale="90000"/>
          </a:bodyPr>
          <a:lstStyle/>
          <a:p>
            <a:pPr algn="l"/>
            <a:r>
              <a:rPr lang="es-ES" altLang="en-US" dirty="0">
                <a:latin typeface="Times New Roman" panose="02020603050405020304" pitchFamily="18" charset="0"/>
                <a:ea typeface="SimSun" panose="02010600030101010101" pitchFamily="2" charset="-122"/>
              </a:rPr>
              <a:t>Inspeccionar herramientas portátiles y cables de extensión</a:t>
            </a: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88</a:t>
            </a:fld>
            <a:endParaRPr lang="en-US" dirty="0"/>
          </a:p>
        </p:txBody>
      </p:sp>
      <p:sp>
        <p:nvSpPr>
          <p:cNvPr id="7" name="Rectangle 2"/>
          <p:cNvSpPr>
            <a:spLocks noChangeArrowheads="1"/>
          </p:cNvSpPr>
          <p:nvPr/>
        </p:nvSpPr>
        <p:spPr bwMode="auto">
          <a:xfrm>
            <a:off x="203566" y="1926392"/>
            <a:ext cx="871183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buClr>
                <a:srgbClr val="0000FF"/>
              </a:buClr>
              <a:buFont typeface="Wingdings" panose="05000000000000000000" pitchFamily="2" charset="2"/>
              <a:buChar char="q"/>
            </a:pPr>
            <a:r>
              <a:rPr lang="en-US" altLang="en-US" sz="2800" dirty="0">
                <a:latin typeface="Times New Roman" panose="02020603050405020304" pitchFamily="18" charset="0"/>
                <a:cs typeface="Times New Roman" panose="02020603050405020304" pitchFamily="18" charset="0"/>
              </a:rPr>
              <a:t> </a:t>
            </a:r>
            <a:r>
              <a:rPr lang="es-ES" altLang="en-US" sz="2600" dirty="0" smtClean="0">
                <a:latin typeface="Times New Roman" panose="02020603050405020304" pitchFamily="18" charset="0"/>
                <a:cs typeface="Times New Roman" panose="02020603050405020304" pitchFamily="18" charset="0"/>
              </a:rPr>
              <a:t>Inspeccione </a:t>
            </a:r>
            <a:r>
              <a:rPr lang="es-ES" altLang="en-US" sz="2600" dirty="0">
                <a:latin typeface="Times New Roman" panose="02020603050405020304" pitchFamily="18" charset="0"/>
                <a:cs typeface="Times New Roman" panose="02020603050405020304" pitchFamily="18" charset="0"/>
              </a:rPr>
              <a:t>visualmente el equipo eléctrico antes de </a:t>
            </a:r>
            <a:r>
              <a:rPr lang="es-ES" altLang="en-US" sz="2600" dirty="0" smtClean="0">
                <a:latin typeface="Times New Roman" panose="02020603050405020304" pitchFamily="18" charset="0"/>
                <a:cs typeface="Times New Roman" panose="02020603050405020304" pitchFamily="18" charset="0"/>
              </a:rPr>
              <a:t>usarse</a:t>
            </a:r>
          </a:p>
          <a:p>
            <a:pPr>
              <a:buClr>
                <a:srgbClr val="0000FF"/>
              </a:buClr>
              <a:buFont typeface="Wingdings" panose="05000000000000000000" pitchFamily="2" charset="2"/>
              <a:buChar char="q"/>
            </a:pPr>
            <a:r>
              <a:rPr lang="es-ES" altLang="en-US" sz="2600" dirty="0" smtClean="0">
                <a:latin typeface="Times New Roman" panose="02020603050405020304" pitchFamily="18" charset="0"/>
                <a:cs typeface="Times New Roman" panose="02020603050405020304" pitchFamily="18" charset="0"/>
              </a:rPr>
              <a:t>  Ponga </a:t>
            </a:r>
            <a:r>
              <a:rPr lang="es-ES" altLang="en-US" sz="2600" dirty="0">
                <a:latin typeface="Times New Roman" panose="02020603050405020304" pitchFamily="18" charset="0"/>
                <a:cs typeface="Times New Roman" panose="02020603050405020304" pitchFamily="18" charset="0"/>
              </a:rPr>
              <a:t>fuera de servicio cualquier equipo defectuoso</a:t>
            </a:r>
            <a:endParaRPr lang="en-US" altLang="en-US" sz="2600" dirty="0">
              <a:latin typeface="Times New Roman" panose="02020603050405020304" pitchFamily="18" charset="0"/>
              <a:cs typeface="Times New Roman" panose="02020603050405020304" pitchFamily="18" charset="0"/>
            </a:endParaRPr>
          </a:p>
        </p:txBody>
      </p:sp>
      <p:sp>
        <p:nvSpPr>
          <p:cNvPr id="12" name="Rectangle 11"/>
          <p:cNvSpPr/>
          <p:nvPr/>
        </p:nvSpPr>
        <p:spPr>
          <a:xfrm>
            <a:off x="769045" y="6044625"/>
            <a:ext cx="4316182" cy="584775"/>
          </a:xfrm>
          <a:prstGeom prst="rect">
            <a:avLst/>
          </a:prstGeom>
        </p:spPr>
        <p:txBody>
          <a:bodyPr wrap="none">
            <a:spAutoFit/>
          </a:bodyPr>
          <a:lstStyle/>
          <a:p>
            <a:r>
              <a:rPr lang="es-ES" altLang="en-US" sz="3200" b="1" dirty="0" smtClean="0">
                <a:latin typeface="Times New Roman" panose="02020603050405020304" pitchFamily="18" charset="0"/>
                <a:ea typeface="AR PL UMing HK" charset="0"/>
                <a:cs typeface="Times New Roman" panose="02020603050405020304" pitchFamily="18" charset="0"/>
              </a:rPr>
              <a:t>¿Hay </a:t>
            </a:r>
            <a:r>
              <a:rPr lang="es-ES" altLang="en-US" sz="3200" b="1" dirty="0">
                <a:latin typeface="Times New Roman" panose="02020603050405020304" pitchFamily="18" charset="0"/>
                <a:ea typeface="AR PL UMing HK" charset="0"/>
                <a:cs typeface="Times New Roman" panose="02020603050405020304" pitchFamily="18" charset="0"/>
              </a:rPr>
              <a:t>grietas o </a:t>
            </a:r>
            <a:r>
              <a:rPr lang="es-ES" altLang="en-US" sz="3200" b="1" dirty="0" smtClean="0">
                <a:latin typeface="Times New Roman" panose="02020603050405020304" pitchFamily="18" charset="0"/>
                <a:ea typeface="AR PL UMing HK" charset="0"/>
                <a:cs typeface="Times New Roman" panose="02020603050405020304" pitchFamily="18" charset="0"/>
              </a:rPr>
              <a:t>roturas</a:t>
            </a:r>
            <a:r>
              <a:rPr lang="es-ES" altLang="en-US" sz="3200" b="1" dirty="0">
                <a:latin typeface="Times New Roman" panose="02020603050405020304" pitchFamily="18" charset="0"/>
                <a:ea typeface="AR PL UMing HK" charset="0"/>
                <a:cs typeface="Times New Roman" panose="02020603050405020304" pitchFamily="18" charset="0"/>
              </a:rPr>
              <a:t>?</a:t>
            </a:r>
            <a:endParaRPr lang="en-US" sz="3200" b="1" dirty="0"/>
          </a:p>
        </p:txBody>
      </p:sp>
      <p:sp>
        <p:nvSpPr>
          <p:cNvPr id="13" name="Rectangle 12"/>
          <p:cNvSpPr/>
          <p:nvPr/>
        </p:nvSpPr>
        <p:spPr>
          <a:xfrm>
            <a:off x="4951948" y="1366987"/>
            <a:ext cx="3970959" cy="461665"/>
          </a:xfrm>
          <a:prstGeom prst="rect">
            <a:avLst/>
          </a:prstGeom>
        </p:spPr>
        <p:txBody>
          <a:bodyPr wrap="none">
            <a:spAutoFit/>
          </a:bodyPr>
          <a:lstStyle/>
          <a:p>
            <a:r>
              <a:rPr lang="en-US" altLang="en-US" sz="2400" kern="0" dirty="0">
                <a:latin typeface="Times New Roman" panose="02020603050405020304" pitchFamily="18" charset="0"/>
                <a:cs typeface="Times New Roman" panose="02020603050405020304" pitchFamily="18" charset="0"/>
              </a:rPr>
              <a:t>Regulación OSHA: </a:t>
            </a:r>
            <a:r>
              <a:rPr lang="en-US" altLang="en-US" sz="2400" kern="0" dirty="0" smtClean="0">
                <a:latin typeface="Times New Roman" panose="02020603050405020304" pitchFamily="18" charset="0"/>
                <a:cs typeface="Times New Roman" panose="02020603050405020304" pitchFamily="18" charset="0"/>
                <a:hlinkClick r:id="rId3"/>
              </a:rPr>
              <a:t>1926.1412</a:t>
            </a:r>
            <a:endParaRPr lang="en-US" sz="2400" dirty="0"/>
          </a:p>
        </p:txBody>
      </p:sp>
      <p:pic>
        <p:nvPicPr>
          <p:cNvPr id="14" name="Picture1" descr="Photo description: Electric drill flexible cord was spliced to a non-flexible conductor with damaged insulation "/>
          <p:cNvPicPr>
            <a:picLocks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14400" y="2871632"/>
            <a:ext cx="7229475" cy="3132536"/>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15" name="AutoShape 4"/>
          <p:cNvSpPr>
            <a:spLocks noChangeArrowheads="1"/>
          </p:cNvSpPr>
          <p:nvPr/>
        </p:nvSpPr>
        <p:spPr bwMode="auto">
          <a:xfrm>
            <a:off x="6719392" y="3657600"/>
            <a:ext cx="2286000" cy="2133600"/>
          </a:xfrm>
          <a:prstGeom prst="wedgeRoundRectCallout">
            <a:avLst>
              <a:gd name="adj1" fmla="val -66667"/>
              <a:gd name="adj2" fmla="val 22248"/>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30000"/>
              </a:spcBef>
            </a:pPr>
            <a:r>
              <a:rPr lang="es-ES" altLang="en-US" sz="2800" dirty="0">
                <a:latin typeface="Times New Roman" panose="02020603050405020304" pitchFamily="18" charset="0"/>
                <a:cs typeface="Times New Roman" panose="02020603050405020304" pitchFamily="18" charset="0"/>
              </a:rPr>
              <a:t>Aislamiento dañado en cables flexibles</a:t>
            </a:r>
            <a:endParaRPr lang="en-US" altLang="en-US" sz="2800" dirty="0">
              <a:latin typeface="Times New Roman" panose="02020603050405020304" pitchFamily="18" charset="0"/>
              <a:cs typeface="Times New Roman" panose="02020603050405020304" pitchFamily="18" charset="0"/>
            </a:endParaRPr>
          </a:p>
        </p:txBody>
      </p:sp>
      <p:sp>
        <p:nvSpPr>
          <p:cNvPr id="16" name="Rectangle 15"/>
          <p:cNvSpPr/>
          <p:nvPr/>
        </p:nvSpPr>
        <p:spPr>
          <a:xfrm>
            <a:off x="5821197" y="4850546"/>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Tree>
    <p:extLst>
      <p:ext uri="{BB962C8B-B14F-4D97-AF65-F5344CB8AC3E}">
        <p14:creationId xmlns:p14="http://schemas.microsoft.com/office/powerpoint/2010/main" val="2768276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96253" y="960438"/>
            <a:ext cx="8819147" cy="563562"/>
          </a:xfrm>
        </p:spPr>
        <p:txBody>
          <a:bodyPr>
            <a:normAutofit fontScale="90000"/>
          </a:bodyPr>
          <a:lstStyle/>
          <a:p>
            <a:r>
              <a:rPr lang="es-ES" altLang="en-US" dirty="0">
                <a:latin typeface="Times New Roman" panose="02020603050405020304" pitchFamily="18" charset="0"/>
                <a:ea typeface="SimSun" panose="02010600030101010101" pitchFamily="2" charset="-122"/>
              </a:rPr>
              <a:t>Inspeccionar herramientas portátiles y cables de extensión</a:t>
            </a: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89</a:t>
            </a:fld>
            <a:endParaRPr lang="en-US" dirty="0"/>
          </a:p>
        </p:txBody>
      </p:sp>
      <p:sp>
        <p:nvSpPr>
          <p:cNvPr id="13" name="Rectangle 2"/>
          <p:cNvSpPr>
            <a:spLocks noChangeArrowheads="1"/>
          </p:cNvSpPr>
          <p:nvPr/>
        </p:nvSpPr>
        <p:spPr bwMode="auto">
          <a:xfrm>
            <a:off x="104384" y="2463861"/>
            <a:ext cx="884872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a:buClr>
                <a:srgbClr val="0000FF"/>
              </a:buClr>
              <a:buFont typeface="Wingdings" panose="05000000000000000000" pitchFamily="2" charset="2"/>
              <a:buChar char="q"/>
            </a:pPr>
            <a:r>
              <a:rPr lang="en-US" altLang="en-US" sz="2800" dirty="0" smtClean="0">
                <a:latin typeface="Times New Roman" panose="02020603050405020304" pitchFamily="18" charset="0"/>
                <a:cs typeface="Times New Roman" panose="02020603050405020304" pitchFamily="18" charset="0"/>
              </a:rPr>
              <a:t> </a:t>
            </a:r>
            <a:r>
              <a:rPr lang="es-ES" altLang="en-US" sz="3000" dirty="0">
                <a:latin typeface="Times New Roman" panose="02020603050405020304" pitchFamily="18" charset="0"/>
                <a:cs typeface="Times New Roman" panose="02020603050405020304" pitchFamily="18" charset="0"/>
              </a:rPr>
              <a:t>El metal expuesto en los cables dañados es peligroso</a:t>
            </a:r>
            <a:r>
              <a:rPr lang="es-ES" altLang="en-US" sz="3000" dirty="0" smtClean="0">
                <a:latin typeface="Times New Roman" panose="02020603050405020304" pitchFamily="18" charset="0"/>
                <a:cs typeface="Times New Roman" panose="02020603050405020304" pitchFamily="18" charset="0"/>
              </a:rPr>
              <a:t>.                  </a:t>
            </a:r>
            <a:endParaRPr lang="en-US" altLang="en-US" sz="3000" dirty="0">
              <a:latin typeface="Times New Roman" panose="02020603050405020304" pitchFamily="18" charset="0"/>
              <a:cs typeface="Times New Roman" panose="02020603050405020304" pitchFamily="18" charset="0"/>
            </a:endParaRPr>
          </a:p>
        </p:txBody>
      </p:sp>
      <p:pic>
        <p:nvPicPr>
          <p:cNvPr id="14" name="Picture 1" descr="This is a picture of broken wires" title="broken wire"/>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5735" y="3810294"/>
            <a:ext cx="4260065" cy="2308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 descr="It shows the damaged cords in wires" title="exposed metal in wire"/>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20033" y="3810000"/>
            <a:ext cx="4019167" cy="2272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038"/>
          <p:cNvSpPr txBox="1">
            <a:spLocks noChangeArrowheads="1"/>
          </p:cNvSpPr>
          <p:nvPr/>
        </p:nvSpPr>
        <p:spPr bwMode="auto">
          <a:xfrm>
            <a:off x="152400" y="3118456"/>
            <a:ext cx="5181600" cy="621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a:spcBef>
                <a:spcPts val="800"/>
              </a:spcBef>
              <a:buClr>
                <a:srgbClr val="0000FF"/>
              </a:buClr>
              <a:buSzPct val="100000"/>
              <a:buFont typeface="Wingdings" panose="05000000000000000000" pitchFamily="2" charset="2"/>
              <a:buChar char="q"/>
            </a:pPr>
            <a:r>
              <a:rPr lang="en-GB" altLang="en-US" sz="2800" dirty="0" smtClean="0">
                <a:solidFill>
                  <a:srgbClr val="000000"/>
                </a:solidFill>
                <a:latin typeface="Times New Roman" panose="02020603050405020304" pitchFamily="18" charset="0"/>
                <a:ea typeface="AR PL UMing HK" charset="0"/>
                <a:cs typeface="Times New Roman" panose="02020603050405020304" pitchFamily="18" charset="0"/>
              </a:rPr>
              <a:t> </a:t>
            </a:r>
            <a:r>
              <a:rPr lang="es-ES" altLang="en-US" sz="3000" dirty="0" smtClean="0">
                <a:solidFill>
                  <a:srgbClr val="000000"/>
                </a:solidFill>
                <a:latin typeface="Times New Roman" panose="02020603050405020304" pitchFamily="18" charset="0"/>
                <a:ea typeface="AR PL UMing HK" charset="0"/>
                <a:cs typeface="Times New Roman" panose="02020603050405020304" pitchFamily="18" charset="0"/>
              </a:rPr>
              <a:t>No </a:t>
            </a:r>
            <a:r>
              <a:rPr lang="es-ES" altLang="en-US" sz="3000" dirty="0">
                <a:solidFill>
                  <a:srgbClr val="000000"/>
                </a:solidFill>
                <a:latin typeface="Times New Roman" panose="02020603050405020304" pitchFamily="18" charset="0"/>
                <a:ea typeface="AR PL UMing HK" charset="0"/>
                <a:cs typeface="Times New Roman" panose="02020603050405020304" pitchFamily="18" charset="0"/>
              </a:rPr>
              <a:t>repare los cables con cinta</a:t>
            </a:r>
            <a:endParaRPr lang="en-GB" altLang="en-US" sz="3000" dirty="0">
              <a:solidFill>
                <a:srgbClr val="000000"/>
              </a:solidFill>
              <a:latin typeface="Times New Roman" panose="02020603050405020304" pitchFamily="18" charset="0"/>
              <a:ea typeface="AR PL UMing HK" charset="0"/>
              <a:cs typeface="Times New Roman" panose="02020603050405020304" pitchFamily="18" charset="0"/>
            </a:endParaRPr>
          </a:p>
        </p:txBody>
      </p:sp>
      <p:sp>
        <p:nvSpPr>
          <p:cNvPr id="17" name="Rounded Rectangle 17" descr="It shows the location of exposed metal in damaged cords" title="rectangle"/>
          <p:cNvSpPr>
            <a:spLocks noChangeArrowheads="1"/>
          </p:cNvSpPr>
          <p:nvPr/>
        </p:nvSpPr>
        <p:spPr bwMode="auto">
          <a:xfrm flipH="1">
            <a:off x="5539958" y="4625902"/>
            <a:ext cx="403642" cy="1001584"/>
          </a:xfrm>
          <a:prstGeom prst="roundRect">
            <a:avLst>
              <a:gd name="adj" fmla="val 16667"/>
            </a:avLst>
          </a:prstGeom>
          <a:noFill/>
          <a:ln w="47625">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SzPct val="100000"/>
              <a:buFont typeface="Times New Roman" panose="02020603050405020304" pitchFamily="18" charset="0"/>
              <a:buNone/>
            </a:pPr>
            <a:endParaRPr lang="en-US" altLang="en-US" dirty="0">
              <a:cs typeface="Arial" panose="020B0604020202020204" pitchFamily="34" charset="0"/>
            </a:endParaRPr>
          </a:p>
        </p:txBody>
      </p:sp>
      <p:sp>
        <p:nvSpPr>
          <p:cNvPr id="18" name="Rounded Rectangle 17" descr="It shows the location of broken wires" title="broken wires"/>
          <p:cNvSpPr>
            <a:spLocks noChangeArrowheads="1"/>
          </p:cNvSpPr>
          <p:nvPr/>
        </p:nvSpPr>
        <p:spPr bwMode="auto">
          <a:xfrm flipH="1">
            <a:off x="1177656" y="4706674"/>
            <a:ext cx="1716087" cy="1204913"/>
          </a:xfrm>
          <a:prstGeom prst="roundRect">
            <a:avLst>
              <a:gd name="adj" fmla="val 16667"/>
            </a:avLst>
          </a:prstGeom>
          <a:noFill/>
          <a:ln w="47625">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SzPct val="100000"/>
              <a:buFont typeface="Times New Roman" panose="02020603050405020304" pitchFamily="18" charset="0"/>
              <a:buNone/>
            </a:pPr>
            <a:endParaRPr lang="en-US" altLang="en-US" dirty="0">
              <a:cs typeface="Arial" panose="020B0604020202020204" pitchFamily="34" charset="0"/>
            </a:endParaRPr>
          </a:p>
        </p:txBody>
      </p:sp>
      <p:sp>
        <p:nvSpPr>
          <p:cNvPr id="19" name="Rectangle 18"/>
          <p:cNvSpPr/>
          <p:nvPr/>
        </p:nvSpPr>
        <p:spPr>
          <a:xfrm>
            <a:off x="2952358" y="3616872"/>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
        <p:nvSpPr>
          <p:cNvPr id="20" name="Rectangle 19"/>
          <p:cNvSpPr/>
          <p:nvPr/>
        </p:nvSpPr>
        <p:spPr>
          <a:xfrm>
            <a:off x="5834406" y="3810294"/>
            <a:ext cx="970050" cy="1631216"/>
          </a:xfrm>
          <a:prstGeom prst="rect">
            <a:avLst/>
          </a:prstGeom>
        </p:spPr>
        <p:txBody>
          <a:bodyPr wrap="squar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
        <p:nvSpPr>
          <p:cNvPr id="21" name="Rectangle 1038"/>
          <p:cNvSpPr txBox="1">
            <a:spLocks noChangeArrowheads="1"/>
          </p:cNvSpPr>
          <p:nvPr/>
        </p:nvSpPr>
        <p:spPr bwMode="auto">
          <a:xfrm>
            <a:off x="66677" y="1828800"/>
            <a:ext cx="8467723" cy="621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a:spcBef>
                <a:spcPts val="800"/>
              </a:spcBef>
              <a:buClr>
                <a:srgbClr val="0000FF"/>
              </a:buClr>
              <a:buSzPct val="100000"/>
              <a:buFont typeface="Wingdings" panose="05000000000000000000" pitchFamily="2" charset="2"/>
              <a:buChar char="q"/>
            </a:pPr>
            <a:r>
              <a:rPr lang="en-GB" altLang="en-US" sz="2800" dirty="0" smtClean="0">
                <a:solidFill>
                  <a:srgbClr val="000000"/>
                </a:solidFill>
                <a:latin typeface="Times New Roman" panose="02020603050405020304" pitchFamily="18" charset="0"/>
                <a:ea typeface="AR PL UMing HK" charset="0"/>
                <a:cs typeface="Times New Roman" panose="02020603050405020304" pitchFamily="18" charset="0"/>
              </a:rPr>
              <a:t> </a:t>
            </a:r>
            <a:r>
              <a:rPr lang="en-US" altLang="en-US" sz="3000" dirty="0" err="1">
                <a:latin typeface="Times New Roman" panose="02020603050405020304" pitchFamily="18" charset="0"/>
                <a:ea typeface="MS PGothic" panose="020B0600070205080204" pitchFamily="34" charset="-128"/>
              </a:rPr>
              <a:t>Inspeccione</a:t>
            </a:r>
            <a:r>
              <a:rPr lang="en-US" altLang="en-US" sz="3000" dirty="0">
                <a:latin typeface="Times New Roman" panose="02020603050405020304" pitchFamily="18" charset="0"/>
                <a:ea typeface="MS PGothic" panose="020B0600070205080204" pitchFamily="34" charset="-128"/>
              </a:rPr>
              <a:t> cables </a:t>
            </a:r>
            <a:r>
              <a:rPr lang="en-US" altLang="en-US" sz="3000" dirty="0" err="1">
                <a:latin typeface="Times New Roman" panose="02020603050405020304" pitchFamily="18" charset="0"/>
                <a:ea typeface="MS PGothic" panose="020B0600070205080204" pitchFamily="34" charset="-128"/>
              </a:rPr>
              <a:t>deshilachados</a:t>
            </a:r>
            <a:r>
              <a:rPr lang="en-US" altLang="en-US" sz="3000" dirty="0">
                <a:latin typeface="Times New Roman" panose="02020603050405020304" pitchFamily="18" charset="0"/>
                <a:ea typeface="MS PGothic" panose="020B0600070205080204" pitchFamily="34" charset="-128"/>
              </a:rPr>
              <a:t>, </a:t>
            </a:r>
            <a:r>
              <a:rPr lang="en-US" altLang="en-US" sz="3000" dirty="0" err="1">
                <a:latin typeface="Times New Roman" panose="02020603050405020304" pitchFamily="18" charset="0"/>
                <a:ea typeface="MS PGothic" panose="020B0600070205080204" pitchFamily="34" charset="-128"/>
              </a:rPr>
              <a:t>cortados</a:t>
            </a:r>
            <a:r>
              <a:rPr lang="en-US" altLang="en-US" sz="3000" dirty="0">
                <a:latin typeface="Times New Roman" panose="02020603050405020304" pitchFamily="18" charset="0"/>
                <a:ea typeface="MS PGothic" panose="020B0600070205080204" pitchFamily="34" charset="-128"/>
              </a:rPr>
              <a:t> o </a:t>
            </a:r>
            <a:r>
              <a:rPr lang="en-US" altLang="en-US" sz="3000" dirty="0" err="1" smtClean="0">
                <a:latin typeface="Times New Roman" panose="02020603050405020304" pitchFamily="18" charset="0"/>
                <a:ea typeface="MS PGothic" panose="020B0600070205080204" pitchFamily="34" charset="-128"/>
              </a:rPr>
              <a:t>rotos</a:t>
            </a:r>
            <a:endParaRPr lang="en-US" altLang="en-US" sz="3000" dirty="0">
              <a:latin typeface="Times New Roman" panose="02020603050405020304" pitchFamily="18" charset="0"/>
              <a:ea typeface="MS PGothic" panose="020B0600070205080204" pitchFamily="34" charset="-128"/>
            </a:endParaRPr>
          </a:p>
        </p:txBody>
      </p:sp>
      <p:sp>
        <p:nvSpPr>
          <p:cNvPr id="22" name="Rectangle 21"/>
          <p:cNvSpPr/>
          <p:nvPr/>
        </p:nvSpPr>
        <p:spPr>
          <a:xfrm>
            <a:off x="2806790" y="6180481"/>
            <a:ext cx="3970959" cy="461665"/>
          </a:xfrm>
          <a:prstGeom prst="rect">
            <a:avLst/>
          </a:prstGeom>
        </p:spPr>
        <p:txBody>
          <a:bodyPr wrap="none">
            <a:spAutoFit/>
          </a:bodyPr>
          <a:lstStyle/>
          <a:p>
            <a:r>
              <a:rPr lang="en-US" altLang="en-US" sz="2400" kern="0" dirty="0">
                <a:latin typeface="Times New Roman" panose="02020603050405020304" pitchFamily="18" charset="0"/>
                <a:cs typeface="Times New Roman" panose="02020603050405020304" pitchFamily="18" charset="0"/>
              </a:rPr>
              <a:t>Regulación OSHA: </a:t>
            </a:r>
            <a:r>
              <a:rPr lang="en-US" altLang="en-US" sz="2400" kern="0" dirty="0" smtClean="0">
                <a:latin typeface="Times New Roman" panose="02020603050405020304" pitchFamily="18" charset="0"/>
                <a:cs typeface="Times New Roman" panose="02020603050405020304" pitchFamily="18" charset="0"/>
                <a:hlinkClick r:id="rId5"/>
              </a:rPr>
              <a:t>1926.1412</a:t>
            </a:r>
            <a:endParaRPr lang="en-US" sz="2400" dirty="0"/>
          </a:p>
        </p:txBody>
      </p:sp>
    </p:spTree>
    <p:extLst>
      <p:ext uri="{BB962C8B-B14F-4D97-AF65-F5344CB8AC3E}">
        <p14:creationId xmlns:p14="http://schemas.microsoft.com/office/powerpoint/2010/main" val="35659501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15379" y="1094771"/>
            <a:ext cx="8924924" cy="563562"/>
          </a:xfrm>
        </p:spPr>
        <p:txBody>
          <a:bodyPr>
            <a:normAutofit fontScale="90000"/>
          </a:bodyPr>
          <a:lstStyle/>
          <a:p>
            <a:r>
              <a:rPr lang="es-ES" altLang="en-US" dirty="0" smtClean="0">
                <a:latin typeface="Times New Roman" panose="02020603050405020304" pitchFamily="18" charset="0"/>
                <a:ea typeface="SimSun" panose="02010600030101010101" pitchFamily="2" charset="-122"/>
              </a:rPr>
              <a:t>Vistazo a los </a:t>
            </a:r>
            <a:r>
              <a:rPr lang="es-ES" altLang="en-US" dirty="0">
                <a:latin typeface="Times New Roman" panose="02020603050405020304" pitchFamily="18" charset="0"/>
                <a:ea typeface="SimSun" panose="02010600030101010101" pitchFamily="2" charset="-122"/>
              </a:rPr>
              <a:t>módulos de </a:t>
            </a:r>
            <a:r>
              <a:rPr lang="es-ES" altLang="en-US" dirty="0" smtClean="0">
                <a:latin typeface="Times New Roman" panose="02020603050405020304" pitchFamily="18" charset="0"/>
                <a:ea typeface="SimSun" panose="02010600030101010101" pitchFamily="2" charset="-122"/>
              </a:rPr>
              <a:t>entrenamiento</a:t>
            </a:r>
            <a:endParaRPr lang="en-US" altLang="en-US" dirty="0" smtClean="0"/>
          </a:p>
        </p:txBody>
      </p:sp>
      <p:sp>
        <p:nvSpPr>
          <p:cNvPr id="25605" name="Content Placeholder 2"/>
          <p:cNvSpPr>
            <a:spLocks noGrp="1"/>
          </p:cNvSpPr>
          <p:nvPr>
            <p:ph idx="1"/>
          </p:nvPr>
        </p:nvSpPr>
        <p:spPr>
          <a:xfrm>
            <a:off x="228600" y="1905000"/>
            <a:ext cx="8839200" cy="4267200"/>
          </a:xfrm>
        </p:spPr>
        <p:txBody>
          <a:bodyPr/>
          <a:lstStyle/>
          <a:p>
            <a:pPr algn="just">
              <a:buClr>
                <a:srgbClr val="3333FF"/>
              </a:buClr>
              <a:buFont typeface="Wingdings" panose="05000000000000000000" pitchFamily="2" charset="2"/>
              <a:buChar char="q"/>
            </a:pPr>
            <a:r>
              <a:rPr lang="en-US" altLang="en-US" sz="2800" dirty="0" smtClean="0">
                <a:latin typeface="Times New Roman" panose="02020603050405020304" pitchFamily="18" charset="0"/>
                <a:cs typeface="Times New Roman" panose="02020603050405020304" pitchFamily="18" charset="0"/>
              </a:rPr>
              <a:t> </a:t>
            </a:r>
            <a:r>
              <a:rPr lang="es-ES" altLang="en-US" dirty="0">
                <a:latin typeface="Times New Roman" panose="02020603050405020304" pitchFamily="18" charset="0"/>
                <a:cs typeface="Times New Roman" panose="02020603050405020304" pitchFamily="18" charset="0"/>
              </a:rPr>
              <a:t>Sección 3: Incidentes eléctricos en la </a:t>
            </a:r>
            <a:r>
              <a:rPr lang="es-ES" altLang="en-US" dirty="0" smtClean="0">
                <a:latin typeface="Times New Roman" panose="02020603050405020304" pitchFamily="18" charset="0"/>
                <a:cs typeface="Times New Roman" panose="02020603050405020304" pitchFamily="18" charset="0"/>
              </a:rPr>
              <a:t>construcción</a:t>
            </a:r>
          </a:p>
          <a:p>
            <a:pPr marL="0" indent="0" algn="just">
              <a:buClr>
                <a:srgbClr val="3333FF"/>
              </a:buClr>
              <a:buNone/>
            </a:pPr>
            <a:endParaRPr lang="en-US" altLang="en-US" sz="2000" dirty="0" smtClean="0">
              <a:latin typeface="Times New Roman" panose="02020603050405020304" pitchFamily="18" charset="0"/>
              <a:cs typeface="Times New Roman" panose="02020603050405020304" pitchFamily="18" charset="0"/>
            </a:endParaRPr>
          </a:p>
          <a:p>
            <a:pPr lvl="1" algn="just">
              <a:buClr>
                <a:srgbClr val="3333FF"/>
              </a:buClr>
              <a:buSzPct val="120000"/>
              <a:buFont typeface="Wingdings" panose="05000000000000000000" pitchFamily="2" charset="2"/>
              <a:buChar char="§"/>
            </a:pPr>
            <a:r>
              <a:rPr lang="en-US" altLang="en-US" sz="2400" dirty="0">
                <a:latin typeface="Times New Roman" panose="02020603050405020304" pitchFamily="18" charset="0"/>
                <a:cs typeface="Times New Roman" panose="02020603050405020304" pitchFamily="18" charset="0"/>
              </a:rPr>
              <a:t> </a:t>
            </a:r>
            <a:r>
              <a:rPr lang="es-ES" altLang="en-US" dirty="0">
                <a:latin typeface="Times New Roman" panose="02020603050405020304" pitchFamily="18" charset="0"/>
                <a:cs typeface="Times New Roman" panose="02020603050405020304" pitchFamily="18" charset="0"/>
              </a:rPr>
              <a:t>Contacto con líneas eléctricas</a:t>
            </a:r>
          </a:p>
          <a:p>
            <a:pPr lvl="1" algn="just">
              <a:buClr>
                <a:srgbClr val="3333FF"/>
              </a:buClr>
              <a:buSzPct val="120000"/>
              <a:buFont typeface="Wingdings" panose="05000000000000000000" pitchFamily="2" charset="2"/>
              <a:buChar char="§"/>
            </a:pPr>
            <a:r>
              <a:rPr lang="es-ES" altLang="en-US" dirty="0">
                <a:latin typeface="Times New Roman" panose="02020603050405020304" pitchFamily="18" charset="0"/>
                <a:cs typeface="Times New Roman" panose="02020603050405020304" pitchFamily="18" charset="0"/>
              </a:rPr>
              <a:t> Falta de protección por aterrizaje de corriente</a:t>
            </a:r>
          </a:p>
          <a:p>
            <a:pPr lvl="1" algn="just">
              <a:buClr>
                <a:srgbClr val="3333FF"/>
              </a:buClr>
              <a:buSzPct val="120000"/>
              <a:buFont typeface="Wingdings" panose="05000000000000000000" pitchFamily="2" charset="2"/>
              <a:buChar char="§"/>
            </a:pPr>
            <a:r>
              <a:rPr lang="es-ES" altLang="en-US" dirty="0">
                <a:latin typeface="Times New Roman" panose="02020603050405020304" pitchFamily="18" charset="0"/>
                <a:cs typeface="Times New Roman" panose="02020603050405020304" pitchFamily="18" charset="0"/>
              </a:rPr>
              <a:t> Conducción a tierra inexistente o discontinua</a:t>
            </a:r>
          </a:p>
          <a:p>
            <a:pPr lvl="1" algn="just">
              <a:buClr>
                <a:srgbClr val="3333FF"/>
              </a:buClr>
              <a:buSzPct val="120000"/>
              <a:buFont typeface="Wingdings" panose="05000000000000000000" pitchFamily="2" charset="2"/>
              <a:buChar char="§"/>
            </a:pPr>
            <a:r>
              <a:rPr lang="es-ES" altLang="en-US" dirty="0">
                <a:latin typeface="Times New Roman" panose="02020603050405020304" pitchFamily="18" charset="0"/>
                <a:cs typeface="Times New Roman" panose="02020603050405020304" pitchFamily="18" charset="0"/>
              </a:rPr>
              <a:t> Equipo no utilizado de manera prescrita</a:t>
            </a:r>
          </a:p>
          <a:p>
            <a:pPr lvl="1" algn="just">
              <a:buClr>
                <a:srgbClr val="3333FF"/>
              </a:buClr>
              <a:buSzPct val="120000"/>
              <a:buFont typeface="Wingdings" panose="05000000000000000000" pitchFamily="2" charset="2"/>
              <a:buChar char="§"/>
            </a:pPr>
            <a:r>
              <a:rPr lang="es-ES" altLang="en-US" dirty="0">
                <a:latin typeface="Times New Roman" panose="02020603050405020304" pitchFamily="18" charset="0"/>
                <a:cs typeface="Times New Roman" panose="02020603050405020304" pitchFamily="18" charset="0"/>
              </a:rPr>
              <a:t> Uso indebido de extensiones o cables flexibles</a:t>
            </a:r>
          </a:p>
          <a:p>
            <a:pPr lvl="1" algn="just">
              <a:buClr>
                <a:srgbClr val="3333FF"/>
              </a:buClr>
              <a:buSzPct val="120000"/>
              <a:buFont typeface="Wingdings" panose="05000000000000000000" pitchFamily="2" charset="2"/>
              <a:buChar char="§"/>
            </a:pPr>
            <a:r>
              <a:rPr lang="es-ES" altLang="en-US" dirty="0">
                <a:latin typeface="Times New Roman" panose="02020603050405020304" pitchFamily="18" charset="0"/>
                <a:cs typeface="Times New Roman" panose="02020603050405020304" pitchFamily="18" charset="0"/>
              </a:rPr>
              <a:t> Contacto con fuentes energizadas</a:t>
            </a:r>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9</a:t>
            </a:fld>
            <a:endParaRPr lang="en-US" dirty="0"/>
          </a:p>
        </p:txBody>
      </p:sp>
    </p:spTree>
    <p:extLst>
      <p:ext uri="{BB962C8B-B14F-4D97-AF65-F5344CB8AC3E}">
        <p14:creationId xmlns:p14="http://schemas.microsoft.com/office/powerpoint/2010/main" val="3801224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96253" y="884238"/>
            <a:ext cx="8819147" cy="563562"/>
          </a:xfrm>
        </p:spPr>
        <p:txBody>
          <a:bodyPr>
            <a:normAutofit fontScale="90000"/>
          </a:bodyPr>
          <a:lstStyle/>
          <a:p>
            <a:pPr algn="l"/>
            <a:r>
              <a:rPr lang="es-ES" altLang="en-US" dirty="0">
                <a:latin typeface="Times New Roman" panose="02020603050405020304" pitchFamily="18" charset="0"/>
                <a:ea typeface="SimSun" panose="02010600030101010101" pitchFamily="2" charset="-122"/>
              </a:rPr>
              <a:t>Inspeccionar herramientas portátiles y cables de extensión</a:t>
            </a: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90</a:t>
            </a:fld>
            <a:endParaRPr lang="en-US" dirty="0"/>
          </a:p>
        </p:txBody>
      </p:sp>
      <p:sp>
        <p:nvSpPr>
          <p:cNvPr id="22" name="Rectangle 1"/>
          <p:cNvSpPr>
            <a:spLocks noChangeArrowheads="1"/>
          </p:cNvSpPr>
          <p:nvPr/>
        </p:nvSpPr>
        <p:spPr bwMode="auto">
          <a:xfrm>
            <a:off x="96252" y="1859340"/>
            <a:ext cx="897154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buClr>
                <a:srgbClr val="0000FF"/>
              </a:buClr>
              <a:buFont typeface="Wingdings" panose="05000000000000000000" pitchFamily="2" charset="2"/>
              <a:buChar char="q"/>
            </a:pPr>
            <a:r>
              <a:rPr lang="es-MX" altLang="en-US" sz="2800" dirty="0" smtClean="0">
                <a:latin typeface="Times New Roman" panose="02020603050405020304" pitchFamily="18" charset="0"/>
                <a:ea typeface="MS PGothic" panose="020B0600070205080204" pitchFamily="34" charset="-128"/>
              </a:rPr>
              <a:t>Evite pasar </a:t>
            </a:r>
            <a:r>
              <a:rPr lang="es-MX" altLang="en-US" sz="3000" dirty="0" smtClean="0">
                <a:latin typeface="Times New Roman" panose="02020603050405020304" pitchFamily="18" charset="0"/>
                <a:ea typeface="MS PGothic" panose="020B0600070205080204" pitchFamily="34" charset="-128"/>
              </a:rPr>
              <a:t>cables a través de objetos afilados</a:t>
            </a:r>
          </a:p>
          <a:p>
            <a:pPr marL="457200" indent="-457200">
              <a:buClr>
                <a:srgbClr val="0000FF"/>
              </a:buClr>
              <a:buFont typeface="Wingdings" panose="05000000000000000000" pitchFamily="2" charset="2"/>
              <a:buChar char="q"/>
            </a:pPr>
            <a:r>
              <a:rPr lang="es-MX" altLang="en-US" sz="3000" dirty="0" smtClean="0">
                <a:latin typeface="Times New Roman" panose="02020603050405020304" pitchFamily="18" charset="0"/>
                <a:ea typeface="MS PGothic" panose="020B0600070205080204" pitchFamily="34" charset="-128"/>
              </a:rPr>
              <a:t>Mantenga los cables lejos de clavos, grapas, tornillos</a:t>
            </a:r>
          </a:p>
          <a:p>
            <a:pPr marL="457200" indent="-457200">
              <a:buClr>
                <a:srgbClr val="0000FF"/>
              </a:buClr>
              <a:buFont typeface="Wingdings" panose="05000000000000000000" pitchFamily="2" charset="2"/>
              <a:buChar char="q"/>
            </a:pPr>
            <a:r>
              <a:rPr lang="es-MX" altLang="en-US" sz="3000" dirty="0" smtClean="0">
                <a:latin typeface="Times New Roman" panose="02020603050405020304" pitchFamily="18" charset="0"/>
                <a:ea typeface="MS PGothic" panose="020B0600070205080204" pitchFamily="34" charset="-128"/>
              </a:rPr>
              <a:t>No atraviese cables de extensión por el paso de gente</a:t>
            </a:r>
            <a:endParaRPr lang="es-MX" altLang="zh-CN" sz="3000" dirty="0">
              <a:latin typeface="Times New Roman" panose="02020603050405020304" pitchFamily="18" charset="0"/>
            </a:endParaRPr>
          </a:p>
        </p:txBody>
      </p:sp>
      <p:pic>
        <p:nvPicPr>
          <p:cNvPr id="29" name="Picture 13" descr="It shows the hazards of extension cords across walkway" title="extension cords across walkways"/>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67400" y="3612079"/>
            <a:ext cx="2721666" cy="3058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ounded Rectangle 17" descr="It shows the location of extension cords across walkways" title="rectangle"/>
          <p:cNvSpPr>
            <a:spLocks noChangeArrowheads="1"/>
          </p:cNvSpPr>
          <p:nvPr/>
        </p:nvSpPr>
        <p:spPr bwMode="auto">
          <a:xfrm rot="20837838">
            <a:off x="6413044" y="4579055"/>
            <a:ext cx="966114" cy="1605026"/>
          </a:xfrm>
          <a:prstGeom prst="roundRect">
            <a:avLst>
              <a:gd name="adj" fmla="val 16667"/>
            </a:avLst>
          </a:prstGeom>
          <a:noFill/>
          <a:ln w="47625">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SzPct val="100000"/>
              <a:buFont typeface="Times New Roman" panose="02020603050405020304" pitchFamily="18" charset="0"/>
              <a:buNone/>
            </a:pPr>
            <a:endParaRPr lang="en-US" altLang="en-US" dirty="0">
              <a:cs typeface="Arial" panose="020B0604020202020204" pitchFamily="34" charset="0"/>
            </a:endParaRPr>
          </a:p>
        </p:txBody>
      </p:sp>
      <p:sp>
        <p:nvSpPr>
          <p:cNvPr id="31" name="Rectangle 30"/>
          <p:cNvSpPr/>
          <p:nvPr/>
        </p:nvSpPr>
        <p:spPr>
          <a:xfrm>
            <a:off x="7848600" y="5029200"/>
            <a:ext cx="394332" cy="1569660"/>
          </a:xfrm>
          <a:prstGeom prst="rect">
            <a:avLst/>
          </a:prstGeom>
        </p:spPr>
        <p:txBody>
          <a:bodyPr wrap="squar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pic>
        <p:nvPicPr>
          <p:cNvPr id="32" name="Picture 13" descr="It shows the hazards of cords passing through sharp objects" title="rectangl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57200" y="3573947"/>
            <a:ext cx="4954413" cy="3096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ounded Rectangle 17" descr="It shows cords passing through a nail" title="location of sharper"/>
          <p:cNvSpPr>
            <a:spLocks noChangeArrowheads="1"/>
          </p:cNvSpPr>
          <p:nvPr/>
        </p:nvSpPr>
        <p:spPr bwMode="auto">
          <a:xfrm flipH="1">
            <a:off x="1464424" y="4311776"/>
            <a:ext cx="726986" cy="841523"/>
          </a:xfrm>
          <a:prstGeom prst="roundRect">
            <a:avLst>
              <a:gd name="adj" fmla="val 16667"/>
            </a:avLst>
          </a:prstGeom>
          <a:noFill/>
          <a:ln w="47625">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SzPct val="100000"/>
              <a:buFont typeface="Times New Roman" panose="02020603050405020304" pitchFamily="18" charset="0"/>
              <a:buNone/>
            </a:pPr>
            <a:endParaRPr lang="en-US" altLang="en-US" dirty="0">
              <a:cs typeface="Arial" panose="020B0604020202020204" pitchFamily="34" charset="0"/>
            </a:endParaRPr>
          </a:p>
        </p:txBody>
      </p:sp>
      <p:sp>
        <p:nvSpPr>
          <p:cNvPr id="34" name="Rounded Rectangle 17" descr="It shows the location of cords passing through sharp objects" title="location of sharp objects"/>
          <p:cNvSpPr>
            <a:spLocks noChangeArrowheads="1"/>
          </p:cNvSpPr>
          <p:nvPr/>
        </p:nvSpPr>
        <p:spPr bwMode="auto">
          <a:xfrm flipH="1">
            <a:off x="2836024" y="5381568"/>
            <a:ext cx="726986" cy="841523"/>
          </a:xfrm>
          <a:prstGeom prst="roundRect">
            <a:avLst>
              <a:gd name="adj" fmla="val 16667"/>
            </a:avLst>
          </a:prstGeom>
          <a:noFill/>
          <a:ln w="47625">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SzPct val="100000"/>
              <a:buFont typeface="Times New Roman" panose="02020603050405020304" pitchFamily="18" charset="0"/>
              <a:buNone/>
            </a:pPr>
            <a:endParaRPr lang="en-US" altLang="en-US" dirty="0">
              <a:cs typeface="Arial" panose="020B0604020202020204" pitchFamily="34" charset="0"/>
            </a:endParaRPr>
          </a:p>
        </p:txBody>
      </p:sp>
      <p:sp>
        <p:nvSpPr>
          <p:cNvPr id="35" name="Rectangle 34"/>
          <p:cNvSpPr/>
          <p:nvPr/>
        </p:nvSpPr>
        <p:spPr>
          <a:xfrm>
            <a:off x="489038" y="3707646"/>
            <a:ext cx="970624" cy="1569660"/>
          </a:xfrm>
          <a:prstGeom prst="rect">
            <a:avLst/>
          </a:prstGeom>
        </p:spPr>
        <p:txBody>
          <a:bodyPr wrap="squar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
        <p:nvSpPr>
          <p:cNvPr id="36" name="Rectangle 35"/>
          <p:cNvSpPr/>
          <p:nvPr/>
        </p:nvSpPr>
        <p:spPr>
          <a:xfrm>
            <a:off x="3905913" y="5229700"/>
            <a:ext cx="970624" cy="1569660"/>
          </a:xfrm>
          <a:prstGeom prst="rect">
            <a:avLst/>
          </a:prstGeom>
        </p:spPr>
        <p:txBody>
          <a:bodyPr wrap="squar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
        <p:nvSpPr>
          <p:cNvPr id="14" name="Rectangle 13"/>
          <p:cNvSpPr/>
          <p:nvPr/>
        </p:nvSpPr>
        <p:spPr>
          <a:xfrm>
            <a:off x="4987565" y="1332210"/>
            <a:ext cx="3817071" cy="461665"/>
          </a:xfrm>
          <a:prstGeom prst="rect">
            <a:avLst/>
          </a:prstGeom>
        </p:spPr>
        <p:txBody>
          <a:bodyPr wrap="none">
            <a:spAutoFit/>
          </a:bodyPr>
          <a:lstStyle/>
          <a:p>
            <a:r>
              <a:rPr lang="en-US" altLang="en-US" sz="2400" kern="0" dirty="0">
                <a:latin typeface="Times New Roman" panose="02020603050405020304" pitchFamily="18" charset="0"/>
                <a:cs typeface="Times New Roman" panose="02020603050405020304" pitchFamily="18" charset="0"/>
              </a:rPr>
              <a:t>Regulación OSHA: </a:t>
            </a:r>
            <a:r>
              <a:rPr lang="en-US" altLang="en-US" sz="2400" kern="0" dirty="0" smtClean="0">
                <a:latin typeface="Times New Roman" panose="02020603050405020304" pitchFamily="18" charset="0"/>
                <a:cs typeface="Times New Roman" panose="02020603050405020304" pitchFamily="18" charset="0"/>
                <a:hlinkClick r:id="rId5"/>
              </a:rPr>
              <a:t>1926.416</a:t>
            </a:r>
            <a:endParaRPr lang="en-US" sz="2400" dirty="0"/>
          </a:p>
        </p:txBody>
      </p:sp>
    </p:spTree>
    <p:extLst>
      <p:ext uri="{BB962C8B-B14F-4D97-AF65-F5344CB8AC3E}">
        <p14:creationId xmlns:p14="http://schemas.microsoft.com/office/powerpoint/2010/main" val="312341011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96253" y="969081"/>
            <a:ext cx="8819147" cy="563562"/>
          </a:xfrm>
        </p:spPr>
        <p:txBody>
          <a:bodyPr>
            <a:normAutofit fontScale="90000"/>
          </a:bodyPr>
          <a:lstStyle/>
          <a:p>
            <a:r>
              <a:rPr lang="es-ES" altLang="en-US" dirty="0">
                <a:latin typeface="Times New Roman" panose="02020603050405020304" pitchFamily="18" charset="0"/>
                <a:ea typeface="SimSun" panose="02010600030101010101" pitchFamily="2" charset="-122"/>
              </a:rPr>
              <a:t>Inspeccionar herramientas portátiles y cables de extensión</a:t>
            </a: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91</a:t>
            </a:fld>
            <a:endParaRPr lang="en-US" dirty="0"/>
          </a:p>
        </p:txBody>
      </p:sp>
      <p:pic>
        <p:nvPicPr>
          <p:cNvPr id="14" name="Picture 2" descr="It shows how an AWG look like" title="AW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52400" y="3152825"/>
            <a:ext cx="3124200" cy="32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5" name="Group 5" descr="It is a table showing the information of AWG, rating, and typical usage" title="AWG vs. rating and usage"/>
          <p:cNvGraphicFramePr>
            <a:graphicFrameLocks noGrp="1"/>
          </p:cNvGraphicFramePr>
          <p:nvPr>
            <p:extLst>
              <p:ext uri="{D42A27DB-BD31-4B8C-83A1-F6EECF244321}">
                <p14:modId xmlns:p14="http://schemas.microsoft.com/office/powerpoint/2010/main" val="1324911942"/>
              </p:ext>
            </p:extLst>
          </p:nvPr>
        </p:nvGraphicFramePr>
        <p:xfrm>
          <a:off x="3505200" y="2703484"/>
          <a:ext cx="5486400" cy="3566204"/>
        </p:xfrm>
        <a:graphic>
          <a:graphicData uri="http://schemas.openxmlformats.org/drawingml/2006/table">
            <a:tbl>
              <a:tblPr firstRow="1"/>
              <a:tblGrid>
                <a:gridCol w="1005827">
                  <a:extLst>
                    <a:ext uri="{9D8B030D-6E8A-4147-A177-3AD203B41FA5}">
                      <a16:colId xmlns:a16="http://schemas.microsoft.com/office/drawing/2014/main" val="1462568217"/>
                    </a:ext>
                  </a:extLst>
                </a:gridCol>
                <a:gridCol w="1580586">
                  <a:extLst>
                    <a:ext uri="{9D8B030D-6E8A-4147-A177-3AD203B41FA5}">
                      <a16:colId xmlns:a16="http://schemas.microsoft.com/office/drawing/2014/main" val="654433978"/>
                    </a:ext>
                  </a:extLst>
                </a:gridCol>
                <a:gridCol w="2899987">
                  <a:extLst>
                    <a:ext uri="{9D8B030D-6E8A-4147-A177-3AD203B41FA5}">
                      <a16:colId xmlns:a16="http://schemas.microsoft.com/office/drawing/2014/main" val="1034729807"/>
                    </a:ext>
                  </a:extLst>
                </a:gridCol>
              </a:tblGrid>
              <a:tr h="914314">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s-MX" altLang="en-US" sz="2400" b="1" i="0" u="none" strike="noStrike" cap="none" normalizeH="0" baseline="0" noProof="0" dirty="0" smtClean="0">
                          <a:ln>
                            <a:noFill/>
                          </a:ln>
                          <a:solidFill>
                            <a:srgbClr val="000000"/>
                          </a:solidFill>
                          <a:effectLst/>
                          <a:latin typeface="Times New Roman" panose="02020603050405020304" pitchFamily="18" charset="0"/>
                          <a:ea typeface="MS PGothic" panose="020B0600070205080204" pitchFamily="34" charset="-128"/>
                          <a:cs typeface="Times New Roman" panose="02020603050405020304" pitchFamily="18" charset="0"/>
                        </a:rPr>
                        <a:t>AWG</a:t>
                      </a:r>
                    </a:p>
                  </a:txBody>
                  <a:tcPr marL="90001" marR="90001" marT="172499" marB="4677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s-MX" altLang="en-US" sz="2400" b="1" i="0" u="none" strike="noStrike" cap="none" normalizeH="0" baseline="0" noProof="0" dirty="0" smtClean="0">
                          <a:ln>
                            <a:noFill/>
                          </a:ln>
                          <a:solidFill>
                            <a:srgbClr val="000000"/>
                          </a:solidFill>
                          <a:effectLst/>
                          <a:latin typeface="Times New Roman" panose="02020603050405020304" pitchFamily="18" charset="0"/>
                          <a:ea typeface="MS PGothic" panose="020B0600070205080204" pitchFamily="34" charset="-128"/>
                          <a:cs typeface="Times New Roman" panose="02020603050405020304" pitchFamily="18" charset="0"/>
                        </a:rPr>
                        <a:t>Corriente eléctrica</a:t>
                      </a:r>
                    </a:p>
                  </a:txBody>
                  <a:tcPr marL="90001" marR="90001" marT="172499" marB="4677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s-MX" altLang="en-US" sz="2400" b="1" i="0" u="none" strike="noStrike" cap="none" normalizeH="0" baseline="0" noProof="0" dirty="0" smtClean="0">
                          <a:ln>
                            <a:noFill/>
                          </a:ln>
                          <a:solidFill>
                            <a:srgbClr val="000000"/>
                          </a:solidFill>
                          <a:effectLst/>
                          <a:latin typeface="Times New Roman" panose="02020603050405020304" pitchFamily="18" charset="0"/>
                          <a:ea typeface="MS PGothic" panose="020B0600070205080204" pitchFamily="34" charset="-128"/>
                          <a:cs typeface="Times New Roman" panose="02020603050405020304" pitchFamily="18" charset="0"/>
                        </a:rPr>
                        <a:t>Uso típico</a:t>
                      </a:r>
                    </a:p>
                  </a:txBody>
                  <a:tcPr marL="90001" marR="90001" marT="172499" marB="4677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extLst>
                  <a:ext uri="{0D108BD9-81ED-4DB2-BD59-A6C34878D82A}">
                    <a16:rowId xmlns:a16="http://schemas.microsoft.com/office/drawing/2014/main" val="642407261"/>
                  </a:ext>
                </a:extLst>
              </a:tr>
              <a:tr h="365823">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MX" altLang="en-US" sz="2400" b="0" i="0" u="none" strike="noStrike" cap="none" normalizeH="0" baseline="0" noProof="0" dirty="0" smtClean="0">
                          <a:ln>
                            <a:noFill/>
                          </a:ln>
                          <a:solidFill>
                            <a:srgbClr val="000000"/>
                          </a:solidFill>
                          <a:effectLst/>
                          <a:latin typeface="Times New Roman" panose="02020603050405020304" pitchFamily="18" charset="0"/>
                          <a:cs typeface="Times New Roman" panose="02020603050405020304" pitchFamily="18" charset="0"/>
                        </a:rPr>
                        <a:t>16</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MX" altLang="en-US" sz="2400" b="0" i="0" u="none" strike="noStrike" cap="none" normalizeH="0" baseline="0" noProof="0" dirty="0" smtClean="0">
                          <a:ln>
                            <a:noFill/>
                          </a:ln>
                          <a:solidFill>
                            <a:srgbClr val="000000"/>
                          </a:solidFill>
                          <a:effectLst/>
                          <a:latin typeface="Times New Roman" panose="02020603050405020304" pitchFamily="18" charset="0"/>
                          <a:cs typeface="Times New Roman" panose="02020603050405020304" pitchFamily="18" charset="0"/>
                        </a:rPr>
                        <a:t>13 A</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MX" altLang="en-US" sz="2400" b="0" i="0" u="none" strike="noStrike" cap="none" normalizeH="0" baseline="0" noProof="0" dirty="0" smtClean="0">
                          <a:ln>
                            <a:noFill/>
                          </a:ln>
                          <a:solidFill>
                            <a:srgbClr val="000000"/>
                          </a:solidFill>
                          <a:effectLst/>
                          <a:latin typeface="Times New Roman" panose="02020603050405020304" pitchFamily="18" charset="0"/>
                          <a:cs typeface="Times New Roman" panose="02020603050405020304" pitchFamily="18" charset="0"/>
                        </a:rPr>
                        <a:t>Cables de extensión</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54442803"/>
                  </a:ext>
                </a:extLst>
              </a:tr>
              <a:tr h="369938">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MX" altLang="en-US" sz="2400" b="0" i="0" u="none" strike="noStrike" cap="none" normalizeH="0" baseline="0" noProof="0" dirty="0" smtClean="0">
                          <a:ln>
                            <a:noFill/>
                          </a:ln>
                          <a:solidFill>
                            <a:srgbClr val="000000"/>
                          </a:solidFill>
                          <a:effectLst/>
                          <a:latin typeface="Times New Roman" panose="02020603050405020304" pitchFamily="18" charset="0"/>
                          <a:cs typeface="Times New Roman" panose="02020603050405020304" pitchFamily="18" charset="0"/>
                        </a:rPr>
                        <a:t>12</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MX" altLang="en-US" sz="2400" b="0" i="0" u="none" strike="noStrike" cap="none" normalizeH="0" baseline="0" noProof="0" dirty="0" smtClean="0">
                          <a:ln>
                            <a:noFill/>
                          </a:ln>
                          <a:solidFill>
                            <a:srgbClr val="000000"/>
                          </a:solidFill>
                          <a:effectLst/>
                          <a:latin typeface="Times New Roman" panose="02020603050405020304" pitchFamily="18" charset="0"/>
                          <a:cs typeface="Times New Roman" panose="02020603050405020304" pitchFamily="18" charset="0"/>
                        </a:rPr>
                        <a:t>20 A</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defRPr/>
                      </a:pPr>
                      <a:r>
                        <a:rPr kumimoji="0" lang="es-MX" altLang="en-US" sz="2400" b="0" i="0" u="none" strike="noStrike" cap="none" normalizeH="0" baseline="0" noProof="0" dirty="0" smtClean="0">
                          <a:ln>
                            <a:noFill/>
                          </a:ln>
                          <a:solidFill>
                            <a:srgbClr val="000000"/>
                          </a:solidFill>
                          <a:effectLst/>
                          <a:latin typeface="Times New Roman" panose="02020603050405020304" pitchFamily="18" charset="0"/>
                          <a:cs typeface="Times New Roman" panose="02020603050405020304" pitchFamily="18" charset="0"/>
                        </a:rPr>
                        <a:t>Aparatos pequeños</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79900000"/>
                  </a:ext>
                </a:extLst>
              </a:tr>
              <a:tr h="640180">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MX" altLang="en-US" sz="2400" b="0" i="0" u="none" strike="noStrike" cap="none" normalizeH="0" baseline="0" noProof="0" dirty="0" smtClean="0">
                          <a:ln>
                            <a:noFill/>
                          </a:ln>
                          <a:solidFill>
                            <a:srgbClr val="000000"/>
                          </a:solidFill>
                          <a:effectLst/>
                          <a:latin typeface="Times New Roman" panose="02020603050405020304" pitchFamily="18" charset="0"/>
                          <a:cs typeface="Times New Roman" panose="02020603050405020304" pitchFamily="18" charset="0"/>
                        </a:rPr>
                        <a:t>10</a:t>
                      </a:r>
                      <a:endParaRPr kumimoji="0" lang="es-MX" altLang="en-US" sz="3600" b="0" i="0" u="none" strike="noStrike" cap="none" normalizeH="0" baseline="0" noProof="0" dirty="0" smtClean="0">
                        <a:ln>
                          <a:noFill/>
                        </a:ln>
                        <a:solidFill>
                          <a:srgbClr val="000000"/>
                        </a:solidFill>
                        <a:effectLst/>
                        <a:latin typeface="Times New Roman" panose="02020603050405020304" pitchFamily="18" charset="0"/>
                        <a:cs typeface="Times New Roman" panose="02020603050405020304" pitchFamily="18" charset="0"/>
                      </a:endParaRP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MX" altLang="en-US" sz="2400" b="0" i="0" u="none" strike="noStrike" cap="none" normalizeH="0" baseline="0" noProof="0" dirty="0" smtClean="0">
                          <a:ln>
                            <a:noFill/>
                          </a:ln>
                          <a:solidFill>
                            <a:srgbClr val="000000"/>
                          </a:solidFill>
                          <a:effectLst/>
                          <a:latin typeface="Times New Roman" panose="02020603050405020304" pitchFamily="18" charset="0"/>
                          <a:cs typeface="Times New Roman" panose="02020603050405020304" pitchFamily="18" charset="0"/>
                        </a:rPr>
                        <a:t>30 A</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MX" altLang="en-US" sz="2400" b="0" i="0" u="none" strike="noStrike" cap="none" normalizeH="0" baseline="0" noProof="0" dirty="0" smtClean="0">
                          <a:ln>
                            <a:noFill/>
                          </a:ln>
                          <a:solidFill>
                            <a:srgbClr val="000000"/>
                          </a:solidFill>
                          <a:effectLst/>
                          <a:latin typeface="Times New Roman" panose="02020603050405020304" pitchFamily="18" charset="0"/>
                          <a:cs typeface="Times New Roman" panose="02020603050405020304" pitchFamily="18" charset="0"/>
                        </a:rPr>
                        <a:t>AC de ventana, secadora de ropa</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468515047"/>
                  </a:ext>
                </a:extLst>
              </a:tr>
              <a:tr h="365823">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MX" altLang="en-US" sz="2400" b="0" i="0" u="none" strike="noStrike" cap="none" normalizeH="0" baseline="0" noProof="0" dirty="0" smtClean="0">
                          <a:ln>
                            <a:noFill/>
                          </a:ln>
                          <a:solidFill>
                            <a:srgbClr val="000000"/>
                          </a:solidFill>
                          <a:effectLst/>
                          <a:latin typeface="Times New Roman" panose="02020603050405020304" pitchFamily="18" charset="0"/>
                          <a:cs typeface="Times New Roman" panose="02020603050405020304" pitchFamily="18" charset="0"/>
                        </a:rPr>
                        <a:t>8</a:t>
                      </a:r>
                      <a:endParaRPr kumimoji="0" lang="es-MX" altLang="en-US" sz="3600" b="0" i="0" u="none" strike="noStrike" cap="none" normalizeH="0" baseline="0" noProof="0" dirty="0" smtClean="0">
                        <a:ln>
                          <a:noFill/>
                        </a:ln>
                        <a:solidFill>
                          <a:srgbClr val="000000"/>
                        </a:solidFill>
                        <a:effectLst/>
                        <a:latin typeface="Times New Roman" panose="02020603050405020304" pitchFamily="18" charset="0"/>
                        <a:cs typeface="Times New Roman" panose="02020603050405020304" pitchFamily="18" charset="0"/>
                      </a:endParaRP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MX" altLang="en-US" sz="2400" b="0" i="0" u="none" strike="noStrike" cap="none" normalizeH="0" baseline="0" noProof="0" dirty="0" smtClean="0">
                          <a:ln>
                            <a:noFill/>
                          </a:ln>
                          <a:solidFill>
                            <a:srgbClr val="000000"/>
                          </a:solidFill>
                          <a:effectLst/>
                          <a:latin typeface="Times New Roman" panose="02020603050405020304" pitchFamily="18" charset="0"/>
                          <a:cs typeface="Times New Roman" panose="02020603050405020304" pitchFamily="18" charset="0"/>
                        </a:rPr>
                        <a:t>40 A</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defRPr/>
                      </a:pPr>
                      <a:r>
                        <a:rPr kumimoji="0" lang="es-MX" altLang="en-US" sz="2400" b="0" i="0" u="none" strike="noStrike" cap="none" normalizeH="0" baseline="0" noProof="0" dirty="0" smtClean="0">
                          <a:ln>
                            <a:noFill/>
                          </a:ln>
                          <a:solidFill>
                            <a:srgbClr val="000000"/>
                          </a:solidFill>
                          <a:effectLst/>
                          <a:latin typeface="Times New Roman" panose="02020603050405020304" pitchFamily="18" charset="0"/>
                          <a:cs typeface="Times New Roman" panose="02020603050405020304" pitchFamily="18" charset="0"/>
                        </a:rPr>
                        <a:t>HVAC Central</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606703471"/>
                  </a:ext>
                </a:extLst>
              </a:tr>
              <a:tr h="365823">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MX" altLang="en-US" sz="2400" b="0" i="0" u="none" strike="noStrike" cap="none" normalizeH="0" baseline="0" noProof="0" dirty="0" smtClean="0">
                          <a:ln>
                            <a:noFill/>
                          </a:ln>
                          <a:solidFill>
                            <a:srgbClr val="000000"/>
                          </a:solidFill>
                          <a:effectLst/>
                          <a:latin typeface="Times New Roman" panose="02020603050405020304" pitchFamily="18" charset="0"/>
                          <a:cs typeface="Times New Roman" panose="02020603050405020304" pitchFamily="18" charset="0"/>
                        </a:rPr>
                        <a:t>6</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MX" altLang="en-US" sz="2400" b="0" i="0" u="none" strike="noStrike" cap="none" normalizeH="0" baseline="0" noProof="0" dirty="0" smtClean="0">
                          <a:ln>
                            <a:noFill/>
                          </a:ln>
                          <a:solidFill>
                            <a:srgbClr val="000000"/>
                          </a:solidFill>
                          <a:effectLst/>
                          <a:latin typeface="Times New Roman" panose="02020603050405020304" pitchFamily="18" charset="0"/>
                          <a:cs typeface="Times New Roman" panose="02020603050405020304" pitchFamily="18" charset="0"/>
                        </a:rPr>
                        <a:t>55 A</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MX" altLang="en-US" sz="2400" b="0" i="0" u="none" strike="noStrike" cap="none" normalizeH="0" baseline="0" noProof="0" dirty="0" smtClean="0">
                          <a:ln>
                            <a:noFill/>
                          </a:ln>
                          <a:solidFill>
                            <a:srgbClr val="000000"/>
                          </a:solidFill>
                          <a:effectLst/>
                          <a:latin typeface="Times New Roman" panose="02020603050405020304" pitchFamily="18" charset="0"/>
                          <a:cs typeface="Times New Roman" panose="02020603050405020304" pitchFamily="18" charset="0"/>
                        </a:rPr>
                        <a:t>Calefacción eléctrica</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6305970"/>
                  </a:ext>
                </a:extLst>
              </a:tr>
            </a:tbl>
          </a:graphicData>
        </a:graphic>
      </p:graphicFrame>
      <p:sp>
        <p:nvSpPr>
          <p:cNvPr id="16" name="Rectangle 2"/>
          <p:cNvSpPr>
            <a:spLocks noChangeArrowheads="1"/>
          </p:cNvSpPr>
          <p:nvPr/>
        </p:nvSpPr>
        <p:spPr bwMode="auto">
          <a:xfrm>
            <a:off x="0" y="1894513"/>
            <a:ext cx="8153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0000FF"/>
              </a:buClr>
              <a:buFont typeface="Wingdings" panose="05000000000000000000" pitchFamily="2" charset="2"/>
              <a:buChar char="q"/>
            </a:pPr>
            <a:r>
              <a:rPr lang="en-US" altLang="en-US" sz="2800" b="1" dirty="0" smtClean="0">
                <a:latin typeface="Times New Roman" panose="02020603050405020304" pitchFamily="18" charset="0"/>
                <a:cs typeface="Times New Roman" panose="02020603050405020304" pitchFamily="18" charset="0"/>
              </a:rPr>
              <a:t> </a:t>
            </a:r>
            <a:r>
              <a:rPr lang="en-US" altLang="en-US" sz="3000" dirty="0" smtClean="0">
                <a:latin typeface="Times New Roman" panose="02020603050405020304" pitchFamily="18" charset="0"/>
                <a:cs typeface="Times New Roman" panose="02020603050405020304" pitchFamily="18" charset="0"/>
              </a:rPr>
              <a:t>American Wire </a:t>
            </a:r>
            <a:r>
              <a:rPr lang="en-US" altLang="en-US" sz="3000" dirty="0">
                <a:latin typeface="Times New Roman" panose="02020603050405020304" pitchFamily="18" charset="0"/>
                <a:cs typeface="Times New Roman" panose="02020603050405020304" pitchFamily="18" charset="0"/>
              </a:rPr>
              <a:t>G</a:t>
            </a:r>
            <a:r>
              <a:rPr lang="en-US" altLang="en-US" sz="3000" dirty="0" smtClean="0">
                <a:latin typeface="Times New Roman" panose="02020603050405020304" pitchFamily="18" charset="0"/>
                <a:cs typeface="Times New Roman" panose="02020603050405020304" pitchFamily="18" charset="0"/>
              </a:rPr>
              <a:t>auge (AWG) </a:t>
            </a:r>
            <a:r>
              <a:rPr lang="es-ES" altLang="en-US" sz="3000" dirty="0">
                <a:latin typeface="Times New Roman" panose="02020603050405020304" pitchFamily="18" charset="0"/>
                <a:cs typeface="Times New Roman" panose="02020603050405020304" pitchFamily="18" charset="0"/>
              </a:rPr>
              <a:t>mide el tamaño o diámetro del cable</a:t>
            </a:r>
            <a:endParaRPr lang="en-US" altLang="en-US" sz="3000" dirty="0">
              <a:latin typeface="Times New Roman" panose="02020603050405020304" pitchFamily="18" charset="0"/>
              <a:cs typeface="Times New Roman" panose="02020603050405020304" pitchFamily="18" charset="0"/>
            </a:endParaRPr>
          </a:p>
        </p:txBody>
      </p:sp>
      <p:sp>
        <p:nvSpPr>
          <p:cNvPr id="3" name="Rectangle 2"/>
          <p:cNvSpPr/>
          <p:nvPr/>
        </p:nvSpPr>
        <p:spPr>
          <a:xfrm>
            <a:off x="2590800" y="6076363"/>
            <a:ext cx="689728" cy="27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chemeClr val="tx1"/>
                </a:solidFill>
              </a:rPr>
              <a:t>CABLE</a:t>
            </a:r>
            <a:endParaRPr lang="es-MX" sz="1200" dirty="0">
              <a:solidFill>
                <a:schemeClr val="tx1"/>
              </a:solidFill>
            </a:endParaRPr>
          </a:p>
        </p:txBody>
      </p:sp>
    </p:spTree>
    <p:extLst>
      <p:ext uri="{BB962C8B-B14F-4D97-AF65-F5344CB8AC3E}">
        <p14:creationId xmlns:p14="http://schemas.microsoft.com/office/powerpoint/2010/main" val="326889887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96253" y="940800"/>
            <a:ext cx="8819147" cy="563562"/>
          </a:xfrm>
        </p:spPr>
        <p:txBody>
          <a:bodyPr>
            <a:normAutofit fontScale="90000"/>
          </a:bodyPr>
          <a:lstStyle/>
          <a:p>
            <a:r>
              <a:rPr lang="es-ES" altLang="en-US" dirty="0">
                <a:latin typeface="Times New Roman" panose="02020603050405020304" pitchFamily="18" charset="0"/>
                <a:ea typeface="SimSun" panose="02010600030101010101" pitchFamily="2" charset="-122"/>
              </a:rPr>
              <a:t>Inspeccionar herramientas portátiles y cables de extensión</a:t>
            </a: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92</a:t>
            </a:fld>
            <a:endParaRPr lang="en-US" dirty="0"/>
          </a:p>
        </p:txBody>
      </p:sp>
      <p:sp>
        <p:nvSpPr>
          <p:cNvPr id="7" name="Rectangle 1"/>
          <p:cNvSpPr>
            <a:spLocks noChangeArrowheads="1"/>
          </p:cNvSpPr>
          <p:nvPr/>
        </p:nvSpPr>
        <p:spPr bwMode="auto">
          <a:xfrm>
            <a:off x="258013" y="1832720"/>
            <a:ext cx="612860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buClr>
                <a:srgbClr val="0000FF"/>
              </a:buClr>
              <a:buFont typeface="Wingdings" panose="05000000000000000000" pitchFamily="2" charset="2"/>
              <a:buChar char="q"/>
            </a:pPr>
            <a:r>
              <a:rPr lang="en-US" altLang="en-US" sz="2800" dirty="0" smtClean="0">
                <a:latin typeface="Times New Roman" panose="02020603050405020304" pitchFamily="18" charset="0"/>
                <a:ea typeface="MS PGothic" panose="020B0600070205080204" pitchFamily="34" charset="-128"/>
              </a:rPr>
              <a:t> </a:t>
            </a:r>
            <a:r>
              <a:rPr lang="es-ES" altLang="en-US" sz="3200" dirty="0">
                <a:latin typeface="Times New Roman" panose="02020603050405020304" pitchFamily="18" charset="0"/>
                <a:ea typeface="MS PGothic" panose="020B0600070205080204" pitchFamily="34" charset="-128"/>
              </a:rPr>
              <a:t>Elija el tamaño de cable correcto</a:t>
            </a:r>
            <a:endParaRPr lang="en-US" altLang="en-US" sz="3200" dirty="0">
              <a:latin typeface="Times New Roman" panose="02020603050405020304" pitchFamily="18" charset="0"/>
              <a:ea typeface="MS PGothic" panose="020B0600070205080204" pitchFamily="34" charset="-128"/>
            </a:endParaRPr>
          </a:p>
        </p:txBody>
      </p:sp>
      <p:sp>
        <p:nvSpPr>
          <p:cNvPr id="8" name="Rounded Rectangle 5"/>
          <p:cNvSpPr>
            <a:spLocks noChangeArrowheads="1"/>
          </p:cNvSpPr>
          <p:nvPr/>
        </p:nvSpPr>
        <p:spPr bwMode="auto">
          <a:xfrm>
            <a:off x="2951378" y="2569895"/>
            <a:ext cx="3810000" cy="538163"/>
          </a:xfrm>
          <a:prstGeom prst="roundRect">
            <a:avLst>
              <a:gd name="adj" fmla="val 16667"/>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a:buSzPct val="100000"/>
            </a:pPr>
            <a:r>
              <a:rPr lang="es-MX" altLang="en-US" sz="2800" dirty="0" smtClean="0">
                <a:latin typeface="Times New Roman" panose="02020603050405020304" pitchFamily="18" charset="0"/>
                <a:cs typeface="Times New Roman" panose="02020603050405020304" pitchFamily="18" charset="0"/>
              </a:rPr>
              <a:t>Cable de tamaño inferior</a:t>
            </a:r>
            <a:endParaRPr lang="es-MX" altLang="en-US" sz="2800" dirty="0">
              <a:latin typeface="Times New Roman" panose="02020603050405020304" pitchFamily="18" charset="0"/>
              <a:cs typeface="Times New Roman" panose="02020603050405020304" pitchFamily="18" charset="0"/>
            </a:endParaRPr>
          </a:p>
        </p:txBody>
      </p:sp>
      <p:sp>
        <p:nvSpPr>
          <p:cNvPr id="11" name="Down Arrow 10" descr="It shows what happends next" title="arrow"/>
          <p:cNvSpPr/>
          <p:nvPr/>
        </p:nvSpPr>
        <p:spPr bwMode="auto">
          <a:xfrm>
            <a:off x="4751388" y="3198649"/>
            <a:ext cx="201612" cy="457200"/>
          </a:xfrm>
          <a:prstGeom prst="downArrow">
            <a:avLst/>
          </a:prstGeom>
          <a:solidFill>
            <a:srgbClr val="00B8FF"/>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a:lstStyle/>
          <a:p>
            <a:pPr eaLnBrk="1" fontAlgn="auto" hangingPunct="1">
              <a:spcBef>
                <a:spcPts val="0"/>
              </a:spcBef>
              <a:spcAft>
                <a:spcPts val="0"/>
              </a:spcAft>
              <a:buFont typeface="Arial" panose="020B0604020202020204" pitchFamily="34" charset="0"/>
              <a:buNone/>
              <a:defRPr/>
            </a:pPr>
            <a:endParaRPr lang="en-US" altLang="en-US" sz="2800" dirty="0">
              <a:latin typeface="+mn-lt"/>
            </a:endParaRPr>
          </a:p>
        </p:txBody>
      </p:sp>
      <p:sp>
        <p:nvSpPr>
          <p:cNvPr id="12" name="Down Arrow 11" descr="It shows what happends next" title="arrow"/>
          <p:cNvSpPr/>
          <p:nvPr/>
        </p:nvSpPr>
        <p:spPr bwMode="auto">
          <a:xfrm>
            <a:off x="4751388" y="4366557"/>
            <a:ext cx="201612" cy="457200"/>
          </a:xfrm>
          <a:prstGeom prst="downArrow">
            <a:avLst/>
          </a:prstGeom>
          <a:solidFill>
            <a:srgbClr val="00B8FF"/>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a:lstStyle/>
          <a:p>
            <a:pPr eaLnBrk="1" fontAlgn="auto" hangingPunct="1">
              <a:spcBef>
                <a:spcPts val="0"/>
              </a:spcBef>
              <a:spcAft>
                <a:spcPts val="0"/>
              </a:spcAft>
              <a:buFont typeface="Arial" panose="020B0604020202020204" pitchFamily="34" charset="0"/>
              <a:buNone/>
              <a:defRPr/>
            </a:pPr>
            <a:endParaRPr lang="en-US" altLang="en-US" sz="2800" dirty="0">
              <a:latin typeface="+mn-lt"/>
            </a:endParaRPr>
          </a:p>
        </p:txBody>
      </p:sp>
      <p:sp>
        <p:nvSpPr>
          <p:cNvPr id="13" name="Rounded Rectangle 5"/>
          <p:cNvSpPr>
            <a:spLocks noChangeArrowheads="1"/>
          </p:cNvSpPr>
          <p:nvPr/>
        </p:nvSpPr>
        <p:spPr bwMode="auto">
          <a:xfrm>
            <a:off x="2590800" y="3710342"/>
            <a:ext cx="4495800" cy="538163"/>
          </a:xfrm>
          <a:prstGeom prst="roundRect">
            <a:avLst>
              <a:gd name="adj" fmla="val 16667"/>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a:buSzPct val="100000"/>
            </a:pPr>
            <a:r>
              <a:rPr lang="es-MX" altLang="en-US" sz="2800" dirty="0" smtClean="0">
                <a:latin typeface="Times New Roman" panose="02020603050405020304" pitchFamily="18" charset="0"/>
                <a:cs typeface="Times New Roman" panose="02020603050405020304" pitchFamily="18" charset="0"/>
              </a:rPr>
              <a:t>Pérdida excesiva de potencia</a:t>
            </a:r>
            <a:endParaRPr lang="es-MX" altLang="en-US" sz="2800" dirty="0">
              <a:latin typeface="Times New Roman" panose="02020603050405020304" pitchFamily="18" charset="0"/>
              <a:cs typeface="Times New Roman" panose="02020603050405020304" pitchFamily="18" charset="0"/>
            </a:endParaRPr>
          </a:p>
        </p:txBody>
      </p:sp>
      <p:sp>
        <p:nvSpPr>
          <p:cNvPr id="17" name="Rounded Rectangle 5"/>
          <p:cNvSpPr>
            <a:spLocks noChangeArrowheads="1"/>
          </p:cNvSpPr>
          <p:nvPr/>
        </p:nvSpPr>
        <p:spPr bwMode="auto">
          <a:xfrm>
            <a:off x="1828800" y="4906643"/>
            <a:ext cx="6477000" cy="538163"/>
          </a:xfrm>
          <a:prstGeom prst="roundRect">
            <a:avLst>
              <a:gd name="adj" fmla="val 16667"/>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a:buSzPct val="100000"/>
            </a:pPr>
            <a:r>
              <a:rPr lang="es-MX" altLang="en-US" sz="2800" dirty="0" smtClean="0">
                <a:latin typeface="Times New Roman" panose="02020603050405020304" pitchFamily="18" charset="0"/>
                <a:cs typeface="Times New Roman" panose="02020603050405020304" pitchFamily="18" charset="0"/>
              </a:rPr>
              <a:t>Riesgo de incendio por alza de</a:t>
            </a:r>
            <a:r>
              <a:rPr lang="es-MX" altLang="en-US" sz="2800" dirty="0" smtClean="0"/>
              <a:t> </a:t>
            </a:r>
            <a:r>
              <a:rPr lang="es-MX" altLang="en-US" sz="2800" dirty="0" smtClean="0">
                <a:latin typeface="Times New Roman" panose="02020603050405020304" pitchFamily="18" charset="0"/>
                <a:cs typeface="Times New Roman" panose="02020603050405020304" pitchFamily="18" charset="0"/>
              </a:rPr>
              <a:t>temperatura</a:t>
            </a:r>
            <a:endParaRPr lang="es-MX" altLang="en-US" sz="2800" dirty="0">
              <a:latin typeface="Times New Roman" panose="02020603050405020304" pitchFamily="18" charset="0"/>
              <a:cs typeface="Times New Roman" panose="02020603050405020304" pitchFamily="18" charset="0"/>
            </a:endParaRPr>
          </a:p>
        </p:txBody>
      </p:sp>
      <p:pic>
        <p:nvPicPr>
          <p:cNvPr id="18" name="Picture 17" descr="It means a fire risk may occur" title="fire risk"/>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84191" y="5603960"/>
            <a:ext cx="568809" cy="997967"/>
          </a:xfrm>
          <a:prstGeom prst="rect">
            <a:avLst/>
          </a:prstGeom>
        </p:spPr>
      </p:pic>
      <p:sp>
        <p:nvSpPr>
          <p:cNvPr id="14" name="Rectangle 13"/>
          <p:cNvSpPr/>
          <p:nvPr/>
        </p:nvSpPr>
        <p:spPr>
          <a:xfrm>
            <a:off x="5301791" y="5992820"/>
            <a:ext cx="3817071" cy="461665"/>
          </a:xfrm>
          <a:prstGeom prst="rect">
            <a:avLst/>
          </a:prstGeom>
        </p:spPr>
        <p:txBody>
          <a:bodyPr wrap="none">
            <a:spAutoFit/>
          </a:bodyPr>
          <a:lstStyle/>
          <a:p>
            <a:r>
              <a:rPr lang="en-US" altLang="en-US" sz="2400" kern="0" dirty="0">
                <a:latin typeface="Times New Roman" panose="02020603050405020304" pitchFamily="18" charset="0"/>
                <a:cs typeface="Times New Roman" panose="02020603050405020304" pitchFamily="18" charset="0"/>
              </a:rPr>
              <a:t>Regulación OSHA: </a:t>
            </a:r>
            <a:r>
              <a:rPr lang="en-US" altLang="en-US" sz="2400" kern="0" dirty="0" smtClean="0">
                <a:latin typeface="Times New Roman" panose="02020603050405020304" pitchFamily="18" charset="0"/>
                <a:cs typeface="Times New Roman" panose="02020603050405020304" pitchFamily="18" charset="0"/>
                <a:hlinkClick r:id="rId4"/>
              </a:rPr>
              <a:t>1926.405</a:t>
            </a:r>
            <a:endParaRPr lang="en-US" sz="2400" dirty="0"/>
          </a:p>
        </p:txBody>
      </p:sp>
      <p:sp>
        <p:nvSpPr>
          <p:cNvPr id="15" name="Rectangle 2"/>
          <p:cNvSpPr>
            <a:spLocks noChangeArrowheads="1"/>
          </p:cNvSpPr>
          <p:nvPr/>
        </p:nvSpPr>
        <p:spPr bwMode="auto">
          <a:xfrm>
            <a:off x="61965" y="5768381"/>
            <a:ext cx="468942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0000FF"/>
              </a:buClr>
              <a:buFont typeface="Wingdings" panose="05000000000000000000" pitchFamily="2" charset="2"/>
              <a:buChar char="q"/>
            </a:pPr>
            <a:r>
              <a:rPr lang="es-MX" sz="2800" dirty="0" smtClean="0">
                <a:latin typeface="Times New Roman" panose="02020603050405020304" pitchFamily="18" charset="0"/>
                <a:cs typeface="Times New Roman" panose="02020603050405020304" pitchFamily="18" charset="0"/>
              </a:rPr>
              <a:t>No sobrecargar el enchufe</a:t>
            </a:r>
            <a:endParaRPr lang="es-MX" alt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368692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96253" y="950227"/>
            <a:ext cx="8819147" cy="563562"/>
          </a:xfrm>
        </p:spPr>
        <p:txBody>
          <a:bodyPr>
            <a:normAutofit fontScale="90000"/>
          </a:bodyPr>
          <a:lstStyle/>
          <a:p>
            <a:r>
              <a:rPr lang="es-ES" altLang="en-US" dirty="0">
                <a:latin typeface="Times New Roman" panose="02020603050405020304" pitchFamily="18" charset="0"/>
                <a:ea typeface="SimSun" panose="02010600030101010101" pitchFamily="2" charset="-122"/>
              </a:rPr>
              <a:t>Inspeccionar herramientas portátiles y cables de extensión</a:t>
            </a: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93</a:t>
            </a:fld>
            <a:endParaRPr lang="en-US" dirty="0"/>
          </a:p>
        </p:txBody>
      </p:sp>
      <p:sp>
        <p:nvSpPr>
          <p:cNvPr id="8" name="Rectangle 2"/>
          <p:cNvSpPr>
            <a:spLocks noChangeArrowheads="1"/>
          </p:cNvSpPr>
          <p:nvPr/>
        </p:nvSpPr>
        <p:spPr bwMode="auto">
          <a:xfrm>
            <a:off x="152400" y="1828800"/>
            <a:ext cx="8915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buClr>
                <a:srgbClr val="0000FF"/>
              </a:buClr>
              <a:buFont typeface="Wingdings" panose="05000000000000000000" pitchFamily="2" charset="2"/>
              <a:buChar char="q"/>
            </a:pPr>
            <a:r>
              <a:rPr lang="en-US" altLang="en-US" sz="2800" dirty="0" smtClean="0">
                <a:latin typeface="Times New Roman" panose="02020603050405020304" pitchFamily="18" charset="0"/>
                <a:cs typeface="Times New Roman" panose="02020603050405020304" pitchFamily="18" charset="0"/>
              </a:rPr>
              <a:t> </a:t>
            </a:r>
            <a:r>
              <a:rPr lang="es-ES" altLang="en-US" sz="3000" dirty="0">
                <a:latin typeface="Times New Roman" panose="02020603050405020304" pitchFamily="18" charset="0"/>
                <a:cs typeface="Times New Roman" panose="02020603050405020304" pitchFamily="18" charset="0"/>
              </a:rPr>
              <a:t>OSHA requiere que los cables flexibles sean clasificados </a:t>
            </a:r>
            <a:r>
              <a:rPr lang="es-ES" altLang="en-US" sz="3000" dirty="0" smtClean="0">
                <a:latin typeface="Times New Roman" panose="02020603050405020304" pitchFamily="18" charset="0"/>
                <a:cs typeface="Times New Roman" panose="02020603050405020304" pitchFamily="18" charset="0"/>
              </a:rPr>
              <a:t>como </a:t>
            </a:r>
            <a:r>
              <a:rPr lang="es-ES" altLang="en-US" sz="3000" dirty="0">
                <a:latin typeface="Times New Roman" panose="02020603050405020304" pitchFamily="18" charset="0"/>
                <a:cs typeface="Times New Roman" panose="02020603050405020304" pitchFamily="18" charset="0"/>
              </a:rPr>
              <a:t>duros o extra duros</a:t>
            </a:r>
            <a:endParaRPr lang="en-US" altLang="en-US" sz="3000" dirty="0"/>
          </a:p>
        </p:txBody>
      </p:sp>
      <p:pic>
        <p:nvPicPr>
          <p:cNvPr id="11" name="Picture 3" descr="It is a picture of flexible cords with rating information" title="flexible cords"/>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17975" y="3032078"/>
            <a:ext cx="2971800" cy="2454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4"/>
          <p:cNvSpPr>
            <a:spLocks noChangeArrowheads="1"/>
          </p:cNvSpPr>
          <p:nvPr/>
        </p:nvSpPr>
        <p:spPr bwMode="auto">
          <a:xfrm>
            <a:off x="3303648" y="3155139"/>
            <a:ext cx="523075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r>
              <a:rPr lang="pt-BR" altLang="en-US" sz="3000" dirty="0">
                <a:latin typeface="Times New Roman" panose="02020603050405020304" pitchFamily="18" charset="0"/>
                <a:cs typeface="Times New Roman" panose="02020603050405020304" pitchFamily="18" charset="0"/>
              </a:rPr>
              <a:t>Códigos </a:t>
            </a:r>
            <a:r>
              <a:rPr lang="pt-BR" altLang="en-US" sz="3000" dirty="0" smtClean="0">
                <a:latin typeface="Times New Roman" panose="02020603050405020304" pitchFamily="18" charset="0"/>
                <a:cs typeface="Times New Roman" panose="02020603050405020304" pitchFamily="18" charset="0"/>
              </a:rPr>
              <a:t>de dureza: </a:t>
            </a:r>
          </a:p>
          <a:p>
            <a:r>
              <a:rPr lang="pt-BR" altLang="en-US" sz="3000" dirty="0" smtClean="0">
                <a:latin typeface="Times New Roman" panose="02020603050405020304" pitchFamily="18" charset="0"/>
                <a:cs typeface="Times New Roman" panose="02020603050405020304" pitchFamily="18" charset="0"/>
              </a:rPr>
              <a:t>S</a:t>
            </a:r>
            <a:r>
              <a:rPr lang="pt-BR" altLang="en-US" sz="3000" dirty="0">
                <a:latin typeface="Times New Roman" panose="02020603050405020304" pitchFamily="18" charset="0"/>
                <a:cs typeface="Times New Roman" panose="02020603050405020304" pitchFamily="18" charset="0"/>
              </a:rPr>
              <a:t>, ST, SO, STO, SJ, SJO, SJTO</a:t>
            </a:r>
            <a:endParaRPr lang="en-US" altLang="en-US" sz="3000" dirty="0">
              <a:latin typeface="Times New Roman" panose="02020603050405020304" pitchFamily="18" charset="0"/>
              <a:cs typeface="Times New Roman" panose="02020603050405020304" pitchFamily="18" charset="0"/>
            </a:endParaRPr>
          </a:p>
        </p:txBody>
      </p:sp>
      <p:sp>
        <p:nvSpPr>
          <p:cNvPr id="13" name="Rounded Rectangle 17" descr="It shows the location of hard codes" title="hard codes"/>
          <p:cNvSpPr>
            <a:spLocks noChangeArrowheads="1"/>
          </p:cNvSpPr>
          <p:nvPr/>
        </p:nvSpPr>
        <p:spPr bwMode="auto">
          <a:xfrm rot="249465">
            <a:off x="2165855" y="4162282"/>
            <a:ext cx="457200" cy="390525"/>
          </a:xfrm>
          <a:prstGeom prst="roundRect">
            <a:avLst>
              <a:gd name="adj" fmla="val 16667"/>
            </a:avLst>
          </a:prstGeom>
          <a:noFill/>
          <a:ln w="47625">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SzPct val="100000"/>
              <a:buFont typeface="Times New Roman" panose="02020603050405020304" pitchFamily="18" charset="0"/>
              <a:buNone/>
            </a:pPr>
            <a:endParaRPr lang="en-US" altLang="en-US" dirty="0">
              <a:cs typeface="Arial" panose="020B0604020202020204" pitchFamily="34" charset="0"/>
            </a:endParaRPr>
          </a:p>
        </p:txBody>
      </p:sp>
      <p:cxnSp>
        <p:nvCxnSpPr>
          <p:cNvPr id="17" name="Straight Arrow Connector 4" descr="It shows the information meaning of hard codes" title="arrow"/>
          <p:cNvCxnSpPr>
            <a:cxnSpLocks noChangeShapeType="1"/>
          </p:cNvCxnSpPr>
          <p:nvPr/>
        </p:nvCxnSpPr>
        <p:spPr bwMode="auto">
          <a:xfrm flipV="1">
            <a:off x="2564761" y="3512807"/>
            <a:ext cx="701064" cy="633414"/>
          </a:xfrm>
          <a:prstGeom prst="straightConnector1">
            <a:avLst/>
          </a:prstGeom>
          <a:noFill/>
          <a:ln w="28575">
            <a:solidFill>
              <a:schemeClr val="tx1"/>
            </a:solidFill>
            <a:round/>
            <a:headEnd/>
            <a:tailEnd type="triangle" w="med" len="med"/>
          </a:ln>
          <a:effectLst>
            <a:outerShdw dist="17961" dir="2700000" algn="ctr" rotWithShape="0">
              <a:srgbClr val="000000"/>
            </a:outerShdw>
          </a:effectLst>
          <a:extLst>
            <a:ext uri="{909E8E84-426E-40DD-AFC4-6F175D3DCCD1}">
              <a14:hiddenFill xmlns:a14="http://schemas.microsoft.com/office/drawing/2010/main">
                <a:noFill/>
              </a14:hiddenFill>
            </a:ext>
          </a:extLst>
        </p:spPr>
      </p:cxnSp>
      <p:sp>
        <p:nvSpPr>
          <p:cNvPr id="18" name="Rectangle 12"/>
          <p:cNvSpPr>
            <a:spLocks noChangeArrowheads="1"/>
          </p:cNvSpPr>
          <p:nvPr/>
        </p:nvSpPr>
        <p:spPr bwMode="auto">
          <a:xfrm>
            <a:off x="226091" y="2797422"/>
            <a:ext cx="86113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Font typeface="Arial" panose="020B0604020202020204" pitchFamily="34" charset="0"/>
              <a:buNone/>
            </a:pPr>
            <a:r>
              <a:rPr lang="en-US" altLang="en-US" sz="9600" b="1" dirty="0">
                <a:solidFill>
                  <a:srgbClr val="00B050"/>
                </a:solidFill>
                <a:latin typeface="Times New Roman" panose="02020603050405020304" pitchFamily="18" charset="0"/>
                <a:cs typeface="Times New Roman" panose="02020603050405020304" pitchFamily="18" charset="0"/>
              </a:rPr>
              <a:t>√</a:t>
            </a:r>
            <a:endParaRPr lang="en-US" altLang="en-US" sz="9600" b="1" dirty="0">
              <a:solidFill>
                <a:srgbClr val="00B050"/>
              </a:solidFill>
            </a:endParaRPr>
          </a:p>
        </p:txBody>
      </p:sp>
      <p:pic>
        <p:nvPicPr>
          <p:cNvPr id="20" name="Picture 19" descr="It is a picture of flexible cords with rating information" title="flexible cord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52600" y="5390554"/>
            <a:ext cx="6591300" cy="1238846"/>
          </a:xfrm>
          <a:prstGeom prst="rect">
            <a:avLst/>
          </a:prstGeom>
        </p:spPr>
      </p:pic>
      <p:sp>
        <p:nvSpPr>
          <p:cNvPr id="21" name="Rounded Rectangle 20" descr="It shows the location of hard codes" title="hard cords"/>
          <p:cNvSpPr>
            <a:spLocks noChangeArrowheads="1"/>
          </p:cNvSpPr>
          <p:nvPr/>
        </p:nvSpPr>
        <p:spPr bwMode="auto">
          <a:xfrm>
            <a:off x="1815947" y="5814714"/>
            <a:ext cx="457199" cy="390525"/>
          </a:xfrm>
          <a:prstGeom prst="roundRect">
            <a:avLst>
              <a:gd name="adj" fmla="val 16667"/>
            </a:avLst>
          </a:prstGeom>
          <a:noFill/>
          <a:ln w="476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SzPct val="100000"/>
              <a:buFont typeface="Times New Roman" panose="02020603050405020304" pitchFamily="18" charset="0"/>
              <a:buNone/>
            </a:pPr>
            <a:endParaRPr lang="en-US" altLang="en-US" dirty="0">
              <a:cs typeface="Arial" panose="020B0604020202020204" pitchFamily="34" charset="0"/>
            </a:endParaRPr>
          </a:p>
        </p:txBody>
      </p:sp>
      <p:sp>
        <p:nvSpPr>
          <p:cNvPr id="22" name="Rounded Rectangle 21" descr="It shows the location of hard codes" title="hard cords"/>
          <p:cNvSpPr>
            <a:spLocks noChangeArrowheads="1"/>
          </p:cNvSpPr>
          <p:nvPr/>
        </p:nvSpPr>
        <p:spPr bwMode="auto">
          <a:xfrm>
            <a:off x="3303648" y="5910158"/>
            <a:ext cx="1188811" cy="390525"/>
          </a:xfrm>
          <a:prstGeom prst="roundRect">
            <a:avLst>
              <a:gd name="adj" fmla="val 16667"/>
            </a:avLst>
          </a:prstGeom>
          <a:noFill/>
          <a:ln w="476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SzPct val="100000"/>
              <a:buFont typeface="Times New Roman" panose="02020603050405020304" pitchFamily="18" charset="0"/>
              <a:buNone/>
            </a:pPr>
            <a:endParaRPr lang="en-US" altLang="en-US" dirty="0">
              <a:cs typeface="Arial" panose="020B0604020202020204" pitchFamily="34" charset="0"/>
            </a:endParaRPr>
          </a:p>
        </p:txBody>
      </p:sp>
      <p:cxnSp>
        <p:nvCxnSpPr>
          <p:cNvPr id="23" name="Straight Arrow Connector 4" descr="It shows the information meaning of hard codes" title="arrow"/>
          <p:cNvCxnSpPr>
            <a:cxnSpLocks noChangeShapeType="1"/>
          </p:cNvCxnSpPr>
          <p:nvPr/>
        </p:nvCxnSpPr>
        <p:spPr bwMode="auto">
          <a:xfrm flipV="1">
            <a:off x="2273146" y="4090979"/>
            <a:ext cx="1181348" cy="1723735"/>
          </a:xfrm>
          <a:prstGeom prst="straightConnector1">
            <a:avLst/>
          </a:prstGeom>
          <a:noFill/>
          <a:ln w="28575">
            <a:solidFill>
              <a:schemeClr val="tx1"/>
            </a:solidFill>
            <a:round/>
            <a:headEnd/>
            <a:tailEnd type="triangle" w="med" len="med"/>
          </a:ln>
          <a:effectLst>
            <a:outerShdw dist="17961" dir="2700000" algn="ctr" rotWithShape="0">
              <a:srgbClr val="000000"/>
            </a:outerShdw>
          </a:effectLst>
          <a:extLst>
            <a:ext uri="{909E8E84-426E-40DD-AFC4-6F175D3DCCD1}">
              <a14:hiddenFill xmlns:a14="http://schemas.microsoft.com/office/drawing/2010/main">
                <a:noFill/>
              </a14:hiddenFill>
            </a:ext>
          </a:extLst>
        </p:spPr>
      </p:cxnSp>
      <p:sp>
        <p:nvSpPr>
          <p:cNvPr id="15" name="Rectangle 14"/>
          <p:cNvSpPr/>
          <p:nvPr/>
        </p:nvSpPr>
        <p:spPr>
          <a:xfrm>
            <a:off x="5244946" y="4823210"/>
            <a:ext cx="3817071" cy="461665"/>
          </a:xfrm>
          <a:prstGeom prst="rect">
            <a:avLst/>
          </a:prstGeom>
        </p:spPr>
        <p:txBody>
          <a:bodyPr wrap="none">
            <a:spAutoFit/>
          </a:bodyPr>
          <a:lstStyle/>
          <a:p>
            <a:r>
              <a:rPr lang="en-US" altLang="en-US" sz="2400" kern="0" dirty="0">
                <a:latin typeface="Times New Roman" panose="02020603050405020304" pitchFamily="18" charset="0"/>
                <a:cs typeface="Times New Roman" panose="02020603050405020304" pitchFamily="18" charset="0"/>
              </a:rPr>
              <a:t>Regulación OSHA: </a:t>
            </a:r>
            <a:r>
              <a:rPr lang="en-US" altLang="en-US" sz="2400" kern="0" dirty="0" smtClean="0">
                <a:latin typeface="Times New Roman" panose="02020603050405020304" pitchFamily="18" charset="0"/>
                <a:cs typeface="Times New Roman" panose="02020603050405020304" pitchFamily="18" charset="0"/>
                <a:hlinkClick r:id="rId5"/>
              </a:rPr>
              <a:t>1926.405</a:t>
            </a:r>
            <a:endParaRPr lang="en-US" sz="2400" dirty="0"/>
          </a:p>
        </p:txBody>
      </p:sp>
    </p:spTree>
    <p:extLst>
      <p:ext uri="{BB962C8B-B14F-4D97-AF65-F5344CB8AC3E}">
        <p14:creationId xmlns:p14="http://schemas.microsoft.com/office/powerpoint/2010/main" val="228083972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96253" y="1054708"/>
            <a:ext cx="8819147" cy="563562"/>
          </a:xfrm>
        </p:spPr>
        <p:txBody>
          <a:bodyPr>
            <a:normAutofit fontScale="90000"/>
          </a:bodyPr>
          <a:lstStyle/>
          <a:p>
            <a:r>
              <a:rPr lang="es-ES" altLang="en-US" dirty="0">
                <a:latin typeface="Times New Roman" panose="02020603050405020304" pitchFamily="18" charset="0"/>
                <a:ea typeface="SimSun" panose="02010600030101010101" pitchFamily="2" charset="-122"/>
              </a:rPr>
              <a:t>Use herramientas y equipos eléctricos según lo diseñado</a:t>
            </a: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94</a:t>
            </a:fld>
            <a:endParaRPr lang="en-US" dirty="0"/>
          </a:p>
        </p:txBody>
      </p:sp>
      <p:sp>
        <p:nvSpPr>
          <p:cNvPr id="14" name="Rectangle 13"/>
          <p:cNvSpPr/>
          <p:nvPr/>
        </p:nvSpPr>
        <p:spPr>
          <a:xfrm>
            <a:off x="457200" y="2133600"/>
            <a:ext cx="8458200" cy="3539430"/>
          </a:xfrm>
          <a:prstGeom prst="rect">
            <a:avLst/>
          </a:prstGeom>
        </p:spPr>
        <p:txBody>
          <a:bodyPr wrap="square">
            <a:spAutoFit/>
          </a:bodyPr>
          <a:lstStyle/>
          <a:p>
            <a:pPr marL="457200" indent="-457200">
              <a:buClr>
                <a:srgbClr val="0000FF"/>
              </a:buClr>
              <a:buFont typeface="Wingdings" panose="05000000000000000000" pitchFamily="2" charset="2"/>
              <a:buChar char="q"/>
            </a:pPr>
            <a:r>
              <a:rPr lang="en-US" sz="2800" dirty="0" smtClean="0">
                <a:latin typeface="Times New Roman" panose="02020603050405020304" pitchFamily="18" charset="0"/>
                <a:ea typeface="MS PGothic" panose="020B0600070205080204" pitchFamily="34" charset="-128"/>
              </a:rPr>
              <a:t> </a:t>
            </a:r>
            <a:r>
              <a:rPr lang="es-ES" sz="3200" dirty="0">
                <a:latin typeface="Times New Roman" panose="02020603050405020304" pitchFamily="18" charset="0"/>
                <a:ea typeface="MS PGothic" panose="020B0600070205080204" pitchFamily="34" charset="-128"/>
              </a:rPr>
              <a:t>Utilice solo equipos aprobados para cumplir con las normas de OSHA</a:t>
            </a:r>
          </a:p>
          <a:p>
            <a:pPr marL="457200" indent="-457200">
              <a:buClr>
                <a:srgbClr val="0000FF"/>
              </a:buClr>
              <a:buFont typeface="Wingdings" panose="05000000000000000000" pitchFamily="2" charset="2"/>
              <a:buChar char="q"/>
            </a:pPr>
            <a:endParaRPr lang="es-ES" sz="3200" dirty="0">
              <a:latin typeface="Times New Roman" panose="02020603050405020304" pitchFamily="18" charset="0"/>
              <a:ea typeface="MS PGothic" panose="020B0600070205080204" pitchFamily="34" charset="-128"/>
            </a:endParaRPr>
          </a:p>
          <a:p>
            <a:pPr marL="457200" indent="-457200">
              <a:buClr>
                <a:srgbClr val="0000FF"/>
              </a:buClr>
              <a:buFont typeface="Wingdings" panose="05000000000000000000" pitchFamily="2" charset="2"/>
              <a:buChar char="q"/>
            </a:pPr>
            <a:r>
              <a:rPr lang="es-ES" sz="3200" dirty="0">
                <a:latin typeface="Times New Roman" panose="02020603050405020304" pitchFamily="18" charset="0"/>
                <a:ea typeface="MS PGothic" panose="020B0600070205080204" pitchFamily="34" charset="-128"/>
              </a:rPr>
              <a:t>  Utilice todos los equipos de acuerdo con las </a:t>
            </a:r>
            <a:r>
              <a:rPr lang="es-ES" sz="3200" dirty="0" smtClean="0">
                <a:latin typeface="Times New Roman" panose="02020603050405020304" pitchFamily="18" charset="0"/>
                <a:ea typeface="MS PGothic" panose="020B0600070205080204" pitchFamily="34" charset="-128"/>
              </a:rPr>
              <a:t> instrucciones </a:t>
            </a:r>
            <a:r>
              <a:rPr lang="es-ES" sz="3200" dirty="0">
                <a:latin typeface="Times New Roman" panose="02020603050405020304" pitchFamily="18" charset="0"/>
                <a:ea typeface="MS PGothic" panose="020B0600070205080204" pitchFamily="34" charset="-128"/>
              </a:rPr>
              <a:t>del fabricante.</a:t>
            </a:r>
          </a:p>
          <a:p>
            <a:pPr marL="457200" indent="-457200">
              <a:buClr>
                <a:srgbClr val="0000FF"/>
              </a:buClr>
              <a:buFont typeface="Wingdings" panose="05000000000000000000" pitchFamily="2" charset="2"/>
              <a:buChar char="q"/>
            </a:pPr>
            <a:endParaRPr lang="es-ES" sz="3200" dirty="0">
              <a:latin typeface="Times New Roman" panose="02020603050405020304" pitchFamily="18" charset="0"/>
              <a:ea typeface="MS PGothic" panose="020B0600070205080204" pitchFamily="34" charset="-128"/>
            </a:endParaRPr>
          </a:p>
          <a:p>
            <a:pPr marL="457200" indent="-457200">
              <a:buClr>
                <a:srgbClr val="0000FF"/>
              </a:buClr>
              <a:buFont typeface="Wingdings" panose="05000000000000000000" pitchFamily="2" charset="2"/>
              <a:buChar char="q"/>
            </a:pPr>
            <a:r>
              <a:rPr lang="es-ES" sz="3200" dirty="0">
                <a:latin typeface="Times New Roman" panose="02020603050405020304" pitchFamily="18" charset="0"/>
                <a:ea typeface="MS PGothic" panose="020B0600070205080204" pitchFamily="34" charset="-128"/>
              </a:rPr>
              <a:t>  Retire del </a:t>
            </a:r>
            <a:r>
              <a:rPr lang="es-ES" sz="3200" dirty="0" smtClean="0">
                <a:latin typeface="Times New Roman" panose="02020603050405020304" pitchFamily="18" charset="0"/>
                <a:ea typeface="MS PGothic" panose="020B0600070205080204" pitchFamily="34" charset="-128"/>
              </a:rPr>
              <a:t>uso</a:t>
            </a:r>
            <a:r>
              <a:rPr lang="en-US" sz="3200" dirty="0" smtClean="0">
                <a:latin typeface="Times New Roman" panose="02020603050405020304" pitchFamily="18" charset="0"/>
                <a:ea typeface="MS PGothic" panose="020B0600070205080204" pitchFamily="34" charset="-128"/>
              </a:rPr>
              <a:t> </a:t>
            </a:r>
            <a:r>
              <a:rPr lang="es-ES" sz="3200" dirty="0" smtClean="0">
                <a:latin typeface="Times New Roman" panose="02020603050405020304" pitchFamily="18" charset="0"/>
                <a:ea typeface="MS PGothic" panose="020B0600070205080204" pitchFamily="34" charset="-128"/>
              </a:rPr>
              <a:t>las </a:t>
            </a:r>
            <a:r>
              <a:rPr lang="es-ES" sz="3200" dirty="0">
                <a:latin typeface="Times New Roman" panose="02020603050405020304" pitchFamily="18" charset="0"/>
                <a:ea typeface="MS PGothic" panose="020B0600070205080204" pitchFamily="34" charset="-128"/>
              </a:rPr>
              <a:t>herramientas </a:t>
            </a:r>
            <a:r>
              <a:rPr lang="es-ES" sz="3200" dirty="0" smtClean="0">
                <a:latin typeface="Times New Roman" panose="02020603050405020304" pitchFamily="18" charset="0"/>
                <a:ea typeface="MS PGothic" panose="020B0600070205080204" pitchFamily="34" charset="-128"/>
              </a:rPr>
              <a:t>dañadas</a:t>
            </a:r>
            <a:endParaRPr lang="en-US" sz="3200" dirty="0">
              <a:latin typeface="Times New Roman" panose="02020603050405020304" pitchFamily="18" charset="0"/>
              <a:ea typeface="MS PGothic" panose="020B0600070205080204" pitchFamily="34" charset="-128"/>
            </a:endParaRPr>
          </a:p>
        </p:txBody>
      </p:sp>
      <p:sp>
        <p:nvSpPr>
          <p:cNvPr id="6" name="Rectangle 5"/>
          <p:cNvSpPr/>
          <p:nvPr/>
        </p:nvSpPr>
        <p:spPr>
          <a:xfrm>
            <a:off x="2590800" y="6020097"/>
            <a:ext cx="4073551" cy="461665"/>
          </a:xfrm>
          <a:prstGeom prst="rect">
            <a:avLst/>
          </a:prstGeom>
        </p:spPr>
        <p:txBody>
          <a:bodyPr wrap="none">
            <a:spAutoFit/>
          </a:bodyPr>
          <a:lstStyle/>
          <a:p>
            <a:r>
              <a:rPr lang="en-US" altLang="en-US" sz="2400" kern="0" dirty="0">
                <a:latin typeface="Times New Roman" panose="02020603050405020304" pitchFamily="18" charset="0"/>
                <a:cs typeface="Times New Roman" panose="02020603050405020304" pitchFamily="18" charset="0"/>
              </a:rPr>
              <a:t>Regulación OSHA: </a:t>
            </a:r>
            <a:r>
              <a:rPr lang="en-US" altLang="en-US" sz="2400" kern="0" dirty="0" smtClean="0">
                <a:latin typeface="Times New Roman" panose="02020603050405020304" pitchFamily="18" charset="0"/>
                <a:cs typeface="Times New Roman" panose="02020603050405020304" pitchFamily="18" charset="0"/>
                <a:hlinkClick r:id="rId3"/>
              </a:rPr>
              <a:t>1926.1417</a:t>
            </a:r>
            <a:endParaRPr lang="en-US" sz="2400" dirty="0"/>
          </a:p>
        </p:txBody>
      </p:sp>
    </p:spTree>
    <p:extLst>
      <p:ext uri="{BB962C8B-B14F-4D97-AF65-F5344CB8AC3E}">
        <p14:creationId xmlns:p14="http://schemas.microsoft.com/office/powerpoint/2010/main" val="130124363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232937" y="1952450"/>
            <a:ext cx="8915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0000FF"/>
              </a:buClr>
              <a:buFont typeface="Wingdings" panose="05000000000000000000" pitchFamily="2" charset="2"/>
              <a:buChar char="q"/>
            </a:pPr>
            <a:r>
              <a:rPr lang="en-US" altLang="en-US" sz="2800" b="1" dirty="0" smtClean="0">
                <a:latin typeface="Times New Roman" panose="02020603050405020304" pitchFamily="18" charset="0"/>
                <a:cs typeface="Times New Roman" panose="02020603050405020304" pitchFamily="18" charset="0"/>
              </a:rPr>
              <a:t> </a:t>
            </a:r>
            <a:r>
              <a:rPr lang="en-US" altLang="en-US" sz="3000" b="1" dirty="0" smtClean="0">
                <a:latin typeface="Times New Roman" panose="02020603050405020304" pitchFamily="18" charset="0"/>
                <a:cs typeface="Times New Roman" panose="02020603050405020304" pitchFamily="18" charset="0"/>
              </a:rPr>
              <a:t>Q13: </a:t>
            </a:r>
            <a:r>
              <a:rPr lang="es-ES" altLang="en-US" sz="3000" dirty="0">
                <a:latin typeface="Times New Roman" panose="02020603050405020304" pitchFamily="18" charset="0"/>
                <a:cs typeface="Times New Roman" panose="02020603050405020304" pitchFamily="18" charset="0"/>
              </a:rPr>
              <a:t>¿Deberías tirar del enchufe o del cable?</a:t>
            </a:r>
            <a:endParaRPr lang="en-US" altLang="en-US" sz="3000" dirty="0">
              <a:latin typeface="Times New Roman" panose="02020603050405020304" pitchFamily="18" charset="0"/>
              <a:cs typeface="Times New Roman" panose="02020603050405020304" pitchFamily="18" charset="0"/>
            </a:endParaRPr>
          </a:p>
        </p:txBody>
      </p:sp>
      <p:sp>
        <p:nvSpPr>
          <p:cNvPr id="6" name="Rectangle 2"/>
          <p:cNvSpPr>
            <a:spLocks noChangeArrowheads="1"/>
          </p:cNvSpPr>
          <p:nvPr/>
        </p:nvSpPr>
        <p:spPr bwMode="auto">
          <a:xfrm>
            <a:off x="232937" y="5475982"/>
            <a:ext cx="875866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r>
              <a:rPr lang="es-MX" altLang="en-US" sz="3000" b="1" dirty="0" smtClean="0">
                <a:latin typeface="Times New Roman" panose="02020603050405020304" pitchFamily="18" charset="0"/>
                <a:cs typeface="Times New Roman" panose="02020603050405020304" pitchFamily="18" charset="0"/>
              </a:rPr>
              <a:t>Respuesta: </a:t>
            </a:r>
            <a:r>
              <a:rPr lang="es-MX" sz="3000" dirty="0" smtClean="0">
                <a:latin typeface="Times New Roman" panose="02020603050405020304" pitchFamily="18" charset="0"/>
                <a:cs typeface="Times New Roman" panose="02020603050405020304" pitchFamily="18" charset="0"/>
              </a:rPr>
              <a:t>Cuando desconecte el enchufe de la toma de corriente, tire siempre de la clavija (no del cable).</a:t>
            </a:r>
            <a:endParaRPr lang="es-MX" sz="3000" dirty="0">
              <a:latin typeface="Times New Roman" panose="02020603050405020304" pitchFamily="18" charset="0"/>
              <a:cs typeface="Times New Roman" panose="02020603050405020304" pitchFamily="18" charset="0"/>
            </a:endParaRPr>
          </a:p>
        </p:txBody>
      </p:sp>
      <p:sp>
        <p:nvSpPr>
          <p:cNvPr id="8" name="Rectangle 7"/>
          <p:cNvSpPr/>
          <p:nvPr/>
        </p:nvSpPr>
        <p:spPr>
          <a:xfrm>
            <a:off x="2693633" y="3939570"/>
            <a:ext cx="861133" cy="1569660"/>
          </a:xfrm>
          <a:prstGeom prst="rect">
            <a:avLst/>
          </a:prstGeom>
        </p:spPr>
        <p:txBody>
          <a:bodyPr wrap="none">
            <a:spAutoFit/>
          </a:bodyPr>
          <a:lstStyle/>
          <a:p>
            <a:r>
              <a:rPr lang="en-US" altLang="en-US" sz="9600" b="1" dirty="0" smtClean="0">
                <a:solidFill>
                  <a:srgbClr val="00B050"/>
                </a:solidFill>
                <a:latin typeface="Times New Roman" panose="02020603050405020304" pitchFamily="18" charset="0"/>
                <a:cs typeface="Times New Roman" panose="02020603050405020304" pitchFamily="18" charset="0"/>
              </a:rPr>
              <a:t>√</a:t>
            </a:r>
            <a:endParaRPr lang="en-US" sz="9600" b="1" dirty="0">
              <a:solidFill>
                <a:srgbClr val="00B050"/>
              </a:solidFill>
            </a:endParaRPr>
          </a:p>
        </p:txBody>
      </p:sp>
      <p:sp>
        <p:nvSpPr>
          <p:cNvPr id="11" name="Rectangle 10"/>
          <p:cNvSpPr/>
          <p:nvPr/>
        </p:nvSpPr>
        <p:spPr>
          <a:xfrm>
            <a:off x="5557644" y="2836164"/>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
        <p:nvSpPr>
          <p:cNvPr id="12" name="Title 1"/>
          <p:cNvSpPr>
            <a:spLocks noGrp="1"/>
          </p:cNvSpPr>
          <p:nvPr>
            <p:ph type="title"/>
          </p:nvPr>
        </p:nvSpPr>
        <p:spPr>
          <a:xfrm>
            <a:off x="96253" y="1054708"/>
            <a:ext cx="8819147" cy="563562"/>
          </a:xfrm>
        </p:spPr>
        <p:txBody>
          <a:bodyPr>
            <a:normAutofit fontScale="90000"/>
          </a:bodyPr>
          <a:lstStyle/>
          <a:p>
            <a:r>
              <a:rPr lang="es-ES" altLang="en-US" dirty="0">
                <a:latin typeface="Times New Roman" panose="02020603050405020304" pitchFamily="18" charset="0"/>
                <a:ea typeface="SimSun" panose="02010600030101010101" pitchFamily="2" charset="-122"/>
              </a:rPr>
              <a:t>Use herramientas y equipos eléctricos según lo diseñado</a:t>
            </a: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95</a:t>
            </a:fld>
            <a:endParaRPr lang="en-US" dirty="0"/>
          </a:p>
        </p:txBody>
      </p:sp>
      <p:pic>
        <p:nvPicPr>
          <p:cNvPr id="3" name="Picture 2" descr="electricity cable" title="electricity cable"/>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381080" y="2579144"/>
            <a:ext cx="4984670" cy="2145256"/>
          </a:xfrm>
          <a:prstGeom prst="rect">
            <a:avLst/>
          </a:prstGeom>
        </p:spPr>
      </p:pic>
    </p:spTree>
    <p:extLst>
      <p:ext uri="{BB962C8B-B14F-4D97-AF65-F5344CB8AC3E}">
        <p14:creationId xmlns:p14="http://schemas.microsoft.com/office/powerpoint/2010/main" val="1150990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027"/>
          <p:cNvSpPr txBox="1">
            <a:spLocks noChangeArrowheads="1"/>
          </p:cNvSpPr>
          <p:nvPr/>
        </p:nvSpPr>
        <p:spPr bwMode="auto">
          <a:xfrm>
            <a:off x="190500" y="1981200"/>
            <a:ext cx="853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spcBef>
                <a:spcPts val="800"/>
              </a:spcBef>
              <a:buClr>
                <a:srgbClr val="0000FF"/>
              </a:buClr>
              <a:buSzPct val="100000"/>
              <a:buFont typeface="Wingdings" panose="05000000000000000000" pitchFamily="2" charset="2"/>
              <a:buChar char="q"/>
            </a:pPr>
            <a:r>
              <a:rPr lang="en-GB" altLang="en-US" sz="2800" dirty="0" smtClean="0">
                <a:solidFill>
                  <a:srgbClr val="000000"/>
                </a:solidFill>
                <a:latin typeface="Times New Roman" panose="02020603050405020304" pitchFamily="18" charset="0"/>
                <a:ea typeface="AR PL UMing HK" charset="0"/>
                <a:cs typeface="Times New Roman" panose="02020603050405020304" pitchFamily="18" charset="0"/>
              </a:rPr>
              <a:t> </a:t>
            </a:r>
            <a:r>
              <a:rPr lang="es-ES" altLang="en-US" sz="3000" dirty="0">
                <a:solidFill>
                  <a:srgbClr val="000000"/>
                </a:solidFill>
                <a:latin typeface="Times New Roman" panose="02020603050405020304" pitchFamily="18" charset="0"/>
                <a:ea typeface="AR PL UMing HK" charset="0"/>
                <a:cs typeface="Times New Roman" panose="02020603050405020304" pitchFamily="18" charset="0"/>
              </a:rPr>
              <a:t>Use </a:t>
            </a:r>
            <a:r>
              <a:rPr lang="es-ES" altLang="en-US" sz="3000" dirty="0" smtClean="0">
                <a:solidFill>
                  <a:srgbClr val="000000"/>
                </a:solidFill>
                <a:latin typeface="Times New Roman" panose="02020603050405020304" pitchFamily="18" charset="0"/>
                <a:ea typeface="AR PL UMing HK" charset="0"/>
                <a:cs typeface="Times New Roman" panose="02020603050405020304" pitchFamily="18" charset="0"/>
              </a:rPr>
              <a:t>interruptores </a:t>
            </a:r>
            <a:r>
              <a:rPr lang="es-ES" altLang="en-US" sz="3000" dirty="0">
                <a:solidFill>
                  <a:srgbClr val="000000"/>
                </a:solidFill>
                <a:latin typeface="Times New Roman" panose="02020603050405020304" pitchFamily="18" charset="0"/>
                <a:ea typeface="AR PL UMing HK" charset="0"/>
                <a:cs typeface="Times New Roman" panose="02020603050405020304" pitchFamily="18" charset="0"/>
              </a:rPr>
              <a:t>o fusibles con la clasificación correcta para protección contra sobrecorriente</a:t>
            </a:r>
            <a:endParaRPr lang="en-GB" altLang="en-US" sz="3000" dirty="0" smtClean="0">
              <a:solidFill>
                <a:srgbClr val="000000"/>
              </a:solidFill>
              <a:latin typeface="Times New Roman" panose="02020603050405020304" pitchFamily="18" charset="0"/>
              <a:ea typeface="AR PL UMing HK" charset="0"/>
              <a:cs typeface="Times New Roman" panose="02020603050405020304" pitchFamily="18" charset="0"/>
            </a:endParaRPr>
          </a:p>
          <a:p>
            <a:pPr eaLnBrk="1" hangingPunct="1">
              <a:spcBef>
                <a:spcPts val="800"/>
              </a:spcBef>
              <a:buClr>
                <a:srgbClr val="0000FF"/>
              </a:buClr>
              <a:buSzPct val="100000"/>
            </a:pPr>
            <a:endParaRPr lang="en-GB" altLang="en-US" sz="3200" dirty="0">
              <a:solidFill>
                <a:srgbClr val="000000"/>
              </a:solidFill>
              <a:latin typeface="Times New Roman" panose="02020603050405020304" pitchFamily="18" charset="0"/>
              <a:ea typeface="AR PL UMing HK" charset="0"/>
              <a:cs typeface="Times New Roman" panose="02020603050405020304" pitchFamily="18" charset="0"/>
            </a:endParaRPr>
          </a:p>
        </p:txBody>
      </p:sp>
      <p:sp>
        <p:nvSpPr>
          <p:cNvPr id="13" name="Rounded Rectangle 12"/>
          <p:cNvSpPr/>
          <p:nvPr/>
        </p:nvSpPr>
        <p:spPr>
          <a:xfrm>
            <a:off x="991118" y="3876414"/>
            <a:ext cx="2769296" cy="914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dirty="0" smtClean="0">
                <a:solidFill>
                  <a:schemeClr val="tx1"/>
                </a:solidFill>
                <a:latin typeface="Times New Roman" panose="02020603050405020304" pitchFamily="18" charset="0"/>
                <a:cs typeface="Times New Roman" panose="02020603050405020304" pitchFamily="18" charset="0"/>
              </a:rPr>
              <a:t>interruptor    30-amp</a:t>
            </a:r>
          </a:p>
        </p:txBody>
      </p:sp>
      <p:sp>
        <p:nvSpPr>
          <p:cNvPr id="14" name="Rectangle 13"/>
          <p:cNvSpPr/>
          <p:nvPr/>
        </p:nvSpPr>
        <p:spPr>
          <a:xfrm>
            <a:off x="3858368" y="3775412"/>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
        <p:nvSpPr>
          <p:cNvPr id="15" name="Rectangle 14"/>
          <p:cNvSpPr/>
          <p:nvPr/>
        </p:nvSpPr>
        <p:spPr>
          <a:xfrm>
            <a:off x="308997" y="5941092"/>
            <a:ext cx="8297405" cy="553998"/>
          </a:xfrm>
          <a:prstGeom prst="rect">
            <a:avLst/>
          </a:prstGeom>
        </p:spPr>
        <p:txBody>
          <a:bodyPr wrap="square">
            <a:spAutoFit/>
          </a:bodyPr>
          <a:lstStyle/>
          <a:p>
            <a:pPr algn="ctr"/>
            <a:r>
              <a:rPr lang="es-ES" altLang="en-US" sz="3000" dirty="0" smtClean="0">
                <a:solidFill>
                  <a:srgbClr val="000000"/>
                </a:solidFill>
                <a:latin typeface="Times New Roman" panose="02020603050405020304" pitchFamily="18" charset="0"/>
                <a:ea typeface="AR PL UMing HK" charset="0"/>
                <a:cs typeface="Times New Roman" panose="02020603050405020304" pitchFamily="18" charset="0"/>
              </a:rPr>
              <a:t>No </a:t>
            </a:r>
            <a:r>
              <a:rPr lang="es-ES" altLang="en-US" sz="3000" dirty="0">
                <a:solidFill>
                  <a:srgbClr val="000000"/>
                </a:solidFill>
                <a:latin typeface="Times New Roman" panose="02020603050405020304" pitchFamily="18" charset="0"/>
                <a:ea typeface="AR PL UMing HK" charset="0"/>
                <a:cs typeface="Times New Roman" panose="02020603050405020304" pitchFamily="18" charset="0"/>
              </a:rPr>
              <a:t>sobrecargue la protección porque no se disparará</a:t>
            </a:r>
            <a:endParaRPr lang="en-US" sz="3000" dirty="0"/>
          </a:p>
        </p:txBody>
      </p:sp>
      <p:pic>
        <p:nvPicPr>
          <p:cNvPr id="16" name="Picture 15" descr="This is a picture of 15-amp receptacle power outlet" title="15-amp power outle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0" y="2982094"/>
            <a:ext cx="1165362" cy="2754868"/>
          </a:xfrm>
          <a:prstGeom prst="rect">
            <a:avLst/>
          </a:prstGeom>
        </p:spPr>
      </p:pic>
      <p:sp>
        <p:nvSpPr>
          <p:cNvPr id="17" name="Rectangle 16"/>
          <p:cNvSpPr/>
          <p:nvPr/>
        </p:nvSpPr>
        <p:spPr>
          <a:xfrm>
            <a:off x="6157700" y="3723382"/>
            <a:ext cx="2071899" cy="1077218"/>
          </a:xfrm>
          <a:prstGeom prst="rect">
            <a:avLst/>
          </a:prstGeom>
        </p:spPr>
        <p:txBody>
          <a:bodyPr wrap="square">
            <a:spAutoFit/>
          </a:bodyPr>
          <a:lstStyle/>
          <a:p>
            <a:pPr algn="ctr"/>
            <a:r>
              <a:rPr lang="es-MX" altLang="en-US" sz="3200" dirty="0" smtClean="0">
                <a:solidFill>
                  <a:srgbClr val="000000"/>
                </a:solidFill>
                <a:latin typeface="Times New Roman" panose="02020603050405020304" pitchFamily="18" charset="0"/>
                <a:ea typeface="AR PL UMing HK" charset="0"/>
                <a:cs typeface="Times New Roman" panose="02020603050405020304" pitchFamily="18" charset="0"/>
              </a:rPr>
              <a:t>receptáculo</a:t>
            </a:r>
            <a:endParaRPr lang="es-MX" sz="3200" dirty="0" smtClean="0"/>
          </a:p>
          <a:p>
            <a:pPr algn="ctr"/>
            <a:r>
              <a:rPr lang="es-MX" altLang="en-US" sz="3200" dirty="0" smtClean="0">
                <a:solidFill>
                  <a:srgbClr val="000000"/>
                </a:solidFill>
                <a:latin typeface="Times New Roman" panose="02020603050405020304" pitchFamily="18" charset="0"/>
                <a:ea typeface="AR PL UMing HK" charset="0"/>
                <a:cs typeface="Times New Roman" panose="02020603050405020304" pitchFamily="18" charset="0"/>
              </a:rPr>
              <a:t>15-amp</a:t>
            </a:r>
            <a:endParaRPr lang="es-MX" sz="3200" dirty="0"/>
          </a:p>
        </p:txBody>
      </p:sp>
      <p:pic>
        <p:nvPicPr>
          <p:cNvPr id="18" name="Picture 17" descr="It means to use both devices together" title="line"/>
          <p:cNvPicPr>
            <a:picLocks noChangeAspect="1"/>
          </p:cNvPicPr>
          <p:nvPr/>
        </p:nvPicPr>
        <p:blipFill>
          <a:blip r:embed="rId4"/>
          <a:stretch>
            <a:fillRect/>
          </a:stretch>
        </p:blipFill>
        <p:spPr>
          <a:xfrm rot="10618104">
            <a:off x="2371598" y="3409259"/>
            <a:ext cx="2564304" cy="714432"/>
          </a:xfrm>
          <a:prstGeom prst="rect">
            <a:avLst/>
          </a:prstGeom>
        </p:spPr>
      </p:pic>
      <p:sp>
        <p:nvSpPr>
          <p:cNvPr id="20" name="Title 1"/>
          <p:cNvSpPr>
            <a:spLocks noGrp="1"/>
          </p:cNvSpPr>
          <p:nvPr>
            <p:ph type="title"/>
          </p:nvPr>
        </p:nvSpPr>
        <p:spPr>
          <a:xfrm>
            <a:off x="96253" y="1054708"/>
            <a:ext cx="8819147" cy="563562"/>
          </a:xfrm>
        </p:spPr>
        <p:txBody>
          <a:bodyPr>
            <a:normAutofit fontScale="90000"/>
          </a:bodyPr>
          <a:lstStyle/>
          <a:p>
            <a:r>
              <a:rPr lang="es-ES" altLang="en-US" dirty="0">
                <a:latin typeface="Times New Roman" panose="02020603050405020304" pitchFamily="18" charset="0"/>
                <a:ea typeface="SimSun" panose="02010600030101010101" pitchFamily="2" charset="-122"/>
              </a:rPr>
              <a:t>Use herramientas y equipos eléctricos según lo diseñado</a:t>
            </a: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96</a:t>
            </a:fld>
            <a:endParaRPr lang="en-US" dirty="0"/>
          </a:p>
        </p:txBody>
      </p:sp>
      <p:sp>
        <p:nvSpPr>
          <p:cNvPr id="19" name="Rectangle 18"/>
          <p:cNvSpPr/>
          <p:nvPr/>
        </p:nvSpPr>
        <p:spPr>
          <a:xfrm>
            <a:off x="653826" y="5430756"/>
            <a:ext cx="3817071" cy="461665"/>
          </a:xfrm>
          <a:prstGeom prst="rect">
            <a:avLst/>
          </a:prstGeom>
        </p:spPr>
        <p:txBody>
          <a:bodyPr wrap="none">
            <a:spAutoFit/>
          </a:bodyPr>
          <a:lstStyle/>
          <a:p>
            <a:r>
              <a:rPr lang="en-US" altLang="en-US" sz="2400" kern="0" dirty="0">
                <a:latin typeface="Times New Roman" panose="02020603050405020304" pitchFamily="18" charset="0"/>
                <a:cs typeface="Times New Roman" panose="02020603050405020304" pitchFamily="18" charset="0"/>
              </a:rPr>
              <a:t>Regulación OSHA: </a:t>
            </a:r>
            <a:r>
              <a:rPr lang="en-US" altLang="en-US" sz="2400" kern="0" dirty="0" smtClean="0">
                <a:latin typeface="Times New Roman" panose="02020603050405020304" pitchFamily="18" charset="0"/>
                <a:cs typeface="Times New Roman" panose="02020603050405020304" pitchFamily="18" charset="0"/>
                <a:hlinkClick r:id="rId5"/>
              </a:rPr>
              <a:t>1926.449</a:t>
            </a:r>
            <a:endParaRPr lang="en-US" sz="2400" dirty="0"/>
          </a:p>
        </p:txBody>
      </p:sp>
    </p:spTree>
    <p:extLst>
      <p:ext uri="{BB962C8B-B14F-4D97-AF65-F5344CB8AC3E}">
        <p14:creationId xmlns:p14="http://schemas.microsoft.com/office/powerpoint/2010/main" val="261898061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3109" y="2306221"/>
            <a:ext cx="4434840" cy="584775"/>
          </a:xfrm>
          <a:prstGeom prst="rect">
            <a:avLst/>
          </a:prstGeom>
        </p:spPr>
        <p:txBody>
          <a:bodyPr wrap="square">
            <a:spAutoFit/>
          </a:bodyPr>
          <a:lstStyle/>
          <a:p>
            <a:pPr marL="457200" indent="-457200">
              <a:buClr>
                <a:srgbClr val="0000FF"/>
              </a:buClr>
              <a:buFont typeface="Wingdings" panose="05000000000000000000" pitchFamily="2" charset="2"/>
              <a:buChar char="q"/>
            </a:pPr>
            <a:r>
              <a:rPr lang="en-US" sz="2800" dirty="0" smtClean="0">
                <a:latin typeface="Times New Roman" panose="02020603050405020304" pitchFamily="18" charset="0"/>
                <a:ea typeface="MS PGothic" panose="020B0600070205080204" pitchFamily="34" charset="-128"/>
              </a:rPr>
              <a:t> </a:t>
            </a:r>
            <a:r>
              <a:rPr lang="es-MX" sz="3200" dirty="0" smtClean="0">
                <a:latin typeface="Times New Roman" panose="02020603050405020304" pitchFamily="18" charset="0"/>
                <a:ea typeface="MS PGothic" panose="020B0600070205080204" pitchFamily="34" charset="-128"/>
              </a:rPr>
              <a:t>Iluminación temporal</a:t>
            </a:r>
            <a:endParaRPr lang="es-MX" sz="3200" dirty="0"/>
          </a:p>
        </p:txBody>
      </p:sp>
      <p:sp>
        <p:nvSpPr>
          <p:cNvPr id="19" name="Rectangle 18"/>
          <p:cNvSpPr/>
          <p:nvPr/>
        </p:nvSpPr>
        <p:spPr>
          <a:xfrm>
            <a:off x="96253" y="2996687"/>
            <a:ext cx="4594384" cy="2539157"/>
          </a:xfrm>
          <a:prstGeom prst="rect">
            <a:avLst/>
          </a:prstGeom>
        </p:spPr>
        <p:txBody>
          <a:bodyPr wrap="square">
            <a:spAutoFit/>
          </a:bodyPr>
          <a:lstStyle/>
          <a:p>
            <a:pPr marL="0" lvl="1">
              <a:lnSpc>
                <a:spcPct val="150000"/>
              </a:lnSpc>
              <a:buClr>
                <a:srgbClr val="3333FF"/>
              </a:buClr>
              <a:buFont typeface="Wingdings" panose="05000000000000000000" pitchFamily="2" charset="2"/>
              <a:buChar char="§"/>
            </a:pPr>
            <a:r>
              <a:rPr lang="en-US" altLang="en-US" sz="2800" kern="0" dirty="0" smtClean="0">
                <a:latin typeface="Times New Roman" panose="02020603050405020304" pitchFamily="18" charset="0"/>
                <a:cs typeface="Times New Roman" panose="02020603050405020304" pitchFamily="18" charset="0"/>
              </a:rPr>
              <a:t> </a:t>
            </a:r>
            <a:r>
              <a:rPr lang="es-MX" altLang="en-US" sz="2600" kern="0" dirty="0" smtClean="0">
                <a:latin typeface="Times New Roman" panose="02020603050405020304" pitchFamily="18" charset="0"/>
                <a:cs typeface="Times New Roman" panose="02020603050405020304" pitchFamily="18" charset="0"/>
              </a:rPr>
              <a:t>Los receptáculos deben ser </a:t>
            </a:r>
          </a:p>
          <a:p>
            <a:pPr marL="0" lvl="1">
              <a:lnSpc>
                <a:spcPct val="150000"/>
              </a:lnSpc>
              <a:buClr>
                <a:srgbClr val="3333FF"/>
              </a:buClr>
            </a:pPr>
            <a:r>
              <a:rPr lang="es-MX" altLang="en-US" sz="2600" kern="0" dirty="0">
                <a:latin typeface="Times New Roman" panose="02020603050405020304" pitchFamily="18" charset="0"/>
                <a:cs typeface="Times New Roman" panose="02020603050405020304" pitchFamily="18" charset="0"/>
              </a:rPr>
              <a:t> </a:t>
            </a:r>
            <a:r>
              <a:rPr lang="es-MX" altLang="en-US" sz="2600" kern="0" dirty="0" smtClean="0">
                <a:latin typeface="Times New Roman" panose="02020603050405020304" pitchFamily="18" charset="0"/>
                <a:cs typeface="Times New Roman" panose="02020603050405020304" pitchFamily="18" charset="0"/>
              </a:rPr>
              <a:t>  del tipo aterrizado</a:t>
            </a:r>
          </a:p>
          <a:p>
            <a:pPr marL="0" lvl="1">
              <a:buClr>
                <a:srgbClr val="3333FF"/>
              </a:buClr>
            </a:pPr>
            <a:endParaRPr lang="es-MX" altLang="en-US" sz="2600" kern="0" dirty="0" smtClean="0">
              <a:latin typeface="Times New Roman" panose="02020603050405020304" pitchFamily="18" charset="0"/>
              <a:cs typeface="Times New Roman" panose="02020603050405020304" pitchFamily="18" charset="0"/>
            </a:endParaRPr>
          </a:p>
          <a:p>
            <a:pPr marL="0" lvl="1">
              <a:buClr>
                <a:srgbClr val="3333FF"/>
              </a:buClr>
              <a:buFont typeface="Wingdings" panose="05000000000000000000" pitchFamily="2" charset="2"/>
              <a:buChar char="§"/>
            </a:pPr>
            <a:r>
              <a:rPr lang="es-MX" altLang="en-US" sz="2600" kern="0" dirty="0" smtClean="0">
                <a:latin typeface="Times New Roman" panose="02020603050405020304" pitchFamily="18" charset="0"/>
                <a:cs typeface="Times New Roman" panose="02020603050405020304" pitchFamily="18" charset="0"/>
              </a:rPr>
              <a:t> Debe estar equipado con cables eléctricos de uso rudo</a:t>
            </a:r>
          </a:p>
        </p:txBody>
      </p:sp>
      <p:pic>
        <p:nvPicPr>
          <p:cNvPr id="20" name="Picture 19" descr="It is an example of temporary lighting" title="temporary light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90637" y="2308657"/>
            <a:ext cx="4279586" cy="3518258"/>
          </a:xfrm>
          <a:prstGeom prst="rect">
            <a:avLst/>
          </a:prstGeom>
        </p:spPr>
      </p:pic>
      <p:sp>
        <p:nvSpPr>
          <p:cNvPr id="21" name="Rectangle 20"/>
          <p:cNvSpPr/>
          <p:nvPr/>
        </p:nvSpPr>
        <p:spPr>
          <a:xfrm>
            <a:off x="6094765" y="4312384"/>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
        <p:nvSpPr>
          <p:cNvPr id="13" name="Title 1"/>
          <p:cNvSpPr>
            <a:spLocks noGrp="1"/>
          </p:cNvSpPr>
          <p:nvPr>
            <p:ph type="title"/>
          </p:nvPr>
        </p:nvSpPr>
        <p:spPr>
          <a:xfrm>
            <a:off x="96253" y="1054708"/>
            <a:ext cx="8819147" cy="563562"/>
          </a:xfrm>
        </p:spPr>
        <p:txBody>
          <a:bodyPr>
            <a:normAutofit fontScale="90000"/>
          </a:bodyPr>
          <a:lstStyle/>
          <a:p>
            <a:r>
              <a:rPr lang="es-ES" altLang="en-US" dirty="0">
                <a:latin typeface="Times New Roman" panose="02020603050405020304" pitchFamily="18" charset="0"/>
                <a:ea typeface="SimSun" panose="02010600030101010101" pitchFamily="2" charset="-122"/>
              </a:rPr>
              <a:t>Use herramientas y equipos eléctricos según lo diseñado</a:t>
            </a: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97</a:t>
            </a:fld>
            <a:endParaRPr lang="en-US" dirty="0"/>
          </a:p>
        </p:txBody>
      </p:sp>
      <p:sp>
        <p:nvSpPr>
          <p:cNvPr id="12" name="Rectangle 11"/>
          <p:cNvSpPr/>
          <p:nvPr/>
        </p:nvSpPr>
        <p:spPr>
          <a:xfrm>
            <a:off x="2328991" y="6073888"/>
            <a:ext cx="3817071" cy="461665"/>
          </a:xfrm>
          <a:prstGeom prst="rect">
            <a:avLst/>
          </a:prstGeom>
        </p:spPr>
        <p:txBody>
          <a:bodyPr wrap="none">
            <a:spAutoFit/>
          </a:bodyPr>
          <a:lstStyle/>
          <a:p>
            <a:r>
              <a:rPr lang="en-US" altLang="en-US" sz="2400" kern="0" dirty="0">
                <a:latin typeface="Times New Roman" panose="02020603050405020304" pitchFamily="18" charset="0"/>
                <a:cs typeface="Times New Roman" panose="02020603050405020304" pitchFamily="18" charset="0"/>
              </a:rPr>
              <a:t>Regulación OSHA: </a:t>
            </a:r>
            <a:r>
              <a:rPr lang="en-US" altLang="en-US" sz="2400" kern="0" dirty="0" smtClean="0">
                <a:latin typeface="Times New Roman" panose="02020603050405020304" pitchFamily="18" charset="0"/>
                <a:cs typeface="Times New Roman" panose="02020603050405020304" pitchFamily="18" charset="0"/>
                <a:hlinkClick r:id="rId4"/>
              </a:rPr>
              <a:t>1926.405</a:t>
            </a:r>
            <a:endParaRPr lang="en-US" sz="2400" dirty="0"/>
          </a:p>
        </p:txBody>
      </p:sp>
    </p:spTree>
    <p:extLst>
      <p:ext uri="{BB962C8B-B14F-4D97-AF65-F5344CB8AC3E}">
        <p14:creationId xmlns:p14="http://schemas.microsoft.com/office/powerpoint/2010/main" val="411507410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51460" y="1911836"/>
            <a:ext cx="4320540" cy="584775"/>
          </a:xfrm>
          <a:prstGeom prst="rect">
            <a:avLst/>
          </a:prstGeom>
        </p:spPr>
        <p:txBody>
          <a:bodyPr wrap="square">
            <a:spAutoFit/>
          </a:bodyPr>
          <a:lstStyle/>
          <a:p>
            <a:pPr marL="457200" indent="-457200">
              <a:buClr>
                <a:srgbClr val="0000FF"/>
              </a:buClr>
              <a:buFont typeface="Wingdings" panose="05000000000000000000" pitchFamily="2" charset="2"/>
              <a:buChar char="q"/>
            </a:pPr>
            <a:r>
              <a:rPr lang="en-US" sz="2800" dirty="0" smtClean="0">
                <a:latin typeface="Times New Roman" panose="02020603050405020304" pitchFamily="18" charset="0"/>
                <a:ea typeface="MS PGothic" panose="020B0600070205080204" pitchFamily="34" charset="-128"/>
              </a:rPr>
              <a:t> </a:t>
            </a:r>
            <a:r>
              <a:rPr lang="es-MX" sz="3200" dirty="0" smtClean="0">
                <a:latin typeface="Times New Roman" panose="02020603050405020304" pitchFamily="18" charset="0"/>
                <a:ea typeface="MS PGothic" panose="020B0600070205080204" pitchFamily="34" charset="-128"/>
              </a:rPr>
              <a:t>Iluminación temporal</a:t>
            </a:r>
            <a:endParaRPr lang="es-MX" sz="3200" dirty="0"/>
          </a:p>
        </p:txBody>
      </p:sp>
      <p:sp>
        <p:nvSpPr>
          <p:cNvPr id="12" name="Rectangle 11"/>
          <p:cNvSpPr/>
          <p:nvPr/>
        </p:nvSpPr>
        <p:spPr>
          <a:xfrm>
            <a:off x="251460" y="2665185"/>
            <a:ext cx="4206240" cy="2400657"/>
          </a:xfrm>
          <a:prstGeom prst="rect">
            <a:avLst/>
          </a:prstGeom>
        </p:spPr>
        <p:txBody>
          <a:bodyPr wrap="square">
            <a:spAutoFit/>
          </a:bodyPr>
          <a:lstStyle/>
          <a:p>
            <a:pPr marL="0" lvl="1" algn="just">
              <a:buClr>
                <a:srgbClr val="3333FF"/>
              </a:buClr>
              <a:buFont typeface="Wingdings" panose="05000000000000000000" pitchFamily="2" charset="2"/>
              <a:buChar char="§"/>
            </a:pPr>
            <a:r>
              <a:rPr lang="en-US" altLang="en-US" sz="2800" kern="0" dirty="0" smtClean="0">
                <a:latin typeface="Times New Roman" panose="02020603050405020304" pitchFamily="18" charset="0"/>
                <a:cs typeface="Times New Roman" panose="02020603050405020304" pitchFamily="18" charset="0"/>
              </a:rPr>
              <a:t> </a:t>
            </a:r>
            <a:r>
              <a:rPr lang="es-ES" altLang="en-US" sz="2600" kern="0" dirty="0">
                <a:latin typeface="Times New Roman" panose="02020603050405020304" pitchFamily="18" charset="0"/>
                <a:cs typeface="Times New Roman" panose="02020603050405020304" pitchFamily="18" charset="0"/>
              </a:rPr>
              <a:t>No </a:t>
            </a:r>
            <a:r>
              <a:rPr lang="es-ES" altLang="en-US" sz="2600" kern="0" dirty="0" smtClean="0">
                <a:latin typeface="Times New Roman" panose="02020603050405020304" pitchFamily="18" charset="0"/>
                <a:cs typeface="Times New Roman" panose="02020603050405020304" pitchFamily="18" charset="0"/>
              </a:rPr>
              <a:t>colgar la lámpara de sus </a:t>
            </a:r>
            <a:r>
              <a:rPr lang="es-ES" altLang="en-US" sz="2600" kern="0" dirty="0">
                <a:latin typeface="Times New Roman" panose="02020603050405020304" pitchFamily="18" charset="0"/>
                <a:cs typeface="Times New Roman" panose="02020603050405020304" pitchFamily="18" charset="0"/>
              </a:rPr>
              <a:t>cables eléctricos.</a:t>
            </a:r>
          </a:p>
          <a:p>
            <a:pPr marL="0" lvl="1" algn="just">
              <a:buClr>
                <a:srgbClr val="3333FF"/>
              </a:buClr>
            </a:pPr>
            <a:endParaRPr lang="es-ES" altLang="en-US" kern="0" dirty="0">
              <a:latin typeface="Times New Roman" panose="02020603050405020304" pitchFamily="18" charset="0"/>
              <a:cs typeface="Times New Roman" panose="02020603050405020304" pitchFamily="18" charset="0"/>
            </a:endParaRPr>
          </a:p>
          <a:p>
            <a:pPr marL="0" lvl="1" algn="just">
              <a:buClr>
                <a:srgbClr val="3333FF"/>
              </a:buClr>
              <a:buFont typeface="Wingdings" panose="05000000000000000000" pitchFamily="2" charset="2"/>
              <a:buChar char="§"/>
            </a:pPr>
            <a:r>
              <a:rPr lang="es-ES" altLang="en-US" sz="2600" kern="0" dirty="0">
                <a:latin typeface="Times New Roman" panose="02020603050405020304" pitchFamily="18" charset="0"/>
                <a:cs typeface="Times New Roman" panose="02020603050405020304" pitchFamily="18" charset="0"/>
              </a:rPr>
              <a:t>  Los cables deben estar protegidos contra daños, </a:t>
            </a:r>
            <a:r>
              <a:rPr lang="es-ES" altLang="en-US" sz="2600" kern="0" dirty="0" smtClean="0">
                <a:latin typeface="Times New Roman" panose="02020603050405020304" pitchFamily="18" charset="0"/>
                <a:cs typeface="Times New Roman" panose="02020603050405020304" pitchFamily="18" charset="0"/>
              </a:rPr>
              <a:t>los focos </a:t>
            </a:r>
            <a:r>
              <a:rPr lang="es-ES" altLang="en-US" sz="2600" kern="0" dirty="0">
                <a:latin typeface="Times New Roman" panose="02020603050405020304" pitchFamily="18" charset="0"/>
                <a:cs typeface="Times New Roman" panose="02020603050405020304" pitchFamily="18" charset="0"/>
              </a:rPr>
              <a:t>deben estar </a:t>
            </a:r>
            <a:r>
              <a:rPr lang="es-ES" altLang="en-US" sz="2600" kern="0" dirty="0" smtClean="0">
                <a:latin typeface="Times New Roman" panose="02020603050405020304" pitchFamily="18" charset="0"/>
                <a:cs typeface="Times New Roman" panose="02020603050405020304" pitchFamily="18" charset="0"/>
              </a:rPr>
              <a:t>protegidos</a:t>
            </a:r>
            <a:endParaRPr lang="en-US" altLang="en-US" sz="2600" kern="0" dirty="0" smtClean="0">
              <a:latin typeface="Times New Roman" panose="02020603050405020304" pitchFamily="18" charset="0"/>
              <a:cs typeface="Times New Roman" panose="02020603050405020304" pitchFamily="18" charset="0"/>
            </a:endParaRPr>
          </a:p>
        </p:txBody>
      </p:sp>
      <p:sp>
        <p:nvSpPr>
          <p:cNvPr id="13" name="Rectangle 12"/>
          <p:cNvSpPr/>
          <p:nvPr/>
        </p:nvSpPr>
        <p:spPr>
          <a:xfrm>
            <a:off x="268782" y="5259376"/>
            <a:ext cx="8411021" cy="954107"/>
          </a:xfrm>
          <a:prstGeom prst="rect">
            <a:avLst/>
          </a:prstGeom>
        </p:spPr>
        <p:txBody>
          <a:bodyPr wrap="square">
            <a:spAutoFit/>
          </a:bodyPr>
          <a:lstStyle/>
          <a:p>
            <a:pPr marL="0" lvl="1" algn="just">
              <a:buClr>
                <a:srgbClr val="3333FF"/>
              </a:buClr>
              <a:buFont typeface="Wingdings" panose="05000000000000000000" pitchFamily="2" charset="2"/>
              <a:buChar char="§"/>
            </a:pPr>
            <a:r>
              <a:rPr lang="en-US" altLang="en-US" sz="2800" kern="0" dirty="0" smtClean="0">
                <a:latin typeface="Times New Roman" panose="02020603050405020304" pitchFamily="18" charset="0"/>
                <a:cs typeface="Times New Roman" panose="02020603050405020304" pitchFamily="18" charset="0"/>
              </a:rPr>
              <a:t> </a:t>
            </a:r>
            <a:r>
              <a:rPr lang="es-ES" altLang="en-US" sz="2600" kern="0" dirty="0">
                <a:latin typeface="Times New Roman" panose="02020603050405020304" pitchFamily="18" charset="0"/>
                <a:cs typeface="Times New Roman" panose="02020603050405020304" pitchFamily="18" charset="0"/>
              </a:rPr>
              <a:t>Debe estar equipado con protección contra sobrecorriente, </a:t>
            </a:r>
            <a:r>
              <a:rPr lang="es-ES" altLang="en-US" sz="2600" kern="0" dirty="0" smtClean="0">
                <a:latin typeface="Times New Roman" panose="02020603050405020304" pitchFamily="18" charset="0"/>
                <a:cs typeface="Times New Roman" panose="02020603050405020304" pitchFamily="18" charset="0"/>
              </a:rPr>
              <a:t>con interruptores y fusibles</a:t>
            </a:r>
            <a:endParaRPr lang="en-US" altLang="en-US" sz="2600" kern="0" dirty="0">
              <a:latin typeface="Times New Roman" panose="02020603050405020304" pitchFamily="18" charset="0"/>
              <a:cs typeface="Times New Roman" panose="02020603050405020304" pitchFamily="18" charset="0"/>
            </a:endParaRPr>
          </a:p>
        </p:txBody>
      </p:sp>
      <p:pic>
        <p:nvPicPr>
          <p:cNvPr id="14" name="Picture 13" descr="It is an example of temporary lighting" title="temporary light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57247" y="2218919"/>
            <a:ext cx="3600953" cy="2953162"/>
          </a:xfrm>
          <a:prstGeom prst="rect">
            <a:avLst/>
          </a:prstGeom>
        </p:spPr>
      </p:pic>
      <p:sp>
        <p:nvSpPr>
          <p:cNvPr id="15" name="Rectangle 14"/>
          <p:cNvSpPr/>
          <p:nvPr/>
        </p:nvSpPr>
        <p:spPr>
          <a:xfrm>
            <a:off x="4857247" y="3735081"/>
            <a:ext cx="861133" cy="1569660"/>
          </a:xfrm>
          <a:prstGeom prst="rect">
            <a:avLst/>
          </a:prstGeom>
        </p:spPr>
        <p:txBody>
          <a:bodyPr wrap="none">
            <a:spAutoFit/>
          </a:bodyPr>
          <a:lstStyle/>
          <a:p>
            <a:r>
              <a:rPr lang="en-US" altLang="en-US" sz="9600" b="1" dirty="0" smtClean="0">
                <a:solidFill>
                  <a:srgbClr val="00B050"/>
                </a:solidFill>
                <a:latin typeface="Times New Roman" panose="02020603050405020304" pitchFamily="18" charset="0"/>
                <a:cs typeface="Times New Roman" panose="02020603050405020304" pitchFamily="18" charset="0"/>
              </a:rPr>
              <a:t>√</a:t>
            </a:r>
            <a:endParaRPr lang="en-US" sz="9600" b="1" dirty="0">
              <a:solidFill>
                <a:srgbClr val="00B050"/>
              </a:solidFill>
            </a:endParaRPr>
          </a:p>
        </p:txBody>
      </p:sp>
      <p:sp>
        <p:nvSpPr>
          <p:cNvPr id="16" name="Title 1"/>
          <p:cNvSpPr>
            <a:spLocks noGrp="1"/>
          </p:cNvSpPr>
          <p:nvPr>
            <p:ph type="title"/>
          </p:nvPr>
        </p:nvSpPr>
        <p:spPr>
          <a:xfrm>
            <a:off x="96253" y="1054708"/>
            <a:ext cx="8819147" cy="563562"/>
          </a:xfrm>
        </p:spPr>
        <p:txBody>
          <a:bodyPr>
            <a:normAutofit fontScale="90000"/>
          </a:bodyPr>
          <a:lstStyle/>
          <a:p>
            <a:r>
              <a:rPr lang="es-ES" altLang="en-US" dirty="0">
                <a:latin typeface="Times New Roman" panose="02020603050405020304" pitchFamily="18" charset="0"/>
                <a:ea typeface="SimSun" panose="02010600030101010101" pitchFamily="2" charset="-122"/>
              </a:rPr>
              <a:t>Use herramientas y equipos eléctricos según lo diseñado</a:t>
            </a: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98</a:t>
            </a:fld>
            <a:endParaRPr lang="en-US" dirty="0"/>
          </a:p>
        </p:txBody>
      </p:sp>
      <p:sp>
        <p:nvSpPr>
          <p:cNvPr id="11" name="Rectangle 10"/>
          <p:cNvSpPr/>
          <p:nvPr/>
        </p:nvSpPr>
        <p:spPr>
          <a:xfrm>
            <a:off x="4038600" y="6147097"/>
            <a:ext cx="3817071" cy="461665"/>
          </a:xfrm>
          <a:prstGeom prst="rect">
            <a:avLst/>
          </a:prstGeom>
        </p:spPr>
        <p:txBody>
          <a:bodyPr wrap="none">
            <a:spAutoFit/>
          </a:bodyPr>
          <a:lstStyle/>
          <a:p>
            <a:r>
              <a:rPr lang="en-US" altLang="en-US" sz="2400" kern="0" dirty="0">
                <a:latin typeface="Times New Roman" panose="02020603050405020304" pitchFamily="18" charset="0"/>
                <a:cs typeface="Times New Roman" panose="02020603050405020304" pitchFamily="18" charset="0"/>
              </a:rPr>
              <a:t>Regulación OSHA: </a:t>
            </a:r>
            <a:r>
              <a:rPr lang="en-US" altLang="en-US" sz="2400" kern="0" dirty="0" smtClean="0">
                <a:latin typeface="Times New Roman" panose="02020603050405020304" pitchFamily="18" charset="0"/>
                <a:cs typeface="Times New Roman" panose="02020603050405020304" pitchFamily="18" charset="0"/>
                <a:hlinkClick r:id="rId4"/>
              </a:rPr>
              <a:t>1926.405</a:t>
            </a:r>
            <a:endParaRPr lang="en-US" sz="2400" dirty="0"/>
          </a:p>
        </p:txBody>
      </p:sp>
    </p:spTree>
    <p:extLst>
      <p:ext uri="{BB962C8B-B14F-4D97-AF65-F5344CB8AC3E}">
        <p14:creationId xmlns:p14="http://schemas.microsoft.com/office/powerpoint/2010/main" val="208799610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858983"/>
            <a:ext cx="8819147" cy="563562"/>
          </a:xfrm>
        </p:spPr>
        <p:txBody>
          <a:bodyPr>
            <a:normAutofit fontScale="90000"/>
          </a:bodyPr>
          <a:lstStyle/>
          <a:p>
            <a:r>
              <a:rPr lang="es-ES" altLang="en-US" sz="3200" dirty="0">
                <a:latin typeface="Times New Roman" panose="02020603050405020304" pitchFamily="18" charset="0"/>
                <a:ea typeface="SimSun" panose="02010600030101010101" pitchFamily="2" charset="-122"/>
              </a:rPr>
              <a:t>Siga los procedimientos de bloqueo / etiquetado</a:t>
            </a:r>
            <a:endParaRPr lang="en-US" altLang="en-US" sz="3200"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99</a:t>
            </a:fld>
            <a:endParaRPr lang="en-US" dirty="0"/>
          </a:p>
        </p:txBody>
      </p:sp>
      <p:sp>
        <p:nvSpPr>
          <p:cNvPr id="17" name="Rectangle 1"/>
          <p:cNvSpPr>
            <a:spLocks noChangeArrowheads="1"/>
          </p:cNvSpPr>
          <p:nvPr/>
        </p:nvSpPr>
        <p:spPr bwMode="auto">
          <a:xfrm>
            <a:off x="381000" y="2514600"/>
            <a:ext cx="54864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buClr>
                <a:srgbClr val="0000FF"/>
              </a:buClr>
              <a:buFont typeface="Wingdings" panose="05000000000000000000" pitchFamily="2" charset="2"/>
              <a:buChar char="q"/>
            </a:pPr>
            <a:r>
              <a:rPr lang="es-ES" altLang="en-US" sz="3200" dirty="0" smtClean="0">
                <a:latin typeface="Times New Roman" panose="02020603050405020304" pitchFamily="18" charset="0"/>
                <a:ea typeface="MS PGothic" panose="020B0600070205080204" pitchFamily="34" charset="-128"/>
                <a:cs typeface="AR PL UMing HK" charset="0"/>
              </a:rPr>
              <a:t>Colóquese un  candado en la </a:t>
            </a:r>
            <a:r>
              <a:rPr lang="es-ES" altLang="en-US" sz="3200" dirty="0">
                <a:latin typeface="Times New Roman" panose="02020603050405020304" pitchFamily="18" charset="0"/>
                <a:ea typeface="MS PGothic" panose="020B0600070205080204" pitchFamily="34" charset="-128"/>
                <a:cs typeface="AR PL UMing HK" charset="0"/>
              </a:rPr>
              <a:t>fuente de energía después de </a:t>
            </a:r>
            <a:r>
              <a:rPr lang="es-ES" altLang="en-US" sz="3200" dirty="0" smtClean="0">
                <a:latin typeface="Times New Roman" panose="02020603050405020304" pitchFamily="18" charset="0"/>
                <a:ea typeface="MS PGothic" panose="020B0600070205080204" pitchFamily="34" charset="-128"/>
                <a:cs typeface="AR PL UMing HK" charset="0"/>
              </a:rPr>
              <a:t>ser energizada</a:t>
            </a:r>
            <a:endParaRPr lang="es-ES" altLang="en-US" sz="3200" dirty="0">
              <a:latin typeface="Times New Roman" panose="02020603050405020304" pitchFamily="18" charset="0"/>
              <a:ea typeface="MS PGothic" panose="020B0600070205080204" pitchFamily="34" charset="-128"/>
              <a:cs typeface="AR PL UMing HK" charset="0"/>
            </a:endParaRPr>
          </a:p>
          <a:p>
            <a:pPr marL="457200" indent="-457200">
              <a:buClr>
                <a:srgbClr val="0000FF"/>
              </a:buClr>
              <a:buFont typeface="Wingdings" panose="05000000000000000000" pitchFamily="2" charset="2"/>
              <a:buChar char="q"/>
            </a:pPr>
            <a:endParaRPr lang="es-ES" altLang="en-US" sz="3200" dirty="0">
              <a:latin typeface="Times New Roman" panose="02020603050405020304" pitchFamily="18" charset="0"/>
              <a:ea typeface="MS PGothic" panose="020B0600070205080204" pitchFamily="34" charset="-128"/>
              <a:cs typeface="AR PL UMing HK" charset="0"/>
            </a:endParaRPr>
          </a:p>
          <a:p>
            <a:pPr marL="457200" indent="-457200">
              <a:buClr>
                <a:srgbClr val="0000FF"/>
              </a:buClr>
              <a:buFont typeface="Wingdings" panose="05000000000000000000" pitchFamily="2" charset="2"/>
              <a:buChar char="q"/>
            </a:pPr>
            <a:r>
              <a:rPr lang="es-ES" altLang="en-US" sz="3200" dirty="0" smtClean="0">
                <a:latin typeface="Times New Roman" panose="02020603050405020304" pitchFamily="18" charset="0"/>
                <a:ea typeface="MS PGothic" panose="020B0600070205080204" pitchFamily="34" charset="-128"/>
                <a:cs typeface="AR PL UMing HK" charset="0"/>
              </a:rPr>
              <a:t>Etiquete los controles que estén desactivados</a:t>
            </a:r>
            <a:endParaRPr lang="en-US" altLang="en-US" sz="3200" dirty="0">
              <a:latin typeface="Times New Roman" panose="02020603050405020304" pitchFamily="18" charset="0"/>
              <a:ea typeface="MS PGothic" panose="020B0600070205080204" pitchFamily="34" charset="-128"/>
              <a:cs typeface="AR PL UMing HK" charset="0"/>
            </a:endParaRPr>
          </a:p>
        </p:txBody>
      </p:sp>
      <p:sp>
        <p:nvSpPr>
          <p:cNvPr id="34" name="Rectangle 33"/>
          <p:cNvSpPr/>
          <p:nvPr/>
        </p:nvSpPr>
        <p:spPr>
          <a:xfrm>
            <a:off x="1866947" y="6198418"/>
            <a:ext cx="4152853" cy="461665"/>
          </a:xfrm>
          <a:prstGeom prst="rect">
            <a:avLst/>
          </a:prstGeom>
        </p:spPr>
        <p:txBody>
          <a:bodyPr wrap="square">
            <a:spAutoFit/>
          </a:bodyPr>
          <a:lstStyle/>
          <a:p>
            <a:pPr algn="ctr"/>
            <a:r>
              <a:rPr lang="en-US" altLang="en-US" sz="2400" kern="0" dirty="0">
                <a:latin typeface="Times New Roman" panose="02020603050405020304" pitchFamily="18" charset="0"/>
                <a:cs typeface="Times New Roman" panose="02020603050405020304" pitchFamily="18" charset="0"/>
              </a:rPr>
              <a:t>Regulación OSHA: </a:t>
            </a:r>
            <a:r>
              <a:rPr lang="en-US" altLang="en-US" sz="2400" kern="0" dirty="0" smtClean="0">
                <a:latin typeface="Times New Roman" panose="02020603050405020304" pitchFamily="18" charset="0"/>
                <a:cs typeface="Times New Roman" panose="02020603050405020304" pitchFamily="18" charset="0"/>
                <a:hlinkClick r:id="rId3"/>
              </a:rPr>
              <a:t>1926.417</a:t>
            </a:r>
            <a:endParaRPr lang="en-US" sz="2400" dirty="0"/>
          </a:p>
        </p:txBody>
      </p:sp>
      <p:pic>
        <p:nvPicPr>
          <p:cNvPr id="35" name="Picture 4" descr="lockout example" title="lockout exampl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19800" y="1902423"/>
            <a:ext cx="2481032" cy="383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6399183" y="4397667"/>
            <a:ext cx="861133" cy="1569660"/>
          </a:xfrm>
          <a:prstGeom prst="rect">
            <a:avLst/>
          </a:prstGeom>
        </p:spPr>
        <p:txBody>
          <a:bodyPr wrap="none">
            <a:spAutoFit/>
          </a:bodyPr>
          <a:lstStyle/>
          <a:p>
            <a:r>
              <a:rPr lang="en-US" altLang="en-US" sz="9600" b="1" dirty="0" smtClean="0">
                <a:solidFill>
                  <a:srgbClr val="00B050"/>
                </a:solidFill>
                <a:latin typeface="Times New Roman" panose="02020603050405020304" pitchFamily="18" charset="0"/>
                <a:cs typeface="Times New Roman" panose="02020603050405020304" pitchFamily="18" charset="0"/>
              </a:rPr>
              <a:t>√</a:t>
            </a:r>
            <a:endParaRPr lang="en-US" sz="9600" b="1" dirty="0">
              <a:solidFill>
                <a:srgbClr val="00B050"/>
              </a:solidFill>
            </a:endParaRPr>
          </a:p>
        </p:txBody>
      </p:sp>
    </p:spTree>
    <p:extLst>
      <p:ext uri="{BB962C8B-B14F-4D97-AF65-F5344CB8AC3E}">
        <p14:creationId xmlns:p14="http://schemas.microsoft.com/office/powerpoint/2010/main" val="1056538937"/>
      </p:ext>
    </p:extLst>
  </p:cSld>
  <p:clrMapOvr>
    <a:masterClrMapping/>
  </p:clrMapOvr>
  <p:timing>
    <p:tnLst>
      <p:par>
        <p:cTn id="1" dur="indefinite" restart="never" nodeType="tmRoot"/>
      </p:par>
    </p:tnLst>
  </p:timing>
</p:sld>
</file>

<file path=ppt/theme/theme1.xml><?xml version="1.0" encoding="utf-8"?>
<a:theme xmlns:a="http://schemas.openxmlformats.org/drawingml/2006/main" name="15 - Program Requirements 1pm 10.19.16 Robertso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0.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1.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2.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3.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4.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5.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3.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4.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5.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6.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7.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8.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9.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15 - Program Requirements 1pm 10.19.16 Robertson</Template>
  <TotalTime>14741</TotalTime>
  <Words>10439</Words>
  <Application>Microsoft Office PowerPoint</Application>
  <PresentationFormat>On-screen Show (4:3)</PresentationFormat>
  <Paragraphs>1485</Paragraphs>
  <Slides>137</Slides>
  <Notes>137</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137</vt:i4>
      </vt:variant>
    </vt:vector>
  </HeadingPairs>
  <TitlesOfParts>
    <vt:vector size="151" baseType="lpstr">
      <vt:lpstr>MS PGothic</vt:lpstr>
      <vt:lpstr>SimSun</vt:lpstr>
      <vt:lpstr>SimSun</vt:lpstr>
      <vt:lpstr>AR PL UMing HK</vt:lpstr>
      <vt:lpstr>Arial</vt:lpstr>
      <vt:lpstr>Calibri</vt:lpstr>
      <vt:lpstr>Helvetica Neue</vt:lpstr>
      <vt:lpstr>StarSymbol</vt:lpstr>
      <vt:lpstr>Times</vt:lpstr>
      <vt:lpstr>Times New Roman</vt:lpstr>
      <vt:lpstr>Trebuchet MS</vt:lpstr>
      <vt:lpstr>Wingdings</vt:lpstr>
      <vt:lpstr>15 - Program Requirements 1pm 10.19.16 Robertson</vt:lpstr>
      <vt:lpstr>Custom Design</vt:lpstr>
      <vt:lpstr>Riesgos eléctricos en la construcción</vt:lpstr>
      <vt:lpstr>Descargo de Responsabilidad</vt:lpstr>
      <vt:lpstr>Objetivos</vt:lpstr>
      <vt:lpstr>Agenda de entrenamiento paso a paso</vt:lpstr>
      <vt:lpstr>Enlistarse</vt:lpstr>
      <vt:lpstr>Prueba Previa  (Pre-Test)</vt:lpstr>
      <vt:lpstr>Prueba Previa  (Pre-Test)</vt:lpstr>
      <vt:lpstr>Vistazo a los módulos de entrenamiento</vt:lpstr>
      <vt:lpstr>Vistazo a los módulos de entrenamiento</vt:lpstr>
      <vt:lpstr>Vistazo a los módulos de entrenamiento</vt:lpstr>
      <vt:lpstr>Agenda de módulos de capacitación</vt:lpstr>
      <vt:lpstr>Derechos de los trabajadores bajo la Ley OSHA</vt:lpstr>
      <vt:lpstr>Derechos de los trabajadores bajo la Ley OSHA</vt:lpstr>
      <vt:lpstr>Derechos de los trabajadores bajo la Ley OSHA</vt:lpstr>
      <vt:lpstr>Estadísticas de riesgos eléctricos</vt:lpstr>
      <vt:lpstr>Términos básicos</vt:lpstr>
      <vt:lpstr>Términos básicos</vt:lpstr>
      <vt:lpstr>Términos básicos</vt:lpstr>
      <vt:lpstr>Términos básicos</vt:lpstr>
      <vt:lpstr>Términos básicos</vt:lpstr>
      <vt:lpstr>Términos básicos</vt:lpstr>
      <vt:lpstr>Términos básicos</vt:lpstr>
      <vt:lpstr>Términos básicos</vt:lpstr>
      <vt:lpstr>Símbolos de peligro eléctrico</vt:lpstr>
      <vt:lpstr>Discusión de un caso de estudio</vt:lpstr>
      <vt:lpstr>Discusión de un caso de estudio</vt:lpstr>
      <vt:lpstr>Discusión de un caso de estudio</vt:lpstr>
      <vt:lpstr>Discusión de un caso de estudio</vt:lpstr>
      <vt:lpstr>Q3: ¿Se pueden tocar las líneas eléctricas con un palo, una vara o una escoba?</vt:lpstr>
      <vt:lpstr>Q4: ¿Puede el conductor del auto tocar la carrocería o             las partes metálicas?</vt:lpstr>
      <vt:lpstr>Q5: ¿Cuál es la distancia segura a las líneas eléctricas caídas?</vt:lpstr>
      <vt:lpstr>Discusión de un caso de estudio</vt:lpstr>
      <vt:lpstr>Discusión de un caso de estudio</vt:lpstr>
      <vt:lpstr>Discusión de un caso de estudio</vt:lpstr>
      <vt:lpstr>Discusión de un caso de estudio</vt:lpstr>
      <vt:lpstr>Discusión de un caso de estudio</vt:lpstr>
      <vt:lpstr>Discusión de un caso de estudio</vt:lpstr>
      <vt:lpstr>Discusión de un caso de estudio</vt:lpstr>
      <vt:lpstr>Otros accidentes reportados</vt:lpstr>
      <vt:lpstr>Agenda de módulos de capacitación</vt:lpstr>
      <vt:lpstr>   Advertencia:  Las imágenes en las siguientes diapositivas tratan de lesiones y muerte relacionadas con accidentes eléctricos y pueden herir la sensibilidad de ciertas personas.</vt:lpstr>
      <vt:lpstr>Quemadura eléctrica</vt:lpstr>
      <vt:lpstr>Quemadura eléctrica</vt:lpstr>
      <vt:lpstr>Electrocución</vt:lpstr>
      <vt:lpstr>Choque eléctrico</vt:lpstr>
      <vt:lpstr>Electrocución</vt:lpstr>
      <vt:lpstr>Choque eléctrico</vt:lpstr>
      <vt:lpstr>Arco Eléctrico</vt:lpstr>
      <vt:lpstr>Arco Eléctrico</vt:lpstr>
      <vt:lpstr>Arco Eléctrico</vt:lpstr>
      <vt:lpstr>Arco Eléctrico</vt:lpstr>
      <vt:lpstr>Fuego Eléctrico</vt:lpstr>
      <vt:lpstr>Fuego Eléctrico</vt:lpstr>
      <vt:lpstr>Explosión Eléctrica</vt:lpstr>
      <vt:lpstr>Agenda de módulos de capacitación</vt:lpstr>
      <vt:lpstr>Incidente 1: contacto con líneas eléctricas</vt:lpstr>
      <vt:lpstr>Incidente 1: contacto con líneas eléctricas</vt:lpstr>
      <vt:lpstr>Incidente 1: contacto con líneas eléctricas</vt:lpstr>
      <vt:lpstr>Trabajo Energizado vs. Desenergizado </vt:lpstr>
      <vt:lpstr>Trabajo Energizado vs. Desenergizado </vt:lpstr>
      <vt:lpstr>Incidente 1: contacto con líneas eléctricas</vt:lpstr>
      <vt:lpstr>Incidente 2: falta de protección por aterrizaje</vt:lpstr>
      <vt:lpstr>Incidente 2: falta de protección por aterrizaje</vt:lpstr>
      <vt:lpstr>Incidente 2: falta de protección por aterrizaje</vt:lpstr>
      <vt:lpstr>Incidente 2: falta de protección por aterrizaje</vt:lpstr>
      <vt:lpstr>Incidente 3: Sin trayecto a tierra o discontinuo</vt:lpstr>
      <vt:lpstr>Incidente 3: Sin trayecto a tierra o discontinuo</vt:lpstr>
      <vt:lpstr>Incidente 3: Sin trayecto a tierra o discontinuo</vt:lpstr>
      <vt:lpstr>Incident 4: Equipo no utilizado de la manera prescrita</vt:lpstr>
      <vt:lpstr>Incident 4: Equipo no utilizado de la manera prescrita</vt:lpstr>
      <vt:lpstr>Incidente 5: Uso indebido de extensiones o cables flexibles</vt:lpstr>
      <vt:lpstr>Incidente 5: Uso indebido de extensiones o cables flexibles</vt:lpstr>
      <vt:lpstr>Incidente 6: Contacto con fuentes energizadas</vt:lpstr>
      <vt:lpstr>Agenda de módulos de capacitación</vt:lpstr>
      <vt:lpstr>Mantenga una distancia segura a las líneas eléctricas aéreas</vt:lpstr>
      <vt:lpstr>Mantenga una distancia segura a las líneas eléctricas aéreas</vt:lpstr>
      <vt:lpstr>Mantenga una distancia segura a las líneas eléctricas aéreas</vt:lpstr>
      <vt:lpstr>Mantenga una distancia segura a las líneas eléctricas aéreas</vt:lpstr>
      <vt:lpstr>Mantenga una distancia segura a las líneas eléctricas aéreas</vt:lpstr>
      <vt:lpstr>Usar interruptores de circuito aterrizados (GFCIs)</vt:lpstr>
      <vt:lpstr>Usar interruptores de circuito aterrizados (GFCIs)</vt:lpstr>
      <vt:lpstr>Usar interruptores de circuito aterrizados (GFCIs)</vt:lpstr>
      <vt:lpstr>Usar interruptores de circuito aterrizados (GFCIs)</vt:lpstr>
      <vt:lpstr>Usar interruptores de circuito aterrizados (GFCIs)</vt:lpstr>
      <vt:lpstr>Usar interruptores de circuito aterrizados (GFCIs)</vt:lpstr>
      <vt:lpstr>Usar interruptores de circuito aterrizados (GFCIs)</vt:lpstr>
      <vt:lpstr>Usar varilla de tierra</vt:lpstr>
      <vt:lpstr>Inspeccionar herramientas portátiles y cables de extensión</vt:lpstr>
      <vt:lpstr>Inspeccionar herramientas portátiles y cables de extensión</vt:lpstr>
      <vt:lpstr>Inspeccionar herramientas portátiles y cables de extensión</vt:lpstr>
      <vt:lpstr>Inspeccionar herramientas portátiles y cables de extensión</vt:lpstr>
      <vt:lpstr>Inspeccionar herramientas portátiles y cables de extensión</vt:lpstr>
      <vt:lpstr>Inspeccionar herramientas portátiles y cables de extensión</vt:lpstr>
      <vt:lpstr>Use herramientas y equipos eléctricos según lo diseñado</vt:lpstr>
      <vt:lpstr>Use herramientas y equipos eléctricos según lo diseñado</vt:lpstr>
      <vt:lpstr>Use herramientas y equipos eléctricos según lo diseñado</vt:lpstr>
      <vt:lpstr>Use herramientas y equipos eléctricos según lo diseñado</vt:lpstr>
      <vt:lpstr>Use herramientas y equipos eléctricos según lo diseñado</vt:lpstr>
      <vt:lpstr>Siga los procedimientos de bloqueo / etiquetado</vt:lpstr>
      <vt:lpstr>Siga los procedimientos de bloqueo / etiquetado</vt:lpstr>
      <vt:lpstr>Siga los procedimientos de bloqueo / etiquetado</vt:lpstr>
      <vt:lpstr>Equipo de protección personal</vt:lpstr>
      <vt:lpstr>Equipo de protección personal</vt:lpstr>
      <vt:lpstr> Edición 2018 del NFPA 70E: Tabla 1307.(C)(15)(c)</vt:lpstr>
      <vt:lpstr>Equipo de protección personal</vt:lpstr>
      <vt:lpstr>Equipo de protección personal</vt:lpstr>
      <vt:lpstr>Equipo de protección personal</vt:lpstr>
      <vt:lpstr>Aislar partes eléctricas</vt:lpstr>
      <vt:lpstr>Aislar partes eléctricas</vt:lpstr>
      <vt:lpstr>Aislar partes eléctricas</vt:lpstr>
      <vt:lpstr>Resumen de los módulos de entrenamiento</vt:lpstr>
      <vt:lpstr>Resumen de los módulos de entrenamiento</vt:lpstr>
      <vt:lpstr>Resumen de los módulos de entrenamiento</vt:lpstr>
      <vt:lpstr>Resumen de los módulos de entrenamiento</vt:lpstr>
      <vt:lpstr>Caso de estudio</vt:lpstr>
      <vt:lpstr>Caso de estudio</vt:lpstr>
      <vt:lpstr>Caso de estudio</vt:lpstr>
      <vt:lpstr>Caso de estudio</vt:lpstr>
      <vt:lpstr>Caso de estudio</vt:lpstr>
      <vt:lpstr>Caso de estudio</vt:lpstr>
      <vt:lpstr>Caso de estudio</vt:lpstr>
      <vt:lpstr>Caso de estudio</vt:lpstr>
      <vt:lpstr>Caso de estudio</vt:lpstr>
      <vt:lpstr>Caso de estudio</vt:lpstr>
      <vt:lpstr>Caso de estudio</vt:lpstr>
      <vt:lpstr>Caso de estudio</vt:lpstr>
      <vt:lpstr>Caso de estudio</vt:lpstr>
      <vt:lpstr>Caso de estudio</vt:lpstr>
      <vt:lpstr>Caso de estudio</vt:lpstr>
      <vt:lpstr>Caso de estudio</vt:lpstr>
      <vt:lpstr>Caso de estudio</vt:lpstr>
      <vt:lpstr>Caso de estudio</vt:lpstr>
      <vt:lpstr>Preguntas?</vt:lpstr>
      <vt:lpstr>Prueba Posterior</vt:lpstr>
      <vt:lpstr>Encuesta de Comentarios</vt:lpstr>
      <vt:lpstr>Solución de la Prueba Posterior</vt:lpstr>
      <vt:lpstr>Fin Muchas 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 Requirements Overview</dc:title>
  <dc:creator>Saldana, Andres - OSHA</dc:creator>
  <cp:lastModifiedBy>Robertson, Donna - OSHA</cp:lastModifiedBy>
  <cp:revision>1868</cp:revision>
  <cp:lastPrinted>2018-10-15T22:24:10Z</cp:lastPrinted>
  <dcterms:created xsi:type="dcterms:W3CDTF">2017-10-23T15:39:52Z</dcterms:created>
  <dcterms:modified xsi:type="dcterms:W3CDTF">2021-05-20T20:10:45Z</dcterms:modified>
</cp:coreProperties>
</file>