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62" r:id="rId3"/>
    <p:sldId id="257" r:id="rId4"/>
    <p:sldId id="261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9"/>
    <p:restoredTop sz="94643"/>
  </p:normalViewPr>
  <p:slideViewPr>
    <p:cSldViewPr snapToGrid="0" snapToObjects="1">
      <p:cViewPr varScale="1">
        <p:scale>
          <a:sx n="69" d="100"/>
          <a:sy n="69" d="100"/>
        </p:scale>
        <p:origin x="11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83881-9315-6442-9567-02C9D1DBDB44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C67D8-EEFB-294C-A8EE-39B2E12D24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4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C67D8-EEFB-294C-A8EE-39B2E12D24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14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C67D8-EEFB-294C-A8EE-39B2E12D249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747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C67D8-EEFB-294C-A8EE-39B2E12D24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18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C67D8-EEFB-294C-A8EE-39B2E12D24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950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220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55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73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22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2400" b="1" i="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3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7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2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32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8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11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1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4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1C8B6-0295-D144-BF49-85FFCFC842B3}" type="datetimeFigureOut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E2E11-0D16-5D41-B3DC-515722199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74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microsoft.com/office/2007/relationships/hdphoto" Target="../media/hdphoto3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4" Type="http://schemas.openxmlformats.org/officeDocument/2006/relationships/image" Target="../media/image5.png"/><Relationship Id="rId9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microsoft.com/office/2007/relationships/hdphoto" Target="../media/hdphoto3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4" Type="http://schemas.openxmlformats.org/officeDocument/2006/relationships/image" Target="../media/image5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title="Red Box">
            <a:extLst>
              <a:ext uri="{FF2B5EF4-FFF2-40B4-BE49-F238E27FC236}">
                <a16:creationId xmlns:a16="http://schemas.microsoft.com/office/drawing/2014/main" id="{7F92B760-5A2B-3043-B071-10E70B65DA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68645" y="1099959"/>
            <a:ext cx="2325777" cy="26989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sp>
        <p:nvSpPr>
          <p:cNvPr id="4" name="Rectangle 3" title="Yellow box">
            <a:extLst>
              <a:ext uri="{FF2B5EF4-FFF2-40B4-BE49-F238E27FC236}">
                <a16:creationId xmlns:a16="http://schemas.microsoft.com/office/drawing/2014/main" id="{2C6F47D5-0319-9945-9FB6-19EEA539DB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983963" y="249060"/>
            <a:ext cx="918686" cy="1090136"/>
          </a:xfrm>
          <a:prstGeom prst="rect">
            <a:avLst/>
          </a:prstGeom>
          <a:solidFill>
            <a:srgbClr val="F8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pic>
        <p:nvPicPr>
          <p:cNvPr id="5" name="Picture 4" title="Draving of a sun">
            <a:extLst>
              <a:ext uri="{FF2B5EF4-FFF2-40B4-BE49-F238E27FC236}">
                <a16:creationId xmlns:a16="http://schemas.microsoft.com/office/drawing/2014/main" id="{4C3CC1DF-BAA9-6B40-A0BB-BDD1F103C0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462" y="559416"/>
            <a:ext cx="766286" cy="754380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B4A4DD98-6F57-2749-8313-82C826909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2934" y="1379958"/>
            <a:ext cx="2170355" cy="165558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2400" b="1" dirty="0">
                <a:solidFill>
                  <a:schemeClr val="bg1"/>
                </a:solidFill>
              </a:rPr>
              <a:t>High Temperatures at Work: A Risk Easy to Battle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5B7086-67B1-3747-ABD2-89D4C69ADEB6}"/>
              </a:ext>
            </a:extLst>
          </p:cNvPr>
          <p:cNvSpPr txBox="1"/>
          <p:nvPr/>
        </p:nvSpPr>
        <p:spPr>
          <a:xfrm>
            <a:off x="402934" y="3097506"/>
            <a:ext cx="232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Preventing Heat-Related Illnesses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E50194F-6AB2-3045-AC8D-C6159CF8922C}"/>
              </a:ext>
            </a:extLst>
          </p:cNvPr>
          <p:cNvSpPr txBox="1"/>
          <p:nvPr/>
        </p:nvSpPr>
        <p:spPr>
          <a:xfrm>
            <a:off x="356811" y="4202621"/>
            <a:ext cx="24935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Training for Employees!</a:t>
            </a:r>
          </a:p>
          <a:p>
            <a:endParaRPr lang="en-US" sz="1200" dirty="0"/>
          </a:p>
          <a:p>
            <a:r>
              <a:rPr lang="en-US" sz="1400" dirty="0"/>
              <a:t>Learning about heat-related illnesses and how to identify them can save your life, whether you work outside or inside in extreme heat conditions.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CCEAC7-9E9E-A848-B744-704976075DC1}"/>
              </a:ext>
            </a:extLst>
          </p:cNvPr>
          <p:cNvSpPr txBox="1"/>
          <p:nvPr/>
        </p:nvSpPr>
        <p:spPr>
          <a:xfrm>
            <a:off x="3178423" y="249060"/>
            <a:ext cx="2589467" cy="2518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Learn About:</a:t>
            </a:r>
          </a:p>
          <a:p>
            <a:endParaRPr lang="en-US" sz="1400" b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400" dirty="0"/>
              <a:t>Most common health-related illnesses</a:t>
            </a:r>
          </a:p>
          <a:p>
            <a:pPr marL="214313" indent="-214313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Ways to prevent them from happening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This is a hands-on training to increase awareness of the importance of protecting yourself from extreme heat.</a:t>
            </a:r>
          </a:p>
        </p:txBody>
      </p:sp>
      <p:sp>
        <p:nvSpPr>
          <p:cNvPr id="34" name="Rectangle 33" title="Decorative Yellow box">
            <a:extLst>
              <a:ext uri="{FF2B5EF4-FFF2-40B4-BE49-F238E27FC236}">
                <a16:creationId xmlns:a16="http://schemas.microsoft.com/office/drawing/2014/main" id="{BDEF4432-3439-934E-AB6F-5F01712589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3214713" y="3246095"/>
            <a:ext cx="744855" cy="244704"/>
          </a:xfrm>
          <a:prstGeom prst="rect">
            <a:avLst/>
          </a:prstGeom>
          <a:solidFill>
            <a:srgbClr val="F8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sp>
        <p:nvSpPr>
          <p:cNvPr id="33" name="Rectangle 32" title="Decorative Orange box">
            <a:extLst>
              <a:ext uri="{FF2B5EF4-FFF2-40B4-BE49-F238E27FC236}">
                <a16:creationId xmlns:a16="http://schemas.microsoft.com/office/drawing/2014/main" id="{F90A729E-3B5B-A94F-9B6F-E72FF8E4B2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 flipV="1">
            <a:off x="4048151" y="3246096"/>
            <a:ext cx="725329" cy="244704"/>
          </a:xfrm>
          <a:prstGeom prst="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sp>
        <p:nvSpPr>
          <p:cNvPr id="32" name="Rectangle 31" title="Decorative red box">
            <a:extLst>
              <a:ext uri="{FF2B5EF4-FFF2-40B4-BE49-F238E27FC236}">
                <a16:creationId xmlns:a16="http://schemas.microsoft.com/office/drawing/2014/main" id="{30034D27-D82B-EB4A-8192-CAAE127691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4865554" y="3246095"/>
            <a:ext cx="744855" cy="24470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pic>
        <p:nvPicPr>
          <p:cNvPr id="40" name="Picture 39" descr="This is a picture of a worker sweating in the heat.">
            <a:extLst>
              <a:ext uri="{FF2B5EF4-FFF2-40B4-BE49-F238E27FC236}">
                <a16:creationId xmlns:a16="http://schemas.microsoft.com/office/drawing/2014/main" id="{C66775B0-0815-3F4D-B898-1ACBCC2EDD3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7774" y="3559171"/>
            <a:ext cx="2400679" cy="2446625"/>
          </a:xfrm>
          <a:prstGeom prst="rect">
            <a:avLst/>
          </a:prstGeom>
        </p:spPr>
      </p:pic>
      <p:sp>
        <p:nvSpPr>
          <p:cNvPr id="14" name="Rectangle 13" title="Background Design yellow box">
            <a:extLst>
              <a:ext uri="{FF2B5EF4-FFF2-40B4-BE49-F238E27FC236}">
                <a16:creationId xmlns:a16="http://schemas.microsoft.com/office/drawing/2014/main" id="{896201B3-84DC-1D4C-B88B-4CB2DEBC2C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6108741" y="249061"/>
            <a:ext cx="604347" cy="655550"/>
          </a:xfrm>
          <a:prstGeom prst="rect">
            <a:avLst/>
          </a:prstGeom>
          <a:solidFill>
            <a:srgbClr val="F8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sp>
        <p:nvSpPr>
          <p:cNvPr id="15" name="Rectangle 14" title="Background Design red box">
            <a:extLst>
              <a:ext uri="{FF2B5EF4-FFF2-40B4-BE49-F238E27FC236}">
                <a16:creationId xmlns:a16="http://schemas.microsoft.com/office/drawing/2014/main" id="{8C8DDFF3-B8F5-2B4C-BEC9-E82EA2410F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7885155" y="294780"/>
            <a:ext cx="877729" cy="9267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pic>
        <p:nvPicPr>
          <p:cNvPr id="12" name="Picture 11" descr="This is a picture of a person putting on protective gardening gloves.">
            <a:extLst>
              <a:ext uri="{FF2B5EF4-FFF2-40B4-BE49-F238E27FC236}">
                <a16:creationId xmlns:a16="http://schemas.microsoft.com/office/drawing/2014/main" id="{2E788CF5-CB8F-AF41-AD8A-073F50F3CBD0}"/>
              </a:ext>
            </a:extLst>
          </p:cNvPr>
          <p:cNvPicPr/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4000" contras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1744" y="549609"/>
            <a:ext cx="2238375" cy="1493044"/>
          </a:xfrm>
          <a:prstGeom prst="rect">
            <a:avLst/>
          </a:prstGeom>
        </p:spPr>
      </p:pic>
      <p:sp>
        <p:nvSpPr>
          <p:cNvPr id="13" name="Rectangle 12" title="Background Design yellow box">
            <a:extLst>
              <a:ext uri="{FF2B5EF4-FFF2-40B4-BE49-F238E27FC236}">
                <a16:creationId xmlns:a16="http://schemas.microsoft.com/office/drawing/2014/main" id="{E61D71B2-73EC-2D42-B147-9E015727AE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6341744" y="2697687"/>
            <a:ext cx="528148" cy="43858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sp>
        <p:nvSpPr>
          <p:cNvPr id="38" name="Rectangle 37" title="Background Design orange box">
            <a:extLst>
              <a:ext uri="{FF2B5EF4-FFF2-40B4-BE49-F238E27FC236}">
                <a16:creationId xmlns:a16="http://schemas.microsoft.com/office/drawing/2014/main" id="{BAAAA535-1CA3-6245-8E10-E6AD56FEA7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7598568" y="2759788"/>
            <a:ext cx="981551" cy="799383"/>
          </a:xfrm>
          <a:prstGeom prst="rect">
            <a:avLst/>
          </a:prstGeom>
          <a:solidFill>
            <a:srgbClr val="FF9600"/>
          </a:solidFill>
          <a:ln>
            <a:solidFill>
              <a:srgbClr val="FF98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pic>
        <p:nvPicPr>
          <p:cNvPr id="9" name="Picture 8" descr="This is a picture of a water cooler, cold drinks and snacks for working in the heat.">
            <a:extLst>
              <a:ext uri="{FF2B5EF4-FFF2-40B4-BE49-F238E27FC236}">
                <a16:creationId xmlns:a16="http://schemas.microsoft.com/office/drawing/2014/main" id="{9AE9B511-FEF5-F749-80C6-7C1EFA564F3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38418" y="2973140"/>
            <a:ext cx="1845027" cy="111994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C04AEF3-ED8B-0E4A-AC8F-ACDDF3EABEE5}"/>
              </a:ext>
            </a:extLst>
          </p:cNvPr>
          <p:cNvSpPr txBox="1"/>
          <p:nvPr/>
        </p:nvSpPr>
        <p:spPr>
          <a:xfrm>
            <a:off x="6108741" y="4595036"/>
            <a:ext cx="265414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Join us for this training.</a:t>
            </a:r>
          </a:p>
          <a:p>
            <a:pPr algn="ctr"/>
            <a:endParaRPr lang="en-US" sz="1400" dirty="0"/>
          </a:p>
          <a:p>
            <a:pPr algn="ctr"/>
            <a:r>
              <a:rPr lang="en-US" sz="1400" i="1" dirty="0"/>
              <a:t>date, time, location and contact information</a:t>
            </a:r>
            <a:r>
              <a:rPr lang="en-US" sz="14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696E37-1303-0049-9448-BA79D428FC81}"/>
              </a:ext>
            </a:extLst>
          </p:cNvPr>
          <p:cNvSpPr txBox="1"/>
          <p:nvPr/>
        </p:nvSpPr>
        <p:spPr>
          <a:xfrm>
            <a:off x="369282" y="6228959"/>
            <a:ext cx="8558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This material was produced under grant number </a:t>
            </a:r>
            <a:r>
              <a:rPr lang="en-US" sz="900" i="1" dirty="0" err="1"/>
              <a:t>SH05051SH8</a:t>
            </a:r>
            <a:r>
              <a:rPr lang="en-US" sz="900" i="1" dirty="0"/>
              <a:t> from the Occupational Safety and Health Administration, U.S. Department of Labor: It does not necessarily reflect the views or policies of the U.S. Department of Labor, nor does mention of trade names, commercial products, or organizations imply endorsement by the U.S. Government.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9916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title="Red Box">
            <a:extLst>
              <a:ext uri="{FF2B5EF4-FFF2-40B4-BE49-F238E27FC236}">
                <a16:creationId xmlns:a16="http://schemas.microsoft.com/office/drawing/2014/main" id="{7F92B760-5A2B-3043-B071-10E70B65DA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68645" y="1145678"/>
            <a:ext cx="2400679" cy="345977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sp>
        <p:nvSpPr>
          <p:cNvPr id="4" name="Rectangle 3" title="Yellow box">
            <a:extLst>
              <a:ext uri="{FF2B5EF4-FFF2-40B4-BE49-F238E27FC236}">
                <a16:creationId xmlns:a16="http://schemas.microsoft.com/office/drawing/2014/main" id="{2C6F47D5-0319-9945-9FB6-19EEA539DB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983963" y="294780"/>
            <a:ext cx="918686" cy="1090136"/>
          </a:xfrm>
          <a:prstGeom prst="rect">
            <a:avLst/>
          </a:prstGeom>
          <a:solidFill>
            <a:srgbClr val="F8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350" dirty="0" smtClean="0"/>
              <a:t>Yellow</a:t>
            </a:r>
            <a:endParaRPr lang="en-US" sz="1350" dirty="0"/>
          </a:p>
        </p:txBody>
      </p:sp>
      <p:pic>
        <p:nvPicPr>
          <p:cNvPr id="5" name="Picture 4" title="Drawing of Sun">
            <a:extLst>
              <a:ext uri="{FF2B5EF4-FFF2-40B4-BE49-F238E27FC236}">
                <a16:creationId xmlns:a16="http://schemas.microsoft.com/office/drawing/2014/main" id="{4C3CC1DF-BAA9-6B40-A0BB-BDD1F103C0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462" y="605136"/>
            <a:ext cx="766286" cy="754380"/>
          </a:xfrm>
          <a:prstGeom prst="rect">
            <a:avLst/>
          </a:prstGeom>
        </p:spPr>
      </p:pic>
      <p:sp>
        <p:nvSpPr>
          <p:cNvPr id="24" name="Title 18">
            <a:extLst>
              <a:ext uri="{FF2B5EF4-FFF2-40B4-BE49-F238E27FC236}">
                <a16:creationId xmlns:a16="http://schemas.microsoft.com/office/drawing/2014/main" id="{C31E8575-115C-F14B-A29B-947F3B040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93" y="1331667"/>
            <a:ext cx="2246432" cy="3150827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sz="2700" b="1" dirty="0">
                <a:solidFill>
                  <a:schemeClr val="bg1"/>
                </a:solidFill>
                <a:cs typeface="Calibri" panose="020F0502020204030204" pitchFamily="34" charset="0"/>
              </a:rPr>
              <a:t>Altas temperaturas en el lugar de trabajo: Un riesgo fácil de combatir</a:t>
            </a:r>
            <a:br>
              <a:rPr lang="es-ES_tradnl" sz="2700" b="1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cs typeface="Calibri" panose="020F0502020204030204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cs typeface="Calibri" panose="020F0502020204030204" pitchFamily="34" charset="0"/>
              </a:rPr>
            </a:br>
            <a:r>
              <a:rPr lang="es-ES_tradnl" sz="1700" b="1" dirty="0">
                <a:solidFill>
                  <a:schemeClr val="bg1"/>
                </a:solidFill>
              </a:rPr>
              <a:t>Prevención de enfermedades relacionadas con el calor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E50194F-6AB2-3045-AC8D-C6159CF8922C}"/>
              </a:ext>
            </a:extLst>
          </p:cNvPr>
          <p:cNvSpPr txBox="1"/>
          <p:nvPr/>
        </p:nvSpPr>
        <p:spPr>
          <a:xfrm>
            <a:off x="275779" y="4896681"/>
            <a:ext cx="2493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/>
              <a:t>¡Entrenamiento para empleados!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CCEAC7-9E9E-A848-B744-704976075DC1}"/>
              </a:ext>
            </a:extLst>
          </p:cNvPr>
          <p:cNvSpPr txBox="1"/>
          <p:nvPr/>
        </p:nvSpPr>
        <p:spPr>
          <a:xfrm>
            <a:off x="3178423" y="294780"/>
            <a:ext cx="25894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/>
              <a:t>Aprende sobre:</a:t>
            </a:r>
          </a:p>
          <a:p>
            <a:endParaRPr lang="es-ES_tradnl" sz="1400" b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ES_tradnl" sz="1400" dirty="0"/>
              <a:t>Enfermedades relacionadas con el calor 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ES_tradnl" sz="1400" dirty="0"/>
              <a:t>Como identificarlas a tiempo puede salvar su vida</a:t>
            </a:r>
          </a:p>
          <a:p>
            <a:endParaRPr lang="es-ES_tradnl" sz="1400" dirty="0"/>
          </a:p>
          <a:p>
            <a:r>
              <a:rPr lang="es-ES" sz="1400" dirty="0"/>
              <a:t>Este es un taller interactivo para aumentar la conciencia de la importancia de protegerse del calor extremo.</a:t>
            </a:r>
            <a:endParaRPr lang="es-ES_tradnl" sz="1400" dirty="0"/>
          </a:p>
        </p:txBody>
      </p:sp>
      <p:sp>
        <p:nvSpPr>
          <p:cNvPr id="34" name="Rectangle 33" title="Decorative Yellow box">
            <a:extLst>
              <a:ext uri="{FF2B5EF4-FFF2-40B4-BE49-F238E27FC236}">
                <a16:creationId xmlns:a16="http://schemas.microsoft.com/office/drawing/2014/main" id="{BDEF4432-3439-934E-AB6F-5F01712589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3214714" y="3298829"/>
            <a:ext cx="744855" cy="191970"/>
          </a:xfrm>
          <a:prstGeom prst="rect">
            <a:avLst/>
          </a:prstGeom>
          <a:solidFill>
            <a:srgbClr val="F8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sp>
        <p:nvSpPr>
          <p:cNvPr id="33" name="Rectangle 32" title="Decorative orange box">
            <a:extLst>
              <a:ext uri="{FF2B5EF4-FFF2-40B4-BE49-F238E27FC236}">
                <a16:creationId xmlns:a16="http://schemas.microsoft.com/office/drawing/2014/main" id="{F90A729E-3B5B-A94F-9B6F-E72FF8E4B2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 flipV="1">
            <a:off x="4048152" y="3298830"/>
            <a:ext cx="725329" cy="191970"/>
          </a:xfrm>
          <a:prstGeom prst="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sp>
        <p:nvSpPr>
          <p:cNvPr id="32" name="Rectangle 31" title="Decorative red box">
            <a:extLst>
              <a:ext uri="{FF2B5EF4-FFF2-40B4-BE49-F238E27FC236}">
                <a16:creationId xmlns:a16="http://schemas.microsoft.com/office/drawing/2014/main" id="{30034D27-D82B-EB4A-8192-CAAE127691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4865555" y="3298829"/>
            <a:ext cx="744855" cy="19197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pic>
        <p:nvPicPr>
          <p:cNvPr id="40" name="Picture 39" descr="This is a picture of a worker sweating in the heat.">
            <a:extLst>
              <a:ext uri="{FF2B5EF4-FFF2-40B4-BE49-F238E27FC236}">
                <a16:creationId xmlns:a16="http://schemas.microsoft.com/office/drawing/2014/main" id="{C66775B0-0815-3F4D-B898-1ACBCC2EDD3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7774" y="3559171"/>
            <a:ext cx="2400679" cy="2446625"/>
          </a:xfrm>
          <a:prstGeom prst="rect">
            <a:avLst/>
          </a:prstGeom>
        </p:spPr>
      </p:pic>
      <p:sp>
        <p:nvSpPr>
          <p:cNvPr id="15" name="Rectangle 14" title="Background Design red box">
            <a:extLst>
              <a:ext uri="{FF2B5EF4-FFF2-40B4-BE49-F238E27FC236}">
                <a16:creationId xmlns:a16="http://schemas.microsoft.com/office/drawing/2014/main" id="{8C8DDFF3-B8F5-2B4C-BEC9-E82EA2410F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7885155" y="386220"/>
            <a:ext cx="877729" cy="92678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sp>
        <p:nvSpPr>
          <p:cNvPr id="14" name="Rectangle 13" title="Background Design yellow box">
            <a:extLst>
              <a:ext uri="{FF2B5EF4-FFF2-40B4-BE49-F238E27FC236}">
                <a16:creationId xmlns:a16="http://schemas.microsoft.com/office/drawing/2014/main" id="{896201B3-84DC-1D4C-B88B-4CB2DEBC2C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6108741" y="294781"/>
            <a:ext cx="604347" cy="655550"/>
          </a:xfrm>
          <a:prstGeom prst="rect">
            <a:avLst/>
          </a:prstGeom>
          <a:solidFill>
            <a:srgbClr val="F8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pic>
        <p:nvPicPr>
          <p:cNvPr id="12" name="Picture 11" descr="This is a picture of a person putting on protective gardening gloves.">
            <a:extLst>
              <a:ext uri="{FF2B5EF4-FFF2-40B4-BE49-F238E27FC236}">
                <a16:creationId xmlns:a16="http://schemas.microsoft.com/office/drawing/2014/main" id="{2E788CF5-CB8F-AF41-AD8A-073F50F3CBD0}"/>
              </a:ext>
            </a:extLst>
          </p:cNvPr>
          <p:cNvPicPr/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4000" contras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1744" y="595329"/>
            <a:ext cx="2238375" cy="1493044"/>
          </a:xfrm>
          <a:prstGeom prst="rect">
            <a:avLst/>
          </a:prstGeom>
        </p:spPr>
      </p:pic>
      <p:sp>
        <p:nvSpPr>
          <p:cNvPr id="38" name="Rectangle 37" title="Background Design orange box">
            <a:extLst>
              <a:ext uri="{FF2B5EF4-FFF2-40B4-BE49-F238E27FC236}">
                <a16:creationId xmlns:a16="http://schemas.microsoft.com/office/drawing/2014/main" id="{BAAAA535-1CA3-6245-8E10-E6AD56FEA7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7598568" y="2759788"/>
            <a:ext cx="981551" cy="799383"/>
          </a:xfrm>
          <a:prstGeom prst="rect">
            <a:avLst/>
          </a:prstGeom>
          <a:solidFill>
            <a:srgbClr val="FF9600"/>
          </a:solidFill>
          <a:ln>
            <a:solidFill>
              <a:srgbClr val="FF98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sp>
        <p:nvSpPr>
          <p:cNvPr id="13" name="Rectangle 12" title="Background Design red box">
            <a:extLst>
              <a:ext uri="{FF2B5EF4-FFF2-40B4-BE49-F238E27FC236}">
                <a16:creationId xmlns:a16="http://schemas.microsoft.com/office/drawing/2014/main" id="{E61D71B2-73EC-2D42-B147-9E015727AE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10800000">
            <a:off x="6341744" y="2697687"/>
            <a:ext cx="528148" cy="43858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350" dirty="0"/>
          </a:p>
        </p:txBody>
      </p:sp>
      <p:pic>
        <p:nvPicPr>
          <p:cNvPr id="9" name="Picture 8" descr="This is a picture of a water cooler, cold drinks and snacks for working in the heat.">
            <a:extLst>
              <a:ext uri="{FF2B5EF4-FFF2-40B4-BE49-F238E27FC236}">
                <a16:creationId xmlns:a16="http://schemas.microsoft.com/office/drawing/2014/main" id="{9AE9B511-FEF5-F749-80C6-7C1EFA564F3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38418" y="2973140"/>
            <a:ext cx="1845027" cy="111994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C04AEF3-ED8B-0E4A-AC8F-ACDDF3EABEE5}"/>
              </a:ext>
            </a:extLst>
          </p:cNvPr>
          <p:cNvSpPr txBox="1"/>
          <p:nvPr/>
        </p:nvSpPr>
        <p:spPr>
          <a:xfrm>
            <a:off x="6108741" y="4435016"/>
            <a:ext cx="25618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>
                <a:latin typeface="Calibri" panose="020F0502020204030204" pitchFamily="34" charset="0"/>
                <a:cs typeface="Calibri" panose="020F0502020204030204" pitchFamily="34" charset="0"/>
              </a:rPr>
              <a:t>Acompáñanos a este entrenamiento.</a:t>
            </a:r>
          </a:p>
          <a:p>
            <a:pPr algn="ctr"/>
            <a:r>
              <a:rPr lang="es-ES_trad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_tradnl" sz="1400" i="1" dirty="0"/>
              <a:t>Fecha, Hora, Dirección</a:t>
            </a:r>
          </a:p>
          <a:p>
            <a:pPr algn="ctr"/>
            <a:r>
              <a:rPr lang="es-ES_tradnl" sz="1400" i="1" dirty="0"/>
              <a:t>La información de contacto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696E37-1303-0049-9448-BA79D428FC81}"/>
              </a:ext>
            </a:extLst>
          </p:cNvPr>
          <p:cNvSpPr txBox="1"/>
          <p:nvPr/>
        </p:nvSpPr>
        <p:spPr>
          <a:xfrm>
            <a:off x="369282" y="6228959"/>
            <a:ext cx="855858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900" i="1" dirty="0"/>
              <a:t>Este material fue producido bajo el subsidio numero SH05051SH8 de la administración ocupacional de seguridad y salud de departamento de E. U. del trabajo. No necesariamente refleja el punto de vista o las políticas del departamento de E.U. del trabajo tampoco la mención de nombres comerciales, productos o organizaciones implica aprobación de el Gobierno de E.U.</a:t>
            </a:r>
            <a:endParaRPr lang="es-ES_tradnl" sz="900" dirty="0"/>
          </a:p>
        </p:txBody>
      </p:sp>
    </p:spTree>
    <p:extLst>
      <p:ext uri="{BB962C8B-B14F-4D97-AF65-F5344CB8AC3E}">
        <p14:creationId xmlns:p14="http://schemas.microsoft.com/office/powerpoint/2010/main" val="352966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 title="Banner background">
            <a:extLst>
              <a:ext uri="{FF2B5EF4-FFF2-40B4-BE49-F238E27FC236}">
                <a16:creationId xmlns:a16="http://schemas.microsoft.com/office/drawing/2014/main" id="{803453D3-0697-6B45-BC32-B0CD6B0E5F66}"/>
              </a:ext>
            </a:extLst>
          </p:cNvPr>
          <p:cNvGrpSpPr/>
          <p:nvPr/>
        </p:nvGrpSpPr>
        <p:grpSpPr>
          <a:xfrm>
            <a:off x="-12700" y="303961"/>
            <a:ext cx="9156700" cy="1214537"/>
            <a:chOff x="0" y="303961"/>
            <a:chExt cx="9156700" cy="121453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69F6C2A-3153-4646-AC2A-F85A2B8911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0" y="320040"/>
              <a:ext cx="9156700" cy="119845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74D049D-F392-5D40-A98C-C340C74C8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7553107" y="303961"/>
              <a:ext cx="918686" cy="880235"/>
            </a:xfrm>
            <a:prstGeom prst="rect">
              <a:avLst/>
            </a:prstGeom>
            <a:solidFill>
              <a:srgbClr val="F8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26" name="Picture 25" title="Drawing of sun">
              <a:extLst>
                <a:ext uri="{FF2B5EF4-FFF2-40B4-BE49-F238E27FC236}">
                  <a16:creationId xmlns:a16="http://schemas.microsoft.com/office/drawing/2014/main" id="{577CBB1C-CE73-0D4F-AAF4-7A1B248C8B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9310" y="397667"/>
              <a:ext cx="766286" cy="754380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A2B4B8A-E7BF-3249-B387-40DBD2A3EE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641724" y="303962"/>
              <a:ext cx="918686" cy="880234"/>
            </a:xfrm>
            <a:prstGeom prst="rect">
              <a:avLst/>
            </a:prstGeom>
            <a:solidFill>
              <a:srgbClr val="F8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24" name="Picture 23" title="drawing of sun">
              <a:extLst>
                <a:ext uri="{FF2B5EF4-FFF2-40B4-BE49-F238E27FC236}">
                  <a16:creationId xmlns:a16="http://schemas.microsoft.com/office/drawing/2014/main" id="{3C227885-0FA2-6A46-8D8C-B42D7D02F5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5225" y="408383"/>
              <a:ext cx="766286" cy="754380"/>
            </a:xfrm>
            <a:prstGeom prst="rect">
              <a:avLst/>
            </a:prstGeom>
          </p:spPr>
        </p:pic>
      </p:grpSp>
      <p:sp>
        <p:nvSpPr>
          <p:cNvPr id="30" name="Title 29">
            <a:extLst>
              <a:ext uri="{FF2B5EF4-FFF2-40B4-BE49-F238E27FC236}">
                <a16:creationId xmlns:a16="http://schemas.microsoft.com/office/drawing/2014/main" id="{D9FCEF42-B5A6-A746-B085-A40317085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" y="481968"/>
            <a:ext cx="9144000" cy="120751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cs typeface="Calibri" panose="020F0502020204030204" pitchFamily="34" charset="0"/>
              </a:rPr>
              <a:t>High Temperatures at Work: A Risk Easy to Battle</a:t>
            </a:r>
            <a:br>
              <a:rPr lang="en-US" dirty="0">
                <a:cs typeface="Calibri" panose="020F0502020204030204" pitchFamily="34" charset="0"/>
              </a:rPr>
            </a:br>
            <a:r>
              <a:rPr lang="en-US" dirty="0">
                <a:cs typeface="Calibri" panose="020F0502020204030204" pitchFamily="34" charset="0"/>
              </a:rPr>
              <a:t>Join us for a three series training!</a:t>
            </a:r>
            <a:br>
              <a:rPr lang="en-US" dirty="0">
                <a:cs typeface="Calibri" panose="020F0502020204030204" pitchFamily="34" charset="0"/>
              </a:rPr>
            </a:br>
            <a:endParaRPr lang="en-US" dirty="0"/>
          </a:p>
        </p:txBody>
      </p:sp>
      <p:grpSp>
        <p:nvGrpSpPr>
          <p:cNvPr id="34" name="Group 33" title="Background boxes">
            <a:extLst>
              <a:ext uri="{FF2B5EF4-FFF2-40B4-BE49-F238E27FC236}">
                <a16:creationId xmlns:a16="http://schemas.microsoft.com/office/drawing/2014/main" id="{3DBB1860-9DC3-6345-B0CF-5991C38DA2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07258" y="1841247"/>
            <a:ext cx="2267425" cy="1953893"/>
            <a:chOff x="207258" y="1955547"/>
            <a:chExt cx="2267425" cy="195389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C706E3-34BD-5146-9DC3-14F6A7446D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1596954" y="2921221"/>
              <a:ext cx="877729" cy="98821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13C86A2-D980-F34F-B99D-6929BB9336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1081571" y="1955547"/>
              <a:ext cx="549116" cy="549593"/>
            </a:xfrm>
            <a:prstGeom prst="rect">
              <a:avLst/>
            </a:prstGeom>
            <a:solidFill>
              <a:srgbClr val="F8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1F86561-9DE4-F44B-9335-295A07669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207258" y="2432112"/>
              <a:ext cx="543401" cy="551498"/>
            </a:xfrm>
            <a:prstGeom prst="rect">
              <a:avLst/>
            </a:prstGeom>
            <a:solidFill>
              <a:srgbClr val="FF9600"/>
            </a:solidFill>
            <a:ln>
              <a:solidFill>
                <a:srgbClr val="FF98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</p:grpSp>
      <p:pic>
        <p:nvPicPr>
          <p:cNvPr id="8" name="Picture 7" descr="This is a picture of two workers lifting up a board.">
            <a:extLst>
              <a:ext uri="{FF2B5EF4-FFF2-40B4-BE49-F238E27FC236}">
                <a16:creationId xmlns:a16="http://schemas.microsoft.com/office/drawing/2014/main" id="{0591BBDE-CF04-1A48-BCD3-31CDC43D9448}"/>
              </a:ext>
            </a:extLst>
          </p:cNvPr>
          <p:cNvPicPr/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2000" contrast="1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61" y="2009838"/>
            <a:ext cx="2308384" cy="153971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9915A0C-3E54-C44F-946E-C4DAD8D7615D}"/>
              </a:ext>
            </a:extLst>
          </p:cNvPr>
          <p:cNvSpPr txBox="1"/>
          <p:nvPr/>
        </p:nvSpPr>
        <p:spPr>
          <a:xfrm>
            <a:off x="260235" y="4052151"/>
            <a:ext cx="265093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Recognition of Heat-Related Illnesses</a:t>
            </a:r>
          </a:p>
          <a:p>
            <a:endParaRPr lang="en-US" sz="1400" b="1" dirty="0"/>
          </a:p>
          <a:p>
            <a:pPr algn="ctr"/>
            <a:r>
              <a:rPr lang="en-US" sz="1400" i="1" dirty="0"/>
              <a:t>Date</a:t>
            </a:r>
          </a:p>
          <a:p>
            <a:pPr algn="ctr"/>
            <a:r>
              <a:rPr lang="en-US" sz="1400" i="1" dirty="0"/>
              <a:t>Time</a:t>
            </a:r>
          </a:p>
          <a:p>
            <a:pPr algn="ctr"/>
            <a:r>
              <a:rPr lang="en-US" sz="1400" i="1" dirty="0"/>
              <a:t>Location</a:t>
            </a:r>
          </a:p>
          <a:p>
            <a:pPr algn="ctr"/>
            <a:r>
              <a:rPr lang="en-US" sz="1400" i="1" dirty="0"/>
              <a:t>Contact Information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AE44CE-FE01-2D4B-ACEE-C3D02C4F501B}"/>
              </a:ext>
            </a:extLst>
          </p:cNvPr>
          <p:cNvSpPr txBox="1"/>
          <p:nvPr/>
        </p:nvSpPr>
        <p:spPr>
          <a:xfrm>
            <a:off x="3230526" y="1792495"/>
            <a:ext cx="251182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Prevention of Heat-Related Illnesses</a:t>
            </a:r>
          </a:p>
          <a:p>
            <a:endParaRPr lang="en-US" sz="1400" b="1" dirty="0"/>
          </a:p>
          <a:p>
            <a:pPr algn="ctr"/>
            <a:r>
              <a:rPr lang="en-US" sz="1400" i="1" dirty="0"/>
              <a:t>Date</a:t>
            </a:r>
          </a:p>
          <a:p>
            <a:pPr algn="ctr"/>
            <a:r>
              <a:rPr lang="en-US" sz="1400" i="1" dirty="0"/>
              <a:t>Time</a:t>
            </a:r>
          </a:p>
          <a:p>
            <a:pPr algn="ctr"/>
            <a:r>
              <a:rPr lang="en-US" sz="1400" i="1" dirty="0"/>
              <a:t>Location</a:t>
            </a:r>
          </a:p>
          <a:p>
            <a:pPr algn="ctr"/>
            <a:r>
              <a:rPr lang="en-US" sz="1400" i="1" dirty="0"/>
              <a:t>Contact Information</a:t>
            </a:r>
          </a:p>
        </p:txBody>
      </p:sp>
      <p:grpSp>
        <p:nvGrpSpPr>
          <p:cNvPr id="36" name="Group 35" title="background boxes">
            <a:extLst>
              <a:ext uri="{FF2B5EF4-FFF2-40B4-BE49-F238E27FC236}">
                <a16:creationId xmlns:a16="http://schemas.microsoft.com/office/drawing/2014/main" id="{6634462C-A9CE-C247-865A-77B6F82776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198410" y="4210417"/>
            <a:ext cx="2385537" cy="1720109"/>
            <a:chOff x="3198410" y="4210417"/>
            <a:chExt cx="2385537" cy="172010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CBD8CE0-75FC-ED4F-B7C1-4725A5DABBD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6200000">
              <a:off x="4650973" y="4997552"/>
              <a:ext cx="877729" cy="98821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78089FF-AA11-A947-A4D2-4C8FB4B9B9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3198410" y="4965643"/>
              <a:ext cx="549116" cy="549593"/>
            </a:xfrm>
            <a:prstGeom prst="rect">
              <a:avLst/>
            </a:prstGeom>
            <a:solidFill>
              <a:srgbClr val="F8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BCDC146-6D5E-F14C-97E9-DBB75D2F87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4129600" y="4210417"/>
              <a:ext cx="543401" cy="551498"/>
            </a:xfrm>
            <a:prstGeom prst="rect">
              <a:avLst/>
            </a:prstGeom>
            <a:solidFill>
              <a:srgbClr val="FF9600"/>
            </a:solidFill>
            <a:ln>
              <a:solidFill>
                <a:srgbClr val="FF98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</p:grpSp>
      <p:pic>
        <p:nvPicPr>
          <p:cNvPr id="17" name="Picture 16" descr="This is a picture of good snacks for working in the heat.">
            <a:extLst>
              <a:ext uri="{FF2B5EF4-FFF2-40B4-BE49-F238E27FC236}">
                <a16:creationId xmlns:a16="http://schemas.microsoft.com/office/drawing/2014/main" id="{6108B70A-99E5-F543-86BB-B1B3FB648CE1}"/>
              </a:ext>
            </a:extLst>
          </p:cNvPr>
          <p:cNvPicPr/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5000" y="4467327"/>
            <a:ext cx="1772603" cy="1182053"/>
          </a:xfrm>
          <a:prstGeom prst="rect">
            <a:avLst/>
          </a:prstGeom>
        </p:spPr>
      </p:pic>
      <p:grpSp>
        <p:nvGrpSpPr>
          <p:cNvPr id="35" name="Group 34" title="background boxes">
            <a:extLst>
              <a:ext uri="{FF2B5EF4-FFF2-40B4-BE49-F238E27FC236}">
                <a16:creationId xmlns:a16="http://schemas.microsoft.com/office/drawing/2014/main" id="{B3398DCE-AE0F-3C44-91B4-B2CFAC6131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326189" y="1768255"/>
            <a:ext cx="2341400" cy="1955638"/>
            <a:chOff x="6326189" y="1882555"/>
            <a:chExt cx="2341400" cy="195563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EB180C4-815D-3A47-B175-3FAFDDDA5B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6200000">
              <a:off x="6381434" y="2905219"/>
              <a:ext cx="877729" cy="98821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D276AA5-3BAB-E440-96A2-F08E9D63EB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6200000">
              <a:off x="8118235" y="2445402"/>
              <a:ext cx="549116" cy="549593"/>
            </a:xfrm>
            <a:prstGeom prst="rect">
              <a:avLst/>
            </a:prstGeom>
            <a:solidFill>
              <a:srgbClr val="F8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112021A-A0AE-9E48-A6F8-4C65BDD1FA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6200000">
              <a:off x="6434692" y="1878507"/>
              <a:ext cx="543401" cy="551498"/>
            </a:xfrm>
            <a:prstGeom prst="rect">
              <a:avLst/>
            </a:prstGeom>
            <a:solidFill>
              <a:srgbClr val="FF9600"/>
            </a:solidFill>
            <a:ln>
              <a:solidFill>
                <a:srgbClr val="FF98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</p:grpSp>
      <p:pic>
        <p:nvPicPr>
          <p:cNvPr id="13" name="Picture 12" descr="This is a picture of a cell phone calling 911.">
            <a:extLst>
              <a:ext uri="{FF2B5EF4-FFF2-40B4-BE49-F238E27FC236}">
                <a16:creationId xmlns:a16="http://schemas.microsoft.com/office/drawing/2014/main" id="{ADA9C504-1F08-CF47-8393-695ECDE9E09F}"/>
              </a:ext>
            </a:extLst>
          </p:cNvPr>
          <p:cNvPicPr/>
          <p:nvPr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3393" y="1967803"/>
            <a:ext cx="1906990" cy="148336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A71A5DC-69BA-1D48-958F-187EE777DEAA}"/>
              </a:ext>
            </a:extLst>
          </p:cNvPr>
          <p:cNvSpPr txBox="1"/>
          <p:nvPr/>
        </p:nvSpPr>
        <p:spPr>
          <a:xfrm>
            <a:off x="6135154" y="4052151"/>
            <a:ext cx="251182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Treatment of Heat-Related Illnesses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400" i="1" dirty="0"/>
              <a:t>Date</a:t>
            </a:r>
          </a:p>
          <a:p>
            <a:pPr algn="ctr"/>
            <a:r>
              <a:rPr lang="en-US" sz="1400" i="1" dirty="0"/>
              <a:t>Time</a:t>
            </a:r>
          </a:p>
          <a:p>
            <a:pPr algn="ctr"/>
            <a:r>
              <a:rPr lang="en-US" sz="1400" i="1" dirty="0"/>
              <a:t>Location</a:t>
            </a:r>
          </a:p>
          <a:p>
            <a:pPr algn="ctr"/>
            <a:r>
              <a:rPr lang="en-US" sz="1400" i="1" dirty="0"/>
              <a:t>Contact Information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0FD05E-79EE-764D-B116-F24AC89BEB1F}"/>
              </a:ext>
            </a:extLst>
          </p:cNvPr>
          <p:cNvSpPr txBox="1"/>
          <p:nvPr/>
        </p:nvSpPr>
        <p:spPr>
          <a:xfrm>
            <a:off x="207258" y="6130693"/>
            <a:ext cx="85585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This material was produced under grant number </a:t>
            </a:r>
            <a:r>
              <a:rPr lang="en-US" sz="1000" i="1" dirty="0" err="1"/>
              <a:t>SH05051SH8</a:t>
            </a:r>
            <a:r>
              <a:rPr lang="en-US" sz="1000" i="1" dirty="0"/>
              <a:t> from the Occupational Safety and Health Administration, U.S. Department of Labor: It does not necessarily reflect the views or policies of the U.S. Department of Labor, nor does mention of trade names, commercial products, or organizations imply endorsement by the U.S. Government.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4356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 title="Banner Background">
            <a:extLst>
              <a:ext uri="{FF2B5EF4-FFF2-40B4-BE49-F238E27FC236}">
                <a16:creationId xmlns:a16="http://schemas.microsoft.com/office/drawing/2014/main" id="{F6D8C487-A9CD-064E-817C-3FA0CFDFA8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0" y="246811"/>
            <a:ext cx="9156700" cy="1385003"/>
            <a:chOff x="0" y="338251"/>
            <a:chExt cx="9156700" cy="138500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69F6C2A-3153-4646-AC2A-F85A2B8911B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0" y="354329"/>
              <a:ext cx="9156700" cy="136892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A2B4B8A-E7BF-3249-B387-40DBD2A3EE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641724" y="338252"/>
              <a:ext cx="918686" cy="880234"/>
            </a:xfrm>
            <a:prstGeom prst="rect">
              <a:avLst/>
            </a:prstGeom>
            <a:solidFill>
              <a:srgbClr val="F8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24" name="Picture 23" title="Banner background">
              <a:extLst>
                <a:ext uri="{FF2B5EF4-FFF2-40B4-BE49-F238E27FC236}">
                  <a16:creationId xmlns:a16="http://schemas.microsoft.com/office/drawing/2014/main" id="{3C227885-0FA2-6A46-8D8C-B42D7D02F5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5225" y="442673"/>
              <a:ext cx="766286" cy="754380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74D049D-F392-5D40-A98C-C340C74C8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7553107" y="338251"/>
              <a:ext cx="918686" cy="880235"/>
            </a:xfrm>
            <a:prstGeom prst="rect">
              <a:avLst/>
            </a:prstGeom>
            <a:solidFill>
              <a:srgbClr val="F8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26" name="Picture 25" title="Drawing of a sun">
              <a:extLst>
                <a:ext uri="{FF2B5EF4-FFF2-40B4-BE49-F238E27FC236}">
                  <a16:creationId xmlns:a16="http://schemas.microsoft.com/office/drawing/2014/main" id="{577CBB1C-CE73-0D4F-AAF4-7A1B248C8B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29310" y="431957"/>
              <a:ext cx="766286" cy="754380"/>
            </a:xfrm>
            <a:prstGeom prst="rect">
              <a:avLst/>
            </a:prstGeom>
          </p:spPr>
        </p:pic>
      </p:grpSp>
      <p:sp>
        <p:nvSpPr>
          <p:cNvPr id="27" name="Title 29">
            <a:extLst>
              <a:ext uri="{FF2B5EF4-FFF2-40B4-BE49-F238E27FC236}">
                <a16:creationId xmlns:a16="http://schemas.microsoft.com/office/drawing/2014/main" id="{92F29E9B-B97A-7842-97D2-041F4D90F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981" y="309607"/>
            <a:ext cx="9144000" cy="12075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tabLst>
                <a:tab pos="7993063" algn="l"/>
              </a:tabLst>
            </a:pPr>
            <a:r>
              <a:rPr lang="es-ES_tradnl" sz="2500" dirty="0">
                <a:cs typeface="Calibri" panose="020F0502020204030204" pitchFamily="34" charset="0"/>
              </a:rPr>
              <a:t>Altas temperaturas en el lugar de trabajo </a:t>
            </a:r>
            <a:r>
              <a:rPr lang="es-ES_tradnl" dirty="0">
                <a:cs typeface="Calibri" panose="020F0502020204030204" pitchFamily="34" charset="0"/>
              </a:rPr>
              <a:t/>
            </a:r>
            <a:br>
              <a:rPr lang="es-ES_tradnl" dirty="0">
                <a:cs typeface="Calibri" panose="020F0502020204030204" pitchFamily="34" charset="0"/>
              </a:rPr>
            </a:br>
            <a:r>
              <a:rPr lang="es-ES_tradnl" sz="2200" dirty="0">
                <a:cs typeface="Calibri" panose="020F0502020204030204" pitchFamily="34" charset="0"/>
              </a:rPr>
              <a:t>Un riesgo fácil de combatir</a:t>
            </a:r>
            <a:r>
              <a:rPr lang="es-ES_tradnl" sz="3200" dirty="0">
                <a:cs typeface="Calibri" panose="020F0502020204030204" pitchFamily="34" charset="0"/>
              </a:rPr>
              <a:t/>
            </a:r>
            <a:br>
              <a:rPr lang="es-ES_tradnl" sz="3200" dirty="0">
                <a:cs typeface="Calibri" panose="020F0502020204030204" pitchFamily="34" charset="0"/>
              </a:rPr>
            </a:br>
            <a:r>
              <a:rPr lang="es-ES_tradnl" sz="1800" dirty="0">
                <a:cs typeface="Calibri" panose="020F0502020204030204" pitchFamily="34" charset="0"/>
              </a:rPr>
              <a:t>¡Acompáñanos a una serie de tres entrenamientos!</a:t>
            </a:r>
            <a:endParaRPr lang="en-US" sz="1800" dirty="0"/>
          </a:p>
        </p:txBody>
      </p:sp>
      <p:grpSp>
        <p:nvGrpSpPr>
          <p:cNvPr id="2" name="Group 1" title="Background Design boxes">
            <a:extLst>
              <a:ext uri="{FF2B5EF4-FFF2-40B4-BE49-F238E27FC236}">
                <a16:creationId xmlns:a16="http://schemas.microsoft.com/office/drawing/2014/main" id="{7C71CBA3-3BC0-CB41-BAA6-3A8258DC95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44418" y="1932687"/>
            <a:ext cx="2267425" cy="1953893"/>
            <a:chOff x="344418" y="1955547"/>
            <a:chExt cx="2267425" cy="195389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C706E3-34BD-5146-9DC3-14F6A7446D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1734114" y="2921221"/>
              <a:ext cx="877729" cy="98821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13C86A2-D980-F34F-B99D-6929BB9336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1218731" y="1955547"/>
              <a:ext cx="549116" cy="549593"/>
            </a:xfrm>
            <a:prstGeom prst="rect">
              <a:avLst/>
            </a:prstGeom>
            <a:solidFill>
              <a:srgbClr val="F8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1F86561-9DE4-F44B-9335-295A07669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344418" y="2432112"/>
              <a:ext cx="543401" cy="551498"/>
            </a:xfrm>
            <a:prstGeom prst="rect">
              <a:avLst/>
            </a:prstGeom>
            <a:solidFill>
              <a:srgbClr val="FF9600"/>
            </a:solidFill>
            <a:ln>
              <a:solidFill>
                <a:srgbClr val="FF98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</p:grpSp>
      <p:pic>
        <p:nvPicPr>
          <p:cNvPr id="8" name="Picture 7" descr="Esta es una foto de dos trabajadores levantando una tabla.">
            <a:extLst>
              <a:ext uri="{FF2B5EF4-FFF2-40B4-BE49-F238E27FC236}">
                <a16:creationId xmlns:a16="http://schemas.microsoft.com/office/drawing/2014/main" id="{0591BBDE-CF04-1A48-BCD3-31CDC43D9448}"/>
              </a:ext>
            </a:extLst>
          </p:cNvPr>
          <p:cNvPicPr/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2000" contrast="1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921" y="2101278"/>
            <a:ext cx="2308384" cy="153971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9915A0C-3E54-C44F-946E-C4DAD8D7615D}"/>
              </a:ext>
            </a:extLst>
          </p:cNvPr>
          <p:cNvSpPr txBox="1"/>
          <p:nvPr/>
        </p:nvSpPr>
        <p:spPr>
          <a:xfrm>
            <a:off x="237375" y="3937851"/>
            <a:ext cx="25118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/>
              <a:t>Reconocimiento de enfermedades relacionadas con el calor</a:t>
            </a:r>
          </a:p>
          <a:p>
            <a:endParaRPr lang="en-US" sz="1600" b="1" dirty="0"/>
          </a:p>
          <a:p>
            <a:pPr algn="ctr"/>
            <a:r>
              <a:rPr lang="en-US" sz="1400" i="1" dirty="0"/>
              <a:t>Fecha</a:t>
            </a:r>
          </a:p>
          <a:p>
            <a:pPr algn="ctr"/>
            <a:r>
              <a:rPr lang="en-US" sz="1400" i="1" dirty="0"/>
              <a:t>Hora</a:t>
            </a:r>
          </a:p>
          <a:p>
            <a:pPr algn="ctr"/>
            <a:r>
              <a:rPr lang="en-US" sz="1400" i="1" dirty="0"/>
              <a:t>Dirección</a:t>
            </a:r>
          </a:p>
          <a:p>
            <a:pPr algn="ctr"/>
            <a:r>
              <a:rPr lang="en-US" sz="1400" i="1" dirty="0"/>
              <a:t>La información de contacto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AE44CE-FE01-2D4B-ACEE-C3D02C4F501B}"/>
              </a:ext>
            </a:extLst>
          </p:cNvPr>
          <p:cNvSpPr txBox="1"/>
          <p:nvPr/>
        </p:nvSpPr>
        <p:spPr>
          <a:xfrm>
            <a:off x="3299106" y="1883935"/>
            <a:ext cx="251182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/>
              <a:t>Prevención de enfermedades relacionadas con el calor</a:t>
            </a:r>
          </a:p>
          <a:p>
            <a:endParaRPr lang="es-ES_tradnl" b="1" dirty="0"/>
          </a:p>
          <a:p>
            <a:pPr algn="ctr"/>
            <a:r>
              <a:rPr lang="es-ES_tradnl" sz="1400" i="1" dirty="0"/>
              <a:t>Fecha</a:t>
            </a:r>
          </a:p>
          <a:p>
            <a:pPr algn="ctr"/>
            <a:r>
              <a:rPr lang="es-ES_tradnl" sz="1400" i="1" dirty="0"/>
              <a:t>Hora</a:t>
            </a:r>
          </a:p>
          <a:p>
            <a:pPr algn="ctr"/>
            <a:r>
              <a:rPr lang="es-ES_tradnl" sz="1400" i="1" dirty="0"/>
              <a:t>Dirección</a:t>
            </a:r>
          </a:p>
          <a:p>
            <a:pPr algn="ctr"/>
            <a:r>
              <a:rPr lang="es-ES_tradnl" sz="1400" i="1" dirty="0"/>
              <a:t>La información de contacto</a:t>
            </a:r>
          </a:p>
        </p:txBody>
      </p:sp>
      <p:grpSp>
        <p:nvGrpSpPr>
          <p:cNvPr id="3" name="Group 2" title="Background Design boxes">
            <a:extLst>
              <a:ext uri="{FF2B5EF4-FFF2-40B4-BE49-F238E27FC236}">
                <a16:creationId xmlns:a16="http://schemas.microsoft.com/office/drawing/2014/main" id="{67E27B2A-3152-8E41-A07E-43B966724E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266990" y="4210417"/>
            <a:ext cx="2385537" cy="1720109"/>
            <a:chOff x="3266990" y="4210417"/>
            <a:chExt cx="2385537" cy="172010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CBD8CE0-75FC-ED4F-B7C1-4725A5DABBD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6200000">
              <a:off x="4719553" y="4997552"/>
              <a:ext cx="877729" cy="98821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78089FF-AA11-A947-A4D2-4C8FB4B9B9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3266990" y="4965643"/>
              <a:ext cx="549116" cy="549593"/>
            </a:xfrm>
            <a:prstGeom prst="rect">
              <a:avLst/>
            </a:prstGeom>
            <a:solidFill>
              <a:srgbClr val="F8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BCDC146-6D5E-F14C-97E9-DBB75D2F87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0800000">
              <a:off x="4198180" y="4210417"/>
              <a:ext cx="543401" cy="551498"/>
            </a:xfrm>
            <a:prstGeom prst="rect">
              <a:avLst/>
            </a:prstGeom>
            <a:solidFill>
              <a:srgbClr val="FF9600"/>
            </a:solidFill>
            <a:ln>
              <a:solidFill>
                <a:srgbClr val="FF98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</p:grpSp>
      <p:pic>
        <p:nvPicPr>
          <p:cNvPr id="17" name="Picture 16" descr="Esta es una foto de buenos bocadillos para trabajar en el calor.">
            <a:extLst>
              <a:ext uri="{FF2B5EF4-FFF2-40B4-BE49-F238E27FC236}">
                <a16:creationId xmlns:a16="http://schemas.microsoft.com/office/drawing/2014/main" id="{6108B70A-99E5-F543-86BB-B1B3FB648CE1}"/>
              </a:ext>
            </a:extLst>
          </p:cNvPr>
          <p:cNvPicPr/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3580" y="4467327"/>
            <a:ext cx="1772603" cy="1182053"/>
          </a:xfrm>
          <a:prstGeom prst="rect">
            <a:avLst/>
          </a:prstGeom>
        </p:spPr>
      </p:pic>
      <p:grpSp>
        <p:nvGrpSpPr>
          <p:cNvPr id="12" name="Group 11" title="Background Design boxes">
            <a:extLst>
              <a:ext uri="{FF2B5EF4-FFF2-40B4-BE49-F238E27FC236}">
                <a16:creationId xmlns:a16="http://schemas.microsoft.com/office/drawing/2014/main" id="{9CB7F591-0706-4845-8383-199F741032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417629" y="1859695"/>
            <a:ext cx="2341400" cy="1955638"/>
            <a:chOff x="6417629" y="1882555"/>
            <a:chExt cx="2341400" cy="195563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EB180C4-815D-3A47-B175-3FAFDDDA5B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6200000">
              <a:off x="6472874" y="2905219"/>
              <a:ext cx="877729" cy="98821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D276AA5-3BAB-E440-96A2-F08E9D63EB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6200000">
              <a:off x="8209675" y="2445402"/>
              <a:ext cx="549116" cy="549593"/>
            </a:xfrm>
            <a:prstGeom prst="rect">
              <a:avLst/>
            </a:prstGeom>
            <a:solidFill>
              <a:srgbClr val="F8E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112021A-A0AE-9E48-A6F8-4C65BDD1FA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 rot="16200000">
              <a:off x="6526132" y="1878507"/>
              <a:ext cx="543401" cy="551498"/>
            </a:xfrm>
            <a:prstGeom prst="rect">
              <a:avLst/>
            </a:prstGeom>
            <a:solidFill>
              <a:srgbClr val="FF9600"/>
            </a:solidFill>
            <a:ln>
              <a:solidFill>
                <a:srgbClr val="FF98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 dirty="0"/>
            </a:p>
          </p:txBody>
        </p:sp>
      </p:grpSp>
      <p:pic>
        <p:nvPicPr>
          <p:cNvPr id="13" name="Picture 12" descr="Esta es una foto de un teléfono celular llamando al 911.">
            <a:extLst>
              <a:ext uri="{FF2B5EF4-FFF2-40B4-BE49-F238E27FC236}">
                <a16:creationId xmlns:a16="http://schemas.microsoft.com/office/drawing/2014/main" id="{ADA9C504-1F08-CF47-8393-695ECDE9E09F}"/>
              </a:ext>
            </a:extLst>
          </p:cNvPr>
          <p:cNvPicPr/>
          <p:nvPr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4833" y="2059243"/>
            <a:ext cx="1906990" cy="148336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A71A5DC-69BA-1D48-958F-187EE777DEAA}"/>
              </a:ext>
            </a:extLst>
          </p:cNvPr>
          <p:cNvSpPr txBox="1"/>
          <p:nvPr/>
        </p:nvSpPr>
        <p:spPr>
          <a:xfrm>
            <a:off x="6226594" y="3999936"/>
            <a:ext cx="25118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/>
              <a:t>Tratamiento de enfermedades relacionadas con el calor</a:t>
            </a:r>
          </a:p>
          <a:p>
            <a:pPr algn="ctr"/>
            <a:endParaRPr lang="es-ES_tradnl" sz="1600" b="1" dirty="0"/>
          </a:p>
          <a:p>
            <a:pPr algn="ctr"/>
            <a:r>
              <a:rPr lang="es-ES_tradnl" sz="1400" i="1" dirty="0"/>
              <a:t>Fecha</a:t>
            </a:r>
          </a:p>
          <a:p>
            <a:pPr algn="ctr"/>
            <a:r>
              <a:rPr lang="es-ES_tradnl" sz="1400" i="1" dirty="0"/>
              <a:t>Hora</a:t>
            </a:r>
          </a:p>
          <a:p>
            <a:pPr algn="ctr"/>
            <a:r>
              <a:rPr lang="es-ES_tradnl" sz="1400" i="1" dirty="0"/>
              <a:t>Dirección</a:t>
            </a:r>
          </a:p>
          <a:p>
            <a:pPr algn="ctr"/>
            <a:r>
              <a:rPr lang="es-ES_tradnl" sz="1400" i="1" dirty="0"/>
              <a:t>La información de contacto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0FD05E-79EE-764D-B116-F24AC89BEB1F}"/>
              </a:ext>
            </a:extLst>
          </p:cNvPr>
          <p:cNvSpPr txBox="1"/>
          <p:nvPr/>
        </p:nvSpPr>
        <p:spPr>
          <a:xfrm>
            <a:off x="207258" y="6130693"/>
            <a:ext cx="85585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000" i="1" dirty="0"/>
              <a:t>Este material fue producido bajo el subsidio numero SH05051SH8 de la administración ocupacional de seguridad y salud de departamento de E. U. del trabajo. No necesariamente refleja el punto de vista o las políticas del departamento de E.U. del trabajo tampoco la mención de nombres comerciales, productos o organizaciones implica aprobación de el Gobierno de E.U.</a:t>
            </a:r>
            <a:endParaRPr lang="es-ES_tradnl" sz="1000" dirty="0"/>
          </a:p>
        </p:txBody>
      </p:sp>
    </p:spTree>
    <p:extLst>
      <p:ext uri="{BB962C8B-B14F-4D97-AF65-F5344CB8AC3E}">
        <p14:creationId xmlns:p14="http://schemas.microsoft.com/office/powerpoint/2010/main" val="118668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527</Words>
  <Application>Microsoft Office PowerPoint</Application>
  <PresentationFormat>Letter Paper (8.5x11 in)</PresentationFormat>
  <Paragraphs>77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High Temperatures at Work: A Risk Easy to Battle</vt:lpstr>
      <vt:lpstr>Altas temperaturas en el lugar de trabajo: Un riesgo fácil de combatir  Prevención de enfermedades relacionadas con el calor</vt:lpstr>
      <vt:lpstr>High Temperatures at Work: A Risk Easy to Battle Join us for a three series training! </vt:lpstr>
      <vt:lpstr>Altas temperaturas en el lugar de trabajo  Un riesgo fácil de combatir ¡Acompáñanos a una serie de tres entrenamientos!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Promotional Flyers</dc:title>
  <dc:subject>Heat-related illnesses training</dc:subject>
  <dc:creator>SERI</dc:creator>
  <cp:keywords>heat, calor, training, taller</cp:keywords>
  <dc:description/>
  <cp:lastModifiedBy>Robertson, Donna - OSHA</cp:lastModifiedBy>
  <cp:revision>79</cp:revision>
  <cp:lastPrinted>2019-12-25T20:53:10Z</cp:lastPrinted>
  <dcterms:created xsi:type="dcterms:W3CDTF">2019-12-23T22:10:57Z</dcterms:created>
  <dcterms:modified xsi:type="dcterms:W3CDTF">2021-05-21T13:51:35Z</dcterms:modified>
  <cp:category/>
</cp:coreProperties>
</file>