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2"/>
  </p:notesMasterIdLst>
  <p:sldIdLst>
    <p:sldId id="256" r:id="rId2"/>
    <p:sldId id="310" r:id="rId3"/>
    <p:sldId id="333" r:id="rId4"/>
    <p:sldId id="332" r:id="rId5"/>
    <p:sldId id="337" r:id="rId6"/>
    <p:sldId id="335" r:id="rId7"/>
    <p:sldId id="338" r:id="rId8"/>
    <p:sldId id="339" r:id="rId9"/>
    <p:sldId id="340" r:id="rId10"/>
    <p:sldId id="336" r:id="rId11"/>
    <p:sldId id="331" r:id="rId12"/>
    <p:sldId id="292" r:id="rId13"/>
    <p:sldId id="258" r:id="rId14"/>
    <p:sldId id="269" r:id="rId15"/>
    <p:sldId id="330" r:id="rId16"/>
    <p:sldId id="329" r:id="rId17"/>
    <p:sldId id="293" r:id="rId18"/>
    <p:sldId id="296" r:id="rId19"/>
    <p:sldId id="297" r:id="rId20"/>
    <p:sldId id="306" r:id="rId21"/>
    <p:sldId id="327" r:id="rId22"/>
    <p:sldId id="325" r:id="rId23"/>
    <p:sldId id="316" r:id="rId24"/>
    <p:sldId id="321" r:id="rId25"/>
    <p:sldId id="315" r:id="rId26"/>
    <p:sldId id="318" r:id="rId27"/>
    <p:sldId id="323" r:id="rId28"/>
    <p:sldId id="320" r:id="rId29"/>
    <p:sldId id="268" r:id="rId30"/>
    <p:sldId id="326" r:id="rId31"/>
    <p:sldId id="298" r:id="rId32"/>
    <p:sldId id="299" r:id="rId33"/>
    <p:sldId id="288" r:id="rId34"/>
    <p:sldId id="287" r:id="rId35"/>
    <p:sldId id="282" r:id="rId36"/>
    <p:sldId id="273" r:id="rId37"/>
    <p:sldId id="300" r:id="rId38"/>
    <p:sldId id="301" r:id="rId39"/>
    <p:sldId id="304" r:id="rId40"/>
    <p:sldId id="328"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88" autoAdjust="0"/>
    <p:restoredTop sz="58379"/>
  </p:normalViewPr>
  <p:slideViewPr>
    <p:cSldViewPr snapToGrid="0" snapToObjects="1">
      <p:cViewPr varScale="1">
        <p:scale>
          <a:sx n="41" d="100"/>
          <a:sy n="41" d="100"/>
        </p:scale>
        <p:origin x="1258" y="3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6" d="100"/>
          <a:sy n="96" d="100"/>
        </p:scale>
        <p:origin x="2344"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557FF-AC4A-E44A-8E65-7EA13EF771A5}" type="datetimeFigureOut">
              <a:rPr lang="en-US" smtClean="0"/>
              <a:t>5/21/2021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7646DD-FEE6-9748-8863-4D09B7C4FC2E}" type="slidenum">
              <a:rPr lang="en-US" smtClean="0"/>
              <a:t>‹#›</a:t>
            </a:fld>
            <a:endParaRPr lang="en-US" dirty="0"/>
          </a:p>
        </p:txBody>
      </p:sp>
    </p:spTree>
    <p:extLst>
      <p:ext uri="{BB962C8B-B14F-4D97-AF65-F5344CB8AC3E}">
        <p14:creationId xmlns:p14="http://schemas.microsoft.com/office/powerpoint/2010/main" val="342121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7646DD-FEE6-9748-8863-4D09B7C4FC2E}" type="slidenum">
              <a:rPr lang="en-US" smtClean="0"/>
              <a:t>1</a:t>
            </a:fld>
            <a:endParaRPr lang="en-US" dirty="0"/>
          </a:p>
        </p:txBody>
      </p:sp>
    </p:spTree>
    <p:extLst>
      <p:ext uri="{BB962C8B-B14F-4D97-AF65-F5344CB8AC3E}">
        <p14:creationId xmlns:p14="http://schemas.microsoft.com/office/powerpoint/2010/main" val="2867099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OSHA-NIOSH Heat Safety Tool App: A visual indicator of the current heat index and associated risk levels specific to your current geographical location;  precautionary recommendations specific to heat index-associated risk levels; and signs, symptoms and treatment for heat-related illnesses.</a:t>
            </a:r>
          </a:p>
          <a:p>
            <a:pPr marL="171450" indent="-171450">
              <a:buFont typeface="Arial" panose="020B0604020202020204" pitchFamily="34" charset="0"/>
              <a:buChar char="•"/>
            </a:pPr>
            <a:r>
              <a:rPr lang="en-US" dirty="0"/>
              <a:t>OSHA and CDC websites are good sources of materials for training workers.</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10</a:t>
            </a:fld>
            <a:endParaRPr lang="en-US" dirty="0"/>
          </a:p>
        </p:txBody>
      </p:sp>
    </p:spTree>
    <p:extLst>
      <p:ext uri="{BB962C8B-B14F-4D97-AF65-F5344CB8AC3E}">
        <p14:creationId xmlns:p14="http://schemas.microsoft.com/office/powerpoint/2010/main" val="1583547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7646DD-FEE6-9748-8863-4D09B7C4FC2E}" type="slidenum">
              <a:rPr lang="en-US" smtClean="0"/>
              <a:t>11</a:t>
            </a:fld>
            <a:endParaRPr lang="en-US" dirty="0"/>
          </a:p>
        </p:txBody>
      </p:sp>
    </p:spTree>
    <p:extLst>
      <p:ext uri="{BB962C8B-B14F-4D97-AF65-F5344CB8AC3E}">
        <p14:creationId xmlns:p14="http://schemas.microsoft.com/office/powerpoint/2010/main" val="594319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Heat-related illnesses are caused by environmental exposure to heat.</a:t>
            </a:r>
          </a:p>
          <a:p>
            <a:pPr marL="171450" indent="-171450">
              <a:buFont typeface="Arial" panose="020B0604020202020204" pitchFamily="34" charset="0"/>
              <a:buChar char="•"/>
            </a:pPr>
            <a:r>
              <a:rPr lang="en-US" dirty="0"/>
              <a:t>Heat-related illnesses can occur indoors as well as outdoors. </a:t>
            </a:r>
          </a:p>
          <a:p>
            <a:pPr marL="171450" indent="-171450">
              <a:buFont typeface="Arial" panose="020B0604020202020204" pitchFamily="34" charset="0"/>
              <a:buChar char="•"/>
            </a:pPr>
            <a:r>
              <a:rPr lang="en-US" dirty="0"/>
              <a:t>Includes minor conditions such as heat cramps, heat rash and heat syncope (fainting), the serious condition of heat exhaustion, and the severe condition of heat stroke, which can be fatal. </a:t>
            </a:r>
          </a:p>
          <a:p>
            <a:pPr marL="171450" indent="-171450">
              <a:buFont typeface="Arial" panose="020B0604020202020204" pitchFamily="34" charset="0"/>
              <a:buChar char="•"/>
            </a:pPr>
            <a:r>
              <a:rPr lang="en-US" dirty="0"/>
              <a:t>Hyponatremia when caused by exercise, such</a:t>
            </a:r>
            <a:r>
              <a:rPr lang="en-US" baseline="0" dirty="0"/>
              <a:t> as working outdoors,</a:t>
            </a:r>
            <a:r>
              <a:rPr lang="en-US" dirty="0"/>
              <a:t> is considered a heat-related illnesses.</a:t>
            </a:r>
          </a:p>
          <a:p>
            <a:pPr marL="171450" indent="-171450">
              <a:buFont typeface="Arial" panose="020B0604020202020204" pitchFamily="34" charset="0"/>
              <a:buChar char="•"/>
            </a:pPr>
            <a:r>
              <a:rPr lang="en-US" dirty="0"/>
              <a:t>Heat rash – sweat produced by skin cannot evaporate – red bumps, tiny blisters, itching.</a:t>
            </a:r>
          </a:p>
          <a:p>
            <a:pPr marL="171450" indent="-171450">
              <a:buFont typeface="Arial" panose="020B0604020202020204" pitchFamily="34" charset="0"/>
              <a:buChar char="•"/>
            </a:pPr>
            <a:r>
              <a:rPr lang="en-US" dirty="0"/>
              <a:t>The usual progression is dehydration, heat exhaustion, heat stroke. But under extreme temperatures such as those seen in the southwest, workers can progress to heat exhaustion and heat stroke even when well hydrated. The body simply cannot cool itself.</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12</a:t>
            </a:fld>
            <a:endParaRPr lang="en-US" dirty="0"/>
          </a:p>
        </p:txBody>
      </p:sp>
    </p:spTree>
    <p:extLst>
      <p:ext uri="{BB962C8B-B14F-4D97-AF65-F5344CB8AC3E}">
        <p14:creationId xmlns:p14="http://schemas.microsoft.com/office/powerpoint/2010/main" val="2172151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Lack of acclimatization. Workers should gradually increase their heat exposure over 7-14 days.</a:t>
            </a:r>
          </a:p>
          <a:p>
            <a:pPr marL="171450" indent="-171450">
              <a:buFont typeface="Arial" panose="020B0604020202020204" pitchFamily="34" charset="0"/>
              <a:buChar char="•"/>
            </a:pPr>
            <a:r>
              <a:rPr lang="en-US" sz="1200" dirty="0"/>
              <a:t>Environment: High temperatures, high humidity. direct sun exposure, lack of air movement. High humidity inhibits the evaporation of sweat, the bodies natural cooling mechanism.</a:t>
            </a:r>
          </a:p>
          <a:p>
            <a:pPr marL="171450" indent="-171450">
              <a:buFont typeface="Arial" panose="020B0604020202020204" pitchFamily="34" charset="0"/>
              <a:buChar char="•"/>
            </a:pPr>
            <a:r>
              <a:rPr lang="en-US" sz="1200" dirty="0"/>
              <a:t>Indoor radiant heat sources such as furnaces and ovens.</a:t>
            </a:r>
          </a:p>
          <a:p>
            <a:pPr marL="171450" indent="-171450">
              <a:buFont typeface="Arial" panose="020B0604020202020204" pitchFamily="34" charset="0"/>
              <a:buChar char="•"/>
            </a:pPr>
            <a:r>
              <a:rPr lang="en-US" sz="1200" dirty="0"/>
              <a:t>Clothing: multiple layers, dark colors, tight-fitting or restricts air movement. Personal protective equipment that is air and vapor impermeable increases the risk of heat-related illnesses.</a:t>
            </a:r>
          </a:p>
          <a:p>
            <a:pPr marL="171450" indent="-171450">
              <a:buFont typeface="Arial" panose="020B0604020202020204" pitchFamily="34" charset="0"/>
              <a:buChar char="•"/>
            </a:pPr>
            <a:r>
              <a:rPr lang="en-US" sz="1200" dirty="0"/>
              <a:t>Not drinking enough fluids may lead to dehydration.</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13</a:t>
            </a:fld>
            <a:endParaRPr lang="en-US" dirty="0"/>
          </a:p>
        </p:txBody>
      </p:sp>
    </p:spTree>
    <p:extLst>
      <p:ext uri="{BB962C8B-B14F-4D97-AF65-F5344CB8AC3E}">
        <p14:creationId xmlns:p14="http://schemas.microsoft.com/office/powerpoint/2010/main" val="3750011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Some medications affect heat tolerance. Workers should talk with their health care provider.</a:t>
            </a:r>
          </a:p>
          <a:p>
            <a:pPr marL="171450" indent="-171450">
              <a:buFont typeface="Arial" panose="020B0604020202020204" pitchFamily="34" charset="0"/>
              <a:buChar char="•"/>
            </a:pPr>
            <a:r>
              <a:rPr lang="en-US" sz="1200" dirty="0"/>
              <a:t>Alcohol use prior to or during work in a hot environment is known to increase the risk of heat-related illnesses.</a:t>
            </a:r>
          </a:p>
          <a:p>
            <a:pPr marL="171450" indent="-171450">
              <a:buFont typeface="Arial" panose="020B0604020202020204" pitchFamily="34" charset="0"/>
              <a:buChar char="•"/>
            </a:pPr>
            <a:r>
              <a:rPr lang="en-US" sz="1200" dirty="0"/>
              <a:t>Caffeine is a mild diuretic, is a hot beverage and should not be given to workers to replace fluids from sweating.</a:t>
            </a:r>
          </a:p>
          <a:p>
            <a:pPr marL="171450" indent="-171450">
              <a:buFont typeface="Arial" panose="020B0604020202020204" pitchFamily="34" charset="0"/>
              <a:buChar char="•"/>
            </a:pPr>
            <a:r>
              <a:rPr lang="en-US" sz="1200" dirty="0"/>
              <a:t>Age - Older workers are more susceptible to heat-related illnesses.</a:t>
            </a:r>
          </a:p>
          <a:p>
            <a:pPr marL="171450" indent="-171450">
              <a:buFont typeface="Arial" panose="020B0604020202020204" pitchFamily="34" charset="0"/>
              <a:buChar char="•"/>
            </a:pPr>
            <a:r>
              <a:rPr lang="en-US" sz="1200" dirty="0"/>
              <a:t>Obesity and lack of physical fitness.</a:t>
            </a:r>
          </a:p>
          <a:p>
            <a:pPr marL="171450" indent="-171450">
              <a:buFont typeface="Arial" panose="020B0604020202020204" pitchFamily="34" charset="0"/>
              <a:buChar char="•"/>
            </a:pPr>
            <a:r>
              <a:rPr lang="en-US" sz="1200" dirty="0"/>
              <a:t>Pregnant workers – as pregnancy progresses heat tolerance is reduced.</a:t>
            </a:r>
          </a:p>
          <a:p>
            <a:pPr marL="171450" indent="-171450">
              <a:buFont typeface="Arial" panose="020B0604020202020204" pitchFamily="34" charset="0"/>
              <a:buChar char="•"/>
            </a:pPr>
            <a:r>
              <a:rPr lang="en-US" sz="1200" dirty="0"/>
              <a:t>Workers in poor health.</a:t>
            </a:r>
          </a:p>
          <a:p>
            <a:pPr marL="171450" indent="-171450">
              <a:buFont typeface="Arial" panose="020B0604020202020204" pitchFamily="34" charset="0"/>
              <a:buChar char="•"/>
            </a:pPr>
            <a:r>
              <a:rPr lang="en-US" sz="1200" dirty="0"/>
              <a:t>Previous heat-related illness.</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14</a:t>
            </a:fld>
            <a:endParaRPr lang="en-US" dirty="0"/>
          </a:p>
        </p:txBody>
      </p:sp>
    </p:spTree>
    <p:extLst>
      <p:ext uri="{BB962C8B-B14F-4D97-AF65-F5344CB8AC3E}">
        <p14:creationId xmlns:p14="http://schemas.microsoft.com/office/powerpoint/2010/main" val="460519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Your body doesn't have enough water and other fluids to carry out its normal functions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Often caused by heavy sweating</a:t>
            </a:r>
            <a:r>
              <a:rPr lang="en-US" sz="1200" kern="1200" baseline="0" dirty="0">
                <a:solidFill>
                  <a:schemeClr val="tx1"/>
                </a:solidFill>
                <a:effectLst/>
                <a:latin typeface="+mn-lt"/>
                <a:ea typeface="+mn-ea"/>
                <a:cs typeface="+mn-cs"/>
              </a:rPr>
              <a:t> in high temperatures.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If dehydration exceeds 1.5% to 2% of body weight, then tolerance to heat stress begins to deteriorate, heart rate and body temperature increase, and work capacity decreases.</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15</a:t>
            </a:fld>
            <a:endParaRPr lang="en-US" dirty="0"/>
          </a:p>
        </p:txBody>
      </p:sp>
    </p:spTree>
    <p:extLst>
      <p:ext uri="{BB962C8B-B14F-4D97-AF65-F5344CB8AC3E}">
        <p14:creationId xmlns:p14="http://schemas.microsoft.com/office/powerpoint/2010/main" val="3877523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Muscle cramps, pain or spasms that can be caused by the loss of electrolytes from heavy sweating.••</a:t>
            </a:r>
          </a:p>
          <a:p>
            <a:pPr marL="171450" indent="-171450">
              <a:buFont typeface="Arial" panose="020B0604020202020204" pitchFamily="34" charset="0"/>
              <a:buChar char="•"/>
            </a:pPr>
            <a:r>
              <a:rPr lang="en-US" dirty="0"/>
              <a:t>Often in the abdomen, legs or arms.</a:t>
            </a:r>
          </a:p>
          <a:p>
            <a:pPr marL="171450" indent="-171450">
              <a:buFont typeface="Arial" panose="020B0604020202020204" pitchFamily="34" charset="0"/>
              <a:buChar char="•"/>
            </a:pPr>
            <a:r>
              <a:rPr lang="en-US" dirty="0"/>
              <a:t>Can also be caused by drinking large quantities of water and diluting the electrolytes.</a:t>
            </a:r>
          </a:p>
          <a:p>
            <a:pPr marL="171450" indent="-171450">
              <a:buFont typeface="Arial" panose="020B0604020202020204" pitchFamily="34" charset="0"/>
              <a:buChar char="•"/>
            </a:pPr>
            <a:r>
              <a:rPr lang="en-US" dirty="0"/>
              <a:t>Can be a sign and symptom of heat exhaustion.</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16</a:t>
            </a:fld>
            <a:endParaRPr lang="en-US" dirty="0"/>
          </a:p>
        </p:txBody>
      </p:sp>
    </p:spTree>
    <p:extLst>
      <p:ext uri="{BB962C8B-B14F-4D97-AF65-F5344CB8AC3E}">
        <p14:creationId xmlns:p14="http://schemas.microsoft.com/office/powerpoint/2010/main" val="1442316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200"/>
              </a:spcBef>
              <a:buFont typeface="Arial" panose="020B0604020202020204" pitchFamily="34" charset="0"/>
              <a:buChar char="•"/>
            </a:pPr>
            <a:r>
              <a:rPr lang="en-US" dirty="0"/>
              <a:t>Heat exhaustion is a condition that is a result of your body overheating.</a:t>
            </a:r>
          </a:p>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t>Signs and symptoms of heat exhaustion include: pale, cool, clammy skin; headache; nausea; dizziness heavy sweating; irritability; thirst; and an elevated body temperature.</a:t>
            </a:r>
          </a:p>
          <a:p>
            <a:pPr marL="171450" marR="0" lvl="0" indent="-1714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t>Usually there is a decrease in urine output.</a:t>
            </a:r>
          </a:p>
          <a:p>
            <a:pPr marL="171450" indent="-171450">
              <a:spcBef>
                <a:spcPts val="1200"/>
              </a:spcBef>
              <a:buFont typeface="Arial" panose="020B0604020202020204" pitchFamily="34" charset="0"/>
              <a:buChar char="•"/>
            </a:pPr>
            <a:r>
              <a:rPr lang="en-US" dirty="0"/>
              <a:t>Heat cramps can also be a sign and symptom.</a:t>
            </a:r>
          </a:p>
          <a:p>
            <a:pPr marL="171450" indent="-171450">
              <a:spcBef>
                <a:spcPts val="1200"/>
              </a:spcBef>
              <a:buFont typeface="Arial" panose="020B0604020202020204" pitchFamily="34" charset="0"/>
              <a:buChar char="•"/>
            </a:pPr>
            <a:r>
              <a:rPr lang="en-US" dirty="0"/>
              <a:t>Skin is usually pale, cool and clammy.</a:t>
            </a:r>
          </a:p>
          <a:p>
            <a:pPr marL="171450" indent="-171450">
              <a:spcBef>
                <a:spcPts val="1200"/>
              </a:spcBef>
              <a:buFont typeface="Arial" panose="020B0604020202020204" pitchFamily="34" charset="0"/>
              <a:buChar char="•"/>
            </a:pPr>
            <a:r>
              <a:rPr lang="en-US" dirty="0"/>
              <a:t>Heat exhaustion can lead to heat stroke if not treated.</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17</a:t>
            </a:fld>
            <a:endParaRPr lang="en-US" dirty="0"/>
          </a:p>
        </p:txBody>
      </p:sp>
    </p:spTree>
    <p:extLst>
      <p:ext uri="{BB962C8B-B14F-4D97-AF65-F5344CB8AC3E}">
        <p14:creationId xmlns:p14="http://schemas.microsoft.com/office/powerpoint/2010/main" val="3040615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1200"/>
              </a:spcBef>
              <a:buFont typeface="Arial" panose="020B0604020202020204" pitchFamily="34" charset="0"/>
              <a:buChar char="•"/>
            </a:pPr>
            <a:r>
              <a:rPr lang="en-US" dirty="0"/>
              <a:t>The most serious heat-related illnesses.</a:t>
            </a:r>
          </a:p>
          <a:p>
            <a:pPr marL="171450" indent="-171450">
              <a:lnSpc>
                <a:spcPct val="100000"/>
              </a:lnSpc>
              <a:spcBef>
                <a:spcPts val="1200"/>
              </a:spcBef>
              <a:buFont typeface="Arial" panose="020B0604020202020204" pitchFamily="34" charset="0"/>
              <a:buChar char="•"/>
            </a:pPr>
            <a:r>
              <a:rPr lang="en-US" dirty="0"/>
              <a:t>Heat stroke is a true medical emergency.</a:t>
            </a:r>
          </a:p>
          <a:p>
            <a:pPr marL="171450" indent="-171450">
              <a:spcBef>
                <a:spcPts val="1200"/>
              </a:spcBef>
              <a:buFont typeface="Arial" panose="020B0604020202020204" pitchFamily="34" charset="0"/>
              <a:buChar char="•"/>
            </a:pPr>
            <a:r>
              <a:rPr lang="en-US" dirty="0"/>
              <a:t>Signs and symptoms include confusion; loss of consciousness; hot, dry, and red skin; seizures and a very high body temperature.</a:t>
            </a:r>
          </a:p>
          <a:p>
            <a:pPr marL="171450" indent="-171450">
              <a:spcBef>
                <a:spcPts val="1200"/>
              </a:spcBef>
              <a:buFont typeface="Arial" panose="020B0604020202020204" pitchFamily="34" charset="0"/>
              <a:buChar char="•"/>
            </a:pPr>
            <a:r>
              <a:rPr lang="en-US" dirty="0"/>
              <a:t>We used to think that as long as someone was sweating they were not in heat stroke. This is wrong. Victims can be sweating.</a:t>
            </a:r>
          </a:p>
          <a:p>
            <a:pPr marL="171450" indent="-171450">
              <a:spcBef>
                <a:spcPts val="1200"/>
              </a:spcBef>
              <a:buFont typeface="Arial" panose="020B0604020202020204" pitchFamily="34" charset="0"/>
              <a:buChar char="•"/>
            </a:pPr>
            <a:r>
              <a:rPr lang="en-US" dirty="0"/>
              <a:t>Untreated heatstroke can quickly damage your brain, heart, kidneys and muscles.</a:t>
            </a:r>
          </a:p>
          <a:p>
            <a:pPr marL="171450" indent="-171450">
              <a:spcBef>
                <a:spcPts val="1200"/>
              </a:spcBef>
              <a:buFont typeface="Arial" panose="020B0604020202020204" pitchFamily="34" charset="0"/>
              <a:buChar char="•"/>
            </a:pPr>
            <a:r>
              <a:rPr lang="en-US" dirty="0"/>
              <a:t>Heat stroke can be FATAL if not quickly treated.</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18</a:t>
            </a:fld>
            <a:endParaRPr lang="en-US" dirty="0"/>
          </a:p>
        </p:txBody>
      </p:sp>
    </p:spTree>
    <p:extLst>
      <p:ext uri="{BB962C8B-B14F-4D97-AF65-F5344CB8AC3E}">
        <p14:creationId xmlns:p14="http://schemas.microsoft.com/office/powerpoint/2010/main" val="582237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Low plasma sodium.</a:t>
            </a:r>
          </a:p>
          <a:p>
            <a:pPr marL="171450" indent="-171450">
              <a:buFont typeface="Arial" panose="020B0604020202020204" pitchFamily="34" charset="0"/>
              <a:buChar char="•"/>
            </a:pPr>
            <a:r>
              <a:rPr lang="en-US" sz="1200" dirty="0"/>
              <a:t>Can occur in people working for long periods of time in hot environments, usually great than 4 hours.</a:t>
            </a:r>
          </a:p>
          <a:p>
            <a:pPr marL="171450" indent="-171450">
              <a:buFont typeface="Arial" panose="020B0604020202020204" pitchFamily="34" charset="0"/>
              <a:buChar char="•"/>
            </a:pPr>
            <a:r>
              <a:rPr lang="en-US" sz="1200" dirty="0"/>
              <a:t>Caused by drinking large quantities of water without replacing the sodium lost from sweating.</a:t>
            </a:r>
          </a:p>
          <a:p>
            <a:pPr marL="171450" indent="-171450">
              <a:buFont typeface="Arial" panose="020B0604020202020204" pitchFamily="34" charset="0"/>
              <a:buChar char="•"/>
            </a:pPr>
            <a:r>
              <a:rPr lang="en-US" sz="1200" dirty="0"/>
              <a:t>Signs and symptoms: nausea, vomiting, headache, confusion, loss of energy, fatigue, drowsiness, irritability, muscle weakness or cramps, seizures, coma.</a:t>
            </a:r>
          </a:p>
          <a:p>
            <a:pPr marL="171450" indent="-171450">
              <a:buFont typeface="Arial" panose="020B0604020202020204" pitchFamily="34" charset="0"/>
              <a:buChar char="•"/>
            </a:pPr>
            <a:r>
              <a:rPr lang="en-US" sz="1200" dirty="0"/>
              <a:t>Can be fatal.</a:t>
            </a:r>
          </a:p>
          <a:p>
            <a:pPr marL="171450" indent="-171450">
              <a:buFont typeface="Arial" panose="020B0604020202020204" pitchFamily="34" charset="0"/>
              <a:buChar char="•"/>
            </a:pPr>
            <a:r>
              <a:rPr lang="en-US" sz="1200" dirty="0"/>
              <a:t>Frequent urination. Clear or very pale yellow urine.</a:t>
            </a:r>
          </a:p>
          <a:p>
            <a:pPr marL="171450" indent="-171450">
              <a:buFont typeface="Arial" panose="020B0604020202020204" pitchFamily="34" charset="0"/>
              <a:buChar char="•"/>
            </a:pPr>
            <a:r>
              <a:rPr lang="en-US" sz="1200" dirty="0"/>
              <a:t>Can be confused with heat exhaustion.</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19</a:t>
            </a:fld>
            <a:endParaRPr lang="en-US" dirty="0"/>
          </a:p>
        </p:txBody>
      </p:sp>
    </p:spTree>
    <p:extLst>
      <p:ext uri="{BB962C8B-B14F-4D97-AF65-F5344CB8AC3E}">
        <p14:creationId xmlns:p14="http://schemas.microsoft.com/office/powerpoint/2010/main" val="3929980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Every year, dozens of workers die and thousands more become ill while working in extreme heat or humid conditions.</a:t>
            </a:r>
          </a:p>
          <a:p>
            <a:pPr marL="171450" indent="-171450">
              <a:buFont typeface="Arial" panose="020B0604020202020204" pitchFamily="34" charset="0"/>
              <a:buChar char="•"/>
            </a:pPr>
            <a:r>
              <a:rPr lang="en-US" dirty="0"/>
              <a:t>OSHA does not have a specific standard that covers working in hot environments. Nonetheless, under the OSH Act, employers have a duty to protect workers from recognized serious hazards in the workplace, including heat-related hazards.</a:t>
            </a:r>
          </a:p>
          <a:p>
            <a:pPr marL="171450" indent="-171450">
              <a:buFont typeface="Arial" panose="020B0604020202020204" pitchFamily="34" charset="0"/>
              <a:buChar char="•"/>
            </a:pPr>
            <a:r>
              <a:rPr lang="en-US" dirty="0"/>
              <a:t>OSH Act – Occupational Safety and Health Act of 1970</a:t>
            </a:r>
          </a:p>
          <a:p>
            <a:endParaRPr lang="en-US" dirty="0"/>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a:t>
            </a:fld>
            <a:endParaRPr lang="en-US" dirty="0"/>
          </a:p>
        </p:txBody>
      </p:sp>
    </p:spTree>
    <p:extLst>
      <p:ext uri="{BB962C8B-B14F-4D97-AF65-F5344CB8AC3E}">
        <p14:creationId xmlns:p14="http://schemas.microsoft.com/office/powerpoint/2010/main" val="320344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We’ve talked about how to recognize and treat heat-related illnesses.</a:t>
            </a:r>
          </a:p>
          <a:p>
            <a:pPr marL="171450" indent="-171450">
              <a:buFont typeface="Arial" panose="020B0604020202020204" pitchFamily="34" charset="0"/>
              <a:buChar char="•"/>
            </a:pPr>
            <a:r>
              <a:rPr lang="en-US" dirty="0"/>
              <a:t>Now we are going to talk about ways workers can help prevent these illness while working in hot environments.</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20</a:t>
            </a:fld>
            <a:endParaRPr lang="en-US" dirty="0"/>
          </a:p>
        </p:txBody>
      </p:sp>
    </p:spTree>
    <p:extLst>
      <p:ext uri="{BB962C8B-B14F-4D97-AF65-F5344CB8AC3E}">
        <p14:creationId xmlns:p14="http://schemas.microsoft.com/office/powerpoint/2010/main" val="1164619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20000"/>
              </a:lnSpc>
            </a:pPr>
            <a:r>
              <a:rPr lang="en-US" sz="1200" dirty="0"/>
              <a:t>A heat-related illness prevention program includes training, acclimatizing, resting in shade, drinking fluids and monitoring. We’ll be discussing each of these in more detail.</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21</a:t>
            </a:fld>
            <a:endParaRPr lang="en-US" dirty="0"/>
          </a:p>
        </p:txBody>
      </p:sp>
    </p:spTree>
    <p:extLst>
      <p:ext uri="{BB962C8B-B14F-4D97-AF65-F5344CB8AC3E}">
        <p14:creationId xmlns:p14="http://schemas.microsoft.com/office/powerpoint/2010/main" val="4199698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Heat acclimatization means becoming more heat tolerant over time.</a:t>
            </a:r>
          </a:p>
          <a:p>
            <a:pPr marL="171450" indent="-171450">
              <a:buFont typeface="Arial" panose="020B0604020202020204" pitchFamily="34" charset="0"/>
              <a:buChar char="•"/>
            </a:pPr>
            <a:r>
              <a:rPr lang="en-US" dirty="0"/>
              <a:t>Gradually increase the time workers work in hot conditions over a period of 7 to 14 days. </a:t>
            </a:r>
          </a:p>
          <a:p>
            <a:pPr marL="171450" indent="-171450">
              <a:buFont typeface="Arial" panose="020B0604020202020204" pitchFamily="34" charset="0"/>
              <a:buChar char="•"/>
            </a:pPr>
            <a:r>
              <a:rPr lang="en-US" dirty="0"/>
              <a:t>Workers can regain acclimatization after a week-long vacation in a cooler climate in 2 to 3 days upon returning to a hot job.</a:t>
            </a:r>
          </a:p>
          <a:p>
            <a:pPr marL="171450" indent="-171450">
              <a:buFont typeface="Arial" panose="020B0604020202020204" pitchFamily="34" charset="0"/>
              <a:buChar char="•"/>
            </a:pPr>
            <a:r>
              <a:rPr lang="en-US" dirty="0"/>
              <a:t>Heat acclimati­zation increases sweating and therefore workers will have an increased need for fluids.</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22</a:t>
            </a:fld>
            <a:endParaRPr lang="en-US" dirty="0"/>
          </a:p>
        </p:txBody>
      </p:sp>
    </p:spTree>
    <p:extLst>
      <p:ext uri="{BB962C8B-B14F-4D97-AF65-F5344CB8AC3E}">
        <p14:creationId xmlns:p14="http://schemas.microsoft.com/office/powerpoint/2010/main" val="2979164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Try to work during the cooler part of the day if possible.</a:t>
            </a:r>
          </a:p>
          <a:p>
            <a:pPr marL="171450" indent="-171450">
              <a:buFont typeface="Arial" panose="020B0604020202020204" pitchFamily="34" charset="0"/>
              <a:buChar char="•"/>
            </a:pPr>
            <a:r>
              <a:rPr lang="en-US" dirty="0"/>
              <a:t>New workers who are not acclimatize to the heat should not work the same outdoor schedule for the first few days as acclimatized workers. Adjust their schedule until they are acclimatized.</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23</a:t>
            </a:fld>
            <a:endParaRPr lang="en-US" dirty="0"/>
          </a:p>
        </p:txBody>
      </p:sp>
    </p:spTree>
    <p:extLst>
      <p:ext uri="{BB962C8B-B14F-4D97-AF65-F5344CB8AC3E}">
        <p14:creationId xmlns:p14="http://schemas.microsoft.com/office/powerpoint/2010/main" val="2150018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Take frequent breaks.</a:t>
            </a:r>
          </a:p>
          <a:p>
            <a:pPr marL="171450" indent="-171450">
              <a:buFont typeface="Arial" panose="020B0604020202020204" pitchFamily="34" charset="0"/>
              <a:buChar char="•"/>
            </a:pPr>
            <a:r>
              <a:rPr lang="en-US" dirty="0"/>
              <a:t>Get out of the direct sun.</a:t>
            </a:r>
          </a:p>
          <a:p>
            <a:pPr marL="171450" indent="-171450">
              <a:buFont typeface="Arial" panose="020B0604020202020204" pitchFamily="34" charset="0"/>
              <a:buChar char="•"/>
            </a:pPr>
            <a:r>
              <a:rPr lang="en-US" dirty="0"/>
              <a:t>Rest in a cool location</a:t>
            </a:r>
          </a:p>
          <a:p>
            <a:pPr marL="628650" lvl="1" indent="-171450">
              <a:buFont typeface="Arial" panose="020B0604020202020204" pitchFamily="34" charset="0"/>
              <a:buChar char="•"/>
            </a:pPr>
            <a:r>
              <a:rPr lang="en-US" dirty="0"/>
              <a:t>Indoors in air conditioning</a:t>
            </a:r>
          </a:p>
          <a:p>
            <a:pPr marL="628650" lvl="1" indent="-171450">
              <a:buFont typeface="Arial" panose="020B0604020202020204" pitchFamily="34" charset="0"/>
              <a:buChar char="•"/>
            </a:pPr>
            <a:r>
              <a:rPr lang="en-US" dirty="0"/>
              <a:t>Shady location</a:t>
            </a:r>
          </a:p>
          <a:p>
            <a:pPr marL="628650" lvl="1" indent="-171450">
              <a:buFont typeface="Arial" panose="020B0604020202020204" pitchFamily="34" charset="0"/>
              <a:buChar char="•"/>
            </a:pPr>
            <a:r>
              <a:rPr lang="en-US" dirty="0"/>
              <a:t>No shade – provide a portable shade structure or industrial umbrella. These can be used while working as well to get workers out of the direct sun.</a:t>
            </a:r>
          </a:p>
          <a:p>
            <a:pPr marL="171450" indent="-171450">
              <a:buFont typeface="Arial" panose="020B0604020202020204" pitchFamily="34" charset="0"/>
              <a:buChar char="•"/>
            </a:pPr>
            <a:r>
              <a:rPr lang="en-US" dirty="0"/>
              <a:t>Use a fan to circulate air.</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24</a:t>
            </a:fld>
            <a:endParaRPr lang="en-US" dirty="0"/>
          </a:p>
        </p:txBody>
      </p:sp>
    </p:spTree>
    <p:extLst>
      <p:ext uri="{BB962C8B-B14F-4D97-AF65-F5344CB8AC3E}">
        <p14:creationId xmlns:p14="http://schemas.microsoft.com/office/powerpoint/2010/main" val="1955107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Workers should drink a cup of cool water every 15 to 20 minutes when working in a hot environment.</a:t>
            </a:r>
          </a:p>
          <a:p>
            <a:pPr marL="171450" indent="-171450">
              <a:buFont typeface="Arial" panose="020B0604020202020204" pitchFamily="34" charset="0"/>
              <a:buChar char="•"/>
            </a:pPr>
            <a:r>
              <a:rPr lang="en-US" dirty="0"/>
              <a:t>Cool water is potable water less than 59 °F provided in individual not communal drinking cups.</a:t>
            </a:r>
          </a:p>
          <a:p>
            <a:pPr marL="171450" indent="-171450">
              <a:buFont typeface="Arial" panose="020B0604020202020204" pitchFamily="34" charset="0"/>
              <a:buChar char="•"/>
            </a:pPr>
            <a:r>
              <a:rPr lang="en-US" dirty="0"/>
              <a:t>During prolonged sweating lasting several hours workers should drink a drink that contains electrolytes such as a sports drink. </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25</a:t>
            </a:fld>
            <a:endParaRPr lang="en-US" dirty="0"/>
          </a:p>
        </p:txBody>
      </p:sp>
    </p:spTree>
    <p:extLst>
      <p:ext uri="{BB962C8B-B14F-4D97-AF65-F5344CB8AC3E}">
        <p14:creationId xmlns:p14="http://schemas.microsoft.com/office/powerpoint/2010/main" val="1764135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clothing workers wear can help keep them cooler.</a:t>
            </a:r>
          </a:p>
          <a:p>
            <a:pPr marL="171450" indent="-171450">
              <a:buFont typeface="Arial" panose="020B0604020202020204" pitchFamily="34" charset="0"/>
              <a:buChar char="•"/>
            </a:pPr>
            <a:r>
              <a:rPr lang="en-US" dirty="0"/>
              <a:t>Workers should wear a hat with a wide brim. These are preferred over ball caps that only shade the face.</a:t>
            </a:r>
          </a:p>
          <a:p>
            <a:pPr marL="171450" indent="-171450">
              <a:buFont typeface="Arial" panose="020B0604020202020204" pitchFamily="34" charset="0"/>
              <a:buChar char="•"/>
            </a:pPr>
            <a:r>
              <a:rPr lang="en-US" dirty="0"/>
              <a:t>Light-colored, loose-fitting clothing is best.</a:t>
            </a:r>
          </a:p>
          <a:p>
            <a:pPr marL="171450" indent="-171450">
              <a:buFont typeface="Arial" panose="020B0604020202020204" pitchFamily="34" charset="0"/>
              <a:buChar char="•"/>
            </a:pPr>
            <a:r>
              <a:rPr lang="en-US" dirty="0"/>
              <a:t>Workers should wear sun glasses to protect their eyes.</a:t>
            </a:r>
          </a:p>
          <a:p>
            <a:pPr marL="171450" indent="-171450">
              <a:buFont typeface="Arial" panose="020B0604020202020204" pitchFamily="34" charset="0"/>
              <a:buChar char="•"/>
            </a:pPr>
            <a:r>
              <a:rPr lang="en-US" dirty="0"/>
              <a:t>Workers should use sunscreen to protect their skin.</a:t>
            </a:r>
          </a:p>
          <a:p>
            <a:pPr marL="171450" indent="-171450">
              <a:buFont typeface="Arial" panose="020B0604020202020204" pitchFamily="34" charset="0"/>
              <a:buChar char="•"/>
            </a:pPr>
            <a:r>
              <a:rPr lang="en-US" dirty="0"/>
              <a:t>Cooling garments can be worn to help keep workers cool.</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26</a:t>
            </a:fld>
            <a:endParaRPr lang="en-US" dirty="0"/>
          </a:p>
        </p:txBody>
      </p:sp>
    </p:spTree>
    <p:extLst>
      <p:ext uri="{BB962C8B-B14F-4D97-AF65-F5344CB8AC3E}">
        <p14:creationId xmlns:p14="http://schemas.microsoft.com/office/powerpoint/2010/main" val="3459784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Cooling garments can be worn to help keep workers cool.</a:t>
            </a:r>
          </a:p>
          <a:p>
            <a:pPr marL="171450" indent="-171450">
              <a:buFont typeface="Arial" panose="020B0604020202020204" pitchFamily="34" charset="0"/>
              <a:buChar char="•"/>
            </a:pPr>
            <a:r>
              <a:rPr lang="en-US" dirty="0"/>
              <a:t>Cooling bands that are wetted and worn around the neck. The water evaporates and cools the worker.</a:t>
            </a:r>
          </a:p>
          <a:p>
            <a:pPr marL="171450" indent="-171450">
              <a:buFont typeface="Arial" panose="020B0604020202020204" pitchFamily="34" charset="0"/>
              <a:buChar char="•"/>
            </a:pPr>
            <a:r>
              <a:rPr lang="en-US" dirty="0"/>
              <a:t>Cooling shirts that wick sweat away from the skin and help with evaporation and cooling</a:t>
            </a:r>
          </a:p>
          <a:p>
            <a:pPr marL="171450" indent="-171450">
              <a:buFont typeface="Arial" panose="020B0604020202020204" pitchFamily="34" charset="0"/>
              <a:buChar char="•"/>
            </a:pPr>
            <a:r>
              <a:rPr lang="en-US" dirty="0"/>
              <a:t>Special cooling personal protective equipment.</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27</a:t>
            </a:fld>
            <a:endParaRPr lang="en-US" dirty="0"/>
          </a:p>
        </p:txBody>
      </p:sp>
    </p:spTree>
    <p:extLst>
      <p:ext uri="{BB962C8B-B14F-4D97-AF65-F5344CB8AC3E}">
        <p14:creationId xmlns:p14="http://schemas.microsoft.com/office/powerpoint/2010/main" val="206874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buddy system can help prevent heat-related illnesses.</a:t>
            </a:r>
          </a:p>
          <a:p>
            <a:pPr marL="171450" indent="-171450">
              <a:buFont typeface="Arial" panose="020B0604020202020204" pitchFamily="34" charset="0"/>
              <a:buChar char="•"/>
            </a:pPr>
            <a:r>
              <a:rPr lang="en-US" dirty="0"/>
              <a:t>Workers should not working alone in hot environments.</a:t>
            </a:r>
          </a:p>
          <a:p>
            <a:pPr marL="171450" indent="-171450">
              <a:buFont typeface="Arial" panose="020B0604020202020204" pitchFamily="34" charset="0"/>
              <a:buChar char="•"/>
            </a:pPr>
            <a:r>
              <a:rPr lang="en-US" dirty="0"/>
              <a:t>Workers should be trained in recognizing, preventing and treating heat-related illnesses.</a:t>
            </a:r>
          </a:p>
          <a:p>
            <a:pPr marL="171450" indent="-171450">
              <a:buFont typeface="Arial" panose="020B0604020202020204" pitchFamily="34" charset="0"/>
              <a:buChar char="•"/>
            </a:pPr>
            <a:r>
              <a:rPr lang="en-US" dirty="0"/>
              <a:t>Workers should monitor each other for early signs and symptoms of heat-related illnesses.</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28</a:t>
            </a:fld>
            <a:endParaRPr lang="en-US" dirty="0"/>
          </a:p>
        </p:txBody>
      </p:sp>
    </p:spTree>
    <p:extLst>
      <p:ext uri="{BB962C8B-B14F-4D97-AF65-F5344CB8AC3E}">
        <p14:creationId xmlns:p14="http://schemas.microsoft.com/office/powerpoint/2010/main" val="4012181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are going to talk about treatment for heat stroke, heat exhaustion, hyponatremia and heat cramps.</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29</a:t>
            </a:fld>
            <a:endParaRPr lang="en-US" dirty="0"/>
          </a:p>
        </p:txBody>
      </p:sp>
    </p:spTree>
    <p:extLst>
      <p:ext uri="{BB962C8B-B14F-4D97-AF65-F5344CB8AC3E}">
        <p14:creationId xmlns:p14="http://schemas.microsoft.com/office/powerpoint/2010/main" val="3727642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u="none" kern="1200" dirty="0">
                <a:solidFill>
                  <a:schemeClr val="tx1"/>
                </a:solidFill>
                <a:effectLst/>
                <a:latin typeface="+mn-lt"/>
                <a:ea typeface="+mn-ea"/>
                <a:cs typeface="+mn-cs"/>
              </a:rPr>
              <a:t>In 2010 the largest number of workers died from heat-related illnesses in the construction industry, followed by </a:t>
            </a:r>
            <a:r>
              <a:rPr lang="en-US" sz="1200" kern="1200" dirty="0">
                <a:solidFill>
                  <a:schemeClr val="tx1"/>
                </a:solidFill>
                <a:effectLst/>
                <a:latin typeface="+mn-lt"/>
                <a:ea typeface="+mn-ea"/>
                <a:cs typeface="+mn-cs"/>
              </a:rPr>
              <a:t>natural resources (including agriculture) and mining. Deaths also occurred in waste management, remediation, and manufacturing workers.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Any worker working in a hot environment whether indoors or outdoors is at risk.</a:t>
            </a:r>
          </a:p>
          <a:p>
            <a:endParaRPr lang="en-US" b="0" u="none" dirty="0"/>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a:t>
            </a:fld>
            <a:endParaRPr lang="en-US" dirty="0"/>
          </a:p>
        </p:txBody>
      </p:sp>
    </p:spTree>
    <p:extLst>
      <p:ext uri="{BB962C8B-B14F-4D97-AF65-F5344CB8AC3E}">
        <p14:creationId xmlns:p14="http://schemas.microsoft.com/office/powerpoint/2010/main" val="2479276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Dehydration - </a:t>
            </a:r>
            <a:r>
              <a:rPr lang="en-US" sz="1200" dirty="0"/>
              <a:t>when you use or lose more fluid than you take in</a:t>
            </a:r>
            <a:endParaRPr lang="en-US" dirty="0"/>
          </a:p>
          <a:p>
            <a:pPr marL="171450" indent="-171450">
              <a:buFont typeface="Arial" panose="020B0604020202020204" pitchFamily="34" charset="0"/>
              <a:buChar char="•"/>
            </a:pPr>
            <a:r>
              <a:rPr lang="en-US" dirty="0"/>
              <a:t>Heat rash – sweat produced by skin cannot evaporate – red bumps, tiny blisters, itching</a:t>
            </a:r>
          </a:p>
          <a:p>
            <a:pPr marL="171450" indent="-171450">
              <a:buFont typeface="Arial" panose="020B0604020202020204" pitchFamily="34" charset="0"/>
              <a:buChar char="•"/>
            </a:pPr>
            <a:r>
              <a:rPr lang="en-US" dirty="0"/>
              <a:t>Heat syncope  - fainting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Heat cramps - </a:t>
            </a:r>
            <a:r>
              <a:rPr lang="en-US" sz="1200" dirty="0"/>
              <a:t>muscle cramps or spasms caused by the loss of electrolytes from heavy sweating</a:t>
            </a:r>
          </a:p>
          <a:p>
            <a:pPr marL="171450" indent="-171450">
              <a:buFont typeface="Arial" panose="020B0604020202020204" pitchFamily="34" charset="0"/>
              <a:buChar char="•"/>
            </a:pPr>
            <a:r>
              <a:rPr lang="en-US" dirty="0"/>
              <a:t>Heat exhaustion – your body is overheating</a:t>
            </a:r>
          </a:p>
          <a:p>
            <a:pPr marL="171450" indent="-171450">
              <a:buFont typeface="Arial" panose="020B0604020202020204" pitchFamily="34" charset="0"/>
              <a:buChar char="•"/>
            </a:pPr>
            <a:r>
              <a:rPr lang="en-US" dirty="0"/>
              <a:t>Heat stroke – your body can no longer regulate its core temperature</a:t>
            </a:r>
          </a:p>
          <a:p>
            <a:pPr marL="171450" indent="-171450">
              <a:buFont typeface="Arial" panose="020B0604020202020204" pitchFamily="34" charset="0"/>
              <a:buChar char="•"/>
            </a:pPr>
            <a:r>
              <a:rPr lang="en-US" dirty="0"/>
              <a:t>Hyponatremia – low level of sodium in the blood</a:t>
            </a:r>
          </a:p>
          <a:p>
            <a:endParaRPr lang="en-US" dirty="0"/>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30</a:t>
            </a:fld>
            <a:endParaRPr lang="en-US" dirty="0"/>
          </a:p>
        </p:txBody>
      </p:sp>
    </p:spTree>
    <p:extLst>
      <p:ext uri="{BB962C8B-B14F-4D97-AF65-F5344CB8AC3E}">
        <p14:creationId xmlns:p14="http://schemas.microsoft.com/office/powerpoint/2010/main" val="17097165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first step is to recognize the emergency.</a:t>
            </a:r>
          </a:p>
          <a:p>
            <a:pPr marL="171450" indent="-171450">
              <a:buFont typeface="Arial" panose="020B0604020202020204" pitchFamily="34" charset="0"/>
              <a:buChar char="•"/>
            </a:pPr>
            <a:r>
              <a:rPr lang="en-US" dirty="0"/>
              <a:t>Heat stroke is a medical emergency and can be fatal. CALL 911.</a:t>
            </a:r>
          </a:p>
          <a:p>
            <a:pPr marL="171450" indent="-171450">
              <a:buFont typeface="Arial" panose="020B0604020202020204" pitchFamily="34" charset="0"/>
              <a:buChar char="•"/>
            </a:pPr>
            <a:r>
              <a:rPr lang="en-US" dirty="0"/>
              <a:t>Someone should stay with the worker until help arrives.</a:t>
            </a:r>
          </a:p>
          <a:p>
            <a:pPr marL="171450" indent="-171450">
              <a:buFont typeface="Arial" panose="020B0604020202020204" pitchFamily="34" charset="0"/>
              <a:buChar char="•"/>
            </a:pPr>
            <a:r>
              <a:rPr lang="en-US" dirty="0"/>
              <a:t>While waiting for help, there are additional first aid steps that you can take.</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31</a:t>
            </a:fld>
            <a:endParaRPr lang="en-US" dirty="0"/>
          </a:p>
        </p:txBody>
      </p:sp>
    </p:spTree>
    <p:extLst>
      <p:ext uri="{BB962C8B-B14F-4D97-AF65-F5344CB8AC3E}">
        <p14:creationId xmlns:p14="http://schemas.microsoft.com/office/powerpoint/2010/main" val="3467114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Move the worker to a shady cool area or air conditioned building.</a:t>
            </a:r>
          </a:p>
          <a:p>
            <a:pPr marL="171450" indent="-171450">
              <a:buFont typeface="Arial" panose="020B0604020202020204" pitchFamily="34" charset="0"/>
              <a:buChar char="•"/>
            </a:pPr>
            <a:r>
              <a:rPr lang="en-US" dirty="0"/>
              <a:t>Remove outer clothing.</a:t>
            </a:r>
          </a:p>
          <a:p>
            <a:pPr marL="171450" indent="-171450">
              <a:buFont typeface="Arial" panose="020B0604020202020204" pitchFamily="34" charset="0"/>
              <a:buChar char="•"/>
            </a:pPr>
            <a:r>
              <a:rPr lang="en-US" dirty="0"/>
              <a:t>Cool the worker any way you can.</a:t>
            </a:r>
          </a:p>
          <a:p>
            <a:pPr marL="628650" lvl="1" indent="-171450">
              <a:buFont typeface="Arial" panose="020B0604020202020204" pitchFamily="34" charset="0"/>
              <a:buChar char="•"/>
            </a:pPr>
            <a:r>
              <a:rPr lang="en-US" dirty="0"/>
              <a:t>Cold compresses especially on head, neck, groin, and armpits</a:t>
            </a:r>
          </a:p>
          <a:p>
            <a:pPr marL="628650" lvl="1" indent="-171450">
              <a:buFont typeface="Arial" panose="020B0604020202020204" pitchFamily="34" charset="0"/>
              <a:buChar char="•"/>
            </a:pPr>
            <a:r>
              <a:rPr lang="en-US" dirty="0"/>
              <a:t>Cold water or ice bath</a:t>
            </a:r>
          </a:p>
          <a:p>
            <a:pPr marL="628650" lvl="1" indent="-171450">
              <a:buFont typeface="Arial" panose="020B0604020202020204" pitchFamily="34" charset="0"/>
              <a:buChar char="•"/>
            </a:pPr>
            <a:r>
              <a:rPr lang="en-US" dirty="0"/>
              <a:t>Spray with cold water</a:t>
            </a:r>
          </a:p>
          <a:p>
            <a:pPr marL="628650" lvl="1" indent="-171450">
              <a:buFont typeface="Arial" panose="020B0604020202020204" pitchFamily="34" charset="0"/>
              <a:buChar char="•"/>
            </a:pPr>
            <a:r>
              <a:rPr lang="en-US" dirty="0"/>
              <a:t>Fan the worker</a:t>
            </a:r>
          </a:p>
          <a:p>
            <a:pPr marL="628650" lvl="1" indent="-171450">
              <a:buFont typeface="Arial" panose="020B0604020202020204" pitchFamily="34" charset="0"/>
              <a:buChar char="•"/>
            </a:pPr>
            <a:r>
              <a:rPr lang="en-US" dirty="0"/>
              <a:t>Soak clothing with cold water</a:t>
            </a:r>
          </a:p>
          <a:p>
            <a:pPr marL="628650" lvl="1" indent="-171450">
              <a:buFont typeface="Arial" panose="020B0604020202020204" pitchFamily="34" charset="0"/>
              <a:buChar char="•"/>
            </a:pPr>
            <a:r>
              <a:rPr lang="en-US" dirty="0"/>
              <a:t>Sponge with cold water</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32</a:t>
            </a:fld>
            <a:endParaRPr lang="en-US" dirty="0"/>
          </a:p>
        </p:txBody>
      </p:sp>
    </p:spTree>
    <p:extLst>
      <p:ext uri="{BB962C8B-B14F-4D97-AF65-F5344CB8AC3E}">
        <p14:creationId xmlns:p14="http://schemas.microsoft.com/office/powerpoint/2010/main" val="10850982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the worker is responsive, give cool water to drink.</a:t>
            </a:r>
          </a:p>
          <a:p>
            <a:pPr marL="171450" indent="-171450">
              <a:buFont typeface="Arial" panose="020B0604020202020204" pitchFamily="34" charset="0"/>
              <a:buChar char="•"/>
            </a:pPr>
            <a:r>
              <a:rPr lang="en-US" dirty="0"/>
              <a:t>Do not give coffee, tea or other caffeinated beverages.</a:t>
            </a:r>
          </a:p>
          <a:p>
            <a:pPr marL="171450" indent="-171450">
              <a:buFont typeface="Arial" panose="020B0604020202020204" pitchFamily="34" charset="0"/>
              <a:buChar char="•"/>
            </a:pPr>
            <a:r>
              <a:rPr lang="en-US" dirty="0"/>
              <a:t>Do not give alcohol or sugary beverages.</a:t>
            </a:r>
          </a:p>
          <a:p>
            <a:pPr marL="171450" indent="-171450">
              <a:buFont typeface="Arial" panose="020B0604020202020204" pitchFamily="34" charset="0"/>
              <a:buChar char="•"/>
            </a:pPr>
            <a:r>
              <a:rPr lang="en-US" dirty="0"/>
              <a:t>Do not give very cold drinks as they may cause stomach cramps.</a:t>
            </a:r>
          </a:p>
          <a:p>
            <a:pPr marL="171450" indent="-171450">
              <a:buFont typeface="Arial" panose="020B0604020202020204" pitchFamily="34" charset="0"/>
              <a:buChar char="•"/>
            </a:pPr>
            <a:r>
              <a:rPr lang="en-US" dirty="0"/>
              <a:t>Be prepared to give CPR if worker stops breathing and is unresponsive.</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33</a:t>
            </a:fld>
            <a:endParaRPr lang="en-US" dirty="0"/>
          </a:p>
        </p:txBody>
      </p:sp>
    </p:spTree>
    <p:extLst>
      <p:ext uri="{BB962C8B-B14F-4D97-AF65-F5344CB8AC3E}">
        <p14:creationId xmlns:p14="http://schemas.microsoft.com/office/powerpoint/2010/main" val="14048000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Call 911 if medical assistance is not available on site.</a:t>
            </a:r>
          </a:p>
          <a:p>
            <a:pPr marL="171450" indent="-171450">
              <a:buFont typeface="Arial" panose="020B0604020202020204" pitchFamily="34" charset="0"/>
              <a:buChar char="•"/>
            </a:pPr>
            <a:r>
              <a:rPr lang="en-US" dirty="0"/>
              <a:t>Move the worker to a shady cool area or air conditioned building.</a:t>
            </a:r>
          </a:p>
          <a:p>
            <a:pPr marL="171450" indent="-171450">
              <a:buFont typeface="Arial" panose="020B0604020202020204" pitchFamily="34" charset="0"/>
              <a:buChar char="•"/>
            </a:pPr>
            <a:r>
              <a:rPr lang="en-US" dirty="0"/>
              <a:t>Stay with the worker until help arrives.</a:t>
            </a:r>
          </a:p>
          <a:p>
            <a:pPr marL="171450" indent="-171450">
              <a:buFont typeface="Arial" panose="020B0604020202020204" pitchFamily="34" charset="0"/>
              <a:buChar char="•"/>
            </a:pPr>
            <a:r>
              <a:rPr lang="en-US" dirty="0"/>
              <a:t>While waiting for help, there are additional first aid steps that you can take.</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34</a:t>
            </a:fld>
            <a:endParaRPr lang="en-US" dirty="0"/>
          </a:p>
        </p:txBody>
      </p:sp>
    </p:spTree>
    <p:extLst>
      <p:ext uri="{BB962C8B-B14F-4D97-AF65-F5344CB8AC3E}">
        <p14:creationId xmlns:p14="http://schemas.microsoft.com/office/powerpoint/2010/main" val="24343619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Loosen tight clothing and remove unnecessary layers.</a:t>
            </a:r>
          </a:p>
          <a:p>
            <a:pPr marL="171450" indent="-171450">
              <a:buFont typeface="Arial" panose="020B0604020202020204" pitchFamily="34" charset="0"/>
              <a:buChar char="•"/>
            </a:pPr>
            <a:r>
              <a:rPr lang="en-US" dirty="0"/>
              <a:t>Cool the worker.</a:t>
            </a:r>
          </a:p>
          <a:p>
            <a:pPr marL="628650" lvl="1" indent="-171450">
              <a:buFont typeface="Arial" panose="020B0604020202020204" pitchFamily="34" charset="0"/>
              <a:buChar char="•"/>
            </a:pPr>
            <a:r>
              <a:rPr lang="en-US" dirty="0"/>
              <a:t>Cold compresses especially on head, neck, groin, and armpits</a:t>
            </a:r>
          </a:p>
          <a:p>
            <a:pPr marL="628650" lvl="1" indent="-171450">
              <a:buFont typeface="Arial" panose="020B0604020202020204" pitchFamily="34" charset="0"/>
              <a:buChar char="•"/>
            </a:pPr>
            <a:r>
              <a:rPr lang="en-US" dirty="0"/>
              <a:t>Spray with cold water</a:t>
            </a:r>
          </a:p>
          <a:p>
            <a:pPr marL="628650" lvl="1" indent="-171450">
              <a:buFont typeface="Arial" panose="020B0604020202020204" pitchFamily="34" charset="0"/>
              <a:buChar char="•"/>
            </a:pPr>
            <a:r>
              <a:rPr lang="en-US" dirty="0"/>
              <a:t>Fan the worker</a:t>
            </a:r>
          </a:p>
          <a:p>
            <a:pPr marL="628650" lvl="1" indent="-171450">
              <a:buFont typeface="Arial" panose="020B0604020202020204" pitchFamily="34" charset="0"/>
              <a:buChar char="•"/>
            </a:pPr>
            <a:r>
              <a:rPr lang="en-US" dirty="0"/>
              <a:t>Soak clothing with cold water</a:t>
            </a:r>
          </a:p>
          <a:p>
            <a:pPr marL="628650" lvl="1" indent="-171450">
              <a:buFont typeface="Arial" panose="020B0604020202020204" pitchFamily="34" charset="0"/>
              <a:buChar char="•"/>
            </a:pPr>
            <a:r>
              <a:rPr lang="en-US" dirty="0"/>
              <a:t>Sponge with cold water</a:t>
            </a:r>
          </a:p>
          <a:p>
            <a:pPr marL="234950" lvl="1" indent="-223838">
              <a:buFont typeface="Arial" panose="020B0604020202020204" pitchFamily="34" charset="0"/>
              <a:buChar char="•"/>
            </a:pPr>
            <a:r>
              <a:rPr lang="en-US" sz="1200" dirty="0"/>
              <a:t>Have them rest.</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35</a:t>
            </a:fld>
            <a:endParaRPr lang="en-US" dirty="0"/>
          </a:p>
        </p:txBody>
      </p:sp>
    </p:spTree>
    <p:extLst>
      <p:ext uri="{BB962C8B-B14F-4D97-AF65-F5344CB8AC3E}">
        <p14:creationId xmlns:p14="http://schemas.microsoft.com/office/powerpoint/2010/main" val="1210879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Give cool water or sports drinks to drink.</a:t>
            </a:r>
          </a:p>
          <a:p>
            <a:pPr marL="171450" indent="-171450">
              <a:buFont typeface="Arial" panose="020B0604020202020204" pitchFamily="34" charset="0"/>
              <a:buChar char="•"/>
            </a:pPr>
            <a:r>
              <a:rPr lang="en-US" dirty="0"/>
              <a:t>Encourage frequent small sips.</a:t>
            </a:r>
          </a:p>
          <a:p>
            <a:pPr marL="171450" indent="-171450">
              <a:buFont typeface="Arial" panose="020B0604020202020204" pitchFamily="34" charset="0"/>
              <a:buChar char="•"/>
            </a:pPr>
            <a:r>
              <a:rPr lang="en-US" dirty="0"/>
              <a:t>Do not give coffee, tea or other caffeinated beverages.</a:t>
            </a:r>
          </a:p>
          <a:p>
            <a:pPr marL="171450" indent="-171450">
              <a:buFont typeface="Arial" panose="020B0604020202020204" pitchFamily="34" charset="0"/>
              <a:buChar char="•"/>
            </a:pPr>
            <a:r>
              <a:rPr lang="en-US" dirty="0"/>
              <a:t>Do not give alcohol or sugary beverages.</a:t>
            </a:r>
          </a:p>
          <a:p>
            <a:pPr marL="171450" indent="-171450">
              <a:buFont typeface="Arial" panose="020B0604020202020204" pitchFamily="34" charset="0"/>
              <a:buChar char="•"/>
            </a:pPr>
            <a:r>
              <a:rPr lang="en-US" dirty="0"/>
              <a:t>Do not give very cold drinks as they may cause stomach cramps.</a:t>
            </a:r>
          </a:p>
          <a:p>
            <a:pPr marL="171450" indent="-171450">
              <a:buFont typeface="Arial" panose="020B0604020202020204" pitchFamily="34" charset="0"/>
              <a:buChar char="•"/>
            </a:pPr>
            <a:r>
              <a:rPr lang="en-US" dirty="0"/>
              <a:t>Monitor the person.</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36</a:t>
            </a:fld>
            <a:endParaRPr lang="en-US" dirty="0"/>
          </a:p>
        </p:txBody>
      </p:sp>
    </p:spTree>
    <p:extLst>
      <p:ext uri="{BB962C8B-B14F-4D97-AF65-F5344CB8AC3E}">
        <p14:creationId xmlns:p14="http://schemas.microsoft.com/office/powerpoint/2010/main" val="3669135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Move the worker to a cool, shady area.</a:t>
            </a:r>
          </a:p>
          <a:p>
            <a:pPr marL="171450" indent="-171450">
              <a:buFont typeface="Arial" panose="020B0604020202020204" pitchFamily="34" charset="0"/>
              <a:buChar char="•"/>
            </a:pPr>
            <a:r>
              <a:rPr lang="en-US" dirty="0"/>
              <a:t>Have the worker rest.</a:t>
            </a:r>
          </a:p>
          <a:p>
            <a:pPr marL="171450" indent="-171450">
              <a:buFont typeface="Arial" panose="020B0604020202020204" pitchFamily="34" charset="0"/>
              <a:buChar char="•"/>
            </a:pPr>
            <a:r>
              <a:rPr lang="en-US" dirty="0"/>
              <a:t>Have the worker eat salty snacks.</a:t>
            </a:r>
          </a:p>
          <a:p>
            <a:pPr marL="171450" indent="-171450">
              <a:buFont typeface="Arial" panose="020B0604020202020204" pitchFamily="34" charset="0"/>
              <a:buChar char="•"/>
            </a:pPr>
            <a:r>
              <a:rPr lang="en-US" dirty="0"/>
              <a:t>Avoid salt tablets.</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37</a:t>
            </a:fld>
            <a:endParaRPr lang="en-US" dirty="0"/>
          </a:p>
        </p:txBody>
      </p:sp>
    </p:spTree>
    <p:extLst>
      <p:ext uri="{BB962C8B-B14F-4D97-AF65-F5344CB8AC3E}">
        <p14:creationId xmlns:p14="http://schemas.microsoft.com/office/powerpoint/2010/main" val="36415913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hyponatremia, get medical help if the worker:</a:t>
            </a:r>
          </a:p>
          <a:p>
            <a:pPr marL="628650" lvl="1" indent="-171450">
              <a:buFont typeface="Arial" panose="020B0604020202020204" pitchFamily="34" charset="0"/>
              <a:buChar char="•"/>
            </a:pPr>
            <a:r>
              <a:rPr lang="en-US" dirty="0"/>
              <a:t>Has a heart condition or on a low sodium diet,</a:t>
            </a:r>
          </a:p>
          <a:p>
            <a:pPr marL="628650" lvl="1" indent="-171450">
              <a:buFont typeface="Arial" panose="020B0604020202020204" pitchFamily="34" charset="0"/>
              <a:buChar char="•"/>
            </a:pPr>
            <a:r>
              <a:rPr lang="en-US" dirty="0"/>
              <a:t>Is confused, disoriented or unresponsive, or</a:t>
            </a:r>
          </a:p>
          <a:p>
            <a:pPr marL="628650" lvl="1" indent="-171450">
              <a:buFont typeface="Arial" panose="020B0604020202020204" pitchFamily="34" charset="0"/>
              <a:buChar char="•"/>
            </a:pPr>
            <a:r>
              <a:rPr lang="en-US" dirty="0"/>
              <a:t>Is not improving within an hour.</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38</a:t>
            </a:fld>
            <a:endParaRPr lang="en-US" dirty="0"/>
          </a:p>
        </p:txBody>
      </p:sp>
    </p:spTree>
    <p:extLst>
      <p:ext uri="{BB962C8B-B14F-4D97-AF65-F5344CB8AC3E}">
        <p14:creationId xmlns:p14="http://schemas.microsoft.com/office/powerpoint/2010/main" val="35317529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Move the worker to a cool, shady location.</a:t>
            </a:r>
          </a:p>
          <a:p>
            <a:pPr marL="171450" indent="-171450">
              <a:buFont typeface="Arial" panose="020B0604020202020204" pitchFamily="34" charset="0"/>
              <a:buChar char="•"/>
            </a:pPr>
            <a:r>
              <a:rPr lang="en-US" dirty="0"/>
              <a:t>Have the worker rest.</a:t>
            </a:r>
          </a:p>
          <a:p>
            <a:pPr marL="171450" indent="-171450">
              <a:buFont typeface="Arial" panose="020B0604020202020204" pitchFamily="34" charset="0"/>
              <a:buChar char="•"/>
            </a:pPr>
            <a:r>
              <a:rPr lang="en-US" dirty="0"/>
              <a:t>Have the worker eat salty snacks.</a:t>
            </a:r>
          </a:p>
          <a:p>
            <a:pPr marL="171450" indent="-171450">
              <a:buFont typeface="Arial" panose="020B0604020202020204" pitchFamily="34" charset="0"/>
              <a:buChar char="•"/>
            </a:pPr>
            <a:r>
              <a:rPr lang="en-US" dirty="0"/>
              <a:t>Have the worker drink electrolyte replacement drinks (sports drinks).</a:t>
            </a:r>
          </a:p>
          <a:p>
            <a:pPr marL="171450" indent="-171450">
              <a:buFont typeface="Arial" panose="020B0604020202020204" pitchFamily="34" charset="0"/>
              <a:buChar char="•"/>
            </a:pPr>
            <a:r>
              <a:rPr lang="en-US" dirty="0"/>
              <a:t>Avoid salt tablets.</a:t>
            </a:r>
          </a:p>
          <a:p>
            <a:pPr marL="171450" indent="-171450">
              <a:buFont typeface="Arial" panose="020B0604020202020204" pitchFamily="34" charset="0"/>
              <a:buChar char="•"/>
            </a:pPr>
            <a:r>
              <a:rPr lang="en-US" dirty="0"/>
              <a:t>Call for medical assistance if worker does not improve within an hour.</a:t>
            </a: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39</a:t>
            </a:fld>
            <a:endParaRPr lang="en-US" dirty="0"/>
          </a:p>
        </p:txBody>
      </p:sp>
    </p:spTree>
    <p:extLst>
      <p:ext uri="{BB962C8B-B14F-4D97-AF65-F5344CB8AC3E}">
        <p14:creationId xmlns:p14="http://schemas.microsoft.com/office/powerpoint/2010/main" val="265017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Acclimatization was the program element most commonly missing and most clearly associated with worker death.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Preplacement medical evaluations for those persons who are candidates for hot jobs and periodic medical evaluations for those workers who are currently working in hot jobs.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4</a:t>
            </a:fld>
            <a:endParaRPr lang="en-US" dirty="0"/>
          </a:p>
        </p:txBody>
      </p:sp>
    </p:spTree>
    <p:extLst>
      <p:ext uri="{BB962C8B-B14F-4D97-AF65-F5344CB8AC3E}">
        <p14:creationId xmlns:p14="http://schemas.microsoft.com/office/powerpoint/2010/main" val="28180554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find more case studies. In the Case Study Worksheet or the Case Study PowerPoint Presentation</a:t>
            </a:r>
          </a:p>
          <a:p>
            <a:r>
              <a:rPr lang="en-US" dirty="0"/>
              <a:t>Discussion:</a:t>
            </a:r>
          </a:p>
          <a:p>
            <a:pPr marL="171450" indent="-171450">
              <a:lnSpc>
                <a:spcPct val="120000"/>
              </a:lnSpc>
              <a:spcBef>
                <a:spcPts val="1200"/>
              </a:spcBef>
              <a:buFont typeface="Arial" panose="020B0604020202020204" pitchFamily="34" charset="0"/>
              <a:buChar char="•"/>
            </a:pPr>
            <a:r>
              <a:rPr lang="en-US" dirty="0"/>
              <a:t>Your coworker is showing signs and symptoms of </a:t>
            </a:r>
            <a:r>
              <a:rPr lang="en-US" b="1" dirty="0"/>
              <a:t>heat exhaustion</a:t>
            </a:r>
            <a:r>
              <a:rPr lang="en-US" dirty="0"/>
              <a:t>.</a:t>
            </a:r>
          </a:p>
          <a:p>
            <a:pPr marL="171450" indent="-171450">
              <a:lnSpc>
                <a:spcPct val="120000"/>
              </a:lnSpc>
              <a:spcBef>
                <a:spcPts val="1200"/>
              </a:spcBef>
              <a:buFont typeface="Arial" panose="020B0604020202020204" pitchFamily="34" charset="0"/>
              <a:buChar char="•"/>
            </a:pPr>
            <a:r>
              <a:rPr lang="en-US" dirty="0"/>
              <a:t>It’s the first hot day, so he may not be acclimatized to the heat yet, and you’ve been working outside for several hours.</a:t>
            </a:r>
          </a:p>
          <a:p>
            <a:pPr marL="171450" indent="-171450">
              <a:lnSpc>
                <a:spcPct val="120000"/>
              </a:lnSpc>
              <a:spcBef>
                <a:spcPts val="1200"/>
              </a:spcBef>
              <a:buFont typeface="Arial" panose="020B0604020202020204" pitchFamily="34" charset="0"/>
              <a:buChar char="•"/>
            </a:pPr>
            <a:r>
              <a:rPr lang="en-US" sz="1200" dirty="0"/>
              <a:t>If medical care isn’t available at your work site, call 911.</a:t>
            </a:r>
          </a:p>
          <a:p>
            <a:pPr marL="171450" indent="-171450">
              <a:lnSpc>
                <a:spcPct val="120000"/>
              </a:lnSpc>
              <a:spcBef>
                <a:spcPts val="1200"/>
              </a:spcBef>
              <a:buFont typeface="Arial" panose="020B0604020202020204" pitchFamily="34" charset="0"/>
              <a:buChar char="•"/>
            </a:pPr>
            <a:r>
              <a:rPr lang="en-US" sz="1200" dirty="0"/>
              <a:t>Remove your coworker from the hot area by going into the shade or indoors to a cool environment. </a:t>
            </a:r>
          </a:p>
          <a:p>
            <a:pPr marL="171450" indent="-171450">
              <a:lnSpc>
                <a:spcPct val="120000"/>
              </a:lnSpc>
              <a:spcBef>
                <a:spcPts val="1200"/>
              </a:spcBef>
              <a:buFont typeface="Arial" panose="020B0604020202020204" pitchFamily="34" charset="0"/>
              <a:buChar char="•"/>
            </a:pPr>
            <a:r>
              <a:rPr lang="en-US" sz="1200" dirty="0"/>
              <a:t>Remove any unnecessary clothing including shoes and socks. Place cold compresses on his head, face and neck. Have him sip cool water or a cool sports drink. Stay with him until medical care arrives. </a:t>
            </a:r>
          </a:p>
          <a:p>
            <a:pPr>
              <a:lnSpc>
                <a:spcPct val="120000"/>
              </a:lnSpc>
              <a:spcBef>
                <a:spcPts val="1200"/>
              </a:spcBef>
            </a:pPr>
            <a:endParaRPr lang="en-US" dirty="0"/>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40</a:t>
            </a:fld>
            <a:endParaRPr lang="en-US" dirty="0"/>
          </a:p>
        </p:txBody>
      </p:sp>
    </p:spTree>
    <p:extLst>
      <p:ext uri="{BB962C8B-B14F-4D97-AF65-F5344CB8AC3E}">
        <p14:creationId xmlns:p14="http://schemas.microsoft.com/office/powerpoint/2010/main" val="4159368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Heat Index is a measure of how hot it really feels when relative humidity is factored in with the actual air temperature.</a:t>
            </a:r>
          </a:p>
          <a:p>
            <a:pPr marL="171450" indent="-171450">
              <a:buFont typeface="Arial" panose="020B0604020202020204" pitchFamily="34" charset="0"/>
              <a:buChar char="•"/>
            </a:pPr>
            <a:r>
              <a:rPr lang="en-US" dirty="0"/>
              <a:t>This chart is adapted from a NOAA chart developed in 2012. </a:t>
            </a:r>
          </a:p>
          <a:p>
            <a:pPr marL="171450" indent="-171450">
              <a:buFont typeface="Arial" panose="020B0604020202020204" pitchFamily="34" charset="0"/>
              <a:buChar char="•"/>
            </a:pPr>
            <a:r>
              <a:rPr lang="en-US" dirty="0"/>
              <a:t>NOAA – National Ocean and Atmospheric Administration.</a:t>
            </a:r>
          </a:p>
          <a:p>
            <a:pPr marL="171450" indent="-171450">
              <a:buFont typeface="Arial" panose="020B0604020202020204" pitchFamily="34" charset="0"/>
              <a:buChar char="•"/>
            </a:pPr>
            <a:r>
              <a:rPr lang="en-US" dirty="0"/>
              <a:t>This chart is provided in English and Spanish as part of the curriculum. You may hand it our to the students if desired.</a:t>
            </a:r>
          </a:p>
        </p:txBody>
      </p:sp>
      <p:sp>
        <p:nvSpPr>
          <p:cNvPr id="4" name="Slide Number Placeholder 3"/>
          <p:cNvSpPr>
            <a:spLocks noGrp="1"/>
          </p:cNvSpPr>
          <p:nvPr>
            <p:ph type="sldNum" sz="quarter" idx="5"/>
          </p:nvPr>
        </p:nvSpPr>
        <p:spPr/>
        <p:txBody>
          <a:bodyPr/>
          <a:lstStyle/>
          <a:p>
            <a:fld id="{A27646DD-FEE6-9748-8863-4D09B7C4FC2E}" type="slidenum">
              <a:rPr lang="en-US" smtClean="0"/>
              <a:t>5</a:t>
            </a:fld>
            <a:endParaRPr lang="en-US" dirty="0"/>
          </a:p>
        </p:txBody>
      </p:sp>
    </p:spTree>
    <p:extLst>
      <p:ext uri="{BB962C8B-B14F-4D97-AF65-F5344CB8AC3E}">
        <p14:creationId xmlns:p14="http://schemas.microsoft.com/office/powerpoint/2010/main" val="3846199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are basic recommendations for a medical monitoring program. You should check with your healthcare provider.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Work and medical history to determine past work experience in hot environments and any previous heat-related illnesses.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Physical exam to determine any at-risk factors for heat-related illnesses. (Discussed later in “Recognition”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Assessment of use of therapeutic drugs, over-the-counter medications, supplements, alcohol, or caffeine as some may increase the risk of heat-related illnesses and injury.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Can they wear PPE properly and in a hot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6</a:t>
            </a:fld>
            <a:endParaRPr lang="en-US" dirty="0"/>
          </a:p>
        </p:txBody>
      </p:sp>
    </p:spTree>
    <p:extLst>
      <p:ext uri="{BB962C8B-B14F-4D97-AF65-F5344CB8AC3E}">
        <p14:creationId xmlns:p14="http://schemas.microsoft.com/office/powerpoint/2010/main" val="3167729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More details are discussed in the “Prevention”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 acclimatization plan increases worker heat tolerance over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Lack of acclimatization has been shown to be a major factor associated with worker heat-related illnesses and death.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7</a:t>
            </a:fld>
            <a:endParaRPr lang="en-US" dirty="0"/>
          </a:p>
        </p:txBody>
      </p:sp>
    </p:spTree>
    <p:extLst>
      <p:ext uri="{BB962C8B-B14F-4D97-AF65-F5344CB8AC3E}">
        <p14:creationId xmlns:p14="http://schemas.microsoft.com/office/powerpoint/2010/main" val="2111150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8</a:t>
            </a:fld>
            <a:endParaRPr lang="en-US" dirty="0"/>
          </a:p>
        </p:txBody>
      </p:sp>
    </p:spTree>
    <p:extLst>
      <p:ext uri="{BB962C8B-B14F-4D97-AF65-F5344CB8AC3E}">
        <p14:creationId xmlns:p14="http://schemas.microsoft.com/office/powerpoint/2010/main" val="690420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Use air conditioning, fans, any ventilation to reduce air temperature.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Shield workers from hot sources, such as ovens and furnaces, when possible.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Increase the distance from workers and hot sources.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Modify the processes to reduce the amount of heat and humidity generated.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Modify schedules based on heat index.</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Lower the physical requirements of the task by increasing the number of workers, mechanizing or using special tools.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Schedule rest periods in a cool or shaded location.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Provide clothing that reduces the heat load on the body or that cools the body.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Cool water is less than 15°C  or 59°F.</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Each specific work industry will have additional work conditions that can be modified to reduce the risk of heat-related illnesses.</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27646DD-FEE6-9748-8863-4D09B7C4FC2E}" type="slidenum">
              <a:rPr lang="en-US" smtClean="0"/>
              <a:t>9</a:t>
            </a:fld>
            <a:endParaRPr lang="en-US" dirty="0"/>
          </a:p>
        </p:txBody>
      </p:sp>
    </p:spTree>
    <p:extLst>
      <p:ext uri="{BB962C8B-B14F-4D97-AF65-F5344CB8AC3E}">
        <p14:creationId xmlns:p14="http://schemas.microsoft.com/office/powerpoint/2010/main" val="2436409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dirty="0"/>
              <a:t>Click to edit Master title style</a:t>
            </a:r>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533401" y="5728094"/>
            <a:ext cx="8091054" cy="645957"/>
          </a:xfrm>
        </p:spPr>
        <p:txBody>
          <a:bodyPr/>
          <a:lstStyle>
            <a:lvl1pPr algn="ctr">
              <a:defRPr/>
            </a:lvl1p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pic>
        <p:nvPicPr>
          <p:cNvPr id="12" name="Picture 11">
            <a:extLst>
              <a:ext uri="{FF2B5EF4-FFF2-40B4-BE49-F238E27FC236}">
                <a16:creationId xmlns:a16="http://schemas.microsoft.com/office/drawing/2014/main" id="{AC673128-EDD7-2D4B-9E75-BEFF895C08ED}"/>
              </a:ext>
              <a:ext uri="{C183D7F6-B498-43B3-948B-1728B52AA6E4}">
                <adec:decorative xmlns:adec="http://schemas.microsoft.com/office/drawing/2017/decorative" xmlns=""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7817" y="444047"/>
            <a:ext cx="1925783" cy="1896155"/>
          </a:xfrm>
          <a:prstGeom prst="rect">
            <a:avLst/>
          </a:prstGeom>
        </p:spPr>
      </p:pic>
      <p:sp>
        <p:nvSpPr>
          <p:cNvPr id="4" name="TextBox 3">
            <a:extLst>
              <a:ext uri="{FF2B5EF4-FFF2-40B4-BE49-F238E27FC236}">
                <a16:creationId xmlns:a16="http://schemas.microsoft.com/office/drawing/2014/main" id="{E5FEC380-48FC-544B-AC90-1DF21AA62D50}"/>
              </a:ext>
            </a:extLst>
          </p:cNvPr>
          <p:cNvSpPr txBox="1"/>
          <p:nvPr userDrawn="1"/>
        </p:nvSpPr>
        <p:spPr>
          <a:xfrm>
            <a:off x="8526491" y="135994"/>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spTree>
    <p:extLst>
      <p:ext uri="{BB962C8B-B14F-4D97-AF65-F5344CB8AC3E}">
        <p14:creationId xmlns:p14="http://schemas.microsoft.com/office/powerpoint/2010/main" val="116012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65DD4A-3BAE-0E4A-9FD2-3E18D9C41147}" type="datetime1">
              <a:rPr lang="en-US" smtClean="0"/>
              <a:t>5/21/2021</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09926"/>
            <a:ext cx="1149836" cy="1090789"/>
          </a:xfrm>
        </p:spPr>
        <p:txBody>
          <a:bodyPr/>
          <a:lstStyle/>
          <a:p>
            <a:fld id="{DB8CD99B-3B1D-314C-A2EA-70136B41CEAE}" type="slidenum">
              <a:rPr lang="en-US" smtClean="0"/>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739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65F455-5D40-E844-98DD-5CE557B4165F}" type="datetime1">
              <a:rPr lang="en-US" smtClean="0"/>
              <a:t>5/21/2021</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09926"/>
            <a:ext cx="1149836" cy="1090789"/>
          </a:xfrm>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1438870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1095608-B163-DC41-B870-12423B557642}" type="datetime1">
              <a:rPr lang="en-US" smtClean="0"/>
              <a:t>5/21/2021</a:t>
            </a:fld>
            <a:endParaRPr lang="en-US" dirty="0"/>
          </a:p>
        </p:txBody>
      </p:sp>
      <p:sp>
        <p:nvSpPr>
          <p:cNvPr id="4" name="Footer Placeholder 3"/>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5" name="Slide Number Placeholder 4"/>
          <p:cNvSpPr>
            <a:spLocks noGrp="1"/>
          </p:cNvSpPr>
          <p:nvPr>
            <p:ph type="sldNum" sz="quarter" idx="12"/>
          </p:nvPr>
        </p:nvSpPr>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918866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F19DC4D-5802-D94D-92EC-AA1159377E58}" type="datetime1">
              <a:rPr lang="en-US" smtClean="0"/>
              <a:t>5/21/2021</a:t>
            </a:fld>
            <a:endParaRPr lang="en-US" dirty="0"/>
          </a:p>
        </p:txBody>
      </p:sp>
      <p:sp>
        <p:nvSpPr>
          <p:cNvPr id="4" name="Footer Placeholder 3"/>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5" name="Slide Number Placeholder 4"/>
          <p:cNvSpPr>
            <a:spLocks noGrp="1"/>
          </p:cNvSpPr>
          <p:nvPr>
            <p:ph type="sldNum" sz="quarter" idx="12"/>
          </p:nvPr>
        </p:nvSpPr>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54795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8" name="Picture 2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1965471"/>
            <a:ext cx="7644384" cy="321164"/>
          </a:xfrm>
          <a:prstGeom prst="rect">
            <a:avLst/>
          </a:prstGeom>
        </p:spPr>
      </p:pic>
      <p:pic>
        <p:nvPicPr>
          <p:cNvPr id="29" name="Picture 2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1973262"/>
            <a:ext cx="1444752" cy="144270"/>
          </a:xfrm>
          <a:prstGeom prst="rect">
            <a:avLst/>
          </a:prstGeom>
        </p:spPr>
      </p:pic>
      <p:sp>
        <p:nvSpPr>
          <p:cNvPr id="30" name="Rectangle 29"/>
          <p:cNvSpPr/>
          <p:nvPr/>
        </p:nvSpPr>
        <p:spPr bwMode="ltGray">
          <a:xfrm>
            <a:off x="0" y="698808"/>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698808"/>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31639" y="842436"/>
            <a:ext cx="6896534" cy="1080938"/>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2336873"/>
            <a:ext cx="6887389" cy="346125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8A5633A1-B38B-0246-969B-25EB67155D70}"/>
              </a:ext>
              <a:ext uri="{C183D7F6-B498-43B3-948B-1728B52AA6E4}">
                <adec:decorative xmlns:adec="http://schemas.microsoft.com/office/drawing/2017/decorative" xmlns=""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38856" y="707295"/>
            <a:ext cx="1377055" cy="1355870"/>
          </a:xfrm>
          <a:prstGeom prst="rect">
            <a:avLst/>
          </a:prstGeom>
        </p:spPr>
      </p:pic>
      <p:sp>
        <p:nvSpPr>
          <p:cNvPr id="10" name="Footer Placeholder 2">
            <a:extLst>
              <a:ext uri="{FF2B5EF4-FFF2-40B4-BE49-F238E27FC236}">
                <a16:creationId xmlns:a16="http://schemas.microsoft.com/office/drawing/2014/main" id="{4C4960D0-840C-C44F-8D36-6A4C826746EB}"/>
              </a:ext>
            </a:extLst>
          </p:cNvPr>
          <p:cNvSpPr>
            <a:spLocks noGrp="1"/>
          </p:cNvSpPr>
          <p:nvPr>
            <p:ph type="ftr" sz="quarter" idx="11"/>
          </p:nvPr>
        </p:nvSpPr>
        <p:spPr>
          <a:xfrm>
            <a:off x="533400" y="5820425"/>
            <a:ext cx="6894773" cy="825190"/>
          </a:xfrm>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12" name="TextBox 11">
            <a:extLst>
              <a:ext uri="{FF2B5EF4-FFF2-40B4-BE49-F238E27FC236}">
                <a16:creationId xmlns:a16="http://schemas.microsoft.com/office/drawing/2014/main" id="{A425801C-D14E-5A4A-ADC8-68A2DE67174F}"/>
              </a:ext>
            </a:extLst>
          </p:cNvPr>
          <p:cNvSpPr txBox="1"/>
          <p:nvPr userDrawn="1"/>
        </p:nvSpPr>
        <p:spPr>
          <a:xfrm>
            <a:off x="8515599" y="135997"/>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spTree>
    <p:extLst>
      <p:ext uri="{BB962C8B-B14F-4D97-AF65-F5344CB8AC3E}">
        <p14:creationId xmlns:p14="http://schemas.microsoft.com/office/powerpoint/2010/main" val="1410817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1216634" y="753228"/>
            <a:ext cx="3924078" cy="1080938"/>
          </a:xfrm>
        </p:spPr>
        <p:txBody>
          <a:bodyPr/>
          <a:lstStyle/>
          <a:p>
            <a:r>
              <a:rPr lang="en-US" dirty="0"/>
              <a:t>Click to edit Master title style</a:t>
            </a:r>
          </a:p>
        </p:txBody>
      </p:sp>
      <p:sp>
        <p:nvSpPr>
          <p:cNvPr id="3" name="Content Placeholder 2"/>
          <p:cNvSpPr>
            <a:spLocks noGrp="1"/>
          </p:cNvSpPr>
          <p:nvPr>
            <p:ph sz="half" idx="1"/>
          </p:nvPr>
        </p:nvSpPr>
        <p:spPr>
          <a:xfrm>
            <a:off x="533400" y="2076765"/>
            <a:ext cx="4473498" cy="35686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2">
            <a:extLst>
              <a:ext uri="{FF2B5EF4-FFF2-40B4-BE49-F238E27FC236}">
                <a16:creationId xmlns:a16="http://schemas.microsoft.com/office/drawing/2014/main" id="{02356CED-8AD8-B949-9B4E-36D992EDAEA0}"/>
              </a:ext>
            </a:extLst>
          </p:cNvPr>
          <p:cNvSpPr>
            <a:spLocks noGrp="1"/>
          </p:cNvSpPr>
          <p:nvPr>
            <p:ph type="ftr" sz="quarter" idx="11"/>
          </p:nvPr>
        </p:nvSpPr>
        <p:spPr>
          <a:xfrm>
            <a:off x="533401"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6" name="Picture Placeholder 5">
            <a:extLst>
              <a:ext uri="{FF2B5EF4-FFF2-40B4-BE49-F238E27FC236}">
                <a16:creationId xmlns:a16="http://schemas.microsoft.com/office/drawing/2014/main" id="{59A8E482-D55A-7742-AB80-67D24CB56896}"/>
              </a:ext>
            </a:extLst>
          </p:cNvPr>
          <p:cNvSpPr>
            <a:spLocks noGrp="1"/>
          </p:cNvSpPr>
          <p:nvPr>
            <p:ph type="pic" sz="quarter" idx="12"/>
          </p:nvPr>
        </p:nvSpPr>
        <p:spPr>
          <a:xfrm>
            <a:off x="5162351" y="3264229"/>
            <a:ext cx="1801340" cy="2955653"/>
          </a:xfrm>
        </p:spPr>
        <p:txBody>
          <a:bodyPr/>
          <a:lstStyle/>
          <a:p>
            <a:endParaRPr lang="en-US" dirty="0"/>
          </a:p>
        </p:txBody>
      </p:sp>
      <p:sp>
        <p:nvSpPr>
          <p:cNvPr id="9" name="Picture Placeholder 8">
            <a:extLst>
              <a:ext uri="{FF2B5EF4-FFF2-40B4-BE49-F238E27FC236}">
                <a16:creationId xmlns:a16="http://schemas.microsoft.com/office/drawing/2014/main" id="{99ECDDCA-5F6E-A34F-B4DC-632420E64609}"/>
              </a:ext>
            </a:extLst>
          </p:cNvPr>
          <p:cNvSpPr>
            <a:spLocks noGrp="1"/>
          </p:cNvSpPr>
          <p:nvPr>
            <p:ph type="pic" sz="quarter" idx="13"/>
          </p:nvPr>
        </p:nvSpPr>
        <p:spPr>
          <a:xfrm>
            <a:off x="7337270" y="3216615"/>
            <a:ext cx="1639462" cy="2626112"/>
          </a:xfrm>
        </p:spPr>
        <p:txBody>
          <a:bodyPr/>
          <a:lstStyle/>
          <a:p>
            <a:endParaRPr lang="en-US" dirty="0"/>
          </a:p>
        </p:txBody>
      </p:sp>
      <p:sp>
        <p:nvSpPr>
          <p:cNvPr id="15" name="TextBox 14">
            <a:extLst>
              <a:ext uri="{FF2B5EF4-FFF2-40B4-BE49-F238E27FC236}">
                <a16:creationId xmlns:a16="http://schemas.microsoft.com/office/drawing/2014/main" id="{029B0BD7-D559-2B48-814B-3D25A6914C0B}"/>
              </a:ext>
            </a:extLst>
          </p:cNvPr>
          <p:cNvSpPr txBox="1"/>
          <p:nvPr userDrawn="1"/>
        </p:nvSpPr>
        <p:spPr>
          <a:xfrm>
            <a:off x="8570033" y="125112"/>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81914"/>
            <a:ext cx="1072055" cy="1211888"/>
          </a:xfrm>
          <a:prstGeom prst="rect">
            <a:avLst/>
          </a:prstGeom>
        </p:spPr>
      </p:pic>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72248" y="707938"/>
            <a:ext cx="1198526" cy="1132553"/>
          </a:xfrm>
          <a:prstGeom prst="rect">
            <a:avLst/>
          </a:prstGeom>
        </p:spPr>
      </p:pic>
    </p:spTree>
    <p:extLst>
      <p:ext uri="{BB962C8B-B14F-4D97-AF65-F5344CB8AC3E}">
        <p14:creationId xmlns:p14="http://schemas.microsoft.com/office/powerpoint/2010/main" val="3281234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userDrawn="1"/>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11" name="Footer Placeholder 2">
            <a:extLst>
              <a:ext uri="{FF2B5EF4-FFF2-40B4-BE49-F238E27FC236}">
                <a16:creationId xmlns:a16="http://schemas.microsoft.com/office/drawing/2014/main" id="{F59582D4-EEF6-A745-B710-8803C0225D25}"/>
              </a:ext>
            </a:extLst>
          </p:cNvPr>
          <p:cNvSpPr>
            <a:spLocks noGrp="1"/>
          </p:cNvSpPr>
          <p:nvPr>
            <p:ph type="ftr" sz="quarter" idx="11"/>
          </p:nvPr>
        </p:nvSpPr>
        <p:spPr>
          <a:xfrm>
            <a:off x="533400" y="5820425"/>
            <a:ext cx="6894773" cy="825190"/>
          </a:xfrm>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14" name="TextBox 13">
            <a:extLst>
              <a:ext uri="{FF2B5EF4-FFF2-40B4-BE49-F238E27FC236}">
                <a16:creationId xmlns:a16="http://schemas.microsoft.com/office/drawing/2014/main" id="{3A9E95C6-9C1F-0142-B247-9F2247E7BBC8}"/>
              </a:ext>
            </a:extLst>
          </p:cNvPr>
          <p:cNvSpPr txBox="1"/>
          <p:nvPr userDrawn="1"/>
        </p:nvSpPr>
        <p:spPr>
          <a:xfrm>
            <a:off x="8515604" y="125110"/>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97359" y="753228"/>
            <a:ext cx="1143905" cy="1080938"/>
          </a:xfrm>
          <a:prstGeom prst="rect">
            <a:avLst/>
          </a:prstGeom>
        </p:spPr>
      </p:pic>
    </p:spTree>
    <p:extLst>
      <p:ext uri="{BB962C8B-B14F-4D97-AF65-F5344CB8AC3E}">
        <p14:creationId xmlns:p14="http://schemas.microsoft.com/office/powerpoint/2010/main" val="355417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2">
            <a:extLst>
              <a:ext uri="{FF2B5EF4-FFF2-40B4-BE49-F238E27FC236}">
                <a16:creationId xmlns:a16="http://schemas.microsoft.com/office/drawing/2014/main" id="{42A9B82A-2C9F-A841-AA0C-2CB66120B5BD}"/>
              </a:ext>
            </a:extLst>
          </p:cNvPr>
          <p:cNvSpPr>
            <a:spLocks noGrp="1"/>
          </p:cNvSpPr>
          <p:nvPr>
            <p:ph type="ftr" sz="quarter" idx="11"/>
          </p:nvPr>
        </p:nvSpPr>
        <p:spPr>
          <a:xfrm>
            <a:off x="533400" y="5820425"/>
            <a:ext cx="6894773" cy="825190"/>
          </a:xfrm>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10" name="TextBox 9">
            <a:extLst>
              <a:ext uri="{FF2B5EF4-FFF2-40B4-BE49-F238E27FC236}">
                <a16:creationId xmlns:a16="http://schemas.microsoft.com/office/drawing/2014/main" id="{0599D906-6DDC-E741-828C-62BBCFBEA51F}"/>
              </a:ext>
            </a:extLst>
          </p:cNvPr>
          <p:cNvSpPr txBox="1"/>
          <p:nvPr userDrawn="1"/>
        </p:nvSpPr>
        <p:spPr>
          <a:xfrm>
            <a:off x="8504718" y="135997"/>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207" y="700060"/>
            <a:ext cx="1313793" cy="1241474"/>
          </a:xfrm>
          <a:prstGeom prst="rect">
            <a:avLst/>
          </a:prstGeom>
        </p:spPr>
      </p:pic>
    </p:spTree>
    <p:extLst>
      <p:ext uri="{BB962C8B-B14F-4D97-AF65-F5344CB8AC3E}">
        <p14:creationId xmlns:p14="http://schemas.microsoft.com/office/powerpoint/2010/main" val="75789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20" name="Rectangle 19"/>
          <p:cNvSpPr/>
          <p:nvPr/>
        </p:nvSpPr>
        <p:spPr bwMode="ltGray">
          <a:xfrm>
            <a:off x="0" y="858327"/>
            <a:ext cx="7567140" cy="871004"/>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1" name="Rectangle 20"/>
          <p:cNvSpPr/>
          <p:nvPr userDrawn="1"/>
        </p:nvSpPr>
        <p:spPr>
          <a:xfrm>
            <a:off x="7567140" y="858327"/>
            <a:ext cx="1576859" cy="871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userDrawn="1">
            <p:ph type="title"/>
          </p:nvPr>
        </p:nvSpPr>
        <p:spPr>
          <a:xfrm>
            <a:off x="531638" y="1031960"/>
            <a:ext cx="3140612" cy="549635"/>
          </a:xfrm>
        </p:spPr>
        <p:txBody>
          <a:bodyPr anchor="ctr">
            <a:normAutofit/>
          </a:bodyPr>
          <a:lstStyle>
            <a:lvl1pPr>
              <a:defRPr sz="3000" baseline="0"/>
            </a:lvl1pPr>
          </a:lstStyle>
          <a:p>
            <a:endParaRPr lang="en-US" dirty="0"/>
          </a:p>
        </p:txBody>
      </p:sp>
      <p:sp>
        <p:nvSpPr>
          <p:cNvPr id="3" name="Content Placeholder 2"/>
          <p:cNvSpPr>
            <a:spLocks noGrp="1"/>
          </p:cNvSpPr>
          <p:nvPr userDrawn="1">
            <p:ph idx="1"/>
          </p:nvPr>
        </p:nvSpPr>
        <p:spPr>
          <a:xfrm>
            <a:off x="531639" y="1956750"/>
            <a:ext cx="8091054" cy="3647964"/>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4">
            <a:extLst>
              <a:ext uri="{FF2B5EF4-FFF2-40B4-BE49-F238E27FC236}">
                <a16:creationId xmlns:a16="http://schemas.microsoft.com/office/drawing/2014/main" id="{03ACA377-634C-4145-8701-878015729605}"/>
              </a:ext>
            </a:extLst>
          </p:cNvPr>
          <p:cNvSpPr>
            <a:spLocks noGrp="1"/>
          </p:cNvSpPr>
          <p:nvPr userDrawn="1">
            <p:ph type="ftr" sz="quarter" idx="11"/>
          </p:nvPr>
        </p:nvSpPr>
        <p:spPr>
          <a:xfrm>
            <a:off x="533401" y="5885744"/>
            <a:ext cx="8091054" cy="645957"/>
          </a:xfrm>
        </p:spPr>
        <p:txBody>
          <a:bodyPr/>
          <a:lstStyle>
            <a:lvl1pPr algn="ctr">
              <a:defRPr baseline="0">
                <a:solidFill>
                  <a:schemeClr val="bg1"/>
                </a:solidFill>
              </a:defRPr>
            </a:lvl1p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
        <p:nvSpPr>
          <p:cNvPr id="10" name="Title 1">
            <a:extLst>
              <a:ext uri="{FF2B5EF4-FFF2-40B4-BE49-F238E27FC236}">
                <a16:creationId xmlns:a16="http://schemas.microsoft.com/office/drawing/2014/main" id="{94752C11-ECC0-ED45-A304-ED9DB7D78D6E}"/>
              </a:ext>
            </a:extLst>
          </p:cNvPr>
          <p:cNvSpPr txBox="1">
            <a:spLocks/>
          </p:cNvSpPr>
          <p:nvPr userDrawn="1"/>
        </p:nvSpPr>
        <p:spPr>
          <a:xfrm>
            <a:off x="3822327" y="1048654"/>
            <a:ext cx="3770198" cy="549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sz="3200" baseline="0" dirty="0"/>
          </a:p>
        </p:txBody>
      </p:sp>
      <p:sp>
        <p:nvSpPr>
          <p:cNvPr id="9" name="TextBox 8">
            <a:extLst>
              <a:ext uri="{FF2B5EF4-FFF2-40B4-BE49-F238E27FC236}">
                <a16:creationId xmlns:a16="http://schemas.microsoft.com/office/drawing/2014/main" id="{744B9D3A-578A-2B47-8F68-A1C6C7088A95}"/>
              </a:ext>
            </a:extLst>
          </p:cNvPr>
          <p:cNvSpPr txBox="1"/>
          <p:nvPr userDrawn="1"/>
        </p:nvSpPr>
        <p:spPr>
          <a:xfrm>
            <a:off x="8526491" y="114221"/>
            <a:ext cx="500741" cy="369332"/>
          </a:xfrm>
          <a:prstGeom prst="rect">
            <a:avLst/>
          </a:prstGeom>
          <a:noFill/>
        </p:spPr>
        <p:txBody>
          <a:bodyPr wrap="square" rtlCol="0">
            <a:spAutoFit/>
          </a:bodyPr>
          <a:lstStyle/>
          <a:p>
            <a:fld id="{4B4463A2-3353-D24F-A9D7-B7F3746C15EF}" type="slidenum">
              <a:rPr lang="en-US" baseline="0" smtClean="0">
                <a:solidFill>
                  <a:schemeClr val="bg1"/>
                </a:solidFill>
                <a:latin typeface="+mj-lt"/>
              </a:rPr>
              <a:t>‹#›</a:t>
            </a:fld>
            <a:endParaRPr lang="en-US" baseline="0" dirty="0">
              <a:solidFill>
                <a:schemeClr val="bg1"/>
              </a:solidFill>
              <a:latin typeface="+mj-lt"/>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14007" y="944471"/>
            <a:ext cx="830580" cy="784860"/>
          </a:xfrm>
          <a:prstGeom prst="rect">
            <a:avLst/>
          </a:prstGeom>
        </p:spPr>
      </p:pic>
    </p:spTree>
    <p:extLst>
      <p:ext uri="{BB962C8B-B14F-4D97-AF65-F5344CB8AC3E}">
        <p14:creationId xmlns:p14="http://schemas.microsoft.com/office/powerpoint/2010/main" val="398320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1C53ED-F9D9-BB4C-815D-8BE48B31054F}" type="datetime1">
              <a:rPr lang="en-US" smtClean="0"/>
              <a:t>5/21/2021</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13" name="TextBox 12">
            <a:extLst>
              <a:ext uri="{FF2B5EF4-FFF2-40B4-BE49-F238E27FC236}">
                <a16:creationId xmlns:a16="http://schemas.microsoft.com/office/drawing/2014/main" id="{4A990F24-AD9D-C24A-8198-283328973124}"/>
              </a:ext>
            </a:extLst>
          </p:cNvPr>
          <p:cNvSpPr txBox="1"/>
          <p:nvPr userDrawn="1"/>
        </p:nvSpPr>
        <p:spPr>
          <a:xfrm>
            <a:off x="8504719" y="135995"/>
            <a:ext cx="500741" cy="369332"/>
          </a:xfrm>
          <a:prstGeom prst="rect">
            <a:avLst/>
          </a:prstGeom>
          <a:noFill/>
        </p:spPr>
        <p:txBody>
          <a:bodyPr wrap="square" rtlCol="0">
            <a:spAutoFit/>
          </a:bodyPr>
          <a:lstStyle/>
          <a:p>
            <a:fld id="{4B4463A2-3353-D24F-A9D7-B7F3746C15EF}" type="slidenum">
              <a:rPr lang="en-US" baseline="0" smtClean="0">
                <a:latin typeface="+mj-lt"/>
              </a:rPr>
              <a:t>‹#›</a:t>
            </a:fld>
            <a:endParaRPr lang="en-US" baseline="0" dirty="0">
              <a:latin typeface="+mj-lt"/>
            </a:endParaRPr>
          </a:p>
        </p:txBody>
      </p:sp>
    </p:spTree>
    <p:extLst>
      <p:ext uri="{BB962C8B-B14F-4D97-AF65-F5344CB8AC3E}">
        <p14:creationId xmlns:p14="http://schemas.microsoft.com/office/powerpoint/2010/main" val="266966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C77F9-32F8-164B-B074-740FEA1CC940}" type="datetime1">
              <a:rPr lang="en-US" smtClean="0"/>
              <a:t>5/21/2021</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11310"/>
            <a:ext cx="1149836" cy="1090789"/>
          </a:xfrm>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3121188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cstate="email">
              <a:extLst>
                <a:ext uri="{28A0092B-C50C-407E-A947-70E740481C1C}">
                  <a14:useLocalDpi xmlns:a14="http://schemas.microsoft.com/office/drawing/2010/main"/>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038A4E-E934-0946-B659-0CF8B5589D1B}" type="datetime1">
              <a:rPr lang="en-US" smtClean="0"/>
              <a:t>5/21/2021</a:t>
            </a:fld>
            <a:endParaRPr lang="en-US" dirty="0"/>
          </a:p>
        </p:txBody>
      </p:sp>
      <p:sp>
        <p:nvSpPr>
          <p:cNvPr id="6" name="Footer Placeholder 5"/>
          <p:cNvSpPr>
            <a:spLocks noGrp="1"/>
          </p:cNvSpPr>
          <p:nvPr>
            <p:ph type="ftr" sz="quarter" idx="11"/>
          </p:nvPr>
        </p:nvSpPr>
        <p:spPr/>
        <p:txBody>
          <a:body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7" name="Slide Number Placeholder 6"/>
          <p:cNvSpPr>
            <a:spLocks noGrp="1"/>
          </p:cNvSpPr>
          <p:nvPr>
            <p:ph type="sldNum" sz="quarter" idx="12"/>
          </p:nvPr>
        </p:nvSpPr>
        <p:spPr>
          <a:xfrm>
            <a:off x="7856438" y="4711616"/>
            <a:ext cx="1149836" cy="1090789"/>
          </a:xfrm>
        </p:spPr>
        <p:txBody>
          <a:bodyPr/>
          <a:lstStyle/>
          <a:p>
            <a:fld id="{DB8CD99B-3B1D-314C-A2EA-70136B41CEAE}" type="slidenum">
              <a:rPr lang="en-US" smtClean="0"/>
              <a:t>‹#›</a:t>
            </a:fld>
            <a:endParaRPr lang="en-US" dirty="0"/>
          </a:p>
        </p:txBody>
      </p:sp>
    </p:spTree>
    <p:extLst>
      <p:ext uri="{BB962C8B-B14F-4D97-AF65-F5344CB8AC3E}">
        <p14:creationId xmlns:p14="http://schemas.microsoft.com/office/powerpoint/2010/main" val="642446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3000">
              <a:schemeClr val="bg2">
                <a:tint val="96000"/>
                <a:shade val="100000"/>
                <a:hueMod val="270000"/>
                <a:satMod val="200000"/>
                <a:lumMod val="128000"/>
              </a:schemeClr>
            </a:gs>
            <a:gs pos="29000">
              <a:schemeClr val="bg2">
                <a:shade val="100000"/>
                <a:hueMod val="100000"/>
                <a:satMod val="110000"/>
                <a:lumMod val="130000"/>
              </a:schemeClr>
            </a:gs>
            <a:gs pos="100000">
              <a:schemeClr val="bg2">
                <a:shade val="78000"/>
                <a:hueMod val="44000"/>
                <a:satMod val="200000"/>
                <a:lumMod val="69000"/>
              </a:schemeClr>
            </a:gs>
          </a:gsLst>
          <a:path path="rect">
            <a:fillToRect r="100000" b="100000"/>
          </a:path>
          <a:tileRect l="-100000" t="-100000"/>
        </a:gradFill>
        <a:effectLst/>
      </p:bgPr>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5" cstate="email">
            <a:alphaModFix amt="10000"/>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6118167-5F1B-BE41-9291-C9607EF3D485}" type="datetime1">
              <a:rPr lang="en-US" smtClean="0"/>
              <a:t>5/21/2021</a:t>
            </a:fld>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B8CD99B-3B1D-314C-A2EA-70136B41CEAE}" type="slidenum">
              <a:rPr lang="en-US" smtClean="0"/>
              <a:t>‹#›</a:t>
            </a:fld>
            <a:endParaRPr lang="en-US" dirty="0"/>
          </a:p>
        </p:txBody>
      </p:sp>
    </p:spTree>
    <p:extLst>
      <p:ext uri="{BB962C8B-B14F-4D97-AF65-F5344CB8AC3E}">
        <p14:creationId xmlns:p14="http://schemas.microsoft.com/office/powerpoint/2010/main" val="41619158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dc.gov/niosh/topics/heatstress/heatapp.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hyperlink" Target="http://www.osha.gov/dte/library/"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6A48-32A8-784E-82F4-2A85C05001C9}"/>
              </a:ext>
            </a:extLst>
          </p:cNvPr>
          <p:cNvSpPr>
            <a:spLocks noGrp="1"/>
          </p:cNvSpPr>
          <p:nvPr>
            <p:ph type="ctrTitle"/>
          </p:nvPr>
        </p:nvSpPr>
        <p:spPr/>
        <p:txBody>
          <a:bodyPr/>
          <a:lstStyle/>
          <a:p>
            <a:r>
              <a:rPr lang="en-US" sz="4400" dirty="0"/>
              <a:t>Heat-Related Illnesses: </a:t>
            </a:r>
            <a:r>
              <a:rPr lang="en-US" sz="4000" dirty="0"/>
              <a:t>Employer Responsibilities </a:t>
            </a:r>
          </a:p>
        </p:txBody>
      </p:sp>
      <p:sp>
        <p:nvSpPr>
          <p:cNvPr id="3" name="Subtitle 2">
            <a:extLst>
              <a:ext uri="{FF2B5EF4-FFF2-40B4-BE49-F238E27FC236}">
                <a16:creationId xmlns:a16="http://schemas.microsoft.com/office/drawing/2014/main" id="{86C9041A-C51E-F44B-B068-07BC7F38EBC4}"/>
              </a:ext>
            </a:extLst>
          </p:cNvPr>
          <p:cNvSpPr>
            <a:spLocks noGrp="1"/>
          </p:cNvSpPr>
          <p:nvPr>
            <p:ph type="subTitle" idx="1"/>
          </p:nvPr>
        </p:nvSpPr>
        <p:spPr/>
        <p:txBody>
          <a:bodyPr>
            <a:normAutofit/>
          </a:bodyPr>
          <a:lstStyle/>
          <a:p>
            <a:r>
              <a:rPr lang="en-US" sz="3000" dirty="0"/>
              <a:t>A Risk Easy to Battle</a:t>
            </a:r>
          </a:p>
        </p:txBody>
      </p:sp>
      <p:sp>
        <p:nvSpPr>
          <p:cNvPr id="4" name="Footer Placeholder 3">
            <a:extLst>
              <a:ext uri="{FF2B5EF4-FFF2-40B4-BE49-F238E27FC236}">
                <a16:creationId xmlns:a16="http://schemas.microsoft.com/office/drawing/2014/main" id="{2D5EF03F-BE4A-4940-8292-D7EFF257244A}"/>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205114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52EDB-74FA-D34A-979C-1DF646C2333C}"/>
              </a:ext>
            </a:extLst>
          </p:cNvPr>
          <p:cNvSpPr>
            <a:spLocks noGrp="1"/>
          </p:cNvSpPr>
          <p:nvPr>
            <p:ph type="title"/>
          </p:nvPr>
        </p:nvSpPr>
        <p:spPr>
          <a:xfrm>
            <a:off x="1238272" y="743847"/>
            <a:ext cx="5521115" cy="1080938"/>
          </a:xfrm>
        </p:spPr>
        <p:txBody>
          <a:bodyPr/>
          <a:lstStyle/>
          <a:p>
            <a:r>
              <a:rPr lang="en-US" dirty="0"/>
              <a:t>Resources</a:t>
            </a:r>
          </a:p>
        </p:txBody>
      </p:sp>
      <p:sp>
        <p:nvSpPr>
          <p:cNvPr id="3" name="Content Placeholder 2">
            <a:extLst>
              <a:ext uri="{FF2B5EF4-FFF2-40B4-BE49-F238E27FC236}">
                <a16:creationId xmlns:a16="http://schemas.microsoft.com/office/drawing/2014/main" id="{F01AF8AC-EC75-D34F-A2F3-7EC72C0DEE42}"/>
              </a:ext>
            </a:extLst>
          </p:cNvPr>
          <p:cNvSpPr>
            <a:spLocks noGrp="1"/>
          </p:cNvSpPr>
          <p:nvPr>
            <p:ph sz="half" idx="1"/>
          </p:nvPr>
        </p:nvSpPr>
        <p:spPr>
          <a:xfrm>
            <a:off x="391886" y="2383255"/>
            <a:ext cx="6367501" cy="3568635"/>
          </a:xfrm>
        </p:spPr>
        <p:txBody>
          <a:bodyPr/>
          <a:lstStyle/>
          <a:p>
            <a:r>
              <a:rPr lang="en-US" dirty="0"/>
              <a:t>OSHA-NIOSH Heat Safety Tool App - </a:t>
            </a:r>
            <a:r>
              <a:rPr lang="en-US" dirty="0">
                <a:hlinkClick r:id="rId3" tooltip="Link to CDC"/>
              </a:rPr>
              <a:t>www.cdc.gov/niosh/topics/heatstress/heatapp.html</a:t>
            </a:r>
            <a:endParaRPr lang="en-US" dirty="0"/>
          </a:p>
          <a:p>
            <a:r>
              <a:rPr lang="en-US" dirty="0"/>
              <a:t>OSHA Training Requirements and Resources - </a:t>
            </a:r>
            <a:r>
              <a:rPr lang="en-US" dirty="0">
                <a:hlinkClick r:id="rId4" tooltip="Link to OSHA library"/>
              </a:rPr>
              <a:t>www.osha.gov/dte/library/</a:t>
            </a:r>
            <a:endParaRPr lang="en-US" dirty="0"/>
          </a:p>
          <a:p>
            <a:r>
              <a:rPr lang="en-US" dirty="0"/>
              <a:t>Center for Disease Control and Prevention - www.cdc.gov/features/prevent-heat-illness/index.html</a:t>
            </a:r>
          </a:p>
          <a:p>
            <a:endParaRPr lang="en-US" dirty="0"/>
          </a:p>
        </p:txBody>
      </p:sp>
      <p:sp>
        <p:nvSpPr>
          <p:cNvPr id="4" name="Footer Placeholder 3">
            <a:extLst>
              <a:ext uri="{FF2B5EF4-FFF2-40B4-BE49-F238E27FC236}">
                <a16:creationId xmlns:a16="http://schemas.microsoft.com/office/drawing/2014/main" id="{AC06A125-01D2-CE4F-BADB-42769E926895}"/>
              </a:ext>
            </a:extLst>
          </p:cNvPr>
          <p:cNvSpPr>
            <a:spLocks noGrp="1"/>
          </p:cNvSpPr>
          <p:nvPr>
            <p:ph type="ftr" sz="quarter" idx="11"/>
          </p:nvPr>
        </p:nvSpPr>
        <p:spPr>
          <a:xfrm>
            <a:off x="533401" y="5842727"/>
            <a:ext cx="8220990"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6" name="Picture Placeholder 5" descr="This is a picture of a screen shot from the OSHA/NIOSH Heat Safety Tool App."/>
          <p:cNvPicPr>
            <a:picLocks noGrp="1" noChangeAspect="1"/>
          </p:cNvPicPr>
          <p:nvPr>
            <p:ph type="pic" sz="quarter" idx="12"/>
          </p:nvPr>
        </p:nvPicPr>
        <p:blipFill>
          <a:blip r:embed="rId5" cstate="email">
            <a:extLst>
              <a:ext uri="{28A0092B-C50C-407E-A947-70E740481C1C}">
                <a14:useLocalDpi xmlns:a14="http://schemas.microsoft.com/office/drawing/2010/main"/>
              </a:ext>
            </a:extLst>
          </a:blip>
          <a:srcRect/>
          <a:stretch>
            <a:fillRect/>
          </a:stretch>
        </p:blipFill>
        <p:spPr>
          <a:xfrm>
            <a:off x="6953051" y="2573764"/>
            <a:ext cx="1801340" cy="2955653"/>
          </a:xfrm>
        </p:spPr>
      </p:pic>
    </p:spTree>
    <p:extLst>
      <p:ext uri="{BB962C8B-B14F-4D97-AF65-F5344CB8AC3E}">
        <p14:creationId xmlns:p14="http://schemas.microsoft.com/office/powerpoint/2010/main" val="3974314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6A48-32A8-784E-82F4-2A85C05001C9}"/>
              </a:ext>
            </a:extLst>
          </p:cNvPr>
          <p:cNvSpPr>
            <a:spLocks noGrp="1"/>
          </p:cNvSpPr>
          <p:nvPr>
            <p:ph type="ctrTitle"/>
          </p:nvPr>
        </p:nvSpPr>
        <p:spPr/>
        <p:txBody>
          <a:bodyPr/>
          <a:lstStyle/>
          <a:p>
            <a:r>
              <a:rPr lang="en-US" sz="4400" dirty="0"/>
              <a:t>Heat-Related Illnesses: Recognition </a:t>
            </a:r>
          </a:p>
        </p:txBody>
      </p:sp>
      <p:sp>
        <p:nvSpPr>
          <p:cNvPr id="3" name="Subtitle 2">
            <a:extLst>
              <a:ext uri="{FF2B5EF4-FFF2-40B4-BE49-F238E27FC236}">
                <a16:creationId xmlns:a16="http://schemas.microsoft.com/office/drawing/2014/main" id="{86C9041A-C51E-F44B-B068-07BC7F38EBC4}"/>
              </a:ext>
            </a:extLst>
          </p:cNvPr>
          <p:cNvSpPr>
            <a:spLocks noGrp="1"/>
          </p:cNvSpPr>
          <p:nvPr>
            <p:ph type="subTitle" idx="1"/>
          </p:nvPr>
        </p:nvSpPr>
        <p:spPr/>
        <p:txBody>
          <a:bodyPr>
            <a:normAutofit/>
          </a:bodyPr>
          <a:lstStyle/>
          <a:p>
            <a:r>
              <a:rPr lang="en-US" sz="3000" dirty="0"/>
              <a:t>A Risk Easy to Battle</a:t>
            </a:r>
          </a:p>
        </p:txBody>
      </p:sp>
      <p:sp>
        <p:nvSpPr>
          <p:cNvPr id="4" name="Footer Placeholder 3">
            <a:extLst>
              <a:ext uri="{FF2B5EF4-FFF2-40B4-BE49-F238E27FC236}">
                <a16:creationId xmlns:a16="http://schemas.microsoft.com/office/drawing/2014/main" id="{2D5EF03F-BE4A-4940-8292-D7EFF257244A}"/>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119521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8878C-3462-8A40-B16E-5DC9E4E440FB}"/>
              </a:ext>
            </a:extLst>
          </p:cNvPr>
          <p:cNvSpPr>
            <a:spLocks noGrp="1"/>
          </p:cNvSpPr>
          <p:nvPr>
            <p:ph type="title"/>
          </p:nvPr>
        </p:nvSpPr>
        <p:spPr>
          <a:xfrm>
            <a:off x="1216634" y="798384"/>
            <a:ext cx="4856788" cy="996550"/>
          </a:xfrm>
        </p:spPr>
        <p:txBody>
          <a:bodyPr/>
          <a:lstStyle/>
          <a:p>
            <a:r>
              <a:rPr lang="en-US" dirty="0"/>
              <a:t>Heat-Related Illnesses</a:t>
            </a:r>
          </a:p>
        </p:txBody>
      </p:sp>
      <p:sp>
        <p:nvSpPr>
          <p:cNvPr id="3" name="Content Placeholder 2">
            <a:extLst>
              <a:ext uri="{FF2B5EF4-FFF2-40B4-BE49-F238E27FC236}">
                <a16:creationId xmlns:a16="http://schemas.microsoft.com/office/drawing/2014/main" id="{71A3FFBB-8A63-CE4A-A299-6CCD9A7B8864}"/>
              </a:ext>
            </a:extLst>
          </p:cNvPr>
          <p:cNvSpPr>
            <a:spLocks noGrp="1"/>
          </p:cNvSpPr>
          <p:nvPr>
            <p:ph sz="half" idx="1"/>
          </p:nvPr>
        </p:nvSpPr>
        <p:spPr>
          <a:xfrm>
            <a:off x="589845" y="2336873"/>
            <a:ext cx="7730067" cy="1388460"/>
          </a:xfrm>
        </p:spPr>
        <p:txBody>
          <a:bodyPr>
            <a:normAutofit/>
          </a:bodyPr>
          <a:lstStyle/>
          <a:p>
            <a:r>
              <a:rPr lang="en-US" sz="2800" dirty="0"/>
              <a:t>Caused by environmental exposure to heat</a:t>
            </a:r>
          </a:p>
          <a:p>
            <a:r>
              <a:rPr lang="en-US" sz="2800" dirty="0"/>
              <a:t>Can occur indoors as well as outdoors</a:t>
            </a:r>
          </a:p>
          <a:p>
            <a:endParaRPr lang="en-US" dirty="0"/>
          </a:p>
        </p:txBody>
      </p:sp>
      <p:sp>
        <p:nvSpPr>
          <p:cNvPr id="5" name="Footer Placeholder 4">
            <a:extLst>
              <a:ext uri="{FF2B5EF4-FFF2-40B4-BE49-F238E27FC236}">
                <a16:creationId xmlns:a16="http://schemas.microsoft.com/office/drawing/2014/main" id="{16D2D915-74E9-AB47-9889-3952C7DFAFE5}"/>
              </a:ext>
            </a:extLst>
          </p:cNvPr>
          <p:cNvSpPr>
            <a:spLocks noGrp="1"/>
          </p:cNvSpPr>
          <p:nvPr>
            <p:ph type="ftr" sz="quarter" idx="11"/>
          </p:nvPr>
        </p:nvSpPr>
        <p:spPr>
          <a:xfrm>
            <a:off x="533400" y="5954237"/>
            <a:ext cx="8057444"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4" name="Content Placeholder 3">
            <a:extLst>
              <a:ext uri="{FF2B5EF4-FFF2-40B4-BE49-F238E27FC236}">
                <a16:creationId xmlns:a16="http://schemas.microsoft.com/office/drawing/2014/main" id="{C38CCF5D-8B42-244B-9457-4036DAFC237D}"/>
              </a:ext>
            </a:extLst>
          </p:cNvPr>
          <p:cNvSpPr>
            <a:spLocks noGrp="1"/>
          </p:cNvSpPr>
          <p:nvPr>
            <p:ph sz="half" idx="4294967295"/>
          </p:nvPr>
        </p:nvSpPr>
        <p:spPr>
          <a:xfrm>
            <a:off x="0" y="3721100"/>
            <a:ext cx="6129338" cy="1855788"/>
          </a:xfrm>
        </p:spPr>
        <p:txBody>
          <a:bodyPr numCol="2">
            <a:normAutofit/>
          </a:bodyPr>
          <a:lstStyle/>
          <a:p>
            <a:pPr marL="285750" indent="-285750">
              <a:spcBef>
                <a:spcPts val="1200"/>
              </a:spcBef>
            </a:pPr>
            <a:r>
              <a:rPr lang="en-US" sz="2800" dirty="0"/>
              <a:t>Heat rash</a:t>
            </a:r>
          </a:p>
          <a:p>
            <a:pPr marL="285750" indent="-285750">
              <a:spcBef>
                <a:spcPts val="1200"/>
              </a:spcBef>
            </a:pPr>
            <a:r>
              <a:rPr lang="en-US" sz="2800" dirty="0"/>
              <a:t>Heat syncope </a:t>
            </a:r>
          </a:p>
          <a:p>
            <a:pPr marL="285750" indent="-285750">
              <a:spcBef>
                <a:spcPts val="1200"/>
              </a:spcBef>
            </a:pPr>
            <a:r>
              <a:rPr lang="en-US" sz="2800" dirty="0"/>
              <a:t>Heat cramps</a:t>
            </a:r>
          </a:p>
          <a:p>
            <a:pPr marL="285750" indent="-285750">
              <a:spcBef>
                <a:spcPts val="1200"/>
              </a:spcBef>
            </a:pPr>
            <a:r>
              <a:rPr lang="en-US" sz="2800" dirty="0"/>
              <a:t>Heat exhaustion</a:t>
            </a:r>
          </a:p>
          <a:p>
            <a:pPr marL="285750" indent="-285750">
              <a:spcBef>
                <a:spcPts val="1200"/>
              </a:spcBef>
            </a:pPr>
            <a:r>
              <a:rPr lang="en-US" sz="2800" dirty="0"/>
              <a:t>Hyponatremia</a:t>
            </a:r>
          </a:p>
          <a:p>
            <a:pPr marL="285750" indent="-285750">
              <a:spcBef>
                <a:spcPts val="1200"/>
              </a:spcBef>
            </a:pPr>
            <a:r>
              <a:rPr lang="en-US" sz="2800" dirty="0"/>
              <a:t>Heat stroke</a:t>
            </a:r>
          </a:p>
          <a:p>
            <a:endParaRPr lang="en-US" dirty="0"/>
          </a:p>
        </p:txBody>
      </p:sp>
    </p:spTree>
    <p:extLst>
      <p:ext uri="{BB962C8B-B14F-4D97-AF65-F5344CB8AC3E}">
        <p14:creationId xmlns:p14="http://schemas.microsoft.com/office/powerpoint/2010/main" val="948951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A9C1-F336-3144-B62F-6DBF6CA1E4F3}"/>
              </a:ext>
            </a:extLst>
          </p:cNvPr>
          <p:cNvSpPr>
            <a:spLocks noGrp="1"/>
          </p:cNvSpPr>
          <p:nvPr>
            <p:ph type="title"/>
          </p:nvPr>
        </p:nvSpPr>
        <p:spPr/>
        <p:txBody>
          <a:bodyPr/>
          <a:lstStyle/>
          <a:p>
            <a:r>
              <a:rPr lang="en-US" dirty="0"/>
              <a:t>Risk Factors</a:t>
            </a:r>
          </a:p>
        </p:txBody>
      </p:sp>
      <p:sp>
        <p:nvSpPr>
          <p:cNvPr id="9" name="Content Placeholder 2">
            <a:extLst>
              <a:ext uri="{FF2B5EF4-FFF2-40B4-BE49-F238E27FC236}">
                <a16:creationId xmlns:a16="http://schemas.microsoft.com/office/drawing/2014/main" id="{28262F4D-5F31-554C-99B0-B8ED01C8A541}"/>
              </a:ext>
            </a:extLst>
          </p:cNvPr>
          <p:cNvSpPr>
            <a:spLocks noGrp="1"/>
          </p:cNvSpPr>
          <p:nvPr>
            <p:ph idx="1"/>
          </p:nvPr>
        </p:nvSpPr>
        <p:spPr>
          <a:xfrm>
            <a:off x="533400" y="2273813"/>
            <a:ext cx="8085083" cy="3461257"/>
          </a:xfrm>
        </p:spPr>
        <p:txBody>
          <a:bodyPr>
            <a:normAutofit/>
          </a:bodyPr>
          <a:lstStyle/>
          <a:p>
            <a:r>
              <a:rPr lang="en-US" dirty="0"/>
              <a:t>Workers who are not acclimatized to heat</a:t>
            </a:r>
          </a:p>
          <a:p>
            <a:r>
              <a:rPr lang="en-US" dirty="0"/>
              <a:t>Environmental: High temperatures, high humidity, direct sun exposure and lack of air movement</a:t>
            </a:r>
          </a:p>
          <a:p>
            <a:r>
              <a:rPr lang="en-US" dirty="0"/>
              <a:t>Indoor radiant heat sources</a:t>
            </a:r>
          </a:p>
          <a:p>
            <a:r>
              <a:rPr lang="en-US" dirty="0"/>
              <a:t>Clothing: multiple layers, dark colors, tight-fitting or restricts air movement</a:t>
            </a:r>
          </a:p>
          <a:p>
            <a:r>
              <a:rPr lang="en-US" dirty="0"/>
              <a:t>Not drinking enough fluids - dehydration</a:t>
            </a:r>
          </a:p>
          <a:p>
            <a:pPr marL="0" indent="0">
              <a:buNone/>
            </a:pPr>
            <a:endParaRPr lang="en-US" dirty="0"/>
          </a:p>
        </p:txBody>
      </p:sp>
      <p:sp>
        <p:nvSpPr>
          <p:cNvPr id="4" name="Footer Placeholder 3">
            <a:extLst>
              <a:ext uri="{FF2B5EF4-FFF2-40B4-BE49-F238E27FC236}">
                <a16:creationId xmlns:a16="http://schemas.microsoft.com/office/drawing/2014/main" id="{CE9A3714-00AE-E64B-BDFD-E8863BE7BA4C}"/>
              </a:ext>
            </a:extLst>
          </p:cNvPr>
          <p:cNvSpPr>
            <a:spLocks noGrp="1"/>
          </p:cNvSpPr>
          <p:nvPr>
            <p:ph type="ftr" sz="quarter" idx="11"/>
          </p:nvPr>
        </p:nvSpPr>
        <p:spPr>
          <a:xfrm>
            <a:off x="533400" y="5820425"/>
            <a:ext cx="8085083"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4179410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A9C1-F336-3144-B62F-6DBF6CA1E4F3}"/>
              </a:ext>
            </a:extLst>
          </p:cNvPr>
          <p:cNvSpPr>
            <a:spLocks noGrp="1"/>
          </p:cNvSpPr>
          <p:nvPr>
            <p:ph type="title"/>
          </p:nvPr>
        </p:nvSpPr>
        <p:spPr/>
        <p:txBody>
          <a:bodyPr/>
          <a:lstStyle/>
          <a:p>
            <a:r>
              <a:rPr lang="en-US" dirty="0"/>
              <a:t>Risk Factors Continued</a:t>
            </a:r>
          </a:p>
        </p:txBody>
      </p:sp>
      <p:sp>
        <p:nvSpPr>
          <p:cNvPr id="9" name="Content Placeholder 2">
            <a:extLst>
              <a:ext uri="{FF2B5EF4-FFF2-40B4-BE49-F238E27FC236}">
                <a16:creationId xmlns:a16="http://schemas.microsoft.com/office/drawing/2014/main" id="{28262F4D-5F31-554C-99B0-B8ED01C8A541}"/>
              </a:ext>
            </a:extLst>
          </p:cNvPr>
          <p:cNvSpPr>
            <a:spLocks noGrp="1"/>
          </p:cNvSpPr>
          <p:nvPr>
            <p:ph idx="1"/>
          </p:nvPr>
        </p:nvSpPr>
        <p:spPr>
          <a:xfrm>
            <a:off x="533400" y="2273813"/>
            <a:ext cx="8085083" cy="3461257"/>
          </a:xfrm>
        </p:spPr>
        <p:txBody>
          <a:bodyPr>
            <a:normAutofit/>
          </a:bodyPr>
          <a:lstStyle/>
          <a:p>
            <a:r>
              <a:rPr lang="en-US" dirty="0"/>
              <a:t>Some medications</a:t>
            </a:r>
          </a:p>
          <a:p>
            <a:r>
              <a:rPr lang="en-US" dirty="0"/>
              <a:t>Alcohol and caffeine</a:t>
            </a:r>
          </a:p>
          <a:p>
            <a:r>
              <a:rPr lang="en-US" dirty="0"/>
              <a:t>Age</a:t>
            </a:r>
          </a:p>
          <a:p>
            <a:r>
              <a:rPr lang="en-US" dirty="0"/>
              <a:t>Obesity and lack of physical fitness</a:t>
            </a:r>
          </a:p>
          <a:p>
            <a:r>
              <a:rPr lang="en-US" dirty="0"/>
              <a:t>Pregnant workers</a:t>
            </a:r>
          </a:p>
          <a:p>
            <a:r>
              <a:rPr lang="en-US" dirty="0"/>
              <a:t>Workers in poor health</a:t>
            </a:r>
          </a:p>
          <a:p>
            <a:r>
              <a:rPr lang="en-US" dirty="0"/>
              <a:t>Previous heat-related illness</a:t>
            </a:r>
          </a:p>
          <a:p>
            <a:pPr marL="0" indent="0">
              <a:buNone/>
            </a:pPr>
            <a:endParaRPr lang="en-US" dirty="0"/>
          </a:p>
        </p:txBody>
      </p:sp>
      <p:sp>
        <p:nvSpPr>
          <p:cNvPr id="4" name="Footer Placeholder 3">
            <a:extLst>
              <a:ext uri="{FF2B5EF4-FFF2-40B4-BE49-F238E27FC236}">
                <a16:creationId xmlns:a16="http://schemas.microsoft.com/office/drawing/2014/main" id="{CE9A3714-00AE-E64B-BDFD-E8863BE7BA4C}"/>
              </a:ext>
            </a:extLst>
          </p:cNvPr>
          <p:cNvSpPr>
            <a:spLocks noGrp="1"/>
          </p:cNvSpPr>
          <p:nvPr>
            <p:ph type="ftr" sz="quarter" idx="11"/>
          </p:nvPr>
        </p:nvSpPr>
        <p:spPr>
          <a:xfrm>
            <a:off x="533400" y="5820425"/>
            <a:ext cx="8085083"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1961669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A85DD-AD48-6247-AB30-6BB72BF35C5D}"/>
              </a:ext>
            </a:extLst>
          </p:cNvPr>
          <p:cNvSpPr>
            <a:spLocks noGrp="1"/>
          </p:cNvSpPr>
          <p:nvPr>
            <p:ph type="title"/>
          </p:nvPr>
        </p:nvSpPr>
        <p:spPr/>
        <p:txBody>
          <a:bodyPr/>
          <a:lstStyle/>
          <a:p>
            <a:r>
              <a:rPr lang="en-US" dirty="0"/>
              <a:t>Dehydration</a:t>
            </a:r>
          </a:p>
        </p:txBody>
      </p:sp>
      <p:sp>
        <p:nvSpPr>
          <p:cNvPr id="3" name="Content Placeholder 2">
            <a:extLst>
              <a:ext uri="{FF2B5EF4-FFF2-40B4-BE49-F238E27FC236}">
                <a16:creationId xmlns:a16="http://schemas.microsoft.com/office/drawing/2014/main" id="{C41162E7-4D7C-414F-9153-E2EAF41092EC}"/>
              </a:ext>
            </a:extLst>
          </p:cNvPr>
          <p:cNvSpPr>
            <a:spLocks noGrp="1"/>
          </p:cNvSpPr>
          <p:nvPr>
            <p:ph sz="half" idx="1"/>
          </p:nvPr>
        </p:nvSpPr>
        <p:spPr>
          <a:xfrm>
            <a:off x="533401" y="2800062"/>
            <a:ext cx="4265692" cy="2223773"/>
          </a:xfrm>
        </p:spPr>
        <p:txBody>
          <a:bodyPr/>
          <a:lstStyle/>
          <a:p>
            <a:pPr marL="0" indent="0" algn="ctr">
              <a:buNone/>
            </a:pPr>
            <a:r>
              <a:rPr lang="en-US" sz="3600" dirty="0"/>
              <a:t>When you use or lose more fluid than you take in</a:t>
            </a:r>
          </a:p>
          <a:p>
            <a:endParaRPr lang="en-US" dirty="0"/>
          </a:p>
        </p:txBody>
      </p:sp>
      <p:sp>
        <p:nvSpPr>
          <p:cNvPr id="4" name="Footer Placeholder 3">
            <a:extLst>
              <a:ext uri="{FF2B5EF4-FFF2-40B4-BE49-F238E27FC236}">
                <a16:creationId xmlns:a16="http://schemas.microsoft.com/office/drawing/2014/main" id="{F42D5640-CB45-974C-8605-8A4E25C70C9A}"/>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8" name="Picture Placeholder 7" descr="This is a picture of a man outside sweating profusely.">
            <a:extLst>
              <a:ext uri="{FF2B5EF4-FFF2-40B4-BE49-F238E27FC236}">
                <a16:creationId xmlns:a16="http://schemas.microsoft.com/office/drawing/2014/main" id="{9AF0E06E-9D16-734E-B33D-A7C55F75350F}"/>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xfrm>
            <a:off x="5006899" y="491766"/>
            <a:ext cx="4265692" cy="6505095"/>
          </a:xfrm>
          <a:effectLst>
            <a:softEdge rad="114300"/>
          </a:effectLst>
        </p:spPr>
      </p:pic>
    </p:spTree>
    <p:extLst>
      <p:ext uri="{BB962C8B-B14F-4D97-AF65-F5344CB8AC3E}">
        <p14:creationId xmlns:p14="http://schemas.microsoft.com/office/powerpoint/2010/main" val="3933428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0467-0882-1041-8EAC-0D926F898B49}"/>
              </a:ext>
            </a:extLst>
          </p:cNvPr>
          <p:cNvSpPr>
            <a:spLocks noGrp="1"/>
          </p:cNvSpPr>
          <p:nvPr>
            <p:ph type="title"/>
          </p:nvPr>
        </p:nvSpPr>
        <p:spPr/>
        <p:txBody>
          <a:bodyPr/>
          <a:lstStyle/>
          <a:p>
            <a:r>
              <a:rPr lang="en-US" dirty="0"/>
              <a:t>Heat Cramps</a:t>
            </a:r>
          </a:p>
        </p:txBody>
      </p:sp>
      <p:sp>
        <p:nvSpPr>
          <p:cNvPr id="3" name="Content Placeholder 2">
            <a:extLst>
              <a:ext uri="{FF2B5EF4-FFF2-40B4-BE49-F238E27FC236}">
                <a16:creationId xmlns:a16="http://schemas.microsoft.com/office/drawing/2014/main" id="{41ADDD95-D644-EF49-B58A-CBF42A783E9C}"/>
              </a:ext>
            </a:extLst>
          </p:cNvPr>
          <p:cNvSpPr>
            <a:spLocks noGrp="1"/>
          </p:cNvSpPr>
          <p:nvPr>
            <p:ph sz="half" idx="1"/>
          </p:nvPr>
        </p:nvSpPr>
        <p:spPr>
          <a:xfrm>
            <a:off x="352921" y="2509903"/>
            <a:ext cx="4473498" cy="2947070"/>
          </a:xfrm>
        </p:spPr>
        <p:txBody>
          <a:bodyPr/>
          <a:lstStyle/>
          <a:p>
            <a:pPr marL="0" indent="0" algn="ctr">
              <a:buNone/>
            </a:pPr>
            <a:r>
              <a:rPr lang="en-US" sz="3600" dirty="0"/>
              <a:t>Muscle cramps or spasms caused by the loss of electrolytes from heavy sweating.</a:t>
            </a:r>
          </a:p>
          <a:p>
            <a:pPr marL="0" indent="0">
              <a:buNone/>
            </a:pPr>
            <a:endParaRPr lang="en-US" dirty="0"/>
          </a:p>
        </p:txBody>
      </p:sp>
      <p:sp>
        <p:nvSpPr>
          <p:cNvPr id="5" name="Footer Placeholder 4">
            <a:extLst>
              <a:ext uri="{FF2B5EF4-FFF2-40B4-BE49-F238E27FC236}">
                <a16:creationId xmlns:a16="http://schemas.microsoft.com/office/drawing/2014/main" id="{B2D41871-6197-9247-AF29-D5E608270EB2}"/>
              </a:ext>
            </a:extLst>
          </p:cNvPr>
          <p:cNvSpPr>
            <a:spLocks noGrp="1"/>
          </p:cNvSpPr>
          <p:nvPr>
            <p:ph type="ftr" sz="quarter" idx="11"/>
          </p:nvPr>
        </p:nvSpPr>
        <p:spPr>
          <a:xfrm>
            <a:off x="352921"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7" name="Content Placeholder 6" descr="This is a picture of a worker outside having a heat cramp in his calf. He is grabbing his calf.">
            <a:extLst>
              <a:ext uri="{FF2B5EF4-FFF2-40B4-BE49-F238E27FC236}">
                <a16:creationId xmlns:a16="http://schemas.microsoft.com/office/drawing/2014/main" id="{3BAB1DA6-A05F-1F4A-9574-4C0CAC6DF3F3}"/>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tretch>
            <a:fillRect/>
          </a:stretch>
        </p:blipFill>
        <p:spPr>
          <a:xfrm>
            <a:off x="4956771" y="469233"/>
            <a:ext cx="4337044" cy="6505565"/>
          </a:xfrm>
          <a:effectLst>
            <a:softEdge rad="114300"/>
          </a:effectLst>
        </p:spPr>
      </p:pic>
    </p:spTree>
    <p:extLst>
      <p:ext uri="{BB962C8B-B14F-4D97-AF65-F5344CB8AC3E}">
        <p14:creationId xmlns:p14="http://schemas.microsoft.com/office/powerpoint/2010/main" val="3461143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39D0-0CAE-E04D-9D64-B3560F1FA3C0}"/>
              </a:ext>
            </a:extLst>
          </p:cNvPr>
          <p:cNvSpPr>
            <a:spLocks noGrp="1"/>
          </p:cNvSpPr>
          <p:nvPr>
            <p:ph type="title"/>
          </p:nvPr>
        </p:nvSpPr>
        <p:spPr>
          <a:xfrm>
            <a:off x="1216634" y="775806"/>
            <a:ext cx="3924078" cy="1080938"/>
          </a:xfrm>
        </p:spPr>
        <p:txBody>
          <a:bodyPr/>
          <a:lstStyle/>
          <a:p>
            <a:r>
              <a:rPr lang="en-US" dirty="0"/>
              <a:t>Heat Exhaustion</a:t>
            </a:r>
          </a:p>
        </p:txBody>
      </p:sp>
      <p:sp>
        <p:nvSpPr>
          <p:cNvPr id="3" name="Content Placeholder 2">
            <a:extLst>
              <a:ext uri="{FF2B5EF4-FFF2-40B4-BE49-F238E27FC236}">
                <a16:creationId xmlns:a16="http://schemas.microsoft.com/office/drawing/2014/main" id="{829DA4C4-096D-8E45-8F23-FC11E1170107}"/>
              </a:ext>
            </a:extLst>
          </p:cNvPr>
          <p:cNvSpPr>
            <a:spLocks noGrp="1"/>
          </p:cNvSpPr>
          <p:nvPr>
            <p:ph sz="half" idx="1"/>
          </p:nvPr>
        </p:nvSpPr>
        <p:spPr>
          <a:xfrm>
            <a:off x="414866" y="2363154"/>
            <a:ext cx="4473498" cy="3157113"/>
          </a:xfrm>
        </p:spPr>
        <p:txBody>
          <a:bodyPr>
            <a:normAutofit lnSpcReduction="10000"/>
          </a:bodyPr>
          <a:lstStyle/>
          <a:p>
            <a:pPr marL="0" indent="0">
              <a:spcBef>
                <a:spcPts val="1200"/>
              </a:spcBef>
              <a:buNone/>
            </a:pPr>
            <a:r>
              <a:rPr lang="en-US" dirty="0"/>
              <a:t>Your body is overheating</a:t>
            </a:r>
          </a:p>
          <a:p>
            <a:pPr>
              <a:spcBef>
                <a:spcPts val="1200"/>
              </a:spcBef>
            </a:pPr>
            <a:r>
              <a:rPr lang="en-US" dirty="0"/>
              <a:t>Pale, cool, clammy skin</a:t>
            </a:r>
          </a:p>
          <a:p>
            <a:pPr>
              <a:spcBef>
                <a:spcPts val="1200"/>
              </a:spcBef>
            </a:pPr>
            <a:r>
              <a:rPr lang="en-US" dirty="0"/>
              <a:t>Headache, nausea, dizziness</a:t>
            </a:r>
          </a:p>
          <a:p>
            <a:pPr>
              <a:spcBef>
                <a:spcPts val="1200"/>
              </a:spcBef>
            </a:pPr>
            <a:r>
              <a:rPr lang="en-US" dirty="0"/>
              <a:t>Heavy sweating</a:t>
            </a:r>
          </a:p>
          <a:p>
            <a:pPr>
              <a:spcBef>
                <a:spcPts val="1200"/>
              </a:spcBef>
            </a:pPr>
            <a:r>
              <a:rPr lang="en-US" dirty="0"/>
              <a:t>Irritability</a:t>
            </a:r>
          </a:p>
          <a:p>
            <a:pPr>
              <a:spcBef>
                <a:spcPts val="1200"/>
              </a:spcBef>
            </a:pPr>
            <a:r>
              <a:rPr lang="en-US" dirty="0"/>
              <a:t>Thirst </a:t>
            </a:r>
          </a:p>
          <a:p>
            <a:pPr>
              <a:spcBef>
                <a:spcPts val="1200"/>
              </a:spcBef>
            </a:pPr>
            <a:r>
              <a:rPr lang="en-US" dirty="0"/>
              <a:t>Elevated body temperature</a:t>
            </a:r>
          </a:p>
        </p:txBody>
      </p:sp>
      <p:sp>
        <p:nvSpPr>
          <p:cNvPr id="5" name="Footer Placeholder 4">
            <a:extLst>
              <a:ext uri="{FF2B5EF4-FFF2-40B4-BE49-F238E27FC236}">
                <a16:creationId xmlns:a16="http://schemas.microsoft.com/office/drawing/2014/main" id="{7B598AE9-31BE-3241-82F8-3B0C39658D33}"/>
              </a:ext>
            </a:extLst>
          </p:cNvPr>
          <p:cNvSpPr>
            <a:spLocks noGrp="1"/>
          </p:cNvSpPr>
          <p:nvPr>
            <p:ph type="ftr" sz="quarter" idx="11"/>
          </p:nvPr>
        </p:nvSpPr>
        <p:spPr>
          <a:xfrm>
            <a:off x="414866" y="569217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6" name="Content Placeholder 3" descr="This is a picture of a woman suffering from heat exhaustion.">
            <a:extLst>
              <a:ext uri="{FF2B5EF4-FFF2-40B4-BE49-F238E27FC236}">
                <a16:creationId xmlns:a16="http://schemas.microsoft.com/office/drawing/2014/main" id="{B65D303E-9870-6840-9A28-132801042534}"/>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tretch>
            <a:fillRect/>
          </a:stretch>
        </p:blipFill>
        <p:spPr>
          <a:xfrm>
            <a:off x="5006898" y="490408"/>
            <a:ext cx="4262244" cy="6390170"/>
          </a:xfrm>
          <a:prstGeom prst="rect">
            <a:avLst/>
          </a:prstGeom>
          <a:effectLst>
            <a:softEdge rad="114300"/>
          </a:effectLst>
        </p:spPr>
      </p:pic>
    </p:spTree>
    <p:extLst>
      <p:ext uri="{BB962C8B-B14F-4D97-AF65-F5344CB8AC3E}">
        <p14:creationId xmlns:p14="http://schemas.microsoft.com/office/powerpoint/2010/main" val="3921818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2886E-E778-5B4E-A87A-AE2435C358EF}"/>
              </a:ext>
            </a:extLst>
          </p:cNvPr>
          <p:cNvSpPr>
            <a:spLocks noGrp="1"/>
          </p:cNvSpPr>
          <p:nvPr>
            <p:ph type="title"/>
          </p:nvPr>
        </p:nvSpPr>
        <p:spPr/>
        <p:txBody>
          <a:bodyPr/>
          <a:lstStyle/>
          <a:p>
            <a:r>
              <a:rPr lang="en-US" dirty="0"/>
              <a:t>Heat Stroke</a:t>
            </a:r>
          </a:p>
        </p:txBody>
      </p:sp>
      <p:sp>
        <p:nvSpPr>
          <p:cNvPr id="3" name="Content Placeholder 2">
            <a:extLst>
              <a:ext uri="{FF2B5EF4-FFF2-40B4-BE49-F238E27FC236}">
                <a16:creationId xmlns:a16="http://schemas.microsoft.com/office/drawing/2014/main" id="{971F5778-1B0F-2045-AC6A-6F688E78A395}"/>
              </a:ext>
            </a:extLst>
          </p:cNvPr>
          <p:cNvSpPr>
            <a:spLocks noGrp="1"/>
          </p:cNvSpPr>
          <p:nvPr>
            <p:ph sz="half" idx="1"/>
          </p:nvPr>
        </p:nvSpPr>
        <p:spPr>
          <a:xfrm>
            <a:off x="425112" y="2269277"/>
            <a:ext cx="4473498" cy="3573450"/>
          </a:xfrm>
        </p:spPr>
        <p:txBody>
          <a:bodyPr>
            <a:normAutofit lnSpcReduction="10000"/>
          </a:bodyPr>
          <a:lstStyle/>
          <a:p>
            <a:pPr marL="0" indent="0">
              <a:lnSpc>
                <a:spcPct val="100000"/>
              </a:lnSpc>
              <a:spcBef>
                <a:spcPts val="1200"/>
              </a:spcBef>
              <a:buNone/>
            </a:pPr>
            <a:r>
              <a:rPr lang="en-US" dirty="0"/>
              <a:t>Your body can no longer regulate its core temperature</a:t>
            </a:r>
          </a:p>
          <a:p>
            <a:pPr>
              <a:lnSpc>
                <a:spcPct val="100000"/>
              </a:lnSpc>
              <a:spcBef>
                <a:spcPts val="1200"/>
              </a:spcBef>
            </a:pPr>
            <a:r>
              <a:rPr lang="en-US" dirty="0"/>
              <a:t>A true medical emergency.</a:t>
            </a:r>
          </a:p>
          <a:p>
            <a:pPr>
              <a:spcBef>
                <a:spcPts val="1200"/>
              </a:spcBef>
            </a:pPr>
            <a:r>
              <a:rPr lang="en-US" dirty="0"/>
              <a:t>Change in mental status</a:t>
            </a:r>
          </a:p>
          <a:p>
            <a:pPr>
              <a:spcBef>
                <a:spcPts val="1200"/>
              </a:spcBef>
            </a:pPr>
            <a:r>
              <a:rPr lang="en-US" dirty="0"/>
              <a:t>Loss of consciousness</a:t>
            </a:r>
          </a:p>
          <a:p>
            <a:pPr>
              <a:spcBef>
                <a:spcPts val="1200"/>
              </a:spcBef>
            </a:pPr>
            <a:r>
              <a:rPr lang="en-US" dirty="0"/>
              <a:t>Hot, dry, red skin</a:t>
            </a:r>
          </a:p>
          <a:p>
            <a:pPr>
              <a:spcBef>
                <a:spcPts val="1200"/>
              </a:spcBef>
            </a:pPr>
            <a:r>
              <a:rPr lang="en-US" dirty="0"/>
              <a:t>Seizures</a:t>
            </a:r>
          </a:p>
          <a:p>
            <a:pPr>
              <a:spcBef>
                <a:spcPts val="1200"/>
              </a:spcBef>
            </a:pPr>
            <a:r>
              <a:rPr lang="en-US" dirty="0"/>
              <a:t>Very high body temperature </a:t>
            </a:r>
          </a:p>
        </p:txBody>
      </p:sp>
      <p:sp>
        <p:nvSpPr>
          <p:cNvPr id="5" name="Footer Placeholder 4">
            <a:extLst>
              <a:ext uri="{FF2B5EF4-FFF2-40B4-BE49-F238E27FC236}">
                <a16:creationId xmlns:a16="http://schemas.microsoft.com/office/drawing/2014/main" id="{ACF6B0ED-310C-5243-8697-41BC77B13598}"/>
              </a:ext>
            </a:extLst>
          </p:cNvPr>
          <p:cNvSpPr>
            <a:spLocks noGrp="1"/>
          </p:cNvSpPr>
          <p:nvPr>
            <p:ph type="ftr" sz="quarter" idx="11"/>
          </p:nvPr>
        </p:nvSpPr>
        <p:spPr>
          <a:xfrm>
            <a:off x="425113"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6" name="Content Placeholder 5" descr="This is a picture of someone who has collapsed from heat stroke.">
            <a:extLst>
              <a:ext uri="{FF2B5EF4-FFF2-40B4-BE49-F238E27FC236}">
                <a16:creationId xmlns:a16="http://schemas.microsoft.com/office/drawing/2014/main" id="{E3C8C5DD-8A74-D440-919B-B886D2B9023D}"/>
              </a:ext>
            </a:extLst>
          </p:cNvPr>
          <p:cNvPicPr>
            <a:picLocks noGrp="1"/>
          </p:cNvPicPr>
          <p:nvPr>
            <p:ph type="pic" sz="quarter" idx="12"/>
          </p:nvPr>
        </p:nvPicPr>
        <p:blipFill rotWithShape="1">
          <a:blip r:embed="rId3">
            <a:extLst>
              <a:ext uri="{28A0092B-C50C-407E-A947-70E740481C1C}">
                <a14:useLocalDpi xmlns:a14="http://schemas.microsoft.com/office/drawing/2010/main"/>
              </a:ext>
            </a:extLst>
          </a:blip>
          <a:srcRect/>
          <a:stretch/>
        </p:blipFill>
        <p:spPr bwMode="auto">
          <a:xfrm>
            <a:off x="4910642" y="480831"/>
            <a:ext cx="4371141" cy="6507596"/>
          </a:xfrm>
          <a:prstGeom prst="rect">
            <a:avLst/>
          </a:prstGeom>
          <a:ln>
            <a:noFill/>
          </a:ln>
          <a:effectLst>
            <a:outerShdw sx="2000" sy="2000" algn="ctr" rotWithShape="0">
              <a:srgbClr val="000000"/>
            </a:outerShdw>
            <a:softEdge rad="1143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915743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AEC5-8D94-2545-AFA5-7C861419CE16}"/>
              </a:ext>
            </a:extLst>
          </p:cNvPr>
          <p:cNvSpPr>
            <a:spLocks noGrp="1"/>
          </p:cNvSpPr>
          <p:nvPr>
            <p:ph type="title"/>
          </p:nvPr>
        </p:nvSpPr>
        <p:spPr/>
        <p:txBody>
          <a:bodyPr/>
          <a:lstStyle/>
          <a:p>
            <a:r>
              <a:rPr lang="en-US" dirty="0"/>
              <a:t>Hyponatremia</a:t>
            </a:r>
          </a:p>
        </p:txBody>
      </p:sp>
      <p:sp>
        <p:nvSpPr>
          <p:cNvPr id="3" name="Content Placeholder 2">
            <a:extLst>
              <a:ext uri="{FF2B5EF4-FFF2-40B4-BE49-F238E27FC236}">
                <a16:creationId xmlns:a16="http://schemas.microsoft.com/office/drawing/2014/main" id="{506D4980-2865-3049-B593-79A6D36EE29B}"/>
              </a:ext>
            </a:extLst>
          </p:cNvPr>
          <p:cNvSpPr>
            <a:spLocks noGrp="1"/>
          </p:cNvSpPr>
          <p:nvPr>
            <p:ph sz="half" idx="1"/>
          </p:nvPr>
        </p:nvSpPr>
        <p:spPr>
          <a:xfrm>
            <a:off x="425112" y="2076765"/>
            <a:ext cx="4473498" cy="3568635"/>
          </a:xfrm>
        </p:spPr>
        <p:txBody>
          <a:bodyPr>
            <a:normAutofit fontScale="92500"/>
          </a:bodyPr>
          <a:lstStyle/>
          <a:p>
            <a:pPr marL="0" indent="0">
              <a:buNone/>
            </a:pPr>
            <a:r>
              <a:rPr lang="en-US" dirty="0"/>
              <a:t>Low level of sodium in the blood</a:t>
            </a:r>
          </a:p>
          <a:p>
            <a:r>
              <a:rPr lang="en-US" dirty="0"/>
              <a:t>Nausea, vomiting</a:t>
            </a:r>
          </a:p>
          <a:p>
            <a:r>
              <a:rPr lang="en-US" dirty="0"/>
              <a:t>Headache, irritability, confusion</a:t>
            </a:r>
          </a:p>
          <a:p>
            <a:r>
              <a:rPr lang="en-US" dirty="0"/>
              <a:t>Loss of energy, fatigue and drowsiness </a:t>
            </a:r>
          </a:p>
          <a:p>
            <a:r>
              <a:rPr lang="en-US" dirty="0"/>
              <a:t>Muscle weakness or cramps</a:t>
            </a:r>
          </a:p>
          <a:p>
            <a:r>
              <a:rPr lang="en-US" dirty="0"/>
              <a:t>Frequent urination</a:t>
            </a:r>
          </a:p>
          <a:p>
            <a:r>
              <a:rPr lang="en-US" dirty="0"/>
              <a:t>Seizures, coma</a:t>
            </a:r>
          </a:p>
          <a:p>
            <a:endParaRPr lang="en-US" dirty="0"/>
          </a:p>
        </p:txBody>
      </p:sp>
      <p:sp>
        <p:nvSpPr>
          <p:cNvPr id="5" name="Footer Placeholder 4">
            <a:extLst>
              <a:ext uri="{FF2B5EF4-FFF2-40B4-BE49-F238E27FC236}">
                <a16:creationId xmlns:a16="http://schemas.microsoft.com/office/drawing/2014/main" id="{7941E56B-55A6-5D4A-B524-283B3EC67CF9}"/>
              </a:ext>
            </a:extLst>
          </p:cNvPr>
          <p:cNvSpPr>
            <a:spLocks noGrp="1"/>
          </p:cNvSpPr>
          <p:nvPr>
            <p:ph type="ftr" sz="quarter" idx="11"/>
          </p:nvPr>
        </p:nvSpPr>
        <p:spPr>
          <a:xfrm>
            <a:off x="425113"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6" name="Content Placeholder 5" descr="This is a picture of a woman suffering from hyponatremia.">
            <a:extLst>
              <a:ext uri="{FF2B5EF4-FFF2-40B4-BE49-F238E27FC236}">
                <a16:creationId xmlns:a16="http://schemas.microsoft.com/office/drawing/2014/main" id="{29C37870-46C2-834B-8B93-94913B4162D5}"/>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5049506" y="493301"/>
            <a:ext cx="4208213" cy="6474173"/>
          </a:xfrm>
          <a:prstGeom prst="rect">
            <a:avLst/>
          </a:prstGeom>
          <a:effectLst>
            <a:softEdge rad="114300"/>
          </a:effectLst>
        </p:spPr>
      </p:pic>
    </p:spTree>
    <p:extLst>
      <p:ext uri="{BB962C8B-B14F-4D97-AF65-F5344CB8AC3E}">
        <p14:creationId xmlns:p14="http://schemas.microsoft.com/office/powerpoint/2010/main" val="3304401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a:xfrm>
            <a:off x="1216633" y="753228"/>
            <a:ext cx="5048699" cy="1080938"/>
          </a:xfrm>
        </p:spPr>
        <p:txBody>
          <a:bodyPr/>
          <a:lstStyle/>
          <a:p>
            <a:r>
              <a:rPr lang="en-US" dirty="0"/>
              <a:t>OSHA</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533401" y="2514656"/>
            <a:ext cx="8077198" cy="2937877"/>
          </a:xfrm>
        </p:spPr>
        <p:txBody>
          <a:bodyPr>
            <a:normAutofit fontScale="92500" lnSpcReduction="10000"/>
          </a:bodyPr>
          <a:lstStyle/>
          <a:p>
            <a:pPr marL="0" indent="0">
              <a:lnSpc>
                <a:spcPct val="120000"/>
              </a:lnSpc>
              <a:buNone/>
            </a:pPr>
            <a:r>
              <a:rPr lang="en-US" sz="3200" dirty="0"/>
              <a:t>Under OSHA law:</a:t>
            </a:r>
          </a:p>
          <a:p>
            <a:pPr>
              <a:lnSpc>
                <a:spcPct val="120000"/>
              </a:lnSpc>
            </a:pPr>
            <a:r>
              <a:rPr lang="en-US" sz="3200" dirty="0"/>
              <a:t>Employers have a duty to protect workers from recognized serious hazards including heat-related illnesses.</a:t>
            </a:r>
          </a:p>
          <a:p>
            <a:pPr>
              <a:lnSpc>
                <a:spcPct val="120000"/>
              </a:lnSpc>
            </a:pPr>
            <a:r>
              <a:rPr lang="en-US" sz="3200" dirty="0"/>
              <a:t>Workers have a right to a safe workplace.</a:t>
            </a:r>
          </a:p>
        </p:txBody>
      </p:sp>
      <p:sp>
        <p:nvSpPr>
          <p:cNvPr id="5" name="Footer Placeholder 4">
            <a:extLst>
              <a:ext uri="{FF2B5EF4-FFF2-40B4-BE49-F238E27FC236}">
                <a16:creationId xmlns:a16="http://schemas.microsoft.com/office/drawing/2014/main" id="{604A959A-2E10-F145-95DE-C4F1650117BE}"/>
              </a:ext>
            </a:extLst>
          </p:cNvPr>
          <p:cNvSpPr>
            <a:spLocks noGrp="1"/>
          </p:cNvSpPr>
          <p:nvPr>
            <p:ph type="ftr" sz="quarter" idx="11"/>
          </p:nvPr>
        </p:nvSpPr>
        <p:spPr>
          <a:xfrm>
            <a:off x="533401" y="5842727"/>
            <a:ext cx="8170332"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470265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6A48-32A8-784E-82F4-2A85C05001C9}"/>
              </a:ext>
            </a:extLst>
          </p:cNvPr>
          <p:cNvSpPr>
            <a:spLocks noGrp="1"/>
          </p:cNvSpPr>
          <p:nvPr>
            <p:ph type="ctrTitle"/>
          </p:nvPr>
        </p:nvSpPr>
        <p:spPr/>
        <p:txBody>
          <a:bodyPr/>
          <a:lstStyle/>
          <a:p>
            <a:r>
              <a:rPr lang="en-US" sz="4400" dirty="0"/>
              <a:t>Heat-Related Illnesses: Prevention</a:t>
            </a:r>
          </a:p>
        </p:txBody>
      </p:sp>
      <p:sp>
        <p:nvSpPr>
          <p:cNvPr id="3" name="Subtitle 2">
            <a:extLst>
              <a:ext uri="{FF2B5EF4-FFF2-40B4-BE49-F238E27FC236}">
                <a16:creationId xmlns:a16="http://schemas.microsoft.com/office/drawing/2014/main" id="{86C9041A-C51E-F44B-B068-07BC7F38EBC4}"/>
              </a:ext>
            </a:extLst>
          </p:cNvPr>
          <p:cNvSpPr>
            <a:spLocks noGrp="1"/>
          </p:cNvSpPr>
          <p:nvPr>
            <p:ph type="subTitle" idx="1"/>
          </p:nvPr>
        </p:nvSpPr>
        <p:spPr/>
        <p:txBody>
          <a:bodyPr>
            <a:normAutofit/>
          </a:bodyPr>
          <a:lstStyle/>
          <a:p>
            <a:r>
              <a:rPr lang="en-US" sz="3000" dirty="0"/>
              <a:t>A Risk Easy to Battle</a:t>
            </a:r>
          </a:p>
        </p:txBody>
      </p:sp>
      <p:sp>
        <p:nvSpPr>
          <p:cNvPr id="4" name="Footer Placeholder 3">
            <a:extLst>
              <a:ext uri="{FF2B5EF4-FFF2-40B4-BE49-F238E27FC236}">
                <a16:creationId xmlns:a16="http://schemas.microsoft.com/office/drawing/2014/main" id="{2D5EF03F-BE4A-4940-8292-D7EFF257244A}"/>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722298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A6C1-06B3-E64F-B313-404940AE2F19}"/>
              </a:ext>
            </a:extLst>
          </p:cNvPr>
          <p:cNvSpPr>
            <a:spLocks noGrp="1"/>
          </p:cNvSpPr>
          <p:nvPr>
            <p:ph type="title"/>
          </p:nvPr>
        </p:nvSpPr>
        <p:spPr/>
        <p:txBody>
          <a:bodyPr/>
          <a:lstStyle/>
          <a:p>
            <a:r>
              <a:rPr lang="en-US" dirty="0"/>
              <a:t>Prevention</a:t>
            </a:r>
          </a:p>
        </p:txBody>
      </p:sp>
      <p:sp>
        <p:nvSpPr>
          <p:cNvPr id="3" name="Content Placeholder 2">
            <a:extLst>
              <a:ext uri="{FF2B5EF4-FFF2-40B4-BE49-F238E27FC236}">
                <a16:creationId xmlns:a16="http://schemas.microsoft.com/office/drawing/2014/main" id="{5A047720-3C30-4D49-ABA5-FC03554FDB0F}"/>
              </a:ext>
            </a:extLst>
          </p:cNvPr>
          <p:cNvSpPr>
            <a:spLocks noGrp="1"/>
          </p:cNvSpPr>
          <p:nvPr>
            <p:ph sz="half" idx="1"/>
          </p:nvPr>
        </p:nvSpPr>
        <p:spPr>
          <a:xfrm>
            <a:off x="533400" y="2076765"/>
            <a:ext cx="4800600" cy="3568635"/>
          </a:xfrm>
        </p:spPr>
        <p:txBody>
          <a:bodyPr>
            <a:normAutofit fontScale="92500" lnSpcReduction="10000"/>
          </a:bodyPr>
          <a:lstStyle/>
          <a:p>
            <a:pPr>
              <a:lnSpc>
                <a:spcPct val="120000"/>
              </a:lnSpc>
            </a:pPr>
            <a:r>
              <a:rPr lang="en-US" dirty="0"/>
              <a:t>Heat-related illnesses can be prevented</a:t>
            </a:r>
          </a:p>
          <a:p>
            <a:pPr>
              <a:lnSpc>
                <a:spcPct val="120000"/>
              </a:lnSpc>
            </a:pPr>
            <a:r>
              <a:rPr lang="en-US" dirty="0"/>
              <a:t>Key factors include:</a:t>
            </a:r>
          </a:p>
          <a:p>
            <a:pPr lvl="1">
              <a:lnSpc>
                <a:spcPct val="120000"/>
              </a:lnSpc>
            </a:pPr>
            <a:r>
              <a:rPr lang="en-US" sz="2400" dirty="0"/>
              <a:t>Training</a:t>
            </a:r>
          </a:p>
          <a:p>
            <a:pPr lvl="1">
              <a:lnSpc>
                <a:spcPct val="120000"/>
              </a:lnSpc>
            </a:pPr>
            <a:r>
              <a:rPr lang="en-US" sz="2400" dirty="0"/>
              <a:t>Acclimatizing</a:t>
            </a:r>
          </a:p>
          <a:p>
            <a:pPr lvl="1">
              <a:lnSpc>
                <a:spcPct val="120000"/>
              </a:lnSpc>
            </a:pPr>
            <a:r>
              <a:rPr lang="en-US" sz="2400" dirty="0"/>
              <a:t>Resting in shade</a:t>
            </a:r>
          </a:p>
          <a:p>
            <a:pPr lvl="1">
              <a:lnSpc>
                <a:spcPct val="120000"/>
              </a:lnSpc>
            </a:pPr>
            <a:r>
              <a:rPr lang="en-US" sz="2400" dirty="0"/>
              <a:t>Drinking fluids</a:t>
            </a:r>
          </a:p>
          <a:p>
            <a:pPr lvl="1">
              <a:lnSpc>
                <a:spcPct val="120000"/>
              </a:lnSpc>
            </a:pPr>
            <a:r>
              <a:rPr lang="en-US" sz="2400" dirty="0"/>
              <a:t>Monitoring</a:t>
            </a:r>
          </a:p>
          <a:p>
            <a:pPr lvl="1"/>
            <a:endParaRPr lang="en-US" dirty="0"/>
          </a:p>
        </p:txBody>
      </p:sp>
      <p:sp>
        <p:nvSpPr>
          <p:cNvPr id="4" name="Footer Placeholder 3">
            <a:extLst>
              <a:ext uri="{FF2B5EF4-FFF2-40B4-BE49-F238E27FC236}">
                <a16:creationId xmlns:a16="http://schemas.microsoft.com/office/drawing/2014/main" id="{328143BE-7AFA-684C-A80D-36E02BF6F05F}"/>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8" name="Picture Placeholder 7" descr="This is a picture of a woman working outside in the sun. She appears to be resting. &#10;">
            <a:extLst>
              <a:ext uri="{FF2B5EF4-FFF2-40B4-BE49-F238E27FC236}">
                <a16:creationId xmlns:a16="http://schemas.microsoft.com/office/drawing/2014/main" id="{8E982B77-49FE-7144-ACB9-3BFA416E0BE6}"/>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4965254" y="491067"/>
            <a:ext cx="4309202" cy="6468536"/>
          </a:xfrm>
          <a:effectLst>
            <a:softEdge rad="114300"/>
          </a:effectLst>
        </p:spPr>
      </p:pic>
    </p:spTree>
    <p:extLst>
      <p:ext uri="{BB962C8B-B14F-4D97-AF65-F5344CB8AC3E}">
        <p14:creationId xmlns:p14="http://schemas.microsoft.com/office/powerpoint/2010/main" val="3893504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p:txBody>
          <a:bodyPr/>
          <a:lstStyle/>
          <a:p>
            <a:r>
              <a:rPr lang="en-US" dirty="0"/>
              <a:t>Acclimatize</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533401" y="2175428"/>
            <a:ext cx="4473498" cy="3568635"/>
          </a:xfrm>
        </p:spPr>
        <p:txBody>
          <a:bodyPr/>
          <a:lstStyle/>
          <a:p>
            <a:r>
              <a:rPr lang="en-US" dirty="0"/>
              <a:t>Acclimatize – increasing your heat tolerance over time</a:t>
            </a:r>
          </a:p>
          <a:p>
            <a:r>
              <a:rPr lang="en-US" dirty="0"/>
              <a:t>Gradually increase work time in hot conditions over 10 – 14 days</a:t>
            </a:r>
          </a:p>
          <a:p>
            <a:r>
              <a:rPr lang="en-US" dirty="0"/>
              <a:t>After a vacation heat tolerance can be regained in 2 – 3 days.</a:t>
            </a:r>
          </a:p>
        </p:txBody>
      </p:sp>
      <p:sp>
        <p:nvSpPr>
          <p:cNvPr id="5" name="Footer Placeholder 4">
            <a:extLst>
              <a:ext uri="{FF2B5EF4-FFF2-40B4-BE49-F238E27FC236}">
                <a16:creationId xmlns:a16="http://schemas.microsoft.com/office/drawing/2014/main" id="{604A959A-2E10-F145-95DE-C4F1650117BE}"/>
              </a:ext>
            </a:extLst>
          </p:cNvPr>
          <p:cNvSpPr>
            <a:spLocks noGrp="1"/>
          </p:cNvSpPr>
          <p:nvPr>
            <p:ph type="ftr" sz="quarter" idx="11"/>
          </p:nvPr>
        </p:nvSpPr>
        <p:spPr>
          <a:xfrm>
            <a:off x="533401" y="5842727"/>
            <a:ext cx="8170332"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7" name="Content Placeholder 6" descr="This is a picture of a landscape worker working outside in the sun.">
            <a:extLst>
              <a:ext uri="{FF2B5EF4-FFF2-40B4-BE49-F238E27FC236}">
                <a16:creationId xmlns:a16="http://schemas.microsoft.com/office/drawing/2014/main" id="{68BFA01C-68C1-4040-9D93-96C2B80B46C3}"/>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5361872" y="2588443"/>
            <a:ext cx="3474506" cy="3056957"/>
          </a:xfrm>
          <a:effectLst>
            <a:softEdge rad="114300"/>
          </a:effectLst>
        </p:spPr>
      </p:pic>
    </p:spTree>
    <p:extLst>
      <p:ext uri="{BB962C8B-B14F-4D97-AF65-F5344CB8AC3E}">
        <p14:creationId xmlns:p14="http://schemas.microsoft.com/office/powerpoint/2010/main" val="2282644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E4C69-506E-C442-AFE0-D0E55E5102C7}"/>
              </a:ext>
            </a:extLst>
          </p:cNvPr>
          <p:cNvSpPr>
            <a:spLocks noGrp="1"/>
          </p:cNvSpPr>
          <p:nvPr>
            <p:ph type="title"/>
          </p:nvPr>
        </p:nvSpPr>
        <p:spPr/>
        <p:txBody>
          <a:bodyPr/>
          <a:lstStyle/>
          <a:p>
            <a:r>
              <a:rPr lang="en-US" dirty="0"/>
              <a:t>Adjust Schedule</a:t>
            </a:r>
          </a:p>
        </p:txBody>
      </p:sp>
      <p:sp>
        <p:nvSpPr>
          <p:cNvPr id="3" name="Content Placeholder 2">
            <a:extLst>
              <a:ext uri="{FF2B5EF4-FFF2-40B4-BE49-F238E27FC236}">
                <a16:creationId xmlns:a16="http://schemas.microsoft.com/office/drawing/2014/main" id="{EFE26E6A-BF79-6748-AA3B-714B1EA5306E}"/>
              </a:ext>
            </a:extLst>
          </p:cNvPr>
          <p:cNvSpPr>
            <a:spLocks noGrp="1"/>
          </p:cNvSpPr>
          <p:nvPr>
            <p:ph sz="half" idx="1"/>
          </p:nvPr>
        </p:nvSpPr>
        <p:spPr>
          <a:xfrm>
            <a:off x="533401" y="2517953"/>
            <a:ext cx="4473498" cy="2947070"/>
          </a:xfrm>
        </p:spPr>
        <p:txBody>
          <a:bodyPr/>
          <a:lstStyle/>
          <a:p>
            <a:r>
              <a:rPr lang="en-US" sz="2800" dirty="0"/>
              <a:t>Try to work during the cooler part of day</a:t>
            </a:r>
          </a:p>
          <a:p>
            <a:r>
              <a:rPr lang="en-US" sz="2800" dirty="0"/>
              <a:t>New workers may not be acclimatized – adjust schedule to allow time for acclimatization</a:t>
            </a:r>
          </a:p>
          <a:p>
            <a:endParaRPr lang="en-US" dirty="0"/>
          </a:p>
        </p:txBody>
      </p:sp>
      <p:sp>
        <p:nvSpPr>
          <p:cNvPr id="5" name="Footer Placeholder 4">
            <a:extLst>
              <a:ext uri="{FF2B5EF4-FFF2-40B4-BE49-F238E27FC236}">
                <a16:creationId xmlns:a16="http://schemas.microsoft.com/office/drawing/2014/main" id="{2F29E52B-E740-4D48-981E-E9BF6B6C3C16}"/>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7" name="Content Placeholder 6" descr="This is a picture of a worker taking a break in the direct sun who is drinking a sports drink. He appears to be wiping sweat off his face.">
            <a:extLst>
              <a:ext uri="{FF2B5EF4-FFF2-40B4-BE49-F238E27FC236}">
                <a16:creationId xmlns:a16="http://schemas.microsoft.com/office/drawing/2014/main" id="{9E4F78B7-23A6-B04C-960D-AAD9D0D18DB1}"/>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a:ext>
            </a:extLst>
          </a:blip>
          <a:srcRect/>
          <a:stretch/>
        </p:blipFill>
        <p:spPr>
          <a:xfrm>
            <a:off x="5757333" y="490269"/>
            <a:ext cx="3510844" cy="6519450"/>
          </a:xfrm>
          <a:effectLst>
            <a:softEdge rad="114300"/>
          </a:effectLst>
        </p:spPr>
      </p:pic>
    </p:spTree>
    <p:extLst>
      <p:ext uri="{BB962C8B-B14F-4D97-AF65-F5344CB8AC3E}">
        <p14:creationId xmlns:p14="http://schemas.microsoft.com/office/powerpoint/2010/main" val="1941991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title="Pop-up shade and fa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67171" y="2332653"/>
            <a:ext cx="4457540" cy="3522544"/>
          </a:xfrm>
          <a:prstGeom prst="rect">
            <a:avLst/>
          </a:prstGeom>
        </p:spPr>
      </p:pic>
      <p:sp>
        <p:nvSpPr>
          <p:cNvPr id="2" name="Title 1">
            <a:extLst>
              <a:ext uri="{FF2B5EF4-FFF2-40B4-BE49-F238E27FC236}">
                <a16:creationId xmlns:a16="http://schemas.microsoft.com/office/drawing/2014/main" id="{4B50D121-0E62-9640-BAD2-43676BA8B26C}"/>
              </a:ext>
            </a:extLst>
          </p:cNvPr>
          <p:cNvSpPr>
            <a:spLocks noGrp="1"/>
          </p:cNvSpPr>
          <p:nvPr>
            <p:ph type="title"/>
          </p:nvPr>
        </p:nvSpPr>
        <p:spPr>
          <a:xfrm>
            <a:off x="1216634" y="753228"/>
            <a:ext cx="5466388" cy="1080938"/>
          </a:xfrm>
        </p:spPr>
        <p:txBody>
          <a:bodyPr/>
          <a:lstStyle/>
          <a:p>
            <a:r>
              <a:rPr lang="en-US" dirty="0"/>
              <a:t>Take Frequent Breaks</a:t>
            </a:r>
          </a:p>
        </p:txBody>
      </p:sp>
      <p:sp>
        <p:nvSpPr>
          <p:cNvPr id="3" name="Content Placeholder 2">
            <a:extLst>
              <a:ext uri="{FF2B5EF4-FFF2-40B4-BE49-F238E27FC236}">
                <a16:creationId xmlns:a16="http://schemas.microsoft.com/office/drawing/2014/main" id="{F6D8F3CA-3A78-E044-A0E3-E13A62BBEDCB}"/>
              </a:ext>
            </a:extLst>
          </p:cNvPr>
          <p:cNvSpPr>
            <a:spLocks noGrp="1"/>
          </p:cNvSpPr>
          <p:nvPr>
            <p:ph sz="half" idx="1"/>
          </p:nvPr>
        </p:nvSpPr>
        <p:spPr>
          <a:xfrm>
            <a:off x="661812" y="2652567"/>
            <a:ext cx="4305300" cy="3190159"/>
          </a:xfrm>
        </p:spPr>
        <p:txBody>
          <a:bodyPr/>
          <a:lstStyle/>
          <a:p>
            <a:r>
              <a:rPr lang="en-US" sz="2800" dirty="0"/>
              <a:t>Out of direct sun</a:t>
            </a:r>
          </a:p>
          <a:p>
            <a:r>
              <a:rPr lang="en-US" sz="2800" dirty="0"/>
              <a:t>Cool, shady location</a:t>
            </a:r>
          </a:p>
          <a:p>
            <a:r>
              <a:rPr lang="en-US" sz="2800" dirty="0"/>
              <a:t>Provide a shade structure if no shade available</a:t>
            </a:r>
          </a:p>
          <a:p>
            <a:r>
              <a:rPr lang="en-US" sz="2800" dirty="0"/>
              <a:t>Fan to circulate air</a:t>
            </a:r>
          </a:p>
          <a:p>
            <a:endParaRPr lang="en-US" dirty="0"/>
          </a:p>
        </p:txBody>
      </p:sp>
      <p:sp>
        <p:nvSpPr>
          <p:cNvPr id="5" name="Footer Placeholder 4">
            <a:extLst>
              <a:ext uri="{FF2B5EF4-FFF2-40B4-BE49-F238E27FC236}">
                <a16:creationId xmlns:a16="http://schemas.microsoft.com/office/drawing/2014/main" id="{DE4C2B98-AC84-924C-A026-EE4807A273FF}"/>
              </a:ext>
            </a:extLst>
          </p:cNvPr>
          <p:cNvSpPr>
            <a:spLocks noGrp="1"/>
          </p:cNvSpPr>
          <p:nvPr>
            <p:ph type="ftr" sz="quarter" idx="11"/>
          </p:nvPr>
        </p:nvSpPr>
        <p:spPr>
          <a:xfrm>
            <a:off x="533401" y="5842727"/>
            <a:ext cx="8091310"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2201258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709B8-0E02-C94C-98D9-DBA150E9A0FF}"/>
              </a:ext>
            </a:extLst>
          </p:cNvPr>
          <p:cNvSpPr>
            <a:spLocks noGrp="1"/>
          </p:cNvSpPr>
          <p:nvPr>
            <p:ph type="title"/>
          </p:nvPr>
        </p:nvSpPr>
        <p:spPr/>
        <p:txBody>
          <a:bodyPr/>
          <a:lstStyle/>
          <a:p>
            <a:r>
              <a:rPr lang="en-US" dirty="0"/>
              <a:t>Drink Plenty of Fluids</a:t>
            </a:r>
          </a:p>
        </p:txBody>
      </p:sp>
      <p:sp>
        <p:nvSpPr>
          <p:cNvPr id="3" name="Content Placeholder 2">
            <a:extLst>
              <a:ext uri="{FF2B5EF4-FFF2-40B4-BE49-F238E27FC236}">
                <a16:creationId xmlns:a16="http://schemas.microsoft.com/office/drawing/2014/main" id="{CEFA3846-407F-F04E-9CB8-371BEE4F7465}"/>
              </a:ext>
            </a:extLst>
          </p:cNvPr>
          <p:cNvSpPr>
            <a:spLocks noGrp="1"/>
          </p:cNvSpPr>
          <p:nvPr>
            <p:ph sz="half" idx="1"/>
          </p:nvPr>
        </p:nvSpPr>
        <p:spPr>
          <a:xfrm>
            <a:off x="533400" y="2144499"/>
            <a:ext cx="4473498" cy="3568635"/>
          </a:xfrm>
        </p:spPr>
        <p:txBody>
          <a:bodyPr>
            <a:normAutofit/>
          </a:bodyPr>
          <a:lstStyle/>
          <a:p>
            <a:r>
              <a:rPr lang="en-US" sz="2600" dirty="0"/>
              <a:t>A cup of cool water every 15 to 20 minutes</a:t>
            </a:r>
          </a:p>
          <a:p>
            <a:r>
              <a:rPr lang="en-US" sz="2600" dirty="0"/>
              <a:t>Water less than 59 °F </a:t>
            </a:r>
          </a:p>
          <a:p>
            <a:r>
              <a:rPr lang="en-US" sz="2600" dirty="0"/>
              <a:t>Individual drinking cups</a:t>
            </a:r>
          </a:p>
          <a:p>
            <a:r>
              <a:rPr lang="en-US" sz="2600" dirty="0"/>
              <a:t>During prolonged sweating -  drinks such as sports drink to replace electrolytes</a:t>
            </a:r>
          </a:p>
          <a:p>
            <a:endParaRPr lang="en-US" dirty="0"/>
          </a:p>
        </p:txBody>
      </p:sp>
      <p:sp>
        <p:nvSpPr>
          <p:cNvPr id="5" name="Footer Placeholder 4">
            <a:extLst>
              <a:ext uri="{FF2B5EF4-FFF2-40B4-BE49-F238E27FC236}">
                <a16:creationId xmlns:a16="http://schemas.microsoft.com/office/drawing/2014/main" id="{7BCC81BD-6EB8-5948-9FAC-B0AA330A7484}"/>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9" name="Content Placeholder 8" descr="This is a picture of a worker filling a personal water bottle from a water cooler.">
            <a:extLst>
              <a:ext uri="{FF2B5EF4-FFF2-40B4-BE49-F238E27FC236}">
                <a16:creationId xmlns:a16="http://schemas.microsoft.com/office/drawing/2014/main" id="{8D4185A4-F9F6-2B4A-8FFE-2572F4C5529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a:ext>
            </a:extLst>
          </a:blip>
          <a:srcRect/>
          <a:stretch/>
        </p:blipFill>
        <p:spPr>
          <a:xfrm>
            <a:off x="5326781" y="474133"/>
            <a:ext cx="3942970" cy="6510353"/>
          </a:xfrm>
          <a:effectLst>
            <a:softEdge rad="114300"/>
          </a:effectLst>
        </p:spPr>
      </p:pic>
    </p:spTree>
    <p:extLst>
      <p:ext uri="{BB962C8B-B14F-4D97-AF65-F5344CB8AC3E}">
        <p14:creationId xmlns:p14="http://schemas.microsoft.com/office/powerpoint/2010/main" val="1185102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A6635-AEF8-FA40-A5A1-70A908158C6F}"/>
              </a:ext>
            </a:extLst>
          </p:cNvPr>
          <p:cNvSpPr>
            <a:spLocks noGrp="1"/>
          </p:cNvSpPr>
          <p:nvPr>
            <p:ph type="title"/>
          </p:nvPr>
        </p:nvSpPr>
        <p:spPr>
          <a:xfrm>
            <a:off x="1216634" y="753228"/>
            <a:ext cx="5635722" cy="1080938"/>
          </a:xfrm>
        </p:spPr>
        <p:txBody>
          <a:bodyPr>
            <a:normAutofit/>
          </a:bodyPr>
          <a:lstStyle/>
          <a:p>
            <a:r>
              <a:rPr lang="en-US" dirty="0"/>
              <a:t>Wear Appropriate Clothing</a:t>
            </a:r>
          </a:p>
        </p:txBody>
      </p:sp>
      <p:sp>
        <p:nvSpPr>
          <p:cNvPr id="3" name="Content Placeholder 2">
            <a:extLst>
              <a:ext uri="{FF2B5EF4-FFF2-40B4-BE49-F238E27FC236}">
                <a16:creationId xmlns:a16="http://schemas.microsoft.com/office/drawing/2014/main" id="{DE56986C-4BD1-C34F-A543-5D797E338E05}"/>
              </a:ext>
            </a:extLst>
          </p:cNvPr>
          <p:cNvSpPr>
            <a:spLocks noGrp="1"/>
          </p:cNvSpPr>
          <p:nvPr>
            <p:ph sz="half" idx="1"/>
          </p:nvPr>
        </p:nvSpPr>
        <p:spPr>
          <a:xfrm>
            <a:off x="530300" y="2647460"/>
            <a:ext cx="4473498" cy="2721013"/>
          </a:xfrm>
        </p:spPr>
        <p:txBody>
          <a:bodyPr>
            <a:normAutofit/>
          </a:bodyPr>
          <a:lstStyle/>
          <a:p>
            <a:r>
              <a:rPr lang="en-US" sz="3000" dirty="0"/>
              <a:t>Hat with a wide brim</a:t>
            </a:r>
          </a:p>
          <a:p>
            <a:r>
              <a:rPr lang="en-US" sz="3000" dirty="0"/>
              <a:t>Light-colored, loose-fitting clothing</a:t>
            </a:r>
          </a:p>
          <a:p>
            <a:r>
              <a:rPr lang="en-US" sz="3000" dirty="0"/>
              <a:t>Sun glasses</a:t>
            </a:r>
          </a:p>
          <a:p>
            <a:r>
              <a:rPr lang="en-US" sz="3000" dirty="0"/>
              <a:t>Sunscreen</a:t>
            </a:r>
          </a:p>
        </p:txBody>
      </p:sp>
      <p:sp>
        <p:nvSpPr>
          <p:cNvPr id="5" name="Footer Placeholder 4">
            <a:extLst>
              <a:ext uri="{FF2B5EF4-FFF2-40B4-BE49-F238E27FC236}">
                <a16:creationId xmlns:a16="http://schemas.microsoft.com/office/drawing/2014/main" id="{F59D5274-479E-2C44-BB30-8F0DE87E9EED}"/>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12" name="Content Placeholder 11" descr="This is a picture of a worker wearing light-colored, loose-fitting clothing and a hardhat with a wide brim and neck shade.">
            <a:extLst>
              <a:ext uri="{FF2B5EF4-FFF2-40B4-BE49-F238E27FC236}">
                <a16:creationId xmlns:a16="http://schemas.microsoft.com/office/drawing/2014/main" id="{B45C7D9D-DEA2-5849-97DD-DD88F98DBDB3}"/>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tretch>
            <a:fillRect/>
          </a:stretch>
        </p:blipFill>
        <p:spPr>
          <a:xfrm>
            <a:off x="5418666" y="2264472"/>
            <a:ext cx="3462866" cy="4306489"/>
          </a:xfrm>
          <a:effectLst>
            <a:softEdge rad="114300"/>
          </a:effectLst>
        </p:spPr>
      </p:pic>
    </p:spTree>
    <p:extLst>
      <p:ext uri="{BB962C8B-B14F-4D97-AF65-F5344CB8AC3E}">
        <p14:creationId xmlns:p14="http://schemas.microsoft.com/office/powerpoint/2010/main" val="121696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A70EE-991B-594E-9406-76CEB3B7B24B}"/>
              </a:ext>
            </a:extLst>
          </p:cNvPr>
          <p:cNvSpPr>
            <a:spLocks noGrp="1"/>
          </p:cNvSpPr>
          <p:nvPr>
            <p:ph type="title"/>
          </p:nvPr>
        </p:nvSpPr>
        <p:spPr>
          <a:xfrm>
            <a:off x="1216633" y="753228"/>
            <a:ext cx="5116433" cy="1080938"/>
          </a:xfrm>
        </p:spPr>
        <p:txBody>
          <a:bodyPr/>
          <a:lstStyle/>
          <a:p>
            <a:r>
              <a:rPr lang="en-US" dirty="0"/>
              <a:t>Wear Cooling Garments</a:t>
            </a:r>
          </a:p>
        </p:txBody>
      </p:sp>
      <p:sp>
        <p:nvSpPr>
          <p:cNvPr id="3" name="Content Placeholder 2">
            <a:extLst>
              <a:ext uri="{FF2B5EF4-FFF2-40B4-BE49-F238E27FC236}">
                <a16:creationId xmlns:a16="http://schemas.microsoft.com/office/drawing/2014/main" id="{81098C57-EBF2-3249-8FF5-F1268A53195B}"/>
              </a:ext>
            </a:extLst>
          </p:cNvPr>
          <p:cNvSpPr>
            <a:spLocks noGrp="1"/>
          </p:cNvSpPr>
          <p:nvPr>
            <p:ph sz="half" idx="1"/>
          </p:nvPr>
        </p:nvSpPr>
        <p:spPr>
          <a:xfrm>
            <a:off x="739904" y="2284932"/>
            <a:ext cx="4473498" cy="3568635"/>
          </a:xfrm>
        </p:spPr>
        <p:txBody>
          <a:bodyPr>
            <a:normAutofit/>
          </a:bodyPr>
          <a:lstStyle/>
          <a:p>
            <a:r>
              <a:rPr lang="en-US" sz="3000" dirty="0"/>
              <a:t>Cooling bands - water evaporates and cool</a:t>
            </a:r>
          </a:p>
          <a:p>
            <a:r>
              <a:rPr lang="en-US" sz="3000" dirty="0"/>
              <a:t>Cooling shirts  - wick sweat and cool </a:t>
            </a:r>
          </a:p>
          <a:p>
            <a:r>
              <a:rPr lang="en-US" sz="3000" dirty="0"/>
              <a:t>Special cooling personal protective equipment</a:t>
            </a:r>
          </a:p>
          <a:p>
            <a:endParaRPr lang="en-US" dirty="0"/>
          </a:p>
        </p:txBody>
      </p:sp>
      <p:sp>
        <p:nvSpPr>
          <p:cNvPr id="5" name="Footer Placeholder 4">
            <a:extLst>
              <a:ext uri="{FF2B5EF4-FFF2-40B4-BE49-F238E27FC236}">
                <a16:creationId xmlns:a16="http://schemas.microsoft.com/office/drawing/2014/main" id="{F3DE4141-DB02-154D-B8AC-9EFD230D0256}"/>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8" name="Picture 7" descr="Colling band and vest "/>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13401" y="2048566"/>
            <a:ext cx="3296117" cy="3997871"/>
          </a:xfrm>
          <a:prstGeom prst="rect">
            <a:avLst/>
          </a:prstGeom>
        </p:spPr>
      </p:pic>
    </p:spTree>
    <p:extLst>
      <p:ext uri="{BB962C8B-B14F-4D97-AF65-F5344CB8AC3E}">
        <p14:creationId xmlns:p14="http://schemas.microsoft.com/office/powerpoint/2010/main" val="1171377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1DFA-897E-5B4E-911B-61ECA3ECA1FF}"/>
              </a:ext>
            </a:extLst>
          </p:cNvPr>
          <p:cNvSpPr>
            <a:spLocks noGrp="1"/>
          </p:cNvSpPr>
          <p:nvPr>
            <p:ph type="title"/>
          </p:nvPr>
        </p:nvSpPr>
        <p:spPr/>
        <p:txBody>
          <a:bodyPr/>
          <a:lstStyle/>
          <a:p>
            <a:r>
              <a:rPr lang="en-US" dirty="0"/>
              <a:t>Monitor</a:t>
            </a:r>
          </a:p>
        </p:txBody>
      </p:sp>
      <p:sp>
        <p:nvSpPr>
          <p:cNvPr id="3" name="Content Placeholder 2">
            <a:extLst>
              <a:ext uri="{FF2B5EF4-FFF2-40B4-BE49-F238E27FC236}">
                <a16:creationId xmlns:a16="http://schemas.microsoft.com/office/drawing/2014/main" id="{BD1BD8F9-77E9-1648-BC1A-FCF4FE76A457}"/>
              </a:ext>
            </a:extLst>
          </p:cNvPr>
          <p:cNvSpPr>
            <a:spLocks noGrp="1"/>
          </p:cNvSpPr>
          <p:nvPr>
            <p:ph sz="half" idx="1"/>
          </p:nvPr>
        </p:nvSpPr>
        <p:spPr>
          <a:xfrm>
            <a:off x="533401" y="2274092"/>
            <a:ext cx="4473498" cy="3568635"/>
          </a:xfrm>
        </p:spPr>
        <p:txBody>
          <a:bodyPr>
            <a:normAutofit/>
          </a:bodyPr>
          <a:lstStyle/>
          <a:p>
            <a:r>
              <a:rPr lang="en-US" sz="3200" dirty="0"/>
              <a:t>Use a buddy system</a:t>
            </a:r>
          </a:p>
          <a:p>
            <a:r>
              <a:rPr lang="en-US" sz="3200" dirty="0"/>
              <a:t>Don’t work alone</a:t>
            </a:r>
          </a:p>
          <a:p>
            <a:r>
              <a:rPr lang="en-US" sz="3200" dirty="0"/>
              <a:t>Monitor each other for signs and symptoms of heat-related illnesses </a:t>
            </a:r>
          </a:p>
        </p:txBody>
      </p:sp>
      <p:sp>
        <p:nvSpPr>
          <p:cNvPr id="5" name="Footer Placeholder 4">
            <a:extLst>
              <a:ext uri="{FF2B5EF4-FFF2-40B4-BE49-F238E27FC236}">
                <a16:creationId xmlns:a16="http://schemas.microsoft.com/office/drawing/2014/main" id="{E692FBA0-6E10-AE43-A45B-E09D40B51AC2}"/>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11" name="Content Placeholder 10" descr="This is a picture of a worker helping his coworker who is showing signs and symptoms of a heat-related illnesses sit down.">
            <a:extLst>
              <a:ext uri="{FF2B5EF4-FFF2-40B4-BE49-F238E27FC236}">
                <a16:creationId xmlns:a16="http://schemas.microsoft.com/office/drawing/2014/main" id="{294CD7A4-873E-BF47-96FD-447FB0E0F5FE}"/>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5006899" y="479554"/>
            <a:ext cx="4249992" cy="6523750"/>
          </a:xfrm>
          <a:effectLst>
            <a:softEdge rad="114300"/>
          </a:effectLst>
        </p:spPr>
      </p:pic>
    </p:spTree>
    <p:extLst>
      <p:ext uri="{BB962C8B-B14F-4D97-AF65-F5344CB8AC3E}">
        <p14:creationId xmlns:p14="http://schemas.microsoft.com/office/powerpoint/2010/main" val="3135361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A6A48-32A8-784E-82F4-2A85C05001C9}"/>
              </a:ext>
            </a:extLst>
          </p:cNvPr>
          <p:cNvSpPr>
            <a:spLocks noGrp="1"/>
          </p:cNvSpPr>
          <p:nvPr>
            <p:ph type="ctrTitle"/>
          </p:nvPr>
        </p:nvSpPr>
        <p:spPr/>
        <p:txBody>
          <a:bodyPr/>
          <a:lstStyle/>
          <a:p>
            <a:r>
              <a:rPr lang="en-US" sz="4400" dirty="0"/>
              <a:t>Heat-Related Illnesses: Treatment</a:t>
            </a:r>
          </a:p>
        </p:txBody>
      </p:sp>
      <p:sp>
        <p:nvSpPr>
          <p:cNvPr id="3" name="Subtitle 2">
            <a:extLst>
              <a:ext uri="{FF2B5EF4-FFF2-40B4-BE49-F238E27FC236}">
                <a16:creationId xmlns:a16="http://schemas.microsoft.com/office/drawing/2014/main" id="{86C9041A-C51E-F44B-B068-07BC7F38EBC4}"/>
              </a:ext>
            </a:extLst>
          </p:cNvPr>
          <p:cNvSpPr>
            <a:spLocks noGrp="1"/>
          </p:cNvSpPr>
          <p:nvPr>
            <p:ph type="subTitle" idx="1"/>
          </p:nvPr>
        </p:nvSpPr>
        <p:spPr/>
        <p:txBody>
          <a:bodyPr>
            <a:normAutofit/>
          </a:bodyPr>
          <a:lstStyle/>
          <a:p>
            <a:r>
              <a:rPr lang="en-US" sz="3000" dirty="0"/>
              <a:t>A Risk Easy to Battle</a:t>
            </a:r>
          </a:p>
        </p:txBody>
      </p:sp>
      <p:sp>
        <p:nvSpPr>
          <p:cNvPr id="4" name="Footer Placeholder 3">
            <a:extLst>
              <a:ext uri="{FF2B5EF4-FFF2-40B4-BE49-F238E27FC236}">
                <a16:creationId xmlns:a16="http://schemas.microsoft.com/office/drawing/2014/main" id="{2D5EF03F-BE4A-4940-8292-D7EFF257244A}"/>
              </a:ext>
            </a:extLst>
          </p:cNvPr>
          <p:cNvSpPr>
            <a:spLocks noGrp="1"/>
          </p:cNvSpPr>
          <p:nvPr>
            <p:ph type="ftr" sz="quarter" idx="11"/>
          </p:nvPr>
        </p:nvSpPr>
        <p:spPr/>
        <p:txBody>
          <a:bodyPr/>
          <a:lstStyle/>
          <a:p>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spTree>
    <p:extLst>
      <p:ext uri="{BB962C8B-B14F-4D97-AF65-F5344CB8AC3E}">
        <p14:creationId xmlns:p14="http://schemas.microsoft.com/office/powerpoint/2010/main" val="2014879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a:xfrm>
            <a:off x="1216633" y="753228"/>
            <a:ext cx="5048699" cy="1080938"/>
          </a:xfrm>
        </p:spPr>
        <p:txBody>
          <a:bodyPr/>
          <a:lstStyle/>
          <a:p>
            <a:r>
              <a:rPr lang="en-US" dirty="0"/>
              <a:t>At-Risk Industries</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533401" y="2205318"/>
            <a:ext cx="8077198" cy="3247215"/>
          </a:xfrm>
        </p:spPr>
        <p:txBody>
          <a:bodyPr>
            <a:normAutofit fontScale="77500" lnSpcReduction="20000"/>
          </a:bodyPr>
          <a:lstStyle/>
          <a:p>
            <a:pPr>
              <a:lnSpc>
                <a:spcPct val="120000"/>
              </a:lnSpc>
            </a:pPr>
            <a:r>
              <a:rPr lang="en-US" sz="3200" dirty="0"/>
              <a:t>Construction </a:t>
            </a:r>
          </a:p>
          <a:p>
            <a:pPr>
              <a:lnSpc>
                <a:spcPct val="120000"/>
              </a:lnSpc>
            </a:pPr>
            <a:r>
              <a:rPr lang="en-US" sz="3200" dirty="0"/>
              <a:t>Agricultural </a:t>
            </a:r>
          </a:p>
          <a:p>
            <a:pPr>
              <a:lnSpc>
                <a:spcPct val="120000"/>
              </a:lnSpc>
            </a:pPr>
            <a:r>
              <a:rPr lang="en-US" sz="3200" dirty="0"/>
              <a:t>Firefighting</a:t>
            </a:r>
          </a:p>
          <a:p>
            <a:pPr>
              <a:lnSpc>
                <a:spcPct val="120000"/>
              </a:lnSpc>
            </a:pPr>
            <a:r>
              <a:rPr lang="en-US" sz="3200" dirty="0"/>
              <a:t>Mining</a:t>
            </a:r>
          </a:p>
          <a:p>
            <a:pPr>
              <a:lnSpc>
                <a:spcPct val="120000"/>
              </a:lnSpc>
            </a:pPr>
            <a:r>
              <a:rPr lang="en-US" sz="3200" dirty="0"/>
              <a:t>Bakery, boiler room and factory workers </a:t>
            </a:r>
          </a:p>
          <a:p>
            <a:pPr>
              <a:lnSpc>
                <a:spcPct val="120000"/>
              </a:lnSpc>
            </a:pPr>
            <a:r>
              <a:rPr lang="en-US" sz="3200" dirty="0"/>
              <a:t>Any work indoors or outdoors in a hot environment</a:t>
            </a:r>
          </a:p>
        </p:txBody>
      </p:sp>
      <p:sp>
        <p:nvSpPr>
          <p:cNvPr id="5" name="Footer Placeholder 4">
            <a:extLst>
              <a:ext uri="{FF2B5EF4-FFF2-40B4-BE49-F238E27FC236}">
                <a16:creationId xmlns:a16="http://schemas.microsoft.com/office/drawing/2014/main" id="{604A959A-2E10-F145-95DE-C4F1650117BE}"/>
              </a:ext>
            </a:extLst>
          </p:cNvPr>
          <p:cNvSpPr>
            <a:spLocks noGrp="1"/>
          </p:cNvSpPr>
          <p:nvPr>
            <p:ph type="ftr" sz="quarter" idx="11"/>
          </p:nvPr>
        </p:nvSpPr>
        <p:spPr>
          <a:xfrm>
            <a:off x="533401" y="5842727"/>
            <a:ext cx="8170332"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577914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8878C-3462-8A40-B16E-5DC9E4E440FB}"/>
              </a:ext>
            </a:extLst>
          </p:cNvPr>
          <p:cNvSpPr>
            <a:spLocks noGrp="1"/>
          </p:cNvSpPr>
          <p:nvPr>
            <p:ph type="title"/>
          </p:nvPr>
        </p:nvSpPr>
        <p:spPr>
          <a:xfrm>
            <a:off x="1402997" y="783013"/>
            <a:ext cx="4913135" cy="996550"/>
          </a:xfrm>
        </p:spPr>
        <p:txBody>
          <a:bodyPr>
            <a:normAutofit/>
          </a:bodyPr>
          <a:lstStyle/>
          <a:p>
            <a:r>
              <a:rPr lang="en-US" dirty="0"/>
              <a:t>Review</a:t>
            </a:r>
          </a:p>
        </p:txBody>
      </p:sp>
      <p:sp>
        <p:nvSpPr>
          <p:cNvPr id="3" name="Content Placeholder 2">
            <a:extLst>
              <a:ext uri="{FF2B5EF4-FFF2-40B4-BE49-F238E27FC236}">
                <a16:creationId xmlns:a16="http://schemas.microsoft.com/office/drawing/2014/main" id="{71A3FFBB-8A63-CE4A-A299-6CCD9A7B8864}"/>
              </a:ext>
            </a:extLst>
          </p:cNvPr>
          <p:cNvSpPr>
            <a:spLocks noGrp="1"/>
          </p:cNvSpPr>
          <p:nvPr>
            <p:ph sz="half" idx="1"/>
          </p:nvPr>
        </p:nvSpPr>
        <p:spPr>
          <a:xfrm>
            <a:off x="697088" y="2366004"/>
            <a:ext cx="7730067" cy="1196735"/>
          </a:xfrm>
        </p:spPr>
        <p:txBody>
          <a:bodyPr>
            <a:normAutofit fontScale="25000" lnSpcReduction="20000"/>
          </a:bodyPr>
          <a:lstStyle/>
          <a:p>
            <a:pPr>
              <a:lnSpc>
                <a:spcPct val="140000"/>
              </a:lnSpc>
            </a:pPr>
            <a:r>
              <a:rPr lang="en-US" sz="11200" dirty="0"/>
              <a:t>Dehydration</a:t>
            </a:r>
          </a:p>
          <a:p>
            <a:pPr>
              <a:lnSpc>
                <a:spcPct val="140000"/>
              </a:lnSpc>
            </a:pPr>
            <a:r>
              <a:rPr lang="en-US" sz="11200" dirty="0"/>
              <a:t>Heat-Related Illnesses</a:t>
            </a:r>
          </a:p>
          <a:p>
            <a:endParaRPr lang="en-US" dirty="0"/>
          </a:p>
        </p:txBody>
      </p:sp>
      <p:sp>
        <p:nvSpPr>
          <p:cNvPr id="5" name="Footer Placeholder 4">
            <a:extLst>
              <a:ext uri="{FF2B5EF4-FFF2-40B4-BE49-F238E27FC236}">
                <a16:creationId xmlns:a16="http://schemas.microsoft.com/office/drawing/2014/main" id="{16D2D915-74E9-AB47-9889-3952C7DFAFE5}"/>
              </a:ext>
            </a:extLst>
          </p:cNvPr>
          <p:cNvSpPr>
            <a:spLocks noGrp="1"/>
          </p:cNvSpPr>
          <p:nvPr>
            <p:ph type="ftr" sz="quarter" idx="11"/>
          </p:nvPr>
        </p:nvSpPr>
        <p:spPr>
          <a:xfrm>
            <a:off x="533400" y="5954237"/>
            <a:ext cx="8057444"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
        <p:nvSpPr>
          <p:cNvPr id="4" name="Content Placeholder 3">
            <a:extLst>
              <a:ext uri="{FF2B5EF4-FFF2-40B4-BE49-F238E27FC236}">
                <a16:creationId xmlns:a16="http://schemas.microsoft.com/office/drawing/2014/main" id="{C38CCF5D-8B42-244B-9457-4036DAFC237D}"/>
              </a:ext>
            </a:extLst>
          </p:cNvPr>
          <p:cNvSpPr>
            <a:spLocks noGrp="1"/>
          </p:cNvSpPr>
          <p:nvPr>
            <p:ph sz="half" idx="4294967295"/>
          </p:nvPr>
        </p:nvSpPr>
        <p:spPr>
          <a:xfrm>
            <a:off x="0" y="3833813"/>
            <a:ext cx="6129338" cy="1855787"/>
          </a:xfrm>
        </p:spPr>
        <p:txBody>
          <a:bodyPr numCol="2">
            <a:normAutofit/>
          </a:bodyPr>
          <a:lstStyle/>
          <a:p>
            <a:pPr marL="285750" indent="-285750">
              <a:spcBef>
                <a:spcPts val="1200"/>
              </a:spcBef>
            </a:pPr>
            <a:r>
              <a:rPr lang="en-US" sz="2800" dirty="0"/>
              <a:t>Heat rash</a:t>
            </a:r>
          </a:p>
          <a:p>
            <a:pPr marL="285750" indent="-285750">
              <a:spcBef>
                <a:spcPts val="1200"/>
              </a:spcBef>
            </a:pPr>
            <a:r>
              <a:rPr lang="en-US" sz="2800" dirty="0"/>
              <a:t>Heat syncope </a:t>
            </a:r>
          </a:p>
          <a:p>
            <a:pPr marL="285750" indent="-285750">
              <a:spcBef>
                <a:spcPts val="1200"/>
              </a:spcBef>
            </a:pPr>
            <a:r>
              <a:rPr lang="en-US" sz="2800" dirty="0"/>
              <a:t>Heat cramps</a:t>
            </a:r>
          </a:p>
          <a:p>
            <a:pPr marL="285750" indent="-285750">
              <a:spcBef>
                <a:spcPts val="1200"/>
              </a:spcBef>
            </a:pPr>
            <a:r>
              <a:rPr lang="en-US" sz="2800" dirty="0"/>
              <a:t>Heat exhaustion</a:t>
            </a:r>
          </a:p>
          <a:p>
            <a:pPr marL="285750" indent="-285750">
              <a:spcBef>
                <a:spcPts val="1200"/>
              </a:spcBef>
            </a:pPr>
            <a:r>
              <a:rPr lang="en-US" sz="2800" dirty="0"/>
              <a:t>Hyponatremia</a:t>
            </a:r>
          </a:p>
          <a:p>
            <a:pPr marL="285750" indent="-285750">
              <a:spcBef>
                <a:spcPts val="1200"/>
              </a:spcBef>
            </a:pPr>
            <a:r>
              <a:rPr lang="en-US" sz="2800" dirty="0"/>
              <a:t>Heat stroke</a:t>
            </a:r>
          </a:p>
          <a:p>
            <a:endParaRPr lang="en-US" dirty="0"/>
          </a:p>
        </p:txBody>
      </p:sp>
    </p:spTree>
    <p:extLst>
      <p:ext uri="{BB962C8B-B14F-4D97-AF65-F5344CB8AC3E}">
        <p14:creationId xmlns:p14="http://schemas.microsoft.com/office/powerpoint/2010/main" val="195874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CC739-34CB-F440-9FD2-66A8E50075F6}"/>
              </a:ext>
            </a:extLst>
          </p:cNvPr>
          <p:cNvSpPr>
            <a:spLocks noGrp="1"/>
          </p:cNvSpPr>
          <p:nvPr>
            <p:ph type="title"/>
          </p:nvPr>
        </p:nvSpPr>
        <p:spPr/>
        <p:txBody>
          <a:bodyPr/>
          <a:lstStyle/>
          <a:p>
            <a:r>
              <a:rPr lang="en-US" dirty="0"/>
              <a:t>Heat Stroke: Call</a:t>
            </a:r>
          </a:p>
        </p:txBody>
      </p:sp>
      <p:sp>
        <p:nvSpPr>
          <p:cNvPr id="3" name="Content Placeholder 2">
            <a:extLst>
              <a:ext uri="{FF2B5EF4-FFF2-40B4-BE49-F238E27FC236}">
                <a16:creationId xmlns:a16="http://schemas.microsoft.com/office/drawing/2014/main" id="{F8D02CBB-7B58-7C49-8734-77EDF634FCEE}"/>
              </a:ext>
            </a:extLst>
          </p:cNvPr>
          <p:cNvSpPr>
            <a:spLocks noGrp="1"/>
          </p:cNvSpPr>
          <p:nvPr>
            <p:ph sz="half" idx="1"/>
          </p:nvPr>
        </p:nvSpPr>
        <p:spPr>
          <a:xfrm>
            <a:off x="461209" y="2937669"/>
            <a:ext cx="4473498" cy="1941782"/>
          </a:xfrm>
        </p:spPr>
        <p:txBody>
          <a:bodyPr/>
          <a:lstStyle/>
          <a:p>
            <a:pPr marL="0" indent="0" algn="ctr">
              <a:buNone/>
            </a:pPr>
            <a:r>
              <a:rPr lang="en-US" sz="3800" dirty="0"/>
              <a:t>CALL 911 - Heat stroke is a medical emergency</a:t>
            </a:r>
          </a:p>
          <a:p>
            <a:pPr marL="0" indent="0">
              <a:buNone/>
            </a:pPr>
            <a:endParaRPr lang="en-US" dirty="0"/>
          </a:p>
        </p:txBody>
      </p:sp>
      <p:sp>
        <p:nvSpPr>
          <p:cNvPr id="5" name="Footer Placeholder 4">
            <a:extLst>
              <a:ext uri="{FF2B5EF4-FFF2-40B4-BE49-F238E27FC236}">
                <a16:creationId xmlns:a16="http://schemas.microsoft.com/office/drawing/2014/main" id="{9B440F13-BBC3-8946-BD4A-9AF0DCF49398}"/>
              </a:ext>
            </a:extLst>
          </p:cNvPr>
          <p:cNvSpPr>
            <a:spLocks noGrp="1"/>
          </p:cNvSpPr>
          <p:nvPr>
            <p:ph type="ftr" sz="quarter" idx="11"/>
          </p:nvPr>
        </p:nvSpPr>
        <p:spPr>
          <a:xfrm>
            <a:off x="461209"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6" name="Content Placeholder 5" descr="This is a picture of a woman calling for help for a heat stroke emergency.">
            <a:extLst>
              <a:ext uri="{FF2B5EF4-FFF2-40B4-BE49-F238E27FC236}">
                <a16:creationId xmlns:a16="http://schemas.microsoft.com/office/drawing/2014/main" id="{7F079BA9-BFBC-2849-B481-4896B529B118}"/>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5152744" y="494406"/>
            <a:ext cx="4111572" cy="6478319"/>
          </a:xfrm>
          <a:prstGeom prst="rect">
            <a:avLst/>
          </a:prstGeom>
          <a:effectLst>
            <a:softEdge rad="114300"/>
          </a:effectLst>
        </p:spPr>
      </p:pic>
    </p:spTree>
    <p:extLst>
      <p:ext uri="{BB962C8B-B14F-4D97-AF65-F5344CB8AC3E}">
        <p14:creationId xmlns:p14="http://schemas.microsoft.com/office/powerpoint/2010/main" val="2066375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75953-6569-CA4E-A1DD-F29A35D66592}"/>
              </a:ext>
            </a:extLst>
          </p:cNvPr>
          <p:cNvSpPr>
            <a:spLocks noGrp="1"/>
          </p:cNvSpPr>
          <p:nvPr>
            <p:ph type="title"/>
          </p:nvPr>
        </p:nvSpPr>
        <p:spPr/>
        <p:txBody>
          <a:bodyPr/>
          <a:lstStyle/>
          <a:p>
            <a:r>
              <a:rPr lang="en-US" dirty="0"/>
              <a:t>Heat Stroke: Cool</a:t>
            </a:r>
          </a:p>
        </p:txBody>
      </p:sp>
      <p:sp>
        <p:nvSpPr>
          <p:cNvPr id="3" name="Content Placeholder 2">
            <a:extLst>
              <a:ext uri="{FF2B5EF4-FFF2-40B4-BE49-F238E27FC236}">
                <a16:creationId xmlns:a16="http://schemas.microsoft.com/office/drawing/2014/main" id="{0EDE5E96-57B9-E743-972C-225E34CCB64F}"/>
              </a:ext>
            </a:extLst>
          </p:cNvPr>
          <p:cNvSpPr>
            <a:spLocks noGrp="1"/>
          </p:cNvSpPr>
          <p:nvPr>
            <p:ph sz="half" idx="1"/>
          </p:nvPr>
        </p:nvSpPr>
        <p:spPr>
          <a:xfrm>
            <a:off x="449177" y="2542702"/>
            <a:ext cx="4473498" cy="2591488"/>
          </a:xfrm>
        </p:spPr>
        <p:txBody>
          <a:bodyPr/>
          <a:lstStyle/>
          <a:p>
            <a:r>
              <a:rPr lang="en-US" sz="3800" dirty="0"/>
              <a:t>Move to shady cool area</a:t>
            </a:r>
          </a:p>
          <a:p>
            <a:r>
              <a:rPr lang="en-US" sz="3800" dirty="0"/>
              <a:t>Cool the worker any way you can</a:t>
            </a:r>
          </a:p>
          <a:p>
            <a:endParaRPr lang="en-US" dirty="0"/>
          </a:p>
        </p:txBody>
      </p:sp>
      <p:sp>
        <p:nvSpPr>
          <p:cNvPr id="5" name="Footer Placeholder 4">
            <a:extLst>
              <a:ext uri="{FF2B5EF4-FFF2-40B4-BE49-F238E27FC236}">
                <a16:creationId xmlns:a16="http://schemas.microsoft.com/office/drawing/2014/main" id="{5CD75E97-6F11-8E47-99BB-687D334B4544}"/>
              </a:ext>
            </a:extLst>
          </p:cNvPr>
          <p:cNvSpPr>
            <a:spLocks noGrp="1"/>
          </p:cNvSpPr>
          <p:nvPr>
            <p:ph type="ftr" sz="quarter" idx="11"/>
          </p:nvPr>
        </p:nvSpPr>
        <p:spPr>
          <a:xfrm>
            <a:off x="449177" y="5842727"/>
            <a:ext cx="447349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6" name="Content Placeholder 5" descr="This is a picture of a man applying cold compressing to a woman suffering from heat stroke.">
            <a:extLst>
              <a:ext uri="{FF2B5EF4-FFF2-40B4-BE49-F238E27FC236}">
                <a16:creationId xmlns:a16="http://schemas.microsoft.com/office/drawing/2014/main" id="{C00FF8DB-5F9B-8F46-9E37-0D0435A64E16}"/>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4970803" y="2381822"/>
            <a:ext cx="4094409" cy="3722950"/>
          </a:xfrm>
          <a:prstGeom prst="rect">
            <a:avLst/>
          </a:prstGeom>
          <a:effectLst>
            <a:softEdge rad="114300"/>
          </a:effectLst>
        </p:spPr>
      </p:pic>
    </p:spTree>
    <p:extLst>
      <p:ext uri="{BB962C8B-B14F-4D97-AF65-F5344CB8AC3E}">
        <p14:creationId xmlns:p14="http://schemas.microsoft.com/office/powerpoint/2010/main" val="3575511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FBE0-6BF8-FC44-9B1A-CABA936CC336}"/>
              </a:ext>
            </a:extLst>
          </p:cNvPr>
          <p:cNvSpPr>
            <a:spLocks noGrp="1"/>
          </p:cNvSpPr>
          <p:nvPr>
            <p:ph type="title"/>
          </p:nvPr>
        </p:nvSpPr>
        <p:spPr/>
        <p:txBody>
          <a:bodyPr>
            <a:normAutofit/>
          </a:bodyPr>
          <a:lstStyle/>
          <a:p>
            <a:r>
              <a:rPr lang="en-US" sz="3400" dirty="0"/>
              <a:t>Heat Stroke: Drink</a:t>
            </a:r>
          </a:p>
        </p:txBody>
      </p:sp>
      <p:sp>
        <p:nvSpPr>
          <p:cNvPr id="3" name="Content Placeholder 2">
            <a:extLst>
              <a:ext uri="{FF2B5EF4-FFF2-40B4-BE49-F238E27FC236}">
                <a16:creationId xmlns:a16="http://schemas.microsoft.com/office/drawing/2014/main" id="{A894286F-FBE0-4E41-AC60-DD9A57607DA4}"/>
              </a:ext>
            </a:extLst>
          </p:cNvPr>
          <p:cNvSpPr>
            <a:spLocks noGrp="1"/>
          </p:cNvSpPr>
          <p:nvPr>
            <p:ph sz="half" idx="1"/>
          </p:nvPr>
        </p:nvSpPr>
        <p:spPr>
          <a:xfrm>
            <a:off x="397042" y="2763960"/>
            <a:ext cx="4473498" cy="1869593"/>
          </a:xfrm>
        </p:spPr>
        <p:txBody>
          <a:bodyPr>
            <a:noAutofit/>
          </a:bodyPr>
          <a:lstStyle/>
          <a:p>
            <a:pPr marL="0" indent="0" algn="ctr">
              <a:buNone/>
            </a:pPr>
            <a:r>
              <a:rPr lang="en-US" sz="3600" dirty="0"/>
              <a:t>If the </a:t>
            </a:r>
            <a:r>
              <a:rPr lang="en-US" sz="4000" dirty="0"/>
              <a:t>worker</a:t>
            </a:r>
            <a:r>
              <a:rPr lang="en-US" sz="3600" dirty="0"/>
              <a:t> is responsive, give cool water to drink</a:t>
            </a:r>
          </a:p>
        </p:txBody>
      </p:sp>
      <p:sp>
        <p:nvSpPr>
          <p:cNvPr id="6" name="Footer Placeholder 5">
            <a:extLst>
              <a:ext uri="{FF2B5EF4-FFF2-40B4-BE49-F238E27FC236}">
                <a16:creationId xmlns:a16="http://schemas.microsoft.com/office/drawing/2014/main" id="{89C0417E-37E6-654F-A8B0-12C0835AD5E8}"/>
              </a:ext>
            </a:extLst>
          </p:cNvPr>
          <p:cNvSpPr>
            <a:spLocks noGrp="1"/>
          </p:cNvSpPr>
          <p:nvPr>
            <p:ph type="ftr" sz="quarter" idx="11"/>
          </p:nvPr>
        </p:nvSpPr>
        <p:spPr>
          <a:xfrm>
            <a:off x="397042" y="5645400"/>
            <a:ext cx="4609857" cy="1022517"/>
          </a:xfrm>
        </p:spPr>
        <p:txBody>
          <a:bodyPr/>
          <a:lstStyle/>
          <a:p>
            <a:pPr algn="ctr"/>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pic>
        <p:nvPicPr>
          <p:cNvPr id="8" name="Picture 7" title="Water in a plastic bottl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66318" y="2408556"/>
            <a:ext cx="2593911" cy="4163911"/>
          </a:xfrm>
          <a:prstGeom prst="rect">
            <a:avLst/>
          </a:prstGeom>
        </p:spPr>
      </p:pic>
    </p:spTree>
    <p:extLst>
      <p:ext uri="{BB962C8B-B14F-4D97-AF65-F5344CB8AC3E}">
        <p14:creationId xmlns:p14="http://schemas.microsoft.com/office/powerpoint/2010/main" val="2068005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FBE0-6BF8-FC44-9B1A-CABA936CC336}"/>
              </a:ext>
            </a:extLst>
          </p:cNvPr>
          <p:cNvSpPr>
            <a:spLocks noGrp="1"/>
          </p:cNvSpPr>
          <p:nvPr>
            <p:ph type="title"/>
          </p:nvPr>
        </p:nvSpPr>
        <p:spPr/>
        <p:txBody>
          <a:bodyPr>
            <a:normAutofit/>
          </a:bodyPr>
          <a:lstStyle/>
          <a:p>
            <a:r>
              <a:rPr lang="en-US" sz="3000" dirty="0"/>
              <a:t>Heat Exhaustion: Call</a:t>
            </a:r>
          </a:p>
        </p:txBody>
      </p:sp>
      <p:sp>
        <p:nvSpPr>
          <p:cNvPr id="3" name="Content Placeholder 2">
            <a:extLst>
              <a:ext uri="{FF2B5EF4-FFF2-40B4-BE49-F238E27FC236}">
                <a16:creationId xmlns:a16="http://schemas.microsoft.com/office/drawing/2014/main" id="{A894286F-FBE0-4E41-AC60-DD9A57607DA4}"/>
              </a:ext>
            </a:extLst>
          </p:cNvPr>
          <p:cNvSpPr>
            <a:spLocks noGrp="1"/>
          </p:cNvSpPr>
          <p:nvPr>
            <p:ph sz="half" idx="1"/>
          </p:nvPr>
        </p:nvSpPr>
        <p:spPr>
          <a:xfrm>
            <a:off x="533401" y="2389586"/>
            <a:ext cx="4473498" cy="3169003"/>
          </a:xfrm>
        </p:spPr>
        <p:txBody>
          <a:bodyPr>
            <a:noAutofit/>
          </a:bodyPr>
          <a:lstStyle/>
          <a:p>
            <a:r>
              <a:rPr lang="en-US" sz="3600" dirty="0"/>
              <a:t>Call 911 if no medical assistance on site</a:t>
            </a:r>
          </a:p>
          <a:p>
            <a:r>
              <a:rPr lang="en-US" sz="3600" dirty="0"/>
              <a:t>Move worker to a cool shady area</a:t>
            </a:r>
            <a:endParaRPr lang="en-US" sz="3200" dirty="0"/>
          </a:p>
        </p:txBody>
      </p:sp>
      <p:sp>
        <p:nvSpPr>
          <p:cNvPr id="6" name="Footer Placeholder 5">
            <a:extLst>
              <a:ext uri="{FF2B5EF4-FFF2-40B4-BE49-F238E27FC236}">
                <a16:creationId xmlns:a16="http://schemas.microsoft.com/office/drawing/2014/main" id="{89C0417E-37E6-654F-A8B0-12C0835AD5E8}"/>
              </a:ext>
            </a:extLst>
          </p:cNvPr>
          <p:cNvSpPr>
            <a:spLocks noGrp="1"/>
          </p:cNvSpPr>
          <p:nvPr>
            <p:ph type="ftr" sz="quarter" idx="11"/>
          </p:nvPr>
        </p:nvSpPr>
        <p:spPr>
          <a:xfrm>
            <a:off x="421105" y="5683237"/>
            <a:ext cx="4585794" cy="1080938"/>
          </a:xfrm>
        </p:spPr>
        <p:txBody>
          <a:bodyPr/>
          <a:lstStyle/>
          <a:p>
            <a:pPr algn="ctr"/>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pic>
        <p:nvPicPr>
          <p:cNvPr id="8" name="Content Placeholder 7" descr="This is a picture of a man moving a woman suffering from heat exhaustion to a shady area and having her sit down.">
            <a:extLst>
              <a:ext uri="{FF2B5EF4-FFF2-40B4-BE49-F238E27FC236}">
                <a16:creationId xmlns:a16="http://schemas.microsoft.com/office/drawing/2014/main" id="{7C42C5C2-9FAA-C348-A5F1-7B83CE058472}"/>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5106369" y="505326"/>
            <a:ext cx="4186174" cy="6455366"/>
          </a:xfrm>
          <a:prstGeom prst="rect">
            <a:avLst/>
          </a:prstGeom>
          <a:effectLst>
            <a:softEdge rad="114300"/>
          </a:effectLst>
        </p:spPr>
      </p:pic>
    </p:spTree>
    <p:extLst>
      <p:ext uri="{BB962C8B-B14F-4D97-AF65-F5344CB8AC3E}">
        <p14:creationId xmlns:p14="http://schemas.microsoft.com/office/powerpoint/2010/main" val="219930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FBE0-6BF8-FC44-9B1A-CABA936CC336}"/>
              </a:ext>
            </a:extLst>
          </p:cNvPr>
          <p:cNvSpPr>
            <a:spLocks noGrp="1"/>
          </p:cNvSpPr>
          <p:nvPr>
            <p:ph type="title"/>
          </p:nvPr>
        </p:nvSpPr>
        <p:spPr>
          <a:xfrm>
            <a:off x="1216634" y="753228"/>
            <a:ext cx="4094122" cy="1080938"/>
          </a:xfrm>
        </p:spPr>
        <p:txBody>
          <a:bodyPr>
            <a:normAutofit/>
          </a:bodyPr>
          <a:lstStyle/>
          <a:p>
            <a:r>
              <a:rPr lang="en-US" sz="3100" dirty="0"/>
              <a:t>Heat Exhaustion: Cool</a:t>
            </a:r>
          </a:p>
        </p:txBody>
      </p:sp>
      <p:sp>
        <p:nvSpPr>
          <p:cNvPr id="3" name="Content Placeholder 2">
            <a:extLst>
              <a:ext uri="{FF2B5EF4-FFF2-40B4-BE49-F238E27FC236}">
                <a16:creationId xmlns:a16="http://schemas.microsoft.com/office/drawing/2014/main" id="{A894286F-FBE0-4E41-AC60-DD9A57607DA4}"/>
              </a:ext>
            </a:extLst>
          </p:cNvPr>
          <p:cNvSpPr>
            <a:spLocks noGrp="1"/>
          </p:cNvSpPr>
          <p:nvPr>
            <p:ph sz="half" idx="1"/>
          </p:nvPr>
        </p:nvSpPr>
        <p:spPr>
          <a:xfrm>
            <a:off x="375528" y="2605172"/>
            <a:ext cx="4607312" cy="2947070"/>
          </a:xfrm>
        </p:spPr>
        <p:txBody>
          <a:bodyPr>
            <a:noAutofit/>
          </a:bodyPr>
          <a:lstStyle/>
          <a:p>
            <a:r>
              <a:rPr lang="en-US" sz="3600" dirty="0"/>
              <a:t>Loosen tight clothing and remove extra layers</a:t>
            </a:r>
          </a:p>
          <a:p>
            <a:r>
              <a:rPr lang="en-US" sz="3600" dirty="0"/>
              <a:t>Cool the worker</a:t>
            </a:r>
          </a:p>
        </p:txBody>
      </p:sp>
      <p:sp>
        <p:nvSpPr>
          <p:cNvPr id="6" name="Footer Placeholder 5">
            <a:extLst>
              <a:ext uri="{FF2B5EF4-FFF2-40B4-BE49-F238E27FC236}">
                <a16:creationId xmlns:a16="http://schemas.microsoft.com/office/drawing/2014/main" id="{89C0417E-37E6-654F-A8B0-12C0835AD5E8}"/>
              </a:ext>
            </a:extLst>
          </p:cNvPr>
          <p:cNvSpPr>
            <a:spLocks noGrp="1"/>
          </p:cNvSpPr>
          <p:nvPr>
            <p:ph type="ftr" sz="quarter" idx="11"/>
          </p:nvPr>
        </p:nvSpPr>
        <p:spPr>
          <a:xfrm>
            <a:off x="325798" y="5698289"/>
            <a:ext cx="4657042" cy="1022517"/>
          </a:xfrm>
        </p:spPr>
        <p:txBody>
          <a:bodyPr/>
          <a:lstStyle/>
          <a:p>
            <a:pPr algn="ctr"/>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pic>
        <p:nvPicPr>
          <p:cNvPr id="8" name="Content Placeholder 7" descr="This is a picture of a woman suffering from heat exhaustion who is removing extra clothing to help her cool down.">
            <a:extLst>
              <a:ext uri="{FF2B5EF4-FFF2-40B4-BE49-F238E27FC236}">
                <a16:creationId xmlns:a16="http://schemas.microsoft.com/office/drawing/2014/main" id="{DE46BD2D-F0C6-E349-9F61-A095D474401B}"/>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l="3034" r="10895"/>
          <a:stretch/>
        </p:blipFill>
        <p:spPr>
          <a:xfrm>
            <a:off x="5310756" y="493295"/>
            <a:ext cx="3978981" cy="6497057"/>
          </a:xfrm>
          <a:prstGeom prst="rect">
            <a:avLst/>
          </a:prstGeom>
          <a:effectLst>
            <a:softEdge rad="114300"/>
          </a:effectLst>
        </p:spPr>
      </p:pic>
    </p:spTree>
    <p:extLst>
      <p:ext uri="{BB962C8B-B14F-4D97-AF65-F5344CB8AC3E}">
        <p14:creationId xmlns:p14="http://schemas.microsoft.com/office/powerpoint/2010/main" val="1353524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FBE0-6BF8-FC44-9B1A-CABA936CC336}"/>
              </a:ext>
            </a:extLst>
          </p:cNvPr>
          <p:cNvSpPr>
            <a:spLocks noGrp="1"/>
          </p:cNvSpPr>
          <p:nvPr>
            <p:ph type="title"/>
          </p:nvPr>
        </p:nvSpPr>
        <p:spPr>
          <a:xfrm>
            <a:off x="1204602" y="753228"/>
            <a:ext cx="3924078" cy="1080938"/>
          </a:xfrm>
        </p:spPr>
        <p:txBody>
          <a:bodyPr>
            <a:normAutofit/>
          </a:bodyPr>
          <a:lstStyle/>
          <a:p>
            <a:r>
              <a:rPr lang="en-US" sz="2800" dirty="0"/>
              <a:t>Heat Exhaustion: Drink</a:t>
            </a:r>
          </a:p>
        </p:txBody>
      </p:sp>
      <p:sp>
        <p:nvSpPr>
          <p:cNvPr id="3" name="Content Placeholder 2">
            <a:extLst>
              <a:ext uri="{FF2B5EF4-FFF2-40B4-BE49-F238E27FC236}">
                <a16:creationId xmlns:a16="http://schemas.microsoft.com/office/drawing/2014/main" id="{A894286F-FBE0-4E41-AC60-DD9A57607DA4}"/>
              </a:ext>
            </a:extLst>
          </p:cNvPr>
          <p:cNvSpPr>
            <a:spLocks noGrp="1"/>
          </p:cNvSpPr>
          <p:nvPr>
            <p:ph sz="half" idx="1"/>
          </p:nvPr>
        </p:nvSpPr>
        <p:spPr>
          <a:xfrm>
            <a:off x="466425" y="2324124"/>
            <a:ext cx="4540474" cy="3132062"/>
          </a:xfrm>
        </p:spPr>
        <p:txBody>
          <a:bodyPr>
            <a:noAutofit/>
          </a:bodyPr>
          <a:lstStyle/>
          <a:p>
            <a:pPr>
              <a:lnSpc>
                <a:spcPct val="100000"/>
              </a:lnSpc>
              <a:spcBef>
                <a:spcPts val="1600"/>
              </a:spcBef>
            </a:pPr>
            <a:r>
              <a:rPr lang="en-US" sz="3600" dirty="0"/>
              <a:t>Give cool drinks</a:t>
            </a:r>
          </a:p>
          <a:p>
            <a:pPr>
              <a:lnSpc>
                <a:spcPct val="100000"/>
              </a:lnSpc>
              <a:spcBef>
                <a:spcPts val="1600"/>
              </a:spcBef>
            </a:pPr>
            <a:r>
              <a:rPr lang="en-US" sz="3600" dirty="0"/>
              <a:t>Water or sports drinks</a:t>
            </a:r>
          </a:p>
          <a:p>
            <a:pPr>
              <a:lnSpc>
                <a:spcPct val="100000"/>
              </a:lnSpc>
              <a:spcBef>
                <a:spcPts val="1600"/>
              </a:spcBef>
            </a:pPr>
            <a:r>
              <a:rPr lang="en-US" sz="3600" dirty="0"/>
              <a:t>No coffee or alcohol</a:t>
            </a:r>
          </a:p>
        </p:txBody>
      </p:sp>
      <p:sp>
        <p:nvSpPr>
          <p:cNvPr id="6" name="Footer Placeholder 5">
            <a:extLst>
              <a:ext uri="{FF2B5EF4-FFF2-40B4-BE49-F238E27FC236}">
                <a16:creationId xmlns:a16="http://schemas.microsoft.com/office/drawing/2014/main" id="{89C0417E-37E6-654F-A8B0-12C0835AD5E8}"/>
              </a:ext>
            </a:extLst>
          </p:cNvPr>
          <p:cNvSpPr>
            <a:spLocks noGrp="1"/>
          </p:cNvSpPr>
          <p:nvPr>
            <p:ph type="ftr" sz="quarter" idx="11"/>
          </p:nvPr>
        </p:nvSpPr>
        <p:spPr>
          <a:xfrm>
            <a:off x="360947" y="5842727"/>
            <a:ext cx="4645952" cy="825190"/>
          </a:xfrm>
        </p:spPr>
        <p:txBody>
          <a:bodyPr/>
          <a:lstStyle/>
          <a:p>
            <a:pPr algn="ctr"/>
            <a:r>
              <a:rPr lang="en-US" i="1"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dirty="0"/>
          </a:p>
          <a:p>
            <a:endParaRPr lang="en-US" dirty="0"/>
          </a:p>
        </p:txBody>
      </p:sp>
      <p:pic>
        <p:nvPicPr>
          <p:cNvPr id="7" name="Content Placeholder 6" descr="This is a picture of a man giving a worker suffering from heat exhaustion a sports drink.&#10;">
            <a:extLst>
              <a:ext uri="{FF2B5EF4-FFF2-40B4-BE49-F238E27FC236}">
                <a16:creationId xmlns:a16="http://schemas.microsoft.com/office/drawing/2014/main" id="{95480003-D9EB-F140-8E56-717EE4BB27A8}"/>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5072386" y="481262"/>
            <a:ext cx="4203966" cy="6493533"/>
          </a:xfrm>
          <a:effectLst>
            <a:softEdge rad="114300"/>
          </a:effectLst>
        </p:spPr>
      </p:pic>
    </p:spTree>
    <p:extLst>
      <p:ext uri="{BB962C8B-B14F-4D97-AF65-F5344CB8AC3E}">
        <p14:creationId xmlns:p14="http://schemas.microsoft.com/office/powerpoint/2010/main" val="616597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EDCC-4C55-FF4F-8B24-4CA81D5465F2}"/>
              </a:ext>
            </a:extLst>
          </p:cNvPr>
          <p:cNvSpPr>
            <a:spLocks noGrp="1"/>
          </p:cNvSpPr>
          <p:nvPr>
            <p:ph type="title"/>
          </p:nvPr>
        </p:nvSpPr>
        <p:spPr/>
        <p:txBody>
          <a:bodyPr>
            <a:normAutofit/>
          </a:bodyPr>
          <a:lstStyle/>
          <a:p>
            <a:r>
              <a:rPr lang="en-US" sz="3200" dirty="0"/>
              <a:t>Hyponatremia: Eat</a:t>
            </a:r>
          </a:p>
        </p:txBody>
      </p:sp>
      <p:sp>
        <p:nvSpPr>
          <p:cNvPr id="3" name="Content Placeholder 2">
            <a:extLst>
              <a:ext uri="{FF2B5EF4-FFF2-40B4-BE49-F238E27FC236}">
                <a16:creationId xmlns:a16="http://schemas.microsoft.com/office/drawing/2014/main" id="{7DF731F0-CFE4-2D44-AC6F-F291897610DB}"/>
              </a:ext>
            </a:extLst>
          </p:cNvPr>
          <p:cNvSpPr>
            <a:spLocks noGrp="1"/>
          </p:cNvSpPr>
          <p:nvPr>
            <p:ph sz="half" idx="1"/>
          </p:nvPr>
        </p:nvSpPr>
        <p:spPr>
          <a:xfrm>
            <a:off x="533401" y="2412498"/>
            <a:ext cx="4473498" cy="3018570"/>
          </a:xfrm>
        </p:spPr>
        <p:txBody>
          <a:bodyPr>
            <a:normAutofit fontScale="92500" lnSpcReduction="20000"/>
          </a:bodyPr>
          <a:lstStyle/>
          <a:p>
            <a:pPr>
              <a:lnSpc>
                <a:spcPct val="110000"/>
              </a:lnSpc>
              <a:spcBef>
                <a:spcPts val="1600"/>
              </a:spcBef>
            </a:pPr>
            <a:r>
              <a:rPr lang="en-US" sz="3200" dirty="0"/>
              <a:t>Move the worker to a cool, shady area</a:t>
            </a:r>
          </a:p>
          <a:p>
            <a:pPr>
              <a:lnSpc>
                <a:spcPct val="110000"/>
              </a:lnSpc>
              <a:spcBef>
                <a:spcPts val="1600"/>
              </a:spcBef>
            </a:pPr>
            <a:r>
              <a:rPr lang="en-US" sz="3200" dirty="0"/>
              <a:t>If the worker is responsive have them eat salty snacks</a:t>
            </a:r>
          </a:p>
          <a:p>
            <a:pPr>
              <a:lnSpc>
                <a:spcPct val="110000"/>
              </a:lnSpc>
              <a:spcBef>
                <a:spcPts val="1600"/>
              </a:spcBef>
            </a:pPr>
            <a:r>
              <a:rPr lang="en-US" sz="3200" dirty="0"/>
              <a:t>No salt tablets</a:t>
            </a:r>
          </a:p>
          <a:p>
            <a:endParaRPr lang="en-US" dirty="0"/>
          </a:p>
        </p:txBody>
      </p:sp>
      <p:sp>
        <p:nvSpPr>
          <p:cNvPr id="5" name="Footer Placeholder 4">
            <a:extLst>
              <a:ext uri="{FF2B5EF4-FFF2-40B4-BE49-F238E27FC236}">
                <a16:creationId xmlns:a16="http://schemas.microsoft.com/office/drawing/2014/main" id="{E4DB7EAA-8D2D-914E-B7DA-0308E4189699}"/>
              </a:ext>
            </a:extLst>
          </p:cNvPr>
          <p:cNvSpPr>
            <a:spLocks noGrp="1"/>
          </p:cNvSpPr>
          <p:nvPr>
            <p:ph type="ftr" sz="quarter" idx="11"/>
          </p:nvPr>
        </p:nvSpPr>
        <p:spPr>
          <a:xfrm>
            <a:off x="533401" y="5842727"/>
            <a:ext cx="8081210"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7" name="Content Placeholder 6" descr="This is a picture of a lunch box filled with salty snacks. A worker is reaching in to grab some to eat.">
            <a:extLst>
              <a:ext uri="{FF2B5EF4-FFF2-40B4-BE49-F238E27FC236}">
                <a16:creationId xmlns:a16="http://schemas.microsoft.com/office/drawing/2014/main" id="{7671953A-4D25-944A-B135-E6E31D62D8B9}"/>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tretch>
            <a:fillRect/>
          </a:stretch>
        </p:blipFill>
        <p:spPr>
          <a:xfrm>
            <a:off x="5140712" y="2600178"/>
            <a:ext cx="3998913" cy="2667274"/>
          </a:xfrm>
          <a:effectLst>
            <a:softEdge rad="114300"/>
          </a:effectLst>
        </p:spPr>
      </p:pic>
    </p:spTree>
    <p:extLst>
      <p:ext uri="{BB962C8B-B14F-4D97-AF65-F5344CB8AC3E}">
        <p14:creationId xmlns:p14="http://schemas.microsoft.com/office/powerpoint/2010/main" val="3687053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F0CCB-19A2-3848-96D6-1797C4D9D6E0}"/>
              </a:ext>
            </a:extLst>
          </p:cNvPr>
          <p:cNvSpPr>
            <a:spLocks noGrp="1"/>
          </p:cNvSpPr>
          <p:nvPr>
            <p:ph type="title"/>
          </p:nvPr>
        </p:nvSpPr>
        <p:spPr>
          <a:xfrm>
            <a:off x="1168505" y="753228"/>
            <a:ext cx="4005071" cy="1080938"/>
          </a:xfrm>
        </p:spPr>
        <p:txBody>
          <a:bodyPr>
            <a:normAutofit/>
          </a:bodyPr>
          <a:lstStyle/>
          <a:p>
            <a:r>
              <a:rPr lang="en-US" sz="3200" dirty="0"/>
              <a:t>Hyponatremia: Call</a:t>
            </a:r>
          </a:p>
        </p:txBody>
      </p:sp>
      <p:sp>
        <p:nvSpPr>
          <p:cNvPr id="3" name="Content Placeholder 2">
            <a:extLst>
              <a:ext uri="{FF2B5EF4-FFF2-40B4-BE49-F238E27FC236}">
                <a16:creationId xmlns:a16="http://schemas.microsoft.com/office/drawing/2014/main" id="{F8AE6540-230A-4C4A-A780-9131245A6093}"/>
              </a:ext>
            </a:extLst>
          </p:cNvPr>
          <p:cNvSpPr>
            <a:spLocks noGrp="1"/>
          </p:cNvSpPr>
          <p:nvPr>
            <p:ph sz="half" idx="1"/>
          </p:nvPr>
        </p:nvSpPr>
        <p:spPr>
          <a:xfrm>
            <a:off x="372979" y="2305365"/>
            <a:ext cx="4633920" cy="3537362"/>
          </a:xfrm>
        </p:spPr>
        <p:txBody>
          <a:bodyPr>
            <a:noAutofit/>
          </a:bodyPr>
          <a:lstStyle/>
          <a:p>
            <a:pPr>
              <a:lnSpc>
                <a:spcPct val="100000"/>
              </a:lnSpc>
              <a:spcBef>
                <a:spcPts val="1600"/>
              </a:spcBef>
            </a:pPr>
            <a:r>
              <a:rPr lang="en-US" sz="3000" dirty="0"/>
              <a:t>If the worker is</a:t>
            </a:r>
          </a:p>
          <a:p>
            <a:pPr lvl="1">
              <a:lnSpc>
                <a:spcPct val="100000"/>
              </a:lnSpc>
              <a:spcBef>
                <a:spcPts val="1600"/>
              </a:spcBef>
            </a:pPr>
            <a:r>
              <a:rPr lang="en-US" sz="2600" dirty="0"/>
              <a:t>Confused, disoriented or unresponsive, </a:t>
            </a:r>
          </a:p>
          <a:p>
            <a:pPr lvl="1">
              <a:lnSpc>
                <a:spcPct val="100000"/>
              </a:lnSpc>
              <a:spcBef>
                <a:spcPts val="1600"/>
              </a:spcBef>
            </a:pPr>
            <a:r>
              <a:rPr lang="en-US" sz="2600" dirty="0"/>
              <a:t>Has a heart condition, or</a:t>
            </a:r>
          </a:p>
          <a:p>
            <a:pPr lvl="1">
              <a:lnSpc>
                <a:spcPct val="100000"/>
              </a:lnSpc>
              <a:spcBef>
                <a:spcPts val="1600"/>
              </a:spcBef>
            </a:pPr>
            <a:r>
              <a:rPr lang="en-US" sz="2600" dirty="0"/>
              <a:t>Not improving within an hour.</a:t>
            </a:r>
          </a:p>
        </p:txBody>
      </p:sp>
      <p:sp>
        <p:nvSpPr>
          <p:cNvPr id="5" name="Footer Placeholder 4">
            <a:extLst>
              <a:ext uri="{FF2B5EF4-FFF2-40B4-BE49-F238E27FC236}">
                <a16:creationId xmlns:a16="http://schemas.microsoft.com/office/drawing/2014/main" id="{CCF085C0-167C-AD46-81BD-E3992E2FD3F3}"/>
              </a:ext>
            </a:extLst>
          </p:cNvPr>
          <p:cNvSpPr>
            <a:spLocks noGrp="1"/>
          </p:cNvSpPr>
          <p:nvPr>
            <p:ph type="ftr" sz="quarter" idx="11"/>
          </p:nvPr>
        </p:nvSpPr>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8" name="Content Placeholder 7" descr="This is a picture of a woman calling for medical assistance.">
            <a:extLst>
              <a:ext uri="{FF2B5EF4-FFF2-40B4-BE49-F238E27FC236}">
                <a16:creationId xmlns:a16="http://schemas.microsoft.com/office/drawing/2014/main" id="{B21A3382-CB19-2A4B-98C2-E5B2708DA3DE}"/>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a:xfrm>
            <a:off x="5103155" y="493294"/>
            <a:ext cx="4137101" cy="6481501"/>
          </a:xfrm>
          <a:effectLst>
            <a:softEdge rad="114300"/>
          </a:effectLst>
        </p:spPr>
      </p:pic>
    </p:spTree>
    <p:extLst>
      <p:ext uri="{BB962C8B-B14F-4D97-AF65-F5344CB8AC3E}">
        <p14:creationId xmlns:p14="http://schemas.microsoft.com/office/powerpoint/2010/main" val="2806031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15B1-6468-BC49-88DB-F264C7357AAB}"/>
              </a:ext>
            </a:extLst>
          </p:cNvPr>
          <p:cNvSpPr>
            <a:spLocks noGrp="1"/>
          </p:cNvSpPr>
          <p:nvPr>
            <p:ph type="title"/>
          </p:nvPr>
        </p:nvSpPr>
        <p:spPr>
          <a:xfrm>
            <a:off x="1216633" y="753228"/>
            <a:ext cx="5295378" cy="1003383"/>
          </a:xfrm>
        </p:spPr>
        <p:txBody>
          <a:bodyPr>
            <a:normAutofit/>
          </a:bodyPr>
          <a:lstStyle/>
          <a:p>
            <a:r>
              <a:rPr lang="en-US" dirty="0"/>
              <a:t>Heat Cramps: Treatment</a:t>
            </a:r>
          </a:p>
        </p:txBody>
      </p:sp>
      <p:sp>
        <p:nvSpPr>
          <p:cNvPr id="3" name="Content Placeholder 2">
            <a:extLst>
              <a:ext uri="{FF2B5EF4-FFF2-40B4-BE49-F238E27FC236}">
                <a16:creationId xmlns:a16="http://schemas.microsoft.com/office/drawing/2014/main" id="{CA77D459-DC5B-634E-8146-175FC5C01C26}"/>
              </a:ext>
            </a:extLst>
          </p:cNvPr>
          <p:cNvSpPr>
            <a:spLocks noGrp="1"/>
          </p:cNvSpPr>
          <p:nvPr>
            <p:ph sz="half" idx="1"/>
          </p:nvPr>
        </p:nvSpPr>
        <p:spPr>
          <a:xfrm>
            <a:off x="533401" y="2269277"/>
            <a:ext cx="4473498" cy="3301349"/>
          </a:xfrm>
        </p:spPr>
        <p:txBody>
          <a:bodyPr/>
          <a:lstStyle/>
          <a:p>
            <a:pPr>
              <a:lnSpc>
                <a:spcPct val="110000"/>
              </a:lnSpc>
              <a:spcBef>
                <a:spcPts val="1600"/>
              </a:spcBef>
            </a:pPr>
            <a:r>
              <a:rPr lang="en-US" dirty="0"/>
              <a:t>Move the worker to a cool, shady area to rest</a:t>
            </a:r>
          </a:p>
          <a:p>
            <a:pPr>
              <a:lnSpc>
                <a:spcPct val="110000"/>
              </a:lnSpc>
              <a:spcBef>
                <a:spcPts val="1600"/>
              </a:spcBef>
            </a:pPr>
            <a:r>
              <a:rPr lang="en-US" dirty="0"/>
              <a:t>Have worker eat salty snacks and drink sports drinks</a:t>
            </a:r>
          </a:p>
          <a:p>
            <a:pPr>
              <a:lnSpc>
                <a:spcPct val="110000"/>
              </a:lnSpc>
              <a:spcBef>
                <a:spcPts val="1600"/>
              </a:spcBef>
            </a:pPr>
            <a:r>
              <a:rPr lang="en-US" dirty="0"/>
              <a:t>Call for medical assistance if not improving within an hour</a:t>
            </a:r>
          </a:p>
          <a:p>
            <a:endParaRPr lang="en-US" dirty="0"/>
          </a:p>
        </p:txBody>
      </p:sp>
      <p:sp>
        <p:nvSpPr>
          <p:cNvPr id="5" name="Footer Placeholder 4">
            <a:extLst>
              <a:ext uri="{FF2B5EF4-FFF2-40B4-BE49-F238E27FC236}">
                <a16:creationId xmlns:a16="http://schemas.microsoft.com/office/drawing/2014/main" id="{EE8A32F6-9511-F645-8665-0D1FAC808F7E}"/>
              </a:ext>
            </a:extLst>
          </p:cNvPr>
          <p:cNvSpPr>
            <a:spLocks noGrp="1"/>
          </p:cNvSpPr>
          <p:nvPr>
            <p:ph type="ftr" sz="quarter" idx="11"/>
          </p:nvPr>
        </p:nvSpPr>
        <p:spPr>
          <a:xfrm>
            <a:off x="533401" y="5842727"/>
            <a:ext cx="8069178"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7" name="Content Placeholder 6" descr="This is a picture of sports drinks in a cooler, salty snacks and a water cooler.">
            <a:extLst>
              <a:ext uri="{FF2B5EF4-FFF2-40B4-BE49-F238E27FC236}">
                <a16:creationId xmlns:a16="http://schemas.microsoft.com/office/drawing/2014/main" id="{83221553-80C1-7146-9CED-440C7113B3D1}"/>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tretch>
            <a:fillRect/>
          </a:stretch>
        </p:blipFill>
        <p:spPr>
          <a:xfrm>
            <a:off x="5140712" y="2575198"/>
            <a:ext cx="3998913" cy="2668024"/>
          </a:xfrm>
          <a:effectLst>
            <a:softEdge rad="114300"/>
          </a:effectLst>
        </p:spPr>
      </p:pic>
    </p:spTree>
    <p:extLst>
      <p:ext uri="{BB962C8B-B14F-4D97-AF65-F5344CB8AC3E}">
        <p14:creationId xmlns:p14="http://schemas.microsoft.com/office/powerpoint/2010/main" val="2607084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a:xfrm>
            <a:off x="1216633" y="753228"/>
            <a:ext cx="5048699" cy="1080938"/>
          </a:xfrm>
        </p:spPr>
        <p:txBody>
          <a:bodyPr/>
          <a:lstStyle/>
          <a:p>
            <a:r>
              <a:rPr lang="en-US" dirty="0"/>
              <a:t>Recommendations</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533401" y="2514656"/>
            <a:ext cx="8077198" cy="2937877"/>
          </a:xfrm>
        </p:spPr>
        <p:txBody>
          <a:bodyPr>
            <a:normAutofit fontScale="77500" lnSpcReduction="20000"/>
          </a:bodyPr>
          <a:lstStyle/>
          <a:p>
            <a:pPr>
              <a:lnSpc>
                <a:spcPct val="120000"/>
              </a:lnSpc>
            </a:pPr>
            <a:r>
              <a:rPr lang="en-US" sz="3200" dirty="0"/>
              <a:t>Determine risk to environmental heat</a:t>
            </a:r>
          </a:p>
          <a:p>
            <a:pPr>
              <a:lnSpc>
                <a:spcPct val="120000"/>
              </a:lnSpc>
            </a:pPr>
            <a:r>
              <a:rPr lang="en-US" sz="3200" dirty="0"/>
              <a:t>Develop a medical monitoring program</a:t>
            </a:r>
          </a:p>
          <a:p>
            <a:pPr>
              <a:lnSpc>
                <a:spcPct val="120000"/>
              </a:lnSpc>
            </a:pPr>
            <a:r>
              <a:rPr lang="en-US" sz="3200" dirty="0"/>
              <a:t>Develop an acclimatization plan for new and returning workers</a:t>
            </a:r>
          </a:p>
          <a:p>
            <a:pPr>
              <a:lnSpc>
                <a:spcPct val="120000"/>
              </a:lnSpc>
            </a:pPr>
            <a:r>
              <a:rPr lang="en-US" sz="3200" dirty="0"/>
              <a:t>Inform and train workers</a:t>
            </a:r>
          </a:p>
          <a:p>
            <a:pPr>
              <a:lnSpc>
                <a:spcPct val="120000"/>
              </a:lnSpc>
            </a:pPr>
            <a:r>
              <a:rPr lang="en-US" sz="3200" dirty="0"/>
              <a:t>Modify work conditions</a:t>
            </a:r>
          </a:p>
        </p:txBody>
      </p:sp>
      <p:sp>
        <p:nvSpPr>
          <p:cNvPr id="5" name="Footer Placeholder 4">
            <a:extLst>
              <a:ext uri="{FF2B5EF4-FFF2-40B4-BE49-F238E27FC236}">
                <a16:creationId xmlns:a16="http://schemas.microsoft.com/office/drawing/2014/main" id="{604A959A-2E10-F145-95DE-C4F1650117BE}"/>
              </a:ext>
            </a:extLst>
          </p:cNvPr>
          <p:cNvSpPr>
            <a:spLocks noGrp="1"/>
          </p:cNvSpPr>
          <p:nvPr>
            <p:ph type="ftr" sz="quarter" idx="11"/>
          </p:nvPr>
        </p:nvSpPr>
        <p:spPr>
          <a:xfrm>
            <a:off x="533401" y="5842727"/>
            <a:ext cx="8170332"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654188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BD82F-2D51-3148-9EB1-8A774ED7C905}"/>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23022D1A-6DB0-0E45-929F-F34C5105890F}"/>
              </a:ext>
            </a:extLst>
          </p:cNvPr>
          <p:cNvSpPr>
            <a:spLocks noGrp="1"/>
          </p:cNvSpPr>
          <p:nvPr>
            <p:ph sz="half" idx="1"/>
          </p:nvPr>
        </p:nvSpPr>
        <p:spPr>
          <a:xfrm>
            <a:off x="605366" y="2601700"/>
            <a:ext cx="7933267" cy="2766167"/>
          </a:xfrm>
        </p:spPr>
        <p:txBody>
          <a:bodyPr>
            <a:normAutofit/>
          </a:bodyPr>
          <a:lstStyle/>
          <a:p>
            <a:pPr marL="0" indent="0">
              <a:lnSpc>
                <a:spcPct val="100000"/>
              </a:lnSpc>
              <a:buNone/>
            </a:pPr>
            <a:r>
              <a:rPr lang="en-US" sz="2600" dirty="0"/>
              <a:t>You and your coworker have been working outside on a construction site for several hours. It’s one of the first really hot days of the year. You notice that your coworker is really sweating a lot and looks a little pale. When you ask him how he is feeling, he tells you that he feels a little dizzy and nauseous.</a:t>
            </a:r>
          </a:p>
        </p:txBody>
      </p:sp>
      <p:sp>
        <p:nvSpPr>
          <p:cNvPr id="4" name="Footer Placeholder 3">
            <a:extLst>
              <a:ext uri="{FF2B5EF4-FFF2-40B4-BE49-F238E27FC236}">
                <a16:creationId xmlns:a16="http://schemas.microsoft.com/office/drawing/2014/main" id="{9CE2AC9D-5EA9-FF4B-A9E0-7F851C24B52D}"/>
              </a:ext>
            </a:extLst>
          </p:cNvPr>
          <p:cNvSpPr>
            <a:spLocks noGrp="1"/>
          </p:cNvSpPr>
          <p:nvPr>
            <p:ph type="ftr" sz="quarter" idx="11"/>
          </p:nvPr>
        </p:nvSpPr>
        <p:spPr>
          <a:xfrm>
            <a:off x="533400" y="5842727"/>
            <a:ext cx="7933265" cy="676606"/>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32772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52EDB-74FA-D34A-979C-1DF646C2333C}"/>
              </a:ext>
            </a:extLst>
          </p:cNvPr>
          <p:cNvSpPr>
            <a:spLocks noGrp="1"/>
          </p:cNvSpPr>
          <p:nvPr>
            <p:ph type="title"/>
          </p:nvPr>
        </p:nvSpPr>
        <p:spPr>
          <a:xfrm>
            <a:off x="1238272" y="743847"/>
            <a:ext cx="5521115" cy="1080938"/>
          </a:xfrm>
        </p:spPr>
        <p:txBody>
          <a:bodyPr/>
          <a:lstStyle/>
          <a:p>
            <a:r>
              <a:rPr lang="en-US" dirty="0"/>
              <a:t>Environmental Heat Risk</a:t>
            </a:r>
          </a:p>
        </p:txBody>
      </p:sp>
      <p:sp>
        <p:nvSpPr>
          <p:cNvPr id="4" name="Footer Placeholder 3">
            <a:extLst>
              <a:ext uri="{FF2B5EF4-FFF2-40B4-BE49-F238E27FC236}">
                <a16:creationId xmlns:a16="http://schemas.microsoft.com/office/drawing/2014/main" id="{AC06A125-01D2-CE4F-BADB-42769E926895}"/>
              </a:ext>
            </a:extLst>
          </p:cNvPr>
          <p:cNvSpPr>
            <a:spLocks noGrp="1"/>
          </p:cNvSpPr>
          <p:nvPr>
            <p:ph type="ftr" sz="quarter" idx="11"/>
          </p:nvPr>
        </p:nvSpPr>
        <p:spPr>
          <a:xfrm>
            <a:off x="393700" y="5918926"/>
            <a:ext cx="8382000" cy="862873"/>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pic>
        <p:nvPicPr>
          <p:cNvPr id="7" name="Picture 6" descr="This is a picture of NOAA's National Weather Service Heat Index chart. It tells how hot it really feel when relative humidity is factored in with the actual air temperatur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8272" y="2041870"/>
            <a:ext cx="5998464" cy="3877056"/>
          </a:xfrm>
          <a:prstGeom prst="rect">
            <a:avLst/>
          </a:prstGeom>
        </p:spPr>
      </p:pic>
    </p:spTree>
    <p:extLst>
      <p:ext uri="{BB962C8B-B14F-4D97-AF65-F5344CB8AC3E}">
        <p14:creationId xmlns:p14="http://schemas.microsoft.com/office/powerpoint/2010/main" val="1305048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a:xfrm>
            <a:off x="1216633" y="753228"/>
            <a:ext cx="5048699" cy="1080938"/>
          </a:xfrm>
        </p:spPr>
        <p:txBody>
          <a:bodyPr/>
          <a:lstStyle/>
          <a:p>
            <a:r>
              <a:rPr lang="en-US" dirty="0"/>
              <a:t>Medical Monitoring</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533401" y="2389150"/>
            <a:ext cx="8077198" cy="3328071"/>
          </a:xfrm>
        </p:spPr>
        <p:txBody>
          <a:bodyPr>
            <a:normAutofit fontScale="62500" lnSpcReduction="20000"/>
          </a:bodyPr>
          <a:lstStyle/>
          <a:p>
            <a:pPr marL="0" indent="0">
              <a:lnSpc>
                <a:spcPct val="120000"/>
              </a:lnSpc>
              <a:buNone/>
            </a:pPr>
            <a:r>
              <a:rPr lang="en-US" sz="3800" dirty="0"/>
              <a:t>Recommendations for a medical monitoring program:</a:t>
            </a:r>
          </a:p>
          <a:p>
            <a:pPr>
              <a:lnSpc>
                <a:spcPct val="120000"/>
              </a:lnSpc>
              <a:spcBef>
                <a:spcPts val="1200"/>
              </a:spcBef>
            </a:pPr>
            <a:r>
              <a:rPr lang="en-US" sz="3500" dirty="0"/>
              <a:t>Work and medical history</a:t>
            </a:r>
          </a:p>
          <a:p>
            <a:pPr>
              <a:lnSpc>
                <a:spcPct val="120000"/>
              </a:lnSpc>
              <a:spcBef>
                <a:spcPts val="1200"/>
              </a:spcBef>
            </a:pPr>
            <a:r>
              <a:rPr lang="en-US" sz="3500" dirty="0"/>
              <a:t>Physical exam</a:t>
            </a:r>
          </a:p>
          <a:p>
            <a:pPr>
              <a:lnSpc>
                <a:spcPct val="120000"/>
              </a:lnSpc>
              <a:spcBef>
                <a:spcPts val="1200"/>
              </a:spcBef>
            </a:pPr>
            <a:r>
              <a:rPr lang="en-US" sz="3500" dirty="0"/>
              <a:t>Assessment: use of therapeutic drugs, over-the-counter medications, supplements, alcohol, or caffeine</a:t>
            </a:r>
          </a:p>
          <a:p>
            <a:pPr>
              <a:lnSpc>
                <a:spcPct val="120000"/>
              </a:lnSpc>
              <a:spcBef>
                <a:spcPts val="1200"/>
              </a:spcBef>
            </a:pPr>
            <a:r>
              <a:rPr lang="en-US" sz="3500" dirty="0"/>
              <a:t>Assessment: ability to wear personal protective clothing and equipment</a:t>
            </a:r>
          </a:p>
          <a:p>
            <a:pPr marL="0" indent="0">
              <a:lnSpc>
                <a:spcPct val="120000"/>
              </a:lnSpc>
              <a:buNone/>
            </a:pPr>
            <a:endParaRPr lang="en-US" sz="3200" dirty="0"/>
          </a:p>
        </p:txBody>
      </p:sp>
      <p:sp>
        <p:nvSpPr>
          <p:cNvPr id="5" name="Footer Placeholder 4">
            <a:extLst>
              <a:ext uri="{FF2B5EF4-FFF2-40B4-BE49-F238E27FC236}">
                <a16:creationId xmlns:a16="http://schemas.microsoft.com/office/drawing/2014/main" id="{604A959A-2E10-F145-95DE-C4F1650117BE}"/>
              </a:ext>
            </a:extLst>
          </p:cNvPr>
          <p:cNvSpPr>
            <a:spLocks noGrp="1"/>
          </p:cNvSpPr>
          <p:nvPr>
            <p:ph type="ftr" sz="quarter" idx="11"/>
          </p:nvPr>
        </p:nvSpPr>
        <p:spPr>
          <a:xfrm>
            <a:off x="533401" y="5842727"/>
            <a:ext cx="8170332"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3450620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a:xfrm>
            <a:off x="1216633" y="753228"/>
            <a:ext cx="5048699" cy="1080938"/>
          </a:xfrm>
        </p:spPr>
        <p:txBody>
          <a:bodyPr/>
          <a:lstStyle/>
          <a:p>
            <a:r>
              <a:rPr lang="en-US" dirty="0"/>
              <a:t>Acclimatization Plan</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533401" y="2197100"/>
            <a:ext cx="8077198" cy="3520121"/>
          </a:xfrm>
        </p:spPr>
        <p:txBody>
          <a:bodyPr>
            <a:normAutofit fontScale="70000" lnSpcReduction="20000"/>
          </a:bodyPr>
          <a:lstStyle/>
          <a:p>
            <a:pPr>
              <a:lnSpc>
                <a:spcPct val="120000"/>
              </a:lnSpc>
              <a:spcBef>
                <a:spcPts val="1200"/>
              </a:spcBef>
            </a:pPr>
            <a:r>
              <a:rPr lang="en-US" sz="3500" dirty="0"/>
              <a:t>Lack of acclimatization – major factor in worker heat-related illness and death</a:t>
            </a:r>
          </a:p>
          <a:p>
            <a:pPr>
              <a:lnSpc>
                <a:spcPct val="120000"/>
              </a:lnSpc>
              <a:spcBef>
                <a:spcPts val="1200"/>
              </a:spcBef>
            </a:pPr>
            <a:r>
              <a:rPr lang="en-US" sz="3500" dirty="0"/>
              <a:t>New and returning workers </a:t>
            </a:r>
          </a:p>
          <a:p>
            <a:pPr>
              <a:lnSpc>
                <a:spcPct val="120000"/>
              </a:lnSpc>
              <a:spcBef>
                <a:spcPts val="1200"/>
              </a:spcBef>
            </a:pPr>
            <a:r>
              <a:rPr lang="en-US" sz="3500" dirty="0"/>
              <a:t>Increasing worker heat tolerance over time</a:t>
            </a:r>
          </a:p>
          <a:p>
            <a:pPr>
              <a:lnSpc>
                <a:spcPct val="120000"/>
              </a:lnSpc>
              <a:spcBef>
                <a:spcPts val="1200"/>
              </a:spcBef>
            </a:pPr>
            <a:r>
              <a:rPr lang="en-US" sz="3500" dirty="0"/>
              <a:t>Workers acclimatize at different rates</a:t>
            </a:r>
          </a:p>
          <a:p>
            <a:pPr>
              <a:lnSpc>
                <a:spcPct val="120000"/>
              </a:lnSpc>
              <a:spcBef>
                <a:spcPts val="1200"/>
              </a:spcBef>
            </a:pPr>
            <a:r>
              <a:rPr lang="en-US" sz="3500" dirty="0"/>
              <a:t>Gradually increase amount of time working in heat over 7-14 days</a:t>
            </a:r>
          </a:p>
          <a:p>
            <a:pPr marL="0" indent="0">
              <a:lnSpc>
                <a:spcPct val="120000"/>
              </a:lnSpc>
              <a:buNone/>
            </a:pPr>
            <a:endParaRPr lang="en-US" sz="3200" dirty="0"/>
          </a:p>
        </p:txBody>
      </p:sp>
      <p:sp>
        <p:nvSpPr>
          <p:cNvPr id="5" name="Footer Placeholder 4">
            <a:extLst>
              <a:ext uri="{FF2B5EF4-FFF2-40B4-BE49-F238E27FC236}">
                <a16:creationId xmlns:a16="http://schemas.microsoft.com/office/drawing/2014/main" id="{604A959A-2E10-F145-95DE-C4F1650117BE}"/>
              </a:ext>
            </a:extLst>
          </p:cNvPr>
          <p:cNvSpPr>
            <a:spLocks noGrp="1"/>
          </p:cNvSpPr>
          <p:nvPr>
            <p:ph type="ftr" sz="quarter" idx="11"/>
          </p:nvPr>
        </p:nvSpPr>
        <p:spPr>
          <a:xfrm>
            <a:off x="533401" y="5842727"/>
            <a:ext cx="8170332"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195156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a:xfrm>
            <a:off x="1216633" y="753228"/>
            <a:ext cx="5048699" cy="1080938"/>
          </a:xfrm>
        </p:spPr>
        <p:txBody>
          <a:bodyPr/>
          <a:lstStyle/>
          <a:p>
            <a:r>
              <a:rPr lang="en-US" dirty="0"/>
              <a:t>Training</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533401" y="2389150"/>
            <a:ext cx="8077198" cy="3328071"/>
          </a:xfrm>
        </p:spPr>
        <p:txBody>
          <a:bodyPr>
            <a:normAutofit fontScale="92500" lnSpcReduction="10000"/>
          </a:bodyPr>
          <a:lstStyle/>
          <a:p>
            <a:pPr>
              <a:lnSpc>
                <a:spcPct val="120000"/>
              </a:lnSpc>
            </a:pPr>
            <a:r>
              <a:rPr lang="en-US" sz="3800" dirty="0"/>
              <a:t>Train employees on recognition, prevention and treatment of heat-related illnesses</a:t>
            </a:r>
          </a:p>
          <a:p>
            <a:pPr>
              <a:lnSpc>
                <a:spcPct val="120000"/>
              </a:lnSpc>
            </a:pPr>
            <a:r>
              <a:rPr lang="en-US" sz="3800" dirty="0"/>
              <a:t>Post educational and hazard warning signs</a:t>
            </a:r>
            <a:endParaRPr lang="en-US" sz="3500" dirty="0"/>
          </a:p>
          <a:p>
            <a:pPr marL="0" indent="0">
              <a:lnSpc>
                <a:spcPct val="120000"/>
              </a:lnSpc>
              <a:buNone/>
            </a:pPr>
            <a:endParaRPr lang="en-US" sz="3200" dirty="0"/>
          </a:p>
        </p:txBody>
      </p:sp>
      <p:sp>
        <p:nvSpPr>
          <p:cNvPr id="5" name="Footer Placeholder 4">
            <a:extLst>
              <a:ext uri="{FF2B5EF4-FFF2-40B4-BE49-F238E27FC236}">
                <a16:creationId xmlns:a16="http://schemas.microsoft.com/office/drawing/2014/main" id="{604A959A-2E10-F145-95DE-C4F1650117BE}"/>
              </a:ext>
            </a:extLst>
          </p:cNvPr>
          <p:cNvSpPr>
            <a:spLocks noGrp="1"/>
          </p:cNvSpPr>
          <p:nvPr>
            <p:ph type="ftr" sz="quarter" idx="11"/>
          </p:nvPr>
        </p:nvSpPr>
        <p:spPr>
          <a:xfrm>
            <a:off x="533401" y="5842727"/>
            <a:ext cx="8170332"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288181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D928-9F9A-594A-A42A-982B061746BF}"/>
              </a:ext>
            </a:extLst>
          </p:cNvPr>
          <p:cNvSpPr>
            <a:spLocks noGrp="1"/>
          </p:cNvSpPr>
          <p:nvPr>
            <p:ph type="title"/>
          </p:nvPr>
        </p:nvSpPr>
        <p:spPr>
          <a:xfrm>
            <a:off x="1216633" y="753228"/>
            <a:ext cx="5048699" cy="1080938"/>
          </a:xfrm>
        </p:spPr>
        <p:txBody>
          <a:bodyPr/>
          <a:lstStyle/>
          <a:p>
            <a:r>
              <a:rPr lang="en-US" dirty="0"/>
              <a:t>Work Conditions</a:t>
            </a:r>
          </a:p>
        </p:txBody>
      </p:sp>
      <p:sp>
        <p:nvSpPr>
          <p:cNvPr id="3" name="Content Placeholder 2">
            <a:extLst>
              <a:ext uri="{FF2B5EF4-FFF2-40B4-BE49-F238E27FC236}">
                <a16:creationId xmlns:a16="http://schemas.microsoft.com/office/drawing/2014/main" id="{5A10AB01-A49D-CD45-BE31-C25D5532C13F}"/>
              </a:ext>
            </a:extLst>
          </p:cNvPr>
          <p:cNvSpPr>
            <a:spLocks noGrp="1"/>
          </p:cNvSpPr>
          <p:nvPr>
            <p:ph sz="half" idx="1"/>
          </p:nvPr>
        </p:nvSpPr>
        <p:spPr>
          <a:xfrm>
            <a:off x="1066801" y="2110911"/>
            <a:ext cx="6819899" cy="3668316"/>
          </a:xfrm>
        </p:spPr>
        <p:txBody>
          <a:bodyPr>
            <a:normAutofit fontScale="25000" lnSpcReduction="20000"/>
          </a:bodyPr>
          <a:lstStyle/>
          <a:p>
            <a:pPr>
              <a:lnSpc>
                <a:spcPct val="120000"/>
              </a:lnSpc>
            </a:pPr>
            <a:r>
              <a:rPr lang="en-US" sz="6800" dirty="0"/>
              <a:t>Engineering controls</a:t>
            </a:r>
          </a:p>
          <a:p>
            <a:pPr lvl="1">
              <a:lnSpc>
                <a:spcPct val="120000"/>
              </a:lnSpc>
            </a:pPr>
            <a:r>
              <a:rPr lang="en-US" sz="5800" dirty="0"/>
              <a:t>Reduce air temperature and humidity</a:t>
            </a:r>
          </a:p>
          <a:p>
            <a:pPr lvl="1">
              <a:lnSpc>
                <a:spcPct val="120000"/>
              </a:lnSpc>
            </a:pPr>
            <a:r>
              <a:rPr lang="en-US" sz="5800" dirty="0"/>
              <a:t>Shield heat sources</a:t>
            </a:r>
          </a:p>
          <a:p>
            <a:pPr lvl="1">
              <a:lnSpc>
                <a:spcPct val="120000"/>
              </a:lnSpc>
            </a:pPr>
            <a:r>
              <a:rPr lang="en-US" sz="5800" dirty="0"/>
              <a:t>Modify hot process</a:t>
            </a:r>
          </a:p>
          <a:p>
            <a:pPr>
              <a:lnSpc>
                <a:spcPct val="120000"/>
              </a:lnSpc>
            </a:pPr>
            <a:r>
              <a:rPr lang="en-US" sz="6800" dirty="0"/>
              <a:t>Work practices</a:t>
            </a:r>
          </a:p>
          <a:p>
            <a:pPr lvl="1">
              <a:lnSpc>
                <a:spcPct val="120000"/>
              </a:lnSpc>
            </a:pPr>
            <a:r>
              <a:rPr lang="en-US" sz="5800" dirty="0"/>
              <a:t>Limit time in heat – modify schedules</a:t>
            </a:r>
          </a:p>
          <a:p>
            <a:pPr lvl="1">
              <a:lnSpc>
                <a:spcPct val="120000"/>
              </a:lnSpc>
            </a:pPr>
            <a:r>
              <a:rPr lang="en-US" sz="5800" dirty="0"/>
              <a:t>Decrease physical requirements of tasks </a:t>
            </a:r>
          </a:p>
          <a:p>
            <a:pPr lvl="1">
              <a:lnSpc>
                <a:spcPct val="120000"/>
              </a:lnSpc>
            </a:pPr>
            <a:r>
              <a:rPr lang="en-US" sz="5800" dirty="0"/>
              <a:t>Schedule rest periods</a:t>
            </a:r>
          </a:p>
          <a:p>
            <a:pPr lvl="1">
              <a:lnSpc>
                <a:spcPct val="120000"/>
              </a:lnSpc>
            </a:pPr>
            <a:r>
              <a:rPr lang="en-US" sz="5800" dirty="0"/>
              <a:t>Provide personal protective clothing for heat</a:t>
            </a:r>
          </a:p>
          <a:p>
            <a:pPr lvl="1">
              <a:lnSpc>
                <a:spcPct val="120000"/>
              </a:lnSpc>
            </a:pPr>
            <a:r>
              <a:rPr lang="en-US" sz="5800" dirty="0"/>
              <a:t>Provide adequate amount of cool water</a:t>
            </a:r>
          </a:p>
          <a:p>
            <a:pPr marL="0" indent="0">
              <a:lnSpc>
                <a:spcPct val="120000"/>
              </a:lnSpc>
              <a:buNone/>
            </a:pPr>
            <a:endParaRPr lang="en-US" sz="3500" dirty="0"/>
          </a:p>
          <a:p>
            <a:pPr marL="0" indent="0">
              <a:lnSpc>
                <a:spcPct val="120000"/>
              </a:lnSpc>
              <a:buNone/>
            </a:pPr>
            <a:endParaRPr lang="en-US" sz="3200" dirty="0"/>
          </a:p>
        </p:txBody>
      </p:sp>
      <p:sp>
        <p:nvSpPr>
          <p:cNvPr id="5" name="Footer Placeholder 4">
            <a:extLst>
              <a:ext uri="{FF2B5EF4-FFF2-40B4-BE49-F238E27FC236}">
                <a16:creationId xmlns:a16="http://schemas.microsoft.com/office/drawing/2014/main" id="{604A959A-2E10-F145-95DE-C4F1650117BE}"/>
              </a:ext>
            </a:extLst>
          </p:cNvPr>
          <p:cNvSpPr>
            <a:spLocks noGrp="1"/>
          </p:cNvSpPr>
          <p:nvPr>
            <p:ph type="ftr" sz="quarter" idx="11"/>
          </p:nvPr>
        </p:nvSpPr>
        <p:spPr>
          <a:xfrm>
            <a:off x="533401" y="5842727"/>
            <a:ext cx="8170332" cy="825190"/>
          </a:xfrm>
        </p:spPr>
        <p:txBody>
          <a:bodyPr/>
          <a:lstStyle/>
          <a:p>
            <a:pPr algn="ctr"/>
            <a:r>
              <a:rPr lang="en-US" dirty="0"/>
              <a:t>This material was produced under grant number SH05051SH8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p:txBody>
      </p:sp>
    </p:spTree>
    <p:extLst>
      <p:ext uri="{BB962C8B-B14F-4D97-AF65-F5344CB8AC3E}">
        <p14:creationId xmlns:p14="http://schemas.microsoft.com/office/powerpoint/2010/main" val="415551409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5722</Words>
  <Application>Microsoft Office PowerPoint</Application>
  <PresentationFormat>On-screen Show (4:3)</PresentationFormat>
  <Paragraphs>446</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Trebuchet MS</vt:lpstr>
      <vt:lpstr>Berlin</vt:lpstr>
      <vt:lpstr>Heat-Related Illnesses: Employer Responsibilities </vt:lpstr>
      <vt:lpstr>OSHA</vt:lpstr>
      <vt:lpstr>At-Risk Industries</vt:lpstr>
      <vt:lpstr>Recommendations</vt:lpstr>
      <vt:lpstr>Environmental Heat Risk</vt:lpstr>
      <vt:lpstr>Medical Monitoring</vt:lpstr>
      <vt:lpstr>Acclimatization Plan</vt:lpstr>
      <vt:lpstr>Training</vt:lpstr>
      <vt:lpstr>Work Conditions</vt:lpstr>
      <vt:lpstr>Resources</vt:lpstr>
      <vt:lpstr>Heat-Related Illnesses: Recognition </vt:lpstr>
      <vt:lpstr>Heat-Related Illnesses</vt:lpstr>
      <vt:lpstr>Risk Factors</vt:lpstr>
      <vt:lpstr>Risk Factors Continued</vt:lpstr>
      <vt:lpstr>Dehydration</vt:lpstr>
      <vt:lpstr>Heat Cramps</vt:lpstr>
      <vt:lpstr>Heat Exhaustion</vt:lpstr>
      <vt:lpstr>Heat Stroke</vt:lpstr>
      <vt:lpstr>Hyponatremia</vt:lpstr>
      <vt:lpstr>Heat-Related Illnesses: Prevention</vt:lpstr>
      <vt:lpstr>Prevention</vt:lpstr>
      <vt:lpstr>Acclimatize</vt:lpstr>
      <vt:lpstr>Adjust Schedule</vt:lpstr>
      <vt:lpstr>Take Frequent Breaks</vt:lpstr>
      <vt:lpstr>Drink Plenty of Fluids</vt:lpstr>
      <vt:lpstr>Wear Appropriate Clothing</vt:lpstr>
      <vt:lpstr>Wear Cooling Garments</vt:lpstr>
      <vt:lpstr>Monitor</vt:lpstr>
      <vt:lpstr>Heat-Related Illnesses: Treatment</vt:lpstr>
      <vt:lpstr>Review</vt:lpstr>
      <vt:lpstr>Heat Stroke: Call</vt:lpstr>
      <vt:lpstr>Heat Stroke: Cool</vt:lpstr>
      <vt:lpstr>Heat Stroke: Drink</vt:lpstr>
      <vt:lpstr>Heat Exhaustion: Call</vt:lpstr>
      <vt:lpstr>Heat Exhaustion: Cool</vt:lpstr>
      <vt:lpstr>Heat Exhaustion: Drink</vt:lpstr>
      <vt:lpstr>Hyponatremia: Eat</vt:lpstr>
      <vt:lpstr>Hyponatremia: Call</vt:lpstr>
      <vt:lpstr>Heat Cramps: Treatment</vt:lpstr>
      <vt:lpstr>Case Study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2021-05-21T15:24:37Z</dcterms:created>
  <dcterms:modified xsi:type="dcterms:W3CDTF">2021-05-21T15:30:44Z</dcterms:modified>
  <cp:category/>
</cp:coreProperties>
</file>