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76"/>
  </p:notesMasterIdLst>
  <p:handoutMasterIdLst>
    <p:handoutMasterId r:id="rId177"/>
  </p:handoutMasterIdLst>
  <p:sldIdLst>
    <p:sldId id="423" r:id="rId2"/>
    <p:sldId id="575" r:id="rId3"/>
    <p:sldId id="583" r:id="rId4"/>
    <p:sldId id="571" r:id="rId5"/>
    <p:sldId id="425" r:id="rId6"/>
    <p:sldId id="577" r:id="rId7"/>
    <p:sldId id="495" r:id="rId8"/>
    <p:sldId id="496" r:id="rId9"/>
    <p:sldId id="497" r:id="rId10"/>
    <p:sldId id="401" r:id="rId11"/>
    <p:sldId id="402" r:id="rId12"/>
    <p:sldId id="514" r:id="rId13"/>
    <p:sldId id="539" r:id="rId14"/>
    <p:sldId id="409" r:id="rId15"/>
    <p:sldId id="540" r:id="rId16"/>
    <p:sldId id="574" r:id="rId17"/>
    <p:sldId id="415" r:id="rId18"/>
    <p:sldId id="576" r:id="rId19"/>
    <p:sldId id="578" r:id="rId20"/>
    <p:sldId id="782" r:id="rId21"/>
    <p:sldId id="783" r:id="rId22"/>
    <p:sldId id="734" r:id="rId23"/>
    <p:sldId id="261" r:id="rId24"/>
    <p:sldId id="440" r:id="rId25"/>
    <p:sldId id="272" r:id="rId26"/>
    <p:sldId id="475" r:id="rId27"/>
    <p:sldId id="271" r:id="rId28"/>
    <p:sldId id="542" r:id="rId29"/>
    <p:sldId id="274" r:id="rId30"/>
    <p:sldId id="476" r:id="rId31"/>
    <p:sldId id="446" r:id="rId32"/>
    <p:sldId id="557" r:id="rId33"/>
    <p:sldId id="770" r:id="rId34"/>
    <p:sldId id="295" r:id="rId35"/>
    <p:sldId id="461" r:id="rId36"/>
    <p:sldId id="739" r:id="rId37"/>
    <p:sldId id="740" r:id="rId38"/>
    <p:sldId id="704" r:id="rId39"/>
    <p:sldId id="685" r:id="rId40"/>
    <p:sldId id="711" r:id="rId41"/>
    <p:sldId id="686" r:id="rId42"/>
    <p:sldId id="687" r:id="rId43"/>
    <p:sldId id="688" r:id="rId44"/>
    <p:sldId id="553" r:id="rId45"/>
    <p:sldId id="689" r:id="rId46"/>
    <p:sldId id="552" r:id="rId47"/>
    <p:sldId id="457" r:id="rId48"/>
    <p:sldId id="690" r:id="rId49"/>
    <p:sldId id="391" r:id="rId50"/>
    <p:sldId id="392" r:id="rId51"/>
    <p:sldId id="418" r:id="rId52"/>
    <p:sldId id="417" r:id="rId53"/>
    <p:sldId id="691" r:id="rId54"/>
    <p:sldId id="784" r:id="rId55"/>
    <p:sldId id="438" r:id="rId56"/>
    <p:sldId id="359" r:id="rId57"/>
    <p:sldId id="390" r:id="rId58"/>
    <p:sldId id="551" r:id="rId59"/>
    <p:sldId id="693" r:id="rId60"/>
    <p:sldId id="371" r:id="rId61"/>
    <p:sldId id="650" r:id="rId62"/>
    <p:sldId id="694" r:id="rId63"/>
    <p:sldId id="450" r:id="rId64"/>
    <p:sldId id="646" r:id="rId65"/>
    <p:sldId id="298" r:id="rId66"/>
    <p:sldId id="299" r:id="rId67"/>
    <p:sldId id="771" r:id="rId68"/>
    <p:sldId id="772" r:id="rId69"/>
    <p:sldId id="292" r:id="rId70"/>
    <p:sldId id="293" r:id="rId71"/>
    <p:sldId id="367" r:id="rId72"/>
    <p:sldId id="465" r:id="rId73"/>
    <p:sldId id="695" r:id="rId74"/>
    <p:sldId id="705" r:id="rId75"/>
    <p:sldId id="656" r:id="rId76"/>
    <p:sldId id="414" r:id="rId77"/>
    <p:sldId id="707" r:id="rId78"/>
    <p:sldId id="708" r:id="rId79"/>
    <p:sldId id="520" r:id="rId80"/>
    <p:sldId id="773" r:id="rId81"/>
    <p:sldId id="709" r:id="rId82"/>
    <p:sldId id="710" r:id="rId83"/>
    <p:sldId id="458" r:id="rId84"/>
    <p:sldId id="400" r:id="rId85"/>
    <p:sldId id="372" r:id="rId86"/>
    <p:sldId id="518" r:id="rId87"/>
    <p:sldId id="519" r:id="rId88"/>
    <p:sldId id="515" r:id="rId89"/>
    <p:sldId id="779" r:id="rId90"/>
    <p:sldId id="639" r:id="rId91"/>
    <p:sldId id="738" r:id="rId92"/>
    <p:sldId id="407" r:id="rId93"/>
    <p:sldId id="622" r:id="rId94"/>
    <p:sldId id="696" r:id="rId95"/>
    <p:sldId id="595" r:id="rId96"/>
    <p:sldId id="313" r:id="rId97"/>
    <p:sldId id="314" r:id="rId98"/>
    <p:sldId id="588" r:id="rId99"/>
    <p:sldId id="437" r:id="rId100"/>
    <p:sldId id="441" r:id="rId101"/>
    <p:sldId id="373" r:id="rId102"/>
    <p:sldId id="374" r:id="rId103"/>
    <p:sldId id="484" r:id="rId104"/>
    <p:sldId id="697" r:id="rId105"/>
    <p:sldId id="698" r:id="rId106"/>
    <p:sldId id="699" r:id="rId107"/>
    <p:sldId id="700" r:id="rId108"/>
    <p:sldId id="603" r:id="rId109"/>
    <p:sldId id="604" r:id="rId110"/>
    <p:sldId id="605" r:id="rId111"/>
    <p:sldId id="774" r:id="rId112"/>
    <p:sldId id="775" r:id="rId113"/>
    <p:sldId id="498" r:id="rId114"/>
    <p:sldId id="499" r:id="rId115"/>
    <p:sldId id="500" r:id="rId116"/>
    <p:sldId id="611" r:id="rId117"/>
    <p:sldId id="503" r:id="rId118"/>
    <p:sldId id="612" r:id="rId119"/>
    <p:sldId id="614" r:id="rId120"/>
    <p:sldId id="758" r:id="rId121"/>
    <p:sldId id="760" r:id="rId122"/>
    <p:sldId id="759" r:id="rId123"/>
    <p:sldId id="383" r:id="rId124"/>
    <p:sldId id="329" r:id="rId125"/>
    <p:sldId id="469" r:id="rId126"/>
    <p:sldId id="480" r:id="rId127"/>
    <p:sldId id="470" r:id="rId128"/>
    <p:sldId id="471" r:id="rId129"/>
    <p:sldId id="472" r:id="rId130"/>
    <p:sldId id="715" r:id="rId131"/>
    <p:sldId id="419" r:id="rId132"/>
    <p:sldId id="716" r:id="rId133"/>
    <p:sldId id="393" r:id="rId134"/>
    <p:sldId id="394" r:id="rId135"/>
    <p:sldId id="717" r:id="rId136"/>
    <p:sldId id="473" r:id="rId137"/>
    <p:sldId id="718" r:id="rId138"/>
    <p:sldId id="776" r:id="rId139"/>
    <p:sldId id="721" r:id="rId140"/>
    <p:sldId id="714" r:id="rId141"/>
    <p:sldId id="701" r:id="rId142"/>
    <p:sldId id="706" r:id="rId143"/>
    <p:sldId id="455" r:id="rId144"/>
    <p:sldId id="449" r:id="rId145"/>
    <p:sldId id="726" r:id="rId146"/>
    <p:sldId id="508" r:id="rId147"/>
    <p:sldId id="509" r:id="rId148"/>
    <p:sldId id="728" r:id="rId149"/>
    <p:sldId id="727" r:id="rId150"/>
    <p:sldId id="729" r:id="rId151"/>
    <p:sldId id="730" r:id="rId152"/>
    <p:sldId id="731" r:id="rId153"/>
    <p:sldId id="732" r:id="rId154"/>
    <p:sldId id="702" r:id="rId155"/>
    <p:sldId id="777" r:id="rId156"/>
    <p:sldId id="531" r:id="rId157"/>
    <p:sldId id="633" r:id="rId158"/>
    <p:sldId id="703" r:id="rId159"/>
    <p:sldId id="722" r:id="rId160"/>
    <p:sldId id="723" r:id="rId161"/>
    <p:sldId id="408" r:id="rId162"/>
    <p:sldId id="778" r:id="rId163"/>
    <p:sldId id="530" r:id="rId164"/>
    <p:sldId id="532" r:id="rId165"/>
    <p:sldId id="736" r:id="rId166"/>
    <p:sldId id="742" r:id="rId167"/>
    <p:sldId id="741" r:id="rId168"/>
    <p:sldId id="670" r:id="rId169"/>
    <p:sldId id="591" r:id="rId170"/>
    <p:sldId id="387" r:id="rId171"/>
    <p:sldId id="388" r:id="rId172"/>
    <p:sldId id="389" r:id="rId173"/>
    <p:sldId id="483" r:id="rId174"/>
    <p:sldId id="735" r:id="rId17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8" autoAdjust="0"/>
    <p:restoredTop sz="94625" autoAdjust="0"/>
  </p:normalViewPr>
  <p:slideViewPr>
    <p:cSldViewPr snapToGrid="0">
      <p:cViewPr varScale="1">
        <p:scale>
          <a:sx n="69" d="100"/>
          <a:sy n="69" d="100"/>
        </p:scale>
        <p:origin x="1354" y="58"/>
      </p:cViewPr>
      <p:guideLst/>
    </p:cSldViewPr>
  </p:slideViewPr>
  <p:outlineViewPr>
    <p:cViewPr>
      <p:scale>
        <a:sx n="33" d="100"/>
        <a:sy n="33" d="100"/>
      </p:scale>
      <p:origin x="0" y="-7257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42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>
              <a:latin typeface="Arial Unicode MS" panose="020B0604020202020204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endParaRPr lang="en-US" dirty="0">
              <a:latin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>
              <a:latin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ECEB1712-D39C-421D-BCF6-698EACB6E770}" type="slidenum">
              <a:rPr lang="en-US" smtClean="0">
                <a:latin typeface="Arial Unicode MS" panose="020B0604020202020204" pitchFamily="34" charset="-128"/>
              </a:rPr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726664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>
                <a:latin typeface="Arial Unicode MS" panose="020B0604020202020204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>
                <a:latin typeface="Arial Unicode MS" panose="020B0604020202020204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>
                <a:latin typeface="Arial Unicode MS" panose="020B0604020202020204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>
                <a:latin typeface="Arial Unicode MS" panose="020B0604020202020204" pitchFamily="34" charset="-128"/>
              </a:defRPr>
            </a:lvl1pPr>
          </a:lstStyle>
          <a:p>
            <a:fld id="{98645B6D-448B-4C3E-9F38-9F27B833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289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5B6D-448B-4C3E-9F38-9F27B833FA11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0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2C4DBB-8E50-44DB-89C6-E4A85A134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36DCA-5DEE-4FCF-898B-6DDF5112EA0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0A8D7B1-3D77-48AE-AE37-96536BA60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3F26D6F-B97C-4B2B-8654-4C149A6C6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300"/>
              <a:t>THINK YOU CAN OUT RUN IT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VW HITTING YOU AT 45MPH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PAST PRACTICES</a:t>
            </a:r>
          </a:p>
          <a:p>
            <a:pPr>
              <a:spcBef>
                <a:spcPct val="0"/>
              </a:spcBef>
            </a:pPr>
            <a:r>
              <a:rPr lang="en-US" altLang="en-US" sz="2300"/>
              <a:t>	JUMP INTO TRENCH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	F/F ARE ACTION ORIENTED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	COMPASSION KILLS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	INADEQUATE SHORING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	CHEAPER TO PAY DEATH BENEFITS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40FE27-66EA-482F-8655-3642275570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2D663-0367-46F3-97F4-6D119967FFC8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FD7B38F-2F89-4FED-B9AE-6FB65F0B4C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5D8F948-EDB4-466F-BCD8-25A36AE3E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300"/>
              <a:t>How many breaths can you take with this much weight on your body, explain crush syndrome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2AF7C1-3942-4EF8-9CD9-61BD4301A4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62052-C7FC-4517-804B-43CCC2D1C51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851970" name="Rectangle 2">
            <a:extLst>
              <a:ext uri="{FF2B5EF4-FFF2-40B4-BE49-F238E27FC236}">
                <a16:creationId xmlns:a16="http://schemas.microsoft.com/office/drawing/2014/main" id="{41680618-9FE9-4CD8-935C-A31D42DD2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>
            <a:extLst>
              <a:ext uri="{FF2B5EF4-FFF2-40B4-BE49-F238E27FC236}">
                <a16:creationId xmlns:a16="http://schemas.microsoft.com/office/drawing/2014/main" id="{28B4BE91-FBFE-40FC-B7EC-8602ECCD2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dirt can do this to a ladder?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F857B0-E37C-499E-8825-A11BBB915C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08C94-365E-4EF9-8ABE-7D6B0198AB6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32802" name="Rectangle 1026">
            <a:extLst>
              <a:ext uri="{FF2B5EF4-FFF2-40B4-BE49-F238E27FC236}">
                <a16:creationId xmlns:a16="http://schemas.microsoft.com/office/drawing/2014/main" id="{7E34B48B-D7D8-4F37-8ACD-FE0D3BDE386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3" name="Rectangle 1027">
            <a:extLst>
              <a:ext uri="{FF2B5EF4-FFF2-40B4-BE49-F238E27FC236}">
                <a16:creationId xmlns:a16="http://schemas.microsoft.com/office/drawing/2014/main" id="{7D34F568-8F49-477D-922C-1945A126D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30B31A-3A16-4913-8BE4-3D82454F2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37932-8F5D-4C8A-B905-68AD8EC62E0C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993282" name="Rectangle 2">
            <a:extLst>
              <a:ext uri="{FF2B5EF4-FFF2-40B4-BE49-F238E27FC236}">
                <a16:creationId xmlns:a16="http://schemas.microsoft.com/office/drawing/2014/main" id="{951B1783-86C3-4C19-919B-420110014E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>
            <a:extLst>
              <a:ext uri="{FF2B5EF4-FFF2-40B4-BE49-F238E27FC236}">
                <a16:creationId xmlns:a16="http://schemas.microsoft.com/office/drawing/2014/main" id="{5D994C2A-13F2-4142-BF85-9D782442D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Call before you dig: In Maryland and Delaware Dial 811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0763C1-6803-4FEF-BAE6-92D6EB834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5A827-3A6A-499E-A239-9B7C903AC86C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931842" name="Rectangle 2">
            <a:extLst>
              <a:ext uri="{FF2B5EF4-FFF2-40B4-BE49-F238E27FC236}">
                <a16:creationId xmlns:a16="http://schemas.microsoft.com/office/drawing/2014/main" id="{0BEB74AE-57D1-40B0-8CF9-84A33EE601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>
            <a:extLst>
              <a:ext uri="{FF2B5EF4-FFF2-40B4-BE49-F238E27FC236}">
                <a16:creationId xmlns:a16="http://schemas.microsoft.com/office/drawing/2014/main" id="{4F4CF582-9296-4C43-8451-D45B1B4E6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Victim was working underneath load being moved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635B2F-889B-4CAC-8AE5-6AFE77CB0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AB3C0-11EE-4CBB-B362-CE91B576B224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932866" name="Rectangle 2">
            <a:extLst>
              <a:ext uri="{FF2B5EF4-FFF2-40B4-BE49-F238E27FC236}">
                <a16:creationId xmlns:a16="http://schemas.microsoft.com/office/drawing/2014/main" id="{19B531A3-7ECE-48F1-84D7-8730D116A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>
            <a:extLst>
              <a:ext uri="{FF2B5EF4-FFF2-40B4-BE49-F238E27FC236}">
                <a16:creationId xmlns:a16="http://schemas.microsoft.com/office/drawing/2014/main" id="{A3ABFAC2-4B0C-491A-94A9-A473BF91E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Victim was ejected from tractor into the trench (lower center 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92254E-E04D-44B1-A68C-79AF4095A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34295-E4D4-4E6D-84B7-3F991732F806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933890" name="Rectangle 2">
            <a:extLst>
              <a:ext uri="{FF2B5EF4-FFF2-40B4-BE49-F238E27FC236}">
                <a16:creationId xmlns:a16="http://schemas.microsoft.com/office/drawing/2014/main" id="{7D7D6922-409C-4236-88E1-5D4CA9E7F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>
            <a:extLst>
              <a:ext uri="{FF2B5EF4-FFF2-40B4-BE49-F238E27FC236}">
                <a16:creationId xmlns:a16="http://schemas.microsoft.com/office/drawing/2014/main" id="{FA78C210-81A6-4A56-8FD5-92374EB0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much vibration does a concrete truck put on the side of a trench when mixing his load. Enough to cause collapse?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C03645-5CC6-4851-8ACD-48FBC7E4C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6A997-4342-43AF-807A-FF9E3D3B4046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008642" name="Rectangle 2">
            <a:extLst>
              <a:ext uri="{FF2B5EF4-FFF2-40B4-BE49-F238E27FC236}">
                <a16:creationId xmlns:a16="http://schemas.microsoft.com/office/drawing/2014/main" id="{ADCAD214-742F-4D31-AE22-57AB22B639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>
            <a:extLst>
              <a:ext uri="{FF2B5EF4-FFF2-40B4-BE49-F238E27FC236}">
                <a16:creationId xmlns:a16="http://schemas.microsoft.com/office/drawing/2014/main" id="{B6A131E1-B55B-4FDD-A108-DE686FD6A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TEST IN MULTIPLE LEVELS – TOP/MIDDLE/BOTTOM ( SAME AS CONFINED SPACE)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665FB7-C19F-49FF-96D5-1BB7B66C69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C4BED-99BD-4C49-BE81-063A99DCAD86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934914" name="Rectangle 2">
            <a:extLst>
              <a:ext uri="{FF2B5EF4-FFF2-40B4-BE49-F238E27FC236}">
                <a16:creationId xmlns:a16="http://schemas.microsoft.com/office/drawing/2014/main" id="{3E6CD195-A131-4193-B389-F1EE6E5E3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>
            <a:extLst>
              <a:ext uri="{FF2B5EF4-FFF2-40B4-BE49-F238E27FC236}">
                <a16:creationId xmlns:a16="http://schemas.microsoft.com/office/drawing/2014/main" id="{0B43C94E-2357-481A-A80B-7E7640C63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Unshored trench with  backhoe and track hoe on lip with trash pump for water removal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709613"/>
            <a:ext cx="4730750" cy="3549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D5817-E469-4E96-9AB6-D356E6F47C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37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9BA2D3-BC93-406F-B542-625F8045C6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477BE-A870-4E8F-9202-6084C06C68F6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846850" name="Rectangle 2">
            <a:extLst>
              <a:ext uri="{FF2B5EF4-FFF2-40B4-BE49-F238E27FC236}">
                <a16:creationId xmlns:a16="http://schemas.microsoft.com/office/drawing/2014/main" id="{DC2330D6-4A11-48D7-BCEE-0DE2E25274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>
            <a:extLst>
              <a:ext uri="{FF2B5EF4-FFF2-40B4-BE49-F238E27FC236}">
                <a16:creationId xmlns:a16="http://schemas.microsoft.com/office/drawing/2014/main" id="{343D8D84-8C82-4F3D-84C2-C38F800CD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Worker using a cut-off saw, gas can also in excavation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ABDA37-B3B4-4104-BF8B-0E89678DC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B1E50-0674-4831-A2B5-6A992632FA5F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935938" name="Rectangle 2">
            <a:extLst>
              <a:ext uri="{FF2B5EF4-FFF2-40B4-BE49-F238E27FC236}">
                <a16:creationId xmlns:a16="http://schemas.microsoft.com/office/drawing/2014/main" id="{9B19A0E4-B045-432D-9EE0-78E5CE4AC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>
            <a:extLst>
              <a:ext uri="{FF2B5EF4-FFF2-40B4-BE49-F238E27FC236}">
                <a16:creationId xmlns:a16="http://schemas.microsoft.com/office/drawing/2014/main" id="{4A6776CD-72BE-43A0-9819-52410E9EC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Monitoring for hazardous atmospheres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F28913-C285-4E01-95E3-C119B1D45E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786E2-C077-4157-815A-0E2145FA242A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936962" name="Rectangle 2">
            <a:extLst>
              <a:ext uri="{FF2B5EF4-FFF2-40B4-BE49-F238E27FC236}">
                <a16:creationId xmlns:a16="http://schemas.microsoft.com/office/drawing/2014/main" id="{EF7C69C9-4428-47DF-AEC0-089C68F67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>
            <a:extLst>
              <a:ext uri="{FF2B5EF4-FFF2-40B4-BE49-F238E27FC236}">
                <a16:creationId xmlns:a16="http://schemas.microsoft.com/office/drawing/2014/main" id="{48E4DF3F-A73E-4F6D-81AC-2B5B44223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Propane system for heated ventilation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B265B5-E141-4F43-8192-B00C77181E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6A2BA-6B5C-415B-B308-2CBC647FE7E1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937986" name="Rectangle 2">
            <a:extLst>
              <a:ext uri="{FF2B5EF4-FFF2-40B4-BE49-F238E27FC236}">
                <a16:creationId xmlns:a16="http://schemas.microsoft.com/office/drawing/2014/main" id="{1DD1D571-02AC-4360-B890-C84504F2AC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>
            <a:extLst>
              <a:ext uri="{FF2B5EF4-FFF2-40B4-BE49-F238E27FC236}">
                <a16:creationId xmlns:a16="http://schemas.microsoft.com/office/drawing/2014/main" id="{85D886DA-0C6C-4D48-AE2F-2EB3EA88A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much water is to much?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19873C-5D1B-40E4-B6A5-30FE25A12D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5B6A9-FA12-4DF2-B253-D5DB71C6B061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847874" name="Rectangle 2">
            <a:extLst>
              <a:ext uri="{FF2B5EF4-FFF2-40B4-BE49-F238E27FC236}">
                <a16:creationId xmlns:a16="http://schemas.microsoft.com/office/drawing/2014/main" id="{30619A50-3ACA-4CEF-9E34-154340E356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>
            <a:extLst>
              <a:ext uri="{FF2B5EF4-FFF2-40B4-BE49-F238E27FC236}">
                <a16:creationId xmlns:a16="http://schemas.microsoft.com/office/drawing/2014/main" id="{99D3537C-4B4C-48A2-8553-F3DEFF17B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Well point system to lower ground water, pipes placed in ground to pump out water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A09692-A380-4115-9460-EBD82D767F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3E77C-4BA1-48E4-82C6-E6E708662E3E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848898" name="Rectangle 2">
            <a:extLst>
              <a:ext uri="{FF2B5EF4-FFF2-40B4-BE49-F238E27FC236}">
                <a16:creationId xmlns:a16="http://schemas.microsoft.com/office/drawing/2014/main" id="{35613C44-991D-4FBF-835E-7A2763F248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>
            <a:extLst>
              <a:ext uri="{FF2B5EF4-FFF2-40B4-BE49-F238E27FC236}">
                <a16:creationId xmlns:a16="http://schemas.microsoft.com/office/drawing/2014/main" id="{17DA1C6F-97C3-4372-A5E8-72D04673F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Trash pump, watch were discharged water goes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AAE9B7-357E-420A-A460-117AF6426A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63211-9CB1-41C4-B3BC-E394FA3A90CD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849922" name="Rectangle 2">
            <a:extLst>
              <a:ext uri="{FF2B5EF4-FFF2-40B4-BE49-F238E27FC236}">
                <a16:creationId xmlns:a16="http://schemas.microsoft.com/office/drawing/2014/main" id="{EF07CD76-EF70-4160-88F9-E99C70A26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>
            <a:extLst>
              <a:ext uri="{FF2B5EF4-FFF2-40B4-BE49-F238E27FC236}">
                <a16:creationId xmlns:a16="http://schemas.microsoft.com/office/drawing/2014/main" id="{36100002-53DE-4367-9C63-FF9C835A5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Is the backhoe supporting the house or the house supporting the backhoe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C22BEF-A9F5-4D33-819C-0BDAECAD4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F129A-1E3C-465A-977B-A3B7DDA5EC28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850946" name="Rectangle 2">
            <a:extLst>
              <a:ext uri="{FF2B5EF4-FFF2-40B4-BE49-F238E27FC236}">
                <a16:creationId xmlns:a16="http://schemas.microsoft.com/office/drawing/2014/main" id="{DF9C2653-6B38-44B9-9349-3A27E78288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>
            <a:extLst>
              <a:ext uri="{FF2B5EF4-FFF2-40B4-BE49-F238E27FC236}">
                <a16:creationId xmlns:a16="http://schemas.microsoft.com/office/drawing/2014/main" id="{92705110-449F-4AF1-A922-66FE284A2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Worker buried up to his waist, beneath concrete and brick veneer collapsing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6B8323-66F7-4646-9E48-5FC2E673F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1B3D8-D820-48E8-9E11-AD9F760DEA12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338946" name="Rectangle 2">
            <a:extLst>
              <a:ext uri="{FF2B5EF4-FFF2-40B4-BE49-F238E27FC236}">
                <a16:creationId xmlns:a16="http://schemas.microsoft.com/office/drawing/2014/main" id="{A958C42E-E49F-4CDC-811B-6FD8A079AB9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568A3397-498B-48B2-A48D-04568714E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How many things are wrong here?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A3AEB-FBCC-44E2-83BC-931A5FB1F1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A7FBD-3446-4F54-B0EF-B661727BD5AC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989186" name="Rectangle 2">
            <a:extLst>
              <a:ext uri="{FF2B5EF4-FFF2-40B4-BE49-F238E27FC236}">
                <a16:creationId xmlns:a16="http://schemas.microsoft.com/office/drawing/2014/main" id="{901D0BD8-495C-4BA9-BBFB-AB0C217EF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>
            <a:extLst>
              <a:ext uri="{FF2B5EF4-FFF2-40B4-BE49-F238E27FC236}">
                <a16:creationId xmlns:a16="http://schemas.microsoft.com/office/drawing/2014/main" id="{09278327-9E9A-4561-BCA9-B86449718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Good – protective system in place, ladder, water removal, no one under moving load.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98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3B58EE-5FB2-4CB7-A4C4-F42B10B1F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83D2A-ACDF-48CF-B801-BF679F5B0B81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852994" name="Rectangle 2">
            <a:extLst>
              <a:ext uri="{FF2B5EF4-FFF2-40B4-BE49-F238E27FC236}">
                <a16:creationId xmlns:a16="http://schemas.microsoft.com/office/drawing/2014/main" id="{F8006BA0-F8E7-4D69-B9FB-BAEE0C05B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25796727-DB15-47D0-9C76-8A89E3687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Who inspected this trench? Ladder to short, no protective system, soil pile to close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D2EBD1-E9AB-4AAB-8672-567A56DD7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F02F3-6AA7-469D-96F5-D4FA52D928FB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994306" name="Rectangle 2">
            <a:extLst>
              <a:ext uri="{FF2B5EF4-FFF2-40B4-BE49-F238E27FC236}">
                <a16:creationId xmlns:a16="http://schemas.microsoft.com/office/drawing/2014/main" id="{9C18698A-1D69-4687-8C9B-782BC1B635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>
            <a:extLst>
              <a:ext uri="{FF2B5EF4-FFF2-40B4-BE49-F238E27FC236}">
                <a16:creationId xmlns:a16="http://schemas.microsoft.com/office/drawing/2014/main" id="{2C85CADF-7EC4-460D-9E42-B552AB821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refers to guard rails (1926.502(b)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D9671E-0446-4152-9CE1-441C1699B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18A26-BBA5-480E-88A8-2249FE97312C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854018" name="Rectangle 2">
            <a:extLst>
              <a:ext uri="{FF2B5EF4-FFF2-40B4-BE49-F238E27FC236}">
                <a16:creationId xmlns:a16="http://schemas.microsoft.com/office/drawing/2014/main" id="{EAB1F652-7F3E-44AB-9C4A-7110A7FFD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>
            <a:extLst>
              <a:ext uri="{FF2B5EF4-FFF2-40B4-BE49-F238E27FC236}">
                <a16:creationId xmlns:a16="http://schemas.microsoft.com/office/drawing/2014/main" id="{A006CFD2-3399-49B7-96EB-F84CCC566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proper use of a protective system? 10 ft trench box in a 26ft deep hole, a fatality happened here.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FFAEB1-0439-4F45-9A7A-109A27B0D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01901-6D04-44B5-A8AD-6E6B335F3F9E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855042" name="Rectangle 2">
            <a:extLst>
              <a:ext uri="{FF2B5EF4-FFF2-40B4-BE49-F238E27FC236}">
                <a16:creationId xmlns:a16="http://schemas.microsoft.com/office/drawing/2014/main" id="{9452CFDC-5909-4DAB-8B03-7A336C411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>
            <a:extLst>
              <a:ext uri="{FF2B5EF4-FFF2-40B4-BE49-F238E27FC236}">
                <a16:creationId xmlns:a16="http://schemas.microsoft.com/office/drawing/2014/main" id="{73EA80A6-FE80-41E6-A0E4-AEFB3C8F1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many laws are broken here? Screw Jack used for cross member must be in trench to install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AC37BB-299A-4A43-BEB6-5890D5512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85175-06BA-462D-A870-9999F6D5CA28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939010" name="Rectangle 2">
            <a:extLst>
              <a:ext uri="{FF2B5EF4-FFF2-40B4-BE49-F238E27FC236}">
                <a16:creationId xmlns:a16="http://schemas.microsoft.com/office/drawing/2014/main" id="{E7C34BC3-73E9-49DD-B42F-7BE9CE1B65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>
            <a:extLst>
              <a:ext uri="{FF2B5EF4-FFF2-40B4-BE49-F238E27FC236}">
                <a16:creationId xmlns:a16="http://schemas.microsoft.com/office/drawing/2014/main" id="{0047E256-2AF0-4FEE-8476-60D1B4704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much abuse can you do to a shield before it fails?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87C630-9978-4AC5-937B-3857BF3A1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1A50D-D67B-45D3-AEA8-3272D4619265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940034" name="Rectangle 2">
            <a:extLst>
              <a:ext uri="{FF2B5EF4-FFF2-40B4-BE49-F238E27FC236}">
                <a16:creationId xmlns:a16="http://schemas.microsoft.com/office/drawing/2014/main" id="{F4A3F7E6-4DF6-4BE4-B7C0-AD5E98C7F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>
            <a:extLst>
              <a:ext uri="{FF2B5EF4-FFF2-40B4-BE49-F238E27FC236}">
                <a16:creationId xmlns:a16="http://schemas.microsoft.com/office/drawing/2014/main" id="{3ABBF98E-7834-4CD6-8832-9366D5434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Make sure all cross members and safety pins are used when necessary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FE1B63-9293-4AAC-A5AF-ECFCFCD2F7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E751F-7284-4355-8526-D48D73A471AE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354306" name="Rectangle 2">
            <a:extLst>
              <a:ext uri="{FF2B5EF4-FFF2-40B4-BE49-F238E27FC236}">
                <a16:creationId xmlns:a16="http://schemas.microsoft.com/office/drawing/2014/main" id="{9AFED22F-080D-4BE8-B5C2-DB26A4FF488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6AF19257-3F2E-4916-BC92-472DF3FD7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When an inspector is doing this something bad has happen.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13FA43-51E2-4E83-B700-4E00D463E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5E182-79F9-4CE7-9D5A-41278DCCB09C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941058" name="Rectangle 2">
            <a:extLst>
              <a:ext uri="{FF2B5EF4-FFF2-40B4-BE49-F238E27FC236}">
                <a16:creationId xmlns:a16="http://schemas.microsoft.com/office/drawing/2014/main" id="{0259A10E-4CE4-4004-B684-5C43BA676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>
            <a:extLst>
              <a:ext uri="{FF2B5EF4-FFF2-40B4-BE49-F238E27FC236}">
                <a16:creationId xmlns:a16="http://schemas.microsoft.com/office/drawing/2014/main" id="{9FCAFC01-A144-41CA-AABF-7390FA1C2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Not a certified trench box. Made by laborers on site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31A23D-D830-4D74-B694-D6AD96D0B4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68F20-9884-4B5F-A55A-D17A9A9E96D0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942082" name="Rectangle 2">
            <a:extLst>
              <a:ext uri="{FF2B5EF4-FFF2-40B4-BE49-F238E27FC236}">
                <a16:creationId xmlns:a16="http://schemas.microsoft.com/office/drawing/2014/main" id="{893299BC-07EB-42E5-856D-E6497086CE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>
            <a:extLst>
              <a:ext uri="{FF2B5EF4-FFF2-40B4-BE49-F238E27FC236}">
                <a16:creationId xmlns:a16="http://schemas.microsoft.com/office/drawing/2014/main" id="{3FF81129-8DBF-4926-82F8-B306F9758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Safe or not?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1B7381-539F-4BE0-A501-C61AB9833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59CBD-A047-4A8C-A979-6BE2F13CE4B7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943106" name="Rectangle 2">
            <a:extLst>
              <a:ext uri="{FF2B5EF4-FFF2-40B4-BE49-F238E27FC236}">
                <a16:creationId xmlns:a16="http://schemas.microsoft.com/office/drawing/2014/main" id="{B4172984-C74E-483F-8231-5B79FA41EE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>
            <a:extLst>
              <a:ext uri="{FF2B5EF4-FFF2-40B4-BE49-F238E27FC236}">
                <a16:creationId xmlns:a16="http://schemas.microsoft.com/office/drawing/2014/main" id="{0446D7EF-D85F-47A4-8699-3E15A768B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Nice system for shallow trenches 130 lbs overall weight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87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F77C80-0EAD-419B-BA70-624141B27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F0694-74F8-4E69-89D2-A82A26F72C49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441346" name="Rectangle 2">
            <a:extLst>
              <a:ext uri="{FF2B5EF4-FFF2-40B4-BE49-F238E27FC236}">
                <a16:creationId xmlns:a16="http://schemas.microsoft.com/office/drawing/2014/main" id="{642031A4-71C8-495C-B9A0-ED3CF0AF08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920AE1DA-711C-4E5D-A6FD-A4ACA6367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C1A883-E49A-403D-9271-49EE8042B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86017-7B98-4C90-A76D-4308B6A9A61B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944130" name="Rectangle 2">
            <a:extLst>
              <a:ext uri="{FF2B5EF4-FFF2-40B4-BE49-F238E27FC236}">
                <a16:creationId xmlns:a16="http://schemas.microsoft.com/office/drawing/2014/main" id="{ADB7F978-7C09-4EF0-A268-324643363D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>
            <a:extLst>
              <a:ext uri="{FF2B5EF4-FFF2-40B4-BE49-F238E27FC236}">
                <a16:creationId xmlns:a16="http://schemas.microsoft.com/office/drawing/2014/main" id="{E99AE518-2DB5-4FF5-A0BB-FD29B4F48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Unsupported utilities, no ladder, how much vibration does a freight train make?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C1A883-E49A-403D-9271-49EE8042B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86017-7B98-4C90-A76D-4308B6A9A61B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944130" name="Rectangle 2">
            <a:extLst>
              <a:ext uri="{FF2B5EF4-FFF2-40B4-BE49-F238E27FC236}">
                <a16:creationId xmlns:a16="http://schemas.microsoft.com/office/drawing/2014/main" id="{ADB7F978-7C09-4EF0-A268-324643363D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>
            <a:extLst>
              <a:ext uri="{FF2B5EF4-FFF2-40B4-BE49-F238E27FC236}">
                <a16:creationId xmlns:a16="http://schemas.microsoft.com/office/drawing/2014/main" id="{E99AE518-2DB5-4FF5-A0BB-FD29B4F48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Unsupported utilities, no ladder, how much vibration does a freight train make?</a:t>
            </a:r>
          </a:p>
        </p:txBody>
      </p:sp>
    </p:spTree>
    <p:extLst>
      <p:ext uri="{BB962C8B-B14F-4D97-AF65-F5344CB8AC3E}">
        <p14:creationId xmlns:p14="http://schemas.microsoft.com/office/powerpoint/2010/main" val="27126726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DE0FC5-5D0B-43CF-91D8-E5EDCE8AB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52146-F31A-4D11-B9B4-7E47C06A5CD7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945154" name="Rectangle 2">
            <a:extLst>
              <a:ext uri="{FF2B5EF4-FFF2-40B4-BE49-F238E27FC236}">
                <a16:creationId xmlns:a16="http://schemas.microsoft.com/office/drawing/2014/main" id="{AEB3EADA-B1BC-4A0D-9F3F-4BB8C7719E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>
            <a:extLst>
              <a:ext uri="{FF2B5EF4-FFF2-40B4-BE49-F238E27FC236}">
                <a16:creationId xmlns:a16="http://schemas.microsoft.com/office/drawing/2014/main" id="{1673B4B0-0626-4EFE-98A5-59729B389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Pneumatic system to mechanical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2BB98A-DE01-4699-BBF1-895B08391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633AB-C003-4875-8A90-9D2C2A01B611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995330" name="Rectangle 2">
            <a:extLst>
              <a:ext uri="{FF2B5EF4-FFF2-40B4-BE49-F238E27FC236}">
                <a16:creationId xmlns:a16="http://schemas.microsoft.com/office/drawing/2014/main" id="{375E54DD-FC53-463A-BAAD-55733AFA27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>
            <a:extLst>
              <a:ext uri="{FF2B5EF4-FFF2-40B4-BE49-F238E27FC236}">
                <a16:creationId xmlns:a16="http://schemas.microsoft.com/office/drawing/2014/main" id="{800AB08C-C545-4454-AD25-227E05239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Trench boxes must be designed to be stacked.You can put any box on top of another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E33724-A8A3-43ED-B40E-E17BD2CF1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72D82-6F2D-40C0-A17C-49C81CFC6748}" type="slidenum">
              <a:rPr lang="en-US" altLang="en-US"/>
              <a:pPr/>
              <a:t>95</a:t>
            </a:fld>
            <a:endParaRPr lang="en-US" altLang="en-US"/>
          </a:p>
        </p:txBody>
      </p:sp>
      <p:sp>
        <p:nvSpPr>
          <p:cNvPr id="679938" name="Rectangle 2">
            <a:extLst>
              <a:ext uri="{FF2B5EF4-FFF2-40B4-BE49-F238E27FC236}">
                <a16:creationId xmlns:a16="http://schemas.microsoft.com/office/drawing/2014/main" id="{FF6AD2BA-B00E-4D6F-9F27-37C14EB0A3D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9939" name="Rectangle 3">
            <a:extLst>
              <a:ext uri="{FF2B5EF4-FFF2-40B4-BE49-F238E27FC236}">
                <a16:creationId xmlns:a16="http://schemas.microsoft.com/office/drawing/2014/main" id="{B3C15190-46CB-46DF-A45D-BD75795CC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BBE2CF-8588-42E4-B523-62B27DF14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B2CB6-F3B4-4BF9-AE08-CC6FDFF9BA62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8E1936C3-45D3-48E1-9DC8-CD128FB6D9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8351B548-78AF-4581-AE20-55093FC2C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300"/>
              <a:t>NO SOIL IS A,  IF FISSURED, SUBJECT TO VIBRATION,</a:t>
            </a:r>
          </a:p>
          <a:p>
            <a:pPr>
              <a:spcBef>
                <a:spcPct val="0"/>
              </a:spcBef>
            </a:pPr>
            <a:r>
              <a:rPr lang="en-US" altLang="en-US" sz="2300"/>
              <a:t>PREVIOUSED DISTURBED,SEEPING WATER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SOIL TEST VISUAL-</a:t>
            </a:r>
          </a:p>
          <a:p>
            <a:pPr>
              <a:spcBef>
                <a:spcPct val="0"/>
              </a:spcBef>
            </a:pPr>
            <a:r>
              <a:rPr lang="en-US" altLang="en-US" sz="2300"/>
              <a:t>	SIDES OF TRENCH FOR LAYERING</a:t>
            </a:r>
          </a:p>
          <a:p>
            <a:pPr>
              <a:spcBef>
                <a:spcPct val="0"/>
              </a:spcBef>
            </a:pPr>
            <a:r>
              <a:rPr lang="en-US" altLang="en-US" sz="2300"/>
              <a:t>	EVIDENCE OF WATER</a:t>
            </a:r>
          </a:p>
          <a:p>
            <a:pPr>
              <a:spcBef>
                <a:spcPct val="0"/>
              </a:spcBef>
            </a:pPr>
            <a:r>
              <a:rPr lang="en-US" altLang="en-US" sz="2300"/>
              <a:t>	PREVIOUSLY DIETURBED SOIL</a:t>
            </a:r>
          </a:p>
          <a:p>
            <a:pPr>
              <a:spcBef>
                <a:spcPct val="0"/>
              </a:spcBef>
            </a:pPr>
            <a:r>
              <a:rPr lang="en-US" altLang="en-US" sz="2300"/>
              <a:t>	TENSION CRACKS, SPALLING, BOILING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	MANUAL TEST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	PLASTICITY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	DRY SRRENGTH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	THUMB PRENETRATION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endParaRPr lang="en-US" altLang="en-US" sz="23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CFC456-E832-4145-B412-F6B7DA806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1A3FB-172F-493A-96EF-1F3071FAC6D2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946178" name="Rectangle 2">
            <a:extLst>
              <a:ext uri="{FF2B5EF4-FFF2-40B4-BE49-F238E27FC236}">
                <a16:creationId xmlns:a16="http://schemas.microsoft.com/office/drawing/2014/main" id="{25F48F93-4958-408E-9C0B-C82E0F7F67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>
            <a:extLst>
              <a:ext uri="{FF2B5EF4-FFF2-40B4-BE49-F238E27FC236}">
                <a16:creationId xmlns:a16="http://schemas.microsoft.com/office/drawing/2014/main" id="{5C6285F7-5E4E-493A-8F4D-3E0FBEBB9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soon will it fail?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0476D0-91FA-4BF8-8D70-F9AB5BF093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FC3B9-31F1-43B9-B4CC-145BD2001500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947202" name="Rectangle 2">
            <a:extLst>
              <a:ext uri="{FF2B5EF4-FFF2-40B4-BE49-F238E27FC236}">
                <a16:creationId xmlns:a16="http://schemas.microsoft.com/office/drawing/2014/main" id="{5CA909FF-491D-4F7A-9AE5-379DF6FD4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>
            <a:extLst>
              <a:ext uri="{FF2B5EF4-FFF2-40B4-BE49-F238E27FC236}">
                <a16:creationId xmlns:a16="http://schemas.microsoft.com/office/drawing/2014/main" id="{69642ECA-43C1-4A20-A33A-D246938C2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do you have to do to make this trench safe?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190BC2-31ED-4DAB-8FEF-6834CBF217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F112A-B702-4CCE-9FC1-579E7126683E}" type="slidenum">
              <a:rPr lang="en-US" altLang="en-US"/>
              <a:pPr/>
              <a:t>100</a:t>
            </a:fld>
            <a:endParaRPr lang="en-US" altLang="en-US"/>
          </a:p>
        </p:txBody>
      </p:sp>
      <p:sp>
        <p:nvSpPr>
          <p:cNvPr id="948226" name="Rectangle 2">
            <a:extLst>
              <a:ext uri="{FF2B5EF4-FFF2-40B4-BE49-F238E27FC236}">
                <a16:creationId xmlns:a16="http://schemas.microsoft.com/office/drawing/2014/main" id="{BCF1EAE2-8BE2-4A27-80CB-E8041B64F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>
            <a:extLst>
              <a:ext uri="{FF2B5EF4-FFF2-40B4-BE49-F238E27FC236}">
                <a16:creationId xmlns:a16="http://schemas.microsoft.com/office/drawing/2014/main" id="{F0741519-576D-4371-BF53-A7C19E57E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much pressure does it take from an outrigger to make this trench fail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293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C4C79F-FFD1-4629-8F8D-407A8A9EF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8A503-91AF-40FA-9500-28BEA844F71C}" type="slidenum">
              <a:rPr lang="en-US" altLang="en-US"/>
              <a:pPr/>
              <a:t>101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C7250975-8C2A-46E7-95B2-A469E7496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7DCA6E6C-E203-4FB2-9626-56E19EB32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300"/>
              <a:t>PREVIOUSLY DISTURBED UNLESS CLASSIFIED AS C. Define Silt and Loam type soils</a:t>
            </a:r>
          </a:p>
          <a:p>
            <a:pPr>
              <a:spcBef>
                <a:spcPct val="0"/>
              </a:spcBef>
            </a:pPr>
            <a:endParaRPr lang="en-US" altLang="en-US" sz="23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2554034-E078-4F73-B174-8D8F08C6B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59765-6050-41E0-BA71-4F91C8FA966A}" type="slidenum">
              <a:rPr lang="en-US" altLang="en-US"/>
              <a:pPr/>
              <a:t>102</a:t>
            </a:fld>
            <a:endParaRPr lang="en-US" altLang="en-US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8980DC35-5E41-425A-869F-E3FE2272E2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0165C8E6-5894-4E3E-A84F-CCD0CD856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sz="23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F873E9-19CE-43BF-88D0-8218CA8CB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1A29D-C70C-48E8-A73B-4C0CDBABFC53}" type="slidenum">
              <a:rPr lang="en-US" altLang="en-US"/>
              <a:pPr/>
              <a:t>103</a:t>
            </a:fld>
            <a:endParaRPr lang="en-US" altLang="en-US"/>
          </a:p>
        </p:txBody>
      </p:sp>
      <p:sp>
        <p:nvSpPr>
          <p:cNvPr id="387074" name="Rectangle 2">
            <a:extLst>
              <a:ext uri="{FF2B5EF4-FFF2-40B4-BE49-F238E27FC236}">
                <a16:creationId xmlns:a16="http://schemas.microsoft.com/office/drawing/2014/main" id="{D1383198-C8EE-49F1-8B53-1644FF4C5A1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73150" y="663575"/>
            <a:ext cx="4425950" cy="3321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D41E2DD8-1F88-441D-A8D6-724A2AF5E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 Tests are usually done in the lab.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AB783C-E2B5-4E2A-9C05-2CE1FB368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3D301-B777-4C43-97C0-89EEB5A478EB}" type="slidenum">
              <a:rPr lang="en-US" altLang="en-US"/>
              <a:pPr/>
              <a:t>108</a:t>
            </a:fld>
            <a:endParaRPr lang="en-US" altLang="en-US"/>
          </a:p>
        </p:txBody>
      </p:sp>
      <p:sp>
        <p:nvSpPr>
          <p:cNvPr id="693250" name="Rectangle 2">
            <a:extLst>
              <a:ext uri="{FF2B5EF4-FFF2-40B4-BE49-F238E27FC236}">
                <a16:creationId xmlns:a16="http://schemas.microsoft.com/office/drawing/2014/main" id="{90A02E32-60C1-4263-9492-0A69696E43E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>
            <a:extLst>
              <a:ext uri="{FF2B5EF4-FFF2-40B4-BE49-F238E27FC236}">
                <a16:creationId xmlns:a16="http://schemas.microsoft.com/office/drawing/2014/main" id="{8697D073-3C34-47B3-8411-9E6FF949E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1937BA-2FF9-407C-912F-EF837090F0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C09EE-A3AA-4D16-9933-073B947C2736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695298" name="Rectangle 2">
            <a:extLst>
              <a:ext uri="{FF2B5EF4-FFF2-40B4-BE49-F238E27FC236}">
                <a16:creationId xmlns:a16="http://schemas.microsoft.com/office/drawing/2014/main" id="{AB2E64EC-2D90-46D7-B54A-B8BCD117E82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95E72FFE-96DD-422F-9575-85FCCA10F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7BBD05-6E4C-429E-A67C-6C4C692FC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49EA3-94DB-4485-813F-6EA40C112269}" type="slidenum">
              <a:rPr lang="en-US" altLang="en-US"/>
              <a:pPr/>
              <a:t>110</a:t>
            </a:fld>
            <a:endParaRPr lang="en-US" altLang="en-US"/>
          </a:p>
        </p:txBody>
      </p:sp>
      <p:sp>
        <p:nvSpPr>
          <p:cNvPr id="697346" name="Rectangle 2">
            <a:extLst>
              <a:ext uri="{FF2B5EF4-FFF2-40B4-BE49-F238E27FC236}">
                <a16:creationId xmlns:a16="http://schemas.microsoft.com/office/drawing/2014/main" id="{12E0BDB5-894A-4AE0-859B-6C8762D446E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7347" name="Rectangle 3">
            <a:extLst>
              <a:ext uri="{FF2B5EF4-FFF2-40B4-BE49-F238E27FC236}">
                <a16:creationId xmlns:a16="http://schemas.microsoft.com/office/drawing/2014/main" id="{43F97C66-02C6-48D9-949A-12E1A0E8C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5892F5-2B5B-4F4B-9DD6-2831EEB385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BE6A8-3BA1-4555-8916-7CD3009BCEB1}" type="slidenum">
              <a:rPr lang="en-US" altLang="en-US"/>
              <a:pPr/>
              <a:t>111</a:t>
            </a:fld>
            <a:endParaRPr lang="en-US" altLang="en-US"/>
          </a:p>
        </p:txBody>
      </p:sp>
      <p:sp>
        <p:nvSpPr>
          <p:cNvPr id="408578" name="Rectangle 2">
            <a:extLst>
              <a:ext uri="{FF2B5EF4-FFF2-40B4-BE49-F238E27FC236}">
                <a16:creationId xmlns:a16="http://schemas.microsoft.com/office/drawing/2014/main" id="{8C39DBE8-6349-4A79-84CE-7237A7C036D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79" name="Rectangle 3">
            <a:extLst>
              <a:ext uri="{FF2B5EF4-FFF2-40B4-BE49-F238E27FC236}">
                <a16:creationId xmlns:a16="http://schemas.microsoft.com/office/drawing/2014/main" id="{1CF50F9C-2D86-4C90-BEE7-67E3EFC47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38FC9B-2998-442B-9214-951CD2F64E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621FD-E3A9-45DF-A569-84F8D39F9EFE}" type="slidenum">
              <a:rPr lang="en-US" altLang="en-US"/>
              <a:pPr/>
              <a:t>112</a:t>
            </a:fld>
            <a:endParaRPr lang="en-US" altLang="en-US"/>
          </a:p>
        </p:txBody>
      </p:sp>
      <p:sp>
        <p:nvSpPr>
          <p:cNvPr id="410626" name="Rectangle 2">
            <a:extLst>
              <a:ext uri="{FF2B5EF4-FFF2-40B4-BE49-F238E27FC236}">
                <a16:creationId xmlns:a16="http://schemas.microsoft.com/office/drawing/2014/main" id="{ED569728-55A9-4829-A03C-9FB1FAC817F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627" name="Rectangle 3">
            <a:extLst>
              <a:ext uri="{FF2B5EF4-FFF2-40B4-BE49-F238E27FC236}">
                <a16:creationId xmlns:a16="http://schemas.microsoft.com/office/drawing/2014/main" id="{CA8CB376-FC93-404D-8820-59E635EC8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DC1F1F-4390-4310-A9C6-E5E22D7CBB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06BCE-0B19-4F56-A8B8-9D14792B99ED}" type="slidenum">
              <a:rPr lang="en-US" altLang="en-US"/>
              <a:pPr/>
              <a:t>113</a:t>
            </a:fld>
            <a:endParaRPr lang="en-US" altLang="en-US"/>
          </a:p>
        </p:txBody>
      </p:sp>
      <p:sp>
        <p:nvSpPr>
          <p:cNvPr id="412674" name="Rectangle 2">
            <a:extLst>
              <a:ext uri="{FF2B5EF4-FFF2-40B4-BE49-F238E27FC236}">
                <a16:creationId xmlns:a16="http://schemas.microsoft.com/office/drawing/2014/main" id="{692C538D-5F76-48D0-9AA3-A6E72596230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5BCE95C4-7565-42B2-9D35-DDA4328B7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5C7980-F3E9-4B9B-AF53-74F4614F90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843C7-7F16-4322-8B9B-145C070173FE}" type="slidenum">
              <a:rPr lang="en-US" altLang="en-US"/>
              <a:pPr/>
              <a:t>114</a:t>
            </a:fld>
            <a:endParaRPr lang="en-US" altLang="en-US"/>
          </a:p>
        </p:txBody>
      </p:sp>
      <p:sp>
        <p:nvSpPr>
          <p:cNvPr id="414722" name="Rectangle 2">
            <a:extLst>
              <a:ext uri="{FF2B5EF4-FFF2-40B4-BE49-F238E27FC236}">
                <a16:creationId xmlns:a16="http://schemas.microsoft.com/office/drawing/2014/main" id="{EB69763B-C649-4808-B058-E1E69630C4C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3" name="Rectangle 3">
            <a:extLst>
              <a:ext uri="{FF2B5EF4-FFF2-40B4-BE49-F238E27FC236}">
                <a16:creationId xmlns:a16="http://schemas.microsoft.com/office/drawing/2014/main" id="{8D6A0C77-14E7-4E96-A129-0AF370B11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262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81C448-F5CE-4FB7-ACC1-A9AAABB9C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7FA2F-5878-47D8-AE29-2C118EFBFDCB}" type="slidenum">
              <a:rPr lang="en-US" altLang="en-US"/>
              <a:pPr/>
              <a:t>115</a:t>
            </a:fld>
            <a:endParaRPr lang="en-US" altLang="en-US"/>
          </a:p>
        </p:txBody>
      </p:sp>
      <p:sp>
        <p:nvSpPr>
          <p:cNvPr id="416770" name="Rectangle 2">
            <a:extLst>
              <a:ext uri="{FF2B5EF4-FFF2-40B4-BE49-F238E27FC236}">
                <a16:creationId xmlns:a16="http://schemas.microsoft.com/office/drawing/2014/main" id="{C97D98B7-319F-43CC-A0FD-4C52F649E44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2B2D3423-5D88-4D55-A7A7-C476ED254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2A9DF5-7207-4C86-A2DF-827A9EE034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93B56-6CE7-4833-B0F4-8F9FB1794D57}" type="slidenum">
              <a:rPr lang="en-US" altLang="en-US"/>
              <a:pPr/>
              <a:t>116</a:t>
            </a:fld>
            <a:endParaRPr lang="en-US" altLang="en-US"/>
          </a:p>
        </p:txBody>
      </p:sp>
      <p:sp>
        <p:nvSpPr>
          <p:cNvPr id="709634" name="Rectangle 2">
            <a:extLst>
              <a:ext uri="{FF2B5EF4-FFF2-40B4-BE49-F238E27FC236}">
                <a16:creationId xmlns:a16="http://schemas.microsoft.com/office/drawing/2014/main" id="{3BBA1897-8F3D-40A4-8805-19318B5BF27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9635" name="Rectangle 3">
            <a:extLst>
              <a:ext uri="{FF2B5EF4-FFF2-40B4-BE49-F238E27FC236}">
                <a16:creationId xmlns:a16="http://schemas.microsoft.com/office/drawing/2014/main" id="{49B8A2A4-3AA1-440C-8382-EEC8CC34B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671A6D-DE1A-4EF3-B048-7EACDF08D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B2AEF-D608-47C8-AA7A-F798552CA484}" type="slidenum">
              <a:rPr lang="en-US" altLang="en-US"/>
              <a:pPr/>
              <a:t>117</a:t>
            </a:fld>
            <a:endParaRPr lang="en-US" altLang="en-US"/>
          </a:p>
        </p:txBody>
      </p:sp>
      <p:sp>
        <p:nvSpPr>
          <p:cNvPr id="422914" name="Rectangle 2">
            <a:extLst>
              <a:ext uri="{FF2B5EF4-FFF2-40B4-BE49-F238E27FC236}">
                <a16:creationId xmlns:a16="http://schemas.microsoft.com/office/drawing/2014/main" id="{1C59B254-CD4E-44B5-9112-7EE2325176D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20C8DECB-8C7A-4ACC-9039-0FBA8CE20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9170B6-CD3C-46A7-9AF0-E57FE6212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41277-0C13-4170-9A15-AD469F49F594}" type="slidenum">
              <a:rPr lang="en-US" altLang="en-US"/>
              <a:pPr/>
              <a:t>118</a:t>
            </a:fld>
            <a:endParaRPr lang="en-US" altLang="en-US"/>
          </a:p>
        </p:txBody>
      </p:sp>
      <p:sp>
        <p:nvSpPr>
          <p:cNvPr id="711682" name="Rectangle 1026">
            <a:extLst>
              <a:ext uri="{FF2B5EF4-FFF2-40B4-BE49-F238E27FC236}">
                <a16:creationId xmlns:a16="http://schemas.microsoft.com/office/drawing/2014/main" id="{8244DC3B-9B94-4F1C-885A-BF52D2D7253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1683" name="Rectangle 1027">
            <a:extLst>
              <a:ext uri="{FF2B5EF4-FFF2-40B4-BE49-F238E27FC236}">
                <a16:creationId xmlns:a16="http://schemas.microsoft.com/office/drawing/2014/main" id="{A35B5864-0413-443B-9F7C-9FBFE7850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F5282F-0FCB-4E84-A48C-E9C7382B0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03323-21BB-409A-ADF2-3C8E09B72698}" type="slidenum">
              <a:rPr lang="en-US" altLang="en-US"/>
              <a:pPr/>
              <a:t>119</a:t>
            </a:fld>
            <a:endParaRPr lang="en-US" altLang="en-US"/>
          </a:p>
        </p:txBody>
      </p:sp>
      <p:sp>
        <p:nvSpPr>
          <p:cNvPr id="715778" name="Rectangle 2">
            <a:extLst>
              <a:ext uri="{FF2B5EF4-FFF2-40B4-BE49-F238E27FC236}">
                <a16:creationId xmlns:a16="http://schemas.microsoft.com/office/drawing/2014/main" id="{EC9C0DFE-17AA-4AC1-97C7-D706C8A8E59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5779" name="Rectangle 3">
            <a:extLst>
              <a:ext uri="{FF2B5EF4-FFF2-40B4-BE49-F238E27FC236}">
                <a16:creationId xmlns:a16="http://schemas.microsoft.com/office/drawing/2014/main" id="{2F584241-5601-45A8-9763-B75CE9FCF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24734D-D526-4D84-B910-8C283B801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0D30A-7738-4DA3-8DB6-232E3DDD6393}" type="slidenum">
              <a:rPr lang="en-US" altLang="en-US"/>
              <a:pPr/>
              <a:t>121</a:t>
            </a:fld>
            <a:endParaRPr lang="en-US" altLang="en-US"/>
          </a:p>
        </p:txBody>
      </p:sp>
      <p:sp>
        <p:nvSpPr>
          <p:cNvPr id="1004546" name="Rectangle 2">
            <a:extLst>
              <a:ext uri="{FF2B5EF4-FFF2-40B4-BE49-F238E27FC236}">
                <a16:creationId xmlns:a16="http://schemas.microsoft.com/office/drawing/2014/main" id="{7413EAB4-0B62-4CA8-AFBF-82BC0546D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4547" name="Rectangle 3">
            <a:extLst>
              <a:ext uri="{FF2B5EF4-FFF2-40B4-BE49-F238E27FC236}">
                <a16:creationId xmlns:a16="http://schemas.microsoft.com/office/drawing/2014/main" id="{E91EC9A9-B404-460C-B44D-D87950500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OSHA TECHNICAL MANUAL – SECTIONV: CHAPTER2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1AD8B3-5F10-45A4-B07A-2F93CD79A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582E0-A032-4903-A7E3-0A2450C2F88A}" type="slidenum">
              <a:rPr lang="en-US" altLang="en-US"/>
              <a:pPr/>
              <a:t>122</a:t>
            </a:fld>
            <a:endParaRPr lang="en-US" altLang="en-US"/>
          </a:p>
        </p:txBody>
      </p:sp>
      <p:sp>
        <p:nvSpPr>
          <p:cNvPr id="1005570" name="Rectangle 2">
            <a:extLst>
              <a:ext uri="{FF2B5EF4-FFF2-40B4-BE49-F238E27FC236}">
                <a16:creationId xmlns:a16="http://schemas.microsoft.com/office/drawing/2014/main" id="{D5BA8FFE-59CC-48F0-B6DE-973B6BEC68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571" name="Rectangle 3">
            <a:extLst>
              <a:ext uri="{FF2B5EF4-FFF2-40B4-BE49-F238E27FC236}">
                <a16:creationId xmlns:a16="http://schemas.microsoft.com/office/drawing/2014/main" id="{B6F14B38-9567-4071-8C3D-3FD12EC95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OSHA TECHNICAL MANUAL – SETION V: CHAPTER 2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40774C-8D41-4530-B242-377B04030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C7797-0858-411C-B1AC-0CDD5291B8AE}" type="slidenum">
              <a:rPr lang="en-US" altLang="en-US"/>
              <a:pPr/>
              <a:t>126</a:t>
            </a:fld>
            <a:endParaRPr lang="en-US" altLang="en-US"/>
          </a:p>
        </p:txBody>
      </p:sp>
      <p:sp>
        <p:nvSpPr>
          <p:cNvPr id="380930" name="Rectangle 2">
            <a:extLst>
              <a:ext uri="{FF2B5EF4-FFF2-40B4-BE49-F238E27FC236}">
                <a16:creationId xmlns:a16="http://schemas.microsoft.com/office/drawing/2014/main" id="{8D54828D-9886-4577-A5E7-CB112C4BBDC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931" name="Rectangle 3">
            <a:extLst>
              <a:ext uri="{FF2B5EF4-FFF2-40B4-BE49-F238E27FC236}">
                <a16:creationId xmlns:a16="http://schemas.microsoft.com/office/drawing/2014/main" id="{EA0DCF17-946D-44D9-B57C-B88F21848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C72CF1-F917-4CA1-A9DC-63E07A95AC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440D4-0E25-4386-8CF1-983054CE59B2}" type="slidenum">
              <a:rPr lang="en-US" altLang="en-US"/>
              <a:pPr/>
              <a:t>131</a:t>
            </a:fld>
            <a:endParaRPr lang="en-US" altLang="en-US"/>
          </a:p>
        </p:txBody>
      </p:sp>
      <p:sp>
        <p:nvSpPr>
          <p:cNvPr id="952322" name="Rectangle 2">
            <a:extLst>
              <a:ext uri="{FF2B5EF4-FFF2-40B4-BE49-F238E27FC236}">
                <a16:creationId xmlns:a16="http://schemas.microsoft.com/office/drawing/2014/main" id="{B3CA33A4-6E23-47C5-B354-881E2146CF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>
            <a:extLst>
              <a:ext uri="{FF2B5EF4-FFF2-40B4-BE49-F238E27FC236}">
                <a16:creationId xmlns:a16="http://schemas.microsoft.com/office/drawing/2014/main" id="{03B2B876-FEA3-49E8-AA8F-792A552B4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Toppling into the trench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CCCE98-750B-42C8-8D83-1FFD48360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AACFF-4E49-44F8-8CFB-3A94C4182E56}" type="slidenum">
              <a:rPr lang="en-US" altLang="en-US"/>
              <a:pPr/>
              <a:t>133</a:t>
            </a:fld>
            <a:endParaRPr lang="en-US" altLang="en-US"/>
          </a:p>
        </p:txBody>
      </p:sp>
      <p:sp>
        <p:nvSpPr>
          <p:cNvPr id="949250" name="Rectangle 2">
            <a:extLst>
              <a:ext uri="{FF2B5EF4-FFF2-40B4-BE49-F238E27FC236}">
                <a16:creationId xmlns:a16="http://schemas.microsoft.com/office/drawing/2014/main" id="{8CA0222F-507E-432D-AE05-32BEA7CD39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>
            <a:extLst>
              <a:ext uri="{FF2B5EF4-FFF2-40B4-BE49-F238E27FC236}">
                <a16:creationId xmlns:a16="http://schemas.microsoft.com/office/drawing/2014/main" id="{86A36E9F-45F7-4000-A3D2-232DB2A94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the weight of this crane cause bulge or failure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157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7CB904-94D1-46FB-BE17-20BDD92BE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927FD9-6287-4CF8-AF29-6A54ED446BD4}" type="slidenum">
              <a:rPr lang="en-US" altLang="en-US"/>
              <a:pPr/>
              <a:t>134</a:t>
            </a:fld>
            <a:endParaRPr lang="en-US" altLang="en-US"/>
          </a:p>
        </p:txBody>
      </p:sp>
      <p:sp>
        <p:nvSpPr>
          <p:cNvPr id="950274" name="Rectangle 2">
            <a:extLst>
              <a:ext uri="{FF2B5EF4-FFF2-40B4-BE49-F238E27FC236}">
                <a16:creationId xmlns:a16="http://schemas.microsoft.com/office/drawing/2014/main" id="{1A7F2A5D-C36E-4C01-A3CF-C705194778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>
            <a:extLst>
              <a:ext uri="{FF2B5EF4-FFF2-40B4-BE49-F238E27FC236}">
                <a16:creationId xmlns:a16="http://schemas.microsoft.com/office/drawing/2014/main" id="{11B89F17-C71B-4932-96BC-361A3D6CE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Where is the crane. Is the gas line supported. What shoring?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C929DF-08BC-4122-AFF1-DD1EAC168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B9DB2-CC70-45D7-A624-0A8F720EE7C4}" type="slidenum">
              <a:rPr lang="en-US" altLang="en-US"/>
              <a:pPr/>
              <a:t>138</a:t>
            </a:fld>
            <a:endParaRPr lang="en-US" altLang="en-US"/>
          </a:p>
        </p:txBody>
      </p:sp>
      <p:sp>
        <p:nvSpPr>
          <p:cNvPr id="951298" name="Rectangle 2">
            <a:extLst>
              <a:ext uri="{FF2B5EF4-FFF2-40B4-BE49-F238E27FC236}">
                <a16:creationId xmlns:a16="http://schemas.microsoft.com/office/drawing/2014/main" id="{94C0FC8D-F870-4269-9B00-0A8A104D60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>
            <a:extLst>
              <a:ext uri="{FF2B5EF4-FFF2-40B4-BE49-F238E27FC236}">
                <a16:creationId xmlns:a16="http://schemas.microsoft.com/office/drawing/2014/main" id="{38BAE145-875E-4A28-80C7-2D5010609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Boiling and toe failure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EAE852-99A6-4D8C-96F2-A7F3496F3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2CB14-18A8-441B-894C-3E7DAD0420D0}" type="slidenum">
              <a:rPr lang="en-US" altLang="en-US"/>
              <a:pPr/>
              <a:t>143</a:t>
            </a:fld>
            <a:endParaRPr lang="en-US" altLang="en-US"/>
          </a:p>
        </p:txBody>
      </p:sp>
      <p:sp>
        <p:nvSpPr>
          <p:cNvPr id="349186" name="Rectangle 2">
            <a:extLst>
              <a:ext uri="{FF2B5EF4-FFF2-40B4-BE49-F238E27FC236}">
                <a16:creationId xmlns:a16="http://schemas.microsoft.com/office/drawing/2014/main" id="{8226FCA7-250B-4A2B-9A19-1CAF49BC92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066F9926-B203-45B0-A73E-4F91297D2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 attempt at sloping?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1D8722-4ECE-4446-B2AC-5C208128BD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BA40C-9499-4DF3-B67C-ABFFE4112AAD}" type="slidenum">
              <a:rPr lang="en-US" altLang="en-US"/>
              <a:pPr/>
              <a:t>144</a:t>
            </a:fld>
            <a:endParaRPr lang="en-US" altLang="en-US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C29A309D-EE63-4845-BCB2-7097DA56765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53C81622-F1FC-44B0-99E2-BDA7BC573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Benching?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645B6D-448B-4C3E-9F38-9F27B833FA11}" type="slidenum">
              <a:rPr lang="en-US" smtClean="0"/>
              <a:pPr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196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C99010-F84C-43E2-81F0-29E0584D11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E0394-5765-4ECA-84A3-903072DF0520}" type="slidenum">
              <a:rPr lang="en-US" altLang="en-US"/>
              <a:pPr/>
              <a:t>155</a:t>
            </a:fld>
            <a:endParaRPr lang="en-US" altLang="en-US"/>
          </a:p>
        </p:txBody>
      </p:sp>
      <p:sp>
        <p:nvSpPr>
          <p:cNvPr id="953346" name="Rectangle 2">
            <a:extLst>
              <a:ext uri="{FF2B5EF4-FFF2-40B4-BE49-F238E27FC236}">
                <a16:creationId xmlns:a16="http://schemas.microsoft.com/office/drawing/2014/main" id="{5F09ABD6-BBF4-41CA-9D8A-49DD57D39B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3347" name="Rectangle 3">
            <a:extLst>
              <a:ext uri="{FF2B5EF4-FFF2-40B4-BE49-F238E27FC236}">
                <a16:creationId xmlns:a16="http://schemas.microsoft.com/office/drawing/2014/main" id="{BB0646A9-93DB-4C6C-8AE1-E0EA7C7C9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Timber system being built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7185A5-5CDC-40A5-A9C8-E8954097C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EE61D-5C7C-4384-86AE-F99E46B03ECF}" type="slidenum">
              <a:rPr lang="en-US" altLang="en-US"/>
              <a:pPr/>
              <a:t>156</a:t>
            </a:fld>
            <a:endParaRPr lang="en-US" altLang="en-US"/>
          </a:p>
        </p:txBody>
      </p:sp>
      <p:sp>
        <p:nvSpPr>
          <p:cNvPr id="954370" name="Rectangle 2">
            <a:extLst>
              <a:ext uri="{FF2B5EF4-FFF2-40B4-BE49-F238E27FC236}">
                <a16:creationId xmlns:a16="http://schemas.microsoft.com/office/drawing/2014/main" id="{E3BF61C7-9BBB-4019-A7C8-443B918C8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>
            <a:extLst>
              <a:ext uri="{FF2B5EF4-FFF2-40B4-BE49-F238E27FC236}">
                <a16:creationId xmlns:a16="http://schemas.microsoft.com/office/drawing/2014/main" id="{A2FA02EF-2870-477F-B36B-B8D455979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Timber system in place 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F76E3A-F74A-4533-901B-6EF9F9FA9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9D272-329D-4CE9-9896-8244D6ACA75E}" type="slidenum">
              <a:rPr lang="en-US" altLang="en-US"/>
              <a:pPr/>
              <a:t>161</a:t>
            </a:fld>
            <a:endParaRPr lang="en-US" altLang="en-US"/>
          </a:p>
        </p:txBody>
      </p:sp>
      <p:sp>
        <p:nvSpPr>
          <p:cNvPr id="955394" name="Rectangle 2">
            <a:extLst>
              <a:ext uri="{FF2B5EF4-FFF2-40B4-BE49-F238E27FC236}">
                <a16:creationId xmlns:a16="http://schemas.microsoft.com/office/drawing/2014/main" id="{179425F3-5033-4D71-B135-02EED2D940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>
            <a:extLst>
              <a:ext uri="{FF2B5EF4-FFF2-40B4-BE49-F238E27FC236}">
                <a16:creationId xmlns:a16="http://schemas.microsoft.com/office/drawing/2014/main" id="{208D6AC1-9C84-4F57-9C6F-83BD0790C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Aluminum hydraulic shoring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3412E2-D083-4A01-9B40-B8DD188FD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C2558-95BF-4A3D-8470-9C53725E8B95}" type="slidenum">
              <a:rPr lang="en-US" altLang="en-US"/>
              <a:pPr/>
              <a:t>162</a:t>
            </a:fld>
            <a:endParaRPr lang="en-US" altLang="en-US"/>
          </a:p>
        </p:txBody>
      </p:sp>
      <p:sp>
        <p:nvSpPr>
          <p:cNvPr id="956418" name="Rectangle 2">
            <a:extLst>
              <a:ext uri="{FF2B5EF4-FFF2-40B4-BE49-F238E27FC236}">
                <a16:creationId xmlns:a16="http://schemas.microsoft.com/office/drawing/2014/main" id="{3D6D5169-AAAB-4BA8-8751-09E863412C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>
            <a:extLst>
              <a:ext uri="{FF2B5EF4-FFF2-40B4-BE49-F238E27FC236}">
                <a16:creationId xmlns:a16="http://schemas.microsoft.com/office/drawing/2014/main" id="{85761314-A98A-44C7-AF9E-79D2CD849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Aluminum hydraulic shoring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16EF77-78C1-4B30-9691-5FB2FF5A6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E76F8-0E63-49C9-A1F9-8DB6D328CAD3}" type="slidenum">
              <a:rPr lang="en-US" altLang="en-US"/>
              <a:pPr/>
              <a:t>163</a:t>
            </a:fld>
            <a:endParaRPr lang="en-US" altLang="en-US"/>
          </a:p>
        </p:txBody>
      </p:sp>
      <p:sp>
        <p:nvSpPr>
          <p:cNvPr id="957442" name="Rectangle 2">
            <a:extLst>
              <a:ext uri="{FF2B5EF4-FFF2-40B4-BE49-F238E27FC236}">
                <a16:creationId xmlns:a16="http://schemas.microsoft.com/office/drawing/2014/main" id="{C17C1D00-1042-42F3-AE09-9FCDAAD3B2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>
            <a:extLst>
              <a:ext uri="{FF2B5EF4-FFF2-40B4-BE49-F238E27FC236}">
                <a16:creationId xmlns:a16="http://schemas.microsoft.com/office/drawing/2014/main" id="{5CC4987B-1597-43AB-8B2B-05E8855B8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Aluminum hydraulic shoring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9080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776896-7A7F-4A03-B94D-ABCCD3F13C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21452-51D2-444B-8130-FDE30051FEF3}" type="slidenum">
              <a:rPr lang="en-US" altLang="en-US"/>
              <a:pPr/>
              <a:t>168</a:t>
            </a:fld>
            <a:endParaRPr lang="en-US" altLang="en-US"/>
          </a:p>
        </p:txBody>
      </p:sp>
      <p:sp>
        <p:nvSpPr>
          <p:cNvPr id="959490" name="Rectangle 2">
            <a:extLst>
              <a:ext uri="{FF2B5EF4-FFF2-40B4-BE49-F238E27FC236}">
                <a16:creationId xmlns:a16="http://schemas.microsoft.com/office/drawing/2014/main" id="{3E59F9F5-E8D9-45A0-A40D-5A5EF14F8A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>
            <a:extLst>
              <a:ext uri="{FF2B5EF4-FFF2-40B4-BE49-F238E27FC236}">
                <a16:creationId xmlns:a16="http://schemas.microsoft.com/office/drawing/2014/main" id="{C1122E4C-DB8E-45E7-902C-D2BB0C2C1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Pneumatic shoring with ventilation being used in rescue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26725C-60C0-4BDD-AB52-DF9F7F05A2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023F3-F2CE-4BE5-A056-EE120265BF91}" type="slidenum">
              <a:rPr lang="en-US" altLang="en-US"/>
              <a:pPr/>
              <a:t>169</a:t>
            </a:fld>
            <a:endParaRPr lang="en-US" altLang="en-US"/>
          </a:p>
        </p:txBody>
      </p:sp>
      <p:sp>
        <p:nvSpPr>
          <p:cNvPr id="673794" name="Rectangle 2">
            <a:extLst>
              <a:ext uri="{FF2B5EF4-FFF2-40B4-BE49-F238E27FC236}">
                <a16:creationId xmlns:a16="http://schemas.microsoft.com/office/drawing/2014/main" id="{E65F3CBD-B5D0-4BDD-B9CF-0BD37547B84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2675" y="660400"/>
            <a:ext cx="4408488" cy="330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3795" name="Rectangle 3">
            <a:extLst>
              <a:ext uri="{FF2B5EF4-FFF2-40B4-BE49-F238E27FC236}">
                <a16:creationId xmlns:a16="http://schemas.microsoft.com/office/drawing/2014/main" id="{7DA73E4E-1875-45FD-A069-1D75E2D44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4205515"/>
            <a:ext cx="4819650" cy="3984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CCBDD7-CDFA-43B4-8182-4AE6A5170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ECD00-A929-4E22-B732-93A440E51F96}" type="slidenum">
              <a:rPr lang="en-US" altLang="en-US"/>
              <a:pPr/>
              <a:t>171</a:t>
            </a:fld>
            <a:endParaRPr lang="en-US" altLang="en-US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26A91A96-A8E3-4A6A-A9F6-6D1763917E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E290744C-9A45-4610-9AA0-5DC0372FF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FREEZING GROUND THAWING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DRYING OUT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WARM TURNING COLD</a:t>
            </a:r>
          </a:p>
          <a:p>
            <a:pPr>
              <a:spcBef>
                <a:spcPct val="0"/>
              </a:spcBef>
            </a:pPr>
            <a:endParaRPr lang="en-US" altLang="en-US" sz="230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80A863-9221-441A-AE9B-4B4BECB62F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E670D-A4E3-4D0D-AA1F-B4E024F6FB3A}" type="slidenum">
              <a:rPr lang="en-US" altLang="en-US"/>
              <a:pPr/>
              <a:t>172</a:t>
            </a:fld>
            <a:endParaRPr lang="en-US" altLang="en-US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4A3E38B9-7215-4321-943E-A907CCAEA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92FB5990-A37D-4F0D-8131-A841F6712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sz="2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5E7F5B-7C01-4B7D-A252-321B0873E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E3EDE-48D0-4095-900E-C0B21D04C0F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4927350-5034-4F1E-8130-F7ADEC107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B54E2F3-BE2E-4689-A99F-34491B047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300"/>
              <a:t>HOW MUCH CAN YOU LIFT, how well can you breathe</a:t>
            </a:r>
          </a:p>
          <a:p>
            <a:pPr>
              <a:spcBef>
                <a:spcPct val="0"/>
              </a:spcBef>
            </a:pPr>
            <a:r>
              <a:rPr lang="en-US" altLang="en-US" sz="2300"/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300"/>
              <a:t>HOW MANY BREATHS CAN YOU TAKE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	LOCK OUT/ TAG OUT</a:t>
            </a:r>
          </a:p>
          <a:p>
            <a:pPr>
              <a:spcBef>
                <a:spcPct val="0"/>
              </a:spcBef>
            </a:pPr>
            <a:endParaRPr lang="en-US" altLang="en-US" sz="2300"/>
          </a:p>
          <a:p>
            <a:pPr>
              <a:spcBef>
                <a:spcPct val="0"/>
              </a:spcBef>
            </a:pPr>
            <a:r>
              <a:rPr lang="en-US" altLang="en-US" sz="2300"/>
              <a:t>	8” WATER MAIN CAN FLOW 19,000 GPM AT 100 PSI </a:t>
            </a:r>
          </a:p>
          <a:p>
            <a:pPr>
              <a:spcBef>
                <a:spcPct val="0"/>
              </a:spcBef>
            </a:pPr>
            <a:r>
              <a:rPr lang="en-US" altLang="en-US" sz="2300"/>
              <a:t>	CAN FILL A TRENCH 4X12X25 IN 24 SECONDS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98BF8-D06F-4D0C-8C60-0DE510DEE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7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C0E36F62-56D9-42A5-8A36-86BF7F7E3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8AA631-1503-4145-86C4-2B8218CC4C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FC698AF-EB34-40F6-BC55-0F43E487C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8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D898BCC4-13E8-4D51-8A65-B238C0DECC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5DB9A9-FC4D-46D4-A81E-9E130E7A8C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3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06680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pic>
        <p:nvPicPr>
          <p:cNvPr id="8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C98B1E93-0B43-42BD-9F58-370541CC99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1878D-0AA6-4F0A-AD6C-E82B708A7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4684BD6-47E5-4518-AE91-669DA70F8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1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20700"/>
            <a:ext cx="8388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39938" y="1979613"/>
            <a:ext cx="2740025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2363" y="1979613"/>
            <a:ext cx="2741612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039938" y="4113213"/>
            <a:ext cx="5634037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pic>
        <p:nvPicPr>
          <p:cNvPr id="9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3FDB07A8-980E-403B-875D-E42F2DEC2B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694F0B-E109-404B-8DAC-A855FD1C8D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8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20700"/>
            <a:ext cx="8388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9938" y="1979613"/>
            <a:ext cx="2740025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1979613"/>
            <a:ext cx="2741612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pic>
        <p:nvPicPr>
          <p:cNvPr id="8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5A616DD9-BFE7-48C6-A063-0AEFC3517C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72858-D500-4224-AD40-3F1D9ED54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6D2CEEF-C759-42BC-8492-BA422A5DA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21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20700"/>
            <a:ext cx="8388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2039938" y="1979613"/>
            <a:ext cx="274002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1979613"/>
            <a:ext cx="2741612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pic>
        <p:nvPicPr>
          <p:cNvPr id="8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CAE5A97A-35F1-4AB2-B2EE-7547087CD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A84CB1-4284-4DC0-A1BF-2AE4D2BEEC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5BAC494-7C32-4AEC-B6FF-5D5307B38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24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20700"/>
            <a:ext cx="8388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9938" y="1979613"/>
            <a:ext cx="5634037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pic>
        <p:nvPicPr>
          <p:cNvPr id="7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032EE07D-6E8B-48F2-8B0E-EAD8DC7781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12296B-BBCA-4B19-8DCF-F1029E2808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ED92093-446C-448F-989B-49227CF87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4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7A8C-D4C5-476C-8EB5-9C9E3A2E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CE354-3EE9-4125-AD7C-C7076A0BC1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DC71E-109A-4B6D-B0EA-2D0DC9762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C4EA2-A989-4B8C-9D04-CACB4A79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318F4-4339-4489-8A89-1A4F8A2FD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pic>
        <p:nvPicPr>
          <p:cNvPr id="8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DD4B795C-7563-44DF-85D1-B441917D0B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EB0362-9722-4B9F-A893-D2F24C26A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86A4BA2-6B30-4DD3-81A6-DBEFD06A4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54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D8E93-B2CA-4321-A5BA-12119F8D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E83C1-4D37-40AB-BBCD-BDE7B26FC0E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D4F1CB23-81DB-44BE-8A3D-308DBC1D873C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3C789-892A-4B1E-A081-1873C712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E28DB-D072-4E7C-8DF5-13B4C5F2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pic>
        <p:nvPicPr>
          <p:cNvPr id="8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CFF7595D-CA56-4976-9D97-44F3FBC21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AFAF8-7737-4DA5-A40C-8BB36DC7B0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573CACC-E272-4C79-81C9-033A7E33B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62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28CC-363D-4D31-98BD-DF242C50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ECF8E-7F3C-4BCD-8F22-5968F0487DB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90F0D8C6-8166-465A-9BEC-8028A278C366}"/>
              </a:ext>
            </a:extLst>
          </p:cNvPr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E54C0-D701-4EDB-A44F-7AC404EB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8464C-55A4-43EB-8313-4A7019F0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pic>
        <p:nvPicPr>
          <p:cNvPr id="8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978E3DB0-11B2-4BCA-95A5-5E64561BC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A94187-206B-4537-A072-E5F15CE45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3502402-F846-4A3F-8D47-6AE9DE53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2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575"/>
            <a:ext cx="7886700" cy="49743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208647"/>
            <a:ext cx="7886700" cy="776489"/>
          </a:xfrm>
        </p:spPr>
        <p:txBody>
          <a:bodyPr>
            <a:noAutofit/>
          </a:bodyPr>
          <a:lstStyle>
            <a:lvl1pPr>
              <a:defRPr sz="3600" b="1" cap="all" baseline="0">
                <a:effectLst/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2" descr="https://parking.fiu.edu/wp-content/uploads/2017/03/fiulogo_h_cmyk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A8A0541-8BF3-4F3C-8079-01B754871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7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37F5CEC4-1589-4A9D-8C3E-DC8B3EA42E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D7ABEA-31FE-4D4A-955C-60AD039414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30B9F24-B40F-4EC6-80B4-12E4EC706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7B83C890-65D1-4CF4-8B4B-17A09A73C1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79E44-9CA0-428D-8139-A61B6A94FC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241D113-6583-4C58-B6DB-18834B7D0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7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84664193-E2BA-441A-B887-C001D8B5F0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15E79B-369E-4832-B890-FCB8DDA26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A886278-C006-4C3D-B209-7F5171633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3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9D58233A-AB19-4166-9A53-8A30A61A1E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59771D-F326-4EB7-8348-EB886AC02A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1EB3E48-6912-4794-B355-D32BAC0D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69" y="198871"/>
            <a:ext cx="7886700" cy="776489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40D6107F-6F10-43A8-89C8-01180EC31A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7C9885-B080-4421-8F8D-FEE28479A8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47C7C19-DC77-4915-846D-7BB6651B1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0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91DA8A4C-B4D2-4B66-B526-E83DB4DC6D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A4EB5A-68D0-4B31-8CD6-32C70AD328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706D573-DC16-4CA9-860C-8C10BE4E0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2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A5F12BB0-7C51-4BD2-AAA1-F76F5DB7D7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9AE84-E8A3-4D8A-AF9A-76AA45C75E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F694F50-A5CE-4E08-B93B-4BFFD1649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5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https://parking.fiu.edu/wp-content/uploads/2017/03/fiulogo_h_cmyk.png">
            <a:extLst>
              <a:ext uri="{FF2B5EF4-FFF2-40B4-BE49-F238E27FC236}">
                <a16:creationId xmlns:a16="http://schemas.microsoft.com/office/drawing/2014/main" id="{57F25615-297B-4C38-B50C-35E70F05C2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" y="6358139"/>
            <a:ext cx="756951" cy="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95A57A-5937-4D39-AD8B-487BDC403A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22" y="6394402"/>
            <a:ext cx="3384233" cy="230612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ADE2B16-F56A-4D19-B5BF-45EAD58F0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3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4A64E-990C-4CDB-85D4-B5CC9CC6F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F360-8758-4909-B3B9-3CF981D1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1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Arial Unicode MS" panose="020B0604020202020204" pitchFamily="34" charset="-128"/>
          <a:ea typeface="+mj-ea"/>
          <a:cs typeface="Arial Unicode MS" panose="020B060402020202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Unicode MS" panose="020B0604020202020204" pitchFamily="34" charset="-128"/>
          <a:ea typeface="+mn-ea"/>
          <a:cs typeface="Arial Unicode MS" panose="020B0604020202020204" pitchFamily="3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+mn-ea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Unicode MS" panose="020B0604020202020204" pitchFamily="34" charset="-128"/>
          <a:ea typeface="+mn-ea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Unicode MS" panose="020B0604020202020204" pitchFamily="34" charset="-128"/>
          <a:ea typeface="+mn-ea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Unicode MS" panose="020B0604020202020204" pitchFamily="34" charset="-128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g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all Protection Training"/>
          <p:cNvSpPr>
            <a:spLocks noGrp="1"/>
          </p:cNvSpPr>
          <p:nvPr>
            <p:ph type="ctrTitle"/>
          </p:nvPr>
        </p:nvSpPr>
        <p:spPr>
          <a:xfrm>
            <a:off x="286507" y="4336809"/>
            <a:ext cx="8570985" cy="958209"/>
          </a:xfrm>
        </p:spPr>
        <p:txBody>
          <a:bodyPr>
            <a:normAutofit/>
          </a:bodyPr>
          <a:lstStyle/>
          <a:p>
            <a:r>
              <a:rPr lang="en-US" sz="4000" dirty="0"/>
              <a:t>EXCAVATION AND TRENCHING</a:t>
            </a:r>
            <a:br>
              <a:rPr lang="en-US" sz="4000" dirty="0"/>
            </a:br>
            <a:endParaRPr lang="en-US" sz="2000" dirty="0"/>
          </a:p>
        </p:txBody>
      </p:sp>
      <p:sp>
        <p:nvSpPr>
          <p:cNvPr id="5" name="Fall Protection Training"/>
          <p:cNvSpPr txBox="1">
            <a:spLocks/>
          </p:cNvSpPr>
          <p:nvPr/>
        </p:nvSpPr>
        <p:spPr>
          <a:xfrm>
            <a:off x="2486097" y="5534122"/>
            <a:ext cx="5815325" cy="489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Arial Unicode MS" panose="020B0604020202020204" pitchFamily="34" charset="-128"/>
                <a:ea typeface="+mj-ea"/>
                <a:cs typeface="Arial Unicode MS" panose="020B0604020202020204" pitchFamily="34" charset="-128"/>
              </a:defRPr>
            </a:lvl1pPr>
          </a:lstStyle>
          <a:p>
            <a:r>
              <a:rPr lang="en-US" sz="2000" dirty="0"/>
              <a:t>OSHA - Susan Harwood Training Grant</a:t>
            </a:r>
          </a:p>
        </p:txBody>
      </p:sp>
      <p:pic>
        <p:nvPicPr>
          <p:cNvPr id="3" name="Picture 2" title="Excavato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448" y="128016"/>
            <a:ext cx="4443984" cy="42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85137"/>
            <a:ext cx="3733800" cy="4291825"/>
          </a:xfrm>
        </p:spPr>
        <p:txBody>
          <a:bodyPr>
            <a:normAutofit/>
          </a:bodyPr>
          <a:lstStyle/>
          <a:p>
            <a:r>
              <a:rPr lang="en-US" dirty="0"/>
              <a:t>To save lives</a:t>
            </a:r>
          </a:p>
          <a:p>
            <a:endParaRPr lang="en-US" dirty="0"/>
          </a:p>
          <a:p>
            <a:r>
              <a:rPr lang="en-US" dirty="0"/>
              <a:t>To prevent injuries</a:t>
            </a:r>
          </a:p>
          <a:p>
            <a:endParaRPr lang="en-US" dirty="0"/>
          </a:p>
          <a:p>
            <a:r>
              <a:rPr lang="en-US" dirty="0"/>
              <a:t>To protect America’s workers</a:t>
            </a:r>
          </a:p>
        </p:txBody>
      </p:sp>
      <p:sp>
        <p:nvSpPr>
          <p:cNvPr id="47" name="object 2"/>
          <p:cNvSpPr txBox="1">
            <a:spLocks noGrp="1"/>
          </p:cNvSpPr>
          <p:nvPr>
            <p:ph type="title"/>
          </p:nvPr>
        </p:nvSpPr>
        <p:spPr>
          <a:xfrm>
            <a:off x="339988" y="159798"/>
            <a:ext cx="4022462" cy="144870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R="11206" algn="ctr">
              <a:lnSpc>
                <a:spcPct val="100000"/>
              </a:lnSpc>
              <a:tabLst>
                <a:tab pos="2468227" algn="l"/>
              </a:tabLst>
            </a:pPr>
            <a:r>
              <a:rPr lang="en-US" dirty="0">
                <a:ea typeface="Arial Unicode MS" panose="020B0604020202020204" pitchFamily="34" charset="-128"/>
              </a:rPr>
              <a:t>OSHA’s Mission</a:t>
            </a:r>
            <a:endParaRPr dirty="0">
              <a:ea typeface="Arial Unicode MS" panose="020B0604020202020204" pitchFamily="34" charset="-128"/>
            </a:endParaRPr>
          </a:p>
        </p:txBody>
      </p:sp>
      <p:pic>
        <p:nvPicPr>
          <p:cNvPr id="15" name="Picture 6" descr="OSHA's Workplace Poster" title="Pos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562" y="283506"/>
            <a:ext cx="4274062" cy="59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F154CC-4E82-45BB-8A64-02679D04A01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496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3" name="Rectangle 5">
            <a:extLst>
              <a:ext uri="{FF2B5EF4-FFF2-40B4-BE49-F238E27FC236}">
                <a16:creationId xmlns:a16="http://schemas.microsoft.com/office/drawing/2014/main" id="{08EF20B4-7B6C-4396-B18E-CC5E13E3C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6532" y="187325"/>
            <a:ext cx="9250532" cy="612775"/>
          </a:xfrm>
        </p:spPr>
        <p:txBody>
          <a:bodyPr/>
          <a:lstStyle/>
          <a:p>
            <a:pPr algn="ctr"/>
            <a:r>
              <a:rPr lang="en-US" altLang="en-US" dirty="0"/>
              <a:t>Weight and Vibration</a:t>
            </a:r>
          </a:p>
        </p:txBody>
      </p:sp>
      <p:pic>
        <p:nvPicPr>
          <p:cNvPr id="304132" name="Picture 4" descr="Vehicular movement making soil loose " title="Hazard">
            <a:extLst>
              <a:ext uri="{FF2B5EF4-FFF2-40B4-BE49-F238E27FC236}">
                <a16:creationId xmlns:a16="http://schemas.microsoft.com/office/drawing/2014/main" id="{11CF7BE7-B30F-4DB5-98A9-5FDB87DEBF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74188"/>
            <a:ext cx="91440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705BFD-C423-4C6B-AA1D-7E84481D2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100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050">
            <a:extLst>
              <a:ext uri="{FF2B5EF4-FFF2-40B4-BE49-F238E27FC236}">
                <a16:creationId xmlns:a16="http://schemas.microsoft.com/office/drawing/2014/main" id="{7E8DA47C-5AAF-4C84-9B85-FEED871D8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92792"/>
            <a:ext cx="7886700" cy="776489"/>
          </a:xfrm>
        </p:spPr>
        <p:txBody>
          <a:bodyPr/>
          <a:lstStyle/>
          <a:p>
            <a:r>
              <a:rPr lang="en-US" altLang="en-US" dirty="0"/>
              <a:t>Soil TYPES</a:t>
            </a:r>
          </a:p>
        </p:txBody>
      </p:sp>
      <p:sp>
        <p:nvSpPr>
          <p:cNvPr id="176131" name="Rectangle 2051">
            <a:extLst>
              <a:ext uri="{FF2B5EF4-FFF2-40B4-BE49-F238E27FC236}">
                <a16:creationId xmlns:a16="http://schemas.microsoft.com/office/drawing/2014/main" id="{5D22833F-D9F7-4B5D-A644-E44077DE1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Type B</a:t>
            </a:r>
          </a:p>
          <a:p>
            <a:pPr lvl="1"/>
            <a:r>
              <a:rPr lang="en-US" altLang="en-US" sz="2800" dirty="0"/>
              <a:t>Cohesive soils with an unconfined compressive strength greater than 0.5 </a:t>
            </a:r>
            <a:r>
              <a:rPr lang="en-US" altLang="en-US" sz="2800" dirty="0" err="1"/>
              <a:t>tsf</a:t>
            </a:r>
            <a:r>
              <a:rPr lang="en-US" altLang="en-US" sz="2800" dirty="0"/>
              <a:t> but less than 1.5 </a:t>
            </a:r>
            <a:r>
              <a:rPr lang="en-US" altLang="en-US" sz="2800" dirty="0" err="1"/>
              <a:t>tsf</a:t>
            </a:r>
            <a:endParaRPr lang="en-US" altLang="en-US" sz="2800" dirty="0"/>
          </a:p>
          <a:p>
            <a:pPr lvl="1"/>
            <a:r>
              <a:rPr lang="en-US" altLang="en-US" sz="2800" dirty="0"/>
              <a:t>Silt, silt loam, angular gravel</a:t>
            </a:r>
          </a:p>
          <a:p>
            <a:pPr lvl="1"/>
            <a:r>
              <a:rPr lang="en-US" altLang="en-US" sz="2800" dirty="0"/>
              <a:t>Soils that are fissured, or subject to vibration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F4BF80-55D8-40D9-8AA6-54DBA93CD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101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1CB8DA9A-358B-4BBB-940F-8E62B31F9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49" y="732430"/>
            <a:ext cx="7991567" cy="530116"/>
          </a:xfrm>
        </p:spPr>
        <p:txBody>
          <a:bodyPr/>
          <a:lstStyle/>
          <a:p>
            <a:r>
              <a:rPr lang="en-US" altLang="en-US" dirty="0"/>
              <a:t>Soil Classification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37CF07F7-B590-428A-88F6-083D7B430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49" y="1566559"/>
            <a:ext cx="7991567" cy="339605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Type C</a:t>
            </a:r>
          </a:p>
          <a:p>
            <a:pPr marL="0" indent="0">
              <a:buNone/>
            </a:pPr>
            <a:r>
              <a:rPr lang="en-US" altLang="en-US" dirty="0"/>
              <a:t>Cohesive soils with a unconfined compressive strength of 0.5 </a:t>
            </a:r>
            <a:r>
              <a:rPr lang="en-US" altLang="en-US" dirty="0" err="1"/>
              <a:t>tsf</a:t>
            </a:r>
            <a:r>
              <a:rPr lang="en-US" altLang="en-US" dirty="0"/>
              <a:t> or less.</a:t>
            </a:r>
          </a:p>
          <a:p>
            <a:pPr lvl="1"/>
            <a:r>
              <a:rPr lang="en-US" altLang="en-US" sz="2800" dirty="0"/>
              <a:t>Gravel, sand, loamy sand, submerged soil, soil from which water is freely seeping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9B7F10-F661-4D5B-80E1-B4CB418B9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102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F54EB028-159B-4DE5-8D4D-96883501B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9858"/>
            <a:ext cx="7002380" cy="213286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SOIL STRENGTH MEASURE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Unconfined Compressive Strength (UCS)</a:t>
            </a:r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DD7B2926-CA52-4F9F-B079-5FAA0A4BD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994025"/>
            <a:ext cx="8229600" cy="3101975"/>
          </a:xfrm>
        </p:spPr>
        <p:txBody>
          <a:bodyPr/>
          <a:lstStyle/>
          <a:p>
            <a:r>
              <a:rPr lang="en-US" altLang="en-US" dirty="0"/>
              <a:t>The amount of pressure in tons per square foot (</a:t>
            </a:r>
            <a:r>
              <a:rPr lang="en-US" altLang="en-US" dirty="0" err="1"/>
              <a:t>tsf</a:t>
            </a:r>
            <a:r>
              <a:rPr lang="en-US" altLang="en-US" dirty="0"/>
              <a:t>) required to cause the soil to fail in compression.</a:t>
            </a:r>
          </a:p>
          <a:p>
            <a:r>
              <a:rPr lang="en-US" altLang="en-US" dirty="0"/>
              <a:t>OSHA Soil Classification is based on the UCS of the soil.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D7701-DBBA-4914-9EB9-D8719B3FD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103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>
            <a:extLst>
              <a:ext uri="{FF2B5EF4-FFF2-40B4-BE49-F238E27FC236}">
                <a16:creationId xmlns:a16="http://schemas.microsoft.com/office/drawing/2014/main" id="{46610541-4D75-48C7-AC06-CEBB8DE91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49" y="433156"/>
            <a:ext cx="8229600" cy="609600"/>
          </a:xfrm>
        </p:spPr>
        <p:txBody>
          <a:bodyPr/>
          <a:lstStyle/>
          <a:p>
            <a:r>
              <a:rPr lang="en-US" altLang="en-US" dirty="0"/>
              <a:t>Basis of classification</a:t>
            </a:r>
          </a:p>
        </p:txBody>
      </p:sp>
      <p:sp>
        <p:nvSpPr>
          <p:cNvPr id="815107" name="Rectangle 3">
            <a:extLst>
              <a:ext uri="{FF2B5EF4-FFF2-40B4-BE49-F238E27FC236}">
                <a16:creationId xmlns:a16="http://schemas.microsoft.com/office/drawing/2014/main" id="{30EB73CB-DB98-4488-93E2-98BDAB575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5043" y="1406761"/>
            <a:ext cx="7893913" cy="2226425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dirty="0"/>
              <a:t>The classification of deposits shall be made based on the results of at least one visual and one manual analysis conducted by a competent person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C86AE-24B6-4ED0-B864-A04B770B8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104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>
            <a:extLst>
              <a:ext uri="{FF2B5EF4-FFF2-40B4-BE49-F238E27FC236}">
                <a16:creationId xmlns:a16="http://schemas.microsoft.com/office/drawing/2014/main" id="{489EED45-9091-412D-A966-C201766E6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57444"/>
            <a:ext cx="8229600" cy="609600"/>
          </a:xfrm>
        </p:spPr>
        <p:txBody>
          <a:bodyPr/>
          <a:lstStyle/>
          <a:p>
            <a:r>
              <a:rPr lang="en-US" altLang="en-US" dirty="0"/>
              <a:t>Acceptable visual test</a:t>
            </a:r>
          </a:p>
        </p:txBody>
      </p:sp>
      <p:sp>
        <p:nvSpPr>
          <p:cNvPr id="816131" name="Rectangle 3">
            <a:extLst>
              <a:ext uri="{FF2B5EF4-FFF2-40B4-BE49-F238E27FC236}">
                <a16:creationId xmlns:a16="http://schemas.microsoft.com/office/drawing/2014/main" id="{36198504-AE4B-4394-BDCE-02AB0E3E2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415639"/>
            <a:ext cx="7734115" cy="3396058"/>
          </a:xfrm>
        </p:spPr>
        <p:txBody>
          <a:bodyPr/>
          <a:lstStyle/>
          <a:p>
            <a:r>
              <a:rPr lang="en-US" altLang="en-US" dirty="0"/>
              <a:t>Determine qualitative information on site in general</a:t>
            </a:r>
          </a:p>
          <a:p>
            <a:r>
              <a:rPr lang="en-US" altLang="en-US" dirty="0"/>
              <a:t>Soil adjacent to excavation</a:t>
            </a:r>
          </a:p>
          <a:p>
            <a:r>
              <a:rPr lang="en-US" altLang="en-US" dirty="0"/>
              <a:t>Soil forming the sides of the open excavation</a:t>
            </a:r>
          </a:p>
          <a:p>
            <a:r>
              <a:rPr lang="en-US" altLang="en-US" dirty="0"/>
              <a:t>Soil taken as samples from excavated material</a:t>
            </a:r>
          </a:p>
          <a:p>
            <a:r>
              <a:rPr lang="en-US" altLang="en-US" dirty="0"/>
              <a:t>Estimate range of particle sizes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D06E8E-5B59-474E-801A-79190D970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105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161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>
            <a:extLst>
              <a:ext uri="{FF2B5EF4-FFF2-40B4-BE49-F238E27FC236}">
                <a16:creationId xmlns:a16="http://schemas.microsoft.com/office/drawing/2014/main" id="{919A7BA6-BEBA-4C53-994B-D1E173D76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506" y="566322"/>
            <a:ext cx="8229600" cy="609600"/>
          </a:xfrm>
        </p:spPr>
        <p:txBody>
          <a:bodyPr/>
          <a:lstStyle/>
          <a:p>
            <a:r>
              <a:rPr lang="en-US" altLang="en-US" dirty="0"/>
              <a:t>Acceptable visual test CONT.</a:t>
            </a:r>
          </a:p>
        </p:txBody>
      </p:sp>
      <p:sp>
        <p:nvSpPr>
          <p:cNvPr id="817155" name="Rectangle 3">
            <a:extLst>
              <a:ext uri="{FF2B5EF4-FFF2-40B4-BE49-F238E27FC236}">
                <a16:creationId xmlns:a16="http://schemas.microsoft.com/office/drawing/2014/main" id="{3D3BEDC2-2E38-481A-987E-B2EC37D05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506" y="1380128"/>
            <a:ext cx="7734115" cy="2694722"/>
          </a:xfrm>
        </p:spPr>
        <p:txBody>
          <a:bodyPr/>
          <a:lstStyle/>
          <a:p>
            <a:r>
              <a:rPr lang="en-US" altLang="en-US" dirty="0"/>
              <a:t>Observe evidence of surface water</a:t>
            </a:r>
          </a:p>
          <a:p>
            <a:r>
              <a:rPr lang="en-US" altLang="en-US" dirty="0"/>
              <a:t>Water seeping from the sides</a:t>
            </a:r>
          </a:p>
          <a:p>
            <a:r>
              <a:rPr lang="en-US" altLang="en-US" dirty="0"/>
              <a:t>Location of the level of the water table</a:t>
            </a:r>
          </a:p>
          <a:p>
            <a:r>
              <a:rPr lang="en-US" altLang="en-US" dirty="0"/>
              <a:t>Sources of vibration that may affect stability</a:t>
            </a:r>
          </a:p>
          <a:p>
            <a:r>
              <a:rPr lang="en-US" altLang="en-US" dirty="0"/>
              <a:t>Evidence of previously disturbed soil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293202-A6FD-401B-B4E9-FB1724C15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106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1715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>
            <a:extLst>
              <a:ext uri="{FF2B5EF4-FFF2-40B4-BE49-F238E27FC236}">
                <a16:creationId xmlns:a16="http://schemas.microsoft.com/office/drawing/2014/main" id="{22276963-3E22-486B-BE05-0E642C0D3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609600"/>
          </a:xfrm>
        </p:spPr>
        <p:txBody>
          <a:bodyPr/>
          <a:lstStyle/>
          <a:p>
            <a:r>
              <a:rPr lang="en-US" altLang="en-US"/>
              <a:t>Acceptable manual test</a:t>
            </a:r>
          </a:p>
        </p:txBody>
      </p:sp>
      <p:sp>
        <p:nvSpPr>
          <p:cNvPr id="818179" name="Rectangle 3">
            <a:extLst>
              <a:ext uri="{FF2B5EF4-FFF2-40B4-BE49-F238E27FC236}">
                <a16:creationId xmlns:a16="http://schemas.microsoft.com/office/drawing/2014/main" id="{0C905941-9CF9-4F30-A9F1-7DC0CF417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Plasticity</a:t>
            </a:r>
          </a:p>
          <a:p>
            <a:r>
              <a:rPr lang="en-US" altLang="en-US"/>
              <a:t>Ribbon and thread test</a:t>
            </a:r>
          </a:p>
          <a:p>
            <a:r>
              <a:rPr lang="en-US" altLang="en-US"/>
              <a:t>Dry strength test</a:t>
            </a:r>
          </a:p>
          <a:p>
            <a:r>
              <a:rPr lang="en-US" altLang="en-US"/>
              <a:t>Thumb penetration test</a:t>
            </a:r>
          </a:p>
          <a:p>
            <a:r>
              <a:rPr lang="en-US" altLang="en-US"/>
              <a:t>Other strength test</a:t>
            </a:r>
          </a:p>
          <a:p>
            <a:r>
              <a:rPr lang="en-US" altLang="en-US"/>
              <a:t>Pocket pentrometer</a:t>
            </a:r>
          </a:p>
          <a:p>
            <a:r>
              <a:rPr lang="en-US" altLang="en-US"/>
              <a:t>Hand-operated shearvane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341A6C-A7C8-4D4F-A087-A010E5D65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107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1817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8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>
            <a:extLst>
              <a:ext uri="{FF2B5EF4-FFF2-40B4-BE49-F238E27FC236}">
                <a16:creationId xmlns:a16="http://schemas.microsoft.com/office/drawing/2014/main" id="{588DEA7F-36E5-4455-AA7D-BC8A2F839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8986"/>
            <a:ext cx="8686800" cy="1524000"/>
          </a:xfrm>
        </p:spPr>
        <p:txBody>
          <a:bodyPr/>
          <a:lstStyle/>
          <a:p>
            <a:r>
              <a:rPr lang="en-US" altLang="en-US" dirty="0"/>
              <a:t>Field Sedimentation Test</a:t>
            </a:r>
            <a:r>
              <a:rPr lang="en-US" altLang="en-US" dirty="0">
                <a:latin typeface="Tahoma" panose="020B0604030504040204" pitchFamily="34" charset="0"/>
              </a:rPr>
              <a:t> </a:t>
            </a:r>
            <a:endParaRPr lang="en-US" altLang="en-US" sz="2000" dirty="0"/>
          </a:p>
        </p:txBody>
      </p:sp>
      <p:sp>
        <p:nvSpPr>
          <p:cNvPr id="692227" name="Rectangle 3">
            <a:extLst>
              <a:ext uri="{FF2B5EF4-FFF2-40B4-BE49-F238E27FC236}">
                <a16:creationId xmlns:a16="http://schemas.microsoft.com/office/drawing/2014/main" id="{4C72ACFD-F6A8-440C-A5CE-385E873C9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1794" y="2032986"/>
            <a:ext cx="6781060" cy="2846773"/>
          </a:xfrm>
        </p:spPr>
        <p:txBody>
          <a:bodyPr/>
          <a:lstStyle/>
          <a:p>
            <a:pPr algn="just"/>
            <a:r>
              <a:rPr lang="en-US" altLang="en-US" sz="2800" dirty="0"/>
              <a:t>Flat bottom container - at least 7     inches high (old olive jar)</a:t>
            </a:r>
          </a:p>
          <a:p>
            <a:pPr algn="just">
              <a:lnSpc>
                <a:spcPct val="120000"/>
              </a:lnSpc>
            </a:pPr>
            <a:r>
              <a:rPr lang="en-US" altLang="en-US" sz="2800" dirty="0"/>
              <a:t>One 1/2 to 2 inches of soil</a:t>
            </a:r>
          </a:p>
          <a:p>
            <a:pPr algn="just"/>
            <a:r>
              <a:rPr lang="en-US" altLang="en-US" sz="2800" dirty="0"/>
              <a:t>Place soil in the glass jar </a:t>
            </a:r>
          </a:p>
          <a:p>
            <a:pPr algn="just">
              <a:lnSpc>
                <a:spcPct val="120000"/>
              </a:lnSpc>
            </a:pPr>
            <a:r>
              <a:rPr lang="en-US" altLang="en-US" sz="2800" dirty="0"/>
              <a:t>5 inches of water on top of soil</a:t>
            </a:r>
            <a:endParaRPr lang="en-US" altLang="en-US" sz="2800" dirty="0">
              <a:solidFill>
                <a:srgbClr val="6633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5B91D6-DF94-4DC5-B762-3E6C2692F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108</a:t>
            </a:fld>
            <a:endParaRPr lang="en-US"/>
          </a:p>
        </p:txBody>
      </p:sp>
      <p:pic>
        <p:nvPicPr>
          <p:cNvPr id="3" name="Picture 2" title="Glass jar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5392" y="2438400"/>
            <a:ext cx="2578608" cy="2977896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274" name="Picture 1026" descr="Glass jar: Field Sedimentation Test " title="Feild sedimentation test">
            <a:extLst>
              <a:ext uri="{FF2B5EF4-FFF2-40B4-BE49-F238E27FC236}">
                <a16:creationId xmlns:a16="http://schemas.microsoft.com/office/drawing/2014/main" id="{20AA40FB-5561-459E-A03B-9362D9568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816929" cy="4537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275" name="Picture 1027" descr="Glass jar: Field Sedimentation Test" title="Feild sedimentation test">
            <a:extLst>
              <a:ext uri="{FF2B5EF4-FFF2-40B4-BE49-F238E27FC236}">
                <a16:creationId xmlns:a16="http://schemas.microsoft.com/office/drawing/2014/main" id="{53714D93-BEE0-4517-97DE-354812D99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857" y="1524000"/>
            <a:ext cx="4046484" cy="4537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4276" name="Text Box 1028">
            <a:extLst>
              <a:ext uri="{FF2B5EF4-FFF2-40B4-BE49-F238E27FC236}">
                <a16:creationId xmlns:a16="http://schemas.microsoft.com/office/drawing/2014/main" id="{D3B5079C-A7D3-4ADB-8D95-289BACAB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7257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ea typeface="Arial Unicode MS" panose="020B0604020202020204"/>
              </a:rPr>
              <a:t>After 30 seconds granular sand type material settles at the bottom</a:t>
            </a:r>
          </a:p>
        </p:txBody>
      </p:sp>
      <p:sp>
        <p:nvSpPr>
          <p:cNvPr id="694277" name="Line 1029" descr="Field Sedimentation Test ">
            <a:extLst>
              <a:ext uri="{FF2B5EF4-FFF2-40B4-BE49-F238E27FC236}">
                <a16:creationId xmlns:a16="http://schemas.microsoft.com/office/drawing/2014/main" id="{FBC53097-B207-4A2A-945C-4C5FBC0B0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168" y="1373746"/>
            <a:ext cx="562232" cy="2055254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4278" name="Text Box 1030">
            <a:extLst>
              <a:ext uri="{FF2B5EF4-FFF2-40B4-BE49-F238E27FC236}">
                <a16:creationId xmlns:a16="http://schemas.microsoft.com/office/drawing/2014/main" id="{6E427F2F-58D4-4B21-91D9-6CE168DFB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97257"/>
            <a:ext cx="426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ea typeface="Arial Unicode MS" panose="020B0604020202020204"/>
              </a:rPr>
              <a:t>After 3 minutes silt type material settles on top of the sand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B21059-6F73-4726-94CE-4618584A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1751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effectLst/>
              </a:rPr>
              <a:t>Field Sedimentation Test </a:t>
            </a:r>
            <a:r>
              <a:rPr lang="en-US" altLang="en-US" sz="2400" dirty="0">
                <a:effectLst/>
              </a:rPr>
              <a:t>(CONT.)</a:t>
            </a:r>
            <a:r>
              <a:rPr lang="en-US" altLang="en-US" sz="2400" dirty="0">
                <a:effectLst/>
                <a:latin typeface="Tahoma" panose="020B0604030504040204" pitchFamily="34" charset="0"/>
              </a:rPr>
              <a:t> </a:t>
            </a:r>
            <a:endParaRPr lang="en-US" sz="3200" dirty="0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A084-4CE9-4E3E-A14A-F7D939E25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11" name="Line 1029" descr="Field Sedimentation Test ">
            <a:extLst>
              <a:ext uri="{FF2B5EF4-FFF2-40B4-BE49-F238E27FC236}">
                <a16:creationId xmlns:a16="http://schemas.microsoft.com/office/drawing/2014/main" id="{FF9172E1-85F6-4348-8A5D-D5B7093428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7804" y="1428254"/>
            <a:ext cx="401595" cy="150029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6" grpId="0" autoUpdateAnimBg="0"/>
      <p:bldP spid="69427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Strong, fair, and effective enforcement.</a:t>
            </a:r>
          </a:p>
          <a:p>
            <a:r>
              <a:rPr lang="en-US" dirty="0"/>
              <a:t>Outreach, education, and compliance assistance.</a:t>
            </a:r>
          </a:p>
          <a:p>
            <a:r>
              <a:rPr lang="en-US" dirty="0"/>
              <a:t>Partnerships and other cooperative programs.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950" y="173874"/>
            <a:ext cx="8471576" cy="939007"/>
          </a:xfrm>
        </p:spPr>
        <p:txBody>
          <a:bodyPr>
            <a:noAutofit/>
          </a:bodyPr>
          <a:lstStyle/>
          <a:p>
            <a:r>
              <a:rPr lang="en-US" sz="3600" dirty="0"/>
              <a:t>Strategies to Reduce Injuries and Deaths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F154CC-4E82-45BB-8A64-02679D04A01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This picture shows a person with an OSHA jacket walking into a tunn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01" y="3276600"/>
            <a:ext cx="2276475" cy="3048000"/>
          </a:xfrm>
          <a:prstGeom prst="rect">
            <a:avLst/>
          </a:prstGeom>
        </p:spPr>
      </p:pic>
      <p:pic>
        <p:nvPicPr>
          <p:cNvPr id="9" name="Picture 8" descr="OSHA Training program includes Construction, General Industry, Maritime, and Disaster S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947" y="3292398"/>
            <a:ext cx="5486400" cy="1143000"/>
          </a:xfrm>
          <a:prstGeom prst="rect">
            <a:avLst/>
          </a:prstGeom>
        </p:spPr>
      </p:pic>
      <p:pic>
        <p:nvPicPr>
          <p:cNvPr id="10" name="Picture 9" descr="Partnership is an OSHA Cooperative Progra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521" y="4674568"/>
            <a:ext cx="26860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6875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FAAD5F-C83B-43B0-809B-7F88D25E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593" y="0"/>
            <a:ext cx="4609690" cy="77648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CLAY, SAND AND SLIT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CE70E-4BE3-449D-AFA9-AA42B92A0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110</a:t>
            </a:fld>
            <a:endParaRPr lang="en-US"/>
          </a:p>
        </p:txBody>
      </p:sp>
      <p:pic>
        <p:nvPicPr>
          <p:cNvPr id="3" name="Picture 2" title="Compressive strength of clay, slit and sli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9" y="804746"/>
            <a:ext cx="7979196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C8D96C77-CF8F-4FB2-B62F-B1F8FA28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98463"/>
            <a:ext cx="8229600" cy="803275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The Ribbon Test</a:t>
            </a:r>
            <a:br>
              <a:rPr lang="en-US" altLang="en-US" b="1" dirty="0"/>
            </a:br>
            <a:r>
              <a:rPr lang="en-US" altLang="en-US" b="1" dirty="0"/>
              <a:t>step 1 </a:t>
            </a:r>
            <a:endParaRPr lang="en-US" altLang="en-US" sz="2000" b="1" dirty="0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989B1893-F278-4748-B1D8-93730470A8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0315" y="1781082"/>
            <a:ext cx="4881564" cy="3671051"/>
          </a:xfrm>
        </p:spPr>
        <p:txBody>
          <a:bodyPr>
            <a:noAutofit/>
          </a:bodyPr>
          <a:lstStyle/>
          <a:p>
            <a:r>
              <a:rPr lang="en-US" altLang="en-US" dirty="0"/>
              <a:t>Mix soil + water to make into plastic mass</a:t>
            </a:r>
          </a:p>
          <a:p>
            <a:r>
              <a:rPr lang="en-US" altLang="en-US" dirty="0"/>
              <a:t>Roll mass into cylindrical shape 1/2 to 3/4 inch diameter</a:t>
            </a:r>
          </a:p>
          <a:p>
            <a:r>
              <a:rPr lang="en-US" altLang="en-US" dirty="0"/>
              <a:t>Lay across palm of hand </a:t>
            </a:r>
          </a:p>
          <a:p>
            <a:r>
              <a:rPr lang="en-US" altLang="en-US" dirty="0"/>
              <a:t>Press between thumb and second joint of index finger</a:t>
            </a:r>
            <a:endParaRPr lang="en-US" altLang="en-US" dirty="0">
              <a:solidFill>
                <a:srgbClr val="663300"/>
              </a:solidFill>
            </a:endParaRPr>
          </a:p>
          <a:p>
            <a:endParaRPr lang="en-US" altLang="en-US" sz="3200" dirty="0">
              <a:solidFill>
                <a:srgbClr val="663300"/>
              </a:solidFill>
            </a:endParaRPr>
          </a:p>
        </p:txBody>
      </p:sp>
      <p:pic>
        <p:nvPicPr>
          <p:cNvPr id="407556" name="Picture 4" descr="Ribbon-test" title="Step1">
            <a:extLst>
              <a:ext uri="{FF2B5EF4-FFF2-40B4-BE49-F238E27FC236}">
                <a16:creationId xmlns:a16="http://schemas.microsoft.com/office/drawing/2014/main" id="{BF52CC8A-9007-4485-9680-EABA2C7EABD3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9848" y="1685926"/>
            <a:ext cx="4033837" cy="432435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827F73-1C04-4FF2-9AB6-192D87752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111</a:t>
            </a:fld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7932AF0E-8E27-4FB3-931F-7BCBF36FA5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799" y="1828800"/>
            <a:ext cx="4348163" cy="351322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2800" dirty="0"/>
              <a:t>Pass through thumb</a:t>
            </a:r>
          </a:p>
          <a:p>
            <a:r>
              <a:rPr lang="en-US" altLang="en-US" sz="2800" dirty="0"/>
              <a:t>Squeeze until it takes the shape of a 1/8 to 1/4 inch thick strip </a:t>
            </a:r>
          </a:p>
          <a:p>
            <a:r>
              <a:rPr lang="en-US" altLang="en-US" sz="2800" dirty="0"/>
              <a:t>Allow to hang freely from hand</a:t>
            </a:r>
            <a:endParaRPr lang="en-US" altLang="en-US" sz="2800" dirty="0">
              <a:solidFill>
                <a:schemeClr val="hlink"/>
              </a:solidFill>
            </a:endParaRPr>
          </a:p>
          <a:p>
            <a:pPr>
              <a:buFont typeface="Monotype Sorts" pitchFamily="2" charset="2"/>
              <a:buChar char="4"/>
            </a:pPr>
            <a:endParaRPr lang="en-US" altLang="en-US" sz="2800" dirty="0">
              <a:solidFill>
                <a:srgbClr val="663300"/>
              </a:solidFill>
              <a:latin typeface="Tahoma" panose="020B0604030504040204" pitchFamily="34" charset="0"/>
            </a:endParaRPr>
          </a:p>
        </p:txBody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8FACF5E5-9F32-4CF2-88CF-70BC17661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104775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The Ribbon Tests </a:t>
            </a:r>
            <a:br>
              <a:rPr lang="en-US" altLang="en-US" b="1" dirty="0"/>
            </a:br>
            <a:r>
              <a:rPr lang="en-US" altLang="en-US" b="1" dirty="0"/>
              <a:t>STEP 2</a:t>
            </a:r>
            <a:r>
              <a:rPr lang="en-US" altLang="en-US" b="1" dirty="0">
                <a:latin typeface="Tahoma" panose="020B0604030504040204" pitchFamily="34" charset="0"/>
              </a:rPr>
              <a:t/>
            </a:r>
            <a:br>
              <a:rPr lang="en-US" altLang="en-US" b="1" dirty="0">
                <a:latin typeface="Tahoma" panose="020B0604030504040204" pitchFamily="34" charset="0"/>
              </a:rPr>
            </a:br>
            <a:endParaRPr lang="en-US" altLang="en-US" sz="2000" b="1" dirty="0"/>
          </a:p>
        </p:txBody>
      </p:sp>
      <p:pic>
        <p:nvPicPr>
          <p:cNvPr id="409604" name="Picture 4" descr="Ribbon test" title="Stwp 2">
            <a:extLst>
              <a:ext uri="{FF2B5EF4-FFF2-40B4-BE49-F238E27FC236}">
                <a16:creationId xmlns:a16="http://schemas.microsoft.com/office/drawing/2014/main" id="{E66272FB-6103-4394-9FC6-133F79660F54}"/>
              </a:ext>
            </a:extLst>
          </p:cNvPr>
          <p:cNvPicPr>
            <a:picLocks noGrp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2963" y="1638300"/>
            <a:ext cx="4033837" cy="4419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BAD8A-02B1-4F38-B795-0F9E45B4E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112</a:t>
            </a:fld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>
            <a:extLst>
              <a:ext uri="{FF2B5EF4-FFF2-40B4-BE49-F238E27FC236}">
                <a16:creationId xmlns:a16="http://schemas.microsoft.com/office/drawing/2014/main" id="{9EAA74B5-4BEA-4649-800F-4D1DE9020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214312"/>
            <a:ext cx="8229600" cy="1095375"/>
          </a:xfrm>
        </p:spPr>
        <p:txBody>
          <a:bodyPr/>
          <a:lstStyle/>
          <a:p>
            <a:r>
              <a:rPr lang="en-US" altLang="en-US" b="1" dirty="0"/>
              <a:t>The Ribbon Test</a:t>
            </a:r>
            <a:r>
              <a:rPr lang="en-US" altLang="en-US" b="1" dirty="0">
                <a:latin typeface="Tahoma" panose="020B0604030504040204" pitchFamily="34" charset="0"/>
              </a:rPr>
              <a:t> </a:t>
            </a:r>
            <a:r>
              <a:rPr lang="en-US" altLang="en-US" sz="2400" b="1" dirty="0"/>
              <a:t>(cont.)</a:t>
            </a:r>
            <a:endParaRPr lang="en-US" altLang="en-US" sz="2000" b="1" dirty="0"/>
          </a:p>
        </p:txBody>
      </p:sp>
      <p:pic>
        <p:nvPicPr>
          <p:cNvPr id="411652" name="Picture 4" descr="Ribbon test" title="Step 3">
            <a:extLst>
              <a:ext uri="{FF2B5EF4-FFF2-40B4-BE49-F238E27FC236}">
                <a16:creationId xmlns:a16="http://schemas.microsoft.com/office/drawing/2014/main" id="{EF32790D-D89C-4D3E-9EE1-A35A92EF1690}"/>
              </a:ext>
            </a:extLst>
          </p:cNvPr>
          <p:cNvPicPr>
            <a:picLocks noGrp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0900" y="1600200"/>
            <a:ext cx="4014788" cy="449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E359BB-0629-47A6-A07F-D4A851910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54297-A6A7-40AA-BCF7-C7AB4A4B89B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Clay loam will barely ribbon and break easily</a:t>
            </a:r>
          </a:p>
          <a:p>
            <a:r>
              <a:rPr lang="en-US" altLang="en-US" dirty="0"/>
              <a:t>Clay = relatively long ribbon 6” to 8” or more</a:t>
            </a:r>
          </a:p>
          <a:p>
            <a:r>
              <a:rPr lang="en-US" altLang="en-US" dirty="0"/>
              <a:t>More clay = longer and stronger ribbon</a:t>
            </a:r>
          </a:p>
          <a:p>
            <a:r>
              <a:rPr lang="en-US" altLang="en-US" dirty="0"/>
              <a:t>Silt has tendency to produce short ribbon with broken appearance</a:t>
            </a:r>
            <a:endParaRPr lang="en-US" altLang="en-US" dirty="0">
              <a:latin typeface="Tahoma" panose="020B060403050404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 descr="Penciling test" title="Penciling">
            <a:extLst>
              <a:ext uri="{FF2B5EF4-FFF2-40B4-BE49-F238E27FC236}">
                <a16:creationId xmlns:a16="http://schemas.microsoft.com/office/drawing/2014/main" id="{DBBC0631-3433-45B5-9BF9-61BDC3ED9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921" y="983094"/>
            <a:ext cx="3367087" cy="39906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99" name="Picture 3" descr="Penciling test" title="Penciling">
            <a:extLst>
              <a:ext uri="{FF2B5EF4-FFF2-40B4-BE49-F238E27FC236}">
                <a16:creationId xmlns:a16="http://schemas.microsoft.com/office/drawing/2014/main" id="{38C2C542-6434-46FD-9AD1-5EE7C93B0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321" y="1001575"/>
            <a:ext cx="3510379" cy="3972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702" name="Text Box 6">
            <a:extLst>
              <a:ext uri="{FF2B5EF4-FFF2-40B4-BE49-F238E27FC236}">
                <a16:creationId xmlns:a16="http://schemas.microsoft.com/office/drawing/2014/main" id="{D17CAA91-0C91-4C40-B238-0E0EE41F4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If a 2 inch or longer thread can be held without breaking, the soil is cohesive</a:t>
            </a:r>
            <a:r>
              <a:rPr lang="en-US" altLang="en-US" sz="2800" b="1" dirty="0">
                <a:latin typeface="Californian FB" panose="0207040306080B030204" pitchFamily="18" charset="0"/>
                <a:ea typeface="Arial Unicode MS" panose="020B0604020202020204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6E3230-E1CF-4C25-A35F-EBF43D89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/>
              </a:rPr>
              <a:t>PENCILING</a:t>
            </a:r>
            <a:endParaRPr lang="en-US" dirty="0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E240C-D75F-45F7-8FE9-75EF05242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83B96875-405B-4562-9A07-A3EBC7F05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4664" y="365125"/>
            <a:ext cx="6334217" cy="1091014"/>
          </a:xfrm>
        </p:spPr>
        <p:txBody>
          <a:bodyPr/>
          <a:lstStyle/>
          <a:p>
            <a:r>
              <a:rPr lang="en-US" altLang="en-US" dirty="0"/>
              <a:t>Shear vane / </a:t>
            </a:r>
            <a:r>
              <a:rPr lang="en-US" altLang="en-US" dirty="0" err="1"/>
              <a:t>Torvane</a:t>
            </a:r>
            <a:endParaRPr lang="en-US" altLang="en-US" dirty="0"/>
          </a:p>
        </p:txBody>
      </p:sp>
      <p:pic>
        <p:nvPicPr>
          <p:cNvPr id="415747" name="Picture 3" descr="Measures Soil’s Shear Strength&#10;" title="Shear Vane ">
            <a:extLst>
              <a:ext uri="{FF2B5EF4-FFF2-40B4-BE49-F238E27FC236}">
                <a16:creationId xmlns:a16="http://schemas.microsoft.com/office/drawing/2014/main" id="{CDCF609E-3685-49B1-BACE-59562361A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451" y="1232809"/>
            <a:ext cx="5375929" cy="4275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748" name="Text Box 4">
            <a:extLst>
              <a:ext uri="{FF2B5EF4-FFF2-40B4-BE49-F238E27FC236}">
                <a16:creationId xmlns:a16="http://schemas.microsoft.com/office/drawing/2014/main" id="{4F14AA83-203C-4D2B-A4DE-8A08635E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5642290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ea typeface="Arial Unicode MS" panose="020B0604020202020204"/>
                <a:cs typeface="Browallia New" panose="020B0502040204020203" pitchFamily="34" charset="-34"/>
              </a:rPr>
              <a:t>Measures Soil’s Shear Strength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51310-80E1-4BCE-BCBC-179A649E2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115</a:t>
            </a:fld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612" name="Picture 4" descr="Steps to check the strength" title="Shear Vane ">
            <a:extLst>
              <a:ext uri="{FF2B5EF4-FFF2-40B4-BE49-F238E27FC236}">
                <a16:creationId xmlns:a16="http://schemas.microsoft.com/office/drawing/2014/main" id="{E63C7BF5-D032-492F-9C79-CF9C0E7C37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343400" cy="411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8610" name="Rectangle 2">
            <a:extLst>
              <a:ext uri="{FF2B5EF4-FFF2-40B4-BE49-F238E27FC236}">
                <a16:creationId xmlns:a16="http://schemas.microsoft.com/office/drawing/2014/main" id="{CD816F74-24D0-40CB-B770-33A75B1C0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295400"/>
          </a:xfrm>
        </p:spPr>
        <p:txBody>
          <a:bodyPr/>
          <a:lstStyle/>
          <a:p>
            <a:r>
              <a:rPr lang="en-US" altLang="en-US" dirty="0">
                <a:ea typeface="Arial Unicode MS" panose="020B0604020202020204" pitchFamily="34" charset="-128"/>
              </a:rPr>
              <a:t> Shear vane / </a:t>
            </a:r>
            <a:r>
              <a:rPr lang="en-US" altLang="en-US" dirty="0" err="1">
                <a:ea typeface="Arial Unicode MS" panose="020B0604020202020204" pitchFamily="34" charset="-128"/>
              </a:rPr>
              <a:t>Torvane</a:t>
            </a:r>
            <a:endParaRPr lang="en-US" altLang="en-US" sz="2000" dirty="0">
              <a:ea typeface="Arial Unicode MS" panose="020B060402020202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0B6E56-DC6D-4C56-9914-5C7CFA4FB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116</a:t>
            </a:fld>
            <a:endParaRPr lang="en-US"/>
          </a:p>
        </p:txBody>
      </p:sp>
      <p:sp>
        <p:nvSpPr>
          <p:cNvPr id="6" name="Text Placeholder 3" descr="Shear Vane Test">
            <a:extLst>
              <a:ext uri="{FF2B5EF4-FFF2-40B4-BE49-F238E27FC236}">
                <a16:creationId xmlns:a16="http://schemas.microsoft.com/office/drawing/2014/main" id="{3D376118-0CC6-4422-917A-BBBFCE4EB9CE}"/>
              </a:ext>
            </a:extLst>
          </p:cNvPr>
          <p:cNvSpPr txBox="1">
            <a:spLocks/>
          </p:cNvSpPr>
          <p:nvPr/>
        </p:nvSpPr>
        <p:spPr>
          <a:xfrm>
            <a:off x="457199" y="1295400"/>
            <a:ext cx="4274599" cy="4776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3300" dirty="0">
                <a:ea typeface="Arial Unicode MS" panose="020B0604020202020204"/>
              </a:rPr>
              <a:t>Select fresh clod or block of undisturbed soil from spoil pile </a:t>
            </a:r>
          </a:p>
          <a:p>
            <a:pPr algn="just"/>
            <a:r>
              <a:rPr lang="en-US" altLang="en-US" sz="3300" dirty="0">
                <a:ea typeface="Arial Unicode MS" panose="020B0604020202020204"/>
              </a:rPr>
              <a:t>Cut a smooth surface on the clod</a:t>
            </a:r>
          </a:p>
          <a:p>
            <a:pPr algn="just"/>
            <a:r>
              <a:rPr lang="en-US" altLang="en-US" sz="3300" dirty="0">
                <a:ea typeface="Arial Unicode MS" panose="020B0604020202020204"/>
              </a:rPr>
              <a:t>Insert vanes of device into the soil</a:t>
            </a:r>
          </a:p>
          <a:p>
            <a:pPr algn="just"/>
            <a:r>
              <a:rPr lang="en-US" altLang="en-US" sz="3300" dirty="0">
                <a:ea typeface="Arial Unicode MS" panose="020B0604020202020204"/>
              </a:rPr>
              <a:t>Retract vanes to show foot imprint </a:t>
            </a:r>
          </a:p>
          <a:p>
            <a:pPr algn="just"/>
            <a:r>
              <a:rPr lang="en-US" altLang="en-US" sz="3300" dirty="0">
                <a:ea typeface="Arial Unicode MS" panose="020B0604020202020204"/>
              </a:rPr>
              <a:t>Set indicator at zero</a:t>
            </a:r>
          </a:p>
          <a:p>
            <a:pPr algn="just"/>
            <a:r>
              <a:rPr lang="en-US" altLang="en-US" sz="3300" dirty="0">
                <a:ea typeface="Arial Unicode MS" panose="020B0604020202020204"/>
              </a:rPr>
              <a:t>Hold device firmly against soil and twist in clockwise manner until soil fails in shear</a:t>
            </a:r>
            <a:endParaRPr lang="en-US" altLang="en-US" sz="3300" dirty="0">
              <a:latin typeface="Tahoma" panose="020B0604030504040204" pitchFamily="34" charset="0"/>
              <a:ea typeface="Arial Unicode MS" panose="020B0604020202020204"/>
            </a:endParaRPr>
          </a:p>
          <a:p>
            <a:endParaRPr lang="en-US" dirty="0">
              <a:ea typeface="Arial Unicode MS" panose="020B0604020202020204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>
            <a:extLst>
              <a:ext uri="{FF2B5EF4-FFF2-40B4-BE49-F238E27FC236}">
                <a16:creationId xmlns:a16="http://schemas.microsoft.com/office/drawing/2014/main" id="{E4A739EB-B5DE-4B67-89DA-FB4041C15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3913" y="136525"/>
            <a:ext cx="7772400" cy="1736725"/>
          </a:xfrm>
        </p:spPr>
        <p:txBody>
          <a:bodyPr/>
          <a:lstStyle/>
          <a:p>
            <a:r>
              <a:rPr lang="en-US" altLang="en-US" dirty="0"/>
              <a:t>Pocket Penetrometer Test</a:t>
            </a:r>
          </a:p>
        </p:txBody>
      </p:sp>
      <p:pic>
        <p:nvPicPr>
          <p:cNvPr id="421892" name="Picture 4" descr="Pocket Penetrometer Test" title="Device">
            <a:extLst>
              <a:ext uri="{FF2B5EF4-FFF2-40B4-BE49-F238E27FC236}">
                <a16:creationId xmlns:a16="http://schemas.microsoft.com/office/drawing/2014/main" id="{E72856F6-9407-4019-8168-F6D3789D6FD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305" y="1491449"/>
            <a:ext cx="3948854" cy="42793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9AC01D-FE92-4C8C-93FF-E30D97FD1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117</a:t>
            </a:fld>
            <a:endParaRPr lang="en-US"/>
          </a:p>
        </p:txBody>
      </p:sp>
      <p:sp>
        <p:nvSpPr>
          <p:cNvPr id="6" name="Text Placeholder 3" descr="Shear Vane Test">
            <a:extLst>
              <a:ext uri="{FF2B5EF4-FFF2-40B4-BE49-F238E27FC236}">
                <a16:creationId xmlns:a16="http://schemas.microsoft.com/office/drawing/2014/main" id="{6B87435B-7890-472F-9F80-26F4DEFC1D1F}"/>
              </a:ext>
            </a:extLst>
          </p:cNvPr>
          <p:cNvSpPr txBox="1">
            <a:spLocks/>
          </p:cNvSpPr>
          <p:nvPr/>
        </p:nvSpPr>
        <p:spPr>
          <a:xfrm>
            <a:off x="454982" y="1579794"/>
            <a:ext cx="4345618" cy="4865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ea typeface="Arial Unicode MS" panose="020B0604020202020204"/>
              </a:rPr>
              <a:t>Device is designed to work on saturated clay soil</a:t>
            </a:r>
          </a:p>
          <a:p>
            <a:r>
              <a:rPr lang="en-US" altLang="en-US" dirty="0">
                <a:ea typeface="Arial Unicode MS" panose="020B0604020202020204"/>
              </a:rPr>
              <a:t>Measures unconfined compressive strength of soil</a:t>
            </a:r>
          </a:p>
          <a:p>
            <a:r>
              <a:rPr lang="en-US" altLang="en-US" dirty="0">
                <a:ea typeface="Arial Unicode MS" panose="020B0604020202020204"/>
              </a:rPr>
              <a:t>Twice the value of shear strength of same soil</a:t>
            </a:r>
          </a:p>
          <a:p>
            <a:r>
              <a:rPr lang="en-US" altLang="en-US" dirty="0">
                <a:ea typeface="Arial Unicode MS" panose="020B0604020202020204"/>
              </a:rPr>
              <a:t>Note machine ring</a:t>
            </a:r>
            <a:endParaRPr lang="en-US" altLang="en-US" dirty="0">
              <a:solidFill>
                <a:srgbClr val="663300"/>
              </a:solidFill>
              <a:latin typeface="Tahoma" panose="020B0604030504040204" pitchFamily="34" charset="0"/>
              <a:ea typeface="Arial Unicode MS" panose="020B0604020202020204"/>
            </a:endParaRPr>
          </a:p>
          <a:p>
            <a:endParaRPr lang="en-US" dirty="0">
              <a:ea typeface="Arial Unicode MS" panose="020B0604020202020204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659" name="Picture 3" descr="Pocket Penetrometer" title="Device">
            <a:extLst>
              <a:ext uri="{FF2B5EF4-FFF2-40B4-BE49-F238E27FC236}">
                <a16:creationId xmlns:a16="http://schemas.microsoft.com/office/drawing/2014/main" id="{D082F2F8-B655-499A-A325-AF5800C0AD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665" y="1405840"/>
            <a:ext cx="6248400" cy="472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184EE96-C0C7-4634-80A6-2261B253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309" y="711736"/>
            <a:ext cx="7886700" cy="776489"/>
          </a:xfrm>
        </p:spPr>
        <p:txBody>
          <a:bodyPr>
            <a:noAutofit/>
          </a:bodyPr>
          <a:lstStyle/>
          <a:p>
            <a:r>
              <a:rPr lang="en-US" altLang="en-US" dirty="0">
                <a:effectLst/>
                <a:latin typeface="Arial Unicode MS"/>
              </a:rPr>
              <a:t>POCKET PENETROMETER</a:t>
            </a:r>
            <a:br>
              <a:rPr lang="en-US" altLang="en-US" dirty="0">
                <a:effectLst/>
                <a:latin typeface="Arial Unicode MS"/>
              </a:rPr>
            </a:br>
            <a:endParaRPr lang="en-US" dirty="0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4D018-CF4F-4BFE-B919-53DAC0F6E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 descr="Pocket Penetrometer Test ">
            <a:extLst>
              <a:ext uri="{FF2B5EF4-FFF2-40B4-BE49-F238E27FC236}">
                <a16:creationId xmlns:a16="http://schemas.microsoft.com/office/drawing/2014/main" id="{480AF165-0AD7-4CB5-9EEB-6EA390014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528" y="299316"/>
            <a:ext cx="8275060" cy="1300884"/>
          </a:xfrm>
        </p:spPr>
        <p:txBody>
          <a:bodyPr/>
          <a:lstStyle/>
          <a:p>
            <a:r>
              <a:rPr lang="en-US" altLang="en-US" dirty="0"/>
              <a:t>Pocket Penetrometer Test </a:t>
            </a:r>
          </a:p>
        </p:txBody>
      </p:sp>
      <p:sp>
        <p:nvSpPr>
          <p:cNvPr id="714755" name="Rectangle 3">
            <a:extLst>
              <a:ext uri="{FF2B5EF4-FFF2-40B4-BE49-F238E27FC236}">
                <a16:creationId xmlns:a16="http://schemas.microsoft.com/office/drawing/2014/main" id="{6602CDB0-08DA-4152-8935-63D1B7056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3962400" cy="4495800"/>
          </a:xfrm>
        </p:spPr>
        <p:txBody>
          <a:bodyPr/>
          <a:lstStyle/>
          <a:p>
            <a:r>
              <a:rPr lang="en-US" altLang="en-US" sz="2800" dirty="0"/>
              <a:t>To begin test, remove red protective cap, push ring against body so that low side reads “O”</a:t>
            </a:r>
          </a:p>
          <a:p>
            <a:r>
              <a:rPr lang="en-US" altLang="en-US" sz="2800" dirty="0"/>
              <a:t>Slowly insert piston until engraved mark is level with soil</a:t>
            </a:r>
          </a:p>
          <a:p>
            <a:endParaRPr lang="en-US" altLang="en-US" sz="2800" dirty="0"/>
          </a:p>
        </p:txBody>
      </p:sp>
      <p:pic>
        <p:nvPicPr>
          <p:cNvPr id="714756" name="Picture 4" descr="Pocket Penetrometer Test " title="Device">
            <a:extLst>
              <a:ext uri="{FF2B5EF4-FFF2-40B4-BE49-F238E27FC236}">
                <a16:creationId xmlns:a16="http://schemas.microsoft.com/office/drawing/2014/main" id="{5EF0F720-B674-4362-8951-C43A055CC61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8623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06201C-3E4E-4794-B242-CFD1451D4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119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247650" y="1202575"/>
            <a:ext cx="4094163" cy="171424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Labels for hazardous substances in your workplace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15BD89C-834E-437C-8173-9ED69FB94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07916"/>
            <a:ext cx="7886700" cy="776489"/>
          </a:xfrm>
        </p:spPr>
        <p:txBody>
          <a:bodyPr/>
          <a:lstStyle/>
          <a:p>
            <a:r>
              <a:rPr lang="en-US" dirty="0"/>
              <a:t>HCS PICTOGRAMS AND HAZARDS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0179" name="Picture 4" descr="The labels for a hazardous chemical must contain: Name, Address, and telephone number. Product identifier, signal word, hazard statements, precautionary statements, and pictogram(s)." title="Labels of a hazardous chemical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18" y="4146906"/>
            <a:ext cx="371316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 title="HCS Pictograms and Hazard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508" y="800486"/>
            <a:ext cx="4389120" cy="58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9934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>
            <a:extLst>
              <a:ext uri="{FF2B5EF4-FFF2-40B4-BE49-F238E27FC236}">
                <a16:creationId xmlns:a16="http://schemas.microsoft.com/office/drawing/2014/main" id="{B66EEB3C-8110-4E11-856C-50C6CDD33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5172"/>
            <a:ext cx="9143999" cy="776489"/>
          </a:xfrm>
        </p:spPr>
        <p:txBody>
          <a:bodyPr/>
          <a:lstStyle/>
          <a:p>
            <a:r>
              <a:rPr lang="en-US" altLang="en-US" dirty="0"/>
              <a:t>Pocket Penetrometer Test</a:t>
            </a:r>
            <a:br>
              <a:rPr lang="en-US" altLang="en-US" dirty="0"/>
            </a:br>
            <a:r>
              <a:rPr lang="en-US" altLang="en-US" sz="2000" dirty="0"/>
              <a:t>(CONT.)</a:t>
            </a:r>
            <a:endParaRPr lang="en-US" altLang="en-US" dirty="0"/>
          </a:p>
        </p:txBody>
      </p:sp>
      <p:pic>
        <p:nvPicPr>
          <p:cNvPr id="996356" name="Picture 4" descr="Pocket Penetrometer Test" title="Device">
            <a:extLst>
              <a:ext uri="{FF2B5EF4-FFF2-40B4-BE49-F238E27FC236}">
                <a16:creationId xmlns:a16="http://schemas.microsoft.com/office/drawing/2014/main" id="{FAC4A36E-6DC8-4224-854A-68AACD4A1F1B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0864" y="1780651"/>
            <a:ext cx="3505200" cy="42179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40DF2E-7D79-4436-881C-C33915A33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120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C4497DD-44A2-4CE9-9E8F-597098BF20EC}"/>
              </a:ext>
            </a:extLst>
          </p:cNvPr>
          <p:cNvSpPr txBox="1">
            <a:spLocks noChangeArrowheads="1"/>
          </p:cNvSpPr>
          <p:nvPr/>
        </p:nvSpPr>
        <p:spPr>
          <a:xfrm>
            <a:off x="801209" y="1780651"/>
            <a:ext cx="4456591" cy="4282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Read strength in tons/</a:t>
            </a:r>
            <a:r>
              <a:rPr lang="en-US" altLang="en-US" dirty="0" err="1"/>
              <a:t>sq</a:t>
            </a:r>
            <a:r>
              <a:rPr lang="en-US" altLang="en-US" dirty="0"/>
              <a:t> ft using low side of ring (side closest to the piston end). Record reading and repeat step #1.</a:t>
            </a:r>
          </a:p>
          <a:p>
            <a:r>
              <a:rPr lang="en-US" altLang="en-US" dirty="0"/>
              <a:t>For weak soils, use 1” adaptor foot, multiply by 0.0625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11" name="Rectangle 11">
            <a:extLst>
              <a:ext uri="{FF2B5EF4-FFF2-40B4-BE49-F238E27FC236}">
                <a16:creationId xmlns:a16="http://schemas.microsoft.com/office/drawing/2014/main" id="{7D2A00F2-FAC7-4E2A-B57D-D0BABA07A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Thumb Penetration Test</a:t>
            </a:r>
          </a:p>
        </p:txBody>
      </p:sp>
      <p:sp>
        <p:nvSpPr>
          <p:cNvPr id="998413" name="Rectangle 13">
            <a:extLst>
              <a:ext uri="{FF2B5EF4-FFF2-40B4-BE49-F238E27FC236}">
                <a16:creationId xmlns:a16="http://schemas.microsoft.com/office/drawing/2014/main" id="{C13E1D6D-6004-4B55-912B-8934CF7767D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2" y="1676400"/>
            <a:ext cx="4211637" cy="4114800"/>
          </a:xfrm>
        </p:spPr>
        <p:txBody>
          <a:bodyPr/>
          <a:lstStyle/>
          <a:p>
            <a:r>
              <a:rPr lang="en-US" altLang="en-US" dirty="0"/>
              <a:t>The thumb penetration procedure involves an attempt to press the thumb firmly into the soil in question.</a:t>
            </a:r>
          </a:p>
          <a:p>
            <a:endParaRPr lang="en-US" altLang="en-US" dirty="0"/>
          </a:p>
        </p:txBody>
      </p:sp>
      <p:pic>
        <p:nvPicPr>
          <p:cNvPr id="998414" name="Picture 14" descr="Thumb penetration test steps" title="Thumb test">
            <a:extLst>
              <a:ext uri="{FF2B5EF4-FFF2-40B4-BE49-F238E27FC236}">
                <a16:creationId xmlns:a16="http://schemas.microsoft.com/office/drawing/2014/main" id="{1DDE373F-4BD3-45AE-B786-70B9B8EF7C7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3888" y="1676400"/>
            <a:ext cx="3719512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DF49C4-E22A-4AFC-B31D-BDE5784C1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121</a:t>
            </a:fld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9" name="Rectangle 3">
            <a:extLst>
              <a:ext uri="{FF2B5EF4-FFF2-40B4-BE49-F238E27FC236}">
                <a16:creationId xmlns:a16="http://schemas.microsoft.com/office/drawing/2014/main" id="{7ADE3ABC-ED65-44AA-9463-BA2857B65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457218"/>
            <a:ext cx="8040788" cy="466579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If the thumb makes an indentation in the soil only with great difficulty, the soil is probably Type A.</a:t>
            </a:r>
          </a:p>
          <a:p>
            <a:endParaRPr lang="en-US" altLang="en-US" dirty="0"/>
          </a:p>
          <a:p>
            <a:r>
              <a:rPr lang="en-US" altLang="en-US" dirty="0"/>
              <a:t>If the thumb penetrates no further then the length of the thumb nail, it is probably Type B soil.</a:t>
            </a:r>
          </a:p>
          <a:p>
            <a:endParaRPr lang="en-US" altLang="en-US" dirty="0"/>
          </a:p>
          <a:p>
            <a:r>
              <a:rPr lang="en-US" altLang="en-US" dirty="0"/>
              <a:t>If the thumb penetrates  the full length of the thumb it is Type C soil.</a:t>
            </a:r>
          </a:p>
          <a:p>
            <a:endParaRPr lang="en-US" altLang="en-US" dirty="0"/>
          </a:p>
          <a:p>
            <a:r>
              <a:rPr lang="en-US" altLang="en-US" dirty="0"/>
              <a:t>The thumb test is subjective and is therefore the least accurate of the tests.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6E9E0-6D3E-4870-8FC0-B9E5AE5E1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122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153CAB5-D310-4CF8-8A9C-3FA92FDE9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01610"/>
            <a:ext cx="7886700" cy="776489"/>
          </a:xfrm>
        </p:spPr>
        <p:txBody>
          <a:bodyPr/>
          <a:lstStyle/>
          <a:p>
            <a:r>
              <a:rPr lang="en-US" altLang="en-US" dirty="0"/>
              <a:t>Thumb Penetration Test </a:t>
            </a:r>
            <a:r>
              <a:rPr lang="en-US" altLang="en-US" sz="2800" dirty="0"/>
              <a:t>(CONT.)</a:t>
            </a:r>
            <a:endParaRPr lang="en-US" alt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5B923949-4995-446F-A7C2-FEB267E39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078" y="786677"/>
            <a:ext cx="8422400" cy="413972"/>
          </a:xfrm>
        </p:spPr>
        <p:txBody>
          <a:bodyPr/>
          <a:lstStyle/>
          <a:p>
            <a:r>
              <a:rPr lang="en-US" altLang="en-US" dirty="0"/>
              <a:t>Soil Classifications.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F332C29F-039B-493B-A103-3E5E1F2A9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7527" y="1495538"/>
            <a:ext cx="8071467" cy="33605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Layered Geological Strata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where soils are configured in layers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must be classified on the basis of the weakest soil</a:t>
            </a:r>
          </a:p>
          <a:p>
            <a:pPr lvl="1">
              <a:lnSpc>
                <a:spcPct val="90000"/>
              </a:lnSpc>
            </a:pP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each layer may be classified individually if a more stable layer lies below a less stable layer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Type C soil rests on top of stable rock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ECBDD3-D7FD-4AAA-8EDD-3EDE12CF9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>
            <a:extLst>
              <a:ext uri="{FF2B5EF4-FFF2-40B4-BE49-F238E27FC236}">
                <a16:creationId xmlns:a16="http://schemas.microsoft.com/office/drawing/2014/main" id="{3654DC36-E60E-430F-8F0C-0158302B1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49" y="1417757"/>
            <a:ext cx="7886701" cy="3029956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Look for the following conditions</a:t>
            </a:r>
          </a:p>
          <a:p>
            <a:pPr lvl="1"/>
            <a:r>
              <a:rPr lang="en-US" altLang="en-US" sz="2800" dirty="0"/>
              <a:t>Particle size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2800" dirty="0"/>
              <a:t>Primarily fine grained=cohesive material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2800" dirty="0"/>
              <a:t>Primarily coarse-grained sand or gravel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2800" dirty="0"/>
              <a:t>Granular material</a:t>
            </a:r>
          </a:p>
          <a:p>
            <a:pPr lvl="1"/>
            <a:r>
              <a:rPr lang="en-US" altLang="en-US" sz="2800" dirty="0"/>
              <a:t>Cohesion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2800" dirty="0"/>
              <a:t>Remains in clumps=cohesive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64EA6F-C9DB-41DF-BC5F-42426D7F8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124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F454867-9438-402F-8D94-94B32F095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078" y="786677"/>
            <a:ext cx="8422400" cy="413972"/>
          </a:xfrm>
        </p:spPr>
        <p:txBody>
          <a:bodyPr/>
          <a:lstStyle/>
          <a:p>
            <a:r>
              <a:rPr lang="en-US" altLang="en-US" dirty="0"/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152FC4B5-C858-4CEB-87C0-029551786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6863"/>
            <a:ext cx="7772400" cy="1920875"/>
          </a:xfrm>
        </p:spPr>
        <p:txBody>
          <a:bodyPr/>
          <a:lstStyle/>
          <a:p>
            <a:r>
              <a:rPr lang="en-US" altLang="en-US" dirty="0"/>
              <a:t>Soil Strength is Dependent Upon: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72F2DDC9-5486-4EAD-9D96-F32AFA6F2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00288"/>
            <a:ext cx="8229600" cy="3773487"/>
          </a:xfrm>
        </p:spPr>
        <p:txBody>
          <a:bodyPr>
            <a:normAutofit/>
          </a:bodyPr>
          <a:lstStyle/>
          <a:p>
            <a:r>
              <a:rPr lang="en-US" altLang="en-US" dirty="0"/>
              <a:t>Type of Soil.</a:t>
            </a:r>
          </a:p>
          <a:p>
            <a:r>
              <a:rPr lang="en-US" altLang="en-US" dirty="0"/>
              <a:t>Amount of Moisture in the Soil.</a:t>
            </a:r>
          </a:p>
          <a:p>
            <a:r>
              <a:rPr lang="en-US" altLang="en-US" dirty="0"/>
              <a:t>Whether the Soil Has Been Previously Disturbed.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F5109-ECAA-48CD-850A-ED5DF9712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125</a:t>
            </a:fld>
            <a:endParaRPr lang="en-US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60678752-3A7F-4567-8355-169C5BDC7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13107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 dirty="0"/>
              <a:t>It Brings Additional Weight</a:t>
            </a:r>
          </a:p>
          <a:p>
            <a:pPr lvl="1"/>
            <a:r>
              <a:rPr lang="en-US" altLang="en-US" sz="2800" i="1" dirty="0"/>
              <a:t>Hydrostatic Pressure</a:t>
            </a:r>
          </a:p>
          <a:p>
            <a:r>
              <a:rPr lang="en-US" altLang="en-US" b="1" dirty="0"/>
              <a:t>It Erodes the Trench Wall</a:t>
            </a:r>
          </a:p>
          <a:p>
            <a:pPr lvl="1"/>
            <a:r>
              <a:rPr lang="en-US" altLang="en-US" sz="2800" i="1" dirty="0"/>
              <a:t>Water movement typically moves soil</a:t>
            </a:r>
          </a:p>
          <a:p>
            <a:r>
              <a:rPr lang="en-US" altLang="en-US" b="1" dirty="0"/>
              <a:t>It Can Freeze and Thaw</a:t>
            </a:r>
          </a:p>
          <a:p>
            <a:pPr lvl="1"/>
            <a:r>
              <a:rPr lang="en-US" altLang="en-US" sz="2800" i="1" dirty="0"/>
              <a:t>Resulting in cracks &amp; false cohesion</a:t>
            </a:r>
          </a:p>
          <a:p>
            <a:pPr>
              <a:buFontTx/>
              <a:buNone/>
            </a:pPr>
            <a:r>
              <a:rPr lang="en-US" altLang="en-US" sz="2800" b="1" dirty="0"/>
              <a:t>	</a:t>
            </a:r>
          </a:p>
          <a:p>
            <a:pPr>
              <a:buFontTx/>
              <a:buNone/>
            </a:pPr>
            <a:r>
              <a:rPr lang="en-US" altLang="en-US" sz="2800" dirty="0"/>
              <a:t>REMOVAL OF GROUND WATER IS CRITICAL</a:t>
            </a:r>
            <a:endParaRPr lang="en-US" altLang="en-US" dirty="0"/>
          </a:p>
        </p:txBody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D4FF8C08-6F33-4D8D-A785-FED8E434A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If Water is Added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4F8C4-5F93-4FFA-8A94-8C076AACD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E27FE2A7-36F7-44D4-BA3F-4378D1767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93688"/>
            <a:ext cx="8105775" cy="788987"/>
          </a:xfrm>
        </p:spPr>
        <p:txBody>
          <a:bodyPr/>
          <a:lstStyle/>
          <a:p>
            <a:r>
              <a:rPr lang="en-US" altLang="en-US" dirty="0">
                <a:effectLst/>
              </a:rPr>
              <a:t>SOIL COMPONENTS</a:t>
            </a:r>
            <a:endParaRPr lang="en-US" alt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50E4877B-45F7-47A5-98E1-2C47FF4492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576569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Clay</a:t>
            </a:r>
            <a:r>
              <a:rPr lang="en-US" altLang="en-US" dirty="0"/>
              <a:t>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800" dirty="0"/>
              <a:t>Composed of mineral particles less than 0.002 mm in diameter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Silt</a:t>
            </a:r>
            <a:r>
              <a:rPr lang="en-US" altLang="en-US" dirty="0"/>
              <a:t>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800" dirty="0"/>
              <a:t>Individual mineral fragments that range from 0.002 to 0.05 mm in diameter.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Sand: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800" dirty="0"/>
              <a:t>Individual rock or mineral fragments that range in diameter from 0.05 to 2.0 mm in diameter.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Gravel: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800" dirty="0"/>
              <a:t>Can be either angular or rounded.</a:t>
            </a:r>
          </a:p>
          <a:p>
            <a:pPr lvl="1">
              <a:lnSpc>
                <a:spcPct val="90000"/>
              </a:lnSpc>
            </a:pPr>
            <a:endParaRPr lang="en-US" alt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74EEEF-4C57-4D70-ACB0-0C8215A91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5E4E1686-220B-4BD6-99FA-1341B23E4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3213"/>
            <a:ext cx="8229600" cy="657225"/>
          </a:xfrm>
        </p:spPr>
        <p:txBody>
          <a:bodyPr/>
          <a:lstStyle/>
          <a:p>
            <a:r>
              <a:rPr lang="en-US" altLang="en-US" dirty="0"/>
              <a:t>COHESIVE SOIL</a:t>
            </a:r>
            <a:endParaRPr lang="en-US" altLang="en-US" b="1" dirty="0"/>
          </a:p>
        </p:txBody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712F94DF-96A8-4ACA-82EC-8A7449424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r>
              <a:rPr lang="en-US" altLang="en-US" dirty="0"/>
              <a:t>Soil with a high clay content which has cohesive strength.</a:t>
            </a:r>
          </a:p>
          <a:p>
            <a:r>
              <a:rPr lang="en-US" altLang="en-US" dirty="0"/>
              <a:t>It does not crumble.</a:t>
            </a:r>
          </a:p>
          <a:p>
            <a:r>
              <a:rPr lang="en-US" altLang="en-US" dirty="0"/>
              <a:t>It can be excavated with vertical side slopes.</a:t>
            </a:r>
          </a:p>
          <a:p>
            <a:r>
              <a:rPr lang="en-US" altLang="en-US" dirty="0"/>
              <a:t>It is hard to break up when dry.</a:t>
            </a:r>
          </a:p>
          <a:p>
            <a:r>
              <a:rPr lang="en-US" altLang="en-US" dirty="0"/>
              <a:t>It can be molded.</a:t>
            </a:r>
          </a:p>
          <a:p>
            <a:r>
              <a:rPr lang="en-US" altLang="en-US" dirty="0"/>
              <a:t>It exhibits significant cohesion even when submerged.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446926-9500-4CAB-839F-7B8046468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6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DC770183-D7A6-40DC-9CCE-FA0275B19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3213"/>
            <a:ext cx="8229600" cy="657225"/>
          </a:xfrm>
        </p:spPr>
        <p:txBody>
          <a:bodyPr/>
          <a:lstStyle/>
          <a:p>
            <a:r>
              <a:rPr lang="en-US" altLang="en-US" dirty="0"/>
              <a:t>GRANULAR SOIL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1AC5D921-76FD-4820-8A08-1216E1F02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679575"/>
            <a:ext cx="7489825" cy="4413250"/>
          </a:xfrm>
        </p:spPr>
        <p:txBody>
          <a:bodyPr/>
          <a:lstStyle/>
          <a:p>
            <a:r>
              <a:rPr lang="en-US" altLang="en-US"/>
              <a:t>Soils that include gravel, sand, silt.</a:t>
            </a:r>
          </a:p>
          <a:p>
            <a:r>
              <a:rPr lang="en-US" altLang="en-US"/>
              <a:t>Very low clay content.</a:t>
            </a:r>
          </a:p>
          <a:p>
            <a:r>
              <a:rPr lang="en-US" altLang="en-US"/>
              <a:t> It has no cohesive strength.  </a:t>
            </a:r>
          </a:p>
          <a:p>
            <a:r>
              <a:rPr lang="en-US" altLang="en-US"/>
              <a:t>Some moist granular soils exhibit apparent cohesion.  </a:t>
            </a:r>
          </a:p>
          <a:p>
            <a:r>
              <a:rPr lang="en-US" altLang="en-US"/>
              <a:t>It cannot be molded when moist and crumbles easily when dry.  </a:t>
            </a:r>
          </a:p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762885-3332-44A3-986A-352BD375A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/>
          </a:bodyPr>
          <a:lstStyle/>
          <a:p>
            <a:pPr marL="325438" indent="-325438" algn="l" eaLnBrk="1">
              <a:lnSpc>
                <a:spcPct val="90000"/>
              </a:lnSpc>
              <a:spcBef>
                <a:spcPts val="700"/>
              </a:spcBef>
              <a:buFont typeface="ArialMT" charset="0"/>
              <a:buChar char="•"/>
            </a:pPr>
            <a:r>
              <a:rPr lang="en-US" altLang="en-US" dirty="0"/>
              <a:t>The OSH Act authorizes OSHA compliance safety and health officers (CSHOs) to conduct workplace inspections at reasonable times. </a:t>
            </a:r>
          </a:p>
          <a:p>
            <a:pPr marL="325438" indent="-325438" algn="l" eaLnBrk="1">
              <a:lnSpc>
                <a:spcPct val="90000"/>
              </a:lnSpc>
              <a:spcBef>
                <a:spcPts val="700"/>
              </a:spcBef>
              <a:buFont typeface="ArialMT" charset="0"/>
              <a:buChar char="•"/>
            </a:pPr>
            <a:r>
              <a:rPr lang="en-US" altLang="en-US" dirty="0"/>
              <a:t>OSHA conducts inspections without advance notice, except in rare circumstances (e.g. Imminent Danger) </a:t>
            </a:r>
          </a:p>
          <a:p>
            <a:pPr marL="325438" indent="-325438" algn="l" eaLnBrk="1">
              <a:lnSpc>
                <a:spcPct val="90000"/>
              </a:lnSpc>
              <a:spcBef>
                <a:spcPts val="700"/>
              </a:spcBef>
              <a:buFont typeface="ArialMT" charset="0"/>
              <a:buChar char="•"/>
            </a:pPr>
            <a:r>
              <a:rPr lang="en-US" altLang="en-US" dirty="0"/>
              <a:t>In fact, anyone who tells an employer about an OSHA inspection in advance can receive fines and a jail term. </a:t>
            </a:r>
            <a:endParaRPr lang="en-US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82" y="292792"/>
            <a:ext cx="7886700" cy="776489"/>
          </a:xfrm>
        </p:spPr>
        <p:txBody>
          <a:bodyPr/>
          <a:lstStyle/>
          <a:p>
            <a:r>
              <a:rPr lang="en-US" dirty="0"/>
              <a:t>OSHA Inspections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F154CC-4E82-45BB-8A64-02679D04A01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48893"/>
      </p:ext>
    </p:extLst>
  </p:cSld>
  <p:clrMapOvr>
    <a:masterClrMapping/>
  </p:clrMapOvr>
  <p:transition spd="med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>
            <a:extLst>
              <a:ext uri="{FF2B5EF4-FFF2-40B4-BE49-F238E27FC236}">
                <a16:creationId xmlns:a16="http://schemas.microsoft.com/office/drawing/2014/main" id="{57D8A77F-52B8-4496-A6E5-E1C54437A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229" y="377825"/>
            <a:ext cx="5069150" cy="609600"/>
          </a:xfrm>
        </p:spPr>
        <p:txBody>
          <a:bodyPr/>
          <a:lstStyle/>
          <a:p>
            <a:r>
              <a:rPr lang="en-US" altLang="en-US" b="1" dirty="0"/>
              <a:t>Soil Mechanics</a:t>
            </a:r>
          </a:p>
        </p:txBody>
      </p:sp>
      <p:sp>
        <p:nvSpPr>
          <p:cNvPr id="861189" name="Rectangle 5">
            <a:extLst>
              <a:ext uri="{FF2B5EF4-FFF2-40B4-BE49-F238E27FC236}">
                <a16:creationId xmlns:a16="http://schemas.microsoft.com/office/drawing/2014/main" id="{F999B29F-A0A6-42E1-A9BC-937863A374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495800"/>
          </a:xfrm>
        </p:spPr>
        <p:txBody>
          <a:bodyPr/>
          <a:lstStyle/>
          <a:p>
            <a:r>
              <a:rPr lang="en-US" altLang="en-US" sz="2800" dirty="0"/>
              <a:t>Toppling occurs when the trench’s vertical face shears along the tension crack line and topples into the excavation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8CEB87-091F-4A3A-BD9C-E477E85A6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130</a:t>
            </a:fld>
            <a:endParaRPr lang="en-US"/>
          </a:p>
        </p:txBody>
      </p:sp>
      <p:pic>
        <p:nvPicPr>
          <p:cNvPr id="4" name="Content Placeholder 3" title="Example Toppling in trench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00" y="1153176"/>
            <a:ext cx="4013200" cy="39991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8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E0710-7B24-4FA3-8606-49C82A53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31" y="0"/>
            <a:ext cx="7886700" cy="776489"/>
          </a:xfrm>
        </p:spPr>
        <p:txBody>
          <a:bodyPr/>
          <a:lstStyle/>
          <a:p>
            <a:r>
              <a:rPr lang="en-US" altLang="en-US" dirty="0">
                <a:effectLst/>
              </a:rPr>
              <a:t>TOPPLING</a:t>
            </a: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AD729-8384-4B13-B6F9-5E9A61BF2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131</a:t>
            </a:fld>
            <a:endParaRPr lang="en-US"/>
          </a:p>
        </p:txBody>
      </p:sp>
      <p:pic>
        <p:nvPicPr>
          <p:cNvPr id="229380" name="Picture 4" descr="Toppling in trench" title="Toppling">
            <a:extLst>
              <a:ext uri="{FF2B5EF4-FFF2-40B4-BE49-F238E27FC236}">
                <a16:creationId xmlns:a16="http://schemas.microsoft.com/office/drawing/2014/main" id="{3D8B16FF-E5F3-480C-9E7D-024B3880254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" y="946180"/>
            <a:ext cx="7699058" cy="57746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Rectangle 4">
            <a:extLst>
              <a:ext uri="{FF2B5EF4-FFF2-40B4-BE49-F238E27FC236}">
                <a16:creationId xmlns:a16="http://schemas.microsoft.com/office/drawing/2014/main" id="{D0548FB1-30C4-4067-BAAC-FAA44DF20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840" y="457200"/>
            <a:ext cx="6480700" cy="609600"/>
          </a:xfrm>
        </p:spPr>
        <p:txBody>
          <a:bodyPr/>
          <a:lstStyle/>
          <a:p>
            <a:r>
              <a:rPr lang="en-US" altLang="en-US" b="1" dirty="0"/>
              <a:t>SUBSIDENCE</a:t>
            </a:r>
          </a:p>
        </p:txBody>
      </p:sp>
      <p:sp>
        <p:nvSpPr>
          <p:cNvPr id="863237" name="Rectangle 5" descr="Subsidence and bulging of trench">
            <a:extLst>
              <a:ext uri="{FF2B5EF4-FFF2-40B4-BE49-F238E27FC236}">
                <a16:creationId xmlns:a16="http://schemas.microsoft.com/office/drawing/2014/main" id="{1EB3B71C-2159-425F-96E8-5CB2241C32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495800"/>
          </a:xfrm>
        </p:spPr>
        <p:txBody>
          <a:bodyPr/>
          <a:lstStyle/>
          <a:p>
            <a:r>
              <a:rPr lang="en-US" altLang="en-US" sz="2800" dirty="0"/>
              <a:t>Subsidence and bulging occurs when an unsupported excavation can create an unbalanced stress in the soil which causes subsidence at the surface and bulging of the vertical face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ED6092-19B8-4EDE-8DD8-F32B598CB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132</a:t>
            </a:fld>
            <a:endParaRPr lang="en-US"/>
          </a:p>
        </p:txBody>
      </p:sp>
      <p:pic>
        <p:nvPicPr>
          <p:cNvPr id="4" name="Content Placeholder 3" title="Example Soil mechanic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971" y="1066800"/>
            <a:ext cx="3296857" cy="4171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F0BB7-DA9F-497C-B132-D6A1FE4D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" y="0"/>
            <a:ext cx="7886700" cy="776489"/>
          </a:xfrm>
        </p:spPr>
        <p:txBody>
          <a:bodyPr/>
          <a:lstStyle/>
          <a:p>
            <a:r>
              <a:rPr lang="en-US" altLang="en-US" dirty="0">
                <a:effectLst/>
              </a:rPr>
              <a:t>UNSUPPORTED EXCAVATION</a:t>
            </a: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EE13C-0FA6-4807-B7B8-D1B70B58B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133</a:t>
            </a:fld>
            <a:endParaRPr lang="en-US"/>
          </a:p>
        </p:txBody>
      </p:sp>
      <p:pic>
        <p:nvPicPr>
          <p:cNvPr id="201732" name="Picture 4" descr="unsupported excavation " title="Hazard">
            <a:extLst>
              <a:ext uri="{FF2B5EF4-FFF2-40B4-BE49-F238E27FC236}">
                <a16:creationId xmlns:a16="http://schemas.microsoft.com/office/drawing/2014/main" id="{48619A61-023D-4379-8066-346A058D394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" y="811530"/>
            <a:ext cx="7919720" cy="59397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33F7-40A9-4A66-92F7-794C2150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17" y="0"/>
            <a:ext cx="7886700" cy="776489"/>
          </a:xfrm>
        </p:spPr>
        <p:txBody>
          <a:bodyPr/>
          <a:lstStyle/>
          <a:p>
            <a:r>
              <a:rPr lang="en-US" altLang="en-US" dirty="0">
                <a:effectLst/>
              </a:rPr>
              <a:t>bulging</a:t>
            </a: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2FAAC-5036-43C1-9166-A8F04386E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134</a:t>
            </a:fld>
            <a:endParaRPr lang="en-US"/>
          </a:p>
        </p:txBody>
      </p:sp>
      <p:pic>
        <p:nvPicPr>
          <p:cNvPr id="202756" name="Picture 4" descr="Unsupported excavation " title="Hazard">
            <a:extLst>
              <a:ext uri="{FF2B5EF4-FFF2-40B4-BE49-F238E27FC236}">
                <a16:creationId xmlns:a16="http://schemas.microsoft.com/office/drawing/2014/main" id="{B04A3641-2B1E-4562-AE71-BC4D47A61C3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22300"/>
            <a:ext cx="8315325" cy="623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4" name="Rectangle 4">
            <a:extLst>
              <a:ext uri="{FF2B5EF4-FFF2-40B4-BE49-F238E27FC236}">
                <a16:creationId xmlns:a16="http://schemas.microsoft.com/office/drawing/2014/main" id="{066DDD4B-D4E4-4DB6-A62F-9E15B3024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718" y="555625"/>
            <a:ext cx="8495931" cy="609600"/>
          </a:xfrm>
        </p:spPr>
        <p:txBody>
          <a:bodyPr/>
          <a:lstStyle/>
          <a:p>
            <a:r>
              <a:rPr lang="en-US" altLang="en-US" b="1" dirty="0"/>
              <a:t>Soil Mechanic</a:t>
            </a:r>
          </a:p>
        </p:txBody>
      </p:sp>
      <p:sp>
        <p:nvSpPr>
          <p:cNvPr id="865285" name="Rectangle 5">
            <a:extLst>
              <a:ext uri="{FF2B5EF4-FFF2-40B4-BE49-F238E27FC236}">
                <a16:creationId xmlns:a16="http://schemas.microsoft.com/office/drawing/2014/main" id="{9C6BF249-5B93-474F-8192-D042FEAD12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495800"/>
          </a:xfrm>
        </p:spPr>
        <p:txBody>
          <a:bodyPr/>
          <a:lstStyle/>
          <a:p>
            <a:r>
              <a:rPr lang="en-US" altLang="en-US" sz="2800" dirty="0"/>
              <a:t>Heaving or squeezing is caused by the downward pressure created by the weight of adjoining soil or equipment</a:t>
            </a:r>
          </a:p>
          <a:p>
            <a:r>
              <a:rPr lang="en-US" altLang="en-US" sz="2800" dirty="0"/>
              <a:t>Can occur even when shoring or shielding has been properly installed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ABD92-1DC4-4E76-A4A8-246D59A3E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135</a:t>
            </a:fld>
            <a:endParaRPr lang="en-US"/>
          </a:p>
        </p:txBody>
      </p:sp>
      <p:pic>
        <p:nvPicPr>
          <p:cNvPr id="5" name="Content Placeholder 4" title="Example Heaving or squeezing 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625" y="1066800"/>
            <a:ext cx="3535550" cy="4171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6528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4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5BF0793D-F4AF-4F55-9E00-788648574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4138"/>
            <a:ext cx="8686800" cy="1736725"/>
          </a:xfrm>
        </p:spPr>
        <p:txBody>
          <a:bodyPr/>
          <a:lstStyle/>
          <a:p>
            <a:r>
              <a:rPr lang="en-US" altLang="en-US" dirty="0">
                <a:effectLst/>
              </a:rPr>
              <a:t>Forces Acting on a Trench </a:t>
            </a:r>
          </a:p>
        </p:txBody>
      </p:sp>
      <p:sp>
        <p:nvSpPr>
          <p:cNvPr id="371715" name="Text Box 3">
            <a:extLst>
              <a:ext uri="{FF2B5EF4-FFF2-40B4-BE49-F238E27FC236}">
                <a16:creationId xmlns:a16="http://schemas.microsoft.com/office/drawing/2014/main" id="{B4AC57D3-9CAF-460D-AE70-577E7587A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96000"/>
            <a:ext cx="2743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</a:rPr>
              <a:t>©  ACR Publications   Used By Permission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03EF4-ADDB-4250-B853-9439E8488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136</a:t>
            </a:fld>
            <a:endParaRPr lang="en-US"/>
          </a:p>
        </p:txBody>
      </p:sp>
      <p:pic>
        <p:nvPicPr>
          <p:cNvPr id="2" name="Picture 1" title="Example Heaving or squeezing of tren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" y="1642110"/>
            <a:ext cx="84582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2" name="Rectangle 4">
            <a:extLst>
              <a:ext uri="{FF2B5EF4-FFF2-40B4-BE49-F238E27FC236}">
                <a16:creationId xmlns:a16="http://schemas.microsoft.com/office/drawing/2014/main" id="{8D5D8AA1-2DB9-42F7-BA4F-86C1D3BC1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921" y="457200"/>
            <a:ext cx="9144000" cy="609600"/>
          </a:xfrm>
        </p:spPr>
        <p:txBody>
          <a:bodyPr/>
          <a:lstStyle/>
          <a:p>
            <a:r>
              <a:rPr lang="en-US" altLang="en-US" b="1" dirty="0"/>
              <a:t>BOILING</a:t>
            </a:r>
          </a:p>
        </p:txBody>
      </p:sp>
      <p:sp>
        <p:nvSpPr>
          <p:cNvPr id="867333" name="Rectangle 5">
            <a:extLst>
              <a:ext uri="{FF2B5EF4-FFF2-40B4-BE49-F238E27FC236}">
                <a16:creationId xmlns:a16="http://schemas.microsoft.com/office/drawing/2014/main" id="{08D38F9C-91F3-4E69-8416-BE95514F94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Boiling is evidenced by an upward water flow into the bottom of the cut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High water table is one cause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Boiling produces a quick condition even when trench boxes are used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E55963-B527-4997-9943-28DA705D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137</a:t>
            </a:fld>
            <a:endParaRPr lang="en-US"/>
          </a:p>
        </p:txBody>
      </p:sp>
      <p:pic>
        <p:nvPicPr>
          <p:cNvPr id="4" name="Content Placeholder 3" title="Boiling produces a quick condition even when trench boxes are used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00" y="1283096"/>
            <a:ext cx="4013200" cy="37393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673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>
            <a:extLst>
              <a:ext uri="{FF2B5EF4-FFF2-40B4-BE49-F238E27FC236}">
                <a16:creationId xmlns:a16="http://schemas.microsoft.com/office/drawing/2014/main" id="{64060606-3004-4D95-910B-B68D9913B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9292" y="422533"/>
            <a:ext cx="7886700" cy="776489"/>
          </a:xfrm>
        </p:spPr>
        <p:txBody>
          <a:bodyPr/>
          <a:lstStyle/>
          <a:p>
            <a:r>
              <a:rPr lang="en-US" altLang="en-US" dirty="0">
                <a:effectLst/>
              </a:rPr>
              <a:t>Trench Boiling</a:t>
            </a:r>
          </a:p>
        </p:txBody>
      </p:sp>
      <p:pic>
        <p:nvPicPr>
          <p:cNvPr id="599043" name="Picture 3" descr="Trench boiling" title="Example of boiling">
            <a:extLst>
              <a:ext uri="{FF2B5EF4-FFF2-40B4-BE49-F238E27FC236}">
                <a16:creationId xmlns:a16="http://schemas.microsoft.com/office/drawing/2014/main" id="{169A8FDE-95E0-4878-BB56-13BA38E7C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92" y="1374294"/>
            <a:ext cx="7956057" cy="480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C9C07-6095-4373-AA05-DCC29F6F4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138</a:t>
            </a:fld>
            <a:endParaRPr lang="en-US"/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>
            <a:extLst>
              <a:ext uri="{FF2B5EF4-FFF2-40B4-BE49-F238E27FC236}">
                <a16:creationId xmlns:a16="http://schemas.microsoft.com/office/drawing/2014/main" id="{F02FB262-483C-48E0-81F2-13A83B4B4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985" y="457200"/>
            <a:ext cx="9144000" cy="609600"/>
          </a:xfrm>
        </p:spPr>
        <p:txBody>
          <a:bodyPr/>
          <a:lstStyle/>
          <a:p>
            <a:r>
              <a:rPr lang="en-US" altLang="en-US" b="1" dirty="0"/>
              <a:t>TRENCH CRACK</a:t>
            </a:r>
          </a:p>
        </p:txBody>
      </p:sp>
      <p:sp>
        <p:nvSpPr>
          <p:cNvPr id="883715" name="Rectangle 3">
            <a:extLst>
              <a:ext uri="{FF2B5EF4-FFF2-40B4-BE49-F238E27FC236}">
                <a16:creationId xmlns:a16="http://schemas.microsoft.com/office/drawing/2014/main" id="{0E7F4828-3AEB-4572-8956-AB9FE2BEA40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3833" y="1572827"/>
            <a:ext cx="4013200" cy="4171950"/>
          </a:xfrm>
        </p:spPr>
        <p:txBody>
          <a:bodyPr/>
          <a:lstStyle/>
          <a:p>
            <a:r>
              <a:rPr lang="en-US" altLang="en-US" sz="2800" dirty="0"/>
              <a:t>Tension cracks usually form at a horizontal distance of 0.5 to .75 times the depth of the trench</a:t>
            </a:r>
          </a:p>
        </p:txBody>
      </p:sp>
      <p:pic>
        <p:nvPicPr>
          <p:cNvPr id="883718" name="Picture 6" descr="Tension crack in Trench" title="Trench crack">
            <a:extLst>
              <a:ext uri="{FF2B5EF4-FFF2-40B4-BE49-F238E27FC236}">
                <a16:creationId xmlns:a16="http://schemas.microsoft.com/office/drawing/2014/main" id="{363A268F-C6F9-4543-B58A-B39612DB77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572827"/>
            <a:ext cx="4307335" cy="25442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6CE6C5-61FA-4943-8BA4-ED336CF8F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56221" y="2210676"/>
            <a:ext cx="11941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Tension Crack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837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A typical OSHA on-site inspection includes four stages:</a:t>
            </a:r>
          </a:p>
          <a:p>
            <a:pPr marL="0" indent="0" algn="just">
              <a:buNone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Presentation of inspector credentials.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An opening conference.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An inspection walk-around.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A closing conference.</a:t>
            </a:r>
          </a:p>
        </p:txBody>
      </p:sp>
      <p:sp>
        <p:nvSpPr>
          <p:cNvPr id="73" name="object 2"/>
          <p:cNvSpPr txBox="1">
            <a:spLocks noGrp="1"/>
          </p:cNvSpPr>
          <p:nvPr>
            <p:ph type="title"/>
          </p:nvPr>
        </p:nvSpPr>
        <p:spPr>
          <a:xfrm>
            <a:off x="628650" y="246698"/>
            <a:ext cx="7886700" cy="77648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R="11206">
              <a:lnSpc>
                <a:spcPct val="100000"/>
              </a:lnSpc>
              <a:tabLst>
                <a:tab pos="2468227" algn="l"/>
              </a:tabLst>
            </a:pPr>
            <a:r>
              <a:rPr lang="en-US" dirty="0">
                <a:ea typeface="Arial Unicode MS" panose="020B0604020202020204" pitchFamily="34" charset="-128"/>
              </a:rPr>
              <a:t>Inspections Process</a:t>
            </a:r>
            <a:endParaRPr dirty="0">
              <a:ea typeface="Arial Unicode MS" panose="020B060402020202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F154CC-4E82-45BB-8A64-02679D04A01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7145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1" name="Rectangle 5">
            <a:extLst>
              <a:ext uri="{FF2B5EF4-FFF2-40B4-BE49-F238E27FC236}">
                <a16:creationId xmlns:a16="http://schemas.microsoft.com/office/drawing/2014/main" id="{6381E54C-5290-4DA8-A181-D47D6E9BBC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1" cy="1622394"/>
          </a:xfrm>
        </p:spPr>
        <p:txBody>
          <a:bodyPr/>
          <a:lstStyle/>
          <a:p>
            <a:r>
              <a:rPr lang="en-US" altLang="en-US" sz="2800" dirty="0"/>
              <a:t>Sliding or sloughing may occur as a result of tension cracks</a:t>
            </a:r>
          </a:p>
        </p:txBody>
      </p:sp>
      <p:pic>
        <p:nvPicPr>
          <p:cNvPr id="859145" name="Picture 9" descr="Sliding or sloughing of soil" title="Sliding">
            <a:extLst>
              <a:ext uri="{FF2B5EF4-FFF2-40B4-BE49-F238E27FC236}">
                <a16:creationId xmlns:a16="http://schemas.microsoft.com/office/drawing/2014/main" id="{6A1DFC70-844E-46F6-94D1-60D791C09E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6300" y="1600200"/>
            <a:ext cx="4038600" cy="4003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C9C9C0-5C8E-494C-BDF1-660D640F1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140</a:t>
            </a:fld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8182D21-DCEE-4AFF-B55D-0D9F7452A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985" y="457200"/>
            <a:ext cx="8868792" cy="609600"/>
          </a:xfrm>
        </p:spPr>
        <p:txBody>
          <a:bodyPr/>
          <a:lstStyle/>
          <a:p>
            <a:r>
              <a:rPr lang="en-US" altLang="en-US" b="1" dirty="0"/>
              <a:t>SLIDING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7664" y="2643813"/>
            <a:ext cx="102268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Sliding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6" name="Rectangle 4">
            <a:extLst>
              <a:ext uri="{FF2B5EF4-FFF2-40B4-BE49-F238E27FC236}">
                <a16:creationId xmlns:a16="http://schemas.microsoft.com/office/drawing/2014/main" id="{B1EC0B1C-D8A7-4A95-80CA-B6AD873ED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154" y="264695"/>
            <a:ext cx="8592846" cy="1101788"/>
          </a:xfrm>
        </p:spPr>
        <p:txBody>
          <a:bodyPr>
            <a:normAutofit/>
          </a:bodyPr>
          <a:lstStyle/>
          <a:p>
            <a:r>
              <a:rPr lang="en-US" altLang="en-US" b="1" dirty="0"/>
              <a:t>Sloping and Benching</a:t>
            </a: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2800" b="1" dirty="0"/>
              <a:t>1926 Subpart P App B</a:t>
            </a:r>
          </a:p>
        </p:txBody>
      </p:sp>
      <p:sp>
        <p:nvSpPr>
          <p:cNvPr id="822277" name="Rectangle 5">
            <a:extLst>
              <a:ext uri="{FF2B5EF4-FFF2-40B4-BE49-F238E27FC236}">
                <a16:creationId xmlns:a16="http://schemas.microsoft.com/office/drawing/2014/main" id="{ACAE40A5-347A-4AB2-99F1-68238BFEB8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495800"/>
          </a:xfrm>
        </p:spPr>
        <p:txBody>
          <a:bodyPr/>
          <a:lstStyle/>
          <a:p>
            <a:r>
              <a:rPr lang="en-US" altLang="en-US" sz="2800"/>
              <a:t>Actual slope</a:t>
            </a:r>
          </a:p>
          <a:p>
            <a:r>
              <a:rPr lang="en-US" altLang="en-US" sz="2800"/>
              <a:t>Distress</a:t>
            </a:r>
          </a:p>
          <a:p>
            <a:r>
              <a:rPr lang="en-US" altLang="en-US" sz="2800"/>
              <a:t>Maximum allowable slope</a:t>
            </a:r>
          </a:p>
          <a:p>
            <a:r>
              <a:rPr lang="en-US" altLang="en-US" sz="2800"/>
              <a:t>Short term exposure</a:t>
            </a:r>
          </a:p>
        </p:txBody>
      </p:sp>
      <p:sp>
        <p:nvSpPr>
          <p:cNvPr id="822278" name="Rectangle 6">
            <a:extLst>
              <a:ext uri="{FF2B5EF4-FFF2-40B4-BE49-F238E27FC236}">
                <a16:creationId xmlns:a16="http://schemas.microsoft.com/office/drawing/2014/main" id="{98D67F47-1512-4745-8BCE-275C9F13BE0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495800"/>
          </a:xfrm>
        </p:spPr>
        <p:txBody>
          <a:bodyPr/>
          <a:lstStyle/>
          <a:p>
            <a:r>
              <a:rPr lang="en-US" altLang="en-US" sz="2800" dirty="0"/>
              <a:t>Stable rock</a:t>
            </a:r>
          </a:p>
          <a:p>
            <a:r>
              <a:rPr lang="en-US" altLang="en-US" sz="2800" dirty="0"/>
              <a:t>Type A soil</a:t>
            </a:r>
          </a:p>
          <a:p>
            <a:r>
              <a:rPr lang="en-US" altLang="en-US" sz="2800" dirty="0"/>
              <a:t>Type B soil</a:t>
            </a:r>
          </a:p>
          <a:p>
            <a:r>
              <a:rPr lang="en-US" altLang="en-US" sz="2800" dirty="0"/>
              <a:t>Type C soil</a:t>
            </a:r>
          </a:p>
          <a:p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014FC2-FA1D-4811-9984-94E70574E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2227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76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>
            <a:extLst>
              <a:ext uri="{FF2B5EF4-FFF2-40B4-BE49-F238E27FC236}">
                <a16:creationId xmlns:a16="http://schemas.microsoft.com/office/drawing/2014/main" id="{B1B14471-8992-41E1-AE2D-7549D6CD8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482" y="382880"/>
            <a:ext cx="8686800" cy="1135201"/>
          </a:xfrm>
        </p:spPr>
        <p:txBody>
          <a:bodyPr/>
          <a:lstStyle/>
          <a:p>
            <a:r>
              <a:rPr lang="en-US" altLang="en-US" dirty="0"/>
              <a:t>Design of Sloping and Benching</a:t>
            </a:r>
          </a:p>
        </p:txBody>
      </p:sp>
      <p:sp>
        <p:nvSpPr>
          <p:cNvPr id="828419" name="Rectangle 3">
            <a:extLst>
              <a:ext uri="{FF2B5EF4-FFF2-40B4-BE49-F238E27FC236}">
                <a16:creationId xmlns:a16="http://schemas.microsoft.com/office/drawing/2014/main" id="{C564CC3C-18B9-4277-893F-EE0F3B556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3250" y="1600200"/>
            <a:ext cx="8540750" cy="44227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Allowable configurations and slopes</a:t>
            </a:r>
          </a:p>
          <a:p>
            <a:pPr lvl="1"/>
            <a:r>
              <a:rPr lang="en-US" altLang="en-US" dirty="0"/>
              <a:t>Not steeper than 11/2 horizontal to 1 vertical</a:t>
            </a:r>
          </a:p>
          <a:p>
            <a:pPr lvl="1"/>
            <a:r>
              <a:rPr lang="en-US" altLang="en-US" dirty="0"/>
              <a:t>Designs using other tabulated data</a:t>
            </a:r>
          </a:p>
          <a:p>
            <a:pPr lvl="1"/>
            <a:r>
              <a:rPr lang="en-US" altLang="en-US" dirty="0"/>
              <a:t>Shall be in written form</a:t>
            </a:r>
          </a:p>
          <a:p>
            <a:pPr lvl="1"/>
            <a:r>
              <a:rPr lang="en-US" altLang="en-US" dirty="0"/>
              <a:t>Must identify limits of use of the data</a:t>
            </a:r>
          </a:p>
          <a:p>
            <a:pPr lvl="1"/>
            <a:r>
              <a:rPr lang="en-US" altLang="en-US" dirty="0"/>
              <a:t>Identify the registered professional engineer who approved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033BFE-44FD-415B-A5EC-DB250BCEE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142</a:t>
            </a:fld>
            <a:endParaRPr lang="en-US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Improper sloping " title="Hazard">
            <a:extLst>
              <a:ext uri="{FF2B5EF4-FFF2-40B4-BE49-F238E27FC236}">
                <a16:creationId xmlns:a16="http://schemas.microsoft.com/office/drawing/2014/main" id="{88E2CB90-48CB-4DDB-A932-42160E092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0405"/>
            <a:ext cx="8032252" cy="60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768ACB-D10C-454C-B3C1-7A5B5002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-91440"/>
            <a:ext cx="7886700" cy="776489"/>
          </a:xfrm>
        </p:spPr>
        <p:txBody>
          <a:bodyPr>
            <a:normAutofit/>
          </a:bodyPr>
          <a:lstStyle/>
          <a:p>
            <a:r>
              <a:rPr lang="en-US" altLang="en-US" dirty="0">
                <a:effectLst/>
              </a:rPr>
              <a:t>IMPROPER Design</a:t>
            </a:r>
            <a:endParaRPr lang="en-US" dirty="0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20B71-DEDE-4EBB-B0B4-CF2CC76D6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143</a:t>
            </a:fld>
            <a:endParaRPr lang="en-US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Benching of soil" title="Hazard">
            <a:extLst>
              <a:ext uri="{FF2B5EF4-FFF2-40B4-BE49-F238E27FC236}">
                <a16:creationId xmlns:a16="http://schemas.microsoft.com/office/drawing/2014/main" id="{41B421C6-2A2A-48A0-B53C-EB8D86FD6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599" y="593725"/>
            <a:ext cx="7958471" cy="61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A7DE0-92F9-4E30-AE3F-BFB2878F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41" y="0"/>
            <a:ext cx="7886700" cy="776489"/>
          </a:xfrm>
        </p:spPr>
        <p:txBody>
          <a:bodyPr>
            <a:normAutofit/>
          </a:bodyPr>
          <a:lstStyle/>
          <a:p>
            <a:r>
              <a:rPr lang="en-US" altLang="en-US" dirty="0">
                <a:effectLst/>
              </a:rPr>
              <a:t>IMPROPER Sloping</a:t>
            </a:r>
            <a:endParaRPr lang="en-US" dirty="0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4B613-1324-43C6-B749-D1F4302CE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144</a:t>
            </a:fld>
            <a:endParaRPr lang="en-US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>
            <a:extLst>
              <a:ext uri="{FF2B5EF4-FFF2-40B4-BE49-F238E27FC236}">
                <a16:creationId xmlns:a16="http://schemas.microsoft.com/office/drawing/2014/main" id="{FDBCD0A4-45C6-4709-8F8E-60ECA8938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26718"/>
            <a:ext cx="7886700" cy="776489"/>
          </a:xfrm>
        </p:spPr>
        <p:txBody>
          <a:bodyPr/>
          <a:lstStyle/>
          <a:p>
            <a:r>
              <a:rPr lang="en-US" altLang="en-US" dirty="0"/>
              <a:t>Allowable Slopes</a:t>
            </a:r>
          </a:p>
        </p:txBody>
      </p:sp>
      <p:sp>
        <p:nvSpPr>
          <p:cNvPr id="891909" name="Rectangle 5">
            <a:extLst>
              <a:ext uri="{FF2B5EF4-FFF2-40B4-BE49-F238E27FC236}">
                <a16:creationId xmlns:a16="http://schemas.microsoft.com/office/drawing/2014/main" id="{C9D54B3E-26AC-4DAD-BA78-697AB9CF1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8889" y="3932807"/>
            <a:ext cx="6989685" cy="19530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Type A  Short term	</a:t>
            </a:r>
          </a:p>
          <a:p>
            <a:r>
              <a:rPr lang="en-US" altLang="en-US" dirty="0"/>
              <a:t> ½ to 1 height/depth and 63 degree slope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Max excavation depth 12 ft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24A3BF-6718-4821-8741-E81CD15B1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 descr="Allowable Slopes for different soil types" title="Table">
                <a:extLst>
                  <a:ext uri="{FF2B5EF4-FFF2-40B4-BE49-F238E27FC236}">
                    <a16:creationId xmlns:a16="http://schemas.microsoft.com/office/drawing/2014/main" id="{636247D4-27D6-413C-894F-731F09E797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8574531"/>
                  </p:ext>
                </p:extLst>
              </p:nvPr>
            </p:nvGraphicFramePr>
            <p:xfrm>
              <a:off x="878889" y="1238435"/>
              <a:ext cx="6989685" cy="26918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29895">
                      <a:extLst>
                        <a:ext uri="{9D8B030D-6E8A-4147-A177-3AD203B41FA5}">
                          <a16:colId xmlns:a16="http://schemas.microsoft.com/office/drawing/2014/main" val="3528797817"/>
                        </a:ext>
                      </a:extLst>
                    </a:gridCol>
                    <a:gridCol w="2329895">
                      <a:extLst>
                        <a:ext uri="{9D8B030D-6E8A-4147-A177-3AD203B41FA5}">
                          <a16:colId xmlns:a16="http://schemas.microsoft.com/office/drawing/2014/main" val="6172279"/>
                        </a:ext>
                      </a:extLst>
                    </a:gridCol>
                    <a:gridCol w="2329895">
                      <a:extLst>
                        <a:ext uri="{9D8B030D-6E8A-4147-A177-3AD203B41FA5}">
                          <a16:colId xmlns:a16="http://schemas.microsoft.com/office/drawing/2014/main" val="3876199003"/>
                        </a:ext>
                      </a:extLst>
                    </a:gridCol>
                  </a:tblGrid>
                  <a:tr h="4030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a typeface="Arial Unicode MS" panose="020B0604020202020204"/>
                            </a:rPr>
                            <a:t>Soil Type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a typeface="Arial Unicode MS" panose="020B0604020202020204"/>
                            </a:rPr>
                            <a:t>Height/ Depth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a typeface="Arial Unicode MS" panose="020B0604020202020204"/>
                            </a:rPr>
                            <a:t>Slope angle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1614398"/>
                      </a:ext>
                    </a:extLst>
                  </a:tr>
                  <a:tr h="403071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Stable Rock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Vertical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90 Degree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272291"/>
                      </a:ext>
                    </a:extLst>
                  </a:tr>
                  <a:tr h="403071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Type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en-US" sz="2400" dirty="0">
                              <a:ea typeface="Arial Unicode MS" panose="020B0604020202020204"/>
                            </a:rPr>
                            <a:t>¾ to 1</a:t>
                          </a:r>
                          <a:endParaRPr lang="en-US" sz="2400" dirty="0">
                            <a:ea typeface="Arial Unicode MS" panose="020B060402020202020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53 Degree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7228716"/>
                      </a:ext>
                    </a:extLst>
                  </a:tr>
                  <a:tr h="651325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Type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1 to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45 Degree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6070279"/>
                      </a:ext>
                    </a:extLst>
                  </a:tr>
                  <a:tr h="538006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Type 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oMath>
                          </a14:m>
                          <a:r>
                            <a:rPr lang="en-US" sz="2400" dirty="0">
                              <a:ea typeface="Arial Unicode MS" panose="020B0604020202020204"/>
                            </a:rPr>
                            <a:t> to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34 Degree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2539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 descr="Allowable Slopes for different soil types" title="Table">
                <a:extLst>
                  <a:ext uri="{FF2B5EF4-FFF2-40B4-BE49-F238E27FC236}">
                    <a16:creationId xmlns:a16="http://schemas.microsoft.com/office/drawing/2014/main" id="{636247D4-27D6-413C-894F-731F09E797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8574531"/>
                  </p:ext>
                </p:extLst>
              </p:nvPr>
            </p:nvGraphicFramePr>
            <p:xfrm>
              <a:off x="878889" y="1238435"/>
              <a:ext cx="6989685" cy="26918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29895">
                      <a:extLst>
                        <a:ext uri="{9D8B030D-6E8A-4147-A177-3AD203B41FA5}">
                          <a16:colId xmlns:a16="http://schemas.microsoft.com/office/drawing/2014/main" val="3528797817"/>
                        </a:ext>
                      </a:extLst>
                    </a:gridCol>
                    <a:gridCol w="2329895">
                      <a:extLst>
                        <a:ext uri="{9D8B030D-6E8A-4147-A177-3AD203B41FA5}">
                          <a16:colId xmlns:a16="http://schemas.microsoft.com/office/drawing/2014/main" val="6172279"/>
                        </a:ext>
                      </a:extLst>
                    </a:gridCol>
                    <a:gridCol w="2329895">
                      <a:extLst>
                        <a:ext uri="{9D8B030D-6E8A-4147-A177-3AD203B41FA5}">
                          <a16:colId xmlns:a16="http://schemas.microsoft.com/office/drawing/2014/main" val="3876199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a typeface="Arial Unicode MS" panose="020B0604020202020204"/>
                            </a:rPr>
                            <a:t>Soil Type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a typeface="Arial Unicode MS" panose="020B0604020202020204"/>
                            </a:rPr>
                            <a:t>Height/ Depth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a typeface="Arial Unicode MS" panose="020B0604020202020204"/>
                            </a:rPr>
                            <a:t>Slope angle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16143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Stable Rock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Vertical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90 Degree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2722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Type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en-US" sz="2400" dirty="0">
                              <a:ea typeface="Arial Unicode MS" panose="020B0604020202020204"/>
                            </a:rPr>
                            <a:t>¾ to 1</a:t>
                          </a:r>
                          <a:endParaRPr lang="en-US" sz="2400" dirty="0">
                            <a:ea typeface="Arial Unicode MS" panose="020B060402020202020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53 Degree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7228716"/>
                      </a:ext>
                    </a:extLst>
                  </a:tr>
                  <a:tr h="651325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Type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1 to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45 Degree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6070279"/>
                      </a:ext>
                    </a:extLst>
                  </a:tr>
                  <a:tr h="607949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Type 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51000" r="-100261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a typeface="Arial Unicode MS" panose="020B0604020202020204"/>
                            </a:rPr>
                            <a:t>34 Degree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253969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919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6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>
            <a:extLst>
              <a:ext uri="{FF2B5EF4-FFF2-40B4-BE49-F238E27FC236}">
                <a16:creationId xmlns:a16="http://schemas.microsoft.com/office/drawing/2014/main" id="{2FD8135A-F603-461B-BA98-06BD37C3B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699" y="244475"/>
            <a:ext cx="8034661" cy="1431925"/>
          </a:xfrm>
        </p:spPr>
        <p:txBody>
          <a:bodyPr/>
          <a:lstStyle/>
          <a:p>
            <a:r>
              <a:rPr lang="en-US" altLang="en-US" dirty="0">
                <a:effectLst/>
              </a:rPr>
              <a:t>Examples of Sloping for Different Soils</a:t>
            </a:r>
            <a:endParaRPr lang="en-US" altLang="en-US" sz="36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56270-097F-4874-AB98-8955195BF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146</a:t>
            </a:fld>
            <a:endParaRPr lang="en-US"/>
          </a:p>
        </p:txBody>
      </p:sp>
      <p:pic>
        <p:nvPicPr>
          <p:cNvPr id="2" name="Picture 1" title="Eamples of sloping types A, B and 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68" y="1586825"/>
            <a:ext cx="8556812" cy="4642525"/>
          </a:xfrm>
          <a:prstGeom prst="rect">
            <a:avLst/>
          </a:prstGeo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>
            <a:extLst>
              <a:ext uri="{FF2B5EF4-FFF2-40B4-BE49-F238E27FC236}">
                <a16:creationId xmlns:a16="http://schemas.microsoft.com/office/drawing/2014/main" id="{FA6C3752-515E-4370-B93A-4A9F1320B4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40437"/>
            <a:ext cx="7772400" cy="1066800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dirty="0"/>
              <a:t>BENCHING</a:t>
            </a:r>
          </a:p>
        </p:txBody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DE6EDA73-6398-48F7-A97F-5E3701114E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1453718"/>
            <a:ext cx="7696200" cy="685800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Only to be used on soil types A and B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2C4EB18-A29E-4FC0-B75F-B0A907325D78}"/>
              </a:ext>
            </a:extLst>
          </p:cNvPr>
          <p:cNvSpPr txBox="1">
            <a:spLocks noChangeArrowheads="1"/>
          </p:cNvSpPr>
          <p:nvPr/>
        </p:nvSpPr>
        <p:spPr>
          <a:xfrm>
            <a:off x="1688236" y="2247800"/>
            <a:ext cx="2564907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000" dirty="0"/>
              <a:t>Type A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134A906-5316-4C4A-94CA-49CAC398087C}"/>
              </a:ext>
            </a:extLst>
          </p:cNvPr>
          <p:cNvSpPr txBox="1">
            <a:spLocks noChangeArrowheads="1"/>
          </p:cNvSpPr>
          <p:nvPr/>
        </p:nvSpPr>
        <p:spPr>
          <a:xfrm>
            <a:off x="6184659" y="2247800"/>
            <a:ext cx="2564907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000" dirty="0"/>
              <a:t>Type B</a:t>
            </a:r>
          </a:p>
        </p:txBody>
      </p:sp>
      <p:pic>
        <p:nvPicPr>
          <p:cNvPr id="2" name="Picture 1" title="Benching for Soil type 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21" y="2859505"/>
            <a:ext cx="4208318" cy="2967789"/>
          </a:xfrm>
          <a:prstGeom prst="rect">
            <a:avLst/>
          </a:prstGeom>
        </p:spPr>
      </p:pic>
      <p:pic>
        <p:nvPicPr>
          <p:cNvPr id="3" name="Picture 2" title="Benching for Soil type 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298" y="2853266"/>
            <a:ext cx="4414684" cy="2980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2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4" name="Rectangle 4">
            <a:extLst>
              <a:ext uri="{FF2B5EF4-FFF2-40B4-BE49-F238E27FC236}">
                <a16:creationId xmlns:a16="http://schemas.microsoft.com/office/drawing/2014/main" id="{CE45E086-9B52-47CB-AAF0-2E0BD1D26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SOIL TYPE A</a:t>
            </a:r>
          </a:p>
        </p:txBody>
      </p:sp>
      <p:sp>
        <p:nvSpPr>
          <p:cNvPr id="906245" name="Rectangle 5">
            <a:extLst>
              <a:ext uri="{FF2B5EF4-FFF2-40B4-BE49-F238E27FC236}">
                <a16:creationId xmlns:a16="http://schemas.microsoft.com/office/drawing/2014/main" id="{7F61303C-1A54-48DF-89AB-A18B8CF350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495800"/>
          </a:xfrm>
        </p:spPr>
        <p:txBody>
          <a:bodyPr/>
          <a:lstStyle/>
          <a:p>
            <a:r>
              <a:rPr lang="en-US" altLang="en-US" sz="2800" dirty="0"/>
              <a:t>Type A soil</a:t>
            </a:r>
          </a:p>
          <a:p>
            <a:r>
              <a:rPr lang="en-US" altLang="en-US" sz="2800" dirty="0"/>
              <a:t>Supported of shielded vertically sided lower portion</a:t>
            </a:r>
          </a:p>
          <a:p>
            <a:r>
              <a:rPr lang="en-US" altLang="en-US" sz="2800" dirty="0"/>
              <a:t>¾ to 1</a:t>
            </a:r>
          </a:p>
          <a:p>
            <a:r>
              <a:rPr lang="en-US" altLang="en-US" sz="2800" dirty="0"/>
              <a:t>20 feet max depth</a:t>
            </a:r>
          </a:p>
          <a:p>
            <a:r>
              <a:rPr lang="en-US" altLang="en-US" sz="2800" dirty="0"/>
              <a:t>Shield 18 inches above to prevent rollover</a:t>
            </a:r>
          </a:p>
        </p:txBody>
      </p:sp>
      <p:sp>
        <p:nvSpPr>
          <p:cNvPr id="906248" name="Rectangle 8">
            <a:extLst>
              <a:ext uri="{FF2B5EF4-FFF2-40B4-BE49-F238E27FC236}">
                <a16:creationId xmlns:a16="http://schemas.microsoft.com/office/drawing/2014/main" id="{C30F5C1B-9D49-4826-8AE5-0E483F4DB02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600200"/>
            <a:ext cx="2971800" cy="3886200"/>
          </a:xfrm>
        </p:spPr>
        <p:txBody>
          <a:bodyPr/>
          <a:lstStyle/>
          <a:p>
            <a:endParaRPr lang="en-US" alt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3445F0-2B90-4C99-A53A-32477E55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148</a:t>
            </a:fld>
            <a:endParaRPr lang="en-US"/>
          </a:p>
        </p:txBody>
      </p:sp>
      <p:pic>
        <p:nvPicPr>
          <p:cNvPr id="4" name="Picture 3" title="Allowable Slopes for soil type A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856" y="1548384"/>
            <a:ext cx="4255008" cy="4187952"/>
          </a:xfrm>
          <a:prstGeom prst="rect">
            <a:avLst/>
          </a:prstGeo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100" name="Rectangle 4">
            <a:extLst>
              <a:ext uri="{FF2B5EF4-FFF2-40B4-BE49-F238E27FC236}">
                <a16:creationId xmlns:a16="http://schemas.microsoft.com/office/drawing/2014/main" id="{15E32273-1ABA-4D7C-8E9A-F111F0F2D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SOIL TYPE B</a:t>
            </a:r>
          </a:p>
        </p:txBody>
      </p:sp>
      <p:sp>
        <p:nvSpPr>
          <p:cNvPr id="900101" name="Rectangle 5">
            <a:extLst>
              <a:ext uri="{FF2B5EF4-FFF2-40B4-BE49-F238E27FC236}">
                <a16:creationId xmlns:a16="http://schemas.microsoft.com/office/drawing/2014/main" id="{5ED8566F-D5C0-4E33-BA86-609DB7C4D1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495800"/>
          </a:xfrm>
        </p:spPr>
        <p:txBody>
          <a:bodyPr/>
          <a:lstStyle/>
          <a:p>
            <a:r>
              <a:rPr lang="en-US" altLang="en-US" sz="2800" dirty="0"/>
              <a:t>Type B soil</a:t>
            </a:r>
          </a:p>
          <a:p>
            <a:r>
              <a:rPr lang="en-US" altLang="en-US" sz="2800" dirty="0"/>
              <a:t>Supported of shielded vertically sided lower portion</a:t>
            </a:r>
          </a:p>
          <a:p>
            <a:r>
              <a:rPr lang="en-US" altLang="en-US" sz="2800" dirty="0"/>
              <a:t>1 to 1 sloped</a:t>
            </a:r>
          </a:p>
          <a:p>
            <a:r>
              <a:rPr lang="en-US" altLang="en-US" sz="2800" dirty="0"/>
              <a:t>18 inches minimum at top of shield to prevent rollover</a:t>
            </a:r>
          </a:p>
        </p:txBody>
      </p:sp>
      <p:pic>
        <p:nvPicPr>
          <p:cNvPr id="900105" name="Picture 9" descr="Allowable slope for soil type B" title="Allowable slope ">
            <a:extLst>
              <a:ext uri="{FF2B5EF4-FFF2-40B4-BE49-F238E27FC236}">
                <a16:creationId xmlns:a16="http://schemas.microsoft.com/office/drawing/2014/main" id="{4E09201F-D6D9-4F0A-B6E5-E46474769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7" y="1899821"/>
            <a:ext cx="4197348" cy="358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8283F-6D04-4022-9425-EB60A2DD2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63158" y="1403845"/>
            <a:ext cx="2761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 B </a:t>
            </a:r>
          </a:p>
          <a:p>
            <a:pPr algn="ctr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Soil Supported of shielded vertically sided lower portion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1" descr="Table with Category of Inspections&#10;&#10;&#10;" title="OSHA’s Inspection Priorit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950302"/>
              </p:ext>
            </p:extLst>
          </p:nvPr>
        </p:nvGraphicFramePr>
        <p:xfrm>
          <a:off x="870697" y="1334921"/>
          <a:ext cx="7318562" cy="4525533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467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0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Priority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Category of Inspection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1st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Imminent Danger:</a:t>
                      </a: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Reasonable certainty an immediate danger exists 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2nd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Fatality/Catastrophe:</a:t>
                      </a: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Reported to OSHA; inspected ASAP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3rd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Complaints/Referrals:</a:t>
                      </a: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Worker or worker representative can file a complaint about a safety or health hazard 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6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4th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Programmed Inspections:</a:t>
                      </a: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Cover industries and employers with high injury and illness rates, specific hazards, or other exposures. 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OSHA’s Inspection Priorities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F154CC-4E82-45BB-8A64-02679D04A01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04545"/>
      </p:ext>
    </p:extLst>
  </p:cSld>
  <p:clrMapOvr>
    <a:masterClrMapping/>
  </p:clrMapOvr>
  <p:transition spd="med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>
            <a:extLst>
              <a:ext uri="{FF2B5EF4-FFF2-40B4-BE49-F238E27FC236}">
                <a16:creationId xmlns:a16="http://schemas.microsoft.com/office/drawing/2014/main" id="{E815DD0F-F0E2-4C9F-A563-46850D76A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SOIL TYPE C</a:t>
            </a:r>
          </a:p>
        </p:txBody>
      </p:sp>
      <p:sp>
        <p:nvSpPr>
          <p:cNvPr id="908293" name="Rectangle 5">
            <a:extLst>
              <a:ext uri="{FF2B5EF4-FFF2-40B4-BE49-F238E27FC236}">
                <a16:creationId xmlns:a16="http://schemas.microsoft.com/office/drawing/2014/main" id="{46916020-EFE1-48D7-9548-C1E7FA9C8C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495800"/>
          </a:xfrm>
        </p:spPr>
        <p:txBody>
          <a:bodyPr/>
          <a:lstStyle/>
          <a:p>
            <a:r>
              <a:rPr lang="en-US" altLang="en-US" sz="2800" dirty="0"/>
              <a:t>Type C soil supported of shielded vertically sided lower portion</a:t>
            </a:r>
          </a:p>
          <a:p>
            <a:r>
              <a:rPr lang="en-US" altLang="en-US" sz="2800" dirty="0"/>
              <a:t>1 ½ to 1</a:t>
            </a:r>
          </a:p>
          <a:p>
            <a:r>
              <a:rPr lang="en-US" altLang="en-US" sz="2800" dirty="0"/>
              <a:t>20 feet max depth</a:t>
            </a:r>
          </a:p>
          <a:p>
            <a:r>
              <a:rPr lang="en-US" altLang="en-US" sz="2800" dirty="0"/>
              <a:t>18 inches above to prevent rollover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14CA7-1170-4668-AEDD-78B6E3E40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150</a:t>
            </a:fld>
            <a:endParaRPr lang="en-US"/>
          </a:p>
        </p:txBody>
      </p:sp>
      <p:pic>
        <p:nvPicPr>
          <p:cNvPr id="4" name="Picture 3" title="Allowable Slopes for Soil type C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520" y="1362456"/>
            <a:ext cx="4175760" cy="3736848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>
            <a:extLst>
              <a:ext uri="{FF2B5EF4-FFF2-40B4-BE49-F238E27FC236}">
                <a16:creationId xmlns:a16="http://schemas.microsoft.com/office/drawing/2014/main" id="{22426CD7-5320-4703-862F-08596543D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494" y="1"/>
            <a:ext cx="7886700" cy="1926454"/>
          </a:xfrm>
        </p:spPr>
        <p:txBody>
          <a:bodyPr/>
          <a:lstStyle/>
          <a:p>
            <a:pPr algn="ctr"/>
            <a:r>
              <a:rPr lang="en-US" altLang="en-US" dirty="0"/>
              <a:t>Slope Configurations</a:t>
            </a:r>
            <a:br>
              <a:rPr lang="en-US" altLang="en-US" dirty="0"/>
            </a:br>
            <a:r>
              <a:rPr lang="en-US" altLang="en-US" dirty="0"/>
              <a:t>Excavations in Layered Soils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4373B-0F81-4165-A330-948718C01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151</a:t>
            </a:fld>
            <a:endParaRPr lang="en-US"/>
          </a:p>
        </p:txBody>
      </p:sp>
      <p:pic>
        <p:nvPicPr>
          <p:cNvPr id="2" name="Picture 1" title="Different soil types CONFIGURATION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96" y="2203704"/>
            <a:ext cx="8735568" cy="3639312"/>
          </a:xfrm>
          <a:prstGeom prst="rect">
            <a:avLst/>
          </a:prstGeom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A224B5-7F3D-49FB-A8CA-A2955C41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3013"/>
            <a:ext cx="7886700" cy="776489"/>
          </a:xfrm>
        </p:spPr>
        <p:txBody>
          <a:bodyPr/>
          <a:lstStyle/>
          <a:p>
            <a:r>
              <a:rPr lang="en-US" altLang="en-US" dirty="0"/>
              <a:t>Slope Configurations</a:t>
            </a:r>
            <a:br>
              <a:rPr lang="en-US" altLang="en-US" dirty="0"/>
            </a:br>
            <a:r>
              <a:rPr lang="en-US" altLang="en-US" dirty="0"/>
              <a:t>Excavations in Layered Soils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E081D-B95C-4900-ABF5-7DF4366AE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152</a:t>
            </a:fld>
            <a:endParaRPr lang="en-US"/>
          </a:p>
        </p:txBody>
      </p:sp>
      <p:pic>
        <p:nvPicPr>
          <p:cNvPr id="3" name="Picture 2" title="Different soil type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96" y="1996440"/>
            <a:ext cx="8156448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 descr="Excavation in Type A Soils" title="Excavation ">
            <a:extLst>
              <a:ext uri="{FF2B5EF4-FFF2-40B4-BE49-F238E27FC236}">
                <a16:creationId xmlns:a16="http://schemas.microsoft.com/office/drawing/2014/main" id="{E897C4FA-1BFB-4C44-865D-CE720CD8F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90311"/>
            <a:ext cx="7886700" cy="776489"/>
          </a:xfrm>
        </p:spPr>
        <p:txBody>
          <a:bodyPr/>
          <a:lstStyle/>
          <a:p>
            <a:r>
              <a:rPr lang="en-US" altLang="en-US" dirty="0"/>
              <a:t>Excavations in Type A Soils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C8410-0D7B-469A-9C46-5C0F773FC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153</a:t>
            </a:fld>
            <a:endParaRPr lang="en-US"/>
          </a:p>
        </p:txBody>
      </p:sp>
      <p:pic>
        <p:nvPicPr>
          <p:cNvPr id="3" name="Picture 2" descr="Excavation in Type A soil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52" y="1655064"/>
            <a:ext cx="7869936" cy="4157472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>
            <a:extLst>
              <a:ext uri="{FF2B5EF4-FFF2-40B4-BE49-F238E27FC236}">
                <a16:creationId xmlns:a16="http://schemas.microsoft.com/office/drawing/2014/main" id="{688C897C-3018-4765-B614-A852FAF73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54906"/>
            <a:ext cx="8106276" cy="1213999"/>
          </a:xfrm>
        </p:spPr>
        <p:txBody>
          <a:bodyPr/>
          <a:lstStyle/>
          <a:p>
            <a:r>
              <a:rPr lang="en-US" altLang="en-US" dirty="0"/>
              <a:t>Timber Shoring for Trenches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2400" dirty="0"/>
              <a:t>1926 Subpart P App C</a:t>
            </a:r>
          </a:p>
        </p:txBody>
      </p:sp>
      <p:sp>
        <p:nvSpPr>
          <p:cNvPr id="824323" name="Rectangle 3">
            <a:extLst>
              <a:ext uri="{FF2B5EF4-FFF2-40B4-BE49-F238E27FC236}">
                <a16:creationId xmlns:a16="http://schemas.microsoft.com/office/drawing/2014/main" id="{31516EEE-2B60-40FD-8354-B5A66420F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986265"/>
            <a:ext cx="7886700" cy="265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Basis and limitations of data</a:t>
            </a:r>
          </a:p>
          <a:p>
            <a:pPr lvl="1"/>
            <a:r>
              <a:rPr lang="en-US" altLang="en-US" sz="2800" dirty="0"/>
              <a:t>Trenches do not exceed 20 ft in depth</a:t>
            </a:r>
          </a:p>
          <a:p>
            <a:pPr lvl="1"/>
            <a:r>
              <a:rPr lang="en-US" altLang="en-US" sz="2800" dirty="0"/>
              <a:t>Each table presents the minimum sizes of timber members to use in a shoring system</a:t>
            </a:r>
          </a:p>
          <a:p>
            <a:pPr lvl="1"/>
            <a:r>
              <a:rPr lang="en-US" altLang="en-US" sz="2800" dirty="0"/>
              <a:t>Tables are taken from National Bureau of Standards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6E8FB0-4E4F-4632-BBE1-73EDAF96F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243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2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 descr="Timber shoring" title="Example">
            <a:extLst>
              <a:ext uri="{FF2B5EF4-FFF2-40B4-BE49-F238E27FC236}">
                <a16:creationId xmlns:a16="http://schemas.microsoft.com/office/drawing/2014/main" id="{D0CD9C63-FEC7-4FA2-89DF-629C9D1A94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6241" y="985136"/>
            <a:ext cx="6922436" cy="5191827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73D849-92CE-45E5-94A3-80EB6AF2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 1: Timber shoring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2FF48-91EB-47FB-9494-EC4C3F378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155</a:t>
            </a:fld>
            <a:endParaRPr lang="en-US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D3073CC2-EEBC-495A-BBD7-3B739953C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730250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>
                <a:effectLst/>
              </a:rPr>
              <a:t>EG 2 : Timber Shoring </a:t>
            </a:r>
          </a:p>
        </p:txBody>
      </p:sp>
      <p:pic>
        <p:nvPicPr>
          <p:cNvPr id="453635" name="Picture 3" descr="Sheetbox" title="Example">
            <a:extLst>
              <a:ext uri="{FF2B5EF4-FFF2-40B4-BE49-F238E27FC236}">
                <a16:creationId xmlns:a16="http://schemas.microsoft.com/office/drawing/2014/main" id="{91A437BB-FEBC-4FAA-B5AC-28F2FA205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3851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65412-E328-494B-B978-C49426E92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9" name="Rectangle 3">
            <a:extLst>
              <a:ext uri="{FF2B5EF4-FFF2-40B4-BE49-F238E27FC236}">
                <a16:creationId xmlns:a16="http://schemas.microsoft.com/office/drawing/2014/main" id="{CE96A6EE-90E2-4112-AEF1-1556AF07F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/>
              </a:rPr>
              <a:t>Timber Shoring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F26FC-F009-494E-B501-54880AFF8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157</a:t>
            </a:fld>
            <a:endParaRPr lang="en-US"/>
          </a:p>
        </p:txBody>
      </p:sp>
      <p:pic>
        <p:nvPicPr>
          <p:cNvPr id="2" name="Picture 1" title="Timber Shoring Par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236" y="1228725"/>
            <a:ext cx="7093527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>
            <a:extLst>
              <a:ext uri="{FF2B5EF4-FFF2-40B4-BE49-F238E27FC236}">
                <a16:creationId xmlns:a16="http://schemas.microsoft.com/office/drawing/2014/main" id="{5AA9DDB7-3F4C-4C8E-9550-1BACF3606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08647"/>
            <a:ext cx="7982690" cy="1256169"/>
          </a:xfrm>
        </p:spPr>
        <p:txBody>
          <a:bodyPr/>
          <a:lstStyle/>
          <a:p>
            <a:r>
              <a:rPr lang="en-US" altLang="en-US" dirty="0"/>
              <a:t>Aluminum Hydraulic Shoring </a:t>
            </a:r>
            <a:br>
              <a:rPr lang="en-US" altLang="en-US" dirty="0"/>
            </a:br>
            <a:r>
              <a:rPr lang="en-US" altLang="en-US" sz="2800" dirty="0"/>
              <a:t>1926 Subpart P App D</a:t>
            </a:r>
          </a:p>
        </p:txBody>
      </p:sp>
      <p:sp>
        <p:nvSpPr>
          <p:cNvPr id="825347" name="Rectangle 3">
            <a:extLst>
              <a:ext uri="{FF2B5EF4-FFF2-40B4-BE49-F238E27FC236}">
                <a16:creationId xmlns:a16="http://schemas.microsoft.com/office/drawing/2014/main" id="{3429EA53-D5AC-4654-A0FB-189598325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7629" y="1564524"/>
            <a:ext cx="7886700" cy="49743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Basis and limitations of data</a:t>
            </a:r>
          </a:p>
          <a:p>
            <a:pPr lvl="1"/>
            <a:r>
              <a:rPr lang="en-US" altLang="en-US" sz="2800" dirty="0"/>
              <a:t>Vertical shore rails and horizontal wales</a:t>
            </a:r>
          </a:p>
          <a:p>
            <a:pPr lvl="1"/>
            <a:r>
              <a:rPr lang="en-US" altLang="en-US" sz="2800" dirty="0"/>
              <a:t>Meet equivalent strength properties</a:t>
            </a:r>
          </a:p>
          <a:p>
            <a:pPr lvl="1"/>
            <a:r>
              <a:rPr lang="en-US" altLang="en-US" sz="2800" dirty="0"/>
              <a:t>2 inch cylinder inside diameter minimum safe working capacity of no less than 18000 </a:t>
            </a:r>
            <a:r>
              <a:rPr lang="en-US" altLang="en-US" sz="2800" dirty="0" err="1"/>
              <a:t>lbs</a:t>
            </a:r>
            <a:r>
              <a:rPr lang="en-US" altLang="en-US" sz="2800" dirty="0"/>
              <a:t> compressive load at maximum extension</a:t>
            </a:r>
          </a:p>
          <a:p>
            <a:pPr lvl="1"/>
            <a:r>
              <a:rPr lang="en-US" altLang="en-US" sz="2800" dirty="0"/>
              <a:t>3 inch cylinder inside diameter safe working load not less than 30000 </a:t>
            </a:r>
            <a:r>
              <a:rPr lang="en-US" altLang="en-US" sz="2800" dirty="0" err="1"/>
              <a:t>lbs</a:t>
            </a:r>
            <a:r>
              <a:rPr lang="en-US" altLang="en-US" sz="2800" dirty="0"/>
              <a:t> axial compressive load</a:t>
            </a:r>
          </a:p>
          <a:p>
            <a:pPr lvl="1"/>
            <a:r>
              <a:rPr lang="en-US" altLang="en-US" sz="2800" dirty="0"/>
              <a:t>Vertical shores used must be minimum of 3 spaced equally</a:t>
            </a:r>
          </a:p>
          <a:p>
            <a:pPr lvl="1"/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A3EF1-4D0B-4D1D-BF2F-24939BC8E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2534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6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40" name="Rectangle 4">
            <a:extLst>
              <a:ext uri="{FF2B5EF4-FFF2-40B4-BE49-F238E27FC236}">
                <a16:creationId xmlns:a16="http://schemas.microsoft.com/office/drawing/2014/main" id="{5CBC8816-C617-40E4-BD45-CB31AEED1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596" y="454025"/>
            <a:ext cx="7652552" cy="609600"/>
          </a:xfrm>
        </p:spPr>
        <p:txBody>
          <a:bodyPr/>
          <a:lstStyle/>
          <a:p>
            <a:r>
              <a:rPr lang="en-US" altLang="en-US" b="1" dirty="0"/>
              <a:t>Aluminum Hydraulic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C0EF-30B5-4D13-834C-B8E60F1EF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159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0375" y="5196255"/>
            <a:ext cx="366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Vertical Aluminum Hydraulic Shoring </a:t>
            </a:r>
          </a:p>
          <a:p>
            <a:pPr algn="ctr"/>
            <a:r>
              <a:rPr lang="en-US" u="sng" dirty="0"/>
              <a:t>(Spot Bracing)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196254"/>
            <a:ext cx="4203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Aluminum Hydraulic Shoring Water System</a:t>
            </a:r>
          </a:p>
          <a:p>
            <a:pPr algn="ctr"/>
            <a:r>
              <a:rPr lang="en-US" u="sng" dirty="0"/>
              <a:t>(With Plywood)</a:t>
            </a:r>
          </a:p>
        </p:txBody>
      </p:sp>
      <p:pic>
        <p:nvPicPr>
          <p:cNvPr id="4" name="Content Placeholder 3" title="Aluminum hydraulic shoring with spot brac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80" y="1764433"/>
            <a:ext cx="4013200" cy="341676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title="Aluminum hydraulic shoring with plywoo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105" y="1431897"/>
            <a:ext cx="4263390" cy="35979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576" y="1309107"/>
            <a:ext cx="8379073" cy="487862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OSHA evaluates each complaint to determine how it can be handled best--an off-site investigation or an on-site inspection</a:t>
            </a:r>
          </a:p>
          <a:p>
            <a:pPr algn="just"/>
            <a:r>
              <a:rPr lang="en-US" dirty="0"/>
              <a:t>Before beginning an inspection, OSHA staff must be able to determine from the complaint that there are reasonable grounds to believe that a violation of an OSHA standard or a safety or health hazard exists. </a:t>
            </a:r>
          </a:p>
          <a:p>
            <a:pPr algn="just"/>
            <a:r>
              <a:rPr lang="en-US" dirty="0"/>
              <a:t>If OSHA has information indicating the employer is aware of the hazard and is correcting it, the agency may not conduct an inspection after obtaining the necessary documentation from the employer.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503" y="246698"/>
            <a:ext cx="8837598" cy="1062409"/>
          </a:xfrm>
        </p:spPr>
        <p:txBody>
          <a:bodyPr>
            <a:noAutofit/>
          </a:bodyPr>
          <a:lstStyle/>
          <a:p>
            <a:r>
              <a:rPr lang="en-US" dirty="0"/>
              <a:t>OSHA’s Complaint Investigations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F154CC-4E82-45BB-8A64-02679D04A01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2034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AB7E38-D37C-4C08-BFB1-33E0F1DA0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160</a:t>
            </a:fld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D66614A-62F1-4C3E-9AF7-1243C941B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596" y="454025"/>
            <a:ext cx="7652552" cy="6096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STACKED AND TYPICAL Hydraulic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320959"/>
            <a:ext cx="366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Vertical Aluminum Hydraulic Shoring </a:t>
            </a:r>
          </a:p>
          <a:p>
            <a:pPr algn="ctr"/>
            <a:r>
              <a:rPr lang="en-US" u="sng" dirty="0"/>
              <a:t>(Stacked)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5320958"/>
            <a:ext cx="4203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Aluminum Hydraulic Shoring Water System</a:t>
            </a:r>
          </a:p>
          <a:p>
            <a:pPr algn="ctr"/>
            <a:r>
              <a:rPr lang="en-US" u="sng" dirty="0"/>
              <a:t>(Typical)</a:t>
            </a:r>
          </a:p>
        </p:txBody>
      </p:sp>
      <p:pic>
        <p:nvPicPr>
          <p:cNvPr id="5" name="Content Placeholder 4" title="Stacked aluminum hydraulic shoring 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90" y="1684844"/>
            <a:ext cx="3886200" cy="3352739"/>
          </a:xfrm>
        </p:spPr>
      </p:pic>
      <p:pic>
        <p:nvPicPr>
          <p:cNvPr id="9" name="Content Placeholder 8" title="Typical aluminum hydraulic shoring 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790" y="1924981"/>
            <a:ext cx="3886200" cy="3238225"/>
          </a:xfrm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6" name="Picture 4" descr="Aluminum hydraulic shoring" title="Example">
            <a:extLst>
              <a:ext uri="{FF2B5EF4-FFF2-40B4-BE49-F238E27FC236}">
                <a16:creationId xmlns:a16="http://schemas.microsoft.com/office/drawing/2014/main" id="{0421188A-F23D-4B4F-B385-7D537C76E8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818" y="1060746"/>
            <a:ext cx="6940714" cy="52055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587A4D-25C1-414B-B746-AFB47CCC2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161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8BB7A3-F2B2-41A5-AE1E-BC8E47989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85331"/>
            <a:ext cx="8686800" cy="612775"/>
          </a:xfrm>
        </p:spPr>
        <p:txBody>
          <a:bodyPr/>
          <a:lstStyle/>
          <a:p>
            <a:r>
              <a:rPr lang="en-US" altLang="en-US" dirty="0"/>
              <a:t>EG 1: Aluminum Hydraulic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>
            <a:extLst>
              <a:ext uri="{FF2B5EF4-FFF2-40B4-BE49-F238E27FC236}">
                <a16:creationId xmlns:a16="http://schemas.microsoft.com/office/drawing/2014/main" id="{2C8BB7A3-F2B2-41A5-AE1E-BC8E47989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9526"/>
            <a:ext cx="8229600" cy="612775"/>
          </a:xfrm>
        </p:spPr>
        <p:txBody>
          <a:bodyPr/>
          <a:lstStyle/>
          <a:p>
            <a:r>
              <a:rPr lang="en-US" altLang="en-US" dirty="0"/>
              <a:t>EG 2: Aluminum Hydraulic</a:t>
            </a:r>
          </a:p>
        </p:txBody>
      </p:sp>
      <p:pic>
        <p:nvPicPr>
          <p:cNvPr id="219140" name="Picture 4" descr="Plywood aluminum hydraulic shoring" title="Example">
            <a:extLst>
              <a:ext uri="{FF2B5EF4-FFF2-40B4-BE49-F238E27FC236}">
                <a16:creationId xmlns:a16="http://schemas.microsoft.com/office/drawing/2014/main" id="{2A7404F7-A265-41FC-9E14-3DC1CCA485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62325"/>
            <a:ext cx="91440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B13E5A-D6B9-44B1-95C0-796A26EB1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162</a:t>
            </a:fld>
            <a:endParaRPr lang="en-US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>
            <a:extLst>
              <a:ext uri="{FF2B5EF4-FFF2-40B4-BE49-F238E27FC236}">
                <a16:creationId xmlns:a16="http://schemas.microsoft.com/office/drawing/2014/main" id="{3C339B2D-1F7B-4D8F-B7F7-7137790BA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910" y="293688"/>
            <a:ext cx="7244180" cy="608012"/>
          </a:xfrm>
        </p:spPr>
        <p:txBody>
          <a:bodyPr/>
          <a:lstStyle/>
          <a:p>
            <a:r>
              <a:rPr lang="en-US" altLang="en-US" dirty="0">
                <a:effectLst/>
              </a:rPr>
              <a:t>Spot-bracing Usage</a:t>
            </a:r>
          </a:p>
        </p:txBody>
      </p:sp>
      <p:pic>
        <p:nvPicPr>
          <p:cNvPr id="452611" name="Picture 3" descr="Spot brace aluminum hydraulic shoring" title="Example">
            <a:extLst>
              <a:ext uri="{FF2B5EF4-FFF2-40B4-BE49-F238E27FC236}">
                <a16:creationId xmlns:a16="http://schemas.microsoft.com/office/drawing/2014/main" id="{A3EBE90F-E429-4175-BE7F-AF9F0E74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910" y="901700"/>
            <a:ext cx="7004482" cy="525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D2777-4868-4EC7-BB9E-0FAC4A8D6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163</a:t>
            </a:fld>
            <a:endParaRPr lang="en-US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1026">
            <a:extLst>
              <a:ext uri="{FF2B5EF4-FFF2-40B4-BE49-F238E27FC236}">
                <a16:creationId xmlns:a16="http://schemas.microsoft.com/office/drawing/2014/main" id="{AAB06880-7284-4B22-AB2F-4D4925A54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3379" y="136525"/>
            <a:ext cx="8229600" cy="609600"/>
          </a:xfrm>
        </p:spPr>
        <p:txBody>
          <a:bodyPr/>
          <a:lstStyle/>
          <a:p>
            <a:r>
              <a:rPr lang="en-US" altLang="en-US" dirty="0">
                <a:effectLst/>
              </a:rPr>
              <a:t>Hydraulic Shoring Usage</a:t>
            </a:r>
          </a:p>
        </p:txBody>
      </p:sp>
      <p:pic>
        <p:nvPicPr>
          <p:cNvPr id="454659" name="Picture 1027" descr="Hydraulic shoring" title="Example">
            <a:extLst>
              <a:ext uri="{FF2B5EF4-FFF2-40B4-BE49-F238E27FC236}">
                <a16:creationId xmlns:a16="http://schemas.microsoft.com/office/drawing/2014/main" id="{1EA0AFEF-2643-4572-A494-80D8311D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9" y="769937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51865-554B-42AD-B587-148848A63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164</a:t>
            </a:fld>
            <a:endParaRPr lang="en-US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>
            <a:extLst>
              <a:ext uri="{FF2B5EF4-FFF2-40B4-BE49-F238E27FC236}">
                <a16:creationId xmlns:a16="http://schemas.microsoft.com/office/drawing/2014/main" id="{C5F7D3FE-33F2-4247-BE48-14CAF7A52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1096" y="242995"/>
            <a:ext cx="8692904" cy="1463675"/>
          </a:xfrm>
        </p:spPr>
        <p:txBody>
          <a:bodyPr/>
          <a:lstStyle/>
          <a:p>
            <a:r>
              <a:rPr lang="en-US" altLang="en-US" dirty="0"/>
              <a:t>Alternatives to Timber Shoring</a:t>
            </a:r>
            <a:br>
              <a:rPr lang="en-US" altLang="en-US" dirty="0"/>
            </a:br>
            <a:r>
              <a:rPr lang="en-US" altLang="en-US" sz="2800" dirty="0"/>
              <a:t>1926 Subpart P App 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B83CC-767E-4EDC-986A-5FC0E5AED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165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34507" y="2547811"/>
            <a:ext cx="350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Pneumatic &amp; Hydraulic Jacks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6445" y="4045974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Screw Jack</a:t>
            </a:r>
          </a:p>
        </p:txBody>
      </p:sp>
      <p:pic>
        <p:nvPicPr>
          <p:cNvPr id="7" name="Content Placeholder 6" title="Pneumatic and hydraulic crew jack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008" y="1485424"/>
            <a:ext cx="6368143" cy="934720"/>
          </a:xfrm>
        </p:spPr>
      </p:pic>
      <p:pic>
        <p:nvPicPr>
          <p:cNvPr id="8" name="Picture 7" title="Pneumatic and hydraulic crew jac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363" y="2944009"/>
            <a:ext cx="5927834" cy="1183341"/>
          </a:xfrm>
          <a:prstGeom prst="rect">
            <a:avLst/>
          </a:prstGeom>
        </p:spPr>
      </p:pic>
      <p:pic>
        <p:nvPicPr>
          <p:cNvPr id="10" name="Picture 9" title="Pneumatic and hydraulic crew jac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506" y="4578306"/>
            <a:ext cx="5082988" cy="1450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4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303ED8-F4ED-47C5-B249-4F95B68DF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166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A0A4561-3B57-4320-9C21-FBB9ECDCF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1096" y="242995"/>
            <a:ext cx="8692904" cy="1463675"/>
          </a:xfrm>
        </p:spPr>
        <p:txBody>
          <a:bodyPr/>
          <a:lstStyle/>
          <a:p>
            <a:r>
              <a:rPr lang="en-US" altLang="en-US" dirty="0"/>
              <a:t>Alternatives to Timber Shoring</a:t>
            </a:r>
            <a:br>
              <a:rPr lang="en-US" altLang="en-US" dirty="0"/>
            </a:br>
            <a:r>
              <a:rPr lang="en-US" altLang="en-US" sz="2800" dirty="0"/>
              <a:t>(CONT.)</a:t>
            </a:r>
          </a:p>
        </p:txBody>
      </p:sp>
      <p:pic>
        <p:nvPicPr>
          <p:cNvPr id="4" name="Content Placeholder 3" title="Trench shiel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" y="1732756"/>
            <a:ext cx="7353300" cy="3914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42330-D9CF-4284-9290-866C7979C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167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FA65F4A-89F8-409E-A114-804D966A0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1096" y="242995"/>
            <a:ext cx="8692904" cy="1463675"/>
          </a:xfrm>
        </p:spPr>
        <p:txBody>
          <a:bodyPr/>
          <a:lstStyle/>
          <a:p>
            <a:r>
              <a:rPr lang="en-US" altLang="en-US" dirty="0"/>
              <a:t>HYDRAULIC CYLINDER</a:t>
            </a:r>
            <a:endParaRPr lang="en-US" altLang="en-US" sz="2800" dirty="0"/>
          </a:p>
        </p:txBody>
      </p:sp>
      <p:pic>
        <p:nvPicPr>
          <p:cNvPr id="4" name="Content Placeholder 3" title="Aluminum Hydraulic Shor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12" y="1689894"/>
            <a:ext cx="7038975" cy="4000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341" name="Picture 5" descr="Use of aluminum hydraulic shoring" title="Aluminium hydraulic shoring">
            <a:extLst>
              <a:ext uri="{FF2B5EF4-FFF2-40B4-BE49-F238E27FC236}">
                <a16:creationId xmlns:a16="http://schemas.microsoft.com/office/drawing/2014/main" id="{A05F74A3-1AFF-4DC9-963B-0B5902409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95" y="873921"/>
            <a:ext cx="7184900" cy="53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0610C0-568E-4E67-A7F6-C451AC36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aluminum hydraulic shoring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49053-DBFE-4EBA-A1CE-EB0B2E9B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168</a:t>
            </a:fld>
            <a:endParaRPr lang="en-US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FE58BCF8-9317-4703-94A1-0FD8071AD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862" y="228600"/>
            <a:ext cx="8542538" cy="1676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b="1" dirty="0"/>
              <a:t>Other Factors Influencing Cave-Ins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D4BDC-CA6D-42ED-BAEB-84375BA54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169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F8168D-E313-4493-B655-1950B16D7ACB}"/>
              </a:ext>
            </a:extLst>
          </p:cNvPr>
          <p:cNvSpPr txBox="1">
            <a:spLocks noChangeArrowheads="1"/>
          </p:cNvSpPr>
          <p:nvPr/>
        </p:nvSpPr>
        <p:spPr>
          <a:xfrm>
            <a:off x="637528" y="1411765"/>
            <a:ext cx="7877822" cy="433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Intersecting Trenches</a:t>
            </a:r>
          </a:p>
          <a:p>
            <a:r>
              <a:rPr lang="en-US" altLang="en-US" dirty="0"/>
              <a:t>Previously Disturbed</a:t>
            </a:r>
          </a:p>
          <a:p>
            <a:r>
              <a:rPr lang="en-US" altLang="en-US" dirty="0"/>
              <a:t>Vibration</a:t>
            </a:r>
          </a:p>
          <a:p>
            <a:r>
              <a:rPr lang="en-US" altLang="en-US" dirty="0"/>
              <a:t>Surcharged Load</a:t>
            </a:r>
          </a:p>
          <a:p>
            <a:r>
              <a:rPr lang="en-US" altLang="en-US" dirty="0"/>
              <a:t>Inclined Layers</a:t>
            </a:r>
          </a:p>
          <a:p>
            <a:r>
              <a:rPr lang="en-US" altLang="en-US" dirty="0"/>
              <a:t>Drying / Saturation</a:t>
            </a:r>
          </a:p>
          <a:p>
            <a:r>
              <a:rPr lang="en-US" altLang="en-US" dirty="0"/>
              <a:t>Free standing time</a:t>
            </a:r>
          </a:p>
          <a:p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0" grpId="0" animBg="1"/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Employee may file a complain with OSHA under Section 11(c) if your employer retaliates against you by taking unfavorable personnel action because you engaged in protected activity relating to workplace safety and health.</a:t>
            </a:r>
          </a:p>
          <a:p>
            <a:pPr algn="just"/>
            <a:r>
              <a:rPr lang="en-US" dirty="0"/>
              <a:t>OSHA requires that complaints must be filed within 30 days after the alleged retaliation.</a:t>
            </a:r>
          </a:p>
          <a:p>
            <a:endParaRPr lang="en-US" dirty="0"/>
          </a:p>
        </p:txBody>
      </p:sp>
      <p:sp>
        <p:nvSpPr>
          <p:cNvPr id="43" name="object 2"/>
          <p:cNvSpPr txBox="1">
            <a:spLocks noGrp="1"/>
          </p:cNvSpPr>
          <p:nvPr>
            <p:ph type="title"/>
          </p:nvPr>
        </p:nvSpPr>
        <p:spPr>
          <a:xfrm>
            <a:off x="833386" y="136524"/>
            <a:ext cx="7886700" cy="77648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R="11206">
              <a:lnSpc>
                <a:spcPct val="100000"/>
              </a:lnSpc>
              <a:tabLst>
                <a:tab pos="2468227" algn="l"/>
              </a:tabLst>
            </a:pPr>
            <a:r>
              <a:rPr lang="en-US" dirty="0">
                <a:ea typeface="Arial Unicode MS" panose="020B0604020202020204" pitchFamily="34" charset="-128"/>
              </a:rPr>
              <a:t>CONT.</a:t>
            </a:r>
            <a:endParaRPr dirty="0">
              <a:ea typeface="Arial Unicode MS" panose="020B060402020202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F154CC-4E82-45BB-8A64-02679D04A01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3072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6CA6BB7D-DED0-43C4-9DBE-4C789DEC7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516" y="296041"/>
            <a:ext cx="8760463" cy="1454294"/>
          </a:xfrm>
        </p:spPr>
        <p:txBody>
          <a:bodyPr/>
          <a:lstStyle/>
          <a:p>
            <a:r>
              <a:rPr lang="en-US" altLang="en-US" dirty="0"/>
              <a:t>1. Fallacies And Misconceptions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7E1386C4-0719-4A83-8F1A-9058F9815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469306"/>
            <a:ext cx="8035956" cy="2375126"/>
          </a:xfrm>
        </p:spPr>
        <p:txBody>
          <a:bodyPr>
            <a:normAutofit/>
          </a:bodyPr>
          <a:lstStyle/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At what depth/width do most incidents occur?</a:t>
            </a:r>
          </a:p>
          <a:p>
            <a:endParaRPr lang="en-US" altLang="en-US" dirty="0"/>
          </a:p>
          <a:p>
            <a:pPr lvl="1"/>
            <a:r>
              <a:rPr lang="en-US" altLang="en-US" sz="2800" dirty="0"/>
              <a:t>Most utilities found in this area: Between 6-8 ft deep and less than 6 ft wide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CF2A08-40E3-4F3C-A167-E82A479A4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39" grpId="0" uiExpand="1" build="p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>
            <a:extLst>
              <a:ext uri="{FF2B5EF4-FFF2-40B4-BE49-F238E27FC236}">
                <a16:creationId xmlns:a16="http://schemas.microsoft.com/office/drawing/2014/main" id="{DA3EFA13-0FDD-45D6-8006-58DED0B02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708166"/>
            <a:ext cx="7886700" cy="2226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Most incidents occur in bad weather</a:t>
            </a:r>
          </a:p>
          <a:p>
            <a:pPr lvl="1"/>
            <a:r>
              <a:rPr lang="en-US" altLang="en-US" sz="2800" dirty="0"/>
              <a:t>False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dirty="0"/>
              <a:t>Good weather </a:t>
            </a:r>
          </a:p>
          <a:p>
            <a:pPr marL="457200" lvl="1" indent="0">
              <a:buNone/>
            </a:pPr>
            <a:r>
              <a:rPr lang="en-US" altLang="en-US" sz="2800" dirty="0"/>
              <a:t>  Crews are more careful in bad weather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493A26-4EAD-4DCB-A5DA-C4662B189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171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EC2A116-07B7-4FDB-AF2D-92B0AB840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942" y="296041"/>
            <a:ext cx="8772037" cy="1454294"/>
          </a:xfrm>
        </p:spPr>
        <p:txBody>
          <a:bodyPr/>
          <a:lstStyle/>
          <a:p>
            <a:r>
              <a:rPr lang="en-US" altLang="en-US" dirty="0"/>
              <a:t>2. Fallacies And Misconceptions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uiExpand="1" build="p"/>
      <p:bldP spid="7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>
            <a:extLst>
              <a:ext uri="{FF2B5EF4-FFF2-40B4-BE49-F238E27FC236}">
                <a16:creationId xmlns:a16="http://schemas.microsoft.com/office/drawing/2014/main" id="{D8883C4B-6D54-463A-9541-760675126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826917"/>
            <a:ext cx="7787381" cy="2674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Clay is the least dangerous soil type</a:t>
            </a:r>
          </a:p>
          <a:p>
            <a:pPr lvl="1"/>
            <a:r>
              <a:rPr lang="en-US" altLang="en-US" sz="2800" dirty="0"/>
              <a:t>False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dirty="0"/>
              <a:t>Clay looks strong but it is very deceptive most fatal trench accidents occur in clay soil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9506BE-E4CD-4F80-AD3D-23F44C731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172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8F20FC2-69AE-4464-B3ED-BC02E3AED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816" y="296041"/>
            <a:ext cx="8714164" cy="1454294"/>
          </a:xfrm>
        </p:spPr>
        <p:txBody>
          <a:bodyPr/>
          <a:lstStyle/>
          <a:p>
            <a:r>
              <a:rPr lang="en-US" altLang="en-US" dirty="0"/>
              <a:t>3. Fallacies And Misconceptions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uiExpand="1" build="p"/>
      <p:bldP spid="7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D536052F-2E22-490C-A2FD-3BAF19B21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597764"/>
            <a:ext cx="8915400" cy="9144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effectLst/>
              </a:rPr>
              <a:t>THE TYPICAL CAVE-IN</a:t>
            </a:r>
            <a:endParaRPr lang="en-US" altLang="en-US" sz="2000" dirty="0">
              <a:effectLst/>
            </a:endParaRPr>
          </a:p>
        </p:txBody>
      </p:sp>
      <p:pic>
        <p:nvPicPr>
          <p:cNvPr id="385027" name="Picture 3" descr="Typical cave-in example" title="Cave-in Example">
            <a:extLst>
              <a:ext uri="{FF2B5EF4-FFF2-40B4-BE49-F238E27FC236}">
                <a16:creationId xmlns:a16="http://schemas.microsoft.com/office/drawing/2014/main" id="{41031E69-4181-4040-AE85-1F40C65A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796" y="1450018"/>
            <a:ext cx="7590408" cy="44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5028" name="Text Box 4">
            <a:extLst>
              <a:ext uri="{FF2B5EF4-FFF2-40B4-BE49-F238E27FC236}">
                <a16:creationId xmlns:a16="http://schemas.microsoft.com/office/drawing/2014/main" id="{944F7FC1-2FF5-4178-B5DA-596B0F391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83063"/>
            <a:ext cx="2133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>
                <a:solidFill>
                  <a:schemeClr val="bg2"/>
                </a:solidFill>
              </a:rPr>
              <a:t>© ACR Publications   Used By Permission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3B290-14F9-4261-8A00-5C65B608F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173</a:t>
            </a:fld>
            <a:endParaRPr lang="en-US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>
            <a:extLst>
              <a:ext uri="{FF2B5EF4-FFF2-40B4-BE49-F238E27FC236}">
                <a16:creationId xmlns:a16="http://schemas.microsoft.com/office/drawing/2014/main" id="{D364B570-B6AF-48C8-A8A1-7CBCFD082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927747" name="Rectangle 3">
            <a:extLst>
              <a:ext uri="{FF2B5EF4-FFF2-40B4-BE49-F238E27FC236}">
                <a16:creationId xmlns:a16="http://schemas.microsoft.com/office/drawing/2014/main" id="{775B5386-9E7E-4537-969E-9C2DBFF6C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Excavation laws, regulations, standards</a:t>
            </a:r>
          </a:p>
          <a:p>
            <a:r>
              <a:rPr lang="en-US" altLang="en-US" dirty="0"/>
              <a:t>Soil classification</a:t>
            </a:r>
          </a:p>
          <a:p>
            <a:r>
              <a:rPr lang="en-US" altLang="en-US" dirty="0"/>
              <a:t>Soil testing</a:t>
            </a:r>
          </a:p>
          <a:p>
            <a:r>
              <a:rPr lang="en-US" altLang="en-US" dirty="0"/>
              <a:t>Competent person responsibilities</a:t>
            </a:r>
          </a:p>
          <a:p>
            <a:r>
              <a:rPr lang="en-US" altLang="en-US" dirty="0"/>
              <a:t>Hazards associated with trenches</a:t>
            </a:r>
          </a:p>
          <a:p>
            <a:r>
              <a:rPr lang="en-US" altLang="en-US" dirty="0"/>
              <a:t>Protective systems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AB012D-A1CA-42C7-B01D-8DDAD6C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174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Your employer may be found to have retaliated against you if your protected activity was a contributing or motivating factor in its decision to take unfavorable personnel action against you. Such actions may include:</a:t>
            </a:r>
          </a:p>
          <a:p>
            <a:endParaRPr lang="en-US" dirty="0"/>
          </a:p>
        </p:txBody>
      </p:sp>
      <p:sp>
        <p:nvSpPr>
          <p:cNvPr id="43" name="object 2"/>
          <p:cNvSpPr txBox="1">
            <a:spLocks noGrp="1"/>
          </p:cNvSpPr>
          <p:nvPr>
            <p:ph type="title"/>
          </p:nvPr>
        </p:nvSpPr>
        <p:spPr>
          <a:xfrm>
            <a:off x="903858" y="201263"/>
            <a:ext cx="7886700" cy="77648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R="11206">
              <a:lnSpc>
                <a:spcPct val="100000"/>
              </a:lnSpc>
              <a:tabLst>
                <a:tab pos="2468227" algn="l"/>
              </a:tabLst>
            </a:pPr>
            <a:r>
              <a:rPr lang="en-US" dirty="0">
                <a:ea typeface="Arial Unicode MS" panose="020B0604020202020204" pitchFamily="34" charset="-128"/>
              </a:rPr>
              <a:t>Rights as a Whistleblower</a:t>
            </a:r>
            <a:endParaRPr dirty="0">
              <a:ea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718" y="3429000"/>
            <a:ext cx="8340466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r>
              <a:rPr lang="en-US" sz="2400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Firing or laying off</a:t>
            </a: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r>
              <a:rPr lang="en-US" sz="2400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Blacklisting</a:t>
            </a:r>
          </a:p>
          <a:p>
            <a:pPr marL="817513" marR="169218" lvl="1" indent="-403433">
              <a:lnSpc>
                <a:spcPct val="100200"/>
              </a:lnSpc>
              <a:buFont typeface="Wingdings" charset="2"/>
              <a:buChar char="²"/>
            </a:pPr>
            <a:r>
              <a:rPr lang="en-US" sz="2400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Denying overtime or promotion</a:t>
            </a: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r>
              <a:rPr lang="en-US" sz="2400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Disciplining</a:t>
            </a: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r>
              <a:rPr lang="en-US" sz="2400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Denying benefits</a:t>
            </a: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endParaRPr lang="en-US" sz="2400" dirty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endParaRPr lang="en-US" sz="2400" dirty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14080" marR="169218" lvl="1" algn="just">
              <a:lnSpc>
                <a:spcPct val="100200"/>
              </a:lnSpc>
            </a:pPr>
            <a:endParaRPr lang="en-US" sz="2400" dirty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r>
              <a:rPr lang="en-US" sz="2400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Failing to hire or rehire</a:t>
            </a: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r>
              <a:rPr lang="en-US" sz="2400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Intimidation</a:t>
            </a:r>
          </a:p>
          <a:p>
            <a:pPr marL="817513" marR="169218" lvl="1" indent="-403433">
              <a:lnSpc>
                <a:spcPct val="100200"/>
              </a:lnSpc>
              <a:buFont typeface="Wingdings" charset="2"/>
              <a:buChar char="²"/>
            </a:pPr>
            <a:r>
              <a:rPr lang="en-US" sz="2400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Reassignment affecting promotion prospects</a:t>
            </a:r>
          </a:p>
          <a:p>
            <a:pPr marL="817513" marR="169218" lvl="1" indent="-403433" algn="just">
              <a:lnSpc>
                <a:spcPct val="100200"/>
              </a:lnSpc>
              <a:buFont typeface="Wingdings" charset="2"/>
              <a:buChar char="²"/>
            </a:pPr>
            <a:r>
              <a:rPr lang="en-US" sz="2400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Reducing pay or hour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F154CC-4E82-45BB-8A64-02679D04A01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9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1115"/>
            <a:ext cx="7886700" cy="2852737"/>
          </a:xfrm>
        </p:spPr>
        <p:txBody>
          <a:bodyPr/>
          <a:lstStyle/>
          <a:p>
            <a:pPr algn="ctr"/>
            <a:r>
              <a:rPr lang="en-US" dirty="0"/>
              <a:t>Questions about OSHA?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2EE31D-995F-49BA-8FFA-0CC48DCCE8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7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sign the attendance sheet</a:t>
            </a:r>
          </a:p>
          <a:p>
            <a:r>
              <a:rPr lang="en-US" dirty="0"/>
              <a:t>Take one handout</a:t>
            </a:r>
          </a:p>
          <a:p>
            <a:r>
              <a:rPr lang="en-US" dirty="0"/>
              <a:t>Answer the pre-test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1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07A39C02-E380-42F4-A714-EF4173C9F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8943"/>
            <a:ext cx="3970116" cy="787400"/>
          </a:xfrm>
        </p:spPr>
        <p:txBody>
          <a:bodyPr>
            <a:noAutofit/>
          </a:bodyPr>
          <a:lstStyle/>
          <a:p>
            <a:r>
              <a:rPr lang="en-US" sz="3600" b="1" dirty="0">
                <a:ea typeface="Arial Unicode MS" panose="020B0604020202020204" pitchFamily="34" charset="-128"/>
              </a:rPr>
              <a:t>DEFINITIONS</a:t>
            </a:r>
            <a:br>
              <a:rPr lang="en-US" sz="3600" b="1" dirty="0">
                <a:ea typeface="Arial Unicode MS" panose="020B0604020202020204" pitchFamily="34" charset="-128"/>
              </a:rPr>
            </a:br>
            <a:endParaRPr lang="en-US" sz="3600" b="1" dirty="0"/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EC7238FD-43E2-4FDD-9ED0-82E5D457A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 descr="Man made Excavation&#10;" title="Excavatio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867" y="3103722"/>
            <a:ext cx="7349559" cy="252793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9821C69-ECB0-41D4-9161-C3FB8FC95B1C}"/>
              </a:ext>
            </a:extLst>
          </p:cNvPr>
          <p:cNvSpPr txBox="1">
            <a:spLocks noChangeArrowheads="1"/>
          </p:cNvSpPr>
          <p:nvPr/>
        </p:nvSpPr>
        <p:spPr>
          <a:xfrm>
            <a:off x="452760" y="1226343"/>
            <a:ext cx="8147775" cy="2353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/>
              <a:t>Excavation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sz="2400" dirty="0"/>
              <a:t>Any man-made cavity or depression in the earth’s surface (including its walls, floor and lip) formed by earth removal. For rescue purposes an excavation is wider than it is deep.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109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B2D760D-945A-41E3-AAC5-F5A20BF1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ffectLst/>
              </a:rPr>
              <a:t>definitions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A narrow excavation  known as Trench" title="Trench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0541" y="2693337"/>
            <a:ext cx="2812212" cy="3395366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9821C69-ECB0-41D4-9161-C3FB8FC95B1C}"/>
              </a:ext>
            </a:extLst>
          </p:cNvPr>
          <p:cNvSpPr txBox="1">
            <a:spLocks noChangeArrowheads="1"/>
          </p:cNvSpPr>
          <p:nvPr/>
        </p:nvSpPr>
        <p:spPr>
          <a:xfrm>
            <a:off x="452760" y="1226343"/>
            <a:ext cx="8147775" cy="2353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/>
              <a:t>Trench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sz="2400" dirty="0"/>
              <a:t>A narrow excavation which is deeper than it is wide, with a maximum width of fifteen (15) feet measured at the floor (bottom).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073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3" name="Rectangle 3">
            <a:extLst>
              <a:ext uri="{FF2B5EF4-FFF2-40B4-BE49-F238E27FC236}">
                <a16:creationId xmlns:a16="http://schemas.microsoft.com/office/drawing/2014/main" id="{69821C69-ECB0-41D4-9161-C3FB8FC95B1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2761" y="1433377"/>
            <a:ext cx="8062589" cy="3043732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Excavation laws, regulations, standards</a:t>
            </a:r>
          </a:p>
          <a:p>
            <a:r>
              <a:rPr lang="en-US" altLang="en-US" dirty="0"/>
              <a:t>Soil classification</a:t>
            </a:r>
          </a:p>
          <a:p>
            <a:r>
              <a:rPr lang="en-US" altLang="en-US" dirty="0"/>
              <a:t>Soil testing</a:t>
            </a:r>
          </a:p>
          <a:p>
            <a:r>
              <a:rPr lang="en-US" altLang="en-US" dirty="0"/>
              <a:t>Competent person responsibilities</a:t>
            </a:r>
          </a:p>
          <a:p>
            <a:r>
              <a:rPr lang="en-US" altLang="en-US" dirty="0"/>
              <a:t>Hazards associated with trenches</a:t>
            </a:r>
          </a:p>
          <a:p>
            <a:r>
              <a:rPr lang="en-US" altLang="en-US" dirty="0"/>
              <a:t>Protective systems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926722" name="Rectangle 2">
            <a:extLst>
              <a:ext uri="{FF2B5EF4-FFF2-40B4-BE49-F238E27FC236}">
                <a16:creationId xmlns:a16="http://schemas.microsoft.com/office/drawing/2014/main" id="{EDCD8B78-AC6C-4D42-ACE7-D0B94E28B9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8474" y="292099"/>
            <a:ext cx="7886700" cy="7778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b="1" dirty="0"/>
              <a:t>Excavations </a:t>
            </a:r>
            <a:br>
              <a:rPr lang="en-US" altLang="en-US" b="1" dirty="0"/>
            </a:br>
            <a:r>
              <a:rPr lang="en-US" altLang="en-US" b="1" dirty="0"/>
              <a:t>Overview / Main Points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8AD81B-A127-46A5-B915-B3E25238F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9267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299F6A2A-6FED-4984-88BC-3DB808570CB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39838" y="1184275"/>
            <a:ext cx="8264324" cy="43252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Excavating is recognized as one of the most hazardous construction operations</a:t>
            </a:r>
          </a:p>
          <a:p>
            <a:pPr lvl="1"/>
            <a:r>
              <a:rPr lang="en-US" altLang="en-US" sz="2800" dirty="0"/>
              <a:t>97 Workers were killed on Excavation/Trenching jobs from 2013-2017.</a:t>
            </a:r>
          </a:p>
          <a:p>
            <a:pPr lvl="1"/>
            <a:r>
              <a:rPr lang="en-US" sz="2800" dirty="0"/>
              <a:t>From a low of 10 deaths in 2014 to a high of 33 in 2016.</a:t>
            </a:r>
          </a:p>
          <a:p>
            <a:pPr lvl="1"/>
            <a:r>
              <a:rPr lang="en-US" sz="2800" dirty="0"/>
              <a:t>Cave-ins are more likely than other excavation related accidents to result in worker fatalities.</a:t>
            </a:r>
            <a:endParaRPr lang="en-US" altLang="en-US" sz="3200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FCE90DB-F888-4EB2-8D9F-BE0276D0E0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3149" y="207963"/>
            <a:ext cx="7886700" cy="7778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b="1" dirty="0"/>
              <a:t>  Tragic Facts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10D747-B697-4CD1-A2F7-172EC53E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8C073-89B8-4925-84A6-7446F46DFE30}"/>
              </a:ext>
            </a:extLst>
          </p:cNvPr>
          <p:cNvSpPr/>
          <p:nvPr/>
        </p:nvSpPr>
        <p:spPr>
          <a:xfrm>
            <a:off x="5512539" y="5707986"/>
            <a:ext cx="3410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/>
              <a:t>(Source: BLS 2018, www.osha.gov)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>
            <a:extLst>
              <a:ext uri="{FF2B5EF4-FFF2-40B4-BE49-F238E27FC236}">
                <a16:creationId xmlns:a16="http://schemas.microsoft.com/office/drawing/2014/main" id="{D0B44F07-E560-413D-BADA-4995D6C60B5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72862" y="1203325"/>
            <a:ext cx="7886700" cy="49736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60% of related deaths are rescuers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Civilians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Fire dept personnel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Co-workers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dirty="0"/>
              <a:t>Cave-ins can happen without warning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All of the fatalities and injuries could have been prevented</a:t>
            </a:r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id="{5B8542CD-BF4E-4761-92D0-2127151488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72862" y="335756"/>
            <a:ext cx="7886700" cy="777875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/>
              <a:t>Tragic Facts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DE69D-393B-4BB9-8626-0B6C126F8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E1194298-F004-4642-978E-908875113D3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28473" y="1203325"/>
            <a:ext cx="7886700" cy="2715532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24 inches of soil on a person’s chest weighs 750-1000 lb.</a:t>
            </a:r>
          </a:p>
          <a:p>
            <a:endParaRPr lang="en-US" altLang="en-US" dirty="0"/>
          </a:p>
          <a:p>
            <a:r>
              <a:rPr lang="en-US" altLang="en-US" dirty="0"/>
              <a:t>18 inches of soil covering a body weighs  1800-3000 lb.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C4097DD-C758-4A04-B5A1-61C14A263B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8473" y="246063"/>
            <a:ext cx="7886700" cy="777875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/>
              <a:t>Collapse Forces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2327E1-F472-4466-BF86-2167049E2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  <p:bldP spid="225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19285F7B-9C0D-456C-990D-BCCCDB3D13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2043" y="223142"/>
            <a:ext cx="7886700" cy="7778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b="1" dirty="0"/>
              <a:t>Soil Weight Example</a:t>
            </a:r>
          </a:p>
        </p:txBody>
      </p:sp>
      <p:sp>
        <p:nvSpPr>
          <p:cNvPr id="373763" name="Text Box 3">
            <a:extLst>
              <a:ext uri="{FF2B5EF4-FFF2-40B4-BE49-F238E27FC236}">
                <a16:creationId xmlns:a16="http://schemas.microsoft.com/office/drawing/2014/main" id="{FC684522-B213-4FF5-B922-55B5F8CF3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469063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</a:rPr>
              <a:t>© ACR Publications   Used By Permission</a:t>
            </a:r>
          </a:p>
        </p:txBody>
      </p:sp>
      <p:pic>
        <p:nvPicPr>
          <p:cNvPr id="373765" name="Picture 5" descr="Weight of soil" title="Soil weight example">
            <a:extLst>
              <a:ext uri="{FF2B5EF4-FFF2-40B4-BE49-F238E27FC236}">
                <a16:creationId xmlns:a16="http://schemas.microsoft.com/office/drawing/2014/main" id="{66626728-AAA2-4C3B-9024-F55A2FBB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066" y="1520299"/>
            <a:ext cx="7121868" cy="427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FFBC8-5DF8-4F95-8754-D0EEE84D2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26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261115-FB39-4E1B-81E6-75BDE0871D3A}"/>
              </a:ext>
            </a:extLst>
          </p:cNvPr>
          <p:cNvSpPr txBox="1"/>
          <p:nvPr/>
        </p:nvSpPr>
        <p:spPr>
          <a:xfrm>
            <a:off x="142043" y="1001017"/>
            <a:ext cx="5656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 cubic feet = 2,000 lbs.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tall are you? This example is 4ft deep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Do you think you can get out?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176C3F6D-9FD6-4DBC-9728-6F54A5D8A4D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63984" y="1184275"/>
            <a:ext cx="8064908" cy="24733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/>
              <a:t>Shear wall collapse speed is 45 mph</a:t>
            </a:r>
          </a:p>
          <a:p>
            <a:pPr lvl="1"/>
            <a:endParaRPr lang="en-US" altLang="en-US" sz="2800" dirty="0"/>
          </a:p>
          <a:p>
            <a:r>
              <a:rPr lang="en-US" altLang="en-US" dirty="0"/>
              <a:t>1 cubic foot of soil can weigh from 100 to 125 lb.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4DCA284-9508-4F08-9944-C322E19BFB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064" y="307181"/>
            <a:ext cx="7886700" cy="777875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/>
              <a:t>Collapse</a:t>
            </a:r>
            <a:r>
              <a:rPr lang="en-US" altLang="en-US" dirty="0"/>
              <a:t> </a:t>
            </a:r>
            <a:r>
              <a:rPr lang="en-US" altLang="en-US" b="1" dirty="0"/>
              <a:t>Force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DAA606-AEE5-4DB2-B6C6-BB31C6ADF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4" name="Picture 2" descr="Weight of Volkswagen : 2,785 Pounds" title="Car VS Soil weight">
            <a:extLst>
              <a:ext uri="{FF2B5EF4-FFF2-40B4-BE49-F238E27FC236}">
                <a16:creationId xmlns:a16="http://schemas.microsoft.com/office/drawing/2014/main" id="{83916C3E-6750-4A5B-B1AA-5905CD1C37D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320" y="3332730"/>
            <a:ext cx="3346704" cy="1680471"/>
          </a:xfrm>
          <a:prstGeom prst="rect">
            <a:avLst/>
          </a:prstGeom>
          <a:solidFill>
            <a:schemeClr val="hlink"/>
          </a:solidFill>
          <a:ln/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2116" name="Rectangle 4">
            <a:extLst>
              <a:ext uri="{FF2B5EF4-FFF2-40B4-BE49-F238E27FC236}">
                <a16:creationId xmlns:a16="http://schemas.microsoft.com/office/drawing/2014/main" id="{B2CA5839-6095-4139-A399-8AA0BDA08D2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3464" y="1380044"/>
            <a:ext cx="8229600" cy="666750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/>
              <a:t>Imagine this coming down on top of you….</a:t>
            </a:r>
          </a:p>
        </p:txBody>
      </p:sp>
      <p:sp>
        <p:nvSpPr>
          <p:cNvPr id="602115" name="Rectangle 3">
            <a:extLst>
              <a:ext uri="{FF2B5EF4-FFF2-40B4-BE49-F238E27FC236}">
                <a16:creationId xmlns:a16="http://schemas.microsoft.com/office/drawing/2014/main" id="{782AA26F-02EB-4556-A3FF-9A175E458B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7553" y="229389"/>
            <a:ext cx="7886700" cy="777875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/>
              <a:t>Speed of Collapsing Dirt</a:t>
            </a:r>
          </a:p>
        </p:txBody>
      </p:sp>
      <p:sp>
        <p:nvSpPr>
          <p:cNvPr id="602117" name="Text Box 5">
            <a:extLst>
              <a:ext uri="{FF2B5EF4-FFF2-40B4-BE49-F238E27FC236}">
                <a16:creationId xmlns:a16="http://schemas.microsoft.com/office/drawing/2014/main" id="{F36966FE-9CD9-442B-88D6-D66C3F2D0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72" y="2557906"/>
            <a:ext cx="3733800" cy="514350"/>
          </a:xfrm>
          <a:prstGeom prst="rect">
            <a:avLst/>
          </a:prstGeom>
          <a:solidFill>
            <a:srgbClr val="FF0000"/>
          </a:solidFill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/>
              <a:t>Weight of a Volkswagen</a:t>
            </a:r>
          </a:p>
        </p:txBody>
      </p:sp>
      <p:sp>
        <p:nvSpPr>
          <p:cNvPr id="602118" name="Text Box 6">
            <a:extLst>
              <a:ext uri="{FF2B5EF4-FFF2-40B4-BE49-F238E27FC236}">
                <a16:creationId xmlns:a16="http://schemas.microsoft.com/office/drawing/2014/main" id="{6122487A-D1C7-4EEB-9991-0FC8728D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772" y="5273675"/>
            <a:ext cx="2209800" cy="514350"/>
          </a:xfrm>
          <a:prstGeom prst="rect">
            <a:avLst/>
          </a:prstGeom>
          <a:solidFill>
            <a:srgbClr val="FF0000"/>
          </a:solidFill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/>
              <a:t>2,785 Pounds</a:t>
            </a:r>
          </a:p>
        </p:txBody>
      </p:sp>
      <p:sp>
        <p:nvSpPr>
          <p:cNvPr id="602119" name="Text Box 7">
            <a:extLst>
              <a:ext uri="{FF2B5EF4-FFF2-40B4-BE49-F238E27FC236}">
                <a16:creationId xmlns:a16="http://schemas.microsoft.com/office/drawing/2014/main" id="{1A29B18D-A512-4866-B1B3-72795DBA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360" y="2513294"/>
            <a:ext cx="3346704" cy="830997"/>
          </a:xfrm>
          <a:prstGeom prst="rect">
            <a:avLst/>
          </a:prstGeom>
          <a:solidFill>
            <a:srgbClr val="CC6600"/>
          </a:solidFill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/>
              <a:t>Weight of one cubic yard of soil</a:t>
            </a:r>
          </a:p>
        </p:txBody>
      </p:sp>
      <p:sp>
        <p:nvSpPr>
          <p:cNvPr id="602120" name="Text Box 8">
            <a:extLst>
              <a:ext uri="{FF2B5EF4-FFF2-40B4-BE49-F238E27FC236}">
                <a16:creationId xmlns:a16="http://schemas.microsoft.com/office/drawing/2014/main" id="{3439F67A-D660-42BB-847F-20BD2853D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193" y="5273675"/>
            <a:ext cx="2205037" cy="514350"/>
          </a:xfrm>
          <a:prstGeom prst="rect">
            <a:avLst/>
          </a:prstGeom>
          <a:solidFill>
            <a:srgbClr val="CC6600"/>
          </a:solidFill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2,700 Pounds</a:t>
            </a:r>
          </a:p>
        </p:txBody>
      </p:sp>
      <p:sp>
        <p:nvSpPr>
          <p:cNvPr id="602121" name="AutoShape 9" descr="Weight Of one cubic yard of soil : 2,700 pounds" title="Car VS Soil weight">
            <a:extLst>
              <a:ext uri="{FF2B5EF4-FFF2-40B4-BE49-F238E27FC236}">
                <a16:creationId xmlns:a16="http://schemas.microsoft.com/office/drawing/2014/main" id="{0B2C9522-7F98-4A5A-B5E7-33E077F7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236" y="3581594"/>
            <a:ext cx="1371600" cy="1214438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C055DC-2D40-49F3-B7EC-34E23BA60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B3F9ACC5-8876-46A5-AB31-6620D393D25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72862" y="1248171"/>
            <a:ext cx="7395099" cy="2702392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Respiratory distress</a:t>
            </a:r>
          </a:p>
          <a:p>
            <a:endParaRPr lang="en-US" altLang="en-US" dirty="0"/>
          </a:p>
          <a:p>
            <a:r>
              <a:rPr lang="en-US" altLang="en-US" dirty="0"/>
              <a:t>Crush syndrome</a:t>
            </a:r>
          </a:p>
          <a:p>
            <a:endParaRPr lang="en-US" altLang="en-US" dirty="0"/>
          </a:p>
          <a:p>
            <a:r>
              <a:rPr lang="en-US" altLang="en-US" dirty="0"/>
              <a:t>Total body impact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C62A205-91D3-480B-B0E0-E73BEAE8BC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0820" y="335756"/>
            <a:ext cx="7886700" cy="777875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/>
              <a:t>Effects On The Body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973D2-C656-4B2C-96D2-128DF7360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  <p:bldP spid="256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Emergency Exits</a:t>
            </a:r>
          </a:p>
          <a:p>
            <a:r>
              <a:rPr lang="en-US" dirty="0"/>
              <a:t>Emergency Stairs</a:t>
            </a:r>
          </a:p>
          <a:p>
            <a:r>
              <a:rPr lang="en-US" dirty="0"/>
              <a:t>Location of restrooms</a:t>
            </a:r>
          </a:p>
          <a:p>
            <a:r>
              <a:rPr lang="en-US" dirty="0"/>
              <a:t>Location of water fountains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F154CC-4E82-45BB-8A64-02679D04A0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83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6" name="Picture 2" descr="Trench collapse impact on ladder" title="Example of Hazard">
            <a:extLst>
              <a:ext uri="{FF2B5EF4-FFF2-40B4-BE49-F238E27FC236}">
                <a16:creationId xmlns:a16="http://schemas.microsoft.com/office/drawing/2014/main" id="{42EAC285-2587-4BD0-9851-0D28DE5F7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953" y="748416"/>
            <a:ext cx="7428093" cy="557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44633D0-60E4-48A5-A1E8-610013A82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6780179" cy="711552"/>
          </a:xfrm>
        </p:spPr>
        <p:txBody>
          <a:bodyPr>
            <a:normAutofit/>
          </a:bodyPr>
          <a:lstStyle/>
          <a:p>
            <a:r>
              <a:rPr lang="en-US" sz="3600" b="1" dirty="0"/>
              <a:t>Trench collapse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B355-5DE6-421D-8FF0-BCF0E8BB1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86B2AEEF-9DAE-4201-80C8-F81798F48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456" y="231476"/>
            <a:ext cx="8842159" cy="1295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/>
              <a:t>The Seven</a:t>
            </a:r>
            <a:r>
              <a:rPr lang="en-US" altLang="en-US" b="1" dirty="0">
                <a:solidFill>
                  <a:srgbClr val="7030A0"/>
                </a:solidFill>
              </a:rPr>
              <a:t> </a:t>
            </a:r>
            <a:r>
              <a:rPr lang="en-US" altLang="en-US" b="1" dirty="0"/>
              <a:t>Trenching Hazards</a:t>
            </a:r>
            <a:endParaRPr lang="en-US" altLang="en-US" sz="3200" b="1" dirty="0"/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34E53043-B8EC-45B8-95E0-1E9A444BC9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01615" y="1526876"/>
            <a:ext cx="7696200" cy="46704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 dirty="0"/>
              <a:t>Cave–ins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 dirty="0"/>
              <a:t>Electric Line Contact</a:t>
            </a:r>
          </a:p>
          <a:p>
            <a:pPr lvl="1"/>
            <a:r>
              <a:rPr lang="en-US" altLang="en-US" dirty="0"/>
              <a:t>Overhead</a:t>
            </a:r>
          </a:p>
          <a:p>
            <a:pPr lvl="1"/>
            <a:r>
              <a:rPr lang="en-US" altLang="en-US" dirty="0"/>
              <a:t>Buried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 dirty="0"/>
              <a:t>Falls into Excavations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 dirty="0"/>
              <a:t>Equipment Falling into Excavations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 dirty="0"/>
              <a:t>Explosion / Fire / Electrocution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 dirty="0"/>
              <a:t>Hazardous Atmosphere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 dirty="0"/>
              <a:t>Drowning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DD414C-4EE9-40E5-AAFD-B362E8606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1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animBg="1"/>
      <p:bldP spid="331779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>
            <a:extLst>
              <a:ext uri="{FF2B5EF4-FFF2-40B4-BE49-F238E27FC236}">
                <a16:creationId xmlns:a16="http://schemas.microsoft.com/office/drawing/2014/main" id="{6FCE03F3-38A6-4A0A-B5DC-9548EEC52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1815" y="568478"/>
            <a:ext cx="7886700" cy="776489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UNSAFE ATTITUDES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624643" name="Rectangle 3">
            <a:extLst>
              <a:ext uri="{FF2B5EF4-FFF2-40B4-BE49-F238E27FC236}">
                <a16:creationId xmlns:a16="http://schemas.microsoft.com/office/drawing/2014/main" id="{8487C0AA-0422-4660-A789-8B854B808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655336"/>
            <a:ext cx="5887560" cy="3981984"/>
          </a:xfrm>
        </p:spPr>
        <p:txBody>
          <a:bodyPr/>
          <a:lstStyle/>
          <a:p>
            <a:r>
              <a:rPr lang="en-US" altLang="en-US" dirty="0"/>
              <a:t>“I Know what I’m doing.”</a:t>
            </a:r>
          </a:p>
          <a:p>
            <a:r>
              <a:rPr lang="en-US" altLang="en-US" dirty="0"/>
              <a:t>“It can’t happen to me.”</a:t>
            </a:r>
          </a:p>
          <a:p>
            <a:r>
              <a:rPr lang="en-US" altLang="en-US" dirty="0"/>
              <a:t>“I’ve been doing it that way for years.”</a:t>
            </a:r>
          </a:p>
          <a:p>
            <a:r>
              <a:rPr lang="en-US" altLang="en-US" dirty="0"/>
              <a:t>“I’d sleep in that hole!”</a:t>
            </a:r>
          </a:p>
          <a:p>
            <a:r>
              <a:rPr lang="en-US" altLang="en-US" dirty="0"/>
              <a:t>“Don’t worry, we’ll watch the walls and tell you if you need to get out.”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29EEF-C579-460A-8D86-DB4618070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 title="Animation Laughing ma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592" y="2853746"/>
            <a:ext cx="2450592" cy="2243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2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2" grpId="0"/>
      <p:bldP spid="6246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1" name="Rectangle 3">
            <a:extLst>
              <a:ext uri="{FF2B5EF4-FFF2-40B4-BE49-F238E27FC236}">
                <a16:creationId xmlns:a16="http://schemas.microsoft.com/office/drawing/2014/main" id="{D72B94F2-E962-4E0D-BBA5-841928DC7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2192783"/>
            <a:ext cx="6908492" cy="3362741"/>
          </a:xfrm>
        </p:spPr>
        <p:txBody>
          <a:bodyPr/>
          <a:lstStyle/>
          <a:p>
            <a:r>
              <a:rPr lang="en-US" altLang="en-US" dirty="0"/>
              <a:t>Poor Planning</a:t>
            </a:r>
          </a:p>
          <a:p>
            <a:r>
              <a:rPr lang="en-US" altLang="en-US" dirty="0"/>
              <a:t>Misjudgment of soil type.</a:t>
            </a:r>
          </a:p>
          <a:p>
            <a:r>
              <a:rPr lang="en-US" altLang="en-US" dirty="0"/>
              <a:t>Inadequate, or incorrect installation of protective devices.</a:t>
            </a:r>
          </a:p>
          <a:p>
            <a:r>
              <a:rPr lang="en-US" altLang="en-US" dirty="0"/>
              <a:t>Defective protective devices.</a:t>
            </a:r>
          </a:p>
          <a:p>
            <a:r>
              <a:rPr lang="en-US" altLang="en-US" dirty="0"/>
              <a:t>Failure to adjust for changing conditions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372E4-945A-4420-B228-20B51CA1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48" y="447879"/>
            <a:ext cx="7245843" cy="1344491"/>
          </a:xfrm>
        </p:spPr>
        <p:txBody>
          <a:bodyPr/>
          <a:lstStyle/>
          <a:p>
            <a:r>
              <a:rPr lang="en-US" altLang="en-US" dirty="0"/>
              <a:t>Most Common Causes of Cave-ins: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51B1E-B9CC-4C94-BDDD-853F52EFF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3D1536F-55E1-469A-A52D-1F0BDD584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645" y="554876"/>
            <a:ext cx="7886700" cy="776489"/>
          </a:xfrm>
        </p:spPr>
        <p:txBody>
          <a:bodyPr/>
          <a:lstStyle/>
          <a:p>
            <a:r>
              <a:rPr lang="en-US" altLang="en-US" dirty="0"/>
              <a:t>Legal Aspects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BF6BD43-9697-4A1A-ACD7-267D8534B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0655" y="1579569"/>
            <a:ext cx="7982690" cy="2517169"/>
          </a:xfrm>
        </p:spPr>
        <p:txBody>
          <a:bodyPr>
            <a:normAutofit/>
          </a:bodyPr>
          <a:lstStyle/>
          <a:p>
            <a:pPr algn="just"/>
            <a:r>
              <a:rPr lang="en-US" altLang="en-US" dirty="0"/>
              <a:t>OSHA [29 CFR 1926.650 - 652]</a:t>
            </a:r>
          </a:p>
          <a:p>
            <a:pPr marL="457200" lvl="1" indent="0" algn="just">
              <a:buNone/>
            </a:pPr>
            <a:r>
              <a:rPr lang="en-US" altLang="en-US" sz="2800" dirty="0"/>
              <a:t>Excavation standard applies to all open excavations made in the earth’s surfaces including trenches, all surface encumbrances that would create a hazard, and protective systems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E14D1-7732-45CC-ADF0-9D0A87DB7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>
            <a:extLst>
              <a:ext uri="{FF2B5EF4-FFF2-40B4-BE49-F238E27FC236}">
                <a16:creationId xmlns:a16="http://schemas.microsoft.com/office/drawing/2014/main" id="{9C4782F0-3563-4590-AD52-3AC4EABE8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21933"/>
            <a:ext cx="8229600" cy="609600"/>
          </a:xfrm>
        </p:spPr>
        <p:txBody>
          <a:bodyPr/>
          <a:lstStyle/>
          <a:p>
            <a:r>
              <a:rPr lang="en-US" altLang="en-US" dirty="0"/>
              <a:t>What’s In the Standard?</a:t>
            </a:r>
            <a:endParaRPr lang="en-US" altLang="en-US" b="1" dirty="0"/>
          </a:p>
        </p:txBody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43B28DBE-DBA1-4289-94D2-F652DC4AC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7722" y="1342747"/>
            <a:ext cx="8522193" cy="4800600"/>
          </a:xfrm>
        </p:spPr>
        <p:txBody>
          <a:bodyPr>
            <a:normAutofit/>
          </a:bodyPr>
          <a:lstStyle/>
          <a:p>
            <a:r>
              <a:rPr lang="en-US" altLang="en-US" dirty="0"/>
              <a:t>Scope, application and definitions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Job Site Hazard Listing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Requirements for Protective Systems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Appendixes that detail: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/>
              <a:t>Soil Classification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/>
              <a:t>Sloping and Benching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/>
              <a:t>Timber and Aluminum Hydraulic Shoring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/>
              <a:t>Protective System Selection Decision Tree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85222-315E-4D1D-9189-2F6466B35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>
            <a:extLst>
              <a:ext uri="{FF2B5EF4-FFF2-40B4-BE49-F238E27FC236}">
                <a16:creationId xmlns:a16="http://schemas.microsoft.com/office/drawing/2014/main" id="{67F01736-612E-4901-BA19-68618BE75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17080"/>
            <a:ext cx="7886700" cy="776489"/>
          </a:xfrm>
        </p:spPr>
        <p:txBody>
          <a:bodyPr/>
          <a:lstStyle/>
          <a:p>
            <a:r>
              <a:rPr lang="en-US" altLang="en-US" dirty="0"/>
              <a:t>General Requirements</a:t>
            </a:r>
          </a:p>
        </p:txBody>
      </p:sp>
      <p:sp>
        <p:nvSpPr>
          <p:cNvPr id="963587" name="Rectangle 3">
            <a:extLst>
              <a:ext uri="{FF2B5EF4-FFF2-40B4-BE49-F238E27FC236}">
                <a16:creationId xmlns:a16="http://schemas.microsoft.com/office/drawing/2014/main" id="{22135ED2-23C9-43B0-ABE7-125C206F1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473518"/>
            <a:ext cx="8018200" cy="3910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1926.651</a:t>
            </a:r>
          </a:p>
          <a:p>
            <a:pPr marL="0" indent="0">
              <a:buNone/>
            </a:pPr>
            <a:r>
              <a:rPr lang="en-US" altLang="en-US" dirty="0"/>
              <a:t>(a) Surface encumbrances</a:t>
            </a:r>
          </a:p>
          <a:p>
            <a:pPr marL="0" indent="0">
              <a:buNone/>
            </a:pPr>
            <a:r>
              <a:rPr lang="en-US" altLang="en-US" dirty="0"/>
              <a:t>(b) Underground installations</a:t>
            </a:r>
          </a:p>
          <a:p>
            <a:pPr marL="0" indent="0">
              <a:buNone/>
            </a:pPr>
            <a:r>
              <a:rPr lang="en-US" altLang="en-US" dirty="0"/>
              <a:t>(c) Access &amp; egress</a:t>
            </a:r>
          </a:p>
          <a:p>
            <a:pPr marL="0" indent="0">
              <a:buNone/>
            </a:pPr>
            <a:r>
              <a:rPr lang="en-US" altLang="en-US" dirty="0"/>
              <a:t>(d) Exposure to vehicle traffic</a:t>
            </a:r>
          </a:p>
          <a:p>
            <a:pPr marL="0" indent="0">
              <a:buNone/>
            </a:pPr>
            <a:r>
              <a:rPr lang="en-US" altLang="en-US" dirty="0"/>
              <a:t>(e) Exposure to falling loads</a:t>
            </a:r>
          </a:p>
          <a:p>
            <a:pPr marL="0" indent="0">
              <a:buNone/>
            </a:pPr>
            <a:r>
              <a:rPr lang="en-US" altLang="en-US" dirty="0"/>
              <a:t>(f) Warning systems for mobile equipment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DA756-D119-46FE-9B0D-B0C6497AD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Rectangle 3">
            <a:extLst>
              <a:ext uri="{FF2B5EF4-FFF2-40B4-BE49-F238E27FC236}">
                <a16:creationId xmlns:a16="http://schemas.microsoft.com/office/drawing/2014/main" id="{AC474617-2A07-4D9E-B2CE-BDF1F1CCB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dirty="0"/>
              <a:t>1926.651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(g) Hazardous atmospheres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(h) Protection from hazards associated     	 with water accumulation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i</a:t>
            </a:r>
            <a:r>
              <a:rPr lang="en-US" altLang="en-US" dirty="0"/>
              <a:t>) Stability of adjacent structures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(j) Protection from loose rock or soil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(k) Inspections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(l) Fall protection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EC5FF3-8C94-491C-999F-EBE78BA83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7533C2-068D-4B89-B6B2-ACC86FB0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 Requirements (</a:t>
            </a:r>
            <a:r>
              <a:rPr lang="en-US" altLang="en-US" sz="2800" dirty="0"/>
              <a:t>CONT.)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>
            <a:extLst>
              <a:ext uri="{FF2B5EF4-FFF2-40B4-BE49-F238E27FC236}">
                <a16:creationId xmlns:a16="http://schemas.microsoft.com/office/drawing/2014/main" id="{D811B705-4ED7-43CC-97AA-B7A9DA82D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9432" y="448344"/>
            <a:ext cx="7886700" cy="776489"/>
          </a:xfrm>
        </p:spPr>
        <p:txBody>
          <a:bodyPr/>
          <a:lstStyle/>
          <a:p>
            <a:r>
              <a:rPr lang="en-US" altLang="en-US" dirty="0"/>
              <a:t>Surface Encumbrances</a:t>
            </a:r>
          </a:p>
        </p:txBody>
      </p:sp>
      <p:sp>
        <p:nvSpPr>
          <p:cNvPr id="826371" name="Rectangle 3">
            <a:extLst>
              <a:ext uri="{FF2B5EF4-FFF2-40B4-BE49-F238E27FC236}">
                <a16:creationId xmlns:a16="http://schemas.microsoft.com/office/drawing/2014/main" id="{9DC43D73-4B6D-4EFA-9A5C-0AD98AFDE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9432" y="1806603"/>
            <a:ext cx="4247625" cy="3876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All surfaces encumbrances that are located so as to create a hazard to employees shall be removed or supported as necessary to safeguard employees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CE172-9E6E-4673-9BB2-9D2D0FB93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 title="Hazard example Surface Encumbran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355" y="1420560"/>
            <a:ext cx="3328988" cy="4329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2637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>
            <a:extLst>
              <a:ext uri="{FF2B5EF4-FFF2-40B4-BE49-F238E27FC236}">
                <a16:creationId xmlns:a16="http://schemas.microsoft.com/office/drawing/2014/main" id="{A1413D64-E3FD-40C2-966F-321EBEAF0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41812"/>
            <a:ext cx="7886700" cy="776489"/>
          </a:xfrm>
        </p:spPr>
        <p:txBody>
          <a:bodyPr/>
          <a:lstStyle/>
          <a:p>
            <a:r>
              <a:rPr lang="en-US" altLang="en-US" dirty="0"/>
              <a:t>Underground Installations</a:t>
            </a:r>
          </a:p>
        </p:txBody>
      </p:sp>
      <p:sp>
        <p:nvSpPr>
          <p:cNvPr id="799747" name="Rectangle 3">
            <a:extLst>
              <a:ext uri="{FF2B5EF4-FFF2-40B4-BE49-F238E27FC236}">
                <a16:creationId xmlns:a16="http://schemas.microsoft.com/office/drawing/2014/main" id="{FC253419-E15E-4C0E-8368-5F922B06A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442272"/>
            <a:ext cx="7769626" cy="30942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en-US" dirty="0"/>
              <a:t>Utility companies shall be contacted with in established local response times</a:t>
            </a:r>
          </a:p>
          <a:p>
            <a:pPr lvl="1" algn="just"/>
            <a:r>
              <a:rPr lang="en-US" altLang="en-US" sz="2800" dirty="0"/>
              <a:t>Advised of proposed work</a:t>
            </a:r>
          </a:p>
          <a:p>
            <a:pPr lvl="1" algn="just"/>
            <a:r>
              <a:rPr lang="en-US" altLang="en-US" sz="2800" dirty="0"/>
              <a:t>Asked to establish location of utility</a:t>
            </a:r>
          </a:p>
          <a:p>
            <a:pPr lvl="1" algn="just"/>
            <a:r>
              <a:rPr lang="en-US" altLang="en-US" sz="2800" dirty="0"/>
              <a:t>When request cannot be met, employer may proceed with caution with detection equipment of an acceptable means to locate utility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6D761-C5E6-46C0-8C0C-52B57EF66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9974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0946" y="1403743"/>
            <a:ext cx="7804404" cy="361430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pc="-4" dirty="0"/>
              <a:t>Thi</a:t>
            </a:r>
            <a:r>
              <a:rPr lang="en-US" dirty="0"/>
              <a:t>s</a:t>
            </a:r>
            <a:r>
              <a:rPr lang="en-US" spc="4" dirty="0"/>
              <a:t> </a:t>
            </a:r>
            <a:r>
              <a:rPr lang="en-US" dirty="0"/>
              <a:t>ma</a:t>
            </a:r>
            <a:r>
              <a:rPr lang="en-US" spc="-4" dirty="0"/>
              <a:t>t</a:t>
            </a:r>
            <a:r>
              <a:rPr lang="en-US" dirty="0"/>
              <a:t>er</a:t>
            </a:r>
            <a:r>
              <a:rPr lang="en-US" spc="-4" dirty="0"/>
              <a:t>i</a:t>
            </a:r>
            <a:r>
              <a:rPr lang="en-US" dirty="0"/>
              <a:t>al</a:t>
            </a:r>
            <a:r>
              <a:rPr lang="en-US" spc="-9" dirty="0"/>
              <a:t> </a:t>
            </a:r>
            <a:r>
              <a:rPr lang="en-US" dirty="0"/>
              <a:t>was</a:t>
            </a:r>
            <a:r>
              <a:rPr lang="en-US" spc="-9" dirty="0"/>
              <a:t> </a:t>
            </a:r>
            <a:r>
              <a:rPr lang="en-US" spc="-4" dirty="0"/>
              <a:t>p</a:t>
            </a:r>
            <a:r>
              <a:rPr lang="en-US" dirty="0"/>
              <a:t>ro</a:t>
            </a:r>
            <a:r>
              <a:rPr lang="en-US" spc="-4" dirty="0"/>
              <a:t>d</a:t>
            </a:r>
            <a:r>
              <a:rPr lang="en-US" dirty="0"/>
              <a:t>u</a:t>
            </a:r>
            <a:r>
              <a:rPr lang="en-US" spc="-9" dirty="0"/>
              <a:t>ce</a:t>
            </a:r>
            <a:r>
              <a:rPr lang="en-US" dirty="0"/>
              <a:t>d</a:t>
            </a:r>
            <a:r>
              <a:rPr lang="en-US" spc="-9" dirty="0"/>
              <a:t> </a:t>
            </a:r>
            <a:r>
              <a:rPr lang="en-US" dirty="0"/>
              <a:t>un</a:t>
            </a:r>
            <a:r>
              <a:rPr lang="en-US" spc="-4" dirty="0"/>
              <a:t>d</a:t>
            </a:r>
            <a:r>
              <a:rPr lang="en-US" dirty="0"/>
              <a:t>er </a:t>
            </a:r>
            <a:r>
              <a:rPr lang="en-US" spc="-13" dirty="0"/>
              <a:t>g</a:t>
            </a:r>
            <a:r>
              <a:rPr lang="en-US" dirty="0"/>
              <a:t>rant</a:t>
            </a:r>
            <a:r>
              <a:rPr lang="en-US" spc="-18" dirty="0"/>
              <a:t> </a:t>
            </a:r>
            <a:r>
              <a:rPr lang="en-US" spc="-9" dirty="0"/>
              <a:t>n</a:t>
            </a:r>
            <a:r>
              <a:rPr lang="en-US" dirty="0"/>
              <a:t>u</a:t>
            </a:r>
            <a:r>
              <a:rPr lang="en-US" spc="-9" dirty="0"/>
              <a:t>m</a:t>
            </a:r>
            <a:r>
              <a:rPr lang="en-US" spc="-13" dirty="0"/>
              <a:t>b</a:t>
            </a:r>
            <a:r>
              <a:rPr lang="en-US" dirty="0"/>
              <a:t>er</a:t>
            </a:r>
            <a:r>
              <a:rPr lang="en-US" spc="-13" dirty="0"/>
              <a:t> </a:t>
            </a:r>
            <a:r>
              <a:rPr lang="en-US" spc="-9" dirty="0" smtClean="0"/>
              <a:t>SH-16582-SH7 (2007) fr</a:t>
            </a:r>
            <a:r>
              <a:rPr lang="en-US" dirty="0" smtClean="0"/>
              <a:t>om</a:t>
            </a:r>
            <a:r>
              <a:rPr lang="en-US" spc="-13" dirty="0" smtClean="0"/>
              <a:t> </a:t>
            </a:r>
            <a:r>
              <a:rPr lang="en-US" spc="-4" dirty="0"/>
              <a:t>th</a:t>
            </a:r>
            <a:r>
              <a:rPr lang="en-US" dirty="0"/>
              <a:t>e Occu</a:t>
            </a:r>
            <a:r>
              <a:rPr lang="en-US" spc="-4" dirty="0"/>
              <a:t>p</a:t>
            </a:r>
            <a:r>
              <a:rPr lang="en-US" dirty="0"/>
              <a:t>a</a:t>
            </a:r>
            <a:r>
              <a:rPr lang="en-US" spc="-4" dirty="0"/>
              <a:t>ti</a:t>
            </a:r>
            <a:r>
              <a:rPr lang="en-US" dirty="0"/>
              <a:t>onal </a:t>
            </a:r>
            <a:r>
              <a:rPr lang="en-US" spc="-9" dirty="0"/>
              <a:t>S</a:t>
            </a:r>
            <a:r>
              <a:rPr lang="en-US" dirty="0"/>
              <a:t>afe</a:t>
            </a:r>
            <a:r>
              <a:rPr lang="en-US" spc="-9" dirty="0"/>
              <a:t>t</a:t>
            </a:r>
            <a:r>
              <a:rPr lang="en-US" dirty="0"/>
              <a:t>y</a:t>
            </a:r>
            <a:r>
              <a:rPr lang="en-US" spc="-4" dirty="0"/>
              <a:t> </a:t>
            </a:r>
            <a:r>
              <a:rPr lang="en-US" dirty="0"/>
              <a:t>and</a:t>
            </a:r>
            <a:r>
              <a:rPr lang="en-US" spc="-9" dirty="0"/>
              <a:t> </a:t>
            </a:r>
            <a:r>
              <a:rPr lang="en-US" spc="-18" dirty="0"/>
              <a:t>H</a:t>
            </a:r>
            <a:r>
              <a:rPr lang="en-US" dirty="0"/>
              <a:t>ea</a:t>
            </a:r>
            <a:r>
              <a:rPr lang="en-US" spc="-4" dirty="0"/>
              <a:t>lt</a:t>
            </a:r>
            <a:r>
              <a:rPr lang="en-US" dirty="0"/>
              <a:t>h</a:t>
            </a:r>
            <a:r>
              <a:rPr lang="en-US" spc="-9" dirty="0"/>
              <a:t> </a:t>
            </a:r>
            <a:r>
              <a:rPr lang="en-US" spc="-4" dirty="0"/>
              <a:t>A</a:t>
            </a:r>
            <a:r>
              <a:rPr lang="en-US" spc="4" dirty="0"/>
              <a:t>d</a:t>
            </a:r>
            <a:r>
              <a:rPr lang="en-US" dirty="0"/>
              <a:t>m</a:t>
            </a:r>
            <a:r>
              <a:rPr lang="en-US" spc="-4" dirty="0"/>
              <a:t>i</a:t>
            </a:r>
            <a:r>
              <a:rPr lang="en-US" dirty="0"/>
              <a:t>n</a:t>
            </a:r>
            <a:r>
              <a:rPr lang="en-US" spc="-4" dirty="0"/>
              <a:t>ist</a:t>
            </a:r>
            <a:r>
              <a:rPr lang="en-US" dirty="0"/>
              <a:t>ra</a:t>
            </a:r>
            <a:r>
              <a:rPr lang="en-US" spc="-4" dirty="0"/>
              <a:t>ti</a:t>
            </a:r>
            <a:r>
              <a:rPr lang="en-US" dirty="0"/>
              <a:t>on,</a:t>
            </a:r>
            <a:r>
              <a:rPr lang="en-US" spc="-4" dirty="0"/>
              <a:t> </a:t>
            </a:r>
            <a:r>
              <a:rPr lang="en-US" spc="-13" dirty="0"/>
              <a:t>U</a:t>
            </a:r>
            <a:r>
              <a:rPr lang="en-US" dirty="0"/>
              <a:t>.</a:t>
            </a:r>
            <a:r>
              <a:rPr lang="en-US" spc="-9" dirty="0"/>
              <a:t>S</a:t>
            </a:r>
            <a:r>
              <a:rPr lang="en-US" dirty="0"/>
              <a:t>.</a:t>
            </a:r>
            <a:r>
              <a:rPr lang="en-US" spc="-9" dirty="0"/>
              <a:t> </a:t>
            </a:r>
            <a:r>
              <a:rPr lang="en-US" spc="-18" dirty="0"/>
              <a:t>D</a:t>
            </a:r>
            <a:r>
              <a:rPr lang="en-US" spc="-9" dirty="0"/>
              <a:t>e</a:t>
            </a:r>
            <a:r>
              <a:rPr lang="en-US" spc="-4" dirty="0"/>
              <a:t>p</a:t>
            </a:r>
            <a:r>
              <a:rPr lang="en-US" dirty="0"/>
              <a:t>ar</a:t>
            </a:r>
            <a:r>
              <a:rPr lang="en-US" spc="-4" dirty="0"/>
              <a:t>t</a:t>
            </a:r>
            <a:r>
              <a:rPr lang="en-US" dirty="0"/>
              <a:t>ment</a:t>
            </a:r>
            <a:r>
              <a:rPr lang="en-US" spc="-18" dirty="0"/>
              <a:t> </a:t>
            </a:r>
            <a:r>
              <a:rPr lang="en-US" spc="-4" dirty="0"/>
              <a:t>o</a:t>
            </a:r>
            <a:r>
              <a:rPr lang="en-US" dirty="0"/>
              <a:t>f </a:t>
            </a:r>
            <a:r>
              <a:rPr lang="en-US" spc="-9" dirty="0"/>
              <a:t>L</a:t>
            </a:r>
            <a:r>
              <a:rPr lang="en-US" spc="-13" dirty="0"/>
              <a:t>ab</a:t>
            </a:r>
            <a:r>
              <a:rPr lang="en-US" dirty="0"/>
              <a:t>o</a:t>
            </a:r>
            <a:r>
              <a:rPr lang="en-US" spc="-9" dirty="0"/>
              <a:t>r</a:t>
            </a:r>
            <a:r>
              <a:rPr lang="en-US" dirty="0"/>
              <a:t>. </a:t>
            </a:r>
            <a:r>
              <a:rPr lang="en-US" spc="-4" dirty="0"/>
              <a:t>I</a:t>
            </a:r>
            <a:r>
              <a:rPr lang="en-US" dirty="0"/>
              <a:t>t</a:t>
            </a:r>
            <a:r>
              <a:rPr lang="en-US" spc="-18" dirty="0"/>
              <a:t> </a:t>
            </a:r>
            <a:r>
              <a:rPr lang="en-US" spc="-4" dirty="0"/>
              <a:t>d</a:t>
            </a:r>
            <a:r>
              <a:rPr lang="en-US" dirty="0"/>
              <a:t>oes</a:t>
            </a:r>
            <a:r>
              <a:rPr lang="en-US" spc="-9" dirty="0"/>
              <a:t> </a:t>
            </a:r>
            <a:r>
              <a:rPr lang="en-US" dirty="0"/>
              <a:t>not</a:t>
            </a:r>
            <a:r>
              <a:rPr lang="en-US" spc="-18" dirty="0"/>
              <a:t> </a:t>
            </a:r>
            <a:r>
              <a:rPr lang="en-US" spc="-13" dirty="0"/>
              <a:t>n</a:t>
            </a:r>
            <a:r>
              <a:rPr lang="en-US" dirty="0"/>
              <a:t>ece</a:t>
            </a:r>
            <a:r>
              <a:rPr lang="en-US" spc="-4" dirty="0"/>
              <a:t>ss</a:t>
            </a:r>
            <a:r>
              <a:rPr lang="en-US" dirty="0"/>
              <a:t>ar</a:t>
            </a:r>
            <a:r>
              <a:rPr lang="en-US" spc="-4" dirty="0"/>
              <a:t>i</a:t>
            </a:r>
            <a:r>
              <a:rPr lang="en-US" spc="-9" dirty="0"/>
              <a:t>l</a:t>
            </a:r>
            <a:r>
              <a:rPr lang="en-US" dirty="0"/>
              <a:t>y</a:t>
            </a:r>
            <a:r>
              <a:rPr lang="en-US" spc="-4" dirty="0"/>
              <a:t> </a:t>
            </a:r>
            <a:r>
              <a:rPr lang="en-US" spc="-9" dirty="0"/>
              <a:t>re</a:t>
            </a:r>
            <a:r>
              <a:rPr lang="en-US" dirty="0"/>
              <a:t>f</a:t>
            </a:r>
            <a:r>
              <a:rPr lang="en-US" spc="-4" dirty="0"/>
              <a:t>l</a:t>
            </a:r>
            <a:r>
              <a:rPr lang="en-US" dirty="0"/>
              <a:t>ect</a:t>
            </a:r>
            <a:r>
              <a:rPr lang="en-US" spc="-9" dirty="0"/>
              <a:t> </a:t>
            </a:r>
            <a:r>
              <a:rPr lang="en-US" spc="-4" dirty="0"/>
              <a:t>th</a:t>
            </a:r>
            <a:r>
              <a:rPr lang="en-US" dirty="0"/>
              <a:t>e</a:t>
            </a:r>
            <a:r>
              <a:rPr lang="en-US" spc="-4" dirty="0"/>
              <a:t> </a:t>
            </a:r>
            <a:r>
              <a:rPr lang="en-US" spc="-9" dirty="0"/>
              <a:t>v</a:t>
            </a:r>
            <a:r>
              <a:rPr lang="en-US" spc="-18" dirty="0"/>
              <a:t>i</a:t>
            </a:r>
            <a:r>
              <a:rPr lang="en-US" dirty="0"/>
              <a:t>ews</a:t>
            </a:r>
            <a:r>
              <a:rPr lang="en-US" spc="-18" dirty="0"/>
              <a:t> </a:t>
            </a:r>
            <a:r>
              <a:rPr lang="en-US" dirty="0"/>
              <a:t>or </a:t>
            </a:r>
            <a:r>
              <a:rPr lang="en-US" spc="-4" dirty="0"/>
              <a:t>p</a:t>
            </a:r>
            <a:r>
              <a:rPr lang="en-US" dirty="0"/>
              <a:t>o</a:t>
            </a:r>
            <a:r>
              <a:rPr lang="en-US" spc="-4" dirty="0"/>
              <a:t>li</a:t>
            </a:r>
            <a:r>
              <a:rPr lang="en-US" dirty="0"/>
              <a:t>c</a:t>
            </a:r>
            <a:r>
              <a:rPr lang="en-US" spc="-4" dirty="0"/>
              <a:t>i</a:t>
            </a:r>
            <a:r>
              <a:rPr lang="en-US" dirty="0"/>
              <a:t>es</a:t>
            </a:r>
            <a:r>
              <a:rPr lang="en-US" spc="-9" dirty="0"/>
              <a:t> </a:t>
            </a:r>
            <a:r>
              <a:rPr lang="en-US" dirty="0"/>
              <a:t>of </a:t>
            </a:r>
            <a:r>
              <a:rPr lang="en-US" spc="-4" dirty="0"/>
              <a:t>th</a:t>
            </a:r>
            <a:r>
              <a:rPr lang="en-US" dirty="0"/>
              <a:t>e</a:t>
            </a:r>
            <a:r>
              <a:rPr lang="en-US" spc="-13" dirty="0"/>
              <a:t> </a:t>
            </a:r>
            <a:r>
              <a:rPr lang="en-US" spc="-4" dirty="0"/>
              <a:t>U</a:t>
            </a:r>
            <a:r>
              <a:rPr lang="en-US" dirty="0"/>
              <a:t>. </a:t>
            </a:r>
            <a:r>
              <a:rPr lang="en-US" spc="-18" dirty="0"/>
              <a:t>S</a:t>
            </a:r>
            <a:r>
              <a:rPr lang="en-US" dirty="0"/>
              <a:t>.</a:t>
            </a:r>
            <a:r>
              <a:rPr lang="en-US" spc="-9" dirty="0"/>
              <a:t> D</a:t>
            </a:r>
            <a:r>
              <a:rPr lang="en-US" dirty="0"/>
              <a:t>e</a:t>
            </a:r>
            <a:r>
              <a:rPr lang="en-US" spc="-4" dirty="0"/>
              <a:t>p</a:t>
            </a:r>
            <a:r>
              <a:rPr lang="en-US" dirty="0"/>
              <a:t>ar</a:t>
            </a:r>
            <a:r>
              <a:rPr lang="en-US" spc="-4" dirty="0"/>
              <a:t>t</a:t>
            </a:r>
            <a:r>
              <a:rPr lang="en-US" spc="-9" dirty="0"/>
              <a:t>me</a:t>
            </a:r>
            <a:r>
              <a:rPr lang="en-US" dirty="0"/>
              <a:t>nt</a:t>
            </a:r>
            <a:r>
              <a:rPr lang="en-US" spc="-9" dirty="0"/>
              <a:t> o</a:t>
            </a:r>
            <a:r>
              <a:rPr lang="en-US" dirty="0"/>
              <a:t>f </a:t>
            </a:r>
            <a:r>
              <a:rPr lang="en-US" spc="-9" dirty="0"/>
              <a:t>L</a:t>
            </a:r>
            <a:r>
              <a:rPr lang="en-US" dirty="0"/>
              <a:t>a</a:t>
            </a:r>
            <a:r>
              <a:rPr lang="en-US" spc="-13" dirty="0"/>
              <a:t>b</a:t>
            </a:r>
            <a:r>
              <a:rPr lang="en-US" dirty="0"/>
              <a:t>or,</a:t>
            </a:r>
            <a:r>
              <a:rPr lang="en-US" spc="-13" dirty="0"/>
              <a:t> </a:t>
            </a:r>
            <a:r>
              <a:rPr lang="en-US" dirty="0"/>
              <a:t>nor </a:t>
            </a:r>
            <a:r>
              <a:rPr lang="en-US" spc="-4" dirty="0"/>
              <a:t>d</a:t>
            </a:r>
            <a:r>
              <a:rPr lang="en-US" spc="-9" dirty="0"/>
              <a:t>o</a:t>
            </a:r>
            <a:r>
              <a:rPr lang="en-US" dirty="0"/>
              <a:t>es</a:t>
            </a:r>
            <a:r>
              <a:rPr lang="en-US" spc="-18" dirty="0"/>
              <a:t> </a:t>
            </a:r>
            <a:r>
              <a:rPr lang="en-US" spc="-9" dirty="0"/>
              <a:t>m</a:t>
            </a:r>
            <a:r>
              <a:rPr lang="en-US" dirty="0"/>
              <a:t>en</a:t>
            </a:r>
            <a:r>
              <a:rPr lang="en-US" spc="-4" dirty="0"/>
              <a:t>ti</a:t>
            </a:r>
            <a:r>
              <a:rPr lang="en-US" spc="-9" dirty="0"/>
              <a:t>o</a:t>
            </a:r>
            <a:r>
              <a:rPr lang="en-US" dirty="0"/>
              <a:t>n</a:t>
            </a:r>
            <a:r>
              <a:rPr lang="en-US" spc="-4" dirty="0"/>
              <a:t> </a:t>
            </a:r>
            <a:r>
              <a:rPr lang="en-US" spc="-9" dirty="0"/>
              <a:t>o</a:t>
            </a:r>
            <a:r>
              <a:rPr lang="en-US" dirty="0"/>
              <a:t>f</a:t>
            </a:r>
            <a:r>
              <a:rPr lang="en-US" spc="-13" dirty="0"/>
              <a:t> </a:t>
            </a:r>
            <a:r>
              <a:rPr lang="en-US" spc="-4" dirty="0"/>
              <a:t>t</a:t>
            </a:r>
            <a:r>
              <a:rPr lang="en-US" dirty="0"/>
              <a:t>ra</a:t>
            </a:r>
            <a:r>
              <a:rPr lang="en-US" spc="-4" dirty="0"/>
              <a:t>d</a:t>
            </a:r>
            <a:r>
              <a:rPr lang="en-US" dirty="0"/>
              <a:t>e na</a:t>
            </a:r>
            <a:r>
              <a:rPr lang="en-US" spc="-9" dirty="0"/>
              <a:t>m</a:t>
            </a:r>
            <a:r>
              <a:rPr lang="en-US" dirty="0"/>
              <a:t>e</a:t>
            </a:r>
            <a:r>
              <a:rPr lang="en-US" spc="-4" dirty="0"/>
              <a:t>s</a:t>
            </a:r>
            <a:r>
              <a:rPr lang="en-US" dirty="0"/>
              <a:t>,</a:t>
            </a:r>
            <a:r>
              <a:rPr lang="en-US" spc="-4" dirty="0"/>
              <a:t> </a:t>
            </a:r>
            <a:r>
              <a:rPr lang="en-US" dirty="0"/>
              <a:t>com</a:t>
            </a:r>
            <a:r>
              <a:rPr lang="en-US" spc="-9" dirty="0"/>
              <a:t>mer</a:t>
            </a:r>
            <a:r>
              <a:rPr lang="en-US" dirty="0"/>
              <a:t>c</a:t>
            </a:r>
            <a:r>
              <a:rPr lang="en-US" spc="-4" dirty="0"/>
              <a:t>i</a:t>
            </a:r>
            <a:r>
              <a:rPr lang="en-US" dirty="0"/>
              <a:t>al</a:t>
            </a:r>
            <a:r>
              <a:rPr lang="en-US" spc="-9" dirty="0"/>
              <a:t> </a:t>
            </a:r>
            <a:r>
              <a:rPr lang="en-US" spc="-4" dirty="0"/>
              <a:t>p</a:t>
            </a:r>
            <a:r>
              <a:rPr lang="en-US" dirty="0"/>
              <a:t>ro</a:t>
            </a:r>
            <a:r>
              <a:rPr lang="en-US" spc="-4" dirty="0"/>
              <a:t>d</a:t>
            </a:r>
            <a:r>
              <a:rPr lang="en-US" dirty="0"/>
              <a:t>uc</a:t>
            </a:r>
            <a:r>
              <a:rPr lang="en-US" spc="-4" dirty="0"/>
              <a:t>ts</a:t>
            </a:r>
            <a:r>
              <a:rPr lang="en-US" dirty="0"/>
              <a:t>,</a:t>
            </a:r>
            <a:r>
              <a:rPr lang="en-US" spc="-4" dirty="0"/>
              <a:t> </a:t>
            </a:r>
            <a:r>
              <a:rPr lang="en-US" dirty="0"/>
              <a:t>or or</a:t>
            </a:r>
            <a:r>
              <a:rPr lang="en-US" spc="-4" dirty="0"/>
              <a:t>g</a:t>
            </a:r>
            <a:r>
              <a:rPr lang="en-US" spc="-13" dirty="0"/>
              <a:t>a</a:t>
            </a:r>
            <a:r>
              <a:rPr lang="en-US" dirty="0"/>
              <a:t>n</a:t>
            </a:r>
            <a:r>
              <a:rPr lang="en-US" spc="-4" dirty="0"/>
              <a:t>iz</a:t>
            </a:r>
            <a:r>
              <a:rPr lang="en-US" dirty="0"/>
              <a:t>a</a:t>
            </a:r>
            <a:r>
              <a:rPr lang="en-US" spc="-4" dirty="0"/>
              <a:t>ti</a:t>
            </a:r>
            <a:r>
              <a:rPr lang="en-US" dirty="0"/>
              <a:t>ons</a:t>
            </a:r>
            <a:r>
              <a:rPr lang="en-US" spc="-9" dirty="0"/>
              <a:t> </a:t>
            </a:r>
            <a:r>
              <a:rPr lang="en-US" spc="-4" dirty="0"/>
              <a:t>i</a:t>
            </a:r>
            <a:r>
              <a:rPr lang="en-US" dirty="0"/>
              <a:t>m</a:t>
            </a:r>
            <a:r>
              <a:rPr lang="en-US" spc="-4" dirty="0"/>
              <a:t>p</a:t>
            </a:r>
            <a:r>
              <a:rPr lang="en-US" spc="-9" dirty="0"/>
              <a:t>l</a:t>
            </a:r>
            <a:r>
              <a:rPr lang="en-US" dirty="0"/>
              <a:t>y</a:t>
            </a:r>
            <a:r>
              <a:rPr lang="en-US" spc="-4" dirty="0"/>
              <a:t> </a:t>
            </a:r>
            <a:r>
              <a:rPr lang="en-US" spc="-9" dirty="0"/>
              <a:t>e</a:t>
            </a:r>
            <a:r>
              <a:rPr lang="en-US" dirty="0"/>
              <a:t>n</a:t>
            </a:r>
            <a:r>
              <a:rPr lang="en-US" spc="-4" dirty="0"/>
              <a:t>d</a:t>
            </a:r>
            <a:r>
              <a:rPr lang="en-US" dirty="0"/>
              <a:t>or</a:t>
            </a:r>
            <a:r>
              <a:rPr lang="en-US" spc="-4" dirty="0"/>
              <a:t>s</a:t>
            </a:r>
            <a:r>
              <a:rPr lang="en-US" spc="-9" dirty="0"/>
              <a:t>em</a:t>
            </a:r>
            <a:r>
              <a:rPr lang="en-US" dirty="0"/>
              <a:t>ent</a:t>
            </a:r>
            <a:r>
              <a:rPr lang="en-US" spc="-9" dirty="0"/>
              <a:t> </a:t>
            </a:r>
            <a:r>
              <a:rPr lang="en-US" spc="-4" dirty="0"/>
              <a:t>b</a:t>
            </a:r>
            <a:r>
              <a:rPr lang="en-US" dirty="0"/>
              <a:t>y</a:t>
            </a:r>
            <a:r>
              <a:rPr lang="en-US" spc="-4" dirty="0"/>
              <a:t> th</a:t>
            </a:r>
            <a:r>
              <a:rPr lang="en-US" dirty="0"/>
              <a:t>e</a:t>
            </a:r>
            <a:r>
              <a:rPr lang="en-US" spc="-13" dirty="0"/>
              <a:t> U</a:t>
            </a:r>
            <a:r>
              <a:rPr lang="en-US" dirty="0"/>
              <a:t>.</a:t>
            </a:r>
            <a:r>
              <a:rPr lang="en-US" spc="-9" dirty="0"/>
              <a:t> S</a:t>
            </a:r>
            <a:r>
              <a:rPr lang="en-US" dirty="0"/>
              <a:t>. </a:t>
            </a:r>
            <a:r>
              <a:rPr lang="en-US" spc="-4" dirty="0"/>
              <a:t>G</a:t>
            </a:r>
            <a:r>
              <a:rPr lang="en-US" dirty="0"/>
              <a:t>o</a:t>
            </a:r>
            <a:r>
              <a:rPr lang="en-US" spc="-18" dirty="0"/>
              <a:t>v</a:t>
            </a:r>
            <a:r>
              <a:rPr lang="en-US" spc="-9" dirty="0"/>
              <a:t>e</a:t>
            </a:r>
            <a:r>
              <a:rPr lang="en-US" dirty="0"/>
              <a:t>r</a:t>
            </a:r>
            <a:r>
              <a:rPr lang="en-US" spc="-9" dirty="0"/>
              <a:t>nme</a:t>
            </a:r>
            <a:r>
              <a:rPr lang="en-US" dirty="0"/>
              <a:t>n</a:t>
            </a:r>
            <a:r>
              <a:rPr lang="en-US" spc="-18" dirty="0"/>
              <a:t>t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Revisions </a:t>
            </a:r>
            <a:r>
              <a:rPr lang="en-US" dirty="0"/>
              <a:t>were made to this material under grant number </a:t>
            </a:r>
            <a:r>
              <a:rPr lang="en-US" dirty="0" smtClean="0"/>
              <a:t>SH-05120-SH9  </a:t>
            </a:r>
            <a:r>
              <a:rPr lang="en-US" dirty="0"/>
              <a:t>from the Occupational Safety and Health Administration, U.S. Department of Labor.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0946" y="426086"/>
            <a:ext cx="7886700" cy="776489"/>
          </a:xfrm>
        </p:spPr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F154CC-4E82-45BB-8A64-02679D04A0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33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>
            <a:extLst>
              <a:ext uri="{FF2B5EF4-FFF2-40B4-BE49-F238E27FC236}">
                <a16:creationId xmlns:a16="http://schemas.microsoft.com/office/drawing/2014/main" id="{CBEFDDA1-BEC4-4A9B-AF74-CA062D885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26086"/>
            <a:ext cx="7886700" cy="776489"/>
          </a:xfrm>
        </p:spPr>
        <p:txBody>
          <a:bodyPr/>
          <a:lstStyle/>
          <a:p>
            <a:r>
              <a:rPr lang="en-US" altLang="en-US" dirty="0"/>
              <a:t>Underground Installations (</a:t>
            </a:r>
            <a:r>
              <a:rPr lang="en-US" altLang="en-US" sz="2800" dirty="0"/>
              <a:t>CONT.)</a:t>
            </a:r>
            <a:endParaRPr lang="en-US" altLang="en-US" dirty="0"/>
          </a:p>
        </p:txBody>
      </p:sp>
      <p:sp>
        <p:nvSpPr>
          <p:cNvPr id="836611" name="Rectangle 3">
            <a:extLst>
              <a:ext uri="{FF2B5EF4-FFF2-40B4-BE49-F238E27FC236}">
                <a16:creationId xmlns:a16="http://schemas.microsoft.com/office/drawing/2014/main" id="{24CB20C3-1800-4685-B4C7-314F2260B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204" y="1426736"/>
            <a:ext cx="7228088" cy="2073285"/>
          </a:xfrm>
        </p:spPr>
        <p:txBody>
          <a:bodyPr/>
          <a:lstStyle/>
          <a:p>
            <a:pPr algn="just"/>
            <a:r>
              <a:rPr lang="en-US" altLang="en-US" dirty="0"/>
              <a:t>While the excavation is open, underground installations shall be protected, supported or removed as necessary to safeguard employees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661D3-65C0-419E-8768-08A390DB8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366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>
            <a:extLst>
              <a:ext uri="{FF2B5EF4-FFF2-40B4-BE49-F238E27FC236}">
                <a16:creationId xmlns:a16="http://schemas.microsoft.com/office/drawing/2014/main" id="{4DE86DA4-95DA-4E7E-9971-AAADC9E06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0997" y="450912"/>
            <a:ext cx="8229600" cy="609600"/>
          </a:xfrm>
        </p:spPr>
        <p:txBody>
          <a:bodyPr/>
          <a:lstStyle/>
          <a:p>
            <a:r>
              <a:rPr lang="en-US" altLang="en-US" dirty="0"/>
              <a:t>Access &amp; Egress</a:t>
            </a:r>
          </a:p>
        </p:txBody>
      </p:sp>
      <p:sp>
        <p:nvSpPr>
          <p:cNvPr id="800771" name="Rectangle 3">
            <a:extLst>
              <a:ext uri="{FF2B5EF4-FFF2-40B4-BE49-F238E27FC236}">
                <a16:creationId xmlns:a16="http://schemas.microsoft.com/office/drawing/2014/main" id="{97AE4AE8-E385-48A2-AECA-C8F6410B3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0997" y="1131533"/>
            <a:ext cx="8229599" cy="4381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/>
              <a:t>Structural ramps</a:t>
            </a:r>
          </a:p>
          <a:p>
            <a:pPr lvl="1" algn="just"/>
            <a:r>
              <a:rPr lang="en-US" altLang="en-US" sz="2800" dirty="0"/>
              <a:t>Used by employees shall be designed by a competent person</a:t>
            </a:r>
          </a:p>
          <a:p>
            <a:pPr lvl="1" algn="just"/>
            <a:r>
              <a:rPr lang="en-US" altLang="en-US" sz="2800" dirty="0"/>
              <a:t>When used for equipment shall be designed competent person qualified in structural design</a:t>
            </a:r>
          </a:p>
          <a:p>
            <a:pPr lvl="1" algn="just"/>
            <a:r>
              <a:rPr lang="en-US" altLang="en-US" sz="2800" dirty="0"/>
              <a:t>Stairway, ladder, ramp or other safe means of egress require no more than 25 ft of lateral travel for employees in excavations that are 4 feet or more in depth</a:t>
            </a:r>
          </a:p>
          <a:p>
            <a:pPr lvl="1" algn="just"/>
            <a:r>
              <a:rPr lang="en-US" altLang="en-US" sz="2800" dirty="0"/>
              <a:t>Ladders must be secured and extend a minimum of 36 inches above the landing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610A71-B81D-45AA-98BB-3EC274B0A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0077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>
            <a:extLst>
              <a:ext uri="{FF2B5EF4-FFF2-40B4-BE49-F238E27FC236}">
                <a16:creationId xmlns:a16="http://schemas.microsoft.com/office/drawing/2014/main" id="{56981469-428B-4B0B-B620-F1030BB2B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57222"/>
            <a:ext cx="7886700" cy="776489"/>
          </a:xfrm>
        </p:spPr>
        <p:txBody>
          <a:bodyPr/>
          <a:lstStyle/>
          <a:p>
            <a:r>
              <a:rPr lang="en-US" altLang="en-US" dirty="0"/>
              <a:t>Exposure to vehicle traffic</a:t>
            </a:r>
          </a:p>
        </p:txBody>
      </p:sp>
      <p:sp>
        <p:nvSpPr>
          <p:cNvPr id="802819" name="Rectangle 3">
            <a:extLst>
              <a:ext uri="{FF2B5EF4-FFF2-40B4-BE49-F238E27FC236}">
                <a16:creationId xmlns:a16="http://schemas.microsoft.com/office/drawing/2014/main" id="{A8D8F23E-6B36-48FF-9C88-5DCA78145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89005"/>
            <a:ext cx="7886700" cy="40263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/>
              <a:t>Employees exposed to public vehicle traffic shall be provided with and wear warning vests or other suitable garments</a:t>
            </a:r>
          </a:p>
          <a:p>
            <a:pPr lvl="1" algn="just"/>
            <a:r>
              <a:rPr lang="en-US" altLang="en-US" sz="2800" dirty="0"/>
              <a:t>Marked or made with reflectorized  or highly visible material</a:t>
            </a:r>
          </a:p>
          <a:p>
            <a:pPr lvl="1" algn="just"/>
            <a:r>
              <a:rPr lang="en-US" altLang="en-US" sz="2800" dirty="0"/>
              <a:t>Requiring a designated, trained flag person along with signs, signals, and barricades when necessary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DA4271-4660-4583-9C9F-4489CF108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>
            <a:extLst>
              <a:ext uri="{FF2B5EF4-FFF2-40B4-BE49-F238E27FC236}">
                <a16:creationId xmlns:a16="http://schemas.microsoft.com/office/drawing/2014/main" id="{229B1724-33D4-4F1A-8D1F-B0AF5A521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751" y="495300"/>
            <a:ext cx="8229600" cy="609600"/>
          </a:xfrm>
        </p:spPr>
        <p:txBody>
          <a:bodyPr/>
          <a:lstStyle/>
          <a:p>
            <a:r>
              <a:rPr lang="en-US" altLang="en-US" dirty="0"/>
              <a:t>Exposure to falling loads</a:t>
            </a:r>
          </a:p>
        </p:txBody>
      </p:sp>
      <p:sp>
        <p:nvSpPr>
          <p:cNvPr id="803843" name="Rectangle 3">
            <a:extLst>
              <a:ext uri="{FF2B5EF4-FFF2-40B4-BE49-F238E27FC236}">
                <a16:creationId xmlns:a16="http://schemas.microsoft.com/office/drawing/2014/main" id="{104869A7-8EA4-490A-9CD9-E25AC42C4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731" y="1495538"/>
            <a:ext cx="7680848" cy="3440447"/>
          </a:xfrm>
        </p:spPr>
        <p:txBody>
          <a:bodyPr>
            <a:normAutofit fontScale="92500"/>
          </a:bodyPr>
          <a:lstStyle/>
          <a:p>
            <a:pPr lvl="1" algn="just"/>
            <a:r>
              <a:rPr lang="en-US" altLang="en-US" sz="2800" dirty="0"/>
              <a:t>No employee shall be permitted underneath loads handled by digging or lifting equipment</a:t>
            </a:r>
          </a:p>
          <a:p>
            <a:pPr lvl="1" algn="just">
              <a:lnSpc>
                <a:spcPct val="90000"/>
              </a:lnSpc>
            </a:pPr>
            <a:endParaRPr lang="en-US" altLang="en-US" sz="2800" dirty="0"/>
          </a:p>
          <a:p>
            <a:pPr lvl="1" algn="just"/>
            <a:r>
              <a:rPr lang="en-US" altLang="en-US" sz="2800" dirty="0"/>
              <a:t>Stand away from vehicle being loaded or unloaded to avoid being struck</a:t>
            </a:r>
          </a:p>
          <a:p>
            <a:pPr lvl="1" algn="just"/>
            <a:endParaRPr lang="en-US" altLang="en-US" sz="2800" dirty="0"/>
          </a:p>
          <a:p>
            <a:pPr lvl="1" algn="just"/>
            <a:r>
              <a:rPr lang="en-US" altLang="en-US" sz="2800" dirty="0"/>
              <a:t>Operators may remain in cabs when vehicles are equipped in accordance with 1926.601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A68C9C-26CD-461E-A606-A9A9E89DA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038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1026">
            <a:extLst>
              <a:ext uri="{FF2B5EF4-FFF2-40B4-BE49-F238E27FC236}">
                <a16:creationId xmlns:a16="http://schemas.microsoft.com/office/drawing/2014/main" id="{DD207757-D204-4D6A-B5FB-D92BBA61F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588" y="249044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stuck-in</a:t>
            </a:r>
          </a:p>
        </p:txBody>
      </p:sp>
      <p:pic>
        <p:nvPicPr>
          <p:cNvPr id="619524" name="Picture 1028" descr="Employee stuck-in underneath the load" title="Example of Hazard">
            <a:extLst>
              <a:ext uri="{FF2B5EF4-FFF2-40B4-BE49-F238E27FC236}">
                <a16:creationId xmlns:a16="http://schemas.microsoft.com/office/drawing/2014/main" id="{5FDD8A89-FA24-437E-AAA7-6E3C74C3709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839" y="921873"/>
            <a:ext cx="7796096" cy="58470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flat" cmpd="sng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E4DC7-6629-43DF-BDC0-8FDDFF31A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>
            <a:extLst>
              <a:ext uri="{FF2B5EF4-FFF2-40B4-BE49-F238E27FC236}">
                <a16:creationId xmlns:a16="http://schemas.microsoft.com/office/drawing/2014/main" id="{4294F4DF-091F-45D8-8B9A-0EDB466FA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08374"/>
            <a:ext cx="8058150" cy="1282516"/>
          </a:xfrm>
        </p:spPr>
        <p:txBody>
          <a:bodyPr/>
          <a:lstStyle/>
          <a:p>
            <a:r>
              <a:rPr lang="en-US" altLang="en-US" dirty="0"/>
              <a:t>Warning systems for mobile equipment</a:t>
            </a:r>
          </a:p>
        </p:txBody>
      </p:sp>
      <p:sp>
        <p:nvSpPr>
          <p:cNvPr id="804867" name="Rectangle 3">
            <a:extLst>
              <a:ext uri="{FF2B5EF4-FFF2-40B4-BE49-F238E27FC236}">
                <a16:creationId xmlns:a16="http://schemas.microsoft.com/office/drawing/2014/main" id="{3A0341DC-4518-420F-BB39-984FE1B8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3732" y="2055180"/>
            <a:ext cx="8229600" cy="3657600"/>
          </a:xfrm>
        </p:spPr>
        <p:txBody>
          <a:bodyPr>
            <a:normAutofit/>
          </a:bodyPr>
          <a:lstStyle/>
          <a:p>
            <a:pPr algn="just"/>
            <a:r>
              <a:rPr lang="en-US" altLang="en-US" dirty="0"/>
              <a:t>When operator does not have clear view of edge of excavation</a:t>
            </a:r>
          </a:p>
          <a:p>
            <a:pPr algn="just"/>
            <a:r>
              <a:rPr lang="en-US" altLang="en-US" dirty="0"/>
              <a:t>Warning system shall be utilized </a:t>
            </a:r>
          </a:p>
          <a:p>
            <a:pPr lvl="1" algn="just"/>
            <a:r>
              <a:rPr lang="en-US" altLang="en-US" sz="2800" dirty="0"/>
              <a:t>Barricades</a:t>
            </a:r>
          </a:p>
          <a:p>
            <a:pPr lvl="1" algn="just"/>
            <a:r>
              <a:rPr lang="en-US" altLang="en-US" sz="2800" dirty="0"/>
              <a:t>Hand or mechanical signals</a:t>
            </a:r>
          </a:p>
          <a:p>
            <a:pPr lvl="1" algn="just"/>
            <a:r>
              <a:rPr lang="en-US" altLang="en-US" sz="2800" dirty="0"/>
              <a:t>Stop logs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05AD9B-1C3D-4654-9467-2D66DCA78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0486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0D7BD5-AC9D-499D-BC11-17BBB75D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21" y="-549275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excavation without proper barricade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776C4-C4A5-4F83-9488-3E5D7F0F8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" name="Online Image Placeholder 2" descr="Example of Hazard Vehicle falling in excavation without proper barricade and signage  "/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3" y="101664"/>
            <a:ext cx="8508381" cy="6376426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 descr="Vehicle falling in excavation without proper barricade and signage" title="Example of Hazard">
            <a:extLst>
              <a:ext uri="{FF2B5EF4-FFF2-40B4-BE49-F238E27FC236}">
                <a16:creationId xmlns:a16="http://schemas.microsoft.com/office/drawing/2014/main" id="{D8D05E78-A6E5-4BEC-BBBB-D3D6F5E58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73" y="55454"/>
            <a:ext cx="8327254" cy="62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DDB8BE1-6391-4CDD-8646-2210424BF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671332"/>
            <a:ext cx="9009444" cy="671332"/>
          </a:xfrm>
        </p:spPr>
        <p:txBody>
          <a:bodyPr>
            <a:normAutofit/>
          </a:bodyPr>
          <a:lstStyle/>
          <a:p>
            <a:r>
              <a:rPr lang="en-US" sz="3600" dirty="0"/>
              <a:t>Vehicle falling in excavation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2317F-B2B3-4028-915F-EFDDF381E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>
            <a:extLst>
              <a:ext uri="{FF2B5EF4-FFF2-40B4-BE49-F238E27FC236}">
                <a16:creationId xmlns:a16="http://schemas.microsoft.com/office/drawing/2014/main" id="{EA5C7827-97C3-42A0-AD0A-C9601A4BD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609600"/>
          </a:xfrm>
        </p:spPr>
        <p:txBody>
          <a:bodyPr/>
          <a:lstStyle/>
          <a:p>
            <a:r>
              <a:rPr lang="en-US" altLang="en-US"/>
              <a:t>Hazardous Atmospheres</a:t>
            </a: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E3C1EF65-31D8-4A0A-9CE3-EF7E943E3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0895" y="1287087"/>
            <a:ext cx="7760748" cy="42838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altLang="en-US" dirty="0"/>
              <a:t>Testing and controls</a:t>
            </a:r>
          </a:p>
          <a:p>
            <a:pPr lvl="1" algn="just"/>
            <a:r>
              <a:rPr lang="en-US" altLang="en-US" sz="2800" dirty="0"/>
              <a:t>To prevent harmful levels of atmospheric contaminants</a:t>
            </a:r>
          </a:p>
          <a:p>
            <a:pPr lvl="1" algn="just"/>
            <a:r>
              <a:rPr lang="en-US" altLang="en-US" sz="2800" dirty="0"/>
              <a:t>Less than 19.5% or more than 23.5% oxygen</a:t>
            </a:r>
          </a:p>
          <a:p>
            <a:pPr lvl="1" algn="just"/>
            <a:r>
              <a:rPr lang="en-US" altLang="en-US" sz="2800" dirty="0"/>
              <a:t>Atmosphere tested before entry</a:t>
            </a:r>
          </a:p>
          <a:p>
            <a:pPr lvl="1" algn="just"/>
            <a:r>
              <a:rPr lang="en-US" altLang="en-US" sz="2800" dirty="0"/>
              <a:t>Adequate precautions shall be taken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altLang="en-US" sz="2800" dirty="0"/>
              <a:t>Ventilation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altLang="en-US" sz="2800" dirty="0"/>
              <a:t>Proper respiratory protection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altLang="en-US" sz="2800" dirty="0"/>
              <a:t>Testing done often as necessary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B54884-81F9-42CE-90BB-4F81C6BF7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058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8" name="Rectangle 8">
            <a:extLst>
              <a:ext uri="{FF2B5EF4-FFF2-40B4-BE49-F238E27FC236}">
                <a16:creationId xmlns:a16="http://schemas.microsoft.com/office/drawing/2014/main" id="{D835A81A-927D-4586-BCFA-C7C3C5694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6" y="149533"/>
            <a:ext cx="8758237" cy="969963"/>
          </a:xfrm>
        </p:spPr>
        <p:txBody>
          <a:bodyPr/>
          <a:lstStyle/>
          <a:p>
            <a:r>
              <a:rPr lang="en-US" altLang="en-US" sz="3200" b="0" dirty="0"/>
              <a:t>exposed to hazardous atmosphere</a:t>
            </a:r>
          </a:p>
        </p:txBody>
      </p:sp>
      <p:pic>
        <p:nvPicPr>
          <p:cNvPr id="199687" name="Picture 7" descr="Employee exposed to hazardous atmosphere inside the trench" title="Example of Hazard">
            <a:extLst>
              <a:ext uri="{FF2B5EF4-FFF2-40B4-BE49-F238E27FC236}">
                <a16:creationId xmlns:a16="http://schemas.microsoft.com/office/drawing/2014/main" id="{2C15F7C0-E19C-420E-A7B6-14FF79ACEB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569" y="1070517"/>
            <a:ext cx="7716643" cy="57874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4BEB6-BE44-44A6-A7AD-90315B66F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50" y="1199625"/>
            <a:ext cx="8389399" cy="4934845"/>
          </a:xfrm>
        </p:spPr>
        <p:txBody>
          <a:bodyPr>
            <a:noAutofit/>
          </a:bodyPr>
          <a:lstStyle/>
          <a:p>
            <a:pPr marL="285548" indent="-285548">
              <a:buFont typeface="Wingdings" panose="05000000000000000000" pitchFamily="2" charset="2"/>
              <a:buChar char="§"/>
            </a:pPr>
            <a:r>
              <a:rPr lang="en-US" dirty="0"/>
              <a:t>Welcome</a:t>
            </a:r>
          </a:p>
          <a:p>
            <a:pPr marL="285548" indent="-285548">
              <a:buFont typeface="Wingdings" panose="05000000000000000000" pitchFamily="2" charset="2"/>
              <a:buChar char="§"/>
            </a:pPr>
            <a:r>
              <a:rPr lang="en-US" dirty="0"/>
              <a:t>Introduction to OSHA</a:t>
            </a:r>
          </a:p>
          <a:p>
            <a:pPr marL="285548" indent="-285548">
              <a:buFont typeface="Wingdings" panose="05000000000000000000" pitchFamily="2" charset="2"/>
              <a:buChar char="§"/>
            </a:pPr>
            <a:r>
              <a:rPr lang="en-US" dirty="0"/>
              <a:t>Worker’s rights</a:t>
            </a:r>
          </a:p>
          <a:p>
            <a:pPr marL="285548" indent="-285548">
              <a:buFont typeface="Wingdings" panose="05000000000000000000" pitchFamily="2" charset="2"/>
              <a:buChar char="§"/>
            </a:pPr>
            <a:r>
              <a:rPr lang="en-US" dirty="0"/>
              <a:t>Introduction to Trenching and Excavation Hazards</a:t>
            </a:r>
          </a:p>
          <a:p>
            <a:pPr marL="799539" lvl="1" indent="-342659">
              <a:buFont typeface="Wingdings" panose="05000000000000000000" pitchFamily="2" charset="2"/>
              <a:buChar char="q"/>
            </a:pPr>
            <a:r>
              <a:rPr lang="en-US" sz="2800" dirty="0"/>
              <a:t>What is trenching? </a:t>
            </a:r>
          </a:p>
          <a:p>
            <a:pPr marL="799539" lvl="1" indent="-342659">
              <a:buFont typeface="Wingdings" panose="05000000000000000000" pitchFamily="2" charset="2"/>
              <a:buChar char="q"/>
            </a:pPr>
            <a:r>
              <a:rPr lang="en-US" sz="2800" dirty="0"/>
              <a:t>Preventing excavation hazard</a:t>
            </a:r>
          </a:p>
          <a:p>
            <a:pPr marL="456880" indent="-457200">
              <a:buFont typeface="Wingdings" panose="05000000000000000000" pitchFamily="2" charset="2"/>
              <a:buChar char="§"/>
            </a:pPr>
            <a:r>
              <a:rPr lang="en-US" dirty="0"/>
              <a:t>Common Trenching and Excavation Hazards</a:t>
            </a:r>
          </a:p>
          <a:p>
            <a:pPr marL="456880" indent="-457200">
              <a:buFont typeface="Wingdings" panose="05000000000000000000" pitchFamily="2" charset="2"/>
              <a:buChar char="§"/>
            </a:pPr>
            <a:r>
              <a:rPr lang="en-US" dirty="0"/>
              <a:t>Soil Classifications</a:t>
            </a:r>
          </a:p>
          <a:p>
            <a:pPr marL="456880" indent="-457200">
              <a:buFont typeface="Wingdings" panose="05000000000000000000" pitchFamily="2" charset="2"/>
              <a:buChar char="§"/>
            </a:pPr>
            <a:r>
              <a:rPr lang="en-US" dirty="0"/>
              <a:t>Exercises</a:t>
            </a:r>
          </a:p>
          <a:p>
            <a:pPr marL="456880" indent="-457200">
              <a:buFont typeface="Wingdings" panose="05000000000000000000" pitchFamily="2" charset="2"/>
              <a:buChar char="§"/>
            </a:pPr>
            <a:r>
              <a:rPr lang="en-US" dirty="0"/>
              <a:t>Certificates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42871"/>
            <a:ext cx="7886700" cy="776489"/>
          </a:xfrm>
        </p:spPr>
        <p:txBody>
          <a:bodyPr>
            <a:normAutofit/>
          </a:bodyPr>
          <a:lstStyle/>
          <a:p>
            <a:r>
              <a:rPr lang="de-DE" sz="3600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F154CC-4E82-45BB-8A64-02679D04A0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884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>
            <a:extLst>
              <a:ext uri="{FF2B5EF4-FFF2-40B4-BE49-F238E27FC236}">
                <a16:creationId xmlns:a16="http://schemas.microsoft.com/office/drawing/2014/main" id="{325F2CAE-F02F-4FB3-811F-72CFD5615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89626" cy="969963"/>
          </a:xfrm>
        </p:spPr>
        <p:txBody>
          <a:bodyPr/>
          <a:lstStyle/>
          <a:p>
            <a:r>
              <a:rPr lang="en-US" altLang="en-US" b="0" dirty="0"/>
              <a:t>Employees exposed to hazardous atmosphere</a:t>
            </a:r>
          </a:p>
        </p:txBody>
      </p:sp>
      <p:pic>
        <p:nvPicPr>
          <p:cNvPr id="200708" name="Picture 4" descr="Employees exposed to hazardous atmosphere without any protection" title="Example of Hazard">
            <a:extLst>
              <a:ext uri="{FF2B5EF4-FFF2-40B4-BE49-F238E27FC236}">
                <a16:creationId xmlns:a16="http://schemas.microsoft.com/office/drawing/2014/main" id="{87059A01-6E13-4FC6-8588-63608135F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082" y="971562"/>
            <a:ext cx="7729636" cy="57972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DD9BD-ECC2-445F-B7B6-BCB7FDB8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7" name="Rectangle 5">
            <a:extLst>
              <a:ext uri="{FF2B5EF4-FFF2-40B4-BE49-F238E27FC236}">
                <a16:creationId xmlns:a16="http://schemas.microsoft.com/office/drawing/2014/main" id="{667D74E3-A1B6-4273-8515-49E31DDEC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93994" y="141065"/>
            <a:ext cx="3156012" cy="536097"/>
          </a:xfrm>
        </p:spPr>
        <p:txBody>
          <a:bodyPr/>
          <a:lstStyle/>
          <a:p>
            <a:r>
              <a:rPr lang="en-US" altLang="en-US" dirty="0"/>
              <a:t>Monitoring</a:t>
            </a:r>
          </a:p>
        </p:txBody>
      </p:sp>
      <p:pic>
        <p:nvPicPr>
          <p:cNvPr id="228356" name="Picture 4" descr="Monitoring the atmosphere inside the trench " title="Monitoring">
            <a:extLst>
              <a:ext uri="{FF2B5EF4-FFF2-40B4-BE49-F238E27FC236}">
                <a16:creationId xmlns:a16="http://schemas.microsoft.com/office/drawing/2014/main" id="{2ADCB8B8-2B5A-4368-8B48-05AA1796EB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77162"/>
            <a:ext cx="91440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026F41-485C-4B2F-AFCF-7263479B8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3" name="Rectangle 5">
            <a:extLst>
              <a:ext uri="{FF2B5EF4-FFF2-40B4-BE49-F238E27FC236}">
                <a16:creationId xmlns:a16="http://schemas.microsoft.com/office/drawing/2014/main" id="{B04C2EEF-B03D-4EF7-B343-EF351D65D2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3870" y="199547"/>
            <a:ext cx="5712780" cy="600183"/>
          </a:xfrm>
        </p:spPr>
        <p:txBody>
          <a:bodyPr/>
          <a:lstStyle/>
          <a:p>
            <a:r>
              <a:rPr lang="en-US" altLang="en-US" dirty="0"/>
              <a:t>Ventilation Blowers</a:t>
            </a:r>
          </a:p>
        </p:txBody>
      </p:sp>
      <p:pic>
        <p:nvPicPr>
          <p:cNvPr id="227332" name="Picture 4" descr="Removing harmful gases from the trench" title="Ventilation Blowers">
            <a:extLst>
              <a:ext uri="{FF2B5EF4-FFF2-40B4-BE49-F238E27FC236}">
                <a16:creationId xmlns:a16="http://schemas.microsoft.com/office/drawing/2014/main" id="{1B9F7ECC-C596-4E11-8A89-1B11EEC467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99730"/>
            <a:ext cx="91440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41C9A0-6E66-4682-A891-30F5D7DDA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>
            <a:extLst>
              <a:ext uri="{FF2B5EF4-FFF2-40B4-BE49-F238E27FC236}">
                <a16:creationId xmlns:a16="http://schemas.microsoft.com/office/drawing/2014/main" id="{841B293B-D844-4F13-B307-1A74C39CB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461" y="301841"/>
            <a:ext cx="8027078" cy="1002891"/>
          </a:xfrm>
        </p:spPr>
        <p:txBody>
          <a:bodyPr/>
          <a:lstStyle/>
          <a:p>
            <a:r>
              <a:rPr lang="en-US" altLang="en-US" dirty="0"/>
              <a:t>Emergency Rescue Equipment</a:t>
            </a:r>
          </a:p>
        </p:txBody>
      </p:sp>
      <p:sp>
        <p:nvSpPr>
          <p:cNvPr id="806915" name="Rectangle 3">
            <a:extLst>
              <a:ext uri="{FF2B5EF4-FFF2-40B4-BE49-F238E27FC236}">
                <a16:creationId xmlns:a16="http://schemas.microsoft.com/office/drawing/2014/main" id="{3B3E1341-A3DB-4F67-9711-A3F6061BD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237" y="1726356"/>
            <a:ext cx="8027078" cy="3893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/>
              <a:t>Rescue equipment</a:t>
            </a:r>
          </a:p>
          <a:p>
            <a:pPr lvl="1" algn="just"/>
            <a:r>
              <a:rPr lang="en-US" altLang="en-US" sz="2800" dirty="0"/>
              <a:t>Breathing equipment</a:t>
            </a:r>
          </a:p>
          <a:p>
            <a:pPr lvl="1" algn="just"/>
            <a:r>
              <a:rPr lang="en-US" altLang="en-US" sz="2800" dirty="0"/>
              <a:t>Safety harness and line or basket stretcher</a:t>
            </a:r>
          </a:p>
          <a:p>
            <a:pPr lvl="1" algn="just"/>
            <a:r>
              <a:rPr lang="en-US" altLang="en-US" sz="2800" dirty="0"/>
              <a:t>Must be readily available</a:t>
            </a:r>
          </a:p>
          <a:p>
            <a:pPr lvl="1" algn="just"/>
            <a:r>
              <a:rPr lang="en-US" altLang="en-US" sz="2800" dirty="0"/>
              <a:t>Must be attended</a:t>
            </a:r>
          </a:p>
          <a:p>
            <a:pPr lvl="1" algn="just"/>
            <a:r>
              <a:rPr lang="en-US" altLang="en-US" sz="2800" dirty="0"/>
              <a:t>Bell-bottom pier holes, deep and confined footing excavation shall wear a harness with a lifeline securely attached to 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171061-4339-460E-83A6-473105816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069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54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1B293B-D844-4F13-B307-1A74C39CB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461" y="301841"/>
            <a:ext cx="8027078" cy="1002891"/>
          </a:xfrm>
        </p:spPr>
        <p:txBody>
          <a:bodyPr/>
          <a:lstStyle/>
          <a:p>
            <a:r>
              <a:rPr lang="en-US" altLang="en-US" dirty="0" smtClean="0"/>
              <a:t>BELL BOTTOM PIER HOLE</a:t>
            </a:r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B3E1341-A3DB-4F67-9711-A3F6061BD5FF}"/>
              </a:ext>
            </a:extLst>
          </p:cNvPr>
          <p:cNvSpPr txBox="1">
            <a:spLocks noChangeArrowheads="1"/>
          </p:cNvSpPr>
          <p:nvPr/>
        </p:nvSpPr>
        <p:spPr>
          <a:xfrm>
            <a:off x="647237" y="1726356"/>
            <a:ext cx="8027078" cy="1474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dirty="0"/>
              <a:t>A tubular shaft with a wider bell shaped cross-section at it’s base for support. Created for foundations and footer construction.</a:t>
            </a:r>
          </a:p>
        </p:txBody>
      </p:sp>
      <p:pic>
        <p:nvPicPr>
          <p:cNvPr id="3" name="Content Placeholder 2" descr="BELL BOTTOM PIER HOLE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86" y="2902760"/>
            <a:ext cx="3938016" cy="3425868"/>
          </a:xfrm>
        </p:spPr>
      </p:pic>
    </p:spTree>
    <p:extLst>
      <p:ext uri="{BB962C8B-B14F-4D97-AF65-F5344CB8AC3E}">
        <p14:creationId xmlns:p14="http://schemas.microsoft.com/office/powerpoint/2010/main" val="691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5" name="Rectangle 5">
            <a:extLst>
              <a:ext uri="{FF2B5EF4-FFF2-40B4-BE49-F238E27FC236}">
                <a16:creationId xmlns:a16="http://schemas.microsoft.com/office/drawing/2014/main" id="{B91BA771-7139-455A-B57F-65B7F449F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77888"/>
          </a:xfrm>
        </p:spPr>
        <p:txBody>
          <a:bodyPr/>
          <a:lstStyle/>
          <a:p>
            <a:r>
              <a:rPr lang="en-US" altLang="en-US" dirty="0"/>
              <a:t>Water Accumulation</a:t>
            </a:r>
          </a:p>
        </p:txBody>
      </p:sp>
      <p:pic>
        <p:nvPicPr>
          <p:cNvPr id="296964" name="Picture 4" descr="Accumulating water inside the trench&#10;" title="Water Accumulation">
            <a:extLst>
              <a:ext uri="{FF2B5EF4-FFF2-40B4-BE49-F238E27FC236}">
                <a16:creationId xmlns:a16="http://schemas.microsoft.com/office/drawing/2014/main" id="{0BE5F316-B520-4D92-8501-27EE13A3A2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08" y="95196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AA6932-E2F1-46AD-8EDD-558BD4B33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DC9E96AF-14D0-4D91-A1EA-1F3CCB6B0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612775"/>
          </a:xfrm>
        </p:spPr>
        <p:txBody>
          <a:bodyPr/>
          <a:lstStyle/>
          <a:p>
            <a:r>
              <a:rPr lang="en-US" altLang="en-US" dirty="0"/>
              <a:t>Water Accumulation </a:t>
            </a:r>
            <a:r>
              <a:rPr lang="en-US" altLang="en-US" sz="2800" dirty="0"/>
              <a:t>(CONT.)</a:t>
            </a:r>
            <a:endParaRPr lang="en-US" altLang="en-US" dirty="0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B1F6451D-FD5C-464E-A4C9-4EA64BC15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136" y="1324279"/>
            <a:ext cx="8331728" cy="46251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/>
              <a:t>Employees shall not work in excavations where there is accumulated water, or where water is accumulating, unless adequate precautions have been taken, to protect employees.</a:t>
            </a:r>
          </a:p>
          <a:p>
            <a:pPr marL="0" indent="0">
              <a:buNone/>
            </a:pPr>
            <a:r>
              <a:rPr lang="en-US" altLang="en-US" dirty="0"/>
              <a:t>Must take adequate precautions to protect employees</a:t>
            </a:r>
          </a:p>
          <a:p>
            <a:pPr lvl="1"/>
            <a:r>
              <a:rPr lang="en-US" altLang="en-US" dirty="0"/>
              <a:t>Accumulating water</a:t>
            </a:r>
          </a:p>
          <a:p>
            <a:pPr lvl="1"/>
            <a:r>
              <a:rPr lang="en-US" altLang="en-US" dirty="0"/>
              <a:t>Varies with each situation</a:t>
            </a:r>
          </a:p>
          <a:p>
            <a:pPr lvl="1"/>
            <a:r>
              <a:rPr lang="en-US" altLang="en-US" dirty="0"/>
              <a:t>Removal monitored by competent person</a:t>
            </a:r>
          </a:p>
          <a:p>
            <a:pPr lvl="1"/>
            <a:r>
              <a:rPr lang="en-US" altLang="en-US" dirty="0"/>
              <a:t>Run off from heavy rains requires inspection by competent person</a:t>
            </a:r>
          </a:p>
          <a:p>
            <a:pPr marL="0" indent="0" algn="just">
              <a:buNone/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C6AE9A-A143-47F4-AC05-03935192D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 descr="Water removal from trench" title="Water removal">
            <a:extLst>
              <a:ext uri="{FF2B5EF4-FFF2-40B4-BE49-F238E27FC236}">
                <a16:creationId xmlns:a16="http://schemas.microsoft.com/office/drawing/2014/main" id="{6A7C391B-EC9E-4A8B-B8EC-1271C2526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64" y="594305"/>
            <a:ext cx="7730986" cy="566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41D112-87BF-4BB1-857E-9310B1ED9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45" y="0"/>
            <a:ext cx="8285205" cy="634236"/>
          </a:xfrm>
        </p:spPr>
        <p:txBody>
          <a:bodyPr>
            <a:normAutofit/>
          </a:bodyPr>
          <a:lstStyle/>
          <a:p>
            <a:r>
              <a:rPr lang="en-US" sz="3600" dirty="0"/>
              <a:t>Water removal from trench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CB671-2991-4330-B628-0D67F46C7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6EBCF360-8758-4909-B3B9-3CF981D19F7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050">
            <a:extLst>
              <a:ext uri="{FF2B5EF4-FFF2-40B4-BE49-F238E27FC236}">
                <a16:creationId xmlns:a16="http://schemas.microsoft.com/office/drawing/2014/main" id="{313A3189-C0EF-4E50-87A1-00B215E23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3415" y="0"/>
            <a:ext cx="7605470" cy="749842"/>
          </a:xfrm>
        </p:spPr>
        <p:txBody>
          <a:bodyPr>
            <a:normAutofit/>
          </a:bodyPr>
          <a:lstStyle/>
          <a:p>
            <a:r>
              <a:rPr lang="en-US" altLang="en-US" dirty="0"/>
              <a:t>Water removal equipment</a:t>
            </a:r>
          </a:p>
        </p:txBody>
      </p:sp>
      <p:pic>
        <p:nvPicPr>
          <p:cNvPr id="617476" name="Picture 2052" descr="Water removal equipment" title="Equipment">
            <a:extLst>
              <a:ext uri="{FF2B5EF4-FFF2-40B4-BE49-F238E27FC236}">
                <a16:creationId xmlns:a16="http://schemas.microsoft.com/office/drawing/2014/main" id="{C9E5258C-991F-43A5-A6BD-C00C68ED9B0A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114" y="646771"/>
            <a:ext cx="7612771" cy="57095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27EA2-4133-4B0C-AE50-42DA5FF7F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>
            <a:extLst>
              <a:ext uri="{FF2B5EF4-FFF2-40B4-BE49-F238E27FC236}">
                <a16:creationId xmlns:a16="http://schemas.microsoft.com/office/drawing/2014/main" id="{67D367C1-7504-4277-8CFD-654629B64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26086"/>
            <a:ext cx="7707482" cy="1109751"/>
          </a:xfrm>
        </p:spPr>
        <p:txBody>
          <a:bodyPr/>
          <a:lstStyle/>
          <a:p>
            <a:r>
              <a:rPr lang="en-US" altLang="en-US" dirty="0"/>
              <a:t>Stability of adjacent structures</a:t>
            </a:r>
          </a:p>
        </p:txBody>
      </p:sp>
      <p:sp>
        <p:nvSpPr>
          <p:cNvPr id="808963" name="Rectangle 3">
            <a:extLst>
              <a:ext uri="{FF2B5EF4-FFF2-40B4-BE49-F238E27FC236}">
                <a16:creationId xmlns:a16="http://schemas.microsoft.com/office/drawing/2014/main" id="{BDDA6454-DFAA-4A1B-B3CA-E7D7401E2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699724"/>
            <a:ext cx="7886700" cy="3697899"/>
          </a:xfrm>
        </p:spPr>
        <p:txBody>
          <a:bodyPr/>
          <a:lstStyle/>
          <a:p>
            <a:pPr algn="just"/>
            <a:r>
              <a:rPr lang="en-US" altLang="en-US" sz="2800" dirty="0"/>
              <a:t>Where stability is endangered by excavation operations</a:t>
            </a:r>
          </a:p>
          <a:p>
            <a:pPr algn="just"/>
            <a:r>
              <a:rPr lang="en-US" altLang="en-US" sz="2800" dirty="0"/>
              <a:t>Support systems such as shoring, bracing or underpinning shall be provided</a:t>
            </a:r>
          </a:p>
          <a:p>
            <a:pPr algn="just"/>
            <a:r>
              <a:rPr lang="en-US" altLang="en-US" sz="2800" dirty="0"/>
              <a:t>Sidewalks, pavement and appurtenant structures shall not be undermined unless support systems are used to protect employees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F2C87-A53C-4409-A911-3E2E4544B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0896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888" y="852489"/>
            <a:ext cx="7886700" cy="2852737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 to </a:t>
            </a:r>
            <a:br>
              <a:rPr lang="en-US" dirty="0"/>
            </a:br>
            <a:r>
              <a:rPr lang="en-US" dirty="0"/>
              <a:t>osha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Overview of anti-retaliation provisions, employee rights, employer responsibilities, whistleblower laws, and OSHA’s complaint investigation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2EE31D-995F-49BA-8FFA-0CC48DCCE8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283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5" name="Picture 3" descr="No support provided to prevent structural failure" title="Structural Failure">
            <a:extLst>
              <a:ext uri="{FF2B5EF4-FFF2-40B4-BE49-F238E27FC236}">
                <a16:creationId xmlns:a16="http://schemas.microsoft.com/office/drawing/2014/main" id="{21728048-D724-4289-AF9E-8AB40147C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20" y="754106"/>
            <a:ext cx="8159720" cy="610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F08ED05-D413-4CE6-BA1B-3EB871DB8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No support provided to prevent structural failure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3A3BF-F0FC-4086-8A51-90DC9443A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691" name="Picture 3" descr="Support provided under the ground level to prevent cave-in" title="Support">
            <a:extLst>
              <a:ext uri="{FF2B5EF4-FFF2-40B4-BE49-F238E27FC236}">
                <a16:creationId xmlns:a16="http://schemas.microsoft.com/office/drawing/2014/main" id="{0D295E9E-B627-4F90-B1F2-9994546F7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5" y="0"/>
            <a:ext cx="8424909" cy="631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F10F6E-B703-4D0A-9AD4-6B494B43A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2597" y="-1297459"/>
            <a:ext cx="9144000" cy="1297459"/>
          </a:xfrm>
        </p:spPr>
        <p:txBody>
          <a:bodyPr>
            <a:normAutofit/>
          </a:bodyPr>
          <a:lstStyle/>
          <a:p>
            <a:r>
              <a:rPr lang="en-US" sz="3200" dirty="0"/>
              <a:t>Support provided under the ground level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AE23-DE76-4896-A9E1-332D097A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>
            <a:extLst>
              <a:ext uri="{FF2B5EF4-FFF2-40B4-BE49-F238E27FC236}">
                <a16:creationId xmlns:a16="http://schemas.microsoft.com/office/drawing/2014/main" id="{D67DC81F-79F8-462A-B275-F45C18107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49" y="275208"/>
            <a:ext cx="8062589" cy="1161495"/>
          </a:xfrm>
        </p:spPr>
        <p:txBody>
          <a:bodyPr/>
          <a:lstStyle/>
          <a:p>
            <a:r>
              <a:rPr lang="en-US" altLang="en-US" dirty="0"/>
              <a:t>Protection from loose rock and soil</a:t>
            </a:r>
          </a:p>
        </p:txBody>
      </p:sp>
      <p:sp>
        <p:nvSpPr>
          <p:cNvPr id="809987" name="Rectangle 3">
            <a:extLst>
              <a:ext uri="{FF2B5EF4-FFF2-40B4-BE49-F238E27FC236}">
                <a16:creationId xmlns:a16="http://schemas.microsoft.com/office/drawing/2014/main" id="{704C17AE-CA20-4FF1-9308-E484D353A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826473"/>
            <a:ext cx="8151366" cy="2701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Hazard from falling or rolling from excavation face</a:t>
            </a:r>
          </a:p>
          <a:p>
            <a:pPr lvl="1"/>
            <a:r>
              <a:rPr lang="en-US" altLang="en-US" sz="2800" dirty="0"/>
              <a:t>Scaling to remove loose materials</a:t>
            </a:r>
          </a:p>
          <a:p>
            <a:pPr lvl="1"/>
            <a:r>
              <a:rPr lang="en-US" altLang="en-US" sz="2800" dirty="0"/>
              <a:t>Installation of protective barricades</a:t>
            </a:r>
          </a:p>
          <a:p>
            <a:pPr lvl="1"/>
            <a:r>
              <a:rPr lang="en-US" altLang="en-US" sz="2800" dirty="0"/>
              <a:t>Other means (retaining devices)</a:t>
            </a:r>
          </a:p>
          <a:p>
            <a:pPr lvl="1"/>
            <a:r>
              <a:rPr lang="en-US" altLang="en-US" sz="2800" dirty="0"/>
              <a:t>2 feet from edge of excavation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4BFD04-6B89-4736-9040-F00EDFEA9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0998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Employees working under the moving vehicle" title="Hazard">
            <a:extLst>
              <a:ext uri="{FF2B5EF4-FFF2-40B4-BE49-F238E27FC236}">
                <a16:creationId xmlns:a16="http://schemas.microsoft.com/office/drawing/2014/main" id="{E15385F8-308B-44D6-8155-CCB0193ACA2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07" y="0"/>
            <a:ext cx="8433786" cy="63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EFFB-386A-4EB5-91ED-D27E27834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07" y="-702331"/>
            <a:ext cx="3148446" cy="702331"/>
          </a:xfrm>
        </p:spPr>
        <p:txBody>
          <a:bodyPr>
            <a:noAutofit/>
          </a:bodyPr>
          <a:lstStyle/>
          <a:p>
            <a:r>
              <a:rPr lang="en-US" sz="3600" dirty="0"/>
              <a:t>Trench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78C4C-51CC-4BB4-A3F0-A681B0EFC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70" name="Picture 1026" descr="Proper shield and means of exit provided inside the trench" title="Example">
            <a:extLst>
              <a:ext uri="{FF2B5EF4-FFF2-40B4-BE49-F238E27FC236}">
                <a16:creationId xmlns:a16="http://schemas.microsoft.com/office/drawing/2014/main" id="{781D6914-CBD8-42E9-BE2D-A6E00F1A2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00" y="549275"/>
            <a:ext cx="7084380" cy="53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CF312B6-DD34-414F-8EBD-FA6F4E127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7527"/>
            <a:ext cx="3610232" cy="547913"/>
          </a:xfrm>
        </p:spPr>
        <p:txBody>
          <a:bodyPr>
            <a:noAutofit/>
          </a:bodyPr>
          <a:lstStyle/>
          <a:p>
            <a:r>
              <a:rPr lang="en-US" sz="3200" b="1" dirty="0"/>
              <a:t>What’s good?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EDC5-3982-4710-9404-0C2AB65CD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04008" y="5817068"/>
            <a:ext cx="4301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WHAT’S NOT SO GOOD?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A06177F-DB9E-4694-83A6-2968D8BEB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92792"/>
            <a:ext cx="7886700" cy="776489"/>
          </a:xfrm>
        </p:spPr>
        <p:txBody>
          <a:bodyPr/>
          <a:lstStyle/>
          <a:p>
            <a:r>
              <a:rPr lang="en-US" altLang="en-US" dirty="0"/>
              <a:t>WHO IS Competent Person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3FFF226-7B1E-4E2D-938B-48DC421E7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en-US" dirty="0"/>
              <a:t>One who is capable of identifying existing or predictable hazards in the surroundings which are unsanitary, hazardous or dangerous to employees &amp; who has authorization to take prompt corrective measures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3FD25-AC9F-4D25-AFF6-158C55CDB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65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933A889-F8B0-4E1F-9C8B-968C18A54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26086"/>
            <a:ext cx="7886700" cy="776489"/>
          </a:xfrm>
        </p:spPr>
        <p:txBody>
          <a:bodyPr/>
          <a:lstStyle/>
          <a:p>
            <a:r>
              <a:rPr lang="en-US" altLang="en-US" dirty="0"/>
              <a:t>Competent Person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B277A8C-4980-47DC-8CBE-DA59FD977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49" y="1202574"/>
            <a:ext cx="8009323" cy="1762567"/>
          </a:xfrm>
        </p:spPr>
        <p:txBody>
          <a:bodyPr>
            <a:normAutofit/>
          </a:bodyPr>
          <a:lstStyle/>
          <a:p>
            <a:endParaRPr lang="en-US" altLang="en-US" dirty="0"/>
          </a:p>
          <a:p>
            <a:pPr algn="just"/>
            <a:r>
              <a:rPr lang="en-US" altLang="en-US" dirty="0"/>
              <a:t>Has specific training in and be knowledgeable about soil analysis, use of protective systems and the requirements of the standard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C7C60F-2FA2-4645-84B6-F909FAB5B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1026">
            <a:extLst>
              <a:ext uri="{FF2B5EF4-FFF2-40B4-BE49-F238E27FC236}">
                <a16:creationId xmlns:a16="http://schemas.microsoft.com/office/drawing/2014/main" id="{00D21372-DC20-450D-95F6-80D39347F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4039" y="204788"/>
            <a:ext cx="8254753" cy="1295400"/>
          </a:xfrm>
        </p:spPr>
        <p:txBody>
          <a:bodyPr/>
          <a:lstStyle/>
          <a:p>
            <a:r>
              <a:rPr lang="en-US" altLang="en-US" dirty="0"/>
              <a:t>COMPETENT PERSON MUST BE AWARE OF:</a:t>
            </a:r>
          </a:p>
        </p:txBody>
      </p:sp>
      <p:sp>
        <p:nvSpPr>
          <p:cNvPr id="656387" name="Rectangle 1027">
            <a:extLst>
              <a:ext uri="{FF2B5EF4-FFF2-40B4-BE49-F238E27FC236}">
                <a16:creationId xmlns:a16="http://schemas.microsoft.com/office/drawing/2014/main" id="{4B984D7C-B5A1-4717-98EB-96E38DFE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0400" y="1828800"/>
            <a:ext cx="5393184" cy="2441359"/>
          </a:xfrm>
        </p:spPr>
        <p:txBody>
          <a:bodyPr>
            <a:normAutofit/>
          </a:bodyPr>
          <a:lstStyle/>
          <a:p>
            <a:r>
              <a:rPr lang="en-US" altLang="en-US" dirty="0"/>
              <a:t>Falling loads or equipment</a:t>
            </a:r>
          </a:p>
          <a:p>
            <a:r>
              <a:rPr lang="en-US" altLang="en-US" dirty="0"/>
              <a:t>Hazardous atmospheres</a:t>
            </a:r>
          </a:p>
          <a:p>
            <a:r>
              <a:rPr lang="en-US" altLang="en-US" dirty="0"/>
              <a:t>Weather conditions and forecast</a:t>
            </a:r>
          </a:p>
          <a:p>
            <a:r>
              <a:rPr lang="en-US" altLang="en-US" dirty="0"/>
              <a:t>Stability of adjacent structures.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AD181-2762-4E8F-B2EB-17DCA76A6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67</a:t>
            </a:fld>
            <a:endParaRPr lang="en-US"/>
          </a:p>
        </p:txBody>
      </p:sp>
      <p:pic>
        <p:nvPicPr>
          <p:cNvPr id="3" name="Picture 2" descr="Binocular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17" y="2946821"/>
            <a:ext cx="3218688" cy="3328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6" grpId="0"/>
      <p:bldP spid="65638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050">
            <a:extLst>
              <a:ext uri="{FF2B5EF4-FFF2-40B4-BE49-F238E27FC236}">
                <a16:creationId xmlns:a16="http://schemas.microsoft.com/office/drawing/2014/main" id="{52F15D6B-60BE-46B2-AC74-613C00A38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295400"/>
          </a:xfrm>
        </p:spPr>
        <p:txBody>
          <a:bodyPr/>
          <a:lstStyle/>
          <a:p>
            <a:r>
              <a:rPr lang="en-US" altLang="en-US"/>
              <a:t>THE COMPETENT PERSON MUST BE AWARE OF:</a:t>
            </a:r>
          </a:p>
        </p:txBody>
      </p:sp>
      <p:sp>
        <p:nvSpPr>
          <p:cNvPr id="655363" name="Rectangle 2051">
            <a:extLst>
              <a:ext uri="{FF2B5EF4-FFF2-40B4-BE49-F238E27FC236}">
                <a16:creationId xmlns:a16="http://schemas.microsoft.com/office/drawing/2014/main" id="{B78F26D1-FB81-4F56-99EC-EDB6BFD3C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0" y="1981200"/>
            <a:ext cx="5486400" cy="4419600"/>
          </a:xfrm>
        </p:spPr>
        <p:txBody>
          <a:bodyPr/>
          <a:lstStyle/>
          <a:p>
            <a:r>
              <a:rPr lang="en-US" altLang="en-US" dirty="0"/>
              <a:t>Surface and overhead encumbrances</a:t>
            </a:r>
          </a:p>
          <a:p>
            <a:r>
              <a:rPr lang="en-US" altLang="en-US" dirty="0"/>
              <a:t>Underground utilities</a:t>
            </a:r>
          </a:p>
          <a:p>
            <a:r>
              <a:rPr lang="en-US" altLang="en-US" dirty="0"/>
              <a:t>Access and egress</a:t>
            </a:r>
          </a:p>
          <a:p>
            <a:r>
              <a:rPr lang="en-US" altLang="en-US" dirty="0"/>
              <a:t>Vehicular traffic</a:t>
            </a:r>
          </a:p>
          <a:p>
            <a:r>
              <a:rPr lang="en-US" altLang="en-US" dirty="0"/>
              <a:t>Continuation of trade activity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82EBE-CD71-4390-A6B8-FFB55C86A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68</a:t>
            </a:fld>
            <a:endParaRPr lang="en-US"/>
          </a:p>
        </p:txBody>
      </p:sp>
      <p:pic>
        <p:nvPicPr>
          <p:cNvPr id="3" name="Picture 2" descr="Binocular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77" y="2980275"/>
            <a:ext cx="3218688" cy="3328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2" grpId="0"/>
      <p:bldP spid="65536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5758492-8339-482D-B0BA-F92FC4F8C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26086"/>
            <a:ext cx="7886700" cy="776489"/>
          </a:xfrm>
        </p:spPr>
        <p:txBody>
          <a:bodyPr/>
          <a:lstStyle/>
          <a:p>
            <a:r>
              <a:rPr lang="en-US" altLang="en-US" dirty="0"/>
              <a:t>Inspections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7B069FA-2B40-4621-96C9-81B697F59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619826"/>
            <a:ext cx="8160243" cy="3467079"/>
          </a:xfrm>
        </p:spPr>
        <p:txBody>
          <a:bodyPr/>
          <a:lstStyle/>
          <a:p>
            <a:r>
              <a:rPr lang="en-US" altLang="en-US" dirty="0"/>
              <a:t>Daily and before start of work</a:t>
            </a:r>
          </a:p>
          <a:p>
            <a:r>
              <a:rPr lang="en-US" altLang="en-US" dirty="0"/>
              <a:t>As needed throughout the shift</a:t>
            </a:r>
          </a:p>
          <a:p>
            <a:r>
              <a:rPr lang="en-US" altLang="en-US" dirty="0"/>
              <a:t>After snowstorms, windstorms, thaw, earthquake</a:t>
            </a:r>
          </a:p>
          <a:p>
            <a:r>
              <a:rPr lang="en-US" altLang="en-US" dirty="0"/>
              <a:t>Soil classification</a:t>
            </a:r>
          </a:p>
          <a:p>
            <a:r>
              <a:rPr lang="en-US" altLang="en-US" dirty="0"/>
              <a:t>Any hazard increasing occurrence</a:t>
            </a:r>
          </a:p>
          <a:p>
            <a:r>
              <a:rPr lang="en-US" altLang="en-US" dirty="0"/>
              <a:t>Employees shall be removed until precautions have been taken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D7BC4-BB64-462E-BE8D-756384AB6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69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/>
          </p:cNvSpPr>
          <p:nvPr>
            <p:ph type="body" idx="1"/>
          </p:nvPr>
        </p:nvSpPr>
        <p:spPr bwMode="auto">
          <a:xfrm>
            <a:off x="397830" y="1165224"/>
            <a:ext cx="8288969" cy="48627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25438" indent="-325438" algn="just" eaLnBrk="1">
              <a:spcBef>
                <a:spcPts val="700"/>
              </a:spcBef>
              <a:buFont typeface="ArialMT" charset="0"/>
              <a:buChar char="•"/>
              <a:defRPr/>
            </a:pPr>
            <a:r>
              <a:rPr lang="en-US" altLang="en-US" sz="3300" dirty="0"/>
              <a:t>OSHA began because, until 1970, there were no national laws for safety and health hazards.</a:t>
            </a:r>
          </a:p>
          <a:p>
            <a:pPr marL="325438" indent="-325438" algn="just" eaLnBrk="1">
              <a:spcBef>
                <a:spcPts val="700"/>
              </a:spcBef>
              <a:buFont typeface="ArialMT" charset="0"/>
              <a:buChar char="•"/>
              <a:defRPr/>
            </a:pPr>
            <a:r>
              <a:rPr lang="en-US" altLang="en-US" sz="3300" dirty="0"/>
              <a:t>On average, 14 workers die every day from job injuries</a:t>
            </a:r>
          </a:p>
          <a:p>
            <a:pPr marL="325438" indent="-325438" algn="just" eaLnBrk="1">
              <a:spcBef>
                <a:spcPts val="700"/>
              </a:spcBef>
              <a:buFont typeface="ArialMT" charset="0"/>
              <a:buChar char="•"/>
              <a:defRPr/>
            </a:pPr>
            <a:r>
              <a:rPr lang="en-US" altLang="en-US" sz="3300" dirty="0"/>
              <a:t>Worker deaths in America are down–on average, from about 38 worker deaths a day in 1970 to 14 a day in 2017</a:t>
            </a:r>
          </a:p>
          <a:p>
            <a:pPr marL="325438" indent="-325438" algn="just" eaLnBrk="1">
              <a:spcBef>
                <a:spcPts val="700"/>
              </a:spcBef>
              <a:buFont typeface="ArialMT" charset="0"/>
              <a:buChar char="•"/>
              <a:defRPr/>
            </a:pPr>
            <a:endParaRPr lang="en-US" altLang="en-US" sz="3000" dirty="0"/>
          </a:p>
          <a:p>
            <a:pPr marL="0" indent="0">
              <a:buNone/>
              <a:defRPr/>
            </a:pPr>
            <a:r>
              <a:rPr lang="en-US" sz="3200" b="1" dirty="0"/>
              <a:t>WORKER FATALITIES</a:t>
            </a:r>
            <a:endParaRPr lang="en-US" sz="2400" i="1" dirty="0"/>
          </a:p>
          <a:p>
            <a:pPr algn="just">
              <a:defRPr/>
            </a:pPr>
            <a:r>
              <a:rPr lang="en-US" sz="3300" dirty="0"/>
              <a:t>5,147 workers died at the job in 2017, 971(20.7%) worked in construction</a:t>
            </a:r>
          </a:p>
          <a:p>
            <a:pPr algn="just">
              <a:defRPr/>
            </a:pPr>
            <a:r>
              <a:rPr lang="en-US" sz="3300" dirty="0"/>
              <a:t>Excavation — an average of 19 death per year, from a low of 10 death in 2014 to a high of 33 death in 2016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00535"/>
            <a:ext cx="8229600" cy="944562"/>
          </a:xfrm>
        </p:spPr>
        <p:txBody>
          <a:bodyPr/>
          <a:lstStyle/>
          <a:p>
            <a:pPr defTabSz="914400" eaLnBrk="1"/>
            <a:r>
              <a:rPr lang="en-US" altLang="en-US" dirty="0"/>
              <a:t>Why is OSHA Important to You?</a:t>
            </a:r>
            <a:endParaRPr lang="en-US" alt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F154CC-4E82-45BB-8A64-02679D04A01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C31A92-7BB2-40DD-A72B-2D2AE9B12C04}"/>
              </a:ext>
            </a:extLst>
          </p:cNvPr>
          <p:cNvSpPr/>
          <p:nvPr/>
        </p:nvSpPr>
        <p:spPr>
          <a:xfrm>
            <a:off x="6924269" y="5822812"/>
            <a:ext cx="1914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/>
              <a:t>(Source: BLS 2018)</a:t>
            </a:r>
          </a:p>
        </p:txBody>
      </p:sp>
    </p:spTree>
    <p:extLst>
      <p:ext uri="{BB962C8B-B14F-4D97-AF65-F5344CB8AC3E}">
        <p14:creationId xmlns:p14="http://schemas.microsoft.com/office/powerpoint/2010/main" val="3630476829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5D1AC87-BDD3-43A7-A389-99FEEDDDE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Inspections (</a:t>
            </a:r>
            <a:r>
              <a:rPr lang="en-US" altLang="en-US" sz="2800" dirty="0"/>
              <a:t>CONT.)</a:t>
            </a:r>
            <a:endParaRPr lang="en-US" altLang="en-US" dirty="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810EB4E-1030-415E-85C7-6565E2920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When fissures, tension cracks, sloughing undercutting, water seepage, bulging at the bottom</a:t>
            </a:r>
          </a:p>
          <a:p>
            <a:r>
              <a:rPr lang="en-US" altLang="en-US" dirty="0"/>
              <a:t>Change in size, location or placement of the spoil pile</a:t>
            </a:r>
          </a:p>
          <a:p>
            <a:r>
              <a:rPr lang="en-US" altLang="en-US" dirty="0"/>
              <a:t>Indication of movement in adjacent structures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B20285-68F4-4113-98B7-41BDF3E4A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Picture 3" descr="Trench without any protection " title="Hazard">
            <a:extLst>
              <a:ext uri="{FF2B5EF4-FFF2-40B4-BE49-F238E27FC236}">
                <a16:creationId xmlns:a16="http://schemas.microsoft.com/office/drawing/2014/main" id="{F6E6FAA0-2B65-4D87-BD8A-B594CB8C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83" y="752631"/>
            <a:ext cx="7768784" cy="582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6D110C3-7220-4706-AC02-110A49EFD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5655"/>
            <a:ext cx="3719384" cy="753762"/>
          </a:xfrm>
        </p:spPr>
        <p:txBody>
          <a:bodyPr>
            <a:normAutofit/>
          </a:bodyPr>
          <a:lstStyle/>
          <a:p>
            <a:r>
              <a:rPr lang="en-US" sz="3600" dirty="0"/>
              <a:t>Hazard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6C64-4CA4-4C7A-BBE0-EF859B1C4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28282BB3-AA55-417C-90B6-DF6F47622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24326"/>
            <a:ext cx="7772400" cy="4111625"/>
          </a:xfrm>
        </p:spPr>
        <p:txBody>
          <a:bodyPr/>
          <a:lstStyle/>
          <a:p>
            <a:pPr algn="ctr"/>
            <a:r>
              <a:rPr lang="en-US" altLang="en-US" b="1" dirty="0">
                <a:effectLst/>
              </a:rPr>
              <a:t>Training, knowledge and experience as demonstrated through responsible action makes a person “competent.”</a:t>
            </a:r>
            <a:endParaRPr lang="en-US" altLang="en-US" dirty="0">
              <a:solidFill>
                <a:srgbClr val="FF6600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C2951-1B29-4B2D-8388-FE55BED19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72</a:t>
            </a:fld>
            <a:endParaRPr lang="en-US"/>
          </a:p>
        </p:txBody>
      </p:sp>
      <p:pic>
        <p:nvPicPr>
          <p:cNvPr id="2" name="Picture 1" descr="Icon showing a red ribbon award&#10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159" y="468946"/>
            <a:ext cx="2535936" cy="266395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>
            <a:extLst>
              <a:ext uri="{FF2B5EF4-FFF2-40B4-BE49-F238E27FC236}">
                <a16:creationId xmlns:a16="http://schemas.microsoft.com/office/drawing/2014/main" id="{0C931E22-AD4E-4131-809C-D8887A7F4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21933"/>
            <a:ext cx="7698604" cy="609600"/>
          </a:xfrm>
        </p:spPr>
        <p:txBody>
          <a:bodyPr/>
          <a:lstStyle/>
          <a:p>
            <a:r>
              <a:rPr lang="en-US" altLang="en-US" dirty="0"/>
              <a:t>Fall protection</a:t>
            </a:r>
          </a:p>
        </p:txBody>
      </p:sp>
      <p:sp>
        <p:nvSpPr>
          <p:cNvPr id="812035" name="Rectangle 3">
            <a:extLst>
              <a:ext uri="{FF2B5EF4-FFF2-40B4-BE49-F238E27FC236}">
                <a16:creationId xmlns:a16="http://schemas.microsoft.com/office/drawing/2014/main" id="{08551246-A1D1-4FD9-AA3C-59FD2426F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67161"/>
            <a:ext cx="7886700" cy="4809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If walkway provided</a:t>
            </a:r>
          </a:p>
          <a:p>
            <a:pPr lvl="1" algn="just"/>
            <a:r>
              <a:rPr lang="en-US" altLang="en-US" sz="2800" dirty="0"/>
              <a:t>Where employees permitted to cross, guard rails provided where 6 feet or more above lower levels</a:t>
            </a:r>
          </a:p>
          <a:p>
            <a:pPr lvl="1" algn="just"/>
            <a:r>
              <a:rPr lang="en-US" altLang="en-US" sz="2800" dirty="0"/>
              <a:t>Fall protection standard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2ADAE-5B1B-43B5-81EF-8B2FF5597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1203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>
            <a:extLst>
              <a:ext uri="{FF2B5EF4-FFF2-40B4-BE49-F238E27FC236}">
                <a16:creationId xmlns:a16="http://schemas.microsoft.com/office/drawing/2014/main" id="{FE999CA0-F520-4073-9F28-0F386EDDB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312" y="439466"/>
            <a:ext cx="8857140" cy="1637908"/>
          </a:xfrm>
        </p:spPr>
        <p:txBody>
          <a:bodyPr/>
          <a:lstStyle/>
          <a:p>
            <a:r>
              <a:rPr lang="en-US" altLang="en-US" dirty="0"/>
              <a:t>Requirements of</a:t>
            </a:r>
            <a:br>
              <a:rPr lang="en-US" altLang="en-US" dirty="0"/>
            </a:br>
            <a:r>
              <a:rPr lang="en-US" altLang="en-US" dirty="0"/>
              <a:t>Protective Systems</a:t>
            </a:r>
          </a:p>
        </p:txBody>
      </p:sp>
      <p:sp>
        <p:nvSpPr>
          <p:cNvPr id="827395" name="Rectangle 3">
            <a:extLst>
              <a:ext uri="{FF2B5EF4-FFF2-40B4-BE49-F238E27FC236}">
                <a16:creationId xmlns:a16="http://schemas.microsoft.com/office/drawing/2014/main" id="{740BF3FD-0482-4C44-B3BA-CEECD8283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2168370"/>
            <a:ext cx="82296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1926.652	</a:t>
            </a:r>
          </a:p>
          <a:p>
            <a:r>
              <a:rPr lang="en-US" altLang="en-US" dirty="0"/>
              <a:t>Employees shall be protected from cave-in by an adequate protective system except;</a:t>
            </a:r>
          </a:p>
          <a:p>
            <a:pPr lvl="1"/>
            <a:r>
              <a:rPr lang="en-US" altLang="en-US" sz="2800" dirty="0"/>
              <a:t>Entirely in stable rock</a:t>
            </a:r>
          </a:p>
          <a:p>
            <a:pPr lvl="1"/>
            <a:r>
              <a:rPr lang="en-US" altLang="en-US" sz="2800" dirty="0"/>
              <a:t>Less than 5 feet in depth with no indication of cave-in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7B7D0B-8693-4522-B158-077175737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2739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883" name="Picture 3" descr="No proper protection to support the trench wall " title="Hazrad">
            <a:extLst>
              <a:ext uri="{FF2B5EF4-FFF2-40B4-BE49-F238E27FC236}">
                <a16:creationId xmlns:a16="http://schemas.microsoft.com/office/drawing/2014/main" id="{29D23936-4403-4890-A2D4-28E925606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" y="996408"/>
            <a:ext cx="7815456" cy="58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11DB82-B066-44B4-8D39-AEB9DDEA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03" y="228716"/>
            <a:ext cx="7886700" cy="776489"/>
          </a:xfrm>
        </p:spPr>
        <p:txBody>
          <a:bodyPr/>
          <a:lstStyle/>
          <a:p>
            <a:r>
              <a:rPr lang="en-US" dirty="0">
                <a:effectLst/>
              </a:rPr>
              <a:t>No proper protection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28ED6-1448-414A-B1EC-EB307E77B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F88072-426D-41D4-BA52-17ABE0CE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39" y="0"/>
            <a:ext cx="7886700" cy="776489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PROPER SHORING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39ED9-FF60-4C26-85CF-7924A6BAA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76</a:t>
            </a:fld>
            <a:endParaRPr lang="en-US"/>
          </a:p>
        </p:txBody>
      </p:sp>
      <p:pic>
        <p:nvPicPr>
          <p:cNvPr id="224260" name="Picture 4" descr="Proper shoring to support the trench more than 5'" title="Proper shoring">
            <a:extLst>
              <a:ext uri="{FF2B5EF4-FFF2-40B4-BE49-F238E27FC236}">
                <a16:creationId xmlns:a16="http://schemas.microsoft.com/office/drawing/2014/main" id="{219CD2FB-A679-4EF8-BC6E-61842A5CD86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727" y="712787"/>
            <a:ext cx="6232525" cy="614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>
            <a:extLst>
              <a:ext uri="{FF2B5EF4-FFF2-40B4-BE49-F238E27FC236}">
                <a16:creationId xmlns:a16="http://schemas.microsoft.com/office/drawing/2014/main" id="{E16F1573-4107-4ED7-A4F4-5E6A275DB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81740"/>
            <a:ext cx="8142488" cy="1208951"/>
          </a:xfrm>
        </p:spPr>
        <p:txBody>
          <a:bodyPr/>
          <a:lstStyle/>
          <a:p>
            <a:r>
              <a:rPr lang="en-US" altLang="en-US" dirty="0"/>
              <a:t>Designs using </a:t>
            </a:r>
            <a:br>
              <a:rPr lang="en-US" altLang="en-US" dirty="0"/>
            </a:br>
            <a:r>
              <a:rPr lang="en-US" altLang="en-US" dirty="0"/>
              <a:t>Manufacturers Data</a:t>
            </a:r>
          </a:p>
        </p:txBody>
      </p:sp>
      <p:sp>
        <p:nvSpPr>
          <p:cNvPr id="829443" name="Rectangle 3">
            <a:extLst>
              <a:ext uri="{FF2B5EF4-FFF2-40B4-BE49-F238E27FC236}">
                <a16:creationId xmlns:a16="http://schemas.microsoft.com/office/drawing/2014/main" id="{EBF6A78D-DAAF-4D4F-8398-A293EC3CE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864311"/>
            <a:ext cx="7556562" cy="4312652"/>
          </a:xfrm>
        </p:spPr>
        <p:txBody>
          <a:bodyPr/>
          <a:lstStyle/>
          <a:p>
            <a:r>
              <a:rPr lang="en-US" altLang="en-US" dirty="0"/>
              <a:t>Deviation will only be allowed after manufacturer issues specific written approval</a:t>
            </a:r>
          </a:p>
          <a:p>
            <a:r>
              <a:rPr lang="en-US" altLang="en-US" dirty="0"/>
              <a:t>Written form at the job site during construction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205A69-D24E-4991-90F3-930F38EA7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294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4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>
            <a:extLst>
              <a:ext uri="{FF2B5EF4-FFF2-40B4-BE49-F238E27FC236}">
                <a16:creationId xmlns:a16="http://schemas.microsoft.com/office/drawing/2014/main" id="{AA7CB8B4-1B8A-439B-BBAB-97AFBFF98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26086"/>
            <a:ext cx="7886700" cy="776489"/>
          </a:xfrm>
        </p:spPr>
        <p:txBody>
          <a:bodyPr/>
          <a:lstStyle/>
          <a:p>
            <a:r>
              <a:rPr lang="en-US" altLang="en-US" dirty="0"/>
              <a:t>Materials and Equipment</a:t>
            </a:r>
          </a:p>
        </p:txBody>
      </p:sp>
      <p:sp>
        <p:nvSpPr>
          <p:cNvPr id="830467" name="Rectangle 3">
            <a:extLst>
              <a:ext uri="{FF2B5EF4-FFF2-40B4-BE49-F238E27FC236}">
                <a16:creationId xmlns:a16="http://schemas.microsoft.com/office/drawing/2014/main" id="{B62D2BE1-7777-4089-8E36-45AE2E35B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447059"/>
            <a:ext cx="7886700" cy="4729903"/>
          </a:xfrm>
        </p:spPr>
        <p:txBody>
          <a:bodyPr/>
          <a:lstStyle/>
          <a:p>
            <a:r>
              <a:rPr lang="en-US" altLang="en-US" dirty="0"/>
              <a:t>Free of damage and defects</a:t>
            </a:r>
          </a:p>
          <a:p>
            <a:r>
              <a:rPr lang="en-US" altLang="en-US" dirty="0"/>
              <a:t>Maintain in manner consistent with manufactures data</a:t>
            </a:r>
          </a:p>
          <a:p>
            <a:r>
              <a:rPr lang="en-US" altLang="en-US" dirty="0"/>
              <a:t>Examined by competent person &amp; evaluated for continued use</a:t>
            </a:r>
          </a:p>
          <a:p>
            <a:r>
              <a:rPr lang="en-US" altLang="en-US" dirty="0"/>
              <a:t>Removed from service until approved by registered professional engineer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12D82D-4E84-4793-89D1-2A3760927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3046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1" name="Picture 3" descr="Trench box" title="Example">
            <a:extLst>
              <a:ext uri="{FF2B5EF4-FFF2-40B4-BE49-F238E27FC236}">
                <a16:creationId xmlns:a16="http://schemas.microsoft.com/office/drawing/2014/main" id="{44B7596F-ABE8-48A6-89E2-C6421FBC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05" y="682330"/>
            <a:ext cx="8241859" cy="61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3E264-D339-4E78-8501-A6FF9401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25" y="0"/>
            <a:ext cx="7886700" cy="776489"/>
          </a:xfrm>
        </p:spPr>
        <p:txBody>
          <a:bodyPr/>
          <a:lstStyle/>
          <a:p>
            <a:r>
              <a:rPr lang="en-US" dirty="0">
                <a:effectLst/>
              </a:rPr>
              <a:t>Trench box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E3065-77D8-49B2-9010-C6486F0E7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7192"/>
            <a:ext cx="8229600" cy="1143000"/>
          </a:xfrm>
        </p:spPr>
        <p:txBody>
          <a:bodyPr/>
          <a:lstStyle/>
          <a:p>
            <a:pPr defTabSz="914400" eaLnBrk="1"/>
            <a:r>
              <a:rPr lang="en-US" altLang="en-US" dirty="0"/>
              <a:t>Discussion Questions</a:t>
            </a:r>
          </a:p>
        </p:txBody>
      </p:sp>
      <p:sp>
        <p:nvSpPr>
          <p:cNvPr id="11266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>
              <a:spcBef>
                <a:spcPts val="700"/>
              </a:spcBef>
              <a:buFont typeface="ArialMT" charset="0"/>
              <a:buChar char="•"/>
            </a:pPr>
            <a:r>
              <a:rPr lang="en-US" altLang="en-US" dirty="0"/>
              <a:t>When, during your work experience, did you first hear about OSHA?</a:t>
            </a:r>
          </a:p>
          <a:p>
            <a:pPr algn="l" eaLnBrk="1">
              <a:spcBef>
                <a:spcPts val="700"/>
              </a:spcBef>
              <a:buFont typeface="ArialMT" charset="0"/>
              <a:buChar char="•"/>
            </a:pPr>
            <a:endParaRPr lang="en-US" altLang="en-US" dirty="0"/>
          </a:p>
          <a:p>
            <a:pPr algn="l" eaLnBrk="1">
              <a:spcBef>
                <a:spcPts val="700"/>
              </a:spcBef>
              <a:buFont typeface="ArialMT" charset="0"/>
              <a:buChar char="•"/>
            </a:pPr>
            <a:r>
              <a:rPr lang="en-US" altLang="en-US" dirty="0"/>
              <a:t>What did you think about OSHA then?</a:t>
            </a:r>
          </a:p>
          <a:p>
            <a:pPr algn="l" eaLnBrk="1">
              <a:spcBef>
                <a:spcPts val="700"/>
              </a:spcBef>
              <a:buFont typeface="ArialMT" charset="0"/>
              <a:buChar char="•"/>
            </a:pPr>
            <a:endParaRPr lang="en-US" altLang="en-US" dirty="0"/>
          </a:p>
          <a:p>
            <a:pPr algn="l" eaLnBrk="1">
              <a:spcBef>
                <a:spcPts val="700"/>
              </a:spcBef>
              <a:buFont typeface="ArialMT" charset="0"/>
              <a:buChar char="•"/>
            </a:pPr>
            <a:r>
              <a:rPr lang="en-US" altLang="en-US" dirty="0"/>
              <a:t>What do you think OSHA’s job is?</a:t>
            </a: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F154CC-4E82-45BB-8A64-02679D04A0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54888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Rectangle 5">
            <a:extLst>
              <a:ext uri="{FF2B5EF4-FFF2-40B4-BE49-F238E27FC236}">
                <a16:creationId xmlns:a16="http://schemas.microsoft.com/office/drawing/2014/main" id="{55799AB5-9115-49E3-BB13-3B1AAEBB0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842" y="484836"/>
            <a:ext cx="8593584" cy="571607"/>
          </a:xfrm>
        </p:spPr>
        <p:txBody>
          <a:bodyPr/>
          <a:lstStyle/>
          <a:p>
            <a:pPr algn="ctr"/>
            <a:r>
              <a:rPr lang="en-US" altLang="en-US"/>
              <a:t>Trench Boxes</a:t>
            </a:r>
          </a:p>
        </p:txBody>
      </p:sp>
      <p:pic>
        <p:nvPicPr>
          <p:cNvPr id="211972" name="Picture 4" descr="Trench box to support the trench" title="Trench box">
            <a:extLst>
              <a:ext uri="{FF2B5EF4-FFF2-40B4-BE49-F238E27FC236}">
                <a16:creationId xmlns:a16="http://schemas.microsoft.com/office/drawing/2014/main" id="{090FDCD4-0786-4CBD-8F30-BF0B7A45C3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656" y="1209952"/>
            <a:ext cx="7896687" cy="46334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26B8B4-C122-4BFD-8A3A-3FD48E28C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>
            <a:extLst>
              <a:ext uri="{FF2B5EF4-FFF2-40B4-BE49-F238E27FC236}">
                <a16:creationId xmlns:a16="http://schemas.microsoft.com/office/drawing/2014/main" id="{23FF3D2A-78A5-4ACB-A753-44B441F52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609600"/>
          </a:xfrm>
        </p:spPr>
        <p:txBody>
          <a:bodyPr/>
          <a:lstStyle/>
          <a:p>
            <a:r>
              <a:rPr lang="en-US" altLang="en-US" dirty="0"/>
              <a:t>Installation &amp; Removal</a:t>
            </a:r>
          </a:p>
        </p:txBody>
      </p:sp>
      <p:sp>
        <p:nvSpPr>
          <p:cNvPr id="831491" name="Rectangle 3">
            <a:extLst>
              <a:ext uri="{FF2B5EF4-FFF2-40B4-BE49-F238E27FC236}">
                <a16:creationId xmlns:a16="http://schemas.microsoft.com/office/drawing/2014/main" id="{6032848E-F5A9-4B6A-987B-CD26B228D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202575"/>
            <a:ext cx="7680849" cy="3342792"/>
          </a:xfrm>
        </p:spPr>
        <p:txBody>
          <a:bodyPr>
            <a:normAutofit/>
          </a:bodyPr>
          <a:lstStyle/>
          <a:p>
            <a:r>
              <a:rPr lang="en-US" altLang="en-US" dirty="0"/>
              <a:t>Members securely connected</a:t>
            </a:r>
          </a:p>
          <a:p>
            <a:pPr lvl="1"/>
            <a:r>
              <a:rPr lang="en-US" altLang="en-US" sz="2800" dirty="0"/>
              <a:t>Prevent sliding, falling, kick outs</a:t>
            </a:r>
          </a:p>
          <a:p>
            <a:pPr lvl="1"/>
            <a:r>
              <a:rPr lang="en-US" altLang="en-US" sz="2800" dirty="0"/>
              <a:t>Other predictable failure</a:t>
            </a:r>
          </a:p>
          <a:p>
            <a:r>
              <a:rPr lang="en-US" altLang="en-US" dirty="0"/>
              <a:t>Members shall not subjected to loads exceeding those which were designed</a:t>
            </a:r>
          </a:p>
          <a:p>
            <a:r>
              <a:rPr lang="en-US" altLang="en-US" dirty="0"/>
              <a:t>Members removed from bottom first</a:t>
            </a:r>
          </a:p>
          <a:p>
            <a:r>
              <a:rPr lang="en-US" altLang="en-US" dirty="0"/>
              <a:t>Back fill with removal of support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25C6C-6EED-405A-8127-366662A22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314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>
            <a:extLst>
              <a:ext uri="{FF2B5EF4-FFF2-40B4-BE49-F238E27FC236}">
                <a16:creationId xmlns:a16="http://schemas.microsoft.com/office/drawing/2014/main" id="{0353A8AA-BB0F-4B26-B82D-276C96351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609600"/>
          </a:xfrm>
        </p:spPr>
        <p:txBody>
          <a:bodyPr/>
          <a:lstStyle/>
          <a:p>
            <a:r>
              <a:rPr lang="en-US" altLang="en-US" dirty="0"/>
              <a:t>Installation &amp; Removal </a:t>
            </a:r>
            <a:r>
              <a:rPr lang="en-US" altLang="en-US" sz="2800" dirty="0"/>
              <a:t>(CONT.)</a:t>
            </a:r>
            <a:endParaRPr lang="en-US" altLang="en-US" dirty="0"/>
          </a:p>
        </p:txBody>
      </p:sp>
      <p:sp>
        <p:nvSpPr>
          <p:cNvPr id="832515" name="Rectangle 3">
            <a:extLst>
              <a:ext uri="{FF2B5EF4-FFF2-40B4-BE49-F238E27FC236}">
                <a16:creationId xmlns:a16="http://schemas.microsoft.com/office/drawing/2014/main" id="{B47DFE73-4457-4FA2-96B3-30CEBBB4F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Excavate to no greater than 2 feet below – only if system is rated at full depth and there are no indications of a loss of soil from behind or below the support system</a:t>
            </a:r>
          </a:p>
          <a:p>
            <a:r>
              <a:rPr lang="en-US" altLang="en-US" sz="2800" dirty="0"/>
              <a:t>Employees are not permitted to work below other employees unless adequately protected from falling, rolling, sliding material</a:t>
            </a:r>
          </a:p>
          <a:p>
            <a:r>
              <a:rPr lang="en-US" altLang="en-US" sz="2800" dirty="0"/>
              <a:t>Employees are not allowed in shields when installed, removed or moved vertically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B57DB5-792D-40F8-AC6A-454B8751B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325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Removal of trench box by competent person" title="Example of trench removal">
            <a:extLst>
              <a:ext uri="{FF2B5EF4-FFF2-40B4-BE49-F238E27FC236}">
                <a16:creationId xmlns:a16="http://schemas.microsoft.com/office/drawing/2014/main" id="{23B3D1A5-740C-469C-A9AB-0CAB45B2D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01651"/>
            <a:ext cx="8515349" cy="635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83B44-AF6C-4902-BC88-9B7F0379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59" y="-152284"/>
            <a:ext cx="7886700" cy="776489"/>
          </a:xfrm>
        </p:spPr>
        <p:txBody>
          <a:bodyPr/>
          <a:lstStyle/>
          <a:p>
            <a:r>
              <a:rPr lang="en-US" dirty="0">
                <a:effectLst/>
              </a:rPr>
              <a:t>Removal of trench box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F7A9B-1384-4C59-8BE6-2FF89AD90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83</a:t>
            </a:fld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4" name="Picture 1028" descr="Trench box" title="Example">
            <a:extLst>
              <a:ext uri="{FF2B5EF4-FFF2-40B4-BE49-F238E27FC236}">
                <a16:creationId xmlns:a16="http://schemas.microsoft.com/office/drawing/2014/main" id="{2D98CA1E-DDAE-4526-A434-AAFF344F5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080" y="1110394"/>
            <a:ext cx="7461010" cy="559996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43050AC-E957-4C6A-BA00-EFF46CF6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50" y="289676"/>
            <a:ext cx="7886700" cy="776489"/>
          </a:xfrm>
        </p:spPr>
        <p:txBody>
          <a:bodyPr/>
          <a:lstStyle/>
          <a:p>
            <a:r>
              <a:rPr lang="en-US" dirty="0"/>
              <a:t>PICTURE OF Trench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879E8-8EDE-46FD-A1AD-BA1736491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Trench box" title="Example">
            <a:extLst>
              <a:ext uri="{FF2B5EF4-FFF2-40B4-BE49-F238E27FC236}">
                <a16:creationId xmlns:a16="http://schemas.microsoft.com/office/drawing/2014/main" id="{19DC2392-8055-4492-88F2-EBC46365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98" y="944880"/>
            <a:ext cx="7799192" cy="57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3F6626F-EC83-485A-84D2-5281E6B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54" y="213476"/>
            <a:ext cx="7886700" cy="776489"/>
          </a:xfrm>
        </p:spPr>
        <p:txBody>
          <a:bodyPr/>
          <a:lstStyle/>
          <a:p>
            <a:r>
              <a:rPr lang="en-US" dirty="0">
                <a:effectLst/>
              </a:rPr>
              <a:t>PROPER Trench box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E874C-F413-4A4C-A385-888554EB4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Shield testing by competent person" title="Example of Shield testing">
            <a:extLst>
              <a:ext uri="{FF2B5EF4-FFF2-40B4-BE49-F238E27FC236}">
                <a16:creationId xmlns:a16="http://schemas.microsoft.com/office/drawing/2014/main" id="{CC5DE79E-853E-4ACD-B830-0A749D1C1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" y="907939"/>
            <a:ext cx="7933414" cy="595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BE62A7-4654-4658-87B4-EF409FDF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28" y="213476"/>
            <a:ext cx="8451172" cy="630265"/>
          </a:xfrm>
        </p:spPr>
        <p:txBody>
          <a:bodyPr/>
          <a:lstStyle/>
          <a:p>
            <a:r>
              <a:rPr lang="en-US" dirty="0">
                <a:effectLst/>
              </a:rPr>
              <a:t>Shield testing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91EA6-7A4B-40FF-98E2-A217F2A63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86</a:t>
            </a:fld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3" name="Picture 3" descr="Shield testing by competent person" title="Sheild Test">
            <a:extLst>
              <a:ext uri="{FF2B5EF4-FFF2-40B4-BE49-F238E27FC236}">
                <a16:creationId xmlns:a16="http://schemas.microsoft.com/office/drawing/2014/main" id="{AD16850A-1C11-454D-A11B-6494D8F31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74081"/>
            <a:ext cx="8110931" cy="55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13D53-6E30-4473-856F-D66C252D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69" y="320156"/>
            <a:ext cx="8904431" cy="77648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Shield testing by competent person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B5760-82CE-4685-891B-28A14D2ED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87</a:t>
            </a:fld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Trench shield " title="Example">
            <a:extLst>
              <a:ext uri="{FF2B5EF4-FFF2-40B4-BE49-F238E27FC236}">
                <a16:creationId xmlns:a16="http://schemas.microsoft.com/office/drawing/2014/main" id="{94BAC166-36B5-46B3-9EEA-1F5C10DB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12" y="605989"/>
            <a:ext cx="7890175" cy="51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07AA27-A0BE-4ED5-857D-5EAF4929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42" y="-567248"/>
            <a:ext cx="3579012" cy="567248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GUESS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5973AA-7C6C-494E-B03C-474999967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88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39521" y="5608823"/>
            <a:ext cx="4301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WHAT’S NOT SO GOOD?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43EA35-926A-455D-AF1C-9F2CA873F26E}"/>
              </a:ext>
            </a:extLst>
          </p:cNvPr>
          <p:cNvSpPr/>
          <p:nvPr/>
        </p:nvSpPr>
        <p:spPr>
          <a:xfrm>
            <a:off x="-25479" y="37322"/>
            <a:ext cx="32426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WHAT’S GOOD?</a:t>
            </a:r>
            <a:br>
              <a:rPr lang="en-US" sz="3600" b="1" dirty="0"/>
            </a:br>
            <a:endParaRPr lang="en-US" sz="3600" b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>
            <a:extLst>
              <a:ext uri="{FF2B5EF4-FFF2-40B4-BE49-F238E27FC236}">
                <a16:creationId xmlns:a16="http://schemas.microsoft.com/office/drawing/2014/main" id="{A982E3B7-5703-41FE-AC45-C79D886B5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06363"/>
            <a:ext cx="7772400" cy="1431926"/>
          </a:xfrm>
        </p:spPr>
        <p:txBody>
          <a:bodyPr/>
          <a:lstStyle/>
          <a:p>
            <a:r>
              <a:rPr lang="en-US" altLang="en-US" dirty="0">
                <a:effectLst/>
              </a:rPr>
              <a:t>Shield Used with Sloping</a:t>
            </a:r>
          </a:p>
        </p:txBody>
      </p:sp>
      <p:pic>
        <p:nvPicPr>
          <p:cNvPr id="436227" name="Picture 3" descr="Shield and slope design in trench" title="Use of Sheild">
            <a:extLst>
              <a:ext uri="{FF2B5EF4-FFF2-40B4-BE49-F238E27FC236}">
                <a16:creationId xmlns:a16="http://schemas.microsoft.com/office/drawing/2014/main" id="{CD1228A2-D0DD-4BF7-AFD1-536041950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591" y="898362"/>
            <a:ext cx="6243960" cy="530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5CD00-4068-49F7-BACC-CF96EB6C8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27622"/>
            <a:ext cx="5498780" cy="5063854"/>
          </a:xfrm>
        </p:spPr>
        <p:txBody>
          <a:bodyPr>
            <a:noAutofit/>
          </a:bodyPr>
          <a:lstStyle/>
          <a:p>
            <a:r>
              <a:rPr lang="en-US" dirty="0"/>
              <a:t>OSHA stands for the Occupational Safety and Health Administration, an agency of the U.S. Department of Labor </a:t>
            </a:r>
          </a:p>
          <a:p>
            <a:r>
              <a:rPr lang="en-US" dirty="0"/>
              <a:t>OSHA’s responsibility is worker safety and health protection</a:t>
            </a:r>
          </a:p>
          <a:p>
            <a:r>
              <a:rPr lang="en-US" dirty="0"/>
              <a:t>On December 29, 1970, President Nixon signed the OSH Act</a:t>
            </a:r>
          </a:p>
          <a:p>
            <a:r>
              <a:rPr lang="en-US" dirty="0"/>
              <a:t>This Act created OSHA, the agency, which formally came into being on April 28, 1971</a:t>
            </a:r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title"/>
          </p:nvPr>
        </p:nvSpPr>
        <p:spPr>
          <a:xfrm>
            <a:off x="628650" y="82113"/>
            <a:ext cx="7886700" cy="776489"/>
          </a:xfrm>
        </p:spPr>
        <p:txBody>
          <a:bodyPr/>
          <a:lstStyle/>
          <a:p>
            <a:pPr defTabSz="914400" eaLnBrk="1"/>
            <a:r>
              <a:rPr lang="en-US" altLang="en-US" dirty="0"/>
              <a:t>History of OSHA</a:t>
            </a:r>
          </a:p>
        </p:txBody>
      </p:sp>
      <p:pic>
        <p:nvPicPr>
          <p:cNvPr id="21508" name="Picture 3" descr="This picture shows a paper with the text Act of 1970" title="Act of 19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905" y="981537"/>
            <a:ext cx="2530263" cy="1962999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F154CC-4E82-45BB-8A64-02679D04A01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title="President Richard Nixo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43" y="3194452"/>
            <a:ext cx="2584704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20306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>
            <a:extLst>
              <a:ext uri="{FF2B5EF4-FFF2-40B4-BE49-F238E27FC236}">
                <a16:creationId xmlns:a16="http://schemas.microsoft.com/office/drawing/2014/main" id="{B1F087CA-7426-478C-ABB9-209B33AB5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935" y="255233"/>
            <a:ext cx="8518124" cy="874713"/>
          </a:xfrm>
        </p:spPr>
        <p:txBody>
          <a:bodyPr>
            <a:noAutofit/>
          </a:bodyPr>
          <a:lstStyle/>
          <a:p>
            <a:r>
              <a:rPr lang="en-US" altLang="en-US" dirty="0">
                <a:effectLst/>
              </a:rPr>
              <a:t>Horizontal Shoring Dimensions</a:t>
            </a:r>
          </a:p>
        </p:txBody>
      </p:sp>
      <p:sp>
        <p:nvSpPr>
          <p:cNvPr id="742403" name="Text Box 3">
            <a:extLst>
              <a:ext uri="{FF2B5EF4-FFF2-40B4-BE49-F238E27FC236}">
                <a16:creationId xmlns:a16="http://schemas.microsoft.com/office/drawing/2014/main" id="{D76244E6-6808-4671-8FD2-5D7EEDD51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553200"/>
            <a:ext cx="2667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</a:rPr>
              <a:t>© ACR Publications   Used By Permission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5E9D5-FFDB-4CDD-BC95-204440BFB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90</a:t>
            </a:fld>
            <a:endParaRPr lang="en-US"/>
          </a:p>
        </p:txBody>
      </p:sp>
      <p:pic>
        <p:nvPicPr>
          <p:cNvPr id="5" name="Picture 4" title="Horizontal Shor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976" y="1246632"/>
            <a:ext cx="6175248" cy="5035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4240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>
            <a:extLst>
              <a:ext uri="{FF2B5EF4-FFF2-40B4-BE49-F238E27FC236}">
                <a16:creationId xmlns:a16="http://schemas.microsoft.com/office/drawing/2014/main" id="{D713C012-F494-44A7-81AC-FC5B98CB1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1437" y="415925"/>
            <a:ext cx="8078680" cy="609600"/>
          </a:xfrm>
        </p:spPr>
        <p:txBody>
          <a:bodyPr/>
          <a:lstStyle/>
          <a:p>
            <a:r>
              <a:rPr lang="en-US" altLang="en-US" b="1" dirty="0"/>
              <a:t>Vertical Shoring Dimensions</a:t>
            </a:r>
          </a:p>
        </p:txBody>
      </p:sp>
      <p:sp>
        <p:nvSpPr>
          <p:cNvPr id="962565" name="Text Box 5">
            <a:extLst>
              <a:ext uri="{FF2B5EF4-FFF2-40B4-BE49-F238E27FC236}">
                <a16:creationId xmlns:a16="http://schemas.microsoft.com/office/drawing/2014/main" id="{F1BFE89F-D4A5-4656-B026-FA800733F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484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</a:rPr>
              <a:t>© ACR Publications   Used By Permission</a:t>
            </a:r>
            <a:endParaRPr lang="en-US" altLang="en-US" sz="9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BC182-2FF8-46A0-8FFA-8E0167D98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91</a:t>
            </a:fld>
            <a:endParaRPr lang="en-US"/>
          </a:p>
        </p:txBody>
      </p:sp>
      <p:pic>
        <p:nvPicPr>
          <p:cNvPr id="3" name="Picture 2" title="Vertical Shor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816" y="1289304"/>
            <a:ext cx="6723888" cy="4553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96256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 descr="Pneumatic shoring">
            <a:extLst>
              <a:ext uri="{FF2B5EF4-FFF2-40B4-BE49-F238E27FC236}">
                <a16:creationId xmlns:a16="http://schemas.microsoft.com/office/drawing/2014/main" id="{0E2BE830-34A1-42C8-90D8-F614B1F76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8850" y="328738"/>
            <a:ext cx="5428696" cy="612775"/>
          </a:xfrm>
        </p:spPr>
        <p:txBody>
          <a:bodyPr/>
          <a:lstStyle/>
          <a:p>
            <a:r>
              <a:rPr lang="en-US" altLang="en-US" dirty="0"/>
              <a:t>Pneumatic Systems</a:t>
            </a:r>
          </a:p>
        </p:txBody>
      </p:sp>
      <p:pic>
        <p:nvPicPr>
          <p:cNvPr id="217092" name="Picture 4" descr="Pneumatic system" title="Example">
            <a:extLst>
              <a:ext uri="{FF2B5EF4-FFF2-40B4-BE49-F238E27FC236}">
                <a16:creationId xmlns:a16="http://schemas.microsoft.com/office/drawing/2014/main" id="{80494022-6EBE-4FB6-9D0E-DB4A508CDA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29810"/>
            <a:ext cx="9144001" cy="51930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FC0C52-370F-435B-AE61-1DD290D2C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>
            <a:extLst>
              <a:ext uri="{FF2B5EF4-FFF2-40B4-BE49-F238E27FC236}">
                <a16:creationId xmlns:a16="http://schemas.microsoft.com/office/drawing/2014/main" id="{80CAA3DC-6C3D-457A-AB16-1B17ACD98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5233"/>
            <a:ext cx="8839200" cy="1828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b="1" dirty="0"/>
              <a:t>SHIELD USAGE AND SAFETY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000" dirty="0"/>
              <a:t>Shields are used to protect workers from cave-ins, not to provide support for the trench.</a:t>
            </a:r>
            <a:endParaRPr lang="en-US" altLang="en-US" sz="3200" dirty="0"/>
          </a:p>
        </p:txBody>
      </p:sp>
      <p:sp>
        <p:nvSpPr>
          <p:cNvPr id="723971" name="Rectangle 3">
            <a:extLst>
              <a:ext uri="{FF2B5EF4-FFF2-40B4-BE49-F238E27FC236}">
                <a16:creationId xmlns:a16="http://schemas.microsoft.com/office/drawing/2014/main" id="{D92FC7EE-5A2A-47F4-A4C0-DFE53F6CC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084033"/>
            <a:ext cx="8686800" cy="4114800"/>
          </a:xfrm>
        </p:spPr>
        <p:txBody>
          <a:bodyPr/>
          <a:lstStyle/>
          <a:p>
            <a:pPr algn="just"/>
            <a:r>
              <a:rPr lang="en-US" altLang="en-US" sz="2400" dirty="0"/>
              <a:t>Manufacturer’s Data must be present at work site.</a:t>
            </a:r>
          </a:p>
          <a:p>
            <a:pPr algn="just"/>
            <a:r>
              <a:rPr lang="en-US" altLang="en-US" sz="2400" dirty="0"/>
              <a:t>Top of the shield must extend to the top of the trench.</a:t>
            </a:r>
          </a:p>
          <a:p>
            <a:pPr algn="just"/>
            <a:r>
              <a:rPr lang="en-US" altLang="en-US" sz="2400" dirty="0"/>
              <a:t>If used with sloping, top of shield must extend 18 inches above vertical trench walls.</a:t>
            </a:r>
          </a:p>
          <a:p>
            <a:pPr algn="just"/>
            <a:r>
              <a:rPr lang="en-US" altLang="en-US" sz="2400" dirty="0"/>
              <a:t>Shields may be stacked, provided the bottom one is rated for the total depth of the trench.</a:t>
            </a:r>
          </a:p>
          <a:p>
            <a:pPr algn="just"/>
            <a:r>
              <a:rPr lang="en-US" altLang="en-US" sz="2400" dirty="0"/>
              <a:t>The trench may be dug 2 feet lower than the shield bottom, but the shield must be rated for that depth.</a:t>
            </a:r>
          </a:p>
          <a:p>
            <a:pPr algn="just"/>
            <a:r>
              <a:rPr lang="en-US" altLang="en-US" sz="2400" dirty="0"/>
              <a:t>Backfill around the box to prevent lateral movement.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2E29BB-EF7F-42AA-B6E9-62D42A3D2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2397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>
            <a:extLst>
              <a:ext uri="{FF2B5EF4-FFF2-40B4-BE49-F238E27FC236}">
                <a16:creationId xmlns:a16="http://schemas.microsoft.com/office/drawing/2014/main" id="{FF839C62-F7CF-4003-94B5-BCA34573B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Soil Classification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800" dirty="0"/>
              <a:t>1926 Subpart P App A</a:t>
            </a:r>
          </a:p>
        </p:txBody>
      </p:sp>
      <p:sp>
        <p:nvSpPr>
          <p:cNvPr id="813060" name="Rectangle 4">
            <a:extLst>
              <a:ext uri="{FF2B5EF4-FFF2-40B4-BE49-F238E27FC236}">
                <a16:creationId xmlns:a16="http://schemas.microsoft.com/office/drawing/2014/main" id="{2D1C4D87-0409-49EF-A3AA-03227503D8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8019" y="1822142"/>
            <a:ext cx="4033838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Cemented soil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Cohesive soil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Dry soil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Fissured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Granular soil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Layered system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Moist soil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Plastic </a:t>
            </a:r>
          </a:p>
        </p:txBody>
      </p:sp>
      <p:sp>
        <p:nvSpPr>
          <p:cNvPr id="813061" name="Rectangle 5">
            <a:extLst>
              <a:ext uri="{FF2B5EF4-FFF2-40B4-BE49-F238E27FC236}">
                <a16:creationId xmlns:a16="http://schemas.microsoft.com/office/drawing/2014/main" id="{AA4C328B-5738-4556-B8EB-2FEBFFC3656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822142"/>
            <a:ext cx="4033837" cy="4495800"/>
          </a:xfrm>
        </p:spPr>
        <p:txBody>
          <a:bodyPr/>
          <a:lstStyle/>
          <a:p>
            <a:r>
              <a:rPr lang="en-US" altLang="en-US" sz="2800" dirty="0"/>
              <a:t>Saturated soil</a:t>
            </a:r>
          </a:p>
          <a:p>
            <a:r>
              <a:rPr lang="en-US" altLang="en-US" sz="2800" dirty="0"/>
              <a:t>Soil classification system</a:t>
            </a:r>
          </a:p>
          <a:p>
            <a:r>
              <a:rPr lang="en-US" altLang="en-US" sz="2800" dirty="0"/>
              <a:t>Stable rock </a:t>
            </a:r>
          </a:p>
          <a:p>
            <a:r>
              <a:rPr lang="en-US" altLang="en-US" sz="2800" dirty="0"/>
              <a:t>Submerged soil</a:t>
            </a:r>
          </a:p>
          <a:p>
            <a:r>
              <a:rPr lang="en-US" altLang="en-US" sz="2800" dirty="0"/>
              <a:t>Unconfined compressive strength</a:t>
            </a:r>
          </a:p>
          <a:p>
            <a:r>
              <a:rPr lang="en-US" altLang="en-US" sz="2800" dirty="0"/>
              <a:t>Wet soil</a:t>
            </a:r>
          </a:p>
          <a:p>
            <a:pPr>
              <a:buFontTx/>
              <a:buNone/>
            </a:pP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1D4232-1D3F-4109-BD7F-06104EE2C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1305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5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1026">
            <a:extLst>
              <a:ext uri="{FF2B5EF4-FFF2-40B4-BE49-F238E27FC236}">
                <a16:creationId xmlns:a16="http://schemas.microsoft.com/office/drawing/2014/main" id="{A0178628-1811-426E-9D7B-93A388C83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05800" cy="1524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Soil Category: Stable Rock</a:t>
            </a:r>
            <a:endParaRPr lang="en-US" altLang="en-US" dirty="0"/>
          </a:p>
        </p:txBody>
      </p:sp>
      <p:sp>
        <p:nvSpPr>
          <p:cNvPr id="678915" name="Rectangle 1027">
            <a:extLst>
              <a:ext uri="{FF2B5EF4-FFF2-40B4-BE49-F238E27FC236}">
                <a16:creationId xmlns:a16="http://schemas.microsoft.com/office/drawing/2014/main" id="{3A73BAFA-43C7-45DE-8614-A6BF4F60B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6027" y="1981200"/>
            <a:ext cx="8185212" cy="35939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/>
            <a:r>
              <a:rPr lang="en-US" altLang="en-US" dirty="0"/>
              <a:t>Natural solid mineral material that can be excavated </a:t>
            </a:r>
            <a:r>
              <a:rPr lang="en-US" altLang="en-US" dirty="0">
                <a:ea typeface="Arial Unicode MS" panose="020B0604020202020204"/>
              </a:rPr>
              <a:t>with vertical sides and remain intact while exposed. Examples are granite and sandstone.</a:t>
            </a:r>
            <a:r>
              <a:rPr lang="en-US" altLang="en-US" dirty="0">
                <a:latin typeface="Tahoma" panose="020B0604030504040204" pitchFamily="34" charset="0"/>
                <a:ea typeface="Arial Unicode MS" panose="020B0604020202020204"/>
              </a:rPr>
              <a:t> </a:t>
            </a:r>
          </a:p>
          <a:p>
            <a:pPr algn="just"/>
            <a:r>
              <a:rPr lang="en-US" altLang="en-US" dirty="0">
                <a:ea typeface="Arial Unicode MS" panose="020B0604020202020204"/>
              </a:rPr>
              <a:t>Determining whether a deposit is stable rock may be difficult unless it is known whether cracks exist and whether or not the cracks run into or away from the excavation.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2126B2-486A-4CC5-A38E-8D2F58FD4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95</a:t>
            </a:fld>
            <a:endParaRPr lang="en-US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72BF43FB-ED10-4A53-A8AD-DBEF71B7A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26086"/>
            <a:ext cx="7886700" cy="776489"/>
          </a:xfrm>
        </p:spPr>
        <p:txBody>
          <a:bodyPr/>
          <a:lstStyle/>
          <a:p>
            <a:r>
              <a:rPr lang="en-US" altLang="en-US" dirty="0"/>
              <a:t>Soil Classifications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909BF2C-5A30-4797-A142-CBD67C493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202575"/>
            <a:ext cx="7609828" cy="317411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Stable rock</a:t>
            </a:r>
          </a:p>
          <a:p>
            <a:pPr marL="0" indent="0">
              <a:buNone/>
            </a:pPr>
            <a:r>
              <a:rPr lang="en-US" altLang="en-US" dirty="0"/>
              <a:t>Type  A</a:t>
            </a:r>
          </a:p>
          <a:p>
            <a:r>
              <a:rPr lang="en-US" altLang="en-US" dirty="0"/>
              <a:t>Cohesive soils with an unconfined compressive strength of 1.5 tons per square foot [</a:t>
            </a:r>
            <a:r>
              <a:rPr lang="en-US" altLang="en-US" dirty="0" err="1"/>
              <a:t>tsf</a:t>
            </a:r>
            <a:r>
              <a:rPr lang="en-US" altLang="en-US" dirty="0"/>
              <a:t>]</a:t>
            </a:r>
          </a:p>
          <a:p>
            <a:r>
              <a:rPr lang="en-US" altLang="en-US" dirty="0"/>
              <a:t>Examples: Clay, silty clay, sandy clay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28251A-F32F-40A9-BAD2-3EF272C84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96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332770B8-FE89-4EAE-9ED7-02A1A5C8C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92792"/>
            <a:ext cx="7886700" cy="776489"/>
          </a:xfrm>
        </p:spPr>
        <p:txBody>
          <a:bodyPr/>
          <a:lstStyle/>
          <a:p>
            <a:r>
              <a:rPr lang="en-US" altLang="en-US" dirty="0"/>
              <a:t>Soil Classifications </a:t>
            </a:r>
            <a:r>
              <a:rPr lang="en-US" altLang="en-US" sz="2800" dirty="0"/>
              <a:t>(CONT.)</a:t>
            </a:r>
            <a:endParaRPr lang="en-US" altLang="en-US" dirty="0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140D2D4-0CF9-42F9-911A-A798B396B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 soil is type A if;</a:t>
            </a:r>
          </a:p>
          <a:p>
            <a:pPr lvl="1"/>
            <a:r>
              <a:rPr lang="en-US" altLang="en-US" sz="2800" dirty="0"/>
              <a:t>Fissured</a:t>
            </a:r>
          </a:p>
          <a:p>
            <a:pPr lvl="1"/>
            <a:r>
              <a:rPr lang="en-US" altLang="en-US" sz="2800" dirty="0"/>
              <a:t>Subject to vibration</a:t>
            </a:r>
          </a:p>
          <a:p>
            <a:pPr lvl="1"/>
            <a:r>
              <a:rPr lang="en-US" altLang="en-US" sz="2800" dirty="0"/>
              <a:t>Previously disturbed</a:t>
            </a:r>
          </a:p>
          <a:p>
            <a:pPr lvl="1"/>
            <a:r>
              <a:rPr lang="en-US" altLang="en-US" sz="2800" dirty="0"/>
              <a:t>Seeping water</a:t>
            </a:r>
          </a:p>
          <a:p>
            <a:pPr lvl="1"/>
            <a:r>
              <a:rPr lang="en-US" altLang="en-US" sz="2800" dirty="0"/>
              <a:t>Part of a sloped or layered system of four horizontal to one vertical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DE6030-EB39-4427-8042-986EE192D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97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674" name="Picture 1026" descr="Fissured soil" title="Example">
            <a:extLst>
              <a:ext uri="{FF2B5EF4-FFF2-40B4-BE49-F238E27FC236}">
                <a16:creationId xmlns:a16="http://schemas.microsoft.com/office/drawing/2014/main" id="{166325AA-1E6E-429F-B606-830850C8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8675" name="Rectangle 1027">
            <a:extLst>
              <a:ext uri="{FF2B5EF4-FFF2-40B4-BE49-F238E27FC236}">
                <a16:creationId xmlns:a16="http://schemas.microsoft.com/office/drawing/2014/main" id="{2CB08675-D4AA-4507-B46C-9A2F47067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941" y="53573"/>
            <a:ext cx="8806160" cy="776489"/>
          </a:xfrm>
        </p:spPr>
        <p:txBody>
          <a:bodyPr/>
          <a:lstStyle/>
          <a:p>
            <a:pPr algn="ctr"/>
            <a:r>
              <a:rPr lang="en-US" altLang="en-US" dirty="0">
                <a:effectLst/>
              </a:rPr>
              <a:t>Soil Fissuring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88A17-0519-4614-8A8A-B0DBE2B6D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98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66867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1" name="Rectangle 5">
            <a:extLst>
              <a:ext uri="{FF2B5EF4-FFF2-40B4-BE49-F238E27FC236}">
                <a16:creationId xmlns:a16="http://schemas.microsoft.com/office/drawing/2014/main" id="{B8023E34-C115-4D76-B1D3-54D24F78B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186" y="254016"/>
            <a:ext cx="8646851" cy="612775"/>
          </a:xfrm>
        </p:spPr>
        <p:txBody>
          <a:bodyPr/>
          <a:lstStyle/>
          <a:p>
            <a:pPr algn="ctr"/>
            <a:r>
              <a:rPr lang="en-US" altLang="en-US" dirty="0"/>
              <a:t>To Much Water?</a:t>
            </a:r>
          </a:p>
        </p:txBody>
      </p:sp>
      <p:pic>
        <p:nvPicPr>
          <p:cNvPr id="295940" name="Picture 4" descr="Excessive water in soil" title="Hazard">
            <a:extLst>
              <a:ext uri="{FF2B5EF4-FFF2-40B4-BE49-F238E27FC236}">
                <a16:creationId xmlns:a16="http://schemas.microsoft.com/office/drawing/2014/main" id="{3751FDE0-7B7C-452C-918A-7A295FA36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6791"/>
            <a:ext cx="9144000" cy="53142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D33467-D6BB-4005-BFC5-4E149DA1C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CF360-8758-4909-B3B9-3CF981D19F7F}" type="slidenum">
              <a:rPr lang="en-US" smtClean="0"/>
              <a:t>99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5397</Words>
  <Application>Microsoft Office PowerPoint</Application>
  <PresentationFormat>On-screen Show (4:3)</PresentationFormat>
  <Paragraphs>1050</Paragraphs>
  <Slides>174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174</vt:i4>
      </vt:variant>
    </vt:vector>
  </HeadingPairs>
  <TitlesOfParts>
    <vt:vector size="187" baseType="lpstr">
      <vt:lpstr>Arial</vt:lpstr>
      <vt:lpstr>Arial Unicode MS</vt:lpstr>
      <vt:lpstr>ArialMT</vt:lpstr>
      <vt:lpstr>Browallia New</vt:lpstr>
      <vt:lpstr>Calibri</vt:lpstr>
      <vt:lpstr>Californian FB</vt:lpstr>
      <vt:lpstr>Cambria Math</vt:lpstr>
      <vt:lpstr>Comic Sans MS</vt:lpstr>
      <vt:lpstr>Helvetica</vt:lpstr>
      <vt:lpstr>Monotype Sorts</vt:lpstr>
      <vt:lpstr>Tahoma</vt:lpstr>
      <vt:lpstr>Wingdings</vt:lpstr>
      <vt:lpstr>Office Theme</vt:lpstr>
      <vt:lpstr>EXCAVATION AND TRENCHING </vt:lpstr>
      <vt:lpstr>Welcome</vt:lpstr>
      <vt:lpstr>location</vt:lpstr>
      <vt:lpstr>Disclaimer</vt:lpstr>
      <vt:lpstr>Agenda</vt:lpstr>
      <vt:lpstr>Introduction  to  osha</vt:lpstr>
      <vt:lpstr>Why is OSHA Important to You?</vt:lpstr>
      <vt:lpstr>Discussion Questions</vt:lpstr>
      <vt:lpstr>History of OSHA</vt:lpstr>
      <vt:lpstr>OSHA’s Mission</vt:lpstr>
      <vt:lpstr>Strategies to Reduce Injuries and Deaths</vt:lpstr>
      <vt:lpstr>HCS PICTOGRAMS AND HAZARDS</vt:lpstr>
      <vt:lpstr>OSHA Inspections</vt:lpstr>
      <vt:lpstr>Inspections Process</vt:lpstr>
      <vt:lpstr>OSHA’s Inspection Priorities</vt:lpstr>
      <vt:lpstr>OSHA’s Complaint Investigations</vt:lpstr>
      <vt:lpstr>CONT.</vt:lpstr>
      <vt:lpstr>Rights as a Whistleblower</vt:lpstr>
      <vt:lpstr>Questions about OSHA?</vt:lpstr>
      <vt:lpstr>DEFINITIONS </vt:lpstr>
      <vt:lpstr>definitions</vt:lpstr>
      <vt:lpstr>Excavations  Overview / Main Points</vt:lpstr>
      <vt:lpstr>  Tragic Facts </vt:lpstr>
      <vt:lpstr>Tragic Facts</vt:lpstr>
      <vt:lpstr>Collapse Forces</vt:lpstr>
      <vt:lpstr>Soil Weight Example</vt:lpstr>
      <vt:lpstr>Collapse Force</vt:lpstr>
      <vt:lpstr>Speed of Collapsing Dirt</vt:lpstr>
      <vt:lpstr>Effects On The Body</vt:lpstr>
      <vt:lpstr>Trench collapse</vt:lpstr>
      <vt:lpstr>The Seven Trenching Hazards</vt:lpstr>
      <vt:lpstr>UNSAFE ATTITUDES</vt:lpstr>
      <vt:lpstr>Most Common Causes of Cave-ins:</vt:lpstr>
      <vt:lpstr>Legal Aspects</vt:lpstr>
      <vt:lpstr>What’s In the Standard?</vt:lpstr>
      <vt:lpstr>General Requirements</vt:lpstr>
      <vt:lpstr>General Requirements (CONT.)</vt:lpstr>
      <vt:lpstr>Surface Encumbrances</vt:lpstr>
      <vt:lpstr>Underground Installations</vt:lpstr>
      <vt:lpstr>Underground Installations (CONT.)</vt:lpstr>
      <vt:lpstr>Access &amp; Egress</vt:lpstr>
      <vt:lpstr>Exposure to vehicle traffic</vt:lpstr>
      <vt:lpstr>Exposure to falling loads</vt:lpstr>
      <vt:lpstr>stuck-in</vt:lpstr>
      <vt:lpstr>Warning systems for mobile equipment</vt:lpstr>
      <vt:lpstr>excavation without proper barricade</vt:lpstr>
      <vt:lpstr>Vehicle falling in excavation</vt:lpstr>
      <vt:lpstr>Hazardous Atmospheres</vt:lpstr>
      <vt:lpstr>exposed to hazardous atmosphere</vt:lpstr>
      <vt:lpstr>Employees exposed to hazardous atmosphere</vt:lpstr>
      <vt:lpstr>Monitoring</vt:lpstr>
      <vt:lpstr>Ventilation Blowers</vt:lpstr>
      <vt:lpstr>Emergency Rescue Equipment</vt:lpstr>
      <vt:lpstr>BELL BOTTOM PIER HOLE</vt:lpstr>
      <vt:lpstr>Water Accumulation</vt:lpstr>
      <vt:lpstr>Water Accumulation (CONT.)</vt:lpstr>
      <vt:lpstr>Water removal from trench</vt:lpstr>
      <vt:lpstr>Water removal equipment</vt:lpstr>
      <vt:lpstr>Stability of adjacent structures</vt:lpstr>
      <vt:lpstr>No support provided to prevent structural failure</vt:lpstr>
      <vt:lpstr>Support provided under the ground level </vt:lpstr>
      <vt:lpstr>Protection from loose rock and soil</vt:lpstr>
      <vt:lpstr>Trench</vt:lpstr>
      <vt:lpstr>What’s good? </vt:lpstr>
      <vt:lpstr>WHO IS Competent Person</vt:lpstr>
      <vt:lpstr>Competent Person</vt:lpstr>
      <vt:lpstr>COMPETENT PERSON MUST BE AWARE OF:</vt:lpstr>
      <vt:lpstr>THE COMPETENT PERSON MUST BE AWARE OF:</vt:lpstr>
      <vt:lpstr>Inspections</vt:lpstr>
      <vt:lpstr>Inspections (CONT.)</vt:lpstr>
      <vt:lpstr>Hazard</vt:lpstr>
      <vt:lpstr>Training, knowledge and experience as demonstrated through responsible action makes a person “competent.”</vt:lpstr>
      <vt:lpstr>Fall protection</vt:lpstr>
      <vt:lpstr>Requirements of Protective Systems</vt:lpstr>
      <vt:lpstr>No proper protection</vt:lpstr>
      <vt:lpstr>PROPER SHORING</vt:lpstr>
      <vt:lpstr>Designs using  Manufacturers Data</vt:lpstr>
      <vt:lpstr>Materials and Equipment</vt:lpstr>
      <vt:lpstr>Trench box</vt:lpstr>
      <vt:lpstr>Trench Boxes</vt:lpstr>
      <vt:lpstr>Installation &amp; Removal</vt:lpstr>
      <vt:lpstr>Installation &amp; Removal (CONT.)</vt:lpstr>
      <vt:lpstr>Removal of trench box</vt:lpstr>
      <vt:lpstr>PICTURE OF Trench</vt:lpstr>
      <vt:lpstr>PROPER Trench box</vt:lpstr>
      <vt:lpstr>Shield testing</vt:lpstr>
      <vt:lpstr>Shield testing by competent person</vt:lpstr>
      <vt:lpstr>GUESS</vt:lpstr>
      <vt:lpstr>Shield Used with Sloping</vt:lpstr>
      <vt:lpstr>Horizontal Shoring Dimensions</vt:lpstr>
      <vt:lpstr>Vertical Shoring Dimensions</vt:lpstr>
      <vt:lpstr>Pneumatic Systems</vt:lpstr>
      <vt:lpstr>SHIELD USAGE AND SAFETY Shields are used to protect workers from cave-ins, not to provide support for the trench.</vt:lpstr>
      <vt:lpstr>Soil Classification 1926 Subpart P App A</vt:lpstr>
      <vt:lpstr>Soil Category: Stable Rock</vt:lpstr>
      <vt:lpstr>Soil Classifications</vt:lpstr>
      <vt:lpstr>Soil Classifications (CONT.)</vt:lpstr>
      <vt:lpstr>Soil Fissuring</vt:lpstr>
      <vt:lpstr>To Much Water?</vt:lpstr>
      <vt:lpstr>Weight and Vibration</vt:lpstr>
      <vt:lpstr>Soil TYPES</vt:lpstr>
      <vt:lpstr>Soil Classification</vt:lpstr>
      <vt:lpstr>SOIL STRENGTH MEASURE Unconfined Compressive Strength (UCS)</vt:lpstr>
      <vt:lpstr>Basis of classification</vt:lpstr>
      <vt:lpstr>Acceptable visual test</vt:lpstr>
      <vt:lpstr>Acceptable visual test CONT.</vt:lpstr>
      <vt:lpstr>Acceptable manual test</vt:lpstr>
      <vt:lpstr>Field Sedimentation Test </vt:lpstr>
      <vt:lpstr>Field Sedimentation Test (CONT.) </vt:lpstr>
      <vt:lpstr>CLAY, SAND AND SLIT</vt:lpstr>
      <vt:lpstr>The Ribbon Test step 1 </vt:lpstr>
      <vt:lpstr>The Ribbon Tests  STEP 2 </vt:lpstr>
      <vt:lpstr>The Ribbon Test (cont.)</vt:lpstr>
      <vt:lpstr>PENCILING</vt:lpstr>
      <vt:lpstr>Shear vane / Torvane</vt:lpstr>
      <vt:lpstr> Shear vane / Torvane</vt:lpstr>
      <vt:lpstr>Pocket Penetrometer Test</vt:lpstr>
      <vt:lpstr>POCKET PENETROMETER </vt:lpstr>
      <vt:lpstr>Pocket Penetrometer Test </vt:lpstr>
      <vt:lpstr>Pocket Penetrometer Test (CONT.)</vt:lpstr>
      <vt:lpstr>Thumb Penetration Test</vt:lpstr>
      <vt:lpstr>Thumb Penetration Test (CONT.)</vt:lpstr>
      <vt:lpstr>Soil Classifications.</vt:lpstr>
      <vt:lpstr>CLASSIFICATION</vt:lpstr>
      <vt:lpstr>Soil Strength is Dependent Upon:</vt:lpstr>
      <vt:lpstr>If Water is Added</vt:lpstr>
      <vt:lpstr>SOIL COMPONENTS</vt:lpstr>
      <vt:lpstr>COHESIVE SOIL</vt:lpstr>
      <vt:lpstr>GRANULAR SOIL</vt:lpstr>
      <vt:lpstr>Soil Mechanics</vt:lpstr>
      <vt:lpstr>TOPPLING</vt:lpstr>
      <vt:lpstr>SUBSIDENCE</vt:lpstr>
      <vt:lpstr>UNSUPPORTED EXCAVATION</vt:lpstr>
      <vt:lpstr>bulging</vt:lpstr>
      <vt:lpstr>Soil Mechanic</vt:lpstr>
      <vt:lpstr>Forces Acting on a Trench </vt:lpstr>
      <vt:lpstr>BOILING</vt:lpstr>
      <vt:lpstr>Trench Boiling</vt:lpstr>
      <vt:lpstr>TRENCH CRACK</vt:lpstr>
      <vt:lpstr>SLIDING</vt:lpstr>
      <vt:lpstr>Sloping and Benching 1926 Subpart P App B</vt:lpstr>
      <vt:lpstr>Design of Sloping and Benching</vt:lpstr>
      <vt:lpstr>IMPROPER Design</vt:lpstr>
      <vt:lpstr>IMPROPER Sloping</vt:lpstr>
      <vt:lpstr>Allowable Slopes</vt:lpstr>
      <vt:lpstr>Examples of Sloping for Different Soils</vt:lpstr>
      <vt:lpstr>BENCHING</vt:lpstr>
      <vt:lpstr>SOIL TYPE A</vt:lpstr>
      <vt:lpstr>SOIL TYPE B</vt:lpstr>
      <vt:lpstr>SOIL TYPE C</vt:lpstr>
      <vt:lpstr>Slope Configurations Excavations in Layered Soils</vt:lpstr>
      <vt:lpstr>Slope Configurations Excavations in Layered Soils </vt:lpstr>
      <vt:lpstr>Excavations in Type A Soils</vt:lpstr>
      <vt:lpstr>Timber Shoring for Trenches 1926 Subpart P App C</vt:lpstr>
      <vt:lpstr>EG 1: Timber shoring</vt:lpstr>
      <vt:lpstr>EG 2 : Timber Shoring </vt:lpstr>
      <vt:lpstr>Timber Shoring</vt:lpstr>
      <vt:lpstr>Aluminum Hydraulic Shoring  1926 Subpart P App D</vt:lpstr>
      <vt:lpstr>Aluminum Hydraulic</vt:lpstr>
      <vt:lpstr>STACKED AND TYPICAL Hydraulic</vt:lpstr>
      <vt:lpstr>EG 1: Aluminum Hydraulic</vt:lpstr>
      <vt:lpstr>EG 2: Aluminum Hydraulic</vt:lpstr>
      <vt:lpstr>Spot-bracing Usage</vt:lpstr>
      <vt:lpstr>Hydraulic Shoring Usage</vt:lpstr>
      <vt:lpstr>Alternatives to Timber Shoring 1926 Subpart P App E</vt:lpstr>
      <vt:lpstr>Alternatives to Timber Shoring (CONT.)</vt:lpstr>
      <vt:lpstr>HYDRAULIC CYLINDER</vt:lpstr>
      <vt:lpstr>aluminum hydraulic shoring</vt:lpstr>
      <vt:lpstr>Other Factors Influencing Cave-Ins </vt:lpstr>
      <vt:lpstr>1. Fallacies And Misconceptions</vt:lpstr>
      <vt:lpstr>2. Fallacies And Misconceptions</vt:lpstr>
      <vt:lpstr>3. Fallacies And Misconceptions</vt:lpstr>
      <vt:lpstr>THE TYPICAL CAVE-IN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2017-10-18T18:47:54Z</dcterms:created>
  <dcterms:modified xsi:type="dcterms:W3CDTF">2021-05-20T17:18:40Z</dcterms:modified>
</cp:coreProperties>
</file>