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tiff" ContentType="image/tif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notesSlides/notesSlide76.xml" ContentType="application/vnd.openxmlformats-officedocument.presentationml.notesSlide+xml"/>
  <Override PartName="/ppt/notesSlides/notesSlide77.xml" ContentType="application/vnd.openxmlformats-officedocument.presentationml.notesSlide+xml"/>
  <Override PartName="/ppt/notesSlides/notesSlide78.xml" ContentType="application/vnd.openxmlformats-officedocument.presentationml.notesSlide+xml"/>
  <Override PartName="/ppt/notesSlides/notesSlide79.xml" ContentType="application/vnd.openxmlformats-officedocument.presentationml.notesSlide+xml"/>
  <Override PartName="/ppt/notesSlides/notesSlide80.xml" ContentType="application/vnd.openxmlformats-officedocument.presentationml.notesSlide+xml"/>
  <Override PartName="/ppt/notesSlides/notesSlide81.xml" ContentType="application/vnd.openxmlformats-officedocument.presentationml.notesSlide+xml"/>
  <Override PartName="/ppt/notesSlides/notesSlide82.xml" ContentType="application/vnd.openxmlformats-officedocument.presentationml.notesSlide+xml"/>
  <Override PartName="/ppt/notesSlides/notesSlide83.xml" ContentType="application/vnd.openxmlformats-officedocument.presentationml.notesSlide+xml"/>
  <Override PartName="/ppt/notesSlides/notesSlide84.xml" ContentType="application/vnd.openxmlformats-officedocument.presentationml.notesSlide+xml"/>
  <Override PartName="/ppt/notesSlides/notesSlide85.xml" ContentType="application/vnd.openxmlformats-officedocument.presentationml.notesSlide+xml"/>
  <Override PartName="/ppt/notesSlides/notesSlide86.xml" ContentType="application/vnd.openxmlformats-officedocument.presentationml.notesSlide+xml"/>
  <Override PartName="/ppt/notesSlides/notesSlide87.xml" ContentType="application/vnd.openxmlformats-officedocument.presentationml.notesSlide+xml"/>
  <Override PartName="/ppt/notesSlides/notesSlide88.xml" ContentType="application/vnd.openxmlformats-officedocument.presentationml.notesSlide+xml"/>
  <Override PartName="/ppt/notesSlides/notesSlide8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920" r:id="rId1"/>
  </p:sldMasterIdLst>
  <p:notesMasterIdLst>
    <p:notesMasterId r:id="rId91"/>
  </p:notesMasterIdLst>
  <p:handoutMasterIdLst>
    <p:handoutMasterId r:id="rId92"/>
  </p:handoutMasterIdLst>
  <p:sldIdLst>
    <p:sldId id="543" r:id="rId2"/>
    <p:sldId id="468" r:id="rId3"/>
    <p:sldId id="474" r:id="rId4"/>
    <p:sldId id="346" r:id="rId5"/>
    <p:sldId id="378" r:id="rId6"/>
    <p:sldId id="381" r:id="rId7"/>
    <p:sldId id="312" r:id="rId8"/>
    <p:sldId id="459" r:id="rId9"/>
    <p:sldId id="463" r:id="rId10"/>
    <p:sldId id="638" r:id="rId11"/>
    <p:sldId id="507" r:id="rId12"/>
    <p:sldId id="628" r:id="rId13"/>
    <p:sldId id="626" r:id="rId14"/>
    <p:sldId id="475" r:id="rId15"/>
    <p:sldId id="496" r:id="rId16"/>
    <p:sldId id="634" r:id="rId17"/>
    <p:sldId id="478" r:id="rId18"/>
    <p:sldId id="632" r:id="rId19"/>
    <p:sldId id="645" r:id="rId20"/>
    <p:sldId id="646" r:id="rId21"/>
    <p:sldId id="633" r:id="rId22"/>
    <p:sldId id="639" r:id="rId23"/>
    <p:sldId id="640" r:id="rId24"/>
    <p:sldId id="477" r:id="rId25"/>
    <p:sldId id="647" r:id="rId26"/>
    <p:sldId id="491" r:id="rId27"/>
    <p:sldId id="650" r:id="rId28"/>
    <p:sldId id="488" r:id="rId29"/>
    <p:sldId id="504" r:id="rId30"/>
    <p:sldId id="314" r:id="rId31"/>
    <p:sldId id="383" r:id="rId32"/>
    <p:sldId id="489" r:id="rId33"/>
    <p:sldId id="385" r:id="rId34"/>
    <p:sldId id="348" r:id="rId35"/>
    <p:sldId id="349" r:id="rId36"/>
    <p:sldId id="473" r:id="rId37"/>
    <p:sldId id="479" r:id="rId38"/>
    <p:sldId id="417" r:id="rId39"/>
    <p:sldId id="490" r:id="rId40"/>
    <p:sldId id="353" r:id="rId41"/>
    <p:sldId id="386" r:id="rId42"/>
    <p:sldId id="493" r:id="rId43"/>
    <p:sldId id="472" r:id="rId44"/>
    <p:sldId id="653" r:id="rId45"/>
    <p:sldId id="655" r:id="rId46"/>
    <p:sldId id="656" r:id="rId47"/>
    <p:sldId id="657" r:id="rId48"/>
    <p:sldId id="658" r:id="rId49"/>
    <p:sldId id="659" r:id="rId50"/>
    <p:sldId id="660" r:id="rId51"/>
    <p:sldId id="661" r:id="rId52"/>
    <p:sldId id="662" r:id="rId53"/>
    <p:sldId id="663" r:id="rId54"/>
    <p:sldId id="664" r:id="rId55"/>
    <p:sldId id="665" r:id="rId56"/>
    <p:sldId id="666" r:id="rId57"/>
    <p:sldId id="667" r:id="rId58"/>
    <p:sldId id="668" r:id="rId59"/>
    <p:sldId id="669" r:id="rId60"/>
    <p:sldId id="670" r:id="rId61"/>
    <p:sldId id="671" r:id="rId62"/>
    <p:sldId id="672" r:id="rId63"/>
    <p:sldId id="673" r:id="rId64"/>
    <p:sldId id="674" r:id="rId65"/>
    <p:sldId id="675" r:id="rId66"/>
    <p:sldId id="676" r:id="rId67"/>
    <p:sldId id="677" r:id="rId68"/>
    <p:sldId id="678" r:id="rId69"/>
    <p:sldId id="679" r:id="rId70"/>
    <p:sldId id="680" r:id="rId71"/>
    <p:sldId id="681" r:id="rId72"/>
    <p:sldId id="682" r:id="rId73"/>
    <p:sldId id="683" r:id="rId74"/>
    <p:sldId id="684" r:id="rId75"/>
    <p:sldId id="685" r:id="rId76"/>
    <p:sldId id="686" r:id="rId77"/>
    <p:sldId id="687" r:id="rId78"/>
    <p:sldId id="688" r:id="rId79"/>
    <p:sldId id="689" r:id="rId80"/>
    <p:sldId id="690" r:id="rId81"/>
    <p:sldId id="691" r:id="rId82"/>
    <p:sldId id="692" r:id="rId83"/>
    <p:sldId id="693" r:id="rId84"/>
    <p:sldId id="694" r:id="rId85"/>
    <p:sldId id="695" r:id="rId86"/>
    <p:sldId id="696" r:id="rId87"/>
    <p:sldId id="697" r:id="rId88"/>
    <p:sldId id="698" r:id="rId89"/>
    <p:sldId id="699" r:id="rId90"/>
  </p:sldIdLst>
  <p:sldSz cx="9144000" cy="6858000" type="screen4x3"/>
  <p:notesSz cx="6881813" cy="9296400"/>
  <p:custDataLst>
    <p:tags r:id="rId93"/>
  </p:custDataLst>
  <p:defaultTextStyle>
    <a:defPPr>
      <a:defRPr lang="en-US"/>
    </a:defPPr>
    <a:lvl1pPr algn="l" rtl="0" fontAlgn="base">
      <a:spcBef>
        <a:spcPct val="0"/>
      </a:spcBef>
      <a:spcAft>
        <a:spcPct val="0"/>
      </a:spcAft>
      <a:defRPr sz="2400" kern="1200">
        <a:solidFill>
          <a:schemeClr val="tx1"/>
        </a:solidFill>
        <a:latin typeface="Times New Roman" charset="0"/>
        <a:ea typeface="ＭＳ Ｐゴシック" charset="0"/>
        <a:cs typeface="ＭＳ Ｐゴシック" charset="0"/>
      </a:defRPr>
    </a:lvl1pPr>
    <a:lvl2pPr marL="457200" algn="l" rtl="0" fontAlgn="base">
      <a:spcBef>
        <a:spcPct val="0"/>
      </a:spcBef>
      <a:spcAft>
        <a:spcPct val="0"/>
      </a:spcAft>
      <a:defRPr sz="2400" kern="1200">
        <a:solidFill>
          <a:schemeClr val="tx1"/>
        </a:solidFill>
        <a:latin typeface="Times New Roman" charset="0"/>
        <a:ea typeface="ＭＳ Ｐゴシック" charset="0"/>
        <a:cs typeface="ＭＳ Ｐゴシック" charset="0"/>
      </a:defRPr>
    </a:lvl2pPr>
    <a:lvl3pPr marL="914400" algn="l" rtl="0" fontAlgn="base">
      <a:spcBef>
        <a:spcPct val="0"/>
      </a:spcBef>
      <a:spcAft>
        <a:spcPct val="0"/>
      </a:spcAft>
      <a:defRPr sz="2400" kern="1200">
        <a:solidFill>
          <a:schemeClr val="tx1"/>
        </a:solidFill>
        <a:latin typeface="Times New Roman" charset="0"/>
        <a:ea typeface="ＭＳ Ｐゴシック" charset="0"/>
        <a:cs typeface="ＭＳ Ｐゴシック" charset="0"/>
      </a:defRPr>
    </a:lvl3pPr>
    <a:lvl4pPr marL="1371600" algn="l" rtl="0" fontAlgn="base">
      <a:spcBef>
        <a:spcPct val="0"/>
      </a:spcBef>
      <a:spcAft>
        <a:spcPct val="0"/>
      </a:spcAft>
      <a:defRPr sz="2400" kern="1200">
        <a:solidFill>
          <a:schemeClr val="tx1"/>
        </a:solidFill>
        <a:latin typeface="Times New Roman" charset="0"/>
        <a:ea typeface="ＭＳ Ｐゴシック" charset="0"/>
        <a:cs typeface="ＭＳ Ｐゴシック" charset="0"/>
      </a:defRPr>
    </a:lvl4pPr>
    <a:lvl5pPr marL="1828800" algn="l" rtl="0" fontAlgn="base">
      <a:spcBef>
        <a:spcPct val="0"/>
      </a:spcBef>
      <a:spcAft>
        <a:spcPct val="0"/>
      </a:spcAft>
      <a:defRPr sz="2400" kern="1200">
        <a:solidFill>
          <a:schemeClr val="tx1"/>
        </a:solidFill>
        <a:latin typeface="Times New Roman" charset="0"/>
        <a:ea typeface="ＭＳ Ｐゴシック" charset="0"/>
        <a:cs typeface="ＭＳ Ｐゴシック" charset="0"/>
      </a:defRPr>
    </a:lvl5pPr>
    <a:lvl6pPr marL="2286000" algn="l" defTabSz="457200" rtl="0" eaLnBrk="1" latinLnBrk="0" hangingPunct="1">
      <a:defRPr sz="2400" kern="1200">
        <a:solidFill>
          <a:schemeClr val="tx1"/>
        </a:solidFill>
        <a:latin typeface="Times New Roman" charset="0"/>
        <a:ea typeface="ＭＳ Ｐゴシック" charset="0"/>
        <a:cs typeface="ＭＳ Ｐゴシック" charset="0"/>
      </a:defRPr>
    </a:lvl6pPr>
    <a:lvl7pPr marL="2743200" algn="l" defTabSz="457200" rtl="0" eaLnBrk="1" latinLnBrk="0" hangingPunct="1">
      <a:defRPr sz="2400" kern="1200">
        <a:solidFill>
          <a:schemeClr val="tx1"/>
        </a:solidFill>
        <a:latin typeface="Times New Roman" charset="0"/>
        <a:ea typeface="ＭＳ Ｐゴシック" charset="0"/>
        <a:cs typeface="ＭＳ Ｐゴシック" charset="0"/>
      </a:defRPr>
    </a:lvl7pPr>
    <a:lvl8pPr marL="3200400" algn="l" defTabSz="457200" rtl="0" eaLnBrk="1" latinLnBrk="0" hangingPunct="1">
      <a:defRPr sz="2400" kern="1200">
        <a:solidFill>
          <a:schemeClr val="tx1"/>
        </a:solidFill>
        <a:latin typeface="Times New Roman" charset="0"/>
        <a:ea typeface="ＭＳ Ｐゴシック" charset="0"/>
        <a:cs typeface="ＭＳ Ｐゴシック" charset="0"/>
      </a:defRPr>
    </a:lvl8pPr>
    <a:lvl9pPr marL="3657600" algn="l" defTabSz="457200" rtl="0" eaLnBrk="1" latinLnBrk="0" hangingPunct="1">
      <a:defRPr sz="2400" kern="1200">
        <a:solidFill>
          <a:schemeClr val="tx1"/>
        </a:solidFill>
        <a:latin typeface="Times New Roman" charset="0"/>
        <a:ea typeface="ＭＳ Ｐゴシック" charset="0"/>
        <a:cs typeface="ＭＳ Ｐゴシック" charset="0"/>
      </a:defRPr>
    </a:lvl9pPr>
  </p:defaultTextStyle>
  <p:extLst>
    <p:ext uri="{521415D9-36F7-43E2-AB2F-B90AF26B5E84}">
      <p14:sectionLst xmlns:p14="http://schemas.microsoft.com/office/powerpoint/2010/main">
        <p14:section name="Default Section" id="{83210D5B-6786-4D8A-8D52-4FB83DEF7957}">
          <p14:sldIdLst>
            <p14:sldId id="543"/>
            <p14:sldId id="468"/>
            <p14:sldId id="474"/>
            <p14:sldId id="346"/>
            <p14:sldId id="378"/>
            <p14:sldId id="381"/>
            <p14:sldId id="312"/>
            <p14:sldId id="459"/>
            <p14:sldId id="463"/>
            <p14:sldId id="638"/>
            <p14:sldId id="507"/>
            <p14:sldId id="628"/>
            <p14:sldId id="626"/>
            <p14:sldId id="475"/>
            <p14:sldId id="496"/>
            <p14:sldId id="634"/>
            <p14:sldId id="478"/>
            <p14:sldId id="632"/>
            <p14:sldId id="645"/>
            <p14:sldId id="646"/>
            <p14:sldId id="633"/>
            <p14:sldId id="639"/>
            <p14:sldId id="640"/>
            <p14:sldId id="477"/>
            <p14:sldId id="647"/>
            <p14:sldId id="491"/>
            <p14:sldId id="650"/>
            <p14:sldId id="488"/>
            <p14:sldId id="504"/>
            <p14:sldId id="314"/>
            <p14:sldId id="383"/>
            <p14:sldId id="489"/>
            <p14:sldId id="385"/>
            <p14:sldId id="348"/>
            <p14:sldId id="349"/>
            <p14:sldId id="473"/>
            <p14:sldId id="479"/>
            <p14:sldId id="417"/>
            <p14:sldId id="490"/>
            <p14:sldId id="353"/>
            <p14:sldId id="386"/>
            <p14:sldId id="493"/>
            <p14:sldId id="472"/>
            <p14:sldId id="653"/>
            <p14:sldId id="655"/>
            <p14:sldId id="656"/>
            <p14:sldId id="657"/>
            <p14:sldId id="658"/>
            <p14:sldId id="659"/>
            <p14:sldId id="660"/>
            <p14:sldId id="661"/>
            <p14:sldId id="662"/>
            <p14:sldId id="663"/>
            <p14:sldId id="664"/>
            <p14:sldId id="665"/>
            <p14:sldId id="666"/>
            <p14:sldId id="667"/>
            <p14:sldId id="668"/>
            <p14:sldId id="669"/>
            <p14:sldId id="670"/>
            <p14:sldId id="671"/>
            <p14:sldId id="672"/>
            <p14:sldId id="673"/>
            <p14:sldId id="674"/>
            <p14:sldId id="675"/>
            <p14:sldId id="676"/>
            <p14:sldId id="677"/>
            <p14:sldId id="678"/>
            <p14:sldId id="679"/>
            <p14:sldId id="680"/>
            <p14:sldId id="681"/>
            <p14:sldId id="682"/>
            <p14:sldId id="683"/>
            <p14:sldId id="684"/>
            <p14:sldId id="685"/>
            <p14:sldId id="686"/>
            <p14:sldId id="687"/>
            <p14:sldId id="688"/>
            <p14:sldId id="689"/>
            <p14:sldId id="690"/>
            <p14:sldId id="691"/>
            <p14:sldId id="692"/>
            <p14:sldId id="693"/>
            <p14:sldId id="694"/>
            <p14:sldId id="695"/>
            <p14:sldId id="696"/>
            <p14:sldId id="697"/>
            <p14:sldId id="698"/>
            <p14:sldId id="699"/>
          </p14:sldIdLst>
        </p14:section>
        <p14:section name="Untitled Section" id="{B5A24ACB-F0EB-4CCE-9822-71DB30612B5B}">
          <p14:sldIdLst/>
        </p14:section>
      </p14:sectionLst>
    </p:ex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55" name="Author" initials="A" lastIdx="0" clrIdx="54"/>
</p:cmAuthorLst>
</file>

<file path=ppt/presProps.xml><?xml version="1.0" encoding="utf-8"?>
<p:presentationPr xmlns:a="http://schemas.openxmlformats.org/drawingml/2006/main" xmlns:r="http://schemas.openxmlformats.org/officeDocument/2006/relationships" xmlns:p="http://schemas.openxmlformats.org/presentationml/2006/main">
  <p:prnPr prnWhat="handouts4" frameSlides="1"/>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9F28"/>
    <a:srgbClr val="FEF601"/>
    <a:srgbClr val="FFC300"/>
    <a:srgbClr val="FEF701"/>
    <a:srgbClr val="2776A7"/>
    <a:srgbClr val="FFA918"/>
    <a:srgbClr val="FFC3B9"/>
    <a:srgbClr val="FFFF00"/>
    <a:srgbClr val="BC171B"/>
    <a:srgbClr val="A6A6A6"/>
  </p:clrMru>
  <p:extLst>
    <p:ext uri="{E76CE94A-603C-4142-B9EB-6D1370010A27}">
      <p14:discardImageEditData xmlns:p14="http://schemas.microsoft.com/office/powerpoint/2010/main" val="1"/>
    </p:ext>
    <p:ext uri="{D31A062A-798A-4329-ABDD-BBA856620510}">
      <p14:defaultImageDpi xmlns:p14="http://schemas.microsoft.com/office/powerpoint/2010/main" val="96"/>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FABFCF23-3B69-468F-B69F-88F6DE6A72F2}" styleName="Medium Style 1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 styleId="{775DCB02-9BB8-47FD-8907-85C794F793BA}" styleName="Themed Style 1 - Accent 4">
    <a:tblBg>
      <a:fillRef idx="2">
        <a:schemeClr val="accent4"/>
      </a:fillRef>
      <a:effectRef idx="1">
        <a:schemeClr val="accent4"/>
      </a:effectRef>
    </a:tblBg>
    <a:wholeTbl>
      <a:tcTxStyle>
        <a:fontRef idx="minor">
          <a:scrgbClr r="0" g="0" b="0"/>
        </a:fontRef>
        <a:schemeClr val="dk1"/>
      </a:tcTxStyle>
      <a:tcStyle>
        <a:tcBdr>
          <a:left>
            <a:lnRef idx="1">
              <a:schemeClr val="accent4"/>
            </a:lnRef>
          </a:left>
          <a:right>
            <a:lnRef idx="1">
              <a:schemeClr val="accent4"/>
            </a:lnRef>
          </a:right>
          <a:top>
            <a:lnRef idx="1">
              <a:schemeClr val="accent4"/>
            </a:lnRef>
          </a:top>
          <a:bottom>
            <a:lnRef idx="1">
              <a:schemeClr val="accent4"/>
            </a:lnRef>
          </a:bottom>
          <a:insideH>
            <a:lnRef idx="1">
              <a:schemeClr val="accent4"/>
            </a:lnRef>
          </a:insideH>
          <a:insideV>
            <a:lnRef idx="1">
              <a:schemeClr val="accent4"/>
            </a:lnRef>
          </a:insideV>
        </a:tcBdr>
        <a:fill>
          <a:noFill/>
        </a:fill>
      </a:tcStyle>
    </a:wholeTbl>
    <a:band1H>
      <a:tcStyle>
        <a:tcBdr/>
        <a:fill>
          <a:solidFill>
            <a:schemeClr val="accent4">
              <a:alpha val="40000"/>
            </a:schemeClr>
          </a:solidFill>
        </a:fill>
      </a:tcStyle>
    </a:band1H>
    <a:band2H>
      <a:tcStyle>
        <a:tcBdr/>
      </a:tcStyle>
    </a:band2H>
    <a:band1V>
      <a:tcStyle>
        <a:tcBdr>
          <a:top>
            <a:lnRef idx="1">
              <a:schemeClr val="accent4"/>
            </a:lnRef>
          </a:top>
          <a:bottom>
            <a:lnRef idx="1">
              <a:schemeClr val="accent4"/>
            </a:lnRef>
          </a:bottom>
        </a:tcBdr>
        <a:fill>
          <a:solidFill>
            <a:schemeClr val="accent4">
              <a:alpha val="40000"/>
            </a:schemeClr>
          </a:solidFill>
        </a:fill>
      </a:tcStyle>
    </a:band1V>
    <a:band2V>
      <a:tcStyle>
        <a:tcBdr/>
      </a:tcStyle>
    </a:band2V>
    <a:lastCol>
      <a:tcTxStyle b="on"/>
      <a:tcStyle>
        <a:tcBdr>
          <a:left>
            <a:lnRef idx="2">
              <a:schemeClr val="accent4"/>
            </a:lnRef>
          </a:left>
          <a:right>
            <a:lnRef idx="1">
              <a:schemeClr val="accent4"/>
            </a:lnRef>
          </a:right>
          <a:top>
            <a:lnRef idx="1">
              <a:schemeClr val="accent4"/>
            </a:lnRef>
          </a:top>
          <a:bottom>
            <a:lnRef idx="1">
              <a:schemeClr val="accent4"/>
            </a:lnRef>
          </a:bottom>
          <a:insideH>
            <a:lnRef idx="1">
              <a:schemeClr val="accent4"/>
            </a:lnRef>
          </a:insideH>
          <a:insideV>
            <a:ln>
              <a:noFill/>
            </a:ln>
          </a:insideV>
        </a:tcBdr>
      </a:tcStyle>
    </a:lastCol>
    <a:firstCol>
      <a:tcTxStyle b="on"/>
      <a:tcStyle>
        <a:tcBdr>
          <a:left>
            <a:lnRef idx="1">
              <a:schemeClr val="accent4"/>
            </a:lnRef>
          </a:left>
          <a:right>
            <a:lnRef idx="2">
              <a:schemeClr val="accent4"/>
            </a:lnRef>
          </a:right>
          <a:top>
            <a:lnRef idx="1">
              <a:schemeClr val="accent4"/>
            </a:lnRef>
          </a:top>
          <a:bottom>
            <a:lnRef idx="1">
              <a:schemeClr val="accent4"/>
            </a:lnRef>
          </a:bottom>
          <a:insideH>
            <a:lnRef idx="1">
              <a:schemeClr val="accent4"/>
            </a:lnRef>
          </a:insideH>
          <a:insideV>
            <a:ln>
              <a:noFill/>
            </a:ln>
          </a:insideV>
        </a:tcBdr>
      </a:tcStyle>
    </a:firstCol>
    <a:lastRow>
      <a:tcTxStyle b="on"/>
      <a:tcStyle>
        <a:tcBdr>
          <a:left>
            <a:lnRef idx="1">
              <a:schemeClr val="accent4"/>
            </a:lnRef>
          </a:left>
          <a:right>
            <a:lnRef idx="1">
              <a:schemeClr val="accent4"/>
            </a:lnRef>
          </a:right>
          <a:top>
            <a:lnRef idx="2">
              <a:schemeClr val="accent4"/>
            </a:lnRef>
          </a:top>
          <a:bottom>
            <a:lnRef idx="2">
              <a:schemeClr val="accent4"/>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4"/>
            </a:lnRef>
          </a:left>
          <a:right>
            <a:lnRef idx="1">
              <a:schemeClr val="accent4"/>
            </a:lnRef>
          </a:right>
          <a:top>
            <a:lnRef idx="1">
              <a:schemeClr val="accent4"/>
            </a:lnRef>
          </a:top>
          <a:bottom>
            <a:lnRef idx="2">
              <a:schemeClr val="lt1"/>
            </a:lnRef>
          </a:bottom>
          <a:insideH>
            <a:ln>
              <a:noFill/>
            </a:ln>
          </a:insideH>
          <a:insideV>
            <a:ln>
              <a:noFill/>
            </a:ln>
          </a:insideV>
        </a:tcBdr>
        <a:fill>
          <a:solidFill>
            <a:schemeClr val="accent4"/>
          </a:solidFill>
        </a:fill>
      </a:tcStyle>
    </a:firstRow>
  </a:tblStyle>
  <a:tblStyle styleId="{284E427A-3D55-4303-BF80-6455036E1DE7}" styleName="Themed Style 1 - Accent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69C7853C-536D-4A76-A0AE-DD22124D55A5}" styleName="Themed Style 1 - Accent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9770" autoAdjust="0"/>
    <p:restoredTop sz="84806" autoAdjust="0"/>
  </p:normalViewPr>
  <p:slideViewPr>
    <p:cSldViewPr snapToGrid="0">
      <p:cViewPr varScale="1">
        <p:scale>
          <a:sx n="61" d="100"/>
          <a:sy n="61" d="100"/>
        </p:scale>
        <p:origin x="1810" y="67"/>
      </p:cViewPr>
      <p:guideLst/>
    </p:cSldViewPr>
  </p:slideViewPr>
  <p:outlineViewPr>
    <p:cViewPr>
      <p:scale>
        <a:sx n="33" d="100"/>
        <a:sy n="33" d="100"/>
      </p:scale>
      <p:origin x="0" y="-43936"/>
    </p:cViewPr>
  </p:outlineViewPr>
  <p:notesTextViewPr>
    <p:cViewPr>
      <p:scale>
        <a:sx n="100" d="100"/>
        <a:sy n="100" d="100"/>
      </p:scale>
      <p:origin x="0" y="0"/>
    </p:cViewPr>
  </p:notesTextViewPr>
  <p:sorterViewPr>
    <p:cViewPr>
      <p:scale>
        <a:sx n="95" d="100"/>
        <a:sy n="95" d="100"/>
      </p:scale>
      <p:origin x="0" y="-8512"/>
    </p:cViewPr>
  </p:sorterViewPr>
  <p:notesViewPr>
    <p:cSldViewPr snapToGrid="0">
      <p:cViewPr>
        <p:scale>
          <a:sx n="71" d="100"/>
          <a:sy n="71" d="100"/>
        </p:scale>
        <p:origin x="4216" y="872"/>
      </p:cViewPr>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slide" Target="slides/slide75.xml"/><Relationship Id="rId84" Type="http://schemas.openxmlformats.org/officeDocument/2006/relationships/slide" Target="slides/slide83.xml"/><Relationship Id="rId89" Type="http://schemas.openxmlformats.org/officeDocument/2006/relationships/slide" Target="slides/slide88.xml"/><Relationship Id="rId97" Type="http://schemas.openxmlformats.org/officeDocument/2006/relationships/theme" Target="theme/theme1.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slide" Target="slides/slide86.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90" Type="http://schemas.openxmlformats.org/officeDocument/2006/relationships/slide" Target="slides/slide89.xml"/><Relationship Id="rId95" Type="http://schemas.openxmlformats.org/officeDocument/2006/relationships/presProps" Target="presProps.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tags" Target="tags/tag1.xml"/><Relationship Id="rId98" Type="http://schemas.openxmlformats.org/officeDocument/2006/relationships/tableStyles" Target="tableStyle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notesMaster" Target="notesMasters/notesMaster1.xml"/><Relationship Id="rId9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commentAuthors" Target="commentAuthor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8914" name="Rectangle 2"/>
          <p:cNvSpPr>
            <a:spLocks noGrp="1" noChangeArrowheads="1"/>
          </p:cNvSpPr>
          <p:nvPr>
            <p:ph type="hdr" sz="quarter"/>
          </p:nvPr>
        </p:nvSpPr>
        <p:spPr bwMode="auto">
          <a:xfrm>
            <a:off x="1" y="0"/>
            <a:ext cx="5277318" cy="262773"/>
          </a:xfrm>
          <a:prstGeom prst="rect">
            <a:avLst/>
          </a:prstGeom>
          <a:noFill/>
          <a:ln w="9525">
            <a:noFill/>
            <a:miter lim="800000"/>
            <a:headEnd/>
            <a:tailEnd/>
          </a:ln>
          <a:effectLst/>
        </p:spPr>
        <p:txBody>
          <a:bodyPr vert="horz" wrap="square" lIns="92189" tIns="46095" rIns="92189" bIns="46095" numCol="1" anchor="t" anchorCtr="0" compatLnSpc="1">
            <a:prstTxWarp prst="textNoShape">
              <a:avLst/>
            </a:prstTxWarp>
          </a:bodyPr>
          <a:lstStyle>
            <a:lvl1pPr algn="ctr" defTabSz="922338">
              <a:defRPr sz="1600">
                <a:latin typeface="Tahoma" pitchFamily="34" charset="0"/>
                <a:ea typeface="Tahoma" pitchFamily="34" charset="0"/>
                <a:cs typeface="Tahoma" pitchFamily="34" charset="0"/>
              </a:defRPr>
            </a:lvl1pPr>
          </a:lstStyle>
          <a:p>
            <a:pPr algn="l">
              <a:defRPr/>
            </a:pPr>
            <a:r>
              <a:rPr lang="en-US" sz="1400"/>
              <a:t>Solar Electric Safety</a:t>
            </a:r>
          </a:p>
        </p:txBody>
      </p:sp>
    </p:spTree>
    <p:extLst>
      <p:ext uri="{BB962C8B-B14F-4D97-AF65-F5344CB8AC3E}">
        <p14:creationId xmlns:p14="http://schemas.microsoft.com/office/powerpoint/2010/main" val="222787833"/>
      </p:ext>
    </p:extLst>
  </p:cSld>
  <p:clrMap bg1="lt1" tx1="dk1" bg2="lt2" tx2="dk2" accent1="accent1" accent2="accent2" accent3="accent3" accent4="accent4" accent5="accent5" accent6="accent6" hlink="hlink" folHlink="folHlink"/>
  <p:hf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3794" name="Rectangle 2"/>
          <p:cNvSpPr>
            <a:spLocks noGrp="1" noChangeArrowheads="1"/>
          </p:cNvSpPr>
          <p:nvPr>
            <p:ph type="hdr" sz="quarter"/>
          </p:nvPr>
        </p:nvSpPr>
        <p:spPr bwMode="auto">
          <a:xfrm>
            <a:off x="1" y="2"/>
            <a:ext cx="2983382" cy="464659"/>
          </a:xfrm>
          <a:prstGeom prst="rect">
            <a:avLst/>
          </a:prstGeom>
          <a:noFill/>
          <a:ln w="9525">
            <a:noFill/>
            <a:miter lim="800000"/>
            <a:headEnd/>
            <a:tailEnd/>
          </a:ln>
          <a:effectLst/>
        </p:spPr>
        <p:txBody>
          <a:bodyPr vert="horz" wrap="square" lIns="92189" tIns="46095" rIns="92189" bIns="46095" numCol="1" anchor="ctr" anchorCtr="0" compatLnSpc="1">
            <a:prstTxWarp prst="textNoShape">
              <a:avLst/>
            </a:prstTxWarp>
          </a:bodyPr>
          <a:lstStyle>
            <a:lvl1pPr defTabSz="922338">
              <a:defRPr sz="1400">
                <a:latin typeface="Tahoma" pitchFamily="34" charset="0"/>
                <a:ea typeface="Tahoma" pitchFamily="34" charset="0"/>
                <a:cs typeface="Tahoma" pitchFamily="34" charset="0"/>
              </a:defRPr>
            </a:lvl1pPr>
          </a:lstStyle>
          <a:p>
            <a:pPr>
              <a:defRPr/>
            </a:pPr>
            <a:r>
              <a:rPr lang="en-US"/>
              <a:t>Solar Electric Safety</a:t>
            </a:r>
          </a:p>
        </p:txBody>
      </p:sp>
      <p:sp>
        <p:nvSpPr>
          <p:cNvPr id="9219" name="Rectangle 4"/>
          <p:cNvSpPr>
            <a:spLocks noGrp="1" noRot="1" noChangeAspect="1" noChangeArrowheads="1" noTextEdit="1"/>
          </p:cNvSpPr>
          <p:nvPr>
            <p:ph type="sldImg" idx="2"/>
          </p:nvPr>
        </p:nvSpPr>
        <p:spPr bwMode="auto">
          <a:xfrm>
            <a:off x="1331913" y="461963"/>
            <a:ext cx="4179887" cy="3136900"/>
          </a:xfrm>
          <a:prstGeom prst="rect">
            <a:avLst/>
          </a:prstGeom>
          <a:noFill/>
          <a:ln w="9525">
            <a:solidFill>
              <a:srgbClr val="000000"/>
            </a:solidFill>
            <a:miter lim="800000"/>
            <a:headEnd/>
            <a:tailEnd/>
          </a:ln>
          <a:extLst>
            <a:ext uri="{FAA26D3D-D897-4be2-8F04-BA451C77F1D7}">
              <ma14:placeholderFlag xmlns:ma14="http://schemas.microsoft.com/office/mac/drawingml/2011/main" xmlns="" val="1"/>
            </a:ext>
            <a:ext uri="{909E8E84-426E-40dd-AFC4-6F175D3DCCD1}">
              <a14:hiddenFill xmlns:a14="http://schemas.microsoft.com/office/drawing/2010/main" xmlns="">
                <a:solidFill>
                  <a:srgbClr val="FFFFFF"/>
                </a:solidFill>
              </a14:hiddenFill>
            </a:ext>
          </a:extLst>
        </p:spPr>
      </p:sp>
      <p:sp>
        <p:nvSpPr>
          <p:cNvPr id="33797" name="Rectangle 5"/>
          <p:cNvSpPr>
            <a:spLocks noGrp="1" noChangeArrowheads="1"/>
          </p:cNvSpPr>
          <p:nvPr>
            <p:ph type="body" sz="quarter" idx="3"/>
          </p:nvPr>
        </p:nvSpPr>
        <p:spPr bwMode="auto">
          <a:xfrm>
            <a:off x="272622" y="3691642"/>
            <a:ext cx="6361181" cy="5328502"/>
          </a:xfrm>
          <a:prstGeom prst="rect">
            <a:avLst/>
          </a:prstGeom>
          <a:noFill/>
          <a:ln w="9525">
            <a:noFill/>
            <a:miter lim="800000"/>
            <a:headEnd/>
            <a:tailEnd/>
          </a:ln>
          <a:effectLst/>
        </p:spPr>
        <p:txBody>
          <a:bodyPr vert="horz" wrap="square" lIns="92189" tIns="46095" rIns="92189" bIns="46095" numCol="1" anchor="t" anchorCtr="0" compatLnSpc="1">
            <a:prstTxWarp prst="textNoShape">
              <a:avLst/>
            </a:prstTxWarp>
            <a:normAutofit/>
          </a:bodyPr>
          <a:lstStyle/>
          <a:p>
            <a:pPr lvl="0"/>
            <a:r>
              <a:rPr lang="en-US" noProof="0" dirty="0"/>
              <a:t>Click to edit Master text styles</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p>
        </p:txBody>
      </p:sp>
      <p:sp>
        <p:nvSpPr>
          <p:cNvPr id="3" name="Slide Number Placeholder 2"/>
          <p:cNvSpPr>
            <a:spLocks noGrp="1"/>
          </p:cNvSpPr>
          <p:nvPr>
            <p:ph type="sldNum" sz="quarter" idx="5"/>
          </p:nvPr>
        </p:nvSpPr>
        <p:spPr>
          <a:xfrm>
            <a:off x="6292598" y="9002730"/>
            <a:ext cx="587639" cy="293670"/>
          </a:xfrm>
          <a:prstGeom prst="rect">
            <a:avLst/>
          </a:prstGeom>
        </p:spPr>
        <p:txBody>
          <a:bodyPr vert="horz" lIns="91440" tIns="45720" rIns="91440" bIns="45720" rtlCol="0" anchor="b"/>
          <a:lstStyle>
            <a:lvl1pPr algn="r">
              <a:defRPr sz="1200">
                <a:latin typeface="Tahoma" charset="0"/>
                <a:ea typeface="Tahoma" charset="0"/>
                <a:cs typeface="Tahoma" charset="0"/>
              </a:defRPr>
            </a:lvl1pPr>
          </a:lstStyle>
          <a:p>
            <a:fld id="{F2044902-878F-B949-9CEA-0806CB61E298}" type="slidenum">
              <a:rPr lang="en-US" smtClean="0"/>
              <a:pPr/>
              <a:t>‹#›</a:t>
            </a:fld>
            <a:endParaRPr lang="en-US"/>
          </a:p>
        </p:txBody>
      </p:sp>
    </p:spTree>
    <p:extLst>
      <p:ext uri="{BB962C8B-B14F-4D97-AF65-F5344CB8AC3E}">
        <p14:creationId xmlns:p14="http://schemas.microsoft.com/office/powerpoint/2010/main" val="2155694440"/>
      </p:ext>
    </p:extLst>
  </p:cSld>
  <p:clrMap bg1="lt1" tx1="dk1" bg2="lt2" tx2="dk2" accent1="accent1" accent2="accent2" accent3="accent3" accent4="accent4" accent5="accent5" accent6="accent6" hlink="hlink" folHlink="folHlink"/>
  <p:hf ftr="0" dt="0"/>
  <p:notesStyle>
    <a:lvl1pPr algn="l" rtl="0" eaLnBrk="0" fontAlgn="base" hangingPunct="0">
      <a:spcBef>
        <a:spcPct val="0"/>
      </a:spcBef>
      <a:spcAft>
        <a:spcPct val="0"/>
      </a:spcAft>
      <a:defRPr sz="1200" kern="1200">
        <a:solidFill>
          <a:schemeClr val="tx1"/>
        </a:solidFill>
        <a:latin typeface="Tahoma" pitchFamily="34" charset="0"/>
        <a:ea typeface="ＭＳ Ｐゴシック" charset="0"/>
        <a:cs typeface="Tahoma" pitchFamily="34" charset="0"/>
      </a:defRPr>
    </a:lvl1pPr>
    <a:lvl2pPr marL="457200" algn="l" rtl="0" eaLnBrk="0" fontAlgn="base" hangingPunct="0">
      <a:spcBef>
        <a:spcPct val="0"/>
      </a:spcBef>
      <a:spcAft>
        <a:spcPct val="0"/>
      </a:spcAft>
      <a:defRPr sz="1200" kern="1200">
        <a:solidFill>
          <a:schemeClr val="tx1"/>
        </a:solidFill>
        <a:latin typeface="Tahoma" pitchFamily="34" charset="0"/>
        <a:ea typeface="Tahoma" pitchFamily="34" charset="0"/>
        <a:cs typeface="Tahoma" pitchFamily="34" charset="0"/>
      </a:defRPr>
    </a:lvl2pPr>
    <a:lvl3pPr marL="914400" algn="l" rtl="0" eaLnBrk="0" fontAlgn="base" hangingPunct="0">
      <a:spcBef>
        <a:spcPct val="0"/>
      </a:spcBef>
      <a:spcAft>
        <a:spcPct val="0"/>
      </a:spcAft>
      <a:defRPr sz="1200" kern="1200">
        <a:solidFill>
          <a:schemeClr val="tx1"/>
        </a:solidFill>
        <a:latin typeface="Tahoma" pitchFamily="34" charset="0"/>
        <a:ea typeface="Tahoma" pitchFamily="34" charset="0"/>
        <a:cs typeface="Tahoma" pitchFamily="34" charset="0"/>
      </a:defRPr>
    </a:lvl3pPr>
    <a:lvl4pPr marL="1371600" algn="l" rtl="0" eaLnBrk="0" fontAlgn="base" hangingPunct="0">
      <a:spcBef>
        <a:spcPct val="0"/>
      </a:spcBef>
      <a:spcAft>
        <a:spcPct val="0"/>
      </a:spcAft>
      <a:defRPr sz="1200" kern="1200">
        <a:solidFill>
          <a:schemeClr val="tx1"/>
        </a:solidFill>
        <a:latin typeface="Tahoma" pitchFamily="34" charset="0"/>
        <a:ea typeface="Tahoma" pitchFamily="34" charset="0"/>
        <a:cs typeface="Tahoma" pitchFamily="34" charset="0"/>
      </a:defRPr>
    </a:lvl4pPr>
    <a:lvl5pPr marL="1828800" algn="l" rtl="0" eaLnBrk="0" fontAlgn="base" hangingPunct="0">
      <a:spcBef>
        <a:spcPct val="0"/>
      </a:spcBef>
      <a:spcAft>
        <a:spcPct val="0"/>
      </a:spcAft>
      <a:defRPr sz="1200" kern="1200">
        <a:solidFill>
          <a:schemeClr val="tx1"/>
        </a:solidFill>
        <a:latin typeface="Tahoma" pitchFamily="34" charset="0"/>
        <a:ea typeface="Tahoma" pitchFamily="34" charset="0"/>
        <a:cs typeface="Tahoma" pitchFamily="34"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extLst mod="1">
    <p:ext uri="{620B2872-D7B9-4A21-9093-7833F8D536E1}">
      <p15:sldGuideLst xmlns:p15="http://schemas.microsoft.com/office/powerpoint/2012/main">
        <p15:guide id="1" pos="2168" userDrawn="1">
          <p15:clr>
            <a:srgbClr val="F26B43"/>
          </p15:clr>
        </p15:guide>
      </p15:sldGuideLst>
    </p:ext>
  </p:extLst>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83.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84.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85.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86.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87.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88.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89.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57313" y="490538"/>
            <a:ext cx="4198937" cy="3149600"/>
          </a:xfrm>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Welcome to this lesson on electrical hazards found at ground-mounted PV installation sites</a:t>
            </a:r>
          </a:p>
          <a:p>
            <a:pPr marL="171450" indent="-171450">
              <a:buFont typeface="Arial" panose="020B0604020202020204" pitchFamily="34" charset="0"/>
              <a:buChar char="•"/>
            </a:pPr>
            <a:r>
              <a:rPr lang="en-US" dirty="0"/>
              <a:t>If you have not yet listened to the introductory and site hazards lessons, please go back and do so, as these lesson follow a progressive order.</a:t>
            </a:r>
          </a:p>
          <a:p>
            <a:pPr marL="171450" indent="-171450">
              <a:buFont typeface="Arial" panose="020B0604020202020204" pitchFamily="34" charset="0"/>
              <a:buChar char="•"/>
            </a:pPr>
            <a:r>
              <a:rPr lang="en-US" baseline="0" dirty="0"/>
              <a:t>Again, this course was produced under a Susan Harwood Training Grant through OSHA, the Occupational Safety and Health Administration.</a:t>
            </a:r>
            <a:endParaRPr lang="en-US" dirty="0"/>
          </a:p>
          <a:p>
            <a:endParaRPr lang="en-US" dirty="0"/>
          </a:p>
        </p:txBody>
      </p:sp>
      <p:sp>
        <p:nvSpPr>
          <p:cNvPr id="4" name="Header Placeholder 3"/>
          <p:cNvSpPr>
            <a:spLocks noGrp="1"/>
          </p:cNvSpPr>
          <p:nvPr>
            <p:ph type="hdr" sz="quarter" idx="10"/>
          </p:nvPr>
        </p:nvSpPr>
        <p:spPr/>
        <p:txBody>
          <a:bodyPr/>
          <a:lstStyle/>
          <a:p>
            <a:pPr>
              <a:defRPr/>
            </a:pPr>
            <a:r>
              <a:rPr lang="en-US" dirty="0"/>
              <a:t>Solar Electric Safety</a:t>
            </a:r>
          </a:p>
        </p:txBody>
      </p:sp>
      <p:sp>
        <p:nvSpPr>
          <p:cNvPr id="5" name="Slide Number Placeholder 4"/>
          <p:cNvSpPr>
            <a:spLocks noGrp="1"/>
          </p:cNvSpPr>
          <p:nvPr>
            <p:ph type="sldNum" sz="quarter" idx="11"/>
          </p:nvPr>
        </p:nvSpPr>
        <p:spPr/>
        <p:txBody>
          <a:bodyPr/>
          <a:lstStyle/>
          <a:p>
            <a:fld id="{F2044902-878F-B949-9CEA-0806CB61E298}" type="slidenum">
              <a:rPr lang="en-US" smtClean="0"/>
              <a:pPr/>
              <a:t>1</a:t>
            </a:fld>
            <a:endParaRPr lang="en-US" dirty="0"/>
          </a:p>
        </p:txBody>
      </p:sp>
    </p:spTree>
    <p:extLst>
      <p:ext uri="{BB962C8B-B14F-4D97-AF65-F5344CB8AC3E}">
        <p14:creationId xmlns:p14="http://schemas.microsoft.com/office/powerpoint/2010/main" val="428791773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1" name="Slide Image Placeholder 1"/>
          <p:cNvSpPr>
            <a:spLocks noGrp="1" noRot="1" noChangeAspect="1" noTextEdit="1"/>
          </p:cNvSpPr>
          <p:nvPr>
            <p:ph type="sldImg"/>
          </p:nvPr>
        </p:nvSpPr>
        <p:spPr>
          <a:xfrm>
            <a:off x="1119188" y="477838"/>
            <a:ext cx="4643437" cy="3484562"/>
          </a:xfrm>
          <a:ln/>
        </p:spPr>
      </p:sp>
      <p:sp>
        <p:nvSpPr>
          <p:cNvPr id="10242" name="Notes Placeholder 2"/>
          <p:cNvSpPr>
            <a:spLocks noGrp="1"/>
          </p:cNvSpPr>
          <p:nvPr>
            <p:ph type="body" idx="1"/>
          </p:nvPr>
        </p:nvSpPr>
        <p:spPr>
          <a:xfrm>
            <a:off x="185995" y="4037821"/>
            <a:ext cx="6536394" cy="5055177"/>
          </a:xfrm>
          <a:noFill/>
          <a:ln w="9525">
            <a:noFill/>
            <a:miter lim="800000"/>
            <a:headEnd/>
            <a:tailEnd/>
          </a:ln>
          <a:effectLst/>
        </p:spPr>
        <p:txBody>
          <a:bodyPr vert="horz" wrap="square" lIns="92195" tIns="46098" rIns="92195" bIns="46098" numCol="1" anchor="t" anchorCtr="0" compatLnSpc="1">
            <a:prstTxWarp prst="textNoShape">
              <a:avLst/>
            </a:prstTxWarp>
            <a:noAutofit/>
          </a:bodyPr>
          <a:lstStyle/>
          <a:p>
            <a:pPr marL="171450" indent="-171450">
              <a:buFont typeface="Arial" charset="0"/>
              <a:buChar char="•"/>
            </a:pPr>
            <a:r>
              <a:rPr lang="en-US" dirty="0"/>
              <a:t>Here is a diagram of the basic electrical system architecture for a large-scale PV system with string inverters</a:t>
            </a:r>
          </a:p>
          <a:p>
            <a:pPr marL="171450" indent="-171450">
              <a:buFont typeface="Arial" charset="0"/>
              <a:buChar char="•"/>
            </a:pPr>
            <a:r>
              <a:rPr lang="en-US" dirty="0"/>
              <a:t>The NEC requires disconnects in PV systems for the PV system, the PV source, and for equipment.</a:t>
            </a:r>
            <a:r>
              <a:rPr lang="en-US" baseline="0" dirty="0"/>
              <a:t> </a:t>
            </a:r>
          </a:p>
          <a:p>
            <a:pPr marL="171450" indent="-171450">
              <a:buFont typeface="Arial" charset="0"/>
              <a:buChar char="•"/>
            </a:pPr>
            <a:r>
              <a:rPr lang="en-US" dirty="0"/>
              <a:t>Disconnects can fill one or more of these roles, depending on their location in the system and the overall system layout. </a:t>
            </a:r>
          </a:p>
          <a:p>
            <a:pPr marL="171450" indent="-171450">
              <a:buFont typeface="Arial" charset="0"/>
              <a:buChar char="•"/>
            </a:pPr>
            <a:r>
              <a:rPr lang="en-US" dirty="0"/>
              <a:t>Local regulations, especially those enforced by the utility company, may require additional disconnecting means beyond those required in the NEC. </a:t>
            </a:r>
          </a:p>
          <a:p>
            <a:pPr marL="171450" marR="0" lvl="0" indent="-171450" algn="l" defTabSz="914400" rtl="0" eaLnBrk="0" fontAlgn="base" latinLnBrk="0" hangingPunct="0">
              <a:lnSpc>
                <a:spcPct val="100000"/>
              </a:lnSpc>
              <a:spcBef>
                <a:spcPct val="0"/>
              </a:spcBef>
              <a:spcAft>
                <a:spcPct val="0"/>
              </a:spcAft>
              <a:buClrTx/>
              <a:buSzTx/>
              <a:buFont typeface="Arial" charset="0"/>
              <a:buChar char="•"/>
              <a:tabLst/>
              <a:defRPr/>
            </a:pPr>
            <a:r>
              <a:rPr lang="en-US" dirty="0"/>
              <a:t>Note, </a:t>
            </a:r>
            <a:r>
              <a:rPr lang="en-US" sz="1200" dirty="0"/>
              <a:t>there are many possible variations including configuration, layout, and equipment options; this is a general diagram – the specific architecture, and associated hazards, must be evaluated for each system.</a:t>
            </a:r>
          </a:p>
          <a:p>
            <a:pPr marL="171450" indent="-171450">
              <a:buFont typeface="Arial" charset="0"/>
              <a:buChar char="•"/>
            </a:pPr>
            <a:endParaRPr lang="en-US" dirty="0"/>
          </a:p>
          <a:p>
            <a:endParaRPr lang="en-US" dirty="0"/>
          </a:p>
        </p:txBody>
      </p:sp>
      <p:sp>
        <p:nvSpPr>
          <p:cNvPr id="7" name="Rectangle 7"/>
          <p:cNvSpPr>
            <a:spLocks noGrp="1" noChangeArrowheads="1"/>
          </p:cNvSpPr>
          <p:nvPr>
            <p:ph type="sldNum" sz="quarter" idx="5"/>
          </p:nvPr>
        </p:nvSpPr>
        <p:spPr bwMode="auto">
          <a:xfrm>
            <a:off x="3898745" y="8829664"/>
            <a:ext cx="2981882" cy="464607"/>
          </a:xfrm>
          <a:prstGeom prst="rect">
            <a:avLst/>
          </a:prstGeom>
          <a:noFill/>
          <a:ln w="9525">
            <a:noFill/>
            <a:miter lim="800000"/>
            <a:headEnd/>
            <a:tailEnd/>
          </a:ln>
          <a:effectLst/>
        </p:spPr>
        <p:txBody>
          <a:bodyPr vert="horz" wrap="square" lIns="92195" tIns="46098" rIns="92195" bIns="46098" numCol="1" anchor="ctr" anchorCtr="0" compatLnSpc="1">
            <a:prstTxWarp prst="textNoShape">
              <a:avLst/>
            </a:prstTxWarp>
          </a:bodyPr>
          <a:lstStyle>
            <a:lvl1pPr algn="r" defTabSz="922338">
              <a:spcBef>
                <a:spcPct val="0"/>
              </a:spcBef>
              <a:defRPr sz="1400" b="0">
                <a:solidFill>
                  <a:schemeClr val="tx1"/>
                </a:solidFill>
                <a:latin typeface="Tahoma" pitchFamily="34" charset="0"/>
                <a:ea typeface="Tahoma" pitchFamily="34" charset="0"/>
                <a:cs typeface="Tahoma" pitchFamily="34" charset="0"/>
              </a:defRPr>
            </a:lvl1pPr>
          </a:lstStyle>
          <a:p>
            <a:fld id="{1A68CEBE-19BF-49DC-8E8A-164D2920887C}" type="slidenum">
              <a:rPr lang="en-US" smtClean="0"/>
              <a:pPr/>
              <a:t>10</a:t>
            </a:fld>
            <a:endParaRPr lang="en-US"/>
          </a:p>
        </p:txBody>
      </p:sp>
      <p:sp>
        <p:nvSpPr>
          <p:cNvPr id="8" name="Rectangle 2"/>
          <p:cNvSpPr>
            <a:spLocks noGrp="1" noChangeArrowheads="1"/>
          </p:cNvSpPr>
          <p:nvPr>
            <p:ph type="hdr" sz="quarter"/>
          </p:nvPr>
        </p:nvSpPr>
        <p:spPr bwMode="auto">
          <a:xfrm>
            <a:off x="0" y="1"/>
            <a:ext cx="2981882" cy="464607"/>
          </a:xfrm>
          <a:prstGeom prst="rect">
            <a:avLst/>
          </a:prstGeom>
          <a:noFill/>
          <a:ln w="9525">
            <a:noFill/>
            <a:miter lim="800000"/>
            <a:headEnd/>
            <a:tailEnd/>
          </a:ln>
          <a:effectLst/>
        </p:spPr>
        <p:txBody>
          <a:bodyPr vert="horz" wrap="square" lIns="92195" tIns="46098" rIns="92195" bIns="46098" numCol="1" anchor="ctr" anchorCtr="0" compatLnSpc="1">
            <a:prstTxWarp prst="textNoShape">
              <a:avLst/>
            </a:prstTxWarp>
          </a:bodyPr>
          <a:lstStyle>
            <a:lvl1pPr algn="l" defTabSz="922338">
              <a:spcBef>
                <a:spcPct val="0"/>
              </a:spcBef>
              <a:defRPr sz="1600" b="0">
                <a:solidFill>
                  <a:schemeClr val="tx1"/>
                </a:solidFill>
                <a:latin typeface="Tahoma" pitchFamily="34" charset="0"/>
                <a:ea typeface="Tahoma" pitchFamily="34" charset="0"/>
                <a:cs typeface="Tahoma" pitchFamily="34" charset="0"/>
              </a:defRPr>
            </a:lvl1pPr>
          </a:lstStyle>
          <a:p>
            <a:pPr>
              <a:defRPr/>
            </a:pPr>
            <a:r>
              <a:rPr lang="en-US"/>
              <a:t>Solar Electric Safety</a:t>
            </a:r>
          </a:p>
        </p:txBody>
      </p:sp>
    </p:spTree>
    <p:extLst>
      <p:ext uri="{BB962C8B-B14F-4D97-AF65-F5344CB8AC3E}">
        <p14:creationId xmlns:p14="http://schemas.microsoft.com/office/powerpoint/2010/main" val="113051651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31913" y="461963"/>
            <a:ext cx="4179887" cy="3136900"/>
          </a:xfrm>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Discuss DC and AC voltages that may be present on large-scale systems with string inverters</a:t>
            </a:r>
          </a:p>
        </p:txBody>
      </p:sp>
      <p:sp>
        <p:nvSpPr>
          <p:cNvPr id="4" name="Header Placeholder 3"/>
          <p:cNvSpPr>
            <a:spLocks noGrp="1"/>
          </p:cNvSpPr>
          <p:nvPr>
            <p:ph type="hdr" sz="quarter"/>
          </p:nvPr>
        </p:nvSpPr>
        <p:spPr/>
        <p:txBody>
          <a:bodyPr/>
          <a:lstStyle/>
          <a:p>
            <a:pPr>
              <a:defRPr/>
            </a:pPr>
            <a:r>
              <a:rPr lang="en-US"/>
              <a:t>Solar Electric Safety</a:t>
            </a:r>
          </a:p>
        </p:txBody>
      </p:sp>
      <p:sp>
        <p:nvSpPr>
          <p:cNvPr id="5" name="Slide Number Placeholder 4"/>
          <p:cNvSpPr>
            <a:spLocks noGrp="1"/>
          </p:cNvSpPr>
          <p:nvPr>
            <p:ph type="sldNum" sz="quarter" idx="5"/>
          </p:nvPr>
        </p:nvSpPr>
        <p:spPr/>
        <p:txBody>
          <a:bodyPr/>
          <a:lstStyle/>
          <a:p>
            <a:fld id="{F2044902-878F-B949-9CEA-0806CB61E298}" type="slidenum">
              <a:rPr lang="en-US" smtClean="0"/>
              <a:pPr/>
              <a:t>11</a:t>
            </a:fld>
            <a:endParaRPr lang="en-US"/>
          </a:p>
        </p:txBody>
      </p:sp>
    </p:spTree>
    <p:extLst>
      <p:ext uri="{BB962C8B-B14F-4D97-AF65-F5344CB8AC3E}">
        <p14:creationId xmlns:p14="http://schemas.microsoft.com/office/powerpoint/2010/main" val="386470144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1" name="Slide Image Placeholder 1"/>
          <p:cNvSpPr>
            <a:spLocks noGrp="1" noRot="1" noChangeAspect="1" noTextEdit="1"/>
          </p:cNvSpPr>
          <p:nvPr>
            <p:ph type="sldImg"/>
          </p:nvPr>
        </p:nvSpPr>
        <p:spPr>
          <a:xfrm>
            <a:off x="1119188" y="477838"/>
            <a:ext cx="4643437" cy="3484562"/>
          </a:xfrm>
          <a:ln/>
        </p:spPr>
      </p:sp>
      <p:sp>
        <p:nvSpPr>
          <p:cNvPr id="10242" name="Notes Placeholder 2"/>
          <p:cNvSpPr>
            <a:spLocks noGrp="1"/>
          </p:cNvSpPr>
          <p:nvPr>
            <p:ph type="body" idx="1"/>
          </p:nvPr>
        </p:nvSpPr>
        <p:spPr>
          <a:xfrm>
            <a:off x="185995" y="4037821"/>
            <a:ext cx="6536394" cy="5055177"/>
          </a:xfrm>
          <a:noFill/>
          <a:ln w="9525">
            <a:noFill/>
            <a:miter lim="800000"/>
            <a:headEnd/>
            <a:tailEnd/>
          </a:ln>
          <a:effectLst/>
        </p:spPr>
        <p:txBody>
          <a:bodyPr vert="horz" wrap="square" lIns="92195" tIns="46098" rIns="92195" bIns="46098" numCol="1" anchor="t" anchorCtr="0" compatLnSpc="1">
            <a:prstTxWarp prst="textNoShape">
              <a:avLst/>
            </a:prstTxWarp>
            <a:noAutofit/>
          </a:bodyPr>
          <a:lstStyle/>
          <a:p>
            <a:pPr marL="171450" marR="0" lvl="0" indent="-171450" algn="l" defTabSz="914400" rtl="0" eaLnBrk="0" fontAlgn="base" latinLnBrk="0" hangingPunct="0">
              <a:lnSpc>
                <a:spcPct val="100000"/>
              </a:lnSpc>
              <a:spcBef>
                <a:spcPct val="0"/>
              </a:spcBef>
              <a:spcAft>
                <a:spcPct val="0"/>
              </a:spcAft>
              <a:buClrTx/>
              <a:buSzTx/>
              <a:buFont typeface="Arial" charset="0"/>
              <a:buChar char="•"/>
              <a:tabLst/>
              <a:defRPr/>
            </a:pPr>
            <a:r>
              <a:rPr lang="en-US" dirty="0"/>
              <a:t>Here is a diagram of the basic electrical system architecture for a large-scale PV system with central inverter(s)</a:t>
            </a:r>
          </a:p>
          <a:p>
            <a:pPr marL="171450" indent="-171450">
              <a:buFont typeface="Arial" charset="0"/>
              <a:buChar char="•"/>
            </a:pPr>
            <a:r>
              <a:rPr lang="en-US" dirty="0"/>
              <a:t>The NEC requires disconnects in PV systems for the PV system, the PV source, and for equipment.</a:t>
            </a:r>
            <a:r>
              <a:rPr lang="en-US" baseline="0" dirty="0"/>
              <a:t> </a:t>
            </a:r>
          </a:p>
          <a:p>
            <a:pPr marL="171450" indent="-171450">
              <a:buFont typeface="Arial" charset="0"/>
              <a:buChar char="•"/>
            </a:pPr>
            <a:r>
              <a:rPr lang="en-US" dirty="0"/>
              <a:t>Disconnects can fill one or more of these roles, depending on their location in the system and the overall system layout. </a:t>
            </a:r>
          </a:p>
          <a:p>
            <a:pPr marL="171450" indent="-171450">
              <a:buFont typeface="Arial" charset="0"/>
              <a:buChar char="•"/>
            </a:pPr>
            <a:r>
              <a:rPr lang="en-US" dirty="0"/>
              <a:t>Local regulations, especially those enforced by the utility company, may require additional disconnecting means beyond those required in the NEC. </a:t>
            </a:r>
          </a:p>
          <a:p>
            <a:endParaRPr lang="en-US" dirty="0"/>
          </a:p>
        </p:txBody>
      </p:sp>
      <p:sp>
        <p:nvSpPr>
          <p:cNvPr id="7" name="Rectangle 7"/>
          <p:cNvSpPr>
            <a:spLocks noGrp="1" noChangeArrowheads="1"/>
          </p:cNvSpPr>
          <p:nvPr>
            <p:ph type="sldNum" sz="quarter" idx="5"/>
          </p:nvPr>
        </p:nvSpPr>
        <p:spPr bwMode="auto">
          <a:xfrm>
            <a:off x="3898745" y="8829664"/>
            <a:ext cx="2981882" cy="464607"/>
          </a:xfrm>
          <a:prstGeom prst="rect">
            <a:avLst/>
          </a:prstGeom>
          <a:noFill/>
          <a:ln w="9525">
            <a:noFill/>
            <a:miter lim="800000"/>
            <a:headEnd/>
            <a:tailEnd/>
          </a:ln>
          <a:effectLst/>
        </p:spPr>
        <p:txBody>
          <a:bodyPr vert="horz" wrap="square" lIns="92195" tIns="46098" rIns="92195" bIns="46098" numCol="1" anchor="ctr" anchorCtr="0" compatLnSpc="1">
            <a:prstTxWarp prst="textNoShape">
              <a:avLst/>
            </a:prstTxWarp>
          </a:bodyPr>
          <a:lstStyle>
            <a:lvl1pPr algn="r" defTabSz="922338">
              <a:spcBef>
                <a:spcPct val="0"/>
              </a:spcBef>
              <a:defRPr sz="1400" b="0">
                <a:solidFill>
                  <a:schemeClr val="tx1"/>
                </a:solidFill>
                <a:latin typeface="Tahoma" pitchFamily="34" charset="0"/>
                <a:ea typeface="Tahoma" pitchFamily="34" charset="0"/>
                <a:cs typeface="Tahoma" pitchFamily="34" charset="0"/>
              </a:defRPr>
            </a:lvl1pPr>
          </a:lstStyle>
          <a:p>
            <a:fld id="{1A68CEBE-19BF-49DC-8E8A-164D2920887C}" type="slidenum">
              <a:rPr lang="en-US" smtClean="0"/>
              <a:pPr/>
              <a:t>12</a:t>
            </a:fld>
            <a:endParaRPr lang="en-US"/>
          </a:p>
        </p:txBody>
      </p:sp>
      <p:sp>
        <p:nvSpPr>
          <p:cNvPr id="8" name="Rectangle 2"/>
          <p:cNvSpPr>
            <a:spLocks noGrp="1" noChangeArrowheads="1"/>
          </p:cNvSpPr>
          <p:nvPr>
            <p:ph type="hdr" sz="quarter"/>
          </p:nvPr>
        </p:nvSpPr>
        <p:spPr bwMode="auto">
          <a:xfrm>
            <a:off x="0" y="1"/>
            <a:ext cx="2981882" cy="464607"/>
          </a:xfrm>
          <a:prstGeom prst="rect">
            <a:avLst/>
          </a:prstGeom>
          <a:noFill/>
          <a:ln w="9525">
            <a:noFill/>
            <a:miter lim="800000"/>
            <a:headEnd/>
            <a:tailEnd/>
          </a:ln>
          <a:effectLst/>
        </p:spPr>
        <p:txBody>
          <a:bodyPr vert="horz" wrap="square" lIns="92195" tIns="46098" rIns="92195" bIns="46098" numCol="1" anchor="ctr" anchorCtr="0" compatLnSpc="1">
            <a:prstTxWarp prst="textNoShape">
              <a:avLst/>
            </a:prstTxWarp>
          </a:bodyPr>
          <a:lstStyle>
            <a:lvl1pPr algn="l" defTabSz="922338">
              <a:spcBef>
                <a:spcPct val="0"/>
              </a:spcBef>
              <a:defRPr sz="1600" b="0">
                <a:solidFill>
                  <a:schemeClr val="tx1"/>
                </a:solidFill>
                <a:latin typeface="Tahoma" pitchFamily="34" charset="0"/>
                <a:ea typeface="Tahoma" pitchFamily="34" charset="0"/>
                <a:cs typeface="Tahoma" pitchFamily="34" charset="0"/>
              </a:defRPr>
            </a:lvl1pPr>
          </a:lstStyle>
          <a:p>
            <a:pPr>
              <a:defRPr/>
            </a:pPr>
            <a:r>
              <a:rPr lang="en-US"/>
              <a:t>Solar Electric Safety</a:t>
            </a:r>
          </a:p>
        </p:txBody>
      </p:sp>
    </p:spTree>
    <p:extLst>
      <p:ext uri="{BB962C8B-B14F-4D97-AF65-F5344CB8AC3E}">
        <p14:creationId xmlns:p14="http://schemas.microsoft.com/office/powerpoint/2010/main" val="84794796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31913" y="461963"/>
            <a:ext cx="4179887" cy="3136900"/>
          </a:xfrm>
        </p:spPr>
      </p:sp>
      <p:sp>
        <p:nvSpPr>
          <p:cNvPr id="3" name="Notes Placeholder 2"/>
          <p:cNvSpPr>
            <a:spLocks noGrp="1"/>
          </p:cNvSpPr>
          <p:nvPr>
            <p:ph type="body" idx="1"/>
          </p:nvPr>
        </p:nvSpPr>
        <p:spPr/>
        <p:txBody>
          <a:bodyPr/>
          <a:lstStyle/>
          <a:p>
            <a:pPr marL="171450" marR="0" lvl="0" indent="-171450" algn="l" defTabSz="914400" rtl="0" eaLnBrk="0" fontAlgn="base" latinLnBrk="0" hangingPunct="0">
              <a:lnSpc>
                <a:spcPct val="100000"/>
              </a:lnSpc>
              <a:spcBef>
                <a:spcPct val="0"/>
              </a:spcBef>
              <a:spcAft>
                <a:spcPct val="0"/>
              </a:spcAft>
              <a:buClrTx/>
              <a:buSzTx/>
              <a:buFont typeface="Arial" panose="020B0604020202020204" pitchFamily="34" charset="0"/>
              <a:buChar char="•"/>
              <a:tabLst/>
              <a:defRPr/>
            </a:pPr>
            <a:r>
              <a:rPr lang="en-US" dirty="0"/>
              <a:t>Discuss DC and AC voltages that may be present on large-scale systems with central inverter(s)</a:t>
            </a:r>
          </a:p>
          <a:p>
            <a:endParaRPr lang="en-US" dirty="0"/>
          </a:p>
        </p:txBody>
      </p:sp>
      <p:sp>
        <p:nvSpPr>
          <p:cNvPr id="4" name="Header Placeholder 3"/>
          <p:cNvSpPr>
            <a:spLocks noGrp="1"/>
          </p:cNvSpPr>
          <p:nvPr>
            <p:ph type="hdr" sz="quarter"/>
          </p:nvPr>
        </p:nvSpPr>
        <p:spPr/>
        <p:txBody>
          <a:bodyPr/>
          <a:lstStyle/>
          <a:p>
            <a:pPr>
              <a:defRPr/>
            </a:pPr>
            <a:r>
              <a:rPr lang="en-US"/>
              <a:t>Solar Electric Safety</a:t>
            </a:r>
          </a:p>
        </p:txBody>
      </p:sp>
      <p:sp>
        <p:nvSpPr>
          <p:cNvPr id="5" name="Slide Number Placeholder 4"/>
          <p:cNvSpPr>
            <a:spLocks noGrp="1"/>
          </p:cNvSpPr>
          <p:nvPr>
            <p:ph type="sldNum" sz="quarter" idx="5"/>
          </p:nvPr>
        </p:nvSpPr>
        <p:spPr/>
        <p:txBody>
          <a:bodyPr/>
          <a:lstStyle/>
          <a:p>
            <a:fld id="{F2044902-878F-B949-9CEA-0806CB61E298}" type="slidenum">
              <a:rPr lang="en-US" smtClean="0"/>
              <a:pPr/>
              <a:t>13</a:t>
            </a:fld>
            <a:endParaRPr lang="en-US"/>
          </a:p>
        </p:txBody>
      </p:sp>
    </p:spTree>
    <p:extLst>
      <p:ext uri="{BB962C8B-B14F-4D97-AF65-F5344CB8AC3E}">
        <p14:creationId xmlns:p14="http://schemas.microsoft.com/office/powerpoint/2010/main" val="193674111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31913" y="461963"/>
            <a:ext cx="4179887" cy="3136900"/>
          </a:xfrm>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Medium AC voltages, sometimes called “high voltage”, are not covered in this course</a:t>
            </a:r>
          </a:p>
          <a:p>
            <a:pPr marL="628650" lvl="1" indent="-171450">
              <a:buFont typeface="Arial" panose="020B0604020202020204" pitchFamily="34" charset="0"/>
              <a:buChar char="•"/>
            </a:pPr>
            <a:r>
              <a:rPr lang="en-US" dirty="0"/>
              <a:t>Specialized training is required</a:t>
            </a:r>
          </a:p>
          <a:p>
            <a:pPr marL="171450" lvl="0" indent="-171450">
              <a:buFont typeface="Arial" panose="020B0604020202020204" pitchFamily="34" charset="0"/>
              <a:buChar char="•"/>
            </a:pPr>
            <a:r>
              <a:rPr lang="en-US" dirty="0"/>
              <a:t>MV begins at the high voltage side of interconnection (step-up) transformers</a:t>
            </a:r>
          </a:p>
          <a:p>
            <a:pPr marL="171450" lvl="0" indent="-171450">
              <a:buFont typeface="Arial" panose="020B0604020202020204" pitchFamily="34" charset="0"/>
              <a:buChar char="•"/>
            </a:pPr>
            <a:r>
              <a:rPr lang="en-US" dirty="0"/>
              <a:t>It is sometimes called “high voltage”</a:t>
            </a:r>
          </a:p>
          <a:p>
            <a:pPr marL="628650" lvl="1" indent="-171450">
              <a:buFont typeface="Arial" panose="020B0604020202020204" pitchFamily="34" charset="0"/>
              <a:buChar char="•"/>
            </a:pPr>
            <a:r>
              <a:rPr lang="en-US" dirty="0"/>
              <a:t>Can be run overhead or underground</a:t>
            </a:r>
          </a:p>
          <a:p>
            <a:pPr marL="628650" lvl="1" indent="-171450">
              <a:buFont typeface="Arial" panose="020B0604020202020204" pitchFamily="34" charset="0"/>
              <a:buChar char="•"/>
            </a:pPr>
            <a:r>
              <a:rPr lang="en-US" dirty="0"/>
              <a:t>Can include exposed and/or enclosed switchgear and overcurrent protection</a:t>
            </a:r>
          </a:p>
          <a:p>
            <a:pPr marL="171450" lvl="0" indent="-171450">
              <a:buFont typeface="Arial" panose="020B0604020202020204" pitchFamily="34" charset="0"/>
              <a:buChar char="•"/>
            </a:pPr>
            <a:r>
              <a:rPr lang="en-US" dirty="0"/>
              <a:t>Covered under OSHA 1926 Subpart V and 1910 Subpart R (Special Industries)-  Electrical Power Transmission and Distribution</a:t>
            </a:r>
          </a:p>
          <a:p>
            <a:pPr marL="628650" lvl="1" indent="-171450">
              <a:buFont typeface="Arial" panose="020B0604020202020204" pitchFamily="34" charset="0"/>
              <a:buChar char="•"/>
            </a:pPr>
            <a:endParaRPr lang="en-US" dirty="0"/>
          </a:p>
        </p:txBody>
      </p:sp>
      <p:sp>
        <p:nvSpPr>
          <p:cNvPr id="4" name="Header Placeholder 3"/>
          <p:cNvSpPr>
            <a:spLocks noGrp="1"/>
          </p:cNvSpPr>
          <p:nvPr>
            <p:ph type="hdr" sz="quarter"/>
          </p:nvPr>
        </p:nvSpPr>
        <p:spPr/>
        <p:txBody>
          <a:bodyPr/>
          <a:lstStyle/>
          <a:p>
            <a:pPr>
              <a:defRPr/>
            </a:pPr>
            <a:r>
              <a:rPr lang="en-US"/>
              <a:t>Solar Electric Safety</a:t>
            </a:r>
          </a:p>
        </p:txBody>
      </p:sp>
      <p:sp>
        <p:nvSpPr>
          <p:cNvPr id="5" name="Slide Number Placeholder 4"/>
          <p:cNvSpPr>
            <a:spLocks noGrp="1"/>
          </p:cNvSpPr>
          <p:nvPr>
            <p:ph type="sldNum" sz="quarter" idx="5"/>
          </p:nvPr>
        </p:nvSpPr>
        <p:spPr/>
        <p:txBody>
          <a:bodyPr/>
          <a:lstStyle/>
          <a:p>
            <a:fld id="{F2044902-878F-B949-9CEA-0806CB61E298}" type="slidenum">
              <a:rPr lang="en-US" smtClean="0"/>
              <a:pPr/>
              <a:t>14</a:t>
            </a:fld>
            <a:endParaRPr lang="en-US"/>
          </a:p>
        </p:txBody>
      </p:sp>
    </p:spTree>
    <p:extLst>
      <p:ext uri="{BB962C8B-B14F-4D97-AF65-F5344CB8AC3E}">
        <p14:creationId xmlns:p14="http://schemas.microsoft.com/office/powerpoint/2010/main" val="81776431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31913" y="461963"/>
            <a:ext cx="4179887" cy="3136900"/>
          </a:xfrm>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Although PV system interconnection MV is beyond the scope of this course, it’s helpful to provide a visual.</a:t>
            </a:r>
          </a:p>
          <a:p>
            <a:pPr marL="171450" indent="-171450">
              <a:buFont typeface="Arial" panose="020B0604020202020204" pitchFamily="34" charset="0"/>
              <a:buChar char="•"/>
            </a:pPr>
            <a:r>
              <a:rPr lang="en-US" dirty="0"/>
              <a:t>Note: Eaton no longer makes inverters.</a:t>
            </a:r>
          </a:p>
        </p:txBody>
      </p:sp>
      <p:sp>
        <p:nvSpPr>
          <p:cNvPr id="4" name="Header Placeholder 3"/>
          <p:cNvSpPr>
            <a:spLocks noGrp="1"/>
          </p:cNvSpPr>
          <p:nvPr>
            <p:ph type="hdr" sz="quarter"/>
          </p:nvPr>
        </p:nvSpPr>
        <p:spPr/>
        <p:txBody>
          <a:bodyPr/>
          <a:lstStyle/>
          <a:p>
            <a:pPr>
              <a:defRPr/>
            </a:pPr>
            <a:r>
              <a:rPr lang="en-US"/>
              <a:t>Solar Electric Safety</a:t>
            </a:r>
          </a:p>
        </p:txBody>
      </p:sp>
      <p:sp>
        <p:nvSpPr>
          <p:cNvPr id="5" name="Slide Number Placeholder 4"/>
          <p:cNvSpPr>
            <a:spLocks noGrp="1"/>
          </p:cNvSpPr>
          <p:nvPr>
            <p:ph type="sldNum" sz="quarter" idx="5"/>
          </p:nvPr>
        </p:nvSpPr>
        <p:spPr/>
        <p:txBody>
          <a:bodyPr/>
          <a:lstStyle/>
          <a:p>
            <a:fld id="{F2044902-878F-B949-9CEA-0806CB61E298}" type="slidenum">
              <a:rPr lang="en-US" smtClean="0"/>
              <a:pPr/>
              <a:t>15</a:t>
            </a:fld>
            <a:endParaRPr lang="en-US"/>
          </a:p>
        </p:txBody>
      </p:sp>
    </p:spTree>
    <p:extLst>
      <p:ext uri="{BB962C8B-B14F-4D97-AF65-F5344CB8AC3E}">
        <p14:creationId xmlns:p14="http://schemas.microsoft.com/office/powerpoint/2010/main" val="133003484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31913" y="461963"/>
            <a:ext cx="4179887" cy="3136900"/>
          </a:xfrm>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To review, the transition from DC wiring (from the PV array) to AC wiring (to the interconnection) happens at the inverter</a:t>
            </a:r>
          </a:p>
        </p:txBody>
      </p:sp>
      <p:sp>
        <p:nvSpPr>
          <p:cNvPr id="4" name="Header Placeholder 3"/>
          <p:cNvSpPr>
            <a:spLocks noGrp="1"/>
          </p:cNvSpPr>
          <p:nvPr>
            <p:ph type="hdr" sz="quarter"/>
          </p:nvPr>
        </p:nvSpPr>
        <p:spPr/>
        <p:txBody>
          <a:bodyPr/>
          <a:lstStyle/>
          <a:p>
            <a:pPr>
              <a:defRPr/>
            </a:pPr>
            <a:r>
              <a:rPr lang="en-US"/>
              <a:t>Solar Electric Safety</a:t>
            </a:r>
          </a:p>
        </p:txBody>
      </p:sp>
      <p:sp>
        <p:nvSpPr>
          <p:cNvPr id="5" name="Slide Number Placeholder 4"/>
          <p:cNvSpPr>
            <a:spLocks noGrp="1"/>
          </p:cNvSpPr>
          <p:nvPr>
            <p:ph type="sldNum" sz="quarter" idx="5"/>
          </p:nvPr>
        </p:nvSpPr>
        <p:spPr/>
        <p:txBody>
          <a:bodyPr/>
          <a:lstStyle/>
          <a:p>
            <a:fld id="{F2044902-878F-B949-9CEA-0806CB61E298}" type="slidenum">
              <a:rPr lang="en-US" smtClean="0"/>
              <a:pPr/>
              <a:t>16</a:t>
            </a:fld>
            <a:endParaRPr lang="en-US"/>
          </a:p>
        </p:txBody>
      </p:sp>
    </p:spTree>
    <p:extLst>
      <p:ext uri="{BB962C8B-B14F-4D97-AF65-F5344CB8AC3E}">
        <p14:creationId xmlns:p14="http://schemas.microsoft.com/office/powerpoint/2010/main" val="178703931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57313" y="490538"/>
            <a:ext cx="4198937" cy="3149600"/>
          </a:xfrm>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nvPr>
        </p:nvSpPr>
        <p:spPr/>
        <p:txBody>
          <a:bodyPr/>
          <a:lstStyle/>
          <a:p>
            <a:pPr>
              <a:defRPr/>
            </a:pPr>
            <a:r>
              <a:rPr lang="en-US"/>
              <a:t>Solar Electric Safety</a:t>
            </a:r>
          </a:p>
        </p:txBody>
      </p:sp>
      <p:sp>
        <p:nvSpPr>
          <p:cNvPr id="5" name="Slide Number Placeholder 4"/>
          <p:cNvSpPr>
            <a:spLocks noGrp="1"/>
          </p:cNvSpPr>
          <p:nvPr>
            <p:ph type="sldNum" sz="quarter" idx="11"/>
          </p:nvPr>
        </p:nvSpPr>
        <p:spPr/>
        <p:txBody>
          <a:bodyPr/>
          <a:lstStyle/>
          <a:p>
            <a:fld id="{F2044902-878F-B949-9CEA-0806CB61E298}" type="slidenum">
              <a:rPr lang="en-US" smtClean="0"/>
              <a:pPr/>
              <a:t>17</a:t>
            </a:fld>
            <a:endParaRPr lang="en-US"/>
          </a:p>
        </p:txBody>
      </p:sp>
    </p:spTree>
    <p:extLst>
      <p:ext uri="{BB962C8B-B14F-4D97-AF65-F5344CB8AC3E}">
        <p14:creationId xmlns:p14="http://schemas.microsoft.com/office/powerpoint/2010/main" val="69791126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3" name="Rectangle 2"/>
          <p:cNvSpPr>
            <a:spLocks noGrp="1" noRot="1" noChangeAspect="1" noChangeArrowheads="1" noTextEdit="1"/>
          </p:cNvSpPr>
          <p:nvPr>
            <p:ph type="sldImg"/>
          </p:nvPr>
        </p:nvSpPr>
        <p:spPr>
          <a:xfrm>
            <a:off x="708025" y="534988"/>
            <a:ext cx="4806950" cy="3606800"/>
          </a:xfrm>
          <a:ln w="12699" cap="flat">
            <a:solidFill>
              <a:schemeClr val="tx1"/>
            </a:solidFill>
          </a:ln>
        </p:spPr>
      </p:sp>
      <p:sp>
        <p:nvSpPr>
          <p:cNvPr id="25604" name="Rectangle 3"/>
          <p:cNvSpPr>
            <a:spLocks noGrp="1" noChangeArrowheads="1"/>
          </p:cNvSpPr>
          <p:nvPr>
            <p:ph type="body" idx="1"/>
          </p:nvPr>
        </p:nvSpPr>
        <p:spPr>
          <a:xfrm>
            <a:off x="327526" y="4426765"/>
            <a:ext cx="6427443" cy="4694666"/>
          </a:xfrm>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2839" tIns="46420" rIns="92839" bIns="46420">
            <a:normAutofit/>
          </a:bodyPr>
          <a:lstStyle/>
          <a:p>
            <a:pPr marL="171450" indent="-171450" eaLnBrk="1" hangingPunct="1">
              <a:buFont typeface="Arial" charset="0"/>
              <a:buChar char="•"/>
            </a:pPr>
            <a:r>
              <a:rPr lang="en-US" baseline="0" dirty="0">
                <a:latin typeface="Tahoma" pitchFamily="34" charset="0"/>
              </a:rPr>
              <a:t>Series connections are made between two solar modules when the </a:t>
            </a:r>
            <a:r>
              <a:rPr lang="en-US" baseline="0" noProof="0" dirty="0">
                <a:latin typeface="Tahoma" pitchFamily="34" charset="0"/>
              </a:rPr>
              <a:t>negative</a:t>
            </a:r>
            <a:r>
              <a:rPr lang="en-US" baseline="0" dirty="0">
                <a:latin typeface="Tahoma" pitchFamily="34" charset="0"/>
              </a:rPr>
              <a:t> connector of one module is plugged into the positive connector of the other module</a:t>
            </a:r>
          </a:p>
          <a:p>
            <a:pPr marL="171450" indent="-171450" eaLnBrk="1" hangingPunct="1">
              <a:buFont typeface="Arial" charset="0"/>
              <a:buChar char="•"/>
            </a:pPr>
            <a:r>
              <a:rPr lang="en-US" baseline="0" dirty="0">
                <a:latin typeface="Tahoma" pitchFamily="34" charset="0"/>
              </a:rPr>
              <a:t>In series connections voltage is additive, however current remains the same.</a:t>
            </a:r>
          </a:p>
          <a:p>
            <a:pPr marL="171450" marR="0" indent="-171450" algn="l" defTabSz="914400" rtl="0" eaLnBrk="1" fontAlgn="base" latinLnBrk="0" hangingPunct="1">
              <a:lnSpc>
                <a:spcPct val="100000"/>
              </a:lnSpc>
              <a:spcBef>
                <a:spcPct val="0"/>
              </a:spcBef>
              <a:spcAft>
                <a:spcPct val="0"/>
              </a:spcAft>
              <a:buClrTx/>
              <a:buSzTx/>
              <a:buFont typeface="Arial" charset="0"/>
              <a:buChar char="•"/>
              <a:tabLst/>
              <a:defRPr/>
            </a:pPr>
            <a:r>
              <a:rPr lang="en-US" baseline="0" dirty="0">
                <a:latin typeface="Tahoma" pitchFamily="34" charset="0"/>
              </a:rPr>
              <a:t>When multiple modules </a:t>
            </a:r>
            <a:r>
              <a:rPr lang="en-US" baseline="0" noProof="0" dirty="0">
                <a:latin typeface="Tahoma" pitchFamily="34" charset="0"/>
              </a:rPr>
              <a:t>are</a:t>
            </a:r>
            <a:r>
              <a:rPr lang="en-US" baseline="0" dirty="0">
                <a:latin typeface="Tahoma" pitchFamily="34" charset="0"/>
              </a:rPr>
              <a:t> </a:t>
            </a:r>
            <a:r>
              <a:rPr lang="en-US" baseline="0" noProof="0" dirty="0">
                <a:latin typeface="Tahoma" pitchFamily="34" charset="0"/>
              </a:rPr>
              <a:t>wired</a:t>
            </a:r>
            <a:r>
              <a:rPr lang="en-US" baseline="0" dirty="0">
                <a:latin typeface="Tahoma" pitchFamily="34" charset="0"/>
              </a:rPr>
              <a:t> in series they form </a:t>
            </a:r>
            <a:r>
              <a:rPr lang="en-US" baseline="0" noProof="0" dirty="0">
                <a:latin typeface="Tahoma" pitchFamily="34" charset="0"/>
              </a:rPr>
              <a:t>what</a:t>
            </a:r>
            <a:r>
              <a:rPr lang="en-US" baseline="0" dirty="0">
                <a:latin typeface="Tahoma" pitchFamily="34" charset="0"/>
              </a:rPr>
              <a:t> is commonly called a </a:t>
            </a:r>
            <a:r>
              <a:rPr lang="en-US" altLang="en-US" baseline="0" dirty="0">
                <a:latin typeface="Tahoma" pitchFamily="34" charset="0"/>
              </a:rPr>
              <a:t>“</a:t>
            </a:r>
            <a:r>
              <a:rPr lang="en-US" baseline="0" dirty="0">
                <a:latin typeface="Tahoma" pitchFamily="34" charset="0"/>
              </a:rPr>
              <a:t>series-string</a:t>
            </a:r>
            <a:r>
              <a:rPr lang="en-US" altLang="en-US" baseline="0" dirty="0">
                <a:latin typeface="Tahoma" pitchFamily="34" charset="0"/>
              </a:rPr>
              <a:t>”</a:t>
            </a:r>
            <a:r>
              <a:rPr lang="en-US" baseline="0" dirty="0">
                <a:latin typeface="Tahoma" pitchFamily="34" charset="0"/>
              </a:rPr>
              <a:t> or Photovoltaic (PV) source circuit per NEC definition</a:t>
            </a:r>
          </a:p>
          <a:p>
            <a:pPr marL="171450" marR="0" indent="-171450" algn="l" defTabSz="914400" rtl="0" eaLnBrk="1" fontAlgn="base" latinLnBrk="0" hangingPunct="1">
              <a:lnSpc>
                <a:spcPct val="100000"/>
              </a:lnSpc>
              <a:spcBef>
                <a:spcPct val="0"/>
              </a:spcBef>
              <a:spcAft>
                <a:spcPct val="0"/>
              </a:spcAft>
              <a:buClrTx/>
              <a:buSzTx/>
              <a:buFont typeface="Arial" charset="0"/>
              <a:buChar char="•"/>
              <a:tabLst/>
              <a:defRPr/>
            </a:pPr>
            <a:r>
              <a:rPr lang="en-US" baseline="0" dirty="0">
                <a:latin typeface="Tahoma" pitchFamily="34" charset="0"/>
              </a:rPr>
              <a:t>After making the series connection, positive on one module and a negative on the other become the leads (or </a:t>
            </a:r>
            <a:r>
              <a:rPr lang="en-US" altLang="en-US" baseline="0" dirty="0">
                <a:latin typeface="Tahoma" pitchFamily="34" charset="0"/>
              </a:rPr>
              <a:t>“</a:t>
            </a:r>
            <a:r>
              <a:rPr lang="en-US" altLang="ja-JP" baseline="0" dirty="0">
                <a:latin typeface="Tahoma" pitchFamily="34" charset="0"/>
              </a:rPr>
              <a:t>homerun</a:t>
            </a:r>
            <a:r>
              <a:rPr lang="en-US" altLang="en-US" baseline="0" dirty="0">
                <a:latin typeface="Tahoma" pitchFamily="34" charset="0"/>
              </a:rPr>
              <a:t>” wires</a:t>
            </a:r>
            <a:r>
              <a:rPr lang="en-US" altLang="ja-JP" baseline="0" dirty="0">
                <a:latin typeface="Tahoma" pitchFamily="34" charset="0"/>
              </a:rPr>
              <a:t>) for the PV source circuit.</a:t>
            </a:r>
            <a:r>
              <a:rPr lang="en-US" altLang="ja-JP" b="1" baseline="0" dirty="0">
                <a:latin typeface="Tahoma" pitchFamily="34" charset="0"/>
              </a:rPr>
              <a:t> </a:t>
            </a:r>
            <a:r>
              <a:rPr lang="en-US" altLang="ja-JP" baseline="0" dirty="0">
                <a:latin typeface="Tahoma" pitchFamily="34" charset="0"/>
              </a:rPr>
              <a:t>Eventually, they</a:t>
            </a:r>
            <a:r>
              <a:rPr lang="en-US" altLang="en-US" baseline="0" dirty="0">
                <a:latin typeface="Tahoma" pitchFamily="34" charset="0"/>
              </a:rPr>
              <a:t>’</a:t>
            </a:r>
            <a:r>
              <a:rPr lang="en-US" altLang="ja-JP" baseline="0" dirty="0">
                <a:latin typeface="Tahoma" pitchFamily="34" charset="0"/>
              </a:rPr>
              <a:t>ll run to a combiner box or DC disconnect.</a:t>
            </a:r>
            <a:endParaRPr lang="en-US" baseline="0" dirty="0">
              <a:latin typeface="Tahoma" pitchFamily="34" charset="0"/>
            </a:endParaRPr>
          </a:p>
          <a:p>
            <a:pPr marL="171450" marR="0" indent="-171450" algn="l" defTabSz="914400" rtl="0" eaLnBrk="1" fontAlgn="base" latinLnBrk="0" hangingPunct="1">
              <a:lnSpc>
                <a:spcPct val="100000"/>
              </a:lnSpc>
              <a:spcBef>
                <a:spcPct val="0"/>
              </a:spcBef>
              <a:spcAft>
                <a:spcPct val="0"/>
              </a:spcAft>
              <a:buClrTx/>
              <a:buSzTx/>
              <a:buFont typeface="Arial" charset="0"/>
              <a:buChar char="•"/>
              <a:tabLst/>
              <a:defRPr/>
            </a:pPr>
            <a:r>
              <a:rPr lang="en-US" sz="1200" b="0" dirty="0"/>
              <a:t>PV source circuits may be designed up to 1,500 VDC</a:t>
            </a:r>
            <a:r>
              <a:rPr lang="en-US" sz="1200" b="0" baseline="0" dirty="0"/>
              <a:t> and are a significant electrical hazard that must be isolated</a:t>
            </a:r>
            <a:endParaRPr lang="en-US" baseline="0" dirty="0">
              <a:latin typeface="Tahoma" pitchFamily="34" charset="0"/>
            </a:endParaRPr>
          </a:p>
          <a:p>
            <a:pPr marL="171450" indent="-171450" eaLnBrk="1" hangingPunct="1">
              <a:buFont typeface="Arial" charset="0"/>
              <a:buChar char="•"/>
            </a:pPr>
            <a:r>
              <a:rPr lang="en-US" baseline="0" dirty="0">
                <a:latin typeface="Tahoma" pitchFamily="34" charset="0"/>
              </a:rPr>
              <a:t>In the example above, the voltage of the two modules is added together, however the current is still equal to that of one module, at all points in the circuit.</a:t>
            </a:r>
          </a:p>
          <a:p>
            <a:pPr marL="171450" indent="-171450" eaLnBrk="1" hangingPunct="1">
              <a:buFont typeface="Arial" charset="0"/>
              <a:buChar char="•"/>
            </a:pPr>
            <a:r>
              <a:rPr lang="en-US" b="0" baseline="0" dirty="0">
                <a:latin typeface="Tahoma" pitchFamily="34" charset="0"/>
              </a:rPr>
              <a:t>Current should only be tested with a clamp on meter, do not short circuit modules! </a:t>
            </a:r>
          </a:p>
          <a:p>
            <a:pPr marL="171450" indent="-171450" eaLnBrk="1" hangingPunct="1">
              <a:buFont typeface="Arial" charset="0"/>
              <a:buChar char="•"/>
            </a:pPr>
            <a:r>
              <a:rPr lang="en-US" baseline="0" dirty="0">
                <a:latin typeface="Tahoma" pitchFamily="34" charset="0"/>
              </a:rPr>
              <a:t>Voc of this single module is 48.2 VDV, we would expect the multimeter to read 2 x 48.2 = 96.4 VDC (open circuit, assuming STC)</a:t>
            </a:r>
            <a:endParaRPr lang="es-ES" b="1" baseline="0" dirty="0">
              <a:latin typeface="Tahoma" pitchFamily="34" charset="0"/>
            </a:endParaRPr>
          </a:p>
        </p:txBody>
      </p:sp>
      <p:sp>
        <p:nvSpPr>
          <p:cNvPr id="4" name="TextBox 3"/>
          <p:cNvSpPr txBox="1"/>
          <p:nvPr/>
        </p:nvSpPr>
        <p:spPr>
          <a:xfrm>
            <a:off x="0" y="0"/>
            <a:ext cx="2643788" cy="465962"/>
          </a:xfrm>
          <a:prstGeom prst="rect">
            <a:avLst/>
          </a:prstGeom>
          <a:noFill/>
        </p:spPr>
        <p:txBody>
          <a:bodyPr wrap="none" rtlCol="0">
            <a:spAutoFit/>
          </a:bodyPr>
          <a:lstStyle/>
          <a:p>
            <a:r>
              <a:rPr lang="en-US" dirty="0">
                <a:latin typeface="Tahoma"/>
                <a:cs typeface="Tahoma"/>
              </a:rPr>
              <a:t>Series and Parallel</a:t>
            </a:r>
          </a:p>
        </p:txBody>
      </p:sp>
      <p:sp>
        <p:nvSpPr>
          <p:cNvPr id="2" name="Slide Number Placeholder 1"/>
          <p:cNvSpPr>
            <a:spLocks noGrp="1"/>
          </p:cNvSpPr>
          <p:nvPr>
            <p:ph type="sldNum" sz="quarter" idx="10"/>
          </p:nvPr>
        </p:nvSpPr>
        <p:spPr/>
        <p:txBody>
          <a:bodyPr/>
          <a:lstStyle/>
          <a:p>
            <a:fld id="{7A2E70DE-3F38-B94C-A9B5-25F924117D72}" type="slidenum">
              <a:rPr lang="en-US" smtClean="0"/>
              <a:t>18</a:t>
            </a:fld>
            <a:endParaRPr lang="en-US" dirty="0"/>
          </a:p>
        </p:txBody>
      </p:sp>
    </p:spTree>
    <p:extLst>
      <p:ext uri="{BB962C8B-B14F-4D97-AF65-F5344CB8AC3E}">
        <p14:creationId xmlns:p14="http://schemas.microsoft.com/office/powerpoint/2010/main" val="93236358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31913" y="461963"/>
            <a:ext cx="4179887" cy="3136900"/>
          </a:xfrm>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PV modules come with factory-installed quick connects on the wire leads</a:t>
            </a:r>
          </a:p>
          <a:p>
            <a:pPr marL="628650" lvl="1" indent="-171450">
              <a:buFont typeface="Arial" panose="020B0604020202020204" pitchFamily="34" charset="0"/>
              <a:buChar char="•"/>
            </a:pPr>
            <a:r>
              <a:rPr lang="en-US" dirty="0"/>
              <a:t>These connectors are non-contact, ”touch safe”, assuming they are in good condition and there are no exposed wires</a:t>
            </a:r>
          </a:p>
          <a:p>
            <a:pPr marL="171450" lvl="0" indent="-171450">
              <a:buFont typeface="Arial" panose="020B0604020202020204" pitchFamily="34" charset="0"/>
              <a:buChar char="•"/>
            </a:pPr>
            <a:r>
              <a:rPr lang="en-US" dirty="0"/>
              <a:t>Series connections must only be performed by qualified personnel</a:t>
            </a:r>
          </a:p>
          <a:p>
            <a:pPr marL="628650" lvl="1" indent="-171450">
              <a:buFont typeface="Arial" panose="020B0604020202020204" pitchFamily="34" charset="0"/>
              <a:buChar char="•"/>
            </a:pPr>
            <a:r>
              <a:rPr lang="en-US" dirty="0"/>
              <a:t>Qualified person must follow wiring plan to avoid hazardous wiring mistakes, for example short circuits or too many modules per series string</a:t>
            </a:r>
          </a:p>
        </p:txBody>
      </p:sp>
      <p:sp>
        <p:nvSpPr>
          <p:cNvPr id="4" name="Header Placeholder 3"/>
          <p:cNvSpPr>
            <a:spLocks noGrp="1"/>
          </p:cNvSpPr>
          <p:nvPr>
            <p:ph type="hdr" sz="quarter"/>
          </p:nvPr>
        </p:nvSpPr>
        <p:spPr/>
        <p:txBody>
          <a:bodyPr/>
          <a:lstStyle/>
          <a:p>
            <a:pPr>
              <a:defRPr/>
            </a:pPr>
            <a:r>
              <a:rPr lang="en-US"/>
              <a:t>Solar Electric Safety</a:t>
            </a:r>
          </a:p>
        </p:txBody>
      </p:sp>
      <p:sp>
        <p:nvSpPr>
          <p:cNvPr id="5" name="Slide Number Placeholder 4"/>
          <p:cNvSpPr>
            <a:spLocks noGrp="1"/>
          </p:cNvSpPr>
          <p:nvPr>
            <p:ph type="sldNum" sz="quarter" idx="5"/>
          </p:nvPr>
        </p:nvSpPr>
        <p:spPr/>
        <p:txBody>
          <a:bodyPr/>
          <a:lstStyle/>
          <a:p>
            <a:fld id="{F2044902-878F-B949-9CEA-0806CB61E298}" type="slidenum">
              <a:rPr lang="en-US" smtClean="0"/>
              <a:pPr/>
              <a:t>19</a:t>
            </a:fld>
            <a:endParaRPr lang="en-US"/>
          </a:p>
        </p:txBody>
      </p:sp>
    </p:spTree>
    <p:extLst>
      <p:ext uri="{BB962C8B-B14F-4D97-AF65-F5344CB8AC3E}">
        <p14:creationId xmlns:p14="http://schemas.microsoft.com/office/powerpoint/2010/main" val="187041345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31913" y="461963"/>
            <a:ext cx="4179887" cy="3136900"/>
          </a:xfrm>
        </p:spPr>
      </p:sp>
      <p:sp>
        <p:nvSpPr>
          <p:cNvPr id="3" name="Notes Placeholder 2"/>
          <p:cNvSpPr>
            <a:spLocks noGrp="1"/>
          </p:cNvSpPr>
          <p:nvPr>
            <p:ph type="body" idx="1"/>
          </p:nvPr>
        </p:nvSpPr>
        <p:spPr/>
        <p:txBody>
          <a:bodyPr/>
          <a:lstStyle/>
          <a:p>
            <a:pPr marL="0" indent="0">
              <a:buFont typeface="Arial" charset="0"/>
              <a:buNone/>
            </a:pPr>
            <a:r>
              <a:rPr lang="en-US" dirty="0"/>
              <a:t>The learning objectives for this lesson are to:</a:t>
            </a:r>
          </a:p>
          <a:p>
            <a:pPr marL="171450" indent="-171450">
              <a:buFont typeface="Arial" charset="0"/>
              <a:buChar char="•"/>
            </a:pPr>
            <a:r>
              <a:rPr lang="en-US" dirty="0"/>
              <a:t>Identify how OSHA, NFPA 70E, and NFPA 70 (the NEC) relate to electrical safety </a:t>
            </a:r>
          </a:p>
          <a:p>
            <a:pPr marL="171450" indent="-171450">
              <a:buFont typeface="Arial" charset="0"/>
              <a:buChar char="•"/>
            </a:pPr>
            <a:r>
              <a:rPr lang="en-US" dirty="0"/>
              <a:t>Determine electrical hazards on large-scale PV job sites</a:t>
            </a:r>
          </a:p>
          <a:p>
            <a:pPr marL="171450" indent="-171450">
              <a:buFont typeface="Arial" charset="0"/>
              <a:buChar char="•"/>
            </a:pPr>
            <a:r>
              <a:rPr lang="en-US" dirty="0"/>
              <a:t>Identify shock and arc flash hazards and implement protective measures</a:t>
            </a:r>
          </a:p>
          <a:p>
            <a:pPr marL="171450" indent="-171450">
              <a:buFont typeface="Arial" charset="0"/>
              <a:buChar char="•"/>
            </a:pPr>
            <a:r>
              <a:rPr lang="en-US" dirty="0"/>
              <a:t>Define lockout / tagout methods and principles as applied to PV systems</a:t>
            </a:r>
          </a:p>
          <a:p>
            <a:pPr marL="171450" indent="-171450">
              <a:buFont typeface="Arial" charset="0"/>
              <a:buChar char="•"/>
            </a:pPr>
            <a:r>
              <a:rPr lang="en-US" dirty="0"/>
              <a:t>Describe installation, maintenance, and PV testing hazards</a:t>
            </a:r>
          </a:p>
          <a:p>
            <a:endParaRPr lang="en-US" dirty="0"/>
          </a:p>
        </p:txBody>
      </p:sp>
      <p:sp>
        <p:nvSpPr>
          <p:cNvPr id="4" name="Header Placeholder 3"/>
          <p:cNvSpPr>
            <a:spLocks noGrp="1"/>
          </p:cNvSpPr>
          <p:nvPr>
            <p:ph type="hdr" sz="quarter" idx="10"/>
          </p:nvPr>
        </p:nvSpPr>
        <p:spPr/>
        <p:txBody>
          <a:bodyPr/>
          <a:lstStyle/>
          <a:p>
            <a:pPr>
              <a:defRPr/>
            </a:pPr>
            <a:r>
              <a:rPr lang="en-US" dirty="0"/>
              <a:t>Solar Electric Safety</a:t>
            </a:r>
          </a:p>
        </p:txBody>
      </p:sp>
      <p:sp>
        <p:nvSpPr>
          <p:cNvPr id="5" name="Slide Number Placeholder 4"/>
          <p:cNvSpPr>
            <a:spLocks noGrp="1"/>
          </p:cNvSpPr>
          <p:nvPr>
            <p:ph type="sldNum" sz="quarter" idx="11"/>
          </p:nvPr>
        </p:nvSpPr>
        <p:spPr/>
        <p:txBody>
          <a:bodyPr/>
          <a:lstStyle/>
          <a:p>
            <a:fld id="{F2044902-878F-B949-9CEA-0806CB61E298}" type="slidenum">
              <a:rPr lang="en-US" smtClean="0"/>
              <a:pPr/>
              <a:t>2</a:t>
            </a:fld>
            <a:endParaRPr lang="en-US" dirty="0"/>
          </a:p>
        </p:txBody>
      </p:sp>
    </p:spTree>
    <p:extLst>
      <p:ext uri="{BB962C8B-B14F-4D97-AF65-F5344CB8AC3E}">
        <p14:creationId xmlns:p14="http://schemas.microsoft.com/office/powerpoint/2010/main" val="176555318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31913" y="461963"/>
            <a:ext cx="4179887" cy="3136900"/>
          </a:xfrm>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While it is possible to purchase factory-made wire lengths with pre-installed connectors, it is far more common to do this in the field. </a:t>
            </a:r>
          </a:p>
          <a:p>
            <a:pPr marL="171450" indent="-171450">
              <a:buFont typeface="Arial" panose="020B0604020202020204" pitchFamily="34" charset="0"/>
              <a:buChar char="•"/>
            </a:pPr>
            <a:r>
              <a:rPr lang="en-US" dirty="0"/>
              <a:t>Field crimping of connectors must ONLY be performed by qualified personnel</a:t>
            </a:r>
          </a:p>
          <a:p>
            <a:pPr marL="628650" lvl="1" indent="-171450">
              <a:buFont typeface="Arial" panose="020B0604020202020204" pitchFamily="34" charset="0"/>
              <a:buChar char="•"/>
            </a:pPr>
            <a:r>
              <a:rPr lang="en-US" dirty="0"/>
              <a:t>Requires proper training along with the proper tools and materials- there are many different connector manufacturers out there and no standard</a:t>
            </a:r>
          </a:p>
          <a:p>
            <a:pPr marL="628650" lvl="1" indent="-171450">
              <a:buFont typeface="Arial" panose="020B0604020202020204" pitchFamily="34" charset="0"/>
              <a:buChar char="•"/>
            </a:pPr>
            <a:r>
              <a:rPr lang="en-US" dirty="0"/>
              <a:t>Improper connections can lead to faults, fires, performance issues, etc.</a:t>
            </a:r>
          </a:p>
          <a:p>
            <a:pPr marL="628650" lvl="1" indent="-171450">
              <a:buFont typeface="Arial" panose="020B0604020202020204" pitchFamily="34" charset="0"/>
              <a:buChar char="•"/>
            </a:pPr>
            <a:r>
              <a:rPr lang="en-US" dirty="0"/>
              <a:t>Field made connectors are a high risk process when performed in the incorrect order. Static voltages, and on the negative bus, is additive. </a:t>
            </a:r>
          </a:p>
        </p:txBody>
      </p:sp>
      <p:sp>
        <p:nvSpPr>
          <p:cNvPr id="4" name="Header Placeholder 3"/>
          <p:cNvSpPr>
            <a:spLocks noGrp="1"/>
          </p:cNvSpPr>
          <p:nvPr>
            <p:ph type="hdr" sz="quarter"/>
          </p:nvPr>
        </p:nvSpPr>
        <p:spPr/>
        <p:txBody>
          <a:bodyPr/>
          <a:lstStyle/>
          <a:p>
            <a:pPr>
              <a:defRPr/>
            </a:pPr>
            <a:r>
              <a:rPr lang="en-US"/>
              <a:t>Solar Electric Safety</a:t>
            </a:r>
          </a:p>
        </p:txBody>
      </p:sp>
      <p:sp>
        <p:nvSpPr>
          <p:cNvPr id="5" name="Slide Number Placeholder 4"/>
          <p:cNvSpPr>
            <a:spLocks noGrp="1"/>
          </p:cNvSpPr>
          <p:nvPr>
            <p:ph type="sldNum" sz="quarter" idx="5"/>
          </p:nvPr>
        </p:nvSpPr>
        <p:spPr/>
        <p:txBody>
          <a:bodyPr/>
          <a:lstStyle/>
          <a:p>
            <a:fld id="{F2044902-878F-B949-9CEA-0806CB61E298}" type="slidenum">
              <a:rPr lang="en-US" smtClean="0"/>
              <a:pPr/>
              <a:t>20</a:t>
            </a:fld>
            <a:endParaRPr lang="en-US"/>
          </a:p>
        </p:txBody>
      </p:sp>
    </p:spTree>
    <p:extLst>
      <p:ext uri="{BB962C8B-B14F-4D97-AF65-F5344CB8AC3E}">
        <p14:creationId xmlns:p14="http://schemas.microsoft.com/office/powerpoint/2010/main" val="395795700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Slide Image Placeholder 1"/>
          <p:cNvSpPr>
            <a:spLocks noGrp="1" noRot="1" noChangeAspect="1" noTextEdit="1"/>
          </p:cNvSpPr>
          <p:nvPr>
            <p:ph type="sldImg"/>
          </p:nvPr>
        </p:nvSpPr>
        <p:spPr>
          <a:xfrm>
            <a:off x="1331913" y="461963"/>
            <a:ext cx="4179887" cy="3136900"/>
          </a:xfrm>
          <a:ln/>
        </p:spPr>
      </p:sp>
      <p:sp>
        <p:nvSpPr>
          <p:cNvPr id="30723" name="Notes Placeholder 2"/>
          <p:cNvSpPr>
            <a:spLocks noGrp="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marL="171450" indent="-171450" eaLnBrk="1" hangingPunct="1">
              <a:buFont typeface="Arial" charset="0"/>
              <a:buChar char="•"/>
            </a:pPr>
            <a:r>
              <a:rPr lang="en-US" baseline="0" dirty="0">
                <a:latin typeface="Tahoma" pitchFamily="34" charset="0"/>
              </a:rPr>
              <a:t>In </a:t>
            </a:r>
            <a:r>
              <a:rPr lang="en-US" baseline="0" noProof="0" dirty="0">
                <a:latin typeface="Tahoma" pitchFamily="34" charset="0"/>
              </a:rPr>
              <a:t>this</a:t>
            </a:r>
            <a:r>
              <a:rPr lang="en-US" baseline="0" dirty="0">
                <a:latin typeface="Tahoma" pitchFamily="34" charset="0"/>
              </a:rPr>
              <a:t> slide we are wiring two modules in </a:t>
            </a:r>
            <a:r>
              <a:rPr lang="en-US" b="1" baseline="0" dirty="0">
                <a:latin typeface="Tahoma" pitchFamily="34" charset="0"/>
              </a:rPr>
              <a:t>parallel </a:t>
            </a:r>
          </a:p>
          <a:p>
            <a:pPr marL="171450" indent="-171450" eaLnBrk="1" hangingPunct="1">
              <a:buFont typeface="Arial" charset="0"/>
              <a:buChar char="•"/>
            </a:pPr>
            <a:r>
              <a:rPr lang="en-US" baseline="0" dirty="0">
                <a:latin typeface="Tahoma" pitchFamily="34" charset="0"/>
              </a:rPr>
              <a:t>The positive (+) from</a:t>
            </a:r>
            <a:r>
              <a:rPr lang="en-US" dirty="0">
                <a:latin typeface="Tahoma" pitchFamily="34" charset="0"/>
              </a:rPr>
              <a:t> </a:t>
            </a:r>
            <a:r>
              <a:rPr lang="en-US" baseline="0" dirty="0">
                <a:latin typeface="Tahoma" pitchFamily="34" charset="0"/>
              </a:rPr>
              <a:t>one module connects to the positive (+) of the other at the positive bus bar in the combiner box. This also happens with both negative (-) leads. </a:t>
            </a:r>
          </a:p>
          <a:p>
            <a:pPr marL="171450" marR="0" indent="-171450" algn="l" defTabSz="914400" rtl="0" eaLnBrk="1" fontAlgn="base" latinLnBrk="0" hangingPunct="1">
              <a:lnSpc>
                <a:spcPct val="100000"/>
              </a:lnSpc>
              <a:spcBef>
                <a:spcPct val="0"/>
              </a:spcBef>
              <a:spcAft>
                <a:spcPct val="0"/>
              </a:spcAft>
              <a:buClrTx/>
              <a:buSzTx/>
              <a:buFont typeface="Arial" charset="0"/>
              <a:buChar char="•"/>
              <a:tabLst/>
              <a:defRPr/>
            </a:pPr>
            <a:r>
              <a:rPr lang="en-US" baseline="0" dirty="0">
                <a:latin typeface="Tahoma" pitchFamily="34" charset="0"/>
              </a:rPr>
              <a:t>When wired in parallel, the current of the modules is additive, while the voltage stays the same.</a:t>
            </a:r>
            <a:r>
              <a:rPr lang="en-US" dirty="0">
                <a:latin typeface="Tahoma" pitchFamily="34" charset="0"/>
              </a:rPr>
              <a:t> </a:t>
            </a:r>
            <a:endParaRPr lang="en-US" baseline="0" dirty="0">
              <a:latin typeface="Tahoma" pitchFamily="34" charset="0"/>
            </a:endParaRPr>
          </a:p>
          <a:p>
            <a:pPr marL="171450" marR="0" indent="-171450" algn="l" defTabSz="914400" rtl="0" eaLnBrk="1" fontAlgn="base" latinLnBrk="0" hangingPunct="1">
              <a:lnSpc>
                <a:spcPct val="100000"/>
              </a:lnSpc>
              <a:spcBef>
                <a:spcPct val="0"/>
              </a:spcBef>
              <a:spcAft>
                <a:spcPct val="0"/>
              </a:spcAft>
              <a:buClrTx/>
              <a:buSzTx/>
              <a:buFont typeface="Arial" charset="0"/>
              <a:buChar char="•"/>
              <a:tabLst/>
              <a:defRPr/>
            </a:pPr>
            <a:r>
              <a:rPr lang="en-US" baseline="0" noProof="0" dirty="0">
                <a:latin typeface="Tahoma" pitchFamily="34" charset="0"/>
              </a:rPr>
              <a:t>When</a:t>
            </a:r>
            <a:r>
              <a:rPr lang="en-US" baseline="0" dirty="0">
                <a:latin typeface="Tahoma" pitchFamily="34" charset="0"/>
              </a:rPr>
              <a:t> modules or strings of modules are connected in parallel, the combined output is called a PV output circuit.</a:t>
            </a:r>
            <a:r>
              <a:rPr lang="en-US" b="1" baseline="0" dirty="0">
                <a:latin typeface="Tahoma" pitchFamily="34" charset="0"/>
              </a:rPr>
              <a:t> </a:t>
            </a:r>
            <a:r>
              <a:rPr lang="en-US" baseline="0" dirty="0">
                <a:latin typeface="Tahoma" pitchFamily="34" charset="0"/>
              </a:rPr>
              <a:t>This “PV Output Circuit” wire must be sized to handle the higher current. </a:t>
            </a:r>
          </a:p>
          <a:p>
            <a:pPr marL="171450" marR="0" lvl="0" indent="-171450" algn="l" defTabSz="914400" rtl="0" eaLnBrk="1" fontAlgn="base" latinLnBrk="0" hangingPunct="1">
              <a:lnSpc>
                <a:spcPct val="100000"/>
              </a:lnSpc>
              <a:spcBef>
                <a:spcPct val="0"/>
              </a:spcBef>
              <a:spcAft>
                <a:spcPct val="0"/>
              </a:spcAft>
              <a:buClrTx/>
              <a:buSzTx/>
              <a:buFont typeface="Arial" charset="0"/>
              <a:buChar char="•"/>
              <a:tabLst/>
              <a:defRPr/>
            </a:pPr>
            <a:r>
              <a:rPr lang="en-US" baseline="0" dirty="0">
                <a:latin typeface="Tahoma" pitchFamily="34" charset="0"/>
              </a:rPr>
              <a:t>Here, two PV source circuits of one module each are paralleled to form a PV output circuit </a:t>
            </a:r>
            <a:r>
              <a:rPr lang="en-US" b="0" baseline="0" dirty="0">
                <a:latin typeface="Tahoma" pitchFamily="34" charset="0"/>
              </a:rPr>
              <a:t>(note: on large-scale systems, series strings of modules would be wired in parallel, vs. individual modules)</a:t>
            </a:r>
            <a:endParaRPr lang="en-US" baseline="0" dirty="0">
              <a:latin typeface="Tahoma" pitchFamily="34" charset="0"/>
            </a:endParaRPr>
          </a:p>
          <a:p>
            <a:pPr marL="171450" indent="-171450" eaLnBrk="1" hangingPunct="1">
              <a:buFont typeface="Arial" charset="0"/>
              <a:buChar char="•"/>
            </a:pPr>
            <a:r>
              <a:rPr lang="en-US" baseline="0" dirty="0">
                <a:latin typeface="Tahoma" pitchFamily="34" charset="0"/>
              </a:rPr>
              <a:t>In this example, the PV output circuit will measure 40.1 volts DC, and produce 19.2 amps of current. The total power is 772 watts. The voltage is half of what it would be if the modules were wired in series, but the current is double.</a:t>
            </a:r>
          </a:p>
          <a:p>
            <a:pPr marL="171450" indent="-171450" eaLnBrk="1" hangingPunct="1">
              <a:buFont typeface="Arial" charset="0"/>
              <a:buChar char="•"/>
            </a:pPr>
            <a:r>
              <a:rPr lang="en-US" baseline="0" dirty="0">
                <a:latin typeface="Tahoma" pitchFamily="34" charset="0"/>
              </a:rPr>
              <a:t>Notice that the total power of the two modules is the same whether it is wired in series or parallel. In this example we wired the modules in parallel and </a:t>
            </a:r>
            <a:r>
              <a:rPr lang="en-US" baseline="0" noProof="0" dirty="0">
                <a:latin typeface="Tahoma" pitchFamily="34" charset="0"/>
              </a:rPr>
              <a:t>calculated</a:t>
            </a:r>
            <a:r>
              <a:rPr lang="en-US" baseline="0" dirty="0">
                <a:latin typeface="Tahoma" pitchFamily="34" charset="0"/>
              </a:rPr>
              <a:t> the power to be 40V x 19.2 A = 768W.  If we wired these modules in series the voltage would be additive and the current would remain the same.  However the calculated power would be the same because 80V x 9.6A =768W.  </a:t>
            </a:r>
          </a:p>
        </p:txBody>
      </p:sp>
      <p:sp>
        <p:nvSpPr>
          <p:cNvPr id="30725" name="Slide Number Placeholder 4"/>
          <p:cNvSpPr>
            <a:spLocks noGrp="1"/>
          </p:cNvSpPr>
          <p:nvPr>
            <p:ph type="sldNum" sz="quarter" idx="5"/>
          </p:nvPr>
        </p:nvSpPr>
        <p:spPr>
          <a:xfrm>
            <a:off x="5187392" y="6639828"/>
            <a:ext cx="3966272" cy="349296"/>
          </a:xfrm>
          <a:prstGeom prst="rect">
            <a:avLst/>
          </a:prstGeom>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defTabSz="922338" eaLnBrk="0" hangingPunct="0">
              <a:defRPr sz="2400">
                <a:solidFill>
                  <a:schemeClr val="tx1"/>
                </a:solidFill>
                <a:latin typeface="Times New Roman" pitchFamily="18" charset="0"/>
                <a:ea typeface="MS PGothic" pitchFamily="34" charset="-128"/>
              </a:defRPr>
            </a:lvl1pPr>
            <a:lvl2pPr marL="742950" indent="-285750" defTabSz="922338" eaLnBrk="0" hangingPunct="0">
              <a:defRPr sz="2400">
                <a:solidFill>
                  <a:schemeClr val="tx1"/>
                </a:solidFill>
                <a:latin typeface="Times New Roman" pitchFamily="18" charset="0"/>
                <a:ea typeface="MS PGothic" pitchFamily="34" charset="-128"/>
              </a:defRPr>
            </a:lvl2pPr>
            <a:lvl3pPr marL="1143000" indent="-228600" defTabSz="922338" eaLnBrk="0" hangingPunct="0">
              <a:defRPr sz="2400">
                <a:solidFill>
                  <a:schemeClr val="tx1"/>
                </a:solidFill>
                <a:latin typeface="Times New Roman" pitchFamily="18" charset="0"/>
                <a:ea typeface="MS PGothic" pitchFamily="34" charset="-128"/>
              </a:defRPr>
            </a:lvl3pPr>
            <a:lvl4pPr marL="1600200" indent="-228600" defTabSz="922338" eaLnBrk="0" hangingPunct="0">
              <a:defRPr sz="2400">
                <a:solidFill>
                  <a:schemeClr val="tx1"/>
                </a:solidFill>
                <a:latin typeface="Times New Roman" pitchFamily="18" charset="0"/>
                <a:ea typeface="MS PGothic" pitchFamily="34" charset="-128"/>
              </a:defRPr>
            </a:lvl4pPr>
            <a:lvl5pPr marL="2057400" indent="-228600" defTabSz="922338" eaLnBrk="0" hangingPunct="0">
              <a:defRPr sz="2400">
                <a:solidFill>
                  <a:schemeClr val="tx1"/>
                </a:solidFill>
                <a:latin typeface="Times New Roman" pitchFamily="18" charset="0"/>
                <a:ea typeface="MS PGothic" pitchFamily="34" charset="-128"/>
              </a:defRPr>
            </a:lvl5pPr>
            <a:lvl6pPr marL="2514600" indent="-228600" defTabSz="922338" eaLnBrk="0" fontAlgn="base" hangingPunct="0">
              <a:spcBef>
                <a:spcPct val="0"/>
              </a:spcBef>
              <a:spcAft>
                <a:spcPct val="0"/>
              </a:spcAft>
              <a:defRPr sz="2400">
                <a:solidFill>
                  <a:schemeClr val="tx1"/>
                </a:solidFill>
                <a:latin typeface="Times New Roman" pitchFamily="18" charset="0"/>
                <a:ea typeface="MS PGothic" pitchFamily="34" charset="-128"/>
              </a:defRPr>
            </a:lvl6pPr>
            <a:lvl7pPr marL="2971800" indent="-228600" defTabSz="922338" eaLnBrk="0" fontAlgn="base" hangingPunct="0">
              <a:spcBef>
                <a:spcPct val="0"/>
              </a:spcBef>
              <a:spcAft>
                <a:spcPct val="0"/>
              </a:spcAft>
              <a:defRPr sz="2400">
                <a:solidFill>
                  <a:schemeClr val="tx1"/>
                </a:solidFill>
                <a:latin typeface="Times New Roman" pitchFamily="18" charset="0"/>
                <a:ea typeface="MS PGothic" pitchFamily="34" charset="-128"/>
              </a:defRPr>
            </a:lvl7pPr>
            <a:lvl8pPr marL="3429000" indent="-228600" defTabSz="922338" eaLnBrk="0" fontAlgn="base" hangingPunct="0">
              <a:spcBef>
                <a:spcPct val="0"/>
              </a:spcBef>
              <a:spcAft>
                <a:spcPct val="0"/>
              </a:spcAft>
              <a:defRPr sz="2400">
                <a:solidFill>
                  <a:schemeClr val="tx1"/>
                </a:solidFill>
                <a:latin typeface="Times New Roman" pitchFamily="18" charset="0"/>
                <a:ea typeface="MS PGothic" pitchFamily="34" charset="-128"/>
              </a:defRPr>
            </a:lvl8pPr>
            <a:lvl9pPr marL="3886200" indent="-228600" defTabSz="922338" eaLnBrk="0" fontAlgn="base" hangingPunct="0">
              <a:spcBef>
                <a:spcPct val="0"/>
              </a:spcBef>
              <a:spcAft>
                <a:spcPct val="0"/>
              </a:spcAft>
              <a:defRPr sz="2400">
                <a:solidFill>
                  <a:schemeClr val="tx1"/>
                </a:solidFill>
                <a:latin typeface="Times New Roman" pitchFamily="18" charset="0"/>
                <a:ea typeface="MS PGothic" pitchFamily="34" charset="-128"/>
              </a:defRPr>
            </a:lvl9pPr>
          </a:lstStyle>
          <a:p>
            <a:pPr eaLnBrk="1" hangingPunct="1"/>
            <a:fld id="{18B3F7E4-B65A-4D6D-A717-8FF0B77DC495}" type="slidenum">
              <a:rPr lang="en-US" sz="1200" smtClean="0"/>
              <a:pPr eaLnBrk="1" hangingPunct="1"/>
              <a:t>21</a:t>
            </a:fld>
            <a:endParaRPr lang="en-US" sz="1200" dirty="0"/>
          </a:p>
        </p:txBody>
      </p:sp>
      <p:sp>
        <p:nvSpPr>
          <p:cNvPr id="5" name="TextBox 4"/>
          <p:cNvSpPr txBox="1"/>
          <p:nvPr/>
        </p:nvSpPr>
        <p:spPr>
          <a:xfrm>
            <a:off x="0" y="0"/>
            <a:ext cx="2643788" cy="465962"/>
          </a:xfrm>
          <a:prstGeom prst="rect">
            <a:avLst/>
          </a:prstGeom>
          <a:noFill/>
        </p:spPr>
        <p:txBody>
          <a:bodyPr wrap="none" rtlCol="0">
            <a:spAutoFit/>
          </a:bodyPr>
          <a:lstStyle/>
          <a:p>
            <a:r>
              <a:rPr lang="en-US" dirty="0">
                <a:latin typeface="Tahoma"/>
                <a:cs typeface="Tahoma"/>
              </a:rPr>
              <a:t>Series and Parallel</a:t>
            </a:r>
          </a:p>
        </p:txBody>
      </p:sp>
    </p:spTree>
    <p:extLst>
      <p:ext uri="{BB962C8B-B14F-4D97-AF65-F5344CB8AC3E}">
        <p14:creationId xmlns:p14="http://schemas.microsoft.com/office/powerpoint/2010/main" val="246528582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31913" y="461963"/>
            <a:ext cx="4179887" cy="3136900"/>
          </a:xfrm>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There are different options for where DC parallel connections are made</a:t>
            </a:r>
          </a:p>
          <a:p>
            <a:pPr marL="628650" lvl="1" indent="-171450">
              <a:buFont typeface="Arial" panose="020B0604020202020204" pitchFamily="34" charset="0"/>
              <a:buChar char="•"/>
            </a:pPr>
            <a:r>
              <a:rPr lang="en-US" dirty="0"/>
              <a:t>In the left and upper right photos, we see a disconnecting combiner box with fuses protecting the paralleled circuits</a:t>
            </a:r>
          </a:p>
          <a:p>
            <a:pPr marL="628650" lvl="1" indent="-171450">
              <a:buFont typeface="Arial" panose="020B0604020202020204" pitchFamily="34" charset="0"/>
              <a:buChar char="•"/>
            </a:pPr>
            <a:r>
              <a:rPr lang="en-US" dirty="0"/>
              <a:t>In the bottom right photo, we see the parallel connections happening inside the disconnecting DC combiner integrated into the string inverter</a:t>
            </a:r>
          </a:p>
          <a:p>
            <a:pPr marL="171450" lvl="0" indent="-171450">
              <a:buFont typeface="Arial" panose="020B0604020202020204" pitchFamily="34" charset="0"/>
              <a:buChar char="•"/>
            </a:pPr>
            <a:r>
              <a:rPr lang="en-US" dirty="0"/>
              <a:t>Remember, parallel connections increase available current; refer back to the system architecture slides if needed</a:t>
            </a:r>
          </a:p>
        </p:txBody>
      </p:sp>
      <p:sp>
        <p:nvSpPr>
          <p:cNvPr id="4" name="Header Placeholder 3"/>
          <p:cNvSpPr>
            <a:spLocks noGrp="1"/>
          </p:cNvSpPr>
          <p:nvPr>
            <p:ph type="hdr" sz="quarter"/>
          </p:nvPr>
        </p:nvSpPr>
        <p:spPr/>
        <p:txBody>
          <a:bodyPr/>
          <a:lstStyle/>
          <a:p>
            <a:pPr>
              <a:defRPr/>
            </a:pPr>
            <a:r>
              <a:rPr lang="en-US"/>
              <a:t>Solar Electric Safety</a:t>
            </a:r>
          </a:p>
        </p:txBody>
      </p:sp>
      <p:sp>
        <p:nvSpPr>
          <p:cNvPr id="5" name="Slide Number Placeholder 4"/>
          <p:cNvSpPr>
            <a:spLocks noGrp="1"/>
          </p:cNvSpPr>
          <p:nvPr>
            <p:ph type="sldNum" sz="quarter" idx="5"/>
          </p:nvPr>
        </p:nvSpPr>
        <p:spPr/>
        <p:txBody>
          <a:bodyPr/>
          <a:lstStyle/>
          <a:p>
            <a:fld id="{F2044902-878F-B949-9CEA-0806CB61E298}" type="slidenum">
              <a:rPr lang="en-US" smtClean="0"/>
              <a:pPr/>
              <a:t>22</a:t>
            </a:fld>
            <a:endParaRPr lang="en-US"/>
          </a:p>
        </p:txBody>
      </p:sp>
    </p:spTree>
    <p:extLst>
      <p:ext uri="{BB962C8B-B14F-4D97-AF65-F5344CB8AC3E}">
        <p14:creationId xmlns:p14="http://schemas.microsoft.com/office/powerpoint/2010/main" val="242516207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31913" y="461963"/>
            <a:ext cx="4179887" cy="3136900"/>
          </a:xfrm>
        </p:spPr>
      </p:sp>
      <p:sp>
        <p:nvSpPr>
          <p:cNvPr id="3" name="Notes Placeholder 2"/>
          <p:cNvSpPr>
            <a:spLocks noGrp="1"/>
          </p:cNvSpPr>
          <p:nvPr>
            <p:ph type="body" idx="1"/>
          </p:nvPr>
        </p:nvSpPr>
        <p:spPr/>
        <p:txBody>
          <a:bodyPr/>
          <a:lstStyle/>
          <a:p>
            <a:pPr marL="171450" marR="0" lvl="0" indent="-171450" algn="l" defTabSz="914400" rtl="0" eaLnBrk="0" fontAlgn="base" latinLnBrk="0" hangingPunct="0">
              <a:lnSpc>
                <a:spcPct val="100000"/>
              </a:lnSpc>
              <a:spcBef>
                <a:spcPct val="0"/>
              </a:spcBef>
              <a:spcAft>
                <a:spcPct val="0"/>
              </a:spcAft>
              <a:buClrTx/>
              <a:buSzTx/>
              <a:buFont typeface="Arial" panose="020B0604020202020204" pitchFamily="34" charset="0"/>
              <a:buChar char="•"/>
              <a:tabLst/>
              <a:defRPr/>
            </a:pPr>
            <a:r>
              <a:rPr lang="en-US" dirty="0"/>
              <a:t>“Recombiners” are typically placed between DC combiners and the inverter to parallel the output of multiple combiner boxes.</a:t>
            </a:r>
          </a:p>
          <a:p>
            <a:pPr marL="628650" marR="0" lvl="1" indent="-171450" algn="l" defTabSz="914400" rtl="0" eaLnBrk="0" fontAlgn="base" latinLnBrk="0" hangingPunct="0">
              <a:lnSpc>
                <a:spcPct val="100000"/>
              </a:lnSpc>
              <a:spcBef>
                <a:spcPct val="0"/>
              </a:spcBef>
              <a:spcAft>
                <a:spcPct val="0"/>
              </a:spcAft>
              <a:buClrTx/>
              <a:buSzTx/>
              <a:buFont typeface="Arial" panose="020B0604020202020204" pitchFamily="34" charset="0"/>
              <a:buChar char="•"/>
              <a:tabLst/>
              <a:defRPr/>
            </a:pPr>
            <a:r>
              <a:rPr lang="en-US" dirty="0"/>
              <a:t>Recombiner options include an external enclosure with fuses and switches, or breakers (as seen in the photo on the left).</a:t>
            </a:r>
          </a:p>
          <a:p>
            <a:pPr marL="628650" marR="0" lvl="1" indent="-171450" algn="l" defTabSz="914400" rtl="0" eaLnBrk="0" fontAlgn="base" latinLnBrk="0" hangingPunct="0">
              <a:lnSpc>
                <a:spcPct val="100000"/>
              </a:lnSpc>
              <a:spcBef>
                <a:spcPct val="0"/>
              </a:spcBef>
              <a:spcAft>
                <a:spcPct val="0"/>
              </a:spcAft>
              <a:buClrTx/>
              <a:buSzTx/>
              <a:buFont typeface="Arial" panose="020B0604020202020204" pitchFamily="34" charset="0"/>
              <a:buChar char="•"/>
              <a:tabLst/>
              <a:defRPr/>
            </a:pPr>
            <a:r>
              <a:rPr lang="en-US" dirty="0"/>
              <a:t>Recombiners may also be integrated into a central inverter.</a:t>
            </a:r>
          </a:p>
          <a:p>
            <a:pPr marL="171450" marR="0" lvl="0" indent="-171450" algn="l" defTabSz="914400" rtl="0" eaLnBrk="0" fontAlgn="base" latinLnBrk="0" hangingPunct="0">
              <a:lnSpc>
                <a:spcPct val="100000"/>
              </a:lnSpc>
              <a:spcBef>
                <a:spcPct val="0"/>
              </a:spcBef>
              <a:spcAft>
                <a:spcPct val="0"/>
              </a:spcAft>
              <a:buClrTx/>
              <a:buSzTx/>
              <a:buFont typeface="Arial" panose="020B0604020202020204" pitchFamily="34" charset="0"/>
              <a:buChar char="•"/>
              <a:tabLst/>
              <a:defRPr/>
            </a:pPr>
            <a:r>
              <a:rPr lang="en-US" dirty="0"/>
              <a:t>Remember, parallel connections increase available current; refer back to the system architecture slides if needed</a:t>
            </a:r>
          </a:p>
          <a:p>
            <a:endParaRPr lang="en-US" dirty="0"/>
          </a:p>
        </p:txBody>
      </p:sp>
      <p:sp>
        <p:nvSpPr>
          <p:cNvPr id="4" name="Header Placeholder 3"/>
          <p:cNvSpPr>
            <a:spLocks noGrp="1"/>
          </p:cNvSpPr>
          <p:nvPr>
            <p:ph type="hdr" sz="quarter"/>
          </p:nvPr>
        </p:nvSpPr>
        <p:spPr/>
        <p:txBody>
          <a:bodyPr/>
          <a:lstStyle/>
          <a:p>
            <a:pPr>
              <a:defRPr/>
            </a:pPr>
            <a:r>
              <a:rPr lang="en-US"/>
              <a:t>Solar Electric Safety</a:t>
            </a:r>
          </a:p>
        </p:txBody>
      </p:sp>
      <p:sp>
        <p:nvSpPr>
          <p:cNvPr id="5" name="Slide Number Placeholder 4"/>
          <p:cNvSpPr>
            <a:spLocks noGrp="1"/>
          </p:cNvSpPr>
          <p:nvPr>
            <p:ph type="sldNum" sz="quarter" idx="5"/>
          </p:nvPr>
        </p:nvSpPr>
        <p:spPr/>
        <p:txBody>
          <a:bodyPr/>
          <a:lstStyle/>
          <a:p>
            <a:fld id="{F2044902-878F-B949-9CEA-0806CB61E298}" type="slidenum">
              <a:rPr lang="en-US" smtClean="0"/>
              <a:pPr/>
              <a:t>23</a:t>
            </a:fld>
            <a:endParaRPr lang="en-US"/>
          </a:p>
        </p:txBody>
      </p:sp>
    </p:spTree>
    <p:extLst>
      <p:ext uri="{BB962C8B-B14F-4D97-AF65-F5344CB8AC3E}">
        <p14:creationId xmlns:p14="http://schemas.microsoft.com/office/powerpoint/2010/main" val="323351026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31913" y="461963"/>
            <a:ext cx="4179887" cy="3136900"/>
          </a:xfrm>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Harnesses may also be used for parallel connections. </a:t>
            </a:r>
          </a:p>
          <a:p>
            <a:pPr marL="628650" lvl="1" indent="-171450">
              <a:buFont typeface="Arial" panose="020B0604020202020204" pitchFamily="34" charset="0"/>
              <a:buChar char="•"/>
            </a:pPr>
            <a:r>
              <a:rPr lang="en-US" dirty="0"/>
              <a:t>Some have inline fuses, where needed.</a:t>
            </a:r>
          </a:p>
          <a:p>
            <a:pPr marL="171450" lvl="0" indent="-171450">
              <a:buFont typeface="Arial" panose="020B0604020202020204" pitchFamily="34" charset="0"/>
              <a:buChar char="•"/>
            </a:pPr>
            <a:r>
              <a:rPr lang="en-US" dirty="0"/>
              <a:t>Note: it is not uncommon to have multiple types and points of parallel connection </a:t>
            </a:r>
          </a:p>
        </p:txBody>
      </p:sp>
      <p:sp>
        <p:nvSpPr>
          <p:cNvPr id="4" name="Header Placeholder 3"/>
          <p:cNvSpPr>
            <a:spLocks noGrp="1"/>
          </p:cNvSpPr>
          <p:nvPr>
            <p:ph type="hdr" sz="quarter"/>
          </p:nvPr>
        </p:nvSpPr>
        <p:spPr/>
        <p:txBody>
          <a:bodyPr/>
          <a:lstStyle/>
          <a:p>
            <a:pPr>
              <a:defRPr/>
            </a:pPr>
            <a:r>
              <a:rPr lang="en-US"/>
              <a:t>Solar Electric Safety</a:t>
            </a:r>
          </a:p>
        </p:txBody>
      </p:sp>
      <p:sp>
        <p:nvSpPr>
          <p:cNvPr id="5" name="Slide Number Placeholder 4"/>
          <p:cNvSpPr>
            <a:spLocks noGrp="1"/>
          </p:cNvSpPr>
          <p:nvPr>
            <p:ph type="sldNum" sz="quarter" idx="5"/>
          </p:nvPr>
        </p:nvSpPr>
        <p:spPr/>
        <p:txBody>
          <a:bodyPr/>
          <a:lstStyle/>
          <a:p>
            <a:fld id="{F2044902-878F-B949-9CEA-0806CB61E298}" type="slidenum">
              <a:rPr lang="en-US" smtClean="0"/>
              <a:pPr/>
              <a:t>24</a:t>
            </a:fld>
            <a:endParaRPr lang="en-US"/>
          </a:p>
        </p:txBody>
      </p:sp>
    </p:spTree>
    <p:extLst>
      <p:ext uri="{BB962C8B-B14F-4D97-AF65-F5344CB8AC3E}">
        <p14:creationId xmlns:p14="http://schemas.microsoft.com/office/powerpoint/2010/main" val="281609971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1" name="Rectangle 2"/>
          <p:cNvSpPr>
            <a:spLocks noGrp="1" noRot="1" noChangeAspect="1" noChangeArrowheads="1" noTextEdit="1"/>
          </p:cNvSpPr>
          <p:nvPr>
            <p:ph type="sldImg"/>
          </p:nvPr>
        </p:nvSpPr>
        <p:spPr>
          <a:xfrm>
            <a:off x="708025" y="534988"/>
            <a:ext cx="4806950" cy="3606800"/>
          </a:xfrm>
          <a:ln w="12699" cap="flat">
            <a:solidFill>
              <a:schemeClr val="tx1"/>
            </a:solidFill>
          </a:ln>
        </p:spPr>
      </p:sp>
      <p:sp>
        <p:nvSpPr>
          <p:cNvPr id="32772" name="Rectangle 3"/>
          <p:cNvSpPr>
            <a:spLocks noGrp="1" noChangeArrowheads="1"/>
          </p:cNvSpPr>
          <p:nvPr>
            <p:ph type="body" idx="1"/>
          </p:nvPr>
        </p:nvSpPr>
        <p:spPr>
          <a:xfrm>
            <a:off x="170390" y="4380619"/>
            <a:ext cx="6569434" cy="4725430"/>
          </a:xfrm>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92839" tIns="46420" rIns="92839" bIns="46420">
            <a:normAutofit fontScale="92500" lnSpcReduction="20000"/>
          </a:bodyPr>
          <a:lstStyle/>
          <a:p>
            <a:pPr marL="171450" indent="-171450" eaLnBrk="1" hangingPunct="1">
              <a:buFont typeface="Arial" charset="0"/>
              <a:buChar char="•"/>
            </a:pPr>
            <a:r>
              <a:rPr lang="en-US" baseline="0" dirty="0">
                <a:latin typeface="Tahoma" pitchFamily="34" charset="0"/>
              </a:rPr>
              <a:t>Here we have a PV system that has 20 source circuits (32 modules per source circuit), wired in parallel.  </a:t>
            </a:r>
          </a:p>
          <a:p>
            <a:pPr marL="171450" marR="0" indent="-171450" algn="l" defTabSz="914400" rtl="0" eaLnBrk="1" fontAlgn="base" latinLnBrk="0" hangingPunct="1">
              <a:lnSpc>
                <a:spcPct val="100000"/>
              </a:lnSpc>
              <a:spcBef>
                <a:spcPct val="0"/>
              </a:spcBef>
              <a:spcAft>
                <a:spcPct val="0"/>
              </a:spcAft>
              <a:buClrTx/>
              <a:buSzTx/>
              <a:buFont typeface="Arial" charset="0"/>
              <a:buChar char="•"/>
              <a:tabLst/>
              <a:defRPr/>
            </a:pPr>
            <a:r>
              <a:rPr lang="en-US" baseline="0" dirty="0">
                <a:latin typeface="Tahoma" pitchFamily="34" charset="0"/>
              </a:rPr>
              <a:t>To wire this system we would want to first make all the series connections within the source circuits. Note that this now increases the voltage to a hazardous level. </a:t>
            </a:r>
          </a:p>
          <a:p>
            <a:pPr marL="171450" indent="-171450" eaLnBrk="1" hangingPunct="1">
              <a:buFont typeface="Arial" charset="0"/>
              <a:buChar char="•"/>
            </a:pPr>
            <a:r>
              <a:rPr lang="en-US" baseline="0" dirty="0">
                <a:latin typeface="Tahoma" pitchFamily="34" charset="0"/>
              </a:rPr>
              <a:t>It is important to be able to understand how to calculate the expected voltage and amperage of a PV System. In this example we are assuming STC values for temperature and irradiance.  In the field, site conditions must be measured and factored into these calculations, however this is an advanced topic and not covered in this course. </a:t>
            </a:r>
          </a:p>
          <a:p>
            <a:pPr marL="171450" marR="0" indent="-171450" algn="l" defTabSz="914400" rtl="0" eaLnBrk="1" fontAlgn="base" latinLnBrk="0" hangingPunct="1">
              <a:lnSpc>
                <a:spcPct val="100000"/>
              </a:lnSpc>
              <a:spcBef>
                <a:spcPct val="0"/>
              </a:spcBef>
              <a:spcAft>
                <a:spcPct val="0"/>
              </a:spcAft>
              <a:buClrTx/>
              <a:buSzTx/>
              <a:buFont typeface="Arial" charset="0"/>
              <a:buChar char="•"/>
              <a:tabLst/>
              <a:defRPr/>
            </a:pPr>
            <a:r>
              <a:rPr lang="en-US" sz="1200" kern="1200" dirty="0">
                <a:solidFill>
                  <a:schemeClr val="tx1"/>
                </a:solidFill>
                <a:effectLst/>
                <a:latin typeface="Tahoma" pitchFamily="34" charset="0"/>
                <a:ea typeface="ＭＳ Ｐゴシック" charset="0"/>
                <a:cs typeface="Tahoma" pitchFamily="34" charset="0"/>
              </a:rPr>
              <a:t>Explain the difference between Voc/Vmp and Isc/Imp </a:t>
            </a:r>
            <a:endParaRPr lang="en-US" baseline="0" dirty="0">
              <a:latin typeface="Tahoma" pitchFamily="34" charset="0"/>
            </a:endParaRPr>
          </a:p>
          <a:p>
            <a:pPr marL="171450" indent="-171450" eaLnBrk="1" hangingPunct="1">
              <a:buFont typeface="Arial" charset="0"/>
              <a:buChar char="•"/>
            </a:pPr>
            <a:r>
              <a:rPr lang="en-US" baseline="0" dirty="0">
                <a:latin typeface="Tahoma" pitchFamily="34" charset="0"/>
              </a:rPr>
              <a:t>System Voc is determined by the number of modules in a source circuit multiplied by the Voc rating of the module. </a:t>
            </a:r>
          </a:p>
          <a:p>
            <a:pPr marL="171450" indent="-171450" eaLnBrk="1" hangingPunct="1">
              <a:buFont typeface="Arial" charset="0"/>
              <a:buChar char="•"/>
            </a:pPr>
            <a:r>
              <a:rPr lang="en-US" baseline="0" dirty="0">
                <a:latin typeface="Tahoma" pitchFamily="34" charset="0"/>
              </a:rPr>
              <a:t>If we tested the open circuit voltage with a multi-meter of one of these source circuits we would expect this voltage to be 46.2V x 32 Modules = 1478.4V. </a:t>
            </a:r>
          </a:p>
          <a:p>
            <a:pPr marL="171450" indent="-171450" eaLnBrk="1" hangingPunct="1">
              <a:buFont typeface="Arial" charset="0"/>
              <a:buChar char="•"/>
            </a:pPr>
            <a:r>
              <a:rPr lang="en-US" baseline="0" dirty="0">
                <a:latin typeface="Tahoma" pitchFamily="34" charset="0"/>
              </a:rPr>
              <a:t>Notice that we use the Voc value in this calculation because at this point the circuit is open and not operating.  </a:t>
            </a:r>
          </a:p>
          <a:p>
            <a:pPr marL="171450" indent="-171450" eaLnBrk="1" hangingPunct="1">
              <a:buFont typeface="Arial" charset="0"/>
              <a:buChar char="•"/>
            </a:pPr>
            <a:r>
              <a:rPr lang="en-US" baseline="0" dirty="0">
                <a:latin typeface="Tahoma" pitchFamily="34" charset="0"/>
              </a:rPr>
              <a:t>System Voc should also be tested in the combiner box after all “homerun” leads are landed.  </a:t>
            </a:r>
          </a:p>
          <a:p>
            <a:pPr marL="171450" indent="-171450" eaLnBrk="1" hangingPunct="1">
              <a:buFont typeface="Arial" charset="0"/>
              <a:buChar char="•"/>
            </a:pPr>
            <a:r>
              <a:rPr lang="en-US" baseline="0" dirty="0">
                <a:latin typeface="Tahoma" pitchFamily="34" charset="0"/>
              </a:rPr>
              <a:t>We would expect to see the same System Voc value of 1478V inside the combiner box because here we are making a parallel connection and thus voltage remains unchanged from the source circuit value.</a:t>
            </a:r>
          </a:p>
          <a:p>
            <a:pPr marL="171450" indent="-171450" eaLnBrk="1" hangingPunct="1">
              <a:buFont typeface="Arial" charset="0"/>
              <a:buChar char="•"/>
            </a:pPr>
            <a:r>
              <a:rPr lang="en-US" baseline="0" dirty="0">
                <a:latin typeface="Tahoma" pitchFamily="34" charset="0"/>
              </a:rPr>
              <a:t>To test the operating voltages and currents of the system, the system must be completely wired and operating.  This means that the PV output circuit from the combiner box to the inverter must be connected and the inverter must be running. </a:t>
            </a:r>
          </a:p>
          <a:p>
            <a:pPr marL="171450" indent="-171450" eaLnBrk="1" hangingPunct="1">
              <a:buFont typeface="Arial" charset="0"/>
              <a:buChar char="•"/>
            </a:pPr>
            <a:r>
              <a:rPr lang="en-US" baseline="0" dirty="0">
                <a:latin typeface="Tahoma" pitchFamily="34" charset="0"/>
              </a:rPr>
              <a:t>To calculate the operating voltage you must use the Vmp of the module. Vmp is always lower than Voc because the circuit is supplying the ”load” of the inverter, ideally at it’s maximum power point. Therefore the operating voltage in this case would be 37.8V x 32 Modules = 1209.6V.  This can also be tested within the combiner box using a multi-meter- USE PROPER PPE!</a:t>
            </a:r>
          </a:p>
          <a:p>
            <a:pPr marL="171450" marR="0" indent="-171450" algn="l" defTabSz="914400" rtl="0" eaLnBrk="1" fontAlgn="base" latinLnBrk="0" hangingPunct="1">
              <a:lnSpc>
                <a:spcPct val="100000"/>
              </a:lnSpc>
              <a:spcBef>
                <a:spcPct val="0"/>
              </a:spcBef>
              <a:spcAft>
                <a:spcPct val="0"/>
              </a:spcAft>
              <a:buClrTx/>
              <a:buSzTx/>
              <a:buFont typeface="Arial" charset="0"/>
              <a:buChar char="•"/>
              <a:tabLst/>
              <a:defRPr/>
            </a:pPr>
            <a:r>
              <a:rPr lang="en-US" baseline="0" dirty="0">
                <a:latin typeface="Tahoma" pitchFamily="34" charset="0"/>
              </a:rPr>
              <a:t>Operating Imp: To calculate an expected Imp we would want to use the Imp value of the module.  Since we have 20 source circuits in parallel we would make the following calculation 9.42A x 20 Source Circuits = 179.8 A.  The system’s DC operating current could be measured with a clamp-on meter which would clamp around either the positive or negative wire of the PV output circuit. </a:t>
            </a:r>
          </a:p>
          <a:p>
            <a:pPr marL="171450" marR="0" indent="-171450" algn="l" defTabSz="914400" rtl="0" eaLnBrk="1" fontAlgn="base" latinLnBrk="0" hangingPunct="1">
              <a:lnSpc>
                <a:spcPct val="100000"/>
              </a:lnSpc>
              <a:spcBef>
                <a:spcPct val="0"/>
              </a:spcBef>
              <a:spcAft>
                <a:spcPct val="0"/>
              </a:spcAft>
              <a:buClrTx/>
              <a:buSzTx/>
              <a:buFont typeface="Arial" charset="0"/>
              <a:buChar char="•"/>
              <a:tabLst/>
              <a:defRPr/>
            </a:pPr>
            <a:r>
              <a:rPr lang="en-US" baseline="0" dirty="0">
                <a:latin typeface="Tahoma" pitchFamily="34" charset="0"/>
              </a:rPr>
              <a:t>Do not test current with the probe tips (leads) of the multi-meter! Use clamp on meter rated for DC voltage and current</a:t>
            </a:r>
          </a:p>
          <a:p>
            <a:pPr marL="171450" marR="0" indent="-171450" algn="l" defTabSz="914400" rtl="0" eaLnBrk="1" fontAlgn="base" latinLnBrk="0" hangingPunct="1">
              <a:lnSpc>
                <a:spcPct val="100000"/>
              </a:lnSpc>
              <a:spcBef>
                <a:spcPct val="0"/>
              </a:spcBef>
              <a:spcAft>
                <a:spcPct val="0"/>
              </a:spcAft>
              <a:buClrTx/>
              <a:buSzTx/>
              <a:buFont typeface="Arial" charset="0"/>
              <a:buChar char="•"/>
              <a:tabLst/>
              <a:defRPr/>
            </a:pPr>
            <a:endParaRPr lang="en-US" baseline="0" dirty="0">
              <a:latin typeface="Tahoma" pitchFamily="34" charset="0"/>
            </a:endParaRPr>
          </a:p>
          <a:p>
            <a:pPr eaLnBrk="1" hangingPunct="1"/>
            <a:endParaRPr lang="en-US" baseline="0" dirty="0">
              <a:latin typeface="Tahoma" pitchFamily="34" charset="0"/>
            </a:endParaRPr>
          </a:p>
        </p:txBody>
      </p:sp>
      <p:sp>
        <p:nvSpPr>
          <p:cNvPr id="4" name="TextBox 3"/>
          <p:cNvSpPr txBox="1"/>
          <p:nvPr/>
        </p:nvSpPr>
        <p:spPr>
          <a:xfrm>
            <a:off x="0" y="0"/>
            <a:ext cx="2643788" cy="465962"/>
          </a:xfrm>
          <a:prstGeom prst="rect">
            <a:avLst/>
          </a:prstGeom>
          <a:noFill/>
        </p:spPr>
        <p:txBody>
          <a:bodyPr wrap="none" rtlCol="0">
            <a:spAutoFit/>
          </a:bodyPr>
          <a:lstStyle/>
          <a:p>
            <a:r>
              <a:rPr lang="en-US" dirty="0">
                <a:latin typeface="Tahoma"/>
                <a:cs typeface="Tahoma"/>
              </a:rPr>
              <a:t>Series and Parallel</a:t>
            </a:r>
          </a:p>
        </p:txBody>
      </p:sp>
      <p:sp>
        <p:nvSpPr>
          <p:cNvPr id="2" name="Slide Number Placeholder 1"/>
          <p:cNvSpPr>
            <a:spLocks noGrp="1"/>
          </p:cNvSpPr>
          <p:nvPr>
            <p:ph type="sldNum" sz="quarter" idx="10"/>
          </p:nvPr>
        </p:nvSpPr>
        <p:spPr/>
        <p:txBody>
          <a:bodyPr/>
          <a:lstStyle/>
          <a:p>
            <a:fld id="{7A2E70DE-3F38-B94C-A9B5-25F924117D72}" type="slidenum">
              <a:rPr lang="en-US" smtClean="0"/>
              <a:t>25</a:t>
            </a:fld>
            <a:endParaRPr lang="en-US" dirty="0"/>
          </a:p>
        </p:txBody>
      </p:sp>
    </p:spTree>
    <p:extLst>
      <p:ext uri="{BB962C8B-B14F-4D97-AF65-F5344CB8AC3E}">
        <p14:creationId xmlns:p14="http://schemas.microsoft.com/office/powerpoint/2010/main" val="350384169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31913" y="461963"/>
            <a:ext cx="4179887" cy="3136900"/>
          </a:xfrm>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Just as with DC connections, for AC parallel connections current is additive and voltage remains the same</a:t>
            </a:r>
          </a:p>
          <a:p>
            <a:pPr marL="171450" indent="-171450">
              <a:buFont typeface="Arial" panose="020B0604020202020204" pitchFamily="34" charset="0"/>
              <a:buChar char="•"/>
            </a:pPr>
            <a:r>
              <a:rPr lang="en-US" dirty="0"/>
              <a:t>Examples of where AC parallel connections may occur:</a:t>
            </a:r>
          </a:p>
          <a:p>
            <a:pPr marL="628650" lvl="1" indent="-171450">
              <a:buFont typeface="Arial" panose="020B0604020202020204" pitchFamily="34" charset="0"/>
              <a:buChar char="•"/>
            </a:pPr>
            <a:r>
              <a:rPr lang="en-US" dirty="0"/>
              <a:t>String inverter combiner</a:t>
            </a:r>
          </a:p>
          <a:p>
            <a:pPr marL="628650" lvl="1" indent="-171450">
              <a:buFont typeface="Arial" panose="020B0604020202020204" pitchFamily="34" charset="0"/>
              <a:buChar char="•"/>
            </a:pPr>
            <a:r>
              <a:rPr lang="en-US" dirty="0"/>
              <a:t>Combiner for paralleling central inverters</a:t>
            </a:r>
          </a:p>
          <a:p>
            <a:pPr marL="171450" lvl="0" indent="-171450">
              <a:buFont typeface="Arial" panose="020B0604020202020204" pitchFamily="34" charset="0"/>
              <a:buChar char="•"/>
            </a:pPr>
            <a:r>
              <a:rPr lang="en-US" dirty="0"/>
              <a:t>Combiners may contain fuses (as seen in upper photo) or breakers (as seen in lower photo)</a:t>
            </a:r>
          </a:p>
          <a:p>
            <a:pPr marL="171450" lvl="0" indent="-171450">
              <a:buFont typeface="Arial" panose="020B0604020202020204" pitchFamily="34" charset="0"/>
              <a:buChar char="•"/>
            </a:pPr>
            <a:r>
              <a:rPr lang="en-US" dirty="0"/>
              <a:t>Remember, parallel connections bring higher available fault current, and a greater arc flash risk (we’ll cover shock and arc flash in next slides)</a:t>
            </a:r>
          </a:p>
        </p:txBody>
      </p:sp>
      <p:sp>
        <p:nvSpPr>
          <p:cNvPr id="4" name="Header Placeholder 3"/>
          <p:cNvSpPr>
            <a:spLocks noGrp="1"/>
          </p:cNvSpPr>
          <p:nvPr>
            <p:ph type="hdr" sz="quarter"/>
          </p:nvPr>
        </p:nvSpPr>
        <p:spPr/>
        <p:txBody>
          <a:bodyPr/>
          <a:lstStyle/>
          <a:p>
            <a:pPr>
              <a:defRPr/>
            </a:pPr>
            <a:r>
              <a:rPr lang="en-US"/>
              <a:t>Solar Electric Safety</a:t>
            </a:r>
          </a:p>
        </p:txBody>
      </p:sp>
      <p:sp>
        <p:nvSpPr>
          <p:cNvPr id="5" name="Slide Number Placeholder 4"/>
          <p:cNvSpPr>
            <a:spLocks noGrp="1"/>
          </p:cNvSpPr>
          <p:nvPr>
            <p:ph type="sldNum" sz="quarter" idx="5"/>
          </p:nvPr>
        </p:nvSpPr>
        <p:spPr/>
        <p:txBody>
          <a:bodyPr/>
          <a:lstStyle/>
          <a:p>
            <a:fld id="{F2044902-878F-B949-9CEA-0806CB61E298}" type="slidenum">
              <a:rPr lang="en-US" smtClean="0"/>
              <a:pPr/>
              <a:t>26</a:t>
            </a:fld>
            <a:endParaRPr lang="en-US"/>
          </a:p>
        </p:txBody>
      </p:sp>
    </p:spTree>
    <p:extLst>
      <p:ext uri="{BB962C8B-B14F-4D97-AF65-F5344CB8AC3E}">
        <p14:creationId xmlns:p14="http://schemas.microsoft.com/office/powerpoint/2010/main" val="266637102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57313" y="490538"/>
            <a:ext cx="4198937" cy="3149600"/>
          </a:xfrm>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nvPr>
        </p:nvSpPr>
        <p:spPr/>
        <p:txBody>
          <a:bodyPr/>
          <a:lstStyle/>
          <a:p>
            <a:pPr>
              <a:defRPr/>
            </a:pPr>
            <a:r>
              <a:rPr lang="en-US"/>
              <a:t>Solar Electric Safety</a:t>
            </a:r>
          </a:p>
        </p:txBody>
      </p:sp>
      <p:sp>
        <p:nvSpPr>
          <p:cNvPr id="5" name="Slide Number Placeholder 4"/>
          <p:cNvSpPr>
            <a:spLocks noGrp="1"/>
          </p:cNvSpPr>
          <p:nvPr>
            <p:ph type="sldNum" sz="quarter" idx="11"/>
          </p:nvPr>
        </p:nvSpPr>
        <p:spPr/>
        <p:txBody>
          <a:bodyPr/>
          <a:lstStyle/>
          <a:p>
            <a:fld id="{F2044902-878F-B949-9CEA-0806CB61E298}" type="slidenum">
              <a:rPr lang="en-US" smtClean="0"/>
              <a:pPr/>
              <a:t>27</a:t>
            </a:fld>
            <a:endParaRPr lang="en-US"/>
          </a:p>
        </p:txBody>
      </p:sp>
    </p:spTree>
    <p:extLst>
      <p:ext uri="{BB962C8B-B14F-4D97-AF65-F5344CB8AC3E}">
        <p14:creationId xmlns:p14="http://schemas.microsoft.com/office/powerpoint/2010/main" val="1348859535"/>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31913" y="461963"/>
            <a:ext cx="4179887" cy="3136900"/>
          </a:xfrm>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sz="1200" b="0" i="0" kern="1200" dirty="0">
                <a:solidFill>
                  <a:schemeClr val="tx1"/>
                </a:solidFill>
                <a:effectLst/>
                <a:latin typeface="Tahoma" pitchFamily="34" charset="0"/>
                <a:ea typeface="ＭＳ Ｐゴシック" charset="0"/>
                <a:cs typeface="Tahoma" pitchFamily="34" charset="0"/>
              </a:rPr>
              <a:t>The passage of electricity through the body is called shock. Effects can range from a tingling sensation to death. A shock that may not be enough to cause injury can nonetheless startle a worker, causing an involuntary reaction that can result in serious injuries or death.</a:t>
            </a:r>
            <a:r>
              <a:rPr lang="en-US" sz="1200" b="1" i="0" kern="1200" dirty="0">
                <a:solidFill>
                  <a:schemeClr val="tx1"/>
                </a:solidFill>
                <a:effectLst/>
                <a:latin typeface="Tahoma" pitchFamily="34" charset="0"/>
                <a:ea typeface="ＭＳ Ｐゴシック" charset="0"/>
                <a:cs typeface="Tahoma" pitchFamily="34" charset="0"/>
              </a:rPr>
              <a:t> </a:t>
            </a:r>
          </a:p>
          <a:p>
            <a:pPr marL="171450" indent="-171450">
              <a:buFont typeface="Arial" panose="020B0604020202020204" pitchFamily="34" charset="0"/>
              <a:buChar char="•"/>
            </a:pPr>
            <a:endParaRPr lang="en-US" sz="1200" b="1" i="0" kern="1200" dirty="0">
              <a:solidFill>
                <a:schemeClr val="tx1"/>
              </a:solidFill>
              <a:effectLst/>
              <a:latin typeface="Tahoma" pitchFamily="34" charset="0"/>
              <a:ea typeface="ＭＳ Ｐゴシック" charset="0"/>
              <a:cs typeface="Tahoma" pitchFamily="34" charset="0"/>
            </a:endParaRPr>
          </a:p>
          <a:p>
            <a:pPr marL="171450" indent="-171450">
              <a:buFont typeface="Arial" panose="020B0604020202020204" pitchFamily="34" charset="0"/>
              <a:buChar char="•"/>
            </a:pPr>
            <a:r>
              <a:rPr lang="en-US" sz="1200" b="0" i="0" kern="1200" dirty="0">
                <a:solidFill>
                  <a:schemeClr val="tx1"/>
                </a:solidFill>
                <a:effectLst/>
                <a:latin typeface="Tahoma" pitchFamily="34" charset="0"/>
                <a:ea typeface="ＭＳ Ｐゴシック" charset="0"/>
                <a:cs typeface="Tahoma" pitchFamily="34" charset="0"/>
              </a:rPr>
              <a:t>An arc flash definition, according to National Fire Protection Association (NFPA), is “a dangerous condition associated with the release of energy caused by an electric arc.” An electric arc flash occurs during a fault, or short circuit condition, which passes through this arc gap. The arc flash can be initiated through accidental contact, equipment which is underrated for the available short circuit current, contamination or tracking over insulated surfaces, deterioration or corrosion of equipment and, or parts, as well as other causes.   An arc flash event can expel large amounts of deadly energy. The arc causes an ionization of the air, and arc flash temperatures can reach as high as 35,000 degrees Fahrenheit. This is hotter than the surface of the sun. </a:t>
            </a:r>
          </a:p>
          <a:p>
            <a:pPr marL="171450" indent="-171450">
              <a:buFont typeface="Arial" panose="020B0604020202020204" pitchFamily="34" charset="0"/>
              <a:buChar char="•"/>
            </a:pPr>
            <a:endParaRPr lang="en-US" dirty="0"/>
          </a:p>
        </p:txBody>
      </p:sp>
      <p:sp>
        <p:nvSpPr>
          <p:cNvPr id="4" name="Header Placeholder 3"/>
          <p:cNvSpPr>
            <a:spLocks noGrp="1"/>
          </p:cNvSpPr>
          <p:nvPr>
            <p:ph type="hdr" sz="quarter"/>
          </p:nvPr>
        </p:nvSpPr>
        <p:spPr/>
        <p:txBody>
          <a:bodyPr/>
          <a:lstStyle/>
          <a:p>
            <a:pPr>
              <a:defRPr/>
            </a:pPr>
            <a:r>
              <a:rPr lang="en-US"/>
              <a:t>Solar Electric Safety</a:t>
            </a:r>
          </a:p>
        </p:txBody>
      </p:sp>
      <p:sp>
        <p:nvSpPr>
          <p:cNvPr id="5" name="Slide Number Placeholder 4"/>
          <p:cNvSpPr>
            <a:spLocks noGrp="1"/>
          </p:cNvSpPr>
          <p:nvPr>
            <p:ph type="sldNum" sz="quarter" idx="5"/>
          </p:nvPr>
        </p:nvSpPr>
        <p:spPr/>
        <p:txBody>
          <a:bodyPr/>
          <a:lstStyle/>
          <a:p>
            <a:fld id="{F2044902-878F-B949-9CEA-0806CB61E298}" type="slidenum">
              <a:rPr lang="en-US" smtClean="0"/>
              <a:pPr/>
              <a:t>28</a:t>
            </a:fld>
            <a:endParaRPr lang="en-US"/>
          </a:p>
        </p:txBody>
      </p:sp>
    </p:spTree>
    <p:extLst>
      <p:ext uri="{BB962C8B-B14F-4D97-AF65-F5344CB8AC3E}">
        <p14:creationId xmlns:p14="http://schemas.microsoft.com/office/powerpoint/2010/main" val="90008075"/>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Rot="1" noChangeAspect="1" noChangeArrowheads="1" noTextEdit="1"/>
          </p:cNvSpPr>
          <p:nvPr>
            <p:ph type="sldImg"/>
          </p:nvPr>
        </p:nvSpPr>
        <p:spPr>
          <a:xfrm>
            <a:off x="1357313" y="488950"/>
            <a:ext cx="4194175" cy="3146425"/>
          </a:xfrm>
          <a:solidFill>
            <a:srgbClr val="FFFFFF"/>
          </a:solidFill>
          <a:ln/>
        </p:spPr>
      </p:sp>
      <p:sp>
        <p:nvSpPr>
          <p:cNvPr id="14339" name="Rectangle 3"/>
          <p:cNvSpPr>
            <a:spLocks noGrp="1" noChangeArrowheads="1"/>
          </p:cNvSpPr>
          <p:nvPr>
            <p:ph type="body" idx="1"/>
          </p:nvPr>
        </p:nvSpPr>
        <p:spPr>
          <a:xfrm>
            <a:off x="329857" y="3904005"/>
            <a:ext cx="6258510" cy="5098725"/>
          </a:xfrm>
          <a:solidFill>
            <a:srgbClr val="FFFFFF"/>
          </a:solidFill>
          <a:ln/>
          <a:extLst>
            <a:ext uri="{91240B29-F687-4f45-9708-019B960494DF}">
              <a14:hiddenLine xmlns:a14="http://schemas.microsoft.com/office/drawing/2010/main" xmlns="" w="9525">
                <a:solidFill>
                  <a:srgbClr val="000000"/>
                </a:solidFill>
                <a:miter lim="800000"/>
                <a:headEnd/>
                <a:tailEnd/>
              </a14:hiddenLine>
            </a:ext>
          </a:extLst>
        </p:spPr>
        <p:txBody>
          <a:bodyPr>
            <a:normAutofit/>
          </a:bodyPr>
          <a:lstStyle/>
          <a:p>
            <a:pPr marL="171450" indent="-171450" eaLnBrk="1" hangingPunct="1">
              <a:buFont typeface="Arial" charset="0"/>
              <a:buChar char="•"/>
            </a:pPr>
            <a:r>
              <a:rPr lang="en-US" dirty="0">
                <a:latin typeface="Tahoma" pitchFamily="34" charset="0"/>
              </a:rPr>
              <a:t>Electrical shocks are one of the major dangers on PV jobsites, causing burns, permanent injury, or even death. </a:t>
            </a:r>
          </a:p>
          <a:p>
            <a:pPr marL="171450" indent="-171450" eaLnBrk="1" hangingPunct="1">
              <a:buFont typeface="Arial" charset="0"/>
              <a:buChar char="•"/>
            </a:pPr>
            <a:r>
              <a:rPr lang="en-US" dirty="0">
                <a:latin typeface="Tahoma" pitchFamily="34" charset="0"/>
              </a:rPr>
              <a:t>Shock severity depends on the path, duration, and the amount of current. </a:t>
            </a:r>
          </a:p>
          <a:p>
            <a:pPr marL="171450" indent="-171450" eaLnBrk="1" hangingPunct="1">
              <a:buFont typeface="Arial" charset="0"/>
              <a:buChar char="•"/>
            </a:pPr>
            <a:r>
              <a:rPr lang="en-US" dirty="0">
                <a:latin typeface="Tahoma" pitchFamily="34" charset="0"/>
              </a:rPr>
              <a:t>The resistance of the body determines at what voltage a shock can occur, but varies based on:</a:t>
            </a:r>
          </a:p>
          <a:p>
            <a:pPr marL="628650" lvl="1" indent="-171450" eaLnBrk="1" hangingPunct="1">
              <a:buFont typeface="Arial" charset="0"/>
              <a:buChar char="•"/>
            </a:pPr>
            <a:r>
              <a:rPr lang="en-US" dirty="0">
                <a:latin typeface="Tahoma" pitchFamily="34" charset="0"/>
              </a:rPr>
              <a:t>The amount of moisture on the skin (less moisture = more resistance)</a:t>
            </a:r>
          </a:p>
          <a:p>
            <a:pPr marL="628650" lvl="1" indent="-171450" eaLnBrk="1" hangingPunct="1">
              <a:buFont typeface="Arial" charset="0"/>
              <a:buChar char="•"/>
            </a:pPr>
            <a:r>
              <a:rPr lang="en-US" dirty="0">
                <a:latin typeface="Tahoma" pitchFamily="34" charset="0"/>
              </a:rPr>
              <a:t>The size of the area of contact (smaller area = more resistance) The pressure applied to the contact point (less pressure = more resistance)</a:t>
            </a:r>
          </a:p>
          <a:p>
            <a:pPr marL="628650" lvl="1" indent="-171450" eaLnBrk="1" hangingPunct="1">
              <a:buFont typeface="Arial" charset="0"/>
              <a:buChar char="•"/>
            </a:pPr>
            <a:r>
              <a:rPr lang="en-US" dirty="0">
                <a:latin typeface="Tahoma" pitchFamily="34" charset="0"/>
              </a:rPr>
              <a:t> Muscular structure (more muscle = more resistance)</a:t>
            </a:r>
          </a:p>
          <a:p>
            <a:pPr marL="171450" indent="-171450" eaLnBrk="1" hangingPunct="1">
              <a:buFont typeface="Arial" charset="0"/>
              <a:buChar char="•"/>
            </a:pPr>
            <a:r>
              <a:rPr lang="en-US" sz="2800" dirty="0"/>
              <a:t>Very small current levels can cause damage or death</a:t>
            </a:r>
            <a:endParaRPr lang="en-US" dirty="0">
              <a:latin typeface="Tahoma" pitchFamily="34" charset="0"/>
            </a:endParaRPr>
          </a:p>
          <a:p>
            <a:pPr marL="171450" indent="-171450" eaLnBrk="1" hangingPunct="1">
              <a:buFont typeface="Arial" charset="0"/>
              <a:buChar char="•"/>
            </a:pPr>
            <a:r>
              <a:rPr lang="en-US" dirty="0">
                <a:latin typeface="Tahoma" pitchFamily="34" charset="0"/>
              </a:rPr>
              <a:t>Low voltages can be extremely dangerous because, all other factors being equal, the degree of injury increases the longer the body is in contact with the circuit.</a:t>
            </a:r>
          </a:p>
          <a:p>
            <a:pPr eaLnBrk="1" hangingPunct="1"/>
            <a:endParaRPr lang="en-US" dirty="0">
              <a:latin typeface="Tahoma" pitchFamily="34" charset="0"/>
            </a:endParaRPr>
          </a:p>
          <a:p>
            <a:pPr eaLnBrk="1" hangingPunct="1">
              <a:buFontTx/>
              <a:buChar char="•"/>
            </a:pPr>
            <a:endParaRPr lang="en-US" dirty="0">
              <a:latin typeface="Tahoma" pitchFamily="34" charset="0"/>
            </a:endParaRPr>
          </a:p>
        </p:txBody>
      </p:sp>
      <p:sp>
        <p:nvSpPr>
          <p:cNvPr id="5" name="Header Placeholder 3"/>
          <p:cNvSpPr>
            <a:spLocks noGrp="1"/>
          </p:cNvSpPr>
          <p:nvPr>
            <p:ph type="hdr" sz="quarter"/>
          </p:nvPr>
        </p:nvSpPr>
        <p:spPr>
          <a:xfrm>
            <a:off x="1" y="2"/>
            <a:ext cx="2983382" cy="464659"/>
          </a:xfrm>
        </p:spPr>
        <p:txBody>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b="0" i="0" u="none" strike="noStrike" kern="0" cap="none" spc="0" normalizeH="0" baseline="0" noProof="0">
                <a:ln>
                  <a:noFill/>
                </a:ln>
                <a:solidFill>
                  <a:sysClr val="windowText" lastClr="000000"/>
                </a:solidFill>
                <a:effectLst/>
                <a:uLnTx/>
                <a:uFillTx/>
              </a:rPr>
              <a:t>Solar Electric Safety</a:t>
            </a:r>
          </a:p>
        </p:txBody>
      </p:sp>
      <p:sp>
        <p:nvSpPr>
          <p:cNvPr id="6" name="Slide Number Placeholder 4"/>
          <p:cNvSpPr txBox="1">
            <a:spLocks/>
          </p:cNvSpPr>
          <p:nvPr/>
        </p:nvSpPr>
        <p:spPr>
          <a:xfrm>
            <a:off x="6292598" y="9002730"/>
            <a:ext cx="587639" cy="293670"/>
          </a:xfrm>
          <a:prstGeom prst="rect">
            <a:avLst/>
          </a:prstGeom>
        </p:spPr>
        <p:txBody>
          <a:bodyPr vert="horz" lIns="91440" tIns="45720" rIns="91440" bIns="45720" rtlCol="0" anchor="b"/>
          <a:lstStyle>
            <a:defPPr>
              <a:defRPr lang="en-US"/>
            </a:defPPr>
            <a:lvl1pPr algn="r" rtl="0" fontAlgn="base">
              <a:spcBef>
                <a:spcPct val="0"/>
              </a:spcBef>
              <a:spcAft>
                <a:spcPct val="0"/>
              </a:spcAft>
              <a:defRPr sz="1200" kern="1200">
                <a:solidFill>
                  <a:schemeClr val="tx1"/>
                </a:solidFill>
                <a:latin typeface="Tahoma" charset="0"/>
                <a:ea typeface="Tahoma" charset="0"/>
                <a:cs typeface="Tahoma" charset="0"/>
              </a:defRPr>
            </a:lvl1pPr>
            <a:lvl2pPr marL="457200" algn="l" rtl="0" fontAlgn="base">
              <a:spcBef>
                <a:spcPct val="0"/>
              </a:spcBef>
              <a:spcAft>
                <a:spcPct val="0"/>
              </a:spcAft>
              <a:defRPr sz="2400" kern="1200">
                <a:solidFill>
                  <a:schemeClr val="tx1"/>
                </a:solidFill>
                <a:latin typeface="Times New Roman" charset="0"/>
                <a:ea typeface="ＭＳ Ｐゴシック" charset="0"/>
                <a:cs typeface="ＭＳ Ｐゴシック" charset="0"/>
              </a:defRPr>
            </a:lvl2pPr>
            <a:lvl3pPr marL="914400" algn="l" rtl="0" fontAlgn="base">
              <a:spcBef>
                <a:spcPct val="0"/>
              </a:spcBef>
              <a:spcAft>
                <a:spcPct val="0"/>
              </a:spcAft>
              <a:defRPr sz="2400" kern="1200">
                <a:solidFill>
                  <a:schemeClr val="tx1"/>
                </a:solidFill>
                <a:latin typeface="Times New Roman" charset="0"/>
                <a:ea typeface="ＭＳ Ｐゴシック" charset="0"/>
                <a:cs typeface="ＭＳ Ｐゴシック" charset="0"/>
              </a:defRPr>
            </a:lvl3pPr>
            <a:lvl4pPr marL="1371600" algn="l" rtl="0" fontAlgn="base">
              <a:spcBef>
                <a:spcPct val="0"/>
              </a:spcBef>
              <a:spcAft>
                <a:spcPct val="0"/>
              </a:spcAft>
              <a:defRPr sz="2400" kern="1200">
                <a:solidFill>
                  <a:schemeClr val="tx1"/>
                </a:solidFill>
                <a:latin typeface="Times New Roman" charset="0"/>
                <a:ea typeface="ＭＳ Ｐゴシック" charset="0"/>
                <a:cs typeface="ＭＳ Ｐゴシック" charset="0"/>
              </a:defRPr>
            </a:lvl4pPr>
            <a:lvl5pPr marL="1828800" algn="l" rtl="0" fontAlgn="base">
              <a:spcBef>
                <a:spcPct val="0"/>
              </a:spcBef>
              <a:spcAft>
                <a:spcPct val="0"/>
              </a:spcAft>
              <a:defRPr sz="2400" kern="1200">
                <a:solidFill>
                  <a:schemeClr val="tx1"/>
                </a:solidFill>
                <a:latin typeface="Times New Roman" charset="0"/>
                <a:ea typeface="ＭＳ Ｐゴシック" charset="0"/>
                <a:cs typeface="ＭＳ Ｐゴシック" charset="0"/>
              </a:defRPr>
            </a:lvl5pPr>
            <a:lvl6pPr marL="2286000" algn="l" defTabSz="457200" rtl="0" eaLnBrk="1" latinLnBrk="0" hangingPunct="1">
              <a:defRPr sz="2400" kern="1200">
                <a:solidFill>
                  <a:schemeClr val="tx1"/>
                </a:solidFill>
                <a:latin typeface="Times New Roman" charset="0"/>
                <a:ea typeface="ＭＳ Ｐゴシック" charset="0"/>
                <a:cs typeface="ＭＳ Ｐゴシック" charset="0"/>
              </a:defRPr>
            </a:lvl6pPr>
            <a:lvl7pPr marL="2743200" algn="l" defTabSz="457200" rtl="0" eaLnBrk="1" latinLnBrk="0" hangingPunct="1">
              <a:defRPr sz="2400" kern="1200">
                <a:solidFill>
                  <a:schemeClr val="tx1"/>
                </a:solidFill>
                <a:latin typeface="Times New Roman" charset="0"/>
                <a:ea typeface="ＭＳ Ｐゴシック" charset="0"/>
                <a:cs typeface="ＭＳ Ｐゴシック" charset="0"/>
              </a:defRPr>
            </a:lvl7pPr>
            <a:lvl8pPr marL="3200400" algn="l" defTabSz="457200" rtl="0" eaLnBrk="1" latinLnBrk="0" hangingPunct="1">
              <a:defRPr sz="2400" kern="1200">
                <a:solidFill>
                  <a:schemeClr val="tx1"/>
                </a:solidFill>
                <a:latin typeface="Times New Roman" charset="0"/>
                <a:ea typeface="ＭＳ Ｐゴシック" charset="0"/>
                <a:cs typeface="ＭＳ Ｐゴシック" charset="0"/>
              </a:defRPr>
            </a:lvl8pPr>
            <a:lvl9pPr marL="3657600" algn="l" defTabSz="457200" rtl="0" eaLnBrk="1" latinLnBrk="0" hangingPunct="1">
              <a:defRPr sz="2400" kern="1200">
                <a:solidFill>
                  <a:schemeClr val="tx1"/>
                </a:solidFill>
                <a:latin typeface="Times New Roman" charset="0"/>
                <a:ea typeface="ＭＳ Ｐゴシック" charset="0"/>
                <a:cs typeface="ＭＳ Ｐゴシック" charset="0"/>
              </a:defRPr>
            </a:lvl9pPr>
          </a:lstStyle>
          <a:p>
            <a:fld id="{F2044902-878F-B949-9CEA-0806CB61E298}" type="slidenum">
              <a:rPr lang="en-US" smtClean="0"/>
              <a:pPr/>
              <a:t>29</a:t>
            </a:fld>
            <a:endParaRPr lang="en-US"/>
          </a:p>
        </p:txBody>
      </p:sp>
    </p:spTree>
    <p:extLst>
      <p:ext uri="{BB962C8B-B14F-4D97-AF65-F5344CB8AC3E}">
        <p14:creationId xmlns:p14="http://schemas.microsoft.com/office/powerpoint/2010/main" val="349794603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57313" y="490538"/>
            <a:ext cx="4198937" cy="3149600"/>
          </a:xfrm>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pPr>
              <a:defRPr/>
            </a:pPr>
            <a:r>
              <a:rPr lang="en-US" dirty="0"/>
              <a:t>Solar Electric Safety</a:t>
            </a:r>
          </a:p>
        </p:txBody>
      </p:sp>
      <p:sp>
        <p:nvSpPr>
          <p:cNvPr id="5" name="Slide Number Placeholder 4"/>
          <p:cNvSpPr>
            <a:spLocks noGrp="1"/>
          </p:cNvSpPr>
          <p:nvPr>
            <p:ph type="sldNum" sz="quarter" idx="11"/>
          </p:nvPr>
        </p:nvSpPr>
        <p:spPr/>
        <p:txBody>
          <a:bodyPr/>
          <a:lstStyle/>
          <a:p>
            <a:fld id="{F2044902-878F-B949-9CEA-0806CB61E298}" type="slidenum">
              <a:rPr lang="en-US" smtClean="0"/>
              <a:pPr/>
              <a:t>3</a:t>
            </a:fld>
            <a:endParaRPr lang="en-US" dirty="0"/>
          </a:p>
        </p:txBody>
      </p:sp>
    </p:spTree>
    <p:extLst>
      <p:ext uri="{BB962C8B-B14F-4D97-AF65-F5344CB8AC3E}">
        <p14:creationId xmlns:p14="http://schemas.microsoft.com/office/powerpoint/2010/main" val="2712938807"/>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Rot="1" noChangeAspect="1" noChangeArrowheads="1" noTextEdit="1"/>
          </p:cNvSpPr>
          <p:nvPr>
            <p:ph type="sldImg"/>
          </p:nvPr>
        </p:nvSpPr>
        <p:spPr>
          <a:xfrm>
            <a:off x="1331913" y="461963"/>
            <a:ext cx="4179887" cy="3136900"/>
          </a:xfrm>
          <a:solidFill>
            <a:srgbClr val="FFFFFF"/>
          </a:solidFill>
          <a:ln/>
        </p:spPr>
      </p:sp>
      <p:sp>
        <p:nvSpPr>
          <p:cNvPr id="14339" name="Rectangle 3"/>
          <p:cNvSpPr>
            <a:spLocks noGrp="1" noChangeArrowheads="1"/>
          </p:cNvSpPr>
          <p:nvPr>
            <p:ph type="body" idx="1"/>
          </p:nvPr>
        </p:nvSpPr>
        <p:spPr>
          <a:xfrm>
            <a:off x="272622" y="3691642"/>
            <a:ext cx="6361181" cy="4826134"/>
          </a:xfrm>
          <a:solidFill>
            <a:srgbClr val="FFFFFF"/>
          </a:solidFill>
          <a:ln/>
          <a:extLst>
            <a:ext uri="{91240B29-F687-4f45-9708-019B960494DF}">
              <a14:hiddenLine xmlns="" xmlns:a14="http://schemas.microsoft.com/office/drawing/2010/main" w="9525">
                <a:solidFill>
                  <a:srgbClr val="000000"/>
                </a:solidFill>
                <a:miter lim="800000"/>
                <a:headEnd/>
                <a:tailEnd/>
              </a14:hiddenLine>
            </a:ext>
          </a:extLst>
        </p:spPr>
        <p:txBody>
          <a:bodyPr>
            <a:normAutofit/>
          </a:bodyPr>
          <a:lstStyle/>
          <a:p>
            <a:pPr marL="171450" marR="0" indent="-171450" algn="l" defTabSz="914400" rtl="0" eaLnBrk="1" fontAlgn="base" latinLnBrk="0" hangingPunct="1">
              <a:lnSpc>
                <a:spcPct val="100000"/>
              </a:lnSpc>
              <a:spcBef>
                <a:spcPct val="0"/>
              </a:spcBef>
              <a:spcAft>
                <a:spcPct val="0"/>
              </a:spcAft>
              <a:buClrTx/>
              <a:buSzTx/>
              <a:buFont typeface="Arial" charset="0"/>
              <a:buChar char="•"/>
              <a:tabLst/>
              <a:defRPr/>
            </a:pPr>
            <a:r>
              <a:rPr lang="en-US" sz="1200" kern="1200" dirty="0">
                <a:solidFill>
                  <a:schemeClr val="tx1"/>
                </a:solidFill>
                <a:effectLst/>
                <a:latin typeface="Tahoma" pitchFamily="34" charset="0"/>
                <a:ea typeface="ＭＳ Ｐゴシック" charset="0"/>
                <a:cs typeface="Tahoma" pitchFamily="34" charset="0"/>
              </a:rPr>
              <a:t>Electrical Shock</a:t>
            </a:r>
            <a:r>
              <a:rPr lang="en-US" sz="1200" kern="1200" baseline="0" dirty="0">
                <a:solidFill>
                  <a:schemeClr val="tx1"/>
                </a:solidFill>
                <a:effectLst/>
                <a:latin typeface="Tahoma" pitchFamily="34" charset="0"/>
                <a:ea typeface="ＭＳ Ｐゴシック" charset="0"/>
                <a:cs typeface="Tahoma" pitchFamily="34" charset="0"/>
              </a:rPr>
              <a:t> can injure or kill, the outcomes may include:</a:t>
            </a:r>
            <a:endParaRPr lang="en-US" sz="1200" kern="1200" dirty="0">
              <a:solidFill>
                <a:schemeClr val="tx1"/>
              </a:solidFill>
              <a:effectLst/>
              <a:latin typeface="Tahoma" pitchFamily="34" charset="0"/>
              <a:ea typeface="ＭＳ Ｐゴシック" charset="0"/>
              <a:cs typeface="Tahoma" pitchFamily="34" charset="0"/>
            </a:endParaRPr>
          </a:p>
          <a:p>
            <a:pPr marL="628650" marR="0" lvl="1" indent="-171450" algn="l" defTabSz="914400" rtl="0" eaLnBrk="1" fontAlgn="base" latinLnBrk="0" hangingPunct="1">
              <a:lnSpc>
                <a:spcPct val="100000"/>
              </a:lnSpc>
              <a:spcBef>
                <a:spcPct val="0"/>
              </a:spcBef>
              <a:spcAft>
                <a:spcPct val="0"/>
              </a:spcAft>
              <a:buClrTx/>
              <a:buSzTx/>
              <a:buFont typeface="Arial" charset="0"/>
              <a:buChar char="•"/>
              <a:tabLst/>
              <a:defRPr/>
            </a:pPr>
            <a:r>
              <a:rPr lang="en-US" sz="1200" kern="1200" dirty="0">
                <a:solidFill>
                  <a:schemeClr val="tx1"/>
                </a:solidFill>
                <a:effectLst/>
                <a:latin typeface="Tahoma" pitchFamily="34" charset="0"/>
                <a:ea typeface="ＭＳ Ｐゴシック" charset="0"/>
                <a:cs typeface="Tahoma" pitchFamily="34" charset="0"/>
              </a:rPr>
              <a:t>Loss of consciousness</a:t>
            </a:r>
          </a:p>
          <a:p>
            <a:pPr marL="628650" marR="0" lvl="1" indent="-171450" algn="l" defTabSz="914400" rtl="0" eaLnBrk="1" fontAlgn="base" latinLnBrk="0" hangingPunct="1">
              <a:lnSpc>
                <a:spcPct val="100000"/>
              </a:lnSpc>
              <a:spcBef>
                <a:spcPct val="0"/>
              </a:spcBef>
              <a:spcAft>
                <a:spcPct val="0"/>
              </a:spcAft>
              <a:buClrTx/>
              <a:buSzTx/>
              <a:buFont typeface="Arial" charset="0"/>
              <a:buChar char="•"/>
              <a:tabLst/>
              <a:defRPr/>
            </a:pPr>
            <a:r>
              <a:rPr lang="en-US" sz="1200" kern="1200" dirty="0">
                <a:solidFill>
                  <a:schemeClr val="tx1"/>
                </a:solidFill>
                <a:effectLst/>
                <a:latin typeface="Tahoma" pitchFamily="34" charset="0"/>
                <a:ea typeface="ＭＳ Ｐゴシック" charset="0"/>
                <a:cs typeface="Tahoma" pitchFamily="34" charset="0"/>
              </a:rPr>
              <a:t>Electrical burns</a:t>
            </a:r>
          </a:p>
          <a:p>
            <a:pPr marL="628650" marR="0" lvl="1" indent="-171450" algn="l" defTabSz="914400" rtl="0" eaLnBrk="1" fontAlgn="base" latinLnBrk="0" hangingPunct="1">
              <a:lnSpc>
                <a:spcPct val="100000"/>
              </a:lnSpc>
              <a:spcBef>
                <a:spcPct val="0"/>
              </a:spcBef>
              <a:spcAft>
                <a:spcPct val="0"/>
              </a:spcAft>
              <a:buClrTx/>
              <a:buSzTx/>
              <a:buFont typeface="Arial" charset="0"/>
              <a:buChar char="•"/>
              <a:tabLst/>
              <a:defRPr/>
            </a:pPr>
            <a:r>
              <a:rPr lang="en-US" sz="1200" kern="1200" dirty="0">
                <a:solidFill>
                  <a:schemeClr val="tx1"/>
                </a:solidFill>
                <a:effectLst/>
                <a:latin typeface="Tahoma" pitchFamily="34" charset="0"/>
                <a:ea typeface="ＭＳ Ｐゴシック" charset="0"/>
                <a:cs typeface="Tahoma" pitchFamily="34" charset="0"/>
              </a:rPr>
              <a:t>Fibrillation or cardiac arrest</a:t>
            </a:r>
          </a:p>
          <a:p>
            <a:pPr marL="628650" marR="0" lvl="1" indent="-171450" algn="l" defTabSz="914400" rtl="0" eaLnBrk="1" fontAlgn="base" latinLnBrk="0" hangingPunct="1">
              <a:lnSpc>
                <a:spcPct val="100000"/>
              </a:lnSpc>
              <a:spcBef>
                <a:spcPct val="0"/>
              </a:spcBef>
              <a:spcAft>
                <a:spcPct val="0"/>
              </a:spcAft>
              <a:buClrTx/>
              <a:buSzTx/>
              <a:buFont typeface="Arial" charset="0"/>
              <a:buChar char="•"/>
              <a:tabLst/>
              <a:defRPr/>
            </a:pPr>
            <a:r>
              <a:rPr lang="en-US" sz="1200" kern="1200" dirty="0">
                <a:solidFill>
                  <a:schemeClr val="tx1"/>
                </a:solidFill>
                <a:effectLst/>
                <a:latin typeface="Tahoma" pitchFamily="34" charset="0"/>
                <a:ea typeface="ＭＳ Ｐゴシック" charset="0"/>
                <a:cs typeface="Tahoma" pitchFamily="34" charset="0"/>
              </a:rPr>
              <a:t>Headaches</a:t>
            </a:r>
          </a:p>
          <a:p>
            <a:pPr marL="628650" marR="0" lvl="1" indent="-171450" algn="l" defTabSz="914400" rtl="0" eaLnBrk="1" fontAlgn="base" latinLnBrk="0" hangingPunct="1">
              <a:lnSpc>
                <a:spcPct val="100000"/>
              </a:lnSpc>
              <a:spcBef>
                <a:spcPct val="0"/>
              </a:spcBef>
              <a:spcAft>
                <a:spcPct val="0"/>
              </a:spcAft>
              <a:buClrTx/>
              <a:buSzTx/>
              <a:buFont typeface="Arial" charset="0"/>
              <a:buChar char="•"/>
              <a:tabLst/>
              <a:defRPr/>
            </a:pPr>
            <a:r>
              <a:rPr lang="en-US" sz="1200" kern="1200" dirty="0">
                <a:solidFill>
                  <a:schemeClr val="tx1"/>
                </a:solidFill>
                <a:effectLst/>
                <a:latin typeface="Tahoma" pitchFamily="34" charset="0"/>
                <a:ea typeface="ＭＳ Ｐゴシック" charset="0"/>
                <a:cs typeface="Tahoma" pitchFamily="34" charset="0"/>
              </a:rPr>
              <a:t>Problems with breathing, swallowing, vision, hearing</a:t>
            </a:r>
          </a:p>
          <a:p>
            <a:pPr marL="628650" marR="0" lvl="1" indent="-171450" algn="l" defTabSz="914400" rtl="0" eaLnBrk="1" fontAlgn="base" latinLnBrk="0" hangingPunct="1">
              <a:lnSpc>
                <a:spcPct val="100000"/>
              </a:lnSpc>
              <a:spcBef>
                <a:spcPct val="0"/>
              </a:spcBef>
              <a:spcAft>
                <a:spcPct val="0"/>
              </a:spcAft>
              <a:buClrTx/>
              <a:buSzTx/>
              <a:buFont typeface="Arial" charset="0"/>
              <a:buChar char="•"/>
              <a:tabLst/>
              <a:defRPr/>
            </a:pPr>
            <a:r>
              <a:rPr lang="en-US" sz="1200" kern="1200" dirty="0">
                <a:solidFill>
                  <a:schemeClr val="tx1"/>
                </a:solidFill>
                <a:effectLst/>
                <a:latin typeface="Tahoma" pitchFamily="34" charset="0"/>
                <a:ea typeface="ＭＳ Ｐゴシック" charset="0"/>
                <a:cs typeface="Tahoma" pitchFamily="34" charset="0"/>
              </a:rPr>
              <a:t>Muscle spasms and pain</a:t>
            </a:r>
          </a:p>
          <a:p>
            <a:pPr marL="628650" marR="0" lvl="1" indent="-171450" algn="l" defTabSz="914400" rtl="0" eaLnBrk="1" fontAlgn="base" latinLnBrk="0" hangingPunct="1">
              <a:lnSpc>
                <a:spcPct val="100000"/>
              </a:lnSpc>
              <a:spcBef>
                <a:spcPct val="0"/>
              </a:spcBef>
              <a:spcAft>
                <a:spcPct val="0"/>
              </a:spcAft>
              <a:buClrTx/>
              <a:buSzTx/>
              <a:buFont typeface="Arial" charset="0"/>
              <a:buChar char="•"/>
              <a:tabLst/>
              <a:defRPr/>
            </a:pPr>
            <a:r>
              <a:rPr lang="en-US" sz="1200" kern="1200" dirty="0">
                <a:solidFill>
                  <a:schemeClr val="tx1"/>
                </a:solidFill>
                <a:effectLst/>
                <a:latin typeface="Tahoma" pitchFamily="34" charset="0"/>
                <a:ea typeface="ＭＳ Ｐゴシック" charset="0"/>
                <a:cs typeface="Tahoma" pitchFamily="34" charset="0"/>
              </a:rPr>
              <a:t>Injuries common after shock when the worker loses balance and falls</a:t>
            </a:r>
          </a:p>
          <a:p>
            <a:pPr marL="1085850" marR="0" lvl="2" indent="-171450" algn="l" defTabSz="914400" rtl="0" eaLnBrk="1" fontAlgn="base" latinLnBrk="0" hangingPunct="1">
              <a:lnSpc>
                <a:spcPct val="100000"/>
              </a:lnSpc>
              <a:spcBef>
                <a:spcPct val="0"/>
              </a:spcBef>
              <a:spcAft>
                <a:spcPct val="0"/>
              </a:spcAft>
              <a:buClrTx/>
              <a:buSzTx/>
              <a:buFont typeface="Arial" charset="0"/>
              <a:buChar char="•"/>
              <a:tabLst/>
              <a:defRPr/>
            </a:pPr>
            <a:r>
              <a:rPr lang="en-US" sz="1200" kern="1200" dirty="0">
                <a:solidFill>
                  <a:schemeClr val="tx1"/>
                </a:solidFill>
                <a:effectLst/>
                <a:latin typeface="Tahoma" pitchFamily="34" charset="0"/>
                <a:ea typeface="ＭＳ Ｐゴシック" charset="0"/>
                <a:cs typeface="Tahoma" pitchFamily="34" charset="0"/>
              </a:rPr>
              <a:t>Be aware of hazards and keep a safe working distance</a:t>
            </a:r>
          </a:p>
          <a:p>
            <a:pPr marL="1085850" marR="0" lvl="2" indent="-171450" algn="l" defTabSz="914400" rtl="0" eaLnBrk="1" fontAlgn="base" latinLnBrk="0" hangingPunct="1">
              <a:lnSpc>
                <a:spcPct val="100000"/>
              </a:lnSpc>
              <a:spcBef>
                <a:spcPct val="0"/>
              </a:spcBef>
              <a:spcAft>
                <a:spcPct val="0"/>
              </a:spcAft>
              <a:buClrTx/>
              <a:buSzTx/>
              <a:buFont typeface="Arial" charset="0"/>
              <a:buChar char="•"/>
              <a:tabLst/>
              <a:defRPr/>
            </a:pPr>
            <a:r>
              <a:rPr lang="en-US" sz="1200" kern="1200" dirty="0">
                <a:solidFill>
                  <a:schemeClr val="tx1"/>
                </a:solidFill>
                <a:effectLst/>
                <a:latin typeface="Tahoma" pitchFamily="34" charset="0"/>
                <a:ea typeface="ＭＳ Ｐゴシック" charset="0"/>
                <a:cs typeface="Tahoma" pitchFamily="34" charset="0"/>
              </a:rPr>
              <a:t>Always use appropriate fall protection</a:t>
            </a:r>
          </a:p>
          <a:p>
            <a:pPr marL="1085850" marR="0" lvl="2" indent="-171450" algn="l" defTabSz="914400" rtl="0" eaLnBrk="1" fontAlgn="base" latinLnBrk="0" hangingPunct="1">
              <a:lnSpc>
                <a:spcPct val="100000"/>
              </a:lnSpc>
              <a:spcBef>
                <a:spcPct val="0"/>
              </a:spcBef>
              <a:spcAft>
                <a:spcPct val="0"/>
              </a:spcAft>
              <a:buClrTx/>
              <a:buSzTx/>
              <a:buFont typeface="Arial" charset="0"/>
              <a:buChar char="•"/>
              <a:tabLst/>
              <a:defRPr/>
            </a:pPr>
            <a:r>
              <a:rPr lang="en-US" sz="1200" kern="1200" dirty="0">
                <a:solidFill>
                  <a:schemeClr val="tx1"/>
                </a:solidFill>
                <a:effectLst/>
                <a:latin typeface="Tahoma" pitchFamily="34" charset="0"/>
                <a:ea typeface="ＭＳ Ｐゴシック" charset="0"/>
                <a:cs typeface="Tahoma" pitchFamily="34" charset="0"/>
              </a:rPr>
              <a:t>Use caution when working on ladders- non-conductive side rails only!</a:t>
            </a:r>
          </a:p>
          <a:p>
            <a:pPr marL="0" marR="0" indent="0" algn="l" defTabSz="914400" rtl="0" eaLnBrk="1" fontAlgn="base" latinLnBrk="0" hangingPunct="1">
              <a:lnSpc>
                <a:spcPct val="100000"/>
              </a:lnSpc>
              <a:spcBef>
                <a:spcPct val="0"/>
              </a:spcBef>
              <a:spcAft>
                <a:spcPct val="0"/>
              </a:spcAft>
              <a:buClrTx/>
              <a:buSzTx/>
              <a:buFontTx/>
              <a:buNone/>
              <a:tabLst/>
              <a:defRPr/>
            </a:pPr>
            <a:endParaRPr lang="en-US" sz="1200" kern="1200" dirty="0">
              <a:solidFill>
                <a:schemeClr val="tx1"/>
              </a:solidFill>
              <a:effectLst/>
              <a:latin typeface="Tahoma" pitchFamily="34" charset="0"/>
              <a:ea typeface="ＭＳ Ｐゴシック" charset="0"/>
              <a:cs typeface="Tahoma" pitchFamily="34" charset="0"/>
            </a:endParaRPr>
          </a:p>
          <a:p>
            <a:pPr eaLnBrk="1" hangingPunct="1"/>
            <a:endParaRPr lang="en-US" baseline="0" dirty="0">
              <a:latin typeface="Tahoma" pitchFamily="34" charset="0"/>
            </a:endParaRPr>
          </a:p>
        </p:txBody>
      </p:sp>
      <p:sp>
        <p:nvSpPr>
          <p:cNvPr id="2" name="Slide Number Placeholder 1"/>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F2044902-878F-B949-9CEA-0806CB61E298}" type="slidenum">
              <a:rPr kumimoji="0" lang="en-US" sz="1200" b="0" i="0" u="none" strike="noStrike" kern="1200" cap="none" spc="0" normalizeH="0" baseline="0" noProof="0" smtClean="0">
                <a:ln>
                  <a:noFill/>
                </a:ln>
                <a:solidFill>
                  <a:srgbClr val="000000"/>
                </a:solidFill>
                <a:effectLst/>
                <a:uLnTx/>
                <a:uFillTx/>
                <a:latin typeface="Tahoma" charset="0"/>
                <a:ea typeface="Tahoma" charset="0"/>
                <a:cs typeface="Tahoma" charset="0"/>
              </a:rPr>
              <a:pPr marL="0" marR="0" lvl="0" indent="0" algn="r" defTabSz="914400" rtl="0" eaLnBrk="1" fontAlgn="base" latinLnBrk="0" hangingPunct="1">
                <a:lnSpc>
                  <a:spcPct val="100000"/>
                </a:lnSpc>
                <a:spcBef>
                  <a:spcPct val="0"/>
                </a:spcBef>
                <a:spcAft>
                  <a:spcPct val="0"/>
                </a:spcAft>
                <a:buClrTx/>
                <a:buSzTx/>
                <a:buFontTx/>
                <a:buNone/>
                <a:tabLst/>
                <a:defRPr/>
              </a:pPr>
              <a:t>30</a:t>
            </a:fld>
            <a:endParaRPr kumimoji="0" lang="en-US" sz="1200" b="0" i="0" u="none" strike="noStrike" kern="1200" cap="none" spc="0" normalizeH="0" baseline="0" noProof="0">
              <a:ln>
                <a:noFill/>
              </a:ln>
              <a:solidFill>
                <a:srgbClr val="000000"/>
              </a:solidFill>
              <a:effectLst/>
              <a:uLnTx/>
              <a:uFillTx/>
              <a:latin typeface="Tahoma" charset="0"/>
              <a:ea typeface="Tahoma" charset="0"/>
              <a:cs typeface="Tahoma" charset="0"/>
            </a:endParaRPr>
          </a:p>
        </p:txBody>
      </p:sp>
      <p:sp>
        <p:nvSpPr>
          <p:cNvPr id="3" name="Header Placeholder 2"/>
          <p:cNvSpPr>
            <a:spLocks noGrp="1"/>
          </p:cNvSpPr>
          <p:nvPr>
            <p:ph type="hdr" sz="quarter" idx="11"/>
          </p:nvPr>
        </p:nvSpPr>
        <p:spPr/>
        <p:txBody>
          <a:bodyPr/>
          <a:lstStyle/>
          <a:p>
            <a:pPr marL="0" marR="0" lvl="0" indent="0" algn="l" defTabSz="922338" rtl="0" eaLnBrk="1" fontAlgn="base" latinLnBrk="0" hangingPunct="1">
              <a:lnSpc>
                <a:spcPct val="100000"/>
              </a:lnSpc>
              <a:spcBef>
                <a:spcPct val="0"/>
              </a:spcBef>
              <a:spcAft>
                <a:spcPct val="0"/>
              </a:spcAft>
              <a:buClrTx/>
              <a:buSzTx/>
              <a:buFontTx/>
              <a:buNone/>
              <a:tabLst/>
              <a:defRPr/>
            </a:pPr>
            <a:r>
              <a:rPr kumimoji="0" lang="en-US" sz="1400" b="0" i="0" u="none" strike="noStrike" kern="1200" cap="none" spc="0" normalizeH="0" baseline="0" noProof="0">
                <a:ln>
                  <a:noFill/>
                </a:ln>
                <a:solidFill>
                  <a:srgbClr val="000000"/>
                </a:solidFill>
                <a:effectLst/>
                <a:uLnTx/>
                <a:uFillTx/>
                <a:latin typeface="Tahoma" pitchFamily="34" charset="0"/>
                <a:ea typeface="Tahoma" pitchFamily="34" charset="0"/>
                <a:cs typeface="Tahoma" pitchFamily="34" charset="0"/>
              </a:rPr>
              <a:t>Solar Electric Safety</a:t>
            </a:r>
          </a:p>
        </p:txBody>
      </p:sp>
    </p:spTree>
    <p:extLst>
      <p:ext uri="{BB962C8B-B14F-4D97-AF65-F5344CB8AC3E}">
        <p14:creationId xmlns:p14="http://schemas.microsoft.com/office/powerpoint/2010/main" val="1299086489"/>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Rot="1" noChangeAspect="1" noChangeArrowheads="1" noTextEdit="1"/>
          </p:cNvSpPr>
          <p:nvPr>
            <p:ph type="sldImg"/>
          </p:nvPr>
        </p:nvSpPr>
        <p:spPr>
          <a:xfrm>
            <a:off x="1331913" y="465138"/>
            <a:ext cx="4181475" cy="3136900"/>
          </a:xfrm>
          <a:solidFill>
            <a:srgbClr val="FFFFFF"/>
          </a:solidFill>
          <a:ln/>
        </p:spPr>
      </p:sp>
      <p:sp>
        <p:nvSpPr>
          <p:cNvPr id="18435" name="Rectangle 3"/>
          <p:cNvSpPr>
            <a:spLocks noGrp="1" noChangeArrowheads="1"/>
          </p:cNvSpPr>
          <p:nvPr>
            <p:ph type="body" idx="1"/>
          </p:nvPr>
        </p:nvSpPr>
        <p:spPr>
          <a:xfrm>
            <a:off x="272622" y="3691642"/>
            <a:ext cx="6361181" cy="4671639"/>
          </a:xfrm>
          <a:solidFill>
            <a:srgbClr val="FFFFFF"/>
          </a:solidFill>
          <a:ln>
            <a:noFill/>
          </a:ln>
        </p:spPr>
        <p:txBody>
          <a:bodyPr>
            <a:normAutofit/>
          </a:bodyPr>
          <a:lstStyle/>
          <a:p>
            <a:pPr marL="171450" marR="0" indent="-171450" algn="l" defTabSz="914400" rtl="0" eaLnBrk="0" fontAlgn="base" latinLnBrk="0" hangingPunct="0">
              <a:lnSpc>
                <a:spcPct val="100000"/>
              </a:lnSpc>
              <a:spcBef>
                <a:spcPct val="0"/>
              </a:spcBef>
              <a:spcAft>
                <a:spcPct val="0"/>
              </a:spcAft>
              <a:buClrTx/>
              <a:buSzTx/>
              <a:buFont typeface="Arial" charset="0"/>
              <a:buChar char="•"/>
              <a:tabLst/>
              <a:defRPr/>
            </a:pPr>
            <a:r>
              <a:rPr lang="en-US" sz="1200" kern="1200" dirty="0">
                <a:solidFill>
                  <a:schemeClr val="tx1"/>
                </a:solidFill>
                <a:effectLst/>
                <a:latin typeface="Tahoma" pitchFamily="34" charset="0"/>
                <a:ea typeface="ＭＳ Ｐゴシック" charset="0"/>
                <a:cs typeface="Tahoma" pitchFamily="34" charset="0"/>
              </a:rPr>
              <a:t>To prevent shock and hazard, NFPA 70E categorizes the physical space around energized circuits in electrical equipment to limited-approach boundaries and restricted-approach boundaries. </a:t>
            </a:r>
          </a:p>
          <a:p>
            <a:pPr marL="171450" marR="0" indent="-171450" algn="l" defTabSz="914400" rtl="0" eaLnBrk="0" fontAlgn="base" latinLnBrk="0" hangingPunct="0">
              <a:lnSpc>
                <a:spcPct val="100000"/>
              </a:lnSpc>
              <a:spcBef>
                <a:spcPct val="0"/>
              </a:spcBef>
              <a:spcAft>
                <a:spcPct val="0"/>
              </a:spcAft>
              <a:buClrTx/>
              <a:buSzTx/>
              <a:buFont typeface="Arial" charset="0"/>
              <a:buChar char="•"/>
              <a:tabLst/>
              <a:defRPr/>
            </a:pPr>
            <a:r>
              <a:rPr lang="en-US" sz="1200" kern="1200" dirty="0">
                <a:solidFill>
                  <a:schemeClr val="tx1"/>
                </a:solidFill>
                <a:effectLst/>
                <a:latin typeface="Tahoma" pitchFamily="34" charset="0"/>
                <a:ea typeface="ＭＳ Ｐゴシック" charset="0"/>
                <a:cs typeface="Tahoma" pitchFamily="34" charset="0"/>
              </a:rPr>
              <a:t>A limited-approach boundary has a greater allowable distance from equipment than a restricted-approach boundary, and only qualified personnel will be allowed within the tighter restricted boundary. Unqualified personnel can work outside of the limited-approach boundary. The actual distance of the boundary varies depending upon voltage levels. </a:t>
            </a:r>
          </a:p>
          <a:p>
            <a:pPr marL="171450" indent="-171450">
              <a:buFont typeface="Arial" charset="0"/>
              <a:buChar char="•"/>
            </a:pPr>
            <a:r>
              <a:rPr lang="en-US" sz="1200" kern="1200" dirty="0">
                <a:solidFill>
                  <a:schemeClr val="tx1"/>
                </a:solidFill>
                <a:effectLst/>
                <a:latin typeface="Tahoma" pitchFamily="34" charset="0"/>
                <a:ea typeface="ＭＳ Ｐゴシック" charset="0"/>
                <a:cs typeface="Tahoma" pitchFamily="34" charset="0"/>
              </a:rPr>
              <a:t>Shock risk assessment	</a:t>
            </a:r>
          </a:p>
          <a:p>
            <a:pPr marL="628650" lvl="1" indent="-171450">
              <a:buFont typeface="Arial" charset="0"/>
              <a:buChar char="•"/>
            </a:pPr>
            <a:r>
              <a:rPr lang="en-US" sz="1200" kern="1200" dirty="0">
                <a:solidFill>
                  <a:schemeClr val="tx1"/>
                </a:solidFill>
                <a:effectLst/>
                <a:latin typeface="Tahoma" pitchFamily="34" charset="0"/>
                <a:ea typeface="ＭＳ Ｐゴシック" charset="0"/>
                <a:cs typeface="Tahoma" pitchFamily="34" charset="0"/>
              </a:rPr>
              <a:t>Identify shock hazard</a:t>
            </a:r>
          </a:p>
          <a:p>
            <a:pPr marL="628650" lvl="1" indent="-171450">
              <a:buFont typeface="Arial" charset="0"/>
              <a:buChar char="•"/>
            </a:pPr>
            <a:r>
              <a:rPr lang="en-US" sz="1200" kern="1200" dirty="0">
                <a:solidFill>
                  <a:schemeClr val="tx1"/>
                </a:solidFill>
                <a:effectLst/>
                <a:latin typeface="Tahoma" pitchFamily="34" charset="0"/>
                <a:ea typeface="ＭＳ Ｐゴシック" charset="0"/>
                <a:cs typeface="Tahoma" pitchFamily="34" charset="0"/>
              </a:rPr>
              <a:t>Estimate likelihood and severity of occurrence </a:t>
            </a:r>
          </a:p>
          <a:p>
            <a:pPr marL="628650" lvl="1" indent="-171450">
              <a:buFont typeface="Arial" charset="0"/>
              <a:buChar char="•"/>
            </a:pPr>
            <a:r>
              <a:rPr lang="en-US" sz="1200" kern="1200" dirty="0">
                <a:solidFill>
                  <a:schemeClr val="tx1"/>
                </a:solidFill>
                <a:effectLst/>
                <a:latin typeface="Tahoma" pitchFamily="34" charset="0"/>
                <a:ea typeface="ＭＳ Ｐゴシック" charset="0"/>
                <a:cs typeface="Tahoma" pitchFamily="34" charset="0"/>
              </a:rPr>
              <a:t>Determine protective measures</a:t>
            </a:r>
          </a:p>
          <a:p>
            <a:pPr marL="171450" indent="-171450">
              <a:buFont typeface="Arial" charset="0"/>
              <a:buChar char="•"/>
            </a:pPr>
            <a:r>
              <a:rPr lang="en-US" sz="1200" kern="1200" dirty="0">
                <a:solidFill>
                  <a:schemeClr val="tx1"/>
                </a:solidFill>
                <a:effectLst/>
                <a:latin typeface="Tahoma" pitchFamily="34" charset="0"/>
                <a:ea typeface="ＭＳ Ｐゴシック" charset="0"/>
                <a:cs typeface="Tahoma" pitchFamily="34" charset="0"/>
              </a:rPr>
              <a:t>Shock protection boundaries</a:t>
            </a:r>
          </a:p>
          <a:p>
            <a:pPr marL="628650" lvl="1" indent="-171450">
              <a:buFont typeface="Arial" charset="0"/>
              <a:buChar char="•"/>
            </a:pPr>
            <a:r>
              <a:rPr lang="en-US" sz="1200" kern="1200" dirty="0">
                <a:solidFill>
                  <a:schemeClr val="tx1"/>
                </a:solidFill>
                <a:effectLst/>
                <a:latin typeface="Tahoma" pitchFamily="34" charset="0"/>
                <a:ea typeface="ＭＳ Ｐゴシック" charset="0"/>
                <a:cs typeface="Tahoma" pitchFamily="34" charset="0"/>
              </a:rPr>
              <a:t>Limited approach boundary </a:t>
            </a:r>
          </a:p>
          <a:p>
            <a:pPr marL="1085850" lvl="2" indent="-171450">
              <a:buFont typeface="Arial" charset="0"/>
              <a:buChar char="•"/>
            </a:pPr>
            <a:r>
              <a:rPr lang="en-US" sz="1200" kern="1200" dirty="0">
                <a:solidFill>
                  <a:schemeClr val="tx1"/>
                </a:solidFill>
                <a:effectLst/>
                <a:latin typeface="Tahoma" pitchFamily="34" charset="0"/>
                <a:ea typeface="ＭＳ Ｐゴシック" charset="0"/>
                <a:cs typeface="Tahoma" pitchFamily="34" charset="0"/>
              </a:rPr>
              <a:t>Unqualified persons shall not pass, except with continuous guidance and escort from qualified person</a:t>
            </a:r>
          </a:p>
          <a:p>
            <a:pPr marL="628650" lvl="1" indent="-171450">
              <a:buFont typeface="Arial" charset="0"/>
              <a:buChar char="•"/>
            </a:pPr>
            <a:r>
              <a:rPr lang="en-US" sz="1200" kern="1200" dirty="0">
                <a:solidFill>
                  <a:schemeClr val="tx1"/>
                </a:solidFill>
                <a:effectLst/>
                <a:latin typeface="Tahoma" pitchFamily="34" charset="0"/>
                <a:ea typeface="ＭＳ Ｐゴシック" charset="0"/>
                <a:cs typeface="Tahoma" pitchFamily="34" charset="0"/>
              </a:rPr>
              <a:t>Restricted approach boundary </a:t>
            </a:r>
          </a:p>
          <a:p>
            <a:pPr marL="1085850" lvl="2" indent="-171450">
              <a:buFont typeface="Arial" charset="0"/>
              <a:buChar char="•"/>
            </a:pPr>
            <a:r>
              <a:rPr lang="en-US" sz="1200" kern="1200" dirty="0">
                <a:solidFill>
                  <a:schemeClr val="tx1"/>
                </a:solidFill>
                <a:effectLst/>
                <a:latin typeface="Tahoma" pitchFamily="34" charset="0"/>
                <a:ea typeface="ＭＳ Ｐゴシック" charset="0"/>
                <a:cs typeface="Tahoma" pitchFamily="34" charset="0"/>
              </a:rPr>
              <a:t>Qualified persons shall not pass, except with appropriate PPE</a:t>
            </a:r>
          </a:p>
          <a:p>
            <a:pPr marL="1085850" lvl="2" indent="-171450">
              <a:buFont typeface="Arial" charset="0"/>
              <a:buChar char="•"/>
            </a:pPr>
            <a:r>
              <a:rPr lang="en-US" sz="1200" kern="1200" dirty="0">
                <a:solidFill>
                  <a:schemeClr val="tx1"/>
                </a:solidFill>
                <a:effectLst/>
                <a:latin typeface="Tahoma" pitchFamily="34" charset="0"/>
                <a:ea typeface="ＭＳ Ｐゴシック" charset="0"/>
                <a:cs typeface="Tahoma" pitchFamily="34" charset="0"/>
              </a:rPr>
              <a:t>Unqualified persons not permitted</a:t>
            </a:r>
          </a:p>
          <a:p>
            <a:pPr marL="171450" lvl="0" indent="-171450">
              <a:buFont typeface="Arial" charset="0"/>
              <a:buChar char="•"/>
            </a:pPr>
            <a:r>
              <a:rPr lang="en-US" sz="1200" kern="1200" dirty="0">
                <a:solidFill>
                  <a:schemeClr val="tx1"/>
                </a:solidFill>
                <a:effectLst/>
                <a:latin typeface="Tahoma" pitchFamily="34" charset="0"/>
                <a:ea typeface="ＭＳ Ｐゴシック" charset="0"/>
                <a:cs typeface="Tahoma" pitchFamily="34" charset="0"/>
              </a:rPr>
              <a:t>In summary, unless you are qualified stay outside the limited approach boundary for all electrical hazards!!</a:t>
            </a:r>
          </a:p>
          <a:p>
            <a:pPr marL="171450" marR="0" indent="-171450" algn="l" defTabSz="914400" rtl="0" eaLnBrk="0" fontAlgn="base" latinLnBrk="0" hangingPunct="0">
              <a:lnSpc>
                <a:spcPct val="100000"/>
              </a:lnSpc>
              <a:spcBef>
                <a:spcPct val="0"/>
              </a:spcBef>
              <a:spcAft>
                <a:spcPct val="0"/>
              </a:spcAft>
              <a:buClrTx/>
              <a:buSzTx/>
              <a:buFont typeface="Arial" panose="020B0604020202020204" pitchFamily="34" charset="0"/>
              <a:buChar char="•"/>
              <a:tabLst/>
              <a:defRPr/>
            </a:pPr>
            <a:r>
              <a:rPr lang="en-US" sz="1200" kern="1200" dirty="0">
                <a:solidFill>
                  <a:schemeClr val="tx1"/>
                </a:solidFill>
                <a:effectLst/>
                <a:latin typeface="Tahoma" pitchFamily="34" charset="0"/>
                <a:ea typeface="ＭＳ Ｐゴシック" charset="0"/>
                <a:cs typeface="Tahoma" pitchFamily="34" charset="0"/>
              </a:rPr>
              <a:t>There is also an arc-flash boundary to consider, as described in the coming slides</a:t>
            </a:r>
          </a:p>
          <a:p>
            <a:endParaRPr lang="en-US" sz="1200" kern="1200" dirty="0">
              <a:solidFill>
                <a:schemeClr val="tx1"/>
              </a:solidFill>
              <a:effectLst/>
              <a:latin typeface="Tahoma" pitchFamily="34" charset="0"/>
              <a:ea typeface="ＭＳ Ｐゴシック" charset="0"/>
              <a:cs typeface="Tahoma" pitchFamily="34" charset="0"/>
            </a:endParaRPr>
          </a:p>
        </p:txBody>
      </p:sp>
      <p:sp>
        <p:nvSpPr>
          <p:cNvPr id="3" name="Slide Number Placeholder 2"/>
          <p:cNvSpPr>
            <a:spLocks noGrp="1"/>
          </p:cNvSpPr>
          <p:nvPr>
            <p:ph type="sldNum" sz="quarter" idx="10"/>
          </p:nvPr>
        </p:nvSpPr>
        <p:spPr/>
        <p:txBody>
          <a:bodyPr/>
          <a:lstStyle/>
          <a:p>
            <a:fld id="{F2044902-878F-B949-9CEA-0806CB61E298}" type="slidenum">
              <a:rPr lang="en-US" smtClean="0"/>
              <a:pPr/>
              <a:t>31</a:t>
            </a:fld>
            <a:endParaRPr lang="en-US"/>
          </a:p>
        </p:txBody>
      </p:sp>
      <p:sp>
        <p:nvSpPr>
          <p:cNvPr id="5" name="Header Placeholder 4"/>
          <p:cNvSpPr>
            <a:spLocks noGrp="1"/>
          </p:cNvSpPr>
          <p:nvPr>
            <p:ph type="hdr" sz="quarter" idx="11"/>
          </p:nvPr>
        </p:nvSpPr>
        <p:spPr/>
        <p:txBody>
          <a:bodyPr/>
          <a:lstStyle/>
          <a:p>
            <a:pPr>
              <a:defRPr/>
            </a:pPr>
            <a:r>
              <a:rPr lang="en-US"/>
              <a:t>Solar Electric Safety</a:t>
            </a:r>
          </a:p>
        </p:txBody>
      </p:sp>
    </p:spTree>
    <p:extLst>
      <p:ext uri="{BB962C8B-B14F-4D97-AF65-F5344CB8AC3E}">
        <p14:creationId xmlns:p14="http://schemas.microsoft.com/office/powerpoint/2010/main" val="2018602311"/>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Rot="1" noChangeAspect="1" noChangeArrowheads="1" noTextEdit="1"/>
          </p:cNvSpPr>
          <p:nvPr>
            <p:ph type="sldImg"/>
          </p:nvPr>
        </p:nvSpPr>
        <p:spPr>
          <a:xfrm>
            <a:off x="1331913" y="465138"/>
            <a:ext cx="4181475" cy="3136900"/>
          </a:xfrm>
          <a:solidFill>
            <a:srgbClr val="FFFFFF"/>
          </a:solidFill>
          <a:ln/>
        </p:spPr>
      </p:sp>
      <p:sp>
        <p:nvSpPr>
          <p:cNvPr id="18435" name="Rectangle 3"/>
          <p:cNvSpPr>
            <a:spLocks noGrp="1" noChangeArrowheads="1"/>
          </p:cNvSpPr>
          <p:nvPr>
            <p:ph type="body" idx="1"/>
          </p:nvPr>
        </p:nvSpPr>
        <p:spPr>
          <a:xfrm>
            <a:off x="272622" y="3691642"/>
            <a:ext cx="6361181" cy="4671639"/>
          </a:xfrm>
          <a:solidFill>
            <a:srgbClr val="FFFFFF"/>
          </a:solidFill>
          <a:ln>
            <a:noFill/>
          </a:ln>
        </p:spPr>
        <p:txBody>
          <a:bodyPr>
            <a:normAutofit/>
          </a:bodyPr>
          <a:lstStyle/>
          <a:p>
            <a:pPr marL="171450" indent="-171450">
              <a:buFont typeface="Arial" charset="0"/>
              <a:buChar char="•"/>
            </a:pPr>
            <a:r>
              <a:rPr lang="en-US" sz="1200" kern="1200" dirty="0">
                <a:solidFill>
                  <a:schemeClr val="tx1"/>
                </a:solidFill>
                <a:effectLst/>
                <a:latin typeface="Tahoma" pitchFamily="34" charset="0"/>
                <a:ea typeface="ＭＳ Ｐゴシック" charset="0"/>
                <a:cs typeface="Tahoma" pitchFamily="34" charset="0"/>
              </a:rPr>
              <a:t>Shock hazard</a:t>
            </a:r>
            <a:r>
              <a:rPr lang="en-US" sz="1200" kern="1200" baseline="0" dirty="0">
                <a:solidFill>
                  <a:schemeClr val="tx1"/>
                </a:solidFill>
                <a:effectLst/>
                <a:latin typeface="Tahoma" pitchFamily="34" charset="0"/>
                <a:ea typeface="ＭＳ Ｐゴシック" charset="0"/>
                <a:cs typeface="Tahoma" pitchFamily="34" charset="0"/>
              </a:rPr>
              <a:t> boundaries can be determined by using NFPA 70E tables </a:t>
            </a:r>
          </a:p>
          <a:p>
            <a:pPr marL="171450" indent="-171450">
              <a:buFont typeface="Arial" charset="0"/>
              <a:buChar char="•"/>
            </a:pPr>
            <a:r>
              <a:rPr lang="en-US" sz="1200" kern="1200" baseline="0" dirty="0">
                <a:solidFill>
                  <a:schemeClr val="tx1"/>
                </a:solidFill>
                <a:effectLst/>
                <a:latin typeface="Tahoma" pitchFamily="34" charset="0"/>
                <a:ea typeface="ＭＳ Ｐゴシック" charset="0"/>
                <a:cs typeface="Tahoma" pitchFamily="34" charset="0"/>
              </a:rPr>
              <a:t>Note the increased distance at the higher DC voltage</a:t>
            </a:r>
          </a:p>
          <a:p>
            <a:pPr marL="171450" indent="-171450">
              <a:buFont typeface="Arial" charset="0"/>
              <a:buChar char="•"/>
            </a:pPr>
            <a:r>
              <a:rPr lang="en-US" sz="1200" kern="1200" baseline="0" dirty="0">
                <a:solidFill>
                  <a:schemeClr val="tx1"/>
                </a:solidFill>
                <a:effectLst/>
                <a:latin typeface="Tahoma" pitchFamily="34" charset="0"/>
                <a:ea typeface="ＭＳ Ｐゴシック" charset="0"/>
                <a:cs typeface="Tahoma" pitchFamily="34" charset="0"/>
              </a:rPr>
              <a:t>Per NEC, PV Source circuits are limited to 600V for residential systems, but can be designed up to 1500V for some non-residential systems! </a:t>
            </a:r>
          </a:p>
          <a:p>
            <a:endParaRPr lang="en-US" sz="1200" kern="1200" dirty="0">
              <a:solidFill>
                <a:schemeClr val="tx1"/>
              </a:solidFill>
              <a:effectLst/>
              <a:latin typeface="Tahoma" pitchFamily="34" charset="0"/>
              <a:ea typeface="ＭＳ Ｐゴシック" charset="0"/>
              <a:cs typeface="Tahoma" pitchFamily="34" charset="0"/>
            </a:endParaRPr>
          </a:p>
        </p:txBody>
      </p:sp>
      <p:sp>
        <p:nvSpPr>
          <p:cNvPr id="3" name="Slide Number Placeholder 2"/>
          <p:cNvSpPr>
            <a:spLocks noGrp="1"/>
          </p:cNvSpPr>
          <p:nvPr>
            <p:ph type="sldNum" sz="quarter" idx="10"/>
          </p:nvPr>
        </p:nvSpPr>
        <p:spPr/>
        <p:txBody>
          <a:bodyPr/>
          <a:lstStyle/>
          <a:p>
            <a:fld id="{F2044902-878F-B949-9CEA-0806CB61E298}" type="slidenum">
              <a:rPr lang="en-US" smtClean="0"/>
              <a:pPr/>
              <a:t>32</a:t>
            </a:fld>
            <a:endParaRPr lang="en-US"/>
          </a:p>
        </p:txBody>
      </p:sp>
      <p:sp>
        <p:nvSpPr>
          <p:cNvPr id="5" name="Header Placeholder 4"/>
          <p:cNvSpPr>
            <a:spLocks noGrp="1"/>
          </p:cNvSpPr>
          <p:nvPr>
            <p:ph type="hdr" sz="quarter" idx="11"/>
          </p:nvPr>
        </p:nvSpPr>
        <p:spPr/>
        <p:txBody>
          <a:bodyPr/>
          <a:lstStyle/>
          <a:p>
            <a:pPr>
              <a:defRPr/>
            </a:pPr>
            <a:r>
              <a:rPr lang="en-US"/>
              <a:t>Solar Electric Safety</a:t>
            </a:r>
          </a:p>
        </p:txBody>
      </p:sp>
    </p:spTree>
    <p:extLst>
      <p:ext uri="{BB962C8B-B14F-4D97-AF65-F5344CB8AC3E}">
        <p14:creationId xmlns:p14="http://schemas.microsoft.com/office/powerpoint/2010/main" val="3917685806"/>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Rot="1" noChangeAspect="1" noChangeArrowheads="1" noTextEdit="1"/>
          </p:cNvSpPr>
          <p:nvPr>
            <p:ph type="sldImg"/>
          </p:nvPr>
        </p:nvSpPr>
        <p:spPr>
          <a:xfrm>
            <a:off x="1331913" y="465138"/>
            <a:ext cx="4179887" cy="3136900"/>
          </a:xfrm>
          <a:solidFill>
            <a:srgbClr val="FFFFFF"/>
          </a:solidFill>
          <a:ln/>
        </p:spPr>
      </p:sp>
      <p:sp>
        <p:nvSpPr>
          <p:cNvPr id="18435" name="Rectangle 3"/>
          <p:cNvSpPr>
            <a:spLocks noGrp="1" noChangeArrowheads="1"/>
          </p:cNvSpPr>
          <p:nvPr>
            <p:ph type="body" idx="1"/>
          </p:nvPr>
        </p:nvSpPr>
        <p:spPr>
          <a:xfrm>
            <a:off x="272622" y="3691642"/>
            <a:ext cx="6361181" cy="4930794"/>
          </a:xfrm>
          <a:solidFill>
            <a:srgbClr val="FFFFFF"/>
          </a:solidFill>
          <a:ln>
            <a:noFill/>
          </a:ln>
        </p:spPr>
        <p:txBody>
          <a:bodyPr>
            <a:normAutofit/>
          </a:bodyPr>
          <a:lstStyle/>
          <a:p>
            <a:pPr marL="171450" indent="-171450">
              <a:buFont typeface="Arial" charset="0"/>
              <a:buChar char="•"/>
            </a:pPr>
            <a:r>
              <a:rPr lang="en-US" sz="1200" kern="1200" dirty="0">
                <a:solidFill>
                  <a:schemeClr val="tx1"/>
                </a:solidFill>
                <a:effectLst/>
                <a:latin typeface="Tahoma" pitchFamily="34" charset="0"/>
                <a:ea typeface="ＭＳ Ｐゴシック" charset="0"/>
                <a:cs typeface="Tahoma" pitchFamily="34" charset="0"/>
              </a:rPr>
              <a:t>An arc flash is an additional danger that is presented by the utility grid</a:t>
            </a:r>
            <a:r>
              <a:rPr lang="en-US" sz="1200" kern="1200" baseline="0" dirty="0">
                <a:solidFill>
                  <a:schemeClr val="tx1"/>
                </a:solidFill>
                <a:effectLst/>
                <a:latin typeface="Tahoma" pitchFamily="34" charset="0"/>
                <a:ea typeface="ＭＳ Ｐゴシック" charset="0"/>
                <a:cs typeface="Tahoma" pitchFamily="34" charset="0"/>
              </a:rPr>
              <a:t> </a:t>
            </a:r>
            <a:r>
              <a:rPr lang="en-US" sz="1200" kern="1200" dirty="0">
                <a:solidFill>
                  <a:schemeClr val="tx1"/>
                </a:solidFill>
                <a:effectLst/>
                <a:latin typeface="Tahoma" pitchFamily="34" charset="0"/>
                <a:ea typeface="ＭＳ Ｐゴシック" charset="0"/>
                <a:cs typeface="Tahoma" pitchFamily="34" charset="0"/>
              </a:rPr>
              <a:t>and</a:t>
            </a:r>
            <a:r>
              <a:rPr lang="en-US" sz="1200" kern="1200" baseline="0" dirty="0">
                <a:solidFill>
                  <a:schemeClr val="tx1"/>
                </a:solidFill>
                <a:effectLst/>
                <a:latin typeface="Tahoma" pitchFamily="34" charset="0"/>
                <a:ea typeface="ＭＳ Ｐゴシック" charset="0"/>
                <a:cs typeface="Tahoma" pitchFamily="34" charset="0"/>
              </a:rPr>
              <a:t> from</a:t>
            </a:r>
            <a:r>
              <a:rPr lang="en-US" sz="1200" kern="1200" dirty="0">
                <a:solidFill>
                  <a:schemeClr val="tx1"/>
                </a:solidFill>
                <a:effectLst/>
                <a:latin typeface="Tahoma" pitchFamily="34" charset="0"/>
                <a:ea typeface="ＭＳ Ｐゴシック" charset="0"/>
                <a:cs typeface="Tahoma" pitchFamily="34" charset="0"/>
              </a:rPr>
              <a:t> PV systems with high DC current</a:t>
            </a:r>
          </a:p>
          <a:p>
            <a:pPr marL="171450" indent="-171450">
              <a:buFont typeface="Arial" charset="0"/>
              <a:buChar char="•"/>
            </a:pPr>
            <a:r>
              <a:rPr lang="en-US" sz="1200" kern="1200" dirty="0">
                <a:solidFill>
                  <a:schemeClr val="tx1"/>
                </a:solidFill>
                <a:effectLst/>
                <a:latin typeface="Tahoma" pitchFamily="34" charset="0"/>
                <a:ea typeface="ＭＳ Ｐゴシック" charset="0"/>
                <a:cs typeface="Tahoma" pitchFamily="34" charset="0"/>
              </a:rPr>
              <a:t>Arc flash hazard</a:t>
            </a:r>
          </a:p>
          <a:p>
            <a:pPr marL="628650" lvl="1" indent="-171450">
              <a:buFont typeface="Arial" charset="0"/>
              <a:buChar char="•"/>
            </a:pPr>
            <a:r>
              <a:rPr lang="en-US" sz="1200" kern="1200" dirty="0">
                <a:solidFill>
                  <a:schemeClr val="tx1"/>
                </a:solidFill>
                <a:effectLst/>
                <a:latin typeface="Tahoma" pitchFamily="34" charset="0"/>
                <a:ea typeface="ＭＳ Ｐゴシック" charset="0"/>
                <a:cs typeface="Tahoma" pitchFamily="34" charset="0"/>
              </a:rPr>
              <a:t>A source of possible injury or death due to the release of energy caused by an electric arc -</a:t>
            </a:r>
            <a:r>
              <a:rPr lang="en-US" sz="1200" kern="1200" baseline="0" dirty="0">
                <a:solidFill>
                  <a:schemeClr val="tx1"/>
                </a:solidFill>
                <a:effectLst/>
                <a:latin typeface="Tahoma" pitchFamily="34" charset="0"/>
                <a:ea typeface="ＭＳ Ｐゴシック" charset="0"/>
                <a:cs typeface="Tahoma" pitchFamily="34" charset="0"/>
              </a:rPr>
              <a:t> accidental short circuit, faulty equipment, faulty installation.</a:t>
            </a:r>
          </a:p>
          <a:p>
            <a:pPr marL="628650" marR="0" lvl="1" indent="-171450" algn="l" defTabSz="914400" rtl="0" eaLnBrk="0" fontAlgn="base" latinLnBrk="0" hangingPunct="0">
              <a:lnSpc>
                <a:spcPct val="100000"/>
              </a:lnSpc>
              <a:spcBef>
                <a:spcPct val="0"/>
              </a:spcBef>
              <a:spcAft>
                <a:spcPct val="0"/>
              </a:spcAft>
              <a:buClrTx/>
              <a:buSzTx/>
              <a:buFont typeface="Arial" charset="0"/>
              <a:buChar char="•"/>
              <a:tabLst/>
              <a:defRPr/>
            </a:pPr>
            <a:r>
              <a:rPr lang="en-US" sz="1200" kern="1200" dirty="0">
                <a:solidFill>
                  <a:schemeClr val="tx1"/>
                </a:solidFill>
                <a:effectLst/>
                <a:latin typeface="Tahoma" pitchFamily="34" charset="0"/>
                <a:ea typeface="ＭＳ Ｐゴシック" charset="0"/>
                <a:cs typeface="Tahoma" pitchFamily="34" charset="0"/>
              </a:rPr>
              <a:t>An arc flash fed by high current can result in an explosive blast and intense heat. This can vaporize copper and aluminum conductors and sear surrounding metal, fabric, and flesh as it expands outwards. Often victims are blasted across the ground, left unconscious, and on fire. </a:t>
            </a:r>
          </a:p>
          <a:p>
            <a:pPr marL="1085850" lvl="2" indent="-171450">
              <a:buFont typeface="Arial" charset="0"/>
              <a:buChar char="•"/>
            </a:pPr>
            <a:r>
              <a:rPr lang="en-US" sz="1200" kern="1200" dirty="0">
                <a:solidFill>
                  <a:schemeClr val="tx1"/>
                </a:solidFill>
                <a:effectLst/>
                <a:latin typeface="Tahoma" pitchFamily="34" charset="0"/>
                <a:ea typeface="ＭＳ Ｐゴシック" charset="0"/>
                <a:cs typeface="Tahoma" pitchFamily="34" charset="0"/>
              </a:rPr>
              <a:t>Arc flash - extreme temperatures, blinding light</a:t>
            </a:r>
          </a:p>
          <a:p>
            <a:pPr marL="1085850" lvl="2" indent="-171450">
              <a:buFont typeface="Arial" charset="0"/>
              <a:buChar char="•"/>
            </a:pPr>
            <a:r>
              <a:rPr lang="en-US" sz="1200" kern="1200" dirty="0">
                <a:solidFill>
                  <a:schemeClr val="tx1"/>
                </a:solidFill>
                <a:effectLst/>
                <a:latin typeface="Tahoma" pitchFamily="34" charset="0"/>
                <a:ea typeface="ＭＳ Ｐゴシック" charset="0"/>
                <a:cs typeface="Tahoma" pitchFamily="34" charset="0"/>
              </a:rPr>
              <a:t>Arc blast - Intense pressure and sound associated with arc flash</a:t>
            </a:r>
          </a:p>
          <a:p>
            <a:pPr marL="171450" indent="-171450">
              <a:buFont typeface="Arial" charset="0"/>
              <a:buChar char="•"/>
            </a:pPr>
            <a:r>
              <a:rPr lang="en-US" sz="1200" kern="1200" dirty="0">
                <a:solidFill>
                  <a:schemeClr val="tx1"/>
                </a:solidFill>
                <a:effectLst/>
                <a:latin typeface="Tahoma" pitchFamily="34" charset="0"/>
                <a:ea typeface="ＭＳ Ｐゴシック" charset="0"/>
                <a:cs typeface="Tahoma" pitchFamily="34" charset="0"/>
              </a:rPr>
              <a:t>Incident energy</a:t>
            </a:r>
          </a:p>
          <a:p>
            <a:pPr marL="628650" lvl="1" indent="-171450">
              <a:buFont typeface="Arial" charset="0"/>
              <a:buChar char="•"/>
            </a:pPr>
            <a:r>
              <a:rPr lang="en-US" sz="1200" kern="1200" dirty="0">
                <a:solidFill>
                  <a:schemeClr val="tx1"/>
                </a:solidFill>
                <a:effectLst/>
                <a:latin typeface="Tahoma" pitchFamily="34" charset="0"/>
                <a:ea typeface="ＭＳ Ｐゴシック" charset="0"/>
                <a:cs typeface="Tahoma" pitchFamily="34" charset="0"/>
              </a:rPr>
              <a:t>The level of thermal energy generated from an electrical arc</a:t>
            </a:r>
          </a:p>
          <a:p>
            <a:pPr marL="628650" lvl="1" indent="-171450">
              <a:buFont typeface="Arial" charset="0"/>
              <a:buChar char="•"/>
            </a:pPr>
            <a:r>
              <a:rPr lang="en-US" sz="1200" kern="1200" dirty="0">
                <a:solidFill>
                  <a:schemeClr val="tx1"/>
                </a:solidFill>
                <a:effectLst/>
                <a:latin typeface="Tahoma" pitchFamily="34" charset="0"/>
                <a:ea typeface="ＭＳ Ｐゴシック" charset="0"/>
                <a:cs typeface="Tahoma" pitchFamily="34" charset="0"/>
              </a:rPr>
              <a:t>Determined by fault current available during short circuit condition, overcurrent protection device(s), and fault clearing time</a:t>
            </a:r>
          </a:p>
          <a:p>
            <a:pPr marL="628650" lvl="1" indent="-171450">
              <a:buFont typeface="Arial" charset="0"/>
              <a:buChar char="•"/>
            </a:pPr>
            <a:r>
              <a:rPr lang="en-US" sz="1200" kern="1200" dirty="0">
                <a:solidFill>
                  <a:schemeClr val="tx1"/>
                </a:solidFill>
                <a:effectLst/>
                <a:latin typeface="Tahoma" pitchFamily="34" charset="0"/>
                <a:ea typeface="ＭＳ Ｐゴシック" charset="0"/>
                <a:cs typeface="Tahoma" pitchFamily="34" charset="0"/>
              </a:rPr>
              <a:t>PV arrays are current-limited, meaning a module or group of modules can only produce a certain amount of current. The utility grid, however, can provide nearly unlimited fault current. Both are extremely dangerous and must be treated with caution.  </a:t>
            </a:r>
          </a:p>
          <a:p>
            <a:pPr marL="628650" lvl="1" indent="-171450">
              <a:buFont typeface="Arial" charset="0"/>
              <a:buChar char="•"/>
            </a:pPr>
            <a:endParaRPr lang="en-US" sz="1200" kern="1200" dirty="0">
              <a:solidFill>
                <a:schemeClr val="tx1"/>
              </a:solidFill>
              <a:effectLst/>
              <a:latin typeface="Tahoma" pitchFamily="34" charset="0"/>
              <a:ea typeface="ＭＳ Ｐゴシック" charset="0"/>
              <a:cs typeface="Tahoma" pitchFamily="34" charset="0"/>
            </a:endParaRPr>
          </a:p>
          <a:p>
            <a:endParaRPr lang="en-US" b="0" dirty="0">
              <a:latin typeface="Tahoma" pitchFamily="34" charset="0"/>
            </a:endParaRPr>
          </a:p>
        </p:txBody>
      </p:sp>
      <p:sp>
        <p:nvSpPr>
          <p:cNvPr id="2" name="Slide Number Placeholder 1"/>
          <p:cNvSpPr>
            <a:spLocks noGrp="1"/>
          </p:cNvSpPr>
          <p:nvPr>
            <p:ph type="sldNum" sz="quarter" idx="10"/>
          </p:nvPr>
        </p:nvSpPr>
        <p:spPr/>
        <p:txBody>
          <a:bodyPr/>
          <a:lstStyle/>
          <a:p>
            <a:fld id="{F2044902-878F-B949-9CEA-0806CB61E298}" type="slidenum">
              <a:rPr lang="en-US" smtClean="0"/>
              <a:pPr/>
              <a:t>33</a:t>
            </a:fld>
            <a:endParaRPr lang="en-US"/>
          </a:p>
        </p:txBody>
      </p:sp>
      <p:sp>
        <p:nvSpPr>
          <p:cNvPr id="3" name="Header Placeholder 2"/>
          <p:cNvSpPr>
            <a:spLocks noGrp="1"/>
          </p:cNvSpPr>
          <p:nvPr>
            <p:ph type="hdr" sz="quarter" idx="11"/>
          </p:nvPr>
        </p:nvSpPr>
        <p:spPr/>
        <p:txBody>
          <a:bodyPr/>
          <a:lstStyle/>
          <a:p>
            <a:pPr>
              <a:defRPr/>
            </a:pPr>
            <a:r>
              <a:rPr lang="en-US"/>
              <a:t>Solar Electric Safety</a:t>
            </a:r>
          </a:p>
        </p:txBody>
      </p:sp>
    </p:spTree>
    <p:extLst>
      <p:ext uri="{BB962C8B-B14F-4D97-AF65-F5344CB8AC3E}">
        <p14:creationId xmlns:p14="http://schemas.microsoft.com/office/powerpoint/2010/main" val="1448683353"/>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Rot="1" noChangeAspect="1" noChangeArrowheads="1" noTextEdit="1"/>
          </p:cNvSpPr>
          <p:nvPr>
            <p:ph type="sldImg"/>
          </p:nvPr>
        </p:nvSpPr>
        <p:spPr>
          <a:xfrm>
            <a:off x="1331913" y="465138"/>
            <a:ext cx="4179887" cy="3136900"/>
          </a:xfrm>
          <a:solidFill>
            <a:srgbClr val="FFFFFF"/>
          </a:solidFill>
          <a:ln/>
        </p:spPr>
      </p:sp>
      <p:sp>
        <p:nvSpPr>
          <p:cNvPr id="18435" name="Rectangle 3"/>
          <p:cNvSpPr>
            <a:spLocks noGrp="1" noChangeArrowheads="1"/>
          </p:cNvSpPr>
          <p:nvPr>
            <p:ph type="body" idx="1"/>
          </p:nvPr>
        </p:nvSpPr>
        <p:spPr>
          <a:xfrm>
            <a:off x="272622" y="3691642"/>
            <a:ext cx="6361181" cy="4930794"/>
          </a:xfrm>
          <a:solidFill>
            <a:srgbClr val="FFFFFF"/>
          </a:solidFill>
          <a:ln>
            <a:noFill/>
          </a:ln>
        </p:spPr>
        <p:txBody>
          <a:bodyPr>
            <a:normAutofit/>
          </a:bodyPr>
          <a:lstStyle/>
          <a:p>
            <a:pPr marL="171450" indent="-171450">
              <a:buFont typeface="Arial" charset="0"/>
              <a:buChar char="•"/>
            </a:pPr>
            <a:r>
              <a:rPr lang="en-US" sz="1200" kern="1200" dirty="0">
                <a:solidFill>
                  <a:schemeClr val="tx1"/>
                </a:solidFill>
                <a:effectLst/>
                <a:latin typeface="Tahoma" pitchFamily="34" charset="0"/>
                <a:ea typeface="ＭＳ Ｐゴシック" charset="0"/>
                <a:cs typeface="Tahoma" pitchFamily="34" charset="0"/>
              </a:rPr>
              <a:t>Arc flash risk assessment</a:t>
            </a:r>
          </a:p>
          <a:p>
            <a:pPr marL="628650" lvl="1" indent="-171450">
              <a:buFont typeface="Arial" charset="0"/>
              <a:buChar char="•"/>
            </a:pPr>
            <a:r>
              <a:rPr lang="en-US" sz="1200" kern="1200" dirty="0">
                <a:solidFill>
                  <a:schemeClr val="tx1"/>
                </a:solidFill>
                <a:effectLst/>
                <a:latin typeface="Tahoma" pitchFamily="34" charset="0"/>
                <a:ea typeface="ＭＳ Ｐゴシック" charset="0"/>
                <a:cs typeface="Tahoma" pitchFamily="34" charset="0"/>
              </a:rPr>
              <a:t>Identify arc flash hazard</a:t>
            </a:r>
          </a:p>
          <a:p>
            <a:pPr marL="628650" lvl="1" indent="-171450">
              <a:buFont typeface="Arial" charset="0"/>
              <a:buChar char="•"/>
            </a:pPr>
            <a:r>
              <a:rPr lang="en-US" sz="1200" kern="1200" dirty="0">
                <a:solidFill>
                  <a:schemeClr val="tx1"/>
                </a:solidFill>
                <a:effectLst/>
                <a:latin typeface="Tahoma" pitchFamily="34" charset="0"/>
                <a:ea typeface="ＭＳ Ｐゴシック" charset="0"/>
                <a:cs typeface="Tahoma" pitchFamily="34" charset="0"/>
              </a:rPr>
              <a:t>Estimate likelihood and severity of occurrence </a:t>
            </a:r>
          </a:p>
          <a:p>
            <a:pPr marL="628650" lvl="1" indent="-171450">
              <a:buFont typeface="Arial" charset="0"/>
              <a:buChar char="•"/>
            </a:pPr>
            <a:r>
              <a:rPr lang="en-US" sz="1200" kern="1200" dirty="0">
                <a:solidFill>
                  <a:schemeClr val="tx1"/>
                </a:solidFill>
                <a:effectLst/>
                <a:latin typeface="Tahoma" pitchFamily="34" charset="0"/>
                <a:ea typeface="ＭＳ Ｐゴシック" charset="0"/>
                <a:cs typeface="Tahoma" pitchFamily="34" charset="0"/>
              </a:rPr>
              <a:t>Determine protective measures</a:t>
            </a:r>
          </a:p>
          <a:p>
            <a:pPr marL="171450" indent="-171450">
              <a:buFont typeface="Arial" charset="0"/>
              <a:buChar char="•"/>
            </a:pPr>
            <a:endParaRPr lang="en-US" sz="1200" kern="1200" dirty="0">
              <a:solidFill>
                <a:schemeClr val="tx1"/>
              </a:solidFill>
              <a:effectLst/>
              <a:latin typeface="Tahoma" pitchFamily="34" charset="0"/>
              <a:ea typeface="ＭＳ Ｐゴシック" charset="0"/>
              <a:cs typeface="Tahoma" pitchFamily="34" charset="0"/>
            </a:endParaRPr>
          </a:p>
          <a:p>
            <a:pPr marL="171450" indent="-171450">
              <a:buFont typeface="Arial" charset="0"/>
              <a:buChar char="•"/>
            </a:pPr>
            <a:r>
              <a:rPr lang="en-US" sz="1200" kern="1200" dirty="0">
                <a:solidFill>
                  <a:schemeClr val="tx1"/>
                </a:solidFill>
                <a:effectLst/>
                <a:latin typeface="Tahoma" pitchFamily="34" charset="0"/>
                <a:ea typeface="ＭＳ Ｐゴシック" charset="0"/>
                <a:cs typeface="Tahoma" pitchFamily="34" charset="0"/>
              </a:rPr>
              <a:t>An arc flash boundary</a:t>
            </a:r>
          </a:p>
          <a:p>
            <a:pPr marL="628650" lvl="1" indent="-171450">
              <a:buFont typeface="Arial" charset="0"/>
              <a:buChar char="•"/>
            </a:pPr>
            <a:r>
              <a:rPr lang="en-US" sz="1200" kern="1200" dirty="0">
                <a:solidFill>
                  <a:schemeClr val="tx1"/>
                </a:solidFill>
                <a:effectLst/>
                <a:latin typeface="Tahoma" pitchFamily="34" charset="0"/>
                <a:ea typeface="ＭＳ Ｐゴシック" charset="0"/>
                <a:cs typeface="Tahoma" pitchFamily="34" charset="0"/>
              </a:rPr>
              <a:t>The distance within which a worker could be exposed to the danger of second degree burns or worse</a:t>
            </a:r>
          </a:p>
          <a:p>
            <a:pPr marL="628650" marR="0" lvl="1" indent="-171450" algn="l" defTabSz="914400" rtl="0" eaLnBrk="0" fontAlgn="base" latinLnBrk="0" hangingPunct="0">
              <a:lnSpc>
                <a:spcPct val="100000"/>
              </a:lnSpc>
              <a:spcBef>
                <a:spcPct val="0"/>
              </a:spcBef>
              <a:spcAft>
                <a:spcPct val="0"/>
              </a:spcAft>
              <a:buClrTx/>
              <a:buSzTx/>
              <a:buFont typeface="Arial" charset="0"/>
              <a:buChar char="•"/>
              <a:tabLst/>
              <a:defRPr/>
            </a:pPr>
            <a:r>
              <a:rPr lang="en-US" sz="1200" kern="1200" dirty="0">
                <a:solidFill>
                  <a:schemeClr val="tx1"/>
                </a:solidFill>
                <a:effectLst/>
                <a:latin typeface="Tahoma" pitchFamily="34" charset="0"/>
                <a:ea typeface="ＭＳ Ｐゴシック" charset="0"/>
                <a:cs typeface="Tahoma" pitchFamily="34" charset="0"/>
              </a:rPr>
              <a:t>Determined</a:t>
            </a:r>
            <a:r>
              <a:rPr lang="en-US" sz="1200" kern="1200" baseline="0" dirty="0">
                <a:solidFill>
                  <a:schemeClr val="tx1"/>
                </a:solidFill>
                <a:effectLst/>
                <a:latin typeface="Tahoma" pitchFamily="34" charset="0"/>
                <a:ea typeface="ＭＳ Ｐゴシック" charset="0"/>
                <a:cs typeface="Tahoma" pitchFamily="34" charset="0"/>
              </a:rPr>
              <a:t> by the amount of available incident energy as known as “available fault current” - </a:t>
            </a:r>
            <a:r>
              <a:rPr lang="en-US" sz="1200" dirty="0"/>
              <a:t>The largest amount of current capable of being delivered at a specified point of the system during a short circuit condition</a:t>
            </a:r>
            <a:endParaRPr lang="en-US" dirty="0">
              <a:solidFill>
                <a:srgbClr val="000000"/>
              </a:solidFill>
              <a:cs typeface="Times New Roman" pitchFamily="18" charset="0"/>
            </a:endParaRPr>
          </a:p>
          <a:p>
            <a:pPr marL="171450" lvl="0" indent="-171450">
              <a:buFont typeface="Arial" charset="0"/>
              <a:buChar char="•"/>
            </a:pPr>
            <a:r>
              <a:rPr lang="en-US" sz="1200" kern="1200" dirty="0">
                <a:solidFill>
                  <a:schemeClr val="tx1"/>
                </a:solidFill>
                <a:effectLst/>
                <a:latin typeface="Tahoma" pitchFamily="34" charset="0"/>
                <a:ea typeface="ＭＳ Ｐゴシック" charset="0"/>
                <a:cs typeface="Tahoma" pitchFamily="34" charset="0"/>
              </a:rPr>
              <a:t>Stay outside the arc flash boundary unless you have specific training and PPE; and deemed by the safety person that you are qualified for a specific location/risk.</a:t>
            </a:r>
          </a:p>
        </p:txBody>
      </p:sp>
      <p:sp>
        <p:nvSpPr>
          <p:cNvPr id="2" name="Slide Number Placeholder 1"/>
          <p:cNvSpPr>
            <a:spLocks noGrp="1"/>
          </p:cNvSpPr>
          <p:nvPr>
            <p:ph type="sldNum" sz="quarter" idx="10"/>
          </p:nvPr>
        </p:nvSpPr>
        <p:spPr/>
        <p:txBody>
          <a:bodyPr/>
          <a:lstStyle/>
          <a:p>
            <a:fld id="{F2044902-878F-B949-9CEA-0806CB61E298}" type="slidenum">
              <a:rPr lang="en-US" smtClean="0"/>
              <a:pPr/>
              <a:t>34</a:t>
            </a:fld>
            <a:endParaRPr lang="en-US"/>
          </a:p>
        </p:txBody>
      </p:sp>
      <p:sp>
        <p:nvSpPr>
          <p:cNvPr id="3" name="Header Placeholder 2"/>
          <p:cNvSpPr>
            <a:spLocks noGrp="1"/>
          </p:cNvSpPr>
          <p:nvPr>
            <p:ph type="hdr" sz="quarter" idx="11"/>
          </p:nvPr>
        </p:nvSpPr>
        <p:spPr/>
        <p:txBody>
          <a:bodyPr/>
          <a:lstStyle/>
          <a:p>
            <a:pPr>
              <a:defRPr/>
            </a:pPr>
            <a:r>
              <a:rPr lang="en-US"/>
              <a:t>Solar Electric Safety</a:t>
            </a:r>
          </a:p>
        </p:txBody>
      </p:sp>
    </p:spTree>
    <p:extLst>
      <p:ext uri="{BB962C8B-B14F-4D97-AF65-F5344CB8AC3E}">
        <p14:creationId xmlns:p14="http://schemas.microsoft.com/office/powerpoint/2010/main" val="1526729827"/>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Rot="1" noChangeAspect="1" noChangeArrowheads="1" noTextEdit="1"/>
          </p:cNvSpPr>
          <p:nvPr>
            <p:ph type="sldImg"/>
          </p:nvPr>
        </p:nvSpPr>
        <p:spPr>
          <a:xfrm>
            <a:off x="1330325" y="461963"/>
            <a:ext cx="4183063" cy="3138487"/>
          </a:xfrm>
          <a:solidFill>
            <a:srgbClr val="FFFFFF"/>
          </a:solidFill>
          <a:ln/>
        </p:spPr>
      </p:sp>
      <p:sp>
        <p:nvSpPr>
          <p:cNvPr id="18435" name="Rectangle 3"/>
          <p:cNvSpPr>
            <a:spLocks noGrp="1" noChangeArrowheads="1"/>
          </p:cNvSpPr>
          <p:nvPr>
            <p:ph type="body" idx="1"/>
          </p:nvPr>
        </p:nvSpPr>
        <p:spPr>
          <a:xfrm>
            <a:off x="272622" y="3691642"/>
            <a:ext cx="6361181" cy="4502640"/>
          </a:xfrm>
          <a:solidFill>
            <a:srgbClr val="FFFFFF"/>
          </a:solidFill>
          <a:ln>
            <a:noFill/>
          </a:ln>
        </p:spPr>
        <p:txBody>
          <a:bodyPr>
            <a:normAutofit/>
          </a:bodyPr>
          <a:lstStyle/>
          <a:p>
            <a:pPr marL="171450" indent="-171450">
              <a:buFont typeface="Arial" charset="0"/>
              <a:buChar char="•"/>
            </a:pPr>
            <a:r>
              <a:rPr lang="en-US" sz="1200" kern="1200" dirty="0">
                <a:solidFill>
                  <a:schemeClr val="tx1"/>
                </a:solidFill>
                <a:effectLst/>
                <a:latin typeface="Tahoma" pitchFamily="34" charset="0"/>
                <a:ea typeface="ＭＳ Ｐゴシック" charset="0"/>
                <a:cs typeface="Tahoma" pitchFamily="34" charset="0"/>
              </a:rPr>
              <a:t>NFPA 70E provides</a:t>
            </a:r>
            <a:r>
              <a:rPr lang="en-US" sz="1200" kern="1200" baseline="0" dirty="0">
                <a:solidFill>
                  <a:schemeClr val="tx1"/>
                </a:solidFill>
                <a:effectLst/>
                <a:latin typeface="Tahoma" pitchFamily="34" charset="0"/>
                <a:ea typeface="ＭＳ Ｐゴシック" charset="0"/>
                <a:cs typeface="Tahoma" pitchFamily="34" charset="0"/>
              </a:rPr>
              <a:t> two options for determining fault current available:</a:t>
            </a:r>
          </a:p>
          <a:p>
            <a:pPr marL="628650" lvl="1" indent="-171450">
              <a:buFont typeface="Arial" charset="0"/>
              <a:buChar char="•"/>
            </a:pPr>
            <a:r>
              <a:rPr lang="en-US" sz="1200" kern="1200" dirty="0">
                <a:solidFill>
                  <a:schemeClr val="tx1"/>
                </a:solidFill>
                <a:effectLst/>
                <a:latin typeface="Tahoma" pitchFamily="34" charset="0"/>
                <a:ea typeface="ＭＳ Ｐゴシック" charset="0"/>
                <a:cs typeface="Tahoma" pitchFamily="34" charset="0"/>
              </a:rPr>
              <a:t>Incident energy analysis method</a:t>
            </a:r>
          </a:p>
          <a:p>
            <a:pPr marL="1085850" lvl="2" indent="-171450">
              <a:buFont typeface="Arial" charset="0"/>
              <a:buChar char="•"/>
            </a:pPr>
            <a:r>
              <a:rPr lang="en-US" sz="1200" kern="1200" dirty="0">
                <a:solidFill>
                  <a:schemeClr val="tx1"/>
                </a:solidFill>
                <a:effectLst/>
                <a:latin typeface="Tahoma" pitchFamily="34" charset="0"/>
                <a:ea typeface="ＭＳ Ｐゴシック" charset="0"/>
                <a:cs typeface="Tahoma" pitchFamily="34" charset="0"/>
              </a:rPr>
              <a:t>NFPA 70E Annex D calculations used to determine incident energy available</a:t>
            </a:r>
          </a:p>
          <a:p>
            <a:pPr marL="1085850" lvl="2" indent="-171450">
              <a:buFont typeface="Arial" charset="0"/>
              <a:buChar char="•"/>
            </a:pPr>
            <a:r>
              <a:rPr lang="en-US" sz="1200" kern="1200" dirty="0">
                <a:solidFill>
                  <a:schemeClr val="tx1"/>
                </a:solidFill>
                <a:effectLst/>
                <a:latin typeface="Tahoma" pitchFamily="34" charset="0"/>
                <a:ea typeface="ＭＳ Ｐゴシック" charset="0"/>
                <a:cs typeface="Tahoma" pitchFamily="34" charset="0"/>
              </a:rPr>
              <a:t>Analysis by engineer may be required</a:t>
            </a:r>
          </a:p>
          <a:p>
            <a:pPr marL="1085850" lvl="2" indent="-171450">
              <a:buFont typeface="Arial" charset="0"/>
              <a:buChar char="•"/>
            </a:pPr>
            <a:r>
              <a:rPr lang="en-US" sz="1200" kern="1200" dirty="0">
                <a:solidFill>
                  <a:schemeClr val="tx1"/>
                </a:solidFill>
                <a:effectLst/>
                <a:latin typeface="Tahoma" pitchFamily="34" charset="0"/>
                <a:ea typeface="ＭＳ Ｐゴシック" charset="0"/>
                <a:cs typeface="Tahoma" pitchFamily="34" charset="0"/>
              </a:rPr>
              <a:t>PPE selected based on incident energy level </a:t>
            </a:r>
          </a:p>
          <a:p>
            <a:pPr marL="628650" lvl="1" indent="-171450">
              <a:buFont typeface="Arial" charset="0"/>
              <a:buChar char="•"/>
            </a:pPr>
            <a:r>
              <a:rPr lang="en-US" sz="1200" kern="1200" dirty="0">
                <a:solidFill>
                  <a:schemeClr val="tx1"/>
                </a:solidFill>
                <a:effectLst/>
                <a:latin typeface="Tahoma" pitchFamily="34" charset="0"/>
                <a:ea typeface="ＭＳ Ｐゴシック" charset="0"/>
                <a:cs typeface="Tahoma" pitchFamily="34" charset="0"/>
              </a:rPr>
              <a:t>Arc flash PPE category method</a:t>
            </a:r>
          </a:p>
          <a:p>
            <a:pPr marL="1085850" lvl="2" indent="-171450">
              <a:buFont typeface="Arial" charset="0"/>
              <a:buChar char="•"/>
            </a:pPr>
            <a:r>
              <a:rPr lang="en-US" sz="1200" kern="1200" dirty="0">
                <a:solidFill>
                  <a:schemeClr val="tx1"/>
                </a:solidFill>
                <a:effectLst/>
                <a:latin typeface="Tahoma" pitchFamily="34" charset="0"/>
                <a:ea typeface="ＭＳ Ｐゴシック" charset="0"/>
                <a:cs typeface="Tahoma" pitchFamily="34" charset="0"/>
              </a:rPr>
              <a:t>NFPA 70E Tables used to determine exposure level and PPE</a:t>
            </a:r>
          </a:p>
          <a:p>
            <a:pPr marL="1085850" lvl="2" indent="-171450">
              <a:buFont typeface="Arial" charset="0"/>
              <a:buChar char="•"/>
            </a:pPr>
            <a:r>
              <a:rPr lang="en-US" sz="1200" kern="1200" dirty="0">
                <a:solidFill>
                  <a:schemeClr val="tx1"/>
                </a:solidFill>
                <a:effectLst/>
                <a:latin typeface="Tahoma" pitchFamily="34" charset="0"/>
                <a:ea typeface="ＭＳ Ｐゴシック" charset="0"/>
                <a:cs typeface="Tahoma" pitchFamily="34" charset="0"/>
              </a:rPr>
              <a:t>Task must correspond to one of the categories</a:t>
            </a:r>
          </a:p>
          <a:p>
            <a:pPr marL="1085850" lvl="2" indent="-171450">
              <a:buFont typeface="Arial" charset="0"/>
              <a:buChar char="•"/>
            </a:pPr>
            <a:r>
              <a:rPr lang="en-US" sz="1200" kern="1200" dirty="0">
                <a:solidFill>
                  <a:schemeClr val="tx1"/>
                </a:solidFill>
                <a:effectLst/>
                <a:latin typeface="Tahoma" pitchFamily="34" charset="0"/>
                <a:ea typeface="ＭＳ Ｐゴシック" charset="0"/>
                <a:cs typeface="Tahoma" pitchFamily="34" charset="0"/>
              </a:rPr>
              <a:t>Does not address all PV circuit configurations, voltages, and current levels</a:t>
            </a:r>
          </a:p>
          <a:p>
            <a:pPr marL="171450" indent="-171450">
              <a:buFont typeface="Arial" charset="0"/>
              <a:buChar char="•"/>
            </a:pPr>
            <a:r>
              <a:rPr lang="en-US" sz="1200" kern="1200" dirty="0">
                <a:solidFill>
                  <a:schemeClr val="tx1"/>
                </a:solidFill>
                <a:effectLst/>
                <a:latin typeface="Tahoma" pitchFamily="34" charset="0"/>
                <a:ea typeface="ＭＳ Ｐゴシック" charset="0"/>
                <a:cs typeface="Tahoma" pitchFamily="34" charset="0"/>
              </a:rPr>
              <a:t>Unfortunately, the NFPA 70E does not sufficiently address PV system DC circuits</a:t>
            </a:r>
            <a:r>
              <a:rPr lang="en-US" sz="1200" kern="1200" baseline="0" dirty="0">
                <a:solidFill>
                  <a:schemeClr val="tx1"/>
                </a:solidFill>
                <a:effectLst/>
                <a:latin typeface="Tahoma" pitchFamily="34" charset="0"/>
                <a:ea typeface="ＭＳ Ｐゴシック" charset="0"/>
                <a:cs typeface="Tahoma" pitchFamily="34" charset="0"/>
              </a:rPr>
              <a:t> - professional engineering assistance may be required to determine</a:t>
            </a:r>
            <a:r>
              <a:rPr lang="en-US" sz="1200" kern="1200" dirty="0">
                <a:solidFill>
                  <a:schemeClr val="tx1"/>
                </a:solidFill>
                <a:effectLst/>
                <a:latin typeface="Tahoma" pitchFamily="34" charset="0"/>
                <a:ea typeface="ＭＳ Ｐゴシック" charset="0"/>
                <a:cs typeface="Tahoma" pitchFamily="34" charset="0"/>
              </a:rPr>
              <a:t> appropriate PPE</a:t>
            </a:r>
          </a:p>
          <a:p>
            <a:endParaRPr lang="en-US" dirty="0">
              <a:latin typeface="Tahoma" pitchFamily="34" charset="0"/>
            </a:endParaRPr>
          </a:p>
        </p:txBody>
      </p:sp>
      <p:sp>
        <p:nvSpPr>
          <p:cNvPr id="2" name="Slide Number Placeholder 1"/>
          <p:cNvSpPr>
            <a:spLocks noGrp="1"/>
          </p:cNvSpPr>
          <p:nvPr>
            <p:ph type="sldNum" sz="quarter" idx="10"/>
          </p:nvPr>
        </p:nvSpPr>
        <p:spPr/>
        <p:txBody>
          <a:bodyPr/>
          <a:lstStyle/>
          <a:p>
            <a:fld id="{F2044902-878F-B949-9CEA-0806CB61E298}" type="slidenum">
              <a:rPr lang="en-US" smtClean="0"/>
              <a:pPr/>
              <a:t>35</a:t>
            </a:fld>
            <a:endParaRPr lang="en-US"/>
          </a:p>
        </p:txBody>
      </p:sp>
      <p:sp>
        <p:nvSpPr>
          <p:cNvPr id="3" name="Header Placeholder 2"/>
          <p:cNvSpPr>
            <a:spLocks noGrp="1"/>
          </p:cNvSpPr>
          <p:nvPr>
            <p:ph type="hdr" sz="quarter" idx="11"/>
          </p:nvPr>
        </p:nvSpPr>
        <p:spPr/>
        <p:txBody>
          <a:bodyPr/>
          <a:lstStyle/>
          <a:p>
            <a:pPr>
              <a:defRPr/>
            </a:pPr>
            <a:r>
              <a:rPr lang="en-US"/>
              <a:t>Solar Electric Safety</a:t>
            </a:r>
          </a:p>
        </p:txBody>
      </p:sp>
    </p:spTree>
    <p:extLst>
      <p:ext uri="{BB962C8B-B14F-4D97-AF65-F5344CB8AC3E}">
        <p14:creationId xmlns:p14="http://schemas.microsoft.com/office/powerpoint/2010/main" val="87868167"/>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31913" y="461963"/>
            <a:ext cx="4179887" cy="3136900"/>
          </a:xfrm>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The arc flash hazard present on the DC side of the system will vary significantly based on the system size and configuration</a:t>
            </a:r>
          </a:p>
          <a:p>
            <a:pPr marL="628650" lvl="1" indent="-171450">
              <a:buFont typeface="Arial" panose="020B0604020202020204" pitchFamily="34" charset="0"/>
              <a:buChar char="•"/>
            </a:pPr>
            <a:r>
              <a:rPr lang="en-US" dirty="0"/>
              <a:t>The risk is proportional to the electrical characteristics of PV power in the enclosure</a:t>
            </a:r>
          </a:p>
          <a:p>
            <a:pPr marL="628650" lvl="1" indent="-171450">
              <a:buFont typeface="Arial" panose="020B0604020202020204" pitchFamily="34" charset="0"/>
              <a:buChar char="•"/>
            </a:pPr>
            <a:r>
              <a:rPr lang="en-US" dirty="0"/>
              <a:t>A larger system = great risk</a:t>
            </a:r>
          </a:p>
          <a:p>
            <a:pPr marL="171450" lvl="0" indent="-171450">
              <a:buFont typeface="Arial" panose="020B0604020202020204" pitchFamily="34" charset="0"/>
              <a:buChar char="•"/>
            </a:pPr>
            <a:r>
              <a:rPr lang="en-US" dirty="0"/>
              <a:t>Arch flash hazards are especially a concern with central inverter systems, where you will have many parallel strings from combiner and recombiner boxes</a:t>
            </a:r>
          </a:p>
          <a:p>
            <a:pPr marL="628650" lvl="1" indent="-171450">
              <a:buFont typeface="Arial" panose="020B0604020202020204" pitchFamily="34" charset="0"/>
              <a:buChar char="•"/>
            </a:pPr>
            <a:r>
              <a:rPr lang="en-US" dirty="0"/>
              <a:t>Always consult your plan set or equipment labels for calculated values</a:t>
            </a:r>
          </a:p>
          <a:p>
            <a:pPr marL="171450" lvl="0" indent="-171450">
              <a:buFont typeface="Arial" panose="020B0604020202020204" pitchFamily="34" charset="0"/>
              <a:buChar char="•"/>
            </a:pPr>
            <a:r>
              <a:rPr lang="en-US" dirty="0"/>
              <a:t>To reduce the hazard level, segment array into lower power segments</a:t>
            </a:r>
          </a:p>
        </p:txBody>
      </p:sp>
      <p:sp>
        <p:nvSpPr>
          <p:cNvPr id="4" name="Header Placeholder 3"/>
          <p:cNvSpPr>
            <a:spLocks noGrp="1"/>
          </p:cNvSpPr>
          <p:nvPr>
            <p:ph type="hdr" sz="quarter"/>
          </p:nvPr>
        </p:nvSpPr>
        <p:spPr/>
        <p:txBody>
          <a:bodyPr/>
          <a:lstStyle/>
          <a:p>
            <a:pPr>
              <a:defRPr/>
            </a:pPr>
            <a:r>
              <a:rPr lang="en-US"/>
              <a:t>Solar Electric Safety</a:t>
            </a:r>
          </a:p>
        </p:txBody>
      </p:sp>
      <p:sp>
        <p:nvSpPr>
          <p:cNvPr id="5" name="Slide Number Placeholder 4"/>
          <p:cNvSpPr>
            <a:spLocks noGrp="1"/>
          </p:cNvSpPr>
          <p:nvPr>
            <p:ph type="sldNum" sz="quarter" idx="5"/>
          </p:nvPr>
        </p:nvSpPr>
        <p:spPr/>
        <p:txBody>
          <a:bodyPr/>
          <a:lstStyle/>
          <a:p>
            <a:fld id="{F2044902-878F-B949-9CEA-0806CB61E298}" type="slidenum">
              <a:rPr lang="en-US" smtClean="0"/>
              <a:pPr/>
              <a:t>36</a:t>
            </a:fld>
            <a:endParaRPr lang="en-US"/>
          </a:p>
        </p:txBody>
      </p:sp>
    </p:spTree>
    <p:extLst>
      <p:ext uri="{BB962C8B-B14F-4D97-AF65-F5344CB8AC3E}">
        <p14:creationId xmlns:p14="http://schemas.microsoft.com/office/powerpoint/2010/main" val="4171622734"/>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57313" y="490538"/>
            <a:ext cx="4198937" cy="3149600"/>
          </a:xfrm>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pPr>
              <a:defRPr/>
            </a:pPr>
            <a:r>
              <a:rPr lang="en-US"/>
              <a:t>Solar Electric Safety</a:t>
            </a:r>
          </a:p>
        </p:txBody>
      </p:sp>
      <p:sp>
        <p:nvSpPr>
          <p:cNvPr id="5" name="Slide Number Placeholder 4"/>
          <p:cNvSpPr>
            <a:spLocks noGrp="1"/>
          </p:cNvSpPr>
          <p:nvPr>
            <p:ph type="sldNum" sz="quarter" idx="11"/>
          </p:nvPr>
        </p:nvSpPr>
        <p:spPr/>
        <p:txBody>
          <a:bodyPr/>
          <a:lstStyle/>
          <a:p>
            <a:fld id="{F2044902-878F-B949-9CEA-0806CB61E298}" type="slidenum">
              <a:rPr lang="en-US" smtClean="0"/>
              <a:pPr/>
              <a:t>37</a:t>
            </a:fld>
            <a:endParaRPr lang="en-US"/>
          </a:p>
        </p:txBody>
      </p:sp>
    </p:spTree>
    <p:extLst>
      <p:ext uri="{BB962C8B-B14F-4D97-AF65-F5344CB8AC3E}">
        <p14:creationId xmlns:p14="http://schemas.microsoft.com/office/powerpoint/2010/main" val="1202093823"/>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31913" y="461963"/>
            <a:ext cx="4181475" cy="3136900"/>
          </a:xfrm>
        </p:spPr>
      </p:sp>
      <p:sp>
        <p:nvSpPr>
          <p:cNvPr id="3" name="Notes Placeholder 2"/>
          <p:cNvSpPr>
            <a:spLocks noGrp="1"/>
          </p:cNvSpPr>
          <p:nvPr>
            <p:ph type="body" idx="1"/>
          </p:nvPr>
        </p:nvSpPr>
        <p:spPr>
          <a:xfrm>
            <a:off x="272622" y="3691642"/>
            <a:ext cx="6361181" cy="5328502"/>
          </a:xfrm>
        </p:spPr>
        <p:txBody>
          <a:bodyPr/>
          <a:lstStyle/>
          <a:p>
            <a:pPr marL="171450" indent="-171450">
              <a:buFont typeface="Arial" charset="0"/>
              <a:buChar char="•"/>
            </a:pPr>
            <a:r>
              <a:rPr lang="en-US" sz="1200" kern="1200" dirty="0">
                <a:solidFill>
                  <a:schemeClr val="tx1"/>
                </a:solidFill>
                <a:effectLst/>
                <a:latin typeface="Tahoma" pitchFamily="34" charset="0"/>
                <a:ea typeface="ＭＳ Ｐゴシック" charset="0"/>
                <a:cs typeface="Tahoma" pitchFamily="34" charset="0"/>
              </a:rPr>
              <a:t>Steps to take to create an electrically safe work environment include:</a:t>
            </a:r>
          </a:p>
          <a:p>
            <a:pPr marL="628650" lvl="1" indent="-171450">
              <a:buFont typeface="Arial" charset="0"/>
              <a:buChar char="•"/>
            </a:pPr>
            <a:r>
              <a:rPr lang="en-US" kern="1200" dirty="0">
                <a:solidFill>
                  <a:schemeClr val="tx1"/>
                </a:solidFill>
                <a:effectLst/>
                <a:latin typeface="Tahoma" pitchFamily="34" charset="0"/>
                <a:ea typeface="ＭＳ Ｐゴシック" charset="0"/>
                <a:cs typeface="Tahoma" pitchFamily="34" charset="0"/>
              </a:rPr>
              <a:t>Perform a JHA for each task</a:t>
            </a:r>
          </a:p>
          <a:p>
            <a:pPr marL="628650" lvl="1" indent="-171450">
              <a:buFont typeface="Arial" charset="0"/>
              <a:buChar char="•"/>
            </a:pPr>
            <a:r>
              <a:rPr lang="en-US" kern="1200" dirty="0">
                <a:solidFill>
                  <a:schemeClr val="tx1"/>
                </a:solidFill>
                <a:effectLst/>
                <a:latin typeface="Tahoma" pitchFamily="34" charset="0"/>
                <a:ea typeface="ＭＳ Ｐゴシック" charset="0"/>
                <a:cs typeface="Tahoma" pitchFamily="34" charset="0"/>
              </a:rPr>
              <a:t>Follow SOPs- ‘live’ electrical work is only performed during testing, commissioning, and troubleshooting; properly maintain tools/PPE; document!</a:t>
            </a:r>
          </a:p>
          <a:p>
            <a:pPr marL="628650" lvl="1" indent="-171450">
              <a:buFont typeface="Arial" charset="0"/>
              <a:buChar char="•"/>
            </a:pPr>
            <a:r>
              <a:rPr lang="en-US" kern="1200" dirty="0">
                <a:solidFill>
                  <a:schemeClr val="tx1"/>
                </a:solidFill>
                <a:effectLst/>
                <a:latin typeface="Tahoma" pitchFamily="34" charset="0"/>
                <a:ea typeface="ＭＳ Ｐゴシック" charset="0"/>
                <a:cs typeface="Tahoma" pitchFamily="34" charset="0"/>
              </a:rPr>
              <a:t>Electrical work only for qualified persons</a:t>
            </a:r>
          </a:p>
          <a:p>
            <a:pPr marL="628650" lvl="1" indent="-171450">
              <a:buFont typeface="Arial" charset="0"/>
              <a:buChar char="•"/>
            </a:pPr>
            <a:r>
              <a:rPr lang="en-US" kern="1200" dirty="0">
                <a:solidFill>
                  <a:schemeClr val="tx1"/>
                </a:solidFill>
                <a:effectLst/>
                <a:latin typeface="Tahoma" pitchFamily="34" charset="0"/>
                <a:ea typeface="ＭＳ Ｐゴシック" charset="0"/>
                <a:cs typeface="Tahoma" pitchFamily="34" charset="0"/>
              </a:rPr>
              <a:t>Follow LOTO procedures</a:t>
            </a:r>
            <a:endParaRPr lang="en-US" dirty="0"/>
          </a:p>
        </p:txBody>
      </p:sp>
      <p:sp>
        <p:nvSpPr>
          <p:cNvPr id="5" name="Slide Number Placeholder 4"/>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F2044902-878F-B949-9CEA-0806CB61E298}" type="slidenum">
              <a:rPr kumimoji="0" lang="en-US" sz="1200" b="0" i="0" u="none" strike="noStrike" kern="1200" cap="none" spc="0" normalizeH="0" baseline="0" noProof="0" smtClean="0">
                <a:ln>
                  <a:noFill/>
                </a:ln>
                <a:solidFill>
                  <a:srgbClr val="000000"/>
                </a:solidFill>
                <a:effectLst/>
                <a:uLnTx/>
                <a:uFillTx/>
                <a:latin typeface="Tahoma" charset="0"/>
                <a:ea typeface="Tahoma" charset="0"/>
                <a:cs typeface="Tahoma" charset="0"/>
              </a:rPr>
              <a:pPr marL="0" marR="0" lvl="0" indent="0" algn="r" defTabSz="914400" rtl="0" eaLnBrk="1" fontAlgn="base" latinLnBrk="0" hangingPunct="1">
                <a:lnSpc>
                  <a:spcPct val="100000"/>
                </a:lnSpc>
                <a:spcBef>
                  <a:spcPct val="0"/>
                </a:spcBef>
                <a:spcAft>
                  <a:spcPct val="0"/>
                </a:spcAft>
                <a:buClrTx/>
                <a:buSzTx/>
                <a:buFontTx/>
                <a:buNone/>
                <a:tabLst/>
                <a:defRPr/>
              </a:pPr>
              <a:t>38</a:t>
            </a:fld>
            <a:endParaRPr kumimoji="0" lang="en-US" sz="1200" b="0" i="0" u="none" strike="noStrike" kern="1200" cap="none" spc="0" normalizeH="0" baseline="0" noProof="0">
              <a:ln>
                <a:noFill/>
              </a:ln>
              <a:solidFill>
                <a:srgbClr val="000000"/>
              </a:solidFill>
              <a:effectLst/>
              <a:uLnTx/>
              <a:uFillTx/>
              <a:latin typeface="Tahoma" charset="0"/>
              <a:ea typeface="Tahoma" charset="0"/>
              <a:cs typeface="Tahoma" charset="0"/>
            </a:endParaRPr>
          </a:p>
        </p:txBody>
      </p:sp>
      <p:sp>
        <p:nvSpPr>
          <p:cNvPr id="6" name="Header Placeholder 5"/>
          <p:cNvSpPr>
            <a:spLocks noGrp="1"/>
          </p:cNvSpPr>
          <p:nvPr>
            <p:ph type="hdr" sz="quarter" idx="11"/>
          </p:nvPr>
        </p:nvSpPr>
        <p:spPr/>
        <p:txBody>
          <a:bodyPr/>
          <a:lstStyle/>
          <a:p>
            <a:pPr marL="0" marR="0" lvl="0" indent="0" algn="l" defTabSz="922338" rtl="0" eaLnBrk="1" fontAlgn="base" latinLnBrk="0" hangingPunct="1">
              <a:lnSpc>
                <a:spcPct val="100000"/>
              </a:lnSpc>
              <a:spcBef>
                <a:spcPct val="0"/>
              </a:spcBef>
              <a:spcAft>
                <a:spcPct val="0"/>
              </a:spcAft>
              <a:buClrTx/>
              <a:buSzTx/>
              <a:buFontTx/>
              <a:buNone/>
              <a:tabLst/>
              <a:defRPr/>
            </a:pPr>
            <a:r>
              <a:rPr kumimoji="0" lang="en-US" sz="1400" b="0" i="0" u="none" strike="noStrike" kern="1200" cap="none" spc="0" normalizeH="0" baseline="0" noProof="0">
                <a:ln>
                  <a:noFill/>
                </a:ln>
                <a:solidFill>
                  <a:srgbClr val="000000"/>
                </a:solidFill>
                <a:effectLst/>
                <a:uLnTx/>
                <a:uFillTx/>
                <a:latin typeface="Tahoma" pitchFamily="34" charset="0"/>
                <a:ea typeface="Tahoma" pitchFamily="34" charset="0"/>
                <a:cs typeface="Tahoma" pitchFamily="34" charset="0"/>
              </a:rPr>
              <a:t>Solar Electric Safety</a:t>
            </a:r>
          </a:p>
        </p:txBody>
      </p:sp>
    </p:spTree>
    <p:extLst>
      <p:ext uri="{BB962C8B-B14F-4D97-AF65-F5344CB8AC3E}">
        <p14:creationId xmlns:p14="http://schemas.microsoft.com/office/powerpoint/2010/main" val="1432627433"/>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31913" y="461963"/>
            <a:ext cx="4181475" cy="3136900"/>
          </a:xfrm>
        </p:spPr>
      </p:sp>
      <p:sp>
        <p:nvSpPr>
          <p:cNvPr id="3" name="Notes Placeholder 2"/>
          <p:cNvSpPr>
            <a:spLocks noGrp="1"/>
          </p:cNvSpPr>
          <p:nvPr>
            <p:ph type="body" idx="1"/>
          </p:nvPr>
        </p:nvSpPr>
        <p:spPr>
          <a:xfrm>
            <a:off x="272622" y="3691642"/>
            <a:ext cx="6361181" cy="5328502"/>
          </a:xfrm>
        </p:spPr>
        <p:txBody>
          <a:bodyPr/>
          <a:lstStyle/>
          <a:p>
            <a:pPr marL="171450" indent="-171450">
              <a:buFont typeface="Arial" charset="0"/>
              <a:buChar char="•"/>
            </a:pPr>
            <a:r>
              <a:rPr lang="en-US" sz="1200" kern="1200" dirty="0">
                <a:solidFill>
                  <a:schemeClr val="tx1"/>
                </a:solidFill>
                <a:effectLst/>
                <a:latin typeface="Tahoma" pitchFamily="34" charset="0"/>
                <a:ea typeface="ＭＳ Ｐゴシック" charset="0"/>
                <a:cs typeface="Tahoma" pitchFamily="34" charset="0"/>
              </a:rPr>
              <a:t>There is no need to work on energized circuits during PV system installation!</a:t>
            </a:r>
            <a:r>
              <a:rPr lang="en-US" sz="1200" kern="1200" baseline="0" dirty="0">
                <a:solidFill>
                  <a:schemeClr val="tx1"/>
                </a:solidFill>
                <a:effectLst/>
                <a:latin typeface="Tahoma" pitchFamily="34" charset="0"/>
                <a:ea typeface="ＭＳ Ｐゴシック" charset="0"/>
                <a:cs typeface="Tahoma" pitchFamily="34" charset="0"/>
              </a:rPr>
              <a:t> </a:t>
            </a:r>
            <a:endParaRPr lang="en-US" sz="1200" kern="1200" dirty="0">
              <a:solidFill>
                <a:schemeClr val="tx1"/>
              </a:solidFill>
              <a:effectLst/>
              <a:latin typeface="Tahoma" pitchFamily="34" charset="0"/>
              <a:ea typeface="ＭＳ Ｐゴシック" charset="0"/>
              <a:cs typeface="Tahoma" pitchFamily="34" charset="0"/>
            </a:endParaRPr>
          </a:p>
          <a:p>
            <a:pPr marL="628650" lvl="1" indent="-171450">
              <a:buFont typeface="Arial" charset="0"/>
              <a:buChar char="•"/>
            </a:pPr>
            <a:r>
              <a:rPr lang="en-US" sz="1200" kern="1200" dirty="0">
                <a:solidFill>
                  <a:schemeClr val="tx1"/>
                </a:solidFill>
                <a:effectLst/>
                <a:latin typeface="Tahoma" pitchFamily="34" charset="0"/>
                <a:ea typeface="ＭＳ Ｐゴシック" charset="0"/>
                <a:cs typeface="Tahoma" pitchFamily="34" charset="0"/>
              </a:rPr>
              <a:t>Must follow proper installation procedures</a:t>
            </a:r>
          </a:p>
          <a:p>
            <a:pPr marL="628650" lvl="1" indent="-171450">
              <a:buFont typeface="Arial" charset="0"/>
              <a:buChar char="•"/>
            </a:pPr>
            <a:r>
              <a:rPr lang="en-US" sz="1200" kern="1200" dirty="0">
                <a:solidFill>
                  <a:schemeClr val="tx1"/>
                </a:solidFill>
                <a:effectLst/>
                <a:latin typeface="Tahoma" pitchFamily="34" charset="0"/>
                <a:ea typeface="ＭＳ Ｐゴシック" charset="0"/>
                <a:cs typeface="Tahoma" pitchFamily="34" charset="0"/>
              </a:rPr>
              <a:t>Access to energized circuits is only needed during testing,</a:t>
            </a:r>
            <a:r>
              <a:rPr lang="en-US" sz="1200" kern="1200" baseline="0" dirty="0">
                <a:solidFill>
                  <a:schemeClr val="tx1"/>
                </a:solidFill>
                <a:effectLst/>
                <a:latin typeface="Tahoma" pitchFamily="34" charset="0"/>
                <a:ea typeface="ＭＳ Ｐゴシック" charset="0"/>
                <a:cs typeface="Tahoma" pitchFamily="34" charset="0"/>
              </a:rPr>
              <a:t> commissioning, and troubleshooting</a:t>
            </a:r>
            <a:endParaRPr lang="en-US" sz="1200" kern="1200" dirty="0">
              <a:solidFill>
                <a:schemeClr val="tx1"/>
              </a:solidFill>
              <a:effectLst/>
              <a:latin typeface="Tahoma" pitchFamily="34" charset="0"/>
              <a:ea typeface="ＭＳ Ｐゴシック" charset="0"/>
              <a:cs typeface="Tahoma" pitchFamily="34" charset="0"/>
            </a:endParaRPr>
          </a:p>
          <a:p>
            <a:pPr marL="171450" indent="-171450">
              <a:buFont typeface="Arial" charset="0"/>
              <a:buChar char="•"/>
            </a:pPr>
            <a:r>
              <a:rPr lang="en-US" sz="1200" kern="1200" dirty="0">
                <a:solidFill>
                  <a:schemeClr val="tx1"/>
                </a:solidFill>
                <a:effectLst/>
                <a:latin typeface="Tahoma" pitchFamily="34" charset="0"/>
                <a:ea typeface="ＭＳ Ｐゴシック" charset="0"/>
                <a:cs typeface="Tahoma" pitchFamily="34" charset="0"/>
              </a:rPr>
              <a:t>If you are working on an</a:t>
            </a:r>
            <a:r>
              <a:rPr lang="en-US" sz="1200" kern="1200" baseline="0" dirty="0">
                <a:solidFill>
                  <a:schemeClr val="tx1"/>
                </a:solidFill>
                <a:effectLst/>
                <a:latin typeface="Tahoma" pitchFamily="34" charset="0"/>
                <a:ea typeface="ＭＳ Ｐゴシック" charset="0"/>
                <a:cs typeface="Tahoma" pitchFamily="34" charset="0"/>
              </a:rPr>
              <a:t> energized circuit during installation, you are likely doing something wrong! </a:t>
            </a:r>
            <a:endParaRPr lang="en-US" sz="1200" kern="1200" dirty="0">
              <a:solidFill>
                <a:schemeClr val="tx1"/>
              </a:solidFill>
              <a:effectLst/>
              <a:latin typeface="Tahoma" pitchFamily="34" charset="0"/>
              <a:ea typeface="ＭＳ Ｐゴシック" charset="0"/>
              <a:cs typeface="Tahoma" pitchFamily="34" charset="0"/>
            </a:endParaRPr>
          </a:p>
          <a:p>
            <a:endParaRPr lang="en-US" dirty="0"/>
          </a:p>
        </p:txBody>
      </p:sp>
      <p:sp>
        <p:nvSpPr>
          <p:cNvPr id="5" name="Slide Number Placeholder 4"/>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F2044902-878F-B949-9CEA-0806CB61E298}" type="slidenum">
              <a:rPr kumimoji="0" lang="en-US" sz="1200" b="0" i="0" u="none" strike="noStrike" kern="1200" cap="none" spc="0" normalizeH="0" baseline="0" noProof="0" smtClean="0">
                <a:ln>
                  <a:noFill/>
                </a:ln>
                <a:solidFill>
                  <a:srgbClr val="000000"/>
                </a:solidFill>
                <a:effectLst/>
                <a:uLnTx/>
                <a:uFillTx/>
                <a:latin typeface="Tahoma" charset="0"/>
                <a:ea typeface="Tahoma" charset="0"/>
                <a:cs typeface="Tahoma" charset="0"/>
              </a:rPr>
              <a:pPr marL="0" marR="0" lvl="0" indent="0" algn="r" defTabSz="914400" rtl="0" eaLnBrk="1" fontAlgn="base" latinLnBrk="0" hangingPunct="1">
                <a:lnSpc>
                  <a:spcPct val="100000"/>
                </a:lnSpc>
                <a:spcBef>
                  <a:spcPct val="0"/>
                </a:spcBef>
                <a:spcAft>
                  <a:spcPct val="0"/>
                </a:spcAft>
                <a:buClrTx/>
                <a:buSzTx/>
                <a:buFontTx/>
                <a:buNone/>
                <a:tabLst/>
                <a:defRPr/>
              </a:pPr>
              <a:t>39</a:t>
            </a:fld>
            <a:endParaRPr kumimoji="0" lang="en-US" sz="1200" b="0" i="0" u="none" strike="noStrike" kern="1200" cap="none" spc="0" normalizeH="0" baseline="0" noProof="0">
              <a:ln>
                <a:noFill/>
              </a:ln>
              <a:solidFill>
                <a:srgbClr val="000000"/>
              </a:solidFill>
              <a:effectLst/>
              <a:uLnTx/>
              <a:uFillTx/>
              <a:latin typeface="Tahoma" charset="0"/>
              <a:ea typeface="Tahoma" charset="0"/>
              <a:cs typeface="Tahoma" charset="0"/>
            </a:endParaRPr>
          </a:p>
        </p:txBody>
      </p:sp>
      <p:sp>
        <p:nvSpPr>
          <p:cNvPr id="6" name="Header Placeholder 5"/>
          <p:cNvSpPr>
            <a:spLocks noGrp="1"/>
          </p:cNvSpPr>
          <p:nvPr>
            <p:ph type="hdr" sz="quarter" idx="11"/>
          </p:nvPr>
        </p:nvSpPr>
        <p:spPr/>
        <p:txBody>
          <a:bodyPr/>
          <a:lstStyle/>
          <a:p>
            <a:pPr marL="0" marR="0" lvl="0" indent="0" algn="l" defTabSz="922338" rtl="0" eaLnBrk="1" fontAlgn="base" latinLnBrk="0" hangingPunct="1">
              <a:lnSpc>
                <a:spcPct val="100000"/>
              </a:lnSpc>
              <a:spcBef>
                <a:spcPct val="0"/>
              </a:spcBef>
              <a:spcAft>
                <a:spcPct val="0"/>
              </a:spcAft>
              <a:buClrTx/>
              <a:buSzTx/>
              <a:buFontTx/>
              <a:buNone/>
              <a:tabLst/>
              <a:defRPr/>
            </a:pPr>
            <a:r>
              <a:rPr kumimoji="0" lang="en-US" sz="1400" b="0" i="0" u="none" strike="noStrike" kern="1200" cap="none" spc="0" normalizeH="0" baseline="0" noProof="0">
                <a:ln>
                  <a:noFill/>
                </a:ln>
                <a:solidFill>
                  <a:srgbClr val="000000"/>
                </a:solidFill>
                <a:effectLst/>
                <a:uLnTx/>
                <a:uFillTx/>
                <a:latin typeface="Tahoma" pitchFamily="34" charset="0"/>
                <a:ea typeface="Tahoma" pitchFamily="34" charset="0"/>
                <a:cs typeface="Tahoma" pitchFamily="34" charset="0"/>
              </a:rPr>
              <a:t>Solar Electric Safety</a:t>
            </a:r>
          </a:p>
        </p:txBody>
      </p:sp>
    </p:spTree>
    <p:extLst>
      <p:ext uri="{BB962C8B-B14F-4D97-AF65-F5344CB8AC3E}">
        <p14:creationId xmlns:p14="http://schemas.microsoft.com/office/powerpoint/2010/main" val="103809047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Rot="1" noChangeAspect="1" noChangeArrowheads="1" noTextEdit="1"/>
          </p:cNvSpPr>
          <p:nvPr>
            <p:ph type="sldImg"/>
          </p:nvPr>
        </p:nvSpPr>
        <p:spPr>
          <a:xfrm>
            <a:off x="1331913" y="465138"/>
            <a:ext cx="4181475" cy="3136900"/>
          </a:xfrm>
          <a:noFill/>
          <a:ln w="9525">
            <a:solidFill>
              <a:srgbClr val="000000"/>
            </a:solidFill>
            <a:miter lim="800000"/>
            <a:headEnd/>
            <a:tailEnd/>
          </a:ln>
        </p:spPr>
      </p:sp>
      <p:sp>
        <p:nvSpPr>
          <p:cNvPr id="12291" name="Rectangle 3"/>
          <p:cNvSpPr>
            <a:spLocks noGrp="1" noChangeArrowheads="1"/>
          </p:cNvSpPr>
          <p:nvPr>
            <p:ph type="body" idx="1"/>
          </p:nvPr>
        </p:nvSpPr>
        <p:spPr>
          <a:xfrm>
            <a:off x="272622" y="3691642"/>
            <a:ext cx="6361181" cy="5430573"/>
          </a:xfrm>
          <a:solidFill>
            <a:srgbClr val="FFFFFF"/>
          </a:solidFill>
          <a:ln>
            <a:noFill/>
          </a:ln>
        </p:spPr>
        <p:txBody>
          <a:bodyPr>
            <a:normAutofit/>
          </a:bodyPr>
          <a:lstStyle/>
          <a:p>
            <a:pPr marL="171450" marR="0" lvl="0" indent="-171450" algn="l" defTabSz="914400" rtl="0" eaLnBrk="0" fontAlgn="base" latinLnBrk="0" hangingPunct="0">
              <a:lnSpc>
                <a:spcPct val="100000"/>
              </a:lnSpc>
              <a:spcBef>
                <a:spcPct val="0"/>
              </a:spcBef>
              <a:spcAft>
                <a:spcPct val="0"/>
              </a:spcAft>
              <a:buClrTx/>
              <a:buSzTx/>
              <a:buFont typeface="Arial" charset="0"/>
              <a:buChar char="•"/>
              <a:tabLst/>
              <a:defRPr/>
            </a:pPr>
            <a:r>
              <a:rPr lang="en-US" baseline="0" dirty="0">
                <a:latin typeface="Tahoma" pitchFamily="34" charset="0"/>
              </a:rPr>
              <a:t>OSHA provides requirements on ”what to do”</a:t>
            </a:r>
          </a:p>
          <a:p>
            <a:pPr marL="628650" marR="0" lvl="1" indent="-171450" algn="l" defTabSz="914400" rtl="0" eaLnBrk="0" fontAlgn="base" latinLnBrk="0" hangingPunct="0">
              <a:lnSpc>
                <a:spcPct val="100000"/>
              </a:lnSpc>
              <a:spcBef>
                <a:spcPct val="0"/>
              </a:spcBef>
              <a:spcAft>
                <a:spcPct val="0"/>
              </a:spcAft>
              <a:buClrTx/>
              <a:buSzTx/>
              <a:buFont typeface="Arial" charset="0"/>
              <a:buChar char="•"/>
              <a:tabLst/>
              <a:defRPr/>
            </a:pPr>
            <a:r>
              <a:rPr lang="en-US" baseline="0" dirty="0">
                <a:latin typeface="Tahoma" pitchFamily="34" charset="0"/>
              </a:rPr>
              <a:t>Electrical safety is covered under OSHA 1910 (General Industry) Subpart S and 1926 (Construction) Subpart K</a:t>
            </a:r>
          </a:p>
          <a:p>
            <a:pPr marL="628650" marR="0" lvl="1" indent="-171450" algn="l" defTabSz="914400" rtl="0" eaLnBrk="0" fontAlgn="base" latinLnBrk="0" hangingPunct="0">
              <a:lnSpc>
                <a:spcPct val="100000"/>
              </a:lnSpc>
              <a:spcBef>
                <a:spcPct val="0"/>
              </a:spcBef>
              <a:spcAft>
                <a:spcPct val="0"/>
              </a:spcAft>
              <a:buClrTx/>
              <a:buSzTx/>
              <a:buFont typeface="Arial" charset="0"/>
              <a:buChar char="•"/>
              <a:tabLst/>
              <a:defRPr/>
            </a:pPr>
            <a:r>
              <a:rPr lang="en-US" baseline="0" dirty="0">
                <a:latin typeface="Tahoma" pitchFamily="34" charset="0"/>
              </a:rPr>
              <a:t>PPE requirements are covered under 1910 Subpart I and 1926 Subpart E</a:t>
            </a:r>
          </a:p>
          <a:p>
            <a:pPr marL="171450" indent="-171450">
              <a:buFont typeface="Arial" charset="0"/>
              <a:buChar char="•"/>
            </a:pPr>
            <a:r>
              <a:rPr lang="en-US" baseline="0" dirty="0">
                <a:latin typeface="Tahoma" pitchFamily="34" charset="0"/>
              </a:rPr>
              <a:t>Explain how the mission of OSHA relates to electrical safety requirements</a:t>
            </a:r>
          </a:p>
        </p:txBody>
      </p:sp>
      <p:sp>
        <p:nvSpPr>
          <p:cNvPr id="2" name="Slide Number Placeholder 1"/>
          <p:cNvSpPr>
            <a:spLocks noGrp="1"/>
          </p:cNvSpPr>
          <p:nvPr>
            <p:ph type="sldNum" sz="quarter" idx="10"/>
          </p:nvPr>
        </p:nvSpPr>
        <p:spPr/>
        <p:txBody>
          <a:bodyPr/>
          <a:lstStyle/>
          <a:p>
            <a:fld id="{F2044902-878F-B949-9CEA-0806CB61E298}" type="slidenum">
              <a:rPr lang="en-US" smtClean="0"/>
              <a:pPr/>
              <a:t>4</a:t>
            </a:fld>
            <a:endParaRPr lang="en-US" dirty="0"/>
          </a:p>
        </p:txBody>
      </p:sp>
      <p:sp>
        <p:nvSpPr>
          <p:cNvPr id="3" name="Header Placeholder 2"/>
          <p:cNvSpPr>
            <a:spLocks noGrp="1"/>
          </p:cNvSpPr>
          <p:nvPr>
            <p:ph type="hdr" sz="quarter" idx="11"/>
          </p:nvPr>
        </p:nvSpPr>
        <p:spPr/>
        <p:txBody>
          <a:bodyPr/>
          <a:lstStyle/>
          <a:p>
            <a:pPr>
              <a:defRPr/>
            </a:pPr>
            <a:r>
              <a:rPr lang="en-US" dirty="0"/>
              <a:t>Solar Electric Safety</a:t>
            </a:r>
          </a:p>
        </p:txBody>
      </p:sp>
    </p:spTree>
    <p:extLst>
      <p:ext uri="{BB962C8B-B14F-4D97-AF65-F5344CB8AC3E}">
        <p14:creationId xmlns:p14="http://schemas.microsoft.com/office/powerpoint/2010/main" val="622774557"/>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Rot="1" noChangeAspect="1" noChangeArrowheads="1" noTextEdit="1"/>
          </p:cNvSpPr>
          <p:nvPr>
            <p:ph type="sldImg"/>
          </p:nvPr>
        </p:nvSpPr>
        <p:spPr>
          <a:xfrm>
            <a:off x="1331913" y="461963"/>
            <a:ext cx="4181475" cy="3136900"/>
          </a:xfrm>
          <a:solidFill>
            <a:srgbClr val="FFFFFF"/>
          </a:solidFill>
          <a:ln/>
        </p:spPr>
      </p:sp>
      <p:sp>
        <p:nvSpPr>
          <p:cNvPr id="16387" name="Rectangle 3"/>
          <p:cNvSpPr>
            <a:spLocks noGrp="1" noChangeArrowheads="1"/>
          </p:cNvSpPr>
          <p:nvPr>
            <p:ph type="body" idx="1"/>
          </p:nvPr>
        </p:nvSpPr>
        <p:spPr>
          <a:xfrm>
            <a:off x="272622" y="3691642"/>
            <a:ext cx="6361181" cy="4845263"/>
          </a:xfrm>
          <a:solidFill>
            <a:srgbClr val="FFFFFF"/>
          </a:solidFill>
          <a:ln>
            <a:noFill/>
          </a:ln>
        </p:spPr>
        <p:txBody>
          <a:bodyPr/>
          <a:lstStyle/>
          <a:p>
            <a:pPr marL="171450" indent="-171450">
              <a:buFont typeface="Arial" charset="0"/>
              <a:buChar char="•"/>
            </a:pPr>
            <a:r>
              <a:rPr lang="en-US" sz="1200" kern="1200" dirty="0">
                <a:solidFill>
                  <a:schemeClr val="tx1"/>
                </a:solidFill>
                <a:effectLst/>
                <a:latin typeface="Tahoma" pitchFamily="34" charset="0"/>
                <a:ea typeface="ＭＳ Ｐゴシック" charset="0"/>
                <a:cs typeface="Tahoma" pitchFamily="34" charset="0"/>
              </a:rPr>
              <a:t>Make sure you have the proper PPE for the work you may be doing at any site</a:t>
            </a:r>
            <a:r>
              <a:rPr lang="en-US" sz="1200" kern="1200" baseline="0" dirty="0">
                <a:solidFill>
                  <a:schemeClr val="tx1"/>
                </a:solidFill>
                <a:effectLst/>
                <a:latin typeface="Tahoma" pitchFamily="34" charset="0"/>
                <a:ea typeface="ＭＳ Ｐゴシック" charset="0"/>
                <a:cs typeface="Tahoma" pitchFamily="34" charset="0"/>
              </a:rPr>
              <a:t> - consult NFPA 70E and/or a professional engineer as needed</a:t>
            </a:r>
          </a:p>
          <a:p>
            <a:pPr marL="171450" marR="0" indent="-171450" algn="l" defTabSz="914400" rtl="0" eaLnBrk="0" fontAlgn="base" latinLnBrk="0" hangingPunct="0">
              <a:lnSpc>
                <a:spcPct val="100000"/>
              </a:lnSpc>
              <a:spcBef>
                <a:spcPct val="0"/>
              </a:spcBef>
              <a:spcAft>
                <a:spcPct val="0"/>
              </a:spcAft>
              <a:buClrTx/>
              <a:buSzTx/>
              <a:buFont typeface="Arial" charset="0"/>
              <a:buChar char="•"/>
              <a:tabLst/>
              <a:defRPr/>
            </a:pPr>
            <a:r>
              <a:rPr lang="en-US" sz="1200" kern="1200" dirty="0">
                <a:solidFill>
                  <a:schemeClr val="tx1"/>
                </a:solidFill>
                <a:effectLst/>
                <a:latin typeface="Tahoma" pitchFamily="34" charset="0"/>
                <a:ea typeface="ＭＳ Ｐゴシック" charset="0"/>
                <a:cs typeface="Tahoma" pitchFamily="34" charset="0"/>
              </a:rPr>
              <a:t>As mandated by NFPA 70E, when working on energized</a:t>
            </a:r>
            <a:r>
              <a:rPr lang="en-US" sz="1200" kern="1200" baseline="0" dirty="0">
                <a:solidFill>
                  <a:schemeClr val="tx1"/>
                </a:solidFill>
                <a:effectLst/>
                <a:latin typeface="Tahoma" pitchFamily="34" charset="0"/>
                <a:ea typeface="ＭＳ Ｐゴシック" charset="0"/>
                <a:cs typeface="Tahoma" pitchFamily="34" charset="0"/>
              </a:rPr>
              <a:t> equipment </a:t>
            </a:r>
            <a:r>
              <a:rPr lang="en-US" sz="1200" kern="1200" dirty="0">
                <a:solidFill>
                  <a:schemeClr val="tx1"/>
                </a:solidFill>
                <a:effectLst/>
                <a:latin typeface="Tahoma" pitchFamily="34" charset="0"/>
                <a:ea typeface="ＭＳ Ｐゴシック" charset="0"/>
                <a:cs typeface="Tahoma" pitchFamily="34" charset="0"/>
              </a:rPr>
              <a:t>within the arc-flash boundary and shock hazard</a:t>
            </a:r>
            <a:r>
              <a:rPr lang="en-US" sz="1200" kern="1200" baseline="0" dirty="0">
                <a:solidFill>
                  <a:schemeClr val="tx1"/>
                </a:solidFill>
                <a:effectLst/>
                <a:latin typeface="Tahoma" pitchFamily="34" charset="0"/>
                <a:ea typeface="ＭＳ Ｐゴシック" charset="0"/>
                <a:cs typeface="Tahoma" pitchFamily="34" charset="0"/>
              </a:rPr>
              <a:t> boundary</a:t>
            </a:r>
            <a:r>
              <a:rPr lang="en-US" sz="1200" kern="1200" dirty="0">
                <a:solidFill>
                  <a:schemeClr val="tx1"/>
                </a:solidFill>
                <a:effectLst/>
                <a:latin typeface="Tahoma" pitchFamily="34" charset="0"/>
                <a:ea typeface="ＭＳ Ｐゴシック" charset="0"/>
                <a:cs typeface="Tahoma" pitchFamily="34" charset="0"/>
              </a:rPr>
              <a:t>, arc-rated clothing and protective equipment must be worn</a:t>
            </a:r>
          </a:p>
          <a:p>
            <a:pPr marL="171450" indent="-171450">
              <a:buFont typeface="Arial" charset="0"/>
              <a:buChar char="•"/>
            </a:pPr>
            <a:r>
              <a:rPr lang="en-US" baseline="0" dirty="0">
                <a:latin typeface="Tahoma" pitchFamily="34" charset="0"/>
              </a:rPr>
              <a:t>Do not performed the work if you are not a qualified person!</a:t>
            </a:r>
          </a:p>
        </p:txBody>
      </p:sp>
      <p:sp>
        <p:nvSpPr>
          <p:cNvPr id="2" name="Slide Number Placeholder 1"/>
          <p:cNvSpPr>
            <a:spLocks noGrp="1"/>
          </p:cNvSpPr>
          <p:nvPr>
            <p:ph type="sldNum" sz="quarter" idx="10"/>
          </p:nvPr>
        </p:nvSpPr>
        <p:spPr/>
        <p:txBody>
          <a:bodyPr/>
          <a:lstStyle/>
          <a:p>
            <a:fld id="{F2044902-878F-B949-9CEA-0806CB61E298}" type="slidenum">
              <a:rPr lang="en-US" smtClean="0"/>
              <a:pPr/>
              <a:t>40</a:t>
            </a:fld>
            <a:endParaRPr lang="en-US"/>
          </a:p>
        </p:txBody>
      </p:sp>
      <p:sp>
        <p:nvSpPr>
          <p:cNvPr id="3" name="Header Placeholder 2"/>
          <p:cNvSpPr>
            <a:spLocks noGrp="1"/>
          </p:cNvSpPr>
          <p:nvPr>
            <p:ph type="hdr" sz="quarter" idx="11"/>
          </p:nvPr>
        </p:nvSpPr>
        <p:spPr/>
        <p:txBody>
          <a:bodyPr/>
          <a:lstStyle/>
          <a:p>
            <a:pPr>
              <a:defRPr/>
            </a:pPr>
            <a:r>
              <a:rPr lang="en-US"/>
              <a:t>Solar Electric Safety</a:t>
            </a:r>
          </a:p>
        </p:txBody>
      </p:sp>
    </p:spTree>
    <p:extLst>
      <p:ext uri="{BB962C8B-B14F-4D97-AF65-F5344CB8AC3E}">
        <p14:creationId xmlns:p14="http://schemas.microsoft.com/office/powerpoint/2010/main" val="408371312"/>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2"/>
          <p:cNvSpPr>
            <a:spLocks noGrp="1" noRot="1" noChangeAspect="1" noChangeArrowheads="1" noTextEdit="1"/>
          </p:cNvSpPr>
          <p:nvPr>
            <p:ph type="sldImg"/>
          </p:nvPr>
        </p:nvSpPr>
        <p:spPr>
          <a:xfrm>
            <a:off x="1331913" y="465138"/>
            <a:ext cx="4181475" cy="3136900"/>
          </a:xfrm>
          <a:solidFill>
            <a:srgbClr val="FFFFFF"/>
          </a:solidFill>
          <a:ln/>
        </p:spPr>
      </p:sp>
      <p:sp>
        <p:nvSpPr>
          <p:cNvPr id="57347" name="Rectangle 3"/>
          <p:cNvSpPr>
            <a:spLocks noGrp="1" noChangeArrowheads="1"/>
          </p:cNvSpPr>
          <p:nvPr>
            <p:ph type="body" idx="1"/>
          </p:nvPr>
        </p:nvSpPr>
        <p:spPr>
          <a:xfrm>
            <a:off x="272622" y="3691642"/>
            <a:ext cx="6361181" cy="5178267"/>
          </a:xfrm>
          <a:solidFill>
            <a:srgbClr val="FFFFFF"/>
          </a:solidFill>
          <a:ln>
            <a:noFill/>
          </a:ln>
          <a:extLst>
            <a:ext uri="{FAA26D3D-D897-4be2-8F04-BA451C77F1D7}">
              <ma14:placeholderFlag xmlns:ma14="http://schemas.microsoft.com/office/mac/drawingml/2011/main" xmlns="" val="1"/>
            </a:ext>
          </a:extLst>
        </p:spPr>
        <p:txBody>
          <a:bodyPr>
            <a:normAutofit/>
          </a:bodyPr>
          <a:lstStyle/>
          <a:p>
            <a:pPr marL="171450" indent="-171450">
              <a:buFont typeface="Arial" panose="020B0604020202020204" pitchFamily="34" charset="0"/>
              <a:buChar char="•"/>
            </a:pPr>
            <a:r>
              <a:rPr lang="en-US" sz="1200" b="0" i="0" kern="1200" dirty="0">
                <a:solidFill>
                  <a:schemeClr val="tx1"/>
                </a:solidFill>
                <a:effectLst/>
                <a:latin typeface="Tahoma" pitchFamily="34" charset="0"/>
                <a:ea typeface="ＭＳ Ｐゴシック" charset="0"/>
                <a:cs typeface="Tahoma" pitchFamily="34" charset="0"/>
              </a:rPr>
              <a:t>Rubber gloves and leather protectors are the most common personal protective equipment used for shock protection. These must be adequate to protect the workers from electrical shock. The rubber gloves must have been tested and certified. Class 0 and Class 00 gloves must be air-tested and visually inspected for damage and adequacy immediately before each use.</a:t>
            </a:r>
          </a:p>
          <a:p>
            <a:pPr marL="171450" indent="-171450">
              <a:buFont typeface="Arial" panose="020B0604020202020204" pitchFamily="34" charset="0"/>
              <a:buChar char="•"/>
            </a:pPr>
            <a:r>
              <a:rPr lang="en-US" sz="1200" b="0" i="0" kern="1200" dirty="0">
                <a:solidFill>
                  <a:schemeClr val="tx1"/>
                </a:solidFill>
                <a:effectLst/>
                <a:latin typeface="Tahoma" pitchFamily="34" charset="0"/>
                <a:ea typeface="ＭＳ Ｐゴシック" charset="0"/>
                <a:cs typeface="Tahoma" pitchFamily="34" charset="0"/>
              </a:rPr>
              <a:t>Class 0 and 00 rubber gloves must be regularly tested and certified to ensure that they can withstand the voltages for which they are rated, once every six months, if they are in service. Workers must also be trained in the proper use, care, and storage of rubber gloves and leather protectors.</a:t>
            </a:r>
            <a:endParaRPr lang="en-US" sz="1200" kern="1200" dirty="0">
              <a:solidFill>
                <a:schemeClr val="tx1"/>
              </a:solidFill>
              <a:effectLst/>
              <a:latin typeface="Tahoma" pitchFamily="34" charset="0"/>
              <a:ea typeface="ＭＳ Ｐゴシック" charset="0"/>
              <a:cs typeface="Tahoma" pitchFamily="34" charset="0"/>
            </a:endParaRPr>
          </a:p>
          <a:p>
            <a:pPr marL="171450" indent="-171450">
              <a:buFont typeface="Arial" charset="0"/>
              <a:buChar char="•"/>
            </a:pPr>
            <a:r>
              <a:rPr lang="en-US" sz="1200" kern="1200" dirty="0">
                <a:solidFill>
                  <a:schemeClr val="tx1"/>
                </a:solidFill>
                <a:effectLst/>
                <a:latin typeface="Tahoma" pitchFamily="34" charset="0"/>
                <a:ea typeface="ＭＳ Ｐゴシック" charset="0"/>
                <a:cs typeface="Tahoma" pitchFamily="34" charset="0"/>
              </a:rPr>
              <a:t>Working in restricted approach boundary </a:t>
            </a:r>
          </a:p>
          <a:p>
            <a:pPr marL="628650" lvl="1" indent="-171450">
              <a:buFont typeface="Arial" charset="0"/>
              <a:buChar char="•"/>
            </a:pPr>
            <a:r>
              <a:rPr lang="en-US" sz="1200" kern="1200" dirty="0">
                <a:solidFill>
                  <a:schemeClr val="tx1"/>
                </a:solidFill>
                <a:effectLst/>
                <a:latin typeface="Tahoma" pitchFamily="34" charset="0"/>
                <a:ea typeface="ＭＳ Ｐゴシック" charset="0"/>
                <a:cs typeface="Tahoma" pitchFamily="34" charset="0"/>
              </a:rPr>
              <a:t>Qualified person must be insulated or guarded from hazard</a:t>
            </a:r>
          </a:p>
          <a:p>
            <a:pPr marL="628650" lvl="1" indent="-171450">
              <a:buFont typeface="Arial" charset="0"/>
              <a:buChar char="•"/>
            </a:pPr>
            <a:r>
              <a:rPr lang="en-US" sz="1200" kern="1200" dirty="0">
                <a:solidFill>
                  <a:schemeClr val="tx1"/>
                </a:solidFill>
                <a:effectLst/>
                <a:latin typeface="Tahoma" pitchFamily="34" charset="0"/>
                <a:ea typeface="ＭＳ Ｐゴシック" charset="0"/>
                <a:cs typeface="Tahoma" pitchFamily="34" charset="0"/>
              </a:rPr>
              <a:t>Insulating gloves are considered insulation only from energized parts being worked on</a:t>
            </a:r>
          </a:p>
          <a:p>
            <a:pPr marL="628650" lvl="1" indent="-171450">
              <a:buFont typeface="Arial" charset="0"/>
              <a:buChar char="•"/>
            </a:pPr>
            <a:r>
              <a:rPr lang="en-US" sz="1200" kern="1200" dirty="0">
                <a:solidFill>
                  <a:schemeClr val="tx1"/>
                </a:solidFill>
                <a:effectLst/>
                <a:latin typeface="Tahoma" pitchFamily="34" charset="0"/>
                <a:ea typeface="ＭＳ Ｐゴシック" charset="0"/>
                <a:cs typeface="Tahoma" pitchFamily="34" charset="0"/>
              </a:rPr>
              <a:t>Never use without</a:t>
            </a:r>
            <a:r>
              <a:rPr lang="en-US" sz="1200" kern="1200" baseline="0" dirty="0">
                <a:solidFill>
                  <a:schemeClr val="tx1"/>
                </a:solidFill>
                <a:effectLst/>
                <a:latin typeface="Tahoma" pitchFamily="34" charset="0"/>
                <a:ea typeface="ＭＳ Ｐゴシック" charset="0"/>
                <a:cs typeface="Tahoma" pitchFamily="34" charset="0"/>
              </a:rPr>
              <a:t> protective leathers! </a:t>
            </a:r>
            <a:endParaRPr lang="en-US" sz="1200" kern="1200" dirty="0">
              <a:solidFill>
                <a:schemeClr val="tx1"/>
              </a:solidFill>
              <a:effectLst/>
              <a:latin typeface="Tahoma" pitchFamily="34" charset="0"/>
              <a:ea typeface="ＭＳ Ｐゴシック" charset="0"/>
              <a:cs typeface="Tahoma" pitchFamily="34" charset="0"/>
            </a:endParaRPr>
          </a:p>
          <a:p>
            <a:pPr marL="171450" indent="-171450">
              <a:buFont typeface="Arial" charset="0"/>
              <a:buChar char="•"/>
            </a:pPr>
            <a:r>
              <a:rPr lang="en-US" sz="1200" kern="1200" dirty="0">
                <a:solidFill>
                  <a:schemeClr val="tx1"/>
                </a:solidFill>
                <a:effectLst/>
                <a:latin typeface="Tahoma" pitchFamily="34" charset="0"/>
                <a:ea typeface="ＭＳ Ｐゴシック" charset="0"/>
                <a:cs typeface="Tahoma" pitchFamily="34" charset="0"/>
              </a:rPr>
              <a:t>Rated for AC &amp; DC voltage</a:t>
            </a:r>
          </a:p>
          <a:p>
            <a:pPr marL="628650" lvl="1" indent="-171450">
              <a:buFont typeface="Arial" charset="0"/>
              <a:buChar char="•"/>
            </a:pPr>
            <a:r>
              <a:rPr lang="en-US" sz="1200" kern="1200" dirty="0">
                <a:solidFill>
                  <a:schemeClr val="tx1"/>
                </a:solidFill>
                <a:effectLst/>
                <a:latin typeface="Tahoma" pitchFamily="34" charset="0"/>
                <a:ea typeface="ＭＳ Ｐゴシック" charset="0"/>
                <a:cs typeface="Tahoma" pitchFamily="34" charset="0"/>
              </a:rPr>
              <a:t>Class 00 = 750 VDC, 500 VAC</a:t>
            </a:r>
          </a:p>
          <a:p>
            <a:pPr marL="628650" lvl="1" indent="-171450">
              <a:buFont typeface="Arial" charset="0"/>
              <a:buChar char="•"/>
            </a:pPr>
            <a:r>
              <a:rPr lang="en-US" sz="1200" kern="1200" dirty="0">
                <a:solidFill>
                  <a:schemeClr val="tx1"/>
                </a:solidFill>
                <a:effectLst/>
                <a:latin typeface="Tahoma" pitchFamily="34" charset="0"/>
                <a:ea typeface="ＭＳ Ｐゴシック" charset="0"/>
                <a:cs typeface="Tahoma" pitchFamily="34" charset="0"/>
              </a:rPr>
              <a:t>Class 0 = 1,500 VDC, 1,000 VAC</a:t>
            </a:r>
          </a:p>
          <a:p>
            <a:pPr marL="171450" indent="-171450">
              <a:buFont typeface="Arial" charset="0"/>
              <a:buChar char="•"/>
            </a:pPr>
            <a:r>
              <a:rPr lang="en-US" sz="1200" kern="1200" dirty="0">
                <a:solidFill>
                  <a:schemeClr val="tx1"/>
                </a:solidFill>
                <a:effectLst/>
                <a:latin typeface="Tahoma" pitchFamily="34" charset="0"/>
                <a:ea typeface="ＭＳ Ｐゴシック" charset="0"/>
                <a:cs typeface="Tahoma" pitchFamily="34" charset="0"/>
              </a:rPr>
              <a:t>Treat with care </a:t>
            </a:r>
          </a:p>
          <a:p>
            <a:pPr marL="628650" lvl="1" indent="-171450">
              <a:buFont typeface="Arial" charset="0"/>
              <a:buChar char="•"/>
            </a:pPr>
            <a:r>
              <a:rPr lang="en-US" sz="1200" kern="1200" dirty="0">
                <a:solidFill>
                  <a:schemeClr val="tx1"/>
                </a:solidFill>
                <a:effectLst/>
                <a:latin typeface="Tahoma" pitchFamily="34" charset="0"/>
                <a:ea typeface="ＭＳ Ｐゴシック" charset="0"/>
                <a:cs typeface="Tahoma" pitchFamily="34" charset="0"/>
              </a:rPr>
              <a:t>Inspect for holes before each use</a:t>
            </a:r>
          </a:p>
          <a:p>
            <a:pPr marL="628650" lvl="1" indent="-171450">
              <a:buFont typeface="Arial" charset="0"/>
              <a:buChar char="•"/>
            </a:pPr>
            <a:r>
              <a:rPr lang="en-US" sz="1200" kern="1200" dirty="0">
                <a:solidFill>
                  <a:schemeClr val="tx1"/>
                </a:solidFill>
                <a:effectLst/>
                <a:latin typeface="Tahoma" pitchFamily="34" charset="0"/>
                <a:ea typeface="ＭＳ Ｐゴシック" charset="0"/>
                <a:cs typeface="Tahoma" pitchFamily="34" charset="0"/>
              </a:rPr>
              <a:t>Keep out of the sun, away from sharp objects</a:t>
            </a:r>
          </a:p>
          <a:p>
            <a:pPr marL="628650" lvl="1" indent="-171450">
              <a:buFont typeface="Arial" charset="0"/>
              <a:buChar char="•"/>
            </a:pPr>
            <a:r>
              <a:rPr lang="en-US" sz="1200" kern="1200" dirty="0">
                <a:solidFill>
                  <a:schemeClr val="tx1"/>
                </a:solidFill>
                <a:effectLst/>
                <a:latin typeface="Tahoma" pitchFamily="34" charset="0"/>
                <a:ea typeface="ＭＳ Ｐゴシック" charset="0"/>
                <a:cs typeface="Tahoma" pitchFamily="34" charset="0"/>
              </a:rPr>
              <a:t>Bag them correctly</a:t>
            </a:r>
          </a:p>
          <a:p>
            <a:pPr marL="628650" lvl="1" indent="-171450">
              <a:buFont typeface="Arial" charset="0"/>
              <a:buChar char="•"/>
            </a:pPr>
            <a:r>
              <a:rPr lang="en-US" sz="1200" kern="1200" dirty="0">
                <a:solidFill>
                  <a:schemeClr val="tx1"/>
                </a:solidFill>
                <a:effectLst/>
                <a:latin typeface="Tahoma" pitchFamily="34" charset="0"/>
                <a:ea typeface="ＭＳ Ｐゴシック" charset="0"/>
                <a:cs typeface="Tahoma" pitchFamily="34" charset="0"/>
              </a:rPr>
              <a:t>Only use when needed: they’re not “work gloves”</a:t>
            </a:r>
          </a:p>
          <a:p>
            <a:pPr marL="171450" indent="-171450">
              <a:buFont typeface="Arial" charset="0"/>
              <a:buChar char="•"/>
            </a:pPr>
            <a:r>
              <a:rPr lang="en-US" sz="1200" kern="1200" dirty="0">
                <a:solidFill>
                  <a:schemeClr val="tx1"/>
                </a:solidFill>
                <a:effectLst/>
                <a:latin typeface="Tahoma" pitchFamily="34" charset="0"/>
                <a:ea typeface="ＭＳ Ｐゴシック" charset="0"/>
                <a:cs typeface="Tahoma" pitchFamily="34" charset="0"/>
              </a:rPr>
              <a:t>Get them recertified </a:t>
            </a:r>
          </a:p>
          <a:p>
            <a:pPr marL="628650" lvl="1" indent="-171450">
              <a:buFont typeface="Arial" charset="0"/>
              <a:buChar char="•"/>
            </a:pPr>
            <a:r>
              <a:rPr lang="en-US" sz="1200" kern="1200" dirty="0">
                <a:solidFill>
                  <a:schemeClr val="tx1"/>
                </a:solidFill>
                <a:effectLst/>
                <a:latin typeface="Tahoma" pitchFamily="34" charset="0"/>
                <a:ea typeface="ＭＳ Ｐゴシック" charset="0"/>
                <a:cs typeface="Tahoma" pitchFamily="34" charset="0"/>
              </a:rPr>
              <a:t>Typically every six months for in-service gloves</a:t>
            </a:r>
          </a:p>
          <a:p>
            <a:pPr eaLnBrk="1" hangingPunct="1"/>
            <a:endParaRPr lang="en-US" dirty="0"/>
          </a:p>
        </p:txBody>
      </p:sp>
      <p:sp>
        <p:nvSpPr>
          <p:cNvPr id="2" name="Slide Number Placeholder 1"/>
          <p:cNvSpPr>
            <a:spLocks noGrp="1"/>
          </p:cNvSpPr>
          <p:nvPr>
            <p:ph type="sldNum" sz="quarter" idx="10"/>
          </p:nvPr>
        </p:nvSpPr>
        <p:spPr/>
        <p:txBody>
          <a:bodyPr/>
          <a:lstStyle/>
          <a:p>
            <a:fld id="{F2044902-878F-B949-9CEA-0806CB61E298}" type="slidenum">
              <a:rPr lang="en-US" smtClean="0"/>
              <a:pPr/>
              <a:t>41</a:t>
            </a:fld>
            <a:endParaRPr lang="en-US"/>
          </a:p>
        </p:txBody>
      </p:sp>
      <p:sp>
        <p:nvSpPr>
          <p:cNvPr id="3" name="Header Placeholder 2"/>
          <p:cNvSpPr>
            <a:spLocks noGrp="1"/>
          </p:cNvSpPr>
          <p:nvPr>
            <p:ph type="hdr" sz="quarter" idx="11"/>
          </p:nvPr>
        </p:nvSpPr>
        <p:spPr/>
        <p:txBody>
          <a:bodyPr/>
          <a:lstStyle/>
          <a:p>
            <a:pPr>
              <a:defRPr/>
            </a:pPr>
            <a:r>
              <a:rPr lang="en-US"/>
              <a:t>Solar Electric Safety</a:t>
            </a:r>
          </a:p>
        </p:txBody>
      </p:sp>
    </p:spTree>
    <p:extLst>
      <p:ext uri="{BB962C8B-B14F-4D97-AF65-F5344CB8AC3E}">
        <p14:creationId xmlns:p14="http://schemas.microsoft.com/office/powerpoint/2010/main" val="1614144701"/>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31913" y="461963"/>
            <a:ext cx="4179887" cy="3136900"/>
          </a:xfrm>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NFPA 70E 130.6(D) Conductive Articles Being Worn. Conductive articles of jewelry and clothing (such as watchbands, bracelets, rings, key chains, necklaces, metalized aprons, cloth with conductive thread, metal headgear, or metal frame glasses) shall not be worn within the restricted approach boundary or where they present an electrical contact hazard with exposed energized electrical conductors or circuit parts.</a:t>
            </a:r>
          </a:p>
          <a:p>
            <a:pPr marL="171450" indent="-171450">
              <a:buFont typeface="Arial" panose="020B0604020202020204" pitchFamily="34" charset="0"/>
              <a:buChar char="•"/>
            </a:pPr>
            <a:r>
              <a:rPr lang="en-US" dirty="0"/>
              <a:t>NFPA 70E 130.7</a:t>
            </a:r>
            <a:r>
              <a:rPr lang="el-GR" dirty="0"/>
              <a:t>(</a:t>
            </a:r>
            <a:r>
              <a:rPr lang="en-US" dirty="0"/>
              <a:t>D</a:t>
            </a:r>
            <a:r>
              <a:rPr lang="el-GR" dirty="0"/>
              <a:t>) </a:t>
            </a:r>
            <a:r>
              <a:rPr lang="en-US" dirty="0"/>
              <a:t>Insulated Tools and Equipment. Employees shall use insulated tools or handling equipment, or both, when working inside the restricted approach boundary of exposed energized electrical conductors or circuit parts where tools or handling equipment might make unintentional contact. Insulated tools shall be protected from damage to the insulating material.</a:t>
            </a:r>
          </a:p>
          <a:p>
            <a:pPr marL="171450" indent="-171450">
              <a:buFont typeface="Arial" panose="020B0604020202020204" pitchFamily="34" charset="0"/>
              <a:buChar char="•"/>
            </a:pPr>
            <a:endParaRPr lang="en-US" dirty="0"/>
          </a:p>
        </p:txBody>
      </p:sp>
      <p:sp>
        <p:nvSpPr>
          <p:cNvPr id="4" name="Header Placeholder 3"/>
          <p:cNvSpPr>
            <a:spLocks noGrp="1"/>
          </p:cNvSpPr>
          <p:nvPr>
            <p:ph type="hdr" sz="quarter"/>
          </p:nvPr>
        </p:nvSpPr>
        <p:spPr/>
        <p:txBody>
          <a:bodyPr/>
          <a:lstStyle/>
          <a:p>
            <a:pPr>
              <a:defRPr/>
            </a:pPr>
            <a:r>
              <a:rPr lang="en-US"/>
              <a:t>Solar Electric Safety</a:t>
            </a:r>
          </a:p>
        </p:txBody>
      </p:sp>
      <p:sp>
        <p:nvSpPr>
          <p:cNvPr id="5" name="Slide Number Placeholder 4"/>
          <p:cNvSpPr>
            <a:spLocks noGrp="1"/>
          </p:cNvSpPr>
          <p:nvPr>
            <p:ph type="sldNum" sz="quarter" idx="5"/>
          </p:nvPr>
        </p:nvSpPr>
        <p:spPr/>
        <p:txBody>
          <a:bodyPr/>
          <a:lstStyle/>
          <a:p>
            <a:fld id="{F2044902-878F-B949-9CEA-0806CB61E298}" type="slidenum">
              <a:rPr lang="en-US" smtClean="0"/>
              <a:pPr/>
              <a:t>42</a:t>
            </a:fld>
            <a:endParaRPr lang="en-US"/>
          </a:p>
        </p:txBody>
      </p:sp>
    </p:spTree>
    <p:extLst>
      <p:ext uri="{BB962C8B-B14F-4D97-AF65-F5344CB8AC3E}">
        <p14:creationId xmlns:p14="http://schemas.microsoft.com/office/powerpoint/2010/main" val="1885614124"/>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31913" y="461963"/>
            <a:ext cx="4179887" cy="3136900"/>
          </a:xfrm>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Here is an example of the required PPE based on the calculated incident energy</a:t>
            </a:r>
          </a:p>
        </p:txBody>
      </p:sp>
      <p:sp>
        <p:nvSpPr>
          <p:cNvPr id="4" name="Header Placeholder 3"/>
          <p:cNvSpPr>
            <a:spLocks noGrp="1"/>
          </p:cNvSpPr>
          <p:nvPr>
            <p:ph type="hdr" sz="quarter"/>
          </p:nvPr>
        </p:nvSpPr>
        <p:spPr/>
        <p:txBody>
          <a:bodyPr/>
          <a:lstStyle/>
          <a:p>
            <a:pPr>
              <a:defRPr/>
            </a:pPr>
            <a:r>
              <a:rPr lang="en-US"/>
              <a:t>Solar Electric Safety</a:t>
            </a:r>
          </a:p>
        </p:txBody>
      </p:sp>
      <p:sp>
        <p:nvSpPr>
          <p:cNvPr id="5" name="Slide Number Placeholder 4"/>
          <p:cNvSpPr>
            <a:spLocks noGrp="1"/>
          </p:cNvSpPr>
          <p:nvPr>
            <p:ph type="sldNum" sz="quarter" idx="5"/>
          </p:nvPr>
        </p:nvSpPr>
        <p:spPr/>
        <p:txBody>
          <a:bodyPr/>
          <a:lstStyle/>
          <a:p>
            <a:fld id="{F2044902-878F-B949-9CEA-0806CB61E298}" type="slidenum">
              <a:rPr lang="en-US" smtClean="0"/>
              <a:pPr/>
              <a:t>43</a:t>
            </a:fld>
            <a:endParaRPr lang="en-US"/>
          </a:p>
        </p:txBody>
      </p:sp>
    </p:spTree>
    <p:extLst>
      <p:ext uri="{BB962C8B-B14F-4D97-AF65-F5344CB8AC3E}">
        <p14:creationId xmlns:p14="http://schemas.microsoft.com/office/powerpoint/2010/main" val="1496653080"/>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31913" y="461963"/>
            <a:ext cx="4179887" cy="3136900"/>
          </a:xfrm>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Here is an example of the required PPE based on the calculated incident energy</a:t>
            </a:r>
          </a:p>
        </p:txBody>
      </p:sp>
      <p:sp>
        <p:nvSpPr>
          <p:cNvPr id="4" name="Header Placeholder 3"/>
          <p:cNvSpPr>
            <a:spLocks noGrp="1"/>
          </p:cNvSpPr>
          <p:nvPr>
            <p:ph type="hdr" sz="quarter"/>
          </p:nvPr>
        </p:nvSpPr>
        <p:spPr/>
        <p:txBody>
          <a:bodyPr/>
          <a:lstStyle/>
          <a:p>
            <a:pPr>
              <a:defRPr/>
            </a:pPr>
            <a:r>
              <a:rPr lang="en-US"/>
              <a:t>Solar Electric Safety</a:t>
            </a:r>
          </a:p>
        </p:txBody>
      </p:sp>
      <p:sp>
        <p:nvSpPr>
          <p:cNvPr id="5" name="Slide Number Placeholder 4"/>
          <p:cNvSpPr>
            <a:spLocks noGrp="1"/>
          </p:cNvSpPr>
          <p:nvPr>
            <p:ph type="sldNum" sz="quarter" idx="5"/>
          </p:nvPr>
        </p:nvSpPr>
        <p:spPr/>
        <p:txBody>
          <a:bodyPr/>
          <a:lstStyle/>
          <a:p>
            <a:fld id="{F2044902-878F-B949-9CEA-0806CB61E298}" type="slidenum">
              <a:rPr lang="en-US" smtClean="0"/>
              <a:pPr/>
              <a:t>44</a:t>
            </a:fld>
            <a:endParaRPr lang="en-US"/>
          </a:p>
        </p:txBody>
      </p:sp>
    </p:spTree>
    <p:extLst>
      <p:ext uri="{BB962C8B-B14F-4D97-AF65-F5344CB8AC3E}">
        <p14:creationId xmlns:p14="http://schemas.microsoft.com/office/powerpoint/2010/main" val="2241591222"/>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57313" y="490538"/>
            <a:ext cx="4198937" cy="3149600"/>
          </a:xfrm>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pPr>
              <a:defRPr/>
            </a:pPr>
            <a:r>
              <a:rPr lang="en-US" dirty="0"/>
              <a:t>Solar Electric Safety</a:t>
            </a:r>
          </a:p>
        </p:txBody>
      </p:sp>
      <p:sp>
        <p:nvSpPr>
          <p:cNvPr id="5" name="Slide Number Placeholder 4"/>
          <p:cNvSpPr>
            <a:spLocks noGrp="1"/>
          </p:cNvSpPr>
          <p:nvPr>
            <p:ph type="sldNum" sz="quarter" idx="11"/>
          </p:nvPr>
        </p:nvSpPr>
        <p:spPr/>
        <p:txBody>
          <a:bodyPr/>
          <a:lstStyle/>
          <a:p>
            <a:fld id="{F2044902-878F-B949-9CEA-0806CB61E298}" type="slidenum">
              <a:rPr lang="en-US" smtClean="0"/>
              <a:pPr/>
              <a:t>45</a:t>
            </a:fld>
            <a:endParaRPr lang="en-US" dirty="0"/>
          </a:p>
        </p:txBody>
      </p:sp>
    </p:spTree>
    <p:extLst>
      <p:ext uri="{BB962C8B-B14F-4D97-AF65-F5344CB8AC3E}">
        <p14:creationId xmlns:p14="http://schemas.microsoft.com/office/powerpoint/2010/main" val="4281579053"/>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57313" y="490538"/>
            <a:ext cx="4198937" cy="3149600"/>
          </a:xfrm>
        </p:spPr>
      </p:sp>
      <p:sp>
        <p:nvSpPr>
          <p:cNvPr id="3" name="Notes Placeholder 2"/>
          <p:cNvSpPr>
            <a:spLocks noGrp="1"/>
          </p:cNvSpPr>
          <p:nvPr>
            <p:ph type="body" idx="1"/>
          </p:nvPr>
        </p:nvSpPr>
        <p:spPr/>
        <p:txBody>
          <a:bodyPr/>
          <a:lstStyle/>
          <a:p>
            <a:r>
              <a:rPr lang="en-US" dirty="0" smtClean="0"/>
              <a:t>Go to Part 2 to </a:t>
            </a:r>
            <a:r>
              <a:rPr lang="en-US" smtClean="0"/>
              <a:t>view slides 45-87</a:t>
            </a:r>
            <a:endParaRPr lang="en-US" dirty="0"/>
          </a:p>
        </p:txBody>
      </p:sp>
      <p:sp>
        <p:nvSpPr>
          <p:cNvPr id="4" name="Header Placeholder 3"/>
          <p:cNvSpPr>
            <a:spLocks noGrp="1"/>
          </p:cNvSpPr>
          <p:nvPr>
            <p:ph type="hdr" sz="quarter" idx="10"/>
          </p:nvPr>
        </p:nvSpPr>
        <p:spPr/>
        <p:txBody>
          <a:bodyPr/>
          <a:lstStyle/>
          <a:p>
            <a:pPr>
              <a:defRPr/>
            </a:pPr>
            <a:r>
              <a:rPr lang="en-US" dirty="0"/>
              <a:t>Solar Electric Safety</a:t>
            </a:r>
          </a:p>
        </p:txBody>
      </p:sp>
      <p:sp>
        <p:nvSpPr>
          <p:cNvPr id="5" name="Slide Number Placeholder 4"/>
          <p:cNvSpPr>
            <a:spLocks noGrp="1"/>
          </p:cNvSpPr>
          <p:nvPr>
            <p:ph type="sldNum" sz="quarter" idx="11"/>
          </p:nvPr>
        </p:nvSpPr>
        <p:spPr/>
        <p:txBody>
          <a:bodyPr/>
          <a:lstStyle/>
          <a:p>
            <a:fld id="{F2044902-878F-B949-9CEA-0806CB61E298}" type="slidenum">
              <a:rPr lang="en-US" smtClean="0"/>
              <a:pPr/>
              <a:t>46</a:t>
            </a:fld>
            <a:endParaRPr lang="en-US" dirty="0"/>
          </a:p>
        </p:txBody>
      </p:sp>
    </p:spTree>
    <p:extLst>
      <p:ext uri="{BB962C8B-B14F-4D97-AF65-F5344CB8AC3E}">
        <p14:creationId xmlns:p14="http://schemas.microsoft.com/office/powerpoint/2010/main" val="1529489545"/>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57313" y="490538"/>
            <a:ext cx="4198937" cy="3149600"/>
          </a:xfrm>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pPr>
              <a:defRPr/>
            </a:pPr>
            <a:r>
              <a:rPr lang="en-US"/>
              <a:t>Solar Electric Safety</a:t>
            </a:r>
          </a:p>
        </p:txBody>
      </p:sp>
      <p:sp>
        <p:nvSpPr>
          <p:cNvPr id="5" name="Slide Number Placeholder 4"/>
          <p:cNvSpPr>
            <a:spLocks noGrp="1"/>
          </p:cNvSpPr>
          <p:nvPr>
            <p:ph type="sldNum" sz="quarter" idx="11"/>
          </p:nvPr>
        </p:nvSpPr>
        <p:spPr/>
        <p:txBody>
          <a:bodyPr/>
          <a:lstStyle/>
          <a:p>
            <a:fld id="{F2044902-878F-B949-9CEA-0806CB61E298}" type="slidenum">
              <a:rPr lang="en-US" smtClean="0"/>
              <a:pPr/>
              <a:t>47</a:t>
            </a:fld>
            <a:endParaRPr lang="en-US"/>
          </a:p>
        </p:txBody>
      </p:sp>
    </p:spTree>
    <p:extLst>
      <p:ext uri="{BB962C8B-B14F-4D97-AF65-F5344CB8AC3E}">
        <p14:creationId xmlns:p14="http://schemas.microsoft.com/office/powerpoint/2010/main" val="87502832"/>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Rot="1" noChangeAspect="1" noChangeArrowheads="1" noTextEdit="1"/>
          </p:cNvSpPr>
          <p:nvPr>
            <p:ph type="sldImg"/>
          </p:nvPr>
        </p:nvSpPr>
        <p:spPr>
          <a:xfrm>
            <a:off x="1331913" y="461963"/>
            <a:ext cx="4179887" cy="3136900"/>
          </a:xfrm>
          <a:solidFill>
            <a:srgbClr val="FFFFFF"/>
          </a:solidFill>
          <a:ln/>
        </p:spPr>
      </p:sp>
      <p:sp>
        <p:nvSpPr>
          <p:cNvPr id="16387" name="Rectangle 3"/>
          <p:cNvSpPr>
            <a:spLocks noGrp="1" noChangeArrowheads="1"/>
          </p:cNvSpPr>
          <p:nvPr>
            <p:ph type="body" idx="1"/>
          </p:nvPr>
        </p:nvSpPr>
        <p:spPr>
          <a:xfrm>
            <a:off x="272622" y="3691642"/>
            <a:ext cx="6361181" cy="3541771"/>
          </a:xfrm>
          <a:solidFill>
            <a:srgbClr val="FFFFFF"/>
          </a:solidFill>
          <a:ln>
            <a:noFill/>
          </a:ln>
        </p:spPr>
        <p:txBody>
          <a:bodyPr/>
          <a:lstStyle/>
          <a:p>
            <a:pPr marL="171450" indent="-171450">
              <a:buFont typeface="Arial" charset="0"/>
              <a:buChar char="•"/>
            </a:pPr>
            <a:r>
              <a:rPr lang="en-US" sz="1200" kern="1200" dirty="0">
                <a:solidFill>
                  <a:schemeClr val="tx1"/>
                </a:solidFill>
                <a:effectLst/>
                <a:latin typeface="Tahoma" pitchFamily="34" charset="0"/>
                <a:ea typeface="ＭＳ Ｐゴシック" charset="0"/>
                <a:cs typeface="Tahoma" pitchFamily="34" charset="0"/>
              </a:rPr>
              <a:t>Do not work on energized circuits during installation!</a:t>
            </a:r>
          </a:p>
          <a:p>
            <a:pPr marL="171450" indent="-171450">
              <a:buFont typeface="Arial" charset="0"/>
              <a:buChar char="•"/>
            </a:pPr>
            <a:r>
              <a:rPr lang="en-US" sz="1200" kern="1200" dirty="0">
                <a:solidFill>
                  <a:schemeClr val="tx1"/>
                </a:solidFill>
                <a:effectLst/>
                <a:latin typeface="Tahoma" pitchFamily="34" charset="0"/>
                <a:ea typeface="ＭＳ Ｐゴシック" charset="0"/>
                <a:cs typeface="Tahoma" pitchFamily="34" charset="0"/>
              </a:rPr>
              <a:t>Identify and isolate all power sources </a:t>
            </a:r>
          </a:p>
          <a:p>
            <a:pPr marL="628650" lvl="1" indent="-171450">
              <a:buFont typeface="Arial" charset="0"/>
              <a:buChar char="•"/>
            </a:pPr>
            <a:r>
              <a:rPr lang="en-US" sz="1200" kern="1200" dirty="0">
                <a:solidFill>
                  <a:schemeClr val="tx1"/>
                </a:solidFill>
                <a:effectLst/>
                <a:latin typeface="Tahoma" pitchFamily="34" charset="0"/>
                <a:ea typeface="ＭＳ Ｐゴシック" charset="0"/>
                <a:cs typeface="Tahoma" pitchFamily="34" charset="0"/>
              </a:rPr>
              <a:t>Power</a:t>
            </a:r>
            <a:r>
              <a:rPr lang="en-US" sz="1200" kern="1200" baseline="0" dirty="0">
                <a:solidFill>
                  <a:schemeClr val="tx1"/>
                </a:solidFill>
                <a:effectLst/>
                <a:latin typeface="Tahoma" pitchFamily="34" charset="0"/>
                <a:ea typeface="ＭＳ Ｐゴシック" charset="0"/>
                <a:cs typeface="Tahoma" pitchFamily="34" charset="0"/>
              </a:rPr>
              <a:t> source may include the u</a:t>
            </a:r>
            <a:r>
              <a:rPr lang="en-US" sz="1200" kern="1200" dirty="0">
                <a:solidFill>
                  <a:schemeClr val="tx1"/>
                </a:solidFill>
                <a:effectLst/>
                <a:latin typeface="Tahoma" pitchFamily="34" charset="0"/>
                <a:ea typeface="ＭＳ Ｐゴシック" charset="0"/>
                <a:cs typeface="Tahoma" pitchFamily="34" charset="0"/>
              </a:rPr>
              <a:t>tility grid, PV circuits, batteries, generator, or other</a:t>
            </a:r>
            <a:r>
              <a:rPr lang="en-US" sz="1200" kern="1200" baseline="0" dirty="0">
                <a:solidFill>
                  <a:schemeClr val="tx1"/>
                </a:solidFill>
                <a:effectLst/>
                <a:latin typeface="Tahoma" pitchFamily="34" charset="0"/>
                <a:ea typeface="ＭＳ Ｐゴシック" charset="0"/>
                <a:cs typeface="Tahoma" pitchFamily="34" charset="0"/>
              </a:rPr>
              <a:t> </a:t>
            </a:r>
            <a:endParaRPr lang="en-US" sz="1200" kern="1200" dirty="0">
              <a:solidFill>
                <a:schemeClr val="tx1"/>
              </a:solidFill>
              <a:effectLst/>
              <a:latin typeface="Tahoma" pitchFamily="34" charset="0"/>
              <a:ea typeface="ＭＳ Ｐゴシック" charset="0"/>
              <a:cs typeface="Tahoma" pitchFamily="34" charset="0"/>
            </a:endParaRPr>
          </a:p>
          <a:p>
            <a:pPr marL="171450" indent="-171450">
              <a:buFont typeface="Arial" charset="0"/>
              <a:buChar char="•"/>
            </a:pPr>
            <a:r>
              <a:rPr lang="en-US" sz="1200" kern="1200" dirty="0">
                <a:solidFill>
                  <a:schemeClr val="tx1"/>
                </a:solidFill>
                <a:effectLst/>
                <a:latin typeface="Tahoma" pitchFamily="34" charset="0"/>
                <a:ea typeface="ＭＳ Ｐゴシック" charset="0"/>
                <a:cs typeface="Tahoma" pitchFamily="34" charset="0"/>
              </a:rPr>
              <a:t>Leave all switches in the open / off position</a:t>
            </a:r>
          </a:p>
          <a:p>
            <a:pPr marL="628650" lvl="1" indent="-171450">
              <a:buFont typeface="Arial" charset="0"/>
              <a:buChar char="•"/>
            </a:pPr>
            <a:r>
              <a:rPr lang="en-US" sz="1200" kern="1200" dirty="0">
                <a:solidFill>
                  <a:schemeClr val="tx1"/>
                </a:solidFill>
                <a:effectLst/>
                <a:latin typeface="Tahoma" pitchFamily="34" charset="0"/>
                <a:ea typeface="ＭＳ Ｐゴシック" charset="0"/>
                <a:cs typeface="Tahoma" pitchFamily="34" charset="0"/>
              </a:rPr>
              <a:t>Remove fuses as needed</a:t>
            </a:r>
          </a:p>
          <a:p>
            <a:pPr marL="171450" indent="-171450">
              <a:buFont typeface="Arial" charset="0"/>
              <a:buChar char="•"/>
            </a:pPr>
            <a:r>
              <a:rPr lang="en-US" sz="1200" kern="1200" dirty="0">
                <a:solidFill>
                  <a:schemeClr val="tx1"/>
                </a:solidFill>
                <a:effectLst/>
                <a:latin typeface="Tahoma" pitchFamily="34" charset="0"/>
                <a:ea typeface="ＭＳ Ｐゴシック" charset="0"/>
                <a:cs typeface="Tahoma" pitchFamily="34" charset="0"/>
              </a:rPr>
              <a:t>Apply Lockout / Tagout - we will look at</a:t>
            </a:r>
            <a:r>
              <a:rPr lang="en-US" sz="1200" kern="1200" baseline="0" dirty="0">
                <a:solidFill>
                  <a:schemeClr val="tx1"/>
                </a:solidFill>
                <a:effectLst/>
                <a:latin typeface="Tahoma" pitchFamily="34" charset="0"/>
                <a:ea typeface="ＭＳ Ｐゴシック" charset="0"/>
                <a:cs typeface="Tahoma" pitchFamily="34" charset="0"/>
              </a:rPr>
              <a:t> application option in the next slides</a:t>
            </a:r>
            <a:endParaRPr lang="en-US" sz="1200" kern="1200" dirty="0">
              <a:solidFill>
                <a:schemeClr val="tx1"/>
              </a:solidFill>
              <a:effectLst/>
              <a:latin typeface="Tahoma" pitchFamily="34" charset="0"/>
              <a:ea typeface="ＭＳ Ｐゴシック" charset="0"/>
              <a:cs typeface="Tahoma" pitchFamily="34" charset="0"/>
            </a:endParaRPr>
          </a:p>
          <a:p>
            <a:endParaRPr lang="en-US" baseline="0" dirty="0">
              <a:latin typeface="Tahoma" pitchFamily="34" charset="0"/>
            </a:endParaRPr>
          </a:p>
        </p:txBody>
      </p:sp>
      <p:sp>
        <p:nvSpPr>
          <p:cNvPr id="2" name="Slide Number Placeholder 1"/>
          <p:cNvSpPr>
            <a:spLocks noGrp="1"/>
          </p:cNvSpPr>
          <p:nvPr>
            <p:ph type="sldNum" sz="quarter" idx="10"/>
          </p:nvPr>
        </p:nvSpPr>
        <p:spPr/>
        <p:txBody>
          <a:bodyPr/>
          <a:lstStyle/>
          <a:p>
            <a:fld id="{F2044902-878F-B949-9CEA-0806CB61E298}" type="slidenum">
              <a:rPr lang="en-US" smtClean="0"/>
              <a:pPr/>
              <a:t>48</a:t>
            </a:fld>
            <a:endParaRPr lang="en-US"/>
          </a:p>
        </p:txBody>
      </p:sp>
      <p:sp>
        <p:nvSpPr>
          <p:cNvPr id="3" name="Header Placeholder 2"/>
          <p:cNvSpPr>
            <a:spLocks noGrp="1"/>
          </p:cNvSpPr>
          <p:nvPr>
            <p:ph type="hdr" sz="quarter" idx="11"/>
          </p:nvPr>
        </p:nvSpPr>
        <p:spPr/>
        <p:txBody>
          <a:bodyPr/>
          <a:lstStyle/>
          <a:p>
            <a:pPr>
              <a:defRPr/>
            </a:pPr>
            <a:r>
              <a:rPr lang="en-US"/>
              <a:t>Solar Electric Safety</a:t>
            </a:r>
          </a:p>
        </p:txBody>
      </p:sp>
    </p:spTree>
    <p:extLst>
      <p:ext uri="{BB962C8B-B14F-4D97-AF65-F5344CB8AC3E}">
        <p14:creationId xmlns:p14="http://schemas.microsoft.com/office/powerpoint/2010/main" val="1660686364"/>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31913" y="461963"/>
            <a:ext cx="4179887" cy="3136900"/>
          </a:xfrm>
        </p:spPr>
      </p:sp>
      <p:sp>
        <p:nvSpPr>
          <p:cNvPr id="3" name="Notes Placeholder 2"/>
          <p:cNvSpPr>
            <a:spLocks noGrp="1"/>
          </p:cNvSpPr>
          <p:nvPr>
            <p:ph type="body" idx="1"/>
          </p:nvPr>
        </p:nvSpPr>
        <p:spPr/>
        <p:txBody>
          <a:bodyPr/>
          <a:lstStyle/>
          <a:p>
            <a:pPr marL="171450" indent="-171450">
              <a:buFont typeface="Arial" charset="0"/>
              <a:buChar char="•"/>
            </a:pPr>
            <a:r>
              <a:rPr lang="en-US" dirty="0"/>
              <a:t>OSHA and 70E require</a:t>
            </a:r>
            <a:r>
              <a:rPr lang="en-US" baseline="0" dirty="0"/>
              <a:t> LOTO to isolate hazard from location where work is being performed</a:t>
            </a:r>
            <a:endParaRPr lang="en-US" dirty="0"/>
          </a:p>
          <a:p>
            <a:pPr marL="171450" indent="-171450">
              <a:buFont typeface="Arial" charset="0"/>
              <a:buChar char="•"/>
            </a:pPr>
            <a:r>
              <a:rPr lang="en-US" dirty="0"/>
              <a:t>Equipment or circuits that are deenergized for work to be performed:</a:t>
            </a:r>
          </a:p>
          <a:p>
            <a:pPr marL="628650" lvl="1" indent="-171450">
              <a:buFont typeface="Arial" charset="0"/>
              <a:buChar char="•"/>
            </a:pPr>
            <a:r>
              <a:rPr lang="en-US" dirty="0"/>
              <a:t>Shall be rendered inoperative</a:t>
            </a:r>
          </a:p>
          <a:p>
            <a:pPr marL="628650" lvl="1" indent="-171450">
              <a:buFont typeface="Arial" charset="0"/>
              <a:buChar char="•"/>
            </a:pPr>
            <a:r>
              <a:rPr lang="en-US" dirty="0"/>
              <a:t>Shall have lock and tag at each disconnecting means</a:t>
            </a:r>
          </a:p>
          <a:p>
            <a:pPr marL="628650" lvl="1" indent="-171450">
              <a:buFont typeface="Arial" charset="0"/>
              <a:buChar char="•"/>
            </a:pPr>
            <a:r>
              <a:rPr lang="en-US" dirty="0"/>
              <a:t>Tags placed to identify the equipment or circuits being worked on</a:t>
            </a:r>
          </a:p>
          <a:p>
            <a:pPr marL="1085850" lvl="2" indent="-171450">
              <a:buFont typeface="Arial" charset="0"/>
              <a:buChar char="•"/>
            </a:pPr>
            <a:r>
              <a:rPr lang="en-US" dirty="0"/>
              <a:t>Statement to prohibit unauthorized operation and removal</a:t>
            </a:r>
          </a:p>
          <a:p>
            <a:endParaRPr lang="en-US" dirty="0"/>
          </a:p>
        </p:txBody>
      </p:sp>
      <p:sp>
        <p:nvSpPr>
          <p:cNvPr id="4" name="Header Placeholder 3"/>
          <p:cNvSpPr>
            <a:spLocks noGrp="1"/>
          </p:cNvSpPr>
          <p:nvPr>
            <p:ph type="hdr" sz="quarter" idx="10"/>
          </p:nvPr>
        </p:nvSpPr>
        <p:spPr/>
        <p:txBody>
          <a:bodyPr/>
          <a:lstStyle/>
          <a:p>
            <a:pPr>
              <a:defRPr/>
            </a:pPr>
            <a:r>
              <a:rPr lang="en-US"/>
              <a:t>Solar Electric Safety</a:t>
            </a:r>
          </a:p>
        </p:txBody>
      </p:sp>
      <p:sp>
        <p:nvSpPr>
          <p:cNvPr id="5" name="Slide Number Placeholder 4"/>
          <p:cNvSpPr>
            <a:spLocks noGrp="1"/>
          </p:cNvSpPr>
          <p:nvPr>
            <p:ph type="sldNum" sz="quarter" idx="11"/>
          </p:nvPr>
        </p:nvSpPr>
        <p:spPr/>
        <p:txBody>
          <a:bodyPr/>
          <a:lstStyle/>
          <a:p>
            <a:fld id="{F2044902-878F-B949-9CEA-0806CB61E298}" type="slidenum">
              <a:rPr lang="en-US" smtClean="0"/>
              <a:pPr/>
              <a:t>49</a:t>
            </a:fld>
            <a:endParaRPr lang="en-US"/>
          </a:p>
        </p:txBody>
      </p:sp>
    </p:spTree>
    <p:extLst>
      <p:ext uri="{BB962C8B-B14F-4D97-AF65-F5344CB8AC3E}">
        <p14:creationId xmlns:p14="http://schemas.microsoft.com/office/powerpoint/2010/main" val="211616708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Rot="1" noChangeAspect="1" noChangeArrowheads="1" noTextEdit="1"/>
          </p:cNvSpPr>
          <p:nvPr>
            <p:ph type="sldImg"/>
          </p:nvPr>
        </p:nvSpPr>
        <p:spPr>
          <a:xfrm>
            <a:off x="1331913" y="465138"/>
            <a:ext cx="4181475" cy="3136900"/>
          </a:xfrm>
          <a:noFill/>
          <a:ln w="9525">
            <a:solidFill>
              <a:srgbClr val="000000"/>
            </a:solidFill>
            <a:miter lim="800000"/>
            <a:headEnd/>
            <a:tailEnd/>
          </a:ln>
        </p:spPr>
      </p:sp>
      <p:sp>
        <p:nvSpPr>
          <p:cNvPr id="12291" name="Rectangle 3"/>
          <p:cNvSpPr>
            <a:spLocks noGrp="1" noChangeArrowheads="1"/>
          </p:cNvSpPr>
          <p:nvPr>
            <p:ph type="body" idx="1"/>
          </p:nvPr>
        </p:nvSpPr>
        <p:spPr>
          <a:xfrm>
            <a:off x="272622" y="3691642"/>
            <a:ext cx="6361181" cy="5430573"/>
          </a:xfrm>
          <a:solidFill>
            <a:srgbClr val="FFFFFF"/>
          </a:solidFill>
          <a:ln>
            <a:noFill/>
          </a:ln>
        </p:spPr>
        <p:txBody>
          <a:bodyPr>
            <a:normAutofit/>
          </a:bodyPr>
          <a:lstStyle/>
          <a:p>
            <a:pPr marL="171450" indent="-171450">
              <a:buFont typeface="Arial" charset="0"/>
              <a:buChar char="•"/>
            </a:pPr>
            <a:r>
              <a:rPr lang="en-US" baseline="0" dirty="0">
                <a:latin typeface="Tahoma" pitchFamily="34" charset="0"/>
              </a:rPr>
              <a:t>Explain how NFPA 70E and NFPA 70 NEC are related to OSHA</a:t>
            </a:r>
          </a:p>
          <a:p>
            <a:pPr marL="628650" lvl="1" indent="-171450">
              <a:buFont typeface="Arial" charset="0"/>
              <a:buChar char="•"/>
            </a:pPr>
            <a:r>
              <a:rPr lang="en-US" baseline="0" dirty="0">
                <a:latin typeface="Tahoma" pitchFamily="34" charset="0"/>
              </a:rPr>
              <a:t>NFPA 70E and NFPA 70 provide guidance on “how to do it”</a:t>
            </a:r>
          </a:p>
          <a:p>
            <a:pPr marL="628650" lvl="1" indent="-171450">
              <a:buFont typeface="Arial" charset="0"/>
              <a:buChar char="•"/>
            </a:pPr>
            <a:r>
              <a:rPr lang="en-US" baseline="0" dirty="0">
                <a:latin typeface="Tahoma" pitchFamily="34" charset="0"/>
              </a:rPr>
              <a:t>These are national consensus standards recognized by OSHA as providing guidance for worker protections</a:t>
            </a:r>
          </a:p>
          <a:p>
            <a:pPr marL="171450" indent="-171450">
              <a:buFont typeface="Arial" charset="0"/>
              <a:buChar char="•"/>
            </a:pPr>
            <a:r>
              <a:rPr lang="en-US" baseline="0" dirty="0">
                <a:latin typeface="Tahoma" pitchFamily="34" charset="0"/>
              </a:rPr>
              <a:t>Explain how NFPA 70E and NFPA 70 NEC apply to electrical safety</a:t>
            </a:r>
          </a:p>
          <a:p>
            <a:pPr lvl="2" indent="-365760">
              <a:spcAft>
                <a:spcPts val="300"/>
              </a:spcAft>
              <a:buFont typeface="Arial" panose="020B0604020202020204" pitchFamily="34" charset="0"/>
              <a:buChar char="•"/>
            </a:pPr>
            <a:r>
              <a:rPr lang="en-US" baseline="0" dirty="0">
                <a:latin typeface="Tahoma" pitchFamily="34" charset="0"/>
              </a:rPr>
              <a:t>70E: </a:t>
            </a:r>
            <a:r>
              <a:rPr lang="en-US" sz="1200" dirty="0"/>
              <a:t>Intent is reduction of exposure to hazards of shock and arc-flash during electrical work, tailored to fulfill OSHA’s guidelines and be consistent with National Electrical Code</a:t>
            </a:r>
          </a:p>
          <a:p>
            <a:pPr marL="914400" marR="0" lvl="2" indent="-365760" algn="l" defTabSz="914400" rtl="0" eaLnBrk="0" fontAlgn="base" latinLnBrk="0" hangingPunct="0">
              <a:lnSpc>
                <a:spcPct val="100000"/>
              </a:lnSpc>
              <a:spcBef>
                <a:spcPct val="0"/>
              </a:spcBef>
              <a:spcAft>
                <a:spcPts val="300"/>
              </a:spcAft>
              <a:buClrTx/>
              <a:buSzTx/>
              <a:buFont typeface="Arial" panose="020B0604020202020204" pitchFamily="34" charset="0"/>
              <a:buChar char="•"/>
              <a:tabLst/>
              <a:defRPr/>
            </a:pPr>
            <a:r>
              <a:rPr lang="en-US" sz="1200" dirty="0"/>
              <a:t>70 (NEC): Standard for safe electrical design, installation,  and inspection to protect people and property from electrical hazards</a:t>
            </a:r>
          </a:p>
          <a:p>
            <a:pPr marL="628650" lvl="1" indent="-171450">
              <a:buFont typeface="Arial" charset="0"/>
              <a:buChar char="•"/>
            </a:pPr>
            <a:endParaRPr lang="en-US" baseline="0" dirty="0">
              <a:latin typeface="Tahoma" pitchFamily="34" charset="0"/>
            </a:endParaRPr>
          </a:p>
        </p:txBody>
      </p:sp>
      <p:sp>
        <p:nvSpPr>
          <p:cNvPr id="2" name="Slide Number Placeholder 1"/>
          <p:cNvSpPr>
            <a:spLocks noGrp="1"/>
          </p:cNvSpPr>
          <p:nvPr>
            <p:ph type="sldNum" sz="quarter" idx="10"/>
          </p:nvPr>
        </p:nvSpPr>
        <p:spPr/>
        <p:txBody>
          <a:bodyPr/>
          <a:lstStyle/>
          <a:p>
            <a:fld id="{F2044902-878F-B949-9CEA-0806CB61E298}" type="slidenum">
              <a:rPr lang="en-US" smtClean="0"/>
              <a:pPr/>
              <a:t>5</a:t>
            </a:fld>
            <a:endParaRPr lang="en-US" dirty="0"/>
          </a:p>
        </p:txBody>
      </p:sp>
      <p:sp>
        <p:nvSpPr>
          <p:cNvPr id="3" name="Header Placeholder 2"/>
          <p:cNvSpPr>
            <a:spLocks noGrp="1"/>
          </p:cNvSpPr>
          <p:nvPr>
            <p:ph type="hdr" sz="quarter" idx="11"/>
          </p:nvPr>
        </p:nvSpPr>
        <p:spPr/>
        <p:txBody>
          <a:bodyPr/>
          <a:lstStyle/>
          <a:p>
            <a:pPr>
              <a:defRPr/>
            </a:pPr>
            <a:r>
              <a:rPr lang="en-US" dirty="0"/>
              <a:t>Solar Electric Safety</a:t>
            </a:r>
          </a:p>
        </p:txBody>
      </p:sp>
    </p:spTree>
    <p:extLst>
      <p:ext uri="{BB962C8B-B14F-4D97-AF65-F5344CB8AC3E}">
        <p14:creationId xmlns:p14="http://schemas.microsoft.com/office/powerpoint/2010/main" val="1016429370"/>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31913" y="461963"/>
            <a:ext cx="4179887" cy="3136900"/>
          </a:xfrm>
        </p:spPr>
      </p:sp>
      <p:sp>
        <p:nvSpPr>
          <p:cNvPr id="3" name="Notes Placeholder 2"/>
          <p:cNvSpPr>
            <a:spLocks noGrp="1"/>
          </p:cNvSpPr>
          <p:nvPr>
            <p:ph type="body" idx="1"/>
          </p:nvPr>
        </p:nvSpPr>
        <p:spPr/>
        <p:txBody>
          <a:bodyPr/>
          <a:lstStyle/>
          <a:p>
            <a:pPr marL="171450" indent="-171450">
              <a:buFont typeface="Arial" charset="0"/>
              <a:buChar char="•"/>
            </a:pPr>
            <a:r>
              <a:rPr lang="en-US" dirty="0"/>
              <a:t>Employer LOTO Responsibilities:</a:t>
            </a:r>
          </a:p>
          <a:p>
            <a:pPr marL="628650" lvl="1" indent="-171450">
              <a:buFont typeface="Arial" charset="0"/>
              <a:buChar char="•"/>
            </a:pPr>
            <a:r>
              <a:rPr lang="en-US" dirty="0"/>
              <a:t>Establish, document, and implement LOTO program</a:t>
            </a:r>
          </a:p>
          <a:p>
            <a:pPr marL="628650" lvl="1" indent="-171450">
              <a:buFont typeface="Arial" charset="0"/>
              <a:buChar char="•"/>
            </a:pPr>
            <a:r>
              <a:rPr lang="en-US" dirty="0"/>
              <a:t>Provide equipment necessary to execute LOTO</a:t>
            </a:r>
          </a:p>
          <a:p>
            <a:pPr marL="628650" lvl="1" indent="-171450">
              <a:buFont typeface="Arial" charset="0"/>
              <a:buChar char="•"/>
            </a:pPr>
            <a:r>
              <a:rPr lang="en-US" dirty="0"/>
              <a:t>Provide training to employees</a:t>
            </a:r>
          </a:p>
          <a:p>
            <a:pPr marL="628650" lvl="1" indent="-171450">
              <a:buFont typeface="Arial" charset="0"/>
              <a:buChar char="•"/>
            </a:pPr>
            <a:r>
              <a:rPr lang="en-US" dirty="0"/>
              <a:t>Audit execution of the procedures</a:t>
            </a:r>
          </a:p>
          <a:p>
            <a:pPr marL="628650" lvl="1" indent="-171450">
              <a:buFont typeface="Arial" charset="0"/>
              <a:buChar char="•"/>
            </a:pPr>
            <a:r>
              <a:rPr lang="en-US" dirty="0"/>
              <a:t>Audit the procedure for improvement opportunity and completeness</a:t>
            </a:r>
          </a:p>
          <a:p>
            <a:endParaRPr lang="en-US" sz="1200" kern="1200" dirty="0">
              <a:solidFill>
                <a:schemeClr val="tx1"/>
              </a:solidFill>
              <a:effectLst/>
              <a:latin typeface="Tahoma" pitchFamily="34" charset="0"/>
              <a:ea typeface="ＭＳ Ｐゴシック" charset="0"/>
              <a:cs typeface="Tahoma" pitchFamily="34" charset="0"/>
            </a:endParaRPr>
          </a:p>
          <a:p>
            <a:pPr marL="171450" indent="-171450">
              <a:buFont typeface="Arial" charset="0"/>
              <a:buChar char="•"/>
            </a:pPr>
            <a:r>
              <a:rPr lang="en-US" sz="1200" kern="1200" dirty="0">
                <a:solidFill>
                  <a:schemeClr val="tx1"/>
                </a:solidFill>
                <a:effectLst/>
                <a:latin typeface="Tahoma" pitchFamily="34" charset="0"/>
                <a:ea typeface="ＭＳ Ｐゴシック" charset="0"/>
                <a:cs typeface="Tahoma" pitchFamily="34" charset="0"/>
              </a:rPr>
              <a:t>Employer should encourage a safety culture by having zero tolerance for de-energized circuits not being locked and tagged out. </a:t>
            </a:r>
            <a:endParaRPr lang="en-US" dirty="0"/>
          </a:p>
        </p:txBody>
      </p:sp>
      <p:sp>
        <p:nvSpPr>
          <p:cNvPr id="4" name="Header Placeholder 3"/>
          <p:cNvSpPr>
            <a:spLocks noGrp="1"/>
          </p:cNvSpPr>
          <p:nvPr>
            <p:ph type="hdr" sz="quarter" idx="10"/>
          </p:nvPr>
        </p:nvSpPr>
        <p:spPr/>
        <p:txBody>
          <a:bodyPr/>
          <a:lstStyle/>
          <a:p>
            <a:pPr>
              <a:defRPr/>
            </a:pPr>
            <a:r>
              <a:rPr lang="en-US"/>
              <a:t>Solar Electric Safety</a:t>
            </a:r>
          </a:p>
        </p:txBody>
      </p:sp>
      <p:sp>
        <p:nvSpPr>
          <p:cNvPr id="5" name="Slide Number Placeholder 4"/>
          <p:cNvSpPr>
            <a:spLocks noGrp="1"/>
          </p:cNvSpPr>
          <p:nvPr>
            <p:ph type="sldNum" sz="quarter" idx="11"/>
          </p:nvPr>
        </p:nvSpPr>
        <p:spPr/>
        <p:txBody>
          <a:bodyPr/>
          <a:lstStyle/>
          <a:p>
            <a:fld id="{F2044902-878F-B949-9CEA-0806CB61E298}" type="slidenum">
              <a:rPr lang="en-US" smtClean="0"/>
              <a:pPr/>
              <a:t>50</a:t>
            </a:fld>
            <a:endParaRPr lang="en-US"/>
          </a:p>
        </p:txBody>
      </p:sp>
    </p:spTree>
    <p:extLst>
      <p:ext uri="{BB962C8B-B14F-4D97-AF65-F5344CB8AC3E}">
        <p14:creationId xmlns:p14="http://schemas.microsoft.com/office/powerpoint/2010/main" val="2232303829"/>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31913" y="461963"/>
            <a:ext cx="4179887" cy="3136900"/>
          </a:xfrm>
        </p:spPr>
      </p:sp>
      <p:sp>
        <p:nvSpPr>
          <p:cNvPr id="3" name="Notes Placeholder 2"/>
          <p:cNvSpPr>
            <a:spLocks noGrp="1"/>
          </p:cNvSpPr>
          <p:nvPr>
            <p:ph type="body" idx="1"/>
          </p:nvPr>
        </p:nvSpPr>
        <p:spPr/>
        <p:txBody>
          <a:bodyPr/>
          <a:lstStyle/>
          <a:p>
            <a:pPr marL="171450" indent="-171450">
              <a:buFont typeface="Arial" charset="0"/>
              <a:buChar char="•"/>
            </a:pPr>
            <a:r>
              <a:rPr lang="en-US" dirty="0"/>
              <a:t>Padlocks are a very</a:t>
            </a:r>
            <a:r>
              <a:rPr lang="en-US" baseline="0" dirty="0"/>
              <a:t> common lock out method used </a:t>
            </a:r>
            <a:r>
              <a:rPr lang="en-US" dirty="0"/>
              <a:t>to ensure the circuit stays isolated by the person who applied the lock</a:t>
            </a:r>
            <a:endParaRPr lang="en-US" baseline="0" dirty="0"/>
          </a:p>
          <a:p>
            <a:pPr marL="171450" indent="-171450">
              <a:buFont typeface="Arial" charset="0"/>
              <a:buChar char="•"/>
            </a:pPr>
            <a:r>
              <a:rPr lang="en-US" baseline="0" dirty="0"/>
              <a:t>Most disconnects, service panel covers, PV inverters, and PV combiner boxes have a location where a lock can be easily applied </a:t>
            </a:r>
          </a:p>
          <a:p>
            <a:pPr marL="171450" indent="-171450">
              <a:buFont typeface="Arial" charset="0"/>
              <a:buChar char="•"/>
            </a:pPr>
            <a:r>
              <a:rPr lang="en-US" baseline="0" dirty="0"/>
              <a:t>Each employee should have their own key and lock to ensure it can not be removed without their knowledge</a:t>
            </a:r>
          </a:p>
          <a:p>
            <a:pPr marL="171450" indent="-171450">
              <a:buFont typeface="Arial" charset="0"/>
              <a:buChar char="•"/>
            </a:pPr>
            <a:r>
              <a:rPr lang="en-US" baseline="0" dirty="0"/>
              <a:t>Each lock should have employee's name and phone number so they can be easily contacted</a:t>
            </a:r>
            <a:endParaRPr lang="en-US" dirty="0"/>
          </a:p>
        </p:txBody>
      </p:sp>
      <p:sp>
        <p:nvSpPr>
          <p:cNvPr id="4" name="Header Placeholder 3"/>
          <p:cNvSpPr>
            <a:spLocks noGrp="1"/>
          </p:cNvSpPr>
          <p:nvPr>
            <p:ph type="hdr" sz="quarter" idx="10"/>
          </p:nvPr>
        </p:nvSpPr>
        <p:spPr/>
        <p:txBody>
          <a:bodyPr/>
          <a:lstStyle/>
          <a:p>
            <a:pPr>
              <a:defRPr/>
            </a:pPr>
            <a:r>
              <a:rPr lang="en-US"/>
              <a:t>Solar Electric Safety</a:t>
            </a:r>
          </a:p>
        </p:txBody>
      </p:sp>
      <p:sp>
        <p:nvSpPr>
          <p:cNvPr id="5" name="Slide Number Placeholder 4"/>
          <p:cNvSpPr>
            <a:spLocks noGrp="1"/>
          </p:cNvSpPr>
          <p:nvPr>
            <p:ph type="sldNum" sz="quarter" idx="11"/>
          </p:nvPr>
        </p:nvSpPr>
        <p:spPr/>
        <p:txBody>
          <a:bodyPr/>
          <a:lstStyle/>
          <a:p>
            <a:fld id="{F2044902-878F-B949-9CEA-0806CB61E298}" type="slidenum">
              <a:rPr lang="en-US" smtClean="0"/>
              <a:pPr/>
              <a:t>51</a:t>
            </a:fld>
            <a:endParaRPr lang="en-US"/>
          </a:p>
        </p:txBody>
      </p:sp>
    </p:spTree>
    <p:extLst>
      <p:ext uri="{BB962C8B-B14F-4D97-AF65-F5344CB8AC3E}">
        <p14:creationId xmlns:p14="http://schemas.microsoft.com/office/powerpoint/2010/main" val="3396053262"/>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31913" y="461963"/>
            <a:ext cx="4179887" cy="3136900"/>
          </a:xfrm>
        </p:spPr>
      </p:sp>
      <p:sp>
        <p:nvSpPr>
          <p:cNvPr id="3" name="Notes Placeholder 2"/>
          <p:cNvSpPr>
            <a:spLocks noGrp="1"/>
          </p:cNvSpPr>
          <p:nvPr>
            <p:ph type="body" idx="1"/>
          </p:nvPr>
        </p:nvSpPr>
        <p:spPr/>
        <p:txBody>
          <a:bodyPr/>
          <a:lstStyle/>
          <a:p>
            <a:pPr marL="171450" indent="-171450">
              <a:buFont typeface="Arial" charset="0"/>
              <a:buChar char="•"/>
            </a:pPr>
            <a:r>
              <a:rPr lang="en-US"/>
              <a:t>Hasps</a:t>
            </a:r>
            <a:r>
              <a:rPr lang="en-US" baseline="0"/>
              <a:t> are used so multiple technicians can apply their own lock to a single lock out point</a:t>
            </a:r>
          </a:p>
          <a:p>
            <a:pPr marL="171450" indent="-171450">
              <a:buFont typeface="Arial" charset="0"/>
              <a:buChar char="•"/>
            </a:pPr>
            <a:r>
              <a:rPr lang="en-US" baseline="0"/>
              <a:t>In order for the lock out to be removed, all technicians must have knowledge of it</a:t>
            </a:r>
          </a:p>
          <a:p>
            <a:pPr marL="171450" indent="-171450">
              <a:buFont typeface="Arial" charset="0"/>
              <a:buChar char="•"/>
            </a:pPr>
            <a:r>
              <a:rPr lang="en-US" baseline="0"/>
              <a:t>Most disconnects, service panel covers, PV inverters, and PV combiner boxes have a location where a hasp can be easily applied</a:t>
            </a:r>
          </a:p>
        </p:txBody>
      </p:sp>
      <p:sp>
        <p:nvSpPr>
          <p:cNvPr id="4" name="Header Placeholder 3"/>
          <p:cNvSpPr>
            <a:spLocks noGrp="1"/>
          </p:cNvSpPr>
          <p:nvPr>
            <p:ph type="hdr" sz="quarter" idx="10"/>
          </p:nvPr>
        </p:nvSpPr>
        <p:spPr/>
        <p:txBody>
          <a:bodyPr/>
          <a:lstStyle/>
          <a:p>
            <a:pPr>
              <a:defRPr/>
            </a:pPr>
            <a:r>
              <a:rPr lang="en-US"/>
              <a:t>Solar Electric Safety</a:t>
            </a:r>
          </a:p>
        </p:txBody>
      </p:sp>
      <p:sp>
        <p:nvSpPr>
          <p:cNvPr id="5" name="Slide Number Placeholder 4"/>
          <p:cNvSpPr>
            <a:spLocks noGrp="1"/>
          </p:cNvSpPr>
          <p:nvPr>
            <p:ph type="sldNum" sz="quarter" idx="11"/>
          </p:nvPr>
        </p:nvSpPr>
        <p:spPr/>
        <p:txBody>
          <a:bodyPr/>
          <a:lstStyle/>
          <a:p>
            <a:fld id="{F2044902-878F-B949-9CEA-0806CB61E298}" type="slidenum">
              <a:rPr lang="en-US" smtClean="0"/>
              <a:pPr/>
              <a:t>52</a:t>
            </a:fld>
            <a:endParaRPr lang="en-US"/>
          </a:p>
        </p:txBody>
      </p:sp>
    </p:spTree>
    <p:extLst>
      <p:ext uri="{BB962C8B-B14F-4D97-AF65-F5344CB8AC3E}">
        <p14:creationId xmlns:p14="http://schemas.microsoft.com/office/powerpoint/2010/main" val="1000955730"/>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31913" y="461963"/>
            <a:ext cx="4179887" cy="3136900"/>
          </a:xfrm>
        </p:spPr>
      </p:sp>
      <p:sp>
        <p:nvSpPr>
          <p:cNvPr id="3" name="Notes Placeholder 2"/>
          <p:cNvSpPr>
            <a:spLocks noGrp="1"/>
          </p:cNvSpPr>
          <p:nvPr>
            <p:ph type="body" idx="1"/>
          </p:nvPr>
        </p:nvSpPr>
        <p:spPr/>
        <p:txBody>
          <a:bodyPr/>
          <a:lstStyle/>
          <a:p>
            <a:pPr marL="171450" indent="-171450">
              <a:buFont typeface="Arial" charset="0"/>
              <a:buChar char="•"/>
            </a:pPr>
            <a:r>
              <a:rPr lang="en-US" dirty="0"/>
              <a:t>Circuit breaker lock outs are available in numerous sizes and fit</a:t>
            </a:r>
            <a:r>
              <a:rPr lang="en-US" baseline="0" dirty="0"/>
              <a:t> options</a:t>
            </a:r>
          </a:p>
          <a:p>
            <a:pPr marL="628650" lvl="1" indent="-171450">
              <a:buFont typeface="Arial" charset="0"/>
              <a:buChar char="•"/>
            </a:pPr>
            <a:r>
              <a:rPr lang="en-US" baseline="0" dirty="0"/>
              <a:t>It is good to carry a variety of types in LOTO pouch</a:t>
            </a:r>
          </a:p>
          <a:p>
            <a:pPr marL="628650" lvl="1" indent="-171450">
              <a:buFont typeface="Arial" charset="0"/>
              <a:buChar char="•"/>
            </a:pPr>
            <a:r>
              <a:rPr lang="en-US" baseline="0" dirty="0"/>
              <a:t>Available for both single and multi-pole breakers</a:t>
            </a:r>
          </a:p>
          <a:p>
            <a:pPr marL="171450" indent="-171450">
              <a:buFont typeface="Arial" charset="0"/>
              <a:buChar char="•"/>
            </a:pPr>
            <a:r>
              <a:rPr lang="en-US" baseline="0" dirty="0"/>
              <a:t>Be sure to follow manufacturers instructions for application</a:t>
            </a:r>
          </a:p>
        </p:txBody>
      </p:sp>
      <p:sp>
        <p:nvSpPr>
          <p:cNvPr id="4" name="Header Placeholder 3"/>
          <p:cNvSpPr>
            <a:spLocks noGrp="1"/>
          </p:cNvSpPr>
          <p:nvPr>
            <p:ph type="hdr" sz="quarter" idx="10"/>
          </p:nvPr>
        </p:nvSpPr>
        <p:spPr/>
        <p:txBody>
          <a:bodyPr/>
          <a:lstStyle/>
          <a:p>
            <a:pPr>
              <a:defRPr/>
            </a:pPr>
            <a:r>
              <a:rPr lang="en-US"/>
              <a:t>Solar Electric Safety</a:t>
            </a:r>
          </a:p>
        </p:txBody>
      </p:sp>
      <p:sp>
        <p:nvSpPr>
          <p:cNvPr id="5" name="Slide Number Placeholder 4"/>
          <p:cNvSpPr>
            <a:spLocks noGrp="1"/>
          </p:cNvSpPr>
          <p:nvPr>
            <p:ph type="sldNum" sz="quarter" idx="11"/>
          </p:nvPr>
        </p:nvSpPr>
        <p:spPr/>
        <p:txBody>
          <a:bodyPr/>
          <a:lstStyle/>
          <a:p>
            <a:fld id="{F2044902-878F-B949-9CEA-0806CB61E298}" type="slidenum">
              <a:rPr lang="en-US" smtClean="0"/>
              <a:pPr/>
              <a:t>53</a:t>
            </a:fld>
            <a:endParaRPr lang="en-US"/>
          </a:p>
        </p:txBody>
      </p:sp>
    </p:spTree>
    <p:extLst>
      <p:ext uri="{BB962C8B-B14F-4D97-AF65-F5344CB8AC3E}">
        <p14:creationId xmlns:p14="http://schemas.microsoft.com/office/powerpoint/2010/main" val="2405337422"/>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9" name="Rectangle 2"/>
          <p:cNvSpPr>
            <a:spLocks noGrp="1" noRot="1" noChangeAspect="1" noChangeArrowheads="1" noTextEdit="1"/>
          </p:cNvSpPr>
          <p:nvPr>
            <p:ph type="sldImg"/>
          </p:nvPr>
        </p:nvSpPr>
        <p:spPr>
          <a:xfrm>
            <a:off x="1331913" y="461963"/>
            <a:ext cx="4179887" cy="3136900"/>
          </a:xfrm>
          <a:ln/>
        </p:spPr>
      </p:sp>
      <p:sp>
        <p:nvSpPr>
          <p:cNvPr id="29700" name="Rectangle 3"/>
          <p:cNvSpPr>
            <a:spLocks noGrp="1" noChangeArrowheads="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marL="171450" indent="-171450" eaLnBrk="1" hangingPunct="1">
              <a:buFont typeface="Arial" charset="0"/>
              <a:buChar char="•"/>
            </a:pPr>
            <a:r>
              <a:rPr lang="en-US" dirty="0">
                <a:latin typeface="Tahoma" pitchFamily="34" charset="0"/>
              </a:rPr>
              <a:t>The most common PV system configuration is the grid-direct system. </a:t>
            </a:r>
          </a:p>
          <a:p>
            <a:pPr marL="171450" indent="-171450" eaLnBrk="1" hangingPunct="1">
              <a:buFont typeface="Arial" charset="0"/>
              <a:buChar char="•"/>
            </a:pPr>
            <a:r>
              <a:rPr lang="en-US" dirty="0">
                <a:latin typeface="Tahoma" pitchFamily="34" charset="0"/>
              </a:rPr>
              <a:t>Energy goes straight from the PV array into the inverter, which changes the DC electricity into AC electricity. </a:t>
            </a:r>
          </a:p>
          <a:p>
            <a:pPr marL="171450" indent="-171450" eaLnBrk="1" hangingPunct="1">
              <a:buFont typeface="Arial" charset="0"/>
              <a:buChar char="•"/>
            </a:pPr>
            <a:r>
              <a:rPr lang="en-US" dirty="0">
                <a:latin typeface="Tahoma" pitchFamily="34" charset="0"/>
              </a:rPr>
              <a:t>This AC electricity then flows into an AC service panel to operate any active loads,</a:t>
            </a:r>
            <a:r>
              <a:rPr lang="en-US" baseline="0" dirty="0">
                <a:latin typeface="Tahoma" pitchFamily="34" charset="0"/>
              </a:rPr>
              <a:t> </a:t>
            </a:r>
            <a:r>
              <a:rPr lang="en-US" dirty="0">
                <a:latin typeface="Tahoma" pitchFamily="34" charset="0"/>
              </a:rPr>
              <a:t>extra energy is</a:t>
            </a:r>
            <a:r>
              <a:rPr lang="en-US" baseline="0" dirty="0">
                <a:latin typeface="Tahoma" pitchFamily="34" charset="0"/>
              </a:rPr>
              <a:t> exported</a:t>
            </a:r>
            <a:r>
              <a:rPr lang="en-US" dirty="0">
                <a:latin typeface="Tahoma" pitchFamily="34" charset="0"/>
              </a:rPr>
              <a:t> onto the utility grid.</a:t>
            </a:r>
          </a:p>
          <a:p>
            <a:pPr marL="171450" indent="-171450" eaLnBrk="1" hangingPunct="1">
              <a:buFont typeface="Arial" charset="0"/>
              <a:buChar char="•"/>
            </a:pPr>
            <a:r>
              <a:rPr lang="en-US" dirty="0">
                <a:latin typeface="Tahoma" pitchFamily="34" charset="0"/>
              </a:rPr>
              <a:t>When the amount of energy being produced by the PV system is less than the total AC load, electricity from the grid is</a:t>
            </a:r>
            <a:r>
              <a:rPr lang="en-US" baseline="0" dirty="0">
                <a:latin typeface="Tahoma" pitchFamily="34" charset="0"/>
              </a:rPr>
              <a:t> used </a:t>
            </a:r>
            <a:r>
              <a:rPr lang="en-US" dirty="0">
                <a:latin typeface="Tahoma" pitchFamily="34" charset="0"/>
              </a:rPr>
              <a:t>to make up the difference. </a:t>
            </a:r>
          </a:p>
          <a:p>
            <a:pPr marL="171450" indent="-171450" eaLnBrk="1" hangingPunct="1">
              <a:buFont typeface="Arial" charset="0"/>
              <a:buChar char="•"/>
            </a:pPr>
            <a:r>
              <a:rPr lang="en-US" dirty="0">
                <a:latin typeface="Tahoma" pitchFamily="34" charset="0"/>
              </a:rPr>
              <a:t>When the PV system is not producing anything, such as at night, all of the electricity comes from the utility grid.</a:t>
            </a:r>
          </a:p>
          <a:p>
            <a:pPr marL="171450" indent="-171450" eaLnBrk="1" hangingPunct="1">
              <a:buFont typeface="Arial" charset="0"/>
              <a:buChar char="•"/>
            </a:pPr>
            <a:r>
              <a:rPr lang="en-US" dirty="0">
                <a:latin typeface="Tahoma" pitchFamily="34" charset="0"/>
              </a:rPr>
              <a:t>A grid-direct</a:t>
            </a:r>
            <a:r>
              <a:rPr lang="en-US" baseline="0" dirty="0">
                <a:latin typeface="Tahoma" pitchFamily="34" charset="0"/>
              </a:rPr>
              <a:t> system </a:t>
            </a:r>
            <a:r>
              <a:rPr lang="en-US" dirty="0">
                <a:latin typeface="Tahoma" pitchFamily="34" charset="0"/>
              </a:rPr>
              <a:t>eliminates the batteries</a:t>
            </a:r>
            <a:r>
              <a:rPr lang="en-US" baseline="0" dirty="0">
                <a:latin typeface="Tahoma" pitchFamily="34" charset="0"/>
              </a:rPr>
              <a:t> </a:t>
            </a:r>
            <a:r>
              <a:rPr lang="en-US" dirty="0">
                <a:latin typeface="Tahoma" pitchFamily="34" charset="0"/>
              </a:rPr>
              <a:t>and associated maintenance and cost, but requires the grid to be present to function.</a:t>
            </a:r>
          </a:p>
          <a:p>
            <a:pPr marL="171450" indent="-171450" eaLnBrk="1" hangingPunct="1">
              <a:buFont typeface="Arial" charset="0"/>
              <a:buChar char="•"/>
            </a:pPr>
            <a:r>
              <a:rPr lang="en-US" baseline="0" dirty="0">
                <a:latin typeface="Tahoma" pitchFamily="34" charset="0"/>
              </a:rPr>
              <a:t>W</a:t>
            </a:r>
            <a:r>
              <a:rPr lang="en-US" dirty="0">
                <a:latin typeface="Tahoma" pitchFamily="34" charset="0"/>
              </a:rPr>
              <a:t>hen the grid goes down (a utility failure, brownout, or blackout) the grid-direct inverter is designed</a:t>
            </a:r>
            <a:r>
              <a:rPr lang="en-US" baseline="0" dirty="0">
                <a:latin typeface="Tahoma" pitchFamily="34" charset="0"/>
              </a:rPr>
              <a:t> and listed</a:t>
            </a:r>
            <a:r>
              <a:rPr lang="en-US" dirty="0">
                <a:latin typeface="Tahoma" pitchFamily="34" charset="0"/>
              </a:rPr>
              <a:t> to shut off instantly in order to ensure that no electricity will be sent out onto the utility lines where it could endanger linemen. </a:t>
            </a:r>
          </a:p>
          <a:p>
            <a:pPr marL="171450" indent="-171450" eaLnBrk="1" hangingPunct="1">
              <a:buFont typeface="Arial" charset="0"/>
              <a:buChar char="•"/>
            </a:pPr>
            <a:r>
              <a:rPr lang="en-US" dirty="0">
                <a:latin typeface="Tahoma" pitchFamily="34" charset="0"/>
              </a:rPr>
              <a:t>In order to have electricity when the grid is down, a system must have a back-up</a:t>
            </a:r>
            <a:r>
              <a:rPr lang="en-US" baseline="0" dirty="0">
                <a:latin typeface="Tahoma" pitchFamily="34" charset="0"/>
              </a:rPr>
              <a:t> loads panel and </a:t>
            </a:r>
            <a:r>
              <a:rPr lang="en-US" dirty="0">
                <a:latin typeface="Tahoma" pitchFamily="34" charset="0"/>
              </a:rPr>
              <a:t>energy storage equipment</a:t>
            </a:r>
          </a:p>
          <a:p>
            <a:pPr marL="171450" indent="-171450" eaLnBrk="1" hangingPunct="1">
              <a:buFont typeface="Arial" charset="0"/>
              <a:buChar char="•"/>
            </a:pPr>
            <a:r>
              <a:rPr lang="en-US" baseline="0" dirty="0">
                <a:latin typeface="Tahoma" pitchFamily="34" charset="0"/>
              </a:rPr>
              <a:t>Isolate all power sources before performing work - may include PV array, utility grid, or other</a:t>
            </a:r>
          </a:p>
          <a:p>
            <a:pPr marL="171450" indent="-171450" eaLnBrk="1" hangingPunct="1">
              <a:buFont typeface="Arial" charset="0"/>
              <a:buChar char="•"/>
            </a:pPr>
            <a:endParaRPr lang="en-US" dirty="0">
              <a:latin typeface="Tahoma" pitchFamily="34" charset="0"/>
            </a:endParaRPr>
          </a:p>
        </p:txBody>
      </p:sp>
      <p:sp>
        <p:nvSpPr>
          <p:cNvPr id="5" name="Rectangle 2"/>
          <p:cNvSpPr>
            <a:spLocks noGrp="1" noChangeArrowheads="1"/>
          </p:cNvSpPr>
          <p:nvPr>
            <p:ph type="hdr" sz="quarter"/>
          </p:nvPr>
        </p:nvSpPr>
        <p:spPr>
          <a:xfrm>
            <a:off x="0" y="0"/>
            <a:ext cx="3584004" cy="464660"/>
          </a:xfrm>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defTabSz="922338" eaLnBrk="0" hangingPunct="0">
              <a:defRPr sz="3600">
                <a:solidFill>
                  <a:schemeClr val="tx1"/>
                </a:solidFill>
                <a:latin typeface="Arial" pitchFamily="34" charset="0"/>
                <a:ea typeface="MS PGothic" pitchFamily="34" charset="-128"/>
              </a:defRPr>
            </a:lvl1pPr>
            <a:lvl2pPr marL="742950" indent="-285750" defTabSz="922338" eaLnBrk="0" hangingPunct="0">
              <a:defRPr sz="3600">
                <a:solidFill>
                  <a:schemeClr val="tx1"/>
                </a:solidFill>
                <a:latin typeface="Arial" pitchFamily="34" charset="0"/>
                <a:ea typeface="MS PGothic" pitchFamily="34" charset="-128"/>
              </a:defRPr>
            </a:lvl2pPr>
            <a:lvl3pPr marL="1143000" indent="-228600" defTabSz="922338" eaLnBrk="0" hangingPunct="0">
              <a:defRPr sz="3600">
                <a:solidFill>
                  <a:schemeClr val="tx1"/>
                </a:solidFill>
                <a:latin typeface="Arial" pitchFamily="34" charset="0"/>
                <a:ea typeface="MS PGothic" pitchFamily="34" charset="-128"/>
              </a:defRPr>
            </a:lvl3pPr>
            <a:lvl4pPr marL="1600200" indent="-228600" defTabSz="922338" eaLnBrk="0" hangingPunct="0">
              <a:defRPr sz="3600">
                <a:solidFill>
                  <a:schemeClr val="tx1"/>
                </a:solidFill>
                <a:latin typeface="Arial" pitchFamily="34" charset="0"/>
                <a:ea typeface="MS PGothic" pitchFamily="34" charset="-128"/>
              </a:defRPr>
            </a:lvl4pPr>
            <a:lvl5pPr marL="2057400" indent="-228600" defTabSz="922338" eaLnBrk="0" hangingPunct="0">
              <a:defRPr sz="3600">
                <a:solidFill>
                  <a:schemeClr val="tx1"/>
                </a:solidFill>
                <a:latin typeface="Arial" pitchFamily="34" charset="0"/>
                <a:ea typeface="MS PGothic" pitchFamily="34" charset="-128"/>
              </a:defRPr>
            </a:lvl5pPr>
            <a:lvl6pPr marL="2514600" indent="-228600" defTabSz="922338" eaLnBrk="0" fontAlgn="base" hangingPunct="0">
              <a:spcBef>
                <a:spcPct val="0"/>
              </a:spcBef>
              <a:spcAft>
                <a:spcPct val="0"/>
              </a:spcAft>
              <a:defRPr sz="3600">
                <a:solidFill>
                  <a:schemeClr val="tx1"/>
                </a:solidFill>
                <a:latin typeface="Arial" pitchFamily="34" charset="0"/>
                <a:ea typeface="MS PGothic" pitchFamily="34" charset="-128"/>
              </a:defRPr>
            </a:lvl6pPr>
            <a:lvl7pPr marL="2971800" indent="-228600" defTabSz="922338" eaLnBrk="0" fontAlgn="base" hangingPunct="0">
              <a:spcBef>
                <a:spcPct val="0"/>
              </a:spcBef>
              <a:spcAft>
                <a:spcPct val="0"/>
              </a:spcAft>
              <a:defRPr sz="3600">
                <a:solidFill>
                  <a:schemeClr val="tx1"/>
                </a:solidFill>
                <a:latin typeface="Arial" pitchFamily="34" charset="0"/>
                <a:ea typeface="MS PGothic" pitchFamily="34" charset="-128"/>
              </a:defRPr>
            </a:lvl7pPr>
            <a:lvl8pPr marL="3429000" indent="-228600" defTabSz="922338" eaLnBrk="0" fontAlgn="base" hangingPunct="0">
              <a:spcBef>
                <a:spcPct val="0"/>
              </a:spcBef>
              <a:spcAft>
                <a:spcPct val="0"/>
              </a:spcAft>
              <a:defRPr sz="3600">
                <a:solidFill>
                  <a:schemeClr val="tx1"/>
                </a:solidFill>
                <a:latin typeface="Arial" pitchFamily="34" charset="0"/>
                <a:ea typeface="MS PGothic" pitchFamily="34" charset="-128"/>
              </a:defRPr>
            </a:lvl8pPr>
            <a:lvl9pPr marL="3886200" indent="-228600" defTabSz="922338" eaLnBrk="0" fontAlgn="base" hangingPunct="0">
              <a:spcBef>
                <a:spcPct val="0"/>
              </a:spcBef>
              <a:spcAft>
                <a:spcPct val="0"/>
              </a:spcAft>
              <a:defRPr sz="3600">
                <a:solidFill>
                  <a:schemeClr val="tx1"/>
                </a:solidFill>
                <a:latin typeface="Arial" pitchFamily="34" charset="0"/>
                <a:ea typeface="MS PGothic" pitchFamily="34" charset="-128"/>
              </a:defRPr>
            </a:lvl9pPr>
          </a:lstStyle>
          <a:p>
            <a:r>
              <a:rPr lang="en-US" sz="1200">
                <a:latin typeface="Tahoma"/>
              </a:rPr>
              <a:t>Solar Electric Safety</a:t>
            </a:r>
          </a:p>
        </p:txBody>
      </p:sp>
    </p:spTree>
    <p:extLst>
      <p:ext uri="{BB962C8B-B14F-4D97-AF65-F5344CB8AC3E}">
        <p14:creationId xmlns:p14="http://schemas.microsoft.com/office/powerpoint/2010/main" val="902447702"/>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31913" y="461963"/>
            <a:ext cx="4181475" cy="3136900"/>
          </a:xfrm>
        </p:spPr>
      </p:sp>
      <p:sp>
        <p:nvSpPr>
          <p:cNvPr id="3" name="Notes Placeholder 2"/>
          <p:cNvSpPr>
            <a:spLocks noGrp="1"/>
          </p:cNvSpPr>
          <p:nvPr>
            <p:ph type="body" idx="1"/>
          </p:nvPr>
        </p:nvSpPr>
        <p:spPr>
          <a:xfrm>
            <a:off x="272622" y="3691642"/>
            <a:ext cx="6361181" cy="5328502"/>
          </a:xfrm>
        </p:spPr>
        <p:txBody>
          <a:bodyPr/>
          <a:lstStyle/>
          <a:p>
            <a:pPr marL="171450" indent="-171450">
              <a:buFont typeface="Arial" charset="0"/>
              <a:buChar char="•"/>
            </a:pPr>
            <a:r>
              <a:rPr lang="en-US" sz="1200" kern="1200" dirty="0">
                <a:solidFill>
                  <a:schemeClr val="tx1"/>
                </a:solidFill>
                <a:effectLst/>
                <a:latin typeface="Tahoma" pitchFamily="34" charset="0"/>
                <a:ea typeface="ＭＳ Ｐゴシック" charset="0"/>
                <a:cs typeface="Tahoma" pitchFamily="34" charset="0"/>
              </a:rPr>
              <a:t>Follow proper LOTO</a:t>
            </a:r>
            <a:r>
              <a:rPr lang="en-US" sz="1200" kern="1200" baseline="0" dirty="0">
                <a:solidFill>
                  <a:schemeClr val="tx1"/>
                </a:solidFill>
                <a:effectLst/>
                <a:latin typeface="Tahoma" pitchFamily="34" charset="0"/>
                <a:ea typeface="ＭＳ Ｐゴシック" charset="0"/>
                <a:cs typeface="Tahoma" pitchFamily="34" charset="0"/>
              </a:rPr>
              <a:t> procedures</a:t>
            </a:r>
          </a:p>
          <a:p>
            <a:pPr marL="628650" lvl="1" indent="-171450">
              <a:buFont typeface="Arial" charset="0"/>
              <a:buChar char="•"/>
            </a:pPr>
            <a:r>
              <a:rPr lang="en-US" sz="1200" kern="1200" dirty="0">
                <a:solidFill>
                  <a:schemeClr val="tx1"/>
                </a:solidFill>
                <a:effectLst/>
                <a:latin typeface="Tahoma" pitchFamily="34" charset="0"/>
                <a:ea typeface="ＭＳ Ｐゴシック" charset="0"/>
                <a:cs typeface="Tahoma" pitchFamily="34" charset="0"/>
              </a:rPr>
              <a:t>Identify all electrical energy sources</a:t>
            </a:r>
          </a:p>
          <a:p>
            <a:pPr marL="628650" lvl="1" indent="-171450">
              <a:buFont typeface="Arial" charset="0"/>
              <a:buChar char="•"/>
            </a:pPr>
            <a:r>
              <a:rPr lang="en-US" sz="1200" kern="1200" dirty="0">
                <a:solidFill>
                  <a:schemeClr val="tx1"/>
                </a:solidFill>
                <a:effectLst/>
                <a:latin typeface="Tahoma" pitchFamily="34" charset="0"/>
                <a:ea typeface="ＭＳ Ｐゴシック" charset="0"/>
                <a:cs typeface="Tahoma" pitchFamily="34" charset="0"/>
              </a:rPr>
              <a:t>Notify affected employees</a:t>
            </a:r>
          </a:p>
          <a:p>
            <a:pPr marL="628650" lvl="1" indent="-171450">
              <a:buFont typeface="Arial" charset="0"/>
              <a:buChar char="•"/>
            </a:pPr>
            <a:r>
              <a:rPr lang="en-US" sz="1200" kern="1200" dirty="0">
                <a:solidFill>
                  <a:schemeClr val="tx1"/>
                </a:solidFill>
                <a:effectLst/>
                <a:latin typeface="Tahoma" pitchFamily="34" charset="0"/>
                <a:ea typeface="ＭＳ Ｐゴシック" charset="0"/>
                <a:cs typeface="Tahoma" pitchFamily="34" charset="0"/>
              </a:rPr>
              <a:t>Isolate (open disconnecting device)</a:t>
            </a:r>
          </a:p>
          <a:p>
            <a:pPr marL="628650" lvl="1" indent="-171450">
              <a:buFont typeface="Arial" charset="0"/>
              <a:buChar char="•"/>
            </a:pPr>
            <a:r>
              <a:rPr lang="en-US" sz="1200" kern="1200" dirty="0">
                <a:solidFill>
                  <a:schemeClr val="tx1"/>
                </a:solidFill>
                <a:effectLst/>
                <a:latin typeface="Tahoma" pitchFamily="34" charset="0"/>
                <a:ea typeface="ＭＳ Ｐゴシック" charset="0"/>
                <a:cs typeface="Tahoma" pitchFamily="34" charset="0"/>
              </a:rPr>
              <a:t>Consider stored electrical energy</a:t>
            </a:r>
          </a:p>
          <a:p>
            <a:pPr marL="1085850" lvl="2" indent="-171450">
              <a:buFont typeface="Arial" charset="0"/>
              <a:buChar char="•"/>
            </a:pPr>
            <a:r>
              <a:rPr lang="en-US" sz="1200" kern="1200" dirty="0">
                <a:solidFill>
                  <a:schemeClr val="tx1"/>
                </a:solidFill>
                <a:effectLst/>
                <a:latin typeface="Tahoma" pitchFamily="34" charset="0"/>
                <a:ea typeface="ＭＳ Ｐゴシック" charset="0"/>
                <a:cs typeface="Tahoma" pitchFamily="34" charset="0"/>
              </a:rPr>
              <a:t>Inverter capacitors, read manual</a:t>
            </a:r>
          </a:p>
          <a:p>
            <a:pPr marL="628650" lvl="1" indent="-171450">
              <a:buFont typeface="Arial" charset="0"/>
              <a:buChar char="•"/>
            </a:pPr>
            <a:r>
              <a:rPr lang="en-US" sz="1200" kern="1200" dirty="0">
                <a:solidFill>
                  <a:schemeClr val="tx1"/>
                </a:solidFill>
                <a:effectLst/>
                <a:latin typeface="Tahoma" pitchFamily="34" charset="0"/>
                <a:ea typeface="ＭＳ Ｐゴシック" charset="0"/>
                <a:cs typeface="Tahoma" pitchFamily="34" charset="0"/>
              </a:rPr>
              <a:t>Apply lockout/tagout (LOTO) devices </a:t>
            </a:r>
          </a:p>
          <a:p>
            <a:pPr marL="628650" lvl="1" indent="-171450">
              <a:buFont typeface="Arial" charset="0"/>
              <a:buChar char="•"/>
            </a:pPr>
            <a:r>
              <a:rPr lang="en-US" sz="1200" kern="1200" dirty="0">
                <a:solidFill>
                  <a:schemeClr val="tx1"/>
                </a:solidFill>
                <a:effectLst/>
                <a:latin typeface="Tahoma" pitchFamily="34" charset="0"/>
                <a:ea typeface="ＭＳ Ｐゴシック" charset="0"/>
                <a:cs typeface="Tahoma" pitchFamily="34" charset="0"/>
              </a:rPr>
              <a:t>Verify meter on known voltage source</a:t>
            </a:r>
          </a:p>
          <a:p>
            <a:pPr marL="628650" lvl="1" indent="-171450">
              <a:buFont typeface="Arial" charset="0"/>
              <a:buChar char="•"/>
            </a:pPr>
            <a:r>
              <a:rPr lang="en-US" sz="1200" kern="1200" dirty="0">
                <a:solidFill>
                  <a:schemeClr val="tx1"/>
                </a:solidFill>
                <a:effectLst/>
                <a:latin typeface="Tahoma" pitchFamily="34" charset="0"/>
                <a:ea typeface="ＭＳ Ｐゴシック" charset="0"/>
                <a:cs typeface="Tahoma" pitchFamily="34" charset="0"/>
              </a:rPr>
              <a:t>Verify each circuit is de-energized (no voltage)</a:t>
            </a:r>
          </a:p>
          <a:p>
            <a:pPr marL="628650" lvl="1" indent="-171450">
              <a:buFont typeface="Arial" charset="0"/>
              <a:buChar char="•"/>
            </a:pPr>
            <a:r>
              <a:rPr lang="en-US" sz="1200" kern="1200" dirty="0">
                <a:solidFill>
                  <a:schemeClr val="tx1"/>
                </a:solidFill>
                <a:effectLst/>
                <a:latin typeface="Tahoma" pitchFamily="34" charset="0"/>
                <a:ea typeface="ＭＳ Ｐゴシック" charset="0"/>
                <a:cs typeface="Tahoma" pitchFamily="34" charset="0"/>
              </a:rPr>
              <a:t>Re-verify meter on known source</a:t>
            </a:r>
          </a:p>
          <a:p>
            <a:endParaRPr lang="en-US" dirty="0"/>
          </a:p>
        </p:txBody>
      </p:sp>
      <p:sp>
        <p:nvSpPr>
          <p:cNvPr id="5" name="Slide Number Placeholder 4"/>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F2044902-878F-B949-9CEA-0806CB61E298}" type="slidenum">
              <a:rPr kumimoji="0" lang="en-US" sz="1200" b="0" i="0" u="none" strike="noStrike" kern="1200" cap="none" spc="0" normalizeH="0" baseline="0" noProof="0" smtClean="0">
                <a:ln>
                  <a:noFill/>
                </a:ln>
                <a:solidFill>
                  <a:srgbClr val="000000"/>
                </a:solidFill>
                <a:effectLst/>
                <a:uLnTx/>
                <a:uFillTx/>
                <a:latin typeface="Tahoma" charset="0"/>
                <a:ea typeface="Tahoma" charset="0"/>
                <a:cs typeface="Tahoma" charset="0"/>
              </a:rPr>
              <a:pPr marL="0" marR="0" lvl="0" indent="0" algn="r" defTabSz="914400" rtl="0" eaLnBrk="1" fontAlgn="base" latinLnBrk="0" hangingPunct="1">
                <a:lnSpc>
                  <a:spcPct val="100000"/>
                </a:lnSpc>
                <a:spcBef>
                  <a:spcPct val="0"/>
                </a:spcBef>
                <a:spcAft>
                  <a:spcPct val="0"/>
                </a:spcAft>
                <a:buClrTx/>
                <a:buSzTx/>
                <a:buFontTx/>
                <a:buNone/>
                <a:tabLst/>
                <a:defRPr/>
              </a:pPr>
              <a:t>55</a:t>
            </a:fld>
            <a:endParaRPr kumimoji="0" lang="en-US" sz="1200" b="0" i="0" u="none" strike="noStrike" kern="1200" cap="none" spc="0" normalizeH="0" baseline="0" noProof="0">
              <a:ln>
                <a:noFill/>
              </a:ln>
              <a:solidFill>
                <a:srgbClr val="000000"/>
              </a:solidFill>
              <a:effectLst/>
              <a:uLnTx/>
              <a:uFillTx/>
              <a:latin typeface="Tahoma" charset="0"/>
              <a:ea typeface="Tahoma" charset="0"/>
              <a:cs typeface="Tahoma" charset="0"/>
            </a:endParaRPr>
          </a:p>
        </p:txBody>
      </p:sp>
      <p:sp>
        <p:nvSpPr>
          <p:cNvPr id="6" name="Header Placeholder 5"/>
          <p:cNvSpPr>
            <a:spLocks noGrp="1"/>
          </p:cNvSpPr>
          <p:nvPr>
            <p:ph type="hdr" sz="quarter" idx="11"/>
          </p:nvPr>
        </p:nvSpPr>
        <p:spPr/>
        <p:txBody>
          <a:bodyPr/>
          <a:lstStyle/>
          <a:p>
            <a:pPr marL="0" marR="0" lvl="0" indent="0" algn="l" defTabSz="922338" rtl="0" eaLnBrk="1" fontAlgn="base" latinLnBrk="0" hangingPunct="1">
              <a:lnSpc>
                <a:spcPct val="100000"/>
              </a:lnSpc>
              <a:spcBef>
                <a:spcPct val="0"/>
              </a:spcBef>
              <a:spcAft>
                <a:spcPct val="0"/>
              </a:spcAft>
              <a:buClrTx/>
              <a:buSzTx/>
              <a:buFontTx/>
              <a:buNone/>
              <a:tabLst/>
              <a:defRPr/>
            </a:pPr>
            <a:r>
              <a:rPr kumimoji="0" lang="en-US" sz="1400" b="0" i="0" u="none" strike="noStrike" kern="1200" cap="none" spc="0" normalizeH="0" baseline="0" noProof="0">
                <a:ln>
                  <a:noFill/>
                </a:ln>
                <a:solidFill>
                  <a:srgbClr val="000000"/>
                </a:solidFill>
                <a:effectLst/>
                <a:uLnTx/>
                <a:uFillTx/>
                <a:latin typeface="Tahoma" pitchFamily="34" charset="0"/>
                <a:ea typeface="Tahoma" pitchFamily="34" charset="0"/>
                <a:cs typeface="Tahoma" pitchFamily="34" charset="0"/>
              </a:rPr>
              <a:t>Solar Electric Safety</a:t>
            </a:r>
          </a:p>
        </p:txBody>
      </p:sp>
    </p:spTree>
    <p:extLst>
      <p:ext uri="{BB962C8B-B14F-4D97-AF65-F5344CB8AC3E}">
        <p14:creationId xmlns:p14="http://schemas.microsoft.com/office/powerpoint/2010/main" val="1038889884"/>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09" name="Slide Image Placeholder 1"/>
          <p:cNvSpPr>
            <a:spLocks noGrp="1" noRot="1" noChangeAspect="1"/>
          </p:cNvSpPr>
          <p:nvPr>
            <p:ph type="sldImg"/>
          </p:nvPr>
        </p:nvSpPr>
        <p:spPr>
          <a:xfrm>
            <a:off x="1331913" y="461963"/>
            <a:ext cx="4181475" cy="3136900"/>
          </a:xfrm>
          <a:ln/>
        </p:spPr>
      </p:sp>
      <p:sp>
        <p:nvSpPr>
          <p:cNvPr id="43010" name="Notes Placeholder 2"/>
          <p:cNvSpPr>
            <a:spLocks noGrp="1"/>
          </p:cNvSpPr>
          <p:nvPr>
            <p:ph type="body" idx="1"/>
          </p:nvPr>
        </p:nvSpPr>
        <p:spPr>
          <a:xfrm>
            <a:off x="272622" y="3691642"/>
            <a:ext cx="6361181" cy="5328502"/>
          </a:xfrm>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marL="171450" indent="-171450">
              <a:buFont typeface="Arial" charset="0"/>
              <a:buChar char="•"/>
            </a:pPr>
            <a:r>
              <a:rPr lang="en-US" sz="1200" kern="1200">
                <a:solidFill>
                  <a:schemeClr val="tx1"/>
                </a:solidFill>
                <a:effectLst/>
                <a:latin typeface="Tahoma" pitchFamily="34" charset="0"/>
                <a:ea typeface="ＭＳ Ｐゴシック" charset="0"/>
                <a:cs typeface="Tahoma" pitchFamily="34" charset="0"/>
              </a:rPr>
              <a:t>LOTO procedures are also</a:t>
            </a:r>
            <a:r>
              <a:rPr lang="en-US" sz="1200" kern="1200" baseline="0">
                <a:solidFill>
                  <a:schemeClr val="tx1"/>
                </a:solidFill>
                <a:effectLst/>
                <a:latin typeface="Tahoma" pitchFamily="34" charset="0"/>
                <a:ea typeface="ＭＳ Ｐゴシック" charset="0"/>
                <a:cs typeface="Tahoma" pitchFamily="34" charset="0"/>
              </a:rPr>
              <a:t> applied to the PV array.</a:t>
            </a:r>
          </a:p>
          <a:p>
            <a:pPr marL="171450" indent="-171450">
              <a:buFont typeface="Arial" charset="0"/>
              <a:buChar char="•"/>
            </a:pPr>
            <a:r>
              <a:rPr lang="en-US" sz="1200" kern="1200" baseline="0">
                <a:solidFill>
                  <a:schemeClr val="tx1"/>
                </a:solidFill>
                <a:effectLst/>
                <a:latin typeface="Tahoma" pitchFamily="34" charset="0"/>
                <a:ea typeface="ＭＳ Ｐゴシック" charset="0"/>
                <a:cs typeface="Tahoma" pitchFamily="34" charset="0"/>
              </a:rPr>
              <a:t>Each PV source circuit must be safely isolated to ensure equipment “downstream” is not energized during the installation</a:t>
            </a:r>
          </a:p>
          <a:p>
            <a:pPr marL="171450" indent="-171450">
              <a:buFont typeface="Arial" charset="0"/>
              <a:buChar char="•"/>
            </a:pPr>
            <a:r>
              <a:rPr lang="en-US" sz="1200" kern="1200" baseline="0">
                <a:solidFill>
                  <a:schemeClr val="tx1"/>
                </a:solidFill>
                <a:effectLst/>
                <a:latin typeface="Tahoma" pitchFamily="34" charset="0"/>
                <a:ea typeface="ＭＳ Ｐゴシック" charset="0"/>
                <a:cs typeface="Tahoma" pitchFamily="34" charset="0"/>
              </a:rPr>
              <a:t>The application of LOTO must happen in coordination with the wiring of each PV source circuit</a:t>
            </a:r>
          </a:p>
          <a:p>
            <a:pPr marL="171450" indent="-171450">
              <a:buFont typeface="Arial" charset="0"/>
              <a:buChar char="•"/>
            </a:pPr>
            <a:r>
              <a:rPr lang="en-US" sz="1200" kern="1200">
                <a:solidFill>
                  <a:schemeClr val="tx1"/>
                </a:solidFill>
                <a:effectLst/>
                <a:latin typeface="Tahoma" pitchFamily="34" charset="0"/>
                <a:ea typeface="ＭＳ Ｐゴシック" charset="0"/>
                <a:cs typeface="Tahoma" pitchFamily="34" charset="0"/>
              </a:rPr>
              <a:t>Extension cord type lock-out devices can</a:t>
            </a:r>
            <a:r>
              <a:rPr lang="en-US" sz="1200" kern="1200" baseline="0">
                <a:solidFill>
                  <a:schemeClr val="tx1"/>
                </a:solidFill>
                <a:effectLst/>
                <a:latin typeface="Tahoma" pitchFamily="34" charset="0"/>
                <a:ea typeface="ＭＳ Ｐゴシック" charset="0"/>
                <a:cs typeface="Tahoma" pitchFamily="34" charset="0"/>
              </a:rPr>
              <a:t> be applied to</a:t>
            </a:r>
            <a:r>
              <a:rPr lang="en-US" sz="1200" kern="1200">
                <a:solidFill>
                  <a:schemeClr val="tx1"/>
                </a:solidFill>
                <a:effectLst/>
                <a:latin typeface="Tahoma" pitchFamily="34" charset="0"/>
                <a:ea typeface="ＭＳ Ｐゴシック" charset="0"/>
                <a:cs typeface="Tahoma" pitchFamily="34" charset="0"/>
              </a:rPr>
              <a:t> positive</a:t>
            </a:r>
            <a:r>
              <a:rPr lang="en-US" sz="1200" kern="1200" baseline="0">
                <a:solidFill>
                  <a:schemeClr val="tx1"/>
                </a:solidFill>
                <a:effectLst/>
                <a:latin typeface="Tahoma" pitchFamily="34" charset="0"/>
                <a:ea typeface="ＭＳ Ｐゴシック" charset="0"/>
                <a:cs typeface="Tahoma" pitchFamily="34" charset="0"/>
              </a:rPr>
              <a:t> and negative “</a:t>
            </a:r>
            <a:r>
              <a:rPr lang="en-US" sz="1200" kern="1200">
                <a:solidFill>
                  <a:schemeClr val="tx1"/>
                </a:solidFill>
                <a:effectLst/>
                <a:latin typeface="Tahoma" pitchFamily="34" charset="0"/>
                <a:ea typeface="ＭＳ Ｐゴシック" charset="0"/>
                <a:cs typeface="Tahoma" pitchFamily="34" charset="0"/>
              </a:rPr>
              <a:t>homeruns” to ensure series strings cannot get plugged in without the key holder for that lock being present</a:t>
            </a:r>
            <a:r>
              <a:rPr lang="en-US" sz="1200" kern="1200" baseline="0">
                <a:solidFill>
                  <a:schemeClr val="tx1"/>
                </a:solidFill>
                <a:effectLst/>
                <a:latin typeface="Tahoma" pitchFamily="34" charset="0"/>
                <a:ea typeface="ＭＳ Ｐゴシック" charset="0"/>
                <a:cs typeface="Tahoma" pitchFamily="34" charset="0"/>
              </a:rPr>
              <a:t> to</a:t>
            </a:r>
            <a:r>
              <a:rPr lang="en-US" sz="1200" kern="1200">
                <a:solidFill>
                  <a:schemeClr val="tx1"/>
                </a:solidFill>
                <a:effectLst/>
                <a:latin typeface="Tahoma" pitchFamily="34" charset="0"/>
                <a:ea typeface="ＭＳ Ｐゴシック" charset="0"/>
                <a:cs typeface="Tahoma" pitchFamily="34" charset="0"/>
              </a:rPr>
              <a:t> unlock AND plug</a:t>
            </a:r>
            <a:r>
              <a:rPr lang="en-US" sz="1200" kern="1200" baseline="0">
                <a:solidFill>
                  <a:schemeClr val="tx1"/>
                </a:solidFill>
                <a:effectLst/>
                <a:latin typeface="Tahoma" pitchFamily="34" charset="0"/>
                <a:ea typeface="ＭＳ Ｐゴシック" charset="0"/>
                <a:cs typeface="Tahoma" pitchFamily="34" charset="0"/>
              </a:rPr>
              <a:t> together</a:t>
            </a:r>
            <a:r>
              <a:rPr lang="en-US" sz="1200" kern="1200">
                <a:solidFill>
                  <a:schemeClr val="tx1"/>
                </a:solidFill>
                <a:effectLst/>
                <a:latin typeface="Tahoma" pitchFamily="34" charset="0"/>
                <a:ea typeface="ＭＳ Ｐゴシック" charset="0"/>
                <a:cs typeface="Tahoma" pitchFamily="34" charset="0"/>
              </a:rPr>
              <a:t> the quick-connects.  </a:t>
            </a:r>
          </a:p>
          <a:p>
            <a:r>
              <a:rPr lang="en-US" sz="1200" kern="1200">
                <a:solidFill>
                  <a:schemeClr val="tx1"/>
                </a:solidFill>
                <a:effectLst/>
                <a:latin typeface="Tahoma" pitchFamily="34" charset="0"/>
                <a:ea typeface="ＭＳ Ｐゴシック" charset="0"/>
                <a:cs typeface="Tahoma" pitchFamily="34" charset="0"/>
              </a:rPr>
              <a:t> </a:t>
            </a:r>
          </a:p>
          <a:p>
            <a:endParaRPr lang="en-US" b="1" baseline="0">
              <a:latin typeface="Tahoma" pitchFamily="34" charset="0"/>
            </a:endParaRPr>
          </a:p>
        </p:txBody>
      </p:sp>
      <p:sp>
        <p:nvSpPr>
          <p:cNvPr id="2" name="Slide Number Placeholder 1"/>
          <p:cNvSpPr>
            <a:spLocks noGrp="1"/>
          </p:cNvSpPr>
          <p:nvPr>
            <p:ph type="sldNum" sz="quarter" idx="10"/>
          </p:nvPr>
        </p:nvSpPr>
        <p:spPr/>
        <p:txBody>
          <a:bodyPr/>
          <a:lstStyle/>
          <a:p>
            <a:fld id="{F2044902-878F-B949-9CEA-0806CB61E298}" type="slidenum">
              <a:rPr lang="en-US" smtClean="0"/>
              <a:pPr/>
              <a:t>56</a:t>
            </a:fld>
            <a:endParaRPr lang="en-US"/>
          </a:p>
        </p:txBody>
      </p:sp>
      <p:sp>
        <p:nvSpPr>
          <p:cNvPr id="3" name="Header Placeholder 2"/>
          <p:cNvSpPr>
            <a:spLocks noGrp="1"/>
          </p:cNvSpPr>
          <p:nvPr>
            <p:ph type="hdr" sz="quarter" idx="11"/>
          </p:nvPr>
        </p:nvSpPr>
        <p:spPr/>
        <p:txBody>
          <a:bodyPr/>
          <a:lstStyle/>
          <a:p>
            <a:pPr>
              <a:defRPr/>
            </a:pPr>
            <a:r>
              <a:rPr lang="en-US"/>
              <a:t>Solar Electric Safety</a:t>
            </a:r>
          </a:p>
        </p:txBody>
      </p:sp>
    </p:spTree>
    <p:extLst>
      <p:ext uri="{BB962C8B-B14F-4D97-AF65-F5344CB8AC3E}">
        <p14:creationId xmlns:p14="http://schemas.microsoft.com/office/powerpoint/2010/main" val="2143814405"/>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09" name="Slide Image Placeholder 1"/>
          <p:cNvSpPr>
            <a:spLocks noGrp="1" noRot="1" noChangeAspect="1"/>
          </p:cNvSpPr>
          <p:nvPr>
            <p:ph type="sldImg"/>
          </p:nvPr>
        </p:nvSpPr>
        <p:spPr>
          <a:xfrm>
            <a:off x="1331913" y="461963"/>
            <a:ext cx="4181475" cy="3136900"/>
          </a:xfrm>
          <a:ln/>
        </p:spPr>
      </p:sp>
      <p:sp>
        <p:nvSpPr>
          <p:cNvPr id="43010" name="Notes Placeholder 2"/>
          <p:cNvSpPr>
            <a:spLocks noGrp="1"/>
          </p:cNvSpPr>
          <p:nvPr>
            <p:ph type="body" idx="1"/>
          </p:nvPr>
        </p:nvSpPr>
        <p:spPr>
          <a:xfrm>
            <a:off x="272622" y="3691642"/>
            <a:ext cx="6361181" cy="5328502"/>
          </a:xfrm>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marL="171450" indent="-171450">
              <a:buFont typeface="Arial" charset="0"/>
              <a:buChar char="•"/>
            </a:pPr>
            <a:r>
              <a:rPr lang="en-US" sz="1200" kern="1200">
                <a:solidFill>
                  <a:schemeClr val="tx1"/>
                </a:solidFill>
                <a:effectLst/>
                <a:latin typeface="Tahoma" pitchFamily="34" charset="0"/>
                <a:ea typeface="ＭＳ Ｐゴシック" charset="0"/>
                <a:cs typeface="Tahoma" pitchFamily="34" charset="0"/>
              </a:rPr>
              <a:t>Another</a:t>
            </a:r>
            <a:r>
              <a:rPr lang="en-US" sz="1200" kern="1200" baseline="0">
                <a:solidFill>
                  <a:schemeClr val="tx1"/>
                </a:solidFill>
                <a:effectLst/>
                <a:latin typeface="Tahoma" pitchFamily="34" charset="0"/>
                <a:ea typeface="ＭＳ Ｐゴシック" charset="0"/>
                <a:cs typeface="Tahoma" pitchFamily="34" charset="0"/>
              </a:rPr>
              <a:t> option</a:t>
            </a:r>
            <a:r>
              <a:rPr lang="en-US" sz="1200" kern="1200">
                <a:solidFill>
                  <a:schemeClr val="tx1"/>
                </a:solidFill>
                <a:effectLst/>
                <a:latin typeface="Tahoma" pitchFamily="34" charset="0"/>
                <a:ea typeface="ＭＳ Ｐゴシック" charset="0"/>
                <a:cs typeface="Tahoma" pitchFamily="34" charset="0"/>
              </a:rPr>
              <a:t> to isolate PV source circuits, without using a lock,</a:t>
            </a:r>
            <a:r>
              <a:rPr lang="en-US" sz="1200" kern="1200" baseline="0">
                <a:solidFill>
                  <a:schemeClr val="tx1"/>
                </a:solidFill>
                <a:effectLst/>
                <a:latin typeface="Tahoma" pitchFamily="34" charset="0"/>
                <a:ea typeface="ＭＳ Ｐゴシック" charset="0"/>
                <a:cs typeface="Tahoma" pitchFamily="34" charset="0"/>
              </a:rPr>
              <a:t> </a:t>
            </a:r>
            <a:r>
              <a:rPr lang="en-US" sz="1200" kern="1200">
                <a:solidFill>
                  <a:schemeClr val="tx1"/>
                </a:solidFill>
                <a:effectLst/>
                <a:latin typeface="Tahoma" pitchFamily="34" charset="0"/>
                <a:ea typeface="ＭＳ Ｐゴシック" charset="0"/>
                <a:cs typeface="Tahoma" pitchFamily="34" charset="0"/>
              </a:rPr>
              <a:t>is to make ‘dummy’ quick-connect plugs with a tag on them— the tag will remind the PV installer that they cannot plug in the homeruns until all personnel are finished with their related work</a:t>
            </a:r>
            <a:r>
              <a:rPr lang="en-US" sz="1200" b="1" kern="1200">
                <a:solidFill>
                  <a:schemeClr val="tx1"/>
                </a:solidFill>
                <a:effectLst/>
                <a:latin typeface="Tahoma" pitchFamily="34" charset="0"/>
                <a:ea typeface="ＭＳ Ｐゴシック" charset="0"/>
                <a:cs typeface="Tahoma" pitchFamily="34" charset="0"/>
              </a:rPr>
              <a:t>.  </a:t>
            </a:r>
            <a:endParaRPr lang="en-US" sz="1200" kern="1200">
              <a:solidFill>
                <a:schemeClr val="tx1"/>
              </a:solidFill>
              <a:effectLst/>
              <a:latin typeface="Tahoma" pitchFamily="34" charset="0"/>
              <a:ea typeface="ＭＳ Ｐゴシック" charset="0"/>
              <a:cs typeface="Tahoma" pitchFamily="34" charset="0"/>
            </a:endParaRPr>
          </a:p>
          <a:p>
            <a:pPr marL="171450" indent="-171450">
              <a:buFont typeface="Arial" charset="0"/>
              <a:buChar char="•"/>
            </a:pPr>
            <a:r>
              <a:rPr lang="en-US" b="0" baseline="0">
                <a:latin typeface="Tahoma" pitchFamily="34" charset="0"/>
              </a:rPr>
              <a:t>Application of Tagout without lock is only permitted by OSHA if lock cannot be applied or if employer can demonstrate the tag provides safety equivalent of a lock</a:t>
            </a:r>
          </a:p>
          <a:p>
            <a:pPr marL="171450" indent="-171450">
              <a:buFont typeface="Arial" charset="0"/>
              <a:buChar char="•"/>
            </a:pPr>
            <a:r>
              <a:rPr lang="en-US" b="0" baseline="0">
                <a:latin typeface="Tahoma" pitchFamily="34" charset="0"/>
              </a:rPr>
              <a:t>Additional safety measure required if applying tagout only</a:t>
            </a:r>
          </a:p>
          <a:p>
            <a:pPr marL="628650" lvl="1" indent="-171450">
              <a:buFont typeface="Arial" charset="0"/>
              <a:buChar char="•"/>
            </a:pPr>
            <a:r>
              <a:rPr lang="en-US" b="0" baseline="0">
                <a:latin typeface="Tahoma" pitchFamily="34" charset="0"/>
              </a:rPr>
              <a:t>Removal of isolating fuses</a:t>
            </a:r>
          </a:p>
          <a:p>
            <a:pPr marL="628650" lvl="1" indent="-171450">
              <a:buFont typeface="Arial" charset="0"/>
              <a:buChar char="•"/>
            </a:pPr>
            <a:r>
              <a:rPr lang="en-US" b="0" baseline="0">
                <a:latin typeface="Tahoma" pitchFamily="34" charset="0"/>
              </a:rPr>
              <a:t>Opening an additional isolating disconnect </a:t>
            </a:r>
          </a:p>
          <a:p>
            <a:endParaRPr lang="en-US" b="1" baseline="0">
              <a:latin typeface="Tahoma" pitchFamily="34" charset="0"/>
            </a:endParaRPr>
          </a:p>
        </p:txBody>
      </p:sp>
      <p:sp>
        <p:nvSpPr>
          <p:cNvPr id="2" name="Slide Number Placeholder 1"/>
          <p:cNvSpPr>
            <a:spLocks noGrp="1"/>
          </p:cNvSpPr>
          <p:nvPr>
            <p:ph type="sldNum" sz="quarter" idx="10"/>
          </p:nvPr>
        </p:nvSpPr>
        <p:spPr/>
        <p:txBody>
          <a:bodyPr/>
          <a:lstStyle/>
          <a:p>
            <a:fld id="{F2044902-878F-B949-9CEA-0806CB61E298}" type="slidenum">
              <a:rPr lang="en-US" smtClean="0"/>
              <a:pPr/>
              <a:t>57</a:t>
            </a:fld>
            <a:endParaRPr lang="en-US"/>
          </a:p>
        </p:txBody>
      </p:sp>
      <p:sp>
        <p:nvSpPr>
          <p:cNvPr id="3" name="Header Placeholder 2"/>
          <p:cNvSpPr>
            <a:spLocks noGrp="1"/>
          </p:cNvSpPr>
          <p:nvPr>
            <p:ph type="hdr" sz="quarter" idx="11"/>
          </p:nvPr>
        </p:nvSpPr>
        <p:spPr/>
        <p:txBody>
          <a:bodyPr/>
          <a:lstStyle/>
          <a:p>
            <a:pPr>
              <a:defRPr/>
            </a:pPr>
            <a:r>
              <a:rPr lang="en-US"/>
              <a:t>Solar Electric Safety</a:t>
            </a:r>
          </a:p>
        </p:txBody>
      </p:sp>
    </p:spTree>
    <p:extLst>
      <p:ext uri="{BB962C8B-B14F-4D97-AF65-F5344CB8AC3E}">
        <p14:creationId xmlns:p14="http://schemas.microsoft.com/office/powerpoint/2010/main" val="1026755882"/>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2"/>
          <p:cNvSpPr>
            <a:spLocks noGrp="1" noRot="1" noChangeAspect="1" noChangeArrowheads="1" noTextEdit="1"/>
          </p:cNvSpPr>
          <p:nvPr>
            <p:ph type="sldImg"/>
          </p:nvPr>
        </p:nvSpPr>
        <p:spPr>
          <a:xfrm>
            <a:off x="1279525" y="279400"/>
            <a:ext cx="4459288" cy="3344863"/>
          </a:xfrm>
          <a:ln/>
        </p:spPr>
      </p:sp>
      <p:sp>
        <p:nvSpPr>
          <p:cNvPr id="49155" name="Rectangle 3"/>
          <p:cNvSpPr>
            <a:spLocks noGrp="1" noChangeArrowheads="1"/>
          </p:cNvSpPr>
          <p:nvPr>
            <p:ph type="body" idx="1"/>
          </p:nvPr>
        </p:nvSpPr>
        <p:spPr>
          <a:xfrm>
            <a:off x="858256" y="3948327"/>
            <a:ext cx="5149527" cy="3321516"/>
          </a:xfrm>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normAutofit/>
          </a:bodyPr>
          <a:lstStyle/>
          <a:p>
            <a:pPr marL="171450" indent="-171450" eaLnBrk="1" hangingPunct="1">
              <a:buFont typeface="Arial" charset="0"/>
              <a:buChar char="•"/>
            </a:pPr>
            <a:r>
              <a:rPr lang="en-US" altLang="ja-JP" baseline="0" dirty="0">
                <a:latin typeface="Tahoma" pitchFamily="34" charset="0"/>
              </a:rPr>
              <a:t>This simplified schematic (grounding conductors are not shown) is used to demonstrate the application of LOTO applied to the PV array</a:t>
            </a:r>
          </a:p>
          <a:p>
            <a:pPr marL="171450" indent="-171450" eaLnBrk="1" hangingPunct="1">
              <a:buFont typeface="Arial" charset="0"/>
              <a:buChar char="•"/>
            </a:pPr>
            <a:r>
              <a:rPr lang="en-US" altLang="ja-JP" baseline="0" dirty="0">
                <a:latin typeface="Tahoma" pitchFamily="34" charset="0"/>
              </a:rPr>
              <a:t>Note that lock and tag are applied to the homeruns going to the combiner box to ensure the worker is not exposed to the PV array power source.</a:t>
            </a:r>
          </a:p>
          <a:p>
            <a:pPr marL="171450" marR="0" indent="-171450" algn="l" defTabSz="914400" rtl="0" eaLnBrk="1" fontAlgn="base" latinLnBrk="0" hangingPunct="1">
              <a:lnSpc>
                <a:spcPct val="100000"/>
              </a:lnSpc>
              <a:spcBef>
                <a:spcPct val="0"/>
              </a:spcBef>
              <a:spcAft>
                <a:spcPct val="0"/>
              </a:spcAft>
              <a:buClrTx/>
              <a:buSzTx/>
              <a:buFont typeface="Arial" charset="0"/>
              <a:buChar char="•"/>
              <a:tabLst/>
              <a:defRPr/>
            </a:pPr>
            <a:r>
              <a:rPr lang="en-US" altLang="ja-JP" baseline="0" dirty="0">
                <a:latin typeface="Tahoma" pitchFamily="34" charset="0"/>
              </a:rPr>
              <a:t>Also lock and tag are applied to the energized side on the PV array </a:t>
            </a:r>
            <a:r>
              <a:rPr lang="en-US" sz="1200" dirty="0">
                <a:latin typeface="Tahoma"/>
                <a:cs typeface="Tahoma"/>
              </a:rPr>
              <a:t>to prevent wiring mistakes, such as short circuit.</a:t>
            </a:r>
            <a:endParaRPr lang="en-US" altLang="ja-JP" baseline="0" dirty="0">
              <a:latin typeface="Tahoma" pitchFamily="34" charset="0"/>
            </a:endParaRPr>
          </a:p>
          <a:p>
            <a:pPr marL="171450" indent="-171450" eaLnBrk="1" hangingPunct="1">
              <a:buFont typeface="Arial" charset="0"/>
              <a:buChar char="•"/>
            </a:pPr>
            <a:r>
              <a:rPr lang="en-US" altLang="ja-JP" baseline="0" dirty="0">
                <a:latin typeface="Tahoma" pitchFamily="34" charset="0"/>
              </a:rPr>
              <a:t>Prewiring homeruns to a locked out disconnect (possibly integrated into a combiner box) is another option for larger systems where multiple PV source circuits must be installed and safely managed </a:t>
            </a:r>
          </a:p>
        </p:txBody>
      </p:sp>
      <p:sp>
        <p:nvSpPr>
          <p:cNvPr id="5" name="TextBox 4"/>
          <p:cNvSpPr txBox="1"/>
          <p:nvPr/>
        </p:nvSpPr>
        <p:spPr>
          <a:xfrm>
            <a:off x="104714" y="24335"/>
            <a:ext cx="833500" cy="372769"/>
          </a:xfrm>
          <a:prstGeom prst="rect">
            <a:avLst/>
          </a:prstGeom>
          <a:noFill/>
        </p:spPr>
        <p:txBody>
          <a:bodyPr wrap="non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800" b="0" i="0" u="none" strike="noStrike" kern="1200" cap="none" spc="0" normalizeH="0" baseline="0" noProof="0">
                <a:ln>
                  <a:noFill/>
                </a:ln>
                <a:solidFill>
                  <a:srgbClr val="000000"/>
                </a:solidFill>
                <a:effectLst/>
                <a:uLnTx/>
                <a:uFillTx/>
                <a:latin typeface="Tahoma" charset="0"/>
                <a:ea typeface="Tahoma" charset="0"/>
                <a:cs typeface="Tahoma" charset="0"/>
              </a:rPr>
              <a:t>Wiring</a:t>
            </a:r>
          </a:p>
        </p:txBody>
      </p:sp>
    </p:spTree>
    <p:extLst>
      <p:ext uri="{BB962C8B-B14F-4D97-AF65-F5344CB8AC3E}">
        <p14:creationId xmlns:p14="http://schemas.microsoft.com/office/powerpoint/2010/main" val="2578158854"/>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2"/>
          <p:cNvSpPr>
            <a:spLocks noGrp="1" noRot="1" noChangeAspect="1" noChangeArrowheads="1" noTextEdit="1"/>
          </p:cNvSpPr>
          <p:nvPr>
            <p:ph type="sldImg"/>
          </p:nvPr>
        </p:nvSpPr>
        <p:spPr>
          <a:xfrm>
            <a:off x="1279525" y="279400"/>
            <a:ext cx="4459288" cy="3344863"/>
          </a:xfrm>
          <a:ln/>
        </p:spPr>
      </p:sp>
      <p:sp>
        <p:nvSpPr>
          <p:cNvPr id="49155" name="Rectangle 3"/>
          <p:cNvSpPr>
            <a:spLocks noGrp="1" noChangeArrowheads="1"/>
          </p:cNvSpPr>
          <p:nvPr>
            <p:ph type="body" idx="1"/>
          </p:nvPr>
        </p:nvSpPr>
        <p:spPr>
          <a:xfrm>
            <a:off x="858256" y="3948327"/>
            <a:ext cx="5149527" cy="3321516"/>
          </a:xfrm>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marL="171450" indent="-171450" eaLnBrk="1" hangingPunct="1">
              <a:buFont typeface="Arial" charset="0"/>
              <a:buChar char="•"/>
            </a:pPr>
            <a:r>
              <a:rPr lang="en-US" altLang="ja-JP" baseline="0" dirty="0">
                <a:latin typeface="Tahoma" pitchFamily="34" charset="0"/>
              </a:rPr>
              <a:t>Review simplified schematic (no grounding shown) of a large-scale grid-direct PV system using string inverters</a:t>
            </a:r>
          </a:p>
          <a:p>
            <a:pPr marL="628650" lvl="1" indent="-171450" eaLnBrk="1" hangingPunct="1">
              <a:buFont typeface="Arial" charset="0"/>
              <a:buChar char="•"/>
            </a:pPr>
            <a:r>
              <a:rPr lang="en-US" baseline="0" dirty="0">
                <a:latin typeface="Tahoma" pitchFamily="34" charset="0"/>
              </a:rPr>
              <a:t>LOTO applied to PV source circuit homeruns, both positive and negative</a:t>
            </a:r>
          </a:p>
          <a:p>
            <a:pPr marL="628650" lvl="1" indent="-171450" eaLnBrk="1" hangingPunct="1">
              <a:buFont typeface="Arial" charset="0"/>
              <a:buChar char="•"/>
            </a:pPr>
            <a:r>
              <a:rPr lang="en-US" baseline="0" dirty="0">
                <a:latin typeface="Tahoma" pitchFamily="34" charset="0"/>
              </a:rPr>
              <a:t>LOTO installed with pad lock on DC disconnect and AC combiner</a:t>
            </a:r>
          </a:p>
          <a:p>
            <a:pPr marL="628650" lvl="1" indent="-171450" eaLnBrk="1" hangingPunct="1">
              <a:buFont typeface="Arial" charset="0"/>
              <a:buChar char="•"/>
            </a:pPr>
            <a:r>
              <a:rPr lang="en-US" baseline="0" dirty="0">
                <a:latin typeface="Tahoma" pitchFamily="34" charset="0"/>
              </a:rPr>
              <a:t>LOTO is also applied AC recombiner circuits</a:t>
            </a:r>
          </a:p>
          <a:p>
            <a:pPr marL="171450" indent="-171450" eaLnBrk="1" hangingPunct="1">
              <a:buFont typeface="Arial" charset="0"/>
              <a:buChar char="•"/>
            </a:pPr>
            <a:r>
              <a:rPr lang="en-US" baseline="0" dirty="0">
                <a:latin typeface="Tahoma" pitchFamily="34" charset="0"/>
              </a:rPr>
              <a:t>It is critical that LOTO be applied to the correct locations to ensure equipment being working on is de-energized, this can vary depending on system specifics and task being performed.</a:t>
            </a:r>
          </a:p>
          <a:p>
            <a:pPr marL="171450" indent="-171450" eaLnBrk="1" hangingPunct="1">
              <a:buFont typeface="Arial" charset="0"/>
              <a:buChar char="•"/>
            </a:pPr>
            <a:r>
              <a:rPr lang="en-US" baseline="0" dirty="0">
                <a:latin typeface="Tahoma" pitchFamily="34" charset="0"/>
              </a:rPr>
              <a:t>Once properly verified, the LOTO renders </a:t>
            </a:r>
            <a:r>
              <a:rPr lang="en-US" sz="1200" dirty="0">
                <a:latin typeface="Tahoma"/>
                <a:cs typeface="Tahoma"/>
              </a:rPr>
              <a:t>renders it safe to terminate conductors and perform other work inside the inverter and the AC combiner. However, the AC recombiner may be energized – whether or not it is </a:t>
            </a:r>
            <a:r>
              <a:rPr lang="en-US" sz="1200" dirty="0" err="1">
                <a:latin typeface="Tahoma"/>
                <a:cs typeface="Tahoma"/>
              </a:rPr>
              <a:t>LOTO’d</a:t>
            </a:r>
            <a:r>
              <a:rPr lang="en-US" sz="1200" dirty="0">
                <a:latin typeface="Tahoma"/>
                <a:cs typeface="Tahoma"/>
              </a:rPr>
              <a:t> and de-energized upstream is not shown.</a:t>
            </a:r>
            <a:endParaRPr lang="en-US" baseline="0" dirty="0">
              <a:latin typeface="Tahoma" pitchFamily="34" charset="0"/>
            </a:endParaRPr>
          </a:p>
          <a:p>
            <a:pPr eaLnBrk="1" hangingPunct="1"/>
            <a:endParaRPr lang="en-US" baseline="0" dirty="0">
              <a:latin typeface="Tahoma" pitchFamily="34" charset="0"/>
            </a:endParaRPr>
          </a:p>
        </p:txBody>
      </p:sp>
      <p:sp>
        <p:nvSpPr>
          <p:cNvPr id="5" name="TextBox 4"/>
          <p:cNvSpPr txBox="1"/>
          <p:nvPr/>
        </p:nvSpPr>
        <p:spPr>
          <a:xfrm>
            <a:off x="104714" y="24335"/>
            <a:ext cx="833500" cy="372769"/>
          </a:xfrm>
          <a:prstGeom prst="rect">
            <a:avLst/>
          </a:prstGeom>
          <a:noFill/>
        </p:spPr>
        <p:txBody>
          <a:bodyPr wrap="non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800" b="0" i="0" u="none" strike="noStrike" kern="1200" cap="none" spc="0" normalizeH="0" baseline="0" noProof="0">
                <a:ln>
                  <a:noFill/>
                </a:ln>
                <a:solidFill>
                  <a:srgbClr val="000000"/>
                </a:solidFill>
                <a:effectLst/>
                <a:uLnTx/>
                <a:uFillTx/>
                <a:latin typeface="Tahoma" charset="0"/>
                <a:ea typeface="Tahoma" charset="0"/>
                <a:cs typeface="Tahoma" charset="0"/>
              </a:rPr>
              <a:t>Wiring</a:t>
            </a:r>
          </a:p>
        </p:txBody>
      </p:sp>
    </p:spTree>
    <p:extLst>
      <p:ext uri="{BB962C8B-B14F-4D97-AF65-F5344CB8AC3E}">
        <p14:creationId xmlns:p14="http://schemas.microsoft.com/office/powerpoint/2010/main" val="292183868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31913" y="461963"/>
            <a:ext cx="4179887" cy="3136900"/>
          </a:xfrm>
        </p:spPr>
      </p:sp>
      <p:sp>
        <p:nvSpPr>
          <p:cNvPr id="3" name="Notes Placeholder 2"/>
          <p:cNvSpPr>
            <a:spLocks noGrp="1"/>
          </p:cNvSpPr>
          <p:nvPr>
            <p:ph type="body" idx="1"/>
          </p:nvPr>
        </p:nvSpPr>
        <p:spPr/>
        <p:txBody>
          <a:bodyPr/>
          <a:lstStyle/>
          <a:p>
            <a:pPr marL="171450" indent="-171450">
              <a:buFont typeface="Arial" charset="0"/>
              <a:buChar char="•"/>
            </a:pPr>
            <a:r>
              <a:rPr lang="en-US" dirty="0"/>
              <a:t>A </a:t>
            </a:r>
            <a:r>
              <a:rPr lang="en-US" baseline="0" dirty="0"/>
              <a:t>”qualified person” is defined in NFPA 70E</a:t>
            </a:r>
            <a:r>
              <a:rPr lang="en-US" sz="1200" b="0" i="0" kern="1200" dirty="0">
                <a:solidFill>
                  <a:schemeClr val="tx1"/>
                </a:solidFill>
                <a:effectLst/>
                <a:latin typeface="Tahoma" pitchFamily="34" charset="0"/>
                <a:ea typeface="ＭＳ Ｐゴシック" charset="0"/>
                <a:cs typeface="Tahoma" pitchFamily="34" charset="0"/>
              </a:rPr>
              <a:t> as one who has skills and knowledge related to the construction and operation of the electrical equipment and installation and has received safety training on the hazards involved</a:t>
            </a:r>
            <a:endParaRPr lang="en-US" baseline="0" dirty="0"/>
          </a:p>
          <a:p>
            <a:pPr marL="171450" indent="-171450">
              <a:buFont typeface="Arial" charset="0"/>
              <a:buChar char="•"/>
            </a:pPr>
            <a:r>
              <a:rPr lang="en-US" baseline="0" dirty="0"/>
              <a:t>Explain general training requirements and skills required to be qualified to work safely with electrical equipment</a:t>
            </a:r>
          </a:p>
          <a:p>
            <a:pPr marL="171450" indent="-171450">
              <a:buFont typeface="Arial" charset="0"/>
              <a:buChar char="•"/>
            </a:pPr>
            <a:endParaRPr lang="en-US" baseline="0" dirty="0"/>
          </a:p>
          <a:p>
            <a:endParaRPr lang="en-US" dirty="0"/>
          </a:p>
        </p:txBody>
      </p:sp>
      <p:sp>
        <p:nvSpPr>
          <p:cNvPr id="4" name="Header Placeholder 3"/>
          <p:cNvSpPr>
            <a:spLocks noGrp="1"/>
          </p:cNvSpPr>
          <p:nvPr>
            <p:ph type="hdr" sz="quarter" idx="10"/>
          </p:nvPr>
        </p:nvSpPr>
        <p:spPr/>
        <p:txBody>
          <a:bodyPr/>
          <a:lstStyle/>
          <a:p>
            <a:pPr>
              <a:defRPr/>
            </a:pPr>
            <a:r>
              <a:rPr lang="en-US" dirty="0"/>
              <a:t>Solar Electric Safety</a:t>
            </a:r>
          </a:p>
        </p:txBody>
      </p:sp>
      <p:sp>
        <p:nvSpPr>
          <p:cNvPr id="5" name="Slide Number Placeholder 4"/>
          <p:cNvSpPr>
            <a:spLocks noGrp="1"/>
          </p:cNvSpPr>
          <p:nvPr>
            <p:ph type="sldNum" sz="quarter" idx="11"/>
          </p:nvPr>
        </p:nvSpPr>
        <p:spPr/>
        <p:txBody>
          <a:bodyPr/>
          <a:lstStyle/>
          <a:p>
            <a:fld id="{F2044902-878F-B949-9CEA-0806CB61E298}" type="slidenum">
              <a:rPr lang="en-US" smtClean="0"/>
              <a:pPr/>
              <a:t>6</a:t>
            </a:fld>
            <a:endParaRPr lang="en-US" dirty="0"/>
          </a:p>
        </p:txBody>
      </p:sp>
    </p:spTree>
    <p:extLst>
      <p:ext uri="{BB962C8B-B14F-4D97-AF65-F5344CB8AC3E}">
        <p14:creationId xmlns:p14="http://schemas.microsoft.com/office/powerpoint/2010/main" val="338741057"/>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2"/>
          <p:cNvSpPr>
            <a:spLocks noGrp="1" noRot="1" noChangeAspect="1" noChangeArrowheads="1" noTextEdit="1"/>
          </p:cNvSpPr>
          <p:nvPr>
            <p:ph type="sldImg"/>
          </p:nvPr>
        </p:nvSpPr>
        <p:spPr>
          <a:xfrm>
            <a:off x="1279525" y="279400"/>
            <a:ext cx="4459288" cy="3344863"/>
          </a:xfrm>
          <a:ln/>
        </p:spPr>
      </p:sp>
      <p:sp>
        <p:nvSpPr>
          <p:cNvPr id="49155" name="Rectangle 3"/>
          <p:cNvSpPr>
            <a:spLocks noGrp="1" noChangeArrowheads="1"/>
          </p:cNvSpPr>
          <p:nvPr>
            <p:ph type="body" idx="1"/>
          </p:nvPr>
        </p:nvSpPr>
        <p:spPr>
          <a:xfrm>
            <a:off x="858256" y="3948327"/>
            <a:ext cx="5149527" cy="3321516"/>
          </a:xfrm>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marL="171450" indent="-171450" eaLnBrk="1" hangingPunct="1">
              <a:buFont typeface="Arial" charset="0"/>
              <a:buChar char="•"/>
            </a:pPr>
            <a:r>
              <a:rPr lang="en-US" altLang="ja-JP" baseline="0" dirty="0">
                <a:latin typeface="Tahoma" pitchFamily="34" charset="0"/>
              </a:rPr>
              <a:t>Review simplified schematic (no grounding shown) of a large grid-direct PV system with a central inverter and multiple DC combiners</a:t>
            </a:r>
          </a:p>
          <a:p>
            <a:pPr marL="628650" lvl="1" indent="-171450" eaLnBrk="1" hangingPunct="1">
              <a:buFont typeface="Arial" charset="0"/>
              <a:buChar char="•"/>
            </a:pPr>
            <a:r>
              <a:rPr lang="en-US" baseline="0" dirty="0">
                <a:latin typeface="Tahoma" pitchFamily="34" charset="0"/>
              </a:rPr>
              <a:t>LOTO applied to PV source circuit homeruns, both positive and negative</a:t>
            </a:r>
          </a:p>
          <a:p>
            <a:pPr marL="628650" lvl="1" indent="-171450" eaLnBrk="1" hangingPunct="1">
              <a:buFont typeface="Arial" charset="0"/>
              <a:buChar char="•"/>
            </a:pPr>
            <a:r>
              <a:rPr lang="en-US" baseline="0" dirty="0">
                <a:latin typeface="Tahoma" pitchFamily="34" charset="0"/>
              </a:rPr>
              <a:t>LOTO installed at DC combiners</a:t>
            </a:r>
          </a:p>
          <a:p>
            <a:pPr marL="628650" lvl="1" indent="-171450" eaLnBrk="1" hangingPunct="1">
              <a:buFont typeface="Arial" charset="0"/>
              <a:buChar char="•"/>
            </a:pPr>
            <a:r>
              <a:rPr lang="en-US" baseline="0" dirty="0">
                <a:latin typeface="Tahoma" pitchFamily="34" charset="0"/>
              </a:rPr>
              <a:t>LOTO applied to disconnect switches in inverter</a:t>
            </a:r>
          </a:p>
          <a:p>
            <a:pPr marL="628650" lvl="1" indent="-171450" eaLnBrk="1" hangingPunct="1">
              <a:buFont typeface="Arial" charset="0"/>
              <a:buChar char="•"/>
            </a:pPr>
            <a:r>
              <a:rPr lang="en-US" baseline="0" dirty="0">
                <a:latin typeface="Tahoma" pitchFamily="34" charset="0"/>
              </a:rPr>
              <a:t>LOTO applied to low voltage side of transformer</a:t>
            </a:r>
          </a:p>
          <a:p>
            <a:pPr marL="171450" indent="-171450" eaLnBrk="1" hangingPunct="1">
              <a:buFont typeface="Arial" charset="0"/>
              <a:buChar char="•"/>
            </a:pPr>
            <a:r>
              <a:rPr lang="en-US" baseline="0" dirty="0">
                <a:latin typeface="Tahoma" pitchFamily="34" charset="0"/>
              </a:rPr>
              <a:t>It is critical that LOTO be applied to the correct locations to ensure equipment being working on is de-energized, this can vary depending on system specifics and task being performed.</a:t>
            </a:r>
          </a:p>
          <a:p>
            <a:pPr eaLnBrk="1" hangingPunct="1"/>
            <a:endParaRPr lang="en-US" baseline="0" dirty="0">
              <a:latin typeface="Tahoma" pitchFamily="34" charset="0"/>
            </a:endParaRPr>
          </a:p>
        </p:txBody>
      </p:sp>
      <p:sp>
        <p:nvSpPr>
          <p:cNvPr id="5" name="TextBox 4"/>
          <p:cNvSpPr txBox="1"/>
          <p:nvPr/>
        </p:nvSpPr>
        <p:spPr>
          <a:xfrm>
            <a:off x="104714" y="24335"/>
            <a:ext cx="833500" cy="372769"/>
          </a:xfrm>
          <a:prstGeom prst="rect">
            <a:avLst/>
          </a:prstGeom>
          <a:noFill/>
        </p:spPr>
        <p:txBody>
          <a:bodyPr wrap="non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800" b="0" i="0" u="none" strike="noStrike" kern="1200" cap="none" spc="0" normalizeH="0" baseline="0" noProof="0">
                <a:ln>
                  <a:noFill/>
                </a:ln>
                <a:solidFill>
                  <a:srgbClr val="000000"/>
                </a:solidFill>
                <a:effectLst/>
                <a:uLnTx/>
                <a:uFillTx/>
                <a:latin typeface="Tahoma" charset="0"/>
                <a:ea typeface="Tahoma" charset="0"/>
                <a:cs typeface="Tahoma" charset="0"/>
              </a:rPr>
              <a:t>Wiring</a:t>
            </a:r>
          </a:p>
        </p:txBody>
      </p:sp>
    </p:spTree>
    <p:extLst>
      <p:ext uri="{BB962C8B-B14F-4D97-AF65-F5344CB8AC3E}">
        <p14:creationId xmlns:p14="http://schemas.microsoft.com/office/powerpoint/2010/main" val="2743275067"/>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57313" y="490538"/>
            <a:ext cx="4198937" cy="3149600"/>
          </a:xfrm>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pPr>
              <a:defRPr/>
            </a:pPr>
            <a:r>
              <a:rPr lang="en-US"/>
              <a:t>Solar Electric Safety</a:t>
            </a:r>
          </a:p>
        </p:txBody>
      </p:sp>
      <p:sp>
        <p:nvSpPr>
          <p:cNvPr id="5" name="Slide Number Placeholder 4"/>
          <p:cNvSpPr>
            <a:spLocks noGrp="1"/>
          </p:cNvSpPr>
          <p:nvPr>
            <p:ph type="sldNum" sz="quarter" idx="11"/>
          </p:nvPr>
        </p:nvSpPr>
        <p:spPr/>
        <p:txBody>
          <a:bodyPr/>
          <a:lstStyle/>
          <a:p>
            <a:fld id="{F2044902-878F-B949-9CEA-0806CB61E298}" type="slidenum">
              <a:rPr lang="en-US" smtClean="0"/>
              <a:pPr/>
              <a:t>61</a:t>
            </a:fld>
            <a:endParaRPr lang="en-US"/>
          </a:p>
        </p:txBody>
      </p:sp>
    </p:spTree>
    <p:extLst>
      <p:ext uri="{BB962C8B-B14F-4D97-AF65-F5344CB8AC3E}">
        <p14:creationId xmlns:p14="http://schemas.microsoft.com/office/powerpoint/2010/main" val="3284517914"/>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31913" y="461963"/>
            <a:ext cx="4179887" cy="3136900"/>
          </a:xfrm>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There are several mechanical tasks associated with electrical work which may be performed on a PV site, including (but not limited):</a:t>
            </a:r>
          </a:p>
          <a:p>
            <a:pPr marL="628650" lvl="1" indent="-171450">
              <a:buFont typeface="Arial" panose="020B0604020202020204" pitchFamily="34" charset="0"/>
              <a:buChar char="•"/>
            </a:pPr>
            <a:r>
              <a:rPr lang="en-US" dirty="0"/>
              <a:t>Concrete work</a:t>
            </a:r>
          </a:p>
          <a:p>
            <a:pPr marL="628650" lvl="1" indent="-171450">
              <a:buFont typeface="Arial" panose="020B0604020202020204" pitchFamily="34" charset="0"/>
              <a:buChar char="•"/>
            </a:pPr>
            <a:r>
              <a:rPr lang="en-US" dirty="0"/>
              <a:t>Cutting steel or aluminum for equipment mounting</a:t>
            </a:r>
          </a:p>
          <a:p>
            <a:pPr marL="628650" lvl="1" indent="-171450">
              <a:buFont typeface="Arial" panose="020B0604020202020204" pitchFamily="34" charset="0"/>
              <a:buChar char="•"/>
            </a:pPr>
            <a:r>
              <a:rPr lang="en-US" dirty="0"/>
              <a:t>Installing inverters, disconnects, other BOS components</a:t>
            </a:r>
          </a:p>
          <a:p>
            <a:pPr marL="628650" lvl="1" indent="-171450">
              <a:buFont typeface="Arial" panose="020B0604020202020204" pitchFamily="34" charset="0"/>
              <a:buChar char="•"/>
            </a:pPr>
            <a:r>
              <a:rPr lang="en-US" dirty="0"/>
              <a:t>Knock out punching</a:t>
            </a:r>
          </a:p>
          <a:p>
            <a:pPr marL="628650" lvl="1" indent="-171450">
              <a:buFont typeface="Arial" panose="020B0604020202020204" pitchFamily="34" charset="0"/>
              <a:buChar char="•"/>
            </a:pPr>
            <a:r>
              <a:rPr lang="en-US" dirty="0"/>
              <a:t>Conduit bending- using manual or mechanical benders or PVC heater blankets</a:t>
            </a:r>
          </a:p>
          <a:p>
            <a:pPr marL="628650" lvl="1" indent="-171450">
              <a:buFont typeface="Arial" panose="020B0604020202020204" pitchFamily="34" charset="0"/>
              <a:buChar char="•"/>
            </a:pPr>
            <a:r>
              <a:rPr lang="en-US" dirty="0"/>
              <a:t>Pipe threading</a:t>
            </a:r>
          </a:p>
          <a:p>
            <a:pPr marL="628650" lvl="1" indent="-171450">
              <a:buFont typeface="Arial" panose="020B0604020202020204" pitchFamily="34" charset="0"/>
              <a:buChar char="•"/>
            </a:pPr>
            <a:r>
              <a:rPr lang="en-US" dirty="0"/>
              <a:t>Wire pulling / feeding</a:t>
            </a:r>
          </a:p>
          <a:p>
            <a:pPr marL="171450" lvl="0" indent="-171450">
              <a:buFont typeface="Arial" panose="020B0604020202020204" pitchFamily="34" charset="0"/>
              <a:buChar char="•"/>
            </a:pPr>
            <a:r>
              <a:rPr lang="en-US" dirty="0"/>
              <a:t>Note that some of this work may be performed by authorized/non-qualified persons, based on site and company-specific requirements.</a:t>
            </a:r>
          </a:p>
        </p:txBody>
      </p:sp>
      <p:sp>
        <p:nvSpPr>
          <p:cNvPr id="4" name="Header Placeholder 3"/>
          <p:cNvSpPr>
            <a:spLocks noGrp="1"/>
          </p:cNvSpPr>
          <p:nvPr>
            <p:ph type="hdr" sz="quarter"/>
          </p:nvPr>
        </p:nvSpPr>
        <p:spPr/>
        <p:txBody>
          <a:bodyPr/>
          <a:lstStyle/>
          <a:p>
            <a:pPr>
              <a:defRPr/>
            </a:pPr>
            <a:r>
              <a:rPr lang="en-US"/>
              <a:t>Solar Electric Safety</a:t>
            </a:r>
          </a:p>
        </p:txBody>
      </p:sp>
      <p:sp>
        <p:nvSpPr>
          <p:cNvPr id="5" name="Slide Number Placeholder 4"/>
          <p:cNvSpPr>
            <a:spLocks noGrp="1"/>
          </p:cNvSpPr>
          <p:nvPr>
            <p:ph type="sldNum" sz="quarter" idx="5"/>
          </p:nvPr>
        </p:nvSpPr>
        <p:spPr/>
        <p:txBody>
          <a:bodyPr/>
          <a:lstStyle/>
          <a:p>
            <a:fld id="{F2044902-878F-B949-9CEA-0806CB61E298}" type="slidenum">
              <a:rPr lang="en-US" smtClean="0"/>
              <a:pPr/>
              <a:t>62</a:t>
            </a:fld>
            <a:endParaRPr lang="en-US"/>
          </a:p>
        </p:txBody>
      </p:sp>
    </p:spTree>
    <p:extLst>
      <p:ext uri="{BB962C8B-B14F-4D97-AF65-F5344CB8AC3E}">
        <p14:creationId xmlns:p14="http://schemas.microsoft.com/office/powerpoint/2010/main" val="763000913"/>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31913" y="461963"/>
            <a:ext cx="4179887" cy="3136900"/>
          </a:xfrm>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Electrical tasks which must ONLY be performed by qualified persons include:</a:t>
            </a:r>
          </a:p>
          <a:p>
            <a:pPr marL="628650" lvl="1" indent="-171450">
              <a:buFont typeface="Arial" panose="020B0604020202020204" pitchFamily="34" charset="0"/>
              <a:buChar char="•"/>
            </a:pPr>
            <a:r>
              <a:rPr lang="en-US" dirty="0"/>
              <a:t>Installing raceways and wire trays</a:t>
            </a:r>
          </a:p>
          <a:p>
            <a:pPr marL="628650" lvl="1" indent="-171450">
              <a:buFont typeface="Arial" panose="020B0604020202020204" pitchFamily="34" charset="0"/>
              <a:buChar char="•"/>
            </a:pPr>
            <a:r>
              <a:rPr lang="en-US" dirty="0"/>
              <a:t>Securing and labeling homerun wiring</a:t>
            </a:r>
          </a:p>
          <a:p>
            <a:pPr marL="628650" lvl="1" indent="-171450">
              <a:buFont typeface="Arial" panose="020B0604020202020204" pitchFamily="34" charset="0"/>
              <a:buChar char="•"/>
            </a:pPr>
            <a:r>
              <a:rPr lang="en-US" dirty="0"/>
              <a:t>Plugging in modules</a:t>
            </a:r>
          </a:p>
          <a:p>
            <a:pPr marL="628650" lvl="1" indent="-171450">
              <a:buFont typeface="Arial" panose="020B0604020202020204" pitchFamily="34" charset="0"/>
              <a:buChar char="•"/>
            </a:pPr>
            <a:r>
              <a:rPr lang="en-US" dirty="0"/>
              <a:t>Grounding</a:t>
            </a:r>
          </a:p>
          <a:p>
            <a:pPr marL="628650" lvl="1" indent="-171450">
              <a:buFont typeface="Arial" panose="020B0604020202020204" pitchFamily="34" charset="0"/>
              <a:buChar char="•"/>
            </a:pPr>
            <a:r>
              <a:rPr lang="en-US" dirty="0"/>
              <a:t>Crimping mating connectors on homerun wires</a:t>
            </a:r>
          </a:p>
          <a:p>
            <a:pPr marL="628650" lvl="1" indent="-171450">
              <a:buFont typeface="Arial" panose="020B0604020202020204" pitchFamily="34" charset="0"/>
              <a:buChar char="•"/>
            </a:pPr>
            <a:r>
              <a:rPr lang="en-US" dirty="0"/>
              <a:t>Terminating conductors in equipment, such as combiner boxes, disconnects, inverters, switchgear, etc.</a:t>
            </a:r>
          </a:p>
          <a:p>
            <a:pPr marL="628650" lvl="1" indent="-171450">
              <a:buFont typeface="Arial" panose="020B0604020202020204" pitchFamily="34" charset="0"/>
              <a:buChar char="•"/>
            </a:pPr>
            <a:r>
              <a:rPr lang="en-US" dirty="0"/>
              <a:t>Insulation, voltage, and polarity testing</a:t>
            </a:r>
          </a:p>
          <a:p>
            <a:pPr marL="171450" lvl="0" indent="-171450">
              <a:buFont typeface="Arial" panose="020B0604020202020204" pitchFamily="34" charset="0"/>
              <a:buChar char="•"/>
            </a:pPr>
            <a:r>
              <a:rPr lang="en-US" dirty="0"/>
              <a:t>Note, the order of tasks, standard operating procedures, and JHA will vary by task, project, and company</a:t>
            </a:r>
          </a:p>
        </p:txBody>
      </p:sp>
      <p:sp>
        <p:nvSpPr>
          <p:cNvPr id="4" name="Header Placeholder 3"/>
          <p:cNvSpPr>
            <a:spLocks noGrp="1"/>
          </p:cNvSpPr>
          <p:nvPr>
            <p:ph type="hdr" sz="quarter"/>
          </p:nvPr>
        </p:nvSpPr>
        <p:spPr/>
        <p:txBody>
          <a:bodyPr/>
          <a:lstStyle/>
          <a:p>
            <a:pPr>
              <a:defRPr/>
            </a:pPr>
            <a:r>
              <a:rPr lang="en-US"/>
              <a:t>Solar Electric Safety</a:t>
            </a:r>
          </a:p>
        </p:txBody>
      </p:sp>
      <p:sp>
        <p:nvSpPr>
          <p:cNvPr id="5" name="Slide Number Placeholder 4"/>
          <p:cNvSpPr>
            <a:spLocks noGrp="1"/>
          </p:cNvSpPr>
          <p:nvPr>
            <p:ph type="sldNum" sz="quarter" idx="5"/>
          </p:nvPr>
        </p:nvSpPr>
        <p:spPr/>
        <p:txBody>
          <a:bodyPr/>
          <a:lstStyle/>
          <a:p>
            <a:fld id="{F2044902-878F-B949-9CEA-0806CB61E298}" type="slidenum">
              <a:rPr lang="en-US" smtClean="0"/>
              <a:pPr/>
              <a:t>63</a:t>
            </a:fld>
            <a:endParaRPr lang="en-US"/>
          </a:p>
        </p:txBody>
      </p:sp>
    </p:spTree>
    <p:extLst>
      <p:ext uri="{BB962C8B-B14F-4D97-AF65-F5344CB8AC3E}">
        <p14:creationId xmlns:p14="http://schemas.microsoft.com/office/powerpoint/2010/main" val="2983787321"/>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31913" y="461963"/>
            <a:ext cx="4179887" cy="3136900"/>
          </a:xfrm>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Again, series connections of PV modules must ONLY be performed by qualified persons!</a:t>
            </a:r>
          </a:p>
          <a:p>
            <a:pPr marL="628650" lvl="1" indent="-171450">
              <a:buFont typeface="Arial" panose="020B0604020202020204" pitchFamily="34" charset="0"/>
              <a:buChar char="•"/>
            </a:pPr>
            <a:r>
              <a:rPr lang="en-US" dirty="0"/>
              <a:t>Always wear proper PPE</a:t>
            </a:r>
          </a:p>
          <a:p>
            <a:pPr marL="628650" marR="0" lvl="1" indent="-171450" algn="l" defTabSz="914400" rtl="0" eaLnBrk="0" fontAlgn="base" latinLnBrk="0" hangingPunct="0">
              <a:lnSpc>
                <a:spcPct val="100000"/>
              </a:lnSpc>
              <a:spcBef>
                <a:spcPct val="0"/>
              </a:spcBef>
              <a:spcAft>
                <a:spcPct val="0"/>
              </a:spcAft>
              <a:buClrTx/>
              <a:buSzTx/>
              <a:buFont typeface="Arial" panose="020B0604020202020204" pitchFamily="34" charset="0"/>
              <a:buChar char="•"/>
              <a:tabLst/>
              <a:defRPr/>
            </a:pPr>
            <a:r>
              <a:rPr lang="en-US" sz="1200" dirty="0"/>
              <a:t>Non-contact / touch safe, so long as in good condition, no exposed wires</a:t>
            </a:r>
            <a:endParaRPr lang="en-US" dirty="0"/>
          </a:p>
          <a:p>
            <a:pPr marL="171450" indent="-171450">
              <a:buFont typeface="Arial" panose="020B0604020202020204" pitchFamily="34" charset="0"/>
              <a:buChar char="•"/>
            </a:pPr>
            <a:r>
              <a:rPr lang="en-US" dirty="0"/>
              <a:t>While connecting modules might seem like an “easy” task, it is essential that the wiring plan be followed to avoid wiring mistakes, such as too many modules per string, short circuits, or energized wiring of DC combiners, disconnects, etc.</a:t>
            </a:r>
          </a:p>
          <a:p>
            <a:pPr marL="171450" indent="-171450">
              <a:buFont typeface="Arial" panose="020B0604020202020204" pitchFamily="34" charset="0"/>
              <a:buChar char="•"/>
            </a:pPr>
            <a:r>
              <a:rPr lang="en-US" dirty="0"/>
              <a:t>Best system design matches mechanical layout with electrical layout of module strings</a:t>
            </a:r>
          </a:p>
        </p:txBody>
      </p:sp>
      <p:sp>
        <p:nvSpPr>
          <p:cNvPr id="4" name="Header Placeholder 3"/>
          <p:cNvSpPr>
            <a:spLocks noGrp="1"/>
          </p:cNvSpPr>
          <p:nvPr>
            <p:ph type="hdr" sz="quarter"/>
          </p:nvPr>
        </p:nvSpPr>
        <p:spPr/>
        <p:txBody>
          <a:bodyPr/>
          <a:lstStyle/>
          <a:p>
            <a:pPr>
              <a:defRPr/>
            </a:pPr>
            <a:r>
              <a:rPr lang="en-US"/>
              <a:t>Solar Electric Safety</a:t>
            </a:r>
          </a:p>
        </p:txBody>
      </p:sp>
      <p:sp>
        <p:nvSpPr>
          <p:cNvPr id="5" name="Slide Number Placeholder 4"/>
          <p:cNvSpPr>
            <a:spLocks noGrp="1"/>
          </p:cNvSpPr>
          <p:nvPr>
            <p:ph type="sldNum" sz="quarter" idx="5"/>
          </p:nvPr>
        </p:nvSpPr>
        <p:spPr/>
        <p:txBody>
          <a:bodyPr/>
          <a:lstStyle/>
          <a:p>
            <a:fld id="{F2044902-878F-B949-9CEA-0806CB61E298}" type="slidenum">
              <a:rPr lang="en-US" smtClean="0"/>
              <a:pPr/>
              <a:t>64</a:t>
            </a:fld>
            <a:endParaRPr lang="en-US"/>
          </a:p>
        </p:txBody>
      </p:sp>
    </p:spTree>
    <p:extLst>
      <p:ext uri="{BB962C8B-B14F-4D97-AF65-F5344CB8AC3E}">
        <p14:creationId xmlns:p14="http://schemas.microsoft.com/office/powerpoint/2010/main" val="2979090124"/>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31913" y="461963"/>
            <a:ext cx="4179887" cy="3136900"/>
          </a:xfrm>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sz="1200" b="0" i="0" kern="1200" dirty="0">
                <a:solidFill>
                  <a:schemeClr val="tx1"/>
                </a:solidFill>
                <a:effectLst/>
                <a:latin typeface="Tahoma" pitchFamily="34" charset="0"/>
                <a:ea typeface="ＭＳ Ｐゴシック" charset="0"/>
                <a:cs typeface="Tahoma" pitchFamily="34" charset="0"/>
              </a:rPr>
              <a:t>Article 110.1 (I) states that if the proposed NFPA 2018 changes are implemented, a qualified person will also need to complete a Job Safety Analysis (JSA) before work or troubleshooting is performed. That JSA would require such "qualified person" to:</a:t>
            </a:r>
          </a:p>
          <a:p>
            <a:pPr marL="628650" lvl="1" indent="-171450">
              <a:buFont typeface="Arial" panose="020B0604020202020204" pitchFamily="34" charset="0"/>
              <a:buChar char="•"/>
            </a:pPr>
            <a:r>
              <a:rPr lang="en-US" sz="1200" b="0" i="0" kern="1200" dirty="0">
                <a:solidFill>
                  <a:schemeClr val="tx1"/>
                </a:solidFill>
                <a:effectLst/>
                <a:latin typeface="Tahoma" pitchFamily="34" charset="0"/>
                <a:ea typeface="ＭＳ Ｐゴシック" charset="0"/>
                <a:cs typeface="Tahoma" pitchFamily="34" charset="0"/>
              </a:rPr>
              <a:t>Identify all tasks associated with the performance of the job</a:t>
            </a:r>
          </a:p>
          <a:p>
            <a:pPr marL="628650" lvl="1" indent="-171450">
              <a:buFont typeface="Arial" panose="020B0604020202020204" pitchFamily="34" charset="0"/>
              <a:buChar char="•"/>
            </a:pPr>
            <a:r>
              <a:rPr lang="en-US" sz="1200" b="0" i="0" kern="1200" dirty="0">
                <a:solidFill>
                  <a:schemeClr val="tx1"/>
                </a:solidFill>
                <a:effectLst/>
                <a:latin typeface="Tahoma" pitchFamily="34" charset="0"/>
                <a:ea typeface="ＭＳ Ｐゴシック" charset="0"/>
                <a:cs typeface="Tahoma" pitchFamily="34" charset="0"/>
              </a:rPr>
              <a:t>Identify all specific hazards with each task</a:t>
            </a:r>
          </a:p>
          <a:p>
            <a:pPr marL="628650" lvl="1" indent="-171450">
              <a:buFont typeface="Arial" panose="020B0604020202020204" pitchFamily="34" charset="0"/>
              <a:buChar char="•"/>
            </a:pPr>
            <a:r>
              <a:rPr lang="en-US" sz="1200" b="0" i="0" kern="1200" dirty="0">
                <a:solidFill>
                  <a:schemeClr val="tx1"/>
                </a:solidFill>
                <a:effectLst/>
                <a:latin typeface="Tahoma" pitchFamily="34" charset="0"/>
                <a:ea typeface="ＭＳ Ｐゴシック" charset="0"/>
                <a:cs typeface="Tahoma" pitchFamily="34" charset="0"/>
              </a:rPr>
              <a:t>Determine the severity and likelihood of unintentional injury for each task</a:t>
            </a:r>
          </a:p>
          <a:p>
            <a:pPr marL="628650" lvl="1" indent="-171450">
              <a:buFont typeface="Arial" panose="020B0604020202020204" pitchFamily="34" charset="0"/>
              <a:buChar char="•"/>
            </a:pPr>
            <a:r>
              <a:rPr lang="en-US" sz="1200" b="0" i="0" kern="1200" dirty="0">
                <a:solidFill>
                  <a:schemeClr val="tx1"/>
                </a:solidFill>
                <a:effectLst/>
                <a:latin typeface="Tahoma" pitchFamily="34" charset="0"/>
                <a:ea typeface="ＭＳ Ｐゴシック" charset="0"/>
                <a:cs typeface="Tahoma" pitchFamily="34" charset="0"/>
              </a:rPr>
              <a:t>Identify what control measures can be used to reduce injuries</a:t>
            </a:r>
          </a:p>
          <a:p>
            <a:pPr marL="171450" indent="-171450">
              <a:buFont typeface="Arial" panose="020B0604020202020204" pitchFamily="34" charset="0"/>
              <a:buChar char="•"/>
            </a:pPr>
            <a:r>
              <a:rPr lang="en-US" dirty="0"/>
              <a:t>JSA used interchangeably with JHA</a:t>
            </a:r>
            <a:br>
              <a:rPr lang="en-US" dirty="0"/>
            </a:br>
            <a:endParaRPr lang="en-US" dirty="0"/>
          </a:p>
        </p:txBody>
      </p:sp>
      <p:sp>
        <p:nvSpPr>
          <p:cNvPr id="4" name="Header Placeholder 3"/>
          <p:cNvSpPr>
            <a:spLocks noGrp="1"/>
          </p:cNvSpPr>
          <p:nvPr>
            <p:ph type="hdr" sz="quarter" idx="10"/>
          </p:nvPr>
        </p:nvSpPr>
        <p:spPr/>
        <p:txBody>
          <a:bodyPr/>
          <a:lstStyle/>
          <a:p>
            <a:pPr marL="0" marR="0" lvl="0" indent="0" algn="l" defTabSz="922338" rtl="0" eaLnBrk="1" fontAlgn="base" latinLnBrk="0" hangingPunct="1">
              <a:lnSpc>
                <a:spcPct val="100000"/>
              </a:lnSpc>
              <a:spcBef>
                <a:spcPct val="0"/>
              </a:spcBef>
              <a:spcAft>
                <a:spcPct val="0"/>
              </a:spcAft>
              <a:buClrTx/>
              <a:buSzTx/>
              <a:buFontTx/>
              <a:buNone/>
              <a:tabLst/>
              <a:defRPr/>
            </a:pPr>
            <a:r>
              <a:rPr kumimoji="0" lang="en-US" sz="1400" b="0" i="0" u="none" strike="noStrike" kern="1200" cap="none" spc="0" normalizeH="0" baseline="0" noProof="0">
                <a:ln>
                  <a:noFill/>
                </a:ln>
                <a:solidFill>
                  <a:srgbClr val="000000"/>
                </a:solidFill>
                <a:effectLst/>
                <a:uLnTx/>
                <a:uFillTx/>
                <a:latin typeface="Tahoma" pitchFamily="34" charset="0"/>
                <a:ea typeface="Tahoma" pitchFamily="34" charset="0"/>
                <a:cs typeface="Tahoma" pitchFamily="34" charset="0"/>
              </a:rPr>
              <a:t>&lt;Presentation Title&gt;</a:t>
            </a:r>
          </a:p>
        </p:txBody>
      </p:sp>
      <p:sp>
        <p:nvSpPr>
          <p:cNvPr id="5" name="Slide Number Placeholder 4"/>
          <p:cNvSpPr>
            <a:spLocks noGrp="1"/>
          </p:cNvSpPr>
          <p:nvPr>
            <p:ph type="sldNum" sz="quarter" idx="11"/>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F2044902-878F-B949-9CEA-0806CB61E298}" type="slidenum">
              <a:rPr kumimoji="0" lang="en-US" sz="1200" b="0" i="0" u="none" strike="noStrike" kern="1200" cap="none" spc="0" normalizeH="0" baseline="0" noProof="0" smtClean="0">
                <a:ln>
                  <a:noFill/>
                </a:ln>
                <a:solidFill>
                  <a:srgbClr val="000000"/>
                </a:solidFill>
                <a:effectLst/>
                <a:uLnTx/>
                <a:uFillTx/>
                <a:latin typeface="Tahoma" charset="0"/>
                <a:ea typeface="Tahoma" charset="0"/>
                <a:cs typeface="Tahoma" charset="0"/>
              </a:rPr>
              <a:pPr marL="0" marR="0" lvl="0" indent="0" algn="r" defTabSz="914400" rtl="0" eaLnBrk="1" fontAlgn="base" latinLnBrk="0" hangingPunct="1">
                <a:lnSpc>
                  <a:spcPct val="100000"/>
                </a:lnSpc>
                <a:spcBef>
                  <a:spcPct val="0"/>
                </a:spcBef>
                <a:spcAft>
                  <a:spcPct val="0"/>
                </a:spcAft>
                <a:buClrTx/>
                <a:buSzTx/>
                <a:buFontTx/>
                <a:buNone/>
                <a:tabLst/>
                <a:defRPr/>
              </a:pPr>
              <a:t>65</a:t>
            </a:fld>
            <a:endParaRPr kumimoji="0" lang="en-US" sz="1200" b="0" i="0" u="none" strike="noStrike" kern="1200" cap="none" spc="0" normalizeH="0" baseline="0" noProof="0">
              <a:ln>
                <a:noFill/>
              </a:ln>
              <a:solidFill>
                <a:srgbClr val="000000"/>
              </a:solidFill>
              <a:effectLst/>
              <a:uLnTx/>
              <a:uFillTx/>
              <a:latin typeface="Tahoma" charset="0"/>
              <a:ea typeface="Tahoma" charset="0"/>
              <a:cs typeface="Tahoma" charset="0"/>
            </a:endParaRPr>
          </a:p>
        </p:txBody>
      </p:sp>
    </p:spTree>
    <p:extLst>
      <p:ext uri="{BB962C8B-B14F-4D97-AF65-F5344CB8AC3E}">
        <p14:creationId xmlns:p14="http://schemas.microsoft.com/office/powerpoint/2010/main" val="83408664"/>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31913" y="461963"/>
            <a:ext cx="4179887" cy="3136900"/>
          </a:xfrm>
        </p:spPr>
      </p:sp>
      <p:sp>
        <p:nvSpPr>
          <p:cNvPr id="3" name="Notes Placeholder 2"/>
          <p:cNvSpPr>
            <a:spLocks noGrp="1"/>
          </p:cNvSpPr>
          <p:nvPr>
            <p:ph type="body" idx="1"/>
          </p:nvPr>
        </p:nvSpPr>
        <p:spPr/>
        <p:txBody>
          <a:bodyPr/>
          <a:lstStyle/>
          <a:p>
            <a:pPr marL="171450" indent="-171450">
              <a:buFont typeface="Arial" charset="0"/>
              <a:buChar char="•"/>
            </a:pPr>
            <a:r>
              <a:rPr lang="en-US" dirty="0"/>
              <a:t>Some common PV array installation errors include:</a:t>
            </a:r>
          </a:p>
          <a:p>
            <a:pPr marL="628650" lvl="1" indent="-171450">
              <a:buFont typeface="Arial" charset="0"/>
              <a:buChar char="•"/>
            </a:pPr>
            <a:r>
              <a:rPr lang="en-US" dirty="0"/>
              <a:t>Series and parallel wiring mistakes</a:t>
            </a:r>
          </a:p>
          <a:p>
            <a:pPr marL="1085850" lvl="2" indent="-171450">
              <a:buFont typeface="Arial" charset="0"/>
              <a:buChar char="•"/>
            </a:pPr>
            <a:r>
              <a:rPr lang="en-US" dirty="0"/>
              <a:t>Plan and layout homeruns before module installation </a:t>
            </a:r>
          </a:p>
          <a:p>
            <a:pPr marL="1085850" lvl="2" indent="-171450">
              <a:buFont typeface="Arial" charset="0"/>
              <a:buChar char="•"/>
            </a:pPr>
            <a:r>
              <a:rPr lang="en-US" dirty="0"/>
              <a:t>Do not short circuit PV array!</a:t>
            </a:r>
          </a:p>
          <a:p>
            <a:pPr marL="1085850" lvl="2" indent="-171450">
              <a:buFont typeface="Arial" charset="0"/>
              <a:buChar char="•"/>
            </a:pPr>
            <a:r>
              <a:rPr lang="en-US" dirty="0"/>
              <a:t>Test for correct voltage and polarity </a:t>
            </a:r>
          </a:p>
          <a:p>
            <a:pPr marL="171450" indent="-171450">
              <a:buFont typeface="Arial" charset="0"/>
              <a:buChar char="•"/>
            </a:pPr>
            <a:r>
              <a:rPr lang="en-US" dirty="0"/>
              <a:t>Inadequate equipment grounding </a:t>
            </a:r>
          </a:p>
          <a:p>
            <a:pPr marL="628650" lvl="1" indent="-171450">
              <a:buFont typeface="Arial" charset="0"/>
              <a:buChar char="•"/>
            </a:pPr>
            <a:r>
              <a:rPr lang="en-US" dirty="0"/>
              <a:t>NEC and equipment manufacturer grounding requirements</a:t>
            </a:r>
          </a:p>
          <a:p>
            <a:pPr marL="171450" indent="-171450">
              <a:buFont typeface="Arial" charset="0"/>
              <a:buChar char="•"/>
            </a:pPr>
            <a:r>
              <a:rPr lang="en-US" dirty="0"/>
              <a:t>Wire management </a:t>
            </a:r>
          </a:p>
          <a:p>
            <a:pPr marL="628650" lvl="1" indent="-171450">
              <a:buFont typeface="Arial" charset="0"/>
              <a:buChar char="•"/>
            </a:pPr>
            <a:r>
              <a:rPr lang="en-US" dirty="0"/>
              <a:t>Suitable for the application</a:t>
            </a:r>
          </a:p>
          <a:p>
            <a:pPr marL="1085850" lvl="2" indent="-171450">
              <a:buFont typeface="Arial" charset="0"/>
              <a:buChar char="•"/>
            </a:pPr>
            <a:r>
              <a:rPr lang="en-US" dirty="0"/>
              <a:t>USE-2 or PV Wire</a:t>
            </a:r>
          </a:p>
          <a:p>
            <a:pPr marL="628650" lvl="1" indent="-171450">
              <a:buFont typeface="Arial" charset="0"/>
              <a:buChar char="•"/>
            </a:pPr>
            <a:r>
              <a:rPr lang="en-US" dirty="0"/>
              <a:t>Secure and Support- per 2017 NEC:</a:t>
            </a:r>
          </a:p>
          <a:p>
            <a:pPr marL="1085850" lvl="2" indent="-171450">
              <a:buFont typeface="Arial" panose="020B0604020202020204" pitchFamily="34" charset="0"/>
              <a:buChar char="•"/>
            </a:pPr>
            <a:r>
              <a:rPr lang="en-US" sz="1200" b="0" i="0" kern="1200" dirty="0">
                <a:solidFill>
                  <a:schemeClr val="tx1"/>
                </a:solidFill>
                <a:effectLst/>
                <a:latin typeface="Tahoma" pitchFamily="34" charset="0"/>
                <a:ea typeface="ＭＳ Ｐゴシック" charset="0"/>
                <a:cs typeface="Tahoma" pitchFamily="34" charset="0"/>
              </a:rPr>
              <a:t>Article 334, Nonmetallic-Sheathed Cable: Types NM, NMC, and NMS (NM is often referred to by the trade name Romex), states in 334.30: “</a:t>
            </a:r>
            <a:r>
              <a:rPr lang="en-US" sz="1200" b="0" i="1" kern="1200" dirty="0">
                <a:solidFill>
                  <a:schemeClr val="tx1"/>
                </a:solidFill>
                <a:effectLst/>
                <a:latin typeface="Tahoma" pitchFamily="34" charset="0"/>
                <a:ea typeface="ＭＳ Ｐゴシック" charset="0"/>
                <a:cs typeface="Tahoma" pitchFamily="34" charset="0"/>
              </a:rPr>
              <a:t>…cable shall be supported and secured by staples, cable ties, straps, hangers, or similar fittings designed and installed so as not to damage the cable, at intervals not exceeding 1.4 m (4½ ft) and within 300 mm (12 in.) of every outlet box, junction box, cabinet, or fitting. Flat cables shall not be stapled on edge.</a:t>
            </a:r>
          </a:p>
          <a:p>
            <a:pPr marL="1085850" lvl="2" indent="-171450">
              <a:buFont typeface="Arial" panose="020B0604020202020204" pitchFamily="34" charset="0"/>
              <a:buChar char="•"/>
            </a:pPr>
            <a:r>
              <a:rPr lang="en-US" sz="1200" b="0" i="1" kern="1200" dirty="0">
                <a:solidFill>
                  <a:schemeClr val="tx1"/>
                </a:solidFill>
                <a:effectLst/>
                <a:latin typeface="Tahoma" pitchFamily="34" charset="0"/>
                <a:ea typeface="ＭＳ Ｐゴシック" charset="0"/>
                <a:cs typeface="Tahoma" pitchFamily="34" charset="0"/>
              </a:rPr>
              <a:t>Changing in NEC 2020 to…</a:t>
            </a:r>
            <a:endParaRPr lang="en-US" dirty="0"/>
          </a:p>
          <a:p>
            <a:pPr marL="628650" lvl="1" indent="-171450">
              <a:buFont typeface="Arial" charset="0"/>
              <a:buChar char="•"/>
            </a:pPr>
            <a:r>
              <a:rPr lang="en-US" dirty="0"/>
              <a:t>Protect against physical damage</a:t>
            </a:r>
          </a:p>
          <a:p>
            <a:endParaRPr lang="en-US" dirty="0"/>
          </a:p>
        </p:txBody>
      </p:sp>
      <p:sp>
        <p:nvSpPr>
          <p:cNvPr id="4" name="Header Placeholder 3"/>
          <p:cNvSpPr>
            <a:spLocks noGrp="1"/>
          </p:cNvSpPr>
          <p:nvPr>
            <p:ph type="hdr" sz="quarter" idx="10"/>
          </p:nvPr>
        </p:nvSpPr>
        <p:spPr/>
        <p:txBody>
          <a:bodyPr/>
          <a:lstStyle/>
          <a:p>
            <a:pPr>
              <a:defRPr/>
            </a:pPr>
            <a:r>
              <a:rPr lang="en-US"/>
              <a:t>Solar Electric Safety</a:t>
            </a:r>
          </a:p>
        </p:txBody>
      </p:sp>
      <p:sp>
        <p:nvSpPr>
          <p:cNvPr id="5" name="Slide Number Placeholder 4"/>
          <p:cNvSpPr>
            <a:spLocks noGrp="1"/>
          </p:cNvSpPr>
          <p:nvPr>
            <p:ph type="sldNum" sz="quarter" idx="11"/>
          </p:nvPr>
        </p:nvSpPr>
        <p:spPr/>
        <p:txBody>
          <a:bodyPr/>
          <a:lstStyle/>
          <a:p>
            <a:fld id="{F2044902-878F-B949-9CEA-0806CB61E298}" type="slidenum">
              <a:rPr lang="en-US" smtClean="0"/>
              <a:pPr/>
              <a:t>66</a:t>
            </a:fld>
            <a:endParaRPr lang="en-US"/>
          </a:p>
        </p:txBody>
      </p:sp>
    </p:spTree>
    <p:extLst>
      <p:ext uri="{BB962C8B-B14F-4D97-AF65-F5344CB8AC3E}">
        <p14:creationId xmlns:p14="http://schemas.microsoft.com/office/powerpoint/2010/main" val="284731693"/>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Slide Image Placeholder 1"/>
          <p:cNvSpPr>
            <a:spLocks noGrp="1" noRot="1" noChangeAspect="1" noTextEdit="1"/>
          </p:cNvSpPr>
          <p:nvPr>
            <p:ph type="sldImg"/>
          </p:nvPr>
        </p:nvSpPr>
        <p:spPr>
          <a:xfrm>
            <a:off x="1331913" y="465138"/>
            <a:ext cx="4181475" cy="3136900"/>
          </a:xfrm>
          <a:ln/>
        </p:spPr>
      </p:sp>
      <p:sp>
        <p:nvSpPr>
          <p:cNvPr id="22530" name="Notes Placeholder 2"/>
          <p:cNvSpPr>
            <a:spLocks noGrp="1"/>
          </p:cNvSpPr>
          <p:nvPr>
            <p:ph type="body" idx="1"/>
          </p:nvPr>
        </p:nvSpPr>
        <p:spPr>
          <a:xfrm>
            <a:off x="272622" y="3691642"/>
            <a:ext cx="6361181" cy="4373195"/>
          </a:xfrm>
          <a:noFill/>
          <a:ln w="9525">
            <a:noFill/>
            <a:miter lim="800000"/>
            <a:headEnd/>
            <a:tailEnd/>
          </a:ln>
        </p:spPr>
        <p:txBody>
          <a:bodyPr vert="horz" wrap="square" lIns="87939" tIns="43969" rIns="87939" bIns="43969" numCol="1" anchor="t" anchorCtr="0" compatLnSpc="1">
            <a:prstTxWarp prst="textNoShape">
              <a:avLst/>
            </a:prstTxWarp>
            <a:normAutofit/>
          </a:bodyPr>
          <a:lstStyle/>
          <a:p>
            <a:pPr marL="171450" indent="-171450">
              <a:buFont typeface="Arial" charset="0"/>
              <a:buChar char="•"/>
            </a:pPr>
            <a:r>
              <a:rPr lang="en-US" sz="1200" kern="1200" dirty="0">
                <a:solidFill>
                  <a:schemeClr val="tx1"/>
                </a:solidFill>
                <a:effectLst/>
                <a:latin typeface="Tahoma" pitchFamily="34" charset="0"/>
                <a:ea typeface="ＭＳ Ｐゴシック" charset="0"/>
                <a:cs typeface="Tahoma" pitchFamily="34" charset="0"/>
              </a:rPr>
              <a:t>These photos show examples of good wire management</a:t>
            </a:r>
            <a:r>
              <a:rPr lang="en-US" sz="1200" kern="1200" baseline="0" dirty="0">
                <a:solidFill>
                  <a:schemeClr val="tx1"/>
                </a:solidFill>
                <a:effectLst/>
                <a:latin typeface="Tahoma" pitchFamily="34" charset="0"/>
                <a:ea typeface="ＭＳ Ｐゴシック" charset="0"/>
                <a:cs typeface="Tahoma" pitchFamily="34" charset="0"/>
              </a:rPr>
              <a:t> within the PV array</a:t>
            </a:r>
            <a:r>
              <a:rPr lang="en-US" sz="1200" kern="1200" dirty="0">
                <a:solidFill>
                  <a:schemeClr val="tx1"/>
                </a:solidFill>
                <a:effectLst/>
                <a:latin typeface="Tahoma" pitchFamily="34" charset="0"/>
                <a:ea typeface="ＭＳ Ｐゴシック" charset="0"/>
                <a:cs typeface="Tahoma" pitchFamily="34" charset="0"/>
              </a:rPr>
              <a:t> </a:t>
            </a:r>
          </a:p>
          <a:p>
            <a:pPr marL="171450" indent="-171450">
              <a:buFont typeface="Arial" charset="0"/>
              <a:buChar char="•"/>
            </a:pPr>
            <a:r>
              <a:rPr lang="en-US" sz="1200" kern="1200" dirty="0">
                <a:solidFill>
                  <a:schemeClr val="tx1"/>
                </a:solidFill>
                <a:effectLst/>
                <a:latin typeface="Tahoma" pitchFamily="34" charset="0"/>
                <a:ea typeface="ＭＳ Ｐゴシック" charset="0"/>
                <a:cs typeface="Tahoma" pitchFamily="34" charset="0"/>
              </a:rPr>
              <a:t>Clips and coated steel ties secure the conductors to the modules and mounting rails, keeping all the conductors secured and within the array. </a:t>
            </a:r>
          </a:p>
          <a:p>
            <a:pPr marL="171450" indent="-171450">
              <a:buFont typeface="Arial" charset="0"/>
              <a:buChar char="•"/>
            </a:pPr>
            <a:r>
              <a:rPr lang="en-US" sz="1200" kern="1200" dirty="0">
                <a:solidFill>
                  <a:schemeClr val="tx1"/>
                </a:solidFill>
                <a:effectLst/>
                <a:latin typeface="Tahoma" pitchFamily="34" charset="0"/>
                <a:ea typeface="ＭＳ Ｐゴシック" charset="0"/>
                <a:cs typeface="Tahoma" pitchFamily="34" charset="0"/>
              </a:rPr>
              <a:t>The conductors aren’t susceptible to movement caused by snow, ice, rain or wind, which could cause damage to the conductors by causing them scrape over sharp surfaces. </a:t>
            </a:r>
          </a:p>
          <a:p>
            <a:pPr marL="171450" indent="-171450">
              <a:buFont typeface="Arial" charset="0"/>
              <a:buChar char="•"/>
            </a:pPr>
            <a:r>
              <a:rPr lang="en-US" sz="1200" kern="1200" dirty="0">
                <a:solidFill>
                  <a:schemeClr val="tx1"/>
                </a:solidFill>
                <a:effectLst/>
                <a:latin typeface="Tahoma" pitchFamily="34" charset="0"/>
                <a:ea typeface="ＭＳ Ｐゴシック" charset="0"/>
                <a:cs typeface="Tahoma" pitchFamily="34" charset="0"/>
              </a:rPr>
              <a:t>Good wire management means foreseeing and avoiding situations that can compromise the conductor insulation, which can lead to faults and possibly fires. </a:t>
            </a:r>
          </a:p>
          <a:p>
            <a:endParaRPr lang="en-US" dirty="0"/>
          </a:p>
        </p:txBody>
      </p:sp>
      <p:sp>
        <p:nvSpPr>
          <p:cNvPr id="2" name="Slide Number Placeholder 1"/>
          <p:cNvSpPr>
            <a:spLocks noGrp="1"/>
          </p:cNvSpPr>
          <p:nvPr>
            <p:ph type="sldNum" sz="quarter" idx="10"/>
          </p:nvPr>
        </p:nvSpPr>
        <p:spPr/>
        <p:txBody>
          <a:bodyPr/>
          <a:lstStyle/>
          <a:p>
            <a:fld id="{F2044902-878F-B949-9CEA-0806CB61E298}" type="slidenum">
              <a:rPr lang="en-US" smtClean="0"/>
              <a:pPr/>
              <a:t>67</a:t>
            </a:fld>
            <a:endParaRPr lang="en-US"/>
          </a:p>
        </p:txBody>
      </p:sp>
      <p:sp>
        <p:nvSpPr>
          <p:cNvPr id="3" name="Header Placeholder 2"/>
          <p:cNvSpPr>
            <a:spLocks noGrp="1"/>
          </p:cNvSpPr>
          <p:nvPr>
            <p:ph type="hdr" sz="quarter" idx="11"/>
          </p:nvPr>
        </p:nvSpPr>
        <p:spPr/>
        <p:txBody>
          <a:bodyPr/>
          <a:lstStyle/>
          <a:p>
            <a:pPr>
              <a:defRPr/>
            </a:pPr>
            <a:r>
              <a:rPr lang="en-US"/>
              <a:t>Solar Electric Safety</a:t>
            </a:r>
          </a:p>
        </p:txBody>
      </p:sp>
    </p:spTree>
    <p:extLst>
      <p:ext uri="{BB962C8B-B14F-4D97-AF65-F5344CB8AC3E}">
        <p14:creationId xmlns:p14="http://schemas.microsoft.com/office/powerpoint/2010/main" val="143854631"/>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Slide Image Placeholder 1"/>
          <p:cNvSpPr>
            <a:spLocks noGrp="1" noRot="1" noChangeAspect="1" noTextEdit="1"/>
          </p:cNvSpPr>
          <p:nvPr>
            <p:ph type="sldImg"/>
          </p:nvPr>
        </p:nvSpPr>
        <p:spPr>
          <a:xfrm>
            <a:off x="1331913" y="465138"/>
            <a:ext cx="4181475" cy="3136900"/>
          </a:xfrm>
          <a:ln/>
        </p:spPr>
      </p:sp>
      <p:sp>
        <p:nvSpPr>
          <p:cNvPr id="22530" name="Notes Placeholder 2"/>
          <p:cNvSpPr>
            <a:spLocks noGrp="1"/>
          </p:cNvSpPr>
          <p:nvPr>
            <p:ph type="body" idx="1"/>
          </p:nvPr>
        </p:nvSpPr>
        <p:spPr>
          <a:xfrm>
            <a:off x="272622" y="3691642"/>
            <a:ext cx="6361181" cy="3960884"/>
          </a:xfrm>
          <a:noFill/>
          <a:ln w="9525">
            <a:noFill/>
            <a:miter lim="800000"/>
            <a:headEnd/>
            <a:tailEnd/>
          </a:ln>
        </p:spPr>
        <p:txBody>
          <a:bodyPr vert="horz" wrap="square" lIns="87939" tIns="43969" rIns="87939" bIns="43969" numCol="1" anchor="t" anchorCtr="0" compatLnSpc="1">
            <a:prstTxWarp prst="textNoShape">
              <a:avLst/>
            </a:prstTxWarp>
            <a:normAutofit/>
          </a:bodyPr>
          <a:lstStyle/>
          <a:p>
            <a:pPr marL="171450" marR="0" indent="-171450">
              <a:spcBef>
                <a:spcPts val="0"/>
              </a:spcBef>
              <a:spcAft>
                <a:spcPts val="0"/>
              </a:spcAft>
              <a:buFont typeface="Arial" charset="0"/>
              <a:buChar char="•"/>
            </a:pPr>
            <a:r>
              <a:rPr lang="en-US" sz="1200">
                <a:effectLst/>
                <a:latin typeface="Tahoma" panose="020B0604030504040204" pitchFamily="34" charset="0"/>
                <a:ea typeface="MS Mincho" panose="02020609040205080304" pitchFamily="49" charset="-128"/>
                <a:cs typeface="Times New Roman" panose="02020603050405020304" pitchFamily="18" charset="0"/>
              </a:rPr>
              <a:t>These photos show some examples of poor array wire management. </a:t>
            </a:r>
            <a:endParaRPr lang="en-US" sz="1050">
              <a:effectLst/>
              <a:latin typeface="Courier"/>
              <a:ea typeface="MS Mincho" panose="02020609040205080304" pitchFamily="49" charset="-128"/>
              <a:cs typeface="Times New Roman" panose="02020603050405020304" pitchFamily="18" charset="0"/>
            </a:endParaRPr>
          </a:p>
          <a:p>
            <a:pPr marL="171450" marR="0" indent="-171450">
              <a:spcBef>
                <a:spcPts val="0"/>
              </a:spcBef>
              <a:spcAft>
                <a:spcPts val="0"/>
              </a:spcAft>
              <a:buFont typeface="Arial" charset="0"/>
              <a:buChar char="•"/>
            </a:pPr>
            <a:r>
              <a:rPr lang="en-US" sz="1200">
                <a:effectLst/>
                <a:latin typeface="Tahoma" panose="020B0604030504040204" pitchFamily="34" charset="0"/>
                <a:ea typeface="MS Mincho" panose="02020609040205080304" pitchFamily="49" charset="-128"/>
                <a:cs typeface="Times New Roman" panose="02020603050405020304" pitchFamily="18" charset="0"/>
              </a:rPr>
              <a:t>Many</a:t>
            </a:r>
            <a:r>
              <a:rPr lang="en-US" sz="1200" baseline="0">
                <a:effectLst/>
                <a:latin typeface="Tahoma" panose="020B0604030504040204" pitchFamily="34" charset="0"/>
                <a:ea typeface="MS Mincho" panose="02020609040205080304" pitchFamily="49" charset="-128"/>
                <a:cs typeface="Times New Roman" panose="02020603050405020304" pitchFamily="18" charset="0"/>
              </a:rPr>
              <a:t> c</a:t>
            </a:r>
            <a:r>
              <a:rPr lang="en-US" sz="1200">
                <a:effectLst/>
                <a:latin typeface="Tahoma" panose="020B0604030504040204" pitchFamily="34" charset="0"/>
                <a:ea typeface="MS Mincho" panose="02020609040205080304" pitchFamily="49" charset="-128"/>
                <a:cs typeface="Times New Roman" panose="02020603050405020304" pitchFamily="18" charset="0"/>
              </a:rPr>
              <a:t>onductors are not properly supported</a:t>
            </a:r>
          </a:p>
          <a:p>
            <a:pPr marL="171450" marR="0" indent="-171450">
              <a:spcBef>
                <a:spcPts val="0"/>
              </a:spcBef>
              <a:spcAft>
                <a:spcPts val="0"/>
              </a:spcAft>
              <a:buFont typeface="Arial" charset="0"/>
              <a:buChar char="•"/>
            </a:pPr>
            <a:r>
              <a:rPr lang="en-US" sz="1200" baseline="0">
                <a:effectLst/>
                <a:latin typeface="Tahoma" panose="020B0604030504040204" pitchFamily="34" charset="0"/>
                <a:ea typeface="MS Mincho" panose="02020609040205080304" pitchFamily="49" charset="-128"/>
                <a:cs typeface="Times New Roman" panose="02020603050405020304" pitchFamily="18" charset="0"/>
              </a:rPr>
              <a:t>Some conductors are </a:t>
            </a:r>
            <a:r>
              <a:rPr lang="en-US" sz="1200">
                <a:effectLst/>
                <a:latin typeface="Tahoma" panose="020B0604030504040204" pitchFamily="34" charset="0"/>
                <a:ea typeface="MS Mincho" panose="02020609040205080304" pitchFamily="49" charset="-128"/>
                <a:cs typeface="Times New Roman" panose="02020603050405020304" pitchFamily="18" charset="0"/>
              </a:rPr>
              <a:t>running behind sharp pieces of metal without proper protection of the conductor insulation </a:t>
            </a:r>
            <a:endParaRPr lang="en-US" sz="1050">
              <a:effectLst/>
              <a:latin typeface="Courier"/>
              <a:ea typeface="MS Mincho" panose="02020609040205080304" pitchFamily="49" charset="-128"/>
              <a:cs typeface="Times New Roman" panose="02020603050405020304" pitchFamily="18" charset="0"/>
            </a:endParaRPr>
          </a:p>
          <a:p>
            <a:pPr marL="171450" marR="0" indent="-171450">
              <a:spcBef>
                <a:spcPts val="0"/>
              </a:spcBef>
              <a:spcAft>
                <a:spcPts val="0"/>
              </a:spcAft>
              <a:buFont typeface="Arial" charset="0"/>
              <a:buChar char="•"/>
            </a:pPr>
            <a:r>
              <a:rPr lang="en-US" sz="1200">
                <a:effectLst/>
                <a:latin typeface="Tahoma" panose="020B0604030504040204" pitchFamily="34" charset="0"/>
                <a:ea typeface="MS Mincho" panose="02020609040205080304" pitchFamily="49" charset="-128"/>
                <a:cs typeface="Times New Roman" panose="02020603050405020304" pitchFamily="18" charset="0"/>
              </a:rPr>
              <a:t>In the photo on the top right side, the conductors are just coiled up and hooked onto a purlin/mounting rail. They are not secured or supported, and are resting against potentially sharp metal edges that can cut through insulation. Additionally, the wires are likely to droop over time, increasing the likelihood of damage. </a:t>
            </a:r>
          </a:p>
          <a:p>
            <a:pPr marL="171450" marR="0" indent="-171450">
              <a:spcBef>
                <a:spcPts val="0"/>
              </a:spcBef>
              <a:spcAft>
                <a:spcPts val="0"/>
              </a:spcAft>
              <a:buFont typeface="Arial" charset="0"/>
              <a:buChar char="•"/>
            </a:pPr>
            <a:r>
              <a:rPr lang="en-US" sz="1200">
                <a:effectLst/>
                <a:latin typeface="Tahoma" panose="020B0604030504040204" pitchFamily="34" charset="0"/>
                <a:ea typeface="MS Mincho" panose="02020609040205080304" pitchFamily="49" charset="-128"/>
                <a:cs typeface="Times New Roman" panose="02020603050405020304" pitchFamily="18" charset="0"/>
              </a:rPr>
              <a:t>The bottom right photo also shows</a:t>
            </a:r>
            <a:r>
              <a:rPr lang="en-US" sz="1200" baseline="0">
                <a:effectLst/>
                <a:latin typeface="Tahoma" panose="020B0604030504040204" pitchFamily="34" charset="0"/>
                <a:ea typeface="MS Mincho" panose="02020609040205080304" pitchFamily="49" charset="-128"/>
                <a:cs typeface="Times New Roman" panose="02020603050405020304" pitchFamily="18" charset="0"/>
              </a:rPr>
              <a:t> </a:t>
            </a:r>
            <a:r>
              <a:rPr lang="en-US" sz="1200">
                <a:effectLst/>
                <a:latin typeface="Tahoma" panose="020B0604030504040204" pitchFamily="34" charset="0"/>
                <a:ea typeface="MS Mincho" panose="02020609040205080304" pitchFamily="49" charset="-128"/>
                <a:cs typeface="Times New Roman" panose="02020603050405020304" pitchFamily="18" charset="0"/>
              </a:rPr>
              <a:t>PV source circuits that are not properly supported. The conductors are likely going to swing around during storms and eventually the insulation on the PV source circuits will fail. At best, this will mean reduced output; at worst, this is how arc-faults, ground-faults and fires occur. </a:t>
            </a:r>
            <a:endParaRPr lang="en-US" sz="1050">
              <a:effectLst/>
              <a:latin typeface="Courier"/>
              <a:ea typeface="MS Mincho" panose="02020609040205080304" pitchFamily="49" charset="-128"/>
              <a:cs typeface="Times New Roman" panose="02020603050405020304" pitchFamily="18" charset="0"/>
            </a:endParaRPr>
          </a:p>
        </p:txBody>
      </p:sp>
      <p:sp>
        <p:nvSpPr>
          <p:cNvPr id="2" name="Slide Number Placeholder 1"/>
          <p:cNvSpPr>
            <a:spLocks noGrp="1"/>
          </p:cNvSpPr>
          <p:nvPr>
            <p:ph type="sldNum" sz="quarter" idx="10"/>
          </p:nvPr>
        </p:nvSpPr>
        <p:spPr/>
        <p:txBody>
          <a:bodyPr/>
          <a:lstStyle/>
          <a:p>
            <a:fld id="{F2044902-878F-B949-9CEA-0806CB61E298}" type="slidenum">
              <a:rPr lang="en-US" smtClean="0"/>
              <a:pPr/>
              <a:t>68</a:t>
            </a:fld>
            <a:endParaRPr lang="en-US"/>
          </a:p>
        </p:txBody>
      </p:sp>
      <p:sp>
        <p:nvSpPr>
          <p:cNvPr id="3" name="Header Placeholder 2"/>
          <p:cNvSpPr>
            <a:spLocks noGrp="1"/>
          </p:cNvSpPr>
          <p:nvPr>
            <p:ph type="hdr" sz="quarter" idx="11"/>
          </p:nvPr>
        </p:nvSpPr>
        <p:spPr/>
        <p:txBody>
          <a:bodyPr/>
          <a:lstStyle/>
          <a:p>
            <a:pPr>
              <a:defRPr/>
            </a:pPr>
            <a:r>
              <a:rPr lang="en-US"/>
              <a:t>Solar Electric Safety</a:t>
            </a:r>
          </a:p>
        </p:txBody>
      </p:sp>
    </p:spTree>
    <p:extLst>
      <p:ext uri="{BB962C8B-B14F-4D97-AF65-F5344CB8AC3E}">
        <p14:creationId xmlns:p14="http://schemas.microsoft.com/office/powerpoint/2010/main" val="1092926537"/>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1" name="Rectangle 2"/>
          <p:cNvSpPr>
            <a:spLocks noGrp="1" noRot="1" noChangeAspect="1" noChangeArrowheads="1" noTextEdit="1"/>
          </p:cNvSpPr>
          <p:nvPr>
            <p:ph type="sldImg"/>
          </p:nvPr>
        </p:nvSpPr>
        <p:spPr>
          <a:xfrm>
            <a:off x="1331913" y="461963"/>
            <a:ext cx="4179887" cy="3136900"/>
          </a:xfrm>
          <a:ln/>
        </p:spPr>
      </p:sp>
      <p:sp>
        <p:nvSpPr>
          <p:cNvPr id="32772" name="Rectangle 3"/>
          <p:cNvSpPr>
            <a:spLocks noGrp="1" noChangeArrowheads="1"/>
          </p:cNvSpPr>
          <p:nvPr>
            <p:ph type="body" idx="1"/>
          </p:nvPr>
        </p:nvSpPr>
        <p:spPr>
          <a:xfrm>
            <a:off x="380220" y="4060163"/>
            <a:ext cx="6089821" cy="5055177"/>
          </a:xfrm>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normAutofit/>
          </a:bodyPr>
          <a:lstStyle/>
          <a:p>
            <a:pPr marL="171450" indent="-171450" eaLnBrk="1" hangingPunct="1">
              <a:buFont typeface="Arial" charset="0"/>
              <a:buChar char="•"/>
            </a:pPr>
            <a:r>
              <a:rPr lang="en-US" baseline="0" dirty="0">
                <a:latin typeface="Tahoma" pitchFamily="34" charset="0"/>
              </a:rPr>
              <a:t>Equipment grounding is absolutely necessary on all PV systems. </a:t>
            </a:r>
          </a:p>
          <a:p>
            <a:pPr marL="171450" indent="-171450" eaLnBrk="1" hangingPunct="1">
              <a:buFont typeface="Arial" charset="0"/>
              <a:buChar char="•"/>
            </a:pPr>
            <a:r>
              <a:rPr lang="en-US" baseline="0" dirty="0">
                <a:latin typeface="Tahoma" pitchFamily="34" charset="0"/>
              </a:rPr>
              <a:t>Equipment grounding conductors (EGC) are wires or conductive paths used to bond together all non-current-carrying, exposed metal parts of the entire PV system to ground, including:</a:t>
            </a:r>
          </a:p>
          <a:p>
            <a:pPr marL="628650" lvl="1" indent="-171450" eaLnBrk="1" hangingPunct="1">
              <a:buFont typeface="Arial" charset="0"/>
              <a:buChar char="•"/>
            </a:pPr>
            <a:r>
              <a:rPr lang="en-US" baseline="0" dirty="0">
                <a:latin typeface="Tahoma" pitchFamily="34" charset="0"/>
              </a:rPr>
              <a:t>Metal frames of PV modules</a:t>
            </a:r>
          </a:p>
          <a:p>
            <a:pPr marL="628650" lvl="1" indent="-171450" eaLnBrk="1" hangingPunct="1">
              <a:buFont typeface="Arial" charset="0"/>
              <a:buChar char="•"/>
            </a:pPr>
            <a:r>
              <a:rPr lang="en-US" baseline="0" dirty="0">
                <a:latin typeface="Tahoma" pitchFamily="34" charset="0"/>
              </a:rPr>
              <a:t>Metal racking and array mounting components</a:t>
            </a:r>
          </a:p>
          <a:p>
            <a:pPr marL="628650" lvl="1" indent="-171450" eaLnBrk="1" hangingPunct="1">
              <a:buFont typeface="Arial" charset="0"/>
              <a:buChar char="•"/>
            </a:pPr>
            <a:r>
              <a:rPr lang="en-US" baseline="0" dirty="0">
                <a:latin typeface="Tahoma" pitchFamily="34" charset="0"/>
              </a:rPr>
              <a:t>The metal chassis of equipment such as inverters, disconnects, and meters</a:t>
            </a:r>
          </a:p>
          <a:p>
            <a:pPr marL="628650" lvl="1" indent="-171450" eaLnBrk="1" hangingPunct="1">
              <a:buFont typeface="Arial" charset="0"/>
              <a:buChar char="•"/>
            </a:pPr>
            <a:r>
              <a:rPr lang="en-US" baseline="0" dirty="0">
                <a:latin typeface="Tahoma" pitchFamily="34" charset="0"/>
              </a:rPr>
              <a:t>Metallic junction boxes, combiner boxes, and metal conduit</a:t>
            </a:r>
          </a:p>
          <a:p>
            <a:pPr marL="628650" lvl="1" indent="-171450" eaLnBrk="1" hangingPunct="1">
              <a:buFont typeface="Arial" charset="0"/>
              <a:buChar char="•"/>
            </a:pPr>
            <a:r>
              <a:rPr lang="en-US" baseline="0" dirty="0">
                <a:latin typeface="Tahoma" pitchFamily="34" charset="0"/>
              </a:rPr>
              <a:t>Any other exposed metal that could become energized in a fault situation but would not normally carry current.</a:t>
            </a:r>
          </a:p>
          <a:p>
            <a:pPr marL="171450" indent="-171450" eaLnBrk="1" hangingPunct="1">
              <a:buFont typeface="Arial" charset="0"/>
              <a:buChar char="•"/>
            </a:pPr>
            <a:r>
              <a:rPr lang="en-US" baseline="0" dirty="0">
                <a:latin typeface="Tahoma" pitchFamily="34" charset="0"/>
              </a:rPr>
              <a:t>Under normal conditions, there’s no current in the equipment grounding conductor or the components to which it’s connected. The only time EGC carries current is when there’s a fault, when it provides a low resistance path to ground for the fault current. This provides protection from shock caused by a ground fault and is required in all PV systems. </a:t>
            </a:r>
          </a:p>
          <a:p>
            <a:pPr marL="171450" indent="-171450" eaLnBrk="1" hangingPunct="1">
              <a:buFont typeface="Arial" charset="0"/>
              <a:buChar char="•"/>
            </a:pPr>
            <a:r>
              <a:rPr lang="en-US" baseline="0" dirty="0">
                <a:latin typeface="Tahoma" pitchFamily="34" charset="0"/>
              </a:rPr>
              <a:t>The equipment grounding conductor must never be fused, switched, or interrupted in any fashion. It must provide electrical continuity, but can be joined on bus bars or spliced with other suitable connectors.</a:t>
            </a:r>
          </a:p>
          <a:p>
            <a:pPr marL="171450" indent="-171450" eaLnBrk="1" hangingPunct="1">
              <a:buFont typeface="Arial" charset="0"/>
              <a:buChar char="•"/>
            </a:pPr>
            <a:r>
              <a:rPr lang="en-US" baseline="0" dirty="0">
                <a:latin typeface="Tahoma" pitchFamily="34" charset="0"/>
              </a:rPr>
              <a:t>PV modules with metal frames need to be connected to the EGC. One way to do this is with traditional tin-coated copper “lay-in” lugs as shown here. These are bolted with the appropriate (stainless steel) hardware to the marked equipment grounding location on each module. Because of the possibility of corrosion between different types of metal— the aluminum of module frames and copper wire in particular— it’s very important to use the correct type of lug and hardware to ensure long-lasting, reliable connections. </a:t>
            </a:r>
          </a:p>
          <a:p>
            <a:pPr eaLnBrk="1" hangingPunct="1"/>
            <a:endParaRPr lang="en-US" baseline="0" dirty="0">
              <a:latin typeface="Tahoma" pitchFamily="34" charset="0"/>
            </a:endParaRPr>
          </a:p>
          <a:p>
            <a:pPr eaLnBrk="1" hangingPunct="1"/>
            <a:endParaRPr lang="en-US" baseline="0" dirty="0">
              <a:latin typeface="Tahoma" pitchFamily="34" charset="0"/>
            </a:endParaRPr>
          </a:p>
        </p:txBody>
      </p:sp>
      <p:sp>
        <p:nvSpPr>
          <p:cNvPr id="5" name="Rectangle 2"/>
          <p:cNvSpPr>
            <a:spLocks noGrp="1" noChangeArrowheads="1"/>
          </p:cNvSpPr>
          <p:nvPr>
            <p:ph type="hdr" sz="quarter"/>
          </p:nvPr>
        </p:nvSpPr>
        <p:spPr>
          <a:xfrm>
            <a:off x="0" y="0"/>
            <a:ext cx="2983382" cy="464660"/>
          </a:xfrm>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defTabSz="922338" eaLnBrk="0" hangingPunct="0">
              <a:defRPr sz="2400">
                <a:solidFill>
                  <a:schemeClr val="tx1"/>
                </a:solidFill>
                <a:latin typeface="Times New Roman" pitchFamily="18" charset="0"/>
                <a:ea typeface="MS PGothic" pitchFamily="34" charset="-128"/>
              </a:defRPr>
            </a:lvl1pPr>
            <a:lvl2pPr marL="37931725" indent="-37474525" defTabSz="922338" eaLnBrk="0" hangingPunct="0">
              <a:defRPr sz="2400">
                <a:solidFill>
                  <a:schemeClr val="tx1"/>
                </a:solidFill>
                <a:latin typeface="Times New Roman" pitchFamily="18" charset="0"/>
                <a:ea typeface="MS PGothic" pitchFamily="34" charset="-128"/>
              </a:defRPr>
            </a:lvl2pPr>
            <a:lvl3pPr eaLnBrk="0" hangingPunct="0">
              <a:defRPr sz="2400">
                <a:solidFill>
                  <a:schemeClr val="tx1"/>
                </a:solidFill>
                <a:latin typeface="Times New Roman" pitchFamily="18" charset="0"/>
                <a:ea typeface="MS PGothic" pitchFamily="34" charset="-128"/>
              </a:defRPr>
            </a:lvl3pPr>
            <a:lvl4pPr eaLnBrk="0" hangingPunct="0">
              <a:defRPr sz="2400">
                <a:solidFill>
                  <a:schemeClr val="tx1"/>
                </a:solidFill>
                <a:latin typeface="Times New Roman" pitchFamily="18" charset="0"/>
                <a:ea typeface="MS PGothic" pitchFamily="34" charset="-128"/>
              </a:defRPr>
            </a:lvl4pPr>
            <a:lvl5pPr eaLnBrk="0" hangingPunct="0">
              <a:defRPr sz="2400">
                <a:solidFill>
                  <a:schemeClr val="tx1"/>
                </a:solidFill>
                <a:latin typeface="Times New Roman" pitchFamily="18" charset="0"/>
                <a:ea typeface="MS PGothic" pitchFamily="34" charset="-128"/>
              </a:defRPr>
            </a:lvl5pPr>
            <a:lvl6pPr marL="457200" eaLnBrk="0" fontAlgn="base" hangingPunct="0">
              <a:spcBef>
                <a:spcPct val="0"/>
              </a:spcBef>
              <a:spcAft>
                <a:spcPct val="0"/>
              </a:spcAft>
              <a:defRPr sz="2400">
                <a:solidFill>
                  <a:schemeClr val="tx1"/>
                </a:solidFill>
                <a:latin typeface="Times New Roman" pitchFamily="18" charset="0"/>
                <a:ea typeface="MS PGothic" pitchFamily="34" charset="-128"/>
              </a:defRPr>
            </a:lvl6pPr>
            <a:lvl7pPr marL="914400" eaLnBrk="0" fontAlgn="base" hangingPunct="0">
              <a:spcBef>
                <a:spcPct val="0"/>
              </a:spcBef>
              <a:spcAft>
                <a:spcPct val="0"/>
              </a:spcAft>
              <a:defRPr sz="2400">
                <a:solidFill>
                  <a:schemeClr val="tx1"/>
                </a:solidFill>
                <a:latin typeface="Times New Roman" pitchFamily="18" charset="0"/>
                <a:ea typeface="MS PGothic" pitchFamily="34" charset="-128"/>
              </a:defRPr>
            </a:lvl7pPr>
            <a:lvl8pPr marL="1371600" eaLnBrk="0" fontAlgn="base" hangingPunct="0">
              <a:spcBef>
                <a:spcPct val="0"/>
              </a:spcBef>
              <a:spcAft>
                <a:spcPct val="0"/>
              </a:spcAft>
              <a:defRPr sz="2400">
                <a:solidFill>
                  <a:schemeClr val="tx1"/>
                </a:solidFill>
                <a:latin typeface="Times New Roman" pitchFamily="18" charset="0"/>
                <a:ea typeface="MS PGothic" pitchFamily="34" charset="-128"/>
              </a:defRPr>
            </a:lvl8pPr>
            <a:lvl9pPr marL="1828800" eaLnBrk="0" fontAlgn="base" hangingPunct="0">
              <a:spcBef>
                <a:spcPct val="0"/>
              </a:spcBef>
              <a:spcAft>
                <a:spcPct val="0"/>
              </a:spcAft>
              <a:defRPr sz="2400">
                <a:solidFill>
                  <a:schemeClr val="tx1"/>
                </a:solidFill>
                <a:latin typeface="Times New Roman" pitchFamily="18" charset="0"/>
                <a:ea typeface="MS PGothic" pitchFamily="34" charset="-128"/>
              </a:defRPr>
            </a:lvl9pPr>
          </a:lstStyle>
          <a:p>
            <a:pPr eaLnBrk="1" hangingPunct="1"/>
            <a:r>
              <a:rPr lang="en-US" sz="1200">
                <a:latin typeface="Tahoma" charset="0"/>
                <a:ea typeface="Tahoma" charset="0"/>
                <a:cs typeface="Tahoma" charset="0"/>
              </a:rPr>
              <a:t>Solar Electric Safety</a:t>
            </a:r>
          </a:p>
        </p:txBody>
      </p:sp>
      <p:sp>
        <p:nvSpPr>
          <p:cNvPr id="2" name="Slide Number Placeholder 1"/>
          <p:cNvSpPr>
            <a:spLocks noGrp="1"/>
          </p:cNvSpPr>
          <p:nvPr>
            <p:ph type="sldNum" sz="quarter" idx="10"/>
          </p:nvPr>
        </p:nvSpPr>
        <p:spPr/>
        <p:txBody>
          <a:bodyPr/>
          <a:lstStyle/>
          <a:p>
            <a:fld id="{96FF7EFA-16E6-4E40-ACE9-BC082ADD4334}" type="slidenum">
              <a:rPr lang="en-US" smtClean="0"/>
              <a:t>69</a:t>
            </a:fld>
            <a:endParaRPr lang="en-US"/>
          </a:p>
        </p:txBody>
      </p:sp>
    </p:spTree>
    <p:extLst>
      <p:ext uri="{BB962C8B-B14F-4D97-AF65-F5344CB8AC3E}">
        <p14:creationId xmlns:p14="http://schemas.microsoft.com/office/powerpoint/2010/main" val="142417502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31913" y="461963"/>
            <a:ext cx="4181475" cy="3136900"/>
          </a:xfrm>
          <a:noFill/>
          <a:ln w="9525">
            <a:solidFill>
              <a:srgbClr val="000000"/>
            </a:solidFill>
            <a:miter lim="800000"/>
            <a:headEnd/>
            <a:tailEnd/>
          </a:ln>
        </p:spPr>
      </p:sp>
      <p:sp>
        <p:nvSpPr>
          <p:cNvPr id="3" name="Notes Placeholder 2"/>
          <p:cNvSpPr>
            <a:spLocks noGrp="1"/>
          </p:cNvSpPr>
          <p:nvPr>
            <p:ph type="body" idx="1"/>
          </p:nvPr>
        </p:nvSpPr>
        <p:spPr>
          <a:xfrm>
            <a:off x="272622" y="3691642"/>
            <a:ext cx="6361181" cy="5328502"/>
          </a:xfrm>
        </p:spPr>
        <p:txBody>
          <a:bodyPr/>
          <a:lstStyle/>
          <a:p>
            <a:pPr marL="171450" indent="-171450" eaLnBrk="0" fontAlgn="base" hangingPunct="0">
              <a:buFont typeface="Arial" charset="0"/>
              <a:buChar char="•"/>
            </a:pPr>
            <a:r>
              <a:rPr lang="en-US" sz="1200" kern="1200" baseline="0" dirty="0">
                <a:solidFill>
                  <a:schemeClr val="tx1"/>
                </a:solidFill>
                <a:effectLst/>
                <a:latin typeface="Tahoma" pitchFamily="34" charset="0"/>
                <a:ea typeface="ＭＳ Ｐゴシック" charset="0"/>
                <a:cs typeface="Tahoma" pitchFamily="34" charset="0"/>
              </a:rPr>
              <a:t>Common electrical hazards that may be found on the PV job site include:</a:t>
            </a:r>
          </a:p>
          <a:p>
            <a:pPr marL="628650" lvl="1" indent="-171450" eaLnBrk="0" fontAlgn="base" hangingPunct="0">
              <a:buFont typeface="Arial" charset="0"/>
              <a:buChar char="•"/>
            </a:pPr>
            <a:r>
              <a:rPr lang="en-US" sz="1200" kern="1200" baseline="0" dirty="0">
                <a:solidFill>
                  <a:schemeClr val="tx1"/>
                </a:solidFill>
                <a:effectLst/>
                <a:latin typeface="Tahoma" pitchFamily="34" charset="0"/>
                <a:ea typeface="ＭＳ Ｐゴシック" charset="0"/>
                <a:cs typeface="Tahoma" pitchFamily="34" charset="0"/>
              </a:rPr>
              <a:t>The utility grid</a:t>
            </a:r>
          </a:p>
          <a:p>
            <a:pPr marL="628650" lvl="1" indent="-171450" eaLnBrk="0" fontAlgn="base" hangingPunct="0">
              <a:buFont typeface="Arial" charset="0"/>
              <a:buChar char="•"/>
            </a:pPr>
            <a:r>
              <a:rPr lang="en-US" sz="1200" kern="1200" baseline="0" dirty="0">
                <a:solidFill>
                  <a:schemeClr val="tx1"/>
                </a:solidFill>
                <a:effectLst/>
                <a:latin typeface="Tahoma" pitchFamily="34" charset="0"/>
                <a:ea typeface="ＭＳ Ｐゴシック" charset="0"/>
                <a:cs typeface="Tahoma" pitchFamily="34" charset="0"/>
              </a:rPr>
              <a:t>AC transformers, switches, and panels</a:t>
            </a:r>
          </a:p>
          <a:p>
            <a:pPr marL="628650" lvl="1" indent="-171450" eaLnBrk="0" fontAlgn="base" hangingPunct="0">
              <a:buFont typeface="Arial" charset="0"/>
              <a:buChar char="•"/>
            </a:pPr>
            <a:r>
              <a:rPr lang="en-US" sz="1200" kern="1200" baseline="0" dirty="0">
                <a:solidFill>
                  <a:schemeClr val="tx1"/>
                </a:solidFill>
                <a:effectLst/>
                <a:latin typeface="Tahoma" pitchFamily="34" charset="0"/>
                <a:ea typeface="ＭＳ Ｐゴシック" charset="0"/>
                <a:cs typeface="Tahoma" pitchFamily="34" charset="0"/>
              </a:rPr>
              <a:t>Generators</a:t>
            </a:r>
          </a:p>
          <a:p>
            <a:pPr marL="628650" lvl="1" indent="-171450" eaLnBrk="0" fontAlgn="base" hangingPunct="0">
              <a:buFont typeface="Arial" charset="0"/>
              <a:buChar char="•"/>
            </a:pPr>
            <a:r>
              <a:rPr lang="en-US" sz="1200" kern="1200" baseline="0" dirty="0">
                <a:solidFill>
                  <a:schemeClr val="tx1"/>
                </a:solidFill>
                <a:effectLst/>
                <a:latin typeface="Tahoma" pitchFamily="34" charset="0"/>
                <a:ea typeface="ＭＳ Ｐゴシック" charset="0"/>
                <a:cs typeface="Tahoma" pitchFamily="34" charset="0"/>
              </a:rPr>
              <a:t>Solar PV</a:t>
            </a:r>
          </a:p>
          <a:p>
            <a:pPr marL="171450" marR="0" indent="-171450" algn="l" defTabSz="914400" rtl="0" eaLnBrk="0" fontAlgn="base" latinLnBrk="0" hangingPunct="0">
              <a:lnSpc>
                <a:spcPct val="100000"/>
              </a:lnSpc>
              <a:spcBef>
                <a:spcPct val="0"/>
              </a:spcBef>
              <a:spcAft>
                <a:spcPct val="0"/>
              </a:spcAft>
              <a:buClrTx/>
              <a:buSzTx/>
              <a:buFont typeface="Arial" charset="0"/>
              <a:buChar char="•"/>
              <a:tabLst/>
              <a:defRPr/>
            </a:pPr>
            <a:r>
              <a:rPr lang="en-US" sz="1200" kern="1200" baseline="0" dirty="0">
                <a:solidFill>
                  <a:schemeClr val="tx1"/>
                </a:solidFill>
                <a:effectLst/>
                <a:latin typeface="Tahoma" pitchFamily="34" charset="0"/>
                <a:ea typeface="ＭＳ Ｐゴシック" charset="0"/>
                <a:cs typeface="Tahoma" pitchFamily="34" charset="0"/>
              </a:rPr>
              <a:t>Remember to isolate equipment before performing work!</a:t>
            </a:r>
            <a:endParaRPr lang="en-US" sz="1200" kern="1200" dirty="0">
              <a:solidFill>
                <a:schemeClr val="tx1"/>
              </a:solidFill>
              <a:effectLst/>
              <a:latin typeface="Tahoma" pitchFamily="34" charset="0"/>
              <a:ea typeface="ＭＳ Ｐゴシック" charset="0"/>
              <a:cs typeface="Tahoma" pitchFamily="34" charset="0"/>
            </a:endParaRPr>
          </a:p>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F2044902-878F-B949-9CEA-0806CB61E298}" type="slidenum">
              <a:rPr kumimoji="0" lang="en-US" sz="1200" b="0" i="0" u="none" strike="noStrike" kern="1200" cap="none" spc="0" normalizeH="0" baseline="0" noProof="0" smtClean="0">
                <a:ln>
                  <a:noFill/>
                </a:ln>
                <a:solidFill>
                  <a:srgbClr val="000000"/>
                </a:solidFill>
                <a:effectLst/>
                <a:uLnTx/>
                <a:uFillTx/>
                <a:latin typeface="Tahoma" charset="0"/>
                <a:ea typeface="Tahoma" charset="0"/>
                <a:cs typeface="Tahoma" charset="0"/>
              </a:rPr>
              <a:pPr marL="0" marR="0" lvl="0" indent="0" algn="r" defTabSz="914400" rtl="0" eaLnBrk="1" fontAlgn="base" latinLnBrk="0" hangingPunct="1">
                <a:lnSpc>
                  <a:spcPct val="100000"/>
                </a:lnSpc>
                <a:spcBef>
                  <a:spcPct val="0"/>
                </a:spcBef>
                <a:spcAft>
                  <a:spcPct val="0"/>
                </a:spcAft>
                <a:buClrTx/>
                <a:buSzTx/>
                <a:buFontTx/>
                <a:buNone/>
                <a:tabLst/>
                <a:defRPr/>
              </a:pPr>
              <a:t>7</a:t>
            </a:fld>
            <a:endParaRPr kumimoji="0" lang="en-US" sz="1200" b="0" i="0" u="none" strike="noStrike" kern="1200" cap="none" spc="0" normalizeH="0" baseline="0" noProof="0" dirty="0">
              <a:ln>
                <a:noFill/>
              </a:ln>
              <a:solidFill>
                <a:srgbClr val="000000"/>
              </a:solidFill>
              <a:effectLst/>
              <a:uLnTx/>
              <a:uFillTx/>
              <a:latin typeface="Tahoma" charset="0"/>
              <a:ea typeface="Tahoma" charset="0"/>
              <a:cs typeface="Tahoma" charset="0"/>
            </a:endParaRPr>
          </a:p>
        </p:txBody>
      </p:sp>
      <p:sp>
        <p:nvSpPr>
          <p:cNvPr id="6" name="Header Placeholder 5"/>
          <p:cNvSpPr>
            <a:spLocks noGrp="1"/>
          </p:cNvSpPr>
          <p:nvPr>
            <p:ph type="hdr" sz="quarter" idx="11"/>
          </p:nvPr>
        </p:nvSpPr>
        <p:spPr/>
        <p:txBody>
          <a:bodyPr/>
          <a:lstStyle/>
          <a:p>
            <a:pPr marL="0" marR="0" lvl="0" indent="0" algn="l" defTabSz="922338" rtl="0" eaLnBrk="1" fontAlgn="base" latinLnBrk="0" hangingPunct="1">
              <a:lnSpc>
                <a:spcPct val="100000"/>
              </a:lnSpc>
              <a:spcBef>
                <a:spcPct val="0"/>
              </a:spcBef>
              <a:spcAft>
                <a:spcPct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Tahoma" pitchFamily="34" charset="0"/>
                <a:ea typeface="Tahoma" pitchFamily="34" charset="0"/>
                <a:cs typeface="Tahoma" pitchFamily="34" charset="0"/>
              </a:rPr>
              <a:t>Solar Electric Safety</a:t>
            </a:r>
          </a:p>
        </p:txBody>
      </p:sp>
    </p:spTree>
    <p:extLst>
      <p:ext uri="{BB962C8B-B14F-4D97-AF65-F5344CB8AC3E}">
        <p14:creationId xmlns:p14="http://schemas.microsoft.com/office/powerpoint/2010/main" val="474292328"/>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31913" y="461963"/>
            <a:ext cx="4179887" cy="3136900"/>
          </a:xfrm>
        </p:spPr>
      </p:sp>
      <p:sp>
        <p:nvSpPr>
          <p:cNvPr id="3" name="Notes Placeholder 2"/>
          <p:cNvSpPr>
            <a:spLocks noGrp="1"/>
          </p:cNvSpPr>
          <p:nvPr>
            <p:ph type="body" idx="1"/>
          </p:nvPr>
        </p:nvSpPr>
        <p:spPr/>
        <p:txBody>
          <a:bodyPr/>
          <a:lstStyle/>
          <a:p>
            <a:pPr marL="171450" indent="-171450">
              <a:buFont typeface="Arial" charset="0"/>
              <a:buChar char="•"/>
            </a:pPr>
            <a:r>
              <a:rPr lang="en-US" baseline="0"/>
              <a:t>Integrated equipment grounding reduces material and labor costs </a:t>
            </a:r>
          </a:p>
          <a:p>
            <a:pPr marL="171450" indent="-171450">
              <a:buFont typeface="Arial" charset="0"/>
              <a:buChar char="•"/>
            </a:pPr>
            <a:r>
              <a:rPr lang="en-US" baseline="0"/>
              <a:t>Mechanical</a:t>
            </a:r>
            <a:r>
              <a:rPr lang="en-US"/>
              <a:t> connections of the rack also become electrical connections (bonding metal parts together).</a:t>
            </a:r>
            <a:endParaRPr lang="en-US" baseline="0"/>
          </a:p>
          <a:p>
            <a:pPr marL="171450" indent="-171450">
              <a:buFont typeface="Arial" charset="0"/>
              <a:buChar char="•"/>
            </a:pPr>
            <a:r>
              <a:rPr lang="en-US"/>
              <a:t>Typically accomplished by the use of module clips or grounding washers that have </a:t>
            </a:r>
            <a:r>
              <a:rPr lang="en-US" altLang="en-US"/>
              <a:t>“</a:t>
            </a:r>
            <a:r>
              <a:rPr lang="en-US"/>
              <a:t>pins</a:t>
            </a:r>
            <a:r>
              <a:rPr lang="en-US" altLang="en-US"/>
              <a:t>”</a:t>
            </a:r>
            <a:r>
              <a:rPr lang="en-US"/>
              <a:t> that pierce the module frames, bonding them to racking rails</a:t>
            </a:r>
            <a:r>
              <a:rPr lang="en-US" baseline="0"/>
              <a:t>. </a:t>
            </a:r>
            <a:r>
              <a:rPr lang="en-US"/>
              <a:t>Rack rails are bonded together through similar connections, or are connected via lugs and copper wire to the rest of the equipment grounding system.  </a:t>
            </a:r>
          </a:p>
          <a:p>
            <a:pPr marL="171450" indent="-171450">
              <a:buFont typeface="Arial" charset="0"/>
              <a:buChar char="•"/>
            </a:pPr>
            <a:r>
              <a:rPr lang="en-US"/>
              <a:t>Be sure to follow the installation instructions and use listed products, and keep in mind that the goal is to make all the exposed metal into one “piece” – so separate rows may need to be bonded to each</a:t>
            </a:r>
            <a:r>
              <a:rPr lang="en-US" baseline="0"/>
              <a:t> other </a:t>
            </a:r>
            <a:r>
              <a:rPr lang="en-US"/>
              <a:t>and an equipment grounding conductor (EGC) will have to be installed alongside the current carrying circuit conductors from the array to the</a:t>
            </a:r>
            <a:r>
              <a:rPr lang="en-US" baseline="0"/>
              <a:t> other </a:t>
            </a:r>
            <a:r>
              <a:rPr lang="en-US"/>
              <a:t>equipment of the system.</a:t>
            </a:r>
          </a:p>
        </p:txBody>
      </p:sp>
      <p:sp>
        <p:nvSpPr>
          <p:cNvPr id="4" name="Rectangle 2"/>
          <p:cNvSpPr>
            <a:spLocks noGrp="1" noChangeArrowheads="1"/>
          </p:cNvSpPr>
          <p:nvPr>
            <p:ph type="hdr" sz="quarter"/>
          </p:nvPr>
        </p:nvSpPr>
        <p:spPr>
          <a:xfrm>
            <a:off x="0" y="0"/>
            <a:ext cx="2983382" cy="464660"/>
          </a:xfrm>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defTabSz="922338" eaLnBrk="0" hangingPunct="0">
              <a:defRPr sz="2400">
                <a:solidFill>
                  <a:schemeClr val="tx1"/>
                </a:solidFill>
                <a:latin typeface="Times New Roman" pitchFamily="18" charset="0"/>
                <a:ea typeface="MS PGothic" pitchFamily="34" charset="-128"/>
              </a:defRPr>
            </a:lvl1pPr>
            <a:lvl2pPr marL="37931725" indent="-37474525" defTabSz="922338" eaLnBrk="0" hangingPunct="0">
              <a:defRPr sz="2400">
                <a:solidFill>
                  <a:schemeClr val="tx1"/>
                </a:solidFill>
                <a:latin typeface="Times New Roman" pitchFamily="18" charset="0"/>
                <a:ea typeface="MS PGothic" pitchFamily="34" charset="-128"/>
              </a:defRPr>
            </a:lvl2pPr>
            <a:lvl3pPr eaLnBrk="0" hangingPunct="0">
              <a:defRPr sz="2400">
                <a:solidFill>
                  <a:schemeClr val="tx1"/>
                </a:solidFill>
                <a:latin typeface="Times New Roman" pitchFamily="18" charset="0"/>
                <a:ea typeface="MS PGothic" pitchFamily="34" charset="-128"/>
              </a:defRPr>
            </a:lvl3pPr>
            <a:lvl4pPr eaLnBrk="0" hangingPunct="0">
              <a:defRPr sz="2400">
                <a:solidFill>
                  <a:schemeClr val="tx1"/>
                </a:solidFill>
                <a:latin typeface="Times New Roman" pitchFamily="18" charset="0"/>
                <a:ea typeface="MS PGothic" pitchFamily="34" charset="-128"/>
              </a:defRPr>
            </a:lvl4pPr>
            <a:lvl5pPr eaLnBrk="0" hangingPunct="0">
              <a:defRPr sz="2400">
                <a:solidFill>
                  <a:schemeClr val="tx1"/>
                </a:solidFill>
                <a:latin typeface="Times New Roman" pitchFamily="18" charset="0"/>
                <a:ea typeface="MS PGothic" pitchFamily="34" charset="-128"/>
              </a:defRPr>
            </a:lvl5pPr>
            <a:lvl6pPr marL="457200" eaLnBrk="0" fontAlgn="base" hangingPunct="0">
              <a:spcBef>
                <a:spcPct val="0"/>
              </a:spcBef>
              <a:spcAft>
                <a:spcPct val="0"/>
              </a:spcAft>
              <a:defRPr sz="2400">
                <a:solidFill>
                  <a:schemeClr val="tx1"/>
                </a:solidFill>
                <a:latin typeface="Times New Roman" pitchFamily="18" charset="0"/>
                <a:ea typeface="MS PGothic" pitchFamily="34" charset="-128"/>
              </a:defRPr>
            </a:lvl6pPr>
            <a:lvl7pPr marL="914400" eaLnBrk="0" fontAlgn="base" hangingPunct="0">
              <a:spcBef>
                <a:spcPct val="0"/>
              </a:spcBef>
              <a:spcAft>
                <a:spcPct val="0"/>
              </a:spcAft>
              <a:defRPr sz="2400">
                <a:solidFill>
                  <a:schemeClr val="tx1"/>
                </a:solidFill>
                <a:latin typeface="Times New Roman" pitchFamily="18" charset="0"/>
                <a:ea typeface="MS PGothic" pitchFamily="34" charset="-128"/>
              </a:defRPr>
            </a:lvl7pPr>
            <a:lvl8pPr marL="1371600" eaLnBrk="0" fontAlgn="base" hangingPunct="0">
              <a:spcBef>
                <a:spcPct val="0"/>
              </a:spcBef>
              <a:spcAft>
                <a:spcPct val="0"/>
              </a:spcAft>
              <a:defRPr sz="2400">
                <a:solidFill>
                  <a:schemeClr val="tx1"/>
                </a:solidFill>
                <a:latin typeface="Times New Roman" pitchFamily="18" charset="0"/>
                <a:ea typeface="MS PGothic" pitchFamily="34" charset="-128"/>
              </a:defRPr>
            </a:lvl8pPr>
            <a:lvl9pPr marL="1828800" eaLnBrk="0" fontAlgn="base" hangingPunct="0">
              <a:spcBef>
                <a:spcPct val="0"/>
              </a:spcBef>
              <a:spcAft>
                <a:spcPct val="0"/>
              </a:spcAft>
              <a:defRPr sz="2400">
                <a:solidFill>
                  <a:schemeClr val="tx1"/>
                </a:solidFill>
                <a:latin typeface="Times New Roman" pitchFamily="18" charset="0"/>
                <a:ea typeface="MS PGothic" pitchFamily="34" charset="-128"/>
              </a:defRPr>
            </a:lvl9pPr>
          </a:lstStyle>
          <a:p>
            <a:pPr eaLnBrk="1" hangingPunct="1"/>
            <a:r>
              <a:rPr lang="en-US" sz="1200">
                <a:latin typeface="Tahoma" charset="0"/>
                <a:ea typeface="Tahoma" charset="0"/>
                <a:cs typeface="Tahoma" charset="0"/>
              </a:rPr>
              <a:t>Solar Electric Safety</a:t>
            </a:r>
          </a:p>
        </p:txBody>
      </p:sp>
      <p:sp>
        <p:nvSpPr>
          <p:cNvPr id="5" name="Slide Number Placeholder 4"/>
          <p:cNvSpPr>
            <a:spLocks noGrp="1"/>
          </p:cNvSpPr>
          <p:nvPr>
            <p:ph type="sldNum" sz="quarter" idx="10"/>
          </p:nvPr>
        </p:nvSpPr>
        <p:spPr/>
        <p:txBody>
          <a:bodyPr/>
          <a:lstStyle/>
          <a:p>
            <a:fld id="{96FF7EFA-16E6-4E40-ACE9-BC082ADD4334}" type="slidenum">
              <a:rPr lang="en-US" smtClean="0"/>
              <a:t>70</a:t>
            </a:fld>
            <a:endParaRPr lang="en-US"/>
          </a:p>
        </p:txBody>
      </p:sp>
    </p:spTree>
    <p:extLst>
      <p:ext uri="{BB962C8B-B14F-4D97-AF65-F5344CB8AC3E}">
        <p14:creationId xmlns:p14="http://schemas.microsoft.com/office/powerpoint/2010/main" val="36319180"/>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31913" y="461963"/>
            <a:ext cx="4179887" cy="3136900"/>
          </a:xfrm>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Field crimping of connectors must ONLY be performed by qualified personnel</a:t>
            </a:r>
          </a:p>
          <a:p>
            <a:pPr marL="628650" lvl="1" indent="-171450">
              <a:buFont typeface="Arial" panose="020B0604020202020204" pitchFamily="34" charset="0"/>
              <a:buChar char="•"/>
            </a:pPr>
            <a:r>
              <a:rPr lang="en-US" dirty="0"/>
              <a:t>Requires proper training along with the proper tools and materials- there are many different connector manufacturers out there and no standard</a:t>
            </a:r>
          </a:p>
          <a:p>
            <a:pPr marL="628650" lvl="1" indent="-171450">
              <a:buFont typeface="Arial" panose="020B0604020202020204" pitchFamily="34" charset="0"/>
              <a:buChar char="•"/>
            </a:pPr>
            <a:r>
              <a:rPr lang="en-US" dirty="0"/>
              <a:t>Improper connections can lead to faults, fires, performance issues, etc.</a:t>
            </a:r>
          </a:p>
          <a:p>
            <a:pPr marL="628650" lvl="1" indent="-171450">
              <a:buFont typeface="Arial" panose="020B0604020202020204" pitchFamily="34" charset="0"/>
              <a:buChar char="•"/>
            </a:pPr>
            <a:r>
              <a:rPr lang="en-US" dirty="0"/>
              <a:t>Field made connectors are a high risk process when performed in the incorrect order. Static voltages, and on the negative bus, is additive. </a:t>
            </a:r>
          </a:p>
          <a:p>
            <a:pPr marL="628650" lvl="1" indent="-171450">
              <a:buFont typeface="Arial" panose="020B0604020202020204" pitchFamily="34" charset="0"/>
              <a:buChar char="•"/>
            </a:pPr>
            <a:r>
              <a:rPr lang="en-US" dirty="0"/>
              <a:t>Installing quick connects on HRs can be quite hazardous. The order of operations must be followed. Never make up quick connects while other end of wire is landed in combiner.(chance of PV power being in there!) LOTO could be on combiner door keeping HRs from being energized while the crimps are installed. LOTO could be on both ends of module string, but this isn't an option for very large systems. Safety is maintained by adhering to strict order/sequence of wiring array. </a:t>
            </a:r>
          </a:p>
          <a:p>
            <a:endParaRPr lang="en-US" dirty="0"/>
          </a:p>
        </p:txBody>
      </p:sp>
      <p:sp>
        <p:nvSpPr>
          <p:cNvPr id="4" name="Header Placeholder 3"/>
          <p:cNvSpPr>
            <a:spLocks noGrp="1"/>
          </p:cNvSpPr>
          <p:nvPr>
            <p:ph type="hdr" sz="quarter"/>
          </p:nvPr>
        </p:nvSpPr>
        <p:spPr/>
        <p:txBody>
          <a:bodyPr/>
          <a:lstStyle/>
          <a:p>
            <a:pPr>
              <a:defRPr/>
            </a:pPr>
            <a:r>
              <a:rPr lang="en-US"/>
              <a:t>Solar Electric Safety</a:t>
            </a:r>
          </a:p>
        </p:txBody>
      </p:sp>
      <p:sp>
        <p:nvSpPr>
          <p:cNvPr id="5" name="Slide Number Placeholder 4"/>
          <p:cNvSpPr>
            <a:spLocks noGrp="1"/>
          </p:cNvSpPr>
          <p:nvPr>
            <p:ph type="sldNum" sz="quarter" idx="5"/>
          </p:nvPr>
        </p:nvSpPr>
        <p:spPr/>
        <p:txBody>
          <a:bodyPr/>
          <a:lstStyle/>
          <a:p>
            <a:fld id="{F2044902-878F-B949-9CEA-0806CB61E298}" type="slidenum">
              <a:rPr lang="en-US" smtClean="0"/>
              <a:pPr/>
              <a:t>71</a:t>
            </a:fld>
            <a:endParaRPr lang="en-US"/>
          </a:p>
        </p:txBody>
      </p:sp>
    </p:spTree>
    <p:extLst>
      <p:ext uri="{BB962C8B-B14F-4D97-AF65-F5344CB8AC3E}">
        <p14:creationId xmlns:p14="http://schemas.microsoft.com/office/powerpoint/2010/main" val="4007316356"/>
      </p:ext>
    </p:extLst>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31913" y="461963"/>
            <a:ext cx="4179887" cy="3136900"/>
          </a:xfrm>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Installing quick connects on HRs can be quite hazardous. The order of operations must be followed. Never make up quick connects while other end of wire is landed in combiner.(chance of PV power being in there!) LOTO could be on combiner door keeping HRs from being energized while the crimps are installed. LOTO could be on both ends of module string, but this isn't an option for very large systems. Safety is maintained by adhering to strict order/sequence of wiring array. </a:t>
            </a:r>
          </a:p>
          <a:p>
            <a:pPr marL="171450" indent="-171450">
              <a:buFont typeface="Arial" panose="020B0604020202020204" pitchFamily="34" charset="0"/>
              <a:buChar char="•"/>
            </a:pPr>
            <a:r>
              <a:rPr lang="en-US" dirty="0"/>
              <a:t>These are made after wires are 'toned' to identify them correctly on both ends</a:t>
            </a:r>
          </a:p>
        </p:txBody>
      </p:sp>
      <p:sp>
        <p:nvSpPr>
          <p:cNvPr id="4" name="Header Placeholder 3"/>
          <p:cNvSpPr>
            <a:spLocks noGrp="1"/>
          </p:cNvSpPr>
          <p:nvPr>
            <p:ph type="hdr" sz="quarter" idx="10"/>
          </p:nvPr>
        </p:nvSpPr>
        <p:spPr/>
        <p:txBody>
          <a:bodyPr/>
          <a:lstStyle/>
          <a:p>
            <a:pPr marL="0" marR="0" lvl="0" indent="0" algn="l" defTabSz="922338" rtl="0" eaLnBrk="1" fontAlgn="base" latinLnBrk="0" hangingPunct="1">
              <a:lnSpc>
                <a:spcPct val="100000"/>
              </a:lnSpc>
              <a:spcBef>
                <a:spcPct val="0"/>
              </a:spcBef>
              <a:spcAft>
                <a:spcPct val="0"/>
              </a:spcAft>
              <a:buClrTx/>
              <a:buSzTx/>
              <a:buFontTx/>
              <a:buNone/>
              <a:tabLst/>
              <a:defRPr/>
            </a:pPr>
            <a:r>
              <a:rPr kumimoji="0" lang="en-US" sz="1400" b="0" i="0" u="none" strike="noStrike" kern="1200" cap="none" spc="0" normalizeH="0" baseline="0" noProof="0">
                <a:ln>
                  <a:noFill/>
                </a:ln>
                <a:solidFill>
                  <a:srgbClr val="000000"/>
                </a:solidFill>
                <a:effectLst/>
                <a:uLnTx/>
                <a:uFillTx/>
                <a:latin typeface="Tahoma" pitchFamily="34" charset="0"/>
                <a:ea typeface="Tahoma" pitchFamily="34" charset="0"/>
                <a:cs typeface="Tahoma" pitchFamily="34" charset="0"/>
              </a:rPr>
              <a:t>&lt;Presentation Title&gt;</a:t>
            </a:r>
          </a:p>
        </p:txBody>
      </p:sp>
      <p:sp>
        <p:nvSpPr>
          <p:cNvPr id="5" name="Slide Number Placeholder 4"/>
          <p:cNvSpPr>
            <a:spLocks noGrp="1"/>
          </p:cNvSpPr>
          <p:nvPr>
            <p:ph type="sldNum" sz="quarter" idx="11"/>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F2044902-878F-B949-9CEA-0806CB61E298}" type="slidenum">
              <a:rPr kumimoji="0" lang="en-US" sz="1200" b="0" i="0" u="none" strike="noStrike" kern="1200" cap="none" spc="0" normalizeH="0" baseline="0" noProof="0" smtClean="0">
                <a:ln>
                  <a:noFill/>
                </a:ln>
                <a:solidFill>
                  <a:srgbClr val="000000"/>
                </a:solidFill>
                <a:effectLst/>
                <a:uLnTx/>
                <a:uFillTx/>
                <a:latin typeface="Tahoma" charset="0"/>
                <a:ea typeface="Tahoma" charset="0"/>
                <a:cs typeface="Tahoma" charset="0"/>
              </a:rPr>
              <a:pPr marL="0" marR="0" lvl="0" indent="0" algn="r" defTabSz="914400" rtl="0" eaLnBrk="1" fontAlgn="base" latinLnBrk="0" hangingPunct="1">
                <a:lnSpc>
                  <a:spcPct val="100000"/>
                </a:lnSpc>
                <a:spcBef>
                  <a:spcPct val="0"/>
                </a:spcBef>
                <a:spcAft>
                  <a:spcPct val="0"/>
                </a:spcAft>
                <a:buClrTx/>
                <a:buSzTx/>
                <a:buFontTx/>
                <a:buNone/>
                <a:tabLst/>
                <a:defRPr/>
              </a:pPr>
              <a:t>72</a:t>
            </a:fld>
            <a:endParaRPr kumimoji="0" lang="en-US" sz="1200" b="0" i="0" u="none" strike="noStrike" kern="1200" cap="none" spc="0" normalizeH="0" baseline="0" noProof="0">
              <a:ln>
                <a:noFill/>
              </a:ln>
              <a:solidFill>
                <a:srgbClr val="000000"/>
              </a:solidFill>
              <a:effectLst/>
              <a:uLnTx/>
              <a:uFillTx/>
              <a:latin typeface="Tahoma" charset="0"/>
              <a:ea typeface="Tahoma" charset="0"/>
              <a:cs typeface="Tahoma" charset="0"/>
            </a:endParaRPr>
          </a:p>
        </p:txBody>
      </p:sp>
    </p:spTree>
    <p:extLst>
      <p:ext uri="{BB962C8B-B14F-4D97-AF65-F5344CB8AC3E}">
        <p14:creationId xmlns:p14="http://schemas.microsoft.com/office/powerpoint/2010/main" val="4227749845"/>
      </p:ext>
    </p:extLst>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nvPr>
        </p:nvSpPr>
        <p:spPr/>
        <p:txBody>
          <a:bodyPr/>
          <a:lstStyle/>
          <a:p>
            <a:pPr>
              <a:defRPr/>
            </a:pPr>
            <a:r>
              <a:rPr lang="en-US" smtClean="0"/>
              <a:t>Solar Electric Safety</a:t>
            </a:r>
            <a:endParaRPr lang="en-US"/>
          </a:p>
        </p:txBody>
      </p:sp>
      <p:sp>
        <p:nvSpPr>
          <p:cNvPr id="5" name="Slide Number Placeholder 4"/>
          <p:cNvSpPr>
            <a:spLocks noGrp="1"/>
          </p:cNvSpPr>
          <p:nvPr>
            <p:ph type="sldNum" sz="quarter" idx="11"/>
          </p:nvPr>
        </p:nvSpPr>
        <p:spPr/>
        <p:txBody>
          <a:bodyPr/>
          <a:lstStyle/>
          <a:p>
            <a:fld id="{F2044902-878F-B949-9CEA-0806CB61E298}" type="slidenum">
              <a:rPr lang="en-US" smtClean="0"/>
              <a:pPr/>
              <a:t>73</a:t>
            </a:fld>
            <a:endParaRPr lang="en-US"/>
          </a:p>
        </p:txBody>
      </p:sp>
    </p:spTree>
    <p:extLst>
      <p:ext uri="{BB962C8B-B14F-4D97-AF65-F5344CB8AC3E}">
        <p14:creationId xmlns:p14="http://schemas.microsoft.com/office/powerpoint/2010/main" val="2556159019"/>
      </p:ext>
    </p:extLst>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31913" y="461963"/>
            <a:ext cx="4179887" cy="3136900"/>
          </a:xfrm>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baseline="0" dirty="0"/>
              <a:t>Homerun wires from array MUST be properly </a:t>
            </a:r>
            <a:r>
              <a:rPr lang="en-US" baseline="0" dirty="0" err="1"/>
              <a:t>LOTO’d</a:t>
            </a:r>
            <a:r>
              <a:rPr lang="en-US" baseline="0" dirty="0"/>
              <a:t> before wires can be safely terminated in combiner box.</a:t>
            </a:r>
          </a:p>
          <a:p>
            <a:pPr marL="171450" indent="-171450">
              <a:buFont typeface="Arial" panose="020B0604020202020204" pitchFamily="34" charset="0"/>
              <a:buChar char="•"/>
            </a:pPr>
            <a:r>
              <a:rPr lang="en-US" baseline="0" dirty="0"/>
              <a:t>No energized work performed; qualified persons only</a:t>
            </a:r>
          </a:p>
          <a:p>
            <a:pPr marL="171450" indent="-171450">
              <a:buFontTx/>
              <a:buChar char="-"/>
            </a:pPr>
            <a:endParaRPr lang="en-US" baseline="0" dirty="0"/>
          </a:p>
          <a:p>
            <a:endParaRPr lang="en-US" dirty="0"/>
          </a:p>
        </p:txBody>
      </p:sp>
      <p:sp>
        <p:nvSpPr>
          <p:cNvPr id="4" name="Header Placeholder 3"/>
          <p:cNvSpPr>
            <a:spLocks noGrp="1"/>
          </p:cNvSpPr>
          <p:nvPr>
            <p:ph type="hdr" sz="quarter" idx="10"/>
          </p:nvPr>
        </p:nvSpPr>
        <p:spPr/>
        <p:txBody>
          <a:bodyPr/>
          <a:lstStyle/>
          <a:p>
            <a:pPr marL="0" marR="0" lvl="0" indent="0" algn="l" defTabSz="922338" rtl="0" eaLnBrk="1" fontAlgn="base" latinLnBrk="0" hangingPunct="1">
              <a:lnSpc>
                <a:spcPct val="100000"/>
              </a:lnSpc>
              <a:spcBef>
                <a:spcPct val="0"/>
              </a:spcBef>
              <a:spcAft>
                <a:spcPct val="0"/>
              </a:spcAft>
              <a:buClrTx/>
              <a:buSzTx/>
              <a:buFontTx/>
              <a:buNone/>
              <a:tabLst/>
              <a:defRPr/>
            </a:pPr>
            <a:r>
              <a:rPr kumimoji="0" lang="en-US" sz="1400" b="0" i="0" u="none" strike="noStrike" kern="1200" cap="none" spc="0" normalizeH="0" baseline="0" noProof="0">
                <a:ln>
                  <a:noFill/>
                </a:ln>
                <a:solidFill>
                  <a:srgbClr val="000000"/>
                </a:solidFill>
                <a:effectLst/>
                <a:uLnTx/>
                <a:uFillTx/>
                <a:latin typeface="Tahoma" pitchFamily="34" charset="0"/>
                <a:ea typeface="Tahoma" pitchFamily="34" charset="0"/>
                <a:cs typeface="Tahoma" pitchFamily="34" charset="0"/>
              </a:rPr>
              <a:t>&lt;Presentation Title&gt;</a:t>
            </a:r>
          </a:p>
        </p:txBody>
      </p:sp>
      <p:sp>
        <p:nvSpPr>
          <p:cNvPr id="5" name="Slide Number Placeholder 4"/>
          <p:cNvSpPr>
            <a:spLocks noGrp="1"/>
          </p:cNvSpPr>
          <p:nvPr>
            <p:ph type="sldNum" sz="quarter" idx="11"/>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F2044902-878F-B949-9CEA-0806CB61E298}" type="slidenum">
              <a:rPr kumimoji="0" lang="en-US" sz="1200" b="0" i="0" u="none" strike="noStrike" kern="1200" cap="none" spc="0" normalizeH="0" baseline="0" noProof="0" smtClean="0">
                <a:ln>
                  <a:noFill/>
                </a:ln>
                <a:solidFill>
                  <a:srgbClr val="000000"/>
                </a:solidFill>
                <a:effectLst/>
                <a:uLnTx/>
                <a:uFillTx/>
                <a:latin typeface="Tahoma" charset="0"/>
                <a:ea typeface="Tahoma" charset="0"/>
                <a:cs typeface="Tahoma" charset="0"/>
              </a:rPr>
              <a:pPr marL="0" marR="0" lvl="0" indent="0" algn="r" defTabSz="914400" rtl="0" eaLnBrk="1" fontAlgn="base" latinLnBrk="0" hangingPunct="1">
                <a:lnSpc>
                  <a:spcPct val="100000"/>
                </a:lnSpc>
                <a:spcBef>
                  <a:spcPct val="0"/>
                </a:spcBef>
                <a:spcAft>
                  <a:spcPct val="0"/>
                </a:spcAft>
                <a:buClrTx/>
                <a:buSzTx/>
                <a:buFontTx/>
                <a:buNone/>
                <a:tabLst/>
                <a:defRPr/>
              </a:pPr>
              <a:t>74</a:t>
            </a:fld>
            <a:endParaRPr kumimoji="0" lang="en-US" sz="1200" b="0" i="0" u="none" strike="noStrike" kern="1200" cap="none" spc="0" normalizeH="0" baseline="0" noProof="0">
              <a:ln>
                <a:noFill/>
              </a:ln>
              <a:solidFill>
                <a:srgbClr val="000000"/>
              </a:solidFill>
              <a:effectLst/>
              <a:uLnTx/>
              <a:uFillTx/>
              <a:latin typeface="Tahoma" charset="0"/>
              <a:ea typeface="Tahoma" charset="0"/>
              <a:cs typeface="Tahoma" charset="0"/>
            </a:endParaRPr>
          </a:p>
        </p:txBody>
      </p:sp>
    </p:spTree>
    <p:extLst>
      <p:ext uri="{BB962C8B-B14F-4D97-AF65-F5344CB8AC3E}">
        <p14:creationId xmlns:p14="http://schemas.microsoft.com/office/powerpoint/2010/main" val="1075275790"/>
      </p:ext>
    </p:extLst>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57313" y="490538"/>
            <a:ext cx="4198937" cy="3149600"/>
          </a:xfrm>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pPr>
              <a:defRPr/>
            </a:pPr>
            <a:r>
              <a:rPr lang="en-US"/>
              <a:t>Solar Electric Safety</a:t>
            </a:r>
          </a:p>
        </p:txBody>
      </p:sp>
      <p:sp>
        <p:nvSpPr>
          <p:cNvPr id="5" name="Slide Number Placeholder 4"/>
          <p:cNvSpPr>
            <a:spLocks noGrp="1"/>
          </p:cNvSpPr>
          <p:nvPr>
            <p:ph type="sldNum" sz="quarter" idx="11"/>
          </p:nvPr>
        </p:nvSpPr>
        <p:spPr/>
        <p:txBody>
          <a:bodyPr/>
          <a:lstStyle/>
          <a:p>
            <a:fld id="{F2044902-878F-B949-9CEA-0806CB61E298}" type="slidenum">
              <a:rPr lang="en-US" smtClean="0"/>
              <a:pPr/>
              <a:t>75</a:t>
            </a:fld>
            <a:endParaRPr lang="en-US"/>
          </a:p>
        </p:txBody>
      </p:sp>
    </p:spTree>
    <p:extLst>
      <p:ext uri="{BB962C8B-B14F-4D97-AF65-F5344CB8AC3E}">
        <p14:creationId xmlns:p14="http://schemas.microsoft.com/office/powerpoint/2010/main" val="4029727704"/>
      </p:ext>
    </p:extLst>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Slide Image Placeholder 1"/>
          <p:cNvSpPr>
            <a:spLocks noGrp="1" noRot="1" noChangeAspect="1" noTextEdit="1"/>
          </p:cNvSpPr>
          <p:nvPr>
            <p:ph type="sldImg"/>
          </p:nvPr>
        </p:nvSpPr>
        <p:spPr>
          <a:xfrm>
            <a:off x="1331913" y="461963"/>
            <a:ext cx="4179887" cy="3136900"/>
          </a:xfrm>
          <a:ln/>
        </p:spPr>
      </p:sp>
      <p:sp>
        <p:nvSpPr>
          <p:cNvPr id="22531" name="Notes Placeholder 2"/>
          <p:cNvSpPr>
            <a:spLocks noGrp="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marL="171450" marR="0" indent="-171450">
              <a:spcBef>
                <a:spcPts val="0"/>
              </a:spcBef>
              <a:spcAft>
                <a:spcPts val="0"/>
              </a:spcAft>
              <a:buFont typeface="Arial" charset="0"/>
              <a:buChar char="•"/>
            </a:pPr>
            <a:r>
              <a:rPr lang="en-US" sz="1200">
                <a:effectLst/>
                <a:latin typeface="Tahoma" panose="020B0604030504040204" pitchFamily="34" charset="0"/>
                <a:ea typeface="MS Mincho" panose="02020609040205080304" pitchFamily="49" charset="-128"/>
                <a:cs typeface="Times New Roman" panose="02020603050405020304" pitchFamily="18" charset="0"/>
              </a:rPr>
              <a:t>CAT ratings indicate to what extent the meter’s circuitry has been designed to protect the user from voltage transients, which are commonly found in electrical environments and can carry high currents.</a:t>
            </a:r>
          </a:p>
          <a:p>
            <a:pPr marL="171450" marR="0" indent="-171450">
              <a:spcBef>
                <a:spcPts val="0"/>
              </a:spcBef>
              <a:spcAft>
                <a:spcPts val="0"/>
              </a:spcAft>
              <a:buFont typeface="Arial" charset="0"/>
              <a:buChar char="•"/>
            </a:pPr>
            <a:r>
              <a:rPr lang="en-US" sz="1200">
                <a:effectLst/>
                <a:latin typeface="Tahoma" panose="020B0604030504040204" pitchFamily="34" charset="0"/>
                <a:ea typeface="MS Mincho" panose="02020609040205080304" pitchFamily="49" charset="-128"/>
                <a:cs typeface="Times New Roman" panose="02020603050405020304" pitchFamily="18" charset="0"/>
              </a:rPr>
              <a:t>Currently, there are four CAT ratings, CAT I – IV,</a:t>
            </a:r>
            <a:r>
              <a:rPr lang="en-US" sz="1200" baseline="0">
                <a:effectLst/>
                <a:latin typeface="Tahoma" panose="020B0604030504040204" pitchFamily="34" charset="0"/>
                <a:ea typeface="MS Mincho" panose="02020609040205080304" pitchFamily="49" charset="-128"/>
                <a:cs typeface="Times New Roman" panose="02020603050405020304" pitchFamily="18" charset="0"/>
              </a:rPr>
              <a:t> </a:t>
            </a:r>
            <a:r>
              <a:rPr lang="en-US" sz="1200">
                <a:effectLst/>
                <a:latin typeface="Tahoma" panose="020B0604030504040204" pitchFamily="34" charset="0"/>
                <a:ea typeface="MS Mincho" panose="02020609040205080304" pitchFamily="49" charset="-128"/>
                <a:cs typeface="Times New Roman" panose="02020603050405020304" pitchFamily="18" charset="0"/>
              </a:rPr>
              <a:t>the higher the CAT rating, the more resistant to higher transients. The CAT ratings also correlate to different electrical distribution categories, such as those outlined in the slide. </a:t>
            </a:r>
            <a:endParaRPr lang="en-US" sz="1050">
              <a:effectLst/>
              <a:latin typeface="Courier"/>
              <a:ea typeface="MS Mincho" panose="02020609040205080304" pitchFamily="49" charset="-128"/>
              <a:cs typeface="Times New Roman" panose="02020603050405020304" pitchFamily="18" charset="0"/>
            </a:endParaRPr>
          </a:p>
          <a:p>
            <a:pPr marL="171450" marR="0" indent="-171450">
              <a:spcBef>
                <a:spcPts val="0"/>
              </a:spcBef>
              <a:spcAft>
                <a:spcPts val="0"/>
              </a:spcAft>
              <a:buFont typeface="Arial" charset="0"/>
              <a:buChar char="•"/>
            </a:pPr>
            <a:r>
              <a:rPr lang="en-US" sz="1200">
                <a:effectLst/>
                <a:latin typeface="Tahoma" panose="020B0604030504040204" pitchFamily="34" charset="0"/>
                <a:ea typeface="MS Mincho" panose="02020609040205080304" pitchFamily="49" charset="-128"/>
                <a:cs typeface="Times New Roman" panose="02020603050405020304" pitchFamily="18" charset="0"/>
              </a:rPr>
              <a:t>CAT IV is for ‘any exterior conductor runs.’ This includes PV source or output circuits outside – whether on a roof, in conduit on the side of a building, or buried. </a:t>
            </a:r>
          </a:p>
          <a:p>
            <a:pPr marL="171450" marR="0" indent="-171450">
              <a:spcBef>
                <a:spcPts val="0"/>
              </a:spcBef>
              <a:spcAft>
                <a:spcPts val="0"/>
              </a:spcAft>
              <a:buFont typeface="Arial" charset="0"/>
              <a:buChar char="•"/>
            </a:pPr>
            <a:r>
              <a:rPr lang="en-US" sz="1200">
                <a:effectLst/>
                <a:latin typeface="Tahoma" panose="020B0604030504040204" pitchFamily="34" charset="0"/>
                <a:ea typeface="MS Mincho" panose="02020609040205080304" pitchFamily="49" charset="-128"/>
                <a:cs typeface="Times New Roman" panose="02020603050405020304" pitchFamily="18" charset="0"/>
              </a:rPr>
              <a:t>CAT IV meters should be used when checking voltage at the service entrance (for example, in the main service panel at a house on the line side of the service disconnect). </a:t>
            </a:r>
          </a:p>
          <a:p>
            <a:pPr marL="171450" marR="0" indent="-171450" algn="l" defTabSz="914400" rtl="0" eaLnBrk="0" fontAlgn="base" latinLnBrk="0" hangingPunct="0">
              <a:lnSpc>
                <a:spcPct val="100000"/>
              </a:lnSpc>
              <a:spcBef>
                <a:spcPts val="0"/>
              </a:spcBef>
              <a:spcAft>
                <a:spcPts val="0"/>
              </a:spcAft>
              <a:buClrTx/>
              <a:buSzTx/>
              <a:buFont typeface="Arial" charset="0"/>
              <a:buChar char="•"/>
              <a:tabLst/>
              <a:defRPr/>
            </a:pPr>
            <a:r>
              <a:rPr lang="en-US" sz="1050">
                <a:effectLst/>
                <a:latin typeface="Courier"/>
                <a:ea typeface="MS Mincho" panose="02020609040205080304" pitchFamily="49" charset="-128"/>
                <a:cs typeface="Times New Roman" panose="02020603050405020304" pitchFamily="18" charset="0"/>
              </a:rPr>
              <a:t>V</a:t>
            </a:r>
            <a:r>
              <a:rPr lang="en-US" sz="1200">
                <a:effectLst/>
                <a:latin typeface="Tahoma" panose="020B0604030504040204" pitchFamily="34" charset="0"/>
                <a:ea typeface="MS Mincho" panose="02020609040205080304" pitchFamily="49" charset="-128"/>
                <a:cs typeface="Times New Roman" panose="02020603050405020304" pitchFamily="18" charset="0"/>
              </a:rPr>
              <a:t>oltage ratings must also be considered depending on the</a:t>
            </a:r>
            <a:r>
              <a:rPr lang="en-US" sz="1200" baseline="0">
                <a:effectLst/>
                <a:latin typeface="Tahoma" panose="020B0604030504040204" pitchFamily="34" charset="0"/>
                <a:ea typeface="MS Mincho" panose="02020609040205080304" pitchFamily="49" charset="-128"/>
                <a:cs typeface="Times New Roman" panose="02020603050405020304" pitchFamily="18" charset="0"/>
              </a:rPr>
              <a:t> system being tested</a:t>
            </a:r>
            <a:endParaRPr lang="en-US" sz="1200">
              <a:effectLst/>
              <a:latin typeface="Tahoma" panose="020B0604030504040204" pitchFamily="34" charset="0"/>
              <a:ea typeface="MS Mincho" panose="02020609040205080304" pitchFamily="49" charset="-128"/>
              <a:cs typeface="Times New Roman" panose="02020603050405020304" pitchFamily="18" charset="0"/>
            </a:endParaRPr>
          </a:p>
          <a:p>
            <a:pPr marL="628650" marR="0" lvl="1" indent="-171450">
              <a:spcBef>
                <a:spcPts val="0"/>
              </a:spcBef>
              <a:spcAft>
                <a:spcPts val="0"/>
              </a:spcAft>
              <a:buFont typeface="Arial" charset="0"/>
              <a:buChar char="•"/>
            </a:pPr>
            <a:r>
              <a:rPr lang="en-US" sz="1200">
                <a:effectLst/>
                <a:latin typeface="Tahoma" panose="020B0604030504040204" pitchFamily="34" charset="0"/>
                <a:ea typeface="MS Mincho" panose="02020609040205080304" pitchFamily="49" charset="-128"/>
                <a:cs typeface="Times New Roman" panose="02020603050405020304" pitchFamily="18" charset="0"/>
              </a:rPr>
              <a:t>While the CAT IV 600V rating is sufficient for residential PV systems (because they are limited to 600V), many commercial and utility scale systems are now up to 1500 V. These CAT IV 600V meters are NOT the correct meters when working on PV systems over 600V! </a:t>
            </a:r>
          </a:p>
          <a:p>
            <a:pPr marL="171450" marR="0" indent="-171450">
              <a:spcBef>
                <a:spcPts val="0"/>
              </a:spcBef>
              <a:spcAft>
                <a:spcPts val="0"/>
              </a:spcAft>
              <a:buFont typeface="Arial" charset="0"/>
              <a:buChar char="•"/>
            </a:pPr>
            <a:r>
              <a:rPr lang="en-US" sz="1200">
                <a:effectLst/>
                <a:latin typeface="Tahoma" panose="020B0604030504040204" pitchFamily="34" charset="0"/>
                <a:ea typeface="MS Mincho" panose="02020609040205080304" pitchFamily="49" charset="-128"/>
                <a:cs typeface="Times New Roman" panose="02020603050405020304" pitchFamily="18" charset="0"/>
              </a:rPr>
              <a:t>Be sure to have properly rated meters and tools for higher voltage PV systems. </a:t>
            </a:r>
            <a:endParaRPr lang="en-US" sz="1050">
              <a:effectLst/>
              <a:latin typeface="Courier"/>
              <a:ea typeface="MS Mincho" panose="02020609040205080304" pitchFamily="49" charset="-128"/>
              <a:cs typeface="Times New Roman" panose="02020603050405020304" pitchFamily="18" charset="0"/>
            </a:endParaRPr>
          </a:p>
          <a:p>
            <a:pPr marL="0" marR="0">
              <a:spcBef>
                <a:spcPts val="0"/>
              </a:spcBef>
              <a:spcAft>
                <a:spcPts val="0"/>
              </a:spcAft>
            </a:pPr>
            <a:r>
              <a:rPr lang="en-US" sz="1200">
                <a:effectLst/>
                <a:latin typeface="Tahoma" panose="020B0604030504040204" pitchFamily="34" charset="0"/>
                <a:ea typeface="MS Mincho" panose="02020609040205080304" pitchFamily="49" charset="-128"/>
                <a:cs typeface="Times New Roman" panose="02020603050405020304" pitchFamily="18" charset="0"/>
              </a:rPr>
              <a:t> </a:t>
            </a:r>
            <a:endParaRPr lang="en-US" sz="1050">
              <a:effectLst/>
              <a:latin typeface="Courier"/>
              <a:ea typeface="MS Mincho" panose="02020609040205080304" pitchFamily="49" charset="-128"/>
              <a:cs typeface="Times New Roman" panose="02020603050405020304" pitchFamily="18" charset="0"/>
            </a:endParaRPr>
          </a:p>
        </p:txBody>
      </p:sp>
      <p:sp>
        <p:nvSpPr>
          <p:cNvPr id="2" name="Slide Number Placeholder 1"/>
          <p:cNvSpPr>
            <a:spLocks noGrp="1"/>
          </p:cNvSpPr>
          <p:nvPr>
            <p:ph type="sldNum" sz="quarter" idx="10"/>
          </p:nvPr>
        </p:nvSpPr>
        <p:spPr/>
        <p:txBody>
          <a:bodyPr/>
          <a:lstStyle/>
          <a:p>
            <a:fld id="{F2044902-878F-B949-9CEA-0806CB61E298}" type="slidenum">
              <a:rPr lang="en-US" smtClean="0"/>
              <a:pPr/>
              <a:t>76</a:t>
            </a:fld>
            <a:endParaRPr lang="en-US"/>
          </a:p>
        </p:txBody>
      </p:sp>
      <p:sp>
        <p:nvSpPr>
          <p:cNvPr id="6" name="Header Placeholder 3"/>
          <p:cNvSpPr>
            <a:spLocks noGrp="1"/>
          </p:cNvSpPr>
          <p:nvPr>
            <p:ph type="hdr" sz="quarter"/>
          </p:nvPr>
        </p:nvSpPr>
        <p:spPr>
          <a:xfrm>
            <a:off x="1" y="2"/>
            <a:ext cx="2983382" cy="464659"/>
          </a:xfrm>
        </p:spPr>
        <p:txBody>
          <a:bodyPr/>
          <a:lstStyle/>
          <a:p>
            <a:pPr>
              <a:defRPr/>
            </a:pPr>
            <a:r>
              <a:rPr lang="en-US"/>
              <a:t>Solar Electric Safety</a:t>
            </a:r>
          </a:p>
        </p:txBody>
      </p:sp>
    </p:spTree>
    <p:extLst>
      <p:ext uri="{BB962C8B-B14F-4D97-AF65-F5344CB8AC3E}">
        <p14:creationId xmlns:p14="http://schemas.microsoft.com/office/powerpoint/2010/main" val="1059045301"/>
      </p:ext>
    </p:extLst>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Slide Image Placeholder 1"/>
          <p:cNvSpPr>
            <a:spLocks noGrp="1" noRot="1" noChangeAspect="1" noTextEdit="1"/>
          </p:cNvSpPr>
          <p:nvPr>
            <p:ph type="sldImg"/>
          </p:nvPr>
        </p:nvSpPr>
        <p:spPr>
          <a:xfrm>
            <a:off x="1331913" y="465138"/>
            <a:ext cx="4181475" cy="3136900"/>
          </a:xfrm>
          <a:ln/>
        </p:spPr>
      </p:sp>
      <p:sp>
        <p:nvSpPr>
          <p:cNvPr id="22531" name="Notes Placeholder 2"/>
          <p:cNvSpPr>
            <a:spLocks noGrp="1"/>
          </p:cNvSpPr>
          <p:nvPr>
            <p:ph type="body" idx="1"/>
          </p:nvPr>
        </p:nvSpPr>
        <p:spPr>
          <a:xfrm>
            <a:off x="272622" y="3691642"/>
            <a:ext cx="6361181" cy="4820820"/>
          </a:xfrm>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normAutofit/>
          </a:bodyPr>
          <a:lstStyle/>
          <a:p>
            <a:pPr marL="171450" indent="-171450">
              <a:buFont typeface="Arial" charset="0"/>
              <a:buChar char="•"/>
            </a:pPr>
            <a:r>
              <a:rPr lang="en-US" sz="1200" kern="1200">
                <a:solidFill>
                  <a:schemeClr val="tx1"/>
                </a:solidFill>
                <a:effectLst/>
                <a:latin typeface="Tahoma" pitchFamily="34" charset="0"/>
                <a:ea typeface="ＭＳ Ｐゴシック" charset="0"/>
                <a:cs typeface="Tahoma" pitchFamily="34" charset="0"/>
              </a:rPr>
              <a:t>Any meters being used must be in good condition and be appropriate for the job at hand.  Before using a meter it should be examined for:</a:t>
            </a:r>
          </a:p>
          <a:p>
            <a:pPr marL="628650" lvl="1" indent="-171450">
              <a:buFont typeface="Arial" charset="0"/>
              <a:buChar char="•"/>
            </a:pPr>
            <a:r>
              <a:rPr lang="en-US" sz="1200" kern="1200">
                <a:solidFill>
                  <a:schemeClr val="tx1"/>
                </a:solidFill>
                <a:effectLst/>
                <a:latin typeface="Tahoma" pitchFamily="34" charset="0"/>
                <a:ea typeface="ＭＳ Ｐゴシック" charset="0"/>
                <a:cs typeface="Tahoma" pitchFamily="34" charset="0"/>
              </a:rPr>
              <a:t>Cracked or oily case</a:t>
            </a:r>
          </a:p>
          <a:p>
            <a:pPr marL="628650" lvl="1" indent="-171450">
              <a:buFont typeface="Arial" charset="0"/>
              <a:buChar char="•"/>
            </a:pPr>
            <a:r>
              <a:rPr lang="en-US" sz="1200" kern="1200">
                <a:solidFill>
                  <a:schemeClr val="tx1"/>
                </a:solidFill>
                <a:effectLst/>
                <a:latin typeface="Tahoma" pitchFamily="34" charset="0"/>
                <a:ea typeface="ＭＳ Ｐゴシック" charset="0"/>
                <a:cs typeface="Tahoma" pitchFamily="34" charset="0"/>
              </a:rPr>
              <a:t>Worn probe wire insulation </a:t>
            </a:r>
          </a:p>
          <a:p>
            <a:pPr marL="628650" lvl="1" indent="-171450">
              <a:buFont typeface="Arial" charset="0"/>
              <a:buChar char="•"/>
            </a:pPr>
            <a:r>
              <a:rPr lang="en-US" sz="1200" kern="1200">
                <a:solidFill>
                  <a:schemeClr val="tx1"/>
                </a:solidFill>
                <a:effectLst/>
                <a:latin typeface="Tahoma" pitchFamily="34" charset="0"/>
                <a:ea typeface="ＭＳ Ｐゴシック" charset="0"/>
                <a:cs typeface="Tahoma" pitchFamily="34" charset="0"/>
              </a:rPr>
              <a:t>Loose or broken probe tips</a:t>
            </a:r>
          </a:p>
          <a:p>
            <a:pPr marL="628650" marR="0" lvl="1" indent="-171450" algn="l" defTabSz="914400" rtl="0" eaLnBrk="0" fontAlgn="base" latinLnBrk="0" hangingPunct="0">
              <a:lnSpc>
                <a:spcPct val="100000"/>
              </a:lnSpc>
              <a:spcBef>
                <a:spcPct val="0"/>
              </a:spcBef>
              <a:spcAft>
                <a:spcPct val="0"/>
              </a:spcAft>
              <a:buClrTx/>
              <a:buSzTx/>
              <a:buFont typeface="Arial" charset="0"/>
              <a:buChar char="•"/>
              <a:tabLst/>
              <a:defRPr/>
            </a:pPr>
            <a:r>
              <a:rPr lang="en-US" sz="1200" kern="1200">
                <a:solidFill>
                  <a:schemeClr val="tx1"/>
                </a:solidFill>
                <a:effectLst/>
                <a:latin typeface="Tahoma" pitchFamily="34" charset="0"/>
                <a:ea typeface="ＭＳ Ｐゴシック" charset="0"/>
                <a:cs typeface="Tahoma" pitchFamily="34" charset="0"/>
              </a:rPr>
              <a:t>If any of these conditions are found, get new parts, or replace the meter. Always replace meter parts</a:t>
            </a:r>
            <a:r>
              <a:rPr lang="en-US" sz="1200" kern="1200" baseline="0">
                <a:solidFill>
                  <a:schemeClr val="tx1"/>
                </a:solidFill>
                <a:effectLst/>
                <a:latin typeface="Tahoma" pitchFamily="34" charset="0"/>
                <a:ea typeface="ＭＳ Ｐゴシック" charset="0"/>
                <a:cs typeface="Tahoma" pitchFamily="34" charset="0"/>
              </a:rPr>
              <a:t> </a:t>
            </a:r>
            <a:r>
              <a:rPr lang="en-US" sz="1200" kern="1200">
                <a:solidFill>
                  <a:schemeClr val="tx1"/>
                </a:solidFill>
                <a:effectLst/>
                <a:latin typeface="Tahoma" pitchFamily="34" charset="0"/>
                <a:ea typeface="ＭＳ Ｐゴシック" charset="0"/>
                <a:cs typeface="Tahoma" pitchFamily="34" charset="0"/>
              </a:rPr>
              <a:t>with the appropriately rated components, as recommended by the manufacturer.</a:t>
            </a:r>
          </a:p>
          <a:p>
            <a:pPr marL="628650" lvl="1" indent="-171450">
              <a:buFont typeface="Arial" charset="0"/>
              <a:buChar char="•"/>
            </a:pPr>
            <a:endParaRPr lang="en-US" sz="1200" kern="1200">
              <a:solidFill>
                <a:schemeClr val="tx1"/>
              </a:solidFill>
              <a:effectLst/>
              <a:latin typeface="Tahoma" pitchFamily="34" charset="0"/>
              <a:ea typeface="ＭＳ Ｐゴシック" charset="0"/>
              <a:cs typeface="Tahoma" pitchFamily="34" charset="0"/>
            </a:endParaRPr>
          </a:p>
          <a:p>
            <a:pPr>
              <a:spcAft>
                <a:spcPts val="600"/>
              </a:spcAft>
            </a:pPr>
            <a:r>
              <a:rPr lang="en-US" sz="2800"/>
              <a:t>Other considerations</a:t>
            </a:r>
          </a:p>
          <a:p>
            <a:pPr lvl="1">
              <a:spcAft>
                <a:spcPts val="600"/>
              </a:spcAft>
            </a:pPr>
            <a:r>
              <a:rPr lang="en-US" sz="2400"/>
              <a:t>Proper voltage and safety rating</a:t>
            </a:r>
            <a:r>
              <a:rPr lang="en-US" sz="2000"/>
              <a:t> </a:t>
            </a:r>
          </a:p>
          <a:p>
            <a:pPr lvl="1">
              <a:spcAft>
                <a:spcPts val="600"/>
              </a:spcAft>
            </a:pPr>
            <a:r>
              <a:rPr lang="en-US" sz="2400"/>
              <a:t>Fused leads</a:t>
            </a:r>
          </a:p>
          <a:p>
            <a:pPr lvl="1">
              <a:spcAft>
                <a:spcPts val="600"/>
              </a:spcAft>
            </a:pPr>
            <a:r>
              <a:rPr lang="en-US" sz="2400"/>
              <a:t>Manufacturer approved replacement fuses</a:t>
            </a:r>
          </a:p>
          <a:p>
            <a:pPr lvl="1">
              <a:spcAft>
                <a:spcPts val="600"/>
              </a:spcAft>
            </a:pPr>
            <a:r>
              <a:rPr lang="en-US" sz="2400"/>
              <a:t>Proper storage and care</a:t>
            </a:r>
          </a:p>
          <a:p>
            <a:pPr lvl="1">
              <a:spcAft>
                <a:spcPts val="600"/>
              </a:spcAft>
            </a:pPr>
            <a:r>
              <a:rPr lang="en-US" sz="2400"/>
              <a:t>Use quality meters from reputable brand</a:t>
            </a:r>
          </a:p>
          <a:p>
            <a:pPr marL="0" marR="0" lvl="1" indent="0" algn="l" defTabSz="914400" rtl="0" eaLnBrk="0" fontAlgn="base" latinLnBrk="0" hangingPunct="0">
              <a:lnSpc>
                <a:spcPct val="100000"/>
              </a:lnSpc>
              <a:spcBef>
                <a:spcPct val="0"/>
              </a:spcBef>
              <a:spcAft>
                <a:spcPct val="0"/>
              </a:spcAft>
              <a:buClrTx/>
              <a:buSzTx/>
              <a:buFontTx/>
              <a:buNone/>
              <a:tabLst/>
              <a:defRPr/>
            </a:pPr>
            <a:endParaRPr lang="en-US" sz="1200" kern="1200">
              <a:solidFill>
                <a:schemeClr val="tx1"/>
              </a:solidFill>
              <a:effectLst/>
              <a:latin typeface="Tahoma" pitchFamily="34" charset="0"/>
              <a:ea typeface="ＭＳ Ｐゴシック" charset="0"/>
              <a:cs typeface="Tahoma" pitchFamily="34" charset="0"/>
            </a:endParaRPr>
          </a:p>
          <a:p>
            <a:r>
              <a:rPr lang="en-US" sz="1200" kern="1200">
                <a:solidFill>
                  <a:schemeClr val="tx1"/>
                </a:solidFill>
                <a:effectLst/>
                <a:latin typeface="Tahoma" pitchFamily="34" charset="0"/>
                <a:ea typeface="ＭＳ Ｐゴシック" charset="0"/>
                <a:cs typeface="Tahoma" pitchFamily="34" charset="0"/>
              </a:rPr>
              <a:t> </a:t>
            </a:r>
            <a:endParaRPr lang="en-US" baseline="0">
              <a:latin typeface="Tahoma" pitchFamily="34" charset="0"/>
            </a:endParaRPr>
          </a:p>
        </p:txBody>
      </p:sp>
      <p:sp>
        <p:nvSpPr>
          <p:cNvPr id="2" name="Slide Number Placeholder 1"/>
          <p:cNvSpPr>
            <a:spLocks noGrp="1"/>
          </p:cNvSpPr>
          <p:nvPr>
            <p:ph type="sldNum" sz="quarter" idx="10"/>
          </p:nvPr>
        </p:nvSpPr>
        <p:spPr/>
        <p:txBody>
          <a:bodyPr/>
          <a:lstStyle/>
          <a:p>
            <a:fld id="{F2044902-878F-B949-9CEA-0806CB61E298}" type="slidenum">
              <a:rPr lang="en-US" smtClean="0"/>
              <a:pPr/>
              <a:t>77</a:t>
            </a:fld>
            <a:endParaRPr lang="en-US"/>
          </a:p>
        </p:txBody>
      </p:sp>
      <p:sp>
        <p:nvSpPr>
          <p:cNvPr id="3" name="Header Placeholder 2"/>
          <p:cNvSpPr>
            <a:spLocks noGrp="1"/>
          </p:cNvSpPr>
          <p:nvPr>
            <p:ph type="hdr" sz="quarter" idx="11"/>
          </p:nvPr>
        </p:nvSpPr>
        <p:spPr/>
        <p:txBody>
          <a:bodyPr/>
          <a:lstStyle/>
          <a:p>
            <a:pPr>
              <a:defRPr/>
            </a:pPr>
            <a:r>
              <a:rPr lang="en-US"/>
              <a:t>Solar Electric Safety</a:t>
            </a:r>
          </a:p>
        </p:txBody>
      </p:sp>
    </p:spTree>
    <p:extLst>
      <p:ext uri="{BB962C8B-B14F-4D97-AF65-F5344CB8AC3E}">
        <p14:creationId xmlns:p14="http://schemas.microsoft.com/office/powerpoint/2010/main" val="3488191310"/>
      </p:ext>
    </p:extLst>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9" name="Slide Image Placeholder 1"/>
          <p:cNvSpPr>
            <a:spLocks noGrp="1" noRot="1" noChangeAspect="1" noTextEdit="1"/>
          </p:cNvSpPr>
          <p:nvPr>
            <p:ph type="sldImg"/>
          </p:nvPr>
        </p:nvSpPr>
        <p:spPr>
          <a:xfrm>
            <a:off x="1333500" y="465138"/>
            <a:ext cx="4181475" cy="3136900"/>
          </a:xfrm>
          <a:ln/>
        </p:spPr>
      </p:sp>
      <p:sp>
        <p:nvSpPr>
          <p:cNvPr id="12290" name="Notes Placeholder 2"/>
          <p:cNvSpPr>
            <a:spLocks noGrp="1"/>
          </p:cNvSpPr>
          <p:nvPr>
            <p:ph type="body" idx="1"/>
          </p:nvPr>
        </p:nvSpPr>
        <p:spPr>
          <a:xfrm>
            <a:off x="272622" y="3691642"/>
            <a:ext cx="6361181" cy="4620896"/>
          </a:xfrm>
          <a:noFill/>
          <a:ln w="9525">
            <a:noFill/>
            <a:miter lim="800000"/>
            <a:headEnd/>
            <a:tailEnd/>
          </a:ln>
        </p:spPr>
        <p:txBody>
          <a:bodyPr vert="horz" wrap="square" lIns="92199" tIns="46099" rIns="92199" bIns="46099" numCol="1" anchor="t" anchorCtr="0" compatLnSpc="1">
            <a:prstTxWarp prst="textNoShape">
              <a:avLst/>
            </a:prstTxWarp>
          </a:bodyPr>
          <a:lstStyle/>
          <a:p>
            <a:pPr marL="171450" indent="-171450">
              <a:buFont typeface="Arial" charset="0"/>
              <a:buChar char="•"/>
            </a:pPr>
            <a:r>
              <a:rPr lang="en-US" sz="1100" kern="1200" dirty="0">
                <a:solidFill>
                  <a:schemeClr val="tx1"/>
                </a:solidFill>
                <a:effectLst/>
                <a:latin typeface="Tahoma" pitchFamily="34" charset="0"/>
                <a:ea typeface="ＭＳ Ｐゴシック" charset="0"/>
                <a:cs typeface="Tahoma" pitchFamily="34" charset="0"/>
              </a:rPr>
              <a:t>During construction and installation, all energized circuits should be locked out/tagged out. The only time PV installers and technicians should be working with energized circuits is during testing procedures. As a result, testing procedures are among the most dangerous electrical tasks.</a:t>
            </a:r>
          </a:p>
          <a:p>
            <a:pPr marL="171450" indent="-171450">
              <a:buFont typeface="Arial" charset="0"/>
              <a:buChar char="•"/>
            </a:pPr>
            <a:r>
              <a:rPr lang="en-US" sz="1100" kern="1200" dirty="0">
                <a:solidFill>
                  <a:schemeClr val="tx1"/>
                </a:solidFill>
                <a:effectLst/>
                <a:latin typeface="Tahoma" pitchFamily="34" charset="0"/>
                <a:ea typeface="ＭＳ Ｐゴシック" charset="0"/>
                <a:cs typeface="Tahoma" pitchFamily="34" charset="0"/>
              </a:rPr>
              <a:t>Use appropriate PPE</a:t>
            </a:r>
          </a:p>
          <a:p>
            <a:pPr marL="171450" marR="0" lvl="1" indent="-171450" algn="l" defTabSz="914400" rtl="0" eaLnBrk="0" fontAlgn="base" latinLnBrk="0" hangingPunct="0">
              <a:lnSpc>
                <a:spcPct val="100000"/>
              </a:lnSpc>
              <a:spcBef>
                <a:spcPct val="0"/>
              </a:spcBef>
              <a:spcAft>
                <a:spcPct val="0"/>
              </a:spcAft>
              <a:buClrTx/>
              <a:buSzTx/>
              <a:buFont typeface="Arial" charset="0"/>
              <a:buChar char="•"/>
              <a:tabLst/>
              <a:defRPr/>
            </a:pPr>
            <a:r>
              <a:rPr lang="en-US" sz="2200" dirty="0"/>
              <a:t>Before testing - confirm correct meter setting and probe socket</a:t>
            </a:r>
            <a:r>
              <a:rPr lang="en-US" sz="2200" baseline="0" dirty="0"/>
              <a:t> </a:t>
            </a:r>
            <a:r>
              <a:rPr lang="en-US" sz="2200" dirty="0"/>
              <a:t>- </a:t>
            </a:r>
            <a:r>
              <a:rPr lang="en-US" sz="1200" b="0" i="0" kern="1200" dirty="0">
                <a:solidFill>
                  <a:schemeClr val="tx1"/>
                </a:solidFill>
                <a:effectLst/>
                <a:latin typeface="Tahoma" pitchFamily="34" charset="0"/>
                <a:ea typeface="Tahoma" pitchFamily="34" charset="0"/>
                <a:cs typeface="Tahoma" pitchFamily="34" charset="0"/>
              </a:rPr>
              <a:t>80%</a:t>
            </a:r>
            <a:r>
              <a:rPr lang="en-US" sz="1200" b="0" i="0" kern="1200" baseline="0" dirty="0">
                <a:solidFill>
                  <a:schemeClr val="tx1"/>
                </a:solidFill>
                <a:effectLst/>
                <a:latin typeface="Tahoma" pitchFamily="34" charset="0"/>
                <a:ea typeface="Tahoma" pitchFamily="34" charset="0"/>
                <a:cs typeface="Tahoma" pitchFamily="34" charset="0"/>
              </a:rPr>
              <a:t> </a:t>
            </a:r>
            <a:r>
              <a:rPr lang="en-US" sz="1200" b="0" i="0" kern="1200" dirty="0">
                <a:solidFill>
                  <a:schemeClr val="tx1"/>
                </a:solidFill>
                <a:effectLst/>
                <a:latin typeface="Tahoma" pitchFamily="34" charset="0"/>
                <a:ea typeface="Tahoma" pitchFamily="34" charset="0"/>
                <a:cs typeface="Tahoma" pitchFamily="34" charset="0"/>
              </a:rPr>
              <a:t>of the reported multimeter accidents result in critical injuries to the victim</a:t>
            </a:r>
            <a:endParaRPr lang="en-US" sz="1100" kern="1200" dirty="0">
              <a:solidFill>
                <a:schemeClr val="tx1"/>
              </a:solidFill>
              <a:effectLst/>
              <a:latin typeface="Tahoma" pitchFamily="34" charset="0"/>
              <a:ea typeface="ＭＳ Ｐゴシック" charset="0"/>
              <a:cs typeface="Tahoma" pitchFamily="34" charset="0"/>
            </a:endParaRPr>
          </a:p>
          <a:p>
            <a:pPr marL="171450" indent="-171450">
              <a:buFont typeface="Arial" charset="0"/>
              <a:buChar char="•"/>
            </a:pPr>
            <a:r>
              <a:rPr lang="en-US" sz="1100" kern="1200" dirty="0">
                <a:solidFill>
                  <a:schemeClr val="tx1"/>
                </a:solidFill>
                <a:effectLst/>
                <a:latin typeface="Tahoma" pitchFamily="34" charset="0"/>
                <a:ea typeface="ＭＳ Ｐゴシック" charset="0"/>
                <a:cs typeface="Tahoma" pitchFamily="34" charset="0"/>
              </a:rPr>
              <a:t>Check for current in all circuits before operating non-load-break rated devices</a:t>
            </a:r>
          </a:p>
          <a:p>
            <a:pPr marL="171450" indent="-171450">
              <a:buFont typeface="Arial" charset="0"/>
              <a:buChar char="•"/>
            </a:pPr>
            <a:r>
              <a:rPr lang="en-US" sz="1100" kern="1200" dirty="0">
                <a:solidFill>
                  <a:schemeClr val="tx1"/>
                </a:solidFill>
                <a:effectLst/>
                <a:latin typeface="Tahoma" pitchFamily="34" charset="0"/>
                <a:ea typeface="ＭＳ Ｐゴシック" charset="0"/>
                <a:cs typeface="Tahoma" pitchFamily="34" charset="0"/>
              </a:rPr>
              <a:t>It is </a:t>
            </a:r>
            <a:r>
              <a:rPr lang="en-US" sz="1100" b="1" kern="1200" dirty="0">
                <a:solidFill>
                  <a:schemeClr val="tx1"/>
                </a:solidFill>
                <a:effectLst/>
                <a:latin typeface="Tahoma" pitchFamily="34" charset="0"/>
                <a:ea typeface="ＭＳ Ｐゴシック" charset="0"/>
                <a:cs typeface="Tahoma" pitchFamily="34" charset="0"/>
              </a:rPr>
              <a:t>critical to always</a:t>
            </a:r>
            <a:r>
              <a:rPr lang="en-US" sz="1100" kern="1200" dirty="0">
                <a:solidFill>
                  <a:schemeClr val="tx1"/>
                </a:solidFill>
                <a:effectLst/>
                <a:latin typeface="Tahoma" pitchFamily="34" charset="0"/>
                <a:ea typeface="ＭＳ Ｐゴシック" charset="0"/>
                <a:cs typeface="Tahoma" pitchFamily="34" charset="0"/>
              </a:rPr>
              <a:t> use a clamp-on meter to check for current before opening any fuses or non-load break rated connectors or devices such as tip-out fuse folders or PV module connectors. If current is flowing where or when it shouldn’t be, opening non-load break rated devices under load can result in arcing fires. </a:t>
            </a:r>
          </a:p>
          <a:p>
            <a:pPr marL="171450" indent="-171450">
              <a:buFont typeface="Arial" charset="0"/>
              <a:buChar char="•"/>
            </a:pPr>
            <a:r>
              <a:rPr lang="en-US" sz="1100" kern="1200" dirty="0">
                <a:solidFill>
                  <a:schemeClr val="tx1"/>
                </a:solidFill>
                <a:effectLst/>
                <a:latin typeface="Tahoma" pitchFamily="34" charset="0"/>
                <a:ea typeface="ＭＳ Ｐゴシック" charset="0"/>
                <a:cs typeface="Tahoma" pitchFamily="34" charset="0"/>
              </a:rPr>
              <a:t>Test DC voltage and polarity in each piece of equipment before</a:t>
            </a:r>
          </a:p>
          <a:p>
            <a:pPr marL="628650" lvl="1" indent="-171450">
              <a:buFont typeface="Arial" charset="0"/>
              <a:buChar char="•"/>
            </a:pPr>
            <a:r>
              <a:rPr lang="en-US" sz="1100" kern="1200" dirty="0">
                <a:solidFill>
                  <a:schemeClr val="tx1"/>
                </a:solidFill>
                <a:effectLst/>
                <a:latin typeface="Tahoma" pitchFamily="34" charset="0"/>
                <a:ea typeface="ＭＳ Ｐゴシック" charset="0"/>
                <a:cs typeface="Tahoma" pitchFamily="34" charset="0"/>
              </a:rPr>
              <a:t>Performing work</a:t>
            </a:r>
          </a:p>
          <a:p>
            <a:pPr marL="628650" lvl="1" indent="-171450">
              <a:buFont typeface="Arial" charset="0"/>
              <a:buChar char="•"/>
            </a:pPr>
            <a:r>
              <a:rPr lang="en-US" sz="1100" kern="1200" dirty="0">
                <a:solidFill>
                  <a:schemeClr val="tx1"/>
                </a:solidFill>
                <a:effectLst/>
                <a:latin typeface="Tahoma" pitchFamily="34" charset="0"/>
                <a:ea typeface="ＭＳ Ｐゴシック" charset="0"/>
                <a:cs typeface="Tahoma" pitchFamily="34" charset="0"/>
              </a:rPr>
              <a:t>System commissioning</a:t>
            </a:r>
          </a:p>
          <a:p>
            <a:pPr marL="628650" lvl="1" indent="-171450">
              <a:buFont typeface="Arial" charset="0"/>
              <a:buChar char="•"/>
            </a:pPr>
            <a:r>
              <a:rPr lang="en-US" sz="1100" kern="1200" dirty="0">
                <a:solidFill>
                  <a:schemeClr val="tx1"/>
                </a:solidFill>
                <a:effectLst/>
                <a:latin typeface="Tahoma" pitchFamily="34" charset="0"/>
                <a:ea typeface="ＭＳ Ｐゴシック" charset="0"/>
                <a:cs typeface="Tahoma" pitchFamily="34" charset="0"/>
              </a:rPr>
              <a:t>Closing switches</a:t>
            </a:r>
          </a:p>
          <a:p>
            <a:pPr marL="628650" lvl="1" indent="-171450">
              <a:buFont typeface="Arial" charset="0"/>
              <a:buChar char="•"/>
            </a:pPr>
            <a:r>
              <a:rPr lang="en-US" sz="1100" kern="1200" dirty="0">
                <a:solidFill>
                  <a:schemeClr val="tx1"/>
                </a:solidFill>
                <a:effectLst/>
                <a:latin typeface="Tahoma" pitchFamily="34" charset="0"/>
                <a:ea typeface="ＭＳ Ｐゴシック" charset="0"/>
                <a:cs typeface="Tahoma" pitchFamily="34" charset="0"/>
              </a:rPr>
              <a:t>Installing fuses</a:t>
            </a:r>
          </a:p>
          <a:p>
            <a:pPr marL="171450" marR="0" indent="-171450" algn="l" defTabSz="914400" rtl="0" eaLnBrk="0" fontAlgn="base" latinLnBrk="0" hangingPunct="0">
              <a:lnSpc>
                <a:spcPct val="100000"/>
              </a:lnSpc>
              <a:spcBef>
                <a:spcPct val="0"/>
              </a:spcBef>
              <a:spcAft>
                <a:spcPct val="0"/>
              </a:spcAft>
              <a:buClrTx/>
              <a:buSzTx/>
              <a:buFont typeface="Arial" charset="0"/>
              <a:buChar char="•"/>
              <a:tabLst/>
              <a:defRPr/>
            </a:pPr>
            <a:r>
              <a:rPr lang="en-US" sz="1100" kern="1200" dirty="0">
                <a:solidFill>
                  <a:schemeClr val="tx1"/>
                </a:solidFill>
                <a:effectLst/>
                <a:latin typeface="Tahoma" pitchFamily="34" charset="0"/>
                <a:ea typeface="ＭＳ Ｐゴシック" charset="0"/>
                <a:cs typeface="Tahoma" pitchFamily="34" charset="0"/>
              </a:rPr>
              <a:t>If you are testing a circuit and don’t know what value you expect to get, how can you know if the value is correct? Always calculate expected values to compare against measured values, using correct system and environmental conditions. </a:t>
            </a:r>
          </a:p>
          <a:p>
            <a:endParaRPr lang="en-US" sz="1100" kern="1200" dirty="0">
              <a:solidFill>
                <a:schemeClr val="tx1"/>
              </a:solidFill>
              <a:effectLst/>
              <a:latin typeface="Tahoma" pitchFamily="34" charset="0"/>
              <a:ea typeface="ＭＳ Ｐゴシック" charset="0"/>
              <a:cs typeface="Tahoma" pitchFamily="34" charset="0"/>
            </a:endParaRPr>
          </a:p>
          <a:p>
            <a:r>
              <a:rPr lang="en-US" sz="1100" kern="1200" dirty="0">
                <a:solidFill>
                  <a:schemeClr val="tx1"/>
                </a:solidFill>
                <a:effectLst/>
                <a:latin typeface="Tahoma" pitchFamily="34" charset="0"/>
                <a:ea typeface="ＭＳ Ｐゴシック" charset="0"/>
                <a:cs typeface="Tahoma" pitchFamily="34" charset="0"/>
              </a:rPr>
              <a:t> </a:t>
            </a:r>
          </a:p>
          <a:p>
            <a:r>
              <a:rPr lang="en-US" sz="1100" kern="1200" dirty="0">
                <a:solidFill>
                  <a:schemeClr val="tx1"/>
                </a:solidFill>
                <a:effectLst/>
                <a:latin typeface="Tahoma" pitchFamily="34" charset="0"/>
                <a:ea typeface="ＭＳ Ｐゴシック" charset="0"/>
                <a:cs typeface="Tahoma" pitchFamily="34" charset="0"/>
              </a:rPr>
              <a:t> </a:t>
            </a:r>
          </a:p>
          <a:p>
            <a:endParaRPr lang="en-US" sz="1100" dirty="0"/>
          </a:p>
          <a:p>
            <a:endParaRPr lang="en-US" sz="1100" b="1" u="sng" dirty="0"/>
          </a:p>
        </p:txBody>
      </p:sp>
      <p:sp>
        <p:nvSpPr>
          <p:cNvPr id="2" name="Slide Number Placeholder 1"/>
          <p:cNvSpPr>
            <a:spLocks noGrp="1"/>
          </p:cNvSpPr>
          <p:nvPr>
            <p:ph type="sldNum" sz="quarter" idx="10"/>
          </p:nvPr>
        </p:nvSpPr>
        <p:spPr/>
        <p:txBody>
          <a:bodyPr/>
          <a:lstStyle/>
          <a:p>
            <a:fld id="{F2044902-878F-B949-9CEA-0806CB61E298}" type="slidenum">
              <a:rPr lang="en-US" smtClean="0"/>
              <a:pPr/>
              <a:t>78</a:t>
            </a:fld>
            <a:endParaRPr lang="en-US"/>
          </a:p>
        </p:txBody>
      </p:sp>
      <p:sp>
        <p:nvSpPr>
          <p:cNvPr id="3" name="Header Placeholder 2"/>
          <p:cNvSpPr>
            <a:spLocks noGrp="1"/>
          </p:cNvSpPr>
          <p:nvPr>
            <p:ph type="hdr" sz="quarter" idx="11"/>
          </p:nvPr>
        </p:nvSpPr>
        <p:spPr/>
        <p:txBody>
          <a:bodyPr/>
          <a:lstStyle/>
          <a:p>
            <a:pPr>
              <a:defRPr/>
            </a:pPr>
            <a:r>
              <a:rPr lang="en-US"/>
              <a:t>Solar Electric Safety</a:t>
            </a:r>
          </a:p>
        </p:txBody>
      </p:sp>
    </p:spTree>
    <p:extLst>
      <p:ext uri="{BB962C8B-B14F-4D97-AF65-F5344CB8AC3E}">
        <p14:creationId xmlns:p14="http://schemas.microsoft.com/office/powerpoint/2010/main" val="3958888995"/>
      </p:ext>
    </p:extLst>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31913" y="461963"/>
            <a:ext cx="4179887" cy="3136900"/>
          </a:xfrm>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The recommended three point method for voltage testing (to ensure safe functionality of testing equipment) involves:</a:t>
            </a:r>
          </a:p>
          <a:p>
            <a:pPr marL="628650" lvl="1" indent="-171450">
              <a:buFont typeface="Arial" panose="020B0604020202020204" pitchFamily="34" charset="0"/>
              <a:buChar char="•"/>
            </a:pPr>
            <a:r>
              <a:rPr lang="en-US" dirty="0"/>
              <a:t>Test a known circuit/voltage source</a:t>
            </a:r>
          </a:p>
          <a:p>
            <a:pPr marL="628650" lvl="1" indent="-171450">
              <a:buFont typeface="Arial" panose="020B0604020202020204" pitchFamily="34" charset="0"/>
              <a:buChar char="•"/>
            </a:pPr>
            <a:r>
              <a:rPr lang="en-US" dirty="0"/>
              <a:t>Measure the target circuit</a:t>
            </a:r>
          </a:p>
          <a:p>
            <a:pPr marL="628650" lvl="1" indent="-171450">
              <a:buFont typeface="Arial" panose="020B0604020202020204" pitchFamily="34" charset="0"/>
              <a:buChar char="•"/>
            </a:pPr>
            <a:r>
              <a:rPr lang="en-US" dirty="0"/>
              <a:t>Re-test known circuit/source</a:t>
            </a:r>
          </a:p>
          <a:p>
            <a:pPr marL="171450" lvl="0" indent="-171450">
              <a:buFont typeface="Arial" panose="020B0604020202020204" pitchFamily="34" charset="0"/>
              <a:buChar char="•"/>
            </a:pPr>
            <a:r>
              <a:rPr lang="en-US" dirty="0"/>
              <a:t>Always test the DC voltage and confirm correct polarity in each piece of equipment before:</a:t>
            </a:r>
          </a:p>
          <a:p>
            <a:pPr marL="628650" lvl="1" indent="-171450">
              <a:buFont typeface="Arial" panose="020B0604020202020204" pitchFamily="34" charset="0"/>
              <a:buChar char="•"/>
            </a:pPr>
            <a:r>
              <a:rPr lang="en-US" dirty="0"/>
              <a:t>Performing any work</a:t>
            </a:r>
          </a:p>
          <a:p>
            <a:pPr marL="628650" lvl="1" indent="-171450">
              <a:buFont typeface="Arial" panose="020B0604020202020204" pitchFamily="34" charset="0"/>
              <a:buChar char="•"/>
            </a:pPr>
            <a:r>
              <a:rPr lang="en-US" dirty="0"/>
              <a:t>System commissioning, for instance closing switches and installing fuses</a:t>
            </a:r>
          </a:p>
        </p:txBody>
      </p:sp>
      <p:sp>
        <p:nvSpPr>
          <p:cNvPr id="4" name="Header Placeholder 3"/>
          <p:cNvSpPr>
            <a:spLocks noGrp="1"/>
          </p:cNvSpPr>
          <p:nvPr>
            <p:ph type="hdr" sz="quarter"/>
          </p:nvPr>
        </p:nvSpPr>
        <p:spPr/>
        <p:txBody>
          <a:bodyPr/>
          <a:lstStyle/>
          <a:p>
            <a:pPr>
              <a:defRPr/>
            </a:pPr>
            <a:r>
              <a:rPr lang="en-US"/>
              <a:t>Solar Electric Safety</a:t>
            </a:r>
          </a:p>
        </p:txBody>
      </p:sp>
      <p:sp>
        <p:nvSpPr>
          <p:cNvPr id="5" name="Slide Number Placeholder 4"/>
          <p:cNvSpPr>
            <a:spLocks noGrp="1"/>
          </p:cNvSpPr>
          <p:nvPr>
            <p:ph type="sldNum" sz="quarter" idx="5"/>
          </p:nvPr>
        </p:nvSpPr>
        <p:spPr/>
        <p:txBody>
          <a:bodyPr/>
          <a:lstStyle/>
          <a:p>
            <a:fld id="{F2044902-878F-B949-9CEA-0806CB61E298}" type="slidenum">
              <a:rPr lang="en-US" smtClean="0"/>
              <a:pPr/>
              <a:t>79</a:t>
            </a:fld>
            <a:endParaRPr lang="en-US"/>
          </a:p>
        </p:txBody>
      </p:sp>
    </p:spTree>
    <p:extLst>
      <p:ext uri="{BB962C8B-B14F-4D97-AF65-F5344CB8AC3E}">
        <p14:creationId xmlns:p14="http://schemas.microsoft.com/office/powerpoint/2010/main" val="293324350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Slide Image Placeholder 1"/>
          <p:cNvSpPr>
            <a:spLocks noGrp="1" noRot="1" noChangeAspect="1"/>
          </p:cNvSpPr>
          <p:nvPr>
            <p:ph type="sldImg"/>
          </p:nvPr>
        </p:nvSpPr>
        <p:spPr>
          <a:xfrm>
            <a:off x="1331913" y="461963"/>
            <a:ext cx="4179887" cy="3136900"/>
          </a:xfrm>
          <a:ln/>
        </p:spPr>
      </p:sp>
      <p:sp>
        <p:nvSpPr>
          <p:cNvPr id="3" name="Notes Placeholder 2"/>
          <p:cNvSpPr>
            <a:spLocks noGrp="1"/>
          </p:cNvSpPr>
          <p:nvPr>
            <p:ph type="body" idx="1"/>
          </p:nvPr>
        </p:nvSpPr>
        <p:spPr/>
        <p:txBody>
          <a:bodyPr>
            <a:normAutofit/>
          </a:bodyPr>
          <a:lstStyle/>
          <a:p>
            <a:pPr marL="171450" indent="-171450">
              <a:buFont typeface="Arial" charset="0"/>
              <a:buChar char="•"/>
            </a:pPr>
            <a:r>
              <a:rPr lang="en-US" altLang="en-US" sz="1000" dirty="0">
                <a:ea typeface="ＭＳ Ｐゴシック" charset="-128"/>
              </a:rPr>
              <a:t>In this example a blue tarp</a:t>
            </a:r>
            <a:r>
              <a:rPr lang="en-US" altLang="en-US" sz="1000" baseline="0" dirty="0">
                <a:ea typeface="ＭＳ Ｐゴシック" charset="-128"/>
              </a:rPr>
              <a:t> is used</a:t>
            </a:r>
            <a:r>
              <a:rPr lang="en-US" altLang="en-US" sz="1000" dirty="0">
                <a:ea typeface="ＭＳ Ｐゴシック" charset="-128"/>
              </a:rPr>
              <a:t> on a sunny day to</a:t>
            </a:r>
            <a:r>
              <a:rPr lang="en-US" altLang="en-US" sz="1000" baseline="0" dirty="0">
                <a:ea typeface="ＭＳ Ｐゴシック" charset="-128"/>
              </a:rPr>
              <a:t> completely cover the PV array</a:t>
            </a:r>
          </a:p>
          <a:p>
            <a:pPr marL="628650" lvl="1" indent="-171450">
              <a:buFont typeface="Arial" charset="0"/>
              <a:buChar char="•"/>
            </a:pPr>
            <a:r>
              <a:rPr lang="en-US" altLang="en-US" sz="1000" baseline="0" dirty="0">
                <a:ea typeface="ＭＳ Ｐゴシック" charset="-128"/>
              </a:rPr>
              <a:t>It is impossible to reliably and adequately cover a large ground-mounted PV array.</a:t>
            </a:r>
          </a:p>
          <a:p>
            <a:pPr marL="171450" marR="0" lvl="0" indent="-171450" algn="l" defTabSz="914400" rtl="0" eaLnBrk="0" fontAlgn="base" latinLnBrk="0" hangingPunct="0">
              <a:lnSpc>
                <a:spcPct val="100000"/>
              </a:lnSpc>
              <a:spcBef>
                <a:spcPct val="0"/>
              </a:spcBef>
              <a:spcAft>
                <a:spcPct val="0"/>
              </a:spcAft>
              <a:buClrTx/>
              <a:buSzTx/>
              <a:buFont typeface="Arial" charset="0"/>
              <a:buChar char="•"/>
              <a:tabLst/>
              <a:defRPr/>
            </a:pPr>
            <a:r>
              <a:rPr lang="en-US" altLang="en-US" sz="1000" dirty="0">
                <a:ea typeface="ＭＳ Ｐゴシック" charset="-128"/>
              </a:rPr>
              <a:t>In no way is the array, or any downstream conductor, electrically safe to work on</a:t>
            </a:r>
            <a:endParaRPr lang="en-US" altLang="en-US" sz="1000" baseline="0" dirty="0">
              <a:ea typeface="ＭＳ Ｐゴシック" charset="-128"/>
            </a:endParaRPr>
          </a:p>
          <a:p>
            <a:pPr marL="171450" indent="-171450">
              <a:buFont typeface="Arial" charset="0"/>
              <a:buChar char="•"/>
            </a:pPr>
            <a:r>
              <a:rPr lang="en-US" altLang="en-US" sz="1000" baseline="0" dirty="0">
                <a:ea typeface="ＭＳ Ｐゴシック" charset="-128"/>
              </a:rPr>
              <a:t>The array still produces a lethal voltage and current level- treat PV modules/array as live at all times!</a:t>
            </a:r>
          </a:p>
          <a:p>
            <a:pPr marL="628650" lvl="1" indent="-171450">
              <a:buFont typeface="Arial" charset="0"/>
              <a:buChar char="•"/>
            </a:pPr>
            <a:r>
              <a:rPr lang="en-US" altLang="en-US" sz="1000" baseline="0" dirty="0">
                <a:ea typeface="ＭＳ Ｐゴシック" charset="-128"/>
              </a:rPr>
              <a:t>There is no need to ever be exposed to this hazard during the installation phase, only at final construction phases (commissioning) when power sources are connected and voltages/polarity tested</a:t>
            </a:r>
          </a:p>
          <a:p>
            <a:pPr>
              <a:lnSpc>
                <a:spcPct val="90000"/>
              </a:lnSpc>
            </a:pPr>
            <a:endParaRPr lang="en-US" altLang="en-US" sz="1000" dirty="0">
              <a:ea typeface="MS PGothic" charset="-128"/>
            </a:endParaRPr>
          </a:p>
          <a:p>
            <a:pPr>
              <a:lnSpc>
                <a:spcPct val="90000"/>
              </a:lnSpc>
            </a:pPr>
            <a:endParaRPr lang="en-US" altLang="en-US" sz="1000" dirty="0">
              <a:ea typeface="MS PGothic" charset="-128"/>
            </a:endParaRPr>
          </a:p>
        </p:txBody>
      </p:sp>
      <p:sp>
        <p:nvSpPr>
          <p:cNvPr id="67588" name="Header Placeholder 3"/>
          <p:cNvSpPr>
            <a:spLocks noGrp="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4400">
                <a:solidFill>
                  <a:schemeClr val="tx2"/>
                </a:solidFill>
                <a:latin typeface="Rockwell" charset="0"/>
                <a:ea typeface="MS PGothic" charset="-128"/>
              </a:defRPr>
            </a:lvl1pPr>
            <a:lvl2pPr marL="37931725" indent="-37474525">
              <a:defRPr sz="4400">
                <a:solidFill>
                  <a:schemeClr val="tx2"/>
                </a:solidFill>
                <a:latin typeface="Rockwell" charset="0"/>
                <a:ea typeface="MS PGothic" charset="-128"/>
              </a:defRPr>
            </a:lvl2pPr>
            <a:lvl3pPr>
              <a:defRPr sz="4400">
                <a:solidFill>
                  <a:schemeClr val="tx2"/>
                </a:solidFill>
                <a:latin typeface="Rockwell" charset="0"/>
                <a:ea typeface="MS PGothic" charset="-128"/>
              </a:defRPr>
            </a:lvl3pPr>
            <a:lvl4pPr>
              <a:defRPr sz="4400">
                <a:solidFill>
                  <a:schemeClr val="tx2"/>
                </a:solidFill>
                <a:latin typeface="Rockwell" charset="0"/>
                <a:ea typeface="MS PGothic" charset="-128"/>
              </a:defRPr>
            </a:lvl4pPr>
            <a:lvl5pPr>
              <a:defRPr sz="4400">
                <a:solidFill>
                  <a:schemeClr val="tx2"/>
                </a:solidFill>
                <a:latin typeface="Rockwell" charset="0"/>
                <a:ea typeface="MS PGothic" charset="-128"/>
              </a:defRPr>
            </a:lvl5pPr>
            <a:lvl6pPr marL="457200" eaLnBrk="0" fontAlgn="base" hangingPunct="0">
              <a:spcBef>
                <a:spcPct val="0"/>
              </a:spcBef>
              <a:spcAft>
                <a:spcPct val="0"/>
              </a:spcAft>
              <a:defRPr sz="4400">
                <a:solidFill>
                  <a:schemeClr val="tx2"/>
                </a:solidFill>
                <a:latin typeface="Rockwell" charset="0"/>
                <a:ea typeface="MS PGothic" charset="-128"/>
              </a:defRPr>
            </a:lvl6pPr>
            <a:lvl7pPr marL="914400" eaLnBrk="0" fontAlgn="base" hangingPunct="0">
              <a:spcBef>
                <a:spcPct val="0"/>
              </a:spcBef>
              <a:spcAft>
                <a:spcPct val="0"/>
              </a:spcAft>
              <a:defRPr sz="4400">
                <a:solidFill>
                  <a:schemeClr val="tx2"/>
                </a:solidFill>
                <a:latin typeface="Rockwell" charset="0"/>
                <a:ea typeface="MS PGothic" charset="-128"/>
              </a:defRPr>
            </a:lvl7pPr>
            <a:lvl8pPr marL="1371600" eaLnBrk="0" fontAlgn="base" hangingPunct="0">
              <a:spcBef>
                <a:spcPct val="0"/>
              </a:spcBef>
              <a:spcAft>
                <a:spcPct val="0"/>
              </a:spcAft>
              <a:defRPr sz="4400">
                <a:solidFill>
                  <a:schemeClr val="tx2"/>
                </a:solidFill>
                <a:latin typeface="Rockwell" charset="0"/>
                <a:ea typeface="MS PGothic" charset="-128"/>
              </a:defRPr>
            </a:lvl8pPr>
            <a:lvl9pPr marL="1828800" eaLnBrk="0" fontAlgn="base" hangingPunct="0">
              <a:spcBef>
                <a:spcPct val="0"/>
              </a:spcBef>
              <a:spcAft>
                <a:spcPct val="0"/>
              </a:spcAft>
              <a:defRPr sz="4400">
                <a:solidFill>
                  <a:schemeClr val="tx2"/>
                </a:solidFill>
                <a:latin typeface="Rockwell" charset="0"/>
                <a:ea typeface="MS PGothic" charset="-128"/>
              </a:defRPr>
            </a:lvl9pPr>
          </a:lstStyle>
          <a:p>
            <a:r>
              <a:rPr lang="en-US" altLang="en-US" sz="1200" dirty="0">
                <a:solidFill>
                  <a:schemeClr val="tx1"/>
                </a:solidFill>
                <a:latin typeface="Arial" charset="0"/>
                <a:ea typeface="ＭＳ Ｐゴシック" charset="-128"/>
              </a:rPr>
              <a:t>Solar Electric Safety</a:t>
            </a:r>
          </a:p>
        </p:txBody>
      </p:sp>
      <p:sp>
        <p:nvSpPr>
          <p:cNvPr id="67589" name="Slide Number Placeholder 4"/>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4400">
                <a:solidFill>
                  <a:schemeClr val="tx2"/>
                </a:solidFill>
                <a:latin typeface="Rockwell" charset="0"/>
                <a:ea typeface="MS PGothic" charset="-128"/>
              </a:defRPr>
            </a:lvl1pPr>
            <a:lvl2pPr marL="37931725" indent="-37474525">
              <a:defRPr sz="4400">
                <a:solidFill>
                  <a:schemeClr val="tx2"/>
                </a:solidFill>
                <a:latin typeface="Rockwell" charset="0"/>
                <a:ea typeface="MS PGothic" charset="-128"/>
              </a:defRPr>
            </a:lvl2pPr>
            <a:lvl3pPr>
              <a:defRPr sz="4400">
                <a:solidFill>
                  <a:schemeClr val="tx2"/>
                </a:solidFill>
                <a:latin typeface="Rockwell" charset="0"/>
                <a:ea typeface="MS PGothic" charset="-128"/>
              </a:defRPr>
            </a:lvl3pPr>
            <a:lvl4pPr>
              <a:defRPr sz="4400">
                <a:solidFill>
                  <a:schemeClr val="tx2"/>
                </a:solidFill>
                <a:latin typeface="Rockwell" charset="0"/>
                <a:ea typeface="MS PGothic" charset="-128"/>
              </a:defRPr>
            </a:lvl4pPr>
            <a:lvl5pPr>
              <a:defRPr sz="4400">
                <a:solidFill>
                  <a:schemeClr val="tx2"/>
                </a:solidFill>
                <a:latin typeface="Rockwell" charset="0"/>
                <a:ea typeface="MS PGothic" charset="-128"/>
              </a:defRPr>
            </a:lvl5pPr>
            <a:lvl6pPr marL="457200" eaLnBrk="0" fontAlgn="base" hangingPunct="0">
              <a:spcBef>
                <a:spcPct val="0"/>
              </a:spcBef>
              <a:spcAft>
                <a:spcPct val="0"/>
              </a:spcAft>
              <a:defRPr sz="4400">
                <a:solidFill>
                  <a:schemeClr val="tx2"/>
                </a:solidFill>
                <a:latin typeface="Rockwell" charset="0"/>
                <a:ea typeface="MS PGothic" charset="-128"/>
              </a:defRPr>
            </a:lvl6pPr>
            <a:lvl7pPr marL="914400" eaLnBrk="0" fontAlgn="base" hangingPunct="0">
              <a:spcBef>
                <a:spcPct val="0"/>
              </a:spcBef>
              <a:spcAft>
                <a:spcPct val="0"/>
              </a:spcAft>
              <a:defRPr sz="4400">
                <a:solidFill>
                  <a:schemeClr val="tx2"/>
                </a:solidFill>
                <a:latin typeface="Rockwell" charset="0"/>
                <a:ea typeface="MS PGothic" charset="-128"/>
              </a:defRPr>
            </a:lvl7pPr>
            <a:lvl8pPr marL="1371600" eaLnBrk="0" fontAlgn="base" hangingPunct="0">
              <a:spcBef>
                <a:spcPct val="0"/>
              </a:spcBef>
              <a:spcAft>
                <a:spcPct val="0"/>
              </a:spcAft>
              <a:defRPr sz="4400">
                <a:solidFill>
                  <a:schemeClr val="tx2"/>
                </a:solidFill>
                <a:latin typeface="Rockwell" charset="0"/>
                <a:ea typeface="MS PGothic" charset="-128"/>
              </a:defRPr>
            </a:lvl8pPr>
            <a:lvl9pPr marL="1828800" eaLnBrk="0" fontAlgn="base" hangingPunct="0">
              <a:spcBef>
                <a:spcPct val="0"/>
              </a:spcBef>
              <a:spcAft>
                <a:spcPct val="0"/>
              </a:spcAft>
              <a:defRPr sz="4400">
                <a:solidFill>
                  <a:schemeClr val="tx2"/>
                </a:solidFill>
                <a:latin typeface="Rockwell" charset="0"/>
                <a:ea typeface="MS PGothic" charset="-128"/>
              </a:defRPr>
            </a:lvl9pPr>
          </a:lstStyle>
          <a:p>
            <a:fld id="{91B545E7-9CE2-BF41-9C53-FBB22886609A}" type="slidenum">
              <a:rPr lang="en-US" altLang="en-US" sz="1200">
                <a:solidFill>
                  <a:schemeClr val="tx1"/>
                </a:solidFill>
                <a:latin typeface="Arial" charset="0"/>
              </a:rPr>
              <a:pPr/>
              <a:t>8</a:t>
            </a:fld>
            <a:endParaRPr lang="en-US" altLang="en-US" sz="1200" dirty="0">
              <a:solidFill>
                <a:schemeClr val="tx1"/>
              </a:solidFill>
              <a:latin typeface="Arial" charset="0"/>
            </a:endParaRPr>
          </a:p>
        </p:txBody>
      </p:sp>
    </p:spTree>
    <p:extLst>
      <p:ext uri="{BB962C8B-B14F-4D97-AF65-F5344CB8AC3E}">
        <p14:creationId xmlns:p14="http://schemas.microsoft.com/office/powerpoint/2010/main" val="219655663"/>
      </p:ext>
    </p:extLst>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6363" y="465138"/>
            <a:ext cx="4179887" cy="3136900"/>
          </a:xfrm>
        </p:spPr>
      </p:sp>
      <p:sp>
        <p:nvSpPr>
          <p:cNvPr id="3" name="Notes Placeholder 2"/>
          <p:cNvSpPr>
            <a:spLocks noGrp="1"/>
          </p:cNvSpPr>
          <p:nvPr>
            <p:ph type="body" idx="1"/>
          </p:nvPr>
        </p:nvSpPr>
        <p:spPr/>
        <p:txBody>
          <a:bodyPr/>
          <a:lstStyle/>
          <a:p>
            <a:r>
              <a:rPr lang="en-US" sz="1200" kern="1200" dirty="0">
                <a:solidFill>
                  <a:schemeClr val="tx1"/>
                </a:solidFill>
                <a:effectLst/>
                <a:latin typeface="Tahoma" pitchFamily="34" charset="0"/>
                <a:ea typeface="ＭＳ Ｐゴシック" charset="0"/>
                <a:cs typeface="Tahoma" pitchFamily="34" charset="0"/>
              </a:rPr>
              <a:t>Make sure the meter is appropriately rated for the systems you are testing.  We will cover more on meter ratings later in the course.  </a:t>
            </a:r>
          </a:p>
          <a:p>
            <a:r>
              <a:rPr lang="en-US" sz="1200" kern="1200" dirty="0">
                <a:solidFill>
                  <a:schemeClr val="tx1"/>
                </a:solidFill>
                <a:effectLst/>
                <a:latin typeface="Tahoma" pitchFamily="34" charset="0"/>
                <a:ea typeface="ＭＳ Ｐゴシック" charset="0"/>
                <a:cs typeface="Tahoma" pitchFamily="34" charset="0"/>
              </a:rPr>
              <a:t> </a:t>
            </a:r>
          </a:p>
          <a:p>
            <a:r>
              <a:rPr lang="en-US" sz="1200" kern="1200" dirty="0">
                <a:solidFill>
                  <a:schemeClr val="tx1"/>
                </a:solidFill>
                <a:effectLst/>
                <a:latin typeface="Tahoma" pitchFamily="34" charset="0"/>
                <a:ea typeface="ＭＳ Ｐゴシック" charset="0"/>
                <a:cs typeface="Tahoma" pitchFamily="34" charset="0"/>
              </a:rPr>
              <a:t>Before opening a non-load-break rated device—such as module quick connects or touch-safe fuse folders—verify there is no current on the conductor by using a clamp-on meter.</a:t>
            </a:r>
          </a:p>
          <a:p>
            <a:r>
              <a:rPr lang="en-US" sz="1200" kern="1200" dirty="0">
                <a:solidFill>
                  <a:schemeClr val="tx1"/>
                </a:solidFill>
                <a:effectLst/>
                <a:latin typeface="Tahoma" pitchFamily="34" charset="0"/>
                <a:ea typeface="ＭＳ Ｐゴシック" charset="0"/>
                <a:cs typeface="Tahoma" pitchFamily="34" charset="0"/>
              </a:rPr>
              <a:t> </a:t>
            </a:r>
          </a:p>
          <a:p>
            <a:r>
              <a:rPr lang="en-US" sz="1200" kern="1200" dirty="0">
                <a:solidFill>
                  <a:schemeClr val="tx1"/>
                </a:solidFill>
                <a:effectLst/>
                <a:latin typeface="Tahoma" pitchFamily="34" charset="0"/>
                <a:ea typeface="ＭＳ Ｐゴシック" charset="0"/>
                <a:cs typeface="Tahoma" pitchFamily="34" charset="0"/>
              </a:rPr>
              <a:t>Steps for clamp on meter use: </a:t>
            </a:r>
          </a:p>
          <a:p>
            <a:r>
              <a:rPr lang="en-US" sz="1200" kern="1200" dirty="0">
                <a:solidFill>
                  <a:schemeClr val="tx1"/>
                </a:solidFill>
                <a:effectLst/>
                <a:latin typeface="Tahoma" pitchFamily="34" charset="0"/>
                <a:ea typeface="ＭＳ Ｐゴシック" charset="0"/>
                <a:cs typeface="Tahoma" pitchFamily="34" charset="0"/>
              </a:rPr>
              <a:t>1. Select amps (DC or AC)</a:t>
            </a:r>
          </a:p>
          <a:p>
            <a:r>
              <a:rPr lang="en-US" sz="1200" kern="1200" dirty="0">
                <a:solidFill>
                  <a:schemeClr val="tx1"/>
                </a:solidFill>
                <a:effectLst/>
                <a:latin typeface="Tahoma" pitchFamily="34" charset="0"/>
                <a:ea typeface="ＭＳ Ｐゴシック" charset="0"/>
                <a:cs typeface="Tahoma" pitchFamily="34" charset="0"/>
              </a:rPr>
              <a:t>2. Place jaws close to conductor being measured and zero out meter</a:t>
            </a:r>
          </a:p>
          <a:p>
            <a:r>
              <a:rPr lang="en-US" sz="1200" kern="1200" dirty="0">
                <a:solidFill>
                  <a:schemeClr val="tx1"/>
                </a:solidFill>
                <a:effectLst/>
                <a:latin typeface="Tahoma" pitchFamily="34" charset="0"/>
                <a:ea typeface="ＭＳ Ｐゴシック" charset="0"/>
                <a:cs typeface="Tahoma" pitchFamily="34" charset="0"/>
              </a:rPr>
              <a:t>3. Open the jaws and place clamp around conductor </a:t>
            </a:r>
          </a:p>
          <a:p>
            <a:r>
              <a:rPr lang="en-US" sz="1200" kern="1200" dirty="0">
                <a:solidFill>
                  <a:schemeClr val="tx1"/>
                </a:solidFill>
                <a:effectLst/>
                <a:latin typeface="Tahoma" pitchFamily="34" charset="0"/>
                <a:ea typeface="ＭＳ Ｐゴシック" charset="0"/>
                <a:cs typeface="Tahoma" pitchFamily="34" charset="0"/>
              </a:rPr>
              <a:t>4. Record the reading from the display. </a:t>
            </a:r>
          </a:p>
          <a:p>
            <a:endParaRPr lang="en-US" dirty="0"/>
          </a:p>
        </p:txBody>
      </p:sp>
      <p:sp>
        <p:nvSpPr>
          <p:cNvPr id="5" name="Slide Number Placeholder 4"/>
          <p:cNvSpPr>
            <a:spLocks noGrp="1"/>
          </p:cNvSpPr>
          <p:nvPr>
            <p:ph type="sldNum" sz="quarter" idx="10"/>
          </p:nvPr>
        </p:nvSpPr>
        <p:spPr/>
        <p:txBody>
          <a:bodyPr/>
          <a:lstStyle/>
          <a:p>
            <a:fld id="{F2044902-878F-B949-9CEA-0806CB61E298}" type="slidenum">
              <a:rPr lang="en-US" smtClean="0"/>
              <a:pPr/>
              <a:t>80</a:t>
            </a:fld>
            <a:endParaRPr lang="en-US" dirty="0"/>
          </a:p>
        </p:txBody>
      </p:sp>
      <p:sp>
        <p:nvSpPr>
          <p:cNvPr id="6" name="Header Placeholder 5"/>
          <p:cNvSpPr>
            <a:spLocks noGrp="1"/>
          </p:cNvSpPr>
          <p:nvPr>
            <p:ph type="hdr" sz="quarter" idx="11"/>
          </p:nvPr>
        </p:nvSpPr>
        <p:spPr/>
        <p:txBody>
          <a:bodyPr/>
          <a:lstStyle/>
          <a:p>
            <a:pPr>
              <a:defRPr/>
            </a:pPr>
            <a:r>
              <a:rPr lang="en-US"/>
              <a:t>Safe Working Practices</a:t>
            </a:r>
            <a:endParaRPr lang="en-US" dirty="0"/>
          </a:p>
        </p:txBody>
      </p:sp>
    </p:spTree>
    <p:extLst>
      <p:ext uri="{BB962C8B-B14F-4D97-AF65-F5344CB8AC3E}">
        <p14:creationId xmlns:p14="http://schemas.microsoft.com/office/powerpoint/2010/main" val="1745544007"/>
      </p:ext>
    </p:extLst>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Rectangle 2"/>
          <p:cNvSpPr>
            <a:spLocks noGrp="1" noRot="1" noChangeAspect="1" noChangeArrowheads="1" noTextEdit="1"/>
          </p:cNvSpPr>
          <p:nvPr>
            <p:ph type="sldImg"/>
          </p:nvPr>
        </p:nvSpPr>
        <p:spPr>
          <a:xfrm>
            <a:off x="1719263" y="331788"/>
            <a:ext cx="3492500" cy="2620962"/>
          </a:xfrm>
          <a:ln/>
        </p:spPr>
      </p:sp>
      <p:sp>
        <p:nvSpPr>
          <p:cNvPr id="16386" name="Rectangle 3"/>
          <p:cNvSpPr>
            <a:spLocks noGrp="1" noChangeArrowheads="1"/>
          </p:cNvSpPr>
          <p:nvPr>
            <p:ph type="body" idx="1"/>
          </p:nvPr>
        </p:nvSpPr>
        <p:spPr>
          <a:xfrm>
            <a:off x="357567" y="3047341"/>
            <a:ext cx="6234651" cy="4381184"/>
          </a:xfrm>
          <a:noFill/>
          <a:ln w="9525">
            <a:noFill/>
            <a:miter lim="800000"/>
            <a:headEnd/>
            <a:tailEnd/>
          </a:ln>
          <a:effectLst/>
        </p:spPr>
        <p:txBody>
          <a:bodyPr vert="horz" wrap="square" lIns="91319" tIns="45659" rIns="91319" bIns="45659" numCol="1" anchor="t" anchorCtr="0" compatLnSpc="1">
            <a:prstTxWarp prst="textNoShape">
              <a:avLst/>
            </a:prstTxWarp>
            <a:normAutofit/>
          </a:bodyPr>
          <a:lstStyle/>
          <a:p>
            <a:pPr marL="171450" indent="-171450" eaLnBrk="1" hangingPunct="1">
              <a:spcAft>
                <a:spcPts val="600"/>
              </a:spcAft>
              <a:buFont typeface="Arial" charset="0"/>
              <a:buChar char="•"/>
            </a:pPr>
            <a:r>
              <a:rPr lang="en-US" dirty="0"/>
              <a:t>A DC Ground Fault occurs</a:t>
            </a:r>
            <a:r>
              <a:rPr lang="en-US" baseline="0" dirty="0"/>
              <a:t> when a current carrying </a:t>
            </a:r>
            <a:r>
              <a:rPr lang="en-US" dirty="0"/>
              <a:t>PV circuit conductor inadvertently </a:t>
            </a:r>
            <a:r>
              <a:rPr lang="en-US" dirty="0">
                <a:solidFill>
                  <a:srgbClr val="000000"/>
                </a:solidFill>
              </a:rPr>
              <a:t>makes contact with one of the following:</a:t>
            </a:r>
          </a:p>
          <a:p>
            <a:pPr marL="628650" lvl="1" indent="-171450" eaLnBrk="1" hangingPunct="1">
              <a:spcAft>
                <a:spcPts val="600"/>
              </a:spcAft>
              <a:buFont typeface="Arial" charset="0"/>
              <a:buChar char="•"/>
            </a:pPr>
            <a:r>
              <a:rPr lang="en-US" sz="2600" dirty="0">
                <a:solidFill>
                  <a:srgbClr val="000000"/>
                </a:solidFill>
              </a:rPr>
              <a:t>Grounding conductor</a:t>
            </a:r>
          </a:p>
          <a:p>
            <a:pPr marL="628650" lvl="1" indent="-171450" eaLnBrk="1" hangingPunct="1">
              <a:spcAft>
                <a:spcPts val="600"/>
              </a:spcAft>
              <a:buFont typeface="Arial" charset="0"/>
              <a:buChar char="•"/>
            </a:pPr>
            <a:r>
              <a:rPr lang="en-US" sz="2600" dirty="0">
                <a:solidFill>
                  <a:srgbClr val="000000"/>
                </a:solidFill>
              </a:rPr>
              <a:t>Metal enclosure</a:t>
            </a:r>
          </a:p>
          <a:p>
            <a:pPr marL="628650" lvl="1" indent="-171450" eaLnBrk="1" hangingPunct="1">
              <a:spcAft>
                <a:spcPts val="600"/>
              </a:spcAft>
              <a:buFont typeface="Arial" charset="0"/>
              <a:buChar char="•"/>
            </a:pPr>
            <a:r>
              <a:rPr lang="en-US" sz="2600" dirty="0">
                <a:solidFill>
                  <a:srgbClr val="000000"/>
                </a:solidFill>
              </a:rPr>
              <a:t>Racking system</a:t>
            </a:r>
          </a:p>
          <a:p>
            <a:pPr marL="628650" lvl="1" indent="-171450" eaLnBrk="1" hangingPunct="1">
              <a:spcAft>
                <a:spcPts val="600"/>
              </a:spcAft>
              <a:buFont typeface="Arial" charset="0"/>
              <a:buChar char="•"/>
            </a:pPr>
            <a:r>
              <a:rPr lang="en-US" sz="2600" dirty="0">
                <a:solidFill>
                  <a:srgbClr val="000000"/>
                </a:solidFill>
              </a:rPr>
              <a:t>Metal conduit</a:t>
            </a:r>
          </a:p>
          <a:p>
            <a:pPr marL="628650" lvl="1" indent="-171450" eaLnBrk="1" hangingPunct="1">
              <a:spcAft>
                <a:spcPts val="600"/>
              </a:spcAft>
              <a:buFont typeface="Arial" charset="0"/>
              <a:buChar char="•"/>
            </a:pPr>
            <a:r>
              <a:rPr lang="en-US" sz="2600" dirty="0">
                <a:solidFill>
                  <a:srgbClr val="000000"/>
                </a:solidFill>
              </a:rPr>
              <a:t>PV module frame</a:t>
            </a:r>
          </a:p>
        </p:txBody>
      </p:sp>
      <p:sp>
        <p:nvSpPr>
          <p:cNvPr id="2" name="Header Placeholder 1"/>
          <p:cNvSpPr>
            <a:spLocks noGrp="1"/>
          </p:cNvSpPr>
          <p:nvPr>
            <p:ph type="hdr" sz="quarter" idx="10"/>
          </p:nvPr>
        </p:nvSpPr>
        <p:spPr/>
        <p:txBody>
          <a:bodyPr/>
          <a:lstStyle/>
          <a:p>
            <a:pPr>
              <a:defRPr/>
            </a:pPr>
            <a:r>
              <a:rPr lang="en-US"/>
              <a:t>Solar Electric Safety</a:t>
            </a:r>
          </a:p>
        </p:txBody>
      </p:sp>
    </p:spTree>
    <p:extLst>
      <p:ext uri="{BB962C8B-B14F-4D97-AF65-F5344CB8AC3E}">
        <p14:creationId xmlns:p14="http://schemas.microsoft.com/office/powerpoint/2010/main" val="1827043263"/>
      </p:ext>
    </p:extLst>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Rectangle 2"/>
          <p:cNvSpPr>
            <a:spLocks noGrp="1" noRot="1" noChangeAspect="1" noChangeArrowheads="1" noTextEdit="1"/>
          </p:cNvSpPr>
          <p:nvPr>
            <p:ph type="sldImg"/>
          </p:nvPr>
        </p:nvSpPr>
        <p:spPr>
          <a:xfrm>
            <a:off x="1117600" y="461963"/>
            <a:ext cx="4649788" cy="3487737"/>
          </a:xfrm>
          <a:ln/>
        </p:spPr>
      </p:sp>
      <p:sp>
        <p:nvSpPr>
          <p:cNvPr id="18434" name="Rectangle 3"/>
          <p:cNvSpPr>
            <a:spLocks noGrp="1" noChangeArrowheads="1"/>
          </p:cNvSpPr>
          <p:nvPr>
            <p:ph type="body" idx="1"/>
          </p:nvPr>
        </p:nvSpPr>
        <p:spPr>
          <a:xfrm>
            <a:off x="268822" y="4053342"/>
            <a:ext cx="6344172" cy="5118554"/>
          </a:xfrm>
          <a:noFill/>
          <a:ln w="9525">
            <a:noFill/>
            <a:miter lim="800000"/>
            <a:headEnd/>
            <a:tailEnd/>
          </a:ln>
          <a:effectLst/>
        </p:spPr>
        <p:txBody>
          <a:bodyPr vert="horz" wrap="square" lIns="91319" tIns="45659" rIns="91319" bIns="45659" numCol="1" anchor="t" anchorCtr="0" compatLnSpc="1">
            <a:prstTxWarp prst="textNoShape">
              <a:avLst/>
            </a:prstTxWarp>
            <a:normAutofit/>
          </a:bodyPr>
          <a:lstStyle/>
          <a:p>
            <a:pPr marL="171450" indent="-171450">
              <a:buFont typeface="Arial" charset="0"/>
              <a:buChar char="•"/>
            </a:pPr>
            <a:r>
              <a:rPr lang="en-US"/>
              <a:t>There are many possible causes of ground-faults</a:t>
            </a:r>
            <a:r>
              <a:rPr lang="en-US" baseline="0"/>
              <a:t> - ground fault are typically due to a design or installation error</a:t>
            </a:r>
          </a:p>
          <a:p>
            <a:pPr marL="628650" lvl="1" indent="-171450">
              <a:buFont typeface="Arial" charset="0"/>
              <a:buChar char="•"/>
            </a:pPr>
            <a:r>
              <a:rPr lang="en-US"/>
              <a:t>Damaged conductor installation</a:t>
            </a:r>
          </a:p>
          <a:p>
            <a:pPr marL="628650" lvl="1" indent="-171450">
              <a:buFont typeface="Arial" charset="0"/>
              <a:buChar char="•"/>
            </a:pPr>
            <a:r>
              <a:rPr lang="en-US"/>
              <a:t>Nicked or chaffed wires</a:t>
            </a:r>
          </a:p>
          <a:p>
            <a:pPr marL="171450" indent="-171450">
              <a:buFont typeface="Arial" charset="0"/>
              <a:buChar char="•"/>
            </a:pPr>
            <a:r>
              <a:rPr lang="en-US"/>
              <a:t>Pinched wires between module frames and mounting structure</a:t>
            </a:r>
          </a:p>
          <a:p>
            <a:pPr marL="171450" indent="-171450">
              <a:buFont typeface="Arial" charset="0"/>
              <a:buChar char="•"/>
            </a:pPr>
            <a:r>
              <a:rPr lang="en-US"/>
              <a:t>Thermal movement – expansion and contraction</a:t>
            </a:r>
          </a:p>
          <a:p>
            <a:pPr marL="628650" lvl="1" indent="-171450">
              <a:buFont typeface="Arial" charset="0"/>
              <a:buChar char="•"/>
            </a:pPr>
            <a:r>
              <a:rPr lang="en-US"/>
              <a:t>Improperly supported conduit</a:t>
            </a:r>
          </a:p>
          <a:p>
            <a:pPr marL="628650" lvl="1" indent="-171450">
              <a:buFont typeface="Arial" charset="0"/>
              <a:buChar char="•"/>
            </a:pPr>
            <a:r>
              <a:rPr lang="en-US"/>
              <a:t>Sharp wire bends</a:t>
            </a:r>
          </a:p>
          <a:p>
            <a:pPr marL="628650" lvl="1" indent="-171450">
              <a:buFont typeface="Arial" charset="0"/>
              <a:buChar char="•"/>
            </a:pPr>
            <a:r>
              <a:rPr lang="en-US"/>
              <a:t>Sharp edges</a:t>
            </a:r>
          </a:p>
          <a:p>
            <a:pPr marL="171450" indent="-171450">
              <a:buFont typeface="Arial" charset="0"/>
              <a:buChar char="•"/>
            </a:pPr>
            <a:r>
              <a:rPr lang="en-US"/>
              <a:t>Junction box or conduit filling with water</a:t>
            </a:r>
          </a:p>
          <a:p>
            <a:pPr marL="171450" indent="-171450">
              <a:buFont typeface="Arial" charset="0"/>
              <a:buChar char="•"/>
            </a:pPr>
            <a:r>
              <a:rPr lang="en-US"/>
              <a:t>Ground-fault protection (GFP) must be provided per NEC by a ground-fault detection and interruption device (GFDI)</a:t>
            </a:r>
          </a:p>
          <a:p>
            <a:endParaRPr lang="en-US"/>
          </a:p>
          <a:p>
            <a:endParaRPr lang="en-US"/>
          </a:p>
        </p:txBody>
      </p:sp>
      <p:sp>
        <p:nvSpPr>
          <p:cNvPr id="2" name="Header Placeholder 1"/>
          <p:cNvSpPr>
            <a:spLocks noGrp="1"/>
          </p:cNvSpPr>
          <p:nvPr>
            <p:ph type="hdr" sz="quarter" idx="10"/>
          </p:nvPr>
        </p:nvSpPr>
        <p:spPr/>
        <p:txBody>
          <a:bodyPr/>
          <a:lstStyle/>
          <a:p>
            <a:pPr>
              <a:defRPr/>
            </a:pPr>
            <a:r>
              <a:rPr lang="en-US"/>
              <a:t>Solar Electric Safety</a:t>
            </a:r>
          </a:p>
        </p:txBody>
      </p:sp>
    </p:spTree>
    <p:extLst>
      <p:ext uri="{BB962C8B-B14F-4D97-AF65-F5344CB8AC3E}">
        <p14:creationId xmlns:p14="http://schemas.microsoft.com/office/powerpoint/2010/main" val="672277161"/>
      </p:ext>
    </p:extLst>
  </p:cSld>
  <p:clrMapOvr>
    <a:masterClrMapping/>
  </p:clrMapOvr>
</p:notes>
</file>

<file path=ppt/notesSlides/notesSlide8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nvPr>
        </p:nvSpPr>
        <p:spPr/>
        <p:txBody>
          <a:bodyPr/>
          <a:lstStyle/>
          <a:p>
            <a:pPr>
              <a:defRPr/>
            </a:pPr>
            <a:r>
              <a:rPr lang="en-US" smtClean="0"/>
              <a:t>Solar Electric Safety</a:t>
            </a:r>
            <a:endParaRPr lang="en-US"/>
          </a:p>
        </p:txBody>
      </p:sp>
      <p:sp>
        <p:nvSpPr>
          <p:cNvPr id="5" name="Slide Number Placeholder 4"/>
          <p:cNvSpPr>
            <a:spLocks noGrp="1"/>
          </p:cNvSpPr>
          <p:nvPr>
            <p:ph type="sldNum" sz="quarter" idx="11"/>
          </p:nvPr>
        </p:nvSpPr>
        <p:spPr/>
        <p:txBody>
          <a:bodyPr/>
          <a:lstStyle/>
          <a:p>
            <a:fld id="{F2044902-878F-B949-9CEA-0806CB61E298}" type="slidenum">
              <a:rPr lang="en-US" smtClean="0"/>
              <a:pPr/>
              <a:t>83</a:t>
            </a:fld>
            <a:endParaRPr lang="en-US"/>
          </a:p>
        </p:txBody>
      </p:sp>
    </p:spTree>
    <p:extLst>
      <p:ext uri="{BB962C8B-B14F-4D97-AF65-F5344CB8AC3E}">
        <p14:creationId xmlns:p14="http://schemas.microsoft.com/office/powerpoint/2010/main" val="1451622245"/>
      </p:ext>
    </p:extLst>
  </p:cSld>
  <p:clrMapOvr>
    <a:masterClrMapping/>
  </p:clrMapOvr>
</p:notes>
</file>

<file path=ppt/notesSlides/notesSlide8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5" name="Rectangle 2"/>
          <p:cNvSpPr>
            <a:spLocks noGrp="1" noRot="1" noChangeAspect="1" noChangeArrowheads="1" noTextEdit="1"/>
          </p:cNvSpPr>
          <p:nvPr>
            <p:ph type="sldImg"/>
          </p:nvPr>
        </p:nvSpPr>
        <p:spPr>
          <a:xfrm>
            <a:off x="1384300" y="465138"/>
            <a:ext cx="4102100" cy="3076575"/>
          </a:xfrm>
          <a:ln/>
        </p:spPr>
      </p:sp>
      <p:sp>
        <p:nvSpPr>
          <p:cNvPr id="57346" name="Rectangle 3"/>
          <p:cNvSpPr>
            <a:spLocks noGrp="1" noChangeArrowheads="1"/>
          </p:cNvSpPr>
          <p:nvPr>
            <p:ph type="body" idx="1"/>
          </p:nvPr>
        </p:nvSpPr>
        <p:spPr>
          <a:xfrm>
            <a:off x="268822" y="3738571"/>
            <a:ext cx="6344172" cy="5433326"/>
          </a:xfrm>
          <a:noFill/>
          <a:ln w="9525">
            <a:noFill/>
            <a:miter lim="800000"/>
            <a:headEnd/>
            <a:tailEnd/>
          </a:ln>
          <a:effectLst/>
        </p:spPr>
        <p:txBody>
          <a:bodyPr vert="horz" wrap="square" lIns="91319" tIns="45659" rIns="91319" bIns="45659" numCol="1" anchor="t" anchorCtr="0" compatLnSpc="1">
            <a:prstTxWarp prst="textNoShape">
              <a:avLst/>
            </a:prstTxWarp>
            <a:normAutofit/>
          </a:bodyPr>
          <a:lstStyle/>
          <a:p>
            <a:pPr marL="171450" indent="-171450">
              <a:buFont typeface="Arial" charset="0"/>
              <a:buChar char="•"/>
            </a:pPr>
            <a:r>
              <a:rPr lang="en-US"/>
              <a:t>Arc-faults are different than ground-faults. There are two types of arc-faults – series and parallel.  </a:t>
            </a:r>
          </a:p>
          <a:p>
            <a:pPr marL="171450" indent="-171450">
              <a:buFont typeface="Arial" charset="0"/>
              <a:buChar char="•"/>
            </a:pPr>
            <a:r>
              <a:rPr lang="en-US"/>
              <a:t>A series arc-fault occurs when a high-resistance point occurs in a current-carrying circuit</a:t>
            </a:r>
          </a:p>
          <a:p>
            <a:pPr marL="628650" lvl="1" indent="-171450">
              <a:buFont typeface="Arial" charset="0"/>
              <a:buChar char="•"/>
            </a:pPr>
            <a:r>
              <a:rPr lang="en-US"/>
              <a:t>The connection loses good continuity but the flow of current isn</a:t>
            </a:r>
            <a:r>
              <a:rPr lang="en-US" altLang="en-US"/>
              <a:t>’</a:t>
            </a:r>
            <a:r>
              <a:rPr lang="en-US"/>
              <a:t>t stopped – rather it arcs across the failure point, generating enormous amounts of heat very quickly.  </a:t>
            </a:r>
          </a:p>
          <a:p>
            <a:pPr marL="628650" lvl="1" indent="-171450">
              <a:buFont typeface="Arial" charset="0"/>
              <a:buChar char="•"/>
            </a:pPr>
            <a:r>
              <a:rPr lang="en-US"/>
              <a:t>Because the current in the circuit is not different than normal, overcurrent protection devices don</a:t>
            </a:r>
            <a:r>
              <a:rPr lang="en-US" altLang="en-US"/>
              <a:t>’</a:t>
            </a:r>
            <a:r>
              <a:rPr lang="en-US"/>
              <a:t>t help, nor does ground-fault protection, since the fault isn</a:t>
            </a:r>
            <a:r>
              <a:rPr lang="en-US" altLang="en-US"/>
              <a:t>’</a:t>
            </a:r>
            <a:r>
              <a:rPr lang="en-US"/>
              <a:t>t to ground. </a:t>
            </a:r>
          </a:p>
          <a:p>
            <a:pPr marL="628650" lvl="1" indent="-171450">
              <a:buFont typeface="Arial" charset="0"/>
              <a:buChar char="•"/>
            </a:pPr>
            <a:r>
              <a:rPr lang="en-US"/>
              <a:t>As</a:t>
            </a:r>
            <a:r>
              <a:rPr lang="en-US" baseline="0"/>
              <a:t> a result,</a:t>
            </a:r>
            <a:r>
              <a:rPr lang="en-US"/>
              <a:t> undetected arc-faults are very likely to cause a fire.</a:t>
            </a:r>
          </a:p>
          <a:p>
            <a:pPr marL="628650" marR="0" lvl="1" indent="-171450" algn="l" defTabSz="914400" rtl="0" eaLnBrk="0" fontAlgn="base" latinLnBrk="0" hangingPunct="0">
              <a:lnSpc>
                <a:spcPct val="100000"/>
              </a:lnSpc>
              <a:spcBef>
                <a:spcPct val="0"/>
              </a:spcBef>
              <a:spcAft>
                <a:spcPct val="0"/>
              </a:spcAft>
              <a:buClrTx/>
              <a:buSzTx/>
              <a:buFont typeface="Arial" charset="0"/>
              <a:buChar char="•"/>
              <a:tabLst/>
              <a:defRPr/>
            </a:pPr>
            <a:r>
              <a:rPr lang="en-US"/>
              <a:t>In some cases the arc will burn itself open, consuming the conductor so much that a gap is formed and the arc extinguished.  Unfortunately, even if the conductor</a:t>
            </a:r>
            <a:r>
              <a:rPr lang="en-US" baseline="0"/>
              <a:t> does burn open, </a:t>
            </a:r>
            <a:r>
              <a:rPr lang="en-US"/>
              <a:t>there is the possibility of a fire continuing. </a:t>
            </a:r>
          </a:p>
          <a:p>
            <a:pPr marL="171450" indent="-171450">
              <a:buFont typeface="Arial" charset="0"/>
              <a:buChar char="•"/>
            </a:pPr>
            <a:r>
              <a:rPr lang="en-US"/>
              <a:t>Parallel arc-faults occur between two current-carrying conductors.  In many cases it is much like a short circuit, except that there is an arc (and the intense heat it creates) involved.</a:t>
            </a:r>
          </a:p>
          <a:p>
            <a:r>
              <a:rPr lang="en-US"/>
              <a:t> </a:t>
            </a:r>
          </a:p>
        </p:txBody>
      </p:sp>
      <p:sp>
        <p:nvSpPr>
          <p:cNvPr id="2" name="Header Placeholder 1"/>
          <p:cNvSpPr>
            <a:spLocks noGrp="1"/>
          </p:cNvSpPr>
          <p:nvPr>
            <p:ph type="hdr" sz="quarter" idx="10"/>
          </p:nvPr>
        </p:nvSpPr>
        <p:spPr/>
        <p:txBody>
          <a:bodyPr/>
          <a:lstStyle/>
          <a:p>
            <a:pPr>
              <a:defRPr/>
            </a:pPr>
            <a:r>
              <a:rPr lang="en-US"/>
              <a:t>Solar Electric Safety</a:t>
            </a:r>
          </a:p>
        </p:txBody>
      </p:sp>
    </p:spTree>
    <p:extLst>
      <p:ext uri="{BB962C8B-B14F-4D97-AF65-F5344CB8AC3E}">
        <p14:creationId xmlns:p14="http://schemas.microsoft.com/office/powerpoint/2010/main" val="1471504815"/>
      </p:ext>
    </p:extLst>
  </p:cSld>
  <p:clrMapOvr>
    <a:masterClrMapping/>
  </p:clrMapOvr>
</p:notes>
</file>

<file path=ppt/notesSlides/notesSlide8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31913" y="461963"/>
            <a:ext cx="4179887" cy="3136900"/>
          </a:xfrm>
        </p:spPr>
      </p:sp>
      <p:sp>
        <p:nvSpPr>
          <p:cNvPr id="3" name="Notes Placeholder 2"/>
          <p:cNvSpPr>
            <a:spLocks noGrp="1"/>
          </p:cNvSpPr>
          <p:nvPr>
            <p:ph type="body" idx="1"/>
          </p:nvPr>
        </p:nvSpPr>
        <p:spPr/>
        <p:txBody>
          <a:bodyPr/>
          <a:lstStyle/>
          <a:p>
            <a:pPr marL="171450" indent="-171450">
              <a:buFont typeface="Arial" charset="0"/>
              <a:buChar char="•"/>
            </a:pPr>
            <a:r>
              <a:rPr lang="en-US" dirty="0"/>
              <a:t>Common causes</a:t>
            </a:r>
            <a:r>
              <a:rPr lang="en-US" baseline="0" dirty="0"/>
              <a:t> of arc faults include:</a:t>
            </a:r>
            <a:endParaRPr lang="en-US" dirty="0"/>
          </a:p>
          <a:p>
            <a:pPr marL="628650" lvl="1" indent="-171450">
              <a:buFont typeface="Arial" charset="0"/>
              <a:buChar char="•"/>
            </a:pPr>
            <a:r>
              <a:rPr lang="en-US" dirty="0"/>
              <a:t>Loose wire terminations</a:t>
            </a:r>
          </a:p>
          <a:p>
            <a:pPr marL="1085850" lvl="2" indent="-171450">
              <a:buFont typeface="Arial" charset="0"/>
              <a:buChar char="•"/>
            </a:pPr>
            <a:r>
              <a:rPr lang="en-US" dirty="0"/>
              <a:t>Torque terminals to specification! </a:t>
            </a:r>
          </a:p>
          <a:p>
            <a:pPr marL="628650" lvl="1" indent="-171450">
              <a:buFont typeface="Arial" charset="0"/>
              <a:buChar char="•"/>
            </a:pPr>
            <a:r>
              <a:rPr lang="en-US" dirty="0"/>
              <a:t>Improper connections</a:t>
            </a:r>
          </a:p>
          <a:p>
            <a:pPr marL="1085850" lvl="2" indent="-171450">
              <a:buFont typeface="Arial" charset="0"/>
              <a:buChar char="•"/>
            </a:pPr>
            <a:r>
              <a:rPr lang="en-US" dirty="0"/>
              <a:t>Loose PV quick connectors</a:t>
            </a:r>
          </a:p>
          <a:p>
            <a:pPr marL="1085850" lvl="2" indent="-171450">
              <a:buFont typeface="Arial" charset="0"/>
              <a:buChar char="•"/>
            </a:pPr>
            <a:r>
              <a:rPr lang="en-US" dirty="0"/>
              <a:t>Incorrectly made crimps</a:t>
            </a:r>
          </a:p>
          <a:p>
            <a:pPr marL="1085850" lvl="2" indent="-171450">
              <a:buFont typeface="Arial" charset="0"/>
              <a:buChar char="•"/>
            </a:pPr>
            <a:r>
              <a:rPr lang="en-US" dirty="0"/>
              <a:t>Manufacturing defects</a:t>
            </a:r>
          </a:p>
          <a:p>
            <a:pPr marL="171450" indent="-171450">
              <a:buFont typeface="Arial" charset="0"/>
              <a:buChar char="•"/>
            </a:pPr>
            <a:r>
              <a:rPr lang="en-US" dirty="0"/>
              <a:t>Arc-fault protection is required per NEC for most PV Systems</a:t>
            </a:r>
          </a:p>
          <a:p>
            <a:pPr marL="628650" lvl="1" indent="-171450">
              <a:buFont typeface="Arial" charset="0"/>
              <a:buChar char="•"/>
            </a:pPr>
            <a:r>
              <a:rPr lang="en-US" dirty="0"/>
              <a:t>Introduced in 2011 Code cycle,</a:t>
            </a:r>
            <a:r>
              <a:rPr lang="en-US" baseline="0" dirty="0"/>
              <a:t> so most</a:t>
            </a:r>
            <a:r>
              <a:rPr lang="en-US" dirty="0"/>
              <a:t> older systems do not have it</a:t>
            </a:r>
          </a:p>
          <a:p>
            <a:pPr marL="628650" lvl="1" indent="-171450">
              <a:buFont typeface="Arial" charset="0"/>
              <a:buChar char="•"/>
            </a:pPr>
            <a:r>
              <a:rPr lang="en-US" dirty="0"/>
              <a:t>Many existing large (MW) systems do not have</a:t>
            </a:r>
          </a:p>
          <a:p>
            <a:pPr marL="1085850" lvl="2" indent="-171450">
              <a:buFont typeface="Arial" charset="0"/>
              <a:buChar char="•"/>
            </a:pPr>
            <a:r>
              <a:rPr lang="en-US" dirty="0"/>
              <a:t>With a central inverter, an arc-fault detecting combiner box is a good option. Some inverter manufacturers have their own arc-fault detecting combiner boxes which they have tested with their central inverter. </a:t>
            </a:r>
          </a:p>
        </p:txBody>
      </p:sp>
      <p:sp>
        <p:nvSpPr>
          <p:cNvPr id="6" name="Header Placeholder 5"/>
          <p:cNvSpPr>
            <a:spLocks noGrp="1"/>
          </p:cNvSpPr>
          <p:nvPr>
            <p:ph type="hdr" sz="quarter" idx="10"/>
          </p:nvPr>
        </p:nvSpPr>
        <p:spPr/>
        <p:txBody>
          <a:bodyPr/>
          <a:lstStyle/>
          <a:p>
            <a:pPr>
              <a:defRPr/>
            </a:pPr>
            <a:r>
              <a:rPr lang="en-US"/>
              <a:t>Solar Electric Safety</a:t>
            </a:r>
          </a:p>
        </p:txBody>
      </p:sp>
    </p:spTree>
    <p:extLst>
      <p:ext uri="{BB962C8B-B14F-4D97-AF65-F5344CB8AC3E}">
        <p14:creationId xmlns:p14="http://schemas.microsoft.com/office/powerpoint/2010/main" val="1808361805"/>
      </p:ext>
    </p:extLst>
  </p:cSld>
  <p:clrMapOvr>
    <a:masterClrMapping/>
  </p:clrMapOvr>
</p:notes>
</file>

<file path=ppt/notesSlides/notesSlide8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31913" y="461963"/>
            <a:ext cx="4179887" cy="3136900"/>
          </a:xfrm>
        </p:spPr>
      </p:sp>
      <p:sp>
        <p:nvSpPr>
          <p:cNvPr id="3" name="Notes Placeholder 2"/>
          <p:cNvSpPr>
            <a:spLocks noGrp="1"/>
          </p:cNvSpPr>
          <p:nvPr>
            <p:ph type="body" idx="1"/>
          </p:nvPr>
        </p:nvSpPr>
        <p:spPr/>
        <p:txBody>
          <a:bodyPr/>
          <a:lstStyle/>
          <a:p>
            <a:pPr marL="171450" indent="-171450">
              <a:buFontTx/>
              <a:buChar char="-"/>
            </a:pPr>
            <a:r>
              <a:rPr lang="en-US" dirty="0"/>
              <a:t>S</a:t>
            </a:r>
            <a:r>
              <a:rPr lang="en-US" baseline="0" dirty="0"/>
              <a:t>o here’s the job hazard analysis form again</a:t>
            </a:r>
          </a:p>
          <a:p>
            <a:pPr marL="171450" indent="-171450">
              <a:buFontTx/>
              <a:buChar char="-"/>
            </a:pPr>
            <a:r>
              <a:rPr lang="en-US" baseline="0" dirty="0"/>
              <a:t>See the list of applicable hazards during racking installation- sun and heat exposure, working with flashing, falling objects, overhead power lines and the hazard control methods to eliminate or mitigate those hazards to an acceptable risk level</a:t>
            </a:r>
          </a:p>
          <a:p>
            <a:endParaRPr lang="en-US" dirty="0"/>
          </a:p>
        </p:txBody>
      </p:sp>
      <p:sp>
        <p:nvSpPr>
          <p:cNvPr id="4" name="Header Placeholder 3"/>
          <p:cNvSpPr>
            <a:spLocks noGrp="1"/>
          </p:cNvSpPr>
          <p:nvPr>
            <p:ph type="hdr" sz="quarter" idx="10"/>
          </p:nvPr>
        </p:nvSpPr>
        <p:spPr/>
        <p:txBody>
          <a:bodyPr/>
          <a:lstStyle/>
          <a:p>
            <a:pPr marL="0" marR="0" lvl="0" indent="0" algn="l" defTabSz="922338" rtl="0" eaLnBrk="1" fontAlgn="base" latinLnBrk="0" hangingPunct="1">
              <a:lnSpc>
                <a:spcPct val="100000"/>
              </a:lnSpc>
              <a:spcBef>
                <a:spcPct val="0"/>
              </a:spcBef>
              <a:spcAft>
                <a:spcPct val="0"/>
              </a:spcAft>
              <a:buClrTx/>
              <a:buSzTx/>
              <a:buFontTx/>
              <a:buNone/>
              <a:tabLst/>
              <a:defRPr/>
            </a:pPr>
            <a:r>
              <a:rPr kumimoji="0" lang="en-US" sz="1400" b="0" i="0" u="none" strike="noStrike" kern="1200" cap="none" spc="0" normalizeH="0" baseline="0" noProof="0">
                <a:ln>
                  <a:noFill/>
                </a:ln>
                <a:solidFill>
                  <a:srgbClr val="000000"/>
                </a:solidFill>
                <a:effectLst/>
                <a:uLnTx/>
                <a:uFillTx/>
                <a:latin typeface="Tahoma" pitchFamily="34" charset="0"/>
                <a:ea typeface="Tahoma" pitchFamily="34" charset="0"/>
                <a:cs typeface="Tahoma" pitchFamily="34" charset="0"/>
              </a:rPr>
              <a:t>&lt;Presentation Title&gt;</a:t>
            </a:r>
          </a:p>
        </p:txBody>
      </p:sp>
      <p:sp>
        <p:nvSpPr>
          <p:cNvPr id="5" name="Slide Number Placeholder 4"/>
          <p:cNvSpPr>
            <a:spLocks noGrp="1"/>
          </p:cNvSpPr>
          <p:nvPr>
            <p:ph type="sldNum" sz="quarter" idx="11"/>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F2044902-878F-B949-9CEA-0806CB61E298}" type="slidenum">
              <a:rPr kumimoji="0" lang="en-US" sz="1200" b="0" i="0" u="none" strike="noStrike" kern="1200" cap="none" spc="0" normalizeH="0" baseline="0" noProof="0" smtClean="0">
                <a:ln>
                  <a:noFill/>
                </a:ln>
                <a:solidFill>
                  <a:srgbClr val="000000"/>
                </a:solidFill>
                <a:effectLst/>
                <a:uLnTx/>
                <a:uFillTx/>
                <a:latin typeface="Tahoma" charset="0"/>
                <a:ea typeface="Tahoma" charset="0"/>
                <a:cs typeface="Tahoma" charset="0"/>
              </a:rPr>
              <a:pPr marL="0" marR="0" lvl="0" indent="0" algn="r" defTabSz="914400" rtl="0" eaLnBrk="1" fontAlgn="base" latinLnBrk="0" hangingPunct="1">
                <a:lnSpc>
                  <a:spcPct val="100000"/>
                </a:lnSpc>
                <a:spcBef>
                  <a:spcPct val="0"/>
                </a:spcBef>
                <a:spcAft>
                  <a:spcPct val="0"/>
                </a:spcAft>
                <a:buClrTx/>
                <a:buSzTx/>
                <a:buFontTx/>
                <a:buNone/>
                <a:tabLst/>
                <a:defRPr/>
              </a:pPr>
              <a:t>86</a:t>
            </a:fld>
            <a:endParaRPr kumimoji="0" lang="en-US" sz="1200" b="0" i="0" u="none" strike="noStrike" kern="1200" cap="none" spc="0" normalizeH="0" baseline="0" noProof="0">
              <a:ln>
                <a:noFill/>
              </a:ln>
              <a:solidFill>
                <a:srgbClr val="000000"/>
              </a:solidFill>
              <a:effectLst/>
              <a:uLnTx/>
              <a:uFillTx/>
              <a:latin typeface="Tahoma" charset="0"/>
              <a:ea typeface="Tahoma" charset="0"/>
              <a:cs typeface="Tahoma" charset="0"/>
            </a:endParaRPr>
          </a:p>
        </p:txBody>
      </p:sp>
    </p:spTree>
    <p:extLst>
      <p:ext uri="{BB962C8B-B14F-4D97-AF65-F5344CB8AC3E}">
        <p14:creationId xmlns:p14="http://schemas.microsoft.com/office/powerpoint/2010/main" val="3558740242"/>
      </p:ext>
    </p:extLst>
  </p:cSld>
  <p:clrMapOvr>
    <a:masterClrMapping/>
  </p:clrMapOvr>
</p:notes>
</file>

<file path=ppt/notesSlides/notesSlide8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31913" y="461963"/>
            <a:ext cx="4179887" cy="3136900"/>
          </a:xfrm>
        </p:spPr>
      </p:sp>
      <p:sp>
        <p:nvSpPr>
          <p:cNvPr id="3" name="Notes Placeholder 2"/>
          <p:cNvSpPr>
            <a:spLocks noGrp="1"/>
          </p:cNvSpPr>
          <p:nvPr>
            <p:ph type="body" idx="1"/>
          </p:nvPr>
        </p:nvSpPr>
        <p:spPr/>
        <p:txBody>
          <a:bodyPr/>
          <a:lstStyle/>
          <a:p>
            <a:pPr marL="171450" indent="-171450">
              <a:buFontTx/>
              <a:buChar char="-"/>
            </a:pPr>
            <a:r>
              <a:rPr lang="en-US" dirty="0"/>
              <a:t>S</a:t>
            </a:r>
            <a:r>
              <a:rPr lang="en-US" baseline="0" dirty="0"/>
              <a:t>o here’s the job hazard analysis form again</a:t>
            </a:r>
          </a:p>
          <a:p>
            <a:pPr marL="171450" indent="-171450">
              <a:buFontTx/>
              <a:buChar char="-"/>
            </a:pPr>
            <a:r>
              <a:rPr lang="en-US" baseline="0" dirty="0"/>
              <a:t>See the list of applicable hazards during racking installation- sun and heat exposure, working with flashing, falling objects, overhead power lines and the hazard control methods to eliminate or mitigate those hazards to an acceptable risk level</a:t>
            </a:r>
          </a:p>
          <a:p>
            <a:endParaRPr lang="en-US" dirty="0"/>
          </a:p>
        </p:txBody>
      </p:sp>
      <p:sp>
        <p:nvSpPr>
          <p:cNvPr id="4" name="Header Placeholder 3"/>
          <p:cNvSpPr>
            <a:spLocks noGrp="1"/>
          </p:cNvSpPr>
          <p:nvPr>
            <p:ph type="hdr" sz="quarter" idx="10"/>
          </p:nvPr>
        </p:nvSpPr>
        <p:spPr/>
        <p:txBody>
          <a:bodyPr/>
          <a:lstStyle/>
          <a:p>
            <a:pPr marL="0" marR="0" lvl="0" indent="0" algn="l" defTabSz="922338" rtl="0" eaLnBrk="1" fontAlgn="base" latinLnBrk="0" hangingPunct="1">
              <a:lnSpc>
                <a:spcPct val="100000"/>
              </a:lnSpc>
              <a:spcBef>
                <a:spcPct val="0"/>
              </a:spcBef>
              <a:spcAft>
                <a:spcPct val="0"/>
              </a:spcAft>
              <a:buClrTx/>
              <a:buSzTx/>
              <a:buFontTx/>
              <a:buNone/>
              <a:tabLst/>
              <a:defRPr/>
            </a:pPr>
            <a:r>
              <a:rPr kumimoji="0" lang="en-US" sz="1400" b="0" i="0" u="none" strike="noStrike" kern="1200" cap="none" spc="0" normalizeH="0" baseline="0" noProof="0">
                <a:ln>
                  <a:noFill/>
                </a:ln>
                <a:solidFill>
                  <a:srgbClr val="000000"/>
                </a:solidFill>
                <a:effectLst/>
                <a:uLnTx/>
                <a:uFillTx/>
                <a:latin typeface="Tahoma" pitchFamily="34" charset="0"/>
                <a:ea typeface="Tahoma" pitchFamily="34" charset="0"/>
                <a:cs typeface="Tahoma" pitchFamily="34" charset="0"/>
              </a:rPr>
              <a:t>&lt;Presentation Title&gt;</a:t>
            </a:r>
          </a:p>
        </p:txBody>
      </p:sp>
      <p:sp>
        <p:nvSpPr>
          <p:cNvPr id="5" name="Slide Number Placeholder 4"/>
          <p:cNvSpPr>
            <a:spLocks noGrp="1"/>
          </p:cNvSpPr>
          <p:nvPr>
            <p:ph type="sldNum" sz="quarter" idx="11"/>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F2044902-878F-B949-9CEA-0806CB61E298}" type="slidenum">
              <a:rPr kumimoji="0" lang="en-US" sz="1200" b="0" i="0" u="none" strike="noStrike" kern="1200" cap="none" spc="0" normalizeH="0" baseline="0" noProof="0" smtClean="0">
                <a:ln>
                  <a:noFill/>
                </a:ln>
                <a:solidFill>
                  <a:srgbClr val="000000"/>
                </a:solidFill>
                <a:effectLst/>
                <a:uLnTx/>
                <a:uFillTx/>
                <a:latin typeface="Tahoma" charset="0"/>
                <a:ea typeface="Tahoma" charset="0"/>
                <a:cs typeface="Tahoma" charset="0"/>
              </a:rPr>
              <a:pPr marL="0" marR="0" lvl="0" indent="0" algn="r" defTabSz="914400" rtl="0" eaLnBrk="1" fontAlgn="base" latinLnBrk="0" hangingPunct="1">
                <a:lnSpc>
                  <a:spcPct val="100000"/>
                </a:lnSpc>
                <a:spcBef>
                  <a:spcPct val="0"/>
                </a:spcBef>
                <a:spcAft>
                  <a:spcPct val="0"/>
                </a:spcAft>
                <a:buClrTx/>
                <a:buSzTx/>
                <a:buFontTx/>
                <a:buNone/>
                <a:tabLst/>
                <a:defRPr/>
              </a:pPr>
              <a:t>87</a:t>
            </a:fld>
            <a:endParaRPr kumimoji="0" lang="en-US" sz="1200" b="0" i="0" u="none" strike="noStrike" kern="1200" cap="none" spc="0" normalizeH="0" baseline="0" noProof="0">
              <a:ln>
                <a:noFill/>
              </a:ln>
              <a:solidFill>
                <a:srgbClr val="000000"/>
              </a:solidFill>
              <a:effectLst/>
              <a:uLnTx/>
              <a:uFillTx/>
              <a:latin typeface="Tahoma" charset="0"/>
              <a:ea typeface="Tahoma" charset="0"/>
              <a:cs typeface="Tahoma" charset="0"/>
            </a:endParaRPr>
          </a:p>
        </p:txBody>
      </p:sp>
    </p:spTree>
    <p:extLst>
      <p:ext uri="{BB962C8B-B14F-4D97-AF65-F5344CB8AC3E}">
        <p14:creationId xmlns:p14="http://schemas.microsoft.com/office/powerpoint/2010/main" val="3727653214"/>
      </p:ext>
    </p:extLst>
  </p:cSld>
  <p:clrMapOvr>
    <a:masterClrMapping/>
  </p:clrMapOvr>
</p:notes>
</file>

<file path=ppt/notesSlides/notesSlide8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31913" y="461963"/>
            <a:ext cx="4179887" cy="3136900"/>
          </a:xfrm>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p:nvPr>
        </p:nvSpPr>
        <p:spPr/>
        <p:txBody>
          <a:bodyPr/>
          <a:lstStyle/>
          <a:p>
            <a:pPr>
              <a:defRPr/>
            </a:pPr>
            <a:r>
              <a:rPr lang="en-US"/>
              <a:t>Solar Electric Safety</a:t>
            </a:r>
          </a:p>
        </p:txBody>
      </p:sp>
      <p:sp>
        <p:nvSpPr>
          <p:cNvPr id="5" name="Slide Number Placeholder 4"/>
          <p:cNvSpPr>
            <a:spLocks noGrp="1"/>
          </p:cNvSpPr>
          <p:nvPr>
            <p:ph type="sldNum" sz="quarter" idx="5"/>
          </p:nvPr>
        </p:nvSpPr>
        <p:spPr/>
        <p:txBody>
          <a:bodyPr/>
          <a:lstStyle/>
          <a:p>
            <a:fld id="{F2044902-878F-B949-9CEA-0806CB61E298}" type="slidenum">
              <a:rPr lang="en-US" smtClean="0"/>
              <a:pPr/>
              <a:t>88</a:t>
            </a:fld>
            <a:endParaRPr lang="en-US"/>
          </a:p>
        </p:txBody>
      </p:sp>
    </p:spTree>
    <p:extLst>
      <p:ext uri="{BB962C8B-B14F-4D97-AF65-F5344CB8AC3E}">
        <p14:creationId xmlns:p14="http://schemas.microsoft.com/office/powerpoint/2010/main" val="843383826"/>
      </p:ext>
    </p:extLst>
  </p:cSld>
  <p:clrMapOvr>
    <a:masterClrMapping/>
  </p:clrMapOvr>
</p:notes>
</file>

<file path=ppt/notesSlides/notesSlide8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31913" y="461963"/>
            <a:ext cx="4179887" cy="3136900"/>
          </a:xfrm>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nvPr>
        </p:nvSpPr>
        <p:spPr/>
        <p:txBody>
          <a:bodyPr/>
          <a:lstStyle/>
          <a:p>
            <a:pPr>
              <a:defRPr/>
            </a:pPr>
            <a:r>
              <a:rPr lang="en-US"/>
              <a:t>Solar Electric Safety</a:t>
            </a:r>
          </a:p>
        </p:txBody>
      </p:sp>
      <p:sp>
        <p:nvSpPr>
          <p:cNvPr id="5" name="Slide Number Placeholder 4"/>
          <p:cNvSpPr>
            <a:spLocks noGrp="1"/>
          </p:cNvSpPr>
          <p:nvPr>
            <p:ph type="sldNum" sz="quarter" idx="11"/>
          </p:nvPr>
        </p:nvSpPr>
        <p:spPr/>
        <p:txBody>
          <a:bodyPr/>
          <a:lstStyle/>
          <a:p>
            <a:fld id="{F2044902-878F-B949-9CEA-0806CB61E298}" type="slidenum">
              <a:rPr lang="en-US" smtClean="0"/>
              <a:pPr/>
              <a:t>89</a:t>
            </a:fld>
            <a:endParaRPr lang="en-US"/>
          </a:p>
        </p:txBody>
      </p:sp>
    </p:spTree>
    <p:extLst>
      <p:ext uri="{BB962C8B-B14F-4D97-AF65-F5344CB8AC3E}">
        <p14:creationId xmlns:p14="http://schemas.microsoft.com/office/powerpoint/2010/main" val="148489327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31913" y="461963"/>
            <a:ext cx="4179887" cy="3136900"/>
          </a:xfrm>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Discuss DC and AC voltages that can be found on large-scale PV sites</a:t>
            </a:r>
          </a:p>
          <a:p>
            <a:pPr marL="628650" lvl="1" indent="-171450">
              <a:buFont typeface="Arial" panose="020B0604020202020204" pitchFamily="34" charset="0"/>
              <a:buChar char="•"/>
            </a:pPr>
            <a:r>
              <a:rPr lang="en-US" dirty="0"/>
              <a:t>PV DC circuits up to 1,500 VDC, dependent on system design (600VDC - 1500VDC)</a:t>
            </a:r>
          </a:p>
          <a:p>
            <a:pPr marL="628650" lvl="1" indent="-171450">
              <a:buFont typeface="Arial" panose="020B0604020202020204" pitchFamily="34" charset="0"/>
              <a:buChar char="•"/>
            </a:pPr>
            <a:r>
              <a:rPr lang="en-US" dirty="0"/>
              <a:t>Inverter 3-ph AC circuits up to 690 VAC</a:t>
            </a:r>
          </a:p>
          <a:p>
            <a:pPr marL="628650" lvl="1" indent="-171450">
              <a:buFont typeface="Arial" panose="020B0604020202020204" pitchFamily="34" charset="0"/>
              <a:buChar char="•"/>
            </a:pPr>
            <a:r>
              <a:rPr lang="en-US" dirty="0"/>
              <a:t>Typically site power provided at 120/240VAC</a:t>
            </a:r>
          </a:p>
          <a:p>
            <a:pPr marL="628650" lvl="1" indent="-171450">
              <a:buFont typeface="Arial" panose="020B0604020202020204" pitchFamily="34" charset="0"/>
              <a:buChar char="•"/>
            </a:pPr>
            <a:r>
              <a:rPr lang="en-US" dirty="0"/>
              <a:t>Data acquisition system (DAS)- DAS power conductors and the voltage reference conductors for metering are often directly connected to the secondary side of the transformer.</a:t>
            </a:r>
          </a:p>
          <a:p>
            <a:pPr marL="1085850" lvl="2" indent="-171450">
              <a:buFont typeface="Arial" panose="020B0604020202020204" pitchFamily="34" charset="0"/>
              <a:buChar char="•"/>
            </a:pPr>
            <a:r>
              <a:rPr lang="en-US" dirty="0"/>
              <a:t>Especially since these secondary conductors from the MV TF are extremely dangerous and often casually treated despite some of the highest arc flash ratings</a:t>
            </a:r>
          </a:p>
          <a:p>
            <a:pPr marL="628650" lvl="1" indent="-171450">
              <a:buFont typeface="Arial" panose="020B0604020202020204" pitchFamily="34" charset="0"/>
              <a:buChar char="•"/>
            </a:pPr>
            <a:r>
              <a:rPr lang="en-US" dirty="0"/>
              <a:t>Medium voltages (MV) for distribution (not covered in this course)</a:t>
            </a:r>
          </a:p>
          <a:p>
            <a:pPr marL="628650" lvl="1" indent="-171450">
              <a:buFont typeface="Arial" panose="020B0604020202020204" pitchFamily="34" charset="0"/>
              <a:buChar char="•"/>
            </a:pPr>
            <a:endParaRPr lang="en-US" dirty="0"/>
          </a:p>
        </p:txBody>
      </p:sp>
      <p:sp>
        <p:nvSpPr>
          <p:cNvPr id="4" name="Header Placeholder 3"/>
          <p:cNvSpPr>
            <a:spLocks noGrp="1"/>
          </p:cNvSpPr>
          <p:nvPr>
            <p:ph type="hdr" sz="quarter"/>
          </p:nvPr>
        </p:nvSpPr>
        <p:spPr/>
        <p:txBody>
          <a:bodyPr/>
          <a:lstStyle/>
          <a:p>
            <a:pPr>
              <a:defRPr/>
            </a:pPr>
            <a:r>
              <a:rPr lang="en-US" dirty="0"/>
              <a:t>Solar Electric Safety</a:t>
            </a:r>
          </a:p>
        </p:txBody>
      </p:sp>
      <p:sp>
        <p:nvSpPr>
          <p:cNvPr id="5" name="Slide Number Placeholder 4"/>
          <p:cNvSpPr>
            <a:spLocks noGrp="1"/>
          </p:cNvSpPr>
          <p:nvPr>
            <p:ph type="sldNum" sz="quarter" idx="5"/>
          </p:nvPr>
        </p:nvSpPr>
        <p:spPr/>
        <p:txBody>
          <a:bodyPr/>
          <a:lstStyle/>
          <a:p>
            <a:fld id="{F2044902-878F-B949-9CEA-0806CB61E298}" type="slidenum">
              <a:rPr lang="en-US" smtClean="0"/>
              <a:pPr/>
              <a:t>9</a:t>
            </a:fld>
            <a:endParaRPr lang="en-US" dirty="0"/>
          </a:p>
        </p:txBody>
      </p:sp>
    </p:spTree>
    <p:extLst>
      <p:ext uri="{BB962C8B-B14F-4D97-AF65-F5344CB8AC3E}">
        <p14:creationId xmlns:p14="http://schemas.microsoft.com/office/powerpoint/2010/main" val="3951888179"/>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sp>
        <p:nvSpPr>
          <p:cNvPr id="4" name="Picture Placeholder 3"/>
          <p:cNvSpPr>
            <a:spLocks noGrp="1"/>
          </p:cNvSpPr>
          <p:nvPr>
            <p:ph type="pic" sz="quarter" idx="10"/>
          </p:nvPr>
        </p:nvSpPr>
        <p:spPr>
          <a:xfrm>
            <a:off x="4564961" y="1097858"/>
            <a:ext cx="4317066" cy="3782359"/>
          </a:xfrm>
          <a:prstGeom prst="rect">
            <a:avLst/>
          </a:prstGeom>
        </p:spPr>
        <p:txBody>
          <a:bodyPr lIns="0" tIns="0" rIns="0" bIns="0" anchor="ctr"/>
          <a:lstStyle>
            <a:lvl1pPr marL="0" indent="0" algn="ctr">
              <a:buNone/>
              <a:defRPr>
                <a:latin typeface="Tahoma"/>
                <a:cs typeface="Tahoma"/>
              </a:defRPr>
            </a:lvl1pPr>
          </a:lstStyle>
          <a:p>
            <a:pPr lvl="0"/>
            <a:r>
              <a:rPr lang="en-US" noProof="0"/>
              <a:t>Click icon to add picture</a:t>
            </a:r>
          </a:p>
        </p:txBody>
      </p:sp>
      <p:sp>
        <p:nvSpPr>
          <p:cNvPr id="10" name="Title 1"/>
          <p:cNvSpPr txBox="1">
            <a:spLocks/>
          </p:cNvSpPr>
          <p:nvPr userDrawn="1"/>
        </p:nvSpPr>
        <p:spPr>
          <a:xfrm>
            <a:off x="2591060" y="0"/>
            <a:ext cx="6526937" cy="892629"/>
          </a:xfrm>
          <a:prstGeom prst="rect">
            <a:avLst/>
          </a:prstGeom>
        </p:spPr>
        <p:txBody>
          <a:bodyPr vert="horz" lIns="91407" tIns="45704" rIns="91407" bIns="45704" rtlCol="0" anchor="ctr">
            <a:noAutofit/>
          </a:bodyPr>
          <a:lstStyle>
            <a:lvl1pPr algn="ctr" rtl="0" eaLnBrk="1" fontAlgn="base" hangingPunct="1">
              <a:spcBef>
                <a:spcPct val="0"/>
              </a:spcBef>
              <a:spcAft>
                <a:spcPct val="0"/>
              </a:spcAft>
              <a:defRPr lang="en-US" sz="3200" b="1" kern="1200" cap="small" baseline="0">
                <a:ln>
                  <a:gradFill flip="none" rotWithShape="1">
                    <a:gsLst>
                      <a:gs pos="0">
                        <a:schemeClr val="bg1">
                          <a:lumMod val="50000"/>
                          <a:alpha val="30000"/>
                        </a:schemeClr>
                      </a:gs>
                      <a:gs pos="100000">
                        <a:srgbClr val="FFFFFF">
                          <a:alpha val="30000"/>
                        </a:srgbClr>
                      </a:gs>
                    </a:gsLst>
                    <a:lin ang="5400000" scaled="0"/>
                    <a:tileRect/>
                  </a:gradFill>
                </a:ln>
                <a:solidFill>
                  <a:schemeClr val="bg1"/>
                </a:solidFill>
                <a:effectLst>
                  <a:outerShdw blurRad="38100" dist="38100" dir="2700000" algn="tl">
                    <a:srgbClr val="000000">
                      <a:alpha val="43137"/>
                    </a:srgbClr>
                  </a:outerShdw>
                </a:effectLst>
                <a:latin typeface="Tahoma" pitchFamily="34" charset="0"/>
                <a:ea typeface="ＭＳ Ｐゴシック" charset="0"/>
                <a:cs typeface="Tahoma" pitchFamily="34" charset="0"/>
              </a:defRPr>
            </a:lvl1pPr>
            <a:lvl2pPr algn="ctr" rtl="0" eaLnBrk="1" fontAlgn="base" hangingPunct="1">
              <a:spcBef>
                <a:spcPct val="0"/>
              </a:spcBef>
              <a:spcAft>
                <a:spcPct val="0"/>
              </a:spcAft>
              <a:defRPr sz="3600" b="1">
                <a:solidFill>
                  <a:schemeClr val="tx1"/>
                </a:solidFill>
                <a:latin typeface="Tahoma" charset="0"/>
                <a:ea typeface="ＭＳ Ｐゴシック" charset="0"/>
                <a:cs typeface="Tahoma" charset="0"/>
              </a:defRPr>
            </a:lvl2pPr>
            <a:lvl3pPr algn="ctr" rtl="0" eaLnBrk="1" fontAlgn="base" hangingPunct="1">
              <a:spcBef>
                <a:spcPct val="0"/>
              </a:spcBef>
              <a:spcAft>
                <a:spcPct val="0"/>
              </a:spcAft>
              <a:defRPr sz="3600" b="1">
                <a:solidFill>
                  <a:schemeClr val="tx1"/>
                </a:solidFill>
                <a:latin typeface="Tahoma" charset="0"/>
                <a:ea typeface="ＭＳ Ｐゴシック" charset="0"/>
                <a:cs typeface="Tahoma" charset="0"/>
              </a:defRPr>
            </a:lvl3pPr>
            <a:lvl4pPr algn="ctr" rtl="0" eaLnBrk="1" fontAlgn="base" hangingPunct="1">
              <a:spcBef>
                <a:spcPct val="0"/>
              </a:spcBef>
              <a:spcAft>
                <a:spcPct val="0"/>
              </a:spcAft>
              <a:defRPr sz="3600" b="1">
                <a:solidFill>
                  <a:schemeClr val="tx1"/>
                </a:solidFill>
                <a:latin typeface="Tahoma" charset="0"/>
                <a:ea typeface="ＭＳ Ｐゴシック" charset="0"/>
                <a:cs typeface="Tahoma" charset="0"/>
              </a:defRPr>
            </a:lvl4pPr>
            <a:lvl5pPr algn="ctr" rtl="0" eaLnBrk="1" fontAlgn="base" hangingPunct="1">
              <a:spcBef>
                <a:spcPct val="0"/>
              </a:spcBef>
              <a:spcAft>
                <a:spcPct val="0"/>
              </a:spcAft>
              <a:defRPr sz="3600" b="1">
                <a:solidFill>
                  <a:schemeClr val="tx1"/>
                </a:solidFill>
                <a:latin typeface="Tahoma" charset="0"/>
                <a:ea typeface="ＭＳ Ｐゴシック" charset="0"/>
                <a:cs typeface="Tahoma" charset="0"/>
              </a:defRPr>
            </a:lvl5pPr>
            <a:lvl6pPr marL="457039" algn="ctr" rtl="0" eaLnBrk="1" fontAlgn="base" hangingPunct="1">
              <a:spcBef>
                <a:spcPct val="0"/>
              </a:spcBef>
              <a:spcAft>
                <a:spcPct val="0"/>
              </a:spcAft>
              <a:defRPr sz="4400" b="1">
                <a:solidFill>
                  <a:schemeClr val="tx1"/>
                </a:solidFill>
                <a:latin typeface="Gill Sans"/>
                <a:ea typeface="MS PGothic" pitchFamily="34" charset="-128"/>
              </a:defRPr>
            </a:lvl6pPr>
            <a:lvl7pPr marL="914079" algn="ctr" rtl="0" eaLnBrk="1" fontAlgn="base" hangingPunct="1">
              <a:spcBef>
                <a:spcPct val="0"/>
              </a:spcBef>
              <a:spcAft>
                <a:spcPct val="0"/>
              </a:spcAft>
              <a:defRPr sz="4400" b="1">
                <a:solidFill>
                  <a:schemeClr val="tx1"/>
                </a:solidFill>
                <a:latin typeface="Gill Sans"/>
                <a:ea typeface="MS PGothic" pitchFamily="34" charset="-128"/>
              </a:defRPr>
            </a:lvl7pPr>
            <a:lvl8pPr marL="1371119" algn="ctr" rtl="0" eaLnBrk="1" fontAlgn="base" hangingPunct="1">
              <a:spcBef>
                <a:spcPct val="0"/>
              </a:spcBef>
              <a:spcAft>
                <a:spcPct val="0"/>
              </a:spcAft>
              <a:defRPr sz="4400" b="1">
                <a:solidFill>
                  <a:schemeClr val="tx1"/>
                </a:solidFill>
                <a:latin typeface="Gill Sans"/>
                <a:ea typeface="MS PGothic" pitchFamily="34" charset="-128"/>
              </a:defRPr>
            </a:lvl8pPr>
            <a:lvl9pPr marL="1828159" algn="ctr" rtl="0" eaLnBrk="1" fontAlgn="base" hangingPunct="1">
              <a:spcBef>
                <a:spcPct val="0"/>
              </a:spcBef>
              <a:spcAft>
                <a:spcPct val="0"/>
              </a:spcAft>
              <a:defRPr sz="4400" b="1">
                <a:solidFill>
                  <a:schemeClr val="tx1"/>
                </a:solidFill>
                <a:latin typeface="Gill Sans"/>
                <a:ea typeface="MS PGothic" pitchFamily="34" charset="-128"/>
              </a:defRPr>
            </a:lvl9pPr>
          </a:lstStyle>
          <a:p>
            <a:pPr>
              <a:lnSpc>
                <a:spcPct val="100000"/>
              </a:lnSpc>
              <a:spcBef>
                <a:spcPts val="0"/>
              </a:spcBef>
            </a:pPr>
            <a:r>
              <a:rPr lang="en-US" sz="3600">
                <a:effectLst>
                  <a:outerShdw blurRad="38100" sx="1000" sy="1000" algn="tl">
                    <a:srgbClr val="000000"/>
                  </a:outerShdw>
                </a:effectLst>
              </a:rPr>
              <a:t>Solar Energy</a:t>
            </a:r>
            <a:r>
              <a:rPr lang="en-US" sz="3600" baseline="0">
                <a:effectLst>
                  <a:outerShdw blurRad="38100" sx="1000" sy="1000" algn="tl">
                    <a:srgbClr val="000000"/>
                  </a:outerShdw>
                </a:effectLst>
              </a:rPr>
              <a:t> </a:t>
            </a:r>
            <a:r>
              <a:rPr lang="en-US" sz="3600">
                <a:effectLst>
                  <a:outerShdw blurRad="38100" sx="1000" sy="1000" algn="tl">
                    <a:srgbClr val="000000"/>
                  </a:outerShdw>
                </a:effectLst>
              </a:rPr>
              <a:t>International</a:t>
            </a:r>
          </a:p>
        </p:txBody>
      </p:sp>
      <p:pic>
        <p:nvPicPr>
          <p:cNvPr id="11" name="Picture 10"/>
          <p:cNvPicPr>
            <a:picLocks noChangeAspect="1"/>
          </p:cNvPicPr>
          <p:nvPr userDrawn="1"/>
        </p:nvPicPr>
        <p:blipFill rotWithShape="1">
          <a:blip r:embed="rId2" cstate="email">
            <a:extLst>
              <a:ext uri="{28A0092B-C50C-407E-A947-70E740481C1C}">
                <a14:useLocalDpi xmlns:a14="http://schemas.microsoft.com/office/drawing/2010/main"/>
              </a:ext>
            </a:extLst>
          </a:blip>
          <a:srcRect t="21980" r="67546" b="23587"/>
          <a:stretch/>
        </p:blipFill>
        <p:spPr>
          <a:xfrm>
            <a:off x="0" y="-101931"/>
            <a:ext cx="2460428" cy="1099755"/>
          </a:xfrm>
          <a:prstGeom prst="rect">
            <a:avLst/>
          </a:prstGeom>
        </p:spPr>
      </p:pic>
      <p:pic>
        <p:nvPicPr>
          <p:cNvPr id="12" name="Picture 11"/>
          <p:cNvPicPr>
            <a:picLocks noChangeAspect="1"/>
          </p:cNvPicPr>
          <p:nvPr userDrawn="1"/>
        </p:nvPicPr>
        <p:blipFill rotWithShape="1">
          <a:blip r:embed="rId3" cstate="email">
            <a:alphaModFix amt="70000"/>
            <a:extLst>
              <a:ext uri="{28A0092B-C50C-407E-A947-70E740481C1C}">
                <a14:useLocalDpi xmlns:a14="http://schemas.microsoft.com/office/drawing/2010/main"/>
              </a:ext>
            </a:extLst>
          </a:blip>
          <a:srcRect/>
          <a:stretch/>
        </p:blipFill>
        <p:spPr>
          <a:xfrm>
            <a:off x="0" y="4388759"/>
            <a:ext cx="9144000" cy="2469241"/>
          </a:xfrm>
          <a:prstGeom prst="rect">
            <a:avLst/>
          </a:prstGeom>
        </p:spPr>
      </p:pic>
      <p:sp>
        <p:nvSpPr>
          <p:cNvPr id="2" name="Title 1"/>
          <p:cNvSpPr>
            <a:spLocks noGrp="1"/>
          </p:cNvSpPr>
          <p:nvPr>
            <p:ph type="title" hasCustomPrompt="1"/>
          </p:nvPr>
        </p:nvSpPr>
        <p:spPr>
          <a:xfrm>
            <a:off x="442451" y="1327357"/>
            <a:ext cx="3303639" cy="1858296"/>
          </a:xfrm>
        </p:spPr>
        <p:txBody>
          <a:bodyPr/>
          <a:lstStyle>
            <a:lvl1pPr algn="ctr" rtl="0" eaLnBrk="1" fontAlgn="base" hangingPunct="1">
              <a:lnSpc>
                <a:spcPct val="100000"/>
              </a:lnSpc>
              <a:spcBef>
                <a:spcPts val="0"/>
              </a:spcBef>
              <a:spcAft>
                <a:spcPct val="0"/>
              </a:spcAft>
              <a:defRPr lang="en-US" sz="4400" b="1" kern="1200" cap="none" baseline="0">
                <a:ln>
                  <a:gradFill flip="none" rotWithShape="1">
                    <a:gsLst>
                      <a:gs pos="0">
                        <a:schemeClr val="bg1">
                          <a:lumMod val="50000"/>
                          <a:alpha val="30000"/>
                        </a:schemeClr>
                      </a:gs>
                      <a:gs pos="100000">
                        <a:srgbClr val="FFFFFF">
                          <a:alpha val="30000"/>
                        </a:srgbClr>
                      </a:gs>
                    </a:gsLst>
                    <a:lin ang="5400000" scaled="0"/>
                    <a:tileRect/>
                  </a:gradFill>
                </a:ln>
                <a:solidFill>
                  <a:schemeClr val="tx1"/>
                </a:solidFill>
                <a:effectLst/>
                <a:latin typeface="Tahoma" pitchFamily="34" charset="0"/>
                <a:ea typeface="ＭＳ Ｐゴシック" charset="0"/>
                <a:cs typeface="Tahoma" pitchFamily="34" charset="0"/>
              </a:defRPr>
            </a:lvl1pPr>
          </a:lstStyle>
          <a:p>
            <a:r>
              <a:rPr lang="en-US" dirty="0"/>
              <a:t>Lesson Title</a:t>
            </a:r>
          </a:p>
        </p:txBody>
      </p:sp>
    </p:spTree>
    <p:extLst>
      <p:ext uri="{BB962C8B-B14F-4D97-AF65-F5344CB8AC3E}">
        <p14:creationId xmlns:p14="http://schemas.microsoft.com/office/powerpoint/2010/main" val="252288112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userDrawn="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effectLst/>
              </a:defRPr>
            </a:lvl1pPr>
          </a:lstStyle>
          <a:p>
            <a:r>
              <a:rPr lang="en-US"/>
              <a:t>Click to edit Master title style</a:t>
            </a:r>
            <a:endParaRPr lang="en-US" dirty="0"/>
          </a:p>
        </p:txBody>
      </p:sp>
    </p:spTree>
    <p:extLst>
      <p:ext uri="{BB962C8B-B14F-4D97-AF65-F5344CB8AC3E}">
        <p14:creationId xmlns:p14="http://schemas.microsoft.com/office/powerpoint/2010/main" val="104214294"/>
      </p:ext>
    </p:extLst>
  </p:cSld>
  <p:clrMapOvr>
    <a:masterClrMapping/>
  </p:clrMapOvr>
  <p:extLst mod="1">
    <p:ext uri="{DCECCB84-F9BA-43D5-87BE-67443E8EF086}">
      <p15:sldGuideLst xmlns:p15="http://schemas.microsoft.com/office/powerpoint/2012/main"/>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userDrawn="1">
  <p:cSld name="Blank Slate">
    <p:spTree>
      <p:nvGrpSpPr>
        <p:cNvPr id="1" name=""/>
        <p:cNvGrpSpPr/>
        <p:nvPr/>
      </p:nvGrpSpPr>
      <p:grpSpPr>
        <a:xfrm>
          <a:off x="0" y="0"/>
          <a:ext cx="0" cy="0"/>
          <a:chOff x="0" y="0"/>
          <a:chExt cx="0" cy="0"/>
        </a:xfrm>
      </p:grpSpPr>
      <p:sp>
        <p:nvSpPr>
          <p:cNvPr id="3" name="Rectangle 2"/>
          <p:cNvSpPr/>
          <p:nvPr userDrawn="1"/>
        </p:nvSpPr>
        <p:spPr>
          <a:xfrm>
            <a:off x="0" y="-103763"/>
            <a:ext cx="9144000" cy="123028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800"/>
          </a:p>
        </p:txBody>
      </p:sp>
      <p:sp>
        <p:nvSpPr>
          <p:cNvPr id="7" name="Title Placeholder 1"/>
          <p:cNvSpPr>
            <a:spLocks noGrp="1"/>
          </p:cNvSpPr>
          <p:nvPr>
            <p:ph type="title"/>
          </p:nvPr>
        </p:nvSpPr>
        <p:spPr>
          <a:xfrm>
            <a:off x="0" y="-14748"/>
            <a:ext cx="9144000" cy="929640"/>
          </a:xfrm>
          <a:prstGeom prst="rect">
            <a:avLst/>
          </a:prstGeom>
        </p:spPr>
        <p:txBody>
          <a:bodyPr vert="horz" lIns="91440" tIns="45720" rIns="91440" bIns="45720" rtlCol="0" anchor="ctr">
            <a:normAutofit/>
          </a:bodyPr>
          <a:lstStyle>
            <a:lvl1pPr algn="ctr" rtl="0" eaLnBrk="1" fontAlgn="base" hangingPunct="1">
              <a:lnSpc>
                <a:spcPct val="100000"/>
              </a:lnSpc>
              <a:spcBef>
                <a:spcPts val="0"/>
              </a:spcBef>
              <a:spcAft>
                <a:spcPct val="0"/>
              </a:spcAft>
              <a:defRPr lang="en-US" sz="4000" b="1" kern="1200" cap="small" baseline="0" dirty="0">
                <a:ln>
                  <a:gradFill flip="none" rotWithShape="1">
                    <a:gsLst>
                      <a:gs pos="0">
                        <a:schemeClr val="bg1">
                          <a:lumMod val="50000"/>
                          <a:alpha val="30000"/>
                        </a:schemeClr>
                      </a:gs>
                      <a:gs pos="100000">
                        <a:srgbClr val="FFFFFF">
                          <a:alpha val="30000"/>
                        </a:srgbClr>
                      </a:gs>
                    </a:gsLst>
                    <a:lin ang="5400000" scaled="0"/>
                    <a:tileRect/>
                  </a:gradFill>
                </a:ln>
                <a:solidFill>
                  <a:schemeClr val="tx1"/>
                </a:solidFill>
                <a:effectLst/>
                <a:latin typeface="Tahoma" pitchFamily="34" charset="0"/>
                <a:ea typeface="ＭＳ Ｐゴシック" charset="0"/>
                <a:cs typeface="Tahoma" pitchFamily="34" charset="0"/>
              </a:defRPr>
            </a:lvl1pPr>
          </a:lstStyle>
          <a:p>
            <a:r>
              <a:rPr lang="en-US"/>
              <a:t>Click to edit Master title style</a:t>
            </a:r>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2_Title Slide">
    <p:spTree>
      <p:nvGrpSpPr>
        <p:cNvPr id="1" name=""/>
        <p:cNvGrpSpPr/>
        <p:nvPr/>
      </p:nvGrpSpPr>
      <p:grpSpPr>
        <a:xfrm>
          <a:off x="0" y="0"/>
          <a:ext cx="0" cy="0"/>
          <a:chOff x="0" y="0"/>
          <a:chExt cx="0" cy="0"/>
        </a:xfrm>
      </p:grpSpPr>
      <p:sp>
        <p:nvSpPr>
          <p:cNvPr id="4" name="Picture Placeholder 3"/>
          <p:cNvSpPr>
            <a:spLocks noGrp="1"/>
          </p:cNvSpPr>
          <p:nvPr>
            <p:ph type="pic" sz="quarter" idx="10"/>
          </p:nvPr>
        </p:nvSpPr>
        <p:spPr>
          <a:xfrm>
            <a:off x="4564961" y="1097858"/>
            <a:ext cx="4317066" cy="3782359"/>
          </a:xfrm>
          <a:prstGeom prst="rect">
            <a:avLst/>
          </a:prstGeom>
        </p:spPr>
        <p:txBody>
          <a:bodyPr lIns="0" tIns="0" rIns="0" bIns="0" anchor="ctr"/>
          <a:lstStyle>
            <a:lvl1pPr marL="0" indent="0" algn="ctr">
              <a:buNone/>
              <a:defRPr>
                <a:latin typeface="Tahoma"/>
                <a:cs typeface="Tahoma"/>
              </a:defRPr>
            </a:lvl1pPr>
          </a:lstStyle>
          <a:p>
            <a:pPr lvl="0"/>
            <a:r>
              <a:rPr lang="en-US" noProof="0"/>
              <a:t>Click icon to add picture</a:t>
            </a:r>
          </a:p>
        </p:txBody>
      </p:sp>
      <p:sp>
        <p:nvSpPr>
          <p:cNvPr id="10" name="Title 1"/>
          <p:cNvSpPr txBox="1">
            <a:spLocks/>
          </p:cNvSpPr>
          <p:nvPr userDrawn="1"/>
        </p:nvSpPr>
        <p:spPr>
          <a:xfrm>
            <a:off x="2591060" y="0"/>
            <a:ext cx="6526937" cy="892629"/>
          </a:xfrm>
          <a:prstGeom prst="rect">
            <a:avLst/>
          </a:prstGeom>
        </p:spPr>
        <p:txBody>
          <a:bodyPr vert="horz" lIns="91407" tIns="45704" rIns="91407" bIns="45704" rtlCol="0" anchor="ctr">
            <a:noAutofit/>
          </a:bodyPr>
          <a:lstStyle>
            <a:lvl1pPr algn="ctr" rtl="0" eaLnBrk="1" fontAlgn="base" hangingPunct="1">
              <a:spcBef>
                <a:spcPct val="0"/>
              </a:spcBef>
              <a:spcAft>
                <a:spcPct val="0"/>
              </a:spcAft>
              <a:defRPr lang="en-US" sz="3200" b="1" kern="1200" cap="small" baseline="0">
                <a:ln>
                  <a:gradFill flip="none" rotWithShape="1">
                    <a:gsLst>
                      <a:gs pos="0">
                        <a:schemeClr val="bg1">
                          <a:lumMod val="50000"/>
                          <a:alpha val="30000"/>
                        </a:schemeClr>
                      </a:gs>
                      <a:gs pos="100000">
                        <a:srgbClr val="FFFFFF">
                          <a:alpha val="30000"/>
                        </a:srgbClr>
                      </a:gs>
                    </a:gsLst>
                    <a:lin ang="5400000" scaled="0"/>
                    <a:tileRect/>
                  </a:gradFill>
                </a:ln>
                <a:solidFill>
                  <a:schemeClr val="bg1"/>
                </a:solidFill>
                <a:effectLst>
                  <a:outerShdw blurRad="38100" dist="38100" dir="2700000" algn="tl">
                    <a:srgbClr val="000000">
                      <a:alpha val="43137"/>
                    </a:srgbClr>
                  </a:outerShdw>
                </a:effectLst>
                <a:latin typeface="Tahoma" pitchFamily="34" charset="0"/>
                <a:ea typeface="ＭＳ Ｐゴシック" charset="0"/>
                <a:cs typeface="Tahoma" pitchFamily="34" charset="0"/>
              </a:defRPr>
            </a:lvl1pPr>
            <a:lvl2pPr algn="ctr" rtl="0" eaLnBrk="1" fontAlgn="base" hangingPunct="1">
              <a:spcBef>
                <a:spcPct val="0"/>
              </a:spcBef>
              <a:spcAft>
                <a:spcPct val="0"/>
              </a:spcAft>
              <a:defRPr sz="3600" b="1">
                <a:solidFill>
                  <a:schemeClr val="tx1"/>
                </a:solidFill>
                <a:latin typeface="Tahoma" charset="0"/>
                <a:ea typeface="ＭＳ Ｐゴシック" charset="0"/>
                <a:cs typeface="Tahoma" charset="0"/>
              </a:defRPr>
            </a:lvl2pPr>
            <a:lvl3pPr algn="ctr" rtl="0" eaLnBrk="1" fontAlgn="base" hangingPunct="1">
              <a:spcBef>
                <a:spcPct val="0"/>
              </a:spcBef>
              <a:spcAft>
                <a:spcPct val="0"/>
              </a:spcAft>
              <a:defRPr sz="3600" b="1">
                <a:solidFill>
                  <a:schemeClr val="tx1"/>
                </a:solidFill>
                <a:latin typeface="Tahoma" charset="0"/>
                <a:ea typeface="ＭＳ Ｐゴシック" charset="0"/>
                <a:cs typeface="Tahoma" charset="0"/>
              </a:defRPr>
            </a:lvl3pPr>
            <a:lvl4pPr algn="ctr" rtl="0" eaLnBrk="1" fontAlgn="base" hangingPunct="1">
              <a:spcBef>
                <a:spcPct val="0"/>
              </a:spcBef>
              <a:spcAft>
                <a:spcPct val="0"/>
              </a:spcAft>
              <a:defRPr sz="3600" b="1">
                <a:solidFill>
                  <a:schemeClr val="tx1"/>
                </a:solidFill>
                <a:latin typeface="Tahoma" charset="0"/>
                <a:ea typeface="ＭＳ Ｐゴシック" charset="0"/>
                <a:cs typeface="Tahoma" charset="0"/>
              </a:defRPr>
            </a:lvl4pPr>
            <a:lvl5pPr algn="ctr" rtl="0" eaLnBrk="1" fontAlgn="base" hangingPunct="1">
              <a:spcBef>
                <a:spcPct val="0"/>
              </a:spcBef>
              <a:spcAft>
                <a:spcPct val="0"/>
              </a:spcAft>
              <a:defRPr sz="3600" b="1">
                <a:solidFill>
                  <a:schemeClr val="tx1"/>
                </a:solidFill>
                <a:latin typeface="Tahoma" charset="0"/>
                <a:ea typeface="ＭＳ Ｐゴシック" charset="0"/>
                <a:cs typeface="Tahoma" charset="0"/>
              </a:defRPr>
            </a:lvl5pPr>
            <a:lvl6pPr marL="457039" algn="ctr" rtl="0" eaLnBrk="1" fontAlgn="base" hangingPunct="1">
              <a:spcBef>
                <a:spcPct val="0"/>
              </a:spcBef>
              <a:spcAft>
                <a:spcPct val="0"/>
              </a:spcAft>
              <a:defRPr sz="4400" b="1">
                <a:solidFill>
                  <a:schemeClr val="tx1"/>
                </a:solidFill>
                <a:latin typeface="Gill Sans"/>
                <a:ea typeface="MS PGothic" pitchFamily="34" charset="-128"/>
              </a:defRPr>
            </a:lvl6pPr>
            <a:lvl7pPr marL="914079" algn="ctr" rtl="0" eaLnBrk="1" fontAlgn="base" hangingPunct="1">
              <a:spcBef>
                <a:spcPct val="0"/>
              </a:spcBef>
              <a:spcAft>
                <a:spcPct val="0"/>
              </a:spcAft>
              <a:defRPr sz="4400" b="1">
                <a:solidFill>
                  <a:schemeClr val="tx1"/>
                </a:solidFill>
                <a:latin typeface="Gill Sans"/>
                <a:ea typeface="MS PGothic" pitchFamily="34" charset="-128"/>
              </a:defRPr>
            </a:lvl7pPr>
            <a:lvl8pPr marL="1371119" algn="ctr" rtl="0" eaLnBrk="1" fontAlgn="base" hangingPunct="1">
              <a:spcBef>
                <a:spcPct val="0"/>
              </a:spcBef>
              <a:spcAft>
                <a:spcPct val="0"/>
              </a:spcAft>
              <a:defRPr sz="4400" b="1">
                <a:solidFill>
                  <a:schemeClr val="tx1"/>
                </a:solidFill>
                <a:latin typeface="Gill Sans"/>
                <a:ea typeface="MS PGothic" pitchFamily="34" charset="-128"/>
              </a:defRPr>
            </a:lvl8pPr>
            <a:lvl9pPr marL="1828159" algn="ctr" rtl="0" eaLnBrk="1" fontAlgn="base" hangingPunct="1">
              <a:spcBef>
                <a:spcPct val="0"/>
              </a:spcBef>
              <a:spcAft>
                <a:spcPct val="0"/>
              </a:spcAft>
              <a:defRPr sz="4400" b="1">
                <a:solidFill>
                  <a:schemeClr val="tx1"/>
                </a:solidFill>
                <a:latin typeface="Gill Sans"/>
                <a:ea typeface="MS PGothic" pitchFamily="34" charset="-128"/>
              </a:defRPr>
            </a:lvl9pPr>
          </a:lstStyle>
          <a:p>
            <a:pPr>
              <a:lnSpc>
                <a:spcPct val="100000"/>
              </a:lnSpc>
              <a:spcBef>
                <a:spcPts val="0"/>
              </a:spcBef>
            </a:pPr>
            <a:r>
              <a:rPr lang="en-US" sz="3600">
                <a:effectLst>
                  <a:outerShdw blurRad="38100" sx="1000" sy="1000" algn="tl">
                    <a:srgbClr val="000000"/>
                  </a:outerShdw>
                </a:effectLst>
              </a:rPr>
              <a:t>Solar Energy</a:t>
            </a:r>
            <a:r>
              <a:rPr lang="en-US" sz="3600" baseline="0">
                <a:effectLst>
                  <a:outerShdw blurRad="38100" sx="1000" sy="1000" algn="tl">
                    <a:srgbClr val="000000"/>
                  </a:outerShdw>
                </a:effectLst>
              </a:rPr>
              <a:t> </a:t>
            </a:r>
            <a:r>
              <a:rPr lang="en-US" sz="3600">
                <a:effectLst>
                  <a:outerShdw blurRad="38100" sx="1000" sy="1000" algn="tl">
                    <a:srgbClr val="000000"/>
                  </a:outerShdw>
                </a:effectLst>
              </a:rPr>
              <a:t>International</a:t>
            </a:r>
          </a:p>
        </p:txBody>
      </p:sp>
      <p:pic>
        <p:nvPicPr>
          <p:cNvPr id="11" name="Picture 10"/>
          <p:cNvPicPr>
            <a:picLocks noChangeAspect="1"/>
          </p:cNvPicPr>
          <p:nvPr userDrawn="1"/>
        </p:nvPicPr>
        <p:blipFill rotWithShape="1">
          <a:blip r:embed="rId2" cstate="email">
            <a:extLst>
              <a:ext uri="{28A0092B-C50C-407E-A947-70E740481C1C}">
                <a14:useLocalDpi xmlns:a14="http://schemas.microsoft.com/office/drawing/2010/main"/>
              </a:ext>
            </a:extLst>
          </a:blip>
          <a:srcRect t="21980" r="67546" b="23587"/>
          <a:stretch/>
        </p:blipFill>
        <p:spPr>
          <a:xfrm>
            <a:off x="0" y="-101931"/>
            <a:ext cx="2460428" cy="1099755"/>
          </a:xfrm>
          <a:prstGeom prst="rect">
            <a:avLst/>
          </a:prstGeom>
        </p:spPr>
      </p:pic>
      <p:sp>
        <p:nvSpPr>
          <p:cNvPr id="2" name="Title 1"/>
          <p:cNvSpPr>
            <a:spLocks noGrp="1"/>
          </p:cNvSpPr>
          <p:nvPr>
            <p:ph type="title" hasCustomPrompt="1"/>
          </p:nvPr>
        </p:nvSpPr>
        <p:spPr>
          <a:xfrm>
            <a:off x="442451" y="1327357"/>
            <a:ext cx="3303639" cy="1858296"/>
          </a:xfrm>
        </p:spPr>
        <p:txBody>
          <a:bodyPr/>
          <a:lstStyle>
            <a:lvl1pPr algn="ctr" rtl="0" eaLnBrk="1" fontAlgn="base" hangingPunct="1">
              <a:lnSpc>
                <a:spcPct val="100000"/>
              </a:lnSpc>
              <a:spcBef>
                <a:spcPts val="0"/>
              </a:spcBef>
              <a:spcAft>
                <a:spcPct val="0"/>
              </a:spcAft>
              <a:defRPr lang="en-US" sz="4400" b="1" kern="1200" cap="none" baseline="0">
                <a:ln>
                  <a:gradFill flip="none" rotWithShape="1">
                    <a:gsLst>
                      <a:gs pos="0">
                        <a:schemeClr val="bg1">
                          <a:lumMod val="50000"/>
                          <a:alpha val="30000"/>
                        </a:schemeClr>
                      </a:gs>
                      <a:gs pos="100000">
                        <a:srgbClr val="FFFFFF">
                          <a:alpha val="30000"/>
                        </a:srgbClr>
                      </a:gs>
                    </a:gsLst>
                    <a:lin ang="5400000" scaled="0"/>
                    <a:tileRect/>
                  </a:gradFill>
                </a:ln>
                <a:solidFill>
                  <a:schemeClr val="tx1"/>
                </a:solidFill>
                <a:effectLst/>
                <a:latin typeface="Tahoma" pitchFamily="34" charset="0"/>
                <a:ea typeface="ＭＳ Ｐゴシック" charset="0"/>
                <a:cs typeface="Tahoma" pitchFamily="34" charset="0"/>
              </a:defRPr>
            </a:lvl1pPr>
          </a:lstStyle>
          <a:p>
            <a:r>
              <a:rPr lang="en-US" dirty="0"/>
              <a:t>Lesson Title</a:t>
            </a:r>
          </a:p>
        </p:txBody>
      </p:sp>
      <p:pic>
        <p:nvPicPr>
          <p:cNvPr id="5" name="Picture 4">
            <a:extLst>
              <a:ext uri="{FF2B5EF4-FFF2-40B4-BE49-F238E27FC236}">
                <a16:creationId xmlns:a16="http://schemas.microsoft.com/office/drawing/2014/main" id="{4536D616-5196-B149-8576-5370801812E9}"/>
              </a:ext>
            </a:extLst>
          </p:cNvPr>
          <p:cNvPicPr>
            <a:picLocks noChangeAspect="1"/>
          </p:cNvPicPr>
          <p:nvPr userDrawn="1"/>
        </p:nvPicPr>
        <p:blipFill rotWithShape="1">
          <a:blip r:embed="rId3" cstate="email">
            <a:alphaModFix amt="50000"/>
            <a:extLst>
              <a:ext uri="{28A0092B-C50C-407E-A947-70E740481C1C}">
                <a14:useLocalDpi xmlns:a14="http://schemas.microsoft.com/office/drawing/2010/main"/>
              </a:ext>
            </a:extLst>
          </a:blip>
          <a:srcRect/>
          <a:stretch/>
        </p:blipFill>
        <p:spPr>
          <a:xfrm>
            <a:off x="0" y="4582392"/>
            <a:ext cx="9144000" cy="2286000"/>
          </a:xfrm>
          <a:prstGeom prst="rect">
            <a:avLst/>
          </a:prstGeom>
          <a:gradFill flip="none" rotWithShape="1">
            <a:gsLst>
              <a:gs pos="0">
                <a:schemeClr val="accent3">
                  <a:lumMod val="45000"/>
                  <a:lumOff val="55000"/>
                </a:schemeClr>
              </a:gs>
              <a:gs pos="100000">
                <a:schemeClr val="bg1"/>
              </a:gs>
            </a:gsLst>
            <a:lin ang="6000000" scaled="0"/>
            <a:tileRect/>
          </a:gradFill>
          <a:effectLst>
            <a:innerShdw blurRad="152400" dist="203200" dir="16200000">
              <a:schemeClr val="bg1"/>
            </a:innerShdw>
          </a:effectLst>
        </p:spPr>
      </p:pic>
    </p:spTree>
    <p:extLst>
      <p:ext uri="{BB962C8B-B14F-4D97-AF65-F5344CB8AC3E}">
        <p14:creationId xmlns:p14="http://schemas.microsoft.com/office/powerpoint/2010/main" val="196312844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Learning Obectives and Additional Resources">
    <p:spTree>
      <p:nvGrpSpPr>
        <p:cNvPr id="1" name=""/>
        <p:cNvGrpSpPr/>
        <p:nvPr/>
      </p:nvGrpSpPr>
      <p:grpSpPr>
        <a:xfrm>
          <a:off x="0" y="0"/>
          <a:ext cx="0" cy="0"/>
          <a:chOff x="0" y="0"/>
          <a:chExt cx="0" cy="0"/>
        </a:xfrm>
      </p:grpSpPr>
      <p:pic>
        <p:nvPicPr>
          <p:cNvPr id="5" name="Picture 4"/>
          <p:cNvPicPr>
            <a:picLocks noChangeAspect="1"/>
          </p:cNvPicPr>
          <p:nvPr userDrawn="1"/>
        </p:nvPicPr>
        <p:blipFill rotWithShape="1">
          <a:blip r:embed="rId2" cstate="email">
            <a:alphaModFix amt="70000"/>
            <a:extLst>
              <a:ext uri="{28A0092B-C50C-407E-A947-70E740481C1C}">
                <a14:useLocalDpi xmlns:a14="http://schemas.microsoft.com/office/drawing/2010/main"/>
              </a:ext>
            </a:extLst>
          </a:blip>
          <a:srcRect/>
          <a:stretch/>
        </p:blipFill>
        <p:spPr>
          <a:xfrm>
            <a:off x="0" y="4388759"/>
            <a:ext cx="9144000" cy="2469241"/>
          </a:xfrm>
          <a:prstGeom prst="rect">
            <a:avLst/>
          </a:prstGeom>
        </p:spPr>
      </p:pic>
      <p:sp>
        <p:nvSpPr>
          <p:cNvPr id="2" name="Title 1"/>
          <p:cNvSpPr>
            <a:spLocks noGrp="1"/>
          </p:cNvSpPr>
          <p:nvPr>
            <p:ph type="title"/>
          </p:nvPr>
        </p:nvSpPr>
        <p:spPr/>
        <p:txBody>
          <a:bodyPr/>
          <a:lstStyle>
            <a:lvl1pPr algn="ctr" rtl="0" eaLnBrk="1" fontAlgn="base" hangingPunct="1">
              <a:lnSpc>
                <a:spcPct val="100000"/>
              </a:lnSpc>
              <a:spcBef>
                <a:spcPts val="0"/>
              </a:spcBef>
              <a:spcAft>
                <a:spcPct val="0"/>
              </a:spcAft>
              <a:defRPr lang="en-US" sz="4000" b="1" kern="1200" cap="small" baseline="0" dirty="0">
                <a:ln>
                  <a:gradFill flip="none" rotWithShape="1">
                    <a:gsLst>
                      <a:gs pos="0">
                        <a:schemeClr val="bg1">
                          <a:lumMod val="50000"/>
                          <a:alpha val="30000"/>
                        </a:schemeClr>
                      </a:gs>
                      <a:gs pos="100000">
                        <a:srgbClr val="FFFFFF">
                          <a:alpha val="30000"/>
                        </a:srgbClr>
                      </a:gs>
                    </a:gsLst>
                    <a:lin ang="5400000" scaled="0"/>
                    <a:tileRect/>
                  </a:gradFill>
                </a:ln>
                <a:solidFill>
                  <a:schemeClr val="bg1"/>
                </a:solidFill>
                <a:effectLst/>
                <a:latin typeface="Tahoma" pitchFamily="34" charset="0"/>
                <a:ea typeface="ＭＳ Ｐゴシック" charset="0"/>
                <a:cs typeface="Tahoma" pitchFamily="34" charset="0"/>
              </a:defRPr>
            </a:lvl1pPr>
          </a:lstStyle>
          <a:p>
            <a:r>
              <a:rPr lang="en-US"/>
              <a:t>Click to edit Master title style</a:t>
            </a:r>
            <a:endParaRPr lang="en-US" dirty="0"/>
          </a:p>
        </p:txBody>
      </p:sp>
      <p:pic>
        <p:nvPicPr>
          <p:cNvPr id="8" name="Picture 7"/>
          <p:cNvPicPr>
            <a:picLocks noChangeAspect="1"/>
          </p:cNvPicPr>
          <p:nvPr userDrawn="1"/>
        </p:nvPicPr>
        <p:blipFill rotWithShape="1">
          <a:blip r:embed="rId3" cstate="email">
            <a:extLst>
              <a:ext uri="{28A0092B-C50C-407E-A947-70E740481C1C}">
                <a14:useLocalDpi xmlns:a14="http://schemas.microsoft.com/office/drawing/2010/main"/>
              </a:ext>
            </a:extLst>
          </a:blip>
          <a:srcRect t="21980" r="67546" b="23587"/>
          <a:stretch/>
        </p:blipFill>
        <p:spPr>
          <a:xfrm>
            <a:off x="3478261" y="5845124"/>
            <a:ext cx="2021786" cy="903692"/>
          </a:xfrm>
          <a:prstGeom prst="rect">
            <a:avLst/>
          </a:prstGeom>
        </p:spPr>
      </p:pic>
      <p:sp>
        <p:nvSpPr>
          <p:cNvPr id="7" name="Text Placeholder 2"/>
          <p:cNvSpPr>
            <a:spLocks noGrp="1"/>
          </p:cNvSpPr>
          <p:nvPr>
            <p:ph idx="1"/>
          </p:nvPr>
        </p:nvSpPr>
        <p:spPr>
          <a:xfrm>
            <a:off x="245192" y="1117701"/>
            <a:ext cx="8662834" cy="4516183"/>
          </a:xfrm>
          <a:prstGeom prst="rect">
            <a:avLst/>
          </a:prstGeom>
        </p:spPr>
        <p:txBody>
          <a:bodyPr vert="horz" lIns="91440" tIns="45720" rIns="91440" bIns="45720" rtlCol="0">
            <a:noAutofit/>
          </a:bodyPr>
          <a:lstStyle>
            <a:lvl1pPr>
              <a:spcAft>
                <a:spcPts val="600"/>
              </a:spcAft>
              <a:defRPr/>
            </a:lvl1pPr>
            <a:lvl2pPr>
              <a:spcAft>
                <a:spcPts val="600"/>
              </a:spcAft>
              <a:buClr>
                <a:srgbClr val="2776A7"/>
              </a:buClr>
              <a:defRPr/>
            </a:lvl2pPr>
            <a:lvl3pPr>
              <a:spcAft>
                <a:spcPts val="600"/>
              </a:spcAft>
              <a:defRPr/>
            </a:lvl3pPr>
          </a:lstStyle>
          <a:p>
            <a:pPr lvl="0"/>
            <a:r>
              <a:rPr lang="en-US" dirty="0"/>
              <a:t>Edit Master text styles</a:t>
            </a:r>
          </a:p>
          <a:p>
            <a:pPr lvl="1"/>
            <a:r>
              <a:rPr lang="en-US" dirty="0"/>
              <a:t>Second level</a:t>
            </a:r>
          </a:p>
          <a:p>
            <a:pPr lvl="2"/>
            <a:r>
              <a:rPr lang="en-US" dirty="0"/>
              <a:t>Third level</a:t>
            </a:r>
          </a:p>
        </p:txBody>
      </p:sp>
    </p:spTree>
    <p:extLst>
      <p:ext uri="{BB962C8B-B14F-4D97-AF65-F5344CB8AC3E}">
        <p14:creationId xmlns:p14="http://schemas.microsoft.com/office/powerpoint/2010/main" val="1873042050"/>
      </p:ext>
    </p:extLst>
  </p:cSld>
  <p:clrMapOvr>
    <a:masterClrMapping/>
  </p:clrMapOvr>
  <p:extLst mod="1">
    <p:ext uri="{DCECCB84-F9BA-43D5-87BE-67443E8EF086}">
      <p15:sldGuideLst xmlns:p15="http://schemas.microsoft.com/office/powerpoint/2012/main"/>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1_Learning Obectives and Additional Resource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rtl="0" eaLnBrk="1" fontAlgn="base" hangingPunct="1">
              <a:lnSpc>
                <a:spcPct val="100000"/>
              </a:lnSpc>
              <a:spcBef>
                <a:spcPts val="0"/>
              </a:spcBef>
              <a:spcAft>
                <a:spcPct val="0"/>
              </a:spcAft>
              <a:defRPr lang="en-US" sz="4000" b="1" kern="1200" cap="small" baseline="0" dirty="0">
                <a:ln>
                  <a:gradFill flip="none" rotWithShape="1">
                    <a:gsLst>
                      <a:gs pos="0">
                        <a:schemeClr val="bg1">
                          <a:lumMod val="50000"/>
                          <a:alpha val="30000"/>
                        </a:schemeClr>
                      </a:gs>
                      <a:gs pos="100000">
                        <a:srgbClr val="FFFFFF">
                          <a:alpha val="30000"/>
                        </a:srgbClr>
                      </a:gs>
                    </a:gsLst>
                    <a:lin ang="5400000" scaled="0"/>
                    <a:tileRect/>
                  </a:gradFill>
                </a:ln>
                <a:solidFill>
                  <a:schemeClr val="bg1"/>
                </a:solidFill>
                <a:effectLst/>
                <a:latin typeface="Tahoma" pitchFamily="34" charset="0"/>
                <a:ea typeface="ＭＳ Ｐゴシック" charset="0"/>
                <a:cs typeface="Tahoma" pitchFamily="34" charset="0"/>
              </a:defRPr>
            </a:lvl1pPr>
          </a:lstStyle>
          <a:p>
            <a:r>
              <a:rPr lang="en-US"/>
              <a:t>Click to edit Master title style</a:t>
            </a:r>
            <a:endParaRPr lang="en-US" dirty="0"/>
          </a:p>
        </p:txBody>
      </p:sp>
      <p:sp>
        <p:nvSpPr>
          <p:cNvPr id="7" name="Text Placeholder 2"/>
          <p:cNvSpPr>
            <a:spLocks noGrp="1"/>
          </p:cNvSpPr>
          <p:nvPr>
            <p:ph idx="1"/>
          </p:nvPr>
        </p:nvSpPr>
        <p:spPr>
          <a:xfrm>
            <a:off x="245192" y="1117701"/>
            <a:ext cx="8662834" cy="5533821"/>
          </a:xfrm>
          <a:prstGeom prst="rect">
            <a:avLst/>
          </a:prstGeom>
        </p:spPr>
        <p:txBody>
          <a:bodyPr vert="horz" lIns="91440" tIns="45720" rIns="91440" bIns="45720" rtlCol="0">
            <a:noAutofit/>
          </a:bodyPr>
          <a:lstStyle>
            <a:lvl1pPr>
              <a:spcAft>
                <a:spcPts val="600"/>
              </a:spcAft>
              <a:defRPr/>
            </a:lvl1pPr>
            <a:lvl2pPr>
              <a:spcAft>
                <a:spcPts val="600"/>
              </a:spcAft>
              <a:buClr>
                <a:srgbClr val="2776A7"/>
              </a:buClr>
              <a:defRPr/>
            </a:lvl2pPr>
            <a:lvl3pPr>
              <a:spcAft>
                <a:spcPts val="600"/>
              </a:spcAft>
              <a:defRPr/>
            </a:lvl3pPr>
          </a:lstStyle>
          <a:p>
            <a:pPr lvl="0"/>
            <a:r>
              <a:rPr lang="en-US" dirty="0"/>
              <a:t>Edit Master text styles</a:t>
            </a:r>
          </a:p>
          <a:p>
            <a:pPr lvl="1"/>
            <a:r>
              <a:rPr lang="en-US" dirty="0"/>
              <a:t>Second level</a:t>
            </a:r>
          </a:p>
          <a:p>
            <a:pPr lvl="2"/>
            <a:r>
              <a:rPr lang="en-US" dirty="0"/>
              <a:t>Third level</a:t>
            </a:r>
          </a:p>
        </p:txBody>
      </p:sp>
      <p:pic>
        <p:nvPicPr>
          <p:cNvPr id="6" name="Picture 5">
            <a:extLst>
              <a:ext uri="{FF2B5EF4-FFF2-40B4-BE49-F238E27FC236}">
                <a16:creationId xmlns:a16="http://schemas.microsoft.com/office/drawing/2014/main" id="{8E853C71-C8C0-BE47-97BF-C543A7C9ABB9}"/>
              </a:ext>
            </a:extLst>
          </p:cNvPr>
          <p:cNvPicPr>
            <a:picLocks noChangeAspect="1"/>
          </p:cNvPicPr>
          <p:nvPr userDrawn="1"/>
        </p:nvPicPr>
        <p:blipFill rotWithShape="1">
          <a:blip r:embed="rId2" cstate="email">
            <a:alphaModFix amt="50000"/>
            <a:extLst>
              <a:ext uri="{28A0092B-C50C-407E-A947-70E740481C1C}">
                <a14:useLocalDpi xmlns:a14="http://schemas.microsoft.com/office/drawing/2010/main"/>
              </a:ext>
            </a:extLst>
          </a:blip>
          <a:srcRect/>
          <a:stretch/>
        </p:blipFill>
        <p:spPr>
          <a:xfrm>
            <a:off x="0" y="4582392"/>
            <a:ext cx="9144000" cy="2286000"/>
          </a:xfrm>
          <a:prstGeom prst="rect">
            <a:avLst/>
          </a:prstGeom>
          <a:gradFill>
            <a:gsLst>
              <a:gs pos="0">
                <a:schemeClr val="accent3">
                  <a:lumMod val="45000"/>
                  <a:lumOff val="55000"/>
                </a:schemeClr>
              </a:gs>
              <a:gs pos="100000">
                <a:schemeClr val="bg1"/>
              </a:gs>
            </a:gsLst>
            <a:lin ang="6000000" scaled="0"/>
          </a:gradFill>
          <a:effectLst>
            <a:innerShdw blurRad="152400" dist="203200" dir="16200000">
              <a:schemeClr val="bg1"/>
            </a:innerShdw>
          </a:effectLst>
        </p:spPr>
      </p:pic>
    </p:spTree>
    <p:extLst>
      <p:ext uri="{BB962C8B-B14F-4D97-AF65-F5344CB8AC3E}">
        <p14:creationId xmlns:p14="http://schemas.microsoft.com/office/powerpoint/2010/main" val="938955975"/>
      </p:ext>
    </p:extLst>
  </p:cSld>
  <p:clrMapOvr>
    <a:masterClrMapping/>
  </p:clrMapOvr>
  <p:extLst mod="1">
    <p:ext uri="{DCECCB84-F9BA-43D5-87BE-67443E8EF086}">
      <p15:sldGuideLst xmlns:p15="http://schemas.microsoft.com/office/powerpoint/2012/main"/>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1_Title and Content">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a:t>Click to edit Master title style</a:t>
            </a:r>
            <a:endParaRPr lang="en-US" dirty="0"/>
          </a:p>
        </p:txBody>
      </p:sp>
      <p:sp>
        <p:nvSpPr>
          <p:cNvPr id="8" name="Text Placeholder 2"/>
          <p:cNvSpPr>
            <a:spLocks noGrp="1"/>
          </p:cNvSpPr>
          <p:nvPr>
            <p:ph idx="1"/>
          </p:nvPr>
        </p:nvSpPr>
        <p:spPr>
          <a:xfrm>
            <a:off x="245192" y="1117701"/>
            <a:ext cx="8662834" cy="5533821"/>
          </a:xfrm>
          <a:prstGeom prst="rect">
            <a:avLst/>
          </a:prstGeom>
        </p:spPr>
        <p:txBody>
          <a:bodyPr vert="horz" lIns="91440" tIns="45720" rIns="91440" bIns="45720" rtlCol="0">
            <a:noAutofit/>
          </a:bodyPr>
          <a:lstStyle>
            <a:lvl2pPr>
              <a:buClr>
                <a:srgbClr val="2776A7"/>
              </a:buClr>
              <a:defRPr/>
            </a:lvl2pPr>
          </a:lstStyle>
          <a:p>
            <a:pPr lvl="0"/>
            <a:r>
              <a:rPr lang="en-US" dirty="0"/>
              <a:t>Edit Master text styles</a:t>
            </a:r>
          </a:p>
          <a:p>
            <a:pPr lvl="1"/>
            <a:r>
              <a:rPr lang="en-US" dirty="0"/>
              <a:t>Second level</a:t>
            </a:r>
          </a:p>
          <a:p>
            <a:pPr lvl="2"/>
            <a:r>
              <a:rPr lang="en-US" dirty="0"/>
              <a:t>Third level</a:t>
            </a:r>
          </a:p>
        </p:txBody>
      </p:sp>
      <p:pic>
        <p:nvPicPr>
          <p:cNvPr id="5" name="Picture 4">
            <a:extLst>
              <a:ext uri="{FF2B5EF4-FFF2-40B4-BE49-F238E27FC236}">
                <a16:creationId xmlns:a16="http://schemas.microsoft.com/office/drawing/2014/main" id="{7ACCF03A-71DB-DD4B-A520-407B3EDB5FBD}"/>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6736017" y="6352393"/>
            <a:ext cx="2241310" cy="316862"/>
          </a:xfrm>
          <a:prstGeom prst="rect">
            <a:avLst/>
          </a:prstGeom>
        </p:spPr>
      </p:pic>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Title Only with Log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pic>
        <p:nvPicPr>
          <p:cNvPr id="6" name="Picture 5">
            <a:extLst>
              <a:ext uri="{FF2B5EF4-FFF2-40B4-BE49-F238E27FC236}">
                <a16:creationId xmlns:a16="http://schemas.microsoft.com/office/drawing/2014/main" id="{4C532B92-FEC2-A14B-A02B-1F127B8835F5}"/>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6736017" y="6352393"/>
            <a:ext cx="2241310" cy="316862"/>
          </a:xfrm>
          <a:prstGeom prst="rect">
            <a:avLst/>
          </a:prstGeom>
        </p:spPr>
      </p:pic>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2 Columns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9" name="Text Placeholder 2"/>
          <p:cNvSpPr>
            <a:spLocks noGrp="1"/>
          </p:cNvSpPr>
          <p:nvPr>
            <p:ph idx="1"/>
          </p:nvPr>
        </p:nvSpPr>
        <p:spPr>
          <a:xfrm>
            <a:off x="245192" y="1117701"/>
            <a:ext cx="4183933" cy="5533821"/>
          </a:xfrm>
          <a:prstGeom prst="rect">
            <a:avLst/>
          </a:prstGeom>
        </p:spPr>
        <p:txBody>
          <a:bodyPr vert="horz" lIns="91440" tIns="45720" rIns="91440" bIns="45720" rtlCol="0">
            <a:noAutofit/>
          </a:bodyPr>
          <a:lstStyle>
            <a:lvl2pPr marL="731520" indent="-365760">
              <a:defRPr lang="en-US" sz="2800" kern="1200" dirty="0">
                <a:solidFill>
                  <a:schemeClr val="tx1"/>
                </a:solidFill>
                <a:latin typeface="Tahoma" charset="0"/>
                <a:ea typeface="Tahoma" charset="0"/>
                <a:cs typeface="Tahoma" charset="0"/>
              </a:defRPr>
            </a:lvl2pPr>
          </a:lstStyle>
          <a:p>
            <a:pPr lvl="0"/>
            <a:r>
              <a:rPr lang="en-US" dirty="0"/>
              <a:t>Edit Master text styles</a:t>
            </a:r>
          </a:p>
          <a:p>
            <a:pPr marL="731520" lvl="1" indent="-365760" algn="l" rtl="0" eaLnBrk="1" fontAlgn="base" hangingPunct="1">
              <a:spcBef>
                <a:spcPts val="600"/>
              </a:spcBef>
              <a:spcAft>
                <a:spcPct val="0"/>
              </a:spcAft>
              <a:buClr>
                <a:srgbClr val="2776A7"/>
              </a:buClr>
              <a:buFont typeface="ZapfDingbatsITC" charset="0"/>
              <a:buChar char="✧"/>
            </a:pPr>
            <a:r>
              <a:rPr lang="en-US" dirty="0"/>
              <a:t>Second level</a:t>
            </a:r>
          </a:p>
          <a:p>
            <a:pPr lvl="2"/>
            <a:r>
              <a:rPr lang="en-US" dirty="0"/>
              <a:t>Third level</a:t>
            </a:r>
          </a:p>
        </p:txBody>
      </p:sp>
      <p:sp>
        <p:nvSpPr>
          <p:cNvPr id="10" name="Text Placeholder 2"/>
          <p:cNvSpPr>
            <a:spLocks noGrp="1"/>
          </p:cNvSpPr>
          <p:nvPr>
            <p:ph idx="10"/>
          </p:nvPr>
        </p:nvSpPr>
        <p:spPr>
          <a:xfrm>
            <a:off x="4600574" y="1117701"/>
            <a:ext cx="4307451" cy="4954487"/>
          </a:xfrm>
          <a:prstGeom prst="rect">
            <a:avLst/>
          </a:prstGeom>
        </p:spPr>
        <p:txBody>
          <a:bodyPr vert="horz" lIns="91440" tIns="45720" rIns="91440" bIns="45720" rtlCol="0">
            <a:noAutofit/>
          </a:bodyPr>
          <a:lstStyle>
            <a:lvl2pPr marL="731520" indent="-365760">
              <a:defRPr lang="en-US" sz="2800" kern="1200" dirty="0">
                <a:solidFill>
                  <a:schemeClr val="tx1"/>
                </a:solidFill>
                <a:latin typeface="Tahoma" charset="0"/>
                <a:ea typeface="Tahoma" charset="0"/>
                <a:cs typeface="Tahoma" charset="0"/>
              </a:defRPr>
            </a:lvl2pPr>
          </a:lstStyle>
          <a:p>
            <a:pPr lvl="0"/>
            <a:r>
              <a:rPr lang="en-US" dirty="0"/>
              <a:t>Edit Master text styles</a:t>
            </a:r>
          </a:p>
          <a:p>
            <a:pPr marL="731520" lvl="1" indent="-365760" algn="l" rtl="0" eaLnBrk="1" fontAlgn="base" hangingPunct="1">
              <a:spcBef>
                <a:spcPts val="600"/>
              </a:spcBef>
              <a:spcAft>
                <a:spcPct val="0"/>
              </a:spcAft>
              <a:buClr>
                <a:srgbClr val="2776A7"/>
              </a:buClr>
              <a:buFont typeface="ZapfDingbatsITC" charset="0"/>
              <a:buChar char="✧"/>
            </a:pPr>
            <a:r>
              <a:rPr lang="en-US" dirty="0"/>
              <a:t>Second level</a:t>
            </a:r>
          </a:p>
          <a:p>
            <a:pPr lvl="2"/>
            <a:r>
              <a:rPr lang="en-US" dirty="0"/>
              <a:t>Third level</a:t>
            </a:r>
          </a:p>
        </p:txBody>
      </p:sp>
      <p:pic>
        <p:nvPicPr>
          <p:cNvPr id="6" name="Picture 5">
            <a:extLst>
              <a:ext uri="{FF2B5EF4-FFF2-40B4-BE49-F238E27FC236}">
                <a16:creationId xmlns:a16="http://schemas.microsoft.com/office/drawing/2014/main" id="{379C3722-57A6-C44B-80C6-758E5B6F4085}"/>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6736017" y="6352393"/>
            <a:ext cx="2241310" cy="316862"/>
          </a:xfrm>
          <a:prstGeom prst="rect">
            <a:avLst/>
          </a:prstGeom>
        </p:spPr>
      </p:pic>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Content and Text">
    <p:spTree>
      <p:nvGrpSpPr>
        <p:cNvPr id="1" name=""/>
        <p:cNvGrpSpPr/>
        <p:nvPr/>
      </p:nvGrpSpPr>
      <p:grpSpPr>
        <a:xfrm>
          <a:off x="0" y="0"/>
          <a:ext cx="0" cy="0"/>
          <a:chOff x="0" y="0"/>
          <a:chExt cx="0" cy="0"/>
        </a:xfrm>
      </p:grpSpPr>
      <p:sp>
        <p:nvSpPr>
          <p:cNvPr id="12" name="Picture Placeholder 11"/>
          <p:cNvSpPr>
            <a:spLocks noGrp="1"/>
          </p:cNvSpPr>
          <p:nvPr>
            <p:ph type="pic" sz="quarter" idx="10"/>
          </p:nvPr>
        </p:nvSpPr>
        <p:spPr>
          <a:xfrm>
            <a:off x="116239" y="1114426"/>
            <a:ext cx="4372639" cy="4887364"/>
          </a:xfrm>
          <a:prstGeom prst="rect">
            <a:avLst/>
          </a:prstGeom>
        </p:spPr>
        <p:txBody>
          <a:bodyPr/>
          <a:lstStyle>
            <a:lvl1pPr marL="0" indent="0" algn="ctr">
              <a:buNone/>
              <a:defRPr>
                <a:latin typeface="Tahoma" charset="0"/>
                <a:ea typeface="Tahoma" charset="0"/>
                <a:cs typeface="Tahoma" charset="0"/>
              </a:defRPr>
            </a:lvl1pPr>
          </a:lstStyle>
          <a:p>
            <a:pPr lvl="0"/>
            <a:r>
              <a:rPr lang="en-US" noProof="0"/>
              <a:t>Click icon to add picture</a:t>
            </a:r>
          </a:p>
        </p:txBody>
      </p:sp>
      <p:sp>
        <p:nvSpPr>
          <p:cNvPr id="2" name="Title 1"/>
          <p:cNvSpPr>
            <a:spLocks noGrp="1"/>
          </p:cNvSpPr>
          <p:nvPr>
            <p:ph type="title"/>
          </p:nvPr>
        </p:nvSpPr>
        <p:spPr/>
        <p:txBody>
          <a:bodyPr/>
          <a:lstStyle/>
          <a:p>
            <a:r>
              <a:rPr lang="en-US"/>
              <a:t>Click to edit Master title style</a:t>
            </a:r>
            <a:endParaRPr lang="en-US" dirty="0"/>
          </a:p>
        </p:txBody>
      </p:sp>
      <p:sp>
        <p:nvSpPr>
          <p:cNvPr id="8" name="Text Placeholder 2"/>
          <p:cNvSpPr>
            <a:spLocks noGrp="1"/>
          </p:cNvSpPr>
          <p:nvPr>
            <p:ph idx="1"/>
          </p:nvPr>
        </p:nvSpPr>
        <p:spPr>
          <a:xfrm>
            <a:off x="4643438" y="1117701"/>
            <a:ext cx="4264588" cy="4897337"/>
          </a:xfrm>
          <a:prstGeom prst="rect">
            <a:avLst/>
          </a:prstGeom>
        </p:spPr>
        <p:txBody>
          <a:bodyPr vert="horz" lIns="91440" tIns="45720" rIns="91440" bIns="45720" rtlCol="0">
            <a:noAutofit/>
          </a:bodyPr>
          <a:lstStyle>
            <a:lvl2pPr marL="731520" indent="-365760">
              <a:defRPr lang="en-US" sz="2800" kern="1200" dirty="0">
                <a:solidFill>
                  <a:schemeClr val="tx1"/>
                </a:solidFill>
                <a:latin typeface="Tahoma" charset="0"/>
                <a:ea typeface="Tahoma" charset="0"/>
                <a:cs typeface="Tahoma" charset="0"/>
              </a:defRPr>
            </a:lvl2pPr>
          </a:lstStyle>
          <a:p>
            <a:pPr lvl="0"/>
            <a:r>
              <a:rPr lang="en-US" dirty="0"/>
              <a:t>Edit Master text styles</a:t>
            </a:r>
          </a:p>
          <a:p>
            <a:pPr marL="731520" lvl="1" indent="-365760" algn="l" rtl="0" eaLnBrk="1" fontAlgn="base" hangingPunct="1">
              <a:spcBef>
                <a:spcPts val="600"/>
              </a:spcBef>
              <a:spcAft>
                <a:spcPct val="0"/>
              </a:spcAft>
              <a:buClr>
                <a:srgbClr val="2776A7"/>
              </a:buClr>
              <a:buFont typeface="ZapfDingbatsITC" charset="0"/>
              <a:buChar char="✧"/>
            </a:pPr>
            <a:r>
              <a:rPr lang="en-US" dirty="0"/>
              <a:t>Second level</a:t>
            </a:r>
          </a:p>
          <a:p>
            <a:pPr lvl="2"/>
            <a:r>
              <a:rPr lang="en-US" dirty="0"/>
              <a:t>Third level</a:t>
            </a:r>
          </a:p>
        </p:txBody>
      </p:sp>
      <p:pic>
        <p:nvPicPr>
          <p:cNvPr id="6" name="Picture 5">
            <a:extLst>
              <a:ext uri="{FF2B5EF4-FFF2-40B4-BE49-F238E27FC236}">
                <a16:creationId xmlns:a16="http://schemas.microsoft.com/office/drawing/2014/main" id="{E5B73273-9F35-234E-A798-CCBC9C09E7E3}"/>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6736017" y="6352393"/>
            <a:ext cx="2241310" cy="316862"/>
          </a:xfrm>
          <a:prstGeom prst="rect">
            <a:avLst/>
          </a:prstGeom>
        </p:spPr>
      </p:pic>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userDrawn="1">
  <p:cSld name="Lots of bullet points">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a:t>Click to edit Master title style</a:t>
            </a:r>
            <a:endParaRPr lang="en-US" dirty="0"/>
          </a:p>
        </p:txBody>
      </p:sp>
      <p:sp>
        <p:nvSpPr>
          <p:cNvPr id="8" name="Text Placeholder 2"/>
          <p:cNvSpPr>
            <a:spLocks noGrp="1"/>
          </p:cNvSpPr>
          <p:nvPr>
            <p:ph idx="1"/>
          </p:nvPr>
        </p:nvSpPr>
        <p:spPr>
          <a:xfrm>
            <a:off x="245192" y="1117701"/>
            <a:ext cx="8662834" cy="5533821"/>
          </a:xfrm>
          <a:prstGeom prst="rect">
            <a:avLst/>
          </a:prstGeom>
        </p:spPr>
        <p:txBody>
          <a:bodyPr vert="horz" lIns="91440" tIns="45720" rIns="91440" bIns="45720" rtlCol="0">
            <a:noAutofit/>
          </a:bodyPr>
          <a:lstStyle>
            <a:lvl1pPr indent="-365760">
              <a:spcAft>
                <a:spcPts val="600"/>
              </a:spcAft>
              <a:defRPr sz="2400"/>
            </a:lvl1pPr>
            <a:lvl2pPr indent="-274320">
              <a:spcAft>
                <a:spcPts val="600"/>
              </a:spcAft>
              <a:defRPr lang="en-US" sz="2000" kern="1200" dirty="0">
                <a:solidFill>
                  <a:schemeClr val="tx1"/>
                </a:solidFill>
                <a:latin typeface="Tahoma" charset="0"/>
                <a:ea typeface="Tahoma" charset="0"/>
                <a:cs typeface="Tahoma" charset="0"/>
              </a:defRPr>
            </a:lvl2pPr>
            <a:lvl3pPr indent="-182880">
              <a:spcAft>
                <a:spcPts val="600"/>
              </a:spcAft>
              <a:defRPr sz="1800"/>
            </a:lvl3pPr>
          </a:lstStyle>
          <a:p>
            <a:pPr lvl="0"/>
            <a:r>
              <a:rPr lang="en-US" dirty="0"/>
              <a:t>Edit Master text styles</a:t>
            </a:r>
          </a:p>
          <a:p>
            <a:pPr marL="731520" lvl="1" indent="-365760" algn="l" rtl="0" eaLnBrk="1" fontAlgn="base" hangingPunct="1">
              <a:spcBef>
                <a:spcPts val="600"/>
              </a:spcBef>
              <a:spcAft>
                <a:spcPct val="0"/>
              </a:spcAft>
              <a:buClr>
                <a:srgbClr val="2776A7"/>
              </a:buClr>
              <a:buFont typeface="ZapfDingbatsITC" charset="0"/>
              <a:buChar char="✧"/>
            </a:pPr>
            <a:r>
              <a:rPr lang="en-US" dirty="0"/>
              <a:t>Second level</a:t>
            </a:r>
          </a:p>
          <a:p>
            <a:pPr lvl="2"/>
            <a:r>
              <a:rPr lang="en-US" dirty="0"/>
              <a:t>Third level</a:t>
            </a:r>
          </a:p>
        </p:txBody>
      </p:sp>
      <p:pic>
        <p:nvPicPr>
          <p:cNvPr id="5" name="Picture 4">
            <a:extLst>
              <a:ext uri="{FF2B5EF4-FFF2-40B4-BE49-F238E27FC236}">
                <a16:creationId xmlns:a16="http://schemas.microsoft.com/office/drawing/2014/main" id="{D9753A6B-225A-F641-BDF2-CDFC46AB4D78}"/>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6736017" y="6352393"/>
            <a:ext cx="2241310" cy="316862"/>
          </a:xfrm>
          <a:prstGeom prst="rect">
            <a:avLst/>
          </a:prstGeom>
        </p:spPr>
      </p:pic>
    </p:spTree>
    <p:extLst>
      <p:ext uri="{BB962C8B-B14F-4D97-AF65-F5344CB8AC3E}">
        <p14:creationId xmlns:p14="http://schemas.microsoft.com/office/powerpoint/2010/main" val="196614931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0" y="0"/>
            <a:ext cx="9143999" cy="906463"/>
          </a:xfrm>
          <a:prstGeom prst="rect">
            <a:avLst/>
          </a:prstGeom>
          <a:gradFill>
            <a:gsLst>
              <a:gs pos="0">
                <a:srgbClr val="2776A7"/>
              </a:gs>
              <a:gs pos="60000">
                <a:srgbClr val="2776A7"/>
              </a:gs>
            </a:gsLst>
            <a:lin ang="16200000" scaled="0"/>
          </a:gradFill>
          <a:ln>
            <a:noFill/>
          </a:ln>
          <a:effectLst>
            <a:outerShdw dist="12700" dir="5400000" algn="tl" rotWithShape="0">
              <a:srgbClr val="000000">
                <a:alpha val="50000"/>
              </a:srgbClr>
            </a:outerShdw>
          </a:effectLst>
        </p:spPr>
        <p:style>
          <a:lnRef idx="1">
            <a:schemeClr val="accent1"/>
          </a:lnRef>
          <a:fillRef idx="3">
            <a:schemeClr val="accent1"/>
          </a:fillRef>
          <a:effectRef idx="2">
            <a:schemeClr val="accent1"/>
          </a:effectRef>
          <a:fontRef idx="minor">
            <a:schemeClr val="lt1"/>
          </a:fontRef>
        </p:style>
        <p:txBody>
          <a:bodyPr lIns="91407" tIns="45704" rIns="91407" bIns="45704" anchor="ctr"/>
          <a:lstStyle/>
          <a:p>
            <a:pPr algn="ctr" defTabSz="914186">
              <a:defRPr/>
            </a:pPr>
            <a:endParaRPr lang="en-US">
              <a:solidFill>
                <a:prstClr val="white"/>
              </a:solidFill>
              <a:latin typeface="Tahoma"/>
            </a:endParaRPr>
          </a:p>
        </p:txBody>
      </p:sp>
      <p:sp>
        <p:nvSpPr>
          <p:cNvPr id="2" name="Title Placeholder 1"/>
          <p:cNvSpPr>
            <a:spLocks noGrp="1"/>
          </p:cNvSpPr>
          <p:nvPr>
            <p:ph type="title"/>
          </p:nvPr>
        </p:nvSpPr>
        <p:spPr>
          <a:xfrm>
            <a:off x="0" y="1"/>
            <a:ext cx="9143999" cy="914400"/>
          </a:xfrm>
          <a:prstGeom prst="rect">
            <a:avLst/>
          </a:prstGeom>
        </p:spPr>
        <p:txBody>
          <a:bodyPr vert="horz" lIns="91407" tIns="45704" rIns="91407" bIns="45704" rtlCol="0" anchor="ctr">
            <a:noAutofit/>
          </a:bodyPr>
          <a:lstStyle/>
          <a:p>
            <a:r>
              <a:rPr lang="en-US"/>
              <a:t>Click to edit Master title style</a:t>
            </a:r>
            <a:endParaRPr lang="en-US" dirty="0"/>
          </a:p>
        </p:txBody>
      </p:sp>
      <p:sp>
        <p:nvSpPr>
          <p:cNvPr id="3" name="Text Placeholder 2"/>
          <p:cNvSpPr>
            <a:spLocks noGrp="1"/>
          </p:cNvSpPr>
          <p:nvPr>
            <p:ph type="body" idx="1"/>
          </p:nvPr>
        </p:nvSpPr>
        <p:spPr>
          <a:xfrm>
            <a:off x="245192" y="1117701"/>
            <a:ext cx="8662834" cy="5533821"/>
          </a:xfrm>
          <a:prstGeom prst="rect">
            <a:avLst/>
          </a:prstGeom>
        </p:spPr>
        <p:txBody>
          <a:bodyPr vert="horz" lIns="91440" tIns="45720" rIns="91440" bIns="45720" rtlCol="0">
            <a:noAutofit/>
          </a:bodyPr>
          <a:lstStyle/>
          <a:p>
            <a:pPr lvl="0"/>
            <a:r>
              <a:rPr lang="en-US" dirty="0"/>
              <a:t>Click to edit Master text styles</a:t>
            </a:r>
          </a:p>
          <a:p>
            <a:pPr lvl="1"/>
            <a:r>
              <a:rPr lang="en-US" dirty="0"/>
              <a:t>Second level</a:t>
            </a:r>
          </a:p>
          <a:p>
            <a:pPr lvl="2"/>
            <a:r>
              <a:rPr lang="en-US" dirty="0"/>
              <a:t>Third level</a:t>
            </a:r>
          </a:p>
        </p:txBody>
      </p:sp>
    </p:spTree>
  </p:cSld>
  <p:clrMap bg1="lt1" tx1="dk1" bg2="lt2" tx2="dk2" accent1="accent1" accent2="accent2" accent3="accent3" accent4="accent4" accent5="accent5" accent6="accent6" hlink="hlink" folHlink="folHlink"/>
  <p:sldLayoutIdLst>
    <p:sldLayoutId id="2147483977" r:id="rId1"/>
    <p:sldLayoutId id="2147484010" r:id="rId2"/>
    <p:sldLayoutId id="2147483980" r:id="rId3"/>
    <p:sldLayoutId id="2147484011" r:id="rId4"/>
    <p:sldLayoutId id="2147483981" r:id="rId5"/>
    <p:sldLayoutId id="2147483982" r:id="rId6"/>
    <p:sldLayoutId id="2147483983" r:id="rId7"/>
    <p:sldLayoutId id="2147483984" r:id="rId8"/>
    <p:sldLayoutId id="2147483987" r:id="rId9"/>
    <p:sldLayoutId id="2147483979" r:id="rId10"/>
    <p:sldLayoutId id="2147483986" r:id="rId11"/>
  </p:sldLayoutIdLst>
  <p:hf sldNum="0" hdr="0" ftr="0" dt="0"/>
  <p:txStyles>
    <p:titleStyle>
      <a:lvl1pPr algn="ctr" rtl="0" eaLnBrk="1" fontAlgn="base" hangingPunct="1">
        <a:lnSpc>
          <a:spcPct val="100000"/>
        </a:lnSpc>
        <a:spcBef>
          <a:spcPts val="0"/>
        </a:spcBef>
        <a:spcAft>
          <a:spcPct val="0"/>
        </a:spcAft>
        <a:defRPr lang="en-US" sz="4000" b="1" kern="1200" cap="small" baseline="0" dirty="0">
          <a:ln>
            <a:gradFill flip="none" rotWithShape="1">
              <a:gsLst>
                <a:gs pos="0">
                  <a:schemeClr val="bg1">
                    <a:lumMod val="50000"/>
                    <a:alpha val="30000"/>
                  </a:schemeClr>
                </a:gs>
                <a:gs pos="100000">
                  <a:srgbClr val="FFFFFF">
                    <a:alpha val="30000"/>
                  </a:srgbClr>
                </a:gs>
              </a:gsLst>
              <a:lin ang="5400000" scaled="0"/>
              <a:tileRect/>
            </a:gradFill>
          </a:ln>
          <a:solidFill>
            <a:schemeClr val="bg1"/>
          </a:solidFill>
          <a:effectLst/>
          <a:latin typeface="Tahoma" pitchFamily="34" charset="0"/>
          <a:ea typeface="ＭＳ Ｐゴシック" charset="0"/>
          <a:cs typeface="Tahoma" pitchFamily="34" charset="0"/>
        </a:defRPr>
      </a:lvl1pPr>
      <a:lvl2pPr algn="ctr" rtl="0" eaLnBrk="1" fontAlgn="base" hangingPunct="1">
        <a:spcBef>
          <a:spcPct val="0"/>
        </a:spcBef>
        <a:spcAft>
          <a:spcPct val="0"/>
        </a:spcAft>
        <a:defRPr sz="3600" b="1">
          <a:solidFill>
            <a:schemeClr val="tx1"/>
          </a:solidFill>
          <a:latin typeface="Tahoma" charset="0"/>
          <a:ea typeface="ＭＳ Ｐゴシック" charset="0"/>
          <a:cs typeface="Tahoma" charset="0"/>
        </a:defRPr>
      </a:lvl2pPr>
      <a:lvl3pPr algn="ctr" rtl="0" eaLnBrk="1" fontAlgn="base" hangingPunct="1">
        <a:spcBef>
          <a:spcPct val="0"/>
        </a:spcBef>
        <a:spcAft>
          <a:spcPct val="0"/>
        </a:spcAft>
        <a:defRPr sz="3600" b="1">
          <a:solidFill>
            <a:schemeClr val="tx1"/>
          </a:solidFill>
          <a:latin typeface="Tahoma" charset="0"/>
          <a:ea typeface="ＭＳ Ｐゴシック" charset="0"/>
          <a:cs typeface="Tahoma" charset="0"/>
        </a:defRPr>
      </a:lvl3pPr>
      <a:lvl4pPr algn="ctr" rtl="0" eaLnBrk="1" fontAlgn="base" hangingPunct="1">
        <a:spcBef>
          <a:spcPct val="0"/>
        </a:spcBef>
        <a:spcAft>
          <a:spcPct val="0"/>
        </a:spcAft>
        <a:defRPr sz="3600" b="1">
          <a:solidFill>
            <a:schemeClr val="tx1"/>
          </a:solidFill>
          <a:latin typeface="Tahoma" charset="0"/>
          <a:ea typeface="ＭＳ Ｐゴシック" charset="0"/>
          <a:cs typeface="Tahoma" charset="0"/>
        </a:defRPr>
      </a:lvl4pPr>
      <a:lvl5pPr algn="ctr" rtl="0" eaLnBrk="1" fontAlgn="base" hangingPunct="1">
        <a:spcBef>
          <a:spcPct val="0"/>
        </a:spcBef>
        <a:spcAft>
          <a:spcPct val="0"/>
        </a:spcAft>
        <a:defRPr sz="3600" b="1">
          <a:solidFill>
            <a:schemeClr val="tx1"/>
          </a:solidFill>
          <a:latin typeface="Tahoma" charset="0"/>
          <a:ea typeface="ＭＳ Ｐゴシック" charset="0"/>
          <a:cs typeface="Tahoma" charset="0"/>
        </a:defRPr>
      </a:lvl5pPr>
      <a:lvl6pPr marL="457039" algn="ctr" rtl="0" eaLnBrk="1" fontAlgn="base" hangingPunct="1">
        <a:spcBef>
          <a:spcPct val="0"/>
        </a:spcBef>
        <a:spcAft>
          <a:spcPct val="0"/>
        </a:spcAft>
        <a:defRPr sz="4400" b="1">
          <a:solidFill>
            <a:schemeClr val="tx1"/>
          </a:solidFill>
          <a:latin typeface="Gill Sans"/>
          <a:ea typeface="MS PGothic" pitchFamily="34" charset="-128"/>
        </a:defRPr>
      </a:lvl6pPr>
      <a:lvl7pPr marL="914079" algn="ctr" rtl="0" eaLnBrk="1" fontAlgn="base" hangingPunct="1">
        <a:spcBef>
          <a:spcPct val="0"/>
        </a:spcBef>
        <a:spcAft>
          <a:spcPct val="0"/>
        </a:spcAft>
        <a:defRPr sz="4400" b="1">
          <a:solidFill>
            <a:schemeClr val="tx1"/>
          </a:solidFill>
          <a:latin typeface="Gill Sans"/>
          <a:ea typeface="MS PGothic" pitchFamily="34" charset="-128"/>
        </a:defRPr>
      </a:lvl7pPr>
      <a:lvl8pPr marL="1371119" algn="ctr" rtl="0" eaLnBrk="1" fontAlgn="base" hangingPunct="1">
        <a:spcBef>
          <a:spcPct val="0"/>
        </a:spcBef>
        <a:spcAft>
          <a:spcPct val="0"/>
        </a:spcAft>
        <a:defRPr sz="4400" b="1">
          <a:solidFill>
            <a:schemeClr val="tx1"/>
          </a:solidFill>
          <a:latin typeface="Gill Sans"/>
          <a:ea typeface="MS PGothic" pitchFamily="34" charset="-128"/>
        </a:defRPr>
      </a:lvl8pPr>
      <a:lvl9pPr marL="1828159" algn="ctr" rtl="0" eaLnBrk="1" fontAlgn="base" hangingPunct="1">
        <a:spcBef>
          <a:spcPct val="0"/>
        </a:spcBef>
        <a:spcAft>
          <a:spcPct val="0"/>
        </a:spcAft>
        <a:defRPr sz="4400" b="1">
          <a:solidFill>
            <a:schemeClr val="tx1"/>
          </a:solidFill>
          <a:latin typeface="Gill Sans"/>
          <a:ea typeface="MS PGothic" pitchFamily="34" charset="-128"/>
        </a:defRPr>
      </a:lvl9pPr>
    </p:titleStyle>
    <p:bodyStyle>
      <a:lvl1pPr marL="456565" indent="-457200" algn="l" rtl="0" eaLnBrk="1" fontAlgn="base" hangingPunct="1">
        <a:spcBef>
          <a:spcPts val="600"/>
        </a:spcBef>
        <a:spcAft>
          <a:spcPct val="0"/>
        </a:spcAft>
        <a:buFont typeface="ZapfDingbatsITC" charset="0"/>
        <a:buChar char="✸"/>
        <a:tabLst/>
        <a:defRPr sz="3200" kern="1200">
          <a:solidFill>
            <a:schemeClr val="tx1"/>
          </a:solidFill>
          <a:latin typeface="Tahoma" charset="0"/>
          <a:ea typeface="Tahoma" charset="0"/>
          <a:cs typeface="Tahoma" charset="0"/>
        </a:defRPr>
      </a:lvl1pPr>
      <a:lvl2pPr marL="731520" indent="-365760" algn="l" rtl="0" eaLnBrk="1" fontAlgn="base" hangingPunct="1">
        <a:spcBef>
          <a:spcPts val="600"/>
        </a:spcBef>
        <a:spcAft>
          <a:spcPct val="0"/>
        </a:spcAft>
        <a:buClr>
          <a:srgbClr val="317840"/>
        </a:buClr>
        <a:buFont typeface="ZapfDingbatsITC" charset="0"/>
        <a:buChar char="✧"/>
        <a:defRPr sz="2800" kern="1200">
          <a:solidFill>
            <a:schemeClr val="tx1"/>
          </a:solidFill>
          <a:latin typeface="Tahoma" charset="0"/>
          <a:ea typeface="Tahoma" charset="0"/>
          <a:cs typeface="Tahoma" charset="0"/>
        </a:defRPr>
      </a:lvl2pPr>
      <a:lvl3pPr marL="914400" indent="-274320" algn="l" rtl="0" eaLnBrk="1" fontAlgn="base" hangingPunct="1">
        <a:spcBef>
          <a:spcPts val="600"/>
        </a:spcBef>
        <a:spcAft>
          <a:spcPct val="0"/>
        </a:spcAft>
        <a:buFont typeface="Arial" charset="0"/>
        <a:buChar char="•"/>
        <a:defRPr sz="2400" kern="1200">
          <a:solidFill>
            <a:schemeClr val="tx1"/>
          </a:solidFill>
          <a:latin typeface="Tahoma" charset="0"/>
          <a:ea typeface="Tahoma" charset="0"/>
          <a:cs typeface="Tahoma" charset="0"/>
        </a:defRPr>
      </a:lvl3pPr>
      <a:lvl4pPr marL="1597025" indent="-225425" algn="l" rtl="0" eaLnBrk="1" fontAlgn="base" hangingPunct="1">
        <a:spcBef>
          <a:spcPct val="20000"/>
        </a:spcBef>
        <a:spcAft>
          <a:spcPct val="0"/>
        </a:spcAft>
        <a:buFont typeface="Arial" charset="0"/>
        <a:buChar char="–"/>
        <a:defRPr sz="2000" kern="1200">
          <a:solidFill>
            <a:schemeClr val="tx1"/>
          </a:solidFill>
          <a:latin typeface="Tahoma" charset="0"/>
          <a:ea typeface="Tahoma" charset="0"/>
          <a:cs typeface="Tahoma" charset="0"/>
        </a:defRPr>
      </a:lvl4pPr>
      <a:lvl5pPr marL="2054225" indent="-225425" algn="l" rtl="0" eaLnBrk="1" fontAlgn="base" hangingPunct="1">
        <a:spcBef>
          <a:spcPct val="20000"/>
        </a:spcBef>
        <a:spcAft>
          <a:spcPct val="0"/>
        </a:spcAft>
        <a:buFont typeface="Arial" charset="0"/>
        <a:buChar char="»"/>
        <a:defRPr sz="2000" kern="1200">
          <a:solidFill>
            <a:schemeClr val="tx1"/>
          </a:solidFill>
          <a:latin typeface="Tahoma" charset="0"/>
          <a:ea typeface="Tahoma" charset="0"/>
          <a:cs typeface="Tahoma" charset="0"/>
        </a:defRPr>
      </a:lvl5pPr>
      <a:lvl6pPr marL="2513718" indent="-228519" algn="l" defTabSz="914079"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0758" indent="-228519" algn="l" defTabSz="914079"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7797" indent="-228519" algn="l" defTabSz="914079"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4837" indent="-228519" algn="l" defTabSz="914079"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079" rtl="0" eaLnBrk="1" latinLnBrk="0" hangingPunct="1">
        <a:defRPr sz="1800" kern="1200">
          <a:solidFill>
            <a:schemeClr val="tx1"/>
          </a:solidFill>
          <a:latin typeface="+mn-lt"/>
          <a:ea typeface="+mn-ea"/>
          <a:cs typeface="+mn-cs"/>
        </a:defRPr>
      </a:lvl1pPr>
      <a:lvl2pPr marL="457039" algn="l" defTabSz="914079" rtl="0" eaLnBrk="1" latinLnBrk="0" hangingPunct="1">
        <a:defRPr sz="1800" kern="1200">
          <a:solidFill>
            <a:schemeClr val="tx1"/>
          </a:solidFill>
          <a:latin typeface="+mn-lt"/>
          <a:ea typeface="+mn-ea"/>
          <a:cs typeface="+mn-cs"/>
        </a:defRPr>
      </a:lvl2pPr>
      <a:lvl3pPr marL="914079" algn="l" defTabSz="914079" rtl="0" eaLnBrk="1" latinLnBrk="0" hangingPunct="1">
        <a:defRPr sz="1800" kern="1200">
          <a:solidFill>
            <a:schemeClr val="tx1"/>
          </a:solidFill>
          <a:latin typeface="+mn-lt"/>
          <a:ea typeface="+mn-ea"/>
          <a:cs typeface="+mn-cs"/>
        </a:defRPr>
      </a:lvl3pPr>
      <a:lvl4pPr marL="1371119" algn="l" defTabSz="914079" rtl="0" eaLnBrk="1" latinLnBrk="0" hangingPunct="1">
        <a:defRPr sz="1800" kern="1200">
          <a:solidFill>
            <a:schemeClr val="tx1"/>
          </a:solidFill>
          <a:latin typeface="+mn-lt"/>
          <a:ea typeface="+mn-ea"/>
          <a:cs typeface="+mn-cs"/>
        </a:defRPr>
      </a:lvl4pPr>
      <a:lvl5pPr marL="1828159" algn="l" defTabSz="914079" rtl="0" eaLnBrk="1" latinLnBrk="0" hangingPunct="1">
        <a:defRPr sz="1800" kern="1200">
          <a:solidFill>
            <a:schemeClr val="tx1"/>
          </a:solidFill>
          <a:latin typeface="+mn-lt"/>
          <a:ea typeface="+mn-ea"/>
          <a:cs typeface="+mn-cs"/>
        </a:defRPr>
      </a:lvl5pPr>
      <a:lvl6pPr marL="2285199" algn="l" defTabSz="914079" rtl="0" eaLnBrk="1" latinLnBrk="0" hangingPunct="1">
        <a:defRPr sz="1800" kern="1200">
          <a:solidFill>
            <a:schemeClr val="tx1"/>
          </a:solidFill>
          <a:latin typeface="+mn-lt"/>
          <a:ea typeface="+mn-ea"/>
          <a:cs typeface="+mn-cs"/>
        </a:defRPr>
      </a:lvl6pPr>
      <a:lvl7pPr marL="2742237" algn="l" defTabSz="914079" rtl="0" eaLnBrk="1" latinLnBrk="0" hangingPunct="1">
        <a:defRPr sz="1800" kern="1200">
          <a:solidFill>
            <a:schemeClr val="tx1"/>
          </a:solidFill>
          <a:latin typeface="+mn-lt"/>
          <a:ea typeface="+mn-ea"/>
          <a:cs typeface="+mn-cs"/>
        </a:defRPr>
      </a:lvl7pPr>
      <a:lvl8pPr marL="3199278" algn="l" defTabSz="914079" rtl="0" eaLnBrk="1" latinLnBrk="0" hangingPunct="1">
        <a:defRPr sz="1800" kern="1200">
          <a:solidFill>
            <a:schemeClr val="tx1"/>
          </a:solidFill>
          <a:latin typeface="+mn-lt"/>
          <a:ea typeface="+mn-ea"/>
          <a:cs typeface="+mn-cs"/>
        </a:defRPr>
      </a:lvl8pPr>
      <a:lvl9pPr marL="3656316" algn="l" defTabSz="914079"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10.xml"/><Relationship Id="rId1" Type="http://schemas.openxmlformats.org/officeDocument/2006/relationships/slideLayout" Target="../slideLayouts/slideLayout10.xml"/></Relationships>
</file>

<file path=ppt/slides/_rels/slide11.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1.xml"/><Relationship Id="rId1" Type="http://schemas.openxmlformats.org/officeDocument/2006/relationships/slideLayout" Target="../slideLayouts/slideLayout10.xml"/></Relationships>
</file>

<file path=ppt/slides/_rels/slide12.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2.xml"/><Relationship Id="rId1" Type="http://schemas.openxmlformats.org/officeDocument/2006/relationships/slideLayout" Target="../slideLayouts/slideLayout10.xml"/></Relationships>
</file>

<file path=ppt/slides/_rels/slide13.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3.xml"/><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notesSlide" Target="../notesSlides/notesSlide14.xml"/><Relationship Id="rId1" Type="http://schemas.openxmlformats.org/officeDocument/2006/relationships/slideLayout" Target="../slideLayouts/slideLayout10.xml"/><Relationship Id="rId4" Type="http://schemas.openxmlformats.org/officeDocument/2006/relationships/image" Target="../media/image20.jpg"/></Relationships>
</file>

<file path=ppt/slides/_rels/slide15.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notesSlide" Target="../notesSlides/notesSlide15.xml"/><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16.xml"/><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17.xml"/><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18.xml"/><Relationship Id="rId1" Type="http://schemas.openxmlformats.org/officeDocument/2006/relationships/slideLayout" Target="../slideLayouts/slideLayout10.xml"/><Relationship Id="rId4" Type="http://schemas.openxmlformats.org/officeDocument/2006/relationships/image" Target="../media/image25.jpeg"/></Relationships>
</file>

<file path=ppt/slides/_rels/slide19.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notesSlide" Target="../notesSlides/notesSlide19.xml"/><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20.xml"/><Relationship Id="rId1" Type="http://schemas.openxmlformats.org/officeDocument/2006/relationships/slideLayout" Target="../slideLayouts/slideLayout5.xml"/><Relationship Id="rId5" Type="http://schemas.openxmlformats.org/officeDocument/2006/relationships/image" Target="../media/image29.jpg"/><Relationship Id="rId4" Type="http://schemas.openxmlformats.org/officeDocument/2006/relationships/image" Target="../media/image28.jpg"/></Relationships>
</file>

<file path=ppt/slides/_rels/slide21.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21.xml"/><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notesSlide" Target="../notesSlides/notesSlide22.xml"/><Relationship Id="rId1" Type="http://schemas.openxmlformats.org/officeDocument/2006/relationships/slideLayout" Target="../slideLayouts/slideLayout10.xml"/><Relationship Id="rId5" Type="http://schemas.openxmlformats.org/officeDocument/2006/relationships/image" Target="../media/image33.jpg"/><Relationship Id="rId4" Type="http://schemas.openxmlformats.org/officeDocument/2006/relationships/image" Target="../media/image32.jpg"/></Relationships>
</file>

<file path=ppt/slides/_rels/slide23.xml.rels><?xml version="1.0" encoding="UTF-8" standalone="yes"?>
<Relationships xmlns="http://schemas.openxmlformats.org/package/2006/relationships"><Relationship Id="rId3" Type="http://schemas.openxmlformats.org/officeDocument/2006/relationships/image" Target="../media/image34.jpg"/><Relationship Id="rId2" Type="http://schemas.openxmlformats.org/officeDocument/2006/relationships/notesSlide" Target="../notesSlides/notesSlide23.xml"/><Relationship Id="rId1" Type="http://schemas.openxmlformats.org/officeDocument/2006/relationships/slideLayout" Target="../slideLayouts/slideLayout10.xml"/><Relationship Id="rId5" Type="http://schemas.openxmlformats.org/officeDocument/2006/relationships/image" Target="../media/image36.jpeg"/><Relationship Id="rId4" Type="http://schemas.openxmlformats.org/officeDocument/2006/relationships/image" Target="../media/image35.jpg"/></Relationships>
</file>

<file path=ppt/slides/_rels/slide24.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notesSlide" Target="../notesSlides/notesSlide24.xml"/><Relationship Id="rId1" Type="http://schemas.openxmlformats.org/officeDocument/2006/relationships/slideLayout" Target="../slideLayouts/slideLayout10.xml"/><Relationship Id="rId5" Type="http://schemas.openxmlformats.org/officeDocument/2006/relationships/image" Target="../media/image39.jpg"/><Relationship Id="rId4" Type="http://schemas.openxmlformats.org/officeDocument/2006/relationships/image" Target="../media/image38.jpeg"/></Relationships>
</file>

<file path=ppt/slides/_rels/slide25.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notesSlide" Target="../notesSlides/notesSlide25.xml"/><Relationship Id="rId1" Type="http://schemas.openxmlformats.org/officeDocument/2006/relationships/slideLayout" Target="../slideLayouts/slideLayout10.xml"/></Relationships>
</file>

<file path=ppt/slides/_rels/slide26.xml.rels><?xml version="1.0" encoding="UTF-8" standalone="yes"?>
<Relationships xmlns="http://schemas.openxmlformats.org/package/2006/relationships"><Relationship Id="rId3" Type="http://schemas.openxmlformats.org/officeDocument/2006/relationships/image" Target="../media/image41.jpg"/><Relationship Id="rId2" Type="http://schemas.openxmlformats.org/officeDocument/2006/relationships/notesSlide" Target="../notesSlides/notesSlide26.xml"/><Relationship Id="rId1" Type="http://schemas.openxmlformats.org/officeDocument/2006/relationships/slideLayout" Target="../slideLayouts/slideLayout10.xml"/><Relationship Id="rId4" Type="http://schemas.openxmlformats.org/officeDocument/2006/relationships/image" Target="../media/image42.jpg"/></Relationships>
</file>

<file path=ppt/slides/_rels/slide27.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27.xml"/><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3" Type="http://schemas.openxmlformats.org/officeDocument/2006/relationships/image" Target="../media/image43.jpg"/><Relationship Id="rId2" Type="http://schemas.openxmlformats.org/officeDocument/2006/relationships/notesSlide" Target="../notesSlides/notesSlide28.xml"/><Relationship Id="rId1" Type="http://schemas.openxmlformats.org/officeDocument/2006/relationships/slideLayout" Target="../slideLayouts/slideLayout10.xml"/><Relationship Id="rId4" Type="http://schemas.openxmlformats.org/officeDocument/2006/relationships/image" Target="../media/image44.jpg"/></Relationships>
</file>

<file path=ppt/slides/_rels/slide29.xml.rels><?xml version="1.0" encoding="UTF-8" standalone="yes"?>
<Relationships xmlns="http://schemas.openxmlformats.org/package/2006/relationships"><Relationship Id="rId3" Type="http://schemas.openxmlformats.org/officeDocument/2006/relationships/image" Target="../media/image45.jpeg"/><Relationship Id="rId2" Type="http://schemas.openxmlformats.org/officeDocument/2006/relationships/notesSlide" Target="../notesSlides/notesSlide29.xml"/><Relationship Id="rId1" Type="http://schemas.openxmlformats.org/officeDocument/2006/relationships/slideLayout" Target="../slideLayouts/slideLayout10.xml"/><Relationship Id="rId4" Type="http://schemas.openxmlformats.org/officeDocument/2006/relationships/image" Target="../media/image46.jpeg"/></Relationships>
</file>

<file path=ppt/slides/_rels/slide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3" Type="http://schemas.openxmlformats.org/officeDocument/2006/relationships/image" Target="../media/image47.jpeg"/><Relationship Id="rId2" Type="http://schemas.openxmlformats.org/officeDocument/2006/relationships/notesSlide" Target="../notesSlides/notesSlide30.xml"/><Relationship Id="rId1" Type="http://schemas.openxmlformats.org/officeDocument/2006/relationships/slideLayout" Target="../slideLayouts/slideLayout10.xml"/></Relationships>
</file>

<file path=ppt/slides/_rels/slide31.xml.rels><?xml version="1.0" encoding="UTF-8" standalone="yes"?>
<Relationships xmlns="http://schemas.openxmlformats.org/package/2006/relationships"><Relationship Id="rId3" Type="http://schemas.openxmlformats.org/officeDocument/2006/relationships/image" Target="../media/image48.jpg"/><Relationship Id="rId2" Type="http://schemas.openxmlformats.org/officeDocument/2006/relationships/notesSlide" Target="../notesSlides/notesSlide31.xml"/><Relationship Id="rId1" Type="http://schemas.openxmlformats.org/officeDocument/2006/relationships/slideLayout" Target="../slideLayouts/slideLayout5.xml"/></Relationships>
</file>

<file path=ppt/slides/_rels/slide32.xml.rels><?xml version="1.0" encoding="UTF-8" standalone="yes"?>
<Relationships xmlns="http://schemas.openxmlformats.org/package/2006/relationships"><Relationship Id="rId3" Type="http://schemas.openxmlformats.org/officeDocument/2006/relationships/image" Target="../media/image49.jpg"/><Relationship Id="rId2" Type="http://schemas.openxmlformats.org/officeDocument/2006/relationships/notesSlide" Target="../notesSlides/notesSlide32.xml"/><Relationship Id="rId1" Type="http://schemas.openxmlformats.org/officeDocument/2006/relationships/slideLayout" Target="../slideLayouts/slideLayout10.xml"/><Relationship Id="rId4" Type="http://schemas.openxmlformats.org/officeDocument/2006/relationships/image" Target="../media/image50.jpeg"/></Relationships>
</file>

<file path=ppt/slides/_rels/slide33.xml.rels><?xml version="1.0" encoding="UTF-8" standalone="yes"?>
<Relationships xmlns="http://schemas.openxmlformats.org/package/2006/relationships"><Relationship Id="rId3" Type="http://schemas.openxmlformats.org/officeDocument/2006/relationships/image" Target="../media/image51.jpeg"/><Relationship Id="rId2" Type="http://schemas.openxmlformats.org/officeDocument/2006/relationships/notesSlide" Target="../notesSlides/notesSlide33.xml"/><Relationship Id="rId1" Type="http://schemas.openxmlformats.org/officeDocument/2006/relationships/slideLayout" Target="../slideLayouts/slideLayout5.xml"/></Relationships>
</file>

<file path=ppt/slides/_rels/slide34.xml.rels><?xml version="1.0" encoding="UTF-8" standalone="yes"?>
<Relationships xmlns="http://schemas.openxmlformats.org/package/2006/relationships"><Relationship Id="rId3" Type="http://schemas.openxmlformats.org/officeDocument/2006/relationships/image" Target="../media/image48.jpg"/><Relationship Id="rId2" Type="http://schemas.openxmlformats.org/officeDocument/2006/relationships/notesSlide" Target="../notesSlides/notesSlide34.xml"/><Relationship Id="rId1" Type="http://schemas.openxmlformats.org/officeDocument/2006/relationships/slideLayout" Target="../slideLayouts/slideLayout5.xml"/></Relationships>
</file>

<file path=ppt/slides/_rels/slide35.xml.rels><?xml version="1.0" encoding="UTF-8" standalone="yes"?>
<Relationships xmlns="http://schemas.openxmlformats.org/package/2006/relationships"><Relationship Id="rId3" Type="http://schemas.openxmlformats.org/officeDocument/2006/relationships/image" Target="../media/image52.jpg"/><Relationship Id="rId2" Type="http://schemas.openxmlformats.org/officeDocument/2006/relationships/notesSlide" Target="../notesSlides/notesSlide35.xml"/><Relationship Id="rId1" Type="http://schemas.openxmlformats.org/officeDocument/2006/relationships/slideLayout" Target="../slideLayouts/slideLayout5.xml"/><Relationship Id="rId4" Type="http://schemas.openxmlformats.org/officeDocument/2006/relationships/image" Target="../media/image53.jpg"/></Relationships>
</file>

<file path=ppt/slides/_rels/slide36.xml.rels><?xml version="1.0" encoding="UTF-8" standalone="yes"?>
<Relationships xmlns="http://schemas.openxmlformats.org/package/2006/relationships"><Relationship Id="rId3" Type="http://schemas.openxmlformats.org/officeDocument/2006/relationships/image" Target="../media/image54.jpeg"/><Relationship Id="rId2" Type="http://schemas.openxmlformats.org/officeDocument/2006/relationships/notesSlide" Target="../notesSlides/notesSlide36.xml"/><Relationship Id="rId1" Type="http://schemas.openxmlformats.org/officeDocument/2006/relationships/slideLayout" Target="../slideLayouts/slideLayout5.xml"/><Relationship Id="rId5" Type="http://schemas.openxmlformats.org/officeDocument/2006/relationships/image" Target="../media/image56.jpg"/><Relationship Id="rId4" Type="http://schemas.openxmlformats.org/officeDocument/2006/relationships/image" Target="../media/image55.jpg"/></Relationships>
</file>

<file path=ppt/slides/_rels/slide37.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37.xml"/><Relationship Id="rId1" Type="http://schemas.openxmlformats.org/officeDocument/2006/relationships/slideLayout" Target="../slideLayouts/slideLayout4.xml"/></Relationships>
</file>

<file path=ppt/slides/_rels/slide38.xml.rels><?xml version="1.0" encoding="UTF-8" standalone="yes"?>
<Relationships xmlns="http://schemas.openxmlformats.org/package/2006/relationships"><Relationship Id="rId3" Type="http://schemas.openxmlformats.org/officeDocument/2006/relationships/image" Target="../media/image57.jpg"/><Relationship Id="rId2" Type="http://schemas.openxmlformats.org/officeDocument/2006/relationships/notesSlide" Target="../notesSlides/notesSlide38.xml"/><Relationship Id="rId1" Type="http://schemas.openxmlformats.org/officeDocument/2006/relationships/slideLayout" Target="../slideLayouts/slideLayout6.xml"/></Relationships>
</file>

<file path=ppt/slides/_rels/slide39.xml.rels><?xml version="1.0" encoding="UTF-8" standalone="yes"?>
<Relationships xmlns="http://schemas.openxmlformats.org/package/2006/relationships"><Relationship Id="rId3" Type="http://schemas.openxmlformats.org/officeDocument/2006/relationships/image" Target="../media/image58.jpg"/><Relationship Id="rId2" Type="http://schemas.openxmlformats.org/officeDocument/2006/relationships/notesSlide" Target="../notesSlides/notesSlide39.xml"/><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40.xml.rels><?xml version="1.0" encoding="UTF-8" standalone="yes"?>
<Relationships xmlns="http://schemas.openxmlformats.org/package/2006/relationships"><Relationship Id="rId3" Type="http://schemas.openxmlformats.org/officeDocument/2006/relationships/image" Target="../media/image59.JPG"/><Relationship Id="rId2" Type="http://schemas.openxmlformats.org/officeDocument/2006/relationships/notesSlide" Target="../notesSlides/notesSlide40.xml"/><Relationship Id="rId1" Type="http://schemas.openxmlformats.org/officeDocument/2006/relationships/slideLayout" Target="../slideLayouts/slideLayout10.xml"/></Relationships>
</file>

<file path=ppt/slides/_rels/slide41.xml.rels><?xml version="1.0" encoding="UTF-8" standalone="yes"?>
<Relationships xmlns="http://schemas.openxmlformats.org/package/2006/relationships"><Relationship Id="rId3" Type="http://schemas.openxmlformats.org/officeDocument/2006/relationships/image" Target="../media/image60.jpeg"/><Relationship Id="rId2" Type="http://schemas.openxmlformats.org/officeDocument/2006/relationships/notesSlide" Target="../notesSlides/notesSlide41.xml"/><Relationship Id="rId1" Type="http://schemas.openxmlformats.org/officeDocument/2006/relationships/slideLayout" Target="../slideLayouts/slideLayout5.xml"/></Relationships>
</file>

<file path=ppt/slides/_rels/slide42.xml.rels><?xml version="1.0" encoding="UTF-8" standalone="yes"?>
<Relationships xmlns="http://schemas.openxmlformats.org/package/2006/relationships"><Relationship Id="rId3" Type="http://schemas.openxmlformats.org/officeDocument/2006/relationships/image" Target="../media/image61.jpeg"/><Relationship Id="rId2" Type="http://schemas.openxmlformats.org/officeDocument/2006/relationships/notesSlide" Target="../notesSlides/notesSlide42.xml"/><Relationship Id="rId1" Type="http://schemas.openxmlformats.org/officeDocument/2006/relationships/slideLayout" Target="../slideLayouts/slideLayout5.xml"/><Relationship Id="rId4" Type="http://schemas.openxmlformats.org/officeDocument/2006/relationships/image" Target="../media/image62.jpg"/></Relationships>
</file>

<file path=ppt/slides/_rels/slide43.xml.rels><?xml version="1.0" encoding="UTF-8" standalone="yes"?>
<Relationships xmlns="http://schemas.openxmlformats.org/package/2006/relationships"><Relationship Id="rId3" Type="http://schemas.openxmlformats.org/officeDocument/2006/relationships/image" Target="../media/image55.jpg"/><Relationship Id="rId2" Type="http://schemas.openxmlformats.org/officeDocument/2006/relationships/notesSlide" Target="../notesSlides/notesSlide43.xml"/><Relationship Id="rId1" Type="http://schemas.openxmlformats.org/officeDocument/2006/relationships/slideLayout" Target="../slideLayouts/slideLayout10.xml"/></Relationships>
</file>

<file path=ppt/slides/_rels/slide44.xml.rels><?xml version="1.0" encoding="UTF-8" standalone="yes"?>
<Relationships xmlns="http://schemas.openxmlformats.org/package/2006/relationships"><Relationship Id="rId3" Type="http://schemas.openxmlformats.org/officeDocument/2006/relationships/image" Target="../media/image56.jpg"/><Relationship Id="rId2" Type="http://schemas.openxmlformats.org/officeDocument/2006/relationships/notesSlide" Target="../notesSlides/notesSlide44.xml"/><Relationship Id="rId1" Type="http://schemas.openxmlformats.org/officeDocument/2006/relationships/slideLayout" Target="../slideLayouts/slideLayout10.xml"/></Relationships>
</file>

<file path=ppt/slides/_rels/slide4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47.xml"/><Relationship Id="rId1" Type="http://schemas.openxmlformats.org/officeDocument/2006/relationships/slideLayout" Target="../slideLayouts/slideLayout4.xml"/></Relationships>
</file>

<file path=ppt/slides/_rels/slide48.xml.rels><?xml version="1.0" encoding="UTF-8" standalone="yes"?>
<Relationships xmlns="http://schemas.openxmlformats.org/package/2006/relationships"><Relationship Id="rId3" Type="http://schemas.openxmlformats.org/officeDocument/2006/relationships/image" Target="../media/image63.jpeg"/><Relationship Id="rId2" Type="http://schemas.openxmlformats.org/officeDocument/2006/relationships/notesSlide" Target="../notesSlides/notesSlide48.xml"/><Relationship Id="rId1" Type="http://schemas.openxmlformats.org/officeDocument/2006/relationships/slideLayout" Target="../slideLayouts/slideLayout5.xml"/></Relationships>
</file>

<file path=ppt/slides/_rels/slide49.xml.rels><?xml version="1.0" encoding="UTF-8" standalone="yes"?>
<Relationships xmlns="http://schemas.openxmlformats.org/package/2006/relationships"><Relationship Id="rId3" Type="http://schemas.openxmlformats.org/officeDocument/2006/relationships/image" Target="../media/image64.jpg"/><Relationship Id="rId2" Type="http://schemas.openxmlformats.org/officeDocument/2006/relationships/notesSlide" Target="../notesSlides/notesSlide49.xml"/><Relationship Id="rId1" Type="http://schemas.openxmlformats.org/officeDocument/2006/relationships/slideLayout" Target="../slideLayouts/slideLayout10.xml"/><Relationship Id="rId4" Type="http://schemas.openxmlformats.org/officeDocument/2006/relationships/image" Target="../media/image65.jpg"/></Relationships>
</file>

<file path=ppt/slides/_rels/slide5.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5.xml"/><Relationship Id="rId1" Type="http://schemas.openxmlformats.org/officeDocument/2006/relationships/slideLayout" Target="../slideLayouts/slideLayout10.xml"/><Relationship Id="rId4" Type="http://schemas.openxmlformats.org/officeDocument/2006/relationships/image" Target="../media/image9.jpg"/></Relationships>
</file>

<file path=ppt/slides/_rels/slide50.xml.rels><?xml version="1.0" encoding="UTF-8" standalone="yes"?>
<Relationships xmlns="http://schemas.openxmlformats.org/package/2006/relationships"><Relationship Id="rId3" Type="http://schemas.openxmlformats.org/officeDocument/2006/relationships/image" Target="../media/image66.jpg"/><Relationship Id="rId2" Type="http://schemas.openxmlformats.org/officeDocument/2006/relationships/notesSlide" Target="../notesSlides/notesSlide50.xml"/><Relationship Id="rId1" Type="http://schemas.openxmlformats.org/officeDocument/2006/relationships/slideLayout" Target="../slideLayouts/slideLayout5.xml"/></Relationships>
</file>

<file path=ppt/slides/_rels/slide51.xml.rels><?xml version="1.0" encoding="UTF-8" standalone="yes"?>
<Relationships xmlns="http://schemas.openxmlformats.org/package/2006/relationships"><Relationship Id="rId3" Type="http://schemas.openxmlformats.org/officeDocument/2006/relationships/image" Target="../media/image67.jpeg"/><Relationship Id="rId2" Type="http://schemas.openxmlformats.org/officeDocument/2006/relationships/notesSlide" Target="../notesSlides/notesSlide51.xml"/><Relationship Id="rId1" Type="http://schemas.openxmlformats.org/officeDocument/2006/relationships/slideLayout" Target="../slideLayouts/slideLayout5.xml"/><Relationship Id="rId6" Type="http://schemas.openxmlformats.org/officeDocument/2006/relationships/image" Target="../media/image70.jpeg"/><Relationship Id="rId5" Type="http://schemas.openxmlformats.org/officeDocument/2006/relationships/image" Target="../media/image69.jpeg"/><Relationship Id="rId4" Type="http://schemas.openxmlformats.org/officeDocument/2006/relationships/image" Target="../media/image68.jpeg"/></Relationships>
</file>

<file path=ppt/slides/_rels/slide52.xml.rels><?xml version="1.0" encoding="UTF-8" standalone="yes"?>
<Relationships xmlns="http://schemas.openxmlformats.org/package/2006/relationships"><Relationship Id="rId3" Type="http://schemas.openxmlformats.org/officeDocument/2006/relationships/image" Target="../media/image71.jpeg"/><Relationship Id="rId2" Type="http://schemas.openxmlformats.org/officeDocument/2006/relationships/notesSlide" Target="../notesSlides/notesSlide52.xml"/><Relationship Id="rId1" Type="http://schemas.openxmlformats.org/officeDocument/2006/relationships/slideLayout" Target="../slideLayouts/slideLayout5.xml"/><Relationship Id="rId6" Type="http://schemas.openxmlformats.org/officeDocument/2006/relationships/image" Target="../media/image74.jpg"/><Relationship Id="rId5" Type="http://schemas.openxmlformats.org/officeDocument/2006/relationships/image" Target="../media/image73.jpeg"/><Relationship Id="rId4" Type="http://schemas.openxmlformats.org/officeDocument/2006/relationships/image" Target="../media/image72.png"/></Relationships>
</file>

<file path=ppt/slides/_rels/slide53.xml.rels><?xml version="1.0" encoding="UTF-8" standalone="yes"?>
<Relationships xmlns="http://schemas.openxmlformats.org/package/2006/relationships"><Relationship Id="rId8" Type="http://schemas.openxmlformats.org/officeDocument/2006/relationships/image" Target="../media/image80.jpeg"/><Relationship Id="rId3" Type="http://schemas.openxmlformats.org/officeDocument/2006/relationships/image" Target="../media/image75.jpeg"/><Relationship Id="rId7" Type="http://schemas.openxmlformats.org/officeDocument/2006/relationships/image" Target="../media/image79.jpeg"/><Relationship Id="rId2" Type="http://schemas.openxmlformats.org/officeDocument/2006/relationships/notesSlide" Target="../notesSlides/notesSlide53.xml"/><Relationship Id="rId1" Type="http://schemas.openxmlformats.org/officeDocument/2006/relationships/slideLayout" Target="../slideLayouts/slideLayout10.xml"/><Relationship Id="rId6" Type="http://schemas.openxmlformats.org/officeDocument/2006/relationships/image" Target="../media/image78.jpeg"/><Relationship Id="rId5" Type="http://schemas.openxmlformats.org/officeDocument/2006/relationships/image" Target="../media/image77.png"/><Relationship Id="rId4" Type="http://schemas.openxmlformats.org/officeDocument/2006/relationships/image" Target="../media/image76.tiff"/></Relationships>
</file>

<file path=ppt/slides/_rels/slide54.xml.rels><?xml version="1.0" encoding="UTF-8" standalone="yes"?>
<Relationships xmlns="http://schemas.openxmlformats.org/package/2006/relationships"><Relationship Id="rId3" Type="http://schemas.openxmlformats.org/officeDocument/2006/relationships/image" Target="../media/image81.jpeg"/><Relationship Id="rId2" Type="http://schemas.openxmlformats.org/officeDocument/2006/relationships/notesSlide" Target="../notesSlides/notesSlide54.xml"/><Relationship Id="rId1" Type="http://schemas.openxmlformats.org/officeDocument/2006/relationships/slideLayout" Target="../slideLayouts/slideLayout10.xml"/></Relationships>
</file>

<file path=ppt/slides/_rels/slide55.xml.rels><?xml version="1.0" encoding="UTF-8" standalone="yes"?>
<Relationships xmlns="http://schemas.openxmlformats.org/package/2006/relationships"><Relationship Id="rId3" Type="http://schemas.openxmlformats.org/officeDocument/2006/relationships/image" Target="../media/image82.jpeg"/><Relationship Id="rId2" Type="http://schemas.openxmlformats.org/officeDocument/2006/relationships/notesSlide" Target="../notesSlides/notesSlide55.xml"/><Relationship Id="rId1" Type="http://schemas.openxmlformats.org/officeDocument/2006/relationships/slideLayout" Target="../slideLayouts/slideLayout5.xml"/><Relationship Id="rId4" Type="http://schemas.openxmlformats.org/officeDocument/2006/relationships/image" Target="../media/image83.jpg"/></Relationships>
</file>

<file path=ppt/slides/_rels/slide56.xml.rels><?xml version="1.0" encoding="UTF-8" standalone="yes"?>
<Relationships xmlns="http://schemas.openxmlformats.org/package/2006/relationships"><Relationship Id="rId3" Type="http://schemas.openxmlformats.org/officeDocument/2006/relationships/image" Target="../media/image84.jpeg"/><Relationship Id="rId2" Type="http://schemas.openxmlformats.org/officeDocument/2006/relationships/notesSlide" Target="../notesSlides/notesSlide56.xml"/><Relationship Id="rId1" Type="http://schemas.openxmlformats.org/officeDocument/2006/relationships/slideLayout" Target="../slideLayouts/slideLayout6.xml"/><Relationship Id="rId6" Type="http://schemas.openxmlformats.org/officeDocument/2006/relationships/image" Target="../media/image87.jpeg"/><Relationship Id="rId5" Type="http://schemas.openxmlformats.org/officeDocument/2006/relationships/image" Target="../media/image86.jpg"/><Relationship Id="rId4" Type="http://schemas.openxmlformats.org/officeDocument/2006/relationships/image" Target="../media/image85.jpeg"/></Relationships>
</file>

<file path=ppt/slides/_rels/slide57.xml.rels><?xml version="1.0" encoding="UTF-8" standalone="yes"?>
<Relationships xmlns="http://schemas.openxmlformats.org/package/2006/relationships"><Relationship Id="rId3" Type="http://schemas.openxmlformats.org/officeDocument/2006/relationships/image" Target="../media/image88.jpg"/><Relationship Id="rId2" Type="http://schemas.openxmlformats.org/officeDocument/2006/relationships/notesSlide" Target="../notesSlides/notesSlide57.xml"/><Relationship Id="rId1" Type="http://schemas.openxmlformats.org/officeDocument/2006/relationships/slideLayout" Target="../slideLayouts/slideLayout10.xml"/><Relationship Id="rId4" Type="http://schemas.openxmlformats.org/officeDocument/2006/relationships/image" Target="../media/image89.jpg"/></Relationships>
</file>

<file path=ppt/slides/_rels/slide58.xml.rels><?xml version="1.0" encoding="UTF-8" standalone="yes"?>
<Relationships xmlns="http://schemas.openxmlformats.org/package/2006/relationships"><Relationship Id="rId3" Type="http://schemas.openxmlformats.org/officeDocument/2006/relationships/image" Target="../media/image90.jpeg"/><Relationship Id="rId2" Type="http://schemas.openxmlformats.org/officeDocument/2006/relationships/notesSlide" Target="../notesSlides/notesSlide58.xml"/><Relationship Id="rId1" Type="http://schemas.openxmlformats.org/officeDocument/2006/relationships/slideLayout" Target="../slideLayouts/slideLayout10.xml"/></Relationships>
</file>

<file path=ppt/slides/_rels/slide59.xml.rels><?xml version="1.0" encoding="UTF-8" standalone="yes"?>
<Relationships xmlns="http://schemas.openxmlformats.org/package/2006/relationships"><Relationship Id="rId3" Type="http://schemas.openxmlformats.org/officeDocument/2006/relationships/image" Target="../media/image91.jpeg"/><Relationship Id="rId2" Type="http://schemas.openxmlformats.org/officeDocument/2006/relationships/notesSlide" Target="../notesSlides/notesSlide59.xml"/><Relationship Id="rId1" Type="http://schemas.openxmlformats.org/officeDocument/2006/relationships/slideLayout" Target="../slideLayouts/slideLayout10.xml"/></Relationships>
</file>

<file path=ppt/slides/_rels/slide6.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6.xml"/><Relationship Id="rId1" Type="http://schemas.openxmlformats.org/officeDocument/2006/relationships/slideLayout" Target="../slideLayouts/slideLayout5.xml"/></Relationships>
</file>

<file path=ppt/slides/_rels/slide60.xml.rels><?xml version="1.0" encoding="UTF-8" standalone="yes"?>
<Relationships xmlns="http://schemas.openxmlformats.org/package/2006/relationships"><Relationship Id="rId3" Type="http://schemas.openxmlformats.org/officeDocument/2006/relationships/image" Target="../media/image92.jpeg"/><Relationship Id="rId2" Type="http://schemas.openxmlformats.org/officeDocument/2006/relationships/notesSlide" Target="../notesSlides/notesSlide60.xml"/><Relationship Id="rId1" Type="http://schemas.openxmlformats.org/officeDocument/2006/relationships/slideLayout" Target="../slideLayouts/slideLayout10.xml"/></Relationships>
</file>

<file path=ppt/slides/_rels/slide6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61.xml"/><Relationship Id="rId1" Type="http://schemas.openxmlformats.org/officeDocument/2006/relationships/slideLayout" Target="../slideLayouts/slideLayout4.xml"/></Relationships>
</file>

<file path=ppt/slides/_rels/slide62.xml.rels><?xml version="1.0" encoding="UTF-8" standalone="yes"?>
<Relationships xmlns="http://schemas.openxmlformats.org/package/2006/relationships"><Relationship Id="rId3" Type="http://schemas.openxmlformats.org/officeDocument/2006/relationships/image" Target="../media/image93.jpeg"/><Relationship Id="rId2" Type="http://schemas.openxmlformats.org/officeDocument/2006/relationships/notesSlide" Target="../notesSlides/notesSlide62.xml"/><Relationship Id="rId1" Type="http://schemas.openxmlformats.org/officeDocument/2006/relationships/slideLayout" Target="../slideLayouts/slideLayout5.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63.xml"/><Relationship Id="rId1" Type="http://schemas.openxmlformats.org/officeDocument/2006/relationships/slideLayout" Target="../slideLayouts/slideLayout5.xml"/></Relationships>
</file>

<file path=ppt/slides/_rels/slide64.xml.rels><?xml version="1.0" encoding="UTF-8" standalone="yes"?>
<Relationships xmlns="http://schemas.openxmlformats.org/package/2006/relationships"><Relationship Id="rId3" Type="http://schemas.openxmlformats.org/officeDocument/2006/relationships/image" Target="../media/image94.jpg"/><Relationship Id="rId2" Type="http://schemas.openxmlformats.org/officeDocument/2006/relationships/notesSlide" Target="../notesSlides/notesSlide64.xml"/><Relationship Id="rId1" Type="http://schemas.openxmlformats.org/officeDocument/2006/relationships/slideLayout" Target="../slideLayouts/slideLayout10.xml"/></Relationships>
</file>

<file path=ppt/slides/_rels/slide65.xml.rels><?xml version="1.0" encoding="UTF-8" standalone="yes"?>
<Relationships xmlns="http://schemas.openxmlformats.org/package/2006/relationships"><Relationship Id="rId3" Type="http://schemas.openxmlformats.org/officeDocument/2006/relationships/image" Target="../media/image95.jpeg"/><Relationship Id="rId2" Type="http://schemas.openxmlformats.org/officeDocument/2006/relationships/notesSlide" Target="../notesSlides/notesSlide65.xml"/><Relationship Id="rId1" Type="http://schemas.openxmlformats.org/officeDocument/2006/relationships/slideLayout" Target="../slideLayouts/slideLayout10.xml"/></Relationships>
</file>

<file path=ppt/slides/_rels/slide66.xml.rels><?xml version="1.0" encoding="UTF-8" standalone="yes"?>
<Relationships xmlns="http://schemas.openxmlformats.org/package/2006/relationships"><Relationship Id="rId3" Type="http://schemas.openxmlformats.org/officeDocument/2006/relationships/image" Target="../media/image96.jpg"/><Relationship Id="rId2" Type="http://schemas.openxmlformats.org/officeDocument/2006/relationships/notesSlide" Target="../notesSlides/notesSlide66.xml"/><Relationship Id="rId1" Type="http://schemas.openxmlformats.org/officeDocument/2006/relationships/slideLayout" Target="../slideLayouts/slideLayout10.xml"/><Relationship Id="rId4" Type="http://schemas.openxmlformats.org/officeDocument/2006/relationships/image" Target="../media/image97.jpg"/></Relationships>
</file>

<file path=ppt/slides/_rels/slide67.xml.rels><?xml version="1.0" encoding="UTF-8" standalone="yes"?>
<Relationships xmlns="http://schemas.openxmlformats.org/package/2006/relationships"><Relationship Id="rId3" Type="http://schemas.openxmlformats.org/officeDocument/2006/relationships/image" Target="../media/image98.jpg"/><Relationship Id="rId2" Type="http://schemas.openxmlformats.org/officeDocument/2006/relationships/notesSlide" Target="../notesSlides/notesSlide67.xml"/><Relationship Id="rId1" Type="http://schemas.openxmlformats.org/officeDocument/2006/relationships/slideLayout" Target="../slideLayouts/slideLayout10.xml"/><Relationship Id="rId6" Type="http://schemas.openxmlformats.org/officeDocument/2006/relationships/image" Target="../media/image101.jpg"/><Relationship Id="rId5" Type="http://schemas.openxmlformats.org/officeDocument/2006/relationships/image" Target="../media/image100.jpg"/><Relationship Id="rId4" Type="http://schemas.openxmlformats.org/officeDocument/2006/relationships/image" Target="../media/image99.jpeg"/></Relationships>
</file>

<file path=ppt/slides/_rels/slide68.xml.rels><?xml version="1.0" encoding="UTF-8" standalone="yes"?>
<Relationships xmlns="http://schemas.openxmlformats.org/package/2006/relationships"><Relationship Id="rId3" Type="http://schemas.openxmlformats.org/officeDocument/2006/relationships/image" Target="../media/image102.JPG"/><Relationship Id="rId2" Type="http://schemas.openxmlformats.org/officeDocument/2006/relationships/notesSlide" Target="../notesSlides/notesSlide68.xml"/><Relationship Id="rId1" Type="http://schemas.openxmlformats.org/officeDocument/2006/relationships/slideLayout" Target="../slideLayouts/slideLayout10.xml"/></Relationships>
</file>

<file path=ppt/slides/_rels/slide69.xml.rels><?xml version="1.0" encoding="UTF-8" standalone="yes"?>
<Relationships xmlns="http://schemas.openxmlformats.org/package/2006/relationships"><Relationship Id="rId3" Type="http://schemas.openxmlformats.org/officeDocument/2006/relationships/image" Target="../media/image103.jpg"/><Relationship Id="rId2" Type="http://schemas.openxmlformats.org/officeDocument/2006/relationships/notesSlide" Target="../notesSlides/notesSlide69.xml"/><Relationship Id="rId1" Type="http://schemas.openxmlformats.org/officeDocument/2006/relationships/slideLayout" Target="../slideLayouts/slideLayout10.xml"/><Relationship Id="rId5" Type="http://schemas.openxmlformats.org/officeDocument/2006/relationships/image" Target="../media/image105.jpeg"/><Relationship Id="rId4" Type="http://schemas.openxmlformats.org/officeDocument/2006/relationships/image" Target="../media/image104.jpg"/></Relationships>
</file>

<file path=ppt/slides/_rels/slide7.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7.xml"/><Relationship Id="rId1" Type="http://schemas.openxmlformats.org/officeDocument/2006/relationships/slideLayout" Target="../slideLayouts/slideLayout5.xml"/></Relationships>
</file>

<file path=ppt/slides/_rels/slide70.xml.rels><?xml version="1.0" encoding="UTF-8" standalone="yes"?>
<Relationships xmlns="http://schemas.openxmlformats.org/package/2006/relationships"><Relationship Id="rId8" Type="http://schemas.openxmlformats.org/officeDocument/2006/relationships/image" Target="../media/image111.jpeg"/><Relationship Id="rId3" Type="http://schemas.openxmlformats.org/officeDocument/2006/relationships/image" Target="../media/image106.jpeg"/><Relationship Id="rId7" Type="http://schemas.openxmlformats.org/officeDocument/2006/relationships/image" Target="../media/image110.png"/><Relationship Id="rId2" Type="http://schemas.openxmlformats.org/officeDocument/2006/relationships/notesSlide" Target="../notesSlides/notesSlide70.xml"/><Relationship Id="rId1" Type="http://schemas.openxmlformats.org/officeDocument/2006/relationships/slideLayout" Target="../slideLayouts/slideLayout10.xml"/><Relationship Id="rId6" Type="http://schemas.openxmlformats.org/officeDocument/2006/relationships/image" Target="../media/image109.jpeg"/><Relationship Id="rId5" Type="http://schemas.openxmlformats.org/officeDocument/2006/relationships/image" Target="../media/image108.png"/><Relationship Id="rId4" Type="http://schemas.openxmlformats.org/officeDocument/2006/relationships/image" Target="../media/image107.jpg"/></Relationships>
</file>

<file path=ppt/slides/_rels/slide71.xml.rels><?xml version="1.0" encoding="UTF-8" standalone="yes"?>
<Relationships xmlns="http://schemas.openxmlformats.org/package/2006/relationships"><Relationship Id="rId3" Type="http://schemas.openxmlformats.org/officeDocument/2006/relationships/image" Target="../media/image112.jpg"/><Relationship Id="rId2" Type="http://schemas.openxmlformats.org/officeDocument/2006/relationships/notesSlide" Target="../notesSlides/notesSlide71.xml"/><Relationship Id="rId1" Type="http://schemas.openxmlformats.org/officeDocument/2006/relationships/slideLayout" Target="../slideLayouts/slideLayout10.xml"/></Relationships>
</file>

<file path=ppt/slides/_rels/slide72.xml.rels><?xml version="1.0" encoding="UTF-8" standalone="yes"?>
<Relationships xmlns="http://schemas.openxmlformats.org/package/2006/relationships"><Relationship Id="rId3" Type="http://schemas.openxmlformats.org/officeDocument/2006/relationships/image" Target="../media/image113.jpeg"/><Relationship Id="rId2" Type="http://schemas.openxmlformats.org/officeDocument/2006/relationships/notesSlide" Target="../notesSlides/notesSlide72.xml"/><Relationship Id="rId1" Type="http://schemas.openxmlformats.org/officeDocument/2006/relationships/slideLayout" Target="../slideLayouts/slideLayout10.xml"/></Relationships>
</file>

<file path=ppt/slides/_rels/slide73.xml.rels><?xml version="1.0" encoding="UTF-8" standalone="yes"?>
<Relationships xmlns="http://schemas.openxmlformats.org/package/2006/relationships"><Relationship Id="rId3" Type="http://schemas.openxmlformats.org/officeDocument/2006/relationships/image" Target="../media/image114.jpg"/><Relationship Id="rId2" Type="http://schemas.openxmlformats.org/officeDocument/2006/relationships/notesSlide" Target="../notesSlides/notesSlide73.xml"/><Relationship Id="rId1" Type="http://schemas.openxmlformats.org/officeDocument/2006/relationships/slideLayout" Target="../slideLayouts/slideLayout10.xml"/></Relationships>
</file>

<file path=ppt/slides/_rels/slide74.xml.rels><?xml version="1.0" encoding="UTF-8" standalone="yes"?>
<Relationships xmlns="http://schemas.openxmlformats.org/package/2006/relationships"><Relationship Id="rId3" Type="http://schemas.openxmlformats.org/officeDocument/2006/relationships/image" Target="../media/image115.jpeg"/><Relationship Id="rId2" Type="http://schemas.openxmlformats.org/officeDocument/2006/relationships/notesSlide" Target="../notesSlides/notesSlide74.xml"/><Relationship Id="rId1" Type="http://schemas.openxmlformats.org/officeDocument/2006/relationships/slideLayout" Target="../slideLayouts/slideLayout10.xml"/></Relationships>
</file>

<file path=ppt/slides/_rels/slide7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75.xml"/><Relationship Id="rId1" Type="http://schemas.openxmlformats.org/officeDocument/2006/relationships/slideLayout" Target="../slideLayouts/slideLayout4.xml"/></Relationships>
</file>

<file path=ppt/slides/_rels/slide76.xml.rels><?xml version="1.0" encoding="UTF-8" standalone="yes"?>
<Relationships xmlns="http://schemas.openxmlformats.org/package/2006/relationships"><Relationship Id="rId3" Type="http://schemas.openxmlformats.org/officeDocument/2006/relationships/image" Target="../media/image116.jpeg"/><Relationship Id="rId2" Type="http://schemas.openxmlformats.org/officeDocument/2006/relationships/notesSlide" Target="../notesSlides/notesSlide76.xml"/><Relationship Id="rId1" Type="http://schemas.openxmlformats.org/officeDocument/2006/relationships/slideLayout" Target="../slideLayouts/slideLayout5.xml"/></Relationships>
</file>

<file path=ppt/slides/_rels/slide77.xml.rels><?xml version="1.0" encoding="UTF-8" standalone="yes"?>
<Relationships xmlns="http://schemas.openxmlformats.org/package/2006/relationships"><Relationship Id="rId3" Type="http://schemas.openxmlformats.org/officeDocument/2006/relationships/image" Target="../media/image117.jpg"/><Relationship Id="rId2" Type="http://schemas.openxmlformats.org/officeDocument/2006/relationships/notesSlide" Target="../notesSlides/notesSlide77.xml"/><Relationship Id="rId1" Type="http://schemas.openxmlformats.org/officeDocument/2006/relationships/slideLayout" Target="../slideLayouts/slideLayout5.xml"/></Relationships>
</file>

<file path=ppt/slides/_rels/slide78.xml.rels><?xml version="1.0" encoding="UTF-8" standalone="yes"?>
<Relationships xmlns="http://schemas.openxmlformats.org/package/2006/relationships"><Relationship Id="rId3" Type="http://schemas.openxmlformats.org/officeDocument/2006/relationships/image" Target="../media/image118.jpeg"/><Relationship Id="rId2" Type="http://schemas.openxmlformats.org/officeDocument/2006/relationships/notesSlide" Target="../notesSlides/notesSlide78.xml"/><Relationship Id="rId1" Type="http://schemas.openxmlformats.org/officeDocument/2006/relationships/slideLayout" Target="../slideLayouts/slideLayout10.xml"/><Relationship Id="rId4" Type="http://schemas.openxmlformats.org/officeDocument/2006/relationships/image" Target="../media/image119.jpeg"/></Relationships>
</file>

<file path=ppt/slides/_rels/slide79.xml.rels><?xml version="1.0" encoding="UTF-8" standalone="yes"?>
<Relationships xmlns="http://schemas.openxmlformats.org/package/2006/relationships"><Relationship Id="rId3" Type="http://schemas.openxmlformats.org/officeDocument/2006/relationships/image" Target="../media/image120.jpg"/><Relationship Id="rId2" Type="http://schemas.openxmlformats.org/officeDocument/2006/relationships/notesSlide" Target="../notesSlides/notesSlide79.xml"/><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8.xml"/><Relationship Id="rId1" Type="http://schemas.openxmlformats.org/officeDocument/2006/relationships/slideLayout" Target="../slideLayouts/slideLayout5.xml"/></Relationships>
</file>

<file path=ppt/slides/_rels/slide80.xml.rels><?xml version="1.0" encoding="UTF-8" standalone="yes"?>
<Relationships xmlns="http://schemas.openxmlformats.org/package/2006/relationships"><Relationship Id="rId3" Type="http://schemas.openxmlformats.org/officeDocument/2006/relationships/image" Target="../media/image121.jpeg"/><Relationship Id="rId2" Type="http://schemas.openxmlformats.org/officeDocument/2006/relationships/notesSlide" Target="../notesSlides/notesSlide80.xml"/><Relationship Id="rId1" Type="http://schemas.openxmlformats.org/officeDocument/2006/relationships/slideLayout" Target="../slideLayouts/slideLayout10.xml"/><Relationship Id="rId5" Type="http://schemas.openxmlformats.org/officeDocument/2006/relationships/image" Target="../media/image123.jpeg"/><Relationship Id="rId4" Type="http://schemas.openxmlformats.org/officeDocument/2006/relationships/image" Target="../media/image122.jpeg"/></Relationships>
</file>

<file path=ppt/slides/_rels/slide81.xml.rels><?xml version="1.0" encoding="UTF-8" standalone="yes"?>
<Relationships xmlns="http://schemas.openxmlformats.org/package/2006/relationships"><Relationship Id="rId3" Type="http://schemas.openxmlformats.org/officeDocument/2006/relationships/image" Target="../media/image124.jpeg"/><Relationship Id="rId2" Type="http://schemas.openxmlformats.org/officeDocument/2006/relationships/notesSlide" Target="../notesSlides/notesSlide81.xml"/><Relationship Id="rId1" Type="http://schemas.openxmlformats.org/officeDocument/2006/relationships/slideLayout" Target="../slideLayouts/slideLayout5.xml"/><Relationship Id="rId4" Type="http://schemas.openxmlformats.org/officeDocument/2006/relationships/image" Target="../media/image125.jpeg"/></Relationships>
</file>

<file path=ppt/slides/_rels/slide82.xml.rels><?xml version="1.0" encoding="UTF-8" standalone="yes"?>
<Relationships xmlns="http://schemas.openxmlformats.org/package/2006/relationships"><Relationship Id="rId3" Type="http://schemas.openxmlformats.org/officeDocument/2006/relationships/image" Target="../media/image126.jpg"/><Relationship Id="rId2" Type="http://schemas.openxmlformats.org/officeDocument/2006/relationships/notesSlide" Target="../notesSlides/notesSlide82.xml"/><Relationship Id="rId1" Type="http://schemas.openxmlformats.org/officeDocument/2006/relationships/slideLayout" Target="../slideLayouts/slideLayout5.xml"/></Relationships>
</file>

<file path=ppt/slides/_rels/slide83.xml.rels><?xml version="1.0" encoding="UTF-8" standalone="yes"?>
<Relationships xmlns="http://schemas.openxmlformats.org/package/2006/relationships"><Relationship Id="rId3" Type="http://schemas.openxmlformats.org/officeDocument/2006/relationships/image" Target="../media/image127.jpeg"/><Relationship Id="rId2" Type="http://schemas.openxmlformats.org/officeDocument/2006/relationships/notesSlide" Target="../notesSlides/notesSlide83.xml"/><Relationship Id="rId1" Type="http://schemas.openxmlformats.org/officeDocument/2006/relationships/slideLayout" Target="../slideLayouts/slideLayout5.xml"/><Relationship Id="rId4" Type="http://schemas.openxmlformats.org/officeDocument/2006/relationships/image" Target="../media/image47.jpeg"/></Relationships>
</file>

<file path=ppt/slides/_rels/slide84.xml.rels><?xml version="1.0" encoding="UTF-8" standalone="yes"?>
<Relationships xmlns="http://schemas.openxmlformats.org/package/2006/relationships"><Relationship Id="rId3" Type="http://schemas.openxmlformats.org/officeDocument/2006/relationships/image" Target="../media/image128.jpeg"/><Relationship Id="rId2" Type="http://schemas.openxmlformats.org/officeDocument/2006/relationships/notesSlide" Target="../notesSlides/notesSlide84.xml"/><Relationship Id="rId1" Type="http://schemas.openxmlformats.org/officeDocument/2006/relationships/slideLayout" Target="../slideLayouts/slideLayout10.xml"/><Relationship Id="rId6" Type="http://schemas.openxmlformats.org/officeDocument/2006/relationships/image" Target="../media/image131.jpeg"/><Relationship Id="rId5" Type="http://schemas.openxmlformats.org/officeDocument/2006/relationships/image" Target="../media/image130.jpeg"/><Relationship Id="rId4" Type="http://schemas.openxmlformats.org/officeDocument/2006/relationships/image" Target="../media/image129.jpeg"/></Relationships>
</file>

<file path=ppt/slides/_rels/slide85.xml.rels><?xml version="1.0" encoding="UTF-8" standalone="yes"?>
<Relationships xmlns="http://schemas.openxmlformats.org/package/2006/relationships"><Relationship Id="rId3" Type="http://schemas.openxmlformats.org/officeDocument/2006/relationships/image" Target="../media/image132.jpeg"/><Relationship Id="rId2" Type="http://schemas.openxmlformats.org/officeDocument/2006/relationships/notesSlide" Target="../notesSlides/notesSlide85.xml"/><Relationship Id="rId1" Type="http://schemas.openxmlformats.org/officeDocument/2006/relationships/slideLayout" Target="../slideLayouts/slideLayout10.xml"/><Relationship Id="rId6" Type="http://schemas.openxmlformats.org/officeDocument/2006/relationships/image" Target="../media/image135.jpg"/><Relationship Id="rId5" Type="http://schemas.openxmlformats.org/officeDocument/2006/relationships/image" Target="../media/image134.jpeg"/><Relationship Id="rId4" Type="http://schemas.openxmlformats.org/officeDocument/2006/relationships/image" Target="../media/image133.jpeg"/></Relationships>
</file>

<file path=ppt/slides/_rels/slide86.xml.rels><?xml version="1.0" encoding="UTF-8" standalone="yes"?>
<Relationships xmlns="http://schemas.openxmlformats.org/package/2006/relationships"><Relationship Id="rId3" Type="http://schemas.openxmlformats.org/officeDocument/2006/relationships/image" Target="../media/image136.jpeg"/><Relationship Id="rId2" Type="http://schemas.openxmlformats.org/officeDocument/2006/relationships/notesSlide" Target="../notesSlides/notesSlide86.xml"/><Relationship Id="rId1" Type="http://schemas.openxmlformats.org/officeDocument/2006/relationships/slideLayout" Target="../slideLayouts/slideLayout10.xml"/></Relationships>
</file>

<file path=ppt/slides/_rels/slide87.xml.rels><?xml version="1.0" encoding="UTF-8" standalone="yes"?>
<Relationships xmlns="http://schemas.openxmlformats.org/package/2006/relationships"><Relationship Id="rId3" Type="http://schemas.openxmlformats.org/officeDocument/2006/relationships/image" Target="../media/image137.jpeg"/><Relationship Id="rId2" Type="http://schemas.openxmlformats.org/officeDocument/2006/relationships/notesSlide" Target="../notesSlides/notesSlide87.xml"/><Relationship Id="rId1" Type="http://schemas.openxmlformats.org/officeDocument/2006/relationships/slideLayout" Target="../slideLayouts/slideLayout10.xml"/></Relationships>
</file>

<file path=ppt/slides/_rels/slide88.xml.rels><?xml version="1.0" encoding="UTF-8" standalone="yes"?>
<Relationships xmlns="http://schemas.openxmlformats.org/package/2006/relationships"><Relationship Id="rId2" Type="http://schemas.openxmlformats.org/officeDocument/2006/relationships/notesSlide" Target="../notesSlides/notesSlide88.xml"/><Relationship Id="rId1" Type="http://schemas.openxmlformats.org/officeDocument/2006/relationships/slideLayout" Target="../slideLayouts/slideLayout5.xml"/></Relationships>
</file>

<file path=ppt/slides/_rels/slide89.xml.rels><?xml version="1.0" encoding="UTF-8" standalone="yes"?>
<Relationships xmlns="http://schemas.openxmlformats.org/package/2006/relationships"><Relationship Id="rId3" Type="http://schemas.openxmlformats.org/officeDocument/2006/relationships/hyperlink" Target="https://www.osha.gov/OshDoc/data_General_Facts/factsheet-lockout-tagout.pdf" TargetMode="External"/><Relationship Id="rId2" Type="http://schemas.openxmlformats.org/officeDocument/2006/relationships/notesSlide" Target="../notesSlides/notesSlide89.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9.xml"/><Relationship Id="rId1" Type="http://schemas.openxmlformats.org/officeDocument/2006/relationships/slideLayout" Target="../slideLayouts/slideLayout5.xml"/><Relationship Id="rId4" Type="http://schemas.openxmlformats.org/officeDocument/2006/relationships/image" Target="../media/image14.jpg"/></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Title 3"/>
          <p:cNvSpPr>
            <a:spLocks noGrp="1"/>
          </p:cNvSpPr>
          <p:nvPr>
            <p:ph type="title"/>
          </p:nvPr>
        </p:nvSpPr>
        <p:spPr>
          <a:xfrm>
            <a:off x="675932" y="1017106"/>
            <a:ext cx="3303639" cy="1858296"/>
          </a:xfrm>
        </p:spPr>
        <p:txBody>
          <a:bodyPr/>
          <a:lstStyle/>
          <a:p>
            <a:r>
              <a:rPr lang="en-US" dirty="0"/>
              <a:t>Electrical Hazards</a:t>
            </a:r>
          </a:p>
        </p:txBody>
      </p:sp>
      <p:sp>
        <p:nvSpPr>
          <p:cNvPr id="7" name="TextBox 6">
            <a:extLst>
              <a:ext uri="{FF2B5EF4-FFF2-40B4-BE49-F238E27FC236}">
                <a16:creationId xmlns:a16="http://schemas.microsoft.com/office/drawing/2014/main" id="{2E406CDC-A5D2-4E81-B0F9-563C9C943B97}"/>
              </a:ext>
            </a:extLst>
          </p:cNvPr>
          <p:cNvSpPr txBox="1"/>
          <p:nvPr/>
        </p:nvSpPr>
        <p:spPr>
          <a:xfrm>
            <a:off x="189386" y="2810704"/>
            <a:ext cx="4386470" cy="1600438"/>
          </a:xfrm>
          <a:prstGeom prst="rect">
            <a:avLst/>
          </a:prstGeom>
          <a:noFill/>
          <a:ln>
            <a:noFill/>
          </a:ln>
        </p:spPr>
        <p:txBody>
          <a:bodyPr wrap="square" rtlCol="0">
            <a:spAutoFit/>
          </a:bodyPr>
          <a:lstStyle/>
          <a:p>
            <a:pPr algn="ctr"/>
            <a:r>
              <a:rPr lang="en-US" sz="1400" b="1" dirty="0">
                <a:latin typeface="Tahoma"/>
                <a:cs typeface="Tahoma"/>
              </a:rPr>
              <a:t>Disclaimer: </a:t>
            </a:r>
            <a:r>
              <a:rPr lang="en-US" sz="1400" dirty="0">
                <a:latin typeface="Tahoma"/>
                <a:cs typeface="Tahoma"/>
              </a:rPr>
              <a:t>This material was produced under grant number SH-05027-SH8 from the Occupational Safety and Health Administration, U.S. Department of Labor. It does not necessarily reflect the views or policies of the U.S. Department of Labor, nor does mention of trade names, commercial products, or organizations imply endorsement by the U.S. Government.</a:t>
            </a:r>
          </a:p>
        </p:txBody>
      </p:sp>
      <p:pic>
        <p:nvPicPr>
          <p:cNvPr id="6" name="Picture 5" descr="Worker wearing arc flash face shield, balaclava, fire resistant shirt, and electrical insulating gloves while testing current in a DC combiner box."/>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rot="5400000">
            <a:off x="5194810" y="810369"/>
            <a:ext cx="3180573" cy="3822869"/>
          </a:xfrm>
          <a:prstGeom prst="rect">
            <a:avLst/>
          </a:prstGeom>
          <a:ln w="19050">
            <a:solidFill>
              <a:schemeClr val="tx1"/>
            </a:solidFill>
          </a:ln>
        </p:spPr>
        <p:style>
          <a:lnRef idx="2">
            <a:schemeClr val="dk1"/>
          </a:lnRef>
          <a:fillRef idx="1">
            <a:schemeClr val="lt1"/>
          </a:fillRef>
          <a:effectRef idx="0">
            <a:schemeClr val="dk1"/>
          </a:effectRef>
          <a:fontRef idx="minor">
            <a:schemeClr val="dk1"/>
          </a:fontRef>
        </p:style>
      </p:pic>
      <p:sp>
        <p:nvSpPr>
          <p:cNvPr id="2" name="TextBox 1"/>
          <p:cNvSpPr txBox="1"/>
          <p:nvPr/>
        </p:nvSpPr>
        <p:spPr>
          <a:xfrm>
            <a:off x="2346593" y="5023692"/>
            <a:ext cx="3481330" cy="461665"/>
          </a:xfrm>
          <a:prstGeom prst="rect">
            <a:avLst/>
          </a:prstGeom>
          <a:noFill/>
        </p:spPr>
        <p:txBody>
          <a:bodyPr wrap="square" rtlCol="0">
            <a:spAutoFit/>
          </a:bodyPr>
          <a:lstStyle/>
          <a:p>
            <a:r>
              <a:rPr lang="en-US" dirty="0" smtClean="0">
                <a:latin typeface="Tahoma"/>
                <a:cs typeface="Tahoma"/>
              </a:rPr>
              <a:t>Part 1 Slides 1-44</a:t>
            </a:r>
            <a:endParaRPr lang="en-US" dirty="0">
              <a:latin typeface="Tahoma"/>
              <a:cs typeface="Tahoma"/>
            </a:endParaRPr>
          </a:p>
        </p:txBody>
      </p:sp>
    </p:spTree>
    <p:extLst>
      <p:ext uri="{BB962C8B-B14F-4D97-AF65-F5344CB8AC3E}">
        <p14:creationId xmlns:p14="http://schemas.microsoft.com/office/powerpoint/2010/main" val="244566431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3" name="Title 1">
            <a:extLst>
              <a:ext uri="{FF2B5EF4-FFF2-40B4-BE49-F238E27FC236}">
                <a16:creationId xmlns:a16="http://schemas.microsoft.com/office/drawing/2014/main" id="{78C7F18F-CC10-BE40-954A-C2C398CCB375}"/>
              </a:ext>
            </a:extLst>
          </p:cNvPr>
          <p:cNvSpPr>
            <a:spLocks noGrp="1"/>
          </p:cNvSpPr>
          <p:nvPr>
            <p:ph type="title"/>
          </p:nvPr>
        </p:nvSpPr>
        <p:spPr/>
        <p:txBody>
          <a:bodyPr/>
          <a:lstStyle/>
          <a:p>
            <a:pPr marL="90805" lvl="0">
              <a:spcBef>
                <a:spcPts val="600"/>
              </a:spcBef>
              <a:spcAft>
                <a:spcPts val="600"/>
              </a:spcAft>
            </a:pPr>
            <a:r>
              <a:rPr lang="en-US" sz="2800" dirty="0">
                <a:solidFill>
                  <a:schemeClr val="tx1"/>
                </a:solidFill>
              </a:rPr>
              <a:t>Basic Electrical System Architecture:</a:t>
            </a:r>
            <a:br>
              <a:rPr lang="en-US" sz="2800" dirty="0">
                <a:solidFill>
                  <a:schemeClr val="tx1"/>
                </a:solidFill>
              </a:rPr>
            </a:br>
            <a:r>
              <a:rPr lang="en-US" sz="2800" dirty="0">
                <a:solidFill>
                  <a:schemeClr val="tx1"/>
                </a:solidFill>
              </a:rPr>
              <a:t>String Inverters</a:t>
            </a:r>
          </a:p>
        </p:txBody>
      </p:sp>
      <p:sp>
        <p:nvSpPr>
          <p:cNvPr id="42" name="TextBox 41">
            <a:extLst>
              <a:ext uri="{FF2B5EF4-FFF2-40B4-BE49-F238E27FC236}">
                <a16:creationId xmlns:a16="http://schemas.microsoft.com/office/drawing/2014/main" id="{FF479EAD-DF8A-8545-8B1A-A2FBE6C5B7E0}"/>
              </a:ext>
            </a:extLst>
          </p:cNvPr>
          <p:cNvSpPr txBox="1"/>
          <p:nvPr/>
        </p:nvSpPr>
        <p:spPr>
          <a:xfrm>
            <a:off x="14288" y="8476"/>
            <a:ext cx="949299" cy="584775"/>
          </a:xfrm>
          <a:prstGeom prst="rect">
            <a:avLst/>
          </a:prstGeom>
          <a:solidFill>
            <a:schemeClr val="accent6">
              <a:lumMod val="40000"/>
              <a:lumOff val="60000"/>
            </a:schemeClr>
          </a:solidFill>
          <a:ln>
            <a:solidFill>
              <a:schemeClr val="accent6">
                <a:lumMod val="50000"/>
              </a:schemeClr>
            </a:solidFill>
          </a:ln>
        </p:spPr>
        <p:txBody>
          <a:bodyPr wrap="none" rtlCol="0">
            <a:spAutoFit/>
          </a:bodyPr>
          <a:lstStyle/>
          <a:p>
            <a:pPr algn="ctr"/>
            <a:r>
              <a:rPr lang="en-US" sz="1600" dirty="0">
                <a:solidFill>
                  <a:schemeClr val="accent6">
                    <a:lumMod val="50000"/>
                  </a:schemeClr>
                </a:solidFill>
                <a:latin typeface="Tahoma"/>
                <a:cs typeface="Tahoma"/>
              </a:rPr>
              <a:t>String</a:t>
            </a:r>
          </a:p>
          <a:p>
            <a:pPr algn="ctr"/>
            <a:r>
              <a:rPr lang="en-US" sz="1600" dirty="0">
                <a:solidFill>
                  <a:schemeClr val="accent6">
                    <a:lumMod val="50000"/>
                  </a:schemeClr>
                </a:solidFill>
                <a:latin typeface="Tahoma"/>
                <a:cs typeface="Tahoma"/>
              </a:rPr>
              <a:t>Example</a:t>
            </a:r>
          </a:p>
        </p:txBody>
      </p:sp>
      <p:sp>
        <p:nvSpPr>
          <p:cNvPr id="30" name="TextBox 29">
            <a:extLst>
              <a:ext uri="{FF2B5EF4-FFF2-40B4-BE49-F238E27FC236}">
                <a16:creationId xmlns:a16="http://schemas.microsoft.com/office/drawing/2014/main" id="{0C16E219-5824-C843-847D-AECF5D9D2741}"/>
              </a:ext>
            </a:extLst>
          </p:cNvPr>
          <p:cNvSpPr txBox="1"/>
          <p:nvPr/>
        </p:nvSpPr>
        <p:spPr>
          <a:xfrm>
            <a:off x="69911" y="5900203"/>
            <a:ext cx="9017808" cy="923330"/>
          </a:xfrm>
          <a:prstGeom prst="rect">
            <a:avLst/>
          </a:prstGeom>
          <a:ln w="19050"/>
        </p:spPr>
        <p:style>
          <a:lnRef idx="1">
            <a:schemeClr val="dk1"/>
          </a:lnRef>
          <a:fillRef idx="2">
            <a:schemeClr val="dk1"/>
          </a:fillRef>
          <a:effectRef idx="1">
            <a:schemeClr val="dk1"/>
          </a:effectRef>
          <a:fontRef idx="minor">
            <a:schemeClr val="dk1"/>
          </a:fontRef>
        </p:style>
        <p:txBody>
          <a:bodyPr wrap="square">
            <a:spAutoFit/>
          </a:bodyPr>
          <a:lstStyle>
            <a:defPPr>
              <a:defRPr lang="en-US"/>
            </a:defPPr>
            <a:lvl1pPr algn="ctr" eaLnBrk="1" hangingPunct="1">
              <a:spcBef>
                <a:spcPts val="600"/>
              </a:spcBef>
              <a:buSzPct val="75000"/>
              <a:defRPr sz="1600" b="0">
                <a:latin typeface="Tahoma" pitchFamily="34" charset="0"/>
                <a:ea typeface="Tahoma" pitchFamily="34" charset="0"/>
                <a:cs typeface="Tahoma" pitchFamily="34" charset="0"/>
              </a:defRPr>
            </a:lvl1pPr>
            <a:lvl2pPr marL="742950" indent="-285750" eaLnBrk="0" hangingPunct="0">
              <a:defRPr b="1">
                <a:latin typeface="Times New Roman" pitchFamily="18" charset="0"/>
                <a:ea typeface="MS PGothic" pitchFamily="34" charset="-128"/>
                <a:cs typeface="+mn-cs"/>
              </a:defRPr>
            </a:lvl2pPr>
            <a:lvl3pPr marL="1143000" indent="-228600" eaLnBrk="0" hangingPunct="0">
              <a:defRPr b="1">
                <a:latin typeface="Times New Roman" pitchFamily="18" charset="0"/>
                <a:ea typeface="MS PGothic" pitchFamily="34" charset="-128"/>
                <a:cs typeface="+mn-cs"/>
              </a:defRPr>
            </a:lvl3pPr>
            <a:lvl4pPr marL="1600200" indent="-228600" eaLnBrk="0" hangingPunct="0">
              <a:defRPr b="1">
                <a:latin typeface="Times New Roman" pitchFamily="18" charset="0"/>
                <a:ea typeface="MS PGothic" pitchFamily="34" charset="-128"/>
                <a:cs typeface="+mn-cs"/>
              </a:defRPr>
            </a:lvl4pPr>
            <a:lvl5pPr marL="2057400" indent="-228600" eaLnBrk="0" hangingPunct="0">
              <a:defRPr b="1">
                <a:latin typeface="Times New Roman" pitchFamily="18" charset="0"/>
                <a:ea typeface="MS PGothic" pitchFamily="34" charset="-128"/>
                <a:cs typeface="+mn-cs"/>
              </a:defRPr>
            </a:lvl5pPr>
            <a:lvl6pPr marL="2514600" indent="-228600" eaLnBrk="0" fontAlgn="base" hangingPunct="0">
              <a:spcBef>
                <a:spcPct val="0"/>
              </a:spcBef>
              <a:spcAft>
                <a:spcPct val="0"/>
              </a:spcAft>
              <a:defRPr b="1">
                <a:latin typeface="Times New Roman" pitchFamily="18" charset="0"/>
                <a:ea typeface="MS PGothic" pitchFamily="34" charset="-128"/>
                <a:cs typeface="+mn-cs"/>
              </a:defRPr>
            </a:lvl6pPr>
            <a:lvl7pPr marL="2971800" indent="-228600" eaLnBrk="0" fontAlgn="base" hangingPunct="0">
              <a:spcBef>
                <a:spcPct val="0"/>
              </a:spcBef>
              <a:spcAft>
                <a:spcPct val="0"/>
              </a:spcAft>
              <a:defRPr b="1">
                <a:latin typeface="Times New Roman" pitchFamily="18" charset="0"/>
                <a:ea typeface="MS PGothic" pitchFamily="34" charset="-128"/>
                <a:cs typeface="+mn-cs"/>
              </a:defRPr>
            </a:lvl7pPr>
            <a:lvl8pPr marL="3429000" indent="-228600" eaLnBrk="0" fontAlgn="base" hangingPunct="0">
              <a:spcBef>
                <a:spcPct val="0"/>
              </a:spcBef>
              <a:spcAft>
                <a:spcPct val="0"/>
              </a:spcAft>
              <a:defRPr b="1">
                <a:latin typeface="Times New Roman" pitchFamily="18" charset="0"/>
                <a:ea typeface="MS PGothic" pitchFamily="34" charset="-128"/>
                <a:cs typeface="+mn-cs"/>
              </a:defRPr>
            </a:lvl8pPr>
            <a:lvl9pPr marL="3886200" indent="-228600" eaLnBrk="0" fontAlgn="base" hangingPunct="0">
              <a:spcBef>
                <a:spcPct val="0"/>
              </a:spcBef>
              <a:spcAft>
                <a:spcPct val="0"/>
              </a:spcAft>
              <a:defRPr b="1">
                <a:latin typeface="Times New Roman" pitchFamily="18" charset="0"/>
                <a:ea typeface="MS PGothic" pitchFamily="34" charset="-128"/>
                <a:cs typeface="+mn-cs"/>
              </a:defRPr>
            </a:lvl9pPr>
          </a:lstStyle>
          <a:p>
            <a:r>
              <a:rPr lang="en-US" sz="1800" dirty="0"/>
              <a:t>*There are many possible variations including configuration, layout, and equipment options; this is a general diagram – the specific architecture, and associated hazards, must be evaluated for each system.</a:t>
            </a:r>
          </a:p>
        </p:txBody>
      </p:sp>
      <p:pic>
        <p:nvPicPr>
          <p:cNvPr id="5" name="Picture 4" title="Types of electrical systm String Inverters"/>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137787" y="1023892"/>
            <a:ext cx="8730642" cy="4877540"/>
          </a:xfrm>
          <a:prstGeom prst="rect">
            <a:avLst/>
          </a:prstGeom>
        </p:spPr>
      </p:pic>
    </p:spTree>
    <p:extLst>
      <p:ext uri="{BB962C8B-B14F-4D97-AF65-F5344CB8AC3E}">
        <p14:creationId xmlns:p14="http://schemas.microsoft.com/office/powerpoint/2010/main" val="196014156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32C71E-2784-B845-AF52-5BA32643E352}"/>
              </a:ext>
            </a:extLst>
          </p:cNvPr>
          <p:cNvSpPr>
            <a:spLocks noGrp="1"/>
          </p:cNvSpPr>
          <p:nvPr>
            <p:ph type="title"/>
          </p:nvPr>
        </p:nvSpPr>
        <p:spPr/>
        <p:txBody>
          <a:bodyPr/>
          <a:lstStyle/>
          <a:p>
            <a:r>
              <a:rPr lang="en-US" sz="2800" dirty="0">
                <a:solidFill>
                  <a:schemeClr val="tx1"/>
                </a:solidFill>
              </a:rPr>
              <a:t>Example Voltages:</a:t>
            </a:r>
            <a:br>
              <a:rPr lang="en-US" sz="2800" dirty="0">
                <a:solidFill>
                  <a:schemeClr val="tx1"/>
                </a:solidFill>
              </a:rPr>
            </a:br>
            <a:r>
              <a:rPr lang="en-US" sz="2800" dirty="0">
                <a:solidFill>
                  <a:schemeClr val="tx1"/>
                </a:solidFill>
              </a:rPr>
              <a:t>PV System with String Inverters</a:t>
            </a:r>
          </a:p>
        </p:txBody>
      </p:sp>
      <p:sp>
        <p:nvSpPr>
          <p:cNvPr id="107" name="TextBox 106">
            <a:extLst>
              <a:ext uri="{FF2B5EF4-FFF2-40B4-BE49-F238E27FC236}">
                <a16:creationId xmlns:a16="http://schemas.microsoft.com/office/drawing/2014/main" id="{DC498AFA-AA63-1341-86C3-28A97C9E23E7}"/>
              </a:ext>
            </a:extLst>
          </p:cNvPr>
          <p:cNvSpPr txBox="1"/>
          <p:nvPr/>
        </p:nvSpPr>
        <p:spPr>
          <a:xfrm>
            <a:off x="14288" y="8476"/>
            <a:ext cx="949299" cy="584775"/>
          </a:xfrm>
          <a:prstGeom prst="rect">
            <a:avLst/>
          </a:prstGeom>
          <a:solidFill>
            <a:schemeClr val="accent6">
              <a:lumMod val="40000"/>
              <a:lumOff val="60000"/>
            </a:schemeClr>
          </a:solidFill>
          <a:ln>
            <a:solidFill>
              <a:schemeClr val="accent6">
                <a:lumMod val="50000"/>
              </a:schemeClr>
            </a:solidFill>
          </a:ln>
        </p:spPr>
        <p:txBody>
          <a:bodyPr wrap="none" rtlCol="0">
            <a:spAutoFit/>
          </a:bodyPr>
          <a:lstStyle/>
          <a:p>
            <a:pPr algn="ctr"/>
            <a:r>
              <a:rPr lang="en-US" sz="1600" dirty="0">
                <a:solidFill>
                  <a:schemeClr val="accent6">
                    <a:lumMod val="50000"/>
                  </a:schemeClr>
                </a:solidFill>
                <a:latin typeface="Tahoma"/>
                <a:cs typeface="Tahoma"/>
              </a:rPr>
              <a:t>String</a:t>
            </a:r>
          </a:p>
          <a:p>
            <a:pPr algn="ctr"/>
            <a:r>
              <a:rPr lang="en-US" sz="1600" dirty="0">
                <a:solidFill>
                  <a:schemeClr val="accent6">
                    <a:lumMod val="50000"/>
                  </a:schemeClr>
                </a:solidFill>
                <a:latin typeface="Tahoma"/>
                <a:cs typeface="Tahoma"/>
              </a:rPr>
              <a:t>Example</a:t>
            </a:r>
          </a:p>
        </p:txBody>
      </p:sp>
      <p:pic>
        <p:nvPicPr>
          <p:cNvPr id="5" name="Picture 4" descr="Single line diagram showing multiple strings of PV modules connected to a string inverter. There are multiple string inverters connected to an AC combiner, there are multiple AC combiners connected to an AC recombiner which is connected to a transformer. The transformer is connected to the utility grid."/>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40207" y="999744"/>
            <a:ext cx="8863584" cy="5858256"/>
          </a:xfrm>
          <a:prstGeom prst="rect">
            <a:avLst/>
          </a:prstGeom>
        </p:spPr>
      </p:pic>
    </p:spTree>
    <p:extLst>
      <p:ext uri="{BB962C8B-B14F-4D97-AF65-F5344CB8AC3E}">
        <p14:creationId xmlns:p14="http://schemas.microsoft.com/office/powerpoint/2010/main" val="331486767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9" name="Picture 8" descr="Icons showing the basic building blocks of a PV system using a central inverter. These include PV modules, DC combiner with DC disconnect, DC recombiner with DC disconnects, Inverter with integrated DC disconnect and AC circuit breaker, and transforme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19206" y="875277"/>
            <a:ext cx="8930640" cy="4230624"/>
          </a:xfrm>
          <a:prstGeom prst="rect">
            <a:avLst/>
          </a:prstGeom>
        </p:spPr>
      </p:pic>
      <p:sp>
        <p:nvSpPr>
          <p:cNvPr id="24" name="Title 1">
            <a:extLst>
              <a:ext uri="{FF2B5EF4-FFF2-40B4-BE49-F238E27FC236}">
                <a16:creationId xmlns:a16="http://schemas.microsoft.com/office/drawing/2014/main" id="{A7CBE500-BA1F-E84E-A465-F0EDAB0DF0F3}"/>
              </a:ext>
            </a:extLst>
          </p:cNvPr>
          <p:cNvSpPr>
            <a:spLocks noGrp="1"/>
          </p:cNvSpPr>
          <p:nvPr>
            <p:ph type="title"/>
          </p:nvPr>
        </p:nvSpPr>
        <p:spPr>
          <a:xfrm>
            <a:off x="0" y="1"/>
            <a:ext cx="9143999" cy="899918"/>
          </a:xfrm>
        </p:spPr>
        <p:txBody>
          <a:bodyPr/>
          <a:lstStyle/>
          <a:p>
            <a:pPr marL="90805" lvl="0">
              <a:spcBef>
                <a:spcPts val="600"/>
              </a:spcBef>
              <a:spcAft>
                <a:spcPts val="600"/>
              </a:spcAft>
            </a:pPr>
            <a:r>
              <a:rPr lang="en-US" sz="2800" dirty="0">
                <a:solidFill>
                  <a:schemeClr val="tx1"/>
                </a:solidFill>
              </a:rPr>
              <a:t>Basic Electrical System Architecture:</a:t>
            </a:r>
            <a:br>
              <a:rPr lang="en-US" sz="2800" dirty="0">
                <a:solidFill>
                  <a:schemeClr val="tx1"/>
                </a:solidFill>
              </a:rPr>
            </a:br>
            <a:r>
              <a:rPr lang="en-US" sz="2800" dirty="0">
                <a:solidFill>
                  <a:schemeClr val="tx1"/>
                </a:solidFill>
              </a:rPr>
              <a:t>Central Inverter(s)</a:t>
            </a:r>
          </a:p>
        </p:txBody>
      </p:sp>
      <p:sp>
        <p:nvSpPr>
          <p:cNvPr id="26" name="TextBox 25">
            <a:extLst>
              <a:ext uri="{FF2B5EF4-FFF2-40B4-BE49-F238E27FC236}">
                <a16:creationId xmlns:a16="http://schemas.microsoft.com/office/drawing/2014/main" id="{2AF65C1D-0927-9142-BF73-969C16A78DE9}"/>
              </a:ext>
            </a:extLst>
          </p:cNvPr>
          <p:cNvSpPr txBox="1"/>
          <p:nvPr/>
        </p:nvSpPr>
        <p:spPr>
          <a:xfrm>
            <a:off x="14288" y="8476"/>
            <a:ext cx="949299" cy="584775"/>
          </a:xfrm>
          <a:prstGeom prst="rect">
            <a:avLst/>
          </a:prstGeom>
          <a:solidFill>
            <a:schemeClr val="accent2">
              <a:lumMod val="40000"/>
              <a:lumOff val="60000"/>
            </a:schemeClr>
          </a:solidFill>
          <a:ln>
            <a:solidFill>
              <a:schemeClr val="accent2">
                <a:lumMod val="50000"/>
              </a:schemeClr>
            </a:solidFill>
          </a:ln>
        </p:spPr>
        <p:txBody>
          <a:bodyPr wrap="none" rtlCol="0">
            <a:spAutoFit/>
          </a:bodyPr>
          <a:lstStyle/>
          <a:p>
            <a:pPr algn="ctr"/>
            <a:r>
              <a:rPr lang="en-US" sz="1600" dirty="0">
                <a:solidFill>
                  <a:schemeClr val="accent2">
                    <a:lumMod val="50000"/>
                  </a:schemeClr>
                </a:solidFill>
                <a:latin typeface="Tahoma"/>
                <a:cs typeface="Tahoma"/>
              </a:rPr>
              <a:t>Central</a:t>
            </a:r>
          </a:p>
          <a:p>
            <a:pPr algn="ctr"/>
            <a:r>
              <a:rPr lang="en-US" sz="1600" dirty="0">
                <a:solidFill>
                  <a:schemeClr val="accent2">
                    <a:lumMod val="50000"/>
                  </a:schemeClr>
                </a:solidFill>
                <a:latin typeface="Tahoma"/>
                <a:cs typeface="Tahoma"/>
              </a:rPr>
              <a:t>Example</a:t>
            </a:r>
          </a:p>
        </p:txBody>
      </p:sp>
      <p:grpSp>
        <p:nvGrpSpPr>
          <p:cNvPr id="2" name="Group 1" descr="Group of arrows pointing to possible locations of equipment and/or system disconnects including PV modules, DC combiners, DC recombiners, Inverter and transformer. ">
            <a:extLst>
              <a:ext uri="{FF2B5EF4-FFF2-40B4-BE49-F238E27FC236}">
                <a16:creationId xmlns:a16="http://schemas.microsoft.com/office/drawing/2014/main" id="{035EA4B9-3715-E446-980D-C1B7C9F5F0C0}"/>
              </a:ext>
            </a:extLst>
          </p:cNvPr>
          <p:cNvGrpSpPr/>
          <p:nvPr/>
        </p:nvGrpSpPr>
        <p:grpSpPr>
          <a:xfrm>
            <a:off x="783074" y="4200200"/>
            <a:ext cx="6740254" cy="1640401"/>
            <a:chOff x="783074" y="4200200"/>
            <a:chExt cx="6740254" cy="1640401"/>
          </a:xfrm>
        </p:grpSpPr>
        <p:sp>
          <p:nvSpPr>
            <p:cNvPr id="242" name="Line 9">
              <a:extLst>
                <a:ext uri="{FF2B5EF4-FFF2-40B4-BE49-F238E27FC236}">
                  <a16:creationId xmlns:a16="http://schemas.microsoft.com/office/drawing/2014/main" id="{E5A3C042-DE05-466C-AB04-2C8675B3921C}"/>
                </a:ext>
              </a:extLst>
            </p:cNvPr>
            <p:cNvSpPr>
              <a:spLocks noChangeShapeType="1"/>
            </p:cNvSpPr>
            <p:nvPr/>
          </p:nvSpPr>
          <p:spPr bwMode="auto">
            <a:xfrm flipV="1">
              <a:off x="4946593" y="5061120"/>
              <a:ext cx="39216" cy="634373"/>
            </a:xfrm>
            <a:prstGeom prst="line">
              <a:avLst/>
            </a:prstGeom>
            <a:noFill/>
            <a:ln w="63500">
              <a:solidFill>
                <a:srgbClr val="00B050"/>
              </a:solidFill>
              <a:round/>
              <a:headEnd/>
              <a:tailEnd type="triangle" w="med" len="med"/>
            </a:ln>
            <a:extLst>
              <a:ext uri="{909E8E84-426E-40dd-AFC4-6F175D3DCCD1}">
                <a14:hiddenFill xmlns="" xmlns:a14="http://schemas.microsoft.com/office/drawing/2010/main">
                  <a:noFill/>
                </a14:hiddenFill>
              </a:ext>
            </a:extLst>
          </p:spPr>
          <p:txBody>
            <a:bodyPr wrap="square">
              <a:spAutoFit/>
            </a:bodyPr>
            <a:lstStyle/>
            <a:p>
              <a:endParaRPr lang="en-US" sz="1800">
                <a:latin typeface="Tahoma" pitchFamily="34" charset="0"/>
                <a:ea typeface="Tahoma" pitchFamily="34" charset="0"/>
                <a:cs typeface="Tahoma" pitchFamily="34" charset="0"/>
              </a:endParaRPr>
            </a:p>
          </p:txBody>
        </p:sp>
        <p:sp>
          <p:nvSpPr>
            <p:cNvPr id="243" name="Line 9">
              <a:extLst>
                <a:ext uri="{FF2B5EF4-FFF2-40B4-BE49-F238E27FC236}">
                  <a16:creationId xmlns:a16="http://schemas.microsoft.com/office/drawing/2014/main" id="{D389F6CF-2FC3-4E17-AAFF-78F55CCA7DEF}"/>
                </a:ext>
              </a:extLst>
            </p:cNvPr>
            <p:cNvSpPr>
              <a:spLocks noChangeShapeType="1"/>
            </p:cNvSpPr>
            <p:nvPr/>
          </p:nvSpPr>
          <p:spPr bwMode="auto">
            <a:xfrm flipH="1" flipV="1">
              <a:off x="3515273" y="4309372"/>
              <a:ext cx="299750" cy="1319219"/>
            </a:xfrm>
            <a:prstGeom prst="line">
              <a:avLst/>
            </a:prstGeom>
            <a:noFill/>
            <a:ln w="63500">
              <a:solidFill>
                <a:srgbClr val="00B050"/>
              </a:solidFill>
              <a:round/>
              <a:headEnd/>
              <a:tailEnd type="triangle" w="med" len="med"/>
            </a:ln>
            <a:extLst>
              <a:ext uri="{909E8E84-426E-40dd-AFC4-6F175D3DCCD1}">
                <a14:hiddenFill xmlns="" xmlns:a14="http://schemas.microsoft.com/office/drawing/2010/main">
                  <a:noFill/>
                </a14:hiddenFill>
              </a:ext>
            </a:extLst>
          </p:spPr>
          <p:txBody>
            <a:bodyPr wrap="square">
              <a:spAutoFit/>
            </a:bodyPr>
            <a:lstStyle/>
            <a:p>
              <a:endParaRPr lang="en-US" sz="1800">
                <a:latin typeface="Tahoma" pitchFamily="34" charset="0"/>
                <a:ea typeface="Tahoma" pitchFamily="34" charset="0"/>
                <a:cs typeface="Tahoma" pitchFamily="34" charset="0"/>
              </a:endParaRPr>
            </a:p>
          </p:txBody>
        </p:sp>
        <p:sp>
          <p:nvSpPr>
            <p:cNvPr id="9220" name="Line 8"/>
            <p:cNvSpPr>
              <a:spLocks noChangeShapeType="1"/>
            </p:cNvSpPr>
            <p:nvPr/>
          </p:nvSpPr>
          <p:spPr bwMode="auto">
            <a:xfrm flipH="1" flipV="1">
              <a:off x="2330431" y="4727008"/>
              <a:ext cx="375823" cy="923329"/>
            </a:xfrm>
            <a:prstGeom prst="line">
              <a:avLst/>
            </a:prstGeom>
            <a:noFill/>
            <a:ln w="63500">
              <a:solidFill>
                <a:srgbClr val="00B050"/>
              </a:solidFill>
              <a:round/>
              <a:headEnd/>
              <a:tailEnd type="triangle" w="med" len="med"/>
            </a:ln>
            <a:extLst>
              <a:ext uri="{909E8E84-426E-40dd-AFC4-6F175D3DCCD1}">
                <a14:hiddenFill xmlns="" xmlns:a14="http://schemas.microsoft.com/office/drawing/2010/main">
                  <a:noFill/>
                </a14:hiddenFill>
              </a:ext>
            </a:extLst>
          </p:spPr>
          <p:txBody>
            <a:bodyPr wrap="square">
              <a:spAutoFit/>
            </a:bodyPr>
            <a:lstStyle/>
            <a:p>
              <a:endParaRPr lang="en-US" sz="1800">
                <a:latin typeface="Tahoma" pitchFamily="34" charset="0"/>
                <a:ea typeface="Tahoma" pitchFamily="34" charset="0"/>
                <a:cs typeface="Tahoma" pitchFamily="34" charset="0"/>
              </a:endParaRPr>
            </a:p>
          </p:txBody>
        </p:sp>
        <p:sp>
          <p:nvSpPr>
            <p:cNvPr id="9221" name="Line 9"/>
            <p:cNvSpPr>
              <a:spLocks noChangeShapeType="1"/>
            </p:cNvSpPr>
            <p:nvPr/>
          </p:nvSpPr>
          <p:spPr bwMode="auto">
            <a:xfrm flipV="1">
              <a:off x="6561714" y="4309372"/>
              <a:ext cx="961614" cy="1320047"/>
            </a:xfrm>
            <a:prstGeom prst="line">
              <a:avLst/>
            </a:prstGeom>
            <a:noFill/>
            <a:ln w="63500">
              <a:solidFill>
                <a:srgbClr val="00B050"/>
              </a:solidFill>
              <a:round/>
              <a:headEnd/>
              <a:tailEnd type="triangle" w="med" len="med"/>
            </a:ln>
            <a:extLst>
              <a:ext uri="{909E8E84-426E-40dd-AFC4-6F175D3DCCD1}">
                <a14:hiddenFill xmlns="" xmlns:a14="http://schemas.microsoft.com/office/drawing/2010/main">
                  <a:noFill/>
                </a14:hiddenFill>
              </a:ext>
            </a:extLst>
          </p:spPr>
          <p:txBody>
            <a:bodyPr wrap="square">
              <a:spAutoFit/>
            </a:bodyPr>
            <a:lstStyle/>
            <a:p>
              <a:endParaRPr lang="en-US" sz="1800">
                <a:latin typeface="Tahoma" pitchFamily="34" charset="0"/>
                <a:ea typeface="Tahoma" pitchFamily="34" charset="0"/>
                <a:cs typeface="Tahoma" pitchFamily="34" charset="0"/>
              </a:endParaRPr>
            </a:p>
          </p:txBody>
        </p:sp>
        <p:sp>
          <p:nvSpPr>
            <p:cNvPr id="34" name="Line 8">
              <a:extLst>
                <a:ext uri="{FF2B5EF4-FFF2-40B4-BE49-F238E27FC236}">
                  <a16:creationId xmlns:a16="http://schemas.microsoft.com/office/drawing/2014/main" id="{CA92BA2F-1E13-C04E-8548-204B193D5E64}"/>
                </a:ext>
              </a:extLst>
            </p:cNvPr>
            <p:cNvSpPr>
              <a:spLocks noChangeShapeType="1"/>
            </p:cNvSpPr>
            <p:nvPr/>
          </p:nvSpPr>
          <p:spPr bwMode="auto">
            <a:xfrm flipH="1" flipV="1">
              <a:off x="783074" y="4200200"/>
              <a:ext cx="443778" cy="1322583"/>
            </a:xfrm>
            <a:prstGeom prst="line">
              <a:avLst/>
            </a:prstGeom>
            <a:noFill/>
            <a:ln w="63500">
              <a:solidFill>
                <a:srgbClr val="00B050"/>
              </a:solidFill>
              <a:round/>
              <a:headEnd/>
              <a:tailEnd type="triangle" w="med" len="med"/>
            </a:ln>
            <a:extLst>
              <a:ext uri="{909E8E84-426E-40dd-AFC4-6F175D3DCCD1}">
                <a14:hiddenFill xmlns="" xmlns:a14="http://schemas.microsoft.com/office/drawing/2010/main">
                  <a:noFill/>
                </a14:hiddenFill>
              </a:ext>
            </a:extLst>
          </p:spPr>
          <p:txBody>
            <a:bodyPr wrap="square">
              <a:spAutoFit/>
            </a:bodyPr>
            <a:lstStyle/>
            <a:p>
              <a:endParaRPr lang="en-US" sz="1800">
                <a:latin typeface="Tahoma" pitchFamily="34" charset="0"/>
                <a:ea typeface="Tahoma" pitchFamily="34" charset="0"/>
                <a:cs typeface="Tahoma" pitchFamily="34" charset="0"/>
              </a:endParaRPr>
            </a:p>
          </p:txBody>
        </p:sp>
        <p:sp>
          <p:nvSpPr>
            <p:cNvPr id="9222" name="Text Box 10"/>
            <p:cNvSpPr txBox="1">
              <a:spLocks noChangeArrowheads="1"/>
            </p:cNvSpPr>
            <p:nvPr/>
          </p:nvSpPr>
          <p:spPr bwMode="auto">
            <a:xfrm>
              <a:off x="851029" y="5471269"/>
              <a:ext cx="6375118" cy="369332"/>
            </a:xfrm>
            <a:prstGeom prst="rect">
              <a:avLst/>
            </a:prstGeom>
            <a:solidFill>
              <a:schemeClr val="bg1"/>
            </a:solidFill>
            <a:ln w="28575">
              <a:solidFill>
                <a:srgbClr val="00B050"/>
              </a:solidFill>
              <a:miter lim="800000"/>
              <a:headEnd/>
              <a:tailEnd/>
            </a:ln>
          </p:spPr>
          <p:txBody>
            <a:bodyPr wrap="square">
              <a:spAutoFit/>
            </a:bodyPr>
            <a:lstStyle>
              <a:lvl1pPr eaLnBrk="0" hangingPunct="0">
                <a:defRPr sz="2000" b="1">
                  <a:solidFill>
                    <a:schemeClr val="accent2"/>
                  </a:solidFill>
                  <a:latin typeface="Times New Roman" pitchFamily="18" charset="0"/>
                  <a:ea typeface="MS PGothic" pitchFamily="34" charset="-128"/>
                </a:defRPr>
              </a:lvl1pPr>
              <a:lvl2pPr marL="742950" indent="-285750" eaLnBrk="0" hangingPunct="0">
                <a:defRPr sz="2000" b="1">
                  <a:solidFill>
                    <a:schemeClr val="accent2"/>
                  </a:solidFill>
                  <a:latin typeface="Times New Roman" pitchFamily="18" charset="0"/>
                  <a:ea typeface="MS PGothic" pitchFamily="34" charset="-128"/>
                </a:defRPr>
              </a:lvl2pPr>
              <a:lvl3pPr marL="1143000" indent="-228600" eaLnBrk="0" hangingPunct="0">
                <a:defRPr sz="2000" b="1">
                  <a:solidFill>
                    <a:schemeClr val="accent2"/>
                  </a:solidFill>
                  <a:latin typeface="Times New Roman" pitchFamily="18" charset="0"/>
                  <a:ea typeface="MS PGothic" pitchFamily="34" charset="-128"/>
                </a:defRPr>
              </a:lvl3pPr>
              <a:lvl4pPr marL="1600200" indent="-228600" eaLnBrk="0" hangingPunct="0">
                <a:defRPr sz="2000" b="1">
                  <a:solidFill>
                    <a:schemeClr val="accent2"/>
                  </a:solidFill>
                  <a:latin typeface="Times New Roman" pitchFamily="18" charset="0"/>
                  <a:ea typeface="MS PGothic" pitchFamily="34" charset="-128"/>
                </a:defRPr>
              </a:lvl4pPr>
              <a:lvl5pPr marL="2057400" indent="-228600" eaLnBrk="0" hangingPunct="0">
                <a:defRPr sz="2000" b="1">
                  <a:solidFill>
                    <a:schemeClr val="accent2"/>
                  </a:solidFill>
                  <a:latin typeface="Times New Roman" pitchFamily="18" charset="0"/>
                  <a:ea typeface="MS PGothic" pitchFamily="34" charset="-128"/>
                </a:defRPr>
              </a:lvl5pPr>
              <a:lvl6pPr marL="2514600" indent="-228600" algn="ctr" eaLnBrk="0" fontAlgn="base" hangingPunct="0">
                <a:spcBef>
                  <a:spcPct val="50000"/>
                </a:spcBef>
                <a:spcAft>
                  <a:spcPct val="0"/>
                </a:spcAft>
                <a:defRPr sz="2000" b="1">
                  <a:solidFill>
                    <a:schemeClr val="accent2"/>
                  </a:solidFill>
                  <a:latin typeface="Times New Roman" pitchFamily="18" charset="0"/>
                  <a:ea typeface="MS PGothic" pitchFamily="34" charset="-128"/>
                </a:defRPr>
              </a:lvl6pPr>
              <a:lvl7pPr marL="2971800" indent="-228600" algn="ctr" eaLnBrk="0" fontAlgn="base" hangingPunct="0">
                <a:spcBef>
                  <a:spcPct val="50000"/>
                </a:spcBef>
                <a:spcAft>
                  <a:spcPct val="0"/>
                </a:spcAft>
                <a:defRPr sz="2000" b="1">
                  <a:solidFill>
                    <a:schemeClr val="accent2"/>
                  </a:solidFill>
                  <a:latin typeface="Times New Roman" pitchFamily="18" charset="0"/>
                  <a:ea typeface="MS PGothic" pitchFamily="34" charset="-128"/>
                </a:defRPr>
              </a:lvl7pPr>
              <a:lvl8pPr marL="3429000" indent="-228600" algn="ctr" eaLnBrk="0" fontAlgn="base" hangingPunct="0">
                <a:spcBef>
                  <a:spcPct val="50000"/>
                </a:spcBef>
                <a:spcAft>
                  <a:spcPct val="0"/>
                </a:spcAft>
                <a:defRPr sz="2000" b="1">
                  <a:solidFill>
                    <a:schemeClr val="accent2"/>
                  </a:solidFill>
                  <a:latin typeface="Times New Roman" pitchFamily="18" charset="0"/>
                  <a:ea typeface="MS PGothic" pitchFamily="34" charset="-128"/>
                </a:defRPr>
              </a:lvl8pPr>
              <a:lvl9pPr marL="3886200" indent="-228600" algn="ctr" eaLnBrk="0" fontAlgn="base" hangingPunct="0">
                <a:spcBef>
                  <a:spcPct val="50000"/>
                </a:spcBef>
                <a:spcAft>
                  <a:spcPct val="0"/>
                </a:spcAft>
                <a:defRPr sz="2000" b="1">
                  <a:solidFill>
                    <a:schemeClr val="accent2"/>
                  </a:solidFill>
                  <a:latin typeface="Times New Roman" pitchFamily="18" charset="0"/>
                  <a:ea typeface="MS PGothic" pitchFamily="34" charset="-128"/>
                </a:defRPr>
              </a:lvl9pPr>
            </a:lstStyle>
            <a:p>
              <a:pPr algn="ctr" eaLnBrk="1" hangingPunct="1"/>
              <a:r>
                <a:rPr lang="en-US" sz="1800" b="0" dirty="0">
                  <a:solidFill>
                    <a:schemeClr val="tx1"/>
                  </a:solidFill>
                  <a:latin typeface="Tahoma" pitchFamily="34" charset="0"/>
                  <a:ea typeface="Tahoma" pitchFamily="34" charset="0"/>
                  <a:cs typeface="Tahoma" pitchFamily="34" charset="0"/>
                </a:rPr>
                <a:t>Possible* locations of equipment and/or system disconnects</a:t>
              </a:r>
            </a:p>
          </p:txBody>
        </p:sp>
      </p:grpSp>
      <p:sp>
        <p:nvSpPr>
          <p:cNvPr id="3" name="TextBox 2"/>
          <p:cNvSpPr txBox="1"/>
          <p:nvPr/>
        </p:nvSpPr>
        <p:spPr>
          <a:xfrm>
            <a:off x="69911" y="5900203"/>
            <a:ext cx="9017808" cy="923330"/>
          </a:xfrm>
          <a:prstGeom prst="rect">
            <a:avLst/>
          </a:prstGeom>
          <a:ln w="19050"/>
        </p:spPr>
        <p:style>
          <a:lnRef idx="1">
            <a:schemeClr val="dk1"/>
          </a:lnRef>
          <a:fillRef idx="2">
            <a:schemeClr val="dk1"/>
          </a:fillRef>
          <a:effectRef idx="1">
            <a:schemeClr val="dk1"/>
          </a:effectRef>
          <a:fontRef idx="minor">
            <a:schemeClr val="dk1"/>
          </a:fontRef>
        </p:style>
        <p:txBody>
          <a:bodyPr wrap="square">
            <a:spAutoFit/>
          </a:bodyPr>
          <a:lstStyle>
            <a:defPPr>
              <a:defRPr lang="en-US"/>
            </a:defPPr>
            <a:lvl1pPr algn="ctr" eaLnBrk="1" hangingPunct="1">
              <a:spcBef>
                <a:spcPts val="600"/>
              </a:spcBef>
              <a:buSzPct val="75000"/>
              <a:defRPr sz="1600" b="0">
                <a:latin typeface="Tahoma" pitchFamily="34" charset="0"/>
                <a:ea typeface="Tahoma" pitchFamily="34" charset="0"/>
                <a:cs typeface="Tahoma" pitchFamily="34" charset="0"/>
              </a:defRPr>
            </a:lvl1pPr>
            <a:lvl2pPr marL="742950" indent="-285750" eaLnBrk="0" hangingPunct="0">
              <a:defRPr b="1">
                <a:latin typeface="Times New Roman" pitchFamily="18" charset="0"/>
                <a:ea typeface="MS PGothic" pitchFamily="34" charset="-128"/>
                <a:cs typeface="+mn-cs"/>
              </a:defRPr>
            </a:lvl2pPr>
            <a:lvl3pPr marL="1143000" indent="-228600" eaLnBrk="0" hangingPunct="0">
              <a:defRPr b="1">
                <a:latin typeface="Times New Roman" pitchFamily="18" charset="0"/>
                <a:ea typeface="MS PGothic" pitchFamily="34" charset="-128"/>
                <a:cs typeface="+mn-cs"/>
              </a:defRPr>
            </a:lvl3pPr>
            <a:lvl4pPr marL="1600200" indent="-228600" eaLnBrk="0" hangingPunct="0">
              <a:defRPr b="1">
                <a:latin typeface="Times New Roman" pitchFamily="18" charset="0"/>
                <a:ea typeface="MS PGothic" pitchFamily="34" charset="-128"/>
                <a:cs typeface="+mn-cs"/>
              </a:defRPr>
            </a:lvl4pPr>
            <a:lvl5pPr marL="2057400" indent="-228600" eaLnBrk="0" hangingPunct="0">
              <a:defRPr b="1">
                <a:latin typeface="Times New Roman" pitchFamily="18" charset="0"/>
                <a:ea typeface="MS PGothic" pitchFamily="34" charset="-128"/>
                <a:cs typeface="+mn-cs"/>
              </a:defRPr>
            </a:lvl5pPr>
            <a:lvl6pPr marL="2514600" indent="-228600" eaLnBrk="0" fontAlgn="base" hangingPunct="0">
              <a:spcBef>
                <a:spcPct val="0"/>
              </a:spcBef>
              <a:spcAft>
                <a:spcPct val="0"/>
              </a:spcAft>
              <a:defRPr b="1">
                <a:latin typeface="Times New Roman" pitchFamily="18" charset="0"/>
                <a:ea typeface="MS PGothic" pitchFamily="34" charset="-128"/>
                <a:cs typeface="+mn-cs"/>
              </a:defRPr>
            </a:lvl6pPr>
            <a:lvl7pPr marL="2971800" indent="-228600" eaLnBrk="0" fontAlgn="base" hangingPunct="0">
              <a:spcBef>
                <a:spcPct val="0"/>
              </a:spcBef>
              <a:spcAft>
                <a:spcPct val="0"/>
              </a:spcAft>
              <a:defRPr b="1">
                <a:latin typeface="Times New Roman" pitchFamily="18" charset="0"/>
                <a:ea typeface="MS PGothic" pitchFamily="34" charset="-128"/>
                <a:cs typeface="+mn-cs"/>
              </a:defRPr>
            </a:lvl7pPr>
            <a:lvl8pPr marL="3429000" indent="-228600" eaLnBrk="0" fontAlgn="base" hangingPunct="0">
              <a:spcBef>
                <a:spcPct val="0"/>
              </a:spcBef>
              <a:spcAft>
                <a:spcPct val="0"/>
              </a:spcAft>
              <a:defRPr b="1">
                <a:latin typeface="Times New Roman" pitchFamily="18" charset="0"/>
                <a:ea typeface="MS PGothic" pitchFamily="34" charset="-128"/>
                <a:cs typeface="+mn-cs"/>
              </a:defRPr>
            </a:lvl8pPr>
            <a:lvl9pPr marL="3886200" indent="-228600" eaLnBrk="0" fontAlgn="base" hangingPunct="0">
              <a:spcBef>
                <a:spcPct val="0"/>
              </a:spcBef>
              <a:spcAft>
                <a:spcPct val="0"/>
              </a:spcAft>
              <a:defRPr b="1">
                <a:latin typeface="Times New Roman" pitchFamily="18" charset="0"/>
                <a:ea typeface="MS PGothic" pitchFamily="34" charset="-128"/>
                <a:cs typeface="+mn-cs"/>
              </a:defRPr>
            </a:lvl9pPr>
          </a:lstStyle>
          <a:p>
            <a:r>
              <a:rPr lang="en-US" sz="1800" dirty="0"/>
              <a:t>*There are many possible variations including configuration, layout, and equipment options; this is a general diagram – the specific architecture, and associated hazards, must be evaluated for each system.</a:t>
            </a:r>
          </a:p>
        </p:txBody>
      </p:sp>
    </p:spTree>
    <p:extLst>
      <p:ext uri="{BB962C8B-B14F-4D97-AF65-F5344CB8AC3E}">
        <p14:creationId xmlns:p14="http://schemas.microsoft.com/office/powerpoint/2010/main" val="37877123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32C71E-2784-B845-AF52-5BA32643E352}"/>
              </a:ext>
            </a:extLst>
          </p:cNvPr>
          <p:cNvSpPr>
            <a:spLocks noGrp="1"/>
          </p:cNvSpPr>
          <p:nvPr>
            <p:ph type="title"/>
          </p:nvPr>
        </p:nvSpPr>
        <p:spPr>
          <a:xfrm>
            <a:off x="0" y="1"/>
            <a:ext cx="9143999" cy="914400"/>
          </a:xfrm>
        </p:spPr>
        <p:txBody>
          <a:bodyPr/>
          <a:lstStyle/>
          <a:p>
            <a:r>
              <a:rPr lang="en-US" sz="2800" dirty="0">
                <a:solidFill>
                  <a:schemeClr val="tx1"/>
                </a:solidFill>
              </a:rPr>
              <a:t>Example Voltages:</a:t>
            </a:r>
            <a:br>
              <a:rPr lang="en-US" sz="2800" dirty="0">
                <a:solidFill>
                  <a:schemeClr val="tx1"/>
                </a:solidFill>
              </a:rPr>
            </a:br>
            <a:r>
              <a:rPr lang="en-US" sz="2800" dirty="0">
                <a:solidFill>
                  <a:schemeClr val="tx1"/>
                </a:solidFill>
              </a:rPr>
              <a:t>PV System with Central Inverter(s)</a:t>
            </a:r>
            <a:endParaRPr lang="en-US" sz="1800" dirty="0">
              <a:solidFill>
                <a:schemeClr val="tx1"/>
              </a:solidFill>
            </a:endParaRPr>
          </a:p>
        </p:txBody>
      </p:sp>
      <p:sp>
        <p:nvSpPr>
          <p:cNvPr id="151" name="TextBox 150">
            <a:extLst>
              <a:ext uri="{FF2B5EF4-FFF2-40B4-BE49-F238E27FC236}">
                <a16:creationId xmlns:a16="http://schemas.microsoft.com/office/drawing/2014/main" id="{D1E10D07-4700-AB47-BD5D-C86AC9700242}"/>
              </a:ext>
            </a:extLst>
          </p:cNvPr>
          <p:cNvSpPr txBox="1"/>
          <p:nvPr/>
        </p:nvSpPr>
        <p:spPr>
          <a:xfrm>
            <a:off x="14288" y="8476"/>
            <a:ext cx="949299" cy="584775"/>
          </a:xfrm>
          <a:prstGeom prst="rect">
            <a:avLst/>
          </a:prstGeom>
          <a:solidFill>
            <a:schemeClr val="accent2">
              <a:lumMod val="40000"/>
              <a:lumOff val="60000"/>
            </a:schemeClr>
          </a:solidFill>
          <a:ln>
            <a:solidFill>
              <a:schemeClr val="accent2">
                <a:lumMod val="50000"/>
              </a:schemeClr>
            </a:solidFill>
          </a:ln>
        </p:spPr>
        <p:txBody>
          <a:bodyPr wrap="none" rtlCol="0">
            <a:spAutoFit/>
          </a:bodyPr>
          <a:lstStyle/>
          <a:p>
            <a:pPr algn="ctr"/>
            <a:r>
              <a:rPr lang="en-US" sz="1600" dirty="0">
                <a:solidFill>
                  <a:schemeClr val="accent2">
                    <a:lumMod val="50000"/>
                  </a:schemeClr>
                </a:solidFill>
                <a:latin typeface="Tahoma"/>
                <a:cs typeface="Tahoma"/>
              </a:rPr>
              <a:t>Central</a:t>
            </a:r>
          </a:p>
          <a:p>
            <a:pPr algn="ctr"/>
            <a:r>
              <a:rPr lang="en-US" sz="1600" dirty="0">
                <a:solidFill>
                  <a:schemeClr val="accent2">
                    <a:lumMod val="50000"/>
                  </a:schemeClr>
                </a:solidFill>
                <a:latin typeface="Tahoma"/>
                <a:cs typeface="Tahoma"/>
              </a:rPr>
              <a:t>Example</a:t>
            </a:r>
          </a:p>
        </p:txBody>
      </p:sp>
      <p:pic>
        <p:nvPicPr>
          <p:cNvPr id="9" name="Picture 8" descr="Single line diagram showing an example of a PV system using a central inverter. Multiple strings of PV modules are connected to a DC combiner. Multiple DC combiners are connected to a DC recombiner which is connected to a central inverter. The output of the central inverter connects to a transformer which is connected to the utility grid at medium voltage."/>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29747" y="1146938"/>
            <a:ext cx="8814252" cy="5711062"/>
          </a:xfrm>
          <a:prstGeom prst="rect">
            <a:avLst/>
          </a:prstGeom>
        </p:spPr>
      </p:pic>
    </p:spTree>
    <p:extLst>
      <p:ext uri="{BB962C8B-B14F-4D97-AF65-F5344CB8AC3E}">
        <p14:creationId xmlns:p14="http://schemas.microsoft.com/office/powerpoint/2010/main" val="247558486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32C71E-2784-B845-AF52-5BA32643E352}"/>
              </a:ext>
            </a:extLst>
          </p:cNvPr>
          <p:cNvSpPr>
            <a:spLocks noGrp="1"/>
          </p:cNvSpPr>
          <p:nvPr>
            <p:ph type="title"/>
          </p:nvPr>
        </p:nvSpPr>
        <p:spPr/>
        <p:txBody>
          <a:bodyPr/>
          <a:lstStyle/>
          <a:p>
            <a:r>
              <a:rPr lang="en-US" sz="3200" dirty="0">
                <a:solidFill>
                  <a:schemeClr val="tx1"/>
                </a:solidFill>
              </a:rPr>
              <a:t>Medium Voltages (AC) on Large-Scale Solar</a:t>
            </a:r>
          </a:p>
        </p:txBody>
      </p:sp>
      <p:sp>
        <p:nvSpPr>
          <p:cNvPr id="3" name="Content Placeholder 2">
            <a:extLst>
              <a:ext uri="{FF2B5EF4-FFF2-40B4-BE49-F238E27FC236}">
                <a16:creationId xmlns:a16="http://schemas.microsoft.com/office/drawing/2014/main" id="{2F889E3F-30CD-A346-A515-920DAE15FCAB}"/>
              </a:ext>
            </a:extLst>
          </p:cNvPr>
          <p:cNvSpPr>
            <a:spLocks noGrp="1"/>
          </p:cNvSpPr>
          <p:nvPr>
            <p:ph idx="4294967295"/>
          </p:nvPr>
        </p:nvSpPr>
        <p:spPr>
          <a:xfrm>
            <a:off x="179386" y="914401"/>
            <a:ext cx="8785225" cy="3401417"/>
          </a:xfrm>
        </p:spPr>
        <p:txBody>
          <a:bodyPr/>
          <a:lstStyle/>
          <a:p>
            <a:r>
              <a:rPr lang="en-US" sz="2400" b="1" dirty="0"/>
              <a:t>Not covered in this course </a:t>
            </a:r>
          </a:p>
          <a:p>
            <a:pPr lvl="1">
              <a:buClr>
                <a:srgbClr val="2776A7"/>
              </a:buClr>
            </a:pPr>
            <a:r>
              <a:rPr lang="en-US" sz="2000" dirty="0"/>
              <a:t>Specialized training required!</a:t>
            </a:r>
          </a:p>
          <a:p>
            <a:r>
              <a:rPr lang="en-US" sz="2400" dirty="0"/>
              <a:t>AC interconnection to utility grid</a:t>
            </a:r>
          </a:p>
          <a:p>
            <a:pPr lvl="1">
              <a:buClr>
                <a:srgbClr val="2776A7"/>
              </a:buClr>
            </a:pPr>
            <a:r>
              <a:rPr lang="en-US" sz="2000" dirty="0"/>
              <a:t>Begins at high voltage side of interconnection (step-up) transformers</a:t>
            </a:r>
          </a:p>
          <a:p>
            <a:r>
              <a:rPr lang="en-US" sz="2400" dirty="0"/>
              <a:t>Sometimes called ”high voltage”</a:t>
            </a:r>
          </a:p>
          <a:p>
            <a:pPr lvl="1">
              <a:buClr>
                <a:srgbClr val="2776A7"/>
              </a:buClr>
            </a:pPr>
            <a:r>
              <a:rPr lang="en-US" sz="2000" dirty="0"/>
              <a:t>Overhead and/or underground</a:t>
            </a:r>
          </a:p>
          <a:p>
            <a:pPr lvl="1">
              <a:buClr>
                <a:srgbClr val="2776A7"/>
              </a:buClr>
            </a:pPr>
            <a:r>
              <a:rPr lang="en-US" sz="2000" dirty="0"/>
              <a:t>Exposed and/or enclosed switchgear and overcurrent protection</a:t>
            </a:r>
          </a:p>
          <a:p>
            <a:r>
              <a:rPr lang="en-US" sz="2400" dirty="0"/>
              <a:t>OSHA 1926 Subpart V and 1910.269</a:t>
            </a:r>
            <a:endParaRPr lang="en-US" sz="2800" dirty="0"/>
          </a:p>
        </p:txBody>
      </p:sp>
      <p:pic>
        <p:nvPicPr>
          <p:cNvPr id="4" name="Picture 3" title="Picture of a utility substation."/>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330374" y="4240191"/>
            <a:ext cx="4800600" cy="2505075"/>
          </a:xfrm>
          <a:prstGeom prst="rect">
            <a:avLst/>
          </a:prstGeom>
        </p:spPr>
      </p:pic>
      <p:pic>
        <p:nvPicPr>
          <p:cNvPr id="5" name="Picture 4" descr="Picture of a medium voltage transformer on a utility scale PV installation site."/>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5569776" y="4218204"/>
            <a:ext cx="2914650" cy="2505075"/>
          </a:xfrm>
          <a:prstGeom prst="rect">
            <a:avLst/>
          </a:prstGeom>
        </p:spPr>
      </p:pic>
    </p:spTree>
    <p:extLst>
      <p:ext uri="{BB962C8B-B14F-4D97-AF65-F5344CB8AC3E}">
        <p14:creationId xmlns:p14="http://schemas.microsoft.com/office/powerpoint/2010/main" val="5309030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8" name="Picture 7" descr="Diagram of a medium voltage PV system interconnection. The inverter is connected to a step up transformer which connects to the main plant switchgear which connects to the utility."/>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0" y="2362200"/>
            <a:ext cx="9144000" cy="4495800"/>
          </a:xfrm>
          <a:prstGeom prst="rect">
            <a:avLst/>
          </a:prstGeom>
        </p:spPr>
      </p:pic>
      <p:sp>
        <p:nvSpPr>
          <p:cNvPr id="3" name="Title 2">
            <a:extLst>
              <a:ext uri="{FF2B5EF4-FFF2-40B4-BE49-F238E27FC236}">
                <a16:creationId xmlns:a16="http://schemas.microsoft.com/office/drawing/2014/main" id="{D297E147-0852-CB48-A10D-8A31988EDF87}"/>
              </a:ext>
            </a:extLst>
          </p:cNvPr>
          <p:cNvSpPr>
            <a:spLocks noGrp="1"/>
          </p:cNvSpPr>
          <p:nvPr>
            <p:ph type="title"/>
          </p:nvPr>
        </p:nvSpPr>
        <p:spPr/>
        <p:txBody>
          <a:bodyPr/>
          <a:lstStyle/>
          <a:p>
            <a:r>
              <a:rPr lang="en-US" sz="3200" dirty="0">
                <a:solidFill>
                  <a:schemeClr val="tx1"/>
                </a:solidFill>
              </a:rPr>
              <a:t>PV System Interconnection </a:t>
            </a:r>
            <a:br>
              <a:rPr lang="en-US" sz="3200" dirty="0">
                <a:solidFill>
                  <a:schemeClr val="tx1"/>
                </a:solidFill>
              </a:rPr>
            </a:br>
            <a:r>
              <a:rPr lang="en-US" sz="3200" dirty="0">
                <a:solidFill>
                  <a:schemeClr val="tx1"/>
                </a:solidFill>
              </a:rPr>
              <a:t>Medium Voltage</a:t>
            </a:r>
          </a:p>
        </p:txBody>
      </p:sp>
      <p:sp>
        <p:nvSpPr>
          <p:cNvPr id="4" name="Content Placeholder 3">
            <a:extLst>
              <a:ext uri="{FF2B5EF4-FFF2-40B4-BE49-F238E27FC236}">
                <a16:creationId xmlns:a16="http://schemas.microsoft.com/office/drawing/2014/main" id="{39687FC7-1331-2742-A9F8-7D468526E456}"/>
              </a:ext>
            </a:extLst>
          </p:cNvPr>
          <p:cNvSpPr>
            <a:spLocks noGrp="1"/>
          </p:cNvSpPr>
          <p:nvPr>
            <p:ph idx="1"/>
          </p:nvPr>
        </p:nvSpPr>
        <p:spPr>
          <a:xfrm>
            <a:off x="182880" y="1053905"/>
            <a:ext cx="8662834" cy="1356471"/>
          </a:xfrm>
        </p:spPr>
        <p:txBody>
          <a:bodyPr/>
          <a:lstStyle/>
          <a:p>
            <a:r>
              <a:rPr lang="en-US" dirty="0"/>
              <a:t>MV range between 2 and 35 kV AC</a:t>
            </a:r>
          </a:p>
          <a:p>
            <a:r>
              <a:rPr lang="en-US" dirty="0"/>
              <a:t>Beyond scope of this course</a:t>
            </a:r>
          </a:p>
        </p:txBody>
      </p:sp>
      <p:sp>
        <p:nvSpPr>
          <p:cNvPr id="6" name="TextBox 5">
            <a:extLst>
              <a:ext uri="{FF2B5EF4-FFF2-40B4-BE49-F238E27FC236}">
                <a16:creationId xmlns:a16="http://schemas.microsoft.com/office/drawing/2014/main" id="{A6AC3E2E-4F83-497D-AAF6-585EB556E18B}"/>
              </a:ext>
            </a:extLst>
          </p:cNvPr>
          <p:cNvSpPr txBox="1"/>
          <p:nvPr/>
        </p:nvSpPr>
        <p:spPr>
          <a:xfrm>
            <a:off x="7167014" y="6581000"/>
            <a:ext cx="2077052" cy="276999"/>
          </a:xfrm>
          <a:prstGeom prst="rect">
            <a:avLst/>
          </a:prstGeom>
          <a:noFill/>
        </p:spPr>
        <p:txBody>
          <a:bodyPr wrap="square" rtlCol="0">
            <a:spAutoFit/>
          </a:bodyPr>
          <a:lstStyle/>
          <a:p>
            <a:r>
              <a:rPr lang="en-US" sz="1200" i="1" dirty="0">
                <a:latin typeface="Tahoma"/>
                <a:cs typeface="Tahoma"/>
              </a:rPr>
              <a:t>Source: Eaton Corporation</a:t>
            </a:r>
          </a:p>
        </p:txBody>
      </p:sp>
      <p:sp>
        <p:nvSpPr>
          <p:cNvPr id="2" name="TextBox 1">
            <a:extLst>
              <a:ext uri="{FF2B5EF4-FFF2-40B4-BE49-F238E27FC236}">
                <a16:creationId xmlns:a16="http://schemas.microsoft.com/office/drawing/2014/main" id="{3D0C2A4D-1294-8F4C-A911-5CFC8DF7A5EF}"/>
              </a:ext>
            </a:extLst>
          </p:cNvPr>
          <p:cNvSpPr txBox="1"/>
          <p:nvPr/>
        </p:nvSpPr>
        <p:spPr>
          <a:xfrm>
            <a:off x="1125419" y="3329816"/>
            <a:ext cx="1364566" cy="457200"/>
          </a:xfrm>
          <a:prstGeom prst="rect">
            <a:avLst/>
          </a:prstGeom>
          <a:solidFill>
            <a:schemeClr val="bg1"/>
          </a:solidFill>
          <a:ln>
            <a:solidFill>
              <a:schemeClr val="tx1"/>
            </a:solidFill>
          </a:ln>
        </p:spPr>
        <p:txBody>
          <a:bodyPr wrap="square" rtlCol="0" anchor="ctr">
            <a:spAutoFit/>
          </a:bodyPr>
          <a:lstStyle/>
          <a:p>
            <a:pPr algn="ctr"/>
            <a:r>
              <a:rPr lang="en-US" sz="1400" dirty="0">
                <a:latin typeface="Tahoma"/>
                <a:cs typeface="Tahoma"/>
              </a:rPr>
              <a:t>Inverter</a:t>
            </a:r>
          </a:p>
        </p:txBody>
      </p:sp>
      <p:sp>
        <p:nvSpPr>
          <p:cNvPr id="7" name="TextBox 6">
            <a:extLst>
              <a:ext uri="{FF2B5EF4-FFF2-40B4-BE49-F238E27FC236}">
                <a16:creationId xmlns:a16="http://schemas.microsoft.com/office/drawing/2014/main" id="{099A90DB-8E63-0549-A411-3ED9D5CC3F86}"/>
              </a:ext>
            </a:extLst>
          </p:cNvPr>
          <p:cNvSpPr txBox="1"/>
          <p:nvPr/>
        </p:nvSpPr>
        <p:spPr>
          <a:xfrm>
            <a:off x="562708" y="2614992"/>
            <a:ext cx="2250834" cy="523220"/>
          </a:xfrm>
          <a:prstGeom prst="rect">
            <a:avLst/>
          </a:prstGeom>
          <a:solidFill>
            <a:schemeClr val="bg1"/>
          </a:solidFill>
          <a:ln>
            <a:solidFill>
              <a:schemeClr val="tx1"/>
            </a:solidFill>
          </a:ln>
        </p:spPr>
        <p:txBody>
          <a:bodyPr wrap="square" rtlCol="0" anchor="ctr">
            <a:spAutoFit/>
          </a:bodyPr>
          <a:lstStyle/>
          <a:p>
            <a:pPr algn="ctr"/>
            <a:r>
              <a:rPr lang="en-US" sz="1400" dirty="0">
                <a:latin typeface="Tahoma"/>
                <a:cs typeface="Tahoma"/>
              </a:rPr>
              <a:t>AC to low voltage side of transformer</a:t>
            </a:r>
          </a:p>
        </p:txBody>
      </p:sp>
      <p:sp>
        <p:nvSpPr>
          <p:cNvPr id="9" name="TextBox 8">
            <a:extLst>
              <a:ext uri="{FF2B5EF4-FFF2-40B4-BE49-F238E27FC236}">
                <a16:creationId xmlns:a16="http://schemas.microsoft.com/office/drawing/2014/main" id="{9A990333-F843-0E43-AF3D-EA5B88456A9C}"/>
              </a:ext>
            </a:extLst>
          </p:cNvPr>
          <p:cNvSpPr txBox="1"/>
          <p:nvPr/>
        </p:nvSpPr>
        <p:spPr>
          <a:xfrm>
            <a:off x="3388880" y="3486090"/>
            <a:ext cx="1900572" cy="523220"/>
          </a:xfrm>
          <a:prstGeom prst="rect">
            <a:avLst/>
          </a:prstGeom>
          <a:solidFill>
            <a:schemeClr val="bg1"/>
          </a:solidFill>
          <a:ln>
            <a:solidFill>
              <a:schemeClr val="tx1"/>
            </a:solidFill>
          </a:ln>
        </p:spPr>
        <p:txBody>
          <a:bodyPr wrap="square" rtlCol="0" anchor="ctr">
            <a:spAutoFit/>
          </a:bodyPr>
          <a:lstStyle/>
          <a:p>
            <a:pPr algn="ctr"/>
            <a:r>
              <a:rPr lang="en-US" sz="1400" dirty="0">
                <a:latin typeface="Tahoma"/>
                <a:cs typeface="Tahoma"/>
              </a:rPr>
              <a:t>Step up transformer to medium voltage</a:t>
            </a:r>
          </a:p>
        </p:txBody>
      </p:sp>
    </p:spTree>
    <p:extLst>
      <p:ext uri="{BB962C8B-B14F-4D97-AF65-F5344CB8AC3E}">
        <p14:creationId xmlns:p14="http://schemas.microsoft.com/office/powerpoint/2010/main" val="346493885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646D54-6EF3-4010-91DA-09F76414B835}"/>
              </a:ext>
            </a:extLst>
          </p:cNvPr>
          <p:cNvSpPr>
            <a:spLocks noGrp="1"/>
          </p:cNvSpPr>
          <p:nvPr>
            <p:ph type="title"/>
          </p:nvPr>
        </p:nvSpPr>
        <p:spPr/>
        <p:txBody>
          <a:bodyPr/>
          <a:lstStyle/>
          <a:p>
            <a:r>
              <a:rPr lang="en-US" dirty="0">
                <a:solidFill>
                  <a:schemeClr val="tx1"/>
                </a:solidFill>
              </a:rPr>
              <a:t>Large-Scale PV Voltage Review</a:t>
            </a:r>
          </a:p>
        </p:txBody>
      </p:sp>
      <p:cxnSp>
        <p:nvCxnSpPr>
          <p:cNvPr id="28" name="Straight Connector 27" descr="Dotted line which indicates the separation of the DC and AC side of the PV system. The DC side is up to 1,500 volts and includes the PV array and the DC input to the inverter. The AC side is typically up to 690 volts or more and includes the AC side of the inverter and the transformer.">
            <a:extLst>
              <a:ext uri="{FF2B5EF4-FFF2-40B4-BE49-F238E27FC236}">
                <a16:creationId xmlns:a16="http://schemas.microsoft.com/office/drawing/2014/main" id="{27C6FB7E-6D79-4B99-B071-412669C102E8}"/>
              </a:ext>
            </a:extLst>
          </p:cNvPr>
          <p:cNvCxnSpPr>
            <a:cxnSpLocks/>
          </p:cNvCxnSpPr>
          <p:nvPr/>
        </p:nvCxnSpPr>
        <p:spPr>
          <a:xfrm>
            <a:off x="4566705" y="2204593"/>
            <a:ext cx="9011" cy="4257849"/>
          </a:xfrm>
          <a:prstGeom prst="line">
            <a:avLst/>
          </a:prstGeom>
          <a:ln w="57150">
            <a:solidFill>
              <a:srgbClr val="FF0000"/>
            </a:solidFill>
            <a:prstDash val="dash"/>
          </a:ln>
        </p:spPr>
        <p:style>
          <a:lnRef idx="1">
            <a:schemeClr val="accent1"/>
          </a:lnRef>
          <a:fillRef idx="0">
            <a:schemeClr val="accent1"/>
          </a:fillRef>
          <a:effectRef idx="0">
            <a:schemeClr val="accent1"/>
          </a:effectRef>
          <a:fontRef idx="minor">
            <a:schemeClr val="tx1"/>
          </a:fontRef>
        </p:style>
      </p:cxnSp>
      <p:sp>
        <p:nvSpPr>
          <p:cNvPr id="30" name="TextBox 29">
            <a:extLst>
              <a:ext uri="{FF2B5EF4-FFF2-40B4-BE49-F238E27FC236}">
                <a16:creationId xmlns:a16="http://schemas.microsoft.com/office/drawing/2014/main" id="{03FF9CAB-770A-4DFA-9B81-1DC06CB82FD0}"/>
              </a:ext>
            </a:extLst>
          </p:cNvPr>
          <p:cNvSpPr txBox="1"/>
          <p:nvPr/>
        </p:nvSpPr>
        <p:spPr>
          <a:xfrm>
            <a:off x="789549" y="4808304"/>
            <a:ext cx="2904560" cy="1200329"/>
          </a:xfrm>
          <a:prstGeom prst="rect">
            <a:avLst/>
          </a:prstGeom>
          <a:solidFill>
            <a:srgbClr val="FFFF00"/>
          </a:solidFill>
          <a:ln w="38100">
            <a:solidFill>
              <a:srgbClr val="FF0000"/>
            </a:solidFill>
          </a:ln>
        </p:spPr>
        <p:txBody>
          <a:bodyPr wrap="square" rtlCol="0">
            <a:spAutoFit/>
          </a:bodyPr>
          <a:lstStyle/>
          <a:p>
            <a:pPr algn="ctr"/>
            <a:r>
              <a:rPr lang="en-US" b="1" dirty="0">
                <a:latin typeface="Tahoma"/>
                <a:cs typeface="Tahoma"/>
              </a:rPr>
              <a:t>DC side </a:t>
            </a:r>
          </a:p>
          <a:p>
            <a:pPr algn="ctr"/>
            <a:r>
              <a:rPr lang="en-US" dirty="0">
                <a:latin typeface="Tahoma"/>
                <a:cs typeface="Tahoma"/>
              </a:rPr>
              <a:t>up to 1,500 volts</a:t>
            </a:r>
          </a:p>
          <a:p>
            <a:pPr algn="ctr"/>
            <a:r>
              <a:rPr lang="en-US" dirty="0">
                <a:latin typeface="Tahoma"/>
                <a:cs typeface="Tahoma"/>
              </a:rPr>
              <a:t>PV Array to Inverter</a:t>
            </a:r>
          </a:p>
        </p:txBody>
      </p:sp>
      <p:sp>
        <p:nvSpPr>
          <p:cNvPr id="31" name="TextBox 30">
            <a:extLst>
              <a:ext uri="{FF2B5EF4-FFF2-40B4-BE49-F238E27FC236}">
                <a16:creationId xmlns:a16="http://schemas.microsoft.com/office/drawing/2014/main" id="{D48520ED-B8B7-4B10-B4AC-BA39FE4D2072}"/>
              </a:ext>
            </a:extLst>
          </p:cNvPr>
          <p:cNvSpPr txBox="1"/>
          <p:nvPr/>
        </p:nvSpPr>
        <p:spPr>
          <a:xfrm>
            <a:off x="5066249" y="4808304"/>
            <a:ext cx="3676700" cy="1200329"/>
          </a:xfrm>
          <a:prstGeom prst="rect">
            <a:avLst/>
          </a:prstGeom>
          <a:solidFill>
            <a:srgbClr val="FFFF00"/>
          </a:solidFill>
          <a:ln w="38100">
            <a:solidFill>
              <a:srgbClr val="FF0000"/>
            </a:solidFill>
          </a:ln>
        </p:spPr>
        <p:txBody>
          <a:bodyPr wrap="square" rtlCol="0">
            <a:spAutoFit/>
          </a:bodyPr>
          <a:lstStyle/>
          <a:p>
            <a:pPr algn="ctr"/>
            <a:r>
              <a:rPr lang="en-US" b="1" dirty="0">
                <a:latin typeface="Tahoma"/>
                <a:cs typeface="Tahoma"/>
              </a:rPr>
              <a:t>AC side </a:t>
            </a:r>
          </a:p>
          <a:p>
            <a:pPr algn="ctr"/>
            <a:r>
              <a:rPr lang="en-US" dirty="0">
                <a:latin typeface="Tahoma"/>
                <a:cs typeface="Tahoma"/>
              </a:rPr>
              <a:t>up to 690 volts (or more)</a:t>
            </a:r>
          </a:p>
          <a:p>
            <a:pPr algn="ctr"/>
            <a:r>
              <a:rPr lang="en-US" dirty="0">
                <a:latin typeface="Tahoma"/>
                <a:cs typeface="Tahoma"/>
              </a:rPr>
              <a:t>Inverter to Transformer</a:t>
            </a:r>
          </a:p>
        </p:txBody>
      </p:sp>
      <p:pic>
        <p:nvPicPr>
          <p:cNvPr id="4" name="Content Placeholder 3" descr="Icons for PV module, PV inverter, and a Utility Transformer"/>
          <p:cNvPicPr>
            <a:picLocks noGrp="1" noChangeAspect="1"/>
          </p:cNvPicPr>
          <p:nvPr>
            <p:ph idx="1"/>
          </p:nvPr>
        </p:nvPicPr>
        <p:blipFill rotWithShape="1">
          <a:blip r:embed="rId3" cstate="email">
            <a:extLst>
              <a:ext uri="{28A0092B-C50C-407E-A947-70E740481C1C}">
                <a14:useLocalDpi xmlns:a14="http://schemas.microsoft.com/office/drawing/2010/main" val="0"/>
              </a:ext>
            </a:extLst>
          </a:blip>
          <a:srcRect/>
          <a:stretch/>
        </p:blipFill>
        <p:spPr>
          <a:xfrm>
            <a:off x="454309" y="1427967"/>
            <a:ext cx="8251279" cy="3002457"/>
          </a:xfrm>
        </p:spPr>
      </p:pic>
    </p:spTree>
    <p:extLst>
      <p:ext uri="{BB962C8B-B14F-4D97-AF65-F5344CB8AC3E}">
        <p14:creationId xmlns:p14="http://schemas.microsoft.com/office/powerpoint/2010/main" val="343679696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Title 3"/>
          <p:cNvSpPr>
            <a:spLocks noGrp="1"/>
          </p:cNvSpPr>
          <p:nvPr>
            <p:ph type="title"/>
          </p:nvPr>
        </p:nvSpPr>
        <p:spPr>
          <a:xfrm>
            <a:off x="1" y="1"/>
            <a:ext cx="7209692" cy="914400"/>
          </a:xfrm>
        </p:spPr>
        <p:txBody>
          <a:bodyPr/>
          <a:lstStyle/>
          <a:p>
            <a:r>
              <a:rPr lang="en-US" dirty="0" smtClean="0">
                <a:solidFill>
                  <a:schemeClr val="tx1"/>
                </a:solidFill>
              </a:rPr>
              <a:t> Electrical </a:t>
            </a:r>
            <a:r>
              <a:rPr lang="en-US" dirty="0">
                <a:solidFill>
                  <a:schemeClr val="tx1"/>
                </a:solidFill>
              </a:rPr>
              <a:t>Hazards</a:t>
            </a:r>
          </a:p>
        </p:txBody>
      </p:sp>
      <p:sp>
        <p:nvSpPr>
          <p:cNvPr id="2" name="Content Placeholder 1">
            <a:extLst>
              <a:ext uri="{FF2B5EF4-FFF2-40B4-BE49-F238E27FC236}">
                <a16:creationId xmlns:a16="http://schemas.microsoft.com/office/drawing/2014/main" id="{E7EF6054-9C03-1743-BA14-80A1BCE3322E}"/>
              </a:ext>
            </a:extLst>
          </p:cNvPr>
          <p:cNvSpPr>
            <a:spLocks noGrp="1"/>
          </p:cNvSpPr>
          <p:nvPr>
            <p:ph idx="1"/>
          </p:nvPr>
        </p:nvSpPr>
        <p:spPr>
          <a:xfrm>
            <a:off x="362634" y="1679075"/>
            <a:ext cx="3766482" cy="1752554"/>
          </a:xfrm>
        </p:spPr>
        <p:txBody>
          <a:bodyPr/>
          <a:lstStyle/>
          <a:p>
            <a:pPr marL="0" indent="0" algn="ctr">
              <a:buNone/>
            </a:pPr>
            <a:r>
              <a:rPr lang="en-US" sz="3600" b="1" dirty="0"/>
              <a:t>Part II:</a:t>
            </a:r>
            <a:br>
              <a:rPr lang="en-US" sz="3600" b="1" dirty="0"/>
            </a:br>
            <a:r>
              <a:rPr lang="en-US" sz="3600" b="1" dirty="0"/>
              <a:t>PV System Electrical Connections</a:t>
            </a:r>
            <a:r>
              <a:rPr lang="en-US" sz="4000" b="1" dirty="0"/>
              <a:t/>
            </a:r>
            <a:br>
              <a:rPr lang="en-US" sz="4000" b="1" dirty="0"/>
            </a:br>
            <a:endParaRPr lang="en-US" sz="4000" b="1" dirty="0"/>
          </a:p>
        </p:txBody>
      </p:sp>
      <p:pic>
        <p:nvPicPr>
          <p:cNvPr id="7" name="Picture 6" descr="Worker wearing arc flash face shield, balaclava, fire resistant shirt, and electrical insulating gloves while testing current in a DC combiner box.">
            <a:extLst>
              <a:ext uri="{FF2B5EF4-FFF2-40B4-BE49-F238E27FC236}">
                <a16:creationId xmlns:a16="http://schemas.microsoft.com/office/drawing/2014/main" id="{99C86DFA-B7E6-C14E-B5EA-F538FD90A77B}"/>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rot="5400000">
            <a:off x="5060131" y="1023190"/>
            <a:ext cx="2994231" cy="3598896"/>
          </a:xfrm>
          <a:prstGeom prst="rect">
            <a:avLst/>
          </a:prstGeom>
          <a:ln w="19050">
            <a:solidFill>
              <a:schemeClr val="tx1"/>
            </a:solidFill>
          </a:ln>
        </p:spPr>
        <p:style>
          <a:lnRef idx="2">
            <a:schemeClr val="dk1"/>
          </a:lnRef>
          <a:fillRef idx="1">
            <a:schemeClr val="lt1"/>
          </a:fillRef>
          <a:effectRef idx="0">
            <a:schemeClr val="dk1"/>
          </a:effectRef>
          <a:fontRef idx="minor">
            <a:schemeClr val="dk1"/>
          </a:fontRef>
        </p:style>
      </p:pic>
    </p:spTree>
    <p:extLst>
      <p:ext uri="{BB962C8B-B14F-4D97-AF65-F5344CB8AC3E}">
        <p14:creationId xmlns:p14="http://schemas.microsoft.com/office/powerpoint/2010/main" val="170608689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6" name="Picture 5" descr="Two PV modules wired in series. Each module has an open circuit voltage of 48.2 volts DC and a short circuit rating of 10.1 amps."/>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1094691" y="1263752"/>
            <a:ext cx="2645664" cy="3328416"/>
          </a:xfrm>
          <a:prstGeom prst="rect">
            <a:avLst/>
          </a:prstGeom>
        </p:spPr>
      </p:pic>
      <p:pic>
        <p:nvPicPr>
          <p:cNvPr id="7" name="Picture 6" descr="Multimeter testing the voltage of the string of PV modules by putting the red lead from the meter to the positive connector of the module string. The black lead from the meter goes to the negative connector of the module string. The meter reads 96.4 volts DC."/>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a:off x="100500" y="4248912"/>
            <a:ext cx="3907536" cy="2609088"/>
          </a:xfrm>
          <a:prstGeom prst="rect">
            <a:avLst/>
          </a:prstGeom>
        </p:spPr>
      </p:pic>
      <p:sp>
        <p:nvSpPr>
          <p:cNvPr id="6147" name="Rectangle 8"/>
          <p:cNvSpPr>
            <a:spLocks noGrp="1" noChangeArrowheads="1"/>
          </p:cNvSpPr>
          <p:nvPr>
            <p:ph type="title"/>
          </p:nvPr>
        </p:nvSpPr>
        <p:spPr/>
        <p:txBody>
          <a:bodyPr/>
          <a:lstStyle/>
          <a:p>
            <a:pPr>
              <a:defRPr/>
            </a:pPr>
            <a:r>
              <a:rPr lang="en-US" dirty="0">
                <a:solidFill>
                  <a:schemeClr val="tx1"/>
                </a:solidFill>
                <a:latin typeface="Tahoma" charset="0"/>
                <a:ea typeface="Tahoma" charset="0"/>
                <a:cs typeface="Tahoma" charset="0"/>
              </a:rPr>
              <a:t>PV Hazard: </a:t>
            </a:r>
            <a:r>
              <a:rPr dirty="0">
                <a:solidFill>
                  <a:schemeClr val="tx1"/>
                </a:solidFill>
                <a:latin typeface="Tahoma" charset="0"/>
                <a:ea typeface="Tahoma" charset="0"/>
                <a:cs typeface="Tahoma" charset="0"/>
              </a:rPr>
              <a:t>Series Connections</a:t>
            </a:r>
          </a:p>
        </p:txBody>
      </p:sp>
      <p:sp>
        <p:nvSpPr>
          <p:cNvPr id="15" name="Content Placeholder 14"/>
          <p:cNvSpPr>
            <a:spLocks noGrp="1"/>
          </p:cNvSpPr>
          <p:nvPr>
            <p:ph idx="4294967295"/>
          </p:nvPr>
        </p:nvSpPr>
        <p:spPr>
          <a:xfrm>
            <a:off x="3863635" y="999134"/>
            <a:ext cx="5280365" cy="5644961"/>
          </a:xfrm>
        </p:spPr>
        <p:txBody>
          <a:bodyPr>
            <a:noAutofit/>
          </a:bodyPr>
          <a:lstStyle/>
          <a:p>
            <a:pPr>
              <a:spcAft>
                <a:spcPts val="600"/>
              </a:spcAft>
            </a:pPr>
            <a:r>
              <a:rPr lang="en-US" sz="2400" dirty="0">
                <a:solidFill>
                  <a:srgbClr val="000000"/>
                </a:solidFill>
              </a:rPr>
              <a:t>Negative from one module connects to positive from another</a:t>
            </a:r>
          </a:p>
          <a:p>
            <a:pPr lvl="1">
              <a:spcAft>
                <a:spcPts val="600"/>
              </a:spcAft>
              <a:buClr>
                <a:srgbClr val="2776A7"/>
              </a:buClr>
            </a:pPr>
            <a:r>
              <a:rPr lang="en-US" sz="2000" b="1" dirty="0">
                <a:solidFill>
                  <a:srgbClr val="000000"/>
                </a:solidFill>
              </a:rPr>
              <a:t>Voltage</a:t>
            </a:r>
            <a:r>
              <a:rPr lang="en-US" sz="2000" dirty="0">
                <a:solidFill>
                  <a:srgbClr val="000000"/>
                </a:solidFill>
              </a:rPr>
              <a:t> is </a:t>
            </a:r>
            <a:r>
              <a:rPr lang="en-US" sz="2000" b="1" dirty="0">
                <a:solidFill>
                  <a:srgbClr val="000000"/>
                </a:solidFill>
              </a:rPr>
              <a:t>additive</a:t>
            </a:r>
          </a:p>
          <a:p>
            <a:pPr lvl="1">
              <a:spcAft>
                <a:spcPts val="600"/>
              </a:spcAft>
              <a:buClr>
                <a:srgbClr val="2776A7"/>
              </a:buClr>
            </a:pPr>
            <a:r>
              <a:rPr lang="en-US" sz="2000" b="1" dirty="0">
                <a:solidFill>
                  <a:srgbClr val="000000"/>
                </a:solidFill>
              </a:rPr>
              <a:t>Current</a:t>
            </a:r>
            <a:r>
              <a:rPr lang="en-US" sz="2000" dirty="0">
                <a:solidFill>
                  <a:srgbClr val="000000"/>
                </a:solidFill>
              </a:rPr>
              <a:t> remains </a:t>
            </a:r>
            <a:r>
              <a:rPr lang="en-US" sz="2000" b="1" dirty="0">
                <a:solidFill>
                  <a:srgbClr val="000000"/>
                </a:solidFill>
              </a:rPr>
              <a:t>the same</a:t>
            </a:r>
            <a:br>
              <a:rPr lang="en-US" sz="2000" b="1" dirty="0">
                <a:solidFill>
                  <a:srgbClr val="000000"/>
                </a:solidFill>
              </a:rPr>
            </a:br>
            <a:r>
              <a:rPr lang="en-US" sz="2000" dirty="0">
                <a:solidFill>
                  <a:srgbClr val="000000"/>
                </a:solidFill>
              </a:rPr>
              <a:t>(through all parts of circuit)</a:t>
            </a:r>
          </a:p>
          <a:p>
            <a:pPr>
              <a:spcAft>
                <a:spcPts val="600"/>
              </a:spcAft>
            </a:pPr>
            <a:r>
              <a:rPr lang="en-US" sz="2400" dirty="0">
                <a:solidFill>
                  <a:srgbClr val="000000"/>
                </a:solidFill>
              </a:rPr>
              <a:t>Modules in series form a </a:t>
            </a:r>
            <a:r>
              <a:rPr lang="ja-JP" altLang="en-US" sz="2400" dirty="0">
                <a:solidFill>
                  <a:srgbClr val="000000"/>
                </a:solidFill>
              </a:rPr>
              <a:t>“</a:t>
            </a:r>
            <a:r>
              <a:rPr lang="en-US" altLang="ja-JP" sz="2400" dirty="0">
                <a:solidFill>
                  <a:srgbClr val="000000"/>
                </a:solidFill>
              </a:rPr>
              <a:t>series-string</a:t>
            </a:r>
            <a:r>
              <a:rPr lang="ja-JP" altLang="en-US" sz="2400" dirty="0">
                <a:solidFill>
                  <a:srgbClr val="000000"/>
                </a:solidFill>
              </a:rPr>
              <a:t>”</a:t>
            </a:r>
            <a:r>
              <a:rPr lang="en-US" altLang="ja-JP" sz="2400" dirty="0">
                <a:solidFill>
                  <a:srgbClr val="000000"/>
                </a:solidFill>
              </a:rPr>
              <a:t> or </a:t>
            </a:r>
            <a:r>
              <a:rPr lang="en-US" altLang="ja-JP" sz="2400" b="1" dirty="0">
                <a:solidFill>
                  <a:srgbClr val="000000"/>
                </a:solidFill>
              </a:rPr>
              <a:t>PV source circuit</a:t>
            </a:r>
          </a:p>
          <a:p>
            <a:pPr lvl="1">
              <a:spcAft>
                <a:spcPts val="600"/>
              </a:spcAft>
              <a:buClr>
                <a:srgbClr val="2776A7"/>
              </a:buClr>
            </a:pPr>
            <a:r>
              <a:rPr lang="en-US" sz="2000" dirty="0"/>
              <a:t>PV source circuits may be designed up to 1,500 VDC (dozens of modules per string)</a:t>
            </a:r>
          </a:p>
          <a:p>
            <a:pPr lvl="1">
              <a:spcAft>
                <a:spcPts val="600"/>
              </a:spcAft>
              <a:buClr>
                <a:srgbClr val="2776A7"/>
              </a:buClr>
            </a:pPr>
            <a:r>
              <a:rPr lang="en-US" sz="2000" dirty="0"/>
              <a:t>Open positive and negative module leads are energized at PV open circuit voltage (</a:t>
            </a:r>
            <a:r>
              <a:rPr lang="en-US" sz="2000" dirty="0" err="1"/>
              <a:t>Voc</a:t>
            </a:r>
            <a:r>
              <a:rPr lang="en-US" sz="2000" dirty="0"/>
              <a:t>) when exposed to sunlight</a:t>
            </a:r>
          </a:p>
          <a:p>
            <a:pPr lvl="1">
              <a:spcAft>
                <a:spcPts val="600"/>
              </a:spcAft>
              <a:buClr>
                <a:srgbClr val="2776A7"/>
              </a:buClr>
            </a:pPr>
            <a:r>
              <a:rPr lang="en-US" sz="2000" dirty="0"/>
              <a:t>  </a:t>
            </a:r>
            <a:r>
              <a:rPr lang="en-US" altLang="ja-JP" sz="1800" b="1" dirty="0">
                <a:solidFill>
                  <a:srgbClr val="FF0000"/>
                </a:solidFill>
              </a:rPr>
              <a:t>Electrical hazard MUST be isolated</a:t>
            </a:r>
          </a:p>
        </p:txBody>
      </p:sp>
    </p:spTree>
    <p:extLst>
      <p:ext uri="{BB962C8B-B14F-4D97-AF65-F5344CB8AC3E}">
        <p14:creationId xmlns:p14="http://schemas.microsoft.com/office/powerpoint/2010/main" val="23030090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15">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5">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5">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5">
                                            <p:txEl>
                                              <p:pRg st="3" end="3"/>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5">
                                            <p:txEl>
                                              <p:pRg st="4" end="4"/>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5">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5">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6D74E11-4A60-454A-90C6-7105545F3DEC}"/>
              </a:ext>
            </a:extLst>
          </p:cNvPr>
          <p:cNvSpPr>
            <a:spLocks noGrp="1"/>
          </p:cNvSpPr>
          <p:nvPr>
            <p:ph type="title"/>
          </p:nvPr>
        </p:nvSpPr>
        <p:spPr/>
        <p:txBody>
          <a:bodyPr/>
          <a:lstStyle/>
          <a:p>
            <a:r>
              <a:rPr lang="en-US" dirty="0">
                <a:solidFill>
                  <a:schemeClr val="tx1"/>
                </a:solidFill>
              </a:rPr>
              <a:t>DC Series Connections On Site</a:t>
            </a:r>
          </a:p>
        </p:txBody>
      </p:sp>
      <p:sp>
        <p:nvSpPr>
          <p:cNvPr id="4" name="Content Placeholder 3">
            <a:extLst>
              <a:ext uri="{FF2B5EF4-FFF2-40B4-BE49-F238E27FC236}">
                <a16:creationId xmlns:a16="http://schemas.microsoft.com/office/drawing/2014/main" id="{9678E489-AEBA-A446-98A1-311ACDBEFC09}"/>
              </a:ext>
            </a:extLst>
          </p:cNvPr>
          <p:cNvSpPr>
            <a:spLocks noGrp="1"/>
          </p:cNvSpPr>
          <p:nvPr>
            <p:ph idx="1"/>
          </p:nvPr>
        </p:nvSpPr>
        <p:spPr>
          <a:xfrm>
            <a:off x="-28634" y="963308"/>
            <a:ext cx="8427046" cy="1992541"/>
          </a:xfrm>
        </p:spPr>
        <p:txBody>
          <a:bodyPr/>
          <a:lstStyle/>
          <a:p>
            <a:r>
              <a:rPr lang="en-US" sz="2800" dirty="0"/>
              <a:t>Series connections between modules made with factory-installed mating connectors</a:t>
            </a:r>
          </a:p>
          <a:p>
            <a:pPr lvl="1"/>
            <a:r>
              <a:rPr lang="en-US" sz="2400" dirty="0"/>
              <a:t>Non-contact / touch safe, so long as in good condition, no exposed wires</a:t>
            </a:r>
          </a:p>
          <a:p>
            <a:pPr lvl="1"/>
            <a:r>
              <a:rPr lang="en-US" sz="2400" dirty="0"/>
              <a:t>Must only be performed                                                             by </a:t>
            </a:r>
            <a:r>
              <a:rPr lang="en-US" sz="2400" b="1" dirty="0"/>
              <a:t>qualified</a:t>
            </a:r>
            <a:r>
              <a:rPr lang="en-US" sz="2400" dirty="0"/>
              <a:t> personnel!</a:t>
            </a:r>
          </a:p>
          <a:p>
            <a:pPr lvl="2"/>
            <a:r>
              <a:rPr lang="en-US" sz="2000" dirty="0"/>
              <a:t>Always follow wiring plan to                                                                  to avoid hazardous wiring                                                               mistakes</a:t>
            </a:r>
          </a:p>
          <a:p>
            <a:pPr lvl="3"/>
            <a:r>
              <a:rPr lang="en-US" dirty="0"/>
              <a:t>Short circuits</a:t>
            </a:r>
          </a:p>
          <a:p>
            <a:pPr lvl="3"/>
            <a:r>
              <a:rPr lang="en-US" dirty="0"/>
              <a:t>Incorrect number of                                                                           modules per string</a:t>
            </a:r>
          </a:p>
          <a:p>
            <a:pPr lvl="3"/>
            <a:r>
              <a:rPr lang="en-US" dirty="0"/>
              <a:t>Energized wiring of                                                                   equipment</a:t>
            </a:r>
          </a:p>
        </p:txBody>
      </p:sp>
      <p:pic>
        <p:nvPicPr>
          <p:cNvPr id="2" name="Picture 1" descr="Picture of a solar installer plugging two module leads together on the under side of a ground mounted PV array."/>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4263872" y="2971473"/>
            <a:ext cx="4524375" cy="3019425"/>
          </a:xfrm>
          <a:prstGeom prst="rect">
            <a:avLst/>
          </a:prstGeom>
        </p:spPr>
      </p:pic>
    </p:spTree>
    <p:extLst>
      <p:ext uri="{BB962C8B-B14F-4D97-AF65-F5344CB8AC3E}">
        <p14:creationId xmlns:p14="http://schemas.microsoft.com/office/powerpoint/2010/main" val="20482697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txEl>
                                              <p:pRg st="2" end="2"/>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4">
                                            <p:txEl>
                                              <p:pRg st="3" end="3"/>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4">
                                            <p:txEl>
                                              <p:pRg st="4" end="4"/>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4">
                                            <p:txEl>
                                              <p:pRg st="5" end="5"/>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4">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uiExpand="1" build="p"/>
    </p:bldLst>
  </p:timing>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9CC6AEAF-A504-424A-8FDB-EA176CEA50A8}"/>
              </a:ext>
            </a:extLst>
          </p:cNvPr>
          <p:cNvSpPr>
            <a:spLocks noGrp="1"/>
          </p:cNvSpPr>
          <p:nvPr>
            <p:ph type="title"/>
          </p:nvPr>
        </p:nvSpPr>
        <p:spPr/>
        <p:txBody>
          <a:bodyPr/>
          <a:lstStyle/>
          <a:p>
            <a:r>
              <a:rPr lang="en-US" dirty="0">
                <a:solidFill>
                  <a:schemeClr val="tx1"/>
                </a:solidFill>
                <a:ea typeface="MS PGothic" charset="0"/>
                <a:cs typeface="MS PGothic" charset="0"/>
              </a:rPr>
              <a:t>Learning Objectives</a:t>
            </a:r>
            <a:endParaRPr lang="en-US" dirty="0">
              <a:solidFill>
                <a:schemeClr val="tx1"/>
              </a:solidFill>
            </a:endParaRPr>
          </a:p>
        </p:txBody>
      </p:sp>
      <p:sp>
        <p:nvSpPr>
          <p:cNvPr id="5" name="Content Placeholder 4"/>
          <p:cNvSpPr>
            <a:spLocks noGrp="1"/>
          </p:cNvSpPr>
          <p:nvPr>
            <p:ph idx="1"/>
          </p:nvPr>
        </p:nvSpPr>
        <p:spPr>
          <a:xfrm>
            <a:off x="245192" y="1983036"/>
            <a:ext cx="8662834" cy="4537854"/>
          </a:xfrm>
        </p:spPr>
        <p:txBody>
          <a:bodyPr>
            <a:noAutofit/>
          </a:bodyPr>
          <a:lstStyle/>
          <a:p>
            <a:r>
              <a:rPr lang="en-US" sz="2400" dirty="0"/>
              <a:t>Identify how OSHA, NFPA 70E</a:t>
            </a:r>
            <a:r>
              <a:rPr lang="en-US" sz="2400" baseline="30000" dirty="0"/>
              <a:t>®</a:t>
            </a:r>
            <a:r>
              <a:rPr lang="en-US" sz="2400" dirty="0"/>
              <a:t>, and NFPA 70 (the NEC</a:t>
            </a:r>
            <a:r>
              <a:rPr lang="en-US" sz="2400" baseline="30000" dirty="0"/>
              <a:t>®</a:t>
            </a:r>
            <a:r>
              <a:rPr lang="en-US" sz="2400" dirty="0"/>
              <a:t>) relate to electrical safety </a:t>
            </a:r>
          </a:p>
          <a:p>
            <a:r>
              <a:rPr lang="en-US" sz="2400" dirty="0"/>
              <a:t>Determine electrical hazards on large-scale PV job sites</a:t>
            </a:r>
          </a:p>
          <a:p>
            <a:r>
              <a:rPr lang="en-US" sz="2400" dirty="0"/>
              <a:t>Identify shock and arc flash hazards and implement protective measures</a:t>
            </a:r>
          </a:p>
          <a:p>
            <a:r>
              <a:rPr lang="en-US" sz="2400" dirty="0"/>
              <a:t>Define lockout / tagout methods and principles as applied to PV systems</a:t>
            </a:r>
          </a:p>
          <a:p>
            <a:r>
              <a:rPr lang="en-US" sz="2400" dirty="0"/>
              <a:t>Describe installation, maintenance, and PV testing hazards</a:t>
            </a:r>
          </a:p>
        </p:txBody>
      </p:sp>
    </p:spTree>
    <p:extLst>
      <p:ext uri="{BB962C8B-B14F-4D97-AF65-F5344CB8AC3E}">
        <p14:creationId xmlns:p14="http://schemas.microsoft.com/office/powerpoint/2010/main" val="185491978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6D74E11-4A60-454A-90C6-7105545F3DEC}"/>
              </a:ext>
            </a:extLst>
          </p:cNvPr>
          <p:cNvSpPr>
            <a:spLocks noGrp="1"/>
          </p:cNvSpPr>
          <p:nvPr>
            <p:ph type="title"/>
          </p:nvPr>
        </p:nvSpPr>
        <p:spPr/>
        <p:txBody>
          <a:bodyPr/>
          <a:lstStyle/>
          <a:p>
            <a:r>
              <a:rPr lang="en-US" sz="3200" dirty="0">
                <a:solidFill>
                  <a:schemeClr val="tx1"/>
                </a:solidFill>
              </a:rPr>
              <a:t>PV Source Circuit (DC) Connections </a:t>
            </a:r>
            <a:br>
              <a:rPr lang="en-US" sz="3200" dirty="0">
                <a:solidFill>
                  <a:schemeClr val="tx1"/>
                </a:solidFill>
              </a:rPr>
            </a:br>
            <a:r>
              <a:rPr lang="en-US" sz="3200" dirty="0">
                <a:solidFill>
                  <a:schemeClr val="tx1"/>
                </a:solidFill>
              </a:rPr>
              <a:t>On Site</a:t>
            </a:r>
          </a:p>
        </p:txBody>
      </p:sp>
      <p:sp>
        <p:nvSpPr>
          <p:cNvPr id="15" name="Content Placeholder 3">
            <a:extLst>
              <a:ext uri="{FF2B5EF4-FFF2-40B4-BE49-F238E27FC236}">
                <a16:creationId xmlns:a16="http://schemas.microsoft.com/office/drawing/2014/main" id="{D0F20DE2-201E-D04D-A418-B0B0E6A547CF}"/>
              </a:ext>
            </a:extLst>
          </p:cNvPr>
          <p:cNvSpPr txBox="1">
            <a:spLocks/>
          </p:cNvSpPr>
          <p:nvPr/>
        </p:nvSpPr>
        <p:spPr>
          <a:xfrm>
            <a:off x="52454" y="966858"/>
            <a:ext cx="9091546" cy="5533821"/>
          </a:xfrm>
          <a:prstGeom prst="rect">
            <a:avLst/>
          </a:prstGeom>
        </p:spPr>
        <p:txBody>
          <a:bodyPr vert="horz" lIns="91440" tIns="45720" rIns="91440" bIns="45720" rtlCol="0">
            <a:noAutofit/>
          </a:bodyPr>
          <a:lstStyle>
            <a:lvl1pPr marL="456565" indent="-457200" algn="l" rtl="0" eaLnBrk="1" fontAlgn="base" hangingPunct="1">
              <a:spcBef>
                <a:spcPts val="600"/>
              </a:spcBef>
              <a:spcAft>
                <a:spcPct val="0"/>
              </a:spcAft>
              <a:buFont typeface="ZapfDingbatsITC" charset="0"/>
              <a:buChar char="✸"/>
              <a:tabLst/>
              <a:defRPr sz="3200" kern="1200">
                <a:solidFill>
                  <a:schemeClr val="tx1"/>
                </a:solidFill>
                <a:latin typeface="Tahoma" charset="0"/>
                <a:ea typeface="Tahoma" charset="0"/>
                <a:cs typeface="Tahoma" charset="0"/>
              </a:defRPr>
            </a:lvl1pPr>
            <a:lvl2pPr marL="731520" indent="-365760" algn="l" rtl="0" eaLnBrk="1" fontAlgn="base" hangingPunct="1">
              <a:spcBef>
                <a:spcPts val="600"/>
              </a:spcBef>
              <a:spcAft>
                <a:spcPct val="0"/>
              </a:spcAft>
              <a:buClr>
                <a:srgbClr val="317840"/>
              </a:buClr>
              <a:buFont typeface="ZapfDingbatsITC" charset="0"/>
              <a:buChar char="✧"/>
              <a:defRPr sz="2800" kern="1200">
                <a:solidFill>
                  <a:schemeClr val="tx1"/>
                </a:solidFill>
                <a:latin typeface="Tahoma" charset="0"/>
                <a:ea typeface="Tahoma" charset="0"/>
                <a:cs typeface="Tahoma" charset="0"/>
              </a:defRPr>
            </a:lvl2pPr>
            <a:lvl3pPr marL="914400" indent="-274320" algn="l" rtl="0" eaLnBrk="1" fontAlgn="base" hangingPunct="1">
              <a:spcBef>
                <a:spcPts val="600"/>
              </a:spcBef>
              <a:spcAft>
                <a:spcPct val="0"/>
              </a:spcAft>
              <a:buFont typeface="Arial" charset="0"/>
              <a:buChar char="•"/>
              <a:defRPr sz="2400" kern="1200">
                <a:solidFill>
                  <a:schemeClr val="tx1"/>
                </a:solidFill>
                <a:latin typeface="Tahoma" charset="0"/>
                <a:ea typeface="Tahoma" charset="0"/>
                <a:cs typeface="Tahoma" charset="0"/>
              </a:defRPr>
            </a:lvl3pPr>
            <a:lvl4pPr marL="1597025" indent="-225425" algn="l" rtl="0" eaLnBrk="1" fontAlgn="base" hangingPunct="1">
              <a:spcBef>
                <a:spcPct val="20000"/>
              </a:spcBef>
              <a:spcAft>
                <a:spcPct val="0"/>
              </a:spcAft>
              <a:buFont typeface="Arial" charset="0"/>
              <a:buChar char="–"/>
              <a:defRPr sz="2000" kern="1200">
                <a:solidFill>
                  <a:schemeClr val="tx1"/>
                </a:solidFill>
                <a:latin typeface="Tahoma" charset="0"/>
                <a:ea typeface="Tahoma" charset="0"/>
                <a:cs typeface="Tahoma" charset="0"/>
              </a:defRPr>
            </a:lvl4pPr>
            <a:lvl5pPr marL="2054225" indent="-225425" algn="l" rtl="0" eaLnBrk="1" fontAlgn="base" hangingPunct="1">
              <a:spcBef>
                <a:spcPct val="20000"/>
              </a:spcBef>
              <a:spcAft>
                <a:spcPct val="0"/>
              </a:spcAft>
              <a:buFont typeface="Arial" charset="0"/>
              <a:buChar char="»"/>
              <a:defRPr sz="2000" kern="1200">
                <a:solidFill>
                  <a:schemeClr val="tx1"/>
                </a:solidFill>
                <a:latin typeface="Tahoma" charset="0"/>
                <a:ea typeface="Tahoma" charset="0"/>
                <a:cs typeface="Tahoma" charset="0"/>
              </a:defRPr>
            </a:lvl5pPr>
            <a:lvl6pPr marL="2513718" indent="-228519" algn="l" defTabSz="914079"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0758" indent="-228519" algn="l" defTabSz="914079"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7797" indent="-228519" algn="l" defTabSz="914079"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4837" indent="-228519" algn="l" defTabSz="914079"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sz="2400" dirty="0"/>
              <a:t>Connectors may be factory- or field-made</a:t>
            </a:r>
          </a:p>
          <a:p>
            <a:pPr lvl="1">
              <a:buClr>
                <a:srgbClr val="2776A7"/>
              </a:buClr>
            </a:pPr>
            <a:r>
              <a:rPr lang="en-US" sz="2000" b="1" dirty="0">
                <a:solidFill>
                  <a:srgbClr val="FF0000"/>
                </a:solidFill>
              </a:rPr>
              <a:t>Field crimping of connectors must only be performed by              qualified personnel! </a:t>
            </a:r>
          </a:p>
          <a:p>
            <a:pPr lvl="2"/>
            <a:r>
              <a:rPr lang="en-US" sz="1800" dirty="0"/>
              <a:t>Training and proper tools / materials required</a:t>
            </a:r>
          </a:p>
          <a:p>
            <a:pPr lvl="2"/>
            <a:r>
              <a:rPr lang="en-US" sz="1800" dirty="0"/>
              <a:t>Worker performing field crimping should NEVER be exposed to voltage</a:t>
            </a:r>
          </a:p>
          <a:p>
            <a:pPr lvl="1">
              <a:buClr>
                <a:srgbClr val="2776A7"/>
              </a:buClr>
            </a:pPr>
            <a:r>
              <a:rPr lang="en-US" sz="2200" b="1" dirty="0"/>
              <a:t>Never</a:t>
            </a:r>
            <a:r>
              <a:rPr lang="en-US" sz="2200" dirty="0"/>
              <a:t> connect source circuit conductors to the array until all have been identified and other end is landed/terminated</a:t>
            </a:r>
          </a:p>
        </p:txBody>
      </p:sp>
      <p:pic>
        <p:nvPicPr>
          <p:cNvPr id="9" name="Picture 8" descr="Picture of a tool kit that is used to install PV source circuit quick connectors in the field.">
            <a:extLst>
              <a:ext uri="{FF2B5EF4-FFF2-40B4-BE49-F238E27FC236}">
                <a16:creationId xmlns:a16="http://schemas.microsoft.com/office/drawing/2014/main" id="{F3B3ED49-13E3-3741-A66A-E470DD8EF449}"/>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742121" y="3977314"/>
            <a:ext cx="1709036" cy="2392650"/>
          </a:xfrm>
          <a:prstGeom prst="rect">
            <a:avLst/>
          </a:prstGeom>
        </p:spPr>
      </p:pic>
      <p:sp>
        <p:nvSpPr>
          <p:cNvPr id="11" name="TextBox 10">
            <a:extLst>
              <a:ext uri="{FF2B5EF4-FFF2-40B4-BE49-F238E27FC236}">
                <a16:creationId xmlns:a16="http://schemas.microsoft.com/office/drawing/2014/main" id="{E2A677AF-14FB-D640-AF52-D439C3853A2A}"/>
              </a:ext>
            </a:extLst>
          </p:cNvPr>
          <p:cNvSpPr txBox="1"/>
          <p:nvPr/>
        </p:nvSpPr>
        <p:spPr>
          <a:xfrm>
            <a:off x="4942736" y="6348126"/>
            <a:ext cx="1307805" cy="261610"/>
          </a:xfrm>
          <a:prstGeom prst="rect">
            <a:avLst/>
          </a:prstGeom>
          <a:noFill/>
        </p:spPr>
        <p:txBody>
          <a:bodyPr wrap="square" rtlCol="0">
            <a:spAutoFit/>
          </a:bodyPr>
          <a:lstStyle/>
          <a:p>
            <a:r>
              <a:rPr lang="en-US" sz="1100" i="1" dirty="0">
                <a:latin typeface="Tahoma"/>
                <a:cs typeface="Tahoma"/>
              </a:rPr>
              <a:t>Source: </a:t>
            </a:r>
            <a:r>
              <a:rPr lang="en-US" sz="1100" i="1" dirty="0" err="1">
                <a:latin typeface="Tahoma"/>
                <a:cs typeface="Tahoma"/>
              </a:rPr>
              <a:t>Rennsteig</a:t>
            </a:r>
            <a:endParaRPr lang="en-US" sz="1100" i="1" dirty="0">
              <a:latin typeface="Tahoma"/>
              <a:cs typeface="Tahoma"/>
            </a:endParaRPr>
          </a:p>
        </p:txBody>
      </p:sp>
      <p:pic>
        <p:nvPicPr>
          <p:cNvPr id="2" name="Picture 1" descr="Picture of a solar installer working on PV source circuit wiring under a ground mounted PV array."/>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487994" y="3710313"/>
            <a:ext cx="3733800" cy="2819400"/>
          </a:xfrm>
          <a:prstGeom prst="rect">
            <a:avLst/>
          </a:prstGeom>
        </p:spPr>
      </p:pic>
      <p:pic>
        <p:nvPicPr>
          <p:cNvPr id="4" name="Picture 3" descr="Picture of a positive and negative module quick connecto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773253" y="4164708"/>
            <a:ext cx="2085975" cy="2085975"/>
          </a:xfrm>
          <a:prstGeom prst="rect">
            <a:avLst/>
          </a:prstGeom>
        </p:spPr>
      </p:pic>
    </p:spTree>
    <p:extLst>
      <p:ext uri="{BB962C8B-B14F-4D97-AF65-F5344CB8AC3E}">
        <p14:creationId xmlns:p14="http://schemas.microsoft.com/office/powerpoint/2010/main" val="24614812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5">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5">
                                            <p:txEl>
                                              <p:pRg st="1" end="1"/>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5">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5">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5" name="Picture 4" descr="Diagram of two modules connected in parallel in a DC combiner box. The PV output circuit leaves the DC combiner box and connects to an inverter. The system is operating. Each PV module has a maximum power voltage of 40 volts DC and a maximum power current rating of 9.6 amps. One clamp on amp meter is testing a positive PV source circuit and reads 9.6 amps. Another clamp on amp meter is testing the positive PV output circuit and reads 19.2 amps. A multimeter is testing voltage between the positive and negative terminals in the DC combiner box and reads 40 volts DC."/>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0" y="1202749"/>
            <a:ext cx="5260848" cy="5504688"/>
          </a:xfrm>
          <a:prstGeom prst="rect">
            <a:avLst/>
          </a:prstGeom>
        </p:spPr>
      </p:pic>
      <p:sp>
        <p:nvSpPr>
          <p:cNvPr id="11267" name="Rectangle 2"/>
          <p:cNvSpPr>
            <a:spLocks noGrp="1" noChangeArrowheads="1"/>
          </p:cNvSpPr>
          <p:nvPr>
            <p:ph type="title"/>
          </p:nvPr>
        </p:nvSpPr>
        <p:spPr/>
        <p:txBody>
          <a:bodyPr/>
          <a:lstStyle/>
          <a:p>
            <a:pPr>
              <a:defRPr/>
            </a:pPr>
            <a:r>
              <a:rPr lang="en-US" dirty="0">
                <a:solidFill>
                  <a:schemeClr val="tx1"/>
                </a:solidFill>
                <a:latin typeface="Tahoma" charset="0"/>
                <a:ea typeface="Tahoma" charset="0"/>
                <a:cs typeface="Tahoma" charset="0"/>
              </a:rPr>
              <a:t>PV Hazard: Parallel Connections</a:t>
            </a:r>
            <a:endParaRPr sz="3600" dirty="0">
              <a:solidFill>
                <a:schemeClr val="tx1"/>
              </a:solidFill>
              <a:latin typeface="Tahoma" charset="0"/>
              <a:ea typeface="Tahoma" charset="0"/>
              <a:cs typeface="Tahoma" charset="0"/>
            </a:endParaRPr>
          </a:p>
        </p:txBody>
      </p:sp>
      <p:sp>
        <p:nvSpPr>
          <p:cNvPr id="43" name="Content Placeholder 14"/>
          <p:cNvSpPr txBox="1">
            <a:spLocks/>
          </p:cNvSpPr>
          <p:nvPr/>
        </p:nvSpPr>
        <p:spPr>
          <a:xfrm>
            <a:off x="4922874" y="1109869"/>
            <a:ext cx="4206837" cy="5145542"/>
          </a:xfrm>
          <a:prstGeom prst="rect">
            <a:avLst/>
          </a:prstGeom>
        </p:spPr>
        <p:txBody>
          <a:bodyPr>
            <a:noAutofit/>
          </a:bodyPr>
          <a:lstStyle>
            <a:lvl1pPr marL="456565" indent="-457200" algn="l" rtl="0" eaLnBrk="1" fontAlgn="base" hangingPunct="1">
              <a:spcBef>
                <a:spcPts val="600"/>
              </a:spcBef>
              <a:spcAft>
                <a:spcPct val="0"/>
              </a:spcAft>
              <a:buFont typeface="ZapfDingbatsITC" charset="0"/>
              <a:buChar char="✸"/>
              <a:tabLst/>
              <a:defRPr sz="3200" kern="1200">
                <a:solidFill>
                  <a:schemeClr val="tx1"/>
                </a:solidFill>
                <a:latin typeface="Tahoma" charset="0"/>
                <a:ea typeface="Tahoma" charset="0"/>
                <a:cs typeface="Tahoma" charset="0"/>
              </a:defRPr>
            </a:lvl1pPr>
            <a:lvl2pPr marL="731520" indent="-365760" algn="l" rtl="0" eaLnBrk="1" fontAlgn="base" hangingPunct="1">
              <a:spcBef>
                <a:spcPts val="600"/>
              </a:spcBef>
              <a:spcAft>
                <a:spcPct val="0"/>
              </a:spcAft>
              <a:buClr>
                <a:srgbClr val="317840"/>
              </a:buClr>
              <a:buFont typeface="ZapfDingbatsITC" charset="0"/>
              <a:buChar char="✧"/>
              <a:defRPr sz="2800" kern="1200">
                <a:solidFill>
                  <a:schemeClr val="tx1"/>
                </a:solidFill>
                <a:latin typeface="Tahoma" charset="0"/>
                <a:ea typeface="Tahoma" charset="0"/>
                <a:cs typeface="Tahoma" charset="0"/>
              </a:defRPr>
            </a:lvl2pPr>
            <a:lvl3pPr marL="914400" indent="-274320" algn="l" rtl="0" eaLnBrk="1" fontAlgn="base" hangingPunct="1">
              <a:spcBef>
                <a:spcPts val="600"/>
              </a:spcBef>
              <a:spcAft>
                <a:spcPct val="0"/>
              </a:spcAft>
              <a:buFont typeface="Arial" charset="0"/>
              <a:buChar char="•"/>
              <a:defRPr sz="2400" kern="1200">
                <a:solidFill>
                  <a:schemeClr val="tx1"/>
                </a:solidFill>
                <a:latin typeface="Tahoma" charset="0"/>
                <a:ea typeface="Tahoma" charset="0"/>
                <a:cs typeface="Tahoma" charset="0"/>
              </a:defRPr>
            </a:lvl3pPr>
            <a:lvl4pPr marL="1597025" indent="-225425" algn="l" rtl="0" eaLnBrk="1" fontAlgn="base" hangingPunct="1">
              <a:spcBef>
                <a:spcPct val="20000"/>
              </a:spcBef>
              <a:spcAft>
                <a:spcPct val="0"/>
              </a:spcAft>
              <a:buFont typeface="Arial" charset="0"/>
              <a:buChar char="–"/>
              <a:defRPr sz="2000" kern="1200">
                <a:solidFill>
                  <a:schemeClr val="tx1"/>
                </a:solidFill>
                <a:latin typeface="Tahoma" charset="0"/>
                <a:ea typeface="Tahoma" charset="0"/>
                <a:cs typeface="Tahoma" charset="0"/>
              </a:defRPr>
            </a:lvl4pPr>
            <a:lvl5pPr marL="2054225" indent="-225425" algn="l" rtl="0" eaLnBrk="1" fontAlgn="base" hangingPunct="1">
              <a:spcBef>
                <a:spcPct val="20000"/>
              </a:spcBef>
              <a:spcAft>
                <a:spcPct val="0"/>
              </a:spcAft>
              <a:buFont typeface="Arial" charset="0"/>
              <a:buChar char="»"/>
              <a:defRPr sz="2000" kern="1200">
                <a:solidFill>
                  <a:schemeClr val="tx1"/>
                </a:solidFill>
                <a:latin typeface="Tahoma" charset="0"/>
                <a:ea typeface="Tahoma" charset="0"/>
                <a:cs typeface="Tahoma" charset="0"/>
              </a:defRPr>
            </a:lvl5pPr>
            <a:lvl6pPr marL="2513718" indent="-228519" algn="l" defTabSz="914079"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0758" indent="-228519" algn="l" defTabSz="914079"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7797" indent="-228519" algn="l" defTabSz="914079"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4837" indent="-228519" algn="l" defTabSz="914079"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spcAft>
                <a:spcPts val="600"/>
              </a:spcAft>
            </a:pPr>
            <a:r>
              <a:rPr lang="en-US" sz="2400" dirty="0">
                <a:solidFill>
                  <a:srgbClr val="000000"/>
                </a:solidFill>
              </a:rPr>
              <a:t>Positive to positive and negative to negative</a:t>
            </a:r>
          </a:p>
          <a:p>
            <a:pPr lvl="1">
              <a:spcAft>
                <a:spcPts val="600"/>
              </a:spcAft>
              <a:buClr>
                <a:srgbClr val="2776A7"/>
              </a:buClr>
            </a:pPr>
            <a:r>
              <a:rPr lang="en-US" sz="2000" b="1" dirty="0">
                <a:solidFill>
                  <a:srgbClr val="000000"/>
                </a:solidFill>
              </a:rPr>
              <a:t>Current </a:t>
            </a:r>
            <a:r>
              <a:rPr lang="en-US" sz="2000" dirty="0">
                <a:solidFill>
                  <a:srgbClr val="000000"/>
                </a:solidFill>
              </a:rPr>
              <a:t>is</a:t>
            </a:r>
            <a:r>
              <a:rPr lang="en-US" sz="2000" b="1" dirty="0">
                <a:solidFill>
                  <a:srgbClr val="000000"/>
                </a:solidFill>
              </a:rPr>
              <a:t> additive</a:t>
            </a:r>
          </a:p>
          <a:p>
            <a:pPr lvl="1">
              <a:spcAft>
                <a:spcPts val="600"/>
              </a:spcAft>
              <a:buClr>
                <a:srgbClr val="2776A7"/>
              </a:buClr>
            </a:pPr>
            <a:r>
              <a:rPr lang="en-US" sz="2000" b="1" dirty="0">
                <a:solidFill>
                  <a:srgbClr val="000000"/>
                </a:solidFill>
              </a:rPr>
              <a:t>Voltage </a:t>
            </a:r>
            <a:r>
              <a:rPr lang="en-US" sz="2000" dirty="0">
                <a:solidFill>
                  <a:srgbClr val="000000"/>
                </a:solidFill>
              </a:rPr>
              <a:t>remains</a:t>
            </a:r>
            <a:r>
              <a:rPr lang="en-US" sz="2000" b="1" dirty="0">
                <a:solidFill>
                  <a:srgbClr val="000000"/>
                </a:solidFill>
              </a:rPr>
              <a:t> the same</a:t>
            </a:r>
          </a:p>
          <a:p>
            <a:pPr>
              <a:spcAft>
                <a:spcPts val="600"/>
              </a:spcAft>
            </a:pPr>
            <a:r>
              <a:rPr lang="en-US" sz="2400" dirty="0">
                <a:solidFill>
                  <a:srgbClr val="000000"/>
                </a:solidFill>
              </a:rPr>
              <a:t>PV source circuits in parallel form a </a:t>
            </a:r>
            <a:r>
              <a:rPr lang="en-US" sz="2400" b="1" dirty="0">
                <a:solidFill>
                  <a:srgbClr val="000000"/>
                </a:solidFill>
              </a:rPr>
              <a:t>PV output circuit</a:t>
            </a:r>
          </a:p>
          <a:p>
            <a:pPr lvl="1">
              <a:spcAft>
                <a:spcPts val="600"/>
              </a:spcAft>
              <a:buClr>
                <a:srgbClr val="2776A7"/>
              </a:buClr>
            </a:pPr>
            <a:r>
              <a:rPr lang="en-US" sz="2000" b="1" dirty="0">
                <a:solidFill>
                  <a:srgbClr val="FF0000"/>
                </a:solidFill>
              </a:rPr>
              <a:t>Parallel connections increase available fault current!</a:t>
            </a:r>
          </a:p>
        </p:txBody>
      </p:sp>
    </p:spTree>
    <p:extLst>
      <p:ext uri="{BB962C8B-B14F-4D97-AF65-F5344CB8AC3E}">
        <p14:creationId xmlns:p14="http://schemas.microsoft.com/office/powerpoint/2010/main" val="11764759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3">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4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3">
                                            <p:txEl>
                                              <p:pRg st="3" end="3"/>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4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8" name="Picture 7" descr="parallel connections happening inside the disconnecting DC combiner integrated into the string inverter&#10;"/>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4936885" y="3821091"/>
            <a:ext cx="4105275" cy="2924175"/>
          </a:xfrm>
          <a:prstGeom prst="rect">
            <a:avLst/>
          </a:prstGeom>
        </p:spPr>
      </p:pic>
      <p:pic>
        <p:nvPicPr>
          <p:cNvPr id="7" name="Picture 6" descr="Picture of an electrician wearing electrically insulated gloved and arc flash face shield testing voltage in a DC combiner box."/>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3584076" y="967635"/>
            <a:ext cx="4105275" cy="2743200"/>
          </a:xfrm>
          <a:prstGeom prst="rect">
            <a:avLst/>
          </a:prstGeom>
        </p:spPr>
      </p:pic>
      <p:pic>
        <p:nvPicPr>
          <p:cNvPr id="6" name="Picture 5" descr="Picture of a DC disconnect mounted to the back side of a ground mounted PV array."/>
          <p:cNvPicPr>
            <a:picLocks noChangeAspect="1"/>
          </p:cNvPicPr>
          <p:nvPr/>
        </p:nvPicPr>
        <p:blipFill>
          <a:blip r:embed="rId5">
            <a:extLst>
              <a:ext uri="{28A0092B-C50C-407E-A947-70E740481C1C}">
                <a14:useLocalDpi xmlns:a14="http://schemas.microsoft.com/office/drawing/2010/main"/>
              </a:ext>
            </a:extLst>
          </a:blip>
          <a:stretch>
            <a:fillRect/>
          </a:stretch>
        </p:blipFill>
        <p:spPr>
          <a:xfrm>
            <a:off x="124869" y="976575"/>
            <a:ext cx="3257550" cy="5781675"/>
          </a:xfrm>
          <a:prstGeom prst="rect">
            <a:avLst/>
          </a:prstGeom>
        </p:spPr>
      </p:pic>
      <p:sp>
        <p:nvSpPr>
          <p:cNvPr id="3" name="Title 2">
            <a:extLst>
              <a:ext uri="{FF2B5EF4-FFF2-40B4-BE49-F238E27FC236}">
                <a16:creationId xmlns:a16="http://schemas.microsoft.com/office/drawing/2014/main" id="{C6D74E11-4A60-454A-90C6-7105545F3DEC}"/>
              </a:ext>
            </a:extLst>
          </p:cNvPr>
          <p:cNvSpPr>
            <a:spLocks noGrp="1"/>
          </p:cNvSpPr>
          <p:nvPr>
            <p:ph type="title"/>
          </p:nvPr>
        </p:nvSpPr>
        <p:spPr/>
        <p:txBody>
          <a:bodyPr/>
          <a:lstStyle/>
          <a:p>
            <a:r>
              <a:rPr lang="en-US" sz="2800" dirty="0">
                <a:solidFill>
                  <a:schemeClr val="tx1"/>
                </a:solidFill>
              </a:rPr>
              <a:t>Options for DC Parallel Connections On Site: </a:t>
            </a:r>
            <a:br>
              <a:rPr lang="en-US" sz="2800" dirty="0">
                <a:solidFill>
                  <a:schemeClr val="tx1"/>
                </a:solidFill>
              </a:rPr>
            </a:br>
            <a:r>
              <a:rPr lang="en-US" sz="2800" dirty="0">
                <a:solidFill>
                  <a:schemeClr val="tx1"/>
                </a:solidFill>
              </a:rPr>
              <a:t>Combiner Boxes</a:t>
            </a:r>
          </a:p>
        </p:txBody>
      </p:sp>
      <p:sp>
        <p:nvSpPr>
          <p:cNvPr id="40" name="TextBox 39">
            <a:extLst>
              <a:ext uri="{FF2B5EF4-FFF2-40B4-BE49-F238E27FC236}">
                <a16:creationId xmlns:a16="http://schemas.microsoft.com/office/drawing/2014/main" id="{E494A2CE-FAFC-104B-90FC-76689D9F0983}"/>
              </a:ext>
            </a:extLst>
          </p:cNvPr>
          <p:cNvSpPr txBox="1"/>
          <p:nvPr/>
        </p:nvSpPr>
        <p:spPr>
          <a:xfrm>
            <a:off x="3737425" y="5990010"/>
            <a:ext cx="2871922" cy="830997"/>
          </a:xfrm>
          <a:prstGeom prst="rect">
            <a:avLst/>
          </a:prstGeom>
          <a:solidFill>
            <a:schemeClr val="bg1">
              <a:lumMod val="95000"/>
            </a:schemeClr>
          </a:solidFill>
          <a:ln>
            <a:solidFill>
              <a:schemeClr val="tx1"/>
            </a:solidFill>
          </a:ln>
        </p:spPr>
        <p:txBody>
          <a:bodyPr wrap="square" rtlCol="0">
            <a:spAutoFit/>
          </a:bodyPr>
          <a:lstStyle/>
          <a:p>
            <a:pPr algn="ctr"/>
            <a:r>
              <a:rPr lang="en-US" dirty="0">
                <a:latin typeface="Tahoma"/>
                <a:cs typeface="Tahoma"/>
              </a:rPr>
              <a:t>May be integrated into string inverter</a:t>
            </a:r>
          </a:p>
        </p:txBody>
      </p:sp>
      <p:grpSp>
        <p:nvGrpSpPr>
          <p:cNvPr id="4" name="Group 3" descr="Disconnect label and arrows pointing to disconnects in pictures.">
            <a:extLst>
              <a:ext uri="{FF2B5EF4-FFF2-40B4-BE49-F238E27FC236}">
                <a16:creationId xmlns:a16="http://schemas.microsoft.com/office/drawing/2014/main" id="{CADF4FD6-4AF0-43FC-8DED-600A5DA7B9B4}"/>
              </a:ext>
            </a:extLst>
          </p:cNvPr>
          <p:cNvGrpSpPr/>
          <p:nvPr/>
        </p:nvGrpSpPr>
        <p:grpSpPr>
          <a:xfrm>
            <a:off x="1793825" y="1384204"/>
            <a:ext cx="5204514" cy="3641123"/>
            <a:chOff x="1781299" y="1484412"/>
            <a:chExt cx="5204514" cy="3641123"/>
          </a:xfrm>
        </p:grpSpPr>
        <p:sp>
          <p:nvSpPr>
            <p:cNvPr id="18" name="Line 21">
              <a:extLst>
                <a:ext uri="{FF2B5EF4-FFF2-40B4-BE49-F238E27FC236}">
                  <a16:creationId xmlns:a16="http://schemas.microsoft.com/office/drawing/2014/main" id="{6A43DF9A-08F8-5F43-A985-E210C3446CA4}"/>
                </a:ext>
              </a:extLst>
            </p:cNvPr>
            <p:cNvSpPr>
              <a:spLocks noChangeShapeType="1"/>
            </p:cNvSpPr>
            <p:nvPr/>
          </p:nvSpPr>
          <p:spPr bwMode="auto">
            <a:xfrm>
              <a:off x="4806561" y="3831115"/>
              <a:ext cx="2179252" cy="1294420"/>
            </a:xfrm>
            <a:prstGeom prst="line">
              <a:avLst/>
            </a:prstGeom>
            <a:noFill/>
            <a:ln w="41275">
              <a:solidFill>
                <a:srgbClr val="FFFF00"/>
              </a:solidFill>
              <a:round/>
              <a:headEnd/>
              <a:tailEnd type="triangle" w="med" len="med"/>
            </a:ln>
            <a:effectLst>
              <a:glow rad="25400">
                <a:schemeClr val="tx1"/>
              </a:glow>
            </a:effectLst>
            <a:extLst>
              <a:ext uri="{909E8E84-426E-40dd-AFC4-6F175D3DCCD1}">
                <a14:hiddenFill xmlns:a14="http://schemas.microsoft.com/office/drawing/2010/main" xmlns="">
                  <a:noFill/>
                </a14:hiddenFill>
              </a:ext>
            </a:extLst>
          </p:spPr>
          <p:txBody>
            <a:bodyPr/>
            <a:lstStyle/>
            <a:p>
              <a:endParaRPr lang="en-US">
                <a:solidFill>
                  <a:schemeClr val="tx1">
                    <a:lumMod val="75000"/>
                    <a:lumOff val="25000"/>
                  </a:schemeClr>
                </a:solidFill>
                <a:latin typeface="Tahoma" pitchFamily="34" charset="0"/>
                <a:ea typeface="Tahoma" pitchFamily="34" charset="0"/>
                <a:cs typeface="Tahoma" pitchFamily="34" charset="0"/>
              </a:endParaRPr>
            </a:p>
          </p:txBody>
        </p:sp>
        <p:sp>
          <p:nvSpPr>
            <p:cNvPr id="19" name="Line 21">
              <a:extLst>
                <a:ext uri="{FF2B5EF4-FFF2-40B4-BE49-F238E27FC236}">
                  <a16:creationId xmlns:a16="http://schemas.microsoft.com/office/drawing/2014/main" id="{665CA426-A634-D749-9310-9EE93493A9C4}"/>
                </a:ext>
              </a:extLst>
            </p:cNvPr>
            <p:cNvSpPr>
              <a:spLocks noChangeShapeType="1"/>
            </p:cNvSpPr>
            <p:nvPr/>
          </p:nvSpPr>
          <p:spPr bwMode="auto">
            <a:xfrm flipV="1">
              <a:off x="4383464" y="1484412"/>
              <a:ext cx="1851081" cy="2281441"/>
            </a:xfrm>
            <a:prstGeom prst="line">
              <a:avLst/>
            </a:prstGeom>
            <a:noFill/>
            <a:ln w="41275">
              <a:solidFill>
                <a:srgbClr val="FFFF00"/>
              </a:solidFill>
              <a:round/>
              <a:headEnd/>
              <a:tailEnd type="triangle" w="med" len="med"/>
            </a:ln>
            <a:effectLst>
              <a:glow rad="25400">
                <a:schemeClr val="tx1"/>
              </a:glow>
            </a:effectLst>
            <a:extLst>
              <a:ext uri="{909E8E84-426E-40dd-AFC4-6F175D3DCCD1}">
                <a14:hiddenFill xmlns:a14="http://schemas.microsoft.com/office/drawing/2010/main" xmlns="">
                  <a:noFill/>
                </a14:hiddenFill>
              </a:ext>
            </a:extLst>
          </p:spPr>
          <p:txBody>
            <a:bodyPr/>
            <a:lstStyle/>
            <a:p>
              <a:endParaRPr lang="en-US">
                <a:solidFill>
                  <a:schemeClr val="tx1">
                    <a:lumMod val="75000"/>
                    <a:lumOff val="25000"/>
                  </a:schemeClr>
                </a:solidFill>
                <a:latin typeface="Tahoma" pitchFamily="34" charset="0"/>
                <a:ea typeface="Tahoma" pitchFamily="34" charset="0"/>
                <a:cs typeface="Tahoma" pitchFamily="34" charset="0"/>
              </a:endParaRPr>
            </a:p>
          </p:txBody>
        </p:sp>
        <p:sp>
          <p:nvSpPr>
            <p:cNvPr id="21" name="Line 21">
              <a:extLst>
                <a:ext uri="{FF2B5EF4-FFF2-40B4-BE49-F238E27FC236}">
                  <a16:creationId xmlns:a16="http://schemas.microsoft.com/office/drawing/2014/main" id="{F31C6106-087E-D343-A32B-F1BC7CC52C04}"/>
                </a:ext>
              </a:extLst>
            </p:cNvPr>
            <p:cNvSpPr>
              <a:spLocks noChangeShapeType="1"/>
            </p:cNvSpPr>
            <p:nvPr/>
          </p:nvSpPr>
          <p:spPr bwMode="auto">
            <a:xfrm flipH="1" flipV="1">
              <a:off x="1781299" y="3515094"/>
              <a:ext cx="1433240" cy="316021"/>
            </a:xfrm>
            <a:prstGeom prst="line">
              <a:avLst/>
            </a:prstGeom>
            <a:noFill/>
            <a:ln w="41275">
              <a:solidFill>
                <a:srgbClr val="FFFF00"/>
              </a:solidFill>
              <a:round/>
              <a:headEnd/>
              <a:tailEnd type="triangle" w="med" len="med"/>
            </a:ln>
            <a:effectLst>
              <a:glow rad="25400">
                <a:schemeClr val="tx1"/>
              </a:glow>
            </a:effectLst>
            <a:extLst>
              <a:ext uri="{909E8E84-426E-40dd-AFC4-6F175D3DCCD1}">
                <a14:hiddenFill xmlns:a14="http://schemas.microsoft.com/office/drawing/2010/main" xmlns="">
                  <a:noFill/>
                </a14:hiddenFill>
              </a:ext>
            </a:extLst>
          </p:spPr>
          <p:txBody>
            <a:bodyPr/>
            <a:lstStyle/>
            <a:p>
              <a:endParaRPr lang="en-US">
                <a:solidFill>
                  <a:schemeClr val="tx1">
                    <a:lumMod val="75000"/>
                    <a:lumOff val="25000"/>
                  </a:schemeClr>
                </a:solidFill>
                <a:latin typeface="Tahoma" pitchFamily="34" charset="0"/>
                <a:ea typeface="Tahoma" pitchFamily="34" charset="0"/>
                <a:cs typeface="Tahoma" pitchFamily="34" charset="0"/>
              </a:endParaRPr>
            </a:p>
          </p:txBody>
        </p:sp>
        <p:sp>
          <p:nvSpPr>
            <p:cNvPr id="32" name="TextBox 31">
              <a:extLst>
                <a:ext uri="{FF2B5EF4-FFF2-40B4-BE49-F238E27FC236}">
                  <a16:creationId xmlns:a16="http://schemas.microsoft.com/office/drawing/2014/main" id="{FDE7A4F4-A4E8-AE45-A810-88CABA713A2E}"/>
                </a:ext>
              </a:extLst>
            </p:cNvPr>
            <p:cNvSpPr txBox="1"/>
            <p:nvPr/>
          </p:nvSpPr>
          <p:spPr>
            <a:xfrm>
              <a:off x="3027717" y="3546737"/>
              <a:ext cx="2071435" cy="461665"/>
            </a:xfrm>
            <a:prstGeom prst="rect">
              <a:avLst/>
            </a:prstGeom>
            <a:solidFill>
              <a:schemeClr val="bg1">
                <a:lumMod val="95000"/>
              </a:schemeClr>
            </a:solidFill>
            <a:ln>
              <a:solidFill>
                <a:schemeClr val="tx1"/>
              </a:solidFill>
            </a:ln>
          </p:spPr>
          <p:txBody>
            <a:bodyPr wrap="square" rtlCol="0">
              <a:spAutoFit/>
            </a:bodyPr>
            <a:lstStyle/>
            <a:p>
              <a:pPr algn="ctr"/>
              <a:r>
                <a:rPr lang="en-US" dirty="0">
                  <a:latin typeface="Tahoma"/>
                  <a:cs typeface="Tahoma"/>
                </a:rPr>
                <a:t>Disconnect</a:t>
              </a:r>
            </a:p>
          </p:txBody>
        </p:sp>
      </p:grpSp>
      <p:grpSp>
        <p:nvGrpSpPr>
          <p:cNvPr id="2" name="Group 1" descr="Fuse holder label and arrows pointing to fuse holders in pictures.">
            <a:extLst>
              <a:ext uri="{FF2B5EF4-FFF2-40B4-BE49-F238E27FC236}">
                <a16:creationId xmlns:a16="http://schemas.microsoft.com/office/drawing/2014/main" id="{EBA53161-6900-4E81-B777-511AA413F5CE}"/>
              </a:ext>
            </a:extLst>
          </p:cNvPr>
          <p:cNvGrpSpPr/>
          <p:nvPr/>
        </p:nvGrpSpPr>
        <p:grpSpPr>
          <a:xfrm>
            <a:off x="5545776" y="3040083"/>
            <a:ext cx="3481933" cy="2495095"/>
            <a:chOff x="5545776" y="3040083"/>
            <a:chExt cx="3481933" cy="2495095"/>
          </a:xfrm>
        </p:grpSpPr>
        <p:cxnSp>
          <p:nvCxnSpPr>
            <p:cNvPr id="22" name="Straight Arrow Connector 21">
              <a:extLst>
                <a:ext uri="{FF2B5EF4-FFF2-40B4-BE49-F238E27FC236}">
                  <a16:creationId xmlns:a16="http://schemas.microsoft.com/office/drawing/2014/main" id="{E268CD69-0305-C546-9079-28F686030BAF}"/>
                </a:ext>
              </a:extLst>
            </p:cNvPr>
            <p:cNvCxnSpPr>
              <a:cxnSpLocks/>
              <a:stCxn id="16" idx="2"/>
            </p:cNvCxnSpPr>
            <p:nvPr/>
          </p:nvCxnSpPr>
          <p:spPr>
            <a:xfrm flipH="1">
              <a:off x="7716253" y="4061947"/>
              <a:ext cx="275739" cy="1473231"/>
            </a:xfrm>
            <a:prstGeom prst="straightConnector1">
              <a:avLst/>
            </a:prstGeom>
            <a:noFill/>
            <a:ln w="41275">
              <a:solidFill>
                <a:srgbClr val="FFFF00"/>
              </a:solidFill>
              <a:round/>
              <a:headEnd/>
              <a:tailEnd type="triangle" w="med" len="med"/>
            </a:ln>
            <a:effectLst>
              <a:glow rad="25400">
                <a:schemeClr val="tx1"/>
              </a:glow>
            </a:effectLst>
          </p:spPr>
        </p:cxnSp>
        <p:sp>
          <p:nvSpPr>
            <p:cNvPr id="20" name="Line 21">
              <a:extLst>
                <a:ext uri="{FF2B5EF4-FFF2-40B4-BE49-F238E27FC236}">
                  <a16:creationId xmlns:a16="http://schemas.microsoft.com/office/drawing/2014/main" id="{BD8CAACF-F044-0D49-A2BF-CCD8449FBA89}"/>
                </a:ext>
              </a:extLst>
            </p:cNvPr>
            <p:cNvSpPr>
              <a:spLocks noChangeShapeType="1"/>
            </p:cNvSpPr>
            <p:nvPr/>
          </p:nvSpPr>
          <p:spPr bwMode="auto">
            <a:xfrm flipH="1" flipV="1">
              <a:off x="5545776" y="3040083"/>
              <a:ext cx="1553089" cy="694128"/>
            </a:xfrm>
            <a:prstGeom prst="line">
              <a:avLst/>
            </a:prstGeom>
            <a:noFill/>
            <a:ln w="41275">
              <a:solidFill>
                <a:srgbClr val="FFFF00"/>
              </a:solidFill>
              <a:round/>
              <a:headEnd/>
              <a:tailEnd type="triangle" w="med" len="med"/>
            </a:ln>
            <a:effectLst>
              <a:glow rad="25400">
                <a:schemeClr val="tx1"/>
              </a:glow>
            </a:effectLst>
            <a:extLst>
              <a:ext uri="{909E8E84-426E-40dd-AFC4-6F175D3DCCD1}">
                <a14:hiddenFill xmlns:a14="http://schemas.microsoft.com/office/drawing/2010/main" xmlns="">
                  <a:noFill/>
                </a14:hiddenFill>
              </a:ext>
            </a:extLst>
          </p:spPr>
          <p:txBody>
            <a:bodyPr/>
            <a:lstStyle/>
            <a:p>
              <a:endParaRPr lang="en-US">
                <a:solidFill>
                  <a:schemeClr val="tx1">
                    <a:lumMod val="75000"/>
                    <a:lumOff val="25000"/>
                  </a:schemeClr>
                </a:solidFill>
                <a:latin typeface="Tahoma" pitchFamily="34" charset="0"/>
                <a:ea typeface="Tahoma" pitchFamily="34" charset="0"/>
                <a:cs typeface="Tahoma" pitchFamily="34" charset="0"/>
              </a:endParaRPr>
            </a:p>
          </p:txBody>
        </p:sp>
        <p:sp>
          <p:nvSpPr>
            <p:cNvPr id="16" name="TextBox 15">
              <a:extLst>
                <a:ext uri="{FF2B5EF4-FFF2-40B4-BE49-F238E27FC236}">
                  <a16:creationId xmlns:a16="http://schemas.microsoft.com/office/drawing/2014/main" id="{89A06226-9EF7-9A41-8ECD-B94CE7CD92B2}"/>
                </a:ext>
              </a:extLst>
            </p:cNvPr>
            <p:cNvSpPr txBox="1"/>
            <p:nvPr/>
          </p:nvSpPr>
          <p:spPr>
            <a:xfrm>
              <a:off x="6956274" y="3600282"/>
              <a:ext cx="2071435" cy="461665"/>
            </a:xfrm>
            <a:prstGeom prst="rect">
              <a:avLst/>
            </a:prstGeom>
            <a:solidFill>
              <a:schemeClr val="bg1">
                <a:lumMod val="95000"/>
              </a:schemeClr>
            </a:solidFill>
            <a:ln>
              <a:solidFill>
                <a:schemeClr val="tx1"/>
              </a:solidFill>
            </a:ln>
          </p:spPr>
          <p:txBody>
            <a:bodyPr wrap="square" rtlCol="0">
              <a:spAutoFit/>
            </a:bodyPr>
            <a:lstStyle/>
            <a:p>
              <a:pPr algn="ctr"/>
              <a:r>
                <a:rPr lang="en-US" dirty="0">
                  <a:latin typeface="Tahoma"/>
                  <a:cs typeface="Tahoma"/>
                </a:rPr>
                <a:t>Fuse holders</a:t>
              </a:r>
            </a:p>
          </p:txBody>
        </p:sp>
      </p:grpSp>
    </p:spTree>
    <p:extLst>
      <p:ext uri="{BB962C8B-B14F-4D97-AF65-F5344CB8AC3E}">
        <p14:creationId xmlns:p14="http://schemas.microsoft.com/office/powerpoint/2010/main" val="38108496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6" name="Picture 5" descr="Picture of a central inverter with integrated DC recombine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4574479" y="4225969"/>
            <a:ext cx="3752850" cy="2514600"/>
          </a:xfrm>
          <a:prstGeom prst="rect">
            <a:avLst/>
          </a:prstGeom>
        </p:spPr>
      </p:pic>
      <p:sp>
        <p:nvSpPr>
          <p:cNvPr id="3" name="Title 2">
            <a:extLst>
              <a:ext uri="{FF2B5EF4-FFF2-40B4-BE49-F238E27FC236}">
                <a16:creationId xmlns:a16="http://schemas.microsoft.com/office/drawing/2014/main" id="{C6D74E11-4A60-454A-90C6-7105545F3DEC}"/>
              </a:ext>
            </a:extLst>
          </p:cNvPr>
          <p:cNvSpPr>
            <a:spLocks noGrp="1"/>
          </p:cNvSpPr>
          <p:nvPr>
            <p:ph type="title"/>
          </p:nvPr>
        </p:nvSpPr>
        <p:spPr/>
        <p:txBody>
          <a:bodyPr/>
          <a:lstStyle/>
          <a:p>
            <a:r>
              <a:rPr lang="en-US" sz="2800" dirty="0">
                <a:solidFill>
                  <a:schemeClr val="tx1"/>
                </a:solidFill>
              </a:rPr>
              <a:t>Options for DC Parallel Connections On Site: </a:t>
            </a:r>
            <a:br>
              <a:rPr lang="en-US" sz="2800" dirty="0">
                <a:solidFill>
                  <a:schemeClr val="tx1"/>
                </a:solidFill>
              </a:rPr>
            </a:br>
            <a:r>
              <a:rPr lang="en-US" sz="2800" dirty="0">
                <a:solidFill>
                  <a:schemeClr val="tx1"/>
                </a:solidFill>
              </a:rPr>
              <a:t>“Recombiners”</a:t>
            </a:r>
          </a:p>
        </p:txBody>
      </p:sp>
      <p:sp>
        <p:nvSpPr>
          <p:cNvPr id="17" name="TextBox 16">
            <a:extLst>
              <a:ext uri="{FF2B5EF4-FFF2-40B4-BE49-F238E27FC236}">
                <a16:creationId xmlns:a16="http://schemas.microsoft.com/office/drawing/2014/main" id="{195248E6-66E6-C24F-A7CB-C6E5DF999B4A}"/>
              </a:ext>
            </a:extLst>
          </p:cNvPr>
          <p:cNvSpPr txBox="1"/>
          <p:nvPr/>
        </p:nvSpPr>
        <p:spPr>
          <a:xfrm>
            <a:off x="239110" y="5348219"/>
            <a:ext cx="3731986" cy="1200329"/>
          </a:xfrm>
          <a:prstGeom prst="rect">
            <a:avLst/>
          </a:prstGeom>
          <a:solidFill>
            <a:schemeClr val="bg1">
              <a:lumMod val="95000"/>
            </a:schemeClr>
          </a:solidFill>
          <a:ln>
            <a:solidFill>
              <a:schemeClr val="tx1"/>
            </a:solidFill>
          </a:ln>
        </p:spPr>
        <p:txBody>
          <a:bodyPr wrap="square" rtlCol="0">
            <a:spAutoFit/>
          </a:bodyPr>
          <a:lstStyle/>
          <a:p>
            <a:pPr algn="ctr"/>
            <a:r>
              <a:rPr lang="en-US" dirty="0">
                <a:latin typeface="Tahoma"/>
                <a:cs typeface="Tahoma"/>
              </a:rPr>
              <a:t>External enclosure with fuses and switches, or breakers (shown)</a:t>
            </a:r>
          </a:p>
        </p:txBody>
      </p:sp>
      <p:sp>
        <p:nvSpPr>
          <p:cNvPr id="16" name="TextBox 15">
            <a:extLst>
              <a:ext uri="{FF2B5EF4-FFF2-40B4-BE49-F238E27FC236}">
                <a16:creationId xmlns:a16="http://schemas.microsoft.com/office/drawing/2014/main" id="{5D32E16D-32E1-A546-8D83-68EABC516239}"/>
              </a:ext>
            </a:extLst>
          </p:cNvPr>
          <p:cNvSpPr txBox="1"/>
          <p:nvPr/>
        </p:nvSpPr>
        <p:spPr>
          <a:xfrm>
            <a:off x="7270117" y="4675683"/>
            <a:ext cx="1684421" cy="1569660"/>
          </a:xfrm>
          <a:prstGeom prst="rect">
            <a:avLst/>
          </a:prstGeom>
          <a:solidFill>
            <a:schemeClr val="bg1">
              <a:lumMod val="95000"/>
            </a:schemeClr>
          </a:solidFill>
          <a:ln>
            <a:solidFill>
              <a:schemeClr val="tx1"/>
            </a:solidFill>
          </a:ln>
        </p:spPr>
        <p:txBody>
          <a:bodyPr wrap="square" rtlCol="0">
            <a:spAutoFit/>
          </a:bodyPr>
          <a:lstStyle/>
          <a:p>
            <a:pPr algn="ctr"/>
            <a:r>
              <a:rPr lang="en-US" dirty="0">
                <a:latin typeface="Tahoma"/>
                <a:cs typeface="Tahoma"/>
              </a:rPr>
              <a:t>Integrated into central inverter</a:t>
            </a:r>
          </a:p>
        </p:txBody>
      </p:sp>
      <p:pic>
        <p:nvPicPr>
          <p:cNvPr id="2" name="Picture 1" descr="Picture of a DC recombiner box."/>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163229" y="1213329"/>
            <a:ext cx="4057650" cy="3905250"/>
          </a:xfrm>
          <a:prstGeom prst="rect">
            <a:avLst/>
          </a:prstGeom>
        </p:spPr>
      </p:pic>
      <p:pic>
        <p:nvPicPr>
          <p:cNvPr id="5" name="Picture 4" descr="Picture of the end of a central inverter with the side open exposing the DC recombiner inside."/>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4509369" y="984954"/>
            <a:ext cx="4269157" cy="3128411"/>
          </a:xfrm>
          <a:prstGeom prst="rect">
            <a:avLst/>
          </a:prstGeom>
        </p:spPr>
      </p:pic>
    </p:spTree>
    <p:extLst>
      <p:ext uri="{BB962C8B-B14F-4D97-AF65-F5344CB8AC3E}">
        <p14:creationId xmlns:p14="http://schemas.microsoft.com/office/powerpoint/2010/main" val="133108042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 name="Picture 3" descr="Picture of a Y harness that makes a parallel DC connection."/>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3710460" y="4632960"/>
            <a:ext cx="5230368" cy="2225040"/>
          </a:xfrm>
          <a:prstGeom prst="rect">
            <a:avLst/>
          </a:prstGeom>
        </p:spPr>
      </p:pic>
      <p:sp>
        <p:nvSpPr>
          <p:cNvPr id="3" name="Title 2">
            <a:extLst>
              <a:ext uri="{FF2B5EF4-FFF2-40B4-BE49-F238E27FC236}">
                <a16:creationId xmlns:a16="http://schemas.microsoft.com/office/drawing/2014/main" id="{C6D74E11-4A60-454A-90C6-7105545F3DEC}"/>
              </a:ext>
            </a:extLst>
          </p:cNvPr>
          <p:cNvSpPr>
            <a:spLocks noGrp="1"/>
          </p:cNvSpPr>
          <p:nvPr>
            <p:ph type="title"/>
          </p:nvPr>
        </p:nvSpPr>
        <p:spPr/>
        <p:txBody>
          <a:bodyPr/>
          <a:lstStyle/>
          <a:p>
            <a:r>
              <a:rPr lang="en-US" sz="2800" dirty="0">
                <a:solidFill>
                  <a:schemeClr val="tx1"/>
                </a:solidFill>
              </a:rPr>
              <a:t>Options for DC Parallel Connections On Site: </a:t>
            </a:r>
            <a:br>
              <a:rPr lang="en-US" sz="2800" dirty="0">
                <a:solidFill>
                  <a:schemeClr val="tx1"/>
                </a:solidFill>
              </a:rPr>
            </a:br>
            <a:r>
              <a:rPr lang="en-US" sz="2800" dirty="0">
                <a:solidFill>
                  <a:schemeClr val="tx1"/>
                </a:solidFill>
              </a:rPr>
              <a:t>Harnesses</a:t>
            </a:r>
          </a:p>
        </p:txBody>
      </p:sp>
      <p:sp>
        <p:nvSpPr>
          <p:cNvPr id="24" name="TextBox 23">
            <a:extLst>
              <a:ext uri="{FF2B5EF4-FFF2-40B4-BE49-F238E27FC236}">
                <a16:creationId xmlns:a16="http://schemas.microsoft.com/office/drawing/2014/main" id="{4B77A235-38C3-B949-8E3C-8B5303E1A60A}"/>
              </a:ext>
            </a:extLst>
          </p:cNvPr>
          <p:cNvSpPr txBox="1"/>
          <p:nvPr/>
        </p:nvSpPr>
        <p:spPr>
          <a:xfrm>
            <a:off x="38844" y="957257"/>
            <a:ext cx="4633161" cy="2246769"/>
          </a:xfrm>
          <a:prstGeom prst="rect">
            <a:avLst/>
          </a:prstGeom>
          <a:noFill/>
          <a:ln>
            <a:noFill/>
          </a:ln>
        </p:spPr>
        <p:txBody>
          <a:bodyPr wrap="square" rtlCol="0">
            <a:spAutoFit/>
          </a:bodyPr>
          <a:lstStyle/>
          <a:p>
            <a:pPr marL="342900" indent="-342900">
              <a:buFont typeface="Arial" panose="020B0604020202020204" pitchFamily="34" charset="0"/>
              <a:buChar char="•"/>
            </a:pPr>
            <a:r>
              <a:rPr lang="en-US" sz="2000" dirty="0">
                <a:latin typeface="Tahoma"/>
                <a:cs typeface="Tahoma"/>
              </a:rPr>
              <a:t>Harnesses often used in place of or in addition to combiners – they may contain inline fuses as well</a:t>
            </a:r>
          </a:p>
          <a:p>
            <a:endParaRPr lang="en-US" sz="2000" dirty="0">
              <a:latin typeface="Tahoma"/>
              <a:cs typeface="Tahoma"/>
            </a:endParaRPr>
          </a:p>
          <a:p>
            <a:pPr marL="342900" indent="-342900">
              <a:buFont typeface="Arial" panose="020B0604020202020204" pitchFamily="34" charset="0"/>
              <a:buChar char="•"/>
            </a:pPr>
            <a:r>
              <a:rPr lang="en-US" sz="2000" dirty="0">
                <a:latin typeface="Tahoma"/>
                <a:cs typeface="Tahoma"/>
              </a:rPr>
              <a:t>Multiple types and points of parallel connection are common on all system architectures</a:t>
            </a:r>
          </a:p>
        </p:txBody>
      </p:sp>
      <p:pic>
        <p:nvPicPr>
          <p:cNvPr id="7" name="Picture 6" descr="Picture of a wiring harness which is making parallel DC connections.">
            <a:extLst>
              <a:ext uri="{FF2B5EF4-FFF2-40B4-BE49-F238E27FC236}">
                <a16:creationId xmlns:a16="http://schemas.microsoft.com/office/drawing/2014/main" id="{B780725B-2A19-5243-8873-ACF112D68AE6}"/>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242234" y="3410661"/>
            <a:ext cx="3242347" cy="3348076"/>
          </a:xfrm>
          <a:prstGeom prst="rect">
            <a:avLst/>
          </a:prstGeom>
          <a:ln w="19050">
            <a:solidFill>
              <a:schemeClr val="tx1"/>
            </a:solidFill>
          </a:ln>
        </p:spPr>
      </p:pic>
      <p:sp>
        <p:nvSpPr>
          <p:cNvPr id="25" name="TextBox 24">
            <a:extLst>
              <a:ext uri="{FF2B5EF4-FFF2-40B4-BE49-F238E27FC236}">
                <a16:creationId xmlns:a16="http://schemas.microsoft.com/office/drawing/2014/main" id="{03F2EA0A-9A11-0849-A16C-F536B8F5BAAF}"/>
              </a:ext>
            </a:extLst>
          </p:cNvPr>
          <p:cNvSpPr txBox="1"/>
          <p:nvPr/>
        </p:nvSpPr>
        <p:spPr>
          <a:xfrm>
            <a:off x="6767124" y="4214532"/>
            <a:ext cx="2305299" cy="923330"/>
          </a:xfrm>
          <a:prstGeom prst="rect">
            <a:avLst/>
          </a:prstGeom>
          <a:solidFill>
            <a:srgbClr val="FFFF00"/>
          </a:solidFill>
          <a:ln w="19050">
            <a:solidFill>
              <a:srgbClr val="FF0000"/>
            </a:solidFill>
          </a:ln>
        </p:spPr>
        <p:txBody>
          <a:bodyPr wrap="square" rtlCol="0">
            <a:spAutoFit/>
          </a:bodyPr>
          <a:lstStyle/>
          <a:p>
            <a:pPr algn="ctr"/>
            <a:r>
              <a:rPr lang="en-US" sz="1800" dirty="0">
                <a:latin typeface="Tahoma"/>
                <a:cs typeface="Tahoma"/>
              </a:rPr>
              <a:t>Remember: parallel connections increase available current!</a:t>
            </a:r>
          </a:p>
        </p:txBody>
      </p:sp>
      <p:pic>
        <p:nvPicPr>
          <p:cNvPr id="2" name="Picture 1" descr="Picture of a string inverter where parallel DC connections are made internally in the inverter."/>
          <p:cNvPicPr>
            <a:picLocks noChangeAspect="1"/>
          </p:cNvPicPr>
          <p:nvPr/>
        </p:nvPicPr>
        <p:blipFill>
          <a:blip r:embed="rId5">
            <a:extLst>
              <a:ext uri="{28A0092B-C50C-407E-A947-70E740481C1C}">
                <a14:useLocalDpi xmlns:a14="http://schemas.microsoft.com/office/drawing/2010/main"/>
              </a:ext>
            </a:extLst>
          </a:blip>
          <a:stretch>
            <a:fillRect/>
          </a:stretch>
        </p:blipFill>
        <p:spPr>
          <a:xfrm>
            <a:off x="4582830" y="900634"/>
            <a:ext cx="4362450" cy="3152775"/>
          </a:xfrm>
          <a:prstGeom prst="rect">
            <a:avLst/>
          </a:prstGeom>
        </p:spPr>
      </p:pic>
    </p:spTree>
    <p:extLst>
      <p:ext uri="{BB962C8B-B14F-4D97-AF65-F5344CB8AC3E}">
        <p14:creationId xmlns:p14="http://schemas.microsoft.com/office/powerpoint/2010/main" val="39658987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4">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Lst>
  </p:timing>
</p:sld>
</file>

<file path=ppt/slides/slide2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Picture 1" descr="Diagram of multiple strings of PV modules connected to a 20 string DC combiner."/>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188976" y="928888"/>
            <a:ext cx="8955024" cy="5401056"/>
          </a:xfrm>
          <a:prstGeom prst="rect">
            <a:avLst/>
          </a:prstGeom>
        </p:spPr>
      </p:pic>
      <p:sp>
        <p:nvSpPr>
          <p:cNvPr id="13319" name="Rectangle 5"/>
          <p:cNvSpPr>
            <a:spLocks noGrp="1" noChangeArrowheads="1"/>
          </p:cNvSpPr>
          <p:nvPr>
            <p:ph type="title"/>
          </p:nvPr>
        </p:nvSpPr>
        <p:spPr/>
        <p:txBody>
          <a:bodyPr/>
          <a:lstStyle/>
          <a:p>
            <a:pPr>
              <a:defRPr/>
            </a:pPr>
            <a:r>
              <a:rPr lang="en-US" sz="2400" dirty="0">
                <a:solidFill>
                  <a:schemeClr val="tx1"/>
                </a:solidFill>
                <a:latin typeface="Tahoma" charset="0"/>
                <a:ea typeface="Tahoma" charset="0"/>
                <a:cs typeface="Tahoma" charset="0"/>
              </a:rPr>
              <a:t>PV Hazard: System Voltage and Amperage</a:t>
            </a:r>
            <a:br>
              <a:rPr lang="en-US" sz="2400" dirty="0">
                <a:solidFill>
                  <a:schemeClr val="tx1"/>
                </a:solidFill>
                <a:latin typeface="Tahoma" charset="0"/>
                <a:ea typeface="Tahoma" charset="0"/>
                <a:cs typeface="Tahoma" charset="0"/>
              </a:rPr>
            </a:br>
            <a:r>
              <a:rPr lang="en-US" sz="2400" dirty="0">
                <a:solidFill>
                  <a:schemeClr val="tx1"/>
                </a:solidFill>
                <a:latin typeface="Tahoma" charset="0"/>
                <a:ea typeface="Tahoma" charset="0"/>
                <a:cs typeface="Tahoma" charset="0"/>
              </a:rPr>
              <a:t>32 Modules in Series x 20 Source Circuits in Parallel</a:t>
            </a:r>
            <a:endParaRPr sz="2400" dirty="0">
              <a:solidFill>
                <a:schemeClr val="tx1"/>
              </a:solidFill>
              <a:latin typeface="Tahoma" charset="0"/>
              <a:ea typeface="Tahoma" charset="0"/>
              <a:cs typeface="Tahoma" charset="0"/>
            </a:endParaRPr>
          </a:p>
        </p:txBody>
      </p:sp>
      <p:sp>
        <p:nvSpPr>
          <p:cNvPr id="75" name="Flowchart: Terminator 74"/>
          <p:cNvSpPr/>
          <p:nvPr/>
        </p:nvSpPr>
        <p:spPr>
          <a:xfrm>
            <a:off x="7309670" y="1009812"/>
            <a:ext cx="1602519" cy="1543078"/>
          </a:xfrm>
          <a:prstGeom prst="flowChartTerminator">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solidFill>
                  <a:schemeClr val="tx1"/>
                </a:solidFill>
                <a:latin typeface="Tahoma" charset="0"/>
                <a:ea typeface="Tahoma" charset="0"/>
                <a:cs typeface="Tahoma" charset="0"/>
              </a:rPr>
              <a:t>Module Specs: </a:t>
            </a:r>
          </a:p>
          <a:p>
            <a:pPr algn="ctr"/>
            <a:r>
              <a:rPr lang="en-US" sz="1600" b="1" dirty="0">
                <a:solidFill>
                  <a:schemeClr val="tx1"/>
                </a:solidFill>
                <a:latin typeface="Tahoma" charset="0"/>
                <a:ea typeface="Tahoma" charset="0"/>
                <a:cs typeface="Tahoma" charset="0"/>
              </a:rPr>
              <a:t>Voc: 46.2 V </a:t>
            </a:r>
          </a:p>
          <a:p>
            <a:pPr algn="ctr"/>
            <a:r>
              <a:rPr lang="en-US" sz="1600" b="1" dirty="0">
                <a:solidFill>
                  <a:schemeClr val="tx1"/>
                </a:solidFill>
                <a:latin typeface="Tahoma" charset="0"/>
                <a:ea typeface="Tahoma" charset="0"/>
                <a:cs typeface="Tahoma" charset="0"/>
              </a:rPr>
              <a:t>Vmp: 37.8 V</a:t>
            </a:r>
          </a:p>
          <a:p>
            <a:pPr algn="ctr"/>
            <a:r>
              <a:rPr lang="en-US" sz="1600" b="1" dirty="0">
                <a:solidFill>
                  <a:schemeClr val="tx1"/>
                </a:solidFill>
                <a:latin typeface="Tahoma" charset="0"/>
                <a:ea typeface="Tahoma" charset="0"/>
                <a:cs typeface="Tahoma" charset="0"/>
              </a:rPr>
              <a:t>Isc: 9.42 A</a:t>
            </a:r>
          </a:p>
          <a:p>
            <a:pPr algn="ctr"/>
            <a:r>
              <a:rPr lang="en-US" sz="1600" b="1" dirty="0">
                <a:solidFill>
                  <a:schemeClr val="tx1"/>
                </a:solidFill>
                <a:latin typeface="Tahoma" charset="0"/>
                <a:ea typeface="Tahoma" charset="0"/>
                <a:cs typeface="Tahoma" charset="0"/>
              </a:rPr>
              <a:t>Imp: 8.99 A</a:t>
            </a:r>
          </a:p>
        </p:txBody>
      </p:sp>
      <p:sp>
        <p:nvSpPr>
          <p:cNvPr id="41" name="TextBox 40"/>
          <p:cNvSpPr txBox="1"/>
          <p:nvPr/>
        </p:nvSpPr>
        <p:spPr>
          <a:xfrm>
            <a:off x="737447" y="6236854"/>
            <a:ext cx="7705909" cy="584775"/>
          </a:xfrm>
          <a:prstGeom prst="rect">
            <a:avLst/>
          </a:prstGeom>
          <a:solidFill>
            <a:schemeClr val="bg2"/>
          </a:solidFill>
          <a:ln>
            <a:solidFill>
              <a:schemeClr val="tx1"/>
            </a:solidFill>
          </a:ln>
        </p:spPr>
        <p:txBody>
          <a:bodyPr wrap="square" rtlCol="0">
            <a:spAutoFit/>
          </a:bodyPr>
          <a:lstStyle/>
          <a:p>
            <a:pPr algn="ctr"/>
            <a:r>
              <a:rPr lang="en-US" sz="1600" dirty="0">
                <a:latin typeface="Tahoma" charset="0"/>
                <a:ea typeface="Tahoma" charset="0"/>
                <a:cs typeface="Tahoma" charset="0"/>
              </a:rPr>
              <a:t>Note: Actual PV circuit voltage and current are dependent on variables such as temperature and irradiance</a:t>
            </a:r>
          </a:p>
        </p:txBody>
      </p:sp>
      <p:grpSp>
        <p:nvGrpSpPr>
          <p:cNvPr id="6" name="Group 5" descr="Table showing that the system open circuit voltage is 1,478.4 volts DC, the maximum operating voltage is 1,209.6 volts DC and the maximum operating current is 179.8 amps.">
            <a:extLst>
              <a:ext uri="{FF2B5EF4-FFF2-40B4-BE49-F238E27FC236}">
                <a16:creationId xmlns:a16="http://schemas.microsoft.com/office/drawing/2014/main" id="{572B1ACF-947B-4160-8320-7AD5EA3BC65E}"/>
              </a:ext>
            </a:extLst>
          </p:cNvPr>
          <p:cNvGrpSpPr/>
          <p:nvPr/>
        </p:nvGrpSpPr>
        <p:grpSpPr>
          <a:xfrm>
            <a:off x="6386863" y="4992873"/>
            <a:ext cx="2588994" cy="1593979"/>
            <a:chOff x="6386863" y="4992873"/>
            <a:chExt cx="2588994" cy="1593979"/>
          </a:xfrm>
        </p:grpSpPr>
        <p:sp>
          <p:nvSpPr>
            <p:cNvPr id="7" name="Rectangle 6"/>
            <p:cNvSpPr/>
            <p:nvPr/>
          </p:nvSpPr>
          <p:spPr>
            <a:xfrm>
              <a:off x="6386863" y="4992873"/>
              <a:ext cx="2519191" cy="1174441"/>
            </a:xfrm>
            <a:prstGeom prst="rect">
              <a:avLst/>
            </a:prstGeom>
            <a:ln/>
          </p:spPr>
          <p:style>
            <a:lnRef idx="2">
              <a:schemeClr val="dk1"/>
            </a:lnRef>
            <a:fillRef idx="1">
              <a:schemeClr val="lt1"/>
            </a:fillRef>
            <a:effectRef idx="0">
              <a:schemeClr val="dk1"/>
            </a:effectRef>
            <a:fontRef idx="minor">
              <a:schemeClr val="dk1"/>
            </a:fontRef>
          </p:style>
          <p:txBody>
            <a:bodyPr rtlCol="0" anchor="ctr"/>
            <a:lstStyle/>
            <a:p>
              <a:pPr algn="ctr"/>
              <a:endParaRPr lang="en-US" dirty="0">
                <a:latin typeface="Tahoma" charset="0"/>
                <a:ea typeface="Tahoma" charset="0"/>
                <a:cs typeface="Tahoma" charset="0"/>
              </a:endParaRPr>
            </a:p>
          </p:txBody>
        </p:sp>
        <p:sp>
          <p:nvSpPr>
            <p:cNvPr id="8" name="TextBox 7"/>
            <p:cNvSpPr txBox="1"/>
            <p:nvPr/>
          </p:nvSpPr>
          <p:spPr>
            <a:xfrm>
              <a:off x="6429104" y="5109524"/>
              <a:ext cx="2434708" cy="1477328"/>
            </a:xfrm>
            <a:prstGeom prst="rect">
              <a:avLst/>
            </a:prstGeom>
            <a:noFill/>
          </p:spPr>
          <p:txBody>
            <a:bodyPr wrap="square" rtlCol="0">
              <a:spAutoFit/>
            </a:bodyPr>
            <a:lstStyle/>
            <a:p>
              <a:pPr>
                <a:spcBef>
                  <a:spcPts val="600"/>
                </a:spcBef>
                <a:spcAft>
                  <a:spcPts val="600"/>
                </a:spcAft>
              </a:pPr>
              <a:r>
                <a:rPr lang="en-US" sz="1400" b="1" dirty="0">
                  <a:latin typeface="Tahoma" charset="0"/>
                  <a:ea typeface="Tahoma" charset="0"/>
                  <a:cs typeface="Tahoma" charset="0"/>
                </a:rPr>
                <a:t>System Voc: ________</a:t>
              </a:r>
            </a:p>
            <a:p>
              <a:pPr>
                <a:spcBef>
                  <a:spcPts val="600"/>
                </a:spcBef>
                <a:spcAft>
                  <a:spcPts val="600"/>
                </a:spcAft>
              </a:pPr>
              <a:r>
                <a:rPr lang="en-US" sz="1400" b="1" dirty="0">
                  <a:latin typeface="Tahoma" charset="0"/>
                  <a:ea typeface="Tahoma" charset="0"/>
                  <a:cs typeface="Tahoma" charset="0"/>
                </a:rPr>
                <a:t>Operating Vmp: ______</a:t>
              </a:r>
            </a:p>
            <a:p>
              <a:pPr>
                <a:spcBef>
                  <a:spcPts val="600"/>
                </a:spcBef>
                <a:spcAft>
                  <a:spcPts val="600"/>
                </a:spcAft>
              </a:pPr>
              <a:r>
                <a:rPr lang="en-US" sz="1400" b="1" dirty="0">
                  <a:latin typeface="Tahoma" charset="0"/>
                  <a:ea typeface="Tahoma" charset="0"/>
                  <a:cs typeface="Tahoma" charset="0"/>
                </a:rPr>
                <a:t>Operating Imp: _______</a:t>
              </a:r>
            </a:p>
            <a:p>
              <a:pPr>
                <a:spcBef>
                  <a:spcPts val="600"/>
                </a:spcBef>
                <a:spcAft>
                  <a:spcPts val="600"/>
                </a:spcAft>
              </a:pPr>
              <a:endParaRPr lang="en-US" sz="1800" dirty="0">
                <a:latin typeface="Tahoma" charset="0"/>
                <a:ea typeface="Tahoma" charset="0"/>
                <a:cs typeface="Tahoma" charset="0"/>
              </a:endParaRPr>
            </a:p>
          </p:txBody>
        </p:sp>
        <p:sp>
          <p:nvSpPr>
            <p:cNvPr id="49" name="TextBox 48"/>
            <p:cNvSpPr txBox="1"/>
            <p:nvPr/>
          </p:nvSpPr>
          <p:spPr>
            <a:xfrm>
              <a:off x="7631860" y="5059959"/>
              <a:ext cx="1143526" cy="338554"/>
            </a:xfrm>
            <a:prstGeom prst="rect">
              <a:avLst/>
            </a:prstGeom>
            <a:noFill/>
          </p:spPr>
          <p:txBody>
            <a:bodyPr wrap="square" rtlCol="0">
              <a:spAutoFit/>
            </a:bodyPr>
            <a:lstStyle/>
            <a:p>
              <a:r>
                <a:rPr lang="en-US" sz="1600" b="1" dirty="0">
                  <a:solidFill>
                    <a:srgbClr val="FF0000"/>
                  </a:solidFill>
                  <a:latin typeface="Tahoma" charset="0"/>
                  <a:ea typeface="Tahoma" charset="0"/>
                  <a:cs typeface="Tahoma" charset="0"/>
                </a:rPr>
                <a:t>1478.4 V</a:t>
              </a:r>
            </a:p>
          </p:txBody>
        </p:sp>
        <p:sp>
          <p:nvSpPr>
            <p:cNvPr id="164" name="TextBox 163"/>
            <p:cNvSpPr txBox="1"/>
            <p:nvPr/>
          </p:nvSpPr>
          <p:spPr>
            <a:xfrm>
              <a:off x="7916013" y="5797086"/>
              <a:ext cx="1059844" cy="338554"/>
            </a:xfrm>
            <a:prstGeom prst="rect">
              <a:avLst/>
            </a:prstGeom>
            <a:noFill/>
          </p:spPr>
          <p:txBody>
            <a:bodyPr wrap="square" rtlCol="0">
              <a:spAutoFit/>
            </a:bodyPr>
            <a:lstStyle/>
            <a:p>
              <a:r>
                <a:rPr lang="en-US" sz="1600" b="1" dirty="0">
                  <a:solidFill>
                    <a:srgbClr val="FF0000"/>
                  </a:solidFill>
                  <a:latin typeface="Tahoma" charset="0"/>
                  <a:ea typeface="Tahoma" charset="0"/>
                  <a:cs typeface="Tahoma" charset="0"/>
                </a:rPr>
                <a:t>179.8 A</a:t>
              </a:r>
            </a:p>
          </p:txBody>
        </p:sp>
      </p:grpSp>
    </p:spTree>
    <p:extLst>
      <p:ext uri="{BB962C8B-B14F-4D97-AF65-F5344CB8AC3E}">
        <p14:creationId xmlns:p14="http://schemas.microsoft.com/office/powerpoint/2010/main" val="279052333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Picture 1" descr="Picture of a fused AC combiner with integrated disconnect."/>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4469574" y="1383146"/>
            <a:ext cx="2609850" cy="3114675"/>
          </a:xfrm>
          <a:prstGeom prst="rect">
            <a:avLst/>
          </a:prstGeom>
        </p:spPr>
      </p:pic>
      <p:sp>
        <p:nvSpPr>
          <p:cNvPr id="3" name="Title 2">
            <a:extLst>
              <a:ext uri="{FF2B5EF4-FFF2-40B4-BE49-F238E27FC236}">
                <a16:creationId xmlns:a16="http://schemas.microsoft.com/office/drawing/2014/main" id="{C6D74E11-4A60-454A-90C6-7105545F3DEC}"/>
              </a:ext>
            </a:extLst>
          </p:cNvPr>
          <p:cNvSpPr>
            <a:spLocks noGrp="1"/>
          </p:cNvSpPr>
          <p:nvPr>
            <p:ph type="title"/>
          </p:nvPr>
        </p:nvSpPr>
        <p:spPr/>
        <p:txBody>
          <a:bodyPr/>
          <a:lstStyle/>
          <a:p>
            <a:r>
              <a:rPr lang="en-US" sz="3200" dirty="0">
                <a:solidFill>
                  <a:schemeClr val="tx1"/>
                </a:solidFill>
              </a:rPr>
              <a:t>AC Parallel Connections </a:t>
            </a:r>
            <a:br>
              <a:rPr lang="en-US" sz="3200" dirty="0">
                <a:solidFill>
                  <a:schemeClr val="tx1"/>
                </a:solidFill>
              </a:rPr>
            </a:br>
            <a:r>
              <a:rPr lang="en-US" sz="3200" dirty="0">
                <a:solidFill>
                  <a:schemeClr val="tx1"/>
                </a:solidFill>
              </a:rPr>
              <a:t>On Site</a:t>
            </a:r>
          </a:p>
        </p:txBody>
      </p:sp>
      <p:sp>
        <p:nvSpPr>
          <p:cNvPr id="4" name="Content Placeholder 3">
            <a:extLst>
              <a:ext uri="{FF2B5EF4-FFF2-40B4-BE49-F238E27FC236}">
                <a16:creationId xmlns:a16="http://schemas.microsoft.com/office/drawing/2014/main" id="{9678E489-AEBA-A446-98A1-311ACDBEFC09}"/>
              </a:ext>
            </a:extLst>
          </p:cNvPr>
          <p:cNvSpPr>
            <a:spLocks noGrp="1"/>
          </p:cNvSpPr>
          <p:nvPr>
            <p:ph idx="4294967295"/>
          </p:nvPr>
        </p:nvSpPr>
        <p:spPr>
          <a:xfrm>
            <a:off x="64168" y="1003300"/>
            <a:ext cx="4143375" cy="5534025"/>
          </a:xfrm>
        </p:spPr>
        <p:txBody>
          <a:bodyPr>
            <a:noAutofit/>
          </a:bodyPr>
          <a:lstStyle/>
          <a:p>
            <a:pPr>
              <a:spcAft>
                <a:spcPts val="600"/>
              </a:spcAft>
            </a:pPr>
            <a:r>
              <a:rPr lang="en-US" sz="2400" dirty="0"/>
              <a:t>Current is additive, voltage remains same</a:t>
            </a:r>
          </a:p>
          <a:p>
            <a:pPr>
              <a:spcAft>
                <a:spcPts val="0"/>
              </a:spcAft>
            </a:pPr>
            <a:r>
              <a:rPr lang="en-US" sz="2400" dirty="0"/>
              <a:t>Examples</a:t>
            </a:r>
          </a:p>
          <a:p>
            <a:pPr lvl="1">
              <a:spcAft>
                <a:spcPts val="0"/>
              </a:spcAft>
              <a:buClr>
                <a:srgbClr val="2776A7"/>
              </a:buClr>
            </a:pPr>
            <a:r>
              <a:rPr lang="en-US" sz="2000" dirty="0"/>
              <a:t>String inverter combiner panel</a:t>
            </a:r>
          </a:p>
          <a:p>
            <a:pPr lvl="1">
              <a:spcAft>
                <a:spcPts val="0"/>
              </a:spcAft>
              <a:buClr>
                <a:srgbClr val="2776A7"/>
              </a:buClr>
            </a:pPr>
            <a:r>
              <a:rPr lang="en-US" sz="2000" dirty="0"/>
              <a:t>Central inverter outputs may also be combined in parallel</a:t>
            </a:r>
          </a:p>
          <a:p>
            <a:pPr lvl="1">
              <a:spcAft>
                <a:spcPts val="600"/>
              </a:spcAft>
              <a:buClr>
                <a:srgbClr val="2776A7"/>
              </a:buClr>
            </a:pPr>
            <a:r>
              <a:rPr lang="en-US" sz="2000" dirty="0"/>
              <a:t>Varies by system configuration</a:t>
            </a:r>
          </a:p>
          <a:p>
            <a:pPr>
              <a:spcAft>
                <a:spcPts val="600"/>
              </a:spcAft>
            </a:pPr>
            <a:r>
              <a:rPr lang="en-US" sz="2400" dirty="0"/>
              <a:t>Higher available fault currents</a:t>
            </a:r>
          </a:p>
          <a:p>
            <a:pPr>
              <a:spcAft>
                <a:spcPts val="0"/>
              </a:spcAft>
            </a:pPr>
            <a:r>
              <a:rPr lang="en-US" sz="2400" dirty="0"/>
              <a:t>Greater arc flash risk</a:t>
            </a:r>
          </a:p>
        </p:txBody>
      </p:sp>
      <p:sp>
        <p:nvSpPr>
          <p:cNvPr id="8" name="TextBox 7">
            <a:extLst>
              <a:ext uri="{FF2B5EF4-FFF2-40B4-BE49-F238E27FC236}">
                <a16:creationId xmlns:a16="http://schemas.microsoft.com/office/drawing/2014/main" id="{8CFF7E7A-8AB6-604D-8BB3-A9B14750D6DB}"/>
              </a:ext>
            </a:extLst>
          </p:cNvPr>
          <p:cNvSpPr txBox="1"/>
          <p:nvPr/>
        </p:nvSpPr>
        <p:spPr>
          <a:xfrm>
            <a:off x="7063815" y="1685676"/>
            <a:ext cx="1988745" cy="1200329"/>
          </a:xfrm>
          <a:prstGeom prst="rect">
            <a:avLst/>
          </a:prstGeom>
          <a:solidFill>
            <a:schemeClr val="bg1">
              <a:lumMod val="95000"/>
            </a:schemeClr>
          </a:solidFill>
          <a:ln>
            <a:solidFill>
              <a:schemeClr val="tx1"/>
            </a:solidFill>
          </a:ln>
        </p:spPr>
        <p:txBody>
          <a:bodyPr wrap="square" rtlCol="0">
            <a:spAutoFit/>
          </a:bodyPr>
          <a:lstStyle/>
          <a:p>
            <a:pPr algn="ctr"/>
            <a:r>
              <a:rPr lang="en-US" sz="1800" dirty="0">
                <a:latin typeface="Tahoma"/>
                <a:cs typeface="Tahoma"/>
              </a:rPr>
              <a:t>Fused AC combiner with disconnect (string inverters)</a:t>
            </a:r>
          </a:p>
        </p:txBody>
      </p:sp>
      <p:sp>
        <p:nvSpPr>
          <p:cNvPr id="9" name="TextBox 8">
            <a:extLst>
              <a:ext uri="{FF2B5EF4-FFF2-40B4-BE49-F238E27FC236}">
                <a16:creationId xmlns:a16="http://schemas.microsoft.com/office/drawing/2014/main" id="{6CD66C1D-769F-CF41-AF6F-108C03DF0CF9}"/>
              </a:ext>
            </a:extLst>
          </p:cNvPr>
          <p:cNvSpPr txBox="1"/>
          <p:nvPr/>
        </p:nvSpPr>
        <p:spPr>
          <a:xfrm>
            <a:off x="4884821" y="4648024"/>
            <a:ext cx="1684421" cy="1200329"/>
          </a:xfrm>
          <a:prstGeom prst="rect">
            <a:avLst/>
          </a:prstGeom>
          <a:solidFill>
            <a:schemeClr val="bg1">
              <a:lumMod val="95000"/>
            </a:schemeClr>
          </a:solidFill>
          <a:ln>
            <a:solidFill>
              <a:schemeClr val="tx1"/>
            </a:solidFill>
          </a:ln>
        </p:spPr>
        <p:txBody>
          <a:bodyPr wrap="square" rtlCol="0">
            <a:spAutoFit/>
          </a:bodyPr>
          <a:lstStyle/>
          <a:p>
            <a:pPr algn="ctr"/>
            <a:r>
              <a:rPr lang="en-US" sz="1800" dirty="0">
                <a:latin typeface="Tahoma"/>
                <a:cs typeface="Tahoma"/>
              </a:rPr>
              <a:t>Panelboard with breakers (string inverters)</a:t>
            </a:r>
          </a:p>
        </p:txBody>
      </p:sp>
      <p:pic>
        <p:nvPicPr>
          <p:cNvPr id="7" name="Picture 6" descr="Picture of an AC load center with breakers being used as an AC combiner."/>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6715125" y="3493000"/>
            <a:ext cx="2428875" cy="3228975"/>
          </a:xfrm>
          <a:prstGeom prst="rect">
            <a:avLst/>
          </a:prstGeom>
        </p:spPr>
      </p:pic>
    </p:spTree>
    <p:extLst>
      <p:ext uri="{BB962C8B-B14F-4D97-AF65-F5344CB8AC3E}">
        <p14:creationId xmlns:p14="http://schemas.microsoft.com/office/powerpoint/2010/main" val="17460989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4">
                                            <p:txEl>
                                              <p:pRg st="2" end="2"/>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4">
                                            <p:txEl>
                                              <p:pRg st="3" end="3"/>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4">
                                            <p:txEl>
                                              <p:pRg st="5" end="5"/>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4">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2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Title 3"/>
          <p:cNvSpPr>
            <a:spLocks noGrp="1"/>
          </p:cNvSpPr>
          <p:nvPr>
            <p:ph type="title"/>
          </p:nvPr>
        </p:nvSpPr>
        <p:spPr>
          <a:xfrm>
            <a:off x="1" y="1"/>
            <a:ext cx="7209692" cy="914400"/>
          </a:xfrm>
        </p:spPr>
        <p:txBody>
          <a:bodyPr/>
          <a:lstStyle/>
          <a:p>
            <a:r>
              <a:rPr lang="en-US" dirty="0" smtClean="0">
                <a:solidFill>
                  <a:schemeClr val="tx1"/>
                </a:solidFill>
              </a:rPr>
              <a:t> Electrical  Hazards</a:t>
            </a:r>
            <a:endParaRPr lang="en-US" dirty="0">
              <a:solidFill>
                <a:schemeClr val="tx1"/>
              </a:solidFill>
            </a:endParaRPr>
          </a:p>
        </p:txBody>
      </p:sp>
      <p:sp>
        <p:nvSpPr>
          <p:cNvPr id="2" name="Content Placeholder 1">
            <a:extLst>
              <a:ext uri="{FF2B5EF4-FFF2-40B4-BE49-F238E27FC236}">
                <a16:creationId xmlns:a16="http://schemas.microsoft.com/office/drawing/2014/main" id="{E7EF6054-9C03-1743-BA14-80A1BCE3322E}"/>
              </a:ext>
            </a:extLst>
          </p:cNvPr>
          <p:cNvSpPr>
            <a:spLocks noGrp="1"/>
          </p:cNvSpPr>
          <p:nvPr>
            <p:ph idx="1"/>
          </p:nvPr>
        </p:nvSpPr>
        <p:spPr>
          <a:xfrm>
            <a:off x="362634" y="1946361"/>
            <a:ext cx="3766482" cy="1752554"/>
          </a:xfrm>
        </p:spPr>
        <p:txBody>
          <a:bodyPr/>
          <a:lstStyle/>
          <a:p>
            <a:pPr marL="0" indent="0" algn="ctr">
              <a:buNone/>
            </a:pPr>
            <a:r>
              <a:rPr lang="en-US" sz="3600" b="1" dirty="0"/>
              <a:t>Part III:</a:t>
            </a:r>
            <a:br>
              <a:rPr lang="en-US" sz="3600" b="1" dirty="0"/>
            </a:br>
            <a:r>
              <a:rPr lang="en-US" sz="3600" b="1" dirty="0"/>
              <a:t>Shock and Arc Flash Hazards</a:t>
            </a:r>
            <a:r>
              <a:rPr lang="en-US" sz="4000" b="1" dirty="0"/>
              <a:t/>
            </a:r>
            <a:br>
              <a:rPr lang="en-US" sz="4000" b="1" dirty="0"/>
            </a:br>
            <a:endParaRPr lang="en-US" sz="4000" b="1" dirty="0"/>
          </a:p>
        </p:txBody>
      </p:sp>
      <p:pic>
        <p:nvPicPr>
          <p:cNvPr id="7" name="Picture 6" descr="Worker wearing arc flash face shield, balaclava, fire resistant shirt, and electrical insulating gloves while testing current in a DC combiner box.">
            <a:extLst>
              <a:ext uri="{FF2B5EF4-FFF2-40B4-BE49-F238E27FC236}">
                <a16:creationId xmlns:a16="http://schemas.microsoft.com/office/drawing/2014/main" id="{99C86DFA-B7E6-C14E-B5EA-F538FD90A77B}"/>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rot="5400000">
            <a:off x="5060131" y="1023190"/>
            <a:ext cx="2994231" cy="3598896"/>
          </a:xfrm>
          <a:prstGeom prst="rect">
            <a:avLst/>
          </a:prstGeom>
          <a:ln w="19050">
            <a:solidFill>
              <a:schemeClr val="tx1"/>
            </a:solidFill>
          </a:ln>
        </p:spPr>
        <p:style>
          <a:lnRef idx="2">
            <a:schemeClr val="dk1"/>
          </a:lnRef>
          <a:fillRef idx="1">
            <a:schemeClr val="lt1"/>
          </a:fillRef>
          <a:effectRef idx="0">
            <a:schemeClr val="dk1"/>
          </a:effectRef>
          <a:fontRef idx="minor">
            <a:schemeClr val="dk1"/>
          </a:fontRef>
        </p:style>
      </p:pic>
    </p:spTree>
    <p:extLst>
      <p:ext uri="{BB962C8B-B14F-4D97-AF65-F5344CB8AC3E}">
        <p14:creationId xmlns:p14="http://schemas.microsoft.com/office/powerpoint/2010/main" val="282596976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E769749D-4DB8-6444-8196-8D9E830CD030}"/>
              </a:ext>
            </a:extLst>
          </p:cNvPr>
          <p:cNvSpPr>
            <a:spLocks noGrp="1"/>
          </p:cNvSpPr>
          <p:nvPr>
            <p:ph type="title"/>
          </p:nvPr>
        </p:nvSpPr>
        <p:spPr/>
        <p:txBody>
          <a:bodyPr/>
          <a:lstStyle/>
          <a:p>
            <a:r>
              <a:rPr lang="en-US" dirty="0">
                <a:solidFill>
                  <a:schemeClr val="tx1"/>
                </a:solidFill>
              </a:rPr>
              <a:t>Two Types of Electrical Hazards</a:t>
            </a:r>
          </a:p>
        </p:txBody>
      </p:sp>
      <p:sp>
        <p:nvSpPr>
          <p:cNvPr id="5" name="Content Placeholder 4">
            <a:extLst>
              <a:ext uri="{FF2B5EF4-FFF2-40B4-BE49-F238E27FC236}">
                <a16:creationId xmlns:a16="http://schemas.microsoft.com/office/drawing/2014/main" id="{15AE2B5B-EAE9-D047-881A-A3480A572755}"/>
              </a:ext>
            </a:extLst>
          </p:cNvPr>
          <p:cNvSpPr>
            <a:spLocks noGrp="1"/>
          </p:cNvSpPr>
          <p:nvPr>
            <p:ph idx="4294967295"/>
          </p:nvPr>
        </p:nvSpPr>
        <p:spPr>
          <a:xfrm>
            <a:off x="91440" y="1005840"/>
            <a:ext cx="8662987" cy="2201863"/>
          </a:xfrm>
        </p:spPr>
        <p:txBody>
          <a:bodyPr numCol="2"/>
          <a:lstStyle/>
          <a:p>
            <a:pPr>
              <a:spcAft>
                <a:spcPts val="600"/>
              </a:spcAft>
            </a:pPr>
            <a:r>
              <a:rPr lang="en-US" dirty="0"/>
              <a:t>Shock</a:t>
            </a:r>
          </a:p>
          <a:p>
            <a:pPr lvl="1">
              <a:spcAft>
                <a:spcPts val="600"/>
              </a:spcAft>
              <a:buClr>
                <a:srgbClr val="2776A7"/>
              </a:buClr>
            </a:pPr>
            <a:r>
              <a:rPr lang="en-US" dirty="0"/>
              <a:t>Inadvertent contact with an electrical energy source</a:t>
            </a:r>
          </a:p>
          <a:p>
            <a:pPr>
              <a:spcAft>
                <a:spcPts val="600"/>
              </a:spcAft>
            </a:pPr>
            <a:r>
              <a:rPr lang="en-US" dirty="0"/>
              <a:t>Arc flash</a:t>
            </a:r>
          </a:p>
          <a:p>
            <a:pPr lvl="1">
              <a:spcAft>
                <a:spcPts val="600"/>
              </a:spcAft>
              <a:buClr>
                <a:srgbClr val="2776A7"/>
              </a:buClr>
            </a:pPr>
            <a:r>
              <a:rPr lang="en-US" dirty="0"/>
              <a:t>An electrical explosion or discharge</a:t>
            </a:r>
          </a:p>
          <a:p>
            <a:pPr marL="365760" lvl="1" indent="0">
              <a:spcAft>
                <a:spcPts val="600"/>
              </a:spcAft>
              <a:buNone/>
            </a:pPr>
            <a:endParaRPr lang="en-US" dirty="0"/>
          </a:p>
        </p:txBody>
      </p:sp>
      <p:pic>
        <p:nvPicPr>
          <p:cNvPr id="2" name="Picture 1" descr="Warning electrical shock hazard label"/>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241325" y="3508620"/>
            <a:ext cx="4377447" cy="3122579"/>
          </a:xfrm>
          <a:prstGeom prst="rect">
            <a:avLst/>
          </a:prstGeom>
        </p:spPr>
      </p:pic>
      <p:pic>
        <p:nvPicPr>
          <p:cNvPr id="3" name="Picture 2" descr="Warning electric arc flash hazard label."/>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4693607" y="3507091"/>
            <a:ext cx="4191000" cy="3000375"/>
          </a:xfrm>
          <a:prstGeom prst="rect">
            <a:avLst/>
          </a:prstGeom>
        </p:spPr>
      </p:pic>
    </p:spTree>
    <p:extLst>
      <p:ext uri="{BB962C8B-B14F-4D97-AF65-F5344CB8AC3E}">
        <p14:creationId xmlns:p14="http://schemas.microsoft.com/office/powerpoint/2010/main" val="30018176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5">
                                            <p:txEl>
                                              <p:pRg st="2" end="2"/>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2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9153" name="Rectangle 2"/>
          <p:cNvSpPr>
            <a:spLocks noGrp="1" noChangeArrowheads="1"/>
          </p:cNvSpPr>
          <p:nvPr>
            <p:ph type="title"/>
          </p:nvPr>
        </p:nvSpPr>
        <p:spPr/>
        <p:txBody>
          <a:bodyPr/>
          <a:lstStyle/>
          <a:p>
            <a:pPr>
              <a:defRPr/>
            </a:pPr>
            <a:r>
              <a:rPr lang="en-US" dirty="0">
                <a:solidFill>
                  <a:schemeClr val="tx1"/>
                </a:solidFill>
              </a:rPr>
              <a:t>Electrical Shock Hazards</a:t>
            </a:r>
          </a:p>
        </p:txBody>
      </p:sp>
      <p:sp>
        <p:nvSpPr>
          <p:cNvPr id="3" name="TextBox 2">
            <a:extLst>
              <a:ext uri="{FF2B5EF4-FFF2-40B4-BE49-F238E27FC236}">
                <a16:creationId xmlns:a16="http://schemas.microsoft.com/office/drawing/2014/main" id="{6C624886-3681-F34C-96CE-38D4AF13ADC0}"/>
              </a:ext>
            </a:extLst>
          </p:cNvPr>
          <p:cNvSpPr txBox="1"/>
          <p:nvPr/>
        </p:nvSpPr>
        <p:spPr>
          <a:xfrm>
            <a:off x="64168" y="81990"/>
            <a:ext cx="990977" cy="461665"/>
          </a:xfrm>
          <a:prstGeom prst="rect">
            <a:avLst/>
          </a:prstGeom>
          <a:solidFill>
            <a:srgbClr val="FFC3B9"/>
          </a:solidFill>
          <a:ln w="19050">
            <a:solidFill>
              <a:srgbClr val="FF0000"/>
            </a:solidFill>
          </a:ln>
        </p:spPr>
        <p:txBody>
          <a:bodyPr wrap="none" rtlCol="0">
            <a:spAutoFit/>
          </a:bodyPr>
          <a:lstStyle/>
          <a:p>
            <a:r>
              <a:rPr lang="en-US" dirty="0">
                <a:solidFill>
                  <a:srgbClr val="FF0000"/>
                </a:solidFill>
                <a:latin typeface="Tahoma"/>
                <a:cs typeface="Tahoma"/>
              </a:rPr>
              <a:t>Shock</a:t>
            </a:r>
          </a:p>
        </p:txBody>
      </p:sp>
      <p:sp>
        <p:nvSpPr>
          <p:cNvPr id="19458" name="Rectangle 3"/>
          <p:cNvSpPr>
            <a:spLocks noGrp="1" noChangeArrowheads="1"/>
          </p:cNvSpPr>
          <p:nvPr>
            <p:ph idx="4294967295"/>
          </p:nvPr>
        </p:nvSpPr>
        <p:spPr>
          <a:xfrm>
            <a:off x="91440" y="1005840"/>
            <a:ext cx="6134982" cy="3228975"/>
          </a:xfrm>
        </p:spPr>
        <p:txBody>
          <a:bodyPr>
            <a:normAutofit/>
          </a:bodyPr>
          <a:lstStyle/>
          <a:p>
            <a:pPr marL="457200" indent="-457200">
              <a:spcBef>
                <a:spcPts val="600"/>
              </a:spcBef>
              <a:spcAft>
                <a:spcPts val="600"/>
              </a:spcAft>
              <a:buFont typeface="ZapfDingbatsITC" charset="0"/>
              <a:buChar char="✸"/>
              <a:defRPr/>
            </a:pPr>
            <a:r>
              <a:rPr lang="en-US" sz="2800" dirty="0">
                <a:latin typeface="Tahoma" charset="0"/>
                <a:ea typeface="Tahoma" charset="0"/>
                <a:cs typeface="Tahoma" charset="0"/>
              </a:rPr>
              <a:t>Risk and severity depend on</a:t>
            </a:r>
          </a:p>
          <a:p>
            <a:pPr lvl="1">
              <a:spcBef>
                <a:spcPts val="600"/>
              </a:spcBef>
              <a:spcAft>
                <a:spcPts val="600"/>
              </a:spcAft>
              <a:buClr>
                <a:srgbClr val="2776A7"/>
              </a:buClr>
              <a:buSzPct val="100000"/>
              <a:buFont typeface="ZapfDingbatsITC" charset="0"/>
              <a:buChar char="✧"/>
              <a:defRPr/>
            </a:pPr>
            <a:r>
              <a:rPr lang="en-US" sz="2400" dirty="0">
                <a:latin typeface="Tahoma" charset="0"/>
                <a:ea typeface="Tahoma" charset="0"/>
                <a:cs typeface="Tahoma" charset="0"/>
              </a:rPr>
              <a:t>Electrical potential </a:t>
            </a:r>
            <a:r>
              <a:rPr lang="en-US" sz="2400" dirty="0"/>
              <a:t>(</a:t>
            </a:r>
            <a:r>
              <a:rPr lang="en-US" sz="2400" dirty="0">
                <a:latin typeface="Tahoma" charset="0"/>
                <a:ea typeface="Tahoma" charset="0"/>
                <a:cs typeface="Tahoma" charset="0"/>
              </a:rPr>
              <a:t>voltage)</a:t>
            </a:r>
          </a:p>
          <a:p>
            <a:pPr lvl="1">
              <a:spcBef>
                <a:spcPts val="600"/>
              </a:spcBef>
              <a:spcAft>
                <a:spcPts val="600"/>
              </a:spcAft>
              <a:buClr>
                <a:srgbClr val="2776A7"/>
              </a:buClr>
              <a:buSzPct val="100000"/>
              <a:buFont typeface="ZapfDingbatsITC" charset="0"/>
              <a:buChar char="✧"/>
              <a:defRPr/>
            </a:pPr>
            <a:r>
              <a:rPr lang="en-US" sz="2400" dirty="0">
                <a:latin typeface="Tahoma" charset="0"/>
                <a:ea typeface="Tahoma" charset="0"/>
                <a:cs typeface="Tahoma" charset="0"/>
              </a:rPr>
              <a:t>Amount, path, and duration of current</a:t>
            </a:r>
          </a:p>
          <a:p>
            <a:pPr marL="457200" indent="-457200">
              <a:spcBef>
                <a:spcPts val="600"/>
              </a:spcBef>
              <a:spcAft>
                <a:spcPts val="600"/>
              </a:spcAft>
              <a:defRPr/>
            </a:pPr>
            <a:r>
              <a:rPr lang="en-US" sz="2800" dirty="0"/>
              <a:t>Very small current levels can  cause damage or death</a:t>
            </a:r>
          </a:p>
          <a:p>
            <a:pPr lvl="1">
              <a:spcAft>
                <a:spcPts val="600"/>
              </a:spcAft>
              <a:buClr>
                <a:srgbClr val="2776A7"/>
              </a:buClr>
              <a:buSzPct val="100000"/>
              <a:defRPr/>
            </a:pPr>
            <a:r>
              <a:rPr lang="en-US" sz="2400" dirty="0"/>
              <a:t>DC current thresholds:</a:t>
            </a:r>
          </a:p>
        </p:txBody>
      </p:sp>
      <p:pic>
        <p:nvPicPr>
          <p:cNvPr id="5" name="Picture 4" descr="Path"/>
          <p:cNvPicPr>
            <a:picLocks noChangeAspect="1" noChangeArrowheads="1"/>
          </p:cNvPicPr>
          <p:nvPr/>
        </p:nvPicPr>
        <p:blipFill rotWithShape="1">
          <a:blip r:embed="rId3" cstate="email">
            <a:extLst>
              <a:ext uri="{28A0092B-C50C-407E-A947-70E740481C1C}">
                <a14:useLocalDpi xmlns:a14="http://schemas.microsoft.com/office/drawing/2010/main"/>
              </a:ext>
            </a:extLst>
          </a:blip>
          <a:srcRect/>
          <a:stretch/>
        </p:blipFill>
        <p:spPr bwMode="auto">
          <a:xfrm>
            <a:off x="6352534" y="1175404"/>
            <a:ext cx="2252053" cy="2671383"/>
          </a:xfrm>
          <a:prstGeom prst="rect">
            <a:avLst/>
          </a:prstGeom>
          <a:noFill/>
          <a:ln w="19050">
            <a:solidFill>
              <a:schemeClr val="tx1"/>
            </a:solidFill>
            <a:miter lim="800000"/>
            <a:headEnd/>
            <a:tailEnd/>
          </a:ln>
          <a:extLst>
            <a:ext uri="{909E8E84-426E-40dd-AFC4-6F175D3DCCD1}">
              <a14:hiddenFill xmlns=""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id="{81600CD7-1AB4-49E8-82DF-DB7B4F50750F}"/>
              </a:ext>
            </a:extLst>
          </p:cNvPr>
          <p:cNvSpPr txBox="1"/>
          <p:nvPr/>
        </p:nvSpPr>
        <p:spPr>
          <a:xfrm>
            <a:off x="7199267" y="6246962"/>
            <a:ext cx="1071831" cy="276999"/>
          </a:xfrm>
          <a:prstGeom prst="rect">
            <a:avLst/>
          </a:prstGeom>
          <a:noFill/>
        </p:spPr>
        <p:txBody>
          <a:bodyPr wrap="square" rtlCol="0">
            <a:spAutoFit/>
          </a:bodyPr>
          <a:lstStyle/>
          <a:p>
            <a:r>
              <a:rPr lang="en-US" sz="1200" i="1" dirty="0">
                <a:latin typeface="Tahoma"/>
                <a:cs typeface="Tahoma"/>
              </a:rPr>
              <a:t>Source: UL</a:t>
            </a:r>
          </a:p>
        </p:txBody>
      </p:sp>
      <p:pic>
        <p:nvPicPr>
          <p:cNvPr id="2" name="Picture 1" descr="shock effects"/>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a:off x="775904" y="4165948"/>
            <a:ext cx="7491984" cy="2133600"/>
          </a:xfrm>
          <a:prstGeom prst="rect">
            <a:avLst/>
          </a:prstGeom>
        </p:spPr>
      </p:pic>
    </p:spTree>
    <p:extLst>
      <p:ext uri="{BB962C8B-B14F-4D97-AF65-F5344CB8AC3E}">
        <p14:creationId xmlns:p14="http://schemas.microsoft.com/office/powerpoint/2010/main" val="2946990528"/>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9458">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9458">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9458">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9458">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9458">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useBgFill="1">
        <p:nvSpPr>
          <p:cNvPr id="4" name="Title 3"/>
          <p:cNvSpPr>
            <a:spLocks noGrp="1"/>
          </p:cNvSpPr>
          <p:nvPr>
            <p:ph type="title"/>
          </p:nvPr>
        </p:nvSpPr>
        <p:spPr>
          <a:xfrm>
            <a:off x="1" y="1"/>
            <a:ext cx="7209692" cy="914400"/>
          </a:xfrm>
        </p:spPr>
        <p:txBody>
          <a:bodyPr/>
          <a:lstStyle/>
          <a:p>
            <a:r>
              <a:rPr lang="en-US" dirty="0">
                <a:solidFill>
                  <a:schemeClr val="tx1"/>
                </a:solidFill>
              </a:rPr>
              <a:t>Electrical </a:t>
            </a:r>
            <a:r>
              <a:rPr lang="en-US" dirty="0" smtClean="0">
                <a:solidFill>
                  <a:schemeClr val="tx1"/>
                </a:solidFill>
              </a:rPr>
              <a:t> Hazards</a:t>
            </a:r>
            <a:endParaRPr lang="en-US" dirty="0">
              <a:solidFill>
                <a:schemeClr val="tx1"/>
              </a:solidFill>
            </a:endParaRPr>
          </a:p>
        </p:txBody>
      </p:sp>
      <p:sp>
        <p:nvSpPr>
          <p:cNvPr id="2" name="Content Placeholder 1">
            <a:extLst>
              <a:ext uri="{FF2B5EF4-FFF2-40B4-BE49-F238E27FC236}">
                <a16:creationId xmlns:a16="http://schemas.microsoft.com/office/drawing/2014/main" id="{E7EF6054-9C03-1743-BA14-80A1BCE3322E}"/>
              </a:ext>
            </a:extLst>
          </p:cNvPr>
          <p:cNvSpPr>
            <a:spLocks noGrp="1"/>
          </p:cNvSpPr>
          <p:nvPr>
            <p:ph idx="1"/>
          </p:nvPr>
        </p:nvSpPr>
        <p:spPr>
          <a:xfrm>
            <a:off x="191165" y="1554617"/>
            <a:ext cx="4380835" cy="2283788"/>
          </a:xfrm>
        </p:spPr>
        <p:txBody>
          <a:bodyPr/>
          <a:lstStyle/>
          <a:p>
            <a:pPr marL="0" indent="0" algn="ctr">
              <a:buNone/>
            </a:pPr>
            <a:r>
              <a:rPr lang="en-US" sz="3600" b="1" dirty="0"/>
              <a:t>Part I:</a:t>
            </a:r>
            <a:br>
              <a:rPr lang="en-US" sz="3600" b="1" dirty="0"/>
            </a:br>
            <a:r>
              <a:rPr lang="en-US" sz="3600" b="1" dirty="0"/>
              <a:t>Introduction to Electrical Safety and PV Systems </a:t>
            </a:r>
            <a:r>
              <a:rPr lang="en-US" sz="4000" b="1" dirty="0"/>
              <a:t/>
            </a:r>
            <a:br>
              <a:rPr lang="en-US" sz="4000" b="1" dirty="0"/>
            </a:br>
            <a:endParaRPr lang="en-US" sz="4000" b="1" dirty="0"/>
          </a:p>
        </p:txBody>
      </p:sp>
      <p:pic>
        <p:nvPicPr>
          <p:cNvPr id="7" name="Picture 6" descr="Worker wearing arc flash face shield, balaclava, fire resistant shirt, and electrical insulating gloves while testing current in a DC combiner box.">
            <a:extLst>
              <a:ext uri="{FF2B5EF4-FFF2-40B4-BE49-F238E27FC236}">
                <a16:creationId xmlns:a16="http://schemas.microsoft.com/office/drawing/2014/main" id="{99C86DFA-B7E6-C14E-B5EA-F538FD90A77B}"/>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rot="5400000">
            <a:off x="5182113" y="934962"/>
            <a:ext cx="2931169" cy="3523099"/>
          </a:xfrm>
          <a:prstGeom prst="rect">
            <a:avLst/>
          </a:prstGeom>
          <a:ln w="19050">
            <a:solidFill>
              <a:schemeClr val="tx1"/>
            </a:solidFill>
          </a:ln>
        </p:spPr>
        <p:style>
          <a:lnRef idx="2">
            <a:schemeClr val="dk1"/>
          </a:lnRef>
          <a:fillRef idx="1">
            <a:schemeClr val="lt1"/>
          </a:fillRef>
          <a:effectRef idx="0">
            <a:schemeClr val="dk1"/>
          </a:effectRef>
          <a:fontRef idx="minor">
            <a:schemeClr val="dk1"/>
          </a:fontRef>
        </p:style>
      </p:pic>
    </p:spTree>
    <p:extLst>
      <p:ext uri="{BB962C8B-B14F-4D97-AF65-F5344CB8AC3E}">
        <p14:creationId xmlns:p14="http://schemas.microsoft.com/office/powerpoint/2010/main" val="215492784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9153" name="Rectangle 2"/>
          <p:cNvSpPr>
            <a:spLocks noGrp="1" noChangeArrowheads="1"/>
          </p:cNvSpPr>
          <p:nvPr>
            <p:ph type="title"/>
          </p:nvPr>
        </p:nvSpPr>
        <p:spPr/>
        <p:txBody>
          <a:bodyPr/>
          <a:lstStyle/>
          <a:p>
            <a:pPr eaLnBrk="1" hangingPunct="1">
              <a:defRPr/>
            </a:pPr>
            <a:r>
              <a:rPr lang="en-US" sz="3200" dirty="0">
                <a:solidFill>
                  <a:schemeClr val="tx1"/>
                </a:solidFill>
                <a:cs typeface="Times New Roman" charset="0"/>
              </a:rPr>
              <a:t>Outcomes of </a:t>
            </a:r>
            <a:br>
              <a:rPr lang="en-US" sz="3200" dirty="0">
                <a:solidFill>
                  <a:schemeClr val="tx1"/>
                </a:solidFill>
                <a:cs typeface="Times New Roman" charset="0"/>
              </a:rPr>
            </a:br>
            <a:r>
              <a:rPr lang="en-US" sz="3200" dirty="0">
                <a:solidFill>
                  <a:schemeClr val="tx1"/>
                </a:solidFill>
                <a:cs typeface="Times New Roman" charset="0"/>
              </a:rPr>
              <a:t>Electrical Shock</a:t>
            </a:r>
            <a:endParaRPr lang="en-US" sz="3200" cap="small" dirty="0">
              <a:solidFill>
                <a:schemeClr val="tx1"/>
              </a:solidFill>
              <a:cs typeface="Times New Roman" charset="0"/>
            </a:endParaRPr>
          </a:p>
        </p:txBody>
      </p:sp>
      <p:sp>
        <p:nvSpPr>
          <p:cNvPr id="6" name="TextBox 5">
            <a:extLst>
              <a:ext uri="{FF2B5EF4-FFF2-40B4-BE49-F238E27FC236}">
                <a16:creationId xmlns:a16="http://schemas.microsoft.com/office/drawing/2014/main" id="{8ACDA6D4-D801-DF4D-AF42-332CFD032627}"/>
              </a:ext>
            </a:extLst>
          </p:cNvPr>
          <p:cNvSpPr txBox="1"/>
          <p:nvPr/>
        </p:nvSpPr>
        <p:spPr>
          <a:xfrm>
            <a:off x="64168" y="81990"/>
            <a:ext cx="990977" cy="461665"/>
          </a:xfrm>
          <a:prstGeom prst="rect">
            <a:avLst/>
          </a:prstGeom>
          <a:solidFill>
            <a:srgbClr val="FFC3B9"/>
          </a:solidFill>
          <a:ln w="19050">
            <a:solidFill>
              <a:srgbClr val="FF0000"/>
            </a:solidFill>
          </a:ln>
        </p:spPr>
        <p:txBody>
          <a:bodyPr wrap="none" rtlCol="0">
            <a:spAutoFit/>
          </a:bodyPr>
          <a:lstStyle>
            <a:defPPr>
              <a:defRPr lang="en-US"/>
            </a:defPPr>
            <a:lvl1pPr>
              <a:defRPr>
                <a:solidFill>
                  <a:srgbClr val="FF0000"/>
                </a:solidFill>
                <a:latin typeface="Tahoma"/>
                <a:cs typeface="Tahoma"/>
              </a:defRPr>
            </a:lvl1pPr>
          </a:lstStyle>
          <a:p>
            <a:r>
              <a:rPr lang="en-US" dirty="0"/>
              <a:t>Shock</a:t>
            </a:r>
          </a:p>
        </p:txBody>
      </p:sp>
      <p:sp>
        <p:nvSpPr>
          <p:cNvPr id="7" name="Content Placeholder 1">
            <a:extLst>
              <a:ext uri="{FF2B5EF4-FFF2-40B4-BE49-F238E27FC236}">
                <a16:creationId xmlns:a16="http://schemas.microsoft.com/office/drawing/2014/main" id="{0AE088A8-ED29-49A5-B190-4F0E20962DFB}"/>
              </a:ext>
            </a:extLst>
          </p:cNvPr>
          <p:cNvSpPr txBox="1">
            <a:spLocks/>
          </p:cNvSpPr>
          <p:nvPr/>
        </p:nvSpPr>
        <p:spPr>
          <a:xfrm>
            <a:off x="91440" y="1205868"/>
            <a:ext cx="4743110" cy="3890422"/>
          </a:xfrm>
          <a:prstGeom prst="rect">
            <a:avLst/>
          </a:prstGeom>
        </p:spPr>
        <p:txBody>
          <a:bodyPr>
            <a:noAutofit/>
          </a:bodyPr>
          <a:lstStyle>
            <a:lvl1pPr marL="456565" indent="-457200" algn="l" rtl="0" eaLnBrk="1" fontAlgn="base" hangingPunct="1">
              <a:spcBef>
                <a:spcPts val="600"/>
              </a:spcBef>
              <a:spcAft>
                <a:spcPct val="0"/>
              </a:spcAft>
              <a:buFont typeface="ZapfDingbatsITC" charset="0"/>
              <a:buChar char="✸"/>
              <a:tabLst/>
              <a:defRPr sz="3200" kern="1200">
                <a:solidFill>
                  <a:schemeClr val="tx1"/>
                </a:solidFill>
                <a:latin typeface="Tahoma" charset="0"/>
                <a:ea typeface="Tahoma" charset="0"/>
                <a:cs typeface="Tahoma" charset="0"/>
              </a:defRPr>
            </a:lvl1pPr>
            <a:lvl2pPr marL="731520" indent="-365760" algn="l" rtl="0" eaLnBrk="1" fontAlgn="base" hangingPunct="1">
              <a:spcBef>
                <a:spcPts val="600"/>
              </a:spcBef>
              <a:spcAft>
                <a:spcPct val="0"/>
              </a:spcAft>
              <a:buClr>
                <a:srgbClr val="317840"/>
              </a:buClr>
              <a:buFont typeface="ZapfDingbatsITC" charset="0"/>
              <a:buChar char="✧"/>
              <a:defRPr sz="2800" kern="1200">
                <a:solidFill>
                  <a:schemeClr val="tx1"/>
                </a:solidFill>
                <a:latin typeface="Tahoma" charset="0"/>
                <a:ea typeface="Tahoma" charset="0"/>
                <a:cs typeface="Tahoma" charset="0"/>
              </a:defRPr>
            </a:lvl2pPr>
            <a:lvl3pPr marL="914400" indent="-274320" algn="l" rtl="0" eaLnBrk="1" fontAlgn="base" hangingPunct="1">
              <a:spcBef>
                <a:spcPts val="600"/>
              </a:spcBef>
              <a:spcAft>
                <a:spcPct val="0"/>
              </a:spcAft>
              <a:buFont typeface="Arial" charset="0"/>
              <a:buChar char="•"/>
              <a:defRPr sz="2400" kern="1200">
                <a:solidFill>
                  <a:schemeClr val="tx1"/>
                </a:solidFill>
                <a:latin typeface="Tahoma" charset="0"/>
                <a:ea typeface="Tahoma" charset="0"/>
                <a:cs typeface="Tahoma" charset="0"/>
              </a:defRPr>
            </a:lvl3pPr>
            <a:lvl4pPr marL="1597025" indent="-225425" algn="l" rtl="0" eaLnBrk="1" fontAlgn="base" hangingPunct="1">
              <a:spcBef>
                <a:spcPct val="20000"/>
              </a:spcBef>
              <a:spcAft>
                <a:spcPct val="0"/>
              </a:spcAft>
              <a:buFont typeface="Arial" charset="0"/>
              <a:buChar char="–"/>
              <a:defRPr sz="2000" kern="1200">
                <a:solidFill>
                  <a:schemeClr val="tx1"/>
                </a:solidFill>
                <a:latin typeface="Tahoma" charset="0"/>
                <a:ea typeface="Tahoma" charset="0"/>
                <a:cs typeface="Tahoma" charset="0"/>
              </a:defRPr>
            </a:lvl4pPr>
            <a:lvl5pPr marL="2054225" indent="-225425" algn="l" rtl="0" eaLnBrk="1" fontAlgn="base" hangingPunct="1">
              <a:spcBef>
                <a:spcPct val="20000"/>
              </a:spcBef>
              <a:spcAft>
                <a:spcPct val="0"/>
              </a:spcAft>
              <a:buFont typeface="Arial" charset="0"/>
              <a:buChar char="»"/>
              <a:defRPr sz="2000" kern="1200">
                <a:solidFill>
                  <a:schemeClr val="tx1"/>
                </a:solidFill>
                <a:latin typeface="Tahoma" charset="0"/>
                <a:ea typeface="Tahoma" charset="0"/>
                <a:cs typeface="Tahoma" charset="0"/>
              </a:defRPr>
            </a:lvl5pPr>
            <a:lvl6pPr marL="2513718" indent="-228519" algn="l" defTabSz="914079"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0758" indent="-228519" algn="l" defTabSz="914079"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7797" indent="-228519" algn="l" defTabSz="914079"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4837" indent="-228519" algn="l" defTabSz="914079"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spcAft>
                <a:spcPts val="0"/>
              </a:spcAft>
            </a:pPr>
            <a:r>
              <a:rPr lang="en-US" sz="2400" dirty="0"/>
              <a:t>Loss of consciousness</a:t>
            </a:r>
          </a:p>
          <a:p>
            <a:pPr>
              <a:spcAft>
                <a:spcPts val="0"/>
              </a:spcAft>
            </a:pPr>
            <a:r>
              <a:rPr lang="en-US" sz="2400" dirty="0"/>
              <a:t>Electrical burns</a:t>
            </a:r>
          </a:p>
          <a:p>
            <a:pPr>
              <a:spcAft>
                <a:spcPts val="0"/>
              </a:spcAft>
            </a:pPr>
            <a:r>
              <a:rPr lang="en-US" sz="2400" dirty="0"/>
              <a:t>Fibrillation or cardiac arrest</a:t>
            </a:r>
          </a:p>
          <a:p>
            <a:pPr lvl="1">
              <a:spcAft>
                <a:spcPts val="0"/>
              </a:spcAft>
              <a:buClr>
                <a:srgbClr val="246E9B"/>
              </a:buClr>
            </a:pPr>
            <a:r>
              <a:rPr lang="en-US" sz="2000" dirty="0"/>
              <a:t>Can occur hours after the shock</a:t>
            </a:r>
          </a:p>
          <a:p>
            <a:pPr>
              <a:spcAft>
                <a:spcPts val="0"/>
              </a:spcAft>
            </a:pPr>
            <a:r>
              <a:rPr lang="en-US" sz="2400" dirty="0"/>
              <a:t>Problems with breathing,                 swallowing, vision, hearing</a:t>
            </a:r>
          </a:p>
          <a:p>
            <a:pPr>
              <a:spcAft>
                <a:spcPts val="0"/>
              </a:spcAft>
            </a:pPr>
            <a:r>
              <a:rPr lang="en-US" sz="2400" dirty="0"/>
              <a:t>Muscle spasms and pain</a:t>
            </a:r>
          </a:p>
          <a:p>
            <a:pPr>
              <a:spcAft>
                <a:spcPts val="0"/>
              </a:spcAft>
            </a:pPr>
            <a:r>
              <a:rPr lang="en-US" sz="2400" dirty="0"/>
              <a:t>Death</a:t>
            </a:r>
          </a:p>
          <a:p>
            <a:pPr>
              <a:spcAft>
                <a:spcPts val="0"/>
              </a:spcAft>
            </a:pPr>
            <a:endParaRPr lang="en-US" sz="2800" dirty="0"/>
          </a:p>
        </p:txBody>
      </p:sp>
      <p:sp>
        <p:nvSpPr>
          <p:cNvPr id="8" name="Content Placeholder 3">
            <a:extLst>
              <a:ext uri="{FF2B5EF4-FFF2-40B4-BE49-F238E27FC236}">
                <a16:creationId xmlns:a16="http://schemas.microsoft.com/office/drawing/2014/main" id="{DE321703-30E5-44CF-B3E9-95C9A81CF684}"/>
              </a:ext>
            </a:extLst>
          </p:cNvPr>
          <p:cNvSpPr txBox="1">
            <a:spLocks/>
          </p:cNvSpPr>
          <p:nvPr/>
        </p:nvSpPr>
        <p:spPr>
          <a:xfrm>
            <a:off x="91440" y="4639616"/>
            <a:ext cx="8615363" cy="1971675"/>
          </a:xfrm>
          <a:prstGeom prst="rect">
            <a:avLst/>
          </a:prstGeom>
        </p:spPr>
        <p:txBody>
          <a:bodyPr vert="horz" lIns="91440" tIns="45720" rIns="91440" bIns="45720" rtlCol="0">
            <a:normAutofit/>
          </a:bodyPr>
          <a:lstStyle>
            <a:lvl1pPr marL="456565" indent="-457200" algn="l" rtl="0" eaLnBrk="1" fontAlgn="base" hangingPunct="1">
              <a:spcBef>
                <a:spcPts val="600"/>
              </a:spcBef>
              <a:spcAft>
                <a:spcPct val="0"/>
              </a:spcAft>
              <a:buFont typeface="ZapfDingbatsITC" charset="0"/>
              <a:buChar char="✸"/>
              <a:tabLst/>
              <a:defRPr sz="3200" kern="1200">
                <a:solidFill>
                  <a:schemeClr val="tx1"/>
                </a:solidFill>
                <a:latin typeface="Tahoma" charset="0"/>
                <a:ea typeface="Tahoma" charset="0"/>
                <a:cs typeface="Tahoma" charset="0"/>
              </a:defRPr>
            </a:lvl1pPr>
            <a:lvl2pPr marL="731520" indent="-365760" algn="l" rtl="0" eaLnBrk="1" fontAlgn="base" hangingPunct="1">
              <a:spcBef>
                <a:spcPts val="600"/>
              </a:spcBef>
              <a:spcAft>
                <a:spcPct val="0"/>
              </a:spcAft>
              <a:buClr>
                <a:srgbClr val="317840"/>
              </a:buClr>
              <a:buFont typeface="ZapfDingbatsITC" charset="0"/>
              <a:buChar char="✧"/>
              <a:defRPr sz="2800" kern="1200">
                <a:solidFill>
                  <a:schemeClr val="tx1"/>
                </a:solidFill>
                <a:latin typeface="Tahoma" charset="0"/>
                <a:ea typeface="Tahoma" charset="0"/>
                <a:cs typeface="Tahoma" charset="0"/>
              </a:defRPr>
            </a:lvl2pPr>
            <a:lvl3pPr marL="914400" indent="-274320" algn="l" rtl="0" eaLnBrk="1" fontAlgn="base" hangingPunct="1">
              <a:spcBef>
                <a:spcPts val="600"/>
              </a:spcBef>
              <a:spcAft>
                <a:spcPct val="0"/>
              </a:spcAft>
              <a:buFont typeface="Arial" charset="0"/>
              <a:buChar char="•"/>
              <a:defRPr sz="2400" kern="1200">
                <a:solidFill>
                  <a:schemeClr val="tx1"/>
                </a:solidFill>
                <a:latin typeface="Tahoma" charset="0"/>
                <a:ea typeface="Tahoma" charset="0"/>
                <a:cs typeface="Tahoma" charset="0"/>
              </a:defRPr>
            </a:lvl3pPr>
            <a:lvl4pPr marL="1597025" indent="-225425" algn="l" rtl="0" eaLnBrk="1" fontAlgn="base" hangingPunct="1">
              <a:spcBef>
                <a:spcPct val="20000"/>
              </a:spcBef>
              <a:spcAft>
                <a:spcPct val="0"/>
              </a:spcAft>
              <a:buFont typeface="Arial" charset="0"/>
              <a:buChar char="–"/>
              <a:defRPr sz="2000" kern="1200">
                <a:solidFill>
                  <a:schemeClr val="tx1"/>
                </a:solidFill>
                <a:latin typeface="Tahoma" charset="0"/>
                <a:ea typeface="Tahoma" charset="0"/>
                <a:cs typeface="Tahoma" charset="0"/>
              </a:defRPr>
            </a:lvl4pPr>
            <a:lvl5pPr marL="2054225" indent="-225425" algn="l" rtl="0" eaLnBrk="1" fontAlgn="base" hangingPunct="1">
              <a:spcBef>
                <a:spcPct val="20000"/>
              </a:spcBef>
              <a:spcAft>
                <a:spcPct val="0"/>
              </a:spcAft>
              <a:buFont typeface="Arial" charset="0"/>
              <a:buChar char="»"/>
              <a:defRPr sz="2000" kern="1200">
                <a:solidFill>
                  <a:schemeClr val="tx1"/>
                </a:solidFill>
                <a:latin typeface="Tahoma" charset="0"/>
                <a:ea typeface="Tahoma" charset="0"/>
                <a:cs typeface="Tahoma" charset="0"/>
              </a:defRPr>
            </a:lvl5pPr>
            <a:lvl6pPr marL="2513718" indent="-228519" algn="l" defTabSz="914079"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0758" indent="-228519" algn="l" defTabSz="914079"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7797" indent="-228519" algn="l" defTabSz="914079"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4837" indent="-228519" algn="l" defTabSz="914079"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spcAft>
                <a:spcPts val="0"/>
              </a:spcAft>
            </a:pPr>
            <a:r>
              <a:rPr lang="en-US" sz="2400" dirty="0"/>
              <a:t>Injuries common after shock when the worker loses balance and falls</a:t>
            </a:r>
          </a:p>
          <a:p>
            <a:pPr lvl="1">
              <a:spcAft>
                <a:spcPts val="0"/>
              </a:spcAft>
              <a:buClr>
                <a:srgbClr val="246E9B"/>
              </a:buClr>
            </a:pPr>
            <a:r>
              <a:rPr lang="en-US" sz="2000" dirty="0"/>
              <a:t>Be aware of hazards and keep a safe working distance</a:t>
            </a:r>
          </a:p>
          <a:p>
            <a:pPr lvl="1">
              <a:spcAft>
                <a:spcPts val="0"/>
              </a:spcAft>
              <a:buClr>
                <a:srgbClr val="246E9B"/>
              </a:buClr>
            </a:pPr>
            <a:r>
              <a:rPr lang="en-US" sz="2000" dirty="0"/>
              <a:t>Always use appropriate fall protection </a:t>
            </a:r>
          </a:p>
        </p:txBody>
      </p:sp>
      <p:pic>
        <p:nvPicPr>
          <p:cNvPr id="3" name="Picture 2" descr="Icon of a worker being electrocuted. "/>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603482" y="1221120"/>
            <a:ext cx="3669792" cy="3188208"/>
          </a:xfrm>
          <a:prstGeom prst="rect">
            <a:avLst/>
          </a:prstGeom>
        </p:spPr>
      </p:pic>
    </p:spTree>
    <p:extLst>
      <p:ext uri="{BB962C8B-B14F-4D97-AF65-F5344CB8AC3E}">
        <p14:creationId xmlns:p14="http://schemas.microsoft.com/office/powerpoint/2010/main" val="1934209664"/>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7">
                                            <p:txEl>
                                              <p:pRg st="2" end="2"/>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7">
                                            <p:txEl>
                                              <p:pRg st="3" end="3"/>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7">
                                            <p:txEl>
                                              <p:pRg st="4" end="4"/>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7">
                                            <p:txEl>
                                              <p:pRg st="5" end="5"/>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7">
                                            <p:txEl>
                                              <p:pRg st="6" end="6"/>
                                            </p:tx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8">
                                            <p:txEl>
                                              <p:pRg st="0" end="0"/>
                                            </p:txEl>
                                          </p:spTgt>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8">
                                            <p:txEl>
                                              <p:pRg st="1" end="1"/>
                                            </p:txEl>
                                          </p:spTgt>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8">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Picture 1" descr="Diagram of the limits of approach for arc flash hazards."/>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295775" y="1460130"/>
            <a:ext cx="4848225" cy="3762375"/>
          </a:xfrm>
          <a:prstGeom prst="rect">
            <a:avLst/>
          </a:prstGeom>
        </p:spPr>
      </p:pic>
      <p:sp>
        <p:nvSpPr>
          <p:cNvPr id="11265" name="Rectangle 2"/>
          <p:cNvSpPr>
            <a:spLocks noGrp="1" noChangeArrowheads="1"/>
          </p:cNvSpPr>
          <p:nvPr>
            <p:ph type="title"/>
          </p:nvPr>
        </p:nvSpPr>
        <p:spPr/>
        <p:txBody>
          <a:bodyPr/>
          <a:lstStyle/>
          <a:p>
            <a:pPr eaLnBrk="1" hangingPunct="1">
              <a:defRPr/>
            </a:pPr>
            <a:r>
              <a:rPr lang="en-US" sz="3200" dirty="0">
                <a:solidFill>
                  <a:schemeClr val="tx1"/>
                </a:solidFill>
                <a:cs typeface="Times New Roman" charset="0"/>
              </a:rPr>
              <a:t>Shock Risk Assessment</a:t>
            </a:r>
            <a:br>
              <a:rPr lang="en-US" sz="3200" dirty="0">
                <a:solidFill>
                  <a:schemeClr val="tx1"/>
                </a:solidFill>
                <a:cs typeface="Times New Roman" charset="0"/>
              </a:rPr>
            </a:br>
            <a:r>
              <a:rPr lang="en-US" sz="3200" dirty="0">
                <a:solidFill>
                  <a:schemeClr val="tx1"/>
                </a:solidFill>
                <a:cs typeface="Times New Roman" charset="0"/>
              </a:rPr>
              <a:t> and Boundaries</a:t>
            </a:r>
            <a:endParaRPr lang="en-US" sz="3200" cap="small" dirty="0">
              <a:solidFill>
                <a:schemeClr val="tx1"/>
              </a:solidFill>
              <a:cs typeface="Times New Roman" charset="0"/>
            </a:endParaRPr>
          </a:p>
        </p:txBody>
      </p:sp>
      <p:sp>
        <p:nvSpPr>
          <p:cNvPr id="13" name="TextBox 12">
            <a:extLst>
              <a:ext uri="{FF2B5EF4-FFF2-40B4-BE49-F238E27FC236}">
                <a16:creationId xmlns:a16="http://schemas.microsoft.com/office/drawing/2014/main" id="{C08F88B9-35B1-954B-B760-3333CAC5F15D}"/>
              </a:ext>
            </a:extLst>
          </p:cNvPr>
          <p:cNvSpPr txBox="1"/>
          <p:nvPr/>
        </p:nvSpPr>
        <p:spPr>
          <a:xfrm>
            <a:off x="64168" y="81990"/>
            <a:ext cx="990977" cy="461665"/>
          </a:xfrm>
          <a:prstGeom prst="rect">
            <a:avLst/>
          </a:prstGeom>
          <a:solidFill>
            <a:srgbClr val="FFC3B9"/>
          </a:solidFill>
          <a:ln w="19050">
            <a:solidFill>
              <a:srgbClr val="FF0000"/>
            </a:solidFill>
          </a:ln>
        </p:spPr>
        <p:txBody>
          <a:bodyPr wrap="none" rtlCol="0">
            <a:spAutoFit/>
          </a:bodyPr>
          <a:lstStyle>
            <a:defPPr>
              <a:defRPr lang="en-US"/>
            </a:defPPr>
            <a:lvl1pPr>
              <a:defRPr>
                <a:solidFill>
                  <a:srgbClr val="FF0000"/>
                </a:solidFill>
                <a:latin typeface="Tahoma"/>
                <a:cs typeface="Tahoma"/>
              </a:defRPr>
            </a:lvl1pPr>
          </a:lstStyle>
          <a:p>
            <a:r>
              <a:rPr lang="en-US" dirty="0"/>
              <a:t>Shock</a:t>
            </a:r>
          </a:p>
        </p:txBody>
      </p:sp>
      <p:sp>
        <p:nvSpPr>
          <p:cNvPr id="10" name="Rectangle 3"/>
          <p:cNvSpPr>
            <a:spLocks noGrp="1" noChangeArrowheads="1"/>
          </p:cNvSpPr>
          <p:nvPr>
            <p:ph idx="1"/>
          </p:nvPr>
        </p:nvSpPr>
        <p:spPr>
          <a:xfrm>
            <a:off x="91440" y="1005840"/>
            <a:ext cx="4572000" cy="5770170"/>
          </a:xfrm>
        </p:spPr>
        <p:txBody>
          <a:bodyPr>
            <a:noAutofit/>
          </a:bodyPr>
          <a:lstStyle/>
          <a:p>
            <a:pPr>
              <a:spcAft>
                <a:spcPts val="300"/>
              </a:spcAft>
            </a:pPr>
            <a:r>
              <a:rPr lang="en-US" sz="2400" dirty="0"/>
              <a:t>Shock risk assessment</a:t>
            </a:r>
          </a:p>
          <a:p>
            <a:pPr lvl="1">
              <a:spcAft>
                <a:spcPts val="300"/>
              </a:spcAft>
            </a:pPr>
            <a:r>
              <a:rPr lang="en-US" sz="2000" dirty="0"/>
              <a:t>Identify shock hazard</a:t>
            </a:r>
          </a:p>
          <a:p>
            <a:pPr lvl="1">
              <a:spcAft>
                <a:spcPts val="300"/>
              </a:spcAft>
            </a:pPr>
            <a:r>
              <a:rPr lang="en-US" sz="2000" dirty="0"/>
              <a:t>Estimate likelihood and severity of occurrence </a:t>
            </a:r>
          </a:p>
          <a:p>
            <a:pPr lvl="1">
              <a:spcAft>
                <a:spcPts val="300"/>
              </a:spcAft>
            </a:pPr>
            <a:r>
              <a:rPr lang="en-US" sz="2000" dirty="0"/>
              <a:t>Determine protective measures</a:t>
            </a:r>
          </a:p>
          <a:p>
            <a:pPr>
              <a:spcAft>
                <a:spcPts val="300"/>
              </a:spcAft>
            </a:pPr>
            <a:r>
              <a:rPr lang="en-US" sz="2400" dirty="0"/>
              <a:t>Shock protection boundaries</a:t>
            </a:r>
          </a:p>
          <a:p>
            <a:pPr lvl="1">
              <a:spcAft>
                <a:spcPts val="300"/>
              </a:spcAft>
            </a:pPr>
            <a:r>
              <a:rPr lang="en-US" sz="2000" dirty="0"/>
              <a:t>Limited approach boundary </a:t>
            </a:r>
          </a:p>
          <a:p>
            <a:pPr lvl="2">
              <a:spcAft>
                <a:spcPts val="300"/>
              </a:spcAft>
            </a:pPr>
            <a:r>
              <a:rPr lang="en-US" sz="1800" dirty="0"/>
              <a:t>Unqualified persons prohibited, except with continuous guidance and escort from qualified person</a:t>
            </a:r>
          </a:p>
          <a:p>
            <a:pPr lvl="1">
              <a:spcAft>
                <a:spcPts val="300"/>
              </a:spcAft>
            </a:pPr>
            <a:r>
              <a:rPr lang="en-US" sz="2000" dirty="0"/>
              <a:t>Restricted approach boundary </a:t>
            </a:r>
          </a:p>
          <a:p>
            <a:pPr lvl="2">
              <a:spcAft>
                <a:spcPts val="300"/>
              </a:spcAft>
            </a:pPr>
            <a:r>
              <a:rPr lang="en-US" sz="1800" dirty="0"/>
              <a:t>Qualified persons only, and must have appropriate personal protective equipment (PPE)</a:t>
            </a:r>
          </a:p>
          <a:p>
            <a:pPr lvl="2">
              <a:spcAft>
                <a:spcPts val="300"/>
              </a:spcAft>
            </a:pPr>
            <a:r>
              <a:rPr lang="en-US" sz="1800" dirty="0"/>
              <a:t>Unqualified persons not permitted</a:t>
            </a:r>
          </a:p>
          <a:p>
            <a:pPr>
              <a:spcAft>
                <a:spcPts val="300"/>
              </a:spcAft>
            </a:pPr>
            <a:endParaRPr lang="en-US" dirty="0">
              <a:solidFill>
                <a:srgbClr val="000000"/>
              </a:solidFill>
              <a:cs typeface="Times New Roman" pitchFamily="18" charset="0"/>
            </a:endParaRPr>
          </a:p>
          <a:p>
            <a:pPr eaLnBrk="1" hangingPunct="1">
              <a:spcAft>
                <a:spcPts val="300"/>
              </a:spcAft>
              <a:buFont typeface="Wingdings" pitchFamily="2" charset="2"/>
              <a:buNone/>
            </a:pPr>
            <a:endParaRPr lang="en-US" sz="2600" dirty="0">
              <a:solidFill>
                <a:srgbClr val="000000"/>
              </a:solidFill>
              <a:cs typeface="Times New Roman" pitchFamily="18" charset="0"/>
            </a:endParaRPr>
          </a:p>
        </p:txBody>
      </p:sp>
      <p:sp>
        <p:nvSpPr>
          <p:cNvPr id="17" name="TextBox 16">
            <a:extLst>
              <a:ext uri="{FF2B5EF4-FFF2-40B4-BE49-F238E27FC236}">
                <a16:creationId xmlns:a16="http://schemas.microsoft.com/office/drawing/2014/main" id="{24C6F8ED-EAAF-46A2-AAC6-B910F1DEBB4D}"/>
              </a:ext>
            </a:extLst>
          </p:cNvPr>
          <p:cNvSpPr txBox="1"/>
          <p:nvPr/>
        </p:nvSpPr>
        <p:spPr>
          <a:xfrm>
            <a:off x="6408121" y="1463078"/>
            <a:ext cx="1489779" cy="276999"/>
          </a:xfrm>
          <a:prstGeom prst="rect">
            <a:avLst/>
          </a:prstGeom>
          <a:solidFill>
            <a:srgbClr val="FFFF00"/>
          </a:solidFill>
          <a:ln>
            <a:solidFill>
              <a:srgbClr val="FF0000"/>
            </a:solidFill>
          </a:ln>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US" sz="1200" dirty="0">
                <a:solidFill>
                  <a:schemeClr val="tx1"/>
                </a:solidFill>
                <a:latin typeface="Tahoma"/>
                <a:cs typeface="Tahoma"/>
              </a:rPr>
              <a:t>Arc Flash Boundary</a:t>
            </a:r>
          </a:p>
        </p:txBody>
      </p:sp>
      <p:sp>
        <p:nvSpPr>
          <p:cNvPr id="7" name="TextBox 6"/>
          <p:cNvSpPr txBox="1"/>
          <p:nvPr/>
        </p:nvSpPr>
        <p:spPr>
          <a:xfrm>
            <a:off x="7484012" y="1943277"/>
            <a:ext cx="1370686" cy="461665"/>
          </a:xfrm>
          <a:prstGeom prst="rect">
            <a:avLst/>
          </a:prstGeom>
          <a:solidFill>
            <a:srgbClr val="FFFF00"/>
          </a:solidFill>
          <a:ln>
            <a:solidFill>
              <a:srgbClr val="FF0000"/>
            </a:solidFill>
          </a:ln>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US" sz="1200" dirty="0">
                <a:solidFill>
                  <a:schemeClr val="tx1"/>
                </a:solidFill>
                <a:latin typeface="Tahoma"/>
                <a:cs typeface="Tahoma"/>
              </a:rPr>
              <a:t>Limited Approach Boundary</a:t>
            </a:r>
          </a:p>
        </p:txBody>
      </p:sp>
      <p:sp>
        <p:nvSpPr>
          <p:cNvPr id="16" name="TextBox 15">
            <a:extLst>
              <a:ext uri="{FF2B5EF4-FFF2-40B4-BE49-F238E27FC236}">
                <a16:creationId xmlns:a16="http://schemas.microsoft.com/office/drawing/2014/main" id="{681F5B07-D473-4E39-9BD4-416EAB78F80F}"/>
              </a:ext>
            </a:extLst>
          </p:cNvPr>
          <p:cNvSpPr txBox="1"/>
          <p:nvPr/>
        </p:nvSpPr>
        <p:spPr>
          <a:xfrm>
            <a:off x="7645168" y="2506542"/>
            <a:ext cx="1339054" cy="276999"/>
          </a:xfrm>
          <a:prstGeom prst="rect">
            <a:avLst/>
          </a:prstGeom>
          <a:solidFill>
            <a:srgbClr val="FFFF00"/>
          </a:solidFill>
          <a:ln>
            <a:solidFill>
              <a:srgbClr val="FF0000"/>
            </a:solidFill>
          </a:ln>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US" sz="1200" dirty="0">
                <a:solidFill>
                  <a:schemeClr val="tx1"/>
                </a:solidFill>
                <a:latin typeface="Tahoma"/>
                <a:cs typeface="Tahoma"/>
              </a:rPr>
              <a:t>Limited Space</a:t>
            </a:r>
          </a:p>
        </p:txBody>
      </p:sp>
      <p:sp>
        <p:nvSpPr>
          <p:cNvPr id="15" name="TextBox 14"/>
          <p:cNvSpPr txBox="1"/>
          <p:nvPr/>
        </p:nvSpPr>
        <p:spPr>
          <a:xfrm>
            <a:off x="7530912" y="2946971"/>
            <a:ext cx="1536002" cy="646331"/>
          </a:xfrm>
          <a:prstGeom prst="rect">
            <a:avLst/>
          </a:prstGeom>
          <a:solidFill>
            <a:srgbClr val="FFFF00"/>
          </a:solidFill>
          <a:ln>
            <a:solidFill>
              <a:srgbClr val="FF0000"/>
            </a:solidFill>
          </a:ln>
        </p:spPr>
        <p:style>
          <a:lnRef idx="2">
            <a:schemeClr val="dk1"/>
          </a:lnRef>
          <a:fillRef idx="1">
            <a:schemeClr val="lt1"/>
          </a:fillRef>
          <a:effectRef idx="0">
            <a:schemeClr val="dk1"/>
          </a:effectRef>
          <a:fontRef idx="minor">
            <a:schemeClr val="dk1"/>
          </a:fontRef>
        </p:style>
        <p:txBody>
          <a:bodyPr wrap="square" rtlCol="0">
            <a:spAutoFit/>
          </a:bodyPr>
          <a:lstStyle/>
          <a:p>
            <a:pPr algn="ctr"/>
            <a:endParaRPr lang="en-US" sz="1200" dirty="0">
              <a:solidFill>
                <a:schemeClr val="tx1"/>
              </a:solidFill>
              <a:latin typeface="Tahoma"/>
              <a:cs typeface="Tahoma"/>
            </a:endParaRPr>
          </a:p>
          <a:p>
            <a:pPr algn="ctr"/>
            <a:r>
              <a:rPr lang="en-US" sz="1200" dirty="0">
                <a:solidFill>
                  <a:schemeClr val="tx1"/>
                </a:solidFill>
                <a:latin typeface="Tahoma"/>
                <a:cs typeface="Tahoma"/>
              </a:rPr>
              <a:t>SHOCK HAZARD!</a:t>
            </a:r>
          </a:p>
          <a:p>
            <a:pPr algn="ctr"/>
            <a:endParaRPr lang="en-US" sz="1200" dirty="0">
              <a:solidFill>
                <a:schemeClr val="tx1"/>
              </a:solidFill>
              <a:latin typeface="Tahoma"/>
              <a:cs typeface="Tahoma"/>
            </a:endParaRPr>
          </a:p>
        </p:txBody>
      </p:sp>
      <p:sp>
        <p:nvSpPr>
          <p:cNvPr id="11" name="TextBox 10"/>
          <p:cNvSpPr txBox="1"/>
          <p:nvPr/>
        </p:nvSpPr>
        <p:spPr>
          <a:xfrm>
            <a:off x="7530912" y="3694902"/>
            <a:ext cx="1536003" cy="461665"/>
          </a:xfrm>
          <a:prstGeom prst="rect">
            <a:avLst/>
          </a:prstGeom>
          <a:solidFill>
            <a:srgbClr val="FFFF00"/>
          </a:solidFill>
          <a:ln>
            <a:solidFill>
              <a:srgbClr val="FF0000"/>
            </a:solidFill>
          </a:ln>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US" sz="1200" dirty="0">
                <a:solidFill>
                  <a:schemeClr val="tx1"/>
                </a:solidFill>
                <a:latin typeface="Tahoma"/>
                <a:cs typeface="Tahoma"/>
              </a:rPr>
              <a:t>Restricted Approach Boundary</a:t>
            </a:r>
          </a:p>
        </p:txBody>
      </p:sp>
      <p:sp>
        <p:nvSpPr>
          <p:cNvPr id="14" name="TextBox 13">
            <a:extLst>
              <a:ext uri="{FF2B5EF4-FFF2-40B4-BE49-F238E27FC236}">
                <a16:creationId xmlns:a16="http://schemas.microsoft.com/office/drawing/2014/main" id="{0929C78A-A37C-471E-A8AF-DE6ADBE26175}"/>
              </a:ext>
            </a:extLst>
          </p:cNvPr>
          <p:cNvSpPr txBox="1"/>
          <p:nvPr/>
        </p:nvSpPr>
        <p:spPr>
          <a:xfrm>
            <a:off x="7629386" y="4305598"/>
            <a:ext cx="1339054" cy="276999"/>
          </a:xfrm>
          <a:prstGeom prst="rect">
            <a:avLst/>
          </a:prstGeom>
          <a:solidFill>
            <a:srgbClr val="FFFF00"/>
          </a:solidFill>
          <a:ln>
            <a:solidFill>
              <a:srgbClr val="FF0000"/>
            </a:solidFill>
          </a:ln>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US" sz="1200" dirty="0">
                <a:solidFill>
                  <a:schemeClr val="tx1"/>
                </a:solidFill>
                <a:latin typeface="Tahoma"/>
                <a:cs typeface="Tahoma"/>
              </a:rPr>
              <a:t>Restricted Space</a:t>
            </a:r>
          </a:p>
        </p:txBody>
      </p:sp>
      <p:sp>
        <p:nvSpPr>
          <p:cNvPr id="3" name="TextBox 2"/>
          <p:cNvSpPr txBox="1"/>
          <p:nvPr/>
        </p:nvSpPr>
        <p:spPr>
          <a:xfrm>
            <a:off x="5273985" y="5315654"/>
            <a:ext cx="1677550" cy="738664"/>
          </a:xfrm>
          <a:prstGeom prst="rect">
            <a:avLst/>
          </a:prstGeom>
          <a:ln/>
        </p:spPr>
        <p:style>
          <a:lnRef idx="1">
            <a:schemeClr val="accent3"/>
          </a:lnRef>
          <a:fillRef idx="2">
            <a:schemeClr val="accent3"/>
          </a:fillRef>
          <a:effectRef idx="1">
            <a:schemeClr val="accent3"/>
          </a:effectRef>
          <a:fontRef idx="minor">
            <a:schemeClr val="dk1"/>
          </a:fontRef>
        </p:style>
        <p:txBody>
          <a:bodyPr wrap="square" rtlCol="0">
            <a:spAutoFit/>
          </a:bodyPr>
          <a:lstStyle/>
          <a:p>
            <a:pPr algn="ctr"/>
            <a:r>
              <a:rPr lang="en-US" sz="1400" dirty="0">
                <a:latin typeface="Tahoma"/>
                <a:cs typeface="Tahoma"/>
              </a:rPr>
              <a:t>Limits of Approach</a:t>
            </a:r>
          </a:p>
          <a:p>
            <a:pPr algn="ctr"/>
            <a:r>
              <a:rPr lang="en-US" sz="1400" dirty="0">
                <a:latin typeface="Tahoma"/>
                <a:cs typeface="Tahoma"/>
              </a:rPr>
              <a:t>NFPA 70E Annex C Figure C.1.2.3</a:t>
            </a:r>
          </a:p>
        </p:txBody>
      </p:sp>
    </p:spTree>
    <p:extLst>
      <p:ext uri="{BB962C8B-B14F-4D97-AF65-F5344CB8AC3E}">
        <p14:creationId xmlns:p14="http://schemas.microsoft.com/office/powerpoint/2010/main" val="22257244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0">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0">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0">
                                            <p:txEl>
                                              <p:pRg st="3" end="3"/>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10">
                                            <p:txEl>
                                              <p:pRg st="4" end="4"/>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0">
                                            <p:txEl>
                                              <p:pRg st="5" end="5"/>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0">
                                            <p:txEl>
                                              <p:pRg st="6" end="6"/>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10">
                                            <p:txEl>
                                              <p:pRg st="7" end="7"/>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10">
                                            <p:txEl>
                                              <p:pRg st="8" end="8"/>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10">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6" name="Picture 5" descr="Picture of an open AC electrical panel with wires and circuit breakers exposed."/>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6443010" y="1004626"/>
            <a:ext cx="2295525" cy="3971925"/>
          </a:xfrm>
          <a:prstGeom prst="rect">
            <a:avLst/>
          </a:prstGeom>
        </p:spPr>
      </p:pic>
      <p:sp>
        <p:nvSpPr>
          <p:cNvPr id="11265" name="Rectangle 2"/>
          <p:cNvSpPr>
            <a:spLocks noGrp="1" noChangeArrowheads="1"/>
          </p:cNvSpPr>
          <p:nvPr>
            <p:ph type="title"/>
          </p:nvPr>
        </p:nvSpPr>
        <p:spPr/>
        <p:txBody>
          <a:bodyPr/>
          <a:lstStyle/>
          <a:p>
            <a:pPr eaLnBrk="1" hangingPunct="1">
              <a:defRPr/>
            </a:pPr>
            <a:r>
              <a:rPr lang="en-US" dirty="0">
                <a:solidFill>
                  <a:schemeClr val="tx1"/>
                </a:solidFill>
                <a:cs typeface="Times New Roman" charset="0"/>
              </a:rPr>
              <a:t>Shock Hazard Boundaries </a:t>
            </a:r>
            <a:endParaRPr lang="en-US" sz="3600" cap="small" dirty="0">
              <a:solidFill>
                <a:schemeClr val="tx1"/>
              </a:solidFill>
              <a:cs typeface="Times New Roman" charset="0"/>
            </a:endParaRPr>
          </a:p>
        </p:txBody>
      </p:sp>
      <p:sp>
        <p:nvSpPr>
          <p:cNvPr id="12" name="TextBox 11">
            <a:extLst>
              <a:ext uri="{FF2B5EF4-FFF2-40B4-BE49-F238E27FC236}">
                <a16:creationId xmlns:a16="http://schemas.microsoft.com/office/drawing/2014/main" id="{5DE539E2-1767-DE4C-8B50-037223B8796D}"/>
              </a:ext>
            </a:extLst>
          </p:cNvPr>
          <p:cNvSpPr txBox="1"/>
          <p:nvPr/>
        </p:nvSpPr>
        <p:spPr>
          <a:xfrm>
            <a:off x="64168" y="81990"/>
            <a:ext cx="990977" cy="461665"/>
          </a:xfrm>
          <a:prstGeom prst="rect">
            <a:avLst/>
          </a:prstGeom>
          <a:solidFill>
            <a:srgbClr val="FFC3B9"/>
          </a:solidFill>
          <a:ln>
            <a:solidFill>
              <a:srgbClr val="FF0000"/>
            </a:solidFill>
          </a:ln>
        </p:spPr>
        <p:txBody>
          <a:bodyPr wrap="none" rtlCol="0">
            <a:spAutoFit/>
          </a:bodyPr>
          <a:lstStyle/>
          <a:p>
            <a:r>
              <a:rPr lang="en-US">
                <a:solidFill>
                  <a:srgbClr val="FF0000"/>
                </a:solidFill>
                <a:latin typeface="Tahoma"/>
                <a:cs typeface="Tahoma"/>
              </a:rPr>
              <a:t>Shock</a:t>
            </a:r>
          </a:p>
        </p:txBody>
      </p:sp>
      <p:sp>
        <p:nvSpPr>
          <p:cNvPr id="10" name="Rectangle 3"/>
          <p:cNvSpPr>
            <a:spLocks noGrp="1" noChangeArrowheads="1"/>
          </p:cNvSpPr>
          <p:nvPr>
            <p:ph idx="4294967295"/>
          </p:nvPr>
        </p:nvSpPr>
        <p:spPr>
          <a:xfrm>
            <a:off x="481013" y="1030288"/>
            <a:ext cx="8662987" cy="1436687"/>
          </a:xfrm>
        </p:spPr>
        <p:txBody>
          <a:bodyPr>
            <a:noAutofit/>
          </a:bodyPr>
          <a:lstStyle/>
          <a:p>
            <a:pPr>
              <a:spcAft>
                <a:spcPts val="600"/>
              </a:spcAft>
            </a:pPr>
            <a:r>
              <a:rPr lang="en-US" sz="2200" dirty="0"/>
              <a:t>NFPA tables based on system voltage</a:t>
            </a:r>
          </a:p>
          <a:p>
            <a:pPr lvl="1">
              <a:spcAft>
                <a:spcPts val="600"/>
              </a:spcAft>
              <a:buClr>
                <a:srgbClr val="2776A7"/>
              </a:buClr>
            </a:pPr>
            <a:r>
              <a:rPr lang="en-US" sz="1800" dirty="0"/>
              <a:t>AC circuits - 2018 NFPA 70E Table 130.4(D)(a)</a:t>
            </a:r>
          </a:p>
          <a:p>
            <a:pPr lvl="1">
              <a:spcAft>
                <a:spcPts val="600"/>
              </a:spcAft>
              <a:buClr>
                <a:srgbClr val="2776A7"/>
              </a:buClr>
            </a:pPr>
            <a:r>
              <a:rPr lang="en-US" sz="1800" dirty="0"/>
              <a:t>DC circuits - 2018 NFPA 70E Table 130.4(D)(b)</a:t>
            </a:r>
            <a:endParaRPr lang="en-US" dirty="0">
              <a:solidFill>
                <a:srgbClr val="000000"/>
              </a:solidFill>
              <a:cs typeface="Times New Roman" pitchFamily="18" charset="0"/>
            </a:endParaRPr>
          </a:p>
          <a:p>
            <a:pPr lvl="1">
              <a:spcAft>
                <a:spcPts val="600"/>
              </a:spcAft>
            </a:pPr>
            <a:endParaRPr lang="en-US" dirty="0">
              <a:solidFill>
                <a:srgbClr val="000000"/>
              </a:solidFill>
              <a:cs typeface="Times New Roman" pitchFamily="18" charset="0"/>
            </a:endParaRPr>
          </a:p>
          <a:p>
            <a:pPr eaLnBrk="1" hangingPunct="1">
              <a:spcAft>
                <a:spcPts val="600"/>
              </a:spcAft>
              <a:buFont typeface="Wingdings" pitchFamily="2" charset="2"/>
              <a:buNone/>
            </a:pPr>
            <a:endParaRPr lang="en-US" sz="2600" dirty="0">
              <a:solidFill>
                <a:srgbClr val="000000"/>
              </a:solidFill>
              <a:cs typeface="Times New Roman" pitchFamily="18" charset="0"/>
            </a:endParaRPr>
          </a:p>
        </p:txBody>
      </p:sp>
      <p:grpSp>
        <p:nvGrpSpPr>
          <p:cNvPr id="3" name="Group 2" descr="Label with arrow pointing to AC load center indicating that a 480 volt AC combiner panel has a limited approach boundary of 3.5 feet and a restricted approach boundary of 1 foot.">
            <a:extLst>
              <a:ext uri="{FF2B5EF4-FFF2-40B4-BE49-F238E27FC236}">
                <a16:creationId xmlns:a16="http://schemas.microsoft.com/office/drawing/2014/main" id="{476E4233-5E43-4DCD-BA46-9BA0E1A8CC80}"/>
              </a:ext>
            </a:extLst>
          </p:cNvPr>
          <p:cNvGrpSpPr/>
          <p:nvPr/>
        </p:nvGrpSpPr>
        <p:grpSpPr>
          <a:xfrm>
            <a:off x="561650" y="2505402"/>
            <a:ext cx="5801386" cy="1136737"/>
            <a:chOff x="561650" y="2505402"/>
            <a:chExt cx="5801386" cy="1136737"/>
          </a:xfrm>
        </p:grpSpPr>
        <p:cxnSp>
          <p:nvCxnSpPr>
            <p:cNvPr id="11" name="Straight Arrow Connector 10"/>
            <p:cNvCxnSpPr/>
            <p:nvPr/>
          </p:nvCxnSpPr>
          <p:spPr>
            <a:xfrm flipV="1">
              <a:off x="5085566" y="3046596"/>
              <a:ext cx="1277470" cy="2448"/>
            </a:xfrm>
            <a:prstGeom prst="straightConnector1">
              <a:avLst/>
            </a:prstGeom>
            <a:ln w="47625">
              <a:solidFill>
                <a:srgbClr val="FF0000"/>
              </a:solidFill>
              <a:tailEnd type="triangle"/>
            </a:ln>
          </p:spPr>
          <p:style>
            <a:lnRef idx="1">
              <a:schemeClr val="accent1"/>
            </a:lnRef>
            <a:fillRef idx="0">
              <a:schemeClr val="accent1"/>
            </a:fillRef>
            <a:effectRef idx="0">
              <a:schemeClr val="accent1"/>
            </a:effectRef>
            <a:fontRef idx="minor">
              <a:schemeClr val="tx1"/>
            </a:fontRef>
          </p:style>
        </p:cxnSp>
        <p:grpSp>
          <p:nvGrpSpPr>
            <p:cNvPr id="16" name="Group 15">
              <a:extLst>
                <a:ext uri="{FF2B5EF4-FFF2-40B4-BE49-F238E27FC236}">
                  <a16:creationId xmlns:a16="http://schemas.microsoft.com/office/drawing/2014/main" id="{D3F393A0-3709-4B2E-991E-3C7151D719E0}"/>
                </a:ext>
              </a:extLst>
            </p:cNvPr>
            <p:cNvGrpSpPr/>
            <p:nvPr/>
          </p:nvGrpSpPr>
          <p:grpSpPr>
            <a:xfrm>
              <a:off x="561650" y="2505402"/>
              <a:ext cx="4511775" cy="1136737"/>
              <a:chOff x="235974" y="2579833"/>
              <a:chExt cx="4511775" cy="1136737"/>
            </a:xfrm>
          </p:grpSpPr>
          <p:sp>
            <p:nvSpPr>
              <p:cNvPr id="9" name="Rectangle 8">
                <a:extLst>
                  <a:ext uri="{FF2B5EF4-FFF2-40B4-BE49-F238E27FC236}">
                    <a16:creationId xmlns:a16="http://schemas.microsoft.com/office/drawing/2014/main" id="{A5CF1C04-12B7-4576-9CEA-6B3CB5A5C24F}"/>
                  </a:ext>
                </a:extLst>
              </p:cNvPr>
              <p:cNvSpPr/>
              <p:nvPr/>
            </p:nvSpPr>
            <p:spPr>
              <a:xfrm>
                <a:off x="601634" y="2579833"/>
                <a:ext cx="4146115" cy="1136737"/>
              </a:xfrm>
              <a:prstGeom prst="rect">
                <a:avLst/>
              </a:prstGeom>
              <a:gradFill>
                <a:gsLst>
                  <a:gs pos="0">
                    <a:schemeClr val="accent3">
                      <a:tint val="50000"/>
                      <a:satMod val="300000"/>
                    </a:schemeClr>
                  </a:gs>
                  <a:gs pos="35000">
                    <a:schemeClr val="accent3">
                      <a:tint val="37000"/>
                      <a:satMod val="300000"/>
                    </a:schemeClr>
                  </a:gs>
                  <a:gs pos="100000">
                    <a:schemeClr val="accent3">
                      <a:tint val="15000"/>
                      <a:satMod val="350000"/>
                    </a:schemeClr>
                  </a:gs>
                </a:gsLst>
                <a:lin ang="16200000" scaled="1"/>
              </a:gra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F7BB1B4A-2DD4-4A98-A545-C4AECE2BC497}"/>
                  </a:ext>
                </a:extLst>
              </p:cNvPr>
              <p:cNvSpPr/>
              <p:nvPr/>
            </p:nvSpPr>
            <p:spPr>
              <a:xfrm>
                <a:off x="235974" y="2618189"/>
                <a:ext cx="4502557" cy="1015663"/>
              </a:xfrm>
              <a:prstGeom prst="rect">
                <a:avLst/>
              </a:prstGeom>
            </p:spPr>
            <p:txBody>
              <a:bodyPr wrap="square">
                <a:spAutoFit/>
              </a:bodyPr>
              <a:lstStyle/>
              <a:p>
                <a:pPr marL="365760" lvl="1" indent="0" algn="ctr">
                  <a:spcAft>
                    <a:spcPts val="600"/>
                  </a:spcAft>
                  <a:buNone/>
                </a:pPr>
                <a:r>
                  <a:rPr lang="en-US" sz="1800" b="1" dirty="0">
                    <a:latin typeface="Tahoma" panose="020B0604030504040204" pitchFamily="34" charset="0"/>
                    <a:ea typeface="Tahoma" panose="020B0604030504040204" pitchFamily="34" charset="0"/>
                    <a:cs typeface="Tahoma" panose="020B0604030504040204" pitchFamily="34" charset="0"/>
                  </a:rPr>
                  <a:t>480 VAC Inverter Combiner Panel</a:t>
                </a:r>
              </a:p>
              <a:p>
                <a:pPr marL="365760" lvl="1" indent="0" algn="ctr">
                  <a:spcAft>
                    <a:spcPts val="600"/>
                  </a:spcAft>
                  <a:buNone/>
                </a:pPr>
                <a:r>
                  <a:rPr lang="en-US" sz="1600" dirty="0">
                    <a:latin typeface="Tahoma" panose="020B0604030504040204" pitchFamily="34" charset="0"/>
                    <a:ea typeface="Tahoma" panose="020B0604030504040204" pitchFamily="34" charset="0"/>
                    <a:cs typeface="Tahoma" panose="020B0604030504040204" pitchFamily="34" charset="0"/>
                  </a:rPr>
                  <a:t>  Limited Approach Boundary: 3.5 feet </a:t>
                </a:r>
              </a:p>
              <a:p>
                <a:pPr marL="365760" lvl="1" indent="0" algn="ctr">
                  <a:spcAft>
                    <a:spcPts val="600"/>
                  </a:spcAft>
                  <a:buNone/>
                </a:pPr>
                <a:r>
                  <a:rPr lang="en-US" sz="1600" dirty="0">
                    <a:latin typeface="Tahoma" panose="020B0604030504040204" pitchFamily="34" charset="0"/>
                    <a:ea typeface="Tahoma" panose="020B0604030504040204" pitchFamily="34" charset="0"/>
                    <a:cs typeface="Tahoma" panose="020B0604030504040204" pitchFamily="34" charset="0"/>
                  </a:rPr>
                  <a:t>  </a:t>
                </a:r>
                <a:r>
                  <a:rPr lang="en-US" sz="1600" dirty="0">
                    <a:solidFill>
                      <a:srgbClr val="FF0000"/>
                    </a:solidFill>
                    <a:latin typeface="Tahoma" panose="020B0604030504040204" pitchFamily="34" charset="0"/>
                    <a:ea typeface="Tahoma" panose="020B0604030504040204" pitchFamily="34" charset="0"/>
                    <a:cs typeface="Tahoma" panose="020B0604030504040204" pitchFamily="34" charset="0"/>
                  </a:rPr>
                  <a:t>Restricted Approach Boundary: 1 foot </a:t>
                </a:r>
              </a:p>
            </p:txBody>
          </p:sp>
        </p:grpSp>
      </p:grpSp>
      <p:pic>
        <p:nvPicPr>
          <p:cNvPr id="5" name="Picture 4" descr="Picture of a DC combiner box that's open with wires and fuse holders exposed."/>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77090" y="4047047"/>
            <a:ext cx="3252569" cy="2439427"/>
          </a:xfrm>
          <a:prstGeom prst="rect">
            <a:avLst/>
          </a:prstGeom>
          <a:ln w="19050">
            <a:solidFill>
              <a:schemeClr val="tx1"/>
            </a:solidFill>
          </a:ln>
        </p:spPr>
      </p:pic>
      <p:grpSp>
        <p:nvGrpSpPr>
          <p:cNvPr id="4" name="Group 3" descr="Label with arrow indicating a 1,500 volt DC combiner box has a limited approach boundary of five feet and a restricted approach boundary of 1.5 feet.">
            <a:extLst>
              <a:ext uri="{FF2B5EF4-FFF2-40B4-BE49-F238E27FC236}">
                <a16:creationId xmlns:a16="http://schemas.microsoft.com/office/drawing/2014/main" id="{11523E55-22D0-4441-9D19-41C791C24C07}"/>
              </a:ext>
            </a:extLst>
          </p:cNvPr>
          <p:cNvGrpSpPr/>
          <p:nvPr/>
        </p:nvGrpSpPr>
        <p:grpSpPr>
          <a:xfrm>
            <a:off x="3429658" y="5090451"/>
            <a:ext cx="5616861" cy="1136737"/>
            <a:chOff x="3429658" y="5090451"/>
            <a:chExt cx="5616861" cy="1136737"/>
          </a:xfrm>
        </p:grpSpPr>
        <p:cxnSp>
          <p:nvCxnSpPr>
            <p:cNvPr id="15" name="Straight Arrow Connector 14"/>
            <p:cNvCxnSpPr/>
            <p:nvPr/>
          </p:nvCxnSpPr>
          <p:spPr>
            <a:xfrm flipH="1">
              <a:off x="3429658" y="5658172"/>
              <a:ext cx="640080" cy="0"/>
            </a:xfrm>
            <a:prstGeom prst="straightConnector1">
              <a:avLst/>
            </a:prstGeom>
            <a:ln w="47625">
              <a:solidFill>
                <a:srgbClr val="FF0000"/>
              </a:solidFill>
              <a:tailEnd type="triangle"/>
            </a:ln>
          </p:spPr>
          <p:style>
            <a:lnRef idx="1">
              <a:schemeClr val="accent1"/>
            </a:lnRef>
            <a:fillRef idx="0">
              <a:schemeClr val="accent1"/>
            </a:fillRef>
            <a:effectRef idx="0">
              <a:schemeClr val="accent1"/>
            </a:effectRef>
            <a:fontRef idx="minor">
              <a:schemeClr val="tx1"/>
            </a:fontRef>
          </p:style>
        </p:cxnSp>
        <p:grpSp>
          <p:nvGrpSpPr>
            <p:cNvPr id="18" name="Group 17">
              <a:extLst>
                <a:ext uri="{FF2B5EF4-FFF2-40B4-BE49-F238E27FC236}">
                  <a16:creationId xmlns:a16="http://schemas.microsoft.com/office/drawing/2014/main" id="{2400218B-5638-4596-B546-B8DD5028260F}"/>
                </a:ext>
              </a:extLst>
            </p:cNvPr>
            <p:cNvGrpSpPr/>
            <p:nvPr/>
          </p:nvGrpSpPr>
          <p:grpSpPr>
            <a:xfrm>
              <a:off x="3668054" y="5090451"/>
              <a:ext cx="5378465" cy="1136737"/>
              <a:chOff x="3705470" y="5240720"/>
              <a:chExt cx="5378465" cy="1136737"/>
            </a:xfrm>
          </p:grpSpPr>
          <p:sp>
            <p:nvSpPr>
              <p:cNvPr id="17" name="Rectangle 16">
                <a:extLst>
                  <a:ext uri="{FF2B5EF4-FFF2-40B4-BE49-F238E27FC236}">
                    <a16:creationId xmlns:a16="http://schemas.microsoft.com/office/drawing/2014/main" id="{CD98CACB-548A-444E-B604-8ED9277BBA50}"/>
                  </a:ext>
                </a:extLst>
              </p:cNvPr>
              <p:cNvSpPr/>
              <p:nvPr/>
            </p:nvSpPr>
            <p:spPr>
              <a:xfrm>
                <a:off x="4101413" y="5240720"/>
                <a:ext cx="4937760" cy="1136737"/>
              </a:xfrm>
              <a:prstGeom prst="rect">
                <a:avLst/>
              </a:prstGeom>
              <a:gradFill>
                <a:gsLst>
                  <a:gs pos="0">
                    <a:schemeClr val="accent3">
                      <a:tint val="50000"/>
                      <a:satMod val="300000"/>
                    </a:schemeClr>
                  </a:gs>
                  <a:gs pos="35000">
                    <a:schemeClr val="accent3">
                      <a:tint val="37000"/>
                      <a:satMod val="300000"/>
                    </a:schemeClr>
                  </a:gs>
                  <a:gs pos="100000">
                    <a:schemeClr val="accent3">
                      <a:tint val="15000"/>
                      <a:satMod val="350000"/>
                    </a:schemeClr>
                  </a:gs>
                </a:gsLst>
                <a:lin ang="16200000" scaled="1"/>
              </a:gra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0E86D5B0-058A-42E6-973E-1CC76FB692DE}"/>
                  </a:ext>
                </a:extLst>
              </p:cNvPr>
              <p:cNvSpPr/>
              <p:nvPr/>
            </p:nvSpPr>
            <p:spPr>
              <a:xfrm>
                <a:off x="3705470" y="5301256"/>
                <a:ext cx="5378465" cy="1015663"/>
              </a:xfrm>
              <a:prstGeom prst="rect">
                <a:avLst/>
              </a:prstGeom>
            </p:spPr>
            <p:txBody>
              <a:bodyPr wrap="square">
                <a:spAutoFit/>
              </a:bodyPr>
              <a:lstStyle/>
              <a:p>
                <a:pPr marL="365760" lvl="1" indent="0" algn="ctr">
                  <a:spcAft>
                    <a:spcPts val="600"/>
                  </a:spcAft>
                  <a:buNone/>
                </a:pPr>
                <a:r>
                  <a:rPr lang="en-US" sz="1800" b="1" dirty="0">
                    <a:latin typeface="Tahoma" panose="020B0604030504040204" pitchFamily="34" charset="0"/>
                    <a:ea typeface="Tahoma" panose="020B0604030504040204" pitchFamily="34" charset="0"/>
                    <a:cs typeface="Tahoma" panose="020B0604030504040204" pitchFamily="34" charset="0"/>
                  </a:rPr>
                  <a:t>1,500 VDC PV System - DC Combiner Box</a:t>
                </a:r>
              </a:p>
              <a:p>
                <a:pPr marL="365760" lvl="1" indent="0" algn="ctr">
                  <a:spcAft>
                    <a:spcPts val="600"/>
                  </a:spcAft>
                  <a:buNone/>
                </a:pPr>
                <a:r>
                  <a:rPr lang="en-US" sz="1600" dirty="0"/>
                  <a:t>    </a:t>
                </a:r>
                <a:r>
                  <a:rPr lang="en-US" sz="1600" dirty="0">
                    <a:latin typeface="Tahoma" panose="020B0604030504040204" pitchFamily="34" charset="0"/>
                    <a:ea typeface="Tahoma" panose="020B0604030504040204" pitchFamily="34" charset="0"/>
                    <a:cs typeface="Tahoma" panose="020B0604030504040204" pitchFamily="34" charset="0"/>
                  </a:rPr>
                  <a:t>Limited Approach Boundary: 5 feet </a:t>
                </a:r>
              </a:p>
              <a:p>
                <a:pPr marL="365760" lvl="1" indent="0" algn="ctr">
                  <a:spcAft>
                    <a:spcPts val="600"/>
                  </a:spcAft>
                  <a:buNone/>
                </a:pPr>
                <a:r>
                  <a:rPr lang="en-US" sz="1600" dirty="0">
                    <a:latin typeface="Tahoma" panose="020B0604030504040204" pitchFamily="34" charset="0"/>
                    <a:ea typeface="Tahoma" panose="020B0604030504040204" pitchFamily="34" charset="0"/>
                    <a:cs typeface="Tahoma" panose="020B0604030504040204" pitchFamily="34" charset="0"/>
                  </a:rPr>
                  <a:t>    </a:t>
                </a:r>
                <a:r>
                  <a:rPr lang="en-US" sz="1600" dirty="0">
                    <a:solidFill>
                      <a:srgbClr val="FF0000"/>
                    </a:solidFill>
                    <a:latin typeface="Tahoma" panose="020B0604030504040204" pitchFamily="34" charset="0"/>
                    <a:ea typeface="Tahoma" panose="020B0604030504040204" pitchFamily="34" charset="0"/>
                    <a:cs typeface="Tahoma" panose="020B0604030504040204" pitchFamily="34" charset="0"/>
                  </a:rPr>
                  <a:t>Restricted Approach Boundary: 1.5 feet </a:t>
                </a:r>
              </a:p>
            </p:txBody>
          </p:sp>
        </p:grpSp>
      </p:grpSp>
      <p:sp>
        <p:nvSpPr>
          <p:cNvPr id="2" name="TextBox 1">
            <a:extLst>
              <a:ext uri="{FF2B5EF4-FFF2-40B4-BE49-F238E27FC236}">
                <a16:creationId xmlns:a16="http://schemas.microsoft.com/office/drawing/2014/main" id="{9C570699-7CDE-B043-BC34-831ED91D9797}"/>
              </a:ext>
            </a:extLst>
          </p:cNvPr>
          <p:cNvSpPr txBox="1"/>
          <p:nvPr/>
        </p:nvSpPr>
        <p:spPr>
          <a:xfrm>
            <a:off x="2876207" y="3915287"/>
            <a:ext cx="4071949" cy="830997"/>
          </a:xfrm>
          <a:prstGeom prst="rect">
            <a:avLst/>
          </a:prstGeom>
          <a:solidFill>
            <a:srgbClr val="FFFF00"/>
          </a:solidFill>
          <a:ln w="19050">
            <a:solidFill>
              <a:srgbClr val="FF0000"/>
            </a:solidFill>
          </a:ln>
        </p:spPr>
        <p:txBody>
          <a:bodyPr wrap="none" rtlCol="0">
            <a:spAutoFit/>
          </a:bodyPr>
          <a:lstStyle/>
          <a:p>
            <a:pPr algn="ctr"/>
            <a:r>
              <a:rPr lang="en-US" sz="1600" b="1" dirty="0">
                <a:solidFill>
                  <a:srgbClr val="FF0000"/>
                </a:solidFill>
                <a:latin typeface="Tahoma"/>
                <a:cs typeface="Tahoma"/>
              </a:rPr>
              <a:t>Within restricted approach boundary:</a:t>
            </a:r>
          </a:p>
          <a:p>
            <a:pPr algn="ctr"/>
            <a:r>
              <a:rPr lang="en-US" sz="1600" b="1" dirty="0">
                <a:solidFill>
                  <a:srgbClr val="FF0000"/>
                </a:solidFill>
                <a:latin typeface="Tahoma"/>
                <a:cs typeface="Tahoma"/>
              </a:rPr>
              <a:t>Qualified persons only!</a:t>
            </a:r>
          </a:p>
          <a:p>
            <a:pPr algn="ctr"/>
            <a:r>
              <a:rPr lang="en-US" sz="1600" b="1" dirty="0">
                <a:solidFill>
                  <a:srgbClr val="FF0000"/>
                </a:solidFill>
                <a:latin typeface="Tahoma"/>
                <a:cs typeface="Tahoma"/>
              </a:rPr>
              <a:t>PPE required!</a:t>
            </a:r>
          </a:p>
        </p:txBody>
      </p:sp>
    </p:spTree>
    <p:extLst>
      <p:ext uri="{BB962C8B-B14F-4D97-AF65-F5344CB8AC3E}">
        <p14:creationId xmlns:p14="http://schemas.microsoft.com/office/powerpoint/2010/main" val="28455131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10">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0">
                                            <p:txEl>
                                              <p:pRg st="2" end="2"/>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3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1265" name="Rectangle 2"/>
          <p:cNvSpPr>
            <a:spLocks noGrp="1" noChangeArrowheads="1"/>
          </p:cNvSpPr>
          <p:nvPr>
            <p:ph type="title"/>
          </p:nvPr>
        </p:nvSpPr>
        <p:spPr/>
        <p:txBody>
          <a:bodyPr/>
          <a:lstStyle/>
          <a:p>
            <a:pPr eaLnBrk="1" hangingPunct="1">
              <a:defRPr/>
            </a:pPr>
            <a:r>
              <a:rPr lang="en-US" cap="small" dirty="0">
                <a:solidFill>
                  <a:schemeClr val="tx1"/>
                </a:solidFill>
                <a:cs typeface="Times New Roman" charset="0"/>
              </a:rPr>
              <a:t>Arc Flash Hazards</a:t>
            </a:r>
            <a:endParaRPr lang="en-US" sz="3600" cap="small" dirty="0">
              <a:solidFill>
                <a:schemeClr val="tx1"/>
              </a:solidFill>
              <a:cs typeface="Times New Roman" charset="0"/>
            </a:endParaRPr>
          </a:p>
        </p:txBody>
      </p:sp>
      <p:sp>
        <p:nvSpPr>
          <p:cNvPr id="9" name="TextBox 8">
            <a:extLst>
              <a:ext uri="{FF2B5EF4-FFF2-40B4-BE49-F238E27FC236}">
                <a16:creationId xmlns:a16="http://schemas.microsoft.com/office/drawing/2014/main" id="{A589B013-340F-C34B-914B-A57948A288E9}"/>
              </a:ext>
            </a:extLst>
          </p:cNvPr>
          <p:cNvSpPr txBox="1"/>
          <p:nvPr/>
        </p:nvSpPr>
        <p:spPr>
          <a:xfrm>
            <a:off x="64168" y="81990"/>
            <a:ext cx="1356590" cy="461665"/>
          </a:xfrm>
          <a:prstGeom prst="rect">
            <a:avLst/>
          </a:prstGeom>
          <a:solidFill>
            <a:schemeClr val="accent4">
              <a:lumMod val="20000"/>
              <a:lumOff val="80000"/>
            </a:schemeClr>
          </a:solidFill>
          <a:ln w="19050">
            <a:solidFill>
              <a:srgbClr val="FF9F28"/>
            </a:solidFill>
          </a:ln>
        </p:spPr>
        <p:txBody>
          <a:bodyPr wrap="none" rtlCol="0">
            <a:spAutoFit/>
          </a:bodyPr>
          <a:lstStyle/>
          <a:p>
            <a:r>
              <a:rPr lang="en-US" dirty="0">
                <a:solidFill>
                  <a:srgbClr val="FF9F28"/>
                </a:solidFill>
                <a:latin typeface="Tahoma"/>
                <a:cs typeface="Tahoma"/>
              </a:rPr>
              <a:t>Arc flash</a:t>
            </a:r>
          </a:p>
        </p:txBody>
      </p:sp>
      <p:sp>
        <p:nvSpPr>
          <p:cNvPr id="2" name="Content Placeholder 1"/>
          <p:cNvSpPr>
            <a:spLocks noGrp="1"/>
          </p:cNvSpPr>
          <p:nvPr>
            <p:ph idx="1"/>
          </p:nvPr>
        </p:nvSpPr>
        <p:spPr>
          <a:xfrm>
            <a:off x="-1160" y="924815"/>
            <a:ext cx="8662834" cy="5533821"/>
          </a:xfrm>
        </p:spPr>
        <p:txBody>
          <a:bodyPr>
            <a:noAutofit/>
          </a:bodyPr>
          <a:lstStyle/>
          <a:p>
            <a:pPr>
              <a:spcAft>
                <a:spcPts val="600"/>
              </a:spcAft>
            </a:pPr>
            <a:r>
              <a:rPr lang="en-US" sz="2800" dirty="0"/>
              <a:t>A source of possible injury or death due to the release of energy caused by an electric arc</a:t>
            </a:r>
          </a:p>
          <a:p>
            <a:pPr lvl="1">
              <a:spcAft>
                <a:spcPts val="600"/>
              </a:spcAft>
            </a:pPr>
            <a:r>
              <a:rPr lang="en-US" sz="2400" dirty="0"/>
              <a:t>Arc flash - extreme temperatures, blinding light</a:t>
            </a:r>
          </a:p>
          <a:p>
            <a:pPr lvl="1">
              <a:spcAft>
                <a:spcPts val="600"/>
              </a:spcAft>
            </a:pPr>
            <a:r>
              <a:rPr lang="en-US" sz="2400" dirty="0"/>
              <a:t>Arc blast - intense pressure and sound             associated with arc flash</a:t>
            </a:r>
          </a:p>
        </p:txBody>
      </p:sp>
      <p:sp>
        <p:nvSpPr>
          <p:cNvPr id="7" name="Rectangle 3"/>
          <p:cNvSpPr txBox="1">
            <a:spLocks noChangeArrowheads="1"/>
          </p:cNvSpPr>
          <p:nvPr/>
        </p:nvSpPr>
        <p:spPr>
          <a:xfrm>
            <a:off x="10415" y="3299407"/>
            <a:ext cx="5888989" cy="3489142"/>
          </a:xfrm>
          <a:prstGeom prst="rect">
            <a:avLst/>
          </a:prstGeom>
        </p:spPr>
        <p:txBody>
          <a:bodyPr vert="horz" lIns="91440" tIns="45720" rIns="91440" bIns="45720" rtlCol="0">
            <a:noAutofit/>
          </a:bodyPr>
          <a:lstStyle>
            <a:lvl1pPr marL="456565" indent="-457200" algn="l" rtl="0" eaLnBrk="1" fontAlgn="base" hangingPunct="1">
              <a:spcBef>
                <a:spcPts val="600"/>
              </a:spcBef>
              <a:spcAft>
                <a:spcPct val="0"/>
              </a:spcAft>
              <a:buFont typeface="ZapfDingbatsITC" charset="0"/>
              <a:buChar char="✸"/>
              <a:tabLst/>
              <a:defRPr sz="3200" kern="1200">
                <a:solidFill>
                  <a:schemeClr val="tx1"/>
                </a:solidFill>
                <a:latin typeface="Tahoma" charset="0"/>
                <a:ea typeface="Tahoma" charset="0"/>
                <a:cs typeface="Tahoma" charset="0"/>
              </a:defRPr>
            </a:lvl1pPr>
            <a:lvl2pPr marL="731520" indent="-365760" algn="l" rtl="0" eaLnBrk="1" fontAlgn="base" hangingPunct="1">
              <a:spcBef>
                <a:spcPts val="600"/>
              </a:spcBef>
              <a:spcAft>
                <a:spcPct val="0"/>
              </a:spcAft>
              <a:buClr>
                <a:srgbClr val="317840"/>
              </a:buClr>
              <a:buFont typeface="ZapfDingbatsITC" charset="0"/>
              <a:buChar char="✧"/>
              <a:defRPr sz="2800" kern="1200">
                <a:solidFill>
                  <a:schemeClr val="tx1"/>
                </a:solidFill>
                <a:latin typeface="Tahoma" charset="0"/>
                <a:ea typeface="Tahoma" charset="0"/>
                <a:cs typeface="Tahoma" charset="0"/>
              </a:defRPr>
            </a:lvl2pPr>
            <a:lvl3pPr marL="914400" indent="-274320" algn="l" rtl="0" eaLnBrk="1" fontAlgn="base" hangingPunct="1">
              <a:spcBef>
                <a:spcPts val="600"/>
              </a:spcBef>
              <a:spcAft>
                <a:spcPct val="0"/>
              </a:spcAft>
              <a:buFont typeface="Arial" charset="0"/>
              <a:buChar char="•"/>
              <a:defRPr sz="2400" kern="1200">
                <a:solidFill>
                  <a:schemeClr val="tx1"/>
                </a:solidFill>
                <a:latin typeface="Tahoma" charset="0"/>
                <a:ea typeface="Tahoma" charset="0"/>
                <a:cs typeface="Tahoma" charset="0"/>
              </a:defRPr>
            </a:lvl3pPr>
            <a:lvl4pPr marL="1597025" indent="-225425" algn="l" rtl="0" eaLnBrk="1" fontAlgn="base" hangingPunct="1">
              <a:spcBef>
                <a:spcPct val="20000"/>
              </a:spcBef>
              <a:spcAft>
                <a:spcPct val="0"/>
              </a:spcAft>
              <a:buFont typeface="Arial" charset="0"/>
              <a:buChar char="–"/>
              <a:defRPr sz="2000" kern="1200">
                <a:solidFill>
                  <a:schemeClr val="tx1"/>
                </a:solidFill>
                <a:latin typeface="Tahoma" charset="0"/>
                <a:ea typeface="Tahoma" charset="0"/>
                <a:cs typeface="Tahoma" charset="0"/>
              </a:defRPr>
            </a:lvl4pPr>
            <a:lvl5pPr marL="2054225" indent="-225425" algn="l" rtl="0" eaLnBrk="1" fontAlgn="base" hangingPunct="1">
              <a:spcBef>
                <a:spcPct val="20000"/>
              </a:spcBef>
              <a:spcAft>
                <a:spcPct val="0"/>
              </a:spcAft>
              <a:buFont typeface="Arial" charset="0"/>
              <a:buChar char="»"/>
              <a:defRPr sz="2000" kern="1200">
                <a:solidFill>
                  <a:schemeClr val="tx1"/>
                </a:solidFill>
                <a:latin typeface="Tahoma" charset="0"/>
                <a:ea typeface="Tahoma" charset="0"/>
                <a:cs typeface="Tahoma" charset="0"/>
              </a:defRPr>
            </a:lvl5pPr>
            <a:lvl6pPr marL="2513718" indent="-228519" algn="l" defTabSz="914079"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0758" indent="-228519" algn="l" defTabSz="914079"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7797" indent="-228519" algn="l" defTabSz="914079"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4837" indent="-228519" algn="l" defTabSz="914079"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spcAft>
                <a:spcPts val="600"/>
              </a:spcAft>
            </a:pPr>
            <a:r>
              <a:rPr lang="en-US" sz="2800" dirty="0"/>
              <a:t>Incident energy</a:t>
            </a:r>
          </a:p>
          <a:p>
            <a:pPr lvl="1">
              <a:spcAft>
                <a:spcPts val="600"/>
              </a:spcAft>
              <a:buClr>
                <a:srgbClr val="2776A7"/>
              </a:buClr>
            </a:pPr>
            <a:r>
              <a:rPr lang="en-US" sz="2400" dirty="0"/>
              <a:t>Level of thermal energy generated from an electrical arc</a:t>
            </a:r>
          </a:p>
          <a:p>
            <a:pPr lvl="1">
              <a:spcAft>
                <a:spcPts val="600"/>
              </a:spcAft>
              <a:buClr>
                <a:srgbClr val="2776A7"/>
              </a:buClr>
            </a:pPr>
            <a:r>
              <a:rPr lang="en-US" sz="2400" dirty="0"/>
              <a:t>Determined by </a:t>
            </a:r>
          </a:p>
          <a:p>
            <a:pPr lvl="2">
              <a:spcAft>
                <a:spcPts val="600"/>
              </a:spcAft>
            </a:pPr>
            <a:r>
              <a:rPr lang="en-US" sz="2000" dirty="0"/>
              <a:t>Fault current available during short circuit</a:t>
            </a:r>
          </a:p>
          <a:p>
            <a:pPr lvl="2">
              <a:spcAft>
                <a:spcPts val="600"/>
              </a:spcAft>
            </a:pPr>
            <a:r>
              <a:rPr lang="en-US" sz="2000" dirty="0"/>
              <a:t>Overcurrent protection device(s)</a:t>
            </a:r>
          </a:p>
          <a:p>
            <a:pPr lvl="2">
              <a:spcAft>
                <a:spcPts val="600"/>
              </a:spcAft>
            </a:pPr>
            <a:r>
              <a:rPr lang="en-US" sz="2000" dirty="0"/>
              <a:t>Fault clearing time</a:t>
            </a:r>
          </a:p>
          <a:p>
            <a:pPr lvl="1">
              <a:spcAft>
                <a:spcPts val="600"/>
              </a:spcAft>
            </a:pPr>
            <a:endParaRPr lang="en-US" dirty="0">
              <a:solidFill>
                <a:srgbClr val="000000"/>
              </a:solidFill>
              <a:cs typeface="Times New Roman" pitchFamily="18" charset="0"/>
            </a:endParaRPr>
          </a:p>
          <a:p>
            <a:pPr>
              <a:spcAft>
                <a:spcPts val="600"/>
              </a:spcAft>
              <a:buFont typeface="Wingdings" pitchFamily="2" charset="2"/>
              <a:buNone/>
            </a:pPr>
            <a:endParaRPr lang="en-US" sz="2600" dirty="0">
              <a:solidFill>
                <a:srgbClr val="000000"/>
              </a:solidFill>
              <a:cs typeface="Times New Roman" pitchFamily="18" charset="0"/>
            </a:endParaRPr>
          </a:p>
        </p:txBody>
      </p:sp>
      <p:pic>
        <p:nvPicPr>
          <p:cNvPr id="3" name="Picture 2" descr="Picture of a worker in a full arc flash suit with pants, shirt, helmet and electrically insulating gloves using a fiberglass pole to turn off a transforme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111433" y="2838798"/>
            <a:ext cx="2929553" cy="3906071"/>
          </a:xfrm>
          <a:prstGeom prst="rect">
            <a:avLst/>
          </a:prstGeom>
          <a:ln w="19050">
            <a:solidFill>
              <a:schemeClr val="tx1"/>
            </a:solidFill>
          </a:ln>
        </p:spPr>
      </p:pic>
    </p:spTree>
    <p:extLst>
      <p:ext uri="{BB962C8B-B14F-4D97-AF65-F5344CB8AC3E}">
        <p14:creationId xmlns:p14="http://schemas.microsoft.com/office/powerpoint/2010/main" val="10705935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1" end="1"/>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7">
                                            <p:txEl>
                                              <p:pRg st="1" end="1"/>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7">
                                            <p:txEl>
                                              <p:pRg st="2" end="2"/>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7">
                                            <p:txEl>
                                              <p:pRg st="3" end="3"/>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7">
                                            <p:txEl>
                                              <p:pRg st="4" end="4"/>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7">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Picture 1" descr="Diagram of arc flash boundaries."/>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295775" y="1134453"/>
            <a:ext cx="4848225" cy="3762375"/>
          </a:xfrm>
          <a:prstGeom prst="rect">
            <a:avLst/>
          </a:prstGeom>
        </p:spPr>
      </p:pic>
      <p:sp>
        <p:nvSpPr>
          <p:cNvPr id="11265" name="Rectangle 2"/>
          <p:cNvSpPr>
            <a:spLocks noGrp="1" noChangeArrowheads="1"/>
          </p:cNvSpPr>
          <p:nvPr>
            <p:ph type="title"/>
          </p:nvPr>
        </p:nvSpPr>
        <p:spPr/>
        <p:txBody>
          <a:bodyPr/>
          <a:lstStyle/>
          <a:p>
            <a:pPr>
              <a:defRPr/>
            </a:pPr>
            <a:r>
              <a:rPr lang="en-US" sz="3200" cap="small" dirty="0">
                <a:solidFill>
                  <a:schemeClr val="tx1"/>
                </a:solidFill>
                <a:cs typeface="Times New Roman" charset="0"/>
              </a:rPr>
              <a:t>Arc Flash Risk </a:t>
            </a:r>
            <a:r>
              <a:rPr lang="en-US" sz="3200" dirty="0">
                <a:solidFill>
                  <a:schemeClr val="tx1"/>
                </a:solidFill>
                <a:cs typeface="Times New Roman" charset="0"/>
              </a:rPr>
              <a:t>Assessment</a:t>
            </a:r>
            <a:br>
              <a:rPr lang="en-US" sz="3200" dirty="0">
                <a:solidFill>
                  <a:schemeClr val="tx1"/>
                </a:solidFill>
                <a:cs typeface="Times New Roman" charset="0"/>
              </a:rPr>
            </a:br>
            <a:r>
              <a:rPr lang="en-US" sz="3200" dirty="0">
                <a:solidFill>
                  <a:schemeClr val="tx1"/>
                </a:solidFill>
                <a:cs typeface="Times New Roman" charset="0"/>
              </a:rPr>
              <a:t> and Boundaries </a:t>
            </a:r>
            <a:endParaRPr lang="en-US" sz="3200" cap="small" dirty="0">
              <a:solidFill>
                <a:schemeClr val="tx1"/>
              </a:solidFill>
              <a:cs typeface="Times New Roman" charset="0"/>
            </a:endParaRPr>
          </a:p>
        </p:txBody>
      </p:sp>
      <p:sp>
        <p:nvSpPr>
          <p:cNvPr id="15" name="TextBox 14">
            <a:extLst>
              <a:ext uri="{FF2B5EF4-FFF2-40B4-BE49-F238E27FC236}">
                <a16:creationId xmlns:a16="http://schemas.microsoft.com/office/drawing/2014/main" id="{652120FB-705C-1949-A3A2-411BCE646A60}"/>
              </a:ext>
            </a:extLst>
          </p:cNvPr>
          <p:cNvSpPr txBox="1"/>
          <p:nvPr/>
        </p:nvSpPr>
        <p:spPr>
          <a:xfrm>
            <a:off x="64168" y="81990"/>
            <a:ext cx="1356590" cy="461665"/>
          </a:xfrm>
          <a:prstGeom prst="rect">
            <a:avLst/>
          </a:prstGeom>
          <a:solidFill>
            <a:schemeClr val="accent4">
              <a:lumMod val="20000"/>
              <a:lumOff val="80000"/>
            </a:schemeClr>
          </a:solidFill>
          <a:ln w="19050">
            <a:solidFill>
              <a:srgbClr val="FF9F28"/>
            </a:solidFill>
          </a:ln>
        </p:spPr>
        <p:txBody>
          <a:bodyPr wrap="none" rtlCol="0">
            <a:spAutoFit/>
          </a:bodyPr>
          <a:lstStyle>
            <a:defPPr>
              <a:defRPr lang="en-US"/>
            </a:defPPr>
            <a:lvl1pPr>
              <a:defRPr>
                <a:solidFill>
                  <a:srgbClr val="FF9F28"/>
                </a:solidFill>
                <a:latin typeface="Tahoma"/>
                <a:cs typeface="Tahoma"/>
              </a:defRPr>
            </a:lvl1pPr>
          </a:lstStyle>
          <a:p>
            <a:r>
              <a:rPr lang="en-US" dirty="0"/>
              <a:t>Arc flash</a:t>
            </a:r>
          </a:p>
        </p:txBody>
      </p:sp>
      <p:sp>
        <p:nvSpPr>
          <p:cNvPr id="6" name="Rectangle 3"/>
          <p:cNvSpPr txBox="1">
            <a:spLocks noChangeArrowheads="1"/>
          </p:cNvSpPr>
          <p:nvPr/>
        </p:nvSpPr>
        <p:spPr>
          <a:xfrm>
            <a:off x="91440" y="1005839"/>
            <a:ext cx="4129438" cy="5512655"/>
          </a:xfrm>
          <a:prstGeom prst="rect">
            <a:avLst/>
          </a:prstGeom>
        </p:spPr>
        <p:txBody>
          <a:bodyPr vert="horz" lIns="91440" tIns="45720" rIns="91440" bIns="45720" rtlCol="0">
            <a:noAutofit/>
          </a:bodyPr>
          <a:lstStyle>
            <a:lvl1pPr marL="456565" indent="-457200" algn="l" rtl="0" eaLnBrk="1" fontAlgn="base" hangingPunct="1">
              <a:spcBef>
                <a:spcPts val="600"/>
              </a:spcBef>
              <a:spcAft>
                <a:spcPct val="0"/>
              </a:spcAft>
              <a:buFont typeface="ZapfDingbatsITC" charset="0"/>
              <a:buChar char="✸"/>
              <a:tabLst/>
              <a:defRPr sz="3200" kern="1200">
                <a:solidFill>
                  <a:schemeClr val="tx1"/>
                </a:solidFill>
                <a:latin typeface="Tahoma" charset="0"/>
                <a:ea typeface="Tahoma" charset="0"/>
                <a:cs typeface="Tahoma" charset="0"/>
              </a:defRPr>
            </a:lvl1pPr>
            <a:lvl2pPr marL="731520" indent="-365760" algn="l" rtl="0" eaLnBrk="1" fontAlgn="base" hangingPunct="1">
              <a:spcBef>
                <a:spcPts val="600"/>
              </a:spcBef>
              <a:spcAft>
                <a:spcPct val="0"/>
              </a:spcAft>
              <a:buClr>
                <a:srgbClr val="317840"/>
              </a:buClr>
              <a:buFont typeface="ZapfDingbatsITC" charset="0"/>
              <a:buChar char="✧"/>
              <a:defRPr sz="2800" kern="1200">
                <a:solidFill>
                  <a:schemeClr val="tx1"/>
                </a:solidFill>
                <a:latin typeface="Tahoma" charset="0"/>
                <a:ea typeface="Tahoma" charset="0"/>
                <a:cs typeface="Tahoma" charset="0"/>
              </a:defRPr>
            </a:lvl2pPr>
            <a:lvl3pPr marL="914400" indent="-274320" algn="l" rtl="0" eaLnBrk="1" fontAlgn="base" hangingPunct="1">
              <a:spcBef>
                <a:spcPts val="600"/>
              </a:spcBef>
              <a:spcAft>
                <a:spcPct val="0"/>
              </a:spcAft>
              <a:buFont typeface="Arial" charset="0"/>
              <a:buChar char="•"/>
              <a:defRPr sz="2400" kern="1200">
                <a:solidFill>
                  <a:schemeClr val="tx1"/>
                </a:solidFill>
                <a:latin typeface="Tahoma" charset="0"/>
                <a:ea typeface="Tahoma" charset="0"/>
                <a:cs typeface="Tahoma" charset="0"/>
              </a:defRPr>
            </a:lvl3pPr>
            <a:lvl4pPr marL="1597025" indent="-225425" algn="l" rtl="0" eaLnBrk="1" fontAlgn="base" hangingPunct="1">
              <a:spcBef>
                <a:spcPct val="20000"/>
              </a:spcBef>
              <a:spcAft>
                <a:spcPct val="0"/>
              </a:spcAft>
              <a:buFont typeface="Arial" charset="0"/>
              <a:buChar char="–"/>
              <a:defRPr sz="2000" kern="1200">
                <a:solidFill>
                  <a:schemeClr val="tx1"/>
                </a:solidFill>
                <a:latin typeface="Tahoma" charset="0"/>
                <a:ea typeface="Tahoma" charset="0"/>
                <a:cs typeface="Tahoma" charset="0"/>
              </a:defRPr>
            </a:lvl4pPr>
            <a:lvl5pPr marL="2054225" indent="-225425" algn="l" rtl="0" eaLnBrk="1" fontAlgn="base" hangingPunct="1">
              <a:spcBef>
                <a:spcPct val="20000"/>
              </a:spcBef>
              <a:spcAft>
                <a:spcPct val="0"/>
              </a:spcAft>
              <a:buFont typeface="Arial" charset="0"/>
              <a:buChar char="»"/>
              <a:defRPr sz="2000" kern="1200">
                <a:solidFill>
                  <a:schemeClr val="tx1"/>
                </a:solidFill>
                <a:latin typeface="Tahoma" charset="0"/>
                <a:ea typeface="Tahoma" charset="0"/>
                <a:cs typeface="Tahoma" charset="0"/>
              </a:defRPr>
            </a:lvl5pPr>
            <a:lvl6pPr marL="2513718" indent="-228519" algn="l" defTabSz="914079"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0758" indent="-228519" algn="l" defTabSz="914079"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7797" indent="-228519" algn="l" defTabSz="914079"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4837" indent="-228519" algn="l" defTabSz="914079"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spcAft>
                <a:spcPts val="600"/>
              </a:spcAft>
            </a:pPr>
            <a:r>
              <a:rPr lang="en-US" sz="2400" dirty="0"/>
              <a:t>Arc flash risk assessment</a:t>
            </a:r>
          </a:p>
          <a:p>
            <a:pPr lvl="1">
              <a:spcAft>
                <a:spcPts val="600"/>
              </a:spcAft>
              <a:buClr>
                <a:srgbClr val="246F9D"/>
              </a:buClr>
            </a:pPr>
            <a:r>
              <a:rPr lang="en-US" sz="2000" dirty="0"/>
              <a:t>Identify arc flash hazard</a:t>
            </a:r>
          </a:p>
          <a:p>
            <a:pPr lvl="1">
              <a:spcAft>
                <a:spcPts val="600"/>
              </a:spcAft>
              <a:buClr>
                <a:srgbClr val="246F9D"/>
              </a:buClr>
            </a:pPr>
            <a:r>
              <a:rPr lang="en-US" sz="2000" dirty="0"/>
              <a:t>Estimate likelihood and             severity of occurrence </a:t>
            </a:r>
          </a:p>
          <a:p>
            <a:pPr lvl="1">
              <a:spcAft>
                <a:spcPts val="600"/>
              </a:spcAft>
              <a:buClr>
                <a:srgbClr val="246F9D"/>
              </a:buClr>
            </a:pPr>
            <a:r>
              <a:rPr lang="en-US" sz="2000" dirty="0"/>
              <a:t>Determine protective measures</a:t>
            </a:r>
          </a:p>
          <a:p>
            <a:pPr>
              <a:spcAft>
                <a:spcPts val="600"/>
              </a:spcAft>
            </a:pPr>
            <a:r>
              <a:rPr lang="en-US" sz="2400" dirty="0"/>
              <a:t>Arc flash boundary </a:t>
            </a:r>
          </a:p>
          <a:p>
            <a:pPr lvl="1">
              <a:spcAft>
                <a:spcPts val="600"/>
              </a:spcAft>
              <a:buClr>
                <a:srgbClr val="246F9D"/>
              </a:buClr>
            </a:pPr>
            <a:r>
              <a:rPr lang="en-US" sz="2000" dirty="0"/>
              <a:t>Distance at which a worker could be exposed to incident energy ≥ 1.2 </a:t>
            </a:r>
            <a:r>
              <a:rPr lang="en-US" sz="2000" dirty="0" err="1"/>
              <a:t>cal</a:t>
            </a:r>
            <a:r>
              <a:rPr lang="en-US" sz="2000" dirty="0"/>
              <a:t>/cm²</a:t>
            </a:r>
          </a:p>
          <a:p>
            <a:pPr lvl="2">
              <a:spcAft>
                <a:spcPts val="600"/>
              </a:spcAft>
            </a:pPr>
            <a:r>
              <a:rPr lang="en-US" sz="1800" dirty="0"/>
              <a:t>Minimum 2</a:t>
            </a:r>
            <a:r>
              <a:rPr lang="en-US" sz="1800" baseline="30000" dirty="0"/>
              <a:t>nd</a:t>
            </a:r>
            <a:r>
              <a:rPr lang="en-US" sz="1800" dirty="0"/>
              <a:t> degree burns</a:t>
            </a:r>
          </a:p>
          <a:p>
            <a:pPr lvl="1">
              <a:spcAft>
                <a:spcPts val="600"/>
              </a:spcAft>
              <a:buClr>
                <a:srgbClr val="246F9D"/>
              </a:buClr>
            </a:pPr>
            <a:r>
              <a:rPr lang="en-US" sz="2000" dirty="0"/>
              <a:t>PPE required within arc flash boundary</a:t>
            </a:r>
          </a:p>
          <a:p>
            <a:pPr>
              <a:spcAft>
                <a:spcPts val="600"/>
              </a:spcAft>
            </a:pPr>
            <a:endParaRPr lang="en-US" dirty="0">
              <a:solidFill>
                <a:srgbClr val="000000"/>
              </a:solidFill>
              <a:cs typeface="Times New Roman" pitchFamily="18" charset="0"/>
            </a:endParaRPr>
          </a:p>
        </p:txBody>
      </p:sp>
      <p:sp>
        <p:nvSpPr>
          <p:cNvPr id="24" name="TextBox 23">
            <a:extLst>
              <a:ext uri="{FF2B5EF4-FFF2-40B4-BE49-F238E27FC236}">
                <a16:creationId xmlns:a16="http://schemas.microsoft.com/office/drawing/2014/main" id="{520ED9CF-59F2-47B6-91A8-70830234B72E}"/>
              </a:ext>
            </a:extLst>
          </p:cNvPr>
          <p:cNvSpPr txBox="1"/>
          <p:nvPr/>
        </p:nvSpPr>
        <p:spPr>
          <a:xfrm>
            <a:off x="6408121" y="1048405"/>
            <a:ext cx="1489779" cy="276999"/>
          </a:xfrm>
          <a:prstGeom prst="rect">
            <a:avLst/>
          </a:prstGeom>
          <a:solidFill>
            <a:srgbClr val="FFFF00"/>
          </a:solidFill>
          <a:ln>
            <a:solidFill>
              <a:srgbClr val="FF0000"/>
            </a:solidFill>
          </a:ln>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US" sz="1200" dirty="0">
                <a:solidFill>
                  <a:schemeClr val="tx1"/>
                </a:solidFill>
                <a:latin typeface="Tahoma"/>
                <a:cs typeface="Tahoma"/>
              </a:rPr>
              <a:t>Arc Flash Boundary</a:t>
            </a:r>
          </a:p>
        </p:txBody>
      </p:sp>
      <p:sp>
        <p:nvSpPr>
          <p:cNvPr id="19" name="TextBox 18">
            <a:extLst>
              <a:ext uri="{FF2B5EF4-FFF2-40B4-BE49-F238E27FC236}">
                <a16:creationId xmlns:a16="http://schemas.microsoft.com/office/drawing/2014/main" id="{1E368761-9C27-45FA-9142-2F6BFF2F8BA2}"/>
              </a:ext>
            </a:extLst>
          </p:cNvPr>
          <p:cNvSpPr txBox="1"/>
          <p:nvPr/>
        </p:nvSpPr>
        <p:spPr>
          <a:xfrm>
            <a:off x="7484012" y="1528604"/>
            <a:ext cx="1370686" cy="461665"/>
          </a:xfrm>
          <a:prstGeom prst="rect">
            <a:avLst/>
          </a:prstGeom>
          <a:solidFill>
            <a:srgbClr val="FFFF00"/>
          </a:solidFill>
          <a:ln>
            <a:solidFill>
              <a:srgbClr val="FF0000"/>
            </a:solidFill>
          </a:ln>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US" sz="1200">
                <a:solidFill>
                  <a:schemeClr val="tx1"/>
                </a:solidFill>
                <a:latin typeface="Tahoma"/>
                <a:cs typeface="Tahoma"/>
              </a:rPr>
              <a:t>Limited Approach Boundary</a:t>
            </a:r>
          </a:p>
        </p:txBody>
      </p:sp>
      <p:sp>
        <p:nvSpPr>
          <p:cNvPr id="23" name="TextBox 22">
            <a:extLst>
              <a:ext uri="{FF2B5EF4-FFF2-40B4-BE49-F238E27FC236}">
                <a16:creationId xmlns:a16="http://schemas.microsoft.com/office/drawing/2014/main" id="{3825EB53-07D0-41DA-8F96-D6C1528526B7}"/>
              </a:ext>
            </a:extLst>
          </p:cNvPr>
          <p:cNvSpPr txBox="1"/>
          <p:nvPr/>
        </p:nvSpPr>
        <p:spPr>
          <a:xfrm>
            <a:off x="7645168" y="2091869"/>
            <a:ext cx="1339054" cy="276999"/>
          </a:xfrm>
          <a:prstGeom prst="rect">
            <a:avLst/>
          </a:prstGeom>
          <a:solidFill>
            <a:srgbClr val="FFFF00"/>
          </a:solidFill>
          <a:ln>
            <a:solidFill>
              <a:srgbClr val="FF0000"/>
            </a:solidFill>
          </a:ln>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US" sz="1200" dirty="0">
                <a:solidFill>
                  <a:schemeClr val="tx1"/>
                </a:solidFill>
                <a:latin typeface="Tahoma"/>
                <a:cs typeface="Tahoma"/>
              </a:rPr>
              <a:t>Limited Space</a:t>
            </a:r>
          </a:p>
        </p:txBody>
      </p:sp>
      <p:sp>
        <p:nvSpPr>
          <p:cNvPr id="21" name="TextBox 20">
            <a:extLst>
              <a:ext uri="{FF2B5EF4-FFF2-40B4-BE49-F238E27FC236}">
                <a16:creationId xmlns:a16="http://schemas.microsoft.com/office/drawing/2014/main" id="{865C9B23-5018-42EB-A2F0-687C26CE299A}"/>
              </a:ext>
            </a:extLst>
          </p:cNvPr>
          <p:cNvSpPr txBox="1"/>
          <p:nvPr/>
        </p:nvSpPr>
        <p:spPr>
          <a:xfrm>
            <a:off x="7530912" y="2532298"/>
            <a:ext cx="1536002" cy="646331"/>
          </a:xfrm>
          <a:prstGeom prst="rect">
            <a:avLst/>
          </a:prstGeom>
          <a:solidFill>
            <a:srgbClr val="FFFF00"/>
          </a:solidFill>
          <a:ln>
            <a:solidFill>
              <a:srgbClr val="FF0000"/>
            </a:solidFill>
          </a:ln>
        </p:spPr>
        <p:style>
          <a:lnRef idx="2">
            <a:schemeClr val="dk1"/>
          </a:lnRef>
          <a:fillRef idx="1">
            <a:schemeClr val="lt1"/>
          </a:fillRef>
          <a:effectRef idx="0">
            <a:schemeClr val="dk1"/>
          </a:effectRef>
          <a:fontRef idx="minor">
            <a:schemeClr val="dk1"/>
          </a:fontRef>
        </p:style>
        <p:txBody>
          <a:bodyPr wrap="square" rtlCol="0">
            <a:spAutoFit/>
          </a:bodyPr>
          <a:lstStyle/>
          <a:p>
            <a:pPr algn="ctr"/>
            <a:endParaRPr lang="en-US" sz="1200" dirty="0">
              <a:solidFill>
                <a:schemeClr val="tx1"/>
              </a:solidFill>
              <a:latin typeface="Tahoma"/>
              <a:cs typeface="Tahoma"/>
            </a:endParaRPr>
          </a:p>
          <a:p>
            <a:pPr algn="ctr"/>
            <a:r>
              <a:rPr lang="en-US" sz="1200" dirty="0">
                <a:solidFill>
                  <a:schemeClr val="tx1"/>
                </a:solidFill>
                <a:latin typeface="Tahoma"/>
                <a:cs typeface="Tahoma"/>
              </a:rPr>
              <a:t>SHOCK HAZARD!</a:t>
            </a:r>
          </a:p>
          <a:p>
            <a:pPr algn="ctr"/>
            <a:endParaRPr lang="en-US" sz="1200" dirty="0">
              <a:solidFill>
                <a:schemeClr val="tx1"/>
              </a:solidFill>
              <a:latin typeface="Tahoma"/>
              <a:cs typeface="Tahoma"/>
            </a:endParaRPr>
          </a:p>
        </p:txBody>
      </p:sp>
      <p:sp>
        <p:nvSpPr>
          <p:cNvPr id="20" name="TextBox 19">
            <a:extLst>
              <a:ext uri="{FF2B5EF4-FFF2-40B4-BE49-F238E27FC236}">
                <a16:creationId xmlns:a16="http://schemas.microsoft.com/office/drawing/2014/main" id="{3053FCFF-5F86-4F01-A89C-BE37E91EFDF7}"/>
              </a:ext>
            </a:extLst>
          </p:cNvPr>
          <p:cNvSpPr txBox="1"/>
          <p:nvPr/>
        </p:nvSpPr>
        <p:spPr>
          <a:xfrm>
            <a:off x="7530912" y="3280229"/>
            <a:ext cx="1536003" cy="461665"/>
          </a:xfrm>
          <a:prstGeom prst="rect">
            <a:avLst/>
          </a:prstGeom>
          <a:solidFill>
            <a:srgbClr val="FFFF00"/>
          </a:solidFill>
          <a:ln>
            <a:solidFill>
              <a:srgbClr val="FF0000"/>
            </a:solidFill>
          </a:ln>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US" sz="1200">
                <a:solidFill>
                  <a:schemeClr val="tx1"/>
                </a:solidFill>
                <a:latin typeface="Tahoma"/>
                <a:cs typeface="Tahoma"/>
              </a:rPr>
              <a:t>Restricted Approach Boundary</a:t>
            </a:r>
          </a:p>
        </p:txBody>
      </p:sp>
      <p:sp>
        <p:nvSpPr>
          <p:cNvPr id="22" name="TextBox 21">
            <a:extLst>
              <a:ext uri="{FF2B5EF4-FFF2-40B4-BE49-F238E27FC236}">
                <a16:creationId xmlns:a16="http://schemas.microsoft.com/office/drawing/2014/main" id="{0F948D71-BC2A-4015-94C8-097CBD561F6E}"/>
              </a:ext>
            </a:extLst>
          </p:cNvPr>
          <p:cNvSpPr txBox="1"/>
          <p:nvPr/>
        </p:nvSpPr>
        <p:spPr>
          <a:xfrm>
            <a:off x="7629386" y="3890925"/>
            <a:ext cx="1339054" cy="276999"/>
          </a:xfrm>
          <a:prstGeom prst="rect">
            <a:avLst/>
          </a:prstGeom>
          <a:solidFill>
            <a:srgbClr val="FFFF00"/>
          </a:solidFill>
          <a:ln>
            <a:solidFill>
              <a:srgbClr val="FF0000"/>
            </a:solidFill>
          </a:ln>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US" sz="1200" dirty="0">
                <a:solidFill>
                  <a:schemeClr val="tx1"/>
                </a:solidFill>
                <a:latin typeface="Tahoma"/>
                <a:cs typeface="Tahoma"/>
              </a:rPr>
              <a:t>Restricted Space</a:t>
            </a:r>
          </a:p>
        </p:txBody>
      </p:sp>
      <p:sp>
        <p:nvSpPr>
          <p:cNvPr id="18" name="TextBox 17">
            <a:extLst>
              <a:ext uri="{FF2B5EF4-FFF2-40B4-BE49-F238E27FC236}">
                <a16:creationId xmlns:a16="http://schemas.microsoft.com/office/drawing/2014/main" id="{1E7AC9FE-47AC-43C1-9E98-051913DA04F6}"/>
              </a:ext>
            </a:extLst>
          </p:cNvPr>
          <p:cNvSpPr txBox="1"/>
          <p:nvPr/>
        </p:nvSpPr>
        <p:spPr>
          <a:xfrm>
            <a:off x="5130656" y="4865906"/>
            <a:ext cx="1677550" cy="738664"/>
          </a:xfrm>
          <a:prstGeom prst="rect">
            <a:avLst/>
          </a:prstGeom>
          <a:ln/>
        </p:spPr>
        <p:style>
          <a:lnRef idx="1">
            <a:schemeClr val="accent3"/>
          </a:lnRef>
          <a:fillRef idx="2">
            <a:schemeClr val="accent3"/>
          </a:fillRef>
          <a:effectRef idx="1">
            <a:schemeClr val="accent3"/>
          </a:effectRef>
          <a:fontRef idx="minor">
            <a:schemeClr val="dk1"/>
          </a:fontRef>
        </p:style>
        <p:txBody>
          <a:bodyPr wrap="square" rtlCol="0">
            <a:spAutoFit/>
          </a:bodyPr>
          <a:lstStyle/>
          <a:p>
            <a:pPr algn="ctr"/>
            <a:r>
              <a:rPr lang="en-US" sz="1400">
                <a:latin typeface="Tahoma"/>
                <a:cs typeface="Tahoma"/>
              </a:rPr>
              <a:t>Limits of Approach</a:t>
            </a:r>
          </a:p>
          <a:p>
            <a:pPr algn="ctr"/>
            <a:r>
              <a:rPr lang="en-US" sz="1400">
                <a:latin typeface="Tahoma"/>
                <a:cs typeface="Tahoma"/>
              </a:rPr>
              <a:t>NFPA 70E Annex C Figure C.1.2.3</a:t>
            </a:r>
          </a:p>
        </p:txBody>
      </p:sp>
    </p:spTree>
    <p:extLst>
      <p:ext uri="{BB962C8B-B14F-4D97-AF65-F5344CB8AC3E}">
        <p14:creationId xmlns:p14="http://schemas.microsoft.com/office/powerpoint/2010/main" val="29667848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6">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6">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6">
                                            <p:txEl>
                                              <p:pRg st="3" end="3"/>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6">
                                            <p:txEl>
                                              <p:pRg st="4" end="4"/>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6">
                                            <p:txEl>
                                              <p:pRg st="5" end="5"/>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6">
                                            <p:txEl>
                                              <p:pRg st="6" end="6"/>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6">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1265" name="Rectangle 2"/>
          <p:cNvSpPr>
            <a:spLocks noGrp="1" noChangeArrowheads="1"/>
          </p:cNvSpPr>
          <p:nvPr>
            <p:ph type="title"/>
          </p:nvPr>
        </p:nvSpPr>
        <p:spPr>
          <a:xfrm>
            <a:off x="680484" y="1"/>
            <a:ext cx="8463515" cy="914400"/>
          </a:xfrm>
        </p:spPr>
        <p:txBody>
          <a:bodyPr/>
          <a:lstStyle/>
          <a:p>
            <a:pPr eaLnBrk="1" hangingPunct="1">
              <a:defRPr/>
            </a:pPr>
            <a:r>
              <a:rPr lang="en-US" cap="small" dirty="0">
                <a:solidFill>
                  <a:schemeClr val="tx1"/>
                </a:solidFill>
                <a:cs typeface="Times New Roman" charset="0"/>
              </a:rPr>
              <a:t>Arc Flash Boundary &amp; PPE</a:t>
            </a:r>
            <a:endParaRPr lang="en-US" sz="3600" cap="small" dirty="0">
              <a:solidFill>
                <a:schemeClr val="tx1"/>
              </a:solidFill>
              <a:cs typeface="Times New Roman" charset="0"/>
            </a:endParaRPr>
          </a:p>
        </p:txBody>
      </p:sp>
      <p:sp>
        <p:nvSpPr>
          <p:cNvPr id="8" name="TextBox 7">
            <a:extLst>
              <a:ext uri="{FF2B5EF4-FFF2-40B4-BE49-F238E27FC236}">
                <a16:creationId xmlns:a16="http://schemas.microsoft.com/office/drawing/2014/main" id="{1A394341-9783-904F-AA96-4140B81D3683}"/>
              </a:ext>
            </a:extLst>
          </p:cNvPr>
          <p:cNvSpPr txBox="1"/>
          <p:nvPr/>
        </p:nvSpPr>
        <p:spPr>
          <a:xfrm>
            <a:off x="64168" y="81990"/>
            <a:ext cx="1356590" cy="461665"/>
          </a:xfrm>
          <a:prstGeom prst="rect">
            <a:avLst/>
          </a:prstGeom>
          <a:solidFill>
            <a:schemeClr val="accent4">
              <a:lumMod val="20000"/>
              <a:lumOff val="80000"/>
            </a:schemeClr>
          </a:solidFill>
          <a:ln w="19050">
            <a:solidFill>
              <a:srgbClr val="FF9F28"/>
            </a:solidFill>
          </a:ln>
        </p:spPr>
        <p:txBody>
          <a:bodyPr wrap="none" rtlCol="0">
            <a:spAutoFit/>
          </a:bodyPr>
          <a:lstStyle>
            <a:defPPr>
              <a:defRPr lang="en-US"/>
            </a:defPPr>
            <a:lvl1pPr>
              <a:defRPr>
                <a:solidFill>
                  <a:srgbClr val="FF9F28"/>
                </a:solidFill>
                <a:latin typeface="Tahoma"/>
                <a:cs typeface="Tahoma"/>
              </a:defRPr>
            </a:lvl1pPr>
          </a:lstStyle>
          <a:p>
            <a:r>
              <a:rPr lang="en-US" dirty="0"/>
              <a:t>Arc flash</a:t>
            </a:r>
          </a:p>
        </p:txBody>
      </p:sp>
      <p:sp>
        <p:nvSpPr>
          <p:cNvPr id="2" name="Content Placeholder 1"/>
          <p:cNvSpPr>
            <a:spLocks noGrp="1"/>
          </p:cNvSpPr>
          <p:nvPr>
            <p:ph idx="1"/>
          </p:nvPr>
        </p:nvSpPr>
        <p:spPr>
          <a:xfrm>
            <a:off x="11265" y="1011371"/>
            <a:ext cx="6144981" cy="5689237"/>
          </a:xfrm>
        </p:spPr>
        <p:txBody>
          <a:bodyPr>
            <a:noAutofit/>
          </a:bodyPr>
          <a:lstStyle/>
          <a:p>
            <a:pPr marL="90805" indent="0">
              <a:spcAft>
                <a:spcPts val="600"/>
              </a:spcAft>
              <a:buNone/>
            </a:pPr>
            <a:r>
              <a:rPr lang="en-US" sz="2800" dirty="0"/>
              <a:t>Determined based on</a:t>
            </a:r>
          </a:p>
          <a:p>
            <a:pPr>
              <a:spcAft>
                <a:spcPts val="600"/>
              </a:spcAft>
            </a:pPr>
            <a:r>
              <a:rPr lang="en-US" sz="2400" dirty="0"/>
              <a:t>Incident energy analysis method</a:t>
            </a:r>
          </a:p>
          <a:p>
            <a:pPr lvl="1">
              <a:spcAft>
                <a:spcPts val="600"/>
              </a:spcAft>
            </a:pPr>
            <a:r>
              <a:rPr lang="en-US" sz="2000" dirty="0"/>
              <a:t>NFPA 70E Annex D calculations used to determine incident energy available</a:t>
            </a:r>
          </a:p>
          <a:p>
            <a:pPr lvl="2">
              <a:spcAft>
                <a:spcPts val="600"/>
              </a:spcAft>
            </a:pPr>
            <a:r>
              <a:rPr lang="en-US" sz="1800" dirty="0"/>
              <a:t>Analysis by engineer may be required</a:t>
            </a:r>
          </a:p>
          <a:p>
            <a:pPr lvl="2">
              <a:spcAft>
                <a:spcPts val="600"/>
              </a:spcAft>
            </a:pPr>
            <a:r>
              <a:rPr lang="en-US" sz="1800" dirty="0"/>
              <a:t>PPE selected based on incident energy level </a:t>
            </a:r>
          </a:p>
          <a:p>
            <a:pPr marL="640080" lvl="2" indent="0">
              <a:spcAft>
                <a:spcPts val="600"/>
              </a:spcAft>
              <a:buNone/>
            </a:pPr>
            <a:r>
              <a:rPr lang="en-US" sz="1800" b="1" dirty="0"/>
              <a:t>                             </a:t>
            </a:r>
            <a:r>
              <a:rPr lang="en-US" b="1" i="1" dirty="0"/>
              <a:t>Or</a:t>
            </a:r>
          </a:p>
          <a:p>
            <a:pPr>
              <a:spcAft>
                <a:spcPts val="600"/>
              </a:spcAft>
            </a:pPr>
            <a:r>
              <a:rPr lang="en-US" sz="2400" dirty="0"/>
              <a:t>Arc flash PPE category method</a:t>
            </a:r>
          </a:p>
          <a:p>
            <a:pPr lvl="1">
              <a:spcAft>
                <a:spcPts val="600"/>
              </a:spcAft>
            </a:pPr>
            <a:r>
              <a:rPr lang="en-US" sz="2000" dirty="0"/>
              <a:t>NFPA 70E 130.7(C)(15) Tables used to determine exposure level and PPE</a:t>
            </a:r>
          </a:p>
          <a:p>
            <a:pPr lvl="1">
              <a:spcAft>
                <a:spcPts val="600"/>
              </a:spcAft>
            </a:pPr>
            <a:r>
              <a:rPr lang="en-US" sz="2000" dirty="0"/>
              <a:t>Task must correspond to one of the categories</a:t>
            </a:r>
          </a:p>
          <a:p>
            <a:pPr lvl="2">
              <a:spcAft>
                <a:spcPts val="600"/>
              </a:spcAft>
            </a:pPr>
            <a:r>
              <a:rPr lang="en-US" sz="1800" dirty="0"/>
              <a:t>Does not address all DC PV circuit configurations, voltages, and current levels</a:t>
            </a:r>
          </a:p>
        </p:txBody>
      </p:sp>
      <p:pic>
        <p:nvPicPr>
          <p:cNvPr id="4" name="Picture 3" descr="Picture of a typical arc flash warning label."/>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5707954" y="939713"/>
            <a:ext cx="3314700" cy="2247900"/>
          </a:xfrm>
          <a:prstGeom prst="rect">
            <a:avLst/>
          </a:prstGeom>
        </p:spPr>
      </p:pic>
      <p:pic>
        <p:nvPicPr>
          <p:cNvPr id="6" name="Picture 5" descr="Picture of a worker wearing arc flash face shield, balaclava, fire rated clothing, and electrically insulated gloves while testing current in a large fused disconnect."/>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6223218" y="3273730"/>
            <a:ext cx="2609850" cy="3467100"/>
          </a:xfrm>
          <a:prstGeom prst="rect">
            <a:avLst/>
          </a:prstGeom>
        </p:spPr>
      </p:pic>
    </p:spTree>
    <p:extLst>
      <p:ext uri="{BB962C8B-B14F-4D97-AF65-F5344CB8AC3E}">
        <p14:creationId xmlns:p14="http://schemas.microsoft.com/office/powerpoint/2010/main" val="5159730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
                                            <p:txEl>
                                              <p:pRg st="2" end="2"/>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2">
                                            <p:txEl>
                                              <p:pRg st="3" end="3"/>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2">
                                            <p:txEl>
                                              <p:pRg st="5" end="5"/>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2">
                                            <p:txEl>
                                              <p:pRg st="6" end="6"/>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2">
                                            <p:txEl>
                                              <p:pRg st="7" end="7"/>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2">
                                            <p:txEl>
                                              <p:pRg st="8" end="8"/>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2">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8093B1-D970-BA44-9EE6-E6F77F9232D4}"/>
              </a:ext>
            </a:extLst>
          </p:cNvPr>
          <p:cNvSpPr>
            <a:spLocks noGrp="1"/>
          </p:cNvSpPr>
          <p:nvPr>
            <p:ph type="title"/>
          </p:nvPr>
        </p:nvSpPr>
        <p:spPr/>
        <p:txBody>
          <a:bodyPr/>
          <a:lstStyle/>
          <a:p>
            <a:r>
              <a:rPr lang="en-US" sz="3200" dirty="0">
                <a:solidFill>
                  <a:schemeClr val="tx1"/>
                </a:solidFill>
              </a:rPr>
              <a:t>Arc Flash Hazard on </a:t>
            </a:r>
            <a:br>
              <a:rPr lang="en-US" sz="3200" dirty="0">
                <a:solidFill>
                  <a:schemeClr val="tx1"/>
                </a:solidFill>
              </a:rPr>
            </a:br>
            <a:r>
              <a:rPr lang="en-US" sz="3200" dirty="0">
                <a:solidFill>
                  <a:schemeClr val="tx1"/>
                </a:solidFill>
              </a:rPr>
              <a:t>DC Systems</a:t>
            </a:r>
          </a:p>
        </p:txBody>
      </p:sp>
      <p:sp>
        <p:nvSpPr>
          <p:cNvPr id="4" name="TextBox 3">
            <a:extLst>
              <a:ext uri="{FF2B5EF4-FFF2-40B4-BE49-F238E27FC236}">
                <a16:creationId xmlns:a16="http://schemas.microsoft.com/office/drawing/2014/main" id="{507F74C5-5112-9644-B35F-33F990D3FAAF}"/>
              </a:ext>
            </a:extLst>
          </p:cNvPr>
          <p:cNvSpPr txBox="1"/>
          <p:nvPr/>
        </p:nvSpPr>
        <p:spPr>
          <a:xfrm>
            <a:off x="64168" y="81990"/>
            <a:ext cx="1356590" cy="461665"/>
          </a:xfrm>
          <a:prstGeom prst="rect">
            <a:avLst/>
          </a:prstGeom>
          <a:solidFill>
            <a:schemeClr val="accent4">
              <a:lumMod val="20000"/>
              <a:lumOff val="80000"/>
            </a:schemeClr>
          </a:solidFill>
          <a:ln w="19050">
            <a:solidFill>
              <a:srgbClr val="FF9F28"/>
            </a:solidFill>
          </a:ln>
        </p:spPr>
        <p:txBody>
          <a:bodyPr wrap="none" rtlCol="0">
            <a:spAutoFit/>
          </a:bodyPr>
          <a:lstStyle>
            <a:defPPr>
              <a:defRPr lang="en-US"/>
            </a:defPPr>
            <a:lvl1pPr>
              <a:defRPr>
                <a:solidFill>
                  <a:srgbClr val="FF9F28"/>
                </a:solidFill>
                <a:latin typeface="Tahoma"/>
                <a:cs typeface="Tahoma"/>
              </a:defRPr>
            </a:lvl1pPr>
          </a:lstStyle>
          <a:p>
            <a:r>
              <a:rPr lang="en-US" dirty="0"/>
              <a:t>Arc flash</a:t>
            </a:r>
          </a:p>
        </p:txBody>
      </p:sp>
      <p:sp>
        <p:nvSpPr>
          <p:cNvPr id="3" name="Content Placeholder 2">
            <a:extLst>
              <a:ext uri="{FF2B5EF4-FFF2-40B4-BE49-F238E27FC236}">
                <a16:creationId xmlns:a16="http://schemas.microsoft.com/office/drawing/2014/main" id="{ADC2988F-16E4-5B4C-AED5-B4A4D9AC8173}"/>
              </a:ext>
            </a:extLst>
          </p:cNvPr>
          <p:cNvSpPr>
            <a:spLocks noGrp="1"/>
          </p:cNvSpPr>
          <p:nvPr>
            <p:ph idx="1"/>
          </p:nvPr>
        </p:nvSpPr>
        <p:spPr>
          <a:xfrm>
            <a:off x="0" y="941528"/>
            <a:ext cx="4982426" cy="5916471"/>
          </a:xfrm>
        </p:spPr>
        <p:txBody>
          <a:bodyPr>
            <a:noAutofit/>
          </a:bodyPr>
          <a:lstStyle/>
          <a:p>
            <a:pPr>
              <a:spcAft>
                <a:spcPts val="600"/>
              </a:spcAft>
            </a:pPr>
            <a:r>
              <a:rPr lang="en-US" sz="2000" dirty="0"/>
              <a:t>Varies significantly based on size and configuration</a:t>
            </a:r>
          </a:p>
          <a:p>
            <a:pPr lvl="1">
              <a:spcAft>
                <a:spcPts val="600"/>
              </a:spcAft>
            </a:pPr>
            <a:r>
              <a:rPr lang="en-US" sz="1800" dirty="0"/>
              <a:t>Risk proportional to electrical characteristics of PV power in enclosure</a:t>
            </a:r>
          </a:p>
          <a:p>
            <a:pPr lvl="1">
              <a:spcAft>
                <a:spcPts val="600"/>
              </a:spcAft>
            </a:pPr>
            <a:r>
              <a:rPr lang="en-US" sz="1800" dirty="0"/>
              <a:t>Larger system = greater risk </a:t>
            </a:r>
          </a:p>
          <a:p>
            <a:pPr>
              <a:spcAft>
                <a:spcPts val="600"/>
              </a:spcAft>
            </a:pPr>
            <a:r>
              <a:rPr lang="en-US" sz="2000" dirty="0"/>
              <a:t>Especially a concern with central inverters</a:t>
            </a:r>
          </a:p>
          <a:p>
            <a:pPr lvl="1">
              <a:spcAft>
                <a:spcPts val="600"/>
              </a:spcAft>
            </a:pPr>
            <a:r>
              <a:rPr lang="en-US" sz="1800" dirty="0"/>
              <a:t>Many parallel PV strings</a:t>
            </a:r>
          </a:p>
          <a:p>
            <a:pPr lvl="2">
              <a:spcAft>
                <a:spcPts val="600"/>
              </a:spcAft>
            </a:pPr>
            <a:r>
              <a:rPr lang="en-US" sz="1600" dirty="0"/>
              <a:t>Combiner boxes</a:t>
            </a:r>
          </a:p>
          <a:p>
            <a:pPr lvl="2">
              <a:spcAft>
                <a:spcPts val="600"/>
              </a:spcAft>
            </a:pPr>
            <a:r>
              <a:rPr lang="en-US" sz="1600" dirty="0"/>
              <a:t>Recombiners</a:t>
            </a:r>
          </a:p>
          <a:p>
            <a:pPr lvl="1">
              <a:spcAft>
                <a:spcPts val="600"/>
              </a:spcAft>
            </a:pPr>
            <a:r>
              <a:rPr lang="en-US" sz="1800" dirty="0"/>
              <a:t>See plan set or labels for values</a:t>
            </a:r>
          </a:p>
          <a:p>
            <a:pPr>
              <a:spcAft>
                <a:spcPts val="600"/>
              </a:spcAft>
            </a:pPr>
            <a:r>
              <a:rPr lang="en-US" sz="2000" dirty="0"/>
              <a:t>Segment array to reduce hazard level</a:t>
            </a:r>
          </a:p>
          <a:p>
            <a:pPr lvl="1">
              <a:spcAft>
                <a:spcPts val="600"/>
              </a:spcAft>
            </a:pPr>
            <a:r>
              <a:rPr lang="en-US" sz="1800" dirty="0"/>
              <a:t>Isolate inverters, combiners, and portions of array into lower power segments</a:t>
            </a:r>
          </a:p>
          <a:p>
            <a:pPr marL="0" indent="0">
              <a:spcAft>
                <a:spcPts val="600"/>
              </a:spcAft>
              <a:buNone/>
            </a:pPr>
            <a:endParaRPr lang="en-US" sz="2000" dirty="0"/>
          </a:p>
        </p:txBody>
      </p:sp>
      <p:pic>
        <p:nvPicPr>
          <p:cNvPr id="5" name="Picture 4" descr="Picture of a DC combiner arc flash label."/>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5220496" y="4937493"/>
            <a:ext cx="3769461" cy="1856201"/>
          </a:xfrm>
          <a:prstGeom prst="rect">
            <a:avLst/>
          </a:prstGeom>
        </p:spPr>
      </p:pic>
      <p:pic>
        <p:nvPicPr>
          <p:cNvPr id="8" name="Picture 7" descr="Picture of a DC combiner arc flash label."/>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5146633" y="898938"/>
            <a:ext cx="3886200" cy="2028825"/>
          </a:xfrm>
          <a:prstGeom prst="rect">
            <a:avLst/>
          </a:prstGeom>
        </p:spPr>
      </p:pic>
      <p:pic>
        <p:nvPicPr>
          <p:cNvPr id="9" name="Picture 8" descr="Picture of a DC recombiner arc flash label."/>
          <p:cNvPicPr>
            <a:picLocks noChangeAspect="1"/>
          </p:cNvPicPr>
          <p:nvPr/>
        </p:nvPicPr>
        <p:blipFill>
          <a:blip r:embed="rId5">
            <a:extLst>
              <a:ext uri="{28A0092B-C50C-407E-A947-70E740481C1C}">
                <a14:useLocalDpi xmlns:a14="http://schemas.microsoft.com/office/drawing/2010/main"/>
              </a:ext>
            </a:extLst>
          </a:blip>
          <a:stretch>
            <a:fillRect/>
          </a:stretch>
        </p:blipFill>
        <p:spPr>
          <a:xfrm>
            <a:off x="5129342" y="2892338"/>
            <a:ext cx="3895725" cy="2000250"/>
          </a:xfrm>
          <a:prstGeom prst="rect">
            <a:avLst/>
          </a:prstGeom>
        </p:spPr>
      </p:pic>
    </p:spTree>
    <p:extLst>
      <p:ext uri="{BB962C8B-B14F-4D97-AF65-F5344CB8AC3E}">
        <p14:creationId xmlns:p14="http://schemas.microsoft.com/office/powerpoint/2010/main" val="3059097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
                                            <p:txEl>
                                              <p:pRg st="6" end="6"/>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8" end="8"/>
                                            </p:txEl>
                                          </p:spTgt>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Title 3"/>
          <p:cNvSpPr>
            <a:spLocks noGrp="1"/>
          </p:cNvSpPr>
          <p:nvPr>
            <p:ph type="title"/>
          </p:nvPr>
        </p:nvSpPr>
        <p:spPr>
          <a:xfrm>
            <a:off x="1" y="1"/>
            <a:ext cx="7209692" cy="914400"/>
          </a:xfrm>
        </p:spPr>
        <p:txBody>
          <a:bodyPr/>
          <a:lstStyle/>
          <a:p>
            <a:r>
              <a:rPr lang="en-US" dirty="0" smtClean="0">
                <a:solidFill>
                  <a:schemeClr val="tx1"/>
                </a:solidFill>
              </a:rPr>
              <a:t>  Electrical </a:t>
            </a:r>
            <a:r>
              <a:rPr lang="en-US" dirty="0">
                <a:solidFill>
                  <a:schemeClr val="tx1"/>
                </a:solidFill>
              </a:rPr>
              <a:t>Hazards</a:t>
            </a:r>
          </a:p>
        </p:txBody>
      </p:sp>
      <p:sp>
        <p:nvSpPr>
          <p:cNvPr id="2" name="Content Placeholder 1">
            <a:extLst>
              <a:ext uri="{FF2B5EF4-FFF2-40B4-BE49-F238E27FC236}">
                <a16:creationId xmlns:a16="http://schemas.microsoft.com/office/drawing/2014/main" id="{E7EF6054-9C03-1743-BA14-80A1BCE3322E}"/>
              </a:ext>
            </a:extLst>
          </p:cNvPr>
          <p:cNvSpPr>
            <a:spLocks noGrp="1"/>
          </p:cNvSpPr>
          <p:nvPr>
            <p:ph idx="1"/>
          </p:nvPr>
        </p:nvSpPr>
        <p:spPr>
          <a:xfrm>
            <a:off x="364012" y="2034082"/>
            <a:ext cx="3766482" cy="2621541"/>
          </a:xfrm>
        </p:spPr>
        <p:txBody>
          <a:bodyPr/>
          <a:lstStyle/>
          <a:p>
            <a:pPr marL="0" indent="0" algn="ctr">
              <a:buNone/>
            </a:pPr>
            <a:r>
              <a:rPr lang="en-US" sz="3600" b="1" dirty="0"/>
              <a:t>Part IV:</a:t>
            </a:r>
            <a:br>
              <a:rPr lang="en-US" sz="3600" b="1" dirty="0"/>
            </a:br>
            <a:r>
              <a:rPr lang="en-US" sz="3600" b="1" dirty="0"/>
              <a:t>PPE</a:t>
            </a:r>
          </a:p>
        </p:txBody>
      </p:sp>
      <p:pic>
        <p:nvPicPr>
          <p:cNvPr id="7" name="Picture 6" descr="Worker wearing arc flash face shield, balaclava, fire resistant shirt, and electrical insulating gloves while testing current in a DC combiner box.">
            <a:extLst>
              <a:ext uri="{FF2B5EF4-FFF2-40B4-BE49-F238E27FC236}">
                <a16:creationId xmlns:a16="http://schemas.microsoft.com/office/drawing/2014/main" id="{99C86DFA-B7E6-C14E-B5EA-F538FD90A77B}"/>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rot="5400000">
            <a:off x="4781403" y="878248"/>
            <a:ext cx="3180573" cy="3822869"/>
          </a:xfrm>
          <a:prstGeom prst="rect">
            <a:avLst/>
          </a:prstGeom>
          <a:ln w="19050">
            <a:solidFill>
              <a:schemeClr val="tx1"/>
            </a:solidFill>
          </a:ln>
        </p:spPr>
        <p:style>
          <a:lnRef idx="2">
            <a:schemeClr val="dk1"/>
          </a:lnRef>
          <a:fillRef idx="1">
            <a:schemeClr val="lt1"/>
          </a:fillRef>
          <a:effectRef idx="0">
            <a:schemeClr val="dk1"/>
          </a:effectRef>
          <a:fontRef idx="minor">
            <a:schemeClr val="dk1"/>
          </a:fontRef>
        </p:style>
      </p:pic>
    </p:spTree>
    <p:extLst>
      <p:ext uri="{BB962C8B-B14F-4D97-AF65-F5344CB8AC3E}">
        <p14:creationId xmlns:p14="http://schemas.microsoft.com/office/powerpoint/2010/main" val="3405589267"/>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200" dirty="0">
                <a:solidFill>
                  <a:schemeClr val="tx1"/>
                </a:solidFill>
              </a:rPr>
              <a:t>Creating an Electrically Safe</a:t>
            </a:r>
            <a:br>
              <a:rPr lang="en-US" sz="3200" dirty="0">
                <a:solidFill>
                  <a:schemeClr val="tx1"/>
                </a:solidFill>
              </a:rPr>
            </a:br>
            <a:r>
              <a:rPr lang="en-US" sz="3200" dirty="0">
                <a:solidFill>
                  <a:schemeClr val="tx1"/>
                </a:solidFill>
              </a:rPr>
              <a:t>Work Environment</a:t>
            </a:r>
          </a:p>
        </p:txBody>
      </p:sp>
      <p:sp>
        <p:nvSpPr>
          <p:cNvPr id="4" name="Content Placeholder 3"/>
          <p:cNvSpPr>
            <a:spLocks noGrp="1"/>
          </p:cNvSpPr>
          <p:nvPr>
            <p:ph idx="4294967295"/>
          </p:nvPr>
        </p:nvSpPr>
        <p:spPr>
          <a:xfrm>
            <a:off x="162033" y="1064435"/>
            <a:ext cx="8662987" cy="5534025"/>
          </a:xfrm>
        </p:spPr>
        <p:txBody>
          <a:bodyPr>
            <a:noAutofit/>
          </a:bodyPr>
          <a:lstStyle/>
          <a:p>
            <a:pPr>
              <a:spcAft>
                <a:spcPts val="600"/>
              </a:spcAft>
            </a:pPr>
            <a:r>
              <a:rPr lang="en-US" sz="2800" dirty="0"/>
              <a:t>Job Hazard Analysis (JHA) </a:t>
            </a:r>
          </a:p>
          <a:p>
            <a:pPr lvl="1">
              <a:spcAft>
                <a:spcPts val="600"/>
              </a:spcAft>
              <a:buClr>
                <a:srgbClr val="2776A7"/>
              </a:buClr>
            </a:pPr>
            <a:r>
              <a:rPr lang="en-US" sz="2400" dirty="0"/>
              <a:t>Task-based </a:t>
            </a:r>
          </a:p>
          <a:p>
            <a:pPr lvl="1">
              <a:spcAft>
                <a:spcPts val="600"/>
              </a:spcAft>
              <a:buClr>
                <a:srgbClr val="2776A7"/>
              </a:buClr>
            </a:pPr>
            <a:r>
              <a:rPr lang="en-US" sz="2400" dirty="0"/>
              <a:t>Identify then eliminate or                                          mitigate hazards!</a:t>
            </a:r>
          </a:p>
          <a:p>
            <a:pPr>
              <a:spcAft>
                <a:spcPts val="600"/>
              </a:spcAft>
            </a:pPr>
            <a:r>
              <a:rPr lang="en-US" sz="2800" dirty="0"/>
              <a:t>Standard operating procedures (SOPs)</a:t>
            </a:r>
          </a:p>
          <a:p>
            <a:pPr lvl="1">
              <a:spcAft>
                <a:spcPts val="600"/>
              </a:spcAft>
              <a:buClr>
                <a:srgbClr val="2776A7"/>
              </a:buClr>
            </a:pPr>
            <a:r>
              <a:rPr lang="en-US" sz="2400" dirty="0"/>
              <a:t>‘Live’ work only performed during testing, commissioning, troubleshooting</a:t>
            </a:r>
          </a:p>
          <a:p>
            <a:pPr lvl="1">
              <a:spcAft>
                <a:spcPts val="600"/>
              </a:spcAft>
              <a:buClr>
                <a:srgbClr val="2776A7"/>
              </a:buClr>
            </a:pPr>
            <a:r>
              <a:rPr lang="en-US" sz="2400" dirty="0"/>
              <a:t>Tools/equipment/meters, PPE, and documentation</a:t>
            </a:r>
          </a:p>
          <a:p>
            <a:pPr>
              <a:spcAft>
                <a:spcPts val="600"/>
              </a:spcAft>
            </a:pPr>
            <a:r>
              <a:rPr lang="en-US" sz="2800" dirty="0"/>
              <a:t>Qualified persons only</a:t>
            </a:r>
          </a:p>
          <a:p>
            <a:pPr>
              <a:spcAft>
                <a:spcPts val="600"/>
              </a:spcAft>
            </a:pPr>
            <a:r>
              <a:rPr lang="en-US" sz="2800" dirty="0"/>
              <a:t>Follow lockout / tagout (LOTO) procedures</a:t>
            </a:r>
          </a:p>
        </p:txBody>
      </p:sp>
      <p:pic>
        <p:nvPicPr>
          <p:cNvPr id="3" name="Picture 2" descr="Picture of a warning label which reads &quot;electric shock hazard, turn off photovoltaic AC disconnect prior to servicing this equipment. To be serviced by qualified persons only.&quot;"/>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711086" y="1312949"/>
            <a:ext cx="2857500" cy="1476375"/>
          </a:xfrm>
          <a:prstGeom prst="rect">
            <a:avLst/>
          </a:prstGeom>
        </p:spPr>
      </p:pic>
    </p:spTree>
    <p:extLst>
      <p:ext uri="{BB962C8B-B14F-4D97-AF65-F5344CB8AC3E}">
        <p14:creationId xmlns:p14="http://schemas.microsoft.com/office/powerpoint/2010/main" val="21469738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4">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txEl>
                                              <p:pRg st="3" end="3"/>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4">
                                            <p:txEl>
                                              <p:pRg st="4" end="4"/>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4">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4">
                                            <p:txEl>
                                              <p:pRg st="6" end="6"/>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4">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3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dirty="0">
                <a:solidFill>
                  <a:schemeClr val="tx1"/>
                </a:solidFill>
              </a:rPr>
              <a:t>Energized Circuits</a:t>
            </a:r>
          </a:p>
        </p:txBody>
      </p:sp>
      <p:sp>
        <p:nvSpPr>
          <p:cNvPr id="4" name="Content Placeholder 3"/>
          <p:cNvSpPr>
            <a:spLocks noGrp="1"/>
          </p:cNvSpPr>
          <p:nvPr>
            <p:ph idx="1"/>
          </p:nvPr>
        </p:nvSpPr>
        <p:spPr>
          <a:xfrm>
            <a:off x="45140" y="959540"/>
            <a:ext cx="8894573" cy="2621633"/>
          </a:xfrm>
        </p:spPr>
        <p:txBody>
          <a:bodyPr>
            <a:noAutofit/>
          </a:bodyPr>
          <a:lstStyle/>
          <a:p>
            <a:pPr>
              <a:spcAft>
                <a:spcPts val="600"/>
              </a:spcAft>
            </a:pPr>
            <a:r>
              <a:rPr lang="en-US" sz="2800" b="1" dirty="0"/>
              <a:t>No need to work on them during installation!</a:t>
            </a:r>
          </a:p>
          <a:p>
            <a:pPr lvl="1">
              <a:spcAft>
                <a:spcPts val="600"/>
              </a:spcAft>
            </a:pPr>
            <a:r>
              <a:rPr lang="en-US" sz="2400" dirty="0"/>
              <a:t>Electricians </a:t>
            </a:r>
            <a:r>
              <a:rPr lang="en-US" sz="2400" b="1" dirty="0"/>
              <a:t>only</a:t>
            </a:r>
            <a:r>
              <a:rPr lang="en-US" sz="2400" dirty="0"/>
              <a:t> access energized circuits during </a:t>
            </a:r>
          </a:p>
          <a:p>
            <a:pPr lvl="2">
              <a:spcAft>
                <a:spcPts val="600"/>
              </a:spcAft>
            </a:pPr>
            <a:r>
              <a:rPr lang="en-US" sz="2000" dirty="0"/>
              <a:t>Testing</a:t>
            </a:r>
          </a:p>
          <a:p>
            <a:pPr lvl="2">
              <a:spcAft>
                <a:spcPts val="600"/>
              </a:spcAft>
            </a:pPr>
            <a:r>
              <a:rPr lang="en-US" sz="2000" dirty="0"/>
              <a:t>Commissioning</a:t>
            </a:r>
          </a:p>
          <a:p>
            <a:pPr lvl="2">
              <a:spcAft>
                <a:spcPts val="600"/>
              </a:spcAft>
            </a:pPr>
            <a:r>
              <a:rPr lang="en-US" sz="2000" dirty="0"/>
              <a:t>Troubleshooting</a:t>
            </a:r>
            <a:endParaRPr lang="en-US" sz="2800" dirty="0"/>
          </a:p>
        </p:txBody>
      </p:sp>
      <p:sp>
        <p:nvSpPr>
          <p:cNvPr id="7" name="Content Placeholder 3">
            <a:extLst>
              <a:ext uri="{FF2B5EF4-FFF2-40B4-BE49-F238E27FC236}">
                <a16:creationId xmlns:a16="http://schemas.microsoft.com/office/drawing/2014/main" id="{63B4BC37-38AC-4990-9A7D-A9925DFE091D}"/>
              </a:ext>
            </a:extLst>
          </p:cNvPr>
          <p:cNvSpPr txBox="1">
            <a:spLocks/>
          </p:cNvSpPr>
          <p:nvPr/>
        </p:nvSpPr>
        <p:spPr>
          <a:xfrm>
            <a:off x="63795" y="5823584"/>
            <a:ext cx="9011696" cy="849967"/>
          </a:xfrm>
          <a:prstGeom prst="rect">
            <a:avLst/>
          </a:prstGeom>
          <a:solidFill>
            <a:srgbClr val="FFFF00"/>
          </a:solidFill>
          <a:ln w="38100">
            <a:solidFill>
              <a:srgbClr val="FF0000"/>
            </a:solidFill>
          </a:ln>
        </p:spPr>
        <p:txBody>
          <a:bodyPr vert="horz" lIns="91440" tIns="45720" rIns="91440" bIns="45720" rtlCol="0" anchor="ctr">
            <a:noAutofit/>
          </a:bodyPr>
          <a:lstStyle>
            <a:lvl1pPr marL="456565" indent="-457200" algn="l" rtl="0" eaLnBrk="1" fontAlgn="base" hangingPunct="1">
              <a:spcBef>
                <a:spcPts val="600"/>
              </a:spcBef>
              <a:spcAft>
                <a:spcPct val="0"/>
              </a:spcAft>
              <a:buFont typeface="ZapfDingbatsITC" charset="0"/>
              <a:buChar char="✸"/>
              <a:tabLst/>
              <a:defRPr sz="3200" kern="1200">
                <a:solidFill>
                  <a:schemeClr val="tx1"/>
                </a:solidFill>
                <a:latin typeface="Tahoma" charset="0"/>
                <a:ea typeface="Tahoma" charset="0"/>
                <a:cs typeface="Tahoma" charset="0"/>
              </a:defRPr>
            </a:lvl1pPr>
            <a:lvl2pPr marL="731520" indent="-365760" algn="l" rtl="0" eaLnBrk="1" fontAlgn="base" hangingPunct="1">
              <a:spcBef>
                <a:spcPts val="600"/>
              </a:spcBef>
              <a:spcAft>
                <a:spcPct val="0"/>
              </a:spcAft>
              <a:buClr>
                <a:srgbClr val="317840"/>
              </a:buClr>
              <a:buFont typeface="ZapfDingbatsITC" charset="0"/>
              <a:buChar char="✧"/>
              <a:defRPr sz="2800" kern="1200">
                <a:solidFill>
                  <a:schemeClr val="tx1"/>
                </a:solidFill>
                <a:latin typeface="Tahoma" charset="0"/>
                <a:ea typeface="Tahoma" charset="0"/>
                <a:cs typeface="Tahoma" charset="0"/>
              </a:defRPr>
            </a:lvl2pPr>
            <a:lvl3pPr marL="914400" indent="-274320" algn="l" rtl="0" eaLnBrk="1" fontAlgn="base" hangingPunct="1">
              <a:spcBef>
                <a:spcPts val="600"/>
              </a:spcBef>
              <a:spcAft>
                <a:spcPct val="0"/>
              </a:spcAft>
              <a:buFont typeface="Arial" charset="0"/>
              <a:buChar char="•"/>
              <a:defRPr sz="2400" kern="1200">
                <a:solidFill>
                  <a:schemeClr val="tx1"/>
                </a:solidFill>
                <a:latin typeface="Tahoma" charset="0"/>
                <a:ea typeface="Tahoma" charset="0"/>
                <a:cs typeface="Tahoma" charset="0"/>
              </a:defRPr>
            </a:lvl3pPr>
            <a:lvl4pPr marL="1597025" indent="-225425" algn="l" rtl="0" eaLnBrk="1" fontAlgn="base" hangingPunct="1">
              <a:spcBef>
                <a:spcPct val="20000"/>
              </a:spcBef>
              <a:spcAft>
                <a:spcPct val="0"/>
              </a:spcAft>
              <a:buFont typeface="Arial" charset="0"/>
              <a:buChar char="–"/>
              <a:defRPr sz="2000" kern="1200">
                <a:solidFill>
                  <a:schemeClr val="tx1"/>
                </a:solidFill>
                <a:latin typeface="Tahoma" charset="0"/>
                <a:ea typeface="Tahoma" charset="0"/>
                <a:cs typeface="Tahoma" charset="0"/>
              </a:defRPr>
            </a:lvl4pPr>
            <a:lvl5pPr marL="2054225" indent="-225425" algn="l" rtl="0" eaLnBrk="1" fontAlgn="base" hangingPunct="1">
              <a:spcBef>
                <a:spcPct val="20000"/>
              </a:spcBef>
              <a:spcAft>
                <a:spcPct val="0"/>
              </a:spcAft>
              <a:buFont typeface="Arial" charset="0"/>
              <a:buChar char="»"/>
              <a:defRPr sz="2000" kern="1200">
                <a:solidFill>
                  <a:schemeClr val="tx1"/>
                </a:solidFill>
                <a:latin typeface="Tahoma" charset="0"/>
                <a:ea typeface="Tahoma" charset="0"/>
                <a:cs typeface="Tahoma" charset="0"/>
              </a:defRPr>
            </a:lvl5pPr>
            <a:lvl6pPr marL="2513718" indent="-228519" algn="l" defTabSz="914079"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0758" indent="-228519" algn="l" defTabSz="914079"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7797" indent="-228519" algn="l" defTabSz="914079"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4837" indent="-228519" algn="l" defTabSz="914079"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spcAft>
                <a:spcPts val="0"/>
              </a:spcAft>
              <a:buNone/>
            </a:pPr>
            <a:r>
              <a:rPr lang="en-US" sz="2000" dirty="0"/>
              <a:t>By following proper installation procedures, nearly </a:t>
            </a:r>
            <a:r>
              <a:rPr lang="en-US" sz="2000" b="1" dirty="0"/>
              <a:t>ALL</a:t>
            </a:r>
            <a:r>
              <a:rPr lang="en-US" sz="2000" dirty="0"/>
              <a:t> electrical work (except testing, commissioning, and troubleshooting) can be done while de-energized  </a:t>
            </a:r>
          </a:p>
        </p:txBody>
      </p:sp>
      <p:pic>
        <p:nvPicPr>
          <p:cNvPr id="3" name="Picture 2" descr="Picture of a worker crimping a terminal on the end of a large conductor using a large electric crimping tool. The conductor is not energized."/>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3486803" y="2080234"/>
            <a:ext cx="5276850" cy="3524250"/>
          </a:xfrm>
          <a:prstGeom prst="rect">
            <a:avLst/>
          </a:prstGeom>
        </p:spPr>
      </p:pic>
    </p:spTree>
    <p:extLst>
      <p:ext uri="{BB962C8B-B14F-4D97-AF65-F5344CB8AC3E}">
        <p14:creationId xmlns:p14="http://schemas.microsoft.com/office/powerpoint/2010/main" val="36620569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4">
                                            <p:txEl>
                                              <p:pRg st="2" end="2"/>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4">
                                            <p:txEl>
                                              <p:pRg st="3" end="3"/>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4">
                                            <p:txEl>
                                              <p:pRg st="4" end="4"/>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7">
                                            <p:txEl>
                                              <p:pRg st="0" end="0"/>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7">
                                            <p:bg/>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uiExpand="1" build="allAtOnce" animBg="1"/>
    </p:bldLst>
  </p:timing>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Rectangle 2"/>
          <p:cNvSpPr>
            <a:spLocks noGrp="1" noChangeArrowheads="1"/>
          </p:cNvSpPr>
          <p:nvPr>
            <p:ph type="title"/>
          </p:nvPr>
        </p:nvSpPr>
        <p:spPr/>
        <p:txBody>
          <a:bodyPr/>
          <a:lstStyle/>
          <a:p>
            <a:pPr eaLnBrk="1" hangingPunct="1">
              <a:defRPr/>
            </a:pPr>
            <a:r>
              <a:rPr lang="en-US" cap="small" dirty="0">
                <a:solidFill>
                  <a:schemeClr val="tx1"/>
                </a:solidFill>
                <a:ea typeface="MS PGothic" charset="0"/>
                <a:cs typeface="MS PGothic" charset="0"/>
              </a:rPr>
              <a:t>OSHA </a:t>
            </a:r>
            <a:r>
              <a:rPr lang="en-US" dirty="0">
                <a:solidFill>
                  <a:schemeClr val="tx1"/>
                </a:solidFill>
                <a:ea typeface="MS PGothic" charset="0"/>
                <a:cs typeface="MS PGothic" charset="0"/>
              </a:rPr>
              <a:t>Electrical Regulations</a:t>
            </a:r>
            <a:endParaRPr lang="en-US" sz="3600" cap="small" dirty="0">
              <a:solidFill>
                <a:schemeClr val="tx1"/>
              </a:solidFill>
              <a:ea typeface="MS PGothic" charset="0"/>
              <a:cs typeface="MS PGothic" charset="0"/>
            </a:endParaRPr>
          </a:p>
        </p:txBody>
      </p:sp>
      <p:sp>
        <p:nvSpPr>
          <p:cNvPr id="4" name="Content Placeholder 3"/>
          <p:cNvSpPr>
            <a:spLocks noGrp="1"/>
          </p:cNvSpPr>
          <p:nvPr>
            <p:ph idx="4294967295"/>
          </p:nvPr>
        </p:nvSpPr>
        <p:spPr>
          <a:xfrm>
            <a:off x="40930" y="1128451"/>
            <a:ext cx="8986112" cy="4443413"/>
          </a:xfrm>
        </p:spPr>
        <p:txBody>
          <a:bodyPr>
            <a:noAutofit/>
          </a:bodyPr>
          <a:lstStyle/>
          <a:p>
            <a:pPr marL="457200">
              <a:spcAft>
                <a:spcPts val="600"/>
              </a:spcAft>
            </a:pPr>
            <a:r>
              <a:rPr lang="en-US" sz="2800" dirty="0"/>
              <a:t>OSHA provides requirements for </a:t>
            </a:r>
            <a:r>
              <a:rPr lang="en-US" sz="2800" b="1" dirty="0"/>
              <a:t>“what to do”</a:t>
            </a:r>
          </a:p>
          <a:p>
            <a:pPr lvl="1">
              <a:spcAft>
                <a:spcPts val="600"/>
              </a:spcAft>
              <a:buClr>
                <a:srgbClr val="2776A7"/>
              </a:buClr>
            </a:pPr>
            <a:r>
              <a:rPr lang="en-US" sz="2400" dirty="0"/>
              <a:t>Electrical safety</a:t>
            </a:r>
          </a:p>
          <a:p>
            <a:pPr lvl="2">
              <a:spcAft>
                <a:spcPts val="600"/>
              </a:spcAft>
            </a:pPr>
            <a:r>
              <a:rPr lang="en-US" sz="2000" dirty="0"/>
              <a:t>OSHA 1910 Subpart S </a:t>
            </a:r>
          </a:p>
          <a:p>
            <a:pPr lvl="2">
              <a:spcAft>
                <a:spcPts val="1200"/>
              </a:spcAft>
            </a:pPr>
            <a:r>
              <a:rPr lang="en-US" sz="2000" dirty="0"/>
              <a:t>OSHA 1926 Subpart K</a:t>
            </a:r>
          </a:p>
          <a:p>
            <a:pPr lvl="1">
              <a:spcAft>
                <a:spcPts val="600"/>
              </a:spcAft>
              <a:buClr>
                <a:srgbClr val="2776A7"/>
              </a:buClr>
            </a:pPr>
            <a:r>
              <a:rPr lang="en-US" sz="2400" dirty="0"/>
              <a:t>Personal Protective Equipment                                         (PPE)</a:t>
            </a:r>
          </a:p>
          <a:p>
            <a:pPr lvl="2">
              <a:spcAft>
                <a:spcPts val="600"/>
              </a:spcAft>
            </a:pPr>
            <a:r>
              <a:rPr lang="en-US" sz="2000" dirty="0"/>
              <a:t>OSHA 1910 Subpart I </a:t>
            </a:r>
          </a:p>
          <a:p>
            <a:pPr lvl="2">
              <a:spcAft>
                <a:spcPts val="600"/>
              </a:spcAft>
            </a:pPr>
            <a:r>
              <a:rPr lang="en-US" sz="2000" dirty="0"/>
              <a:t>OSHA 1926 Subpart E</a:t>
            </a:r>
          </a:p>
        </p:txBody>
      </p:sp>
      <p:pic>
        <p:nvPicPr>
          <p:cNvPr id="2" name="Picture 1" descr="Picture of worker wearing fire rated clothing, arc flash face shield and balaclava working inside commercial electrical equipment."/>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5236727" y="1809684"/>
            <a:ext cx="3305175" cy="4391025"/>
          </a:xfrm>
          <a:prstGeom prst="rect">
            <a:avLst/>
          </a:prstGeom>
        </p:spPr>
      </p:pic>
    </p:spTree>
    <p:extLst>
      <p:ext uri="{BB962C8B-B14F-4D97-AF65-F5344CB8AC3E}">
        <p14:creationId xmlns:p14="http://schemas.microsoft.com/office/powerpoint/2010/main" val="5153462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4">
                                            <p:txEl>
                                              <p:pRg st="2" end="2"/>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
                                            <p:txEl>
                                              <p:pRg st="4" end="4"/>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4">
                                            <p:txEl>
                                              <p:pRg st="5" end="5"/>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4">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3313" name="Rectangle 2"/>
          <p:cNvSpPr>
            <a:spLocks noGrp="1" noChangeArrowheads="1"/>
          </p:cNvSpPr>
          <p:nvPr>
            <p:ph type="title"/>
          </p:nvPr>
        </p:nvSpPr>
        <p:spPr/>
        <p:txBody>
          <a:bodyPr/>
          <a:lstStyle/>
          <a:p>
            <a:pPr eaLnBrk="1" hangingPunct="1">
              <a:defRPr/>
            </a:pPr>
            <a:r>
              <a:rPr lang="en-US" sz="3600" cap="small" dirty="0">
                <a:solidFill>
                  <a:schemeClr val="tx1"/>
                </a:solidFill>
                <a:ea typeface="MS PGothic" charset="0"/>
                <a:cs typeface="Times New Roman" charset="0"/>
              </a:rPr>
              <a:t>Personal Protective Equipment</a:t>
            </a:r>
            <a:r>
              <a:rPr lang="en-US" sz="3600" dirty="0">
                <a:solidFill>
                  <a:schemeClr val="tx1"/>
                </a:solidFill>
                <a:ea typeface="MS PGothic" charset="0"/>
                <a:cs typeface="Times New Roman" charset="0"/>
              </a:rPr>
              <a:t> (PPE)</a:t>
            </a:r>
            <a:br>
              <a:rPr lang="en-US" sz="3600" dirty="0">
                <a:solidFill>
                  <a:schemeClr val="tx1"/>
                </a:solidFill>
                <a:ea typeface="MS PGothic" charset="0"/>
                <a:cs typeface="Times New Roman" charset="0"/>
              </a:rPr>
            </a:br>
            <a:r>
              <a:rPr lang="en-US" sz="2000" i="1" dirty="0">
                <a:solidFill>
                  <a:schemeClr val="tx1"/>
                </a:solidFill>
                <a:ea typeface="MS PGothic" charset="0"/>
                <a:cs typeface="Times New Roman" charset="0"/>
              </a:rPr>
              <a:t>2018 NFPA 70E 130.4 and 130.5(F)</a:t>
            </a:r>
          </a:p>
        </p:txBody>
      </p:sp>
      <p:sp>
        <p:nvSpPr>
          <p:cNvPr id="5" name="Content Placeholder 4"/>
          <p:cNvSpPr>
            <a:spLocks noGrp="1"/>
          </p:cNvSpPr>
          <p:nvPr>
            <p:ph idx="4294967295"/>
          </p:nvPr>
        </p:nvSpPr>
        <p:spPr>
          <a:xfrm>
            <a:off x="1571625" y="949325"/>
            <a:ext cx="6000750" cy="674688"/>
          </a:xfrm>
          <a:solidFill>
            <a:srgbClr val="FFFF00"/>
          </a:solidFill>
          <a:ln w="19050">
            <a:solidFill>
              <a:srgbClr val="FF0000"/>
            </a:solidFill>
          </a:ln>
        </p:spPr>
        <p:txBody>
          <a:bodyPr>
            <a:noAutofit/>
          </a:bodyPr>
          <a:lstStyle/>
          <a:p>
            <a:pPr marL="0" indent="0" algn="ctr">
              <a:buNone/>
            </a:pPr>
            <a:r>
              <a:rPr lang="en-US" sz="2000" dirty="0"/>
              <a:t>Electrical PPE depends on the task and the system. It may include, but is not limited to:</a:t>
            </a:r>
          </a:p>
          <a:p>
            <a:pPr algn="ctr"/>
            <a:endParaRPr lang="en-US" sz="2000" dirty="0"/>
          </a:p>
        </p:txBody>
      </p:sp>
      <p:sp>
        <p:nvSpPr>
          <p:cNvPr id="10" name="Content Placeholder 4"/>
          <p:cNvSpPr txBox="1">
            <a:spLocks/>
          </p:cNvSpPr>
          <p:nvPr/>
        </p:nvSpPr>
        <p:spPr>
          <a:xfrm>
            <a:off x="298111" y="1743968"/>
            <a:ext cx="4498905" cy="3671647"/>
          </a:xfrm>
          <a:prstGeom prst="rect">
            <a:avLst/>
          </a:prstGeom>
        </p:spPr>
        <p:txBody>
          <a:bodyPr vert="horz" lIns="91440" tIns="45720" rIns="91440" bIns="45720" rtlCol="0">
            <a:noAutofit/>
          </a:bodyPr>
          <a:lstStyle>
            <a:lvl1pPr marL="456565" indent="-457200" algn="l" rtl="0" eaLnBrk="1" fontAlgn="base" hangingPunct="1">
              <a:spcBef>
                <a:spcPts val="600"/>
              </a:spcBef>
              <a:spcAft>
                <a:spcPct val="0"/>
              </a:spcAft>
              <a:buFont typeface="ZapfDingbatsITC" charset="0"/>
              <a:buChar char="✸"/>
              <a:tabLst/>
              <a:defRPr sz="3200" kern="1200">
                <a:solidFill>
                  <a:schemeClr val="tx1"/>
                </a:solidFill>
                <a:latin typeface="Tahoma" charset="0"/>
                <a:ea typeface="Tahoma" charset="0"/>
                <a:cs typeface="Tahoma" charset="0"/>
              </a:defRPr>
            </a:lvl1pPr>
            <a:lvl2pPr marL="731520" indent="-365760" algn="l" rtl="0" eaLnBrk="1" fontAlgn="base" hangingPunct="1">
              <a:spcBef>
                <a:spcPts val="600"/>
              </a:spcBef>
              <a:spcAft>
                <a:spcPct val="0"/>
              </a:spcAft>
              <a:buClr>
                <a:srgbClr val="317840"/>
              </a:buClr>
              <a:buFont typeface="ZapfDingbatsITC" charset="0"/>
              <a:buChar char="✧"/>
              <a:defRPr sz="2800" kern="1200">
                <a:solidFill>
                  <a:schemeClr val="tx1"/>
                </a:solidFill>
                <a:latin typeface="Tahoma" charset="0"/>
                <a:ea typeface="Tahoma" charset="0"/>
                <a:cs typeface="Tahoma" charset="0"/>
              </a:defRPr>
            </a:lvl2pPr>
            <a:lvl3pPr marL="914400" indent="-274320" algn="l" rtl="0" eaLnBrk="1" fontAlgn="base" hangingPunct="1">
              <a:spcBef>
                <a:spcPts val="600"/>
              </a:spcBef>
              <a:spcAft>
                <a:spcPct val="0"/>
              </a:spcAft>
              <a:buFont typeface="Arial" charset="0"/>
              <a:buChar char="•"/>
              <a:defRPr sz="2400" kern="1200">
                <a:solidFill>
                  <a:schemeClr val="tx1"/>
                </a:solidFill>
                <a:latin typeface="Tahoma" charset="0"/>
                <a:ea typeface="Tahoma" charset="0"/>
                <a:cs typeface="Tahoma" charset="0"/>
              </a:defRPr>
            </a:lvl3pPr>
            <a:lvl4pPr marL="1597025" indent="-225425" algn="l" rtl="0" eaLnBrk="1" fontAlgn="base" hangingPunct="1">
              <a:spcBef>
                <a:spcPct val="20000"/>
              </a:spcBef>
              <a:spcAft>
                <a:spcPct val="0"/>
              </a:spcAft>
              <a:buFont typeface="Arial" charset="0"/>
              <a:buChar char="–"/>
              <a:defRPr sz="2000" kern="1200">
                <a:solidFill>
                  <a:schemeClr val="tx1"/>
                </a:solidFill>
                <a:latin typeface="Tahoma" charset="0"/>
                <a:ea typeface="Tahoma" charset="0"/>
                <a:cs typeface="Tahoma" charset="0"/>
              </a:defRPr>
            </a:lvl4pPr>
            <a:lvl5pPr marL="2054225" indent="-225425" algn="l" rtl="0" eaLnBrk="1" fontAlgn="base" hangingPunct="1">
              <a:spcBef>
                <a:spcPct val="20000"/>
              </a:spcBef>
              <a:spcAft>
                <a:spcPct val="0"/>
              </a:spcAft>
              <a:buFont typeface="Arial" charset="0"/>
              <a:buChar char="»"/>
              <a:defRPr sz="2000" kern="1200">
                <a:solidFill>
                  <a:schemeClr val="tx1"/>
                </a:solidFill>
                <a:latin typeface="Tahoma" charset="0"/>
                <a:ea typeface="Tahoma" charset="0"/>
                <a:cs typeface="Tahoma" charset="0"/>
              </a:defRPr>
            </a:lvl5pPr>
            <a:lvl6pPr marL="2513718" indent="-228519" algn="l" defTabSz="914079"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0758" indent="-228519" algn="l" defTabSz="914079"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7797" indent="-228519" algn="l" defTabSz="914079"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4837" indent="-228519" algn="l" defTabSz="914079"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sz="2400" dirty="0"/>
              <a:t>Protective equipment</a:t>
            </a:r>
          </a:p>
          <a:p>
            <a:pPr lvl="1">
              <a:buClr>
                <a:srgbClr val="2776A7"/>
              </a:buClr>
            </a:pPr>
            <a:r>
              <a:rPr lang="en-US" sz="2000" dirty="0">
                <a:solidFill>
                  <a:schemeClr val="dk1"/>
                </a:solidFill>
              </a:rPr>
              <a:t>Face shield</a:t>
            </a:r>
          </a:p>
          <a:p>
            <a:pPr lvl="1">
              <a:buClr>
                <a:srgbClr val="2776A7"/>
              </a:buClr>
            </a:pPr>
            <a:r>
              <a:rPr lang="en-US" sz="2000" dirty="0">
                <a:solidFill>
                  <a:schemeClr val="dk1"/>
                </a:solidFill>
              </a:rPr>
              <a:t>Hard hat</a:t>
            </a:r>
          </a:p>
          <a:p>
            <a:pPr lvl="1">
              <a:buClr>
                <a:srgbClr val="2776A7"/>
              </a:buClr>
            </a:pPr>
            <a:r>
              <a:rPr lang="en-US" sz="2000" dirty="0">
                <a:solidFill>
                  <a:schemeClr val="dk1"/>
                </a:solidFill>
              </a:rPr>
              <a:t>Safety glasses or safety goggles</a:t>
            </a:r>
          </a:p>
          <a:p>
            <a:pPr lvl="1">
              <a:buClr>
                <a:srgbClr val="2776A7"/>
              </a:buClr>
            </a:pPr>
            <a:r>
              <a:rPr lang="en-US" sz="2000" dirty="0">
                <a:solidFill>
                  <a:schemeClr val="dk1"/>
                </a:solidFill>
              </a:rPr>
              <a:t>Hearing protection</a:t>
            </a:r>
          </a:p>
          <a:p>
            <a:pPr lvl="1">
              <a:buClr>
                <a:srgbClr val="2776A7"/>
              </a:buClr>
            </a:pPr>
            <a:r>
              <a:rPr lang="en-US" sz="2000" dirty="0">
                <a:solidFill>
                  <a:schemeClr val="dk1"/>
                </a:solidFill>
              </a:rPr>
              <a:t>Leather footwear</a:t>
            </a:r>
          </a:p>
          <a:p>
            <a:r>
              <a:rPr lang="en-US" sz="2400" dirty="0"/>
              <a:t>Insulating PPE</a:t>
            </a:r>
          </a:p>
          <a:p>
            <a:pPr lvl="1">
              <a:buClr>
                <a:srgbClr val="2776A7"/>
              </a:buClr>
            </a:pPr>
            <a:r>
              <a:rPr lang="en-US" sz="2000" dirty="0">
                <a:solidFill>
                  <a:schemeClr val="dk1"/>
                </a:solidFill>
              </a:rPr>
              <a:t>Gloves, sleeves</a:t>
            </a:r>
          </a:p>
          <a:p>
            <a:endParaRPr lang="en-US" dirty="0"/>
          </a:p>
        </p:txBody>
      </p:sp>
      <p:sp>
        <p:nvSpPr>
          <p:cNvPr id="12" name="Content Placeholder 4"/>
          <p:cNvSpPr txBox="1">
            <a:spLocks/>
          </p:cNvSpPr>
          <p:nvPr/>
        </p:nvSpPr>
        <p:spPr>
          <a:xfrm>
            <a:off x="5041210" y="1743969"/>
            <a:ext cx="3753963" cy="3206513"/>
          </a:xfrm>
          <a:prstGeom prst="rect">
            <a:avLst/>
          </a:prstGeom>
        </p:spPr>
        <p:txBody>
          <a:bodyPr vert="horz" lIns="91440" tIns="45720" rIns="91440" bIns="45720" rtlCol="0">
            <a:noAutofit/>
          </a:bodyPr>
          <a:lstStyle>
            <a:lvl1pPr marL="456565" indent="-457200" algn="l" rtl="0" eaLnBrk="1" fontAlgn="base" hangingPunct="1">
              <a:spcBef>
                <a:spcPts val="600"/>
              </a:spcBef>
              <a:spcAft>
                <a:spcPct val="0"/>
              </a:spcAft>
              <a:buFont typeface="ZapfDingbatsITC" charset="0"/>
              <a:buChar char="✸"/>
              <a:tabLst/>
              <a:defRPr sz="3200" kern="1200">
                <a:solidFill>
                  <a:schemeClr val="tx1"/>
                </a:solidFill>
                <a:latin typeface="Tahoma" charset="0"/>
                <a:ea typeface="Tahoma" charset="0"/>
                <a:cs typeface="Tahoma" charset="0"/>
              </a:defRPr>
            </a:lvl1pPr>
            <a:lvl2pPr marL="731520" indent="-365760" algn="l" rtl="0" eaLnBrk="1" fontAlgn="base" hangingPunct="1">
              <a:spcBef>
                <a:spcPts val="600"/>
              </a:spcBef>
              <a:spcAft>
                <a:spcPct val="0"/>
              </a:spcAft>
              <a:buClr>
                <a:srgbClr val="317840"/>
              </a:buClr>
              <a:buFont typeface="ZapfDingbatsITC" charset="0"/>
              <a:buChar char="✧"/>
              <a:defRPr sz="2800" kern="1200">
                <a:solidFill>
                  <a:schemeClr val="tx1"/>
                </a:solidFill>
                <a:latin typeface="Tahoma" charset="0"/>
                <a:ea typeface="Tahoma" charset="0"/>
                <a:cs typeface="Tahoma" charset="0"/>
              </a:defRPr>
            </a:lvl2pPr>
            <a:lvl3pPr marL="914400" indent="-274320" algn="l" rtl="0" eaLnBrk="1" fontAlgn="base" hangingPunct="1">
              <a:spcBef>
                <a:spcPts val="600"/>
              </a:spcBef>
              <a:spcAft>
                <a:spcPct val="0"/>
              </a:spcAft>
              <a:buFont typeface="Arial" charset="0"/>
              <a:buChar char="•"/>
              <a:defRPr sz="2400" kern="1200">
                <a:solidFill>
                  <a:schemeClr val="tx1"/>
                </a:solidFill>
                <a:latin typeface="Tahoma" charset="0"/>
                <a:ea typeface="Tahoma" charset="0"/>
                <a:cs typeface="Tahoma" charset="0"/>
              </a:defRPr>
            </a:lvl3pPr>
            <a:lvl4pPr marL="1597025" indent="-225425" algn="l" rtl="0" eaLnBrk="1" fontAlgn="base" hangingPunct="1">
              <a:spcBef>
                <a:spcPct val="20000"/>
              </a:spcBef>
              <a:spcAft>
                <a:spcPct val="0"/>
              </a:spcAft>
              <a:buFont typeface="Arial" charset="0"/>
              <a:buChar char="–"/>
              <a:defRPr sz="2000" kern="1200">
                <a:solidFill>
                  <a:schemeClr val="tx1"/>
                </a:solidFill>
                <a:latin typeface="Tahoma" charset="0"/>
                <a:ea typeface="Tahoma" charset="0"/>
                <a:cs typeface="Tahoma" charset="0"/>
              </a:defRPr>
            </a:lvl4pPr>
            <a:lvl5pPr marL="2054225" indent="-225425" algn="l" rtl="0" eaLnBrk="1" fontAlgn="base" hangingPunct="1">
              <a:spcBef>
                <a:spcPct val="20000"/>
              </a:spcBef>
              <a:spcAft>
                <a:spcPct val="0"/>
              </a:spcAft>
              <a:buFont typeface="Arial" charset="0"/>
              <a:buChar char="»"/>
              <a:defRPr sz="2000" kern="1200">
                <a:solidFill>
                  <a:schemeClr val="tx1"/>
                </a:solidFill>
                <a:latin typeface="Tahoma" charset="0"/>
                <a:ea typeface="Tahoma" charset="0"/>
                <a:cs typeface="Tahoma" charset="0"/>
              </a:defRPr>
            </a:lvl5pPr>
            <a:lvl6pPr marL="2513718" indent="-228519" algn="l" defTabSz="914079"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0758" indent="-228519" algn="l" defTabSz="914079"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7797" indent="-228519" algn="l" defTabSz="914079"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4837" indent="-228519" algn="l" defTabSz="914079"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sz="2400" dirty="0"/>
              <a:t>Arc-rated (AR) clothing</a:t>
            </a:r>
          </a:p>
          <a:p>
            <a:pPr lvl="1">
              <a:buClr>
                <a:srgbClr val="2776A7"/>
              </a:buClr>
            </a:pPr>
            <a:r>
              <a:rPr lang="en-US" sz="2000" dirty="0">
                <a:solidFill>
                  <a:schemeClr val="dk1"/>
                </a:solidFill>
              </a:rPr>
              <a:t>Long-sleeve shirt</a:t>
            </a:r>
          </a:p>
          <a:p>
            <a:pPr lvl="1">
              <a:buClr>
                <a:srgbClr val="2776A7"/>
              </a:buClr>
            </a:pPr>
            <a:r>
              <a:rPr lang="en-US" sz="2000" dirty="0">
                <a:solidFill>
                  <a:schemeClr val="dk1"/>
                </a:solidFill>
              </a:rPr>
              <a:t>Pants</a:t>
            </a:r>
          </a:p>
          <a:p>
            <a:pPr lvl="1">
              <a:buClr>
                <a:srgbClr val="2776A7"/>
              </a:buClr>
            </a:pPr>
            <a:r>
              <a:rPr lang="en-US" sz="2000" dirty="0">
                <a:solidFill>
                  <a:schemeClr val="dk1"/>
                </a:solidFill>
              </a:rPr>
              <a:t>Coveralls</a:t>
            </a:r>
          </a:p>
          <a:p>
            <a:pPr lvl="1">
              <a:buClr>
                <a:srgbClr val="2776A7"/>
              </a:buClr>
            </a:pPr>
            <a:r>
              <a:rPr lang="en-US" sz="2000" dirty="0">
                <a:solidFill>
                  <a:schemeClr val="dk1"/>
                </a:solidFill>
              </a:rPr>
              <a:t>Suit hood</a:t>
            </a:r>
          </a:p>
          <a:p>
            <a:pPr lvl="1">
              <a:buClr>
                <a:srgbClr val="2776A7"/>
              </a:buClr>
            </a:pPr>
            <a:r>
              <a:rPr lang="en-US" sz="2000" dirty="0">
                <a:solidFill>
                  <a:schemeClr val="dk1"/>
                </a:solidFill>
              </a:rPr>
              <a:t>Jacket, parka, rainwear, or hard hat liner</a:t>
            </a:r>
          </a:p>
          <a:p>
            <a:pPr lvl="1">
              <a:buClr>
                <a:srgbClr val="2776A7"/>
              </a:buClr>
            </a:pPr>
            <a:r>
              <a:rPr lang="en-US" sz="2000" dirty="0">
                <a:solidFill>
                  <a:schemeClr val="dk1"/>
                </a:solidFill>
              </a:rPr>
              <a:t>Balaclava</a:t>
            </a:r>
          </a:p>
        </p:txBody>
      </p:sp>
      <p:pic>
        <p:nvPicPr>
          <p:cNvPr id="4" name="Picture 3" descr="Picture of Electical golve, hard hat, shirt, and an electrical personal protective equipment kit including arc flash face shield, balaclava, safety glasses, and fire rated shirt."/>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76405" y="4946428"/>
            <a:ext cx="8029184" cy="1718477"/>
          </a:xfrm>
          <a:prstGeom prst="rect">
            <a:avLst/>
          </a:prstGeom>
        </p:spPr>
      </p:pic>
    </p:spTree>
    <p:extLst>
      <p:ext uri="{BB962C8B-B14F-4D97-AF65-F5344CB8AC3E}">
        <p14:creationId xmlns:p14="http://schemas.microsoft.com/office/powerpoint/2010/main" val="9437569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2">
                                            <p:txEl>
                                              <p:pRg st="1" end="1"/>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2">
                                            <p:txEl>
                                              <p:pRg st="2" end="2"/>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2">
                                            <p:txEl>
                                              <p:pRg st="3" end="3"/>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2">
                                            <p:txEl>
                                              <p:pRg st="4" end="4"/>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2">
                                            <p:txEl>
                                              <p:pRg st="5" end="5"/>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2">
                                            <p:txEl>
                                              <p:pRg st="6" end="6"/>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12">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4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6321" name="Rectangle 2"/>
          <p:cNvSpPr>
            <a:spLocks noGrp="1" noChangeArrowheads="1"/>
          </p:cNvSpPr>
          <p:nvPr>
            <p:ph type="title"/>
          </p:nvPr>
        </p:nvSpPr>
        <p:spPr/>
        <p:txBody>
          <a:bodyPr>
            <a:noAutofit/>
          </a:bodyPr>
          <a:lstStyle/>
          <a:p>
            <a:pPr eaLnBrk="1" hangingPunct="1">
              <a:defRPr/>
            </a:pPr>
            <a:r>
              <a:rPr lang="en-US" sz="3200" dirty="0">
                <a:solidFill>
                  <a:schemeClr val="tx1"/>
                </a:solidFill>
                <a:latin typeface="Tahoma"/>
                <a:cs typeface="Tahoma"/>
              </a:rPr>
              <a:t>Shock Hazard PPE: </a:t>
            </a:r>
            <a:br>
              <a:rPr lang="en-US" sz="3200" dirty="0">
                <a:solidFill>
                  <a:schemeClr val="tx1"/>
                </a:solidFill>
                <a:latin typeface="Tahoma"/>
                <a:cs typeface="Tahoma"/>
              </a:rPr>
            </a:br>
            <a:r>
              <a:rPr lang="en-US" sz="3200" dirty="0">
                <a:solidFill>
                  <a:schemeClr val="tx1"/>
                </a:solidFill>
                <a:latin typeface="Tahoma"/>
                <a:cs typeface="Tahoma"/>
              </a:rPr>
              <a:t>Rubber Insulating Gloves</a:t>
            </a:r>
          </a:p>
        </p:txBody>
      </p:sp>
      <p:sp>
        <p:nvSpPr>
          <p:cNvPr id="3" name="Content Placeholder 2"/>
          <p:cNvSpPr>
            <a:spLocks noGrp="1"/>
          </p:cNvSpPr>
          <p:nvPr>
            <p:ph idx="1"/>
          </p:nvPr>
        </p:nvSpPr>
        <p:spPr>
          <a:xfrm>
            <a:off x="304800" y="914402"/>
            <a:ext cx="7744046" cy="5777420"/>
          </a:xfrm>
        </p:spPr>
        <p:txBody>
          <a:bodyPr>
            <a:noAutofit/>
          </a:bodyPr>
          <a:lstStyle/>
          <a:p>
            <a:pPr>
              <a:spcAft>
                <a:spcPts val="0"/>
              </a:spcAft>
            </a:pPr>
            <a:r>
              <a:rPr lang="en-US" sz="2000" dirty="0"/>
              <a:t>When working in restricted approach boundary </a:t>
            </a:r>
          </a:p>
          <a:p>
            <a:pPr lvl="1">
              <a:spcAft>
                <a:spcPts val="0"/>
              </a:spcAft>
            </a:pPr>
            <a:r>
              <a:rPr lang="en-US" sz="1800" dirty="0"/>
              <a:t>Qualified person must be insulated or guarded from hazard</a:t>
            </a:r>
          </a:p>
          <a:p>
            <a:pPr lvl="1">
              <a:spcAft>
                <a:spcPts val="600"/>
              </a:spcAft>
            </a:pPr>
            <a:r>
              <a:rPr lang="en-US" sz="1800" dirty="0"/>
              <a:t>Insulating gloves are considered insulation only from energized parts being worked on</a:t>
            </a:r>
          </a:p>
          <a:p>
            <a:pPr>
              <a:spcAft>
                <a:spcPts val="0"/>
              </a:spcAft>
            </a:pPr>
            <a:r>
              <a:rPr lang="en-US" sz="2000" dirty="0"/>
              <a:t>Gloves must be rated for                                             appropriate voltage</a:t>
            </a:r>
          </a:p>
          <a:p>
            <a:pPr lvl="1">
              <a:spcAft>
                <a:spcPts val="600"/>
              </a:spcAft>
            </a:pPr>
            <a:r>
              <a:rPr lang="en-US" sz="1800" dirty="0"/>
              <a:t>Class 00 = 750 VDC, 500 VAC</a:t>
            </a:r>
          </a:p>
          <a:p>
            <a:pPr lvl="1">
              <a:spcAft>
                <a:spcPts val="600"/>
              </a:spcAft>
            </a:pPr>
            <a:r>
              <a:rPr lang="en-US" sz="1800" dirty="0"/>
              <a:t>Class 0 = 1,500 VDC, 1,000 VAC</a:t>
            </a:r>
          </a:p>
          <a:p>
            <a:pPr>
              <a:spcAft>
                <a:spcPts val="0"/>
              </a:spcAft>
            </a:pPr>
            <a:r>
              <a:rPr lang="en-US" sz="2000" dirty="0"/>
              <a:t>Treat with care </a:t>
            </a:r>
          </a:p>
          <a:p>
            <a:pPr lvl="1">
              <a:spcAft>
                <a:spcPts val="0"/>
              </a:spcAft>
            </a:pPr>
            <a:r>
              <a:rPr lang="en-US" sz="1800" dirty="0"/>
              <a:t>Must be visually inspected and air                                                  tested before use</a:t>
            </a:r>
          </a:p>
          <a:p>
            <a:pPr lvl="1">
              <a:spcAft>
                <a:spcPts val="0"/>
              </a:spcAft>
            </a:pPr>
            <a:r>
              <a:rPr lang="en-US" sz="1800" dirty="0"/>
              <a:t>Inspect for holes before each use</a:t>
            </a:r>
          </a:p>
          <a:p>
            <a:pPr lvl="1">
              <a:spcAft>
                <a:spcPts val="600"/>
              </a:spcAft>
            </a:pPr>
            <a:r>
              <a:rPr lang="en-US" sz="1800" dirty="0"/>
              <a:t>Keep out of sun, away from sharp                                                     objects</a:t>
            </a:r>
          </a:p>
          <a:p>
            <a:pPr>
              <a:spcAft>
                <a:spcPts val="0"/>
              </a:spcAft>
            </a:pPr>
            <a:r>
              <a:rPr lang="en-US" sz="2000" dirty="0"/>
              <a:t>Get them recertified </a:t>
            </a:r>
          </a:p>
          <a:p>
            <a:pPr lvl="1">
              <a:spcAft>
                <a:spcPts val="0"/>
              </a:spcAft>
            </a:pPr>
            <a:r>
              <a:rPr lang="en-US" sz="1800" dirty="0"/>
              <a:t>Typically every 6 months for in-service gloves</a:t>
            </a:r>
          </a:p>
        </p:txBody>
      </p:sp>
      <p:sp>
        <p:nvSpPr>
          <p:cNvPr id="11" name="Content Placeholder 2">
            <a:extLst>
              <a:ext uri="{FF2B5EF4-FFF2-40B4-BE49-F238E27FC236}">
                <a16:creationId xmlns:a16="http://schemas.microsoft.com/office/drawing/2014/main" id="{C23CAE42-2ACB-A142-AF44-54DA31E720CC}"/>
              </a:ext>
            </a:extLst>
          </p:cNvPr>
          <p:cNvSpPr txBox="1">
            <a:spLocks/>
          </p:cNvSpPr>
          <p:nvPr/>
        </p:nvSpPr>
        <p:spPr>
          <a:xfrm>
            <a:off x="4359333" y="4750902"/>
            <a:ext cx="4284920" cy="1150179"/>
          </a:xfrm>
          <a:prstGeom prst="rect">
            <a:avLst/>
          </a:prstGeom>
        </p:spPr>
        <p:txBody>
          <a:bodyPr vert="horz" lIns="91440" tIns="45720" rIns="91440" bIns="45720" rtlCol="0">
            <a:noAutofit/>
          </a:bodyPr>
          <a:lstStyle>
            <a:lvl1pPr marL="456565" indent="-457200" algn="l" rtl="0" eaLnBrk="1" fontAlgn="base" hangingPunct="1">
              <a:spcBef>
                <a:spcPts val="600"/>
              </a:spcBef>
              <a:spcAft>
                <a:spcPct val="0"/>
              </a:spcAft>
              <a:buFont typeface="ZapfDingbatsITC" charset="0"/>
              <a:buChar char="✸"/>
              <a:tabLst/>
              <a:defRPr sz="3200" kern="1200">
                <a:solidFill>
                  <a:schemeClr val="tx1"/>
                </a:solidFill>
                <a:latin typeface="Tahoma" charset="0"/>
                <a:ea typeface="Tahoma" charset="0"/>
                <a:cs typeface="Tahoma" charset="0"/>
              </a:defRPr>
            </a:lvl1pPr>
            <a:lvl2pPr marL="731520" indent="-365760" algn="l" rtl="0" eaLnBrk="1" fontAlgn="base" hangingPunct="1">
              <a:spcBef>
                <a:spcPts val="600"/>
              </a:spcBef>
              <a:spcAft>
                <a:spcPct val="0"/>
              </a:spcAft>
              <a:buClr>
                <a:srgbClr val="317840"/>
              </a:buClr>
              <a:buFont typeface="ZapfDingbatsITC" charset="0"/>
              <a:buChar char="✧"/>
              <a:defRPr sz="2800" kern="1200">
                <a:solidFill>
                  <a:schemeClr val="tx1"/>
                </a:solidFill>
                <a:latin typeface="Tahoma" charset="0"/>
                <a:ea typeface="Tahoma" charset="0"/>
                <a:cs typeface="Tahoma" charset="0"/>
              </a:defRPr>
            </a:lvl2pPr>
            <a:lvl3pPr marL="914400" indent="-274320" algn="l" rtl="0" eaLnBrk="1" fontAlgn="base" hangingPunct="1">
              <a:spcBef>
                <a:spcPts val="600"/>
              </a:spcBef>
              <a:spcAft>
                <a:spcPct val="0"/>
              </a:spcAft>
              <a:buFont typeface="Arial" charset="0"/>
              <a:buChar char="•"/>
              <a:defRPr sz="2400" kern="1200">
                <a:solidFill>
                  <a:schemeClr val="tx1"/>
                </a:solidFill>
                <a:latin typeface="Tahoma" charset="0"/>
                <a:ea typeface="Tahoma" charset="0"/>
                <a:cs typeface="Tahoma" charset="0"/>
              </a:defRPr>
            </a:lvl3pPr>
            <a:lvl4pPr marL="1597025" indent="-225425" algn="l" rtl="0" eaLnBrk="1" fontAlgn="base" hangingPunct="1">
              <a:spcBef>
                <a:spcPct val="20000"/>
              </a:spcBef>
              <a:spcAft>
                <a:spcPct val="0"/>
              </a:spcAft>
              <a:buFont typeface="Arial" charset="0"/>
              <a:buChar char="–"/>
              <a:defRPr sz="2000" kern="1200">
                <a:solidFill>
                  <a:schemeClr val="tx1"/>
                </a:solidFill>
                <a:latin typeface="Tahoma" charset="0"/>
                <a:ea typeface="Tahoma" charset="0"/>
                <a:cs typeface="Tahoma" charset="0"/>
              </a:defRPr>
            </a:lvl4pPr>
            <a:lvl5pPr marL="2054225" indent="-225425" algn="l" rtl="0" eaLnBrk="1" fontAlgn="base" hangingPunct="1">
              <a:spcBef>
                <a:spcPct val="20000"/>
              </a:spcBef>
              <a:spcAft>
                <a:spcPct val="0"/>
              </a:spcAft>
              <a:buFont typeface="Arial" charset="0"/>
              <a:buChar char="»"/>
              <a:defRPr sz="2000" kern="1200">
                <a:solidFill>
                  <a:schemeClr val="tx1"/>
                </a:solidFill>
                <a:latin typeface="Tahoma" charset="0"/>
                <a:ea typeface="Tahoma" charset="0"/>
                <a:cs typeface="Tahoma" charset="0"/>
              </a:defRPr>
            </a:lvl5pPr>
            <a:lvl6pPr marL="2513718" indent="-228519" algn="l" defTabSz="914079"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0758" indent="-228519" algn="l" defTabSz="914079"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7797" indent="-228519" algn="l" defTabSz="914079"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4837" indent="-228519" algn="l" defTabSz="914079"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lvl="1">
              <a:spcAft>
                <a:spcPts val="0"/>
              </a:spcAft>
            </a:pPr>
            <a:r>
              <a:rPr lang="en-US" sz="1800" dirty="0"/>
              <a:t>Only use when needed:                                                                                                     they’re not “work gloves”</a:t>
            </a:r>
          </a:p>
          <a:p>
            <a:pPr lvl="1">
              <a:spcAft>
                <a:spcPts val="0"/>
              </a:spcAft>
            </a:pPr>
            <a:r>
              <a:rPr lang="en-US" sz="1800" dirty="0"/>
              <a:t>Always use leather protectors</a:t>
            </a:r>
          </a:p>
        </p:txBody>
      </p:sp>
      <p:pic>
        <p:nvPicPr>
          <p:cNvPr id="7" name="Picture 6" descr="Picture of a worker wearing electrically insulated gloves and fire resistant long sleeve shirt while testing voltage inside a DC disconnect.">
            <a:extLst>
              <a:ext uri="{FF2B5EF4-FFF2-40B4-BE49-F238E27FC236}">
                <a16:creationId xmlns:a16="http://schemas.microsoft.com/office/drawing/2014/main" id="{66179307-6A5B-D341-98AF-47BBF5A3C914}"/>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742121" y="2236384"/>
            <a:ext cx="3636333" cy="2424221"/>
          </a:xfrm>
          <a:prstGeom prst="rect">
            <a:avLst/>
          </a:prstGeom>
          <a:ln w="19050">
            <a:solidFill>
              <a:schemeClr val="tx1"/>
            </a:solidFill>
          </a:ln>
        </p:spPr>
      </p:pic>
    </p:spTree>
    <p:extLst>
      <p:ext uri="{BB962C8B-B14F-4D97-AF65-F5344CB8AC3E}">
        <p14:creationId xmlns:p14="http://schemas.microsoft.com/office/powerpoint/2010/main" val="20741101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3">
                                            <p:txEl>
                                              <p:pRg st="7" end="7"/>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3">
                                            <p:txEl>
                                              <p:pRg st="8" end="8"/>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3">
                                            <p:txEl>
                                              <p:pRg st="9" end="9"/>
                                            </p:txEl>
                                          </p:spTgt>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11">
                                            <p:txEl>
                                              <p:pRg st="0" end="0"/>
                                            </p:txEl>
                                          </p:spTgt>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11">
                                            <p:txEl>
                                              <p:pRg st="1" end="1"/>
                                            </p:txEl>
                                          </p:spTgt>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nodeType="clickEffect">
                                  <p:stCondLst>
                                    <p:cond delay="0"/>
                                  </p:stCondLst>
                                  <p:childTnLst>
                                    <p:set>
                                      <p:cBhvr>
                                        <p:cTn id="36" dur="1" fill="hold">
                                          <p:stCondLst>
                                            <p:cond delay="0"/>
                                          </p:stCondLst>
                                        </p:cTn>
                                        <p:tgtEl>
                                          <p:spTgt spid="3">
                                            <p:txEl>
                                              <p:pRg st="10" end="10"/>
                                            </p:txEl>
                                          </p:spTgt>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3">
                                            <p:txEl>
                                              <p:pRg st="11" end="1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A43C55-B08D-BD42-854D-1A9B3E515A4A}"/>
              </a:ext>
            </a:extLst>
          </p:cNvPr>
          <p:cNvSpPr>
            <a:spLocks noGrp="1"/>
          </p:cNvSpPr>
          <p:nvPr>
            <p:ph type="title"/>
          </p:nvPr>
        </p:nvSpPr>
        <p:spPr/>
        <p:txBody>
          <a:bodyPr/>
          <a:lstStyle/>
          <a:p>
            <a:r>
              <a:rPr lang="en-US" sz="3200" dirty="0">
                <a:solidFill>
                  <a:schemeClr val="tx1"/>
                </a:solidFill>
              </a:rPr>
              <a:t>Other Considerations</a:t>
            </a:r>
            <a:br>
              <a:rPr lang="en-US" sz="3200" dirty="0">
                <a:solidFill>
                  <a:schemeClr val="tx1"/>
                </a:solidFill>
              </a:rPr>
            </a:br>
            <a:r>
              <a:rPr lang="en-US" sz="2000" i="1" dirty="0">
                <a:solidFill>
                  <a:schemeClr val="tx1"/>
                </a:solidFill>
                <a:ea typeface="MS PGothic" charset="0"/>
                <a:cs typeface="Times New Roman" charset="0"/>
              </a:rPr>
              <a:t>2018 NFPA 70E 130.6(D) and 130.7(D)</a:t>
            </a:r>
            <a:endParaRPr lang="en-US" sz="3200" dirty="0">
              <a:solidFill>
                <a:schemeClr val="tx1"/>
              </a:solidFill>
            </a:endParaRPr>
          </a:p>
        </p:txBody>
      </p:sp>
      <p:sp>
        <p:nvSpPr>
          <p:cNvPr id="3" name="Content Placeholder 2">
            <a:extLst>
              <a:ext uri="{FF2B5EF4-FFF2-40B4-BE49-F238E27FC236}">
                <a16:creationId xmlns:a16="http://schemas.microsoft.com/office/drawing/2014/main" id="{3A1C42D1-C8C1-3C4D-99DE-EA4A11D4335E}"/>
              </a:ext>
            </a:extLst>
          </p:cNvPr>
          <p:cNvSpPr>
            <a:spLocks noGrp="1"/>
          </p:cNvSpPr>
          <p:nvPr>
            <p:ph idx="1"/>
          </p:nvPr>
        </p:nvSpPr>
        <p:spPr>
          <a:xfrm>
            <a:off x="0" y="928367"/>
            <a:ext cx="9579935" cy="3293651"/>
          </a:xfrm>
        </p:spPr>
        <p:txBody>
          <a:bodyPr/>
          <a:lstStyle/>
          <a:p>
            <a:pPr>
              <a:spcAft>
                <a:spcPts val="0"/>
              </a:spcAft>
            </a:pPr>
            <a:r>
              <a:rPr lang="en-US" sz="2800" dirty="0"/>
              <a:t>NFPA 70E</a:t>
            </a:r>
          </a:p>
          <a:p>
            <a:pPr lvl="1">
              <a:spcAft>
                <a:spcPts val="0"/>
              </a:spcAft>
            </a:pPr>
            <a:r>
              <a:rPr lang="en-US" sz="2400" dirty="0"/>
              <a:t>130.6(D): No conductive articles worn inside restricted approach boundary  </a:t>
            </a:r>
          </a:p>
          <a:p>
            <a:pPr lvl="2">
              <a:spcAft>
                <a:spcPts val="600"/>
              </a:spcAft>
            </a:pPr>
            <a:r>
              <a:rPr lang="en-US" sz="2000" dirty="0"/>
              <a:t>Watchbands, bracelets, rings, key chains, necklaces, metal headgear,         metal frame glasses, etc.</a:t>
            </a:r>
          </a:p>
          <a:p>
            <a:pPr lvl="1">
              <a:spcAft>
                <a:spcPts val="600"/>
              </a:spcAft>
            </a:pPr>
            <a:r>
              <a:rPr lang="en-US" sz="2400" dirty="0"/>
              <a:t>130.7(D): Insulated tools and equipment</a:t>
            </a:r>
          </a:p>
          <a:p>
            <a:pPr lvl="2">
              <a:spcBef>
                <a:spcPts val="0"/>
              </a:spcBef>
              <a:spcAft>
                <a:spcPts val="300"/>
              </a:spcAft>
            </a:pPr>
            <a:r>
              <a:rPr lang="en-US" sz="2000" dirty="0"/>
              <a:t>Where unintentional contact may occur</a:t>
            </a:r>
          </a:p>
          <a:p>
            <a:pPr lvl="2">
              <a:spcBef>
                <a:spcPts val="0"/>
              </a:spcBef>
              <a:spcAft>
                <a:spcPts val="0"/>
              </a:spcAft>
            </a:pPr>
            <a:r>
              <a:rPr lang="en-US" sz="2000" dirty="0"/>
              <a:t>Must be properly rated</a:t>
            </a:r>
          </a:p>
          <a:p>
            <a:pPr marL="365760" lvl="1" indent="0">
              <a:spcAft>
                <a:spcPts val="600"/>
              </a:spcAft>
              <a:buNone/>
            </a:pPr>
            <a:endParaRPr lang="en-US" dirty="0"/>
          </a:p>
        </p:txBody>
      </p:sp>
      <p:pic>
        <p:nvPicPr>
          <p:cNvPr id="6" name="Picture 5" descr="Picture of a worker using coated, non conductive, insulated ratchet inside a DC combiner box. ">
            <a:extLst>
              <a:ext uri="{FF2B5EF4-FFF2-40B4-BE49-F238E27FC236}">
                <a16:creationId xmlns:a16="http://schemas.microsoft.com/office/drawing/2014/main" id="{CB7E6775-8CBE-F049-BCBA-C072C64F2925}"/>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5753858" y="3795825"/>
            <a:ext cx="3220016" cy="2902688"/>
          </a:xfrm>
          <a:prstGeom prst="rect">
            <a:avLst/>
          </a:prstGeom>
          <a:ln w="19050">
            <a:solidFill>
              <a:schemeClr val="tx1"/>
            </a:solidFill>
          </a:ln>
        </p:spPr>
      </p:pic>
      <p:pic>
        <p:nvPicPr>
          <p:cNvPr id="4" name="Picture 3" descr="Closeup picture of the rating label of an insulated rachet. "/>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725805" y="4330881"/>
            <a:ext cx="3486150" cy="2324100"/>
          </a:xfrm>
          <a:prstGeom prst="rect">
            <a:avLst/>
          </a:prstGeom>
        </p:spPr>
      </p:pic>
    </p:spTree>
    <p:extLst>
      <p:ext uri="{BB962C8B-B14F-4D97-AF65-F5344CB8AC3E}">
        <p14:creationId xmlns:p14="http://schemas.microsoft.com/office/powerpoint/2010/main" val="30430046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0E0289BD-D947-064B-851B-B08D4D80EFE2}"/>
              </a:ext>
            </a:extLst>
          </p:cNvPr>
          <p:cNvSpPr>
            <a:spLocks noGrp="1"/>
          </p:cNvSpPr>
          <p:nvPr>
            <p:ph type="title"/>
          </p:nvPr>
        </p:nvSpPr>
        <p:spPr/>
        <p:txBody>
          <a:bodyPr/>
          <a:lstStyle/>
          <a:p>
            <a:r>
              <a:rPr lang="en-US" sz="3200" dirty="0">
                <a:solidFill>
                  <a:schemeClr val="tx1"/>
                </a:solidFill>
              </a:rPr>
              <a:t>When an Arc Flash Hazard Exists, </a:t>
            </a:r>
            <a:br>
              <a:rPr lang="en-US" sz="3200" dirty="0">
                <a:solidFill>
                  <a:schemeClr val="tx1"/>
                </a:solidFill>
              </a:rPr>
            </a:br>
            <a:r>
              <a:rPr lang="en-US" sz="3200" dirty="0">
                <a:solidFill>
                  <a:schemeClr val="tx1"/>
                </a:solidFill>
              </a:rPr>
              <a:t>Appropriate PPE is Required</a:t>
            </a:r>
          </a:p>
        </p:txBody>
      </p:sp>
      <p:sp>
        <p:nvSpPr>
          <p:cNvPr id="4" name="Content Placeholder 3">
            <a:extLst>
              <a:ext uri="{FF2B5EF4-FFF2-40B4-BE49-F238E27FC236}">
                <a16:creationId xmlns:a16="http://schemas.microsoft.com/office/drawing/2014/main" id="{320A9222-0354-7B48-8C33-7B4D80FA2C5E}"/>
              </a:ext>
            </a:extLst>
          </p:cNvPr>
          <p:cNvSpPr>
            <a:spLocks noGrp="1"/>
          </p:cNvSpPr>
          <p:nvPr>
            <p:ph idx="4294967295"/>
          </p:nvPr>
        </p:nvSpPr>
        <p:spPr>
          <a:xfrm>
            <a:off x="27643" y="942678"/>
            <a:ext cx="8388350" cy="5532438"/>
          </a:xfrm>
        </p:spPr>
        <p:txBody>
          <a:bodyPr/>
          <a:lstStyle/>
          <a:p>
            <a:pPr marL="548005">
              <a:spcAft>
                <a:spcPts val="600"/>
              </a:spcAft>
            </a:pPr>
            <a:r>
              <a:rPr lang="en-US" sz="2800" dirty="0"/>
              <a:t>NFPA 70E Table 130.5(G) example:</a:t>
            </a:r>
          </a:p>
          <a:p>
            <a:pPr lvl="1">
              <a:spcAft>
                <a:spcPts val="600"/>
              </a:spcAft>
              <a:buClr>
                <a:srgbClr val="2776A7"/>
              </a:buClr>
            </a:pPr>
            <a:r>
              <a:rPr lang="en-US" sz="2400" dirty="0"/>
              <a:t>Calculated incident energy = 6.1 </a:t>
            </a:r>
            <a:r>
              <a:rPr lang="en-US" sz="2400" dirty="0" err="1"/>
              <a:t>cal</a:t>
            </a:r>
            <a:r>
              <a:rPr lang="en-US" sz="2400" dirty="0"/>
              <a:t>/cm</a:t>
            </a:r>
            <a:r>
              <a:rPr lang="en-US" sz="2400" baseline="30000" dirty="0"/>
              <a:t>2</a:t>
            </a:r>
            <a:r>
              <a:rPr lang="en-US" sz="2400" dirty="0"/>
              <a:t> </a:t>
            </a:r>
          </a:p>
          <a:p>
            <a:pPr lvl="2">
              <a:spcAft>
                <a:spcPts val="600"/>
              </a:spcAft>
            </a:pPr>
            <a:r>
              <a:rPr lang="en-US" sz="2000" dirty="0"/>
              <a:t>Arc-rated clothing ≥ 6.1 </a:t>
            </a:r>
            <a:r>
              <a:rPr lang="en-US" sz="2000" dirty="0" err="1"/>
              <a:t>cal</a:t>
            </a:r>
            <a:r>
              <a:rPr lang="en-US" sz="2000" dirty="0"/>
              <a:t>/cm</a:t>
            </a:r>
            <a:r>
              <a:rPr lang="en-US" sz="2000" baseline="30000" dirty="0"/>
              <a:t>2</a:t>
            </a:r>
          </a:p>
          <a:p>
            <a:pPr lvl="3">
              <a:spcAft>
                <a:spcPts val="0"/>
              </a:spcAft>
            </a:pPr>
            <a:r>
              <a:rPr lang="en-US" sz="1800" dirty="0"/>
              <a:t>Long sleeve shirt and pants, coverall, or arc flash suit, and outerwear as needed</a:t>
            </a:r>
          </a:p>
          <a:p>
            <a:pPr lvl="3">
              <a:spcAft>
                <a:spcPts val="0"/>
              </a:spcAft>
            </a:pPr>
            <a:r>
              <a:rPr lang="en-US" sz="1800" dirty="0"/>
              <a:t>Face shield and balaclava, or arc flash suit hood</a:t>
            </a:r>
          </a:p>
          <a:p>
            <a:pPr lvl="2">
              <a:spcAft>
                <a:spcPts val="600"/>
              </a:spcAft>
            </a:pPr>
            <a:r>
              <a:rPr lang="en-US" sz="2000" dirty="0"/>
              <a:t>Leather gloves (arc flash boundary only), or insulating gloves with leather protectors (shock and arc flash protection)</a:t>
            </a:r>
          </a:p>
          <a:p>
            <a:pPr lvl="2">
              <a:spcAft>
                <a:spcPts val="600"/>
              </a:spcAft>
            </a:pPr>
            <a:r>
              <a:rPr lang="en-US" sz="2000" dirty="0"/>
              <a:t>Safety glasses or goggles</a:t>
            </a:r>
          </a:p>
          <a:p>
            <a:pPr lvl="2">
              <a:spcAft>
                <a:spcPts val="600"/>
              </a:spcAft>
            </a:pPr>
            <a:r>
              <a:rPr lang="en-US" sz="2000" dirty="0"/>
              <a:t>Hearing protection</a:t>
            </a:r>
          </a:p>
          <a:p>
            <a:pPr lvl="2">
              <a:spcAft>
                <a:spcPts val="600"/>
              </a:spcAft>
            </a:pPr>
            <a:r>
              <a:rPr lang="en-US" sz="2000" dirty="0"/>
              <a:t>Leather footwear</a:t>
            </a:r>
          </a:p>
          <a:p>
            <a:pPr lvl="1">
              <a:spcAft>
                <a:spcPts val="600"/>
              </a:spcAft>
            </a:pPr>
            <a:endParaRPr lang="en-US" sz="2000" dirty="0"/>
          </a:p>
        </p:txBody>
      </p:sp>
      <p:sp>
        <p:nvSpPr>
          <p:cNvPr id="2" name="TextBox 1">
            <a:extLst>
              <a:ext uri="{FF2B5EF4-FFF2-40B4-BE49-F238E27FC236}">
                <a16:creationId xmlns:a16="http://schemas.microsoft.com/office/drawing/2014/main" id="{88778080-15FC-4F4C-9179-37BB7529F580}"/>
              </a:ext>
            </a:extLst>
          </p:cNvPr>
          <p:cNvSpPr txBox="1"/>
          <p:nvPr/>
        </p:nvSpPr>
        <p:spPr>
          <a:xfrm>
            <a:off x="27643" y="5829829"/>
            <a:ext cx="2525486" cy="954107"/>
          </a:xfrm>
          <a:prstGeom prst="rect">
            <a:avLst/>
          </a:prstGeom>
          <a:noFill/>
          <a:ln>
            <a:solidFill>
              <a:schemeClr val="tx1"/>
            </a:solidFill>
          </a:ln>
        </p:spPr>
        <p:txBody>
          <a:bodyPr wrap="square" rtlCol="0">
            <a:spAutoFit/>
          </a:bodyPr>
          <a:lstStyle/>
          <a:p>
            <a:pPr algn="ctr"/>
            <a:r>
              <a:rPr lang="en-US" sz="1400" dirty="0">
                <a:latin typeface="Tahoma"/>
                <a:cs typeface="Tahoma"/>
              </a:rPr>
              <a:t>Note: An incidental amount of elastic used on non-melting fabric underwear or socks shall be permitted</a:t>
            </a:r>
          </a:p>
        </p:txBody>
      </p:sp>
      <p:pic>
        <p:nvPicPr>
          <p:cNvPr id="5" name="Picture 4" descr="Picture of a DC combiner arc flash label."/>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382543" y="4644220"/>
            <a:ext cx="3886200" cy="2028825"/>
          </a:xfrm>
          <a:prstGeom prst="rect">
            <a:avLst/>
          </a:prstGeom>
        </p:spPr>
      </p:pic>
    </p:spTree>
    <p:extLst>
      <p:ext uri="{BB962C8B-B14F-4D97-AF65-F5344CB8AC3E}">
        <p14:creationId xmlns:p14="http://schemas.microsoft.com/office/powerpoint/2010/main" val="15031789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4">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
                                            <p:txEl>
                                              <p:pRg st="5" end="5"/>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4">
                                            <p:txEl>
                                              <p:pRg st="6" end="6"/>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4">
                                            <p:txEl>
                                              <p:pRg st="7" end="7"/>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4">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0E0289BD-D947-064B-851B-B08D4D80EFE2}"/>
              </a:ext>
            </a:extLst>
          </p:cNvPr>
          <p:cNvSpPr>
            <a:spLocks noGrp="1"/>
          </p:cNvSpPr>
          <p:nvPr>
            <p:ph type="title"/>
          </p:nvPr>
        </p:nvSpPr>
        <p:spPr/>
        <p:txBody>
          <a:bodyPr/>
          <a:lstStyle/>
          <a:p>
            <a:r>
              <a:rPr lang="en-US" sz="3200" dirty="0">
                <a:solidFill>
                  <a:schemeClr val="tx1"/>
                </a:solidFill>
              </a:rPr>
              <a:t>When an Arc Flash Hazard Exists, </a:t>
            </a:r>
            <a:br>
              <a:rPr lang="en-US" sz="3200" dirty="0">
                <a:solidFill>
                  <a:schemeClr val="tx1"/>
                </a:solidFill>
              </a:rPr>
            </a:br>
            <a:r>
              <a:rPr lang="en-US" sz="3200">
                <a:solidFill>
                  <a:schemeClr val="tx1"/>
                </a:solidFill>
              </a:rPr>
              <a:t>Appropriate </a:t>
            </a:r>
            <a:r>
              <a:rPr lang="en-US" sz="3200" smtClean="0">
                <a:solidFill>
                  <a:schemeClr val="tx1"/>
                </a:solidFill>
              </a:rPr>
              <a:t> PPE </a:t>
            </a:r>
            <a:r>
              <a:rPr lang="en-US" sz="3200" dirty="0">
                <a:solidFill>
                  <a:schemeClr val="tx1"/>
                </a:solidFill>
              </a:rPr>
              <a:t>is Required</a:t>
            </a:r>
          </a:p>
        </p:txBody>
      </p:sp>
      <p:sp>
        <p:nvSpPr>
          <p:cNvPr id="4" name="Content Placeholder 3">
            <a:extLst>
              <a:ext uri="{FF2B5EF4-FFF2-40B4-BE49-F238E27FC236}">
                <a16:creationId xmlns:a16="http://schemas.microsoft.com/office/drawing/2014/main" id="{320A9222-0354-7B48-8C33-7B4D80FA2C5E}"/>
              </a:ext>
            </a:extLst>
          </p:cNvPr>
          <p:cNvSpPr>
            <a:spLocks noGrp="1"/>
          </p:cNvSpPr>
          <p:nvPr>
            <p:ph idx="4294967295"/>
          </p:nvPr>
        </p:nvSpPr>
        <p:spPr>
          <a:xfrm>
            <a:off x="27643" y="942678"/>
            <a:ext cx="8388350" cy="5532438"/>
          </a:xfrm>
        </p:spPr>
        <p:txBody>
          <a:bodyPr/>
          <a:lstStyle/>
          <a:p>
            <a:pPr marL="548005">
              <a:spcAft>
                <a:spcPts val="600"/>
              </a:spcAft>
            </a:pPr>
            <a:r>
              <a:rPr lang="en-US" sz="2800" dirty="0"/>
              <a:t>NFPA 70E Table 130.5(G) example:</a:t>
            </a:r>
          </a:p>
          <a:p>
            <a:pPr lvl="1">
              <a:spcAft>
                <a:spcPts val="600"/>
              </a:spcAft>
              <a:buClr>
                <a:srgbClr val="2776A7"/>
              </a:buClr>
            </a:pPr>
            <a:r>
              <a:rPr lang="en-US" sz="2400" dirty="0"/>
              <a:t>Calculated incident energy = 22 </a:t>
            </a:r>
            <a:r>
              <a:rPr lang="en-US" sz="2400" dirty="0" err="1"/>
              <a:t>cal</a:t>
            </a:r>
            <a:r>
              <a:rPr lang="en-US" sz="2400" dirty="0"/>
              <a:t>/cm</a:t>
            </a:r>
            <a:r>
              <a:rPr lang="en-US" sz="2400" baseline="30000" dirty="0"/>
              <a:t>2</a:t>
            </a:r>
            <a:r>
              <a:rPr lang="en-US" sz="2400" dirty="0"/>
              <a:t> </a:t>
            </a:r>
          </a:p>
          <a:p>
            <a:pPr lvl="2">
              <a:spcAft>
                <a:spcPts val="600"/>
              </a:spcAft>
            </a:pPr>
            <a:r>
              <a:rPr lang="en-US" sz="2000" dirty="0"/>
              <a:t>Arc-rated clothing ≥ </a:t>
            </a:r>
            <a:r>
              <a:rPr lang="en-US" sz="2000" b="1" dirty="0"/>
              <a:t>22 </a:t>
            </a:r>
            <a:r>
              <a:rPr lang="en-US" sz="2000" b="1" dirty="0" err="1"/>
              <a:t>cal</a:t>
            </a:r>
            <a:r>
              <a:rPr lang="en-US" sz="2000" b="1" dirty="0"/>
              <a:t>/cm</a:t>
            </a:r>
            <a:r>
              <a:rPr lang="en-US" sz="2000" b="1" baseline="30000" dirty="0"/>
              <a:t>2</a:t>
            </a:r>
          </a:p>
          <a:p>
            <a:pPr lvl="3">
              <a:spcAft>
                <a:spcPts val="0"/>
              </a:spcAft>
            </a:pPr>
            <a:r>
              <a:rPr lang="en-US" sz="1800" dirty="0"/>
              <a:t>Long sleeve shirt and pants, coverall, or suit, and outerwear as needed</a:t>
            </a:r>
          </a:p>
          <a:p>
            <a:pPr lvl="3">
              <a:spcAft>
                <a:spcPts val="0"/>
              </a:spcAft>
            </a:pPr>
            <a:r>
              <a:rPr lang="en-US" sz="1800" b="1" dirty="0"/>
              <a:t>Arc-flash suit hood</a:t>
            </a:r>
          </a:p>
          <a:p>
            <a:pPr lvl="2">
              <a:spcAft>
                <a:spcPts val="600"/>
              </a:spcAft>
            </a:pPr>
            <a:r>
              <a:rPr lang="en-US" sz="2000" b="1" dirty="0"/>
              <a:t>Arc rated gloves </a:t>
            </a:r>
            <a:r>
              <a:rPr lang="en-US" sz="2000" dirty="0"/>
              <a:t>(arc flash boundary only), or insulating gloves with leather protectors (shock and arc flash protection)</a:t>
            </a:r>
          </a:p>
          <a:p>
            <a:pPr lvl="2">
              <a:spcAft>
                <a:spcPts val="600"/>
              </a:spcAft>
            </a:pPr>
            <a:r>
              <a:rPr lang="en-US" sz="2000" dirty="0"/>
              <a:t>Safety glasses or goggles</a:t>
            </a:r>
          </a:p>
          <a:p>
            <a:pPr lvl="2">
              <a:spcAft>
                <a:spcPts val="600"/>
              </a:spcAft>
            </a:pPr>
            <a:r>
              <a:rPr lang="en-US" sz="2000" dirty="0"/>
              <a:t>Hearing protection</a:t>
            </a:r>
          </a:p>
          <a:p>
            <a:pPr lvl="2">
              <a:spcAft>
                <a:spcPts val="600"/>
              </a:spcAft>
            </a:pPr>
            <a:r>
              <a:rPr lang="en-US" sz="2000" dirty="0"/>
              <a:t>Leather footwear</a:t>
            </a:r>
          </a:p>
          <a:p>
            <a:pPr lvl="1">
              <a:spcAft>
                <a:spcPts val="600"/>
              </a:spcAft>
            </a:pPr>
            <a:endParaRPr lang="en-US" sz="2000" dirty="0"/>
          </a:p>
        </p:txBody>
      </p:sp>
      <p:sp>
        <p:nvSpPr>
          <p:cNvPr id="7" name="TextBox 6">
            <a:extLst>
              <a:ext uri="{FF2B5EF4-FFF2-40B4-BE49-F238E27FC236}">
                <a16:creationId xmlns:a16="http://schemas.microsoft.com/office/drawing/2014/main" id="{C8948D3E-98E8-C04E-9DC4-D087564E8501}"/>
              </a:ext>
            </a:extLst>
          </p:cNvPr>
          <p:cNvSpPr txBox="1"/>
          <p:nvPr/>
        </p:nvSpPr>
        <p:spPr>
          <a:xfrm>
            <a:off x="27643" y="5829829"/>
            <a:ext cx="2525486" cy="954107"/>
          </a:xfrm>
          <a:prstGeom prst="rect">
            <a:avLst/>
          </a:prstGeom>
          <a:noFill/>
          <a:ln>
            <a:solidFill>
              <a:schemeClr val="tx1"/>
            </a:solidFill>
          </a:ln>
        </p:spPr>
        <p:txBody>
          <a:bodyPr wrap="square" rtlCol="0">
            <a:spAutoFit/>
          </a:bodyPr>
          <a:lstStyle/>
          <a:p>
            <a:pPr algn="ctr"/>
            <a:r>
              <a:rPr lang="en-US" sz="1400" dirty="0">
                <a:latin typeface="Tahoma"/>
                <a:cs typeface="Tahoma"/>
              </a:rPr>
              <a:t>Note: An incidental amount of elastic used on non-melting fabric underwear or socks shall be permitted</a:t>
            </a:r>
          </a:p>
        </p:txBody>
      </p:sp>
      <p:pic>
        <p:nvPicPr>
          <p:cNvPr id="2" name="Picture 1" descr="Arc flash label for a DC recombiner box."/>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4609691" y="4531995"/>
            <a:ext cx="3895725" cy="2000250"/>
          </a:xfrm>
          <a:prstGeom prst="rect">
            <a:avLst/>
          </a:prstGeom>
        </p:spPr>
      </p:pic>
    </p:spTree>
    <p:extLst>
      <p:ext uri="{BB962C8B-B14F-4D97-AF65-F5344CB8AC3E}">
        <p14:creationId xmlns:p14="http://schemas.microsoft.com/office/powerpoint/2010/main" val="17714598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4">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
                                            <p:txEl>
                                              <p:pRg st="5" end="5"/>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4">
                                            <p:txEl>
                                              <p:pRg st="6" end="6"/>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4">
                                            <p:txEl>
                                              <p:pRg st="7" end="7"/>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4">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Title 3"/>
          <p:cNvSpPr>
            <a:spLocks noGrp="1"/>
          </p:cNvSpPr>
          <p:nvPr>
            <p:ph type="title"/>
          </p:nvPr>
        </p:nvSpPr>
        <p:spPr>
          <a:xfrm>
            <a:off x="675932" y="1017106"/>
            <a:ext cx="3303639" cy="1858296"/>
          </a:xfrm>
        </p:spPr>
        <p:txBody>
          <a:bodyPr/>
          <a:lstStyle/>
          <a:p>
            <a:r>
              <a:rPr lang="en-US"/>
              <a:t>Electrical </a:t>
            </a:r>
            <a:r>
              <a:rPr lang="en-US" smtClean="0"/>
              <a:t>Hazards </a:t>
            </a:r>
            <a:endParaRPr lang="en-US" dirty="0"/>
          </a:p>
        </p:txBody>
      </p:sp>
      <p:sp>
        <p:nvSpPr>
          <p:cNvPr id="7" name="TextBox 6">
            <a:extLst>
              <a:ext uri="{FF2B5EF4-FFF2-40B4-BE49-F238E27FC236}">
                <a16:creationId xmlns:a16="http://schemas.microsoft.com/office/drawing/2014/main" id="{2E406CDC-A5D2-4E81-B0F9-563C9C943B97}"/>
              </a:ext>
            </a:extLst>
          </p:cNvPr>
          <p:cNvSpPr txBox="1"/>
          <p:nvPr/>
        </p:nvSpPr>
        <p:spPr>
          <a:xfrm>
            <a:off x="189386" y="2810704"/>
            <a:ext cx="4386470" cy="1600438"/>
          </a:xfrm>
          <a:prstGeom prst="rect">
            <a:avLst/>
          </a:prstGeom>
          <a:noFill/>
          <a:ln>
            <a:noFill/>
          </a:ln>
        </p:spPr>
        <p:txBody>
          <a:bodyPr wrap="square" rtlCol="0">
            <a:spAutoFit/>
          </a:bodyPr>
          <a:lstStyle/>
          <a:p>
            <a:pPr algn="ctr"/>
            <a:r>
              <a:rPr lang="en-US" sz="1400" b="1" dirty="0">
                <a:latin typeface="Tahoma"/>
                <a:cs typeface="Tahoma"/>
              </a:rPr>
              <a:t>Disclaimer: </a:t>
            </a:r>
            <a:r>
              <a:rPr lang="en-US" sz="1400" dirty="0">
                <a:latin typeface="Tahoma"/>
                <a:cs typeface="Tahoma"/>
              </a:rPr>
              <a:t>This material was produced under grant number SH-05027-SH8 from the Occupational Safety and Health Administration, U.S. Department of Labor. It does not necessarily reflect the views or policies of the U.S. Department of Labor, nor does mention of trade names, commercial products, or organizations imply endorsement by the U.S. Government.</a:t>
            </a:r>
          </a:p>
        </p:txBody>
      </p:sp>
      <p:pic>
        <p:nvPicPr>
          <p:cNvPr id="6" name="Picture 5" descr="Worker wearing arc flash face shield, balaclava, fire resistant shirt, and electrical insulating gloves while testing current in a DC combiner box."/>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rot="5400000">
            <a:off x="5194810" y="810369"/>
            <a:ext cx="3180573" cy="3822869"/>
          </a:xfrm>
          <a:prstGeom prst="rect">
            <a:avLst/>
          </a:prstGeom>
          <a:ln w="19050">
            <a:solidFill>
              <a:schemeClr val="tx1"/>
            </a:solidFill>
          </a:ln>
        </p:spPr>
        <p:style>
          <a:lnRef idx="2">
            <a:schemeClr val="dk1"/>
          </a:lnRef>
          <a:fillRef idx="1">
            <a:schemeClr val="lt1"/>
          </a:fillRef>
          <a:effectRef idx="0">
            <a:schemeClr val="dk1"/>
          </a:effectRef>
          <a:fontRef idx="minor">
            <a:schemeClr val="dk1"/>
          </a:fontRef>
        </p:style>
      </p:pic>
      <p:sp>
        <p:nvSpPr>
          <p:cNvPr id="2" name="TextBox 1"/>
          <p:cNvSpPr txBox="1"/>
          <p:nvPr/>
        </p:nvSpPr>
        <p:spPr>
          <a:xfrm>
            <a:off x="2346593" y="5023692"/>
            <a:ext cx="3690952" cy="461665"/>
          </a:xfrm>
          <a:prstGeom prst="rect">
            <a:avLst/>
          </a:prstGeom>
          <a:noFill/>
        </p:spPr>
        <p:txBody>
          <a:bodyPr wrap="square" rtlCol="0">
            <a:spAutoFit/>
          </a:bodyPr>
          <a:lstStyle/>
          <a:p>
            <a:r>
              <a:rPr lang="en-US" dirty="0" smtClean="0">
                <a:latin typeface="Tahoma"/>
                <a:cs typeface="Tahoma"/>
              </a:rPr>
              <a:t>Go to Part 2 Slides 45-87</a:t>
            </a:r>
            <a:endParaRPr lang="en-US" dirty="0">
              <a:latin typeface="Tahoma"/>
              <a:cs typeface="Tahoma"/>
            </a:endParaRPr>
          </a:p>
        </p:txBody>
      </p:sp>
    </p:spTree>
    <p:extLst>
      <p:ext uri="{BB962C8B-B14F-4D97-AF65-F5344CB8AC3E}">
        <p14:creationId xmlns:p14="http://schemas.microsoft.com/office/powerpoint/2010/main" val="908366493"/>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675932" y="1017106"/>
            <a:ext cx="3303639" cy="1858296"/>
          </a:xfrm>
        </p:spPr>
        <p:txBody>
          <a:bodyPr/>
          <a:lstStyle/>
          <a:p>
            <a:r>
              <a:rPr lang="en-US" dirty="0"/>
              <a:t>Electrical Hazards</a:t>
            </a:r>
          </a:p>
        </p:txBody>
      </p:sp>
      <p:sp>
        <p:nvSpPr>
          <p:cNvPr id="7" name="TextBox 6">
            <a:extLst>
              <a:ext uri="{FF2B5EF4-FFF2-40B4-BE49-F238E27FC236}">
                <a16:creationId xmlns:a16="http://schemas.microsoft.com/office/drawing/2014/main" id="{2E406CDC-A5D2-4E81-B0F9-563C9C943B97}"/>
              </a:ext>
            </a:extLst>
          </p:cNvPr>
          <p:cNvSpPr txBox="1"/>
          <p:nvPr/>
        </p:nvSpPr>
        <p:spPr>
          <a:xfrm>
            <a:off x="189386" y="2810704"/>
            <a:ext cx="4386470" cy="1600438"/>
          </a:xfrm>
          <a:prstGeom prst="rect">
            <a:avLst/>
          </a:prstGeom>
          <a:noFill/>
          <a:ln>
            <a:noFill/>
          </a:ln>
        </p:spPr>
        <p:txBody>
          <a:bodyPr wrap="square" rtlCol="0">
            <a:spAutoFit/>
          </a:bodyPr>
          <a:lstStyle/>
          <a:p>
            <a:pPr algn="ctr"/>
            <a:r>
              <a:rPr lang="en-US" sz="1400" b="1" dirty="0">
                <a:latin typeface="Tahoma"/>
                <a:cs typeface="Tahoma"/>
              </a:rPr>
              <a:t>Disclaimer: </a:t>
            </a:r>
            <a:r>
              <a:rPr lang="en-US" sz="1400" dirty="0">
                <a:latin typeface="Tahoma"/>
                <a:cs typeface="Tahoma"/>
              </a:rPr>
              <a:t>This material was produced under grant number SH-05027-SH8 from the Occupational Safety and Health Administration, U.S. Department of Labor. It does not necessarily reflect the views or policies of the U.S. Department of Labor, nor does mention of trade names, commercial products, or organizations imply endorsement by the U.S. Government.</a:t>
            </a:r>
          </a:p>
        </p:txBody>
      </p:sp>
      <p:pic>
        <p:nvPicPr>
          <p:cNvPr id="6" name="Picture 5" descr="Worker wearing arc flash face shield, balaclava, fire resistant shirt, and electrical insulating gloves while testing current in a DC combiner box."/>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rot="5400000">
            <a:off x="5194810" y="810369"/>
            <a:ext cx="3180573" cy="3822869"/>
          </a:xfrm>
          <a:prstGeom prst="rect">
            <a:avLst/>
          </a:prstGeom>
          <a:ln w="19050">
            <a:solidFill>
              <a:schemeClr val="tx1"/>
            </a:solidFill>
          </a:ln>
        </p:spPr>
        <p:style>
          <a:lnRef idx="2">
            <a:schemeClr val="dk1"/>
          </a:lnRef>
          <a:fillRef idx="1">
            <a:schemeClr val="lt1"/>
          </a:fillRef>
          <a:effectRef idx="0">
            <a:schemeClr val="dk1"/>
          </a:effectRef>
          <a:fontRef idx="minor">
            <a:schemeClr val="dk1"/>
          </a:fontRef>
        </p:style>
      </p:pic>
      <p:sp>
        <p:nvSpPr>
          <p:cNvPr id="2" name="TextBox 1"/>
          <p:cNvSpPr txBox="1"/>
          <p:nvPr/>
        </p:nvSpPr>
        <p:spPr>
          <a:xfrm>
            <a:off x="1553378" y="4990641"/>
            <a:ext cx="4538950" cy="461665"/>
          </a:xfrm>
          <a:prstGeom prst="rect">
            <a:avLst/>
          </a:prstGeom>
          <a:noFill/>
        </p:spPr>
        <p:txBody>
          <a:bodyPr wrap="square" rtlCol="0">
            <a:spAutoFit/>
          </a:bodyPr>
          <a:lstStyle/>
          <a:p>
            <a:r>
              <a:rPr lang="en-US" dirty="0" smtClean="0">
                <a:latin typeface="Tahoma"/>
                <a:cs typeface="Tahoma"/>
              </a:rPr>
              <a:t>Part 2 Slides 45-87</a:t>
            </a:r>
            <a:endParaRPr lang="en-US" dirty="0">
              <a:latin typeface="Tahoma"/>
              <a:cs typeface="Tahoma"/>
            </a:endParaRPr>
          </a:p>
        </p:txBody>
      </p:sp>
    </p:spTree>
    <p:extLst>
      <p:ext uri="{BB962C8B-B14F-4D97-AF65-F5344CB8AC3E}">
        <p14:creationId xmlns:p14="http://schemas.microsoft.com/office/powerpoint/2010/main" val="3404061202"/>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 y="1"/>
            <a:ext cx="7209692" cy="914400"/>
          </a:xfrm>
        </p:spPr>
        <p:txBody>
          <a:bodyPr/>
          <a:lstStyle/>
          <a:p>
            <a:r>
              <a:rPr lang="en-US" dirty="0">
                <a:solidFill>
                  <a:schemeClr val="tx1"/>
                </a:solidFill>
              </a:rPr>
              <a:t>Electrical </a:t>
            </a:r>
            <a:r>
              <a:rPr lang="en-US" dirty="0" smtClean="0">
                <a:solidFill>
                  <a:schemeClr val="tx1"/>
                </a:solidFill>
              </a:rPr>
              <a:t>Hazards </a:t>
            </a:r>
            <a:endParaRPr lang="en-US" dirty="0">
              <a:solidFill>
                <a:schemeClr val="tx1"/>
              </a:solidFill>
            </a:endParaRPr>
          </a:p>
        </p:txBody>
      </p:sp>
      <p:sp>
        <p:nvSpPr>
          <p:cNvPr id="2" name="Content Placeholder 1">
            <a:extLst>
              <a:ext uri="{FF2B5EF4-FFF2-40B4-BE49-F238E27FC236}">
                <a16:creationId xmlns:a16="http://schemas.microsoft.com/office/drawing/2014/main" id="{E7EF6054-9C03-1743-BA14-80A1BCE3322E}"/>
              </a:ext>
            </a:extLst>
          </p:cNvPr>
          <p:cNvSpPr>
            <a:spLocks noGrp="1"/>
          </p:cNvSpPr>
          <p:nvPr>
            <p:ph idx="1"/>
          </p:nvPr>
        </p:nvSpPr>
        <p:spPr>
          <a:xfrm>
            <a:off x="385783" y="2012314"/>
            <a:ext cx="3766482" cy="2621541"/>
          </a:xfrm>
        </p:spPr>
        <p:txBody>
          <a:bodyPr/>
          <a:lstStyle/>
          <a:p>
            <a:pPr marL="0" indent="0" algn="ctr">
              <a:buNone/>
            </a:pPr>
            <a:r>
              <a:rPr lang="en-US" sz="3600" b="1" dirty="0"/>
              <a:t>Part V:</a:t>
            </a:r>
            <a:br>
              <a:rPr lang="en-US" sz="3600" b="1" dirty="0"/>
            </a:br>
            <a:r>
              <a:rPr lang="en-US" sz="3600" b="1" dirty="0"/>
              <a:t>LOTO </a:t>
            </a:r>
          </a:p>
        </p:txBody>
      </p:sp>
      <p:pic>
        <p:nvPicPr>
          <p:cNvPr id="7" name="Picture 6" descr="Worker wearing arc flash face shield, balaclava, fire resistant shirt, and electrical insulating gloves while testing current in a DC combiner box.">
            <a:extLst>
              <a:ext uri="{FF2B5EF4-FFF2-40B4-BE49-F238E27FC236}">
                <a16:creationId xmlns:a16="http://schemas.microsoft.com/office/drawing/2014/main" id="{99C86DFA-B7E6-C14E-B5EA-F538FD90A77B}"/>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rot="5400000">
            <a:off x="4781403" y="852122"/>
            <a:ext cx="3180573" cy="3822869"/>
          </a:xfrm>
          <a:prstGeom prst="rect">
            <a:avLst/>
          </a:prstGeom>
          <a:ln w="19050">
            <a:solidFill>
              <a:schemeClr val="tx1"/>
            </a:solidFill>
          </a:ln>
        </p:spPr>
        <p:style>
          <a:lnRef idx="2">
            <a:schemeClr val="dk1"/>
          </a:lnRef>
          <a:fillRef idx="1">
            <a:schemeClr val="lt1"/>
          </a:fillRef>
          <a:effectRef idx="0">
            <a:schemeClr val="dk1"/>
          </a:effectRef>
          <a:fontRef idx="minor">
            <a:schemeClr val="dk1"/>
          </a:fontRef>
        </p:style>
      </p:pic>
    </p:spTree>
    <p:extLst>
      <p:ext uri="{BB962C8B-B14F-4D97-AF65-F5344CB8AC3E}">
        <p14:creationId xmlns:p14="http://schemas.microsoft.com/office/powerpoint/2010/main" val="3340378620"/>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8A8E64C7-222C-4607-BA9E-6E1B147BAF21}"/>
              </a:ext>
            </a:extLst>
          </p:cNvPr>
          <p:cNvSpPr>
            <a:spLocks noGrp="1"/>
          </p:cNvSpPr>
          <p:nvPr>
            <p:ph type="title"/>
          </p:nvPr>
        </p:nvSpPr>
        <p:spPr/>
        <p:txBody>
          <a:bodyPr/>
          <a:lstStyle/>
          <a:p>
            <a:r>
              <a:rPr lang="en-US" sz="3600" dirty="0">
                <a:solidFill>
                  <a:schemeClr val="tx1"/>
                </a:solidFill>
              </a:rPr>
              <a:t>Electrical Safety Principles</a:t>
            </a:r>
          </a:p>
        </p:txBody>
      </p:sp>
      <p:sp>
        <p:nvSpPr>
          <p:cNvPr id="2" name="Content Placeholder 1"/>
          <p:cNvSpPr>
            <a:spLocks noGrp="1"/>
          </p:cNvSpPr>
          <p:nvPr>
            <p:ph idx="1"/>
          </p:nvPr>
        </p:nvSpPr>
        <p:spPr>
          <a:xfrm>
            <a:off x="91440" y="1005840"/>
            <a:ext cx="5181050" cy="5533821"/>
          </a:xfrm>
        </p:spPr>
        <p:txBody>
          <a:bodyPr>
            <a:noAutofit/>
          </a:bodyPr>
          <a:lstStyle/>
          <a:p>
            <a:pPr marL="456565" lvl="1" indent="-457200">
              <a:spcAft>
                <a:spcPts val="600"/>
              </a:spcAft>
              <a:buClrTx/>
              <a:buFont typeface="ZapfDingbatsITC" charset="0"/>
              <a:buChar char="✸"/>
            </a:pPr>
            <a:r>
              <a:rPr lang="en-US" dirty="0"/>
              <a:t>Do </a:t>
            </a:r>
            <a:r>
              <a:rPr lang="en-US" b="1" dirty="0"/>
              <a:t>NOT</a:t>
            </a:r>
            <a:r>
              <a:rPr lang="en-US" dirty="0"/>
              <a:t> work on energized  circuits during installation!</a:t>
            </a:r>
          </a:p>
          <a:p>
            <a:pPr>
              <a:spcAft>
                <a:spcPts val="600"/>
              </a:spcAft>
            </a:pPr>
            <a:r>
              <a:rPr lang="en-US" sz="2800" dirty="0"/>
              <a:t>Identify and isolate </a:t>
            </a:r>
            <a:r>
              <a:rPr lang="en-US" sz="2800" b="1" dirty="0"/>
              <a:t>ALL</a:t>
            </a:r>
            <a:r>
              <a:rPr lang="en-US" sz="2800" dirty="0"/>
              <a:t>        power sources </a:t>
            </a:r>
          </a:p>
          <a:p>
            <a:pPr lvl="1">
              <a:spcAft>
                <a:spcPts val="600"/>
              </a:spcAft>
            </a:pPr>
            <a:r>
              <a:rPr lang="en-US" sz="2400" dirty="0"/>
              <a:t>Utility grid, PV circuits, energy storage, generators, other</a:t>
            </a:r>
          </a:p>
          <a:p>
            <a:pPr>
              <a:spcAft>
                <a:spcPts val="600"/>
              </a:spcAft>
            </a:pPr>
            <a:r>
              <a:rPr lang="en-US" sz="2800" dirty="0"/>
              <a:t>Place all switches in the        open / off position</a:t>
            </a:r>
          </a:p>
          <a:p>
            <a:pPr lvl="1">
              <a:spcAft>
                <a:spcPts val="600"/>
              </a:spcAft>
            </a:pPr>
            <a:r>
              <a:rPr lang="en-US" sz="2400" dirty="0"/>
              <a:t>Remove fuses when possible</a:t>
            </a:r>
          </a:p>
          <a:p>
            <a:pPr>
              <a:spcAft>
                <a:spcPts val="600"/>
              </a:spcAft>
            </a:pPr>
            <a:r>
              <a:rPr lang="en-US" sz="2800" dirty="0"/>
              <a:t>Apply lockout / tagout</a:t>
            </a:r>
          </a:p>
        </p:txBody>
      </p:sp>
      <p:pic>
        <p:nvPicPr>
          <p:cNvPr id="3" name="Picture 2" descr="Picture of worker wearing arc flash face shield, balaclava, fire rated long sleeve shirt, and electrically insulated gloves while testing voltage in a DC combiner box."/>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5127316" y="2991853"/>
            <a:ext cx="3701560" cy="2962380"/>
          </a:xfrm>
          <a:prstGeom prst="rect">
            <a:avLst/>
          </a:prstGeom>
          <a:ln w="19050">
            <a:solidFill>
              <a:schemeClr val="tx1"/>
            </a:solidFill>
          </a:ln>
        </p:spPr>
      </p:pic>
      <p:sp>
        <p:nvSpPr>
          <p:cNvPr id="8" name="Oval Callout 7"/>
          <p:cNvSpPr/>
          <p:nvPr/>
        </p:nvSpPr>
        <p:spPr>
          <a:xfrm>
            <a:off x="5049800" y="1237805"/>
            <a:ext cx="2867191" cy="1554998"/>
          </a:xfrm>
          <a:prstGeom prst="wedgeEllipseCallout">
            <a:avLst>
              <a:gd name="adj1" fmla="val 20486"/>
              <a:gd name="adj2" fmla="val 90714"/>
            </a:avLst>
          </a:prstGeom>
          <a:solidFill>
            <a:srgbClr val="FF0000"/>
          </a:solidFill>
          <a:ln>
            <a:solidFill>
              <a:schemeClr val="accent1">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aseline="0" dirty="0">
                <a:latin typeface="Tahoma"/>
                <a:cs typeface="Tahoma"/>
              </a:rPr>
              <a:t>PPE is your </a:t>
            </a:r>
            <a:r>
              <a:rPr lang="en-US" sz="1600" b="1" baseline="0" dirty="0">
                <a:latin typeface="Tahoma"/>
                <a:cs typeface="Tahoma"/>
              </a:rPr>
              <a:t>last line of defense</a:t>
            </a:r>
            <a:r>
              <a:rPr lang="en-US" sz="1600" b="1" dirty="0">
                <a:latin typeface="Tahoma"/>
                <a:cs typeface="Tahoma"/>
              </a:rPr>
              <a:t>.</a:t>
            </a:r>
            <a:r>
              <a:rPr lang="en-US" sz="1600" baseline="0" dirty="0">
                <a:latin typeface="Tahoma"/>
                <a:cs typeface="Tahoma"/>
              </a:rPr>
              <a:t> First identify, eliminate, and/or mitigate hazards!</a:t>
            </a:r>
          </a:p>
        </p:txBody>
      </p:sp>
    </p:spTree>
    <p:extLst>
      <p:ext uri="{BB962C8B-B14F-4D97-AF65-F5344CB8AC3E}">
        <p14:creationId xmlns:p14="http://schemas.microsoft.com/office/powerpoint/2010/main" val="28895730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1" end="1"/>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2">
                                            <p:txEl>
                                              <p:pRg st="3" end="3"/>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8E64C7-222C-4607-BA9E-6E1B147BAF21}"/>
              </a:ext>
            </a:extLst>
          </p:cNvPr>
          <p:cNvSpPr>
            <a:spLocks noGrp="1"/>
          </p:cNvSpPr>
          <p:nvPr>
            <p:ph type="title"/>
          </p:nvPr>
        </p:nvSpPr>
        <p:spPr/>
        <p:txBody>
          <a:bodyPr/>
          <a:lstStyle/>
          <a:p>
            <a:pPr marL="90805" lvl="0">
              <a:spcBef>
                <a:spcPts val="600"/>
              </a:spcBef>
              <a:spcAft>
                <a:spcPts val="600"/>
              </a:spcAft>
            </a:pPr>
            <a:r>
              <a:rPr lang="en-US" sz="3600" dirty="0">
                <a:solidFill>
                  <a:schemeClr val="tx1"/>
                </a:solidFill>
              </a:rPr>
              <a:t>Lockout / Tagout (LOTO) Principles</a:t>
            </a:r>
            <a:br>
              <a:rPr lang="en-US" sz="3600" dirty="0">
                <a:solidFill>
                  <a:schemeClr val="tx1"/>
                </a:solidFill>
              </a:rPr>
            </a:br>
            <a:r>
              <a:rPr lang="en-US" sz="2000" i="1" cap="none" dirty="0">
                <a:ln>
                  <a:noFill/>
                </a:ln>
                <a:solidFill>
                  <a:schemeClr val="tx1"/>
                </a:solidFill>
                <a:latin typeface="Tahoma" charset="0"/>
                <a:ea typeface="Tahoma" charset="0"/>
                <a:cs typeface="Tahoma" charset="0"/>
              </a:rPr>
              <a:t>OSHA 1910.147, 1910.333(b)(2), 1926.417, &amp; NFPA 70E Article 120</a:t>
            </a:r>
            <a:endParaRPr lang="en-US" sz="3600" dirty="0">
              <a:solidFill>
                <a:schemeClr val="tx1"/>
              </a:solidFill>
            </a:endParaRPr>
          </a:p>
        </p:txBody>
      </p:sp>
      <p:sp>
        <p:nvSpPr>
          <p:cNvPr id="3" name="Content Placeholder 2">
            <a:extLst>
              <a:ext uri="{FF2B5EF4-FFF2-40B4-BE49-F238E27FC236}">
                <a16:creationId xmlns:a16="http://schemas.microsoft.com/office/drawing/2014/main" id="{7B0768C3-AFCF-4519-8D2D-FCB8551BA3AD}"/>
              </a:ext>
            </a:extLst>
          </p:cNvPr>
          <p:cNvSpPr>
            <a:spLocks noGrp="1"/>
          </p:cNvSpPr>
          <p:nvPr>
            <p:ph idx="4294967295"/>
          </p:nvPr>
        </p:nvSpPr>
        <p:spPr>
          <a:xfrm>
            <a:off x="0" y="1006475"/>
            <a:ext cx="5972175" cy="5532438"/>
          </a:xfrm>
        </p:spPr>
        <p:txBody>
          <a:bodyPr/>
          <a:lstStyle/>
          <a:p>
            <a:pPr>
              <a:spcAft>
                <a:spcPts val="600"/>
              </a:spcAft>
            </a:pPr>
            <a:r>
              <a:rPr lang="en-US" sz="2800" dirty="0"/>
              <a:t>Equipment or circuits that are  de-energized for work to be performed</a:t>
            </a:r>
          </a:p>
          <a:p>
            <a:pPr lvl="1">
              <a:spcAft>
                <a:spcPts val="600"/>
              </a:spcAft>
            </a:pPr>
            <a:r>
              <a:rPr lang="en-US" sz="2400" dirty="0"/>
              <a:t>Shall be rendered inoperative</a:t>
            </a:r>
          </a:p>
          <a:p>
            <a:pPr lvl="1">
              <a:spcAft>
                <a:spcPts val="600"/>
              </a:spcAft>
            </a:pPr>
            <a:r>
              <a:rPr lang="en-US" sz="2400" dirty="0"/>
              <a:t>Shall have lock and tag at each disconnecting means</a:t>
            </a:r>
          </a:p>
          <a:p>
            <a:pPr lvl="1">
              <a:spcAft>
                <a:spcPts val="600"/>
              </a:spcAft>
            </a:pPr>
            <a:r>
              <a:rPr lang="en-US" sz="2400" dirty="0"/>
              <a:t>Tags placed to identify the equipment or circuits being     worked on</a:t>
            </a:r>
          </a:p>
          <a:p>
            <a:pPr lvl="2">
              <a:spcAft>
                <a:spcPts val="600"/>
              </a:spcAft>
            </a:pPr>
            <a:r>
              <a:rPr lang="en-US" sz="2000" dirty="0"/>
              <a:t>Statement to prohibit unauthorized operation and removal</a:t>
            </a:r>
          </a:p>
        </p:txBody>
      </p:sp>
      <p:pic>
        <p:nvPicPr>
          <p:cNvPr id="5" name="Picture 4" descr="Picture of a DC disconnect that has been locked out with a lock and tag with the users name."/>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5744945" y="1126103"/>
            <a:ext cx="2714625" cy="3152775"/>
          </a:xfrm>
          <a:prstGeom prst="rect">
            <a:avLst/>
          </a:prstGeom>
        </p:spPr>
      </p:pic>
      <p:pic>
        <p:nvPicPr>
          <p:cNvPr id="6" name="Picture 5" descr="Picture of a lock out tag out kit which includes labels, locks, keys, hasps, and various other lock out parts with a carrying case."/>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5309601" y="4458808"/>
            <a:ext cx="3409950" cy="2124075"/>
          </a:xfrm>
          <a:prstGeom prst="rect">
            <a:avLst/>
          </a:prstGeom>
        </p:spPr>
      </p:pic>
    </p:spTree>
    <p:extLst>
      <p:ext uri="{BB962C8B-B14F-4D97-AF65-F5344CB8AC3E}">
        <p14:creationId xmlns:p14="http://schemas.microsoft.com/office/powerpoint/2010/main" val="17920566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2" end="2"/>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Rectangle 2"/>
          <p:cNvSpPr>
            <a:spLocks noGrp="1" noChangeArrowheads="1"/>
          </p:cNvSpPr>
          <p:nvPr>
            <p:ph type="title"/>
          </p:nvPr>
        </p:nvSpPr>
        <p:spPr/>
        <p:txBody>
          <a:bodyPr/>
          <a:lstStyle/>
          <a:p>
            <a:pPr eaLnBrk="1" hangingPunct="1">
              <a:defRPr/>
            </a:pPr>
            <a:r>
              <a:rPr lang="en-US" cap="small" dirty="0">
                <a:solidFill>
                  <a:schemeClr val="tx1"/>
                </a:solidFill>
                <a:ea typeface="MS PGothic" charset="0"/>
                <a:cs typeface="MS PGothic" charset="0"/>
              </a:rPr>
              <a:t>NFPA 70E and NFPA 70</a:t>
            </a:r>
            <a:endParaRPr lang="en-US" sz="3600" cap="small" dirty="0">
              <a:solidFill>
                <a:schemeClr val="tx1"/>
              </a:solidFill>
              <a:ea typeface="MS PGothic" charset="0"/>
              <a:cs typeface="MS PGothic" charset="0"/>
            </a:endParaRPr>
          </a:p>
        </p:txBody>
      </p:sp>
      <p:sp>
        <p:nvSpPr>
          <p:cNvPr id="4" name="Content Placeholder 3"/>
          <p:cNvSpPr>
            <a:spLocks noGrp="1"/>
          </p:cNvSpPr>
          <p:nvPr>
            <p:ph idx="4294967295"/>
          </p:nvPr>
        </p:nvSpPr>
        <p:spPr>
          <a:xfrm>
            <a:off x="0" y="1006475"/>
            <a:ext cx="6292850" cy="5740400"/>
          </a:xfrm>
        </p:spPr>
        <p:txBody>
          <a:bodyPr rIns="0">
            <a:noAutofit/>
          </a:bodyPr>
          <a:lstStyle/>
          <a:p>
            <a:pPr marL="456565" lvl="1" indent="-457200">
              <a:spcAft>
                <a:spcPts val="300"/>
              </a:spcAft>
              <a:buClrTx/>
              <a:buFont typeface="ZapfDingbatsITC" charset="0"/>
              <a:buChar char="✸"/>
            </a:pPr>
            <a:r>
              <a:rPr lang="en-US" sz="2400" dirty="0"/>
              <a:t>Provide guidance on </a:t>
            </a:r>
            <a:r>
              <a:rPr lang="en-US" sz="2400" b="1" dirty="0"/>
              <a:t>“how to do it” </a:t>
            </a:r>
          </a:p>
          <a:p>
            <a:pPr lvl="1" indent="-365760">
              <a:spcAft>
                <a:spcPts val="300"/>
              </a:spcAft>
            </a:pPr>
            <a:r>
              <a:rPr lang="en-US" sz="2000" dirty="0"/>
              <a:t>NFPA 70E and NFPA 70 are national consensus standards</a:t>
            </a:r>
          </a:p>
          <a:p>
            <a:pPr lvl="1" indent="-365760">
              <a:spcAft>
                <a:spcPts val="300"/>
              </a:spcAft>
            </a:pPr>
            <a:r>
              <a:rPr lang="en-US" sz="2000" dirty="0"/>
              <a:t>Recognized by OSHA as providing guidance for worker protection</a:t>
            </a:r>
          </a:p>
          <a:p>
            <a:pPr indent="-457200">
              <a:spcAft>
                <a:spcPts val="300"/>
              </a:spcAft>
            </a:pPr>
            <a:r>
              <a:rPr lang="en-US" sz="2400" dirty="0"/>
              <a:t>NFPA 70E – Standard for Electrical Safety in the Workplace</a:t>
            </a:r>
          </a:p>
          <a:p>
            <a:pPr lvl="1" indent="-365760">
              <a:spcAft>
                <a:spcPts val="300"/>
              </a:spcAft>
            </a:pPr>
            <a:r>
              <a:rPr lang="en-US" sz="2000" dirty="0"/>
              <a:t>Intent is reduction of exposure to hazards of shock and arc-flash during electrical work</a:t>
            </a:r>
          </a:p>
          <a:p>
            <a:pPr lvl="1" indent="-365760">
              <a:spcAft>
                <a:spcPts val="300"/>
              </a:spcAft>
            </a:pPr>
            <a:r>
              <a:rPr lang="en-US" sz="2000" dirty="0"/>
              <a:t>Tailored to fulfill OSHA’s guidelines and be </a:t>
            </a:r>
            <a:br>
              <a:rPr lang="en-US" sz="2000" dirty="0"/>
            </a:br>
            <a:r>
              <a:rPr lang="en-US" sz="2000" dirty="0"/>
              <a:t>consistent with National Electrical Code</a:t>
            </a:r>
          </a:p>
          <a:p>
            <a:pPr>
              <a:spcAft>
                <a:spcPts val="300"/>
              </a:spcAft>
            </a:pPr>
            <a:r>
              <a:rPr lang="en-US" sz="2400" dirty="0"/>
              <a:t>NFPA 70 – National Electrical Code (NEC</a:t>
            </a:r>
            <a:r>
              <a:rPr lang="en-US" sz="2400" baseline="30000" dirty="0"/>
              <a:t>®</a:t>
            </a:r>
            <a:r>
              <a:rPr lang="en-US" sz="2400" dirty="0"/>
              <a:t>)</a:t>
            </a:r>
          </a:p>
          <a:p>
            <a:pPr lvl="1" indent="-365760">
              <a:spcAft>
                <a:spcPts val="300"/>
              </a:spcAft>
            </a:pPr>
            <a:r>
              <a:rPr lang="en-US" sz="2000" dirty="0"/>
              <a:t>Standard for safe electrical design, installation,  and inspection to protect people and property  from electrical hazards</a:t>
            </a:r>
          </a:p>
        </p:txBody>
      </p:sp>
      <p:pic>
        <p:nvPicPr>
          <p:cNvPr id="9" name="Picture 8" descr="Cover of NFPA 70 the National Electrical Code book."/>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6885805" y="3922395"/>
            <a:ext cx="2100366" cy="2774184"/>
          </a:xfrm>
          <a:prstGeom prst="rect">
            <a:avLst/>
          </a:prstGeom>
          <a:ln w="19050">
            <a:solidFill>
              <a:schemeClr val="tx1"/>
            </a:solidFill>
          </a:ln>
        </p:spPr>
      </p:pic>
      <p:pic>
        <p:nvPicPr>
          <p:cNvPr id="3" name="Picture 2" descr="Cover of NFPA 70E Standard for Electrical Safety in the Workplace book"/>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6783669" y="912561"/>
            <a:ext cx="2140299" cy="2753139"/>
          </a:xfrm>
          <a:prstGeom prst="rect">
            <a:avLst/>
          </a:prstGeom>
        </p:spPr>
      </p:pic>
    </p:spTree>
    <p:extLst>
      <p:ext uri="{BB962C8B-B14F-4D97-AF65-F5344CB8AC3E}">
        <p14:creationId xmlns:p14="http://schemas.microsoft.com/office/powerpoint/2010/main" val="11067038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xEl>
                                              <p:pRg st="3" end="3"/>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4">
                                            <p:txEl>
                                              <p:pRg st="4" end="4"/>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4">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4">
                                            <p:txEl>
                                              <p:pRg st="6" end="6"/>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4">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E80AEE13-968E-4A7E-ABE6-A1489C2D29DB}"/>
              </a:ext>
            </a:extLst>
          </p:cNvPr>
          <p:cNvSpPr>
            <a:spLocks noGrp="1"/>
          </p:cNvSpPr>
          <p:nvPr>
            <p:ph type="title"/>
          </p:nvPr>
        </p:nvSpPr>
        <p:spPr>
          <a:xfrm>
            <a:off x="0" y="1"/>
            <a:ext cx="9143999" cy="914400"/>
          </a:xfrm>
        </p:spPr>
        <p:txBody>
          <a:bodyPr/>
          <a:lstStyle/>
          <a:p>
            <a:pPr marL="90805" lvl="0">
              <a:spcBef>
                <a:spcPts val="600"/>
              </a:spcBef>
              <a:spcAft>
                <a:spcPts val="600"/>
              </a:spcAft>
            </a:pPr>
            <a:r>
              <a:rPr lang="en-US" sz="3600" dirty="0">
                <a:solidFill>
                  <a:schemeClr val="tx1"/>
                </a:solidFill>
              </a:rPr>
              <a:t>Employer LOTO Responsibilities</a:t>
            </a:r>
            <a:r>
              <a:rPr lang="en-US" dirty="0">
                <a:solidFill>
                  <a:schemeClr val="tx1"/>
                </a:solidFill>
              </a:rPr>
              <a:t/>
            </a:r>
            <a:br>
              <a:rPr lang="en-US" dirty="0">
                <a:solidFill>
                  <a:schemeClr val="tx1"/>
                </a:solidFill>
              </a:rPr>
            </a:br>
            <a:r>
              <a:rPr lang="en-US" sz="2000" i="1" cap="none" dirty="0">
                <a:ln>
                  <a:noFill/>
                </a:ln>
                <a:solidFill>
                  <a:schemeClr val="tx1"/>
                </a:solidFill>
                <a:latin typeface="Tahoma" charset="0"/>
                <a:ea typeface="Tahoma" charset="0"/>
                <a:cs typeface="Tahoma" charset="0"/>
              </a:rPr>
              <a:t>OSHA 29 1910.333(b)(2), NFPA 70E Article 120</a:t>
            </a:r>
            <a:endParaRPr lang="en-US" sz="4800" i="1" dirty="0">
              <a:solidFill>
                <a:schemeClr val="tx1"/>
              </a:solidFill>
            </a:endParaRPr>
          </a:p>
        </p:txBody>
      </p:sp>
      <p:sp>
        <p:nvSpPr>
          <p:cNvPr id="4" name="Content Placeholder 3">
            <a:extLst>
              <a:ext uri="{FF2B5EF4-FFF2-40B4-BE49-F238E27FC236}">
                <a16:creationId xmlns:a16="http://schemas.microsoft.com/office/drawing/2014/main" id="{8B951184-C13C-46BA-8DE0-8570E1347B65}"/>
              </a:ext>
            </a:extLst>
          </p:cNvPr>
          <p:cNvSpPr>
            <a:spLocks noGrp="1"/>
          </p:cNvSpPr>
          <p:nvPr>
            <p:ph idx="1"/>
          </p:nvPr>
        </p:nvSpPr>
        <p:spPr>
          <a:xfrm>
            <a:off x="91440" y="936390"/>
            <a:ext cx="8662834" cy="3001123"/>
          </a:xfrm>
        </p:spPr>
        <p:txBody>
          <a:bodyPr/>
          <a:lstStyle/>
          <a:p>
            <a:pPr>
              <a:spcAft>
                <a:spcPts val="600"/>
              </a:spcAft>
            </a:pPr>
            <a:r>
              <a:rPr lang="en-US" sz="2400" dirty="0"/>
              <a:t>Establish, document, and implement LOTO program</a:t>
            </a:r>
          </a:p>
          <a:p>
            <a:pPr>
              <a:spcAft>
                <a:spcPts val="600"/>
              </a:spcAft>
            </a:pPr>
            <a:r>
              <a:rPr lang="en-US" sz="2400" dirty="0"/>
              <a:t>Provide equipment necessary to execute LOTO</a:t>
            </a:r>
          </a:p>
          <a:p>
            <a:pPr>
              <a:spcAft>
                <a:spcPts val="600"/>
              </a:spcAft>
            </a:pPr>
            <a:r>
              <a:rPr lang="en-US" sz="2400" dirty="0"/>
              <a:t>Provide training to employees</a:t>
            </a:r>
          </a:p>
          <a:p>
            <a:pPr lvl="1">
              <a:spcAft>
                <a:spcPts val="600"/>
              </a:spcAft>
            </a:pPr>
            <a:r>
              <a:rPr lang="en-US" sz="2000" dirty="0"/>
              <a:t>Retraining every three years or less</a:t>
            </a:r>
          </a:p>
          <a:p>
            <a:pPr>
              <a:spcAft>
                <a:spcPts val="600"/>
              </a:spcAft>
            </a:pPr>
            <a:r>
              <a:rPr lang="en-US" sz="2400" dirty="0"/>
              <a:t>Audit procedures for improvement opportunities and completeness</a:t>
            </a:r>
          </a:p>
          <a:p>
            <a:pPr>
              <a:spcAft>
                <a:spcPts val="600"/>
              </a:spcAft>
            </a:pPr>
            <a:r>
              <a:rPr lang="en-US" sz="2400" dirty="0"/>
              <a:t>Annually audit execution of the procedures</a:t>
            </a:r>
          </a:p>
        </p:txBody>
      </p:sp>
      <p:pic>
        <p:nvPicPr>
          <p:cNvPr id="2" name="Picture 1" title="Picture of a lock out tag out station with locks, hasps, and other lock out parts. It comes with a cabinet that can be mounted to a wall."/>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1782806" y="4276725"/>
            <a:ext cx="4200525" cy="2581275"/>
          </a:xfrm>
          <a:prstGeom prst="rect">
            <a:avLst/>
          </a:prstGeom>
        </p:spPr>
      </p:pic>
    </p:spTree>
    <p:extLst>
      <p:ext uri="{BB962C8B-B14F-4D97-AF65-F5344CB8AC3E}">
        <p14:creationId xmlns:p14="http://schemas.microsoft.com/office/powerpoint/2010/main" val="16671528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4">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5D90DE-C6D3-4EBD-8DFB-B50344BCE3DB}"/>
              </a:ext>
            </a:extLst>
          </p:cNvPr>
          <p:cNvSpPr>
            <a:spLocks noGrp="1"/>
          </p:cNvSpPr>
          <p:nvPr>
            <p:ph type="title"/>
          </p:nvPr>
        </p:nvSpPr>
        <p:spPr/>
        <p:txBody>
          <a:bodyPr/>
          <a:lstStyle/>
          <a:p>
            <a:r>
              <a:rPr lang="en-US" dirty="0">
                <a:solidFill>
                  <a:schemeClr val="tx1"/>
                </a:solidFill>
              </a:rPr>
              <a:t>LOTO: Padlocks</a:t>
            </a:r>
          </a:p>
        </p:txBody>
      </p:sp>
      <p:sp>
        <p:nvSpPr>
          <p:cNvPr id="3" name="Content Placeholder 2">
            <a:extLst>
              <a:ext uri="{FF2B5EF4-FFF2-40B4-BE49-F238E27FC236}">
                <a16:creationId xmlns:a16="http://schemas.microsoft.com/office/drawing/2014/main" id="{9B0707B3-6235-4338-9B39-9DDF9FEA8F8A}"/>
              </a:ext>
            </a:extLst>
          </p:cNvPr>
          <p:cNvSpPr>
            <a:spLocks noGrp="1"/>
          </p:cNvSpPr>
          <p:nvPr>
            <p:ph idx="1"/>
          </p:nvPr>
        </p:nvSpPr>
        <p:spPr>
          <a:xfrm>
            <a:off x="774446" y="980998"/>
            <a:ext cx="7595109" cy="571294"/>
          </a:xfrm>
          <a:solidFill>
            <a:srgbClr val="FFFF00"/>
          </a:solidFill>
          <a:ln w="19050">
            <a:solidFill>
              <a:srgbClr val="FF0000"/>
            </a:solidFill>
          </a:ln>
        </p:spPr>
        <p:txBody>
          <a:bodyPr/>
          <a:lstStyle/>
          <a:p>
            <a:pPr marL="0" indent="0" algn="ctr">
              <a:buNone/>
            </a:pPr>
            <a:r>
              <a:rPr lang="en-US" sz="2800" dirty="0"/>
              <a:t>Ensure no one else can remove LOTO device</a:t>
            </a:r>
          </a:p>
        </p:txBody>
      </p:sp>
      <p:pic>
        <p:nvPicPr>
          <p:cNvPr id="14" name="Picture 13" descr="Picture of a DC disconnect locked out showing the tag."/>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480668" y="1634184"/>
            <a:ext cx="3701143" cy="3035973"/>
          </a:xfrm>
          <a:prstGeom prst="rect">
            <a:avLst/>
          </a:prstGeom>
          <a:ln w="19050">
            <a:solidFill>
              <a:schemeClr val="tx1"/>
            </a:solidFill>
          </a:ln>
        </p:spPr>
        <p:style>
          <a:lnRef idx="2">
            <a:schemeClr val="dk1"/>
          </a:lnRef>
          <a:fillRef idx="1">
            <a:schemeClr val="lt1"/>
          </a:fillRef>
          <a:effectRef idx="0">
            <a:schemeClr val="dk1"/>
          </a:effectRef>
          <a:fontRef idx="minor">
            <a:schemeClr val="dk1"/>
          </a:fontRef>
        </p:style>
      </p:pic>
      <p:pic>
        <p:nvPicPr>
          <p:cNvPr id="15" name="Picture 14" descr="Picture of an AC disconnect locked out showing the tag with the users name and phone number."/>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4573889" y="1634184"/>
            <a:ext cx="1750453" cy="3432798"/>
          </a:xfrm>
          <a:prstGeom prst="rect">
            <a:avLst/>
          </a:prstGeom>
          <a:ln w="19050">
            <a:solidFill>
              <a:schemeClr val="tx1"/>
            </a:solidFill>
          </a:ln>
        </p:spPr>
        <p:style>
          <a:lnRef idx="2">
            <a:schemeClr val="dk1"/>
          </a:lnRef>
          <a:fillRef idx="1">
            <a:schemeClr val="lt1"/>
          </a:fillRef>
          <a:effectRef idx="0">
            <a:schemeClr val="dk1"/>
          </a:effectRef>
          <a:fontRef idx="minor">
            <a:schemeClr val="dk1"/>
          </a:fontRef>
        </p:style>
      </p:pic>
      <p:sp>
        <p:nvSpPr>
          <p:cNvPr id="7" name="Rectangle 6"/>
          <p:cNvSpPr/>
          <p:nvPr/>
        </p:nvSpPr>
        <p:spPr>
          <a:xfrm>
            <a:off x="5280749" y="5301642"/>
            <a:ext cx="3153699" cy="646331"/>
          </a:xfrm>
          <a:prstGeom prst="rect">
            <a:avLst/>
          </a:prstGeom>
          <a:solidFill>
            <a:schemeClr val="bg2"/>
          </a:solidFill>
          <a:ln w="9525">
            <a:solidFill>
              <a:schemeClr val="tx1"/>
            </a:solidFill>
          </a:ln>
        </p:spPr>
        <p:txBody>
          <a:bodyPr wrap="square">
            <a:spAutoFit/>
          </a:bodyPr>
          <a:lstStyle/>
          <a:p>
            <a:pPr algn="ctr"/>
            <a:r>
              <a:rPr lang="en-US" sz="1800" dirty="0">
                <a:latin typeface="+mn-lt"/>
              </a:rPr>
              <a:t>Each lock has employee’s name &amp; phone number</a:t>
            </a:r>
          </a:p>
        </p:txBody>
      </p:sp>
      <p:pic>
        <p:nvPicPr>
          <p:cNvPr id="6" name="Picture 5" descr="Picture of a padlock used for lock out tag out with a unique key.">
            <a:extLst>
              <a:ext uri="{FF2B5EF4-FFF2-40B4-BE49-F238E27FC236}">
                <a16:creationId xmlns:a16="http://schemas.microsoft.com/office/drawing/2014/main" id="{8F5FA4BA-5FF5-4F3E-AD3D-0931E9B94777}"/>
              </a:ext>
            </a:extLst>
          </p:cNvPr>
          <p:cNvPicPr>
            <a:picLocks noChangeAspect="1"/>
          </p:cNvPicPr>
          <p:nvPr/>
        </p:nvPicPr>
        <p:blipFill rotWithShape="1">
          <a:blip r:embed="rId5" cstate="email">
            <a:extLst>
              <a:ext uri="{28A0092B-C50C-407E-A947-70E740481C1C}">
                <a14:useLocalDpi xmlns:a14="http://schemas.microsoft.com/office/drawing/2010/main"/>
              </a:ext>
            </a:extLst>
          </a:blip>
          <a:srcRect/>
          <a:stretch/>
        </p:blipFill>
        <p:spPr>
          <a:xfrm>
            <a:off x="2643475" y="4788184"/>
            <a:ext cx="1188429" cy="1884915"/>
          </a:xfrm>
          <a:prstGeom prst="rect">
            <a:avLst/>
          </a:prstGeom>
        </p:spPr>
      </p:pic>
      <p:sp>
        <p:nvSpPr>
          <p:cNvPr id="4" name="Rectangle 3"/>
          <p:cNvSpPr/>
          <p:nvPr/>
        </p:nvSpPr>
        <p:spPr>
          <a:xfrm>
            <a:off x="543423" y="5303069"/>
            <a:ext cx="1950635" cy="923330"/>
          </a:xfrm>
          <a:prstGeom prst="rect">
            <a:avLst/>
          </a:prstGeom>
          <a:solidFill>
            <a:schemeClr val="bg2"/>
          </a:solidFill>
          <a:ln w="9525">
            <a:solidFill>
              <a:schemeClr val="tx1"/>
            </a:solidFill>
          </a:ln>
        </p:spPr>
        <p:txBody>
          <a:bodyPr wrap="square">
            <a:spAutoFit/>
          </a:bodyPr>
          <a:lstStyle/>
          <a:p>
            <a:pPr algn="ctr"/>
            <a:r>
              <a:rPr lang="en-US" sz="1800" dirty="0">
                <a:latin typeface="+mn-lt"/>
              </a:rPr>
              <a:t>Each employee has a unique</a:t>
            </a:r>
          </a:p>
          <a:p>
            <a:pPr algn="ctr"/>
            <a:r>
              <a:rPr lang="en-US" sz="1800" dirty="0">
                <a:latin typeface="+mn-lt"/>
              </a:rPr>
              <a:t>lock &amp; key</a:t>
            </a:r>
          </a:p>
        </p:txBody>
      </p:sp>
      <p:pic>
        <p:nvPicPr>
          <p:cNvPr id="8" name="Picture 7" descr="Icon of a lock out lock with the users name and phone number on it."/>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7090149" y="1715357"/>
            <a:ext cx="1402080" cy="3377184"/>
          </a:xfrm>
          <a:prstGeom prst="rect">
            <a:avLst/>
          </a:prstGeom>
        </p:spPr>
      </p:pic>
    </p:spTree>
    <p:extLst>
      <p:ext uri="{BB962C8B-B14F-4D97-AF65-F5344CB8AC3E}">
        <p14:creationId xmlns:p14="http://schemas.microsoft.com/office/powerpoint/2010/main" val="1489008040"/>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0DA167-A269-46C9-8967-2FD375912057}"/>
              </a:ext>
            </a:extLst>
          </p:cNvPr>
          <p:cNvSpPr>
            <a:spLocks noGrp="1"/>
          </p:cNvSpPr>
          <p:nvPr>
            <p:ph type="title"/>
          </p:nvPr>
        </p:nvSpPr>
        <p:spPr/>
        <p:txBody>
          <a:bodyPr/>
          <a:lstStyle/>
          <a:p>
            <a:r>
              <a:rPr lang="en-US" dirty="0">
                <a:solidFill>
                  <a:schemeClr val="tx1"/>
                </a:solidFill>
              </a:rPr>
              <a:t>LOTO: Hasps</a:t>
            </a:r>
          </a:p>
        </p:txBody>
      </p:sp>
      <p:sp>
        <p:nvSpPr>
          <p:cNvPr id="5" name="Rectangle 4"/>
          <p:cNvSpPr/>
          <p:nvPr/>
        </p:nvSpPr>
        <p:spPr>
          <a:xfrm>
            <a:off x="522514" y="1019826"/>
            <a:ext cx="7576457" cy="907941"/>
          </a:xfrm>
          <a:prstGeom prst="rect">
            <a:avLst/>
          </a:prstGeom>
          <a:noFill/>
          <a:ln w="19050">
            <a:noFill/>
          </a:ln>
        </p:spPr>
        <p:txBody>
          <a:bodyPr wrap="square">
            <a:spAutoFit/>
          </a:bodyPr>
          <a:lstStyle/>
          <a:p>
            <a:pPr marL="342900" indent="-342900">
              <a:spcAft>
                <a:spcPts val="600"/>
              </a:spcAft>
              <a:buFont typeface="Arial" panose="020B0604020202020204" pitchFamily="34" charset="0"/>
              <a:buChar char="•"/>
            </a:pPr>
            <a:r>
              <a:rPr lang="en-US" dirty="0">
                <a:latin typeface="+mn-lt"/>
              </a:rPr>
              <a:t>Can be used by multiple technicians</a:t>
            </a:r>
          </a:p>
          <a:p>
            <a:pPr marL="342900" indent="-342900">
              <a:buFont typeface="Arial" panose="020B0604020202020204" pitchFamily="34" charset="0"/>
              <a:buChar char="•"/>
            </a:pPr>
            <a:r>
              <a:rPr lang="en-US" dirty="0">
                <a:latin typeface="+mn-lt"/>
              </a:rPr>
              <a:t>Attaches to disconnects and other equipment</a:t>
            </a:r>
          </a:p>
        </p:txBody>
      </p:sp>
      <p:pic>
        <p:nvPicPr>
          <p:cNvPr id="7" name="Picture 6" descr="Picture of an AC disconnect with a hasp and multiple locks on it.">
            <a:extLst>
              <a:ext uri="{FF2B5EF4-FFF2-40B4-BE49-F238E27FC236}">
                <a16:creationId xmlns:a16="http://schemas.microsoft.com/office/drawing/2014/main" id="{9562DC11-8412-474E-8411-3D546CCAB43F}"/>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753512" y="2060320"/>
            <a:ext cx="2795180" cy="4123724"/>
          </a:xfrm>
          <a:prstGeom prst="rect">
            <a:avLst/>
          </a:prstGeom>
          <a:ln w="19050">
            <a:solidFill>
              <a:schemeClr val="tx1"/>
            </a:solidFill>
          </a:ln>
        </p:spPr>
      </p:pic>
      <p:pic>
        <p:nvPicPr>
          <p:cNvPr id="8" name="Picture 7" descr="Picture of a hasp with multiple holes for different locks.">
            <a:extLst>
              <a:ext uri="{FF2B5EF4-FFF2-40B4-BE49-F238E27FC236}">
                <a16:creationId xmlns:a16="http://schemas.microsoft.com/office/drawing/2014/main" id="{D1FBFE72-2DE2-4DEE-882E-635064496F53}"/>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3888556" y="2040895"/>
            <a:ext cx="1226093" cy="1500004"/>
          </a:xfrm>
          <a:prstGeom prst="rect">
            <a:avLst/>
          </a:prstGeom>
        </p:spPr>
      </p:pic>
      <p:pic>
        <p:nvPicPr>
          <p:cNvPr id="12" name="Picture 11" descr="Picture of a hasp with a long oval hole where multiple locks can be installed.">
            <a:extLst>
              <a:ext uri="{FF2B5EF4-FFF2-40B4-BE49-F238E27FC236}">
                <a16:creationId xmlns:a16="http://schemas.microsoft.com/office/drawing/2014/main" id="{32FBF487-D0EA-48F9-93BE-A970F1A5F01D}"/>
              </a:ext>
            </a:extLst>
          </p:cNvPr>
          <p:cNvPicPr>
            <a:picLocks noChangeAspect="1"/>
          </p:cNvPicPr>
          <p:nvPr/>
        </p:nvPicPr>
        <p:blipFill rotWithShape="1">
          <a:blip r:embed="rId5" cstate="email">
            <a:extLst>
              <a:ext uri="{28A0092B-C50C-407E-A947-70E740481C1C}">
                <a14:useLocalDpi xmlns:a14="http://schemas.microsoft.com/office/drawing/2010/main"/>
              </a:ext>
            </a:extLst>
          </a:blip>
          <a:srcRect/>
          <a:stretch/>
        </p:blipFill>
        <p:spPr>
          <a:xfrm rot="5400000">
            <a:off x="3297303" y="4548018"/>
            <a:ext cx="2329357" cy="983352"/>
          </a:xfrm>
          <a:prstGeom prst="rect">
            <a:avLst/>
          </a:prstGeom>
        </p:spPr>
      </p:pic>
      <p:pic>
        <p:nvPicPr>
          <p:cNvPr id="3" name="Picture 2" descr="Picture of a DC disconnect locked out with a hasp and multiple locks to protect each person working on the system."/>
          <p:cNvPicPr>
            <a:picLocks noChangeAspect="1"/>
          </p:cNvPicPr>
          <p:nvPr/>
        </p:nvPicPr>
        <p:blipFill>
          <a:blip r:embed="rId6">
            <a:extLst>
              <a:ext uri="{28A0092B-C50C-407E-A947-70E740481C1C}">
                <a14:useLocalDpi xmlns:a14="http://schemas.microsoft.com/office/drawing/2010/main"/>
              </a:ext>
            </a:extLst>
          </a:blip>
          <a:stretch>
            <a:fillRect/>
          </a:stretch>
        </p:blipFill>
        <p:spPr>
          <a:xfrm>
            <a:off x="5801769" y="2108873"/>
            <a:ext cx="2876550" cy="4143375"/>
          </a:xfrm>
          <a:prstGeom prst="rect">
            <a:avLst/>
          </a:prstGeom>
        </p:spPr>
      </p:pic>
    </p:spTree>
    <p:extLst>
      <p:ext uri="{BB962C8B-B14F-4D97-AF65-F5344CB8AC3E}">
        <p14:creationId xmlns:p14="http://schemas.microsoft.com/office/powerpoint/2010/main" val="1467563893"/>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2B0D26-0163-4753-B6BC-F18AA755BCC6}"/>
              </a:ext>
            </a:extLst>
          </p:cNvPr>
          <p:cNvSpPr>
            <a:spLocks noGrp="1"/>
          </p:cNvSpPr>
          <p:nvPr>
            <p:ph type="title"/>
          </p:nvPr>
        </p:nvSpPr>
        <p:spPr/>
        <p:txBody>
          <a:bodyPr/>
          <a:lstStyle/>
          <a:p>
            <a:r>
              <a:rPr lang="en-US" sz="3200" dirty="0">
                <a:solidFill>
                  <a:schemeClr val="tx1"/>
                </a:solidFill>
              </a:rPr>
              <a:t>LOTO: Circuit Breakers, Plug Connects, </a:t>
            </a:r>
            <a:br>
              <a:rPr lang="en-US" sz="3200" dirty="0">
                <a:solidFill>
                  <a:schemeClr val="tx1"/>
                </a:solidFill>
              </a:rPr>
            </a:br>
            <a:r>
              <a:rPr lang="en-US" sz="3200" dirty="0">
                <a:solidFill>
                  <a:schemeClr val="tx1"/>
                </a:solidFill>
              </a:rPr>
              <a:t>and Other Equipment</a:t>
            </a:r>
          </a:p>
        </p:txBody>
      </p:sp>
      <p:sp>
        <p:nvSpPr>
          <p:cNvPr id="19" name="TextBox 18">
            <a:extLst>
              <a:ext uri="{FF2B5EF4-FFF2-40B4-BE49-F238E27FC236}">
                <a16:creationId xmlns:a16="http://schemas.microsoft.com/office/drawing/2014/main" id="{F6F89DCB-7439-3645-8DEC-C280BE094D59}"/>
              </a:ext>
            </a:extLst>
          </p:cNvPr>
          <p:cNvSpPr txBox="1">
            <a:spLocks noChangeArrowheads="1"/>
          </p:cNvSpPr>
          <p:nvPr/>
        </p:nvSpPr>
        <p:spPr bwMode="auto">
          <a:xfrm>
            <a:off x="3285462" y="1078517"/>
            <a:ext cx="3136606" cy="707886"/>
          </a:xfrm>
          <a:prstGeom prst="rect">
            <a:avLst/>
          </a:prstGeom>
          <a:solidFill>
            <a:srgbClr val="FFFF00"/>
          </a:solidFill>
          <a:ln w="19050">
            <a:solidFill>
              <a:srgbClr val="FF0000"/>
            </a:solidFill>
            <a:miter lim="800000"/>
            <a:headEnd/>
            <a:tailEnd/>
          </a:ln>
        </p:spPr>
        <p:txBody>
          <a:bodyPr wrap="square">
            <a:spAutoFit/>
          </a:bodyPr>
          <a:lstStyle>
            <a:lvl1pPr eaLnBrk="0" hangingPunct="0">
              <a:defRPr sz="2400">
                <a:solidFill>
                  <a:schemeClr val="tx1"/>
                </a:solidFill>
                <a:latin typeface="Times New Roman" pitchFamily="18" charset="0"/>
                <a:ea typeface="MS PGothic" pitchFamily="34" charset="-128"/>
              </a:defRPr>
            </a:lvl1pPr>
            <a:lvl2pPr marL="742950" indent="-285750" eaLnBrk="0" hangingPunct="0">
              <a:defRPr sz="2400">
                <a:solidFill>
                  <a:schemeClr val="tx1"/>
                </a:solidFill>
                <a:latin typeface="Times New Roman" pitchFamily="18" charset="0"/>
                <a:ea typeface="MS PGothic" pitchFamily="34" charset="-128"/>
              </a:defRPr>
            </a:lvl2pPr>
            <a:lvl3pPr marL="1143000" indent="-228600" eaLnBrk="0" hangingPunct="0">
              <a:defRPr sz="2400">
                <a:solidFill>
                  <a:schemeClr val="tx1"/>
                </a:solidFill>
                <a:latin typeface="Times New Roman" pitchFamily="18" charset="0"/>
                <a:ea typeface="MS PGothic" pitchFamily="34" charset="-128"/>
              </a:defRPr>
            </a:lvl3pPr>
            <a:lvl4pPr marL="1600200" indent="-228600" eaLnBrk="0" hangingPunct="0">
              <a:defRPr sz="2400">
                <a:solidFill>
                  <a:schemeClr val="tx1"/>
                </a:solidFill>
                <a:latin typeface="Times New Roman" pitchFamily="18" charset="0"/>
                <a:ea typeface="MS PGothic" pitchFamily="34" charset="-128"/>
              </a:defRPr>
            </a:lvl4pPr>
            <a:lvl5pPr marL="2057400" indent="-228600" eaLnBrk="0" hangingPunct="0">
              <a:defRPr sz="2400">
                <a:solidFill>
                  <a:schemeClr val="tx1"/>
                </a:solidFill>
                <a:latin typeface="Times New Roman" pitchFamily="18" charset="0"/>
                <a:ea typeface="MS PGothic"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MS PGothic"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MS PGothic"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MS PGothic"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MS PGothic" pitchFamily="34" charset="-128"/>
              </a:defRPr>
            </a:lvl9pPr>
          </a:lstStyle>
          <a:p>
            <a:pPr algn="ctr" eaLnBrk="1" hangingPunct="1"/>
            <a:r>
              <a:rPr lang="en-US" sz="2000" dirty="0">
                <a:latin typeface="Tahoma" pitchFamily="34" charset="0"/>
                <a:ea typeface="Tahoma" pitchFamily="34" charset="0"/>
                <a:cs typeface="Tahoma" pitchFamily="34" charset="0"/>
              </a:rPr>
              <a:t>Follow manufacturer instructions!</a:t>
            </a:r>
          </a:p>
        </p:txBody>
      </p:sp>
      <p:pic>
        <p:nvPicPr>
          <p:cNvPr id="16" name="Picture 15" descr="Picture of a breaker locked out with a padlock installed."/>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108037" y="1082418"/>
            <a:ext cx="3049833" cy="3106809"/>
          </a:xfrm>
          <a:prstGeom prst="rect">
            <a:avLst/>
          </a:prstGeom>
          <a:ln w="19050" cap="sq">
            <a:solidFill>
              <a:schemeClr val="tx1"/>
            </a:solidFill>
            <a:prstDash val="solid"/>
            <a:miter lim="800000"/>
          </a:ln>
          <a:effectLst/>
        </p:spPr>
      </p:pic>
      <p:pic>
        <p:nvPicPr>
          <p:cNvPr id="4" name="Picture 3" descr="Picture of a cable lock out device.">
            <a:extLst>
              <a:ext uri="{FF2B5EF4-FFF2-40B4-BE49-F238E27FC236}">
                <a16:creationId xmlns:a16="http://schemas.microsoft.com/office/drawing/2014/main" id="{55CCC0E3-A3C0-0348-A5FD-F57B81D3FCA6}"/>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4476307" y="2500195"/>
            <a:ext cx="2040566" cy="2040566"/>
          </a:xfrm>
          <a:prstGeom prst="rect">
            <a:avLst/>
          </a:prstGeom>
        </p:spPr>
      </p:pic>
      <p:pic>
        <p:nvPicPr>
          <p:cNvPr id="7" name="Picture 6" descr="Picture of a circuit breaker lock out device.">
            <a:extLst>
              <a:ext uri="{FF2B5EF4-FFF2-40B4-BE49-F238E27FC236}">
                <a16:creationId xmlns:a16="http://schemas.microsoft.com/office/drawing/2014/main" id="{CD2878B3-7909-46FE-8FD0-E69872973F6C}"/>
              </a:ext>
            </a:extLst>
          </p:cNvPr>
          <p:cNvPicPr>
            <a:picLocks noChangeAspect="1"/>
          </p:cNvPicPr>
          <p:nvPr/>
        </p:nvPicPr>
        <p:blipFill rotWithShape="1">
          <a:blip r:embed="rId5" cstate="email">
            <a:extLst>
              <a:ext uri="{28A0092B-C50C-407E-A947-70E740481C1C}">
                <a14:useLocalDpi xmlns:a14="http://schemas.microsoft.com/office/drawing/2010/main"/>
              </a:ext>
            </a:extLst>
          </a:blip>
          <a:srcRect/>
          <a:stretch/>
        </p:blipFill>
        <p:spPr>
          <a:xfrm>
            <a:off x="3498112" y="2176528"/>
            <a:ext cx="1401040" cy="1367679"/>
          </a:xfrm>
          <a:prstGeom prst="rect">
            <a:avLst/>
          </a:prstGeom>
        </p:spPr>
      </p:pic>
      <p:pic>
        <p:nvPicPr>
          <p:cNvPr id="5" name="Picture 4" descr="Picture of a commercial three phase load center with two breakers locked out.">
            <a:extLst>
              <a:ext uri="{FF2B5EF4-FFF2-40B4-BE49-F238E27FC236}">
                <a16:creationId xmlns:a16="http://schemas.microsoft.com/office/drawing/2014/main" id="{4C13192C-B69F-6E41-A7C4-7A57CF881198}"/>
              </a:ext>
            </a:extLst>
          </p:cNvPr>
          <p:cNvPicPr>
            <a:picLocks noChangeAspect="1"/>
          </p:cNvPicPr>
          <p:nvPr/>
        </p:nvPicPr>
        <p:blipFill rotWithShape="1">
          <a:blip r:embed="rId6" cstate="email">
            <a:extLst>
              <a:ext uri="{28A0092B-C50C-407E-A947-70E740481C1C}">
                <a14:useLocalDpi xmlns:a14="http://schemas.microsoft.com/office/drawing/2010/main"/>
              </a:ext>
            </a:extLst>
          </a:blip>
          <a:srcRect/>
          <a:stretch/>
        </p:blipFill>
        <p:spPr>
          <a:xfrm>
            <a:off x="6561786" y="1078995"/>
            <a:ext cx="2392526" cy="3782430"/>
          </a:xfrm>
          <a:prstGeom prst="rect">
            <a:avLst/>
          </a:prstGeom>
          <a:ln w="19050">
            <a:solidFill>
              <a:schemeClr val="tx1"/>
            </a:solidFill>
          </a:ln>
        </p:spPr>
      </p:pic>
      <p:pic>
        <p:nvPicPr>
          <p:cNvPr id="17" name="Picture 16" descr="Picture of extension cord lock out devices applied to PV quick connectors to prevent them from being connected together.">
            <a:extLst>
              <a:ext uri="{FF2B5EF4-FFF2-40B4-BE49-F238E27FC236}">
                <a16:creationId xmlns:a16="http://schemas.microsoft.com/office/drawing/2014/main" id="{53F301DE-1817-894A-82A0-BB41DBD79D9F}"/>
              </a:ext>
            </a:extLst>
          </p:cNvPr>
          <p:cNvPicPr>
            <a:picLocks noChangeAspect="1"/>
          </p:cNvPicPr>
          <p:nvPr/>
        </p:nvPicPr>
        <p:blipFill rotWithShape="1">
          <a:blip r:embed="rId7" cstate="email">
            <a:extLst>
              <a:ext uri="{28A0092B-C50C-407E-A947-70E740481C1C}">
                <a14:useLocalDpi xmlns:a14="http://schemas.microsoft.com/office/drawing/2010/main"/>
              </a:ext>
            </a:extLst>
          </a:blip>
          <a:srcRect/>
          <a:stretch/>
        </p:blipFill>
        <p:spPr>
          <a:xfrm>
            <a:off x="93996" y="4317178"/>
            <a:ext cx="4318516" cy="2311570"/>
          </a:xfrm>
          <a:prstGeom prst="rect">
            <a:avLst/>
          </a:prstGeom>
          <a:ln w="19050">
            <a:solidFill>
              <a:schemeClr val="tx1"/>
            </a:solidFill>
          </a:ln>
        </p:spPr>
        <p:style>
          <a:lnRef idx="2">
            <a:schemeClr val="dk1"/>
          </a:lnRef>
          <a:fillRef idx="1">
            <a:schemeClr val="lt1"/>
          </a:fillRef>
          <a:effectRef idx="0">
            <a:schemeClr val="dk1"/>
          </a:effectRef>
          <a:fontRef idx="minor">
            <a:schemeClr val="dk1"/>
          </a:fontRef>
        </p:style>
      </p:pic>
      <p:pic>
        <p:nvPicPr>
          <p:cNvPr id="3" name="Picture 2" descr="Picture of a circuit breaker with a lock out device being installed."/>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4539182" y="4978177"/>
            <a:ext cx="4517136" cy="1761744"/>
          </a:xfrm>
          <a:prstGeom prst="rect">
            <a:avLst/>
          </a:prstGeom>
          <a:ln>
            <a:solidFill>
              <a:schemeClr val="tx1"/>
            </a:solidFill>
          </a:ln>
        </p:spPr>
      </p:pic>
    </p:spTree>
    <p:extLst>
      <p:ext uri="{BB962C8B-B14F-4D97-AF65-F5344CB8AC3E}">
        <p14:creationId xmlns:p14="http://schemas.microsoft.com/office/powerpoint/2010/main" val="1751600197"/>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Diagram of the parts of a grid-direct PV system indicating the PV array and the utility grid are power sources. The inverter is not a power source."/>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40208" y="3290713"/>
            <a:ext cx="9003792" cy="2706624"/>
          </a:xfrm>
          <a:prstGeom prst="rect">
            <a:avLst/>
          </a:prstGeom>
        </p:spPr>
      </p:pic>
      <p:sp>
        <p:nvSpPr>
          <p:cNvPr id="38" name="Rectangle 37"/>
          <p:cNvSpPr/>
          <p:nvPr/>
        </p:nvSpPr>
        <p:spPr>
          <a:xfrm>
            <a:off x="91440" y="962976"/>
            <a:ext cx="7934681" cy="1861535"/>
          </a:xfrm>
          <a:prstGeom prst="rect">
            <a:avLst/>
          </a:prstGeom>
        </p:spPr>
        <p:txBody>
          <a:bodyPr wrap="square">
            <a:noAutofit/>
          </a:bodyPr>
          <a:lstStyle/>
          <a:p>
            <a:pPr marL="456565" lvl="0" indent="-457200">
              <a:spcBef>
                <a:spcPts val="600"/>
              </a:spcBef>
              <a:spcAft>
                <a:spcPts val="600"/>
              </a:spcAft>
              <a:buFont typeface="ZapfDingbatsITC" charset="0"/>
              <a:buChar char="✸"/>
            </a:pPr>
            <a:r>
              <a:rPr lang="en-US" sz="2800" dirty="0">
                <a:solidFill>
                  <a:prstClr val="black"/>
                </a:solidFill>
                <a:latin typeface="Tahoma" charset="0"/>
                <a:ea typeface="Tahoma" charset="0"/>
                <a:cs typeface="Tahoma" charset="0"/>
              </a:rPr>
              <a:t>Grid-direct PV system (no energy storage)</a:t>
            </a:r>
          </a:p>
          <a:p>
            <a:pPr marL="731520" lvl="1" indent="-365760">
              <a:spcBef>
                <a:spcPts val="600"/>
              </a:spcBef>
              <a:spcAft>
                <a:spcPts val="600"/>
              </a:spcAft>
              <a:buClr>
                <a:srgbClr val="2776A7"/>
              </a:buClr>
              <a:buFont typeface="ZapfDingbatsITC" charset="0"/>
              <a:buChar char="✧"/>
            </a:pPr>
            <a:r>
              <a:rPr lang="en-US" dirty="0">
                <a:solidFill>
                  <a:prstClr val="black"/>
                </a:solidFill>
                <a:latin typeface="Tahoma" charset="0"/>
                <a:ea typeface="Tahoma" charset="0"/>
                <a:cs typeface="Tahoma" charset="0"/>
              </a:rPr>
              <a:t>Inverter is </a:t>
            </a:r>
            <a:r>
              <a:rPr lang="en-US" b="1" dirty="0">
                <a:solidFill>
                  <a:prstClr val="black"/>
                </a:solidFill>
                <a:latin typeface="Tahoma" charset="0"/>
                <a:ea typeface="Tahoma" charset="0"/>
                <a:cs typeface="Tahoma" charset="0"/>
              </a:rPr>
              <a:t>not </a:t>
            </a:r>
            <a:r>
              <a:rPr lang="en-US" dirty="0">
                <a:solidFill>
                  <a:prstClr val="black"/>
                </a:solidFill>
                <a:latin typeface="Tahoma" charset="0"/>
                <a:ea typeface="Tahoma" charset="0"/>
                <a:cs typeface="Tahoma" charset="0"/>
              </a:rPr>
              <a:t>a power source</a:t>
            </a:r>
          </a:p>
          <a:p>
            <a:pPr marL="731520" lvl="1" indent="-365760">
              <a:spcBef>
                <a:spcPts val="600"/>
              </a:spcBef>
              <a:spcAft>
                <a:spcPts val="600"/>
              </a:spcAft>
              <a:buClr>
                <a:srgbClr val="2776A7"/>
              </a:buClr>
              <a:buFont typeface="ZapfDingbatsITC" charset="0"/>
              <a:buChar char="✧"/>
            </a:pPr>
            <a:r>
              <a:rPr lang="en-US" dirty="0">
                <a:solidFill>
                  <a:prstClr val="black"/>
                </a:solidFill>
                <a:latin typeface="Tahoma" charset="0"/>
                <a:ea typeface="Tahoma" charset="0"/>
                <a:cs typeface="Tahoma" charset="0"/>
              </a:rPr>
              <a:t>Utility grid must be present for inverter to operate: no AC power from inverter when grid is isolated</a:t>
            </a:r>
          </a:p>
        </p:txBody>
      </p:sp>
      <p:grpSp>
        <p:nvGrpSpPr>
          <p:cNvPr id="6" name="Group 5" descr="Label and arrow indicating the PV array is a DC power source.">
            <a:extLst>
              <a:ext uri="{FF2B5EF4-FFF2-40B4-BE49-F238E27FC236}">
                <a16:creationId xmlns:a16="http://schemas.microsoft.com/office/drawing/2014/main" id="{D0A49471-82EA-4CEF-949C-595E81217BEF}"/>
              </a:ext>
            </a:extLst>
          </p:cNvPr>
          <p:cNvGrpSpPr/>
          <p:nvPr/>
        </p:nvGrpSpPr>
        <p:grpSpPr>
          <a:xfrm>
            <a:off x="334227" y="4965774"/>
            <a:ext cx="1419428" cy="1094926"/>
            <a:chOff x="334227" y="4965774"/>
            <a:chExt cx="1419428" cy="1094926"/>
          </a:xfrm>
        </p:grpSpPr>
        <p:cxnSp>
          <p:nvCxnSpPr>
            <p:cNvPr id="74" name="Straight Arrow Connector 73"/>
            <p:cNvCxnSpPr>
              <a:cxnSpLocks noChangeShapeType="1"/>
            </p:cNvCxnSpPr>
            <p:nvPr/>
          </p:nvCxnSpPr>
          <p:spPr bwMode="auto">
            <a:xfrm flipH="1" flipV="1">
              <a:off x="1004500" y="4965774"/>
              <a:ext cx="6" cy="681630"/>
            </a:xfrm>
            <a:prstGeom prst="straightConnector1">
              <a:avLst/>
            </a:prstGeom>
            <a:noFill/>
            <a:ln w="50800">
              <a:solidFill>
                <a:srgbClr val="FF0000"/>
              </a:solidFill>
              <a:round/>
              <a:headEnd/>
              <a:tailEnd type="arrow" w="med" len="med"/>
            </a:ln>
            <a:extLst>
              <a:ext uri="{909E8E84-426E-40dd-AFC4-6F175D3DCCD1}">
                <a14:hiddenFill xmlns="" xmlns:a14="http://schemas.microsoft.com/office/drawing/2010/main">
                  <a:noFill/>
                </a14:hiddenFill>
              </a:ext>
            </a:extLst>
          </p:spPr>
        </p:cxnSp>
        <p:sp>
          <p:nvSpPr>
            <p:cNvPr id="70" name="TextBox 69"/>
            <p:cNvSpPr txBox="1">
              <a:spLocks noChangeArrowheads="1"/>
            </p:cNvSpPr>
            <p:nvPr/>
          </p:nvSpPr>
          <p:spPr bwMode="auto">
            <a:xfrm>
              <a:off x="334227" y="5352814"/>
              <a:ext cx="1419428" cy="707886"/>
            </a:xfrm>
            <a:prstGeom prst="rect">
              <a:avLst/>
            </a:prstGeom>
            <a:solidFill>
              <a:srgbClr val="FFFF00"/>
            </a:solidFill>
            <a:ln w="25400">
              <a:solidFill>
                <a:srgbClr val="FF0000"/>
              </a:solidFill>
              <a:miter lim="800000"/>
              <a:headEnd/>
              <a:tailEnd/>
            </a:ln>
          </p:spPr>
          <p:txBody>
            <a:bodyPr wrap="square">
              <a:spAutoFit/>
            </a:bodyPr>
            <a:lstStyle>
              <a:lvl1pPr eaLnBrk="0" hangingPunct="0">
                <a:defRPr sz="2400">
                  <a:solidFill>
                    <a:schemeClr val="tx1"/>
                  </a:solidFill>
                  <a:latin typeface="Times New Roman" pitchFamily="18" charset="0"/>
                  <a:ea typeface="MS PGothic" pitchFamily="34" charset="-128"/>
                </a:defRPr>
              </a:lvl1pPr>
              <a:lvl2pPr marL="742950" indent="-285750" eaLnBrk="0" hangingPunct="0">
                <a:defRPr sz="2400">
                  <a:solidFill>
                    <a:schemeClr val="tx1"/>
                  </a:solidFill>
                  <a:latin typeface="Times New Roman" pitchFamily="18" charset="0"/>
                  <a:ea typeface="MS PGothic" pitchFamily="34" charset="-128"/>
                </a:defRPr>
              </a:lvl2pPr>
              <a:lvl3pPr marL="1143000" indent="-228600" eaLnBrk="0" hangingPunct="0">
                <a:defRPr sz="2400">
                  <a:solidFill>
                    <a:schemeClr val="tx1"/>
                  </a:solidFill>
                  <a:latin typeface="Times New Roman" pitchFamily="18" charset="0"/>
                  <a:ea typeface="MS PGothic" pitchFamily="34" charset="-128"/>
                </a:defRPr>
              </a:lvl3pPr>
              <a:lvl4pPr marL="1600200" indent="-228600" eaLnBrk="0" hangingPunct="0">
                <a:defRPr sz="2400">
                  <a:solidFill>
                    <a:schemeClr val="tx1"/>
                  </a:solidFill>
                  <a:latin typeface="Times New Roman" pitchFamily="18" charset="0"/>
                  <a:ea typeface="MS PGothic" pitchFamily="34" charset="-128"/>
                </a:defRPr>
              </a:lvl4pPr>
              <a:lvl5pPr marL="2057400" indent="-228600" eaLnBrk="0" hangingPunct="0">
                <a:defRPr sz="2400">
                  <a:solidFill>
                    <a:schemeClr val="tx1"/>
                  </a:solidFill>
                  <a:latin typeface="Times New Roman" pitchFamily="18" charset="0"/>
                  <a:ea typeface="MS PGothic"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MS PGothic"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MS PGothic"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MS PGothic"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MS PGothic" pitchFamily="34" charset="-128"/>
                </a:defRPr>
              </a:lvl9pPr>
            </a:lstStyle>
            <a:p>
              <a:pPr algn="ctr" eaLnBrk="1" hangingPunct="1"/>
              <a:r>
                <a:rPr lang="en-US" sz="2000" dirty="0">
                  <a:solidFill>
                    <a:srgbClr val="FF0000"/>
                  </a:solidFill>
                  <a:latin typeface="Tahoma" pitchFamily="34" charset="0"/>
                  <a:ea typeface="Tahoma" pitchFamily="34" charset="0"/>
                  <a:cs typeface="Tahoma" pitchFamily="34" charset="0"/>
                </a:rPr>
                <a:t>DC power source</a:t>
              </a:r>
            </a:p>
          </p:txBody>
        </p:sp>
      </p:grpSp>
      <p:grpSp>
        <p:nvGrpSpPr>
          <p:cNvPr id="5" name="Group 4" descr="Label and arrow indicating the inverter is not a power source.">
            <a:extLst>
              <a:ext uri="{FF2B5EF4-FFF2-40B4-BE49-F238E27FC236}">
                <a16:creationId xmlns:a16="http://schemas.microsoft.com/office/drawing/2014/main" id="{96690D5E-4629-47CF-B79C-EBE5545C80E6}"/>
              </a:ext>
            </a:extLst>
          </p:cNvPr>
          <p:cNvGrpSpPr/>
          <p:nvPr/>
        </p:nvGrpSpPr>
        <p:grpSpPr>
          <a:xfrm>
            <a:off x="2468169" y="4989852"/>
            <a:ext cx="1454080" cy="1378625"/>
            <a:chOff x="2468169" y="4989852"/>
            <a:chExt cx="1454080" cy="1378625"/>
          </a:xfrm>
        </p:grpSpPr>
        <p:cxnSp>
          <p:nvCxnSpPr>
            <p:cNvPr id="87" name="Straight Arrow Connector 86"/>
            <p:cNvCxnSpPr>
              <a:cxnSpLocks noChangeShapeType="1"/>
            </p:cNvCxnSpPr>
            <p:nvPr/>
          </p:nvCxnSpPr>
          <p:spPr bwMode="auto">
            <a:xfrm flipH="1" flipV="1">
              <a:off x="3167612" y="4989852"/>
              <a:ext cx="6" cy="681630"/>
            </a:xfrm>
            <a:prstGeom prst="straightConnector1">
              <a:avLst/>
            </a:prstGeom>
            <a:noFill/>
            <a:ln w="50800">
              <a:solidFill>
                <a:schemeClr val="tx1"/>
              </a:solidFill>
              <a:round/>
              <a:headEnd/>
              <a:tailEnd type="arrow" w="med" len="med"/>
            </a:ln>
            <a:extLst>
              <a:ext uri="{909E8E84-426E-40dd-AFC4-6F175D3DCCD1}">
                <a14:hiddenFill xmlns="" xmlns:a14="http://schemas.microsoft.com/office/drawing/2010/main">
                  <a:noFill/>
                </a14:hiddenFill>
              </a:ext>
            </a:extLst>
          </p:spPr>
        </p:cxnSp>
        <p:sp>
          <p:nvSpPr>
            <p:cNvPr id="71" name="TextBox 70"/>
            <p:cNvSpPr txBox="1">
              <a:spLocks noChangeArrowheads="1"/>
            </p:cNvSpPr>
            <p:nvPr/>
          </p:nvSpPr>
          <p:spPr bwMode="auto">
            <a:xfrm>
              <a:off x="2468169" y="5352814"/>
              <a:ext cx="1454080" cy="1015663"/>
            </a:xfrm>
            <a:prstGeom prst="rect">
              <a:avLst/>
            </a:prstGeom>
            <a:solidFill>
              <a:schemeClr val="bg2"/>
            </a:solidFill>
            <a:ln w="25400">
              <a:solidFill>
                <a:schemeClr val="tx1"/>
              </a:solidFill>
              <a:miter lim="800000"/>
              <a:headEnd/>
              <a:tailEnd/>
            </a:ln>
          </p:spPr>
          <p:txBody>
            <a:bodyPr wrap="square">
              <a:spAutoFit/>
            </a:bodyPr>
            <a:lstStyle>
              <a:lvl1pPr eaLnBrk="0" hangingPunct="0">
                <a:defRPr sz="2400">
                  <a:solidFill>
                    <a:schemeClr val="tx1"/>
                  </a:solidFill>
                  <a:latin typeface="Times New Roman" pitchFamily="18" charset="0"/>
                  <a:ea typeface="MS PGothic" pitchFamily="34" charset="-128"/>
                </a:defRPr>
              </a:lvl1pPr>
              <a:lvl2pPr marL="742950" indent="-285750" eaLnBrk="0" hangingPunct="0">
                <a:defRPr sz="2400">
                  <a:solidFill>
                    <a:schemeClr val="tx1"/>
                  </a:solidFill>
                  <a:latin typeface="Times New Roman" pitchFamily="18" charset="0"/>
                  <a:ea typeface="MS PGothic" pitchFamily="34" charset="-128"/>
                </a:defRPr>
              </a:lvl2pPr>
              <a:lvl3pPr marL="1143000" indent="-228600" eaLnBrk="0" hangingPunct="0">
                <a:defRPr sz="2400">
                  <a:solidFill>
                    <a:schemeClr val="tx1"/>
                  </a:solidFill>
                  <a:latin typeface="Times New Roman" pitchFamily="18" charset="0"/>
                  <a:ea typeface="MS PGothic" pitchFamily="34" charset="-128"/>
                </a:defRPr>
              </a:lvl3pPr>
              <a:lvl4pPr marL="1600200" indent="-228600" eaLnBrk="0" hangingPunct="0">
                <a:defRPr sz="2400">
                  <a:solidFill>
                    <a:schemeClr val="tx1"/>
                  </a:solidFill>
                  <a:latin typeface="Times New Roman" pitchFamily="18" charset="0"/>
                  <a:ea typeface="MS PGothic" pitchFamily="34" charset="-128"/>
                </a:defRPr>
              </a:lvl4pPr>
              <a:lvl5pPr marL="2057400" indent="-228600" eaLnBrk="0" hangingPunct="0">
                <a:defRPr sz="2400">
                  <a:solidFill>
                    <a:schemeClr val="tx1"/>
                  </a:solidFill>
                  <a:latin typeface="Times New Roman" pitchFamily="18" charset="0"/>
                  <a:ea typeface="MS PGothic"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MS PGothic"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MS PGothic"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MS PGothic"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MS PGothic" pitchFamily="34" charset="-128"/>
                </a:defRPr>
              </a:lvl9pPr>
            </a:lstStyle>
            <a:p>
              <a:pPr algn="ctr" eaLnBrk="1" hangingPunct="1"/>
              <a:r>
                <a:rPr lang="en-US" sz="2000" dirty="0">
                  <a:latin typeface="Tahoma" pitchFamily="34" charset="0"/>
                  <a:ea typeface="Tahoma" pitchFamily="34" charset="0"/>
                  <a:cs typeface="Tahoma" pitchFamily="34" charset="0"/>
                </a:rPr>
                <a:t>Not a power source</a:t>
              </a:r>
            </a:p>
          </p:txBody>
        </p:sp>
      </p:grpSp>
      <p:sp>
        <p:nvSpPr>
          <p:cNvPr id="93" name="TextBox 35"/>
          <p:cNvSpPr txBox="1"/>
          <p:nvPr/>
        </p:nvSpPr>
        <p:spPr>
          <a:xfrm>
            <a:off x="3419951" y="3058577"/>
            <a:ext cx="4164670" cy="338554"/>
          </a:xfrm>
          <a:prstGeom prst="rect">
            <a:avLst/>
          </a:prstGeom>
          <a:ln w="19050"/>
        </p:spPr>
        <p:style>
          <a:lnRef idx="1">
            <a:schemeClr val="accent2"/>
          </a:lnRef>
          <a:fillRef idx="2">
            <a:schemeClr val="accent2"/>
          </a:fillRef>
          <a:effectRef idx="1">
            <a:schemeClr val="accent2"/>
          </a:effectRef>
          <a:fontRef idx="minor">
            <a:schemeClr val="dk1"/>
          </a:fontRef>
        </p:style>
        <p:txBody>
          <a:bodyPr wrap="square" rtlCol="0">
            <a:spAutoFit/>
          </a:bodyPr>
          <a:lstStyle>
            <a:defPPr>
              <a:defRPr lang="en-US"/>
            </a:defPPr>
            <a:lvl1pPr algn="l" rtl="0" fontAlgn="base">
              <a:spcBef>
                <a:spcPct val="0"/>
              </a:spcBef>
              <a:spcAft>
                <a:spcPct val="0"/>
              </a:spcAft>
              <a:defRPr sz="2400" kern="1200">
                <a:solidFill>
                  <a:schemeClr val="tx1"/>
                </a:solidFill>
                <a:latin typeface="Times New Roman" charset="0"/>
                <a:ea typeface="ＭＳ Ｐゴシック" charset="0"/>
                <a:cs typeface="ＭＳ Ｐゴシック" charset="0"/>
              </a:defRPr>
            </a:lvl1pPr>
            <a:lvl2pPr marL="457200" algn="l" rtl="0" fontAlgn="base">
              <a:spcBef>
                <a:spcPct val="0"/>
              </a:spcBef>
              <a:spcAft>
                <a:spcPct val="0"/>
              </a:spcAft>
              <a:defRPr sz="2400" kern="1200">
                <a:solidFill>
                  <a:schemeClr val="tx1"/>
                </a:solidFill>
                <a:latin typeface="Times New Roman" charset="0"/>
                <a:ea typeface="ＭＳ Ｐゴシック" charset="0"/>
                <a:cs typeface="ＭＳ Ｐゴシック" charset="0"/>
              </a:defRPr>
            </a:lvl2pPr>
            <a:lvl3pPr marL="914400" algn="l" rtl="0" fontAlgn="base">
              <a:spcBef>
                <a:spcPct val="0"/>
              </a:spcBef>
              <a:spcAft>
                <a:spcPct val="0"/>
              </a:spcAft>
              <a:defRPr sz="2400" kern="1200">
                <a:solidFill>
                  <a:schemeClr val="tx1"/>
                </a:solidFill>
                <a:latin typeface="Times New Roman" charset="0"/>
                <a:ea typeface="ＭＳ Ｐゴシック" charset="0"/>
                <a:cs typeface="ＭＳ Ｐゴシック" charset="0"/>
              </a:defRPr>
            </a:lvl3pPr>
            <a:lvl4pPr marL="1371600" algn="l" rtl="0" fontAlgn="base">
              <a:spcBef>
                <a:spcPct val="0"/>
              </a:spcBef>
              <a:spcAft>
                <a:spcPct val="0"/>
              </a:spcAft>
              <a:defRPr sz="2400" kern="1200">
                <a:solidFill>
                  <a:schemeClr val="tx1"/>
                </a:solidFill>
                <a:latin typeface="Times New Roman" charset="0"/>
                <a:ea typeface="ＭＳ Ｐゴシック" charset="0"/>
                <a:cs typeface="ＭＳ Ｐゴシック" charset="0"/>
              </a:defRPr>
            </a:lvl4pPr>
            <a:lvl5pPr marL="1828800" algn="l" rtl="0" fontAlgn="base">
              <a:spcBef>
                <a:spcPct val="0"/>
              </a:spcBef>
              <a:spcAft>
                <a:spcPct val="0"/>
              </a:spcAft>
              <a:defRPr sz="2400" kern="1200">
                <a:solidFill>
                  <a:schemeClr val="tx1"/>
                </a:solidFill>
                <a:latin typeface="Times New Roman" charset="0"/>
                <a:ea typeface="ＭＳ Ｐゴシック" charset="0"/>
                <a:cs typeface="ＭＳ Ｐゴシック" charset="0"/>
              </a:defRPr>
            </a:lvl5pPr>
            <a:lvl6pPr marL="2286000" algn="l" defTabSz="457200" rtl="0" eaLnBrk="1" latinLnBrk="0" hangingPunct="1">
              <a:defRPr sz="2400" kern="1200">
                <a:solidFill>
                  <a:schemeClr val="tx1"/>
                </a:solidFill>
                <a:latin typeface="Times New Roman" charset="0"/>
                <a:ea typeface="ＭＳ Ｐゴシック" charset="0"/>
                <a:cs typeface="ＭＳ Ｐゴシック" charset="0"/>
              </a:defRPr>
            </a:lvl6pPr>
            <a:lvl7pPr marL="2743200" algn="l" defTabSz="457200" rtl="0" eaLnBrk="1" latinLnBrk="0" hangingPunct="1">
              <a:defRPr sz="2400" kern="1200">
                <a:solidFill>
                  <a:schemeClr val="tx1"/>
                </a:solidFill>
                <a:latin typeface="Times New Roman" charset="0"/>
                <a:ea typeface="ＭＳ Ｐゴシック" charset="0"/>
                <a:cs typeface="ＭＳ Ｐゴシック" charset="0"/>
              </a:defRPr>
            </a:lvl7pPr>
            <a:lvl8pPr marL="3200400" algn="l" defTabSz="457200" rtl="0" eaLnBrk="1" latinLnBrk="0" hangingPunct="1">
              <a:defRPr sz="2400" kern="1200">
                <a:solidFill>
                  <a:schemeClr val="tx1"/>
                </a:solidFill>
                <a:latin typeface="Times New Roman" charset="0"/>
                <a:ea typeface="ＭＳ Ｐゴシック" charset="0"/>
                <a:cs typeface="ＭＳ Ｐゴシック" charset="0"/>
              </a:defRPr>
            </a:lvl8pPr>
            <a:lvl9pPr marL="3657600" algn="l" defTabSz="457200" rtl="0" eaLnBrk="1" latinLnBrk="0" hangingPunct="1">
              <a:defRPr sz="2400" kern="1200">
                <a:solidFill>
                  <a:schemeClr val="tx1"/>
                </a:solidFill>
                <a:latin typeface="Times New Roman" charset="0"/>
                <a:ea typeface="ＭＳ Ｐゴシック" charset="0"/>
                <a:cs typeface="ＭＳ Ｐゴシック" charset="0"/>
              </a:defRPr>
            </a:lvl9pPr>
          </a:lstStyle>
          <a:p>
            <a:pPr algn="ctr"/>
            <a:r>
              <a:rPr lang="en-US" sz="1600" b="1" dirty="0">
                <a:latin typeface="Tahoma"/>
                <a:cs typeface="Tahoma"/>
              </a:rPr>
              <a:t>No grid = No inverter AC power output</a:t>
            </a:r>
          </a:p>
        </p:txBody>
      </p:sp>
      <p:grpSp>
        <p:nvGrpSpPr>
          <p:cNvPr id="4" name="Group 3" descr="Label and arrow indicating the utility is an AC power source.">
            <a:extLst>
              <a:ext uri="{FF2B5EF4-FFF2-40B4-BE49-F238E27FC236}">
                <a16:creationId xmlns:a16="http://schemas.microsoft.com/office/drawing/2014/main" id="{FB003E7C-EE29-43CD-AC17-CAA58AF4AD19}"/>
              </a:ext>
            </a:extLst>
          </p:cNvPr>
          <p:cNvGrpSpPr/>
          <p:nvPr/>
        </p:nvGrpSpPr>
        <p:grpSpPr>
          <a:xfrm>
            <a:off x="6071297" y="4690998"/>
            <a:ext cx="2064406" cy="1403457"/>
            <a:chOff x="6071297" y="4690998"/>
            <a:chExt cx="2064406" cy="1403457"/>
          </a:xfrm>
        </p:grpSpPr>
        <p:cxnSp>
          <p:nvCxnSpPr>
            <p:cNvPr id="59" name="Straight Arrow Connector 58"/>
            <p:cNvCxnSpPr>
              <a:cxnSpLocks noChangeShapeType="1"/>
            </p:cNvCxnSpPr>
            <p:nvPr/>
          </p:nvCxnSpPr>
          <p:spPr bwMode="auto">
            <a:xfrm flipV="1">
              <a:off x="7320153" y="4690998"/>
              <a:ext cx="815550" cy="781115"/>
            </a:xfrm>
            <a:prstGeom prst="straightConnector1">
              <a:avLst/>
            </a:prstGeom>
            <a:noFill/>
            <a:ln w="50800">
              <a:solidFill>
                <a:srgbClr val="FF0000"/>
              </a:solidFill>
              <a:round/>
              <a:headEnd/>
              <a:tailEnd type="arrow" w="med" len="med"/>
            </a:ln>
            <a:extLst>
              <a:ext uri="{909E8E84-426E-40dd-AFC4-6F175D3DCCD1}">
                <a14:hiddenFill xmlns="" xmlns:a14="http://schemas.microsoft.com/office/drawing/2010/main">
                  <a:noFill/>
                </a14:hiddenFill>
              </a:ext>
            </a:extLst>
          </p:spPr>
        </p:cxnSp>
        <p:sp>
          <p:nvSpPr>
            <p:cNvPr id="72" name="TextBox 71"/>
            <p:cNvSpPr txBox="1">
              <a:spLocks noChangeArrowheads="1"/>
            </p:cNvSpPr>
            <p:nvPr/>
          </p:nvSpPr>
          <p:spPr bwMode="auto">
            <a:xfrm>
              <a:off x="6071297" y="5386569"/>
              <a:ext cx="1333536" cy="707886"/>
            </a:xfrm>
            <a:prstGeom prst="rect">
              <a:avLst/>
            </a:prstGeom>
            <a:solidFill>
              <a:srgbClr val="FFFF00"/>
            </a:solidFill>
            <a:ln w="25400">
              <a:solidFill>
                <a:srgbClr val="FF0000"/>
              </a:solidFill>
              <a:miter lim="800000"/>
              <a:headEnd/>
              <a:tailEnd/>
            </a:ln>
          </p:spPr>
          <p:txBody>
            <a:bodyPr wrap="square">
              <a:spAutoFit/>
            </a:bodyPr>
            <a:lstStyle>
              <a:lvl1pPr eaLnBrk="0" hangingPunct="0">
                <a:defRPr sz="2400">
                  <a:solidFill>
                    <a:schemeClr val="tx1"/>
                  </a:solidFill>
                  <a:latin typeface="Times New Roman" pitchFamily="18" charset="0"/>
                  <a:ea typeface="MS PGothic" pitchFamily="34" charset="-128"/>
                </a:defRPr>
              </a:lvl1pPr>
              <a:lvl2pPr marL="742950" indent="-285750" eaLnBrk="0" hangingPunct="0">
                <a:defRPr sz="2400">
                  <a:solidFill>
                    <a:schemeClr val="tx1"/>
                  </a:solidFill>
                  <a:latin typeface="Times New Roman" pitchFamily="18" charset="0"/>
                  <a:ea typeface="MS PGothic" pitchFamily="34" charset="-128"/>
                </a:defRPr>
              </a:lvl2pPr>
              <a:lvl3pPr marL="1143000" indent="-228600" eaLnBrk="0" hangingPunct="0">
                <a:defRPr sz="2400">
                  <a:solidFill>
                    <a:schemeClr val="tx1"/>
                  </a:solidFill>
                  <a:latin typeface="Times New Roman" pitchFamily="18" charset="0"/>
                  <a:ea typeface="MS PGothic" pitchFamily="34" charset="-128"/>
                </a:defRPr>
              </a:lvl3pPr>
              <a:lvl4pPr marL="1600200" indent="-228600" eaLnBrk="0" hangingPunct="0">
                <a:defRPr sz="2400">
                  <a:solidFill>
                    <a:schemeClr val="tx1"/>
                  </a:solidFill>
                  <a:latin typeface="Times New Roman" pitchFamily="18" charset="0"/>
                  <a:ea typeface="MS PGothic" pitchFamily="34" charset="-128"/>
                </a:defRPr>
              </a:lvl4pPr>
              <a:lvl5pPr marL="2057400" indent="-228600" eaLnBrk="0" hangingPunct="0">
                <a:defRPr sz="2400">
                  <a:solidFill>
                    <a:schemeClr val="tx1"/>
                  </a:solidFill>
                  <a:latin typeface="Times New Roman" pitchFamily="18" charset="0"/>
                  <a:ea typeface="MS PGothic"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MS PGothic"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MS PGothic"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MS PGothic"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MS PGothic" pitchFamily="34" charset="-128"/>
                </a:defRPr>
              </a:lvl9pPr>
            </a:lstStyle>
            <a:p>
              <a:pPr algn="ctr" eaLnBrk="1" hangingPunct="1"/>
              <a:r>
                <a:rPr lang="en-US" sz="2000" dirty="0">
                  <a:solidFill>
                    <a:srgbClr val="FF0000"/>
                  </a:solidFill>
                  <a:latin typeface="Tahoma" pitchFamily="34" charset="0"/>
                  <a:ea typeface="Tahoma" pitchFamily="34" charset="0"/>
                  <a:cs typeface="Tahoma" pitchFamily="34" charset="0"/>
                </a:rPr>
                <a:t>AC power source</a:t>
              </a:r>
            </a:p>
          </p:txBody>
        </p:sp>
      </p:grpSp>
      <p:sp>
        <p:nvSpPr>
          <p:cNvPr id="8" name="Title 7"/>
          <p:cNvSpPr>
            <a:spLocks noGrp="1"/>
          </p:cNvSpPr>
          <p:nvPr>
            <p:ph type="title"/>
          </p:nvPr>
        </p:nvSpPr>
        <p:spPr/>
        <p:txBody>
          <a:bodyPr/>
          <a:lstStyle/>
          <a:p>
            <a:pPr lvl="0">
              <a:spcBef>
                <a:spcPct val="0"/>
              </a:spcBef>
              <a:defRPr/>
            </a:pPr>
            <a:r>
              <a:rPr lang="en-US" sz="3600" b="0" cap="none" dirty="0" smtClean="0">
                <a:ln>
                  <a:noFill/>
                </a:ln>
                <a:solidFill>
                  <a:prstClr val="black"/>
                </a:solidFill>
                <a:latin typeface="Times New Roman" charset="0"/>
                <a:ea typeface="MS PGothic" charset="0"/>
                <a:cs typeface="MS PGothic" charset="0"/>
              </a:rPr>
              <a:t/>
            </a:r>
            <a:br>
              <a:rPr lang="en-US" sz="3600" b="0" cap="none" dirty="0" smtClean="0">
                <a:ln>
                  <a:noFill/>
                </a:ln>
                <a:solidFill>
                  <a:prstClr val="black"/>
                </a:solidFill>
                <a:latin typeface="Times New Roman" charset="0"/>
                <a:ea typeface="MS PGothic" charset="0"/>
                <a:cs typeface="MS PGothic" charset="0"/>
              </a:rPr>
            </a:br>
            <a:r>
              <a:rPr lang="en-US" sz="3200" b="0" cap="none" dirty="0" smtClean="0">
                <a:ln>
                  <a:noFill/>
                </a:ln>
                <a:solidFill>
                  <a:prstClr val="black"/>
                </a:solidFill>
                <a:latin typeface="Stencil" panose="040409050D0802020404" pitchFamily="82" charset="0"/>
                <a:ea typeface="MS PGothic" charset="0"/>
                <a:cs typeface="MS PGothic" charset="0"/>
              </a:rPr>
              <a:t>Grid </a:t>
            </a:r>
            <a:r>
              <a:rPr lang="en-US" sz="3200" b="0" cap="none" dirty="0">
                <a:ln>
                  <a:noFill/>
                </a:ln>
                <a:solidFill>
                  <a:prstClr val="black"/>
                </a:solidFill>
                <a:latin typeface="Stencil" panose="040409050D0802020404" pitchFamily="82" charset="0"/>
                <a:ea typeface="MS PGothic" charset="0"/>
                <a:cs typeface="MS PGothic" charset="0"/>
              </a:rPr>
              <a:t>Connected: LOTO Considerations</a:t>
            </a:r>
            <a:r>
              <a:rPr lang="en-US" sz="3600" b="0" cap="none" dirty="0">
                <a:ln>
                  <a:noFill/>
                </a:ln>
                <a:solidFill>
                  <a:prstClr val="black"/>
                </a:solidFill>
                <a:latin typeface="Times New Roman" charset="0"/>
                <a:ea typeface="MS PGothic" charset="0"/>
                <a:cs typeface="MS PGothic" charset="0"/>
              </a:rPr>
              <a:t/>
            </a:r>
            <a:br>
              <a:rPr lang="en-US" sz="3600" b="0" cap="none" dirty="0">
                <a:ln>
                  <a:noFill/>
                </a:ln>
                <a:solidFill>
                  <a:prstClr val="black"/>
                </a:solidFill>
                <a:latin typeface="Times New Roman" charset="0"/>
                <a:ea typeface="MS PGothic" charset="0"/>
                <a:cs typeface="MS PGothic" charset="0"/>
              </a:rPr>
            </a:br>
            <a:endParaRPr lang="en-US" dirty="0">
              <a:solidFill>
                <a:schemeClr val="tx1"/>
              </a:solidFill>
            </a:endParaRPr>
          </a:p>
        </p:txBody>
      </p:sp>
    </p:spTree>
    <p:extLst>
      <p:ext uri="{BB962C8B-B14F-4D97-AF65-F5344CB8AC3E}">
        <p14:creationId xmlns:p14="http://schemas.microsoft.com/office/powerpoint/2010/main" val="26471384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9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3" grpId="0" animBg="1"/>
    </p:bld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dirty="0">
                <a:solidFill>
                  <a:schemeClr val="tx1"/>
                </a:solidFill>
              </a:rPr>
              <a:t>Follow Proper LOTO Procedures</a:t>
            </a:r>
            <a:br>
              <a:rPr lang="en-US" dirty="0">
                <a:solidFill>
                  <a:schemeClr val="tx1"/>
                </a:solidFill>
              </a:rPr>
            </a:br>
            <a:r>
              <a:rPr lang="en-US" sz="2000" i="1" dirty="0">
                <a:solidFill>
                  <a:schemeClr val="tx1"/>
                </a:solidFill>
                <a:latin typeface="Tahoma" charset="0"/>
                <a:ea typeface="Tahoma" charset="0"/>
                <a:cs typeface="Tahoma" charset="0"/>
              </a:rPr>
              <a:t>NFPA Article 120, CFR 29 OSHA 1910.147</a:t>
            </a:r>
            <a:endParaRPr lang="en-US" i="1" dirty="0">
              <a:solidFill>
                <a:schemeClr val="tx1"/>
              </a:solidFill>
            </a:endParaRPr>
          </a:p>
        </p:txBody>
      </p:sp>
      <p:sp>
        <p:nvSpPr>
          <p:cNvPr id="4" name="Content Placeholder 3"/>
          <p:cNvSpPr>
            <a:spLocks noGrp="1"/>
          </p:cNvSpPr>
          <p:nvPr>
            <p:ph idx="1"/>
          </p:nvPr>
        </p:nvSpPr>
        <p:spPr>
          <a:xfrm>
            <a:off x="8315" y="922715"/>
            <a:ext cx="5276909" cy="4017230"/>
          </a:xfrm>
        </p:spPr>
        <p:txBody>
          <a:bodyPr>
            <a:noAutofit/>
          </a:bodyPr>
          <a:lstStyle/>
          <a:p>
            <a:pPr>
              <a:spcAft>
                <a:spcPts val="0"/>
              </a:spcAft>
            </a:pPr>
            <a:r>
              <a:rPr lang="en-US" sz="2400" dirty="0"/>
              <a:t>Identify all power sources</a:t>
            </a:r>
          </a:p>
          <a:p>
            <a:pPr lvl="1">
              <a:spcAft>
                <a:spcPts val="0"/>
              </a:spcAft>
            </a:pPr>
            <a:r>
              <a:rPr lang="en-US" sz="2000" dirty="0"/>
              <a:t>Consider stored electrical energy</a:t>
            </a:r>
          </a:p>
          <a:p>
            <a:pPr lvl="2">
              <a:spcAft>
                <a:spcPts val="0"/>
              </a:spcAft>
            </a:pPr>
            <a:r>
              <a:rPr lang="en-US" sz="1800" dirty="0"/>
              <a:t>Inverter capacitors (read manual)</a:t>
            </a:r>
          </a:p>
          <a:p>
            <a:pPr>
              <a:spcAft>
                <a:spcPts val="0"/>
              </a:spcAft>
            </a:pPr>
            <a:r>
              <a:rPr lang="en-US" sz="2400" dirty="0"/>
              <a:t>Notify affected employees</a:t>
            </a:r>
          </a:p>
          <a:p>
            <a:pPr>
              <a:spcAft>
                <a:spcPts val="0"/>
              </a:spcAft>
            </a:pPr>
            <a:r>
              <a:rPr lang="en-US" sz="2400" dirty="0"/>
              <a:t>Isolate (open disconnecting device)</a:t>
            </a:r>
          </a:p>
          <a:p>
            <a:pPr>
              <a:spcAft>
                <a:spcPts val="0"/>
              </a:spcAft>
            </a:pPr>
            <a:r>
              <a:rPr lang="en-US" sz="2400" dirty="0"/>
              <a:t>Apply lockout/tagout (LOTO) devices </a:t>
            </a:r>
          </a:p>
          <a:p>
            <a:pPr>
              <a:spcAft>
                <a:spcPts val="0"/>
              </a:spcAft>
            </a:pPr>
            <a:r>
              <a:rPr lang="en-US" sz="2400" dirty="0"/>
              <a:t>Verify meter on known voltage source</a:t>
            </a:r>
          </a:p>
          <a:p>
            <a:pPr>
              <a:spcAft>
                <a:spcPts val="0"/>
              </a:spcAft>
            </a:pPr>
            <a:r>
              <a:rPr lang="en-US" sz="2400" dirty="0"/>
              <a:t>Verify circuit is de-energized (no voltage)</a:t>
            </a:r>
          </a:p>
          <a:p>
            <a:pPr>
              <a:spcAft>
                <a:spcPts val="0"/>
              </a:spcAft>
            </a:pPr>
            <a:r>
              <a:rPr lang="en-US" sz="2400" dirty="0"/>
              <a:t>Re-verify meter on known source</a:t>
            </a:r>
          </a:p>
          <a:p>
            <a:pPr>
              <a:spcAft>
                <a:spcPts val="600"/>
              </a:spcAft>
            </a:pPr>
            <a:endParaRPr lang="en-US" sz="2400" dirty="0"/>
          </a:p>
        </p:txBody>
      </p:sp>
      <p:pic>
        <p:nvPicPr>
          <p:cNvPr id="6" name="Picture 5" descr="Picture of a DC disconnect locked out showing the tag.">
            <a:extLst>
              <a:ext uri="{FF2B5EF4-FFF2-40B4-BE49-F238E27FC236}">
                <a16:creationId xmlns:a16="http://schemas.microsoft.com/office/drawing/2014/main" id="{712917C3-D2EA-664B-B207-3CC57FE577AB}"/>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174081" y="985651"/>
            <a:ext cx="3880440" cy="2588819"/>
          </a:xfrm>
          <a:prstGeom prst="rect">
            <a:avLst/>
          </a:prstGeom>
          <a:ln w="19050">
            <a:solidFill>
              <a:schemeClr val="tx1"/>
            </a:solidFill>
          </a:ln>
        </p:spPr>
      </p:pic>
      <p:pic>
        <p:nvPicPr>
          <p:cNvPr id="3" name="Picture 2" descr="Picture of a worker wearing electrically insulated gloves testing AC voltage in a load center."/>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5091764" y="3902771"/>
            <a:ext cx="3895725" cy="2609850"/>
          </a:xfrm>
          <a:prstGeom prst="rect">
            <a:avLst/>
          </a:prstGeom>
        </p:spPr>
      </p:pic>
    </p:spTree>
    <p:extLst>
      <p:ext uri="{BB962C8B-B14F-4D97-AF65-F5344CB8AC3E}">
        <p14:creationId xmlns:p14="http://schemas.microsoft.com/office/powerpoint/2010/main" val="6568774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4">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4">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4">
                                            <p:txEl>
                                              <p:pRg st="6" end="6"/>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4">
                                            <p:txEl>
                                              <p:pRg st="7" end="7"/>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4">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3" name="Title 1"/>
          <p:cNvSpPr>
            <a:spLocks noGrp="1"/>
          </p:cNvSpPr>
          <p:nvPr>
            <p:ph type="title"/>
          </p:nvPr>
        </p:nvSpPr>
        <p:spPr/>
        <p:txBody>
          <a:bodyPr/>
          <a:lstStyle/>
          <a:p>
            <a:pPr>
              <a:defRPr/>
            </a:pPr>
            <a:r>
              <a:rPr lang="en-US" sz="3600" dirty="0">
                <a:solidFill>
                  <a:schemeClr val="tx1"/>
                </a:solidFill>
                <a:ea typeface="MS PGothic" charset="0"/>
                <a:cs typeface="MS PGothic" charset="0"/>
              </a:rPr>
              <a:t>PV Source Circuit Lockout / Tagout</a:t>
            </a:r>
            <a:endParaRPr lang="en-US" sz="3600" cap="small" dirty="0">
              <a:solidFill>
                <a:schemeClr val="tx1"/>
              </a:solidFill>
              <a:ea typeface="MS PGothic" charset="0"/>
              <a:cs typeface="MS PGothic" charset="0"/>
            </a:endParaRPr>
          </a:p>
        </p:txBody>
      </p:sp>
      <p:sp>
        <p:nvSpPr>
          <p:cNvPr id="3" name="Content Placeholder 2"/>
          <p:cNvSpPr>
            <a:spLocks noGrp="1"/>
          </p:cNvSpPr>
          <p:nvPr>
            <p:ph idx="4294967295"/>
          </p:nvPr>
        </p:nvSpPr>
        <p:spPr>
          <a:xfrm>
            <a:off x="939556" y="1069975"/>
            <a:ext cx="7634287" cy="677863"/>
          </a:xfrm>
          <a:solidFill>
            <a:srgbClr val="FFFF00"/>
          </a:solidFill>
          <a:ln w="19050">
            <a:solidFill>
              <a:srgbClr val="FF0000"/>
            </a:solidFill>
          </a:ln>
        </p:spPr>
        <p:txBody>
          <a:bodyPr>
            <a:noAutofit/>
          </a:bodyPr>
          <a:lstStyle/>
          <a:p>
            <a:pPr marL="0" indent="0" algn="ctr">
              <a:buNone/>
            </a:pPr>
            <a:r>
              <a:rPr lang="en-US" sz="2000" b="1" dirty="0"/>
              <a:t>Apply LOTO to PV source circuits to prevent energizing equipment during construction / installation </a:t>
            </a:r>
          </a:p>
        </p:txBody>
      </p:sp>
      <p:sp>
        <p:nvSpPr>
          <p:cNvPr id="61" name="Rectangle 60"/>
          <p:cNvSpPr/>
          <p:nvPr/>
        </p:nvSpPr>
        <p:spPr>
          <a:xfrm>
            <a:off x="349830" y="6186552"/>
            <a:ext cx="1823353" cy="584775"/>
          </a:xfrm>
          <a:prstGeom prst="rect">
            <a:avLst/>
          </a:prstGeom>
          <a:solidFill>
            <a:schemeClr val="bg2"/>
          </a:solidFill>
          <a:ln>
            <a:solidFill>
              <a:schemeClr val="tx1"/>
            </a:solidFill>
          </a:ln>
        </p:spPr>
        <p:txBody>
          <a:bodyPr wrap="square">
            <a:spAutoFit/>
          </a:bodyPr>
          <a:lstStyle/>
          <a:p>
            <a:pPr algn="ctr"/>
            <a:r>
              <a:rPr lang="en-US" sz="1600" dirty="0">
                <a:latin typeface="+mn-lt"/>
              </a:rPr>
              <a:t>PV module with quick connectors</a:t>
            </a:r>
          </a:p>
        </p:txBody>
      </p:sp>
      <p:pic>
        <p:nvPicPr>
          <p:cNvPr id="7" name="Picture 6" descr="Picture of an extension cord lock out device applied to a PV quick connecto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5038054" y="3987892"/>
            <a:ext cx="3714581" cy="1988302"/>
          </a:xfrm>
          <a:prstGeom prst="rect">
            <a:avLst/>
          </a:prstGeom>
          <a:ln w="19050"/>
        </p:spPr>
        <p:style>
          <a:lnRef idx="2">
            <a:schemeClr val="dk1"/>
          </a:lnRef>
          <a:fillRef idx="1">
            <a:schemeClr val="lt1"/>
          </a:fillRef>
          <a:effectRef idx="0">
            <a:schemeClr val="dk1"/>
          </a:effectRef>
          <a:fontRef idx="minor">
            <a:schemeClr val="dk1"/>
          </a:fontRef>
        </p:style>
      </p:pic>
      <p:pic>
        <p:nvPicPr>
          <p:cNvPr id="13" name="Picture 12" descr="Icons of a string of PV modules indicating that the positive connector at one end and the negative connector at the other end are the power sources and shock hazards."/>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0" y="1802328"/>
            <a:ext cx="8979408" cy="1725168"/>
          </a:xfrm>
          <a:prstGeom prst="rect">
            <a:avLst/>
          </a:prstGeom>
        </p:spPr>
      </p:pic>
      <p:pic>
        <p:nvPicPr>
          <p:cNvPr id="14" name="Picture 13" descr="Picture of the back of a module showing quick connectors."/>
          <p:cNvPicPr>
            <a:picLocks noChangeAspect="1"/>
          </p:cNvPicPr>
          <p:nvPr/>
        </p:nvPicPr>
        <p:blipFill>
          <a:blip r:embed="rId5">
            <a:extLst>
              <a:ext uri="{28A0092B-C50C-407E-A947-70E740481C1C}">
                <a14:useLocalDpi xmlns:a14="http://schemas.microsoft.com/office/drawing/2010/main"/>
              </a:ext>
            </a:extLst>
          </a:blip>
          <a:stretch>
            <a:fillRect/>
          </a:stretch>
        </p:blipFill>
        <p:spPr>
          <a:xfrm>
            <a:off x="301147" y="3525228"/>
            <a:ext cx="1752600" cy="2638425"/>
          </a:xfrm>
          <a:prstGeom prst="rect">
            <a:avLst/>
          </a:prstGeom>
        </p:spPr>
      </p:pic>
      <p:pic>
        <p:nvPicPr>
          <p:cNvPr id="15" name="Picture 14" descr="Picture of an extension cord lockout device used to lock out PV quick connectors."/>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2504203" y="3838141"/>
            <a:ext cx="1755648" cy="2663952"/>
          </a:xfrm>
          <a:prstGeom prst="rect">
            <a:avLst/>
          </a:prstGeom>
        </p:spPr>
      </p:pic>
    </p:spTree>
    <p:extLst>
      <p:ext uri="{BB962C8B-B14F-4D97-AF65-F5344CB8AC3E}">
        <p14:creationId xmlns:p14="http://schemas.microsoft.com/office/powerpoint/2010/main" val="892372638"/>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Picture of a dummy quick connector with a tag used as a lock out device."/>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5936750" y="4770002"/>
            <a:ext cx="3057525" cy="1952625"/>
          </a:xfrm>
          <a:prstGeom prst="rect">
            <a:avLst/>
          </a:prstGeom>
        </p:spPr>
      </p:pic>
      <p:pic>
        <p:nvPicPr>
          <p:cNvPr id="3" name="Picture 2" descr="Picture of a person wiring a DC combiner with the PV source circuits locked out outside the combiner box."/>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5987375" y="1004823"/>
            <a:ext cx="2981325" cy="2343150"/>
          </a:xfrm>
          <a:prstGeom prst="rect">
            <a:avLst/>
          </a:prstGeom>
        </p:spPr>
      </p:pic>
      <p:sp>
        <p:nvSpPr>
          <p:cNvPr id="59393" name="Title 1"/>
          <p:cNvSpPr>
            <a:spLocks noGrp="1"/>
          </p:cNvSpPr>
          <p:nvPr>
            <p:ph type="title"/>
          </p:nvPr>
        </p:nvSpPr>
        <p:spPr/>
        <p:txBody>
          <a:bodyPr/>
          <a:lstStyle/>
          <a:p>
            <a:pPr marL="90805" lvl="0">
              <a:spcBef>
                <a:spcPts val="600"/>
              </a:spcBef>
              <a:spcAft>
                <a:spcPts val="600"/>
              </a:spcAft>
            </a:pPr>
            <a:r>
              <a:rPr lang="en-US" sz="3600" dirty="0">
                <a:solidFill>
                  <a:schemeClr val="tx1"/>
                </a:solidFill>
                <a:ea typeface="MS PGothic" charset="0"/>
                <a:cs typeface="MS PGothic" charset="0"/>
              </a:rPr>
              <a:t>PV Source Circuit Tagout</a:t>
            </a:r>
            <a:r>
              <a:rPr lang="en-US" dirty="0">
                <a:solidFill>
                  <a:schemeClr val="tx1"/>
                </a:solidFill>
                <a:ea typeface="MS PGothic" charset="0"/>
                <a:cs typeface="MS PGothic" charset="0"/>
              </a:rPr>
              <a:t/>
            </a:r>
            <a:br>
              <a:rPr lang="en-US" dirty="0">
                <a:solidFill>
                  <a:schemeClr val="tx1"/>
                </a:solidFill>
                <a:ea typeface="MS PGothic" charset="0"/>
                <a:cs typeface="MS PGothic" charset="0"/>
              </a:rPr>
            </a:br>
            <a:r>
              <a:rPr lang="en-US" sz="2000" i="1" cap="none" dirty="0">
                <a:ln>
                  <a:noFill/>
                </a:ln>
                <a:solidFill>
                  <a:schemeClr val="tx1"/>
                </a:solidFill>
                <a:latin typeface="Tahoma" charset="0"/>
                <a:ea typeface="Tahoma" charset="0"/>
                <a:cs typeface="Tahoma" charset="0"/>
              </a:rPr>
              <a:t>OSHA 29 CFR 1910.333, NFPA 70E 120.4</a:t>
            </a:r>
            <a:endParaRPr lang="en-US" cap="small" dirty="0">
              <a:solidFill>
                <a:schemeClr val="tx1"/>
              </a:solidFill>
              <a:ea typeface="MS PGothic" charset="0"/>
              <a:cs typeface="MS PGothic" charset="0"/>
            </a:endParaRPr>
          </a:p>
        </p:txBody>
      </p:sp>
      <p:sp>
        <p:nvSpPr>
          <p:cNvPr id="11" name="Content Placeholder 2">
            <a:extLst>
              <a:ext uri="{FF2B5EF4-FFF2-40B4-BE49-F238E27FC236}">
                <a16:creationId xmlns:a16="http://schemas.microsoft.com/office/drawing/2014/main" id="{7B0768C3-AFCF-4519-8D2D-FCB8551BA3AD}"/>
              </a:ext>
            </a:extLst>
          </p:cNvPr>
          <p:cNvSpPr txBox="1">
            <a:spLocks/>
          </p:cNvSpPr>
          <p:nvPr/>
        </p:nvSpPr>
        <p:spPr>
          <a:xfrm>
            <a:off x="-28577" y="842962"/>
            <a:ext cx="5986463" cy="5625260"/>
          </a:xfrm>
          <a:prstGeom prst="rect">
            <a:avLst/>
          </a:prstGeom>
        </p:spPr>
        <p:txBody>
          <a:bodyPr vert="horz" lIns="91440" tIns="45720" rIns="91440" bIns="45720" rtlCol="0">
            <a:noAutofit/>
          </a:bodyPr>
          <a:lstStyle>
            <a:lvl1pPr marL="456565" indent="-457200" algn="l" rtl="0" eaLnBrk="1" fontAlgn="base" hangingPunct="1">
              <a:spcBef>
                <a:spcPts val="600"/>
              </a:spcBef>
              <a:spcAft>
                <a:spcPct val="0"/>
              </a:spcAft>
              <a:buFont typeface="ZapfDingbatsITC" charset="0"/>
              <a:buChar char="✸"/>
              <a:tabLst/>
              <a:defRPr sz="3200" kern="1200">
                <a:solidFill>
                  <a:schemeClr val="tx1"/>
                </a:solidFill>
                <a:latin typeface="Tahoma" charset="0"/>
                <a:ea typeface="Tahoma" charset="0"/>
                <a:cs typeface="Tahoma" charset="0"/>
              </a:defRPr>
            </a:lvl1pPr>
            <a:lvl2pPr marL="731520" indent="-365760" algn="l" rtl="0" eaLnBrk="1" fontAlgn="base" hangingPunct="1">
              <a:spcBef>
                <a:spcPts val="600"/>
              </a:spcBef>
              <a:spcAft>
                <a:spcPct val="0"/>
              </a:spcAft>
              <a:buClr>
                <a:srgbClr val="317840"/>
              </a:buClr>
              <a:buFont typeface="ZapfDingbatsITC" charset="0"/>
              <a:buChar char="✧"/>
              <a:defRPr sz="2800" kern="1200">
                <a:solidFill>
                  <a:schemeClr val="tx1"/>
                </a:solidFill>
                <a:latin typeface="Tahoma" charset="0"/>
                <a:ea typeface="Tahoma" charset="0"/>
                <a:cs typeface="Tahoma" charset="0"/>
              </a:defRPr>
            </a:lvl2pPr>
            <a:lvl3pPr marL="914400" indent="-274320" algn="l" rtl="0" eaLnBrk="1" fontAlgn="base" hangingPunct="1">
              <a:spcBef>
                <a:spcPts val="600"/>
              </a:spcBef>
              <a:spcAft>
                <a:spcPct val="0"/>
              </a:spcAft>
              <a:buFont typeface="Arial" charset="0"/>
              <a:buChar char="•"/>
              <a:defRPr sz="2400" kern="1200">
                <a:solidFill>
                  <a:schemeClr val="tx1"/>
                </a:solidFill>
                <a:latin typeface="Tahoma" charset="0"/>
                <a:ea typeface="Tahoma" charset="0"/>
                <a:cs typeface="Tahoma" charset="0"/>
              </a:defRPr>
            </a:lvl3pPr>
            <a:lvl4pPr marL="1597025" indent="-225425" algn="l" rtl="0" eaLnBrk="1" fontAlgn="base" hangingPunct="1">
              <a:spcBef>
                <a:spcPct val="20000"/>
              </a:spcBef>
              <a:spcAft>
                <a:spcPct val="0"/>
              </a:spcAft>
              <a:buFont typeface="Arial" charset="0"/>
              <a:buChar char="–"/>
              <a:defRPr sz="2000" kern="1200">
                <a:solidFill>
                  <a:schemeClr val="tx1"/>
                </a:solidFill>
                <a:latin typeface="Tahoma" charset="0"/>
                <a:ea typeface="Tahoma" charset="0"/>
                <a:cs typeface="Tahoma" charset="0"/>
              </a:defRPr>
            </a:lvl4pPr>
            <a:lvl5pPr marL="2054225" indent="-225425" algn="l" rtl="0" eaLnBrk="1" fontAlgn="base" hangingPunct="1">
              <a:spcBef>
                <a:spcPct val="20000"/>
              </a:spcBef>
              <a:spcAft>
                <a:spcPct val="0"/>
              </a:spcAft>
              <a:buFont typeface="Arial" charset="0"/>
              <a:buChar char="»"/>
              <a:defRPr sz="2000" kern="1200">
                <a:solidFill>
                  <a:schemeClr val="tx1"/>
                </a:solidFill>
                <a:latin typeface="Tahoma" charset="0"/>
                <a:ea typeface="Tahoma" charset="0"/>
                <a:cs typeface="Tahoma" charset="0"/>
              </a:defRPr>
            </a:lvl5pPr>
            <a:lvl6pPr marL="2513718" indent="-228519" algn="l" defTabSz="914079"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0758" indent="-228519" algn="l" defTabSz="914079"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7797" indent="-228519" algn="l" defTabSz="914079"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4837" indent="-228519" algn="l" defTabSz="914079"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spcAft>
                <a:spcPts val="600"/>
              </a:spcAft>
            </a:pPr>
            <a:r>
              <a:rPr lang="en-US" sz="2400" dirty="0"/>
              <a:t>When terminating PV source circuits in a combiner or string inverter</a:t>
            </a:r>
          </a:p>
          <a:p>
            <a:pPr lvl="1">
              <a:spcAft>
                <a:spcPts val="600"/>
              </a:spcAft>
              <a:buClr>
                <a:srgbClr val="2776A7"/>
              </a:buClr>
            </a:pPr>
            <a:r>
              <a:rPr lang="en-US" sz="2000" dirty="0"/>
              <a:t>LOTO on source circuit leads and array-side end of homeruns prevents circuits from being energized</a:t>
            </a:r>
          </a:p>
          <a:p>
            <a:pPr lvl="1">
              <a:spcAft>
                <a:spcPts val="600"/>
              </a:spcAft>
              <a:buClr>
                <a:srgbClr val="2776A7"/>
              </a:buClr>
            </a:pPr>
            <a:r>
              <a:rPr lang="en-US" sz="2000" dirty="0"/>
              <a:t>Fuses removed to prevent paralleling circuits until ready for testing /commissioning</a:t>
            </a:r>
          </a:p>
          <a:p>
            <a:pPr lvl="1">
              <a:spcAft>
                <a:spcPts val="600"/>
              </a:spcAft>
              <a:buClr>
                <a:srgbClr val="2776A7"/>
              </a:buClr>
            </a:pPr>
            <a:r>
              <a:rPr lang="en-US" sz="2000" dirty="0"/>
              <a:t>Diagram LOTO plan and follow it!</a:t>
            </a:r>
          </a:p>
          <a:p>
            <a:pPr>
              <a:spcAft>
                <a:spcPts val="600"/>
              </a:spcAft>
            </a:pPr>
            <a:r>
              <a:rPr lang="en-US" sz="2400" dirty="0"/>
              <a:t>Option: tagout without lock</a:t>
            </a:r>
          </a:p>
          <a:p>
            <a:pPr lvl="1">
              <a:spcAft>
                <a:spcPts val="600"/>
              </a:spcAft>
              <a:buClr>
                <a:srgbClr val="2776A7"/>
              </a:buClr>
            </a:pPr>
            <a:r>
              <a:rPr lang="en-US" sz="2000" dirty="0"/>
              <a:t>Permitted by OSHA if lock cannot be applied, or if employer can demonstrate tag provides safety equivalent of a lock</a:t>
            </a:r>
          </a:p>
          <a:p>
            <a:pPr lvl="1">
              <a:spcAft>
                <a:spcPts val="600"/>
              </a:spcAft>
              <a:buClr>
                <a:srgbClr val="2776A7"/>
              </a:buClr>
            </a:pPr>
            <a:r>
              <a:rPr lang="en-US" sz="2000" dirty="0"/>
              <a:t>Additional safety measures required</a:t>
            </a:r>
          </a:p>
          <a:p>
            <a:pPr lvl="2">
              <a:spcAft>
                <a:spcPts val="600"/>
              </a:spcAft>
            </a:pPr>
            <a:r>
              <a:rPr lang="en-US" sz="1800" dirty="0"/>
              <a:t>Removal of isolating fuses</a:t>
            </a:r>
          </a:p>
          <a:p>
            <a:pPr lvl="2">
              <a:spcAft>
                <a:spcPts val="600"/>
              </a:spcAft>
            </a:pPr>
            <a:r>
              <a:rPr lang="en-US" sz="1800" dirty="0"/>
              <a:t>Opening additional isolating disconnect </a:t>
            </a:r>
          </a:p>
          <a:p>
            <a:pPr>
              <a:spcAft>
                <a:spcPts val="600"/>
              </a:spcAft>
            </a:pPr>
            <a:endParaRPr lang="en-US" sz="2400" dirty="0"/>
          </a:p>
        </p:txBody>
      </p:sp>
      <p:grpSp>
        <p:nvGrpSpPr>
          <p:cNvPr id="2" name="Group 1" descr="Label and arrow pointing to extension cord lockout devices applied to module quick connectors at the end of a PV source circuit.">
            <a:extLst>
              <a:ext uri="{FF2B5EF4-FFF2-40B4-BE49-F238E27FC236}">
                <a16:creationId xmlns:a16="http://schemas.microsoft.com/office/drawing/2014/main" id="{9A766348-149B-4119-9C1D-DAF2B85BA08D}"/>
              </a:ext>
            </a:extLst>
          </p:cNvPr>
          <p:cNvGrpSpPr/>
          <p:nvPr/>
        </p:nvGrpSpPr>
        <p:grpSpPr>
          <a:xfrm>
            <a:off x="5992836" y="2364202"/>
            <a:ext cx="2968283" cy="2100920"/>
            <a:chOff x="5992836" y="2364202"/>
            <a:chExt cx="2968283" cy="2100920"/>
          </a:xfrm>
        </p:grpSpPr>
        <p:sp>
          <p:nvSpPr>
            <p:cNvPr id="8" name="Right Arrow 7">
              <a:extLst>
                <a:ext uri="{FF2B5EF4-FFF2-40B4-BE49-F238E27FC236}">
                  <a16:creationId xmlns:a16="http://schemas.microsoft.com/office/drawing/2014/main" id="{D7C6419D-C2B6-DC40-A0C9-1151C70C54D9}"/>
                </a:ext>
              </a:extLst>
            </p:cNvPr>
            <p:cNvSpPr/>
            <p:nvPr/>
          </p:nvSpPr>
          <p:spPr>
            <a:xfrm rot="16200000">
              <a:off x="7776210" y="2854995"/>
              <a:ext cx="1187072" cy="205486"/>
            </a:xfrm>
            <a:prstGeom prst="rightArrow">
              <a:avLst/>
            </a:prstGeom>
            <a:solidFill>
              <a:srgbClr val="FFFF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algn="l" rtl="0" fontAlgn="base">
                <a:spcBef>
                  <a:spcPct val="0"/>
                </a:spcBef>
                <a:spcAft>
                  <a:spcPct val="0"/>
                </a:spcAft>
                <a:defRPr sz="2400" kern="1200">
                  <a:solidFill>
                    <a:schemeClr val="lt1"/>
                  </a:solidFill>
                  <a:latin typeface="+mn-lt"/>
                  <a:ea typeface="+mn-ea"/>
                  <a:cs typeface="+mn-cs"/>
                </a:defRPr>
              </a:lvl1pPr>
              <a:lvl2pPr marL="457200" algn="l" rtl="0" fontAlgn="base">
                <a:spcBef>
                  <a:spcPct val="0"/>
                </a:spcBef>
                <a:spcAft>
                  <a:spcPct val="0"/>
                </a:spcAft>
                <a:defRPr sz="2400" kern="1200">
                  <a:solidFill>
                    <a:schemeClr val="lt1"/>
                  </a:solidFill>
                  <a:latin typeface="+mn-lt"/>
                  <a:ea typeface="+mn-ea"/>
                  <a:cs typeface="+mn-cs"/>
                </a:defRPr>
              </a:lvl2pPr>
              <a:lvl3pPr marL="914400" algn="l" rtl="0" fontAlgn="base">
                <a:spcBef>
                  <a:spcPct val="0"/>
                </a:spcBef>
                <a:spcAft>
                  <a:spcPct val="0"/>
                </a:spcAft>
                <a:defRPr sz="2400" kern="1200">
                  <a:solidFill>
                    <a:schemeClr val="lt1"/>
                  </a:solidFill>
                  <a:latin typeface="+mn-lt"/>
                  <a:ea typeface="+mn-ea"/>
                  <a:cs typeface="+mn-cs"/>
                </a:defRPr>
              </a:lvl3pPr>
              <a:lvl4pPr marL="1371600" algn="l" rtl="0" fontAlgn="base">
                <a:spcBef>
                  <a:spcPct val="0"/>
                </a:spcBef>
                <a:spcAft>
                  <a:spcPct val="0"/>
                </a:spcAft>
                <a:defRPr sz="2400" kern="1200">
                  <a:solidFill>
                    <a:schemeClr val="lt1"/>
                  </a:solidFill>
                  <a:latin typeface="+mn-lt"/>
                  <a:ea typeface="+mn-ea"/>
                  <a:cs typeface="+mn-cs"/>
                </a:defRPr>
              </a:lvl4pPr>
              <a:lvl5pPr marL="1828800" algn="l" rtl="0" fontAlgn="base">
                <a:spcBef>
                  <a:spcPct val="0"/>
                </a:spcBef>
                <a:spcAft>
                  <a:spcPct val="0"/>
                </a:spcAft>
                <a:defRPr sz="2400" kern="1200">
                  <a:solidFill>
                    <a:schemeClr val="lt1"/>
                  </a:solidFill>
                  <a:latin typeface="+mn-lt"/>
                  <a:ea typeface="+mn-ea"/>
                  <a:cs typeface="+mn-cs"/>
                </a:defRPr>
              </a:lvl5pPr>
              <a:lvl6pPr marL="2286000" algn="l" defTabSz="457200" rtl="0" eaLnBrk="1" latinLnBrk="0" hangingPunct="1">
                <a:defRPr sz="2400" kern="1200">
                  <a:solidFill>
                    <a:schemeClr val="lt1"/>
                  </a:solidFill>
                  <a:latin typeface="+mn-lt"/>
                  <a:ea typeface="+mn-ea"/>
                  <a:cs typeface="+mn-cs"/>
                </a:defRPr>
              </a:lvl6pPr>
              <a:lvl7pPr marL="2743200" algn="l" defTabSz="457200" rtl="0" eaLnBrk="1" latinLnBrk="0" hangingPunct="1">
                <a:defRPr sz="2400" kern="1200">
                  <a:solidFill>
                    <a:schemeClr val="lt1"/>
                  </a:solidFill>
                  <a:latin typeface="+mn-lt"/>
                  <a:ea typeface="+mn-ea"/>
                  <a:cs typeface="+mn-cs"/>
                </a:defRPr>
              </a:lvl7pPr>
              <a:lvl8pPr marL="3200400" algn="l" defTabSz="457200" rtl="0" eaLnBrk="1" latinLnBrk="0" hangingPunct="1">
                <a:defRPr sz="2400" kern="1200">
                  <a:solidFill>
                    <a:schemeClr val="lt1"/>
                  </a:solidFill>
                  <a:latin typeface="+mn-lt"/>
                  <a:ea typeface="+mn-ea"/>
                  <a:cs typeface="+mn-cs"/>
                </a:defRPr>
              </a:lvl8pPr>
              <a:lvl9pPr marL="3657600" algn="l" defTabSz="457200" rtl="0" eaLnBrk="1" latinLnBrk="0" hangingPunct="1">
                <a:defRPr sz="2400" kern="1200">
                  <a:solidFill>
                    <a:schemeClr val="lt1"/>
                  </a:solidFill>
                  <a:latin typeface="+mn-lt"/>
                  <a:ea typeface="+mn-ea"/>
                  <a:cs typeface="+mn-cs"/>
                </a:defRPr>
              </a:lvl9pPr>
            </a:lstStyle>
            <a:p>
              <a:pPr algn="ctr"/>
              <a:endParaRPr lang="en-US"/>
            </a:p>
          </p:txBody>
        </p:sp>
        <p:sp>
          <p:nvSpPr>
            <p:cNvPr id="15" name="Content Placeholder 2">
              <a:extLst>
                <a:ext uri="{FF2B5EF4-FFF2-40B4-BE49-F238E27FC236}">
                  <a16:creationId xmlns:a16="http://schemas.microsoft.com/office/drawing/2014/main" id="{A098FB23-62F1-624C-B827-8A03680F38A6}"/>
                </a:ext>
              </a:extLst>
            </p:cNvPr>
            <p:cNvSpPr txBox="1">
              <a:spLocks/>
            </p:cNvSpPr>
            <p:nvPr/>
          </p:nvSpPr>
          <p:spPr>
            <a:xfrm>
              <a:off x="5992836" y="3377539"/>
              <a:ext cx="2968283" cy="1087583"/>
            </a:xfrm>
            <a:prstGeom prst="rect">
              <a:avLst/>
            </a:prstGeom>
            <a:solidFill>
              <a:srgbClr val="FFFF00"/>
            </a:solidFill>
            <a:ln w="19050">
              <a:solidFill>
                <a:srgbClr val="FF0000"/>
              </a:solidFill>
            </a:ln>
          </p:spPr>
          <p:txBody>
            <a:bodyPr vert="horz" lIns="91440" tIns="45720" rIns="91440" bIns="45720" rtlCol="0">
              <a:noAutofit/>
            </a:bodyPr>
            <a:lstStyle>
              <a:lvl1pPr marL="456565" indent="-457200" algn="l" rtl="0" eaLnBrk="1" fontAlgn="base" hangingPunct="1">
                <a:spcBef>
                  <a:spcPts val="600"/>
                </a:spcBef>
                <a:spcAft>
                  <a:spcPct val="0"/>
                </a:spcAft>
                <a:buFont typeface="ZapfDingbatsITC" charset="0"/>
                <a:buChar char="✸"/>
                <a:tabLst/>
                <a:defRPr sz="3200" kern="1200">
                  <a:solidFill>
                    <a:schemeClr val="tx1"/>
                  </a:solidFill>
                  <a:latin typeface="Tahoma" charset="0"/>
                  <a:ea typeface="Tahoma" charset="0"/>
                  <a:cs typeface="Tahoma" charset="0"/>
                </a:defRPr>
              </a:lvl1pPr>
              <a:lvl2pPr marL="731520" indent="-365760" algn="l" rtl="0" eaLnBrk="1" fontAlgn="base" hangingPunct="1">
                <a:spcBef>
                  <a:spcPts val="600"/>
                </a:spcBef>
                <a:spcAft>
                  <a:spcPct val="0"/>
                </a:spcAft>
                <a:buClr>
                  <a:srgbClr val="317840"/>
                </a:buClr>
                <a:buFont typeface="ZapfDingbatsITC" charset="0"/>
                <a:buChar char="✧"/>
                <a:defRPr sz="2800" kern="1200">
                  <a:solidFill>
                    <a:schemeClr val="tx1"/>
                  </a:solidFill>
                  <a:latin typeface="Tahoma" charset="0"/>
                  <a:ea typeface="Tahoma" charset="0"/>
                  <a:cs typeface="Tahoma" charset="0"/>
                </a:defRPr>
              </a:lvl2pPr>
              <a:lvl3pPr marL="914400" indent="-274320" algn="l" rtl="0" eaLnBrk="1" fontAlgn="base" hangingPunct="1">
                <a:spcBef>
                  <a:spcPts val="600"/>
                </a:spcBef>
                <a:spcAft>
                  <a:spcPct val="0"/>
                </a:spcAft>
                <a:buFont typeface="Arial" charset="0"/>
                <a:buChar char="•"/>
                <a:defRPr sz="2400" kern="1200">
                  <a:solidFill>
                    <a:schemeClr val="tx1"/>
                  </a:solidFill>
                  <a:latin typeface="Tahoma" charset="0"/>
                  <a:ea typeface="Tahoma" charset="0"/>
                  <a:cs typeface="Tahoma" charset="0"/>
                </a:defRPr>
              </a:lvl3pPr>
              <a:lvl4pPr marL="1597025" indent="-225425" algn="l" rtl="0" eaLnBrk="1" fontAlgn="base" hangingPunct="1">
                <a:spcBef>
                  <a:spcPct val="20000"/>
                </a:spcBef>
                <a:spcAft>
                  <a:spcPct val="0"/>
                </a:spcAft>
                <a:buFont typeface="Arial" charset="0"/>
                <a:buChar char="–"/>
                <a:defRPr sz="2000" kern="1200">
                  <a:solidFill>
                    <a:schemeClr val="tx1"/>
                  </a:solidFill>
                  <a:latin typeface="Tahoma" charset="0"/>
                  <a:ea typeface="Tahoma" charset="0"/>
                  <a:cs typeface="Tahoma" charset="0"/>
                </a:defRPr>
              </a:lvl4pPr>
              <a:lvl5pPr marL="2054225" indent="-225425" algn="l" rtl="0" eaLnBrk="1" fontAlgn="base" hangingPunct="1">
                <a:spcBef>
                  <a:spcPct val="20000"/>
                </a:spcBef>
                <a:spcAft>
                  <a:spcPct val="0"/>
                </a:spcAft>
                <a:buFont typeface="Arial" charset="0"/>
                <a:buChar char="»"/>
                <a:defRPr sz="2000" kern="1200">
                  <a:solidFill>
                    <a:schemeClr val="tx1"/>
                  </a:solidFill>
                  <a:latin typeface="Tahoma" charset="0"/>
                  <a:ea typeface="Tahoma" charset="0"/>
                  <a:cs typeface="Tahoma" charset="0"/>
                </a:defRPr>
              </a:lvl5pPr>
              <a:lvl6pPr marL="2513718" indent="-228519" algn="l" defTabSz="914079"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0758" indent="-228519" algn="l" defTabSz="914079"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7797" indent="-228519" algn="l" defTabSz="914079"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4837" indent="-228519" algn="l" defTabSz="914079"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Font typeface="ZapfDingbatsITC" charset="0"/>
                <a:buNone/>
              </a:pPr>
              <a:r>
                <a:rPr lang="en-US" sz="1600" b="1" dirty="0"/>
                <a:t>LOTO applied to PV source circuits to perform de-energized wiring of DC combiner</a:t>
              </a:r>
            </a:p>
          </p:txBody>
        </p:sp>
      </p:grpSp>
      <p:sp>
        <p:nvSpPr>
          <p:cNvPr id="7" name="Rectangle 6"/>
          <p:cNvSpPr/>
          <p:nvPr/>
        </p:nvSpPr>
        <p:spPr>
          <a:xfrm>
            <a:off x="5559873" y="5741076"/>
            <a:ext cx="2039410" cy="584775"/>
          </a:xfrm>
          <a:prstGeom prst="rect">
            <a:avLst/>
          </a:prstGeom>
          <a:solidFill>
            <a:schemeClr val="bg2"/>
          </a:solidFill>
          <a:ln>
            <a:solidFill>
              <a:schemeClr val="tx1"/>
            </a:solidFill>
          </a:ln>
        </p:spPr>
        <p:txBody>
          <a:bodyPr wrap="square">
            <a:spAutoFit/>
          </a:bodyPr>
          <a:lstStyle/>
          <a:p>
            <a:pPr algn="ctr"/>
            <a:r>
              <a:rPr lang="en-US" sz="1600" dirty="0">
                <a:latin typeface="+mn-lt"/>
              </a:rPr>
              <a:t>Dummy quick-connect with tag</a:t>
            </a:r>
          </a:p>
        </p:txBody>
      </p:sp>
    </p:spTree>
    <p:extLst>
      <p:ext uri="{BB962C8B-B14F-4D97-AF65-F5344CB8AC3E}">
        <p14:creationId xmlns:p14="http://schemas.microsoft.com/office/powerpoint/2010/main" val="17201593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1">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1">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1">
                                            <p:txEl>
                                              <p:pRg st="3" end="3"/>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11">
                                            <p:txEl>
                                              <p:pRg st="4" end="4"/>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1">
                                            <p:txEl>
                                              <p:pRg st="5" end="5"/>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1">
                                            <p:txEl>
                                              <p:pRg st="6" end="6"/>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11">
                                            <p:txEl>
                                              <p:pRg st="7" end="7"/>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11">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9" name="Title 1" descr="Circuit Management&#10;">
            <a:extLst>
              <a:ext uri="{FF2B5EF4-FFF2-40B4-BE49-F238E27FC236}">
                <a16:creationId xmlns:a16="http://schemas.microsoft.com/office/drawing/2014/main" id="{DE09AE33-4F12-8A45-83DD-3F45113C44E8}"/>
              </a:ext>
            </a:extLst>
          </p:cNvPr>
          <p:cNvSpPr txBox="1">
            <a:spLocks/>
          </p:cNvSpPr>
          <p:nvPr/>
        </p:nvSpPr>
        <p:spPr>
          <a:xfrm>
            <a:off x="-24736" y="15249"/>
            <a:ext cx="9143999" cy="885385"/>
          </a:xfrm>
          <a:prstGeom prst="rect">
            <a:avLst/>
          </a:prstGeom>
        </p:spPr>
        <p:txBody>
          <a:bodyPr vert="horz" lIns="91407" tIns="45704" rIns="91407" bIns="45704" rtlCol="0" anchor="ctr">
            <a:noAutofit/>
          </a:bodyPr>
          <a:lstStyle>
            <a:lvl1pPr algn="ctr" rtl="0" eaLnBrk="1" fontAlgn="base" hangingPunct="1">
              <a:lnSpc>
                <a:spcPct val="100000"/>
              </a:lnSpc>
              <a:spcBef>
                <a:spcPts val="0"/>
              </a:spcBef>
              <a:spcAft>
                <a:spcPct val="0"/>
              </a:spcAft>
              <a:defRPr lang="en-US" sz="4000" b="1" kern="1200" cap="small" baseline="0">
                <a:ln>
                  <a:gradFill flip="none" rotWithShape="1">
                    <a:gsLst>
                      <a:gs pos="0">
                        <a:schemeClr val="bg1">
                          <a:lumMod val="50000"/>
                          <a:alpha val="30000"/>
                        </a:schemeClr>
                      </a:gs>
                      <a:gs pos="100000">
                        <a:srgbClr val="FFFFFF">
                          <a:alpha val="30000"/>
                        </a:srgbClr>
                      </a:gs>
                    </a:gsLst>
                    <a:lin ang="5400000" scaled="0"/>
                    <a:tileRect/>
                  </a:gradFill>
                </a:ln>
                <a:solidFill>
                  <a:schemeClr val="bg1"/>
                </a:solidFill>
                <a:effectLst/>
                <a:latin typeface="Tahoma" pitchFamily="34" charset="0"/>
                <a:ea typeface="ＭＳ Ｐゴシック" charset="0"/>
                <a:cs typeface="Tahoma" pitchFamily="34" charset="0"/>
              </a:defRPr>
            </a:lvl1pPr>
            <a:lvl2pPr algn="ctr" rtl="0" eaLnBrk="1" fontAlgn="base" hangingPunct="1">
              <a:spcBef>
                <a:spcPct val="0"/>
              </a:spcBef>
              <a:spcAft>
                <a:spcPct val="0"/>
              </a:spcAft>
              <a:defRPr sz="3600" b="1">
                <a:solidFill>
                  <a:schemeClr val="tx1"/>
                </a:solidFill>
                <a:latin typeface="Tahoma" charset="0"/>
                <a:ea typeface="ＭＳ Ｐゴシック" charset="0"/>
                <a:cs typeface="Tahoma" charset="0"/>
              </a:defRPr>
            </a:lvl2pPr>
            <a:lvl3pPr algn="ctr" rtl="0" eaLnBrk="1" fontAlgn="base" hangingPunct="1">
              <a:spcBef>
                <a:spcPct val="0"/>
              </a:spcBef>
              <a:spcAft>
                <a:spcPct val="0"/>
              </a:spcAft>
              <a:defRPr sz="3600" b="1">
                <a:solidFill>
                  <a:schemeClr val="tx1"/>
                </a:solidFill>
                <a:latin typeface="Tahoma" charset="0"/>
                <a:ea typeface="ＭＳ Ｐゴシック" charset="0"/>
                <a:cs typeface="Tahoma" charset="0"/>
              </a:defRPr>
            </a:lvl3pPr>
            <a:lvl4pPr algn="ctr" rtl="0" eaLnBrk="1" fontAlgn="base" hangingPunct="1">
              <a:spcBef>
                <a:spcPct val="0"/>
              </a:spcBef>
              <a:spcAft>
                <a:spcPct val="0"/>
              </a:spcAft>
              <a:defRPr sz="3600" b="1">
                <a:solidFill>
                  <a:schemeClr val="tx1"/>
                </a:solidFill>
                <a:latin typeface="Tahoma" charset="0"/>
                <a:ea typeface="ＭＳ Ｐゴシック" charset="0"/>
                <a:cs typeface="Tahoma" charset="0"/>
              </a:defRPr>
            </a:lvl4pPr>
            <a:lvl5pPr algn="ctr" rtl="0" eaLnBrk="1" fontAlgn="base" hangingPunct="1">
              <a:spcBef>
                <a:spcPct val="0"/>
              </a:spcBef>
              <a:spcAft>
                <a:spcPct val="0"/>
              </a:spcAft>
              <a:defRPr sz="3600" b="1">
                <a:solidFill>
                  <a:schemeClr val="tx1"/>
                </a:solidFill>
                <a:latin typeface="Tahoma" charset="0"/>
                <a:ea typeface="ＭＳ Ｐゴシック" charset="0"/>
                <a:cs typeface="Tahoma" charset="0"/>
              </a:defRPr>
            </a:lvl5pPr>
            <a:lvl6pPr marL="457039" algn="ctr" rtl="0" eaLnBrk="1" fontAlgn="base" hangingPunct="1">
              <a:spcBef>
                <a:spcPct val="0"/>
              </a:spcBef>
              <a:spcAft>
                <a:spcPct val="0"/>
              </a:spcAft>
              <a:defRPr sz="4400" b="1">
                <a:solidFill>
                  <a:schemeClr val="tx1"/>
                </a:solidFill>
                <a:latin typeface="Gill Sans"/>
                <a:ea typeface="MS PGothic" pitchFamily="34" charset="-128"/>
              </a:defRPr>
            </a:lvl6pPr>
            <a:lvl7pPr marL="914079" algn="ctr" rtl="0" eaLnBrk="1" fontAlgn="base" hangingPunct="1">
              <a:spcBef>
                <a:spcPct val="0"/>
              </a:spcBef>
              <a:spcAft>
                <a:spcPct val="0"/>
              </a:spcAft>
              <a:defRPr sz="4400" b="1">
                <a:solidFill>
                  <a:schemeClr val="tx1"/>
                </a:solidFill>
                <a:latin typeface="Gill Sans"/>
                <a:ea typeface="MS PGothic" pitchFamily="34" charset="-128"/>
              </a:defRPr>
            </a:lvl7pPr>
            <a:lvl8pPr marL="1371119" algn="ctr" rtl="0" eaLnBrk="1" fontAlgn="base" hangingPunct="1">
              <a:spcBef>
                <a:spcPct val="0"/>
              </a:spcBef>
              <a:spcAft>
                <a:spcPct val="0"/>
              </a:spcAft>
              <a:defRPr sz="4400" b="1">
                <a:solidFill>
                  <a:schemeClr val="tx1"/>
                </a:solidFill>
                <a:latin typeface="Gill Sans"/>
                <a:ea typeface="MS PGothic" pitchFamily="34" charset="-128"/>
              </a:defRPr>
            </a:lvl8pPr>
            <a:lvl9pPr marL="1828159" algn="ctr" rtl="0" eaLnBrk="1" fontAlgn="base" hangingPunct="1">
              <a:spcBef>
                <a:spcPct val="0"/>
              </a:spcBef>
              <a:spcAft>
                <a:spcPct val="0"/>
              </a:spcAft>
              <a:defRPr sz="4400" b="1">
                <a:solidFill>
                  <a:schemeClr val="tx1"/>
                </a:solidFill>
                <a:latin typeface="Gill Sans"/>
                <a:ea typeface="MS PGothic" pitchFamily="34" charset="-128"/>
              </a:defRPr>
            </a:lvl9pPr>
          </a:lstStyle>
          <a:p>
            <a:pPr>
              <a:defRPr/>
            </a:pPr>
            <a:r>
              <a:rPr lang="en-US" sz="2800" dirty="0">
                <a:solidFill>
                  <a:schemeClr val="tx1"/>
                </a:solidFill>
                <a:ea typeface="MS PGothic" charset="0"/>
                <a:cs typeface="MS PGothic" charset="0"/>
              </a:rPr>
              <a:t>LOTO Applied: </a:t>
            </a:r>
          </a:p>
          <a:p>
            <a:pPr>
              <a:defRPr/>
            </a:pPr>
            <a:r>
              <a:rPr lang="en-US" sz="2800" dirty="0">
                <a:solidFill>
                  <a:schemeClr val="tx1"/>
                </a:solidFill>
                <a:ea typeface="MS PGothic" charset="0"/>
                <a:cs typeface="MS PGothic" charset="0"/>
              </a:rPr>
              <a:t>PV Source Circuit Management</a:t>
            </a:r>
          </a:p>
        </p:txBody>
      </p:sp>
      <p:sp>
        <p:nvSpPr>
          <p:cNvPr id="12" name="Rectangle 11"/>
          <p:cNvSpPr/>
          <p:nvPr/>
        </p:nvSpPr>
        <p:spPr>
          <a:xfrm>
            <a:off x="91440" y="1004566"/>
            <a:ext cx="8177049" cy="1107996"/>
          </a:xfrm>
          <a:prstGeom prst="rect">
            <a:avLst/>
          </a:prstGeom>
        </p:spPr>
        <p:txBody>
          <a:bodyPr wrap="square">
            <a:spAutoFit/>
          </a:bodyPr>
          <a:lstStyle/>
          <a:p>
            <a:pPr marL="457200" indent="-457200">
              <a:spcBef>
                <a:spcPts val="600"/>
              </a:spcBef>
              <a:spcAft>
                <a:spcPts val="600"/>
              </a:spcAft>
              <a:buFont typeface="ZapfDingbatsITC" charset="0"/>
              <a:buChar char="✸"/>
            </a:pPr>
            <a:r>
              <a:rPr lang="en-US" sz="2800" dirty="0">
                <a:solidFill>
                  <a:prstClr val="black"/>
                </a:solidFill>
                <a:latin typeface="Tahoma" charset="0"/>
                <a:ea typeface="Tahoma" charset="0"/>
                <a:cs typeface="Tahoma" charset="0"/>
              </a:rPr>
              <a:t>Install PV modules &amp; make series connections</a:t>
            </a:r>
          </a:p>
          <a:p>
            <a:pPr marL="457200" indent="-457200">
              <a:spcBef>
                <a:spcPts val="600"/>
              </a:spcBef>
              <a:spcAft>
                <a:spcPts val="600"/>
              </a:spcAft>
              <a:buFont typeface="ZapfDingbatsITC" charset="0"/>
              <a:buChar char="✸"/>
            </a:pPr>
            <a:r>
              <a:rPr lang="en-US" sz="2800" dirty="0">
                <a:solidFill>
                  <a:prstClr val="black"/>
                </a:solidFill>
                <a:latin typeface="Tahoma" charset="0"/>
                <a:ea typeface="Tahoma" charset="0"/>
                <a:cs typeface="Tahoma" charset="0"/>
              </a:rPr>
              <a:t>Apply LOTO to isolate the PV power source</a:t>
            </a:r>
          </a:p>
        </p:txBody>
      </p:sp>
      <p:sp>
        <p:nvSpPr>
          <p:cNvPr id="161" name="TextBox 160">
            <a:extLst>
              <a:ext uri="{FF2B5EF4-FFF2-40B4-BE49-F238E27FC236}">
                <a16:creationId xmlns:a16="http://schemas.microsoft.com/office/drawing/2014/main" id="{C794E6D3-0B13-4CF7-ACE4-DAAF3D7DDBE6}"/>
              </a:ext>
            </a:extLst>
          </p:cNvPr>
          <p:cNvSpPr txBox="1"/>
          <p:nvPr/>
        </p:nvSpPr>
        <p:spPr>
          <a:xfrm>
            <a:off x="638265" y="6108978"/>
            <a:ext cx="7940811" cy="646331"/>
          </a:xfrm>
          <a:prstGeom prst="rect">
            <a:avLst/>
          </a:prstGeom>
          <a:ln w="19050"/>
        </p:spPr>
        <p:style>
          <a:lnRef idx="1">
            <a:schemeClr val="dk1"/>
          </a:lnRef>
          <a:fillRef idx="2">
            <a:schemeClr val="dk1"/>
          </a:fillRef>
          <a:effectRef idx="1">
            <a:schemeClr val="dk1"/>
          </a:effectRef>
          <a:fontRef idx="minor">
            <a:schemeClr val="dk1"/>
          </a:fontRef>
        </p:style>
        <p:txBody>
          <a:bodyPr wrap="square">
            <a:spAutoFit/>
          </a:bodyPr>
          <a:lstStyle>
            <a:defPPr>
              <a:defRPr lang="en-US"/>
            </a:defPPr>
            <a:lvl1pPr algn="ctr" eaLnBrk="1" hangingPunct="1">
              <a:spcBef>
                <a:spcPts val="600"/>
              </a:spcBef>
              <a:buSzPct val="75000"/>
              <a:defRPr sz="1600" b="0">
                <a:latin typeface="Tahoma" pitchFamily="34" charset="0"/>
                <a:ea typeface="Tahoma" pitchFamily="34" charset="0"/>
                <a:cs typeface="Tahoma" pitchFamily="34" charset="0"/>
              </a:defRPr>
            </a:lvl1pPr>
            <a:lvl2pPr marL="742950" indent="-285750" eaLnBrk="0" hangingPunct="0">
              <a:defRPr b="1">
                <a:latin typeface="Times New Roman" pitchFamily="18" charset="0"/>
                <a:ea typeface="MS PGothic" pitchFamily="34" charset="-128"/>
                <a:cs typeface="+mn-cs"/>
              </a:defRPr>
            </a:lvl2pPr>
            <a:lvl3pPr marL="1143000" indent="-228600" eaLnBrk="0" hangingPunct="0">
              <a:defRPr b="1">
                <a:latin typeface="Times New Roman" pitchFamily="18" charset="0"/>
                <a:ea typeface="MS PGothic" pitchFamily="34" charset="-128"/>
                <a:cs typeface="+mn-cs"/>
              </a:defRPr>
            </a:lvl3pPr>
            <a:lvl4pPr marL="1600200" indent="-228600" eaLnBrk="0" hangingPunct="0">
              <a:defRPr b="1">
                <a:latin typeface="Times New Roman" pitchFamily="18" charset="0"/>
                <a:ea typeface="MS PGothic" pitchFamily="34" charset="-128"/>
                <a:cs typeface="+mn-cs"/>
              </a:defRPr>
            </a:lvl4pPr>
            <a:lvl5pPr marL="2057400" indent="-228600" eaLnBrk="0" hangingPunct="0">
              <a:defRPr b="1">
                <a:latin typeface="Times New Roman" pitchFamily="18" charset="0"/>
                <a:ea typeface="MS PGothic" pitchFamily="34" charset="-128"/>
                <a:cs typeface="+mn-cs"/>
              </a:defRPr>
            </a:lvl5pPr>
            <a:lvl6pPr marL="2514600" indent="-228600" eaLnBrk="0" fontAlgn="base" hangingPunct="0">
              <a:spcBef>
                <a:spcPct val="0"/>
              </a:spcBef>
              <a:spcAft>
                <a:spcPct val="0"/>
              </a:spcAft>
              <a:defRPr b="1">
                <a:latin typeface="Times New Roman" pitchFamily="18" charset="0"/>
                <a:ea typeface="MS PGothic" pitchFamily="34" charset="-128"/>
                <a:cs typeface="+mn-cs"/>
              </a:defRPr>
            </a:lvl6pPr>
            <a:lvl7pPr marL="2971800" indent="-228600" eaLnBrk="0" fontAlgn="base" hangingPunct="0">
              <a:spcBef>
                <a:spcPct val="0"/>
              </a:spcBef>
              <a:spcAft>
                <a:spcPct val="0"/>
              </a:spcAft>
              <a:defRPr b="1">
                <a:latin typeface="Times New Roman" pitchFamily="18" charset="0"/>
                <a:ea typeface="MS PGothic" pitchFamily="34" charset="-128"/>
                <a:cs typeface="+mn-cs"/>
              </a:defRPr>
            </a:lvl7pPr>
            <a:lvl8pPr marL="3429000" indent="-228600" eaLnBrk="0" fontAlgn="base" hangingPunct="0">
              <a:spcBef>
                <a:spcPct val="0"/>
              </a:spcBef>
              <a:spcAft>
                <a:spcPct val="0"/>
              </a:spcAft>
              <a:defRPr b="1">
                <a:latin typeface="Times New Roman" pitchFamily="18" charset="0"/>
                <a:ea typeface="MS PGothic" pitchFamily="34" charset="-128"/>
                <a:cs typeface="+mn-cs"/>
              </a:defRPr>
            </a:lvl8pPr>
            <a:lvl9pPr marL="3886200" indent="-228600" eaLnBrk="0" fontAlgn="base" hangingPunct="0">
              <a:spcBef>
                <a:spcPct val="0"/>
              </a:spcBef>
              <a:spcAft>
                <a:spcPct val="0"/>
              </a:spcAft>
              <a:defRPr b="1">
                <a:latin typeface="Times New Roman" pitchFamily="18" charset="0"/>
                <a:ea typeface="MS PGothic" pitchFamily="34" charset="-128"/>
                <a:cs typeface="+mn-cs"/>
              </a:defRPr>
            </a:lvl9pPr>
          </a:lstStyle>
          <a:p>
            <a:pPr>
              <a:spcBef>
                <a:spcPct val="0"/>
              </a:spcBef>
            </a:pPr>
            <a:r>
              <a:rPr lang="en-US" sz="1800" dirty="0">
                <a:solidFill>
                  <a:prstClr val="black"/>
                </a:solidFill>
                <a:latin typeface="Tahoma"/>
                <a:cs typeface="Tahoma"/>
              </a:rPr>
              <a:t>Note: Applies to all PV source circuits, whether connected to a combiner box (central inverter), string inverter, or wiring harness</a:t>
            </a:r>
          </a:p>
        </p:txBody>
      </p:sp>
      <p:pic>
        <p:nvPicPr>
          <p:cNvPr id="10" name="Picture 9" descr="Diagram of two PV source circuits connected in parallel in a DC combiner box."/>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19103" y="2236250"/>
            <a:ext cx="8656320" cy="3749040"/>
          </a:xfrm>
          <a:prstGeom prst="rect">
            <a:avLst/>
          </a:prstGeom>
        </p:spPr>
      </p:pic>
      <p:sp>
        <p:nvSpPr>
          <p:cNvPr id="11" name="Title 10"/>
          <p:cNvSpPr>
            <a:spLocks noGrp="1"/>
          </p:cNvSpPr>
          <p:nvPr>
            <p:ph type="title"/>
          </p:nvPr>
        </p:nvSpPr>
        <p:spPr>
          <a:xfrm>
            <a:off x="7248293" y="1"/>
            <a:ext cx="1895706" cy="914400"/>
          </a:xfrm>
        </p:spPr>
        <p:txBody>
          <a:bodyPr/>
          <a:lstStyle/>
          <a:p>
            <a:r>
              <a:rPr lang="en-US" dirty="0" smtClean="0"/>
              <a:t>JHA</a:t>
            </a:r>
            <a:endParaRPr lang="en-US" dirty="0"/>
          </a:p>
        </p:txBody>
      </p:sp>
    </p:spTree>
    <p:extLst>
      <p:ext uri="{BB962C8B-B14F-4D97-AF65-F5344CB8AC3E}">
        <p14:creationId xmlns:p14="http://schemas.microsoft.com/office/powerpoint/2010/main" val="1461395819"/>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sz="2800" dirty="0">
                <a:solidFill>
                  <a:schemeClr val="tx1"/>
                </a:solidFill>
              </a:rPr>
              <a:t>LOTO Applied: </a:t>
            </a:r>
            <a:br>
              <a:rPr lang="en-US" sz="2800" dirty="0">
                <a:solidFill>
                  <a:schemeClr val="tx1"/>
                </a:solidFill>
              </a:rPr>
            </a:br>
            <a:r>
              <a:rPr lang="en-US" sz="2800" dirty="0">
                <a:solidFill>
                  <a:schemeClr val="tx1"/>
                </a:solidFill>
              </a:rPr>
              <a:t>Grid-direct System with String Inverters</a:t>
            </a:r>
          </a:p>
        </p:txBody>
      </p:sp>
      <p:sp>
        <p:nvSpPr>
          <p:cNvPr id="21" name="TextBox 20">
            <a:extLst>
              <a:ext uri="{FF2B5EF4-FFF2-40B4-BE49-F238E27FC236}">
                <a16:creationId xmlns:a16="http://schemas.microsoft.com/office/drawing/2014/main" id="{BF420008-F399-DA44-8B71-015E0DB16ACD}"/>
              </a:ext>
            </a:extLst>
          </p:cNvPr>
          <p:cNvSpPr txBox="1"/>
          <p:nvPr/>
        </p:nvSpPr>
        <p:spPr>
          <a:xfrm>
            <a:off x="62430" y="5876731"/>
            <a:ext cx="9014334" cy="923330"/>
          </a:xfrm>
          <a:prstGeom prst="rect">
            <a:avLst/>
          </a:prstGeom>
          <a:solidFill>
            <a:srgbClr val="FFFF00"/>
          </a:solidFill>
          <a:ln w="19050">
            <a:solidFill>
              <a:srgbClr val="FF0000"/>
            </a:solidFill>
          </a:ln>
        </p:spPr>
        <p:txBody>
          <a:bodyPr wrap="square" rtlCol="0">
            <a:spAutoFit/>
          </a:bodyPr>
          <a:lstStyle/>
          <a:p>
            <a:r>
              <a:rPr lang="en-US" sz="1800" dirty="0">
                <a:latin typeface="Tahoma"/>
                <a:cs typeface="Tahoma"/>
              </a:rPr>
              <a:t>Once properly verified, the LOTO renders it safe to terminate conductors and perform other work inside the inverter and the AC combiner. However, the AC recombiner may be energized – whether or not it is LOTO’d and de-energized upstream is not shown.</a:t>
            </a:r>
          </a:p>
        </p:txBody>
      </p:sp>
      <p:pic>
        <p:nvPicPr>
          <p:cNvPr id="9" name="Picture 8" descr="Diagram of a string inverter system with multiple inverters connected to an AC combiner and multiple AC combiners connected to an AC recombiner. The AC combiner, AC recombiner, and PV source circuits are all locked out."/>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19456" y="1008888"/>
            <a:ext cx="8705088" cy="4840224"/>
          </a:xfrm>
          <a:prstGeom prst="rect">
            <a:avLst/>
          </a:prstGeom>
        </p:spPr>
      </p:pic>
    </p:spTree>
    <p:extLst>
      <p:ext uri="{BB962C8B-B14F-4D97-AF65-F5344CB8AC3E}">
        <p14:creationId xmlns:p14="http://schemas.microsoft.com/office/powerpoint/2010/main" val="182331135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E80AEE13-968E-4A7E-ABE6-A1489C2D29DB}"/>
              </a:ext>
            </a:extLst>
          </p:cNvPr>
          <p:cNvSpPr>
            <a:spLocks noGrp="1"/>
          </p:cNvSpPr>
          <p:nvPr>
            <p:ph type="title"/>
          </p:nvPr>
        </p:nvSpPr>
        <p:spPr/>
        <p:txBody>
          <a:bodyPr/>
          <a:lstStyle/>
          <a:p>
            <a:pPr marL="90805" lvl="0">
              <a:spcBef>
                <a:spcPts val="600"/>
              </a:spcBef>
              <a:spcAft>
                <a:spcPts val="600"/>
              </a:spcAft>
            </a:pPr>
            <a:r>
              <a:rPr lang="en-US" dirty="0"/>
              <a:t/>
            </a:r>
            <a:br>
              <a:rPr lang="en-US" dirty="0"/>
            </a:br>
            <a:r>
              <a:rPr lang="en-US" sz="3600" dirty="0">
                <a:solidFill>
                  <a:schemeClr val="tx1"/>
                </a:solidFill>
              </a:rPr>
              <a:t>Qualified Persons and Training</a:t>
            </a:r>
            <a:r>
              <a:rPr lang="en-US" dirty="0">
                <a:solidFill>
                  <a:schemeClr val="tx1"/>
                </a:solidFill>
              </a:rPr>
              <a:t/>
            </a:r>
            <a:br>
              <a:rPr lang="en-US" dirty="0">
                <a:solidFill>
                  <a:schemeClr val="tx1"/>
                </a:solidFill>
              </a:rPr>
            </a:br>
            <a:r>
              <a:rPr lang="ro-RO" sz="2000" i="1" cap="none" dirty="0">
                <a:ln>
                  <a:noFill/>
                </a:ln>
                <a:solidFill>
                  <a:schemeClr val="tx1"/>
                </a:solidFill>
                <a:latin typeface="Tahoma" charset="0"/>
                <a:ea typeface="Tahoma" charset="0"/>
                <a:cs typeface="Tahoma" charset="0"/>
              </a:rPr>
              <a:t>OSHA 1910.332, NFPA 70E Article 100 &amp; 110</a:t>
            </a:r>
            <a:r>
              <a:rPr lang="ro-RO" sz="1600" b="0" cap="none" dirty="0">
                <a:ln>
                  <a:noFill/>
                </a:ln>
                <a:solidFill>
                  <a:schemeClr val="tx1"/>
                </a:solidFill>
                <a:latin typeface="Tahoma" charset="0"/>
                <a:ea typeface="Tahoma" charset="0"/>
                <a:cs typeface="Tahoma" charset="0"/>
              </a:rPr>
              <a:t/>
            </a:r>
            <a:br>
              <a:rPr lang="ro-RO" sz="1600" b="0" cap="none" dirty="0">
                <a:ln>
                  <a:noFill/>
                </a:ln>
                <a:solidFill>
                  <a:schemeClr val="tx1"/>
                </a:solidFill>
                <a:latin typeface="Tahoma" charset="0"/>
                <a:ea typeface="Tahoma" charset="0"/>
                <a:cs typeface="Tahoma" charset="0"/>
              </a:rPr>
            </a:br>
            <a:endParaRPr lang="en-US" dirty="0">
              <a:solidFill>
                <a:schemeClr val="tx1"/>
              </a:solidFill>
            </a:endParaRPr>
          </a:p>
        </p:txBody>
      </p:sp>
      <p:sp>
        <p:nvSpPr>
          <p:cNvPr id="4" name="Content Placeholder 3">
            <a:extLst>
              <a:ext uri="{FF2B5EF4-FFF2-40B4-BE49-F238E27FC236}">
                <a16:creationId xmlns:a16="http://schemas.microsoft.com/office/drawing/2014/main" id="{8B951184-C13C-46BA-8DE0-8570E1347B65}"/>
              </a:ext>
            </a:extLst>
          </p:cNvPr>
          <p:cNvSpPr>
            <a:spLocks noGrp="1"/>
          </p:cNvSpPr>
          <p:nvPr>
            <p:ph idx="1"/>
          </p:nvPr>
        </p:nvSpPr>
        <p:spPr>
          <a:xfrm>
            <a:off x="91440" y="1133660"/>
            <a:ext cx="4779324" cy="1906039"/>
          </a:xfrm>
        </p:spPr>
        <p:txBody>
          <a:bodyPr/>
          <a:lstStyle/>
          <a:p>
            <a:pPr>
              <a:spcAft>
                <a:spcPts val="600"/>
              </a:spcAft>
            </a:pPr>
            <a:r>
              <a:rPr lang="en-US" sz="2400" dirty="0"/>
              <a:t>Qualified person</a:t>
            </a:r>
          </a:p>
          <a:p>
            <a:pPr lvl="1">
              <a:spcAft>
                <a:spcPts val="600"/>
              </a:spcAft>
            </a:pPr>
            <a:r>
              <a:rPr lang="en-US" sz="2000" dirty="0"/>
              <a:t>One with skills and knowledge related to construction, operation, and installation of electrical equipment and hazards involved</a:t>
            </a:r>
          </a:p>
        </p:txBody>
      </p:sp>
      <p:sp>
        <p:nvSpPr>
          <p:cNvPr id="8" name="Content Placeholder 3">
            <a:extLst>
              <a:ext uri="{FF2B5EF4-FFF2-40B4-BE49-F238E27FC236}">
                <a16:creationId xmlns:a16="http://schemas.microsoft.com/office/drawing/2014/main" id="{8B951184-C13C-46BA-8DE0-8570E1347B65}"/>
              </a:ext>
            </a:extLst>
          </p:cNvPr>
          <p:cNvSpPr txBox="1">
            <a:spLocks/>
          </p:cNvSpPr>
          <p:nvPr/>
        </p:nvSpPr>
        <p:spPr>
          <a:xfrm>
            <a:off x="91440" y="3039700"/>
            <a:ext cx="8962025" cy="3009086"/>
          </a:xfrm>
          <a:prstGeom prst="rect">
            <a:avLst/>
          </a:prstGeom>
        </p:spPr>
        <p:txBody>
          <a:bodyPr vert="horz" lIns="91440" tIns="45720" rIns="91440" bIns="45720" rtlCol="0">
            <a:noAutofit/>
          </a:bodyPr>
          <a:lstStyle>
            <a:lvl1pPr marL="456565" indent="-457200" algn="l" rtl="0" eaLnBrk="1" fontAlgn="base" hangingPunct="1">
              <a:spcBef>
                <a:spcPts val="600"/>
              </a:spcBef>
              <a:spcAft>
                <a:spcPct val="0"/>
              </a:spcAft>
              <a:buFont typeface="ZapfDingbatsITC" charset="0"/>
              <a:buChar char="✸"/>
              <a:tabLst/>
              <a:defRPr sz="3200" kern="1200">
                <a:solidFill>
                  <a:schemeClr val="tx1"/>
                </a:solidFill>
                <a:latin typeface="Tahoma" charset="0"/>
                <a:ea typeface="Tahoma" charset="0"/>
                <a:cs typeface="Tahoma" charset="0"/>
              </a:defRPr>
            </a:lvl1pPr>
            <a:lvl2pPr marL="731520" indent="-365760" algn="l" rtl="0" eaLnBrk="1" fontAlgn="base" hangingPunct="1">
              <a:spcBef>
                <a:spcPts val="600"/>
              </a:spcBef>
              <a:spcAft>
                <a:spcPct val="0"/>
              </a:spcAft>
              <a:buClr>
                <a:srgbClr val="317840"/>
              </a:buClr>
              <a:buFont typeface="ZapfDingbatsITC" charset="0"/>
              <a:buChar char="✧"/>
              <a:defRPr sz="2800" kern="1200">
                <a:solidFill>
                  <a:schemeClr val="tx1"/>
                </a:solidFill>
                <a:latin typeface="Tahoma" charset="0"/>
                <a:ea typeface="Tahoma" charset="0"/>
                <a:cs typeface="Tahoma" charset="0"/>
              </a:defRPr>
            </a:lvl2pPr>
            <a:lvl3pPr marL="914400" indent="-274320" algn="l" rtl="0" eaLnBrk="1" fontAlgn="base" hangingPunct="1">
              <a:spcBef>
                <a:spcPts val="600"/>
              </a:spcBef>
              <a:spcAft>
                <a:spcPct val="0"/>
              </a:spcAft>
              <a:buFont typeface="Arial" charset="0"/>
              <a:buChar char="•"/>
              <a:defRPr sz="2400" kern="1200">
                <a:solidFill>
                  <a:schemeClr val="tx1"/>
                </a:solidFill>
                <a:latin typeface="Tahoma" charset="0"/>
                <a:ea typeface="Tahoma" charset="0"/>
                <a:cs typeface="Tahoma" charset="0"/>
              </a:defRPr>
            </a:lvl3pPr>
            <a:lvl4pPr marL="1597025" indent="-225425" algn="l" rtl="0" eaLnBrk="1" fontAlgn="base" hangingPunct="1">
              <a:spcBef>
                <a:spcPct val="20000"/>
              </a:spcBef>
              <a:spcAft>
                <a:spcPct val="0"/>
              </a:spcAft>
              <a:buFont typeface="Arial" charset="0"/>
              <a:buChar char="–"/>
              <a:defRPr sz="2000" kern="1200">
                <a:solidFill>
                  <a:schemeClr val="tx1"/>
                </a:solidFill>
                <a:latin typeface="Tahoma" charset="0"/>
                <a:ea typeface="Tahoma" charset="0"/>
                <a:cs typeface="Tahoma" charset="0"/>
              </a:defRPr>
            </a:lvl4pPr>
            <a:lvl5pPr marL="2054225" indent="-225425" algn="l" rtl="0" eaLnBrk="1" fontAlgn="base" hangingPunct="1">
              <a:spcBef>
                <a:spcPct val="20000"/>
              </a:spcBef>
              <a:spcAft>
                <a:spcPct val="0"/>
              </a:spcAft>
              <a:buFont typeface="Arial" charset="0"/>
              <a:buChar char="»"/>
              <a:defRPr sz="2000" kern="1200">
                <a:solidFill>
                  <a:schemeClr val="tx1"/>
                </a:solidFill>
                <a:latin typeface="Tahoma" charset="0"/>
                <a:ea typeface="Tahoma" charset="0"/>
                <a:cs typeface="Tahoma" charset="0"/>
              </a:defRPr>
            </a:lvl5pPr>
            <a:lvl6pPr marL="2513718" indent="-228519" algn="l" defTabSz="914079"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0758" indent="-228519" algn="l" defTabSz="914079"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7797" indent="-228519" algn="l" defTabSz="914079"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4837" indent="-228519" algn="l" defTabSz="914079"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spcAft>
                <a:spcPts val="600"/>
              </a:spcAft>
            </a:pPr>
            <a:r>
              <a:rPr lang="en-US" sz="2400" dirty="0"/>
              <a:t>Training requirements                            </a:t>
            </a:r>
          </a:p>
          <a:p>
            <a:pPr lvl="1">
              <a:spcAft>
                <a:spcPts val="600"/>
              </a:spcAft>
              <a:buClr>
                <a:srgbClr val="2776A7"/>
              </a:buClr>
            </a:pPr>
            <a:r>
              <a:rPr lang="en-US" sz="2000" dirty="0"/>
              <a:t>Safety-related work practices</a:t>
            </a:r>
          </a:p>
          <a:p>
            <a:pPr lvl="1">
              <a:spcAft>
                <a:spcPts val="600"/>
              </a:spcAft>
              <a:buClr>
                <a:srgbClr val="2776A7"/>
              </a:buClr>
            </a:pPr>
            <a:r>
              <a:rPr lang="en-US" sz="2000" dirty="0"/>
              <a:t>Distinguishing exposed live parts from other parts of electric equipment</a:t>
            </a:r>
          </a:p>
          <a:p>
            <a:pPr lvl="1">
              <a:spcAft>
                <a:spcPts val="600"/>
              </a:spcAft>
              <a:buClr>
                <a:srgbClr val="2776A7"/>
              </a:buClr>
            </a:pPr>
            <a:r>
              <a:rPr lang="en-US" sz="2000" dirty="0"/>
              <a:t>Determining nominal voltage of exposed live parts</a:t>
            </a:r>
          </a:p>
          <a:p>
            <a:pPr lvl="1">
              <a:spcAft>
                <a:spcPts val="600"/>
              </a:spcAft>
              <a:buClr>
                <a:srgbClr val="2776A7"/>
              </a:buClr>
            </a:pPr>
            <a:r>
              <a:rPr lang="en-US" sz="2000" dirty="0"/>
              <a:t>Determining approach distances</a:t>
            </a:r>
          </a:p>
          <a:p>
            <a:pPr lvl="1">
              <a:spcAft>
                <a:spcPts val="600"/>
              </a:spcAft>
              <a:buClr>
                <a:srgbClr val="2776A7"/>
              </a:buClr>
            </a:pPr>
            <a:r>
              <a:rPr lang="en-US" sz="2000" dirty="0"/>
              <a:t>Selecting and use of correct personal protective equipment (PPE)</a:t>
            </a:r>
          </a:p>
        </p:txBody>
      </p:sp>
      <p:pic>
        <p:nvPicPr>
          <p:cNvPr id="2" name="Picture 1" descr="Two qualified individuals working in cold weather. They're wearing hard hats with cold weather hats underneath, safety glasses, and high visibility vests."/>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5451758" y="1201389"/>
            <a:ext cx="3000375" cy="2676525"/>
          </a:xfrm>
          <a:prstGeom prst="rect">
            <a:avLst/>
          </a:prstGeom>
        </p:spPr>
      </p:pic>
    </p:spTree>
    <p:extLst>
      <p:ext uri="{BB962C8B-B14F-4D97-AF65-F5344CB8AC3E}">
        <p14:creationId xmlns:p14="http://schemas.microsoft.com/office/powerpoint/2010/main" val="2752774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8">
                                            <p:txEl>
                                              <p:pRg st="0" end="0"/>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8">
                                            <p:txEl>
                                              <p:pRg st="1" end="1"/>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8">
                                            <p:txEl>
                                              <p:pRg st="2" end="2"/>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8">
                                            <p:txEl>
                                              <p:pRg st="3" end="3"/>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8">
                                            <p:txEl>
                                              <p:pRg st="4" end="4"/>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8">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Diagram of multiple DC combiners connected to a central inverter with integrated DC recombiner. The output of the inverter is connected to a transformer. The DC combiners, inverter DC and AC disconnects, and transformer disconnect are all locked out."/>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1548384" y="819203"/>
            <a:ext cx="7595616" cy="6038797"/>
          </a:xfrm>
          <a:prstGeom prst="rect">
            <a:avLst/>
          </a:prstGeom>
        </p:spPr>
      </p:pic>
      <p:sp>
        <p:nvSpPr>
          <p:cNvPr id="5" name="Title 4"/>
          <p:cNvSpPr>
            <a:spLocks noGrp="1"/>
          </p:cNvSpPr>
          <p:nvPr>
            <p:ph type="title"/>
          </p:nvPr>
        </p:nvSpPr>
        <p:spPr/>
        <p:txBody>
          <a:bodyPr/>
          <a:lstStyle/>
          <a:p>
            <a:r>
              <a:rPr lang="en-US" sz="2800" dirty="0">
                <a:solidFill>
                  <a:schemeClr val="tx1"/>
                </a:solidFill>
              </a:rPr>
              <a:t>LOTO Applied: </a:t>
            </a:r>
            <a:br>
              <a:rPr lang="en-US" sz="2800" dirty="0">
                <a:solidFill>
                  <a:schemeClr val="tx1"/>
                </a:solidFill>
              </a:rPr>
            </a:br>
            <a:r>
              <a:rPr lang="en-US" sz="2800" dirty="0">
                <a:solidFill>
                  <a:schemeClr val="tx1"/>
                </a:solidFill>
              </a:rPr>
              <a:t>Grid-direct System with Central Inverters</a:t>
            </a:r>
          </a:p>
        </p:txBody>
      </p:sp>
      <p:sp>
        <p:nvSpPr>
          <p:cNvPr id="14" name="TextBox 13">
            <a:extLst>
              <a:ext uri="{FF2B5EF4-FFF2-40B4-BE49-F238E27FC236}">
                <a16:creationId xmlns:a16="http://schemas.microsoft.com/office/drawing/2014/main" id="{FDDEFB3E-7E60-1840-A09A-A36EE13278F6}"/>
              </a:ext>
            </a:extLst>
          </p:cNvPr>
          <p:cNvSpPr txBox="1"/>
          <p:nvPr/>
        </p:nvSpPr>
        <p:spPr>
          <a:xfrm>
            <a:off x="77538" y="2373036"/>
            <a:ext cx="1495659" cy="3293209"/>
          </a:xfrm>
          <a:prstGeom prst="rect">
            <a:avLst/>
          </a:prstGeom>
          <a:solidFill>
            <a:srgbClr val="FFFF00"/>
          </a:solidFill>
          <a:ln>
            <a:solidFill>
              <a:srgbClr val="FF0000"/>
            </a:solidFill>
          </a:ln>
        </p:spPr>
        <p:txBody>
          <a:bodyPr wrap="square" rtlCol="0">
            <a:spAutoFit/>
          </a:bodyPr>
          <a:lstStyle/>
          <a:p>
            <a:pPr algn="ctr"/>
            <a:r>
              <a:rPr lang="en-US" sz="1600" dirty="0">
                <a:latin typeface="Tahoma"/>
                <a:cs typeface="Tahoma"/>
              </a:rPr>
              <a:t>When PV source circuit LOTO is removed &amp; homeruns plugged in:</a:t>
            </a:r>
          </a:p>
          <a:p>
            <a:pPr algn="ctr"/>
            <a:endParaRPr lang="en-US" sz="1600" dirty="0">
              <a:latin typeface="Tahoma"/>
              <a:cs typeface="Tahoma"/>
            </a:endParaRPr>
          </a:p>
          <a:p>
            <a:pPr algn="ctr"/>
            <a:r>
              <a:rPr lang="en-US" sz="1600" dirty="0">
                <a:latin typeface="Tahoma"/>
                <a:cs typeface="Tahoma"/>
              </a:rPr>
              <a:t>DC conductors become energized up to the busbars in DC combiners</a:t>
            </a:r>
          </a:p>
        </p:txBody>
      </p:sp>
      <p:sp>
        <p:nvSpPr>
          <p:cNvPr id="504" name="TextBox 503">
            <a:extLst>
              <a:ext uri="{FF2B5EF4-FFF2-40B4-BE49-F238E27FC236}">
                <a16:creationId xmlns:a16="http://schemas.microsoft.com/office/drawing/2014/main" id="{148BBEE9-045F-C247-AFEB-776209E3A78C}"/>
              </a:ext>
            </a:extLst>
          </p:cNvPr>
          <p:cNvSpPr txBox="1"/>
          <p:nvPr/>
        </p:nvSpPr>
        <p:spPr>
          <a:xfrm>
            <a:off x="3267574" y="1023414"/>
            <a:ext cx="3367993" cy="1077218"/>
          </a:xfrm>
          <a:prstGeom prst="rect">
            <a:avLst/>
          </a:prstGeom>
          <a:solidFill>
            <a:srgbClr val="FFFF00"/>
          </a:solidFill>
          <a:ln>
            <a:solidFill>
              <a:srgbClr val="FF0000"/>
            </a:solidFill>
          </a:ln>
        </p:spPr>
        <p:txBody>
          <a:bodyPr wrap="square" rtlCol="0">
            <a:spAutoFit/>
          </a:bodyPr>
          <a:lstStyle/>
          <a:p>
            <a:pPr algn="ctr"/>
            <a:r>
              <a:rPr lang="en-US" sz="1600" dirty="0">
                <a:latin typeface="Tahoma"/>
                <a:cs typeface="Tahoma"/>
              </a:rPr>
              <a:t>With all the </a:t>
            </a:r>
            <a:r>
              <a:rPr lang="en-US" sz="1600" dirty="0" smtClean="0">
                <a:latin typeface="Tahoma"/>
                <a:cs typeface="Tahoma"/>
              </a:rPr>
              <a:t>power </a:t>
            </a:r>
            <a:r>
              <a:rPr lang="en-US" sz="1600" dirty="0">
                <a:latin typeface="Tahoma"/>
                <a:cs typeface="Tahoma"/>
              </a:rPr>
              <a:t>is off to the inverter, even DC combiner disconnects locked-out, DC with the PV source circuits connected </a:t>
            </a:r>
          </a:p>
        </p:txBody>
      </p:sp>
      <p:sp>
        <p:nvSpPr>
          <p:cNvPr id="503" name="TextBox 502">
            <a:extLst>
              <a:ext uri="{FF2B5EF4-FFF2-40B4-BE49-F238E27FC236}">
                <a16:creationId xmlns:a16="http://schemas.microsoft.com/office/drawing/2014/main" id="{49E44A86-A41E-CD42-B6A8-15AE7FE75F8F}"/>
              </a:ext>
            </a:extLst>
          </p:cNvPr>
          <p:cNvSpPr txBox="1"/>
          <p:nvPr/>
        </p:nvSpPr>
        <p:spPr>
          <a:xfrm>
            <a:off x="7279304" y="1034119"/>
            <a:ext cx="1495659" cy="1815882"/>
          </a:xfrm>
          <a:prstGeom prst="rect">
            <a:avLst/>
          </a:prstGeom>
          <a:solidFill>
            <a:srgbClr val="FFFF00"/>
          </a:solidFill>
          <a:ln>
            <a:solidFill>
              <a:srgbClr val="FF0000"/>
            </a:solidFill>
          </a:ln>
        </p:spPr>
        <p:txBody>
          <a:bodyPr wrap="square" rtlCol="0">
            <a:spAutoFit/>
          </a:bodyPr>
          <a:lstStyle/>
          <a:p>
            <a:pPr algn="ctr"/>
            <a:r>
              <a:rPr lang="en-US" sz="1600" dirty="0">
                <a:latin typeface="Tahoma"/>
                <a:cs typeface="Tahoma"/>
              </a:rPr>
              <a:t>With the low voltage side of the transformer locked-out, AC power is off to the inverter</a:t>
            </a:r>
          </a:p>
        </p:txBody>
      </p:sp>
      <p:sp>
        <p:nvSpPr>
          <p:cNvPr id="505" name="TextBox 504">
            <a:extLst>
              <a:ext uri="{FF2B5EF4-FFF2-40B4-BE49-F238E27FC236}">
                <a16:creationId xmlns:a16="http://schemas.microsoft.com/office/drawing/2014/main" id="{3CD0626C-50FD-264E-B85C-192FB386A91D}"/>
              </a:ext>
            </a:extLst>
          </p:cNvPr>
          <p:cNvSpPr txBox="1"/>
          <p:nvPr/>
        </p:nvSpPr>
        <p:spPr>
          <a:xfrm>
            <a:off x="3850575" y="4767172"/>
            <a:ext cx="2224556" cy="1815882"/>
          </a:xfrm>
          <a:prstGeom prst="rect">
            <a:avLst/>
          </a:prstGeom>
          <a:solidFill>
            <a:srgbClr val="FFFF00"/>
          </a:solidFill>
          <a:ln>
            <a:solidFill>
              <a:srgbClr val="FF0000"/>
            </a:solidFill>
          </a:ln>
        </p:spPr>
        <p:txBody>
          <a:bodyPr wrap="square" rtlCol="0">
            <a:spAutoFit/>
          </a:bodyPr>
          <a:lstStyle/>
          <a:p>
            <a:pPr algn="ctr"/>
            <a:r>
              <a:rPr lang="en-US" sz="1600" dirty="0">
                <a:latin typeface="Tahoma"/>
                <a:cs typeface="Tahoma"/>
              </a:rPr>
              <a:t>Note: disconnect switches integrated into inverter do not remove power source from inside the inverter cabinet when “off”</a:t>
            </a:r>
          </a:p>
        </p:txBody>
      </p:sp>
    </p:spTree>
    <p:extLst>
      <p:ext uri="{BB962C8B-B14F-4D97-AF65-F5344CB8AC3E}">
        <p14:creationId xmlns:p14="http://schemas.microsoft.com/office/powerpoint/2010/main" val="39327915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0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0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0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504" grpId="0" animBg="1"/>
      <p:bldP spid="503" grpId="0" animBg="1"/>
      <p:bldP spid="505" grpId="0" animBg="1"/>
    </p:bld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 y="1"/>
            <a:ext cx="7209692" cy="914400"/>
          </a:xfrm>
        </p:spPr>
        <p:txBody>
          <a:bodyPr/>
          <a:lstStyle/>
          <a:p>
            <a:r>
              <a:rPr lang="en-US" dirty="0" smtClean="0">
                <a:solidFill>
                  <a:schemeClr val="tx1"/>
                </a:solidFill>
              </a:rPr>
              <a:t> Electrical </a:t>
            </a:r>
            <a:r>
              <a:rPr lang="en-US" dirty="0">
                <a:solidFill>
                  <a:schemeClr val="tx1"/>
                </a:solidFill>
              </a:rPr>
              <a:t>Hazards</a:t>
            </a:r>
          </a:p>
        </p:txBody>
      </p:sp>
      <p:sp>
        <p:nvSpPr>
          <p:cNvPr id="2" name="Content Placeholder 1">
            <a:extLst>
              <a:ext uri="{FF2B5EF4-FFF2-40B4-BE49-F238E27FC236}">
                <a16:creationId xmlns:a16="http://schemas.microsoft.com/office/drawing/2014/main" id="{E7EF6054-9C03-1743-BA14-80A1BCE3322E}"/>
              </a:ext>
            </a:extLst>
          </p:cNvPr>
          <p:cNvSpPr>
            <a:spLocks noGrp="1"/>
          </p:cNvSpPr>
          <p:nvPr>
            <p:ph idx="1"/>
          </p:nvPr>
        </p:nvSpPr>
        <p:spPr>
          <a:xfrm>
            <a:off x="345869" y="1499932"/>
            <a:ext cx="3766482" cy="2621541"/>
          </a:xfrm>
        </p:spPr>
        <p:txBody>
          <a:bodyPr/>
          <a:lstStyle/>
          <a:p>
            <a:pPr marL="0" indent="0" algn="ctr">
              <a:buNone/>
            </a:pPr>
            <a:r>
              <a:rPr lang="en-US" sz="4000" b="1" dirty="0"/>
              <a:t>Part VI:</a:t>
            </a:r>
            <a:br>
              <a:rPr lang="en-US" sz="4000" b="1" dirty="0"/>
            </a:br>
            <a:r>
              <a:rPr lang="en-US" sz="4000" b="1" dirty="0"/>
              <a:t>Installation and Best Practices </a:t>
            </a:r>
            <a:br>
              <a:rPr lang="en-US" sz="4000" b="1" dirty="0"/>
            </a:br>
            <a:endParaRPr lang="en-US" sz="4000" b="1" dirty="0"/>
          </a:p>
        </p:txBody>
      </p:sp>
      <p:pic>
        <p:nvPicPr>
          <p:cNvPr id="7" name="Picture 6" descr="Worker wearing arc flash face shield, balaclava, fire resistant shirt, and electrical insulating gloves while testing current in a DC combiner box.">
            <a:extLst>
              <a:ext uri="{FF2B5EF4-FFF2-40B4-BE49-F238E27FC236}">
                <a16:creationId xmlns:a16="http://schemas.microsoft.com/office/drawing/2014/main" id="{99C86DFA-B7E6-C14E-B5EA-F538FD90A77B}"/>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rot="5400000">
            <a:off x="5296410" y="899269"/>
            <a:ext cx="3180573" cy="3822869"/>
          </a:xfrm>
          <a:prstGeom prst="rect">
            <a:avLst/>
          </a:prstGeom>
          <a:ln w="19050">
            <a:solidFill>
              <a:schemeClr val="tx1"/>
            </a:solidFill>
          </a:ln>
        </p:spPr>
        <p:style>
          <a:lnRef idx="2">
            <a:schemeClr val="dk1"/>
          </a:lnRef>
          <a:fillRef idx="1">
            <a:schemeClr val="lt1"/>
          </a:fillRef>
          <a:effectRef idx="0">
            <a:schemeClr val="dk1"/>
          </a:effectRef>
          <a:fontRef idx="minor">
            <a:schemeClr val="dk1"/>
          </a:fontRef>
        </p:style>
      </p:pic>
    </p:spTree>
    <p:extLst>
      <p:ext uri="{BB962C8B-B14F-4D97-AF65-F5344CB8AC3E}">
        <p14:creationId xmlns:p14="http://schemas.microsoft.com/office/powerpoint/2010/main" val="3730362402"/>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E86734-CC03-468F-8085-54BFF85BA4FE}"/>
              </a:ext>
            </a:extLst>
          </p:cNvPr>
          <p:cNvSpPr>
            <a:spLocks noGrp="1"/>
          </p:cNvSpPr>
          <p:nvPr>
            <p:ph type="title"/>
          </p:nvPr>
        </p:nvSpPr>
        <p:spPr/>
        <p:txBody>
          <a:bodyPr/>
          <a:lstStyle/>
          <a:p>
            <a:r>
              <a:rPr lang="en-US" sz="3200" dirty="0">
                <a:solidFill>
                  <a:schemeClr val="tx1"/>
                </a:solidFill>
              </a:rPr>
              <a:t>Mechanical Execution of Electrical Work</a:t>
            </a:r>
          </a:p>
        </p:txBody>
      </p:sp>
      <p:sp>
        <p:nvSpPr>
          <p:cNvPr id="5" name="Content Placeholder 4">
            <a:extLst>
              <a:ext uri="{FF2B5EF4-FFF2-40B4-BE49-F238E27FC236}">
                <a16:creationId xmlns:a16="http://schemas.microsoft.com/office/drawing/2014/main" id="{8AE463C9-00BF-49B1-9CC0-BEC0E7AEEB24}"/>
              </a:ext>
            </a:extLst>
          </p:cNvPr>
          <p:cNvSpPr>
            <a:spLocks noGrp="1"/>
          </p:cNvSpPr>
          <p:nvPr>
            <p:ph idx="1"/>
          </p:nvPr>
        </p:nvSpPr>
        <p:spPr>
          <a:xfrm>
            <a:off x="245192" y="1117701"/>
            <a:ext cx="8662834" cy="5533821"/>
          </a:xfrm>
        </p:spPr>
        <p:txBody>
          <a:bodyPr/>
          <a:lstStyle/>
          <a:p>
            <a:pPr>
              <a:spcAft>
                <a:spcPts val="600"/>
              </a:spcAft>
            </a:pPr>
            <a:r>
              <a:rPr lang="en-US" sz="2800" dirty="0"/>
              <a:t>Concrete work</a:t>
            </a:r>
          </a:p>
          <a:p>
            <a:pPr>
              <a:spcAft>
                <a:spcPts val="600"/>
              </a:spcAft>
            </a:pPr>
            <a:r>
              <a:rPr lang="en-US" sz="2800" dirty="0"/>
              <a:t>Cutting steel or aluminum for equipment mounting</a:t>
            </a:r>
          </a:p>
          <a:p>
            <a:pPr>
              <a:spcAft>
                <a:spcPts val="600"/>
              </a:spcAft>
            </a:pPr>
            <a:r>
              <a:rPr lang="en-US" sz="2800" dirty="0"/>
              <a:t>Installing inverters, disconnects, other balance of system (</a:t>
            </a:r>
            <a:r>
              <a:rPr lang="en-US" sz="2800" dirty="0" err="1"/>
              <a:t>BoS</a:t>
            </a:r>
            <a:r>
              <a:rPr lang="en-US" sz="2800" dirty="0"/>
              <a:t>) components</a:t>
            </a:r>
          </a:p>
          <a:p>
            <a:pPr>
              <a:spcAft>
                <a:spcPts val="600"/>
              </a:spcAft>
            </a:pPr>
            <a:r>
              <a:rPr lang="en-US" sz="2800" dirty="0"/>
              <a:t>Knock out punching</a:t>
            </a:r>
          </a:p>
          <a:p>
            <a:pPr>
              <a:spcAft>
                <a:spcPts val="600"/>
              </a:spcAft>
            </a:pPr>
            <a:r>
              <a:rPr lang="en-US" sz="2800" dirty="0"/>
              <a:t>Conduit bending</a:t>
            </a:r>
          </a:p>
          <a:p>
            <a:pPr lvl="1">
              <a:spcAft>
                <a:spcPts val="600"/>
              </a:spcAft>
            </a:pPr>
            <a:r>
              <a:rPr lang="en-US" sz="2400" dirty="0"/>
              <a:t>Manual or mechanical benders</a:t>
            </a:r>
          </a:p>
          <a:p>
            <a:pPr lvl="1">
              <a:spcAft>
                <a:spcPts val="600"/>
              </a:spcAft>
            </a:pPr>
            <a:r>
              <a:rPr lang="en-US" sz="2400" dirty="0"/>
              <a:t>PVC heater blankets </a:t>
            </a:r>
          </a:p>
          <a:p>
            <a:pPr>
              <a:spcAft>
                <a:spcPts val="600"/>
              </a:spcAft>
            </a:pPr>
            <a:r>
              <a:rPr lang="en-US" sz="2800" dirty="0"/>
              <a:t>Pipe threading</a:t>
            </a:r>
          </a:p>
          <a:p>
            <a:pPr>
              <a:spcAft>
                <a:spcPts val="600"/>
              </a:spcAft>
            </a:pPr>
            <a:r>
              <a:rPr lang="en-US" sz="2800" dirty="0"/>
              <a:t>Wire pulling / feeding</a:t>
            </a:r>
          </a:p>
        </p:txBody>
      </p:sp>
      <p:pic>
        <p:nvPicPr>
          <p:cNvPr id="7" name="Picture 6" descr="Background photo of large spools of wire on a utility scale PV system site.">
            <a:extLst>
              <a:ext uri="{FF2B5EF4-FFF2-40B4-BE49-F238E27FC236}">
                <a16:creationId xmlns:a16="http://schemas.microsoft.com/office/drawing/2014/main" id="{67272FD2-51D0-1849-A9E1-A08AABB3458C}"/>
              </a:ext>
            </a:extLst>
          </p:cNvPr>
          <p:cNvPicPr>
            <a:picLocks noChangeAspect="1"/>
          </p:cNvPicPr>
          <p:nvPr/>
        </p:nvPicPr>
        <p:blipFill rotWithShape="1">
          <a:blip r:embed="rId3" cstate="email">
            <a:alphaModFix amt="26000"/>
            <a:extLst>
              <a:ext uri="{28A0092B-C50C-407E-A947-70E740481C1C}">
                <a14:useLocalDpi xmlns:a14="http://schemas.microsoft.com/office/drawing/2010/main"/>
              </a:ext>
            </a:extLst>
          </a:blip>
          <a:srcRect/>
          <a:stretch/>
        </p:blipFill>
        <p:spPr>
          <a:xfrm rot="5400000">
            <a:off x="1610708" y="-675288"/>
            <a:ext cx="5922582" cy="9144000"/>
          </a:xfrm>
          <a:prstGeom prst="rect">
            <a:avLst/>
          </a:prstGeom>
        </p:spPr>
      </p:pic>
    </p:spTree>
    <p:extLst>
      <p:ext uri="{BB962C8B-B14F-4D97-AF65-F5344CB8AC3E}">
        <p14:creationId xmlns:p14="http://schemas.microsoft.com/office/powerpoint/2010/main" val="34206216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5">
                                            <p:txEl>
                                              <p:pRg st="4" end="4"/>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5">
                                            <p:txEl>
                                              <p:pRg st="5" end="5"/>
                                            </p:tx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5">
                                            <p:txEl>
                                              <p:pRg st="6" end="6"/>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5">
                                            <p:txEl>
                                              <p:pRg st="7" end="7"/>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5">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8752EF-3901-BF42-A07F-36218B8330A8}"/>
              </a:ext>
            </a:extLst>
          </p:cNvPr>
          <p:cNvSpPr>
            <a:spLocks noGrp="1"/>
          </p:cNvSpPr>
          <p:nvPr>
            <p:ph type="title"/>
          </p:nvPr>
        </p:nvSpPr>
        <p:spPr/>
        <p:txBody>
          <a:bodyPr/>
          <a:lstStyle/>
          <a:p>
            <a:r>
              <a:rPr lang="en-US" dirty="0">
                <a:solidFill>
                  <a:schemeClr val="tx1"/>
                </a:solidFill>
              </a:rPr>
              <a:t>Electrical Installation Tasks</a:t>
            </a:r>
          </a:p>
        </p:txBody>
      </p:sp>
      <p:sp>
        <p:nvSpPr>
          <p:cNvPr id="3" name="Content Placeholder 2">
            <a:extLst>
              <a:ext uri="{FF2B5EF4-FFF2-40B4-BE49-F238E27FC236}">
                <a16:creationId xmlns:a16="http://schemas.microsoft.com/office/drawing/2014/main" id="{86002676-8D70-4944-8B76-EF323D739C56}"/>
              </a:ext>
            </a:extLst>
          </p:cNvPr>
          <p:cNvSpPr>
            <a:spLocks noGrp="1"/>
          </p:cNvSpPr>
          <p:nvPr>
            <p:ph idx="1"/>
          </p:nvPr>
        </p:nvSpPr>
        <p:spPr>
          <a:xfrm>
            <a:off x="225631" y="832349"/>
            <a:ext cx="8692738" cy="5533821"/>
          </a:xfrm>
        </p:spPr>
        <p:txBody>
          <a:bodyPr>
            <a:noAutofit/>
          </a:bodyPr>
          <a:lstStyle/>
          <a:p>
            <a:pPr marL="0" indent="0" algn="ctr">
              <a:spcAft>
                <a:spcPts val="600"/>
              </a:spcAft>
              <a:buNone/>
            </a:pPr>
            <a:r>
              <a:rPr lang="en-US" sz="2800" b="1" dirty="0"/>
              <a:t>Performed ONLY by qualified personnel – as defined by the local jurisdiction</a:t>
            </a:r>
          </a:p>
          <a:p>
            <a:pPr marL="457200">
              <a:spcAft>
                <a:spcPts val="0"/>
              </a:spcAft>
            </a:pPr>
            <a:r>
              <a:rPr lang="en-US" sz="2400" dirty="0"/>
              <a:t>Installing raceways / wire trays</a:t>
            </a:r>
          </a:p>
          <a:p>
            <a:pPr marL="457200">
              <a:spcAft>
                <a:spcPts val="0"/>
              </a:spcAft>
            </a:pPr>
            <a:r>
              <a:rPr lang="en-US" sz="2400" dirty="0"/>
              <a:t>Wire pulling / feeding</a:t>
            </a:r>
          </a:p>
          <a:p>
            <a:pPr marL="457200">
              <a:spcAft>
                <a:spcPts val="0"/>
              </a:spcAft>
            </a:pPr>
            <a:r>
              <a:rPr lang="en-US" sz="2400" dirty="0"/>
              <a:t>Securing / labeling homerun wiring</a:t>
            </a:r>
          </a:p>
          <a:p>
            <a:pPr marL="457200">
              <a:spcAft>
                <a:spcPts val="0"/>
              </a:spcAft>
            </a:pPr>
            <a:r>
              <a:rPr lang="en-US" sz="2400" dirty="0"/>
              <a:t>“Plugging in” modules </a:t>
            </a:r>
          </a:p>
          <a:p>
            <a:pPr marL="457200">
              <a:spcAft>
                <a:spcPts val="0"/>
              </a:spcAft>
            </a:pPr>
            <a:r>
              <a:rPr lang="en-US" sz="2400" dirty="0"/>
              <a:t>Grounding system</a:t>
            </a:r>
          </a:p>
          <a:p>
            <a:pPr marL="457200">
              <a:spcAft>
                <a:spcPts val="0"/>
              </a:spcAft>
            </a:pPr>
            <a:r>
              <a:rPr lang="en-US" sz="2400" dirty="0"/>
              <a:t>Crimping mating connectors on homerun wires</a:t>
            </a:r>
          </a:p>
          <a:p>
            <a:pPr marL="457200">
              <a:spcAft>
                <a:spcPts val="0"/>
              </a:spcAft>
            </a:pPr>
            <a:r>
              <a:rPr lang="en-US" sz="2400" dirty="0"/>
              <a:t>Terminating conductors in equipment</a:t>
            </a:r>
          </a:p>
          <a:p>
            <a:pPr marL="732155" lvl="1">
              <a:spcAft>
                <a:spcPts val="0"/>
              </a:spcAft>
            </a:pPr>
            <a:r>
              <a:rPr lang="en-US" sz="2000" dirty="0"/>
              <a:t>Combiner boxes, disconnects, inverters, switchgear, etc.</a:t>
            </a:r>
          </a:p>
          <a:p>
            <a:pPr>
              <a:spcAft>
                <a:spcPts val="0"/>
              </a:spcAft>
            </a:pPr>
            <a:r>
              <a:rPr lang="en-US" sz="2400" dirty="0"/>
              <a:t>Insulation, voltage, polarity testing</a:t>
            </a:r>
          </a:p>
          <a:p>
            <a:pPr marL="0" indent="0">
              <a:spcAft>
                <a:spcPts val="0"/>
              </a:spcAft>
              <a:buNone/>
            </a:pPr>
            <a:endParaRPr lang="en-US" sz="1200" dirty="0"/>
          </a:p>
          <a:p>
            <a:pPr marL="457200">
              <a:spcAft>
                <a:spcPts val="0"/>
              </a:spcAft>
            </a:pPr>
            <a:endParaRPr lang="en-US" sz="2800" dirty="0"/>
          </a:p>
        </p:txBody>
      </p:sp>
      <p:sp>
        <p:nvSpPr>
          <p:cNvPr id="4" name="TextBox 3">
            <a:extLst>
              <a:ext uri="{FF2B5EF4-FFF2-40B4-BE49-F238E27FC236}">
                <a16:creationId xmlns:a16="http://schemas.microsoft.com/office/drawing/2014/main" id="{6D5E3C63-9608-1D45-9D06-BBC7AA9359F6}"/>
              </a:ext>
            </a:extLst>
          </p:cNvPr>
          <p:cNvSpPr txBox="1"/>
          <p:nvPr/>
        </p:nvSpPr>
        <p:spPr>
          <a:xfrm>
            <a:off x="567009" y="5883724"/>
            <a:ext cx="7940811" cy="369332"/>
          </a:xfrm>
          <a:prstGeom prst="rect">
            <a:avLst/>
          </a:prstGeom>
          <a:ln w="19050"/>
        </p:spPr>
        <p:style>
          <a:lnRef idx="1">
            <a:schemeClr val="dk1"/>
          </a:lnRef>
          <a:fillRef idx="2">
            <a:schemeClr val="dk1"/>
          </a:fillRef>
          <a:effectRef idx="1">
            <a:schemeClr val="dk1"/>
          </a:effectRef>
          <a:fontRef idx="minor">
            <a:schemeClr val="dk1"/>
          </a:fontRef>
        </p:style>
        <p:txBody>
          <a:bodyPr wrap="square">
            <a:spAutoFit/>
          </a:bodyPr>
          <a:lstStyle>
            <a:defPPr>
              <a:defRPr lang="en-US"/>
            </a:defPPr>
            <a:lvl1pPr algn="ctr" eaLnBrk="1" hangingPunct="1">
              <a:spcBef>
                <a:spcPts val="600"/>
              </a:spcBef>
              <a:buSzPct val="75000"/>
              <a:defRPr sz="1600" b="0">
                <a:latin typeface="Tahoma" pitchFamily="34" charset="0"/>
                <a:ea typeface="Tahoma" pitchFamily="34" charset="0"/>
                <a:cs typeface="Tahoma" pitchFamily="34" charset="0"/>
              </a:defRPr>
            </a:lvl1pPr>
            <a:lvl2pPr marL="742950" indent="-285750" eaLnBrk="0" hangingPunct="0">
              <a:defRPr b="1">
                <a:latin typeface="Times New Roman" pitchFamily="18" charset="0"/>
                <a:ea typeface="MS PGothic" pitchFamily="34" charset="-128"/>
                <a:cs typeface="+mn-cs"/>
              </a:defRPr>
            </a:lvl2pPr>
            <a:lvl3pPr marL="1143000" indent="-228600" eaLnBrk="0" hangingPunct="0">
              <a:defRPr b="1">
                <a:latin typeface="Times New Roman" pitchFamily="18" charset="0"/>
                <a:ea typeface="MS PGothic" pitchFamily="34" charset="-128"/>
                <a:cs typeface="+mn-cs"/>
              </a:defRPr>
            </a:lvl3pPr>
            <a:lvl4pPr marL="1600200" indent="-228600" eaLnBrk="0" hangingPunct="0">
              <a:defRPr b="1">
                <a:latin typeface="Times New Roman" pitchFamily="18" charset="0"/>
                <a:ea typeface="MS PGothic" pitchFamily="34" charset="-128"/>
                <a:cs typeface="+mn-cs"/>
              </a:defRPr>
            </a:lvl4pPr>
            <a:lvl5pPr marL="2057400" indent="-228600" eaLnBrk="0" hangingPunct="0">
              <a:defRPr b="1">
                <a:latin typeface="Times New Roman" pitchFamily="18" charset="0"/>
                <a:ea typeface="MS PGothic" pitchFamily="34" charset="-128"/>
                <a:cs typeface="+mn-cs"/>
              </a:defRPr>
            </a:lvl5pPr>
            <a:lvl6pPr marL="2514600" indent="-228600" eaLnBrk="0" fontAlgn="base" hangingPunct="0">
              <a:spcBef>
                <a:spcPct val="0"/>
              </a:spcBef>
              <a:spcAft>
                <a:spcPct val="0"/>
              </a:spcAft>
              <a:defRPr b="1">
                <a:latin typeface="Times New Roman" pitchFamily="18" charset="0"/>
                <a:ea typeface="MS PGothic" pitchFamily="34" charset="-128"/>
                <a:cs typeface="+mn-cs"/>
              </a:defRPr>
            </a:lvl6pPr>
            <a:lvl7pPr marL="2971800" indent="-228600" eaLnBrk="0" fontAlgn="base" hangingPunct="0">
              <a:spcBef>
                <a:spcPct val="0"/>
              </a:spcBef>
              <a:spcAft>
                <a:spcPct val="0"/>
              </a:spcAft>
              <a:defRPr b="1">
                <a:latin typeface="Times New Roman" pitchFamily="18" charset="0"/>
                <a:ea typeface="MS PGothic" pitchFamily="34" charset="-128"/>
                <a:cs typeface="+mn-cs"/>
              </a:defRPr>
            </a:lvl7pPr>
            <a:lvl8pPr marL="3429000" indent="-228600" eaLnBrk="0" fontAlgn="base" hangingPunct="0">
              <a:spcBef>
                <a:spcPct val="0"/>
              </a:spcBef>
              <a:spcAft>
                <a:spcPct val="0"/>
              </a:spcAft>
              <a:defRPr b="1">
                <a:latin typeface="Times New Roman" pitchFamily="18" charset="0"/>
                <a:ea typeface="MS PGothic" pitchFamily="34" charset="-128"/>
                <a:cs typeface="+mn-cs"/>
              </a:defRPr>
            </a:lvl8pPr>
            <a:lvl9pPr marL="3886200" indent="-228600" eaLnBrk="0" fontAlgn="base" hangingPunct="0">
              <a:spcBef>
                <a:spcPct val="0"/>
              </a:spcBef>
              <a:spcAft>
                <a:spcPct val="0"/>
              </a:spcAft>
              <a:defRPr b="1">
                <a:latin typeface="Times New Roman" pitchFamily="18" charset="0"/>
                <a:ea typeface="MS PGothic" pitchFamily="34" charset="-128"/>
                <a:cs typeface="+mn-cs"/>
              </a:defRPr>
            </a:lvl9pPr>
          </a:lstStyle>
          <a:p>
            <a:pPr>
              <a:spcBef>
                <a:spcPct val="0"/>
              </a:spcBef>
            </a:pPr>
            <a:r>
              <a:rPr lang="en-US" sz="1800" dirty="0">
                <a:solidFill>
                  <a:prstClr val="black"/>
                </a:solidFill>
                <a:latin typeface="Tahoma"/>
                <a:cs typeface="Tahoma"/>
              </a:rPr>
              <a:t>Note: O</a:t>
            </a:r>
            <a:r>
              <a:rPr lang="en-US" sz="1800" dirty="0"/>
              <a:t>rder, SOP, and JHA will vary by task, project, and company</a:t>
            </a:r>
            <a:endParaRPr lang="en-US" sz="1800" dirty="0">
              <a:solidFill>
                <a:prstClr val="black"/>
              </a:solidFill>
              <a:latin typeface="Tahoma"/>
              <a:cs typeface="Tahoma"/>
            </a:endParaRPr>
          </a:p>
        </p:txBody>
      </p:sp>
    </p:spTree>
    <p:extLst>
      <p:ext uri="{BB962C8B-B14F-4D97-AF65-F5344CB8AC3E}">
        <p14:creationId xmlns:p14="http://schemas.microsoft.com/office/powerpoint/2010/main" val="36040684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08DCAD-0B60-8A48-AF2F-935382C236B4}"/>
              </a:ext>
            </a:extLst>
          </p:cNvPr>
          <p:cNvSpPr>
            <a:spLocks noGrp="1"/>
          </p:cNvSpPr>
          <p:nvPr>
            <p:ph type="title"/>
          </p:nvPr>
        </p:nvSpPr>
        <p:spPr/>
        <p:txBody>
          <a:bodyPr/>
          <a:lstStyle/>
          <a:p>
            <a:r>
              <a:rPr lang="en-US" dirty="0">
                <a:solidFill>
                  <a:schemeClr val="tx1"/>
                </a:solidFill>
              </a:rPr>
              <a:t>Connecting Modules Together</a:t>
            </a:r>
          </a:p>
        </p:txBody>
      </p:sp>
      <p:pic>
        <p:nvPicPr>
          <p:cNvPr id="3" name="Picture 2" descr="Picture of a worker connecting modules together under a ground mounted rack on a large PV installation site."/>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91827" y="956088"/>
            <a:ext cx="7410450" cy="5572125"/>
          </a:xfrm>
          <a:prstGeom prst="rect">
            <a:avLst/>
          </a:prstGeom>
        </p:spPr>
      </p:pic>
    </p:spTree>
    <p:extLst>
      <p:ext uri="{BB962C8B-B14F-4D97-AF65-F5344CB8AC3E}">
        <p14:creationId xmlns:p14="http://schemas.microsoft.com/office/powerpoint/2010/main" val="3550222571"/>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Job Hazard Analysis exampler&#10;"/>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0" y="0"/>
            <a:ext cx="8914807" cy="6858000"/>
          </a:xfrm>
          <a:prstGeom prst="rect">
            <a:avLst/>
          </a:prstGeom>
        </p:spPr>
      </p:pic>
      <p:sp>
        <p:nvSpPr>
          <p:cNvPr id="5" name="Title 4"/>
          <p:cNvSpPr>
            <a:spLocks noGrp="1"/>
          </p:cNvSpPr>
          <p:nvPr>
            <p:ph type="title"/>
          </p:nvPr>
        </p:nvSpPr>
        <p:spPr>
          <a:xfrm>
            <a:off x="6400801" y="5666328"/>
            <a:ext cx="2284788" cy="914400"/>
          </a:xfrm>
        </p:spPr>
        <p:txBody>
          <a:bodyPr/>
          <a:lstStyle/>
          <a:p>
            <a:r>
              <a:rPr lang="en-US" dirty="0" smtClean="0"/>
              <a:t>JHA </a:t>
            </a:r>
            <a:endParaRPr lang="en-US" dirty="0"/>
          </a:p>
        </p:txBody>
      </p:sp>
    </p:spTree>
    <p:extLst>
      <p:ext uri="{BB962C8B-B14F-4D97-AF65-F5344CB8AC3E}">
        <p14:creationId xmlns:p14="http://schemas.microsoft.com/office/powerpoint/2010/main" val="2036130211"/>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sz="3200" dirty="0">
                <a:solidFill>
                  <a:schemeClr val="tx1"/>
                </a:solidFill>
              </a:rPr>
              <a:t>Common PV Array Installation Errors</a:t>
            </a:r>
            <a:endParaRPr lang="en-US" sz="2800" dirty="0">
              <a:solidFill>
                <a:schemeClr val="tx1"/>
              </a:solidFill>
            </a:endParaRPr>
          </a:p>
        </p:txBody>
      </p:sp>
      <p:sp>
        <p:nvSpPr>
          <p:cNvPr id="4" name="Content Placeholder 3"/>
          <p:cNvSpPr>
            <a:spLocks noGrp="1"/>
          </p:cNvSpPr>
          <p:nvPr>
            <p:ph idx="4294967295"/>
          </p:nvPr>
        </p:nvSpPr>
        <p:spPr>
          <a:xfrm>
            <a:off x="0" y="946150"/>
            <a:ext cx="5407025" cy="5534025"/>
          </a:xfrm>
        </p:spPr>
        <p:txBody>
          <a:bodyPr/>
          <a:lstStyle/>
          <a:p>
            <a:pPr>
              <a:spcAft>
                <a:spcPts val="600"/>
              </a:spcAft>
            </a:pPr>
            <a:r>
              <a:rPr lang="en-US" sz="2400" dirty="0">
                <a:solidFill>
                  <a:srgbClr val="000000"/>
                </a:solidFill>
              </a:rPr>
              <a:t>Series and parallel wiring mistakes</a:t>
            </a:r>
          </a:p>
          <a:p>
            <a:pPr lvl="1">
              <a:spcAft>
                <a:spcPts val="600"/>
              </a:spcAft>
              <a:buClr>
                <a:srgbClr val="2776A7"/>
              </a:buClr>
            </a:pPr>
            <a:r>
              <a:rPr lang="en-US" sz="2000" dirty="0"/>
              <a:t>Plan and layout homeruns before module installation </a:t>
            </a:r>
          </a:p>
          <a:p>
            <a:pPr lvl="1">
              <a:spcAft>
                <a:spcPts val="600"/>
              </a:spcAft>
              <a:buClr>
                <a:srgbClr val="2776A7"/>
              </a:buClr>
            </a:pPr>
            <a:r>
              <a:rPr lang="en-US" sz="2000" dirty="0">
                <a:solidFill>
                  <a:srgbClr val="000000"/>
                </a:solidFill>
              </a:rPr>
              <a:t>Do not short circuit PV array!</a:t>
            </a:r>
          </a:p>
          <a:p>
            <a:pPr>
              <a:spcAft>
                <a:spcPts val="600"/>
              </a:spcAft>
            </a:pPr>
            <a:r>
              <a:rPr lang="en-US" sz="2400" dirty="0">
                <a:solidFill>
                  <a:srgbClr val="000000"/>
                </a:solidFill>
              </a:rPr>
              <a:t>Inadequate equipment grounding </a:t>
            </a:r>
          </a:p>
          <a:p>
            <a:pPr lvl="1">
              <a:spcAft>
                <a:spcPts val="600"/>
              </a:spcAft>
              <a:buClr>
                <a:srgbClr val="2776A7"/>
              </a:buClr>
            </a:pPr>
            <a:r>
              <a:rPr lang="en-US" sz="2000" dirty="0"/>
              <a:t>NEC and equipment manufacturer grounding requirements</a:t>
            </a:r>
          </a:p>
          <a:p>
            <a:pPr>
              <a:spcAft>
                <a:spcPts val="600"/>
              </a:spcAft>
            </a:pPr>
            <a:r>
              <a:rPr lang="en-US" sz="2400" dirty="0"/>
              <a:t>Improper wire type /    management </a:t>
            </a:r>
          </a:p>
          <a:p>
            <a:pPr lvl="1">
              <a:spcAft>
                <a:spcPts val="600"/>
              </a:spcAft>
              <a:buClr>
                <a:srgbClr val="2776A7"/>
              </a:buClr>
            </a:pPr>
            <a:r>
              <a:rPr lang="en-US" sz="2000" dirty="0"/>
              <a:t>Suitable for the application</a:t>
            </a:r>
          </a:p>
          <a:p>
            <a:pPr lvl="2">
              <a:spcAft>
                <a:spcPts val="600"/>
              </a:spcAft>
            </a:pPr>
            <a:r>
              <a:rPr lang="en-US" sz="1800" dirty="0">
                <a:solidFill>
                  <a:srgbClr val="000000"/>
                </a:solidFill>
              </a:rPr>
              <a:t>USE-2 or PV Wire</a:t>
            </a:r>
          </a:p>
          <a:p>
            <a:pPr lvl="1">
              <a:spcAft>
                <a:spcPts val="600"/>
              </a:spcAft>
              <a:buClr>
                <a:srgbClr val="2776A7"/>
              </a:buClr>
            </a:pPr>
            <a:r>
              <a:rPr lang="en-US" sz="2000" dirty="0"/>
              <a:t>Secured and supported</a:t>
            </a:r>
          </a:p>
          <a:p>
            <a:pPr lvl="1">
              <a:spcAft>
                <a:spcPts val="600"/>
              </a:spcAft>
              <a:buClr>
                <a:srgbClr val="2776A7"/>
              </a:buClr>
            </a:pPr>
            <a:r>
              <a:rPr lang="en-US" sz="2000" dirty="0"/>
              <a:t>Protect against physical damage</a:t>
            </a:r>
          </a:p>
        </p:txBody>
      </p:sp>
      <p:pic>
        <p:nvPicPr>
          <p:cNvPr id="2" name="Picture 1" descr="Picture of a lay in lug attached to a ground mount rack and an equipment grounding conductor. The wire goes through the clamp in the wrong direction so the clamp doesn't make proper contact."/>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13798" y="859663"/>
            <a:ext cx="2552700" cy="2733675"/>
          </a:xfrm>
          <a:prstGeom prst="rect">
            <a:avLst/>
          </a:prstGeom>
        </p:spPr>
      </p:pic>
      <p:pic>
        <p:nvPicPr>
          <p:cNvPr id="5" name="Picture 4" descr="Picture of the underside of a ground mount rack with wire poorly secured to the underside of the rack using zip ties."/>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662553" y="3688980"/>
            <a:ext cx="4152900" cy="2962275"/>
          </a:xfrm>
          <a:prstGeom prst="rect">
            <a:avLst/>
          </a:prstGeom>
        </p:spPr>
      </p:pic>
    </p:spTree>
    <p:extLst>
      <p:ext uri="{BB962C8B-B14F-4D97-AF65-F5344CB8AC3E}">
        <p14:creationId xmlns:p14="http://schemas.microsoft.com/office/powerpoint/2010/main" val="4185847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4">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txEl>
                                              <p:pRg st="3" end="3"/>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4">
                                            <p:txEl>
                                              <p:pRg st="5" end="5"/>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4">
                                            <p:txEl>
                                              <p:pRg st="6" end="6"/>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4">
                                            <p:txEl>
                                              <p:pRg st="7" end="7"/>
                                            </p:tx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4">
                                            <p:txEl>
                                              <p:pRg st="8" end="8"/>
                                            </p:txEl>
                                          </p:spTgt>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4">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descr="Picture of the underside of a ground mounted system where the wires are neat and properly secured."/>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8384" y="3876675"/>
            <a:ext cx="4448175" cy="2981325"/>
          </a:xfrm>
          <a:prstGeom prst="rect">
            <a:avLst/>
          </a:prstGeom>
        </p:spPr>
      </p:pic>
      <p:sp>
        <p:nvSpPr>
          <p:cNvPr id="49154" name="Rectangle 2"/>
          <p:cNvSpPr>
            <a:spLocks noGrp="1" noChangeArrowheads="1"/>
          </p:cNvSpPr>
          <p:nvPr>
            <p:ph type="title"/>
          </p:nvPr>
        </p:nvSpPr>
        <p:spPr/>
        <p:txBody>
          <a:bodyPr/>
          <a:lstStyle/>
          <a:p>
            <a:pPr eaLnBrk="1" hangingPunct="1">
              <a:defRPr/>
            </a:pPr>
            <a:r>
              <a:rPr lang="en-US" dirty="0">
                <a:ln w="19050">
                  <a:solidFill>
                    <a:schemeClr val="tx1"/>
                  </a:solidFill>
                </a:ln>
                <a:solidFill>
                  <a:srgbClr val="00B050"/>
                </a:solidFill>
              </a:rPr>
              <a:t>Safe</a:t>
            </a:r>
            <a:r>
              <a:rPr lang="en-US" dirty="0">
                <a:ea typeface="+mj-ea"/>
                <a:cs typeface="+mj-cs"/>
              </a:rPr>
              <a:t> </a:t>
            </a:r>
            <a:r>
              <a:rPr lang="en-US" dirty="0">
                <a:solidFill>
                  <a:schemeClr val="tx1"/>
                </a:solidFill>
                <a:ea typeface="+mj-ea"/>
                <a:cs typeface="+mj-cs"/>
              </a:rPr>
              <a:t>Array Wire Management</a:t>
            </a:r>
          </a:p>
        </p:txBody>
      </p:sp>
      <p:sp>
        <p:nvSpPr>
          <p:cNvPr id="6" name="TextBox 5">
            <a:extLst>
              <a:ext uri="{FF2B5EF4-FFF2-40B4-BE49-F238E27FC236}">
                <a16:creationId xmlns:a16="http://schemas.microsoft.com/office/drawing/2014/main" id="{99A9DC6F-9A9E-764B-83FE-1AFE8E55FE96}"/>
              </a:ext>
            </a:extLst>
          </p:cNvPr>
          <p:cNvSpPr txBox="1"/>
          <p:nvPr/>
        </p:nvSpPr>
        <p:spPr>
          <a:xfrm>
            <a:off x="239735" y="973776"/>
            <a:ext cx="2883475" cy="830997"/>
          </a:xfrm>
          <a:prstGeom prst="rect">
            <a:avLst/>
          </a:prstGeom>
          <a:solidFill>
            <a:srgbClr val="FFFF00"/>
          </a:solidFill>
          <a:ln w="31750">
            <a:solidFill>
              <a:srgbClr val="00B050"/>
            </a:solidFill>
          </a:ln>
        </p:spPr>
        <p:txBody>
          <a:bodyPr wrap="square" rtlCol="0">
            <a:spAutoFit/>
          </a:bodyPr>
          <a:lstStyle/>
          <a:p>
            <a:pPr algn="ctr"/>
            <a:r>
              <a:rPr lang="en-US" dirty="0">
                <a:latin typeface="Tahoma"/>
                <a:cs typeface="Tahoma"/>
              </a:rPr>
              <a:t>There should be a plan – follow it!</a:t>
            </a:r>
          </a:p>
        </p:txBody>
      </p:sp>
      <p:pic>
        <p:nvPicPr>
          <p:cNvPr id="3" name="Picture 2" descr="Picture of PV source circuit wires secured to a section of rack using a coated stainless steel zip tie."/>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5193641" y="4615075"/>
            <a:ext cx="3432354" cy="2087210"/>
          </a:xfrm>
          <a:prstGeom prst="rect">
            <a:avLst/>
          </a:prstGeom>
          <a:ln w="31750">
            <a:solidFill>
              <a:srgbClr val="00B050"/>
            </a:solidFill>
          </a:ln>
        </p:spPr>
      </p:pic>
      <p:pic>
        <p:nvPicPr>
          <p:cNvPr id="4" name="Picture 3" descr="Picture of a stainless steel cable clip that can attach wiring to rackin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31926" y="1905064"/>
            <a:ext cx="2943225" cy="1895475"/>
          </a:xfrm>
          <a:prstGeom prst="rect">
            <a:avLst/>
          </a:prstGeom>
        </p:spPr>
      </p:pic>
      <p:pic>
        <p:nvPicPr>
          <p:cNvPr id="7" name="Picture 6" descr="Another picture of the underside of a ground mounted system where the wires are neat and properly secured."/>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613823" y="827632"/>
            <a:ext cx="5248275" cy="3524250"/>
          </a:xfrm>
          <a:prstGeom prst="rect">
            <a:avLst/>
          </a:prstGeom>
        </p:spPr>
      </p:pic>
    </p:spTree>
    <p:extLst>
      <p:ext uri="{BB962C8B-B14F-4D97-AF65-F5344CB8AC3E}">
        <p14:creationId xmlns:p14="http://schemas.microsoft.com/office/powerpoint/2010/main" val="1033647989"/>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2"/>
          <p:cNvSpPr>
            <a:spLocks noGrp="1" noChangeArrowheads="1"/>
          </p:cNvSpPr>
          <p:nvPr>
            <p:ph type="title"/>
          </p:nvPr>
        </p:nvSpPr>
        <p:spPr/>
        <p:txBody>
          <a:bodyPr/>
          <a:lstStyle/>
          <a:p>
            <a:pPr>
              <a:defRPr/>
            </a:pPr>
            <a:r>
              <a:rPr lang="en-US" dirty="0">
                <a:ln w="19050">
                  <a:solidFill>
                    <a:schemeClr val="tx1"/>
                  </a:solidFill>
                </a:ln>
                <a:solidFill>
                  <a:srgbClr val="FF0000"/>
                </a:solidFill>
              </a:rPr>
              <a:t>POOR</a:t>
            </a:r>
            <a:r>
              <a:rPr lang="en-US" dirty="0">
                <a:ea typeface="+mj-ea"/>
                <a:cs typeface="+mj-cs"/>
              </a:rPr>
              <a:t> </a:t>
            </a:r>
            <a:r>
              <a:rPr lang="en-US" dirty="0">
                <a:solidFill>
                  <a:schemeClr val="tx1"/>
                </a:solidFill>
                <a:ea typeface="+mj-ea"/>
                <a:cs typeface="+mj-cs"/>
              </a:rPr>
              <a:t>Array Wire Management</a:t>
            </a:r>
          </a:p>
        </p:txBody>
      </p:sp>
      <p:pic>
        <p:nvPicPr>
          <p:cNvPr id="2" name="Picture 1" descr="Images of poorly placed wires&#1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1756" y="961678"/>
            <a:ext cx="9072243" cy="5965734"/>
          </a:xfrm>
          <a:prstGeom prst="rect">
            <a:avLst/>
          </a:prstGeom>
        </p:spPr>
      </p:pic>
    </p:spTree>
    <p:extLst>
      <p:ext uri="{BB962C8B-B14F-4D97-AF65-F5344CB8AC3E}">
        <p14:creationId xmlns:p14="http://schemas.microsoft.com/office/powerpoint/2010/main" val="612419851"/>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Picture of an equipment grounding busbar inside electrical equipment with four green wires landed on the busbar. "/>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453969" y="1078347"/>
            <a:ext cx="2524125" cy="1895475"/>
          </a:xfrm>
          <a:prstGeom prst="rect">
            <a:avLst/>
          </a:prstGeom>
        </p:spPr>
      </p:pic>
      <p:pic>
        <p:nvPicPr>
          <p:cNvPr id="5" name="Picture 4" descr="Picture of a lay in lug connected to a rack and a solid coper equipment grounding conducto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80073" y="1444603"/>
            <a:ext cx="2771775" cy="1914525"/>
          </a:xfrm>
          <a:prstGeom prst="rect">
            <a:avLst/>
          </a:prstGeom>
        </p:spPr>
      </p:pic>
      <p:sp>
        <p:nvSpPr>
          <p:cNvPr id="31748" name="Rectangle 9"/>
          <p:cNvSpPr>
            <a:spLocks noGrp="1" noChangeArrowheads="1"/>
          </p:cNvSpPr>
          <p:nvPr>
            <p:ph type="title"/>
          </p:nvPr>
        </p:nvSpPr>
        <p:spPr/>
        <p:txBody>
          <a:bodyPr/>
          <a:lstStyle/>
          <a:p>
            <a:pPr eaLnBrk="1" hangingPunct="1"/>
            <a:r>
              <a:rPr lang="en-US" dirty="0">
                <a:solidFill>
                  <a:schemeClr val="tx1"/>
                </a:solidFill>
              </a:rPr>
              <a:t>Equipment Grounding</a:t>
            </a:r>
          </a:p>
        </p:txBody>
      </p:sp>
      <p:sp>
        <p:nvSpPr>
          <p:cNvPr id="31759" name="Text Box 18"/>
          <p:cNvSpPr txBox="1">
            <a:spLocks noChangeArrowheads="1"/>
          </p:cNvSpPr>
          <p:nvPr/>
        </p:nvSpPr>
        <p:spPr bwMode="auto">
          <a:xfrm>
            <a:off x="203649" y="3349290"/>
            <a:ext cx="2736980" cy="338554"/>
          </a:xfrm>
          <a:prstGeom prst="rect">
            <a:avLst/>
          </a:prstGeom>
          <a:solidFill>
            <a:schemeClr val="bg1">
              <a:alpha val="70195"/>
            </a:schemeClr>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Times New Roman" pitchFamily="18" charset="0"/>
                <a:ea typeface="MS PGothic" pitchFamily="34" charset="-128"/>
              </a:defRPr>
            </a:lvl1pPr>
            <a:lvl2pPr marL="37931725" indent="-37474525" eaLnBrk="0" hangingPunct="0">
              <a:defRPr sz="2400">
                <a:solidFill>
                  <a:schemeClr val="tx1"/>
                </a:solidFill>
                <a:latin typeface="Times New Roman" pitchFamily="18" charset="0"/>
                <a:ea typeface="MS PGothic" pitchFamily="34" charset="-128"/>
              </a:defRPr>
            </a:lvl2pPr>
            <a:lvl3pPr eaLnBrk="0" hangingPunct="0">
              <a:defRPr sz="2400">
                <a:solidFill>
                  <a:schemeClr val="tx1"/>
                </a:solidFill>
                <a:latin typeface="Times New Roman" pitchFamily="18" charset="0"/>
                <a:ea typeface="MS PGothic" pitchFamily="34" charset="-128"/>
              </a:defRPr>
            </a:lvl3pPr>
            <a:lvl4pPr eaLnBrk="0" hangingPunct="0">
              <a:defRPr sz="2400">
                <a:solidFill>
                  <a:schemeClr val="tx1"/>
                </a:solidFill>
                <a:latin typeface="Times New Roman" pitchFamily="18" charset="0"/>
                <a:ea typeface="MS PGothic" pitchFamily="34" charset="-128"/>
              </a:defRPr>
            </a:lvl4pPr>
            <a:lvl5pPr eaLnBrk="0" hangingPunct="0">
              <a:defRPr sz="2400">
                <a:solidFill>
                  <a:schemeClr val="tx1"/>
                </a:solidFill>
                <a:latin typeface="Times New Roman" pitchFamily="18" charset="0"/>
                <a:ea typeface="MS PGothic" pitchFamily="34" charset="-128"/>
              </a:defRPr>
            </a:lvl5pPr>
            <a:lvl6pPr marL="457200" eaLnBrk="0" fontAlgn="base" hangingPunct="0">
              <a:spcBef>
                <a:spcPct val="0"/>
              </a:spcBef>
              <a:spcAft>
                <a:spcPct val="0"/>
              </a:spcAft>
              <a:defRPr sz="2400">
                <a:solidFill>
                  <a:schemeClr val="tx1"/>
                </a:solidFill>
                <a:latin typeface="Times New Roman" pitchFamily="18" charset="0"/>
                <a:ea typeface="MS PGothic" pitchFamily="34" charset="-128"/>
              </a:defRPr>
            </a:lvl6pPr>
            <a:lvl7pPr marL="914400" eaLnBrk="0" fontAlgn="base" hangingPunct="0">
              <a:spcBef>
                <a:spcPct val="0"/>
              </a:spcBef>
              <a:spcAft>
                <a:spcPct val="0"/>
              </a:spcAft>
              <a:defRPr sz="2400">
                <a:solidFill>
                  <a:schemeClr val="tx1"/>
                </a:solidFill>
                <a:latin typeface="Times New Roman" pitchFamily="18" charset="0"/>
                <a:ea typeface="MS PGothic" pitchFamily="34" charset="-128"/>
              </a:defRPr>
            </a:lvl7pPr>
            <a:lvl8pPr marL="1371600" eaLnBrk="0" fontAlgn="base" hangingPunct="0">
              <a:spcBef>
                <a:spcPct val="0"/>
              </a:spcBef>
              <a:spcAft>
                <a:spcPct val="0"/>
              </a:spcAft>
              <a:defRPr sz="2400">
                <a:solidFill>
                  <a:schemeClr val="tx1"/>
                </a:solidFill>
                <a:latin typeface="Times New Roman" pitchFamily="18" charset="0"/>
                <a:ea typeface="MS PGothic" pitchFamily="34" charset="-128"/>
              </a:defRPr>
            </a:lvl8pPr>
            <a:lvl9pPr marL="1828800" eaLnBrk="0" fontAlgn="base" hangingPunct="0">
              <a:spcBef>
                <a:spcPct val="0"/>
              </a:spcBef>
              <a:spcAft>
                <a:spcPct val="0"/>
              </a:spcAft>
              <a:defRPr sz="2400">
                <a:solidFill>
                  <a:schemeClr val="tx1"/>
                </a:solidFill>
                <a:latin typeface="Times New Roman" pitchFamily="18" charset="0"/>
                <a:ea typeface="MS PGothic" pitchFamily="34" charset="-128"/>
              </a:defRPr>
            </a:lvl9pPr>
          </a:lstStyle>
          <a:p>
            <a:pPr algn="ctr" eaLnBrk="1" hangingPunct="1">
              <a:spcBef>
                <a:spcPct val="50000"/>
              </a:spcBef>
            </a:pPr>
            <a:r>
              <a:rPr lang="en-US" sz="1600" dirty="0">
                <a:solidFill>
                  <a:srgbClr val="000000"/>
                </a:solidFill>
                <a:latin typeface="Tahoma" pitchFamily="34" charset="0"/>
                <a:ea typeface="Tahoma" pitchFamily="34" charset="0"/>
                <a:cs typeface="Tahoma" pitchFamily="34" charset="0"/>
              </a:rPr>
              <a:t>Lay-in lug on array rack</a:t>
            </a:r>
          </a:p>
        </p:txBody>
      </p:sp>
      <p:sp>
        <p:nvSpPr>
          <p:cNvPr id="31762" name="Text Box 24"/>
          <p:cNvSpPr txBox="1">
            <a:spLocks noChangeArrowheads="1"/>
          </p:cNvSpPr>
          <p:nvPr/>
        </p:nvSpPr>
        <p:spPr bwMode="auto">
          <a:xfrm>
            <a:off x="6671861" y="2960745"/>
            <a:ext cx="2284003" cy="5847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Times New Roman" pitchFamily="18" charset="0"/>
                <a:ea typeface="MS PGothic" pitchFamily="34" charset="-128"/>
              </a:defRPr>
            </a:lvl1pPr>
            <a:lvl2pPr marL="37931725" indent="-37474525" eaLnBrk="0" hangingPunct="0">
              <a:defRPr sz="2400">
                <a:solidFill>
                  <a:schemeClr val="tx1"/>
                </a:solidFill>
                <a:latin typeface="Times New Roman" pitchFamily="18" charset="0"/>
                <a:ea typeface="MS PGothic" pitchFamily="34" charset="-128"/>
              </a:defRPr>
            </a:lvl2pPr>
            <a:lvl3pPr eaLnBrk="0" hangingPunct="0">
              <a:defRPr sz="2400">
                <a:solidFill>
                  <a:schemeClr val="tx1"/>
                </a:solidFill>
                <a:latin typeface="Times New Roman" pitchFamily="18" charset="0"/>
                <a:ea typeface="MS PGothic" pitchFamily="34" charset="-128"/>
              </a:defRPr>
            </a:lvl3pPr>
            <a:lvl4pPr eaLnBrk="0" hangingPunct="0">
              <a:defRPr sz="2400">
                <a:solidFill>
                  <a:schemeClr val="tx1"/>
                </a:solidFill>
                <a:latin typeface="Times New Roman" pitchFamily="18" charset="0"/>
                <a:ea typeface="MS PGothic" pitchFamily="34" charset="-128"/>
              </a:defRPr>
            </a:lvl4pPr>
            <a:lvl5pPr eaLnBrk="0" hangingPunct="0">
              <a:defRPr sz="2400">
                <a:solidFill>
                  <a:schemeClr val="tx1"/>
                </a:solidFill>
                <a:latin typeface="Times New Roman" pitchFamily="18" charset="0"/>
                <a:ea typeface="MS PGothic" pitchFamily="34" charset="-128"/>
              </a:defRPr>
            </a:lvl5pPr>
            <a:lvl6pPr marL="457200" eaLnBrk="0" fontAlgn="base" hangingPunct="0">
              <a:spcBef>
                <a:spcPct val="0"/>
              </a:spcBef>
              <a:spcAft>
                <a:spcPct val="0"/>
              </a:spcAft>
              <a:defRPr sz="2400">
                <a:solidFill>
                  <a:schemeClr val="tx1"/>
                </a:solidFill>
                <a:latin typeface="Times New Roman" pitchFamily="18" charset="0"/>
                <a:ea typeface="MS PGothic" pitchFamily="34" charset="-128"/>
              </a:defRPr>
            </a:lvl6pPr>
            <a:lvl7pPr marL="914400" eaLnBrk="0" fontAlgn="base" hangingPunct="0">
              <a:spcBef>
                <a:spcPct val="0"/>
              </a:spcBef>
              <a:spcAft>
                <a:spcPct val="0"/>
              </a:spcAft>
              <a:defRPr sz="2400">
                <a:solidFill>
                  <a:schemeClr val="tx1"/>
                </a:solidFill>
                <a:latin typeface="Times New Roman" pitchFamily="18" charset="0"/>
                <a:ea typeface="MS PGothic" pitchFamily="34" charset="-128"/>
              </a:defRPr>
            </a:lvl7pPr>
            <a:lvl8pPr marL="1371600" eaLnBrk="0" fontAlgn="base" hangingPunct="0">
              <a:spcBef>
                <a:spcPct val="0"/>
              </a:spcBef>
              <a:spcAft>
                <a:spcPct val="0"/>
              </a:spcAft>
              <a:defRPr sz="2400">
                <a:solidFill>
                  <a:schemeClr val="tx1"/>
                </a:solidFill>
                <a:latin typeface="Times New Roman" pitchFamily="18" charset="0"/>
                <a:ea typeface="MS PGothic" pitchFamily="34" charset="-128"/>
              </a:defRPr>
            </a:lvl8pPr>
            <a:lvl9pPr marL="1828800" eaLnBrk="0" fontAlgn="base" hangingPunct="0">
              <a:spcBef>
                <a:spcPct val="0"/>
              </a:spcBef>
              <a:spcAft>
                <a:spcPct val="0"/>
              </a:spcAft>
              <a:defRPr sz="2400">
                <a:solidFill>
                  <a:schemeClr val="tx1"/>
                </a:solidFill>
                <a:latin typeface="Times New Roman" pitchFamily="18" charset="0"/>
                <a:ea typeface="MS PGothic" pitchFamily="34" charset="-128"/>
              </a:defRPr>
            </a:lvl9pPr>
          </a:lstStyle>
          <a:p>
            <a:pPr algn="ctr" eaLnBrk="1" hangingPunct="1">
              <a:spcBef>
                <a:spcPct val="50000"/>
              </a:spcBef>
            </a:pPr>
            <a:r>
              <a:rPr lang="en-US" sz="1600" dirty="0">
                <a:solidFill>
                  <a:srgbClr val="000000"/>
                </a:solidFill>
                <a:latin typeface="Tahoma" pitchFamily="34" charset="0"/>
                <a:ea typeface="Tahoma" pitchFamily="34" charset="0"/>
                <a:cs typeface="Tahoma" pitchFamily="34" charset="0"/>
              </a:rPr>
              <a:t>Grounding bus bar in an enclosure</a:t>
            </a:r>
          </a:p>
        </p:txBody>
      </p:sp>
      <p:sp>
        <p:nvSpPr>
          <p:cNvPr id="31749" name="Rectangle 10"/>
          <p:cNvSpPr>
            <a:spLocks noGrp="1" noChangeArrowheads="1"/>
          </p:cNvSpPr>
          <p:nvPr>
            <p:ph idx="4294967295"/>
          </p:nvPr>
        </p:nvSpPr>
        <p:spPr>
          <a:xfrm>
            <a:off x="3142197" y="1669377"/>
            <a:ext cx="3281288" cy="2151062"/>
          </a:xfrm>
        </p:spPr>
        <p:txBody>
          <a:bodyPr/>
          <a:lstStyle/>
          <a:p>
            <a:pPr marL="0" lvl="1" indent="0" eaLnBrk="1" hangingPunct="1">
              <a:spcAft>
                <a:spcPts val="600"/>
              </a:spcAft>
              <a:buFontTx/>
              <a:buNone/>
            </a:pPr>
            <a:r>
              <a:rPr lang="en-US" sz="2400" dirty="0"/>
              <a:t>Bonding all non-current-carrying, exposed metal parts of an electrical system to ground</a:t>
            </a:r>
            <a:endParaRPr lang="en-US" sz="900" dirty="0"/>
          </a:p>
        </p:txBody>
      </p:sp>
      <p:grpSp>
        <p:nvGrpSpPr>
          <p:cNvPr id="3" name="Group 2" descr="Label and arrow pointing to an equipment grounding bus bar and a lay in lug with solid copper wire indicating equipment grounding.">
            <a:extLst>
              <a:ext uri="{FF2B5EF4-FFF2-40B4-BE49-F238E27FC236}">
                <a16:creationId xmlns:a16="http://schemas.microsoft.com/office/drawing/2014/main" id="{F44ED78B-DC86-4221-9AF0-7B81223D89CF}"/>
              </a:ext>
            </a:extLst>
          </p:cNvPr>
          <p:cNvGrpSpPr/>
          <p:nvPr/>
        </p:nvGrpSpPr>
        <p:grpSpPr>
          <a:xfrm>
            <a:off x="394515" y="889226"/>
            <a:ext cx="6781302" cy="1448913"/>
            <a:chOff x="394515" y="889226"/>
            <a:chExt cx="6781302" cy="1448913"/>
          </a:xfrm>
        </p:grpSpPr>
        <p:sp>
          <p:nvSpPr>
            <p:cNvPr id="31755" name="Rectangle 24"/>
            <p:cNvSpPr>
              <a:spLocks noChangeArrowheads="1"/>
            </p:cNvSpPr>
            <p:nvPr/>
          </p:nvSpPr>
          <p:spPr bwMode="auto">
            <a:xfrm>
              <a:off x="394515" y="889226"/>
              <a:ext cx="3568606" cy="46166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p>
              <a:pPr>
                <a:buSzPct val="75000"/>
              </a:pPr>
              <a:r>
                <a:rPr lang="en-US" b="1" dirty="0">
                  <a:latin typeface="Tahoma" pitchFamily="34" charset="0"/>
                  <a:ea typeface="Tahoma" pitchFamily="34" charset="0"/>
                  <a:cs typeface="Tahoma" pitchFamily="34" charset="0"/>
                </a:rPr>
                <a:t>Equipment Grounding</a:t>
              </a:r>
            </a:p>
          </p:txBody>
        </p:sp>
        <p:sp>
          <p:nvSpPr>
            <p:cNvPr id="16" name="Line 22"/>
            <p:cNvSpPr>
              <a:spLocks noChangeShapeType="1"/>
            </p:cNvSpPr>
            <p:nvPr/>
          </p:nvSpPr>
          <p:spPr bwMode="auto">
            <a:xfrm>
              <a:off x="1201225" y="1344653"/>
              <a:ext cx="532842" cy="993486"/>
            </a:xfrm>
            <a:prstGeom prst="line">
              <a:avLst/>
            </a:prstGeom>
            <a:noFill/>
            <a:ln w="41275">
              <a:solidFill>
                <a:srgbClr val="FFFF00"/>
              </a:solidFill>
              <a:round/>
              <a:headEnd/>
              <a:tailEnd type="triangle" w="med" len="med"/>
            </a:ln>
            <a:effectLst>
              <a:glow rad="25400">
                <a:schemeClr val="tx1"/>
              </a:glow>
            </a:effectLst>
            <a:extLst>
              <a:ext uri="{909E8E84-426E-40dd-AFC4-6F175D3DCCD1}">
                <a14:hiddenFill xmlns="" xmlns:a14="http://schemas.microsoft.com/office/drawing/2010/main">
                  <a:noFill/>
                </a14:hiddenFill>
              </a:ext>
            </a:extLst>
          </p:spPr>
          <p:txBody>
            <a:bodyPr/>
            <a:lstStyle/>
            <a:p>
              <a:endParaRPr lang="en-US">
                <a:solidFill>
                  <a:schemeClr val="tx1">
                    <a:lumMod val="75000"/>
                    <a:lumOff val="25000"/>
                  </a:schemeClr>
                </a:solidFill>
                <a:latin typeface="Tahoma" pitchFamily="34" charset="0"/>
                <a:ea typeface="Tahoma" pitchFamily="34" charset="0"/>
                <a:cs typeface="Tahoma" pitchFamily="34" charset="0"/>
              </a:endParaRPr>
            </a:p>
          </p:txBody>
        </p:sp>
        <p:sp>
          <p:nvSpPr>
            <p:cNvPr id="31761" name="Line 22"/>
            <p:cNvSpPr>
              <a:spLocks noChangeShapeType="1"/>
            </p:cNvSpPr>
            <p:nvPr/>
          </p:nvSpPr>
          <p:spPr bwMode="auto">
            <a:xfrm>
              <a:off x="3913831" y="1176392"/>
              <a:ext cx="3261986" cy="632319"/>
            </a:xfrm>
            <a:prstGeom prst="line">
              <a:avLst/>
            </a:prstGeom>
            <a:noFill/>
            <a:ln w="41275">
              <a:solidFill>
                <a:srgbClr val="FFFF00"/>
              </a:solidFill>
              <a:round/>
              <a:headEnd/>
              <a:tailEnd type="triangle" w="med" len="med"/>
            </a:ln>
            <a:effectLst>
              <a:glow rad="25400">
                <a:schemeClr val="tx1"/>
              </a:glow>
            </a:effectLst>
            <a:extLst>
              <a:ext uri="{909E8E84-426E-40dd-AFC4-6F175D3DCCD1}">
                <a14:hiddenFill xmlns="" xmlns:a14="http://schemas.microsoft.com/office/drawing/2010/main">
                  <a:noFill/>
                </a14:hiddenFill>
              </a:ext>
            </a:extLst>
          </p:spPr>
          <p:txBody>
            <a:bodyPr/>
            <a:lstStyle/>
            <a:p>
              <a:endParaRPr lang="en-US">
                <a:solidFill>
                  <a:schemeClr val="tx1">
                    <a:lumMod val="75000"/>
                    <a:lumOff val="25000"/>
                  </a:schemeClr>
                </a:solidFill>
                <a:latin typeface="Tahoma" pitchFamily="34" charset="0"/>
                <a:ea typeface="Tahoma" pitchFamily="34" charset="0"/>
                <a:cs typeface="Tahoma" pitchFamily="34" charset="0"/>
              </a:endParaRPr>
            </a:p>
          </p:txBody>
        </p:sp>
      </p:grpSp>
      <p:sp>
        <p:nvSpPr>
          <p:cNvPr id="31756" name="Rectangle 25"/>
          <p:cNvSpPr>
            <a:spLocks noChangeArrowheads="1"/>
          </p:cNvSpPr>
          <p:nvPr/>
        </p:nvSpPr>
        <p:spPr bwMode="auto">
          <a:xfrm>
            <a:off x="664072" y="4032789"/>
            <a:ext cx="7750347" cy="46166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p>
            <a:pPr marL="0" lvl="1" algn="ctr">
              <a:spcBef>
                <a:spcPts val="0"/>
              </a:spcBef>
            </a:pPr>
            <a:r>
              <a:rPr lang="en-US" b="1" dirty="0">
                <a:solidFill>
                  <a:srgbClr val="02A046"/>
                </a:solidFill>
                <a:latin typeface="Tahoma" pitchFamily="34" charset="0"/>
                <a:ea typeface="Tahoma" pitchFamily="34" charset="0"/>
                <a:cs typeface="Tahoma" pitchFamily="34" charset="0"/>
              </a:rPr>
              <a:t>Equipment grounding is required in all systems!</a:t>
            </a:r>
          </a:p>
        </p:txBody>
      </p:sp>
      <p:pic>
        <p:nvPicPr>
          <p:cNvPr id="2" name="Picture 1" descr="Picture of a lay in lug attached to the top of a mounting rack and to a solid copper equipment grounding conductor."/>
          <p:cNvPicPr>
            <a:picLocks noChangeAspect="1"/>
          </p:cNvPicPr>
          <p:nvPr/>
        </p:nvPicPr>
        <p:blipFill rotWithShape="1">
          <a:blip r:embed="rId5" cstate="email">
            <a:extLst>
              <a:ext uri="{28A0092B-C50C-407E-A947-70E740481C1C}">
                <a14:useLocalDpi xmlns:a14="http://schemas.microsoft.com/office/drawing/2010/main"/>
              </a:ext>
            </a:extLst>
          </a:blip>
          <a:srcRect/>
          <a:stretch/>
        </p:blipFill>
        <p:spPr>
          <a:xfrm>
            <a:off x="6866187" y="4699860"/>
            <a:ext cx="2106739" cy="2004470"/>
          </a:xfrm>
          <a:prstGeom prst="rect">
            <a:avLst/>
          </a:prstGeom>
          <a:ln w="19050">
            <a:solidFill>
              <a:schemeClr val="tx1"/>
            </a:solidFill>
          </a:ln>
        </p:spPr>
      </p:pic>
      <p:sp>
        <p:nvSpPr>
          <p:cNvPr id="31758" name="Rectangle 28"/>
          <p:cNvSpPr>
            <a:spLocks noChangeArrowheads="1"/>
          </p:cNvSpPr>
          <p:nvPr/>
        </p:nvSpPr>
        <p:spPr bwMode="auto">
          <a:xfrm>
            <a:off x="77141" y="5650666"/>
            <a:ext cx="6229846" cy="120032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p>
            <a:pPr marL="0" lvl="1"/>
            <a:r>
              <a:rPr lang="en-US" dirty="0">
                <a:solidFill>
                  <a:srgbClr val="000000"/>
                </a:solidFill>
                <a:latin typeface="Tahoma" pitchFamily="34" charset="0"/>
                <a:ea typeface="Tahoma" pitchFamily="34" charset="0"/>
                <a:cs typeface="Tahoma" pitchFamily="34" charset="0"/>
              </a:rPr>
              <a:t>A conductor or conductive path installed to connect normally non-current-carrying metal parts of equipment together to ground</a:t>
            </a:r>
            <a:endParaRPr lang="en-US" sz="400" i="1" dirty="0">
              <a:solidFill>
                <a:srgbClr val="000000"/>
              </a:solidFill>
              <a:latin typeface="Tahoma" pitchFamily="34" charset="0"/>
              <a:ea typeface="Tahoma" pitchFamily="34" charset="0"/>
              <a:cs typeface="Tahoma" pitchFamily="34" charset="0"/>
            </a:endParaRPr>
          </a:p>
        </p:txBody>
      </p:sp>
      <p:grpSp>
        <p:nvGrpSpPr>
          <p:cNvPr id="4" name="Group 3" descr="Label and arrow pointing to a sold copper equipment grounding conductor.">
            <a:extLst>
              <a:ext uri="{FF2B5EF4-FFF2-40B4-BE49-F238E27FC236}">
                <a16:creationId xmlns:a16="http://schemas.microsoft.com/office/drawing/2014/main" id="{0AB7C500-4F4B-452B-932F-6BBB9958DACB}"/>
              </a:ext>
            </a:extLst>
          </p:cNvPr>
          <p:cNvGrpSpPr/>
          <p:nvPr/>
        </p:nvGrpSpPr>
        <p:grpSpPr>
          <a:xfrm>
            <a:off x="57691" y="4882691"/>
            <a:ext cx="7118126" cy="1382876"/>
            <a:chOff x="57691" y="4882691"/>
            <a:chExt cx="7118126" cy="1382876"/>
          </a:xfrm>
        </p:grpSpPr>
        <p:sp>
          <p:nvSpPr>
            <p:cNvPr id="31753" name="Rectangle 22"/>
            <p:cNvSpPr>
              <a:spLocks noChangeArrowheads="1"/>
            </p:cNvSpPr>
            <p:nvPr/>
          </p:nvSpPr>
          <p:spPr bwMode="auto">
            <a:xfrm>
              <a:off x="57691" y="4882691"/>
              <a:ext cx="5215355" cy="5556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a:spcBef>
                  <a:spcPct val="20000"/>
                </a:spcBef>
                <a:buSzPct val="75000"/>
              </a:pPr>
              <a:r>
                <a:rPr lang="en-US" b="1" dirty="0">
                  <a:solidFill>
                    <a:srgbClr val="000000"/>
                  </a:solidFill>
                  <a:latin typeface="Tahoma" pitchFamily="34" charset="0"/>
                  <a:ea typeface="Tahoma" pitchFamily="34" charset="0"/>
                  <a:cs typeface="Tahoma" pitchFamily="34" charset="0"/>
                </a:rPr>
                <a:t>Equipment Grounding Conductor (EGC)</a:t>
              </a:r>
              <a:endParaRPr lang="en-US" dirty="0">
                <a:solidFill>
                  <a:srgbClr val="000000"/>
                </a:solidFill>
                <a:latin typeface="Tahoma" pitchFamily="34" charset="0"/>
                <a:ea typeface="Tahoma" pitchFamily="34" charset="0"/>
                <a:cs typeface="Tahoma" pitchFamily="34" charset="0"/>
              </a:endParaRPr>
            </a:p>
          </p:txBody>
        </p:sp>
        <p:sp>
          <p:nvSpPr>
            <p:cNvPr id="31752" name="Line 21"/>
            <p:cNvSpPr>
              <a:spLocks noChangeShapeType="1"/>
            </p:cNvSpPr>
            <p:nvPr/>
          </p:nvSpPr>
          <p:spPr bwMode="auto">
            <a:xfrm>
              <a:off x="5314950" y="5164137"/>
              <a:ext cx="1860867" cy="1101430"/>
            </a:xfrm>
            <a:prstGeom prst="line">
              <a:avLst/>
            </a:prstGeom>
            <a:noFill/>
            <a:ln w="41275">
              <a:solidFill>
                <a:srgbClr val="FFFF00"/>
              </a:solidFill>
              <a:round/>
              <a:headEnd/>
              <a:tailEnd type="triangle" w="med" len="med"/>
            </a:ln>
            <a:effectLst>
              <a:glow rad="25400">
                <a:schemeClr val="tx1"/>
              </a:glow>
            </a:effectLst>
            <a:extLst>
              <a:ext uri="{909E8E84-426E-40dd-AFC4-6F175D3DCCD1}">
                <a14:hiddenFill xmlns="" xmlns:a14="http://schemas.microsoft.com/office/drawing/2010/main">
                  <a:noFill/>
                </a14:hiddenFill>
              </a:ext>
            </a:extLst>
          </p:spPr>
          <p:txBody>
            <a:bodyPr/>
            <a:lstStyle/>
            <a:p>
              <a:endParaRPr lang="en-US">
                <a:solidFill>
                  <a:schemeClr val="tx1">
                    <a:lumMod val="75000"/>
                    <a:lumOff val="25000"/>
                  </a:schemeClr>
                </a:solidFill>
                <a:latin typeface="Tahoma" pitchFamily="34" charset="0"/>
                <a:ea typeface="Tahoma" pitchFamily="34" charset="0"/>
                <a:cs typeface="Tahoma" pitchFamily="34" charset="0"/>
              </a:endParaRPr>
            </a:p>
          </p:txBody>
        </p:sp>
      </p:grpSp>
    </p:spTree>
    <p:extLst>
      <p:ext uri="{BB962C8B-B14F-4D97-AF65-F5344CB8AC3E}">
        <p14:creationId xmlns:p14="http://schemas.microsoft.com/office/powerpoint/2010/main" val="596274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31749">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1759"/>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1762"/>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1758"/>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175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759" grpId="0" animBg="1"/>
      <p:bldP spid="31762" grpId="0"/>
      <p:bldP spid="31749" grpId="0" build="p"/>
      <p:bldP spid="31756" grpId="0"/>
      <p:bldP spid="31758" grpId="0"/>
    </p:bldLst>
  </p:timing>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Autofit/>
          </a:bodyPr>
          <a:lstStyle/>
          <a:p>
            <a:r>
              <a:rPr lang="en-US" sz="3200" dirty="0">
                <a:solidFill>
                  <a:schemeClr val="tx1"/>
                </a:solidFill>
              </a:rPr>
              <a:t>Electrical Hazards May Include, </a:t>
            </a:r>
            <a:br>
              <a:rPr lang="en-US" sz="3200" dirty="0">
                <a:solidFill>
                  <a:schemeClr val="tx1"/>
                </a:solidFill>
              </a:rPr>
            </a:br>
            <a:r>
              <a:rPr lang="en-US" sz="3200" dirty="0">
                <a:solidFill>
                  <a:schemeClr val="tx1"/>
                </a:solidFill>
              </a:rPr>
              <a:t>But Are Not Limited To</a:t>
            </a:r>
            <a:r>
              <a:rPr lang="mr-IN" sz="3200" dirty="0">
                <a:solidFill>
                  <a:schemeClr val="tx1"/>
                </a:solidFill>
              </a:rPr>
              <a:t>…</a:t>
            </a:r>
            <a:endParaRPr lang="en-US" sz="3200" dirty="0">
              <a:solidFill>
                <a:schemeClr val="tx1"/>
              </a:solidFill>
            </a:endParaRPr>
          </a:p>
        </p:txBody>
      </p:sp>
      <p:pic>
        <p:nvPicPr>
          <p:cNvPr id="10" name="Picture 9" title="Images where electrical hazards can be found"/>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105163" y="889349"/>
            <a:ext cx="9143697" cy="5955126"/>
          </a:xfrm>
          <a:prstGeom prst="rect">
            <a:avLst/>
          </a:prstGeom>
        </p:spPr>
      </p:pic>
    </p:spTree>
    <p:extLst>
      <p:ext uri="{BB962C8B-B14F-4D97-AF65-F5344CB8AC3E}">
        <p14:creationId xmlns:p14="http://schemas.microsoft.com/office/powerpoint/2010/main" val="644485965"/>
      </p:ext>
    </p:extLst>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 name="Picture 32" descr="Diagram of a typical PV module rack highlighting equipment grounding points."/>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5185776" y="2047879"/>
            <a:ext cx="3649082" cy="3212779"/>
          </a:xfrm>
          <a:prstGeom prst="rect">
            <a:avLst/>
          </a:prstGeom>
        </p:spPr>
      </p:pic>
      <p:pic>
        <p:nvPicPr>
          <p:cNvPr id="32" name="Picture 31" descr="Diagram of the side profile of a mid clamp that is used to bond two modules to a rack."/>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4429760"/>
            <a:ext cx="2411730" cy="2428240"/>
          </a:xfrm>
          <a:prstGeom prst="rect">
            <a:avLst/>
          </a:prstGeom>
        </p:spPr>
      </p:pic>
      <p:sp>
        <p:nvSpPr>
          <p:cNvPr id="2" name="Title 1"/>
          <p:cNvSpPr>
            <a:spLocks noGrp="1"/>
          </p:cNvSpPr>
          <p:nvPr>
            <p:ph type="title"/>
          </p:nvPr>
        </p:nvSpPr>
        <p:spPr>
          <a:xfrm>
            <a:off x="0" y="-28575"/>
            <a:ext cx="9143999" cy="914400"/>
          </a:xfrm>
        </p:spPr>
        <p:txBody>
          <a:bodyPr/>
          <a:lstStyle/>
          <a:p>
            <a:r>
              <a:rPr lang="en-US" sz="2400" dirty="0">
                <a:solidFill>
                  <a:schemeClr val="tx1"/>
                </a:solidFill>
              </a:rPr>
              <a:t>Rack Integrated Equipment Grounding: Always Follow the Plan and Manufacturer’s Instructions</a:t>
            </a:r>
          </a:p>
        </p:txBody>
      </p:sp>
      <p:sp>
        <p:nvSpPr>
          <p:cNvPr id="5" name="Content Placeholder 4"/>
          <p:cNvSpPr>
            <a:spLocks noGrp="1"/>
          </p:cNvSpPr>
          <p:nvPr>
            <p:ph idx="4294967295"/>
          </p:nvPr>
        </p:nvSpPr>
        <p:spPr>
          <a:xfrm>
            <a:off x="170711" y="893184"/>
            <a:ext cx="5165725" cy="1200150"/>
          </a:xfrm>
          <a:prstGeom prst="rect">
            <a:avLst/>
          </a:prstGeom>
        </p:spPr>
        <p:txBody>
          <a:bodyPr/>
          <a:lstStyle/>
          <a:p>
            <a:pPr marL="0" indent="0">
              <a:buNone/>
            </a:pPr>
            <a:r>
              <a:rPr lang="en-US" sz="2000" dirty="0">
                <a:latin typeface="Tahoma" charset="0"/>
                <a:ea typeface="Tahoma" charset="0"/>
                <a:cs typeface="Tahoma" charset="0"/>
              </a:rPr>
              <a:t>Lay-in lugs bond each row of </a:t>
            </a:r>
            <a:r>
              <a:rPr lang="en-US" sz="2000" dirty="0">
                <a:solidFill>
                  <a:srgbClr val="000000"/>
                </a:solidFill>
                <a:latin typeface="Tahoma" pitchFamily="34" charset="0"/>
                <a:ea typeface="Tahoma" pitchFamily="34" charset="0"/>
                <a:cs typeface="Tahoma" pitchFamily="34" charset="0"/>
              </a:rPr>
              <a:t>modules</a:t>
            </a:r>
            <a:r>
              <a:rPr lang="en-US" sz="2000" dirty="0">
                <a:latin typeface="Tahoma" charset="0"/>
                <a:ea typeface="Tahoma" charset="0"/>
                <a:cs typeface="Tahoma" charset="0"/>
              </a:rPr>
              <a:t> to equipment grounding conductor (1 per rail), which is connected to the grounding system</a:t>
            </a:r>
          </a:p>
        </p:txBody>
      </p:sp>
      <p:grpSp>
        <p:nvGrpSpPr>
          <p:cNvPr id="4" name="Group 3" descr="Label and arrow showing hardware that bonds mounting structure to equipment ground.">
            <a:extLst>
              <a:ext uri="{FF2B5EF4-FFF2-40B4-BE49-F238E27FC236}">
                <a16:creationId xmlns:a16="http://schemas.microsoft.com/office/drawing/2014/main" id="{E2C8C788-99F2-3D40-92F0-72589C72D3DB}"/>
              </a:ext>
            </a:extLst>
          </p:cNvPr>
          <p:cNvGrpSpPr/>
          <p:nvPr/>
        </p:nvGrpSpPr>
        <p:grpSpPr>
          <a:xfrm>
            <a:off x="6406031" y="1207967"/>
            <a:ext cx="2736631" cy="965200"/>
            <a:chOff x="6406031" y="1207967"/>
            <a:chExt cx="2736631" cy="965200"/>
          </a:xfrm>
        </p:grpSpPr>
        <p:sp>
          <p:nvSpPr>
            <p:cNvPr id="81" name="Content Placeholder 3"/>
            <p:cNvSpPr txBox="1">
              <a:spLocks/>
            </p:cNvSpPr>
            <p:nvPr/>
          </p:nvSpPr>
          <p:spPr>
            <a:xfrm>
              <a:off x="6940973" y="1207967"/>
              <a:ext cx="2201689" cy="965200"/>
            </a:xfrm>
            <a:prstGeom prst="rect">
              <a:avLst/>
            </a:prstGeom>
          </p:spPr>
          <p:txBody>
            <a:bodyPr lIns="0" tIns="0" rIns="0" bIns="0"/>
            <a:lstStyle>
              <a:lvl1pPr marL="342780" indent="-342780" algn="l" rtl="0" eaLnBrk="1" fontAlgn="base" hangingPunct="1">
                <a:spcBef>
                  <a:spcPts val="600"/>
                </a:spcBef>
                <a:spcAft>
                  <a:spcPct val="0"/>
                </a:spcAft>
                <a:buSzPct val="75000"/>
                <a:buFontTx/>
                <a:buBlip>
                  <a:blip r:embed="rId5"/>
                </a:buBlip>
                <a:defRPr sz="2600" kern="1200">
                  <a:solidFill>
                    <a:schemeClr val="tx1"/>
                  </a:solidFill>
                  <a:latin typeface="Tahoma" pitchFamily="34" charset="0"/>
                  <a:ea typeface="Tahoma" pitchFamily="34" charset="0"/>
                  <a:cs typeface="Tahoma" pitchFamily="34" charset="0"/>
                </a:defRPr>
              </a:lvl1pPr>
              <a:lvl2pPr marL="822768" indent="-548512" algn="l" rtl="0" eaLnBrk="1" fontAlgn="base" hangingPunct="1">
                <a:spcBef>
                  <a:spcPts val="600"/>
                </a:spcBef>
                <a:spcAft>
                  <a:spcPct val="0"/>
                </a:spcAft>
                <a:buSzPct val="60000"/>
                <a:buFontTx/>
                <a:buBlip>
                  <a:blip r:embed="rId6"/>
                </a:buBlip>
                <a:defRPr sz="2200" kern="1200">
                  <a:solidFill>
                    <a:schemeClr val="tx1"/>
                  </a:solidFill>
                  <a:latin typeface="Tahoma" pitchFamily="34" charset="0"/>
                  <a:ea typeface="Tahoma" pitchFamily="34" charset="0"/>
                  <a:cs typeface="Tahoma" pitchFamily="34" charset="0"/>
                </a:defRPr>
              </a:lvl2pPr>
              <a:lvl3pPr marL="1139825" indent="-225425" algn="l" rtl="0" eaLnBrk="1" fontAlgn="base" hangingPunct="1">
                <a:spcBef>
                  <a:spcPts val="600"/>
                </a:spcBef>
                <a:spcAft>
                  <a:spcPct val="0"/>
                </a:spcAft>
                <a:buFont typeface="Arial" charset="0"/>
                <a:buChar char="•"/>
                <a:defRPr sz="2000" kern="1200">
                  <a:solidFill>
                    <a:schemeClr val="tx1"/>
                  </a:solidFill>
                  <a:latin typeface="Tahoma" pitchFamily="34" charset="0"/>
                  <a:ea typeface="Tahoma" pitchFamily="34" charset="0"/>
                  <a:cs typeface="Tahoma" pitchFamily="34" charset="0"/>
                </a:defRPr>
              </a:lvl3pPr>
              <a:lvl4pPr marL="1597025" indent="-225425" algn="l" rtl="0" eaLnBrk="1" fontAlgn="base" hangingPunct="1">
                <a:spcBef>
                  <a:spcPts val="600"/>
                </a:spcBef>
                <a:spcAft>
                  <a:spcPct val="0"/>
                </a:spcAft>
                <a:buFont typeface="Arial" charset="0"/>
                <a:buChar char="–"/>
                <a:defRPr sz="1800" kern="1200">
                  <a:solidFill>
                    <a:schemeClr val="tx1"/>
                  </a:solidFill>
                  <a:latin typeface="Tahoma" pitchFamily="34" charset="0"/>
                  <a:ea typeface="Tahoma" pitchFamily="34" charset="0"/>
                  <a:cs typeface="Tahoma" pitchFamily="34" charset="0"/>
                </a:defRPr>
              </a:lvl4pPr>
              <a:lvl5pPr marL="2054225" indent="-225425" algn="l" rtl="0" eaLnBrk="1" fontAlgn="base" hangingPunct="1">
                <a:spcBef>
                  <a:spcPts val="600"/>
                </a:spcBef>
                <a:spcAft>
                  <a:spcPct val="0"/>
                </a:spcAft>
                <a:buFont typeface="Arial" charset="0"/>
                <a:buChar char="»"/>
                <a:defRPr sz="1800" kern="1200">
                  <a:solidFill>
                    <a:schemeClr val="tx1"/>
                  </a:solidFill>
                  <a:latin typeface="Tahoma" pitchFamily="34" charset="0"/>
                  <a:ea typeface="Tahoma" pitchFamily="34" charset="0"/>
                  <a:cs typeface="Tahoma" pitchFamily="34" charset="0"/>
                </a:defRPr>
              </a:lvl5pPr>
              <a:lvl6pPr marL="2513718" indent="-228519" algn="l" defTabSz="914079" rtl="0" eaLnBrk="1" latinLnBrk="0" hangingPunct="1">
                <a:spcBef>
                  <a:spcPct val="20000"/>
                </a:spcBef>
                <a:buFont typeface="Arial" pitchFamily="34" charset="0"/>
                <a:buChar char="•"/>
                <a:defRPr sz="1800" kern="1200">
                  <a:solidFill>
                    <a:schemeClr val="tx1"/>
                  </a:solidFill>
                  <a:latin typeface="+mn-lt"/>
                  <a:ea typeface="+mn-ea"/>
                  <a:cs typeface="+mn-cs"/>
                </a:defRPr>
              </a:lvl6pPr>
              <a:lvl7pPr marL="2970758" indent="-228519" algn="l" defTabSz="914079" rtl="0" eaLnBrk="1" latinLnBrk="0" hangingPunct="1">
                <a:spcBef>
                  <a:spcPct val="20000"/>
                </a:spcBef>
                <a:buFont typeface="Arial" pitchFamily="34" charset="0"/>
                <a:buChar char="•"/>
                <a:defRPr sz="1800" kern="1200">
                  <a:solidFill>
                    <a:schemeClr val="tx1"/>
                  </a:solidFill>
                  <a:latin typeface="+mn-lt"/>
                  <a:ea typeface="+mn-ea"/>
                  <a:cs typeface="+mn-cs"/>
                </a:defRPr>
              </a:lvl7pPr>
              <a:lvl8pPr marL="3427797" indent="-228519" algn="l" defTabSz="914079" rtl="0" eaLnBrk="1" latinLnBrk="0" hangingPunct="1">
                <a:spcBef>
                  <a:spcPct val="20000"/>
                </a:spcBef>
                <a:buFont typeface="Arial" pitchFamily="34" charset="0"/>
                <a:buChar char="•"/>
                <a:defRPr sz="1800" kern="1200">
                  <a:solidFill>
                    <a:schemeClr val="tx1"/>
                  </a:solidFill>
                  <a:latin typeface="+mn-lt"/>
                  <a:ea typeface="+mn-ea"/>
                  <a:cs typeface="+mn-cs"/>
                </a:defRPr>
              </a:lvl8pPr>
              <a:lvl9pPr marL="3884837" indent="-228519" algn="l" defTabSz="914079" rtl="0" eaLnBrk="1" latinLnBrk="0" hangingPunct="1">
                <a:spcBef>
                  <a:spcPct val="20000"/>
                </a:spcBef>
                <a:buFont typeface="Arial" pitchFamily="34" charset="0"/>
                <a:buChar char="•"/>
                <a:defRPr sz="1800" kern="1200">
                  <a:solidFill>
                    <a:schemeClr val="tx1"/>
                  </a:solidFill>
                  <a:latin typeface="+mn-lt"/>
                  <a:ea typeface="+mn-ea"/>
                  <a:cs typeface="+mn-cs"/>
                </a:defRPr>
              </a:lvl9pPr>
            </a:lstStyle>
            <a:p>
              <a:pPr marL="0" indent="0">
                <a:buFontTx/>
                <a:buNone/>
              </a:pPr>
              <a:r>
                <a:rPr lang="en-US" sz="2000" dirty="0">
                  <a:solidFill>
                    <a:srgbClr val="000000"/>
                  </a:solidFill>
                </a:rPr>
                <a:t>Hardware</a:t>
              </a:r>
              <a:r>
                <a:rPr lang="en-US" sz="2000" dirty="0"/>
                <a:t> bonds mounting structure</a:t>
              </a:r>
            </a:p>
          </p:txBody>
        </p:sp>
        <p:cxnSp>
          <p:nvCxnSpPr>
            <p:cNvPr id="82" name="Straight Arrow Connector 81"/>
            <p:cNvCxnSpPr>
              <a:cxnSpLocks/>
            </p:cNvCxnSpPr>
            <p:nvPr/>
          </p:nvCxnSpPr>
          <p:spPr>
            <a:xfrm flipH="1">
              <a:off x="6406031" y="1782501"/>
              <a:ext cx="488642" cy="345870"/>
            </a:xfrm>
            <a:prstGeom prst="straightConnector1">
              <a:avLst/>
            </a:prstGeom>
            <a:ln w="38100">
              <a:solidFill>
                <a:srgbClr val="00B050"/>
              </a:solidFill>
              <a:tailEnd type="triangle"/>
            </a:ln>
          </p:spPr>
          <p:style>
            <a:lnRef idx="1">
              <a:schemeClr val="accent1"/>
            </a:lnRef>
            <a:fillRef idx="0">
              <a:schemeClr val="accent1"/>
            </a:fillRef>
            <a:effectRef idx="0">
              <a:schemeClr val="accent1"/>
            </a:effectRef>
            <a:fontRef idx="minor">
              <a:schemeClr val="tx1"/>
            </a:fontRef>
          </p:style>
        </p:cxnSp>
      </p:grpSp>
      <p:grpSp>
        <p:nvGrpSpPr>
          <p:cNvPr id="7" name="Group 6" descr="Label and arrow pointing to mid clamps that bond modules to the racking rail.">
            <a:extLst>
              <a:ext uri="{FF2B5EF4-FFF2-40B4-BE49-F238E27FC236}">
                <a16:creationId xmlns:a16="http://schemas.microsoft.com/office/drawing/2014/main" id="{22FB96BC-FFF1-FF4F-BD1C-091277567A26}"/>
              </a:ext>
            </a:extLst>
          </p:cNvPr>
          <p:cNvGrpSpPr/>
          <p:nvPr/>
        </p:nvGrpSpPr>
        <p:grpSpPr>
          <a:xfrm>
            <a:off x="2075483" y="2718017"/>
            <a:ext cx="5156047" cy="2297508"/>
            <a:chOff x="2075483" y="2718017"/>
            <a:chExt cx="5156047" cy="2297508"/>
          </a:xfrm>
        </p:grpSpPr>
        <p:sp>
          <p:nvSpPr>
            <p:cNvPr id="46" name="Rectangle 45"/>
            <p:cNvSpPr/>
            <p:nvPr/>
          </p:nvSpPr>
          <p:spPr>
            <a:xfrm>
              <a:off x="2075483" y="4092195"/>
              <a:ext cx="1854882" cy="923330"/>
            </a:xfrm>
            <a:prstGeom prst="rect">
              <a:avLst/>
            </a:prstGeom>
            <a:noFill/>
            <a:ln>
              <a:noFill/>
            </a:ln>
          </p:spPr>
          <p:txBody>
            <a:bodyPr wrap="square" anchor="ctr">
              <a:spAutoFit/>
            </a:bodyPr>
            <a:lstStyle/>
            <a:p>
              <a:pPr>
                <a:lnSpc>
                  <a:spcPct val="90000"/>
                </a:lnSpc>
              </a:pPr>
              <a:r>
                <a:rPr lang="en-US" sz="2000" dirty="0">
                  <a:solidFill>
                    <a:srgbClr val="000000"/>
                  </a:solidFill>
                  <a:latin typeface="Tahoma" pitchFamily="34" charset="0"/>
                  <a:ea typeface="Tahoma" pitchFamily="34" charset="0"/>
                  <a:cs typeface="Tahoma" pitchFamily="34" charset="0"/>
                </a:rPr>
                <a:t>Mid clamps </a:t>
              </a:r>
            </a:p>
            <a:p>
              <a:pPr>
                <a:lnSpc>
                  <a:spcPct val="90000"/>
                </a:lnSpc>
              </a:pPr>
              <a:r>
                <a:rPr lang="en-US" sz="2000" dirty="0">
                  <a:solidFill>
                    <a:srgbClr val="000000"/>
                  </a:solidFill>
                  <a:latin typeface="Tahoma" pitchFamily="34" charset="0"/>
                  <a:ea typeface="Tahoma" pitchFamily="34" charset="0"/>
                  <a:cs typeface="Tahoma" pitchFamily="34" charset="0"/>
                </a:rPr>
                <a:t>bond modules to rails</a:t>
              </a:r>
            </a:p>
          </p:txBody>
        </p:sp>
        <p:cxnSp>
          <p:nvCxnSpPr>
            <p:cNvPr id="96" name="Straight Arrow Connector 95"/>
            <p:cNvCxnSpPr>
              <a:cxnSpLocks/>
            </p:cNvCxnSpPr>
            <p:nvPr/>
          </p:nvCxnSpPr>
          <p:spPr>
            <a:xfrm flipV="1">
              <a:off x="3790339" y="2718017"/>
              <a:ext cx="3441191" cy="1731048"/>
            </a:xfrm>
            <a:prstGeom prst="straightConnector1">
              <a:avLst/>
            </a:prstGeom>
            <a:ln w="38100">
              <a:solidFill>
                <a:srgbClr val="00B050"/>
              </a:solidFill>
              <a:tailEnd type="triangle"/>
            </a:ln>
          </p:spPr>
          <p:style>
            <a:lnRef idx="1">
              <a:schemeClr val="accent1"/>
            </a:lnRef>
            <a:fillRef idx="0">
              <a:schemeClr val="accent1"/>
            </a:fillRef>
            <a:effectRef idx="0">
              <a:schemeClr val="accent1"/>
            </a:effectRef>
            <a:fontRef idx="minor">
              <a:schemeClr val="tx1"/>
            </a:fontRef>
          </p:style>
        </p:cxnSp>
      </p:grpSp>
      <p:cxnSp>
        <p:nvCxnSpPr>
          <p:cNvPr id="49" name="Straight Arrow Connector 48" descr="Arrow pointing out where a lay in lug bonds each row of modules to the equipment grounding conductor."/>
          <p:cNvCxnSpPr>
            <a:cxnSpLocks/>
            <a:endCxn id="9" idx="1"/>
          </p:cNvCxnSpPr>
          <p:nvPr/>
        </p:nvCxnSpPr>
        <p:spPr>
          <a:xfrm>
            <a:off x="4381995" y="1864426"/>
            <a:ext cx="971667" cy="735582"/>
          </a:xfrm>
          <a:prstGeom prst="straightConnector1">
            <a:avLst/>
          </a:prstGeom>
          <a:ln w="38100">
            <a:solidFill>
              <a:srgbClr val="00B050"/>
            </a:solidFill>
            <a:tailEnd type="triangle"/>
          </a:ln>
        </p:spPr>
        <p:style>
          <a:lnRef idx="1">
            <a:schemeClr val="accent1"/>
          </a:lnRef>
          <a:fillRef idx="0">
            <a:schemeClr val="accent1"/>
          </a:fillRef>
          <a:effectRef idx="0">
            <a:schemeClr val="accent1"/>
          </a:effectRef>
          <a:fontRef idx="minor">
            <a:schemeClr val="tx1"/>
          </a:fontRef>
        </p:style>
      </p:cxnSp>
      <p:grpSp>
        <p:nvGrpSpPr>
          <p:cNvPr id="11" name="Group 10" descr="Label and arrow pointing to a grounding washer that may be used to bond modules to the rail if the bonding isn't integrated into the racking system.">
            <a:extLst>
              <a:ext uri="{FF2B5EF4-FFF2-40B4-BE49-F238E27FC236}">
                <a16:creationId xmlns:a16="http://schemas.microsoft.com/office/drawing/2014/main" id="{1E31A27F-839A-F54D-9288-17855CA06FA6}"/>
              </a:ext>
            </a:extLst>
          </p:cNvPr>
          <p:cNvGrpSpPr/>
          <p:nvPr/>
        </p:nvGrpSpPr>
        <p:grpSpPr>
          <a:xfrm>
            <a:off x="3042346" y="5523789"/>
            <a:ext cx="6101653" cy="1148820"/>
            <a:chOff x="3042346" y="5523789"/>
            <a:chExt cx="6101653" cy="1148820"/>
          </a:xfrm>
        </p:grpSpPr>
        <p:sp>
          <p:nvSpPr>
            <p:cNvPr id="69" name="Rectangle 13"/>
            <p:cNvSpPr>
              <a:spLocks noChangeArrowheads="1"/>
            </p:cNvSpPr>
            <p:nvPr/>
          </p:nvSpPr>
          <p:spPr bwMode="auto">
            <a:xfrm>
              <a:off x="3042346" y="5754905"/>
              <a:ext cx="3875536" cy="64633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nchor="ctr">
              <a:spAutoFit/>
            </a:bodyPr>
            <a:lstStyle/>
            <a:p>
              <a:pPr>
                <a:lnSpc>
                  <a:spcPct val="90000"/>
                </a:lnSpc>
              </a:pPr>
              <a:r>
                <a:rPr lang="en-US" sz="2000" dirty="0">
                  <a:solidFill>
                    <a:srgbClr val="000000"/>
                  </a:solidFill>
                  <a:latin typeface="Tahoma" pitchFamily="34" charset="0"/>
                  <a:ea typeface="Tahoma" pitchFamily="34" charset="0"/>
                  <a:cs typeface="Tahoma" pitchFamily="34" charset="0"/>
                </a:rPr>
                <a:t>Grounding washer may be used to bond modules to rail instead</a:t>
              </a:r>
            </a:p>
          </p:txBody>
        </p:sp>
        <p:cxnSp>
          <p:nvCxnSpPr>
            <p:cNvPr id="72" name="Straight Arrow Connector 71"/>
            <p:cNvCxnSpPr>
              <a:cxnSpLocks/>
            </p:cNvCxnSpPr>
            <p:nvPr/>
          </p:nvCxnSpPr>
          <p:spPr>
            <a:xfrm flipV="1">
              <a:off x="6745184" y="6050680"/>
              <a:ext cx="398600" cy="27390"/>
            </a:xfrm>
            <a:prstGeom prst="straightConnector1">
              <a:avLst/>
            </a:prstGeom>
            <a:ln w="38100">
              <a:solidFill>
                <a:srgbClr val="00B050"/>
              </a:solidFill>
              <a:tailEnd type="triangle"/>
            </a:ln>
          </p:spPr>
          <p:style>
            <a:lnRef idx="1">
              <a:schemeClr val="accent1"/>
            </a:lnRef>
            <a:fillRef idx="0">
              <a:schemeClr val="accent1"/>
            </a:fillRef>
            <a:effectRef idx="0">
              <a:schemeClr val="accent1"/>
            </a:effectRef>
            <a:fontRef idx="minor">
              <a:schemeClr val="tx1"/>
            </a:fontRef>
          </p:style>
        </p:cxnSp>
        <p:pic>
          <p:nvPicPr>
            <p:cNvPr id="1030" name="Picture 6" descr="Image result for weeb ground washer">
              <a:extLst>
                <a:ext uri="{FF2B5EF4-FFF2-40B4-BE49-F238E27FC236}">
                  <a16:creationId xmlns:a16="http://schemas.microsoft.com/office/drawing/2014/main" id="{41C056FB-E9C5-4ABD-9490-CA5B830D46B8}"/>
                </a:ext>
              </a:extLst>
            </p:cNvPr>
            <p:cNvPicPr>
              <a:picLocks noChangeAspect="1" noChangeArrowheads="1"/>
            </p:cNvPicPr>
            <p:nvPr/>
          </p:nvPicPr>
          <p:blipFill rotWithShape="1">
            <a:blip r:embed="rId7" cstate="email">
              <a:extLst>
                <a:ext uri="{28A0092B-C50C-407E-A947-70E740481C1C}">
                  <a14:useLocalDpi xmlns:a14="http://schemas.microsoft.com/office/drawing/2010/main"/>
                </a:ext>
              </a:extLst>
            </a:blip>
            <a:srcRect/>
            <a:stretch/>
          </p:blipFill>
          <p:spPr bwMode="auto">
            <a:xfrm>
              <a:off x="7184906" y="5523789"/>
              <a:ext cx="1959093" cy="1148820"/>
            </a:xfrm>
            <a:prstGeom prst="rect">
              <a:avLst/>
            </a:prstGeom>
            <a:noFill/>
            <a:extLst>
              <a:ext uri="{909E8E84-426E-40DD-AFC4-6F175D3DCCD1}">
                <a14:hiddenFill xmlns:a14="http://schemas.microsoft.com/office/drawing/2010/main">
                  <a:solidFill>
                    <a:srgbClr val="FFFFFF"/>
                  </a:solidFill>
                </a14:hiddenFill>
              </a:ext>
            </a:extLst>
          </p:spPr>
        </p:pic>
      </p:grpSp>
      <p:pic>
        <p:nvPicPr>
          <p:cNvPr id="3" name="Picture 2" descr="Picture of a mid clamp bonding two modules to a racking rail."/>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399341" y="2233834"/>
            <a:ext cx="1639672" cy="2186229"/>
          </a:xfrm>
          <a:prstGeom prst="rect">
            <a:avLst/>
          </a:prstGeom>
          <a:ln>
            <a:solidFill>
              <a:schemeClr val="tx1"/>
            </a:solidFill>
          </a:ln>
        </p:spPr>
      </p:pic>
    </p:spTree>
    <p:extLst>
      <p:ext uri="{BB962C8B-B14F-4D97-AF65-F5344CB8AC3E}">
        <p14:creationId xmlns:p14="http://schemas.microsoft.com/office/powerpoint/2010/main" val="40476958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11"/>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5">
                                            <p:txEl>
                                              <p:pRg st="0" end="0"/>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4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EEB93836-20D0-ED4D-9168-268D6B66D860}"/>
              </a:ext>
            </a:extLst>
          </p:cNvPr>
          <p:cNvSpPr>
            <a:spLocks noGrp="1"/>
          </p:cNvSpPr>
          <p:nvPr>
            <p:ph type="title"/>
          </p:nvPr>
        </p:nvSpPr>
        <p:spPr/>
        <p:txBody>
          <a:bodyPr/>
          <a:lstStyle/>
          <a:p>
            <a:r>
              <a:rPr lang="en-US" sz="3200" dirty="0">
                <a:solidFill>
                  <a:schemeClr val="tx1"/>
                </a:solidFill>
              </a:rPr>
              <a:t>Crimping Connectors</a:t>
            </a:r>
            <a:br>
              <a:rPr lang="en-US" sz="3200" dirty="0">
                <a:solidFill>
                  <a:schemeClr val="tx1"/>
                </a:solidFill>
              </a:rPr>
            </a:br>
            <a:r>
              <a:rPr lang="en-US" sz="3200" dirty="0">
                <a:solidFill>
                  <a:schemeClr val="tx1"/>
                </a:solidFill>
              </a:rPr>
              <a:t> at Array</a:t>
            </a:r>
          </a:p>
        </p:txBody>
      </p:sp>
      <p:sp>
        <p:nvSpPr>
          <p:cNvPr id="4" name="TextBox 3">
            <a:extLst>
              <a:ext uri="{FF2B5EF4-FFF2-40B4-BE49-F238E27FC236}">
                <a16:creationId xmlns:a16="http://schemas.microsoft.com/office/drawing/2014/main" id="{7752DB8C-39B2-B747-8DB5-17664FF06B54}"/>
              </a:ext>
            </a:extLst>
          </p:cNvPr>
          <p:cNvSpPr txBox="1"/>
          <p:nvPr/>
        </p:nvSpPr>
        <p:spPr>
          <a:xfrm>
            <a:off x="42864" y="42864"/>
            <a:ext cx="1359668" cy="338554"/>
          </a:xfrm>
          <a:prstGeom prst="rect">
            <a:avLst/>
          </a:prstGeom>
          <a:solidFill>
            <a:schemeClr val="accent1">
              <a:lumMod val="20000"/>
              <a:lumOff val="80000"/>
            </a:schemeClr>
          </a:solidFill>
          <a:ln>
            <a:solidFill>
              <a:schemeClr val="accent5">
                <a:lumMod val="50000"/>
              </a:schemeClr>
            </a:solidFill>
          </a:ln>
        </p:spPr>
        <p:txBody>
          <a:bodyPr wrap="none" rtlCol="0">
            <a:spAutoFit/>
          </a:bodyPr>
          <a:lstStyle/>
          <a:p>
            <a:r>
              <a:rPr lang="en-US" sz="1600" dirty="0">
                <a:solidFill>
                  <a:srgbClr val="002060"/>
                </a:solidFill>
                <a:latin typeface="Tahoma"/>
                <a:cs typeface="Tahoma"/>
              </a:rPr>
              <a:t>JHA Example</a:t>
            </a:r>
          </a:p>
        </p:txBody>
      </p:sp>
      <p:sp>
        <p:nvSpPr>
          <p:cNvPr id="2" name="TextBox 1">
            <a:extLst>
              <a:ext uri="{FF2B5EF4-FFF2-40B4-BE49-F238E27FC236}">
                <a16:creationId xmlns:a16="http://schemas.microsoft.com/office/drawing/2014/main" id="{03536A79-A05A-4E45-920B-13832DD210DB}"/>
              </a:ext>
            </a:extLst>
          </p:cNvPr>
          <p:cNvSpPr txBox="1"/>
          <p:nvPr/>
        </p:nvSpPr>
        <p:spPr>
          <a:xfrm>
            <a:off x="427512" y="6151470"/>
            <a:ext cx="8288976" cy="461665"/>
          </a:xfrm>
          <a:prstGeom prst="rect">
            <a:avLst/>
          </a:prstGeom>
          <a:solidFill>
            <a:schemeClr val="bg2"/>
          </a:solidFill>
          <a:ln w="15875">
            <a:solidFill>
              <a:schemeClr val="tx1"/>
            </a:solidFill>
          </a:ln>
        </p:spPr>
        <p:txBody>
          <a:bodyPr wrap="square" rtlCol="0">
            <a:spAutoFit/>
          </a:bodyPr>
          <a:lstStyle/>
          <a:p>
            <a:pPr algn="ctr"/>
            <a:r>
              <a:rPr lang="en-US" dirty="0">
                <a:latin typeface="Tahoma"/>
                <a:cs typeface="Tahoma"/>
              </a:rPr>
              <a:t>For PV source circuit “homeruns” or jumpers between rows</a:t>
            </a:r>
          </a:p>
        </p:txBody>
      </p:sp>
      <p:pic>
        <p:nvPicPr>
          <p:cNvPr id="6" name="Picture 5" descr="Picture of worker installing PV source circuit homerun jumpers under a ground mounted PV rack."/>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97799" y="1032222"/>
            <a:ext cx="6324600" cy="4743450"/>
          </a:xfrm>
          <a:prstGeom prst="rect">
            <a:avLst/>
          </a:prstGeom>
        </p:spPr>
      </p:pic>
    </p:spTree>
    <p:extLst>
      <p:ext uri="{BB962C8B-B14F-4D97-AF65-F5344CB8AC3E}">
        <p14:creationId xmlns:p14="http://schemas.microsoft.com/office/powerpoint/2010/main" val="2014213084"/>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6690732" y="1081669"/>
            <a:ext cx="2297151" cy="501806"/>
          </a:xfrm>
        </p:spPr>
        <p:txBody>
          <a:bodyPr/>
          <a:lstStyle/>
          <a:p>
            <a:r>
              <a:rPr lang="en-US" dirty="0" smtClean="0"/>
              <a:t> JHA</a:t>
            </a:r>
            <a:endParaRPr lang="en-US" dirty="0"/>
          </a:p>
        </p:txBody>
      </p:sp>
      <p:pic>
        <p:nvPicPr>
          <p:cNvPr id="7" name="Picture 6" title="Example JHA"/>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191654" y="0"/>
            <a:ext cx="8585327" cy="6858000"/>
          </a:xfrm>
          <a:prstGeom prst="rect">
            <a:avLst/>
          </a:prstGeom>
        </p:spPr>
      </p:pic>
    </p:spTree>
    <p:extLst>
      <p:ext uri="{BB962C8B-B14F-4D97-AF65-F5344CB8AC3E}">
        <p14:creationId xmlns:p14="http://schemas.microsoft.com/office/powerpoint/2010/main" val="1381483499"/>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Picture of a worker wiring a DC combiner box with PV source circuits locked out on the outside of the combiner box. "/>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43062" y="1138237"/>
            <a:ext cx="5857875" cy="4581525"/>
          </a:xfrm>
          <a:prstGeom prst="rect">
            <a:avLst/>
          </a:prstGeom>
        </p:spPr>
      </p:pic>
      <p:sp>
        <p:nvSpPr>
          <p:cNvPr id="2" name="Title 1">
            <a:extLst>
              <a:ext uri="{FF2B5EF4-FFF2-40B4-BE49-F238E27FC236}">
                <a16:creationId xmlns:a16="http://schemas.microsoft.com/office/drawing/2014/main" id="{90118BCD-80B9-494B-94FB-B58EA7C5A616}"/>
              </a:ext>
            </a:extLst>
          </p:cNvPr>
          <p:cNvSpPr>
            <a:spLocks noGrp="1"/>
          </p:cNvSpPr>
          <p:nvPr>
            <p:ph type="title"/>
          </p:nvPr>
        </p:nvSpPr>
        <p:spPr/>
        <p:txBody>
          <a:bodyPr/>
          <a:lstStyle/>
          <a:p>
            <a:r>
              <a:rPr lang="en-US" sz="3200" dirty="0">
                <a:solidFill>
                  <a:schemeClr val="tx1"/>
                </a:solidFill>
              </a:rPr>
              <a:t>Landing PV Source Circuits </a:t>
            </a:r>
            <a:br>
              <a:rPr lang="en-US" sz="3200" dirty="0">
                <a:solidFill>
                  <a:schemeClr val="tx1"/>
                </a:solidFill>
              </a:rPr>
            </a:br>
            <a:r>
              <a:rPr lang="en-US" sz="3200" dirty="0">
                <a:solidFill>
                  <a:schemeClr val="tx1"/>
                </a:solidFill>
              </a:rPr>
              <a:t>in Combiner Box</a:t>
            </a:r>
          </a:p>
        </p:txBody>
      </p:sp>
      <p:sp>
        <p:nvSpPr>
          <p:cNvPr id="7" name="TextBox 6">
            <a:extLst>
              <a:ext uri="{FF2B5EF4-FFF2-40B4-BE49-F238E27FC236}">
                <a16:creationId xmlns:a16="http://schemas.microsoft.com/office/drawing/2014/main" id="{4B7A60EA-8AF3-D749-8566-23ACDDA9B20C}"/>
              </a:ext>
            </a:extLst>
          </p:cNvPr>
          <p:cNvSpPr txBox="1"/>
          <p:nvPr/>
        </p:nvSpPr>
        <p:spPr>
          <a:xfrm>
            <a:off x="42864" y="42864"/>
            <a:ext cx="1359668" cy="338554"/>
          </a:xfrm>
          <a:prstGeom prst="rect">
            <a:avLst/>
          </a:prstGeom>
          <a:solidFill>
            <a:schemeClr val="accent1">
              <a:lumMod val="20000"/>
              <a:lumOff val="80000"/>
            </a:schemeClr>
          </a:solidFill>
          <a:ln>
            <a:solidFill>
              <a:schemeClr val="accent5">
                <a:lumMod val="50000"/>
              </a:schemeClr>
            </a:solidFill>
          </a:ln>
        </p:spPr>
        <p:txBody>
          <a:bodyPr wrap="none" rtlCol="0">
            <a:spAutoFit/>
          </a:bodyPr>
          <a:lstStyle/>
          <a:p>
            <a:r>
              <a:rPr lang="en-US" sz="1600" dirty="0">
                <a:solidFill>
                  <a:srgbClr val="002060"/>
                </a:solidFill>
                <a:latin typeface="Tahoma"/>
                <a:cs typeface="Tahoma"/>
              </a:rPr>
              <a:t>JHA Example</a:t>
            </a:r>
          </a:p>
        </p:txBody>
      </p:sp>
      <p:grpSp>
        <p:nvGrpSpPr>
          <p:cNvPr id="4" name="Group 3" descr="Label and arrow pointing out that the PV source circuits homeruns are locked out and not plugged together so there is no power source connected to the DC combiner while it's being wired.">
            <a:extLst>
              <a:ext uri="{FF2B5EF4-FFF2-40B4-BE49-F238E27FC236}">
                <a16:creationId xmlns:a16="http://schemas.microsoft.com/office/drawing/2014/main" id="{22791331-822E-4A51-9E9A-E039C9C5BD1A}"/>
              </a:ext>
            </a:extLst>
          </p:cNvPr>
          <p:cNvGrpSpPr/>
          <p:nvPr/>
        </p:nvGrpSpPr>
        <p:grpSpPr>
          <a:xfrm>
            <a:off x="303086" y="3624670"/>
            <a:ext cx="8595360" cy="3095204"/>
            <a:chOff x="303086" y="3624670"/>
            <a:chExt cx="8595360" cy="3095204"/>
          </a:xfrm>
        </p:grpSpPr>
        <p:sp>
          <p:nvSpPr>
            <p:cNvPr id="10" name="Right Arrow 9">
              <a:extLst>
                <a:ext uri="{FF2B5EF4-FFF2-40B4-BE49-F238E27FC236}">
                  <a16:creationId xmlns:a16="http://schemas.microsoft.com/office/drawing/2014/main" id="{D7C6419D-C2B6-DC40-A0C9-1151C70C54D9}"/>
                </a:ext>
              </a:extLst>
            </p:cNvPr>
            <p:cNvSpPr/>
            <p:nvPr/>
          </p:nvSpPr>
          <p:spPr>
            <a:xfrm rot="16907711">
              <a:off x="4562734" y="4866159"/>
              <a:ext cx="2714108" cy="231129"/>
            </a:xfrm>
            <a:prstGeom prst="rightArrow">
              <a:avLst>
                <a:gd name="adj1" fmla="val 34821"/>
                <a:gd name="adj2" fmla="val 50000"/>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3" name="TextBox 2">
              <a:extLst>
                <a:ext uri="{FF2B5EF4-FFF2-40B4-BE49-F238E27FC236}">
                  <a16:creationId xmlns:a16="http://schemas.microsoft.com/office/drawing/2014/main" id="{711F56E4-2767-486C-8139-7531A89833C6}"/>
                </a:ext>
              </a:extLst>
            </p:cNvPr>
            <p:cNvSpPr txBox="1"/>
            <p:nvPr/>
          </p:nvSpPr>
          <p:spPr>
            <a:xfrm>
              <a:off x="303086" y="6011988"/>
              <a:ext cx="8595360" cy="707886"/>
            </a:xfrm>
            <a:prstGeom prst="rect">
              <a:avLst/>
            </a:prstGeom>
            <a:solidFill>
              <a:srgbClr val="FFFF00"/>
            </a:solidFill>
            <a:ln w="15875">
              <a:solidFill>
                <a:schemeClr val="tx1"/>
              </a:solidFill>
            </a:ln>
          </p:spPr>
          <p:txBody>
            <a:bodyPr wrap="square" rtlCol="0">
              <a:spAutoFit/>
            </a:bodyPr>
            <a:lstStyle>
              <a:defPPr>
                <a:defRPr lang="en-US"/>
              </a:defPPr>
              <a:lvl1pPr algn="ctr">
                <a:defRPr>
                  <a:latin typeface="Tahoma"/>
                  <a:cs typeface="Tahoma"/>
                </a:defRPr>
              </a:lvl1pPr>
            </a:lstStyle>
            <a:p>
              <a:r>
                <a:rPr lang="en-US" sz="2000" dirty="0"/>
                <a:t>PV source circuit homeruns are LOTO’d and NOT plugged together –   there are no power sources connected to this combiner while being wired.</a:t>
              </a:r>
            </a:p>
          </p:txBody>
        </p:sp>
      </p:grpSp>
    </p:spTree>
    <p:extLst>
      <p:ext uri="{BB962C8B-B14F-4D97-AF65-F5344CB8AC3E}">
        <p14:creationId xmlns:p14="http://schemas.microsoft.com/office/powerpoint/2010/main" val="4261331363"/>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title="JHA example"/>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170745" y="0"/>
            <a:ext cx="8501886" cy="6858000"/>
          </a:xfrm>
          <a:prstGeom prst="rect">
            <a:avLst/>
          </a:prstGeom>
        </p:spPr>
      </p:pic>
      <p:sp>
        <p:nvSpPr>
          <p:cNvPr id="4" name="Title 3"/>
          <p:cNvSpPr>
            <a:spLocks noGrp="1"/>
          </p:cNvSpPr>
          <p:nvPr>
            <p:ph type="title"/>
          </p:nvPr>
        </p:nvSpPr>
        <p:spPr>
          <a:xfrm>
            <a:off x="6107289" y="1170878"/>
            <a:ext cx="3500173" cy="423746"/>
          </a:xfrm>
        </p:spPr>
        <p:txBody>
          <a:bodyPr/>
          <a:lstStyle/>
          <a:p>
            <a:r>
              <a:rPr lang="en-US" sz="900" dirty="0" smtClean="0"/>
              <a:t>JHA   </a:t>
            </a:r>
            <a:endParaRPr lang="en-US" sz="900" dirty="0"/>
          </a:p>
        </p:txBody>
      </p:sp>
    </p:spTree>
    <p:extLst>
      <p:ext uri="{BB962C8B-B14F-4D97-AF65-F5344CB8AC3E}">
        <p14:creationId xmlns:p14="http://schemas.microsoft.com/office/powerpoint/2010/main" val="4262258915"/>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 y="1"/>
            <a:ext cx="7209691" cy="914400"/>
          </a:xfrm>
        </p:spPr>
        <p:txBody>
          <a:bodyPr/>
          <a:lstStyle/>
          <a:p>
            <a:r>
              <a:rPr lang="en-US" dirty="0" smtClean="0">
                <a:solidFill>
                  <a:schemeClr val="tx1"/>
                </a:solidFill>
              </a:rPr>
              <a:t> Electrical Hazards </a:t>
            </a:r>
            <a:endParaRPr lang="en-US" dirty="0">
              <a:solidFill>
                <a:schemeClr val="tx1"/>
              </a:solidFill>
            </a:endParaRPr>
          </a:p>
        </p:txBody>
      </p:sp>
      <p:sp>
        <p:nvSpPr>
          <p:cNvPr id="2" name="Content Placeholder 1">
            <a:extLst>
              <a:ext uri="{FF2B5EF4-FFF2-40B4-BE49-F238E27FC236}">
                <a16:creationId xmlns:a16="http://schemas.microsoft.com/office/drawing/2014/main" id="{E7EF6054-9C03-1743-BA14-80A1BCE3322E}"/>
              </a:ext>
            </a:extLst>
          </p:cNvPr>
          <p:cNvSpPr>
            <a:spLocks noGrp="1"/>
          </p:cNvSpPr>
          <p:nvPr>
            <p:ph idx="1"/>
          </p:nvPr>
        </p:nvSpPr>
        <p:spPr>
          <a:xfrm>
            <a:off x="402257" y="1499932"/>
            <a:ext cx="3766482" cy="2621541"/>
          </a:xfrm>
        </p:spPr>
        <p:txBody>
          <a:bodyPr/>
          <a:lstStyle/>
          <a:p>
            <a:pPr marL="0" indent="0" algn="ctr">
              <a:buNone/>
            </a:pPr>
            <a:r>
              <a:rPr lang="en-US" sz="4000" b="1" dirty="0"/>
              <a:t>Part VII:</a:t>
            </a:r>
            <a:br>
              <a:rPr lang="en-US" sz="4000" b="1" dirty="0"/>
            </a:br>
            <a:r>
              <a:rPr lang="en-US" sz="4000" b="1" dirty="0"/>
              <a:t>Meters, Testing, and Faults</a:t>
            </a:r>
            <a:br>
              <a:rPr lang="en-US" sz="4000" b="1" dirty="0"/>
            </a:br>
            <a:endParaRPr lang="en-US" sz="4000" b="1" dirty="0"/>
          </a:p>
        </p:txBody>
      </p:sp>
      <p:pic>
        <p:nvPicPr>
          <p:cNvPr id="7" name="Picture 6" descr="Worker wearing arc flash face shield, balaclava, fire resistant shirt, and electrical insulating gloves while testing current in a DC combiner box.">
            <a:extLst>
              <a:ext uri="{FF2B5EF4-FFF2-40B4-BE49-F238E27FC236}">
                <a16:creationId xmlns:a16="http://schemas.microsoft.com/office/drawing/2014/main" id="{99C86DFA-B7E6-C14E-B5EA-F538FD90A77B}"/>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rot="5400000">
            <a:off x="5296410" y="899269"/>
            <a:ext cx="3180573" cy="3822869"/>
          </a:xfrm>
          <a:prstGeom prst="rect">
            <a:avLst/>
          </a:prstGeom>
          <a:ln w="19050">
            <a:solidFill>
              <a:schemeClr val="tx1"/>
            </a:solidFill>
          </a:ln>
        </p:spPr>
        <p:style>
          <a:lnRef idx="2">
            <a:schemeClr val="dk1"/>
          </a:lnRef>
          <a:fillRef idx="1">
            <a:schemeClr val="lt1"/>
          </a:fillRef>
          <a:effectRef idx="0">
            <a:schemeClr val="dk1"/>
          </a:effectRef>
          <a:fontRef idx="minor">
            <a:schemeClr val="dk1"/>
          </a:fontRef>
        </p:style>
      </p:pic>
    </p:spTree>
    <p:extLst>
      <p:ext uri="{BB962C8B-B14F-4D97-AF65-F5344CB8AC3E}">
        <p14:creationId xmlns:p14="http://schemas.microsoft.com/office/powerpoint/2010/main" val="2812300200"/>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1"/>
          <p:cNvSpPr>
            <a:spLocks noGrp="1"/>
          </p:cNvSpPr>
          <p:nvPr>
            <p:ph type="title"/>
          </p:nvPr>
        </p:nvSpPr>
        <p:spPr/>
        <p:txBody>
          <a:bodyPr/>
          <a:lstStyle/>
          <a:p>
            <a:pPr eaLnBrk="1" hangingPunct="1">
              <a:defRPr/>
            </a:pPr>
            <a:r>
              <a:rPr dirty="0">
                <a:solidFill>
                  <a:schemeClr val="tx1"/>
                </a:solidFill>
              </a:rPr>
              <a:t>Meter </a:t>
            </a:r>
            <a:r>
              <a:rPr lang="en-US" dirty="0">
                <a:solidFill>
                  <a:schemeClr val="tx1"/>
                </a:solidFill>
              </a:rPr>
              <a:t>Category (CAT) Ratings</a:t>
            </a:r>
            <a:endParaRPr sz="3600" dirty="0">
              <a:solidFill>
                <a:schemeClr val="tx1"/>
              </a:solidFill>
            </a:endParaRPr>
          </a:p>
        </p:txBody>
      </p:sp>
      <p:sp>
        <p:nvSpPr>
          <p:cNvPr id="2" name="Content Placeholder 1"/>
          <p:cNvSpPr>
            <a:spLocks noGrp="1"/>
          </p:cNvSpPr>
          <p:nvPr>
            <p:ph idx="1"/>
          </p:nvPr>
        </p:nvSpPr>
        <p:spPr>
          <a:xfrm>
            <a:off x="53190" y="972509"/>
            <a:ext cx="5076357" cy="5533821"/>
          </a:xfrm>
        </p:spPr>
        <p:txBody>
          <a:bodyPr>
            <a:noAutofit/>
          </a:bodyPr>
          <a:lstStyle/>
          <a:p>
            <a:pPr marL="0" indent="0">
              <a:buNone/>
            </a:pPr>
            <a:r>
              <a:rPr lang="en-US" sz="2400" b="1" dirty="0"/>
              <a:t>CAT I and II</a:t>
            </a:r>
            <a:endParaRPr lang="en-US" sz="2000" dirty="0"/>
          </a:p>
          <a:p>
            <a:pPr lvl="1"/>
            <a:r>
              <a:rPr lang="en-US" sz="2000" b="1" dirty="0"/>
              <a:t>Not acceptable </a:t>
            </a:r>
            <a:r>
              <a:rPr lang="en-US" sz="2000" dirty="0"/>
              <a:t>for PV system use </a:t>
            </a:r>
          </a:p>
          <a:p>
            <a:pPr marL="0" indent="0">
              <a:buNone/>
            </a:pPr>
            <a:r>
              <a:rPr lang="en-US" sz="2400" b="1" dirty="0"/>
              <a:t>CAT III</a:t>
            </a:r>
          </a:p>
          <a:p>
            <a:pPr lvl="1"/>
            <a:r>
              <a:rPr lang="en-US" sz="2000" dirty="0"/>
              <a:t>Permanently installed loads</a:t>
            </a:r>
          </a:p>
          <a:p>
            <a:pPr lvl="1"/>
            <a:r>
              <a:rPr lang="en-US" sz="2000" dirty="0"/>
              <a:t>Distribution panels</a:t>
            </a:r>
          </a:p>
          <a:p>
            <a:pPr lvl="1"/>
            <a:r>
              <a:rPr lang="en-US" sz="2000" dirty="0"/>
              <a:t>Feeders and short branch circuits</a:t>
            </a:r>
          </a:p>
          <a:p>
            <a:pPr marL="0" indent="0">
              <a:buNone/>
            </a:pPr>
            <a:r>
              <a:rPr lang="en-US" sz="2400" b="1" dirty="0"/>
              <a:t>CAT IV</a:t>
            </a:r>
          </a:p>
          <a:p>
            <a:pPr lvl="1"/>
            <a:r>
              <a:rPr lang="en-US" sz="2000" dirty="0"/>
              <a:t>Utility transformers, meters and primary overcurrent protection</a:t>
            </a:r>
          </a:p>
          <a:p>
            <a:pPr lvl="1"/>
            <a:r>
              <a:rPr lang="en-US" sz="2000" dirty="0"/>
              <a:t>Service entrances</a:t>
            </a:r>
          </a:p>
          <a:p>
            <a:pPr lvl="1"/>
            <a:r>
              <a:rPr lang="en-US" sz="2000" dirty="0"/>
              <a:t>Any </a:t>
            </a:r>
            <a:r>
              <a:rPr lang="en-US" sz="2000" b="1" dirty="0"/>
              <a:t>exterior</a:t>
            </a:r>
            <a:r>
              <a:rPr lang="en-US" sz="2000" dirty="0"/>
              <a:t> conductor runs</a:t>
            </a:r>
          </a:p>
        </p:txBody>
      </p:sp>
      <p:sp>
        <p:nvSpPr>
          <p:cNvPr id="9" name="TextBox 8"/>
          <p:cNvSpPr txBox="1">
            <a:spLocks noChangeArrowheads="1"/>
          </p:cNvSpPr>
          <p:nvPr/>
        </p:nvSpPr>
        <p:spPr bwMode="auto">
          <a:xfrm>
            <a:off x="5057408" y="1016919"/>
            <a:ext cx="1948354" cy="27699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sz="3600" baseline="-25000">
                <a:solidFill>
                  <a:schemeClr val="tx1"/>
                </a:solidFill>
                <a:latin typeface="Arial" charset="0"/>
                <a:ea typeface="ＭＳ Ｐゴシック" charset="0"/>
                <a:cs typeface="ＭＳ Ｐゴシック" charset="0"/>
              </a:defRPr>
            </a:lvl1pPr>
            <a:lvl2pPr marL="37931725" indent="-37474525">
              <a:defRPr sz="3600" baseline="-25000">
                <a:solidFill>
                  <a:schemeClr val="tx1"/>
                </a:solidFill>
                <a:latin typeface="Arial" charset="0"/>
                <a:ea typeface="ＭＳ Ｐゴシック" charset="0"/>
              </a:defRPr>
            </a:lvl2pPr>
            <a:lvl3pPr>
              <a:defRPr sz="3600" baseline="-25000">
                <a:solidFill>
                  <a:schemeClr val="tx1"/>
                </a:solidFill>
                <a:latin typeface="Arial" charset="0"/>
                <a:ea typeface="ＭＳ Ｐゴシック" charset="0"/>
              </a:defRPr>
            </a:lvl3pPr>
            <a:lvl4pPr>
              <a:defRPr sz="3600" baseline="-25000">
                <a:solidFill>
                  <a:schemeClr val="tx1"/>
                </a:solidFill>
                <a:latin typeface="Arial" charset="0"/>
                <a:ea typeface="ＭＳ Ｐゴシック" charset="0"/>
              </a:defRPr>
            </a:lvl4pPr>
            <a:lvl5pPr>
              <a:defRPr sz="3600" baseline="-25000">
                <a:solidFill>
                  <a:schemeClr val="tx1"/>
                </a:solidFill>
                <a:latin typeface="Arial" charset="0"/>
                <a:ea typeface="ＭＳ Ｐゴシック" charset="0"/>
              </a:defRPr>
            </a:lvl5pPr>
            <a:lvl6pPr marL="457200" eaLnBrk="0" fontAlgn="base" hangingPunct="0">
              <a:spcBef>
                <a:spcPct val="0"/>
              </a:spcBef>
              <a:spcAft>
                <a:spcPct val="0"/>
              </a:spcAft>
              <a:defRPr sz="3600" baseline="-25000">
                <a:solidFill>
                  <a:schemeClr val="tx1"/>
                </a:solidFill>
                <a:latin typeface="Arial" charset="0"/>
                <a:ea typeface="ＭＳ Ｐゴシック" charset="0"/>
              </a:defRPr>
            </a:lvl6pPr>
            <a:lvl7pPr marL="914400" eaLnBrk="0" fontAlgn="base" hangingPunct="0">
              <a:spcBef>
                <a:spcPct val="0"/>
              </a:spcBef>
              <a:spcAft>
                <a:spcPct val="0"/>
              </a:spcAft>
              <a:defRPr sz="3600" baseline="-25000">
                <a:solidFill>
                  <a:schemeClr val="tx1"/>
                </a:solidFill>
                <a:latin typeface="Arial" charset="0"/>
                <a:ea typeface="ＭＳ Ｐゴシック" charset="0"/>
              </a:defRPr>
            </a:lvl7pPr>
            <a:lvl8pPr marL="1371600" eaLnBrk="0" fontAlgn="base" hangingPunct="0">
              <a:spcBef>
                <a:spcPct val="0"/>
              </a:spcBef>
              <a:spcAft>
                <a:spcPct val="0"/>
              </a:spcAft>
              <a:defRPr sz="3600" baseline="-25000">
                <a:solidFill>
                  <a:schemeClr val="tx1"/>
                </a:solidFill>
                <a:latin typeface="Arial" charset="0"/>
                <a:ea typeface="ＭＳ Ｐゴシック" charset="0"/>
              </a:defRPr>
            </a:lvl8pPr>
            <a:lvl9pPr marL="1828800" eaLnBrk="0" fontAlgn="base" hangingPunct="0">
              <a:spcBef>
                <a:spcPct val="0"/>
              </a:spcBef>
              <a:spcAft>
                <a:spcPct val="0"/>
              </a:spcAft>
              <a:defRPr sz="3600" baseline="-25000">
                <a:solidFill>
                  <a:schemeClr val="tx1"/>
                </a:solidFill>
                <a:latin typeface="Arial" charset="0"/>
                <a:ea typeface="ＭＳ Ｐゴシック" charset="0"/>
              </a:defRPr>
            </a:lvl9pPr>
          </a:lstStyle>
          <a:p>
            <a:r>
              <a:rPr lang="en-US" sz="1200" i="1" baseline="0" dirty="0">
                <a:solidFill>
                  <a:schemeClr val="bg1"/>
                </a:solidFill>
                <a:latin typeface="Tahoma"/>
                <a:cs typeface="Tahoma"/>
              </a:rPr>
              <a:t>Source: Fluke Corporation</a:t>
            </a:r>
          </a:p>
        </p:txBody>
      </p:sp>
      <p:sp>
        <p:nvSpPr>
          <p:cNvPr id="7" name="TextBox 6"/>
          <p:cNvSpPr txBox="1"/>
          <p:nvPr/>
        </p:nvSpPr>
        <p:spPr>
          <a:xfrm>
            <a:off x="81026" y="5523989"/>
            <a:ext cx="8981946" cy="1231106"/>
          </a:xfrm>
          <a:prstGeom prst="rect">
            <a:avLst/>
          </a:prstGeom>
          <a:solidFill>
            <a:srgbClr val="FFFF00"/>
          </a:solidFill>
          <a:ln w="15875">
            <a:solidFill>
              <a:srgbClr val="FF0000"/>
            </a:solidFill>
          </a:ln>
        </p:spPr>
        <p:txBody>
          <a:bodyPr wrap="none" rtlCol="0">
            <a:spAutoFit/>
          </a:bodyPr>
          <a:lstStyle>
            <a:defPPr>
              <a:defRPr lang="en-US"/>
            </a:defPPr>
            <a:lvl1pPr algn="ctr">
              <a:defRPr sz="1600" b="1">
                <a:solidFill>
                  <a:srgbClr val="FF0000"/>
                </a:solidFill>
                <a:latin typeface="Tahoma"/>
                <a:cs typeface="Tahoma"/>
              </a:defRPr>
            </a:lvl1pPr>
          </a:lstStyle>
          <a:p>
            <a:r>
              <a:rPr lang="en-US" sz="2000" dirty="0">
                <a:solidFill>
                  <a:schemeClr val="tx1"/>
                </a:solidFill>
              </a:rPr>
              <a:t>In general, look for meters rated:</a:t>
            </a:r>
          </a:p>
          <a:p>
            <a:r>
              <a:rPr lang="en-US" sz="2000" dirty="0">
                <a:solidFill>
                  <a:schemeClr val="tx1"/>
                </a:solidFill>
              </a:rPr>
              <a:t>CAT III 1000V / CAT IV 600V</a:t>
            </a:r>
          </a:p>
          <a:p>
            <a:endParaRPr lang="en-US" sz="1400" dirty="0">
              <a:solidFill>
                <a:schemeClr val="tx1"/>
              </a:solidFill>
            </a:endParaRPr>
          </a:p>
          <a:p>
            <a:r>
              <a:rPr lang="en-US" sz="2000" dirty="0">
                <a:solidFill>
                  <a:schemeClr val="tx1"/>
                </a:solidFill>
              </a:rPr>
              <a:t>Selection of CAT IV 1000V and CAT III or IV 1500V meters is limited</a:t>
            </a:r>
          </a:p>
        </p:txBody>
      </p:sp>
      <p:pic>
        <p:nvPicPr>
          <p:cNvPr id="3" name="Picture 2" descr="Diagram of the locations of the category ratings of electric meters. "/>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4995797" y="1197948"/>
            <a:ext cx="3962400" cy="4011168"/>
          </a:xfrm>
          <a:prstGeom prst="rect">
            <a:avLst/>
          </a:prstGeom>
        </p:spPr>
      </p:pic>
    </p:spTree>
    <p:extLst>
      <p:ext uri="{BB962C8B-B14F-4D97-AF65-F5344CB8AC3E}">
        <p14:creationId xmlns:p14="http://schemas.microsoft.com/office/powerpoint/2010/main" val="22069614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2">
                                            <p:txEl>
                                              <p:pRg st="2" end="2"/>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2">
                                            <p:txEl>
                                              <p:pRg st="3" end="3"/>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2">
                                            <p:txEl>
                                              <p:pRg st="4" end="4"/>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2">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
                                            <p:txEl>
                                              <p:pRg st="6" end="6"/>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2">
                                            <p:txEl>
                                              <p:pRg st="7" end="7"/>
                                            </p:tx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2">
                                            <p:txEl>
                                              <p:pRg st="8" end="8"/>
                                            </p:txEl>
                                          </p:spTgt>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2">
                                            <p:txEl>
                                              <p:pRg st="9" end="9"/>
                                            </p:tx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P spid="7" grpId="0" animBg="1"/>
    </p:bld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1"/>
          <p:cNvSpPr>
            <a:spLocks noGrp="1"/>
          </p:cNvSpPr>
          <p:nvPr>
            <p:ph type="title"/>
          </p:nvPr>
        </p:nvSpPr>
        <p:spPr/>
        <p:txBody>
          <a:bodyPr/>
          <a:lstStyle/>
          <a:p>
            <a:pPr eaLnBrk="1" hangingPunct="1">
              <a:defRPr/>
            </a:pPr>
            <a:r>
              <a:rPr dirty="0">
                <a:solidFill>
                  <a:schemeClr val="tx1"/>
                </a:solidFill>
              </a:rPr>
              <a:t>Meter Safety Check</a:t>
            </a:r>
            <a:endParaRPr sz="3600" dirty="0">
              <a:solidFill>
                <a:schemeClr val="tx1"/>
              </a:solidFill>
            </a:endParaRPr>
          </a:p>
        </p:txBody>
      </p:sp>
      <p:sp>
        <p:nvSpPr>
          <p:cNvPr id="7171" name="Content Placeholder 2"/>
          <p:cNvSpPr>
            <a:spLocks noGrp="1"/>
          </p:cNvSpPr>
          <p:nvPr>
            <p:ph idx="1"/>
          </p:nvPr>
        </p:nvSpPr>
        <p:spPr>
          <a:xfrm>
            <a:off x="91440" y="1472475"/>
            <a:ext cx="7368615" cy="4891678"/>
          </a:xfrm>
        </p:spPr>
        <p:txBody>
          <a:bodyPr>
            <a:noAutofit/>
          </a:bodyPr>
          <a:lstStyle/>
          <a:p>
            <a:pPr>
              <a:spcAft>
                <a:spcPts val="600"/>
              </a:spcAft>
            </a:pPr>
            <a:r>
              <a:rPr lang="en-US" sz="2800" dirty="0"/>
              <a:t>Look for</a:t>
            </a:r>
          </a:p>
          <a:p>
            <a:pPr lvl="1">
              <a:spcAft>
                <a:spcPts val="600"/>
              </a:spcAft>
            </a:pPr>
            <a:r>
              <a:rPr lang="en-US" sz="2400" dirty="0"/>
              <a:t>Cracked or oily case</a:t>
            </a:r>
          </a:p>
          <a:p>
            <a:pPr lvl="1">
              <a:spcAft>
                <a:spcPts val="600"/>
              </a:spcAft>
            </a:pPr>
            <a:r>
              <a:rPr lang="en-US" sz="2400" dirty="0"/>
              <a:t>Worn probe wire insulation </a:t>
            </a:r>
          </a:p>
          <a:p>
            <a:pPr lvl="1">
              <a:spcAft>
                <a:spcPts val="600"/>
              </a:spcAft>
            </a:pPr>
            <a:r>
              <a:rPr lang="en-US" sz="2400" dirty="0"/>
              <a:t>Loose or broken probe tips</a:t>
            </a:r>
          </a:p>
          <a:p>
            <a:pPr>
              <a:spcAft>
                <a:spcPts val="600"/>
              </a:spcAft>
            </a:pPr>
            <a:r>
              <a:rPr lang="en-US" sz="2800" dirty="0"/>
              <a:t>Other considerations</a:t>
            </a:r>
          </a:p>
          <a:p>
            <a:pPr lvl="1">
              <a:spcAft>
                <a:spcPts val="600"/>
              </a:spcAft>
            </a:pPr>
            <a:r>
              <a:rPr lang="en-US" sz="2400" dirty="0"/>
              <a:t>Proper voltage and safety rating </a:t>
            </a:r>
          </a:p>
          <a:p>
            <a:pPr lvl="1">
              <a:spcAft>
                <a:spcPts val="600"/>
              </a:spcAft>
            </a:pPr>
            <a:r>
              <a:rPr lang="en-US" sz="2400" dirty="0"/>
              <a:t>Fused leads</a:t>
            </a:r>
          </a:p>
          <a:p>
            <a:pPr lvl="1">
              <a:spcAft>
                <a:spcPts val="600"/>
              </a:spcAft>
            </a:pPr>
            <a:r>
              <a:rPr lang="en-US" sz="2400" dirty="0"/>
              <a:t>Manufacturer approved replacement fuses</a:t>
            </a:r>
          </a:p>
          <a:p>
            <a:pPr lvl="1">
              <a:spcAft>
                <a:spcPts val="600"/>
              </a:spcAft>
            </a:pPr>
            <a:r>
              <a:rPr lang="en-US" sz="2400" dirty="0"/>
              <a:t>Proper storage and care</a:t>
            </a:r>
          </a:p>
          <a:p>
            <a:pPr lvl="1">
              <a:spcAft>
                <a:spcPts val="600"/>
              </a:spcAft>
            </a:pPr>
            <a:r>
              <a:rPr lang="en-US" sz="2400" dirty="0"/>
              <a:t>Use quality meters from reputable brand</a:t>
            </a:r>
          </a:p>
          <a:p>
            <a:pPr eaLnBrk="1" fontAlgn="auto" hangingPunct="1">
              <a:lnSpc>
                <a:spcPct val="110000"/>
              </a:lnSpc>
              <a:spcAft>
                <a:spcPts val="600"/>
              </a:spcAft>
              <a:buFontTx/>
              <a:buNone/>
              <a:defRPr/>
            </a:pPr>
            <a:endParaRPr lang="en-US" sz="2800" dirty="0">
              <a:solidFill>
                <a:srgbClr val="000000"/>
              </a:solidFill>
            </a:endParaRPr>
          </a:p>
        </p:txBody>
      </p:sp>
      <p:sp>
        <p:nvSpPr>
          <p:cNvPr id="7" name="TextBox 6">
            <a:extLst>
              <a:ext uri="{FF2B5EF4-FFF2-40B4-BE49-F238E27FC236}">
                <a16:creationId xmlns:a16="http://schemas.microsoft.com/office/drawing/2014/main" id="{D5E7295C-D770-4A20-A95E-BAFC3F066454}"/>
              </a:ext>
            </a:extLst>
          </p:cNvPr>
          <p:cNvSpPr txBox="1"/>
          <p:nvPr/>
        </p:nvSpPr>
        <p:spPr>
          <a:xfrm>
            <a:off x="2256300" y="1007678"/>
            <a:ext cx="4631397" cy="521553"/>
          </a:xfrm>
          <a:prstGeom prst="rect">
            <a:avLst/>
          </a:prstGeom>
          <a:solidFill>
            <a:srgbClr val="FFFF00"/>
          </a:solidFill>
          <a:ln w="38100">
            <a:solidFill>
              <a:srgbClr val="FF0000"/>
            </a:solidFill>
          </a:ln>
        </p:spPr>
        <p:txBody>
          <a:bodyPr wrap="none" rtlCol="0">
            <a:spAutoFit/>
          </a:bodyPr>
          <a:lstStyle>
            <a:defPPr>
              <a:defRPr lang="en-US"/>
            </a:defPPr>
            <a:lvl1pPr algn="ctr">
              <a:defRPr sz="1600" b="1">
                <a:solidFill>
                  <a:srgbClr val="FF0000"/>
                </a:solidFill>
                <a:latin typeface="Tahoma"/>
                <a:cs typeface="Tahoma"/>
              </a:defRPr>
            </a:lvl1pPr>
          </a:lstStyle>
          <a:p>
            <a:pPr fontAlgn="auto">
              <a:lnSpc>
                <a:spcPct val="110000"/>
              </a:lnSpc>
              <a:spcAft>
                <a:spcPts val="600"/>
              </a:spcAft>
              <a:defRPr/>
            </a:pPr>
            <a:r>
              <a:rPr lang="en-US" sz="2800" dirty="0">
                <a:solidFill>
                  <a:schemeClr val="tx1"/>
                </a:solidFill>
              </a:rPr>
              <a:t>Inspect before each use!</a:t>
            </a:r>
          </a:p>
        </p:txBody>
      </p:sp>
      <p:pic>
        <p:nvPicPr>
          <p:cNvPr id="2" name="Picture 1" descr="Picture of a multi meter which is black and burnt because it failed while being used in the field. "/>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553075" y="1727351"/>
            <a:ext cx="3590925" cy="3152775"/>
          </a:xfrm>
          <a:prstGeom prst="rect">
            <a:avLst/>
          </a:prstGeom>
        </p:spPr>
      </p:pic>
    </p:spTree>
    <p:extLst>
      <p:ext uri="{BB962C8B-B14F-4D97-AF65-F5344CB8AC3E}">
        <p14:creationId xmlns:p14="http://schemas.microsoft.com/office/powerpoint/2010/main" val="36643002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171">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7171">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7171">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7171">
                                            <p:txEl>
                                              <p:pRg st="3" end="3"/>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7171">
                                            <p:txEl>
                                              <p:pRg st="4" end="4"/>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7171">
                                            <p:txEl>
                                              <p:pRg st="5" end="5"/>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7171">
                                            <p:txEl>
                                              <p:pRg st="6" end="6"/>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7171">
                                            <p:txEl>
                                              <p:pRg st="7" end="7"/>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7171">
                                            <p:txEl>
                                              <p:pRg st="8" end="8"/>
                                            </p:tx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7171">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71" grpId="0" build="p"/>
    </p:bld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5" name="Title 1"/>
          <p:cNvSpPr>
            <a:spLocks noGrp="1"/>
          </p:cNvSpPr>
          <p:nvPr>
            <p:ph type="title"/>
          </p:nvPr>
        </p:nvSpPr>
        <p:spPr/>
        <p:txBody>
          <a:bodyPr/>
          <a:lstStyle/>
          <a:p>
            <a:r>
              <a:rPr lang="en-US" dirty="0">
                <a:solidFill>
                  <a:schemeClr val="tx1"/>
                </a:solidFill>
                <a:ea typeface="MS PGothic" pitchFamily="34" charset="-128"/>
              </a:rPr>
              <a:t>Safe Meter Testing Procedures</a:t>
            </a:r>
          </a:p>
        </p:txBody>
      </p:sp>
      <p:sp>
        <p:nvSpPr>
          <p:cNvPr id="2" name="Content Placeholder 1"/>
          <p:cNvSpPr>
            <a:spLocks noGrp="1"/>
          </p:cNvSpPr>
          <p:nvPr>
            <p:ph idx="4294967295"/>
          </p:nvPr>
        </p:nvSpPr>
        <p:spPr>
          <a:xfrm>
            <a:off x="127816" y="1006475"/>
            <a:ext cx="5535613" cy="5532438"/>
          </a:xfrm>
        </p:spPr>
        <p:txBody>
          <a:bodyPr>
            <a:noAutofit/>
          </a:bodyPr>
          <a:lstStyle/>
          <a:p>
            <a:pPr>
              <a:spcAft>
                <a:spcPts val="300"/>
              </a:spcAft>
            </a:pPr>
            <a:r>
              <a:rPr lang="en-US" sz="2000" dirty="0"/>
              <a:t>Testing is the most dangerous electrical activity for PV technician</a:t>
            </a:r>
          </a:p>
          <a:p>
            <a:pPr lvl="1">
              <a:spcAft>
                <a:spcPts val="300"/>
              </a:spcAft>
              <a:buClr>
                <a:srgbClr val="2776A7"/>
              </a:buClr>
            </a:pPr>
            <a:r>
              <a:rPr lang="en-US" sz="1800" dirty="0"/>
              <a:t>Use appropriate PPE</a:t>
            </a:r>
          </a:p>
          <a:p>
            <a:pPr lvl="1">
              <a:spcAft>
                <a:spcPts val="300"/>
              </a:spcAft>
              <a:buClr>
                <a:srgbClr val="2776A7"/>
              </a:buClr>
            </a:pPr>
            <a:r>
              <a:rPr lang="en-US" sz="1800" dirty="0"/>
              <a:t>Before testing - confirm correct meter  setting and probe sockets</a:t>
            </a:r>
          </a:p>
          <a:p>
            <a:pPr>
              <a:spcAft>
                <a:spcPts val="300"/>
              </a:spcAft>
            </a:pPr>
            <a:r>
              <a:rPr lang="en-US" sz="2000" dirty="0"/>
              <a:t>Start testing from power sources and   work back to inverter</a:t>
            </a:r>
          </a:p>
          <a:p>
            <a:pPr lvl="1">
              <a:spcAft>
                <a:spcPts val="300"/>
              </a:spcAft>
              <a:buClr>
                <a:srgbClr val="2776A7"/>
              </a:buClr>
            </a:pPr>
            <a:r>
              <a:rPr lang="en-US" sz="1800" dirty="0"/>
              <a:t>Know the expected value</a:t>
            </a:r>
          </a:p>
          <a:p>
            <a:pPr>
              <a:spcAft>
                <a:spcPts val="300"/>
              </a:spcAft>
            </a:pPr>
            <a:r>
              <a:rPr lang="en-US" sz="2000" dirty="0"/>
              <a:t>Check AC voltage at all locations as applicable </a:t>
            </a:r>
          </a:p>
          <a:p>
            <a:pPr lvl="1">
              <a:spcAft>
                <a:spcPts val="300"/>
              </a:spcAft>
              <a:buClr>
                <a:srgbClr val="2776A7"/>
              </a:buClr>
            </a:pPr>
            <a:r>
              <a:rPr lang="en-US" sz="1800" dirty="0"/>
              <a:t>Line-to-line</a:t>
            </a:r>
          </a:p>
          <a:p>
            <a:pPr lvl="1">
              <a:spcAft>
                <a:spcPts val="300"/>
              </a:spcAft>
              <a:buClr>
                <a:srgbClr val="2776A7"/>
              </a:buClr>
            </a:pPr>
            <a:r>
              <a:rPr lang="en-US" sz="1800" dirty="0"/>
              <a:t>Line-to-grounded conductor</a:t>
            </a:r>
          </a:p>
          <a:p>
            <a:pPr lvl="1">
              <a:spcAft>
                <a:spcPts val="300"/>
              </a:spcAft>
              <a:buClr>
                <a:srgbClr val="2776A7"/>
              </a:buClr>
            </a:pPr>
            <a:r>
              <a:rPr lang="en-US" sz="1800" dirty="0"/>
              <a:t>Line-to-equipment ground</a:t>
            </a:r>
          </a:p>
          <a:p>
            <a:pPr>
              <a:spcAft>
                <a:spcPts val="300"/>
              </a:spcAft>
            </a:pPr>
            <a:r>
              <a:rPr lang="en-US" sz="2000" dirty="0"/>
              <a:t>Always check for current in circuits</a:t>
            </a:r>
            <a:r>
              <a:rPr lang="en-US" sz="2000" b="1" dirty="0"/>
              <a:t> before </a:t>
            </a:r>
            <a:r>
              <a:rPr lang="en-US" sz="2000" dirty="0"/>
              <a:t>operating non-load-break rated devices</a:t>
            </a:r>
          </a:p>
        </p:txBody>
      </p:sp>
      <p:pic>
        <p:nvPicPr>
          <p:cNvPr id="12" name="Picture 11" descr="Picture of a person with electrically insulated gloves testing for current with a clamp on amp meter inside a DC combiner box. The meter reads zero amps."/>
          <p:cNvPicPr>
            <a:picLocks noChangeAspect="1"/>
          </p:cNvPicPr>
          <p:nvPr/>
        </p:nvPicPr>
        <p:blipFill rotWithShape="1">
          <a:blip r:embed="rId3" cstate="email">
            <a:extLst>
              <a:ext uri="{28A0092B-C50C-407E-A947-70E740481C1C}">
                <a14:useLocalDpi xmlns:a14="http://schemas.microsoft.com/office/drawing/2010/main"/>
              </a:ext>
            </a:extLst>
          </a:blip>
          <a:srcRect t="-1"/>
          <a:stretch/>
        </p:blipFill>
        <p:spPr>
          <a:xfrm rot="16200000">
            <a:off x="6055420" y="1334539"/>
            <a:ext cx="3001432" cy="2353539"/>
          </a:xfrm>
          <a:prstGeom prst="rect">
            <a:avLst/>
          </a:prstGeom>
          <a:ln w="19050"/>
        </p:spPr>
        <p:style>
          <a:lnRef idx="2">
            <a:schemeClr val="dk1"/>
          </a:lnRef>
          <a:fillRef idx="1">
            <a:schemeClr val="lt1"/>
          </a:fillRef>
          <a:effectRef idx="0">
            <a:schemeClr val="dk1"/>
          </a:effectRef>
          <a:fontRef idx="minor">
            <a:schemeClr val="dk1"/>
          </a:fontRef>
        </p:style>
      </p:pic>
      <p:pic>
        <p:nvPicPr>
          <p:cNvPr id="4" name="Picture 3" descr="Picture of the fuse holders inside a DC combiner box."/>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6069771" y="4108213"/>
            <a:ext cx="2672060" cy="2667451"/>
          </a:xfrm>
          <a:prstGeom prst="rect">
            <a:avLst/>
          </a:prstGeom>
          <a:ln w="19050"/>
        </p:spPr>
        <p:style>
          <a:lnRef idx="2">
            <a:schemeClr val="dk1"/>
          </a:lnRef>
          <a:fillRef idx="1">
            <a:schemeClr val="lt1"/>
          </a:fillRef>
          <a:effectRef idx="0">
            <a:schemeClr val="dk1"/>
          </a:effectRef>
          <a:fontRef idx="minor">
            <a:schemeClr val="dk1"/>
          </a:fontRef>
        </p:style>
      </p:pic>
    </p:spTree>
    <p:extLst>
      <p:ext uri="{BB962C8B-B14F-4D97-AF65-F5344CB8AC3E}">
        <p14:creationId xmlns:p14="http://schemas.microsoft.com/office/powerpoint/2010/main" val="9648109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
                                            <p:txEl>
                                              <p:pRg st="3" end="3"/>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2">
                                            <p:txEl>
                                              <p:pRg st="5" end="5"/>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2">
                                            <p:txEl>
                                              <p:pRg st="6" end="6"/>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2">
                                            <p:txEl>
                                              <p:pRg st="7" end="7"/>
                                            </p:tx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2">
                                            <p:txEl>
                                              <p:pRg st="8" end="8"/>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2">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424045-1E93-4D89-9217-0067416F5F10}"/>
              </a:ext>
            </a:extLst>
          </p:cNvPr>
          <p:cNvSpPr>
            <a:spLocks noGrp="1"/>
          </p:cNvSpPr>
          <p:nvPr>
            <p:ph type="title"/>
          </p:nvPr>
        </p:nvSpPr>
        <p:spPr/>
        <p:txBody>
          <a:bodyPr/>
          <a:lstStyle/>
          <a:p>
            <a:r>
              <a:rPr lang="en-US" sz="3600" dirty="0">
                <a:solidFill>
                  <a:schemeClr val="tx1"/>
                </a:solidFill>
              </a:rPr>
              <a:t>Voltage Testing</a:t>
            </a:r>
          </a:p>
        </p:txBody>
      </p:sp>
      <p:sp>
        <p:nvSpPr>
          <p:cNvPr id="3" name="Content Placeholder 2">
            <a:extLst>
              <a:ext uri="{FF2B5EF4-FFF2-40B4-BE49-F238E27FC236}">
                <a16:creationId xmlns:a16="http://schemas.microsoft.com/office/drawing/2014/main" id="{4C580C56-27D4-47FB-90DC-784EA45E0070}"/>
              </a:ext>
            </a:extLst>
          </p:cNvPr>
          <p:cNvSpPr>
            <a:spLocks noGrp="1"/>
          </p:cNvSpPr>
          <p:nvPr>
            <p:ph idx="1"/>
          </p:nvPr>
        </p:nvSpPr>
        <p:spPr>
          <a:xfrm>
            <a:off x="8315" y="946466"/>
            <a:ext cx="9135684" cy="3649286"/>
          </a:xfrm>
        </p:spPr>
        <p:txBody>
          <a:bodyPr numCol="2"/>
          <a:lstStyle/>
          <a:p>
            <a:pPr>
              <a:spcAft>
                <a:spcPts val="600"/>
              </a:spcAft>
            </a:pPr>
            <a:r>
              <a:rPr lang="en-US" sz="2800" dirty="0"/>
              <a:t>Three point method </a:t>
            </a:r>
          </a:p>
          <a:p>
            <a:pPr lvl="1">
              <a:spcAft>
                <a:spcPts val="600"/>
              </a:spcAft>
            </a:pPr>
            <a:r>
              <a:rPr lang="en-US" sz="2400" dirty="0"/>
              <a:t>Test known circuit / voltage source</a:t>
            </a:r>
          </a:p>
          <a:p>
            <a:pPr lvl="1">
              <a:spcAft>
                <a:spcPts val="600"/>
              </a:spcAft>
            </a:pPr>
            <a:r>
              <a:rPr lang="en-US" sz="2400" dirty="0"/>
              <a:t>Measure target circuit</a:t>
            </a:r>
          </a:p>
          <a:p>
            <a:pPr lvl="1">
              <a:spcAft>
                <a:spcPts val="600"/>
              </a:spcAft>
            </a:pPr>
            <a:r>
              <a:rPr lang="en-US" sz="2400" dirty="0"/>
              <a:t>Re-test known circuit / source</a:t>
            </a:r>
          </a:p>
          <a:p>
            <a:pPr>
              <a:spcAft>
                <a:spcPts val="600"/>
              </a:spcAft>
            </a:pPr>
            <a:endParaRPr lang="en-US" sz="2800" dirty="0"/>
          </a:p>
          <a:p>
            <a:pPr>
              <a:spcAft>
                <a:spcPts val="600"/>
              </a:spcAft>
            </a:pPr>
            <a:endParaRPr lang="en-US" sz="2800" dirty="0"/>
          </a:p>
          <a:p>
            <a:pPr>
              <a:spcAft>
                <a:spcPts val="600"/>
              </a:spcAft>
            </a:pPr>
            <a:endParaRPr lang="en-US" sz="2800" dirty="0"/>
          </a:p>
          <a:p>
            <a:pPr>
              <a:spcAft>
                <a:spcPts val="600"/>
              </a:spcAft>
            </a:pPr>
            <a:r>
              <a:rPr lang="en-US" sz="2800" dirty="0"/>
              <a:t>Test DC voltage and confirm correct polarity in each piece of equipment before</a:t>
            </a:r>
          </a:p>
          <a:p>
            <a:pPr lvl="1">
              <a:spcAft>
                <a:spcPts val="600"/>
              </a:spcAft>
            </a:pPr>
            <a:r>
              <a:rPr lang="en-US" sz="2400" dirty="0"/>
              <a:t>Performing any work</a:t>
            </a:r>
          </a:p>
          <a:p>
            <a:pPr lvl="1">
              <a:spcAft>
                <a:spcPts val="600"/>
              </a:spcAft>
            </a:pPr>
            <a:r>
              <a:rPr lang="en-US" sz="2400" dirty="0"/>
              <a:t>System commissioning</a:t>
            </a:r>
          </a:p>
          <a:p>
            <a:pPr lvl="2">
              <a:spcAft>
                <a:spcPts val="600"/>
              </a:spcAft>
            </a:pPr>
            <a:r>
              <a:rPr lang="en-US" sz="2000" dirty="0"/>
              <a:t>Closing switches</a:t>
            </a:r>
          </a:p>
          <a:p>
            <a:pPr lvl="2">
              <a:spcAft>
                <a:spcPts val="600"/>
              </a:spcAft>
            </a:pPr>
            <a:r>
              <a:rPr lang="en-US" sz="2000" dirty="0"/>
              <a:t>Installing fuses</a:t>
            </a:r>
          </a:p>
          <a:p>
            <a:pPr>
              <a:spcAft>
                <a:spcPts val="600"/>
              </a:spcAft>
            </a:pPr>
            <a:endParaRPr lang="en-US" sz="2400" dirty="0"/>
          </a:p>
          <a:p>
            <a:pPr>
              <a:spcAft>
                <a:spcPts val="600"/>
              </a:spcAft>
            </a:pPr>
            <a:endParaRPr lang="en-US" sz="2400" dirty="0"/>
          </a:p>
        </p:txBody>
      </p:sp>
      <p:pic>
        <p:nvPicPr>
          <p:cNvPr id="4" name="Picture 3" descr="Picture of a worker with electrically insulated gloves and fire rated long sleeve shirt testing voltage inside a large DC combiner box. It's not shown in the photo but the person is also wearing an arc flash face shield and balaclava."/>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29983" y="3823765"/>
            <a:ext cx="4400550" cy="2943225"/>
          </a:xfrm>
          <a:prstGeom prst="rect">
            <a:avLst/>
          </a:prstGeom>
        </p:spPr>
      </p:pic>
    </p:spTree>
    <p:extLst>
      <p:ext uri="{BB962C8B-B14F-4D97-AF65-F5344CB8AC3E}">
        <p14:creationId xmlns:p14="http://schemas.microsoft.com/office/powerpoint/2010/main" val="15321240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3">
                                            <p:txEl>
                                              <p:pRg st="7" end="7"/>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
                                            <p:txEl>
                                              <p:pRg st="8" end="8"/>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
                                            <p:txEl>
                                              <p:pRg st="9" end="9"/>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3">
                                            <p:txEl>
                                              <p:pRg st="10" end="10"/>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3">
                                            <p:txEl>
                                              <p:pRg st="11" end="1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Picture 1" descr="Picture of a roof mounted PV array covered in a blue tarp."/>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4315933" y="1380212"/>
            <a:ext cx="4695825" cy="3771900"/>
          </a:xfrm>
          <a:prstGeom prst="rect">
            <a:avLst/>
          </a:prstGeom>
        </p:spPr>
      </p:pic>
      <p:sp>
        <p:nvSpPr>
          <p:cNvPr id="7" name="Rectangle 2"/>
          <p:cNvSpPr>
            <a:spLocks noGrp="1" noChangeArrowheads="1"/>
          </p:cNvSpPr>
          <p:nvPr>
            <p:ph type="title"/>
          </p:nvPr>
        </p:nvSpPr>
        <p:spPr/>
        <p:txBody>
          <a:bodyPr/>
          <a:lstStyle/>
          <a:p>
            <a:pPr>
              <a:defRPr/>
            </a:pPr>
            <a:r>
              <a:rPr lang="en-US" sz="3800" dirty="0">
                <a:solidFill>
                  <a:schemeClr val="tx1"/>
                </a:solidFill>
                <a:latin typeface="Tahoma" charset="0"/>
                <a:ea typeface="Tahoma" charset="0"/>
                <a:cs typeface="Tahoma" charset="0"/>
              </a:rPr>
              <a:t>Electrical Hazard: PV Array</a:t>
            </a:r>
            <a:endParaRPr sz="3800" dirty="0">
              <a:solidFill>
                <a:schemeClr val="tx1"/>
              </a:solidFill>
              <a:latin typeface="Tahoma" charset="0"/>
              <a:ea typeface="Tahoma" charset="0"/>
              <a:cs typeface="Tahoma" charset="0"/>
            </a:endParaRPr>
          </a:p>
        </p:txBody>
      </p:sp>
      <p:sp>
        <p:nvSpPr>
          <p:cNvPr id="3" name="TextBox 2"/>
          <p:cNvSpPr txBox="1"/>
          <p:nvPr/>
        </p:nvSpPr>
        <p:spPr>
          <a:xfrm>
            <a:off x="995870" y="938258"/>
            <a:ext cx="7141700" cy="400110"/>
          </a:xfrm>
          <a:prstGeom prst="rect">
            <a:avLst/>
          </a:prstGeom>
          <a:noFill/>
        </p:spPr>
        <p:txBody>
          <a:bodyPr wrap="none" rtlCol="0">
            <a:spAutoFit/>
          </a:bodyPr>
          <a:lstStyle/>
          <a:p>
            <a:pPr algn="ctr"/>
            <a:r>
              <a:rPr lang="en-US" sz="2000" b="1" dirty="0">
                <a:latin typeface="Tahoma"/>
                <a:cs typeface="Tahoma"/>
              </a:rPr>
              <a:t>Small roof-mounted PV array covered with a blue tarp</a:t>
            </a:r>
          </a:p>
        </p:txBody>
      </p:sp>
      <p:sp>
        <p:nvSpPr>
          <p:cNvPr id="66563" name="Rectangle 3"/>
          <p:cNvSpPr>
            <a:spLocks noGrp="1" noChangeArrowheads="1"/>
          </p:cNvSpPr>
          <p:nvPr>
            <p:ph idx="1"/>
          </p:nvPr>
        </p:nvSpPr>
        <p:spPr>
          <a:xfrm>
            <a:off x="80247" y="1407490"/>
            <a:ext cx="4207467" cy="3762036"/>
          </a:xfrm>
          <a:ln w="19050">
            <a:solidFill>
              <a:schemeClr val="tx1"/>
            </a:solidFill>
          </a:ln>
          <a:effectLst/>
        </p:spPr>
        <p:style>
          <a:lnRef idx="1">
            <a:schemeClr val="dk1"/>
          </a:lnRef>
          <a:fillRef idx="2">
            <a:schemeClr val="dk1"/>
          </a:fillRef>
          <a:effectRef idx="1">
            <a:schemeClr val="dk1"/>
          </a:effectRef>
          <a:fontRef idx="minor">
            <a:schemeClr val="dk1"/>
          </a:fontRef>
        </p:style>
        <p:txBody>
          <a:bodyPr/>
          <a:lstStyle/>
          <a:p>
            <a:pPr>
              <a:buNone/>
            </a:pPr>
            <a:r>
              <a:rPr lang="en-US" altLang="en-US" sz="2400" b="1" dirty="0">
                <a:ea typeface="MS PGothic" charset="-128"/>
              </a:rPr>
              <a:t> Inverter On </a:t>
            </a:r>
            <a:r>
              <a:rPr lang="en-US" altLang="en-US" sz="2400" dirty="0">
                <a:ea typeface="MS PGothic" charset="-128"/>
              </a:rPr>
              <a:t>(operating):</a:t>
            </a:r>
            <a:endParaRPr lang="en-US" altLang="en-US" sz="1100" dirty="0">
              <a:ea typeface="MS PGothic" charset="-128"/>
            </a:endParaRPr>
          </a:p>
          <a:p>
            <a:pPr eaLnBrk="1" hangingPunct="1">
              <a:buFontTx/>
              <a:buNone/>
            </a:pPr>
            <a:r>
              <a:rPr lang="en-US" altLang="en-US" sz="2400" dirty="0">
                <a:ea typeface="MS PGothic" charset="-128"/>
              </a:rPr>
              <a:t>   Power: 199 W</a:t>
            </a:r>
          </a:p>
          <a:p>
            <a:pPr eaLnBrk="1" hangingPunct="1">
              <a:buFontTx/>
              <a:buNone/>
            </a:pPr>
            <a:r>
              <a:rPr lang="en-US" altLang="en-US" sz="2400" dirty="0">
                <a:ea typeface="MS PGothic" charset="-128"/>
              </a:rPr>
              <a:t>   Voltage: 161 V</a:t>
            </a:r>
          </a:p>
          <a:p>
            <a:pPr eaLnBrk="1" hangingPunct="1">
              <a:buFontTx/>
              <a:buNone/>
            </a:pPr>
            <a:r>
              <a:rPr lang="en-US" altLang="en-US" sz="2400" dirty="0">
                <a:ea typeface="MS PGothic" charset="-128"/>
              </a:rPr>
              <a:t>   Current: 1.2 A</a:t>
            </a:r>
          </a:p>
          <a:p>
            <a:pPr eaLnBrk="1" hangingPunct="1">
              <a:buFontTx/>
              <a:buNone/>
            </a:pPr>
            <a:endParaRPr lang="en-US" altLang="en-US" sz="2400" dirty="0">
              <a:ea typeface="MS PGothic" charset="-128"/>
            </a:endParaRPr>
          </a:p>
          <a:p>
            <a:pPr>
              <a:buNone/>
            </a:pPr>
            <a:r>
              <a:rPr lang="en-US" altLang="en-US" sz="2400" b="1" dirty="0">
                <a:ea typeface="MS PGothic" charset="-128"/>
              </a:rPr>
              <a:t> Inverter Off</a:t>
            </a:r>
            <a:r>
              <a:rPr lang="en-US" altLang="en-US" sz="2400" dirty="0">
                <a:ea typeface="MS PGothic" charset="-128"/>
              </a:rPr>
              <a:t>:</a:t>
            </a:r>
            <a:endParaRPr lang="en-US" altLang="en-US" sz="1100" dirty="0">
              <a:ea typeface="MS PGothic" charset="-128"/>
            </a:endParaRPr>
          </a:p>
          <a:p>
            <a:pPr>
              <a:buNone/>
            </a:pPr>
            <a:r>
              <a:rPr lang="en-US" altLang="en-US" sz="2400" dirty="0">
                <a:ea typeface="MS PGothic" charset="-128"/>
              </a:rPr>
              <a:t>  Open circuit voltage: 198 V</a:t>
            </a:r>
          </a:p>
          <a:p>
            <a:pPr>
              <a:buNone/>
            </a:pPr>
            <a:r>
              <a:rPr lang="en-US" altLang="en-US" sz="2400" dirty="0">
                <a:ea typeface="MS PGothic" charset="-128"/>
              </a:rPr>
              <a:t>  Short circuit current: 1.35 A</a:t>
            </a:r>
          </a:p>
          <a:p>
            <a:pPr eaLnBrk="1" hangingPunct="1">
              <a:buFontTx/>
              <a:buNone/>
            </a:pPr>
            <a:endParaRPr lang="en-US" altLang="en-US" sz="2400" dirty="0">
              <a:latin typeface="Times New Roman" charset="0"/>
              <a:ea typeface="MS PGothic" charset="-128"/>
            </a:endParaRPr>
          </a:p>
          <a:p>
            <a:pPr eaLnBrk="1" hangingPunct="1">
              <a:buFontTx/>
              <a:buNone/>
            </a:pPr>
            <a:endParaRPr lang="en-US" altLang="en-US" sz="2400" dirty="0">
              <a:latin typeface="Times New Roman" charset="0"/>
              <a:ea typeface="MS PGothic" charset="-128"/>
            </a:endParaRPr>
          </a:p>
          <a:p>
            <a:pPr eaLnBrk="1" hangingPunct="1">
              <a:buFontTx/>
              <a:buNone/>
            </a:pPr>
            <a:endParaRPr lang="en-US" altLang="en-US" sz="2400" dirty="0">
              <a:latin typeface="Times New Roman" charset="0"/>
              <a:ea typeface="MS PGothic" charset="-128"/>
            </a:endParaRPr>
          </a:p>
        </p:txBody>
      </p:sp>
      <p:sp>
        <p:nvSpPr>
          <p:cNvPr id="9" name="TextBox 8">
            <a:extLst>
              <a:ext uri="{FF2B5EF4-FFF2-40B4-BE49-F238E27FC236}">
                <a16:creationId xmlns:a16="http://schemas.microsoft.com/office/drawing/2014/main" id="{B96AABBA-9F06-7C4A-AF74-7AB8647F744B}"/>
              </a:ext>
            </a:extLst>
          </p:cNvPr>
          <p:cNvSpPr txBox="1"/>
          <p:nvPr/>
        </p:nvSpPr>
        <p:spPr>
          <a:xfrm>
            <a:off x="93784" y="5318313"/>
            <a:ext cx="8954241" cy="1446550"/>
          </a:xfrm>
          <a:prstGeom prst="rect">
            <a:avLst/>
          </a:prstGeom>
          <a:solidFill>
            <a:srgbClr val="FFFF00"/>
          </a:solidFill>
          <a:ln w="50800">
            <a:solidFill>
              <a:srgbClr val="FF0000"/>
            </a:solidFill>
          </a:ln>
        </p:spPr>
        <p:txBody>
          <a:bodyPr wrap="square" rtlCol="0">
            <a:spAutoFit/>
          </a:bodyPr>
          <a:lstStyle/>
          <a:p>
            <a:pPr algn="ctr"/>
            <a:r>
              <a:rPr lang="en-US" sz="2000" b="1" dirty="0">
                <a:latin typeface="Tahoma"/>
                <a:cs typeface="Tahoma"/>
              </a:rPr>
              <a:t>It is impossible to reliably and adequately cover a large ground-mounted PV array!</a:t>
            </a:r>
          </a:p>
          <a:p>
            <a:pPr algn="ctr"/>
            <a:endParaRPr lang="en-US" sz="800" b="1" dirty="0">
              <a:latin typeface="Tahoma"/>
              <a:cs typeface="Tahoma"/>
            </a:endParaRPr>
          </a:p>
          <a:p>
            <a:pPr algn="ctr"/>
            <a:r>
              <a:rPr lang="en-US" sz="2000" b="1" dirty="0">
                <a:latin typeface="Tahoma"/>
                <a:cs typeface="Tahoma"/>
              </a:rPr>
              <a:t>Treat PV modules/array as live at all times!</a:t>
            </a:r>
          </a:p>
          <a:p>
            <a:pPr algn="ctr"/>
            <a:r>
              <a:rPr lang="en-US" sz="2000" b="1" dirty="0">
                <a:latin typeface="Tahoma"/>
                <a:cs typeface="Tahoma"/>
              </a:rPr>
              <a:t>And follow documented installation procedures!</a:t>
            </a:r>
          </a:p>
        </p:txBody>
      </p:sp>
      <p:sp>
        <p:nvSpPr>
          <p:cNvPr id="10" name="TextBox 9">
            <a:extLst>
              <a:ext uri="{FF2B5EF4-FFF2-40B4-BE49-F238E27FC236}">
                <a16:creationId xmlns:a16="http://schemas.microsoft.com/office/drawing/2014/main" id="{62DB7DEC-11CD-2744-AF58-EDCE5FE4378F}"/>
              </a:ext>
            </a:extLst>
          </p:cNvPr>
          <p:cNvSpPr txBox="1"/>
          <p:nvPr/>
        </p:nvSpPr>
        <p:spPr>
          <a:xfrm>
            <a:off x="4495280" y="1521706"/>
            <a:ext cx="4362970" cy="584775"/>
          </a:xfrm>
          <a:prstGeom prst="rect">
            <a:avLst/>
          </a:prstGeom>
          <a:solidFill>
            <a:srgbClr val="FFFF00"/>
          </a:solidFill>
          <a:ln w="50800">
            <a:solidFill>
              <a:srgbClr val="FF0000"/>
            </a:solidFill>
          </a:ln>
        </p:spPr>
        <p:txBody>
          <a:bodyPr wrap="square" rtlCol="0">
            <a:spAutoFit/>
          </a:bodyPr>
          <a:lstStyle/>
          <a:p>
            <a:pPr algn="ctr"/>
            <a:r>
              <a:rPr lang="en-US" sz="1600" b="1" dirty="0">
                <a:latin typeface="Tahoma"/>
                <a:cs typeface="Tahoma"/>
              </a:rPr>
              <a:t>This small array still can produce hazardous levels of voltage and current!</a:t>
            </a:r>
          </a:p>
        </p:txBody>
      </p:sp>
      <p:sp>
        <p:nvSpPr>
          <p:cNvPr id="8" name="extBox 7"/>
          <p:cNvSpPr txBox="1"/>
          <p:nvPr/>
        </p:nvSpPr>
        <p:spPr>
          <a:xfrm>
            <a:off x="4393870" y="4630671"/>
            <a:ext cx="3094112" cy="523220"/>
          </a:xfrm>
          <a:prstGeom prst="rect">
            <a:avLst/>
          </a:prstGeom>
          <a:noFill/>
          <a:ln>
            <a:noFill/>
          </a:ln>
        </p:spPr>
        <p:txBody>
          <a:bodyPr wrap="square" rtlCol="0">
            <a:spAutoFit/>
          </a:bodyPr>
          <a:lstStyle/>
          <a:p>
            <a:r>
              <a:rPr lang="en-US" sz="1400" i="1" dirty="0">
                <a:solidFill>
                  <a:schemeClr val="bg1"/>
                </a:solidFill>
                <a:latin typeface="Tahoma"/>
                <a:cs typeface="Tahoma"/>
              </a:rPr>
              <a:t>Values for specific example only, irradiance varied throughout tests</a:t>
            </a:r>
          </a:p>
        </p:txBody>
      </p:sp>
    </p:spTree>
    <p:extLst>
      <p:ext uri="{BB962C8B-B14F-4D97-AF65-F5344CB8AC3E}">
        <p14:creationId xmlns:p14="http://schemas.microsoft.com/office/powerpoint/2010/main" val="9276513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Rectangle 2"/>
          <p:cNvSpPr>
            <a:spLocks noGrp="1" noChangeArrowheads="1"/>
          </p:cNvSpPr>
          <p:nvPr>
            <p:ph type="title"/>
          </p:nvPr>
        </p:nvSpPr>
        <p:spPr/>
        <p:txBody>
          <a:bodyPr/>
          <a:lstStyle/>
          <a:p>
            <a:r>
              <a:rPr lang="en-US" sz="4000" dirty="0">
                <a:solidFill>
                  <a:schemeClr val="tx1"/>
                </a:solidFill>
              </a:rPr>
              <a:t>Clamp-on Meter Use</a:t>
            </a:r>
            <a:endParaRPr lang="en-US" sz="4000" cap="none" dirty="0">
              <a:ln w="12700">
                <a:solidFill>
                  <a:schemeClr val="tx2">
                    <a:satMod val="155000"/>
                  </a:schemeClr>
                </a:solidFill>
                <a:prstDash val="solid"/>
              </a:ln>
              <a:solidFill>
                <a:schemeClr val="tx1"/>
              </a:solidFill>
              <a:effectLst>
                <a:outerShdw blurRad="41275" dist="20320" dir="1800000" algn="tl" rotWithShape="0">
                  <a:srgbClr val="000000">
                    <a:alpha val="40000"/>
                  </a:srgbClr>
                </a:outerShdw>
              </a:effectLst>
              <a:latin typeface="+mn-lt"/>
            </a:endParaRPr>
          </a:p>
        </p:txBody>
      </p:sp>
      <p:sp>
        <p:nvSpPr>
          <p:cNvPr id="3" name="Content Placeholder 2"/>
          <p:cNvSpPr>
            <a:spLocks noGrp="1"/>
          </p:cNvSpPr>
          <p:nvPr>
            <p:ph idx="4294967295"/>
          </p:nvPr>
        </p:nvSpPr>
        <p:spPr>
          <a:xfrm>
            <a:off x="0" y="911225"/>
            <a:ext cx="9144000" cy="2193925"/>
          </a:xfrm>
        </p:spPr>
        <p:txBody>
          <a:bodyPr>
            <a:noAutofit/>
          </a:bodyPr>
          <a:lstStyle/>
          <a:p>
            <a:pPr>
              <a:spcAft>
                <a:spcPts val="0"/>
              </a:spcAft>
            </a:pPr>
            <a:r>
              <a:rPr lang="en-US" sz="2400" dirty="0"/>
              <a:t>To confirm that no current is present before disconnecting a non-load-break rated device</a:t>
            </a:r>
          </a:p>
          <a:p>
            <a:pPr lvl="1">
              <a:spcAft>
                <a:spcPts val="0"/>
              </a:spcAft>
            </a:pPr>
            <a:r>
              <a:rPr lang="en-US" sz="2000" dirty="0"/>
              <a:t>Fuse holders, module quick-connects, bolted or terminal screw connections</a:t>
            </a:r>
          </a:p>
          <a:p>
            <a:pPr>
              <a:spcAft>
                <a:spcPts val="0"/>
              </a:spcAft>
            </a:pPr>
            <a:r>
              <a:rPr lang="en-US" sz="2400" dirty="0"/>
              <a:t>To confirm that the expected amount of current is present in an operating circuit</a:t>
            </a:r>
          </a:p>
        </p:txBody>
      </p:sp>
      <p:pic>
        <p:nvPicPr>
          <p:cNvPr id="10" name="Picture 68" descr="clampon"/>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306997" y="3236694"/>
            <a:ext cx="2696759" cy="3388570"/>
          </a:xfrm>
          <a:prstGeom prst="rect">
            <a:avLst/>
          </a:prstGeom>
          <a:noFill/>
          <a:ln w="19050">
            <a:solidFill>
              <a:srgbClr val="000000"/>
            </a:solidFill>
            <a:miter lim="800000"/>
            <a:headEnd/>
            <a:tailEnd/>
          </a:ln>
        </p:spPr>
      </p:pic>
      <p:pic>
        <p:nvPicPr>
          <p:cNvPr id="8" name="Picture 7" descr="Picture of a PV module quick connector that has melted due to a poor connection."/>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rot="5400000">
            <a:off x="2412925" y="4429952"/>
            <a:ext cx="3388570" cy="1049556"/>
          </a:xfrm>
          <a:prstGeom prst="rect">
            <a:avLst/>
          </a:prstGeom>
          <a:noFill/>
          <a:ln w="19050">
            <a:solidFill>
              <a:srgbClr val="000000"/>
            </a:solidFill>
            <a:miter lim="800000"/>
            <a:headEnd/>
            <a:tailEnd/>
          </a:ln>
        </p:spPr>
      </p:pic>
      <p:pic>
        <p:nvPicPr>
          <p:cNvPr id="11" name="Picture 10" descr="Picture of the remnants of a DC combiner box that has had a catastrophic failure. The inside of the combiner is black and burned and some of the fuse holders are melted. "/>
          <p:cNvPicPr>
            <a:picLocks noChangeAspect="1"/>
          </p:cNvPicPr>
          <p:nvPr/>
        </p:nvPicPr>
        <p:blipFill rotWithShape="1">
          <a:blip r:embed="rId5" cstate="email">
            <a:extLst>
              <a:ext uri="{28A0092B-C50C-407E-A947-70E740481C1C}">
                <a14:useLocalDpi xmlns:a14="http://schemas.microsoft.com/office/drawing/2010/main"/>
              </a:ext>
            </a:extLst>
          </a:blip>
          <a:srcRect/>
          <a:stretch/>
        </p:blipFill>
        <p:spPr>
          <a:xfrm>
            <a:off x="4865339" y="3248570"/>
            <a:ext cx="3992579" cy="3388569"/>
          </a:xfrm>
          <a:prstGeom prst="rect">
            <a:avLst/>
          </a:prstGeom>
          <a:noFill/>
          <a:ln w="19050">
            <a:solidFill>
              <a:srgbClr val="000000"/>
            </a:solidFill>
            <a:miter lim="800000"/>
            <a:headEnd/>
            <a:tailEnd/>
          </a:ln>
        </p:spPr>
      </p:pic>
    </p:spTree>
    <p:extLst>
      <p:ext uri="{BB962C8B-B14F-4D97-AF65-F5344CB8AC3E}">
        <p14:creationId xmlns:p14="http://schemas.microsoft.com/office/powerpoint/2010/main" val="7431575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Rectangle 2"/>
          <p:cNvSpPr>
            <a:spLocks noGrp="1" noChangeArrowheads="1"/>
          </p:cNvSpPr>
          <p:nvPr>
            <p:ph type="title"/>
          </p:nvPr>
        </p:nvSpPr>
        <p:spPr/>
        <p:txBody>
          <a:bodyPr/>
          <a:lstStyle/>
          <a:p>
            <a:pPr eaLnBrk="1" hangingPunct="1"/>
            <a:r>
              <a:rPr lang="en-US" sz="4000" dirty="0">
                <a:solidFill>
                  <a:schemeClr val="tx1"/>
                </a:solidFill>
              </a:rPr>
              <a:t>What is a DC Ground fault?</a:t>
            </a:r>
          </a:p>
        </p:txBody>
      </p:sp>
      <p:sp>
        <p:nvSpPr>
          <p:cNvPr id="15362" name="Rectangle 3"/>
          <p:cNvSpPr>
            <a:spLocks noGrp="1" noChangeArrowheads="1"/>
          </p:cNvSpPr>
          <p:nvPr>
            <p:ph idx="1"/>
          </p:nvPr>
        </p:nvSpPr>
        <p:spPr>
          <a:xfrm>
            <a:off x="0" y="914401"/>
            <a:ext cx="8754274" cy="4702509"/>
          </a:xfrm>
          <a:prstGeom prst="rect">
            <a:avLst/>
          </a:prstGeom>
        </p:spPr>
        <p:txBody>
          <a:bodyPr>
            <a:noAutofit/>
          </a:bodyPr>
          <a:lstStyle/>
          <a:p>
            <a:pPr eaLnBrk="1" hangingPunct="1">
              <a:spcAft>
                <a:spcPts val="600"/>
              </a:spcAft>
            </a:pPr>
            <a:r>
              <a:rPr lang="en-US" sz="2800" dirty="0"/>
              <a:t>PV circuit conductor </a:t>
            </a:r>
            <a:r>
              <a:rPr lang="en-US" sz="2800" dirty="0">
                <a:solidFill>
                  <a:srgbClr val="000000"/>
                </a:solidFill>
              </a:rPr>
              <a:t>makes contact with</a:t>
            </a:r>
          </a:p>
          <a:p>
            <a:pPr lvl="1">
              <a:spcAft>
                <a:spcPts val="600"/>
              </a:spcAft>
            </a:pPr>
            <a:r>
              <a:rPr lang="en-US" sz="2400" dirty="0">
                <a:solidFill>
                  <a:srgbClr val="000000"/>
                </a:solidFill>
              </a:rPr>
              <a:t>Grounding conductor</a:t>
            </a:r>
          </a:p>
          <a:p>
            <a:pPr lvl="1">
              <a:spcAft>
                <a:spcPts val="600"/>
              </a:spcAft>
            </a:pPr>
            <a:r>
              <a:rPr lang="en-US" sz="2400" dirty="0">
                <a:solidFill>
                  <a:srgbClr val="000000"/>
                </a:solidFill>
              </a:rPr>
              <a:t>Metal enclosure</a:t>
            </a:r>
          </a:p>
          <a:p>
            <a:pPr lvl="1">
              <a:spcAft>
                <a:spcPts val="600"/>
              </a:spcAft>
            </a:pPr>
            <a:r>
              <a:rPr lang="en-US" sz="2400" dirty="0">
                <a:solidFill>
                  <a:srgbClr val="000000"/>
                </a:solidFill>
              </a:rPr>
              <a:t>Racking system</a:t>
            </a:r>
          </a:p>
          <a:p>
            <a:pPr lvl="1">
              <a:spcAft>
                <a:spcPts val="600"/>
              </a:spcAft>
            </a:pPr>
            <a:r>
              <a:rPr lang="en-US" sz="2400" dirty="0">
                <a:solidFill>
                  <a:srgbClr val="000000"/>
                </a:solidFill>
              </a:rPr>
              <a:t>Metal conduit</a:t>
            </a:r>
          </a:p>
          <a:p>
            <a:pPr lvl="1">
              <a:spcAft>
                <a:spcPts val="600"/>
              </a:spcAft>
            </a:pPr>
            <a:r>
              <a:rPr lang="en-US" sz="2400" dirty="0">
                <a:solidFill>
                  <a:srgbClr val="000000"/>
                </a:solidFill>
              </a:rPr>
              <a:t>PV module frame</a:t>
            </a:r>
          </a:p>
        </p:txBody>
      </p:sp>
      <p:pic>
        <p:nvPicPr>
          <p:cNvPr id="15363" name="Picture 1" descr="Picture of wires entering a DC combiner box. One of the wires was making contact with the edge of the conduit as it entered the combiner box. Over time the insulation wore away and caused a ground fault. The side of the box where the ground fault occurred is black and melted. "/>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bwMode="auto">
          <a:xfrm>
            <a:off x="559092" y="4180055"/>
            <a:ext cx="3397139" cy="2512912"/>
          </a:xfrm>
          <a:prstGeom prst="rect">
            <a:avLst/>
          </a:prstGeom>
          <a:ln w="19050">
            <a:solidFill>
              <a:schemeClr val="tx1"/>
            </a:solidFill>
          </a:ln>
          <a:extLst>
            <a:ext uri="{909E8E84-426E-40dd-AFC4-6F175D3DCCD1}">
              <a14:hiddenFill xmlns:a14="http://schemas.microsoft.com/office/drawing/2010/main" xmlns="">
                <a:solidFill>
                  <a:srgbClr val="FFFFFF"/>
                </a:solidFill>
              </a14:hiddenFill>
            </a:ext>
          </a:extLst>
        </p:spPr>
      </p:pic>
      <p:pic>
        <p:nvPicPr>
          <p:cNvPr id="2" name="Picture 1" descr="Picture of a wire that was rubbing against the head of a rack bolt. The bolt wore away the insulation and caused a ground fault. The area around the bolt is black and the head of the bolt is melted along with the wire. "/>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rot="5400000">
            <a:off x="4838586" y="1325961"/>
            <a:ext cx="3523329" cy="4697771"/>
          </a:xfrm>
          <a:prstGeom prst="rect">
            <a:avLst/>
          </a:prstGeom>
          <a:ln w="19050">
            <a:solidFill>
              <a:schemeClr val="tx1"/>
            </a:solidFill>
          </a:ln>
        </p:spPr>
      </p:pic>
    </p:spTree>
    <p:extLst>
      <p:ext uri="{BB962C8B-B14F-4D97-AF65-F5344CB8AC3E}">
        <p14:creationId xmlns:p14="http://schemas.microsoft.com/office/powerpoint/2010/main" val="12924438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5362">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5362">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5362">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5362">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5362">
                                            <p:txEl>
                                              <p:pRg st="4" end="4"/>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5362">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362" grpId="0" build="p"/>
    </p:bld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Close up picture of wire coming out of a conduit into an electrical box. One wire is bent so the wire is rubbing against the edge of the metal conduit which may cause a ground fault."/>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377514" y="1542723"/>
            <a:ext cx="3324225" cy="4048125"/>
          </a:xfrm>
          <a:prstGeom prst="rect">
            <a:avLst/>
          </a:prstGeom>
        </p:spPr>
      </p:pic>
      <p:sp>
        <p:nvSpPr>
          <p:cNvPr id="17410" name="Rectangle 2"/>
          <p:cNvSpPr>
            <a:spLocks noGrp="1" noChangeArrowheads="1"/>
          </p:cNvSpPr>
          <p:nvPr>
            <p:ph type="title"/>
          </p:nvPr>
        </p:nvSpPr>
        <p:spPr/>
        <p:txBody>
          <a:bodyPr/>
          <a:lstStyle/>
          <a:p>
            <a:pPr eaLnBrk="1" hangingPunct="1"/>
            <a:r>
              <a:rPr lang="en-US" dirty="0">
                <a:solidFill>
                  <a:schemeClr val="tx1"/>
                </a:solidFill>
              </a:rPr>
              <a:t>What Causes a Ground-fault?</a:t>
            </a:r>
          </a:p>
        </p:txBody>
      </p:sp>
      <p:sp>
        <p:nvSpPr>
          <p:cNvPr id="17411" name="Rectangle 3"/>
          <p:cNvSpPr>
            <a:spLocks noGrp="1" noChangeArrowheads="1"/>
          </p:cNvSpPr>
          <p:nvPr>
            <p:ph idx="1"/>
          </p:nvPr>
        </p:nvSpPr>
        <p:spPr>
          <a:xfrm>
            <a:off x="91440" y="1133886"/>
            <a:ext cx="4911018" cy="5533821"/>
          </a:xfrm>
        </p:spPr>
        <p:txBody>
          <a:bodyPr>
            <a:noAutofit/>
          </a:bodyPr>
          <a:lstStyle/>
          <a:p>
            <a:pPr marL="457200">
              <a:spcAft>
                <a:spcPts val="600"/>
              </a:spcAft>
            </a:pPr>
            <a:r>
              <a:rPr lang="en-US" sz="2400" dirty="0">
                <a:solidFill>
                  <a:srgbClr val="000000"/>
                </a:solidFill>
              </a:rPr>
              <a:t>Damaged conductor insulation</a:t>
            </a:r>
          </a:p>
          <a:p>
            <a:pPr lvl="1">
              <a:spcAft>
                <a:spcPts val="600"/>
              </a:spcAft>
            </a:pPr>
            <a:r>
              <a:rPr lang="en-US" sz="2000" dirty="0">
                <a:solidFill>
                  <a:srgbClr val="000000"/>
                </a:solidFill>
              </a:rPr>
              <a:t>Nicked or chaffed wires</a:t>
            </a:r>
          </a:p>
          <a:p>
            <a:pPr lvl="1">
              <a:spcAft>
                <a:spcPts val="600"/>
              </a:spcAft>
            </a:pPr>
            <a:r>
              <a:rPr lang="en-US" sz="2000" dirty="0">
                <a:solidFill>
                  <a:srgbClr val="000000"/>
                </a:solidFill>
              </a:rPr>
              <a:t>Pinched wires between module frames and mounting structure</a:t>
            </a:r>
          </a:p>
          <a:p>
            <a:pPr marL="457200">
              <a:spcAft>
                <a:spcPts val="600"/>
              </a:spcAft>
            </a:pPr>
            <a:r>
              <a:rPr lang="en-US" sz="2400" dirty="0">
                <a:solidFill>
                  <a:srgbClr val="000000"/>
                </a:solidFill>
              </a:rPr>
              <a:t>Thermal movement – expansion and contraction</a:t>
            </a:r>
          </a:p>
          <a:p>
            <a:pPr lvl="1" indent="-365760">
              <a:spcAft>
                <a:spcPts val="600"/>
              </a:spcAft>
            </a:pPr>
            <a:r>
              <a:rPr lang="en-US" sz="2000" dirty="0">
                <a:solidFill>
                  <a:srgbClr val="000000"/>
                </a:solidFill>
              </a:rPr>
              <a:t>Improperly supported conduit</a:t>
            </a:r>
          </a:p>
          <a:p>
            <a:pPr lvl="1" indent="-365760">
              <a:spcAft>
                <a:spcPts val="600"/>
              </a:spcAft>
            </a:pPr>
            <a:r>
              <a:rPr lang="en-US" sz="2000" dirty="0">
                <a:solidFill>
                  <a:srgbClr val="000000"/>
                </a:solidFill>
              </a:rPr>
              <a:t>Sharp wire bends</a:t>
            </a:r>
          </a:p>
          <a:p>
            <a:pPr lvl="1" indent="-365760">
              <a:spcAft>
                <a:spcPts val="600"/>
              </a:spcAft>
            </a:pPr>
            <a:r>
              <a:rPr lang="en-US" sz="2000" dirty="0">
                <a:solidFill>
                  <a:srgbClr val="000000"/>
                </a:solidFill>
              </a:rPr>
              <a:t>Sharp edges</a:t>
            </a:r>
          </a:p>
          <a:p>
            <a:pPr marL="457200">
              <a:spcAft>
                <a:spcPts val="600"/>
              </a:spcAft>
            </a:pPr>
            <a:r>
              <a:rPr lang="en-US" sz="2400" dirty="0">
                <a:solidFill>
                  <a:srgbClr val="000000"/>
                </a:solidFill>
              </a:rPr>
              <a:t>Junction box or conduit filling with water</a:t>
            </a:r>
          </a:p>
        </p:txBody>
      </p:sp>
      <p:sp>
        <p:nvSpPr>
          <p:cNvPr id="7" name="TextBox 6"/>
          <p:cNvSpPr txBox="1"/>
          <p:nvPr/>
        </p:nvSpPr>
        <p:spPr>
          <a:xfrm>
            <a:off x="5226348" y="5667421"/>
            <a:ext cx="3726451" cy="1015663"/>
          </a:xfrm>
          <a:prstGeom prst="rect">
            <a:avLst/>
          </a:prstGeom>
          <a:solidFill>
            <a:srgbClr val="FFFF00"/>
          </a:solidFill>
          <a:ln w="38100">
            <a:solidFill>
              <a:srgbClr val="FF0000"/>
            </a:solidFill>
          </a:ln>
        </p:spPr>
        <p:txBody>
          <a:bodyPr wrap="square" rtlCol="0">
            <a:spAutoFit/>
          </a:bodyPr>
          <a:lstStyle>
            <a:defPPr>
              <a:defRPr lang="en-US"/>
            </a:defPPr>
            <a:lvl1pPr algn="ctr" fontAlgn="auto">
              <a:lnSpc>
                <a:spcPct val="110000"/>
              </a:lnSpc>
              <a:spcAft>
                <a:spcPts val="600"/>
              </a:spcAft>
              <a:defRPr sz="2000" b="0">
                <a:solidFill>
                  <a:srgbClr val="FF0000"/>
                </a:solidFill>
                <a:latin typeface="Tahoma"/>
                <a:ea typeface="ＭＳ Ｐゴシック" charset="0"/>
                <a:cs typeface="Tahoma"/>
              </a:defRPr>
            </a:lvl1pPr>
            <a:lvl2pPr>
              <a:defRPr>
                <a:solidFill>
                  <a:schemeClr val="tx1"/>
                </a:solidFill>
                <a:latin typeface="Times New Roman" charset="0"/>
                <a:ea typeface="ＭＳ Ｐゴシック" charset="0"/>
                <a:cs typeface="ＭＳ Ｐゴシック" charset="0"/>
              </a:defRPr>
            </a:lvl2pPr>
            <a:lvl3pPr>
              <a:defRPr>
                <a:solidFill>
                  <a:schemeClr val="tx1"/>
                </a:solidFill>
                <a:latin typeface="Times New Roman" charset="0"/>
                <a:ea typeface="ＭＳ Ｐゴシック" charset="0"/>
                <a:cs typeface="ＭＳ Ｐゴシック" charset="0"/>
              </a:defRPr>
            </a:lvl3pPr>
            <a:lvl4pPr>
              <a:defRPr>
                <a:solidFill>
                  <a:schemeClr val="tx1"/>
                </a:solidFill>
                <a:latin typeface="Times New Roman" charset="0"/>
                <a:ea typeface="ＭＳ Ｐゴシック" charset="0"/>
                <a:cs typeface="ＭＳ Ｐゴシック" charset="0"/>
              </a:defRPr>
            </a:lvl4pPr>
            <a:lvl5pPr>
              <a:defRPr>
                <a:solidFill>
                  <a:schemeClr val="tx1"/>
                </a:solidFill>
                <a:latin typeface="Times New Roman" charset="0"/>
                <a:ea typeface="ＭＳ Ｐゴシック" charset="0"/>
                <a:cs typeface="ＭＳ Ｐゴシック" charset="0"/>
              </a:defRPr>
            </a:lvl5pPr>
            <a:lvl6pPr>
              <a:defRPr>
                <a:solidFill>
                  <a:schemeClr val="tx1"/>
                </a:solidFill>
                <a:latin typeface="Times New Roman" charset="0"/>
                <a:ea typeface="ＭＳ Ｐゴシック" charset="0"/>
                <a:cs typeface="ＭＳ Ｐゴシック" charset="0"/>
              </a:defRPr>
            </a:lvl6pPr>
            <a:lvl7pPr>
              <a:defRPr>
                <a:solidFill>
                  <a:schemeClr val="tx1"/>
                </a:solidFill>
                <a:latin typeface="Times New Roman" charset="0"/>
                <a:ea typeface="ＭＳ Ｐゴシック" charset="0"/>
                <a:cs typeface="ＭＳ Ｐゴシック" charset="0"/>
              </a:defRPr>
            </a:lvl7pPr>
            <a:lvl8pPr>
              <a:defRPr>
                <a:solidFill>
                  <a:schemeClr val="tx1"/>
                </a:solidFill>
                <a:latin typeface="Times New Roman" charset="0"/>
                <a:ea typeface="ＭＳ Ｐゴシック" charset="0"/>
                <a:cs typeface="ＭＳ Ｐゴシック" charset="0"/>
              </a:defRPr>
            </a:lvl8pPr>
            <a:lvl9pPr>
              <a:defRPr>
                <a:solidFill>
                  <a:schemeClr val="tx1"/>
                </a:solidFill>
                <a:latin typeface="Times New Roman" charset="0"/>
                <a:ea typeface="ＭＳ Ｐゴシック" charset="0"/>
                <a:cs typeface="ＭＳ Ｐゴシック" charset="0"/>
              </a:defRPr>
            </a:lvl9pPr>
          </a:lstStyle>
          <a:p>
            <a:pPr>
              <a:lnSpc>
                <a:spcPct val="100000"/>
              </a:lnSpc>
            </a:pPr>
            <a:r>
              <a:rPr lang="en-US" dirty="0"/>
              <a:t>Normally non-energized equipment may be energized if ground fault is present! </a:t>
            </a:r>
          </a:p>
        </p:txBody>
      </p:sp>
      <p:grpSp>
        <p:nvGrpSpPr>
          <p:cNvPr id="4" name="Group 3" descr="Label and arrow pointing to location where a wire is rubbing against the edge of a conduit indicating it's a point of possible future ground fault.">
            <a:extLst>
              <a:ext uri="{FF2B5EF4-FFF2-40B4-BE49-F238E27FC236}">
                <a16:creationId xmlns:a16="http://schemas.microsoft.com/office/drawing/2014/main" id="{ED92CA4F-4D78-42A3-98CF-D7C40F4529C3}"/>
              </a:ext>
            </a:extLst>
          </p:cNvPr>
          <p:cNvGrpSpPr/>
          <p:nvPr/>
        </p:nvGrpSpPr>
        <p:grpSpPr>
          <a:xfrm>
            <a:off x="5739602" y="1113947"/>
            <a:ext cx="3312958" cy="1166321"/>
            <a:chOff x="5739602" y="1113947"/>
            <a:chExt cx="3312958" cy="1166321"/>
          </a:xfrm>
        </p:grpSpPr>
        <p:sp>
          <p:nvSpPr>
            <p:cNvPr id="3" name="Down Arrow 2">
              <a:extLst>
                <a:ext uri="{FF2B5EF4-FFF2-40B4-BE49-F238E27FC236}">
                  <a16:creationId xmlns:a16="http://schemas.microsoft.com/office/drawing/2014/main" id="{B061D5D9-4A3F-F840-8DA0-4FDC8B0F11C6}"/>
                </a:ext>
              </a:extLst>
            </p:cNvPr>
            <p:cNvSpPr/>
            <p:nvPr/>
          </p:nvSpPr>
          <p:spPr>
            <a:xfrm rot="1044587">
              <a:off x="7227208" y="1332851"/>
              <a:ext cx="178955" cy="947417"/>
            </a:xfrm>
            <a:prstGeom prst="downArrow">
              <a:avLst/>
            </a:prstGeom>
            <a:solidFill>
              <a:srgbClr val="FFFF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 name="TextBox 1"/>
            <p:cNvSpPr txBox="1"/>
            <p:nvPr/>
          </p:nvSpPr>
          <p:spPr>
            <a:xfrm>
              <a:off x="5739602" y="1113947"/>
              <a:ext cx="3312958" cy="398892"/>
            </a:xfrm>
            <a:prstGeom prst="rect">
              <a:avLst/>
            </a:prstGeom>
            <a:solidFill>
              <a:schemeClr val="bg2"/>
            </a:solidFill>
            <a:ln w="9525">
              <a:solidFill>
                <a:schemeClr val="tx1"/>
              </a:solidFill>
            </a:ln>
          </p:spPr>
          <p:txBody>
            <a:bodyPr wrap="none" rtlCol="0">
              <a:spAutoFit/>
            </a:bodyPr>
            <a:lstStyle>
              <a:defPPr>
                <a:defRPr lang="en-US"/>
              </a:defPPr>
              <a:lvl1pPr algn="ctr" fontAlgn="auto">
                <a:lnSpc>
                  <a:spcPct val="110000"/>
                </a:lnSpc>
                <a:spcAft>
                  <a:spcPts val="600"/>
                </a:spcAft>
                <a:defRPr sz="2800" b="1">
                  <a:solidFill>
                    <a:srgbClr val="FF0000"/>
                  </a:solidFill>
                  <a:latin typeface="Tahoma"/>
                  <a:ea typeface="ＭＳ Ｐゴシック" charset="0"/>
                  <a:cs typeface="Tahoma"/>
                </a:defRPr>
              </a:lvl1pPr>
              <a:lvl2pPr>
                <a:defRPr>
                  <a:solidFill>
                    <a:schemeClr val="tx1"/>
                  </a:solidFill>
                  <a:latin typeface="Times New Roman" charset="0"/>
                  <a:ea typeface="ＭＳ Ｐゴシック" charset="0"/>
                  <a:cs typeface="ＭＳ Ｐゴシック" charset="0"/>
                </a:defRPr>
              </a:lvl2pPr>
              <a:lvl3pPr>
                <a:defRPr>
                  <a:solidFill>
                    <a:schemeClr val="tx1"/>
                  </a:solidFill>
                  <a:latin typeface="Times New Roman" charset="0"/>
                  <a:ea typeface="ＭＳ Ｐゴシック" charset="0"/>
                  <a:cs typeface="ＭＳ Ｐゴシック" charset="0"/>
                </a:defRPr>
              </a:lvl3pPr>
              <a:lvl4pPr>
                <a:defRPr>
                  <a:solidFill>
                    <a:schemeClr val="tx1"/>
                  </a:solidFill>
                  <a:latin typeface="Times New Roman" charset="0"/>
                  <a:ea typeface="ＭＳ Ｐゴシック" charset="0"/>
                  <a:cs typeface="ＭＳ Ｐゴシック" charset="0"/>
                </a:defRPr>
              </a:lvl4pPr>
              <a:lvl5pPr>
                <a:defRPr>
                  <a:solidFill>
                    <a:schemeClr val="tx1"/>
                  </a:solidFill>
                  <a:latin typeface="Times New Roman" charset="0"/>
                  <a:ea typeface="ＭＳ Ｐゴシック" charset="0"/>
                  <a:cs typeface="ＭＳ Ｐゴシック" charset="0"/>
                </a:defRPr>
              </a:lvl5pPr>
              <a:lvl6pPr>
                <a:defRPr>
                  <a:solidFill>
                    <a:schemeClr val="tx1"/>
                  </a:solidFill>
                  <a:latin typeface="Times New Roman" charset="0"/>
                  <a:ea typeface="ＭＳ Ｐゴシック" charset="0"/>
                  <a:cs typeface="ＭＳ Ｐゴシック" charset="0"/>
                </a:defRPr>
              </a:lvl6pPr>
              <a:lvl7pPr>
                <a:defRPr>
                  <a:solidFill>
                    <a:schemeClr val="tx1"/>
                  </a:solidFill>
                  <a:latin typeface="Times New Roman" charset="0"/>
                  <a:ea typeface="ＭＳ Ｐゴシック" charset="0"/>
                  <a:cs typeface="ＭＳ Ｐゴシック" charset="0"/>
                </a:defRPr>
              </a:lvl7pPr>
              <a:lvl8pPr>
                <a:defRPr>
                  <a:solidFill>
                    <a:schemeClr val="tx1"/>
                  </a:solidFill>
                  <a:latin typeface="Times New Roman" charset="0"/>
                  <a:ea typeface="ＭＳ Ｐゴシック" charset="0"/>
                  <a:cs typeface="ＭＳ Ｐゴシック" charset="0"/>
                </a:defRPr>
              </a:lvl8pPr>
              <a:lvl9pPr>
                <a:defRPr>
                  <a:solidFill>
                    <a:schemeClr val="tx1"/>
                  </a:solidFill>
                  <a:latin typeface="Times New Roman" charset="0"/>
                  <a:ea typeface="ＭＳ Ｐゴシック" charset="0"/>
                  <a:cs typeface="ＭＳ Ｐゴシック" charset="0"/>
                </a:defRPr>
              </a:lvl9pPr>
            </a:lstStyle>
            <a:p>
              <a:r>
                <a:rPr lang="en-US" sz="2000" b="0" dirty="0">
                  <a:solidFill>
                    <a:schemeClr val="tx1"/>
                  </a:solidFill>
                </a:rPr>
                <a:t>Possible future ground-fault</a:t>
              </a:r>
            </a:p>
          </p:txBody>
        </p:sp>
      </p:grpSp>
    </p:spTree>
    <p:extLst>
      <p:ext uri="{BB962C8B-B14F-4D97-AF65-F5344CB8AC3E}">
        <p14:creationId xmlns:p14="http://schemas.microsoft.com/office/powerpoint/2010/main" val="2706300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7411">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7411">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7411">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7411">
                                            <p:txEl>
                                              <p:pRg st="3" end="3"/>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7411">
                                            <p:txEl>
                                              <p:pRg st="4" end="4"/>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7411">
                                            <p:txEl>
                                              <p:pRg st="5" end="5"/>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7411">
                                            <p:txEl>
                                              <p:pRg st="6" end="6"/>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17411">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411" grpId="0" build="p"/>
    </p:bld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AAA258-C94B-4D12-B518-BA450096FE47}"/>
              </a:ext>
            </a:extLst>
          </p:cNvPr>
          <p:cNvSpPr>
            <a:spLocks noGrp="1"/>
          </p:cNvSpPr>
          <p:nvPr>
            <p:ph type="title"/>
          </p:nvPr>
        </p:nvSpPr>
        <p:spPr/>
        <p:txBody>
          <a:bodyPr/>
          <a:lstStyle/>
          <a:p>
            <a:r>
              <a:rPr lang="en-US" dirty="0">
                <a:solidFill>
                  <a:schemeClr val="tx1"/>
                </a:solidFill>
              </a:rPr>
              <a:t>Ground Fault Hazard</a:t>
            </a:r>
          </a:p>
        </p:txBody>
      </p:sp>
      <p:sp>
        <p:nvSpPr>
          <p:cNvPr id="3" name="Content Placeholder 2">
            <a:extLst>
              <a:ext uri="{FF2B5EF4-FFF2-40B4-BE49-F238E27FC236}">
                <a16:creationId xmlns:a16="http://schemas.microsoft.com/office/drawing/2014/main" id="{1E39D1A9-92C5-45E1-9817-B067402A0461}"/>
              </a:ext>
            </a:extLst>
          </p:cNvPr>
          <p:cNvSpPr>
            <a:spLocks noGrp="1"/>
          </p:cNvSpPr>
          <p:nvPr>
            <p:ph idx="1"/>
          </p:nvPr>
        </p:nvSpPr>
        <p:spPr>
          <a:xfrm>
            <a:off x="245192" y="4019739"/>
            <a:ext cx="8662834" cy="2631783"/>
          </a:xfrm>
        </p:spPr>
        <p:txBody>
          <a:bodyPr/>
          <a:lstStyle/>
          <a:p>
            <a:pPr>
              <a:spcAft>
                <a:spcPts val="600"/>
              </a:spcAft>
            </a:pPr>
            <a:r>
              <a:rPr lang="en-US" sz="2800" dirty="0"/>
              <a:t>Shock hazard</a:t>
            </a:r>
          </a:p>
          <a:p>
            <a:pPr>
              <a:spcAft>
                <a:spcPts val="600"/>
              </a:spcAft>
            </a:pPr>
            <a:r>
              <a:rPr lang="en-US" sz="2800" dirty="0"/>
              <a:t>Exposure to voltage where unexpected</a:t>
            </a:r>
          </a:p>
          <a:p>
            <a:pPr>
              <a:spcAft>
                <a:spcPts val="600"/>
              </a:spcAft>
            </a:pPr>
            <a:r>
              <a:rPr lang="en-US" sz="2800" dirty="0"/>
              <a:t>Grounded metal surfaces could be energized</a:t>
            </a:r>
          </a:p>
          <a:p>
            <a:pPr lvl="1">
              <a:spcAft>
                <a:spcPts val="600"/>
              </a:spcAft>
            </a:pPr>
            <a:r>
              <a:rPr lang="en-US" sz="2400" dirty="0"/>
              <a:t>Open circuit voltage (Voc) between one                      DC conductor and metal</a:t>
            </a:r>
          </a:p>
        </p:txBody>
      </p:sp>
      <p:pic>
        <p:nvPicPr>
          <p:cNvPr id="5" name="Picture 4" descr="Picture of a multi meter in a DC combiner box. The meter reads 614.8 volts DC."/>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4481897" y="1183585"/>
            <a:ext cx="3938016" cy="2962656"/>
          </a:xfrm>
          <a:prstGeom prst="rect">
            <a:avLst/>
          </a:prstGeom>
        </p:spPr>
      </p:pic>
      <p:pic>
        <p:nvPicPr>
          <p:cNvPr id="18" name="Picture 17" descr="Icon of an electrical shock hazard."/>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a:off x="382210" y="895444"/>
            <a:ext cx="3669792" cy="3188208"/>
          </a:xfrm>
          <a:prstGeom prst="rect">
            <a:avLst/>
          </a:prstGeom>
        </p:spPr>
      </p:pic>
    </p:spTree>
    <p:extLst>
      <p:ext uri="{BB962C8B-B14F-4D97-AF65-F5344CB8AC3E}">
        <p14:creationId xmlns:p14="http://schemas.microsoft.com/office/powerpoint/2010/main" val="36304626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p:txBody>
          <a:bodyPr/>
          <a:lstStyle/>
          <a:p>
            <a:pPr eaLnBrk="1" hangingPunct="1">
              <a:defRPr/>
            </a:pPr>
            <a:r>
              <a:rPr lang="en-US" cap="small" dirty="0">
                <a:solidFill>
                  <a:schemeClr val="tx1"/>
                </a:solidFill>
                <a:ea typeface="ＭＳ Ｐゴシック" charset="0"/>
                <a:cs typeface="ＭＳ Ｐゴシック" charset="0"/>
              </a:rPr>
              <a:t>What is an Arc-fault?</a:t>
            </a:r>
          </a:p>
        </p:txBody>
      </p:sp>
      <p:sp>
        <p:nvSpPr>
          <p:cNvPr id="2" name="Content Placeholder 1"/>
          <p:cNvSpPr>
            <a:spLocks noGrp="1"/>
          </p:cNvSpPr>
          <p:nvPr>
            <p:ph idx="4294967295"/>
          </p:nvPr>
        </p:nvSpPr>
        <p:spPr>
          <a:xfrm>
            <a:off x="0" y="982663"/>
            <a:ext cx="9036050" cy="1704975"/>
          </a:xfrm>
        </p:spPr>
        <p:txBody>
          <a:bodyPr>
            <a:noAutofit/>
          </a:bodyPr>
          <a:lstStyle/>
          <a:p>
            <a:pPr>
              <a:spcAft>
                <a:spcPts val="0"/>
              </a:spcAft>
            </a:pPr>
            <a:r>
              <a:rPr lang="en-US" sz="2400" dirty="0"/>
              <a:t>A current-carrying conductor has a high resistance failure point that current arcs across, or</a:t>
            </a:r>
          </a:p>
          <a:p>
            <a:pPr>
              <a:spcAft>
                <a:spcPts val="0"/>
              </a:spcAft>
            </a:pPr>
            <a:r>
              <a:rPr lang="en-US" sz="2400" dirty="0"/>
              <a:t>Inadvertent connection between current-carrying conductors</a:t>
            </a:r>
          </a:p>
          <a:p>
            <a:pPr>
              <a:spcAft>
                <a:spcPts val="0"/>
              </a:spcAft>
            </a:pPr>
            <a:endParaRPr lang="en-US" sz="2400" dirty="0"/>
          </a:p>
        </p:txBody>
      </p:sp>
      <p:sp>
        <p:nvSpPr>
          <p:cNvPr id="13" name="TextBox 12">
            <a:extLst>
              <a:ext uri="{FF2B5EF4-FFF2-40B4-BE49-F238E27FC236}">
                <a16:creationId xmlns:a16="http://schemas.microsoft.com/office/drawing/2014/main" id="{22C76E5C-D9DB-D342-A1AB-072B84EFAAF5}"/>
              </a:ext>
            </a:extLst>
          </p:cNvPr>
          <p:cNvSpPr txBox="1"/>
          <p:nvPr/>
        </p:nvSpPr>
        <p:spPr>
          <a:xfrm>
            <a:off x="2932671" y="2876947"/>
            <a:ext cx="3169792" cy="1554272"/>
          </a:xfrm>
          <a:prstGeom prst="rect">
            <a:avLst/>
          </a:prstGeom>
          <a:solidFill>
            <a:srgbClr val="FFFF00"/>
          </a:solidFill>
          <a:ln w="38100">
            <a:solidFill>
              <a:srgbClr val="FF0000"/>
            </a:solidFill>
          </a:ln>
        </p:spPr>
        <p:txBody>
          <a:bodyPr wrap="square" rtlCol="0">
            <a:spAutoFit/>
          </a:bodyPr>
          <a:lstStyle>
            <a:defPPr>
              <a:defRPr lang="en-US"/>
            </a:defPPr>
            <a:lvl1pPr algn="ctr" fontAlgn="auto">
              <a:lnSpc>
                <a:spcPct val="110000"/>
              </a:lnSpc>
              <a:spcAft>
                <a:spcPts val="600"/>
              </a:spcAft>
              <a:defRPr sz="2000" b="0">
                <a:solidFill>
                  <a:srgbClr val="FF0000"/>
                </a:solidFill>
                <a:latin typeface="Tahoma"/>
                <a:ea typeface="ＭＳ Ｐゴシック" charset="0"/>
                <a:cs typeface="Tahoma"/>
              </a:defRPr>
            </a:lvl1pPr>
            <a:lvl2pPr>
              <a:defRPr>
                <a:solidFill>
                  <a:schemeClr val="tx1"/>
                </a:solidFill>
                <a:latin typeface="Times New Roman" charset="0"/>
                <a:ea typeface="ＭＳ Ｐゴシック" charset="0"/>
                <a:cs typeface="ＭＳ Ｐゴシック" charset="0"/>
              </a:defRPr>
            </a:lvl2pPr>
            <a:lvl3pPr>
              <a:defRPr>
                <a:solidFill>
                  <a:schemeClr val="tx1"/>
                </a:solidFill>
                <a:latin typeface="Times New Roman" charset="0"/>
                <a:ea typeface="ＭＳ Ｐゴシック" charset="0"/>
                <a:cs typeface="ＭＳ Ｐゴシック" charset="0"/>
              </a:defRPr>
            </a:lvl3pPr>
            <a:lvl4pPr>
              <a:defRPr>
                <a:solidFill>
                  <a:schemeClr val="tx1"/>
                </a:solidFill>
                <a:latin typeface="Times New Roman" charset="0"/>
                <a:ea typeface="ＭＳ Ｐゴシック" charset="0"/>
                <a:cs typeface="ＭＳ Ｐゴシック" charset="0"/>
              </a:defRPr>
            </a:lvl4pPr>
            <a:lvl5pPr>
              <a:defRPr>
                <a:solidFill>
                  <a:schemeClr val="tx1"/>
                </a:solidFill>
                <a:latin typeface="Times New Roman" charset="0"/>
                <a:ea typeface="ＭＳ Ｐゴシック" charset="0"/>
                <a:cs typeface="ＭＳ Ｐゴシック" charset="0"/>
              </a:defRPr>
            </a:lvl5pPr>
            <a:lvl6pPr>
              <a:defRPr>
                <a:solidFill>
                  <a:schemeClr val="tx1"/>
                </a:solidFill>
                <a:latin typeface="Times New Roman" charset="0"/>
                <a:ea typeface="ＭＳ Ｐゴシック" charset="0"/>
                <a:cs typeface="ＭＳ Ｐゴシック" charset="0"/>
              </a:defRPr>
            </a:lvl6pPr>
            <a:lvl7pPr>
              <a:defRPr>
                <a:solidFill>
                  <a:schemeClr val="tx1"/>
                </a:solidFill>
                <a:latin typeface="Times New Roman" charset="0"/>
                <a:ea typeface="ＭＳ Ｐゴシック" charset="0"/>
                <a:cs typeface="ＭＳ Ｐゴシック" charset="0"/>
              </a:defRPr>
            </a:lvl7pPr>
            <a:lvl8pPr>
              <a:defRPr>
                <a:solidFill>
                  <a:schemeClr val="tx1"/>
                </a:solidFill>
                <a:latin typeface="Times New Roman" charset="0"/>
                <a:ea typeface="ＭＳ Ｐゴシック" charset="0"/>
                <a:cs typeface="ＭＳ Ｐゴシック" charset="0"/>
              </a:defRPr>
            </a:lvl8pPr>
            <a:lvl9pPr>
              <a:defRPr>
                <a:solidFill>
                  <a:schemeClr val="tx1"/>
                </a:solidFill>
                <a:latin typeface="Times New Roman" charset="0"/>
                <a:ea typeface="ＭＳ Ｐゴシック" charset="0"/>
                <a:cs typeface="ＭＳ Ｐゴシック" charset="0"/>
              </a:defRPr>
            </a:lvl9pPr>
          </a:lstStyle>
          <a:p>
            <a:pPr>
              <a:lnSpc>
                <a:spcPct val="100000"/>
              </a:lnSpc>
              <a:spcBef>
                <a:spcPts val="600"/>
              </a:spcBef>
              <a:spcAft>
                <a:spcPts val="0"/>
              </a:spcAft>
            </a:pPr>
            <a:r>
              <a:rPr lang="en-US" dirty="0">
                <a:solidFill>
                  <a:schemeClr val="tx1"/>
                </a:solidFill>
              </a:rPr>
              <a:t>An arcing DC fault is:</a:t>
            </a:r>
          </a:p>
          <a:p>
            <a:pPr>
              <a:lnSpc>
                <a:spcPct val="100000"/>
              </a:lnSpc>
              <a:spcBef>
                <a:spcPts val="600"/>
              </a:spcBef>
              <a:spcAft>
                <a:spcPts val="0"/>
              </a:spcAft>
            </a:pPr>
            <a:r>
              <a:rPr lang="en-US" dirty="0">
                <a:solidFill>
                  <a:schemeClr val="tx1"/>
                </a:solidFill>
              </a:rPr>
              <a:t>A fire hazard!</a:t>
            </a:r>
          </a:p>
          <a:p>
            <a:pPr>
              <a:lnSpc>
                <a:spcPct val="100000"/>
              </a:lnSpc>
              <a:spcBef>
                <a:spcPts val="600"/>
              </a:spcBef>
              <a:spcAft>
                <a:spcPts val="0"/>
              </a:spcAft>
            </a:pPr>
            <a:r>
              <a:rPr lang="en-US" dirty="0">
                <a:solidFill>
                  <a:schemeClr val="tx1"/>
                </a:solidFill>
              </a:rPr>
              <a:t>A personnel hazard!</a:t>
            </a:r>
          </a:p>
          <a:p>
            <a:pPr>
              <a:lnSpc>
                <a:spcPct val="100000"/>
              </a:lnSpc>
              <a:spcBef>
                <a:spcPts val="600"/>
              </a:spcBef>
              <a:spcAft>
                <a:spcPts val="0"/>
              </a:spcAft>
            </a:pPr>
            <a:r>
              <a:rPr lang="en-US" dirty="0">
                <a:solidFill>
                  <a:schemeClr val="tx1"/>
                </a:solidFill>
              </a:rPr>
              <a:t>Post-fault, a shock hazard!</a:t>
            </a:r>
          </a:p>
        </p:txBody>
      </p:sp>
      <p:pic>
        <p:nvPicPr>
          <p:cNvPr id="56325" name="Picture 5" descr="Photo of two module leads that have compromised insulation. The two leads rubbed together and caused a parallel arc fault."/>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bwMode="auto">
          <a:xfrm rot="16200000">
            <a:off x="144206" y="2848547"/>
            <a:ext cx="2637278" cy="2728123"/>
          </a:xfrm>
          <a:prstGeom prst="rect">
            <a:avLst/>
          </a:prstGeom>
          <a:ln w="19050">
            <a:solidFill>
              <a:schemeClr val="tx1"/>
            </a:solidFill>
          </a:ln>
          <a:extLst>
            <a:ext uri="{909E8E84-426E-40dd-AFC4-6F175D3DCCD1}">
              <a14:hiddenFill xmlns="" xmlns:a14="http://schemas.microsoft.com/office/drawing/2010/main">
                <a:solidFill>
                  <a:srgbClr val="FFFFFF"/>
                </a:solidFill>
              </a14:hiddenFill>
            </a:ext>
          </a:extLst>
        </p:spPr>
      </p:pic>
      <p:pic>
        <p:nvPicPr>
          <p:cNvPr id="11" name="Picture 10" descr="Picture of a PV module quick connector that has failed. The plastic covering is melted due to a high resistance connection which caused a series arc fault."/>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98782" y="5783283"/>
            <a:ext cx="3169793" cy="765499"/>
          </a:xfrm>
          <a:prstGeom prst="rect">
            <a:avLst/>
          </a:prstGeom>
          <a:ln w="19050">
            <a:solidFill>
              <a:schemeClr val="tx1"/>
            </a:solidFill>
          </a:ln>
        </p:spPr>
      </p:pic>
      <p:pic>
        <p:nvPicPr>
          <p:cNvPr id="56324" name="Picture 9" descr="Picture of an arc fault internally in a module solder connection. There is a brown burn mark on the face of the module."/>
          <p:cNvPicPr>
            <a:picLocks noChangeAspect="1"/>
          </p:cNvPicPr>
          <p:nvPr/>
        </p:nvPicPr>
        <p:blipFill>
          <a:blip r:embed="rId5" cstate="print">
            <a:extLst>
              <a:ext uri="{28A0092B-C50C-407E-A947-70E740481C1C}">
                <a14:useLocalDpi xmlns:a14="http://schemas.microsoft.com/office/drawing/2010/main"/>
              </a:ext>
            </a:extLst>
          </a:blip>
          <a:srcRect/>
          <a:stretch>
            <a:fillRect/>
          </a:stretch>
        </p:blipFill>
        <p:spPr bwMode="auto">
          <a:xfrm>
            <a:off x="3611938" y="4649972"/>
            <a:ext cx="2169705" cy="2047711"/>
          </a:xfrm>
          <a:prstGeom prst="rect">
            <a:avLst/>
          </a:prstGeom>
          <a:ln w="19050">
            <a:solidFill>
              <a:schemeClr val="tx1"/>
            </a:solidFill>
          </a:ln>
          <a:extLst>
            <a:ext uri="{909E8E84-426E-40dd-AFC4-6F175D3DCCD1}">
              <a14:hiddenFill xmlns="" xmlns:a14="http://schemas.microsoft.com/office/drawing/2010/main">
                <a:solidFill>
                  <a:srgbClr val="FFFFFF"/>
                </a:solidFill>
              </a14:hiddenFill>
            </a:ext>
          </a:extLst>
        </p:spPr>
      </p:pic>
      <p:pic>
        <p:nvPicPr>
          <p:cNvPr id="56323" name="Picture 4" descr="Picture of the inside of a DC combiner that experience an arc fault. The positive wires are all burnt and missing. The fuse holders have been removed because they were all melted. "/>
          <p:cNvPicPr>
            <a:picLocks noChangeAspect="1"/>
          </p:cNvPicPr>
          <p:nvPr/>
        </p:nvPicPr>
        <p:blipFill>
          <a:blip r:embed="rId6" cstate="email">
            <a:extLst>
              <a:ext uri="{28A0092B-C50C-407E-A947-70E740481C1C}">
                <a14:useLocalDpi xmlns:a14="http://schemas.microsoft.com/office/drawing/2010/main"/>
              </a:ext>
            </a:extLst>
          </a:blip>
          <a:srcRect/>
          <a:stretch>
            <a:fillRect/>
          </a:stretch>
        </p:blipFill>
        <p:spPr bwMode="auto">
          <a:xfrm>
            <a:off x="6209144" y="3201088"/>
            <a:ext cx="2862532" cy="2772201"/>
          </a:xfrm>
          <a:prstGeom prst="rect">
            <a:avLst/>
          </a:prstGeom>
          <a:ln w="19050">
            <a:solidFill>
              <a:schemeClr val="tx1"/>
            </a:solidFill>
          </a:ln>
          <a:extLst>
            <a:ext uri="{909E8E84-426E-40dd-AFC4-6F175D3DCCD1}">
              <a14:hiddenFill xmlns="" xmlns:a14="http://schemas.microsoft.com/office/drawing/2010/main">
                <a:solidFill>
                  <a:srgbClr val="FFFFFF"/>
                </a:solidFill>
              </a14:hiddenFill>
            </a:ext>
          </a:extLst>
        </p:spPr>
      </p:pic>
    </p:spTree>
    <p:extLst>
      <p:ext uri="{BB962C8B-B14F-4D97-AF65-F5344CB8AC3E}">
        <p14:creationId xmlns:p14="http://schemas.microsoft.com/office/powerpoint/2010/main" val="4954493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a:solidFill>
                  <a:schemeClr val="tx1"/>
                </a:solidFill>
              </a:rPr>
              <a:t>What Causes an Arc-fault? </a:t>
            </a:r>
            <a:br>
              <a:rPr lang="en-US" sz="3200" dirty="0">
                <a:solidFill>
                  <a:schemeClr val="tx1"/>
                </a:solidFill>
              </a:rPr>
            </a:br>
            <a:r>
              <a:rPr lang="en-US" sz="3200" dirty="0">
                <a:solidFill>
                  <a:schemeClr val="tx1"/>
                </a:solidFill>
              </a:rPr>
              <a:t>Resistance Due to:</a:t>
            </a:r>
          </a:p>
        </p:txBody>
      </p:sp>
      <p:sp>
        <p:nvSpPr>
          <p:cNvPr id="3" name="Content Placeholder 2"/>
          <p:cNvSpPr>
            <a:spLocks noGrp="1"/>
          </p:cNvSpPr>
          <p:nvPr>
            <p:ph idx="4294967295"/>
          </p:nvPr>
        </p:nvSpPr>
        <p:spPr>
          <a:xfrm>
            <a:off x="-14289" y="903474"/>
            <a:ext cx="5640780" cy="5534025"/>
          </a:xfrm>
        </p:spPr>
        <p:txBody>
          <a:bodyPr>
            <a:noAutofit/>
          </a:bodyPr>
          <a:lstStyle/>
          <a:p>
            <a:pPr>
              <a:spcAft>
                <a:spcPts val="0"/>
              </a:spcAft>
            </a:pPr>
            <a:r>
              <a:rPr lang="en-US" sz="2400" dirty="0"/>
              <a:t>Poorly treated connectors</a:t>
            </a:r>
          </a:p>
          <a:p>
            <a:pPr lvl="1">
              <a:spcAft>
                <a:spcPts val="0"/>
              </a:spcAft>
              <a:buClr>
                <a:srgbClr val="2776A7"/>
              </a:buClr>
            </a:pPr>
            <a:r>
              <a:rPr lang="en-US" sz="2000" dirty="0"/>
              <a:t>Mud and moisture infiltration</a:t>
            </a:r>
          </a:p>
          <a:p>
            <a:pPr>
              <a:spcAft>
                <a:spcPts val="0"/>
              </a:spcAft>
            </a:pPr>
            <a:r>
              <a:rPr lang="en-US" sz="2400" dirty="0"/>
              <a:t>Improper connections</a:t>
            </a:r>
          </a:p>
          <a:p>
            <a:pPr lvl="1">
              <a:spcAft>
                <a:spcPts val="0"/>
              </a:spcAft>
              <a:buClr>
                <a:srgbClr val="2776A7"/>
              </a:buClr>
            </a:pPr>
            <a:r>
              <a:rPr lang="en-US" sz="2000" dirty="0"/>
              <a:t>Loose PV quick connectors</a:t>
            </a:r>
          </a:p>
          <a:p>
            <a:pPr lvl="1">
              <a:spcAft>
                <a:spcPts val="0"/>
              </a:spcAft>
              <a:buClr>
                <a:srgbClr val="2776A7"/>
              </a:buClr>
            </a:pPr>
            <a:r>
              <a:rPr lang="en-US" sz="2000" dirty="0"/>
              <a:t>Incorrectly made crimps</a:t>
            </a:r>
          </a:p>
          <a:p>
            <a:pPr lvl="1">
              <a:spcAft>
                <a:spcPts val="0"/>
              </a:spcAft>
              <a:buClr>
                <a:srgbClr val="2776A7"/>
              </a:buClr>
            </a:pPr>
            <a:r>
              <a:rPr lang="en-US" sz="2000" dirty="0"/>
              <a:t>Manufacturing defects</a:t>
            </a:r>
          </a:p>
          <a:p>
            <a:pPr>
              <a:spcAft>
                <a:spcPts val="0"/>
              </a:spcAft>
            </a:pPr>
            <a:r>
              <a:rPr lang="en-US" sz="2400" dirty="0"/>
              <a:t>Loose wire terminations</a:t>
            </a:r>
          </a:p>
          <a:p>
            <a:pPr lvl="1">
              <a:spcAft>
                <a:spcPts val="0"/>
              </a:spcAft>
              <a:buClr>
                <a:srgbClr val="2776A7"/>
              </a:buClr>
            </a:pPr>
            <a:r>
              <a:rPr lang="en-US" sz="2000" dirty="0"/>
              <a:t>Torque terminals to specification! </a:t>
            </a:r>
          </a:p>
          <a:p>
            <a:pPr marL="365760" lvl="1" indent="0">
              <a:spcAft>
                <a:spcPts val="0"/>
              </a:spcAft>
              <a:buNone/>
            </a:pPr>
            <a:endParaRPr lang="en-US" sz="2000" dirty="0"/>
          </a:p>
        </p:txBody>
      </p:sp>
      <p:pic>
        <p:nvPicPr>
          <p:cNvPr id="6" name="Picture 5" descr="Picture of a PV quick connector where one connector is clean and the other connector is caked in mud indicating that there's most likely mud inside the connector which may cause an arc fault in the future."/>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009247" y="1029210"/>
            <a:ext cx="3005666" cy="2254250"/>
          </a:xfrm>
          <a:prstGeom prst="rect">
            <a:avLst/>
          </a:prstGeom>
          <a:ln w="15875">
            <a:solidFill>
              <a:schemeClr val="tx1"/>
            </a:solidFill>
          </a:ln>
        </p:spPr>
      </p:pic>
      <p:pic>
        <p:nvPicPr>
          <p:cNvPr id="14" name="Picture 13" descr="Picture of three different PV quick connector pairs that have melted due to arc faults."/>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213745" y="4460484"/>
            <a:ext cx="3085975" cy="2314481"/>
          </a:xfrm>
          <a:prstGeom prst="rect">
            <a:avLst/>
          </a:prstGeom>
          <a:ln w="15875">
            <a:solidFill>
              <a:schemeClr val="tx1"/>
            </a:solidFill>
          </a:ln>
        </p:spPr>
      </p:pic>
      <p:pic>
        <p:nvPicPr>
          <p:cNvPr id="9" name="Picture 8" descr="Picture of a PV quick connection where the two connectors were not completely pushed together. A gap between the connectors is clearly visible which means the pins inside the connector most likely aren't connected well which may lead to an arc fault in the future."/>
          <p:cNvPicPr>
            <a:picLocks noChangeAspect="1"/>
          </p:cNvPicPr>
          <p:nvPr/>
        </p:nvPicPr>
        <p:blipFill rotWithShape="1">
          <a:blip r:embed="rId5" cstate="email">
            <a:extLst>
              <a:ext uri="{28A0092B-C50C-407E-A947-70E740481C1C}">
                <a14:useLocalDpi xmlns:a14="http://schemas.microsoft.com/office/drawing/2010/main"/>
              </a:ext>
            </a:extLst>
          </a:blip>
          <a:srcRect/>
          <a:stretch/>
        </p:blipFill>
        <p:spPr>
          <a:xfrm>
            <a:off x="3503533" y="4203679"/>
            <a:ext cx="2882406" cy="2571286"/>
          </a:xfrm>
          <a:prstGeom prst="rect">
            <a:avLst/>
          </a:prstGeom>
          <a:ln w="15875">
            <a:solidFill>
              <a:schemeClr val="tx1"/>
            </a:solidFill>
          </a:ln>
        </p:spPr>
      </p:pic>
      <p:pic>
        <p:nvPicPr>
          <p:cNvPr id="4" name="Picture 3" descr="Picture of a fused disconnect where there was an arc fault in the disconnect terminal. The point between the fuse and the wire terminal has burnt up."/>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542174" y="3401273"/>
            <a:ext cx="2447925" cy="3362325"/>
          </a:xfrm>
          <a:prstGeom prst="rect">
            <a:avLst/>
          </a:prstGeom>
        </p:spPr>
      </p:pic>
    </p:spTree>
    <p:extLst>
      <p:ext uri="{BB962C8B-B14F-4D97-AF65-F5344CB8AC3E}">
        <p14:creationId xmlns:p14="http://schemas.microsoft.com/office/powerpoint/2010/main" val="41724045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1415562" y="221312"/>
            <a:ext cx="4095889" cy="914400"/>
          </a:xfrm>
        </p:spPr>
        <p:txBody>
          <a:bodyPr/>
          <a:lstStyle/>
          <a:p>
            <a:r>
              <a:rPr lang="en-US" sz="900" dirty="0" smtClean="0"/>
              <a:t>JHA  </a:t>
            </a:r>
            <a:endParaRPr lang="en-US" sz="900" dirty="0"/>
          </a:p>
        </p:txBody>
      </p:sp>
      <p:pic>
        <p:nvPicPr>
          <p:cNvPr id="6" name="Picture 5" title="JHA"/>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305026" y="0"/>
            <a:ext cx="8508895" cy="6858000"/>
          </a:xfrm>
          <a:prstGeom prst="rect">
            <a:avLst/>
          </a:prstGeom>
        </p:spPr>
      </p:pic>
    </p:spTree>
    <p:extLst>
      <p:ext uri="{BB962C8B-B14F-4D97-AF65-F5344CB8AC3E}">
        <p14:creationId xmlns:p14="http://schemas.microsoft.com/office/powerpoint/2010/main" val="3398097189"/>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2200016" y="2936159"/>
            <a:ext cx="1242553" cy="914400"/>
          </a:xfrm>
        </p:spPr>
        <p:txBody>
          <a:bodyPr/>
          <a:lstStyle/>
          <a:p>
            <a:r>
              <a:rPr lang="en-US" dirty="0" smtClean="0"/>
              <a:t>JHA    </a:t>
            </a:r>
            <a:endParaRPr lang="en-US" dirty="0"/>
          </a:p>
        </p:txBody>
      </p:sp>
      <p:pic>
        <p:nvPicPr>
          <p:cNvPr id="6" name="Picture 5" title="JHA "/>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355130" y="0"/>
            <a:ext cx="8508895" cy="6858000"/>
          </a:xfrm>
          <a:prstGeom prst="rect">
            <a:avLst/>
          </a:prstGeom>
        </p:spPr>
      </p:pic>
    </p:spTree>
    <p:extLst>
      <p:ext uri="{BB962C8B-B14F-4D97-AF65-F5344CB8AC3E}">
        <p14:creationId xmlns:p14="http://schemas.microsoft.com/office/powerpoint/2010/main" val="3668730823"/>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34B154-1C5E-4307-96B6-30B62B69B338}"/>
              </a:ext>
            </a:extLst>
          </p:cNvPr>
          <p:cNvSpPr>
            <a:spLocks noGrp="1"/>
          </p:cNvSpPr>
          <p:nvPr>
            <p:ph type="title"/>
          </p:nvPr>
        </p:nvSpPr>
        <p:spPr/>
        <p:txBody>
          <a:bodyPr/>
          <a:lstStyle/>
          <a:p>
            <a:r>
              <a:rPr lang="en-US" sz="3200" dirty="0">
                <a:solidFill>
                  <a:schemeClr val="tx1"/>
                </a:solidFill>
              </a:rPr>
              <a:t>An Overview of How to Construct PV in an </a:t>
            </a:r>
            <a:br>
              <a:rPr lang="en-US" sz="3200" dirty="0">
                <a:solidFill>
                  <a:schemeClr val="tx1"/>
                </a:solidFill>
              </a:rPr>
            </a:br>
            <a:r>
              <a:rPr lang="en-US" sz="3200" dirty="0">
                <a:solidFill>
                  <a:schemeClr val="tx1"/>
                </a:solidFill>
              </a:rPr>
              <a:t>Electrically Safe Manner</a:t>
            </a:r>
          </a:p>
        </p:txBody>
      </p:sp>
      <p:sp>
        <p:nvSpPr>
          <p:cNvPr id="3" name="Content Placeholder 2">
            <a:extLst>
              <a:ext uri="{FF2B5EF4-FFF2-40B4-BE49-F238E27FC236}">
                <a16:creationId xmlns:a16="http://schemas.microsoft.com/office/drawing/2014/main" id="{CE90B451-173E-4348-9481-050582BED30E}"/>
              </a:ext>
            </a:extLst>
          </p:cNvPr>
          <p:cNvSpPr>
            <a:spLocks noGrp="1"/>
          </p:cNvSpPr>
          <p:nvPr>
            <p:ph idx="1"/>
          </p:nvPr>
        </p:nvSpPr>
        <p:spPr>
          <a:xfrm>
            <a:off x="1" y="1009401"/>
            <a:ext cx="9143998" cy="5737121"/>
          </a:xfrm>
        </p:spPr>
        <p:txBody>
          <a:bodyPr>
            <a:noAutofit/>
          </a:bodyPr>
          <a:lstStyle/>
          <a:p>
            <a:r>
              <a:rPr lang="en-US" sz="1800" dirty="0"/>
              <a:t>Review the plan and JHA, then execute them both</a:t>
            </a:r>
          </a:p>
          <a:p>
            <a:pPr lvl="1"/>
            <a:r>
              <a:rPr lang="en-US" sz="1600" dirty="0">
                <a:solidFill>
                  <a:schemeClr val="tx1">
                    <a:lumMod val="95000"/>
                    <a:lumOff val="5000"/>
                  </a:schemeClr>
                </a:solidFill>
              </a:rPr>
              <a:t>ALL terminations </a:t>
            </a:r>
            <a:r>
              <a:rPr lang="en-US" sz="1600" b="1" dirty="0">
                <a:solidFill>
                  <a:schemeClr val="tx1">
                    <a:lumMod val="95000"/>
                    <a:lumOff val="5000"/>
                  </a:schemeClr>
                </a:solidFill>
              </a:rPr>
              <a:t>MUST</a:t>
            </a:r>
            <a:r>
              <a:rPr lang="en-US" sz="1600" dirty="0">
                <a:solidFill>
                  <a:schemeClr val="tx1">
                    <a:lumMod val="95000"/>
                    <a:lumOff val="5000"/>
                  </a:schemeClr>
                </a:solidFill>
              </a:rPr>
              <a:t> be made while all circuits de-energized! </a:t>
            </a:r>
            <a:endParaRPr lang="en-US" sz="1400" dirty="0"/>
          </a:p>
          <a:p>
            <a:r>
              <a:rPr lang="en-US" sz="1800" dirty="0"/>
              <a:t>PV source circuits “strings”</a:t>
            </a:r>
          </a:p>
          <a:p>
            <a:pPr lvl="1"/>
            <a:r>
              <a:rPr lang="en-US" sz="1600" dirty="0"/>
              <a:t>Make series connections between modules; LOTO (+) and (–) leads from each string</a:t>
            </a:r>
          </a:p>
          <a:p>
            <a:pPr lvl="1"/>
            <a:r>
              <a:rPr lang="en-US" sz="1600" dirty="0"/>
              <a:t>Terminate the non–string-side end of homerun on fuse holder, terminal, or connector</a:t>
            </a:r>
          </a:p>
          <a:p>
            <a:pPr lvl="1"/>
            <a:r>
              <a:rPr lang="en-US" sz="1600" dirty="0"/>
              <a:t>Crimp and LOTO string-side homerun connectors</a:t>
            </a:r>
          </a:p>
          <a:p>
            <a:pPr lvl="1"/>
            <a:r>
              <a:rPr lang="en-US" sz="1600" dirty="0"/>
              <a:t>Only remove LOTO &amp; plug strings into homeruns when ready to energize &amp; test the system</a:t>
            </a:r>
          </a:p>
          <a:p>
            <a:r>
              <a:rPr lang="en-US" sz="1800" dirty="0"/>
              <a:t>PV output circuits (combiner to recombiner – central inverter) </a:t>
            </a:r>
          </a:p>
          <a:p>
            <a:pPr lvl="1"/>
            <a:r>
              <a:rPr lang="en-US" sz="1600" dirty="0"/>
              <a:t>LOTO all disconnects and equipment until ready to energize &amp; test the system</a:t>
            </a:r>
          </a:p>
          <a:p>
            <a:pPr lvl="1"/>
            <a:r>
              <a:rPr lang="en-US" sz="1600" dirty="0"/>
              <a:t>Terminate both ends of all circuits/conductors before plugging strings into homeruns</a:t>
            </a:r>
          </a:p>
          <a:p>
            <a:r>
              <a:rPr lang="en-US" sz="1800" dirty="0"/>
              <a:t>Inverter AC output circuits</a:t>
            </a:r>
          </a:p>
          <a:p>
            <a:pPr lvl="1"/>
            <a:r>
              <a:rPr lang="en-US" sz="1600" dirty="0"/>
              <a:t>LOTO all disconnects and equipment until ready to energize &amp; test the system</a:t>
            </a:r>
          </a:p>
          <a:p>
            <a:pPr lvl="1"/>
            <a:r>
              <a:rPr lang="en-US" sz="1600" dirty="0"/>
              <a:t>Terminate both ends of all circuits/conductors before plugging strings into homeruns, and before connecting to AC power source/grid</a:t>
            </a:r>
          </a:p>
          <a:p>
            <a:r>
              <a:rPr lang="en-US" sz="1800" dirty="0"/>
              <a:t>Prior to removal of LOTO and connection of power sources, visually inspect installation and preform any required testing</a:t>
            </a:r>
          </a:p>
          <a:p>
            <a:r>
              <a:rPr lang="en-US" sz="1800" dirty="0"/>
              <a:t>Proceed to system energization and commissioning!</a:t>
            </a:r>
          </a:p>
          <a:p>
            <a:endParaRPr lang="en-US" sz="1800" dirty="0"/>
          </a:p>
        </p:txBody>
      </p:sp>
    </p:spTree>
    <p:extLst>
      <p:ext uri="{BB962C8B-B14F-4D97-AF65-F5344CB8AC3E}">
        <p14:creationId xmlns:p14="http://schemas.microsoft.com/office/powerpoint/2010/main" val="41771930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3">
                                            <p:txEl>
                                              <p:pRg st="7" end="7"/>
                                            </p:tx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3">
                                            <p:txEl>
                                              <p:pRg st="8" end="8"/>
                                            </p:txEl>
                                          </p:spTgt>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3">
                                            <p:txEl>
                                              <p:pRg st="10" end="10"/>
                                            </p:txEl>
                                          </p:spTgt>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3">
                                            <p:txEl>
                                              <p:pRg st="11" end="11"/>
                                            </p:txEl>
                                          </p:spTgt>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3">
                                            <p:txEl>
                                              <p:pRg st="12" end="12"/>
                                            </p:txEl>
                                          </p:spTgt>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grpId="0" nodeType="clickEffect">
                                  <p:stCondLst>
                                    <p:cond delay="0"/>
                                  </p:stCondLst>
                                  <p:childTnLst>
                                    <p:set>
                                      <p:cBhvr>
                                        <p:cTn id="40" dur="1" fill="hold">
                                          <p:stCondLst>
                                            <p:cond delay="0"/>
                                          </p:stCondLst>
                                        </p:cTn>
                                        <p:tgtEl>
                                          <p:spTgt spid="3">
                                            <p:txEl>
                                              <p:pRg st="13" end="13"/>
                                            </p:txEl>
                                          </p:spTgt>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grpId="0" nodeType="clickEffect">
                                  <p:stCondLst>
                                    <p:cond delay="0"/>
                                  </p:stCondLst>
                                  <p:childTnLst>
                                    <p:set>
                                      <p:cBhvr>
                                        <p:cTn id="44" dur="1" fill="hold">
                                          <p:stCondLst>
                                            <p:cond delay="0"/>
                                          </p:stCondLst>
                                        </p:cTn>
                                        <p:tgtEl>
                                          <p:spTgt spid="3">
                                            <p:txEl>
                                              <p:pRg st="14" end="1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chemeClr val="tx1"/>
                </a:solidFill>
              </a:rPr>
              <a:t>Additional Resources</a:t>
            </a:r>
          </a:p>
        </p:txBody>
      </p:sp>
      <p:sp>
        <p:nvSpPr>
          <p:cNvPr id="3" name="Content Placeholder 2"/>
          <p:cNvSpPr>
            <a:spLocks noGrp="1"/>
          </p:cNvSpPr>
          <p:nvPr>
            <p:ph idx="1"/>
          </p:nvPr>
        </p:nvSpPr>
        <p:spPr>
          <a:xfrm>
            <a:off x="455173" y="1132905"/>
            <a:ext cx="8457473" cy="5157727"/>
          </a:xfrm>
        </p:spPr>
        <p:txBody>
          <a:bodyPr/>
          <a:lstStyle/>
          <a:p>
            <a:r>
              <a:rPr lang="en-US" sz="2800" dirty="0"/>
              <a:t>Home Power issue #175</a:t>
            </a:r>
          </a:p>
          <a:p>
            <a:pPr lvl="1"/>
            <a:r>
              <a:rPr lang="en-US" sz="2400" i="1" dirty="0"/>
              <a:t>Working Safely with Electrical Systems</a:t>
            </a:r>
          </a:p>
          <a:p>
            <a:r>
              <a:rPr lang="en-US" sz="2800" dirty="0"/>
              <a:t>NECA NFPA 70E Lockout </a:t>
            </a:r>
            <a:r>
              <a:rPr lang="en-US" sz="2800" dirty="0" err="1"/>
              <a:t>Tagout</a:t>
            </a:r>
            <a:r>
              <a:rPr lang="en-US" sz="2800" dirty="0"/>
              <a:t> Guide</a:t>
            </a:r>
            <a:endParaRPr lang="en-US" sz="2800" i="1" dirty="0">
              <a:hlinkClick r:id="rId3"/>
            </a:endParaRPr>
          </a:p>
          <a:p>
            <a:r>
              <a:rPr lang="en-US" sz="2800" dirty="0"/>
              <a:t>OSHA factsheet: Lockout </a:t>
            </a:r>
            <a:r>
              <a:rPr lang="en-US" sz="2800" dirty="0" err="1"/>
              <a:t>Tagout</a:t>
            </a:r>
            <a:endParaRPr lang="en-US" sz="2800" dirty="0"/>
          </a:p>
          <a:p>
            <a:r>
              <a:rPr lang="en-US" sz="2800" dirty="0"/>
              <a:t>Fluke</a:t>
            </a:r>
          </a:p>
          <a:p>
            <a:pPr lvl="1"/>
            <a:r>
              <a:rPr lang="en-US" sz="2400" i="1" dirty="0"/>
              <a:t>ABCs of </a:t>
            </a:r>
            <a:r>
              <a:rPr lang="en-US" sz="2400" i="1" dirty="0" err="1"/>
              <a:t>Multimeter</a:t>
            </a:r>
            <a:r>
              <a:rPr lang="en-US" sz="2400" i="1" dirty="0"/>
              <a:t> Safety</a:t>
            </a:r>
          </a:p>
          <a:p>
            <a:pPr lvl="1"/>
            <a:r>
              <a:rPr lang="en-US" sz="2400" i="1" dirty="0"/>
              <a:t>ABCs of Clamp Meters</a:t>
            </a:r>
          </a:p>
          <a:p>
            <a:pPr lvl="1"/>
            <a:r>
              <a:rPr lang="en-US" sz="2400" i="1" dirty="0"/>
              <a:t>Ten Dumb Things Smart People do When Testing Electricity</a:t>
            </a:r>
          </a:p>
          <a:p>
            <a:endParaRPr lang="en-US" sz="2800" dirty="0"/>
          </a:p>
        </p:txBody>
      </p:sp>
    </p:spTree>
    <p:extLst>
      <p:ext uri="{BB962C8B-B14F-4D97-AF65-F5344CB8AC3E}">
        <p14:creationId xmlns:p14="http://schemas.microsoft.com/office/powerpoint/2010/main" val="332024388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32C71E-2784-B845-AF52-5BA32643E352}"/>
              </a:ext>
            </a:extLst>
          </p:cNvPr>
          <p:cNvSpPr>
            <a:spLocks noGrp="1"/>
          </p:cNvSpPr>
          <p:nvPr>
            <p:ph type="title"/>
          </p:nvPr>
        </p:nvSpPr>
        <p:spPr/>
        <p:txBody>
          <a:bodyPr/>
          <a:lstStyle/>
          <a:p>
            <a:r>
              <a:rPr lang="en-US" sz="3200" dirty="0">
                <a:solidFill>
                  <a:schemeClr val="tx1"/>
                </a:solidFill>
              </a:rPr>
              <a:t>Voltages on Large-scale Solar:</a:t>
            </a:r>
            <a:br>
              <a:rPr lang="en-US" sz="3200" dirty="0">
                <a:solidFill>
                  <a:schemeClr val="tx1"/>
                </a:solidFill>
              </a:rPr>
            </a:br>
            <a:r>
              <a:rPr lang="en-US" sz="3200" dirty="0">
                <a:solidFill>
                  <a:schemeClr val="tx1"/>
                </a:solidFill>
              </a:rPr>
              <a:t>DC and AC</a:t>
            </a:r>
          </a:p>
        </p:txBody>
      </p:sp>
      <p:sp>
        <p:nvSpPr>
          <p:cNvPr id="3" name="Content Placeholder 2">
            <a:extLst>
              <a:ext uri="{FF2B5EF4-FFF2-40B4-BE49-F238E27FC236}">
                <a16:creationId xmlns:a16="http://schemas.microsoft.com/office/drawing/2014/main" id="{2F889E3F-30CD-A346-A515-920DAE15FCAB}"/>
              </a:ext>
            </a:extLst>
          </p:cNvPr>
          <p:cNvSpPr>
            <a:spLocks noGrp="1"/>
          </p:cNvSpPr>
          <p:nvPr>
            <p:ph idx="1"/>
          </p:nvPr>
        </p:nvSpPr>
        <p:spPr>
          <a:xfrm>
            <a:off x="-8576" y="976268"/>
            <a:ext cx="6109339" cy="5788363"/>
          </a:xfrm>
        </p:spPr>
        <p:txBody>
          <a:bodyPr numCol="1">
            <a:noAutofit/>
          </a:bodyPr>
          <a:lstStyle/>
          <a:p>
            <a:pPr>
              <a:spcAft>
                <a:spcPts val="0"/>
              </a:spcAft>
            </a:pPr>
            <a:r>
              <a:rPr lang="en-US" sz="2400" dirty="0"/>
              <a:t>PV DC circuits</a:t>
            </a:r>
          </a:p>
          <a:p>
            <a:pPr lvl="1">
              <a:spcAft>
                <a:spcPts val="0"/>
              </a:spcAft>
            </a:pPr>
            <a:r>
              <a:rPr lang="en-US" sz="2000" dirty="0"/>
              <a:t>Up to 1,500 VDC</a:t>
            </a:r>
          </a:p>
          <a:p>
            <a:pPr lvl="2">
              <a:spcAft>
                <a:spcPts val="600"/>
              </a:spcAft>
            </a:pPr>
            <a:r>
              <a:rPr lang="en-US" sz="1800" dirty="0"/>
              <a:t>Depends on system design</a:t>
            </a:r>
          </a:p>
          <a:p>
            <a:pPr>
              <a:spcAft>
                <a:spcPts val="0"/>
              </a:spcAft>
            </a:pPr>
            <a:r>
              <a:rPr lang="en-US" sz="2400" dirty="0"/>
              <a:t>Inverter AC circuits</a:t>
            </a:r>
          </a:p>
          <a:p>
            <a:pPr lvl="1">
              <a:spcAft>
                <a:spcPts val="0"/>
              </a:spcAft>
            </a:pPr>
            <a:r>
              <a:rPr lang="en-US" sz="2000" dirty="0"/>
              <a:t>Three-phase up to 690 VAC</a:t>
            </a:r>
          </a:p>
          <a:p>
            <a:pPr lvl="2">
              <a:spcAft>
                <a:spcPts val="600"/>
              </a:spcAft>
            </a:pPr>
            <a:r>
              <a:rPr lang="en-US" sz="1800" dirty="0"/>
              <a:t>“Non-standard” inverter-specific AC voltages</a:t>
            </a:r>
          </a:p>
          <a:p>
            <a:pPr>
              <a:spcAft>
                <a:spcPts val="0"/>
              </a:spcAft>
            </a:pPr>
            <a:r>
              <a:rPr lang="en-US" sz="2400" dirty="0"/>
              <a:t>Other AC circuits</a:t>
            </a:r>
          </a:p>
          <a:p>
            <a:pPr lvl="1">
              <a:spcAft>
                <a:spcPts val="0"/>
              </a:spcAft>
            </a:pPr>
            <a:r>
              <a:rPr lang="en-US" sz="2000" dirty="0"/>
              <a:t>Site power using typical service voltages (120/240)</a:t>
            </a:r>
          </a:p>
          <a:p>
            <a:pPr lvl="1">
              <a:spcAft>
                <a:spcPts val="0"/>
              </a:spcAft>
            </a:pPr>
            <a:r>
              <a:rPr lang="en-US" sz="2000" dirty="0"/>
              <a:t>Data acquisition system (DAS)</a:t>
            </a:r>
          </a:p>
          <a:p>
            <a:pPr lvl="2">
              <a:spcAft>
                <a:spcPts val="0"/>
              </a:spcAft>
            </a:pPr>
            <a:r>
              <a:rPr lang="en-US" sz="1800" dirty="0"/>
              <a:t>Increased hazard if power conductors come                                                                            from directly from MV transformer</a:t>
            </a:r>
          </a:p>
          <a:p>
            <a:pPr lvl="1">
              <a:spcAft>
                <a:spcPts val="0"/>
              </a:spcAft>
            </a:pPr>
            <a:r>
              <a:rPr lang="en-US" sz="2000" dirty="0"/>
              <a:t>Medium voltages (MV) for distribution / connection to utility grid</a:t>
            </a:r>
          </a:p>
          <a:p>
            <a:pPr>
              <a:spcAft>
                <a:spcPts val="0"/>
              </a:spcAft>
            </a:pPr>
            <a:endParaRPr lang="en-US" sz="2800" dirty="0"/>
          </a:p>
        </p:txBody>
      </p:sp>
      <p:pic>
        <p:nvPicPr>
          <p:cNvPr id="4" name="Picture 3" descr="Picture of seven rows of three string inverters on a commercial ground mount work site."/>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5509495" y="911855"/>
            <a:ext cx="3486150" cy="2428875"/>
          </a:xfrm>
          <a:prstGeom prst="rect">
            <a:avLst/>
          </a:prstGeom>
        </p:spPr>
      </p:pic>
      <p:pic>
        <p:nvPicPr>
          <p:cNvPr id="7" name="Picture 6" descr="Picture of large conductors sticking out of a combiner box before the conductors were landed in the box."/>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5509495" y="3567570"/>
            <a:ext cx="3486150" cy="2628900"/>
          </a:xfrm>
          <a:prstGeom prst="rect">
            <a:avLst/>
          </a:prstGeom>
        </p:spPr>
      </p:pic>
    </p:spTree>
    <p:extLst>
      <p:ext uri="{BB962C8B-B14F-4D97-AF65-F5344CB8AC3E}">
        <p14:creationId xmlns:p14="http://schemas.microsoft.com/office/powerpoint/2010/main" val="2096359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3">
                                            <p:txEl>
                                              <p:pRg st="7" end="7"/>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3">
                                            <p:txEl>
                                              <p:pRg st="8" end="8"/>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3">
                                            <p:txEl>
                                              <p:pRg st="9" end="9"/>
                                            </p:txEl>
                                          </p:spTgt>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ags/tag1.xml><?xml version="1.0" encoding="utf-8"?>
<p:tagLst xmlns:a="http://schemas.openxmlformats.org/drawingml/2006/main" xmlns:r="http://schemas.openxmlformats.org/officeDocument/2006/relationships" xmlns:p="http://schemas.openxmlformats.org/presentationml/2006/main">
  <p:tag name="ISPRING_ULTRA_SCORM_SLIDE_COUNT" val="18"/>
  <p:tag name="ISPRING_ULTRA_SCORM_DURATION" val="3600"/>
  <p:tag name="ISPRING_ULTRA_SCORM_QUIZ_NUMBER" val="0"/>
  <p:tag name="ISPRING_RESOURCE_PATHS_HASH_2" val="cbf3833bb9551b6263dacd31eb3cb6c56573bca"/>
</p:tagLst>
</file>

<file path=ppt/theme/theme1.xml><?xml version="1.0" encoding="utf-8"?>
<a:theme xmlns:a="http://schemas.openxmlformats.org/drawingml/2006/main" name="2017 SEI PPT Template 11.22">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Tahoma">
      <a:majorFont>
        <a:latin typeface="Tahoma"/>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0000"/>
        </a:solidFill>
        <a:ln>
          <a:noFill/>
        </a:ln>
      </a:spPr>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txDef>
      <a:spPr>
        <a:noFill/>
      </a:spPr>
      <a:bodyPr wrap="square" rtlCol="0">
        <a:spAutoFit/>
      </a:bodyPr>
      <a:lstStyle>
        <a:defPPr>
          <a:defRPr dirty="0">
            <a:latin typeface="Tahoma"/>
            <a:cs typeface="Tahoma"/>
          </a:defRPr>
        </a:defPPr>
      </a:lstStyle>
    </a:txDef>
  </a:objectDefaults>
  <a:extraClrSchemeLst/>
  <a:extLst>
    <a:ext uri="{05A4C25C-085E-4340-85A3-A5531E510DB2}">
      <thm15:themeFamily xmlns:thm15="http://schemas.microsoft.com/office/thememl/2012/main" name="SEI 2017.5 Master Template" id="{CBCCE843-8573-4CC4-A1E0-8BEF1CF449A2}" vid="{2F00FD2E-2F6F-4279-981D-6AAD1FFFEBC9}"/>
    </a:ext>
  </a:ext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SEI 2017.5 Master Template</Template>
  <TotalTime>0</TotalTime>
  <Words>12454</Words>
  <Application>Microsoft Office PowerPoint</Application>
  <PresentationFormat>On-screen Show (4:3)</PresentationFormat>
  <Paragraphs>1271</Paragraphs>
  <Slides>89</Slides>
  <Notes>89</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89</vt:i4>
      </vt:variant>
    </vt:vector>
  </HeadingPairs>
  <TitlesOfParts>
    <vt:vector size="101" baseType="lpstr">
      <vt:lpstr>MS PGothic</vt:lpstr>
      <vt:lpstr>MS PGothic</vt:lpstr>
      <vt:lpstr>Arial</vt:lpstr>
      <vt:lpstr>Courier</vt:lpstr>
      <vt:lpstr>Gill Sans</vt:lpstr>
      <vt:lpstr>MS Mincho</vt:lpstr>
      <vt:lpstr>Stencil</vt:lpstr>
      <vt:lpstr>Tahoma</vt:lpstr>
      <vt:lpstr>Times New Roman</vt:lpstr>
      <vt:lpstr>Wingdings</vt:lpstr>
      <vt:lpstr>ZapfDingbatsITC</vt:lpstr>
      <vt:lpstr>2017 SEI PPT Template 11.22</vt:lpstr>
      <vt:lpstr>Electrical Hazards</vt:lpstr>
      <vt:lpstr>Learning Objectives</vt:lpstr>
      <vt:lpstr>Electrical  Hazards</vt:lpstr>
      <vt:lpstr>OSHA Electrical Regulations</vt:lpstr>
      <vt:lpstr>NFPA 70E and NFPA 70</vt:lpstr>
      <vt:lpstr> Qualified Persons and Training OSHA 1910.332, NFPA 70E Article 100 &amp; 110 </vt:lpstr>
      <vt:lpstr>Electrical Hazards May Include,  But Are Not Limited To…</vt:lpstr>
      <vt:lpstr>Electrical Hazard: PV Array</vt:lpstr>
      <vt:lpstr>Voltages on Large-scale Solar: DC and AC</vt:lpstr>
      <vt:lpstr>Basic Electrical System Architecture: String Inverters</vt:lpstr>
      <vt:lpstr>Example Voltages: PV System with String Inverters</vt:lpstr>
      <vt:lpstr>Basic Electrical System Architecture: Central Inverter(s)</vt:lpstr>
      <vt:lpstr>Example Voltages: PV System with Central Inverter(s)</vt:lpstr>
      <vt:lpstr>Medium Voltages (AC) on Large-Scale Solar</vt:lpstr>
      <vt:lpstr>PV System Interconnection  Medium Voltage</vt:lpstr>
      <vt:lpstr>Large-Scale PV Voltage Review</vt:lpstr>
      <vt:lpstr> Electrical Hazards</vt:lpstr>
      <vt:lpstr>PV Hazard: Series Connections</vt:lpstr>
      <vt:lpstr>DC Series Connections On Site</vt:lpstr>
      <vt:lpstr>PV Source Circuit (DC) Connections  On Site</vt:lpstr>
      <vt:lpstr>PV Hazard: Parallel Connections</vt:lpstr>
      <vt:lpstr>Options for DC Parallel Connections On Site:  Combiner Boxes</vt:lpstr>
      <vt:lpstr>Options for DC Parallel Connections On Site:  “Recombiners”</vt:lpstr>
      <vt:lpstr>Options for DC Parallel Connections On Site:  Harnesses</vt:lpstr>
      <vt:lpstr>PV Hazard: System Voltage and Amperage 32 Modules in Series x 20 Source Circuits in Parallel</vt:lpstr>
      <vt:lpstr>AC Parallel Connections  On Site</vt:lpstr>
      <vt:lpstr> Electrical  Hazards</vt:lpstr>
      <vt:lpstr>Two Types of Electrical Hazards</vt:lpstr>
      <vt:lpstr>Electrical Shock Hazards</vt:lpstr>
      <vt:lpstr>Outcomes of  Electrical Shock</vt:lpstr>
      <vt:lpstr>Shock Risk Assessment  and Boundaries</vt:lpstr>
      <vt:lpstr>Shock Hazard Boundaries </vt:lpstr>
      <vt:lpstr>Arc Flash Hazards</vt:lpstr>
      <vt:lpstr>Arc Flash Risk Assessment  and Boundaries </vt:lpstr>
      <vt:lpstr>Arc Flash Boundary &amp; PPE</vt:lpstr>
      <vt:lpstr>Arc Flash Hazard on  DC Systems</vt:lpstr>
      <vt:lpstr>  Electrical Hazards</vt:lpstr>
      <vt:lpstr>Creating an Electrically Safe Work Environment</vt:lpstr>
      <vt:lpstr>Energized Circuits</vt:lpstr>
      <vt:lpstr>Personal Protective Equipment (PPE) 2018 NFPA 70E 130.4 and 130.5(F)</vt:lpstr>
      <vt:lpstr>Shock Hazard PPE:  Rubber Insulating Gloves</vt:lpstr>
      <vt:lpstr>Other Considerations 2018 NFPA 70E 130.6(D) and 130.7(D)</vt:lpstr>
      <vt:lpstr>When an Arc Flash Hazard Exists,  Appropriate PPE is Required</vt:lpstr>
      <vt:lpstr>When an Arc Flash Hazard Exists,  Appropriate  PPE is Required</vt:lpstr>
      <vt:lpstr>Electrical Hazards </vt:lpstr>
      <vt:lpstr>Electrical Hazards</vt:lpstr>
      <vt:lpstr>Electrical Hazards </vt:lpstr>
      <vt:lpstr>Electrical Safety Principles</vt:lpstr>
      <vt:lpstr>Lockout / Tagout (LOTO) Principles OSHA 1910.147, 1910.333(b)(2), 1926.417, &amp; NFPA 70E Article 120</vt:lpstr>
      <vt:lpstr>Employer LOTO Responsibilities OSHA 29 1910.333(b)(2), NFPA 70E Article 120</vt:lpstr>
      <vt:lpstr>LOTO: Padlocks</vt:lpstr>
      <vt:lpstr>LOTO: Hasps</vt:lpstr>
      <vt:lpstr>LOTO: Circuit Breakers, Plug Connects,  and Other Equipment</vt:lpstr>
      <vt:lpstr> Grid Connected: LOTO Considerations </vt:lpstr>
      <vt:lpstr>Follow Proper LOTO Procedures NFPA Article 120, CFR 29 OSHA 1910.147</vt:lpstr>
      <vt:lpstr>PV Source Circuit Lockout / Tagout</vt:lpstr>
      <vt:lpstr>PV Source Circuit Tagout OSHA 29 CFR 1910.333, NFPA 70E 120.4</vt:lpstr>
      <vt:lpstr>JHA</vt:lpstr>
      <vt:lpstr>LOTO Applied:  Grid-direct System with String Inverters</vt:lpstr>
      <vt:lpstr>LOTO Applied:  Grid-direct System with Central Inverters</vt:lpstr>
      <vt:lpstr> Electrical Hazards</vt:lpstr>
      <vt:lpstr>Mechanical Execution of Electrical Work</vt:lpstr>
      <vt:lpstr>Electrical Installation Tasks</vt:lpstr>
      <vt:lpstr>Connecting Modules Together</vt:lpstr>
      <vt:lpstr>JHA </vt:lpstr>
      <vt:lpstr>Common PV Array Installation Errors</vt:lpstr>
      <vt:lpstr>Safe Array Wire Management</vt:lpstr>
      <vt:lpstr>POOR Array Wire Management</vt:lpstr>
      <vt:lpstr>Equipment Grounding</vt:lpstr>
      <vt:lpstr>Rack Integrated Equipment Grounding: Always Follow the Plan and Manufacturer’s Instructions</vt:lpstr>
      <vt:lpstr>Crimping Connectors  at Array</vt:lpstr>
      <vt:lpstr> JHA</vt:lpstr>
      <vt:lpstr>Landing PV Source Circuits  in Combiner Box</vt:lpstr>
      <vt:lpstr>JHA   </vt:lpstr>
      <vt:lpstr> Electrical Hazards </vt:lpstr>
      <vt:lpstr>Meter Category (CAT) Ratings</vt:lpstr>
      <vt:lpstr>Meter Safety Check</vt:lpstr>
      <vt:lpstr>Safe Meter Testing Procedures</vt:lpstr>
      <vt:lpstr>Voltage Testing</vt:lpstr>
      <vt:lpstr>Clamp-on Meter Use</vt:lpstr>
      <vt:lpstr>What is a DC Ground fault?</vt:lpstr>
      <vt:lpstr>What Causes a Ground-fault?</vt:lpstr>
      <vt:lpstr>Ground Fault Hazard</vt:lpstr>
      <vt:lpstr>What is an Arc-fault?</vt:lpstr>
      <vt:lpstr>What Causes an Arc-fault?  Resistance Due to:</vt:lpstr>
      <vt:lpstr>JHA  </vt:lpstr>
      <vt:lpstr>JHA    </vt:lpstr>
      <vt:lpstr>An Overview of How to Construct PV in an  Electrically Safe Manner</vt:lpstr>
      <vt:lpstr>Additional Resources</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subject/>
  <dc:creator/>
  <cp:keywords/>
  <dc:description/>
  <cp:lastModifiedBy/>
  <cp:revision>1</cp:revision>
  <dcterms:created xsi:type="dcterms:W3CDTF">2021-05-17T13:20:53Z</dcterms:created>
  <dcterms:modified xsi:type="dcterms:W3CDTF">2021-05-18T15:01:14Z</dcterms:modified>
  <cp:category/>
</cp:coreProperties>
</file>