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72"/>
  </p:notesMasterIdLst>
  <p:handoutMasterIdLst>
    <p:handoutMasterId r:id="rId73"/>
  </p:handoutMasterIdLst>
  <p:sldIdLst>
    <p:sldId id="590" r:id="rId2"/>
    <p:sldId id="591" r:id="rId3"/>
    <p:sldId id="592" r:id="rId4"/>
    <p:sldId id="597" r:id="rId5"/>
    <p:sldId id="626" r:id="rId6"/>
    <p:sldId id="299" r:id="rId7"/>
    <p:sldId id="627" r:id="rId8"/>
    <p:sldId id="290" r:id="rId9"/>
    <p:sldId id="313" r:id="rId10"/>
    <p:sldId id="311" r:id="rId11"/>
    <p:sldId id="485" r:id="rId12"/>
    <p:sldId id="628" r:id="rId13"/>
    <p:sldId id="630" r:id="rId14"/>
    <p:sldId id="593" r:id="rId15"/>
    <p:sldId id="598" r:id="rId16"/>
    <p:sldId id="329" r:id="rId17"/>
    <p:sldId id="401" r:id="rId18"/>
    <p:sldId id="599" r:id="rId19"/>
    <p:sldId id="600" r:id="rId20"/>
    <p:sldId id="601" r:id="rId21"/>
    <p:sldId id="631" r:id="rId22"/>
    <p:sldId id="594" r:id="rId23"/>
    <p:sldId id="602" r:id="rId24"/>
    <p:sldId id="550" r:id="rId25"/>
    <p:sldId id="603" r:id="rId26"/>
    <p:sldId id="622" r:id="rId27"/>
    <p:sldId id="589" r:id="rId28"/>
    <p:sldId id="549" r:id="rId29"/>
    <p:sldId id="396" r:id="rId30"/>
    <p:sldId id="398" r:id="rId31"/>
    <p:sldId id="397" r:id="rId32"/>
    <p:sldId id="581" r:id="rId33"/>
    <p:sldId id="624" r:id="rId34"/>
    <p:sldId id="632" r:id="rId35"/>
    <p:sldId id="595" r:id="rId36"/>
    <p:sldId id="533" r:id="rId37"/>
    <p:sldId id="604" r:id="rId38"/>
    <p:sldId id="304" r:id="rId39"/>
    <p:sldId id="605" r:id="rId40"/>
    <p:sldId id="425" r:id="rId41"/>
    <p:sldId id="606" r:id="rId42"/>
    <p:sldId id="296" r:id="rId43"/>
    <p:sldId id="607" r:id="rId44"/>
    <p:sldId id="608" r:id="rId45"/>
    <p:sldId id="609" r:id="rId46"/>
    <p:sldId id="610" r:id="rId47"/>
    <p:sldId id="611" r:id="rId48"/>
    <p:sldId id="512" r:id="rId49"/>
    <p:sldId id="633" r:id="rId50"/>
    <p:sldId id="612" r:id="rId51"/>
    <p:sldId id="613" r:id="rId52"/>
    <p:sldId id="516" r:id="rId53"/>
    <p:sldId id="531" r:id="rId54"/>
    <p:sldId id="528" r:id="rId55"/>
    <p:sldId id="616" r:id="rId56"/>
    <p:sldId id="529" r:id="rId57"/>
    <p:sldId id="619" r:id="rId58"/>
    <p:sldId id="526" r:id="rId59"/>
    <p:sldId id="389" r:id="rId60"/>
    <p:sldId id="525" r:id="rId61"/>
    <p:sldId id="614" r:id="rId62"/>
    <p:sldId id="615" r:id="rId63"/>
    <p:sldId id="617" r:id="rId64"/>
    <p:sldId id="414" r:id="rId65"/>
    <p:sldId id="618" r:id="rId66"/>
    <p:sldId id="551" r:id="rId67"/>
    <p:sldId id="620" r:id="rId68"/>
    <p:sldId id="437" r:id="rId69"/>
    <p:sldId id="621" r:id="rId70"/>
    <p:sldId id="634" r:id="rId71"/>
  </p:sldIdLst>
  <p:sldSz cx="9144000" cy="6858000" type="screen4x3"/>
  <p:notesSz cx="6924675" cy="9210675"/>
  <p:custDataLst>
    <p:tags r:id="rId74"/>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Site and Mechanical Hazards" id="{30FEBDC4-1B0E-644D-9F03-49797D9058E0}">
          <p14:sldIdLst>
            <p14:sldId id="590"/>
            <p14:sldId id="591"/>
            <p14:sldId id="592"/>
            <p14:sldId id="597"/>
            <p14:sldId id="626"/>
            <p14:sldId id="299"/>
            <p14:sldId id="627"/>
            <p14:sldId id="290"/>
            <p14:sldId id="313"/>
            <p14:sldId id="311"/>
            <p14:sldId id="485"/>
            <p14:sldId id="628"/>
            <p14:sldId id="630"/>
            <p14:sldId id="593"/>
            <p14:sldId id="598"/>
            <p14:sldId id="329"/>
            <p14:sldId id="401"/>
            <p14:sldId id="599"/>
            <p14:sldId id="600"/>
            <p14:sldId id="601"/>
            <p14:sldId id="631"/>
            <p14:sldId id="594"/>
            <p14:sldId id="602"/>
            <p14:sldId id="550"/>
            <p14:sldId id="603"/>
            <p14:sldId id="622"/>
            <p14:sldId id="589"/>
            <p14:sldId id="549"/>
            <p14:sldId id="396"/>
            <p14:sldId id="398"/>
            <p14:sldId id="397"/>
            <p14:sldId id="581"/>
            <p14:sldId id="624"/>
            <p14:sldId id="632"/>
            <p14:sldId id="595"/>
            <p14:sldId id="533"/>
            <p14:sldId id="604"/>
            <p14:sldId id="304"/>
            <p14:sldId id="605"/>
            <p14:sldId id="425"/>
            <p14:sldId id="606"/>
            <p14:sldId id="296"/>
            <p14:sldId id="607"/>
            <p14:sldId id="608"/>
            <p14:sldId id="609"/>
            <p14:sldId id="610"/>
            <p14:sldId id="611"/>
            <p14:sldId id="512"/>
            <p14:sldId id="633"/>
            <p14:sldId id="612"/>
            <p14:sldId id="613"/>
            <p14:sldId id="516"/>
            <p14:sldId id="531"/>
            <p14:sldId id="528"/>
            <p14:sldId id="616"/>
            <p14:sldId id="529"/>
            <p14:sldId id="619"/>
            <p14:sldId id="526"/>
            <p14:sldId id="389"/>
            <p14:sldId id="525"/>
            <p14:sldId id="614"/>
            <p14:sldId id="615"/>
            <p14:sldId id="617"/>
            <p14:sldId id="414"/>
            <p14:sldId id="618"/>
            <p14:sldId id="551"/>
            <p14:sldId id="620"/>
            <p14:sldId id="437"/>
            <p14:sldId id="621"/>
            <p14:sldId id="634"/>
          </p14:sldIdLst>
        </p14:section>
      </p14:sectionLst>
    </p:ext>
    <p:ext uri="{EFAFB233-063F-42B5-8137-9DF3F51BA10A}">
      <p15:sldGuideLst xmlns:p15="http://schemas.microsoft.com/office/powerpoint/2012/main">
        <p15:guide id="1" orient="horz" pos="2160" userDrawn="1">
          <p15:clr>
            <a:srgbClr val="A4A3A4"/>
          </p15:clr>
        </p15:guide>
        <p15:guide id="2" pos="23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4" name="Author" initials="A" lastIdx="0" clrIdx="5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41F1"/>
    <a:srgbClr val="913DD4"/>
    <a:srgbClr val="7830B2"/>
    <a:srgbClr val="F7A2C7"/>
    <a:srgbClr val="FF9F28"/>
    <a:srgbClr val="FFDDFF"/>
    <a:srgbClr val="FFCCFF"/>
    <a:srgbClr val="2776A7"/>
    <a:srgbClr val="FFA918"/>
    <a:srgbClr val="FFC3B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4" autoAdjust="0"/>
    <p:restoredTop sz="84583" autoAdjust="0"/>
  </p:normalViewPr>
  <p:slideViewPr>
    <p:cSldViewPr snapToGrid="0">
      <p:cViewPr varScale="1">
        <p:scale>
          <a:sx n="61" d="100"/>
          <a:sy n="61" d="100"/>
        </p:scale>
        <p:origin x="883" y="48"/>
      </p:cViewPr>
      <p:guideLst>
        <p:guide orient="horz" pos="2160"/>
        <p:guide pos="2376"/>
      </p:guideLst>
    </p:cSldViewPr>
  </p:slideViewPr>
  <p:outlineViewPr>
    <p:cViewPr>
      <p:scale>
        <a:sx n="33" d="100"/>
        <a:sy n="33" d="100"/>
      </p:scale>
      <p:origin x="0" y="-498"/>
    </p:cViewPr>
  </p:outlineViewPr>
  <p:notesTextViewPr>
    <p:cViewPr>
      <p:scale>
        <a:sx n="100" d="100"/>
        <a:sy n="100" d="100"/>
      </p:scale>
      <p:origin x="0" y="0"/>
    </p:cViewPr>
  </p:notesTextViewPr>
  <p:sorterViewPr>
    <p:cViewPr varScale="1">
      <p:scale>
        <a:sx n="100" d="100"/>
        <a:sy n="100" d="100"/>
      </p:scale>
      <p:origin x="0" y="-12360"/>
    </p:cViewPr>
  </p:sorterViewPr>
  <p:notesViewPr>
    <p:cSldViewPr snapToGrid="0">
      <p:cViewPr>
        <p:scale>
          <a:sx n="114" d="100"/>
          <a:sy n="114" d="100"/>
        </p:scale>
        <p:origin x="3280" y="-3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lgn="l">
              <a:defRPr/>
            </a:pPr>
            <a:r>
              <a:rPr lang="en-US" sz="1400"/>
              <a:t>Site and Mehanical Hazards</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3001963"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a:t>Site and Mehanical Hazards</a:t>
            </a:r>
          </a:p>
        </p:txBody>
      </p:sp>
      <p:sp>
        <p:nvSpPr>
          <p:cNvPr id="9219"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3797"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pls/imis/accidentsearch.accident_detail?id=102286.01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niosh/docs/98-12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682" TargetMode="External"/><Relationship Id="rId3" Type="http://schemas.openxmlformats.org/officeDocument/2006/relationships/hyperlink" Target="https://www.osha.gov/SLTC/etools/construction/glossary.html#rollover" TargetMode="External"/><Relationship Id="rId7" Type="http://schemas.openxmlformats.org/officeDocument/2006/relationships/hyperlink" Target="https://www.osha.gov/pls/oshaweb/owastand.display_standard_group?p_toc_level=1&amp;p_part_number=1926#1926_Subpart_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osha.gov/SLTC/etools/construction/struckby/braking.html" TargetMode="External"/><Relationship Id="rId5" Type="http://schemas.openxmlformats.org/officeDocument/2006/relationships/hyperlink" Target="https://www.osha.gov/SLTC/etools/construction/struckby/vehinspect.html" TargetMode="External"/><Relationship Id="rId10" Type="http://schemas.openxmlformats.org/officeDocument/2006/relationships/hyperlink" Target="https://www.osha.gov/pls/oshaweb/owadisp.show_document?p_table=STANDARDS&amp;p_id=10768" TargetMode="External"/><Relationship Id="rId4" Type="http://schemas.openxmlformats.org/officeDocument/2006/relationships/hyperlink" Target="https://www.osha.gov/pls/oshaweb/owadisp.show_document?p_table=STANDARDS&amp;p_id=10768#1926.601(b)(9)" TargetMode="External"/><Relationship Id="rId9" Type="http://schemas.openxmlformats.org/officeDocument/2006/relationships/hyperlink" Target="https://www.osha.gov/pls/oshaweb/owastand.display_standard_group?p_toc_level=1&amp;p_part_number=1926#1926_Subpart_O"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osha.gov/laws-regs/interlinking/standards/1926.651(c)(2)"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osha.gov/laws-regs/interlinking/standards/1926.651(j)(2)" TargetMode="External"/><Relationship Id="rId5" Type="http://schemas.openxmlformats.org/officeDocument/2006/relationships/hyperlink" Target="https://www.osha.gov/laws-regs/interlinking/standards/1926.651(f)" TargetMode="External"/><Relationship Id="rId4" Type="http://schemas.openxmlformats.org/officeDocument/2006/relationships/hyperlink" Target="https://www.osha.gov/laws-regs/interlinking/standards/1926.651(c)(1)(i)"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osha.gov/laws-regs/interlinking/standards/1926.651(k)(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laws-regs/oshact/to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osha.gov/laws-regs/interlinking/standards/1926.701(b)"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osha.gov/SLTC/etools/electricalcontractors/supplemental/principles.html#power"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dir.ca.gov/title8/5144.html" TargetMode="External"/><Relationship Id="rId3" Type="http://schemas.openxmlformats.org/officeDocument/2006/relationships/hyperlink" Target="https://www.dir.ca.gov/DIRNews/2017/2017-108.pdf" TargetMode="External"/><Relationship Id="rId7" Type="http://schemas.openxmlformats.org/officeDocument/2006/relationships/hyperlink" Target="http://www.dir.ca.gov/title8/5141.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dir.ca.gov/title8/3203.html" TargetMode="External"/><Relationship Id="rId5" Type="http://schemas.openxmlformats.org/officeDocument/2006/relationships/hyperlink" Target="http://www.dir.ca.gov/title8/342.html" TargetMode="External"/><Relationship Id="rId4" Type="http://schemas.openxmlformats.org/officeDocument/2006/relationships/hyperlink" Target="https://www.bakersfield.com/news/health/state-fines-six-employers-for-exposing-workers-to-valley-fever/article_ee258742-cf14-11e7-887f-3711764e556c.html" TargetMode="External"/><Relationship Id="rId9" Type="http://schemas.openxmlformats.org/officeDocument/2006/relationships/hyperlink" Target="http://www.dir.ca.gov/t8/14300.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this lesson on site and mechanical hazards found at utility-scale PV installation sites</a:t>
            </a:r>
          </a:p>
          <a:p>
            <a:pPr marL="171450" indent="-171450">
              <a:buFont typeface="Arial" panose="020B0604020202020204" pitchFamily="34" charset="0"/>
              <a:buChar char="•"/>
            </a:pPr>
            <a:r>
              <a:rPr lang="en-US" dirty="0"/>
              <a:t>If you have not yet listened to the introductory lesson, please go back and do so, as these lesson follow a progressive order.</a:t>
            </a:r>
          </a:p>
          <a:p>
            <a:pPr marL="171450" indent="-171450">
              <a:buFont typeface="Arial" panose="020B0604020202020204" pitchFamily="34" charset="0"/>
              <a:buChar char="•"/>
            </a:pPr>
            <a:r>
              <a:rPr lang="en-US" baseline="0" dirty="0"/>
              <a:t>Again, this course was produced under a Susan Harwood Training Grant through OSHA, the Occupational Safety and Health Administration.</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dirty="0"/>
          </a:p>
        </p:txBody>
      </p:sp>
    </p:spTree>
    <p:extLst>
      <p:ext uri="{BB962C8B-B14F-4D97-AF65-F5344CB8AC3E}">
        <p14:creationId xmlns:p14="http://schemas.microsoft.com/office/powerpoint/2010/main" val="289856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Nests can be located in the ground, in trees/shrubs/equipment: racking, module frames, inverters, etc.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Always do a visual check before work begins, and always use caution when opening enclosures!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Good idea to set up traps during construction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Injury example: At 8:00 a.m. on August 10, 2017, Employee #1, employed by a construction company, was clearing land at a job site. Employee #1 unearthed a bee hive. He was stung in the face over 100 times. Emergency services were called, and Employee #1 was transported to the hospital. He was admitted and treated for the bee stings</a:t>
            </a:r>
            <a:r>
              <a:rPr lang="en-US" sz="1200" dirty="0"/>
              <a:t>: </a:t>
            </a:r>
            <a:r>
              <a:rPr lang="en-US" sz="1200" u="sng" dirty="0">
                <a:solidFill>
                  <a:schemeClr val="tx1"/>
                </a:solidFill>
                <a:latin typeface="Arial" panose="020B0604020202020204" pitchFamily="34" charset="0"/>
                <a:hlinkClick r:id="rId3">
                  <a:extLst>
                    <a:ext uri="{A12FA001-AC4F-418D-AE19-62706E023703}">
                      <ahyp:hlinkClr xmlns="" xmlns:ahyp="http://schemas.microsoft.com/office/drawing/2018/hyperlinkcolor" val="tx"/>
                    </a:ext>
                  </a:extLst>
                </a:hlinkClick>
              </a:rPr>
              <a:t>https://www.osha.gov/pls/imis/accidentsearch.accident_detail?id=102286.015</a:t>
            </a:r>
            <a:endParaRPr lang="en-US" sz="12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p>
          <a:p>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10</a:t>
            </a:fld>
            <a:endParaRPr lang="en-US"/>
          </a:p>
        </p:txBody>
      </p:sp>
    </p:spTree>
    <p:extLst>
      <p:ext uri="{BB962C8B-B14F-4D97-AF65-F5344CB8AC3E}">
        <p14:creationId xmlns:p14="http://schemas.microsoft.com/office/powerpoint/2010/main" val="99630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OSHA sets legal limits on noise exposure in the workplace. These limits are based on a worker's time weighted average over an 8 hour day. With noise, OSHA's permissible exposure limit (PEL) is 90 </a:t>
            </a:r>
            <a:r>
              <a:rPr lang="en-US" sz="1200" b="0" i="0" kern="1200" dirty="0" err="1">
                <a:solidFill>
                  <a:schemeClr val="tx1"/>
                </a:solidFill>
                <a:effectLst/>
                <a:latin typeface="Tahoma" pitchFamily="34" charset="0"/>
                <a:ea typeface="ＭＳ Ｐゴシック" charset="0"/>
                <a:cs typeface="Tahoma" pitchFamily="34" charset="0"/>
              </a:rPr>
              <a:t>dBA</a:t>
            </a:r>
            <a:r>
              <a:rPr lang="en-US" sz="1200" b="0" i="0" kern="1200" dirty="0">
                <a:solidFill>
                  <a:schemeClr val="tx1"/>
                </a:solidFill>
                <a:effectLst/>
                <a:latin typeface="Tahoma" pitchFamily="34" charset="0"/>
                <a:ea typeface="ＭＳ Ｐゴシック" charset="0"/>
                <a:cs typeface="Tahoma" pitchFamily="34" charset="0"/>
              </a:rPr>
              <a:t> for all workers for an 8 hour day. </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OSHA standard uses a 5 </a:t>
            </a:r>
            <a:r>
              <a:rPr lang="en-US" sz="1200" b="0" i="0" kern="1200" dirty="0" err="1">
                <a:solidFill>
                  <a:schemeClr val="tx1"/>
                </a:solidFill>
                <a:effectLst/>
                <a:latin typeface="Tahoma" pitchFamily="34" charset="0"/>
                <a:ea typeface="ＭＳ Ｐゴシック" charset="0"/>
                <a:cs typeface="Tahoma" pitchFamily="34" charset="0"/>
              </a:rPr>
              <a:t>dBA</a:t>
            </a:r>
            <a:r>
              <a:rPr lang="en-US" sz="1200" b="0" i="0" kern="1200" dirty="0">
                <a:solidFill>
                  <a:schemeClr val="tx1"/>
                </a:solidFill>
                <a:effectLst/>
                <a:latin typeface="Tahoma" pitchFamily="34" charset="0"/>
                <a:ea typeface="ＭＳ Ｐゴシック" charset="0"/>
                <a:cs typeface="Tahoma" pitchFamily="34" charset="0"/>
              </a:rPr>
              <a:t> exchange rate. This means that when the noise level is increased by 5 </a:t>
            </a:r>
            <a:r>
              <a:rPr lang="en-US" sz="1200" b="0" i="0" kern="1200" dirty="0" err="1">
                <a:solidFill>
                  <a:schemeClr val="tx1"/>
                </a:solidFill>
                <a:effectLst/>
                <a:latin typeface="Tahoma" pitchFamily="34" charset="0"/>
                <a:ea typeface="ＭＳ Ｐゴシック" charset="0"/>
                <a:cs typeface="Tahoma" pitchFamily="34" charset="0"/>
              </a:rPr>
              <a:t>dBA</a:t>
            </a:r>
            <a:r>
              <a:rPr lang="en-US" sz="1200" b="0" i="0" kern="1200" dirty="0">
                <a:solidFill>
                  <a:schemeClr val="tx1"/>
                </a:solidFill>
                <a:effectLst/>
                <a:latin typeface="Tahoma" pitchFamily="34" charset="0"/>
                <a:ea typeface="ＭＳ Ｐゴシック" charset="0"/>
                <a:cs typeface="Tahoma" pitchFamily="34" charset="0"/>
              </a:rPr>
              <a:t>, the amount of time a person can be exposed to a certain noise level to receive the same dose is cut in half.</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National Institute for Occupational Safety and Health (NIOSH) has </a:t>
            </a:r>
            <a:r>
              <a:rPr lang="en-US" sz="1200" b="0" i="0" kern="1200" dirty="0">
                <a:solidFill>
                  <a:schemeClr val="tx1"/>
                </a:solidFill>
                <a:effectLst/>
                <a:latin typeface="Tahoma" pitchFamily="34" charset="0"/>
                <a:ea typeface="ＭＳ Ｐゴシック" charset="0"/>
                <a:cs typeface="Tahoma" pitchFamily="34" charset="0"/>
                <a:hlinkClick r:id="rId3" tooltip="recommended"/>
              </a:rPr>
              <a:t>recommended</a:t>
            </a:r>
            <a:r>
              <a:rPr lang="en-US" sz="1200" b="0" i="0" kern="1200" dirty="0">
                <a:solidFill>
                  <a:schemeClr val="tx1"/>
                </a:solidFill>
                <a:effectLst/>
                <a:latin typeface="Tahoma" pitchFamily="34" charset="0"/>
                <a:ea typeface="ＭＳ Ｐゴシック" charset="0"/>
                <a:cs typeface="Tahoma" pitchFamily="34" charset="0"/>
              </a:rPr>
              <a:t> that all worker exposures to noise should be controlled below a level equivalent to 85 </a:t>
            </a:r>
            <a:r>
              <a:rPr lang="en-US" sz="1200" b="0" i="0" kern="1200" dirty="0" err="1">
                <a:solidFill>
                  <a:schemeClr val="tx1"/>
                </a:solidFill>
                <a:effectLst/>
                <a:latin typeface="Tahoma" pitchFamily="34" charset="0"/>
                <a:ea typeface="ＭＳ Ｐゴシック" charset="0"/>
                <a:cs typeface="Tahoma" pitchFamily="34" charset="0"/>
              </a:rPr>
              <a:t>dBA</a:t>
            </a:r>
            <a:r>
              <a:rPr lang="en-US" sz="1200" b="0" i="0" kern="1200" dirty="0">
                <a:solidFill>
                  <a:schemeClr val="tx1"/>
                </a:solidFill>
                <a:effectLst/>
                <a:latin typeface="Tahoma" pitchFamily="34" charset="0"/>
                <a:ea typeface="ＭＳ Ｐゴシック" charset="0"/>
                <a:cs typeface="Tahoma" pitchFamily="34" charset="0"/>
              </a:rPr>
              <a:t> for eight hours to minimize occupational noise induced hearing loss. NIOSH has found that significant noise-induced hearing loss occurs at the exposure levels equivalent to the OSHA PEL</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NIOSH also recommends a 3 </a:t>
            </a:r>
            <a:r>
              <a:rPr lang="en-US" sz="1200" b="0" i="0" kern="1200" dirty="0" err="1">
                <a:solidFill>
                  <a:schemeClr val="tx1"/>
                </a:solidFill>
                <a:effectLst/>
                <a:latin typeface="Tahoma" pitchFamily="34" charset="0"/>
                <a:ea typeface="ＭＳ Ｐゴシック" charset="0"/>
                <a:cs typeface="Tahoma" pitchFamily="34" charset="0"/>
              </a:rPr>
              <a:t>dBA</a:t>
            </a:r>
            <a:r>
              <a:rPr lang="en-US" sz="1200" b="0" i="0" kern="1200" dirty="0">
                <a:solidFill>
                  <a:schemeClr val="tx1"/>
                </a:solidFill>
                <a:effectLst/>
                <a:latin typeface="Tahoma" pitchFamily="34" charset="0"/>
                <a:ea typeface="ＭＳ Ｐゴシック" charset="0"/>
                <a:cs typeface="Tahoma" pitchFamily="34" charset="0"/>
              </a:rPr>
              <a:t> exchange rate so that every increase by 3 </a:t>
            </a:r>
            <a:r>
              <a:rPr lang="en-US" sz="1200" b="0" i="0" kern="1200" dirty="0" err="1">
                <a:solidFill>
                  <a:schemeClr val="tx1"/>
                </a:solidFill>
                <a:effectLst/>
                <a:latin typeface="Tahoma" pitchFamily="34" charset="0"/>
                <a:ea typeface="ＭＳ Ｐゴシック" charset="0"/>
                <a:cs typeface="Tahoma" pitchFamily="34" charset="0"/>
              </a:rPr>
              <a:t>dBA</a:t>
            </a:r>
            <a:r>
              <a:rPr lang="en-US" sz="1200" b="0" i="0" kern="1200" dirty="0">
                <a:solidFill>
                  <a:schemeClr val="tx1"/>
                </a:solidFill>
                <a:effectLst/>
                <a:latin typeface="Tahoma" pitchFamily="34" charset="0"/>
                <a:ea typeface="ＭＳ Ｐゴシック" charset="0"/>
                <a:cs typeface="Tahoma" pitchFamily="34" charset="0"/>
              </a:rPr>
              <a:t> doubles the amount of the noise and halves the recommended amount of exposure time.</a:t>
            </a:r>
          </a:p>
          <a:p>
            <a:pPr marL="0" lv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11</a:t>
            </a:fld>
            <a:endParaRPr lang="en-US"/>
          </a:p>
        </p:txBody>
      </p:sp>
    </p:spTree>
    <p:extLst>
      <p:ext uri="{BB962C8B-B14F-4D97-AF65-F5344CB8AC3E}">
        <p14:creationId xmlns:p14="http://schemas.microsoft.com/office/powerpoint/2010/main" val="303753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All chemicals brought on site will need to be added to the Chemical Inventory List and an SDS needs to be filled with all the other SDS’s. </a:t>
            </a:r>
          </a:p>
          <a:p>
            <a:pPr marL="171450" lvl="0" indent="-171450">
              <a:buFont typeface="Arial" panose="020B0604020202020204" pitchFamily="34" charset="0"/>
              <a:buChar char="•"/>
            </a:pPr>
            <a:r>
              <a:rPr lang="en-US" dirty="0"/>
              <a:t>All flammable chemicals are kept in the Flammable Cabinet (Flam Cab).</a:t>
            </a:r>
          </a:p>
          <a:p>
            <a:pPr marL="171450" lvl="0" indent="-171450">
              <a:buFont typeface="Arial" panose="020B0604020202020204" pitchFamily="34" charset="0"/>
              <a:buChar char="•"/>
            </a:pPr>
            <a:r>
              <a:rPr lang="en-US" dirty="0"/>
              <a:t>Flammable examples on a PV site include hydraulic oil, striping paint, insect spray, adhesive spray, PVC cement, gas, diesel, etc.</a:t>
            </a:r>
          </a:p>
          <a:p>
            <a:pPr marL="171450" lvl="0" indent="-171450">
              <a:buFont typeface="Arial" panose="020B0604020202020204" pitchFamily="34" charset="0"/>
              <a:buChar char="•"/>
            </a:pPr>
            <a:r>
              <a:rPr lang="en-US" dirty="0"/>
              <a:t>Non flammable chemical examples: cutting fluid, joint compound, conductor termination compound, anti-seize high temp lubricant, etc.</a:t>
            </a:r>
          </a:p>
          <a:p>
            <a:pPr marL="171450" lvl="0" indent="-171450">
              <a:buFont typeface="Arial" panose="020B0604020202020204" pitchFamily="34" charset="0"/>
              <a:buChar char="•"/>
            </a:pPr>
            <a:r>
              <a:rPr lang="en-US" dirty="0"/>
              <a:t>OSHA 1926 Subpart F Fire Protection and Prevention</a:t>
            </a:r>
          </a:p>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12</a:t>
            </a:fld>
            <a:endParaRPr lang="en-US"/>
          </a:p>
        </p:txBody>
      </p:sp>
    </p:spTree>
    <p:extLst>
      <p:ext uri="{BB962C8B-B14F-4D97-AF65-F5344CB8AC3E}">
        <p14:creationId xmlns:p14="http://schemas.microsoft.com/office/powerpoint/2010/main" val="257908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13</a:t>
            </a:fld>
            <a:endParaRPr lang="en-US" dirty="0"/>
          </a:p>
        </p:txBody>
      </p:sp>
    </p:spTree>
    <p:extLst>
      <p:ext uri="{BB962C8B-B14F-4D97-AF65-F5344CB8AC3E}">
        <p14:creationId xmlns:p14="http://schemas.microsoft.com/office/powerpoint/2010/main" val="3380656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14</a:t>
            </a:fld>
            <a:endParaRPr lang="en-US" dirty="0"/>
          </a:p>
        </p:txBody>
      </p:sp>
    </p:spTree>
    <p:extLst>
      <p:ext uri="{BB962C8B-B14F-4D97-AF65-F5344CB8AC3E}">
        <p14:creationId xmlns:p14="http://schemas.microsoft.com/office/powerpoint/2010/main" val="119958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Overexertion means working beyond your exertion abilities/physical limits</a:t>
            </a:r>
          </a:p>
          <a:p>
            <a:pPr marL="628650" lvl="1" indent="-171450">
              <a:buFont typeface="Arial" panose="020B0604020202020204" pitchFamily="34" charset="0"/>
              <a:buChar char="•"/>
            </a:pPr>
            <a:r>
              <a:rPr lang="en-US" dirty="0"/>
              <a:t>Lifting, pushing, pulling, holding, carrying, throwing</a:t>
            </a:r>
          </a:p>
          <a:p>
            <a:pPr marL="628650" lvl="1" indent="-171450">
              <a:buFont typeface="Arial" panose="020B0604020202020204" pitchFamily="34" charset="0"/>
              <a:buChar char="•"/>
            </a:pPr>
            <a:r>
              <a:rPr lang="en-US" dirty="0"/>
              <a:t>Lifting/mounting heavy equipment- modules, inverters</a:t>
            </a:r>
          </a:p>
          <a:p>
            <a:pPr marL="628650" lvl="1" indent="-171450">
              <a:buFont typeface="Arial" panose="020B0604020202020204" pitchFamily="34" charset="0"/>
              <a:buChar char="•"/>
            </a:pPr>
            <a:r>
              <a:rPr lang="en-US" dirty="0"/>
              <a:t>Repetitive motions- many modules, pulling wire</a:t>
            </a:r>
          </a:p>
          <a:p>
            <a:pPr marL="171450" lvl="0" indent="-171450">
              <a:buFont typeface="Arial" panose="020B0604020202020204" pitchFamily="34" charset="0"/>
              <a:buChar char="•"/>
            </a:pPr>
            <a:r>
              <a:rPr lang="en-US" dirty="0"/>
              <a:t>Can lead to strains, sprains, tears, soreness, pain= back injuries are most frequent.</a:t>
            </a:r>
          </a:p>
          <a:p>
            <a:pPr marL="171450" lvl="0" indent="-171450">
              <a:buFont typeface="Arial" panose="020B0604020202020204" pitchFamily="34" charset="0"/>
              <a:buChar char="•"/>
            </a:pPr>
            <a:r>
              <a:rPr lang="en-US" dirty="0"/>
              <a:t>These injuries can happen to anyone!</a:t>
            </a:r>
          </a:p>
          <a:p>
            <a:pPr marL="171450" lvl="0" indent="-171450">
              <a:buFont typeface="Arial" panose="020B0604020202020204" pitchFamily="34" charset="0"/>
              <a:buChar char="•"/>
            </a:pPr>
            <a:r>
              <a:rPr lang="en-US" dirty="0"/>
              <a:t>Again, eliminate</a:t>
            </a:r>
            <a:r>
              <a:rPr lang="en-US" baseline="0" dirty="0"/>
              <a:t> or control the hazards whenever possible. As a member of a PV crew, know your limits and don’t try to prove anything. You’ll be a way more valuable team member if you’re healthy and consistent. Stretch before work, stay hydrated, take lots of breaks, and practice proper lifting techniques. </a:t>
            </a:r>
          </a:p>
          <a:p>
            <a:pPr lvl="1"/>
            <a:r>
              <a:rPr lang="en-US" sz="1200" b="0" i="0" kern="1200" dirty="0">
                <a:solidFill>
                  <a:schemeClr val="tx1"/>
                </a:solidFill>
                <a:effectLst/>
                <a:latin typeface="Tahoma" pitchFamily="34" charset="0"/>
                <a:ea typeface="ＭＳ Ｐゴシック" charset="0"/>
                <a:cs typeface="Tahoma" pitchFamily="34" charset="0"/>
              </a:rPr>
              <a:t>-Do not attempt to lift by bending forward. Bend your hips and knees to squat down to your load, keep it close to your body, and straighten your legs to lift.</a:t>
            </a:r>
          </a:p>
          <a:p>
            <a:pPr lvl="1"/>
            <a:r>
              <a:rPr lang="en-US" sz="1200" b="0" i="0" kern="1200" dirty="0">
                <a:solidFill>
                  <a:schemeClr val="tx1"/>
                </a:solidFill>
                <a:effectLst/>
                <a:latin typeface="Tahoma" pitchFamily="34" charset="0"/>
                <a:ea typeface="ＭＳ Ｐゴシック" charset="0"/>
                <a:cs typeface="Tahoma" pitchFamily="34" charset="0"/>
              </a:rPr>
              <a:t>-Never lift a heavy object above shoulder level,</a:t>
            </a:r>
            <a:r>
              <a:rPr lang="en-US" sz="1200" b="0" i="0" kern="1200" baseline="0" dirty="0">
                <a:solidFill>
                  <a:schemeClr val="tx1"/>
                </a:solidFill>
                <a:effectLst/>
                <a:latin typeface="Tahoma" pitchFamily="34" charset="0"/>
                <a:ea typeface="ＭＳ Ｐゴシック" charset="0"/>
                <a:cs typeface="Tahoma" pitchFamily="34" charset="0"/>
              </a:rPr>
              <a:t> especially by yourself</a:t>
            </a:r>
            <a:endParaRPr lang="en-US" sz="1200" b="0" i="0" kern="1200" dirty="0">
              <a:solidFill>
                <a:schemeClr val="tx1"/>
              </a:solidFill>
              <a:effectLst/>
              <a:latin typeface="Tahoma" pitchFamily="34" charset="0"/>
              <a:ea typeface="ＭＳ Ｐゴシック" charset="0"/>
              <a:cs typeface="Tahoma" pitchFamily="34" charset="0"/>
            </a:endParaRPr>
          </a:p>
          <a:p>
            <a:pPr lvl="1"/>
            <a:r>
              <a:rPr lang="en-US" sz="1200" b="0" i="0" kern="1200" dirty="0">
                <a:solidFill>
                  <a:schemeClr val="tx1"/>
                </a:solidFill>
                <a:effectLst/>
                <a:latin typeface="Tahoma" pitchFamily="34" charset="0"/>
                <a:ea typeface="ＭＳ Ｐゴシック" charset="0"/>
                <a:cs typeface="Tahoma" pitchFamily="34" charset="0"/>
              </a:rPr>
              <a:t>-Avoid turning or twisting your body while lifting or holding a heavy object.</a:t>
            </a:r>
          </a:p>
          <a:p>
            <a:pPr marL="171450" lvl="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Then there are the control</a:t>
            </a:r>
            <a:r>
              <a:rPr lang="en-US" sz="1200" b="0" i="0" kern="1200" baseline="0" dirty="0">
                <a:solidFill>
                  <a:schemeClr val="tx1"/>
                </a:solidFill>
                <a:effectLst/>
                <a:latin typeface="Tahoma" pitchFamily="34" charset="0"/>
                <a:ea typeface="ＭＳ Ｐゴシック" charset="0"/>
                <a:cs typeface="Tahoma" pitchFamily="34" charset="0"/>
              </a:rPr>
              <a:t> methods- equipment to lift the modules </a:t>
            </a:r>
          </a:p>
          <a:p>
            <a:pPr marL="171450" lvl="0" indent="-171450">
              <a:buFont typeface="Arial" panose="020B0604020202020204" pitchFamily="34" charset="0"/>
              <a:buChar char="•"/>
            </a:pPr>
            <a:r>
              <a:rPr lang="en-US" sz="1200" b="0" i="0" kern="1200" baseline="0" dirty="0">
                <a:solidFill>
                  <a:schemeClr val="tx1"/>
                </a:solidFill>
                <a:effectLst/>
                <a:latin typeface="Tahoma" pitchFamily="34" charset="0"/>
                <a:ea typeface="ＭＳ Ｐゴシック" charset="0"/>
                <a:cs typeface="Tahoma" pitchFamily="34" charset="0"/>
              </a:rPr>
              <a:t>Use 2 people to carry heavy equipment such as modules whenever possible. This will help to prevent overexertion as well as trips and fall hazards. </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15</a:t>
            </a:fld>
            <a:endParaRPr lang="en-US"/>
          </a:p>
        </p:txBody>
      </p:sp>
    </p:spTree>
    <p:extLst>
      <p:ext uri="{BB962C8B-B14F-4D97-AF65-F5344CB8AC3E}">
        <p14:creationId xmlns:p14="http://schemas.microsoft.com/office/powerpoint/2010/main" val="20163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Slips are when a contaminant</a:t>
            </a:r>
            <a:r>
              <a:rPr lang="en-US" i="0" baseline="0" dirty="0"/>
              <a:t> (water, ice, moss, mud, etc.) covers a walking or climbing surface and causes it to become treacherous. SO be careful when working in inclement weather!	</a:t>
            </a:r>
          </a:p>
          <a:p>
            <a:pPr marL="171450" indent="-171450">
              <a:buFont typeface="Arial" panose="020B0604020202020204" pitchFamily="34" charset="0"/>
              <a:buChar char="•"/>
            </a:pPr>
            <a:r>
              <a:rPr lang="en-US" i="0" baseline="0" dirty="0"/>
              <a:t>Trips are when a person’s foot contacts unexpected obstacles, causing a loss of balance. On a PV installation, there can be all sorts of tripping hazards</a:t>
            </a:r>
          </a:p>
          <a:p>
            <a:pPr marL="171450" indent="-171450">
              <a:buFont typeface="Arial" panose="020B0604020202020204" pitchFamily="34" charset="0"/>
              <a:buChar char="•"/>
            </a:pPr>
            <a:r>
              <a:rPr lang="en-US" i="0" baseline="0" dirty="0"/>
              <a:t>Falls result from a loss of balance. You can fall off a ladder, into an open trench, into a hole</a:t>
            </a:r>
          </a:p>
          <a:p>
            <a:pPr marL="171450" indent="-171450">
              <a:buFont typeface="Arial" panose="020B0604020202020204" pitchFamily="34" charset="0"/>
              <a:buChar char="•"/>
            </a:pPr>
            <a:r>
              <a:rPr lang="en-US" i="0" baseline="0" dirty="0"/>
              <a:t>In lower pic, it’s nice that they’ve erected a canopy structure for shade, but watch out for all those loose pieces of conduit next to the trench!</a:t>
            </a:r>
            <a:endParaRPr lang="en-US" i="0"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16</a:t>
            </a:fld>
            <a:endParaRPr lang="en-US"/>
          </a:p>
        </p:txBody>
      </p:sp>
    </p:spTree>
    <p:extLst>
      <p:ext uri="{BB962C8B-B14F-4D97-AF65-F5344CB8AC3E}">
        <p14:creationId xmlns:p14="http://schemas.microsoft.com/office/powerpoint/2010/main" val="422990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 can you do- well remember, the first step</a:t>
            </a:r>
            <a:r>
              <a:rPr lang="en-US" baseline="0" dirty="0"/>
              <a:t> is to always eliminate hazards- keep your work site clean and organized, secure tools. This will help with efficiency.</a:t>
            </a:r>
          </a:p>
          <a:p>
            <a:pPr marL="171450" indent="-171450">
              <a:buFont typeface="Arial" panose="020B0604020202020204" pitchFamily="34" charset="0"/>
              <a:buChar char="•"/>
            </a:pPr>
            <a:r>
              <a:rPr lang="en-US" baseline="0" dirty="0"/>
              <a:t>Also consider the weather and any uneven terrain</a:t>
            </a:r>
          </a:p>
          <a:p>
            <a:pPr marL="171450" indent="-171450">
              <a:buFont typeface="Arial" panose="020B0604020202020204" pitchFamily="34" charset="0"/>
              <a:buChar char="•"/>
            </a:pPr>
            <a:r>
              <a:rPr lang="en-US" baseline="0" dirty="0"/>
              <a:t>Then there are engineering controls like rebar caps and trench covers</a:t>
            </a:r>
          </a:p>
          <a:p>
            <a:pPr marL="171450" indent="-171450">
              <a:buFont typeface="Arial" panose="020B0604020202020204" pitchFamily="34" charset="0"/>
              <a:buChar char="•"/>
            </a:pPr>
            <a:r>
              <a:rPr lang="en-US" baseline="0" dirty="0"/>
              <a:t>And then safe work practices-  be aware of your surroundings, don’t walk backwards, communicate with co-workers</a:t>
            </a:r>
          </a:p>
          <a:p>
            <a:pPr marL="171450" indent="-171450">
              <a:buFont typeface="Arial" panose="020B0604020202020204" pitchFamily="34" charset="0"/>
              <a:buChar char="•"/>
            </a:pPr>
            <a:r>
              <a:rPr lang="en-US" baseline="0" dirty="0"/>
              <a:t>And then there’s your PPE- the last line of defense. Remember from the intro lesson that PPE is totally necessary but it’s your least effective form of hazard control effectiveness. </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17</a:t>
            </a:fld>
            <a:endParaRPr lang="en-US"/>
          </a:p>
        </p:txBody>
      </p:sp>
    </p:spTree>
    <p:extLst>
      <p:ext uri="{BB962C8B-B14F-4D97-AF65-F5344CB8AC3E}">
        <p14:creationId xmlns:p14="http://schemas.microsoft.com/office/powerpoint/2010/main" val="302100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On a PV installation site, there’s also the hazard</a:t>
            </a:r>
            <a:r>
              <a:rPr lang="en-US" baseline="0" dirty="0"/>
              <a:t> of being struck by something- a flying object like aluminum particles, something falling off a ladder; something swinging, or struck by PV equipment like a central inverter being lowered down, or struck by the heavy machinery, or maybe you just run into another person on a chaotic job site.</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18</a:t>
            </a:fld>
            <a:endParaRPr lang="en-US"/>
          </a:p>
        </p:txBody>
      </p:sp>
    </p:spTree>
    <p:extLst>
      <p:ext uri="{BB962C8B-B14F-4D97-AF65-F5344CB8AC3E}">
        <p14:creationId xmlns:p14="http://schemas.microsoft.com/office/powerpoint/2010/main" val="37092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https://www.osha.gov/SLTC/etools/construction/struckby/mainpage.html </a:t>
            </a:r>
          </a:p>
          <a:p>
            <a:endParaRPr lang="en-US" dirty="0"/>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19</a:t>
            </a:fld>
            <a:endParaRPr lang="en-US" dirty="0"/>
          </a:p>
        </p:txBody>
      </p:sp>
    </p:spTree>
    <p:extLst>
      <p:ext uri="{BB962C8B-B14F-4D97-AF65-F5344CB8AC3E}">
        <p14:creationId xmlns:p14="http://schemas.microsoft.com/office/powerpoint/2010/main" val="357666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The learning objectives for this lesson are to:</a:t>
            </a:r>
          </a:p>
          <a:p>
            <a:pPr marL="171450" indent="-171450">
              <a:buFont typeface="Arial" panose="020B0604020202020204" pitchFamily="34" charset="0"/>
              <a:buChar char="•"/>
            </a:pPr>
            <a:r>
              <a:rPr lang="en-US" dirty="0"/>
              <a:t>Identify common hazards that workers are exposed to when installing ground-mounted PV arrays</a:t>
            </a:r>
          </a:p>
          <a:p>
            <a:pPr marL="171450" indent="-171450">
              <a:buFont typeface="Arial" panose="020B0604020202020204" pitchFamily="34" charset="0"/>
              <a:buChar char="•"/>
            </a:pPr>
            <a:r>
              <a:rPr lang="en-US" dirty="0"/>
              <a:t>Describe ways to mitigate those hazards</a:t>
            </a:r>
          </a:p>
          <a:p>
            <a:pPr marL="171450" indent="-171450">
              <a:buFont typeface="Arial" panose="020B0604020202020204" pitchFamily="34" charset="0"/>
              <a:buChar char="•"/>
            </a:pPr>
            <a:r>
              <a:rPr lang="en-US" dirty="0"/>
              <a:t>Determine safe working practices and PPE requirements for different tasks</a:t>
            </a:r>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dirty="0"/>
          </a:p>
        </p:txBody>
      </p:sp>
    </p:spTree>
    <p:extLst>
      <p:ext uri="{BB962C8B-B14F-4D97-AF65-F5344CB8AC3E}">
        <p14:creationId xmlns:p14="http://schemas.microsoft.com/office/powerpoint/2010/main" val="1684764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You can also get caught in or between or under an object, this includes getting hazards of lifting equipment like a crane, or getting your sleeve caught in a drill if you’re not paying attention, getting your hand caught under a module, etc.</a:t>
            </a:r>
          </a:p>
          <a:p>
            <a:pPr marL="171450" indent="-171450">
              <a:buFontTx/>
              <a:buChar char="-"/>
            </a:pPr>
            <a:r>
              <a:rPr lang="en-US" baseline="0" dirty="0"/>
              <a:t>On these sites, you can get caught in moving parts of trackers, caught in a trench, caught between heavy equipment, get your hands caught in wire pulling equip, etc.</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20</a:t>
            </a:fld>
            <a:endParaRPr lang="en-US" dirty="0"/>
          </a:p>
        </p:txBody>
      </p:sp>
    </p:spTree>
    <p:extLst>
      <p:ext uri="{BB962C8B-B14F-4D97-AF65-F5344CB8AC3E}">
        <p14:creationId xmlns:p14="http://schemas.microsoft.com/office/powerpoint/2010/main" val="26584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21</a:t>
            </a:fld>
            <a:endParaRPr lang="en-US" dirty="0"/>
          </a:p>
        </p:txBody>
      </p:sp>
    </p:spTree>
    <p:extLst>
      <p:ext uri="{BB962C8B-B14F-4D97-AF65-F5344CB8AC3E}">
        <p14:creationId xmlns:p14="http://schemas.microsoft.com/office/powerpoint/2010/main" val="269049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22</a:t>
            </a:fld>
            <a:endParaRPr lang="en-US" dirty="0"/>
          </a:p>
        </p:txBody>
      </p:sp>
    </p:spTree>
    <p:extLst>
      <p:ext uri="{BB962C8B-B14F-4D97-AF65-F5344CB8AC3E}">
        <p14:creationId xmlns:p14="http://schemas.microsoft.com/office/powerpoint/2010/main" val="392028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Upon arriving on site all employees of all contractors get together in a huddle to discuss the Plan Of the Day (POD). This can provide important information related to safety, for example, you may learn another sub on the site will have trucks delivering rock all day or a crane will place gear that day. Then the designated safety person for your site will go over any specific issues they are seeing on the site or potential issues.</a:t>
            </a:r>
          </a:p>
          <a:p>
            <a:pPr marL="171450" indent="-171450">
              <a:buFont typeface="Arial" panose="020B0604020202020204" pitchFamily="34" charset="0"/>
              <a:buChar char="•"/>
            </a:pPr>
            <a:r>
              <a:rPr lang="en-US" dirty="0"/>
              <a:t>Hazard identification is the foundation of a safe workplace. At its most basic level, hazard identification is simply looking at a job, task, or situation and asking “is there anything here that could hurt someone or damage something?”</a:t>
            </a:r>
          </a:p>
          <a:p>
            <a:pPr marL="171450" indent="-171450">
              <a:buFont typeface="Arial" panose="020B0604020202020204" pitchFamily="34" charset="0"/>
              <a:buChar char="•"/>
            </a:pPr>
            <a:r>
              <a:rPr lang="en-US" dirty="0"/>
              <a:t>A workplace hazard is any practice, behavior or physical condition that has the potential to cause injury, illness, damage to property, damage to the environment, or loss to a process. </a:t>
            </a:r>
          </a:p>
          <a:p>
            <a:pPr marL="171450" indent="-171450">
              <a:buFont typeface="Arial" panose="020B0604020202020204" pitchFamily="34" charset="0"/>
              <a:buChar char="•"/>
            </a:pPr>
            <a:r>
              <a:rPr lang="en-US" dirty="0"/>
              <a:t>Everyone at the work site shares in the responsibility to identify and control hazards. A hazard cannot be controlled (eliminated, reduced, or managed) until it has been identified.</a:t>
            </a:r>
          </a:p>
          <a:p>
            <a:pPr marL="171450" indent="-171450">
              <a:buFont typeface="Arial" panose="020B0604020202020204" pitchFamily="34" charset="0"/>
              <a:buChar char="•"/>
            </a:pPr>
            <a:r>
              <a:rPr lang="en-US" dirty="0"/>
              <a:t>Hazard identification tools include inspection checklists, PPE assessment forms, pre-task planning, and job hazard analysis</a:t>
            </a:r>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23</a:t>
            </a:fld>
            <a:endParaRPr lang="en-US" dirty="0"/>
          </a:p>
        </p:txBody>
      </p:sp>
    </p:spTree>
    <p:extLst>
      <p:ext uri="{BB962C8B-B14F-4D97-AF65-F5344CB8AC3E}">
        <p14:creationId xmlns:p14="http://schemas.microsoft.com/office/powerpoint/2010/main" val="165099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After hazards are detected, all current and potential hazards must be prevented, corrected or controlled. Systems used to prevent and control hazards include: </a:t>
            </a:r>
            <a:endParaRPr lang="en-US" dirty="0"/>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Engineering Controls </a:t>
            </a:r>
            <a:endParaRPr lang="en-US" dirty="0"/>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Administrative Controls </a:t>
            </a:r>
            <a:endParaRPr lang="en-US" dirty="0"/>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Personal Protective Equipment (PPE) </a:t>
            </a:r>
            <a:endParaRPr lang="en-US" dirty="0"/>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Systems to Track Hazard Correction </a:t>
            </a:r>
            <a:endParaRPr lang="en-US" dirty="0"/>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Preventive Maintenance Systems </a:t>
            </a:r>
            <a:endParaRPr lang="en-US" dirty="0"/>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Emergency Preparation </a:t>
            </a:r>
            <a:endParaRPr lang="en-US" dirty="0"/>
          </a:p>
          <a:p>
            <a:endParaRPr lang="en-US" dirty="0" smtClean="0"/>
          </a:p>
          <a:p>
            <a:r>
              <a:rPr lang="en-US" dirty="0" smtClean="0"/>
              <a:t>"PLAN-DO-CHECK-ACT is a good mantra for a good safety and health management system"</a:t>
            </a:r>
            <a:endParaRPr lang="en-US" dirty="0"/>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24</a:t>
            </a:fld>
            <a:endParaRPr lang="en-US" dirty="0"/>
          </a:p>
        </p:txBody>
      </p:sp>
    </p:spTree>
    <p:extLst>
      <p:ext uri="{BB962C8B-B14F-4D97-AF65-F5344CB8AC3E}">
        <p14:creationId xmlns:p14="http://schemas.microsoft.com/office/powerpoint/2010/main" val="3321166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0" dirty="0"/>
              <a:t>Remember this </a:t>
            </a:r>
            <a:r>
              <a:rPr lang="en-US" b="0" baseline="0" dirty="0"/>
              <a:t>hierarchy of control, or control effectiveness, from the intro lesson </a:t>
            </a:r>
          </a:p>
          <a:p>
            <a:pPr marL="171450" indent="-171450">
              <a:buFontTx/>
              <a:buChar char="-"/>
            </a:pPr>
            <a:r>
              <a:rPr lang="en-US" b="0" baseline="0" dirty="0"/>
              <a:t>When dealing with a particular hazard, it’s way more effective to eliminate the hazard altogether, or use a substitution method- for example, a mechanical lift instead of a ladder.</a:t>
            </a:r>
          </a:p>
          <a:p>
            <a:pPr marL="171450" indent="-171450">
              <a:buFontTx/>
              <a:buChar char="-"/>
            </a:pPr>
            <a:r>
              <a:rPr lang="en-US" b="0" baseline="0" dirty="0"/>
              <a:t>Next most effective are engineering controls like trench plates or tool guards to mitigate the hazard, followed by safe work practices and administrative procedures.</a:t>
            </a:r>
          </a:p>
          <a:p>
            <a:pPr marL="171450" indent="-171450">
              <a:buFontTx/>
              <a:buChar char="-"/>
            </a:pPr>
            <a:r>
              <a:rPr lang="en-US" b="0" baseline="0" dirty="0"/>
              <a:t>When working on these PV sites, essential to follow standard operating procedures!</a:t>
            </a:r>
          </a:p>
          <a:p>
            <a:pPr marL="171450" indent="-171450">
              <a:buFontTx/>
              <a:buChar char="-"/>
            </a:pPr>
            <a:r>
              <a:rPr lang="en-US" b="0" baseline="0" dirty="0"/>
              <a:t>Notice that personal protective equipment, or ”PPE” is considered the least effective form of hazard control- it’s really the last line of defense.</a:t>
            </a:r>
            <a:r>
              <a:rPr lang="en-US" b="1" baseline="0" dirty="0"/>
              <a:t> </a:t>
            </a:r>
          </a:p>
          <a:p>
            <a:pPr marL="171450" indent="-171450">
              <a:buFontTx/>
              <a:buChar char="-"/>
            </a:pPr>
            <a:r>
              <a:rPr lang="en-US" b="0" baseline="0" dirty="0"/>
              <a:t>This might be confusing, since there will be minimum PPE requirements on all job sites. But just remember, PPE should be used IN ADDITION to some of these other more effective control methods.</a:t>
            </a:r>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25</a:t>
            </a:fld>
            <a:endParaRPr lang="en-US" dirty="0"/>
          </a:p>
        </p:txBody>
      </p:sp>
    </p:spTree>
    <p:extLst>
      <p:ext uri="{BB962C8B-B14F-4D97-AF65-F5344CB8AC3E}">
        <p14:creationId xmlns:p14="http://schemas.microsoft.com/office/powerpoint/2010/main" val="24415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Here is an example from a large ground-mounted PV site, for the task of staging pallets of modules around the site. There could be hundreds, even thousands, of module pallets staged on site, and doing so creates some hazards to other workers on site.</a:t>
            </a:r>
          </a:p>
          <a:p>
            <a:pPr marL="171450" indent="-171450">
              <a:buFont typeface="Arial" panose="020B0604020202020204" pitchFamily="34" charset="0"/>
              <a:buChar char="•"/>
            </a:pPr>
            <a:r>
              <a:rPr lang="en-US" b="0" baseline="0" dirty="0"/>
              <a:t>So here, the most effective control measure to avoid injury to other workers is to stage pallets while no other workers are on site- therefore you’re eliminating the hazard</a:t>
            </a:r>
          </a:p>
          <a:p>
            <a:pPr marL="171450" indent="-171450">
              <a:buFont typeface="Arial" panose="020B0604020202020204" pitchFamily="34" charset="0"/>
              <a:buChar char="•"/>
            </a:pPr>
            <a:r>
              <a:rPr lang="en-US" b="0" baseline="0" dirty="0"/>
              <a:t>Next most effective would be engineering controls such as fencing to prevent unauthorized access</a:t>
            </a:r>
          </a:p>
          <a:p>
            <a:pPr marL="171450" indent="-171450">
              <a:buFont typeface="Arial" panose="020B0604020202020204" pitchFamily="34" charset="0"/>
              <a:buChar char="•"/>
            </a:pPr>
            <a:r>
              <a:rPr lang="en-US" b="0" baseline="0" dirty="0"/>
              <a:t>Next would be warning signs, for instance caution tape around the staging area. </a:t>
            </a:r>
          </a:p>
          <a:p>
            <a:pPr marL="171450" indent="-171450">
              <a:buFont typeface="Arial" panose="020B0604020202020204" pitchFamily="34" charset="0"/>
              <a:buChar char="•"/>
            </a:pPr>
            <a:r>
              <a:rPr lang="en-US" b="0" baseline="0" dirty="0"/>
              <a:t>Next, you could set training and operating procedures so that workers and the material lift were never working in the same row</a:t>
            </a:r>
          </a:p>
          <a:p>
            <a:pPr marL="171450" indent="-171450">
              <a:buFont typeface="Arial" panose="020B0604020202020204" pitchFamily="34" charset="0"/>
              <a:buChar char="•"/>
            </a:pPr>
            <a:r>
              <a:rPr lang="en-US" b="0" baseline="0" dirty="0"/>
              <a:t>Finally, the least effective measure would be PPE-so how to mitigate injury in the instance that someone did come close to getting hit.</a:t>
            </a:r>
          </a:p>
          <a:p>
            <a:pPr marL="171450" indent="-171450">
              <a:buFont typeface="Arial" panose="020B0604020202020204" pitchFamily="34" charset="0"/>
              <a:buChar char="•"/>
            </a:pPr>
            <a:r>
              <a:rPr lang="en-US" b="0" baseline="0" dirty="0"/>
              <a:t>Here, you can see how the control methods become less and less effective as you move down!</a:t>
            </a:r>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26</a:t>
            </a:fld>
            <a:endParaRPr lang="en-US" dirty="0"/>
          </a:p>
        </p:txBody>
      </p:sp>
    </p:spTree>
    <p:extLst>
      <p:ext uri="{BB962C8B-B14F-4D97-AF65-F5344CB8AC3E}">
        <p14:creationId xmlns:p14="http://schemas.microsoft.com/office/powerpoint/2010/main" val="323094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specifications in 1910.145 apply to the design, application, and use of signs or symbols that indicate and, insofar as possible, define specific hazards that could harm workers or the public, or both, or to property damage. These specifications are intended to cover all safety signs except those designed for streets, highways, and railroads. These specifications do not apply to plant bulletin boards or to safety posters.</a:t>
            </a:r>
            <a:endParaRPr lang="en-US" dirty="0"/>
          </a:p>
          <a:p>
            <a:pPr marL="171450" indent="-171450">
              <a:buFont typeface="Arial" panose="020B0604020202020204" pitchFamily="34" charset="0"/>
              <a:buChar char="•"/>
            </a:pPr>
            <a:r>
              <a:rPr lang="en-US" dirty="0"/>
              <a:t>Danger signs shall be used in major hazard </a:t>
            </a:r>
            <a:r>
              <a:rPr lang="en-US" sz="1200" dirty="0"/>
              <a:t>situations where an </a:t>
            </a:r>
            <a:r>
              <a:rPr lang="en-US" sz="1200" b="1" dirty="0"/>
              <a:t>immediate hazard </a:t>
            </a:r>
            <a:r>
              <a:rPr lang="en-US" sz="1200" dirty="0"/>
              <a:t>presents a threat of death or serious injury to employees.</a:t>
            </a:r>
          </a:p>
          <a:p>
            <a:pPr marL="628650" lvl="1" indent="-171450">
              <a:buFont typeface="Arial" panose="020B0604020202020204" pitchFamily="34" charset="0"/>
              <a:buChar char="•"/>
            </a:pPr>
            <a:r>
              <a:rPr lang="en-US" dirty="0"/>
              <a:t>Notice the red color, black, white used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Warning signs </a:t>
            </a:r>
            <a:r>
              <a:rPr lang="en-US" sz="1200" dirty="0"/>
              <a:t>may be used to represent a hazard level between ‘Caution’ and ‘Danger,’ provided that they have a signal word of ‘Warning,’ and an appropriate message</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dirty="0"/>
              <a:t>Notice the orange and black</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dirty="0"/>
              <a:t>Caution signs shall be used in minor hazard situations where a non-immediate or potential hazard or unsafe practice presents a lesser threat of injury</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dirty="0"/>
              <a:t>Notice the yellow and black</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dirty="0"/>
          </a:p>
          <a:p>
            <a:pPr marL="171450" lvl="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27</a:t>
            </a:fld>
            <a:endParaRPr lang="en-US" dirty="0"/>
          </a:p>
        </p:txBody>
      </p:sp>
    </p:spTree>
    <p:extLst>
      <p:ext uri="{BB962C8B-B14F-4D97-AF65-F5344CB8AC3E}">
        <p14:creationId xmlns:p14="http://schemas.microsoft.com/office/powerpoint/2010/main" val="2323075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dirty="0"/>
              <a:t>Contractor requirements may differ, but SEI recommends the following MINIMUM PPE for work involving non-electrical hazards:</a:t>
            </a:r>
          </a:p>
          <a:p>
            <a:pPr marL="800100" lvl="1" indent="-342900">
              <a:spcAft>
                <a:spcPts val="600"/>
              </a:spcAft>
              <a:buFont typeface="Arial" panose="020B0604020202020204" pitchFamily="34" charset="0"/>
              <a:buChar char="•"/>
            </a:pPr>
            <a:r>
              <a:rPr lang="en-US" sz="2400" dirty="0"/>
              <a:t>Long sleeves, pants</a:t>
            </a:r>
          </a:p>
          <a:p>
            <a:pPr marL="800100" lvl="1" indent="-342900">
              <a:spcAft>
                <a:spcPts val="600"/>
              </a:spcAft>
              <a:buFont typeface="Arial" panose="020B0604020202020204" pitchFamily="34" charset="0"/>
              <a:buChar char="•"/>
            </a:pPr>
            <a:r>
              <a:rPr lang="en-US" sz="2400" dirty="0"/>
              <a:t>High visibility safety vest</a:t>
            </a:r>
          </a:p>
          <a:p>
            <a:pPr marL="800100" lvl="1" indent="-342900">
              <a:spcAft>
                <a:spcPts val="600"/>
              </a:spcAft>
              <a:buFont typeface="Arial" panose="020B0604020202020204" pitchFamily="34" charset="0"/>
              <a:buChar char="•"/>
            </a:pPr>
            <a:r>
              <a:rPr lang="en-US" sz="2400" dirty="0"/>
              <a:t>Safety glasses</a:t>
            </a:r>
          </a:p>
          <a:p>
            <a:pPr marL="800100" lvl="1" indent="-342900">
              <a:spcAft>
                <a:spcPts val="600"/>
              </a:spcAft>
              <a:buFont typeface="Arial" panose="020B0604020202020204" pitchFamily="34" charset="0"/>
              <a:buChar char="•"/>
            </a:pPr>
            <a:r>
              <a:rPr lang="en-US" sz="2400" dirty="0"/>
              <a:t>Hard hat </a:t>
            </a:r>
          </a:p>
          <a:p>
            <a:pPr marL="800100" lvl="1" indent="-342900">
              <a:spcAft>
                <a:spcPts val="600"/>
              </a:spcAft>
              <a:buFont typeface="Arial" panose="020B0604020202020204" pitchFamily="34" charset="0"/>
              <a:buChar char="•"/>
            </a:pPr>
            <a:r>
              <a:rPr lang="en-US" sz="2400" dirty="0"/>
              <a:t>Cut-resistant gloves</a:t>
            </a:r>
          </a:p>
          <a:p>
            <a:pPr marL="800100" lvl="1" indent="-342900">
              <a:spcAft>
                <a:spcPts val="600"/>
              </a:spcAft>
              <a:buFont typeface="Arial" panose="020B0604020202020204" pitchFamily="34" charset="0"/>
              <a:buChar char="•"/>
            </a:pPr>
            <a:r>
              <a:rPr lang="en-US" sz="2400" dirty="0"/>
              <a:t>ANSI-approved protective footwear</a:t>
            </a:r>
          </a:p>
          <a:p>
            <a:pPr marL="800100" lvl="1" indent="-342900">
              <a:spcAft>
                <a:spcPts val="600"/>
              </a:spcAft>
              <a:buFont typeface="Arial" panose="020B0604020202020204" pitchFamily="34" charset="0"/>
              <a:buChar char="•"/>
            </a:pPr>
            <a:r>
              <a:rPr lang="en-US" sz="2400" dirty="0"/>
              <a:t>Hearing/respiratory protection as necessary </a:t>
            </a:r>
          </a:p>
          <a:p>
            <a:pPr marL="342900" indent="-342900">
              <a:buFont typeface="Arial" panose="020B0604020202020204" pitchFamily="34" charset="0"/>
              <a:buChar char="•"/>
            </a:pPr>
            <a:r>
              <a:rPr lang="en-US" sz="2400" dirty="0"/>
              <a:t>Note: Typical PPE requirements on a construction site are hard hats, safety glasses, high visibility wear, sturdy work boot, gloves depending on task. OSHA rules required PPE to be worn when there is a hazard, but many contractors establish minimum PPE requirements for any person who is present on the site. This usually leads to more uniform compliance that is easier to monitor than the “on again, off again” approach</a:t>
            </a:r>
          </a:p>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28</a:t>
            </a:fld>
            <a:endParaRPr lang="en-US" dirty="0"/>
          </a:p>
        </p:txBody>
      </p:sp>
    </p:spTree>
    <p:extLst>
      <p:ext uri="{BB962C8B-B14F-4D97-AF65-F5344CB8AC3E}">
        <p14:creationId xmlns:p14="http://schemas.microsoft.com/office/powerpoint/2010/main" val="350645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-Ordinary</a:t>
            </a:r>
            <a:r>
              <a:rPr lang="en-US" baseline="0" dirty="0"/>
              <a:t> glasses do not provide proper protection. Per ANSI standards, eye protection must protect against specific hazards, fit and be reasonably comfortable, provide unrestricted vision and movement, and be durable, impact resistant, and cleanable</a:t>
            </a:r>
            <a:endParaRPr lang="en-US" dirty="0"/>
          </a:p>
          <a:p>
            <a:r>
              <a:rPr lang="en-US" dirty="0"/>
              <a:t>-Safety spectacles</a:t>
            </a:r>
            <a:r>
              <a:rPr lang="en-US" baseline="0" dirty="0"/>
              <a:t> are typically made of plastic or metal, have impact-resistant lenses, side shields available</a:t>
            </a:r>
          </a:p>
          <a:p>
            <a:r>
              <a:rPr lang="en-US" baseline="0" dirty="0"/>
              <a:t>-Safety goggles </a:t>
            </a:r>
            <a:r>
              <a:rPr lang="en-US" sz="1200" kern="1200" dirty="0">
                <a:solidFill>
                  <a:schemeClr val="tx1"/>
                </a:solidFill>
                <a:effectLst/>
                <a:latin typeface="Tahoma" pitchFamily="34" charset="0"/>
                <a:ea typeface="ＭＳ Ｐゴシック" charset="0"/>
                <a:cs typeface="Tahoma" pitchFamily="34" charset="0"/>
              </a:rPr>
              <a:t>completely cover the eyes, eye sockets and the facial area immediately surrounding the eyes and provide protection from impact, dust and splashes. Some goggles will fit over corrective lenses. </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29</a:t>
            </a:fld>
            <a:endParaRPr lang="en-US" dirty="0"/>
          </a:p>
        </p:txBody>
      </p:sp>
    </p:spTree>
    <p:extLst>
      <p:ext uri="{BB962C8B-B14F-4D97-AF65-F5344CB8AC3E}">
        <p14:creationId xmlns:p14="http://schemas.microsoft.com/office/powerpoint/2010/main" val="84782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dirty="0"/>
          </a:p>
        </p:txBody>
      </p:sp>
    </p:spTree>
    <p:extLst>
      <p:ext uri="{BB962C8B-B14F-4D97-AF65-F5344CB8AC3E}">
        <p14:creationId xmlns:p14="http://schemas.microsoft.com/office/powerpoint/2010/main" val="1708953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a:t>It’s a good idea to wear a hard hard</a:t>
            </a:r>
            <a:r>
              <a:rPr lang="en-US" baseline="0" dirty="0"/>
              <a:t> during all phases of a PV installation; hard hats not only protect from falling or fixed objects, but depending on the rating can also protect against electrical hazards like an overhead power line. </a:t>
            </a:r>
          </a:p>
          <a:p>
            <a:pPr marL="171450" indent="-171450">
              <a:buFont typeface="Arial" panose="020B0604020202020204" pitchFamily="34" charset="0"/>
              <a:buChar char="•"/>
            </a:pPr>
            <a:r>
              <a:rPr lang="en-US" baseline="0" dirty="0"/>
              <a:t>ANSI ratings for both type and class of hard hat:</a:t>
            </a:r>
          </a:p>
          <a:p>
            <a:pPr marL="628650" lvl="1"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Hard Hat Types: </a:t>
            </a:r>
            <a:r>
              <a:rPr lang="en-US" sz="1200" b="0" i="0" kern="1200" dirty="0">
                <a:solidFill>
                  <a:schemeClr val="tx1"/>
                </a:solidFill>
                <a:effectLst/>
                <a:latin typeface="Tahoma" pitchFamily="34" charset="0"/>
                <a:ea typeface="ＭＳ Ｐゴシック" charset="0"/>
                <a:cs typeface="Tahoma" pitchFamily="34" charset="0"/>
              </a:rPr>
              <a:t>The two types of hard hats are defined by the area of the head that is protected.</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Type I offers protection to the top of the head and is commonly used in the United States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Type II offers protection to the top and sides of the head and is commonly used in Europe</a:t>
            </a:r>
          </a:p>
          <a:p>
            <a:pPr marL="628650" lvl="1"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Hard Hat Classes: </a:t>
            </a:r>
            <a:r>
              <a:rPr lang="en-US" sz="1200" b="0" i="0" kern="1200" dirty="0">
                <a:solidFill>
                  <a:schemeClr val="tx1"/>
                </a:solidFill>
                <a:effectLst/>
                <a:latin typeface="Tahoma" pitchFamily="34" charset="0"/>
                <a:ea typeface="ＭＳ Ｐゴシック" charset="0"/>
                <a:cs typeface="Tahoma" pitchFamily="34" charset="0"/>
              </a:rPr>
              <a:t>The three classes are based on the level of protection they provide from electrical hazards.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Class G (General) hard hats are rated for 2,200 volts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Class E (Electrical) hard hats are rated for 20,000 volts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Class C (Conductive) hard hats do not offer electrical protection</a:t>
            </a:r>
          </a:p>
          <a:p>
            <a:r>
              <a:rPr lang="en-US" dirty="0"/>
              <a:t/>
            </a:r>
            <a:br>
              <a:rPr lang="en-US" dirty="0"/>
            </a:br>
            <a:r>
              <a:rPr lang="en-US" dirty="0"/>
              <a:t>-</a:t>
            </a:r>
            <a:r>
              <a:rPr lang="en-US" sz="1200" b="0" i="0" kern="1200" dirty="0">
                <a:solidFill>
                  <a:schemeClr val="tx1"/>
                </a:solidFill>
                <a:effectLst/>
                <a:latin typeface="Tahoma" pitchFamily="34" charset="0"/>
                <a:ea typeface="ＭＳ Ｐゴシック" charset="0"/>
                <a:cs typeface="Tahoma" pitchFamily="34" charset="0"/>
              </a:rPr>
              <a:t>Hard hats must be replaced if they show signs of damage (dents, cracks, penetration, or fatigue due to rough treatment). It is essential to inspect hard hats for damage and signs of fatigue each time they are used. In addition to visual inspections, another way to test a hard hat is to grasp it in two hands and apply force by squeezing the hat. If you hear creaking or other unusual sounds, it is time to replace the hard hat.</a:t>
            </a:r>
          </a:p>
          <a:p>
            <a:r>
              <a:rPr lang="en-US" sz="1200" b="0" i="0" kern="1200" dirty="0">
                <a:solidFill>
                  <a:schemeClr val="tx1"/>
                </a:solidFill>
                <a:effectLst/>
                <a:latin typeface="Tahoma" pitchFamily="34" charset="0"/>
                <a:ea typeface="ＭＳ Ｐゴシック" charset="0"/>
                <a:cs typeface="Tahoma" pitchFamily="34" charset="0"/>
              </a:rPr>
              <a:t>-While OSHA has no specific provision for an expiration date, manufacturers are allowed to determine if their equipment expires on a specific calendar date. In lieu of an expiration date, a generally accepted rule is to replace the support strap yearly and to replace the hard hat every five years. Harsh chemicals and extreme temperatures can make a hard hat degrade more quickly. Be sure to check with the manufacturer for guidelines on hard hat replacement and maintenance.</a:t>
            </a:r>
          </a:p>
          <a:p>
            <a:r>
              <a:rPr lang="en-US" dirty="0"/>
              <a:t/>
            </a:r>
            <a:br>
              <a:rPr lang="en-US" dirty="0"/>
            </a:b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30</a:t>
            </a:fld>
            <a:endParaRPr lang="en-US" dirty="0"/>
          </a:p>
        </p:txBody>
      </p:sp>
    </p:spTree>
    <p:extLst>
      <p:ext uri="{BB962C8B-B14F-4D97-AF65-F5344CB8AC3E}">
        <p14:creationId xmlns:p14="http://schemas.microsoft.com/office/powerpoint/2010/main" val="10614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Shown in the first picture</a:t>
            </a:r>
            <a:r>
              <a:rPr lang="en-US" baseline="0" dirty="0"/>
              <a:t> are nitrile gloves, commonly used by PV installers. They allow for good mobility and dexterity, provide some protection against sharp objects and abrasive surfaces, but do not be fooled- they don’t provide protection against electrical hazards.</a:t>
            </a:r>
          </a:p>
          <a:p>
            <a:pPr marL="171450" indent="-171450">
              <a:buFont typeface="Arial" panose="020B0604020202020204" pitchFamily="34" charset="0"/>
              <a:buChar char="•"/>
            </a:pPr>
            <a:r>
              <a:rPr lang="en-US" baseline="0" dirty="0"/>
              <a:t>To provide electrical safety, you need something entirely different- insulating rubber gloves, which are classified by the level of voltage and protection they provide. Can wear leather protector gloves over the top to provide mechanical protection. </a:t>
            </a:r>
          </a:p>
          <a:p>
            <a:pPr marL="628650" lvl="1" indent="-171450">
              <a:buFont typeface="Arial" panose="020B0604020202020204" pitchFamily="34" charset="0"/>
              <a:buChar char="•"/>
            </a:pPr>
            <a:r>
              <a:rPr lang="en-US" baseline="0" dirty="0"/>
              <a:t>More on electrical safety gear in the next lesson!! (we just want to be sure you recognize the difference here)</a:t>
            </a:r>
            <a:endParaRPr lang="en-US" dirty="0"/>
          </a:p>
          <a:p>
            <a:pPr marL="628650" lvl="1"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From OSHA:</a:t>
            </a:r>
            <a:r>
              <a:rPr lang="en-US" sz="1200" b="1"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Rubber insulating equipment meeting the following national consensus standards is deemed to be in compliance with the performance requirements of paragraph (a) of this section:</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American Society for Testing and Materials (ASTM) D120-09, </a:t>
            </a:r>
            <a:r>
              <a:rPr lang="en-US" sz="1200" b="0" i="1" kern="1200" dirty="0">
                <a:solidFill>
                  <a:schemeClr val="tx1"/>
                </a:solidFill>
                <a:effectLst/>
                <a:latin typeface="Tahoma" pitchFamily="34" charset="0"/>
                <a:ea typeface="ＭＳ Ｐゴシック" charset="0"/>
                <a:cs typeface="Tahoma" pitchFamily="34" charset="0"/>
              </a:rPr>
              <a:t>Standard Specification for Rubber Insulating Gloves</a:t>
            </a:r>
            <a:r>
              <a:rPr lang="en-US" sz="1200" b="0" i="0" kern="1200" dirty="0">
                <a:solidFill>
                  <a:schemeClr val="tx1"/>
                </a:solidFill>
                <a:effectLst/>
                <a:latin typeface="Tahoma" pitchFamily="34" charset="0"/>
                <a:ea typeface="ＭＳ Ｐゴシック" charset="0"/>
                <a:cs typeface="Tahoma" pitchFamily="34" charset="0"/>
              </a:rPr>
              <a:t>.</a:t>
            </a:r>
          </a:p>
          <a:p>
            <a:endParaRPr lang="en-US" sz="1200" b="0" i="0" kern="1200" dirty="0">
              <a:solidFill>
                <a:schemeClr val="tx1"/>
              </a:solidFill>
              <a:effectLst/>
              <a:latin typeface="Tahoma" pitchFamily="34" charset="0"/>
              <a:ea typeface="ＭＳ Ｐゴシック" charset="0"/>
              <a:cs typeface="Tahoma" pitchFamily="34" charset="0"/>
            </a:endParaRPr>
          </a:p>
          <a:p>
            <a:endParaRPr lang="en-US" sz="1200" b="0" i="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31</a:t>
            </a:fld>
            <a:endParaRPr lang="en-US" dirty="0"/>
          </a:p>
        </p:txBody>
      </p:sp>
    </p:spTree>
    <p:extLst>
      <p:ext uri="{BB962C8B-B14F-4D97-AF65-F5344CB8AC3E}">
        <p14:creationId xmlns:p14="http://schemas.microsoft.com/office/powerpoint/2010/main" val="4238447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it is your employer’s responsibility to…</a:t>
            </a:r>
          </a:p>
          <a:p>
            <a:pPr marL="628650" lvl="1" indent="-171450">
              <a:buFont typeface="Arial" panose="020B0604020202020204" pitchFamily="34" charset="0"/>
              <a:buChar char="•"/>
            </a:pPr>
            <a:r>
              <a:rPr lang="en-US" dirty="0"/>
              <a:t>Ensure a designated competent person conducts a hazard analysis</a:t>
            </a:r>
          </a:p>
          <a:p>
            <a:pPr marL="628650" lvl="1" indent="-171450">
              <a:buFont typeface="Arial" panose="020B0604020202020204" pitchFamily="34" charset="0"/>
              <a:buChar char="•"/>
            </a:pPr>
            <a:r>
              <a:rPr lang="en-US" dirty="0"/>
              <a:t>Ensure employees have the proper PPE to protect them from identified hazards</a:t>
            </a:r>
          </a:p>
          <a:p>
            <a:pPr marL="628650" lvl="1" indent="-171450">
              <a:buFont typeface="Arial" panose="020B0604020202020204" pitchFamily="34" charset="0"/>
              <a:buChar char="•"/>
            </a:pPr>
            <a:r>
              <a:rPr lang="en-US" dirty="0"/>
              <a:t>Ensure each employee has PPE that properly fits</a:t>
            </a:r>
          </a:p>
          <a:p>
            <a:pPr marL="628650" lvl="1" indent="-171450">
              <a:buFont typeface="Arial" panose="020B0604020202020204" pitchFamily="34" charset="0"/>
              <a:buChar char="•"/>
            </a:pPr>
            <a:r>
              <a:rPr lang="en-US" dirty="0"/>
              <a:t>Provide training on proper use and maintenance of PPE</a:t>
            </a:r>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32</a:t>
            </a:fld>
            <a:endParaRPr lang="en-US" dirty="0"/>
          </a:p>
        </p:txBody>
      </p:sp>
    </p:spTree>
    <p:extLst>
      <p:ext uri="{BB962C8B-B14F-4D97-AF65-F5344CB8AC3E}">
        <p14:creationId xmlns:p14="http://schemas.microsoft.com/office/powerpoint/2010/main" val="783110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the worker, must also play a part!</a:t>
            </a:r>
          </a:p>
          <a:p>
            <a:pPr marL="171450" indent="-171450">
              <a:buFont typeface="Arial" panose="020B0604020202020204" pitchFamily="34" charset="0"/>
              <a:buChar char="•"/>
            </a:pPr>
            <a:r>
              <a:rPr lang="en-US" dirty="0"/>
              <a:t>It is essential for all employees to:</a:t>
            </a:r>
          </a:p>
          <a:p>
            <a:pPr marL="628650" lvl="1" indent="-171450">
              <a:buFont typeface="Arial" panose="020B0604020202020204" pitchFamily="34" charset="0"/>
              <a:buChar char="•"/>
            </a:pPr>
            <a:r>
              <a:rPr lang="en-US" dirty="0"/>
              <a:t>Follow Standard Operating Procedures</a:t>
            </a:r>
          </a:p>
          <a:p>
            <a:pPr marL="628650" lvl="1" indent="-171450">
              <a:buFont typeface="Arial" panose="020B0604020202020204" pitchFamily="34" charset="0"/>
              <a:buChar char="•"/>
            </a:pPr>
            <a:r>
              <a:rPr lang="en-US" dirty="0"/>
              <a:t>Report any workplace hazards</a:t>
            </a:r>
          </a:p>
          <a:p>
            <a:pPr marL="628650" lvl="1" indent="-171450">
              <a:buFont typeface="Arial" panose="020B0604020202020204" pitchFamily="34" charset="0"/>
              <a:buChar char="•"/>
            </a:pPr>
            <a:r>
              <a:rPr lang="en-US" dirty="0"/>
              <a:t>Attend all safety meetings- remember to sign off!</a:t>
            </a:r>
          </a:p>
          <a:p>
            <a:pPr marL="628650" lvl="1" indent="-171450">
              <a:buFont typeface="Arial" panose="020B0604020202020204" pitchFamily="34" charset="0"/>
              <a:buChar char="•"/>
            </a:pPr>
            <a:r>
              <a:rPr lang="en-US" dirty="0"/>
              <a:t>Follow JHAs and wear appropriate PPE for the task</a:t>
            </a:r>
          </a:p>
          <a:p>
            <a:pPr marL="628650" lvl="1" indent="-171450">
              <a:buFont typeface="Arial" panose="020B0604020202020204" pitchFamily="34" charset="0"/>
              <a:buChar char="•"/>
            </a:pPr>
            <a:r>
              <a:rPr lang="en-US" dirty="0"/>
              <a:t>Maintain that their PPE is in good, clean condition; notify employers if it gets damaged or compromised in any way</a:t>
            </a:r>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33</a:t>
            </a:fld>
            <a:endParaRPr lang="en-US"/>
          </a:p>
        </p:txBody>
      </p:sp>
    </p:spTree>
    <p:extLst>
      <p:ext uri="{BB962C8B-B14F-4D97-AF65-F5344CB8AC3E}">
        <p14:creationId xmlns:p14="http://schemas.microsoft.com/office/powerpoint/2010/main" val="3403950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34</a:t>
            </a:fld>
            <a:endParaRPr lang="en-US" dirty="0"/>
          </a:p>
        </p:txBody>
      </p:sp>
    </p:spTree>
    <p:extLst>
      <p:ext uri="{BB962C8B-B14F-4D97-AF65-F5344CB8AC3E}">
        <p14:creationId xmlns:p14="http://schemas.microsoft.com/office/powerpoint/2010/main" val="3505477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35</a:t>
            </a:fld>
            <a:endParaRPr lang="en-US" dirty="0"/>
          </a:p>
        </p:txBody>
      </p:sp>
    </p:spTree>
    <p:extLst>
      <p:ext uri="{BB962C8B-B14F-4D97-AF65-F5344CB8AC3E}">
        <p14:creationId xmlns:p14="http://schemas.microsoft.com/office/powerpoint/2010/main" val="1792348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next section focuses on common ground-mount installation tasks and potential hazards which may be encountered</a:t>
            </a:r>
          </a:p>
          <a:p>
            <a:pPr marL="628650" lvl="1" indent="-171450">
              <a:buFont typeface="Arial" panose="020B0604020202020204" pitchFamily="34" charset="0"/>
              <a:buChar char="•"/>
            </a:pPr>
            <a:r>
              <a:rPr lang="en-US" dirty="0"/>
              <a:t>Note that this is certainly not an all-inclusive list of installation tasks</a:t>
            </a:r>
          </a:p>
          <a:p>
            <a:pPr marL="171450" indent="-171450">
              <a:buFont typeface="Arial" panose="020B0604020202020204" pitchFamily="34" charset="0"/>
              <a:buChar char="•"/>
            </a:pPr>
            <a:r>
              <a:rPr lang="en-US" dirty="0"/>
              <a:t>Note in this lesson we will cover the physical installation of BOS equipment and PV modules; electrical hazards associated with wiring are covered in the next lesson</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36</a:t>
            </a:fld>
            <a:endParaRPr lang="en-US"/>
          </a:p>
        </p:txBody>
      </p:sp>
    </p:spTree>
    <p:extLst>
      <p:ext uri="{BB962C8B-B14F-4D97-AF65-F5344CB8AC3E}">
        <p14:creationId xmlns:p14="http://schemas.microsoft.com/office/powerpoint/2010/main" val="1432842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dirty="0"/>
              <a:t>Many different types of heavy equipment can be found on large-scale ground mounted PV installations, including</a:t>
            </a:r>
          </a:p>
          <a:p>
            <a:pPr marL="628650" lvl="1" indent="-171450">
              <a:buFont typeface="Arial" panose="020B0604020202020204" pitchFamily="34" charset="0"/>
              <a:buChar char="•"/>
            </a:pPr>
            <a:r>
              <a:rPr lang="en-US" dirty="0"/>
              <a:t>ATVs (to get across site)</a:t>
            </a:r>
          </a:p>
          <a:p>
            <a:pPr marL="628650" lvl="1" indent="-171450">
              <a:buFont typeface="Arial" panose="020B0604020202020204" pitchFamily="34" charset="0"/>
              <a:buChar char="•"/>
            </a:pPr>
            <a:r>
              <a:rPr lang="en-US" dirty="0"/>
              <a:t>Pile drivers</a:t>
            </a:r>
          </a:p>
          <a:p>
            <a:pPr marL="628650" lvl="1" indent="-171450">
              <a:buFont typeface="Arial" panose="020B0604020202020204" pitchFamily="34" charset="0"/>
              <a:buChar char="•"/>
            </a:pPr>
            <a:r>
              <a:rPr lang="en-US" dirty="0"/>
              <a:t>Excavators and skid steers</a:t>
            </a:r>
          </a:p>
          <a:p>
            <a:pPr marL="628650" lvl="1" indent="-171450">
              <a:buFont typeface="Arial" panose="020B0604020202020204" pitchFamily="34" charset="0"/>
              <a:buChar char="•"/>
            </a:pPr>
            <a:r>
              <a:rPr lang="en-US" dirty="0"/>
              <a:t>Forklifts</a:t>
            </a:r>
          </a:p>
          <a:p>
            <a:pPr marL="628650" lvl="1" indent="-171450">
              <a:buFont typeface="Arial" panose="020B0604020202020204" pitchFamily="34" charset="0"/>
              <a:buChar char="•"/>
            </a:pPr>
            <a:r>
              <a:rPr lang="en-US" dirty="0"/>
              <a:t>Cranes</a:t>
            </a:r>
          </a:p>
          <a:p>
            <a:pPr marL="628650" lvl="1" indent="-171450">
              <a:buFont typeface="Arial" panose="020B0604020202020204" pitchFamily="34" charset="0"/>
              <a:buChar char="•"/>
            </a:pPr>
            <a:r>
              <a:rPr lang="en-US" dirty="0"/>
              <a:t>HDD</a:t>
            </a:r>
          </a:p>
          <a:p>
            <a:pPr marL="628650" lvl="1" indent="-171450">
              <a:buFont typeface="Arial" panose="020B0604020202020204" pitchFamily="34" charset="0"/>
              <a:buChar char="•"/>
            </a:pPr>
            <a:r>
              <a:rPr lang="en-US" dirty="0"/>
              <a:t>Tractor trailers</a:t>
            </a:r>
          </a:p>
          <a:p>
            <a:pPr marL="171450" lvl="0" indent="-171450">
              <a:buFont typeface="Arial" panose="020B0604020202020204" pitchFamily="34" charset="0"/>
              <a:buChar char="•"/>
            </a:pPr>
            <a:r>
              <a:rPr lang="en-US" dirty="0"/>
              <a:t>If vehicle safety practices are not observed at your site, you risk being pinned or struck by construction vehicles. To avoid hazards:</a:t>
            </a:r>
          </a:p>
          <a:p>
            <a:pPr marL="628650" lvl="1" indent="-171450">
              <a:buFont typeface="Arial" panose="020B0604020202020204" pitchFamily="34" charset="0"/>
              <a:buChar char="•"/>
            </a:pPr>
            <a:r>
              <a:rPr lang="en-US" dirty="0"/>
              <a:t>Wear seat belts </a:t>
            </a:r>
            <a:r>
              <a:rPr lang="en-US" sz="1200" b="0" i="0" kern="1200" dirty="0">
                <a:solidFill>
                  <a:schemeClr val="tx1"/>
                </a:solidFill>
                <a:effectLst/>
                <a:latin typeface="Tahoma" pitchFamily="34" charset="0"/>
                <a:ea typeface="ＭＳ Ｐゴシック" charset="0"/>
                <a:cs typeface="Tahoma" pitchFamily="34" charset="0"/>
              </a:rPr>
              <a:t>that meet OSHA standards, except on equipment that is designed only for standup operation, or that has no </a:t>
            </a:r>
            <a:r>
              <a:rPr lang="en-US" sz="1200" b="0" i="0" u="none" strike="noStrike" kern="1200" dirty="0">
                <a:solidFill>
                  <a:schemeClr val="tx1"/>
                </a:solidFill>
                <a:effectLst/>
                <a:latin typeface="Tahoma" pitchFamily="34" charset="0"/>
                <a:ea typeface="ＭＳ Ｐゴシック" charset="0"/>
                <a:cs typeface="Tahoma" pitchFamily="34" charset="0"/>
                <a:hlinkClick r:id="rId3" tooltip="rollover protective structure"/>
              </a:rPr>
              <a:t>rollover protective structure</a:t>
            </a:r>
            <a:r>
              <a:rPr lang="en-US" sz="1200" b="0" i="0" kern="1200" dirty="0">
                <a:solidFill>
                  <a:schemeClr val="tx1"/>
                </a:solidFill>
                <a:effectLst/>
                <a:latin typeface="Tahoma" pitchFamily="34" charset="0"/>
                <a:ea typeface="ＭＳ Ｐゴシック" charset="0"/>
                <a:cs typeface="Tahoma" pitchFamily="34" charset="0"/>
              </a:rPr>
              <a:t>. [</a:t>
            </a:r>
            <a:r>
              <a:rPr lang="en-US" sz="1200" b="0" i="0" u="none" strike="noStrike" kern="1200" dirty="0">
                <a:solidFill>
                  <a:schemeClr val="tx1"/>
                </a:solidFill>
                <a:effectLst/>
                <a:latin typeface="Tahoma" pitchFamily="34" charset="0"/>
                <a:ea typeface="ＭＳ Ｐゴシック" charset="0"/>
                <a:cs typeface="Tahoma" pitchFamily="34" charset="0"/>
                <a:hlinkClick r:id="rId4" tooltip="29 CFR 1926.601(b)(9)"/>
              </a:rPr>
              <a:t>29 CFR 1926.601(b)(9)</a:t>
            </a:r>
            <a:r>
              <a:rPr lang="en-US" sz="1200" b="0" i="0" kern="1200" dirty="0">
                <a:solidFill>
                  <a:schemeClr val="tx1"/>
                </a:solidFill>
                <a:effectLst/>
                <a:latin typeface="Tahoma" pitchFamily="34" charset="0"/>
                <a:ea typeface="ＭＳ Ｐゴシック" charset="0"/>
                <a:cs typeface="Tahoma" pitchFamily="34" charset="0"/>
              </a:rPr>
              <a:t>]</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Check vehicles before each shift to assure that all parts and accessories are in safe operating condition. [</a:t>
            </a:r>
            <a:r>
              <a:rPr lang="en-US" sz="1200" b="0" i="0" u="none" strike="noStrike" kern="1200" dirty="0">
                <a:solidFill>
                  <a:schemeClr val="tx1"/>
                </a:solidFill>
                <a:effectLst/>
                <a:latin typeface="Tahoma" pitchFamily="34" charset="0"/>
                <a:ea typeface="ＭＳ Ｐゴシック" charset="0"/>
                <a:cs typeface="Tahoma" pitchFamily="34" charset="0"/>
                <a:hlinkClick r:id="rId5" tooltip="Vehicle Inspection"/>
              </a:rPr>
              <a:t>Vehicle Inspection</a:t>
            </a:r>
            <a:r>
              <a:rPr lang="en-US" sz="1200" b="0" i="0" kern="1200" dirty="0">
                <a:solidFill>
                  <a:schemeClr val="tx1"/>
                </a:solidFill>
                <a:effectLst/>
                <a:latin typeface="Tahoma" pitchFamily="34" charset="0"/>
                <a:ea typeface="ＭＳ Ｐゴシック" charset="0"/>
                <a:cs typeface="Tahoma" pitchFamily="34" charset="0"/>
              </a:rPr>
              <a:t>]</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Do not drive a vehicle in reverse gear with an obstructed rear view, unless it has an audible reverse alarm, or another worker signals that it is safe.</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Drive vehicles or equipment only on roadways or grades that are safely constructed and maintained.</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Make sure that you and all other personnel are in the clear before using dumping or lifting devices.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Lower or block bulldozer and scraper blades, end-loader buckets, dump bodies, etc., when not in use, and leave all controls in neutral position.</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Set parking brakes when vehicles and equipment are parked, and chock the wheels if they are on an incline.</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All vehicles must have adequate braking systems and other safety devices. [</a:t>
            </a:r>
            <a:r>
              <a:rPr lang="en-US" sz="1200" b="0" i="0" u="none" strike="noStrike" kern="1200" dirty="0">
                <a:solidFill>
                  <a:schemeClr val="tx1"/>
                </a:solidFill>
                <a:effectLst/>
                <a:latin typeface="Tahoma" pitchFamily="34" charset="0"/>
                <a:ea typeface="ＭＳ Ｐゴシック" charset="0"/>
                <a:cs typeface="Tahoma" pitchFamily="34" charset="0"/>
                <a:hlinkClick r:id="rId6" tooltip="Brake Systems"/>
              </a:rPr>
              <a:t>Brake Systems</a:t>
            </a:r>
            <a:r>
              <a:rPr lang="en-US" sz="1200" b="0" i="0" kern="1200" dirty="0">
                <a:solidFill>
                  <a:schemeClr val="tx1"/>
                </a:solidFill>
                <a:effectLst/>
                <a:latin typeface="Tahoma" pitchFamily="34" charset="0"/>
                <a:ea typeface="ＭＳ Ｐゴシック" charset="0"/>
                <a:cs typeface="Tahoma" pitchFamily="34" charset="0"/>
              </a:rPr>
              <a:t>]</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Haulage vehicles that are loaded by cranes, power shovels, loaders etc., must have a cab shield or canopy that protects the driver from falling materials.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Do not exceed a vehicle's rated load or lift capacity.</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Do not carry personnel unless there is a safe place to ride.</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Use traffic signs, barricades or flaggers when construction takes place near public roadways.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Workers must be highly visible in all levels of light. Warning clothing, such as red or orange vests, are required; and if worn for night work, must be of reflective material.</a:t>
            </a:r>
            <a:endParaRPr lang="en-US"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Additional information:</a:t>
            </a:r>
          </a:p>
          <a:p>
            <a:pPr marL="628650" lvl="1" indent="-171450">
              <a:buFont typeface="Arial" panose="020B0604020202020204" pitchFamily="34" charset="0"/>
              <a:buChar char="•"/>
            </a:pPr>
            <a:r>
              <a:rPr lang="en-US" sz="1200" b="0" i="0" u="none" strike="noStrike" kern="1200" dirty="0">
                <a:solidFill>
                  <a:schemeClr val="tx1"/>
                </a:solidFill>
                <a:effectLst/>
                <a:latin typeface="Tahoma" pitchFamily="34" charset="0"/>
                <a:ea typeface="ＭＳ Ｐゴシック" charset="0"/>
                <a:cs typeface="Tahoma" pitchFamily="34" charset="0"/>
                <a:hlinkClick r:id="rId7" tooltip="29 CFR 1926 Subpart G"/>
              </a:rPr>
              <a:t>29 CFR 1926 Subpart G</a:t>
            </a:r>
            <a:r>
              <a:rPr lang="en-US" sz="1200" b="0" i="0" kern="1200" dirty="0">
                <a:solidFill>
                  <a:schemeClr val="tx1"/>
                </a:solidFill>
                <a:effectLst/>
                <a:latin typeface="Tahoma" pitchFamily="34" charset="0"/>
                <a:ea typeface="ＭＳ Ｐゴシック" charset="0"/>
                <a:cs typeface="Tahoma" pitchFamily="34" charset="0"/>
              </a:rPr>
              <a:t>, Signs, signals, and barricades. OSHA Standard.</a:t>
            </a:r>
          </a:p>
          <a:p>
            <a:pPr marL="1085850" lvl="2" indent="-171450">
              <a:buFont typeface="Arial" panose="020B0604020202020204" pitchFamily="34" charset="0"/>
              <a:buChar char="•"/>
            </a:pPr>
            <a:r>
              <a:rPr lang="en-US" sz="1200" b="0" i="0" u="none" strike="noStrike" kern="1200" dirty="0">
                <a:solidFill>
                  <a:schemeClr val="tx1"/>
                </a:solidFill>
                <a:effectLst/>
                <a:latin typeface="Tahoma" pitchFamily="34" charset="0"/>
                <a:ea typeface="Tahoma" pitchFamily="34" charset="0"/>
                <a:cs typeface="Tahoma" pitchFamily="34" charset="0"/>
                <a:hlinkClick r:id="rId8" tooltip="1926.201"/>
              </a:rPr>
              <a:t>1926.201</a:t>
            </a:r>
            <a:r>
              <a:rPr lang="en-US" sz="1200" b="0" i="0" kern="1200" dirty="0">
                <a:solidFill>
                  <a:schemeClr val="tx1"/>
                </a:solidFill>
                <a:effectLst/>
                <a:latin typeface="Tahoma" pitchFamily="34" charset="0"/>
                <a:ea typeface="Tahoma" pitchFamily="34" charset="0"/>
                <a:cs typeface="Tahoma" pitchFamily="34" charset="0"/>
              </a:rPr>
              <a:t>, Signaling</a:t>
            </a:r>
          </a:p>
          <a:p>
            <a:pPr marL="628650" lvl="1" indent="-171450">
              <a:buFont typeface="Arial" panose="020B0604020202020204" pitchFamily="34" charset="0"/>
              <a:buChar char="•"/>
            </a:pPr>
            <a:r>
              <a:rPr lang="en-US" sz="1200" b="0" i="0" u="none" strike="noStrike" kern="1200" dirty="0">
                <a:solidFill>
                  <a:schemeClr val="tx1"/>
                </a:solidFill>
                <a:effectLst/>
                <a:latin typeface="Tahoma" pitchFamily="34" charset="0"/>
                <a:ea typeface="ＭＳ Ｐゴシック" charset="0"/>
                <a:cs typeface="Tahoma" pitchFamily="34" charset="0"/>
                <a:hlinkClick r:id="rId9" tooltip="29 CFR 1926 Subpart O"/>
              </a:rPr>
              <a:t>29 CFR 1926 Subpart O</a:t>
            </a:r>
            <a:r>
              <a:rPr lang="en-US" sz="1200" b="0" i="0" kern="1200" dirty="0">
                <a:solidFill>
                  <a:schemeClr val="tx1"/>
                </a:solidFill>
                <a:effectLst/>
                <a:latin typeface="Tahoma" pitchFamily="34" charset="0"/>
                <a:ea typeface="ＭＳ Ｐゴシック" charset="0"/>
                <a:cs typeface="Tahoma" pitchFamily="34" charset="0"/>
              </a:rPr>
              <a:t>, Motor vehicles, mechanized equipment, and marine operations. OSHA Standard. </a:t>
            </a:r>
          </a:p>
          <a:p>
            <a:pPr marL="1085850" lvl="2" indent="-171450">
              <a:buFont typeface="Arial" panose="020B0604020202020204" pitchFamily="34" charset="0"/>
              <a:buChar char="•"/>
            </a:pPr>
            <a:r>
              <a:rPr lang="en-US" sz="1200" b="0" i="0" u="none" strike="noStrike" kern="1200" dirty="0">
                <a:solidFill>
                  <a:schemeClr val="tx1"/>
                </a:solidFill>
                <a:effectLst/>
                <a:latin typeface="Tahoma" pitchFamily="34" charset="0"/>
                <a:ea typeface="Tahoma" pitchFamily="34" charset="0"/>
                <a:cs typeface="Tahoma" pitchFamily="34" charset="0"/>
                <a:hlinkClick r:id="rId10" tooltip="1926.601"/>
              </a:rPr>
              <a:t>1926.601</a:t>
            </a:r>
            <a:r>
              <a:rPr lang="en-US" sz="1200" b="0" i="0" kern="1200" dirty="0">
                <a:solidFill>
                  <a:schemeClr val="tx1"/>
                </a:solidFill>
                <a:effectLst/>
                <a:latin typeface="Tahoma" pitchFamily="34" charset="0"/>
                <a:ea typeface="Tahoma" pitchFamily="34" charset="0"/>
                <a:cs typeface="Tahoma" pitchFamily="34" charset="0"/>
              </a:rPr>
              <a:t>, Motor Vehicles</a:t>
            </a:r>
          </a:p>
          <a:p>
            <a:endParaRPr lang="en-US" dirty="0"/>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37</a:t>
            </a:fld>
            <a:endParaRPr lang="en-US" dirty="0"/>
          </a:p>
        </p:txBody>
      </p:sp>
    </p:spTree>
    <p:extLst>
      <p:ext uri="{BB962C8B-B14F-4D97-AF65-F5344CB8AC3E}">
        <p14:creationId xmlns:p14="http://schemas.microsoft.com/office/powerpoint/2010/main" val="3667848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All workers on a pile driving jobsite should wear the correct PPE, and that equipment should be inspected before each shift or when resuming work after a break.</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Workers who will perform welding, cutting, grinding, or similar tasks should also wear suitable eye and face protection. </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Anyone working directly with cement or other potentially irritating materials should wear the correct gloves, such as canvas gloves coated with neoprene.</a:t>
            </a:r>
          </a:p>
          <a:p>
            <a:pPr marL="171450" indent="-171450" fontAlgn="base">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Although pile driving can be a complicated process, general safety rules that should be familiar to every worker will provide the greatest protection. Workers should have safety training for any task they perform. Piles should be lifted only with the appropriate slings or similar equipment, and workers should maintain a safe distance while piles are being hoisted. (Works should never stand below a hammer or core.)</a:t>
            </a:r>
          </a:p>
          <a:p>
            <a:pPr marL="171450" indent="-171450" fontAlgn="base">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As pile locations are being pre-excavated or jetted, operators must be careful not to undermine the rig or any nearby structures. When augers are withdrawn, rocks and chunks of earth should be removed before they are inserted. If the piles are not going to be placed in the holes immediately, they should be covered to ensure that workers and equipment cannot fall into them.</a:t>
            </a:r>
          </a:p>
          <a:p>
            <a:pPr marL="171450" indent="-171450" fontAlgn="base">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While driving is underway, the operator should maintain light pressure on the hammer drum brake to keep the hammer under close control, and stop immediately if the pile breaks or otherwise malfunctions. He should also pay close attention to the hammer hose to ensure that it doesn’t get caught in any moving parts. If pipes are cut to be flush with the ground, cover the heads to protect them from collecting foreign matter and to ensure that nobody steps into the pile.</a:t>
            </a:r>
          </a:p>
          <a:p>
            <a:pPr marL="171450" indent="-171450" fontAlgn="base">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Finally, regular inspections of the work area and equipment are vital to ensuring everyone’s safety. At the very least, the site and all equipment, including the controls, should be checked by supervisors at the site, and any deficiencies must be addressed before work resumes.</a:t>
            </a:r>
          </a:p>
          <a:p>
            <a:pPr marL="171450" indent="-171450" fontAlgn="base">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Currently, 18 states require pile-driver operators to have a crane license because these states classify pile-drivers as cranes. </a:t>
            </a:r>
          </a:p>
          <a:p>
            <a:pPr marL="171450" lvl="0" indent="-171450">
              <a:buFont typeface="Arial" panose="020B0604020202020204" pitchFamily="34" charset="0"/>
              <a:buChar char="•"/>
            </a:pPr>
            <a:endParaRPr lang="en-US" dirty="0"/>
          </a:p>
          <a:p>
            <a:endParaRPr lang="en-US" dirty="0"/>
          </a:p>
          <a:p>
            <a:endParaRPr lang="en-US" dirty="0"/>
          </a:p>
          <a:p>
            <a:endParaRPr lang="en-US" dirty="0"/>
          </a:p>
          <a:p>
            <a:endParaRPr lang="en-US" dirty="0"/>
          </a:p>
          <a:p>
            <a:r>
              <a:rPr lang="en-US" dirty="0"/>
              <a:t>https://www.osha.gov/pls/imis/accidentsearch.accident_detail?id=80303.015</a:t>
            </a:r>
          </a:p>
          <a:p>
            <a:r>
              <a:rPr lang="en-US" dirty="0"/>
              <a:t>https://www.osha.gov/pls/imis/accidentsearch.accident_detail?id=68930.015</a:t>
            </a:r>
          </a:p>
          <a:p>
            <a:r>
              <a:rPr lang="en-US" dirty="0"/>
              <a:t>https://www.osha.gov/pls/imis/accidentsearch.accident_detail?id=200624526</a:t>
            </a:r>
          </a:p>
          <a:p>
            <a:endParaRPr lang="en-US" dirty="0"/>
          </a:p>
        </p:txBody>
      </p:sp>
      <p:sp>
        <p:nvSpPr>
          <p:cNvPr id="4" name="Header Placeholder 3"/>
          <p:cNvSpPr>
            <a:spLocks noGrp="1"/>
          </p:cNvSpPr>
          <p:nvPr>
            <p:ph type="hdr" sz="quarter"/>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38</a:t>
            </a:fld>
            <a:endParaRPr lang="en-US" dirty="0"/>
          </a:p>
        </p:txBody>
      </p:sp>
    </p:spTree>
    <p:extLst>
      <p:ext uri="{BB962C8B-B14F-4D97-AF65-F5344CB8AC3E}">
        <p14:creationId xmlns:p14="http://schemas.microsoft.com/office/powerpoint/2010/main" val="21736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Working with racking materials presents several hazards, including:</a:t>
            </a:r>
          </a:p>
          <a:p>
            <a:pPr marL="914400" indent="-457200">
              <a:spcAft>
                <a:spcPts val="600"/>
              </a:spcAft>
              <a:buFont typeface="Arial" panose="020B0604020202020204" pitchFamily="34" charset="0"/>
              <a:buChar char="•"/>
            </a:pPr>
            <a:r>
              <a:rPr lang="en-US" sz="2800" dirty="0"/>
              <a:t>Environmental exposure</a:t>
            </a:r>
          </a:p>
          <a:p>
            <a:pPr marL="914400" indent="-457200">
              <a:spcAft>
                <a:spcPts val="600"/>
              </a:spcAft>
              <a:buFont typeface="Arial" panose="020B0604020202020204" pitchFamily="34" charset="0"/>
              <a:buChar char="•"/>
            </a:pPr>
            <a:r>
              <a:rPr lang="en-US" sz="2800" dirty="0"/>
              <a:t>Sharp edges</a:t>
            </a:r>
          </a:p>
          <a:p>
            <a:pPr marL="914400" indent="-457200">
              <a:spcAft>
                <a:spcPts val="600"/>
              </a:spcAft>
              <a:buFont typeface="Arial" panose="020B0604020202020204" pitchFamily="34" charset="0"/>
              <a:buChar char="•"/>
            </a:pPr>
            <a:r>
              <a:rPr lang="en-US" sz="2800" dirty="0"/>
              <a:t>Overhead power lines: these are typically long (20+’) sticks of aluminum, includes when you are unloading them/transporting around site</a:t>
            </a:r>
          </a:p>
          <a:p>
            <a:pPr marL="914400" indent="-457200">
              <a:spcAft>
                <a:spcPts val="600"/>
              </a:spcAft>
              <a:buFont typeface="Arial" panose="020B0604020202020204" pitchFamily="34" charset="0"/>
              <a:buChar char="•"/>
            </a:pPr>
            <a:r>
              <a:rPr lang="en-US" sz="2800" dirty="0"/>
              <a:t>Slips, trips, and falls</a:t>
            </a:r>
          </a:p>
          <a:p>
            <a:pPr marL="914400" indent="-457200">
              <a:spcAft>
                <a:spcPts val="600"/>
              </a:spcAft>
              <a:buFont typeface="Arial" panose="020B0604020202020204" pitchFamily="34" charset="0"/>
              <a:buChar char="•"/>
            </a:pPr>
            <a:r>
              <a:rPr lang="en-US" sz="2800" dirty="0"/>
              <a:t>Struck by</a:t>
            </a:r>
          </a:p>
          <a:p>
            <a:pPr marL="914400" indent="-457200">
              <a:spcAft>
                <a:spcPts val="600"/>
              </a:spcAft>
              <a:buFont typeface="Arial" panose="020B0604020202020204" pitchFamily="34" charset="0"/>
              <a:buChar char="•"/>
            </a:pPr>
            <a:r>
              <a:rPr lang="en-US" sz="2800" dirty="0"/>
              <a:t>Caught in/between</a:t>
            </a:r>
          </a:p>
          <a:p>
            <a:pPr marL="914400" indent="-457200">
              <a:spcAft>
                <a:spcPts val="600"/>
              </a:spcAft>
              <a:buFont typeface="Arial" panose="020B0604020202020204" pitchFamily="34" charset="0"/>
              <a:buChar char="•"/>
            </a:pPr>
            <a:r>
              <a:rPr lang="en-US" sz="2800" dirty="0"/>
              <a:t>Heavy machinery : see in photo the module mounting crew behind them with forklift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39</a:t>
            </a:fld>
            <a:endParaRPr lang="en-US"/>
          </a:p>
        </p:txBody>
      </p:sp>
    </p:spTree>
    <p:extLst>
      <p:ext uri="{BB962C8B-B14F-4D97-AF65-F5344CB8AC3E}">
        <p14:creationId xmlns:p14="http://schemas.microsoft.com/office/powerpoint/2010/main" val="118101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4963" cy="3108325"/>
          </a:xfrm>
          <a:noFill/>
          <a:ln w="9525">
            <a:solidFill>
              <a:srgbClr val="000000"/>
            </a:solidFill>
            <a:miter lim="800000"/>
            <a:headEnd/>
            <a:tailEnd/>
          </a:ln>
        </p:spPr>
      </p:sp>
      <p:sp>
        <p:nvSpPr>
          <p:cNvPr id="3" name="Notes Placeholder 2"/>
          <p:cNvSpPr>
            <a:spLocks noGrp="1"/>
          </p:cNvSpPr>
          <p:nvPr>
            <p:ph type="body" idx="1"/>
          </p:nvPr>
        </p:nvSpPr>
        <p:spPr>
          <a:xfrm>
            <a:off x="274320" y="3657600"/>
            <a:ext cx="6400800" cy="5279366"/>
          </a:xfrm>
        </p:spPr>
        <p:txBody>
          <a:bodyPr/>
          <a:lstStyle/>
          <a:p>
            <a:pPr marL="171450" indent="-171450" eaLnBrk="0" fontAlgn="base" hangingPunct="0">
              <a:buFont typeface="Arial" panose="020B0604020202020204" pitchFamily="34" charset="0"/>
              <a:buChar char="•"/>
            </a:pPr>
            <a:r>
              <a:rPr lang="en-US" i="0" baseline="0" dirty="0"/>
              <a:t>In this lesson, we’ll go through some of the hazards that may be present during PV installation work </a:t>
            </a:r>
            <a:r>
              <a:rPr lang="en-US" b="1" i="0" baseline="0" dirty="0"/>
              <a:t>and how to eliminate or control </a:t>
            </a:r>
            <a:r>
              <a:rPr lang="en-US" b="0" i="0" baseline="0" dirty="0"/>
              <a:t>these hazards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i="0" baseline="0" dirty="0"/>
              <a:t>Environmental exposure- solar installers can be exposed to some extreme conditions- in the summertime, days are long and companies try to get a lot done.. It’s common that crews will work 4 10-hour days or even more. Also, some of the most popular solar markets are in really sunny dry places.</a:t>
            </a:r>
          </a:p>
          <a:p>
            <a:pPr marL="628650" lvl="1" indent="-171450" eaLnBrk="0" fontAlgn="base" hangingPunct="0">
              <a:buFont typeface="Arial" panose="020B0604020202020204" pitchFamily="34" charset="0"/>
              <a:buChar char="•"/>
            </a:pPr>
            <a:r>
              <a:rPr lang="en-US" i="0" baseline="0" dirty="0"/>
              <a:t>Respiratory/noise: dusty, heavy machinery</a:t>
            </a:r>
          </a:p>
          <a:p>
            <a:pPr marL="628650" lvl="1" indent="-171450" eaLnBrk="0" fontAlgn="base" hangingPunct="0">
              <a:buFont typeface="Arial" panose="020B0604020202020204" pitchFamily="34" charset="0"/>
              <a:buChar char="•"/>
            </a:pPr>
            <a:r>
              <a:rPr lang="en-US" i="0" baseline="0" dirty="0"/>
              <a:t>Overexertion: Solar modules and other equipment can be really heavy and awkwardly sized, wire pulling, repetitive tasks</a:t>
            </a:r>
          </a:p>
          <a:p>
            <a:pPr marL="628650" lvl="1" indent="-171450" eaLnBrk="0" fontAlgn="base" hangingPunct="0">
              <a:buFont typeface="Arial" panose="020B0604020202020204" pitchFamily="34" charset="0"/>
              <a:buChar char="•"/>
            </a:pPr>
            <a:r>
              <a:rPr lang="en-US" i="0" baseline="0" dirty="0"/>
              <a:t>Slips, trips, falls: opportunities all over the jobsite (doesn’t just have to be a fall off of a roof- you can still fall off of a stepladder, into a trench, etc. This image clearly demonstrates this.)</a:t>
            </a:r>
          </a:p>
          <a:p>
            <a:pPr marL="628650" lvl="1" indent="-171450" eaLnBrk="0" fontAlgn="base" hangingPunct="0">
              <a:buFont typeface="Arial" panose="020B0604020202020204" pitchFamily="34" charset="0"/>
              <a:buChar char="•"/>
            </a:pPr>
            <a:r>
              <a:rPr lang="en-US" b="0" i="0" baseline="0" dirty="0"/>
              <a:t>Caught in machinery or tool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i="0" baseline="0" dirty="0"/>
              <a:t>Struck by: an object- impact creates injury</a:t>
            </a:r>
          </a:p>
          <a:p>
            <a:pPr marL="628650" lvl="1" indent="-171450" eaLnBrk="0" fontAlgn="base" hangingPunct="0">
              <a:buFont typeface="Arial" panose="020B0604020202020204" pitchFamily="34" charset="0"/>
              <a:buChar char="•"/>
            </a:pPr>
            <a:r>
              <a:rPr lang="en-US" b="0" i="0" baseline="0" dirty="0"/>
              <a:t>Compressed or crushed between objects</a:t>
            </a:r>
          </a:p>
          <a:p>
            <a:pPr marL="628650" lvl="1" indent="-171450" eaLnBrk="0" fontAlgn="base" hangingPunct="0">
              <a:buFont typeface="Arial" panose="020B0604020202020204" pitchFamily="34" charset="0"/>
              <a:buChar char="•"/>
            </a:pPr>
            <a:r>
              <a:rPr lang="en-US" b="0" i="0" baseline="0" dirty="0"/>
              <a:t>Electrical hazards- covered in depth in next lesson</a:t>
            </a:r>
          </a:p>
          <a:p>
            <a:pPr marL="171450" lvl="0" indent="-171450" eaLnBrk="0" fontAlgn="base" hangingPunct="0">
              <a:buFont typeface="Arial" panose="020B0604020202020204" pitchFamily="34" charset="0"/>
              <a:buChar char="•"/>
            </a:pPr>
            <a:r>
              <a:rPr lang="en-US" b="0" i="0" baseline="0" dirty="0"/>
              <a:t>And then just a reminder that hazards are site and task specific!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Site and Mehanical Hazards</a:t>
            </a:r>
            <a:endPar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41126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see the job hazard analysis form filled out for the task of attaching rack purlins to vertical piles.</a:t>
            </a:r>
            <a:endParaRPr lang="en-US" baseline="0" dirty="0"/>
          </a:p>
          <a:p>
            <a:pPr marL="171450" indent="-171450">
              <a:buFont typeface="Arial" panose="020B0604020202020204" pitchFamily="34" charset="0"/>
              <a:buChar char="•"/>
            </a:pPr>
            <a:r>
              <a:rPr lang="en-US" baseline="0" dirty="0"/>
              <a:t>See the list of applicable hazards and control methods used</a:t>
            </a:r>
          </a:p>
          <a:p>
            <a:pPr marL="171450" indent="-171450">
              <a:buFont typeface="Arial" panose="020B0604020202020204" pitchFamily="34" charset="0"/>
              <a:buChar char="•"/>
            </a:pPr>
            <a:r>
              <a:rPr lang="en-US" baseline="0" dirty="0"/>
              <a:t>Remember, PPE is the last line of defense!</a:t>
            </a:r>
          </a:p>
          <a:p>
            <a:endParaRPr lang="en-US" dirty="0"/>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Site and Mehanical Hazards</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2533103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a:t>OSHA 1926.651 (Subpart P: Excavations) details specific excavation requirements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1926.651(b)(1) The estimated location of utility installations, such as sewer, telephone, fuel, electric, water lines, or any other underground installations that reasonably may be expected to be encountered during excavation work, shall be determined prior to opening an excavation.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ahoma" pitchFamily="34" charset="0"/>
                <a:ea typeface="ＭＳ Ｐゴシック" charset="0"/>
                <a:cs typeface="Tahoma" pitchFamily="34" charset="0"/>
                <a:hlinkClick r:id="rId3"/>
              </a:rPr>
              <a:t>1926.651(c)(2)</a:t>
            </a:r>
            <a:r>
              <a:rPr lang="en-US" sz="1200" b="0" i="1" kern="1200" dirty="0">
                <a:solidFill>
                  <a:schemeClr val="tx1"/>
                </a:solidFill>
                <a:effectLst/>
                <a:latin typeface="Tahoma" pitchFamily="34" charset="0"/>
                <a:ea typeface="ＭＳ Ｐゴシック" charset="0"/>
                <a:cs typeface="Tahoma" pitchFamily="34" charset="0"/>
              </a:rPr>
              <a:t>Means of egress from trench excavations</a:t>
            </a:r>
            <a:r>
              <a:rPr lang="en-US" sz="1200" b="0" i="0" kern="1200" dirty="0">
                <a:solidFill>
                  <a:schemeClr val="tx1"/>
                </a:solidFill>
                <a:effectLst/>
                <a:latin typeface="Tahoma" pitchFamily="34" charset="0"/>
                <a:ea typeface="ＭＳ Ｐゴシック" charset="0"/>
                <a:cs typeface="Tahoma" pitchFamily="34" charset="0"/>
              </a:rPr>
              <a:t>. A stairway, ladder, ramp or other safe means of egress shall be located in trench excavations that are 4 feet (1.22 m) or more in depth so as to require no more than 25 feet (7.62 m) of lateral travel for employees.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ahoma" pitchFamily="34" charset="0"/>
                <a:ea typeface="ＭＳ Ｐゴシック" charset="0"/>
                <a:cs typeface="Tahoma" pitchFamily="34" charset="0"/>
                <a:hlinkClick r:id="rId4"/>
              </a:rPr>
              <a:t>1926.651(c)(1)(i)</a:t>
            </a:r>
            <a:r>
              <a:rPr lang="en-US" sz="1200" b="0" i="0" kern="1200" dirty="0">
                <a:solidFill>
                  <a:schemeClr val="tx1"/>
                </a:solidFill>
                <a:effectLst/>
                <a:latin typeface="Tahoma" pitchFamily="34" charset="0"/>
                <a:ea typeface="ＭＳ Ｐゴシック" charset="0"/>
                <a:cs typeface="Tahoma" pitchFamily="34" charset="0"/>
              </a:rPr>
              <a:t>Structural ramps that are used solely by employees as a means of access or egress from excavations shall be designed by a competent person. Structural ramps used for access or egress of equipment shall be designed by a competent person qualified in structural design, and shall be constructed in accordance with the design.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ahoma" pitchFamily="34" charset="0"/>
                <a:ea typeface="ＭＳ Ｐゴシック" charset="0"/>
                <a:cs typeface="Tahoma" pitchFamily="34" charset="0"/>
                <a:hlinkClick r:id="rId5"/>
              </a:rPr>
              <a:t>1926.651(f)</a:t>
            </a:r>
            <a:r>
              <a:rPr lang="en-US" sz="1200" b="0" i="1" kern="1200" dirty="0">
                <a:solidFill>
                  <a:schemeClr val="tx1"/>
                </a:solidFill>
                <a:effectLst/>
                <a:latin typeface="Tahoma" pitchFamily="34" charset="0"/>
                <a:ea typeface="ＭＳ Ｐゴシック" charset="0"/>
                <a:cs typeface="Tahoma" pitchFamily="34" charset="0"/>
              </a:rPr>
              <a:t>Warning system for mobile equipment</a:t>
            </a:r>
            <a:r>
              <a:rPr lang="en-US" sz="1200" b="0" i="0" kern="1200" dirty="0">
                <a:solidFill>
                  <a:schemeClr val="tx1"/>
                </a:solidFill>
                <a:effectLst/>
                <a:latin typeface="Tahoma" pitchFamily="34" charset="0"/>
                <a:ea typeface="ＭＳ Ｐゴシック" charset="0"/>
                <a:cs typeface="Tahoma" pitchFamily="34" charset="0"/>
              </a:rPr>
              <a:t>. When mobile equipment is operated adjacent to an excavation, or when such equipment is required to approach the edge of an excavation, and the operator does not have a clear and direct view of the edge of the excavation, a warning system shall be utilized such as barricades, hand or mechanical signals, or stop logs. If possible, the grade should be away from the excavation</a:t>
            </a:r>
          </a:p>
          <a:p>
            <a:pPr marL="171450" lvl="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1926.651(j)(1)Adequate protection shall be provided to protect employees from loose rock or soil that could pose a hazard by falling or rolling from an excavation face. Such protection shall consist of scaling to remove loose material; installation of protective barricades at intervals as necessary on the face to stop and contain falling material; or other means that provide equivalent protection.</a:t>
            </a:r>
          </a:p>
          <a:p>
            <a:pPr marL="171450" indent="-171450">
              <a:buFont typeface="Arial" panose="020B0604020202020204" pitchFamily="34" charset="0"/>
              <a:buChar char="•"/>
            </a:pPr>
            <a:r>
              <a:rPr lang="en-US" sz="1200" b="0" i="0" u="none" strike="noStrike" kern="1200" dirty="0">
                <a:solidFill>
                  <a:schemeClr val="tx1"/>
                </a:solidFill>
                <a:effectLst/>
                <a:latin typeface="Tahoma" pitchFamily="34" charset="0"/>
                <a:ea typeface="ＭＳ Ｐゴシック" charset="0"/>
                <a:cs typeface="Tahoma" pitchFamily="34" charset="0"/>
                <a:hlinkClick r:id="rId6"/>
              </a:rPr>
              <a:t>1926.651(j)(2)</a:t>
            </a:r>
            <a:r>
              <a:rPr lang="en-US" sz="1200" b="0" i="0" kern="1200" dirty="0">
                <a:solidFill>
                  <a:schemeClr val="tx1"/>
                </a:solidFill>
                <a:effectLst/>
                <a:latin typeface="Tahoma" pitchFamily="34" charset="0"/>
                <a:ea typeface="ＭＳ Ｐゴシック" charset="0"/>
                <a:cs typeface="Tahoma" pitchFamily="34" charset="0"/>
              </a:rPr>
              <a:t>Employees shall be protected from excavated or other materials or equipment that could pose a hazard by falling or rolling into excavations. 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b="0" i="0" kern="1200" dirty="0">
              <a:solidFill>
                <a:schemeClr val="tx1"/>
              </a:solidFill>
              <a:effectLst/>
              <a:latin typeface="Tahoma" pitchFamily="34" charset="0"/>
              <a:ea typeface="ＭＳ Ｐゴシック" charset="0"/>
              <a:cs typeface="Tahoma"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b="0" i="0" kern="1200" dirty="0">
              <a:solidFill>
                <a:schemeClr val="tx1"/>
              </a:solidFill>
              <a:effectLst/>
              <a:latin typeface="Tahoma" pitchFamily="34" charset="0"/>
              <a:ea typeface="ＭＳ Ｐゴシック" charset="0"/>
              <a:cs typeface="Tahoma"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b="0" i="0" kern="1200" dirty="0">
              <a:solidFill>
                <a:schemeClr val="tx1"/>
              </a:solidFill>
              <a:effectLst/>
              <a:latin typeface="Tahoma" pitchFamily="34" charset="0"/>
              <a:ea typeface="ＭＳ Ｐゴシック" charset="0"/>
              <a:cs typeface="Tahoma" pitchFamily="34" charset="0"/>
            </a:endParaRP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41</a:t>
            </a:fld>
            <a:endParaRPr lang="en-US"/>
          </a:p>
        </p:txBody>
      </p:sp>
    </p:spTree>
    <p:extLst>
      <p:ext uri="{BB962C8B-B14F-4D97-AF65-F5344CB8AC3E}">
        <p14:creationId xmlns:p14="http://schemas.microsoft.com/office/powerpoint/2010/main" val="4041649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Failing to locate underground utilities is not only an OSHA violation- it brings the very real possibility of injury, death, damage to property</a:t>
            </a:r>
          </a:p>
          <a:p>
            <a:pPr marL="171450" indent="-171450">
              <a:buFont typeface="Arial" panose="020B0604020202020204" pitchFamily="34" charset="0"/>
              <a:buChar char="•"/>
            </a:pPr>
            <a:r>
              <a:rPr lang="en-US" dirty="0"/>
              <a:t>It is essential to know the color codes</a:t>
            </a:r>
          </a:p>
          <a:p>
            <a:pPr marL="171450" indent="-171450">
              <a:buFont typeface="Arial" panose="020B0604020202020204" pitchFamily="34" charset="0"/>
              <a:buChar char="•"/>
            </a:pPr>
            <a:r>
              <a:rPr lang="en-US" dirty="0"/>
              <a:t>In addition to requesting locations from utilities, practice general awareness- look for evidence of nearby utilities</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“Before arriving at the job site, you must have all underground utilities located,” says Stacy Long, product safety engineer with Ditch Witch. “This includes any privately owned utilities, such as sewer lines. Not all utilities are members of the one-call service and those utilities must be contacted as well.”</a:t>
            </a:r>
          </a:p>
          <a:p>
            <a:pPr marL="171450" indent="-171450">
              <a:buFont typeface="Arial" panose="020B0604020202020204" pitchFamily="34" charset="0"/>
              <a:buChar char="•"/>
            </a:pPr>
            <a:r>
              <a:rPr lang="en-US" dirty="0"/>
              <a:t>This certainly applies to residential/commercial ground-mounted systems! </a:t>
            </a:r>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42</a:t>
            </a:fld>
            <a:endParaRPr lang="en-US"/>
          </a:p>
        </p:txBody>
      </p:sp>
    </p:spTree>
    <p:extLst>
      <p:ext uri="{BB962C8B-B14F-4D97-AF65-F5344CB8AC3E}">
        <p14:creationId xmlns:p14="http://schemas.microsoft.com/office/powerpoint/2010/main" val="3074647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ahoma" pitchFamily="34" charset="0"/>
                <a:ea typeface="ＭＳ Ｐゴシック" charset="0"/>
                <a:cs typeface="Tahoma" pitchFamily="34" charset="0"/>
                <a:hlinkClick r:id="rId3"/>
              </a:rPr>
              <a:t>1926.651(k)(1)</a:t>
            </a:r>
            <a:r>
              <a:rPr lang="en-US" sz="1200" b="0" i="0" kern="1200" dirty="0">
                <a:solidFill>
                  <a:schemeClr val="tx1"/>
                </a:solidFill>
                <a:effectLst/>
                <a:latin typeface="Tahoma" pitchFamily="34" charset="0"/>
                <a:ea typeface="ＭＳ Ｐゴシック" charset="0"/>
                <a:cs typeface="Tahoma" pitchFamily="34" charset="0"/>
              </a:rPr>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1926.651(h)(1)Employees shall not work in excavations in which there is accumulated water, or in excavations in which water is accumulating, unless adequate precautions have been taken to protect employees against the hazards posed by water accumulation. The precautions necessary to protect employees adequately vary with each situation, but could include special support or shield systems to protect from cave-ins, water removal to control the level of accumulating water, or use of a safety harness and lifeline.</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43</a:t>
            </a:fld>
            <a:endParaRPr lang="en-US"/>
          </a:p>
        </p:txBody>
      </p:sp>
    </p:spTree>
    <p:extLst>
      <p:ext uri="{BB962C8B-B14F-4D97-AF65-F5344CB8AC3E}">
        <p14:creationId xmlns:p14="http://schemas.microsoft.com/office/powerpoint/2010/main" val="1485001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Remember, you the worker play a big part in ensuring your safety. Practice site awareness! Never enter a trench unless:</a:t>
            </a:r>
          </a:p>
          <a:p>
            <a:pPr marL="628650" lvl="1" indent="-171450">
              <a:buFont typeface="Arial" panose="020B0604020202020204" pitchFamily="34" charset="0"/>
              <a:buChar char="•"/>
            </a:pPr>
            <a:r>
              <a:rPr lang="en-US" dirty="0"/>
              <a:t>It has been properly inspected by a competent person (competent person will fill out a daily trenching log)</a:t>
            </a:r>
          </a:p>
          <a:p>
            <a:pPr marL="628650" lvl="1" indent="-171450">
              <a:buFont typeface="Arial" panose="020B0604020202020204" pitchFamily="34" charset="0"/>
              <a:buChar char="•"/>
            </a:pPr>
            <a:r>
              <a:rPr lang="en-US" dirty="0"/>
              <a:t>There is a safe way to enter and exit</a:t>
            </a:r>
          </a:p>
          <a:p>
            <a:pPr marL="628650" lvl="1" indent="-171450">
              <a:buFont typeface="Arial" panose="020B0604020202020204" pitchFamily="34" charset="0"/>
              <a:buChar char="•"/>
            </a:pPr>
            <a:r>
              <a:rPr lang="en-US" dirty="0"/>
              <a:t>Equipment and materials are the min distance away from the edge</a:t>
            </a:r>
          </a:p>
          <a:p>
            <a:pPr marL="628650" lvl="1" indent="-171450">
              <a:buFont typeface="Arial" panose="020B0604020202020204" pitchFamily="34" charset="0"/>
              <a:buChar char="•"/>
            </a:pPr>
            <a:r>
              <a:rPr lang="en-US" dirty="0"/>
              <a:t>It is free of standing water and atmospheric hazards</a:t>
            </a:r>
          </a:p>
          <a:p>
            <a:pPr marL="628650" lvl="1" indent="-171450">
              <a:buFont typeface="Arial" panose="020B0604020202020204" pitchFamily="34" charset="0"/>
              <a:buChar char="•"/>
            </a:pPr>
            <a:r>
              <a:rPr lang="en-US" dirty="0"/>
              <a:t>Cave-in protection measures are in place</a:t>
            </a:r>
          </a:p>
          <a:p>
            <a:pPr marL="171450" indent="-171450">
              <a:buFont typeface="Arial" panose="020B0604020202020204" pitchFamily="34" charset="0"/>
              <a:buChar char="•"/>
            </a:pPr>
            <a:r>
              <a:rPr lang="en-US" dirty="0"/>
              <a:t>Prevent trench collapses: </a:t>
            </a:r>
          </a:p>
          <a:p>
            <a:pPr lvl="1"/>
            <a:r>
              <a:rPr lang="en-US" dirty="0"/>
              <a:t>• </a:t>
            </a:r>
            <a:r>
              <a:rPr lang="en-US" b="1" dirty="0"/>
              <a:t>Trenches 5 feet deep </a:t>
            </a:r>
            <a:r>
              <a:rPr lang="en-US" dirty="0"/>
              <a:t>or greater require a protective system. </a:t>
            </a:r>
          </a:p>
          <a:p>
            <a:pPr lvl="1"/>
            <a:r>
              <a:rPr lang="en-US" dirty="0"/>
              <a:t>• Trenches 20 feet deep or greater require a protective system designed by a registered professional engineer. Protective systems for trenches: </a:t>
            </a:r>
          </a:p>
          <a:p>
            <a:pPr lvl="1"/>
            <a:r>
              <a:rPr lang="en-US" dirty="0"/>
              <a:t>• SLOPE or bench trench walls by cutting back the trench wall at an angle inclined away from the excavation. </a:t>
            </a:r>
          </a:p>
          <a:p>
            <a:pPr lvl="1"/>
            <a:r>
              <a:rPr lang="en-US" dirty="0"/>
              <a:t>• SHORE trench walls by installing aluminum hydraulic or other types of supports to prevent soil movement. </a:t>
            </a:r>
          </a:p>
          <a:p>
            <a:pPr lvl="1"/>
            <a:r>
              <a:rPr lang="en-US" dirty="0"/>
              <a:t>• SHIELD trench walls by using trench boxes or other types of supports to prevent soil cave-ins.</a:t>
            </a:r>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44</a:t>
            </a:fld>
            <a:endParaRPr lang="en-US"/>
          </a:p>
        </p:txBody>
      </p:sp>
    </p:spTree>
    <p:extLst>
      <p:ext uri="{BB962C8B-B14F-4D97-AF65-F5344CB8AC3E}">
        <p14:creationId xmlns:p14="http://schemas.microsoft.com/office/powerpoint/2010/main" val="1893175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another example of the JHA form for the task of installing conduits in a trench</a:t>
            </a:r>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Site and Mehanical Hazards</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4076792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Unfortunately, accidents can and do happen at solar installations</a:t>
            </a:r>
          </a:p>
          <a:p>
            <a:pPr marL="171450" indent="-171450">
              <a:buFont typeface="Arial" panose="020B0604020202020204" pitchFamily="34" charset="0"/>
              <a:buChar char="•"/>
            </a:pPr>
            <a:r>
              <a:rPr lang="en-US" dirty="0"/>
              <a:t>In October 2017 a contractor was killed at a solar farm site near Covington, OK</a:t>
            </a:r>
          </a:p>
          <a:p>
            <a:pPr marL="171450" indent="-171450">
              <a:buFont typeface="Arial" panose="020B0604020202020204" pitchFamily="34" charset="0"/>
              <a:buChar char="•"/>
            </a:pPr>
            <a:r>
              <a:rPr lang="en-US" sz="1200" dirty="0"/>
              <a:t>56 year old Davis Knox was pinned underneath a trenching machine and killed. Investigators think he may have tripped or his clothing got caught on the machine and pulled him under. There were no witnesses to the accident.</a:t>
            </a:r>
          </a:p>
          <a:p>
            <a:pPr marL="171450" indent="-171450">
              <a:buFont typeface="Arial" panose="020B0604020202020204" pitchFamily="34" charset="0"/>
              <a:buChar char="•"/>
            </a:pPr>
            <a:r>
              <a:rPr lang="en-US" sz="1200" dirty="0"/>
              <a:t>Be aware of your surroundings, and never work alone!!</a:t>
            </a: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46</a:t>
            </a:fld>
            <a:endParaRPr lang="en-US"/>
          </a:p>
        </p:txBody>
      </p:sp>
    </p:spTree>
    <p:extLst>
      <p:ext uri="{BB962C8B-B14F-4D97-AF65-F5344CB8AC3E}">
        <p14:creationId xmlns:p14="http://schemas.microsoft.com/office/powerpoint/2010/main" val="770629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a:t>From OSHA safety and information bulletin:</a:t>
            </a:r>
          </a:p>
          <a:p>
            <a:pPr marL="628650" lvl="1" indent="-171450">
              <a:buFont typeface="Arial" panose="020B0604020202020204" pitchFamily="34" charset="0"/>
              <a:buChar char="•"/>
            </a:pPr>
            <a:r>
              <a:rPr lang="en-US" dirty="0"/>
              <a:t> </a:t>
            </a:r>
            <a:r>
              <a:rPr lang="en-US" sz="1200" b="0" i="0" kern="1200" dirty="0">
                <a:solidFill>
                  <a:schemeClr val="tx1"/>
                </a:solidFill>
                <a:effectLst/>
                <a:latin typeface="Tahoma" pitchFamily="34" charset="0"/>
                <a:ea typeface="ＭＳ Ｐゴシック" charset="0"/>
                <a:cs typeface="Tahoma" pitchFamily="34" charset="0"/>
              </a:rPr>
              <a:t>HDD is a trenchless technology that uses surface-launched equipment to drill underground horizontally and install pipes, conduits, and cables. HDD is used in several industries, such as utilities and telecommunications, at sites with limited space (e.g., dense, urban areas) or where traditional vertical excavations are too hazardous (e.g., under lakes and rivers). Although HDD technology is thought to take less time, require fewer workers, and cause less surface damage compared to traditional open trench excavations, it is more difficult to avoid utility lines when using HDD because of the limited visibility inherent to the process.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Installing underground utility lines safely using horizontal directional drilling (HDD) equipment prevents the drill from hitting and breaking existing underground utility lines (i.e., electrical, water, sewage, gas, steam, chemical).  If the drill contacts underground electrical wires, the operator may be electrocuted. Striking natural gas lines with the drill may cause gas leaks at the worksite or down the line in surrounding areas, potentially causing an explosion</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How HDD equipment works:</a:t>
            </a:r>
          </a:p>
          <a:p>
            <a:pPr marL="628650" lvl="1"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Drill the Pilot Bore</a:t>
            </a:r>
            <a:r>
              <a:rPr lang="en-US" sz="1200" b="0" i="0" kern="1200" dirty="0">
                <a:solidFill>
                  <a:schemeClr val="tx1"/>
                </a:solidFill>
                <a:effectLst/>
                <a:latin typeface="Tahoma" pitchFamily="34" charset="0"/>
                <a:ea typeface="ＭＳ Ｐゴシック" charset="0"/>
                <a:cs typeface="Tahoma" pitchFamily="34" charset="0"/>
              </a:rPr>
              <a:t>: The HDD machine operator, makes a pilot bore by running the drill stem and head through the entire drill path, from the entry point to the exit point in the reception pit. The "tracker," uses a hand-held tracking device and the potholes to ensure that the operator is drilling along the predetermined path and avoiding underground utility lines. Drilling fluid is pumped through the drill head to reduce friction, make the bore stable, and remove cuttings. Workers may change or add drill rods to extend the drill stem, as needed. (See Figure 1.)</a:t>
            </a:r>
          </a:p>
          <a:p>
            <a:pPr marL="628650" lvl="1"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Enlarge the Bore:</a:t>
            </a:r>
            <a:r>
              <a:rPr lang="en-US" sz="1200" b="0" i="0" kern="1200" dirty="0">
                <a:solidFill>
                  <a:schemeClr val="tx1"/>
                </a:solidFill>
                <a:effectLst/>
                <a:latin typeface="Tahoma" pitchFamily="34" charset="0"/>
                <a:ea typeface="ＭＳ Ｐゴシック" charset="0"/>
                <a:cs typeface="Tahoma" pitchFamily="34" charset="0"/>
              </a:rPr>
              <a:t> Once the pilot bore reaches the reception pit, the drill head is removed and a back reamer is attached to the drill stem. HDD machine operators pull the back reamer from the exit point through the pilot bore to the entry point, making the bore hole larger. The back reamer is designed with cutters and has nozzles to eject drilling fluid. (See Figure 2.)</a:t>
            </a:r>
          </a:p>
          <a:p>
            <a:pPr marL="628650" lvl="1"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Install Conduit/Casing</a:t>
            </a:r>
            <a:r>
              <a:rPr lang="en-US" sz="1200" b="0" i="0" kern="1200" dirty="0">
                <a:solidFill>
                  <a:schemeClr val="tx1"/>
                </a:solidFill>
                <a:effectLst/>
                <a:latin typeface="Tahoma" pitchFamily="34" charset="0"/>
                <a:ea typeface="ＭＳ Ｐゴシック" charset="0"/>
                <a:cs typeface="Tahoma" pitchFamily="34" charset="0"/>
              </a:rPr>
              <a:t>. Concurrent with the bore-enlarging operation, conduit or casing (i.e., product pipe) is attached to the back reamer and pulled into the bore until it is pulled to the entry point, where the drill stem and back reamer are removed. During the entire operation, the tracker continues to monitor with the handheld device and the potholes to ensure that no utilities or obstacles are hit. (See Figure 3.)</a:t>
            </a:r>
          </a:p>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47</a:t>
            </a:fld>
            <a:endParaRPr lang="en-US"/>
          </a:p>
        </p:txBody>
      </p:sp>
    </p:spTree>
    <p:extLst>
      <p:ext uri="{BB962C8B-B14F-4D97-AF65-F5344CB8AC3E}">
        <p14:creationId xmlns:p14="http://schemas.microsoft.com/office/powerpoint/2010/main" val="1980355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To verify and avoid underground utility lines when using HDD:</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Visually inspect the entire planned digging path for structures that indicate potential underground utilities (e.g., gas meters and manhole covers).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Underground service locators typically cannot provide depth information for utility lines. Employers must implement safe work practices that always verify the depth of utility lines near the planned drill path to prevent hitting them.</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Review drawings and contact utility companies directly, whenever possible, to verify underground utility locations.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Compare findings with surface markings (discussed below) to identify any missed utility.</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Employ potholing and other safety precautions described below to further identify and avoid lines in the drill path.</a:t>
            </a:r>
          </a:p>
          <a:p>
            <a:pPr marL="171450" lvl="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One common industry practice is to call 811, the "Call Before You Dig" number, to establish the location of any underground utility installations in the work area.</a:t>
            </a:r>
          </a:p>
          <a:p>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48</a:t>
            </a:fld>
            <a:endParaRPr lang="en-US"/>
          </a:p>
        </p:txBody>
      </p:sp>
    </p:spTree>
    <p:extLst>
      <p:ext uri="{BB962C8B-B14F-4D97-AF65-F5344CB8AC3E}">
        <p14:creationId xmlns:p14="http://schemas.microsoft.com/office/powerpoint/2010/main" val="494513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49</a:t>
            </a:fld>
            <a:endParaRPr lang="en-US" dirty="0"/>
          </a:p>
        </p:txBody>
      </p:sp>
    </p:spTree>
    <p:extLst>
      <p:ext uri="{BB962C8B-B14F-4D97-AF65-F5344CB8AC3E}">
        <p14:creationId xmlns:p14="http://schemas.microsoft.com/office/powerpoint/2010/main" val="228827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Exposure to heat can cause illness and death. The most serious heat illness is heat stroke. Other heat illnesses, such as heat exhaustion, heat cramps and heat rash, should also be avoided.</a:t>
            </a:r>
          </a:p>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There are precautions that can be taken any time temperatures are high and the job involves physical work. </a:t>
            </a:r>
            <a:endParaRPr lang="en-US" dirty="0"/>
          </a:p>
          <a:p>
            <a:pPr marL="171450"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Risk factors for heat illness include h</a:t>
            </a:r>
            <a:r>
              <a:rPr lang="en-US" sz="1200" kern="1200" dirty="0">
                <a:solidFill>
                  <a:schemeClr val="tx1"/>
                </a:solidFill>
                <a:effectLst/>
                <a:latin typeface="Tahoma" pitchFamily="34" charset="0"/>
                <a:ea typeface="ＭＳ Ｐゴシック" charset="0"/>
                <a:cs typeface="Tahoma" pitchFamily="34" charset="0"/>
              </a:rPr>
              <a:t>igh temperature and humidity, direct sun exposure, no breeze or wind, heavy physical labor, no recent exposure to hot workplaces, low liquid intake, waterproof clothing (remember, conditions can change quickly and workers may not always take the time to adapt)</a:t>
            </a:r>
            <a:endParaRPr lang="en-US" dirty="0"/>
          </a:p>
          <a:p>
            <a:pPr marL="171450"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Symptoms of heat exhaustion include: h</a:t>
            </a:r>
            <a:r>
              <a:rPr lang="en-US" sz="1200" kern="1200" dirty="0">
                <a:solidFill>
                  <a:schemeClr val="tx1"/>
                </a:solidFill>
                <a:effectLst/>
                <a:latin typeface="Tahoma" pitchFamily="34" charset="0"/>
                <a:ea typeface="ＭＳ Ｐゴシック" charset="0"/>
                <a:cs typeface="Tahoma" pitchFamily="34" charset="0"/>
              </a:rPr>
              <a:t>eadache, dizziness, or fainting, weakness and wet skin, irritability or confusion, thirst, nausea, or vomiting </a:t>
            </a:r>
            <a:endParaRPr lang="en-US" dirty="0"/>
          </a:p>
          <a:p>
            <a:pPr marL="171450"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Symptoms of heat stroke include: m</a:t>
            </a:r>
            <a:r>
              <a:rPr lang="en-US" sz="1200" kern="1200" dirty="0">
                <a:solidFill>
                  <a:schemeClr val="tx1"/>
                </a:solidFill>
                <a:effectLst/>
                <a:latin typeface="Tahoma" pitchFamily="34" charset="0"/>
                <a:ea typeface="ＭＳ Ｐゴシック" charset="0"/>
                <a:cs typeface="Tahoma" pitchFamily="34" charset="0"/>
              </a:rPr>
              <a:t>ay be confused, unable to think clearly, pass out, collapse, or have seizures (fits), may stop sweating </a:t>
            </a:r>
            <a:endParaRPr lang="en-US" dirty="0"/>
          </a:p>
          <a:p>
            <a:pPr marL="171450"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To prevent heat illness: e</a:t>
            </a:r>
            <a:r>
              <a:rPr lang="en-US" sz="1200" kern="1200" dirty="0">
                <a:solidFill>
                  <a:schemeClr val="tx1"/>
                </a:solidFill>
                <a:effectLst/>
                <a:latin typeface="Tahoma" pitchFamily="34" charset="0"/>
                <a:ea typeface="ＭＳ Ｐゴシック" charset="0"/>
                <a:cs typeface="Tahoma" pitchFamily="34" charset="0"/>
              </a:rPr>
              <a:t>stablish a complete heat illness prevention program, provide a lot of cool water to workers close to the work area (remember, an adequate amount of potable water must be supplied by the employer- at least one pint of water per hour is needed for each worker), provide training about the hazards leading to heat stress and how to prevent them, provide a lot of cool water to workers close to the work area, modify work schedules and arrange frequent rest periods with water breaks in shaded or air-conditioned areas, gradually increase workloads and allow more frequent breaks for workers new to the heat or those that have been away from work to adapt to working in the heat (acclimatization), designate a responsible person to monitor conditions and protect workers who are at risk of heat stress, consider protective clothing that provides cooling.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i="0" baseline="0" dirty="0"/>
              <a:t>OSHA has a great publication available called </a:t>
            </a:r>
            <a:r>
              <a:rPr lang="en-US" i="0" dirty="0"/>
              <a:t>“Protecting Workers from Heat Stress” (included as a resource with this lesson) that identifies heat-related risk factors, symptoms and steps you can take to prevent injuries.</a:t>
            </a:r>
            <a:endParaRPr lang="en-US" dirty="0"/>
          </a:p>
          <a:p>
            <a:pPr marL="171450" indent="-171450">
              <a:buFont typeface="Arial" panose="020B0604020202020204" pitchFamily="34" charset="0"/>
              <a:buChar char="•"/>
            </a:pPr>
            <a:r>
              <a:rPr lang="en-US" i="0" dirty="0">
                <a:solidFill>
                  <a:schemeClr val="tx1"/>
                </a:solidFill>
                <a:hlinkClick r:id="rId3" tooltip="General Duty Clause">
                  <a:extLst>
                    <a:ext uri="{A12FA001-AC4F-418D-AE19-62706E023703}">
                      <ahyp:hlinkClr xmlns="" xmlns:ahyp="http://schemas.microsoft.com/office/drawing/2018/hyperlinkcolor" val="tx"/>
                    </a:ext>
                  </a:extLst>
                </a:hlinkClick>
              </a:rPr>
              <a:t>General Duty Clause</a:t>
            </a:r>
            <a:r>
              <a:rPr lang="en-US" i="0" dirty="0"/>
              <a:t>, Section 5(a)(1) of the Occupational Safety and Health Act (OSHA) of 1970, employers are required to provide their employees with a place of employment that "is free from recognizable hazards that are causing or likely to cause death or serious harm to employees.“ This includes heat related stress and injury risk.</a:t>
            </a:r>
          </a:p>
          <a:p>
            <a:pPr marL="171450" indent="-171450">
              <a:buFont typeface="Arial" panose="020B0604020202020204" pitchFamily="34" charset="0"/>
              <a:buChar char="•"/>
            </a:pPr>
            <a:r>
              <a:rPr lang="en-US" i="0" dirty="0"/>
              <a:t>It is not effective to escape the heat by using the shade of the modules, as it is typically even hotter under the modules than the ambient air temperature</a:t>
            </a:r>
          </a:p>
          <a:p>
            <a:endParaRPr lang="en-US" i="1" dirty="0"/>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sz="1200" i="1" dirty="0"/>
          </a:p>
          <a:p>
            <a:pPr marL="171450" indent="-171450">
              <a:buFontTx/>
              <a:buChar char="-"/>
            </a:pPr>
            <a:endParaRPr lang="en-US" i="1" baseline="0"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a:t>
            </a:fld>
            <a:endParaRPr lang="en-US"/>
          </a:p>
        </p:txBody>
      </p:sp>
    </p:spTree>
    <p:extLst>
      <p:ext uri="{BB962C8B-B14F-4D97-AF65-F5344CB8AC3E}">
        <p14:creationId xmlns:p14="http://schemas.microsoft.com/office/powerpoint/2010/main" val="1192036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50</a:t>
            </a:fld>
            <a:endParaRPr lang="en-US" dirty="0"/>
          </a:p>
        </p:txBody>
      </p:sp>
    </p:spTree>
    <p:extLst>
      <p:ext uri="{BB962C8B-B14F-4D97-AF65-F5344CB8AC3E}">
        <p14:creationId xmlns:p14="http://schemas.microsoft.com/office/powerpoint/2010/main" val="2980472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Licensing requirements for who is qualified to do certain tasks will vary by state</a:t>
            </a:r>
          </a:p>
          <a:p>
            <a:pPr marL="457200" indent="-457200">
              <a:spcAft>
                <a:spcPts val="600"/>
              </a:spcAft>
              <a:buFont typeface="Arial" panose="020B0604020202020204" pitchFamily="34" charset="0"/>
              <a:buChar char="•"/>
            </a:pPr>
            <a:r>
              <a:rPr lang="en-US" dirty="0"/>
              <a:t>There are some tasks associated with electrical work that non-electricians may perform, such as:</a:t>
            </a:r>
          </a:p>
          <a:p>
            <a:pPr marL="800100" lvl="1" indent="-342900">
              <a:spcAft>
                <a:spcPts val="600"/>
              </a:spcAft>
              <a:buFont typeface="Arial" panose="020B0604020202020204" pitchFamily="34" charset="0"/>
              <a:buChar char="•"/>
            </a:pPr>
            <a:r>
              <a:rPr lang="en-US" dirty="0"/>
              <a:t>Concrete work</a:t>
            </a:r>
          </a:p>
          <a:p>
            <a:pPr marL="800100" lvl="1" indent="-342900">
              <a:spcAft>
                <a:spcPts val="600"/>
              </a:spcAft>
              <a:buFont typeface="Arial" panose="020B0604020202020204" pitchFamily="34" charset="0"/>
              <a:buChar char="•"/>
            </a:pPr>
            <a:r>
              <a:rPr lang="en-US" dirty="0"/>
              <a:t>Cutting steel or aluminum for equipment mounting</a:t>
            </a:r>
          </a:p>
          <a:p>
            <a:pPr marL="800100" lvl="1" indent="-342900">
              <a:spcAft>
                <a:spcPts val="600"/>
              </a:spcAft>
              <a:buFont typeface="Arial" panose="020B0604020202020204" pitchFamily="34" charset="0"/>
              <a:buChar char="•"/>
            </a:pPr>
            <a:r>
              <a:rPr lang="en-US" dirty="0"/>
              <a:t>Installing inverters, disconnects, other balance of system (</a:t>
            </a:r>
            <a:r>
              <a:rPr lang="en-US" dirty="0" err="1"/>
              <a:t>BoS</a:t>
            </a:r>
            <a:r>
              <a:rPr lang="en-US" dirty="0"/>
              <a:t>) components</a:t>
            </a:r>
          </a:p>
          <a:p>
            <a:pPr marL="800100" lvl="1" indent="-342900">
              <a:spcAft>
                <a:spcPts val="600"/>
              </a:spcAft>
              <a:buFont typeface="Arial" panose="020B0604020202020204" pitchFamily="34" charset="0"/>
              <a:buChar char="•"/>
            </a:pPr>
            <a:r>
              <a:rPr lang="en-US" dirty="0"/>
              <a:t>Punching knock-outs</a:t>
            </a:r>
          </a:p>
          <a:p>
            <a:pPr marL="800100" lvl="1" indent="-342900">
              <a:spcAft>
                <a:spcPts val="600"/>
              </a:spcAft>
              <a:buFont typeface="Arial" panose="020B0604020202020204" pitchFamily="34" charset="0"/>
              <a:buChar char="•"/>
            </a:pPr>
            <a:r>
              <a:rPr lang="en-US" dirty="0"/>
              <a:t>Conduit bending</a:t>
            </a:r>
          </a:p>
          <a:p>
            <a:pPr marL="1257300" lvl="2" indent="-342900">
              <a:spcAft>
                <a:spcPts val="600"/>
              </a:spcAft>
              <a:buFont typeface="Arial" panose="020B0604020202020204" pitchFamily="34" charset="0"/>
              <a:buChar char="•"/>
            </a:pPr>
            <a:r>
              <a:rPr lang="en-US" dirty="0"/>
              <a:t>Manual or mechanical benders</a:t>
            </a:r>
          </a:p>
          <a:p>
            <a:pPr marL="1257300" lvl="2" indent="-342900">
              <a:spcAft>
                <a:spcPts val="600"/>
              </a:spcAft>
              <a:buFont typeface="Arial" panose="020B0604020202020204" pitchFamily="34" charset="0"/>
              <a:buChar char="•"/>
            </a:pPr>
            <a:r>
              <a:rPr lang="en-US" dirty="0"/>
              <a:t>PVC heater blankets </a:t>
            </a:r>
          </a:p>
          <a:p>
            <a:pPr marL="800100" lvl="1" indent="-342900">
              <a:spcAft>
                <a:spcPts val="600"/>
              </a:spcAft>
              <a:buFont typeface="Arial" panose="020B0604020202020204" pitchFamily="34" charset="0"/>
              <a:buChar char="•"/>
            </a:pPr>
            <a:r>
              <a:rPr lang="en-US" dirty="0"/>
              <a:t>Wire pulling / </a:t>
            </a:r>
            <a:r>
              <a:rPr lang="en-US" dirty="0" smtClean="0"/>
              <a:t>feeding</a:t>
            </a:r>
          </a:p>
          <a:p>
            <a:pPr marL="457200" lvl="1" indent="0">
              <a:spcAft>
                <a:spcPts val="600"/>
              </a:spcAft>
              <a:buFont typeface="Arial" panose="020B0604020202020204" pitchFamily="34" charset="0"/>
              <a:buNone/>
            </a:pPr>
            <a:endParaRPr lang="en-US" dirty="0" smtClean="0"/>
          </a:p>
          <a:p>
            <a:pPr marL="457200" lvl="1" indent="0">
              <a:spcAft>
                <a:spcPts val="600"/>
              </a:spcAft>
              <a:buFont typeface="Arial" panose="020B0604020202020204" pitchFamily="34" charset="0"/>
              <a:buNone/>
            </a:pPr>
            <a:r>
              <a:rPr lang="en-US" dirty="0" smtClean="0"/>
              <a:t>NOTE:</a:t>
            </a:r>
            <a:r>
              <a:rPr lang="en-US" baseline="0" dirty="0" smtClean="0"/>
              <a:t> Presenter- mention variability in requirements for who can do these tasks- state to state, company, etc.</a:t>
            </a:r>
            <a:endParaRPr lang="en-US" dirty="0"/>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51</a:t>
            </a:fld>
            <a:endParaRPr lang="en-US"/>
          </a:p>
        </p:txBody>
      </p:sp>
    </p:spTree>
    <p:extLst>
      <p:ext uri="{BB962C8B-B14F-4D97-AF65-F5344CB8AC3E}">
        <p14:creationId xmlns:p14="http://schemas.microsoft.com/office/powerpoint/2010/main" val="355091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OSHA 1926 Subpart Q Concrete and Masonry Construction</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ahoma" pitchFamily="34" charset="0"/>
                <a:ea typeface="ＭＳ Ｐゴシック" charset="0"/>
                <a:cs typeface="Tahoma" pitchFamily="34" charset="0"/>
                <a:hlinkClick r:id="rId3"/>
              </a:rPr>
              <a:t>1926.701(b)</a:t>
            </a:r>
            <a:r>
              <a:rPr lang="en-US" sz="1200" b="0" i="0" kern="1200" dirty="0">
                <a:solidFill>
                  <a:schemeClr val="tx1"/>
                </a:solidFill>
                <a:effectLst/>
                <a:latin typeface="Tahoma" pitchFamily="34" charset="0"/>
                <a:ea typeface="ＭＳ Ｐゴシック" charset="0"/>
                <a:cs typeface="Tahoma" pitchFamily="34" charset="0"/>
              </a:rPr>
              <a:t>Reinforcing steel. All protruding reinforcing steel, onto and into which employees could fall, shall be guarded to eliminate the hazard of impalement.</a:t>
            </a:r>
          </a:p>
          <a:p>
            <a:pPr marL="171450" indent="-171450">
              <a:buFont typeface="Arial" panose="020B0604020202020204" pitchFamily="34" charset="0"/>
              <a:buChar char="•"/>
            </a:pPr>
            <a:r>
              <a:rPr lang="en-US" dirty="0"/>
              <a:t>Per OSHA interpretation, </a:t>
            </a:r>
            <a:r>
              <a:rPr lang="en-US" i="1" dirty="0"/>
              <a:t>“</a:t>
            </a:r>
            <a:r>
              <a:rPr lang="en-US" sz="1200" b="0" i="1" kern="1200" dirty="0">
                <a:solidFill>
                  <a:schemeClr val="tx1"/>
                </a:solidFill>
                <a:effectLst/>
                <a:latin typeface="Tahoma" pitchFamily="34" charset="0"/>
                <a:ea typeface="ＭＳ Ｐゴシック" charset="0"/>
                <a:cs typeface="Tahoma" pitchFamily="34" charset="0"/>
              </a:rPr>
              <a:t>whether conduit would be sufficiently stiff to pose an impalement hazard would depend on various factors, such as the projection's length, whether it was projecting from hardened concrete, and whether it was surrounded by other objects”.</a:t>
            </a:r>
          </a:p>
          <a:p>
            <a:pPr marL="628650" lvl="1" indent="-171450">
              <a:buFont typeface="Arial" panose="020B0604020202020204" pitchFamily="34" charset="0"/>
              <a:buChar char="•"/>
            </a:pPr>
            <a:r>
              <a:rPr lang="en-US" i="0" dirty="0"/>
              <a:t>However, remember the General Duty Clause: “</a:t>
            </a:r>
            <a:r>
              <a:rPr lang="en-US" sz="1200" b="0" i="1" kern="1200" dirty="0">
                <a:solidFill>
                  <a:schemeClr val="tx1"/>
                </a:solidFill>
                <a:effectLst/>
                <a:latin typeface="Tahoma" pitchFamily="34" charset="0"/>
                <a:ea typeface="Tahoma" pitchFamily="34" charset="0"/>
                <a:cs typeface="Tahoma" pitchFamily="34" charset="0"/>
              </a:rPr>
              <a:t>each employer shall furnish to each of his employees employment and a place of employment which are free from recognized hazards that are causing or are likely to cause death or serious physical harm to his employees”</a:t>
            </a:r>
            <a:endParaRPr lang="en-US" i="1" dirty="0"/>
          </a:p>
          <a:p>
            <a:pPr marL="628650" lvl="1" indent="-171450">
              <a:buFont typeface="Arial" panose="020B0604020202020204" pitchFamily="34" charset="0"/>
              <a:buChar char="•"/>
            </a:pPr>
            <a:r>
              <a:rPr lang="en-US" dirty="0"/>
              <a:t>https://www.osha.gov/laws-regs/standardinterpretations/2006-04-24-0</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At 7:30 a.m. on August 21, 2017, Employee #1, employed by a construction company, was working at a multiemployer construction project for a parking garage. He was involved in reconfiguring components of a shoring system used to brace a newly poured floor. Employee #1 stepped down from a horizontal brace positioned 39 inches from the ground and sat on a piece of exposed Number 5 Rebar that was not covered by a protective cap. The piece of rebar was protruding 41 inches out of the floor. Emergency services were called, and Employee #1 was transported to the hospital. He was admitted and treated for an impalement injury of his right buttock</a:t>
            </a:r>
            <a:endParaRPr lang="en-US" dirty="0"/>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https://www.osha.gov/pls/imis/accidentsearch.accident_detail?id=102492.015</a:t>
            </a:r>
          </a:p>
          <a:p>
            <a:endParaRPr lang="en-US" dirty="0"/>
          </a:p>
        </p:txBody>
      </p:sp>
      <p:sp>
        <p:nvSpPr>
          <p:cNvPr id="4" name="Header Placeholder 3"/>
          <p:cNvSpPr>
            <a:spLocks noGrp="1"/>
          </p:cNvSpPr>
          <p:nvPr>
            <p:ph type="hdr" sz="quarter"/>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Site and Mehanical Hazards</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415875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photos show the many hazards which may be present during concrete pad installation:</a:t>
            </a:r>
          </a:p>
          <a:p>
            <a:pPr marL="628650" lvl="1" indent="-171450">
              <a:buFont typeface="Arial" panose="020B0604020202020204" pitchFamily="34" charset="0"/>
              <a:buChar char="•"/>
            </a:pPr>
            <a:r>
              <a:rPr lang="en-US" dirty="0"/>
              <a:t>Impalement</a:t>
            </a:r>
          </a:p>
          <a:p>
            <a:pPr marL="628650" lvl="1" indent="-171450">
              <a:buFont typeface="Arial" panose="020B0604020202020204" pitchFamily="34" charset="0"/>
              <a:buChar char="•"/>
            </a:pPr>
            <a:r>
              <a:rPr lang="en-US" dirty="0"/>
              <a:t>Feet and hands crushed</a:t>
            </a:r>
          </a:p>
          <a:p>
            <a:pPr marL="628650" lvl="1" indent="-171450">
              <a:buFont typeface="Arial" panose="020B0604020202020204" pitchFamily="34" charset="0"/>
              <a:buChar char="•"/>
            </a:pPr>
            <a:r>
              <a:rPr lang="en-US" dirty="0"/>
              <a:t>Struck by</a:t>
            </a:r>
          </a:p>
          <a:p>
            <a:pPr marL="628650" lvl="1" indent="-171450">
              <a:buFont typeface="Arial" panose="020B0604020202020204" pitchFamily="34" charset="0"/>
              <a:buChar char="•"/>
            </a:pPr>
            <a:r>
              <a:rPr lang="en-US" dirty="0"/>
              <a:t>Overexertion</a:t>
            </a:r>
          </a:p>
          <a:p>
            <a:pPr marL="628650" lvl="1" indent="-171450">
              <a:buFont typeface="Arial" panose="020B0604020202020204" pitchFamily="34" charset="0"/>
              <a:buChar char="•"/>
            </a:pPr>
            <a:r>
              <a:rPr lang="en-US" dirty="0"/>
              <a:t>Etc.</a:t>
            </a:r>
          </a:p>
          <a:p>
            <a:pPr marL="171450" lvl="0" indent="-171450">
              <a:buFont typeface="Arial" panose="020B0604020202020204" pitchFamily="34" charset="0"/>
              <a:buChar char="•"/>
            </a:pPr>
            <a:r>
              <a:rPr lang="en-US" dirty="0"/>
              <a:t>We don’t have a JHA for this one, but you can imagine what it would look like</a:t>
            </a:r>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53</a:t>
            </a:fld>
            <a:endParaRPr lang="en-US"/>
          </a:p>
        </p:txBody>
      </p:sp>
    </p:spTree>
    <p:extLst>
      <p:ext uri="{BB962C8B-B14F-4D97-AF65-F5344CB8AC3E}">
        <p14:creationId xmlns:p14="http://schemas.microsoft.com/office/powerpoint/2010/main" val="1927121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US" dirty="0"/>
              <a:t>Many hazards exist when mounting string inverters, including:</a:t>
            </a:r>
          </a:p>
          <a:p>
            <a:pPr marL="628650" lvl="1" indent="-171450">
              <a:spcBef>
                <a:spcPts val="0"/>
              </a:spcBef>
              <a:buFont typeface="Arial" panose="020B0604020202020204" pitchFamily="34" charset="0"/>
              <a:buChar char="•"/>
            </a:pPr>
            <a:r>
              <a:rPr lang="en-US" dirty="0"/>
              <a:t>STF</a:t>
            </a:r>
          </a:p>
          <a:p>
            <a:pPr marL="628650" lvl="1" indent="-171450">
              <a:spcAft>
                <a:spcPts val="0"/>
              </a:spcAft>
              <a:buFont typeface="Arial" panose="020B0604020202020204" pitchFamily="34" charset="0"/>
              <a:buChar char="•"/>
            </a:pPr>
            <a:r>
              <a:rPr lang="en-US" sz="1200" dirty="0"/>
              <a:t>Sharp edges</a:t>
            </a:r>
          </a:p>
          <a:p>
            <a:pPr marL="628650" lvl="1" indent="-171450">
              <a:spcAft>
                <a:spcPts val="0"/>
              </a:spcAft>
              <a:buFont typeface="Arial" panose="020B0604020202020204" pitchFamily="34" charset="0"/>
              <a:buChar char="•"/>
            </a:pPr>
            <a:r>
              <a:rPr lang="en-US" sz="1200" dirty="0"/>
              <a:t>Caught in / between</a:t>
            </a:r>
          </a:p>
          <a:p>
            <a:pPr marL="628650" lvl="1" indent="-171450">
              <a:spcAft>
                <a:spcPts val="0"/>
              </a:spcAft>
              <a:buFont typeface="Arial" panose="020B0604020202020204" pitchFamily="34" charset="0"/>
              <a:buChar char="•"/>
            </a:pPr>
            <a:r>
              <a:rPr lang="en-US" sz="1200" dirty="0"/>
              <a:t>Overhead impact</a:t>
            </a:r>
          </a:p>
          <a:p>
            <a:pPr marL="628650" lvl="1" indent="-171450">
              <a:spcAft>
                <a:spcPts val="0"/>
              </a:spcAft>
              <a:buFont typeface="Arial" panose="020B0604020202020204" pitchFamily="34" charset="0"/>
              <a:buChar char="•"/>
            </a:pPr>
            <a:r>
              <a:rPr lang="en-US" sz="1200" dirty="0"/>
              <a:t>Overexertion</a:t>
            </a:r>
          </a:p>
          <a:p>
            <a:pPr marL="171450" lvl="0" indent="-171450">
              <a:spcAft>
                <a:spcPts val="0"/>
              </a:spcAft>
              <a:buFont typeface="Arial" panose="020B0604020202020204" pitchFamily="34" charset="0"/>
              <a:buChar char="•"/>
            </a:pPr>
            <a:r>
              <a:rPr lang="en-US" sz="1200" dirty="0"/>
              <a:t>Just as with any tasks, it’s essential to first identify hazards, then identify control methods to eliminate or mitigate those hazards.</a:t>
            </a:r>
          </a:p>
          <a:p>
            <a:pPr marL="628650" lvl="1" indent="-171450">
              <a:spcAft>
                <a:spcPts val="0"/>
              </a:spcAft>
              <a:buFont typeface="Arial" panose="020B0604020202020204" pitchFamily="34" charset="0"/>
              <a:buChar char="•"/>
            </a:pPr>
            <a:r>
              <a:rPr lang="en-US" sz="1200" dirty="0"/>
              <a:t>Keep work zone clean</a:t>
            </a:r>
          </a:p>
          <a:p>
            <a:pPr marL="628650" lvl="1" indent="-171450">
              <a:buFont typeface="Arial" panose="020B0604020202020204" pitchFamily="34" charset="0"/>
              <a:buChar char="•"/>
            </a:pPr>
            <a:r>
              <a:rPr lang="en-US" sz="1200" dirty="0"/>
              <a:t>Communication</a:t>
            </a:r>
          </a:p>
          <a:p>
            <a:pPr marL="628650" lvl="1" indent="-171450">
              <a:buFont typeface="Arial" panose="020B0604020202020204" pitchFamily="34" charset="0"/>
              <a:buChar char="•"/>
            </a:pPr>
            <a:r>
              <a:rPr lang="en-US" sz="1200" dirty="0"/>
              <a:t>One task at a time</a:t>
            </a:r>
          </a:p>
          <a:p>
            <a:pPr marL="628650" lvl="1" indent="-171450">
              <a:buFont typeface="Arial" panose="020B0604020202020204" pitchFamily="34" charset="0"/>
              <a:buChar char="•"/>
            </a:pPr>
            <a:r>
              <a:rPr lang="en-US" sz="1200" dirty="0"/>
              <a:t>Proper lifting techniques- use 2 people or a lift</a:t>
            </a:r>
          </a:p>
          <a:p>
            <a:pPr marL="628650" lvl="1" indent="-171450">
              <a:buFont typeface="Arial" panose="020B0604020202020204" pitchFamily="34" charset="0"/>
              <a:buChar char="•"/>
            </a:pPr>
            <a:r>
              <a:rPr lang="en-US" sz="1200" dirty="0"/>
              <a:t>Wear proper PPE (hard hat, vest, gloves, eye protection, safety boots, cut-resistant sleeves, etc.)</a:t>
            </a:r>
          </a:p>
          <a:p>
            <a:pPr marL="628650" lvl="1" indent="-171450">
              <a:spcAft>
                <a:spcPts val="0"/>
              </a:spcAft>
              <a:buFont typeface="Arial" panose="020B0604020202020204" pitchFamily="34" charset="0"/>
              <a:buChar char="•"/>
            </a:pPr>
            <a:endParaRPr lang="en-US" sz="1200" dirty="0"/>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785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dirty="0"/>
              <a:t>Here is a completed JHA for the task of unpacking string inverters and mounting them to the strut structure.</a:t>
            </a:r>
          </a:p>
          <a:p>
            <a:pPr marL="171450" indent="-171450">
              <a:buFontTx/>
              <a:buChar char="-"/>
            </a:pPr>
            <a:r>
              <a:rPr lang="en-US" baseline="0" dirty="0"/>
              <a:t>See potential hazards and control methods</a:t>
            </a:r>
          </a:p>
          <a:p>
            <a:endParaRPr lang="en-US" dirty="0"/>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Site and Mehanical Hazards</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3219451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US" dirty="0"/>
              <a:t>When it comes to the installation of heavy transformers and central inverters, the hazards are similar to string inverters but greatly magnified.</a:t>
            </a:r>
          </a:p>
          <a:p>
            <a:pPr marL="171450" lvl="0" indent="-171450">
              <a:spcBef>
                <a:spcPts val="0"/>
              </a:spcBef>
              <a:buFont typeface="Arial" charset="0"/>
              <a:buChar char="•"/>
            </a:pPr>
            <a:endParaRPr lang="en-US" dirty="0"/>
          </a:p>
          <a:p>
            <a:pPr lvl="0">
              <a:spcBef>
                <a:spcPts val="0"/>
              </a:spcBef>
              <a:buNone/>
            </a:pPr>
            <a:endParaRPr dirty="0"/>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524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Reach</a:t>
            </a:r>
            <a:r>
              <a:rPr lang="en-US" baseline="0" dirty="0"/>
              <a:t> forklifts requirements are located in OSHA 29 CFR 1920.178. Materials Handling and Storage (considered a “powered industrial truck”)</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Reach forklifts are designed to lift equipment and materials. They can be used to move BOS equipment, pallets of modules around a job site or even lift “panels” of modules onto racking</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If the manufacturer indicates the forklift is approved to lift people, then it can as long as there is a proper platform attached to the forks and the operator is in the seat. </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They are operated from the ground and can navigate rough terrain on a jobsite</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When working around forklifts, be sure to maintain eye contact with the driver. </a:t>
            </a:r>
            <a:r>
              <a:rPr lang="en-US" sz="1200" b="0" i="0" kern="1200" dirty="0">
                <a:solidFill>
                  <a:schemeClr val="tx1"/>
                </a:solidFill>
                <a:effectLst/>
                <a:latin typeface="Tahoma" pitchFamily="34" charset="0"/>
                <a:ea typeface="ＭＳ Ｐゴシック" charset="0"/>
                <a:cs typeface="Tahoma" pitchFamily="34" charset="0"/>
              </a:rPr>
              <a:t>Forklifts weren’t originally designed to transport loads, only to lift and lower them. For this reason, forklifts traditionally have very limited fields of clear vision. Most of the time, a driver’s field of vision is obstructed by the mast structure of the lift, by the load itself, or by dusty, or misty driving conditions. Additionally, drivers are often focused on load stability and making sure it arrives in one piece.</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b="0" i="0" kern="1200" dirty="0">
                <a:solidFill>
                  <a:schemeClr val="tx1"/>
                </a:solidFill>
                <a:effectLst/>
                <a:latin typeface="Tahoma" pitchFamily="34" charset="0"/>
                <a:ea typeface="ＭＳ Ｐゴシック" charset="0"/>
                <a:cs typeface="Tahoma" pitchFamily="34" charset="0"/>
              </a:rPr>
              <a:t>Typically a weekly forklift inspection form will need to be filled out</a:t>
            </a:r>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131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lvl="0" indent="-171450">
              <a:spcBef>
                <a:spcPts val="0"/>
              </a:spcBef>
              <a:buFont typeface="Arial" charset="0"/>
              <a:buChar char="•"/>
            </a:pPr>
            <a:r>
              <a:rPr lang="en-US" dirty="0"/>
              <a:t>Always follow </a:t>
            </a:r>
            <a:r>
              <a:rPr lang="en-US" sz="1200" dirty="0"/>
              <a:t>manufacturer’s instructions</a:t>
            </a:r>
            <a:r>
              <a:rPr lang="en-US" sz="1200" baseline="0" dirty="0"/>
              <a:t> and pay special attention to load limits of the equipment.</a:t>
            </a:r>
            <a:endParaRPr lang="en-US" dirty="0"/>
          </a:p>
          <a:p>
            <a:pPr marL="171450" lvl="0" indent="-171450">
              <a:spcBef>
                <a:spcPts val="0"/>
              </a:spcBef>
              <a:buFont typeface="Arial" charset="0"/>
              <a:buChar char="•"/>
            </a:pPr>
            <a:r>
              <a:rPr lang="en-US" dirty="0"/>
              <a:t>Operators</a:t>
            </a:r>
            <a:r>
              <a:rPr lang="en-US" baseline="0" dirty="0"/>
              <a:t> must be properly trained and certified to operate this equipment.  </a:t>
            </a:r>
          </a:p>
          <a:p>
            <a:pPr marL="171450" lvl="0" indent="-171450">
              <a:spcBef>
                <a:spcPts val="0"/>
              </a:spcBef>
              <a:buFont typeface="Arial" charset="0"/>
              <a:buChar char="•"/>
            </a:pPr>
            <a:r>
              <a:rPr lang="en-US" baseline="0" dirty="0"/>
              <a:t>Since there is more flexibility and options for movement, this increases the risk from overhead hazards such as powerlines.  Make sure proper safety procedures are in place to keep the crew safe.</a:t>
            </a:r>
            <a:endParaRPr lang="en-US" dirty="0"/>
          </a:p>
          <a:p>
            <a:pPr lvl="0">
              <a:spcBef>
                <a:spcPts val="0"/>
              </a:spcBef>
              <a:buNone/>
            </a:pPr>
            <a:endParaRPr dirty="0"/>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1558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If using a crane additional training is required that is outside the scope of this training.</a:t>
            </a:r>
          </a:p>
          <a:p>
            <a:pPr marL="1714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The regulations for cranes for OSHA fall under </a:t>
            </a:r>
            <a:r>
              <a:rPr lang="en-US" dirty="0"/>
              <a:t>29 CFR Subpart CC ‘Cranes and Derricks’.</a:t>
            </a:r>
            <a:endParaRPr lang="en-US" baseline="0" dirty="0"/>
          </a:p>
          <a:p>
            <a:pPr marL="171450" indent="-171450">
              <a:buFont typeface="Arial" charset="0"/>
              <a:buChar char="•"/>
            </a:pPr>
            <a:r>
              <a:rPr lang="en-US" baseline="0" dirty="0"/>
              <a:t>With this specialized equipment, you must h</a:t>
            </a:r>
            <a:r>
              <a:rPr lang="en-US" dirty="0"/>
              <a:t>ire a licensed crane company to operate</a:t>
            </a:r>
            <a:r>
              <a:rPr lang="en-US" baseline="0" dirty="0"/>
              <a:t> the unit. Many states now require rigging training and certification to connect loads to cranes. A poorly rigged load can mean death.</a:t>
            </a:r>
          </a:p>
          <a:p>
            <a:pPr marL="171450" indent="-171450">
              <a:buFont typeface="Arial" charset="0"/>
              <a:buChar char="•"/>
            </a:pPr>
            <a:r>
              <a:rPr lang="en-US" dirty="0"/>
              <a:t>All workers on the site should understand crane signals and load capacity to ensure the proper use of the equipment.</a:t>
            </a:r>
          </a:p>
          <a:p>
            <a:pPr marL="171450" indent="-171450">
              <a:buFont typeface="Arial" charset="0"/>
              <a:buChar char="•"/>
            </a:pPr>
            <a:r>
              <a:rPr lang="en-US" dirty="0"/>
              <a:t>As</a:t>
            </a:r>
            <a:r>
              <a:rPr lang="en-US" baseline="0" dirty="0"/>
              <a:t> with the other types of machinery, job hazard forms should include provisions to a</a:t>
            </a:r>
            <a:r>
              <a:rPr lang="en-US" dirty="0"/>
              <a:t>void caught-in-between injuries</a:t>
            </a:r>
            <a:r>
              <a:rPr lang="en-US" baseline="0" dirty="0"/>
              <a:t> and plans to avoid contact with overhead power lines.</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59</a:t>
            </a:fld>
            <a:endParaRPr lang="en-US"/>
          </a:p>
        </p:txBody>
      </p:sp>
    </p:spTree>
    <p:extLst>
      <p:ext uri="{BB962C8B-B14F-4D97-AF65-F5344CB8AC3E}">
        <p14:creationId xmlns:p14="http://schemas.microsoft.com/office/powerpoint/2010/main" val="331421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Death: in 2013, an electrician working on a large solar installation in Desert Center, CA died on the job; the death was considered heat-related</a:t>
            </a:r>
          </a:p>
          <a:p>
            <a:pPr marL="628650" lvl="1" indent="-171450">
              <a:buFont typeface="Arial" panose="020B0604020202020204" pitchFamily="34" charset="0"/>
              <a:buChar char="•"/>
            </a:pPr>
            <a:r>
              <a:rPr lang="en-US" i="1" dirty="0"/>
              <a:t>https://www.osha.gov/pls/imis/accidentsearch.accident_detail?id=202686689</a:t>
            </a:r>
          </a:p>
          <a:p>
            <a:pPr marL="171450" indent="-171450">
              <a:buFont typeface="Arial" panose="020B0604020202020204" pitchFamily="34" charset="0"/>
              <a:buChar char="•"/>
            </a:pPr>
            <a:r>
              <a:rPr lang="en-US" i="0" dirty="0"/>
              <a:t>Injury: </a:t>
            </a:r>
            <a:r>
              <a:rPr lang="en-US" sz="1200" b="0" i="0" kern="1200" dirty="0">
                <a:solidFill>
                  <a:schemeClr val="tx1"/>
                </a:solidFill>
                <a:effectLst/>
                <a:latin typeface="Tahoma" pitchFamily="34" charset="0"/>
                <a:ea typeface="ＭＳ Ｐゴシック" charset="0"/>
                <a:cs typeface="Tahoma" pitchFamily="34" charset="0"/>
              </a:rPr>
              <a:t>In October, 2017, Employee #1, employed by a solar energy company via a temporary labor agency, was working in a solar field and installing solar panels. He became dizzy and over-exerted from working outdoors in the heat. After twice informing his supervisor of feeling ill, Employee #1 was allowed to go home. Employee #1 was transported by a relative to the hospital, where he was treated for heat exhaustion and, after 20 hours, discharged.</a:t>
            </a:r>
            <a:endParaRPr lang="en-US" i="0" dirty="0"/>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i="1" dirty="0"/>
              <a:t>https://www.osha.gov/pls/imis/accidentsearch.accident_detail?id=104475.015</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i="1" dirty="0"/>
          </a:p>
        </p:txBody>
      </p:sp>
      <p:sp>
        <p:nvSpPr>
          <p:cNvPr id="4" name="Header Placeholder 3"/>
          <p:cNvSpPr>
            <a:spLocks noGrp="1"/>
          </p:cNvSpPr>
          <p:nvPr>
            <p:ph type="hdr" sz="quarter"/>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Site and Mehanical Hazards</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218667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completed JHA for the installation task of lifting and setting a 13k lb. transformer using a crane</a:t>
            </a:r>
          </a:p>
          <a:p>
            <a:pPr marL="171450" indent="-171450">
              <a:buFont typeface="Arial" panose="020B0604020202020204" pitchFamily="34" charset="0"/>
              <a:buChar char="•"/>
            </a:pPr>
            <a:r>
              <a:rPr lang="en-US" dirty="0"/>
              <a:t>Note- on many sites a specialized Lift Planning and Control form will need to be filled out, which would include:</a:t>
            </a:r>
          </a:p>
          <a:p>
            <a:pPr marL="628650" lvl="1" indent="-171450">
              <a:buFont typeface="Arial" panose="020B0604020202020204" pitchFamily="34" charset="0"/>
              <a:buChar char="•"/>
            </a:pPr>
            <a:r>
              <a:rPr lang="en-US" dirty="0"/>
              <a:t>Authorized workers</a:t>
            </a:r>
          </a:p>
          <a:p>
            <a:pPr marL="628650" lvl="1" indent="-171450">
              <a:buFont typeface="Arial" panose="020B0604020202020204" pitchFamily="34" charset="0"/>
              <a:buChar char="•"/>
            </a:pPr>
            <a:r>
              <a:rPr lang="en-US" dirty="0"/>
              <a:t>Characterizing the load- length, width, height, diameter, load weight</a:t>
            </a:r>
          </a:p>
          <a:p>
            <a:pPr marL="628650" lvl="1" indent="-171450">
              <a:buFont typeface="Arial" panose="020B0604020202020204" pitchFamily="34" charset="0"/>
              <a:buChar char="•"/>
            </a:pPr>
            <a:r>
              <a:rPr lang="en-US" dirty="0"/>
              <a:t>Characterizing the task (very descriptive directions for lifting, rotation, flipping, speeds, and travel)</a:t>
            </a:r>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60</a:t>
            </a:fld>
            <a:endParaRPr lang="en-US"/>
          </a:p>
        </p:txBody>
      </p:sp>
    </p:spTree>
    <p:extLst>
      <p:ext uri="{BB962C8B-B14F-4D97-AF65-F5344CB8AC3E}">
        <p14:creationId xmlns:p14="http://schemas.microsoft.com/office/powerpoint/2010/main" val="4272344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https://www.osha.gov/SLTC/etools/electricalcontractors/installation/</a:t>
            </a:r>
            <a:r>
              <a:rPr lang="en-US" dirty="0" err="1"/>
              <a:t>pulling.html</a:t>
            </a:r>
            <a:r>
              <a:rPr lang="en-US" dirty="0"/>
              <a:t>:</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Potential hazards: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Due to increased weight and stiffness, pulling larger gauge wire requires greater effort than pulling smaller gauge. This increased effort can stress the hands, arms, shoulders, and back.</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Unwinding wire from spools may be strenuous when wire spools are large and heavy (Figure 1).</a:t>
            </a:r>
          </a:p>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Tahoma" pitchFamily="34" charset="0"/>
                <a:cs typeface="Tahoma" pitchFamily="34" charset="0"/>
              </a:rPr>
              <a:t>Manually pulling or feeding wire through long runs of conduit may take a great deal of time, requiring highly repetitive forceful exertions involving muscles of the hands, arms and back.</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Contact stress and cuts on hands- use gloves!</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Possible solutions: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Use a mechanical wire puller</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Use properly positioned portable pulleys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Use spool rollers that allow spools to rotate in place and release wire smoothly without twisting</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Employees should be provided with platforms, scaffolds, or lifts so that they can raise themselves to do pulling tasks within easy reach and minimize overhead or low-location pulls. Pulling should be done in the </a:t>
            </a:r>
            <a:r>
              <a:rPr lang="en-US" b="0" i="0" dirty="0">
                <a:effectLst/>
                <a:latin typeface="Tahoma" panose="020B0604030504040204" pitchFamily="34" charset="0"/>
                <a:hlinkClick r:id="rId3" tooltip="power zone"/>
              </a:rPr>
              <a:t>power zone</a:t>
            </a:r>
            <a:r>
              <a:rPr lang="en-US" sz="1200" b="0" i="0" kern="1200" dirty="0">
                <a:solidFill>
                  <a:schemeClr val="tx1"/>
                </a:solidFill>
                <a:effectLst/>
                <a:latin typeface="Tahoma" pitchFamily="34" charset="0"/>
                <a:ea typeface="Tahoma" pitchFamily="34" charset="0"/>
                <a:cs typeface="Tahoma" pitchFamily="34" charset="0"/>
              </a:rPr>
              <a:t>.</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Lubricate wires</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Use platform ladders which provide a work surface where employees may stand and turn to face the direction of work when pulling. This allows employees to exert force in ergonomically correct postures improving efficiency and reduces fatigue.</a:t>
            </a:r>
          </a:p>
          <a:p>
            <a:pPr marL="1085850" lvl="2" indent="-171450">
              <a:buFont typeface="Arial" panose="020B0604020202020204" pitchFamily="34" charset="0"/>
              <a:buChar char="•"/>
            </a:pPr>
            <a:endParaRPr lang="en-US" sz="1200" b="0" i="0" kern="1200" dirty="0">
              <a:solidFill>
                <a:schemeClr val="tx1"/>
              </a:solidFill>
              <a:effectLst/>
              <a:latin typeface="Tahoma" pitchFamily="34" charset="0"/>
              <a:ea typeface="Tahoma" pitchFamily="34" charset="0"/>
              <a:cs typeface="Tahoma" pitchFamily="34" charset="0"/>
            </a:endParaRPr>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61</a:t>
            </a:fld>
            <a:endParaRPr lang="en-US"/>
          </a:p>
        </p:txBody>
      </p:sp>
    </p:spTree>
    <p:extLst>
      <p:ext uri="{BB962C8B-B14F-4D97-AF65-F5344CB8AC3E}">
        <p14:creationId xmlns:p14="http://schemas.microsoft.com/office/powerpoint/2010/main" val="2686881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Mechanical wire pullers provide the force of several employees, eliminating the manual effort needed to pull therefore increasing productivity and reducing risk of overexertion.</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However, using a mechanical wire puller bring with it some risks, such as caught in/between hazards.</a:t>
            </a:r>
          </a:p>
          <a:p>
            <a:pPr marL="628650" lvl="1" indent="-171450">
              <a:buFont typeface="Arial" panose="020B0604020202020204" pitchFamily="34" charset="0"/>
              <a:buChar char="•"/>
            </a:pPr>
            <a:r>
              <a:rPr lang="en-US" b="0" i="0" kern="1200" dirty="0">
                <a:solidFill>
                  <a:schemeClr val="tx1"/>
                </a:solidFill>
                <a:effectLst/>
                <a:latin typeface="Tahoma" pitchFamily="34" charset="0"/>
                <a:ea typeface="ＭＳ Ｐゴシック" charset="0"/>
                <a:cs typeface="Tahoma" pitchFamily="34" charset="0"/>
              </a:rPr>
              <a:t>Be aware of others</a:t>
            </a:r>
          </a:p>
          <a:p>
            <a:pPr marL="628650" lvl="1" indent="-171450">
              <a:buFont typeface="Arial" panose="020B0604020202020204" pitchFamily="34" charset="0"/>
              <a:buChar char="•"/>
            </a:pPr>
            <a:r>
              <a:rPr lang="en-US" b="0" i="0" kern="1200" dirty="0">
                <a:solidFill>
                  <a:schemeClr val="tx1"/>
                </a:solidFill>
                <a:effectLst/>
                <a:latin typeface="Tahoma" pitchFamily="34" charset="0"/>
                <a:ea typeface="ＭＳ Ｐゴシック" charset="0"/>
                <a:cs typeface="Tahoma" pitchFamily="34" charset="0"/>
              </a:rPr>
              <a:t>Communicate- use signals between all employees</a:t>
            </a:r>
          </a:p>
          <a:p>
            <a:pPr marL="628650" lvl="1" indent="-171450">
              <a:buFont typeface="Arial" panose="020B0604020202020204" pitchFamily="34" charset="0"/>
              <a:buChar char="•"/>
            </a:pPr>
            <a:r>
              <a:rPr lang="en-US" b="0" i="0" kern="1200" dirty="0">
                <a:solidFill>
                  <a:schemeClr val="tx1"/>
                </a:solidFill>
                <a:effectLst/>
                <a:latin typeface="Tahoma" pitchFamily="34" charset="0"/>
                <a:ea typeface="ＭＳ Ｐゴシック" charset="0"/>
                <a:cs typeface="Tahoma" pitchFamily="34" charset="0"/>
              </a:rPr>
              <a:t>Keep hands away from machine</a:t>
            </a:r>
          </a:p>
          <a:p>
            <a:pPr marL="628650" lvl="1" indent="-171450">
              <a:buFont typeface="Arial" panose="020B0604020202020204" pitchFamily="34" charset="0"/>
              <a:buChar char="•"/>
            </a:pPr>
            <a:r>
              <a:rPr lang="en-US" b="0" i="0" kern="1200" dirty="0">
                <a:solidFill>
                  <a:schemeClr val="tx1"/>
                </a:solidFill>
                <a:effectLst/>
                <a:latin typeface="Tahoma" pitchFamily="34" charset="0"/>
                <a:ea typeface="ＭＳ Ｐゴシック" charset="0"/>
                <a:cs typeface="Tahoma" pitchFamily="34" charset="0"/>
              </a:rPr>
              <a:t>Always follow manufacturer’s instructions</a:t>
            </a:r>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62</a:t>
            </a:fld>
            <a:endParaRPr lang="en-US"/>
          </a:p>
        </p:txBody>
      </p:sp>
    </p:spTree>
    <p:extLst>
      <p:ext uri="{BB962C8B-B14F-4D97-AF65-F5344CB8AC3E}">
        <p14:creationId xmlns:p14="http://schemas.microsoft.com/office/powerpoint/2010/main" val="1865375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US" dirty="0"/>
              <a:t>There are hazards associated with attaching modules to racks, even if the racks are on the ground (vs. on a roof)</a:t>
            </a:r>
          </a:p>
          <a:p>
            <a:pPr marL="171450" lvl="0" indent="-171450">
              <a:spcBef>
                <a:spcPts val="0"/>
              </a:spcBef>
              <a:buFont typeface="Arial" panose="020B0604020202020204" pitchFamily="34" charset="0"/>
              <a:buChar char="•"/>
            </a:pPr>
            <a:r>
              <a:rPr lang="en-US" dirty="0"/>
              <a:t>Modules can be mounted individually or in ”panels” using heavy machinery.</a:t>
            </a:r>
          </a:p>
          <a:p>
            <a:pPr marL="628650" lvl="1" indent="-171450">
              <a:spcBef>
                <a:spcPts val="0"/>
              </a:spcBef>
              <a:buFont typeface="Arial" panose="020B0604020202020204" pitchFamily="34" charset="0"/>
              <a:buChar char="•"/>
            </a:pPr>
            <a:r>
              <a:rPr lang="en-US" dirty="0"/>
              <a:t>Workers can be crushed by falling modules/panels</a:t>
            </a:r>
          </a:p>
          <a:p>
            <a:pPr marL="6286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t>Never leave modules unsecured</a:t>
            </a:r>
          </a:p>
          <a:p>
            <a:pPr marL="171450" lvl="0" indent="-171450">
              <a:spcBef>
                <a:spcPts val="0"/>
              </a:spcBef>
              <a:buFont typeface="Arial" panose="020B0604020202020204" pitchFamily="34" charset="0"/>
              <a:buChar char="•"/>
            </a:pPr>
            <a:r>
              <a:rPr lang="en-US" dirty="0"/>
              <a:t>Chances are you’ll need to use a step ladder during this process- these pose fall hazards, especially since the terrain is likely rough and establishing firm footing may be difficult</a:t>
            </a:r>
          </a:p>
          <a:p>
            <a:pPr marL="628650" lvl="1" indent="-171450">
              <a:spcBef>
                <a:spcPts val="0"/>
              </a:spcBef>
              <a:buFont typeface="Arial" panose="020B0604020202020204" pitchFamily="34" charset="0"/>
              <a:buChar char="•"/>
            </a:pPr>
            <a:r>
              <a:rPr lang="en-US" dirty="0"/>
              <a:t>Follow ladder manufacturer instructions and do not step higher than the second step from the top</a:t>
            </a:r>
          </a:p>
          <a:p>
            <a:pPr marL="171450" lvl="0" indent="-171450">
              <a:spcBef>
                <a:spcPts val="0"/>
              </a:spcBef>
              <a:buFont typeface="Arial" panose="020B0604020202020204" pitchFamily="34" charset="0"/>
              <a:buChar char="•"/>
            </a:pPr>
            <a:r>
              <a:rPr lang="en-US" dirty="0"/>
              <a:t>Never walk or stand on modules- this not only poses a slip/fall hazard but it can also damage the module, even if the glass doesn’t break- microcracks can occur that impact performance</a:t>
            </a:r>
          </a:p>
          <a:p>
            <a:pPr marL="171450" lvl="0" indent="-171450">
              <a:spcBef>
                <a:spcPts val="0"/>
              </a:spcBef>
              <a:buFont typeface="Arial" panose="020B0604020202020204" pitchFamily="34" charset="0"/>
              <a:buChar char="•"/>
            </a:pPr>
            <a:endParaRPr lang="en-US" dirty="0"/>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5809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a:t>
            </a:r>
            <a:r>
              <a:rPr lang="en-US" baseline="0" dirty="0"/>
              <a:t> Stacking a large number of unsecured modules is actually an OSHA violation- 1926.250 states that all materials must be stacked, racked, blocked, interlocked, or otherwise secured to prevent sliding, falling, or collapse- which could certainly lead to injury or equipment damage</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64</a:t>
            </a:fld>
            <a:endParaRPr lang="en-US"/>
          </a:p>
        </p:txBody>
      </p:sp>
    </p:spTree>
    <p:extLst>
      <p:ext uri="{BB962C8B-B14F-4D97-AF65-F5344CB8AC3E}">
        <p14:creationId xmlns:p14="http://schemas.microsoft.com/office/powerpoint/2010/main" val="3736108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completed JHA form for the task of unpacking modules and attaching them to the racking structure</a:t>
            </a:r>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65</a:t>
            </a:fld>
            <a:endParaRPr lang="en-US"/>
          </a:p>
        </p:txBody>
      </p:sp>
    </p:spTree>
    <p:extLst>
      <p:ext uri="{BB962C8B-B14F-4D97-AF65-F5344CB8AC3E}">
        <p14:creationId xmlns:p14="http://schemas.microsoft.com/office/powerpoint/2010/main" val="41573759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a:ln/>
        </p:spPr>
      </p:sp>
      <p:sp>
        <p:nvSpPr>
          <p:cNvPr id="24579" name="Rectangle 3"/>
          <p:cNvSpPr>
            <a:spLocks noGrp="1" noChangeArrowheads="1"/>
          </p:cNvSpPr>
          <p:nvPr>
            <p:ph type="body" idx="1"/>
          </p:nvPr>
        </p:nvSpPr>
        <p:spPr>
          <a:xfrm>
            <a:off x="342901" y="3810000"/>
            <a:ext cx="6172200" cy="5187696"/>
          </a:xfrm>
          <a:prstGeom prst="rect">
            <a:avLst/>
          </a:prstGeom>
          <a:noFill/>
          <a:ln>
            <a:noFill/>
          </a:ln>
        </p:spPr>
        <p:txBody>
          <a:bodyPr/>
          <a:lstStyle/>
          <a:p>
            <a:pPr marL="171450" indent="-171450">
              <a:buFont typeface="Arial" charset="0"/>
              <a:buChar char="•"/>
            </a:pPr>
            <a:r>
              <a:rPr lang="en-US" dirty="0"/>
              <a:t>Ladders have a load rating that you can find on the ladder label.  This load rating includes the</a:t>
            </a:r>
            <a:r>
              <a:rPr lang="en-US" baseline="0" dirty="0"/>
              <a:t> weight of the person (including clothing and PPE), any equipment/tools they may be carrying or may be stored on the ladder.  Do not exceed the </a:t>
            </a:r>
            <a:r>
              <a:rPr lang="en-US" dirty="0"/>
              <a:t>manufacturer's rated capacity.</a:t>
            </a:r>
          </a:p>
          <a:p>
            <a:pPr marL="171450" indent="-171450">
              <a:buFont typeface="Arial" charset="0"/>
              <a:buChar char="•"/>
            </a:pPr>
            <a:r>
              <a:rPr lang="en-US" dirty="0">
                <a:latin typeface="Tahoma" pitchFamily="34" charset="0"/>
              </a:rPr>
              <a:t>ANSI stands</a:t>
            </a:r>
            <a:r>
              <a:rPr lang="en-US" baseline="0" dirty="0">
                <a:latin typeface="Tahoma" pitchFamily="34" charset="0"/>
              </a:rPr>
              <a:t> for American National Standards Institute.  This is a national (USA) standards rating organization that oversees the creation of standards, including ladder ratings standards. See chart on screen for ladder ratings and ANSI codes.</a:t>
            </a:r>
          </a:p>
          <a:p>
            <a:pPr marL="171450" indent="-171450">
              <a:buFont typeface="Arial" charset="0"/>
              <a:buChar char="•"/>
            </a:pPr>
            <a:r>
              <a:rPr lang="en-US" baseline="0" dirty="0">
                <a:latin typeface="Tahoma" pitchFamily="34" charset="0"/>
              </a:rPr>
              <a:t>Consider all employees on the jobsite and choose a ladder that is safe for any employee that may use it.</a:t>
            </a:r>
          </a:p>
          <a:p>
            <a:pPr marL="171450" indent="-171450">
              <a:buFont typeface="Arial" charset="0"/>
              <a:buChar char="•"/>
            </a:pPr>
            <a:r>
              <a:rPr lang="en-US" baseline="0" dirty="0">
                <a:latin typeface="Tahoma" pitchFamily="34" charset="0"/>
              </a:rPr>
              <a:t>In most circumstances, it is smart to use a Type IA or Type IAA ladder to ensure the rating is not exceeded.</a:t>
            </a:r>
          </a:p>
          <a:p>
            <a:pPr marL="171450" indent="-171450">
              <a:buFont typeface="Arial" charset="0"/>
              <a:buChar char="•"/>
            </a:pPr>
            <a:r>
              <a:rPr lang="en-US" baseline="0" dirty="0">
                <a:latin typeface="Tahoma" pitchFamily="34" charset="0"/>
              </a:rPr>
              <a:t>Note that for single-sided step ladders, the duty rating is only for the one side with steps that it’s safe to use. There are also dual-sided, or twin stepladders- for these the duty rating is per side. So if you had a 300 lb. load capacity twin stepladder, that’s 300 lbs. per side.</a:t>
            </a:r>
            <a:endParaRPr lang="en-US" dirty="0">
              <a:latin typeface="Tahoma" pitchFamily="34" charset="0"/>
            </a:endParaRPr>
          </a:p>
          <a:p>
            <a:endParaRPr lang="en-US" dirty="0">
              <a:latin typeface="Tahoma" pitchFamily="34" charset="0"/>
            </a:endParaRPr>
          </a:p>
        </p:txBody>
      </p:sp>
      <p:sp>
        <p:nvSpPr>
          <p:cNvPr id="2" name="Header Placeholder 1"/>
          <p:cNvSpPr>
            <a:spLocks noGrp="1"/>
          </p:cNvSpPr>
          <p:nvPr>
            <p:ph type="hdr" sz="quarter" idx="10"/>
          </p:nvPr>
        </p:nvSpPr>
        <p:spPr/>
        <p:txBody>
          <a:bodyPr/>
          <a:lstStyle/>
          <a:p>
            <a:r>
              <a:rPr lang="en-US"/>
              <a:t>Site and Mehanical Hazards</a:t>
            </a:r>
          </a:p>
        </p:txBody>
      </p:sp>
      <p:sp>
        <p:nvSpPr>
          <p:cNvPr id="6" name="Slide Number Placeholder 4"/>
          <p:cNvSpPr>
            <a:spLocks noGrp="1"/>
          </p:cNvSpPr>
          <p:nvPr>
            <p:ph type="sldNum" sz="quarter" idx="5"/>
          </p:nvPr>
        </p:nvSpPr>
        <p:spPr>
          <a:xfrm>
            <a:off x="6331790" y="8919713"/>
            <a:ext cx="591299" cy="290962"/>
          </a:xfrm>
        </p:spPr>
        <p:txBody>
          <a:bodyPr/>
          <a:lstStyle/>
          <a:p>
            <a:fld id="{F2044902-878F-B949-9CEA-0806CB61E298}" type="slidenum">
              <a:rPr lang="en-US" smtClean="0"/>
              <a:pPr/>
              <a:t>66</a:t>
            </a:fld>
            <a:endParaRPr lang="en-US"/>
          </a:p>
        </p:txBody>
      </p:sp>
    </p:spTree>
    <p:extLst>
      <p:ext uri="{BB962C8B-B14F-4D97-AF65-F5344CB8AC3E}">
        <p14:creationId xmlns:p14="http://schemas.microsoft.com/office/powerpoint/2010/main" val="23517009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It is important to spend some time </a:t>
            </a:r>
            <a:r>
              <a:rPr lang="en-US" baseline="0" dirty="0"/>
              <a:t>placing a ladder- make sure the feet at aligned correctly, that they are solidly on a level surface, and the ladder is secured (if need be).  Taking some extra time to ensure you have a solid base will greatly decrease the hazard of working on a ladder.  Try to avoid placing ladders on slippery surfaces, but if it can not be avoided, slip-resistant ladder feet can be used and the ladder can be tied off to make it safe to work on.</a:t>
            </a:r>
          </a:p>
          <a:p>
            <a:pPr marL="171450" indent="-171450">
              <a:buFont typeface="Arial" charset="0"/>
              <a:buChar char="•"/>
            </a:pPr>
            <a:r>
              <a:rPr lang="en-US" baseline="0" dirty="0"/>
              <a:t>Ladders are not meant to be placed on top of anything in order to gain height.  This creates a very unstable condition.</a:t>
            </a:r>
          </a:p>
          <a:p>
            <a:pPr marL="171450" indent="-171450">
              <a:buFont typeface="Arial" charset="0"/>
              <a:buChar char="•"/>
            </a:pPr>
            <a:r>
              <a:rPr lang="en-US" dirty="0"/>
              <a:t>In</a:t>
            </a:r>
            <a:r>
              <a:rPr lang="en-US" baseline="0" dirty="0"/>
              <a:t> order to protect workers, OSHA requires that </a:t>
            </a:r>
            <a:r>
              <a:rPr lang="en-US" dirty="0"/>
              <a:t>Ladders are inspected by a competent person for visible defects on a regular basis or if</a:t>
            </a:r>
            <a:r>
              <a:rPr lang="en-US" baseline="0" dirty="0"/>
              <a:t> something happens that might affect the integrity of the ladder</a:t>
            </a:r>
            <a:r>
              <a:rPr lang="en-US" dirty="0"/>
              <a:t>.</a:t>
            </a:r>
          </a:p>
          <a:p>
            <a:pPr marL="171450" indent="-171450">
              <a:buFont typeface="Arial" charset="0"/>
              <a:buChar char="•"/>
            </a:pPr>
            <a:r>
              <a:rPr lang="en-US" dirty="0"/>
              <a:t>It</a:t>
            </a:r>
            <a:r>
              <a:rPr lang="en-US" baseline="0" dirty="0"/>
              <a:t> is helpful to use a ladder inspection checklist to ensure that all parts of the ladder are inspected and the ladder is in good shape to be used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Something that is important to look for when inspecting a ladder is to make sure the steps don’t have any </a:t>
            </a:r>
            <a:r>
              <a:rPr lang="en-US" dirty="0"/>
              <a:t>oil</a:t>
            </a:r>
            <a:r>
              <a:rPr lang="en-US" baseline="0" dirty="0"/>
              <a:t> or</a:t>
            </a:r>
            <a:r>
              <a:rPr lang="en-US" dirty="0"/>
              <a:t> grease</a:t>
            </a:r>
            <a:r>
              <a:rPr lang="en-US" baseline="0" dirty="0"/>
              <a:t> on them which could cause a</a:t>
            </a:r>
            <a:r>
              <a:rPr lang="en-US" dirty="0"/>
              <a:t> person to slip</a:t>
            </a:r>
            <a:endParaRPr lang="en-US" baseline="0" dirty="0"/>
          </a:p>
          <a:p>
            <a:pPr marL="171450" indent="-171450">
              <a:buFont typeface="Arial" charset="0"/>
              <a:buChar char="•"/>
            </a:pPr>
            <a:r>
              <a:rPr lang="en-US" baseline="0" dirty="0"/>
              <a:t>If there are any issues with the ladder, it should be tagged with a sign that says “Danger: Do not use” (or similar) and be removed from use.  Some examples include:</a:t>
            </a:r>
          </a:p>
          <a:p>
            <a:pPr marL="628650" lvl="1" indent="-171450">
              <a:buFont typeface="Arial" charset="0"/>
              <a:buChar char="•"/>
            </a:pPr>
            <a:r>
              <a:rPr lang="en-US" baseline="0" dirty="0"/>
              <a:t>Broken or missing rungs, cleats or steps</a:t>
            </a:r>
          </a:p>
          <a:p>
            <a:pPr marL="628650" lvl="1" indent="-171450">
              <a:buFont typeface="Arial" charset="0"/>
              <a:buChar char="•"/>
            </a:pPr>
            <a:r>
              <a:rPr lang="en-US" dirty="0"/>
              <a:t>Broken or split rails</a:t>
            </a:r>
          </a:p>
          <a:p>
            <a:pPr marL="628650" lvl="1" indent="-171450">
              <a:buFont typeface="Arial" charset="0"/>
              <a:buChar char="•"/>
            </a:pPr>
            <a:r>
              <a:rPr lang="en-US" dirty="0"/>
              <a:t>Corroded components</a:t>
            </a:r>
          </a:p>
          <a:p>
            <a:pPr marL="171450" lvl="0" indent="-171450">
              <a:buFont typeface="Arial" charset="0"/>
              <a:buChar char="•"/>
            </a:pPr>
            <a:r>
              <a:rPr lang="en-US" dirty="0"/>
              <a:t>It’s important to ensure</a:t>
            </a:r>
            <a:r>
              <a:rPr lang="en-US" baseline="0" dirty="0"/>
              <a:t> it is not used until repaired or replaced. If unrepairable, destroy it! You don’t want to risk someone else finding it in the dumpster and deciding to use it. Duct tape is not a good repair for a broken rung!</a:t>
            </a:r>
          </a:p>
          <a:p>
            <a:pPr marL="171450" lvl="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Any repairs must be done in accordance with the manufacture recommendations.</a:t>
            </a:r>
            <a:endParaRPr lang="en-US" dirty="0"/>
          </a:p>
          <a:p>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67</a:t>
            </a:fld>
            <a:endParaRPr lang="en-US"/>
          </a:p>
        </p:txBody>
      </p:sp>
    </p:spTree>
    <p:extLst>
      <p:ext uri="{BB962C8B-B14F-4D97-AF65-F5344CB8AC3E}">
        <p14:creationId xmlns:p14="http://schemas.microsoft.com/office/powerpoint/2010/main" val="25277846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In</a:t>
            </a:r>
            <a:r>
              <a:rPr lang="en-US" baseline="0" dirty="0"/>
              <a:t> order to protect workers, OSHA requires that </a:t>
            </a:r>
            <a:r>
              <a:rPr lang="en-US" dirty="0"/>
              <a:t>Ladders are inspected by a competent person for visible defects on a regular basis or if</a:t>
            </a:r>
            <a:r>
              <a:rPr lang="en-US" baseline="0" dirty="0"/>
              <a:t> something happens that might affect the integrity of the ladder</a:t>
            </a:r>
            <a:r>
              <a:rPr lang="en-US" dirty="0"/>
              <a:t>.</a:t>
            </a:r>
          </a:p>
          <a:p>
            <a:pPr marL="171450" indent="-171450">
              <a:buFont typeface="Arial" charset="0"/>
              <a:buChar char="•"/>
            </a:pPr>
            <a:r>
              <a:rPr lang="en-US" dirty="0"/>
              <a:t>It</a:t>
            </a:r>
            <a:r>
              <a:rPr lang="en-US" baseline="0" dirty="0"/>
              <a:t> is helpful to use a ladder inspection checklist to ensure that all parts of the ladder are inspected and the ladder is in good shape to be used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Something that is important to look for when inspecting a ladder is to make sure the steps don’t have any </a:t>
            </a:r>
            <a:r>
              <a:rPr lang="en-US" dirty="0"/>
              <a:t>oil</a:t>
            </a:r>
            <a:r>
              <a:rPr lang="en-US" baseline="0" dirty="0"/>
              <a:t> or</a:t>
            </a:r>
            <a:r>
              <a:rPr lang="en-US" dirty="0"/>
              <a:t> grease</a:t>
            </a:r>
            <a:r>
              <a:rPr lang="en-US" baseline="0" dirty="0"/>
              <a:t> on them which could cause a</a:t>
            </a:r>
            <a:r>
              <a:rPr lang="en-US" dirty="0"/>
              <a:t> person to slip</a:t>
            </a:r>
            <a:endParaRPr lang="en-US" baseline="0" dirty="0"/>
          </a:p>
          <a:p>
            <a:pPr marL="171450" indent="-171450">
              <a:buFont typeface="Arial" charset="0"/>
              <a:buChar char="•"/>
            </a:pPr>
            <a:r>
              <a:rPr lang="en-US" baseline="0" dirty="0"/>
              <a:t>If there are any issues with the ladder, it should be tagged with a sign that says “Danger: Do not use” (or similar) and be removed from use.  Some examples include:</a:t>
            </a:r>
          </a:p>
          <a:p>
            <a:pPr marL="628650" lvl="1" indent="-171450">
              <a:buFont typeface="Arial" charset="0"/>
              <a:buChar char="•"/>
            </a:pPr>
            <a:r>
              <a:rPr lang="en-US" baseline="0" dirty="0"/>
              <a:t>Broken or missing rungs, cleats or steps</a:t>
            </a:r>
          </a:p>
          <a:p>
            <a:pPr marL="628650" lvl="1" indent="-171450">
              <a:buFont typeface="Arial" charset="0"/>
              <a:buChar char="•"/>
            </a:pPr>
            <a:r>
              <a:rPr lang="en-US" dirty="0"/>
              <a:t>Broken or split rails</a:t>
            </a:r>
          </a:p>
          <a:p>
            <a:pPr marL="628650" lvl="1" indent="-171450">
              <a:buFont typeface="Arial" charset="0"/>
              <a:buChar char="•"/>
            </a:pPr>
            <a:r>
              <a:rPr lang="en-US" dirty="0"/>
              <a:t>Corroded components</a:t>
            </a:r>
          </a:p>
          <a:p>
            <a:pPr marL="171450" lvl="0" indent="-171450">
              <a:buFont typeface="Arial" charset="0"/>
              <a:buChar char="•"/>
            </a:pPr>
            <a:r>
              <a:rPr lang="en-US" dirty="0"/>
              <a:t>It’s important to ensure</a:t>
            </a:r>
            <a:r>
              <a:rPr lang="en-US" baseline="0" dirty="0"/>
              <a:t> it is not used until repaired or replaced. If unrepairable, destroy it! You don’t want to risk someone else finding it in the dumpster and deciding to use it. Duct tape is not a good repair for a broken rung!</a:t>
            </a:r>
          </a:p>
          <a:p>
            <a:pPr marL="171450" lvl="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Any repairs must be done in accordance with the manufacture recommendations.</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68</a:t>
            </a:fld>
            <a:endParaRPr lang="en-US"/>
          </a:p>
        </p:txBody>
      </p:sp>
    </p:spTree>
    <p:extLst>
      <p:ext uri="{BB962C8B-B14F-4D97-AF65-F5344CB8AC3E}">
        <p14:creationId xmlns:p14="http://schemas.microsoft.com/office/powerpoint/2010/main" val="38773408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This installer should not</a:t>
            </a:r>
            <a:r>
              <a:rPr lang="en-US" baseline="0" dirty="0"/>
              <a:t> be standing on the first step down from the top; they should be using a taller ladder</a:t>
            </a:r>
          </a:p>
          <a:p>
            <a:endParaRPr lang="en-US"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69</a:t>
            </a:fld>
            <a:endParaRPr lang="en-US"/>
          </a:p>
        </p:txBody>
      </p:sp>
    </p:spTree>
    <p:extLst>
      <p:ext uri="{BB962C8B-B14F-4D97-AF65-F5344CB8AC3E}">
        <p14:creationId xmlns:p14="http://schemas.microsoft.com/office/powerpoint/2010/main" val="207314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Cold temperatures and increased wind speed (wind chill) cause heat to leave the body more quickly, putting workers at risk of cold stress. Anyone working in the cold may be at risk, e.g., workers in construction. </a:t>
            </a:r>
            <a:endParaRPr lang="en-US" dirty="0"/>
          </a:p>
          <a:p>
            <a:pPr marL="171450" indent="-171450">
              <a:buFont typeface="Arial" panose="020B0604020202020204" pitchFamily="34" charset="0"/>
              <a:buChar char="•"/>
            </a:pPr>
            <a:r>
              <a:rPr lang="en-US" sz="1200" b="1" i="1" kern="1200" dirty="0">
                <a:solidFill>
                  <a:schemeClr val="tx1"/>
                </a:solidFill>
                <a:effectLst/>
                <a:latin typeface="Tahoma" pitchFamily="34" charset="0"/>
                <a:ea typeface="ＭＳ Ｐゴシック" charset="0"/>
                <a:cs typeface="Tahoma" pitchFamily="34" charset="0"/>
              </a:rPr>
              <a:t>Hypothermia </a:t>
            </a:r>
            <a:endParaRPr lang="en-US" sz="1200" b="1" i="1" kern="1200" dirty="0">
              <a:solidFill>
                <a:schemeClr val="tx1"/>
              </a:solidFill>
              <a:effectLst/>
              <a:latin typeface="Tahoma" pitchFamily="34" charset="0"/>
              <a:ea typeface="Tahoma" pitchFamily="34" charset="0"/>
              <a:cs typeface="Tahoma" pitchFamily="34" charset="0"/>
            </a:endParaRP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Normal body temperature (98.6°F) drops to 95°F or less. </a:t>
            </a:r>
            <a:endParaRPr lang="en-US" dirty="0"/>
          </a:p>
          <a:p>
            <a:pPr lvl="1"/>
            <a:r>
              <a:rPr lang="en-US" sz="1200" kern="1200" dirty="0">
                <a:solidFill>
                  <a:schemeClr val="tx1"/>
                </a:solidFill>
                <a:effectLst/>
                <a:latin typeface="Tahoma" pitchFamily="34" charset="0"/>
                <a:ea typeface="ＭＳ Ｐゴシック" charset="0"/>
                <a:cs typeface="Tahoma" pitchFamily="34" charset="0"/>
              </a:rPr>
              <a:t>• </a:t>
            </a:r>
            <a:r>
              <a:rPr lang="en-US" sz="1200" b="0" kern="1200" dirty="0">
                <a:solidFill>
                  <a:schemeClr val="tx1"/>
                </a:solidFill>
                <a:effectLst/>
                <a:latin typeface="Tahoma" pitchFamily="34" charset="0"/>
                <a:ea typeface="ＭＳ Ｐゴシック" charset="0"/>
                <a:cs typeface="Tahoma" pitchFamily="34" charset="0"/>
              </a:rPr>
              <a:t>Mild Symptoms: </a:t>
            </a:r>
            <a:r>
              <a:rPr lang="en-US" sz="1200" kern="1200" dirty="0">
                <a:solidFill>
                  <a:schemeClr val="tx1"/>
                </a:solidFill>
                <a:effectLst/>
                <a:latin typeface="Tahoma" pitchFamily="34" charset="0"/>
                <a:ea typeface="ＭＳ Ｐゴシック" charset="0"/>
                <a:cs typeface="Tahoma" pitchFamily="34" charset="0"/>
              </a:rPr>
              <a:t>alert but shivering. </a:t>
            </a:r>
            <a:endParaRPr lang="en-US" dirty="0"/>
          </a:p>
          <a:p>
            <a:pPr lvl="1"/>
            <a:r>
              <a:rPr lang="en-US" sz="1200" kern="1200" dirty="0">
                <a:solidFill>
                  <a:schemeClr val="tx1"/>
                </a:solidFill>
                <a:effectLst/>
                <a:latin typeface="Tahoma" pitchFamily="34" charset="0"/>
                <a:ea typeface="ＭＳ Ｐゴシック" charset="0"/>
                <a:cs typeface="Tahoma" pitchFamily="34" charset="0"/>
              </a:rPr>
              <a:t>• </a:t>
            </a:r>
            <a:r>
              <a:rPr lang="en-US" sz="1200" b="0" kern="1200" dirty="0">
                <a:solidFill>
                  <a:schemeClr val="tx1"/>
                </a:solidFill>
                <a:effectLst/>
                <a:latin typeface="Tahoma" pitchFamily="34" charset="0"/>
                <a:ea typeface="ＭＳ Ｐゴシック" charset="0"/>
                <a:cs typeface="Tahoma" pitchFamily="34" charset="0"/>
              </a:rPr>
              <a:t>Moderate to Severe Symptoms: </a:t>
            </a:r>
            <a:r>
              <a:rPr lang="en-US" sz="1200" kern="1200" dirty="0">
                <a:solidFill>
                  <a:schemeClr val="tx1"/>
                </a:solidFill>
                <a:effectLst/>
                <a:latin typeface="Tahoma" pitchFamily="34" charset="0"/>
                <a:ea typeface="ＭＳ Ｐゴシック" charset="0"/>
                <a:cs typeface="Tahoma" pitchFamily="34" charset="0"/>
              </a:rPr>
              <a:t>shivering stops; confusion; slurred speech; heart rate/breathing slow; loss of consciousness; death. </a:t>
            </a:r>
          </a:p>
          <a:p>
            <a:pPr marL="171450" lvl="0" indent="-171450">
              <a:buFont typeface="Arial" panose="020B0604020202020204" pitchFamily="34" charset="0"/>
              <a:buChar char="•"/>
            </a:pPr>
            <a:r>
              <a:rPr lang="en-US" b="1" kern="1200" dirty="0">
                <a:solidFill>
                  <a:schemeClr val="tx1"/>
                </a:solidFill>
                <a:effectLst/>
                <a:latin typeface="Tahoma" pitchFamily="34" charset="0"/>
                <a:ea typeface="ＭＳ Ｐゴシック" charset="0"/>
                <a:cs typeface="Tahoma" pitchFamily="34" charset="0"/>
              </a:rPr>
              <a:t>Frostbite</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Body tissues freeze, e.g., hands and feet. Can occur at temperatures above freezing, due to wind chill. May result in amputation. </a:t>
            </a:r>
            <a:endParaRPr lang="en-US" dirty="0"/>
          </a:p>
          <a:p>
            <a:pPr marL="628650" lvl="1"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Symptoms: </a:t>
            </a:r>
            <a:r>
              <a:rPr lang="en-US" sz="1200" kern="1200" dirty="0">
                <a:solidFill>
                  <a:schemeClr val="tx1"/>
                </a:solidFill>
                <a:effectLst/>
                <a:latin typeface="Tahoma" pitchFamily="34" charset="0"/>
                <a:ea typeface="ＭＳ Ｐゴシック" charset="0"/>
                <a:cs typeface="Tahoma" pitchFamily="34" charset="0"/>
              </a:rPr>
              <a:t>numbness, reddened skin develops gray/white patches, feels firm/hard, and may blister. </a:t>
            </a:r>
            <a:endParaRPr lang="en-US" dirty="0"/>
          </a:p>
          <a:p>
            <a:pPr marL="171450" lvl="0" indent="-171450">
              <a:buFont typeface="Arial" panose="020B0604020202020204" pitchFamily="34" charset="0"/>
              <a:buChar char="•"/>
            </a:pPr>
            <a:r>
              <a:rPr lang="en-US" b="1" kern="1200" dirty="0">
                <a:solidFill>
                  <a:schemeClr val="tx1"/>
                </a:solidFill>
                <a:effectLst/>
                <a:latin typeface="Tahoma" pitchFamily="34" charset="0"/>
                <a:ea typeface="ＭＳ Ｐゴシック" charset="0"/>
                <a:cs typeface="Tahoma" pitchFamily="34" charset="0"/>
              </a:rPr>
              <a:t>Trench foot (immersion foot)</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Non-freezing injury to the foot, caused by lengthy exposure to wet and cold environment. Can occur at air temperature as high as 60°F, if feet are constantly wet. </a:t>
            </a:r>
            <a:endParaRPr lang="en-US" dirty="0"/>
          </a:p>
          <a:p>
            <a:pPr lvl="1"/>
            <a:r>
              <a:rPr lang="en-US" sz="1200" kern="1200" dirty="0">
                <a:solidFill>
                  <a:schemeClr val="tx1"/>
                </a:solidFill>
                <a:effectLst/>
                <a:latin typeface="Tahoma" pitchFamily="34" charset="0"/>
                <a:ea typeface="ＭＳ Ｐゴシック" charset="0"/>
                <a:cs typeface="Tahoma" pitchFamily="34" charset="0"/>
              </a:rPr>
              <a:t>• </a:t>
            </a:r>
            <a:r>
              <a:rPr lang="en-US" sz="1200" b="0" kern="1200" dirty="0">
                <a:solidFill>
                  <a:schemeClr val="tx1"/>
                </a:solidFill>
                <a:effectLst/>
                <a:latin typeface="Tahoma" pitchFamily="34" charset="0"/>
                <a:ea typeface="ＭＳ Ｐゴシック" charset="0"/>
                <a:cs typeface="Tahoma" pitchFamily="34" charset="0"/>
              </a:rPr>
              <a:t>Symptoms: </a:t>
            </a:r>
            <a:r>
              <a:rPr lang="en-US" sz="1200" kern="1200" dirty="0">
                <a:solidFill>
                  <a:schemeClr val="tx1"/>
                </a:solidFill>
                <a:effectLst/>
                <a:latin typeface="Tahoma" pitchFamily="34" charset="0"/>
                <a:ea typeface="ＭＳ Ｐゴシック" charset="0"/>
                <a:cs typeface="Tahoma" pitchFamily="34" charset="0"/>
              </a:rPr>
              <a:t>redness, swelling, numbness, and blisters. </a:t>
            </a:r>
          </a:p>
          <a:p>
            <a:pPr marL="171450" lvl="0" indent="-171450">
              <a:buFont typeface="Arial" panose="020B0604020202020204" pitchFamily="34" charset="0"/>
              <a:buChar char="•"/>
            </a:pPr>
            <a:r>
              <a:rPr lang="en-US" kern="1200" dirty="0">
                <a:solidFill>
                  <a:schemeClr val="tx1"/>
                </a:solidFill>
                <a:effectLst/>
                <a:latin typeface="Tahoma" pitchFamily="34" charset="0"/>
                <a:ea typeface="ＭＳ Ｐゴシック" charset="0"/>
                <a:cs typeface="Tahoma" pitchFamily="34" charset="0"/>
              </a:rPr>
              <a:t>Employers: plan ahead! Is there any indoor work that crews can do during especially cold days? Provide hand and foot warmers; ensure workers get breaks to warm up</a:t>
            </a:r>
          </a:p>
          <a:p>
            <a:pPr marL="171450" lvl="0" indent="-171450">
              <a:buFont typeface="Arial" panose="020B0604020202020204" pitchFamily="34" charset="0"/>
              <a:buChar char="•"/>
            </a:pPr>
            <a:r>
              <a:rPr lang="en-US" kern="1200" dirty="0">
                <a:solidFill>
                  <a:schemeClr val="tx1"/>
                </a:solidFill>
                <a:effectLst/>
                <a:latin typeface="Tahoma" pitchFamily="34" charset="0"/>
                <a:ea typeface="ＭＳ Ｐゴシック" charset="0"/>
                <a:cs typeface="Tahoma" pitchFamily="34" charset="0"/>
              </a:rPr>
              <a:t>Engineering controls includes things like radiant heaters, warm spaces, etc.</a:t>
            </a:r>
          </a:p>
          <a:p>
            <a:pPr marL="171450" lvl="0" indent="-171450">
              <a:buFont typeface="Arial" panose="020B0604020202020204" pitchFamily="34" charset="0"/>
              <a:buChar char="•"/>
            </a:pPr>
            <a:r>
              <a:rPr lang="en-US" i="0" baseline="0" dirty="0"/>
              <a:t>OSHA has a great publication available called </a:t>
            </a:r>
            <a:r>
              <a:rPr lang="en-US" i="0" dirty="0"/>
              <a:t>“Protecting Workers from Cold Stress” (included as a resource with this lesson) that identifies cold-related risk factors, symptoms and steps you can take to prevent injuries</a:t>
            </a:r>
            <a:endParaRPr lang="en-US" b="1" kern="1200" dirty="0">
              <a:solidFill>
                <a:schemeClr val="tx1"/>
              </a:solidFill>
              <a:effectLst/>
              <a:latin typeface="Tahoma" pitchFamily="34" charset="0"/>
              <a:ea typeface="ＭＳ Ｐゴシック" charset="0"/>
              <a:cs typeface="Tahoma" pitchFamily="34" charset="0"/>
            </a:endParaRPr>
          </a:p>
          <a:p>
            <a:pPr marL="628650" lvl="1" indent="-171450">
              <a:buFont typeface="Arial" panose="020B0604020202020204" pitchFamily="34" charset="0"/>
              <a:buChar char="•"/>
            </a:pPr>
            <a:endParaRPr lang="en-US" b="1" kern="1200" dirty="0">
              <a:solidFill>
                <a:schemeClr val="tx1"/>
              </a:solidFill>
              <a:effectLst/>
              <a:latin typeface="Tahoma" pitchFamily="34" charset="0"/>
              <a:ea typeface="ＭＳ Ｐゴシック" charset="0"/>
              <a:cs typeface="Tahoma" pitchFamily="34" charset="0"/>
            </a:endParaRPr>
          </a:p>
          <a:p>
            <a:pPr marL="628650" lvl="1" indent="-171450">
              <a:buFont typeface="Arial" panose="020B0604020202020204" pitchFamily="34" charset="0"/>
              <a:buChar char="•"/>
            </a:pPr>
            <a:endParaRPr lang="en-US" b="1" dirty="0"/>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200" i="1" dirty="0"/>
          </a:p>
          <a:p>
            <a:pPr marL="171450" indent="-171450">
              <a:buFontTx/>
              <a:buChar char="-"/>
            </a:pPr>
            <a:endParaRPr lang="en-US" i="1" baseline="0" dirty="0"/>
          </a:p>
        </p:txBody>
      </p:sp>
      <p:sp>
        <p:nvSpPr>
          <p:cNvPr id="4" name="Header Placeholder 3"/>
          <p:cNvSpPr>
            <a:spLocks noGrp="1"/>
          </p:cNvSpPr>
          <p:nvPr>
            <p:ph type="hdr" sz="quarter" idx="10"/>
          </p:nvPr>
        </p:nvSpPr>
        <p:spPr/>
        <p:txBody>
          <a:bodyPr/>
          <a:lstStyle/>
          <a:p>
            <a:pPr>
              <a:defRPr/>
            </a:pPr>
            <a:r>
              <a:rPr lang="en-US"/>
              <a:t>Site and Mehanical Hazards</a:t>
            </a:r>
          </a:p>
        </p:txBody>
      </p:sp>
      <p:sp>
        <p:nvSpPr>
          <p:cNvPr id="5" name="Slide Number Placeholder 4"/>
          <p:cNvSpPr>
            <a:spLocks noGrp="1"/>
          </p:cNvSpPr>
          <p:nvPr>
            <p:ph type="sldNum" sz="quarter" idx="11"/>
          </p:nvPr>
        </p:nvSpPr>
        <p:spPr/>
        <p:txBody>
          <a:bodyPr/>
          <a:lstStyle/>
          <a:p>
            <a:fld id="{F2044902-878F-B949-9CEA-0806CB61E298}" type="slidenum">
              <a:rPr lang="en-US" smtClean="0"/>
              <a:pPr/>
              <a:t>7</a:t>
            </a:fld>
            <a:endParaRPr lang="en-US"/>
          </a:p>
        </p:txBody>
      </p:sp>
    </p:spTree>
    <p:extLst>
      <p:ext uri="{BB962C8B-B14F-4D97-AF65-F5344CB8AC3E}">
        <p14:creationId xmlns:p14="http://schemas.microsoft.com/office/powerpoint/2010/main" val="5572023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this lesson on site and mechanical hazards found at utility-scale PV installation sites</a:t>
            </a:r>
          </a:p>
          <a:p>
            <a:pPr marL="171450" indent="-171450">
              <a:buFont typeface="Arial" panose="020B0604020202020204" pitchFamily="34" charset="0"/>
              <a:buChar char="•"/>
            </a:pPr>
            <a:r>
              <a:rPr lang="en-US" dirty="0"/>
              <a:t>If you have not yet listened to the introductory lesson, please go back and do so, as these lesson follow a progressive order.</a:t>
            </a:r>
          </a:p>
          <a:p>
            <a:pPr marL="171450" indent="-171450">
              <a:buFont typeface="Arial" panose="020B0604020202020204" pitchFamily="34" charset="0"/>
              <a:buChar char="•"/>
            </a:pPr>
            <a:r>
              <a:rPr lang="en-US" baseline="0" dirty="0"/>
              <a:t>Again, this course was produced under a Susan Harwood Training Grant through OSHA, the Occupational Safety and Health Administration.</a:t>
            </a:r>
            <a:endParaRPr lang="en-US" dirty="0"/>
          </a:p>
        </p:txBody>
      </p:sp>
      <p:sp>
        <p:nvSpPr>
          <p:cNvPr id="4" name="Header Placeholder 3"/>
          <p:cNvSpPr>
            <a:spLocks noGrp="1"/>
          </p:cNvSpPr>
          <p:nvPr>
            <p:ph type="hdr" sz="quarter" idx="10"/>
          </p:nvPr>
        </p:nvSpPr>
        <p:spPr/>
        <p:txBody>
          <a:bodyPr/>
          <a:lstStyle/>
          <a:p>
            <a:pPr>
              <a:defRPr/>
            </a:pPr>
            <a:r>
              <a:rPr lang="en-US"/>
              <a:t>Site and Mehanical Hazards</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70</a:t>
            </a:fld>
            <a:endParaRPr lang="en-US" dirty="0"/>
          </a:p>
        </p:txBody>
      </p:sp>
    </p:spTree>
    <p:extLst>
      <p:ext uri="{BB962C8B-B14F-4D97-AF65-F5344CB8AC3E}">
        <p14:creationId xmlns:p14="http://schemas.microsoft.com/office/powerpoint/2010/main" val="198360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During the past 30 years, about 50 people have been killed by lightning strikes in the U.S. every year</a:t>
            </a:r>
          </a:p>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It must be recognized as an occupational hazard!</a:t>
            </a:r>
          </a:p>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Employers should have a Emergency Action Plan (EAP), as outlined in 29 CFR 1910.38 or 29 CFR 1926.35. The EAP should include a written lightning safety protocol for outdoor workers. This lightning safety protocol should:</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Inform supervisors and workers to take action after hearing thunder, seeing lightning, or perceiving any other warning signs of approaching thunderstorms.</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Indicate how workers are notified about lightning safety warnings.</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Identify locations and requirements for safe shelters</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Indicate response times necessary for all workers to reach safe shelters.</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Specify approaches for determining when to suspend outdoor work activities, and when to resume outdoor work activities.</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Account for the time required to evacuate customers and members of the public, and </a:t>
            </a:r>
            <a:endParaRPr lang="en-US" sz="1200" b="1" i="0" kern="1200" dirty="0">
              <a:solidFill>
                <a:schemeClr val="tx1"/>
              </a:solidFill>
              <a:effectLst/>
              <a:latin typeface="Tahoma" pitchFamily="34" charset="0"/>
              <a:ea typeface="ＭＳ Ｐゴシック" charset="0"/>
              <a:cs typeface="Tahoma" pitchFamily="34" charset="0"/>
            </a:endParaRPr>
          </a:p>
          <a:p>
            <a:pPr marL="171450"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High wind.</a:t>
            </a:r>
            <a:r>
              <a:rPr lang="en-US" sz="1200" b="0" i="0" kern="1200" dirty="0">
                <a:solidFill>
                  <a:schemeClr val="tx1"/>
                </a:solidFill>
                <a:effectLst/>
                <a:latin typeface="Tahoma" pitchFamily="34" charset="0"/>
                <a:ea typeface="ＭＳ Ｐゴシック" charset="0"/>
                <a:cs typeface="Tahoma" pitchFamily="34" charset="0"/>
              </a:rPr>
              <a:t> A wind of such velocity that one or more of the following hazards would be present:</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wind could blow an employee from an elevated location,</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wind could cause an employee or equipment handling material to lose control of the material, or</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wind would expose an employee to other hazards not controlled by the standard involved.</a:t>
            </a:r>
          </a:p>
          <a:p>
            <a:pPr marL="171450" indent="-171450">
              <a:buFont typeface="Arial" panose="020B0604020202020204" pitchFamily="34" charset="0"/>
              <a:buChar char="•"/>
            </a:pPr>
            <a:r>
              <a:rPr lang="en-US" sz="1200" b="1" i="0" kern="1200" dirty="0">
                <a:solidFill>
                  <a:schemeClr val="tx1"/>
                </a:solidFill>
                <a:effectLst/>
                <a:latin typeface="Tahoma" pitchFamily="34" charset="0"/>
                <a:ea typeface="ＭＳ Ｐゴシック" charset="0"/>
                <a:cs typeface="Tahoma" pitchFamily="34" charset="0"/>
              </a:rPr>
              <a:t>Note to the definition of "high wind":</a:t>
            </a:r>
            <a:r>
              <a:rPr lang="en-US" sz="1200" b="0" i="0" kern="1200" dirty="0">
                <a:solidFill>
                  <a:schemeClr val="tx1"/>
                </a:solidFill>
                <a:effectLst/>
                <a:latin typeface="Tahoma" pitchFamily="34" charset="0"/>
                <a:ea typeface="ＭＳ Ｐゴシック" charset="0"/>
                <a:cs typeface="Tahoma" pitchFamily="34" charset="0"/>
              </a:rPr>
              <a:t> The Occupational Safety and Health Administration normally considers winds exceeding 64.4 kilometers per hour (40 miles per hour), or 48.3 kilometers per hour (30 miles per hour) if the work involves material handling, as meeting this criteria, unless the employer takes precautions to protect employees from the hazardous effects of the wind.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i="0" kern="1200" dirty="0">
                <a:solidFill>
                  <a:schemeClr val="tx1"/>
                </a:solidFill>
                <a:effectLst/>
                <a:latin typeface="Tahoma" pitchFamily="34" charset="0"/>
                <a:ea typeface="ＭＳ Ｐゴシック" charset="0"/>
                <a:cs typeface="Tahoma" pitchFamily="34" charset="0"/>
              </a:rPr>
              <a:t>https://www.osha.gov/Publications/OSHA3863.pdf LIGHTNING SAFETY</a:t>
            </a:r>
          </a:p>
          <a:p>
            <a:pPr marL="171450" indent="-171450">
              <a:buFont typeface="Arial" panose="020B0604020202020204" pitchFamily="34" charset="0"/>
              <a:buChar char="•"/>
            </a:pPr>
            <a:endParaRPr lang="en-US" sz="1200" b="0" i="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8</a:t>
            </a:fld>
            <a:endParaRPr lang="en-US"/>
          </a:p>
        </p:txBody>
      </p:sp>
    </p:spTree>
    <p:extLst>
      <p:ext uri="{BB962C8B-B14F-4D97-AF65-F5344CB8AC3E}">
        <p14:creationId xmlns:p14="http://schemas.microsoft.com/office/powerpoint/2010/main" val="297864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can get Valley Fever by breathing in the microscopic fungus (coccidioidomycosis) from the air in these areas.</a:t>
            </a:r>
          </a:p>
          <a:p>
            <a:pPr marL="171450" indent="-171450">
              <a:buFont typeface="Arial" panose="020B0604020202020204" pitchFamily="34" charset="0"/>
              <a:buChar char="•"/>
            </a:pPr>
            <a:r>
              <a:rPr lang="en-US" dirty="0"/>
              <a:t>Mention how this is prevalent in many of the sunniest areas of the US (which are also popular ground-mounted solar sites), as image shows</a:t>
            </a:r>
          </a:p>
          <a:p>
            <a:pPr marL="171450" indent="-171450">
              <a:buFont typeface="Arial" panose="020B0604020202020204" pitchFamily="34" charset="0"/>
              <a:buChar char="•"/>
            </a:pPr>
            <a:r>
              <a:rPr lang="en-US" dirty="0"/>
              <a:t>https://www.dir.ca.gov/dosh/valley-fever-</a:t>
            </a:r>
            <a:r>
              <a:rPr lang="en-US" dirty="0" err="1"/>
              <a:t>home.html</a:t>
            </a:r>
            <a:endParaRPr lang="en-US" dirty="0"/>
          </a:p>
          <a:p>
            <a:pPr marL="171450" indent="-171450">
              <a:buFont typeface="Arial" panose="020B0604020202020204" pitchFamily="34" charset="0"/>
              <a:buChar char="•"/>
            </a:pPr>
            <a:endParaRPr lang="en-US" dirty="0"/>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hlinkClick r:id="rId3">
                  <a:extLst>
                    <a:ext uri="{A12FA001-AC4F-418D-AE19-62706E023703}">
                      <ahyp:hlinkClr xmlns="" xmlns:ahyp="http://schemas.microsoft.com/office/drawing/2018/hyperlinkcolor" val="tx"/>
                    </a:ext>
                  </a:extLst>
                </a:hlinkClick>
              </a:rPr>
              <a:t>https://www.dir.ca.gov/DIRNews/2017/2017-108.pdf</a:t>
            </a:r>
            <a:endParaRPr lang="en-US" dirty="0"/>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hlinkClick r:id="rId4">
                  <a:extLst>
                    <a:ext uri="{A12FA001-AC4F-418D-AE19-62706E023703}">
                      <ahyp:hlinkClr xmlns="" xmlns:ahyp="http://schemas.microsoft.com/office/drawing/2018/hyperlinkcolor" val="tx"/>
                    </a:ext>
                  </a:extLst>
                </a:hlinkClick>
              </a:rPr>
              <a:t>https://www.bakersfield.com/news/health/state-fines-six-employers-for-exposing-workers-to-valley-fever/article_ee258742-cf14-11e7-887f-3711764e556c.html</a:t>
            </a:r>
            <a:endParaRPr lang="en-US" dirty="0"/>
          </a:p>
          <a:p>
            <a:endParaRPr lang="en-US" dirty="0"/>
          </a:p>
          <a:p>
            <a:endParaRPr lang="en-US" dirty="0"/>
          </a:p>
          <a:p>
            <a:r>
              <a:rPr lang="en-US" sz="1200" b="0" i="0" kern="1200" dirty="0">
                <a:effectLst/>
                <a:latin typeface="Tahoma" pitchFamily="34" charset="0"/>
                <a:ea typeface="ＭＳ Ｐゴシック" charset="0"/>
                <a:cs typeface="Tahoma" pitchFamily="34" charset="0"/>
              </a:rPr>
              <a:t>Title 8, sections </a:t>
            </a:r>
            <a:r>
              <a:rPr lang="en-US" sz="1200" b="1" i="0" u="none" strike="noStrike" kern="1200" dirty="0">
                <a:effectLst/>
                <a:latin typeface="Tahoma" pitchFamily="34" charset="0"/>
                <a:ea typeface="ＭＳ Ｐゴシック" charset="0"/>
                <a:cs typeface="Tahoma" pitchFamily="34" charset="0"/>
                <a:hlinkClick r:id="rId5">
                  <a:extLst>
                    <a:ext uri="{A12FA001-AC4F-418D-AE19-62706E023703}">
                      <ahyp:hlinkClr xmlns="" xmlns:ahyp="http://schemas.microsoft.com/office/drawing/2018/hyperlinkcolor" val="tx"/>
                    </a:ext>
                  </a:extLst>
                </a:hlinkClick>
              </a:rPr>
              <a:t>342</a:t>
            </a:r>
            <a:r>
              <a:rPr lang="en-US" sz="1200" b="0" i="0" kern="1200" dirty="0">
                <a:effectLst/>
                <a:latin typeface="Tahoma" pitchFamily="34" charset="0"/>
                <a:ea typeface="ＭＳ Ｐゴシック" charset="0"/>
                <a:cs typeface="Tahoma" pitchFamily="34" charset="0"/>
              </a:rPr>
              <a:t> (Reporting Work-Connected Fatalities and Serious Injuries),</a:t>
            </a:r>
          </a:p>
          <a:p>
            <a:r>
              <a:rPr lang="en-US" sz="1200" b="1" i="0" u="none" strike="noStrike" kern="1200" dirty="0">
                <a:effectLst/>
                <a:latin typeface="Tahoma" pitchFamily="34" charset="0"/>
                <a:ea typeface="ＭＳ Ｐゴシック" charset="0"/>
                <a:cs typeface="Tahoma" pitchFamily="34" charset="0"/>
                <a:hlinkClick r:id="rId6">
                  <a:extLst>
                    <a:ext uri="{A12FA001-AC4F-418D-AE19-62706E023703}">
                      <ahyp:hlinkClr xmlns="" xmlns:ahyp="http://schemas.microsoft.com/office/drawing/2018/hyperlinkcolor" val="tx"/>
                    </a:ext>
                  </a:extLst>
                </a:hlinkClick>
              </a:rPr>
              <a:t>3203</a:t>
            </a:r>
            <a:r>
              <a:rPr lang="en-US" sz="1200" b="0" i="0" kern="1200" dirty="0">
                <a:effectLst/>
                <a:latin typeface="Tahoma" pitchFamily="34" charset="0"/>
                <a:ea typeface="ＭＳ Ｐゴシック" charset="0"/>
                <a:cs typeface="Tahoma" pitchFamily="34" charset="0"/>
              </a:rPr>
              <a:t> (Injury and Illness Prevention),</a:t>
            </a:r>
          </a:p>
          <a:p>
            <a:r>
              <a:rPr lang="en-US" sz="1200" b="1" i="0" u="none" strike="noStrike" kern="1200" dirty="0">
                <a:effectLst/>
                <a:latin typeface="Tahoma" pitchFamily="34" charset="0"/>
                <a:ea typeface="ＭＳ Ｐゴシック" charset="0"/>
                <a:cs typeface="Tahoma" pitchFamily="34" charset="0"/>
                <a:hlinkClick r:id="rId7">
                  <a:extLst>
                    <a:ext uri="{A12FA001-AC4F-418D-AE19-62706E023703}">
                      <ahyp:hlinkClr xmlns="" xmlns:ahyp="http://schemas.microsoft.com/office/drawing/2018/hyperlinkcolor" val="tx"/>
                    </a:ext>
                  </a:extLst>
                </a:hlinkClick>
              </a:rPr>
              <a:t>5141</a:t>
            </a:r>
            <a:r>
              <a:rPr lang="en-US" sz="1200" b="0" i="0" kern="1200" dirty="0">
                <a:effectLst/>
                <a:latin typeface="Tahoma" pitchFamily="34" charset="0"/>
                <a:ea typeface="ＭＳ Ｐゴシック" charset="0"/>
                <a:cs typeface="Tahoma" pitchFamily="34" charset="0"/>
              </a:rPr>
              <a:t> (Control of Harmful Exposures),</a:t>
            </a:r>
          </a:p>
          <a:p>
            <a:r>
              <a:rPr lang="en-US" sz="1200" b="1" i="0" u="none" strike="noStrike" kern="1200" dirty="0">
                <a:effectLst/>
                <a:latin typeface="Tahoma" pitchFamily="34" charset="0"/>
                <a:ea typeface="ＭＳ Ｐゴシック" charset="0"/>
                <a:cs typeface="Tahoma" pitchFamily="34" charset="0"/>
                <a:hlinkClick r:id="rId8">
                  <a:extLst>
                    <a:ext uri="{A12FA001-AC4F-418D-AE19-62706E023703}">
                      <ahyp:hlinkClr xmlns="" xmlns:ahyp="http://schemas.microsoft.com/office/drawing/2018/hyperlinkcolor" val="tx"/>
                    </a:ext>
                  </a:extLst>
                </a:hlinkClick>
              </a:rPr>
              <a:t>5144</a:t>
            </a:r>
            <a:r>
              <a:rPr lang="en-US" sz="1200" b="0" i="0" kern="1200" dirty="0">
                <a:effectLst/>
                <a:latin typeface="Tahoma" pitchFamily="34" charset="0"/>
                <a:ea typeface="ＭＳ Ｐゴシック" charset="0"/>
                <a:cs typeface="Tahoma" pitchFamily="34" charset="0"/>
              </a:rPr>
              <a:t> (Respiratory Protection) and</a:t>
            </a:r>
          </a:p>
          <a:p>
            <a:r>
              <a:rPr lang="en-US" sz="1200" b="1" i="0" u="none" strike="noStrike" kern="1200" dirty="0">
                <a:effectLst/>
                <a:latin typeface="Tahoma" pitchFamily="34" charset="0"/>
                <a:ea typeface="ＭＳ Ｐゴシック" charset="0"/>
                <a:cs typeface="Tahoma" pitchFamily="34" charset="0"/>
                <a:hlinkClick r:id="rId9">
                  <a:extLst>
                    <a:ext uri="{A12FA001-AC4F-418D-AE19-62706E023703}">
                      <ahyp:hlinkClr xmlns="" xmlns:ahyp="http://schemas.microsoft.com/office/drawing/2018/hyperlinkcolor" val="tx"/>
                    </a:ext>
                  </a:extLst>
                </a:hlinkClick>
              </a:rPr>
              <a:t>14300</a:t>
            </a:r>
            <a:r>
              <a:rPr lang="en-US" sz="1200" b="0" i="0" kern="1200" dirty="0">
                <a:effectLst/>
                <a:latin typeface="Tahoma" pitchFamily="34" charset="0"/>
                <a:ea typeface="ＭＳ Ｐゴシック" charset="0"/>
                <a:cs typeface="Tahoma" pitchFamily="34" charset="0"/>
              </a:rPr>
              <a:t> (Employer Records-Log 300).</a:t>
            </a:r>
          </a:p>
          <a:p>
            <a:endParaRPr lang="en-US" dirty="0"/>
          </a:p>
        </p:txBody>
      </p:sp>
      <p:sp>
        <p:nvSpPr>
          <p:cNvPr id="4" name="Header Placeholder 3"/>
          <p:cNvSpPr>
            <a:spLocks noGrp="1"/>
          </p:cNvSpPr>
          <p:nvPr>
            <p:ph type="hdr" sz="quarter"/>
          </p:nvPr>
        </p:nvSpPr>
        <p:spPr/>
        <p:txBody>
          <a:bodyPr/>
          <a:lstStyle/>
          <a:p>
            <a:pPr>
              <a:defRPr/>
            </a:pPr>
            <a:r>
              <a:rPr lang="en-US"/>
              <a:t>Site and Mehanical Hazards</a:t>
            </a:r>
          </a:p>
        </p:txBody>
      </p:sp>
      <p:sp>
        <p:nvSpPr>
          <p:cNvPr id="5" name="Slide Number Placeholder 4"/>
          <p:cNvSpPr>
            <a:spLocks noGrp="1"/>
          </p:cNvSpPr>
          <p:nvPr>
            <p:ph type="sldNum" sz="quarter" idx="5"/>
          </p:nvPr>
        </p:nvSpPr>
        <p:spPr/>
        <p:txBody>
          <a:bodyPr/>
          <a:lstStyle/>
          <a:p>
            <a:fld id="{F2044902-878F-B949-9CEA-0806CB61E298}" type="slidenum">
              <a:rPr lang="en-US" smtClean="0"/>
              <a:pPr/>
              <a:t>9</a:t>
            </a:fld>
            <a:endParaRPr lang="en-US"/>
          </a:p>
        </p:txBody>
      </p:sp>
    </p:spTree>
    <p:extLst>
      <p:ext uri="{BB962C8B-B14F-4D97-AF65-F5344CB8AC3E}">
        <p14:creationId xmlns:p14="http://schemas.microsoft.com/office/powerpoint/2010/main" val="392595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pic>
        <p:nvPicPr>
          <p:cNvPr id="5" name="Picture 4">
            <a:extLst>
              <a:ext uri="{FF2B5EF4-FFF2-40B4-BE49-F238E27FC236}">
                <a16:creationId xmlns:a16="http://schemas.microsoft.com/office/drawing/2014/main" id="{4536D616-5196-B149-8576-5370801812E9}"/>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0" y="4582392"/>
            <a:ext cx="9144000" cy="2286000"/>
          </a:xfrm>
          <a:prstGeom prst="rect">
            <a:avLst/>
          </a:prstGeom>
          <a:gradFill flip="none" rotWithShape="1">
            <a:gsLst>
              <a:gs pos="0">
                <a:schemeClr val="accent3">
                  <a:lumMod val="45000"/>
                  <a:lumOff val="55000"/>
                </a:schemeClr>
              </a:gs>
              <a:gs pos="100000">
                <a:schemeClr val="bg1"/>
              </a:gs>
            </a:gsLst>
            <a:lin ang="6000000" scaled="0"/>
            <a:tileRect/>
          </a:gradFill>
          <a:effectLst>
            <a:innerShdw blurRad="152400" dist="203200" dir="16200000">
              <a:schemeClr val="bg1"/>
            </a:innerShdw>
          </a:effectLst>
        </p:spPr>
      </p:pic>
    </p:spTree>
    <p:extLst>
      <p:ext uri="{BB962C8B-B14F-4D97-AF65-F5344CB8AC3E}">
        <p14:creationId xmlns:p14="http://schemas.microsoft.com/office/powerpoint/2010/main" val="19631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4516183"/>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0420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arning Obectives and Additional Re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8E853C71-C8C0-BE47-97BF-C543A7C9ABB9}"/>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0" y="4582392"/>
            <a:ext cx="9144000" cy="2286000"/>
          </a:xfrm>
          <a:prstGeom prst="rect">
            <a:avLst/>
          </a:prstGeom>
          <a:gradFill>
            <a:gsLst>
              <a:gs pos="0">
                <a:schemeClr val="accent3">
                  <a:lumMod val="45000"/>
                  <a:lumOff val="55000"/>
                </a:schemeClr>
              </a:gs>
              <a:gs pos="100000">
                <a:schemeClr val="bg1"/>
              </a:gs>
            </a:gsLst>
            <a:lin ang="6000000" scaled="0"/>
          </a:gradFill>
          <a:effectLst>
            <a:innerShdw blurRad="152400" dist="203200" dir="16200000">
              <a:schemeClr val="bg1"/>
            </a:innerShdw>
          </a:effectLst>
        </p:spPr>
      </p:pic>
    </p:spTree>
    <p:extLst>
      <p:ext uri="{BB962C8B-B14F-4D97-AF65-F5344CB8AC3E}">
        <p14:creationId xmlns:p14="http://schemas.microsoft.com/office/powerpoint/2010/main" val="9389559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36310" y="6160473"/>
            <a:ext cx="2607689"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69343" y="6163651"/>
            <a:ext cx="2574656"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10302" y="6163650"/>
            <a:ext cx="2633698"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27190" y="6163650"/>
            <a:ext cx="2616810" cy="694349"/>
          </a:xfrm>
          <a:prstGeom prst="rect">
            <a:avLst/>
          </a:prstGeom>
        </p:spPr>
      </p:pic>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44629" y="616365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4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776A7"/>
              </a:gs>
              <a:gs pos="60000">
                <a:srgbClr val="2776A7"/>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4010" r:id="rId2"/>
    <p:sldLayoutId id="2147483980" r:id="rId3"/>
    <p:sldLayoutId id="2147484011" r:id="rId4"/>
    <p:sldLayoutId id="2147483981" r:id="rId5"/>
    <p:sldLayoutId id="2147483982" r:id="rId6"/>
    <p:sldLayoutId id="2147483983" r:id="rId7"/>
    <p:sldLayoutId id="2147483984" r:id="rId8"/>
    <p:sldLayoutId id="2147483987" r:id="rId9"/>
    <p:sldLayoutId id="2147483979" r:id="rId10"/>
    <p:sldLayoutId id="2147483986" r:id="rId11"/>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44.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1.jpg"/><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6.jpg"/></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4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71.jpeg"/></Relationships>
</file>

<file path=ppt/slides/_rels/slide5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5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7.jpg"/></Relationships>
</file>

<file path=ppt/slides/_rels/slide5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80.jpg"/></Relationships>
</file>

<file path=ppt/slides/_rels/slide5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83.jpg"/></Relationships>
</file>

<file path=ppt/slides/_rels/slide59.xml.rels><?xml version="1.0" encoding="UTF-8" standalone="yes"?>
<Relationships xmlns="http://schemas.openxmlformats.org/package/2006/relationships"><Relationship Id="rId3" Type="http://schemas.openxmlformats.org/officeDocument/2006/relationships/image" Target="../media/image84.tiff"/><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85.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1.xml"/><Relationship Id="rId1" Type="http://schemas.openxmlformats.org/officeDocument/2006/relationships/slideLayout" Target="../slideLayouts/slideLayout10.xml"/><Relationship Id="rId5" Type="http://schemas.openxmlformats.org/officeDocument/2006/relationships/image" Target="../media/image89.jpeg"/><Relationship Id="rId4" Type="http://schemas.openxmlformats.org/officeDocument/2006/relationships/image" Target="../media/image88.jpeg"/></Relationships>
</file>

<file path=ppt/slides/_rels/slide6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93.jpeg"/><Relationship Id="rId4" Type="http://schemas.openxmlformats.org/officeDocument/2006/relationships/image" Target="../media/image92.jpg"/></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95.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98.png"/></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43470" y="1089324"/>
            <a:ext cx="4603531" cy="1858296"/>
          </a:xfrm>
        </p:spPr>
        <p:txBody>
          <a:bodyPr/>
          <a:lstStyle/>
          <a:p>
            <a:r>
              <a:rPr lang="en-US" dirty="0"/>
              <a:t>Site and        Mechanical        Hazards</a:t>
            </a:r>
          </a:p>
        </p:txBody>
      </p:sp>
      <p:sp>
        <p:nvSpPr>
          <p:cNvPr id="7" name="TextBox 6">
            <a:extLst>
              <a:ext uri="{FF2B5EF4-FFF2-40B4-BE49-F238E27FC236}">
                <a16:creationId xmlns:a16="http://schemas.microsoft.com/office/drawing/2014/main" id="{2E406CDC-A5D2-4E81-B0F9-563C9C943B97}"/>
              </a:ext>
            </a:extLst>
          </p:cNvPr>
          <p:cNvSpPr txBox="1"/>
          <p:nvPr/>
        </p:nvSpPr>
        <p:spPr>
          <a:xfrm>
            <a:off x="557247" y="3083967"/>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SH-05027-SH8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2" name="Picture 1" title="PV installation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236" y="1343869"/>
            <a:ext cx="3695700" cy="2781300"/>
          </a:xfrm>
          <a:prstGeom prst="rect">
            <a:avLst/>
          </a:prstGeom>
        </p:spPr>
      </p:pic>
    </p:spTree>
    <p:extLst>
      <p:ext uri="{BB962C8B-B14F-4D97-AF65-F5344CB8AC3E}">
        <p14:creationId xmlns:p14="http://schemas.microsoft.com/office/powerpoint/2010/main" val="179350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ln>
                  <a:gradFill flip="none" rotWithShape="1">
                    <a:gsLst>
                      <a:gs pos="30000">
                        <a:schemeClr val="bg1">
                          <a:lumMod val="50000"/>
                          <a:alpha val="30000"/>
                        </a:schemeClr>
                      </a:gs>
                      <a:gs pos="100000">
                        <a:srgbClr val="FFFFFF">
                          <a:alpha val="30000"/>
                        </a:srgbClr>
                      </a:gs>
                    </a:gsLst>
                    <a:lin ang="5400000" scaled="0"/>
                    <a:tileRect/>
                  </a:gradFill>
                </a:ln>
              </a:rPr>
              <a:t>Bees, Wasps, Spiders, Ants, </a:t>
            </a:r>
            <a:br>
              <a:rPr lang="en-US" sz="3600" dirty="0">
                <a:ln>
                  <a:gradFill flip="none" rotWithShape="1">
                    <a:gsLst>
                      <a:gs pos="30000">
                        <a:schemeClr val="bg1">
                          <a:lumMod val="50000"/>
                          <a:alpha val="30000"/>
                        </a:schemeClr>
                      </a:gs>
                      <a:gs pos="100000">
                        <a:srgbClr val="FFFFFF">
                          <a:alpha val="30000"/>
                        </a:srgbClr>
                      </a:gs>
                    </a:gsLst>
                    <a:lin ang="5400000" scaled="0"/>
                    <a:tileRect/>
                  </a:gradFill>
                </a:ln>
              </a:rPr>
            </a:br>
            <a:r>
              <a:rPr lang="en-US" sz="3600" dirty="0">
                <a:ln>
                  <a:gradFill flip="none" rotWithShape="1">
                    <a:gsLst>
                      <a:gs pos="30000">
                        <a:schemeClr val="bg1">
                          <a:lumMod val="50000"/>
                          <a:alpha val="30000"/>
                        </a:schemeClr>
                      </a:gs>
                      <a:gs pos="100000">
                        <a:srgbClr val="FFFFFF">
                          <a:alpha val="30000"/>
                        </a:srgbClr>
                      </a:gs>
                    </a:gsLst>
                    <a:lin ang="5400000" scaled="0"/>
                    <a:tileRect/>
                  </a:gradFill>
                </a:ln>
              </a:rPr>
              <a:t>and Other Pests</a:t>
            </a:r>
          </a:p>
        </p:txBody>
      </p:sp>
      <p:sp>
        <p:nvSpPr>
          <p:cNvPr id="7" name="TextBox 6">
            <a:extLst>
              <a:ext uri="{FF2B5EF4-FFF2-40B4-BE49-F238E27FC236}">
                <a16:creationId xmlns:a16="http://schemas.microsoft.com/office/drawing/2014/main" id="{8DBA7C67-272D-7F47-91C6-8599C8CE5DB6}"/>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Environmental</a:t>
            </a:r>
          </a:p>
        </p:txBody>
      </p:sp>
      <p:sp>
        <p:nvSpPr>
          <p:cNvPr id="3" name="Content Placeholder 4">
            <a:extLst>
              <a:ext uri="{FF2B5EF4-FFF2-40B4-BE49-F238E27FC236}">
                <a16:creationId xmlns:a16="http://schemas.microsoft.com/office/drawing/2014/main" id="{185CFF44-4517-420A-AA93-4884C70D08C9}"/>
              </a:ext>
            </a:extLst>
          </p:cNvPr>
          <p:cNvSpPr txBox="1">
            <a:spLocks/>
          </p:cNvSpPr>
          <p:nvPr/>
        </p:nvSpPr>
        <p:spPr>
          <a:xfrm>
            <a:off x="87116" y="1010596"/>
            <a:ext cx="3986944" cy="4907248"/>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t>Nests in ground, trees/shrubs, equipment</a:t>
            </a:r>
          </a:p>
          <a:p>
            <a:pPr lvl="1">
              <a:spcAft>
                <a:spcPts val="0"/>
              </a:spcAft>
            </a:pPr>
            <a:r>
              <a:rPr lang="en-US" sz="2000" dirty="0"/>
              <a:t>Inspect ground holes for evidence of bees </a:t>
            </a:r>
          </a:p>
          <a:p>
            <a:pPr>
              <a:spcAft>
                <a:spcPts val="600"/>
              </a:spcAft>
            </a:pPr>
            <a:r>
              <a:rPr lang="en-US" sz="2400" dirty="0"/>
              <a:t>Use caution when opening enclosures</a:t>
            </a:r>
            <a:endParaRPr lang="en-US" sz="2000" dirty="0"/>
          </a:p>
          <a:p>
            <a:pPr>
              <a:spcAft>
                <a:spcPts val="600"/>
              </a:spcAft>
            </a:pPr>
            <a:r>
              <a:rPr lang="en-US" sz="2400" dirty="0"/>
              <a:t>Visual check before work begins</a:t>
            </a:r>
          </a:p>
          <a:p>
            <a:pPr>
              <a:spcAft>
                <a:spcPts val="600"/>
              </a:spcAft>
            </a:pPr>
            <a:r>
              <a:rPr lang="en-US" sz="2400" dirty="0"/>
              <a:t>Use traps</a:t>
            </a:r>
          </a:p>
          <a:p>
            <a:pPr>
              <a:spcAft>
                <a:spcPts val="0"/>
              </a:spcAft>
            </a:pPr>
            <a:r>
              <a:rPr lang="en-US" sz="2400" dirty="0"/>
              <a:t>If stung or bitten</a:t>
            </a:r>
          </a:p>
          <a:p>
            <a:pPr lvl="1">
              <a:spcAft>
                <a:spcPts val="0"/>
              </a:spcAft>
            </a:pPr>
            <a:r>
              <a:rPr lang="en-US" sz="2000" dirty="0"/>
              <a:t>EPI pen if allergic</a:t>
            </a:r>
          </a:p>
          <a:p>
            <a:pPr lvl="1">
              <a:spcAft>
                <a:spcPts val="0"/>
              </a:spcAft>
            </a:pPr>
            <a:r>
              <a:rPr lang="en-US" sz="2000" dirty="0"/>
              <a:t>Get medical attention</a:t>
            </a:r>
          </a:p>
          <a:p>
            <a:pPr lvl="2">
              <a:spcAft>
                <a:spcPts val="0"/>
              </a:spcAft>
            </a:pPr>
            <a:r>
              <a:rPr lang="en-US" sz="1800" dirty="0"/>
              <a:t>Attempt to identify pest if possible</a:t>
            </a:r>
          </a:p>
          <a:p>
            <a:pPr>
              <a:spcAft>
                <a:spcPts val="600"/>
              </a:spcAft>
            </a:pPr>
            <a:endParaRPr lang="en-US" dirty="0"/>
          </a:p>
          <a:p>
            <a:pPr lvl="1">
              <a:spcAft>
                <a:spcPts val="600"/>
              </a:spcAft>
            </a:pPr>
            <a:endParaRPr lang="en-US" dirty="0"/>
          </a:p>
        </p:txBody>
      </p:sp>
      <p:pic>
        <p:nvPicPr>
          <p:cNvPr id="4" name="Picture 3" descr="was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081" y="1008324"/>
            <a:ext cx="2590800" cy="3105150"/>
          </a:xfrm>
          <a:prstGeom prst="rect">
            <a:avLst/>
          </a:prstGeom>
        </p:spPr>
      </p:pic>
      <p:pic>
        <p:nvPicPr>
          <p:cNvPr id="8" name="Picture 7" descr="tr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060" y="996749"/>
            <a:ext cx="2343150" cy="3105150"/>
          </a:xfrm>
          <a:prstGeom prst="rect">
            <a:avLst/>
          </a:prstGeom>
        </p:spPr>
      </p:pic>
      <p:pic>
        <p:nvPicPr>
          <p:cNvPr id="10" name="Picture 9" descr="Nest of Bees, with a black widow spide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935" y="4183694"/>
            <a:ext cx="5211369" cy="2720304"/>
          </a:xfrm>
          <a:prstGeom prst="rect">
            <a:avLst/>
          </a:prstGeom>
        </p:spPr>
      </p:pic>
    </p:spTree>
    <p:extLst>
      <p:ext uri="{BB962C8B-B14F-4D97-AF65-F5344CB8AC3E}">
        <p14:creationId xmlns:p14="http://schemas.microsoft.com/office/powerpoint/2010/main" val="280420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howing the noise level of different activities. Starting at the bottom whispered voice 30 db, normal conversation 60 db, central inverter operating around 70 db, backhoe 85 db, forklift 93 db, impact driver 95 db, bulldozer 100 db, pile driver 110 db, chart maximum 120 db. OSHA recommends that employees not be exposed to noise levels greater than 85 db, OSHA permissible exposure limit is 90 db."/>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5422" y="1360369"/>
            <a:ext cx="7979664" cy="4437888"/>
          </a:xfrm>
          <a:prstGeom prst="rect">
            <a:avLst/>
          </a:prstGeom>
        </p:spPr>
      </p:pic>
      <p:sp>
        <p:nvSpPr>
          <p:cNvPr id="2" name="Title 1"/>
          <p:cNvSpPr>
            <a:spLocks noGrp="1"/>
          </p:cNvSpPr>
          <p:nvPr>
            <p:ph type="title"/>
          </p:nvPr>
        </p:nvSpPr>
        <p:spPr>
          <a:xfrm>
            <a:off x="0" y="1"/>
            <a:ext cx="9143999" cy="914400"/>
          </a:xfrm>
        </p:spPr>
        <p:txBody>
          <a:bodyPr/>
          <a:lstStyle/>
          <a:p>
            <a:r>
              <a:rPr lang="en-US" dirty="0"/>
              <a:t>Noise Exposure</a:t>
            </a:r>
            <a:r>
              <a:rPr lang="en-US" sz="3600" dirty="0"/>
              <a:t/>
            </a:r>
            <a:br>
              <a:rPr lang="en-US" sz="3600" dirty="0"/>
            </a:br>
            <a:r>
              <a:rPr lang="en-US" sz="2000" i="1" dirty="0">
                <a:latin typeface="Tahoma"/>
                <a:cs typeface="Tahoma"/>
              </a:rPr>
              <a:t>OSHA 1926.52 </a:t>
            </a:r>
            <a:endParaRPr lang="en-US" sz="2400" i="1" dirty="0"/>
          </a:p>
        </p:txBody>
      </p:sp>
      <p:sp>
        <p:nvSpPr>
          <p:cNvPr id="41" name="TextBox 40">
            <a:extLst>
              <a:ext uri="{FF2B5EF4-FFF2-40B4-BE49-F238E27FC236}">
                <a16:creationId xmlns:a16="http://schemas.microsoft.com/office/drawing/2014/main" id="{ACFD0ADC-1C82-614E-82A0-489A99D9C3A2}"/>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Environmental</a:t>
            </a:r>
          </a:p>
        </p:txBody>
      </p:sp>
      <p:sp>
        <p:nvSpPr>
          <p:cNvPr id="4" name="TextBox 3">
            <a:extLst>
              <a:ext uri="{FF2B5EF4-FFF2-40B4-BE49-F238E27FC236}">
                <a16:creationId xmlns:a16="http://schemas.microsoft.com/office/drawing/2014/main" id="{E8C1ACC4-13CC-41E4-A9DD-7C87F7C7687F}"/>
              </a:ext>
            </a:extLst>
          </p:cNvPr>
          <p:cNvSpPr txBox="1"/>
          <p:nvPr/>
        </p:nvSpPr>
        <p:spPr>
          <a:xfrm>
            <a:off x="89646" y="6301975"/>
            <a:ext cx="8964706" cy="477951"/>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38100">
            <a:solidFill>
              <a:schemeClr val="tx1"/>
            </a:solidFill>
          </a:ln>
        </p:spPr>
        <p:txBody>
          <a:bodyPr wrap="square" rtlCol="0">
            <a:spAutoFit/>
          </a:bodyPr>
          <a:lstStyle/>
          <a:p>
            <a:pPr algn="ctr"/>
            <a:r>
              <a:rPr lang="en-US" sz="2000" b="1" dirty="0">
                <a:latin typeface="Tahoma"/>
                <a:cs typeface="Tahoma"/>
              </a:rPr>
              <a:t>OSHA</a:t>
            </a:r>
            <a:r>
              <a:rPr lang="en-US" b="1" dirty="0">
                <a:latin typeface="Tahoma"/>
                <a:cs typeface="Tahoma"/>
              </a:rPr>
              <a:t> </a:t>
            </a:r>
            <a:r>
              <a:rPr lang="en-US" sz="2000" b="1" dirty="0">
                <a:latin typeface="Tahoma"/>
                <a:cs typeface="Tahoma"/>
              </a:rPr>
              <a:t>1926.101 provides guidance for hearing protection</a:t>
            </a:r>
            <a:endParaRPr lang="en-US" b="1" dirty="0">
              <a:latin typeface="Tahoma"/>
              <a:cs typeface="Tahoma"/>
            </a:endParaRPr>
          </a:p>
        </p:txBody>
      </p:sp>
      <p:pic>
        <p:nvPicPr>
          <p:cNvPr id="6" name="Picture 5" title="noise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86" y="3418390"/>
            <a:ext cx="3886200" cy="2590800"/>
          </a:xfrm>
          <a:prstGeom prst="rect">
            <a:avLst/>
          </a:prstGeom>
        </p:spPr>
      </p:pic>
    </p:spTree>
    <p:extLst>
      <p:ext uri="{BB962C8B-B14F-4D97-AF65-F5344CB8AC3E}">
        <p14:creationId xmlns:p14="http://schemas.microsoft.com/office/powerpoint/2010/main" val="184595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a:t>
            </a:r>
            <a:r>
              <a:rPr lang="en-US" sz="3600" dirty="0"/>
              <a:t/>
            </a:r>
            <a:br>
              <a:rPr lang="en-US" sz="3600" dirty="0"/>
            </a:br>
            <a:r>
              <a:rPr lang="en-US" sz="2000" i="1" dirty="0">
                <a:latin typeface="Tahoma"/>
                <a:cs typeface="Tahoma"/>
              </a:rPr>
              <a:t>OSHA 1926.152</a:t>
            </a:r>
            <a:endParaRPr lang="en-US" sz="2400" i="1" dirty="0"/>
          </a:p>
        </p:txBody>
      </p:sp>
      <p:sp>
        <p:nvSpPr>
          <p:cNvPr id="41" name="TextBox 40">
            <a:extLst>
              <a:ext uri="{FF2B5EF4-FFF2-40B4-BE49-F238E27FC236}">
                <a16:creationId xmlns:a16="http://schemas.microsoft.com/office/drawing/2014/main" id="{ACFD0ADC-1C82-614E-82A0-489A99D9C3A2}"/>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Chemical</a:t>
            </a:r>
          </a:p>
        </p:txBody>
      </p:sp>
      <p:sp>
        <p:nvSpPr>
          <p:cNvPr id="46" name="Content Placeholder 4">
            <a:extLst>
              <a:ext uri="{FF2B5EF4-FFF2-40B4-BE49-F238E27FC236}">
                <a16:creationId xmlns:a16="http://schemas.microsoft.com/office/drawing/2014/main" id="{F15F6AEB-F1E0-D345-AB78-DE3DEB3EFC90}"/>
              </a:ext>
            </a:extLst>
          </p:cNvPr>
          <p:cNvSpPr txBox="1">
            <a:spLocks/>
          </p:cNvSpPr>
          <p:nvPr/>
        </p:nvSpPr>
        <p:spPr>
          <a:xfrm>
            <a:off x="33565" y="1005840"/>
            <a:ext cx="9295628" cy="1512378"/>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US" sz="2400" dirty="0"/>
              <a:t>All chemicals brought on site added to Chemical Inventory List</a:t>
            </a:r>
          </a:p>
          <a:p>
            <a:pPr lvl="1">
              <a:spcAft>
                <a:spcPts val="300"/>
              </a:spcAft>
            </a:pPr>
            <a:r>
              <a:rPr lang="en-US" sz="2000" dirty="0"/>
              <a:t>Include Safety Data Sheets (SDS) </a:t>
            </a:r>
          </a:p>
          <a:p>
            <a:pPr>
              <a:spcAft>
                <a:spcPts val="300"/>
              </a:spcAft>
            </a:pPr>
            <a:r>
              <a:rPr lang="en-US" sz="2400" dirty="0"/>
              <a:t>Flammable chemicals kept in Flammable Cabinet</a:t>
            </a:r>
            <a:endParaRPr lang="en-US" sz="2000" dirty="0"/>
          </a:p>
          <a:p>
            <a:pPr marL="640080" lvl="2" indent="0">
              <a:spcAft>
                <a:spcPts val="300"/>
              </a:spcAft>
              <a:buNone/>
            </a:pPr>
            <a:endParaRPr lang="en-US" dirty="0"/>
          </a:p>
          <a:p>
            <a:pPr lvl="2">
              <a:spcAft>
                <a:spcPts val="300"/>
              </a:spcAft>
            </a:pPr>
            <a:endParaRPr lang="en-US" dirty="0"/>
          </a:p>
          <a:p>
            <a:pPr lvl="3">
              <a:spcBef>
                <a:spcPts val="600"/>
              </a:spcBef>
              <a:spcAft>
                <a:spcPts val="300"/>
              </a:spcAft>
            </a:pPr>
            <a:endParaRPr lang="en-US" dirty="0"/>
          </a:p>
          <a:p>
            <a:pPr marL="640080" lvl="2" indent="0">
              <a:spcAft>
                <a:spcPts val="300"/>
              </a:spcAft>
              <a:buNone/>
            </a:pPr>
            <a:r>
              <a:rPr lang="en-US" dirty="0"/>
              <a:t> </a:t>
            </a:r>
          </a:p>
        </p:txBody>
      </p:sp>
      <p:pic>
        <p:nvPicPr>
          <p:cNvPr id="47" name="Picture 46" descr="Picture of a jar of PVC cement for gluing conduit together.">
            <a:extLst>
              <a:ext uri="{FF2B5EF4-FFF2-40B4-BE49-F238E27FC236}">
                <a16:creationId xmlns:a16="http://schemas.microsoft.com/office/drawing/2014/main" id="{42BA09A3-26C4-E74A-A93F-0105702940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0218" y="4720220"/>
            <a:ext cx="1422400" cy="1422400"/>
          </a:xfrm>
          <a:prstGeom prst="rect">
            <a:avLst/>
          </a:prstGeom>
        </p:spPr>
      </p:pic>
      <p:sp>
        <p:nvSpPr>
          <p:cNvPr id="27" name="Rectangle 26">
            <a:extLst>
              <a:ext uri="{FF2B5EF4-FFF2-40B4-BE49-F238E27FC236}">
                <a16:creationId xmlns:a16="http://schemas.microsoft.com/office/drawing/2014/main" id="{42D1427A-4E8B-3A4B-87DD-CEE8788404D2}"/>
              </a:ext>
            </a:extLst>
          </p:cNvPr>
          <p:cNvSpPr/>
          <p:nvPr/>
        </p:nvSpPr>
        <p:spPr>
          <a:xfrm>
            <a:off x="6065134" y="6169306"/>
            <a:ext cx="868101" cy="10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icture of a five gallon bucket of wire pulling lubricant.">
            <a:extLst>
              <a:ext uri="{FF2B5EF4-FFF2-40B4-BE49-F238E27FC236}">
                <a16:creationId xmlns:a16="http://schemas.microsoft.com/office/drawing/2014/main" id="{9A7C2DB2-1B36-424F-A70F-6777033E58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5848" y="2567409"/>
            <a:ext cx="1930157" cy="2058224"/>
          </a:xfrm>
          <a:prstGeom prst="rect">
            <a:avLst/>
          </a:prstGeom>
        </p:spPr>
      </p:pic>
      <p:pic>
        <p:nvPicPr>
          <p:cNvPr id="8" name="Picture 7" descr="Picture of a flammable chemicals cabinet. ">
            <a:extLst>
              <a:ext uri="{FF2B5EF4-FFF2-40B4-BE49-F238E27FC236}">
                <a16:creationId xmlns:a16="http://schemas.microsoft.com/office/drawing/2014/main" id="{98BCAF8D-5861-A34C-B4D1-AF8DFB7B08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838" y="2757669"/>
            <a:ext cx="3902437" cy="3902437"/>
          </a:xfrm>
          <a:prstGeom prst="rect">
            <a:avLst/>
          </a:prstGeom>
        </p:spPr>
      </p:pic>
      <p:pic>
        <p:nvPicPr>
          <p:cNvPr id="4" name="Picture 3" descr="Can of bug spr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613" y="2598759"/>
            <a:ext cx="485775" cy="1885950"/>
          </a:xfrm>
          <a:prstGeom prst="rect">
            <a:avLst/>
          </a:prstGeom>
        </p:spPr>
      </p:pic>
      <p:pic>
        <p:nvPicPr>
          <p:cNvPr id="5" name="Picture 4" descr="Picture of a small jar of conductor termination anti oxidation compound."/>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557636" y="4838094"/>
            <a:ext cx="2043580" cy="1365504"/>
          </a:xfrm>
          <a:prstGeom prst="rect">
            <a:avLst/>
          </a:prstGeom>
        </p:spPr>
      </p:pic>
    </p:spTree>
    <p:extLst>
      <p:ext uri="{BB962C8B-B14F-4D97-AF65-F5344CB8AC3E}">
        <p14:creationId xmlns:p14="http://schemas.microsoft.com/office/powerpoint/2010/main" val="194366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a:t>Site and Mechanical </a:t>
            </a:r>
            <a:r>
              <a:rPr lang="en-US" sz="3600" dirty="0" smtClean="0"/>
              <a:t>Hazards </a:t>
            </a:r>
            <a:endParaRPr lang="en-US" sz="3600" dirty="0"/>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299141" y="1803387"/>
            <a:ext cx="4380835" cy="1900140"/>
          </a:xfrm>
        </p:spPr>
        <p:txBody>
          <a:bodyPr/>
          <a:lstStyle/>
          <a:p>
            <a:pPr marL="0" indent="0" algn="ctr">
              <a:buNone/>
            </a:pPr>
            <a:r>
              <a:rPr lang="en-US" sz="3600" b="1" dirty="0"/>
              <a:t>End of Part I:</a:t>
            </a:r>
          </a:p>
          <a:p>
            <a:pPr marL="0" indent="0" algn="ctr">
              <a:buNone/>
            </a:pPr>
            <a:r>
              <a:rPr lang="en-US" sz="3600" b="1" dirty="0"/>
              <a:t>Overview of PV Site Hazards</a:t>
            </a:r>
            <a:r>
              <a:rPr lang="en-US" sz="4000" b="1" dirty="0"/>
              <a:t/>
            </a:r>
            <a:br>
              <a:rPr lang="en-US" sz="4000" b="1" dirty="0"/>
            </a:br>
            <a:endParaRPr lang="en-US" sz="4000" b="1" dirty="0"/>
          </a:p>
        </p:txBody>
      </p:sp>
      <p:pic>
        <p:nvPicPr>
          <p:cNvPr id="3" name="Picture 2" title="PV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742" y="1505914"/>
            <a:ext cx="3695700" cy="2781300"/>
          </a:xfrm>
          <a:prstGeom prst="rect">
            <a:avLst/>
          </a:prstGeom>
        </p:spPr>
      </p:pic>
    </p:spTree>
    <p:extLst>
      <p:ext uri="{BB962C8B-B14F-4D97-AF65-F5344CB8AC3E}">
        <p14:creationId xmlns:p14="http://schemas.microsoft.com/office/powerpoint/2010/main" val="395949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smtClean="0"/>
              <a:t> Site </a:t>
            </a:r>
            <a:r>
              <a:rPr lang="en-US" sz="3600" dirty="0"/>
              <a:t>and Mechanical Hazards</a:t>
            </a: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187766" y="1914011"/>
            <a:ext cx="4380835" cy="1894197"/>
          </a:xfrm>
        </p:spPr>
        <p:txBody>
          <a:bodyPr/>
          <a:lstStyle/>
          <a:p>
            <a:pPr marL="0" indent="0" algn="ctr">
              <a:buNone/>
            </a:pPr>
            <a:r>
              <a:rPr lang="en-US" sz="3600" b="1" dirty="0"/>
              <a:t>Part II:</a:t>
            </a:r>
          </a:p>
          <a:p>
            <a:pPr marL="0" indent="0" algn="ctr">
              <a:buNone/>
            </a:pPr>
            <a:r>
              <a:rPr lang="en-US" sz="3600" b="1" dirty="0"/>
              <a:t>Mechanical and Physical Hazards</a:t>
            </a:r>
            <a:r>
              <a:rPr lang="en-US" sz="4000" b="1" dirty="0"/>
              <a:t/>
            </a:r>
            <a:br>
              <a:rPr lang="en-US" sz="4000" b="1" dirty="0"/>
            </a:br>
            <a:r>
              <a:rPr lang="en-US" sz="4000" b="1" dirty="0"/>
              <a:t/>
            </a:r>
            <a:br>
              <a:rPr lang="en-US" sz="4000" b="1" dirty="0"/>
            </a:br>
            <a:endParaRPr lang="en-US" sz="4000" b="1" dirty="0"/>
          </a:p>
        </p:txBody>
      </p:sp>
      <p:pic>
        <p:nvPicPr>
          <p:cNvPr id="3" name="Picture 2" title="Par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847" y="1552213"/>
            <a:ext cx="3695700" cy="2781300"/>
          </a:xfrm>
          <a:prstGeom prst="rect">
            <a:avLst/>
          </a:prstGeom>
        </p:spPr>
      </p:pic>
    </p:spTree>
    <p:extLst>
      <p:ext uri="{BB962C8B-B14F-4D97-AF65-F5344CB8AC3E}">
        <p14:creationId xmlns:p14="http://schemas.microsoft.com/office/powerpoint/2010/main" val="322253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Overexertion</a:t>
            </a:r>
          </a:p>
        </p:txBody>
      </p:sp>
      <p:sp>
        <p:nvSpPr>
          <p:cNvPr id="7" name="TextBox 6">
            <a:extLst>
              <a:ext uri="{FF2B5EF4-FFF2-40B4-BE49-F238E27FC236}">
                <a16:creationId xmlns:a16="http://schemas.microsoft.com/office/drawing/2014/main" id="{52E2188E-3E2E-5949-8583-38E0B75F7D30}"/>
              </a:ext>
            </a:extLst>
          </p:cNvPr>
          <p:cNvSpPr txBox="1"/>
          <p:nvPr/>
        </p:nvSpPr>
        <p:spPr>
          <a:xfrm>
            <a:off x="50799" y="50915"/>
            <a:ext cx="1137921" cy="523220"/>
          </a:xfrm>
          <a:prstGeom prst="rect">
            <a:avLst/>
          </a:prstGeom>
          <a:solidFill>
            <a:srgbClr val="FFC000"/>
          </a:solidFill>
          <a:ln w="19050">
            <a:solidFill>
              <a:srgbClr val="EF6221"/>
            </a:solidFill>
          </a:ln>
        </p:spPr>
        <p:txBody>
          <a:bodyPr wrap="square" rtlCol="0">
            <a:spAutoFit/>
          </a:bodyPr>
          <a:lstStyle/>
          <a:p>
            <a:pPr algn="ctr"/>
            <a:r>
              <a:rPr lang="en-US" sz="1400" dirty="0">
                <a:solidFill>
                  <a:srgbClr val="EF6221"/>
                </a:solidFill>
                <a:latin typeface="Tahoma"/>
                <a:cs typeface="Tahoma"/>
              </a:rPr>
              <a:t>Mechanical/ Physical</a:t>
            </a:r>
          </a:p>
        </p:txBody>
      </p:sp>
      <p:sp>
        <p:nvSpPr>
          <p:cNvPr id="15" name="Content Placeholder 14" descr="over worked"/>
          <p:cNvSpPr>
            <a:spLocks noGrp="1"/>
          </p:cNvSpPr>
          <p:nvPr>
            <p:ph idx="1"/>
          </p:nvPr>
        </p:nvSpPr>
        <p:spPr>
          <a:xfrm>
            <a:off x="91440" y="1028990"/>
            <a:ext cx="8861973" cy="5533821"/>
          </a:xfrm>
        </p:spPr>
        <p:txBody>
          <a:bodyPr/>
          <a:lstStyle/>
          <a:p>
            <a:pPr>
              <a:spcAft>
                <a:spcPts val="600"/>
              </a:spcAft>
            </a:pPr>
            <a:r>
              <a:rPr lang="en-US" sz="2800" dirty="0">
                <a:latin typeface="Tahoma"/>
                <a:cs typeface="Tahoma"/>
              </a:rPr>
              <a:t>Protect your body</a:t>
            </a:r>
          </a:p>
          <a:p>
            <a:pPr lvl="1">
              <a:spcAft>
                <a:spcPts val="600"/>
              </a:spcAft>
            </a:pPr>
            <a:r>
              <a:rPr lang="en-US" sz="2400" dirty="0"/>
              <a:t>Begin each day with                                                     ‘stretch and flex’</a:t>
            </a:r>
          </a:p>
          <a:p>
            <a:pPr lvl="1">
              <a:spcAft>
                <a:spcPts val="600"/>
              </a:spcAft>
            </a:pPr>
            <a:r>
              <a:rPr lang="en-US" sz="2400" dirty="0"/>
              <a:t>Know your limits</a:t>
            </a:r>
          </a:p>
          <a:p>
            <a:pPr lvl="1">
              <a:spcAft>
                <a:spcPts val="600"/>
              </a:spcAft>
            </a:pPr>
            <a:r>
              <a:rPr lang="en-US" sz="2400" dirty="0"/>
              <a:t>Stay hydrated</a:t>
            </a:r>
          </a:p>
          <a:p>
            <a:pPr lvl="1">
              <a:spcAft>
                <a:spcPts val="600"/>
              </a:spcAft>
            </a:pPr>
            <a:r>
              <a:rPr lang="en-US" sz="2400" dirty="0"/>
              <a:t>Take frequent breaks</a:t>
            </a:r>
          </a:p>
          <a:p>
            <a:pPr lvl="1">
              <a:spcAft>
                <a:spcPts val="600"/>
              </a:spcAft>
            </a:pPr>
            <a:r>
              <a:rPr lang="en-US" sz="2400" dirty="0"/>
              <a:t>Use proper lifting                                                      techniques</a:t>
            </a:r>
          </a:p>
          <a:p>
            <a:pPr lvl="2">
              <a:spcAft>
                <a:spcPts val="600"/>
              </a:spcAft>
            </a:pPr>
            <a:r>
              <a:rPr lang="en-US" sz="2000" dirty="0"/>
              <a:t>Use lifting equipment whenever possible</a:t>
            </a:r>
          </a:p>
          <a:p>
            <a:pPr lvl="2">
              <a:spcAft>
                <a:spcPts val="600"/>
              </a:spcAft>
            </a:pPr>
            <a:r>
              <a:rPr lang="en-US" sz="2000" dirty="0"/>
              <a:t>2+ people to lift heavy objects</a:t>
            </a:r>
          </a:p>
        </p:txBody>
      </p:sp>
      <p:pic>
        <p:nvPicPr>
          <p:cNvPr id="3" name="Picture 2" title="Overexer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049" y="1367139"/>
            <a:ext cx="4610100" cy="3105150"/>
          </a:xfrm>
          <a:prstGeom prst="rect">
            <a:avLst/>
          </a:prstGeom>
        </p:spPr>
      </p:pic>
    </p:spTree>
    <p:extLst>
      <p:ext uri="{BB962C8B-B14F-4D97-AF65-F5344CB8AC3E}">
        <p14:creationId xmlns:p14="http://schemas.microsoft.com/office/powerpoint/2010/main" val="385910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Slips, Trips, and Falls (STF)</a:t>
            </a:r>
            <a:r>
              <a:rPr lang="en-US" dirty="0"/>
              <a:t/>
            </a:r>
            <a:br>
              <a:rPr lang="en-US" dirty="0"/>
            </a:br>
            <a:r>
              <a:rPr lang="en-US" sz="2000" i="1" dirty="0"/>
              <a:t>OSHA 1910.22.30</a:t>
            </a:r>
          </a:p>
        </p:txBody>
      </p:sp>
      <p:sp>
        <p:nvSpPr>
          <p:cNvPr id="6" name="TextBox 5">
            <a:extLst>
              <a:ext uri="{FF2B5EF4-FFF2-40B4-BE49-F238E27FC236}">
                <a16:creationId xmlns:a16="http://schemas.microsoft.com/office/drawing/2014/main" id="{028A2437-D568-9341-8D11-852E0F896E9D}"/>
              </a:ext>
            </a:extLst>
          </p:cNvPr>
          <p:cNvSpPr txBox="1"/>
          <p:nvPr/>
        </p:nvSpPr>
        <p:spPr>
          <a:xfrm>
            <a:off x="50799" y="50915"/>
            <a:ext cx="1137921" cy="523220"/>
          </a:xfrm>
          <a:prstGeom prst="rect">
            <a:avLst/>
          </a:prstGeom>
          <a:solidFill>
            <a:srgbClr val="FFC000"/>
          </a:solidFill>
          <a:ln w="19050">
            <a:solidFill>
              <a:srgbClr val="EF6221"/>
            </a:solidFill>
          </a:ln>
        </p:spPr>
        <p:txBody>
          <a:bodyPr wrap="square" rtlCol="0">
            <a:spAutoFit/>
          </a:bodyPr>
          <a:lstStyle/>
          <a:p>
            <a:pPr algn="ctr"/>
            <a:r>
              <a:rPr lang="en-US" sz="1400" dirty="0">
                <a:solidFill>
                  <a:srgbClr val="EF6221"/>
                </a:solidFill>
                <a:latin typeface="Tahoma"/>
                <a:cs typeface="Tahoma"/>
              </a:rPr>
              <a:t>Mechanical/ Physical</a:t>
            </a:r>
          </a:p>
        </p:txBody>
      </p:sp>
      <p:sp>
        <p:nvSpPr>
          <p:cNvPr id="3" name="Content Placeholder 2"/>
          <p:cNvSpPr>
            <a:spLocks noGrp="1"/>
          </p:cNvSpPr>
          <p:nvPr>
            <p:ph idx="4294967295"/>
          </p:nvPr>
        </p:nvSpPr>
        <p:spPr>
          <a:xfrm>
            <a:off x="3703318" y="1004935"/>
            <a:ext cx="5440681" cy="5853065"/>
          </a:xfrm>
          <a:noFill/>
        </p:spPr>
        <p:txBody>
          <a:bodyPr>
            <a:noAutofit/>
          </a:bodyPr>
          <a:lstStyle/>
          <a:p>
            <a:pPr>
              <a:spcAft>
                <a:spcPts val="300"/>
              </a:spcAft>
            </a:pPr>
            <a:r>
              <a:rPr lang="en-US" sz="2800" dirty="0"/>
              <a:t>Slips </a:t>
            </a:r>
          </a:p>
          <a:p>
            <a:pPr lvl="1">
              <a:spcAft>
                <a:spcPts val="300"/>
              </a:spcAft>
            </a:pPr>
            <a:r>
              <a:rPr lang="en-US" sz="2400" dirty="0"/>
              <a:t>Water, mud, oil, ice, unstable/uneven ground, etc.</a:t>
            </a:r>
          </a:p>
          <a:p>
            <a:pPr>
              <a:spcAft>
                <a:spcPts val="300"/>
              </a:spcAft>
            </a:pPr>
            <a:r>
              <a:rPr lang="en-US" sz="2800" dirty="0"/>
              <a:t>Trips</a:t>
            </a:r>
            <a:r>
              <a:rPr lang="en-US" dirty="0"/>
              <a:t> </a:t>
            </a:r>
          </a:p>
          <a:p>
            <a:pPr lvl="1">
              <a:spcAft>
                <a:spcPts val="300"/>
              </a:spcAft>
            </a:pPr>
            <a:r>
              <a:rPr lang="en-US" sz="2400" dirty="0"/>
              <a:t>Equipment, tools, materials</a:t>
            </a:r>
          </a:p>
          <a:p>
            <a:pPr lvl="1">
              <a:spcAft>
                <a:spcPts val="300"/>
              </a:spcAft>
            </a:pPr>
            <a:r>
              <a:rPr lang="en-US" sz="2400" dirty="0"/>
              <a:t>Concrete forms, rebar, conduit, clutter</a:t>
            </a:r>
          </a:p>
          <a:p>
            <a:pPr lvl="1">
              <a:spcAft>
                <a:spcPts val="300"/>
              </a:spcAft>
            </a:pPr>
            <a:r>
              <a:rPr lang="en-US" sz="2400" dirty="0"/>
              <a:t>Open trenches and holes</a:t>
            </a:r>
          </a:p>
          <a:p>
            <a:pPr>
              <a:spcAft>
                <a:spcPts val="300"/>
              </a:spcAft>
            </a:pPr>
            <a:r>
              <a:rPr lang="is-IS" sz="2800" dirty="0"/>
              <a:t>Falls (to a lower level or     the same level)</a:t>
            </a:r>
          </a:p>
          <a:p>
            <a:pPr lvl="1">
              <a:spcAft>
                <a:spcPts val="300"/>
              </a:spcAft>
            </a:pPr>
            <a:r>
              <a:rPr lang="en-US" sz="2400" dirty="0"/>
              <a:t>Ladders</a:t>
            </a:r>
          </a:p>
          <a:p>
            <a:pPr lvl="1">
              <a:spcAft>
                <a:spcPts val="300"/>
              </a:spcAft>
            </a:pPr>
            <a:r>
              <a:rPr lang="en-US" sz="2400" dirty="0"/>
              <a:t>Open trenches and holes</a:t>
            </a:r>
          </a:p>
          <a:p>
            <a:pPr marL="0" indent="0">
              <a:spcAft>
                <a:spcPts val="300"/>
              </a:spcAft>
              <a:buNone/>
            </a:pPr>
            <a:endParaRPr lang="en-US" dirty="0"/>
          </a:p>
        </p:txBody>
      </p:sp>
      <p:pic>
        <p:nvPicPr>
          <p:cNvPr id="4" name="Picture 3" descr="STF condi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61" y="1020381"/>
            <a:ext cx="3419475" cy="2571750"/>
          </a:xfrm>
          <a:prstGeom prst="rect">
            <a:avLst/>
          </a:prstGeom>
        </p:spPr>
      </p:pic>
      <p:pic>
        <p:nvPicPr>
          <p:cNvPr id="5" name="Picture 4" descr="STF conditions&#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61" y="3867150"/>
            <a:ext cx="3419475" cy="2990850"/>
          </a:xfrm>
          <a:prstGeom prst="rect">
            <a:avLst/>
          </a:prstGeom>
        </p:spPr>
      </p:pic>
    </p:spTree>
    <p:extLst>
      <p:ext uri="{BB962C8B-B14F-4D97-AF65-F5344CB8AC3E}">
        <p14:creationId xmlns:p14="http://schemas.microsoft.com/office/powerpoint/2010/main" val="21391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Protecting Against </a:t>
            </a:r>
            <a:br>
              <a:rPr lang="en-US" sz="3200" dirty="0"/>
            </a:br>
            <a:r>
              <a:rPr lang="en-US" sz="3200" dirty="0"/>
              <a:t>Slips, Trips, and Falls </a:t>
            </a:r>
          </a:p>
        </p:txBody>
      </p:sp>
      <p:sp>
        <p:nvSpPr>
          <p:cNvPr id="5" name="TextBox 4">
            <a:extLst>
              <a:ext uri="{FF2B5EF4-FFF2-40B4-BE49-F238E27FC236}">
                <a16:creationId xmlns:a16="http://schemas.microsoft.com/office/drawing/2014/main" id="{C756A600-6673-1942-964B-65A5708D79AB}"/>
              </a:ext>
            </a:extLst>
          </p:cNvPr>
          <p:cNvSpPr txBox="1"/>
          <p:nvPr/>
        </p:nvSpPr>
        <p:spPr>
          <a:xfrm>
            <a:off x="50799" y="50915"/>
            <a:ext cx="1137921" cy="523220"/>
          </a:xfrm>
          <a:prstGeom prst="rect">
            <a:avLst/>
          </a:prstGeom>
          <a:solidFill>
            <a:srgbClr val="FFC000"/>
          </a:solidFill>
          <a:ln w="19050">
            <a:solidFill>
              <a:srgbClr val="EF6221"/>
            </a:solidFill>
          </a:ln>
        </p:spPr>
        <p:txBody>
          <a:bodyPr wrap="square" rtlCol="0">
            <a:spAutoFit/>
          </a:bodyPr>
          <a:lstStyle/>
          <a:p>
            <a:pPr algn="ctr"/>
            <a:r>
              <a:rPr lang="en-US" sz="1400" dirty="0">
                <a:solidFill>
                  <a:srgbClr val="EF6221"/>
                </a:solidFill>
                <a:latin typeface="Tahoma"/>
                <a:cs typeface="Tahoma"/>
              </a:rPr>
              <a:t>Mechanical/ Physical</a:t>
            </a:r>
          </a:p>
        </p:txBody>
      </p:sp>
      <p:sp>
        <p:nvSpPr>
          <p:cNvPr id="4" name="Content Placeholder 2"/>
          <p:cNvSpPr>
            <a:spLocks noGrp="1"/>
          </p:cNvSpPr>
          <p:nvPr>
            <p:ph idx="4294967295"/>
          </p:nvPr>
        </p:nvSpPr>
        <p:spPr>
          <a:xfrm>
            <a:off x="91440" y="1005840"/>
            <a:ext cx="8978900" cy="5139121"/>
          </a:xfrm>
          <a:noFill/>
        </p:spPr>
        <p:txBody>
          <a:bodyPr/>
          <a:lstStyle/>
          <a:p>
            <a:pPr>
              <a:spcAft>
                <a:spcPts val="600"/>
              </a:spcAft>
            </a:pPr>
            <a:r>
              <a:rPr lang="en-US" sz="2400" dirty="0"/>
              <a:t>Always maintain clean &amp; well-organized work site </a:t>
            </a:r>
          </a:p>
          <a:p>
            <a:pPr lvl="1">
              <a:spcAft>
                <a:spcPts val="600"/>
              </a:spcAft>
            </a:pPr>
            <a:r>
              <a:rPr lang="en-US" sz="2000" dirty="0"/>
              <a:t>Includes materials, tools, personal gear </a:t>
            </a:r>
          </a:p>
          <a:p>
            <a:pPr>
              <a:spcAft>
                <a:spcPts val="600"/>
              </a:spcAft>
            </a:pPr>
            <a:r>
              <a:rPr lang="en-US" sz="2400" dirty="0"/>
              <a:t>Consider weather and uneven terrain</a:t>
            </a:r>
          </a:p>
          <a:p>
            <a:pPr>
              <a:spcAft>
                <a:spcPts val="600"/>
              </a:spcAft>
            </a:pPr>
            <a:r>
              <a:rPr lang="en-US" sz="2400" dirty="0"/>
              <a:t>Engineering controls</a:t>
            </a:r>
          </a:p>
          <a:p>
            <a:pPr lvl="1">
              <a:spcAft>
                <a:spcPts val="600"/>
              </a:spcAft>
            </a:pPr>
            <a:r>
              <a:rPr lang="en-US" sz="2000" dirty="0"/>
              <a:t>Rebar caps</a:t>
            </a:r>
          </a:p>
          <a:p>
            <a:pPr lvl="1">
              <a:spcAft>
                <a:spcPts val="600"/>
              </a:spcAft>
            </a:pPr>
            <a:r>
              <a:rPr lang="en-US" sz="2000" dirty="0"/>
              <a:t>Trench covers</a:t>
            </a:r>
          </a:p>
          <a:p>
            <a:pPr>
              <a:spcAft>
                <a:spcPts val="600"/>
              </a:spcAft>
            </a:pPr>
            <a:r>
              <a:rPr lang="en-US" sz="2400" dirty="0"/>
              <a:t>Be aware of your surroundings</a:t>
            </a:r>
          </a:p>
          <a:p>
            <a:pPr lvl="1">
              <a:spcAft>
                <a:spcPts val="600"/>
              </a:spcAft>
            </a:pPr>
            <a:r>
              <a:rPr lang="en-US" sz="2000" dirty="0"/>
              <a:t>Trenches, ruts, holes, obstacles </a:t>
            </a:r>
          </a:p>
          <a:p>
            <a:pPr lvl="1">
              <a:spcAft>
                <a:spcPts val="600"/>
              </a:spcAft>
            </a:pPr>
            <a:r>
              <a:rPr lang="en-US" sz="2000" dirty="0"/>
              <a:t>Never walk backwards</a:t>
            </a:r>
          </a:p>
          <a:p>
            <a:pPr lvl="1">
              <a:spcAft>
                <a:spcPts val="600"/>
              </a:spcAft>
            </a:pPr>
            <a:r>
              <a:rPr lang="en-US" sz="2000" dirty="0"/>
              <a:t>Communicate!</a:t>
            </a:r>
          </a:p>
          <a:p>
            <a:pPr>
              <a:spcAft>
                <a:spcPts val="600"/>
              </a:spcAft>
            </a:pPr>
            <a:r>
              <a:rPr lang="en-US" sz="2400" dirty="0"/>
              <a:t>Use proper PPE</a:t>
            </a:r>
          </a:p>
          <a:p>
            <a:pPr lvl="1">
              <a:spcAft>
                <a:spcPts val="600"/>
              </a:spcAft>
            </a:pPr>
            <a:r>
              <a:rPr lang="en-US" sz="2000" dirty="0"/>
              <a:t>Safety vest, hardhat, footwear</a:t>
            </a:r>
          </a:p>
          <a:p>
            <a:pPr lvl="1">
              <a:spcAft>
                <a:spcPts val="600"/>
              </a:spcAft>
            </a:pPr>
            <a:endParaRPr lang="en-US" sz="2400" dirty="0"/>
          </a:p>
        </p:txBody>
      </p:sp>
      <p:pic>
        <p:nvPicPr>
          <p:cNvPr id="3" name="Picture 2" descr="trench work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390" y="2364611"/>
            <a:ext cx="3600450" cy="3124200"/>
          </a:xfrm>
          <a:prstGeom prst="rect">
            <a:avLst/>
          </a:prstGeom>
        </p:spPr>
      </p:pic>
    </p:spTree>
    <p:extLst>
      <p:ext uri="{BB962C8B-B14F-4D97-AF65-F5344CB8AC3E}">
        <p14:creationId xmlns:p14="http://schemas.microsoft.com/office/powerpoint/2010/main" val="23824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057400" algn="l"/>
              </a:tabLst>
            </a:pPr>
            <a:r>
              <a:rPr lang="en-US" dirty="0"/>
              <a:t>Struck By Hazards</a:t>
            </a:r>
          </a:p>
        </p:txBody>
      </p:sp>
      <p:sp>
        <p:nvSpPr>
          <p:cNvPr id="5" name="TextBox 4">
            <a:extLst>
              <a:ext uri="{FF2B5EF4-FFF2-40B4-BE49-F238E27FC236}">
                <a16:creationId xmlns:a16="http://schemas.microsoft.com/office/drawing/2014/main" id="{71486510-CCFD-7E4E-8B50-14048934182C}"/>
              </a:ext>
            </a:extLst>
          </p:cNvPr>
          <p:cNvSpPr txBox="1"/>
          <p:nvPr/>
        </p:nvSpPr>
        <p:spPr>
          <a:xfrm>
            <a:off x="50799" y="50915"/>
            <a:ext cx="1137921" cy="523220"/>
          </a:xfrm>
          <a:prstGeom prst="rect">
            <a:avLst/>
          </a:prstGeom>
          <a:solidFill>
            <a:srgbClr val="FFC000"/>
          </a:solidFill>
          <a:ln w="19050">
            <a:solidFill>
              <a:srgbClr val="EF6221"/>
            </a:solidFill>
          </a:ln>
        </p:spPr>
        <p:txBody>
          <a:bodyPr wrap="square" rtlCol="0">
            <a:spAutoFit/>
          </a:bodyPr>
          <a:lstStyle/>
          <a:p>
            <a:pPr algn="ctr"/>
            <a:r>
              <a:rPr lang="en-US" sz="1400" dirty="0">
                <a:solidFill>
                  <a:srgbClr val="EF6221"/>
                </a:solidFill>
                <a:latin typeface="Tahoma"/>
                <a:cs typeface="Tahoma"/>
              </a:rPr>
              <a:t>Mechanical/ Physical</a:t>
            </a:r>
          </a:p>
        </p:txBody>
      </p:sp>
      <p:sp>
        <p:nvSpPr>
          <p:cNvPr id="9" name="Content Placeholder 8">
            <a:extLst>
              <a:ext uri="{FF2B5EF4-FFF2-40B4-BE49-F238E27FC236}">
                <a16:creationId xmlns:a16="http://schemas.microsoft.com/office/drawing/2014/main" id="{DC61A25A-E252-4740-8E15-EE7DB81C7E33}"/>
              </a:ext>
            </a:extLst>
          </p:cNvPr>
          <p:cNvSpPr>
            <a:spLocks noGrp="1"/>
          </p:cNvSpPr>
          <p:nvPr>
            <p:ph idx="4294967295"/>
          </p:nvPr>
        </p:nvSpPr>
        <p:spPr>
          <a:xfrm>
            <a:off x="4849996" y="1659415"/>
            <a:ext cx="4448762" cy="4554538"/>
          </a:xfrm>
        </p:spPr>
        <p:txBody>
          <a:bodyPr/>
          <a:lstStyle/>
          <a:p>
            <a:pPr>
              <a:spcAft>
                <a:spcPts val="600"/>
              </a:spcAft>
            </a:pPr>
            <a:r>
              <a:rPr lang="en-US" dirty="0"/>
              <a:t>Flying objects</a:t>
            </a:r>
          </a:p>
          <a:p>
            <a:pPr>
              <a:spcAft>
                <a:spcPts val="600"/>
              </a:spcAft>
            </a:pPr>
            <a:r>
              <a:rPr lang="en-US" dirty="0"/>
              <a:t>Falling objects</a:t>
            </a:r>
          </a:p>
          <a:p>
            <a:pPr>
              <a:spcAft>
                <a:spcPts val="600"/>
              </a:spcAft>
            </a:pPr>
            <a:r>
              <a:rPr lang="en-US" dirty="0"/>
              <a:t>Swinging objects</a:t>
            </a:r>
          </a:p>
          <a:p>
            <a:pPr>
              <a:spcAft>
                <a:spcPts val="600"/>
              </a:spcAft>
            </a:pPr>
            <a:r>
              <a:rPr lang="en-US" dirty="0"/>
              <a:t>Other people </a:t>
            </a:r>
          </a:p>
          <a:p>
            <a:pPr>
              <a:spcAft>
                <a:spcPts val="600"/>
              </a:spcAft>
            </a:pPr>
            <a:r>
              <a:rPr lang="en-US" dirty="0"/>
              <a:t>Power tools</a:t>
            </a:r>
          </a:p>
          <a:p>
            <a:pPr>
              <a:spcAft>
                <a:spcPts val="600"/>
              </a:spcAft>
            </a:pPr>
            <a:r>
              <a:rPr lang="en-US" dirty="0"/>
              <a:t>Heavy equipment</a:t>
            </a:r>
          </a:p>
        </p:txBody>
      </p:sp>
      <p:pic>
        <p:nvPicPr>
          <p:cNvPr id="6" name="Picture 5" descr="Picture of a reach forklift lifting a large commercial inverter. There are several workers around the inverter helping to position it while one worker watches from a distance to help direct the reach forklift driver.">
            <a:extLst>
              <a:ext uri="{FF2B5EF4-FFF2-40B4-BE49-F238E27FC236}">
                <a16:creationId xmlns:a16="http://schemas.microsoft.com/office/drawing/2014/main" id="{59414557-467F-4E44-AED7-AB924F0014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511" y="1029863"/>
            <a:ext cx="4332329" cy="2780812"/>
          </a:xfrm>
          <a:prstGeom prst="rect">
            <a:avLst/>
          </a:prstGeom>
          <a:ln w="19050">
            <a:solidFill>
              <a:schemeClr val="tx1"/>
            </a:solidFill>
          </a:ln>
        </p:spPr>
      </p:pic>
      <p:pic>
        <p:nvPicPr>
          <p:cNvPr id="7" name="Picture 6" descr="Picture of an excavator being used to lift a panel of four solar modules onto a ground mounted rack. There are two workers on the ground guiding the panel of modules.">
            <a:extLst>
              <a:ext uri="{FF2B5EF4-FFF2-40B4-BE49-F238E27FC236}">
                <a16:creationId xmlns:a16="http://schemas.microsoft.com/office/drawing/2014/main" id="{001E79EE-C952-5E47-AE8D-B0B04BBBF0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511" y="3936684"/>
            <a:ext cx="4343877" cy="2796121"/>
          </a:xfrm>
          <a:prstGeom prst="rect">
            <a:avLst/>
          </a:prstGeom>
          <a:ln w="19050">
            <a:solidFill>
              <a:schemeClr val="tx1"/>
            </a:solidFill>
          </a:ln>
        </p:spPr>
      </p:pic>
    </p:spTree>
    <p:extLst>
      <p:ext uri="{BB962C8B-B14F-4D97-AF65-F5344CB8AC3E}">
        <p14:creationId xmlns:p14="http://schemas.microsoft.com/office/powerpoint/2010/main" val="39644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hicl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4108" y="1077615"/>
            <a:ext cx="7485888" cy="4828032"/>
          </a:xfrm>
          <a:prstGeom prst="rect">
            <a:avLst/>
          </a:prstGeom>
        </p:spPr>
      </p:pic>
      <p:sp>
        <p:nvSpPr>
          <p:cNvPr id="5" name="Title 4"/>
          <p:cNvSpPr>
            <a:spLocks noGrp="1"/>
          </p:cNvSpPr>
          <p:nvPr>
            <p:ph type="title"/>
          </p:nvPr>
        </p:nvSpPr>
        <p:spPr/>
        <p:txBody>
          <a:bodyPr/>
          <a:lstStyle/>
          <a:p>
            <a:r>
              <a:rPr lang="en-US" dirty="0"/>
              <a:t>Struck By </a:t>
            </a:r>
            <a:r>
              <a:rPr lang="en-US" dirty="0" smtClean="0"/>
              <a:t>Hazards </a:t>
            </a:r>
            <a:endParaRPr lang="en-US" dirty="0"/>
          </a:p>
        </p:txBody>
      </p:sp>
      <p:sp>
        <p:nvSpPr>
          <p:cNvPr id="9" name="TextBox 8">
            <a:extLst>
              <a:ext uri="{FF2B5EF4-FFF2-40B4-BE49-F238E27FC236}">
                <a16:creationId xmlns:a16="http://schemas.microsoft.com/office/drawing/2014/main" id="{EA1A15B2-AE9D-3B47-8F9F-F1F2657F34D9}"/>
              </a:ext>
            </a:extLst>
          </p:cNvPr>
          <p:cNvSpPr txBox="1"/>
          <p:nvPr/>
        </p:nvSpPr>
        <p:spPr>
          <a:xfrm>
            <a:off x="50799" y="50915"/>
            <a:ext cx="1137921" cy="523220"/>
          </a:xfrm>
          <a:prstGeom prst="rect">
            <a:avLst/>
          </a:prstGeom>
          <a:solidFill>
            <a:srgbClr val="FFC000"/>
          </a:solidFill>
          <a:ln w="19050">
            <a:solidFill>
              <a:srgbClr val="EF6221"/>
            </a:solidFill>
          </a:ln>
        </p:spPr>
        <p:txBody>
          <a:bodyPr wrap="square" rtlCol="0">
            <a:spAutoFit/>
          </a:bodyPr>
          <a:lstStyle/>
          <a:p>
            <a:pPr algn="ctr"/>
            <a:r>
              <a:rPr lang="en-US" sz="1400" dirty="0">
                <a:solidFill>
                  <a:srgbClr val="EF6221"/>
                </a:solidFill>
                <a:latin typeface="Tahoma"/>
                <a:cs typeface="Tahoma"/>
              </a:rPr>
              <a:t>Mechanical/ Physical</a:t>
            </a:r>
          </a:p>
        </p:txBody>
      </p:sp>
      <p:sp>
        <p:nvSpPr>
          <p:cNvPr id="4" name="TextBox 3">
            <a:extLst>
              <a:ext uri="{FF2B5EF4-FFF2-40B4-BE49-F238E27FC236}">
                <a16:creationId xmlns:a16="http://schemas.microsoft.com/office/drawing/2014/main" id="{5D9BCF8D-C6E2-40FB-A94B-63B9ACF7CB81}"/>
              </a:ext>
            </a:extLst>
          </p:cNvPr>
          <p:cNvSpPr txBox="1"/>
          <p:nvPr/>
        </p:nvSpPr>
        <p:spPr>
          <a:xfrm>
            <a:off x="860613" y="4558821"/>
            <a:ext cx="7453121" cy="1261884"/>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Did you know?</a:t>
            </a:r>
          </a:p>
          <a:p>
            <a:pPr algn="ctr"/>
            <a:endParaRPr lang="en-US" sz="1600" dirty="0">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One in four "struck by vehicle" deaths involve construction workers – more than any other occupation</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descr="construction workers">
            <a:extLst>
              <a:ext uri="{FF2B5EF4-FFF2-40B4-BE49-F238E27FC236}">
                <a16:creationId xmlns:a16="http://schemas.microsoft.com/office/drawing/2014/main" id="{ED282CA1-DEBA-40FF-BD1F-9361872ED543}"/>
              </a:ext>
            </a:extLst>
          </p:cNvPr>
          <p:cNvSpPr/>
          <p:nvPr/>
        </p:nvSpPr>
        <p:spPr>
          <a:xfrm>
            <a:off x="856738" y="1056941"/>
            <a:ext cx="7453121" cy="47880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777987D5-ECA5-4042-80CC-49A9E570F35D}"/>
              </a:ext>
            </a:extLst>
          </p:cNvPr>
          <p:cNvSpPr>
            <a:spLocks noGrp="1"/>
          </p:cNvSpPr>
          <p:nvPr>
            <p:ph idx="4294967295"/>
          </p:nvPr>
        </p:nvSpPr>
        <p:spPr>
          <a:xfrm>
            <a:off x="555765" y="5912239"/>
            <a:ext cx="8032459" cy="487245"/>
          </a:xfrm>
          <a:noFill/>
        </p:spPr>
        <p:txBody>
          <a:bodyPr/>
          <a:lstStyle/>
          <a:p>
            <a:pPr marL="0" indent="0" algn="ctr">
              <a:buNone/>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Approximately 75% of “struck-by” fatalities involve heavy equipment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CBF4214-4B64-4768-B89A-47AA913F1B34}"/>
              </a:ext>
            </a:extLst>
          </p:cNvPr>
          <p:cNvSpPr txBox="1"/>
          <p:nvPr/>
        </p:nvSpPr>
        <p:spPr>
          <a:xfrm>
            <a:off x="0" y="6542291"/>
            <a:ext cx="3305640" cy="276999"/>
          </a:xfrm>
          <a:prstGeom prst="rect">
            <a:avLst/>
          </a:prstGeom>
          <a:noFill/>
        </p:spPr>
        <p:txBody>
          <a:bodyPr wrap="square" rtlCol="0">
            <a:spAutoFit/>
          </a:bodyPr>
          <a:lstStyle/>
          <a:p>
            <a:r>
              <a:rPr lang="en-US" sz="1200" i="1" dirty="0">
                <a:latin typeface="Tahoma"/>
                <a:cs typeface="Tahoma"/>
              </a:rPr>
              <a:t>Source: www.osha.gov</a:t>
            </a:r>
          </a:p>
        </p:txBody>
      </p:sp>
    </p:spTree>
    <p:extLst>
      <p:ext uri="{BB962C8B-B14F-4D97-AF65-F5344CB8AC3E}">
        <p14:creationId xmlns:p14="http://schemas.microsoft.com/office/powerpoint/2010/main" val="28570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6AEAF-A504-424A-8FDB-EA176CEA50A8}"/>
              </a:ext>
            </a:extLst>
          </p:cNvPr>
          <p:cNvSpPr>
            <a:spLocks noGrp="1"/>
          </p:cNvSpPr>
          <p:nvPr>
            <p:ph type="title"/>
          </p:nvPr>
        </p:nvSpPr>
        <p:spPr/>
        <p:txBody>
          <a:bodyPr/>
          <a:lstStyle/>
          <a:p>
            <a:r>
              <a:rPr lang="en-US" dirty="0"/>
              <a:t>Learning Objectives</a:t>
            </a:r>
          </a:p>
        </p:txBody>
      </p:sp>
      <p:sp>
        <p:nvSpPr>
          <p:cNvPr id="9" name="Content Placeholder 4">
            <a:extLst>
              <a:ext uri="{FF2B5EF4-FFF2-40B4-BE49-F238E27FC236}">
                <a16:creationId xmlns:a16="http://schemas.microsoft.com/office/drawing/2014/main" id="{AFD7721C-C1E5-9E4A-994F-BD94DF9C8873}"/>
              </a:ext>
            </a:extLst>
          </p:cNvPr>
          <p:cNvSpPr>
            <a:spLocks noGrp="1"/>
          </p:cNvSpPr>
          <p:nvPr>
            <p:ph idx="1"/>
          </p:nvPr>
        </p:nvSpPr>
        <p:spPr>
          <a:xfrm>
            <a:off x="245192" y="967226"/>
            <a:ext cx="8482349" cy="5533821"/>
          </a:xfrm>
        </p:spPr>
        <p:txBody>
          <a:bodyPr/>
          <a:lstStyle/>
          <a:p>
            <a:pPr lvl="0"/>
            <a:r>
              <a:rPr lang="en-US" dirty="0"/>
              <a:t>Identify common hazards workers are exposed to when installing ground- mounted PV arrays</a:t>
            </a:r>
          </a:p>
          <a:p>
            <a:r>
              <a:rPr lang="en-US" dirty="0"/>
              <a:t>Describe control methods to eliminate or mitigate hazards</a:t>
            </a:r>
          </a:p>
          <a:p>
            <a:r>
              <a:rPr lang="en-US" dirty="0"/>
              <a:t>Determine safe working practices and PPE requirements</a:t>
            </a:r>
          </a:p>
          <a:p>
            <a:endParaRPr lang="en-US" dirty="0"/>
          </a:p>
          <a:p>
            <a:pPr lvl="0"/>
            <a:endParaRPr lang="en-US" dirty="0"/>
          </a:p>
          <a:p>
            <a:endParaRPr lang="en-US" dirty="0"/>
          </a:p>
        </p:txBody>
      </p:sp>
    </p:spTree>
    <p:extLst>
      <p:ext uri="{BB962C8B-B14F-4D97-AF65-F5344CB8AC3E}">
        <p14:creationId xmlns:p14="http://schemas.microsoft.com/office/powerpoint/2010/main" val="32020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057400" algn="l"/>
              </a:tabLst>
            </a:pPr>
            <a:r>
              <a:rPr lang="en-US" dirty="0"/>
              <a:t>Caught In/Between</a:t>
            </a:r>
          </a:p>
        </p:txBody>
      </p:sp>
      <p:sp>
        <p:nvSpPr>
          <p:cNvPr id="6" name="TextBox 5">
            <a:extLst>
              <a:ext uri="{FF2B5EF4-FFF2-40B4-BE49-F238E27FC236}">
                <a16:creationId xmlns:a16="http://schemas.microsoft.com/office/drawing/2014/main" id="{DAC356CB-3B3F-E04C-9F41-D725BDE1E550}"/>
              </a:ext>
            </a:extLst>
          </p:cNvPr>
          <p:cNvSpPr txBox="1"/>
          <p:nvPr/>
        </p:nvSpPr>
        <p:spPr>
          <a:xfrm>
            <a:off x="50799" y="50915"/>
            <a:ext cx="1137921" cy="523220"/>
          </a:xfrm>
          <a:prstGeom prst="rect">
            <a:avLst/>
          </a:prstGeom>
          <a:solidFill>
            <a:srgbClr val="FFC000"/>
          </a:solidFill>
          <a:ln>
            <a:solidFill>
              <a:srgbClr val="EF6221"/>
            </a:solidFill>
          </a:ln>
        </p:spPr>
        <p:txBody>
          <a:bodyPr wrap="square" rtlCol="0">
            <a:spAutoFit/>
          </a:bodyPr>
          <a:lstStyle/>
          <a:p>
            <a:pPr algn="ctr"/>
            <a:r>
              <a:rPr lang="en-US" sz="1400" dirty="0">
                <a:solidFill>
                  <a:srgbClr val="EF6221"/>
                </a:solidFill>
                <a:latin typeface="Tahoma"/>
                <a:cs typeface="Tahoma"/>
              </a:rPr>
              <a:t>Mechanical/ Physical</a:t>
            </a:r>
          </a:p>
        </p:txBody>
      </p:sp>
      <p:sp>
        <p:nvSpPr>
          <p:cNvPr id="3" name="Content Placeholder 2"/>
          <p:cNvSpPr>
            <a:spLocks noGrp="1"/>
          </p:cNvSpPr>
          <p:nvPr>
            <p:ph idx="4294967295"/>
          </p:nvPr>
        </p:nvSpPr>
        <p:spPr>
          <a:xfrm>
            <a:off x="4141495" y="1301288"/>
            <a:ext cx="4884737" cy="5532438"/>
          </a:xfrm>
        </p:spPr>
        <p:txBody>
          <a:bodyPr/>
          <a:lstStyle/>
          <a:p>
            <a:pPr>
              <a:spcAft>
                <a:spcPts val="600"/>
              </a:spcAft>
            </a:pPr>
            <a:r>
              <a:rPr lang="en-US" sz="2800" dirty="0"/>
              <a:t>Person or body part is crushed, squeezed, or pinched in between or under object</a:t>
            </a:r>
          </a:p>
          <a:p>
            <a:pPr lvl="1">
              <a:spcAft>
                <a:spcPts val="600"/>
              </a:spcAft>
            </a:pPr>
            <a:r>
              <a:rPr lang="en-US" sz="2400" dirty="0"/>
              <a:t>Tools (especially if misused)</a:t>
            </a:r>
          </a:p>
          <a:p>
            <a:pPr lvl="1">
              <a:spcAft>
                <a:spcPts val="600"/>
              </a:spcAft>
            </a:pPr>
            <a:r>
              <a:rPr lang="en-US" sz="2400" dirty="0"/>
              <a:t>Trenching (cave-ins)</a:t>
            </a:r>
          </a:p>
          <a:p>
            <a:pPr lvl="1">
              <a:spcAft>
                <a:spcPts val="600"/>
              </a:spcAft>
            </a:pPr>
            <a:r>
              <a:rPr lang="en-US" sz="2400" dirty="0"/>
              <a:t>Heavy equipment</a:t>
            </a:r>
          </a:p>
          <a:p>
            <a:pPr lvl="1">
              <a:spcAft>
                <a:spcPts val="600"/>
              </a:spcAft>
            </a:pPr>
            <a:r>
              <a:rPr lang="en-US" sz="2400" dirty="0"/>
              <a:t>Wire pulling / feeding</a:t>
            </a:r>
          </a:p>
          <a:p>
            <a:pPr lvl="2">
              <a:spcAft>
                <a:spcPts val="600"/>
              </a:spcAft>
            </a:pPr>
            <a:r>
              <a:rPr lang="en-US" sz="2000" dirty="0"/>
              <a:t>Often ‘field engineered’</a:t>
            </a:r>
          </a:p>
          <a:p>
            <a:pPr lvl="1">
              <a:spcAft>
                <a:spcPts val="600"/>
              </a:spcAft>
            </a:pPr>
            <a:r>
              <a:rPr lang="en-US" sz="2400" dirty="0"/>
              <a:t>PV equipment </a:t>
            </a:r>
          </a:p>
          <a:p>
            <a:pPr lvl="2">
              <a:spcAft>
                <a:spcPts val="600"/>
              </a:spcAft>
            </a:pPr>
            <a:r>
              <a:rPr lang="en-US" sz="2000" dirty="0"/>
              <a:t>Trackers – moving parts</a:t>
            </a:r>
          </a:p>
          <a:p>
            <a:pPr marL="365760" lvl="1" indent="0">
              <a:spcAft>
                <a:spcPts val="600"/>
              </a:spcAft>
              <a:buNone/>
            </a:pPr>
            <a:endParaRPr lang="en-US" sz="2400" dirty="0"/>
          </a:p>
          <a:p>
            <a:pPr lvl="1">
              <a:spcAft>
                <a:spcPts val="600"/>
              </a:spcAft>
            </a:pPr>
            <a:endParaRPr lang="en-US" sz="2400" dirty="0"/>
          </a:p>
          <a:p>
            <a:pPr lvl="1">
              <a:spcAft>
                <a:spcPts val="600"/>
              </a:spcAft>
            </a:pPr>
            <a:endParaRPr lang="en-US" sz="2400" dirty="0"/>
          </a:p>
          <a:p>
            <a:pPr marL="365760" lvl="1" indent="0">
              <a:spcAft>
                <a:spcPts val="600"/>
              </a:spcAft>
              <a:buNone/>
            </a:pPr>
            <a:endParaRPr lang="en-US" sz="2400" dirty="0"/>
          </a:p>
          <a:p>
            <a:pPr lvl="2">
              <a:spcAft>
                <a:spcPts val="600"/>
              </a:spcAft>
            </a:pPr>
            <a:endParaRPr lang="en-US" sz="2000" dirty="0"/>
          </a:p>
          <a:p>
            <a:pPr lvl="1">
              <a:spcAft>
                <a:spcPts val="600"/>
              </a:spcAft>
            </a:pPr>
            <a:endParaRPr lang="en-US" sz="2400" dirty="0"/>
          </a:p>
        </p:txBody>
      </p:sp>
      <p:pic>
        <p:nvPicPr>
          <p:cNvPr id="7" name="Picture 6" descr="Picture of a worker at the bottom of a large trench working with conduit.">
            <a:extLst>
              <a:ext uri="{FF2B5EF4-FFF2-40B4-BE49-F238E27FC236}">
                <a16:creationId xmlns:a16="http://schemas.microsoft.com/office/drawing/2014/main" id="{AD9DBF84-31E0-B14F-8120-9F88F62198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4449" y="1156295"/>
            <a:ext cx="3848265" cy="2570753"/>
          </a:xfrm>
          <a:prstGeom prst="rect">
            <a:avLst/>
          </a:prstGeom>
          <a:ln w="19050">
            <a:solidFill>
              <a:schemeClr val="tx1"/>
            </a:solidFill>
          </a:ln>
        </p:spPr>
      </p:pic>
      <p:pic>
        <p:nvPicPr>
          <p:cNvPr id="4" name="Picture 3" descr="field 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28" y="3933825"/>
            <a:ext cx="3876675" cy="2924175"/>
          </a:xfrm>
          <a:prstGeom prst="rect">
            <a:avLst/>
          </a:prstGeom>
        </p:spPr>
      </p:pic>
      <p:pic>
        <p:nvPicPr>
          <p:cNvPr id="5" name="Picture 4" descr="Yellow caution sign with an exclamation mar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0596" y="6175332"/>
            <a:ext cx="616124" cy="492899"/>
          </a:xfrm>
          <a:prstGeom prst="rect">
            <a:avLst/>
          </a:prstGeom>
        </p:spPr>
      </p:pic>
    </p:spTree>
    <p:extLst>
      <p:ext uri="{BB962C8B-B14F-4D97-AF65-F5344CB8AC3E}">
        <p14:creationId xmlns:p14="http://schemas.microsoft.com/office/powerpoint/2010/main" val="36824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a:t>Site and Mechanical </a:t>
            </a:r>
            <a:r>
              <a:rPr lang="en-US" sz="3600" dirty="0" smtClean="0"/>
              <a:t>Hazards  </a:t>
            </a:r>
            <a:endParaRPr lang="en-US" sz="3600" dirty="0"/>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187766" y="1914011"/>
            <a:ext cx="4380835" cy="1894197"/>
          </a:xfrm>
        </p:spPr>
        <p:txBody>
          <a:bodyPr/>
          <a:lstStyle/>
          <a:p>
            <a:pPr marL="0" indent="0" algn="ctr">
              <a:buNone/>
            </a:pPr>
            <a:r>
              <a:rPr lang="en-US" sz="3600" b="1" dirty="0"/>
              <a:t>End of Part II:</a:t>
            </a:r>
          </a:p>
          <a:p>
            <a:pPr marL="0" indent="0" algn="ctr">
              <a:buNone/>
            </a:pPr>
            <a:r>
              <a:rPr lang="en-US" sz="3600" b="1" dirty="0"/>
              <a:t>Mechanical and Physical Hazards</a:t>
            </a:r>
            <a:r>
              <a:rPr lang="en-US" sz="4000" b="1" dirty="0"/>
              <a:t/>
            </a:r>
            <a:br>
              <a:rPr lang="en-US" sz="4000" b="1" dirty="0"/>
            </a:br>
            <a:r>
              <a:rPr lang="en-US" sz="4000" b="1" dirty="0"/>
              <a:t/>
            </a:r>
            <a:br>
              <a:rPr lang="en-US" sz="4000" b="1" dirty="0"/>
            </a:br>
            <a:endParaRPr lang="en-US" sz="4000" b="1" dirty="0"/>
          </a:p>
        </p:txBody>
      </p:sp>
      <p:pic>
        <p:nvPicPr>
          <p:cNvPr id="3" name="Picture 2" title="end of par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697" y="1563788"/>
            <a:ext cx="3695700" cy="2781300"/>
          </a:xfrm>
          <a:prstGeom prst="rect">
            <a:avLst/>
          </a:prstGeom>
        </p:spPr>
      </p:pic>
    </p:spTree>
    <p:extLst>
      <p:ext uri="{BB962C8B-B14F-4D97-AF65-F5344CB8AC3E}">
        <p14:creationId xmlns:p14="http://schemas.microsoft.com/office/powerpoint/2010/main" val="261996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smtClean="0"/>
              <a:t>  Site </a:t>
            </a:r>
            <a:r>
              <a:rPr lang="en-US" sz="3600" dirty="0"/>
              <a:t>and Mechanical Hazards</a:t>
            </a: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219770" y="1818215"/>
            <a:ext cx="4380835" cy="2033024"/>
          </a:xfrm>
        </p:spPr>
        <p:txBody>
          <a:bodyPr/>
          <a:lstStyle/>
          <a:p>
            <a:pPr marL="0" indent="0" algn="ctr">
              <a:buNone/>
            </a:pPr>
            <a:r>
              <a:rPr lang="en-US" sz="4000" b="1" dirty="0"/>
              <a:t>Part III:</a:t>
            </a:r>
          </a:p>
          <a:p>
            <a:pPr marL="0" indent="0" algn="ctr">
              <a:buNone/>
            </a:pPr>
            <a:r>
              <a:rPr lang="en-US" sz="4000" b="1" dirty="0"/>
              <a:t>Hazard Controls and PPE</a:t>
            </a:r>
            <a:br>
              <a:rPr lang="en-US" sz="4000" b="1" dirty="0"/>
            </a:br>
            <a:r>
              <a:rPr lang="en-US" sz="4000" b="1" dirty="0"/>
              <a:t/>
            </a:r>
            <a:br>
              <a:rPr lang="en-US" sz="4000" b="1" dirty="0"/>
            </a:br>
            <a:endParaRPr lang="en-US" sz="4000" b="1" dirty="0"/>
          </a:p>
        </p:txBody>
      </p:sp>
      <p:pic>
        <p:nvPicPr>
          <p:cNvPr id="3" name="Picture 2" title="par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593" y="1633236"/>
            <a:ext cx="3695700" cy="2781300"/>
          </a:xfrm>
          <a:prstGeom prst="rect">
            <a:avLst/>
          </a:prstGeom>
        </p:spPr>
      </p:pic>
    </p:spTree>
    <p:extLst>
      <p:ext uri="{BB962C8B-B14F-4D97-AF65-F5344CB8AC3E}">
        <p14:creationId xmlns:p14="http://schemas.microsoft.com/office/powerpoint/2010/main" val="314630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C3B6-C1DA-AA48-9481-BA91B58516B7}"/>
              </a:ext>
            </a:extLst>
          </p:cNvPr>
          <p:cNvSpPr>
            <a:spLocks noGrp="1"/>
          </p:cNvSpPr>
          <p:nvPr>
            <p:ph type="title"/>
          </p:nvPr>
        </p:nvSpPr>
        <p:spPr/>
        <p:txBody>
          <a:bodyPr/>
          <a:lstStyle/>
          <a:p>
            <a:r>
              <a:rPr lang="en-US" dirty="0">
                <a:solidFill>
                  <a:schemeClr val="tx1"/>
                </a:solidFill>
              </a:rPr>
              <a:t>Hazard Identification</a:t>
            </a:r>
          </a:p>
        </p:txBody>
      </p:sp>
      <p:sp>
        <p:nvSpPr>
          <p:cNvPr id="3" name="Content Placeholder 2">
            <a:extLst>
              <a:ext uri="{FF2B5EF4-FFF2-40B4-BE49-F238E27FC236}">
                <a16:creationId xmlns:a16="http://schemas.microsoft.com/office/drawing/2014/main" id="{9FAD1E24-C0AE-3A47-8E03-B9A06C462CB5}"/>
              </a:ext>
            </a:extLst>
          </p:cNvPr>
          <p:cNvSpPr>
            <a:spLocks noGrp="1"/>
          </p:cNvSpPr>
          <p:nvPr>
            <p:ph idx="1"/>
          </p:nvPr>
        </p:nvSpPr>
        <p:spPr>
          <a:xfrm>
            <a:off x="176366" y="1227926"/>
            <a:ext cx="5112264" cy="5533821"/>
          </a:xfrm>
        </p:spPr>
        <p:txBody>
          <a:bodyPr/>
          <a:lstStyle/>
          <a:p>
            <a:pPr>
              <a:spcAft>
                <a:spcPts val="600"/>
              </a:spcAft>
              <a:buFont typeface="+mj-lt"/>
              <a:buAutoNum type="arabicPeriod"/>
            </a:pPr>
            <a:r>
              <a:rPr lang="en-US" sz="2400" dirty="0"/>
              <a:t>Collect existing information     about hazards  </a:t>
            </a:r>
          </a:p>
          <a:p>
            <a:pPr>
              <a:spcAft>
                <a:spcPts val="600"/>
              </a:spcAft>
              <a:buFont typeface="+mj-lt"/>
              <a:buAutoNum type="arabicPeriod"/>
            </a:pPr>
            <a:r>
              <a:rPr lang="en-US" sz="2400" dirty="0"/>
              <a:t>Inspect the workplace for hazards  </a:t>
            </a:r>
          </a:p>
          <a:p>
            <a:pPr>
              <a:spcAft>
                <a:spcPts val="600"/>
              </a:spcAft>
              <a:buFont typeface="+mj-lt"/>
              <a:buAutoNum type="arabicPeriod"/>
            </a:pPr>
            <a:r>
              <a:rPr lang="en-US" sz="2400" dirty="0"/>
              <a:t>Identify hazards   </a:t>
            </a:r>
          </a:p>
          <a:p>
            <a:pPr>
              <a:spcAft>
                <a:spcPts val="600"/>
              </a:spcAft>
              <a:buFont typeface="+mj-lt"/>
              <a:buAutoNum type="arabicPeriod"/>
            </a:pPr>
            <a:r>
              <a:rPr lang="en-US" sz="2400" dirty="0"/>
              <a:t>Identify hazards associated with emergency and atypical situations  </a:t>
            </a:r>
          </a:p>
          <a:p>
            <a:pPr>
              <a:spcAft>
                <a:spcPts val="600"/>
              </a:spcAft>
              <a:buFont typeface="+mj-lt"/>
              <a:buAutoNum type="arabicPeriod"/>
            </a:pPr>
            <a:r>
              <a:rPr lang="en-US" sz="2400" dirty="0"/>
              <a:t>Characterize the nature of identified hazards and prioritize the hazards for control</a:t>
            </a:r>
          </a:p>
          <a:p>
            <a:pPr>
              <a:spcAft>
                <a:spcPts val="600"/>
              </a:spcAft>
              <a:buFont typeface="+mj-lt"/>
              <a:buAutoNum type="arabicPeriod"/>
            </a:pPr>
            <a:endParaRPr lang="en-US" sz="2000" dirty="0"/>
          </a:p>
        </p:txBody>
      </p:sp>
      <p:pic>
        <p:nvPicPr>
          <p:cNvPr id="5" name="Picture 4" descr="hazard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7824" y="1243044"/>
            <a:ext cx="3176016" cy="4163568"/>
          </a:xfrm>
          <a:prstGeom prst="rect">
            <a:avLst/>
          </a:prstGeom>
        </p:spPr>
      </p:pic>
    </p:spTree>
    <p:extLst>
      <p:ext uri="{BB962C8B-B14F-4D97-AF65-F5344CB8AC3E}">
        <p14:creationId xmlns:p14="http://schemas.microsoft.com/office/powerpoint/2010/main" val="30716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C3B6-C1DA-AA48-9481-BA91B58516B7}"/>
              </a:ext>
            </a:extLst>
          </p:cNvPr>
          <p:cNvSpPr>
            <a:spLocks noGrp="1"/>
          </p:cNvSpPr>
          <p:nvPr>
            <p:ph type="title"/>
          </p:nvPr>
        </p:nvSpPr>
        <p:spPr/>
        <p:txBody>
          <a:bodyPr/>
          <a:lstStyle/>
          <a:p>
            <a:r>
              <a:rPr lang="en-US" dirty="0">
                <a:solidFill>
                  <a:schemeClr val="tx1"/>
                </a:solidFill>
              </a:rPr>
              <a:t>Hazard Controls</a:t>
            </a:r>
          </a:p>
        </p:txBody>
      </p:sp>
      <p:sp>
        <p:nvSpPr>
          <p:cNvPr id="5" name="Content Placeholder 2">
            <a:extLst>
              <a:ext uri="{FF2B5EF4-FFF2-40B4-BE49-F238E27FC236}">
                <a16:creationId xmlns:a16="http://schemas.microsoft.com/office/drawing/2014/main" id="{2579EDB9-D433-450E-B3D6-741301E11575}"/>
              </a:ext>
            </a:extLst>
          </p:cNvPr>
          <p:cNvSpPr txBox="1">
            <a:spLocks/>
          </p:cNvSpPr>
          <p:nvPr/>
        </p:nvSpPr>
        <p:spPr>
          <a:xfrm>
            <a:off x="75397" y="4356436"/>
            <a:ext cx="7605726" cy="170098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Aft>
                <a:spcPts val="600"/>
              </a:spcAft>
              <a:buFont typeface="+mj-lt"/>
              <a:buAutoNum type="arabicPeriod" startAt="5"/>
            </a:pPr>
            <a:r>
              <a:rPr lang="en-US" sz="2400" dirty="0"/>
              <a:t>Implement selected controls                                                                 in the workplace  </a:t>
            </a:r>
          </a:p>
          <a:p>
            <a:pPr marL="457200">
              <a:spcAft>
                <a:spcPts val="600"/>
              </a:spcAft>
              <a:buFont typeface="+mj-lt"/>
              <a:buAutoNum type="arabicPeriod" startAt="5"/>
            </a:pPr>
            <a:r>
              <a:rPr lang="en-US" sz="2400" dirty="0"/>
              <a:t>Follow up to confirm that controls are effective</a:t>
            </a:r>
          </a:p>
          <a:p>
            <a:pPr marL="709295" lvl="1" indent="-342900">
              <a:spcAft>
                <a:spcPts val="600"/>
              </a:spcAft>
            </a:pPr>
            <a:r>
              <a:rPr lang="en-US" sz="2000" dirty="0"/>
              <a:t>Take corrective action if controls are found to be ineffective</a:t>
            </a:r>
          </a:p>
          <a:p>
            <a:pPr marL="457200">
              <a:spcAft>
                <a:spcPts val="600"/>
              </a:spcAft>
              <a:buFont typeface="+mj-lt"/>
              <a:buAutoNum type="arabicPeriod" startAt="5"/>
            </a:pPr>
            <a:endParaRPr lang="en-US" dirty="0"/>
          </a:p>
        </p:txBody>
      </p:sp>
      <p:sp>
        <p:nvSpPr>
          <p:cNvPr id="3" name="Content Placeholder 2">
            <a:extLst>
              <a:ext uri="{FF2B5EF4-FFF2-40B4-BE49-F238E27FC236}">
                <a16:creationId xmlns:a16="http://schemas.microsoft.com/office/drawing/2014/main" id="{B4329649-552E-5E4A-82A3-4D7690027151}"/>
              </a:ext>
            </a:extLst>
          </p:cNvPr>
          <p:cNvSpPr>
            <a:spLocks noGrp="1"/>
          </p:cNvSpPr>
          <p:nvPr>
            <p:ph idx="1"/>
          </p:nvPr>
        </p:nvSpPr>
        <p:spPr>
          <a:xfrm>
            <a:off x="91440" y="1005840"/>
            <a:ext cx="4667373" cy="3998779"/>
          </a:xfrm>
        </p:spPr>
        <p:txBody>
          <a:bodyPr/>
          <a:lstStyle/>
          <a:p>
            <a:pPr marL="457200">
              <a:spcAft>
                <a:spcPts val="600"/>
              </a:spcAft>
              <a:buFont typeface="+mj-lt"/>
              <a:buAutoNum type="arabicPeriod"/>
            </a:pPr>
            <a:r>
              <a:rPr lang="en-US" sz="2400" dirty="0"/>
              <a:t>Identify control options  </a:t>
            </a:r>
          </a:p>
          <a:p>
            <a:pPr marL="457200">
              <a:spcAft>
                <a:spcPts val="600"/>
              </a:spcAft>
              <a:buFont typeface="+mj-lt"/>
              <a:buAutoNum type="arabicPeriod"/>
            </a:pPr>
            <a:r>
              <a:rPr lang="en-US" sz="2400" dirty="0"/>
              <a:t>Select controls  </a:t>
            </a:r>
          </a:p>
          <a:p>
            <a:pPr marL="457200">
              <a:spcAft>
                <a:spcPts val="600"/>
              </a:spcAft>
              <a:buFont typeface="+mj-lt"/>
              <a:buAutoNum type="arabicPeriod"/>
            </a:pPr>
            <a:r>
              <a:rPr lang="en-US" sz="2400" dirty="0"/>
              <a:t>Develop and update a hazard control plan  </a:t>
            </a:r>
          </a:p>
          <a:p>
            <a:pPr marL="457200">
              <a:spcAft>
                <a:spcPts val="600"/>
              </a:spcAft>
              <a:buFont typeface="+mj-lt"/>
              <a:buAutoNum type="arabicPeriod"/>
            </a:pPr>
            <a:r>
              <a:rPr lang="en-US" sz="2400" dirty="0"/>
              <a:t>Select controls to protect workers during atypical operations and emergencies </a:t>
            </a:r>
            <a:r>
              <a:rPr lang="en-US" sz="2800" dirty="0"/>
              <a:t> </a:t>
            </a:r>
          </a:p>
          <a:p>
            <a:pPr marL="457200">
              <a:spcAft>
                <a:spcPts val="600"/>
              </a:spcAft>
              <a:buFont typeface="+mj-lt"/>
              <a:buAutoNum type="arabicPeriod"/>
            </a:pPr>
            <a:endParaRPr lang="en-US" dirty="0"/>
          </a:p>
        </p:txBody>
      </p:sp>
      <p:pic>
        <p:nvPicPr>
          <p:cNvPr id="4" name="Picture 3" title="control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987" y="1197196"/>
            <a:ext cx="2952750" cy="3838575"/>
          </a:xfrm>
          <a:prstGeom prst="rect">
            <a:avLst/>
          </a:prstGeom>
        </p:spPr>
      </p:pic>
    </p:spTree>
    <p:extLst>
      <p:ext uri="{BB962C8B-B14F-4D97-AF65-F5344CB8AC3E}">
        <p14:creationId xmlns:p14="http://schemas.microsoft.com/office/powerpoint/2010/main" val="34202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Effectiveness</a:t>
            </a:r>
          </a:p>
        </p:txBody>
      </p:sp>
      <p:sp>
        <p:nvSpPr>
          <p:cNvPr id="8" name="TextBox 7">
            <a:extLst>
              <a:ext uri="{FF2B5EF4-FFF2-40B4-BE49-F238E27FC236}">
                <a16:creationId xmlns:a16="http://schemas.microsoft.com/office/drawing/2014/main" id="{4719209C-9351-4EE1-A7ED-2B931A6A703F}"/>
              </a:ext>
            </a:extLst>
          </p:cNvPr>
          <p:cNvSpPr txBox="1"/>
          <p:nvPr/>
        </p:nvSpPr>
        <p:spPr>
          <a:xfrm>
            <a:off x="84541" y="1216023"/>
            <a:ext cx="1933731" cy="954107"/>
          </a:xfrm>
          <a:prstGeom prst="rect">
            <a:avLst/>
          </a:prstGeom>
          <a:solidFill>
            <a:srgbClr val="FFC000"/>
          </a:solidFill>
          <a:ln w="19050">
            <a:solidFill>
              <a:schemeClr val="tx1"/>
            </a:solidFill>
          </a:ln>
        </p:spPr>
        <p:txBody>
          <a:bodyPr wrap="square" rtlCol="0">
            <a:spAutoFit/>
          </a:bodyPr>
          <a:lstStyle/>
          <a:p>
            <a:pPr algn="ctr"/>
            <a:r>
              <a:rPr lang="en-US" sz="2800" dirty="0">
                <a:latin typeface="Tahoma"/>
                <a:cs typeface="Tahoma"/>
              </a:rPr>
              <a:t>Most effective</a:t>
            </a:r>
          </a:p>
        </p:txBody>
      </p:sp>
      <p:sp>
        <p:nvSpPr>
          <p:cNvPr id="10" name="Down Arrow 6" descr="Arrow that indicates the control methods on the chart start with most effective at the top and goes to least effective at the bottom.">
            <a:extLst>
              <a:ext uri="{FF2B5EF4-FFF2-40B4-BE49-F238E27FC236}">
                <a16:creationId xmlns:a16="http://schemas.microsoft.com/office/drawing/2014/main" id="{94195E13-2210-4974-9524-C78CE5A77978}"/>
              </a:ext>
            </a:extLst>
          </p:cNvPr>
          <p:cNvSpPr/>
          <p:nvPr/>
        </p:nvSpPr>
        <p:spPr>
          <a:xfrm>
            <a:off x="809090" y="2988957"/>
            <a:ext cx="484632" cy="978408"/>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A1F5F75-C887-4744-8BBA-7E937EB0F4E0}"/>
              </a:ext>
            </a:extLst>
          </p:cNvPr>
          <p:cNvSpPr txBox="1"/>
          <p:nvPr/>
        </p:nvSpPr>
        <p:spPr>
          <a:xfrm>
            <a:off x="84541" y="4786193"/>
            <a:ext cx="1933731" cy="954107"/>
          </a:xfrm>
          <a:prstGeom prst="rect">
            <a:avLst/>
          </a:prstGeom>
          <a:solidFill>
            <a:srgbClr val="FFC000"/>
          </a:solidFill>
          <a:ln w="19050">
            <a:solidFill>
              <a:schemeClr val="tx1"/>
            </a:solidFill>
          </a:ln>
        </p:spPr>
        <p:txBody>
          <a:bodyPr wrap="square" rtlCol="0">
            <a:spAutoFit/>
          </a:bodyPr>
          <a:lstStyle/>
          <a:p>
            <a:pPr algn="ctr"/>
            <a:r>
              <a:rPr lang="en-US" sz="2800" dirty="0">
                <a:latin typeface="Tahoma"/>
                <a:cs typeface="Tahoma"/>
              </a:rPr>
              <a:t>Least effective</a:t>
            </a:r>
          </a:p>
        </p:txBody>
      </p:sp>
      <p:graphicFrame>
        <p:nvGraphicFramePr>
          <p:cNvPr id="4" name="Content Placeholder 3" title="control types"/>
          <p:cNvGraphicFramePr>
            <a:graphicFrameLocks noGrp="1"/>
          </p:cNvGraphicFramePr>
          <p:nvPr>
            <p:ph idx="1"/>
            <p:extLst>
              <p:ext uri="{D42A27DB-BD31-4B8C-83A1-F6EECF244321}">
                <p14:modId xmlns:p14="http://schemas.microsoft.com/office/powerpoint/2010/main" val="993032600"/>
              </p:ext>
            </p:extLst>
          </p:nvPr>
        </p:nvGraphicFramePr>
        <p:xfrm>
          <a:off x="2306403" y="1359801"/>
          <a:ext cx="6554008" cy="4236720"/>
        </p:xfrm>
        <a:graphic>
          <a:graphicData uri="http://schemas.openxmlformats.org/drawingml/2006/table">
            <a:tbl>
              <a:tblPr firstRow="1" bandRow="1">
                <a:tableStyleId>{073A0DAA-6AF3-43AB-8588-CEC1D06C72B9}</a:tableStyleId>
              </a:tblPr>
              <a:tblGrid>
                <a:gridCol w="2878112">
                  <a:extLst>
                    <a:ext uri="{9D8B030D-6E8A-4147-A177-3AD203B41FA5}">
                      <a16:colId xmlns:a16="http://schemas.microsoft.com/office/drawing/2014/main" val="20000"/>
                    </a:ext>
                  </a:extLst>
                </a:gridCol>
                <a:gridCol w="3675896">
                  <a:extLst>
                    <a:ext uri="{9D8B030D-6E8A-4147-A177-3AD203B41FA5}">
                      <a16:colId xmlns:a16="http://schemas.microsoft.com/office/drawing/2014/main" val="20001"/>
                    </a:ext>
                  </a:extLst>
                </a:gridCol>
              </a:tblGrid>
              <a:tr h="377895">
                <a:tc>
                  <a:txBody>
                    <a:bodyPr/>
                    <a:lstStyle/>
                    <a:p>
                      <a:r>
                        <a:rPr lang="en-US" sz="2000" dirty="0"/>
                        <a:t>Control Type</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r>
                        <a:rPr lang="en-US" sz="2000" dirty="0"/>
                        <a:t>Examples</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822960">
                <a:tc>
                  <a:txBody>
                    <a:bodyPr/>
                    <a:lstStyle/>
                    <a:p>
                      <a:r>
                        <a:rPr lang="en-US" sz="2000" dirty="0"/>
                        <a:t>Elimination or substitution</a:t>
                      </a:r>
                    </a:p>
                  </a:txBody>
                  <a:tcPr anchor="ctr">
                    <a:lnL w="19050" cap="flat" cmpd="sng" algn="ctr">
                      <a:solidFill>
                        <a:schemeClr val="tx1"/>
                      </a:solidFill>
                      <a:prstDash val="solid"/>
                      <a:round/>
                      <a:headEnd type="none" w="med" len="med"/>
                      <a:tailEnd type="none" w="med" len="med"/>
                    </a:lnL>
                  </a:tcPr>
                </a:tc>
                <a:tc>
                  <a:txBody>
                    <a:bodyPr/>
                    <a:lstStyle/>
                    <a:p>
                      <a:pPr marL="0" indent="0">
                        <a:buFontTx/>
                        <a:buNone/>
                      </a:pPr>
                      <a:r>
                        <a:rPr lang="en-US" sz="2000" baseline="0" dirty="0"/>
                        <a:t>Mechanical lift instead of ladder</a:t>
                      </a:r>
                    </a:p>
                  </a:txBody>
                  <a:tcPr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48640">
                <a:tc>
                  <a:txBody>
                    <a:bodyPr/>
                    <a:lstStyle/>
                    <a:p>
                      <a:r>
                        <a:rPr lang="en-US" sz="2000" dirty="0"/>
                        <a:t>Engineering controls</a:t>
                      </a:r>
                    </a:p>
                  </a:txBody>
                  <a:tcPr anchor="ctr">
                    <a:lnL w="19050" cap="flat" cmpd="sng" algn="ctr">
                      <a:solidFill>
                        <a:schemeClr val="tx1"/>
                      </a:solidFill>
                      <a:prstDash val="solid"/>
                      <a:round/>
                      <a:headEnd type="none" w="med" len="med"/>
                      <a:tailEnd type="none" w="med" len="med"/>
                    </a:lnL>
                  </a:tcPr>
                </a:tc>
                <a:tc>
                  <a:txBody>
                    <a:bodyPr/>
                    <a:lstStyle/>
                    <a:p>
                      <a:pPr marL="0" indent="0">
                        <a:buFontTx/>
                        <a:buNone/>
                      </a:pPr>
                      <a:r>
                        <a:rPr lang="en-US" sz="2000" dirty="0"/>
                        <a:t>Trench plates, tool guards</a:t>
                      </a:r>
                    </a:p>
                  </a:txBody>
                  <a:tcPr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22960">
                <a:tc>
                  <a:txBody>
                    <a:bodyPr/>
                    <a:lstStyle/>
                    <a:p>
                      <a:r>
                        <a:rPr lang="en-US" sz="2000" dirty="0"/>
                        <a:t>Warnings</a:t>
                      </a:r>
                    </a:p>
                  </a:txBody>
                  <a:tcPr anchor="ctr">
                    <a:lnL w="19050" cap="flat" cmpd="sng" algn="ctr">
                      <a:solidFill>
                        <a:schemeClr val="tx1"/>
                      </a:solidFill>
                      <a:prstDash val="solid"/>
                      <a:round/>
                      <a:headEnd type="none" w="med" len="med"/>
                      <a:tailEnd type="none" w="med" len="med"/>
                    </a:lnL>
                  </a:tcPr>
                </a:tc>
                <a:tc>
                  <a:txBody>
                    <a:bodyPr/>
                    <a:lstStyle/>
                    <a:p>
                      <a:pPr marL="0" indent="0">
                        <a:buFontTx/>
                        <a:buNone/>
                      </a:pPr>
                      <a:r>
                        <a:rPr lang="en-US" sz="2000" dirty="0"/>
                        <a:t>Signs, labels, caution tape, barriers</a:t>
                      </a:r>
                    </a:p>
                  </a:txBody>
                  <a:tcPr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822960">
                <a:tc>
                  <a:txBody>
                    <a:bodyPr/>
                    <a:lstStyle/>
                    <a:p>
                      <a:r>
                        <a:rPr lang="en-US" sz="2000" dirty="0"/>
                        <a:t>Training</a:t>
                      </a:r>
                      <a:r>
                        <a:rPr lang="en-US" sz="2000" baseline="0" dirty="0"/>
                        <a:t> &amp; procedures</a:t>
                      </a:r>
                      <a:endParaRPr lang="en-US" sz="2000" dirty="0"/>
                    </a:p>
                  </a:txBody>
                  <a:tcPr anchor="ctr">
                    <a:lnL w="19050" cap="flat" cmpd="sng" algn="ctr">
                      <a:solidFill>
                        <a:schemeClr val="tx1"/>
                      </a:solidFill>
                      <a:prstDash val="solid"/>
                      <a:round/>
                      <a:headEnd type="none" w="med" len="med"/>
                      <a:tailEnd type="none" w="med" len="med"/>
                    </a:lnL>
                  </a:tcPr>
                </a:tc>
                <a:tc>
                  <a:txBody>
                    <a:bodyPr/>
                    <a:lstStyle/>
                    <a:p>
                      <a:pPr marL="0" indent="0">
                        <a:buFontTx/>
                        <a:buNone/>
                      </a:pPr>
                      <a:r>
                        <a:rPr lang="en-US" sz="2000" baseline="0" dirty="0"/>
                        <a:t>Standard operating procedures (SOPs)</a:t>
                      </a:r>
                    </a:p>
                  </a:txBody>
                  <a:tcPr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822960">
                <a:tc>
                  <a:txBody>
                    <a:bodyPr/>
                    <a:lstStyle/>
                    <a:p>
                      <a:r>
                        <a:rPr lang="en-US" sz="2000" dirty="0"/>
                        <a:t>Personal Protective Equipment (PPE)</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indent="0">
                        <a:buFontTx/>
                        <a:buNone/>
                      </a:pPr>
                      <a:r>
                        <a:rPr lang="en-US" sz="2000" baseline="0" dirty="0"/>
                        <a:t>Hardhat, hard toe boots, safety glasses</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844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Control Effectiveness</a:t>
            </a:r>
            <a:br>
              <a:rPr lang="en-US" sz="3600" dirty="0"/>
            </a:br>
            <a:r>
              <a:rPr lang="en-US" sz="2400" dirty="0"/>
              <a:t>Example:</a:t>
            </a:r>
            <a:r>
              <a:rPr lang="en-US" sz="2000" dirty="0"/>
              <a:t> </a:t>
            </a:r>
            <a:r>
              <a:rPr lang="en-US" sz="2400" dirty="0"/>
              <a:t>Staging Pallets of Modules</a:t>
            </a:r>
          </a:p>
        </p:txBody>
      </p:sp>
      <p:sp>
        <p:nvSpPr>
          <p:cNvPr id="9" name="TextBox 8">
            <a:extLst>
              <a:ext uri="{FF2B5EF4-FFF2-40B4-BE49-F238E27FC236}">
                <a16:creationId xmlns:a16="http://schemas.microsoft.com/office/drawing/2014/main" id="{3EC82A5F-F873-4B37-8939-1E9F21B5E656}"/>
              </a:ext>
            </a:extLst>
          </p:cNvPr>
          <p:cNvSpPr txBox="1"/>
          <p:nvPr/>
        </p:nvSpPr>
        <p:spPr>
          <a:xfrm>
            <a:off x="84541" y="1463453"/>
            <a:ext cx="1645920" cy="954107"/>
          </a:xfrm>
          <a:prstGeom prst="rect">
            <a:avLst/>
          </a:prstGeom>
          <a:solidFill>
            <a:srgbClr val="FFC000"/>
          </a:solidFill>
          <a:ln w="19050">
            <a:solidFill>
              <a:schemeClr val="tx1"/>
            </a:solidFill>
          </a:ln>
        </p:spPr>
        <p:txBody>
          <a:bodyPr wrap="square" rtlCol="0">
            <a:spAutoFit/>
          </a:bodyPr>
          <a:lstStyle/>
          <a:p>
            <a:pPr algn="ctr"/>
            <a:r>
              <a:rPr lang="en-US" sz="2800" dirty="0">
                <a:latin typeface="Tahoma"/>
                <a:cs typeface="Tahoma"/>
              </a:rPr>
              <a:t>Most effective</a:t>
            </a:r>
          </a:p>
        </p:txBody>
      </p:sp>
      <p:sp>
        <p:nvSpPr>
          <p:cNvPr id="11" name="Down Arrow 6" descr="Arrow that indicates the control methods on the slide start with most effective at the top and goes to least effective at the bottom.">
            <a:extLst>
              <a:ext uri="{FF2B5EF4-FFF2-40B4-BE49-F238E27FC236}">
                <a16:creationId xmlns:a16="http://schemas.microsoft.com/office/drawing/2014/main" id="{0AD02CAC-9454-4A2E-852A-2159035207CB}"/>
              </a:ext>
            </a:extLst>
          </p:cNvPr>
          <p:cNvSpPr/>
          <p:nvPr/>
        </p:nvSpPr>
        <p:spPr>
          <a:xfrm>
            <a:off x="665185" y="3236387"/>
            <a:ext cx="484632" cy="978408"/>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6B36BF6-47D9-4EF0-87E7-2CD14D291006}"/>
              </a:ext>
            </a:extLst>
          </p:cNvPr>
          <p:cNvSpPr txBox="1"/>
          <p:nvPr/>
        </p:nvSpPr>
        <p:spPr>
          <a:xfrm>
            <a:off x="84541" y="5033623"/>
            <a:ext cx="1645920" cy="954107"/>
          </a:xfrm>
          <a:prstGeom prst="rect">
            <a:avLst/>
          </a:prstGeom>
          <a:solidFill>
            <a:srgbClr val="FFC000"/>
          </a:solidFill>
          <a:ln w="19050">
            <a:solidFill>
              <a:schemeClr val="tx1"/>
            </a:solidFill>
          </a:ln>
        </p:spPr>
        <p:txBody>
          <a:bodyPr wrap="square" rtlCol="0">
            <a:spAutoFit/>
          </a:bodyPr>
          <a:lstStyle/>
          <a:p>
            <a:pPr algn="ctr"/>
            <a:r>
              <a:rPr lang="en-US" sz="2800" dirty="0">
                <a:latin typeface="Tahoma"/>
                <a:cs typeface="Tahoma"/>
              </a:rPr>
              <a:t>Least effective</a:t>
            </a:r>
          </a:p>
        </p:txBody>
      </p:sp>
      <p:sp>
        <p:nvSpPr>
          <p:cNvPr id="8" name="Content Placeholder 7">
            <a:extLst>
              <a:ext uri="{FF2B5EF4-FFF2-40B4-BE49-F238E27FC236}">
                <a16:creationId xmlns:a16="http://schemas.microsoft.com/office/drawing/2014/main" id="{EB33D512-C89B-4E7F-A237-7E8D9898A493}"/>
              </a:ext>
            </a:extLst>
          </p:cNvPr>
          <p:cNvSpPr>
            <a:spLocks noGrp="1"/>
          </p:cNvSpPr>
          <p:nvPr>
            <p:ph idx="4294967295"/>
          </p:nvPr>
        </p:nvSpPr>
        <p:spPr>
          <a:xfrm>
            <a:off x="1868220" y="1010020"/>
            <a:ext cx="7282835" cy="5175250"/>
          </a:xfrm>
        </p:spPr>
        <p:txBody>
          <a:bodyPr>
            <a:noAutofit/>
          </a:bodyPr>
          <a:lstStyle/>
          <a:p>
            <a:r>
              <a:rPr lang="en-US" sz="2800" b="1" dirty="0"/>
              <a:t>Eliminate or substitution</a:t>
            </a:r>
          </a:p>
          <a:p>
            <a:pPr lvl="1"/>
            <a:r>
              <a:rPr lang="en-US" sz="2400" dirty="0"/>
              <a:t>Stage pallets while with no other workers are on site</a:t>
            </a:r>
          </a:p>
          <a:p>
            <a:r>
              <a:rPr lang="en-US" sz="2800" b="1" dirty="0"/>
              <a:t>Engineering</a:t>
            </a:r>
          </a:p>
          <a:p>
            <a:pPr lvl="1"/>
            <a:r>
              <a:rPr lang="en-US" sz="2400" dirty="0"/>
              <a:t>Erect fencing to prevent unauthorized access</a:t>
            </a:r>
          </a:p>
          <a:p>
            <a:r>
              <a:rPr lang="en-US" sz="2800" b="1" dirty="0"/>
              <a:t>Warning</a:t>
            </a:r>
          </a:p>
          <a:p>
            <a:pPr lvl="1"/>
            <a:r>
              <a:rPr lang="en-US" sz="2400" dirty="0"/>
              <a:t>Caution tape around area of staging</a:t>
            </a:r>
          </a:p>
          <a:p>
            <a:r>
              <a:rPr lang="en-US" sz="2800" b="1" dirty="0"/>
              <a:t>Training and procedures</a:t>
            </a:r>
          </a:p>
          <a:p>
            <a:pPr lvl="1"/>
            <a:r>
              <a:rPr lang="en-US" sz="2400" dirty="0"/>
              <a:t>People and material lift never in same row</a:t>
            </a:r>
          </a:p>
          <a:p>
            <a:r>
              <a:rPr lang="en-US" sz="2800" b="1" dirty="0"/>
              <a:t>Personal Protective Equipment (PPE)</a:t>
            </a:r>
          </a:p>
          <a:p>
            <a:pPr lvl="1"/>
            <a:r>
              <a:rPr lang="en-US" sz="2400" dirty="0"/>
              <a:t>Hardhats, reflective vests / jackets, protective toe footwear</a:t>
            </a:r>
          </a:p>
        </p:txBody>
      </p:sp>
    </p:spTree>
    <p:extLst>
      <p:ext uri="{BB962C8B-B14F-4D97-AF65-F5344CB8AC3E}">
        <p14:creationId xmlns:p14="http://schemas.microsoft.com/office/powerpoint/2010/main" val="24403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0D47-2F72-4F52-B8DC-5914D7E62F11}"/>
              </a:ext>
            </a:extLst>
          </p:cNvPr>
          <p:cNvSpPr>
            <a:spLocks noGrp="1"/>
          </p:cNvSpPr>
          <p:nvPr>
            <p:ph type="title"/>
          </p:nvPr>
        </p:nvSpPr>
        <p:spPr/>
        <p:txBody>
          <a:bodyPr/>
          <a:lstStyle/>
          <a:p>
            <a:r>
              <a:rPr lang="en-US" sz="3600" dirty="0"/>
              <a:t>Signs and Tags </a:t>
            </a:r>
            <a:r>
              <a:rPr lang="en-US" sz="2800" dirty="0"/>
              <a:t/>
            </a:r>
            <a:br>
              <a:rPr lang="en-US" sz="2800" dirty="0"/>
            </a:br>
            <a:r>
              <a:rPr lang="en-US" sz="2000" i="1" dirty="0"/>
              <a:t>OSHA 1910.145 / ANSI Z535</a:t>
            </a:r>
          </a:p>
        </p:txBody>
      </p:sp>
      <p:sp>
        <p:nvSpPr>
          <p:cNvPr id="5" name="Content Placeholder 4">
            <a:extLst>
              <a:ext uri="{FF2B5EF4-FFF2-40B4-BE49-F238E27FC236}">
                <a16:creationId xmlns:a16="http://schemas.microsoft.com/office/drawing/2014/main" id="{FCA28EC3-DDF5-4712-A22C-9C006D576F41}"/>
              </a:ext>
            </a:extLst>
          </p:cNvPr>
          <p:cNvSpPr>
            <a:spLocks noGrp="1"/>
          </p:cNvSpPr>
          <p:nvPr>
            <p:ph idx="4294967295"/>
          </p:nvPr>
        </p:nvSpPr>
        <p:spPr>
          <a:xfrm>
            <a:off x="3191557" y="1078288"/>
            <a:ext cx="5431926" cy="1838362"/>
          </a:xfrm>
        </p:spPr>
        <p:txBody>
          <a:bodyPr/>
          <a:lstStyle/>
          <a:p>
            <a:r>
              <a:rPr lang="en-US" sz="2400" dirty="0"/>
              <a:t>Shall be used in major hazard situations where an </a:t>
            </a:r>
            <a:r>
              <a:rPr lang="en-US" sz="2400" b="1" dirty="0"/>
              <a:t>immediate hazard </a:t>
            </a:r>
            <a:r>
              <a:rPr lang="en-US" sz="2400" dirty="0"/>
              <a:t>presents a threat of death or serious injury to employees</a:t>
            </a:r>
          </a:p>
        </p:txBody>
      </p:sp>
      <p:sp>
        <p:nvSpPr>
          <p:cNvPr id="7" name="Content Placeholder 4">
            <a:extLst>
              <a:ext uri="{FF2B5EF4-FFF2-40B4-BE49-F238E27FC236}">
                <a16:creationId xmlns:a16="http://schemas.microsoft.com/office/drawing/2014/main" id="{34F66C77-4407-4543-B9EF-28CE5CD5FA6A}"/>
              </a:ext>
            </a:extLst>
          </p:cNvPr>
          <p:cNvSpPr txBox="1">
            <a:spLocks/>
          </p:cNvSpPr>
          <p:nvPr/>
        </p:nvSpPr>
        <p:spPr>
          <a:xfrm>
            <a:off x="3191556" y="2908685"/>
            <a:ext cx="5732413" cy="1986746"/>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May be used to represent a hazard level between ‘Caution’ and ‘Danger,’ provided that they have a signal word of ‘Warning,’ and an appropriate message</a:t>
            </a:r>
          </a:p>
        </p:txBody>
      </p:sp>
      <p:sp>
        <p:nvSpPr>
          <p:cNvPr id="8" name="Content Placeholder 4">
            <a:extLst>
              <a:ext uri="{FF2B5EF4-FFF2-40B4-BE49-F238E27FC236}">
                <a16:creationId xmlns:a16="http://schemas.microsoft.com/office/drawing/2014/main" id="{2E79B2FA-0CBD-4C3B-B87E-1AF297A4F6DC}"/>
              </a:ext>
            </a:extLst>
          </p:cNvPr>
          <p:cNvSpPr txBox="1">
            <a:spLocks/>
          </p:cNvSpPr>
          <p:nvPr/>
        </p:nvSpPr>
        <p:spPr>
          <a:xfrm>
            <a:off x="3191556" y="5110499"/>
            <a:ext cx="5676369" cy="172019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Shall be used in minor hazard situations where a non-immediate or potential hazard or unsafe practice presents a lesser threat of injury</a:t>
            </a:r>
          </a:p>
        </p:txBody>
      </p:sp>
      <p:pic>
        <p:nvPicPr>
          <p:cNvPr id="4" name="Picture 3" descr="Danger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74" y="1456868"/>
            <a:ext cx="3019425" cy="1038225"/>
          </a:xfrm>
          <a:prstGeom prst="rect">
            <a:avLst/>
          </a:prstGeom>
        </p:spPr>
      </p:pic>
      <p:pic>
        <p:nvPicPr>
          <p:cNvPr id="9" name="Picture 8" descr="Warning use static grounding devices 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76" y="2981586"/>
            <a:ext cx="2581275" cy="1771650"/>
          </a:xfrm>
          <a:prstGeom prst="rect">
            <a:avLst/>
          </a:prstGeom>
        </p:spPr>
      </p:pic>
      <p:pic>
        <p:nvPicPr>
          <p:cNvPr id="10" name="Picture 9" descr="Caution tripping hazard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241" y="4860100"/>
            <a:ext cx="2644279" cy="1997900"/>
          </a:xfrm>
          <a:prstGeom prst="rect">
            <a:avLst/>
          </a:prstGeom>
        </p:spPr>
      </p:pic>
    </p:spTree>
    <p:extLst>
      <p:ext uri="{BB962C8B-B14F-4D97-AF65-F5344CB8AC3E}">
        <p14:creationId xmlns:p14="http://schemas.microsoft.com/office/powerpoint/2010/main" val="22394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D63-5C40-4B40-8319-0568E0A1F8AA}"/>
              </a:ext>
            </a:extLst>
          </p:cNvPr>
          <p:cNvSpPr>
            <a:spLocks noGrp="1"/>
          </p:cNvSpPr>
          <p:nvPr>
            <p:ph type="title"/>
          </p:nvPr>
        </p:nvSpPr>
        <p:spPr/>
        <p:txBody>
          <a:bodyPr/>
          <a:lstStyle/>
          <a:p>
            <a:r>
              <a:rPr lang="en-US" sz="2800" dirty="0">
                <a:solidFill>
                  <a:schemeClr val="tx1"/>
                </a:solidFill>
              </a:rPr>
              <a:t>Recommended </a:t>
            </a:r>
            <a:r>
              <a:rPr lang="en-US" sz="2800" dirty="0">
                <a:ln w="12700">
                  <a:solidFill>
                    <a:schemeClr val="tx1"/>
                  </a:solidFill>
                </a:ln>
                <a:solidFill>
                  <a:schemeClr val="tx1"/>
                </a:solidFill>
              </a:rPr>
              <a:t>Minimum</a:t>
            </a:r>
            <a:r>
              <a:rPr lang="en-US" sz="2800" dirty="0">
                <a:solidFill>
                  <a:schemeClr val="tx1"/>
                </a:solidFill>
              </a:rPr>
              <a:t> PPE</a:t>
            </a:r>
            <a:br>
              <a:rPr lang="en-US" sz="2800" dirty="0">
                <a:solidFill>
                  <a:schemeClr val="tx1"/>
                </a:solidFill>
              </a:rPr>
            </a:br>
            <a:r>
              <a:rPr lang="en-US" sz="2800" dirty="0">
                <a:solidFill>
                  <a:schemeClr val="tx1"/>
                </a:solidFill>
              </a:rPr>
              <a:t>  for Non-Electrical Hazards</a:t>
            </a:r>
            <a:endParaRPr lang="en-US" sz="2800" i="1" dirty="0">
              <a:solidFill>
                <a:schemeClr val="tx1"/>
              </a:solidFill>
            </a:endParaRPr>
          </a:p>
        </p:txBody>
      </p:sp>
      <p:sp>
        <p:nvSpPr>
          <p:cNvPr id="3" name="Content Placeholder 2">
            <a:extLst>
              <a:ext uri="{FF2B5EF4-FFF2-40B4-BE49-F238E27FC236}">
                <a16:creationId xmlns:a16="http://schemas.microsoft.com/office/drawing/2014/main" id="{30BD31A1-233F-44EA-A0DC-EDC7B4854D7C}"/>
              </a:ext>
            </a:extLst>
          </p:cNvPr>
          <p:cNvSpPr>
            <a:spLocks noGrp="1"/>
          </p:cNvSpPr>
          <p:nvPr>
            <p:ph idx="1"/>
          </p:nvPr>
        </p:nvSpPr>
        <p:spPr>
          <a:xfrm>
            <a:off x="207187" y="1409790"/>
            <a:ext cx="4613936" cy="5533821"/>
          </a:xfrm>
        </p:spPr>
        <p:txBody>
          <a:bodyPr>
            <a:noAutofit/>
          </a:bodyPr>
          <a:lstStyle/>
          <a:p>
            <a:pPr>
              <a:spcAft>
                <a:spcPts val="600"/>
              </a:spcAft>
            </a:pPr>
            <a:r>
              <a:rPr lang="en-US" sz="2400" dirty="0"/>
              <a:t>Long sleeves, pants</a:t>
            </a:r>
          </a:p>
          <a:p>
            <a:pPr>
              <a:spcAft>
                <a:spcPts val="600"/>
              </a:spcAft>
            </a:pPr>
            <a:r>
              <a:rPr lang="en-US" sz="2400" dirty="0"/>
              <a:t>High visibility safety vest</a:t>
            </a:r>
          </a:p>
          <a:p>
            <a:pPr>
              <a:spcAft>
                <a:spcPts val="600"/>
              </a:spcAft>
            </a:pPr>
            <a:r>
              <a:rPr lang="en-US" sz="2400" dirty="0"/>
              <a:t>Safety glasses</a:t>
            </a:r>
          </a:p>
          <a:p>
            <a:pPr>
              <a:spcAft>
                <a:spcPts val="600"/>
              </a:spcAft>
            </a:pPr>
            <a:r>
              <a:rPr lang="en-US" sz="2400" dirty="0"/>
              <a:t>Hard hat </a:t>
            </a:r>
          </a:p>
          <a:p>
            <a:pPr>
              <a:spcAft>
                <a:spcPts val="600"/>
              </a:spcAft>
            </a:pPr>
            <a:r>
              <a:rPr lang="en-US" sz="2400" dirty="0"/>
              <a:t>Cut-resistant gloves</a:t>
            </a:r>
          </a:p>
          <a:p>
            <a:pPr>
              <a:spcAft>
                <a:spcPts val="600"/>
              </a:spcAft>
            </a:pPr>
            <a:r>
              <a:rPr lang="en-US" sz="2400" dirty="0"/>
              <a:t>ANSI-approved protective footwear</a:t>
            </a:r>
          </a:p>
          <a:p>
            <a:pPr>
              <a:spcAft>
                <a:spcPts val="600"/>
              </a:spcAft>
            </a:pPr>
            <a:r>
              <a:rPr lang="en-US" sz="2400" dirty="0"/>
              <a:t>Hearing / respiratory protection as necessary </a:t>
            </a:r>
          </a:p>
        </p:txBody>
      </p:sp>
      <p:sp>
        <p:nvSpPr>
          <p:cNvPr id="6" name="Oval 5" title="minimum PPE">
            <a:extLst>
              <a:ext uri="{FF2B5EF4-FFF2-40B4-BE49-F238E27FC236}">
                <a16:creationId xmlns:a16="http://schemas.microsoft.com/office/drawing/2014/main" id="{011697A9-5E90-F64D-B3F9-EF0BB7797098}"/>
              </a:ext>
            </a:extLst>
          </p:cNvPr>
          <p:cNvSpPr/>
          <p:nvPr/>
        </p:nvSpPr>
        <p:spPr>
          <a:xfrm>
            <a:off x="6829062" y="3808070"/>
            <a:ext cx="138896" cy="162045"/>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P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2023" y="1160632"/>
            <a:ext cx="3517392" cy="4675632"/>
          </a:xfrm>
          <a:prstGeom prst="rect">
            <a:avLst/>
          </a:prstGeom>
        </p:spPr>
      </p:pic>
    </p:spTree>
    <p:extLst>
      <p:ext uri="{BB962C8B-B14F-4D97-AF65-F5344CB8AC3E}">
        <p14:creationId xmlns:p14="http://schemas.microsoft.com/office/powerpoint/2010/main" val="702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PPE: Eye Protection</a:t>
            </a:r>
            <a:r>
              <a:rPr lang="en-US" dirty="0"/>
              <a:t/>
            </a:r>
            <a:br>
              <a:rPr lang="en-US" dirty="0"/>
            </a:br>
            <a:r>
              <a:rPr lang="en-US" sz="2000" i="1" dirty="0"/>
              <a:t>OSHA 1926.102 / ANSI Z87.1</a:t>
            </a:r>
          </a:p>
        </p:txBody>
      </p:sp>
      <p:sp>
        <p:nvSpPr>
          <p:cNvPr id="8" name="Content Placeholder 2"/>
          <p:cNvSpPr txBox="1">
            <a:spLocks/>
          </p:cNvSpPr>
          <p:nvPr/>
        </p:nvSpPr>
        <p:spPr>
          <a:xfrm>
            <a:off x="30480" y="926309"/>
            <a:ext cx="8643620" cy="2804677"/>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Ability to protect against specific hazards</a:t>
            </a:r>
          </a:p>
          <a:p>
            <a:pPr>
              <a:spcAft>
                <a:spcPts val="600"/>
              </a:spcAft>
            </a:pPr>
            <a:r>
              <a:rPr lang="en-US" sz="2800" dirty="0"/>
              <a:t>Eye protection must</a:t>
            </a:r>
          </a:p>
          <a:p>
            <a:pPr lvl="1">
              <a:spcAft>
                <a:spcPts val="600"/>
              </a:spcAft>
            </a:pPr>
            <a:r>
              <a:rPr lang="en-US" sz="2400" dirty="0"/>
              <a:t>Fit properly &amp; be reasonably comfortable</a:t>
            </a:r>
          </a:p>
          <a:p>
            <a:pPr lvl="1">
              <a:spcAft>
                <a:spcPts val="600"/>
              </a:spcAft>
            </a:pPr>
            <a:r>
              <a:rPr lang="en-US" sz="2400" dirty="0"/>
              <a:t>Provide unrestricted vision &amp; movement</a:t>
            </a:r>
          </a:p>
          <a:p>
            <a:pPr lvl="1">
              <a:spcAft>
                <a:spcPts val="600"/>
              </a:spcAft>
            </a:pPr>
            <a:r>
              <a:rPr lang="en-US" sz="2400" dirty="0"/>
              <a:t>Be durable (impact resistant) &amp; cleanable</a:t>
            </a:r>
          </a:p>
          <a:p>
            <a:pPr>
              <a:spcAft>
                <a:spcPts val="600"/>
              </a:spcAft>
            </a:pPr>
            <a:r>
              <a:rPr lang="en-US" sz="2800" dirty="0"/>
              <a:t>“ANSI Z87” must be printed on frame</a:t>
            </a:r>
          </a:p>
        </p:txBody>
      </p:sp>
      <p:sp>
        <p:nvSpPr>
          <p:cNvPr id="10" name="TextBox 9"/>
          <p:cNvSpPr txBox="1"/>
          <p:nvPr/>
        </p:nvSpPr>
        <p:spPr>
          <a:xfrm>
            <a:off x="540600" y="5944803"/>
            <a:ext cx="2944368" cy="400110"/>
          </a:xfrm>
          <a:prstGeom prst="rect">
            <a:avLst/>
          </a:prstGeom>
          <a:noFill/>
        </p:spPr>
        <p:txBody>
          <a:bodyPr wrap="square" rtlCol="0">
            <a:spAutoFit/>
          </a:bodyPr>
          <a:lstStyle/>
          <a:p>
            <a:pPr algn="ctr"/>
            <a:r>
              <a:rPr lang="en-US" sz="2000" dirty="0">
                <a:latin typeface="Tahoma"/>
                <a:cs typeface="Tahoma"/>
              </a:rPr>
              <a:t>Safety spectacles</a:t>
            </a:r>
          </a:p>
        </p:txBody>
      </p:sp>
      <p:sp>
        <p:nvSpPr>
          <p:cNvPr id="12" name="TextBox 11"/>
          <p:cNvSpPr txBox="1"/>
          <p:nvPr/>
        </p:nvSpPr>
        <p:spPr>
          <a:xfrm>
            <a:off x="3749110" y="5944803"/>
            <a:ext cx="2765372" cy="400110"/>
          </a:xfrm>
          <a:prstGeom prst="rect">
            <a:avLst/>
          </a:prstGeom>
          <a:noFill/>
        </p:spPr>
        <p:txBody>
          <a:bodyPr wrap="square" rtlCol="0">
            <a:spAutoFit/>
          </a:bodyPr>
          <a:lstStyle/>
          <a:p>
            <a:pPr algn="ctr"/>
            <a:r>
              <a:rPr lang="en-US" sz="2000" dirty="0">
                <a:latin typeface="Tahoma"/>
                <a:cs typeface="Tahoma"/>
              </a:rPr>
              <a:t>Safety goggles</a:t>
            </a:r>
          </a:p>
        </p:txBody>
      </p:sp>
      <p:sp>
        <p:nvSpPr>
          <p:cNvPr id="9" name="TextBox 8"/>
          <p:cNvSpPr txBox="1"/>
          <p:nvPr/>
        </p:nvSpPr>
        <p:spPr>
          <a:xfrm>
            <a:off x="6049926" y="5955437"/>
            <a:ext cx="3094073" cy="923330"/>
          </a:xfrm>
          <a:prstGeom prst="rect">
            <a:avLst/>
          </a:prstGeom>
          <a:noFill/>
        </p:spPr>
        <p:txBody>
          <a:bodyPr wrap="square" rtlCol="0">
            <a:spAutoFit/>
          </a:bodyPr>
          <a:lstStyle/>
          <a:p>
            <a:pPr algn="ctr"/>
            <a:r>
              <a:rPr lang="en-US" sz="2000" dirty="0">
                <a:latin typeface="Tahoma"/>
                <a:cs typeface="Tahoma"/>
              </a:rPr>
              <a:t>Standard sunglasses or corrective lenses </a:t>
            </a:r>
          </a:p>
          <a:p>
            <a:pPr algn="ctr"/>
            <a:r>
              <a:rPr lang="en-US" sz="1400" dirty="0">
                <a:latin typeface="Tahoma"/>
                <a:cs typeface="Tahoma"/>
              </a:rPr>
              <a:t>(without over the glasses protection)</a:t>
            </a:r>
            <a:endParaRPr lang="en-US" sz="2000" dirty="0">
              <a:latin typeface="Tahoma"/>
              <a:cs typeface="Tahoma"/>
            </a:endParaRPr>
          </a:p>
        </p:txBody>
      </p:sp>
      <p:pic>
        <p:nvPicPr>
          <p:cNvPr id="6" name="Picture 5" descr="Safety glasses and Safety Goggles&#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8619" y="4582898"/>
            <a:ext cx="5574081" cy="1182833"/>
          </a:xfrm>
          <a:prstGeom prst="rect">
            <a:avLst/>
          </a:prstGeom>
        </p:spPr>
      </p:pic>
      <p:pic>
        <p:nvPicPr>
          <p:cNvPr id="14" name="Picture 13" descr="Anti sign over non-safety rated g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898" y="3519814"/>
            <a:ext cx="2914108" cy="2393732"/>
          </a:xfrm>
          <a:prstGeom prst="rect">
            <a:avLst/>
          </a:prstGeom>
        </p:spPr>
      </p:pic>
    </p:spTree>
    <p:extLst>
      <p:ext uri="{BB962C8B-B14F-4D97-AF65-F5344CB8AC3E}">
        <p14:creationId xmlns:p14="http://schemas.microsoft.com/office/powerpoint/2010/main" val="7576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a:spLocks noGrp="1"/>
          </p:cNvSpPr>
          <p:nvPr>
            <p:ph type="title"/>
          </p:nvPr>
        </p:nvSpPr>
        <p:spPr>
          <a:xfrm>
            <a:off x="1" y="1"/>
            <a:ext cx="7577958" cy="914400"/>
          </a:xfrm>
        </p:spPr>
        <p:txBody>
          <a:bodyPr/>
          <a:lstStyle/>
          <a:p>
            <a:r>
              <a:rPr lang="en-US" sz="3600" dirty="0">
                <a:solidFill>
                  <a:schemeClr val="tx1"/>
                </a:solidFill>
              </a:rPr>
              <a:t>Site and Mechanical Hazards</a:t>
            </a: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299141" y="1803387"/>
            <a:ext cx="4380835" cy="1900140"/>
          </a:xfrm>
        </p:spPr>
        <p:txBody>
          <a:bodyPr/>
          <a:lstStyle/>
          <a:p>
            <a:pPr marL="0" indent="0" algn="ctr">
              <a:buNone/>
            </a:pPr>
            <a:r>
              <a:rPr lang="en-US" sz="3600" b="1" dirty="0"/>
              <a:t>Part I:</a:t>
            </a:r>
          </a:p>
          <a:p>
            <a:pPr marL="0" indent="0" algn="ctr">
              <a:buNone/>
            </a:pPr>
            <a:r>
              <a:rPr lang="en-US" sz="3600" b="1" dirty="0"/>
              <a:t>Overview of PV Site Hazards</a:t>
            </a:r>
            <a:r>
              <a:rPr lang="en-US" sz="4000" b="1" dirty="0"/>
              <a:t/>
            </a:r>
            <a:br>
              <a:rPr lang="en-US" sz="4000" b="1" dirty="0"/>
            </a:br>
            <a:endParaRPr lang="en-US" sz="4000" b="1" dirty="0"/>
          </a:p>
        </p:txBody>
      </p:sp>
      <p:pic>
        <p:nvPicPr>
          <p:cNvPr id="3" name="Picture 2" title="Par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294" y="1552214"/>
            <a:ext cx="3695700" cy="2781300"/>
          </a:xfrm>
          <a:prstGeom prst="rect">
            <a:avLst/>
          </a:prstGeom>
        </p:spPr>
      </p:pic>
    </p:spTree>
    <p:extLst>
      <p:ext uri="{BB962C8B-B14F-4D97-AF65-F5344CB8AC3E}">
        <p14:creationId xmlns:p14="http://schemas.microsoft.com/office/powerpoint/2010/main" val="250665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PPE: Head Protection</a:t>
            </a:r>
            <a:r>
              <a:rPr lang="en-US" dirty="0">
                <a:solidFill>
                  <a:schemeClr val="tx1"/>
                </a:solidFill>
              </a:rPr>
              <a:t/>
            </a:r>
            <a:br>
              <a:rPr lang="en-US" dirty="0">
                <a:solidFill>
                  <a:schemeClr val="tx1"/>
                </a:solidFill>
              </a:rPr>
            </a:br>
            <a:r>
              <a:rPr lang="en-US" sz="2000" i="1" dirty="0">
                <a:solidFill>
                  <a:schemeClr val="tx1"/>
                </a:solidFill>
              </a:rPr>
              <a:t>OSHA 1926.100 / ANSI Z89.1</a:t>
            </a:r>
          </a:p>
        </p:txBody>
      </p:sp>
      <p:sp>
        <p:nvSpPr>
          <p:cNvPr id="8" name="Content Placeholder 2"/>
          <p:cNvSpPr txBox="1">
            <a:spLocks/>
          </p:cNvSpPr>
          <p:nvPr/>
        </p:nvSpPr>
        <p:spPr>
          <a:xfrm>
            <a:off x="17009" y="1005840"/>
            <a:ext cx="6225948" cy="5357765"/>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Must be worn when</a:t>
            </a:r>
          </a:p>
          <a:p>
            <a:pPr lvl="1">
              <a:spcAft>
                <a:spcPts val="600"/>
              </a:spcAft>
            </a:pPr>
            <a:r>
              <a:rPr lang="en-US" sz="2400" dirty="0"/>
              <a:t>Required on job site</a:t>
            </a:r>
          </a:p>
          <a:p>
            <a:pPr lvl="1">
              <a:spcAft>
                <a:spcPts val="600"/>
              </a:spcAft>
            </a:pPr>
            <a:r>
              <a:rPr lang="en-US" sz="2400" dirty="0"/>
              <a:t>Possibility of contact with fixed objects</a:t>
            </a:r>
          </a:p>
          <a:p>
            <a:pPr lvl="1">
              <a:spcAft>
                <a:spcPts val="600"/>
              </a:spcAft>
            </a:pPr>
            <a:r>
              <a:rPr lang="en-US" sz="2400" dirty="0"/>
              <a:t>Objects might fall from above </a:t>
            </a:r>
          </a:p>
          <a:p>
            <a:pPr lvl="1">
              <a:spcAft>
                <a:spcPts val="600"/>
              </a:spcAft>
            </a:pPr>
            <a:r>
              <a:rPr lang="en-US" sz="2400" dirty="0"/>
              <a:t>Possibility of head contact with electrical hazards</a:t>
            </a:r>
          </a:p>
          <a:p>
            <a:pPr lvl="2">
              <a:spcAft>
                <a:spcPts val="600"/>
              </a:spcAft>
            </a:pPr>
            <a:r>
              <a:rPr lang="en-US" sz="2000" dirty="0"/>
              <a:t>Overhead power lines</a:t>
            </a:r>
          </a:p>
          <a:p>
            <a:pPr>
              <a:spcAft>
                <a:spcPts val="600"/>
              </a:spcAft>
            </a:pPr>
            <a:r>
              <a:rPr lang="en-US" sz="2800" dirty="0"/>
              <a:t>Class E hard hats</a:t>
            </a:r>
          </a:p>
          <a:p>
            <a:pPr lvl="1">
              <a:spcAft>
                <a:spcPts val="600"/>
              </a:spcAft>
            </a:pPr>
            <a:r>
              <a:rPr lang="en-US" sz="2400" dirty="0"/>
              <a:t>Protection from impact and  penetration from falling objects</a:t>
            </a:r>
          </a:p>
          <a:p>
            <a:pPr lvl="1">
              <a:spcAft>
                <a:spcPts val="600"/>
              </a:spcAft>
            </a:pPr>
            <a:r>
              <a:rPr lang="en-US" sz="2400" dirty="0"/>
              <a:t>High-voltage shock and burn protection</a:t>
            </a:r>
          </a:p>
          <a:p>
            <a:pPr lvl="1">
              <a:spcAft>
                <a:spcPts val="600"/>
              </a:spcAft>
            </a:pPr>
            <a:endParaRPr lang="en-US" sz="2400" dirty="0"/>
          </a:p>
        </p:txBody>
      </p:sp>
      <p:pic>
        <p:nvPicPr>
          <p:cNvPr id="4" name="Picture 3" descr="Icon illustrating different hard hat ratings. Class C is rate for bumping into objects and is not rated for electrical hazards., Class G is rated for falling objects and electrical hazards up to 2,200 volts. Class E is rated for electrical hazards up to 20,000 vol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85310" y="1210390"/>
            <a:ext cx="2785872" cy="4462272"/>
          </a:xfrm>
          <a:prstGeom prst="rect">
            <a:avLst/>
          </a:prstGeom>
        </p:spPr>
      </p:pic>
    </p:spTree>
    <p:extLst>
      <p:ext uri="{BB962C8B-B14F-4D97-AF65-F5344CB8AC3E}">
        <p14:creationId xmlns:p14="http://schemas.microsoft.com/office/powerpoint/2010/main" val="7596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PPE: Gloves</a:t>
            </a:r>
            <a:endParaRPr lang="en-US" sz="2000" i="1" dirty="0">
              <a:solidFill>
                <a:schemeClr val="tx1"/>
              </a:solidFill>
            </a:endParaRPr>
          </a:p>
        </p:txBody>
      </p:sp>
      <p:pic>
        <p:nvPicPr>
          <p:cNvPr id="7" name="Content Placeholder 6" descr="Picture of synthetic work gloves which are not electrically rated."/>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314838" y="1179849"/>
            <a:ext cx="2063917" cy="2458520"/>
          </a:xfrm>
          <a:prstGeom prst="rect">
            <a:avLst/>
          </a:prstGeom>
        </p:spPr>
      </p:pic>
      <p:sp>
        <p:nvSpPr>
          <p:cNvPr id="9" name="Content Placeholder 2"/>
          <p:cNvSpPr txBox="1">
            <a:spLocks/>
          </p:cNvSpPr>
          <p:nvPr/>
        </p:nvSpPr>
        <p:spPr>
          <a:xfrm>
            <a:off x="104841" y="3732810"/>
            <a:ext cx="4911512" cy="3056867"/>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Leather or synthetic gloves</a:t>
            </a:r>
          </a:p>
          <a:p>
            <a:pPr lvl="1">
              <a:spcAft>
                <a:spcPts val="600"/>
              </a:spcAft>
            </a:pPr>
            <a:r>
              <a:rPr lang="en-US" sz="2000" dirty="0"/>
              <a:t>Commonly used for PV site work</a:t>
            </a:r>
          </a:p>
          <a:p>
            <a:pPr lvl="1">
              <a:spcAft>
                <a:spcPts val="600"/>
              </a:spcAft>
            </a:pPr>
            <a:r>
              <a:rPr lang="en-US" sz="2000" dirty="0"/>
              <a:t>Allows dexterity </a:t>
            </a:r>
          </a:p>
          <a:p>
            <a:pPr lvl="1">
              <a:spcAft>
                <a:spcPts val="600"/>
              </a:spcAft>
            </a:pPr>
            <a:r>
              <a:rPr lang="en-US" sz="2000" dirty="0"/>
              <a:t>Cut and abrasive-resistant</a:t>
            </a:r>
          </a:p>
          <a:p>
            <a:pPr lvl="1">
              <a:spcAft>
                <a:spcPts val="600"/>
              </a:spcAft>
            </a:pPr>
            <a:r>
              <a:rPr lang="en-US" sz="2000" dirty="0"/>
              <a:t>Resistant to some chemicals </a:t>
            </a:r>
          </a:p>
          <a:p>
            <a:pPr lvl="1">
              <a:spcAft>
                <a:spcPts val="600"/>
              </a:spcAft>
            </a:pPr>
            <a:r>
              <a:rPr lang="en-US" sz="2000" dirty="0"/>
              <a:t>Do not protect against       electrical hazards!</a:t>
            </a:r>
          </a:p>
          <a:p>
            <a:pPr lvl="1">
              <a:spcAft>
                <a:spcPts val="600"/>
              </a:spcAft>
            </a:pPr>
            <a:endParaRPr lang="en-US" sz="2000" dirty="0"/>
          </a:p>
        </p:txBody>
      </p:sp>
      <p:sp>
        <p:nvSpPr>
          <p:cNvPr id="10" name="Content Placeholder 2"/>
          <p:cNvSpPr txBox="1">
            <a:spLocks/>
          </p:cNvSpPr>
          <p:nvPr/>
        </p:nvSpPr>
        <p:spPr>
          <a:xfrm>
            <a:off x="4763097" y="3749743"/>
            <a:ext cx="4140271" cy="2459698"/>
          </a:xfrm>
          <a:prstGeom prst="rect">
            <a:avLst/>
          </a:prstGeom>
          <a:no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Insulating rubber gloves </a:t>
            </a:r>
          </a:p>
          <a:p>
            <a:pPr lvl="1">
              <a:spcAft>
                <a:spcPts val="600"/>
              </a:spcAft>
            </a:pPr>
            <a:r>
              <a:rPr lang="en-US" sz="2000" dirty="0"/>
              <a:t>OSHA 1926.97 / ASTM D120-09 </a:t>
            </a:r>
          </a:p>
          <a:p>
            <a:pPr lvl="1">
              <a:spcAft>
                <a:spcPts val="600"/>
              </a:spcAft>
            </a:pPr>
            <a:r>
              <a:rPr lang="en-US" sz="2000" dirty="0"/>
              <a:t>For electrical safety </a:t>
            </a:r>
          </a:p>
          <a:p>
            <a:pPr lvl="1">
              <a:spcAft>
                <a:spcPts val="600"/>
              </a:spcAft>
            </a:pPr>
            <a:r>
              <a:rPr lang="en-US" sz="2000" dirty="0"/>
              <a:t>More in next lesson on                       PV electrical hazards!</a:t>
            </a:r>
          </a:p>
        </p:txBody>
      </p:sp>
      <p:pic>
        <p:nvPicPr>
          <p:cNvPr id="3" name="Picture 2" descr="glo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098" y="1162653"/>
            <a:ext cx="3724275" cy="2495550"/>
          </a:xfrm>
          <a:prstGeom prst="rect">
            <a:avLst/>
          </a:prstGeom>
        </p:spPr>
      </p:pic>
      <p:pic>
        <p:nvPicPr>
          <p:cNvPr id="5" name="Picture 4" descr="leather glov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16" y="1076205"/>
            <a:ext cx="2209800" cy="2552700"/>
          </a:xfrm>
          <a:prstGeom prst="rect">
            <a:avLst/>
          </a:prstGeom>
        </p:spPr>
      </p:pic>
    </p:spTree>
    <p:extLst>
      <p:ext uri="{BB962C8B-B14F-4D97-AF65-F5344CB8AC3E}">
        <p14:creationId xmlns:p14="http://schemas.microsoft.com/office/powerpoint/2010/main" val="42474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D63-5C40-4B40-8319-0568E0A1F8AA}"/>
              </a:ext>
            </a:extLst>
          </p:cNvPr>
          <p:cNvSpPr>
            <a:spLocks noGrp="1"/>
          </p:cNvSpPr>
          <p:nvPr>
            <p:ph type="title"/>
          </p:nvPr>
        </p:nvSpPr>
        <p:spPr/>
        <p:txBody>
          <a:bodyPr/>
          <a:lstStyle/>
          <a:p>
            <a:r>
              <a:rPr lang="en-US" sz="3600" dirty="0"/>
              <a:t>Employer Responsibilities: PPE</a:t>
            </a:r>
            <a:r>
              <a:rPr lang="en-US" dirty="0"/>
              <a:t/>
            </a:r>
            <a:br>
              <a:rPr lang="en-US" dirty="0"/>
            </a:br>
            <a:r>
              <a:rPr lang="en-US" sz="2000" i="1" dirty="0"/>
              <a:t>1910.132 General Requirements</a:t>
            </a:r>
          </a:p>
        </p:txBody>
      </p:sp>
      <p:sp>
        <p:nvSpPr>
          <p:cNvPr id="3" name="Content Placeholder 2">
            <a:extLst>
              <a:ext uri="{FF2B5EF4-FFF2-40B4-BE49-F238E27FC236}">
                <a16:creationId xmlns:a16="http://schemas.microsoft.com/office/drawing/2014/main" id="{30BD31A1-233F-44EA-A0DC-EDC7B4854D7C}"/>
              </a:ext>
            </a:extLst>
          </p:cNvPr>
          <p:cNvSpPr>
            <a:spLocks noGrp="1"/>
          </p:cNvSpPr>
          <p:nvPr>
            <p:ph idx="4294967295"/>
          </p:nvPr>
        </p:nvSpPr>
        <p:spPr>
          <a:xfrm>
            <a:off x="30480" y="957072"/>
            <a:ext cx="8418513" cy="5534025"/>
          </a:xfrm>
        </p:spPr>
        <p:txBody>
          <a:bodyPr>
            <a:noAutofit/>
          </a:bodyPr>
          <a:lstStyle/>
          <a:p>
            <a:pPr>
              <a:spcAft>
                <a:spcPts val="600"/>
              </a:spcAft>
            </a:pPr>
            <a:r>
              <a:rPr lang="en-US" sz="2800" dirty="0"/>
              <a:t>Employer responsibilities</a:t>
            </a:r>
          </a:p>
          <a:p>
            <a:pPr lvl="1">
              <a:spcAft>
                <a:spcPts val="600"/>
              </a:spcAft>
            </a:pPr>
            <a:r>
              <a:rPr lang="en-US" sz="2400" dirty="0"/>
              <a:t>Hazard analysis</a:t>
            </a:r>
          </a:p>
          <a:p>
            <a:pPr lvl="1">
              <a:spcAft>
                <a:spcPts val="600"/>
              </a:spcAft>
            </a:pPr>
            <a:r>
              <a:rPr lang="en-US" sz="2400" dirty="0"/>
              <a:t>Select PPE to protect employees from hazards</a:t>
            </a:r>
          </a:p>
          <a:p>
            <a:pPr lvl="1">
              <a:spcAft>
                <a:spcPts val="600"/>
              </a:spcAft>
            </a:pPr>
            <a:r>
              <a:rPr lang="en-US" sz="2400" dirty="0"/>
              <a:t>Communicate required PPE to employees</a:t>
            </a:r>
          </a:p>
          <a:p>
            <a:pPr lvl="1">
              <a:spcAft>
                <a:spcPts val="600"/>
              </a:spcAft>
            </a:pPr>
            <a:r>
              <a:rPr lang="en-US" sz="2400" dirty="0"/>
              <a:t>Provide proper fitting PPE for each employee</a:t>
            </a:r>
          </a:p>
          <a:p>
            <a:pPr lvl="1">
              <a:spcAft>
                <a:spcPts val="600"/>
              </a:spcAft>
            </a:pPr>
            <a:r>
              <a:rPr lang="en-US" sz="2400" dirty="0"/>
              <a:t>Provide training to those required to use PPE</a:t>
            </a:r>
          </a:p>
          <a:p>
            <a:pPr lvl="2">
              <a:spcAft>
                <a:spcPts val="600"/>
              </a:spcAft>
            </a:pPr>
            <a:r>
              <a:rPr lang="en-US" sz="2000" dirty="0"/>
              <a:t>When PPE necessary</a:t>
            </a:r>
          </a:p>
          <a:p>
            <a:pPr lvl="2">
              <a:spcAft>
                <a:spcPts val="600"/>
              </a:spcAft>
            </a:pPr>
            <a:r>
              <a:rPr lang="en-US" sz="2000" dirty="0"/>
              <a:t>What PPE necessary</a:t>
            </a:r>
          </a:p>
          <a:p>
            <a:pPr lvl="2">
              <a:spcAft>
                <a:spcPts val="600"/>
              </a:spcAft>
            </a:pPr>
            <a:r>
              <a:rPr lang="en-US" sz="2000" dirty="0"/>
              <a:t>Limitations of PPE</a:t>
            </a:r>
          </a:p>
          <a:p>
            <a:pPr lvl="2">
              <a:spcAft>
                <a:spcPts val="600"/>
              </a:spcAft>
            </a:pPr>
            <a:r>
              <a:rPr lang="en-US" sz="2000" dirty="0"/>
              <a:t>Proper care, maintenance,                                                                                         </a:t>
            </a:r>
            <a:r>
              <a:rPr lang="en-US" sz="2000" dirty="0">
                <a:solidFill>
                  <a:srgbClr val="000000"/>
                </a:solidFill>
                <a:latin typeface="Helvetica Neue"/>
              </a:rPr>
              <a:t>useful life and disposal of PPE</a:t>
            </a:r>
            <a:endParaRPr lang="en-US" sz="2000" dirty="0"/>
          </a:p>
        </p:txBody>
      </p:sp>
      <p:pic>
        <p:nvPicPr>
          <p:cNvPr id="11" name="Picture 10" descr="Picture of a group of workers in a conference room having a safety meeting.">
            <a:extLst>
              <a:ext uri="{FF2B5EF4-FFF2-40B4-BE49-F238E27FC236}">
                <a16:creationId xmlns:a16="http://schemas.microsoft.com/office/drawing/2014/main" id="{068B1539-E996-2042-A7F6-0663C922DD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0237" y="4247909"/>
            <a:ext cx="3976523" cy="2291787"/>
          </a:xfrm>
          <a:prstGeom prst="rect">
            <a:avLst/>
          </a:prstGeom>
          <a:ln>
            <a:solidFill>
              <a:srgbClr val="000000"/>
            </a:solidFill>
          </a:ln>
        </p:spPr>
      </p:pic>
    </p:spTree>
    <p:extLst>
      <p:ext uri="{BB962C8B-B14F-4D97-AF65-F5344CB8AC3E}">
        <p14:creationId xmlns:p14="http://schemas.microsoft.com/office/powerpoint/2010/main" val="16913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07CE-5549-4866-A383-593FD92E5D0E}"/>
              </a:ext>
            </a:extLst>
          </p:cNvPr>
          <p:cNvSpPr>
            <a:spLocks noGrp="1"/>
          </p:cNvSpPr>
          <p:nvPr>
            <p:ph type="title"/>
          </p:nvPr>
        </p:nvSpPr>
        <p:spPr/>
        <p:txBody>
          <a:bodyPr/>
          <a:lstStyle/>
          <a:p>
            <a:r>
              <a:rPr lang="en-US" sz="3600" dirty="0"/>
              <a:t>Employee Responsibilities: PPE</a:t>
            </a:r>
          </a:p>
        </p:txBody>
      </p:sp>
      <p:sp>
        <p:nvSpPr>
          <p:cNvPr id="3" name="Content Placeholder 2">
            <a:extLst>
              <a:ext uri="{FF2B5EF4-FFF2-40B4-BE49-F238E27FC236}">
                <a16:creationId xmlns:a16="http://schemas.microsoft.com/office/drawing/2014/main" id="{E23AE3A0-B210-4358-8DAD-45AA87828063}"/>
              </a:ext>
            </a:extLst>
          </p:cNvPr>
          <p:cNvSpPr>
            <a:spLocks noGrp="1"/>
          </p:cNvSpPr>
          <p:nvPr>
            <p:ph idx="4294967295"/>
          </p:nvPr>
        </p:nvSpPr>
        <p:spPr>
          <a:xfrm>
            <a:off x="1" y="915606"/>
            <a:ext cx="9143998" cy="2499118"/>
          </a:xfrm>
        </p:spPr>
        <p:txBody>
          <a:bodyPr/>
          <a:lstStyle/>
          <a:p>
            <a:pPr>
              <a:spcAft>
                <a:spcPts val="600"/>
              </a:spcAft>
            </a:pPr>
            <a:r>
              <a:rPr lang="en-US" sz="2800" dirty="0"/>
              <a:t>Follow Standard Operating Procedures (SOP)</a:t>
            </a:r>
          </a:p>
          <a:p>
            <a:pPr>
              <a:spcAft>
                <a:spcPts val="600"/>
              </a:spcAft>
            </a:pPr>
            <a:r>
              <a:rPr lang="en-US" sz="2800" dirty="0"/>
              <a:t>Report any workplace hazards</a:t>
            </a:r>
          </a:p>
          <a:p>
            <a:pPr>
              <a:spcAft>
                <a:spcPts val="600"/>
              </a:spcAft>
            </a:pPr>
            <a:r>
              <a:rPr lang="en-US" sz="2800" dirty="0"/>
              <a:t>Attend all safety meetings</a:t>
            </a:r>
          </a:p>
          <a:p>
            <a:pPr>
              <a:spcAft>
                <a:spcPts val="600"/>
              </a:spcAft>
            </a:pPr>
            <a:r>
              <a:rPr lang="en-US" sz="2800" dirty="0"/>
              <a:t>Follow JHAs and wear appropriate PPE for task</a:t>
            </a:r>
            <a:endParaRPr lang="en-US" sz="2400" dirty="0"/>
          </a:p>
          <a:p>
            <a:pPr>
              <a:spcAft>
                <a:spcPts val="600"/>
              </a:spcAft>
            </a:pPr>
            <a:r>
              <a:rPr lang="en-US" sz="2800" dirty="0"/>
              <a:t>Maintain PPE in good, clean condition</a:t>
            </a:r>
          </a:p>
        </p:txBody>
      </p:sp>
      <p:pic>
        <p:nvPicPr>
          <p:cNvPr id="4" name="Picture 3" title="employee respons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94" y="3806503"/>
            <a:ext cx="6810375" cy="2647950"/>
          </a:xfrm>
          <a:prstGeom prst="rect">
            <a:avLst/>
          </a:prstGeom>
        </p:spPr>
      </p:pic>
    </p:spTree>
    <p:extLst>
      <p:ext uri="{BB962C8B-B14F-4D97-AF65-F5344CB8AC3E}">
        <p14:creationId xmlns:p14="http://schemas.microsoft.com/office/powerpoint/2010/main" val="249196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smtClean="0"/>
              <a:t> Site </a:t>
            </a:r>
            <a:r>
              <a:rPr lang="en-US" sz="3600" dirty="0"/>
              <a:t>and Mechanical </a:t>
            </a:r>
            <a:r>
              <a:rPr lang="en-US" sz="3600" dirty="0" smtClean="0"/>
              <a:t>Hazards </a:t>
            </a:r>
            <a:endParaRPr lang="en-US" sz="3600" dirty="0"/>
          </a:p>
        </p:txBody>
      </p:sp>
      <p:pic>
        <p:nvPicPr>
          <p:cNvPr id="9" name="Picture 8" descr="Solar Energy International Logo">
            <a:extLst>
              <a:ext uri="{FF2B5EF4-FFF2-40B4-BE49-F238E27FC236}">
                <a16:creationId xmlns:a16="http://schemas.microsoft.com/office/drawing/2014/main" id="{5134D327-3272-4742-9485-1FD11C4E4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980" r="67546" b="23587"/>
          <a:stretch/>
        </p:blipFill>
        <p:spPr>
          <a:xfrm>
            <a:off x="7056902" y="10709"/>
            <a:ext cx="2021786" cy="903692"/>
          </a:xfrm>
          <a:prstGeom prst="rect">
            <a:avLst/>
          </a:prstGeom>
        </p:spPr>
      </p:pic>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219770" y="1818215"/>
            <a:ext cx="4380835" cy="2033024"/>
          </a:xfrm>
        </p:spPr>
        <p:txBody>
          <a:bodyPr/>
          <a:lstStyle/>
          <a:p>
            <a:pPr marL="0" indent="0" algn="ctr">
              <a:buNone/>
            </a:pPr>
            <a:r>
              <a:rPr lang="en-US" sz="4000" b="1" dirty="0"/>
              <a:t>End of Part III:</a:t>
            </a:r>
          </a:p>
          <a:p>
            <a:pPr marL="0" indent="0" algn="ctr">
              <a:buNone/>
            </a:pPr>
            <a:r>
              <a:rPr lang="en-US" sz="4000" b="1" dirty="0"/>
              <a:t>Hazard Controls and PPE</a:t>
            </a:r>
            <a:br>
              <a:rPr lang="en-US" sz="4000" b="1" dirty="0"/>
            </a:br>
            <a:r>
              <a:rPr lang="en-US" sz="4000" b="1" dirty="0"/>
              <a:t/>
            </a:r>
            <a:br>
              <a:rPr lang="en-US" sz="4000" b="1" dirty="0"/>
            </a:br>
            <a:endParaRPr lang="en-US" sz="4000" b="1" dirty="0"/>
          </a:p>
        </p:txBody>
      </p:sp>
      <p:pic>
        <p:nvPicPr>
          <p:cNvPr id="3" name="Picture 2" title="sola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915" y="1471190"/>
            <a:ext cx="3695700" cy="2781300"/>
          </a:xfrm>
          <a:prstGeom prst="rect">
            <a:avLst/>
          </a:prstGeom>
        </p:spPr>
      </p:pic>
    </p:spTree>
    <p:extLst>
      <p:ext uri="{BB962C8B-B14F-4D97-AF65-F5344CB8AC3E}">
        <p14:creationId xmlns:p14="http://schemas.microsoft.com/office/powerpoint/2010/main" val="62666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a:t>Site and Mechanical </a:t>
            </a:r>
            <a:r>
              <a:rPr lang="en-US" sz="3600" dirty="0" smtClean="0"/>
              <a:t>Hazards</a:t>
            </a:r>
            <a:br>
              <a:rPr lang="en-US" sz="3600" dirty="0" smtClean="0"/>
            </a:br>
            <a:endParaRPr lang="en-US" sz="3600" dirty="0"/>
          </a:p>
        </p:txBody>
      </p:sp>
      <p:pic>
        <p:nvPicPr>
          <p:cNvPr id="9" name="Picture 8" descr="Solar Energy International Logo">
            <a:extLst>
              <a:ext uri="{FF2B5EF4-FFF2-40B4-BE49-F238E27FC236}">
                <a16:creationId xmlns:a16="http://schemas.microsoft.com/office/drawing/2014/main" id="{5134D327-3272-4742-9485-1FD11C4E4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980" r="67546" b="23587"/>
          <a:stretch/>
        </p:blipFill>
        <p:spPr>
          <a:xfrm>
            <a:off x="7056902" y="10709"/>
            <a:ext cx="2021786" cy="903692"/>
          </a:xfrm>
          <a:prstGeom prst="rect">
            <a:avLst/>
          </a:prstGeom>
        </p:spPr>
      </p:pic>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206222" y="1671288"/>
            <a:ext cx="4370331" cy="2459650"/>
          </a:xfrm>
        </p:spPr>
        <p:txBody>
          <a:bodyPr/>
          <a:lstStyle/>
          <a:p>
            <a:pPr marL="0" indent="0" algn="ctr">
              <a:buNone/>
            </a:pPr>
            <a:r>
              <a:rPr lang="en-US" sz="3600" b="1" dirty="0"/>
              <a:t>Part IV:</a:t>
            </a:r>
          </a:p>
          <a:p>
            <a:pPr marL="0" indent="0" algn="ctr">
              <a:buNone/>
            </a:pPr>
            <a:r>
              <a:rPr lang="en-US" sz="3600" b="1" dirty="0"/>
              <a:t>PV Installation Tasks and Best Practices</a:t>
            </a:r>
            <a:r>
              <a:rPr lang="en-US" sz="4000" b="1" dirty="0"/>
              <a:t/>
            </a:r>
            <a:br>
              <a:rPr lang="en-US" sz="4000" b="1" dirty="0"/>
            </a:br>
            <a:r>
              <a:rPr lang="en-US" sz="4000" b="1" dirty="0"/>
              <a:t/>
            </a:r>
            <a:br>
              <a:rPr lang="en-US" sz="4000" b="1" dirty="0"/>
            </a:br>
            <a:endParaRPr lang="en-US" sz="4000" b="1" dirty="0"/>
          </a:p>
        </p:txBody>
      </p:sp>
      <p:pic>
        <p:nvPicPr>
          <p:cNvPr id="3" name="Picture 2" title="par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892" y="1482765"/>
            <a:ext cx="3695700" cy="2781300"/>
          </a:xfrm>
          <a:prstGeom prst="rect">
            <a:avLst/>
          </a:prstGeom>
        </p:spPr>
      </p:pic>
    </p:spTree>
    <p:extLst>
      <p:ext uri="{BB962C8B-B14F-4D97-AF65-F5344CB8AC3E}">
        <p14:creationId xmlns:p14="http://schemas.microsoft.com/office/powerpoint/2010/main" val="404944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D2B7-ABEF-4B09-9985-FCAADDCC7814}"/>
              </a:ext>
            </a:extLst>
          </p:cNvPr>
          <p:cNvSpPr>
            <a:spLocks noGrp="1"/>
          </p:cNvSpPr>
          <p:nvPr>
            <p:ph type="title"/>
          </p:nvPr>
        </p:nvSpPr>
        <p:spPr>
          <a:xfrm>
            <a:off x="0" y="0"/>
            <a:ext cx="9143999" cy="923229"/>
          </a:xfrm>
        </p:spPr>
        <p:txBody>
          <a:bodyPr/>
          <a:lstStyle/>
          <a:p>
            <a:r>
              <a:rPr lang="en-US" sz="3200" dirty="0">
                <a:solidFill>
                  <a:schemeClr val="tx1"/>
                </a:solidFill>
              </a:rPr>
              <a:t>Common Ground-mount</a:t>
            </a:r>
            <a:br>
              <a:rPr lang="en-US" sz="3200" dirty="0">
                <a:solidFill>
                  <a:schemeClr val="tx1"/>
                </a:solidFill>
              </a:rPr>
            </a:br>
            <a:r>
              <a:rPr lang="en-US" sz="3200" dirty="0">
                <a:solidFill>
                  <a:schemeClr val="tx1"/>
                </a:solidFill>
              </a:rPr>
              <a:t> Installation Tasks</a:t>
            </a:r>
          </a:p>
        </p:txBody>
      </p:sp>
      <p:sp>
        <p:nvSpPr>
          <p:cNvPr id="3" name="Content Placeholder 2">
            <a:extLst>
              <a:ext uri="{FF2B5EF4-FFF2-40B4-BE49-F238E27FC236}">
                <a16:creationId xmlns:a16="http://schemas.microsoft.com/office/drawing/2014/main" id="{9D73066A-BD0F-43FC-AF91-399B144F1071}"/>
              </a:ext>
            </a:extLst>
          </p:cNvPr>
          <p:cNvSpPr>
            <a:spLocks noGrp="1"/>
          </p:cNvSpPr>
          <p:nvPr>
            <p:ph idx="1"/>
          </p:nvPr>
        </p:nvSpPr>
        <p:spPr>
          <a:xfrm>
            <a:off x="6096" y="1225296"/>
            <a:ext cx="9136642" cy="5533821"/>
          </a:xfrm>
        </p:spPr>
        <p:txBody>
          <a:bodyPr/>
          <a:lstStyle/>
          <a:p>
            <a:pPr marL="457200">
              <a:spcAft>
                <a:spcPts val="600"/>
              </a:spcAft>
            </a:pPr>
            <a:r>
              <a:rPr lang="en-US" dirty="0"/>
              <a:t>Pile driving and racking installation</a:t>
            </a:r>
          </a:p>
          <a:p>
            <a:pPr marL="457200">
              <a:spcAft>
                <a:spcPts val="600"/>
              </a:spcAft>
            </a:pPr>
            <a:r>
              <a:rPr lang="en-US" dirty="0"/>
              <a:t>Trenching, horizontal directional drilling (HDD), and conduit installation</a:t>
            </a:r>
          </a:p>
          <a:p>
            <a:pPr marL="457200">
              <a:spcAft>
                <a:spcPts val="600"/>
              </a:spcAft>
            </a:pPr>
            <a:r>
              <a:rPr lang="en-US" dirty="0"/>
              <a:t>Forming and pouring concrete pads</a:t>
            </a:r>
          </a:p>
          <a:p>
            <a:pPr marL="457200">
              <a:spcAft>
                <a:spcPts val="600"/>
              </a:spcAft>
            </a:pPr>
            <a:r>
              <a:rPr lang="en-US" dirty="0"/>
              <a:t>Inverter and BOS installation </a:t>
            </a:r>
          </a:p>
          <a:p>
            <a:pPr marL="457200">
              <a:spcAft>
                <a:spcPts val="600"/>
              </a:spcAft>
            </a:pPr>
            <a:r>
              <a:rPr lang="en-US" dirty="0"/>
              <a:t>Module installation</a:t>
            </a:r>
            <a:endParaRPr lang="en-US" sz="3200" dirty="0"/>
          </a:p>
          <a:p>
            <a:pPr marL="457200">
              <a:spcAft>
                <a:spcPts val="600"/>
              </a:spcAft>
            </a:pPr>
            <a:endParaRPr lang="en-US" dirty="0"/>
          </a:p>
        </p:txBody>
      </p:sp>
      <p:pic>
        <p:nvPicPr>
          <p:cNvPr id="7" name="Picture 6" descr="Background photo of pilings installed for the base of a ground mounted solar array. ">
            <a:extLst>
              <a:ext uri="{FF2B5EF4-FFF2-40B4-BE49-F238E27FC236}">
                <a16:creationId xmlns:a16="http://schemas.microsoft.com/office/drawing/2014/main" id="{74031901-BAAF-E048-B926-CDD50C53E895}"/>
              </a:ext>
            </a:extLst>
          </p:cNvPr>
          <p:cNvPicPr>
            <a:picLocks noChangeAspect="1"/>
          </p:cNvPicPr>
          <p:nvPr/>
        </p:nvPicPr>
        <p:blipFill rotWithShape="1">
          <a:blip r:embed="rId3" cstate="email">
            <a:alphaModFix amt="32000"/>
            <a:extLst>
              <a:ext uri="{28A0092B-C50C-407E-A947-70E740481C1C}">
                <a14:useLocalDpi xmlns:a14="http://schemas.microsoft.com/office/drawing/2010/main"/>
              </a:ext>
            </a:extLst>
          </a:blip>
          <a:srcRect r="-812"/>
          <a:stretch/>
        </p:blipFill>
        <p:spPr>
          <a:xfrm>
            <a:off x="3" y="923229"/>
            <a:ext cx="9228079" cy="5922579"/>
          </a:xfrm>
          <a:prstGeom prst="rect">
            <a:avLst/>
          </a:prstGeom>
        </p:spPr>
      </p:pic>
      <p:sp>
        <p:nvSpPr>
          <p:cNvPr id="4" name="TextBox 3">
            <a:extLst>
              <a:ext uri="{FF2B5EF4-FFF2-40B4-BE49-F238E27FC236}">
                <a16:creationId xmlns:a16="http://schemas.microsoft.com/office/drawing/2014/main" id="{838DF94A-0D37-E647-8A67-30641041E96A}"/>
              </a:ext>
            </a:extLst>
          </p:cNvPr>
          <p:cNvSpPr txBox="1"/>
          <p:nvPr/>
        </p:nvSpPr>
        <p:spPr>
          <a:xfrm>
            <a:off x="192146" y="5201592"/>
            <a:ext cx="8759706" cy="461665"/>
          </a:xfrm>
          <a:prstGeom prst="rect">
            <a:avLst/>
          </a:prstGeom>
          <a:solidFill>
            <a:schemeClr val="bg1"/>
          </a:solidFill>
          <a:ln>
            <a:solidFill>
              <a:schemeClr val="tx1"/>
            </a:solidFill>
          </a:ln>
        </p:spPr>
        <p:txBody>
          <a:bodyPr wrap="none" rtlCol="0">
            <a:spAutoFit/>
          </a:bodyPr>
          <a:lstStyle/>
          <a:p>
            <a:pPr algn="ctr"/>
            <a:r>
              <a:rPr lang="en-US" dirty="0">
                <a:latin typeface="+mj-lt"/>
              </a:rPr>
              <a:t>Note: Many of these tasks are addressed in the following slides</a:t>
            </a:r>
          </a:p>
        </p:txBody>
      </p:sp>
    </p:spTree>
    <p:extLst>
      <p:ext uri="{BB962C8B-B14F-4D97-AF65-F5344CB8AC3E}">
        <p14:creationId xmlns:p14="http://schemas.microsoft.com/office/powerpoint/2010/main" val="32237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12191"/>
            <a:ext cx="9143999" cy="914400"/>
          </a:xfrm>
        </p:spPr>
        <p:txBody>
          <a:bodyPr/>
          <a:lstStyle/>
          <a:p>
            <a:r>
              <a:rPr lang="en-US" sz="3200" dirty="0">
                <a:solidFill>
                  <a:schemeClr val="tx1"/>
                </a:solidFill>
              </a:rPr>
              <a:t>Typical Machinery and </a:t>
            </a:r>
            <a:br>
              <a:rPr lang="en-US" sz="3200" dirty="0">
                <a:solidFill>
                  <a:schemeClr val="tx1"/>
                </a:solidFill>
              </a:rPr>
            </a:br>
            <a:r>
              <a:rPr lang="en-US" sz="3200" dirty="0">
                <a:solidFill>
                  <a:schemeClr val="tx1"/>
                </a:solidFill>
              </a:rPr>
              <a:t>Heavy Equipment on PV Installs</a:t>
            </a:r>
          </a:p>
        </p:txBody>
      </p:sp>
      <p:sp>
        <p:nvSpPr>
          <p:cNvPr id="3" name="Content Placeholder 4">
            <a:extLst>
              <a:ext uri="{FF2B5EF4-FFF2-40B4-BE49-F238E27FC236}">
                <a16:creationId xmlns:a16="http://schemas.microsoft.com/office/drawing/2014/main" id="{16B56AAF-3DF4-4AC5-89F1-B408B848CF33}"/>
              </a:ext>
            </a:extLst>
          </p:cNvPr>
          <p:cNvSpPr txBox="1">
            <a:spLocks/>
          </p:cNvSpPr>
          <p:nvPr/>
        </p:nvSpPr>
        <p:spPr>
          <a:xfrm>
            <a:off x="4285488" y="1324178"/>
            <a:ext cx="4625415" cy="5533821"/>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Aft>
                <a:spcPts val="600"/>
              </a:spcAft>
            </a:pPr>
            <a:r>
              <a:rPr lang="en-US" sz="2800" dirty="0"/>
              <a:t>All-terrain utility vehicles</a:t>
            </a:r>
          </a:p>
          <a:p>
            <a:pPr marL="457200">
              <a:spcAft>
                <a:spcPts val="600"/>
              </a:spcAft>
            </a:pPr>
            <a:r>
              <a:rPr lang="en-US" sz="2800" dirty="0"/>
              <a:t>Pile drivers</a:t>
            </a:r>
          </a:p>
          <a:p>
            <a:pPr marL="457200">
              <a:spcAft>
                <a:spcPts val="600"/>
              </a:spcAft>
            </a:pPr>
            <a:r>
              <a:rPr lang="en-US" sz="2800" dirty="0"/>
              <a:t>Excavators, skid steers</a:t>
            </a:r>
          </a:p>
          <a:p>
            <a:pPr marL="457200">
              <a:spcAft>
                <a:spcPts val="600"/>
              </a:spcAft>
            </a:pPr>
            <a:r>
              <a:rPr lang="en-US" sz="2800" dirty="0"/>
              <a:t>Forklifts</a:t>
            </a:r>
          </a:p>
          <a:p>
            <a:pPr marL="457200">
              <a:spcAft>
                <a:spcPts val="600"/>
              </a:spcAft>
            </a:pPr>
            <a:r>
              <a:rPr lang="en-US" sz="2800" dirty="0"/>
              <a:t>Cranes</a:t>
            </a:r>
          </a:p>
          <a:p>
            <a:pPr marL="457200">
              <a:spcAft>
                <a:spcPts val="600"/>
              </a:spcAft>
            </a:pPr>
            <a:r>
              <a:rPr lang="en-US" sz="2800" dirty="0"/>
              <a:t>Horizontal directional drilling equipment (HDD) </a:t>
            </a:r>
          </a:p>
          <a:p>
            <a:pPr marL="457200">
              <a:spcAft>
                <a:spcPts val="600"/>
              </a:spcAft>
            </a:pPr>
            <a:r>
              <a:rPr lang="en-US" sz="2800" dirty="0"/>
              <a:t>Tractor trailers</a:t>
            </a:r>
          </a:p>
          <a:p>
            <a:pPr marL="457200" lvl="1" indent="-457200">
              <a:spcAft>
                <a:spcPts val="600"/>
              </a:spcAft>
              <a:buNone/>
            </a:pPr>
            <a:endParaRPr lang="en-US" dirty="0"/>
          </a:p>
          <a:p>
            <a:pPr marL="457200" lvl="1" indent="-457200">
              <a:spcAft>
                <a:spcPts val="600"/>
              </a:spcAft>
            </a:pPr>
            <a:endParaRPr lang="en-US" dirty="0"/>
          </a:p>
          <a:p>
            <a:pPr marL="457200">
              <a:spcAft>
                <a:spcPts val="600"/>
              </a:spcAft>
            </a:pPr>
            <a:endParaRPr lang="en-US" dirty="0"/>
          </a:p>
          <a:p>
            <a:pPr marL="457200">
              <a:spcAft>
                <a:spcPts val="600"/>
              </a:spcAft>
              <a:buNone/>
            </a:pPr>
            <a:endParaRPr lang="en-US" dirty="0"/>
          </a:p>
        </p:txBody>
      </p:sp>
      <p:pic>
        <p:nvPicPr>
          <p:cNvPr id="2" name="Picture 1" title="machine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66" y="1024540"/>
            <a:ext cx="4019550" cy="2771775"/>
          </a:xfrm>
          <a:prstGeom prst="rect">
            <a:avLst/>
          </a:prstGeom>
        </p:spPr>
      </p:pic>
      <p:pic>
        <p:nvPicPr>
          <p:cNvPr id="4" name="Picture 3" descr="heavy equi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64" y="3901874"/>
            <a:ext cx="4038600" cy="2781300"/>
          </a:xfrm>
          <a:prstGeom prst="rect">
            <a:avLst/>
          </a:prstGeom>
        </p:spPr>
      </p:pic>
    </p:spTree>
    <p:extLst>
      <p:ext uri="{BB962C8B-B14F-4D97-AF65-F5344CB8AC3E}">
        <p14:creationId xmlns:p14="http://schemas.microsoft.com/office/powerpoint/2010/main" val="149738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07" tIns="45704" rIns="91407" bIns="45704" rtlCol="0" anchor="ctr">
            <a:noAutofit/>
          </a:bodyPr>
          <a:lstStyle/>
          <a:p>
            <a:r>
              <a:rPr lang="en-US" sz="3600" dirty="0">
                <a:solidFill>
                  <a:schemeClr val="tx1"/>
                </a:solidFill>
              </a:rPr>
              <a:t>Pile Drivers</a:t>
            </a:r>
            <a:br>
              <a:rPr lang="en-US" sz="3600" dirty="0">
                <a:solidFill>
                  <a:schemeClr val="tx1"/>
                </a:solidFill>
              </a:rPr>
            </a:br>
            <a:r>
              <a:rPr lang="en-US" sz="2000" i="1" dirty="0">
                <a:solidFill>
                  <a:schemeClr val="tx1"/>
                </a:solidFill>
              </a:rPr>
              <a:t>OSHA 1926.603 </a:t>
            </a:r>
            <a:endParaRPr lang="en-US" sz="2400" i="1" dirty="0">
              <a:solidFill>
                <a:schemeClr val="tx1"/>
              </a:solidFill>
            </a:endParaRPr>
          </a:p>
        </p:txBody>
      </p:sp>
      <p:sp>
        <p:nvSpPr>
          <p:cNvPr id="19" name="Content Placeholder 4">
            <a:extLst>
              <a:ext uri="{FF2B5EF4-FFF2-40B4-BE49-F238E27FC236}">
                <a16:creationId xmlns:a16="http://schemas.microsoft.com/office/drawing/2014/main" id="{BE860587-9182-4CFE-B961-F7A41440B96F}"/>
              </a:ext>
            </a:extLst>
          </p:cNvPr>
          <p:cNvSpPr txBox="1">
            <a:spLocks/>
          </p:cNvSpPr>
          <p:nvPr/>
        </p:nvSpPr>
        <p:spPr>
          <a:xfrm>
            <a:off x="91440" y="1005839"/>
            <a:ext cx="7542737" cy="4734461"/>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Use outriggers, guys, or counterbalances to provide stability</a:t>
            </a:r>
          </a:p>
          <a:p>
            <a:pPr>
              <a:spcAft>
                <a:spcPts val="600"/>
              </a:spcAft>
            </a:pPr>
            <a:r>
              <a:rPr lang="en-US" sz="2400" dirty="0"/>
              <a:t>Keep all employees clear when piling is being hoisted into the leads</a:t>
            </a:r>
          </a:p>
          <a:p>
            <a:pPr>
              <a:spcAft>
                <a:spcPts val="600"/>
              </a:spcAft>
            </a:pPr>
            <a:r>
              <a:rPr lang="en-US" sz="2400" dirty="0"/>
              <a:t>Keep hands and feet away                                                   from pile driver</a:t>
            </a:r>
          </a:p>
          <a:p>
            <a:pPr>
              <a:spcAft>
                <a:spcPts val="600"/>
              </a:spcAft>
            </a:pPr>
            <a:r>
              <a:rPr lang="en-US" sz="2400" dirty="0"/>
              <a:t>Never go under pile driver!</a:t>
            </a:r>
          </a:p>
          <a:p>
            <a:pPr>
              <a:spcAft>
                <a:spcPts val="600"/>
              </a:spcAft>
            </a:pPr>
            <a:r>
              <a:rPr lang="en-US" sz="2400" dirty="0"/>
              <a:t>Use jigs when driving piles</a:t>
            </a:r>
          </a:p>
          <a:p>
            <a:pPr>
              <a:spcAft>
                <a:spcPts val="600"/>
              </a:spcAft>
            </a:pPr>
            <a:r>
              <a:rPr lang="en-US" sz="2400" dirty="0"/>
              <a:t>Stage materials and tools</a:t>
            </a:r>
          </a:p>
          <a:p>
            <a:pPr>
              <a:spcAft>
                <a:spcPts val="600"/>
              </a:spcAft>
            </a:pPr>
            <a:r>
              <a:rPr lang="en-US" sz="2400" dirty="0"/>
              <a:t>Use proper PPE</a:t>
            </a:r>
          </a:p>
          <a:p>
            <a:pPr>
              <a:spcAft>
                <a:spcPts val="600"/>
              </a:spcAft>
            </a:pPr>
            <a:r>
              <a:rPr lang="en-US" sz="2400" dirty="0"/>
              <a:t>Get training!</a:t>
            </a:r>
          </a:p>
          <a:p>
            <a:pPr>
              <a:spcAft>
                <a:spcPts val="600"/>
              </a:spcAft>
            </a:pPr>
            <a:endParaRPr lang="en-US" sz="2400" dirty="0"/>
          </a:p>
          <a:p>
            <a:pPr>
              <a:spcAft>
                <a:spcPts val="600"/>
              </a:spcAft>
            </a:pPr>
            <a:endParaRPr lang="en-US" sz="2400" dirty="0"/>
          </a:p>
        </p:txBody>
      </p:sp>
      <p:pic>
        <p:nvPicPr>
          <p:cNvPr id="2" name="Picture 1" descr="pile driv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055" y="2528828"/>
            <a:ext cx="3914775" cy="3467100"/>
          </a:xfrm>
          <a:prstGeom prst="rect">
            <a:avLst/>
          </a:prstGeom>
        </p:spPr>
      </p:pic>
    </p:spTree>
    <p:extLst>
      <p:ext uri="{BB962C8B-B14F-4D97-AF65-F5344CB8AC3E}">
        <p14:creationId xmlns:p14="http://schemas.microsoft.com/office/powerpoint/2010/main" val="7819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solidFill>
                  <a:schemeClr val="tx1"/>
                </a:solidFill>
              </a:rPr>
              <a:t>Hazards While Constructing Racking </a:t>
            </a:r>
          </a:p>
        </p:txBody>
      </p:sp>
      <p:sp>
        <p:nvSpPr>
          <p:cNvPr id="3" name="Content Placeholder 4">
            <a:extLst>
              <a:ext uri="{FF2B5EF4-FFF2-40B4-BE49-F238E27FC236}">
                <a16:creationId xmlns:a16="http://schemas.microsoft.com/office/drawing/2014/main" id="{16B56AAF-3DF4-4AC5-89F1-B408B848CF33}"/>
              </a:ext>
            </a:extLst>
          </p:cNvPr>
          <p:cNvSpPr txBox="1">
            <a:spLocks/>
          </p:cNvSpPr>
          <p:nvPr/>
        </p:nvSpPr>
        <p:spPr>
          <a:xfrm>
            <a:off x="127534" y="1231271"/>
            <a:ext cx="4225159" cy="5533821"/>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Aft>
                <a:spcPts val="600"/>
              </a:spcAft>
            </a:pPr>
            <a:r>
              <a:rPr lang="en-US" sz="2800" dirty="0"/>
              <a:t>Environmental exposure</a:t>
            </a:r>
          </a:p>
          <a:p>
            <a:pPr marL="457200">
              <a:spcAft>
                <a:spcPts val="600"/>
              </a:spcAft>
            </a:pPr>
            <a:r>
              <a:rPr lang="en-US" sz="2800" dirty="0"/>
              <a:t>Sharp edges</a:t>
            </a:r>
          </a:p>
          <a:p>
            <a:pPr marL="457200">
              <a:spcAft>
                <a:spcPts val="600"/>
              </a:spcAft>
            </a:pPr>
            <a:r>
              <a:rPr lang="en-US" sz="2800" dirty="0"/>
              <a:t>Overhead power lines</a:t>
            </a:r>
          </a:p>
          <a:p>
            <a:pPr marL="457200">
              <a:spcAft>
                <a:spcPts val="600"/>
              </a:spcAft>
            </a:pPr>
            <a:r>
              <a:rPr lang="en-US" sz="2800" dirty="0"/>
              <a:t>Slips, trips, and falls</a:t>
            </a:r>
          </a:p>
          <a:p>
            <a:pPr marL="457200">
              <a:spcAft>
                <a:spcPts val="600"/>
              </a:spcAft>
            </a:pPr>
            <a:r>
              <a:rPr lang="en-US" sz="2800" dirty="0"/>
              <a:t>Struck by</a:t>
            </a:r>
          </a:p>
          <a:p>
            <a:pPr marL="457200">
              <a:spcAft>
                <a:spcPts val="600"/>
              </a:spcAft>
            </a:pPr>
            <a:r>
              <a:rPr lang="en-US" sz="2800" dirty="0"/>
              <a:t>Caught in/between</a:t>
            </a:r>
          </a:p>
          <a:p>
            <a:pPr marL="457200">
              <a:spcAft>
                <a:spcPts val="600"/>
              </a:spcAft>
            </a:pPr>
            <a:r>
              <a:rPr lang="en-US" sz="2800" dirty="0"/>
              <a:t>Heavy machinery </a:t>
            </a:r>
          </a:p>
          <a:p>
            <a:pPr marL="457200">
              <a:spcAft>
                <a:spcPts val="600"/>
              </a:spcAft>
              <a:buNone/>
            </a:pPr>
            <a:endParaRPr lang="en-US" sz="2800" dirty="0"/>
          </a:p>
          <a:p>
            <a:pPr marL="457200" lvl="1" indent="-457200">
              <a:spcAft>
                <a:spcPts val="600"/>
              </a:spcAft>
              <a:buNone/>
            </a:pPr>
            <a:endParaRPr lang="en-US" dirty="0"/>
          </a:p>
          <a:p>
            <a:pPr marL="457200" lvl="1" indent="-457200">
              <a:spcAft>
                <a:spcPts val="600"/>
              </a:spcAft>
              <a:buNone/>
            </a:pPr>
            <a:endParaRPr lang="en-US" dirty="0"/>
          </a:p>
          <a:p>
            <a:pPr marL="457200" lvl="1" indent="-457200">
              <a:spcAft>
                <a:spcPts val="600"/>
              </a:spcAft>
            </a:pPr>
            <a:endParaRPr lang="en-US" dirty="0"/>
          </a:p>
          <a:p>
            <a:pPr marL="457200" lvl="1" indent="-457200">
              <a:spcAft>
                <a:spcPts val="600"/>
              </a:spcAft>
            </a:pPr>
            <a:endParaRPr lang="en-US" dirty="0"/>
          </a:p>
          <a:p>
            <a:pPr marL="457200">
              <a:spcAft>
                <a:spcPts val="600"/>
              </a:spcAft>
            </a:pPr>
            <a:endParaRPr lang="en-US" sz="2800" dirty="0"/>
          </a:p>
          <a:p>
            <a:pPr marL="457200">
              <a:spcAft>
                <a:spcPts val="600"/>
              </a:spcAft>
              <a:buNone/>
            </a:pPr>
            <a:endParaRPr lang="en-US" sz="2800" dirty="0"/>
          </a:p>
        </p:txBody>
      </p:sp>
      <p:pic>
        <p:nvPicPr>
          <p:cNvPr id="7" name="Picture 6" descr="Picture of workers installing a ground mounted PV racking system. They're wearing hard hats, high visibility vests, eye protection, reinforced toe boots, and gloves.">
            <a:extLst>
              <a:ext uri="{FF2B5EF4-FFF2-40B4-BE49-F238E27FC236}">
                <a16:creationId xmlns:a16="http://schemas.microsoft.com/office/drawing/2014/main" id="{F3709C6D-57FC-D64E-954E-B97F835695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9213" y="1202164"/>
            <a:ext cx="4039937" cy="4735649"/>
          </a:xfrm>
          <a:prstGeom prst="rect">
            <a:avLst/>
          </a:prstGeom>
          <a:ln w="19050">
            <a:solidFill>
              <a:schemeClr val="tx1"/>
            </a:solidFill>
          </a:ln>
        </p:spPr>
      </p:pic>
    </p:spTree>
    <p:extLst>
      <p:ext uri="{BB962C8B-B14F-4D97-AF65-F5344CB8AC3E}">
        <p14:creationId xmlns:p14="http://schemas.microsoft.com/office/powerpoint/2010/main" val="10741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PV Site Hazards</a:t>
            </a:r>
            <a:br>
              <a:rPr lang="en-US" sz="3600" dirty="0"/>
            </a:br>
            <a:r>
              <a:rPr lang="en-US" sz="2000" dirty="0"/>
              <a:t>include, but are not limited to:</a:t>
            </a:r>
            <a:endParaRPr lang="en-US" sz="3600" dirty="0"/>
          </a:p>
        </p:txBody>
      </p:sp>
      <p:sp>
        <p:nvSpPr>
          <p:cNvPr id="2" name="Content Placeholder 1"/>
          <p:cNvSpPr>
            <a:spLocks noGrp="1"/>
          </p:cNvSpPr>
          <p:nvPr>
            <p:ph idx="4294967295"/>
          </p:nvPr>
        </p:nvSpPr>
        <p:spPr>
          <a:xfrm>
            <a:off x="208322" y="1002357"/>
            <a:ext cx="8767958" cy="1513318"/>
          </a:xfrm>
          <a:noFill/>
        </p:spPr>
        <p:txBody>
          <a:bodyPr numCol="2">
            <a:noAutofit/>
          </a:bodyPr>
          <a:lstStyle/>
          <a:p>
            <a:pPr>
              <a:spcBef>
                <a:spcPts val="300"/>
              </a:spcBef>
              <a:spcAft>
                <a:spcPts val="300"/>
              </a:spcAft>
            </a:pPr>
            <a:r>
              <a:rPr lang="en-US" sz="2400" dirty="0"/>
              <a:t>Environmental exposure</a:t>
            </a:r>
          </a:p>
          <a:p>
            <a:pPr>
              <a:spcBef>
                <a:spcPts val="300"/>
              </a:spcBef>
              <a:spcAft>
                <a:spcPts val="300"/>
              </a:spcAft>
            </a:pPr>
            <a:r>
              <a:rPr lang="en-US" sz="2400" dirty="0"/>
              <a:t>Chemical hazards</a:t>
            </a:r>
          </a:p>
          <a:p>
            <a:pPr>
              <a:spcBef>
                <a:spcPts val="300"/>
              </a:spcBef>
              <a:spcAft>
                <a:spcPts val="300"/>
              </a:spcAft>
            </a:pPr>
            <a:r>
              <a:rPr lang="en-US" sz="2400" dirty="0"/>
              <a:t>Overexertion</a:t>
            </a:r>
          </a:p>
          <a:p>
            <a:pPr>
              <a:spcBef>
                <a:spcPts val="300"/>
              </a:spcBef>
              <a:spcAft>
                <a:spcPts val="300"/>
              </a:spcAft>
            </a:pPr>
            <a:endParaRPr lang="en-US" sz="2400" dirty="0"/>
          </a:p>
          <a:p>
            <a:pPr>
              <a:spcBef>
                <a:spcPts val="300"/>
              </a:spcBef>
              <a:spcAft>
                <a:spcPts val="300"/>
              </a:spcAft>
            </a:pPr>
            <a:endParaRPr lang="en-US" sz="2400" dirty="0"/>
          </a:p>
          <a:p>
            <a:pPr>
              <a:spcBef>
                <a:spcPts val="300"/>
              </a:spcBef>
              <a:spcAft>
                <a:spcPts val="300"/>
              </a:spcAft>
            </a:pPr>
            <a:r>
              <a:rPr lang="en-US" sz="2400" dirty="0"/>
              <a:t>Slips, trips, falls (STF)</a:t>
            </a:r>
          </a:p>
          <a:p>
            <a:pPr>
              <a:spcBef>
                <a:spcPts val="300"/>
              </a:spcBef>
              <a:spcAft>
                <a:spcPts val="300"/>
              </a:spcAft>
            </a:pPr>
            <a:r>
              <a:rPr lang="en-US" sz="2400" dirty="0"/>
              <a:t>Caught in / struck by </a:t>
            </a:r>
          </a:p>
          <a:p>
            <a:pPr>
              <a:spcBef>
                <a:spcPts val="300"/>
              </a:spcBef>
              <a:spcAft>
                <a:spcPts val="300"/>
              </a:spcAft>
            </a:pPr>
            <a:r>
              <a:rPr lang="en-US" sz="2400" dirty="0"/>
              <a:t>Trenching / excavations</a:t>
            </a:r>
          </a:p>
          <a:p>
            <a:pPr>
              <a:spcAft>
                <a:spcPts val="600"/>
              </a:spcAft>
            </a:pPr>
            <a:endParaRPr lang="en-US" dirty="0"/>
          </a:p>
        </p:txBody>
      </p:sp>
      <p:sp>
        <p:nvSpPr>
          <p:cNvPr id="10" name="Content Placeholder 1">
            <a:extLst>
              <a:ext uri="{FF2B5EF4-FFF2-40B4-BE49-F238E27FC236}">
                <a16:creationId xmlns:a16="http://schemas.microsoft.com/office/drawing/2014/main" id="{5B77B029-3DCE-524A-9F2A-D6D5E725B4AA}"/>
              </a:ext>
            </a:extLst>
          </p:cNvPr>
          <p:cNvSpPr txBox="1">
            <a:spLocks/>
          </p:cNvSpPr>
          <p:nvPr/>
        </p:nvSpPr>
        <p:spPr>
          <a:xfrm>
            <a:off x="208347" y="2346975"/>
            <a:ext cx="4583575" cy="685619"/>
          </a:xfrm>
          <a:prstGeom prst="rect">
            <a:avLst/>
          </a:prstGeom>
          <a:noFill/>
        </p:spPr>
        <p:txBody>
          <a:bodyPr vert="horz" lIns="91440" tIns="45720" rIns="91440" bIns="45720" numCol="1"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Electrical </a:t>
            </a:r>
            <a:r>
              <a:rPr lang="en-US" sz="1800" dirty="0"/>
              <a:t>(covered in next lesson)</a:t>
            </a:r>
          </a:p>
          <a:p>
            <a:pPr>
              <a:spcAft>
                <a:spcPts val="600"/>
              </a:spcAft>
            </a:pPr>
            <a:endParaRPr lang="en-US" sz="2400" dirty="0"/>
          </a:p>
          <a:p>
            <a:pPr>
              <a:spcAft>
                <a:spcPts val="600"/>
              </a:spcAft>
            </a:pPr>
            <a:endParaRPr lang="en-US" sz="2400" dirty="0"/>
          </a:p>
          <a:p>
            <a:pPr>
              <a:spcAft>
                <a:spcPts val="600"/>
              </a:spcAft>
            </a:pPr>
            <a:endParaRPr lang="en-US" dirty="0"/>
          </a:p>
        </p:txBody>
      </p:sp>
      <p:sp>
        <p:nvSpPr>
          <p:cNvPr id="4" name="TextBox 3"/>
          <p:cNvSpPr txBox="1"/>
          <p:nvPr/>
        </p:nvSpPr>
        <p:spPr>
          <a:xfrm>
            <a:off x="1386842" y="6356500"/>
            <a:ext cx="6078184" cy="461665"/>
          </a:xfrm>
          <a:prstGeom prst="rect">
            <a:avLst/>
          </a:prstGeom>
          <a:solidFill>
            <a:srgbClr val="FFFF00"/>
          </a:solidFill>
          <a:ln w="28575">
            <a:solidFill>
              <a:srgbClr val="FF0000"/>
            </a:solidFill>
          </a:ln>
        </p:spPr>
        <p:txBody>
          <a:bodyPr wrap="square" rtlCol="0">
            <a:spAutoFit/>
          </a:bodyPr>
          <a:lstStyle/>
          <a:p>
            <a:pPr algn="ctr"/>
            <a:r>
              <a:rPr lang="en-US" b="1" dirty="0">
                <a:latin typeface="Tahoma"/>
                <a:cs typeface="Tahoma"/>
              </a:rPr>
              <a:t>All hazards are site &amp; task-specific!</a:t>
            </a:r>
          </a:p>
        </p:txBody>
      </p:sp>
      <p:pic>
        <p:nvPicPr>
          <p:cNvPr id="5" name="Picture 4" descr="job task safe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86" y="2891681"/>
            <a:ext cx="5753100" cy="3343275"/>
          </a:xfrm>
          <a:prstGeom prst="rect">
            <a:avLst/>
          </a:prstGeom>
        </p:spPr>
      </p:pic>
      <p:pic>
        <p:nvPicPr>
          <p:cNvPr id="9" name="Picture 8" descr="Yellow Caution triangle with an exclamation poin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6344" y="226971"/>
            <a:ext cx="707136" cy="566928"/>
          </a:xfrm>
          <a:prstGeom prst="rect">
            <a:avLst/>
          </a:prstGeom>
        </p:spPr>
      </p:pic>
      <p:pic>
        <p:nvPicPr>
          <p:cNvPr id="11" name="Picture 10" descr="Yellow Caution triangle with an exclamation poin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890" y="189393"/>
            <a:ext cx="707136" cy="566928"/>
          </a:xfrm>
          <a:prstGeom prst="rect">
            <a:avLst/>
          </a:prstGeom>
        </p:spPr>
      </p:pic>
    </p:spTree>
    <p:extLst>
      <p:ext uri="{BB962C8B-B14F-4D97-AF65-F5344CB8AC3E}">
        <p14:creationId xmlns:p14="http://schemas.microsoft.com/office/powerpoint/2010/main" val="137947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r>
              <a:rPr lang="en-US" sz="800" dirty="0" smtClean="0">
                <a:solidFill>
                  <a:schemeClr val="bg1"/>
                </a:solidFill>
              </a:rPr>
              <a:t>Job </a:t>
            </a:r>
            <a:r>
              <a:rPr lang="en-US" sz="800" dirty="0">
                <a:solidFill>
                  <a:schemeClr val="bg1"/>
                </a:solidFill>
              </a:rPr>
              <a:t>Hazard Analysis </a:t>
            </a:r>
          </a:p>
        </p:txBody>
      </p:sp>
      <p:pic>
        <p:nvPicPr>
          <p:cNvPr id="8" name="Picture 7" descr="sample JHA for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595672"/>
          </a:xfrm>
          <a:prstGeom prst="rect">
            <a:avLst/>
          </a:prstGeom>
        </p:spPr>
      </p:pic>
    </p:spTree>
    <p:extLst>
      <p:ext uri="{BB962C8B-B14F-4D97-AF65-F5344CB8AC3E}">
        <p14:creationId xmlns:p14="http://schemas.microsoft.com/office/powerpoint/2010/main" val="30824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solidFill>
                  <a:schemeClr val="tx1"/>
                </a:solidFill>
              </a:rPr>
              <a:t>Excavation Requirements </a:t>
            </a:r>
            <a:br>
              <a:rPr lang="en-US" sz="3600" dirty="0">
                <a:solidFill>
                  <a:schemeClr val="tx1"/>
                </a:solidFill>
              </a:rPr>
            </a:br>
            <a:r>
              <a:rPr lang="en-US" sz="2000" i="1" dirty="0">
                <a:solidFill>
                  <a:schemeClr val="tx1"/>
                </a:solidFill>
              </a:rPr>
              <a:t>OSHA 1926.651</a:t>
            </a:r>
          </a:p>
        </p:txBody>
      </p:sp>
      <p:sp>
        <p:nvSpPr>
          <p:cNvPr id="3" name="Content Placeholder 4">
            <a:extLst>
              <a:ext uri="{FF2B5EF4-FFF2-40B4-BE49-F238E27FC236}">
                <a16:creationId xmlns:a16="http://schemas.microsoft.com/office/drawing/2014/main" id="{16B56AAF-3DF4-4AC5-89F1-B408B848CF33}"/>
              </a:ext>
            </a:extLst>
          </p:cNvPr>
          <p:cNvSpPr txBox="1">
            <a:spLocks/>
          </p:cNvSpPr>
          <p:nvPr/>
        </p:nvSpPr>
        <p:spPr>
          <a:xfrm>
            <a:off x="31280" y="1005840"/>
            <a:ext cx="5807508" cy="5563402"/>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US" sz="2200" dirty="0"/>
              <a:t>Determine location of underground utility installations prior to any excavation work</a:t>
            </a:r>
          </a:p>
          <a:p>
            <a:pPr lvl="1">
              <a:spcAft>
                <a:spcPts val="300"/>
              </a:spcAft>
            </a:pPr>
            <a:r>
              <a:rPr lang="en-US" sz="1800" dirty="0"/>
              <a:t>Gas</a:t>
            </a:r>
          </a:p>
          <a:p>
            <a:pPr lvl="1">
              <a:spcAft>
                <a:spcPts val="300"/>
              </a:spcAft>
            </a:pPr>
            <a:r>
              <a:rPr lang="en-US" sz="1800" dirty="0"/>
              <a:t>Water, sewer</a:t>
            </a:r>
          </a:p>
          <a:p>
            <a:pPr lvl="1">
              <a:spcAft>
                <a:spcPts val="300"/>
              </a:spcAft>
            </a:pPr>
            <a:r>
              <a:rPr lang="en-US" sz="1800" dirty="0"/>
              <a:t>Electric</a:t>
            </a:r>
          </a:p>
          <a:p>
            <a:pPr lvl="1">
              <a:spcAft>
                <a:spcPts val="300"/>
              </a:spcAft>
            </a:pPr>
            <a:r>
              <a:rPr lang="en-US" sz="1800" dirty="0"/>
              <a:t>Communications</a:t>
            </a:r>
          </a:p>
          <a:p>
            <a:pPr>
              <a:spcAft>
                <a:spcPts val="300"/>
              </a:spcAft>
            </a:pPr>
            <a:r>
              <a:rPr lang="en-US" sz="2200" dirty="0"/>
              <a:t>Locate stairway, ladder, ramp, or safe  means of egress in trenches ≥ 4’ deep</a:t>
            </a:r>
          </a:p>
          <a:p>
            <a:pPr>
              <a:spcAft>
                <a:spcPts val="300"/>
              </a:spcAft>
            </a:pPr>
            <a:r>
              <a:rPr lang="en-US" sz="2200" dirty="0"/>
              <a:t>Protect employees from loose rock or soil</a:t>
            </a:r>
          </a:p>
          <a:p>
            <a:pPr lvl="1">
              <a:spcAft>
                <a:spcPts val="300"/>
              </a:spcAft>
            </a:pPr>
            <a:r>
              <a:rPr lang="en-US" sz="1800" b="1" dirty="0"/>
              <a:t>Hazard</a:t>
            </a:r>
            <a:r>
              <a:rPr lang="en-US" sz="1800" dirty="0"/>
              <a:t> = materials or equipment            falling or rolling into excavations</a:t>
            </a:r>
          </a:p>
          <a:p>
            <a:pPr lvl="1">
              <a:spcAft>
                <a:spcPts val="300"/>
              </a:spcAft>
            </a:pPr>
            <a:r>
              <a:rPr lang="en-US" sz="1800" dirty="0"/>
              <a:t>Keep materials and equipment ≥ 2’             from edge of excavations</a:t>
            </a:r>
          </a:p>
          <a:p>
            <a:pPr>
              <a:spcAft>
                <a:spcPts val="300"/>
              </a:spcAft>
            </a:pPr>
            <a:r>
              <a:rPr lang="en-US" sz="2200" dirty="0"/>
              <a:t>Trenches ≥ 5’ deep require shoring</a:t>
            </a:r>
          </a:p>
        </p:txBody>
      </p:sp>
      <p:pic>
        <p:nvPicPr>
          <p:cNvPr id="2" name="Picture 1" title="requir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160" y="1505733"/>
            <a:ext cx="3171825" cy="4124325"/>
          </a:xfrm>
          <a:prstGeom prst="rect">
            <a:avLst/>
          </a:prstGeom>
        </p:spPr>
      </p:pic>
    </p:spTree>
    <p:extLst>
      <p:ext uri="{BB962C8B-B14F-4D97-AF65-F5344CB8AC3E}">
        <p14:creationId xmlns:p14="http://schemas.microsoft.com/office/powerpoint/2010/main" val="289877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 y="50466"/>
            <a:ext cx="9143999" cy="914400"/>
          </a:xfrm>
        </p:spPr>
        <p:txBody>
          <a:bodyPr/>
          <a:lstStyle/>
          <a:p>
            <a:r>
              <a:rPr lang="en-US" dirty="0">
                <a:solidFill>
                  <a:schemeClr val="tx1"/>
                </a:solidFill>
              </a:rPr>
              <a:t>Underground Utility Location</a:t>
            </a:r>
          </a:p>
        </p:txBody>
      </p:sp>
      <p:sp>
        <p:nvSpPr>
          <p:cNvPr id="5" name="Content Placeholder 4"/>
          <p:cNvSpPr>
            <a:spLocks noGrp="1"/>
          </p:cNvSpPr>
          <p:nvPr>
            <p:ph idx="1"/>
          </p:nvPr>
        </p:nvSpPr>
        <p:spPr>
          <a:xfrm>
            <a:off x="0" y="1113086"/>
            <a:ext cx="5334072" cy="4198578"/>
          </a:xfrm>
        </p:spPr>
        <p:txBody>
          <a:bodyPr>
            <a:noAutofit/>
          </a:bodyPr>
          <a:lstStyle/>
          <a:p>
            <a:pPr marL="457200">
              <a:spcAft>
                <a:spcPts val="300"/>
              </a:spcAft>
            </a:pPr>
            <a:r>
              <a:rPr lang="en-US" sz="2400" dirty="0"/>
              <a:t>Call 811 before you dig</a:t>
            </a:r>
          </a:p>
          <a:p>
            <a:pPr marL="457200">
              <a:spcAft>
                <a:spcPts val="300"/>
              </a:spcAft>
            </a:pPr>
            <a:r>
              <a:rPr lang="en-US" sz="2400" dirty="0"/>
              <a:t>Reference existing site plans with actual marked locations</a:t>
            </a:r>
          </a:p>
          <a:p>
            <a:pPr marL="457200">
              <a:spcAft>
                <a:spcPts val="300"/>
              </a:spcAft>
            </a:pPr>
            <a:r>
              <a:rPr lang="en-US" sz="2400" dirty="0"/>
              <a:t>Look for site evidence </a:t>
            </a:r>
          </a:p>
          <a:p>
            <a:pPr marL="732155" lvl="1">
              <a:spcAft>
                <a:spcPts val="300"/>
              </a:spcAft>
            </a:pPr>
            <a:r>
              <a:rPr lang="en-US" sz="2000" dirty="0"/>
              <a:t>Drains, manholes, junction boxes, valves</a:t>
            </a:r>
          </a:p>
          <a:p>
            <a:pPr marL="457200">
              <a:spcAft>
                <a:spcPts val="300"/>
              </a:spcAft>
            </a:pPr>
            <a:r>
              <a:rPr lang="en-US" sz="2400" dirty="0"/>
              <a:t>Request locations from utilities</a:t>
            </a:r>
          </a:p>
          <a:p>
            <a:pPr marL="457200">
              <a:spcAft>
                <a:spcPts val="300"/>
              </a:spcAft>
            </a:pPr>
            <a:r>
              <a:rPr lang="en-US" dirty="0"/>
              <a:t>Safely d</a:t>
            </a:r>
            <a:r>
              <a:rPr lang="en-US" sz="2400" dirty="0"/>
              <a:t>etermine precise locations of utilities when excavation approaches approximate location	</a:t>
            </a:r>
          </a:p>
        </p:txBody>
      </p:sp>
      <p:sp>
        <p:nvSpPr>
          <p:cNvPr id="8" name="Content Placeholder 4">
            <a:extLst>
              <a:ext uri="{FF2B5EF4-FFF2-40B4-BE49-F238E27FC236}">
                <a16:creationId xmlns:a16="http://schemas.microsoft.com/office/drawing/2014/main" id="{7BCC0908-F2EF-40AC-93F5-39E1350497C8}"/>
              </a:ext>
            </a:extLst>
          </p:cNvPr>
          <p:cNvSpPr txBox="1">
            <a:spLocks/>
          </p:cNvSpPr>
          <p:nvPr/>
        </p:nvSpPr>
        <p:spPr>
          <a:xfrm>
            <a:off x="0" y="5352856"/>
            <a:ext cx="6662426" cy="1293127"/>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Aft>
                <a:spcPts val="300"/>
              </a:spcAft>
            </a:pPr>
            <a:r>
              <a:rPr lang="en-US" dirty="0"/>
              <a:t>Protect, support, or remove existing utilities as appropriate while excavations are open </a:t>
            </a:r>
          </a:p>
          <a:p>
            <a:pPr marL="457200">
              <a:spcAft>
                <a:spcPts val="300"/>
              </a:spcAft>
              <a:buFont typeface="ZapfDingbatsITC" charset="0"/>
              <a:buNone/>
            </a:pPr>
            <a:r>
              <a:rPr lang="en-US" dirty="0"/>
              <a:t>	</a:t>
            </a:r>
          </a:p>
        </p:txBody>
      </p:sp>
      <p:pic>
        <p:nvPicPr>
          <p:cNvPr id="2" name="Picture 1" title="color cod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72" y="1113086"/>
            <a:ext cx="3517392" cy="3791712"/>
          </a:xfrm>
          <a:prstGeom prst="rect">
            <a:avLst/>
          </a:prstGeom>
        </p:spPr>
      </p:pic>
    </p:spTree>
    <p:extLst>
      <p:ext uri="{BB962C8B-B14F-4D97-AF65-F5344CB8AC3E}">
        <p14:creationId xmlns:p14="http://schemas.microsoft.com/office/powerpoint/2010/main" val="2615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Excavations: </a:t>
            </a:r>
            <a:br>
              <a:rPr lang="en-US" sz="3200" dirty="0"/>
            </a:br>
            <a:r>
              <a:rPr lang="en-US" sz="3200" dirty="0"/>
              <a:t>Inspection and Water Accumulation</a:t>
            </a:r>
          </a:p>
        </p:txBody>
      </p:sp>
      <p:sp>
        <p:nvSpPr>
          <p:cNvPr id="2" name="Content Placeholder 1">
            <a:extLst>
              <a:ext uri="{FF2B5EF4-FFF2-40B4-BE49-F238E27FC236}">
                <a16:creationId xmlns:a16="http://schemas.microsoft.com/office/drawing/2014/main" id="{42C0EFD5-9380-477C-89A4-F9404D9D86C1}"/>
              </a:ext>
            </a:extLst>
          </p:cNvPr>
          <p:cNvSpPr>
            <a:spLocks noGrp="1"/>
          </p:cNvSpPr>
          <p:nvPr>
            <p:ph idx="1"/>
          </p:nvPr>
        </p:nvSpPr>
        <p:spPr>
          <a:xfrm>
            <a:off x="17009" y="925158"/>
            <a:ext cx="5415604" cy="5533821"/>
          </a:xfrm>
        </p:spPr>
        <p:txBody>
          <a:bodyPr>
            <a:noAutofit/>
          </a:bodyPr>
          <a:lstStyle/>
          <a:p>
            <a:pPr>
              <a:spcAft>
                <a:spcPts val="600"/>
              </a:spcAft>
            </a:pPr>
            <a:r>
              <a:rPr lang="en-US" sz="2600" dirty="0"/>
              <a:t>Inspections</a:t>
            </a:r>
          </a:p>
          <a:p>
            <a:pPr lvl="1">
              <a:spcAft>
                <a:spcPts val="600"/>
              </a:spcAft>
            </a:pPr>
            <a:r>
              <a:rPr lang="en-US" sz="2200" b="1" dirty="0"/>
              <a:t>Employers</a:t>
            </a:r>
            <a:r>
              <a:rPr lang="en-US" sz="2200" dirty="0"/>
              <a:t> must have a         </a:t>
            </a:r>
            <a:r>
              <a:rPr lang="en-US" sz="2200" b="1" dirty="0"/>
              <a:t>competent person </a:t>
            </a:r>
            <a:r>
              <a:rPr lang="en-US" sz="2200" dirty="0"/>
              <a:t>inspect        trenches daily and as conditions change to ensure elimination of hazards</a:t>
            </a:r>
            <a:endParaRPr lang="en-US" sz="2200" i="1" dirty="0"/>
          </a:p>
          <a:p>
            <a:pPr>
              <a:spcAft>
                <a:spcPts val="600"/>
              </a:spcAft>
            </a:pPr>
            <a:r>
              <a:rPr lang="en-US" sz="2600" dirty="0"/>
              <a:t>Protection from hazards  associated with water accumulation </a:t>
            </a:r>
          </a:p>
          <a:p>
            <a:pPr lvl="1">
              <a:spcAft>
                <a:spcPts val="600"/>
              </a:spcAft>
            </a:pPr>
            <a:r>
              <a:rPr lang="en-US" sz="2200" dirty="0"/>
              <a:t>Employees shall not work in         excavations where there is     accumulated or accumulating water</a:t>
            </a:r>
          </a:p>
          <a:p>
            <a:pPr lvl="1">
              <a:spcAft>
                <a:spcPts val="600"/>
              </a:spcAft>
            </a:pPr>
            <a:r>
              <a:rPr lang="en-US" sz="2200" b="1" dirty="0"/>
              <a:t>…unless </a:t>
            </a:r>
            <a:r>
              <a:rPr lang="en-US" sz="2200" dirty="0"/>
              <a:t>adequate precautions have been taken to protect employees</a:t>
            </a:r>
          </a:p>
          <a:p>
            <a:pPr lvl="1">
              <a:spcAft>
                <a:spcPts val="600"/>
              </a:spcAft>
            </a:pPr>
            <a:endParaRPr lang="en-US" sz="2400" dirty="0"/>
          </a:p>
          <a:p>
            <a:pPr lvl="1">
              <a:spcAft>
                <a:spcPts val="600"/>
              </a:spcAft>
            </a:pPr>
            <a:endParaRPr lang="en-US" sz="2400" dirty="0"/>
          </a:p>
          <a:p>
            <a:pPr>
              <a:spcAft>
                <a:spcPts val="600"/>
              </a:spcAft>
            </a:pPr>
            <a:endParaRPr lang="en-US" dirty="0"/>
          </a:p>
        </p:txBody>
      </p:sp>
      <p:pic>
        <p:nvPicPr>
          <p:cNvPr id="3" name="Picture 2" title="protective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155" y="1038828"/>
            <a:ext cx="3695700" cy="2743200"/>
          </a:xfrm>
          <a:prstGeom prst="rect">
            <a:avLst/>
          </a:prstGeom>
        </p:spPr>
      </p:pic>
      <p:pic>
        <p:nvPicPr>
          <p:cNvPr id="4" name="Picture 3" descr="excav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304" y="3969272"/>
            <a:ext cx="3695700" cy="2762250"/>
          </a:xfrm>
          <a:prstGeom prst="rect">
            <a:avLst/>
          </a:prstGeom>
        </p:spPr>
      </p:pic>
    </p:spTree>
    <p:extLst>
      <p:ext uri="{BB962C8B-B14F-4D97-AF65-F5344CB8AC3E}">
        <p14:creationId xmlns:p14="http://schemas.microsoft.com/office/powerpoint/2010/main" val="12536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4B57-3E46-4287-BA9F-5747C04F8F62}"/>
              </a:ext>
            </a:extLst>
          </p:cNvPr>
          <p:cNvSpPr>
            <a:spLocks noGrp="1"/>
          </p:cNvSpPr>
          <p:nvPr>
            <p:ph type="title"/>
          </p:nvPr>
        </p:nvSpPr>
        <p:spPr/>
        <p:txBody>
          <a:bodyPr/>
          <a:lstStyle/>
          <a:p>
            <a:r>
              <a:rPr lang="en-US" dirty="0">
                <a:solidFill>
                  <a:schemeClr val="tx1"/>
                </a:solidFill>
              </a:rPr>
              <a:t>Working In &amp; Around Trenches</a:t>
            </a:r>
          </a:p>
        </p:txBody>
      </p:sp>
      <p:sp>
        <p:nvSpPr>
          <p:cNvPr id="4" name="Content Placeholder 3">
            <a:extLst>
              <a:ext uri="{FF2B5EF4-FFF2-40B4-BE49-F238E27FC236}">
                <a16:creationId xmlns:a16="http://schemas.microsoft.com/office/drawing/2014/main" id="{EF7C4BFA-1953-4E19-A454-7AE488BCAD79}"/>
              </a:ext>
            </a:extLst>
          </p:cNvPr>
          <p:cNvSpPr>
            <a:spLocks noGrp="1"/>
          </p:cNvSpPr>
          <p:nvPr>
            <p:ph idx="1"/>
          </p:nvPr>
        </p:nvSpPr>
        <p:spPr>
          <a:xfrm>
            <a:off x="3594530" y="1029413"/>
            <a:ext cx="5507428" cy="5533821"/>
          </a:xfrm>
        </p:spPr>
        <p:txBody>
          <a:bodyPr>
            <a:noAutofit/>
          </a:bodyPr>
          <a:lstStyle/>
          <a:p>
            <a:pPr>
              <a:spcAft>
                <a:spcPts val="600"/>
              </a:spcAft>
            </a:pPr>
            <a:r>
              <a:rPr lang="en-US" sz="2600" dirty="0"/>
              <a:t>Never enter a trench unless</a:t>
            </a:r>
          </a:p>
          <a:p>
            <a:pPr lvl="1">
              <a:spcBef>
                <a:spcPts val="300"/>
              </a:spcBef>
              <a:spcAft>
                <a:spcPts val="300"/>
              </a:spcAft>
            </a:pPr>
            <a:r>
              <a:rPr lang="en-US" sz="2200" dirty="0"/>
              <a:t>It has been properly inspected by    a </a:t>
            </a:r>
            <a:r>
              <a:rPr lang="en-US" sz="2200" b="1" dirty="0"/>
              <a:t>competent person</a:t>
            </a:r>
          </a:p>
          <a:p>
            <a:pPr lvl="1">
              <a:spcBef>
                <a:spcPts val="300"/>
              </a:spcBef>
              <a:spcAft>
                <a:spcPts val="300"/>
              </a:spcAft>
            </a:pPr>
            <a:r>
              <a:rPr lang="en-US" sz="2200" dirty="0"/>
              <a:t>There is a safe way to enter and exit</a:t>
            </a:r>
          </a:p>
          <a:p>
            <a:pPr lvl="1">
              <a:spcBef>
                <a:spcPts val="300"/>
              </a:spcBef>
              <a:spcAft>
                <a:spcPts val="300"/>
              </a:spcAft>
            </a:pPr>
            <a:r>
              <a:rPr lang="en-US" sz="2200" dirty="0"/>
              <a:t>Equipment and materials are away from the edge</a:t>
            </a:r>
          </a:p>
          <a:p>
            <a:pPr lvl="1">
              <a:spcBef>
                <a:spcPts val="300"/>
              </a:spcBef>
              <a:spcAft>
                <a:spcPts val="300"/>
              </a:spcAft>
            </a:pPr>
            <a:r>
              <a:rPr lang="en-US" sz="2200" dirty="0"/>
              <a:t>It is free of standing water and atmospheric hazards</a:t>
            </a:r>
          </a:p>
          <a:p>
            <a:pPr lvl="1">
              <a:spcBef>
                <a:spcPts val="300"/>
              </a:spcBef>
              <a:spcAft>
                <a:spcPts val="300"/>
              </a:spcAft>
            </a:pPr>
            <a:r>
              <a:rPr lang="en-US" sz="2200" dirty="0"/>
              <a:t>Cave-in protection measures are     in place</a:t>
            </a:r>
          </a:p>
          <a:p>
            <a:pPr>
              <a:spcAft>
                <a:spcPts val="600"/>
              </a:spcAft>
            </a:pPr>
            <a:r>
              <a:rPr lang="en-US" sz="2600" dirty="0"/>
              <a:t>Keep materials, debris, and heavy equipment away from trench edges!</a:t>
            </a:r>
          </a:p>
          <a:p>
            <a:pPr>
              <a:spcAft>
                <a:spcPts val="600"/>
              </a:spcAft>
            </a:pPr>
            <a:endParaRPr lang="en-US" sz="2800" dirty="0"/>
          </a:p>
        </p:txBody>
      </p:sp>
      <p:pic>
        <p:nvPicPr>
          <p:cNvPr id="3" name="Picture 2" descr="trenc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34" y="1154575"/>
            <a:ext cx="3438525" cy="4572000"/>
          </a:xfrm>
          <a:prstGeom prst="rect">
            <a:avLst/>
          </a:prstGeom>
        </p:spPr>
      </p:pic>
    </p:spTree>
    <p:extLst>
      <p:ext uri="{BB962C8B-B14F-4D97-AF65-F5344CB8AC3E}">
        <p14:creationId xmlns:p14="http://schemas.microsoft.com/office/powerpoint/2010/main" val="385179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748"/>
            <a:ext cx="9144000" cy="172403"/>
          </a:xfrm>
        </p:spPr>
        <p:txBody>
          <a:bodyPr>
            <a:normAutofit fontScale="90000"/>
          </a:bodyPr>
          <a:lstStyle/>
          <a:p>
            <a:r>
              <a:rPr lang="en-US" sz="800" dirty="0">
                <a:solidFill>
                  <a:schemeClr val="bg1"/>
                </a:solidFill>
              </a:rPr>
              <a:t>Job Hazard Analysis </a:t>
            </a:r>
            <a:r>
              <a:rPr lang="en-US" sz="800" dirty="0" smtClean="0">
                <a:solidFill>
                  <a:schemeClr val="bg1"/>
                </a:solidFill>
              </a:rPr>
              <a:t>  </a:t>
            </a:r>
            <a:endParaRPr lang="en-US" sz="800" dirty="0">
              <a:solidFill>
                <a:schemeClr val="bg1"/>
              </a:solidFill>
            </a:endParaRPr>
          </a:p>
        </p:txBody>
      </p:sp>
      <p:pic>
        <p:nvPicPr>
          <p:cNvPr id="4" name="Picture 3" descr="Sample of a job hazard analysis for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372" y="71453"/>
            <a:ext cx="9015256" cy="6538010"/>
          </a:xfrm>
          <a:prstGeom prst="rect">
            <a:avLst/>
          </a:prstGeom>
        </p:spPr>
      </p:pic>
    </p:spTree>
    <p:extLst>
      <p:ext uri="{BB962C8B-B14F-4D97-AF65-F5344CB8AC3E}">
        <p14:creationId xmlns:p14="http://schemas.microsoft.com/office/powerpoint/2010/main" val="2009833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0516C-F41E-4A2D-999D-DC37E2C49DC1}"/>
              </a:ext>
            </a:extLst>
          </p:cNvPr>
          <p:cNvSpPr>
            <a:spLocks noGrp="1"/>
          </p:cNvSpPr>
          <p:nvPr>
            <p:ph type="title"/>
          </p:nvPr>
        </p:nvSpPr>
        <p:spPr/>
        <p:txBody>
          <a:bodyPr/>
          <a:lstStyle/>
          <a:p>
            <a:r>
              <a:rPr lang="en-US" dirty="0"/>
              <a:t>Solar Installation </a:t>
            </a:r>
            <a:r>
              <a:rPr lang="en-US" dirty="0" smtClean="0">
                <a:ln w="19050">
                  <a:solidFill>
                    <a:schemeClr val="tx1"/>
                  </a:solidFill>
                </a:ln>
                <a:solidFill>
                  <a:srgbClr val="FF0000"/>
                </a:solidFill>
              </a:rPr>
              <a:t>Fatality </a:t>
            </a:r>
            <a:endParaRPr lang="en-US" dirty="0">
              <a:solidFill>
                <a:srgbClr val="FF0000"/>
              </a:solidFill>
            </a:endParaRPr>
          </a:p>
        </p:txBody>
      </p:sp>
      <p:sp>
        <p:nvSpPr>
          <p:cNvPr id="2" name="TextBox 1">
            <a:extLst>
              <a:ext uri="{FF2B5EF4-FFF2-40B4-BE49-F238E27FC236}">
                <a16:creationId xmlns:a16="http://schemas.microsoft.com/office/drawing/2014/main" id="{88E13D40-967F-4176-863A-8BB03CC55590}"/>
              </a:ext>
            </a:extLst>
          </p:cNvPr>
          <p:cNvSpPr txBox="1"/>
          <p:nvPr/>
        </p:nvSpPr>
        <p:spPr>
          <a:xfrm>
            <a:off x="1617793" y="1134236"/>
            <a:ext cx="5908409" cy="1015663"/>
          </a:xfrm>
          <a:prstGeom prst="rect">
            <a:avLst/>
          </a:prstGeom>
          <a:solidFill>
            <a:srgbClr val="FFFF00"/>
          </a:solidFill>
          <a:ln w="38100">
            <a:solidFill>
              <a:srgbClr val="FF0000"/>
            </a:solidFill>
          </a:ln>
        </p:spPr>
        <p:txBody>
          <a:bodyPr wrap="square" rtlCol="0">
            <a:spAutoFit/>
          </a:bodyPr>
          <a:lstStyle/>
          <a:p>
            <a:pPr algn="ctr"/>
            <a:r>
              <a:rPr lang="en-US" sz="3000" b="1" dirty="0">
                <a:latin typeface="Tahoma" panose="020B0604030504040204" pitchFamily="34" charset="0"/>
                <a:ea typeface="Tahoma" panose="020B0604030504040204" pitchFamily="34" charset="0"/>
                <a:cs typeface="Tahoma" panose="020B0604030504040204" pitchFamily="34" charset="0"/>
              </a:rPr>
              <a:t>Contractor pinned under trenching machine and killed</a:t>
            </a:r>
            <a:endParaRPr lang="en-US" sz="3000" dirty="0">
              <a:latin typeface="Tahoma"/>
              <a:cs typeface="Tahoma"/>
            </a:endParaRPr>
          </a:p>
        </p:txBody>
      </p:sp>
      <p:grpSp>
        <p:nvGrpSpPr>
          <p:cNvPr id="8" name="Group 7" descr="Picture of a large commercial trenching machine digging a trench on a ground mounted PV site.">
            <a:extLst>
              <a:ext uri="{FF2B5EF4-FFF2-40B4-BE49-F238E27FC236}">
                <a16:creationId xmlns:a16="http://schemas.microsoft.com/office/drawing/2014/main" id="{5028BAD6-FF78-46E6-B6E3-1E3B1BC4B76F}"/>
              </a:ext>
            </a:extLst>
          </p:cNvPr>
          <p:cNvGrpSpPr/>
          <p:nvPr/>
        </p:nvGrpSpPr>
        <p:grpSpPr>
          <a:xfrm>
            <a:off x="0" y="3684760"/>
            <a:ext cx="9144000" cy="3173240"/>
            <a:chOff x="0" y="3684760"/>
            <a:chExt cx="9144000" cy="3173240"/>
          </a:xfrm>
        </p:grpSpPr>
        <p:pic>
          <p:nvPicPr>
            <p:cNvPr id="7" name="Picture 6" descr="Be aware of your surroundings and the various hazards at all time." title="Warning about your Surroundings">
              <a:extLst>
                <a:ext uri="{FF2B5EF4-FFF2-40B4-BE49-F238E27FC236}">
                  <a16:creationId xmlns:a16="http://schemas.microsoft.com/office/drawing/2014/main" id="{2A248D88-726B-F340-88AC-F27FC42F3677}"/>
                </a:ext>
              </a:extLst>
            </p:cNvPr>
            <p:cNvPicPr>
              <a:picLocks noChangeAspect="1"/>
            </p:cNvPicPr>
            <p:nvPr/>
          </p:nvPicPr>
          <p:blipFill rotWithShape="1">
            <a:blip r:embed="rId3" cstate="email">
              <a:alphaModFix amt="32000"/>
              <a:extLst>
                <a:ext uri="{28A0092B-C50C-407E-A947-70E740481C1C}">
                  <a14:useLocalDpi xmlns:a14="http://schemas.microsoft.com/office/drawing/2010/main"/>
                </a:ext>
              </a:extLst>
            </a:blip>
            <a:srcRect/>
            <a:stretch/>
          </p:blipFill>
          <p:spPr>
            <a:xfrm>
              <a:off x="1" y="3684761"/>
              <a:ext cx="9143999" cy="3173239"/>
            </a:xfrm>
            <a:prstGeom prst="rect">
              <a:avLst/>
            </a:prstGeom>
            <a:effectLst/>
          </p:spPr>
        </p:pic>
        <p:sp>
          <p:nvSpPr>
            <p:cNvPr id="6" name="Rectangle 5">
              <a:extLst>
                <a:ext uri="{FF2B5EF4-FFF2-40B4-BE49-F238E27FC236}">
                  <a16:creationId xmlns:a16="http://schemas.microsoft.com/office/drawing/2014/main" id="{DE341498-B7EB-4038-A3AA-4ACB21840836}"/>
                </a:ext>
              </a:extLst>
            </p:cNvPr>
            <p:cNvSpPr/>
            <p:nvPr/>
          </p:nvSpPr>
          <p:spPr>
            <a:xfrm>
              <a:off x="0" y="3684760"/>
              <a:ext cx="9143999" cy="262551"/>
            </a:xfrm>
            <a:prstGeom prst="rect">
              <a:avLst/>
            </a:prstGeom>
            <a:gradFill>
              <a:gsLst>
                <a:gs pos="0">
                  <a:schemeClr val="bg1">
                    <a:alpha val="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EB9CF93C-2D98-47F5-A3EF-B64ED7E5F966}"/>
              </a:ext>
            </a:extLst>
          </p:cNvPr>
          <p:cNvSpPr>
            <a:spLocks noGrp="1"/>
          </p:cNvSpPr>
          <p:nvPr>
            <p:ph idx="4294967295"/>
          </p:nvPr>
        </p:nvSpPr>
        <p:spPr>
          <a:xfrm>
            <a:off x="358842" y="2280111"/>
            <a:ext cx="8447575" cy="1607008"/>
          </a:xfrm>
        </p:spPr>
        <p:txBody>
          <a:bodyPr/>
          <a:lstStyle/>
          <a:p>
            <a:pPr marL="0" indent="0" algn="ctr">
              <a:lnSpc>
                <a:spcPct val="150000"/>
              </a:lnSpc>
              <a:spcAft>
                <a:spcPts val="600"/>
              </a:spcAft>
              <a:buNone/>
            </a:pPr>
            <a:r>
              <a:rPr lang="en-US" sz="2000" dirty="0"/>
              <a:t>Emergency services were dispatched to a solar farm site at 10:07 a.m. Upon arrival, they located a male subject pinned underneath a trenching machine. He was pronounced dead at the scene. The victim may have tripped or his clothing got caught on the machine and pulled him under. There were no witnesses to the accident.</a:t>
            </a:r>
          </a:p>
        </p:txBody>
      </p:sp>
      <p:sp>
        <p:nvSpPr>
          <p:cNvPr id="5" name="Rectangle 4">
            <a:extLst>
              <a:ext uri="{FF2B5EF4-FFF2-40B4-BE49-F238E27FC236}">
                <a16:creationId xmlns:a16="http://schemas.microsoft.com/office/drawing/2014/main" id="{1E4D8B01-B8B6-4E4B-8147-C1CF369A5446}"/>
              </a:ext>
            </a:extLst>
          </p:cNvPr>
          <p:cNvSpPr/>
          <p:nvPr/>
        </p:nvSpPr>
        <p:spPr>
          <a:xfrm>
            <a:off x="605991" y="5053957"/>
            <a:ext cx="7932012" cy="954107"/>
          </a:xfrm>
          <a:prstGeom prst="rect">
            <a:avLst/>
          </a:prstGeom>
          <a:solidFill>
            <a:schemeClr val="bg1">
              <a:alpha val="50000"/>
            </a:schemeClr>
          </a:solidFill>
          <a:ln w="15875">
            <a:solidFill>
              <a:schemeClr val="tx1"/>
            </a:solidFill>
          </a:ln>
        </p:spPr>
        <p:txBody>
          <a:bodyPr wrap="square">
            <a:spAutoFit/>
          </a:bodyPr>
          <a:lstStyle/>
          <a:p>
            <a:pPr marL="0" indent="0" algn="ctr">
              <a:buNone/>
            </a:pPr>
            <a:r>
              <a:rPr lang="en-US" sz="2800" b="1" dirty="0">
                <a:ln w="6350">
                  <a:solidFill>
                    <a:schemeClr val="tx1"/>
                  </a:solidFill>
                </a:ln>
                <a:latin typeface="Tahoma" panose="020B0604030504040204" pitchFamily="34" charset="0"/>
                <a:ea typeface="Tahoma" panose="020B0604030504040204" pitchFamily="34" charset="0"/>
                <a:cs typeface="Tahoma" panose="020B0604030504040204" pitchFamily="34" charset="0"/>
              </a:rPr>
              <a:t>Be aware of your surroundings and hazards at all times, and never work alone!</a:t>
            </a:r>
          </a:p>
        </p:txBody>
      </p:sp>
    </p:spTree>
    <p:extLst>
      <p:ext uri="{BB962C8B-B14F-4D97-AF65-F5344CB8AC3E}">
        <p14:creationId xmlns:p14="http://schemas.microsoft.com/office/powerpoint/2010/main" val="1706228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EE40-3B2E-4D5F-8BF2-A4DAB5C03A48}"/>
              </a:ext>
            </a:extLst>
          </p:cNvPr>
          <p:cNvSpPr>
            <a:spLocks noGrp="1"/>
          </p:cNvSpPr>
          <p:nvPr>
            <p:ph type="title"/>
          </p:nvPr>
        </p:nvSpPr>
        <p:spPr/>
        <p:txBody>
          <a:bodyPr/>
          <a:lstStyle/>
          <a:p>
            <a:r>
              <a:rPr lang="en-US" sz="3200" dirty="0">
                <a:solidFill>
                  <a:schemeClr val="tx1"/>
                </a:solidFill>
              </a:rPr>
              <a:t>Horizontal Directional Drilling (HDD)</a:t>
            </a:r>
            <a:endParaRPr lang="en-US" sz="1800" dirty="0">
              <a:solidFill>
                <a:schemeClr val="tx1"/>
              </a:solidFill>
            </a:endParaRPr>
          </a:p>
        </p:txBody>
      </p:sp>
      <p:sp>
        <p:nvSpPr>
          <p:cNvPr id="5" name="Content Placeholder 4">
            <a:extLst>
              <a:ext uri="{FF2B5EF4-FFF2-40B4-BE49-F238E27FC236}">
                <a16:creationId xmlns:a16="http://schemas.microsoft.com/office/drawing/2014/main" id="{874A965C-699F-4E81-ABAB-5DD7FAB67B27}"/>
              </a:ext>
            </a:extLst>
          </p:cNvPr>
          <p:cNvSpPr txBox="1">
            <a:spLocks/>
          </p:cNvSpPr>
          <p:nvPr/>
        </p:nvSpPr>
        <p:spPr>
          <a:xfrm>
            <a:off x="88098" y="1380287"/>
            <a:ext cx="4088938" cy="553382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Trenchless method for installing conduit underground</a:t>
            </a:r>
          </a:p>
          <a:p>
            <a:pPr>
              <a:spcAft>
                <a:spcPts val="600"/>
              </a:spcAft>
            </a:pPr>
            <a:r>
              <a:rPr lang="en-US" sz="2800" dirty="0"/>
              <a:t>Also known as “directional boring”</a:t>
            </a:r>
          </a:p>
          <a:p>
            <a:pPr>
              <a:spcAft>
                <a:spcPts val="600"/>
              </a:spcAft>
            </a:pPr>
            <a:r>
              <a:rPr lang="en-US" sz="2800" dirty="0"/>
              <a:t>Often performed by independent contractor with trained crew</a:t>
            </a:r>
          </a:p>
          <a:p>
            <a:pPr marL="365760" lvl="1" indent="0">
              <a:spcAft>
                <a:spcPts val="600"/>
              </a:spcAft>
              <a:buFont typeface="ZapfDingbatsITC" charset="0"/>
              <a:buNone/>
            </a:pPr>
            <a:endParaRPr lang="en-US" dirty="0"/>
          </a:p>
        </p:txBody>
      </p:sp>
      <p:pic>
        <p:nvPicPr>
          <p:cNvPr id="12" name="Content Placeholder 11" descr="Illustration of how horizontal directional drilling works.">
            <a:extLst>
              <a:ext uri="{FF2B5EF4-FFF2-40B4-BE49-F238E27FC236}">
                <a16:creationId xmlns:a16="http://schemas.microsoft.com/office/drawing/2014/main" id="{E82985EA-0369-48B2-B618-833A2DB32DE2}"/>
              </a:ext>
            </a:extLst>
          </p:cNvPr>
          <p:cNvPicPr>
            <a:picLocks noGrp="1" noChangeAspect="1"/>
          </p:cNvPicPr>
          <p:nvPr>
            <p:ph idx="1"/>
          </p:nvPr>
        </p:nvPicPr>
        <p:blipFill>
          <a:blip r:embed="rId3"/>
          <a:stretch>
            <a:fillRect/>
          </a:stretch>
        </p:blipFill>
        <p:spPr>
          <a:xfrm>
            <a:off x="4036701" y="1762198"/>
            <a:ext cx="4972285" cy="3878383"/>
          </a:xfrm>
        </p:spPr>
      </p:pic>
    </p:spTree>
    <p:extLst>
      <p:ext uri="{BB962C8B-B14F-4D97-AF65-F5344CB8AC3E}">
        <p14:creationId xmlns:p14="http://schemas.microsoft.com/office/powerpoint/2010/main" val="46924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EE40-3B2E-4D5F-8BF2-A4DAB5C03A48}"/>
              </a:ext>
            </a:extLst>
          </p:cNvPr>
          <p:cNvSpPr>
            <a:spLocks noGrp="1"/>
          </p:cNvSpPr>
          <p:nvPr>
            <p:ph type="title"/>
          </p:nvPr>
        </p:nvSpPr>
        <p:spPr/>
        <p:txBody>
          <a:bodyPr/>
          <a:lstStyle/>
          <a:p>
            <a:r>
              <a:rPr lang="en-US" sz="3600" dirty="0">
                <a:solidFill>
                  <a:schemeClr val="tx1"/>
                </a:solidFill>
              </a:rPr>
              <a:t>Directional Drilling Hazards</a:t>
            </a:r>
          </a:p>
        </p:txBody>
      </p:sp>
      <p:sp>
        <p:nvSpPr>
          <p:cNvPr id="5" name="Content Placeholder 4">
            <a:extLst>
              <a:ext uri="{FF2B5EF4-FFF2-40B4-BE49-F238E27FC236}">
                <a16:creationId xmlns:a16="http://schemas.microsoft.com/office/drawing/2014/main" id="{A33D43E1-BBD5-4140-97C2-5B29256BABBE}"/>
              </a:ext>
            </a:extLst>
          </p:cNvPr>
          <p:cNvSpPr>
            <a:spLocks noGrp="1"/>
          </p:cNvSpPr>
          <p:nvPr>
            <p:ph idx="1"/>
          </p:nvPr>
        </p:nvSpPr>
        <p:spPr>
          <a:xfrm>
            <a:off x="91440" y="1005840"/>
            <a:ext cx="5267369" cy="5852159"/>
          </a:xfrm>
        </p:spPr>
        <p:txBody>
          <a:bodyPr/>
          <a:lstStyle/>
          <a:p>
            <a:r>
              <a:rPr lang="en-US" sz="2800" dirty="0"/>
              <a:t>Striking underground utilities </a:t>
            </a:r>
          </a:p>
          <a:p>
            <a:pPr lvl="1"/>
            <a:r>
              <a:rPr lang="en-US" sz="2400" dirty="0"/>
              <a:t>Gas, electric, water, communications</a:t>
            </a:r>
          </a:p>
          <a:p>
            <a:pPr lvl="2"/>
            <a:r>
              <a:rPr lang="en-US" sz="2000" dirty="0"/>
              <a:t>Call 811“before you dig”</a:t>
            </a:r>
          </a:p>
          <a:p>
            <a:pPr lvl="2"/>
            <a:r>
              <a:rPr lang="en-US" sz="2000" dirty="0"/>
              <a:t>Plan and map bore route</a:t>
            </a:r>
          </a:p>
          <a:p>
            <a:pPr lvl="2"/>
            <a:r>
              <a:rPr lang="en-US" sz="2000" dirty="0"/>
              <a:t>Expose utilities before drilling</a:t>
            </a:r>
          </a:p>
          <a:p>
            <a:pPr marL="1097280" lvl="3" indent="-274320">
              <a:spcBef>
                <a:spcPts val="600"/>
              </a:spcBef>
            </a:pPr>
            <a:r>
              <a:rPr lang="en-US" sz="1800" dirty="0"/>
              <a:t>OSHA CFR 29 1926.651</a:t>
            </a:r>
          </a:p>
          <a:p>
            <a:pPr marL="1097280" lvl="3" indent="-274320">
              <a:spcBef>
                <a:spcPts val="600"/>
              </a:spcBef>
            </a:pPr>
            <a:r>
              <a:rPr lang="en-US" sz="1800" dirty="0"/>
              <a:t>Depth and Exact locations can vary from marks</a:t>
            </a:r>
          </a:p>
          <a:p>
            <a:r>
              <a:rPr lang="en-US" sz="2800" dirty="0"/>
              <a:t>Caught in / between        drill equipment</a:t>
            </a:r>
          </a:p>
          <a:p>
            <a:r>
              <a:rPr lang="en-US" sz="2800" dirty="0"/>
              <a:t>Struck by unraveling pipe</a:t>
            </a:r>
          </a:p>
          <a:p>
            <a:r>
              <a:rPr lang="en-US" sz="2800" dirty="0"/>
              <a:t>Slips, trips, and falls</a:t>
            </a:r>
          </a:p>
        </p:txBody>
      </p:sp>
      <p:pic>
        <p:nvPicPr>
          <p:cNvPr id="3" name="Picture 2" descr="drilling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811" y="1321263"/>
            <a:ext cx="3232298" cy="4284921"/>
          </a:xfrm>
          <a:prstGeom prst="rect">
            <a:avLst/>
          </a:prstGeom>
        </p:spPr>
      </p:pic>
    </p:spTree>
    <p:extLst>
      <p:ext uri="{BB962C8B-B14F-4D97-AF65-F5344CB8AC3E}">
        <p14:creationId xmlns:p14="http://schemas.microsoft.com/office/powerpoint/2010/main" val="39427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dirty="0" smtClean="0"/>
              <a:t>  Site </a:t>
            </a:r>
            <a:r>
              <a:rPr lang="en-US" sz="3600" dirty="0"/>
              <a:t>and Mechanical </a:t>
            </a:r>
            <a:r>
              <a:rPr lang="en-US" sz="3600" dirty="0" smtClean="0"/>
              <a:t>Hazards </a:t>
            </a:r>
            <a:endParaRPr lang="en-US" sz="3600" dirty="0"/>
          </a:p>
        </p:txBody>
      </p:sp>
      <p:pic>
        <p:nvPicPr>
          <p:cNvPr id="9" name="Picture 8" descr="Solar Energy International Logo">
            <a:extLst>
              <a:ext uri="{FF2B5EF4-FFF2-40B4-BE49-F238E27FC236}">
                <a16:creationId xmlns:a16="http://schemas.microsoft.com/office/drawing/2014/main" id="{5134D327-3272-4742-9485-1FD11C4E4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980" r="67546" b="23587"/>
          <a:stretch/>
        </p:blipFill>
        <p:spPr>
          <a:xfrm>
            <a:off x="7056902" y="10709"/>
            <a:ext cx="2021786" cy="903692"/>
          </a:xfrm>
          <a:prstGeom prst="rect">
            <a:avLst/>
          </a:prstGeom>
        </p:spPr>
      </p:pic>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206222" y="1671288"/>
            <a:ext cx="4370331" cy="2459650"/>
          </a:xfrm>
        </p:spPr>
        <p:txBody>
          <a:bodyPr/>
          <a:lstStyle/>
          <a:p>
            <a:pPr marL="0" indent="0" algn="ctr">
              <a:buNone/>
            </a:pPr>
            <a:r>
              <a:rPr lang="en-US" sz="3600" b="1" dirty="0"/>
              <a:t>End of Part IV:</a:t>
            </a:r>
          </a:p>
          <a:p>
            <a:pPr marL="0" indent="0" algn="ctr">
              <a:buNone/>
            </a:pPr>
            <a:r>
              <a:rPr lang="en-US" sz="3600" b="1" dirty="0"/>
              <a:t>PV Installation Tasks and Best Practices</a:t>
            </a:r>
            <a:r>
              <a:rPr lang="en-US" sz="4000" b="1" dirty="0"/>
              <a:t/>
            </a:r>
            <a:br>
              <a:rPr lang="en-US" sz="4000" b="1" dirty="0"/>
            </a:br>
            <a:r>
              <a:rPr lang="en-US" sz="4000" b="1" dirty="0"/>
              <a:t/>
            </a:r>
            <a:br>
              <a:rPr lang="en-US" sz="4000" b="1" dirty="0"/>
            </a:br>
            <a:endParaRPr lang="en-US" sz="4000" b="1" dirty="0"/>
          </a:p>
        </p:txBody>
      </p:sp>
      <p:pic>
        <p:nvPicPr>
          <p:cNvPr id="3" name="Picture 2" descr="best pract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547" y="1482765"/>
            <a:ext cx="3695700" cy="2781300"/>
          </a:xfrm>
          <a:prstGeom prst="rect">
            <a:avLst/>
          </a:prstGeom>
        </p:spPr>
      </p:pic>
    </p:spTree>
    <p:extLst>
      <p:ext uri="{BB962C8B-B14F-4D97-AF65-F5344CB8AC3E}">
        <p14:creationId xmlns:p14="http://schemas.microsoft.com/office/powerpoint/2010/main" val="117066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Stress</a:t>
            </a:r>
          </a:p>
        </p:txBody>
      </p:sp>
      <p:sp>
        <p:nvSpPr>
          <p:cNvPr id="10" name="TextBox 9">
            <a:extLst>
              <a:ext uri="{FF2B5EF4-FFF2-40B4-BE49-F238E27FC236}">
                <a16:creationId xmlns:a16="http://schemas.microsoft.com/office/drawing/2014/main" id="{66ED1867-4A52-0140-96A9-171D83BDC062}"/>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Environmental</a:t>
            </a:r>
          </a:p>
        </p:txBody>
      </p:sp>
      <p:sp>
        <p:nvSpPr>
          <p:cNvPr id="21" name="Content Placeholder 14">
            <a:extLst>
              <a:ext uri="{FF2B5EF4-FFF2-40B4-BE49-F238E27FC236}">
                <a16:creationId xmlns:a16="http://schemas.microsoft.com/office/drawing/2014/main" id="{CFD6BBA0-802E-BB40-8858-F752A7E99EE4}"/>
              </a:ext>
            </a:extLst>
          </p:cNvPr>
          <p:cNvSpPr txBox="1">
            <a:spLocks/>
          </p:cNvSpPr>
          <p:nvPr/>
        </p:nvSpPr>
        <p:spPr>
          <a:xfrm>
            <a:off x="185195" y="3787121"/>
            <a:ext cx="4224760" cy="414489"/>
          </a:xfrm>
          <a:prstGeom prst="rect">
            <a:avLst/>
          </a:prstGeom>
          <a:solidFill>
            <a:srgbClr val="FFC000"/>
          </a:solidFill>
          <a:ln w="19050">
            <a:noFill/>
          </a:ln>
        </p:spPr>
        <p:txBody>
          <a:bodyPr vert="horz" lIns="91440" tIns="45720" rIns="91440" bIns="45720" rtlCol="0" anchor="t">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sz="2000" b="1" dirty="0">
                <a:latin typeface="Tahoma"/>
                <a:cs typeface="Tahoma"/>
              </a:rPr>
              <a:t>Risk factors</a:t>
            </a:r>
          </a:p>
          <a:p>
            <a:pPr marL="0" indent="0">
              <a:spcBef>
                <a:spcPts val="0"/>
              </a:spcBef>
              <a:spcAft>
                <a:spcPts val="0"/>
              </a:spcAft>
              <a:buNone/>
            </a:pPr>
            <a:endParaRPr lang="en-US" sz="1400" dirty="0">
              <a:latin typeface="Tahoma"/>
              <a:cs typeface="Tahoma"/>
            </a:endParaRPr>
          </a:p>
        </p:txBody>
      </p:sp>
      <p:sp>
        <p:nvSpPr>
          <p:cNvPr id="12" name="Content Placeholder 14">
            <a:extLst>
              <a:ext uri="{FF2B5EF4-FFF2-40B4-BE49-F238E27FC236}">
                <a16:creationId xmlns:a16="http://schemas.microsoft.com/office/drawing/2014/main" id="{52096BB0-DEE4-544A-A770-65DF63337266}"/>
              </a:ext>
            </a:extLst>
          </p:cNvPr>
          <p:cNvSpPr txBox="1">
            <a:spLocks/>
          </p:cNvSpPr>
          <p:nvPr/>
        </p:nvSpPr>
        <p:spPr>
          <a:xfrm>
            <a:off x="185195" y="4238488"/>
            <a:ext cx="4340507" cy="1987296"/>
          </a:xfrm>
          <a:prstGeom prst="rect">
            <a:avLst/>
          </a:prstGeom>
          <a:noFill/>
          <a:ln w="19050">
            <a:noFill/>
          </a:ln>
        </p:spPr>
        <p:txBody>
          <a:bodyPr vert="horz" lIns="91440" tIns="45720" rIns="91440" bIns="45720" rtlCol="0" anchor="t">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0"/>
              </a:spcAft>
            </a:pPr>
            <a:r>
              <a:rPr lang="en-US" sz="1800" dirty="0">
                <a:latin typeface="Tahoma"/>
                <a:cs typeface="Tahoma"/>
              </a:rPr>
              <a:t>Weather: temperature, humidity, direct sun exposure, lack of breeze or wind</a:t>
            </a:r>
          </a:p>
          <a:p>
            <a:pPr marL="285750" indent="-285750">
              <a:spcAft>
                <a:spcPts val="0"/>
              </a:spcAft>
            </a:pPr>
            <a:r>
              <a:rPr lang="en-US" sz="1800" dirty="0">
                <a:latin typeface="Tahoma"/>
                <a:cs typeface="Tahoma"/>
              </a:rPr>
              <a:t>Heavy physical labor</a:t>
            </a:r>
          </a:p>
          <a:p>
            <a:pPr marL="285750" indent="-285750">
              <a:spcAft>
                <a:spcPts val="0"/>
              </a:spcAft>
            </a:pPr>
            <a:r>
              <a:rPr lang="en-US" sz="1800" dirty="0">
                <a:latin typeface="Tahoma"/>
                <a:cs typeface="Tahoma"/>
              </a:rPr>
              <a:t>No recent exposure to hot workplaces</a:t>
            </a:r>
          </a:p>
          <a:p>
            <a:pPr lvl="1">
              <a:spcAft>
                <a:spcPts val="0"/>
              </a:spcAft>
            </a:pPr>
            <a:r>
              <a:rPr lang="en-US" sz="1600" dirty="0"/>
              <a:t>Not acclimated</a:t>
            </a:r>
          </a:p>
          <a:p>
            <a:pPr marL="285750" indent="-285750">
              <a:spcAft>
                <a:spcPts val="0"/>
              </a:spcAft>
            </a:pPr>
            <a:r>
              <a:rPr lang="en-US" sz="1800" dirty="0">
                <a:latin typeface="Tahoma"/>
                <a:cs typeface="Tahoma"/>
              </a:rPr>
              <a:t>Low liquid intake</a:t>
            </a:r>
          </a:p>
          <a:p>
            <a:pPr marL="285750" indent="-285750">
              <a:spcAft>
                <a:spcPts val="0"/>
              </a:spcAft>
            </a:pPr>
            <a:r>
              <a:rPr lang="en-US" sz="1800" dirty="0">
                <a:latin typeface="Tahoma"/>
                <a:cs typeface="Tahoma"/>
              </a:rPr>
              <a:t>Waterproof clothing</a:t>
            </a:r>
          </a:p>
        </p:txBody>
      </p:sp>
      <p:sp>
        <p:nvSpPr>
          <p:cNvPr id="39" name="Content Placeholder 14">
            <a:extLst>
              <a:ext uri="{FF2B5EF4-FFF2-40B4-BE49-F238E27FC236}">
                <a16:creationId xmlns:a16="http://schemas.microsoft.com/office/drawing/2014/main" id="{EF809B2D-FA1A-784D-9B8E-1D10D47274F8}"/>
              </a:ext>
            </a:extLst>
          </p:cNvPr>
          <p:cNvSpPr txBox="1">
            <a:spLocks/>
          </p:cNvSpPr>
          <p:nvPr/>
        </p:nvSpPr>
        <p:spPr>
          <a:xfrm>
            <a:off x="4525702" y="3787121"/>
            <a:ext cx="4386806" cy="414489"/>
          </a:xfrm>
          <a:prstGeom prst="rect">
            <a:avLst/>
          </a:prstGeom>
          <a:solidFill>
            <a:schemeClr val="accent6">
              <a:lumMod val="75000"/>
            </a:schemeClr>
          </a:solid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sz="2000" b="1" dirty="0">
                <a:latin typeface="Tahoma"/>
                <a:cs typeface="Tahoma"/>
              </a:rPr>
              <a:t>Prevention</a:t>
            </a:r>
            <a:r>
              <a:rPr lang="en-US" sz="1800" dirty="0">
                <a:latin typeface="Tahoma"/>
                <a:cs typeface="Tahoma"/>
              </a:rPr>
              <a:t> </a:t>
            </a:r>
          </a:p>
        </p:txBody>
      </p:sp>
      <p:sp>
        <p:nvSpPr>
          <p:cNvPr id="16" name="Content Placeholder 14">
            <a:extLst>
              <a:ext uri="{FF2B5EF4-FFF2-40B4-BE49-F238E27FC236}">
                <a16:creationId xmlns:a16="http://schemas.microsoft.com/office/drawing/2014/main" id="{25DBBFB5-9552-9B47-8397-9A05FD046811}"/>
              </a:ext>
            </a:extLst>
          </p:cNvPr>
          <p:cNvSpPr txBox="1">
            <a:spLocks/>
          </p:cNvSpPr>
          <p:nvPr/>
        </p:nvSpPr>
        <p:spPr>
          <a:xfrm>
            <a:off x="4537277" y="3831216"/>
            <a:ext cx="4606723" cy="2524134"/>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endParaRPr lang="en-US" sz="1800" dirty="0">
              <a:latin typeface="Tahoma"/>
              <a:cs typeface="Tahoma"/>
            </a:endParaRPr>
          </a:p>
          <a:p>
            <a:pPr marL="285750" indent="-285750">
              <a:spcAft>
                <a:spcPts val="0"/>
              </a:spcAft>
            </a:pPr>
            <a:r>
              <a:rPr lang="en-US" sz="1800" dirty="0">
                <a:latin typeface="Tahoma"/>
                <a:cs typeface="Tahoma"/>
              </a:rPr>
              <a:t>Establish a heat illness prevention program – water, rest, shade!</a:t>
            </a:r>
          </a:p>
          <a:p>
            <a:pPr lvl="1">
              <a:spcAft>
                <a:spcPts val="0"/>
              </a:spcAft>
            </a:pPr>
            <a:r>
              <a:rPr lang="en-US" sz="1600" dirty="0"/>
              <a:t>Frequent breaks</a:t>
            </a:r>
          </a:p>
          <a:p>
            <a:pPr lvl="1">
              <a:spcAft>
                <a:spcPts val="0"/>
              </a:spcAft>
            </a:pPr>
            <a:r>
              <a:rPr lang="en-US" sz="1600" dirty="0"/>
              <a:t>Large water jugs</a:t>
            </a:r>
          </a:p>
          <a:p>
            <a:pPr lvl="2">
              <a:spcAft>
                <a:spcPts val="0"/>
              </a:spcAft>
            </a:pPr>
            <a:r>
              <a:rPr lang="en-US" sz="1600" dirty="0"/>
              <a:t>Minimum 1 pint per hour, per worker</a:t>
            </a:r>
          </a:p>
          <a:p>
            <a:pPr marL="285750" indent="-285750">
              <a:spcAft>
                <a:spcPts val="0"/>
              </a:spcAft>
            </a:pPr>
            <a:r>
              <a:rPr lang="en-US" sz="1800" dirty="0">
                <a:latin typeface="Tahoma"/>
                <a:cs typeface="Tahoma"/>
              </a:rPr>
              <a:t>Never work alone</a:t>
            </a:r>
          </a:p>
          <a:p>
            <a:pPr marL="285750" indent="-285750">
              <a:spcAft>
                <a:spcPts val="0"/>
              </a:spcAft>
            </a:pPr>
            <a:r>
              <a:rPr lang="en-US" sz="1800" dirty="0">
                <a:latin typeface="Tahoma"/>
                <a:cs typeface="Tahoma"/>
              </a:rPr>
              <a:t>Be mindful of sun exposure!</a:t>
            </a:r>
          </a:p>
          <a:p>
            <a:pPr lvl="1">
              <a:spcAft>
                <a:spcPts val="0"/>
              </a:spcAft>
            </a:pPr>
            <a:r>
              <a:rPr lang="en-US" sz="1600" dirty="0"/>
              <a:t>Use sunscreen, reapply as necessary</a:t>
            </a:r>
          </a:p>
        </p:txBody>
      </p:sp>
      <p:pic>
        <p:nvPicPr>
          <p:cNvPr id="23" name="Picture 22" descr="Picture of two workers on a commercial ground mount solar array running PV source circuit wiring under the racking before modules have been mounted. They're both exposed to the sun.">
            <a:extLst>
              <a:ext uri="{FF2B5EF4-FFF2-40B4-BE49-F238E27FC236}">
                <a16:creationId xmlns:a16="http://schemas.microsoft.com/office/drawing/2014/main" id="{C07058DD-5095-6C4B-BB1E-D484CFB47A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176" y="949122"/>
            <a:ext cx="4183459" cy="2786618"/>
          </a:xfrm>
          <a:prstGeom prst="rect">
            <a:avLst/>
          </a:prstGeom>
          <a:ln w="19050">
            <a:solidFill>
              <a:schemeClr val="tx1"/>
            </a:solidFill>
          </a:ln>
        </p:spPr>
      </p:pic>
      <p:sp>
        <p:nvSpPr>
          <p:cNvPr id="13" name="TextBox 12">
            <a:extLst>
              <a:ext uri="{FF2B5EF4-FFF2-40B4-BE49-F238E27FC236}">
                <a16:creationId xmlns:a16="http://schemas.microsoft.com/office/drawing/2014/main" id="{C89057D2-DB26-DA46-A566-6D2B079FDB92}"/>
              </a:ext>
            </a:extLst>
          </p:cNvPr>
          <p:cNvSpPr txBox="1"/>
          <p:nvPr/>
        </p:nvSpPr>
        <p:spPr>
          <a:xfrm>
            <a:off x="337013" y="1050807"/>
            <a:ext cx="1514090" cy="646331"/>
          </a:xfrm>
          <a:prstGeom prst="rect">
            <a:avLst/>
          </a:prstGeom>
          <a:solidFill>
            <a:srgbClr val="FF988D"/>
          </a:solidFill>
          <a:ln w="19050">
            <a:solidFill>
              <a:schemeClr val="tx1"/>
            </a:solidFill>
          </a:ln>
        </p:spPr>
        <p:txBody>
          <a:bodyPr wrap="square" rtlCol="0">
            <a:spAutoFit/>
          </a:bodyPr>
          <a:lstStyle/>
          <a:p>
            <a:pPr algn="ctr"/>
            <a:r>
              <a:rPr lang="en-US" sz="1200" dirty="0">
                <a:latin typeface="Tahoma"/>
                <a:cs typeface="Tahoma"/>
              </a:rPr>
              <a:t>Know the signs of heat exhaustion and heat stroke!</a:t>
            </a:r>
          </a:p>
        </p:txBody>
      </p:sp>
      <p:pic>
        <p:nvPicPr>
          <p:cNvPr id="3" name="Picture 2" title="work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754" y="954429"/>
            <a:ext cx="4371975" cy="2819400"/>
          </a:xfrm>
          <a:prstGeom prst="rect">
            <a:avLst/>
          </a:prstGeom>
        </p:spPr>
      </p:pic>
    </p:spTree>
    <p:extLst>
      <p:ext uri="{BB962C8B-B14F-4D97-AF65-F5344CB8AC3E}">
        <p14:creationId xmlns:p14="http://schemas.microsoft.com/office/powerpoint/2010/main" val="31262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39" grpId="0" animBg="1"/>
      <p:bldP spid="16" grpId="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577958" cy="914400"/>
          </a:xfrm>
        </p:spPr>
        <p:txBody>
          <a:bodyPr/>
          <a:lstStyle/>
          <a:p>
            <a:r>
              <a:rPr lang="en-US" sz="3600" smtClean="0"/>
              <a:t> Site </a:t>
            </a:r>
            <a:r>
              <a:rPr lang="en-US" sz="3600" dirty="0"/>
              <a:t>and </a:t>
            </a:r>
            <a:r>
              <a:rPr lang="en-US" sz="3600"/>
              <a:t>Mechanical </a:t>
            </a:r>
            <a:r>
              <a:rPr lang="en-US" sz="3600" smtClean="0"/>
              <a:t>Hazards </a:t>
            </a:r>
            <a:br>
              <a:rPr lang="en-US" sz="3600" smtClean="0"/>
            </a:br>
            <a:endParaRPr lang="en-US" sz="3600" dirty="0"/>
          </a:p>
        </p:txBody>
      </p:sp>
      <p:pic>
        <p:nvPicPr>
          <p:cNvPr id="9" name="Picture 8" descr="Solar Energy International Logo">
            <a:extLst>
              <a:ext uri="{FF2B5EF4-FFF2-40B4-BE49-F238E27FC236}">
                <a16:creationId xmlns:a16="http://schemas.microsoft.com/office/drawing/2014/main" id="{5134D327-3272-4742-9485-1FD11C4E4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980" r="67546" b="23587"/>
          <a:stretch/>
        </p:blipFill>
        <p:spPr>
          <a:xfrm>
            <a:off x="7056902" y="10709"/>
            <a:ext cx="2021786" cy="903692"/>
          </a:xfrm>
          <a:prstGeom prst="rect">
            <a:avLst/>
          </a:prstGeom>
        </p:spPr>
      </p:pic>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350542" y="1420857"/>
            <a:ext cx="3909489" cy="2989778"/>
          </a:xfrm>
        </p:spPr>
        <p:txBody>
          <a:bodyPr/>
          <a:lstStyle/>
          <a:p>
            <a:pPr marL="0" indent="0" algn="ctr">
              <a:buNone/>
            </a:pPr>
            <a:r>
              <a:rPr lang="en-US" sz="3600" b="1" dirty="0"/>
              <a:t>Part V:</a:t>
            </a:r>
          </a:p>
          <a:p>
            <a:pPr marL="0" indent="0" algn="ctr">
              <a:buNone/>
            </a:pPr>
            <a:r>
              <a:rPr lang="en-US" sz="3600" b="1" dirty="0"/>
              <a:t>PV Installation Tasks and Best Practices,   Continued</a:t>
            </a:r>
            <a:r>
              <a:rPr lang="en-US" sz="4000" b="1" dirty="0"/>
              <a:t/>
            </a:r>
            <a:br>
              <a:rPr lang="en-US" sz="4000" b="1" dirty="0"/>
            </a:br>
            <a:r>
              <a:rPr lang="en-US" sz="4000" b="1" dirty="0"/>
              <a:t/>
            </a:r>
            <a:br>
              <a:rPr lang="en-US" sz="4000" b="1" dirty="0"/>
            </a:br>
            <a:endParaRPr lang="en-US" sz="4000" b="1" dirty="0"/>
          </a:p>
        </p:txBody>
      </p:sp>
      <p:pic>
        <p:nvPicPr>
          <p:cNvPr id="3" name="Picture 2" descr="par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525" y="1702684"/>
            <a:ext cx="3695700" cy="2781300"/>
          </a:xfrm>
          <a:prstGeom prst="rect">
            <a:avLst/>
          </a:prstGeom>
        </p:spPr>
      </p:pic>
    </p:spTree>
    <p:extLst>
      <p:ext uri="{BB962C8B-B14F-4D97-AF65-F5344CB8AC3E}">
        <p14:creationId xmlns:p14="http://schemas.microsoft.com/office/powerpoint/2010/main" val="2051408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6734-CC03-468F-8085-54BFF85BA4FE}"/>
              </a:ext>
            </a:extLst>
          </p:cNvPr>
          <p:cNvSpPr>
            <a:spLocks noGrp="1"/>
          </p:cNvSpPr>
          <p:nvPr>
            <p:ph type="title"/>
          </p:nvPr>
        </p:nvSpPr>
        <p:spPr/>
        <p:txBody>
          <a:bodyPr/>
          <a:lstStyle/>
          <a:p>
            <a:r>
              <a:rPr lang="en-US" dirty="0">
                <a:solidFill>
                  <a:schemeClr val="tx1"/>
                </a:solidFill>
              </a:rPr>
              <a:t>“Non-electrical” Electrical Tasks</a:t>
            </a:r>
          </a:p>
        </p:txBody>
      </p:sp>
      <p:sp>
        <p:nvSpPr>
          <p:cNvPr id="3" name="Content Placeholder 2">
            <a:extLst>
              <a:ext uri="{FF2B5EF4-FFF2-40B4-BE49-F238E27FC236}">
                <a16:creationId xmlns:a16="http://schemas.microsoft.com/office/drawing/2014/main" id="{A5140547-04D4-42E2-BE01-25BD716A2216}"/>
              </a:ext>
            </a:extLst>
          </p:cNvPr>
          <p:cNvSpPr>
            <a:spLocks noGrp="1"/>
          </p:cNvSpPr>
          <p:nvPr>
            <p:ph idx="1"/>
          </p:nvPr>
        </p:nvSpPr>
        <p:spPr>
          <a:xfrm>
            <a:off x="91439" y="1002090"/>
            <a:ext cx="8531566" cy="5533821"/>
          </a:xfrm>
        </p:spPr>
        <p:txBody>
          <a:bodyPr/>
          <a:lstStyle/>
          <a:p>
            <a:pPr>
              <a:spcAft>
                <a:spcPts val="600"/>
              </a:spcAft>
            </a:pPr>
            <a:r>
              <a:rPr lang="en-US" sz="2800" dirty="0"/>
              <a:t>There are some tasks associated with electrical work that non-electricians may perform</a:t>
            </a:r>
          </a:p>
          <a:p>
            <a:pPr lvl="1">
              <a:spcAft>
                <a:spcPts val="600"/>
              </a:spcAft>
            </a:pPr>
            <a:r>
              <a:rPr lang="en-US" sz="2400" dirty="0"/>
              <a:t>Concrete work</a:t>
            </a:r>
          </a:p>
          <a:p>
            <a:pPr lvl="1">
              <a:spcAft>
                <a:spcPts val="600"/>
              </a:spcAft>
            </a:pPr>
            <a:r>
              <a:rPr lang="en-US" sz="2400" dirty="0"/>
              <a:t>Cutting steel or aluminum for equipment mounting</a:t>
            </a:r>
          </a:p>
          <a:p>
            <a:pPr lvl="1">
              <a:spcAft>
                <a:spcPts val="600"/>
              </a:spcAft>
            </a:pPr>
            <a:r>
              <a:rPr lang="en-US" sz="2400" dirty="0"/>
              <a:t>Installing inverters, disconnects, other balance of system (</a:t>
            </a:r>
            <a:r>
              <a:rPr lang="en-US" sz="2400" dirty="0" err="1"/>
              <a:t>BoS</a:t>
            </a:r>
            <a:r>
              <a:rPr lang="en-US" sz="2400" dirty="0"/>
              <a:t>) components</a:t>
            </a:r>
          </a:p>
          <a:p>
            <a:pPr lvl="1">
              <a:spcAft>
                <a:spcPts val="600"/>
              </a:spcAft>
            </a:pPr>
            <a:r>
              <a:rPr lang="en-US" sz="2400" dirty="0"/>
              <a:t>Punching knock-outs</a:t>
            </a:r>
          </a:p>
          <a:p>
            <a:pPr lvl="1">
              <a:spcAft>
                <a:spcPts val="600"/>
              </a:spcAft>
            </a:pPr>
            <a:r>
              <a:rPr lang="en-US" sz="2400" dirty="0"/>
              <a:t>Conduit bending</a:t>
            </a:r>
          </a:p>
          <a:p>
            <a:pPr lvl="2">
              <a:spcAft>
                <a:spcPts val="600"/>
              </a:spcAft>
            </a:pPr>
            <a:r>
              <a:rPr lang="en-US" sz="2000" dirty="0"/>
              <a:t>Manual or mechanical benders</a:t>
            </a:r>
          </a:p>
          <a:p>
            <a:pPr lvl="2">
              <a:spcAft>
                <a:spcPts val="600"/>
              </a:spcAft>
            </a:pPr>
            <a:r>
              <a:rPr lang="en-US" sz="2000" dirty="0"/>
              <a:t>PVC heater blankets </a:t>
            </a:r>
          </a:p>
          <a:p>
            <a:pPr lvl="1">
              <a:spcAft>
                <a:spcPts val="600"/>
              </a:spcAft>
            </a:pPr>
            <a:r>
              <a:rPr lang="en-US" sz="2400" dirty="0"/>
              <a:t>Wire pulling / feeding</a:t>
            </a:r>
          </a:p>
        </p:txBody>
      </p:sp>
      <p:pic>
        <p:nvPicPr>
          <p:cNvPr id="7" name="Picture 6" descr="Picture of large spools of wire on a commercial PV site.">
            <a:extLst>
              <a:ext uri="{FF2B5EF4-FFF2-40B4-BE49-F238E27FC236}">
                <a16:creationId xmlns:a16="http://schemas.microsoft.com/office/drawing/2014/main" id="{67272FD2-51D0-1849-A9E1-A08AABB3458C}"/>
              </a:ext>
            </a:extLst>
          </p:cNvPr>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rot="5400000">
            <a:off x="1610708" y="-675288"/>
            <a:ext cx="5922582" cy="9144000"/>
          </a:xfrm>
          <a:prstGeom prst="rect">
            <a:avLst/>
          </a:prstGeom>
        </p:spPr>
      </p:pic>
    </p:spTree>
    <p:extLst>
      <p:ext uri="{BB962C8B-B14F-4D97-AF65-F5344CB8AC3E}">
        <p14:creationId xmlns:p14="http://schemas.microsoft.com/office/powerpoint/2010/main" val="18871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d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14" y="3003027"/>
            <a:ext cx="7219950" cy="3762375"/>
          </a:xfrm>
          <a:prstGeom prst="rect">
            <a:avLst/>
          </a:prstGeom>
        </p:spPr>
      </p:pic>
      <p:sp>
        <p:nvSpPr>
          <p:cNvPr id="4" name="Title 3"/>
          <p:cNvSpPr>
            <a:spLocks noGrp="1"/>
          </p:cNvSpPr>
          <p:nvPr>
            <p:ph type="title"/>
          </p:nvPr>
        </p:nvSpPr>
        <p:spPr/>
        <p:txBody>
          <a:bodyPr/>
          <a:lstStyle/>
          <a:p>
            <a:r>
              <a:rPr lang="en-US" sz="3600" dirty="0"/>
              <a:t>Concrete Pads</a:t>
            </a:r>
            <a:r>
              <a:rPr lang="en-US" dirty="0"/>
              <a:t/>
            </a:r>
            <a:br>
              <a:rPr lang="en-US" dirty="0"/>
            </a:br>
            <a:r>
              <a:rPr lang="en-US" sz="2000" i="1" dirty="0"/>
              <a:t>OSHA 1926.701 </a:t>
            </a:r>
          </a:p>
        </p:txBody>
      </p:sp>
      <p:sp>
        <p:nvSpPr>
          <p:cNvPr id="10" name="Content Placeholder 9">
            <a:extLst>
              <a:ext uri="{FF2B5EF4-FFF2-40B4-BE49-F238E27FC236}">
                <a16:creationId xmlns:a16="http://schemas.microsoft.com/office/drawing/2014/main" id="{E03ABCD2-7B1B-424A-BCAA-9A697819E289}"/>
              </a:ext>
            </a:extLst>
          </p:cNvPr>
          <p:cNvSpPr>
            <a:spLocks noGrp="1"/>
          </p:cNvSpPr>
          <p:nvPr>
            <p:ph idx="4294967295"/>
          </p:nvPr>
        </p:nvSpPr>
        <p:spPr>
          <a:xfrm flipH="1">
            <a:off x="91438" y="1005840"/>
            <a:ext cx="9704411" cy="2064406"/>
          </a:xfrm>
        </p:spPr>
        <p:txBody>
          <a:bodyPr>
            <a:noAutofit/>
          </a:bodyPr>
          <a:lstStyle/>
          <a:p>
            <a:r>
              <a:rPr lang="en-US" sz="2000" dirty="0"/>
              <a:t>Rebar, form work, and conduit sticking out = Trip and impalement hazards</a:t>
            </a:r>
          </a:p>
          <a:p>
            <a:pPr lvl="1"/>
            <a:r>
              <a:rPr lang="en-US" sz="1600" dirty="0"/>
              <a:t>Guard all protruding reinforcing steel, onto and into which one could fall</a:t>
            </a:r>
          </a:p>
          <a:p>
            <a:pPr lvl="1"/>
            <a:r>
              <a:rPr lang="en-US" sz="1600" dirty="0"/>
              <a:t>Protruding conduit should have similar protection</a:t>
            </a:r>
          </a:p>
          <a:p>
            <a:r>
              <a:rPr lang="en-US" sz="2000" dirty="0"/>
              <a:t>Cords, tools, pipes, people</a:t>
            </a:r>
          </a:p>
          <a:p>
            <a:pPr lvl="1"/>
            <a:r>
              <a:rPr lang="en-US" sz="1600" dirty="0"/>
              <a:t>STF hazards</a:t>
            </a:r>
          </a:p>
        </p:txBody>
      </p:sp>
      <p:sp>
        <p:nvSpPr>
          <p:cNvPr id="18" name="Line 21" descr="Arrow indicating that conduit sticking out of concrete pad is a trip hazard.">
            <a:extLst>
              <a:ext uri="{FF2B5EF4-FFF2-40B4-BE49-F238E27FC236}">
                <a16:creationId xmlns:a16="http://schemas.microsoft.com/office/drawing/2014/main" id="{502FB92C-5ED6-4740-9328-5D922A8E636D}"/>
              </a:ext>
            </a:extLst>
          </p:cNvPr>
          <p:cNvSpPr>
            <a:spLocks noChangeShapeType="1"/>
          </p:cNvSpPr>
          <p:nvPr/>
        </p:nvSpPr>
        <p:spPr bwMode="auto">
          <a:xfrm flipV="1">
            <a:off x="4838217" y="5694743"/>
            <a:ext cx="1018573" cy="381964"/>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17" name="Line 21" descr="Arrow indicating that conduit sticking out of concrete pad is a trip hazard.">
            <a:extLst>
              <a:ext uri="{FF2B5EF4-FFF2-40B4-BE49-F238E27FC236}">
                <a16:creationId xmlns:a16="http://schemas.microsoft.com/office/drawing/2014/main" id="{248F85CB-000C-6F45-8799-17EA188FA08D}"/>
              </a:ext>
            </a:extLst>
          </p:cNvPr>
          <p:cNvSpPr>
            <a:spLocks noChangeShapeType="1"/>
          </p:cNvSpPr>
          <p:nvPr/>
        </p:nvSpPr>
        <p:spPr bwMode="auto">
          <a:xfrm flipH="1" flipV="1">
            <a:off x="3657598" y="5335926"/>
            <a:ext cx="405115" cy="775506"/>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0B788F85-F4FA-489A-BEA6-EF18E8008FAA}"/>
              </a:ext>
            </a:extLst>
          </p:cNvPr>
          <p:cNvSpPr txBox="1"/>
          <p:nvPr/>
        </p:nvSpPr>
        <p:spPr>
          <a:xfrm>
            <a:off x="3367779" y="5994778"/>
            <a:ext cx="2063102" cy="461665"/>
          </a:xfrm>
          <a:prstGeom prst="rect">
            <a:avLst/>
          </a:prstGeom>
          <a:solidFill>
            <a:srgbClr val="FFFF00"/>
          </a:solidFill>
          <a:ln w="19050">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ＭＳ Ｐゴシック" charset="0"/>
                <a:cs typeface="Tahoma"/>
              </a:rPr>
              <a:t>Trip hazards!</a:t>
            </a:r>
          </a:p>
        </p:txBody>
      </p:sp>
      <p:pic>
        <p:nvPicPr>
          <p:cNvPr id="13" name="Picture 12" descr="Picture of rebar sticking out of a concrete foundation. The rebar is an impalement hazard so they are capped with a bright orange plastic cap.">
            <a:extLst>
              <a:ext uri="{FF2B5EF4-FFF2-40B4-BE49-F238E27FC236}">
                <a16:creationId xmlns:a16="http://schemas.microsoft.com/office/drawing/2014/main" id="{BD34BB48-73B1-4255-8EF2-3B9AEC6678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6709" y="2001510"/>
            <a:ext cx="3257011" cy="2235100"/>
          </a:xfrm>
          <a:prstGeom prst="rect">
            <a:avLst/>
          </a:prstGeom>
          <a:ln w="19050">
            <a:solidFill>
              <a:schemeClr val="tx1"/>
            </a:solidFill>
          </a:ln>
        </p:spPr>
      </p:pic>
      <p:sp>
        <p:nvSpPr>
          <p:cNvPr id="19" name="Line 21" descr="Arrow indicating that rebar is an impalement hazard.">
            <a:extLst>
              <a:ext uri="{FF2B5EF4-FFF2-40B4-BE49-F238E27FC236}">
                <a16:creationId xmlns:a16="http://schemas.microsoft.com/office/drawing/2014/main" id="{1B755C0D-C192-654F-9D3E-E7FCF7DE5487}"/>
              </a:ext>
            </a:extLst>
          </p:cNvPr>
          <p:cNvSpPr>
            <a:spLocks noChangeShapeType="1"/>
          </p:cNvSpPr>
          <p:nvPr/>
        </p:nvSpPr>
        <p:spPr bwMode="auto">
          <a:xfrm>
            <a:off x="5798917" y="3159889"/>
            <a:ext cx="1400536" cy="266218"/>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15" name="TextBox 14">
            <a:extLst>
              <a:ext uri="{FF2B5EF4-FFF2-40B4-BE49-F238E27FC236}">
                <a16:creationId xmlns:a16="http://schemas.microsoft.com/office/drawing/2014/main" id="{31B3E318-3D1D-C842-A5C4-8220C735EDBF}"/>
              </a:ext>
            </a:extLst>
          </p:cNvPr>
          <p:cNvSpPr txBox="1"/>
          <p:nvPr/>
        </p:nvSpPr>
        <p:spPr>
          <a:xfrm>
            <a:off x="3912092" y="2703561"/>
            <a:ext cx="2063102" cy="830997"/>
          </a:xfrm>
          <a:prstGeom prst="rect">
            <a:avLst/>
          </a:prstGeom>
          <a:solidFill>
            <a:srgbClr val="FFFF00"/>
          </a:solidFill>
          <a:ln w="19050">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ＭＳ Ｐゴシック" charset="0"/>
                <a:cs typeface="Tahoma"/>
              </a:rPr>
              <a:t>Impalement hazards!</a:t>
            </a:r>
          </a:p>
        </p:txBody>
      </p:sp>
    </p:spTree>
    <p:extLst>
      <p:ext uri="{BB962C8B-B14F-4D97-AF65-F5344CB8AC3E}">
        <p14:creationId xmlns:p14="http://schemas.microsoft.com/office/powerpoint/2010/main" val="2708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4" grpId="0" animBg="1"/>
      <p:bldP spid="19"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C419-60E4-49EC-9952-70ED0102BFA8}"/>
              </a:ext>
            </a:extLst>
          </p:cNvPr>
          <p:cNvSpPr>
            <a:spLocks noGrp="1"/>
          </p:cNvSpPr>
          <p:nvPr>
            <p:ph type="title"/>
          </p:nvPr>
        </p:nvSpPr>
        <p:spPr/>
        <p:txBody>
          <a:bodyPr/>
          <a:lstStyle/>
          <a:p>
            <a:r>
              <a:rPr lang="en-US" dirty="0"/>
              <a:t>Concrete Pad Installation Hazards</a:t>
            </a:r>
          </a:p>
        </p:txBody>
      </p:sp>
      <p:pic>
        <p:nvPicPr>
          <p:cNvPr id="3" name="Picture 2" title="h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68" y="948340"/>
            <a:ext cx="3876675" cy="2924175"/>
          </a:xfrm>
          <a:prstGeom prst="rect">
            <a:avLst/>
          </a:prstGeom>
        </p:spPr>
      </p:pic>
      <p:pic>
        <p:nvPicPr>
          <p:cNvPr id="6" name="Picture 5" descr="many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128" y="959914"/>
            <a:ext cx="3876675" cy="2924175"/>
          </a:xfrm>
          <a:prstGeom prst="rect">
            <a:avLst/>
          </a:prstGeom>
        </p:spPr>
      </p:pic>
      <p:pic>
        <p:nvPicPr>
          <p:cNvPr id="7" name="Picture 6" descr="hazards&#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392" y="3981450"/>
            <a:ext cx="3876675" cy="2876550"/>
          </a:xfrm>
          <a:prstGeom prst="rect">
            <a:avLst/>
          </a:prstGeom>
        </p:spPr>
      </p:pic>
      <p:pic>
        <p:nvPicPr>
          <p:cNvPr id="9" name="Picture 8" descr="concrete pad hazard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852" y="3981450"/>
            <a:ext cx="3876675" cy="2876550"/>
          </a:xfrm>
          <a:prstGeom prst="rect">
            <a:avLst/>
          </a:prstGeom>
        </p:spPr>
      </p:pic>
    </p:spTree>
    <p:extLst>
      <p:ext uri="{BB962C8B-B14F-4D97-AF65-F5344CB8AC3E}">
        <p14:creationId xmlns:p14="http://schemas.microsoft.com/office/powerpoint/2010/main" val="875359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b="1" u="none" strike="noStrike" cap="small" dirty="0">
                <a:solidFill>
                  <a:schemeClr val="lt1"/>
                </a:solidFill>
                <a:latin typeface="Tahoma"/>
                <a:ea typeface="Tahoma"/>
                <a:cs typeface="Tahoma"/>
                <a:sym typeface="Tahoma"/>
              </a:rPr>
              <a:t>String Inverter Installation</a:t>
            </a:r>
            <a:endParaRPr lang="en-US" sz="2000" b="1" u="none" strike="noStrike" cap="small" dirty="0">
              <a:solidFill>
                <a:schemeClr val="lt1"/>
              </a:solidFill>
              <a:latin typeface="Tahoma"/>
              <a:ea typeface="Tahoma"/>
              <a:cs typeface="Tahoma"/>
              <a:sym typeface="Tahoma"/>
            </a:endParaRPr>
          </a:p>
        </p:txBody>
      </p:sp>
      <p:sp>
        <p:nvSpPr>
          <p:cNvPr id="5" name="Content Placeholder 2"/>
          <p:cNvSpPr>
            <a:spLocks noGrp="1"/>
          </p:cNvSpPr>
          <p:nvPr>
            <p:ph idx="1"/>
          </p:nvPr>
        </p:nvSpPr>
        <p:spPr>
          <a:xfrm>
            <a:off x="245192" y="914400"/>
            <a:ext cx="4183933" cy="2674262"/>
          </a:xfrm>
        </p:spPr>
        <p:txBody>
          <a:bodyPr/>
          <a:lstStyle/>
          <a:p>
            <a:pPr>
              <a:spcAft>
                <a:spcPts val="0"/>
              </a:spcAft>
            </a:pPr>
            <a:r>
              <a:rPr lang="en-US" sz="2400" dirty="0"/>
              <a:t>Hazards</a:t>
            </a:r>
          </a:p>
          <a:p>
            <a:pPr lvl="1">
              <a:spcAft>
                <a:spcPts val="0"/>
              </a:spcAft>
            </a:pPr>
            <a:r>
              <a:rPr lang="en-US" sz="2000" dirty="0"/>
              <a:t>Slips, trips, falls</a:t>
            </a:r>
          </a:p>
          <a:p>
            <a:pPr lvl="1">
              <a:spcAft>
                <a:spcPts val="0"/>
              </a:spcAft>
            </a:pPr>
            <a:r>
              <a:rPr lang="en-US" sz="2000" dirty="0"/>
              <a:t>Struck by</a:t>
            </a:r>
          </a:p>
          <a:p>
            <a:pPr lvl="1">
              <a:spcAft>
                <a:spcPts val="0"/>
              </a:spcAft>
            </a:pPr>
            <a:r>
              <a:rPr lang="en-US" sz="2000" dirty="0"/>
              <a:t>Sharp edges</a:t>
            </a:r>
          </a:p>
          <a:p>
            <a:pPr lvl="1">
              <a:spcAft>
                <a:spcPts val="0"/>
              </a:spcAft>
            </a:pPr>
            <a:r>
              <a:rPr lang="en-US" sz="2000" dirty="0"/>
              <a:t>Caught in / between</a:t>
            </a:r>
          </a:p>
          <a:p>
            <a:pPr lvl="1">
              <a:spcAft>
                <a:spcPts val="0"/>
              </a:spcAft>
            </a:pPr>
            <a:r>
              <a:rPr lang="en-US" sz="2000" dirty="0"/>
              <a:t>Overhead impact</a:t>
            </a:r>
          </a:p>
          <a:p>
            <a:pPr lvl="1">
              <a:spcAft>
                <a:spcPts val="0"/>
              </a:spcAft>
            </a:pPr>
            <a:r>
              <a:rPr lang="en-US" sz="2000" dirty="0"/>
              <a:t>Overexertion</a:t>
            </a:r>
          </a:p>
          <a:p>
            <a:pPr>
              <a:spcAft>
                <a:spcPts val="0"/>
              </a:spcAft>
            </a:pPr>
            <a:endParaRPr lang="en-US" sz="2400" dirty="0"/>
          </a:p>
          <a:p>
            <a:pPr>
              <a:spcAft>
                <a:spcPts val="0"/>
              </a:spcAft>
            </a:pPr>
            <a:endParaRPr lang="en-US" sz="2400" dirty="0"/>
          </a:p>
          <a:p>
            <a:pPr marL="640080" lvl="2" indent="0">
              <a:spcAft>
                <a:spcPts val="0"/>
              </a:spcAft>
              <a:buNone/>
            </a:pPr>
            <a:endParaRPr lang="en-US" sz="2000" dirty="0"/>
          </a:p>
        </p:txBody>
      </p:sp>
      <p:sp>
        <p:nvSpPr>
          <p:cNvPr id="2" name="Content Placeholder 1">
            <a:extLst>
              <a:ext uri="{FF2B5EF4-FFF2-40B4-BE49-F238E27FC236}">
                <a16:creationId xmlns:a16="http://schemas.microsoft.com/office/drawing/2014/main" id="{2E2108E3-EFA2-423C-9D9E-F1007514FBA6}"/>
              </a:ext>
            </a:extLst>
          </p:cNvPr>
          <p:cNvSpPr>
            <a:spLocks noGrp="1"/>
          </p:cNvSpPr>
          <p:nvPr>
            <p:ph idx="10"/>
          </p:nvPr>
        </p:nvSpPr>
        <p:spPr>
          <a:xfrm>
            <a:off x="4369080" y="937551"/>
            <a:ext cx="4457084" cy="2674263"/>
          </a:xfrm>
        </p:spPr>
        <p:txBody>
          <a:bodyPr/>
          <a:lstStyle/>
          <a:p>
            <a:r>
              <a:rPr lang="en-US" sz="2400" dirty="0"/>
              <a:t>Control methods</a:t>
            </a:r>
          </a:p>
          <a:p>
            <a:pPr lvl="1"/>
            <a:r>
              <a:rPr lang="en-US" sz="2000" dirty="0"/>
              <a:t>Keep work zone clean</a:t>
            </a:r>
          </a:p>
          <a:p>
            <a:pPr lvl="1"/>
            <a:r>
              <a:rPr lang="en-US" sz="2000" dirty="0"/>
              <a:t>Communication</a:t>
            </a:r>
          </a:p>
          <a:p>
            <a:pPr lvl="1"/>
            <a:r>
              <a:rPr lang="en-US" sz="2000" dirty="0"/>
              <a:t>One task at a time</a:t>
            </a:r>
          </a:p>
          <a:p>
            <a:pPr lvl="1"/>
            <a:r>
              <a:rPr lang="en-US" sz="2000" dirty="0"/>
              <a:t>Proper lifting techniques </a:t>
            </a:r>
          </a:p>
          <a:p>
            <a:pPr lvl="1"/>
            <a:r>
              <a:rPr lang="en-US" sz="2000" dirty="0"/>
              <a:t>Wear proper PPE</a:t>
            </a:r>
          </a:p>
          <a:p>
            <a:pPr lvl="1"/>
            <a:endParaRPr lang="en-US" dirty="0"/>
          </a:p>
        </p:txBody>
      </p:sp>
      <p:pic>
        <p:nvPicPr>
          <p:cNvPr id="3" name="Picture 2" descr="instal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76" y="3752850"/>
            <a:ext cx="4181475" cy="3009900"/>
          </a:xfrm>
          <a:prstGeom prst="rect">
            <a:avLst/>
          </a:prstGeom>
        </p:spPr>
      </p:pic>
      <p:pic>
        <p:nvPicPr>
          <p:cNvPr id="4" name="Picture 3" descr="mounting hazards&#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650" y="3729700"/>
            <a:ext cx="4705350" cy="3009900"/>
          </a:xfrm>
          <a:prstGeom prst="rect">
            <a:avLst/>
          </a:prstGeom>
        </p:spPr>
      </p:pic>
    </p:spTree>
    <p:extLst>
      <p:ext uri="{BB962C8B-B14F-4D97-AF65-F5344CB8AC3E}">
        <p14:creationId xmlns:p14="http://schemas.microsoft.com/office/powerpoint/2010/main" val="28718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0" y="6621517"/>
            <a:ext cx="1623848" cy="47298"/>
          </a:xfrm>
        </p:spPr>
        <p:txBody>
          <a:bodyPr>
            <a:noAutofit/>
          </a:bodyPr>
          <a:lstStyle/>
          <a:p>
            <a:r>
              <a:rPr lang="en-US" sz="800" dirty="0">
                <a:solidFill>
                  <a:schemeClr val="bg1"/>
                </a:solidFill>
              </a:rPr>
              <a:t>Job Hazard Analysis </a:t>
            </a:r>
            <a:r>
              <a:rPr lang="en-US" sz="800" dirty="0" smtClean="0">
                <a:solidFill>
                  <a:schemeClr val="bg1"/>
                </a:solidFill>
              </a:rPr>
              <a:t/>
            </a:r>
            <a:br>
              <a:rPr lang="en-US" sz="800" dirty="0" smtClean="0">
                <a:solidFill>
                  <a:schemeClr val="bg1"/>
                </a:solidFill>
              </a:rPr>
            </a:br>
            <a:r>
              <a:rPr lang="en-US" sz="800" dirty="0">
                <a:solidFill>
                  <a:schemeClr val="bg1"/>
                </a:solidFill>
              </a:rPr>
              <a:t/>
            </a:r>
            <a:br>
              <a:rPr lang="en-US" sz="800" dirty="0">
                <a:solidFill>
                  <a:schemeClr val="bg1"/>
                </a:solidFill>
              </a:rPr>
            </a:br>
            <a:endParaRPr lang="en-US" sz="800" dirty="0">
              <a:solidFill>
                <a:schemeClr val="bg1"/>
              </a:solidFill>
            </a:endParaRPr>
          </a:p>
        </p:txBody>
      </p:sp>
      <p:pic>
        <p:nvPicPr>
          <p:cNvPr id="4" name="Picture 3" descr="Sample of a job hazard analysis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44"/>
            <a:ext cx="9151671" cy="6852256"/>
          </a:xfrm>
          <a:prstGeom prst="rect">
            <a:avLst/>
          </a:prstGeom>
        </p:spPr>
      </p:pic>
    </p:spTree>
    <p:extLst>
      <p:ext uri="{BB962C8B-B14F-4D97-AF65-F5344CB8AC3E}">
        <p14:creationId xmlns:p14="http://schemas.microsoft.com/office/powerpoint/2010/main" val="3141611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2800" dirty="0">
                <a:solidFill>
                  <a:schemeClr val="lt1"/>
                </a:solidFill>
                <a:latin typeface="Tahoma"/>
                <a:ea typeface="Tahoma"/>
                <a:cs typeface="Tahoma"/>
                <a:sym typeface="Tahoma"/>
              </a:rPr>
              <a:t>T</a:t>
            </a:r>
            <a:r>
              <a:rPr lang="en-US" sz="2800" b="1" u="none" strike="noStrike" cap="small" dirty="0">
                <a:solidFill>
                  <a:schemeClr val="lt1"/>
                </a:solidFill>
                <a:latin typeface="Tahoma"/>
                <a:ea typeface="Tahoma"/>
                <a:cs typeface="Tahoma"/>
                <a:sym typeface="Tahoma"/>
              </a:rPr>
              <a:t>ransformer and Central Inverter Installation</a:t>
            </a:r>
            <a:endParaRPr lang="en-US" sz="1600" b="1" u="none" strike="noStrike" cap="small" dirty="0">
              <a:solidFill>
                <a:schemeClr val="lt1"/>
              </a:solidFill>
              <a:latin typeface="Tahoma"/>
              <a:ea typeface="Tahoma"/>
              <a:cs typeface="Tahoma"/>
              <a:sym typeface="Tahoma"/>
            </a:endParaRPr>
          </a:p>
        </p:txBody>
      </p:sp>
      <p:sp>
        <p:nvSpPr>
          <p:cNvPr id="11" name="Content Placeholder 2">
            <a:extLst>
              <a:ext uri="{FF2B5EF4-FFF2-40B4-BE49-F238E27FC236}">
                <a16:creationId xmlns:a16="http://schemas.microsoft.com/office/drawing/2014/main" id="{DD70015F-C014-4AA5-9CFA-28D2F46E12C5}"/>
              </a:ext>
            </a:extLst>
          </p:cNvPr>
          <p:cNvSpPr txBox="1">
            <a:spLocks/>
          </p:cNvSpPr>
          <p:nvPr/>
        </p:nvSpPr>
        <p:spPr>
          <a:xfrm>
            <a:off x="245192" y="1079655"/>
            <a:ext cx="4183933" cy="2674262"/>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t>Hazards</a:t>
            </a:r>
          </a:p>
          <a:p>
            <a:pPr lvl="1">
              <a:spcAft>
                <a:spcPts val="0"/>
              </a:spcAft>
            </a:pPr>
            <a:r>
              <a:rPr lang="en-US" sz="2000" dirty="0"/>
              <a:t>Slips, trips, falls</a:t>
            </a:r>
          </a:p>
          <a:p>
            <a:pPr lvl="1">
              <a:spcAft>
                <a:spcPts val="0"/>
              </a:spcAft>
            </a:pPr>
            <a:r>
              <a:rPr lang="en-US" sz="2000" dirty="0"/>
              <a:t>Struck by</a:t>
            </a:r>
          </a:p>
          <a:p>
            <a:pPr lvl="1">
              <a:spcAft>
                <a:spcPts val="0"/>
              </a:spcAft>
            </a:pPr>
            <a:r>
              <a:rPr lang="en-US" sz="2000" dirty="0"/>
              <a:t>Heavy machinery</a:t>
            </a:r>
          </a:p>
          <a:p>
            <a:pPr lvl="1">
              <a:spcAft>
                <a:spcPts val="0"/>
              </a:spcAft>
            </a:pPr>
            <a:r>
              <a:rPr lang="en-US" sz="2000" dirty="0"/>
              <a:t>Caught in / between</a:t>
            </a:r>
          </a:p>
          <a:p>
            <a:pPr lvl="1">
              <a:spcAft>
                <a:spcPts val="0"/>
              </a:spcAft>
            </a:pPr>
            <a:r>
              <a:rPr lang="en-US" sz="2000" dirty="0"/>
              <a:t>Overhead impact</a:t>
            </a:r>
          </a:p>
          <a:p>
            <a:pPr lvl="1">
              <a:spcAft>
                <a:spcPts val="0"/>
              </a:spcAft>
            </a:pPr>
            <a:r>
              <a:rPr lang="en-US" sz="2000" dirty="0"/>
              <a:t>Overexertion</a:t>
            </a:r>
          </a:p>
          <a:p>
            <a:pPr>
              <a:spcAft>
                <a:spcPts val="0"/>
              </a:spcAft>
            </a:pPr>
            <a:endParaRPr lang="en-US" sz="2400" dirty="0"/>
          </a:p>
          <a:p>
            <a:pPr>
              <a:spcAft>
                <a:spcPts val="0"/>
              </a:spcAft>
            </a:pPr>
            <a:endParaRPr lang="en-US" sz="2400" dirty="0"/>
          </a:p>
          <a:p>
            <a:pPr marL="640080" lvl="2" indent="0">
              <a:spcAft>
                <a:spcPts val="0"/>
              </a:spcAft>
              <a:buFont typeface="Arial" charset="0"/>
              <a:buNone/>
            </a:pPr>
            <a:endParaRPr lang="en-US" sz="2000" dirty="0"/>
          </a:p>
        </p:txBody>
      </p:sp>
      <p:sp>
        <p:nvSpPr>
          <p:cNvPr id="7" name="Content Placeholder 1">
            <a:extLst>
              <a:ext uri="{FF2B5EF4-FFF2-40B4-BE49-F238E27FC236}">
                <a16:creationId xmlns:a16="http://schemas.microsoft.com/office/drawing/2014/main" id="{EA6E069D-85AC-0346-932D-CF00E1549112}"/>
              </a:ext>
            </a:extLst>
          </p:cNvPr>
          <p:cNvSpPr txBox="1">
            <a:spLocks/>
          </p:cNvSpPr>
          <p:nvPr/>
        </p:nvSpPr>
        <p:spPr>
          <a:xfrm>
            <a:off x="4369080" y="1122745"/>
            <a:ext cx="4457084" cy="2674263"/>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Control methods</a:t>
            </a:r>
          </a:p>
          <a:p>
            <a:pPr lvl="1"/>
            <a:r>
              <a:rPr lang="en-US" sz="2000" dirty="0"/>
              <a:t>Keep work zone clean</a:t>
            </a:r>
          </a:p>
          <a:p>
            <a:pPr lvl="1"/>
            <a:r>
              <a:rPr lang="en-US" sz="2000" dirty="0"/>
              <a:t>Communication!!</a:t>
            </a:r>
          </a:p>
          <a:p>
            <a:pPr lvl="2"/>
            <a:r>
              <a:rPr lang="en-US" sz="1600" dirty="0"/>
              <a:t>Designated signaler</a:t>
            </a:r>
          </a:p>
          <a:p>
            <a:pPr lvl="1"/>
            <a:r>
              <a:rPr lang="en-US" sz="2000" dirty="0"/>
              <a:t>Use mechanical lifts</a:t>
            </a:r>
          </a:p>
          <a:p>
            <a:pPr lvl="1"/>
            <a:r>
              <a:rPr lang="en-US" sz="2000" dirty="0"/>
              <a:t>Wear proper PPE</a:t>
            </a:r>
          </a:p>
          <a:p>
            <a:pPr lvl="2"/>
            <a:r>
              <a:rPr lang="en-US" sz="1600" dirty="0"/>
              <a:t>Steel toed boots are critical!</a:t>
            </a:r>
          </a:p>
          <a:p>
            <a:pPr lvl="1"/>
            <a:endParaRPr lang="en-US" dirty="0"/>
          </a:p>
        </p:txBody>
      </p:sp>
      <p:pic>
        <p:nvPicPr>
          <p:cNvPr id="9" name="Picture 8" descr="Picture of a reach forklift lifting a large commercial inverter. There are several workers around the inverter helping to position it while one worker watches from a distance to help direct the reach forklift driver.">
            <a:extLst>
              <a:ext uri="{FF2B5EF4-FFF2-40B4-BE49-F238E27FC236}">
                <a16:creationId xmlns:a16="http://schemas.microsoft.com/office/drawing/2014/main" id="{0340F4A9-7502-40C5-8CF1-C26B4247B2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7716" y="4083113"/>
            <a:ext cx="4201367" cy="2688875"/>
          </a:xfrm>
          <a:prstGeom prst="rect">
            <a:avLst/>
          </a:prstGeom>
          <a:ln w="19050">
            <a:solidFill>
              <a:schemeClr val="tx1"/>
            </a:solidFill>
          </a:ln>
        </p:spPr>
      </p:pic>
      <p:pic>
        <p:nvPicPr>
          <p:cNvPr id="2" name="Picture 1" descr="transformer and central inver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4" y="4041433"/>
            <a:ext cx="4648200" cy="2733675"/>
          </a:xfrm>
          <a:prstGeom prst="rect">
            <a:avLst/>
          </a:prstGeom>
        </p:spPr>
      </p:pic>
    </p:spTree>
    <p:extLst>
      <p:ext uri="{BB962C8B-B14F-4D97-AF65-F5344CB8AC3E}">
        <p14:creationId xmlns:p14="http://schemas.microsoft.com/office/powerpoint/2010/main" val="38852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dirty="0">
                <a:solidFill>
                  <a:schemeClr val="tx1"/>
                </a:solidFill>
                <a:latin typeface="Tahoma"/>
                <a:ea typeface="Tahoma"/>
                <a:cs typeface="Tahoma"/>
                <a:sym typeface="Tahoma"/>
              </a:rPr>
              <a:t>Reach Forklifts </a:t>
            </a:r>
            <a:r>
              <a:rPr lang="en-US" dirty="0">
                <a:solidFill>
                  <a:schemeClr val="tx1"/>
                </a:solidFill>
                <a:latin typeface="Tahoma"/>
                <a:ea typeface="Tahoma"/>
                <a:cs typeface="Tahoma"/>
                <a:sym typeface="Tahoma"/>
              </a:rPr>
              <a:t/>
            </a:r>
            <a:br>
              <a:rPr lang="en-US" dirty="0">
                <a:solidFill>
                  <a:schemeClr val="tx1"/>
                </a:solidFill>
                <a:latin typeface="Tahoma"/>
                <a:ea typeface="Tahoma"/>
                <a:cs typeface="Tahoma"/>
                <a:sym typeface="Tahoma"/>
              </a:rPr>
            </a:br>
            <a:r>
              <a:rPr lang="en-US" sz="2000" i="1" dirty="0">
                <a:solidFill>
                  <a:schemeClr val="tx1"/>
                </a:solidFill>
                <a:latin typeface="Tahoma"/>
                <a:ea typeface="Tahoma"/>
                <a:cs typeface="Tahoma"/>
                <a:sym typeface="Tahoma"/>
              </a:rPr>
              <a:t>OSHA 1910.178</a:t>
            </a:r>
            <a:endParaRPr lang="en-US" sz="2000" b="1" i="1" u="none" strike="noStrike" cap="small" dirty="0">
              <a:solidFill>
                <a:schemeClr val="tx1"/>
              </a:solidFill>
              <a:latin typeface="Tahoma"/>
              <a:ea typeface="Tahoma"/>
              <a:cs typeface="Tahoma"/>
              <a:sym typeface="Tahoma"/>
            </a:endParaRPr>
          </a:p>
        </p:txBody>
      </p:sp>
      <p:sp>
        <p:nvSpPr>
          <p:cNvPr id="101" name="Shape 101"/>
          <p:cNvSpPr txBox="1">
            <a:spLocks noGrp="1"/>
          </p:cNvSpPr>
          <p:nvPr>
            <p:ph idx="1"/>
          </p:nvPr>
        </p:nvSpPr>
        <p:spPr>
          <a:xfrm>
            <a:off x="0" y="1024185"/>
            <a:ext cx="4183933" cy="3643963"/>
          </a:xfrm>
          <a:prstGeom prst="rect">
            <a:avLst/>
          </a:prstGeom>
          <a:noFill/>
          <a:ln>
            <a:noFill/>
          </a:ln>
        </p:spPr>
        <p:txBody>
          <a:bodyPr wrap="square" lIns="91425" tIns="45700" rIns="91425" bIns="45700" anchor="t" anchorCtr="0">
            <a:noAutofit/>
          </a:bodyPr>
          <a:lstStyle/>
          <a:p>
            <a:pPr marL="456565" marR="0" lvl="0" indent="-456565" algn="l" rtl="0">
              <a:spcAft>
                <a:spcPts val="600"/>
              </a:spcAft>
              <a:buClr>
                <a:schemeClr val="dk1"/>
              </a:buClr>
              <a:buSzPct val="100000"/>
              <a:buFont typeface="Arial"/>
              <a:buChar char="✸"/>
            </a:pPr>
            <a:r>
              <a:rPr lang="en-US" sz="2800" b="0" i="0" u="none" strike="noStrike" cap="none" dirty="0">
                <a:solidFill>
                  <a:schemeClr val="dk1"/>
                </a:solidFill>
                <a:latin typeface="Tahoma"/>
                <a:ea typeface="Tahoma"/>
                <a:cs typeface="Tahoma"/>
                <a:sym typeface="Tahoma"/>
              </a:rPr>
              <a:t>Used to lift equipment </a:t>
            </a:r>
            <a:r>
              <a:rPr lang="en-US" sz="2800" dirty="0">
                <a:solidFill>
                  <a:schemeClr val="dk1"/>
                </a:solidFill>
                <a:latin typeface="Tahoma"/>
                <a:ea typeface="Tahoma"/>
                <a:cs typeface="Tahoma"/>
                <a:sym typeface="Tahoma"/>
              </a:rPr>
              <a:t>a</a:t>
            </a:r>
            <a:r>
              <a:rPr lang="en-US" sz="2800" b="0" i="0" u="none" strike="noStrike" cap="none" dirty="0">
                <a:solidFill>
                  <a:schemeClr val="dk1"/>
                </a:solidFill>
                <a:latin typeface="Tahoma"/>
                <a:ea typeface="Tahoma"/>
                <a:cs typeface="Tahoma"/>
                <a:sym typeface="Tahoma"/>
              </a:rPr>
              <a:t>nd materials</a:t>
            </a:r>
          </a:p>
          <a:p>
            <a:pPr lvl="1">
              <a:spcAft>
                <a:spcPts val="600"/>
              </a:spcAft>
              <a:buSzPct val="100000"/>
              <a:buFont typeface="Arial"/>
              <a:buChar char="✧"/>
            </a:pPr>
            <a:r>
              <a:rPr lang="en-US" sz="2400" dirty="0">
                <a:solidFill>
                  <a:schemeClr val="dk1"/>
                </a:solidFill>
                <a:latin typeface="Tahoma"/>
                <a:ea typeface="Tahoma"/>
                <a:cs typeface="Tahoma"/>
                <a:sym typeface="Tahoma"/>
              </a:rPr>
              <a:t>Pallets of modules, racking members, inverters to safe staging locations</a:t>
            </a:r>
          </a:p>
          <a:p>
            <a:pPr marL="731520" marR="0" lvl="1" indent="-365760" algn="l" rtl="0">
              <a:spcAft>
                <a:spcPts val="600"/>
              </a:spcAft>
              <a:buClr>
                <a:srgbClr val="317840"/>
              </a:buClr>
              <a:buSzPct val="100000"/>
              <a:buFont typeface="Arial"/>
              <a:buChar char="✧"/>
            </a:pPr>
            <a:r>
              <a:rPr lang="en-US" sz="2400" b="0" i="0" u="none" strike="noStrike" cap="none" dirty="0">
                <a:solidFill>
                  <a:schemeClr val="dk1"/>
                </a:solidFill>
                <a:latin typeface="Tahoma"/>
                <a:ea typeface="Tahoma"/>
                <a:cs typeface="Tahoma"/>
                <a:sym typeface="Tahoma"/>
              </a:rPr>
              <a:t>Not people! </a:t>
            </a:r>
            <a:endParaRPr lang="en-US" sz="2400" dirty="0">
              <a:solidFill>
                <a:schemeClr val="dk1"/>
              </a:solidFill>
              <a:latin typeface="Tahoma"/>
              <a:ea typeface="Tahoma"/>
              <a:cs typeface="Tahoma"/>
              <a:sym typeface="Tahoma"/>
            </a:endParaRPr>
          </a:p>
          <a:p>
            <a:pPr lvl="2">
              <a:spcAft>
                <a:spcPts val="600"/>
              </a:spcAft>
              <a:buClr>
                <a:schemeClr val="tx1"/>
              </a:buClr>
              <a:buSzPct val="100000"/>
              <a:buFont typeface="Arial" panose="020B0604020202020204" pitchFamily="34" charset="0"/>
              <a:buChar char="•"/>
            </a:pPr>
            <a:r>
              <a:rPr lang="en-US" sz="2000" b="0" i="0" u="none" strike="noStrike" cap="none" dirty="0">
                <a:solidFill>
                  <a:schemeClr val="dk1"/>
                </a:solidFill>
                <a:latin typeface="Tahoma"/>
                <a:ea typeface="Tahoma"/>
                <a:cs typeface="Tahoma"/>
                <a:sym typeface="Tahoma"/>
              </a:rPr>
              <a:t>Unless specifically designed</a:t>
            </a:r>
          </a:p>
        </p:txBody>
      </p:sp>
      <p:sp>
        <p:nvSpPr>
          <p:cNvPr id="2" name="Content Placeholder 1">
            <a:extLst>
              <a:ext uri="{FF2B5EF4-FFF2-40B4-BE49-F238E27FC236}">
                <a16:creationId xmlns:a16="http://schemas.microsoft.com/office/drawing/2014/main" id="{25051984-1CD5-4402-8859-94BD903BC012}"/>
              </a:ext>
            </a:extLst>
          </p:cNvPr>
          <p:cNvSpPr>
            <a:spLocks noGrp="1"/>
          </p:cNvSpPr>
          <p:nvPr>
            <p:ph idx="10"/>
          </p:nvPr>
        </p:nvSpPr>
        <p:spPr>
          <a:xfrm>
            <a:off x="0" y="4586772"/>
            <a:ext cx="9306046" cy="1998416"/>
          </a:xfrm>
        </p:spPr>
        <p:txBody>
          <a:bodyPr/>
          <a:lstStyle/>
          <a:p>
            <a:r>
              <a:rPr lang="en-US" sz="2800" dirty="0"/>
              <a:t>Establish eye contact with driver </a:t>
            </a:r>
          </a:p>
          <a:p>
            <a:pPr lvl="1"/>
            <a:r>
              <a:rPr lang="en-US" sz="2400" dirty="0"/>
              <a:t>Wait until driver acknowledges before proceeding into path</a:t>
            </a:r>
          </a:p>
          <a:p>
            <a:r>
              <a:rPr lang="en-US" sz="2800" dirty="0"/>
              <a:t>Wear proper PPE</a:t>
            </a:r>
          </a:p>
          <a:p>
            <a:pPr lvl="1"/>
            <a:r>
              <a:rPr lang="en-US" sz="2400" dirty="0"/>
              <a:t>High-vis vest / jacket, hardhat</a:t>
            </a:r>
          </a:p>
        </p:txBody>
      </p:sp>
      <p:pic>
        <p:nvPicPr>
          <p:cNvPr id="3" name="Picture 2" descr="forklift haz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245" y="1190202"/>
            <a:ext cx="4438650" cy="3343275"/>
          </a:xfrm>
          <a:prstGeom prst="rect">
            <a:avLst/>
          </a:prstGeom>
        </p:spPr>
      </p:pic>
    </p:spTree>
    <p:extLst>
      <p:ext uri="{BB962C8B-B14F-4D97-AF65-F5344CB8AC3E}">
        <p14:creationId xmlns:p14="http://schemas.microsoft.com/office/powerpoint/2010/main" val="38460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P spid="2"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dirty="0">
                <a:solidFill>
                  <a:schemeClr val="lt1"/>
                </a:solidFill>
                <a:latin typeface="Tahoma"/>
                <a:ea typeface="Tahoma"/>
                <a:cs typeface="Tahoma"/>
                <a:sym typeface="Tahoma"/>
              </a:rPr>
              <a:t>Forklift Safety: Operator training</a:t>
            </a:r>
            <a:r>
              <a:rPr lang="en-US" dirty="0">
                <a:solidFill>
                  <a:schemeClr val="lt1"/>
                </a:solidFill>
                <a:latin typeface="Tahoma"/>
                <a:ea typeface="Tahoma"/>
                <a:cs typeface="Tahoma"/>
                <a:sym typeface="Tahoma"/>
              </a:rPr>
              <a:t/>
            </a:r>
            <a:br>
              <a:rPr lang="en-US" dirty="0">
                <a:solidFill>
                  <a:schemeClr val="lt1"/>
                </a:solidFill>
                <a:latin typeface="Tahoma"/>
                <a:ea typeface="Tahoma"/>
                <a:cs typeface="Tahoma"/>
                <a:sym typeface="Tahoma"/>
              </a:rPr>
            </a:br>
            <a:r>
              <a:rPr lang="en-US" sz="2000" i="1" dirty="0">
                <a:solidFill>
                  <a:schemeClr val="lt1"/>
                </a:solidFill>
                <a:latin typeface="Tahoma"/>
                <a:ea typeface="Tahoma"/>
                <a:cs typeface="Tahoma"/>
                <a:sym typeface="Tahoma"/>
              </a:rPr>
              <a:t>OSHA 1910.178</a:t>
            </a:r>
            <a:endParaRPr lang="en-US" sz="2000" b="1" i="1" u="none" strike="noStrike" cap="small" dirty="0">
              <a:solidFill>
                <a:schemeClr val="lt1"/>
              </a:solidFill>
              <a:latin typeface="Tahoma"/>
              <a:ea typeface="Tahoma"/>
              <a:cs typeface="Tahoma"/>
              <a:sym typeface="Tahoma"/>
            </a:endParaRPr>
          </a:p>
        </p:txBody>
      </p:sp>
      <p:sp>
        <p:nvSpPr>
          <p:cNvPr id="5" name="Content Placeholder 2"/>
          <p:cNvSpPr>
            <a:spLocks noGrp="1"/>
          </p:cNvSpPr>
          <p:nvPr>
            <p:ph idx="4294967295"/>
          </p:nvPr>
        </p:nvSpPr>
        <p:spPr>
          <a:xfrm>
            <a:off x="91440" y="920496"/>
            <a:ext cx="5163311" cy="4424362"/>
          </a:xfrm>
        </p:spPr>
        <p:txBody>
          <a:bodyPr/>
          <a:lstStyle/>
          <a:p>
            <a:pPr>
              <a:spcAft>
                <a:spcPts val="600"/>
              </a:spcAft>
            </a:pPr>
            <a:r>
              <a:rPr lang="en-US" sz="2800" dirty="0"/>
              <a:t>Follow manufacturer instructions</a:t>
            </a:r>
          </a:p>
          <a:p>
            <a:pPr lvl="1">
              <a:spcAft>
                <a:spcPts val="600"/>
              </a:spcAft>
            </a:pPr>
            <a:r>
              <a:rPr lang="en-US" sz="2400" dirty="0"/>
              <a:t>Do not exceed load limits</a:t>
            </a:r>
          </a:p>
          <a:p>
            <a:pPr>
              <a:spcAft>
                <a:spcPts val="600"/>
              </a:spcAft>
            </a:pPr>
            <a:r>
              <a:rPr lang="en-US" sz="2800" dirty="0"/>
              <a:t>Operators must</a:t>
            </a:r>
          </a:p>
          <a:p>
            <a:pPr lvl="1">
              <a:spcAft>
                <a:spcPts val="600"/>
              </a:spcAft>
            </a:pPr>
            <a:r>
              <a:rPr lang="en-US" sz="2400" dirty="0"/>
              <a:t>Be properly trained &amp; certified</a:t>
            </a:r>
          </a:p>
          <a:p>
            <a:pPr lvl="2">
              <a:spcAft>
                <a:spcPts val="600"/>
              </a:spcAft>
            </a:pPr>
            <a:r>
              <a:rPr lang="en-US" sz="2000" dirty="0"/>
              <a:t>Including refresher training</a:t>
            </a:r>
          </a:p>
          <a:p>
            <a:pPr lvl="1">
              <a:spcAft>
                <a:spcPts val="600"/>
              </a:spcAft>
            </a:pPr>
            <a:r>
              <a:rPr lang="en-US" sz="2400" dirty="0"/>
              <a:t>Watch for hazards</a:t>
            </a:r>
          </a:p>
          <a:p>
            <a:pPr lvl="2">
              <a:spcAft>
                <a:spcPts val="600"/>
              </a:spcAft>
            </a:pPr>
            <a:r>
              <a:rPr lang="en-US" sz="2000" dirty="0"/>
              <a:t>Overhead power lines, open                                                    trenches, uneven terrain, etc.</a:t>
            </a:r>
          </a:p>
          <a:p>
            <a:pPr>
              <a:spcAft>
                <a:spcPts val="600"/>
              </a:spcAft>
            </a:pPr>
            <a:r>
              <a:rPr lang="en-US" sz="2800" dirty="0"/>
              <a:t>Designated signaler communicates with driver</a:t>
            </a:r>
          </a:p>
          <a:p>
            <a:pPr lvl="1">
              <a:spcAft>
                <a:spcPts val="600"/>
              </a:spcAft>
            </a:pPr>
            <a:r>
              <a:rPr lang="en-US" sz="2400" dirty="0"/>
              <a:t>Workers must know stop signal</a:t>
            </a:r>
          </a:p>
          <a:p>
            <a:pPr lvl="1">
              <a:spcAft>
                <a:spcPts val="600"/>
              </a:spcAft>
            </a:pPr>
            <a:endParaRPr lang="en-US" sz="2400" dirty="0"/>
          </a:p>
          <a:p>
            <a:pPr lvl="2">
              <a:spcAft>
                <a:spcPts val="600"/>
              </a:spcAft>
            </a:pPr>
            <a:endParaRPr lang="en-US" sz="2000" dirty="0"/>
          </a:p>
        </p:txBody>
      </p:sp>
      <p:pic>
        <p:nvPicPr>
          <p:cNvPr id="2" name="Picture 1" descr="Graphic of the arm signal for a forklift operator to stop which is to extend both arms with palms down. There is also a note that says operator should respond to signals only from the designated signaler but only the stop signal no matter who gives it.">
            <a:extLst>
              <a:ext uri="{FF2B5EF4-FFF2-40B4-BE49-F238E27FC236}">
                <a16:creationId xmlns:a16="http://schemas.microsoft.com/office/drawing/2014/main" id="{A6CA6F4D-3548-439F-878B-30150C7C9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2982" y="3695418"/>
            <a:ext cx="2841515" cy="3015364"/>
          </a:xfrm>
          <a:prstGeom prst="rect">
            <a:avLst/>
          </a:prstGeom>
          <a:ln w="19050">
            <a:solidFill>
              <a:schemeClr val="tx1"/>
            </a:solidFill>
          </a:ln>
        </p:spPr>
      </p:pic>
      <p:pic>
        <p:nvPicPr>
          <p:cNvPr id="3" name="Picture 2" descr="opera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604" y="1019657"/>
            <a:ext cx="3524250" cy="2457450"/>
          </a:xfrm>
          <a:prstGeom prst="rect">
            <a:avLst/>
          </a:prstGeom>
        </p:spPr>
      </p:pic>
    </p:spTree>
    <p:extLst>
      <p:ext uri="{BB962C8B-B14F-4D97-AF65-F5344CB8AC3E}">
        <p14:creationId xmlns:p14="http://schemas.microsoft.com/office/powerpoint/2010/main" val="32950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Cranes</a:t>
            </a:r>
            <a:r>
              <a:rPr lang="en-US" dirty="0">
                <a:solidFill>
                  <a:schemeClr val="tx1"/>
                </a:solidFill>
              </a:rPr>
              <a:t/>
            </a:r>
            <a:br>
              <a:rPr lang="en-US" dirty="0">
                <a:solidFill>
                  <a:schemeClr val="tx1"/>
                </a:solidFill>
              </a:rPr>
            </a:br>
            <a:r>
              <a:rPr lang="en-US" sz="2000" i="1" dirty="0">
                <a:ln>
                  <a:gradFill flip="none" rotWithShape="1">
                    <a:gsLst>
                      <a:gs pos="0">
                        <a:prstClr val="white">
                          <a:lumMod val="50000"/>
                          <a:alpha val="30000"/>
                        </a:prstClr>
                      </a:gs>
                      <a:gs pos="100000">
                        <a:srgbClr val="FFFFFF">
                          <a:alpha val="30000"/>
                        </a:srgbClr>
                      </a:gs>
                    </a:gsLst>
                    <a:lin ang="5400000" scaled="0"/>
                    <a:tileRect/>
                  </a:gradFill>
                </a:ln>
                <a:solidFill>
                  <a:schemeClr val="tx1"/>
                </a:solidFill>
                <a:latin typeface="Tahoma"/>
                <a:ea typeface="Tahoma"/>
                <a:cs typeface="Tahoma"/>
                <a:sym typeface="Tahoma"/>
              </a:rPr>
              <a:t>OSHA </a:t>
            </a:r>
            <a:r>
              <a:rPr lang="en-US" sz="2000" i="1" dirty="0">
                <a:ln>
                  <a:gradFill flip="none" rotWithShape="1">
                    <a:gsLst>
                      <a:gs pos="0">
                        <a:prstClr val="white">
                          <a:lumMod val="50000"/>
                          <a:alpha val="30000"/>
                        </a:prstClr>
                      </a:gs>
                      <a:gs pos="100000">
                        <a:srgbClr val="FFFFFF">
                          <a:alpha val="30000"/>
                        </a:srgbClr>
                      </a:gs>
                    </a:gsLst>
                    <a:lin ang="5400000" scaled="0"/>
                    <a:tileRect/>
                  </a:gradFill>
                </a:ln>
                <a:solidFill>
                  <a:schemeClr val="tx1"/>
                </a:solidFill>
              </a:rPr>
              <a:t>1926.1400</a:t>
            </a:r>
            <a:endParaRPr lang="en-US" sz="2000" i="1" dirty="0">
              <a:solidFill>
                <a:schemeClr val="tx1"/>
              </a:solidFill>
            </a:endParaRPr>
          </a:p>
        </p:txBody>
      </p:sp>
      <p:sp>
        <p:nvSpPr>
          <p:cNvPr id="3" name="Content Placeholder 2"/>
          <p:cNvSpPr>
            <a:spLocks noGrp="1"/>
          </p:cNvSpPr>
          <p:nvPr>
            <p:ph idx="4294967295"/>
          </p:nvPr>
        </p:nvSpPr>
        <p:spPr>
          <a:xfrm>
            <a:off x="-1" y="1110722"/>
            <a:ext cx="5058137" cy="2798763"/>
          </a:xfrm>
        </p:spPr>
        <p:txBody>
          <a:bodyPr/>
          <a:lstStyle/>
          <a:p>
            <a:pPr>
              <a:spcAft>
                <a:spcPts val="600"/>
              </a:spcAft>
            </a:pPr>
            <a:r>
              <a:rPr lang="en-US" sz="2400" dirty="0"/>
              <a:t>Typically used to place large inverters, transformers, and/ or skids</a:t>
            </a:r>
          </a:p>
          <a:p>
            <a:pPr>
              <a:spcAft>
                <a:spcPts val="600"/>
              </a:spcAft>
            </a:pPr>
            <a:r>
              <a:rPr lang="en-US" sz="2400" dirty="0"/>
              <a:t>Must understand                                           crane signals and                  load capacity</a:t>
            </a:r>
          </a:p>
          <a:p>
            <a:pPr>
              <a:spcAft>
                <a:spcPts val="600"/>
              </a:spcAft>
            </a:pPr>
            <a:r>
              <a:rPr lang="en-US" sz="2400" dirty="0"/>
              <a:t>Recognize caught                     in/between and                           struck by hazards</a:t>
            </a:r>
          </a:p>
          <a:p>
            <a:pPr>
              <a:spcAft>
                <a:spcPts val="600"/>
              </a:spcAft>
            </a:pPr>
            <a:r>
              <a:rPr lang="en-US" sz="2400" b="1" dirty="0"/>
              <a:t>Avoid overhead powerlines</a:t>
            </a:r>
          </a:p>
          <a:p>
            <a:pPr lvl="1">
              <a:spcAft>
                <a:spcPts val="600"/>
              </a:spcAft>
            </a:pPr>
            <a:r>
              <a:rPr lang="en-US" sz="2000" dirty="0"/>
              <a:t>Electrocution hazard!</a:t>
            </a:r>
          </a:p>
        </p:txBody>
      </p:sp>
      <p:sp>
        <p:nvSpPr>
          <p:cNvPr id="6" name="Rectangle 5"/>
          <p:cNvSpPr/>
          <p:nvPr/>
        </p:nvSpPr>
        <p:spPr>
          <a:xfrm>
            <a:off x="6905853" y="6010628"/>
            <a:ext cx="1967462" cy="276999"/>
          </a:xfrm>
          <a:prstGeom prst="rect">
            <a:avLst/>
          </a:prstGeom>
        </p:spPr>
        <p:txBody>
          <a:bodyPr wrap="none">
            <a:spAutoFit/>
          </a:bodyPr>
          <a:lstStyle/>
          <a:p>
            <a:r>
              <a:rPr lang="en-US" sz="1200" i="1" dirty="0">
                <a:latin typeface="+mn-lt"/>
              </a:rPr>
              <a:t>Source: mysafetysign.com</a:t>
            </a:r>
          </a:p>
        </p:txBody>
      </p:sp>
      <p:grpSp>
        <p:nvGrpSpPr>
          <p:cNvPr id="9" name="Group 8" descr="Graphic indicating that cranes should beware of overhead electric power lines.">
            <a:extLst>
              <a:ext uri="{FF2B5EF4-FFF2-40B4-BE49-F238E27FC236}">
                <a16:creationId xmlns:a16="http://schemas.microsoft.com/office/drawing/2014/main" id="{7BF89612-19B3-4B48-9144-05D42EC53AEB}"/>
              </a:ext>
            </a:extLst>
          </p:cNvPr>
          <p:cNvGrpSpPr/>
          <p:nvPr/>
        </p:nvGrpSpPr>
        <p:grpSpPr>
          <a:xfrm>
            <a:off x="3119806" y="2218823"/>
            <a:ext cx="2204550" cy="2283729"/>
            <a:chOff x="6603789" y="2022053"/>
            <a:chExt cx="2537947" cy="2952391"/>
          </a:xfrm>
        </p:grpSpPr>
        <p:pic>
          <p:nvPicPr>
            <p:cNvPr id="5" name="Picture 4" descr="Understanding various crane signals" title="Crane Signal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3789" y="2022053"/>
              <a:ext cx="2537947" cy="2813893"/>
            </a:xfrm>
            <a:prstGeom prst="rect">
              <a:avLst/>
            </a:prstGeom>
          </p:spPr>
        </p:pic>
        <p:sp>
          <p:nvSpPr>
            <p:cNvPr id="7" name="AutoShape 5"/>
            <p:cNvSpPr>
              <a:spLocks noChangeAspect="1" noChangeArrowheads="1"/>
            </p:cNvSpPr>
            <p:nvPr/>
          </p:nvSpPr>
          <p:spPr bwMode="auto">
            <a:xfrm>
              <a:off x="6757017" y="2562129"/>
              <a:ext cx="1826397" cy="182639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12700" cap="rnd">
              <a:solidFill>
                <a:srgbClr val="000000"/>
              </a:solidFill>
              <a:prstDash val="sysDot"/>
              <a:miter lim="800000"/>
              <a:headEnd/>
              <a:tailEnd/>
            </a:ln>
          </p:spPr>
          <p:txBody>
            <a:bodyPr wrap="none" anchor="ctr"/>
            <a:lstStyle/>
            <a:p>
              <a:endParaRPr lang="en-US"/>
            </a:p>
          </p:txBody>
        </p:sp>
        <p:sp>
          <p:nvSpPr>
            <p:cNvPr id="8" name="Rectangle 7"/>
            <p:cNvSpPr/>
            <p:nvPr/>
          </p:nvSpPr>
          <p:spPr>
            <a:xfrm>
              <a:off x="7975269" y="4697445"/>
              <a:ext cx="1110690" cy="276999"/>
            </a:xfrm>
            <a:prstGeom prst="rect">
              <a:avLst/>
            </a:prstGeom>
          </p:spPr>
          <p:txBody>
            <a:bodyPr wrap="none">
              <a:spAutoFit/>
            </a:bodyPr>
            <a:lstStyle/>
            <a:p>
              <a:r>
                <a:rPr lang="en-US" sz="1200" i="1" dirty="0">
                  <a:latin typeface="+mn-lt"/>
                </a:rPr>
                <a:t>Source: </a:t>
              </a:r>
              <a:r>
                <a:rPr lang="en-US" sz="1200" i="1" dirty="0" err="1">
                  <a:latin typeface="+mn-lt"/>
                </a:rPr>
                <a:t>niosh</a:t>
              </a:r>
              <a:endParaRPr lang="en-US" sz="1200" i="1" dirty="0">
                <a:latin typeface="+mn-lt"/>
              </a:endParaRPr>
            </a:p>
          </p:txBody>
        </p:sp>
      </p:grpSp>
      <p:pic>
        <p:nvPicPr>
          <p:cNvPr id="10" name="Picture 9" descr="signa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052" y="1073009"/>
            <a:ext cx="3581400" cy="4943475"/>
          </a:xfrm>
          <a:prstGeom prst="rect">
            <a:avLst/>
          </a:prstGeom>
        </p:spPr>
      </p:pic>
    </p:spTree>
    <p:extLst>
      <p:ext uri="{BB962C8B-B14F-4D97-AF65-F5344CB8AC3E}">
        <p14:creationId xmlns:p14="http://schemas.microsoft.com/office/powerpoint/2010/main" val="25924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e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312"/>
            <a:ext cx="9144000" cy="5946688"/>
          </a:xfrm>
          <a:prstGeom prst="rect">
            <a:avLst/>
          </a:prstGeom>
        </p:spPr>
      </p:pic>
      <p:sp>
        <p:nvSpPr>
          <p:cNvPr id="2" name="Title 1">
            <a:extLst>
              <a:ext uri="{FF2B5EF4-FFF2-40B4-BE49-F238E27FC236}">
                <a16:creationId xmlns:a16="http://schemas.microsoft.com/office/drawing/2014/main" id="{721FAADE-8DF2-47F2-B7E4-A8EA7C0C1647}"/>
              </a:ext>
            </a:extLst>
          </p:cNvPr>
          <p:cNvSpPr>
            <a:spLocks noGrp="1"/>
          </p:cNvSpPr>
          <p:nvPr>
            <p:ph type="title"/>
          </p:nvPr>
        </p:nvSpPr>
        <p:spPr/>
        <p:txBody>
          <a:bodyPr/>
          <a:lstStyle/>
          <a:p>
            <a:r>
              <a:rPr lang="en-US" dirty="0"/>
              <a:t>Solar Installation </a:t>
            </a:r>
            <a:r>
              <a:rPr lang="en-US" dirty="0">
                <a:ln w="19050">
                  <a:solidFill>
                    <a:schemeClr val="tx1"/>
                  </a:solidFill>
                </a:ln>
                <a:solidFill>
                  <a:srgbClr val="FF0000"/>
                </a:solidFill>
              </a:rPr>
              <a:t>Fatality</a:t>
            </a:r>
            <a:endParaRPr lang="en-US" dirty="0"/>
          </a:p>
        </p:txBody>
      </p:sp>
      <p:sp>
        <p:nvSpPr>
          <p:cNvPr id="4" name="Content Placeholder 3">
            <a:extLst>
              <a:ext uri="{FF2B5EF4-FFF2-40B4-BE49-F238E27FC236}">
                <a16:creationId xmlns:a16="http://schemas.microsoft.com/office/drawing/2014/main" id="{D0228670-A9EC-497A-AC0B-85F3E2EC9B66}"/>
              </a:ext>
            </a:extLst>
          </p:cNvPr>
          <p:cNvSpPr>
            <a:spLocks noGrp="1"/>
          </p:cNvSpPr>
          <p:nvPr>
            <p:ph idx="4294967295"/>
          </p:nvPr>
        </p:nvSpPr>
        <p:spPr>
          <a:xfrm>
            <a:off x="278772" y="3902241"/>
            <a:ext cx="8586454" cy="1376218"/>
          </a:xfr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ln w="38100">
            <a:solidFill>
              <a:srgbClr val="FF0000"/>
            </a:solidFill>
          </a:ln>
        </p:spPr>
        <p:txBody>
          <a:bodyPr/>
          <a:lstStyle/>
          <a:p>
            <a:pPr marL="0" indent="0" algn="ctr">
              <a:buNone/>
            </a:pPr>
            <a:r>
              <a:rPr lang="en-US" sz="2800" dirty="0"/>
              <a:t>In 2013, an electrician working on a large solar installation in Desert Center, CA died on the job;         the death was considered heat-related.</a:t>
            </a:r>
          </a:p>
        </p:txBody>
      </p:sp>
    </p:spTree>
    <p:extLst>
      <p:ext uri="{BB962C8B-B14F-4D97-AF65-F5344CB8AC3E}">
        <p14:creationId xmlns:p14="http://schemas.microsoft.com/office/powerpoint/2010/main" val="4207273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FA54C50-8492-4046-A154-65A5F3AFACBA}"/>
              </a:ext>
            </a:extLst>
          </p:cNvPr>
          <p:cNvSpPr txBox="1"/>
          <p:nvPr/>
        </p:nvSpPr>
        <p:spPr>
          <a:xfrm>
            <a:off x="4577971" y="5281317"/>
            <a:ext cx="222713" cy="261610"/>
          </a:xfrm>
          <a:prstGeom prst="rect">
            <a:avLst/>
          </a:prstGeom>
          <a:noFill/>
        </p:spPr>
        <p:txBody>
          <a:bodyPr wrap="square" rtlCol="0">
            <a:spAutoFit/>
          </a:bodyPr>
          <a:lstStyle/>
          <a:p>
            <a:r>
              <a:rPr lang="en-US" sz="1100" dirty="0">
                <a:latin typeface="Tahoma"/>
                <a:cs typeface="Tahoma"/>
              </a:rPr>
              <a:t>x</a:t>
            </a:r>
          </a:p>
        </p:txBody>
      </p:sp>
      <p:sp>
        <p:nvSpPr>
          <p:cNvPr id="22" name="TextBox 21">
            <a:extLst>
              <a:ext uri="{FF2B5EF4-FFF2-40B4-BE49-F238E27FC236}">
                <a16:creationId xmlns:a16="http://schemas.microsoft.com/office/drawing/2014/main" id="{2AE73AC1-FC6C-1444-9DE3-0FBD25924B8C}"/>
              </a:ext>
            </a:extLst>
          </p:cNvPr>
          <p:cNvSpPr txBox="1"/>
          <p:nvPr/>
        </p:nvSpPr>
        <p:spPr>
          <a:xfrm>
            <a:off x="11761" y="5304273"/>
            <a:ext cx="222713" cy="261610"/>
          </a:xfrm>
          <a:prstGeom prst="rect">
            <a:avLst/>
          </a:prstGeom>
          <a:noFill/>
        </p:spPr>
        <p:txBody>
          <a:bodyPr wrap="square" rtlCol="0">
            <a:spAutoFit/>
          </a:bodyPr>
          <a:lstStyle/>
          <a:p>
            <a:r>
              <a:rPr lang="en-US" sz="1100" dirty="0">
                <a:latin typeface="Tahoma"/>
                <a:cs typeface="Tahoma"/>
              </a:rPr>
              <a:t>x</a:t>
            </a:r>
          </a:p>
        </p:txBody>
      </p:sp>
      <p:sp>
        <p:nvSpPr>
          <p:cNvPr id="3" name="Title 2"/>
          <p:cNvSpPr>
            <a:spLocks noGrp="1"/>
          </p:cNvSpPr>
          <p:nvPr>
            <p:ph type="title"/>
          </p:nvPr>
        </p:nvSpPr>
        <p:spPr>
          <a:xfrm>
            <a:off x="1891862" y="6228397"/>
            <a:ext cx="4177862" cy="929640"/>
          </a:xfrm>
        </p:spPr>
        <p:txBody>
          <a:bodyPr>
            <a:normAutofit/>
          </a:bodyPr>
          <a:lstStyle/>
          <a:p>
            <a:r>
              <a:rPr lang="en-US" sz="800" dirty="0" smtClean="0">
                <a:solidFill>
                  <a:schemeClr val="bg1"/>
                </a:solidFill>
              </a:rPr>
              <a:t>      Job </a:t>
            </a:r>
            <a:r>
              <a:rPr lang="en-US" sz="800" dirty="0">
                <a:solidFill>
                  <a:schemeClr val="bg1"/>
                </a:solidFill>
              </a:rPr>
              <a:t>Hazard Analysis </a:t>
            </a:r>
          </a:p>
        </p:txBody>
      </p:sp>
      <p:pic>
        <p:nvPicPr>
          <p:cNvPr id="4" name="Picture 3" descr="completed JH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065" y="0"/>
            <a:ext cx="9045936" cy="6726477"/>
          </a:xfrm>
          <a:prstGeom prst="rect">
            <a:avLst/>
          </a:prstGeom>
        </p:spPr>
      </p:pic>
    </p:spTree>
    <p:extLst>
      <p:ext uri="{BB962C8B-B14F-4D97-AF65-F5344CB8AC3E}">
        <p14:creationId xmlns:p14="http://schemas.microsoft.com/office/powerpoint/2010/main" val="603038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D16B-D777-4A4B-A245-86DC2730BC9B}"/>
              </a:ext>
            </a:extLst>
          </p:cNvPr>
          <p:cNvSpPr>
            <a:spLocks noGrp="1"/>
          </p:cNvSpPr>
          <p:nvPr>
            <p:ph type="title"/>
          </p:nvPr>
        </p:nvSpPr>
        <p:spPr/>
        <p:txBody>
          <a:bodyPr/>
          <a:lstStyle/>
          <a:p>
            <a:r>
              <a:rPr lang="en-US" dirty="0"/>
              <a:t>Wire Pulling / Feeding</a:t>
            </a:r>
          </a:p>
        </p:txBody>
      </p:sp>
      <p:sp>
        <p:nvSpPr>
          <p:cNvPr id="4" name="Content Placeholder 3">
            <a:extLst>
              <a:ext uri="{FF2B5EF4-FFF2-40B4-BE49-F238E27FC236}">
                <a16:creationId xmlns:a16="http://schemas.microsoft.com/office/drawing/2014/main" id="{9B16B4BB-177E-4F58-88E4-4516259EFC9C}"/>
              </a:ext>
            </a:extLst>
          </p:cNvPr>
          <p:cNvSpPr>
            <a:spLocks noGrp="1"/>
          </p:cNvSpPr>
          <p:nvPr>
            <p:ph idx="4294967295"/>
          </p:nvPr>
        </p:nvSpPr>
        <p:spPr>
          <a:xfrm>
            <a:off x="91440" y="3628671"/>
            <a:ext cx="7296150" cy="2686050"/>
          </a:xfrm>
        </p:spPr>
        <p:txBody>
          <a:bodyPr>
            <a:noAutofit/>
          </a:bodyPr>
          <a:lstStyle/>
          <a:p>
            <a:pPr>
              <a:spcAft>
                <a:spcPts val="300"/>
              </a:spcAft>
            </a:pPr>
            <a:r>
              <a:rPr lang="en-US" sz="2400" dirty="0"/>
              <a:t>Larger wires require greater effort</a:t>
            </a:r>
          </a:p>
          <a:p>
            <a:pPr lvl="1">
              <a:spcAft>
                <a:spcPts val="300"/>
              </a:spcAft>
            </a:pPr>
            <a:r>
              <a:rPr lang="en-US" sz="2000" dirty="0"/>
              <a:t>Can strain hands, arms, shoulders, and back</a:t>
            </a:r>
          </a:p>
          <a:p>
            <a:pPr>
              <a:spcAft>
                <a:spcPts val="300"/>
              </a:spcAft>
            </a:pPr>
            <a:r>
              <a:rPr lang="en-US" sz="2400" dirty="0"/>
              <a:t>Take regular breaks</a:t>
            </a:r>
          </a:p>
          <a:p>
            <a:pPr>
              <a:spcAft>
                <a:spcPts val="300"/>
              </a:spcAft>
            </a:pPr>
            <a:r>
              <a:rPr lang="en-US" sz="2400" dirty="0"/>
              <a:t>Rotate employees between pulling and feeding</a:t>
            </a:r>
          </a:p>
          <a:p>
            <a:pPr>
              <a:spcAft>
                <a:spcPts val="300"/>
              </a:spcAft>
            </a:pPr>
            <a:r>
              <a:rPr lang="en-US" sz="2400" dirty="0"/>
              <a:t>Required equipment / helpful aids</a:t>
            </a:r>
          </a:p>
          <a:p>
            <a:pPr lvl="1">
              <a:spcAft>
                <a:spcPts val="300"/>
              </a:spcAft>
            </a:pPr>
            <a:r>
              <a:rPr lang="en-US" sz="2000" dirty="0"/>
              <a:t>Wire puller, pullies, spool rollers, larger conduit, lube</a:t>
            </a:r>
          </a:p>
          <a:p>
            <a:pPr lvl="1">
              <a:spcAft>
                <a:spcPts val="300"/>
              </a:spcAft>
            </a:pPr>
            <a:r>
              <a:rPr lang="en-US" sz="2000" dirty="0"/>
              <a:t>Pull in the “power zone”</a:t>
            </a:r>
          </a:p>
        </p:txBody>
      </p:sp>
      <p:pic>
        <p:nvPicPr>
          <p:cNvPr id="10" name="Picture 9" descr="Picture of four workers pulling large wires through a conduit into a large electrical panel.">
            <a:extLst>
              <a:ext uri="{FF2B5EF4-FFF2-40B4-BE49-F238E27FC236}">
                <a16:creationId xmlns:a16="http://schemas.microsoft.com/office/drawing/2014/main" id="{41F18F3F-9C7C-A54F-A0A6-44030D517A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0617" y="1011796"/>
            <a:ext cx="3427992" cy="2437460"/>
          </a:xfrm>
          <a:prstGeom prst="rect">
            <a:avLst/>
          </a:prstGeom>
          <a:ln w="19050">
            <a:solidFill>
              <a:schemeClr val="tx1"/>
            </a:solidFill>
          </a:ln>
        </p:spPr>
      </p:pic>
      <p:pic>
        <p:nvPicPr>
          <p:cNvPr id="3" name="Picture 2" descr="Picture of a worker using an electric wire puller to pull wire through a conduit into a DC comber panel.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85999" y="1011796"/>
            <a:ext cx="3444269" cy="2449034"/>
          </a:xfrm>
          <a:prstGeom prst="rect">
            <a:avLst/>
          </a:prstGeom>
          <a:ln w="19050">
            <a:solidFill>
              <a:schemeClr val="tx1"/>
            </a:solidFill>
          </a:ln>
        </p:spPr>
      </p:pic>
      <p:pic>
        <p:nvPicPr>
          <p:cNvPr id="5" name="Picture 4" descr="Graphic showing a person standing up with a box. The area from their chest to their mid thigh is the power zone, the area above the chest and below mid thigh are the danger zone when lifting.">
            <a:extLst>
              <a:ext uri="{FF2B5EF4-FFF2-40B4-BE49-F238E27FC236}">
                <a16:creationId xmlns:a16="http://schemas.microsoft.com/office/drawing/2014/main" id="{6EEB6836-1F04-7E4D-876E-3B63E6AA69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3707" y="3764666"/>
            <a:ext cx="1917941" cy="2742476"/>
          </a:xfrm>
          <a:prstGeom prst="rect">
            <a:avLst/>
          </a:prstGeom>
        </p:spPr>
      </p:pic>
      <p:sp>
        <p:nvSpPr>
          <p:cNvPr id="6" name="TextBox 5">
            <a:extLst>
              <a:ext uri="{FF2B5EF4-FFF2-40B4-BE49-F238E27FC236}">
                <a16:creationId xmlns:a16="http://schemas.microsoft.com/office/drawing/2014/main" id="{A4898D2F-508D-6D4A-8728-2BA091371BEA}"/>
              </a:ext>
            </a:extLst>
          </p:cNvPr>
          <p:cNvSpPr txBox="1"/>
          <p:nvPr/>
        </p:nvSpPr>
        <p:spPr>
          <a:xfrm>
            <a:off x="7905507" y="6574420"/>
            <a:ext cx="1064871" cy="261610"/>
          </a:xfrm>
          <a:prstGeom prst="rect">
            <a:avLst/>
          </a:prstGeom>
          <a:noFill/>
        </p:spPr>
        <p:txBody>
          <a:bodyPr wrap="square" rtlCol="0">
            <a:spAutoFit/>
          </a:bodyPr>
          <a:lstStyle/>
          <a:p>
            <a:r>
              <a:rPr lang="en-US" sz="1100" i="1" dirty="0">
                <a:latin typeface="Tahoma"/>
                <a:cs typeface="Tahoma"/>
              </a:rPr>
              <a:t>Source: OSHA</a:t>
            </a:r>
          </a:p>
        </p:txBody>
      </p:sp>
    </p:spTree>
    <p:extLst>
      <p:ext uri="{BB962C8B-B14F-4D97-AF65-F5344CB8AC3E}">
        <p14:creationId xmlns:p14="http://schemas.microsoft.com/office/powerpoint/2010/main" val="29508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F014-EA33-4D01-B84E-5640A438404A}"/>
              </a:ext>
            </a:extLst>
          </p:cNvPr>
          <p:cNvSpPr>
            <a:spLocks noGrp="1"/>
          </p:cNvSpPr>
          <p:nvPr>
            <p:ph type="title"/>
          </p:nvPr>
        </p:nvSpPr>
        <p:spPr/>
        <p:txBody>
          <a:bodyPr/>
          <a:lstStyle/>
          <a:p>
            <a:r>
              <a:rPr lang="en-US" dirty="0">
                <a:solidFill>
                  <a:schemeClr val="tx1"/>
                </a:solidFill>
              </a:rPr>
              <a:t>Mechanical Wire Pullers</a:t>
            </a:r>
          </a:p>
        </p:txBody>
      </p:sp>
      <p:sp>
        <p:nvSpPr>
          <p:cNvPr id="8" name="Content Placeholder 7">
            <a:extLst>
              <a:ext uri="{FF2B5EF4-FFF2-40B4-BE49-F238E27FC236}">
                <a16:creationId xmlns:a16="http://schemas.microsoft.com/office/drawing/2014/main" id="{8161747F-AE9F-47CA-9FA2-33DDC20E23B8}"/>
              </a:ext>
            </a:extLst>
          </p:cNvPr>
          <p:cNvSpPr>
            <a:spLocks noGrp="1"/>
          </p:cNvSpPr>
          <p:nvPr>
            <p:ph idx="1"/>
          </p:nvPr>
        </p:nvSpPr>
        <p:spPr>
          <a:xfrm>
            <a:off x="-6096" y="920496"/>
            <a:ext cx="6430045" cy="5533821"/>
          </a:xfrm>
        </p:spPr>
        <p:txBody>
          <a:bodyPr/>
          <a:lstStyle/>
          <a:p>
            <a:pPr>
              <a:spcAft>
                <a:spcPts val="0"/>
              </a:spcAft>
            </a:pPr>
            <a:r>
              <a:rPr lang="en-US" sz="2800" dirty="0"/>
              <a:t>Provide the force of several workers</a:t>
            </a:r>
          </a:p>
          <a:p>
            <a:pPr lvl="1">
              <a:spcAft>
                <a:spcPts val="0"/>
              </a:spcAft>
            </a:pPr>
            <a:r>
              <a:rPr lang="en-US" sz="2400" dirty="0"/>
              <a:t>Reduce risk of overexertion</a:t>
            </a:r>
          </a:p>
          <a:p>
            <a:pPr>
              <a:spcAft>
                <a:spcPts val="0"/>
              </a:spcAft>
            </a:pPr>
            <a:r>
              <a:rPr lang="en-US" sz="2800" dirty="0"/>
              <a:t>When using</a:t>
            </a:r>
          </a:p>
          <a:p>
            <a:pPr lvl="1">
              <a:spcAft>
                <a:spcPts val="0"/>
              </a:spcAft>
            </a:pPr>
            <a:r>
              <a:rPr lang="en-US" sz="2400" dirty="0"/>
              <a:t>Be aware of others</a:t>
            </a:r>
          </a:p>
          <a:p>
            <a:pPr lvl="1">
              <a:spcAft>
                <a:spcPts val="0"/>
              </a:spcAft>
            </a:pPr>
            <a:r>
              <a:rPr lang="en-US" sz="2400" dirty="0"/>
              <a:t>Communicate!</a:t>
            </a:r>
          </a:p>
          <a:p>
            <a:pPr lvl="2">
              <a:spcAft>
                <a:spcPts val="0"/>
              </a:spcAft>
            </a:pPr>
            <a:r>
              <a:rPr lang="en-US" sz="2000" dirty="0"/>
              <a:t>Use signals between                                                          all employees</a:t>
            </a:r>
          </a:p>
          <a:p>
            <a:pPr lvl="1">
              <a:spcAft>
                <a:spcPts val="0"/>
              </a:spcAft>
            </a:pPr>
            <a:r>
              <a:rPr lang="en-US" sz="2400" dirty="0"/>
              <a:t>Keep hands away                                    from machine!</a:t>
            </a:r>
          </a:p>
          <a:p>
            <a:pPr lvl="2">
              <a:spcAft>
                <a:spcPts val="0"/>
              </a:spcAft>
            </a:pPr>
            <a:r>
              <a:rPr lang="en-US" sz="2000" dirty="0"/>
              <a:t>Caught in / between hazard</a:t>
            </a:r>
          </a:p>
          <a:p>
            <a:pPr lvl="1">
              <a:spcAft>
                <a:spcPts val="0"/>
              </a:spcAft>
            </a:pPr>
            <a:r>
              <a:rPr lang="en-US" sz="2400" dirty="0"/>
              <a:t>Follow manufacturer’s instructions</a:t>
            </a:r>
          </a:p>
          <a:p>
            <a:pPr>
              <a:spcAft>
                <a:spcPts val="0"/>
              </a:spcAft>
            </a:pPr>
            <a:endParaRPr lang="en-US" dirty="0"/>
          </a:p>
        </p:txBody>
      </p:sp>
      <p:pic>
        <p:nvPicPr>
          <p:cNvPr id="3" name="Picture 2" descr="wire pul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547" y="1917901"/>
            <a:ext cx="3924300" cy="2952750"/>
          </a:xfrm>
          <a:prstGeom prst="rect">
            <a:avLst/>
          </a:prstGeom>
        </p:spPr>
      </p:pic>
    </p:spTree>
    <p:extLst>
      <p:ext uri="{BB962C8B-B14F-4D97-AF65-F5344CB8AC3E}">
        <p14:creationId xmlns:p14="http://schemas.microsoft.com/office/powerpoint/2010/main" val="5848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b="1" u="none" strike="noStrike" cap="small" dirty="0">
                <a:solidFill>
                  <a:schemeClr val="tx1"/>
                </a:solidFill>
                <a:latin typeface="Tahoma"/>
                <a:ea typeface="Tahoma"/>
                <a:cs typeface="Tahoma"/>
                <a:sym typeface="Tahoma"/>
              </a:rPr>
              <a:t>Attaching </a:t>
            </a:r>
            <a:r>
              <a:rPr lang="en-US" sz="3600" dirty="0">
                <a:solidFill>
                  <a:schemeClr val="tx1"/>
                </a:solidFill>
                <a:latin typeface="Tahoma"/>
                <a:ea typeface="Tahoma"/>
                <a:cs typeface="Tahoma"/>
                <a:sym typeface="Tahoma"/>
              </a:rPr>
              <a:t>Modules to Racks</a:t>
            </a:r>
            <a:endParaRPr lang="en-US" sz="2000" b="1" u="none" strike="noStrike" cap="small" dirty="0">
              <a:solidFill>
                <a:schemeClr val="tx1"/>
              </a:solidFill>
              <a:latin typeface="Tahoma"/>
              <a:ea typeface="Tahoma"/>
              <a:cs typeface="Tahoma"/>
              <a:sym typeface="Tahoma"/>
            </a:endParaRPr>
          </a:p>
        </p:txBody>
      </p:sp>
      <p:sp>
        <p:nvSpPr>
          <p:cNvPr id="5" name="Content Placeholder 2"/>
          <p:cNvSpPr>
            <a:spLocks noGrp="1"/>
          </p:cNvSpPr>
          <p:nvPr>
            <p:ph idx="4294967295"/>
          </p:nvPr>
        </p:nvSpPr>
        <p:spPr>
          <a:xfrm>
            <a:off x="0" y="1005840"/>
            <a:ext cx="3276924" cy="4424363"/>
          </a:xfrm>
        </p:spPr>
        <p:txBody>
          <a:bodyPr/>
          <a:lstStyle/>
          <a:p>
            <a:pPr>
              <a:spcAft>
                <a:spcPts val="600"/>
              </a:spcAft>
            </a:pPr>
            <a:r>
              <a:rPr lang="en-US" sz="2400" dirty="0"/>
              <a:t>Slips, trips, falls</a:t>
            </a:r>
          </a:p>
          <a:p>
            <a:pPr lvl="1">
              <a:spcAft>
                <a:spcPts val="600"/>
              </a:spcAft>
            </a:pPr>
            <a:r>
              <a:rPr lang="en-US" sz="2000" dirty="0"/>
              <a:t>Ladder safety</a:t>
            </a:r>
          </a:p>
          <a:p>
            <a:pPr lvl="2">
              <a:spcAft>
                <a:spcPts val="600"/>
              </a:spcAft>
            </a:pPr>
            <a:r>
              <a:rPr lang="en-US" sz="1800" dirty="0"/>
              <a:t>No higher than second step from top</a:t>
            </a:r>
          </a:p>
          <a:p>
            <a:pPr lvl="1">
              <a:spcAft>
                <a:spcPts val="600"/>
              </a:spcAft>
            </a:pPr>
            <a:r>
              <a:rPr lang="en-US" sz="2000" dirty="0"/>
              <a:t>Check terrain</a:t>
            </a:r>
          </a:p>
          <a:p>
            <a:pPr lvl="1">
              <a:spcAft>
                <a:spcPts val="600"/>
              </a:spcAft>
            </a:pPr>
            <a:r>
              <a:rPr lang="en-US" sz="2000" dirty="0"/>
              <a:t>Clear debris</a:t>
            </a:r>
          </a:p>
          <a:p>
            <a:pPr marL="365760" lvl="1" indent="0">
              <a:spcAft>
                <a:spcPts val="600"/>
              </a:spcAft>
              <a:buNone/>
            </a:pPr>
            <a:endParaRPr lang="en-US" sz="2400" dirty="0"/>
          </a:p>
          <a:p>
            <a:pPr>
              <a:spcAft>
                <a:spcPts val="600"/>
              </a:spcAft>
            </a:pPr>
            <a:endParaRPr lang="en-US" sz="2400" dirty="0"/>
          </a:p>
          <a:p>
            <a:pPr marL="640080" lvl="2" indent="0">
              <a:spcAft>
                <a:spcPts val="600"/>
              </a:spcAft>
              <a:buNone/>
            </a:pPr>
            <a:endParaRPr lang="en-US" sz="2000" dirty="0"/>
          </a:p>
        </p:txBody>
      </p:sp>
      <p:sp>
        <p:nvSpPr>
          <p:cNvPr id="13" name="Content Placeholder 2">
            <a:extLst>
              <a:ext uri="{FF2B5EF4-FFF2-40B4-BE49-F238E27FC236}">
                <a16:creationId xmlns:a16="http://schemas.microsoft.com/office/drawing/2014/main" id="{68090043-F24D-4EB0-A43F-EE87E916E3AE}"/>
              </a:ext>
            </a:extLst>
          </p:cNvPr>
          <p:cNvSpPr txBox="1">
            <a:spLocks/>
          </p:cNvSpPr>
          <p:nvPr/>
        </p:nvSpPr>
        <p:spPr>
          <a:xfrm>
            <a:off x="3081563" y="1005840"/>
            <a:ext cx="3180048" cy="249361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Struck by</a:t>
            </a:r>
          </a:p>
          <a:p>
            <a:pPr lvl="1">
              <a:spcAft>
                <a:spcPts val="600"/>
              </a:spcAft>
            </a:pPr>
            <a:r>
              <a:rPr lang="en-US" sz="2000" dirty="0"/>
              <a:t>Modules can fall</a:t>
            </a:r>
          </a:p>
          <a:p>
            <a:pPr lvl="1"/>
            <a:r>
              <a:rPr lang="en-US" sz="2000" dirty="0"/>
              <a:t>Worker can be                                         crushed! </a:t>
            </a:r>
          </a:p>
          <a:p>
            <a:pPr lvl="1"/>
            <a:r>
              <a:rPr lang="en-US" sz="2000" dirty="0"/>
              <a:t>Heavy machinery</a:t>
            </a:r>
          </a:p>
          <a:p>
            <a:pPr lvl="1"/>
            <a:endParaRPr lang="en-US" sz="2400" dirty="0"/>
          </a:p>
          <a:p>
            <a:pPr lvl="1"/>
            <a:endParaRPr lang="en-US" sz="2400" dirty="0"/>
          </a:p>
          <a:p>
            <a:pPr marL="640080" lvl="2" indent="0">
              <a:spcAft>
                <a:spcPts val="600"/>
              </a:spcAft>
              <a:buNone/>
            </a:pPr>
            <a:endParaRPr lang="en-US" sz="2000" dirty="0"/>
          </a:p>
        </p:txBody>
      </p:sp>
      <p:sp>
        <p:nvSpPr>
          <p:cNvPr id="14" name="Content Placeholder 2">
            <a:extLst>
              <a:ext uri="{FF2B5EF4-FFF2-40B4-BE49-F238E27FC236}">
                <a16:creationId xmlns:a16="http://schemas.microsoft.com/office/drawing/2014/main" id="{5E786D43-EB33-4407-8272-0586AFCFAFEE}"/>
              </a:ext>
            </a:extLst>
          </p:cNvPr>
          <p:cNvSpPr txBox="1">
            <a:spLocks/>
          </p:cNvSpPr>
          <p:nvPr/>
        </p:nvSpPr>
        <p:spPr>
          <a:xfrm>
            <a:off x="5839157" y="1005840"/>
            <a:ext cx="3276924" cy="213571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Caught in/between</a:t>
            </a:r>
          </a:p>
          <a:p>
            <a:pPr lvl="1">
              <a:spcAft>
                <a:spcPts val="600"/>
              </a:spcAft>
            </a:pPr>
            <a:r>
              <a:rPr lang="en-US" sz="2000" dirty="0"/>
              <a:t>Watch for hazards</a:t>
            </a:r>
          </a:p>
          <a:p>
            <a:pPr lvl="1">
              <a:spcAft>
                <a:spcPts val="600"/>
              </a:spcAft>
            </a:pPr>
            <a:r>
              <a:rPr lang="en-US" sz="2000" dirty="0"/>
              <a:t>Stacked modules</a:t>
            </a:r>
          </a:p>
          <a:p>
            <a:pPr lvl="1">
              <a:spcAft>
                <a:spcPts val="600"/>
              </a:spcAft>
            </a:pPr>
            <a:r>
              <a:rPr lang="en-US" sz="2000" dirty="0"/>
              <a:t>Heavy machinery</a:t>
            </a:r>
          </a:p>
        </p:txBody>
      </p:sp>
      <p:pic>
        <p:nvPicPr>
          <p:cNvPr id="3" name="Picture 2" descr="hazard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6" y="4195702"/>
            <a:ext cx="2876550" cy="1962150"/>
          </a:xfrm>
          <a:prstGeom prst="rect">
            <a:avLst/>
          </a:prstGeom>
        </p:spPr>
      </p:pic>
      <p:pic>
        <p:nvPicPr>
          <p:cNvPr id="7" name="Picture 6" descr="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686" y="4207276"/>
            <a:ext cx="2886075" cy="1962150"/>
          </a:xfrm>
          <a:prstGeom prst="rect">
            <a:avLst/>
          </a:prstGeom>
        </p:spPr>
      </p:pic>
      <p:pic>
        <p:nvPicPr>
          <p:cNvPr id="9" name="Picture 8" descr="hazard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04372" y="4158128"/>
            <a:ext cx="2907792" cy="2060448"/>
          </a:xfrm>
          <a:prstGeom prst="rect">
            <a:avLst/>
          </a:prstGeom>
        </p:spPr>
      </p:pic>
    </p:spTree>
    <p:extLst>
      <p:ext uri="{BB962C8B-B14F-4D97-AF65-F5344CB8AC3E}">
        <p14:creationId xmlns:p14="http://schemas.microsoft.com/office/powerpoint/2010/main" val="37167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C0CC-3616-4C4D-BF80-70976083D783}"/>
              </a:ext>
            </a:extLst>
          </p:cNvPr>
          <p:cNvSpPr>
            <a:spLocks noGrp="1"/>
          </p:cNvSpPr>
          <p:nvPr>
            <p:ph type="title"/>
          </p:nvPr>
        </p:nvSpPr>
        <p:spPr/>
        <p:txBody>
          <a:bodyPr/>
          <a:lstStyle/>
          <a:p>
            <a:r>
              <a:rPr lang="en-US" sz="3600" dirty="0"/>
              <a:t>Caught In/Between Modules</a:t>
            </a:r>
            <a:r>
              <a:rPr lang="en-US" dirty="0"/>
              <a:t/>
            </a:r>
            <a:br>
              <a:rPr lang="en-US" dirty="0"/>
            </a:br>
            <a:r>
              <a:rPr lang="en-US" sz="2000" i="1" dirty="0"/>
              <a:t>OSHA 1926.250</a:t>
            </a:r>
          </a:p>
        </p:txBody>
      </p:sp>
      <p:sp>
        <p:nvSpPr>
          <p:cNvPr id="8" name="Rectangle 7"/>
          <p:cNvSpPr/>
          <p:nvPr/>
        </p:nvSpPr>
        <p:spPr>
          <a:xfrm>
            <a:off x="817094" y="5134284"/>
            <a:ext cx="7713448" cy="1569660"/>
          </a:xfrm>
          <a:prstGeom prst="rect">
            <a:avLst/>
          </a:prstGeom>
          <a:solidFill>
            <a:schemeClr val="bg2"/>
          </a:solidFill>
          <a:ln w="38100">
            <a:solidFill>
              <a:srgbClr val="FF0000"/>
            </a:solidFill>
          </a:ln>
        </p:spPr>
        <p:txBody>
          <a:bodyPr wrap="square">
            <a:spAutoFit/>
          </a:bodyPr>
          <a:lstStyle/>
          <a:p>
            <a:pPr marL="0" lvl="1" algn="ctr"/>
            <a:r>
              <a:rPr lang="en-US" b="1" dirty="0">
                <a:latin typeface="+mn-lt"/>
              </a:rPr>
              <a:t>OSHA Requirement</a:t>
            </a:r>
          </a:p>
          <a:p>
            <a:pPr marL="0" lvl="1" algn="ctr"/>
            <a:r>
              <a:rPr lang="en-US" dirty="0">
                <a:latin typeface="+mj-lt"/>
              </a:rPr>
              <a:t>All materials stored in tier shall be stacked, racked, blocked, interlocked, or otherwise secured to prevent sliding, falling, or collapse</a:t>
            </a:r>
          </a:p>
        </p:txBody>
      </p:sp>
      <p:pic>
        <p:nvPicPr>
          <p:cNvPr id="4" name="Picture 3" descr="osha 1926.2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590" y="1260213"/>
            <a:ext cx="2572512" cy="3828288"/>
          </a:xfrm>
          <a:prstGeom prst="rect">
            <a:avLst/>
          </a:prstGeom>
        </p:spPr>
      </p:pic>
      <p:pic>
        <p:nvPicPr>
          <p:cNvPr id="5" name="Picture 4" descr="stac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468" y="1264594"/>
            <a:ext cx="5076825" cy="3819525"/>
          </a:xfrm>
          <a:prstGeom prst="rect">
            <a:avLst/>
          </a:prstGeom>
        </p:spPr>
      </p:pic>
    </p:spTree>
    <p:extLst>
      <p:ext uri="{BB962C8B-B14F-4D97-AF65-F5344CB8AC3E}">
        <p14:creationId xmlns:p14="http://schemas.microsoft.com/office/powerpoint/2010/main" val="3629980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7642" y="630621"/>
            <a:ext cx="1828800" cy="694175"/>
          </a:xfrm>
        </p:spPr>
        <p:txBody>
          <a:bodyPr>
            <a:normAutofit/>
          </a:bodyPr>
          <a:lstStyle/>
          <a:p>
            <a:r>
              <a:rPr lang="en-US" sz="800" dirty="0" smtClean="0">
                <a:solidFill>
                  <a:schemeClr val="bg1"/>
                </a:solidFill>
              </a:rPr>
              <a:t>Job Hazard Analysis  </a:t>
            </a:r>
            <a:endParaRPr lang="en-US" sz="800" dirty="0">
              <a:solidFill>
                <a:schemeClr val="bg1"/>
              </a:solidFill>
            </a:endParaRPr>
          </a:p>
        </p:txBody>
      </p:sp>
      <p:pic>
        <p:nvPicPr>
          <p:cNvPr id="4" name="Picture 3" title="Sample of a job hazard analysis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 y="-111211"/>
            <a:ext cx="9150476" cy="6969211"/>
          </a:xfrm>
          <a:prstGeom prst="rect">
            <a:avLst/>
          </a:prstGeom>
        </p:spPr>
      </p:pic>
    </p:spTree>
    <p:extLst>
      <p:ext uri="{BB962C8B-B14F-4D97-AF65-F5344CB8AC3E}">
        <p14:creationId xmlns:p14="http://schemas.microsoft.com/office/powerpoint/2010/main" val="346477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Autofit/>
          </a:bodyPr>
          <a:lstStyle/>
          <a:p>
            <a:pPr eaLnBrk="1" hangingPunct="1">
              <a:defRPr/>
            </a:pPr>
            <a:r>
              <a:rPr lang="en-US" sz="3600" dirty="0">
                <a:solidFill>
                  <a:schemeClr val="tx1"/>
                </a:solidFill>
                <a:ea typeface="MS PGothic" charset="0"/>
                <a:cs typeface="MS PGothic" charset="0"/>
              </a:rPr>
              <a:t>Portable Ladder Duty Ratings</a:t>
            </a:r>
            <a:r>
              <a:rPr lang="en-US" dirty="0">
                <a:solidFill>
                  <a:schemeClr val="tx1"/>
                </a:solidFill>
                <a:ea typeface="MS PGothic" charset="0"/>
                <a:cs typeface="MS PGothic" charset="0"/>
              </a:rPr>
              <a:t/>
            </a:r>
            <a:br>
              <a:rPr lang="en-US" dirty="0">
                <a:solidFill>
                  <a:schemeClr val="tx1"/>
                </a:solidFill>
                <a:ea typeface="MS PGothic" charset="0"/>
                <a:cs typeface="MS PGothic" charset="0"/>
              </a:rPr>
            </a:br>
            <a:r>
              <a:rPr lang="en-US" sz="2000" i="1" dirty="0">
                <a:solidFill>
                  <a:schemeClr val="tx1"/>
                </a:solidFill>
                <a:ea typeface="MS PGothic" charset="0"/>
                <a:cs typeface="MS PGothic" charset="0"/>
              </a:rPr>
              <a:t>OSHA 1926.1053</a:t>
            </a:r>
            <a:endParaRPr lang="en-US" sz="2000" i="1" cap="small" dirty="0">
              <a:solidFill>
                <a:schemeClr val="tx1"/>
              </a:solidFill>
              <a:ea typeface="MS PGothic" charset="0"/>
              <a:cs typeface="MS PGothic" charset="0"/>
            </a:endParaRPr>
          </a:p>
        </p:txBody>
      </p:sp>
      <p:sp>
        <p:nvSpPr>
          <p:cNvPr id="4" name="TextBox 3"/>
          <p:cNvSpPr txBox="1"/>
          <p:nvPr/>
        </p:nvSpPr>
        <p:spPr>
          <a:xfrm>
            <a:off x="102333" y="1073264"/>
            <a:ext cx="5190779" cy="1800493"/>
          </a:xfrm>
          <a:prstGeom prst="rect">
            <a:avLst/>
          </a:prstGeom>
          <a:noFill/>
        </p:spPr>
        <p:txBody>
          <a:bodyPr wrap="square" rtlCol="0">
            <a:spAutoFit/>
          </a:bodyPr>
          <a:lstStyle/>
          <a:p>
            <a:pPr>
              <a:spcBef>
                <a:spcPts val="600"/>
              </a:spcBef>
            </a:pPr>
            <a:r>
              <a:rPr lang="en-US" b="1" dirty="0">
                <a:latin typeface="Tahoma"/>
                <a:cs typeface="Tahoma"/>
              </a:rPr>
              <a:t>Load Rating</a:t>
            </a:r>
          </a:p>
          <a:p>
            <a:pPr>
              <a:spcBef>
                <a:spcPts val="600"/>
              </a:spcBef>
            </a:pPr>
            <a:r>
              <a:rPr lang="en-US" dirty="0">
                <a:latin typeface="Tahoma"/>
                <a:cs typeface="Tahoma"/>
              </a:rPr>
              <a:t>Person </a:t>
            </a:r>
            <a:r>
              <a:rPr lang="en-US" dirty="0">
                <a:latin typeface="Tahoma"/>
                <a:cs typeface="Tahoma"/>
                <a:sym typeface="Wingdings"/>
              </a:rPr>
              <a:t> ± 200 lbs.?</a:t>
            </a:r>
          </a:p>
          <a:p>
            <a:pPr>
              <a:spcBef>
                <a:spcPts val="600"/>
              </a:spcBef>
            </a:pPr>
            <a:r>
              <a:rPr lang="en-US" dirty="0">
                <a:latin typeface="Tahoma"/>
                <a:cs typeface="Tahoma"/>
                <a:sym typeface="Wingdings"/>
              </a:rPr>
              <a:t>Tools / Equipment weight  60 lbs.?</a:t>
            </a:r>
          </a:p>
          <a:p>
            <a:pPr>
              <a:spcBef>
                <a:spcPts val="600"/>
              </a:spcBef>
            </a:pPr>
            <a:r>
              <a:rPr lang="en-US" dirty="0">
                <a:latin typeface="Tahoma"/>
                <a:cs typeface="Tahoma"/>
                <a:sym typeface="Wingdings"/>
              </a:rPr>
              <a:t>Total  260 lbs.  Type IA or IAA</a:t>
            </a:r>
            <a:endParaRPr lang="en-US" dirty="0">
              <a:latin typeface="Tahoma"/>
              <a:cs typeface="Tahoma"/>
            </a:endParaRPr>
          </a:p>
        </p:txBody>
      </p:sp>
      <p:graphicFrame>
        <p:nvGraphicFramePr>
          <p:cNvPr id="5" name="Table 4" descr="Information about various load capacity and the corresponding ANSI Codes." title="Load Capacity and ANSI Code"/>
          <p:cNvGraphicFramePr>
            <a:graphicFrameLocks noGrp="1" noChangeAspect="1"/>
          </p:cNvGraphicFramePr>
          <p:nvPr>
            <p:extLst>
              <p:ext uri="{D42A27DB-BD31-4B8C-83A1-F6EECF244321}">
                <p14:modId xmlns:p14="http://schemas.microsoft.com/office/powerpoint/2010/main" val="4186551308"/>
              </p:ext>
            </p:extLst>
          </p:nvPr>
        </p:nvGraphicFramePr>
        <p:xfrm>
          <a:off x="220028" y="3227411"/>
          <a:ext cx="4007260" cy="3047100"/>
        </p:xfrm>
        <a:graphic>
          <a:graphicData uri="http://schemas.openxmlformats.org/drawingml/2006/table">
            <a:tbl>
              <a:tblPr firstRow="1" bandRow="1">
                <a:tableStyleId>{5C22544A-7EE6-4342-B048-85BDC9FD1C3A}</a:tableStyleId>
              </a:tblPr>
              <a:tblGrid>
                <a:gridCol w="2325142">
                  <a:extLst>
                    <a:ext uri="{9D8B030D-6E8A-4147-A177-3AD203B41FA5}">
                      <a16:colId xmlns:a16="http://schemas.microsoft.com/office/drawing/2014/main" val="3488240487"/>
                    </a:ext>
                  </a:extLst>
                </a:gridCol>
                <a:gridCol w="1682118">
                  <a:extLst>
                    <a:ext uri="{9D8B030D-6E8A-4147-A177-3AD203B41FA5}">
                      <a16:colId xmlns:a16="http://schemas.microsoft.com/office/drawing/2014/main" val="3664484694"/>
                    </a:ext>
                  </a:extLst>
                </a:gridCol>
              </a:tblGrid>
              <a:tr h="507850">
                <a:tc>
                  <a:txBody>
                    <a:bodyPr/>
                    <a:lstStyle/>
                    <a:p>
                      <a:r>
                        <a:rPr lang="en-US"/>
                        <a:t>Load Capacity</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r>
                        <a:rPr lang="en-US" dirty="0"/>
                        <a:t>ANSI* Code</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82233602"/>
                  </a:ext>
                </a:extLst>
              </a:tr>
              <a:tr h="507850">
                <a:tc>
                  <a:txBody>
                    <a:bodyPr/>
                    <a:lstStyle/>
                    <a:p>
                      <a:r>
                        <a:rPr lang="en-US" dirty="0"/>
                        <a:t>200 lbs. / 91 kg</a:t>
                      </a:r>
                    </a:p>
                  </a:txBody>
                  <a:tcPr>
                    <a:lnL w="19050" cap="flat" cmpd="sng" algn="ctr">
                      <a:solidFill>
                        <a:schemeClr val="tx1"/>
                      </a:solidFill>
                      <a:prstDash val="solid"/>
                      <a:round/>
                      <a:headEnd type="none" w="med" len="med"/>
                      <a:tailEnd type="none" w="med" len="med"/>
                    </a:lnL>
                  </a:tcPr>
                </a:tc>
                <a:tc>
                  <a:txBody>
                    <a:bodyPr/>
                    <a:lstStyle/>
                    <a:p>
                      <a:r>
                        <a:rPr lang="en-US" dirty="0"/>
                        <a:t>Type III</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518434"/>
                  </a:ext>
                </a:extLst>
              </a:tr>
              <a:tr h="507850">
                <a:tc>
                  <a:txBody>
                    <a:bodyPr/>
                    <a:lstStyle/>
                    <a:p>
                      <a:r>
                        <a:rPr lang="en-US"/>
                        <a:t>225 lbs. / 102 kg</a:t>
                      </a:r>
                    </a:p>
                  </a:txBody>
                  <a:tcPr>
                    <a:lnL w="19050" cap="flat" cmpd="sng" algn="ctr">
                      <a:solidFill>
                        <a:schemeClr val="tx1"/>
                      </a:solidFill>
                      <a:prstDash val="solid"/>
                      <a:round/>
                      <a:headEnd type="none" w="med" len="med"/>
                      <a:tailEnd type="none" w="med" len="med"/>
                    </a:lnL>
                  </a:tcPr>
                </a:tc>
                <a:tc>
                  <a:txBody>
                    <a:bodyPr/>
                    <a:lstStyle/>
                    <a:p>
                      <a:r>
                        <a:rPr lang="en-US"/>
                        <a:t>Type II</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2832199"/>
                  </a:ext>
                </a:extLst>
              </a:tr>
              <a:tr h="507850">
                <a:tc>
                  <a:txBody>
                    <a:bodyPr/>
                    <a:lstStyle/>
                    <a:p>
                      <a:r>
                        <a:rPr lang="en-US"/>
                        <a:t>250 lbs. / 113 kg</a:t>
                      </a:r>
                    </a:p>
                  </a:txBody>
                  <a:tcPr>
                    <a:lnL w="19050" cap="flat" cmpd="sng" algn="ctr">
                      <a:solidFill>
                        <a:schemeClr val="tx1"/>
                      </a:solidFill>
                      <a:prstDash val="solid"/>
                      <a:round/>
                      <a:headEnd type="none" w="med" len="med"/>
                      <a:tailEnd type="none" w="med" len="med"/>
                    </a:lnL>
                  </a:tcPr>
                </a:tc>
                <a:tc>
                  <a:txBody>
                    <a:bodyPr/>
                    <a:lstStyle/>
                    <a:p>
                      <a:r>
                        <a:rPr lang="en-US"/>
                        <a:t>Type I</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1061689"/>
                  </a:ext>
                </a:extLst>
              </a:tr>
              <a:tr h="507850">
                <a:tc>
                  <a:txBody>
                    <a:bodyPr/>
                    <a:lstStyle/>
                    <a:p>
                      <a:r>
                        <a:rPr lang="en-US"/>
                        <a:t>300 lbs. / 136 kg</a:t>
                      </a:r>
                    </a:p>
                  </a:txBody>
                  <a:tcPr>
                    <a:lnL w="19050" cap="flat" cmpd="sng" algn="ctr">
                      <a:solidFill>
                        <a:schemeClr val="tx1"/>
                      </a:solidFill>
                      <a:prstDash val="solid"/>
                      <a:round/>
                      <a:headEnd type="none" w="med" len="med"/>
                      <a:tailEnd type="none" w="med" len="med"/>
                    </a:lnL>
                  </a:tcPr>
                </a:tc>
                <a:tc>
                  <a:txBody>
                    <a:bodyPr/>
                    <a:lstStyle/>
                    <a:p>
                      <a:r>
                        <a:rPr lang="en-US"/>
                        <a:t>Type IA</a:t>
                      </a: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402080"/>
                  </a:ext>
                </a:extLst>
              </a:tr>
              <a:tr h="507850">
                <a:tc>
                  <a:txBody>
                    <a:bodyPr/>
                    <a:lstStyle/>
                    <a:p>
                      <a:r>
                        <a:rPr lang="en-US"/>
                        <a:t>375 lbs. / 170 kg</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r>
                        <a:rPr lang="en-US" dirty="0"/>
                        <a:t>Type IAA</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022301"/>
                  </a:ext>
                </a:extLst>
              </a:tr>
            </a:tbl>
          </a:graphicData>
        </a:graphic>
      </p:graphicFrame>
      <p:sp>
        <p:nvSpPr>
          <p:cNvPr id="13" name="Rounded Rectangle 12" descr="Oval highlighting the lines on the chart that show load capacity of 300 or 375 pounds which are ANSI code type IA and IAA rated ladders."/>
          <p:cNvSpPr/>
          <p:nvPr/>
        </p:nvSpPr>
        <p:spPr>
          <a:xfrm>
            <a:off x="247187" y="5195180"/>
            <a:ext cx="3944567" cy="1064824"/>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B722424F-42D0-43DE-AFB0-E77D379E628E}"/>
              </a:ext>
            </a:extLst>
          </p:cNvPr>
          <p:cNvSpPr txBox="1">
            <a:spLocks/>
          </p:cNvSpPr>
          <p:nvPr/>
        </p:nvSpPr>
        <p:spPr>
          <a:xfrm>
            <a:off x="102333" y="6362312"/>
            <a:ext cx="3925858" cy="380150"/>
          </a:xfrm>
          <a:prstGeom prst="rect">
            <a:avLst/>
          </a:prstGeom>
          <a:noFill/>
        </p:spPr>
        <p:txBody>
          <a:bodyPr vert="horz" lIns="91440" tIns="45720" rIns="91440" bIns="45720" rtlCol="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1600" i="1" dirty="0"/>
              <a:t>* American National Standards Institute </a:t>
            </a:r>
            <a:endParaRPr lang="en-US" sz="1600" i="1" dirty="0">
              <a:solidFill>
                <a:srgbClr val="000000"/>
              </a:solidFill>
            </a:endParaRPr>
          </a:p>
        </p:txBody>
      </p:sp>
      <p:grpSp>
        <p:nvGrpSpPr>
          <p:cNvPr id="3" name="Group 2" descr="Picture of a portable step ladder with an expanded view of the rating label that is on the side of the ladder. This ladder is rated for 300 pounds and is type IA.">
            <a:extLst>
              <a:ext uri="{FF2B5EF4-FFF2-40B4-BE49-F238E27FC236}">
                <a16:creationId xmlns:a16="http://schemas.microsoft.com/office/drawing/2014/main" id="{384C7B98-D931-4D98-9C91-0236AB6D4279}"/>
              </a:ext>
            </a:extLst>
          </p:cNvPr>
          <p:cNvGrpSpPr/>
          <p:nvPr/>
        </p:nvGrpSpPr>
        <p:grpSpPr>
          <a:xfrm>
            <a:off x="5486400" y="1402157"/>
            <a:ext cx="3555267" cy="4437321"/>
            <a:chOff x="5105636" y="2222464"/>
            <a:chExt cx="3555267" cy="4437321"/>
          </a:xfrm>
        </p:grpSpPr>
        <p:pic>
          <p:nvPicPr>
            <p:cNvPr id="10" name="Picture 9" descr="Portable Ladder Duty Ratings" title="Ladder Duty Ratings">
              <a:extLst>
                <a:ext uri="{FF2B5EF4-FFF2-40B4-BE49-F238E27FC236}">
                  <a16:creationId xmlns:a16="http://schemas.microsoft.com/office/drawing/2014/main" id="{DABB153E-8EFD-48AB-BC84-7817EBBAFE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636" y="2358265"/>
              <a:ext cx="1306177" cy="4299462"/>
            </a:xfrm>
            <a:prstGeom prst="rect">
              <a:avLst/>
            </a:prstGeom>
            <a:ln w="19050">
              <a:solidFill>
                <a:schemeClr val="tx1"/>
              </a:solidFill>
            </a:ln>
          </p:spPr>
        </p:pic>
        <p:pic>
          <p:nvPicPr>
            <p:cNvPr id="15" name="Picture 14" descr="Example of load ratings on a portable ladder." title="Portable Ladder">
              <a:extLst>
                <a:ext uri="{FF2B5EF4-FFF2-40B4-BE49-F238E27FC236}">
                  <a16:creationId xmlns:a16="http://schemas.microsoft.com/office/drawing/2014/main" id="{9078FE05-B041-43CB-805A-69367C7FB7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5946" y="2222464"/>
              <a:ext cx="1384957" cy="2852078"/>
            </a:xfrm>
            <a:prstGeom prst="rect">
              <a:avLst/>
            </a:prstGeom>
          </p:spPr>
        </p:pic>
        <p:sp>
          <p:nvSpPr>
            <p:cNvPr id="2" name="Rectangle 1">
              <a:extLst>
                <a:ext uri="{FF2B5EF4-FFF2-40B4-BE49-F238E27FC236}">
                  <a16:creationId xmlns:a16="http://schemas.microsoft.com/office/drawing/2014/main" id="{C97BA3BA-5E70-495F-ACAF-6C3006054641}"/>
                </a:ext>
              </a:extLst>
            </p:cNvPr>
            <p:cNvSpPr/>
            <p:nvPr/>
          </p:nvSpPr>
          <p:spPr>
            <a:xfrm>
              <a:off x="6413918" y="2350874"/>
              <a:ext cx="1391061" cy="4308911"/>
            </a:xfrm>
            <a:custGeom>
              <a:avLst/>
              <a:gdLst>
                <a:gd name="connsiteX0" fmla="*/ 0 w 968943"/>
                <a:gd name="connsiteY0" fmla="*/ 0 h 2619569"/>
                <a:gd name="connsiteX1" fmla="*/ 968943 w 968943"/>
                <a:gd name="connsiteY1" fmla="*/ 0 h 2619569"/>
                <a:gd name="connsiteX2" fmla="*/ 968943 w 968943"/>
                <a:gd name="connsiteY2" fmla="*/ 2619569 h 2619569"/>
                <a:gd name="connsiteX3" fmla="*/ 0 w 968943"/>
                <a:gd name="connsiteY3" fmla="*/ 2619569 h 2619569"/>
                <a:gd name="connsiteX4" fmla="*/ 0 w 968943"/>
                <a:gd name="connsiteY4" fmla="*/ 0 h 2619569"/>
                <a:gd name="connsiteX0" fmla="*/ 0 w 968943"/>
                <a:gd name="connsiteY0" fmla="*/ 0 h 2619569"/>
                <a:gd name="connsiteX1" fmla="*/ 902268 w 968943"/>
                <a:gd name="connsiteY1" fmla="*/ 1204912 h 2619569"/>
                <a:gd name="connsiteX2" fmla="*/ 968943 w 968943"/>
                <a:gd name="connsiteY2" fmla="*/ 2619569 h 2619569"/>
                <a:gd name="connsiteX3" fmla="*/ 0 w 968943"/>
                <a:gd name="connsiteY3" fmla="*/ 2619569 h 2619569"/>
                <a:gd name="connsiteX4" fmla="*/ 0 w 968943"/>
                <a:gd name="connsiteY4" fmla="*/ 0 h 2619569"/>
                <a:gd name="connsiteX0" fmla="*/ 0 w 940368"/>
                <a:gd name="connsiteY0" fmla="*/ 0 h 2619569"/>
                <a:gd name="connsiteX1" fmla="*/ 902268 w 940368"/>
                <a:gd name="connsiteY1" fmla="*/ 1204912 h 2619569"/>
                <a:gd name="connsiteX2" fmla="*/ 940368 w 940368"/>
                <a:gd name="connsiteY2" fmla="*/ 1571819 h 2619569"/>
                <a:gd name="connsiteX3" fmla="*/ 0 w 940368"/>
                <a:gd name="connsiteY3" fmla="*/ 2619569 h 2619569"/>
                <a:gd name="connsiteX4" fmla="*/ 0 w 940368"/>
                <a:gd name="connsiteY4" fmla="*/ 0 h 2619569"/>
                <a:gd name="connsiteX0" fmla="*/ 0 w 940368"/>
                <a:gd name="connsiteY0" fmla="*/ 0 h 2619569"/>
                <a:gd name="connsiteX1" fmla="*/ 907031 w 940368"/>
                <a:gd name="connsiteY1" fmla="*/ 1347787 h 2619569"/>
                <a:gd name="connsiteX2" fmla="*/ 940368 w 940368"/>
                <a:gd name="connsiteY2" fmla="*/ 1571819 h 2619569"/>
                <a:gd name="connsiteX3" fmla="*/ 0 w 940368"/>
                <a:gd name="connsiteY3" fmla="*/ 2619569 h 2619569"/>
                <a:gd name="connsiteX4" fmla="*/ 0 w 940368"/>
                <a:gd name="connsiteY4" fmla="*/ 0 h 2619569"/>
                <a:gd name="connsiteX0" fmla="*/ 0 w 940368"/>
                <a:gd name="connsiteY0" fmla="*/ 0 h 2619569"/>
                <a:gd name="connsiteX1" fmla="*/ 892743 w 940368"/>
                <a:gd name="connsiteY1" fmla="*/ 1347787 h 2619569"/>
                <a:gd name="connsiteX2" fmla="*/ 940368 w 940368"/>
                <a:gd name="connsiteY2" fmla="*/ 1571819 h 2619569"/>
                <a:gd name="connsiteX3" fmla="*/ 0 w 940368"/>
                <a:gd name="connsiteY3" fmla="*/ 2619569 h 2619569"/>
                <a:gd name="connsiteX4" fmla="*/ 0 w 940368"/>
                <a:gd name="connsiteY4" fmla="*/ 0 h 2619569"/>
                <a:gd name="connsiteX0" fmla="*/ 0 w 940368"/>
                <a:gd name="connsiteY0" fmla="*/ 0 h 2619569"/>
                <a:gd name="connsiteX1" fmla="*/ 907030 w 940368"/>
                <a:gd name="connsiteY1" fmla="*/ 1352549 h 2619569"/>
                <a:gd name="connsiteX2" fmla="*/ 940368 w 940368"/>
                <a:gd name="connsiteY2" fmla="*/ 1571819 h 2619569"/>
                <a:gd name="connsiteX3" fmla="*/ 0 w 940368"/>
                <a:gd name="connsiteY3" fmla="*/ 2619569 h 2619569"/>
                <a:gd name="connsiteX4" fmla="*/ 0 w 940368"/>
                <a:gd name="connsiteY4" fmla="*/ 0 h 2619569"/>
                <a:gd name="connsiteX0" fmla="*/ 0 w 949893"/>
                <a:gd name="connsiteY0" fmla="*/ 0 h 2619569"/>
                <a:gd name="connsiteX1" fmla="*/ 907030 w 949893"/>
                <a:gd name="connsiteY1" fmla="*/ 1352549 h 2619569"/>
                <a:gd name="connsiteX2" fmla="*/ 949893 w 949893"/>
                <a:gd name="connsiteY2" fmla="*/ 1543244 h 2619569"/>
                <a:gd name="connsiteX3" fmla="*/ 0 w 949893"/>
                <a:gd name="connsiteY3" fmla="*/ 2619569 h 2619569"/>
                <a:gd name="connsiteX4" fmla="*/ 0 w 949893"/>
                <a:gd name="connsiteY4" fmla="*/ 0 h 2619569"/>
                <a:gd name="connsiteX0" fmla="*/ 0 w 949893"/>
                <a:gd name="connsiteY0" fmla="*/ 0 h 2619569"/>
                <a:gd name="connsiteX1" fmla="*/ 892742 w 949893"/>
                <a:gd name="connsiteY1" fmla="*/ 1352549 h 2619569"/>
                <a:gd name="connsiteX2" fmla="*/ 949893 w 949893"/>
                <a:gd name="connsiteY2" fmla="*/ 1543244 h 2619569"/>
                <a:gd name="connsiteX3" fmla="*/ 0 w 949893"/>
                <a:gd name="connsiteY3" fmla="*/ 2619569 h 2619569"/>
                <a:gd name="connsiteX4" fmla="*/ 0 w 949893"/>
                <a:gd name="connsiteY4" fmla="*/ 0 h 2619569"/>
                <a:gd name="connsiteX0" fmla="*/ 0 w 935605"/>
                <a:gd name="connsiteY0" fmla="*/ 0 h 2619569"/>
                <a:gd name="connsiteX1" fmla="*/ 892742 w 935605"/>
                <a:gd name="connsiteY1" fmla="*/ 1352549 h 2619569"/>
                <a:gd name="connsiteX2" fmla="*/ 935605 w 935605"/>
                <a:gd name="connsiteY2" fmla="*/ 1543244 h 2619569"/>
                <a:gd name="connsiteX3" fmla="*/ 0 w 935605"/>
                <a:gd name="connsiteY3" fmla="*/ 2619569 h 2619569"/>
                <a:gd name="connsiteX4" fmla="*/ 0 w 935605"/>
                <a:gd name="connsiteY4" fmla="*/ 0 h 2619569"/>
                <a:gd name="connsiteX0" fmla="*/ 0 w 935605"/>
                <a:gd name="connsiteY0" fmla="*/ 0 h 2619569"/>
                <a:gd name="connsiteX1" fmla="*/ 892742 w 935605"/>
                <a:gd name="connsiteY1" fmla="*/ 1352549 h 2619569"/>
                <a:gd name="connsiteX2" fmla="*/ 935605 w 935605"/>
                <a:gd name="connsiteY2" fmla="*/ 1557532 h 2619569"/>
                <a:gd name="connsiteX3" fmla="*/ 0 w 935605"/>
                <a:gd name="connsiteY3" fmla="*/ 2619569 h 2619569"/>
                <a:gd name="connsiteX4" fmla="*/ 0 w 935605"/>
                <a:gd name="connsiteY4" fmla="*/ 0 h 2619569"/>
                <a:gd name="connsiteX0" fmla="*/ 0 w 930842"/>
                <a:gd name="connsiteY0" fmla="*/ 0 h 2619569"/>
                <a:gd name="connsiteX1" fmla="*/ 892742 w 930842"/>
                <a:gd name="connsiteY1" fmla="*/ 1352549 h 2619569"/>
                <a:gd name="connsiteX2" fmla="*/ 930842 w 930842"/>
                <a:gd name="connsiteY2" fmla="*/ 1557532 h 2619569"/>
                <a:gd name="connsiteX3" fmla="*/ 0 w 930842"/>
                <a:gd name="connsiteY3" fmla="*/ 2619569 h 2619569"/>
                <a:gd name="connsiteX4" fmla="*/ 0 w 930842"/>
                <a:gd name="connsiteY4" fmla="*/ 0 h 2619569"/>
                <a:gd name="connsiteX0" fmla="*/ 0 w 930842"/>
                <a:gd name="connsiteY0" fmla="*/ 0 h 2619569"/>
                <a:gd name="connsiteX1" fmla="*/ 887980 w 930842"/>
                <a:gd name="connsiteY1" fmla="*/ 1352549 h 2619569"/>
                <a:gd name="connsiteX2" fmla="*/ 930842 w 930842"/>
                <a:gd name="connsiteY2" fmla="*/ 1557532 h 2619569"/>
                <a:gd name="connsiteX3" fmla="*/ 0 w 930842"/>
                <a:gd name="connsiteY3" fmla="*/ 2619569 h 2619569"/>
                <a:gd name="connsiteX4" fmla="*/ 0 w 930842"/>
                <a:gd name="connsiteY4" fmla="*/ 0 h 2619569"/>
                <a:gd name="connsiteX0" fmla="*/ 0 w 930842"/>
                <a:gd name="connsiteY0" fmla="*/ 0 h 2619569"/>
                <a:gd name="connsiteX1" fmla="*/ 923644 w 930842"/>
                <a:gd name="connsiteY1" fmla="*/ 1398269 h 2619569"/>
                <a:gd name="connsiteX2" fmla="*/ 930842 w 930842"/>
                <a:gd name="connsiteY2" fmla="*/ 1557532 h 2619569"/>
                <a:gd name="connsiteX3" fmla="*/ 0 w 930842"/>
                <a:gd name="connsiteY3" fmla="*/ 2619569 h 2619569"/>
                <a:gd name="connsiteX4" fmla="*/ 0 w 930842"/>
                <a:gd name="connsiteY4" fmla="*/ 0 h 2619569"/>
                <a:gd name="connsiteX0" fmla="*/ 0 w 923644"/>
                <a:gd name="connsiteY0" fmla="*/ 0 h 2619569"/>
                <a:gd name="connsiteX1" fmla="*/ 923644 w 923644"/>
                <a:gd name="connsiteY1" fmla="*/ 1398269 h 2619569"/>
                <a:gd name="connsiteX2" fmla="*/ 908552 w 923644"/>
                <a:gd name="connsiteY2" fmla="*/ 1537212 h 2619569"/>
                <a:gd name="connsiteX3" fmla="*/ 0 w 923644"/>
                <a:gd name="connsiteY3" fmla="*/ 2619569 h 2619569"/>
                <a:gd name="connsiteX4" fmla="*/ 0 w 923644"/>
                <a:gd name="connsiteY4" fmla="*/ 0 h 2619569"/>
                <a:gd name="connsiteX0" fmla="*/ 0 w 919186"/>
                <a:gd name="connsiteY0" fmla="*/ 0 h 2619569"/>
                <a:gd name="connsiteX1" fmla="*/ 919186 w 919186"/>
                <a:gd name="connsiteY1" fmla="*/ 1393189 h 2619569"/>
                <a:gd name="connsiteX2" fmla="*/ 908552 w 919186"/>
                <a:gd name="connsiteY2" fmla="*/ 1537212 h 2619569"/>
                <a:gd name="connsiteX3" fmla="*/ 0 w 919186"/>
                <a:gd name="connsiteY3" fmla="*/ 2619569 h 2619569"/>
                <a:gd name="connsiteX4" fmla="*/ 0 w 919186"/>
                <a:gd name="connsiteY4" fmla="*/ 0 h 2619569"/>
                <a:gd name="connsiteX0" fmla="*/ 0 w 919186"/>
                <a:gd name="connsiteY0" fmla="*/ 0 h 2619569"/>
                <a:gd name="connsiteX1" fmla="*/ 919186 w 919186"/>
                <a:gd name="connsiteY1" fmla="*/ 1393189 h 2619569"/>
                <a:gd name="connsiteX2" fmla="*/ 908552 w 919186"/>
                <a:gd name="connsiteY2" fmla="*/ 1511812 h 2619569"/>
                <a:gd name="connsiteX3" fmla="*/ 0 w 919186"/>
                <a:gd name="connsiteY3" fmla="*/ 2619569 h 2619569"/>
                <a:gd name="connsiteX4" fmla="*/ 0 w 919186"/>
                <a:gd name="connsiteY4" fmla="*/ 0 h 2619569"/>
                <a:gd name="connsiteX0" fmla="*/ 0 w 908552"/>
                <a:gd name="connsiteY0" fmla="*/ 0 h 2619569"/>
                <a:gd name="connsiteX1" fmla="*/ 836222 w 908552"/>
                <a:gd name="connsiteY1" fmla="*/ 966469 h 2619569"/>
                <a:gd name="connsiteX2" fmla="*/ 908552 w 908552"/>
                <a:gd name="connsiteY2" fmla="*/ 1511812 h 2619569"/>
                <a:gd name="connsiteX3" fmla="*/ 0 w 908552"/>
                <a:gd name="connsiteY3" fmla="*/ 2619569 h 2619569"/>
                <a:gd name="connsiteX4" fmla="*/ 0 w 908552"/>
                <a:gd name="connsiteY4" fmla="*/ 0 h 2619569"/>
                <a:gd name="connsiteX0" fmla="*/ 0 w 851986"/>
                <a:gd name="connsiteY0" fmla="*/ 0 h 2619569"/>
                <a:gd name="connsiteX1" fmla="*/ 836222 w 851986"/>
                <a:gd name="connsiteY1" fmla="*/ 966469 h 2619569"/>
                <a:gd name="connsiteX2" fmla="*/ 851986 w 851986"/>
                <a:gd name="connsiteY2" fmla="*/ 1133860 h 2619569"/>
                <a:gd name="connsiteX3" fmla="*/ 0 w 851986"/>
                <a:gd name="connsiteY3" fmla="*/ 2619569 h 2619569"/>
                <a:gd name="connsiteX4" fmla="*/ 0 w 851986"/>
                <a:gd name="connsiteY4" fmla="*/ 0 h 2619569"/>
                <a:gd name="connsiteX0" fmla="*/ 0 w 851986"/>
                <a:gd name="connsiteY0" fmla="*/ 0 h 2619569"/>
                <a:gd name="connsiteX1" fmla="*/ 851306 w 851986"/>
                <a:gd name="connsiteY1" fmla="*/ 972565 h 2619569"/>
                <a:gd name="connsiteX2" fmla="*/ 851986 w 851986"/>
                <a:gd name="connsiteY2" fmla="*/ 1133860 h 2619569"/>
                <a:gd name="connsiteX3" fmla="*/ 0 w 851986"/>
                <a:gd name="connsiteY3" fmla="*/ 2619569 h 2619569"/>
                <a:gd name="connsiteX4" fmla="*/ 0 w 851986"/>
                <a:gd name="connsiteY4" fmla="*/ 0 h 2619569"/>
                <a:gd name="connsiteX0" fmla="*/ 0 w 851986"/>
                <a:gd name="connsiteY0" fmla="*/ 0 h 3814626"/>
                <a:gd name="connsiteX1" fmla="*/ 851306 w 851986"/>
                <a:gd name="connsiteY1" fmla="*/ 972565 h 3814626"/>
                <a:gd name="connsiteX2" fmla="*/ 851986 w 851986"/>
                <a:gd name="connsiteY2" fmla="*/ 1133860 h 3814626"/>
                <a:gd name="connsiteX3" fmla="*/ 0 w 851986"/>
                <a:gd name="connsiteY3" fmla="*/ 3814626 h 3814626"/>
                <a:gd name="connsiteX4" fmla="*/ 0 w 851986"/>
                <a:gd name="connsiteY4" fmla="*/ 0 h 3814626"/>
                <a:gd name="connsiteX0" fmla="*/ 0 w 857586"/>
                <a:gd name="connsiteY0" fmla="*/ 0 h 3696930"/>
                <a:gd name="connsiteX1" fmla="*/ 856906 w 857586"/>
                <a:gd name="connsiteY1" fmla="*/ 854869 h 3696930"/>
                <a:gd name="connsiteX2" fmla="*/ 857586 w 857586"/>
                <a:gd name="connsiteY2" fmla="*/ 1016164 h 3696930"/>
                <a:gd name="connsiteX3" fmla="*/ 5600 w 857586"/>
                <a:gd name="connsiteY3" fmla="*/ 3696930 h 3696930"/>
                <a:gd name="connsiteX4" fmla="*/ 0 w 857586"/>
                <a:gd name="connsiteY4" fmla="*/ 0 h 3696930"/>
                <a:gd name="connsiteX0" fmla="*/ 0 w 857586"/>
                <a:gd name="connsiteY0" fmla="*/ 0 h 3689786"/>
                <a:gd name="connsiteX1" fmla="*/ 856906 w 857586"/>
                <a:gd name="connsiteY1" fmla="*/ 847725 h 3689786"/>
                <a:gd name="connsiteX2" fmla="*/ 857586 w 857586"/>
                <a:gd name="connsiteY2" fmla="*/ 1009020 h 3689786"/>
                <a:gd name="connsiteX3" fmla="*/ 5600 w 857586"/>
                <a:gd name="connsiteY3" fmla="*/ 3689786 h 3689786"/>
                <a:gd name="connsiteX4" fmla="*/ 0 w 857586"/>
                <a:gd name="connsiteY4" fmla="*/ 0 h 3689786"/>
                <a:gd name="connsiteX0" fmla="*/ 0 w 857586"/>
                <a:gd name="connsiteY0" fmla="*/ 0 h 3689786"/>
                <a:gd name="connsiteX1" fmla="*/ 856906 w 857586"/>
                <a:gd name="connsiteY1" fmla="*/ 847725 h 3689786"/>
                <a:gd name="connsiteX2" fmla="*/ 857586 w 857586"/>
                <a:gd name="connsiteY2" fmla="*/ 1009020 h 3689786"/>
                <a:gd name="connsiteX3" fmla="*/ 5600 w 857586"/>
                <a:gd name="connsiteY3" fmla="*/ 3689786 h 3689786"/>
                <a:gd name="connsiteX4" fmla="*/ 0 w 857586"/>
                <a:gd name="connsiteY4" fmla="*/ 0 h 3689786"/>
                <a:gd name="connsiteX0" fmla="*/ 0 w 857586"/>
                <a:gd name="connsiteY0" fmla="*/ 0 h 3699311"/>
                <a:gd name="connsiteX1" fmla="*/ 856906 w 857586"/>
                <a:gd name="connsiteY1" fmla="*/ 847725 h 3699311"/>
                <a:gd name="connsiteX2" fmla="*/ 857586 w 857586"/>
                <a:gd name="connsiteY2" fmla="*/ 1009020 h 3699311"/>
                <a:gd name="connsiteX3" fmla="*/ 5600 w 857586"/>
                <a:gd name="connsiteY3" fmla="*/ 3699311 h 3699311"/>
                <a:gd name="connsiteX4" fmla="*/ 0 w 857586"/>
                <a:gd name="connsiteY4" fmla="*/ 0 h 3699311"/>
                <a:gd name="connsiteX0" fmla="*/ 0 w 857586"/>
                <a:gd name="connsiteY0" fmla="*/ 0 h 4308911"/>
                <a:gd name="connsiteX1" fmla="*/ 856906 w 857586"/>
                <a:gd name="connsiteY1" fmla="*/ 847725 h 4308911"/>
                <a:gd name="connsiteX2" fmla="*/ 857586 w 857586"/>
                <a:gd name="connsiteY2" fmla="*/ 1009020 h 4308911"/>
                <a:gd name="connsiteX3" fmla="*/ 5600 w 857586"/>
                <a:gd name="connsiteY3" fmla="*/ 4308911 h 4308911"/>
                <a:gd name="connsiteX4" fmla="*/ 0 w 857586"/>
                <a:gd name="connsiteY4" fmla="*/ 0 h 4308911"/>
                <a:gd name="connsiteX0" fmla="*/ 0 w 857586"/>
                <a:gd name="connsiteY0" fmla="*/ 0 h 4308911"/>
                <a:gd name="connsiteX1" fmla="*/ 856906 w 857586"/>
                <a:gd name="connsiteY1" fmla="*/ 847725 h 4308911"/>
                <a:gd name="connsiteX2" fmla="*/ 857586 w 857586"/>
                <a:gd name="connsiteY2" fmla="*/ 1009020 h 4308911"/>
                <a:gd name="connsiteX3" fmla="*/ 3636 w 857586"/>
                <a:gd name="connsiteY3" fmla="*/ 4308911 h 4308911"/>
                <a:gd name="connsiteX4" fmla="*/ 0 w 857586"/>
                <a:gd name="connsiteY4" fmla="*/ 0 h 4308911"/>
                <a:gd name="connsiteX0" fmla="*/ 0 w 857586"/>
                <a:gd name="connsiteY0" fmla="*/ 0 h 4308911"/>
                <a:gd name="connsiteX1" fmla="*/ 849541 w 857586"/>
                <a:gd name="connsiteY1" fmla="*/ 769143 h 4308911"/>
                <a:gd name="connsiteX2" fmla="*/ 857586 w 857586"/>
                <a:gd name="connsiteY2" fmla="*/ 1009020 h 4308911"/>
                <a:gd name="connsiteX3" fmla="*/ 3636 w 857586"/>
                <a:gd name="connsiteY3" fmla="*/ 4308911 h 4308911"/>
                <a:gd name="connsiteX4" fmla="*/ 0 w 857586"/>
                <a:gd name="connsiteY4" fmla="*/ 0 h 4308911"/>
                <a:gd name="connsiteX0" fmla="*/ 0 w 857586"/>
                <a:gd name="connsiteY0" fmla="*/ 0 h 4308911"/>
                <a:gd name="connsiteX1" fmla="*/ 849541 w 857586"/>
                <a:gd name="connsiteY1" fmla="*/ 771525 h 4308911"/>
                <a:gd name="connsiteX2" fmla="*/ 857586 w 857586"/>
                <a:gd name="connsiteY2" fmla="*/ 1009020 h 4308911"/>
                <a:gd name="connsiteX3" fmla="*/ 3636 w 857586"/>
                <a:gd name="connsiteY3" fmla="*/ 4308911 h 4308911"/>
                <a:gd name="connsiteX4" fmla="*/ 0 w 857586"/>
                <a:gd name="connsiteY4" fmla="*/ 0 h 4308911"/>
                <a:gd name="connsiteX0" fmla="*/ 0 w 863478"/>
                <a:gd name="connsiteY0" fmla="*/ 0 h 4308911"/>
                <a:gd name="connsiteX1" fmla="*/ 849541 w 863478"/>
                <a:gd name="connsiteY1" fmla="*/ 771525 h 4308911"/>
                <a:gd name="connsiteX2" fmla="*/ 863478 w 863478"/>
                <a:gd name="connsiteY2" fmla="*/ 1016163 h 4308911"/>
                <a:gd name="connsiteX3" fmla="*/ 3636 w 863478"/>
                <a:gd name="connsiteY3" fmla="*/ 4308911 h 4308911"/>
                <a:gd name="connsiteX4" fmla="*/ 0 w 863478"/>
                <a:gd name="connsiteY4" fmla="*/ 0 h 4308911"/>
                <a:gd name="connsiteX0" fmla="*/ 0 w 860532"/>
                <a:gd name="connsiteY0" fmla="*/ 0 h 4308911"/>
                <a:gd name="connsiteX1" fmla="*/ 849541 w 860532"/>
                <a:gd name="connsiteY1" fmla="*/ 771525 h 4308911"/>
                <a:gd name="connsiteX2" fmla="*/ 860532 w 860532"/>
                <a:gd name="connsiteY2" fmla="*/ 1016163 h 4308911"/>
                <a:gd name="connsiteX3" fmla="*/ 3636 w 860532"/>
                <a:gd name="connsiteY3" fmla="*/ 4308911 h 4308911"/>
                <a:gd name="connsiteX4" fmla="*/ 0 w 860532"/>
                <a:gd name="connsiteY4" fmla="*/ 0 h 4308911"/>
                <a:gd name="connsiteX0" fmla="*/ 0 w 860532"/>
                <a:gd name="connsiteY0" fmla="*/ 0 h 4308911"/>
                <a:gd name="connsiteX1" fmla="*/ 848068 w 860532"/>
                <a:gd name="connsiteY1" fmla="*/ 771525 h 4308911"/>
                <a:gd name="connsiteX2" fmla="*/ 860532 w 860532"/>
                <a:gd name="connsiteY2" fmla="*/ 1016163 h 4308911"/>
                <a:gd name="connsiteX3" fmla="*/ 3636 w 860532"/>
                <a:gd name="connsiteY3" fmla="*/ 4308911 h 4308911"/>
                <a:gd name="connsiteX4" fmla="*/ 0 w 860532"/>
                <a:gd name="connsiteY4" fmla="*/ 0 h 4308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32" h="4308911">
                  <a:moveTo>
                    <a:pt x="0" y="0"/>
                  </a:moveTo>
                  <a:lnTo>
                    <a:pt x="848068" y="771525"/>
                  </a:lnTo>
                  <a:cubicBezTo>
                    <a:pt x="848295" y="825290"/>
                    <a:pt x="860305" y="962398"/>
                    <a:pt x="860532" y="1016163"/>
                  </a:cubicBezTo>
                  <a:lnTo>
                    <a:pt x="3636" y="4308911"/>
                  </a:lnTo>
                  <a:cubicBezTo>
                    <a:pt x="1769" y="3076601"/>
                    <a:pt x="1867" y="1232310"/>
                    <a:pt x="0" y="0"/>
                  </a:cubicBezTo>
                  <a:close/>
                </a:path>
              </a:pathLst>
            </a:custGeom>
            <a:solidFill>
              <a:schemeClr val="bg1">
                <a:lumMod val="65000"/>
                <a:alpha val="5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32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4699-3DEC-440B-9A1E-4F9035F9170A}"/>
              </a:ext>
            </a:extLst>
          </p:cNvPr>
          <p:cNvSpPr>
            <a:spLocks noGrp="1"/>
          </p:cNvSpPr>
          <p:nvPr>
            <p:ph type="title"/>
          </p:nvPr>
        </p:nvSpPr>
        <p:spPr/>
        <p:txBody>
          <a:bodyPr/>
          <a:lstStyle/>
          <a:p>
            <a:r>
              <a:rPr lang="en-US" sz="3600" dirty="0"/>
              <a:t>Stepladder Use and Inspection</a:t>
            </a:r>
            <a:br>
              <a:rPr lang="en-US" sz="3600" dirty="0"/>
            </a:br>
            <a:r>
              <a:rPr lang="en-US" sz="2000" i="1" dirty="0">
                <a:ea typeface="MS PGothic" charset="0"/>
              </a:rPr>
              <a:t>OSHA 1926.1053(b)</a:t>
            </a:r>
          </a:p>
        </p:txBody>
      </p:sp>
      <p:sp>
        <p:nvSpPr>
          <p:cNvPr id="3" name="Content Placeholder 2">
            <a:extLst>
              <a:ext uri="{FF2B5EF4-FFF2-40B4-BE49-F238E27FC236}">
                <a16:creationId xmlns:a16="http://schemas.microsoft.com/office/drawing/2014/main" id="{46D33738-8606-47EB-B0E5-8F8F18A84933}"/>
              </a:ext>
            </a:extLst>
          </p:cNvPr>
          <p:cNvSpPr>
            <a:spLocks noGrp="1"/>
          </p:cNvSpPr>
          <p:nvPr>
            <p:ph idx="4294967295"/>
          </p:nvPr>
        </p:nvSpPr>
        <p:spPr>
          <a:xfrm>
            <a:off x="261094" y="1082875"/>
            <a:ext cx="8662987" cy="5534025"/>
          </a:xfrm>
        </p:spPr>
        <p:txBody>
          <a:bodyPr>
            <a:noAutofit/>
          </a:bodyPr>
          <a:lstStyle/>
          <a:p>
            <a:pPr>
              <a:spcAft>
                <a:spcPts val="600"/>
              </a:spcAft>
            </a:pPr>
            <a:r>
              <a:rPr lang="en-US" sz="2800" dirty="0"/>
              <a:t>Only use on stable, level surfaces</a:t>
            </a:r>
          </a:p>
          <a:p>
            <a:pPr lvl="1">
              <a:spcAft>
                <a:spcPts val="600"/>
              </a:spcAft>
            </a:pPr>
            <a:r>
              <a:rPr lang="en-US" sz="2400" dirty="0"/>
              <a:t>Use shovel to level ground in immediate work area</a:t>
            </a:r>
          </a:p>
          <a:p>
            <a:pPr lvl="1">
              <a:spcAft>
                <a:spcPts val="600"/>
              </a:spcAft>
            </a:pPr>
            <a:r>
              <a:rPr lang="en-US" sz="2400" dirty="0"/>
              <a:t>Slip resistant feet required on slippery surfaces</a:t>
            </a:r>
          </a:p>
          <a:p>
            <a:pPr>
              <a:spcAft>
                <a:spcPts val="600"/>
              </a:spcAft>
            </a:pPr>
            <a:r>
              <a:rPr lang="en-US" sz="2800" dirty="0"/>
              <a:t>Top or top step shall not be used as a step </a:t>
            </a:r>
          </a:p>
          <a:p>
            <a:pPr>
              <a:spcAft>
                <a:spcPts val="600"/>
              </a:spcAft>
            </a:pPr>
            <a:r>
              <a:rPr lang="en-US" sz="2800" dirty="0"/>
              <a:t>Do not climb cross-bracing on rear section </a:t>
            </a:r>
          </a:p>
          <a:p>
            <a:pPr>
              <a:spcAft>
                <a:spcPts val="600"/>
              </a:spcAft>
            </a:pPr>
            <a:r>
              <a:rPr lang="en-US" sz="2800" dirty="0"/>
              <a:t>Must be inspected by                                   competent person </a:t>
            </a:r>
            <a:r>
              <a:rPr lang="en-US" sz="2800" b="1" dirty="0"/>
              <a:t>each</a:t>
            </a:r>
            <a:r>
              <a:rPr lang="en-US" sz="2800" dirty="0"/>
              <a:t> shift</a:t>
            </a:r>
          </a:p>
          <a:p>
            <a:pPr lvl="1">
              <a:spcAft>
                <a:spcPts val="600"/>
              </a:spcAft>
            </a:pPr>
            <a:r>
              <a:rPr lang="en-US" sz="2400" dirty="0"/>
              <a:t>If damaged, tag                                                     “Dangerous: Do Not Use”                                             and remove from service                                                                           until repaired or replaced</a:t>
            </a:r>
          </a:p>
        </p:txBody>
      </p:sp>
      <p:pic>
        <p:nvPicPr>
          <p:cNvPr id="4" name="Picture 2" descr="Image result for damaged ladder">
            <a:extLst>
              <a:ext uri="{FF2B5EF4-FFF2-40B4-BE49-F238E27FC236}">
                <a16:creationId xmlns:a16="http://schemas.microsoft.com/office/drawing/2014/main" id="{1AAA8F5C-490E-6D46-8FC8-FF2851AB7E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7583" y="3910398"/>
            <a:ext cx="2773982" cy="27739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0640-DE71-4391-8D4C-4DC53D946567}"/>
              </a:ext>
            </a:extLst>
          </p:cNvPr>
          <p:cNvSpPr>
            <a:spLocks noGrp="1"/>
          </p:cNvSpPr>
          <p:nvPr>
            <p:ph type="title"/>
          </p:nvPr>
        </p:nvSpPr>
        <p:spPr/>
        <p:txBody>
          <a:bodyPr/>
          <a:lstStyle/>
          <a:p>
            <a:r>
              <a:rPr lang="en-US" dirty="0">
                <a:solidFill>
                  <a:schemeClr val="tx1"/>
                </a:solidFill>
              </a:rPr>
              <a:t>Ladder Inspection</a:t>
            </a:r>
            <a:br>
              <a:rPr lang="en-US" dirty="0">
                <a:solidFill>
                  <a:schemeClr val="tx1"/>
                </a:solidFill>
              </a:rPr>
            </a:br>
            <a:r>
              <a:rPr lang="en-US" sz="2000" i="1" dirty="0">
                <a:solidFill>
                  <a:schemeClr val="tx1"/>
                </a:solidFill>
              </a:rPr>
              <a:t>OSHA </a:t>
            </a:r>
            <a:r>
              <a:rPr lang="is-IS" sz="2000" i="1" dirty="0">
                <a:solidFill>
                  <a:schemeClr val="tx1"/>
                </a:solidFill>
              </a:rPr>
              <a:t>1926.1053</a:t>
            </a:r>
            <a:r>
              <a:rPr lang="is-IS" sz="2000" i="1" cap="none" dirty="0">
                <a:solidFill>
                  <a:schemeClr val="tx1"/>
                </a:solidFill>
              </a:rPr>
              <a:t>(b</a:t>
            </a:r>
            <a:r>
              <a:rPr lang="is-IS" sz="2000" i="1" dirty="0">
                <a:solidFill>
                  <a:schemeClr val="tx1"/>
                </a:solidFill>
              </a:rPr>
              <a:t>)</a:t>
            </a:r>
            <a:endParaRPr lang="en-US" i="1" dirty="0">
              <a:solidFill>
                <a:schemeClr val="tx1"/>
              </a:solidFill>
            </a:endParaRPr>
          </a:p>
        </p:txBody>
      </p:sp>
      <p:sp>
        <p:nvSpPr>
          <p:cNvPr id="3" name="Content Placeholder 2">
            <a:extLst>
              <a:ext uri="{FF2B5EF4-FFF2-40B4-BE49-F238E27FC236}">
                <a16:creationId xmlns:a16="http://schemas.microsoft.com/office/drawing/2014/main" id="{3CC1CB4A-5BBF-4C14-8B65-DB9BDECC10CB}"/>
              </a:ext>
            </a:extLst>
          </p:cNvPr>
          <p:cNvSpPr>
            <a:spLocks noGrp="1"/>
          </p:cNvSpPr>
          <p:nvPr>
            <p:ph idx="1"/>
          </p:nvPr>
        </p:nvSpPr>
        <p:spPr>
          <a:xfrm>
            <a:off x="133048" y="1001897"/>
            <a:ext cx="8837032" cy="2253921"/>
          </a:xfrm>
        </p:spPr>
        <p:txBody>
          <a:bodyPr/>
          <a:lstStyle/>
          <a:p>
            <a:pPr>
              <a:spcAft>
                <a:spcPts val="600"/>
              </a:spcAft>
              <a:buFont typeface="ZapfDingbatsITC" charset="0"/>
              <a:buChar char="✸"/>
            </a:pPr>
            <a:r>
              <a:rPr lang="en-US" sz="2800" dirty="0"/>
              <a:t>Inspected by competent person </a:t>
            </a:r>
            <a:r>
              <a:rPr lang="en-US" sz="2800" b="1" dirty="0"/>
              <a:t>each</a:t>
            </a:r>
            <a:r>
              <a:rPr lang="en-US" sz="2800" dirty="0"/>
              <a:t> work shift</a:t>
            </a:r>
          </a:p>
          <a:p>
            <a:pPr lvl="1">
              <a:spcAft>
                <a:spcPts val="600"/>
              </a:spcAft>
            </a:pPr>
            <a:r>
              <a:rPr lang="en-US" sz="2400" dirty="0"/>
              <a:t>Free of oil, grease, and other slipping hazards</a:t>
            </a:r>
          </a:p>
          <a:p>
            <a:pPr lvl="1">
              <a:spcAft>
                <a:spcPts val="600"/>
              </a:spcAft>
            </a:pPr>
            <a:r>
              <a:rPr lang="en-US" sz="2400" dirty="0"/>
              <a:t>Identify any visible defects</a:t>
            </a:r>
          </a:p>
          <a:p>
            <a:pPr lvl="1">
              <a:spcAft>
                <a:spcPts val="600"/>
              </a:spcAft>
            </a:pPr>
            <a:r>
              <a:rPr lang="en-US" sz="2400" dirty="0"/>
              <a:t>Replace damaged labels</a:t>
            </a:r>
          </a:p>
        </p:txBody>
      </p:sp>
      <p:sp>
        <p:nvSpPr>
          <p:cNvPr id="7" name="Content Placeholder 2">
            <a:extLst>
              <a:ext uri="{FF2B5EF4-FFF2-40B4-BE49-F238E27FC236}">
                <a16:creationId xmlns:a16="http://schemas.microsoft.com/office/drawing/2014/main" id="{3CC1CB4A-5BBF-4C14-8B65-DB9BDECC10CB}"/>
              </a:ext>
            </a:extLst>
          </p:cNvPr>
          <p:cNvSpPr txBox="1">
            <a:spLocks/>
          </p:cNvSpPr>
          <p:nvPr/>
        </p:nvSpPr>
        <p:spPr>
          <a:xfrm>
            <a:off x="59823" y="3670558"/>
            <a:ext cx="5887490" cy="225392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If structural issue or defect found</a:t>
            </a:r>
          </a:p>
          <a:p>
            <a:pPr lvl="1">
              <a:spcAft>
                <a:spcPts val="600"/>
              </a:spcAft>
            </a:pPr>
            <a:r>
              <a:rPr lang="en-US" sz="2400" dirty="0"/>
              <a:t>Immediately tag </a:t>
            </a:r>
            <a:r>
              <a:rPr lang="en-US" sz="2400" b="1" dirty="0"/>
              <a:t>“Dangerous: Do Not Use” </a:t>
            </a:r>
            <a:r>
              <a:rPr lang="en-US" sz="2400" dirty="0"/>
              <a:t>or similar language</a:t>
            </a:r>
          </a:p>
          <a:p>
            <a:pPr lvl="1">
              <a:spcAft>
                <a:spcPts val="600"/>
              </a:spcAft>
            </a:pPr>
            <a:r>
              <a:rPr lang="en-US" sz="2400" dirty="0"/>
              <a:t>Remove from service until repaired or replaced</a:t>
            </a:r>
          </a:p>
          <a:p>
            <a:pPr lvl="1">
              <a:spcAft>
                <a:spcPts val="600"/>
              </a:spcAft>
            </a:pPr>
            <a:r>
              <a:rPr lang="en-US" sz="2400" dirty="0"/>
              <a:t>If unrepairable, destroy it!</a:t>
            </a:r>
          </a:p>
        </p:txBody>
      </p:sp>
      <p:pic>
        <p:nvPicPr>
          <p:cNvPr id="1026" name="Picture 2" descr="Image result for damaged ladder">
            <a:extLst>
              <a:ext uri="{FF2B5EF4-FFF2-40B4-BE49-F238E27FC236}">
                <a16:creationId xmlns:a16="http://schemas.microsoft.com/office/drawing/2014/main" id="{13029AD3-E5FF-43C9-812F-BBE72288A3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8054" y="2893041"/>
            <a:ext cx="2773982" cy="27739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ol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0641" y="1307901"/>
            <a:ext cx="8077200" cy="5145024"/>
          </a:xfrm>
          <a:prstGeom prst="rect">
            <a:avLst/>
          </a:prstGeom>
        </p:spPr>
      </p:pic>
      <p:sp>
        <p:nvSpPr>
          <p:cNvPr id="5" name="Title 4"/>
          <p:cNvSpPr>
            <a:spLocks noGrp="1"/>
          </p:cNvSpPr>
          <p:nvPr>
            <p:ph type="title"/>
          </p:nvPr>
        </p:nvSpPr>
        <p:spPr/>
        <p:txBody>
          <a:bodyPr/>
          <a:lstStyle/>
          <a:p>
            <a:r>
              <a:rPr lang="en-US" dirty="0"/>
              <a:t>Improper Ladder Use</a:t>
            </a:r>
          </a:p>
        </p:txBody>
      </p:sp>
      <p:sp>
        <p:nvSpPr>
          <p:cNvPr id="6" name="AutoShape 5" descr="NOT"/>
          <p:cNvSpPr>
            <a:spLocks noChangeArrowheads="1"/>
          </p:cNvSpPr>
          <p:nvPr/>
        </p:nvSpPr>
        <p:spPr bwMode="auto">
          <a:xfrm>
            <a:off x="5363111" y="1531144"/>
            <a:ext cx="3566160" cy="356616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dirty="0"/>
          </a:p>
        </p:txBody>
      </p:sp>
      <p:sp>
        <p:nvSpPr>
          <p:cNvPr id="4" name="Rectangle 3"/>
          <p:cNvSpPr/>
          <p:nvPr/>
        </p:nvSpPr>
        <p:spPr>
          <a:xfrm>
            <a:off x="241474" y="2026589"/>
            <a:ext cx="5073241" cy="830997"/>
          </a:xfrm>
          <a:prstGeom prst="rect">
            <a:avLst/>
          </a:prstGeom>
          <a:solidFill>
            <a:schemeClr val="bg2"/>
          </a:solidFill>
          <a:ln w="19050">
            <a:solidFill>
              <a:srgbClr val="FF0000"/>
            </a:solidFill>
          </a:ln>
        </p:spPr>
        <p:txBody>
          <a:bodyPr wrap="square">
            <a:spAutoFit/>
          </a:bodyPr>
          <a:lstStyle/>
          <a:p>
            <a:pPr marL="0" lvl="1" algn="ctr"/>
            <a:r>
              <a:rPr lang="en-US" b="1" dirty="0">
                <a:latin typeface="+mn-lt"/>
              </a:rPr>
              <a:t>OSHA Violation:</a:t>
            </a:r>
          </a:p>
          <a:p>
            <a:pPr marL="0" lvl="1" algn="ctr"/>
            <a:r>
              <a:rPr lang="en-US" dirty="0">
                <a:latin typeface="+mj-lt"/>
              </a:rPr>
              <a:t>No higher than 2 steps from the top</a:t>
            </a:r>
          </a:p>
        </p:txBody>
      </p:sp>
      <p:sp>
        <p:nvSpPr>
          <p:cNvPr id="7" name="Rectangle 6">
            <a:extLst>
              <a:ext uri="{FF2B5EF4-FFF2-40B4-BE49-F238E27FC236}">
                <a16:creationId xmlns:a16="http://schemas.microsoft.com/office/drawing/2014/main" id="{E0D30284-99AA-4A93-9E45-35F20250D4F7}"/>
              </a:ext>
            </a:extLst>
          </p:cNvPr>
          <p:cNvSpPr/>
          <p:nvPr/>
        </p:nvSpPr>
        <p:spPr>
          <a:xfrm>
            <a:off x="3144540" y="5840080"/>
            <a:ext cx="2866861" cy="830997"/>
          </a:xfrm>
          <a:prstGeom prst="rect">
            <a:avLst/>
          </a:prstGeom>
          <a:solidFill>
            <a:schemeClr val="bg1"/>
          </a:solidFill>
          <a:ln w="38100">
            <a:solidFill>
              <a:srgbClr val="00B050"/>
            </a:solidFill>
          </a:ln>
        </p:spPr>
        <p:txBody>
          <a:bodyPr wrap="square">
            <a:spAutoFit/>
          </a:bodyPr>
          <a:lstStyle/>
          <a:p>
            <a:pPr marL="0" lvl="1" algn="ctr"/>
            <a:r>
              <a:rPr lang="en-US" b="1" dirty="0">
                <a:latin typeface="+mn-lt"/>
              </a:rPr>
              <a:t>Solution:</a:t>
            </a:r>
          </a:p>
          <a:p>
            <a:pPr marL="0" lvl="1" algn="ctr"/>
            <a:r>
              <a:rPr lang="en-US" dirty="0">
                <a:latin typeface="+mj-lt"/>
              </a:rPr>
              <a:t>Use a larger ladder</a:t>
            </a:r>
          </a:p>
        </p:txBody>
      </p:sp>
    </p:spTree>
    <p:extLst>
      <p:ext uri="{BB962C8B-B14F-4D97-AF65-F5344CB8AC3E}">
        <p14:creationId xmlns:p14="http://schemas.microsoft.com/office/powerpoint/2010/main" val="24858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Stress</a:t>
            </a:r>
          </a:p>
        </p:txBody>
      </p:sp>
      <p:sp>
        <p:nvSpPr>
          <p:cNvPr id="10" name="TextBox 9">
            <a:extLst>
              <a:ext uri="{FF2B5EF4-FFF2-40B4-BE49-F238E27FC236}">
                <a16:creationId xmlns:a16="http://schemas.microsoft.com/office/drawing/2014/main" id="{D296882E-6278-AF43-AC9D-933495F4F523}"/>
              </a:ext>
            </a:extLst>
          </p:cNvPr>
          <p:cNvSpPr txBox="1"/>
          <p:nvPr/>
        </p:nvSpPr>
        <p:spPr>
          <a:xfrm>
            <a:off x="416690" y="5742343"/>
            <a:ext cx="3935393" cy="1077218"/>
          </a:xfrm>
          <a:prstGeom prst="rect">
            <a:avLst/>
          </a:prstGeom>
          <a:solidFill>
            <a:schemeClr val="bg2"/>
          </a:solidFill>
          <a:ln w="15875">
            <a:solidFill>
              <a:schemeClr val="accent6"/>
            </a:solidFill>
          </a:ln>
        </p:spPr>
        <p:txBody>
          <a:bodyPr wrap="square" rtlCol="0">
            <a:spAutoFit/>
          </a:bodyPr>
          <a:lstStyle/>
          <a:p>
            <a:pPr marL="342900" indent="-342900">
              <a:buFont typeface="Wingdings" pitchFamily="2" charset="2"/>
              <a:buChar char="ü"/>
            </a:pPr>
            <a:r>
              <a:rPr lang="en-US" sz="1600" dirty="0">
                <a:latin typeface="Tahoma"/>
                <a:cs typeface="Tahoma"/>
              </a:rPr>
              <a:t>Layers of loose fitting clothing</a:t>
            </a:r>
          </a:p>
          <a:p>
            <a:pPr marL="342900" indent="-342900">
              <a:buFont typeface="Wingdings" pitchFamily="2" charset="2"/>
              <a:buChar char="ü"/>
            </a:pPr>
            <a:r>
              <a:rPr lang="en-US" sz="1600" dirty="0">
                <a:latin typeface="Tahoma"/>
                <a:cs typeface="Tahoma"/>
              </a:rPr>
              <a:t>Insulating jacket, gloves, and hat (waterproof, if necessary)</a:t>
            </a:r>
          </a:p>
          <a:p>
            <a:pPr marL="342900" indent="-342900">
              <a:buFont typeface="Wingdings" pitchFamily="2" charset="2"/>
              <a:buChar char="ü"/>
            </a:pPr>
            <a:r>
              <a:rPr lang="en-US" sz="1600" dirty="0">
                <a:latin typeface="Tahoma"/>
                <a:cs typeface="Tahoma"/>
              </a:rPr>
              <a:t>Insulated and waterproof boots</a:t>
            </a:r>
          </a:p>
        </p:txBody>
      </p:sp>
      <p:pic>
        <p:nvPicPr>
          <p:cNvPr id="4" name="Picture 3" descr="Picture of a ground mounted solar array that has been covered in ice. The ice is slipping off the modules and hanging over the edge.&#10;">
            <a:extLst>
              <a:ext uri="{FF2B5EF4-FFF2-40B4-BE49-F238E27FC236}">
                <a16:creationId xmlns:a16="http://schemas.microsoft.com/office/drawing/2014/main" id="{640F2B55-345D-6C4B-8CAD-D55EC95006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690" y="949124"/>
            <a:ext cx="4051140" cy="2785609"/>
          </a:xfrm>
          <a:prstGeom prst="rect">
            <a:avLst/>
          </a:prstGeom>
          <a:ln w="19050">
            <a:solidFill>
              <a:schemeClr val="tx1"/>
            </a:solidFill>
          </a:ln>
        </p:spPr>
      </p:pic>
      <p:sp>
        <p:nvSpPr>
          <p:cNvPr id="22" name="Content Placeholder 14">
            <a:extLst>
              <a:ext uri="{FF2B5EF4-FFF2-40B4-BE49-F238E27FC236}">
                <a16:creationId xmlns:a16="http://schemas.microsoft.com/office/drawing/2014/main" id="{0C7ABE10-7AED-7442-AA5B-97BE0EA038E8}"/>
              </a:ext>
            </a:extLst>
          </p:cNvPr>
          <p:cNvSpPr txBox="1">
            <a:spLocks/>
          </p:cNvSpPr>
          <p:nvPr/>
        </p:nvSpPr>
        <p:spPr>
          <a:xfrm>
            <a:off x="4587436" y="4180003"/>
            <a:ext cx="4336645" cy="2661953"/>
          </a:xfrm>
          <a:prstGeom prst="rect">
            <a:avLst/>
          </a:prstGeom>
          <a:noFill/>
          <a:ln w="19050">
            <a:noFill/>
          </a:ln>
        </p:spPr>
        <p:txBody>
          <a:bodyPr vert="horz" lIns="91440" tIns="45720" rIns="91440" bIns="45720" rtlCol="0" anchor="t">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0"/>
              </a:spcAft>
            </a:pPr>
            <a:r>
              <a:rPr lang="en-US" sz="2000" dirty="0">
                <a:latin typeface="Tahoma"/>
                <a:cs typeface="Tahoma"/>
              </a:rPr>
              <a:t>Your employer should</a:t>
            </a:r>
          </a:p>
          <a:p>
            <a:pPr marL="560705" lvl="1" indent="-285750">
              <a:spcAft>
                <a:spcPts val="0"/>
              </a:spcAft>
            </a:pPr>
            <a:r>
              <a:rPr lang="en-US" sz="1600" dirty="0">
                <a:latin typeface="Tahoma"/>
                <a:cs typeface="Tahoma"/>
              </a:rPr>
              <a:t>Train you on hazards and prevention</a:t>
            </a:r>
          </a:p>
          <a:p>
            <a:pPr marL="560705" lvl="1" indent="-285750">
              <a:spcAft>
                <a:spcPts val="0"/>
              </a:spcAft>
            </a:pPr>
            <a:r>
              <a:rPr lang="en-US" sz="1600" dirty="0">
                <a:latin typeface="Tahoma"/>
                <a:cs typeface="Tahoma"/>
              </a:rPr>
              <a:t>Provide engineering controls</a:t>
            </a:r>
          </a:p>
          <a:p>
            <a:pPr marL="560705" lvl="1" indent="-285750">
              <a:spcAft>
                <a:spcPts val="0"/>
              </a:spcAft>
            </a:pPr>
            <a:r>
              <a:rPr lang="en-US" sz="1600" dirty="0">
                <a:latin typeface="Tahoma"/>
                <a:cs typeface="Tahoma"/>
              </a:rPr>
              <a:t>Monitor workers, schedule warm breaks</a:t>
            </a:r>
          </a:p>
          <a:p>
            <a:pPr marL="342900" indent="-342900">
              <a:spcAft>
                <a:spcPts val="0"/>
              </a:spcAft>
            </a:pPr>
            <a:r>
              <a:rPr lang="en-US" sz="2000" dirty="0">
                <a:latin typeface="Tahoma"/>
                <a:cs typeface="Tahoma"/>
              </a:rPr>
              <a:t>You should</a:t>
            </a:r>
          </a:p>
          <a:p>
            <a:pPr marL="617855" lvl="1" indent="-342900">
              <a:spcAft>
                <a:spcPts val="0"/>
              </a:spcAft>
            </a:pPr>
            <a:r>
              <a:rPr lang="en-US" sz="1600" dirty="0">
                <a:latin typeface="Tahoma"/>
                <a:cs typeface="Tahoma"/>
              </a:rPr>
              <a:t>Know the symptoms, monitor yourself</a:t>
            </a:r>
          </a:p>
          <a:p>
            <a:pPr marL="617855" lvl="1" indent="-342900">
              <a:spcAft>
                <a:spcPts val="0"/>
              </a:spcAft>
            </a:pPr>
            <a:r>
              <a:rPr lang="en-US" sz="1600" dirty="0">
                <a:latin typeface="Tahoma"/>
                <a:cs typeface="Tahoma"/>
              </a:rPr>
              <a:t>Drink warm, sweet fluids</a:t>
            </a:r>
          </a:p>
          <a:p>
            <a:pPr marL="617855" lvl="1" indent="-342900">
              <a:spcAft>
                <a:spcPts val="0"/>
              </a:spcAft>
            </a:pPr>
            <a:r>
              <a:rPr lang="en-US" sz="1600" dirty="0">
                <a:latin typeface="Tahoma"/>
                <a:cs typeface="Tahoma"/>
              </a:rPr>
              <a:t>Dress properly</a:t>
            </a:r>
          </a:p>
          <a:p>
            <a:pPr marL="457835" lvl="2" indent="0">
              <a:spcAft>
                <a:spcPts val="0"/>
              </a:spcAft>
              <a:buNone/>
            </a:pPr>
            <a:endParaRPr lang="en-US" sz="1200" dirty="0">
              <a:latin typeface="Tahoma"/>
              <a:cs typeface="Tahoma"/>
            </a:endParaRPr>
          </a:p>
          <a:p>
            <a:pPr marL="560705" lvl="1" indent="-285750">
              <a:spcAft>
                <a:spcPts val="0"/>
              </a:spcAft>
            </a:pPr>
            <a:endParaRPr lang="en-US" sz="1400" dirty="0">
              <a:latin typeface="Tahoma"/>
              <a:cs typeface="Tahoma"/>
            </a:endParaRPr>
          </a:p>
        </p:txBody>
      </p:sp>
      <p:sp>
        <p:nvSpPr>
          <p:cNvPr id="39" name="Content Placeholder 14">
            <a:extLst>
              <a:ext uri="{FF2B5EF4-FFF2-40B4-BE49-F238E27FC236}">
                <a16:creationId xmlns:a16="http://schemas.microsoft.com/office/drawing/2014/main" id="{EF809B2D-FA1A-784D-9B8E-1D10D47274F8}"/>
              </a:ext>
            </a:extLst>
          </p:cNvPr>
          <p:cNvSpPr txBox="1">
            <a:spLocks/>
          </p:cNvSpPr>
          <p:nvPr/>
        </p:nvSpPr>
        <p:spPr>
          <a:xfrm>
            <a:off x="4572000" y="3794231"/>
            <a:ext cx="4259484" cy="414489"/>
          </a:xfrm>
          <a:prstGeom prst="rect">
            <a:avLst/>
          </a:prstGeom>
          <a:solidFill>
            <a:schemeClr val="accent6">
              <a:lumMod val="75000"/>
            </a:schemeClr>
          </a:solidFill>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None/>
            </a:pPr>
            <a:r>
              <a:rPr lang="en-US" sz="2000" b="1" dirty="0">
                <a:latin typeface="Tahoma"/>
                <a:cs typeface="Tahoma"/>
              </a:rPr>
              <a:t>Prevention</a:t>
            </a:r>
            <a:r>
              <a:rPr lang="en-US" sz="1800" dirty="0">
                <a:latin typeface="Tahoma"/>
                <a:cs typeface="Tahoma"/>
              </a:rPr>
              <a:t> </a:t>
            </a:r>
          </a:p>
        </p:txBody>
      </p:sp>
      <p:sp>
        <p:nvSpPr>
          <p:cNvPr id="17" name="Content Placeholder 14">
            <a:extLst>
              <a:ext uri="{FF2B5EF4-FFF2-40B4-BE49-F238E27FC236}">
                <a16:creationId xmlns:a16="http://schemas.microsoft.com/office/drawing/2014/main" id="{E7852194-61E5-C64D-B58C-62FC1C6C14A5}"/>
              </a:ext>
            </a:extLst>
          </p:cNvPr>
          <p:cNvSpPr txBox="1">
            <a:spLocks/>
          </p:cNvSpPr>
          <p:nvPr/>
        </p:nvSpPr>
        <p:spPr>
          <a:xfrm>
            <a:off x="361527" y="4180003"/>
            <a:ext cx="4095507" cy="1987296"/>
          </a:xfrm>
          <a:prstGeom prst="rect">
            <a:avLst/>
          </a:prstGeom>
          <a:noFill/>
          <a:ln w="19050">
            <a:noFill/>
          </a:ln>
        </p:spPr>
        <p:txBody>
          <a:bodyPr vert="horz" lIns="91440" tIns="45720" rIns="91440" bIns="45720" rtlCol="0" anchor="t">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0"/>
              </a:spcAft>
            </a:pPr>
            <a:r>
              <a:rPr lang="en-US" sz="2000" dirty="0">
                <a:latin typeface="Tahoma"/>
                <a:cs typeface="Tahoma"/>
              </a:rPr>
              <a:t>Dressing improperly</a:t>
            </a:r>
          </a:p>
          <a:p>
            <a:pPr marL="285750" indent="-285750">
              <a:spcAft>
                <a:spcPts val="0"/>
              </a:spcAft>
            </a:pPr>
            <a:r>
              <a:rPr lang="en-US" sz="2000" dirty="0">
                <a:latin typeface="Tahoma"/>
                <a:cs typeface="Tahoma"/>
              </a:rPr>
              <a:t>Wet clothing / skin</a:t>
            </a:r>
          </a:p>
          <a:p>
            <a:pPr marL="285750" indent="-285750">
              <a:spcAft>
                <a:spcPts val="0"/>
              </a:spcAft>
            </a:pPr>
            <a:r>
              <a:rPr lang="en-US" sz="2000" dirty="0">
                <a:latin typeface="Tahoma"/>
                <a:cs typeface="Tahoma"/>
              </a:rPr>
              <a:t>Wind</a:t>
            </a:r>
          </a:p>
          <a:p>
            <a:pPr marL="285750" indent="-285750">
              <a:spcAft>
                <a:spcPts val="0"/>
              </a:spcAft>
            </a:pPr>
            <a:r>
              <a:rPr lang="en-US" sz="2000" dirty="0">
                <a:latin typeface="Tahoma"/>
                <a:cs typeface="Tahoma"/>
              </a:rPr>
              <a:t>Exhaustion</a:t>
            </a:r>
          </a:p>
          <a:p>
            <a:pPr marL="285750" indent="-285750">
              <a:spcAft>
                <a:spcPts val="0"/>
              </a:spcAft>
            </a:pPr>
            <a:endParaRPr lang="en-US" sz="1800" dirty="0">
              <a:latin typeface="Tahoma"/>
              <a:cs typeface="Tahoma"/>
            </a:endParaRPr>
          </a:p>
        </p:txBody>
      </p:sp>
      <p:sp>
        <p:nvSpPr>
          <p:cNvPr id="21" name="Content Placeholder 14">
            <a:extLst>
              <a:ext uri="{FF2B5EF4-FFF2-40B4-BE49-F238E27FC236}">
                <a16:creationId xmlns:a16="http://schemas.microsoft.com/office/drawing/2014/main" id="{CFD6BBA0-802E-BB40-8858-F752A7E99EE4}"/>
              </a:ext>
            </a:extLst>
          </p:cNvPr>
          <p:cNvSpPr txBox="1">
            <a:spLocks/>
          </p:cNvSpPr>
          <p:nvPr/>
        </p:nvSpPr>
        <p:spPr>
          <a:xfrm>
            <a:off x="381964" y="3794234"/>
            <a:ext cx="4094667" cy="414489"/>
          </a:xfrm>
          <a:prstGeom prst="rect">
            <a:avLst/>
          </a:prstGeom>
          <a:solidFill>
            <a:srgbClr val="FFC000"/>
          </a:solidFill>
          <a:ln w="19050">
            <a:noFill/>
          </a:ln>
        </p:spPr>
        <p:txBody>
          <a:bodyPr vert="horz" lIns="91440" tIns="45720" rIns="91440" bIns="45720" rtlCol="0" anchor="t">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800"/>
              </a:spcBef>
              <a:spcAft>
                <a:spcPts val="600"/>
              </a:spcAft>
              <a:buNone/>
            </a:pPr>
            <a:r>
              <a:rPr lang="en-US" sz="1800" b="1" dirty="0">
                <a:latin typeface="Tahoma"/>
                <a:cs typeface="Tahoma"/>
              </a:rPr>
              <a:t>Risk factors</a:t>
            </a:r>
          </a:p>
          <a:p>
            <a:pPr marL="0" indent="0">
              <a:spcBef>
                <a:spcPts val="0"/>
              </a:spcBef>
              <a:spcAft>
                <a:spcPts val="0"/>
              </a:spcAft>
              <a:buNone/>
            </a:pPr>
            <a:endParaRPr lang="en-US" sz="1400" dirty="0">
              <a:latin typeface="Tahoma"/>
              <a:cs typeface="Tahoma"/>
            </a:endParaRPr>
          </a:p>
        </p:txBody>
      </p:sp>
      <p:sp>
        <p:nvSpPr>
          <p:cNvPr id="25" name="TextBox 24">
            <a:extLst>
              <a:ext uri="{FF2B5EF4-FFF2-40B4-BE49-F238E27FC236}">
                <a16:creationId xmlns:a16="http://schemas.microsoft.com/office/drawing/2014/main" id="{9A1EBB44-24D7-2042-BF1C-30E5B8179A99}"/>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Environmental</a:t>
            </a:r>
          </a:p>
        </p:txBody>
      </p:sp>
      <p:pic>
        <p:nvPicPr>
          <p:cNvPr id="3" name="Picture 2" descr="solar wor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904" y="949666"/>
            <a:ext cx="4257675" cy="2828925"/>
          </a:xfrm>
          <a:prstGeom prst="rect">
            <a:avLst/>
          </a:prstGeom>
        </p:spPr>
      </p:pic>
    </p:spTree>
    <p:extLst>
      <p:ext uri="{BB962C8B-B14F-4D97-AF65-F5344CB8AC3E}">
        <p14:creationId xmlns:p14="http://schemas.microsoft.com/office/powerpoint/2010/main" val="8533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39" grpId="0" animBg="1"/>
      <p:bldP spid="17" grpId="0"/>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43470" y="1210347"/>
            <a:ext cx="4603531" cy="1858296"/>
          </a:xfrm>
        </p:spPr>
        <p:txBody>
          <a:bodyPr/>
          <a:lstStyle/>
          <a:p>
            <a:r>
              <a:rPr lang="en-US" sz="3200" dirty="0"/>
              <a:t>End of Presentation:</a:t>
            </a:r>
            <a:br>
              <a:rPr lang="en-US" sz="3200" dirty="0"/>
            </a:br>
            <a:r>
              <a:rPr lang="en-US" sz="3200" dirty="0"/>
              <a:t>Site and Mechanical Hazards</a:t>
            </a:r>
          </a:p>
        </p:txBody>
      </p:sp>
      <p:sp>
        <p:nvSpPr>
          <p:cNvPr id="7" name="TextBox 6">
            <a:extLst>
              <a:ext uri="{FF2B5EF4-FFF2-40B4-BE49-F238E27FC236}">
                <a16:creationId xmlns:a16="http://schemas.microsoft.com/office/drawing/2014/main" id="{2E406CDC-A5D2-4E81-B0F9-563C9C943B97}"/>
              </a:ext>
            </a:extLst>
          </p:cNvPr>
          <p:cNvSpPr txBox="1"/>
          <p:nvPr/>
        </p:nvSpPr>
        <p:spPr>
          <a:xfrm>
            <a:off x="557247" y="3083967"/>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SH-05027-SH8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2" name="Picture 1" title="than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259" y="1667961"/>
            <a:ext cx="3695700" cy="2781300"/>
          </a:xfrm>
          <a:prstGeom prst="rect">
            <a:avLst/>
          </a:prstGeom>
        </p:spPr>
      </p:pic>
    </p:spTree>
    <p:extLst>
      <p:ext uri="{BB962C8B-B14F-4D97-AF65-F5344CB8AC3E}">
        <p14:creationId xmlns:p14="http://schemas.microsoft.com/office/powerpoint/2010/main" val="421732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Weather Event Responses</a:t>
            </a:r>
            <a:br>
              <a:rPr lang="en-US" sz="3600" dirty="0"/>
            </a:br>
            <a:r>
              <a:rPr lang="en-US" sz="2000" i="1" dirty="0"/>
              <a:t>OSHA 1926.35</a:t>
            </a:r>
            <a:endParaRPr lang="en-US" i="1" dirty="0"/>
          </a:p>
        </p:txBody>
      </p:sp>
      <p:sp>
        <p:nvSpPr>
          <p:cNvPr id="6" name="TextBox 5">
            <a:extLst>
              <a:ext uri="{FF2B5EF4-FFF2-40B4-BE49-F238E27FC236}">
                <a16:creationId xmlns:a16="http://schemas.microsoft.com/office/drawing/2014/main" id="{89BD4281-22DA-B948-9069-5002C904A19E}"/>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Environmental</a:t>
            </a:r>
          </a:p>
        </p:txBody>
      </p:sp>
      <p:pic>
        <p:nvPicPr>
          <p:cNvPr id="2" name="Picture 1" descr="Background photo of high voltage transmission lines with several bolts of lightening coming from clouds to the ground.">
            <a:extLst>
              <a:ext uri="{FF2B5EF4-FFF2-40B4-BE49-F238E27FC236}">
                <a16:creationId xmlns:a16="http://schemas.microsoft.com/office/drawing/2014/main" id="{8BFB57FC-0315-1540-B42A-000C930064EE}"/>
              </a:ext>
            </a:extLst>
          </p:cNvPr>
          <p:cNvPicPr>
            <a:picLocks noChangeAspect="1"/>
          </p:cNvPicPr>
          <p:nvPr/>
        </p:nvPicPr>
        <p:blipFill rotWithShape="1">
          <a:blip r:embed="rId3" cstate="email">
            <a:alphaModFix amt="87000"/>
            <a:extLst>
              <a:ext uri="{28A0092B-C50C-407E-A947-70E740481C1C}">
                <a14:useLocalDpi xmlns:a14="http://schemas.microsoft.com/office/drawing/2010/main"/>
              </a:ext>
            </a:extLst>
          </a:blip>
          <a:srcRect l="-41"/>
          <a:stretch/>
        </p:blipFill>
        <p:spPr>
          <a:xfrm>
            <a:off x="0" y="914401"/>
            <a:ext cx="9150499" cy="5943599"/>
          </a:xfrm>
          <a:prstGeom prst="rect">
            <a:avLst/>
          </a:prstGeom>
          <a:noFill/>
        </p:spPr>
      </p:pic>
      <p:sp>
        <p:nvSpPr>
          <p:cNvPr id="3" name="Content Placeholder 4">
            <a:extLst>
              <a:ext uri="{FF2B5EF4-FFF2-40B4-BE49-F238E27FC236}">
                <a16:creationId xmlns:a16="http://schemas.microsoft.com/office/drawing/2014/main" id="{185CFF44-4517-420A-AA93-4884C70D08C9}"/>
              </a:ext>
            </a:extLst>
          </p:cNvPr>
          <p:cNvSpPr txBox="1">
            <a:spLocks/>
          </p:cNvSpPr>
          <p:nvPr/>
        </p:nvSpPr>
        <p:spPr>
          <a:xfrm>
            <a:off x="26895" y="887505"/>
            <a:ext cx="8998428" cy="5511918"/>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t>Have a written </a:t>
            </a:r>
            <a:r>
              <a:rPr lang="en-US" sz="2000" b="1" dirty="0"/>
              <a:t>Emergency Action Plan (EAP)</a:t>
            </a:r>
            <a:r>
              <a:rPr lang="en-US" sz="2000" dirty="0"/>
              <a:t>	</a:t>
            </a:r>
          </a:p>
          <a:p>
            <a:pPr>
              <a:spcAft>
                <a:spcPts val="600"/>
              </a:spcAft>
            </a:pPr>
            <a:r>
              <a:rPr lang="en-US" sz="2000" dirty="0"/>
              <a:t>Check weather daily before starting work</a:t>
            </a:r>
          </a:p>
          <a:p>
            <a:pPr lvl="1">
              <a:spcAft>
                <a:spcPts val="600"/>
              </a:spcAft>
            </a:pPr>
            <a:r>
              <a:rPr lang="en-US" sz="1600" dirty="0"/>
              <a:t> </a:t>
            </a:r>
            <a:r>
              <a:rPr lang="en-US" sz="1800" dirty="0"/>
              <a:t>Monitor conditions throughout the day</a:t>
            </a:r>
          </a:p>
          <a:p>
            <a:pPr>
              <a:spcAft>
                <a:spcPts val="600"/>
              </a:spcAft>
            </a:pPr>
            <a:r>
              <a:rPr lang="en-US" sz="2000" dirty="0"/>
              <a:t>Lightning / thunder - “30/30 rule” </a:t>
            </a:r>
          </a:p>
          <a:p>
            <a:pPr lvl="1">
              <a:spcAft>
                <a:spcPts val="600"/>
              </a:spcAft>
            </a:pPr>
            <a:r>
              <a:rPr lang="en-US" sz="1800" dirty="0"/>
              <a:t>&lt; 30 seconds between lightning / thunder – lightning poses a threat</a:t>
            </a:r>
          </a:p>
          <a:p>
            <a:pPr lvl="1">
              <a:spcAft>
                <a:spcPts val="600"/>
              </a:spcAft>
            </a:pPr>
            <a:r>
              <a:rPr lang="en-US" sz="1800" dirty="0"/>
              <a:t>Shelter in fully enclosed building or hard-top vehicle until 30 minutes after last thunder heard</a:t>
            </a:r>
          </a:p>
          <a:p>
            <a:pPr lvl="2">
              <a:spcAft>
                <a:spcPts val="600"/>
              </a:spcAft>
            </a:pPr>
            <a:r>
              <a:rPr lang="en-US" sz="1600" dirty="0"/>
              <a:t>Some companies may end work for the day</a:t>
            </a:r>
          </a:p>
          <a:p>
            <a:pPr lvl="1">
              <a:spcAft>
                <a:spcPts val="600"/>
              </a:spcAft>
            </a:pPr>
            <a:r>
              <a:rPr lang="en-US" sz="1800" dirty="0"/>
              <a:t>Notification systems available, strike data available on weather apps</a:t>
            </a:r>
          </a:p>
          <a:p>
            <a:pPr>
              <a:spcAft>
                <a:spcPts val="600"/>
              </a:spcAft>
            </a:pPr>
            <a:r>
              <a:rPr lang="en-US" sz="2000" dirty="0"/>
              <a:t>Wind as a hazard </a:t>
            </a:r>
          </a:p>
          <a:p>
            <a:pPr lvl="1">
              <a:spcAft>
                <a:spcPts val="600"/>
              </a:spcAft>
            </a:pPr>
            <a:r>
              <a:rPr lang="en-US" sz="1800" dirty="0"/>
              <a:t>Could blow employee or equipment from elevated location</a:t>
            </a:r>
          </a:p>
          <a:p>
            <a:pPr lvl="1">
              <a:spcAft>
                <a:spcPts val="600"/>
              </a:spcAft>
            </a:pPr>
            <a:r>
              <a:rPr lang="en-US" sz="1800" dirty="0"/>
              <a:t>Exposes employees to other hazards</a:t>
            </a:r>
            <a:endParaRPr lang="en-US" sz="2000" dirty="0">
              <a:solidFill>
                <a:srgbClr val="FF0000"/>
              </a:solidFill>
            </a:endParaRPr>
          </a:p>
          <a:p>
            <a:pPr lvl="1">
              <a:spcAft>
                <a:spcPts val="600"/>
              </a:spcAft>
            </a:pPr>
            <a:r>
              <a:rPr lang="en-US" sz="1800" dirty="0"/>
              <a:t>Cause loss of control of a module</a:t>
            </a:r>
          </a:p>
          <a:p>
            <a:pPr lvl="2">
              <a:spcAft>
                <a:spcPts val="600"/>
              </a:spcAft>
            </a:pPr>
            <a:r>
              <a:rPr lang="en-US" sz="1600" dirty="0"/>
              <a:t>30 mph typical maximum when material handling</a:t>
            </a:r>
          </a:p>
        </p:txBody>
      </p:sp>
    </p:spTree>
    <p:extLst>
      <p:ext uri="{BB962C8B-B14F-4D97-AF65-F5344CB8AC3E}">
        <p14:creationId xmlns:p14="http://schemas.microsoft.com/office/powerpoint/2010/main" val="2415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Dust and </a:t>
            </a:r>
            <a:br>
              <a:rPr lang="en-US" sz="3200" dirty="0"/>
            </a:br>
            <a:r>
              <a:rPr lang="en-US" sz="3200" dirty="0"/>
              <a:t>Soil Borne Hazards</a:t>
            </a:r>
          </a:p>
        </p:txBody>
      </p:sp>
      <p:sp>
        <p:nvSpPr>
          <p:cNvPr id="6" name="TextBox 5">
            <a:extLst>
              <a:ext uri="{FF2B5EF4-FFF2-40B4-BE49-F238E27FC236}">
                <a16:creationId xmlns:a16="http://schemas.microsoft.com/office/drawing/2014/main" id="{48417CB4-6E1C-D54E-9712-9B2671915981}"/>
              </a:ext>
            </a:extLst>
          </p:cNvPr>
          <p:cNvSpPr txBox="1"/>
          <p:nvPr/>
        </p:nvSpPr>
        <p:spPr>
          <a:xfrm>
            <a:off x="50799" y="50915"/>
            <a:ext cx="1315488" cy="307777"/>
          </a:xfrm>
          <a:prstGeom prst="rect">
            <a:avLst/>
          </a:prstGeom>
          <a:solidFill>
            <a:srgbClr val="FF988D"/>
          </a:solidFill>
          <a:ln w="19050">
            <a:solidFill>
              <a:srgbClr val="FF0000"/>
            </a:solidFill>
          </a:ln>
        </p:spPr>
        <p:txBody>
          <a:bodyPr wrap="square" rtlCol="0">
            <a:spAutoFit/>
          </a:bodyPr>
          <a:lstStyle/>
          <a:p>
            <a:pPr algn="ctr"/>
            <a:r>
              <a:rPr lang="en-US" sz="1400" dirty="0">
                <a:solidFill>
                  <a:srgbClr val="FF0000"/>
                </a:solidFill>
                <a:latin typeface="Tahoma"/>
                <a:cs typeface="Tahoma"/>
              </a:rPr>
              <a:t>Environmental</a:t>
            </a:r>
          </a:p>
        </p:txBody>
      </p:sp>
      <p:sp>
        <p:nvSpPr>
          <p:cNvPr id="3" name="Content Placeholder 4">
            <a:extLst>
              <a:ext uri="{FF2B5EF4-FFF2-40B4-BE49-F238E27FC236}">
                <a16:creationId xmlns:a16="http://schemas.microsoft.com/office/drawing/2014/main" id="{185CFF44-4517-420A-AA93-4884C70D08C9}"/>
              </a:ext>
            </a:extLst>
          </p:cNvPr>
          <p:cNvSpPr txBox="1">
            <a:spLocks/>
          </p:cNvSpPr>
          <p:nvPr/>
        </p:nvSpPr>
        <p:spPr>
          <a:xfrm>
            <a:off x="91440" y="1005840"/>
            <a:ext cx="5219700" cy="4082208"/>
          </a:xfrm>
          <a:prstGeom prst="rect">
            <a:avLst/>
          </a:prstGeom>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US" sz="2800" dirty="0"/>
              <a:t>Dust from disturbed soil</a:t>
            </a:r>
          </a:p>
          <a:p>
            <a:pPr>
              <a:spcAft>
                <a:spcPts val="300"/>
              </a:spcAft>
            </a:pPr>
            <a:r>
              <a:rPr lang="en-US" sz="2800" dirty="0"/>
              <a:t>Valley Fever</a:t>
            </a:r>
          </a:p>
          <a:p>
            <a:pPr lvl="1">
              <a:spcAft>
                <a:spcPts val="300"/>
              </a:spcAft>
            </a:pPr>
            <a:r>
              <a:rPr lang="en-US" sz="2400" dirty="0"/>
              <a:t>Fungal infection common in southwest U.S.</a:t>
            </a:r>
          </a:p>
          <a:p>
            <a:pPr lvl="1">
              <a:spcAft>
                <a:spcPts val="300"/>
              </a:spcAft>
            </a:pPr>
            <a:r>
              <a:rPr lang="en-US" sz="2400" dirty="0"/>
              <a:t>Risk comes from soil</a:t>
            </a:r>
          </a:p>
          <a:p>
            <a:pPr lvl="2">
              <a:spcAft>
                <a:spcPts val="300"/>
              </a:spcAft>
            </a:pPr>
            <a:r>
              <a:rPr lang="en-US" sz="2000" dirty="0"/>
              <a:t>Digging, driving, wind</a:t>
            </a:r>
          </a:p>
          <a:p>
            <a:pPr lvl="1">
              <a:spcAft>
                <a:spcPts val="300"/>
              </a:spcAft>
            </a:pPr>
            <a:r>
              <a:rPr lang="en-US" sz="2400" dirty="0"/>
              <a:t>Prevention</a:t>
            </a:r>
          </a:p>
          <a:p>
            <a:pPr lvl="2">
              <a:spcAft>
                <a:spcPts val="300"/>
              </a:spcAft>
            </a:pPr>
            <a:r>
              <a:rPr lang="en-US" sz="2000" dirty="0"/>
              <a:t>Control dust</a:t>
            </a:r>
          </a:p>
          <a:p>
            <a:pPr lvl="2">
              <a:spcAft>
                <a:spcPts val="300"/>
              </a:spcAft>
            </a:pPr>
            <a:r>
              <a:rPr lang="en-US" sz="2000" dirty="0"/>
              <a:t>Wear N95 rated mask</a:t>
            </a:r>
          </a:p>
          <a:p>
            <a:pPr marL="640080" lvl="2" indent="0">
              <a:spcAft>
                <a:spcPts val="300"/>
              </a:spcAft>
              <a:buNone/>
            </a:pPr>
            <a:endParaRPr lang="en-US" dirty="0"/>
          </a:p>
          <a:p>
            <a:pPr lvl="2">
              <a:spcAft>
                <a:spcPts val="300"/>
              </a:spcAft>
            </a:pPr>
            <a:endParaRPr lang="en-US" dirty="0"/>
          </a:p>
          <a:p>
            <a:pPr lvl="3">
              <a:spcBef>
                <a:spcPts val="600"/>
              </a:spcBef>
              <a:spcAft>
                <a:spcPts val="300"/>
              </a:spcAft>
            </a:pPr>
            <a:endParaRPr lang="en-US" dirty="0"/>
          </a:p>
          <a:p>
            <a:pPr marL="640080" lvl="2" indent="0">
              <a:spcAft>
                <a:spcPts val="300"/>
              </a:spcAft>
              <a:buNone/>
            </a:pPr>
            <a:r>
              <a:rPr lang="en-US" dirty="0"/>
              <a:t> </a:t>
            </a:r>
          </a:p>
        </p:txBody>
      </p:sp>
      <p:sp>
        <p:nvSpPr>
          <p:cNvPr id="8" name="Content Placeholder 4">
            <a:extLst>
              <a:ext uri="{FF2B5EF4-FFF2-40B4-BE49-F238E27FC236}">
                <a16:creationId xmlns:a16="http://schemas.microsoft.com/office/drawing/2014/main" id="{C8DC649A-9CFD-4B6B-AF16-C2B056D840B9}"/>
              </a:ext>
            </a:extLst>
          </p:cNvPr>
          <p:cNvSpPr txBox="1">
            <a:spLocks/>
          </p:cNvSpPr>
          <p:nvPr/>
        </p:nvSpPr>
        <p:spPr>
          <a:xfrm>
            <a:off x="247003" y="5360628"/>
            <a:ext cx="4590383" cy="1404775"/>
          </a:xfrm>
          <a:prstGeom prst="rect">
            <a:avLst/>
          </a:prstGeom>
          <a:gradFill>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gradFill>
          <a:ln w="38100">
            <a:solidFill>
              <a:srgbClr val="FF0000"/>
            </a:solidFill>
          </a:ln>
        </p:spPr>
        <p:txBody>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Citation </a:t>
            </a:r>
          </a:p>
          <a:p>
            <a:pPr marL="0" indent="0" algn="ctr">
              <a:buNone/>
            </a:pPr>
            <a:r>
              <a:rPr lang="en-US" sz="2000" dirty="0"/>
              <a:t>Cal/OSHA cited six employers over $240,000 for exposing solar workers to Valley Fever</a:t>
            </a:r>
            <a:endParaRPr lang="en-US" sz="1600" dirty="0"/>
          </a:p>
        </p:txBody>
      </p:sp>
      <p:sp>
        <p:nvSpPr>
          <p:cNvPr id="4" name="TextBox 3">
            <a:extLst>
              <a:ext uri="{FF2B5EF4-FFF2-40B4-BE49-F238E27FC236}">
                <a16:creationId xmlns:a16="http://schemas.microsoft.com/office/drawing/2014/main" id="{360A16A0-90CB-794D-A489-E0B7299EB589}"/>
              </a:ext>
            </a:extLst>
          </p:cNvPr>
          <p:cNvSpPr txBox="1"/>
          <p:nvPr/>
        </p:nvSpPr>
        <p:spPr>
          <a:xfrm>
            <a:off x="7747318" y="3587250"/>
            <a:ext cx="1238491" cy="276999"/>
          </a:xfrm>
          <a:prstGeom prst="rect">
            <a:avLst/>
          </a:prstGeom>
          <a:noFill/>
        </p:spPr>
        <p:txBody>
          <a:bodyPr wrap="square" rtlCol="0">
            <a:spAutoFit/>
          </a:bodyPr>
          <a:lstStyle/>
          <a:p>
            <a:r>
              <a:rPr lang="en-US" sz="1200" i="1" dirty="0">
                <a:latin typeface="Tahoma"/>
                <a:cs typeface="Tahoma"/>
              </a:rPr>
              <a:t>Source: CDC</a:t>
            </a:r>
          </a:p>
        </p:txBody>
      </p:sp>
      <p:pic>
        <p:nvPicPr>
          <p:cNvPr id="10" name="Picture 9" descr="work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9326" y="3880065"/>
            <a:ext cx="3639312" cy="2871216"/>
          </a:xfrm>
          <a:prstGeom prst="rect">
            <a:avLst/>
          </a:prstGeom>
        </p:spPr>
      </p:pic>
      <p:pic>
        <p:nvPicPr>
          <p:cNvPr id="7" name="Picture 6" descr="Maps of the united states that shows areas endemic for coccidioidomycosi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008" y="941344"/>
            <a:ext cx="3590925" cy="2695575"/>
          </a:xfrm>
          <a:prstGeom prst="rect">
            <a:avLst/>
          </a:prstGeom>
        </p:spPr>
      </p:pic>
    </p:spTree>
    <p:extLst>
      <p:ext uri="{BB962C8B-B14F-4D97-AF65-F5344CB8AC3E}">
        <p14:creationId xmlns:p14="http://schemas.microsoft.com/office/powerpoint/2010/main" val="30742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cbf3833bb9551b6263dacd31eb3cb6c56573bca"/>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12361</Words>
  <Application>Microsoft Office PowerPoint</Application>
  <PresentationFormat>On-screen Show (4:3)</PresentationFormat>
  <Paragraphs>1108</Paragraphs>
  <Slides>70</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MS PGothic</vt:lpstr>
      <vt:lpstr>MS PGothic</vt:lpstr>
      <vt:lpstr>Arial</vt:lpstr>
      <vt:lpstr>Gill Sans</vt:lpstr>
      <vt:lpstr>Helvetica Neue</vt:lpstr>
      <vt:lpstr>Tahoma</vt:lpstr>
      <vt:lpstr>Times New Roman</vt:lpstr>
      <vt:lpstr>Wingdings</vt:lpstr>
      <vt:lpstr>ZapfDingbatsITC</vt:lpstr>
      <vt:lpstr>2017 SEI PPT Template 11.22</vt:lpstr>
      <vt:lpstr>Site and        Mechanical        Hazards</vt:lpstr>
      <vt:lpstr>Learning Objectives</vt:lpstr>
      <vt:lpstr>Site and Mechanical Hazards</vt:lpstr>
      <vt:lpstr>PV Site Hazards include, but are not limited to:</vt:lpstr>
      <vt:lpstr>Heat Stress</vt:lpstr>
      <vt:lpstr>Solar Installation Fatality</vt:lpstr>
      <vt:lpstr>Cold Stress</vt:lpstr>
      <vt:lpstr>Weather Event Responses OSHA 1926.35</vt:lpstr>
      <vt:lpstr>Dust and  Soil Borne Hazards</vt:lpstr>
      <vt:lpstr>Bees, Wasps, Spiders, Ants,  and Other Pests</vt:lpstr>
      <vt:lpstr>Noise Exposure OSHA 1926.52 </vt:lpstr>
      <vt:lpstr>Chemical Hazards OSHA 1926.152</vt:lpstr>
      <vt:lpstr>Site and Mechanical Hazards </vt:lpstr>
      <vt:lpstr> Site and Mechanical Hazards</vt:lpstr>
      <vt:lpstr>Overexertion</vt:lpstr>
      <vt:lpstr>Slips, Trips, and Falls (STF) OSHA 1910.22.30</vt:lpstr>
      <vt:lpstr>Protecting Against  Slips, Trips, and Falls </vt:lpstr>
      <vt:lpstr>Struck By Hazards</vt:lpstr>
      <vt:lpstr>Struck By Hazards </vt:lpstr>
      <vt:lpstr>Caught In/Between</vt:lpstr>
      <vt:lpstr>Site and Mechanical Hazards  </vt:lpstr>
      <vt:lpstr>  Site and Mechanical Hazards</vt:lpstr>
      <vt:lpstr>Hazard Identification</vt:lpstr>
      <vt:lpstr>Hazard Controls</vt:lpstr>
      <vt:lpstr>Control Effectiveness</vt:lpstr>
      <vt:lpstr>Hazard Control Effectiveness Example: Staging Pallets of Modules</vt:lpstr>
      <vt:lpstr>Signs and Tags  OSHA 1910.145 / ANSI Z535</vt:lpstr>
      <vt:lpstr>Recommended Minimum PPE   for Non-Electrical Hazards</vt:lpstr>
      <vt:lpstr>PPE: Eye Protection OSHA 1926.102 / ANSI Z87.1</vt:lpstr>
      <vt:lpstr>PPE: Head Protection OSHA 1926.100 / ANSI Z89.1</vt:lpstr>
      <vt:lpstr>PPE: Gloves</vt:lpstr>
      <vt:lpstr>Employer Responsibilities: PPE 1910.132 General Requirements</vt:lpstr>
      <vt:lpstr>Employee Responsibilities: PPE</vt:lpstr>
      <vt:lpstr> Site and Mechanical Hazards </vt:lpstr>
      <vt:lpstr>Site and Mechanical Hazards </vt:lpstr>
      <vt:lpstr>Common Ground-mount  Installation Tasks</vt:lpstr>
      <vt:lpstr>Typical Machinery and  Heavy Equipment on PV Installs</vt:lpstr>
      <vt:lpstr>Pile Drivers OSHA 1926.603 </vt:lpstr>
      <vt:lpstr>Hazards While Constructing Racking </vt:lpstr>
      <vt:lpstr> Job Hazard Analysis </vt:lpstr>
      <vt:lpstr>Excavation Requirements  OSHA 1926.651</vt:lpstr>
      <vt:lpstr>Underground Utility Location</vt:lpstr>
      <vt:lpstr>Excavations:  Inspection and Water Accumulation</vt:lpstr>
      <vt:lpstr>Working In &amp; Around Trenches</vt:lpstr>
      <vt:lpstr>Job Hazard Analysis   </vt:lpstr>
      <vt:lpstr>Solar Installation Fatality </vt:lpstr>
      <vt:lpstr>Horizontal Directional Drilling (HDD)</vt:lpstr>
      <vt:lpstr>Directional Drilling Hazards</vt:lpstr>
      <vt:lpstr>  Site and Mechanical Hazards </vt:lpstr>
      <vt:lpstr> Site and Mechanical Hazards  </vt:lpstr>
      <vt:lpstr>“Non-electrical” Electrical Tasks</vt:lpstr>
      <vt:lpstr>Concrete Pads OSHA 1926.701 </vt:lpstr>
      <vt:lpstr>Concrete Pad Installation Hazards</vt:lpstr>
      <vt:lpstr>String Inverter Installation</vt:lpstr>
      <vt:lpstr>Job Hazard Analysis   </vt:lpstr>
      <vt:lpstr>Transformer and Central Inverter Installation</vt:lpstr>
      <vt:lpstr>Reach Forklifts  OSHA 1910.178</vt:lpstr>
      <vt:lpstr>Forklift Safety: Operator training OSHA 1910.178</vt:lpstr>
      <vt:lpstr>Cranes OSHA 1926.1400</vt:lpstr>
      <vt:lpstr>      Job Hazard Analysis </vt:lpstr>
      <vt:lpstr>Wire Pulling / Feeding</vt:lpstr>
      <vt:lpstr>Mechanical Wire Pullers</vt:lpstr>
      <vt:lpstr>Attaching Modules to Racks</vt:lpstr>
      <vt:lpstr>Caught In/Between Modules OSHA 1926.250</vt:lpstr>
      <vt:lpstr>Job Hazard Analysis  </vt:lpstr>
      <vt:lpstr>Portable Ladder Duty Ratings OSHA 1926.1053</vt:lpstr>
      <vt:lpstr>Stepladder Use and Inspection OSHA 1926.1053(b)</vt:lpstr>
      <vt:lpstr>Ladder Inspection OSHA 1926.1053(b)</vt:lpstr>
      <vt:lpstr>Improper Ladder Use</vt:lpstr>
      <vt:lpstr>End of Presentation: Site and Mechanical Hazards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2021-05-17T13:13:34Z</dcterms:created>
  <dcterms:modified xsi:type="dcterms:W3CDTF">2021-05-18T17:03:15Z</dcterms:modified>
  <cp:category/>
</cp:coreProperties>
</file>