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20" r:id="rId1"/>
  </p:sldMasterIdLst>
  <p:notesMasterIdLst>
    <p:notesMasterId r:id="rId21"/>
  </p:notesMasterIdLst>
  <p:handoutMasterIdLst>
    <p:handoutMasterId r:id="rId22"/>
  </p:handoutMasterIdLst>
  <p:sldIdLst>
    <p:sldId id="487" r:id="rId2"/>
    <p:sldId id="544" r:id="rId3"/>
    <p:sldId id="568" r:id="rId4"/>
    <p:sldId id="625" r:id="rId5"/>
    <p:sldId id="569" r:id="rId6"/>
    <p:sldId id="566" r:id="rId7"/>
    <p:sldId id="573" r:id="rId8"/>
    <p:sldId id="574" r:id="rId9"/>
    <p:sldId id="624" r:id="rId10"/>
    <p:sldId id="575" r:id="rId11"/>
    <p:sldId id="579" r:id="rId12"/>
    <p:sldId id="623" r:id="rId13"/>
    <p:sldId id="582" r:id="rId14"/>
    <p:sldId id="498" r:id="rId15"/>
    <p:sldId id="500" r:id="rId16"/>
    <p:sldId id="585" r:id="rId17"/>
    <p:sldId id="587" r:id="rId18"/>
    <p:sldId id="583" r:id="rId19"/>
    <p:sldId id="497" r:id="rId20"/>
  </p:sldIdLst>
  <p:sldSz cx="9144000" cy="6858000" type="screen4x3"/>
  <p:notesSz cx="6924675" cy="9210675"/>
  <p:custDataLst>
    <p:tags r:id="rId23"/>
  </p:custDataLst>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Introduction" id="{6C9AEFAD-64CD-E141-AF2C-F6590495390F}">
          <p14:sldIdLst>
            <p14:sldId id="487"/>
            <p14:sldId id="544"/>
            <p14:sldId id="568"/>
            <p14:sldId id="625"/>
            <p14:sldId id="569"/>
            <p14:sldId id="566"/>
            <p14:sldId id="573"/>
            <p14:sldId id="574"/>
            <p14:sldId id="624"/>
            <p14:sldId id="575"/>
            <p14:sldId id="579"/>
            <p14:sldId id="623"/>
            <p14:sldId id="582"/>
            <p14:sldId id="498"/>
            <p14:sldId id="500"/>
            <p14:sldId id="585"/>
            <p14:sldId id="587"/>
            <p14:sldId id="583"/>
            <p14:sldId id="49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8" name="Author" initials="A" lastIdx="0" clrIdx="27"/>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F28"/>
    <a:srgbClr val="2776A7"/>
    <a:srgbClr val="FFA918"/>
    <a:srgbClr val="FFC3B9"/>
    <a:srgbClr val="FFFF00"/>
    <a:srgbClr val="BC171B"/>
    <a:srgbClr val="A6A6A6"/>
    <a:srgbClr val="317840"/>
    <a:srgbClr val="3D8F4E"/>
    <a:srgbClr val="36824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84" autoAdjust="0"/>
    <p:restoredTop sz="83800" autoAdjust="0"/>
  </p:normalViewPr>
  <p:slideViewPr>
    <p:cSldViewPr snapToGrid="0">
      <p:cViewPr varScale="1">
        <p:scale>
          <a:sx n="86" d="100"/>
          <a:sy n="86" d="100"/>
        </p:scale>
        <p:origin x="931" y="53"/>
      </p:cViewPr>
      <p:guideLst/>
    </p:cSldViewPr>
  </p:slideViewPr>
  <p:outlineViewPr>
    <p:cViewPr>
      <p:scale>
        <a:sx n="33" d="100"/>
        <a:sy n="33" d="100"/>
      </p:scale>
      <p:origin x="0" y="-43936"/>
    </p:cViewPr>
  </p:outlineViewPr>
  <p:notesTextViewPr>
    <p:cViewPr>
      <p:scale>
        <a:sx n="100" d="100"/>
        <a:sy n="100" d="100"/>
      </p:scale>
      <p:origin x="0" y="0"/>
    </p:cViewPr>
  </p:notesTextViewPr>
  <p:sorterViewPr>
    <p:cViewPr>
      <p:scale>
        <a:sx n="100" d="100"/>
        <a:sy n="100" d="100"/>
      </p:scale>
      <p:origin x="0" y="-25024"/>
    </p:cViewPr>
  </p:sorterViewPr>
  <p:notesViewPr>
    <p:cSldViewPr snapToGrid="0">
      <p:cViewPr varScale="1">
        <p:scale>
          <a:sx n="98" d="100"/>
          <a:sy n="98" d="100"/>
        </p:scale>
        <p:origin x="4280"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5310187" cy="260350"/>
          </a:xfrm>
          <a:prstGeom prst="rect">
            <a:avLst/>
          </a:prstGeom>
          <a:noFill/>
          <a:ln w="9525">
            <a:noFill/>
            <a:miter lim="800000"/>
            <a:headEnd/>
            <a:tailEnd/>
          </a:ln>
          <a:effectLst/>
        </p:spPr>
        <p:txBody>
          <a:bodyPr vert="horz" wrap="square" lIns="92189" tIns="46095" rIns="92189" bIns="46095" numCol="1" anchor="t" anchorCtr="0" compatLnSpc="1">
            <a:prstTxWarp prst="textNoShape">
              <a:avLst/>
            </a:prstTxWarp>
          </a:bodyPr>
          <a:lstStyle>
            <a:lvl1pPr algn="ctr" defTabSz="922338">
              <a:defRPr sz="1600">
                <a:latin typeface="Tahoma" pitchFamily="34" charset="0"/>
                <a:ea typeface="Tahoma" pitchFamily="34" charset="0"/>
                <a:cs typeface="Tahoma" pitchFamily="34" charset="0"/>
              </a:defRPr>
            </a:lvl1pPr>
          </a:lstStyle>
          <a:p>
            <a:pPr algn="l">
              <a:defRPr/>
            </a:pPr>
            <a:r>
              <a:rPr lang="en-US" sz="1400"/>
              <a:t>Ground-mounted PV Installation Safety</a:t>
            </a:r>
          </a:p>
        </p:txBody>
      </p:sp>
    </p:spTree>
    <p:extLst>
      <p:ext uri="{BB962C8B-B14F-4D97-AF65-F5344CB8AC3E}">
        <p14:creationId xmlns:p14="http://schemas.microsoft.com/office/powerpoint/2010/main" val="22278783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1" y="2"/>
            <a:ext cx="3462336" cy="460374"/>
          </a:xfrm>
          <a:prstGeom prst="rect">
            <a:avLst/>
          </a:prstGeom>
          <a:noFill/>
          <a:ln w="9525">
            <a:noFill/>
            <a:miter lim="800000"/>
            <a:headEnd/>
            <a:tailEnd/>
          </a:ln>
          <a:effectLst/>
        </p:spPr>
        <p:txBody>
          <a:bodyPr vert="horz" wrap="square" lIns="92189" tIns="46095" rIns="92189" bIns="46095" numCol="1" anchor="ctr" anchorCtr="0" compatLnSpc="1">
            <a:prstTxWarp prst="textNoShape">
              <a:avLst/>
            </a:prstTxWarp>
          </a:bodyPr>
          <a:lstStyle>
            <a:lvl1pPr defTabSz="922338">
              <a:defRPr sz="1400">
                <a:latin typeface="Tahoma" pitchFamily="34" charset="0"/>
                <a:ea typeface="Tahoma" pitchFamily="34" charset="0"/>
                <a:cs typeface="Tahoma" pitchFamily="34" charset="0"/>
              </a:defRPr>
            </a:lvl1pPr>
          </a:lstStyle>
          <a:p>
            <a:pPr>
              <a:defRPr/>
            </a:pPr>
            <a:r>
              <a:rPr lang="en-US" dirty="0"/>
              <a:t>Ground-mounted PV Installation Safety</a:t>
            </a:r>
          </a:p>
        </p:txBody>
      </p:sp>
      <p:sp>
        <p:nvSpPr>
          <p:cNvPr id="9219" name="Rectangle 4"/>
          <p:cNvSpPr>
            <a:spLocks noGrp="1" noRot="1" noChangeAspect="1" noChangeArrowheads="1" noTextEdit="1"/>
          </p:cNvSpPr>
          <p:nvPr>
            <p:ph type="sldImg" idx="2"/>
          </p:nvPr>
        </p:nvSpPr>
        <p:spPr bwMode="auto">
          <a:xfrm>
            <a:off x="1371600" y="457200"/>
            <a:ext cx="4143172" cy="3108960"/>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3797" name="Rectangle 5"/>
          <p:cNvSpPr>
            <a:spLocks noGrp="1" noChangeArrowheads="1"/>
          </p:cNvSpPr>
          <p:nvPr>
            <p:ph type="body" sz="quarter" idx="3"/>
          </p:nvPr>
        </p:nvSpPr>
        <p:spPr bwMode="auto">
          <a:xfrm>
            <a:off x="274320" y="3657600"/>
            <a:ext cx="6400800" cy="5279366"/>
          </a:xfrm>
          <a:prstGeom prst="rect">
            <a:avLst/>
          </a:prstGeom>
          <a:noFill/>
          <a:ln w="9525">
            <a:noFill/>
            <a:miter lim="800000"/>
            <a:headEnd/>
            <a:tailEnd/>
          </a:ln>
          <a:effectLst/>
        </p:spPr>
        <p:txBody>
          <a:bodyPr vert="horz" wrap="square" lIns="92189" tIns="46095" rIns="92189" bIns="46095" numCol="1" anchor="t" anchorCtr="0" compatLnSpc="1">
            <a:prstTxWarp prst="textNoShape">
              <a:avLst/>
            </a:prstTxWarp>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Slide Number Placeholder 2"/>
          <p:cNvSpPr>
            <a:spLocks noGrp="1"/>
          </p:cNvSpPr>
          <p:nvPr>
            <p:ph type="sldNum" sz="quarter" idx="5"/>
          </p:nvPr>
        </p:nvSpPr>
        <p:spPr>
          <a:xfrm>
            <a:off x="6331790" y="8919713"/>
            <a:ext cx="591299" cy="290962"/>
          </a:xfrm>
          <a:prstGeom prst="rect">
            <a:avLst/>
          </a:prstGeom>
        </p:spPr>
        <p:txBody>
          <a:bodyPr vert="horz" lIns="91440" tIns="45720" rIns="91440" bIns="45720" rtlCol="0" anchor="b"/>
          <a:lstStyle>
            <a:lvl1pPr algn="r">
              <a:defRPr sz="1200">
                <a:latin typeface="Tahoma" charset="0"/>
                <a:ea typeface="Tahoma" charset="0"/>
                <a:cs typeface="Tahoma" charset="0"/>
              </a:defRPr>
            </a:lvl1pPr>
          </a:lstStyle>
          <a:p>
            <a:fld id="{F2044902-878F-B949-9CEA-0806CB61E298}" type="slidenum">
              <a:rPr lang="en-US" smtClean="0"/>
              <a:pPr/>
              <a:t>‹#›</a:t>
            </a:fld>
            <a:endParaRPr lang="en-US"/>
          </a:p>
        </p:txBody>
      </p:sp>
    </p:spTree>
    <p:extLst>
      <p:ext uri="{BB962C8B-B14F-4D97-AF65-F5344CB8AC3E}">
        <p14:creationId xmlns:p14="http://schemas.microsoft.com/office/powerpoint/2010/main" val="2155694440"/>
      </p:ext>
    </p:extLst>
  </p:cSld>
  <p:clrMap bg1="lt1" tx1="dk1" bg2="lt2" tx2="dk2" accent1="accent1" accent2="accent2" accent3="accent3" accent4="accent4" accent5="accent5" accent6="accent6" hlink="hlink" folHlink="folHlink"/>
  <p:hf ftr="0" dt="0"/>
  <p:notesStyle>
    <a:lvl1pPr algn="l" rtl="0" eaLnBrk="0" fontAlgn="base" hangingPunct="0">
      <a:spcBef>
        <a:spcPct val="0"/>
      </a:spcBef>
      <a:spcAft>
        <a:spcPct val="0"/>
      </a:spcAft>
      <a:defRPr sz="1200" kern="1200">
        <a:solidFill>
          <a:schemeClr val="tx1"/>
        </a:solidFill>
        <a:latin typeface="Tahoma" pitchFamily="34" charset="0"/>
        <a:ea typeface="ＭＳ Ｐゴシック" charset="0"/>
        <a:cs typeface="Tahoma" pitchFamily="34" charset="0"/>
      </a:defRPr>
    </a:lvl1pPr>
    <a:lvl2pPr marL="457200" algn="l" rtl="0" eaLnBrk="0" fontAlgn="base" hangingPunct="0">
      <a:spcBef>
        <a:spcPct val="0"/>
      </a:spcBef>
      <a:spcAft>
        <a:spcPct val="0"/>
      </a:spcAft>
      <a:defRPr sz="1200" kern="1200">
        <a:solidFill>
          <a:schemeClr val="tx1"/>
        </a:solidFill>
        <a:latin typeface="Tahoma" pitchFamily="34" charset="0"/>
        <a:ea typeface="Tahoma" pitchFamily="34" charset="0"/>
        <a:cs typeface="Tahoma" pitchFamily="34" charset="0"/>
      </a:defRPr>
    </a:lvl2pPr>
    <a:lvl3pPr marL="914400" algn="l" rtl="0" eaLnBrk="0" fontAlgn="base" hangingPunct="0">
      <a:spcBef>
        <a:spcPct val="0"/>
      </a:spcBef>
      <a:spcAft>
        <a:spcPct val="0"/>
      </a:spcAft>
      <a:defRPr sz="1200" kern="1200">
        <a:solidFill>
          <a:schemeClr val="tx1"/>
        </a:solidFill>
        <a:latin typeface="Tahoma" pitchFamily="34" charset="0"/>
        <a:ea typeface="Tahoma" pitchFamily="34" charset="0"/>
        <a:cs typeface="Tahoma" pitchFamily="34" charset="0"/>
      </a:defRPr>
    </a:lvl3pPr>
    <a:lvl4pPr marL="1371600" algn="l" rtl="0" eaLnBrk="0" fontAlgn="base" hangingPunct="0">
      <a:spcBef>
        <a:spcPct val="0"/>
      </a:spcBef>
      <a:spcAft>
        <a:spcPct val="0"/>
      </a:spcAft>
      <a:defRPr sz="1200" kern="1200">
        <a:solidFill>
          <a:schemeClr val="tx1"/>
        </a:solidFill>
        <a:latin typeface="Tahoma" pitchFamily="34" charset="0"/>
        <a:ea typeface="Tahoma" pitchFamily="34" charset="0"/>
        <a:cs typeface="Tahoma" pitchFamily="34" charset="0"/>
      </a:defRPr>
    </a:lvl4pPr>
    <a:lvl5pPr marL="1828800" algn="l" rtl="0" eaLnBrk="0" fontAlgn="base" hangingPunct="0">
      <a:spcBef>
        <a:spcPct val="0"/>
      </a:spcBef>
      <a:spcAft>
        <a:spcPct val="0"/>
      </a:spcAft>
      <a:defRPr sz="1200" kern="1200">
        <a:solidFill>
          <a:schemeClr val="tx1"/>
        </a:solidFill>
        <a:latin typeface="Tahoma" pitchFamily="34" charset="0"/>
        <a:ea typeface="Tahoma" pitchFamily="34" charset="0"/>
        <a:cs typeface="Tahom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pos="218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485775"/>
            <a:ext cx="4159250" cy="31210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Welcome to this online course on large scale ground-mounted solar installation safety, my name is….</a:t>
            </a:r>
          </a:p>
          <a:p>
            <a:pPr marL="171450" indent="-171450">
              <a:buFont typeface="Arial" panose="020B0604020202020204" pitchFamily="34" charset="0"/>
              <a:buChar char="•"/>
            </a:pPr>
            <a:r>
              <a:rPr lang="en-US" baseline="0" dirty="0"/>
              <a:t>This course was produced under a Susan Harwood Training Grant through OSHA, the Occupational Safety and Health Administration; OSHA is an agency of the US Department of Labor.</a:t>
            </a:r>
          </a:p>
          <a:p>
            <a:pPr marL="171450" indent="-171450">
              <a:buFont typeface="Arial" panose="020B0604020202020204" pitchFamily="34" charset="0"/>
              <a:buChar char="•"/>
            </a:pPr>
            <a:r>
              <a:rPr lang="en-US" baseline="0" dirty="0"/>
              <a:t>SEI is thankful that OSHA recognizes the continued rapid growth of the solar PV industry- it’s a relatively high hazard industry- therefore there’s a big need for solar-specific safety training. </a:t>
            </a:r>
          </a:p>
          <a:p>
            <a:pPr marL="171450" indent="-171450">
              <a:buFontTx/>
              <a:buChar char="-"/>
            </a:pPr>
            <a:r>
              <a:rPr lang="en-US" baseline="0" dirty="0"/>
              <a:t>Disclaimer: Although this material was produced under a grant from OSHA, t</a:t>
            </a:r>
            <a:r>
              <a:rPr lang="en-US" sz="1200" baseline="0" dirty="0">
                <a:latin typeface="Tahoma"/>
                <a:cs typeface="Tahoma"/>
              </a:rPr>
              <a:t>his training material </a:t>
            </a:r>
            <a:r>
              <a:rPr lang="en-US" sz="1200" dirty="0">
                <a:latin typeface="Tahoma"/>
                <a:cs typeface="Tahoma"/>
              </a:rPr>
              <a:t>does not necessarily reflect the views or policies of the U.S. Department of Labor, nor does mention of trade names, commercial products, or organizations imply endorsement by the U.S. Government</a:t>
            </a:r>
            <a:endParaRPr lang="en-US" baseline="0" dirty="0"/>
          </a:p>
          <a:p>
            <a:pPr marL="171450" indent="-171450">
              <a:buFont typeface="Arial" panose="020B0604020202020204" pitchFamily="34" charset="0"/>
              <a:buChar char="•"/>
            </a:pPr>
            <a:endParaRPr lang="en-US" baseline="0" dirty="0"/>
          </a:p>
        </p:txBody>
      </p:sp>
      <p:sp>
        <p:nvSpPr>
          <p:cNvPr id="4" name="Header Placeholder 3"/>
          <p:cNvSpPr>
            <a:spLocks noGrp="1"/>
          </p:cNvSpPr>
          <p:nvPr>
            <p:ph type="hdr" sz="quarter" idx="10"/>
          </p:nvPr>
        </p:nvSpPr>
        <p:spPr/>
        <p:txBody>
          <a:bodyPr/>
          <a:lstStyle/>
          <a:p>
            <a:pPr>
              <a:defRPr/>
            </a:pPr>
            <a:r>
              <a:rPr lang="en-US"/>
              <a:t>Ground-mounted PV Installation Safety</a:t>
            </a:r>
            <a:endParaRPr lang="en-US" dirty="0"/>
          </a:p>
        </p:txBody>
      </p:sp>
      <p:sp>
        <p:nvSpPr>
          <p:cNvPr id="5" name="Slide Number Placeholder 4"/>
          <p:cNvSpPr>
            <a:spLocks noGrp="1"/>
          </p:cNvSpPr>
          <p:nvPr>
            <p:ph type="sldNum" sz="quarter" idx="11"/>
          </p:nvPr>
        </p:nvSpPr>
        <p:spPr/>
        <p:txBody>
          <a:bodyPr/>
          <a:lstStyle/>
          <a:p>
            <a:fld id="{F2044902-878F-B949-9CEA-0806CB61E298}" type="slidenum">
              <a:rPr lang="en-US" smtClean="0"/>
              <a:pPr/>
              <a:t>1</a:t>
            </a:fld>
            <a:endParaRPr lang="en-US" dirty="0"/>
          </a:p>
        </p:txBody>
      </p:sp>
    </p:spTree>
    <p:extLst>
      <p:ext uri="{BB962C8B-B14F-4D97-AF65-F5344CB8AC3E}">
        <p14:creationId xmlns:p14="http://schemas.microsoft.com/office/powerpoint/2010/main" val="2331548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baseline="0" dirty="0"/>
              <a:t>Subpart C of Part 1926- General Safety and Health Provisions- states that it’s the employer’s responsibility to instruct each employee on the recognition and avoidance of unsafe conditions, as well as the applicable regulations to control or eliminate hazards</a:t>
            </a:r>
          </a:p>
          <a:p>
            <a:pPr marL="171450" indent="-171450">
              <a:buFont typeface="Arial" panose="020B0604020202020204" pitchFamily="34" charset="0"/>
              <a:buChar char="•"/>
            </a:pPr>
            <a:r>
              <a:rPr lang="en-US" sz="1200" kern="1200" dirty="0">
                <a:solidFill>
                  <a:schemeClr val="tx1"/>
                </a:solidFill>
                <a:effectLst/>
                <a:latin typeface="Tahoma" pitchFamily="34" charset="0"/>
                <a:ea typeface="ＭＳ Ｐゴシック" charset="0"/>
                <a:cs typeface="Tahoma" pitchFamily="34" charset="0"/>
              </a:rPr>
              <a:t>There are several ways to train employees</a:t>
            </a:r>
          </a:p>
          <a:p>
            <a:pPr marL="628650" lvl="1" indent="-171450">
              <a:buFont typeface="Arial" panose="020B0604020202020204" pitchFamily="34" charset="0"/>
              <a:buChar char="•"/>
            </a:pPr>
            <a:r>
              <a:rPr lang="en-US" sz="1200" kern="1200" dirty="0">
                <a:solidFill>
                  <a:schemeClr val="tx1"/>
                </a:solidFill>
                <a:effectLst/>
                <a:latin typeface="Tahoma" pitchFamily="34" charset="0"/>
                <a:ea typeface="ＭＳ Ｐゴシック" charset="0"/>
                <a:cs typeface="Tahoma" pitchFamily="34" charset="0"/>
              </a:rPr>
              <a:t>Perform the training within the business (in-house trainings must be led by a competent person, which we’ll talk about on the next slide)</a:t>
            </a:r>
          </a:p>
          <a:p>
            <a:pPr marL="628650" lvl="1" indent="-171450">
              <a:buFont typeface="Arial" panose="020B0604020202020204" pitchFamily="34" charset="0"/>
              <a:buChar char="•"/>
            </a:pPr>
            <a:r>
              <a:rPr lang="en-US" sz="1200" kern="1200" dirty="0">
                <a:solidFill>
                  <a:schemeClr val="tx1"/>
                </a:solidFill>
                <a:effectLst/>
                <a:latin typeface="Tahoma" pitchFamily="34" charset="0"/>
                <a:ea typeface="ＭＳ Ｐゴシック" charset="0"/>
                <a:cs typeface="Tahoma" pitchFamily="34" charset="0"/>
              </a:rPr>
              <a:t>Send employees to professional training courses such as free classroom training offered by OSHA or first aid training offered by the</a:t>
            </a:r>
            <a:r>
              <a:rPr lang="en-US" sz="1200" kern="1200" baseline="0" dirty="0">
                <a:solidFill>
                  <a:schemeClr val="tx1"/>
                </a:solidFill>
                <a:effectLst/>
                <a:latin typeface="Tahoma" pitchFamily="34" charset="0"/>
                <a:ea typeface="ＭＳ Ｐゴシック" charset="0"/>
                <a:cs typeface="Tahoma" pitchFamily="34" charset="0"/>
              </a:rPr>
              <a:t> </a:t>
            </a:r>
            <a:r>
              <a:rPr lang="en-US" sz="1200" kern="1200" dirty="0">
                <a:solidFill>
                  <a:schemeClr val="tx1"/>
                </a:solidFill>
                <a:effectLst/>
                <a:latin typeface="Tahoma" pitchFamily="34" charset="0"/>
                <a:ea typeface="ＭＳ Ｐゴシック" charset="0"/>
                <a:cs typeface="Tahoma" pitchFamily="34" charset="0"/>
              </a:rPr>
              <a:t>Red Cross. </a:t>
            </a:r>
          </a:p>
          <a:p>
            <a:pPr marL="628650" lvl="1" indent="-171450">
              <a:buFont typeface="Arial" panose="020B0604020202020204" pitchFamily="34" charset="0"/>
              <a:buChar char="•"/>
            </a:pPr>
            <a:r>
              <a:rPr lang="en-US" sz="1200" kern="1200" dirty="0">
                <a:solidFill>
                  <a:schemeClr val="tx1"/>
                </a:solidFill>
                <a:effectLst/>
                <a:latin typeface="Tahoma" pitchFamily="34" charset="0"/>
                <a:ea typeface="ＭＳ Ｐゴシック" charset="0"/>
                <a:cs typeface="Tahoma" pitchFamily="34" charset="0"/>
              </a:rPr>
              <a:t>Add to training by requiring that employees complete content-specific</a:t>
            </a:r>
            <a:r>
              <a:rPr lang="en-US" sz="1200" kern="1200" baseline="0" dirty="0">
                <a:solidFill>
                  <a:schemeClr val="tx1"/>
                </a:solidFill>
                <a:effectLst/>
                <a:latin typeface="Tahoma" pitchFamily="34" charset="0"/>
                <a:ea typeface="ＭＳ Ｐゴシック" charset="0"/>
                <a:cs typeface="Tahoma" pitchFamily="34" charset="0"/>
              </a:rPr>
              <a:t> </a:t>
            </a:r>
            <a:r>
              <a:rPr lang="en-US" sz="1200" kern="1200" dirty="0">
                <a:solidFill>
                  <a:schemeClr val="tx1"/>
                </a:solidFill>
                <a:effectLst/>
                <a:latin typeface="Tahoma" pitchFamily="34" charset="0"/>
                <a:ea typeface="ＭＳ Ｐゴシック" charset="0"/>
                <a:cs typeface="Tahoma" pitchFamily="34" charset="0"/>
              </a:rPr>
              <a:t>courses such as this one.</a:t>
            </a:r>
          </a:p>
          <a:p>
            <a:pPr marL="171450" lvl="0" indent="-171450">
              <a:buFont typeface="Arial" panose="020B0604020202020204" pitchFamily="34" charset="0"/>
              <a:buChar char="•"/>
            </a:pPr>
            <a:r>
              <a:rPr lang="en-US" sz="1200" kern="1200" dirty="0">
                <a:solidFill>
                  <a:schemeClr val="tx1"/>
                </a:solidFill>
                <a:effectLst/>
                <a:latin typeface="Tahoma" pitchFamily="34" charset="0"/>
                <a:ea typeface="ＭＳ Ｐゴシック" charset="0"/>
                <a:cs typeface="Tahoma" pitchFamily="34" charset="0"/>
              </a:rPr>
              <a:t>A</a:t>
            </a:r>
            <a:r>
              <a:rPr lang="en-US" sz="1200" kern="1200" baseline="0" dirty="0">
                <a:solidFill>
                  <a:schemeClr val="tx1"/>
                </a:solidFill>
                <a:effectLst/>
                <a:latin typeface="Tahoma" pitchFamily="34" charset="0"/>
                <a:ea typeface="ＭＳ Ｐゴシック" charset="0"/>
                <a:cs typeface="Tahoma" pitchFamily="34" charset="0"/>
              </a:rPr>
              <a:t> combination of these options may be the best option</a:t>
            </a:r>
          </a:p>
          <a:p>
            <a:pPr marL="171450" lvl="0" indent="-171450">
              <a:buFont typeface="Arial" panose="020B0604020202020204" pitchFamily="34" charset="0"/>
              <a:buChar char="•"/>
            </a:pPr>
            <a:r>
              <a:rPr lang="en-US" sz="1200" kern="1200" baseline="0" dirty="0">
                <a:solidFill>
                  <a:schemeClr val="tx1"/>
                </a:solidFill>
                <a:effectLst/>
                <a:latin typeface="Tahoma" pitchFamily="34" charset="0"/>
                <a:ea typeface="ＭＳ Ｐゴシック" charset="0"/>
                <a:cs typeface="Tahoma" pitchFamily="34" charset="0"/>
              </a:rPr>
              <a:t>If you’re an employer (or an employee) and you’re thinking that safety training is a waste of time and money, c</a:t>
            </a:r>
            <a:r>
              <a:rPr lang="en-US" sz="1200" kern="1200" dirty="0">
                <a:solidFill>
                  <a:schemeClr val="tx1"/>
                </a:solidFill>
                <a:effectLst/>
                <a:latin typeface="Tahoma" pitchFamily="34" charset="0"/>
                <a:ea typeface="ＭＳ Ｐゴシック" charset="0"/>
                <a:cs typeface="Tahoma" pitchFamily="34" charset="0"/>
              </a:rPr>
              <a:t>onsider what one lost workday injury might cost the company in terms of: </a:t>
            </a:r>
          </a:p>
          <a:p>
            <a:pPr marL="628650" lvl="1" indent="-171450">
              <a:buFont typeface="Arial" panose="020B0604020202020204" pitchFamily="34" charset="0"/>
              <a:buChar char="•"/>
            </a:pPr>
            <a:r>
              <a:rPr lang="en-US" sz="1200" kern="1200" dirty="0">
                <a:solidFill>
                  <a:schemeClr val="tx1"/>
                </a:solidFill>
                <a:effectLst/>
                <a:latin typeface="Tahoma" pitchFamily="34" charset="0"/>
                <a:ea typeface="ＭＳ Ｐゴシック" charset="0"/>
                <a:cs typeface="Tahoma" pitchFamily="34" charset="0"/>
              </a:rPr>
              <a:t> Installation down-time-</a:t>
            </a:r>
            <a:r>
              <a:rPr lang="en-US" sz="1200" kern="1200" baseline="0" dirty="0">
                <a:solidFill>
                  <a:schemeClr val="tx1"/>
                </a:solidFill>
                <a:effectLst/>
                <a:latin typeface="Tahoma" pitchFamily="34" charset="0"/>
                <a:ea typeface="ＭＳ Ｐゴシック" charset="0"/>
                <a:cs typeface="Tahoma" pitchFamily="34" charset="0"/>
              </a:rPr>
              <a:t> t</a:t>
            </a:r>
            <a:r>
              <a:rPr lang="en-US" sz="1200" kern="1200" dirty="0">
                <a:solidFill>
                  <a:schemeClr val="tx1"/>
                </a:solidFill>
                <a:effectLst/>
                <a:latin typeface="Tahoma" pitchFamily="34" charset="0"/>
                <a:ea typeface="ＭＳ Ｐゴシック" charset="0"/>
                <a:cs typeface="Tahoma" pitchFamily="34" charset="0"/>
              </a:rPr>
              <a:t>ime lost by injured employees and supervisors helping the accident victim. </a:t>
            </a:r>
          </a:p>
          <a:p>
            <a:pPr marL="628650" lvl="1" indent="-171450">
              <a:buFont typeface="Arial" panose="020B0604020202020204" pitchFamily="34" charset="0"/>
              <a:buChar char="•"/>
            </a:pPr>
            <a:r>
              <a:rPr lang="en-US" sz="1200" kern="1200" dirty="0">
                <a:solidFill>
                  <a:schemeClr val="tx1"/>
                </a:solidFill>
                <a:effectLst/>
                <a:latin typeface="Tahoma" pitchFamily="34" charset="0"/>
                <a:ea typeface="ＭＳ Ｐゴシック" charset="0"/>
                <a:cs typeface="Tahoma" pitchFamily="34" charset="0"/>
              </a:rPr>
              <a:t>Admin</a:t>
            </a:r>
            <a:r>
              <a:rPr lang="en-US" sz="1200" kern="1200" baseline="0" dirty="0">
                <a:solidFill>
                  <a:schemeClr val="tx1"/>
                </a:solidFill>
                <a:effectLst/>
                <a:latin typeface="Tahoma" pitchFamily="34" charset="0"/>
                <a:ea typeface="ＭＳ Ｐゴシック" charset="0"/>
                <a:cs typeface="Tahoma" pitchFamily="34" charset="0"/>
              </a:rPr>
              <a:t> cost: </a:t>
            </a:r>
            <a:r>
              <a:rPr lang="en-US" sz="1200" kern="1200" dirty="0">
                <a:solidFill>
                  <a:schemeClr val="tx1"/>
                </a:solidFill>
                <a:effectLst/>
                <a:latin typeface="Tahoma" pitchFamily="34" charset="0"/>
                <a:ea typeface="ＭＳ Ｐゴシック" charset="0"/>
                <a:cs typeface="Tahoma" pitchFamily="34" charset="0"/>
              </a:rPr>
              <a:t>paperwork generated by the accident. </a:t>
            </a:r>
            <a:endParaRPr lang="en-US" dirty="0">
              <a:effectLst/>
            </a:endParaRPr>
          </a:p>
          <a:p>
            <a:pPr marL="628650" lvl="1" indent="-171450">
              <a:buFont typeface="Arial" panose="020B0604020202020204" pitchFamily="34" charset="0"/>
              <a:buChar char="•"/>
            </a:pPr>
            <a:r>
              <a:rPr lang="en-US" sz="1200" kern="1200" dirty="0">
                <a:solidFill>
                  <a:schemeClr val="tx1"/>
                </a:solidFill>
                <a:effectLst/>
                <a:latin typeface="Tahoma" pitchFamily="34" charset="0"/>
                <a:ea typeface="ＭＳ Ｐゴシック" charset="0"/>
                <a:cs typeface="Tahoma" pitchFamily="34" charset="0"/>
              </a:rPr>
              <a:t>Time to hire or train a worker to replace the injured</a:t>
            </a:r>
            <a:r>
              <a:rPr lang="en-US" sz="1200" kern="1200" baseline="0" dirty="0">
                <a:solidFill>
                  <a:schemeClr val="tx1"/>
                </a:solidFill>
                <a:effectLst/>
                <a:latin typeface="Tahoma" pitchFamily="34" charset="0"/>
                <a:ea typeface="ＭＳ Ｐゴシック" charset="0"/>
                <a:cs typeface="Tahoma" pitchFamily="34" charset="0"/>
              </a:rPr>
              <a:t> installer </a:t>
            </a:r>
            <a:r>
              <a:rPr lang="en-US" sz="1200" kern="1200" dirty="0">
                <a:solidFill>
                  <a:schemeClr val="tx1"/>
                </a:solidFill>
                <a:effectLst/>
                <a:latin typeface="Tahoma" pitchFamily="34" charset="0"/>
                <a:ea typeface="ＭＳ Ｐゴシック" charset="0"/>
                <a:cs typeface="Tahoma" pitchFamily="34" charset="0"/>
              </a:rPr>
              <a:t>until they return to work. </a:t>
            </a:r>
            <a:endParaRPr lang="en-US" dirty="0">
              <a:effectLst/>
            </a:endParaRPr>
          </a:p>
          <a:p>
            <a:pPr marL="628650" lvl="1" indent="-171450">
              <a:buFont typeface="Arial" panose="020B0604020202020204" pitchFamily="34" charset="0"/>
              <a:buChar char="•"/>
            </a:pPr>
            <a:r>
              <a:rPr lang="en-US" sz="1200" kern="1200" dirty="0">
                <a:solidFill>
                  <a:schemeClr val="tx1"/>
                </a:solidFill>
                <a:effectLst/>
                <a:latin typeface="Tahoma" pitchFamily="34" charset="0"/>
                <a:ea typeface="ＭＳ Ｐゴシック" charset="0"/>
                <a:cs typeface="Tahoma" pitchFamily="34" charset="0"/>
              </a:rPr>
              <a:t>Time and cost for repair or replacement of damaged equipment or materials. </a:t>
            </a:r>
            <a:endParaRPr lang="en-US" dirty="0">
              <a:effectLst/>
            </a:endParaRPr>
          </a:p>
          <a:p>
            <a:pPr marL="628650" lvl="1" indent="-171450">
              <a:buFont typeface="Arial" panose="020B0604020202020204" pitchFamily="34" charset="0"/>
              <a:buChar char="•"/>
            </a:pPr>
            <a:r>
              <a:rPr lang="en-US" sz="1200" kern="1200" dirty="0">
                <a:solidFill>
                  <a:schemeClr val="tx1"/>
                </a:solidFill>
                <a:effectLst/>
                <a:latin typeface="Tahoma" pitchFamily="34" charset="0"/>
                <a:ea typeface="ＭＳ Ｐゴシック" charset="0"/>
                <a:cs typeface="Tahoma" pitchFamily="34" charset="0"/>
              </a:rPr>
              <a:t>Increased</a:t>
            </a:r>
            <a:r>
              <a:rPr lang="en-US" sz="1200" kern="1200" baseline="0" dirty="0">
                <a:solidFill>
                  <a:schemeClr val="tx1"/>
                </a:solidFill>
                <a:effectLst/>
                <a:latin typeface="Tahoma" pitchFamily="34" charset="0"/>
                <a:ea typeface="ＭＳ Ｐゴシック" charset="0"/>
                <a:cs typeface="Tahoma" pitchFamily="34" charset="0"/>
              </a:rPr>
              <a:t> insurance cost</a:t>
            </a:r>
            <a:endParaRPr lang="en-US" dirty="0">
              <a:effectLst/>
            </a:endParaRPr>
          </a:p>
          <a:p>
            <a:pPr marL="628650" lvl="1" indent="-171450">
              <a:buFont typeface="Arial" panose="020B0604020202020204" pitchFamily="34" charset="0"/>
              <a:buChar char="•"/>
            </a:pPr>
            <a:r>
              <a:rPr lang="en-US" sz="1200" kern="1200" dirty="0">
                <a:solidFill>
                  <a:schemeClr val="tx1"/>
                </a:solidFill>
                <a:effectLst/>
                <a:latin typeface="Tahoma" pitchFamily="34" charset="0"/>
                <a:ea typeface="ＭＳ Ｐゴシック" charset="0"/>
                <a:cs typeface="Tahoma" pitchFamily="34" charset="0"/>
              </a:rPr>
              <a:t>Reduced morale among your employees and perhaps lower efficiency. </a:t>
            </a:r>
            <a:endParaRPr lang="en-US" dirty="0">
              <a:effectLst/>
            </a:endParaRPr>
          </a:p>
          <a:p>
            <a:pPr marL="628650" lvl="1" indent="-171450">
              <a:buFont typeface="Arial" panose="020B0604020202020204" pitchFamily="34" charset="0"/>
              <a:buChar char="•"/>
            </a:pPr>
            <a:r>
              <a:rPr lang="en-US" sz="1200" kern="1200" dirty="0">
                <a:solidFill>
                  <a:schemeClr val="tx1"/>
                </a:solidFill>
                <a:effectLst/>
                <a:latin typeface="Tahoma" pitchFamily="34" charset="0"/>
                <a:ea typeface="ＭＳ Ｐゴシック" charset="0"/>
                <a:cs typeface="Tahoma" pitchFamily="34" charset="0"/>
              </a:rPr>
              <a:t>OSHA penalties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baseline="0" dirty="0"/>
              <a:t>Create a culture of safety! An embedded part of the job and work environment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200" kern="1200" baseline="0" dirty="0">
                <a:solidFill>
                  <a:schemeClr val="tx1"/>
                </a:solidFill>
                <a:effectLst/>
                <a:latin typeface="Tahoma" pitchFamily="34" charset="0"/>
                <a:ea typeface="ＭＳ Ｐゴシック" charset="0"/>
                <a:cs typeface="Tahoma" pitchFamily="34" charset="0"/>
              </a:rPr>
              <a:t>Many subparts list additional/specific employer training responsibilities- for instance ladders, excavations, etc.</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baseline="0" dirty="0"/>
              <a:t>While it’s the employer’s responsibility to provide safety training, it’s YOUR responsibility to follow standard operating procedures and use appropriate PPE!!!</a:t>
            </a:r>
            <a:endParaRPr lang="en-US" sz="1200" kern="1200" baseline="0" dirty="0">
              <a:solidFill>
                <a:schemeClr val="tx1"/>
              </a:solidFill>
              <a:effectLst/>
              <a:latin typeface="Tahoma" pitchFamily="34" charset="0"/>
              <a:ea typeface="ＭＳ Ｐゴシック" charset="0"/>
              <a:cs typeface="Tahoma" pitchFamily="34" charset="0"/>
            </a:endParaRPr>
          </a:p>
          <a:p>
            <a:endParaRPr lang="en-US" dirty="0">
              <a:effectLst/>
            </a:endParaRPr>
          </a:p>
          <a:p>
            <a:pPr marL="171450" indent="-171450">
              <a:buFontTx/>
              <a:buChar char="-"/>
            </a:pPr>
            <a:endParaRPr lang="en-US" dirty="0"/>
          </a:p>
        </p:txBody>
      </p:sp>
      <p:sp>
        <p:nvSpPr>
          <p:cNvPr id="4" name="Header Placeholder 3"/>
          <p:cNvSpPr>
            <a:spLocks noGrp="1"/>
          </p:cNvSpPr>
          <p:nvPr>
            <p:ph type="hdr" sz="quarter" idx="10"/>
          </p:nvPr>
        </p:nvSpPr>
        <p:spPr/>
        <p:txBody>
          <a:bodyPr/>
          <a:lstStyle/>
          <a:p>
            <a:pPr>
              <a:defRPr/>
            </a:pPr>
            <a:r>
              <a:rPr lang="en-US"/>
              <a:t>Ground-mounted PV Installation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11</a:t>
            </a:fld>
            <a:endParaRPr lang="en-US"/>
          </a:p>
        </p:txBody>
      </p:sp>
    </p:spTree>
    <p:extLst>
      <p:ext uri="{BB962C8B-B14F-4D97-AF65-F5344CB8AC3E}">
        <p14:creationId xmlns:p14="http://schemas.microsoft.com/office/powerpoint/2010/main" val="2978693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normAutofit fontScale="70000" lnSpcReduction="20000"/>
          </a:bodyPr>
          <a:lstStyle/>
          <a:p>
            <a:pPr marL="171450" indent="-171450">
              <a:buFont typeface="Arial" panose="020B0604020202020204" pitchFamily="34" charset="0"/>
              <a:buChar char="•"/>
            </a:pPr>
            <a:r>
              <a:rPr lang="en-US" dirty="0"/>
              <a:t>It is important to understand what it takes to become a Authorized/Designated vs. Competent vs. Qualified Person from an OSHA perspective.</a:t>
            </a:r>
          </a:p>
          <a:p>
            <a:pPr marL="171450" indent="-171450">
              <a:buFont typeface="Arial" panose="020B0604020202020204" pitchFamily="34" charset="0"/>
              <a:buChar char="•"/>
            </a:pPr>
            <a:r>
              <a:rPr lang="en-US" dirty="0"/>
              <a:t>OSHA defines an “authorized” person as </a:t>
            </a:r>
            <a:r>
              <a:rPr lang="en-US" i="1" dirty="0"/>
              <a:t>”a person approved or assigned by the employer to perform a specific type of duty or duties or to be at a specific location or locations at a job site”.</a:t>
            </a:r>
          </a:p>
          <a:p>
            <a:pPr marL="628650" lvl="1" indent="-171450">
              <a:buFont typeface="Arial" panose="020B0604020202020204" pitchFamily="34" charset="0"/>
              <a:buChar char="•"/>
            </a:pPr>
            <a:r>
              <a:rPr lang="en-US" sz="1200" b="0" kern="1200" dirty="0">
                <a:solidFill>
                  <a:schemeClr val="tx1"/>
                </a:solidFill>
                <a:effectLst/>
                <a:latin typeface="Tahoma" pitchFamily="34" charset="0"/>
                <a:ea typeface="ＭＳ Ｐゴシック" charset="0"/>
                <a:cs typeface="Tahoma" pitchFamily="34" charset="0"/>
              </a:rPr>
              <a:t>It is up to the employer to determine who is Authorized (or Designated) to perform specific tasks or be in specific areas. The onus is on the employer to ensure that those employees have the knowledge, skills, personal protective equipment, etc. to perform work in that area safely. </a:t>
            </a:r>
          </a:p>
          <a:p>
            <a:pPr marL="628650" lvl="1"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 “competent” takes on a little higher authority. OSHA defines a competent person </a:t>
            </a:r>
            <a:r>
              <a:rPr lang="en-US" baseline="0" dirty="0"/>
              <a:t>as </a:t>
            </a:r>
            <a:r>
              <a:rPr lang="en-US" i="1" baseline="0" dirty="0"/>
              <a:t>“someone who is </a:t>
            </a:r>
            <a:r>
              <a:rPr lang="en-US" i="1" baseline="0" dirty="0">
                <a:latin typeface="Tahoma" pitchFamily="34" charset="0"/>
                <a:ea typeface="Tahoma" pitchFamily="34" charset="0"/>
                <a:cs typeface="Tahoma" pitchFamily="34" charset="0"/>
              </a:rPr>
              <a:t>c</a:t>
            </a:r>
            <a:r>
              <a:rPr lang="en-US" i="1" dirty="0">
                <a:latin typeface="Tahoma" pitchFamily="34" charset="0"/>
                <a:ea typeface="Tahoma" pitchFamily="34" charset="0"/>
                <a:cs typeface="Tahoma" pitchFamily="34" charset="0"/>
              </a:rPr>
              <a:t>apable of identifying existing and predictable hazards in surroundings or working conditions which are unsanitary, hazardous, or dangerous to employees</a:t>
            </a:r>
            <a:r>
              <a:rPr lang="en-US" i="1" baseline="0" dirty="0">
                <a:latin typeface="Tahoma" pitchFamily="34" charset="0"/>
                <a:ea typeface="Tahoma" pitchFamily="34" charset="0"/>
                <a:cs typeface="Tahoma" pitchFamily="34" charset="0"/>
              </a:rPr>
              <a:t> AND who h</a:t>
            </a:r>
            <a:r>
              <a:rPr lang="en-US" i="1" dirty="0">
                <a:latin typeface="Tahoma" pitchFamily="34" charset="0"/>
                <a:ea typeface="Tahoma" pitchFamily="34" charset="0"/>
                <a:cs typeface="Tahoma" pitchFamily="34" charset="0"/>
              </a:rPr>
              <a:t>as authorization to take prompt corrective measures to eliminate or</a:t>
            </a:r>
            <a:r>
              <a:rPr lang="en-US" i="1" baseline="0" dirty="0">
                <a:latin typeface="Tahoma" pitchFamily="34" charset="0"/>
                <a:ea typeface="Tahoma" pitchFamily="34" charset="0"/>
                <a:cs typeface="Tahoma" pitchFamily="34" charset="0"/>
              </a:rPr>
              <a:t> control hazards”. </a:t>
            </a:r>
          </a:p>
          <a:p>
            <a:pPr marL="628650" lvl="1" indent="-171450">
              <a:buFont typeface="Arial" panose="020B0604020202020204" pitchFamily="34" charset="0"/>
              <a:buChar char="•"/>
            </a:pPr>
            <a:r>
              <a:rPr lang="en-US" sz="1200" b="0" kern="1200" dirty="0">
                <a:solidFill>
                  <a:schemeClr val="tx1"/>
                </a:solidFill>
                <a:effectLst/>
                <a:latin typeface="Tahoma" pitchFamily="34" charset="0"/>
                <a:ea typeface="ＭＳ Ｐゴシック" charset="0"/>
                <a:cs typeface="Tahoma" pitchFamily="34" charset="0"/>
              </a:rPr>
              <a:t>Meeting the first part of the definition has a lot to do with the complexity of the job task involved, the job site itself and the equipment in use. This is met with a combination of appropriate training and experience in performing the task(s) using the tools and equipment involved in the conditions of the job site. Only the employer can judge whether the employee has met the training and experience requirements as well as having the capability of identifying existing and predictable hazards. </a:t>
            </a:r>
            <a:endParaRPr lang="en-US" baseline="0" dirty="0">
              <a:latin typeface="Tahoma" pitchFamily="34" charset="0"/>
              <a:ea typeface="Tahoma" pitchFamily="34" charset="0"/>
              <a:cs typeface="Tahoma" pitchFamily="34" charset="0"/>
            </a:endParaRPr>
          </a:p>
          <a:p>
            <a:pPr marL="628650" lvl="1" indent="-171450">
              <a:buFont typeface="Arial" panose="020B0604020202020204" pitchFamily="34" charset="0"/>
              <a:buChar char="•"/>
            </a:pPr>
            <a:r>
              <a:rPr lang="en-US" sz="1200" b="0" kern="1200" baseline="0" dirty="0">
                <a:solidFill>
                  <a:schemeClr val="tx1"/>
                </a:solidFill>
                <a:effectLst/>
                <a:latin typeface="Tahoma" pitchFamily="34" charset="0"/>
                <a:ea typeface="Tahoma" pitchFamily="34" charset="0"/>
                <a:cs typeface="Tahoma" pitchFamily="34" charset="0"/>
              </a:rPr>
              <a:t>Competent person</a:t>
            </a:r>
            <a:r>
              <a:rPr lang="en-US" sz="1200" b="0" kern="1200" dirty="0">
                <a:solidFill>
                  <a:schemeClr val="tx1"/>
                </a:solidFill>
                <a:effectLst/>
                <a:latin typeface="Tahoma" pitchFamily="34" charset="0"/>
                <a:ea typeface="ＭＳ Ｐゴシック" charset="0"/>
                <a:cs typeface="Tahoma" pitchFamily="34" charset="0"/>
              </a:rPr>
              <a:t> is specifically defined in selected standards as well, by referencing the competence involved</a:t>
            </a:r>
            <a:r>
              <a:rPr lang="en-US" sz="1200" b="1" kern="1200" dirty="0">
                <a:solidFill>
                  <a:schemeClr val="tx1"/>
                </a:solidFill>
                <a:effectLst/>
                <a:latin typeface="Tahoma" pitchFamily="34" charset="0"/>
                <a:ea typeface="ＭＳ Ｐゴシック" charset="0"/>
                <a:cs typeface="Tahoma" pitchFamily="34" charset="0"/>
              </a:rPr>
              <a:t>. </a:t>
            </a:r>
            <a:r>
              <a:rPr lang="en-US" sz="1200" b="0" kern="1200" dirty="0">
                <a:solidFill>
                  <a:schemeClr val="tx1"/>
                </a:solidFill>
                <a:effectLst/>
                <a:latin typeface="Tahoma" pitchFamily="34" charset="0"/>
                <a:ea typeface="ＭＳ Ｐゴシック" charset="0"/>
                <a:cs typeface="Tahoma" pitchFamily="34" charset="0"/>
              </a:rPr>
              <a:t>For example, </a:t>
            </a:r>
            <a:r>
              <a:rPr lang="en-US" sz="1200" b="0" i="0" kern="1200" dirty="0">
                <a:solidFill>
                  <a:schemeClr val="tx1"/>
                </a:solidFill>
                <a:effectLst/>
                <a:latin typeface="Tahoma" pitchFamily="34" charset="0"/>
                <a:ea typeface="ＭＳ Ｐゴシック" charset="0"/>
                <a:cs typeface="Tahoma" pitchFamily="34" charset="0"/>
              </a:rPr>
              <a:t>trenching and excavation work is dependent on these specialized (competent) employees because its highly technical nature, as well as its inherent hazards, require a greater level of training and experience than a normal worker would possess.</a:t>
            </a:r>
          </a:p>
          <a:p>
            <a:pPr marL="628650" lvl="1" indent="-171450">
              <a:buFont typeface="Arial" panose="020B0604020202020204" pitchFamily="34" charset="0"/>
              <a:buChar char="•"/>
            </a:pPr>
            <a:r>
              <a:rPr lang="en-US" dirty="0">
                <a:latin typeface="Tahoma" pitchFamily="34" charset="0"/>
                <a:ea typeface="Tahoma" pitchFamily="34" charset="0"/>
                <a:cs typeface="Tahoma" pitchFamily="34" charset="0"/>
              </a:rPr>
              <a:t>The second part of the definition of competent person is really importan</a:t>
            </a:r>
            <a:r>
              <a:rPr lang="en-US" baseline="0" dirty="0">
                <a:latin typeface="Tahoma" pitchFamily="34" charset="0"/>
                <a:ea typeface="Tahoma" pitchFamily="34" charset="0"/>
                <a:cs typeface="Tahoma" pitchFamily="34" charset="0"/>
              </a:rPr>
              <a:t>t for when we talk about the job hazard analysis. which also needs to be led by a competent person- it’s critical to have someone on the job site that can not only recognize hazards, but has the authority to do something about it. The employer is the only who provides “authority” to an employee.</a:t>
            </a:r>
          </a:p>
          <a:p>
            <a:pPr marL="628650" lvl="1" indent="-171450">
              <a:buFont typeface="Arial" panose="020B0604020202020204" pitchFamily="34" charset="0"/>
              <a:buChar char="•"/>
            </a:pPr>
            <a:r>
              <a:rPr lang="en-US" baseline="0" dirty="0"/>
              <a:t>If there’s an inspection or accident investigation, OSHA inspector will ask who the designated competent person is, to see if other employees know. Absence of competent person among most frequently cited OSHA violations</a:t>
            </a:r>
          </a:p>
          <a:p>
            <a:pPr marL="628650" lvl="1"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OSHA is stricter when it comes to “qualified”. OSHA defines a “qualified” person as </a:t>
            </a:r>
            <a:r>
              <a:rPr lang="en-US" i="1" dirty="0"/>
              <a:t>“one who, by possession of a recognized degree, certificate, or professional standing, or who by extensive knowledge, training, and experience, has successfully demonstrated their ability to </a:t>
            </a:r>
            <a:r>
              <a:rPr lang="en-US" sz="1200" b="0" i="1" kern="1200" dirty="0">
                <a:solidFill>
                  <a:schemeClr val="tx1"/>
                </a:solidFill>
                <a:effectLst/>
                <a:latin typeface="Tahoma" pitchFamily="34" charset="0"/>
                <a:ea typeface="ＭＳ Ｐゴシック" charset="0"/>
                <a:cs typeface="Tahoma" pitchFamily="34" charset="0"/>
              </a:rPr>
              <a:t>solve or resolve problems relating to the subject matter, the work, or the project”.</a:t>
            </a:r>
          </a:p>
          <a:p>
            <a:pPr marL="628650" lvl="1" indent="-171450">
              <a:buFont typeface="Arial" panose="020B0604020202020204" pitchFamily="34" charset="0"/>
              <a:buChar char="•"/>
            </a:pPr>
            <a:r>
              <a:rPr lang="en-US" sz="1200" b="0" kern="1200" dirty="0">
                <a:solidFill>
                  <a:schemeClr val="tx1"/>
                </a:solidFill>
                <a:effectLst/>
                <a:latin typeface="Tahoma" pitchFamily="34" charset="0"/>
                <a:ea typeface="ＭＳ Ｐゴシック" charset="0"/>
                <a:cs typeface="Tahoma" pitchFamily="34" charset="0"/>
              </a:rPr>
              <a:t>Again, OSHA may be more specific in a specific standard, for example in Subpart S – Electrical- “Qualified Person” is defined as: </a:t>
            </a:r>
            <a:r>
              <a:rPr lang="en-US" sz="1200" b="0" i="1" kern="1200" dirty="0">
                <a:solidFill>
                  <a:schemeClr val="tx1"/>
                </a:solidFill>
                <a:effectLst/>
                <a:latin typeface="Tahoma" pitchFamily="34" charset="0"/>
                <a:ea typeface="ＭＳ Ｐゴシック" charset="0"/>
                <a:cs typeface="Tahoma" pitchFamily="34" charset="0"/>
              </a:rPr>
              <a:t>“One who has received training in and has demonstrated skills and knowledge in the construction and operation of electric equipment and installations and the hazards involved.” </a:t>
            </a:r>
          </a:p>
          <a:p>
            <a:pPr marL="628650" lvl="1" indent="-171450">
              <a:buFont typeface="Arial" panose="020B0604020202020204" pitchFamily="34" charset="0"/>
              <a:buChar char="•"/>
            </a:pPr>
            <a:r>
              <a:rPr lang="en-US" sz="1200" b="0" kern="1200" dirty="0">
                <a:solidFill>
                  <a:schemeClr val="tx1"/>
                </a:solidFill>
                <a:effectLst/>
                <a:latin typeface="Tahoma" pitchFamily="34" charset="0"/>
                <a:ea typeface="ＭＳ Ｐゴシック" charset="0"/>
                <a:cs typeface="Tahoma" pitchFamily="34" charset="0"/>
              </a:rPr>
              <a:t>This is generally reserved for those positions that have the highest potential for injury or death to the worker, other workers, or the general public if things aren’t done exactly right. </a:t>
            </a: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200" b="0" kern="1200" dirty="0">
                <a:solidFill>
                  <a:schemeClr val="tx1"/>
                </a:solidFill>
                <a:effectLst/>
                <a:latin typeface="Tahoma" pitchFamily="34" charset="0"/>
                <a:ea typeface="ＭＳ Ｐゴシック" charset="0"/>
                <a:cs typeface="Tahoma" pitchFamily="34" charset="0"/>
              </a:rPr>
              <a:t>Note, NEC 690.14 states that </a:t>
            </a:r>
            <a:r>
              <a:rPr lang="en-US" sz="1200" b="0" i="1" kern="1200" dirty="0">
                <a:solidFill>
                  <a:schemeClr val="tx1"/>
                </a:solidFill>
                <a:effectLst/>
                <a:latin typeface="Tahoma" pitchFamily="34" charset="0"/>
                <a:ea typeface="ＭＳ Ｐゴシック" charset="0"/>
                <a:cs typeface="Tahoma" pitchFamily="34" charset="0"/>
              </a:rPr>
              <a:t>“the installation of equipment and all associated wiring and interconnections shall be performed only by </a:t>
            </a:r>
            <a:r>
              <a:rPr lang="en-US" sz="1200" b="1" i="1" kern="1200" dirty="0">
                <a:solidFill>
                  <a:schemeClr val="tx1"/>
                </a:solidFill>
                <a:effectLst/>
                <a:latin typeface="Tahoma" pitchFamily="34" charset="0"/>
                <a:ea typeface="ＭＳ Ｐゴシック" charset="0"/>
                <a:cs typeface="Tahoma" pitchFamily="34" charset="0"/>
              </a:rPr>
              <a:t>qualified persons</a:t>
            </a:r>
            <a:r>
              <a:rPr lang="en-US" sz="1200" b="0" i="1" kern="1200" dirty="0">
                <a:solidFill>
                  <a:schemeClr val="tx1"/>
                </a:solidFill>
                <a:effectLst/>
                <a:latin typeface="Tahoma" pitchFamily="34" charset="0"/>
                <a:ea typeface="ＭＳ Ｐゴシック" charset="0"/>
                <a:cs typeface="Tahoma" pitchFamily="34" charset="0"/>
              </a:rPr>
              <a:t>”, </a:t>
            </a:r>
            <a:r>
              <a:rPr lang="en-US" sz="1200" b="0" i="0" kern="1200" dirty="0">
                <a:solidFill>
                  <a:schemeClr val="tx1"/>
                </a:solidFill>
                <a:effectLst/>
                <a:latin typeface="Tahoma" pitchFamily="34" charset="0"/>
                <a:ea typeface="ＭＳ Ｐゴシック" charset="0"/>
                <a:cs typeface="Tahoma" pitchFamily="34" charset="0"/>
              </a:rPr>
              <a:t>and refers to the Article 100 definition of Qualified Person </a:t>
            </a:r>
            <a:r>
              <a:rPr lang="en-US" sz="1200" b="0" i="1" kern="1200" dirty="0">
                <a:solidFill>
                  <a:schemeClr val="tx1"/>
                </a:solidFill>
                <a:effectLst/>
                <a:latin typeface="Tahoma" pitchFamily="34" charset="0"/>
                <a:ea typeface="ＭＳ Ｐゴシック" charset="0"/>
                <a:cs typeface="Tahoma" pitchFamily="34" charset="0"/>
              </a:rPr>
              <a:t>“</a:t>
            </a:r>
            <a:r>
              <a:rPr lang="en-US" sz="1200" b="0" i="1" kern="1200" dirty="0">
                <a:solidFill>
                  <a:schemeClr val="tx1"/>
                </a:solidFill>
                <a:effectLst/>
                <a:latin typeface="Tahoma" pitchFamily="34" charset="0"/>
                <a:ea typeface="Tahoma" pitchFamily="34" charset="0"/>
                <a:cs typeface="Tahoma" pitchFamily="34" charset="0"/>
              </a:rPr>
              <a:t>o</a:t>
            </a:r>
            <a:r>
              <a:rPr lang="en-US" sz="1200" i="1" kern="1200" dirty="0">
                <a:solidFill>
                  <a:schemeClr val="tx1"/>
                </a:solidFill>
                <a:effectLst/>
                <a:latin typeface="Tahoma" pitchFamily="34" charset="0"/>
                <a:ea typeface="Tahoma" pitchFamily="34" charset="0"/>
                <a:cs typeface="Tahoma" pitchFamily="34" charset="0"/>
              </a:rPr>
              <a:t>ne who has skills and knowledge related to the construction and operation of the electrical equipment and installations and has received safety training to recognize and avoid the hazards involved” </a:t>
            </a:r>
            <a:r>
              <a:rPr lang="en-US" sz="1200" i="0" kern="1200" dirty="0">
                <a:solidFill>
                  <a:schemeClr val="tx1"/>
                </a:solidFill>
                <a:effectLst/>
                <a:latin typeface="Tahoma" pitchFamily="34" charset="0"/>
                <a:ea typeface="Tahoma" pitchFamily="34" charset="0"/>
                <a:cs typeface="Tahoma" pitchFamily="34" charset="0"/>
              </a:rPr>
              <a:t>.</a:t>
            </a:r>
            <a:endParaRPr lang="en-US" i="1" dirty="0"/>
          </a:p>
          <a:p>
            <a:pPr marL="628650" lvl="1" indent="-171450">
              <a:buFont typeface="Arial" panose="020B0604020202020204" pitchFamily="34" charset="0"/>
              <a:buChar char="•"/>
            </a:pPr>
            <a:endParaRPr lang="en-US" b="0" i="1" dirty="0"/>
          </a:p>
          <a:p>
            <a:pPr marL="628650" lvl="1" indent="-171450">
              <a:buFont typeface="Arial" panose="020B0604020202020204" pitchFamily="34" charset="0"/>
              <a:buChar char="•"/>
            </a:pPr>
            <a:endParaRPr lang="en-US" b="0" i="1" dirty="0"/>
          </a:p>
          <a:p>
            <a:pPr marL="628650" lvl="1" indent="-171450">
              <a:buFont typeface="Arial" panose="020B0604020202020204" pitchFamily="34" charset="0"/>
              <a:buChar char="•"/>
            </a:pPr>
            <a:endParaRPr lang="en-US" i="1"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With multiple contractors on site and multiple tasks happening at the same time, site will have workers with variety of skills/training.</a:t>
            </a:r>
          </a:p>
          <a:p>
            <a:pPr marL="171450" indent="-171450">
              <a:buFont typeface="Arial" panose="020B0604020202020204" pitchFamily="34" charset="0"/>
              <a:buChar char="•"/>
            </a:pPr>
            <a:r>
              <a:rPr lang="en-US" dirty="0"/>
              <a:t>Training, coordination, and communication are critical!</a:t>
            </a:r>
          </a:p>
        </p:txBody>
      </p:sp>
      <p:sp>
        <p:nvSpPr>
          <p:cNvPr id="4" name="Header Placeholder 3"/>
          <p:cNvSpPr>
            <a:spLocks noGrp="1"/>
          </p:cNvSpPr>
          <p:nvPr>
            <p:ph type="hdr" sz="quarter"/>
          </p:nvPr>
        </p:nvSpPr>
        <p:spPr/>
        <p:txBody>
          <a:bodyPr/>
          <a:lstStyle/>
          <a:p>
            <a:pPr>
              <a:defRPr/>
            </a:pPr>
            <a:r>
              <a:rPr lang="en-US"/>
              <a:t>Ground-mounted PV Installation Safety</a:t>
            </a:r>
          </a:p>
        </p:txBody>
      </p:sp>
      <p:sp>
        <p:nvSpPr>
          <p:cNvPr id="5" name="Slide Number Placeholder 4"/>
          <p:cNvSpPr>
            <a:spLocks noGrp="1"/>
          </p:cNvSpPr>
          <p:nvPr>
            <p:ph type="sldNum" sz="quarter" idx="5"/>
          </p:nvPr>
        </p:nvSpPr>
        <p:spPr/>
        <p:txBody>
          <a:bodyPr/>
          <a:lstStyle/>
          <a:p>
            <a:fld id="{F2044902-878F-B949-9CEA-0806CB61E298}" type="slidenum">
              <a:rPr lang="en-US" smtClean="0"/>
              <a:pPr/>
              <a:t>12</a:t>
            </a:fld>
            <a:endParaRPr lang="en-US"/>
          </a:p>
        </p:txBody>
      </p:sp>
    </p:spTree>
    <p:extLst>
      <p:ext uri="{BB962C8B-B14F-4D97-AF65-F5344CB8AC3E}">
        <p14:creationId xmlns:p14="http://schemas.microsoft.com/office/powerpoint/2010/main" val="1619962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It’s important to remember that OSHA provides MINIMUM workplace safety standards.</a:t>
            </a:r>
          </a:p>
          <a:p>
            <a:pPr marL="171450" indent="-171450">
              <a:buFont typeface="Arial" panose="020B0604020202020204" pitchFamily="34" charset="0"/>
              <a:buChar char="•"/>
            </a:pPr>
            <a:r>
              <a:rPr lang="en-US" dirty="0"/>
              <a:t>When you first arrive on site there will typically be an orientation that will include safety training from the general contractor. After the training you will receive a number for your hard hat so you can be identified by the gate security guard.</a:t>
            </a:r>
          </a:p>
          <a:p>
            <a:pPr marL="171450" indent="-171450">
              <a:buFont typeface="Arial" panose="020B0604020202020204" pitchFamily="34" charset="0"/>
              <a:buChar char="•"/>
            </a:pPr>
            <a:r>
              <a:rPr lang="en-US" dirty="0"/>
              <a:t>If you are a subcontractor, or a temp worker hired by a subcontractor, you may have additional safety training before working on the site.</a:t>
            </a:r>
          </a:p>
          <a:p>
            <a:pPr marL="171450" indent="-171450">
              <a:buFont typeface="Arial" panose="020B0604020202020204" pitchFamily="34" charset="0"/>
              <a:buChar char="•"/>
            </a:pPr>
            <a:r>
              <a:rPr lang="en-US" dirty="0"/>
              <a:t>A site safety plan includes…</a:t>
            </a:r>
          </a:p>
          <a:p>
            <a:endParaRPr lang="en-US" dirty="0"/>
          </a:p>
        </p:txBody>
      </p:sp>
      <p:sp>
        <p:nvSpPr>
          <p:cNvPr id="4" name="Header Placeholder 3"/>
          <p:cNvSpPr>
            <a:spLocks noGrp="1"/>
          </p:cNvSpPr>
          <p:nvPr>
            <p:ph type="hdr" sz="quarter"/>
          </p:nvPr>
        </p:nvSpPr>
        <p:spPr/>
        <p:txBody>
          <a:bodyPr/>
          <a:lstStyle/>
          <a:p>
            <a:pPr>
              <a:defRPr/>
            </a:pPr>
            <a:r>
              <a:rPr lang="en-US"/>
              <a:t>Ground-mounted PV Installation Safety</a:t>
            </a:r>
          </a:p>
        </p:txBody>
      </p:sp>
      <p:sp>
        <p:nvSpPr>
          <p:cNvPr id="5" name="Slide Number Placeholder 4"/>
          <p:cNvSpPr>
            <a:spLocks noGrp="1"/>
          </p:cNvSpPr>
          <p:nvPr>
            <p:ph type="sldNum" sz="quarter" idx="5"/>
          </p:nvPr>
        </p:nvSpPr>
        <p:spPr/>
        <p:txBody>
          <a:bodyPr/>
          <a:lstStyle/>
          <a:p>
            <a:fld id="{F2044902-878F-B949-9CEA-0806CB61E298}" type="slidenum">
              <a:rPr lang="en-US" smtClean="0"/>
              <a:pPr/>
              <a:t>13</a:t>
            </a:fld>
            <a:endParaRPr lang="en-US"/>
          </a:p>
        </p:txBody>
      </p:sp>
    </p:spTree>
    <p:extLst>
      <p:ext uri="{BB962C8B-B14F-4D97-AF65-F5344CB8AC3E}">
        <p14:creationId xmlns:p14="http://schemas.microsoft.com/office/powerpoint/2010/main" val="218251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a:xfrm>
            <a:off x="1373188" y="457200"/>
            <a:ext cx="4143375" cy="3108325"/>
          </a:xfrm>
          <a:noFill/>
          <a:ln w="9525">
            <a:solidFill>
              <a:srgbClr val="000000"/>
            </a:solidFill>
            <a:miter lim="800000"/>
            <a:headEnd/>
            <a:tailEnd/>
          </a:ln>
        </p:spPr>
      </p:sp>
      <p:sp>
        <p:nvSpPr>
          <p:cNvPr id="12290" name="Notes Placeholder 2"/>
          <p:cNvSpPr>
            <a:spLocks noGrp="1"/>
          </p:cNvSpPr>
          <p:nvPr>
            <p:ph type="body" idx="1"/>
          </p:nvPr>
        </p:nvSpPr>
        <p:spPr>
          <a:xfrm>
            <a:off x="274320" y="3657600"/>
            <a:ext cx="6400800" cy="5051153"/>
          </a:xfrm>
          <a:noFill/>
          <a:ln w="9525">
            <a:noFill/>
            <a:miter lim="800000"/>
            <a:headEnd/>
            <a:tailEnd/>
          </a:ln>
        </p:spPr>
        <p:txBody>
          <a:bodyPr vert="horz" wrap="square" lIns="92199" tIns="46099" rIns="92199" bIns="46099" numCol="1" anchor="t" anchorCtr="0" compatLnSpc="1">
            <a:prstTxWarp prst="textNoShape">
              <a:avLst/>
            </a:prstTxWarp>
            <a:normAutofit fontScale="77500" lnSpcReduction="20000"/>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200" kern="1200" dirty="0">
                <a:solidFill>
                  <a:schemeClr val="tx1"/>
                </a:solidFill>
                <a:effectLst/>
                <a:latin typeface="Tahoma" pitchFamily="34" charset="0"/>
                <a:ea typeface="Tahoma" pitchFamily="34" charset="0"/>
                <a:cs typeface="Tahoma" pitchFamily="34" charset="0"/>
              </a:rPr>
              <a:t>A job hazard analysis is one component of a company’s broader safety program</a:t>
            </a:r>
            <a:endParaRPr lang="en-US" sz="1200" kern="1200" dirty="0">
              <a:solidFill>
                <a:schemeClr val="tx1"/>
              </a:solidFill>
              <a:effectLst/>
              <a:latin typeface="Tahoma" pitchFamily="34" charset="0"/>
              <a:ea typeface="ＭＳ Ｐゴシック" charset="0"/>
              <a:cs typeface="Tahoma" pitchFamily="34" charset="0"/>
            </a:endParaRP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200" kern="1200" dirty="0">
                <a:solidFill>
                  <a:schemeClr val="tx1"/>
                </a:solidFill>
                <a:effectLst/>
                <a:latin typeface="Tahoma" pitchFamily="34" charset="0"/>
                <a:ea typeface="ＭＳ Ｐゴシック" charset="0"/>
                <a:cs typeface="Tahoma" pitchFamily="34" charset="0"/>
              </a:rPr>
              <a:t>A job hazard analysis is a technique that focuses on</a:t>
            </a:r>
            <a:r>
              <a:rPr lang="en-US" sz="1200" kern="1200" baseline="0" dirty="0">
                <a:solidFill>
                  <a:schemeClr val="tx1"/>
                </a:solidFill>
                <a:effectLst/>
                <a:latin typeface="Tahoma" pitchFamily="34" charset="0"/>
                <a:ea typeface="ＭＳ Ｐゴシック" charset="0"/>
                <a:cs typeface="Tahoma" pitchFamily="34" charset="0"/>
              </a:rPr>
              <a:t> </a:t>
            </a:r>
            <a:r>
              <a:rPr lang="en-US" sz="1200" kern="1200" dirty="0">
                <a:solidFill>
                  <a:schemeClr val="tx1"/>
                </a:solidFill>
                <a:effectLst/>
                <a:latin typeface="Tahoma" pitchFamily="34" charset="0"/>
                <a:ea typeface="ＭＳ Ｐゴシック" charset="0"/>
                <a:cs typeface="Tahoma" pitchFamily="34" charset="0"/>
              </a:rPr>
              <a:t>job tasks as a way to identify hazards before they occur.</a:t>
            </a:r>
            <a:r>
              <a:rPr lang="en-US" sz="1200" kern="1200" baseline="0" dirty="0">
                <a:solidFill>
                  <a:schemeClr val="tx1"/>
                </a:solidFill>
                <a:effectLst/>
                <a:latin typeface="Tahoma" pitchFamily="34" charset="0"/>
                <a:ea typeface="ＭＳ Ｐゴシック" charset="0"/>
                <a:cs typeface="Tahoma" pitchFamily="34" charset="0"/>
              </a:rPr>
              <a:t> </a:t>
            </a: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200" kern="1200" baseline="0" dirty="0">
                <a:solidFill>
                  <a:schemeClr val="tx1"/>
                </a:solidFill>
                <a:effectLst/>
                <a:latin typeface="Tahoma" pitchFamily="34" charset="0"/>
                <a:ea typeface="ＭＳ Ｐゴシック" charset="0"/>
                <a:cs typeface="Tahoma" pitchFamily="34" charset="0"/>
              </a:rPr>
              <a:t>Site specific- every installation is different!</a:t>
            </a: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200" kern="1200" dirty="0">
                <a:solidFill>
                  <a:schemeClr val="tx1"/>
                </a:solidFill>
                <a:effectLst/>
                <a:latin typeface="Tahoma" pitchFamily="34" charset="0"/>
                <a:ea typeface="ＭＳ Ｐゴシック" charset="0"/>
                <a:cs typeface="Tahoma" pitchFamily="34" charset="0"/>
              </a:rPr>
              <a:t>It focuses on the relationship between the worker, the task, the tools, and the work environment. Ideally, after you identify uncontrolled hazards, you will take steps to eliminate or control the hazards- meaning reduce them to an acceptable level</a:t>
            </a:r>
            <a:endParaRPr lang="en-US" sz="1200" kern="1200" baseline="0" dirty="0">
              <a:solidFill>
                <a:schemeClr val="tx1"/>
              </a:solidFill>
              <a:effectLst/>
              <a:latin typeface="Tahoma" pitchFamily="34" charset="0"/>
              <a:ea typeface="ＭＳ Ｐゴシック" charset="0"/>
              <a:cs typeface="Tahoma" pitchFamily="34" charset="0"/>
            </a:endParaRP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200" kern="1200" baseline="0" dirty="0">
                <a:solidFill>
                  <a:schemeClr val="tx1"/>
                </a:solidFill>
                <a:effectLst/>
                <a:latin typeface="Tahoma" pitchFamily="34" charset="0"/>
                <a:ea typeface="ＭＳ Ｐゴシック" charset="0"/>
                <a:cs typeface="Tahoma" pitchFamily="34" charset="0"/>
              </a:rPr>
              <a:t>Led by the competent person, though everyone on the job site should participate and approach the site with awareness</a:t>
            </a:r>
          </a:p>
          <a:p>
            <a:pPr marL="171450" indent="-171450" eaLnBrk="0" fontAlgn="base" hangingPunct="0">
              <a:buFont typeface="Arial" panose="020B0604020202020204" pitchFamily="34" charset="0"/>
              <a:buChar char="•"/>
            </a:pPr>
            <a:r>
              <a:rPr lang="en-US" sz="1200" kern="1200" dirty="0">
                <a:solidFill>
                  <a:schemeClr val="tx1"/>
                </a:solidFill>
                <a:effectLst/>
                <a:latin typeface="Tahoma" pitchFamily="34" charset="0"/>
                <a:ea typeface="ＭＳ Ｐゴシック" charset="0"/>
                <a:cs typeface="Tahoma" pitchFamily="34" charset="0"/>
              </a:rPr>
              <a:t>From</a:t>
            </a:r>
            <a:r>
              <a:rPr lang="en-US" sz="1200" kern="1200" baseline="0" dirty="0">
                <a:solidFill>
                  <a:schemeClr val="tx1"/>
                </a:solidFill>
                <a:effectLst/>
                <a:latin typeface="Tahoma" pitchFamily="34" charset="0"/>
                <a:ea typeface="ＭＳ Ｐゴシック" charset="0"/>
                <a:cs typeface="Tahoma" pitchFamily="34" charset="0"/>
              </a:rPr>
              <a:t> this analysis, develop a s</a:t>
            </a:r>
            <a:r>
              <a:rPr lang="en-US" sz="1200" kern="1200" dirty="0">
                <a:solidFill>
                  <a:schemeClr val="tx1"/>
                </a:solidFill>
                <a:effectLst/>
                <a:latin typeface="Tahoma" pitchFamily="34" charset="0"/>
                <a:ea typeface="ＭＳ Ｐゴシック" charset="0"/>
                <a:cs typeface="Tahoma" pitchFamily="34" charset="0"/>
              </a:rPr>
              <a:t>afety plan and host job briefings at the jobsite to</a:t>
            </a:r>
            <a:r>
              <a:rPr lang="en-US" sz="1200" kern="1200" baseline="0" dirty="0">
                <a:solidFill>
                  <a:schemeClr val="tx1"/>
                </a:solidFill>
                <a:effectLst/>
                <a:latin typeface="Tahoma" pitchFamily="34" charset="0"/>
                <a:ea typeface="ＭＳ Ｐゴシック" charset="0"/>
                <a:cs typeface="Tahoma" pitchFamily="34" charset="0"/>
              </a:rPr>
              <a:t> </a:t>
            </a:r>
            <a:r>
              <a:rPr lang="en-US" sz="1200" kern="1200" dirty="0">
                <a:solidFill>
                  <a:schemeClr val="tx1"/>
                </a:solidFill>
                <a:effectLst/>
                <a:latin typeface="Tahoma" pitchFamily="34" charset="0"/>
                <a:ea typeface="ＭＳ Ｐゴシック" charset="0"/>
                <a:cs typeface="Tahoma" pitchFamily="34" charset="0"/>
              </a:rPr>
              <a:t>go over job-site specific</a:t>
            </a:r>
            <a:r>
              <a:rPr lang="en-US" sz="1200" kern="1200" baseline="0" dirty="0">
                <a:solidFill>
                  <a:schemeClr val="tx1"/>
                </a:solidFill>
                <a:effectLst/>
                <a:latin typeface="Tahoma" pitchFamily="34" charset="0"/>
                <a:ea typeface="ＭＳ Ｐゴシック" charset="0"/>
                <a:cs typeface="Tahoma" pitchFamily="34" charset="0"/>
              </a:rPr>
              <a:t> hazards, safe work procedures, tools and materials and PPE, where to located first aid equipment, location of nearest medical facility. </a:t>
            </a:r>
          </a:p>
          <a:p>
            <a:pPr marL="171450" indent="-171450" eaLnBrk="0" fontAlgn="base" hangingPunct="0">
              <a:buFont typeface="Arial" panose="020B0604020202020204" pitchFamily="34" charset="0"/>
              <a:buChar char="•"/>
            </a:pPr>
            <a:r>
              <a:rPr lang="en-US" sz="1200" b="0" i="0" u="none" strike="noStrike" kern="1200" baseline="0" dirty="0">
                <a:solidFill>
                  <a:schemeClr val="tx1"/>
                </a:solidFill>
                <a:effectLst/>
                <a:latin typeface="Tahoma" pitchFamily="34" charset="0"/>
                <a:ea typeface="ＭＳ Ｐゴシック" charset="0"/>
                <a:cs typeface="Tahoma" pitchFamily="34" charset="0"/>
              </a:rPr>
              <a:t>It’s also critical to document each safety meeting, and have all attendees sign off- not only for participation and buy-in, but also to keep a written record in the event of an accident.</a:t>
            </a:r>
          </a:p>
          <a:p>
            <a:pPr marL="171450" indent="-171450" eaLnBrk="0" fontAlgn="base" hangingPunct="0">
              <a:buFont typeface="Arial" panose="020B0604020202020204" pitchFamily="34" charset="0"/>
              <a:buChar char="•"/>
            </a:pPr>
            <a:r>
              <a:rPr lang="en-US" sz="1200" b="0" i="0" u="none" strike="noStrike" kern="1200" baseline="0" dirty="0">
                <a:solidFill>
                  <a:schemeClr val="tx1"/>
                </a:solidFill>
                <a:effectLst/>
                <a:latin typeface="Tahoma" pitchFamily="34" charset="0"/>
                <a:ea typeface="ＭＳ Ｐゴシック" charset="0"/>
                <a:cs typeface="Tahoma" pitchFamily="34" charset="0"/>
              </a:rPr>
              <a:t>Any new workers entering a specific work zone must also review the JHA and sign off on it.</a:t>
            </a:r>
          </a:p>
          <a:p>
            <a:pPr marL="171450" indent="-171450" eaLnBrk="0" fontAlgn="base" hangingPunct="0">
              <a:buFontTx/>
              <a:buChar char="-"/>
            </a:pPr>
            <a:endParaRPr lang="en-US" sz="1200" b="0" i="0" u="none" strike="noStrike" kern="1200" baseline="0" dirty="0">
              <a:solidFill>
                <a:schemeClr val="tx1"/>
              </a:solidFill>
              <a:effectLst/>
              <a:latin typeface="Tahoma" pitchFamily="34" charset="0"/>
              <a:ea typeface="ＭＳ Ｐゴシック" charset="0"/>
              <a:cs typeface="Tahoma" pitchFamily="34" charset="0"/>
            </a:endParaRPr>
          </a:p>
          <a:p>
            <a:pPr marL="171450" marR="0" lvl="2" indent="-171450" algn="l" defTabSz="914400" rtl="0" eaLnBrk="0" fontAlgn="base" latinLnBrk="0" hangingPunct="0">
              <a:lnSpc>
                <a:spcPct val="100000"/>
              </a:lnSpc>
              <a:spcBef>
                <a:spcPct val="0"/>
              </a:spcBef>
              <a:spcAft>
                <a:spcPct val="0"/>
              </a:spcAft>
              <a:buClrTx/>
              <a:buSzTx/>
              <a:buFontTx/>
              <a:buChar char="-"/>
              <a:tabLst/>
              <a:defRPr/>
            </a:pPr>
            <a:endParaRPr lang="en-US" sz="1200" kern="1200" dirty="0">
              <a:solidFill>
                <a:schemeClr val="tx1"/>
              </a:solidFill>
              <a:effectLst/>
              <a:latin typeface="Tahoma" pitchFamily="34" charset="0"/>
              <a:ea typeface="Tahoma" pitchFamily="34" charset="0"/>
              <a:cs typeface="Tahoma" pitchFamily="34" charset="0"/>
            </a:endParaRPr>
          </a:p>
          <a:p>
            <a:pPr marL="171450" marR="0" lvl="2" indent="-171450" algn="l" defTabSz="914400" rtl="0" eaLnBrk="0" fontAlgn="base" latinLnBrk="0" hangingPunct="0">
              <a:lnSpc>
                <a:spcPct val="100000"/>
              </a:lnSpc>
              <a:spcBef>
                <a:spcPct val="0"/>
              </a:spcBef>
              <a:spcAft>
                <a:spcPct val="0"/>
              </a:spcAft>
              <a:buClrTx/>
              <a:buSzTx/>
              <a:buFontTx/>
              <a:buChar char="-"/>
              <a:tabLst/>
              <a:defRPr/>
            </a:pPr>
            <a:r>
              <a:rPr lang="en-US" sz="1200" kern="1200" dirty="0">
                <a:solidFill>
                  <a:schemeClr val="tx1"/>
                </a:solidFill>
                <a:effectLst/>
                <a:latin typeface="Tahoma" pitchFamily="34" charset="0"/>
                <a:ea typeface="Tahoma" pitchFamily="34" charset="0"/>
                <a:cs typeface="Tahoma" pitchFamily="34" charset="0"/>
              </a:rPr>
              <a:t>Talk about the difference between weekly safety meeting, daily JHA, pre-task analysis</a:t>
            </a:r>
          </a:p>
          <a:p>
            <a:pPr marL="171450" marR="0" lvl="2" indent="-171450" algn="l" defTabSz="914400" rtl="0" eaLnBrk="0" fontAlgn="base" latinLnBrk="0" hangingPunct="0">
              <a:lnSpc>
                <a:spcPct val="100000"/>
              </a:lnSpc>
              <a:spcBef>
                <a:spcPct val="0"/>
              </a:spcBef>
              <a:spcAft>
                <a:spcPct val="0"/>
              </a:spcAft>
              <a:buClrTx/>
              <a:buSzTx/>
              <a:buFontTx/>
              <a:buChar char="-"/>
              <a:tabLst/>
              <a:defRPr/>
            </a:pPr>
            <a:r>
              <a:rPr lang="en-US" sz="1200" kern="1200" dirty="0">
                <a:solidFill>
                  <a:schemeClr val="tx1"/>
                </a:solidFill>
                <a:effectLst/>
                <a:latin typeface="Tahoma" pitchFamily="34" charset="0"/>
                <a:ea typeface="Tahoma" pitchFamily="34" charset="0"/>
                <a:cs typeface="Tahoma" pitchFamily="34" charset="0"/>
              </a:rPr>
              <a:t>Employees must sign off on JHA; if anyone new enters work zone, they must read sign off too</a:t>
            </a:r>
          </a:p>
          <a:p>
            <a:pPr marL="171450" marR="0" lvl="2" indent="-171450" algn="l" defTabSz="914400" rtl="0" eaLnBrk="0" fontAlgn="base" latinLnBrk="0" hangingPunct="0">
              <a:lnSpc>
                <a:spcPct val="100000"/>
              </a:lnSpc>
              <a:spcBef>
                <a:spcPct val="0"/>
              </a:spcBef>
              <a:spcAft>
                <a:spcPct val="0"/>
              </a:spcAft>
              <a:buClrTx/>
              <a:buSzTx/>
              <a:buFontTx/>
              <a:buChar char="-"/>
              <a:tabLst/>
              <a:defRPr/>
            </a:pPr>
            <a:endParaRPr lang="en-US" sz="1200" kern="1200" dirty="0">
              <a:solidFill>
                <a:schemeClr val="tx1"/>
              </a:solidFill>
              <a:effectLst/>
              <a:latin typeface="Tahoma" pitchFamily="34" charset="0"/>
              <a:ea typeface="Tahoma" pitchFamily="34" charset="0"/>
              <a:cs typeface="Tahoma" pitchFamily="34" charset="0"/>
            </a:endParaRPr>
          </a:p>
          <a:p>
            <a:pPr marL="171450" marR="0" lvl="2" indent="-171450" algn="l" defTabSz="914400" rtl="0" eaLnBrk="0" fontAlgn="base" latinLnBrk="0" hangingPunct="0">
              <a:lnSpc>
                <a:spcPct val="100000"/>
              </a:lnSpc>
              <a:spcBef>
                <a:spcPct val="0"/>
              </a:spcBef>
              <a:spcAft>
                <a:spcPct val="0"/>
              </a:spcAft>
              <a:buClrTx/>
              <a:buSzTx/>
              <a:buFontTx/>
              <a:buChar char="-"/>
              <a:tabLst/>
              <a:defRPr/>
            </a:pPr>
            <a:endParaRPr lang="en-US" sz="1200" kern="1200" dirty="0">
              <a:solidFill>
                <a:schemeClr val="tx1"/>
              </a:solidFill>
              <a:effectLst/>
              <a:latin typeface="Tahoma" pitchFamily="34" charset="0"/>
              <a:ea typeface="Tahoma" pitchFamily="34" charset="0"/>
              <a:cs typeface="Tahoma" pitchFamily="34" charset="0"/>
            </a:endParaRPr>
          </a:p>
          <a:p>
            <a:pPr marL="171450" marR="0" lvl="2" indent="-171450" algn="l" defTabSz="914400" rtl="0" eaLnBrk="0" fontAlgn="base" latinLnBrk="0" hangingPunct="0">
              <a:lnSpc>
                <a:spcPct val="100000"/>
              </a:lnSpc>
              <a:spcBef>
                <a:spcPct val="0"/>
              </a:spcBef>
              <a:spcAft>
                <a:spcPct val="0"/>
              </a:spcAft>
              <a:buClrTx/>
              <a:buSzTx/>
              <a:buFontTx/>
              <a:buChar char="-"/>
              <a:tabLst/>
              <a:defRPr/>
            </a:pPr>
            <a:endParaRPr lang="en-US" sz="1200" kern="1200" dirty="0">
              <a:solidFill>
                <a:schemeClr val="tx1"/>
              </a:solidFill>
              <a:effectLst/>
              <a:latin typeface="Tahoma" pitchFamily="34" charset="0"/>
              <a:ea typeface="Tahoma" pitchFamily="34" charset="0"/>
              <a:cs typeface="Tahoma" pitchFamily="34" charset="0"/>
            </a:endParaRPr>
          </a:p>
          <a:p>
            <a:pPr marL="171450" marR="0" lvl="2" indent="-171450" algn="l" defTabSz="914400" rtl="0" eaLnBrk="0" fontAlgn="base" latinLnBrk="0" hangingPunct="0">
              <a:lnSpc>
                <a:spcPct val="100000"/>
              </a:lnSpc>
              <a:spcBef>
                <a:spcPct val="0"/>
              </a:spcBef>
              <a:spcAft>
                <a:spcPct val="0"/>
              </a:spcAft>
              <a:buClrTx/>
              <a:buSzTx/>
              <a:buFontTx/>
              <a:buChar char="-"/>
              <a:tabLst/>
              <a:defRPr/>
            </a:pPr>
            <a:endParaRPr lang="en-US" sz="1200" kern="1200" dirty="0">
              <a:solidFill>
                <a:schemeClr val="tx1"/>
              </a:solidFill>
              <a:effectLst/>
              <a:latin typeface="Tahoma" pitchFamily="34" charset="0"/>
              <a:ea typeface="Tahoma" pitchFamily="34" charset="0"/>
              <a:cs typeface="Tahoma" pitchFamily="34" charset="0"/>
            </a:endParaRPr>
          </a:p>
          <a:p>
            <a:pPr marL="171450" marR="0" lvl="1" indent="-171450" algn="l" defTabSz="914400" rtl="0" eaLnBrk="0" fontAlgn="base" latinLnBrk="0" hangingPunct="0">
              <a:lnSpc>
                <a:spcPct val="100000"/>
              </a:lnSpc>
              <a:spcBef>
                <a:spcPct val="0"/>
              </a:spcBef>
              <a:spcAft>
                <a:spcPct val="0"/>
              </a:spcAft>
              <a:buClrTx/>
              <a:buSzTx/>
              <a:buFontTx/>
              <a:buChar char="-"/>
              <a:tabLst/>
              <a:defRPr/>
            </a:pPr>
            <a:r>
              <a:rPr lang="en-US" sz="2000" dirty="0"/>
              <a:t>Important not to confuse competent person with qualified person. </a:t>
            </a:r>
          </a:p>
          <a:p>
            <a:pPr marL="628650" marR="0" lvl="2" indent="-171450" algn="l" defTabSz="914400" rtl="0" eaLnBrk="0" fontAlgn="base" latinLnBrk="0" hangingPunct="0">
              <a:lnSpc>
                <a:spcPct val="100000"/>
              </a:lnSpc>
              <a:spcBef>
                <a:spcPct val="0"/>
              </a:spcBef>
              <a:spcAft>
                <a:spcPct val="0"/>
              </a:spcAft>
              <a:buClrTx/>
              <a:buSzTx/>
              <a:buFontTx/>
              <a:buChar char="-"/>
              <a:tabLst/>
              <a:defRPr/>
            </a:pPr>
            <a:r>
              <a:rPr lang="en-US" sz="2000" dirty="0"/>
              <a:t>OSHA</a:t>
            </a:r>
            <a:r>
              <a:rPr lang="en-US" sz="2000" baseline="0" dirty="0"/>
              <a:t> part 1926 defines qualified person as one who “b</a:t>
            </a:r>
            <a:r>
              <a:rPr lang="en-US" sz="2000" dirty="0"/>
              <a:t>y possession of a recognized degree, certificate, or professional standing, or who by extensive knowledge, training and experience, has successfully demonstrated ability to solve or resolve problems relating to the subject matter, the work, or the project”</a:t>
            </a:r>
          </a:p>
          <a:p>
            <a:pPr marL="628650" marR="0" lvl="2" indent="-171450" algn="l" defTabSz="914400" rtl="0" eaLnBrk="0" fontAlgn="base" latinLnBrk="0" hangingPunct="0">
              <a:lnSpc>
                <a:spcPct val="100000"/>
              </a:lnSpc>
              <a:spcBef>
                <a:spcPct val="0"/>
              </a:spcBef>
              <a:spcAft>
                <a:spcPct val="0"/>
              </a:spcAft>
              <a:buClrTx/>
              <a:buSzTx/>
              <a:buFontTx/>
              <a:buChar char="-"/>
              <a:tabLst/>
              <a:defRPr/>
            </a:pPr>
            <a:r>
              <a:rPr lang="en-US" sz="2000" b="0" i="0" kern="1200" dirty="0">
                <a:solidFill>
                  <a:schemeClr val="tx1"/>
                </a:solidFill>
                <a:effectLst/>
                <a:latin typeface="Tahoma" pitchFamily="34" charset="0"/>
                <a:ea typeface="ＭＳ Ｐゴシック" charset="0"/>
                <a:cs typeface="Tahoma" pitchFamily="34" charset="0"/>
              </a:rPr>
              <a:t>Qualified workers might have more technical expertise (design and installation) than those designated as competent, but they would not necessarily have expertise in hazard recognition or the authority to correct identified hazards</a:t>
            </a:r>
          </a:p>
          <a:p>
            <a:pPr marL="171450" indent="-171450" eaLnBrk="0" fontAlgn="base" hangingPunct="0">
              <a:buFontTx/>
              <a:buChar char="-"/>
            </a:pPr>
            <a:endParaRPr lang="en-US" sz="1200" b="0" i="0" u="none" strike="noStrike" kern="1200" baseline="0" dirty="0">
              <a:solidFill>
                <a:schemeClr val="tx1"/>
              </a:solidFill>
              <a:latin typeface="Tahoma" pitchFamily="34" charset="0"/>
              <a:ea typeface="ＭＳ Ｐゴシック" charset="0"/>
              <a:cs typeface="Tahoma" pitchFamily="34" charset="0"/>
            </a:endParaRPr>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044902-878F-B949-9CEA-0806CB61E298}" type="slidenum">
              <a:rPr kumimoji="0" lang="en-US" sz="1200" b="0" i="0" u="none" strike="noStrike" kern="1200" cap="none" spc="0" normalizeH="0" baseline="0" noProof="0" smtClean="0">
                <a:ln>
                  <a:noFill/>
                </a:ln>
                <a:solidFill>
                  <a:srgbClr val="000000"/>
                </a:solidFill>
                <a:effectLst/>
                <a:uLnTx/>
                <a:uFillTx/>
                <a:latin typeface="Tahoma" charset="0"/>
                <a:ea typeface="Tahoma" charset="0"/>
                <a:cs typeface="Tahoma"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Tahoma" charset="0"/>
              <a:ea typeface="Tahoma" charset="0"/>
              <a:cs typeface="Tahoma" charset="0"/>
            </a:endParaRPr>
          </a:p>
        </p:txBody>
      </p:sp>
      <p:sp>
        <p:nvSpPr>
          <p:cNvPr id="3" name="Header Placeholder 2"/>
          <p:cNvSpPr>
            <a:spLocks noGrp="1"/>
          </p:cNvSpPr>
          <p:nvPr>
            <p:ph type="hdr" sz="quarter" idx="11"/>
          </p:nvPr>
        </p:nvSpPr>
        <p:spPr/>
        <p:txBody>
          <a:bodyPr/>
          <a:lstStyle/>
          <a:p>
            <a:pPr marL="0" marR="0" lvl="0" indent="0" algn="l" defTabSz="922338"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ahoma" pitchFamily="34" charset="0"/>
                <a:ea typeface="Tahoma" pitchFamily="34" charset="0"/>
                <a:cs typeface="Tahoma" pitchFamily="34" charset="0"/>
              </a:rPr>
              <a:t>Ground-mounted PV Installation Safety</a:t>
            </a:r>
            <a:endParaRPr kumimoji="0" lang="en-US" sz="14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154313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is an example of the many work zones that may be present on a large-scale PV site. </a:t>
            </a:r>
          </a:p>
          <a:p>
            <a:pPr marL="171450" indent="-171450">
              <a:buFont typeface="Arial" panose="020B0604020202020204" pitchFamily="34" charset="0"/>
              <a:buChar char="•"/>
            </a:pPr>
            <a:r>
              <a:rPr lang="en-US" dirty="0"/>
              <a:t>Each of the job tasks would require its own JHA.</a:t>
            </a:r>
          </a:p>
        </p:txBody>
      </p:sp>
      <p:sp>
        <p:nvSpPr>
          <p:cNvPr id="4" name="Header Placeholder 3"/>
          <p:cNvSpPr>
            <a:spLocks noGrp="1"/>
          </p:cNvSpPr>
          <p:nvPr>
            <p:ph type="hdr" sz="quarter" idx="10"/>
          </p:nvPr>
        </p:nvSpPr>
        <p:spPr/>
        <p:txBody>
          <a:bodyPr/>
          <a:lstStyle/>
          <a:p>
            <a:pPr>
              <a:defRPr/>
            </a:pPr>
            <a:r>
              <a:rPr lang="en-US"/>
              <a:t>Ground-mounted PV Installation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15</a:t>
            </a:fld>
            <a:endParaRPr lang="en-US"/>
          </a:p>
        </p:txBody>
      </p:sp>
    </p:spTree>
    <p:extLst>
      <p:ext uri="{BB962C8B-B14F-4D97-AF65-F5344CB8AC3E}">
        <p14:creationId xmlns:p14="http://schemas.microsoft.com/office/powerpoint/2010/main" val="2274711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you see the multitude of hazards present!</a:t>
            </a:r>
          </a:p>
        </p:txBody>
      </p:sp>
      <p:sp>
        <p:nvSpPr>
          <p:cNvPr id="4" name="Header Placeholder 3"/>
          <p:cNvSpPr>
            <a:spLocks noGrp="1"/>
          </p:cNvSpPr>
          <p:nvPr>
            <p:ph type="hdr" sz="quarter" idx="10"/>
          </p:nvPr>
        </p:nvSpPr>
        <p:spPr/>
        <p:txBody>
          <a:bodyPr/>
          <a:lstStyle/>
          <a:p>
            <a:pPr>
              <a:defRPr/>
            </a:pPr>
            <a:r>
              <a:rPr lang="en-US"/>
              <a:t>Ground-mounted PV Installation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16</a:t>
            </a:fld>
            <a:endParaRPr lang="en-US"/>
          </a:p>
        </p:txBody>
      </p:sp>
    </p:spTree>
    <p:extLst>
      <p:ext uri="{BB962C8B-B14F-4D97-AF65-F5344CB8AC3E}">
        <p14:creationId xmlns:p14="http://schemas.microsoft.com/office/powerpoint/2010/main" val="3653845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One</a:t>
            </a:r>
            <a:r>
              <a:rPr lang="en-US" b="0" baseline="0" dirty="0"/>
              <a:t> concept that’s important to understand when implementing safety measures is this hierarchy of control, or control effectiveness. </a:t>
            </a:r>
          </a:p>
          <a:p>
            <a:pPr marL="171450" indent="-171450">
              <a:buFont typeface="Arial" panose="020B0604020202020204" pitchFamily="34" charset="0"/>
              <a:buChar char="•"/>
            </a:pPr>
            <a:r>
              <a:rPr lang="en-US" b="0" baseline="0" dirty="0"/>
              <a:t>When dealing with a particular hazard, it’s way more effective to eliminate the hazard altogether than to control it</a:t>
            </a:r>
          </a:p>
          <a:p>
            <a:pPr marL="171450" indent="-171450">
              <a:buFont typeface="Arial" panose="020B0604020202020204" pitchFamily="34" charset="0"/>
              <a:buChar char="•"/>
            </a:pPr>
            <a:r>
              <a:rPr lang="en-US" b="0" baseline="0" dirty="0"/>
              <a:t>Next most effective are engineering controls such as tool guards to mitigate the hazard, followed by warnings which notify people of hazards, and then safe work practices and administrative procedures to change the way people work.</a:t>
            </a:r>
          </a:p>
          <a:p>
            <a:pPr marL="171450" indent="-171450">
              <a:buFont typeface="Arial" panose="020B0604020202020204" pitchFamily="34" charset="0"/>
              <a:buChar char="•"/>
            </a:pPr>
            <a:r>
              <a:rPr lang="en-US" b="0" baseline="0" dirty="0"/>
              <a:t>Notice that personal protective equipment, or ”PPE” is considered the least effective form of hazard control- it’s really the last line of defense.</a:t>
            </a:r>
            <a:r>
              <a:rPr lang="en-US" b="1" baseline="0" dirty="0"/>
              <a:t> </a:t>
            </a:r>
          </a:p>
          <a:p>
            <a:pPr marL="171450" indent="-171450">
              <a:buFont typeface="Arial" panose="020B0604020202020204" pitchFamily="34" charset="0"/>
              <a:buChar char="•"/>
            </a:pPr>
            <a:r>
              <a:rPr lang="en-US" b="0" baseline="0" dirty="0"/>
              <a:t>When installing PV systems, workers should never have to work on live electrical systems- they still need to wear PPE, but they can also implement these more effective control measures. </a:t>
            </a:r>
          </a:p>
          <a:p>
            <a:pPr marL="171450" indent="-171450">
              <a:buFont typeface="Arial" panose="020B0604020202020204" pitchFamily="34" charset="0"/>
              <a:buChar char="•"/>
            </a:pPr>
            <a:r>
              <a:rPr lang="en-US" b="0" baseline="0" dirty="0"/>
              <a:t>Working on live electrical systems should only be necessary during testing and commissioning; in these situations, PPE is the ONLY line of defense</a:t>
            </a:r>
          </a:p>
          <a:p>
            <a:pPr marL="171450" indent="-171450">
              <a:buFont typeface="Arial" panose="020B0604020202020204" pitchFamily="34" charset="0"/>
              <a:buChar char="•"/>
            </a:pPr>
            <a:endParaRPr lang="en-US" b="1" baseline="0" dirty="0"/>
          </a:p>
        </p:txBody>
      </p:sp>
      <p:sp>
        <p:nvSpPr>
          <p:cNvPr id="4" name="Header Placeholder 3"/>
          <p:cNvSpPr>
            <a:spLocks noGrp="1"/>
          </p:cNvSpPr>
          <p:nvPr>
            <p:ph type="hdr" sz="quarter" idx="10"/>
          </p:nvPr>
        </p:nvSpPr>
        <p:spPr/>
        <p:txBody>
          <a:bodyPr/>
          <a:lstStyle/>
          <a:p>
            <a:pPr>
              <a:defRPr/>
            </a:pPr>
            <a:r>
              <a:rPr lang="en-US"/>
              <a:t>Ground-mounted PV Installation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17</a:t>
            </a:fld>
            <a:endParaRPr lang="en-US"/>
          </a:p>
        </p:txBody>
      </p:sp>
    </p:spTree>
    <p:extLst>
      <p:ext uri="{BB962C8B-B14F-4D97-AF65-F5344CB8AC3E}">
        <p14:creationId xmlns:p14="http://schemas.microsoft.com/office/powerpoint/2010/main" val="1955066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Tx/>
              <a:buChar char="-"/>
            </a:pPr>
            <a:r>
              <a:rPr lang="en-US" baseline="0" dirty="0"/>
              <a:t>Again, it’s critical that both employers and employees have buy in to this “culture of safety”</a:t>
            </a:r>
          </a:p>
          <a:p>
            <a:pPr marL="171450" indent="-171450">
              <a:buFontTx/>
              <a:buChar char="-"/>
            </a:pPr>
            <a:r>
              <a:rPr lang="en-US" baseline="0" dirty="0"/>
              <a:t>Work mindfully: work at a safe pace</a:t>
            </a:r>
          </a:p>
          <a:p>
            <a:pPr marL="628650" marR="0" lvl="1" indent="-171450" algn="l" defTabSz="914400" rtl="0" eaLnBrk="0" fontAlgn="base" latinLnBrk="0" hangingPunct="0">
              <a:lnSpc>
                <a:spcPct val="100000"/>
              </a:lnSpc>
              <a:spcBef>
                <a:spcPct val="0"/>
              </a:spcBef>
              <a:spcAft>
                <a:spcPct val="0"/>
              </a:spcAft>
              <a:buClrTx/>
              <a:buSzTx/>
              <a:buFontTx/>
              <a:buChar char="-"/>
              <a:tabLst/>
              <a:defRPr/>
            </a:pPr>
            <a:r>
              <a:rPr lang="en-US" baseline="0" dirty="0"/>
              <a:t>Getting the job done is important, but remember- working in a hurry or under pressure can not only lead to unsafe work practices, it can also lead to poor quality installation work, which will inevitably lead to another truck roll and additional expense some time in the future. </a:t>
            </a:r>
          </a:p>
          <a:p>
            <a:pPr marL="171450" indent="-171450">
              <a:buFontTx/>
              <a:buChar char="-"/>
            </a:pPr>
            <a:r>
              <a:rPr lang="en-US" baseline="0" dirty="0"/>
              <a:t>Think before each step- if you don’t take the time to prepare for a specific tasks- what tools, materials, PPE do you need- you’ll waste time walking or driving across the site</a:t>
            </a:r>
          </a:p>
          <a:p>
            <a:pPr marL="171450" indent="-171450">
              <a:buFontTx/>
              <a:buChar char="-"/>
            </a:pPr>
            <a:r>
              <a:rPr lang="en-US" baseline="0" dirty="0"/>
              <a:t>Maintain 360 degree awareness at all times- remember, site conditions, tasks, and hazards change continuously!</a:t>
            </a:r>
          </a:p>
          <a:p>
            <a:pPr marL="171450" indent="-171450">
              <a:buFontTx/>
              <a:buChar char="-"/>
            </a:pPr>
            <a:r>
              <a:rPr lang="en-US" baseline="0" dirty="0"/>
              <a:t>Also remember that while it’s the employer’s responsibility to provide safety training, it’s YOUR responsibility to follow standard operating procedures and use appropriate PPE.</a:t>
            </a:r>
          </a:p>
          <a:p>
            <a:pPr marL="171450" lvl="0" indent="-171450">
              <a:buFontTx/>
              <a:buChar char="-"/>
            </a:pPr>
            <a:r>
              <a:rPr lang="en-US" baseline="0" dirty="0"/>
              <a:t>Finally, never work alone- a buddy system is best for both safety and efficiency, as many tasks are better completed with 2 people, for instance mounting modules. </a:t>
            </a:r>
          </a:p>
          <a:p>
            <a:pPr marL="171450" lvl="0" indent="-171450">
              <a:buFontTx/>
              <a:buChar char="-"/>
            </a:pPr>
            <a:r>
              <a:rPr lang="en-US" baseline="0" dirty="0"/>
              <a:t>Too many people on a job site can also be a hazard; on large-scale PV sites with multiple contractors, equipment, tasks, etc. this is critical, so again- 360 degree awareness at all times.</a:t>
            </a:r>
          </a:p>
        </p:txBody>
      </p:sp>
      <p:sp>
        <p:nvSpPr>
          <p:cNvPr id="4" name="Header Placeholder 3"/>
          <p:cNvSpPr>
            <a:spLocks noGrp="1"/>
          </p:cNvSpPr>
          <p:nvPr>
            <p:ph type="hdr" sz="quarter" idx="10"/>
          </p:nvPr>
        </p:nvSpPr>
        <p:spPr/>
        <p:txBody>
          <a:bodyPr/>
          <a:lstStyle/>
          <a:p>
            <a:pPr>
              <a:defRPr/>
            </a:pPr>
            <a:r>
              <a:rPr lang="en-US"/>
              <a:t>Ground-mounted PV Installation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18</a:t>
            </a:fld>
            <a:endParaRPr lang="en-US"/>
          </a:p>
        </p:txBody>
      </p:sp>
    </p:spTree>
    <p:extLst>
      <p:ext uri="{BB962C8B-B14F-4D97-AF65-F5344CB8AC3E}">
        <p14:creationId xmlns:p14="http://schemas.microsoft.com/office/powerpoint/2010/main" val="2631949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normAutofit/>
          </a:bodyPr>
          <a:lstStyle/>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baseline="0" dirty="0"/>
              <a:t>To conclude, why is this solar-specific safety training important?</a:t>
            </a:r>
          </a:p>
          <a:p>
            <a:pPr marL="171450" marR="0" lvl="0" indent="-171450" algn="l" defTabSz="914400" rtl="0" eaLnBrk="0" fontAlgn="base" latinLnBrk="0" hangingPunct="0">
              <a:lnSpc>
                <a:spcPct val="100000"/>
              </a:lnSpc>
              <a:spcBef>
                <a:spcPct val="0"/>
              </a:spcBef>
              <a:spcAft>
                <a:spcPct val="0"/>
              </a:spcAft>
              <a:buClrTx/>
              <a:buSzTx/>
              <a:buFontTx/>
              <a:buChar char="-"/>
              <a:tabLst/>
              <a:defRPr/>
            </a:pPr>
            <a:r>
              <a:rPr lang="en-US" sz="1200" kern="1200" dirty="0">
                <a:solidFill>
                  <a:schemeClr val="tx1"/>
                </a:solidFill>
                <a:effectLst/>
                <a:latin typeface="Tahoma" pitchFamily="34" charset="0"/>
                <a:ea typeface="ＭＳ Ｐゴシック" charset="0"/>
                <a:cs typeface="Tahoma" pitchFamily="34" charset="0"/>
              </a:rPr>
              <a:t>Solar installation workers are regularly exposed to OSHA’s Focus Four Hazards: falls, struck-by, electrocutions, and caught-in or between; these four hazards alone represented 63.7% of construction fatalities in 2016. These hazards, coupled with the growing number of new workers entering the solar workforce and significant variability in training and licensing requirements for solar workers across the country, make solar-specific safety training more important than ever.</a:t>
            </a:r>
          </a:p>
          <a:p>
            <a:pPr marL="171450" marR="0" lvl="0" indent="-171450" algn="l" defTabSz="914400" rtl="0" eaLnBrk="0" fontAlgn="base" latinLnBrk="0" hangingPunct="0">
              <a:lnSpc>
                <a:spcPct val="100000"/>
              </a:lnSpc>
              <a:spcBef>
                <a:spcPct val="0"/>
              </a:spcBef>
              <a:spcAft>
                <a:spcPct val="0"/>
              </a:spcAft>
              <a:buClrTx/>
              <a:buSzTx/>
              <a:buFontTx/>
              <a:buChar char="-"/>
              <a:tabLst/>
              <a:defRPr/>
            </a:pPr>
            <a:r>
              <a:rPr lang="en-US" sz="1200" kern="1200" dirty="0">
                <a:solidFill>
                  <a:schemeClr val="tx1"/>
                </a:solidFill>
                <a:effectLst/>
                <a:latin typeface="Tahoma" pitchFamily="34" charset="0"/>
                <a:ea typeface="ＭＳ Ｐゴシック" charset="0"/>
                <a:cs typeface="Tahoma" pitchFamily="34" charset="0"/>
              </a:rPr>
              <a:t>Large ground-mounted solar photovoltaic installations present unique hazards requiring specialized safety training. Hazards include DC circuits operating at up to 1500 volts and hundreds/thousands of amps (vs. 600 Vdc for residential systems), AC circuits up to 690 volts, hazards associated with trenching for electrical conduits, as well as struck-by and caught-in or between hazards from heavy machinery used for foundation work and transporting electrical equipment. These systems commonly require testing of live circuits for commissioning and maintenance procedures, presenting significant arc flash hazards, while untrained workers may be unaware that 1000 to 1500-VDC photovoltaic circuits may be energized when exposed to just a small amount of light. Solar workers at these installations are thus exposed to </a:t>
            </a:r>
            <a:r>
              <a:rPr lang="en-US" sz="1200" b="1" kern="1200" dirty="0">
                <a:solidFill>
                  <a:schemeClr val="tx1"/>
                </a:solidFill>
                <a:effectLst/>
                <a:latin typeface="Tahoma" pitchFamily="34" charset="0"/>
                <a:ea typeface="ＭＳ Ｐゴシック" charset="0"/>
                <a:cs typeface="Tahoma" pitchFamily="34" charset="0"/>
              </a:rPr>
              <a:t>significant</a:t>
            </a:r>
            <a:r>
              <a:rPr lang="en-US" sz="1200" kern="1200" dirty="0">
                <a:solidFill>
                  <a:schemeClr val="tx1"/>
                </a:solidFill>
                <a:effectLst/>
                <a:latin typeface="Tahoma" pitchFamily="34" charset="0"/>
                <a:ea typeface="ＭＳ Ｐゴシック" charset="0"/>
                <a:cs typeface="Tahoma" pitchFamily="34" charset="0"/>
              </a:rPr>
              <a:t> site and electrical hazards that could prove fatal without proper safety training. </a:t>
            </a:r>
          </a:p>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baseline="0" dirty="0"/>
              <a:t>Even technically experienced workers may not have received proper safety training,</a:t>
            </a:r>
          </a:p>
          <a:p>
            <a:pPr marL="171450" indent="-171450">
              <a:buFontTx/>
              <a:buChar char="-"/>
            </a:pPr>
            <a:r>
              <a:rPr lang="en-US" baseline="0" dirty="0"/>
              <a:t>We hope you enjoy this course and learn from it- not only about minimum safety requirements but about best practices for working safely and doing quality installation work. </a:t>
            </a:r>
          </a:p>
          <a:p>
            <a:pPr marL="171450" indent="-171450">
              <a:buFontTx/>
              <a:buChar char="-"/>
            </a:pPr>
            <a:endParaRPr lang="en-US" baseline="0" dirty="0"/>
          </a:p>
          <a:p>
            <a:pPr marL="171450" indent="-171450">
              <a:buFontTx/>
              <a:buChar char="-"/>
            </a:pPr>
            <a:endParaRPr lang="en-US" dirty="0"/>
          </a:p>
        </p:txBody>
      </p:sp>
      <p:sp>
        <p:nvSpPr>
          <p:cNvPr id="4" name="Header Placeholder 3"/>
          <p:cNvSpPr>
            <a:spLocks noGrp="1"/>
          </p:cNvSpPr>
          <p:nvPr>
            <p:ph type="hdr" sz="quarter" idx="10"/>
          </p:nvPr>
        </p:nvSpPr>
        <p:spPr/>
        <p:txBody>
          <a:bodyPr/>
          <a:lstStyle/>
          <a:p>
            <a:r>
              <a:rPr lang="en-US"/>
              <a:t>Ground-mounted PV Installation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t>19</a:t>
            </a:fld>
            <a:endParaRPr lang="en-US"/>
          </a:p>
        </p:txBody>
      </p:sp>
    </p:spTree>
    <p:extLst>
      <p:ext uri="{BB962C8B-B14F-4D97-AF65-F5344CB8AC3E}">
        <p14:creationId xmlns:p14="http://schemas.microsoft.com/office/powerpoint/2010/main" val="1289563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r>
              <a:rPr lang="en-US" dirty="0"/>
              <a:t>The learning objectives for this introductory lesson are to:</a:t>
            </a:r>
          </a:p>
          <a:p>
            <a:pPr marL="171450" indent="-171450">
              <a:buFont typeface="Arial" panose="020B0604020202020204" pitchFamily="34" charset="0"/>
              <a:buChar char="•"/>
            </a:pPr>
            <a:r>
              <a:rPr lang="en-US" dirty="0"/>
              <a:t>Identify the focus of this course</a:t>
            </a:r>
          </a:p>
          <a:p>
            <a:pPr marL="171450" indent="-171450">
              <a:buFont typeface="Arial" panose="020B0604020202020204" pitchFamily="34" charset="0"/>
              <a:buChar char="•"/>
            </a:pPr>
            <a:r>
              <a:rPr lang="en-US" dirty="0"/>
              <a:t>Define OSHA and its mission</a:t>
            </a:r>
          </a:p>
          <a:p>
            <a:pPr marL="171450" indent="-171450">
              <a:buFont typeface="Arial" panose="020B0604020202020204" pitchFamily="34" charset="0"/>
              <a:buChar char="•"/>
            </a:pPr>
            <a:r>
              <a:rPr lang="en-US" dirty="0"/>
              <a:t>List employer safety training responsibilities</a:t>
            </a:r>
          </a:p>
          <a:p>
            <a:pPr marL="171450" indent="-171450">
              <a:buFont typeface="Arial" panose="020B0604020202020204" pitchFamily="34" charset="0"/>
              <a:buChar char="•"/>
            </a:pPr>
            <a:r>
              <a:rPr lang="en-US" dirty="0"/>
              <a:t>Describe the key elements of a job hazard analysis</a:t>
            </a:r>
          </a:p>
          <a:p>
            <a:pPr marL="171450" indent="-171450">
              <a:buFont typeface="Arial" panose="020B0604020202020204" pitchFamily="34" charset="0"/>
              <a:buChar char="•"/>
            </a:pPr>
            <a:r>
              <a:rPr lang="en-US" dirty="0"/>
              <a:t>Explain the effectiveness of various hazard control methods</a:t>
            </a:r>
          </a:p>
        </p:txBody>
      </p:sp>
      <p:sp>
        <p:nvSpPr>
          <p:cNvPr id="4" name="Header Placeholder 3"/>
          <p:cNvSpPr>
            <a:spLocks noGrp="1"/>
          </p:cNvSpPr>
          <p:nvPr>
            <p:ph type="hdr" sz="quarter" idx="10"/>
          </p:nvPr>
        </p:nvSpPr>
        <p:spPr/>
        <p:txBody>
          <a:bodyPr/>
          <a:lstStyle/>
          <a:p>
            <a:pPr>
              <a:defRPr/>
            </a:pPr>
            <a:r>
              <a:rPr lang="en-US"/>
              <a:t>Ground-mounted PV Installation Safety</a:t>
            </a:r>
            <a:endParaRPr lang="en-US" dirty="0"/>
          </a:p>
        </p:txBody>
      </p:sp>
      <p:sp>
        <p:nvSpPr>
          <p:cNvPr id="5" name="Slide Number Placeholder 4"/>
          <p:cNvSpPr>
            <a:spLocks noGrp="1"/>
          </p:cNvSpPr>
          <p:nvPr>
            <p:ph type="sldNum" sz="quarter" idx="11"/>
          </p:nvPr>
        </p:nvSpPr>
        <p:spPr/>
        <p:txBody>
          <a:bodyPr/>
          <a:lstStyle/>
          <a:p>
            <a:fld id="{F2044902-878F-B949-9CEA-0806CB61E298}" type="slidenum">
              <a:rPr lang="en-US" smtClean="0"/>
              <a:pPr/>
              <a:t>2</a:t>
            </a:fld>
            <a:endParaRPr lang="en-US" dirty="0"/>
          </a:p>
        </p:txBody>
      </p:sp>
    </p:spTree>
    <p:extLst>
      <p:ext uri="{BB962C8B-B14F-4D97-AF65-F5344CB8AC3E}">
        <p14:creationId xmlns:p14="http://schemas.microsoft.com/office/powerpoint/2010/main" val="1120623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0"/>
              </a:spcBef>
              <a:spcAft>
                <a:spcPct val="0"/>
              </a:spcAft>
              <a:buClrTx/>
              <a:buSzTx/>
              <a:buFontTx/>
              <a:buChar char="-"/>
              <a:tabLst/>
              <a:defRPr/>
            </a:pPr>
            <a:r>
              <a:rPr lang="en-US" dirty="0"/>
              <a:t>This course </a:t>
            </a:r>
            <a:r>
              <a:rPr lang="en-US" baseline="0" dirty="0"/>
              <a:t>focuses on hazards found on large-scale ground-mounted PV installation sites.</a:t>
            </a:r>
          </a:p>
          <a:p>
            <a:pPr marL="628650" marR="0" lvl="1" indent="-171450" algn="l" defTabSz="914400" rtl="0" eaLnBrk="0" fontAlgn="base" latinLnBrk="0" hangingPunct="0">
              <a:lnSpc>
                <a:spcPct val="100000"/>
              </a:lnSpc>
              <a:spcBef>
                <a:spcPct val="0"/>
              </a:spcBef>
              <a:spcAft>
                <a:spcPct val="0"/>
              </a:spcAft>
              <a:buClrTx/>
              <a:buSzTx/>
              <a:buFontTx/>
              <a:buChar char="-"/>
              <a:tabLst/>
              <a:defRPr/>
            </a:pPr>
            <a:r>
              <a:rPr lang="en-US" baseline="0" dirty="0"/>
              <a:t>Under a previous grant, SEI developed a course on roof-mounted PV installation safety- this course is available as a continuing education course through SEI</a:t>
            </a:r>
          </a:p>
          <a:p>
            <a:pPr marL="171450" marR="0" lvl="0" indent="-171450" algn="l" defTabSz="914400" rtl="0" eaLnBrk="0" fontAlgn="base" latinLnBrk="0" hangingPunct="0">
              <a:lnSpc>
                <a:spcPct val="100000"/>
              </a:lnSpc>
              <a:spcBef>
                <a:spcPct val="0"/>
              </a:spcBef>
              <a:spcAft>
                <a:spcPct val="0"/>
              </a:spcAft>
              <a:buClrTx/>
              <a:buSzTx/>
              <a:buFontTx/>
              <a:buChar char="-"/>
              <a:tabLst/>
              <a:defRPr/>
            </a:pPr>
            <a:r>
              <a:rPr lang="en-US" baseline="0" dirty="0"/>
              <a:t>Goal is to bring awareness to the hazards found at these sites, and then the various control methods to eliminate or mitigate those hazards</a:t>
            </a:r>
          </a:p>
          <a:p>
            <a:pPr marL="171450" marR="0" lvl="0" indent="-171450" algn="l" defTabSz="914400" rtl="0" eaLnBrk="0" fontAlgn="base" latinLnBrk="0" hangingPunct="0">
              <a:lnSpc>
                <a:spcPct val="100000"/>
              </a:lnSpc>
              <a:spcBef>
                <a:spcPct val="0"/>
              </a:spcBef>
              <a:spcAft>
                <a:spcPct val="0"/>
              </a:spcAft>
              <a:buClrTx/>
              <a:buSzTx/>
              <a:buFontTx/>
              <a:buChar char="-"/>
              <a:tabLst/>
              <a:defRPr/>
            </a:pPr>
            <a:r>
              <a:rPr lang="en-US" baseline="0" dirty="0"/>
              <a:t>This course is structured as two main lessons- first covers site and mechanical hazards, second covers electrical hazards</a:t>
            </a:r>
          </a:p>
          <a:p>
            <a:pPr marL="171450" indent="-171450">
              <a:buFontTx/>
              <a:buChar char="-"/>
            </a:pPr>
            <a:r>
              <a:rPr lang="en-US" dirty="0"/>
              <a:t>This is safety training- this is NOT a design, install, or O&amp;M class. SEI does have those courses available- we encourage you to check these out.</a:t>
            </a:r>
          </a:p>
          <a:p>
            <a:pPr marL="171450" indent="-171450">
              <a:buFontTx/>
              <a:buChar char="-"/>
            </a:pPr>
            <a:r>
              <a:rPr lang="en-US" dirty="0"/>
              <a:t>SEI recommends additional safety training- including by not limited to OSHA’s 30-hr construction training</a:t>
            </a:r>
          </a:p>
        </p:txBody>
      </p:sp>
      <p:sp>
        <p:nvSpPr>
          <p:cNvPr id="4" name="Header Placeholder 3"/>
          <p:cNvSpPr>
            <a:spLocks noGrp="1"/>
          </p:cNvSpPr>
          <p:nvPr>
            <p:ph type="hdr" sz="quarter" idx="10"/>
          </p:nvPr>
        </p:nvSpPr>
        <p:spPr/>
        <p:txBody>
          <a:bodyPr/>
          <a:lstStyle/>
          <a:p>
            <a:pPr>
              <a:defRPr/>
            </a:pPr>
            <a:r>
              <a:rPr lang="en-US"/>
              <a:t>Ground-mounted PV Installation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3</a:t>
            </a:fld>
            <a:endParaRPr lang="en-US"/>
          </a:p>
        </p:txBody>
      </p:sp>
    </p:spTree>
    <p:extLst>
      <p:ext uri="{BB962C8B-B14F-4D97-AF65-F5344CB8AC3E}">
        <p14:creationId xmlns:p14="http://schemas.microsoft.com/office/powerpoint/2010/main" val="2534934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baseline="0" dirty="0"/>
              <a:t>The Occupational Safety and Health Act of 1970 (OSH Act) was signed into law by president Nixon, with the goal of preventing workers from being killed or seriously harmed at work</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baseline="0" dirty="0"/>
              <a:t>Law acknowledges that the right to a safe workplace is a basic human right</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baseline="0" dirty="0"/>
              <a:t>Under the OSH Act, employers have the responsibility to provide a safe workplace-</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baseline="0" dirty="0"/>
              <a:t>This law the created OSHA, which sets and enforces protective workplace safety and health standards</a:t>
            </a:r>
          </a:p>
          <a:p>
            <a:pPr marL="628650" marR="0" lvl="1" indent="-171450" algn="l" defTabSz="914400" rtl="0" eaLnBrk="0" fontAlgn="base" latinLnBrk="0" hangingPunct="0">
              <a:lnSpc>
                <a:spcPct val="100000"/>
              </a:lnSpc>
              <a:spcBef>
                <a:spcPct val="0"/>
              </a:spcBef>
              <a:spcAft>
                <a:spcPct val="0"/>
              </a:spcAft>
              <a:buClrTx/>
              <a:buSzTx/>
              <a:buFontTx/>
              <a:buChar char="-"/>
              <a:tabLst/>
              <a:defRPr/>
            </a:pPr>
            <a:r>
              <a:rPr lang="en-US" baseline="0" dirty="0"/>
              <a:t>    Complying with OSHA regulations is the law!</a:t>
            </a:r>
          </a:p>
          <a:p>
            <a:pPr marL="171450" marR="0" indent="-171450" algn="l" defTabSz="914400" rtl="0" eaLnBrk="0" fontAlgn="base" latinLnBrk="0" hangingPunct="0">
              <a:lnSpc>
                <a:spcPct val="100000"/>
              </a:lnSpc>
              <a:spcBef>
                <a:spcPct val="0"/>
              </a:spcBef>
              <a:spcAft>
                <a:spcPct val="0"/>
              </a:spcAft>
              <a:buClrTx/>
              <a:buSzTx/>
              <a:buFontTx/>
              <a:buChar char="-"/>
              <a:tabLst/>
              <a:defRPr/>
            </a:pPr>
            <a:endParaRPr lang="en-US" baseline="0" dirty="0"/>
          </a:p>
          <a:p>
            <a:pPr marL="628650" marR="0" lvl="1" indent="-171450" algn="l" defTabSz="914400" rtl="0" eaLnBrk="0" fontAlgn="base" latinLnBrk="0" hangingPunct="0">
              <a:lnSpc>
                <a:spcPct val="100000"/>
              </a:lnSpc>
              <a:spcBef>
                <a:spcPct val="0"/>
              </a:spcBef>
              <a:spcAft>
                <a:spcPct val="0"/>
              </a:spcAft>
              <a:buClrTx/>
              <a:buSzTx/>
              <a:buFontTx/>
              <a:buChar char="-"/>
              <a:tabLst/>
              <a:defRPr/>
            </a:pPr>
            <a:endParaRPr lang="en-US" baseline="0" dirty="0"/>
          </a:p>
          <a:p>
            <a:endParaRPr lang="en-US" dirty="0"/>
          </a:p>
        </p:txBody>
      </p:sp>
      <p:sp>
        <p:nvSpPr>
          <p:cNvPr id="4" name="Header Placeholder 3"/>
          <p:cNvSpPr>
            <a:spLocks noGrp="1"/>
          </p:cNvSpPr>
          <p:nvPr>
            <p:ph type="hdr" sz="quarter" idx="10"/>
          </p:nvPr>
        </p:nvSpPr>
        <p:spPr/>
        <p:txBody>
          <a:bodyPr/>
          <a:lstStyle/>
          <a:p>
            <a:pPr>
              <a:defRPr/>
            </a:pPr>
            <a:r>
              <a:rPr lang="en-US"/>
              <a:t>Ground-mounted PV Installation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5</a:t>
            </a:fld>
            <a:endParaRPr lang="en-US"/>
          </a:p>
        </p:txBody>
      </p:sp>
    </p:spTree>
    <p:extLst>
      <p:ext uri="{BB962C8B-B14F-4D97-AF65-F5344CB8AC3E}">
        <p14:creationId xmlns:p14="http://schemas.microsoft.com/office/powerpoint/2010/main" val="49892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baseline="0" dirty="0"/>
              <a:t>OSHA not only sets and enforces standards, but they also provide a lot of great information, training, and assistance to employers and workers</a:t>
            </a:r>
          </a:p>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baseline="0" dirty="0"/>
              <a:t>A great example is this course, developed under an OSHA Susan Harwood Training Grant</a:t>
            </a:r>
          </a:p>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baseline="0" dirty="0"/>
              <a:t>OSHA not only there to provide citations- they’re there to help you be safe on the job site and ensure that the company you work for is providing you with the training and resources you need in order to work safety</a:t>
            </a:r>
          </a:p>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baseline="0" dirty="0"/>
              <a:t>For more information about OSHA, visit their website, </a:t>
            </a:r>
            <a:r>
              <a:rPr lang="en-US" baseline="0" dirty="0" err="1"/>
              <a:t>www.osha.gov</a:t>
            </a:r>
            <a:endParaRPr lang="en-US" baseline="0" dirty="0"/>
          </a:p>
          <a:p>
            <a:pPr marL="628650" marR="0" lvl="1" indent="-171450" algn="l" defTabSz="914400" rtl="0" eaLnBrk="0" fontAlgn="base" latinLnBrk="0" hangingPunct="0">
              <a:lnSpc>
                <a:spcPct val="100000"/>
              </a:lnSpc>
              <a:spcBef>
                <a:spcPct val="0"/>
              </a:spcBef>
              <a:spcAft>
                <a:spcPct val="0"/>
              </a:spcAft>
              <a:buClrTx/>
              <a:buSzTx/>
              <a:buFontTx/>
              <a:buChar char="-"/>
              <a:tabLst/>
              <a:defRPr/>
            </a:pPr>
            <a:r>
              <a:rPr lang="en-US" baseline="0" dirty="0"/>
              <a:t>Here, find not only various OSHA standards that we show in course</a:t>
            </a:r>
          </a:p>
          <a:p>
            <a:pPr marL="628650" marR="0" lvl="1" indent="-171450" algn="l" defTabSz="914400" rtl="0" eaLnBrk="0" fontAlgn="base" latinLnBrk="0" hangingPunct="0">
              <a:lnSpc>
                <a:spcPct val="100000"/>
              </a:lnSpc>
              <a:spcBef>
                <a:spcPct val="0"/>
              </a:spcBef>
              <a:spcAft>
                <a:spcPct val="0"/>
              </a:spcAft>
              <a:buClrTx/>
              <a:buSzTx/>
              <a:buFontTx/>
              <a:buChar char="-"/>
              <a:tabLst/>
              <a:defRPr/>
            </a:pPr>
            <a:r>
              <a:rPr lang="en-US" baseline="0" dirty="0"/>
              <a:t>Also some great educational resources</a:t>
            </a:r>
          </a:p>
        </p:txBody>
      </p:sp>
      <p:sp>
        <p:nvSpPr>
          <p:cNvPr id="4" name="Header Placeholder 3"/>
          <p:cNvSpPr>
            <a:spLocks noGrp="1"/>
          </p:cNvSpPr>
          <p:nvPr>
            <p:ph type="hdr" sz="quarter" idx="10"/>
          </p:nvPr>
        </p:nvSpPr>
        <p:spPr/>
        <p:txBody>
          <a:bodyPr/>
          <a:lstStyle/>
          <a:p>
            <a:pPr>
              <a:defRPr/>
            </a:pPr>
            <a:r>
              <a:rPr lang="en-US"/>
              <a:t>Ground-mounted PV Installation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6</a:t>
            </a:fld>
            <a:endParaRPr lang="en-US"/>
          </a:p>
        </p:txBody>
      </p:sp>
    </p:spTree>
    <p:extLst>
      <p:ext uri="{BB962C8B-B14F-4D97-AF65-F5344CB8AC3E}">
        <p14:creationId xmlns:p14="http://schemas.microsoft.com/office/powerpoint/2010/main" val="2188052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marR="0" lvl="1" indent="-171450" algn="l" defTabSz="914400" rtl="0" eaLnBrk="0" fontAlgn="base" latinLnBrk="0" hangingPunct="0">
              <a:lnSpc>
                <a:spcPct val="100000"/>
              </a:lnSpc>
              <a:spcBef>
                <a:spcPct val="0"/>
              </a:spcBef>
              <a:spcAft>
                <a:spcPct val="0"/>
              </a:spcAft>
              <a:buClrTx/>
              <a:buSzTx/>
              <a:buFontTx/>
              <a:buChar char="-"/>
              <a:tabLst/>
              <a:defRPr/>
            </a:pPr>
            <a:r>
              <a:rPr lang="en-US" dirty="0"/>
              <a:t>It’s important to note that most private sector employers</a:t>
            </a:r>
            <a:r>
              <a:rPr lang="en-US" baseline="0" dirty="0"/>
              <a:t> and </a:t>
            </a:r>
            <a:r>
              <a:rPr lang="en-US" dirty="0"/>
              <a:t>workers are going to be covered directly through Federal OSHA or through an OSHA-approved state plan, depending on where you work.</a:t>
            </a:r>
          </a:p>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dirty="0"/>
              <a:t>See on this map (covers all 50 states as well as PR and Virgin Islands):</a:t>
            </a:r>
            <a:endParaRPr lang="en-US" baseline="0" dirty="0"/>
          </a:p>
          <a:p>
            <a:pPr marL="628650" marR="0" lvl="1" indent="-171450" algn="l" defTabSz="914400" rtl="0" eaLnBrk="0" fontAlgn="base" latinLnBrk="0" hangingPunct="0">
              <a:lnSpc>
                <a:spcPct val="100000"/>
              </a:lnSpc>
              <a:spcBef>
                <a:spcPct val="0"/>
              </a:spcBef>
              <a:spcAft>
                <a:spcPct val="0"/>
              </a:spcAft>
              <a:buClrTx/>
              <a:buSzTx/>
              <a:buFontTx/>
              <a:buChar char="-"/>
              <a:tabLst/>
              <a:defRPr/>
            </a:pPr>
            <a:r>
              <a:rPr lang="en-US" baseline="0" dirty="0"/>
              <a:t>Dark purple- Federal OSHA private sector and most federal employees</a:t>
            </a:r>
          </a:p>
          <a:p>
            <a:pPr marL="628650" marR="0" lvl="1" indent="-171450" algn="l" defTabSz="914400" rtl="0" eaLnBrk="0" fontAlgn="base" latinLnBrk="0" hangingPunct="0">
              <a:lnSpc>
                <a:spcPct val="100000"/>
              </a:lnSpc>
              <a:spcBef>
                <a:spcPct val="0"/>
              </a:spcBef>
              <a:spcAft>
                <a:spcPct val="0"/>
              </a:spcAft>
              <a:buClrTx/>
              <a:buSzTx/>
              <a:buFontTx/>
              <a:buChar char="-"/>
              <a:tabLst/>
              <a:defRPr/>
            </a:pPr>
            <a:r>
              <a:rPr lang="en-US" baseline="0" dirty="0"/>
              <a:t>Light purple- States with OSHA-approved state plans- private sector and public employees</a:t>
            </a:r>
          </a:p>
          <a:p>
            <a:pPr marL="1085850" marR="0" lvl="2" indent="-171450" algn="l" defTabSz="914400" rtl="0" eaLnBrk="0" fontAlgn="base" latinLnBrk="0" hangingPunct="0">
              <a:lnSpc>
                <a:spcPct val="100000"/>
              </a:lnSpc>
              <a:spcBef>
                <a:spcPct val="0"/>
              </a:spcBef>
              <a:spcAft>
                <a:spcPct val="0"/>
              </a:spcAft>
              <a:buClrTx/>
              <a:buSzTx/>
              <a:buFontTx/>
              <a:buChar char="-"/>
              <a:tabLst/>
              <a:defRPr/>
            </a:pPr>
            <a:r>
              <a:rPr lang="en-US" dirty="0"/>
              <a:t>State plans,</a:t>
            </a:r>
            <a:r>
              <a:rPr lang="en-US" baseline="0" dirty="0"/>
              <a:t> which are s</a:t>
            </a:r>
            <a:r>
              <a:rPr lang="en-US" sz="1200" kern="1200" dirty="0">
                <a:solidFill>
                  <a:schemeClr val="tx1"/>
                </a:solidFill>
                <a:effectLst/>
                <a:latin typeface="Tahoma" pitchFamily="34" charset="0"/>
                <a:ea typeface="ＭＳ Ｐゴシック" charset="0"/>
                <a:cs typeface="Tahoma" pitchFamily="34" charset="0"/>
              </a:rPr>
              <a:t>tate-run safety and health programs, must be at least as effective as the Federal OSHA program-</a:t>
            </a:r>
            <a:r>
              <a:rPr lang="en-US" sz="1200" kern="1200" baseline="0" dirty="0">
                <a:solidFill>
                  <a:schemeClr val="tx1"/>
                </a:solidFill>
                <a:effectLst/>
                <a:latin typeface="Tahoma" pitchFamily="34" charset="0"/>
                <a:ea typeface="ＭＳ Ｐゴシック" charset="0"/>
                <a:cs typeface="Tahoma" pitchFamily="34" charset="0"/>
              </a:rPr>
              <a:t> many exceed federal requirements</a:t>
            </a:r>
          </a:p>
          <a:p>
            <a:pPr marL="628650" marR="0" lvl="1" indent="-171450" algn="l" defTabSz="914400" rtl="0" eaLnBrk="0" fontAlgn="base" latinLnBrk="0" hangingPunct="0">
              <a:lnSpc>
                <a:spcPct val="100000"/>
              </a:lnSpc>
              <a:spcBef>
                <a:spcPct val="0"/>
              </a:spcBef>
              <a:spcAft>
                <a:spcPct val="0"/>
              </a:spcAft>
              <a:buClrTx/>
              <a:buSzTx/>
              <a:buFontTx/>
              <a:buChar char="-"/>
              <a:tabLst/>
              <a:defRPr/>
            </a:pPr>
            <a:r>
              <a:rPr lang="en-US" sz="1200" kern="1200" baseline="0" dirty="0">
                <a:solidFill>
                  <a:schemeClr val="tx1"/>
                </a:solidFill>
                <a:effectLst/>
                <a:latin typeface="Tahoma" pitchFamily="34" charset="0"/>
                <a:ea typeface="ＭＳ Ｐゴシック" charset="0"/>
                <a:cs typeface="Tahoma" pitchFamily="34" charset="0"/>
              </a:rPr>
              <a:t>Purple lines- Hybrid states where you have OSHA-approved state plan for public employees, but then private sector employees covered under federal OSHA</a:t>
            </a:r>
            <a:endParaRPr lang="en-US" sz="1200" kern="1200" dirty="0">
              <a:solidFill>
                <a:schemeClr val="tx1"/>
              </a:solidFill>
              <a:effectLst/>
              <a:latin typeface="Tahoma" pitchFamily="34" charset="0"/>
              <a:ea typeface="ＭＳ Ｐゴシック" charset="0"/>
              <a:cs typeface="Tahoma" pitchFamily="34" charset="0"/>
            </a:endParaRPr>
          </a:p>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baseline="0" dirty="0"/>
              <a:t>In course we focus on </a:t>
            </a:r>
            <a:r>
              <a:rPr lang="en-US" b="1" baseline="0" dirty="0"/>
              <a:t>federal</a:t>
            </a:r>
            <a:r>
              <a:rPr lang="en-US" baseline="0" dirty="0"/>
              <a:t> OSHA standards, but remember- state requirements may exceed federal requirements</a:t>
            </a:r>
          </a:p>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dirty="0"/>
              <a:t>We </a:t>
            </a:r>
            <a:r>
              <a:rPr lang="en-US" baseline="0" dirty="0"/>
              <a:t>encourage you to visit OSHA’s website to find out more information about the rules in the states or territories you might be working in, including contact information for your regional OSHA office</a:t>
            </a:r>
          </a:p>
          <a:p>
            <a:pPr marL="171450" marR="0" indent="-171450" algn="l" defTabSz="914400" rtl="0" eaLnBrk="0" fontAlgn="base" latinLnBrk="0" hangingPunct="0">
              <a:lnSpc>
                <a:spcPct val="100000"/>
              </a:lnSpc>
              <a:spcBef>
                <a:spcPct val="0"/>
              </a:spcBef>
              <a:spcAft>
                <a:spcPct val="0"/>
              </a:spcAft>
              <a:buClrTx/>
              <a:buSzTx/>
              <a:buFontTx/>
              <a:buChar char="-"/>
              <a:tabLst/>
              <a:defRPr/>
            </a:pPr>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Ground-mounted PV Installation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7</a:t>
            </a:fld>
            <a:endParaRPr lang="en-US"/>
          </a:p>
        </p:txBody>
      </p:sp>
    </p:spTree>
    <p:extLst>
      <p:ext uri="{BB962C8B-B14F-4D97-AF65-F5344CB8AC3E}">
        <p14:creationId xmlns:p14="http://schemas.microsoft.com/office/powerpoint/2010/main" val="2683439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normAutofit/>
          </a:bodyPr>
          <a:lstStyle/>
          <a:p>
            <a:pPr marL="171450" marR="0" lvl="0" indent="-171450" algn="l" defTabSz="914400" rtl="0" eaLnBrk="0" fontAlgn="base" latinLnBrk="0" hangingPunct="0">
              <a:lnSpc>
                <a:spcPct val="100000"/>
              </a:lnSpc>
              <a:spcBef>
                <a:spcPct val="0"/>
              </a:spcBef>
              <a:spcAft>
                <a:spcPct val="0"/>
              </a:spcAft>
              <a:buClrTx/>
              <a:buSzTx/>
              <a:buFontTx/>
              <a:buChar char="-"/>
              <a:tabLst/>
              <a:defRPr/>
            </a:pPr>
            <a:r>
              <a:rPr lang="en-US" baseline="0" dirty="0"/>
              <a:t>Here we see OSHA’s inspection priorities- they prioritize reports of imminent danger, fatalities, worker complaints and referrals, companies that have high injury or illness rates, or companies that are severe violators. They also do follow-up inspections.</a:t>
            </a:r>
          </a:p>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baseline="0" dirty="0"/>
              <a:t>When you’re on a jobsite with a bunch of different contractors, OSHA could show up at any time for another company. Rather than always keeping watchful eye, just do it right and be safe!</a:t>
            </a:r>
          </a:p>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baseline="0" dirty="0"/>
              <a:t>This is a reproduction of an actual citation received by a solar contractor- talk @ details of violations- it’s a bunch of smaller violations- no one needs to get hurt to get a big citation!</a:t>
            </a:r>
          </a:p>
          <a:p>
            <a:pPr marL="171450" marR="0" indent="-171450" algn="l" defTabSz="914400" rtl="0" eaLnBrk="0" fontAlgn="base" latinLnBrk="0" hangingPunct="0">
              <a:lnSpc>
                <a:spcPct val="100000"/>
              </a:lnSpc>
              <a:spcBef>
                <a:spcPct val="0"/>
              </a:spcBef>
              <a:spcAft>
                <a:spcPct val="0"/>
              </a:spcAft>
              <a:buClrTx/>
              <a:buSzTx/>
              <a:buFontTx/>
              <a:buChar char="-"/>
              <a:tabLst/>
              <a:defRPr/>
            </a:pPr>
            <a:endParaRPr lang="en-US" baseline="0" dirty="0"/>
          </a:p>
          <a:p>
            <a:pPr marL="171450" marR="0" indent="-171450" algn="l" defTabSz="914400" rtl="0" eaLnBrk="0" fontAlgn="base" latinLnBrk="0" hangingPunct="0">
              <a:lnSpc>
                <a:spcPct val="100000"/>
              </a:lnSpc>
              <a:spcBef>
                <a:spcPct val="0"/>
              </a:spcBef>
              <a:spcAft>
                <a:spcPct val="0"/>
              </a:spcAft>
              <a:buClrTx/>
              <a:buSzTx/>
              <a:buFontTx/>
              <a:buChar char="-"/>
              <a:tabLst/>
              <a:defRPr/>
            </a:pPr>
            <a:endParaRPr lang="en-US" baseline="0" dirty="0"/>
          </a:p>
          <a:p>
            <a:pPr marL="171450" marR="0" indent="-171450" algn="l" defTabSz="914400" rtl="0" eaLnBrk="0" fontAlgn="base" latinLnBrk="0" hangingPunct="0">
              <a:lnSpc>
                <a:spcPct val="100000"/>
              </a:lnSpc>
              <a:spcBef>
                <a:spcPct val="0"/>
              </a:spcBef>
              <a:spcAft>
                <a:spcPct val="0"/>
              </a:spcAft>
              <a:buClrTx/>
              <a:buSzTx/>
              <a:buFontTx/>
              <a:buChar char="-"/>
              <a:tabLst/>
              <a:defRPr/>
            </a:pPr>
            <a:endParaRPr lang="en-US" baseline="0" dirty="0"/>
          </a:p>
          <a:p>
            <a:pPr marL="171450" marR="0" indent="-171450" algn="l" defTabSz="914400" rtl="0" eaLnBrk="0" fontAlgn="base" latinLnBrk="0" hangingPunct="0">
              <a:lnSpc>
                <a:spcPct val="100000"/>
              </a:lnSpc>
              <a:spcBef>
                <a:spcPct val="0"/>
              </a:spcBef>
              <a:spcAft>
                <a:spcPct val="0"/>
              </a:spcAft>
              <a:buClrTx/>
              <a:buSzTx/>
              <a:buFontTx/>
              <a:buChar char="-"/>
              <a:tabLst/>
              <a:defRPr/>
            </a:pPr>
            <a:endParaRPr lang="en-US" baseline="0" dirty="0"/>
          </a:p>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baseline="0" dirty="0"/>
              <a:t>Here we see OSHA’s inspection priorities: not necessarily randomly driving around- prioritize reports of imminent danger, fatalities, worker complaints and referrals, companies that have high injury or illness rates, or companies that are severe violators. They also do follow-up inspections.</a:t>
            </a:r>
          </a:p>
          <a:p>
            <a:pPr marL="171450" marR="0" indent="-171450" algn="l" defTabSz="914400" rtl="0" eaLnBrk="0" fontAlgn="base" latinLnBrk="0" hangingPunct="0">
              <a:lnSpc>
                <a:spcPct val="100000"/>
              </a:lnSpc>
              <a:spcBef>
                <a:spcPct val="0"/>
              </a:spcBef>
              <a:spcAft>
                <a:spcPct val="0"/>
              </a:spcAft>
              <a:buClrTx/>
              <a:buSzTx/>
              <a:buFontTx/>
              <a:buChar char="-"/>
              <a:tabLst/>
              <a:defRPr/>
            </a:pPr>
            <a:r>
              <a:rPr lang="en-US" baseline="0" dirty="0"/>
              <a:t>See in chart here that penalties for OSHA violations can be significant- $12- $130k</a:t>
            </a:r>
          </a:p>
          <a:p>
            <a:pPr marL="628650" marR="0" lvl="1" indent="-171450" algn="l" defTabSz="914400" rtl="0" eaLnBrk="0" fontAlgn="base" latinLnBrk="0" hangingPunct="0">
              <a:lnSpc>
                <a:spcPct val="100000"/>
              </a:lnSpc>
              <a:spcBef>
                <a:spcPct val="0"/>
              </a:spcBef>
              <a:spcAft>
                <a:spcPct val="0"/>
              </a:spcAft>
              <a:buClrTx/>
              <a:buSzTx/>
              <a:buFontTx/>
              <a:buChar char="-"/>
              <a:tabLst/>
              <a:defRPr/>
            </a:pPr>
            <a:endParaRPr lang="en-US" baseline="0" dirty="0"/>
          </a:p>
          <a:p>
            <a:endParaRPr lang="en-US" dirty="0"/>
          </a:p>
        </p:txBody>
      </p:sp>
      <p:sp>
        <p:nvSpPr>
          <p:cNvPr id="4" name="Header Placeholder 3"/>
          <p:cNvSpPr>
            <a:spLocks noGrp="1"/>
          </p:cNvSpPr>
          <p:nvPr>
            <p:ph type="hdr" sz="quarter" idx="10"/>
          </p:nvPr>
        </p:nvSpPr>
        <p:spPr/>
        <p:txBody>
          <a:bodyPr/>
          <a:lstStyle/>
          <a:p>
            <a:pPr>
              <a:defRPr/>
            </a:pPr>
            <a:r>
              <a:rPr lang="en-US"/>
              <a:t>Ground-mounted PV Installation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8</a:t>
            </a:fld>
            <a:endParaRPr lang="en-US"/>
          </a:p>
        </p:txBody>
      </p:sp>
    </p:spTree>
    <p:extLst>
      <p:ext uri="{BB962C8B-B14F-4D97-AF65-F5344CB8AC3E}">
        <p14:creationId xmlns:p14="http://schemas.microsoft.com/office/powerpoint/2010/main" val="2531543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Lastly,</a:t>
            </a:r>
            <a:r>
              <a:rPr lang="en-US" baseline="0" dirty="0"/>
              <a:t> OSHA’s Whistleblower Protection Program protects employees who report safety violations- the OSH Act prohibits employers from discriminating against employees for doing so.</a:t>
            </a:r>
          </a:p>
          <a:p>
            <a:pPr marL="171450" indent="-171450">
              <a:buFont typeface="Arial" panose="020B0604020202020204" pitchFamily="34" charset="0"/>
              <a:buChar char="•"/>
            </a:pPr>
            <a:r>
              <a:rPr lang="en-US" baseline="0" dirty="0"/>
              <a:t>As an employee, you have the </a:t>
            </a:r>
            <a:r>
              <a:rPr lang="en-US" sz="1200" dirty="0"/>
              <a:t>right to file an OSHA complaint, participate in an inspection or talk to an inspector, seek access to employee exposure and injury records, report an injury, or raise a safety or health complaint with an employer.</a:t>
            </a:r>
          </a:p>
          <a:p>
            <a:pPr marL="171450" indent="-171450">
              <a:buFont typeface="Arial" panose="020B0604020202020204" pitchFamily="34" charset="0"/>
              <a:buChar char="•"/>
            </a:pPr>
            <a:r>
              <a:rPr lang="en-US" sz="1200" dirty="0"/>
              <a:t>If you file a complaint, OSHA</a:t>
            </a:r>
            <a:r>
              <a:rPr lang="en-US" sz="1200" baseline="0" dirty="0"/>
              <a:t> keeps your information confidential.</a:t>
            </a:r>
          </a:p>
          <a:p>
            <a:pPr marL="171450" indent="-171450">
              <a:buFont typeface="Arial" panose="020B0604020202020204" pitchFamily="34" charset="0"/>
              <a:buChar char="•"/>
            </a:pPr>
            <a:r>
              <a:rPr lang="en-US" sz="1200" dirty="0"/>
              <a:t>Once thing to note is that if you are discriminated</a:t>
            </a:r>
            <a:r>
              <a:rPr lang="en-US" sz="1200" baseline="0" dirty="0"/>
              <a:t> against for exercises your rights under the OSHA act, must report within 30 days following retaliatory action</a:t>
            </a:r>
          </a:p>
          <a:p>
            <a:pPr marL="171450" indent="-171450">
              <a:buFont typeface="Arial" panose="020B0604020202020204" pitchFamily="34" charset="0"/>
              <a:buChar char="•"/>
            </a:pPr>
            <a:r>
              <a:rPr lang="en-US" sz="1200" dirty="0"/>
              <a:t>For</a:t>
            </a:r>
            <a:r>
              <a:rPr lang="en-US" sz="1200" baseline="0" dirty="0"/>
              <a:t> more information, visit the </a:t>
            </a:r>
            <a:r>
              <a:rPr lang="en-US" sz="1200" baseline="0" dirty="0" err="1"/>
              <a:t>www.whiteblowers.gov</a:t>
            </a:r>
            <a:r>
              <a:rPr lang="en-US" sz="1200" baseline="0" dirty="0"/>
              <a:t> website.</a:t>
            </a:r>
            <a:endParaRPr lang="en-US" sz="1200" dirty="0"/>
          </a:p>
          <a:p>
            <a:endParaRPr lang="en-US" dirty="0"/>
          </a:p>
        </p:txBody>
      </p:sp>
      <p:sp>
        <p:nvSpPr>
          <p:cNvPr id="4" name="Header Placeholder 3"/>
          <p:cNvSpPr>
            <a:spLocks noGrp="1"/>
          </p:cNvSpPr>
          <p:nvPr>
            <p:ph type="hdr" sz="quarter"/>
          </p:nvPr>
        </p:nvSpPr>
        <p:spPr/>
        <p:txBody>
          <a:bodyPr/>
          <a:lstStyle/>
          <a:p>
            <a:pPr>
              <a:defRPr/>
            </a:pPr>
            <a:r>
              <a:rPr lang="en-US"/>
              <a:t>Ground-mounted PV Installation Safety</a:t>
            </a:r>
            <a:endParaRPr lang="en-US" dirty="0"/>
          </a:p>
        </p:txBody>
      </p:sp>
      <p:sp>
        <p:nvSpPr>
          <p:cNvPr id="5" name="Slide Number Placeholder 4"/>
          <p:cNvSpPr>
            <a:spLocks noGrp="1"/>
          </p:cNvSpPr>
          <p:nvPr>
            <p:ph type="sldNum" sz="quarter" idx="5"/>
          </p:nvPr>
        </p:nvSpPr>
        <p:spPr/>
        <p:txBody>
          <a:bodyPr/>
          <a:lstStyle/>
          <a:p>
            <a:fld id="{F2044902-878F-B949-9CEA-0806CB61E298}" type="slidenum">
              <a:rPr lang="en-US" smtClean="0"/>
              <a:pPr/>
              <a:t>9</a:t>
            </a:fld>
            <a:endParaRPr lang="en-US"/>
          </a:p>
        </p:txBody>
      </p:sp>
    </p:spTree>
    <p:extLst>
      <p:ext uri="{BB962C8B-B14F-4D97-AF65-F5344CB8AC3E}">
        <p14:creationId xmlns:p14="http://schemas.microsoft.com/office/powerpoint/2010/main" val="1280652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While all workplaces must adhere to the minimum standards found in 1910, construction sites default to 1926.</a:t>
            </a:r>
          </a:p>
          <a:p>
            <a:pPr marL="171450" indent="-171450">
              <a:buFont typeface="Arial" panose="020B0604020202020204" pitchFamily="34" charset="0"/>
              <a:buChar char="•"/>
            </a:pPr>
            <a:r>
              <a:rPr lang="en-US" baseline="0" dirty="0"/>
              <a:t>Most solar installation work falls under the Code of Federal Regulations (CFR) part 1926, title 29, which applies to the construction industry. </a:t>
            </a:r>
            <a:r>
              <a:rPr lang="en-US" sz="1200" b="0" i="0" kern="1200" dirty="0">
                <a:solidFill>
                  <a:schemeClr val="tx1"/>
                </a:solidFill>
                <a:effectLst/>
                <a:latin typeface="Tahoma" pitchFamily="34" charset="0"/>
                <a:ea typeface="ＭＳ Ｐゴシック" charset="0"/>
                <a:cs typeface="Tahoma" pitchFamily="34" charset="0"/>
              </a:rPr>
              <a:t>OSHA’s regulations define construction work as “construction, alteration, and/or repair”- so this includes both construction and O&amp;M work</a:t>
            </a:r>
            <a:endParaRPr lang="en-US" baseline="0" dirty="0"/>
          </a:p>
          <a:p>
            <a:pPr marL="171450" indent="-171450">
              <a:buFontTx/>
              <a:buChar char="-"/>
            </a:pPr>
            <a:r>
              <a:rPr lang="en-US" baseline="0" dirty="0"/>
              <a:t>Within it are 30 subparts, including but not limited to the subparts listed here. It depends on the specific installation and equipment being used.</a:t>
            </a:r>
          </a:p>
          <a:p>
            <a:pPr marL="171450" indent="-171450">
              <a:buFontTx/>
              <a:buChar char="-"/>
            </a:pPr>
            <a:r>
              <a:rPr lang="en-US" baseline="0" dirty="0"/>
              <a:t>Note that employers could also get cited under OSHA’s general duty clause when no specific standard applies to a serious hazard; </a:t>
            </a:r>
            <a:r>
              <a:rPr lang="en-US" sz="1200" b="0" i="0" kern="1200" baseline="0" dirty="0">
                <a:solidFill>
                  <a:schemeClr val="tx1"/>
                </a:solidFill>
                <a:effectLst/>
                <a:latin typeface="Tahoma" pitchFamily="34" charset="0"/>
                <a:ea typeface="Tahoma" pitchFamily="34" charset="0"/>
                <a:cs typeface="Tahoma" pitchFamily="34" charset="0"/>
              </a:rPr>
              <a:t>g</a:t>
            </a:r>
            <a:r>
              <a:rPr lang="en-US" sz="1200" b="0" i="0" kern="1200" dirty="0">
                <a:solidFill>
                  <a:schemeClr val="tx1"/>
                </a:solidFill>
                <a:effectLst/>
                <a:latin typeface="Tahoma" pitchFamily="34" charset="0"/>
                <a:ea typeface="Tahoma" pitchFamily="34" charset="0"/>
                <a:cs typeface="Tahoma" pitchFamily="34" charset="0"/>
              </a:rPr>
              <a:t>eneral duty clause requires that each employer provide</a:t>
            </a:r>
            <a:r>
              <a:rPr lang="en-US" sz="1200" b="0" i="0" kern="1200" baseline="0" dirty="0">
                <a:solidFill>
                  <a:schemeClr val="tx1"/>
                </a:solidFill>
                <a:effectLst/>
                <a:latin typeface="Tahoma" pitchFamily="34" charset="0"/>
                <a:ea typeface="Tahoma" pitchFamily="34" charset="0"/>
                <a:cs typeface="Tahoma" pitchFamily="34" charset="0"/>
              </a:rPr>
              <a:t> </a:t>
            </a:r>
            <a:r>
              <a:rPr lang="en-US" sz="1200" b="0" i="0" kern="1200" dirty="0">
                <a:solidFill>
                  <a:schemeClr val="tx1"/>
                </a:solidFill>
                <a:effectLst/>
                <a:latin typeface="Tahoma" pitchFamily="34" charset="0"/>
                <a:ea typeface="Tahoma" pitchFamily="34" charset="0"/>
                <a:cs typeface="Tahoma" pitchFamily="34" charset="0"/>
              </a:rPr>
              <a:t>employees with a workplace that is free from recognized hazards that are causing or likely to cause death or serious physical harm.</a:t>
            </a:r>
            <a:endParaRPr lang="en-US" baseline="0" dirty="0"/>
          </a:p>
          <a:p>
            <a:r>
              <a:rPr lang="en-US" dirty="0"/>
              <a:t/>
            </a:r>
            <a:br>
              <a:rPr lang="en-US" dirty="0"/>
            </a:br>
            <a:endParaRPr lang="en-US" baseline="0" dirty="0"/>
          </a:p>
          <a:p>
            <a:pPr marL="171450" indent="-171450">
              <a:buFontTx/>
              <a:buChar char="-"/>
            </a:pPr>
            <a:endParaRPr lang="en-US" baseline="0" dirty="0"/>
          </a:p>
        </p:txBody>
      </p:sp>
      <p:sp>
        <p:nvSpPr>
          <p:cNvPr id="4" name="Header Placeholder 3"/>
          <p:cNvSpPr>
            <a:spLocks noGrp="1"/>
          </p:cNvSpPr>
          <p:nvPr>
            <p:ph type="hdr" sz="quarter" idx="10"/>
          </p:nvPr>
        </p:nvSpPr>
        <p:spPr/>
        <p:txBody>
          <a:bodyPr/>
          <a:lstStyle/>
          <a:p>
            <a:pPr>
              <a:defRPr/>
            </a:pPr>
            <a:r>
              <a:rPr lang="en-US"/>
              <a:t>Ground-mounted PV Installation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10</a:t>
            </a:fld>
            <a:endParaRPr lang="en-US"/>
          </a:p>
        </p:txBody>
      </p:sp>
    </p:spTree>
    <p:extLst>
      <p:ext uri="{BB962C8B-B14F-4D97-AF65-F5344CB8AC3E}">
        <p14:creationId xmlns:p14="http://schemas.microsoft.com/office/powerpoint/2010/main" val="627239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564961" y="1097858"/>
            <a:ext cx="4317066" cy="3782359"/>
          </a:xfrm>
          <a:prstGeom prst="rect">
            <a:avLst/>
          </a:prstGeom>
        </p:spPr>
        <p:txBody>
          <a:bodyPr lIns="0" tIns="0" rIns="0" bIns="0" anchor="ctr"/>
          <a:lstStyle>
            <a:lvl1pPr marL="0" indent="0" algn="ctr">
              <a:buNone/>
              <a:defRPr>
                <a:latin typeface="Tahoma"/>
                <a:cs typeface="Tahoma"/>
              </a:defRPr>
            </a:lvl1pPr>
          </a:lstStyle>
          <a:p>
            <a:pPr lvl="0"/>
            <a:r>
              <a:rPr lang="en-US" noProof="0"/>
              <a:t>Click icon to add picture</a:t>
            </a:r>
          </a:p>
        </p:txBody>
      </p:sp>
      <p:sp>
        <p:nvSpPr>
          <p:cNvPr id="10" name="Title 1"/>
          <p:cNvSpPr txBox="1">
            <a:spLocks/>
          </p:cNvSpPr>
          <p:nvPr userDrawn="1"/>
        </p:nvSpPr>
        <p:spPr>
          <a:xfrm>
            <a:off x="2591060" y="0"/>
            <a:ext cx="6526937" cy="892629"/>
          </a:xfrm>
          <a:prstGeom prst="rect">
            <a:avLst/>
          </a:prstGeom>
        </p:spPr>
        <p:txBody>
          <a:bodyPr vert="horz" lIns="91407" tIns="45704" rIns="91407" bIns="45704" rtlCol="0" anchor="ctr">
            <a:noAutofit/>
          </a:bodyPr>
          <a:lstStyle>
            <a:lvl1pPr algn="ctr" rtl="0" eaLnBrk="1" fontAlgn="base" hangingPunct="1">
              <a:spcBef>
                <a:spcPct val="0"/>
              </a:spcBef>
              <a:spcAft>
                <a:spcPct val="0"/>
              </a:spcAft>
              <a:defRPr lang="en-US" sz="3200" b="1" kern="1200" cap="small" baseline="0">
                <a:ln>
                  <a:gradFill flip="none" rotWithShape="1">
                    <a:gsLst>
                      <a:gs pos="0">
                        <a:schemeClr val="bg1">
                          <a:lumMod val="50000"/>
                          <a:alpha val="30000"/>
                        </a:schemeClr>
                      </a:gs>
                      <a:gs pos="100000">
                        <a:srgbClr val="FFFFFF">
                          <a:alpha val="30000"/>
                        </a:srgbClr>
                      </a:gs>
                    </a:gsLst>
                    <a:lin ang="5400000" scaled="0"/>
                    <a:tileRect/>
                  </a:gradFill>
                </a:ln>
                <a:solidFill>
                  <a:schemeClr val="bg1"/>
                </a:solidFill>
                <a:effectLst>
                  <a:outerShdw blurRad="38100" dist="38100" dir="2700000" algn="tl">
                    <a:srgbClr val="000000">
                      <a:alpha val="43137"/>
                    </a:srgbClr>
                  </a:outerShdw>
                </a:effectLst>
                <a:latin typeface="Tahoma" pitchFamily="34" charset="0"/>
                <a:ea typeface="ＭＳ Ｐゴシック" charset="0"/>
                <a:cs typeface="Tahoma" pitchFamily="34" charset="0"/>
              </a:defRPr>
            </a:lvl1pPr>
            <a:lvl2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2pPr>
            <a:lvl3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3pPr>
            <a:lvl4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4pPr>
            <a:lvl5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5pPr>
            <a:lvl6pPr marL="457039" algn="ctr" rtl="0" eaLnBrk="1" fontAlgn="base" hangingPunct="1">
              <a:spcBef>
                <a:spcPct val="0"/>
              </a:spcBef>
              <a:spcAft>
                <a:spcPct val="0"/>
              </a:spcAft>
              <a:defRPr sz="4400" b="1">
                <a:solidFill>
                  <a:schemeClr val="tx1"/>
                </a:solidFill>
                <a:latin typeface="Gill Sans"/>
                <a:ea typeface="MS PGothic" pitchFamily="34" charset="-128"/>
              </a:defRPr>
            </a:lvl6pPr>
            <a:lvl7pPr marL="914079" algn="ctr" rtl="0" eaLnBrk="1" fontAlgn="base" hangingPunct="1">
              <a:spcBef>
                <a:spcPct val="0"/>
              </a:spcBef>
              <a:spcAft>
                <a:spcPct val="0"/>
              </a:spcAft>
              <a:defRPr sz="4400" b="1">
                <a:solidFill>
                  <a:schemeClr val="tx1"/>
                </a:solidFill>
                <a:latin typeface="Gill Sans"/>
                <a:ea typeface="MS PGothic" pitchFamily="34" charset="-128"/>
              </a:defRPr>
            </a:lvl7pPr>
            <a:lvl8pPr marL="1371119" algn="ctr" rtl="0" eaLnBrk="1" fontAlgn="base" hangingPunct="1">
              <a:spcBef>
                <a:spcPct val="0"/>
              </a:spcBef>
              <a:spcAft>
                <a:spcPct val="0"/>
              </a:spcAft>
              <a:defRPr sz="4400" b="1">
                <a:solidFill>
                  <a:schemeClr val="tx1"/>
                </a:solidFill>
                <a:latin typeface="Gill Sans"/>
                <a:ea typeface="MS PGothic" pitchFamily="34" charset="-128"/>
              </a:defRPr>
            </a:lvl8pPr>
            <a:lvl9pPr marL="1828159" algn="ctr" rtl="0" eaLnBrk="1" fontAlgn="base" hangingPunct="1">
              <a:spcBef>
                <a:spcPct val="0"/>
              </a:spcBef>
              <a:spcAft>
                <a:spcPct val="0"/>
              </a:spcAft>
              <a:defRPr sz="4400" b="1">
                <a:solidFill>
                  <a:schemeClr val="tx1"/>
                </a:solidFill>
                <a:latin typeface="Gill Sans"/>
                <a:ea typeface="MS PGothic" pitchFamily="34" charset="-128"/>
              </a:defRPr>
            </a:lvl9pPr>
          </a:lstStyle>
          <a:p>
            <a:pPr>
              <a:lnSpc>
                <a:spcPct val="100000"/>
              </a:lnSpc>
              <a:spcBef>
                <a:spcPts val="0"/>
              </a:spcBef>
            </a:pPr>
            <a:r>
              <a:rPr lang="en-US" sz="3600">
                <a:effectLst>
                  <a:outerShdw blurRad="38100" sx="1000" sy="1000" algn="tl">
                    <a:srgbClr val="000000"/>
                  </a:outerShdw>
                </a:effectLst>
              </a:rPr>
              <a:t>Solar Energy</a:t>
            </a:r>
            <a:r>
              <a:rPr lang="en-US" sz="3600" baseline="0">
                <a:effectLst>
                  <a:outerShdw blurRad="38100" sx="1000" sy="1000" algn="tl">
                    <a:srgbClr val="000000"/>
                  </a:outerShdw>
                </a:effectLst>
              </a:rPr>
              <a:t> </a:t>
            </a:r>
            <a:r>
              <a:rPr lang="en-US" sz="3600">
                <a:effectLst>
                  <a:outerShdw blurRad="38100" sx="1000" sy="1000" algn="tl">
                    <a:srgbClr val="000000"/>
                  </a:outerShdw>
                </a:effectLst>
              </a:rPr>
              <a:t>International</a:t>
            </a:r>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t="21980" r="67546" b="23587"/>
          <a:stretch/>
        </p:blipFill>
        <p:spPr>
          <a:xfrm>
            <a:off x="0" y="-101931"/>
            <a:ext cx="2460428" cy="1099755"/>
          </a:xfrm>
          <a:prstGeom prst="rect">
            <a:avLst/>
          </a:prstGeom>
        </p:spPr>
      </p:pic>
      <p:pic>
        <p:nvPicPr>
          <p:cNvPr id="12" name="Picture 11"/>
          <p:cNvPicPr>
            <a:picLocks noChangeAspect="1"/>
          </p:cNvPicPr>
          <p:nvPr userDrawn="1"/>
        </p:nvPicPr>
        <p:blipFill rotWithShape="1">
          <a:blip r:embed="rId3" cstate="email">
            <a:alphaModFix amt="70000"/>
            <a:extLst>
              <a:ext uri="{28A0092B-C50C-407E-A947-70E740481C1C}">
                <a14:useLocalDpi xmlns:a14="http://schemas.microsoft.com/office/drawing/2010/main"/>
              </a:ext>
            </a:extLst>
          </a:blip>
          <a:srcRect/>
          <a:stretch/>
        </p:blipFill>
        <p:spPr>
          <a:xfrm>
            <a:off x="0" y="4388759"/>
            <a:ext cx="9144000" cy="2469241"/>
          </a:xfrm>
          <a:prstGeom prst="rect">
            <a:avLst/>
          </a:prstGeom>
        </p:spPr>
      </p:pic>
      <p:sp>
        <p:nvSpPr>
          <p:cNvPr id="2" name="Title 1"/>
          <p:cNvSpPr>
            <a:spLocks noGrp="1"/>
          </p:cNvSpPr>
          <p:nvPr>
            <p:ph type="title" hasCustomPrompt="1"/>
          </p:nvPr>
        </p:nvSpPr>
        <p:spPr>
          <a:xfrm>
            <a:off x="442451" y="1327357"/>
            <a:ext cx="3303639" cy="1858296"/>
          </a:xfrm>
        </p:spPr>
        <p:txBody>
          <a:bodyPr/>
          <a:lstStyle>
            <a:lvl1pPr algn="ctr" rtl="0" eaLnBrk="1" fontAlgn="base" hangingPunct="1">
              <a:lnSpc>
                <a:spcPct val="100000"/>
              </a:lnSpc>
              <a:spcBef>
                <a:spcPts val="0"/>
              </a:spcBef>
              <a:spcAft>
                <a:spcPct val="0"/>
              </a:spcAft>
              <a:defRPr lang="en-US" sz="4400" b="1" kern="1200" cap="none" baseline="0">
                <a:ln>
                  <a:gradFill flip="none" rotWithShape="1">
                    <a:gsLst>
                      <a:gs pos="0">
                        <a:schemeClr val="bg1">
                          <a:lumMod val="50000"/>
                          <a:alpha val="30000"/>
                        </a:schemeClr>
                      </a:gs>
                      <a:gs pos="100000">
                        <a:srgbClr val="FFFFFF">
                          <a:alpha val="30000"/>
                        </a:srgbClr>
                      </a:gs>
                    </a:gsLst>
                    <a:lin ang="5400000" scaled="0"/>
                    <a:tileRect/>
                  </a:gradFill>
                </a:ln>
                <a:solidFill>
                  <a:schemeClr val="tx1"/>
                </a:solidFill>
                <a:effectLst/>
                <a:latin typeface="Tahoma" pitchFamily="34" charset="0"/>
                <a:ea typeface="ＭＳ Ｐゴシック" charset="0"/>
                <a:cs typeface="Tahoma" pitchFamily="34" charset="0"/>
              </a:defRPr>
            </a:lvl1pPr>
          </a:lstStyle>
          <a:p>
            <a:r>
              <a:rPr lang="en-US" dirty="0"/>
              <a:t>Lesson Title</a:t>
            </a:r>
          </a:p>
        </p:txBody>
      </p:sp>
    </p:spTree>
    <p:extLst>
      <p:ext uri="{BB962C8B-B14F-4D97-AF65-F5344CB8AC3E}">
        <p14:creationId xmlns:p14="http://schemas.microsoft.com/office/powerpoint/2010/main" val="2522881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ots of bullet points">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544629" y="6163651"/>
            <a:ext cx="2599370" cy="694349"/>
          </a:xfrm>
          <a:prstGeom prst="rect">
            <a:avLst/>
          </a:prstGeom>
        </p:spPr>
      </p:pic>
      <p:sp>
        <p:nvSpPr>
          <p:cNvPr id="4" name="Title 3"/>
          <p:cNvSpPr>
            <a:spLocks noGrp="1"/>
          </p:cNvSpPr>
          <p:nvPr>
            <p:ph type="title"/>
          </p:nvPr>
        </p:nvSpPr>
        <p:spPr/>
        <p:txBody>
          <a:bodyPr/>
          <a:lstStyle/>
          <a:p>
            <a:r>
              <a:rPr lang="en-US"/>
              <a:t>Click to edit Master title style</a:t>
            </a:r>
            <a:endParaRPr lang="en-US" dirty="0"/>
          </a:p>
        </p:txBody>
      </p:sp>
      <p:sp>
        <p:nvSpPr>
          <p:cNvPr id="8" name="Text Placeholder 2"/>
          <p:cNvSpPr>
            <a:spLocks noGrp="1"/>
          </p:cNvSpPr>
          <p:nvPr>
            <p:ph idx="1"/>
          </p:nvPr>
        </p:nvSpPr>
        <p:spPr>
          <a:xfrm>
            <a:off x="245192" y="1117701"/>
            <a:ext cx="8662834" cy="5533821"/>
          </a:xfrm>
          <a:prstGeom prst="rect">
            <a:avLst/>
          </a:prstGeom>
        </p:spPr>
        <p:txBody>
          <a:bodyPr vert="horz" lIns="91440" tIns="45720" rIns="91440" bIns="45720" rtlCol="0">
            <a:noAutofit/>
          </a:bodyPr>
          <a:lstStyle>
            <a:lvl1pPr indent="-365760">
              <a:spcAft>
                <a:spcPts val="600"/>
              </a:spcAft>
              <a:defRPr sz="2400"/>
            </a:lvl1pPr>
            <a:lvl2pPr indent="-274320">
              <a:spcAft>
                <a:spcPts val="600"/>
              </a:spcAft>
              <a:defRPr sz="2000"/>
            </a:lvl2pPr>
            <a:lvl3pPr indent="-182880">
              <a:spcAft>
                <a:spcPts val="600"/>
              </a:spcAft>
              <a:defRPr sz="180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66149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ts of bullet points">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544629" y="6163651"/>
            <a:ext cx="2599370" cy="694349"/>
          </a:xfrm>
          <a:prstGeom prst="rect">
            <a:avLst/>
          </a:prstGeom>
        </p:spPr>
      </p:pic>
      <p:sp>
        <p:nvSpPr>
          <p:cNvPr id="4" name="Title 3"/>
          <p:cNvSpPr>
            <a:spLocks noGrp="1"/>
          </p:cNvSpPr>
          <p:nvPr>
            <p:ph type="title"/>
          </p:nvPr>
        </p:nvSpPr>
        <p:spPr/>
        <p:txBody>
          <a:bodyPr/>
          <a:lstStyle/>
          <a:p>
            <a:r>
              <a:rPr lang="en-US"/>
              <a:t>Click to edit Master title style</a:t>
            </a:r>
            <a:endParaRPr lang="en-US" dirty="0"/>
          </a:p>
        </p:txBody>
      </p:sp>
      <p:sp>
        <p:nvSpPr>
          <p:cNvPr id="8" name="Text Placeholder 2"/>
          <p:cNvSpPr>
            <a:spLocks noGrp="1"/>
          </p:cNvSpPr>
          <p:nvPr>
            <p:ph idx="1"/>
          </p:nvPr>
        </p:nvSpPr>
        <p:spPr>
          <a:xfrm>
            <a:off x="245192" y="1117701"/>
            <a:ext cx="8662834" cy="5533821"/>
          </a:xfrm>
          <a:prstGeom prst="rect">
            <a:avLst/>
          </a:prstGeom>
        </p:spPr>
        <p:txBody>
          <a:bodyPr vert="horz" lIns="91440" tIns="45720" rIns="91440" bIns="45720" rtlCol="0">
            <a:noAutofit/>
          </a:bodyPr>
          <a:lstStyle>
            <a:lvl1pPr indent="-365760">
              <a:spcAft>
                <a:spcPts val="600"/>
              </a:spcAft>
              <a:defRPr sz="2400"/>
            </a:lvl1pPr>
            <a:lvl2pPr indent="-274320">
              <a:spcAft>
                <a:spcPts val="600"/>
              </a:spcAft>
              <a:defRPr sz="2000"/>
            </a:lvl2pPr>
            <a:lvl3pPr indent="-182880">
              <a:spcAft>
                <a:spcPts val="600"/>
              </a:spcAft>
              <a:defRPr sz="1800"/>
            </a:lvl3pPr>
          </a:lstStyle>
          <a:p>
            <a:pPr lvl="0"/>
            <a:r>
              <a:rPr lang="en-US"/>
              <a:t>Edit Master text styles</a:t>
            </a:r>
          </a:p>
          <a:p>
            <a:pPr lvl="1"/>
            <a:r>
              <a:rPr lang="en-US"/>
              <a:t>Second level</a:t>
            </a:r>
          </a:p>
          <a:p>
            <a:pPr lvl="2"/>
            <a:r>
              <a:rPr lang="en-US"/>
              <a:t>Third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a:t>Click to edit Master title style</a:t>
            </a:r>
            <a:endParaRPr lang="en-US" dirty="0"/>
          </a:p>
        </p:txBody>
      </p:sp>
    </p:spTree>
    <p:extLst>
      <p:ext uri="{BB962C8B-B14F-4D97-AF65-F5344CB8AC3E}">
        <p14:creationId xmlns:p14="http://schemas.microsoft.com/office/powerpoint/2010/main" val="10421429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ate">
    <p:spTree>
      <p:nvGrpSpPr>
        <p:cNvPr id="1" name=""/>
        <p:cNvGrpSpPr/>
        <p:nvPr/>
      </p:nvGrpSpPr>
      <p:grpSpPr>
        <a:xfrm>
          <a:off x="0" y="0"/>
          <a:ext cx="0" cy="0"/>
          <a:chOff x="0" y="0"/>
          <a:chExt cx="0" cy="0"/>
        </a:xfrm>
      </p:grpSpPr>
      <p:sp>
        <p:nvSpPr>
          <p:cNvPr id="3" name="Rectangle 2"/>
          <p:cNvSpPr/>
          <p:nvPr userDrawn="1"/>
        </p:nvSpPr>
        <p:spPr>
          <a:xfrm>
            <a:off x="0" y="-103763"/>
            <a:ext cx="9144000" cy="1230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7" name="Title Placeholder 1"/>
          <p:cNvSpPr>
            <a:spLocks noGrp="1"/>
          </p:cNvSpPr>
          <p:nvPr>
            <p:ph type="title"/>
          </p:nvPr>
        </p:nvSpPr>
        <p:spPr>
          <a:xfrm>
            <a:off x="0" y="-14748"/>
            <a:ext cx="9144000" cy="929640"/>
          </a:xfrm>
          <a:prstGeom prst="rect">
            <a:avLst/>
          </a:prstGeom>
        </p:spPr>
        <p:txBody>
          <a:bodyPr vert="horz" lIns="91440" tIns="45720" rIns="91440" bIns="45720" rtlCol="0" anchor="ctr">
            <a:normAutofit/>
          </a:bodyPr>
          <a:lstStyle>
            <a:lvl1pPr algn="ctr" rtl="0" eaLnBrk="1" fontAlgn="base" hangingPunct="1">
              <a:lnSpc>
                <a:spcPct val="100000"/>
              </a:lnSpc>
              <a:spcBef>
                <a:spcPts val="0"/>
              </a:spcBef>
              <a:spcAft>
                <a:spcPct val="0"/>
              </a:spcAft>
              <a:defRPr lang="en-US" sz="4000" b="1" kern="1200" cap="small" baseline="0" dirty="0">
                <a:ln>
                  <a:gradFill flip="none" rotWithShape="1">
                    <a:gsLst>
                      <a:gs pos="0">
                        <a:schemeClr val="bg1">
                          <a:lumMod val="50000"/>
                          <a:alpha val="30000"/>
                        </a:schemeClr>
                      </a:gs>
                      <a:gs pos="100000">
                        <a:srgbClr val="FFFFFF">
                          <a:alpha val="30000"/>
                        </a:srgbClr>
                      </a:gs>
                    </a:gsLst>
                    <a:lin ang="5400000" scaled="0"/>
                    <a:tileRect/>
                  </a:gradFill>
                </a:ln>
                <a:solidFill>
                  <a:schemeClr val="tx1"/>
                </a:solidFill>
                <a:effectLst/>
                <a:latin typeface="Tahoma" pitchFamily="34" charset="0"/>
                <a:ea typeface="ＭＳ Ｐゴシック" charset="0"/>
                <a:cs typeface="Tahoma" pitchFamily="34" charset="0"/>
              </a:defRPr>
            </a:lvl1pPr>
          </a:lstStyle>
          <a:p>
            <a:r>
              <a:rPr lang="en-US"/>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564961" y="1097858"/>
            <a:ext cx="4317066" cy="3782359"/>
          </a:xfrm>
          <a:prstGeom prst="rect">
            <a:avLst/>
          </a:prstGeom>
        </p:spPr>
        <p:txBody>
          <a:bodyPr lIns="0" tIns="0" rIns="0" bIns="0" anchor="ctr"/>
          <a:lstStyle>
            <a:lvl1pPr marL="0" indent="0" algn="ctr">
              <a:buNone/>
              <a:defRPr>
                <a:latin typeface="Tahoma"/>
                <a:cs typeface="Tahoma"/>
              </a:defRPr>
            </a:lvl1pPr>
          </a:lstStyle>
          <a:p>
            <a:pPr lvl="0"/>
            <a:r>
              <a:rPr lang="en-US" noProof="0"/>
              <a:t>Click icon to add picture</a:t>
            </a:r>
          </a:p>
        </p:txBody>
      </p:sp>
      <p:sp>
        <p:nvSpPr>
          <p:cNvPr id="10" name="Title 1"/>
          <p:cNvSpPr txBox="1">
            <a:spLocks/>
          </p:cNvSpPr>
          <p:nvPr userDrawn="1"/>
        </p:nvSpPr>
        <p:spPr>
          <a:xfrm>
            <a:off x="2591060" y="0"/>
            <a:ext cx="6526937" cy="892629"/>
          </a:xfrm>
          <a:prstGeom prst="rect">
            <a:avLst/>
          </a:prstGeom>
        </p:spPr>
        <p:txBody>
          <a:bodyPr vert="horz" lIns="91407" tIns="45704" rIns="91407" bIns="45704" rtlCol="0" anchor="ctr">
            <a:noAutofit/>
          </a:bodyPr>
          <a:lstStyle>
            <a:lvl1pPr algn="ctr" rtl="0" eaLnBrk="1" fontAlgn="base" hangingPunct="1">
              <a:spcBef>
                <a:spcPct val="0"/>
              </a:spcBef>
              <a:spcAft>
                <a:spcPct val="0"/>
              </a:spcAft>
              <a:defRPr lang="en-US" sz="3200" b="1" kern="1200" cap="small" baseline="0">
                <a:ln>
                  <a:gradFill flip="none" rotWithShape="1">
                    <a:gsLst>
                      <a:gs pos="0">
                        <a:schemeClr val="bg1">
                          <a:lumMod val="50000"/>
                          <a:alpha val="30000"/>
                        </a:schemeClr>
                      </a:gs>
                      <a:gs pos="100000">
                        <a:srgbClr val="FFFFFF">
                          <a:alpha val="30000"/>
                        </a:srgbClr>
                      </a:gs>
                    </a:gsLst>
                    <a:lin ang="5400000" scaled="0"/>
                    <a:tileRect/>
                  </a:gradFill>
                </a:ln>
                <a:solidFill>
                  <a:schemeClr val="bg1"/>
                </a:solidFill>
                <a:effectLst>
                  <a:outerShdw blurRad="38100" dist="38100" dir="2700000" algn="tl">
                    <a:srgbClr val="000000">
                      <a:alpha val="43137"/>
                    </a:srgbClr>
                  </a:outerShdw>
                </a:effectLst>
                <a:latin typeface="Tahoma" pitchFamily="34" charset="0"/>
                <a:ea typeface="ＭＳ Ｐゴシック" charset="0"/>
                <a:cs typeface="Tahoma" pitchFamily="34" charset="0"/>
              </a:defRPr>
            </a:lvl1pPr>
            <a:lvl2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2pPr>
            <a:lvl3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3pPr>
            <a:lvl4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4pPr>
            <a:lvl5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5pPr>
            <a:lvl6pPr marL="457039" algn="ctr" rtl="0" eaLnBrk="1" fontAlgn="base" hangingPunct="1">
              <a:spcBef>
                <a:spcPct val="0"/>
              </a:spcBef>
              <a:spcAft>
                <a:spcPct val="0"/>
              </a:spcAft>
              <a:defRPr sz="4400" b="1">
                <a:solidFill>
                  <a:schemeClr val="tx1"/>
                </a:solidFill>
                <a:latin typeface="Gill Sans"/>
                <a:ea typeface="MS PGothic" pitchFamily="34" charset="-128"/>
              </a:defRPr>
            </a:lvl6pPr>
            <a:lvl7pPr marL="914079" algn="ctr" rtl="0" eaLnBrk="1" fontAlgn="base" hangingPunct="1">
              <a:spcBef>
                <a:spcPct val="0"/>
              </a:spcBef>
              <a:spcAft>
                <a:spcPct val="0"/>
              </a:spcAft>
              <a:defRPr sz="4400" b="1">
                <a:solidFill>
                  <a:schemeClr val="tx1"/>
                </a:solidFill>
                <a:latin typeface="Gill Sans"/>
                <a:ea typeface="MS PGothic" pitchFamily="34" charset="-128"/>
              </a:defRPr>
            </a:lvl7pPr>
            <a:lvl8pPr marL="1371119" algn="ctr" rtl="0" eaLnBrk="1" fontAlgn="base" hangingPunct="1">
              <a:spcBef>
                <a:spcPct val="0"/>
              </a:spcBef>
              <a:spcAft>
                <a:spcPct val="0"/>
              </a:spcAft>
              <a:defRPr sz="4400" b="1">
                <a:solidFill>
                  <a:schemeClr val="tx1"/>
                </a:solidFill>
                <a:latin typeface="Gill Sans"/>
                <a:ea typeface="MS PGothic" pitchFamily="34" charset="-128"/>
              </a:defRPr>
            </a:lvl8pPr>
            <a:lvl9pPr marL="1828159" algn="ctr" rtl="0" eaLnBrk="1" fontAlgn="base" hangingPunct="1">
              <a:spcBef>
                <a:spcPct val="0"/>
              </a:spcBef>
              <a:spcAft>
                <a:spcPct val="0"/>
              </a:spcAft>
              <a:defRPr sz="4400" b="1">
                <a:solidFill>
                  <a:schemeClr val="tx1"/>
                </a:solidFill>
                <a:latin typeface="Gill Sans"/>
                <a:ea typeface="MS PGothic" pitchFamily="34" charset="-128"/>
              </a:defRPr>
            </a:lvl9pPr>
          </a:lstStyle>
          <a:p>
            <a:pPr>
              <a:lnSpc>
                <a:spcPct val="100000"/>
              </a:lnSpc>
              <a:spcBef>
                <a:spcPts val="0"/>
              </a:spcBef>
            </a:pPr>
            <a:r>
              <a:rPr lang="en-US" sz="3600">
                <a:effectLst>
                  <a:outerShdw blurRad="38100" sx="1000" sy="1000" algn="tl">
                    <a:srgbClr val="000000"/>
                  </a:outerShdw>
                </a:effectLst>
              </a:rPr>
              <a:t>Solar Energy</a:t>
            </a:r>
            <a:r>
              <a:rPr lang="en-US" sz="3600" baseline="0">
                <a:effectLst>
                  <a:outerShdw blurRad="38100" sx="1000" sy="1000" algn="tl">
                    <a:srgbClr val="000000"/>
                  </a:outerShdw>
                </a:effectLst>
              </a:rPr>
              <a:t> </a:t>
            </a:r>
            <a:r>
              <a:rPr lang="en-US" sz="3600">
                <a:effectLst>
                  <a:outerShdw blurRad="38100" sx="1000" sy="1000" algn="tl">
                    <a:srgbClr val="000000"/>
                  </a:outerShdw>
                </a:effectLst>
              </a:rPr>
              <a:t>International</a:t>
            </a:r>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t="21980" r="67546" b="23587"/>
          <a:stretch/>
        </p:blipFill>
        <p:spPr>
          <a:xfrm>
            <a:off x="0" y="-101931"/>
            <a:ext cx="2460428" cy="1099755"/>
          </a:xfrm>
          <a:prstGeom prst="rect">
            <a:avLst/>
          </a:prstGeom>
        </p:spPr>
      </p:pic>
      <p:sp>
        <p:nvSpPr>
          <p:cNvPr id="2" name="Title 1"/>
          <p:cNvSpPr>
            <a:spLocks noGrp="1"/>
          </p:cNvSpPr>
          <p:nvPr>
            <p:ph type="title" hasCustomPrompt="1"/>
          </p:nvPr>
        </p:nvSpPr>
        <p:spPr>
          <a:xfrm>
            <a:off x="442451" y="1327357"/>
            <a:ext cx="3303639" cy="1858296"/>
          </a:xfrm>
        </p:spPr>
        <p:txBody>
          <a:bodyPr/>
          <a:lstStyle>
            <a:lvl1pPr algn="ctr" rtl="0" eaLnBrk="1" fontAlgn="base" hangingPunct="1">
              <a:lnSpc>
                <a:spcPct val="100000"/>
              </a:lnSpc>
              <a:spcBef>
                <a:spcPts val="0"/>
              </a:spcBef>
              <a:spcAft>
                <a:spcPct val="0"/>
              </a:spcAft>
              <a:defRPr lang="en-US" sz="4400" b="1" kern="1200" cap="none" baseline="0">
                <a:ln>
                  <a:gradFill flip="none" rotWithShape="1">
                    <a:gsLst>
                      <a:gs pos="0">
                        <a:schemeClr val="bg1">
                          <a:lumMod val="50000"/>
                          <a:alpha val="30000"/>
                        </a:schemeClr>
                      </a:gs>
                      <a:gs pos="100000">
                        <a:srgbClr val="FFFFFF">
                          <a:alpha val="30000"/>
                        </a:srgbClr>
                      </a:gs>
                    </a:gsLst>
                    <a:lin ang="5400000" scaled="0"/>
                    <a:tileRect/>
                  </a:gradFill>
                </a:ln>
                <a:solidFill>
                  <a:schemeClr val="tx1"/>
                </a:solidFill>
                <a:effectLst/>
                <a:latin typeface="Tahoma" pitchFamily="34" charset="0"/>
                <a:ea typeface="ＭＳ Ｐゴシック" charset="0"/>
                <a:cs typeface="Tahoma" pitchFamily="34" charset="0"/>
              </a:defRPr>
            </a:lvl1pPr>
          </a:lstStyle>
          <a:p>
            <a:r>
              <a:rPr lang="en-US" dirty="0"/>
              <a:t>Lesson Title</a:t>
            </a:r>
          </a:p>
        </p:txBody>
      </p:sp>
      <p:pic>
        <p:nvPicPr>
          <p:cNvPr id="5" name="Picture 4">
            <a:extLst>
              <a:ext uri="{FF2B5EF4-FFF2-40B4-BE49-F238E27FC236}">
                <a16:creationId xmlns:a16="http://schemas.microsoft.com/office/drawing/2014/main" id="{4536D616-5196-B149-8576-5370801812E9}"/>
              </a:ext>
            </a:extLst>
          </p:cNvPr>
          <p:cNvPicPr>
            <a:picLocks noChangeAspect="1"/>
          </p:cNvPicPr>
          <p:nvPr userDrawn="1"/>
        </p:nvPicPr>
        <p:blipFill rotWithShape="1">
          <a:blip r:embed="rId3" cstate="email">
            <a:alphaModFix amt="50000"/>
            <a:extLst>
              <a:ext uri="{28A0092B-C50C-407E-A947-70E740481C1C}">
                <a14:useLocalDpi xmlns:a14="http://schemas.microsoft.com/office/drawing/2010/main"/>
              </a:ext>
            </a:extLst>
          </a:blip>
          <a:srcRect/>
          <a:stretch/>
        </p:blipFill>
        <p:spPr>
          <a:xfrm>
            <a:off x="0" y="4582392"/>
            <a:ext cx="9144000" cy="2286000"/>
          </a:xfrm>
          <a:prstGeom prst="rect">
            <a:avLst/>
          </a:prstGeom>
          <a:gradFill flip="none" rotWithShape="1">
            <a:gsLst>
              <a:gs pos="0">
                <a:schemeClr val="accent3">
                  <a:lumMod val="45000"/>
                  <a:lumOff val="55000"/>
                </a:schemeClr>
              </a:gs>
              <a:gs pos="100000">
                <a:schemeClr val="bg1"/>
              </a:gs>
            </a:gsLst>
            <a:lin ang="6000000" scaled="0"/>
            <a:tileRect/>
          </a:gradFill>
          <a:effectLst>
            <a:innerShdw blurRad="152400" dist="203200" dir="16200000">
              <a:schemeClr val="bg1"/>
            </a:innerShdw>
          </a:effectLst>
        </p:spPr>
      </p:pic>
    </p:spTree>
    <p:extLst>
      <p:ext uri="{BB962C8B-B14F-4D97-AF65-F5344CB8AC3E}">
        <p14:creationId xmlns:p14="http://schemas.microsoft.com/office/powerpoint/2010/main" val="1963128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ectives and Additional Resource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alphaModFix amt="70000"/>
            <a:extLst>
              <a:ext uri="{28A0092B-C50C-407E-A947-70E740481C1C}">
                <a14:useLocalDpi xmlns:a14="http://schemas.microsoft.com/office/drawing/2010/main"/>
              </a:ext>
            </a:extLst>
          </a:blip>
          <a:srcRect/>
          <a:stretch/>
        </p:blipFill>
        <p:spPr>
          <a:xfrm>
            <a:off x="0" y="4388759"/>
            <a:ext cx="9144000" cy="2469241"/>
          </a:xfrm>
          <a:prstGeom prst="rect">
            <a:avLst/>
          </a:prstGeom>
        </p:spPr>
      </p:pic>
      <p:sp>
        <p:nvSpPr>
          <p:cNvPr id="2" name="Title 1"/>
          <p:cNvSpPr>
            <a:spLocks noGrp="1"/>
          </p:cNvSpPr>
          <p:nvPr>
            <p:ph type="title"/>
          </p:nvPr>
        </p:nvSpPr>
        <p:spPr/>
        <p:txBody>
          <a:bodyPr/>
          <a:lstStyle>
            <a:lvl1pPr algn="ctr" rtl="0" eaLnBrk="1" fontAlgn="base" hangingPunct="1">
              <a:lnSpc>
                <a:spcPct val="100000"/>
              </a:lnSpc>
              <a:spcBef>
                <a:spcPts val="0"/>
              </a:spcBef>
              <a:spcAft>
                <a:spcPct val="0"/>
              </a:spcAft>
              <a:defRPr lang="en-US" sz="4000" b="1" kern="1200" cap="small" baseline="0" dirty="0">
                <a:ln>
                  <a:gradFill flip="none" rotWithShape="1">
                    <a:gsLst>
                      <a:gs pos="0">
                        <a:schemeClr val="bg1">
                          <a:lumMod val="50000"/>
                          <a:alpha val="30000"/>
                        </a:schemeClr>
                      </a:gs>
                      <a:gs pos="100000">
                        <a:srgbClr val="FFFFFF">
                          <a:alpha val="30000"/>
                        </a:srgbClr>
                      </a:gs>
                    </a:gsLst>
                    <a:lin ang="5400000" scaled="0"/>
                    <a:tileRect/>
                  </a:gradFill>
                </a:ln>
                <a:solidFill>
                  <a:schemeClr val="bg1"/>
                </a:solidFill>
                <a:effectLst/>
                <a:latin typeface="Tahoma" pitchFamily="34" charset="0"/>
                <a:ea typeface="ＭＳ Ｐゴシック" charset="0"/>
                <a:cs typeface="Tahoma" pitchFamily="34" charset="0"/>
              </a:defRPr>
            </a:lvl1pPr>
          </a:lstStyle>
          <a:p>
            <a:r>
              <a:rPr lang="en-US"/>
              <a:t>Click to edit Master title style</a:t>
            </a:r>
            <a:endParaRPr lang="en-US" dirty="0"/>
          </a:p>
        </p:txBody>
      </p:sp>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t="21980" r="67546" b="23587"/>
          <a:stretch/>
        </p:blipFill>
        <p:spPr>
          <a:xfrm>
            <a:off x="3478261" y="5845124"/>
            <a:ext cx="2021786" cy="903692"/>
          </a:xfrm>
          <a:prstGeom prst="rect">
            <a:avLst/>
          </a:prstGeom>
        </p:spPr>
      </p:pic>
      <p:sp>
        <p:nvSpPr>
          <p:cNvPr id="7" name="Text Placeholder 2"/>
          <p:cNvSpPr>
            <a:spLocks noGrp="1"/>
          </p:cNvSpPr>
          <p:nvPr>
            <p:ph idx="1"/>
          </p:nvPr>
        </p:nvSpPr>
        <p:spPr>
          <a:xfrm>
            <a:off x="245192" y="1117701"/>
            <a:ext cx="8662834" cy="4516183"/>
          </a:xfrm>
          <a:prstGeom prst="rect">
            <a:avLst/>
          </a:prstGeom>
        </p:spPr>
        <p:txBody>
          <a:bodyPr vert="horz" lIns="91440" tIns="45720" rIns="91440" bIns="45720" rtlCol="0">
            <a:noAutofit/>
          </a:bodyPr>
          <a:lstStyle>
            <a:lvl1pPr>
              <a:spcAft>
                <a:spcPts val="600"/>
              </a:spcAft>
              <a:defRPr/>
            </a:lvl1pPr>
            <a:lvl2pPr>
              <a:spcAft>
                <a:spcPts val="600"/>
              </a:spcAft>
              <a:defRPr/>
            </a:lvl2pPr>
            <a:lvl3pPr>
              <a:spcAft>
                <a:spcPts val="600"/>
              </a:spcAft>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7304205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earning Obectives and Additional Resour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rtl="0" eaLnBrk="1" fontAlgn="base" hangingPunct="1">
              <a:lnSpc>
                <a:spcPct val="100000"/>
              </a:lnSpc>
              <a:spcBef>
                <a:spcPts val="0"/>
              </a:spcBef>
              <a:spcAft>
                <a:spcPct val="0"/>
              </a:spcAft>
              <a:defRPr lang="en-US" sz="4000" b="1" kern="1200" cap="small" baseline="0" dirty="0">
                <a:ln>
                  <a:gradFill flip="none" rotWithShape="1">
                    <a:gsLst>
                      <a:gs pos="0">
                        <a:schemeClr val="bg1">
                          <a:lumMod val="50000"/>
                          <a:alpha val="30000"/>
                        </a:schemeClr>
                      </a:gs>
                      <a:gs pos="100000">
                        <a:srgbClr val="FFFFFF">
                          <a:alpha val="30000"/>
                        </a:srgbClr>
                      </a:gs>
                    </a:gsLst>
                    <a:lin ang="5400000" scaled="0"/>
                    <a:tileRect/>
                  </a:gradFill>
                </a:ln>
                <a:solidFill>
                  <a:schemeClr val="bg1"/>
                </a:solidFill>
                <a:effectLst/>
                <a:latin typeface="Tahoma" pitchFamily="34" charset="0"/>
                <a:ea typeface="ＭＳ Ｐゴシック" charset="0"/>
                <a:cs typeface="Tahoma" pitchFamily="34" charset="0"/>
              </a:defRPr>
            </a:lvl1pPr>
          </a:lstStyle>
          <a:p>
            <a:r>
              <a:rPr lang="en-US"/>
              <a:t>Click to edit Master title style</a:t>
            </a:r>
            <a:endParaRPr lang="en-US" dirty="0"/>
          </a:p>
        </p:txBody>
      </p:sp>
      <p:sp>
        <p:nvSpPr>
          <p:cNvPr id="7" name="Text Placeholder 2"/>
          <p:cNvSpPr>
            <a:spLocks noGrp="1"/>
          </p:cNvSpPr>
          <p:nvPr>
            <p:ph idx="1"/>
          </p:nvPr>
        </p:nvSpPr>
        <p:spPr>
          <a:xfrm>
            <a:off x="245192" y="1117701"/>
            <a:ext cx="8662834" cy="5533821"/>
          </a:xfrm>
          <a:prstGeom prst="rect">
            <a:avLst/>
          </a:prstGeom>
        </p:spPr>
        <p:txBody>
          <a:bodyPr vert="horz" lIns="91440" tIns="45720" rIns="91440" bIns="45720" rtlCol="0">
            <a:noAutofit/>
          </a:bodyPr>
          <a:lstStyle>
            <a:lvl1pPr>
              <a:spcAft>
                <a:spcPts val="600"/>
              </a:spcAft>
              <a:defRPr/>
            </a:lvl1pPr>
            <a:lvl2pPr>
              <a:spcAft>
                <a:spcPts val="600"/>
              </a:spcAft>
              <a:defRPr/>
            </a:lvl2pPr>
            <a:lvl3pPr>
              <a:spcAft>
                <a:spcPts val="600"/>
              </a:spcAft>
              <a:defRPr/>
            </a:lvl3pPr>
          </a:lstStyle>
          <a:p>
            <a:pPr lvl="0"/>
            <a:r>
              <a:rPr lang="en-US"/>
              <a:t>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8E853C71-C8C0-BE47-97BF-C543A7C9ABB9}"/>
              </a:ext>
            </a:extLst>
          </p:cNvPr>
          <p:cNvPicPr>
            <a:picLocks noChangeAspect="1"/>
          </p:cNvPicPr>
          <p:nvPr userDrawn="1"/>
        </p:nvPicPr>
        <p:blipFill rotWithShape="1">
          <a:blip r:embed="rId2" cstate="email">
            <a:alphaModFix amt="50000"/>
            <a:extLst>
              <a:ext uri="{28A0092B-C50C-407E-A947-70E740481C1C}">
                <a14:useLocalDpi xmlns:a14="http://schemas.microsoft.com/office/drawing/2010/main"/>
              </a:ext>
            </a:extLst>
          </a:blip>
          <a:srcRect/>
          <a:stretch/>
        </p:blipFill>
        <p:spPr>
          <a:xfrm>
            <a:off x="0" y="4582392"/>
            <a:ext cx="9144000" cy="2286000"/>
          </a:xfrm>
          <a:prstGeom prst="rect">
            <a:avLst/>
          </a:prstGeom>
          <a:gradFill>
            <a:gsLst>
              <a:gs pos="0">
                <a:schemeClr val="accent3">
                  <a:lumMod val="45000"/>
                  <a:lumOff val="55000"/>
                </a:schemeClr>
              </a:gs>
              <a:gs pos="100000">
                <a:schemeClr val="bg1"/>
              </a:gs>
            </a:gsLst>
            <a:lin ang="6000000" scaled="0"/>
          </a:gradFill>
          <a:effectLst>
            <a:innerShdw blurRad="152400" dist="203200" dir="16200000">
              <a:schemeClr val="bg1"/>
            </a:innerShdw>
          </a:effectLst>
        </p:spPr>
      </p:pic>
    </p:spTree>
    <p:extLst>
      <p:ext uri="{BB962C8B-B14F-4D97-AF65-F5344CB8AC3E}">
        <p14:creationId xmlns:p14="http://schemas.microsoft.com/office/powerpoint/2010/main" val="93895597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544629" y="6160473"/>
            <a:ext cx="2599370" cy="694349"/>
          </a:xfrm>
          <a:prstGeom prst="rect">
            <a:avLst/>
          </a:prstGeom>
        </p:spPr>
      </p:pic>
      <p:sp>
        <p:nvSpPr>
          <p:cNvPr id="4" name="Title 3"/>
          <p:cNvSpPr>
            <a:spLocks noGrp="1"/>
          </p:cNvSpPr>
          <p:nvPr>
            <p:ph type="title"/>
          </p:nvPr>
        </p:nvSpPr>
        <p:spPr/>
        <p:txBody>
          <a:bodyPr/>
          <a:lstStyle/>
          <a:p>
            <a:r>
              <a:rPr lang="en-US"/>
              <a:t>Click to edit Master title style</a:t>
            </a:r>
            <a:endParaRPr lang="en-US" dirty="0"/>
          </a:p>
        </p:txBody>
      </p:sp>
      <p:sp>
        <p:nvSpPr>
          <p:cNvPr id="8" name="Text Placeholder 2"/>
          <p:cNvSpPr>
            <a:spLocks noGrp="1"/>
          </p:cNvSpPr>
          <p:nvPr>
            <p:ph idx="1"/>
          </p:nvPr>
        </p:nvSpPr>
        <p:spPr>
          <a:xfrm>
            <a:off x="245192" y="1117701"/>
            <a:ext cx="8662834" cy="5533821"/>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544629" y="6160473"/>
            <a:ext cx="2599370" cy="694349"/>
          </a:xfrm>
          <a:prstGeom prst="rect">
            <a:avLst/>
          </a:prstGeom>
        </p:spPr>
      </p:pic>
      <p:sp>
        <p:nvSpPr>
          <p:cNvPr id="4" name="Title 3"/>
          <p:cNvSpPr>
            <a:spLocks noGrp="1"/>
          </p:cNvSpPr>
          <p:nvPr>
            <p:ph type="title"/>
          </p:nvPr>
        </p:nvSpPr>
        <p:spPr/>
        <p:txBody>
          <a:bodyPr/>
          <a:lstStyle/>
          <a:p>
            <a:r>
              <a:rPr lang="en-US"/>
              <a:t>Click to edit Master title style</a:t>
            </a:r>
            <a:endParaRPr lang="en-US" dirty="0"/>
          </a:p>
        </p:txBody>
      </p:sp>
      <p:sp>
        <p:nvSpPr>
          <p:cNvPr id="8" name="Text Placeholder 2"/>
          <p:cNvSpPr>
            <a:spLocks noGrp="1"/>
          </p:cNvSpPr>
          <p:nvPr>
            <p:ph idx="1"/>
          </p:nvPr>
        </p:nvSpPr>
        <p:spPr>
          <a:xfrm>
            <a:off x="245192" y="1117701"/>
            <a:ext cx="8662834" cy="5533821"/>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with Logo">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569343" y="6163650"/>
            <a:ext cx="2574656" cy="694349"/>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tex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510302" y="6163650"/>
            <a:ext cx="2633698" cy="694349"/>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2"/>
          <p:cNvSpPr>
            <a:spLocks noGrp="1"/>
          </p:cNvSpPr>
          <p:nvPr>
            <p:ph idx="1"/>
          </p:nvPr>
        </p:nvSpPr>
        <p:spPr>
          <a:xfrm>
            <a:off x="245192" y="1117701"/>
            <a:ext cx="4183933" cy="5533821"/>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p:txBody>
      </p:sp>
      <p:sp>
        <p:nvSpPr>
          <p:cNvPr id="10" name="Text Placeholder 2"/>
          <p:cNvSpPr>
            <a:spLocks noGrp="1"/>
          </p:cNvSpPr>
          <p:nvPr>
            <p:ph idx="10"/>
          </p:nvPr>
        </p:nvSpPr>
        <p:spPr>
          <a:xfrm>
            <a:off x="4600574" y="1117701"/>
            <a:ext cx="4307451" cy="495448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Tex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527190" y="6163650"/>
            <a:ext cx="2616810" cy="694349"/>
          </a:xfrm>
          <a:prstGeom prst="rect">
            <a:avLst/>
          </a:prstGeom>
        </p:spPr>
      </p:pic>
      <p:sp>
        <p:nvSpPr>
          <p:cNvPr id="12" name="Picture Placeholder 11"/>
          <p:cNvSpPr>
            <a:spLocks noGrp="1"/>
          </p:cNvSpPr>
          <p:nvPr>
            <p:ph type="pic" sz="quarter" idx="10"/>
          </p:nvPr>
        </p:nvSpPr>
        <p:spPr>
          <a:xfrm>
            <a:off x="116239" y="1114426"/>
            <a:ext cx="4372639" cy="4887364"/>
          </a:xfrm>
          <a:prstGeom prst="rect">
            <a:avLst/>
          </a:prstGeom>
        </p:spPr>
        <p:txBody>
          <a:bodyPr/>
          <a:lstStyle>
            <a:lvl1pPr marL="0" indent="0" algn="ctr">
              <a:buNone/>
              <a:defRPr>
                <a:latin typeface="Tahoma" charset="0"/>
                <a:ea typeface="Tahoma" charset="0"/>
                <a:cs typeface="Tahoma" charset="0"/>
              </a:defRPr>
            </a:lvl1pPr>
          </a:lstStyle>
          <a:p>
            <a:pPr lvl="0"/>
            <a:r>
              <a:rPr lang="en-US" noProof="0"/>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8" name="Text Placeholder 2"/>
          <p:cNvSpPr>
            <a:spLocks noGrp="1"/>
          </p:cNvSpPr>
          <p:nvPr>
            <p:ph idx="1"/>
          </p:nvPr>
        </p:nvSpPr>
        <p:spPr>
          <a:xfrm>
            <a:off x="4643438" y="1117701"/>
            <a:ext cx="4264588" cy="489733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3999" cy="906463"/>
          </a:xfrm>
          <a:prstGeom prst="rect">
            <a:avLst/>
          </a:prstGeom>
          <a:gradFill>
            <a:gsLst>
              <a:gs pos="0">
                <a:srgbClr val="2776A7"/>
              </a:gs>
              <a:gs pos="60000">
                <a:srgbClr val="2776A7"/>
              </a:gs>
            </a:gsLst>
            <a:lin ang="16200000" scaled="0"/>
          </a:gradFill>
          <a:ln>
            <a:noFill/>
          </a:ln>
          <a:effectLst>
            <a:outerShdw dist="12700" dir="54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lIns="91407" tIns="45704" rIns="91407" bIns="45704" anchor="ctr"/>
          <a:lstStyle/>
          <a:p>
            <a:pPr algn="ctr" defTabSz="914186">
              <a:defRPr/>
            </a:pPr>
            <a:endParaRPr lang="en-US">
              <a:solidFill>
                <a:prstClr val="white"/>
              </a:solidFill>
              <a:latin typeface="Tahoma"/>
            </a:endParaRPr>
          </a:p>
        </p:txBody>
      </p:sp>
      <p:sp>
        <p:nvSpPr>
          <p:cNvPr id="2" name="Title Placeholder 1"/>
          <p:cNvSpPr>
            <a:spLocks noGrp="1"/>
          </p:cNvSpPr>
          <p:nvPr>
            <p:ph type="title"/>
          </p:nvPr>
        </p:nvSpPr>
        <p:spPr>
          <a:xfrm>
            <a:off x="0" y="1"/>
            <a:ext cx="9143999" cy="914400"/>
          </a:xfrm>
          <a:prstGeom prst="rect">
            <a:avLst/>
          </a:prstGeom>
        </p:spPr>
        <p:txBody>
          <a:bodyPr vert="horz" lIns="91407" tIns="45704" rIns="91407" bIns="45704"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245192" y="1117701"/>
            <a:ext cx="8662834" cy="5533821"/>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cSld>
  <p:clrMap bg1="lt1" tx1="dk1" bg2="lt2" tx2="dk2" accent1="accent1" accent2="accent2" accent3="accent3" accent4="accent4" accent5="accent5" accent6="accent6" hlink="hlink" folHlink="folHlink"/>
  <p:sldLayoutIdLst>
    <p:sldLayoutId id="2147483977" r:id="rId1"/>
    <p:sldLayoutId id="2147484010" r:id="rId2"/>
    <p:sldLayoutId id="2147483980" r:id="rId3"/>
    <p:sldLayoutId id="2147484011" r:id="rId4"/>
    <p:sldLayoutId id="2147483981" r:id="rId5"/>
    <p:sldLayoutId id="2147484035" r:id="rId6"/>
    <p:sldLayoutId id="2147483982" r:id="rId7"/>
    <p:sldLayoutId id="2147484037" r:id="rId8"/>
    <p:sldLayoutId id="2147483984" r:id="rId9"/>
    <p:sldLayoutId id="2147483987" r:id="rId10"/>
    <p:sldLayoutId id="2147484031" r:id="rId11"/>
    <p:sldLayoutId id="2147483979" r:id="rId12"/>
    <p:sldLayoutId id="2147483986" r:id="rId13"/>
  </p:sldLayoutIdLst>
  <p:hf sldNum="0" hdr="0" ftr="0" dt="0"/>
  <p:txStyles>
    <p:titleStyle>
      <a:lvl1pPr algn="ctr" rtl="0" eaLnBrk="1" fontAlgn="base" hangingPunct="1">
        <a:lnSpc>
          <a:spcPct val="100000"/>
        </a:lnSpc>
        <a:spcBef>
          <a:spcPts val="0"/>
        </a:spcBef>
        <a:spcAft>
          <a:spcPct val="0"/>
        </a:spcAft>
        <a:defRPr lang="en-US" sz="4000" b="1" kern="1200" cap="small" baseline="0" dirty="0">
          <a:ln>
            <a:gradFill flip="none" rotWithShape="1">
              <a:gsLst>
                <a:gs pos="0">
                  <a:schemeClr val="bg1">
                    <a:lumMod val="50000"/>
                    <a:alpha val="30000"/>
                  </a:schemeClr>
                </a:gs>
                <a:gs pos="100000">
                  <a:srgbClr val="FFFFFF">
                    <a:alpha val="30000"/>
                  </a:srgbClr>
                </a:gs>
              </a:gsLst>
              <a:lin ang="5400000" scaled="0"/>
              <a:tileRect/>
            </a:gradFill>
          </a:ln>
          <a:solidFill>
            <a:schemeClr val="bg1"/>
          </a:solidFill>
          <a:effectLst/>
          <a:latin typeface="Tahoma" pitchFamily="34" charset="0"/>
          <a:ea typeface="ＭＳ Ｐゴシック" charset="0"/>
          <a:cs typeface="Tahoma" pitchFamily="34" charset="0"/>
        </a:defRPr>
      </a:lvl1pPr>
      <a:lvl2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2pPr>
      <a:lvl3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3pPr>
      <a:lvl4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4pPr>
      <a:lvl5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5pPr>
      <a:lvl6pPr marL="457039" algn="ctr" rtl="0" eaLnBrk="1" fontAlgn="base" hangingPunct="1">
        <a:spcBef>
          <a:spcPct val="0"/>
        </a:spcBef>
        <a:spcAft>
          <a:spcPct val="0"/>
        </a:spcAft>
        <a:defRPr sz="4400" b="1">
          <a:solidFill>
            <a:schemeClr val="tx1"/>
          </a:solidFill>
          <a:latin typeface="Gill Sans"/>
          <a:ea typeface="MS PGothic" pitchFamily="34" charset="-128"/>
        </a:defRPr>
      </a:lvl6pPr>
      <a:lvl7pPr marL="914079" algn="ctr" rtl="0" eaLnBrk="1" fontAlgn="base" hangingPunct="1">
        <a:spcBef>
          <a:spcPct val="0"/>
        </a:spcBef>
        <a:spcAft>
          <a:spcPct val="0"/>
        </a:spcAft>
        <a:defRPr sz="4400" b="1">
          <a:solidFill>
            <a:schemeClr val="tx1"/>
          </a:solidFill>
          <a:latin typeface="Gill Sans"/>
          <a:ea typeface="MS PGothic" pitchFamily="34" charset="-128"/>
        </a:defRPr>
      </a:lvl7pPr>
      <a:lvl8pPr marL="1371119" algn="ctr" rtl="0" eaLnBrk="1" fontAlgn="base" hangingPunct="1">
        <a:spcBef>
          <a:spcPct val="0"/>
        </a:spcBef>
        <a:spcAft>
          <a:spcPct val="0"/>
        </a:spcAft>
        <a:defRPr sz="4400" b="1">
          <a:solidFill>
            <a:schemeClr val="tx1"/>
          </a:solidFill>
          <a:latin typeface="Gill Sans"/>
          <a:ea typeface="MS PGothic" pitchFamily="34" charset="-128"/>
        </a:defRPr>
      </a:lvl8pPr>
      <a:lvl9pPr marL="1828159" algn="ctr" rtl="0" eaLnBrk="1" fontAlgn="base" hangingPunct="1">
        <a:spcBef>
          <a:spcPct val="0"/>
        </a:spcBef>
        <a:spcAft>
          <a:spcPct val="0"/>
        </a:spcAft>
        <a:defRPr sz="4400" b="1">
          <a:solidFill>
            <a:schemeClr val="tx1"/>
          </a:solidFill>
          <a:latin typeface="Gill Sans"/>
          <a:ea typeface="MS PGothic" pitchFamily="34" charset="-128"/>
        </a:defRPr>
      </a:lvl9pPr>
    </p:titleStyle>
    <p:body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07158" y="1017106"/>
            <a:ext cx="3769943" cy="1858296"/>
          </a:xfrm>
        </p:spPr>
        <p:txBody>
          <a:bodyPr/>
          <a:lstStyle/>
          <a:p>
            <a:r>
              <a:rPr lang="en-US" dirty="0"/>
              <a:t>Course Introduction</a:t>
            </a:r>
          </a:p>
        </p:txBody>
      </p:sp>
      <p:pic>
        <p:nvPicPr>
          <p:cNvPr id="5" name="Picture 4" descr="Picture of two pallets of solar modules in front of racking for a commercial ground mount solar installation.">
            <a:extLst>
              <a:ext uri="{FF2B5EF4-FFF2-40B4-BE49-F238E27FC236}">
                <a16:creationId xmlns:a16="http://schemas.microsoft.com/office/drawing/2014/main" id="{1081ABBD-FA5E-5D49-B55D-F43E77CCA8D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5304212" y="1381235"/>
            <a:ext cx="3449822" cy="2926080"/>
          </a:xfrm>
          <a:prstGeom prst="rect">
            <a:avLst/>
          </a:prstGeom>
          <a:ln w="19050">
            <a:solidFill>
              <a:schemeClr val="tx1"/>
            </a:solidFill>
          </a:ln>
        </p:spPr>
      </p:pic>
      <p:sp>
        <p:nvSpPr>
          <p:cNvPr id="7" name="TextBox 6">
            <a:extLst>
              <a:ext uri="{FF2B5EF4-FFF2-40B4-BE49-F238E27FC236}">
                <a16:creationId xmlns:a16="http://schemas.microsoft.com/office/drawing/2014/main" id="{2E406CDC-A5D2-4E81-B0F9-563C9C943B97}"/>
              </a:ext>
            </a:extLst>
          </p:cNvPr>
          <p:cNvSpPr txBox="1"/>
          <p:nvPr/>
        </p:nvSpPr>
        <p:spPr>
          <a:xfrm>
            <a:off x="651837" y="2810704"/>
            <a:ext cx="4386470" cy="1600438"/>
          </a:xfrm>
          <a:prstGeom prst="rect">
            <a:avLst/>
          </a:prstGeom>
          <a:noFill/>
          <a:ln>
            <a:noFill/>
          </a:ln>
        </p:spPr>
        <p:txBody>
          <a:bodyPr wrap="square" rtlCol="0">
            <a:spAutoFit/>
          </a:bodyPr>
          <a:lstStyle/>
          <a:p>
            <a:pPr algn="ctr"/>
            <a:r>
              <a:rPr lang="en-US" sz="1400" b="1" dirty="0">
                <a:latin typeface="Tahoma"/>
                <a:cs typeface="Tahoma"/>
              </a:rPr>
              <a:t>Disclaimer: </a:t>
            </a:r>
            <a:r>
              <a:rPr lang="en-US" sz="1400" dirty="0">
                <a:latin typeface="Tahoma"/>
                <a:cs typeface="Tahoma"/>
              </a:rPr>
              <a:t>This material was produced under grant number SH-05027-SH8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Tree>
    <p:extLst>
      <p:ext uri="{BB962C8B-B14F-4D97-AF65-F5344CB8AC3E}">
        <p14:creationId xmlns:p14="http://schemas.microsoft.com/office/powerpoint/2010/main" val="1626528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1"/>
                </a:solidFill>
              </a:rPr>
              <a:t>OSHA &amp; PV Installation Safety</a:t>
            </a:r>
            <a:r>
              <a:rPr lang="en-US" dirty="0">
                <a:solidFill>
                  <a:schemeClr val="tx1"/>
                </a:solidFill>
              </a:rPr>
              <a:t/>
            </a:r>
            <a:br>
              <a:rPr lang="en-US" dirty="0">
                <a:solidFill>
                  <a:schemeClr val="tx1"/>
                </a:solidFill>
              </a:rPr>
            </a:br>
            <a:r>
              <a:rPr lang="en-US" sz="2000" i="1" dirty="0">
                <a:solidFill>
                  <a:schemeClr val="tx1"/>
                </a:solidFill>
              </a:rPr>
              <a:t>OSHA 29 CFR 1926</a:t>
            </a:r>
          </a:p>
        </p:txBody>
      </p:sp>
      <p:sp>
        <p:nvSpPr>
          <p:cNvPr id="14" name="Content Placeholder 1"/>
          <p:cNvSpPr txBox="1">
            <a:spLocks/>
          </p:cNvSpPr>
          <p:nvPr/>
        </p:nvSpPr>
        <p:spPr>
          <a:xfrm>
            <a:off x="91440" y="1005840"/>
            <a:ext cx="8540761" cy="1029522"/>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Code of Federal Regulations (CFR) Part 1926, Title 29 applies to construction</a:t>
            </a:r>
          </a:p>
          <a:p>
            <a:endParaRPr lang="en-US" b="1" dirty="0"/>
          </a:p>
        </p:txBody>
      </p:sp>
      <p:sp>
        <p:nvSpPr>
          <p:cNvPr id="7" name="Content Placeholder 1"/>
          <p:cNvSpPr txBox="1">
            <a:spLocks/>
          </p:cNvSpPr>
          <p:nvPr/>
        </p:nvSpPr>
        <p:spPr>
          <a:xfrm>
            <a:off x="91440" y="1984051"/>
            <a:ext cx="6577049" cy="4894401"/>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400" dirty="0"/>
              <a:t>30 Subparts, including</a:t>
            </a:r>
          </a:p>
          <a:p>
            <a:pPr lvl="1">
              <a:spcAft>
                <a:spcPts val="600"/>
              </a:spcAft>
            </a:pPr>
            <a:r>
              <a:rPr lang="en-US" sz="2000" b="1" dirty="0"/>
              <a:t>C:</a:t>
            </a:r>
            <a:r>
              <a:rPr lang="en-US" sz="2000" dirty="0"/>
              <a:t> General Safety and                                   Health Provisions </a:t>
            </a:r>
          </a:p>
          <a:p>
            <a:pPr lvl="1">
              <a:spcAft>
                <a:spcPts val="600"/>
              </a:spcAft>
            </a:pPr>
            <a:r>
              <a:rPr lang="en-US" sz="2000" b="1" dirty="0"/>
              <a:t>E:</a:t>
            </a:r>
            <a:r>
              <a:rPr lang="en-US" sz="2000" dirty="0"/>
              <a:t> Personal Protective and                                       Life Saving Equipment (PPE)</a:t>
            </a:r>
          </a:p>
          <a:p>
            <a:pPr lvl="1">
              <a:spcAft>
                <a:spcPts val="600"/>
              </a:spcAft>
            </a:pPr>
            <a:r>
              <a:rPr lang="en-US" sz="2000" b="1" dirty="0"/>
              <a:t>G: </a:t>
            </a:r>
            <a:r>
              <a:rPr lang="en-US" sz="2000" dirty="0"/>
              <a:t>Signs, Signals, and Barricades</a:t>
            </a:r>
            <a:endParaRPr lang="en-US" sz="2000" b="1" dirty="0"/>
          </a:p>
          <a:p>
            <a:pPr lvl="1">
              <a:spcAft>
                <a:spcPts val="600"/>
              </a:spcAft>
            </a:pPr>
            <a:r>
              <a:rPr lang="en-US" sz="2000" b="1" dirty="0"/>
              <a:t>I:</a:t>
            </a:r>
            <a:r>
              <a:rPr lang="en-US" sz="2000" dirty="0"/>
              <a:t> Hand &amp; Power Tools</a:t>
            </a:r>
          </a:p>
          <a:p>
            <a:pPr lvl="1">
              <a:spcAft>
                <a:spcPts val="600"/>
              </a:spcAft>
            </a:pPr>
            <a:r>
              <a:rPr lang="en-US" sz="2000" b="1" dirty="0"/>
              <a:t>K:</a:t>
            </a:r>
            <a:r>
              <a:rPr lang="en-US" sz="2000" dirty="0"/>
              <a:t> Electrical</a:t>
            </a:r>
          </a:p>
          <a:p>
            <a:pPr lvl="1">
              <a:spcAft>
                <a:spcPts val="600"/>
              </a:spcAft>
            </a:pPr>
            <a:r>
              <a:rPr lang="en-US" sz="2000" b="1" dirty="0"/>
              <a:t>P: </a:t>
            </a:r>
            <a:r>
              <a:rPr lang="en-US" sz="2000" dirty="0"/>
              <a:t>Excavations</a:t>
            </a:r>
          </a:p>
          <a:p>
            <a:pPr lvl="1">
              <a:spcAft>
                <a:spcPts val="600"/>
              </a:spcAft>
            </a:pPr>
            <a:r>
              <a:rPr lang="en-US" sz="2000" b="1" dirty="0"/>
              <a:t>X:</a:t>
            </a:r>
            <a:r>
              <a:rPr lang="en-US" sz="2000" dirty="0"/>
              <a:t> Stairways and Ladders</a:t>
            </a:r>
          </a:p>
          <a:p>
            <a:pPr lvl="1">
              <a:spcAft>
                <a:spcPts val="600"/>
              </a:spcAft>
            </a:pPr>
            <a:r>
              <a:rPr lang="en-US" sz="2000" b="1" dirty="0"/>
              <a:t>V: </a:t>
            </a:r>
            <a:r>
              <a:rPr lang="en-US" sz="2000" dirty="0"/>
              <a:t>Electric Power Transmission and Distribution</a:t>
            </a:r>
            <a:endParaRPr lang="en-US" sz="2000" b="1" dirty="0"/>
          </a:p>
          <a:p>
            <a:pPr>
              <a:spcAft>
                <a:spcPts val="600"/>
              </a:spcAft>
            </a:pPr>
            <a:endParaRPr lang="en-US" dirty="0"/>
          </a:p>
          <a:p>
            <a:pPr>
              <a:spcAft>
                <a:spcPts val="600"/>
              </a:spcAft>
            </a:pPr>
            <a:endParaRPr lang="en-US" b="1" dirty="0"/>
          </a:p>
        </p:txBody>
      </p:sp>
      <p:pic>
        <p:nvPicPr>
          <p:cNvPr id="15" name="Picture 14" descr="Image of the cover of OSHA 29 CFR 1926 Construction Industry Regulations.">
            <a:extLst>
              <a:ext uri="{FF2B5EF4-FFF2-40B4-BE49-F238E27FC236}">
                <a16:creationId xmlns:a16="http://schemas.microsoft.com/office/drawing/2014/main" id="{02723242-384E-9140-A390-D7DDA5DDBB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87772" y="1826093"/>
            <a:ext cx="3626115" cy="3737362"/>
          </a:xfrm>
          <a:prstGeom prst="rect">
            <a:avLst/>
          </a:prstGeom>
          <a:ln w="19050">
            <a:solidFill>
              <a:schemeClr val="tx1"/>
            </a:solidFill>
          </a:ln>
        </p:spPr>
      </p:pic>
    </p:spTree>
    <p:extLst>
      <p:ext uri="{BB962C8B-B14F-4D97-AF65-F5344CB8AC3E}">
        <p14:creationId xmlns:p14="http://schemas.microsoft.com/office/powerpoint/2010/main" val="112038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chemeClr val="tx1"/>
                </a:solidFill>
              </a:rPr>
              <a:t>Employer Responsibility</a:t>
            </a:r>
            <a:r>
              <a:rPr lang="en-US" dirty="0">
                <a:solidFill>
                  <a:schemeClr val="tx1"/>
                </a:solidFill>
              </a:rPr>
              <a:t/>
            </a:r>
            <a:br>
              <a:rPr lang="en-US" dirty="0">
                <a:solidFill>
                  <a:schemeClr val="tx1"/>
                </a:solidFill>
              </a:rPr>
            </a:br>
            <a:r>
              <a:rPr lang="en-US" sz="2000" i="1" dirty="0">
                <a:solidFill>
                  <a:schemeClr val="tx1"/>
                </a:solidFill>
              </a:rPr>
              <a:t>OSHA 29 CFR 1926 Subpart </a:t>
            </a:r>
            <a:r>
              <a:rPr lang="en-US" sz="2000" i="1" dirty="0"/>
              <a:t>C </a:t>
            </a:r>
            <a:endParaRPr lang="en-US" i="1" dirty="0"/>
          </a:p>
        </p:txBody>
      </p:sp>
      <p:sp>
        <p:nvSpPr>
          <p:cNvPr id="17" name="Content Placeholder 2"/>
          <p:cNvSpPr>
            <a:spLocks noGrp="1"/>
          </p:cNvSpPr>
          <p:nvPr>
            <p:ph idx="1"/>
          </p:nvPr>
        </p:nvSpPr>
        <p:spPr>
          <a:xfrm>
            <a:off x="91440" y="936392"/>
            <a:ext cx="8925238" cy="1820072"/>
          </a:xfrm>
        </p:spPr>
        <p:txBody>
          <a:bodyPr/>
          <a:lstStyle/>
          <a:p>
            <a:pPr>
              <a:spcAft>
                <a:spcPts val="600"/>
              </a:spcAft>
            </a:pPr>
            <a:r>
              <a:rPr lang="en-US" sz="2800" dirty="0"/>
              <a:t>Employer must instruct each employee on </a:t>
            </a:r>
          </a:p>
          <a:p>
            <a:pPr lvl="1">
              <a:spcAft>
                <a:spcPts val="600"/>
              </a:spcAft>
            </a:pPr>
            <a:r>
              <a:rPr lang="en-US" sz="2400" dirty="0"/>
              <a:t>Recognition &amp; avoidance of unsafe conditions</a:t>
            </a:r>
          </a:p>
          <a:p>
            <a:pPr lvl="1">
              <a:spcAft>
                <a:spcPts val="600"/>
              </a:spcAft>
            </a:pPr>
            <a:r>
              <a:rPr lang="en-US" sz="2400" dirty="0"/>
              <a:t>Applicable regulations and methods to control or eliminate hazards</a:t>
            </a:r>
            <a:endParaRPr lang="en-US" sz="2800" dirty="0"/>
          </a:p>
        </p:txBody>
      </p:sp>
      <p:pic>
        <p:nvPicPr>
          <p:cNvPr id="16" name="Picture 15" descr="Image of a work crew on site having a jobsite safety meeting.">
            <a:extLst>
              <a:ext uri="{FF2B5EF4-FFF2-40B4-BE49-F238E27FC236}">
                <a16:creationId xmlns:a16="http://schemas.microsoft.com/office/drawing/2014/main" id="{3F5A7467-07CA-D84B-8320-FA7A9572A7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0302" y="3009951"/>
            <a:ext cx="4838881" cy="3629161"/>
          </a:xfrm>
          <a:prstGeom prst="rect">
            <a:avLst/>
          </a:prstGeom>
          <a:ln>
            <a:solidFill>
              <a:schemeClr val="tx1"/>
            </a:solidFill>
          </a:ln>
        </p:spPr>
      </p:pic>
      <p:grpSp>
        <p:nvGrpSpPr>
          <p:cNvPr id="12" name="Group 11" descr="Image of an employee safety program binder.">
            <a:extLst>
              <a:ext uri="{FF2B5EF4-FFF2-40B4-BE49-F238E27FC236}">
                <a16:creationId xmlns:a16="http://schemas.microsoft.com/office/drawing/2014/main" id="{06F849FC-C135-48D7-AF23-BEE6427BF0EF}"/>
              </a:ext>
            </a:extLst>
          </p:cNvPr>
          <p:cNvGrpSpPr/>
          <p:nvPr/>
        </p:nvGrpSpPr>
        <p:grpSpPr>
          <a:xfrm>
            <a:off x="6676205" y="3177426"/>
            <a:ext cx="1893629" cy="2445036"/>
            <a:chOff x="6848221" y="3032571"/>
            <a:chExt cx="1893629" cy="2445036"/>
          </a:xfrm>
        </p:grpSpPr>
        <p:grpSp>
          <p:nvGrpSpPr>
            <p:cNvPr id="5" name="Group 4"/>
            <p:cNvGrpSpPr/>
            <p:nvPr/>
          </p:nvGrpSpPr>
          <p:grpSpPr>
            <a:xfrm rot="563922">
              <a:off x="6848221" y="3032571"/>
              <a:ext cx="1893629" cy="2445036"/>
              <a:chOff x="6184392" y="1743086"/>
              <a:chExt cx="1844040" cy="2609458"/>
            </a:xfrm>
          </p:grpSpPr>
          <p:sp>
            <p:nvSpPr>
              <p:cNvPr id="6" name="Rectangle 5"/>
              <p:cNvSpPr/>
              <p:nvPr/>
            </p:nvSpPr>
            <p:spPr>
              <a:xfrm>
                <a:off x="6309360" y="2020824"/>
                <a:ext cx="1719072" cy="2331720"/>
              </a:xfrm>
              <a:prstGeom prst="rect">
                <a:avLst/>
              </a:prstGeom>
              <a:no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78880" y="1990344"/>
                <a:ext cx="1719072" cy="2331720"/>
              </a:xfrm>
              <a:prstGeom prst="rect">
                <a:avLst/>
              </a:prstGeom>
              <a:solidFill>
                <a:schemeClr val="bg1"/>
              </a:soli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257544" y="1969008"/>
                <a:ext cx="1719072" cy="2331720"/>
              </a:xfrm>
              <a:prstGeom prst="rect">
                <a:avLst/>
              </a:prstGeom>
              <a:solidFill>
                <a:schemeClr val="bg1"/>
              </a:soli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220968" y="1941576"/>
                <a:ext cx="1719072" cy="2331720"/>
              </a:xfrm>
              <a:prstGeom prst="rect">
                <a:avLst/>
              </a:prstGeom>
              <a:solidFill>
                <a:schemeClr val="bg1"/>
              </a:soli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184392" y="1914144"/>
                <a:ext cx="1719072" cy="2331720"/>
              </a:xfrm>
              <a:prstGeom prst="rect">
                <a:avLst/>
              </a:prstGeom>
              <a:solidFill>
                <a:schemeClr val="bg2"/>
              </a:soli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7065" y="1743086"/>
                <a:ext cx="1591056" cy="1236713"/>
              </a:xfrm>
              <a:prstGeom prst="rect">
                <a:avLst/>
              </a:prstGeom>
              <a:noFill/>
            </p:spPr>
            <p:txBody>
              <a:bodyPr wrap="square" rtlCol="0">
                <a:spAutoFit/>
              </a:bodyPr>
              <a:lstStyle/>
              <a:p>
                <a:pPr algn="ctr"/>
                <a:endParaRPr lang="en-US" sz="1400" dirty="0">
                  <a:latin typeface="Tahoma"/>
                  <a:cs typeface="Tahoma"/>
                </a:endParaRPr>
              </a:p>
              <a:p>
                <a:pPr algn="ctr"/>
                <a:r>
                  <a:rPr lang="en-US" sz="1400" dirty="0">
                    <a:latin typeface="Tahoma"/>
                    <a:cs typeface="Tahoma"/>
                  </a:rPr>
                  <a:t>Employee Safety Program</a:t>
                </a:r>
              </a:p>
            </p:txBody>
          </p:sp>
        </p:grpSp>
        <p:sp>
          <p:nvSpPr>
            <p:cNvPr id="3" name="Right Triangle 2">
              <a:extLst>
                <a:ext uri="{FF2B5EF4-FFF2-40B4-BE49-F238E27FC236}">
                  <a16:creationId xmlns:a16="http://schemas.microsoft.com/office/drawing/2014/main" id="{5DFB205B-3E3D-CB41-BDD3-C6A245549BA7}"/>
                </a:ext>
              </a:extLst>
            </p:cNvPr>
            <p:cNvSpPr/>
            <p:nvPr/>
          </p:nvSpPr>
          <p:spPr>
            <a:xfrm flipH="1" flipV="1">
              <a:off x="7672546" y="4309241"/>
              <a:ext cx="609605" cy="104052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iangle 3">
              <a:extLst>
                <a:ext uri="{FF2B5EF4-FFF2-40B4-BE49-F238E27FC236}">
                  <a16:creationId xmlns:a16="http://schemas.microsoft.com/office/drawing/2014/main" id="{86796B84-9FB5-274D-97C7-B13CCDA7D029}"/>
                </a:ext>
              </a:extLst>
            </p:cNvPr>
            <p:cNvSpPr/>
            <p:nvPr/>
          </p:nvSpPr>
          <p:spPr>
            <a:xfrm rot="670929">
              <a:off x="7058961" y="3985924"/>
              <a:ext cx="1174814" cy="885809"/>
            </a:xfrm>
            <a:prstGeom prst="triangle">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49BC90D3-E3D8-BF42-923B-CF0F7B4DB8B9}"/>
                </a:ext>
              </a:extLst>
            </p:cNvPr>
            <p:cNvSpPr txBox="1"/>
            <p:nvPr/>
          </p:nvSpPr>
          <p:spPr>
            <a:xfrm rot="701066">
              <a:off x="7293531" y="4101052"/>
              <a:ext cx="683031" cy="769441"/>
            </a:xfrm>
            <a:prstGeom prst="rect">
              <a:avLst/>
            </a:prstGeom>
            <a:noFill/>
          </p:spPr>
          <p:txBody>
            <a:bodyPr wrap="square" rtlCol="0">
              <a:spAutoFit/>
            </a:bodyPr>
            <a:lstStyle/>
            <a:p>
              <a:pPr algn="ctr"/>
              <a:r>
                <a:rPr lang="en-US" sz="4400" b="1" dirty="0">
                  <a:latin typeface="Tahoma"/>
                  <a:cs typeface="Tahoma"/>
                </a:rPr>
                <a:t>!</a:t>
              </a:r>
            </a:p>
          </p:txBody>
        </p:sp>
      </p:grpSp>
    </p:spTree>
    <p:extLst>
      <p:ext uri="{BB962C8B-B14F-4D97-AF65-F5344CB8AC3E}">
        <p14:creationId xmlns:p14="http://schemas.microsoft.com/office/powerpoint/2010/main" val="336831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a:solidFill>
                  <a:schemeClr val="tx1"/>
                </a:solidFill>
              </a:rPr>
              <a:t>Authorized, Competent, Qualified </a:t>
            </a:r>
          </a:p>
        </p:txBody>
      </p:sp>
      <p:graphicFrame>
        <p:nvGraphicFramePr>
          <p:cNvPr id="2" name="Table 1" descr="Explains who are Authorized, Competent and Qualified persons.&#10;" title="Authorized, Competent and Qualified Persons">
            <a:extLst>
              <a:ext uri="{FF2B5EF4-FFF2-40B4-BE49-F238E27FC236}">
                <a16:creationId xmlns:a16="http://schemas.microsoft.com/office/drawing/2014/main" id="{D3C852AC-F391-BC4D-9BF9-95ED54BC51A1}"/>
              </a:ext>
            </a:extLst>
          </p:cNvPr>
          <p:cNvGraphicFramePr>
            <a:graphicFrameLocks noGrp="1"/>
          </p:cNvGraphicFramePr>
          <p:nvPr>
            <p:extLst>
              <p:ext uri="{D42A27DB-BD31-4B8C-83A1-F6EECF244321}">
                <p14:modId xmlns:p14="http://schemas.microsoft.com/office/powerpoint/2010/main" val="2238505893"/>
              </p:ext>
            </p:extLst>
          </p:nvPr>
        </p:nvGraphicFramePr>
        <p:xfrm>
          <a:off x="155888" y="1331559"/>
          <a:ext cx="6731049" cy="4680769"/>
        </p:xfrm>
        <a:graphic>
          <a:graphicData uri="http://schemas.openxmlformats.org/drawingml/2006/table">
            <a:tbl>
              <a:tblPr firstRow="1" bandRow="1">
                <a:tableStyleId>{5C22544A-7EE6-4342-B048-85BDC9FD1C3A}</a:tableStyleId>
              </a:tblPr>
              <a:tblGrid>
                <a:gridCol w="1781511">
                  <a:extLst>
                    <a:ext uri="{9D8B030D-6E8A-4147-A177-3AD203B41FA5}">
                      <a16:colId xmlns:a16="http://schemas.microsoft.com/office/drawing/2014/main" val="2525263966"/>
                    </a:ext>
                  </a:extLst>
                </a:gridCol>
                <a:gridCol w="4949538">
                  <a:extLst>
                    <a:ext uri="{9D8B030D-6E8A-4147-A177-3AD203B41FA5}">
                      <a16:colId xmlns:a16="http://schemas.microsoft.com/office/drawing/2014/main" val="3193094270"/>
                    </a:ext>
                  </a:extLst>
                </a:gridCol>
              </a:tblGrid>
              <a:tr h="1026581">
                <a:tc>
                  <a:txBody>
                    <a:bodyPr/>
                    <a:lstStyle/>
                    <a:p>
                      <a:pPr algn="ctr"/>
                      <a:r>
                        <a:rPr lang="en-US" sz="2000" dirty="0">
                          <a:solidFill>
                            <a:schemeClr val="tx1"/>
                          </a:solidFill>
                        </a:rPr>
                        <a:t>Authorized</a:t>
                      </a:r>
                    </a:p>
                    <a:p>
                      <a:pPr algn="ctr"/>
                      <a:endParaRPr lang="en-US"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285750" indent="-285750" algn="l">
                        <a:buFont typeface="Arial" panose="020B0604020202020204" pitchFamily="34" charset="0"/>
                        <a:buChar char="•"/>
                      </a:pPr>
                      <a:r>
                        <a:rPr lang="en-US" sz="1600" b="0" i="0" kern="1200" dirty="0">
                          <a:solidFill>
                            <a:schemeClr val="tx1"/>
                          </a:solidFill>
                          <a:effectLst/>
                          <a:latin typeface="Tahoma" pitchFamily="34" charset="0"/>
                          <a:ea typeface="ＭＳ Ｐゴシック" charset="0"/>
                          <a:cs typeface="Tahoma" pitchFamily="34" charset="0"/>
                        </a:rPr>
                        <a:t>A person approved or assigned by the employer to perform a specific type of duty or duties or to be at a specific location or locations at a jobsite</a:t>
                      </a:r>
                      <a:endParaRPr lang="en-US" sz="1600" dirty="0">
                        <a:solidFill>
                          <a:schemeClr val="tx1"/>
                        </a:solidFill>
                      </a:endParaRPr>
                    </a:p>
                  </a:txBody>
                  <a:tcPr anchor="ctr">
                    <a:lnL w="19050" cap="flat" cmpd="sng" algn="ctr">
                      <a:solidFill>
                        <a:schemeClr val="bg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938269799"/>
                  </a:ext>
                </a:extLst>
              </a:tr>
              <a:tr h="1902866">
                <a:tc>
                  <a:txBody>
                    <a:bodyPr/>
                    <a:lstStyle/>
                    <a:p>
                      <a:pPr algn="ctr"/>
                      <a:r>
                        <a:rPr lang="en-US" sz="2000" b="1" dirty="0"/>
                        <a:t>Competent</a:t>
                      </a:r>
                    </a:p>
                    <a:p>
                      <a:pPr algn="ctr"/>
                      <a:endParaRPr lang="en-US" dirty="0"/>
                    </a:p>
                  </a:txBody>
                  <a:tcPr anchor="ctr">
                    <a:lnL w="1905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285750" marR="0" lvl="0" indent="-285750" algn="l" defTabSz="914079"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dirty="0"/>
                        <a:t>One who is capable of identifying existing and predictable hazards in the surroundings or working conditions which are unsanitary, hazardous, or dangerous to employees</a:t>
                      </a:r>
                    </a:p>
                    <a:p>
                      <a:pPr marL="285750" marR="0" lvl="0" indent="-285750" algn="l" defTabSz="91407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And </a:t>
                      </a:r>
                      <a:r>
                        <a:rPr lang="en-US" sz="1600" b="1" dirty="0"/>
                        <a:t>who has authorization </a:t>
                      </a:r>
                      <a:r>
                        <a:rPr lang="en-US" sz="1600" dirty="0"/>
                        <a:t>to take prompt corrective measures to eliminate them</a:t>
                      </a:r>
                    </a:p>
                  </a:txBody>
                  <a:tcPr anchor="ctr">
                    <a:lnL w="19050" cap="flat" cmpd="sng" algn="ctr">
                      <a:solidFill>
                        <a:schemeClr val="bg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3579168"/>
                  </a:ext>
                </a:extLst>
              </a:tr>
              <a:tr h="1751322">
                <a:tc>
                  <a:txBody>
                    <a:bodyPr/>
                    <a:lstStyle/>
                    <a:p>
                      <a:pPr algn="ctr"/>
                      <a:r>
                        <a:rPr lang="en-US" sz="2000" b="1" dirty="0"/>
                        <a:t>Qualified</a:t>
                      </a:r>
                    </a:p>
                  </a:txBody>
                  <a:tcPr anchor="ctr">
                    <a:lnL w="1905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285750" marR="0" lvl="0" indent="-285750" algn="l" defTabSz="91407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kern="1200" dirty="0">
                          <a:solidFill>
                            <a:schemeClr val="tx1"/>
                          </a:solidFill>
                          <a:effectLst/>
                          <a:latin typeface="Tahoma" pitchFamily="34" charset="0"/>
                          <a:ea typeface="ＭＳ Ｐゴシック" charset="0"/>
                          <a:cs typeface="Tahoma" pitchFamily="34" charset="0"/>
                        </a:rPr>
                        <a:t>One who, by possession of a recognized degree, certificate, or professional standing, or who by extensive </a:t>
                      </a:r>
                      <a:r>
                        <a:rPr lang="en-US" sz="1600" b="1" i="0" kern="1200" dirty="0">
                          <a:solidFill>
                            <a:schemeClr val="tx1"/>
                          </a:solidFill>
                          <a:effectLst/>
                          <a:latin typeface="Tahoma" pitchFamily="34" charset="0"/>
                          <a:ea typeface="ＭＳ Ｐゴシック" charset="0"/>
                          <a:cs typeface="Tahoma" pitchFamily="34" charset="0"/>
                        </a:rPr>
                        <a:t>knowledge, training, and experience</a:t>
                      </a:r>
                      <a:r>
                        <a:rPr lang="en-US" sz="1600" b="0" i="0" kern="1200" dirty="0">
                          <a:solidFill>
                            <a:schemeClr val="tx1"/>
                          </a:solidFill>
                          <a:effectLst/>
                          <a:latin typeface="Tahoma" pitchFamily="34" charset="0"/>
                          <a:ea typeface="ＭＳ Ｐゴシック" charset="0"/>
                          <a:cs typeface="Tahoma" pitchFamily="34" charset="0"/>
                        </a:rPr>
                        <a:t>, has successfully demonstrated their ability to solve or resolve problems relating to the subject matter, the work, or the project</a:t>
                      </a:r>
                      <a:endParaRPr lang="en-US" sz="2000" dirty="0"/>
                    </a:p>
                  </a:txBody>
                  <a:tcPr anchor="ctr">
                    <a:lnL w="19050" cap="flat" cmpd="sng" algn="ctr">
                      <a:solidFill>
                        <a:schemeClr val="bg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86762402"/>
                  </a:ext>
                </a:extLst>
              </a:tr>
            </a:tbl>
          </a:graphicData>
        </a:graphic>
      </p:graphicFrame>
      <p:pic>
        <p:nvPicPr>
          <p:cNvPr id="4" name="Picture 3" descr="Image of a qualified person with a clip board conducting a site safety meeting.">
            <a:extLst>
              <a:ext uri="{FF2B5EF4-FFF2-40B4-BE49-F238E27FC236}">
                <a16:creationId xmlns:a16="http://schemas.microsoft.com/office/drawing/2014/main" id="{88EC3B82-41FA-41AD-833F-F44FC1E2FB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38246" y="1890051"/>
            <a:ext cx="2014276" cy="3399581"/>
          </a:xfrm>
          <a:prstGeom prst="rect">
            <a:avLst/>
          </a:prstGeom>
          <a:ln>
            <a:solidFill>
              <a:schemeClr val="tx1"/>
            </a:solidFill>
          </a:ln>
        </p:spPr>
      </p:pic>
    </p:spTree>
    <p:extLst>
      <p:ext uri="{BB962C8B-B14F-4D97-AF65-F5344CB8AC3E}">
        <p14:creationId xmlns:p14="http://schemas.microsoft.com/office/powerpoint/2010/main" val="840359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B84EC-9B9B-B941-BBA7-FA733E60A0A4}"/>
              </a:ext>
            </a:extLst>
          </p:cNvPr>
          <p:cNvSpPr>
            <a:spLocks noGrp="1"/>
          </p:cNvSpPr>
          <p:nvPr>
            <p:ph type="title"/>
          </p:nvPr>
        </p:nvSpPr>
        <p:spPr/>
        <p:txBody>
          <a:bodyPr/>
          <a:lstStyle/>
          <a:p>
            <a:r>
              <a:rPr lang="en-US" dirty="0">
                <a:solidFill>
                  <a:schemeClr val="tx1"/>
                </a:solidFill>
              </a:rPr>
              <a:t>Site Safety Requirements</a:t>
            </a:r>
          </a:p>
        </p:txBody>
      </p:sp>
      <p:sp>
        <p:nvSpPr>
          <p:cNvPr id="6" name="Content Placeholder 5">
            <a:extLst>
              <a:ext uri="{FF2B5EF4-FFF2-40B4-BE49-F238E27FC236}">
                <a16:creationId xmlns:a16="http://schemas.microsoft.com/office/drawing/2014/main" id="{1F71E80A-3D3E-C94B-B262-3D3A4DFA3AAE}"/>
              </a:ext>
            </a:extLst>
          </p:cNvPr>
          <p:cNvSpPr>
            <a:spLocks noGrp="1"/>
          </p:cNvSpPr>
          <p:nvPr>
            <p:ph idx="1"/>
          </p:nvPr>
        </p:nvSpPr>
        <p:spPr>
          <a:xfrm>
            <a:off x="107404" y="1092649"/>
            <a:ext cx="8761293" cy="5533821"/>
          </a:xfrm>
        </p:spPr>
        <p:txBody>
          <a:bodyPr/>
          <a:lstStyle/>
          <a:p>
            <a:pPr>
              <a:spcAft>
                <a:spcPts val="600"/>
              </a:spcAft>
            </a:pPr>
            <a:r>
              <a:rPr lang="en-US" sz="2400" dirty="0"/>
              <a:t>OSHA provides </a:t>
            </a:r>
            <a:r>
              <a:rPr lang="en-US" sz="2400" b="1" dirty="0"/>
              <a:t>minimum</a:t>
            </a:r>
            <a:r>
              <a:rPr lang="en-US" sz="2400" dirty="0"/>
              <a:t> standards</a:t>
            </a:r>
          </a:p>
          <a:p>
            <a:pPr lvl="1">
              <a:spcAft>
                <a:spcPts val="600"/>
              </a:spcAft>
            </a:pPr>
            <a:r>
              <a:rPr lang="en-US" sz="2000" dirty="0"/>
              <a:t>General contractor requirements may exceed OSHA</a:t>
            </a:r>
          </a:p>
          <a:p>
            <a:pPr lvl="2">
              <a:spcAft>
                <a:spcPts val="600"/>
              </a:spcAft>
            </a:pPr>
            <a:r>
              <a:rPr lang="en-US" sz="1800" dirty="0"/>
              <a:t>Subcontractors must be aware of site-specific requirements</a:t>
            </a:r>
          </a:p>
          <a:p>
            <a:pPr>
              <a:spcAft>
                <a:spcPts val="600"/>
              </a:spcAft>
            </a:pPr>
            <a:r>
              <a:rPr lang="en-US" sz="2400" dirty="0"/>
              <a:t>Site safety plan includes</a:t>
            </a:r>
          </a:p>
          <a:p>
            <a:pPr lvl="1">
              <a:spcAft>
                <a:spcPts val="600"/>
              </a:spcAft>
            </a:pPr>
            <a:r>
              <a:rPr lang="en-US" sz="2000" dirty="0"/>
              <a:t>Points of contact </a:t>
            </a:r>
          </a:p>
          <a:p>
            <a:pPr lvl="1">
              <a:spcAft>
                <a:spcPts val="600"/>
              </a:spcAft>
            </a:pPr>
            <a:r>
              <a:rPr lang="en-US" sz="2000" dirty="0"/>
              <a:t>Emergency action plan </a:t>
            </a:r>
          </a:p>
          <a:p>
            <a:pPr lvl="1">
              <a:spcAft>
                <a:spcPts val="600"/>
              </a:spcAft>
            </a:pPr>
            <a:r>
              <a:rPr lang="en-US" sz="2000" dirty="0"/>
              <a:t>Incident notification </a:t>
            </a:r>
          </a:p>
          <a:p>
            <a:pPr lvl="1">
              <a:spcAft>
                <a:spcPts val="600"/>
              </a:spcAft>
            </a:pPr>
            <a:r>
              <a:rPr lang="en-US" sz="2000" dirty="0"/>
              <a:t>Specialized trainings required </a:t>
            </a:r>
          </a:p>
          <a:p>
            <a:pPr lvl="1">
              <a:spcAft>
                <a:spcPts val="600"/>
              </a:spcAft>
            </a:pPr>
            <a:r>
              <a:rPr lang="en-US" sz="2000" dirty="0"/>
              <a:t>Details on safety meetings </a:t>
            </a:r>
          </a:p>
          <a:p>
            <a:pPr>
              <a:spcAft>
                <a:spcPts val="600"/>
              </a:spcAft>
            </a:pPr>
            <a:r>
              <a:rPr lang="en-US" sz="2400" dirty="0"/>
              <a:t>Safety meetings performed daily </a:t>
            </a:r>
          </a:p>
          <a:p>
            <a:pPr lvl="1">
              <a:spcAft>
                <a:spcPts val="600"/>
              </a:spcAft>
            </a:pPr>
            <a:r>
              <a:rPr lang="en-US" sz="2000" dirty="0"/>
              <a:t>Site conditions, tasks, and hazards </a:t>
            </a:r>
            <a:r>
              <a:rPr lang="en-US" sz="2000" b="1" dirty="0"/>
              <a:t>continuously</a:t>
            </a:r>
            <a:r>
              <a:rPr lang="en-US" sz="2000" dirty="0"/>
              <a:t> change!</a:t>
            </a:r>
          </a:p>
          <a:p>
            <a:pPr marL="0" indent="0">
              <a:spcAft>
                <a:spcPts val="600"/>
              </a:spcAft>
              <a:buNone/>
            </a:pPr>
            <a:endParaRPr lang="en-US" dirty="0"/>
          </a:p>
        </p:txBody>
      </p:sp>
      <p:sp>
        <p:nvSpPr>
          <p:cNvPr id="7" name="Content Placeholder 5">
            <a:extLst>
              <a:ext uri="{FF2B5EF4-FFF2-40B4-BE49-F238E27FC236}">
                <a16:creationId xmlns:a16="http://schemas.microsoft.com/office/drawing/2014/main" id="{BB606CBE-5A44-4418-A203-42294A90BD91}"/>
              </a:ext>
            </a:extLst>
          </p:cNvPr>
          <p:cNvSpPr txBox="1">
            <a:spLocks/>
          </p:cNvSpPr>
          <p:nvPr/>
        </p:nvSpPr>
        <p:spPr>
          <a:xfrm>
            <a:off x="4320913" y="3042146"/>
            <a:ext cx="4336027" cy="2237778"/>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Aft>
                <a:spcPts val="600"/>
              </a:spcAft>
            </a:pPr>
            <a:r>
              <a:rPr lang="en-US" sz="2000" dirty="0"/>
              <a:t>Pre-task hazard analyses </a:t>
            </a:r>
          </a:p>
          <a:p>
            <a:pPr lvl="1">
              <a:spcAft>
                <a:spcPts val="600"/>
              </a:spcAft>
            </a:pPr>
            <a:r>
              <a:rPr lang="en-US" sz="2000" dirty="0"/>
              <a:t>Minimum PPE </a:t>
            </a:r>
          </a:p>
          <a:p>
            <a:pPr lvl="1">
              <a:spcAft>
                <a:spcPts val="600"/>
              </a:spcAft>
            </a:pPr>
            <a:r>
              <a:rPr lang="en-US" sz="2000" dirty="0"/>
              <a:t>Chemicals / waste stream </a:t>
            </a:r>
          </a:p>
          <a:p>
            <a:pPr lvl="1">
              <a:spcAft>
                <a:spcPts val="600"/>
              </a:spcAft>
            </a:pPr>
            <a:r>
              <a:rPr lang="en-US" sz="2000" dirty="0"/>
              <a:t>Equipment handling </a:t>
            </a:r>
          </a:p>
          <a:p>
            <a:pPr lvl="1">
              <a:spcAft>
                <a:spcPts val="600"/>
              </a:spcAft>
            </a:pPr>
            <a:r>
              <a:rPr lang="en-US" sz="2000" dirty="0"/>
              <a:t>Environmental hazards</a:t>
            </a:r>
            <a:endParaRPr lang="en-US" dirty="0"/>
          </a:p>
        </p:txBody>
      </p:sp>
      <p:pic>
        <p:nvPicPr>
          <p:cNvPr id="9" name="Picture 8" descr="Background image of a commercial ground mount solar array.">
            <a:extLst>
              <a:ext uri="{FF2B5EF4-FFF2-40B4-BE49-F238E27FC236}">
                <a16:creationId xmlns:a16="http://schemas.microsoft.com/office/drawing/2014/main" id="{F6552D13-7C0D-3B4B-A7E1-5CCBC1D8EC78}"/>
              </a:ext>
            </a:extLst>
          </p:cNvPr>
          <p:cNvPicPr>
            <a:picLocks noChangeAspect="1"/>
          </p:cNvPicPr>
          <p:nvPr/>
        </p:nvPicPr>
        <p:blipFill rotWithShape="1">
          <a:blip r:embed="rId3" cstate="email">
            <a:alphaModFix amt="15000"/>
            <a:extLst>
              <a:ext uri="{28A0092B-C50C-407E-A947-70E740481C1C}">
                <a14:useLocalDpi xmlns:a14="http://schemas.microsoft.com/office/drawing/2010/main"/>
              </a:ext>
            </a:extLst>
          </a:blip>
          <a:srcRect/>
          <a:stretch/>
        </p:blipFill>
        <p:spPr>
          <a:xfrm>
            <a:off x="0" y="2385848"/>
            <a:ext cx="9144000" cy="4482661"/>
          </a:xfrm>
          <a:prstGeom prst="rect">
            <a:avLst/>
          </a:prstGeom>
        </p:spPr>
      </p:pic>
    </p:spTree>
    <p:extLst>
      <p:ext uri="{BB962C8B-B14F-4D97-AF65-F5344CB8AC3E}">
        <p14:creationId xmlns:p14="http://schemas.microsoft.com/office/powerpoint/2010/main" val="368936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2"/>
          <p:cNvSpPr>
            <a:spLocks noGrp="1"/>
          </p:cNvSpPr>
          <p:nvPr>
            <p:ph type="title"/>
          </p:nvPr>
        </p:nvSpPr>
        <p:spPr>
          <a:xfrm>
            <a:off x="0" y="1"/>
            <a:ext cx="9143999" cy="914400"/>
          </a:xfrm>
        </p:spPr>
        <p:txBody>
          <a:bodyPr/>
          <a:lstStyle/>
          <a:p>
            <a:r>
              <a:rPr lang="en-US" dirty="0">
                <a:solidFill>
                  <a:schemeClr val="tx1"/>
                </a:solidFill>
              </a:rPr>
              <a:t>Job Hazard Analysis (JHA)</a:t>
            </a:r>
          </a:p>
        </p:txBody>
      </p:sp>
      <p:sp>
        <p:nvSpPr>
          <p:cNvPr id="2" name="Content Placeholder 1"/>
          <p:cNvSpPr>
            <a:spLocks noGrp="1"/>
          </p:cNvSpPr>
          <p:nvPr>
            <p:ph idx="1"/>
          </p:nvPr>
        </p:nvSpPr>
        <p:spPr>
          <a:xfrm>
            <a:off x="43939" y="1005840"/>
            <a:ext cx="9100061" cy="580364"/>
          </a:xfrm>
        </p:spPr>
        <p:txBody>
          <a:bodyPr>
            <a:noAutofit/>
          </a:bodyPr>
          <a:lstStyle/>
          <a:p>
            <a:pPr indent="-457200"/>
            <a:r>
              <a:rPr lang="en-US" sz="2800" dirty="0"/>
              <a:t>JHA enables you to identify, eliminate, and control hazards!</a:t>
            </a:r>
          </a:p>
          <a:p>
            <a:pPr>
              <a:spcAft>
                <a:spcPts val="300"/>
              </a:spcAft>
            </a:pPr>
            <a:endParaRPr lang="en-US" sz="2000" dirty="0"/>
          </a:p>
        </p:txBody>
      </p:sp>
      <p:sp>
        <p:nvSpPr>
          <p:cNvPr id="5" name="Content Placeholder 1">
            <a:extLst>
              <a:ext uri="{FF2B5EF4-FFF2-40B4-BE49-F238E27FC236}">
                <a16:creationId xmlns:a16="http://schemas.microsoft.com/office/drawing/2014/main" id="{64F371A8-8C74-4C80-A8B3-2EE942B0BB87}"/>
              </a:ext>
            </a:extLst>
          </p:cNvPr>
          <p:cNvSpPr txBox="1">
            <a:spLocks/>
          </p:cNvSpPr>
          <p:nvPr/>
        </p:nvSpPr>
        <p:spPr>
          <a:xfrm>
            <a:off x="-27311" y="2096841"/>
            <a:ext cx="4504308" cy="4945225"/>
          </a:xfrm>
          <a:prstGeom prst="rect">
            <a:avLst/>
          </a:prstGeom>
        </p:spPr>
        <p:txBody>
          <a:bodyPr vert="horz" lIns="91440" tIns="45720" rIns="91440" bIns="45720" rtlCol="0">
            <a:noAutofit/>
          </a:bodyPr>
          <a:lstStyle>
            <a:lvl1pPr marL="456565" indent="-365760" algn="l" rtl="0" eaLnBrk="1" fontAlgn="base" hangingPunct="1">
              <a:spcBef>
                <a:spcPts val="600"/>
              </a:spcBef>
              <a:spcAft>
                <a:spcPts val="600"/>
              </a:spcAft>
              <a:buFont typeface="ZapfDingbatsITC" charset="0"/>
              <a:buChar char="✸"/>
              <a:tabLst/>
              <a:defRPr sz="2400" kern="1200">
                <a:solidFill>
                  <a:schemeClr val="tx1"/>
                </a:solidFill>
                <a:latin typeface="Tahoma" charset="0"/>
                <a:ea typeface="Tahoma" charset="0"/>
                <a:cs typeface="Tahoma" charset="0"/>
              </a:defRPr>
            </a:lvl1pPr>
            <a:lvl2pPr marL="731520" indent="-274320" algn="l" rtl="0" eaLnBrk="1" fontAlgn="base" hangingPunct="1">
              <a:spcBef>
                <a:spcPts val="600"/>
              </a:spcBef>
              <a:spcAft>
                <a:spcPts val="600"/>
              </a:spcAft>
              <a:buClr>
                <a:srgbClr val="317840"/>
              </a:buClr>
              <a:buFont typeface="ZapfDingbatsITC" charset="0"/>
              <a:buChar char="✧"/>
              <a:defRPr sz="2000" kern="1200">
                <a:solidFill>
                  <a:schemeClr val="tx1"/>
                </a:solidFill>
                <a:latin typeface="Tahoma" charset="0"/>
                <a:ea typeface="Tahoma" charset="0"/>
                <a:cs typeface="Tahoma" charset="0"/>
              </a:defRPr>
            </a:lvl2pPr>
            <a:lvl3pPr marL="914400" indent="-182880" algn="l" rtl="0" eaLnBrk="1" fontAlgn="base" hangingPunct="1">
              <a:spcBef>
                <a:spcPts val="600"/>
              </a:spcBef>
              <a:spcAft>
                <a:spcPts val="600"/>
              </a:spcAft>
              <a:buFont typeface="Arial" charset="0"/>
              <a:buChar char="•"/>
              <a:defRPr sz="18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indent="-365760"/>
            <a:r>
              <a:rPr lang="en-US" sz="2400" dirty="0"/>
              <a:t>Led by competent person</a:t>
            </a:r>
          </a:p>
          <a:p>
            <a:pPr lvl="2" indent="-365760"/>
            <a:r>
              <a:rPr lang="en-US" sz="2200" dirty="0"/>
              <a:t>And </a:t>
            </a:r>
            <a:r>
              <a:rPr lang="en-US" sz="2200" b="1" dirty="0"/>
              <a:t>all</a:t>
            </a:r>
            <a:r>
              <a:rPr lang="en-US" sz="2200" dirty="0"/>
              <a:t> participate</a:t>
            </a:r>
          </a:p>
          <a:p>
            <a:pPr lvl="1" indent="-365760"/>
            <a:r>
              <a:rPr lang="en-US" sz="2400" dirty="0"/>
              <a:t>Complete before each task</a:t>
            </a:r>
          </a:p>
          <a:p>
            <a:pPr lvl="1" indent="-365760"/>
            <a:r>
              <a:rPr lang="en-US" sz="2400" dirty="0"/>
              <a:t>Document each meeting </a:t>
            </a:r>
          </a:p>
          <a:p>
            <a:pPr lvl="2" indent="-365760"/>
            <a:r>
              <a:rPr lang="en-US" sz="2200" dirty="0"/>
              <a:t>All workers sign off!</a:t>
            </a:r>
          </a:p>
          <a:p>
            <a:pPr lvl="2" indent="-365760"/>
            <a:r>
              <a:rPr lang="en-US" sz="2200" dirty="0"/>
              <a:t>New workers to task zone must read and sign off before entering</a:t>
            </a:r>
          </a:p>
          <a:p>
            <a:endParaRPr lang="en-US" sz="2000" dirty="0"/>
          </a:p>
          <a:p>
            <a:endParaRPr lang="en-US" sz="2000" b="1" dirty="0"/>
          </a:p>
          <a:p>
            <a:endParaRPr lang="en-US" sz="2000" dirty="0"/>
          </a:p>
          <a:p>
            <a:endParaRPr lang="en-US" sz="2000" dirty="0"/>
          </a:p>
          <a:p>
            <a:endParaRPr lang="en-US" sz="2000" dirty="0"/>
          </a:p>
          <a:p>
            <a:endParaRPr lang="en-US" sz="2000" b="1" dirty="0"/>
          </a:p>
          <a:p>
            <a:endParaRPr lang="en-US" sz="2000" dirty="0"/>
          </a:p>
        </p:txBody>
      </p:sp>
      <p:pic>
        <p:nvPicPr>
          <p:cNvPr id="3" name="Picture 2" descr="Sample of a job hazard analysis for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76997" y="1586204"/>
            <a:ext cx="4480560" cy="4425696"/>
          </a:xfrm>
          <a:prstGeom prst="rect">
            <a:avLst/>
          </a:prstGeom>
        </p:spPr>
      </p:pic>
    </p:spTree>
    <p:extLst>
      <p:ext uri="{BB962C8B-B14F-4D97-AF65-F5344CB8AC3E}">
        <p14:creationId xmlns:p14="http://schemas.microsoft.com/office/powerpoint/2010/main" val="416149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9300AF-6CF3-4958-A43F-DC7D3D11D583}"/>
              </a:ext>
            </a:extLst>
          </p:cNvPr>
          <p:cNvSpPr>
            <a:spLocks noGrp="1"/>
          </p:cNvSpPr>
          <p:nvPr>
            <p:ph type="title"/>
          </p:nvPr>
        </p:nvSpPr>
        <p:spPr>
          <a:xfrm>
            <a:off x="0" y="-445477"/>
            <a:ext cx="9143999" cy="1359878"/>
          </a:xfrm>
        </p:spPr>
        <p:txBody>
          <a:bodyPr/>
          <a:lstStyle/>
          <a:p>
            <a:r>
              <a:rPr lang="en-US" sz="3200" dirty="0"/>
              <a:t/>
            </a:r>
            <a:br>
              <a:rPr lang="en-US" sz="3200" dirty="0"/>
            </a:br>
            <a:r>
              <a:rPr lang="en-US" sz="3600" dirty="0"/>
              <a:t>Identify Work Zones</a:t>
            </a:r>
            <a:endParaRPr lang="en-US" sz="3200" dirty="0"/>
          </a:p>
        </p:txBody>
      </p:sp>
      <p:pic>
        <p:nvPicPr>
          <p:cNvPr id="5" name="Picture 4" descr="Image of a commercial ground mounted single axis solar tracker system that is under construction. The array is in the background and there's a large trench in the foreground.">
            <a:extLst>
              <a:ext uri="{FF2B5EF4-FFF2-40B4-BE49-F238E27FC236}">
                <a16:creationId xmlns:a16="http://schemas.microsoft.com/office/drawing/2014/main" id="{7B64BD26-159E-41DB-B23F-D4E39564C0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910357"/>
            <a:ext cx="9144000" cy="5947642"/>
          </a:xfrm>
          <a:prstGeom prst="rect">
            <a:avLst/>
          </a:prstGeom>
          <a:ln w="19050">
            <a:noFill/>
          </a:ln>
        </p:spPr>
      </p:pic>
      <p:sp>
        <p:nvSpPr>
          <p:cNvPr id="6" name="TextBox 5"/>
          <p:cNvSpPr txBox="1"/>
          <p:nvPr/>
        </p:nvSpPr>
        <p:spPr>
          <a:xfrm>
            <a:off x="4699272" y="1249757"/>
            <a:ext cx="1972898" cy="646331"/>
          </a:xfrm>
          <a:prstGeom prst="rect">
            <a:avLst/>
          </a:prstGeom>
          <a:solidFill>
            <a:schemeClr val="accent2"/>
          </a:solidFill>
          <a:ln w="19050">
            <a:solidFill>
              <a:schemeClr val="tx1"/>
            </a:solidFill>
          </a:ln>
        </p:spPr>
        <p:txBody>
          <a:bodyPr wrap="square" rtlCol="0">
            <a:spAutoFit/>
          </a:bodyPr>
          <a:lstStyle/>
          <a:p>
            <a:pPr algn="ctr"/>
            <a:r>
              <a:rPr lang="en-US" sz="1800" dirty="0">
                <a:latin typeface="Tahoma"/>
                <a:cs typeface="Tahoma"/>
              </a:rPr>
              <a:t>Homerun wiring being completed </a:t>
            </a:r>
          </a:p>
        </p:txBody>
      </p:sp>
      <p:sp>
        <p:nvSpPr>
          <p:cNvPr id="21" name="TextBox 20"/>
          <p:cNvSpPr txBox="1"/>
          <p:nvPr/>
        </p:nvSpPr>
        <p:spPr>
          <a:xfrm>
            <a:off x="7317174" y="4072929"/>
            <a:ext cx="1672217" cy="646331"/>
          </a:xfrm>
          <a:prstGeom prst="rect">
            <a:avLst/>
          </a:prstGeom>
          <a:solidFill>
            <a:schemeClr val="accent2"/>
          </a:solidFill>
          <a:ln w="19050">
            <a:solidFill>
              <a:schemeClr val="tx1"/>
            </a:solidFill>
          </a:ln>
        </p:spPr>
        <p:txBody>
          <a:bodyPr wrap="square" rtlCol="0">
            <a:spAutoFit/>
          </a:bodyPr>
          <a:lstStyle/>
          <a:p>
            <a:pPr algn="ctr"/>
            <a:r>
              <a:rPr lang="en-US" sz="1800" dirty="0">
                <a:latin typeface="Tahoma"/>
                <a:cs typeface="Tahoma"/>
              </a:rPr>
              <a:t>Modules being installed</a:t>
            </a:r>
          </a:p>
        </p:txBody>
      </p:sp>
      <p:sp>
        <p:nvSpPr>
          <p:cNvPr id="35" name="TextBox 34">
            <a:extLst>
              <a:ext uri="{FF2B5EF4-FFF2-40B4-BE49-F238E27FC236}">
                <a16:creationId xmlns:a16="http://schemas.microsoft.com/office/drawing/2014/main" id="{97FA0C43-8A70-4AC2-B8AD-88BC921B8835}"/>
              </a:ext>
            </a:extLst>
          </p:cNvPr>
          <p:cNvSpPr txBox="1"/>
          <p:nvPr/>
        </p:nvSpPr>
        <p:spPr>
          <a:xfrm>
            <a:off x="3031348" y="3744798"/>
            <a:ext cx="1493318" cy="646331"/>
          </a:xfrm>
          <a:prstGeom prst="rect">
            <a:avLst/>
          </a:prstGeom>
          <a:solidFill>
            <a:schemeClr val="accent2"/>
          </a:solidFill>
          <a:ln w="19050">
            <a:solidFill>
              <a:schemeClr val="tx1"/>
            </a:solidFill>
          </a:ln>
        </p:spPr>
        <p:txBody>
          <a:bodyPr wrap="square" rtlCol="0">
            <a:spAutoFit/>
          </a:bodyPr>
          <a:lstStyle/>
          <a:p>
            <a:pPr algn="ctr"/>
            <a:r>
              <a:rPr lang="en-US" sz="1800" dirty="0">
                <a:latin typeface="Tahoma"/>
                <a:cs typeface="Tahoma"/>
              </a:rPr>
              <a:t>Trench &amp; conduit work</a:t>
            </a:r>
          </a:p>
        </p:txBody>
      </p:sp>
      <p:cxnSp>
        <p:nvCxnSpPr>
          <p:cNvPr id="51" name="Straight Arrow Connector 50" descr="Arrow pointing to dirt road which provides access to work zones.">
            <a:extLst>
              <a:ext uri="{FF2B5EF4-FFF2-40B4-BE49-F238E27FC236}">
                <a16:creationId xmlns:a16="http://schemas.microsoft.com/office/drawing/2014/main" id="{9A9C4194-62B2-46F0-8ED4-7A58FECCD1A5}"/>
              </a:ext>
            </a:extLst>
          </p:cNvPr>
          <p:cNvCxnSpPr>
            <a:cxnSpLocks/>
          </p:cNvCxnSpPr>
          <p:nvPr/>
        </p:nvCxnSpPr>
        <p:spPr>
          <a:xfrm flipH="1">
            <a:off x="368082" y="5775985"/>
            <a:ext cx="2180954" cy="184666"/>
          </a:xfrm>
          <a:prstGeom prst="straightConnector1">
            <a:avLst/>
          </a:prstGeom>
          <a:ln w="38100">
            <a:solidFill>
              <a:schemeClr val="tx1"/>
            </a:solidFill>
            <a:tailEnd type="triangle"/>
          </a:ln>
          <a:effectLst>
            <a:glow rad="12700">
              <a:schemeClr val="accent2">
                <a:satMod val="175000"/>
              </a:schemeClr>
            </a:glow>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549036" y="5591319"/>
            <a:ext cx="2394024" cy="369332"/>
          </a:xfrm>
          <a:prstGeom prst="rect">
            <a:avLst/>
          </a:prstGeom>
          <a:solidFill>
            <a:schemeClr val="accent2"/>
          </a:solidFill>
          <a:ln w="19050">
            <a:solidFill>
              <a:schemeClr val="tx1"/>
            </a:solidFill>
          </a:ln>
        </p:spPr>
        <p:txBody>
          <a:bodyPr wrap="square" rtlCol="0">
            <a:spAutoFit/>
          </a:bodyPr>
          <a:lstStyle/>
          <a:p>
            <a:pPr algn="ctr"/>
            <a:r>
              <a:rPr lang="en-US" sz="1800" dirty="0">
                <a:latin typeface="Tahoma"/>
                <a:cs typeface="Tahoma"/>
              </a:rPr>
              <a:t>Access to work zones</a:t>
            </a:r>
          </a:p>
        </p:txBody>
      </p:sp>
      <p:sp>
        <p:nvSpPr>
          <p:cNvPr id="10" name="TextBox 9">
            <a:extLst>
              <a:ext uri="{FF2B5EF4-FFF2-40B4-BE49-F238E27FC236}">
                <a16:creationId xmlns:a16="http://schemas.microsoft.com/office/drawing/2014/main" id="{90F62475-409E-CF49-8C52-4096B4659AA7}"/>
              </a:ext>
            </a:extLst>
          </p:cNvPr>
          <p:cNvSpPr txBox="1"/>
          <p:nvPr/>
        </p:nvSpPr>
        <p:spPr>
          <a:xfrm>
            <a:off x="1458558" y="1760118"/>
            <a:ext cx="2060146" cy="646331"/>
          </a:xfrm>
          <a:prstGeom prst="rect">
            <a:avLst/>
          </a:prstGeom>
          <a:solidFill>
            <a:schemeClr val="accent2"/>
          </a:solidFill>
          <a:ln w="19050">
            <a:solidFill>
              <a:schemeClr val="tx1"/>
            </a:solidFill>
          </a:ln>
        </p:spPr>
        <p:txBody>
          <a:bodyPr wrap="square" rtlCol="0">
            <a:spAutoFit/>
          </a:bodyPr>
          <a:lstStyle/>
          <a:p>
            <a:pPr algn="ctr"/>
            <a:r>
              <a:rPr lang="en-US" sz="1800" dirty="0">
                <a:latin typeface="Tahoma"/>
                <a:cs typeface="Tahoma"/>
              </a:rPr>
              <a:t>Work on trackers / racking</a:t>
            </a:r>
          </a:p>
        </p:txBody>
      </p:sp>
      <p:sp>
        <p:nvSpPr>
          <p:cNvPr id="11" name="TextBox 10">
            <a:extLst>
              <a:ext uri="{FF2B5EF4-FFF2-40B4-BE49-F238E27FC236}">
                <a16:creationId xmlns:a16="http://schemas.microsoft.com/office/drawing/2014/main" id="{DF1977A5-668C-41AC-BAFE-EEA048F4FE08}"/>
              </a:ext>
            </a:extLst>
          </p:cNvPr>
          <p:cNvSpPr txBox="1"/>
          <p:nvPr/>
        </p:nvSpPr>
        <p:spPr>
          <a:xfrm>
            <a:off x="6763671" y="2209651"/>
            <a:ext cx="2225720" cy="646331"/>
          </a:xfrm>
          <a:prstGeom prst="rect">
            <a:avLst/>
          </a:prstGeom>
          <a:solidFill>
            <a:schemeClr val="accent2"/>
          </a:solidFill>
          <a:ln w="19050">
            <a:solidFill>
              <a:schemeClr val="tx1"/>
            </a:solidFill>
          </a:ln>
        </p:spPr>
        <p:txBody>
          <a:bodyPr wrap="square" rtlCol="0">
            <a:spAutoFit/>
          </a:bodyPr>
          <a:lstStyle/>
          <a:p>
            <a:pPr algn="ctr"/>
            <a:r>
              <a:rPr lang="en-US" sz="1800" dirty="0">
                <a:latin typeface="Tahoma"/>
                <a:cs typeface="Tahoma"/>
              </a:rPr>
              <a:t>Heavy machinery / sand and soil</a:t>
            </a:r>
          </a:p>
        </p:txBody>
      </p:sp>
    </p:spTree>
    <p:extLst>
      <p:ext uri="{BB962C8B-B14F-4D97-AF65-F5344CB8AC3E}">
        <p14:creationId xmlns:p14="http://schemas.microsoft.com/office/powerpoint/2010/main" val="3964557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9300AF-6CF3-4958-A43F-DC7D3D11D583}"/>
              </a:ext>
            </a:extLst>
          </p:cNvPr>
          <p:cNvSpPr>
            <a:spLocks noGrp="1"/>
          </p:cNvSpPr>
          <p:nvPr>
            <p:ph type="title"/>
          </p:nvPr>
        </p:nvSpPr>
        <p:spPr>
          <a:xfrm>
            <a:off x="0" y="0"/>
            <a:ext cx="9143999" cy="914399"/>
          </a:xfrm>
        </p:spPr>
        <p:txBody>
          <a:bodyPr/>
          <a:lstStyle/>
          <a:p>
            <a:r>
              <a:rPr lang="en-US" dirty="0"/>
              <a:t>Identify Hazards</a:t>
            </a:r>
            <a:endParaRPr lang="en-US" sz="3200" dirty="0"/>
          </a:p>
        </p:txBody>
      </p:sp>
      <p:pic>
        <p:nvPicPr>
          <p:cNvPr id="5" name="Picture 4" descr="Image of a commercial ground mounted single axis solar tracker system that is under construction. The array is in the background and there's a large trench in the foreground.">
            <a:extLst>
              <a:ext uri="{FF2B5EF4-FFF2-40B4-BE49-F238E27FC236}">
                <a16:creationId xmlns:a16="http://schemas.microsoft.com/office/drawing/2014/main" id="{7B64BD26-159E-41DB-B23F-D4E39564C0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910357"/>
            <a:ext cx="9144000" cy="5947642"/>
          </a:xfrm>
          <a:prstGeom prst="rect">
            <a:avLst/>
          </a:prstGeom>
        </p:spPr>
      </p:pic>
      <p:sp>
        <p:nvSpPr>
          <p:cNvPr id="6" name="TextBox 5"/>
          <p:cNvSpPr txBox="1"/>
          <p:nvPr/>
        </p:nvSpPr>
        <p:spPr>
          <a:xfrm>
            <a:off x="688204" y="1715106"/>
            <a:ext cx="3804022" cy="369332"/>
          </a:xfrm>
          <a:prstGeom prst="rect">
            <a:avLst/>
          </a:prstGeom>
          <a:solidFill>
            <a:srgbClr val="FFFF00"/>
          </a:solidFill>
          <a:ln w="19050">
            <a:solidFill>
              <a:schemeClr val="tx1"/>
            </a:solidFill>
          </a:ln>
        </p:spPr>
        <p:txBody>
          <a:bodyPr wrap="square" rtlCol="0">
            <a:spAutoFit/>
          </a:bodyPr>
          <a:lstStyle/>
          <a:p>
            <a:pPr algn="ctr"/>
            <a:r>
              <a:rPr lang="en-US" sz="1800" dirty="0">
                <a:latin typeface="Tahoma"/>
                <a:cs typeface="Tahoma"/>
              </a:rPr>
              <a:t>Trackers – watch for moving parts!</a:t>
            </a:r>
          </a:p>
        </p:txBody>
      </p:sp>
      <p:sp>
        <p:nvSpPr>
          <p:cNvPr id="21" name="TextBox 20"/>
          <p:cNvSpPr txBox="1"/>
          <p:nvPr/>
        </p:nvSpPr>
        <p:spPr>
          <a:xfrm>
            <a:off x="6989379" y="4065282"/>
            <a:ext cx="2143812" cy="923330"/>
          </a:xfrm>
          <a:prstGeom prst="rect">
            <a:avLst/>
          </a:prstGeom>
          <a:solidFill>
            <a:srgbClr val="FFFF00"/>
          </a:solidFill>
          <a:ln w="19050">
            <a:solidFill>
              <a:schemeClr val="tx1"/>
            </a:solidFill>
          </a:ln>
        </p:spPr>
        <p:txBody>
          <a:bodyPr wrap="square" rtlCol="0">
            <a:spAutoFit/>
          </a:bodyPr>
          <a:lstStyle>
            <a:defPPr>
              <a:defRPr lang="en-US"/>
            </a:defPPr>
            <a:lvl1pPr algn="ctr">
              <a:defRPr sz="1800">
                <a:latin typeface="Tahoma"/>
                <a:cs typeface="Tahoma"/>
              </a:defRPr>
            </a:lvl1pPr>
          </a:lstStyle>
          <a:p>
            <a:r>
              <a:rPr lang="en-US" dirty="0"/>
              <a:t>Ground mount – ‘overhead impact’, electrical hazards</a:t>
            </a:r>
          </a:p>
        </p:txBody>
      </p:sp>
      <p:cxnSp>
        <p:nvCxnSpPr>
          <p:cNvPr id="20" name="Straight Arrow Connector 19" descr="Arrow pointing to open trench."/>
          <p:cNvCxnSpPr>
            <a:cxnSpLocks/>
          </p:cNvCxnSpPr>
          <p:nvPr/>
        </p:nvCxnSpPr>
        <p:spPr>
          <a:xfrm flipV="1">
            <a:off x="4984364" y="4670139"/>
            <a:ext cx="1059851" cy="578353"/>
          </a:xfrm>
          <a:prstGeom prst="straightConnector1">
            <a:avLst/>
          </a:prstGeom>
          <a:ln w="38100">
            <a:solidFill>
              <a:schemeClr val="tx1"/>
            </a:solidFill>
            <a:tailEnd type="triangle"/>
          </a:ln>
          <a:effectLst>
            <a:glow rad="12700">
              <a:schemeClr val="accent2">
                <a:satMod val="175000"/>
              </a:schemeClr>
            </a:glow>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descr="Arrow pointing to open trench.">
            <a:extLst>
              <a:ext uri="{FF2B5EF4-FFF2-40B4-BE49-F238E27FC236}">
                <a16:creationId xmlns:a16="http://schemas.microsoft.com/office/drawing/2014/main" id="{2FAD5802-17D8-462E-B082-3C08331B1F18}"/>
              </a:ext>
            </a:extLst>
          </p:cNvPr>
          <p:cNvCxnSpPr>
            <a:cxnSpLocks/>
          </p:cNvCxnSpPr>
          <p:nvPr/>
        </p:nvCxnSpPr>
        <p:spPr>
          <a:xfrm flipH="1" flipV="1">
            <a:off x="901148" y="4226866"/>
            <a:ext cx="2071959" cy="995121"/>
          </a:xfrm>
          <a:prstGeom prst="straightConnector1">
            <a:avLst/>
          </a:prstGeom>
          <a:ln w="38100">
            <a:solidFill>
              <a:schemeClr val="tx1"/>
            </a:solidFill>
            <a:tailEnd type="triangle"/>
          </a:ln>
          <a:effectLst>
            <a:glow rad="12700">
              <a:schemeClr val="accent2">
                <a:satMod val="175000"/>
              </a:schemeClr>
            </a:glow>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973106" y="5221987"/>
            <a:ext cx="2013448" cy="646331"/>
          </a:xfrm>
          <a:prstGeom prst="rect">
            <a:avLst/>
          </a:prstGeom>
          <a:solidFill>
            <a:srgbClr val="FFFF00"/>
          </a:solidFill>
          <a:ln w="19050">
            <a:solidFill>
              <a:schemeClr val="tx1"/>
            </a:solidFill>
          </a:ln>
        </p:spPr>
        <p:txBody>
          <a:bodyPr wrap="square" rtlCol="0">
            <a:spAutoFit/>
          </a:bodyPr>
          <a:lstStyle>
            <a:defPPr>
              <a:defRPr lang="en-US"/>
            </a:defPPr>
            <a:lvl1pPr algn="ctr">
              <a:defRPr sz="1800">
                <a:latin typeface="Tahoma"/>
                <a:cs typeface="Tahoma"/>
              </a:defRPr>
            </a:lvl1pPr>
          </a:lstStyle>
          <a:p>
            <a:r>
              <a:rPr lang="en-US" dirty="0"/>
              <a:t>Open trenches – watch your step!</a:t>
            </a:r>
          </a:p>
        </p:txBody>
      </p:sp>
      <p:sp>
        <p:nvSpPr>
          <p:cNvPr id="33" name="TextBox 32">
            <a:extLst>
              <a:ext uri="{FF2B5EF4-FFF2-40B4-BE49-F238E27FC236}">
                <a16:creationId xmlns:a16="http://schemas.microsoft.com/office/drawing/2014/main" id="{D014D163-8340-4CEB-9B69-7AACBED96439}"/>
              </a:ext>
            </a:extLst>
          </p:cNvPr>
          <p:cNvSpPr txBox="1"/>
          <p:nvPr/>
        </p:nvSpPr>
        <p:spPr>
          <a:xfrm>
            <a:off x="5082731" y="952217"/>
            <a:ext cx="2872259" cy="646331"/>
          </a:xfrm>
          <a:prstGeom prst="rect">
            <a:avLst/>
          </a:prstGeom>
          <a:solidFill>
            <a:srgbClr val="FFFF00"/>
          </a:solidFill>
          <a:ln w="19050">
            <a:solidFill>
              <a:schemeClr val="tx1"/>
            </a:solidFill>
          </a:ln>
        </p:spPr>
        <p:txBody>
          <a:bodyPr wrap="square" rtlCol="0">
            <a:spAutoFit/>
          </a:bodyPr>
          <a:lstStyle>
            <a:defPPr>
              <a:defRPr lang="en-US"/>
            </a:defPPr>
            <a:lvl1pPr algn="ctr">
              <a:defRPr sz="1800">
                <a:latin typeface="Tahoma"/>
                <a:cs typeface="Tahoma"/>
              </a:defRPr>
            </a:lvl1pPr>
          </a:lstStyle>
          <a:p>
            <a:r>
              <a:rPr lang="en-US" dirty="0"/>
              <a:t>Heavy machinery –  caught in/between hazard</a:t>
            </a:r>
          </a:p>
        </p:txBody>
      </p:sp>
      <p:sp>
        <p:nvSpPr>
          <p:cNvPr id="34" name="TextBox 33">
            <a:extLst>
              <a:ext uri="{FF2B5EF4-FFF2-40B4-BE49-F238E27FC236}">
                <a16:creationId xmlns:a16="http://schemas.microsoft.com/office/drawing/2014/main" id="{CBD88D65-4ABA-42FF-961A-768B3A031B09}"/>
              </a:ext>
            </a:extLst>
          </p:cNvPr>
          <p:cNvSpPr txBox="1"/>
          <p:nvPr/>
        </p:nvSpPr>
        <p:spPr>
          <a:xfrm>
            <a:off x="207025" y="3004543"/>
            <a:ext cx="1730102" cy="646331"/>
          </a:xfrm>
          <a:prstGeom prst="rect">
            <a:avLst/>
          </a:prstGeom>
          <a:solidFill>
            <a:srgbClr val="FFFF00"/>
          </a:solidFill>
          <a:ln w="19050">
            <a:solidFill>
              <a:schemeClr val="tx1"/>
            </a:solidFill>
          </a:ln>
        </p:spPr>
        <p:txBody>
          <a:bodyPr wrap="square" rtlCol="0">
            <a:spAutoFit/>
          </a:bodyPr>
          <a:lstStyle>
            <a:defPPr>
              <a:defRPr lang="en-US"/>
            </a:defPPr>
            <a:lvl1pPr algn="ctr">
              <a:defRPr sz="1800">
                <a:latin typeface="Tahoma"/>
                <a:cs typeface="Tahoma"/>
              </a:defRPr>
            </a:lvl1pPr>
          </a:lstStyle>
          <a:p>
            <a:r>
              <a:rPr lang="en-US" dirty="0"/>
              <a:t>Vehicle very close to trench</a:t>
            </a:r>
          </a:p>
        </p:txBody>
      </p:sp>
      <p:cxnSp>
        <p:nvCxnSpPr>
          <p:cNvPr id="36" name="Straight Arrow Connector 35" descr="Arrow pointing to debris which is a slip, trip, and fall hazard.">
            <a:extLst>
              <a:ext uri="{FF2B5EF4-FFF2-40B4-BE49-F238E27FC236}">
                <a16:creationId xmlns:a16="http://schemas.microsoft.com/office/drawing/2014/main" id="{40F56677-E853-4DC2-8A3C-D0072DB033FA}"/>
              </a:ext>
            </a:extLst>
          </p:cNvPr>
          <p:cNvCxnSpPr>
            <a:cxnSpLocks/>
            <a:stCxn id="19" idx="1"/>
          </p:cNvCxnSpPr>
          <p:nvPr/>
        </p:nvCxnSpPr>
        <p:spPr>
          <a:xfrm flipH="1" flipV="1">
            <a:off x="2439256" y="6157292"/>
            <a:ext cx="1669512" cy="284448"/>
          </a:xfrm>
          <a:prstGeom prst="straightConnector1">
            <a:avLst/>
          </a:prstGeom>
          <a:ln w="38100">
            <a:solidFill>
              <a:schemeClr val="tx1"/>
            </a:solidFill>
            <a:tailEnd type="triangle"/>
          </a:ln>
          <a:effectLst>
            <a:glow rad="12700">
              <a:schemeClr val="accent2">
                <a:satMod val="175000"/>
              </a:schemeClr>
            </a:glow>
          </a:effectLst>
        </p:spPr>
        <p:style>
          <a:lnRef idx="1">
            <a:schemeClr val="accent1"/>
          </a:lnRef>
          <a:fillRef idx="0">
            <a:schemeClr val="accent1"/>
          </a:fillRef>
          <a:effectRef idx="0">
            <a:schemeClr val="accent1"/>
          </a:effectRef>
          <a:fontRef idx="minor">
            <a:schemeClr val="tx1"/>
          </a:fontRef>
        </p:style>
      </p:cxnSp>
      <p:cxnSp>
        <p:nvCxnSpPr>
          <p:cNvPr id="37" name="Straight Arrow Connector 36" descr="Arrow pointing to debris which is a slip, trip, and fall hazard.">
            <a:extLst>
              <a:ext uri="{FF2B5EF4-FFF2-40B4-BE49-F238E27FC236}">
                <a16:creationId xmlns:a16="http://schemas.microsoft.com/office/drawing/2014/main" id="{BF761F7B-7A91-450B-8E78-D9411A4967D7}"/>
              </a:ext>
            </a:extLst>
          </p:cNvPr>
          <p:cNvCxnSpPr>
            <a:cxnSpLocks/>
            <a:stCxn id="19" idx="3"/>
          </p:cNvCxnSpPr>
          <p:nvPr/>
        </p:nvCxnSpPr>
        <p:spPr>
          <a:xfrm flipV="1">
            <a:off x="7226710" y="6025481"/>
            <a:ext cx="728280" cy="416259"/>
          </a:xfrm>
          <a:prstGeom prst="straightConnector1">
            <a:avLst/>
          </a:prstGeom>
          <a:ln w="38100">
            <a:solidFill>
              <a:schemeClr val="tx1"/>
            </a:solidFill>
            <a:tailEnd type="triangle"/>
          </a:ln>
          <a:effectLst>
            <a:glow rad="12700">
              <a:schemeClr val="accent2">
                <a:satMod val="175000"/>
              </a:schemeClr>
            </a:glow>
          </a:effectLst>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108768" y="6257074"/>
            <a:ext cx="3117942" cy="369332"/>
          </a:xfrm>
          <a:prstGeom prst="rect">
            <a:avLst/>
          </a:prstGeom>
          <a:solidFill>
            <a:srgbClr val="FFFF00"/>
          </a:solidFill>
          <a:ln w="19050">
            <a:solidFill>
              <a:schemeClr val="tx1"/>
            </a:solidFill>
          </a:ln>
        </p:spPr>
        <p:txBody>
          <a:bodyPr wrap="square" rtlCol="0">
            <a:spAutoFit/>
          </a:bodyPr>
          <a:lstStyle>
            <a:defPPr>
              <a:defRPr lang="en-US"/>
            </a:defPPr>
            <a:lvl1pPr algn="ctr">
              <a:defRPr sz="1800">
                <a:latin typeface="Tahoma"/>
                <a:cs typeface="Tahoma"/>
              </a:defRPr>
            </a:lvl1pPr>
          </a:lstStyle>
          <a:p>
            <a:r>
              <a:rPr lang="en-US" dirty="0"/>
              <a:t>Debris – slip/trip/fall hazard!</a:t>
            </a:r>
          </a:p>
        </p:txBody>
      </p:sp>
      <p:cxnSp>
        <p:nvCxnSpPr>
          <p:cNvPr id="40" name="Straight Arrow Connector 39" descr="Arrow pointing to conduit on the ground which is close to a trench and is a slip, trip, and fall hazard.">
            <a:extLst>
              <a:ext uri="{FF2B5EF4-FFF2-40B4-BE49-F238E27FC236}">
                <a16:creationId xmlns:a16="http://schemas.microsoft.com/office/drawing/2014/main" id="{CAF3F32E-B86D-4426-8B1E-78B052C8F4FA}"/>
              </a:ext>
            </a:extLst>
          </p:cNvPr>
          <p:cNvCxnSpPr>
            <a:cxnSpLocks/>
            <a:stCxn id="35" idx="1"/>
          </p:cNvCxnSpPr>
          <p:nvPr/>
        </p:nvCxnSpPr>
        <p:spPr>
          <a:xfrm flipH="1" flipV="1">
            <a:off x="4021400" y="3744122"/>
            <a:ext cx="550600" cy="188428"/>
          </a:xfrm>
          <a:prstGeom prst="straightConnector1">
            <a:avLst/>
          </a:prstGeom>
          <a:ln w="38100">
            <a:solidFill>
              <a:schemeClr val="tx1"/>
            </a:solidFill>
            <a:tailEnd type="triangle"/>
          </a:ln>
          <a:effectLst>
            <a:glow rad="12700">
              <a:schemeClr val="accent2">
                <a:satMod val="175000"/>
              </a:schemeClr>
            </a:glow>
          </a:effectLst>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7FA0C43-8A70-4AC2-B8AD-88BC921B8835}"/>
              </a:ext>
            </a:extLst>
          </p:cNvPr>
          <p:cNvSpPr txBox="1"/>
          <p:nvPr/>
        </p:nvSpPr>
        <p:spPr>
          <a:xfrm>
            <a:off x="4572000" y="3470885"/>
            <a:ext cx="2252869" cy="923330"/>
          </a:xfrm>
          <a:prstGeom prst="rect">
            <a:avLst/>
          </a:prstGeom>
          <a:solidFill>
            <a:srgbClr val="FFFF00"/>
          </a:solidFill>
          <a:ln w="19050">
            <a:solidFill>
              <a:schemeClr val="tx1"/>
            </a:solidFill>
          </a:ln>
        </p:spPr>
        <p:txBody>
          <a:bodyPr wrap="square" rtlCol="0">
            <a:spAutoFit/>
          </a:bodyPr>
          <a:lstStyle>
            <a:defPPr>
              <a:defRPr lang="en-US"/>
            </a:defPPr>
            <a:lvl1pPr algn="ctr">
              <a:defRPr sz="1800">
                <a:latin typeface="Tahoma"/>
                <a:cs typeface="Tahoma"/>
              </a:defRPr>
            </a:lvl1pPr>
          </a:lstStyle>
          <a:p>
            <a:r>
              <a:rPr lang="en-US" dirty="0"/>
              <a:t>Materials very close to trench – slip/trip/fall hazard!</a:t>
            </a:r>
          </a:p>
        </p:txBody>
      </p:sp>
      <p:cxnSp>
        <p:nvCxnSpPr>
          <p:cNvPr id="48" name="Straight Arrow Connector 47" descr="Arrow pointing to a large pile of sand/soil which is uneven creating a trip hazard.">
            <a:extLst>
              <a:ext uri="{FF2B5EF4-FFF2-40B4-BE49-F238E27FC236}">
                <a16:creationId xmlns:a16="http://schemas.microsoft.com/office/drawing/2014/main" id="{52C33D28-70BC-41D2-AF36-EE16286772A5}"/>
              </a:ext>
            </a:extLst>
          </p:cNvPr>
          <p:cNvCxnSpPr>
            <a:cxnSpLocks/>
            <a:stCxn id="32" idx="1"/>
          </p:cNvCxnSpPr>
          <p:nvPr/>
        </p:nvCxnSpPr>
        <p:spPr>
          <a:xfrm flipH="1" flipV="1">
            <a:off x="6412964" y="2587164"/>
            <a:ext cx="442788" cy="94214"/>
          </a:xfrm>
          <a:prstGeom prst="straightConnector1">
            <a:avLst/>
          </a:prstGeom>
          <a:ln w="38100">
            <a:solidFill>
              <a:schemeClr val="tx1"/>
            </a:solidFill>
            <a:tailEnd type="triangle"/>
          </a:ln>
          <a:effectLst>
            <a:glow rad="12700">
              <a:schemeClr val="accent2">
                <a:satMod val="175000"/>
              </a:schemeClr>
            </a:glow>
          </a:effectLst>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E5BD747-FB61-41C5-947A-848851D3E049}"/>
              </a:ext>
            </a:extLst>
          </p:cNvPr>
          <p:cNvSpPr txBox="1"/>
          <p:nvPr/>
        </p:nvSpPr>
        <p:spPr>
          <a:xfrm>
            <a:off x="6855752" y="2358212"/>
            <a:ext cx="2198476" cy="646331"/>
          </a:xfrm>
          <a:prstGeom prst="rect">
            <a:avLst/>
          </a:prstGeom>
          <a:solidFill>
            <a:srgbClr val="FFFF00"/>
          </a:solidFill>
          <a:ln w="19050">
            <a:solidFill>
              <a:schemeClr val="tx1"/>
            </a:solidFill>
          </a:ln>
        </p:spPr>
        <p:txBody>
          <a:bodyPr wrap="square" rtlCol="0">
            <a:spAutoFit/>
          </a:bodyPr>
          <a:lstStyle>
            <a:defPPr>
              <a:defRPr lang="en-US"/>
            </a:defPPr>
            <a:lvl1pPr algn="ctr">
              <a:defRPr sz="1800">
                <a:latin typeface="Tahoma"/>
                <a:cs typeface="Tahoma"/>
              </a:defRPr>
            </a:lvl1pPr>
          </a:lstStyle>
          <a:p>
            <a:r>
              <a:rPr lang="en-US" dirty="0"/>
              <a:t>Sand/soil – uneven terrain – trip hazard</a:t>
            </a:r>
          </a:p>
        </p:txBody>
      </p:sp>
    </p:spTree>
    <p:extLst>
      <p:ext uri="{BB962C8B-B14F-4D97-AF65-F5344CB8AC3E}">
        <p14:creationId xmlns:p14="http://schemas.microsoft.com/office/powerpoint/2010/main" val="3253181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Control Effectiveness</a:t>
            </a:r>
          </a:p>
        </p:txBody>
      </p:sp>
      <p:sp>
        <p:nvSpPr>
          <p:cNvPr id="5" name="TextBox 4"/>
          <p:cNvSpPr txBox="1"/>
          <p:nvPr/>
        </p:nvSpPr>
        <p:spPr>
          <a:xfrm>
            <a:off x="194670" y="1782413"/>
            <a:ext cx="1933731" cy="954107"/>
          </a:xfrm>
          <a:prstGeom prst="rect">
            <a:avLst/>
          </a:prstGeom>
          <a:solidFill>
            <a:srgbClr val="FFC000"/>
          </a:solidFill>
          <a:ln w="19050">
            <a:solidFill>
              <a:schemeClr val="tx1"/>
            </a:solidFill>
          </a:ln>
        </p:spPr>
        <p:txBody>
          <a:bodyPr wrap="square" rtlCol="0">
            <a:spAutoFit/>
          </a:bodyPr>
          <a:lstStyle/>
          <a:p>
            <a:pPr algn="ctr"/>
            <a:r>
              <a:rPr lang="en-US" sz="2800" dirty="0">
                <a:latin typeface="Tahoma"/>
                <a:cs typeface="Tahoma"/>
              </a:rPr>
              <a:t>Most effective</a:t>
            </a:r>
          </a:p>
        </p:txBody>
      </p:sp>
      <p:sp>
        <p:nvSpPr>
          <p:cNvPr id="7" name="Down Arrow 6" descr="Arrow indicating the chart progresses from most effective on the top row to least effective on the bottom row."/>
          <p:cNvSpPr/>
          <p:nvPr/>
        </p:nvSpPr>
        <p:spPr>
          <a:xfrm>
            <a:off x="898199" y="3097698"/>
            <a:ext cx="484632" cy="978408"/>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18190" y="4416272"/>
            <a:ext cx="1933731" cy="954107"/>
          </a:xfrm>
          <a:prstGeom prst="rect">
            <a:avLst/>
          </a:prstGeom>
          <a:solidFill>
            <a:srgbClr val="FFC000"/>
          </a:solidFill>
          <a:ln w="19050">
            <a:solidFill>
              <a:schemeClr val="tx1"/>
            </a:solidFill>
          </a:ln>
        </p:spPr>
        <p:txBody>
          <a:bodyPr wrap="square" rtlCol="0">
            <a:spAutoFit/>
          </a:bodyPr>
          <a:lstStyle/>
          <a:p>
            <a:pPr algn="ctr"/>
            <a:r>
              <a:rPr lang="en-US" sz="2800" dirty="0">
                <a:latin typeface="Tahoma"/>
                <a:cs typeface="Tahoma"/>
              </a:rPr>
              <a:t>Least effective</a:t>
            </a:r>
          </a:p>
        </p:txBody>
      </p:sp>
      <p:pic>
        <p:nvPicPr>
          <p:cNvPr id="8" name="Picture 7" descr="control effectiveness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41735" y="1696520"/>
            <a:ext cx="6681216" cy="3614928"/>
          </a:xfrm>
          <a:prstGeom prst="rect">
            <a:avLst/>
          </a:prstGeom>
        </p:spPr>
      </p:pic>
    </p:spTree>
    <p:extLst>
      <p:ext uri="{BB962C8B-B14F-4D97-AF65-F5344CB8AC3E}">
        <p14:creationId xmlns:p14="http://schemas.microsoft.com/office/powerpoint/2010/main" val="2344694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Promote A Culture of Safety</a:t>
            </a:r>
          </a:p>
        </p:txBody>
      </p:sp>
      <p:sp>
        <p:nvSpPr>
          <p:cNvPr id="6" name="Content Placeholder 2"/>
          <p:cNvSpPr txBox="1">
            <a:spLocks/>
          </p:cNvSpPr>
          <p:nvPr/>
        </p:nvSpPr>
        <p:spPr>
          <a:xfrm>
            <a:off x="0" y="1005840"/>
            <a:ext cx="4572000" cy="1842230"/>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400" dirty="0"/>
              <a:t>Work mindfully </a:t>
            </a:r>
          </a:p>
          <a:p>
            <a:pPr lvl="1">
              <a:spcAft>
                <a:spcPts val="600"/>
              </a:spcAft>
            </a:pPr>
            <a:r>
              <a:rPr lang="en-US" sz="2000" dirty="0"/>
              <a:t>Work at a safe pace</a:t>
            </a:r>
          </a:p>
          <a:p>
            <a:pPr lvl="1">
              <a:spcAft>
                <a:spcPts val="600"/>
              </a:spcAft>
            </a:pPr>
            <a:r>
              <a:rPr lang="en-US" sz="2000" dirty="0"/>
              <a:t>Think before each step or task</a:t>
            </a:r>
          </a:p>
          <a:p>
            <a:pPr lvl="1">
              <a:spcAft>
                <a:spcPts val="600"/>
              </a:spcAft>
            </a:pPr>
            <a:r>
              <a:rPr lang="en-US" sz="2000" dirty="0"/>
              <a:t>360° awareness at all times</a:t>
            </a:r>
            <a:endParaRPr lang="en-US" sz="1800" dirty="0"/>
          </a:p>
        </p:txBody>
      </p:sp>
      <p:sp>
        <p:nvSpPr>
          <p:cNvPr id="7" name="Content Placeholder 2"/>
          <p:cNvSpPr txBox="1">
            <a:spLocks/>
          </p:cNvSpPr>
          <p:nvPr/>
        </p:nvSpPr>
        <p:spPr>
          <a:xfrm>
            <a:off x="4571999" y="1005840"/>
            <a:ext cx="4572000" cy="2032328"/>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400" dirty="0"/>
              <a:t>Never work alone</a:t>
            </a:r>
          </a:p>
          <a:p>
            <a:pPr lvl="1">
              <a:spcAft>
                <a:spcPts val="600"/>
              </a:spcAft>
            </a:pPr>
            <a:r>
              <a:rPr lang="en-US" sz="2000" dirty="0"/>
              <a:t>Minimum 2 installers in any work area</a:t>
            </a:r>
          </a:p>
          <a:p>
            <a:pPr lvl="1">
              <a:spcAft>
                <a:spcPts val="600"/>
              </a:spcAft>
            </a:pPr>
            <a:r>
              <a:rPr lang="en-US" sz="2000" dirty="0"/>
              <a:t>Too many people can also be a hazard</a:t>
            </a:r>
          </a:p>
          <a:p>
            <a:pPr lvl="1">
              <a:spcAft>
                <a:spcPts val="600"/>
              </a:spcAft>
            </a:pPr>
            <a:endParaRPr lang="en-US" sz="2000" dirty="0"/>
          </a:p>
          <a:p>
            <a:pPr marL="365760" lvl="1" indent="0">
              <a:spcAft>
                <a:spcPts val="600"/>
              </a:spcAft>
              <a:buNone/>
            </a:pPr>
            <a:endParaRPr lang="en-US" sz="2000" dirty="0"/>
          </a:p>
          <a:p>
            <a:pPr>
              <a:spcAft>
                <a:spcPts val="600"/>
              </a:spcAft>
            </a:pPr>
            <a:endParaRPr lang="en-US" sz="2800" dirty="0"/>
          </a:p>
          <a:p>
            <a:pPr lvl="1">
              <a:spcAft>
                <a:spcPts val="600"/>
              </a:spcAft>
            </a:pPr>
            <a:endParaRPr lang="en-US" sz="2000" dirty="0"/>
          </a:p>
        </p:txBody>
      </p:sp>
      <p:pic>
        <p:nvPicPr>
          <p:cNvPr id="9" name="Picture 8" descr="Picture of a bobcat equipment with a forklift attachment carrying a pallet of solar modules. There is a crew removing the modules and attaching them to a commercial ground mount solar racking.&#10;">
            <a:extLst>
              <a:ext uri="{FF2B5EF4-FFF2-40B4-BE49-F238E27FC236}">
                <a16:creationId xmlns:a16="http://schemas.microsoft.com/office/drawing/2014/main" id="{E98B9D9A-1F79-2A47-AF92-6CC6DC015F3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45780" y="3114392"/>
            <a:ext cx="7052440" cy="2986257"/>
          </a:xfrm>
          <a:prstGeom prst="rect">
            <a:avLst/>
          </a:prstGeom>
          <a:ln w="19050">
            <a:solidFill>
              <a:schemeClr val="tx1"/>
            </a:solidFill>
          </a:ln>
        </p:spPr>
      </p:pic>
    </p:spTree>
    <p:extLst>
      <p:ext uri="{BB962C8B-B14F-4D97-AF65-F5344CB8AC3E}">
        <p14:creationId xmlns:p14="http://schemas.microsoft.com/office/powerpoint/2010/main" val="250780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92FF2-6236-A24F-AD0B-5190CE8C0509}"/>
              </a:ext>
            </a:extLst>
          </p:cNvPr>
          <p:cNvSpPr>
            <a:spLocks noGrp="1"/>
          </p:cNvSpPr>
          <p:nvPr>
            <p:ph type="title"/>
          </p:nvPr>
        </p:nvSpPr>
        <p:spPr>
          <a:ln>
            <a:noFill/>
          </a:ln>
        </p:spPr>
        <p:txBody>
          <a:bodyPr/>
          <a:lstStyle/>
          <a:p>
            <a:r>
              <a:rPr lang="en-US" dirty="0">
                <a:solidFill>
                  <a:schemeClr val="tx1"/>
                </a:solidFill>
              </a:rPr>
              <a:t>The </a:t>
            </a:r>
            <a:r>
              <a:rPr lang="en-US" dirty="0">
                <a:ln w="19050">
                  <a:solidFill>
                    <a:schemeClr val="tx1"/>
                  </a:solidFill>
                </a:ln>
                <a:solidFill>
                  <a:schemeClr val="tx1"/>
                </a:solidFill>
              </a:rPr>
              <a:t>Focus</a:t>
            </a:r>
            <a:r>
              <a:rPr lang="en-US" dirty="0">
                <a:solidFill>
                  <a:schemeClr val="tx1"/>
                </a:solidFill>
              </a:rPr>
              <a:t> Four</a:t>
            </a:r>
          </a:p>
        </p:txBody>
      </p:sp>
      <p:pic>
        <p:nvPicPr>
          <p:cNvPr id="11" name="Picture 10" descr="Caution sign about the focus for hazards which include falls, caught-in or -between, struck-by, and electrocution. ">
            <a:extLst>
              <a:ext uri="{FF2B5EF4-FFF2-40B4-BE49-F238E27FC236}">
                <a16:creationId xmlns:a16="http://schemas.microsoft.com/office/drawing/2014/main" id="{BEF3C101-5FD2-B841-98CE-F15D6FD49C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14513" y="1087455"/>
            <a:ext cx="5413053" cy="3885370"/>
          </a:xfrm>
          <a:prstGeom prst="rect">
            <a:avLst/>
          </a:prstGeom>
        </p:spPr>
      </p:pic>
      <p:sp>
        <p:nvSpPr>
          <p:cNvPr id="6" name="TextBox 5">
            <a:extLst>
              <a:ext uri="{FF2B5EF4-FFF2-40B4-BE49-F238E27FC236}">
                <a16:creationId xmlns:a16="http://schemas.microsoft.com/office/drawing/2014/main" id="{D7709E6C-7937-43ED-AC74-2E511D165CD1}"/>
              </a:ext>
            </a:extLst>
          </p:cNvPr>
          <p:cNvSpPr txBox="1"/>
          <p:nvPr/>
        </p:nvSpPr>
        <p:spPr>
          <a:xfrm>
            <a:off x="528638" y="5122663"/>
            <a:ext cx="8058150" cy="830997"/>
          </a:xfrm>
          <a:prstGeom prst="rect">
            <a:avLst/>
          </a:prstGeom>
          <a:solidFill>
            <a:srgbClr val="FF0000"/>
          </a:solidFill>
          <a:ln w="19050">
            <a:solidFill>
              <a:schemeClr val="tx1"/>
            </a:solidFill>
          </a:ln>
        </p:spPr>
        <p:txBody>
          <a:bodyPr wrap="square" rtlCol="0">
            <a:spAutoFit/>
          </a:bodyPr>
          <a:lstStyle/>
          <a:p>
            <a:pPr algn="ctr"/>
            <a:r>
              <a:rPr lang="en-US" dirty="0">
                <a:solidFill>
                  <a:schemeClr val="bg1"/>
                </a:solidFill>
                <a:latin typeface="Tahoma"/>
                <a:cs typeface="Tahoma"/>
              </a:rPr>
              <a:t>On large-scale ground-mounted PV sites, workers are commonly exposed to ALL of the focus four hazards!</a:t>
            </a:r>
          </a:p>
        </p:txBody>
      </p:sp>
    </p:spTree>
    <p:extLst>
      <p:ext uri="{BB962C8B-B14F-4D97-AF65-F5344CB8AC3E}">
        <p14:creationId xmlns:p14="http://schemas.microsoft.com/office/powerpoint/2010/main" val="318378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C6AEAF-A504-424A-8FDB-EA176CEA50A8}"/>
              </a:ext>
            </a:extLst>
          </p:cNvPr>
          <p:cNvSpPr>
            <a:spLocks noGrp="1"/>
          </p:cNvSpPr>
          <p:nvPr>
            <p:ph type="title"/>
          </p:nvPr>
        </p:nvSpPr>
        <p:spPr/>
        <p:txBody>
          <a:bodyPr/>
          <a:lstStyle/>
          <a:p>
            <a:r>
              <a:rPr lang="en-US" dirty="0">
                <a:ea typeface="MS PGothic" charset="0"/>
                <a:cs typeface="MS PGothic" charset="0"/>
              </a:rPr>
              <a:t>Learning Objectives</a:t>
            </a:r>
            <a:endParaRPr lang="en-US" dirty="0"/>
          </a:p>
        </p:txBody>
      </p:sp>
      <p:sp>
        <p:nvSpPr>
          <p:cNvPr id="8" name="Content Placeholder 2">
            <a:extLst>
              <a:ext uri="{FF2B5EF4-FFF2-40B4-BE49-F238E27FC236}">
                <a16:creationId xmlns:a16="http://schemas.microsoft.com/office/drawing/2014/main" id="{FD1A9544-6BAF-2941-8369-90D2E8C37E93}"/>
              </a:ext>
            </a:extLst>
          </p:cNvPr>
          <p:cNvSpPr>
            <a:spLocks noGrp="1"/>
          </p:cNvSpPr>
          <p:nvPr>
            <p:ph idx="1"/>
          </p:nvPr>
        </p:nvSpPr>
        <p:spPr>
          <a:xfrm>
            <a:off x="193083" y="1143000"/>
            <a:ext cx="8772788" cy="3169164"/>
          </a:xfrm>
        </p:spPr>
        <p:txBody>
          <a:bodyPr/>
          <a:lstStyle/>
          <a:p>
            <a:r>
              <a:rPr lang="en-US" sz="2800" dirty="0"/>
              <a:t>Identify the focus of this course</a:t>
            </a:r>
          </a:p>
          <a:p>
            <a:r>
              <a:rPr lang="en-US" sz="2800" dirty="0"/>
              <a:t>Define OSHA and its mission</a:t>
            </a:r>
          </a:p>
          <a:p>
            <a:pPr>
              <a:spcAft>
                <a:spcPts val="600"/>
              </a:spcAft>
              <a:buFont typeface="ZapfDingbatsITC" charset="0"/>
              <a:buChar char="✸"/>
            </a:pPr>
            <a:r>
              <a:rPr lang="en-US" sz="2800" dirty="0"/>
              <a:t>List employer safety training responsibilities</a:t>
            </a:r>
          </a:p>
          <a:p>
            <a:pPr>
              <a:spcAft>
                <a:spcPts val="600"/>
              </a:spcAft>
              <a:buFont typeface="ZapfDingbatsITC" charset="0"/>
              <a:buChar char="✸"/>
            </a:pPr>
            <a:r>
              <a:rPr lang="en-US" sz="2800" dirty="0"/>
              <a:t>Describe the key elements of a job hazard analysis</a:t>
            </a:r>
          </a:p>
          <a:p>
            <a:pPr>
              <a:spcAft>
                <a:spcPts val="600"/>
              </a:spcAft>
              <a:buFont typeface="ZapfDingbatsITC" charset="0"/>
              <a:buChar char="✸"/>
            </a:pPr>
            <a:r>
              <a:rPr lang="en-US" sz="2800" dirty="0"/>
              <a:t>Explain the effectiveness of hazard control methods</a:t>
            </a:r>
          </a:p>
          <a:p>
            <a:pPr>
              <a:spcAft>
                <a:spcPts val="600"/>
              </a:spcAft>
              <a:buFont typeface="ZapfDingbatsITC" charset="0"/>
              <a:buChar char="✸"/>
            </a:pPr>
            <a:endParaRPr lang="en-US" sz="2400" dirty="0"/>
          </a:p>
        </p:txBody>
      </p:sp>
    </p:spTree>
    <p:extLst>
      <p:ext uri="{BB962C8B-B14F-4D97-AF65-F5344CB8AC3E}">
        <p14:creationId xmlns:p14="http://schemas.microsoft.com/office/powerpoint/2010/main" val="96070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914400"/>
          </a:xfrm>
        </p:spPr>
        <p:txBody>
          <a:bodyPr/>
          <a:lstStyle/>
          <a:p>
            <a:r>
              <a:rPr lang="en-US" sz="3600" dirty="0">
                <a:solidFill>
                  <a:schemeClr val="tx1"/>
                </a:solidFill>
              </a:rPr>
              <a:t>Targeted Topic Training Grant</a:t>
            </a:r>
          </a:p>
        </p:txBody>
      </p:sp>
      <p:grpSp>
        <p:nvGrpSpPr>
          <p:cNvPr id="3" name="Group 2" descr="Screen shot of site and mechanical hazards lesson first slide.">
            <a:extLst>
              <a:ext uri="{FF2B5EF4-FFF2-40B4-BE49-F238E27FC236}">
                <a16:creationId xmlns:a16="http://schemas.microsoft.com/office/drawing/2014/main" id="{B14D707D-C436-4DC6-9058-60EDE80EF3C3}"/>
              </a:ext>
            </a:extLst>
          </p:cNvPr>
          <p:cNvGrpSpPr/>
          <p:nvPr/>
        </p:nvGrpSpPr>
        <p:grpSpPr>
          <a:xfrm>
            <a:off x="1492470" y="1077031"/>
            <a:ext cx="2858814" cy="1883843"/>
            <a:chOff x="1492470" y="1077031"/>
            <a:chExt cx="2858814" cy="1883843"/>
          </a:xfrm>
        </p:grpSpPr>
        <p:sp>
          <p:nvSpPr>
            <p:cNvPr id="9" name="TextBox 8" descr="Screen shot of site and mechanical hazards lesson first slide."/>
            <p:cNvSpPr txBox="1"/>
            <p:nvPr/>
          </p:nvSpPr>
          <p:spPr>
            <a:xfrm>
              <a:off x="1714184" y="1965230"/>
              <a:ext cx="1214203" cy="461665"/>
            </a:xfrm>
            <a:prstGeom prst="rect">
              <a:avLst/>
            </a:prstGeom>
            <a:solidFill>
              <a:schemeClr val="bg1"/>
            </a:solidFill>
          </p:spPr>
          <p:txBody>
            <a:bodyPr wrap="square" rtlCol="0">
              <a:spAutoFit/>
            </a:bodyPr>
            <a:lstStyle/>
            <a:p>
              <a:endParaRPr lang="en-US" dirty="0">
                <a:latin typeface="Tahoma"/>
                <a:cs typeface="Tahoma"/>
              </a:endParaRPr>
            </a:p>
          </p:txBody>
        </p:sp>
        <p:pic>
          <p:nvPicPr>
            <p:cNvPr id="4" name="Picture 3" descr="Screen shot of site and mechanical hazards lesson first slide.">
              <a:extLst>
                <a:ext uri="{FF2B5EF4-FFF2-40B4-BE49-F238E27FC236}">
                  <a16:creationId xmlns:a16="http://schemas.microsoft.com/office/drawing/2014/main" id="{FFDA55D5-AC9B-BC40-B4EB-BF29200E08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92470" y="1077031"/>
              <a:ext cx="2858814" cy="1883843"/>
            </a:xfrm>
            <a:prstGeom prst="rect">
              <a:avLst/>
            </a:prstGeom>
            <a:ln w="19050">
              <a:solidFill>
                <a:schemeClr val="tx1"/>
              </a:solidFill>
            </a:ln>
          </p:spPr>
        </p:pic>
      </p:grpSp>
      <p:grpSp>
        <p:nvGrpSpPr>
          <p:cNvPr id="6" name="Group 5" descr="Screen shot of electrical hazards lesson first slide.">
            <a:extLst>
              <a:ext uri="{FF2B5EF4-FFF2-40B4-BE49-F238E27FC236}">
                <a16:creationId xmlns:a16="http://schemas.microsoft.com/office/drawing/2014/main" id="{2B94E561-C44A-411A-B201-E1B77B4A6276}"/>
              </a:ext>
            </a:extLst>
          </p:cNvPr>
          <p:cNvGrpSpPr/>
          <p:nvPr/>
        </p:nvGrpSpPr>
        <p:grpSpPr>
          <a:xfrm>
            <a:off x="4675556" y="1077670"/>
            <a:ext cx="2975974" cy="1882804"/>
            <a:chOff x="4675556" y="1077670"/>
            <a:chExt cx="2975974" cy="1882804"/>
          </a:xfrm>
        </p:grpSpPr>
        <p:sp>
          <p:nvSpPr>
            <p:cNvPr id="10" name="TextBox 9" descr="Screen shot of electrical hazards lesson first slide."/>
            <p:cNvSpPr txBox="1"/>
            <p:nvPr/>
          </p:nvSpPr>
          <p:spPr>
            <a:xfrm>
              <a:off x="4675556" y="1932152"/>
              <a:ext cx="1214203" cy="461665"/>
            </a:xfrm>
            <a:prstGeom prst="rect">
              <a:avLst/>
            </a:prstGeom>
            <a:solidFill>
              <a:schemeClr val="bg1"/>
            </a:solidFill>
          </p:spPr>
          <p:txBody>
            <a:bodyPr wrap="square" rtlCol="0">
              <a:spAutoFit/>
            </a:bodyPr>
            <a:lstStyle/>
            <a:p>
              <a:endParaRPr lang="en-US" dirty="0">
                <a:latin typeface="Tahoma"/>
                <a:cs typeface="Tahoma"/>
              </a:endParaRPr>
            </a:p>
          </p:txBody>
        </p:sp>
        <p:pic>
          <p:nvPicPr>
            <p:cNvPr id="5" name="Picture 4" descr="Screen shot of electrical hazards lesson first slide.">
              <a:extLst>
                <a:ext uri="{FF2B5EF4-FFF2-40B4-BE49-F238E27FC236}">
                  <a16:creationId xmlns:a16="http://schemas.microsoft.com/office/drawing/2014/main" id="{F4F64E90-5725-0E4D-93E5-89C8BE930E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53882" y="1077670"/>
              <a:ext cx="2897648" cy="1882804"/>
            </a:xfrm>
            <a:prstGeom prst="rect">
              <a:avLst/>
            </a:prstGeom>
            <a:ln w="19050">
              <a:solidFill>
                <a:schemeClr val="tx1"/>
              </a:solidFill>
            </a:ln>
          </p:spPr>
        </p:pic>
      </p:grpSp>
      <p:sp>
        <p:nvSpPr>
          <p:cNvPr id="17" name="Content Placeholder 2"/>
          <p:cNvSpPr txBox="1">
            <a:spLocks/>
          </p:cNvSpPr>
          <p:nvPr/>
        </p:nvSpPr>
        <p:spPr>
          <a:xfrm>
            <a:off x="91440" y="3123505"/>
            <a:ext cx="8955956" cy="3603219"/>
          </a:xfrm>
          <a:prstGeom prst="rect">
            <a:avLst/>
          </a:prstGeom>
        </p:spPr>
        <p:txBody>
          <a:bodyPr vert="horz" lIns="91440" tIns="45720" rIns="91440" bIns="45720" rtlCol="0">
            <a:noAutofit/>
          </a:bodyPr>
          <a:lstStyle>
            <a:lvl1pPr marL="456565" indent="-365760" algn="l" rtl="0" eaLnBrk="1" fontAlgn="base" hangingPunct="1">
              <a:spcBef>
                <a:spcPts val="600"/>
              </a:spcBef>
              <a:spcAft>
                <a:spcPts val="600"/>
              </a:spcAft>
              <a:buFont typeface="ZapfDingbatsITC" charset="0"/>
              <a:buChar char="✸"/>
              <a:tabLst/>
              <a:defRPr sz="2400" kern="1200">
                <a:solidFill>
                  <a:schemeClr val="tx1"/>
                </a:solidFill>
                <a:latin typeface="Tahoma" charset="0"/>
                <a:ea typeface="Tahoma" charset="0"/>
                <a:cs typeface="Tahoma" charset="0"/>
              </a:defRPr>
            </a:lvl1pPr>
            <a:lvl2pPr marL="731520" indent="-274320" algn="l" rtl="0" eaLnBrk="1" fontAlgn="base" hangingPunct="1">
              <a:spcBef>
                <a:spcPts val="600"/>
              </a:spcBef>
              <a:spcAft>
                <a:spcPts val="600"/>
              </a:spcAft>
              <a:buClr>
                <a:srgbClr val="317840"/>
              </a:buClr>
              <a:buFont typeface="ZapfDingbatsITC" charset="0"/>
              <a:buChar char="✧"/>
              <a:defRPr sz="2000" kern="1200">
                <a:solidFill>
                  <a:schemeClr val="tx1"/>
                </a:solidFill>
                <a:latin typeface="Tahoma" charset="0"/>
                <a:ea typeface="Tahoma" charset="0"/>
                <a:cs typeface="Tahoma" charset="0"/>
              </a:defRPr>
            </a:lvl2pPr>
            <a:lvl3pPr marL="914400" indent="-182880" algn="l" rtl="0" eaLnBrk="1" fontAlgn="base" hangingPunct="1">
              <a:spcBef>
                <a:spcPts val="600"/>
              </a:spcBef>
              <a:spcAft>
                <a:spcPts val="600"/>
              </a:spcAft>
              <a:buFont typeface="Arial" charset="0"/>
              <a:buChar char="•"/>
              <a:defRPr sz="18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457200"/>
            <a:r>
              <a:rPr lang="en-US" dirty="0"/>
              <a:t>Focus: </a:t>
            </a:r>
            <a:r>
              <a:rPr lang="en-US" b="1" dirty="0"/>
              <a:t>Large-scale ground-mounted PV systems</a:t>
            </a:r>
          </a:p>
          <a:p>
            <a:pPr lvl="1" indent="-365760"/>
            <a:r>
              <a:rPr lang="en-US" dirty="0"/>
              <a:t>Bring awareness to hazards found at these sites and control methods</a:t>
            </a:r>
          </a:p>
          <a:p>
            <a:pPr lvl="2" indent="-274320"/>
            <a:r>
              <a:rPr lang="en-US" dirty="0"/>
              <a:t>OSHA 30-hour construction safety also recommended</a:t>
            </a:r>
          </a:p>
          <a:p>
            <a:pPr lvl="1" indent="-365760"/>
            <a:r>
              <a:rPr lang="en-US" dirty="0"/>
              <a:t>This is safety training, not design and installation training! </a:t>
            </a:r>
          </a:p>
          <a:p>
            <a:pPr lvl="2" indent="-274320"/>
            <a:r>
              <a:rPr lang="en-US" dirty="0"/>
              <a:t>SEI in-depth courses</a:t>
            </a:r>
          </a:p>
          <a:p>
            <a:pPr marL="1097280" lvl="3" indent="-274320">
              <a:spcBef>
                <a:spcPts val="600"/>
              </a:spcBef>
              <a:spcAft>
                <a:spcPts val="600"/>
              </a:spcAft>
            </a:pPr>
            <a:r>
              <a:rPr lang="en-US" sz="1600" dirty="0"/>
              <a:t>PV101: Solar Electric Design and Installation</a:t>
            </a:r>
          </a:p>
          <a:p>
            <a:pPr marL="1097280" lvl="3" indent="-274320">
              <a:spcBef>
                <a:spcPts val="600"/>
              </a:spcBef>
              <a:spcAft>
                <a:spcPts val="600"/>
              </a:spcAft>
            </a:pPr>
            <a:r>
              <a:rPr lang="en-US" sz="1600" dirty="0"/>
              <a:t>PV202: Advanced PV System Design and the NEC</a:t>
            </a:r>
          </a:p>
          <a:p>
            <a:pPr marL="1097280" lvl="3" indent="-274320">
              <a:spcBef>
                <a:spcPts val="600"/>
              </a:spcBef>
              <a:spcAft>
                <a:spcPts val="600"/>
              </a:spcAft>
            </a:pPr>
            <a:r>
              <a:rPr lang="en-US" sz="1600" dirty="0"/>
              <a:t>PV350: Tools and Techniques for O&amp;M</a:t>
            </a:r>
          </a:p>
          <a:p>
            <a:pPr marL="731520" lvl="2" indent="0">
              <a:buNone/>
            </a:pPr>
            <a:endParaRPr lang="en-US" dirty="0"/>
          </a:p>
        </p:txBody>
      </p:sp>
    </p:spTree>
    <p:extLst>
      <p:ext uri="{BB962C8B-B14F-4D97-AF65-F5344CB8AC3E}">
        <p14:creationId xmlns:p14="http://schemas.microsoft.com/office/powerpoint/2010/main" val="178720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A3D12-0231-B443-AC9A-379AA41841EB}"/>
              </a:ext>
            </a:extLst>
          </p:cNvPr>
          <p:cNvSpPr>
            <a:spLocks noGrp="1"/>
          </p:cNvSpPr>
          <p:nvPr>
            <p:ph type="title"/>
          </p:nvPr>
        </p:nvSpPr>
        <p:spPr/>
        <p:txBody>
          <a:bodyPr/>
          <a:lstStyle/>
          <a:p>
            <a:r>
              <a:rPr lang="en-US" dirty="0">
                <a:solidFill>
                  <a:schemeClr val="tx1"/>
                </a:solidFill>
              </a:rPr>
              <a:t>To Pass this Course</a:t>
            </a:r>
          </a:p>
        </p:txBody>
      </p:sp>
      <p:sp>
        <p:nvSpPr>
          <p:cNvPr id="3" name="Content Placeholder 2">
            <a:extLst>
              <a:ext uri="{FF2B5EF4-FFF2-40B4-BE49-F238E27FC236}">
                <a16:creationId xmlns:a16="http://schemas.microsoft.com/office/drawing/2014/main" id="{AFEB9394-6B5E-0A40-AB7D-EAA05331F202}"/>
              </a:ext>
            </a:extLst>
          </p:cNvPr>
          <p:cNvSpPr>
            <a:spLocks noGrp="1"/>
          </p:cNvSpPr>
          <p:nvPr>
            <p:ph idx="1"/>
          </p:nvPr>
        </p:nvSpPr>
        <p:spPr>
          <a:xfrm>
            <a:off x="245192" y="1105978"/>
            <a:ext cx="8662834" cy="5533821"/>
          </a:xfrm>
        </p:spPr>
        <p:txBody>
          <a:bodyPr/>
          <a:lstStyle/>
          <a:p>
            <a:r>
              <a:rPr lang="en-US" dirty="0"/>
              <a:t>Introductory lesson</a:t>
            </a:r>
          </a:p>
          <a:p>
            <a:pPr lvl="1">
              <a:spcAft>
                <a:spcPts val="0"/>
              </a:spcAft>
            </a:pPr>
            <a:r>
              <a:rPr lang="en-US" dirty="0"/>
              <a:t>Presentation</a:t>
            </a:r>
          </a:p>
          <a:p>
            <a:pPr lvl="1">
              <a:spcAft>
                <a:spcPts val="0"/>
              </a:spcAft>
            </a:pPr>
            <a:r>
              <a:rPr lang="en-US" dirty="0"/>
              <a:t>Quiz- graded</a:t>
            </a:r>
          </a:p>
          <a:p>
            <a:r>
              <a:rPr lang="en-US" dirty="0"/>
              <a:t>Site &amp; Mechanical Hazards</a:t>
            </a:r>
          </a:p>
          <a:p>
            <a:pPr lvl="1">
              <a:spcAft>
                <a:spcPts val="0"/>
              </a:spcAft>
            </a:pPr>
            <a:r>
              <a:rPr lang="en-US" dirty="0"/>
              <a:t>Presentation (5 parts)</a:t>
            </a:r>
          </a:p>
          <a:p>
            <a:pPr lvl="1">
              <a:spcAft>
                <a:spcPts val="0"/>
              </a:spcAft>
            </a:pPr>
            <a:r>
              <a:rPr lang="en-US" dirty="0"/>
              <a:t>Quiz- graded</a:t>
            </a:r>
          </a:p>
          <a:p>
            <a:pPr lvl="1">
              <a:spcAft>
                <a:spcPts val="0"/>
              </a:spcAft>
            </a:pPr>
            <a:r>
              <a:rPr lang="en-US" dirty="0"/>
              <a:t>Field videos</a:t>
            </a:r>
          </a:p>
          <a:p>
            <a:pPr lvl="1">
              <a:spcAft>
                <a:spcPts val="0"/>
              </a:spcAft>
            </a:pPr>
            <a:r>
              <a:rPr lang="en-US" dirty="0"/>
              <a:t>Interactive exercise- not graded</a:t>
            </a:r>
          </a:p>
          <a:p>
            <a:r>
              <a:rPr lang="en-US" dirty="0"/>
              <a:t>Electrical Hazards</a:t>
            </a:r>
          </a:p>
          <a:p>
            <a:pPr lvl="1">
              <a:spcAft>
                <a:spcPts val="0"/>
              </a:spcAft>
            </a:pPr>
            <a:r>
              <a:rPr lang="en-US" dirty="0"/>
              <a:t>Presentations (7 parts)</a:t>
            </a:r>
          </a:p>
          <a:p>
            <a:pPr lvl="1">
              <a:spcAft>
                <a:spcPts val="0"/>
              </a:spcAft>
            </a:pPr>
            <a:r>
              <a:rPr lang="en-US" dirty="0"/>
              <a:t>Quiz- graded</a:t>
            </a:r>
          </a:p>
          <a:p>
            <a:pPr lvl="1">
              <a:spcAft>
                <a:spcPts val="0"/>
              </a:spcAft>
            </a:pPr>
            <a:r>
              <a:rPr lang="en-US" dirty="0"/>
              <a:t>Field videos</a:t>
            </a:r>
          </a:p>
          <a:p>
            <a:pPr lvl="1">
              <a:spcAft>
                <a:spcPts val="0"/>
              </a:spcAft>
            </a:pPr>
            <a:r>
              <a:rPr lang="en-US" dirty="0"/>
              <a:t>Interactive exercises- not graded</a:t>
            </a:r>
          </a:p>
          <a:p>
            <a:endParaRPr lang="en-US" dirty="0"/>
          </a:p>
          <a:p>
            <a:pPr lvl="1"/>
            <a:endParaRPr lang="en-US" dirty="0"/>
          </a:p>
          <a:p>
            <a:endParaRPr lang="en-US" dirty="0"/>
          </a:p>
        </p:txBody>
      </p:sp>
      <p:sp>
        <p:nvSpPr>
          <p:cNvPr id="5" name="Content Placeholder 2">
            <a:extLst>
              <a:ext uri="{FF2B5EF4-FFF2-40B4-BE49-F238E27FC236}">
                <a16:creationId xmlns:a16="http://schemas.microsoft.com/office/drawing/2014/main" id="{554D6307-235E-5E48-A074-B2B9966C6E97}"/>
              </a:ext>
            </a:extLst>
          </p:cNvPr>
          <p:cNvSpPr txBox="1">
            <a:spLocks/>
          </p:cNvSpPr>
          <p:nvPr/>
        </p:nvSpPr>
        <p:spPr>
          <a:xfrm>
            <a:off x="4536836" y="1129425"/>
            <a:ext cx="4536833" cy="5533821"/>
          </a:xfrm>
          <a:prstGeom prst="rect">
            <a:avLst/>
          </a:prstGeom>
        </p:spPr>
        <p:txBody>
          <a:bodyPr vert="horz" lIns="91440" tIns="45720" rIns="91440" bIns="45720" rtlCol="0">
            <a:noAutofit/>
          </a:bodyPr>
          <a:lstStyle>
            <a:lvl1pPr marL="456565" indent="-365760" algn="l" rtl="0" eaLnBrk="1" fontAlgn="base" hangingPunct="1">
              <a:spcBef>
                <a:spcPts val="600"/>
              </a:spcBef>
              <a:spcAft>
                <a:spcPts val="600"/>
              </a:spcAft>
              <a:buFont typeface="ZapfDingbatsITC" charset="0"/>
              <a:buChar char="✸"/>
              <a:tabLst/>
              <a:defRPr sz="2400" kern="1200">
                <a:solidFill>
                  <a:schemeClr val="tx1"/>
                </a:solidFill>
                <a:latin typeface="Tahoma" charset="0"/>
                <a:ea typeface="Tahoma" charset="0"/>
                <a:cs typeface="Tahoma" charset="0"/>
              </a:defRPr>
            </a:lvl1pPr>
            <a:lvl2pPr marL="731520" indent="-274320" algn="l" rtl="0" eaLnBrk="1" fontAlgn="base" hangingPunct="1">
              <a:spcBef>
                <a:spcPts val="600"/>
              </a:spcBef>
              <a:spcAft>
                <a:spcPts val="600"/>
              </a:spcAft>
              <a:buClr>
                <a:srgbClr val="317840"/>
              </a:buClr>
              <a:buFont typeface="ZapfDingbatsITC" charset="0"/>
              <a:buChar char="✧"/>
              <a:defRPr sz="2000" kern="1200">
                <a:solidFill>
                  <a:schemeClr val="tx1"/>
                </a:solidFill>
                <a:latin typeface="Tahoma" charset="0"/>
                <a:ea typeface="Tahoma" charset="0"/>
                <a:cs typeface="Tahoma" charset="0"/>
              </a:defRPr>
            </a:lvl2pPr>
            <a:lvl3pPr marL="914400" indent="-182880" algn="l" rtl="0" eaLnBrk="1" fontAlgn="base" hangingPunct="1">
              <a:spcBef>
                <a:spcPts val="600"/>
              </a:spcBef>
              <a:spcAft>
                <a:spcPts val="600"/>
              </a:spcAft>
              <a:buFont typeface="Arial" charset="0"/>
              <a:buChar char="•"/>
              <a:defRPr sz="18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Complete Survey</a:t>
            </a:r>
          </a:p>
          <a:p>
            <a:pPr marL="90805" indent="0">
              <a:buNone/>
            </a:pPr>
            <a:endParaRPr lang="en-US" dirty="0"/>
          </a:p>
          <a:p>
            <a:pPr marL="90805" indent="0">
              <a:buNone/>
            </a:pPr>
            <a:endParaRPr lang="en-US" dirty="0"/>
          </a:p>
          <a:p>
            <a:r>
              <a:rPr lang="en-US" dirty="0"/>
              <a:t>Print Record of Completion</a:t>
            </a:r>
          </a:p>
          <a:p>
            <a:endParaRPr lang="en-US" dirty="0"/>
          </a:p>
          <a:p>
            <a:endParaRPr lang="en-US" dirty="0"/>
          </a:p>
          <a:p>
            <a:pPr lvl="1"/>
            <a:endParaRPr lang="en-US" dirty="0"/>
          </a:p>
          <a:p>
            <a:endParaRPr lang="en-US" dirty="0"/>
          </a:p>
        </p:txBody>
      </p:sp>
      <p:sp>
        <p:nvSpPr>
          <p:cNvPr id="6" name="Down Arrow 5" descr="Down arrow showing that once you complete the survey you can print your record of completion.">
            <a:extLst>
              <a:ext uri="{FF2B5EF4-FFF2-40B4-BE49-F238E27FC236}">
                <a16:creationId xmlns:a16="http://schemas.microsoft.com/office/drawing/2014/main" id="{E24F4798-B07F-094D-A29D-874BA6C3F6D4}"/>
              </a:ext>
            </a:extLst>
          </p:cNvPr>
          <p:cNvSpPr/>
          <p:nvPr/>
        </p:nvSpPr>
        <p:spPr>
          <a:xfrm>
            <a:off x="6084275" y="1852245"/>
            <a:ext cx="644771" cy="750277"/>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mage of a record of completion.">
            <a:extLst>
              <a:ext uri="{FF2B5EF4-FFF2-40B4-BE49-F238E27FC236}">
                <a16:creationId xmlns:a16="http://schemas.microsoft.com/office/drawing/2014/main" id="{D43273A5-E022-C14A-870D-D929B5AA80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28492" y="3234882"/>
            <a:ext cx="2950038" cy="1993610"/>
          </a:xfrm>
          <a:prstGeom prst="rect">
            <a:avLst/>
          </a:prstGeom>
        </p:spPr>
      </p:pic>
      <p:sp>
        <p:nvSpPr>
          <p:cNvPr id="4" name="TextBox 3">
            <a:extLst>
              <a:ext uri="{FF2B5EF4-FFF2-40B4-BE49-F238E27FC236}">
                <a16:creationId xmlns:a16="http://schemas.microsoft.com/office/drawing/2014/main" id="{F87C7ADB-EE8C-EE46-9A6D-37672FAC8844}"/>
              </a:ext>
            </a:extLst>
          </p:cNvPr>
          <p:cNvSpPr txBox="1"/>
          <p:nvPr/>
        </p:nvSpPr>
        <p:spPr>
          <a:xfrm>
            <a:off x="4771293" y="5403849"/>
            <a:ext cx="3892062" cy="646331"/>
          </a:xfrm>
          <a:prstGeom prst="rect">
            <a:avLst/>
          </a:prstGeom>
          <a:solidFill>
            <a:schemeClr val="bg1">
              <a:lumMod val="95000"/>
            </a:schemeClr>
          </a:solidFill>
          <a:ln>
            <a:solidFill>
              <a:schemeClr val="tx1"/>
            </a:solidFill>
          </a:ln>
        </p:spPr>
        <p:txBody>
          <a:bodyPr wrap="square" rtlCol="0">
            <a:spAutoFit/>
          </a:bodyPr>
          <a:lstStyle/>
          <a:p>
            <a:pPr algn="ctr"/>
            <a:r>
              <a:rPr lang="en-US" sz="1800" dirty="0">
                <a:latin typeface="Tahoma"/>
                <a:cs typeface="Tahoma"/>
              </a:rPr>
              <a:t>Additional resources also available for further safety information </a:t>
            </a:r>
          </a:p>
        </p:txBody>
      </p:sp>
    </p:spTree>
    <p:extLst>
      <p:ext uri="{BB962C8B-B14F-4D97-AF65-F5344CB8AC3E}">
        <p14:creationId xmlns:p14="http://schemas.microsoft.com/office/powerpoint/2010/main" val="3751419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What is OSHA?</a:t>
            </a:r>
          </a:p>
        </p:txBody>
      </p:sp>
      <p:sp>
        <p:nvSpPr>
          <p:cNvPr id="5" name="Content Placeholder 2"/>
          <p:cNvSpPr txBox="1">
            <a:spLocks/>
          </p:cNvSpPr>
          <p:nvPr/>
        </p:nvSpPr>
        <p:spPr>
          <a:xfrm>
            <a:off x="235359" y="1076723"/>
            <a:ext cx="8630585" cy="5631116"/>
          </a:xfrm>
          <a:prstGeom prst="rect">
            <a:avLst/>
          </a:prstGeom>
        </p:spPr>
        <p:txBody>
          <a:bodyPr vert="horz" lIns="91440" tIns="45720" rIns="91440" bIns="45720" rtlCol="0">
            <a:noAutofit/>
          </a:bodyPr>
          <a:lstStyle>
            <a:lvl1pPr marL="456565" indent="-365760" algn="l" rtl="0" eaLnBrk="1" fontAlgn="base" hangingPunct="1">
              <a:spcBef>
                <a:spcPts val="600"/>
              </a:spcBef>
              <a:spcAft>
                <a:spcPts val="600"/>
              </a:spcAft>
              <a:buFont typeface="ZapfDingbatsITC" charset="0"/>
              <a:buChar char="✸"/>
              <a:tabLst/>
              <a:defRPr sz="2400" kern="1200">
                <a:solidFill>
                  <a:schemeClr val="tx1"/>
                </a:solidFill>
                <a:latin typeface="Tahoma" charset="0"/>
                <a:ea typeface="Tahoma" charset="0"/>
                <a:cs typeface="Tahoma" charset="0"/>
              </a:defRPr>
            </a:lvl1pPr>
            <a:lvl2pPr marL="731520" indent="-274320" algn="l" rtl="0" eaLnBrk="1" fontAlgn="base" hangingPunct="1">
              <a:spcBef>
                <a:spcPts val="600"/>
              </a:spcBef>
              <a:spcAft>
                <a:spcPts val="600"/>
              </a:spcAft>
              <a:buClr>
                <a:srgbClr val="317840"/>
              </a:buClr>
              <a:buFont typeface="ZapfDingbatsITC" charset="0"/>
              <a:buChar char="✧"/>
              <a:defRPr sz="2000" kern="1200">
                <a:solidFill>
                  <a:schemeClr val="tx1"/>
                </a:solidFill>
                <a:latin typeface="Tahoma" charset="0"/>
                <a:ea typeface="Tahoma" charset="0"/>
                <a:cs typeface="Tahoma" charset="0"/>
              </a:defRPr>
            </a:lvl2pPr>
            <a:lvl3pPr marL="914400" indent="-182880" algn="l" rtl="0" eaLnBrk="1" fontAlgn="base" hangingPunct="1">
              <a:spcBef>
                <a:spcPts val="600"/>
              </a:spcBef>
              <a:spcAft>
                <a:spcPts val="600"/>
              </a:spcAft>
              <a:buFont typeface="Arial" charset="0"/>
              <a:buChar char="•"/>
              <a:defRPr sz="18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457200"/>
            <a:r>
              <a:rPr lang="en-US" sz="2800" dirty="0"/>
              <a:t>Occupational Safety and Health Act of 1970 (OSH Act) was passed </a:t>
            </a:r>
            <a:r>
              <a:rPr lang="en-US" sz="2800" b="1" dirty="0"/>
              <a:t>to prevent workers from being killed or seriously harmed at work </a:t>
            </a:r>
          </a:p>
          <a:p>
            <a:pPr lvl="1" indent="-365760"/>
            <a:r>
              <a:rPr lang="en-US" sz="2400" dirty="0"/>
              <a:t>Employers have responsibility to provide safe workplace</a:t>
            </a:r>
          </a:p>
          <a:p>
            <a:pPr lvl="1"/>
            <a:endParaRPr lang="en-US" sz="2400" dirty="0"/>
          </a:p>
          <a:p>
            <a:pPr marL="457200" lvl="1" indent="0">
              <a:buNone/>
            </a:pPr>
            <a:endParaRPr lang="en-US" sz="2400" dirty="0"/>
          </a:p>
          <a:p>
            <a:pPr lvl="1"/>
            <a:endParaRPr lang="en-US" sz="2400" dirty="0"/>
          </a:p>
          <a:p>
            <a:pPr indent="-457200"/>
            <a:r>
              <a:rPr lang="en-US" sz="2800" dirty="0"/>
              <a:t>Law created the Occupational Safety and     Health Administration (OSHA)</a:t>
            </a:r>
          </a:p>
          <a:p>
            <a:pPr lvl="1" indent="-365760"/>
            <a:r>
              <a:rPr lang="en-US" sz="2400" dirty="0"/>
              <a:t>Sets and enforces protective workplace safety            and health standards</a:t>
            </a:r>
          </a:p>
          <a:p>
            <a:endParaRPr lang="en-US" sz="2800" dirty="0"/>
          </a:p>
        </p:txBody>
      </p:sp>
      <p:pic>
        <p:nvPicPr>
          <p:cNvPr id="12" name="Picture 11" descr="OSHA logo with tagline &quot;Job Safety and Health it's the Law!&quo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8783" y="3272768"/>
            <a:ext cx="6583399" cy="1078969"/>
          </a:xfrm>
          <a:prstGeom prst="rect">
            <a:avLst/>
          </a:prstGeom>
          <a:ln w="19050">
            <a:solidFill>
              <a:schemeClr val="tx1"/>
            </a:solidFill>
          </a:ln>
        </p:spPr>
      </p:pic>
    </p:spTree>
    <p:extLst>
      <p:ext uri="{BB962C8B-B14F-4D97-AF65-F5344CB8AC3E}">
        <p14:creationId xmlns:p14="http://schemas.microsoft.com/office/powerpoint/2010/main" val="14012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What is </a:t>
            </a:r>
            <a:r>
              <a:rPr lang="en-US" dirty="0" smtClean="0">
                <a:solidFill>
                  <a:schemeClr val="tx1"/>
                </a:solidFill>
              </a:rPr>
              <a:t>OSHA ?</a:t>
            </a:r>
            <a:endParaRPr lang="en-US" dirty="0">
              <a:solidFill>
                <a:schemeClr val="tx1"/>
              </a:solidFill>
            </a:endParaRPr>
          </a:p>
        </p:txBody>
      </p:sp>
      <p:sp>
        <p:nvSpPr>
          <p:cNvPr id="6" name="Content Placeholder 2"/>
          <p:cNvSpPr txBox="1">
            <a:spLocks/>
          </p:cNvSpPr>
          <p:nvPr/>
        </p:nvSpPr>
        <p:spPr>
          <a:xfrm>
            <a:off x="235359" y="1083803"/>
            <a:ext cx="8898807" cy="2552575"/>
          </a:xfrm>
          <a:prstGeom prst="rect">
            <a:avLst/>
          </a:prstGeom>
        </p:spPr>
        <p:txBody>
          <a:bodyPr vert="horz" lIns="91440" tIns="45720" rIns="91440" bIns="45720" rtlCol="0">
            <a:noAutofit/>
          </a:bodyPr>
          <a:lstStyle>
            <a:lvl1pPr marL="456565" indent="-365760" algn="l" rtl="0" eaLnBrk="1" fontAlgn="base" hangingPunct="1">
              <a:spcBef>
                <a:spcPts val="600"/>
              </a:spcBef>
              <a:spcAft>
                <a:spcPts val="600"/>
              </a:spcAft>
              <a:buFont typeface="ZapfDingbatsITC" charset="0"/>
              <a:buChar char="✸"/>
              <a:tabLst/>
              <a:defRPr sz="2400" kern="1200">
                <a:solidFill>
                  <a:schemeClr val="tx1"/>
                </a:solidFill>
                <a:latin typeface="Tahoma" charset="0"/>
                <a:ea typeface="Tahoma" charset="0"/>
                <a:cs typeface="Tahoma" charset="0"/>
              </a:defRPr>
            </a:lvl1pPr>
            <a:lvl2pPr marL="731520" indent="-274320" algn="l" rtl="0" eaLnBrk="1" fontAlgn="base" hangingPunct="1">
              <a:spcBef>
                <a:spcPts val="600"/>
              </a:spcBef>
              <a:spcAft>
                <a:spcPts val="600"/>
              </a:spcAft>
              <a:buClr>
                <a:srgbClr val="317840"/>
              </a:buClr>
              <a:buFont typeface="ZapfDingbatsITC" charset="0"/>
              <a:buChar char="✧"/>
              <a:defRPr sz="2000" kern="1200">
                <a:solidFill>
                  <a:schemeClr val="tx1"/>
                </a:solidFill>
                <a:latin typeface="Tahoma" charset="0"/>
                <a:ea typeface="Tahoma" charset="0"/>
                <a:cs typeface="Tahoma" charset="0"/>
              </a:defRPr>
            </a:lvl2pPr>
            <a:lvl3pPr marL="914400" indent="-182880" algn="l" rtl="0" eaLnBrk="1" fontAlgn="base" hangingPunct="1">
              <a:spcBef>
                <a:spcPts val="600"/>
              </a:spcBef>
              <a:spcAft>
                <a:spcPts val="600"/>
              </a:spcAft>
              <a:buFont typeface="Arial" charset="0"/>
              <a:buChar char="•"/>
              <a:defRPr sz="18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457200"/>
            <a:r>
              <a:rPr lang="en-US" sz="2800" dirty="0"/>
              <a:t>OSHA also provides information, training, and assistance to employers and workers </a:t>
            </a:r>
          </a:p>
          <a:p>
            <a:pPr lvl="1" indent="-365760"/>
            <a:r>
              <a:rPr lang="en-US" sz="2400" dirty="0"/>
              <a:t>This course developed under an OSHA Training Grant!</a:t>
            </a:r>
          </a:p>
          <a:p>
            <a:pPr lvl="1" indent="-365760"/>
            <a:endParaRPr lang="en-US" sz="2400" dirty="0"/>
          </a:p>
          <a:p>
            <a:pPr lvl="1" indent="-365760"/>
            <a:endParaRPr lang="en-US" sz="2400" dirty="0"/>
          </a:p>
          <a:p>
            <a:pPr lvl="1" indent="-365760"/>
            <a:endParaRPr lang="en-US" sz="2400" dirty="0"/>
          </a:p>
          <a:p>
            <a:pPr lvl="1" indent="-365760"/>
            <a:endParaRPr lang="en-US" sz="2400" dirty="0"/>
          </a:p>
          <a:p>
            <a:pPr indent="-457200"/>
            <a:r>
              <a:rPr lang="en-US" sz="2800" dirty="0"/>
              <a:t>For more information, visit </a:t>
            </a:r>
            <a:r>
              <a:rPr lang="en-US" sz="2800" dirty="0" err="1"/>
              <a:t>www.osha.gov</a:t>
            </a:r>
            <a:endParaRPr lang="en-US" sz="2800" dirty="0"/>
          </a:p>
        </p:txBody>
      </p:sp>
      <p:pic>
        <p:nvPicPr>
          <p:cNvPr id="5" name="Picture 4" descr="Susan Harwood Training Grants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109" y="3004175"/>
            <a:ext cx="7579779" cy="1156914"/>
          </a:xfrm>
          <a:prstGeom prst="rect">
            <a:avLst/>
          </a:prstGeom>
          <a:ln w="19050">
            <a:solidFill>
              <a:schemeClr val="tx1"/>
            </a:solidFill>
          </a:ln>
        </p:spPr>
      </p:pic>
    </p:spTree>
    <p:extLst>
      <p:ext uri="{BB962C8B-B14F-4D97-AF65-F5344CB8AC3E}">
        <p14:creationId xmlns:p14="http://schemas.microsoft.com/office/powerpoint/2010/main" val="7520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OSHA Federal &amp; State Plans</a:t>
            </a:r>
          </a:p>
        </p:txBody>
      </p:sp>
      <p:sp>
        <p:nvSpPr>
          <p:cNvPr id="5" name="TextBox 4"/>
          <p:cNvSpPr txBox="1"/>
          <p:nvPr/>
        </p:nvSpPr>
        <p:spPr>
          <a:xfrm>
            <a:off x="0" y="6553841"/>
            <a:ext cx="1885947" cy="276999"/>
          </a:xfrm>
          <a:prstGeom prst="rect">
            <a:avLst/>
          </a:prstGeom>
          <a:solidFill>
            <a:schemeClr val="bg1"/>
          </a:solidFill>
        </p:spPr>
        <p:txBody>
          <a:bodyPr wrap="square" rtlCol="0">
            <a:spAutoFit/>
          </a:bodyPr>
          <a:lstStyle/>
          <a:p>
            <a:r>
              <a:rPr lang="en-US" sz="1200" i="1" dirty="0">
                <a:latin typeface="Tahoma"/>
                <a:cs typeface="Tahoma"/>
              </a:rPr>
              <a:t>Source: </a:t>
            </a:r>
            <a:r>
              <a:rPr lang="en-US" sz="1200" i="1" dirty="0" err="1">
                <a:latin typeface="Tahoma"/>
                <a:cs typeface="Tahoma"/>
              </a:rPr>
              <a:t>osha.gov</a:t>
            </a:r>
            <a:endParaRPr lang="en-US" sz="1200" i="1" dirty="0">
              <a:latin typeface="Tahoma"/>
              <a:cs typeface="Tahoma"/>
            </a:endParaRPr>
          </a:p>
        </p:txBody>
      </p:sp>
      <p:pic>
        <p:nvPicPr>
          <p:cNvPr id="8" name="Picture 7" descr="Map of states that use federal OSHA or have OSHA approved state plan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99391" y="1028032"/>
            <a:ext cx="6130097" cy="5509103"/>
          </a:xfrm>
          <a:prstGeom prst="rect">
            <a:avLst/>
          </a:prstGeom>
        </p:spPr>
      </p:pic>
    </p:spTree>
    <p:extLst>
      <p:ext uri="{BB962C8B-B14F-4D97-AF65-F5344CB8AC3E}">
        <p14:creationId xmlns:p14="http://schemas.microsoft.com/office/powerpoint/2010/main" val="2176931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Inspection Priorities &amp; Penalties</a:t>
            </a:r>
          </a:p>
        </p:txBody>
      </p:sp>
      <p:sp>
        <p:nvSpPr>
          <p:cNvPr id="3" name="Content Placeholder 2"/>
          <p:cNvSpPr>
            <a:spLocks noGrp="1"/>
          </p:cNvSpPr>
          <p:nvPr>
            <p:ph idx="4294967295"/>
          </p:nvPr>
        </p:nvSpPr>
        <p:spPr>
          <a:xfrm>
            <a:off x="91440" y="1005217"/>
            <a:ext cx="5165725" cy="3513999"/>
          </a:xfrm>
        </p:spPr>
        <p:txBody>
          <a:bodyPr/>
          <a:lstStyle/>
          <a:p>
            <a:pPr>
              <a:spcAft>
                <a:spcPts val="600"/>
              </a:spcAft>
            </a:pPr>
            <a:r>
              <a:rPr lang="en-US" sz="2400" dirty="0"/>
              <a:t>Imminent danger</a:t>
            </a:r>
          </a:p>
          <a:p>
            <a:pPr>
              <a:spcAft>
                <a:spcPts val="600"/>
              </a:spcAft>
            </a:pPr>
            <a:r>
              <a:rPr lang="en-US" sz="2400" dirty="0"/>
              <a:t>Catastrophes / fatalities</a:t>
            </a:r>
          </a:p>
          <a:p>
            <a:pPr>
              <a:spcAft>
                <a:spcPts val="600"/>
              </a:spcAft>
            </a:pPr>
            <a:r>
              <a:rPr lang="en-US" sz="2400" dirty="0"/>
              <a:t>Worker complaints &amp; referrals</a:t>
            </a:r>
            <a:endParaRPr lang="en-US" sz="2200" dirty="0"/>
          </a:p>
          <a:p>
            <a:pPr>
              <a:spcAft>
                <a:spcPts val="600"/>
              </a:spcAft>
            </a:pPr>
            <a:r>
              <a:rPr lang="en-US" sz="2400" dirty="0"/>
              <a:t>Targeted inspections</a:t>
            </a:r>
          </a:p>
          <a:p>
            <a:pPr lvl="1">
              <a:spcAft>
                <a:spcPts val="600"/>
              </a:spcAft>
            </a:pPr>
            <a:r>
              <a:rPr lang="en-US" sz="2000" dirty="0"/>
              <a:t>High injury / illness rates</a:t>
            </a:r>
          </a:p>
          <a:p>
            <a:pPr lvl="1">
              <a:spcAft>
                <a:spcPts val="600"/>
              </a:spcAft>
            </a:pPr>
            <a:r>
              <a:rPr lang="en-US" sz="2000" dirty="0"/>
              <a:t>Severe violators</a:t>
            </a:r>
          </a:p>
          <a:p>
            <a:pPr>
              <a:spcAft>
                <a:spcPts val="600"/>
              </a:spcAft>
            </a:pPr>
            <a:r>
              <a:rPr lang="en-US" sz="2400" dirty="0"/>
              <a:t>Follow-up inspections</a:t>
            </a:r>
          </a:p>
        </p:txBody>
      </p:sp>
      <p:graphicFrame>
        <p:nvGraphicFramePr>
          <p:cNvPr id="14" name="Table 13" descr="Listing of the various violations and penalty per violation." title="Violation Types and Penalties">
            <a:extLst>
              <a:ext uri="{FF2B5EF4-FFF2-40B4-BE49-F238E27FC236}">
                <a16:creationId xmlns:a16="http://schemas.microsoft.com/office/drawing/2014/main" id="{A4E24FFB-0EC1-E94E-8652-D6D61684E7FE}"/>
              </a:ext>
            </a:extLst>
          </p:cNvPr>
          <p:cNvGraphicFramePr>
            <a:graphicFrameLocks noGrp="1"/>
          </p:cNvGraphicFramePr>
          <p:nvPr>
            <p:extLst>
              <p:ext uri="{D42A27DB-BD31-4B8C-83A1-F6EECF244321}">
                <p14:modId xmlns:p14="http://schemas.microsoft.com/office/powerpoint/2010/main" val="2000641333"/>
              </p:ext>
            </p:extLst>
          </p:nvPr>
        </p:nvGraphicFramePr>
        <p:xfrm>
          <a:off x="420418" y="4668518"/>
          <a:ext cx="8313683" cy="1816471"/>
        </p:xfrm>
        <a:graphic>
          <a:graphicData uri="http://schemas.openxmlformats.org/drawingml/2006/table">
            <a:tbl>
              <a:tblPr firstRow="1" bandRow="1">
                <a:tableStyleId>{EB344D84-9AFB-497E-A393-DC336BA19D2E}</a:tableStyleId>
              </a:tblPr>
              <a:tblGrid>
                <a:gridCol w="4148236">
                  <a:extLst>
                    <a:ext uri="{9D8B030D-6E8A-4147-A177-3AD203B41FA5}">
                      <a16:colId xmlns:a16="http://schemas.microsoft.com/office/drawing/2014/main" val="633309056"/>
                    </a:ext>
                  </a:extLst>
                </a:gridCol>
                <a:gridCol w="4165447">
                  <a:extLst>
                    <a:ext uri="{9D8B030D-6E8A-4147-A177-3AD203B41FA5}">
                      <a16:colId xmlns:a16="http://schemas.microsoft.com/office/drawing/2014/main" val="1337490737"/>
                    </a:ext>
                  </a:extLst>
                </a:gridCol>
              </a:tblGrid>
              <a:tr h="362949">
                <a:tc>
                  <a:txBody>
                    <a:bodyPr/>
                    <a:lstStyle/>
                    <a:p>
                      <a:r>
                        <a:rPr lang="en-US" sz="1600" b="1" dirty="0">
                          <a:solidFill>
                            <a:schemeClr val="tx1"/>
                          </a:solidFill>
                        </a:rPr>
                        <a:t>Type of Violation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600" b="1" dirty="0">
                          <a:solidFill>
                            <a:schemeClr val="tx1"/>
                          </a:solidFill>
                        </a:rPr>
                        <a:t>Penalty</a:t>
                      </a:r>
                      <a:endParaRPr lang="en-US" sz="18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33483716"/>
                  </a:ext>
                </a:extLst>
              </a:tr>
              <a:tr h="636819">
                <a:tc>
                  <a:txBody>
                    <a:bodyPr/>
                    <a:lstStyle/>
                    <a:p>
                      <a:r>
                        <a:rPr lang="en-US" sz="1400" dirty="0"/>
                        <a:t>Serious</a:t>
                      </a:r>
                    </a:p>
                    <a:p>
                      <a:r>
                        <a:rPr lang="en-US" sz="1400" dirty="0"/>
                        <a:t>Other-than-serious</a:t>
                      </a:r>
                    </a:p>
                    <a:p>
                      <a:r>
                        <a:rPr lang="en-US" sz="1400" dirty="0"/>
                        <a:t>Posting Requirements</a:t>
                      </a:r>
                    </a:p>
                  </a:txBody>
                  <a:tcPr anchor="ctr">
                    <a:lnL w="12700" cap="flat" cmpd="sng" algn="ctr">
                      <a:solidFill>
                        <a:schemeClr val="tx1"/>
                      </a:solidFill>
                      <a:prstDash val="solid"/>
                      <a:round/>
                      <a:headEnd type="none" w="med" len="med"/>
                      <a:tailEnd type="none" w="med" len="med"/>
                    </a:lnL>
                  </a:tcPr>
                </a:tc>
                <a:tc>
                  <a:txBody>
                    <a:bodyPr/>
                    <a:lstStyle/>
                    <a:p>
                      <a:r>
                        <a:rPr lang="en-US" sz="1400" dirty="0"/>
                        <a:t>$12,934 per violation</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13431563"/>
                  </a:ext>
                </a:extLst>
              </a:tr>
              <a:tr h="359053">
                <a:tc>
                  <a:txBody>
                    <a:bodyPr/>
                    <a:lstStyle/>
                    <a:p>
                      <a:r>
                        <a:rPr lang="en-US" sz="1400" dirty="0"/>
                        <a:t>Failure to abate</a:t>
                      </a:r>
                    </a:p>
                  </a:txBody>
                  <a:tcPr anchor="ctr">
                    <a:lnL w="12700" cap="flat" cmpd="sng" algn="ctr">
                      <a:solidFill>
                        <a:schemeClr val="tx1"/>
                      </a:solidFill>
                      <a:prstDash val="solid"/>
                      <a:round/>
                      <a:headEnd type="none" w="med" len="med"/>
                      <a:tailEnd type="none" w="med" len="med"/>
                    </a:lnL>
                  </a:tcPr>
                </a:tc>
                <a:tc>
                  <a:txBody>
                    <a:bodyPr/>
                    <a:lstStyle/>
                    <a:p>
                      <a:r>
                        <a:rPr lang="en-US" sz="1400" dirty="0"/>
                        <a:t>$12,934 per day beyond the abatement date</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1582536"/>
                  </a:ext>
                </a:extLst>
              </a:tr>
              <a:tr h="362949">
                <a:tc>
                  <a:txBody>
                    <a:bodyPr/>
                    <a:lstStyle/>
                    <a:p>
                      <a:r>
                        <a:rPr lang="en-US" sz="1400" dirty="0"/>
                        <a:t>Willful or repeated</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400" dirty="0"/>
                        <a:t>$129,336 per violation</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741801"/>
                  </a:ext>
                </a:extLst>
              </a:tr>
            </a:tbl>
          </a:graphicData>
        </a:graphic>
      </p:graphicFrame>
      <p:sp>
        <p:nvSpPr>
          <p:cNvPr id="4" name="TextBox 3"/>
          <p:cNvSpPr txBox="1"/>
          <p:nvPr/>
        </p:nvSpPr>
        <p:spPr>
          <a:xfrm>
            <a:off x="7335441" y="6502220"/>
            <a:ext cx="1516717" cy="261610"/>
          </a:xfrm>
          <a:prstGeom prst="rect">
            <a:avLst/>
          </a:prstGeom>
          <a:noFill/>
        </p:spPr>
        <p:txBody>
          <a:bodyPr wrap="square" rtlCol="0">
            <a:spAutoFit/>
          </a:bodyPr>
          <a:lstStyle/>
          <a:p>
            <a:r>
              <a:rPr lang="en-US" sz="1100" i="1" dirty="0">
                <a:latin typeface="Tahoma"/>
                <a:cs typeface="Tahoma"/>
              </a:rPr>
              <a:t>Source: </a:t>
            </a:r>
            <a:r>
              <a:rPr lang="en-US" sz="1100" i="1" dirty="0" err="1">
                <a:latin typeface="Tahoma"/>
                <a:cs typeface="Tahoma"/>
              </a:rPr>
              <a:t>osha.gov</a:t>
            </a:r>
            <a:endParaRPr lang="en-US" sz="1100" i="1" dirty="0">
              <a:latin typeface="Tahoma"/>
              <a:cs typeface="Tahoma"/>
            </a:endParaRPr>
          </a:p>
        </p:txBody>
      </p:sp>
      <p:pic>
        <p:nvPicPr>
          <p:cNvPr id="6" name="Picture 5" descr="sample of a viola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2584" y="1125440"/>
            <a:ext cx="3718560" cy="3273552"/>
          </a:xfrm>
          <a:prstGeom prst="rect">
            <a:avLst/>
          </a:prstGeom>
        </p:spPr>
      </p:pic>
    </p:spTree>
    <p:extLst>
      <p:ext uri="{BB962C8B-B14F-4D97-AF65-F5344CB8AC3E}">
        <p14:creationId xmlns:p14="http://schemas.microsoft.com/office/powerpoint/2010/main" val="1303036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79055-07AB-A94C-833E-D5BF64079428}"/>
              </a:ext>
            </a:extLst>
          </p:cNvPr>
          <p:cNvSpPr>
            <a:spLocks noGrp="1"/>
          </p:cNvSpPr>
          <p:nvPr>
            <p:ph type="title"/>
          </p:nvPr>
        </p:nvSpPr>
        <p:spPr/>
        <p:txBody>
          <a:bodyPr/>
          <a:lstStyle/>
          <a:p>
            <a:r>
              <a:rPr lang="en-US" sz="3600" dirty="0">
                <a:solidFill>
                  <a:schemeClr val="tx1"/>
                </a:solidFill>
              </a:rPr>
              <a:t>Whistleblower Protection Program</a:t>
            </a:r>
          </a:p>
        </p:txBody>
      </p:sp>
      <p:sp>
        <p:nvSpPr>
          <p:cNvPr id="6" name="Content Placeholder 1">
            <a:extLst>
              <a:ext uri="{FF2B5EF4-FFF2-40B4-BE49-F238E27FC236}">
                <a16:creationId xmlns:a16="http://schemas.microsoft.com/office/drawing/2014/main" id="{3576BA90-19F9-B041-9788-F5D750642B11}"/>
              </a:ext>
            </a:extLst>
          </p:cNvPr>
          <p:cNvSpPr txBox="1">
            <a:spLocks/>
          </p:cNvSpPr>
          <p:nvPr/>
        </p:nvSpPr>
        <p:spPr>
          <a:xfrm>
            <a:off x="91440" y="1005840"/>
            <a:ext cx="8690421" cy="5811866"/>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000" dirty="0"/>
              <a:t>Section 11(c) of OSH Act prohibits employers from discriminating against employees for exercising their rights under the Act</a:t>
            </a:r>
          </a:p>
          <a:p>
            <a:pPr>
              <a:spcAft>
                <a:spcPts val="600"/>
              </a:spcAft>
            </a:pPr>
            <a:r>
              <a:rPr lang="en-US" sz="2000" dirty="0"/>
              <a:t>Enforces whistleblower provisions of more than 20 whistleblower laws protecting employees who report violations of various workplace safety and health issues</a:t>
            </a:r>
          </a:p>
          <a:p>
            <a:pPr>
              <a:spcAft>
                <a:spcPts val="600"/>
              </a:spcAft>
            </a:pPr>
            <a:r>
              <a:rPr lang="en-US" sz="2000" dirty="0"/>
              <a:t>Rights include</a:t>
            </a:r>
          </a:p>
          <a:p>
            <a:pPr lvl="1">
              <a:spcAft>
                <a:spcPts val="600"/>
              </a:spcAft>
            </a:pPr>
            <a:r>
              <a:rPr lang="en-US" sz="1800" dirty="0"/>
              <a:t>Filing an OSHA complaint</a:t>
            </a:r>
          </a:p>
          <a:p>
            <a:pPr lvl="1">
              <a:spcAft>
                <a:spcPts val="600"/>
              </a:spcAft>
            </a:pPr>
            <a:r>
              <a:rPr lang="en-US" sz="1800" dirty="0"/>
              <a:t>Participating in an inspection or talking to an OSHA inspector</a:t>
            </a:r>
          </a:p>
          <a:p>
            <a:pPr lvl="1">
              <a:spcAft>
                <a:spcPts val="600"/>
              </a:spcAft>
            </a:pPr>
            <a:r>
              <a:rPr lang="en-US" sz="1800" dirty="0"/>
              <a:t>Seeking access to employee exposure and injury records</a:t>
            </a:r>
          </a:p>
          <a:p>
            <a:pPr lvl="1">
              <a:spcAft>
                <a:spcPts val="600"/>
              </a:spcAft>
            </a:pPr>
            <a:r>
              <a:rPr lang="en-US" sz="1800" dirty="0"/>
              <a:t>Reporting an injury</a:t>
            </a:r>
          </a:p>
          <a:p>
            <a:pPr lvl="1">
              <a:spcAft>
                <a:spcPts val="600"/>
              </a:spcAft>
            </a:pPr>
            <a:r>
              <a:rPr lang="en-US" sz="1800" dirty="0"/>
              <a:t>Raising a safety or health complaint with employer</a:t>
            </a:r>
          </a:p>
          <a:p>
            <a:pPr>
              <a:spcAft>
                <a:spcPts val="600"/>
              </a:spcAft>
            </a:pPr>
            <a:r>
              <a:rPr lang="en-US" sz="2000" dirty="0"/>
              <a:t>Complaints must be reported to OSHA within                                             30 days following retaliatory action</a:t>
            </a:r>
          </a:p>
          <a:p>
            <a:pPr>
              <a:spcAft>
                <a:spcPts val="600"/>
              </a:spcAft>
            </a:pPr>
            <a:r>
              <a:rPr lang="en-US" sz="2000" dirty="0"/>
              <a:t>For more information, visit www.whistleblowers.gov</a:t>
            </a:r>
          </a:p>
          <a:p>
            <a:pPr>
              <a:spcAft>
                <a:spcPts val="600"/>
              </a:spcAft>
            </a:pPr>
            <a:endParaRPr lang="en-US" sz="2000" dirty="0"/>
          </a:p>
          <a:p>
            <a:pPr>
              <a:spcAft>
                <a:spcPts val="600"/>
              </a:spcAft>
            </a:pPr>
            <a:endParaRPr lang="en-US" sz="1600" dirty="0"/>
          </a:p>
          <a:p>
            <a:pPr>
              <a:spcAft>
                <a:spcPts val="600"/>
              </a:spcAft>
            </a:pPr>
            <a:endParaRPr lang="en-US" dirty="0"/>
          </a:p>
          <a:p>
            <a:pPr>
              <a:spcAft>
                <a:spcPts val="600"/>
              </a:spcAft>
            </a:pPr>
            <a:endParaRPr lang="en-US" b="1" dirty="0"/>
          </a:p>
        </p:txBody>
      </p:sp>
      <p:pic>
        <p:nvPicPr>
          <p:cNvPr id="7" name="Picture 6" descr="Image of a whistle. ">
            <a:extLst>
              <a:ext uri="{FF2B5EF4-FFF2-40B4-BE49-F238E27FC236}">
                <a16:creationId xmlns:a16="http://schemas.microsoft.com/office/drawing/2014/main" id="{F67D2AEA-DE53-9B4F-93CA-63678B7154FE}"/>
              </a:ext>
            </a:extLst>
          </p:cNvPr>
          <p:cNvPicPr>
            <a:picLocks noChangeAspect="1"/>
          </p:cNvPicPr>
          <p:nvPr/>
        </p:nvPicPr>
        <p:blipFill rotWithShape="1">
          <a:blip r:embed="rId3" cstate="email">
            <a:alphaModFix amt="60000"/>
            <a:extLst>
              <a:ext uri="{28A0092B-C50C-407E-A947-70E740481C1C}">
                <a14:useLocalDpi xmlns:a14="http://schemas.microsoft.com/office/drawing/2010/main"/>
              </a:ext>
            </a:extLst>
          </a:blip>
          <a:srcRect/>
          <a:stretch/>
        </p:blipFill>
        <p:spPr>
          <a:xfrm>
            <a:off x="6103939" y="4090219"/>
            <a:ext cx="2942760" cy="1706400"/>
          </a:xfrm>
          <a:prstGeom prst="rect">
            <a:avLst/>
          </a:prstGeom>
        </p:spPr>
      </p:pic>
    </p:spTree>
    <p:extLst>
      <p:ext uri="{BB962C8B-B14F-4D97-AF65-F5344CB8AC3E}">
        <p14:creationId xmlns:p14="http://schemas.microsoft.com/office/powerpoint/2010/main" val="322994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SLIDE_COUNT" val="18"/>
  <p:tag name="ISPRING_ULTRA_SCORM_DURATION" val="3600"/>
  <p:tag name="ISPRING_ULTRA_SCORM_QUIZ_NUMBER" val="0"/>
  <p:tag name="ISPRING_RESOURCE_PATHS_HASH_2" val="cbf3833bb9551b6263dacd31eb3cb6c56573bca"/>
</p:tagLst>
</file>

<file path=ppt/theme/theme1.xml><?xml version="1.0" encoding="utf-8"?>
<a:theme xmlns:a="http://schemas.openxmlformats.org/drawingml/2006/main" name="2017 SEI PPT Template 11.2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a:latin typeface="Tahoma"/>
            <a:cs typeface="Tahoma"/>
          </a:defRPr>
        </a:defPPr>
      </a:lstStyle>
    </a:txDef>
  </a:objectDefaults>
  <a:extraClrSchemeLst/>
  <a:extLst>
    <a:ext uri="{05A4C25C-085E-4340-85A3-A5531E510DB2}">
      <thm15:themeFamily xmlns:thm15="http://schemas.microsoft.com/office/thememl/2012/main" name="SEI 2017.5 Master Template" id="{CBCCE843-8573-4CC4-A1E0-8BEF1CF449A2}" vid="{2F00FD2E-2F6F-4279-981D-6AAD1FFFEBC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SEI 2017.5 Master Template</Template>
  <TotalTime>0</TotalTime>
  <Words>4288</Words>
  <Application>Microsoft Office PowerPoint</Application>
  <PresentationFormat>On-screen Show (4:3)</PresentationFormat>
  <Paragraphs>350</Paragraphs>
  <Slides>19</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ＭＳ Ｐゴシック</vt:lpstr>
      <vt:lpstr>ＭＳ Ｐゴシック</vt:lpstr>
      <vt:lpstr>Arial</vt:lpstr>
      <vt:lpstr>Gill Sans</vt:lpstr>
      <vt:lpstr>Tahoma</vt:lpstr>
      <vt:lpstr>Times New Roman</vt:lpstr>
      <vt:lpstr>ZapfDingbatsITC</vt:lpstr>
      <vt:lpstr>2017 SEI PPT Template 11.22</vt:lpstr>
      <vt:lpstr>Course Introduction</vt:lpstr>
      <vt:lpstr>Learning Objectives</vt:lpstr>
      <vt:lpstr>Targeted Topic Training Grant</vt:lpstr>
      <vt:lpstr>To Pass this Course</vt:lpstr>
      <vt:lpstr>What is OSHA?</vt:lpstr>
      <vt:lpstr>What is OSHA ?</vt:lpstr>
      <vt:lpstr>OSHA Federal &amp; State Plans</vt:lpstr>
      <vt:lpstr>Inspection Priorities &amp; Penalties</vt:lpstr>
      <vt:lpstr>Whistleblower Protection Program</vt:lpstr>
      <vt:lpstr>OSHA &amp; PV Installation Safety OSHA 29 CFR 1926</vt:lpstr>
      <vt:lpstr>Employer Responsibility OSHA 29 CFR 1926 Subpart C </vt:lpstr>
      <vt:lpstr>Authorized, Competent, Qualified </vt:lpstr>
      <vt:lpstr>Site Safety Requirements</vt:lpstr>
      <vt:lpstr>Job Hazard Analysis (JHA)</vt:lpstr>
      <vt:lpstr> Identify Work Zones</vt:lpstr>
      <vt:lpstr>Identify Hazards</vt:lpstr>
      <vt:lpstr>Control Effectiveness</vt:lpstr>
      <vt:lpstr>Promote A Culture of Safety</vt:lpstr>
      <vt:lpstr>The Focus Four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2021-05-17T12:56:32Z</dcterms:created>
  <dcterms:modified xsi:type="dcterms:W3CDTF">2021-05-17T12:56:38Z</dcterms:modified>
  <cp:category/>
</cp:coreProperties>
</file>