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5" r:id="rId2"/>
    <p:sldId id="257" r:id="rId3"/>
    <p:sldId id="272" r:id="rId4"/>
    <p:sldId id="259" r:id="rId5"/>
    <p:sldId id="261" r:id="rId6"/>
    <p:sldId id="262" r:id="rId7"/>
    <p:sldId id="263" r:id="rId8"/>
    <p:sldId id="264" r:id="rId9"/>
    <p:sldId id="265" r:id="rId10"/>
    <p:sldId id="273" r:id="rId11"/>
    <p:sldId id="280" r:id="rId12"/>
    <p:sldId id="268" r:id="rId13"/>
    <p:sldId id="269" r:id="rId14"/>
    <p:sldId id="274" r:id="rId15"/>
    <p:sldId id="279" r:id="rId16"/>
    <p:sldId id="278" r:id="rId17"/>
    <p:sldId id="27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0" userDrawn="1">
          <p15:clr>
            <a:srgbClr val="A4A3A4"/>
          </p15:clr>
        </p15:guide>
        <p15:guide id="2" pos="57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3"/>
    <p:restoredTop sz="64254"/>
  </p:normalViewPr>
  <p:slideViewPr>
    <p:cSldViewPr snapToGrid="0" snapToObjects="1">
      <p:cViewPr varScale="1">
        <p:scale>
          <a:sx n="45" d="100"/>
          <a:sy n="45" d="100"/>
        </p:scale>
        <p:origin x="1594" y="43"/>
      </p:cViewPr>
      <p:guideLst>
        <p:guide orient="horz" pos="2040"/>
        <p:guide pos="5736"/>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82D3F5-0E72-A44A-A31D-1E9CADC288B0}" type="datetimeFigureOut">
              <a:rPr lang="en-US" smtClean="0"/>
              <a:t>4/2/2021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873EA3-7053-1B4C-A230-75845DAF3E9E}" type="slidenum">
              <a:rPr lang="en-US" smtClean="0"/>
              <a:t>‹#›</a:t>
            </a:fld>
            <a:endParaRPr lang="en-US" dirty="0"/>
          </a:p>
        </p:txBody>
      </p:sp>
    </p:spTree>
    <p:extLst>
      <p:ext uri="{BB962C8B-B14F-4D97-AF65-F5344CB8AC3E}">
        <p14:creationId xmlns:p14="http://schemas.microsoft.com/office/powerpoint/2010/main" val="1621724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osha.gov/workers/index.html"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osha.gov/OshDoc/Directive_pdf/CPL_03-00-019.pdf"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safetyresourcesblog.com/2014/08/16/osha-quickcards-download-here-all-free-englishspanishother/" TargetMode="External"/><Relationship Id="rId4" Type="http://schemas.openxmlformats.org/officeDocument/2006/relationships/hyperlink" Target="https://www.osha.gov/dte/outreach/construction_generalindustry/gi_outreach_tp.html"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a:t>
            </a:fld>
            <a:endParaRPr lang="en-US" dirty="0"/>
          </a:p>
        </p:txBody>
      </p:sp>
    </p:spTree>
    <p:extLst>
      <p:ext uri="{BB962C8B-B14F-4D97-AF65-F5344CB8AC3E}">
        <p14:creationId xmlns:p14="http://schemas.microsoft.com/office/powerpoint/2010/main" val="117823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Simply put, machine guarding protects the worker from the hazard.  Machine guarding should not impede the lubrication or operation of the machine.</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13</a:t>
            </a:fld>
            <a:endParaRPr lang="en-US" dirty="0"/>
          </a:p>
        </p:txBody>
      </p:sp>
    </p:spTree>
    <p:extLst>
      <p:ext uri="{BB962C8B-B14F-4D97-AF65-F5344CB8AC3E}">
        <p14:creationId xmlns:p14="http://schemas.microsoft.com/office/powerpoint/2010/main" val="591424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If an adjustment needs to be made or a blade needs to be changed press the emergency stop button and turn the power disconnect switch off.  This in conjunction with the door interlocks gives the user 3 levels of disconnection from the power source.  </a:t>
            </a:r>
          </a:p>
          <a:p>
            <a:r>
              <a:rPr lang="en-US" sz="1200" kern="1200" dirty="0">
                <a:solidFill>
                  <a:schemeClr val="tx1"/>
                </a:solidFill>
                <a:effectLst/>
                <a:latin typeface="+mn-lt"/>
                <a:ea typeface="+mn-ea"/>
                <a:cs typeface="+mn-cs"/>
              </a:rPr>
              <a:t>To release the emergency stop button turn it clockwise and let it pop out.</a:t>
            </a:r>
          </a:p>
          <a:p>
            <a:r>
              <a:rPr lang="en-US" sz="1200" kern="1200" dirty="0">
                <a:solidFill>
                  <a:schemeClr val="tx1"/>
                </a:solidFill>
                <a:effectLst/>
                <a:latin typeface="+mn-lt"/>
                <a:ea typeface="+mn-ea"/>
                <a:cs typeface="+mn-cs"/>
              </a:rPr>
              <a:t>Do not remove any guards from the machine.  If there is a problem with the guards let the shop staff know.</a:t>
            </a:r>
          </a:p>
          <a:p>
            <a:r>
              <a:rPr lang="en-US" sz="1200" kern="1200" dirty="0">
                <a:solidFill>
                  <a:schemeClr val="tx1"/>
                </a:solidFill>
                <a:effectLst/>
                <a:latin typeface="+mn-lt"/>
                <a:ea typeface="+mn-ea"/>
                <a:cs typeface="+mn-cs"/>
              </a:rPr>
              <a:t>Always make sure that the workpiece is placed securely on the table.</a:t>
            </a:r>
          </a:p>
          <a:p>
            <a:r>
              <a:rPr lang="en-US" sz="1200" kern="1200" dirty="0">
                <a:solidFill>
                  <a:schemeClr val="tx1"/>
                </a:solidFill>
                <a:effectLst/>
                <a:latin typeface="+mn-lt"/>
                <a:ea typeface="+mn-ea"/>
                <a:cs typeface="+mn-cs"/>
              </a:rPr>
              <a:t>Always make sure that the machine is off before reaching in to grab the work piece or reaching around the blade. </a:t>
            </a:r>
          </a:p>
          <a:p>
            <a:r>
              <a:rPr lang="en-US" sz="1200" kern="1200" dirty="0">
                <a:solidFill>
                  <a:schemeClr val="tx1"/>
                </a:solidFill>
                <a:effectLst/>
                <a:latin typeface="+mn-lt"/>
                <a:ea typeface="+mn-ea"/>
                <a:cs typeface="+mn-cs"/>
              </a:rPr>
              <a:t>If a problem arises on the saw alert the shop staff.  They are the only people that can assess maintenance issues.</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14</a:t>
            </a:fld>
            <a:endParaRPr lang="en-US" dirty="0"/>
          </a:p>
        </p:txBody>
      </p:sp>
    </p:spTree>
    <p:extLst>
      <p:ext uri="{BB962C8B-B14F-4D97-AF65-F5344CB8AC3E}">
        <p14:creationId xmlns:p14="http://schemas.microsoft.com/office/powerpoint/2010/main" val="3575776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prevent injuries, be aware of hazard signages next to the machinery.</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15</a:t>
            </a:fld>
            <a:endParaRPr lang="en-US" dirty="0"/>
          </a:p>
        </p:txBody>
      </p:sp>
    </p:spTree>
    <p:extLst>
      <p:ext uri="{BB962C8B-B14F-4D97-AF65-F5344CB8AC3E}">
        <p14:creationId xmlns:p14="http://schemas.microsoft.com/office/powerpoint/2010/main" val="2591345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Lockout/tagout procedures</a:t>
            </a:r>
            <a:r>
              <a:rPr lang="en-US" dirty="0"/>
              <a:t> are safeguarding methods to prevent injury due to hazardous energy sources. If you see the machines with the signs featured in the image or that are under lock and key, please stay away and do not touch or attempt to start it.</a:t>
            </a:r>
            <a:endParaRPr lang="en-US" sz="1800" dirty="0"/>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16</a:t>
            </a:fld>
            <a:endParaRPr lang="en-US" dirty="0"/>
          </a:p>
        </p:txBody>
      </p:sp>
    </p:spTree>
    <p:extLst>
      <p:ext uri="{BB962C8B-B14F-4D97-AF65-F5344CB8AC3E}">
        <p14:creationId xmlns:p14="http://schemas.microsoft.com/office/powerpoint/2010/main" val="8573863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Personal Protective Equipment may be a bit uncomfortable or bulky, but needs to be worn to protect the user from injury. </a:t>
            </a:r>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17</a:t>
            </a:fld>
            <a:endParaRPr lang="en-US" dirty="0"/>
          </a:p>
        </p:txBody>
      </p:sp>
    </p:spTree>
    <p:extLst>
      <p:ext uri="{BB962C8B-B14F-4D97-AF65-F5344CB8AC3E}">
        <p14:creationId xmlns:p14="http://schemas.microsoft.com/office/powerpoint/2010/main" val="793590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Calibri" panose="020F0502020204030204" pitchFamily="34" charset="0"/>
                <a:ea typeface="+mn-ea"/>
                <a:cs typeface="+mn-cs"/>
              </a:rPr>
              <a:t>OSHA was started to protect workers in the work place.  Before OSHA there was no organization that tracked work place injuries.  There were also no safety standards for employers.</a:t>
            </a:r>
          </a:p>
          <a:p>
            <a:r>
              <a:rPr lang="en-US" sz="1200" kern="1200" dirty="0">
                <a:solidFill>
                  <a:schemeClr val="tx1"/>
                </a:solidFill>
                <a:effectLst/>
                <a:latin typeface="Calibri" panose="020F0502020204030204" pitchFamily="34" charset="0"/>
                <a:ea typeface="+mn-ea"/>
                <a:cs typeface="+mn-cs"/>
              </a:rPr>
              <a:t> </a:t>
            </a:r>
          </a:p>
          <a:p>
            <a:r>
              <a:rPr lang="en-US" sz="1200" kern="1200" dirty="0">
                <a:solidFill>
                  <a:schemeClr val="tx1"/>
                </a:solidFill>
                <a:effectLst/>
                <a:latin typeface="Calibri" panose="020F0502020204030204" pitchFamily="34" charset="0"/>
                <a:ea typeface="+mn-ea"/>
                <a:cs typeface="+mn-cs"/>
              </a:rPr>
              <a:t>OSHA has 2 branches, the Enforcement Branch and the Collaboration Branch.  </a:t>
            </a:r>
          </a:p>
          <a:p>
            <a:r>
              <a:rPr lang="en-US" sz="1200" kern="1200" dirty="0">
                <a:solidFill>
                  <a:schemeClr val="tx1"/>
                </a:solidFill>
                <a:effectLst/>
                <a:latin typeface="Calibri" panose="020F0502020204030204" pitchFamily="34" charset="0"/>
                <a:ea typeface="+mn-ea"/>
                <a:cs typeface="+mn-cs"/>
              </a:rPr>
              <a:t> </a:t>
            </a:r>
          </a:p>
          <a:p>
            <a:r>
              <a:rPr lang="en-US" sz="1200" kern="1200" dirty="0">
                <a:solidFill>
                  <a:schemeClr val="tx1"/>
                </a:solidFill>
                <a:effectLst/>
                <a:latin typeface="Calibri" panose="020F0502020204030204" pitchFamily="34" charset="0"/>
                <a:ea typeface="+mn-ea"/>
                <a:cs typeface="+mn-cs"/>
              </a:rPr>
              <a:t>The Enforcement Branch investigates complaints and serious accidents.  </a:t>
            </a:r>
          </a:p>
          <a:p>
            <a:r>
              <a:rPr lang="en-US" sz="1200" kern="1200" dirty="0">
                <a:solidFill>
                  <a:schemeClr val="tx1"/>
                </a:solidFill>
                <a:effectLst/>
                <a:latin typeface="Calibri" panose="020F0502020204030204" pitchFamily="34" charset="0"/>
                <a:ea typeface="+mn-ea"/>
                <a:cs typeface="+mn-cs"/>
              </a:rPr>
              <a:t>The Collaboration Branch works on education, such as the Susan Harwood Grant.</a:t>
            </a:r>
          </a:p>
          <a:p>
            <a:r>
              <a:rPr lang="en-US" sz="1200" kern="1200" dirty="0">
                <a:solidFill>
                  <a:schemeClr val="tx1"/>
                </a:solidFill>
                <a:effectLst/>
                <a:latin typeface="Calibri" panose="020F0502020204030204" pitchFamily="34" charset="0"/>
                <a:ea typeface="+mn-ea"/>
                <a:cs typeface="+mn-cs"/>
              </a:rPr>
              <a:t> </a:t>
            </a:r>
          </a:p>
          <a:p>
            <a:r>
              <a:rPr lang="en-US" sz="1200" kern="1200" dirty="0">
                <a:solidFill>
                  <a:schemeClr val="tx1"/>
                </a:solidFill>
                <a:effectLst/>
                <a:latin typeface="Calibri" panose="020F0502020204030204" pitchFamily="34" charset="0"/>
                <a:ea typeface="+mn-ea"/>
                <a:cs typeface="+mn-cs"/>
              </a:rPr>
              <a:t> </a:t>
            </a:r>
          </a:p>
          <a:p>
            <a:endParaRPr lang="en-US" dirty="0"/>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5</a:t>
            </a:fld>
            <a:endParaRPr lang="en-US" dirty="0"/>
          </a:p>
        </p:txBody>
      </p:sp>
    </p:spTree>
    <p:extLst>
      <p:ext uri="{BB962C8B-B14F-4D97-AF65-F5344CB8AC3E}">
        <p14:creationId xmlns:p14="http://schemas.microsoft.com/office/powerpoint/2010/main" val="3123279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Read the rights to the trainees and point them to the posters available around the workplace where they can refer to for more information.</a:t>
            </a:r>
          </a:p>
          <a:p>
            <a:r>
              <a:rPr lang="en-US" sz="1200" kern="1200" dirty="0">
                <a:solidFill>
                  <a:schemeClr val="tx1"/>
                </a:solidFill>
                <a:effectLst/>
                <a:latin typeface="+mn-lt"/>
                <a:ea typeface="+mn-ea"/>
                <a:cs typeface="+mn-cs"/>
              </a:rPr>
              <a:t>Extra resources can be found at </a:t>
            </a:r>
            <a:r>
              <a:rPr lang="en-US" sz="1200" u="sng" kern="1200" dirty="0">
                <a:solidFill>
                  <a:schemeClr val="tx1"/>
                </a:solidFill>
                <a:effectLst/>
                <a:latin typeface="+mn-lt"/>
                <a:ea typeface="+mn-ea"/>
                <a:cs typeface="+mn-cs"/>
                <a:hlinkClick r:id="rId3"/>
              </a:rPr>
              <a:t>https://www.osha.gov/workers/index.html</a:t>
            </a:r>
            <a:r>
              <a:rPr lang="en-US" dirty="0">
                <a:effectLst/>
              </a:rPr>
              <a:t> </a:t>
            </a:r>
            <a:endParaRPr lang="en-US" dirty="0"/>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6</a:t>
            </a:fld>
            <a:endParaRPr lang="en-US" dirty="0"/>
          </a:p>
        </p:txBody>
      </p:sp>
    </p:spTree>
    <p:extLst>
      <p:ext uri="{BB962C8B-B14F-4D97-AF65-F5344CB8AC3E}">
        <p14:creationId xmlns:p14="http://schemas.microsoft.com/office/powerpoint/2010/main" val="2092153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accidents result from persons working on, or around, moving machinery. These accidents could have been prevented by the installation and proper maintenance of guarding. The goal of this training is to make the guarding of all equipment as easily understood as possible and re-</a:t>
            </a:r>
            <a:r>
              <a:rPr lang="en-US" sz="1200" kern="1200" dirty="0" err="1">
                <a:solidFill>
                  <a:schemeClr val="tx1"/>
                </a:solidFill>
                <a:effectLst/>
                <a:latin typeface="+mn-lt"/>
                <a:ea typeface="+mn-ea"/>
                <a:cs typeface="+mn-cs"/>
              </a:rPr>
              <a:t>inforce</a:t>
            </a:r>
            <a:r>
              <a:rPr lang="en-US" sz="1200" kern="1200" dirty="0">
                <a:solidFill>
                  <a:schemeClr val="tx1"/>
                </a:solidFill>
                <a:effectLst/>
                <a:latin typeface="+mn-lt"/>
                <a:ea typeface="+mn-ea"/>
                <a:cs typeface="+mn-cs"/>
              </a:rPr>
              <a:t> the safe working procedures that must always be in place around dangerous equipment.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This list of accidents is as long as it is horrifying.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Safeguards are essential for protecting workers from needless and preventable injuries. Where the operation of a machine can injure the operator or other workers, the hazard must be controlled or eliminated.</a:t>
            </a:r>
          </a:p>
          <a:p>
            <a:r>
              <a:rPr lang="en-US" sz="1200" kern="1200" dirty="0">
                <a:solidFill>
                  <a:schemeClr val="tx1"/>
                </a:solidFill>
                <a:effectLst/>
                <a:latin typeface="+mn-lt"/>
                <a:ea typeface="+mn-ea"/>
                <a:cs typeface="+mn-cs"/>
              </a:rPr>
              <a:t> </a:t>
            </a:r>
          </a:p>
          <a:p>
            <a:r>
              <a:rPr lang="en-US" sz="1200" u="sng" kern="1200" dirty="0">
                <a:solidFill>
                  <a:schemeClr val="tx1"/>
                </a:solidFill>
                <a:effectLst/>
                <a:latin typeface="+mn-lt"/>
                <a:ea typeface="+mn-ea"/>
                <a:cs typeface="+mn-cs"/>
                <a:hlinkClick r:id="rId3"/>
              </a:rPr>
              <a:t>National Emphasis Program on Amputations</a:t>
            </a:r>
            <a:r>
              <a:rPr lang="en-US" sz="1200" kern="1200" dirty="0">
                <a:solidFill>
                  <a:schemeClr val="tx1"/>
                </a:solidFill>
                <a:effectLst/>
                <a:latin typeface="+mn-lt"/>
                <a:ea typeface="+mn-ea"/>
                <a:cs typeface="+mn-cs"/>
              </a:rPr>
              <a:t>*. CPL 03-00-019, (August 13, 2015). Describes policies and procedures for implementing a National Emphasis Program (NEP) to identify and to reduce workplace machinery and equipment hazards which are causing or likely to cause amputations.</a:t>
            </a:r>
          </a:p>
          <a:p>
            <a:r>
              <a:rPr lang="en-US" sz="1200" kern="1200" dirty="0">
                <a:solidFill>
                  <a:schemeClr val="tx1"/>
                </a:solidFill>
                <a:effectLst/>
                <a:latin typeface="+mn-lt"/>
                <a:ea typeface="+mn-ea"/>
                <a:cs typeface="+mn-cs"/>
              </a:rPr>
              <a:t>Resource:  </a:t>
            </a:r>
            <a:r>
              <a:rPr lang="en-US" sz="1200" u="sng" kern="1200" dirty="0">
                <a:solidFill>
                  <a:schemeClr val="tx1"/>
                </a:solidFill>
                <a:effectLst/>
                <a:latin typeface="+mn-lt"/>
                <a:ea typeface="+mn-ea"/>
                <a:cs typeface="+mn-cs"/>
                <a:hlinkClick r:id="rId4"/>
              </a:rPr>
              <a:t>https://www.osha.gov/dte/outreach/construction_generalindustry/gi_outreach_tp.html</a:t>
            </a:r>
            <a:r>
              <a:rPr lang="en-US" sz="1200" kern="1200" dirty="0">
                <a:solidFill>
                  <a:schemeClr val="tx1"/>
                </a:solidFill>
                <a:effectLst/>
                <a:latin typeface="+mn-lt"/>
                <a:ea typeface="+mn-ea"/>
                <a:cs typeface="+mn-cs"/>
              </a:rPr>
              <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hlinkClick r:id="rId5"/>
              </a:rPr>
              <a:t>https://safetyresourcesblog.com/2014/08/16/osha-quickcards-download-here-all-free-englishspanishother/</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7</a:t>
            </a:fld>
            <a:endParaRPr lang="en-US" dirty="0"/>
          </a:p>
        </p:txBody>
      </p:sp>
    </p:spTree>
    <p:extLst>
      <p:ext uri="{BB962C8B-B14F-4D97-AF65-F5344CB8AC3E}">
        <p14:creationId xmlns:p14="http://schemas.microsoft.com/office/powerpoint/2010/main" val="3887115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Review the function of these buttons and switches.  When ready to use the saw make sure that the power disconnect is on and that the emergency stop button is released.  Then press the green start button.</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8</a:t>
            </a:fld>
            <a:endParaRPr lang="en-US" dirty="0"/>
          </a:p>
        </p:txBody>
      </p:sp>
    </p:spTree>
    <p:extLst>
      <p:ext uri="{BB962C8B-B14F-4D97-AF65-F5344CB8AC3E}">
        <p14:creationId xmlns:p14="http://schemas.microsoft.com/office/powerpoint/2010/main" val="2638228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Band Wheels are what drive the blade.  The saw blade tension is adjusted by turning the Saw Band Tension Knob.  Reference the Saw Band Tension Indicator for the proper blade tension.</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9</a:t>
            </a:fld>
            <a:endParaRPr lang="en-US" dirty="0"/>
          </a:p>
        </p:txBody>
      </p:sp>
    </p:spTree>
    <p:extLst>
      <p:ext uri="{BB962C8B-B14F-4D97-AF65-F5344CB8AC3E}">
        <p14:creationId xmlns:p14="http://schemas.microsoft.com/office/powerpoint/2010/main" val="1532515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These hazards exist on the Vertical Band Saw and they need to be guarded.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Explain that the Point of Operation is where the work is being done on the machine.  In this case it is where the band saw blade contacts the work material or at the machine table.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Nip Points exist at the saw blade and table interface and at the blade drive wheels inside the saw doors.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Chips may fly up or fall to the floor.  </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10</a:t>
            </a:fld>
            <a:endParaRPr lang="en-US" dirty="0"/>
          </a:p>
        </p:txBody>
      </p:sp>
    </p:spTree>
    <p:extLst>
      <p:ext uri="{BB962C8B-B14F-4D97-AF65-F5344CB8AC3E}">
        <p14:creationId xmlns:p14="http://schemas.microsoft.com/office/powerpoint/2010/main" val="454220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80000"/>
              </a:lnSpc>
              <a:spcBef>
                <a:spcPts val="0"/>
              </a:spcBef>
              <a:buClr>
                <a:schemeClr val="dk1"/>
              </a:buClr>
              <a:buSzPts val="2800"/>
              <a:buNone/>
            </a:pPr>
            <a:r>
              <a:rPr lang="en-US" dirty="0"/>
              <a:t>In-running nip points are commonly found among rotating or reciprocating parts. They </a:t>
            </a:r>
            <a:br>
              <a:rPr lang="en-US" dirty="0"/>
            </a:br>
            <a:r>
              <a:rPr lang="en-US" dirty="0"/>
              <a:t>occur in two scenarios:</a:t>
            </a:r>
          </a:p>
          <a:p>
            <a:pPr marL="0" lvl="0" indent="0">
              <a:lnSpc>
                <a:spcPct val="80000"/>
              </a:lnSpc>
              <a:buClr>
                <a:schemeClr val="dk1"/>
              </a:buClr>
              <a:buSzPts val="2800"/>
              <a:buNone/>
            </a:pPr>
            <a:endParaRPr lang="en-US" b="1" dirty="0"/>
          </a:p>
          <a:p>
            <a:pPr lvl="0">
              <a:lnSpc>
                <a:spcPct val="80000"/>
              </a:lnSpc>
              <a:buClr>
                <a:schemeClr val="dk1"/>
              </a:buClr>
              <a:buSzPts val="2800"/>
              <a:buAutoNum type="arabicPeriod"/>
            </a:pPr>
            <a:r>
              <a:rPr lang="en-US" dirty="0"/>
              <a:t>When machine parts move </a:t>
            </a:r>
            <a:br>
              <a:rPr lang="en-US" dirty="0"/>
            </a:br>
            <a:r>
              <a:rPr lang="en-US" dirty="0"/>
              <a:t>toward each other</a:t>
            </a:r>
          </a:p>
          <a:p>
            <a:pPr lvl="0">
              <a:lnSpc>
                <a:spcPct val="80000"/>
              </a:lnSpc>
              <a:buClr>
                <a:schemeClr val="dk1"/>
              </a:buClr>
              <a:buSzPts val="2800"/>
              <a:buAutoNum type="arabicPeriod"/>
            </a:pPr>
            <a:r>
              <a:rPr lang="en-US" dirty="0"/>
              <a:t>When machine parts run past a</a:t>
            </a:r>
            <a:br>
              <a:rPr lang="en-US" dirty="0"/>
            </a:br>
            <a:r>
              <a:rPr lang="en-US" dirty="0"/>
              <a:t>stationary object</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11</a:t>
            </a:fld>
            <a:endParaRPr lang="en-US" dirty="0"/>
          </a:p>
        </p:txBody>
      </p:sp>
    </p:spTree>
    <p:extLst>
      <p:ext uri="{BB962C8B-B14F-4D97-AF65-F5344CB8AC3E}">
        <p14:creationId xmlns:p14="http://schemas.microsoft.com/office/powerpoint/2010/main" val="4171922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Chips may fly up or fall to the floor.  </a:t>
            </a:r>
          </a:p>
          <a:p>
            <a:endParaRPr lang="en-US" dirty="0"/>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12</a:t>
            </a:fld>
            <a:endParaRPr lang="en-US" dirty="0"/>
          </a:p>
        </p:txBody>
      </p:sp>
    </p:spTree>
    <p:extLst>
      <p:ext uri="{BB962C8B-B14F-4D97-AF65-F5344CB8AC3E}">
        <p14:creationId xmlns:p14="http://schemas.microsoft.com/office/powerpoint/2010/main" val="1592927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563B7-91A0-214E-9FC3-652E8C2BB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81BDCD-9EB6-C544-B309-C48957F5DE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512C69-1DB6-F046-869A-14B988CC3E2B}"/>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81583F2D-6A85-5A4A-AF2C-B6B3DCEC68E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C414BA0-555A-B343-8559-CC5CA7D1898B}"/>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012469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F23E2-8814-C64D-BC71-52729F234B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4FDEEA-3091-0846-9BF2-18B340A121C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1C5B8F-9E27-F440-9C4B-B31B722A053B}"/>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9B50AD35-DF40-D548-BA16-780B36AA46C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D6D9270-ACC0-874E-9F8B-A02E0E7ED68F}"/>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02979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98C730-4BFB-2C48-9893-3081E02109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DCA72-4BC9-A44F-B1B2-259A13AEE8D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183522-1286-D945-8AAD-4F4B449AD657}"/>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A1F08FB0-0E26-3440-95BA-AE718D2F28C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72B066-6190-F64D-A352-5403B7FA2DCB}"/>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1390899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F6F28-9AFD-B648-99F2-EC763A0343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385E1D-6B64-154A-A7B3-990494BB36F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D0199C-6549-3E4F-BF9D-A15EA667C252}"/>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FF942458-D0D6-7E48-87C1-CEE0245D08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1994E6-C97A-3B4B-A398-1D88312322CD}"/>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3310711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8C683-56E6-5947-BAB9-E4F149788D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C79433-49AE-ED40-B372-D6069A3BD6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3CC4511-35E8-5F4B-BBB2-5748862F443E}"/>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56185C4C-5C75-1048-AB00-58012E1F005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031F91-AF9E-2449-9E86-25334E300AC9}"/>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2270806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D4A81-0865-E744-A450-E51F644AB7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00A454-184F-3F4D-A08B-DEEDF98ACBE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EAD2DC-FFDB-5743-BF1D-E4DC22CC800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C6C169-289C-4B49-9036-845587B5E00F}"/>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6" name="Footer Placeholder 5">
            <a:extLst>
              <a:ext uri="{FF2B5EF4-FFF2-40B4-BE49-F238E27FC236}">
                <a16:creationId xmlns:a16="http://schemas.microsoft.com/office/drawing/2014/main" id="{F0BF3447-DCE5-244E-96FD-283FF26D9F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976D5C-6604-BE4D-8E45-2B30E29BA38F}"/>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220114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A6E45-1E14-6148-8276-32A4C457179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E84936-40FA-4741-8A12-E7C142A678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1C106D6-60E0-1E4F-B549-B47284C4DB3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7FBE67-AAFC-D643-93BD-9341389867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8C19585-07F6-884C-92D7-426B780E20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B86735-A984-8140-917D-51E961E8A0AF}"/>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8" name="Footer Placeholder 7">
            <a:extLst>
              <a:ext uri="{FF2B5EF4-FFF2-40B4-BE49-F238E27FC236}">
                <a16:creationId xmlns:a16="http://schemas.microsoft.com/office/drawing/2014/main" id="{BAA13281-6738-8245-A99B-88EF594AB0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92AFFDA-2024-CC4B-9A7D-A7BBDC940B47}"/>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1200695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57226-E27A-9E47-9D08-55C7C7FCC2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AC2D83-D28C-A445-A60F-F4E5BFDB8BAA}"/>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4" name="Footer Placeholder 3">
            <a:extLst>
              <a:ext uri="{FF2B5EF4-FFF2-40B4-BE49-F238E27FC236}">
                <a16:creationId xmlns:a16="http://schemas.microsoft.com/office/drawing/2014/main" id="{ED4435E6-62CF-D447-A934-98D9A82BB42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FF5299C-4886-E344-8A3D-99E74438A6DF}"/>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813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6F6EE9-257A-D448-92D6-166445A0DDEF}"/>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3" name="Footer Placeholder 2">
            <a:extLst>
              <a:ext uri="{FF2B5EF4-FFF2-40B4-BE49-F238E27FC236}">
                <a16:creationId xmlns:a16="http://schemas.microsoft.com/office/drawing/2014/main" id="{9A9A5A1C-569B-7347-A064-DCEB587349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BB235D0-534C-2F44-A562-BEC326023D96}"/>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3741097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D4993-F204-4F40-8FD4-3A7B32F8D8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C30E0A-7A5E-8B40-9DCA-0597D722D7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7DAD00-14F3-DB41-BC92-D8DA71D99F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2E01503-7F4A-AD42-8193-52F514A46E2A}"/>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6" name="Footer Placeholder 5">
            <a:extLst>
              <a:ext uri="{FF2B5EF4-FFF2-40B4-BE49-F238E27FC236}">
                <a16:creationId xmlns:a16="http://schemas.microsoft.com/office/drawing/2014/main" id="{0CC17D07-6EC4-394F-ABA3-5F11177BCF7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D3EDB28-9F1D-3F45-ACFE-06FFB4ECC31A}"/>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21064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ABAAA-8A5E-7545-92EE-F85411498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917C7A-0877-E14D-BD60-01D9EBD7F7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90933B5-8C3D-C140-8681-D22C497D8C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08EC59-BE6A-DE44-899F-95529CA819C7}"/>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6" name="Footer Placeholder 5">
            <a:extLst>
              <a:ext uri="{FF2B5EF4-FFF2-40B4-BE49-F238E27FC236}">
                <a16:creationId xmlns:a16="http://schemas.microsoft.com/office/drawing/2014/main" id="{BCA0F16A-8BA1-7247-B5E3-F8D56F10A78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02685D6-3B3D-1449-9D6D-DB13DBA84D6D}"/>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2403975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CBFD31-1E24-7B40-924A-B1F27EAE31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777D0E-94EE-C341-9D27-29210F5FEA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DF081E-4EDB-B94B-B012-0AEC4D90DF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C8479D4D-B5F5-EB4A-8EEE-0A9A64C881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00D615-0145-E744-96C9-E86D639596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8D4B90-DCEE-0549-B0CF-C9EF60D81BDE}" type="slidenum">
              <a:rPr lang="en-US" smtClean="0"/>
              <a:t>‹#›</a:t>
            </a:fld>
            <a:endParaRPr lang="en-US" dirty="0"/>
          </a:p>
        </p:txBody>
      </p:sp>
    </p:spTree>
    <p:extLst>
      <p:ext uri="{BB962C8B-B14F-4D97-AF65-F5344CB8AC3E}">
        <p14:creationId xmlns:p14="http://schemas.microsoft.com/office/powerpoint/2010/main" val="2654647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osha.gov/laws-regs/oshact/toc"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hyperlink" Target="https://www.dol.gov/agencies/osec" TargetMode="External"/><Relationship Id="rId5" Type="http://schemas.openxmlformats.org/officeDocument/2006/relationships/hyperlink" Target="https://www.dol.gov/" TargetMode="External"/><Relationship Id="rId4" Type="http://schemas.openxmlformats.org/officeDocument/2006/relationships/hyperlink" Target="https://www.osha.gov/Publications/3439at-a-glance.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8EE17-F5E6-114D-9A09-82877487E944}"/>
              </a:ext>
            </a:extLst>
          </p:cNvPr>
          <p:cNvSpPr>
            <a:spLocks noGrp="1"/>
          </p:cNvSpPr>
          <p:nvPr>
            <p:ph type="ctrTitle"/>
          </p:nvPr>
        </p:nvSpPr>
        <p:spPr/>
        <p:txBody>
          <a:bodyPr/>
          <a:lstStyle/>
          <a:p>
            <a:r>
              <a:rPr lang="en-US" sz="7200" spc="300" dirty="0"/>
              <a:t>Introduction to </a:t>
            </a:r>
            <a:br>
              <a:rPr lang="en-US" sz="7200" spc="300" dirty="0"/>
            </a:br>
            <a:r>
              <a:rPr lang="en-US" sz="7200" spc="-150" dirty="0"/>
              <a:t>Vertical Bandsaw Safety</a:t>
            </a:r>
            <a:endParaRPr lang="en-US" dirty="0"/>
          </a:p>
        </p:txBody>
      </p:sp>
      <p:sp>
        <p:nvSpPr>
          <p:cNvPr id="4" name="Subtitle 2">
            <a:extLst>
              <a:ext uri="{FF2B5EF4-FFF2-40B4-BE49-F238E27FC236}">
                <a16:creationId xmlns:a16="http://schemas.microsoft.com/office/drawing/2014/main" id="{CA381258-A541-4E4E-9A1B-1CB0A0B7636A}"/>
              </a:ext>
            </a:extLst>
          </p:cNvPr>
          <p:cNvSpPr txBox="1">
            <a:spLocks/>
          </p:cNvSpPr>
          <p:nvPr/>
        </p:nvSpPr>
        <p:spPr>
          <a:xfrm>
            <a:off x="314632" y="5028108"/>
            <a:ext cx="11562735" cy="1135625"/>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dirty="0"/>
              <a:t>This material was produced under Susan Harwood grant number </a:t>
            </a:r>
            <a:r>
              <a:rPr lang="en-US" dirty="0" smtClean="0"/>
              <a:t>SH-31214-SH7 </a:t>
            </a:r>
            <a:r>
              <a:rPr lang="en-US" dirty="0"/>
              <a:t>Occupational Safety and Health Administration, U.S. Department of Labor. The contents in this presentation do not necessarily reflect the views or policies of the U.S. Department of Labor, nor does the mention of trade names, commercial products, or organizations imply endorsement by the U.S. Government.</a:t>
            </a:r>
          </a:p>
        </p:txBody>
      </p:sp>
    </p:spTree>
    <p:extLst>
      <p:ext uri="{BB962C8B-B14F-4D97-AF65-F5344CB8AC3E}">
        <p14:creationId xmlns:p14="http://schemas.microsoft.com/office/powerpoint/2010/main" val="3900497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361C3-2CF5-634D-B28D-FC43D89B47C7}"/>
              </a:ext>
            </a:extLst>
          </p:cNvPr>
          <p:cNvSpPr>
            <a:spLocks noGrp="1"/>
          </p:cNvSpPr>
          <p:nvPr>
            <p:ph type="title"/>
          </p:nvPr>
        </p:nvSpPr>
        <p:spPr>
          <a:xfrm>
            <a:off x="838200" y="365125"/>
            <a:ext cx="5006546" cy="1325563"/>
          </a:xfrm>
        </p:spPr>
        <p:txBody>
          <a:bodyPr/>
          <a:lstStyle/>
          <a:p>
            <a:r>
              <a:rPr lang="en-US" b="1" dirty="0"/>
              <a:t>Hazards: </a:t>
            </a:r>
            <a:r>
              <a:rPr lang="en-US" dirty="0"/>
              <a:t>Point of operation</a:t>
            </a:r>
          </a:p>
        </p:txBody>
      </p:sp>
      <p:sp>
        <p:nvSpPr>
          <p:cNvPr id="3" name="Content Placeholder 2">
            <a:extLst>
              <a:ext uri="{FF2B5EF4-FFF2-40B4-BE49-F238E27FC236}">
                <a16:creationId xmlns:a16="http://schemas.microsoft.com/office/drawing/2014/main" id="{519391D8-550A-534B-9212-769360EBEE19}"/>
              </a:ext>
            </a:extLst>
          </p:cNvPr>
          <p:cNvSpPr>
            <a:spLocks noGrp="1"/>
          </p:cNvSpPr>
          <p:nvPr>
            <p:ph sz="half" idx="1"/>
          </p:nvPr>
        </p:nvSpPr>
        <p:spPr/>
        <p:txBody>
          <a:bodyPr>
            <a:normAutofit/>
          </a:bodyPr>
          <a:lstStyle/>
          <a:p>
            <a:pPr marL="0" lvl="0" indent="0">
              <a:spcBef>
                <a:spcPts val="0"/>
              </a:spcBef>
              <a:buClr>
                <a:schemeClr val="dk1"/>
              </a:buClr>
              <a:buSzPts val="2800"/>
              <a:buNone/>
            </a:pPr>
            <a:r>
              <a:rPr lang="en-US" b="1" dirty="0"/>
              <a:t>The point of operation </a:t>
            </a:r>
            <a:r>
              <a:rPr lang="en-US" dirty="0"/>
              <a:t>is the area on a machine where work is actually performed on the material being processed.</a:t>
            </a:r>
          </a:p>
          <a:p>
            <a:pPr marL="0" lvl="0" indent="0">
              <a:spcBef>
                <a:spcPts val="0"/>
              </a:spcBef>
              <a:buClr>
                <a:schemeClr val="dk1"/>
              </a:buClr>
              <a:buSzPts val="2800"/>
              <a:buNone/>
            </a:pPr>
            <a:endParaRPr lang="en-US" dirty="0"/>
          </a:p>
          <a:p>
            <a:pPr marL="0" lvl="0" indent="0">
              <a:spcBef>
                <a:spcPts val="0"/>
              </a:spcBef>
              <a:buClr>
                <a:schemeClr val="dk1"/>
              </a:buClr>
              <a:buSzPts val="2800"/>
              <a:buNone/>
            </a:pPr>
            <a:r>
              <a:rPr lang="en-US" dirty="0"/>
              <a:t>On the Vertical Band Saw, the point of operation is either at the point where the saw blade meets the machine table or where the saw blade meets the part being cut.</a:t>
            </a:r>
          </a:p>
        </p:txBody>
      </p:sp>
      <p:sp>
        <p:nvSpPr>
          <p:cNvPr id="5" name="TextBox 4">
            <a:extLst>
              <a:ext uri="{FF2B5EF4-FFF2-40B4-BE49-F238E27FC236}">
                <a16:creationId xmlns:a16="http://schemas.microsoft.com/office/drawing/2014/main" id="{63E21234-5E89-0143-874F-E339299C0103}"/>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point of operation on a band saw</a:t>
            </a:r>
          </a:p>
        </p:txBody>
      </p:sp>
      <p:pic>
        <p:nvPicPr>
          <p:cNvPr id="7" name="Content Placeholder 6" title="an image showing the point of operation of the machine where the blade meets the table"/>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640727" y="999067"/>
            <a:ext cx="5113966" cy="4822296"/>
          </a:xfrm>
        </p:spPr>
      </p:pic>
    </p:spTree>
    <p:extLst>
      <p:ext uri="{BB962C8B-B14F-4D97-AF65-F5344CB8AC3E}">
        <p14:creationId xmlns:p14="http://schemas.microsoft.com/office/powerpoint/2010/main" val="859992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45E55-5FC2-0C41-A6DF-F61F99CF6128}"/>
              </a:ext>
            </a:extLst>
          </p:cNvPr>
          <p:cNvSpPr>
            <a:spLocks noGrp="1"/>
          </p:cNvSpPr>
          <p:nvPr>
            <p:ph type="title"/>
          </p:nvPr>
        </p:nvSpPr>
        <p:spPr>
          <a:xfrm>
            <a:off x="838200" y="365125"/>
            <a:ext cx="5257800" cy="1325563"/>
          </a:xfrm>
        </p:spPr>
        <p:txBody>
          <a:bodyPr/>
          <a:lstStyle/>
          <a:p>
            <a:r>
              <a:rPr lang="en-US" b="1" dirty="0"/>
              <a:t>Hazards: </a:t>
            </a:r>
            <a:r>
              <a:rPr lang="en-US" dirty="0"/>
              <a:t>Nip points and rotating parts</a:t>
            </a:r>
          </a:p>
        </p:txBody>
      </p:sp>
      <p:sp>
        <p:nvSpPr>
          <p:cNvPr id="3" name="Content Placeholder 2">
            <a:extLst>
              <a:ext uri="{FF2B5EF4-FFF2-40B4-BE49-F238E27FC236}">
                <a16:creationId xmlns:a16="http://schemas.microsoft.com/office/drawing/2014/main" id="{892208A9-B024-7948-8AA8-9376D8D32198}"/>
              </a:ext>
            </a:extLst>
          </p:cNvPr>
          <p:cNvSpPr>
            <a:spLocks noGrp="1"/>
          </p:cNvSpPr>
          <p:nvPr>
            <p:ph sz="half" idx="1"/>
          </p:nvPr>
        </p:nvSpPr>
        <p:spPr/>
        <p:txBody>
          <a:bodyPr/>
          <a:lstStyle/>
          <a:p>
            <a:pPr marL="0" lvl="0" indent="0">
              <a:lnSpc>
                <a:spcPct val="80000"/>
              </a:lnSpc>
              <a:spcBef>
                <a:spcPts val="0"/>
              </a:spcBef>
              <a:buClr>
                <a:schemeClr val="dk1"/>
              </a:buClr>
              <a:buSzPts val="2800"/>
              <a:buNone/>
            </a:pPr>
            <a:r>
              <a:rPr lang="en-US" dirty="0"/>
              <a:t>In-running nip points are commonly found among rotating or reciprocating parts. They </a:t>
            </a:r>
            <a:br>
              <a:rPr lang="en-US" dirty="0"/>
            </a:br>
            <a:r>
              <a:rPr lang="en-US" dirty="0"/>
              <a:t>occur in two scenarios:</a:t>
            </a:r>
          </a:p>
          <a:p>
            <a:pPr marL="0" lvl="0" indent="0">
              <a:lnSpc>
                <a:spcPct val="80000"/>
              </a:lnSpc>
              <a:buClr>
                <a:schemeClr val="dk1"/>
              </a:buClr>
              <a:buSzPts val="2800"/>
              <a:buNone/>
            </a:pPr>
            <a:endParaRPr lang="en-US" b="1" dirty="0"/>
          </a:p>
          <a:p>
            <a:pPr lvl="0">
              <a:lnSpc>
                <a:spcPct val="80000"/>
              </a:lnSpc>
              <a:buClr>
                <a:schemeClr val="dk1"/>
              </a:buClr>
              <a:buSzPts val="2800"/>
              <a:buAutoNum type="arabicPeriod"/>
            </a:pPr>
            <a:r>
              <a:rPr lang="en-US" dirty="0"/>
              <a:t>When machine parts move </a:t>
            </a:r>
            <a:br>
              <a:rPr lang="en-US" dirty="0"/>
            </a:br>
            <a:r>
              <a:rPr lang="en-US" dirty="0"/>
              <a:t>toward each other</a:t>
            </a:r>
          </a:p>
          <a:p>
            <a:pPr lvl="0">
              <a:lnSpc>
                <a:spcPct val="80000"/>
              </a:lnSpc>
              <a:buClr>
                <a:schemeClr val="dk1"/>
              </a:buClr>
              <a:buSzPts val="2800"/>
              <a:buAutoNum type="arabicPeriod"/>
            </a:pPr>
            <a:r>
              <a:rPr lang="en-US" dirty="0"/>
              <a:t>When machine parts run past a</a:t>
            </a:r>
            <a:br>
              <a:rPr lang="en-US" dirty="0"/>
            </a:br>
            <a:r>
              <a:rPr lang="en-US" dirty="0"/>
              <a:t>stationary object</a:t>
            </a:r>
          </a:p>
          <a:p>
            <a:pPr marL="0" indent="0">
              <a:buNone/>
            </a:pPr>
            <a:endParaRPr lang="en-US" dirty="0"/>
          </a:p>
        </p:txBody>
      </p:sp>
      <p:sp>
        <p:nvSpPr>
          <p:cNvPr id="5" name="TextBox 4">
            <a:extLst>
              <a:ext uri="{FF2B5EF4-FFF2-40B4-BE49-F238E27FC236}">
                <a16:creationId xmlns:a16="http://schemas.microsoft.com/office/drawing/2014/main" id="{C0356732-E347-4047-8032-91A03CFD51D3}"/>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Examples of nip points in different mechanisms</a:t>
            </a:r>
          </a:p>
        </p:txBody>
      </p:sp>
      <p:pic>
        <p:nvPicPr>
          <p:cNvPr id="7" name="Content Placeholder 6" title="This image shows a variety of nip points in various machines where two parts move towards eachother or when a part runs past a stationary object"/>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278835" y="1080557"/>
            <a:ext cx="5046823" cy="4778375"/>
          </a:xfrm>
        </p:spPr>
      </p:pic>
    </p:spTree>
    <p:extLst>
      <p:ext uri="{BB962C8B-B14F-4D97-AF65-F5344CB8AC3E}">
        <p14:creationId xmlns:p14="http://schemas.microsoft.com/office/powerpoint/2010/main" val="3983789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E4E9D-C122-F145-B772-09002FF43D2E}"/>
              </a:ext>
            </a:extLst>
          </p:cNvPr>
          <p:cNvSpPr>
            <a:spLocks noGrp="1"/>
          </p:cNvSpPr>
          <p:nvPr>
            <p:ph type="title"/>
          </p:nvPr>
        </p:nvSpPr>
        <p:spPr>
          <a:xfrm>
            <a:off x="838200" y="365125"/>
            <a:ext cx="5181600" cy="1325563"/>
          </a:xfrm>
        </p:spPr>
        <p:txBody>
          <a:bodyPr/>
          <a:lstStyle/>
          <a:p>
            <a:r>
              <a:rPr lang="en-US" b="1" dirty="0"/>
              <a:t>Hazards: </a:t>
            </a:r>
            <a:r>
              <a:rPr lang="en-US" dirty="0"/>
              <a:t>Flying chips and wood dust</a:t>
            </a:r>
          </a:p>
        </p:txBody>
      </p:sp>
      <p:sp>
        <p:nvSpPr>
          <p:cNvPr id="3" name="Content Placeholder 2">
            <a:extLst>
              <a:ext uri="{FF2B5EF4-FFF2-40B4-BE49-F238E27FC236}">
                <a16:creationId xmlns:a16="http://schemas.microsoft.com/office/drawing/2014/main" id="{0604F113-0DAD-8A4B-8C10-91268532FF21}"/>
              </a:ext>
            </a:extLst>
          </p:cNvPr>
          <p:cNvSpPr>
            <a:spLocks noGrp="1"/>
          </p:cNvSpPr>
          <p:nvPr>
            <p:ph sz="half" idx="1"/>
          </p:nvPr>
        </p:nvSpPr>
        <p:spPr>
          <a:xfrm>
            <a:off x="838200" y="1825625"/>
            <a:ext cx="5181600" cy="4351338"/>
          </a:xfrm>
        </p:spPr>
        <p:txBody>
          <a:bodyPr/>
          <a:lstStyle/>
          <a:p>
            <a:pPr marL="0" indent="0">
              <a:buNone/>
            </a:pPr>
            <a:r>
              <a:rPr lang="en-US" dirty="0"/>
              <a:t>Cutting material on the vertical band saw can cause </a:t>
            </a:r>
            <a:r>
              <a:rPr lang="en-US" b="1" dirty="0"/>
              <a:t>chips, sparks and wood dust </a:t>
            </a:r>
            <a:r>
              <a:rPr lang="en-US" dirty="0"/>
              <a:t>to fly in different directions.</a:t>
            </a:r>
          </a:p>
          <a:p>
            <a:pPr marL="0" indent="0">
              <a:buNone/>
            </a:pPr>
            <a:endParaRPr lang="en-US" dirty="0"/>
          </a:p>
        </p:txBody>
      </p:sp>
      <p:sp>
        <p:nvSpPr>
          <p:cNvPr id="5" name="TextBox 4">
            <a:extLst>
              <a:ext uri="{FF2B5EF4-FFF2-40B4-BE49-F238E27FC236}">
                <a16:creationId xmlns:a16="http://schemas.microsoft.com/office/drawing/2014/main" id="{51B8C94E-18D4-2849-9733-54C15B9DF57A}"/>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wood dust generated by cutting</a:t>
            </a:r>
          </a:p>
        </p:txBody>
      </p:sp>
      <p:pic>
        <p:nvPicPr>
          <p:cNvPr id="7" name="Content Placeholder 6" title="an image showing wood dust generated by cutting"/>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019799" y="2133600"/>
            <a:ext cx="5692249" cy="2775224"/>
          </a:xfrm>
        </p:spPr>
      </p:pic>
    </p:spTree>
    <p:extLst>
      <p:ext uri="{BB962C8B-B14F-4D97-AF65-F5344CB8AC3E}">
        <p14:creationId xmlns:p14="http://schemas.microsoft.com/office/powerpoint/2010/main" val="2470264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1E3B8-DACC-7D4F-8D4E-64B7B704C927}"/>
              </a:ext>
            </a:extLst>
          </p:cNvPr>
          <p:cNvSpPr>
            <a:spLocks noGrp="1"/>
          </p:cNvSpPr>
          <p:nvPr>
            <p:ph type="title"/>
          </p:nvPr>
        </p:nvSpPr>
        <p:spPr>
          <a:xfrm>
            <a:off x="838200" y="365125"/>
            <a:ext cx="5181600" cy="1325563"/>
          </a:xfrm>
        </p:spPr>
        <p:txBody>
          <a:bodyPr>
            <a:normAutofit/>
          </a:bodyPr>
          <a:lstStyle/>
          <a:p>
            <a:r>
              <a:rPr lang="en-US" b="1" dirty="0"/>
              <a:t>Hazards: </a:t>
            </a:r>
            <a:r>
              <a:rPr lang="en-US" dirty="0"/>
              <a:t>What is machine guarding?</a:t>
            </a:r>
          </a:p>
        </p:txBody>
      </p:sp>
      <p:sp>
        <p:nvSpPr>
          <p:cNvPr id="3" name="Content Placeholder 2">
            <a:extLst>
              <a:ext uri="{FF2B5EF4-FFF2-40B4-BE49-F238E27FC236}">
                <a16:creationId xmlns:a16="http://schemas.microsoft.com/office/drawing/2014/main" id="{479C8F2A-A51F-9045-A187-8324D69AC021}"/>
              </a:ext>
            </a:extLst>
          </p:cNvPr>
          <p:cNvSpPr>
            <a:spLocks noGrp="1"/>
          </p:cNvSpPr>
          <p:nvPr>
            <p:ph sz="half" idx="1"/>
          </p:nvPr>
        </p:nvSpPr>
        <p:spPr>
          <a:xfrm>
            <a:off x="838200" y="1825625"/>
            <a:ext cx="5181600" cy="4351337"/>
          </a:xfrm>
        </p:spPr>
        <p:txBody>
          <a:bodyPr>
            <a:normAutofit/>
          </a:bodyPr>
          <a:lstStyle/>
          <a:p>
            <a:pPr marL="0" indent="0">
              <a:buNone/>
            </a:pPr>
            <a:r>
              <a:rPr lang="en-US" b="1" dirty="0"/>
              <a:t>Machine guarding</a:t>
            </a:r>
            <a:r>
              <a:rPr lang="en-US" dirty="0"/>
              <a:t> is a means of shielding users from moving or flying parts and preventing them from accidentally coming into contact with moving pieces of equipment. Here is a sample of a guard for the Vertical Band Saw (orange in the image). </a:t>
            </a:r>
          </a:p>
        </p:txBody>
      </p:sp>
      <p:sp>
        <p:nvSpPr>
          <p:cNvPr id="5" name="TextBox 4">
            <a:extLst>
              <a:ext uri="{FF2B5EF4-FFF2-40B4-BE49-F238E27FC236}">
                <a16:creationId xmlns:a16="http://schemas.microsoft.com/office/drawing/2014/main" id="{CE351413-67A4-024C-B3A7-C716B8A5DDA6}"/>
              </a:ext>
              <a:ext uri="{C183D7F6-B498-43B3-948B-1728B52AA6E4}">
                <adec:decorative xmlns="" xmlns:adec="http://schemas.microsoft.com/office/drawing/2017/decorative" val="1"/>
              </a:ext>
            </a:extLst>
          </p:cNvPr>
          <p:cNvSpPr txBox="1"/>
          <p:nvPr/>
        </p:nvSpPr>
        <p:spPr>
          <a:xfrm>
            <a:off x="6491628" y="6309942"/>
            <a:ext cx="5228544" cy="369332"/>
          </a:xfrm>
          <a:prstGeom prst="rect">
            <a:avLst/>
          </a:prstGeom>
          <a:noFill/>
        </p:spPr>
        <p:txBody>
          <a:bodyPr wrap="square" rtlCol="0">
            <a:spAutoFit/>
          </a:bodyPr>
          <a:lstStyle/>
          <a:p>
            <a:pPr algn="ctr"/>
            <a:r>
              <a:rPr lang="en-US" dirty="0"/>
              <a:t>The orange and clear machine guarding of a band saw</a:t>
            </a:r>
          </a:p>
        </p:txBody>
      </p:sp>
      <p:pic>
        <p:nvPicPr>
          <p:cNvPr id="6" name="Content Placeholder 5" descr="an image showing machine guarding used to prevent contact with the blade">
            <a:extLst>
              <a:ext uri="{FF2B5EF4-FFF2-40B4-BE49-F238E27FC236}">
                <a16:creationId xmlns:a16="http://schemas.microsoft.com/office/drawing/2014/main" id="{A3D8F67C-1B38-AF48-8FDF-F844088E6468}"/>
              </a:ext>
              <a:ext uri="{C183D7F6-B498-43B3-948B-1728B52AA6E4}">
                <adec:decorative xmlns="" xmlns:adec="http://schemas.microsoft.com/office/drawing/2017/decorative" val="0"/>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994029" y="860227"/>
            <a:ext cx="4223742" cy="5005916"/>
          </a:xfrm>
        </p:spPr>
      </p:pic>
    </p:spTree>
    <p:extLst>
      <p:ext uri="{BB962C8B-B14F-4D97-AF65-F5344CB8AC3E}">
        <p14:creationId xmlns:p14="http://schemas.microsoft.com/office/powerpoint/2010/main" val="2327247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1E3B8-DACC-7D4F-8D4E-64B7B704C927}"/>
              </a:ext>
            </a:extLst>
          </p:cNvPr>
          <p:cNvSpPr>
            <a:spLocks noGrp="1"/>
          </p:cNvSpPr>
          <p:nvPr>
            <p:ph type="title"/>
          </p:nvPr>
        </p:nvSpPr>
        <p:spPr>
          <a:xfrm>
            <a:off x="838200" y="365125"/>
            <a:ext cx="5455024" cy="1325563"/>
          </a:xfrm>
        </p:spPr>
        <p:txBody>
          <a:bodyPr>
            <a:normAutofit fontScale="90000"/>
          </a:bodyPr>
          <a:lstStyle/>
          <a:p>
            <a:r>
              <a:rPr lang="en-US" b="1" dirty="0"/>
              <a:t>Hazards: </a:t>
            </a:r>
            <a:r>
              <a:rPr lang="en-US" dirty="0"/>
              <a:t>Preventing injuries and amputations</a:t>
            </a:r>
          </a:p>
        </p:txBody>
      </p:sp>
      <p:sp>
        <p:nvSpPr>
          <p:cNvPr id="3" name="Content Placeholder 2">
            <a:extLst>
              <a:ext uri="{FF2B5EF4-FFF2-40B4-BE49-F238E27FC236}">
                <a16:creationId xmlns:a16="http://schemas.microsoft.com/office/drawing/2014/main" id="{479C8F2A-A51F-9045-A187-8324D69AC021}"/>
              </a:ext>
            </a:extLst>
          </p:cNvPr>
          <p:cNvSpPr>
            <a:spLocks noGrp="1"/>
          </p:cNvSpPr>
          <p:nvPr>
            <p:ph sz="half" idx="1"/>
          </p:nvPr>
        </p:nvSpPr>
        <p:spPr>
          <a:xfrm>
            <a:off x="838200" y="1825625"/>
            <a:ext cx="5181600" cy="4351337"/>
          </a:xfrm>
        </p:spPr>
        <p:txBody>
          <a:bodyPr>
            <a:normAutofit fontScale="92500"/>
          </a:bodyPr>
          <a:lstStyle/>
          <a:p>
            <a:r>
              <a:rPr lang="en-US" dirty="0"/>
              <a:t>To prevent injury:</a:t>
            </a:r>
          </a:p>
          <a:p>
            <a:r>
              <a:rPr lang="en-US" dirty="0"/>
              <a:t>Be trained</a:t>
            </a:r>
          </a:p>
          <a:p>
            <a:r>
              <a:rPr lang="en-US" dirty="0"/>
              <a:t>​​​​​​​Identify ON/OFF and EMERGENCY switch</a:t>
            </a:r>
          </a:p>
          <a:p>
            <a:r>
              <a:rPr lang="en-US" dirty="0"/>
              <a:t>Use a blade of an appropriate size and type</a:t>
            </a:r>
          </a:p>
          <a:p>
            <a:r>
              <a:rPr lang="en-US" dirty="0"/>
              <a:t>Set the guard (open wide enough) to clear stock/workpiece</a:t>
            </a:r>
          </a:p>
          <a:p>
            <a:r>
              <a:rPr lang="en-US" dirty="0"/>
              <a:t>Use push stick, jig or fixture to adjust workpiece</a:t>
            </a:r>
          </a:p>
        </p:txBody>
      </p:sp>
      <p:sp>
        <p:nvSpPr>
          <p:cNvPr id="5" name="TextBox 4">
            <a:extLst>
              <a:ext uri="{FF2B5EF4-FFF2-40B4-BE49-F238E27FC236}">
                <a16:creationId xmlns:a16="http://schemas.microsoft.com/office/drawing/2014/main" id="{CE351413-67A4-024C-B3A7-C716B8A5DDA6}"/>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operating controls on a vertical band saw</a:t>
            </a:r>
          </a:p>
        </p:txBody>
      </p:sp>
      <p:pic>
        <p:nvPicPr>
          <p:cNvPr id="6" name="Content Placeholder 5" descr="an image of the operating controls on a vertical band saw">
            <a:extLst>
              <a:ext uri="{FF2B5EF4-FFF2-40B4-BE49-F238E27FC236}">
                <a16:creationId xmlns:a16="http://schemas.microsoft.com/office/drawing/2014/main" id="{A3D8F67C-1B38-AF48-8FDF-F844088E6468}"/>
              </a:ext>
              <a:ext uri="{C183D7F6-B498-43B3-948B-1728B52AA6E4}">
                <adec:decorative xmlns="" xmlns:adec="http://schemas.microsoft.com/office/drawing/2017/decorative" val="0"/>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7228681" y="860227"/>
            <a:ext cx="3754437" cy="5005916"/>
          </a:xfrm>
        </p:spPr>
      </p:pic>
    </p:spTree>
    <p:extLst>
      <p:ext uri="{BB962C8B-B14F-4D97-AF65-F5344CB8AC3E}">
        <p14:creationId xmlns:p14="http://schemas.microsoft.com/office/powerpoint/2010/main" val="535274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94CE6-E6DA-154F-B1B3-51DDEB29BCEE}"/>
              </a:ext>
            </a:extLst>
          </p:cNvPr>
          <p:cNvSpPr>
            <a:spLocks noGrp="1"/>
          </p:cNvSpPr>
          <p:nvPr>
            <p:ph type="title"/>
          </p:nvPr>
        </p:nvSpPr>
        <p:spPr/>
        <p:txBody>
          <a:bodyPr/>
          <a:lstStyle/>
          <a:p>
            <a:r>
              <a:rPr lang="en-US" b="1" dirty="0"/>
              <a:t>Hazards: </a:t>
            </a:r>
            <a:r>
              <a:rPr lang="en-US" dirty="0"/>
              <a:t>Hazard Signage</a:t>
            </a:r>
          </a:p>
        </p:txBody>
      </p:sp>
      <p:sp>
        <p:nvSpPr>
          <p:cNvPr id="3" name="Content Placeholder 2">
            <a:extLst>
              <a:ext uri="{FF2B5EF4-FFF2-40B4-BE49-F238E27FC236}">
                <a16:creationId xmlns:a16="http://schemas.microsoft.com/office/drawing/2014/main" id="{BD9145AA-719C-4648-AB67-9E2135850A86}"/>
              </a:ext>
            </a:extLst>
          </p:cNvPr>
          <p:cNvSpPr>
            <a:spLocks noGrp="1"/>
          </p:cNvSpPr>
          <p:nvPr>
            <p:ph sz="half" idx="1"/>
          </p:nvPr>
        </p:nvSpPr>
        <p:spPr>
          <a:xfrm>
            <a:off x="838200" y="1825625"/>
            <a:ext cx="5181600" cy="4351338"/>
          </a:xfrm>
        </p:spPr>
        <p:txBody>
          <a:bodyPr/>
          <a:lstStyle/>
          <a:p>
            <a:pPr marL="0" indent="0">
              <a:buNone/>
            </a:pPr>
            <a:r>
              <a:rPr lang="en-US" dirty="0"/>
              <a:t>To prevent injuries, be aware of hazard signages next to the machinery.</a:t>
            </a:r>
          </a:p>
          <a:p>
            <a:pPr marL="0" indent="0">
              <a:buNone/>
            </a:pPr>
            <a:endParaRPr lang="en-US" dirty="0"/>
          </a:p>
        </p:txBody>
      </p:sp>
      <p:sp>
        <p:nvSpPr>
          <p:cNvPr id="5" name="TextBox 4">
            <a:extLst>
              <a:ext uri="{FF2B5EF4-FFF2-40B4-BE49-F238E27FC236}">
                <a16:creationId xmlns:a16="http://schemas.microsoft.com/office/drawing/2014/main" id="{AD265453-79EC-AB41-B49F-119F6B38003B}"/>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hazard signage</a:t>
            </a:r>
          </a:p>
        </p:txBody>
      </p:sp>
      <p:pic>
        <p:nvPicPr>
          <p:cNvPr id="9" name="Content Placeholder 8" title="An example of hazard signage which reads &quot;danger, keep hands clear when equipment is running&quot;"/>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624637" y="1690688"/>
            <a:ext cx="5340406" cy="3853656"/>
          </a:xfrm>
        </p:spPr>
      </p:pic>
    </p:spTree>
    <p:extLst>
      <p:ext uri="{BB962C8B-B14F-4D97-AF65-F5344CB8AC3E}">
        <p14:creationId xmlns:p14="http://schemas.microsoft.com/office/powerpoint/2010/main" val="3097742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64825-8158-734C-8246-6D87B321EDA0}"/>
              </a:ext>
            </a:extLst>
          </p:cNvPr>
          <p:cNvSpPr>
            <a:spLocks noGrp="1"/>
          </p:cNvSpPr>
          <p:nvPr>
            <p:ph type="title"/>
          </p:nvPr>
        </p:nvSpPr>
        <p:spPr>
          <a:xfrm>
            <a:off x="838200" y="365125"/>
            <a:ext cx="5257800" cy="1325563"/>
          </a:xfrm>
        </p:spPr>
        <p:txBody>
          <a:bodyPr/>
          <a:lstStyle/>
          <a:p>
            <a:r>
              <a:rPr lang="en-US" b="1" dirty="0"/>
              <a:t>Hazards: </a:t>
            </a:r>
            <a:r>
              <a:rPr lang="en-US" dirty="0"/>
              <a:t>Lockout/Tagout</a:t>
            </a:r>
          </a:p>
        </p:txBody>
      </p:sp>
      <p:sp>
        <p:nvSpPr>
          <p:cNvPr id="3" name="Content Placeholder 2">
            <a:extLst>
              <a:ext uri="{FF2B5EF4-FFF2-40B4-BE49-F238E27FC236}">
                <a16:creationId xmlns:a16="http://schemas.microsoft.com/office/drawing/2014/main" id="{9913FD7A-7985-F446-8A6F-CD3C83D7FE84}"/>
              </a:ext>
            </a:extLst>
          </p:cNvPr>
          <p:cNvSpPr>
            <a:spLocks noGrp="1"/>
          </p:cNvSpPr>
          <p:nvPr>
            <p:ph sz="half" idx="1"/>
          </p:nvPr>
        </p:nvSpPr>
        <p:spPr/>
        <p:txBody>
          <a:bodyPr/>
          <a:lstStyle/>
          <a:p>
            <a:pPr marL="0" indent="0">
              <a:buNone/>
            </a:pPr>
            <a:r>
              <a:rPr lang="en-US" b="1" dirty="0"/>
              <a:t>Lockout/tagout procedures</a:t>
            </a:r>
            <a:r>
              <a:rPr lang="en-US" dirty="0"/>
              <a:t> are safeguarding methods to prevent injury due to hazardous energy sources. If you see the machines with the signs featured in the image or that are under lock and key, please stay away and do not touch or attempt to start it.</a:t>
            </a:r>
            <a:endParaRPr lang="en-US" sz="4000" dirty="0"/>
          </a:p>
          <a:p>
            <a:endParaRPr lang="en-US" dirty="0"/>
          </a:p>
        </p:txBody>
      </p:sp>
      <p:sp>
        <p:nvSpPr>
          <p:cNvPr id="5" name="TextBox 4">
            <a:extLst>
              <a:ext uri="{FF2B5EF4-FFF2-40B4-BE49-F238E27FC236}">
                <a16:creationId xmlns:a16="http://schemas.microsoft.com/office/drawing/2014/main" id="{3B601BF4-EE96-4E40-8F5C-C8B6901C0DBF}"/>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Examples of Lockout/tagout equipment</a:t>
            </a:r>
          </a:p>
        </p:txBody>
      </p:sp>
      <p:pic>
        <p:nvPicPr>
          <p:cNvPr id="6" name="Content Placeholder 5" title="Examples of lockout/tagout locks and tags"/>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816349" y="1047423"/>
            <a:ext cx="4241118" cy="4740074"/>
          </a:xfrm>
        </p:spPr>
      </p:pic>
    </p:spTree>
    <p:extLst>
      <p:ext uri="{BB962C8B-B14F-4D97-AF65-F5344CB8AC3E}">
        <p14:creationId xmlns:p14="http://schemas.microsoft.com/office/powerpoint/2010/main" val="2730038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E10F1-54C4-1D43-B035-420D8D33B567}"/>
              </a:ext>
            </a:extLst>
          </p:cNvPr>
          <p:cNvSpPr>
            <a:spLocks noGrp="1"/>
          </p:cNvSpPr>
          <p:nvPr>
            <p:ph type="title"/>
          </p:nvPr>
        </p:nvSpPr>
        <p:spPr>
          <a:xfrm>
            <a:off x="838200" y="365125"/>
            <a:ext cx="5831541" cy="1325563"/>
          </a:xfrm>
        </p:spPr>
        <p:txBody>
          <a:bodyPr/>
          <a:lstStyle/>
          <a:p>
            <a:r>
              <a:rPr lang="en-US" b="1" dirty="0"/>
              <a:t>Hazards: </a:t>
            </a:r>
            <a:r>
              <a:rPr lang="en-US" dirty="0"/>
              <a:t>Best practices</a:t>
            </a:r>
          </a:p>
        </p:txBody>
      </p:sp>
      <p:sp>
        <p:nvSpPr>
          <p:cNvPr id="3" name="Content Placeholder 2">
            <a:extLst>
              <a:ext uri="{FF2B5EF4-FFF2-40B4-BE49-F238E27FC236}">
                <a16:creationId xmlns:a16="http://schemas.microsoft.com/office/drawing/2014/main" id="{8287E79E-75CD-3C48-A88E-36AAA9962159}"/>
              </a:ext>
            </a:extLst>
          </p:cNvPr>
          <p:cNvSpPr>
            <a:spLocks noGrp="1"/>
          </p:cNvSpPr>
          <p:nvPr>
            <p:ph sz="half" idx="1"/>
          </p:nvPr>
        </p:nvSpPr>
        <p:spPr/>
        <p:txBody>
          <a:bodyPr/>
          <a:lstStyle/>
          <a:p>
            <a:pPr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rPr>
              <a:t>Set the guard to clear stock/workpiece</a:t>
            </a:r>
            <a:endParaRPr lang="en-US" altLang="en-US" dirty="0"/>
          </a:p>
          <a:p>
            <a:pPr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rPr>
              <a:t> Wear Personal Protective Equipment (PPE) at all times</a:t>
            </a:r>
          </a:p>
          <a:p>
            <a:pPr eaLnBrk="0" fontAlgn="base" hangingPunct="0">
              <a:lnSpc>
                <a:spcPct val="100000"/>
              </a:lnSpc>
              <a:spcBef>
                <a:spcPct val="0"/>
              </a:spcBef>
              <a:spcAft>
                <a:spcPct val="0"/>
              </a:spcAft>
              <a:buFontTx/>
              <a:buChar char="•"/>
            </a:pPr>
            <a:r>
              <a:rPr lang="en-US" altLang="zh-CN" dirty="0">
                <a:latin typeface="Calibri" panose="020F0502020204030204" pitchFamily="34" charset="0"/>
                <a:ea typeface="Calibri" panose="020F0502020204030204" pitchFamily="34" charset="0"/>
              </a:rPr>
              <a:t> Clean up and clear work area</a:t>
            </a:r>
            <a:r>
              <a:rPr lang="en-US" altLang="zh-CN" dirty="0"/>
              <a:t> </a:t>
            </a:r>
            <a:endParaRPr lang="en-US" altLang="zh-CN" dirty="0">
              <a:latin typeface="Arial" panose="020B0604020202020204" pitchFamily="34" charset="0"/>
            </a:endParaRPr>
          </a:p>
          <a:p>
            <a:endParaRPr lang="en-US" dirty="0"/>
          </a:p>
        </p:txBody>
      </p:sp>
      <p:sp>
        <p:nvSpPr>
          <p:cNvPr id="5" name="TextBox 4">
            <a:extLst>
              <a:ext uri="{FF2B5EF4-FFF2-40B4-BE49-F238E27FC236}">
                <a16:creationId xmlns:a16="http://schemas.microsoft.com/office/drawing/2014/main" id="{8E59DDC4-9BE5-6D40-9B06-F2F7FC40AF49}"/>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hazard signage</a:t>
            </a:r>
          </a:p>
        </p:txBody>
      </p:sp>
      <p:pic>
        <p:nvPicPr>
          <p:cNvPr id="7" name="Content Placeholder 6" title="An example of hazard signage which reads &quot;DANGER, do not operate without guards in place&quot;"/>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587331" y="668287"/>
            <a:ext cx="4983742" cy="4983742"/>
          </a:xfrm>
        </p:spPr>
      </p:pic>
    </p:spTree>
    <p:extLst>
      <p:ext uri="{BB962C8B-B14F-4D97-AF65-F5344CB8AC3E}">
        <p14:creationId xmlns:p14="http://schemas.microsoft.com/office/powerpoint/2010/main" val="263393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Introduction: </a:t>
            </a:r>
            <a:r>
              <a:rPr lang="en-US" dirty="0"/>
              <a:t>What’s a band saw?</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a:xfrm>
            <a:off x="838200" y="1825625"/>
            <a:ext cx="5181600" cy="4351338"/>
          </a:xfrm>
        </p:spPr>
        <p:txBody>
          <a:bodyPr/>
          <a:lstStyle/>
          <a:p>
            <a:pPr marL="0" indent="0">
              <a:buNone/>
            </a:pPr>
            <a:r>
              <a:rPr lang="en-US" dirty="0"/>
              <a:t>The Band Saw was invented by William Newberry in 1808. It is one of the most widely-used wood and metal working machines. Originally for cutting wood, band saws can now cut metal if you change the blade and speed.</a:t>
            </a:r>
          </a:p>
          <a:p>
            <a:pPr marL="0" indent="0">
              <a:buNone/>
            </a:pPr>
            <a:endParaRPr lang="en-US" dirty="0"/>
          </a:p>
        </p:txBody>
      </p:sp>
      <p:sp>
        <p:nvSpPr>
          <p:cNvPr id="4" name="TextBox 3">
            <a:extLst>
              <a:ext uri="{FF2B5EF4-FFF2-40B4-BE49-F238E27FC236}">
                <a16:creationId xmlns:a16="http://schemas.microsoft.com/office/drawing/2014/main" id="{D27FCB09-54CD-1145-B013-D27AFEBFAA03}"/>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early band saw</a:t>
            </a:r>
          </a:p>
        </p:txBody>
      </p:sp>
      <p:pic>
        <p:nvPicPr>
          <p:cNvPr id="7" name="Content Placeholder 6" title="An image from an early patent of the bandsaw"/>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640727" y="1300691"/>
            <a:ext cx="4003503" cy="4351338"/>
          </a:xfrm>
        </p:spPr>
      </p:pic>
    </p:spTree>
    <p:extLst>
      <p:ext uri="{BB962C8B-B14F-4D97-AF65-F5344CB8AC3E}">
        <p14:creationId xmlns:p14="http://schemas.microsoft.com/office/powerpoint/2010/main" val="3515908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Introduction: </a:t>
            </a:r>
            <a:r>
              <a:rPr lang="en-US" dirty="0"/>
              <a:t>Two types of band saw</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a:xfrm>
            <a:off x="838200" y="1825625"/>
            <a:ext cx="5181600" cy="4351338"/>
          </a:xfrm>
        </p:spPr>
        <p:txBody>
          <a:bodyPr/>
          <a:lstStyle/>
          <a:p>
            <a:pPr marL="0" indent="0">
              <a:buNone/>
            </a:pPr>
            <a:r>
              <a:rPr lang="en-US" dirty="0"/>
              <a:t>Here are two common types of Band Saws:</a:t>
            </a:r>
          </a:p>
          <a:p>
            <a:r>
              <a:rPr lang="en-US" dirty="0"/>
              <a:t>1. Vertical (left)</a:t>
            </a:r>
            <a:br>
              <a:rPr lang="en-US" dirty="0"/>
            </a:br>
            <a:r>
              <a:rPr lang="en-US" dirty="0"/>
              <a:t>Used to saw curves, lumber, irregular shapes</a:t>
            </a:r>
          </a:p>
          <a:p>
            <a:r>
              <a:rPr lang="en-US" dirty="0"/>
              <a:t>2. Horizontal (right)</a:t>
            </a:r>
            <a:br>
              <a:rPr lang="en-US" dirty="0"/>
            </a:br>
            <a:r>
              <a:rPr lang="en-US" dirty="0"/>
              <a:t>Use to cut long pieces, tubes</a:t>
            </a:r>
          </a:p>
          <a:p>
            <a:pPr marL="0" indent="0">
              <a:buNone/>
            </a:pPr>
            <a:endParaRPr lang="en-US" dirty="0"/>
          </a:p>
        </p:txBody>
      </p:sp>
      <p:sp>
        <p:nvSpPr>
          <p:cNvPr id="4" name="TextBox 3">
            <a:extLst>
              <a:ext uri="{FF2B5EF4-FFF2-40B4-BE49-F238E27FC236}">
                <a16:creationId xmlns:a16="http://schemas.microsoft.com/office/drawing/2014/main" id="{D27FCB09-54CD-1145-B013-D27AFEBFAA03}"/>
              </a:ext>
              <a:ext uri="{C183D7F6-B498-43B3-948B-1728B52AA6E4}">
                <adec:decorative xmlns="" xmlns:adec="http://schemas.microsoft.com/office/drawing/2017/decorative" val="1"/>
              </a:ext>
            </a:extLst>
          </p:cNvPr>
          <p:cNvSpPr txBox="1"/>
          <p:nvPr/>
        </p:nvSpPr>
        <p:spPr>
          <a:xfrm>
            <a:off x="6335290" y="6326660"/>
            <a:ext cx="5551273" cy="369332"/>
          </a:xfrm>
          <a:prstGeom prst="rect">
            <a:avLst/>
          </a:prstGeom>
          <a:noFill/>
        </p:spPr>
        <p:txBody>
          <a:bodyPr wrap="square" rtlCol="0">
            <a:spAutoFit/>
          </a:bodyPr>
          <a:lstStyle/>
          <a:p>
            <a:pPr algn="ctr"/>
            <a:r>
              <a:rPr lang="en-US" dirty="0"/>
              <a:t>A vertical band saw (left) and horizontal band saw (right)</a:t>
            </a:r>
          </a:p>
        </p:txBody>
      </p:sp>
      <p:pic>
        <p:nvPicPr>
          <p:cNvPr id="7" name="Content Placeholder 6" title="images of two kinds of band saws, the vertical bandsaw and horizontal bandsaw"/>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335290" y="1690688"/>
            <a:ext cx="5181600" cy="4184782"/>
          </a:xfrm>
        </p:spPr>
      </p:pic>
    </p:spTree>
    <p:extLst>
      <p:ext uri="{BB962C8B-B14F-4D97-AF65-F5344CB8AC3E}">
        <p14:creationId xmlns:p14="http://schemas.microsoft.com/office/powerpoint/2010/main" val="395356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What it Does: </a:t>
            </a:r>
            <a:r>
              <a:rPr lang="en-US" dirty="0"/>
              <a:t>What is a band saw used for?</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a:xfrm>
            <a:off x="838200" y="1825625"/>
            <a:ext cx="5181600" cy="4351338"/>
          </a:xfrm>
        </p:spPr>
        <p:txBody>
          <a:bodyPr/>
          <a:lstStyle/>
          <a:p>
            <a:pPr marL="0" indent="0">
              <a:buNone/>
            </a:pPr>
            <a:r>
              <a:rPr lang="en-US" dirty="0"/>
              <a:t>Band Saws are able to cut a variety of materials such as metals, plastics, and wood.</a:t>
            </a:r>
          </a:p>
        </p:txBody>
      </p:sp>
      <p:sp>
        <p:nvSpPr>
          <p:cNvPr id="5" name="TextBox 4">
            <a:extLst>
              <a:ext uri="{FF2B5EF4-FFF2-40B4-BE49-F238E27FC236}">
                <a16:creationId xmlns:a16="http://schemas.microsoft.com/office/drawing/2014/main" id="{33539FA7-4A10-6B40-9015-42FD7444E3EE}"/>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a bandsaw performing a cut</a:t>
            </a:r>
          </a:p>
        </p:txBody>
      </p:sp>
      <p:pic>
        <p:nvPicPr>
          <p:cNvPr id="6" name="Content Placeholder 5" descr="an image of a bandsaw performing a cut">
            <a:extLst>
              <a:ext uri="{FF2B5EF4-FFF2-40B4-BE49-F238E27FC236}">
                <a16:creationId xmlns:a16="http://schemas.microsoft.com/office/drawing/2014/main" id="{0AEA0273-DCF8-E54B-8745-48BD11E2BA8C}"/>
              </a:ext>
              <a:ext uri="{C183D7F6-B498-43B3-948B-1728B52AA6E4}">
                <adec:decorative xmlns="" xmlns:adec="http://schemas.microsoft.com/office/drawing/2017/decorative" val="0"/>
              </a:ext>
            </a:extLst>
          </p:cNvPr>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189682" y="1690688"/>
            <a:ext cx="5832436" cy="3280745"/>
          </a:xfrm>
        </p:spPr>
      </p:pic>
    </p:spTree>
    <p:extLst>
      <p:ext uri="{BB962C8B-B14F-4D97-AF65-F5344CB8AC3E}">
        <p14:creationId xmlns:p14="http://schemas.microsoft.com/office/powerpoint/2010/main" val="1246303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p:txBody>
          <a:bodyPr/>
          <a:lstStyle/>
          <a:p>
            <a:r>
              <a:rPr lang="en-US" b="1" dirty="0"/>
              <a:t>Safety: </a:t>
            </a:r>
            <a:r>
              <a:rPr lang="en-US" dirty="0"/>
              <a:t>Who is OSHA?</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normAutofit lnSpcReduction="10000"/>
          </a:bodyPr>
          <a:lstStyle/>
          <a:p>
            <a:pPr marL="0" indent="0">
              <a:lnSpc>
                <a:spcPct val="100000"/>
              </a:lnSpc>
              <a:buNone/>
            </a:pPr>
            <a:r>
              <a:rPr lang="en-US" dirty="0">
                <a:cs typeface="Arial" panose="020B0604020202020204" pitchFamily="34" charset="0"/>
              </a:rPr>
              <a:t>With the </a:t>
            </a:r>
            <a:r>
              <a:rPr lang="en-US" u="sng" dirty="0">
                <a:cs typeface="Arial" panose="020B0604020202020204" pitchFamily="34" charset="0"/>
                <a:hlinkClick r:id="rId3" tooltip="Occupational Safety and Health Act of 1970">
                  <a:extLst>
                    <a:ext uri="{A12FA001-AC4F-418D-AE19-62706E023703}">
                      <ahyp:hlinkClr xmlns="" xmlns:ahyp="http://schemas.microsoft.com/office/drawing/2018/hyperlinkcolor" val="tx"/>
                    </a:ext>
                  </a:extLst>
                </a:hlinkClick>
              </a:rPr>
              <a:t>Occupational Safety and Health Act of 1970</a:t>
            </a:r>
            <a:r>
              <a:rPr lang="en-US" dirty="0">
                <a:cs typeface="Arial" panose="020B0604020202020204" pitchFamily="34" charset="0"/>
              </a:rPr>
              <a:t>, Congress created the </a:t>
            </a:r>
            <a:r>
              <a:rPr lang="en-US" u="sng" dirty="0">
                <a:cs typeface="Arial" panose="020B0604020202020204" pitchFamily="34" charset="0"/>
                <a:hlinkClick r:id="rId4" tooltip="OSHA at a Glance">
                  <a:extLst>
                    <a:ext uri="{A12FA001-AC4F-418D-AE19-62706E023703}">
                      <ahyp:hlinkClr xmlns="" xmlns:ahyp="http://schemas.microsoft.com/office/drawing/2018/hyperlinkcolor" val="tx"/>
                    </a:ext>
                  </a:extLst>
                </a:hlinkClick>
              </a:rPr>
              <a:t>Occupational Safety and Health Administration (OSHA)</a:t>
            </a:r>
            <a:r>
              <a:rPr lang="en-US" dirty="0">
                <a:cs typeface="Arial" panose="020B0604020202020204" pitchFamily="34" charset="0"/>
              </a:rPr>
              <a:t> to assure </a:t>
            </a:r>
            <a:r>
              <a:rPr lang="en-US" b="1" dirty="0">
                <a:cs typeface="Arial" panose="020B0604020202020204" pitchFamily="34" charset="0"/>
              </a:rPr>
              <a:t>safe and healthful working conditions</a:t>
            </a:r>
            <a:r>
              <a:rPr lang="en-US" dirty="0">
                <a:cs typeface="Arial" panose="020B0604020202020204" pitchFamily="34" charset="0"/>
              </a:rPr>
              <a:t> for working men and women by setting and enforcing standards and by providing training, outreach, education and assistance.</a:t>
            </a:r>
            <a:endParaRPr lang="en-US" dirty="0"/>
          </a:p>
          <a:p>
            <a:pPr marL="0" indent="0">
              <a:buNone/>
            </a:pPr>
            <a:endParaRPr lang="en-US" dirty="0"/>
          </a:p>
        </p:txBody>
      </p:sp>
      <p:sp>
        <p:nvSpPr>
          <p:cNvPr id="5" name="Content Placeholder 4">
            <a:extLst>
              <a:ext uri="{FF2B5EF4-FFF2-40B4-BE49-F238E27FC236}">
                <a16:creationId xmlns:a16="http://schemas.microsoft.com/office/drawing/2014/main" id="{4AED7A2E-2F34-9942-9CDE-22DAC6F8DD68}"/>
              </a:ext>
            </a:extLst>
          </p:cNvPr>
          <p:cNvSpPr>
            <a:spLocks noGrp="1"/>
          </p:cNvSpPr>
          <p:nvPr>
            <p:ph sz="half" idx="2"/>
          </p:nvPr>
        </p:nvSpPr>
        <p:spPr/>
        <p:txBody>
          <a:bodyPr>
            <a:normAutofit lnSpcReduction="10000"/>
          </a:bodyPr>
          <a:lstStyle/>
          <a:p>
            <a:pPr marL="0" indent="0">
              <a:buNone/>
            </a:pPr>
            <a:r>
              <a:rPr lang="en-US" dirty="0">
                <a:cs typeface="Arial" panose="020B0604020202020204" pitchFamily="34" charset="0"/>
              </a:rPr>
              <a:t>OSHA is part of the </a:t>
            </a:r>
            <a:r>
              <a:rPr lang="en-US" u="sng" dirty="0">
                <a:cs typeface="Arial" panose="020B0604020202020204" pitchFamily="34" charset="0"/>
                <a:hlinkClick r:id="rId5" tooltip="United States Department of Labor">
                  <a:extLst>
                    <a:ext uri="{A12FA001-AC4F-418D-AE19-62706E023703}">
                      <ahyp:hlinkClr xmlns="" xmlns:ahyp="http://schemas.microsoft.com/office/drawing/2018/hyperlinkcolor" val="tx"/>
                    </a:ext>
                  </a:extLst>
                </a:hlinkClick>
              </a:rPr>
              <a:t>United States Department of Labor</a:t>
            </a:r>
            <a:r>
              <a:rPr lang="en-US" dirty="0">
                <a:cs typeface="Arial" panose="020B0604020202020204" pitchFamily="34" charset="0"/>
              </a:rPr>
              <a:t>. The administrator for OSHA is the Assistant Secretary of Labor for Occupational Safety and Health. OSHA's administrator answers to the </a:t>
            </a:r>
            <a:r>
              <a:rPr lang="en-US" u="sng" dirty="0">
                <a:cs typeface="Arial" panose="020B0604020202020204" pitchFamily="34" charset="0"/>
                <a:hlinkClick r:id="rId6" tooltip="Secretary of Labor">
                  <a:extLst>
                    <a:ext uri="{A12FA001-AC4F-418D-AE19-62706E023703}">
                      <ahyp:hlinkClr xmlns="" xmlns:ahyp="http://schemas.microsoft.com/office/drawing/2018/hyperlinkcolor" val="tx"/>
                    </a:ext>
                  </a:extLst>
                </a:hlinkClick>
              </a:rPr>
              <a:t>Secretary of Labor</a:t>
            </a:r>
            <a:r>
              <a:rPr lang="en-US" dirty="0">
                <a:cs typeface="Arial" panose="020B0604020202020204" pitchFamily="34" charset="0"/>
              </a:rPr>
              <a:t>, who is a member of the cabinet of the President of the United States.</a:t>
            </a:r>
          </a:p>
          <a:p>
            <a:endParaRPr lang="en-US" dirty="0"/>
          </a:p>
        </p:txBody>
      </p:sp>
    </p:spTree>
    <p:extLst>
      <p:ext uri="{BB962C8B-B14F-4D97-AF65-F5344CB8AC3E}">
        <p14:creationId xmlns:p14="http://schemas.microsoft.com/office/powerpoint/2010/main" val="2808832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p:txBody>
          <a:bodyPr/>
          <a:lstStyle/>
          <a:p>
            <a:r>
              <a:rPr lang="en-US" b="1" dirty="0"/>
              <a:t>Safety: </a:t>
            </a:r>
            <a:r>
              <a:rPr lang="en-US" dirty="0"/>
              <a:t>Know your rights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normAutofit fontScale="55000" lnSpcReduction="20000"/>
          </a:bodyPr>
          <a:lstStyle/>
          <a:p>
            <a:pPr marL="0" indent="0">
              <a:lnSpc>
                <a:spcPct val="100000"/>
              </a:lnSpc>
              <a:buNone/>
            </a:pPr>
            <a:r>
              <a:rPr lang="en-US" sz="5100" dirty="0">
                <a:cs typeface="Arial" panose="020B0604020202020204" pitchFamily="34" charset="0"/>
              </a:rPr>
              <a:t>Under federal law, you are entitled to a safe workplace.</a:t>
            </a:r>
          </a:p>
          <a:p>
            <a:pPr marL="0" indent="0">
              <a:buNone/>
            </a:pPr>
            <a:endParaRPr lang="en-US" sz="5100" dirty="0">
              <a:cs typeface="Arial" panose="020B0604020202020204" pitchFamily="34" charset="0"/>
            </a:endParaRPr>
          </a:p>
          <a:p>
            <a:r>
              <a:rPr lang="en-US" sz="5100" dirty="0">
                <a:cs typeface="Arial" panose="020B0604020202020204" pitchFamily="34" charset="0"/>
              </a:rPr>
              <a:t>Your employer must provide a workplace free of known health and safety hazards. </a:t>
            </a:r>
          </a:p>
          <a:p>
            <a:endParaRPr lang="en-US" sz="5100" dirty="0">
              <a:cs typeface="Arial" panose="020B0604020202020204" pitchFamily="34" charset="0"/>
            </a:endParaRPr>
          </a:p>
          <a:p>
            <a:r>
              <a:rPr lang="en-US" sz="5100" dirty="0">
                <a:cs typeface="Arial" panose="020B0604020202020204" pitchFamily="34" charset="0"/>
              </a:rPr>
              <a:t>If you have concerns, you have the right to speak up about them without fear of retaliation. You also have the right to:</a:t>
            </a:r>
          </a:p>
          <a:p>
            <a:pPr marL="0" indent="0">
              <a:buNone/>
            </a:pPr>
            <a:endParaRPr lang="en-US" dirty="0"/>
          </a:p>
        </p:txBody>
      </p:sp>
      <p:sp>
        <p:nvSpPr>
          <p:cNvPr id="5" name="Content Placeholder 4">
            <a:extLst>
              <a:ext uri="{FF2B5EF4-FFF2-40B4-BE49-F238E27FC236}">
                <a16:creationId xmlns:a16="http://schemas.microsoft.com/office/drawing/2014/main" id="{4AED7A2E-2F34-9942-9CDE-22DAC6F8DD68}"/>
              </a:ext>
            </a:extLst>
          </p:cNvPr>
          <p:cNvSpPr>
            <a:spLocks noGrp="1"/>
          </p:cNvSpPr>
          <p:nvPr>
            <p:ph sz="half" idx="2"/>
          </p:nvPr>
        </p:nvSpPr>
        <p:spPr>
          <a:xfrm>
            <a:off x="6172200" y="1690688"/>
            <a:ext cx="5181600" cy="4351338"/>
          </a:xfrm>
        </p:spPr>
        <p:txBody>
          <a:bodyPr>
            <a:noAutofit/>
          </a:bodyPr>
          <a:lstStyle/>
          <a:p>
            <a:pPr marL="214313" indent="-214313">
              <a:lnSpc>
                <a:spcPct val="120000"/>
              </a:lnSpc>
            </a:pPr>
            <a:r>
              <a:rPr lang="en-US" sz="1600" dirty="0">
                <a:cs typeface="Arial" panose="020B0604020202020204" pitchFamily="34" charset="0"/>
              </a:rPr>
              <a:t>Be trained in a language you understand</a:t>
            </a:r>
          </a:p>
          <a:p>
            <a:pPr marL="214313" indent="-214313">
              <a:lnSpc>
                <a:spcPct val="120000"/>
              </a:lnSpc>
            </a:pPr>
            <a:r>
              <a:rPr lang="en-US" sz="1600" dirty="0">
                <a:cs typeface="Arial" panose="020B0604020202020204" pitchFamily="34" charset="0"/>
              </a:rPr>
              <a:t>Work on machines that are safe</a:t>
            </a:r>
          </a:p>
          <a:p>
            <a:pPr marL="214313" indent="-214313">
              <a:lnSpc>
                <a:spcPct val="120000"/>
              </a:lnSpc>
            </a:pPr>
            <a:r>
              <a:rPr lang="en-US" sz="1600" dirty="0">
                <a:cs typeface="Arial" panose="020B0604020202020204" pitchFamily="34" charset="0"/>
              </a:rPr>
              <a:t>Be provided required safety gear, such as gloves or a harness and lifeline for falls</a:t>
            </a:r>
          </a:p>
          <a:p>
            <a:pPr marL="214313" indent="-214313">
              <a:lnSpc>
                <a:spcPct val="120000"/>
              </a:lnSpc>
            </a:pPr>
            <a:r>
              <a:rPr lang="en-US" sz="1600" dirty="0">
                <a:cs typeface="Arial" panose="020B0604020202020204" pitchFamily="34" charset="0"/>
              </a:rPr>
              <a:t>Be protected from toxic chemicals</a:t>
            </a:r>
          </a:p>
          <a:p>
            <a:pPr marL="214313" indent="-214313">
              <a:lnSpc>
                <a:spcPct val="120000"/>
              </a:lnSpc>
            </a:pPr>
            <a:r>
              <a:rPr lang="en-US" sz="1600" dirty="0">
                <a:cs typeface="Arial" panose="020B0604020202020204" pitchFamily="34" charset="0"/>
              </a:rPr>
              <a:t>Request an OSHA inspection, and speak to the inspector</a:t>
            </a:r>
          </a:p>
          <a:p>
            <a:pPr marL="214313" indent="-214313">
              <a:lnSpc>
                <a:spcPct val="120000"/>
              </a:lnSpc>
            </a:pPr>
            <a:r>
              <a:rPr lang="en-US" sz="1600" dirty="0">
                <a:cs typeface="Arial" panose="020B0604020202020204" pitchFamily="34" charset="0"/>
              </a:rPr>
              <a:t>Report an injury or illness, and get copies of your medical records</a:t>
            </a:r>
          </a:p>
          <a:p>
            <a:pPr marL="214313" indent="-214313">
              <a:lnSpc>
                <a:spcPct val="120000"/>
              </a:lnSpc>
            </a:pPr>
            <a:r>
              <a:rPr lang="en-US" sz="1600" dirty="0">
                <a:cs typeface="Arial" panose="020B0604020202020204" pitchFamily="34" charset="0"/>
              </a:rPr>
              <a:t>See copies of the workplace injury and illness log</a:t>
            </a:r>
          </a:p>
          <a:p>
            <a:pPr marL="214313" indent="-214313">
              <a:lnSpc>
                <a:spcPct val="120000"/>
              </a:lnSpc>
            </a:pPr>
            <a:r>
              <a:rPr lang="en-US" sz="1600" dirty="0">
                <a:cs typeface="Arial" panose="020B0604020202020204" pitchFamily="34" charset="0"/>
              </a:rPr>
              <a:t>Review records of work-related injuries and illnesses</a:t>
            </a:r>
          </a:p>
          <a:p>
            <a:pPr marL="214313" indent="-214313">
              <a:lnSpc>
                <a:spcPct val="120000"/>
              </a:lnSpc>
            </a:pPr>
            <a:r>
              <a:rPr lang="en-US" sz="1600" dirty="0">
                <a:cs typeface="Arial" panose="020B0604020202020204" pitchFamily="34" charset="0"/>
              </a:rPr>
              <a:t>Get copies of test results done to find hazards in the workplace</a:t>
            </a:r>
          </a:p>
        </p:txBody>
      </p:sp>
    </p:spTree>
    <p:extLst>
      <p:ext uri="{BB962C8B-B14F-4D97-AF65-F5344CB8AC3E}">
        <p14:creationId xmlns:p14="http://schemas.microsoft.com/office/powerpoint/2010/main" val="2400829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Hazards: </a:t>
            </a:r>
            <a:r>
              <a:rPr lang="en-US" dirty="0"/>
              <a:t>Machine-related injuries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lstStyle/>
          <a:p>
            <a:pPr marL="0" indent="0">
              <a:buNone/>
            </a:pPr>
            <a:r>
              <a:rPr lang="en-US" dirty="0"/>
              <a:t>Possible machine-related injuries include:</a:t>
            </a:r>
          </a:p>
          <a:p>
            <a:r>
              <a:rPr lang="en-US" dirty="0"/>
              <a:t>Crushed fingers or hands</a:t>
            </a:r>
          </a:p>
          <a:p>
            <a:r>
              <a:rPr lang="en-US" dirty="0"/>
              <a:t>Amputations</a:t>
            </a:r>
          </a:p>
          <a:p>
            <a:r>
              <a:rPr lang="en-US" dirty="0"/>
              <a:t>Blindness</a:t>
            </a:r>
          </a:p>
          <a:p>
            <a:pPr marL="0" indent="0">
              <a:buNone/>
            </a:pPr>
            <a:endParaRPr lang="en-US" dirty="0"/>
          </a:p>
        </p:txBody>
      </p:sp>
      <p:sp>
        <p:nvSpPr>
          <p:cNvPr id="5" name="TextBox 4">
            <a:extLst>
              <a:ext uri="{FF2B5EF4-FFF2-40B4-BE49-F238E27FC236}">
                <a16:creationId xmlns:a16="http://schemas.microsoft.com/office/drawing/2014/main" id="{92981B60-E844-D349-BF3B-DECF884A74E8}"/>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Blindness is a possible machine-related injury</a:t>
            </a:r>
          </a:p>
        </p:txBody>
      </p:sp>
      <p:pic>
        <p:nvPicPr>
          <p:cNvPr id="6" name="Content Placeholder 5" descr="an image of an eye injury from improper machine use">
            <a:extLst>
              <a:ext uri="{FF2B5EF4-FFF2-40B4-BE49-F238E27FC236}">
                <a16:creationId xmlns:a16="http://schemas.microsoft.com/office/drawing/2014/main" id="{0AEA0273-DCF8-E54B-8745-48BD11E2BA8C}"/>
              </a:ext>
              <a:ext uri="{C183D7F6-B498-43B3-948B-1728B52AA6E4}">
                <adec:decorative xmlns="" xmlns:adec="http://schemas.microsoft.com/office/drawing/2017/decorative" val="0"/>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787454" y="1062831"/>
            <a:ext cx="4636892" cy="4351337"/>
          </a:xfrm>
        </p:spPr>
      </p:pic>
    </p:spTree>
    <p:extLst>
      <p:ext uri="{BB962C8B-B14F-4D97-AF65-F5344CB8AC3E}">
        <p14:creationId xmlns:p14="http://schemas.microsoft.com/office/powerpoint/2010/main" val="4013190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6180438" cy="1325563"/>
          </a:xfrm>
        </p:spPr>
        <p:txBody>
          <a:bodyPr/>
          <a:lstStyle/>
          <a:p>
            <a:r>
              <a:rPr lang="en-US" b="1" dirty="0"/>
              <a:t>Hazards: </a:t>
            </a:r>
            <a:r>
              <a:rPr lang="en-US" dirty="0"/>
              <a:t>Operating controls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normAutofit lnSpcReduction="10000"/>
          </a:bodyPr>
          <a:lstStyle/>
          <a:p>
            <a:r>
              <a:rPr lang="en-US" dirty="0"/>
              <a:t>The </a:t>
            </a:r>
            <a:r>
              <a:rPr lang="en-US" b="1" dirty="0"/>
              <a:t>Operating Controls </a:t>
            </a:r>
            <a:r>
              <a:rPr lang="en-US" dirty="0"/>
              <a:t>of the Vertical Band Saw house the Emergency Stop button which is used to shut the machine off in an emergency of if something goes wrong.                        </a:t>
            </a:r>
          </a:p>
          <a:p>
            <a:r>
              <a:rPr lang="en-US" dirty="0"/>
              <a:t>The green “On” button is pushed to start the saw. </a:t>
            </a:r>
          </a:p>
          <a:p>
            <a:r>
              <a:rPr lang="en-US" dirty="0"/>
              <a:t>The Power Disconnect Switch is used to completely shut the power off to the machine.</a:t>
            </a:r>
          </a:p>
          <a:p>
            <a:pPr marL="0" indent="0">
              <a:buNone/>
            </a:pPr>
            <a:endParaRPr lang="en-US" dirty="0"/>
          </a:p>
        </p:txBody>
      </p:sp>
      <p:sp>
        <p:nvSpPr>
          <p:cNvPr id="5" name="TextBox 4">
            <a:extLst>
              <a:ext uri="{FF2B5EF4-FFF2-40B4-BE49-F238E27FC236}">
                <a16:creationId xmlns:a16="http://schemas.microsoft.com/office/drawing/2014/main" id="{85AE105B-2247-664A-9D95-70F111F8EF1B}"/>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operating controls on a vertical band saw</a:t>
            </a:r>
          </a:p>
        </p:txBody>
      </p:sp>
      <p:pic>
        <p:nvPicPr>
          <p:cNvPr id="6" name="Content Placeholder 5" descr="An image of the power disconnect switch, a large red switch located on the side of this band saw. The image also shows the green &quot;on button&quot; of this bandsaw, and the red &quot;emergency stop&quot; button which stops the machine both in normal use and emergencies.">
            <a:extLst>
              <a:ext uri="{FF2B5EF4-FFF2-40B4-BE49-F238E27FC236}">
                <a16:creationId xmlns:a16="http://schemas.microsoft.com/office/drawing/2014/main" id="{0AEA0273-DCF8-E54B-8745-48BD11E2BA8C}"/>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961608" y="379445"/>
            <a:ext cx="4288583" cy="5718110"/>
          </a:xfrm>
        </p:spPr>
      </p:pic>
    </p:spTree>
    <p:extLst>
      <p:ext uri="{BB962C8B-B14F-4D97-AF65-F5344CB8AC3E}">
        <p14:creationId xmlns:p14="http://schemas.microsoft.com/office/powerpoint/2010/main" val="1959438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361C3-2CF5-634D-B28D-FC43D89B47C7}"/>
              </a:ext>
            </a:extLst>
          </p:cNvPr>
          <p:cNvSpPr>
            <a:spLocks noGrp="1"/>
          </p:cNvSpPr>
          <p:nvPr>
            <p:ph type="title"/>
          </p:nvPr>
        </p:nvSpPr>
        <p:spPr>
          <a:xfrm>
            <a:off x="838200" y="365125"/>
            <a:ext cx="5006546" cy="1325563"/>
          </a:xfrm>
        </p:spPr>
        <p:txBody>
          <a:bodyPr/>
          <a:lstStyle/>
          <a:p>
            <a:r>
              <a:rPr lang="en-US" b="1" dirty="0"/>
              <a:t>Hazards: </a:t>
            </a:r>
            <a:r>
              <a:rPr lang="en-US" dirty="0"/>
              <a:t>Power transmission device</a:t>
            </a:r>
          </a:p>
        </p:txBody>
      </p:sp>
      <p:sp>
        <p:nvSpPr>
          <p:cNvPr id="3" name="Content Placeholder 2">
            <a:extLst>
              <a:ext uri="{FF2B5EF4-FFF2-40B4-BE49-F238E27FC236}">
                <a16:creationId xmlns:a16="http://schemas.microsoft.com/office/drawing/2014/main" id="{519391D8-550A-534B-9212-769360EBEE19}"/>
              </a:ext>
            </a:extLst>
          </p:cNvPr>
          <p:cNvSpPr>
            <a:spLocks noGrp="1"/>
          </p:cNvSpPr>
          <p:nvPr>
            <p:ph sz="half" idx="1"/>
          </p:nvPr>
        </p:nvSpPr>
        <p:spPr/>
        <p:txBody>
          <a:bodyPr>
            <a:normAutofit/>
          </a:bodyPr>
          <a:lstStyle/>
          <a:p>
            <a:pPr marL="0" lvl="0" indent="0">
              <a:spcBef>
                <a:spcPts val="0"/>
              </a:spcBef>
              <a:buClr>
                <a:schemeClr val="dk1"/>
              </a:buClr>
              <a:buSzPts val="2800"/>
              <a:buNone/>
            </a:pPr>
            <a:r>
              <a:rPr lang="en-US" dirty="0"/>
              <a:t>The </a:t>
            </a:r>
            <a:r>
              <a:rPr lang="en-US" b="1" dirty="0"/>
              <a:t>Power Transmission Device </a:t>
            </a:r>
            <a:r>
              <a:rPr lang="en-US" dirty="0"/>
              <a:t>on the Vertical Band Saw is its motor. It turns the lower band wheel which makes the saw band move. </a:t>
            </a:r>
          </a:p>
          <a:p>
            <a:pPr marL="0" lvl="0" indent="0">
              <a:spcBef>
                <a:spcPts val="0"/>
              </a:spcBef>
              <a:buClr>
                <a:schemeClr val="dk1"/>
              </a:buClr>
              <a:buSzPts val="2800"/>
              <a:buNone/>
            </a:pPr>
            <a:endParaRPr lang="en-US" dirty="0"/>
          </a:p>
          <a:p>
            <a:pPr marL="0" lvl="0" indent="0">
              <a:spcBef>
                <a:spcPts val="0"/>
              </a:spcBef>
              <a:buClr>
                <a:schemeClr val="dk1"/>
              </a:buClr>
              <a:buSzPts val="2800"/>
              <a:buNone/>
            </a:pPr>
            <a:r>
              <a:rPr lang="en-US" dirty="0"/>
              <a:t>The Power Transmission device of the Vertical Band Saw is housed inside the saw frame and does not present a risk unless the access panel has been removed.</a:t>
            </a:r>
          </a:p>
        </p:txBody>
      </p:sp>
      <p:sp>
        <p:nvSpPr>
          <p:cNvPr id="5" name="TextBox 4">
            <a:extLst>
              <a:ext uri="{FF2B5EF4-FFF2-40B4-BE49-F238E27FC236}">
                <a16:creationId xmlns:a16="http://schemas.microsoft.com/office/drawing/2014/main" id="{63E21234-5E89-0143-874F-E339299C0103}"/>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power transmission device inside a band saw</a:t>
            </a:r>
          </a:p>
        </p:txBody>
      </p:sp>
      <p:pic>
        <p:nvPicPr>
          <p:cNvPr id="7" name="Content Placeholder 6" title="an image of the inside of a bandsaw. The bottom wheel is attached to the motor which is the power transmission device for this machine"/>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7350598" y="393169"/>
            <a:ext cx="3435935" cy="5292728"/>
          </a:xfrm>
        </p:spPr>
      </p:pic>
    </p:spTree>
    <p:extLst>
      <p:ext uri="{BB962C8B-B14F-4D97-AF65-F5344CB8AC3E}">
        <p14:creationId xmlns:p14="http://schemas.microsoft.com/office/powerpoint/2010/main" val="3361400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597</TotalTime>
  <Words>1814</Words>
  <Application>Microsoft Office PowerPoint</Application>
  <PresentationFormat>Widescreen</PresentationFormat>
  <Paragraphs>144</Paragraphs>
  <Slides>17</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等线</vt:lpstr>
      <vt:lpstr>Office Theme</vt:lpstr>
      <vt:lpstr>Introduction to  Vertical Bandsaw Safety</vt:lpstr>
      <vt:lpstr>Introduction: What’s a band saw?</vt:lpstr>
      <vt:lpstr>Introduction: Two types of band saw</vt:lpstr>
      <vt:lpstr>What it Does: What is a band saw used for?</vt:lpstr>
      <vt:lpstr>Safety: Who is OSHA?</vt:lpstr>
      <vt:lpstr>Safety: Know your rights</vt:lpstr>
      <vt:lpstr>Hazards: Machine-related injuries</vt:lpstr>
      <vt:lpstr>Hazards: Operating controls</vt:lpstr>
      <vt:lpstr>Hazards: Power transmission device</vt:lpstr>
      <vt:lpstr>Hazards: Point of operation</vt:lpstr>
      <vt:lpstr>Hazards: Nip points and rotating parts</vt:lpstr>
      <vt:lpstr>Hazards: Flying chips and wood dust</vt:lpstr>
      <vt:lpstr>Hazards: What is machine guarding?</vt:lpstr>
      <vt:lpstr>Hazards: Preventing injuries and amputations</vt:lpstr>
      <vt:lpstr>Hazards: Hazard Signage</vt:lpstr>
      <vt:lpstr>Hazards: Lockout/Tagout</vt:lpstr>
      <vt:lpstr>Hazards: Best practices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Drill Press Safety</dc:title>
  <dc:creator>Microsoft Office User</dc:creator>
  <cp:lastModifiedBy>Robertson, Donna - OSHA</cp:lastModifiedBy>
  <cp:revision>18</cp:revision>
  <dcterms:created xsi:type="dcterms:W3CDTF">2019-01-22T09:39:53Z</dcterms:created>
  <dcterms:modified xsi:type="dcterms:W3CDTF">2021-04-02T18:53:01Z</dcterms:modified>
</cp:coreProperties>
</file>