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 id="2147483686" r:id="rId2"/>
  </p:sldMasterIdLst>
  <p:notesMasterIdLst>
    <p:notesMasterId r:id="rId26"/>
  </p:notesMasterIdLst>
  <p:sldIdLst>
    <p:sldId id="279" r:id="rId3"/>
    <p:sldId id="278"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78017" autoAdjust="0"/>
  </p:normalViewPr>
  <p:slideViewPr>
    <p:cSldViewPr snapToGrid="0">
      <p:cViewPr varScale="1">
        <p:scale>
          <a:sx n="56" d="100"/>
          <a:sy n="56" d="100"/>
        </p:scale>
        <p:origin x="850"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8479EA-9D4D-4963-9C17-1886CEDB388B}" type="datetimeFigureOut">
              <a:rPr lang="en-US" smtClean="0"/>
              <a:t>4/16/2021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AE992F-8993-4568-BE3E-443FB0573D72}" type="slidenum">
              <a:rPr lang="en-US" smtClean="0"/>
              <a:t>‹#›</a:t>
            </a:fld>
            <a:endParaRPr lang="en-US"/>
          </a:p>
        </p:txBody>
      </p:sp>
    </p:spTree>
    <p:extLst>
      <p:ext uri="{BB962C8B-B14F-4D97-AF65-F5344CB8AC3E}">
        <p14:creationId xmlns:p14="http://schemas.microsoft.com/office/powerpoint/2010/main" val="137155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9CCCFD-CBB5-44AB-8386-B0ADFADC3844}" type="slidenum">
              <a:rPr lang="en-US" smtClean="0"/>
              <a:t>2</a:t>
            </a:fld>
            <a:endParaRPr lang="en-US"/>
          </a:p>
        </p:txBody>
      </p:sp>
    </p:spTree>
    <p:extLst>
      <p:ext uri="{BB962C8B-B14F-4D97-AF65-F5344CB8AC3E}">
        <p14:creationId xmlns:p14="http://schemas.microsoft.com/office/powerpoint/2010/main" val="352434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12</a:t>
            </a:fld>
            <a:endParaRPr lang="en-US"/>
          </a:p>
        </p:txBody>
      </p:sp>
    </p:spTree>
    <p:extLst>
      <p:ext uri="{BB962C8B-B14F-4D97-AF65-F5344CB8AC3E}">
        <p14:creationId xmlns:p14="http://schemas.microsoft.com/office/powerpoint/2010/main" val="7940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13</a:t>
            </a:fld>
            <a:endParaRPr lang="en-US"/>
          </a:p>
        </p:txBody>
      </p:sp>
    </p:spTree>
    <p:extLst>
      <p:ext uri="{BB962C8B-B14F-4D97-AF65-F5344CB8AC3E}">
        <p14:creationId xmlns:p14="http://schemas.microsoft.com/office/powerpoint/2010/main" val="436962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14</a:t>
            </a:fld>
            <a:endParaRPr lang="en-US"/>
          </a:p>
        </p:txBody>
      </p:sp>
    </p:spTree>
    <p:extLst>
      <p:ext uri="{BB962C8B-B14F-4D97-AF65-F5344CB8AC3E}">
        <p14:creationId xmlns:p14="http://schemas.microsoft.com/office/powerpoint/2010/main" val="4110526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15</a:t>
            </a:fld>
            <a:endParaRPr lang="en-US"/>
          </a:p>
        </p:txBody>
      </p:sp>
    </p:spTree>
    <p:extLst>
      <p:ext uri="{BB962C8B-B14F-4D97-AF65-F5344CB8AC3E}">
        <p14:creationId xmlns:p14="http://schemas.microsoft.com/office/powerpoint/2010/main" val="1459185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16</a:t>
            </a:fld>
            <a:endParaRPr lang="en-US"/>
          </a:p>
        </p:txBody>
      </p:sp>
    </p:spTree>
    <p:extLst>
      <p:ext uri="{BB962C8B-B14F-4D97-AF65-F5344CB8AC3E}">
        <p14:creationId xmlns:p14="http://schemas.microsoft.com/office/powerpoint/2010/main" val="2682579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17</a:t>
            </a:fld>
            <a:endParaRPr lang="en-US"/>
          </a:p>
        </p:txBody>
      </p:sp>
    </p:spTree>
    <p:extLst>
      <p:ext uri="{BB962C8B-B14F-4D97-AF65-F5344CB8AC3E}">
        <p14:creationId xmlns:p14="http://schemas.microsoft.com/office/powerpoint/2010/main" val="1287020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18</a:t>
            </a:fld>
            <a:endParaRPr lang="en-US"/>
          </a:p>
        </p:txBody>
      </p:sp>
    </p:spTree>
    <p:extLst>
      <p:ext uri="{BB962C8B-B14F-4D97-AF65-F5344CB8AC3E}">
        <p14:creationId xmlns:p14="http://schemas.microsoft.com/office/powerpoint/2010/main" val="38911900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19</a:t>
            </a:fld>
            <a:endParaRPr lang="en-US"/>
          </a:p>
        </p:txBody>
      </p:sp>
    </p:spTree>
    <p:extLst>
      <p:ext uri="{BB962C8B-B14F-4D97-AF65-F5344CB8AC3E}">
        <p14:creationId xmlns:p14="http://schemas.microsoft.com/office/powerpoint/2010/main" val="1851042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20</a:t>
            </a:fld>
            <a:endParaRPr lang="en-US"/>
          </a:p>
        </p:txBody>
      </p:sp>
    </p:spTree>
    <p:extLst>
      <p:ext uri="{BB962C8B-B14F-4D97-AF65-F5344CB8AC3E}">
        <p14:creationId xmlns:p14="http://schemas.microsoft.com/office/powerpoint/2010/main" val="1662795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21</a:t>
            </a:fld>
            <a:endParaRPr lang="en-US"/>
          </a:p>
        </p:txBody>
      </p:sp>
    </p:spTree>
    <p:extLst>
      <p:ext uri="{BB962C8B-B14F-4D97-AF65-F5344CB8AC3E}">
        <p14:creationId xmlns:p14="http://schemas.microsoft.com/office/powerpoint/2010/main" val="3545827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AE992F-8993-4568-BE3E-443FB0573D72}" type="slidenum">
              <a:rPr lang="en-US" smtClean="0"/>
              <a:t>3</a:t>
            </a:fld>
            <a:endParaRPr lang="en-US"/>
          </a:p>
        </p:txBody>
      </p:sp>
    </p:spTree>
    <p:extLst>
      <p:ext uri="{BB962C8B-B14F-4D97-AF65-F5344CB8AC3E}">
        <p14:creationId xmlns:p14="http://schemas.microsoft.com/office/powerpoint/2010/main" val="39568285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22</a:t>
            </a:fld>
            <a:endParaRPr lang="en-US"/>
          </a:p>
        </p:txBody>
      </p:sp>
    </p:spTree>
    <p:extLst>
      <p:ext uri="{BB962C8B-B14F-4D97-AF65-F5344CB8AC3E}">
        <p14:creationId xmlns:p14="http://schemas.microsoft.com/office/powerpoint/2010/main" val="2104398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4</a:t>
            </a:fld>
            <a:endParaRPr lang="en-US"/>
          </a:p>
        </p:txBody>
      </p:sp>
    </p:spTree>
    <p:extLst>
      <p:ext uri="{BB962C8B-B14F-4D97-AF65-F5344CB8AC3E}">
        <p14:creationId xmlns:p14="http://schemas.microsoft.com/office/powerpoint/2010/main" val="3753854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6</a:t>
            </a:fld>
            <a:endParaRPr lang="en-US"/>
          </a:p>
        </p:txBody>
      </p:sp>
    </p:spTree>
    <p:extLst>
      <p:ext uri="{BB962C8B-B14F-4D97-AF65-F5344CB8AC3E}">
        <p14:creationId xmlns:p14="http://schemas.microsoft.com/office/powerpoint/2010/main" val="3200633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7</a:t>
            </a:fld>
            <a:endParaRPr lang="en-US"/>
          </a:p>
        </p:txBody>
      </p:sp>
    </p:spTree>
    <p:extLst>
      <p:ext uri="{BB962C8B-B14F-4D97-AF65-F5344CB8AC3E}">
        <p14:creationId xmlns:p14="http://schemas.microsoft.com/office/powerpoint/2010/main" val="1058637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8</a:t>
            </a:fld>
            <a:endParaRPr lang="en-US"/>
          </a:p>
        </p:txBody>
      </p:sp>
    </p:spTree>
    <p:extLst>
      <p:ext uri="{BB962C8B-B14F-4D97-AF65-F5344CB8AC3E}">
        <p14:creationId xmlns:p14="http://schemas.microsoft.com/office/powerpoint/2010/main" val="2608248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9</a:t>
            </a:fld>
            <a:endParaRPr lang="en-US"/>
          </a:p>
        </p:txBody>
      </p:sp>
    </p:spTree>
    <p:extLst>
      <p:ext uri="{BB962C8B-B14F-4D97-AF65-F5344CB8AC3E}">
        <p14:creationId xmlns:p14="http://schemas.microsoft.com/office/powerpoint/2010/main" val="2020081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10</a:t>
            </a:fld>
            <a:endParaRPr lang="en-US"/>
          </a:p>
        </p:txBody>
      </p:sp>
    </p:spTree>
    <p:extLst>
      <p:ext uri="{BB962C8B-B14F-4D97-AF65-F5344CB8AC3E}">
        <p14:creationId xmlns:p14="http://schemas.microsoft.com/office/powerpoint/2010/main" val="1898863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AE992F-8993-4568-BE3E-443FB0573D72}" type="slidenum">
              <a:rPr lang="en-US" smtClean="0"/>
              <a:t>11</a:t>
            </a:fld>
            <a:endParaRPr lang="en-US"/>
          </a:p>
        </p:txBody>
      </p:sp>
    </p:spTree>
    <p:extLst>
      <p:ext uri="{BB962C8B-B14F-4D97-AF65-F5344CB8AC3E}">
        <p14:creationId xmlns:p14="http://schemas.microsoft.com/office/powerpoint/2010/main" val="11746358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1EFF1"/>
        </a:solidFill>
        <a:effectLst/>
      </p:bgPr>
    </p:bg>
    <p:spTree>
      <p:nvGrpSpPr>
        <p:cNvPr id="1" name=""/>
        <p:cNvGrpSpPr/>
        <p:nvPr/>
      </p:nvGrpSpPr>
      <p:grpSpPr>
        <a:xfrm>
          <a:off x="0" y="0"/>
          <a:ext cx="0" cy="0"/>
          <a:chOff x="0" y="0"/>
          <a:chExt cx="0" cy="0"/>
        </a:xfrm>
      </p:grpSpPr>
      <p:sp>
        <p:nvSpPr>
          <p:cNvPr id="7"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002060"/>
          </a:solidFill>
          <a:ln>
            <a:solidFill>
              <a:srgbClr val="002060"/>
            </a:solidFill>
          </a:ln>
          <a:effectLs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85800" y="1947059"/>
            <a:ext cx="7772400" cy="1488658"/>
          </a:xfrm>
        </p:spPr>
        <p:txBody>
          <a:bodyPr anchor="ctr">
            <a:normAutofit/>
          </a:bodyPr>
          <a:lstStyle>
            <a:lvl1pPr algn="ctr">
              <a:defRPr sz="48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0" y="3770252"/>
            <a:ext cx="9144000" cy="547931"/>
          </a:xfrm>
        </p:spPr>
        <p:txBody>
          <a:bodyPr>
            <a:noAutofit/>
          </a:bodyPr>
          <a:lstStyle>
            <a:lvl1pPr marL="0" indent="0" algn="ctr">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8" name="Picture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7500" y="5362726"/>
            <a:ext cx="2545275" cy="1116373"/>
          </a:xfrm>
          <a:prstGeom prst="rect">
            <a:avLst/>
          </a:prstGeom>
        </p:spPr>
      </p:pic>
      <p:pic>
        <p:nvPicPr>
          <p:cNvPr id="9" name="Picture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10200" y="5079244"/>
            <a:ext cx="2929886" cy="1495463"/>
          </a:xfrm>
          <a:prstGeom prst="rect">
            <a:avLst/>
          </a:prstGeom>
        </p:spPr>
      </p:pic>
      <p:sp>
        <p:nvSpPr>
          <p:cNvPr id="10" name="TextBox 9"/>
          <p:cNvSpPr txBox="1"/>
          <p:nvPr/>
        </p:nvSpPr>
        <p:spPr>
          <a:xfrm>
            <a:off x="0" y="430624"/>
            <a:ext cx="9144000" cy="1200329"/>
          </a:xfrm>
          <a:prstGeom prst="rect">
            <a:avLst/>
          </a:prstGeom>
          <a:noFill/>
        </p:spPr>
        <p:txBody>
          <a:bodyPr wrap="square" rtlCol="0">
            <a:spAutoFit/>
          </a:bodyPr>
          <a:lstStyle/>
          <a:p>
            <a:pPr algn="ctr"/>
            <a:r>
              <a:rPr lang="en-US" sz="3600" b="1" dirty="0" smtClean="0">
                <a:solidFill>
                  <a:schemeClr val="bg1"/>
                </a:solidFill>
              </a:rPr>
              <a:t>Hazardous Materials Safety &amp; Security</a:t>
            </a:r>
          </a:p>
          <a:p>
            <a:pPr algn="ctr"/>
            <a:r>
              <a:rPr lang="en-US" sz="3600" b="1" dirty="0" smtClean="0">
                <a:solidFill>
                  <a:schemeClr val="bg1"/>
                </a:solidFill>
              </a:rPr>
              <a:t>Awareness Training</a:t>
            </a:r>
            <a:endParaRPr lang="en-US" sz="3600" b="1" dirty="0">
              <a:solidFill>
                <a:schemeClr val="bg1"/>
              </a:solidFill>
            </a:endParaRPr>
          </a:p>
        </p:txBody>
      </p:sp>
    </p:spTree>
    <p:extLst>
      <p:ext uri="{BB962C8B-B14F-4D97-AF65-F5344CB8AC3E}">
        <p14:creationId xmlns:p14="http://schemas.microsoft.com/office/powerpoint/2010/main" val="2218026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ctr">
            <a:noAutofit/>
          </a:bodyPr>
          <a:lstStyle>
            <a:lvl1pPr>
              <a:defRPr sz="40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C1527E7E-9802-488B-8DA3-F40C13D9B246}" type="slidenum">
              <a:rPr lang="en-US" smtClean="0"/>
              <a:t>‹#›</a:t>
            </a:fld>
            <a:endParaRPr lang="en-US"/>
          </a:p>
        </p:txBody>
      </p:sp>
    </p:spTree>
    <p:extLst>
      <p:ext uri="{BB962C8B-B14F-4D97-AF65-F5344CB8AC3E}">
        <p14:creationId xmlns:p14="http://schemas.microsoft.com/office/powerpoint/2010/main" val="51852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Autofit/>
          </a:bodyPr>
          <a:lstStyle>
            <a:lvl1pPr>
              <a:defRPr sz="40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800"/>
            </a:lvl1pPr>
            <a:lvl2pPr>
              <a:defRPr sz="2800"/>
            </a:lvl2pPr>
            <a:lvl3pPr>
              <a:defRPr sz="2800"/>
            </a:lvl3pPr>
            <a:lvl4pPr>
              <a:defRPr sz="2800"/>
            </a:lvl4pPr>
            <a:lvl5pPr>
              <a:defRPr sz="2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C1527E7E-9802-488B-8DA3-F40C13D9B246}" type="slidenum">
              <a:rPr lang="en-US" smtClean="0"/>
              <a:t>‹#›</a:t>
            </a:fld>
            <a:endParaRPr lang="en-US"/>
          </a:p>
        </p:txBody>
      </p:sp>
    </p:spTree>
    <p:extLst>
      <p:ext uri="{BB962C8B-B14F-4D97-AF65-F5344CB8AC3E}">
        <p14:creationId xmlns:p14="http://schemas.microsoft.com/office/powerpoint/2010/main" val="2519535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C1527E7E-9802-488B-8DA3-F40C13D9B246}" type="slidenum">
              <a:rPr lang="en-US" smtClean="0"/>
              <a:t>‹#›</a:t>
            </a:fld>
            <a:endParaRPr lang="en-US"/>
          </a:p>
        </p:txBody>
      </p:sp>
    </p:spTree>
    <p:extLst>
      <p:ext uri="{BB962C8B-B14F-4D97-AF65-F5344CB8AC3E}">
        <p14:creationId xmlns:p14="http://schemas.microsoft.com/office/powerpoint/2010/main" val="353180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C1527E7E-9802-488B-8DA3-F40C13D9B246}" type="slidenum">
              <a:rPr lang="en-US" smtClean="0"/>
              <a:t>‹#›</a:t>
            </a:fld>
            <a:endParaRPr lang="en-US"/>
          </a:p>
        </p:txBody>
      </p:sp>
    </p:spTree>
    <p:extLst>
      <p:ext uri="{BB962C8B-B14F-4D97-AF65-F5344CB8AC3E}">
        <p14:creationId xmlns:p14="http://schemas.microsoft.com/office/powerpoint/2010/main" val="1623489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002060"/>
          </a:solidFill>
          <a:ln>
            <a:solidFill>
              <a:srgbClr val="002060"/>
            </a:solidFill>
          </a:ln>
          <a:effectLs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07500" y="541971"/>
            <a:ext cx="7929000" cy="2971051"/>
          </a:xfrm>
        </p:spPr>
        <p:txBody>
          <a:bodyPr/>
          <a:lstStyle>
            <a:lvl1pPr algn="ctr">
              <a:defRPr sz="4400"/>
            </a:lvl1pPr>
          </a:lstStyle>
          <a:p>
            <a:r>
              <a:rPr lang="en-US" smtClean="0"/>
              <a:t>Click to edit Master title style</a:t>
            </a:r>
            <a:endParaRPr lang="en-US" dirty="0"/>
          </a:p>
        </p:txBody>
      </p:sp>
      <p:sp>
        <p:nvSpPr>
          <p:cNvPr id="3" name="Subtitle 2"/>
          <p:cNvSpPr>
            <a:spLocks noGrp="1"/>
          </p:cNvSpPr>
          <p:nvPr>
            <p:ph type="subTitle" idx="1"/>
          </p:nvPr>
        </p:nvSpPr>
        <p:spPr>
          <a:xfrm>
            <a:off x="607500" y="4139348"/>
            <a:ext cx="7929000" cy="434974"/>
          </a:xfrm>
        </p:spPr>
        <p:txBody>
          <a:bodyPr anchor="t">
            <a:noAutofit/>
          </a:bodyPr>
          <a:lstStyle>
            <a:lvl1pPr marL="0" indent="0" algn="ctr">
              <a:buNone/>
              <a:defRPr sz="24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7500" y="5362726"/>
            <a:ext cx="2545275" cy="1116373"/>
          </a:xfrm>
          <a:prstGeom prst="rect">
            <a:avLst/>
          </a:prstGeom>
        </p:spPr>
      </p:pic>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52114" y="5200648"/>
            <a:ext cx="3084386" cy="1378844"/>
          </a:xfrm>
          <a:prstGeom prst="rect">
            <a:avLst/>
          </a:prstGeom>
        </p:spPr>
      </p:pic>
    </p:spTree>
    <p:extLst>
      <p:ext uri="{BB962C8B-B14F-4D97-AF65-F5344CB8AC3E}">
        <p14:creationId xmlns:p14="http://schemas.microsoft.com/office/powerpoint/2010/main" val="118909428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Section slide">
    <p:bg>
      <p:bgPr>
        <a:solidFill>
          <a:srgbClr val="002060"/>
        </a:solidFill>
        <a:effectLst/>
      </p:bgPr>
    </p:bg>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tx2">
              <a:lumMod val="40000"/>
              <a:lumOff val="60000"/>
            </a:schemeClr>
          </a:solidFill>
          <a:ln>
            <a:solidFill>
              <a:schemeClr val="tx2">
                <a:lumMod val="40000"/>
                <a:lumOff val="60000"/>
              </a:schemeClr>
            </a:solidFill>
          </a:ln>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14034" y="767530"/>
            <a:ext cx="7928999" cy="588677"/>
          </a:xfrm>
        </p:spPr>
        <p:txBody>
          <a:bodyPr/>
          <a:lstStyle>
            <a:lvl1pPr algn="ctr">
              <a:defRPr b="1" baseline="0">
                <a:ln>
                  <a:solidFill>
                    <a:srgbClr val="002060"/>
                  </a:solidFill>
                </a:ln>
                <a:solidFill>
                  <a:srgbClr val="0070C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14034" y="2222287"/>
            <a:ext cx="7915931"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a:blip r:embed="rId2"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66330" y="6336625"/>
            <a:ext cx="1048282" cy="459783"/>
          </a:xfrm>
          <a:prstGeom prst="rect">
            <a:avLst/>
          </a:prstGeom>
        </p:spPr>
      </p:pic>
    </p:spTree>
    <p:extLst>
      <p:ext uri="{BB962C8B-B14F-4D97-AF65-F5344CB8AC3E}">
        <p14:creationId xmlns:p14="http://schemas.microsoft.com/office/powerpoint/2010/main" val="13331503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ntent slide 1">
    <p:bg>
      <p:bgPr>
        <a:solidFill>
          <a:srgbClr val="F1EFF1"/>
        </a:solid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631564" y="228600"/>
            <a:ext cx="7929000" cy="782053"/>
          </a:xfrm>
        </p:spPr>
        <p:txBody>
          <a:bodyPr/>
          <a:lstStyle>
            <a:lvl1pPr algn="ctr">
              <a:defRPr sz="3200">
                <a:ln>
                  <a:solidFill>
                    <a:srgbClr val="002060"/>
                  </a:solidFill>
                </a:ln>
                <a:solidFill>
                  <a:srgbClr val="0070C0"/>
                </a:solidFill>
                <a:effectLst/>
                <a:latin typeface="+mn-lt"/>
              </a:defRPr>
            </a:lvl1pPr>
          </a:lstStyle>
          <a:p>
            <a:r>
              <a:rPr lang="en-US" smtClean="0"/>
              <a:t>Click to edit Master title style</a:t>
            </a:r>
            <a:endParaRPr lang="en-US" dirty="0"/>
          </a:p>
        </p:txBody>
      </p:sp>
      <p:pic>
        <p:nvPicPr>
          <p:cNvPr id="15" name="Picture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793" y="6346530"/>
            <a:ext cx="1048282" cy="459783"/>
          </a:xfrm>
          <a:prstGeom prst="rect">
            <a:avLst/>
          </a:prstGeom>
        </p:spPr>
      </p:pic>
    </p:spTree>
    <p:extLst>
      <p:ext uri="{BB962C8B-B14F-4D97-AF65-F5344CB8AC3E}">
        <p14:creationId xmlns:p14="http://schemas.microsoft.com/office/powerpoint/2010/main" val="30914360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31" y="609600"/>
            <a:ext cx="2951766"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pic>
        <p:nvPicPr>
          <p:cNvPr id="8" name="Picture 7"/>
          <p:cNvPicPr>
            <a:picLocks noChangeAspect="1"/>
          </p:cNvPicPr>
          <p:nvPr/>
        </p:nvPicPr>
        <p:blipFill>
          <a:blip r:embed="rId2"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66330" y="6336625"/>
            <a:ext cx="1048282" cy="459783"/>
          </a:xfrm>
          <a:prstGeom prst="rect">
            <a:avLst/>
          </a:prstGeom>
        </p:spPr>
      </p:pic>
    </p:spTree>
    <p:extLst>
      <p:ext uri="{BB962C8B-B14F-4D97-AF65-F5344CB8AC3E}">
        <p14:creationId xmlns:p14="http://schemas.microsoft.com/office/powerpoint/2010/main" val="62307288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5" name="Title 1"/>
          <p:cNvSpPr>
            <a:spLocks noGrp="1"/>
          </p:cNvSpPr>
          <p:nvPr>
            <p:ph type="ctrTitle"/>
          </p:nvPr>
        </p:nvSpPr>
        <p:spPr>
          <a:xfrm>
            <a:off x="631564" y="228600"/>
            <a:ext cx="7929000" cy="782053"/>
          </a:xfrm>
        </p:spPr>
        <p:txBody>
          <a:bodyPr/>
          <a:lstStyle>
            <a:lvl1pPr algn="ctr">
              <a:defRPr sz="3200"/>
            </a:lvl1pPr>
          </a:lstStyle>
          <a:p>
            <a:r>
              <a:rPr lang="en-US" smtClean="0"/>
              <a:t>Click to edit Master title style</a:t>
            </a:r>
            <a:endParaRPr lang="en-US" dirty="0"/>
          </a:p>
        </p:txBody>
      </p:sp>
      <p:pic>
        <p:nvPicPr>
          <p:cNvPr id="6" name="Picture 5"/>
          <p:cNvPicPr>
            <a:picLocks noChangeAspect="1"/>
          </p:cNvPicPr>
          <p:nvPr/>
        </p:nvPicPr>
        <p:blipFill>
          <a:blip r:embed="rId2" cstate="email">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66330" y="6336625"/>
            <a:ext cx="1048282" cy="459783"/>
          </a:xfrm>
          <a:prstGeom prst="rect">
            <a:avLst/>
          </a:prstGeom>
        </p:spPr>
      </p:pic>
    </p:spTree>
    <p:extLst>
      <p:ext uri="{BB962C8B-B14F-4D97-AF65-F5344CB8AC3E}">
        <p14:creationId xmlns:p14="http://schemas.microsoft.com/office/powerpoint/2010/main" val="7266820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1">
    <p:spTree>
      <p:nvGrpSpPr>
        <p:cNvPr id="1" name=""/>
        <p:cNvGrpSpPr/>
        <p:nvPr/>
      </p:nvGrpSpPr>
      <p:grpSpPr>
        <a:xfrm>
          <a:off x="0" y="0"/>
          <a:ext cx="0" cy="0"/>
          <a:chOff x="0" y="0"/>
          <a:chExt cx="0" cy="0"/>
        </a:xfrm>
      </p:grpSpPr>
      <p:sp>
        <p:nvSpPr>
          <p:cNvPr id="7" name="Freeform 6"/>
          <p:cNvSpPr/>
          <p:nvPr/>
        </p:nvSpPr>
        <p:spPr bwMode="auto">
          <a:xfrm>
            <a:off x="0" y="0"/>
            <a:ext cx="9144000" cy="182562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DCD8DC">
              <a:lumMod val="40000"/>
              <a:lumOff val="60000"/>
            </a:srgbClr>
          </a:solidFill>
          <a:ln w="9525" cap="rnd" cmpd="sng" algn="ctr">
            <a:solidFill>
              <a:srgbClr val="DCD8DC">
                <a:lumMod val="40000"/>
                <a:lumOff val="60000"/>
              </a:srgbClr>
            </a:solidFill>
            <a:prstDash val="solid"/>
          </a:ln>
          <a:effectLst/>
          <a:extLst/>
        </p:spPr>
      </p:sp>
      <p:sp>
        <p:nvSpPr>
          <p:cNvPr id="2" name="Title 1"/>
          <p:cNvSpPr>
            <a:spLocks noGrp="1"/>
          </p:cNvSpPr>
          <p:nvPr>
            <p:ph type="title"/>
          </p:nvPr>
        </p:nvSpPr>
        <p:spPr/>
        <p:txBody>
          <a:bodyPr/>
          <a:lstStyle>
            <a:lvl1pPr>
              <a:defRPr b="1">
                <a:ln>
                  <a:solidFill>
                    <a:srgbClr val="002060"/>
                  </a:solidFill>
                </a:ln>
                <a:solidFill>
                  <a:srgbClr val="0070C0"/>
                </a:solidFill>
                <a:latin typeface="Calibri" panose="020F050202020403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628650" y="2035174"/>
            <a:ext cx="7886700" cy="4349751"/>
          </a:xfrm>
        </p:spPr>
        <p:txBody>
          <a:bodyPr anchor="ctr">
            <a:normAutofit/>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C1527E7E-9802-488B-8DA3-F40C13D9B246}" type="slidenum">
              <a:rPr lang="en-US" smtClean="0"/>
              <a:t>‹#›</a:t>
            </a:fld>
            <a:endParaRPr lang="en-US"/>
          </a:p>
        </p:txBody>
      </p:sp>
    </p:spTree>
    <p:extLst>
      <p:ext uri="{BB962C8B-B14F-4D97-AF65-F5344CB8AC3E}">
        <p14:creationId xmlns:p14="http://schemas.microsoft.com/office/powerpoint/2010/main" val="1569761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Slid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435100"/>
            <a:ext cx="7886700" cy="49498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C1527E7E-9802-488B-8DA3-F40C13D9B246}" type="slidenum">
              <a:rPr lang="en-US" smtClean="0"/>
              <a:t>‹#›</a:t>
            </a:fld>
            <a:endParaRPr lang="en-US"/>
          </a:p>
        </p:txBody>
      </p:sp>
    </p:spTree>
    <p:extLst>
      <p:ext uri="{BB962C8B-B14F-4D97-AF65-F5344CB8AC3E}">
        <p14:creationId xmlns:p14="http://schemas.microsoft.com/office/powerpoint/2010/main" val="3978848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3">
    <p:bg>
      <p:bgPr>
        <a:solidFill>
          <a:srgbClr val="F1EFF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solidFill>
                  <a:srgbClr val="002060"/>
                </a:solidFill>
              </a:defRPr>
            </a:lvl1pPr>
          </a:lstStyle>
          <a:p>
            <a:fld id="{C1527E7E-9802-488B-8DA3-F40C13D9B246}" type="slidenum">
              <a:rPr lang="en-US" smtClean="0"/>
              <a:t>‹#›</a:t>
            </a:fld>
            <a:endParaRPr lang="en-US"/>
          </a:p>
        </p:txBody>
      </p:sp>
      <p:sp>
        <p:nvSpPr>
          <p:cNvPr id="5" name="Title 1"/>
          <p:cNvSpPr>
            <a:spLocks noGrp="1"/>
          </p:cNvSpPr>
          <p:nvPr>
            <p:ph type="title"/>
          </p:nvPr>
        </p:nvSpPr>
        <p:spPr>
          <a:xfrm>
            <a:off x="628650" y="225427"/>
            <a:ext cx="7886700" cy="1209673"/>
          </a:xfrm>
        </p:spPr>
        <p:txBody>
          <a:bodyPr/>
          <a:lstStyle>
            <a:lvl1pPr>
              <a:defRPr b="1">
                <a:ln>
                  <a:solidFill>
                    <a:srgbClr val="002060"/>
                  </a:solidFill>
                </a:ln>
                <a:solidFill>
                  <a:srgbClr val="0070C0"/>
                </a:solidFill>
                <a:latin typeface="Calibri" panose="020F0502020204030204" pitchFamily="34" charset="0"/>
                <a:cs typeface="Arial" panose="020B0604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66526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Slide 4">
    <p:spTree>
      <p:nvGrpSpPr>
        <p:cNvPr id="1" name=""/>
        <p:cNvGrpSpPr/>
        <p:nvPr/>
      </p:nvGrpSpPr>
      <p:grpSpPr>
        <a:xfrm>
          <a:off x="0" y="0"/>
          <a:ext cx="0" cy="0"/>
          <a:chOff x="0" y="0"/>
          <a:chExt cx="0" cy="0"/>
        </a:xfrm>
      </p:grpSpPr>
      <p:sp>
        <p:nvSpPr>
          <p:cNvPr id="5" name="Freeform 4"/>
          <p:cNvSpPr/>
          <p:nvPr/>
        </p:nvSpPr>
        <p:spPr bwMode="auto">
          <a:xfrm rot="10800000">
            <a:off x="0" y="6237624"/>
            <a:ext cx="9144000" cy="611092"/>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DCD8DC">
              <a:lumMod val="40000"/>
              <a:lumOff val="60000"/>
            </a:srgbClr>
          </a:solidFill>
          <a:ln w="9525" cap="rnd" cmpd="sng" algn="ctr">
            <a:solidFill>
              <a:srgbClr val="DCD8DC">
                <a:lumMod val="40000"/>
                <a:lumOff val="60000"/>
              </a:srgbClr>
            </a:solidFill>
            <a:prstDash val="solid"/>
          </a:ln>
          <a:effectLst/>
          <a:extLst/>
        </p:spPr>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solidFill>
                  <a:srgbClr val="002060"/>
                </a:solidFill>
              </a:defRPr>
            </a:lvl1pPr>
          </a:lstStyle>
          <a:p>
            <a:fld id="{C1527E7E-9802-488B-8DA3-F40C13D9B246}" type="slidenum">
              <a:rPr lang="en-US" smtClean="0"/>
              <a:t>‹#›</a:t>
            </a:fld>
            <a:endParaRPr lang="en-US"/>
          </a:p>
        </p:txBody>
      </p:sp>
    </p:spTree>
    <p:extLst>
      <p:ext uri="{BB962C8B-B14F-4D97-AF65-F5344CB8AC3E}">
        <p14:creationId xmlns:p14="http://schemas.microsoft.com/office/powerpoint/2010/main" val="200136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1">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1527E7E-9802-488B-8DA3-F40C13D9B246}" type="slidenum">
              <a:rPr lang="en-US" smtClean="0"/>
              <a:t>‹#›</a:t>
            </a:fld>
            <a:endParaRPr lang="en-US"/>
          </a:p>
        </p:txBody>
      </p:sp>
    </p:spTree>
    <p:extLst>
      <p:ext uri="{BB962C8B-B14F-4D97-AF65-F5344CB8AC3E}">
        <p14:creationId xmlns:p14="http://schemas.microsoft.com/office/powerpoint/2010/main" val="761447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Slide 2">
    <p:bg>
      <p:bgPr>
        <a:solidFill>
          <a:srgbClr val="F1EFF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002060"/>
                </a:solidFill>
              </a:defRPr>
            </a:lvl1pPr>
          </a:lstStyle>
          <a:p>
            <a:fld id="{C1527E7E-9802-488B-8DA3-F40C13D9B246}" type="slidenum">
              <a:rPr lang="en-US" smtClean="0"/>
              <a:t>‹#›</a:t>
            </a:fld>
            <a:endParaRPr lang="en-US"/>
          </a:p>
        </p:txBody>
      </p:sp>
    </p:spTree>
    <p:extLst>
      <p:ext uri="{BB962C8B-B14F-4D97-AF65-F5344CB8AC3E}">
        <p14:creationId xmlns:p14="http://schemas.microsoft.com/office/powerpoint/2010/main" val="82614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1527E7E-9802-488B-8DA3-F40C13D9B246}" type="slidenum">
              <a:rPr lang="en-US" smtClean="0"/>
              <a:t>‹#›</a:t>
            </a:fld>
            <a:endParaRPr lang="en-US"/>
          </a:p>
        </p:txBody>
      </p:sp>
    </p:spTree>
    <p:extLst>
      <p:ext uri="{BB962C8B-B14F-4D97-AF65-F5344CB8AC3E}">
        <p14:creationId xmlns:p14="http://schemas.microsoft.com/office/powerpoint/2010/main" val="3573067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C1527E7E-9802-488B-8DA3-F40C13D9B246}" type="slidenum">
              <a:rPr lang="en-US" smtClean="0"/>
              <a:t>‹#›</a:t>
            </a:fld>
            <a:endParaRPr lang="en-US"/>
          </a:p>
        </p:txBody>
      </p:sp>
    </p:spTree>
    <p:extLst>
      <p:ext uri="{BB962C8B-B14F-4D97-AF65-F5344CB8AC3E}">
        <p14:creationId xmlns:p14="http://schemas.microsoft.com/office/powerpoint/2010/main" val="2321584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25427"/>
            <a:ext cx="7886700" cy="120967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435100"/>
            <a:ext cx="7886700" cy="494982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8220075" y="6384925"/>
            <a:ext cx="590550" cy="365125"/>
          </a:xfrm>
          <a:prstGeom prst="rect">
            <a:avLst/>
          </a:prstGeom>
        </p:spPr>
        <p:txBody>
          <a:bodyPr vert="horz" lIns="91440" tIns="45720" rIns="91440" bIns="45720" rtlCol="0" anchor="ctr"/>
          <a:lstStyle>
            <a:lvl1pPr algn="r">
              <a:defRPr sz="2000">
                <a:solidFill>
                  <a:schemeClr val="bg1"/>
                </a:solidFill>
                <a:latin typeface="Calibri" panose="020F0502020204030204" pitchFamily="34" charset="0"/>
              </a:defRPr>
            </a:lvl1pPr>
          </a:lstStyle>
          <a:p>
            <a:fld id="{C1527E7E-9802-488B-8DA3-F40C13D9B246}" type="slidenum">
              <a:rPr lang="en-US" smtClean="0"/>
              <a:t>‹#›</a:t>
            </a:fld>
            <a:endParaRPr lang="en-US"/>
          </a:p>
        </p:txBody>
      </p:sp>
    </p:spTree>
    <p:extLst>
      <p:ext uri="{BB962C8B-B14F-4D97-AF65-F5344CB8AC3E}">
        <p14:creationId xmlns:p14="http://schemas.microsoft.com/office/powerpoint/2010/main" val="9686814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ctr" defTabSz="914400" rtl="0" eaLnBrk="1" latinLnBrk="0" hangingPunct="1">
        <a:lnSpc>
          <a:spcPct val="90000"/>
        </a:lnSpc>
        <a:spcBef>
          <a:spcPct val="0"/>
        </a:spcBef>
        <a:buNone/>
        <a:defRPr sz="4000" b="1" kern="1200">
          <a:solidFill>
            <a:schemeClr val="bg1"/>
          </a:solidFill>
          <a:latin typeface="+mn-lt"/>
          <a:ea typeface="+mj-ea"/>
          <a:cs typeface="Arial" panose="020B0604020202020204" pitchFamily="34" charset="0"/>
        </a:defRPr>
      </a:lvl1pPr>
    </p:titleStyle>
    <p:bodyStyle>
      <a:lvl1pPr marL="0" indent="0" algn="l" defTabSz="914400" rtl="0" eaLnBrk="1" latinLnBrk="0" hangingPunct="1">
        <a:lnSpc>
          <a:spcPct val="110000"/>
        </a:lnSpc>
        <a:spcBef>
          <a:spcPts val="600"/>
        </a:spcBef>
        <a:spcAft>
          <a:spcPts val="600"/>
        </a:spcAft>
        <a:buFont typeface="Arial" panose="020B0604020202020204" pitchFamily="34" charset="0"/>
        <a:buNone/>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600"/>
        </a:spcBef>
        <a:spcAft>
          <a:spcPts val="600"/>
        </a:spcAft>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3pPr>
      <a:lvl4pPr marL="17145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4pPr>
      <a:lvl5pPr marL="2171700" indent="-342900" algn="l" defTabSz="914400" rtl="0" eaLnBrk="1" latinLnBrk="0" hangingPunct="1">
        <a:lnSpc>
          <a:spcPct val="110000"/>
        </a:lnSpc>
        <a:spcBef>
          <a:spcPts val="600"/>
        </a:spcBef>
        <a:spcAft>
          <a:spcPts val="600"/>
        </a:spcAft>
        <a:buFont typeface="Calibri" panose="020F0502020204030204" pitchFamily="34" charset="0"/>
        <a:buChar char="▫"/>
        <a:defRPr sz="2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5848" y="152400"/>
            <a:ext cx="7928999" cy="970450"/>
          </a:xfrm>
          <a:prstGeom prst="rect">
            <a:avLst/>
          </a:prstGeom>
          <a:effectLst>
            <a:outerShdw blurRad="50800" dir="14400000">
              <a:srgbClr val="000000">
                <a:alpha val="60000"/>
              </a:srgbClr>
            </a:outerShdw>
          </a:effectLst>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7500" y="2184402"/>
            <a:ext cx="7922464"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47763477"/>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Lst>
  <p:timing>
    <p:tnLst>
      <p:par>
        <p:cTn id="1" dur="indefinite" restart="never" nodeType="tmRoot"/>
      </p:par>
    </p:tnLst>
  </p:timing>
  <p:hf hdr="0" ftr="0" dt="0"/>
  <p:txStyles>
    <p:titleStyle>
      <a:lvl1pPr algn="ctr" defTabSz="342900" rtl="0" eaLnBrk="1" latinLnBrk="0" hangingPunct="1">
        <a:spcBef>
          <a:spcPct val="0"/>
        </a:spcBef>
        <a:buNone/>
        <a:defRPr sz="3600" b="1" i="0" u="none"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ct val="20000"/>
        </a:spcBef>
        <a:spcAft>
          <a:spcPts val="450"/>
        </a:spcAft>
        <a:buClr>
          <a:schemeClr val="accent1"/>
        </a:buClr>
        <a:buFont typeface="Arial" charset="0"/>
        <a:buChar char="•"/>
        <a:defRPr sz="1800" kern="1200">
          <a:solidFill>
            <a:schemeClr val="tx1"/>
          </a:solidFill>
          <a:latin typeface="+mn-lt"/>
          <a:ea typeface="+mn-ea"/>
          <a:cs typeface="+mn-cs"/>
        </a:defRPr>
      </a:lvl1pPr>
      <a:lvl2pPr marL="628650" indent="-285750" algn="l" defTabSz="342900" rtl="0" eaLnBrk="1" latinLnBrk="0" hangingPunct="1">
        <a:spcBef>
          <a:spcPct val="20000"/>
        </a:spcBef>
        <a:spcAft>
          <a:spcPts val="450"/>
        </a:spcAft>
        <a:buClr>
          <a:schemeClr val="accent1"/>
        </a:buClr>
        <a:buFont typeface="Arial" charset="0"/>
        <a:buChar char="•"/>
        <a:defRPr sz="1400" b="0" i="0" u="none" kern="1200">
          <a:solidFill>
            <a:schemeClr val="tx1"/>
          </a:solidFill>
          <a:latin typeface="+mn-lt"/>
          <a:ea typeface="+mn-ea"/>
          <a:cs typeface="+mn-cs"/>
        </a:defRPr>
      </a:lvl2pPr>
      <a:lvl3pPr marL="971550" indent="-285750" algn="l" defTabSz="342900" rtl="0" eaLnBrk="1" latinLnBrk="0" hangingPunct="1">
        <a:spcBef>
          <a:spcPct val="20000"/>
        </a:spcBef>
        <a:spcAft>
          <a:spcPts val="450"/>
        </a:spcAft>
        <a:buClr>
          <a:schemeClr val="accent1"/>
        </a:buClr>
        <a:buFont typeface="Arial" charset="0"/>
        <a:buChar char="•"/>
        <a:defRPr sz="1400" kern="1200">
          <a:solidFill>
            <a:schemeClr val="tx1"/>
          </a:solidFill>
          <a:latin typeface="+mn-lt"/>
          <a:ea typeface="+mn-ea"/>
          <a:cs typeface="+mn-cs"/>
        </a:defRPr>
      </a:lvl3pPr>
      <a:lvl4pPr marL="1314450" indent="-285750" algn="l" defTabSz="342900" rtl="0" eaLnBrk="1" latinLnBrk="0" hangingPunct="1">
        <a:spcBef>
          <a:spcPct val="20000"/>
        </a:spcBef>
        <a:spcAft>
          <a:spcPts val="450"/>
        </a:spcAft>
        <a:buClr>
          <a:schemeClr val="accent1"/>
        </a:buClr>
        <a:buFont typeface="Arial" charset="0"/>
        <a:buChar char="•"/>
        <a:defRPr sz="1400" kern="1200">
          <a:solidFill>
            <a:schemeClr val="tx1"/>
          </a:solidFill>
          <a:latin typeface="+mn-lt"/>
          <a:ea typeface="+mn-ea"/>
          <a:cs typeface="+mn-cs"/>
        </a:defRPr>
      </a:lvl4pPr>
      <a:lvl5pPr marL="1657350" indent="-285750" algn="l" defTabSz="342900" rtl="0" eaLnBrk="1" latinLnBrk="0" hangingPunct="1">
        <a:spcBef>
          <a:spcPct val="20000"/>
        </a:spcBef>
        <a:spcAft>
          <a:spcPts val="450"/>
        </a:spcAft>
        <a:buClr>
          <a:schemeClr val="accent1"/>
        </a:buClr>
        <a:buFont typeface="Arial" charset="0"/>
        <a:buChar char="•"/>
        <a:defRPr sz="1400" kern="1200">
          <a:solidFill>
            <a:schemeClr val="tx1"/>
          </a:solidFill>
          <a:latin typeface="+mn-lt"/>
          <a:ea typeface="+mn-ea"/>
          <a:cs typeface="+mn-cs"/>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15.jpg"/><Relationship Id="rId4" Type="http://schemas.openxmlformats.org/officeDocument/2006/relationships/image" Target="../media/image14.jpg"/></Relationships>
</file>

<file path=ppt/slides/_rels/slide2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image" Target="../media/image18.jpg"/><Relationship Id="rId4" Type="http://schemas.openxmlformats.org/officeDocument/2006/relationships/image" Target="../media/image17.jpg"/></Relationships>
</file>

<file path=ppt/slides/_rels/slide22.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20.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65027"/>
          </a:xfrm>
        </p:spPr>
        <p:txBody>
          <a:bodyPr>
            <a:normAutofit fontScale="90000"/>
          </a:bodyPr>
          <a:lstStyle/>
          <a:p>
            <a:r>
              <a:rPr lang="en-US" sz="4400" dirty="0"/>
              <a:t>Hazardous Materials Safety &amp; Security</a:t>
            </a:r>
            <a:br>
              <a:rPr lang="en-US" sz="4400" dirty="0"/>
            </a:br>
            <a:r>
              <a:rPr lang="en-US" sz="4400" dirty="0"/>
              <a:t>Awareness </a:t>
            </a:r>
            <a:r>
              <a:rPr lang="en-US" sz="4400" dirty="0" smtClean="0"/>
              <a:t>Training</a:t>
            </a:r>
            <a:r>
              <a:rPr lang="en-US" dirty="0" smtClean="0"/>
              <a:t/>
            </a:r>
            <a:br>
              <a:rPr lang="en-US" dirty="0" smtClean="0"/>
            </a:br>
            <a:r>
              <a:rPr lang="en-US" dirty="0" smtClean="0"/>
              <a:t>Section </a:t>
            </a:r>
            <a:r>
              <a:rPr lang="en-US" dirty="0" smtClean="0"/>
              <a:t>IV</a:t>
            </a:r>
            <a:endParaRPr lang="en-US" dirty="0"/>
          </a:p>
        </p:txBody>
      </p:sp>
      <p:sp>
        <p:nvSpPr>
          <p:cNvPr id="3" name="Subtitle 2"/>
          <p:cNvSpPr>
            <a:spLocks noGrp="1"/>
          </p:cNvSpPr>
          <p:nvPr>
            <p:ph idx="1"/>
          </p:nvPr>
        </p:nvSpPr>
        <p:spPr>
          <a:xfrm>
            <a:off x="628650" y="2035175"/>
            <a:ext cx="7886700" cy="3683238"/>
          </a:xfrm>
        </p:spPr>
        <p:txBody>
          <a:bodyPr>
            <a:normAutofit/>
          </a:bodyPr>
          <a:lstStyle/>
          <a:p>
            <a:pPr algn="ctr"/>
            <a:r>
              <a:rPr lang="en-US" sz="4400" dirty="0" smtClean="0"/>
              <a:t>Initiating Protective Actions</a:t>
            </a:r>
            <a:endParaRPr lang="en-US" sz="4400" dirty="0"/>
          </a:p>
        </p:txBody>
      </p:sp>
    </p:spTree>
    <p:extLst>
      <p:ext uri="{BB962C8B-B14F-4D97-AF65-F5344CB8AC3E}">
        <p14:creationId xmlns:p14="http://schemas.microsoft.com/office/powerpoint/2010/main" val="3354223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Evacuation (Cont.)</a:t>
            </a:r>
          </a:p>
        </p:txBody>
      </p:sp>
      <p:sp>
        <p:nvSpPr>
          <p:cNvPr id="6" name="Content Placeholder 5"/>
          <p:cNvSpPr>
            <a:spLocks noGrp="1"/>
          </p:cNvSpPr>
          <p:nvPr>
            <p:ph idx="1"/>
          </p:nvPr>
        </p:nvSpPr>
        <p:spPr/>
        <p:txBody>
          <a:bodyPr/>
          <a:lstStyle/>
          <a:p>
            <a:pPr lvl="1">
              <a:spcBef>
                <a:spcPts val="1200"/>
              </a:spcBef>
              <a:spcAft>
                <a:spcPts val="1200"/>
              </a:spcAft>
            </a:pPr>
            <a:r>
              <a:rPr lang="en-US" dirty="0" smtClean="0"/>
              <a:t>Begins </a:t>
            </a:r>
            <a:r>
              <a:rPr lang="en-US" dirty="0"/>
              <a:t>by warning people they must </a:t>
            </a:r>
            <a:r>
              <a:rPr lang="en-US" dirty="0" smtClean="0"/>
              <a:t>go</a:t>
            </a:r>
          </a:p>
          <a:p>
            <a:pPr lvl="1">
              <a:spcBef>
                <a:spcPts val="1200"/>
              </a:spcBef>
              <a:spcAft>
                <a:spcPts val="1200"/>
              </a:spcAft>
            </a:pPr>
            <a:r>
              <a:rPr lang="en-US" dirty="0" smtClean="0"/>
              <a:t>Provide </a:t>
            </a:r>
            <a:r>
              <a:rPr lang="en-US" dirty="0"/>
              <a:t>people time to get ready</a:t>
            </a:r>
          </a:p>
          <a:p>
            <a:pPr lvl="1">
              <a:spcBef>
                <a:spcPts val="1200"/>
              </a:spcBef>
              <a:spcAft>
                <a:spcPts val="1200"/>
              </a:spcAft>
            </a:pPr>
            <a:r>
              <a:rPr lang="en-US" dirty="0" smtClean="0"/>
              <a:t>Provide people with a </a:t>
            </a:r>
            <a:r>
              <a:rPr lang="en-US" dirty="0"/>
              <a:t>place to </a:t>
            </a:r>
            <a:r>
              <a:rPr lang="en-US" dirty="0" smtClean="0"/>
              <a:t>go/stay</a:t>
            </a:r>
          </a:p>
          <a:p>
            <a:pPr lvl="1">
              <a:spcBef>
                <a:spcPts val="1200"/>
              </a:spcBef>
              <a:spcAft>
                <a:spcPts val="1200"/>
              </a:spcAft>
            </a:pPr>
            <a:r>
              <a:rPr lang="en-US" dirty="0"/>
              <a:t>Takes time</a:t>
            </a:r>
          </a:p>
          <a:p>
            <a:pPr lvl="1">
              <a:spcBef>
                <a:spcPts val="1200"/>
              </a:spcBef>
              <a:spcAft>
                <a:spcPts val="1200"/>
              </a:spcAft>
            </a:pPr>
            <a:r>
              <a:rPr lang="en-US" dirty="0"/>
              <a:t>Causes confusion</a:t>
            </a:r>
          </a:p>
          <a:p>
            <a:pPr lvl="1">
              <a:spcBef>
                <a:spcPts val="1200"/>
              </a:spcBef>
              <a:spcAft>
                <a:spcPts val="1200"/>
              </a:spcAft>
            </a:pPr>
            <a:r>
              <a:rPr lang="en-US" dirty="0"/>
              <a:t>May cause </a:t>
            </a:r>
            <a:r>
              <a:rPr lang="en-US" dirty="0" smtClean="0"/>
              <a:t>ill-will</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10</a:t>
            </a:fld>
            <a:endParaRPr lang="en-US"/>
          </a:p>
        </p:txBody>
      </p:sp>
    </p:spTree>
    <p:extLst>
      <p:ext uri="{BB962C8B-B14F-4D97-AF65-F5344CB8AC3E}">
        <p14:creationId xmlns:p14="http://schemas.microsoft.com/office/powerpoint/2010/main" val="1620140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Shelter In Place</a:t>
            </a:r>
          </a:p>
        </p:txBody>
      </p:sp>
      <p:sp>
        <p:nvSpPr>
          <p:cNvPr id="3" name="Content Placeholder 2"/>
          <p:cNvSpPr>
            <a:spLocks noGrp="1"/>
          </p:cNvSpPr>
          <p:nvPr>
            <p:ph idx="1"/>
          </p:nvPr>
        </p:nvSpPr>
        <p:spPr/>
        <p:txBody>
          <a:bodyPr/>
          <a:lstStyle/>
          <a:p>
            <a:pPr lvl="1">
              <a:spcBef>
                <a:spcPts val="1200"/>
              </a:spcBef>
              <a:spcAft>
                <a:spcPts val="1200"/>
              </a:spcAft>
            </a:pPr>
            <a:r>
              <a:rPr lang="en-US" dirty="0"/>
              <a:t>Close up (button up) the structure</a:t>
            </a:r>
          </a:p>
          <a:p>
            <a:pPr lvl="1">
              <a:spcBef>
                <a:spcPts val="1200"/>
              </a:spcBef>
              <a:spcAft>
                <a:spcPts val="1200"/>
              </a:spcAft>
            </a:pPr>
            <a:r>
              <a:rPr lang="en-US" dirty="0"/>
              <a:t>Shut off equipment that can pull outside air into facility</a:t>
            </a:r>
          </a:p>
          <a:p>
            <a:pPr lvl="1">
              <a:spcBef>
                <a:spcPts val="1200"/>
              </a:spcBef>
              <a:spcAft>
                <a:spcPts val="1200"/>
              </a:spcAft>
            </a:pPr>
            <a:r>
              <a:rPr lang="en-US" dirty="0"/>
              <a:t>Remain in-place until informed </a:t>
            </a:r>
            <a:r>
              <a:rPr lang="en-US" dirty="0" smtClean="0"/>
              <a:t>that </a:t>
            </a:r>
            <a:r>
              <a:rPr lang="en-US" dirty="0"/>
              <a:t>hazard has passed</a:t>
            </a:r>
          </a:p>
          <a:p>
            <a:pPr lvl="1">
              <a:spcBef>
                <a:spcPts val="1200"/>
              </a:spcBef>
              <a:spcAft>
                <a:spcPts val="1200"/>
              </a:spcAft>
            </a:pPr>
            <a:r>
              <a:rPr lang="en-US" dirty="0" smtClean="0"/>
              <a:t>Communication</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11</a:t>
            </a:fld>
            <a:endParaRPr lang="en-US"/>
          </a:p>
        </p:txBody>
      </p:sp>
    </p:spTree>
    <p:extLst>
      <p:ext uri="{BB962C8B-B14F-4D97-AF65-F5344CB8AC3E}">
        <p14:creationId xmlns:p14="http://schemas.microsoft.com/office/powerpoint/2010/main" val="1083857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to Shelter in Place</a:t>
            </a:r>
          </a:p>
        </p:txBody>
      </p:sp>
      <p:sp>
        <p:nvSpPr>
          <p:cNvPr id="3" name="Content Placeholder 2"/>
          <p:cNvSpPr>
            <a:spLocks noGrp="1"/>
          </p:cNvSpPr>
          <p:nvPr>
            <p:ph idx="1"/>
          </p:nvPr>
        </p:nvSpPr>
        <p:spPr/>
        <p:txBody>
          <a:bodyPr/>
          <a:lstStyle/>
          <a:p>
            <a:pPr lvl="1">
              <a:spcBef>
                <a:spcPts val="1200"/>
              </a:spcBef>
              <a:spcAft>
                <a:spcPts val="1200"/>
              </a:spcAft>
            </a:pPr>
            <a:r>
              <a:rPr lang="en-US" dirty="0"/>
              <a:t>Evacuation will expose </a:t>
            </a:r>
            <a:r>
              <a:rPr lang="en-US" dirty="0" smtClean="0"/>
              <a:t>individuals </a:t>
            </a:r>
            <a:r>
              <a:rPr lang="en-US" dirty="0"/>
              <a:t>to hazardous atmospheres</a:t>
            </a:r>
          </a:p>
          <a:p>
            <a:pPr lvl="1">
              <a:spcBef>
                <a:spcPts val="1200"/>
              </a:spcBef>
              <a:spcAft>
                <a:spcPts val="1200"/>
              </a:spcAft>
            </a:pPr>
            <a:r>
              <a:rPr lang="en-US" dirty="0"/>
              <a:t>Protect disabled</a:t>
            </a:r>
          </a:p>
          <a:p>
            <a:pPr lvl="1">
              <a:spcBef>
                <a:spcPts val="1200"/>
              </a:spcBef>
              <a:spcAft>
                <a:spcPts val="1200"/>
              </a:spcAft>
            </a:pPr>
            <a:r>
              <a:rPr lang="en-US" dirty="0"/>
              <a:t>Critically ill</a:t>
            </a:r>
          </a:p>
          <a:p>
            <a:pPr lvl="1">
              <a:spcBef>
                <a:spcPts val="1200"/>
              </a:spcBef>
              <a:spcAft>
                <a:spcPts val="1200"/>
              </a:spcAft>
            </a:pPr>
            <a:r>
              <a:rPr lang="en-US" dirty="0"/>
              <a:t>Critical service </a:t>
            </a:r>
            <a:r>
              <a:rPr lang="en-US" dirty="0" smtClean="0"/>
              <a:t>personnel</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12</a:t>
            </a:fld>
            <a:endParaRPr lang="en-US"/>
          </a:p>
        </p:txBody>
      </p:sp>
    </p:spTree>
    <p:extLst>
      <p:ext uri="{BB962C8B-B14F-4D97-AF65-F5344CB8AC3E}">
        <p14:creationId xmlns:p14="http://schemas.microsoft.com/office/powerpoint/2010/main" val="944732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a:t>
            </a:r>
            <a:r>
              <a:rPr lang="en-US" dirty="0" smtClean="0"/>
              <a:t>NOT to </a:t>
            </a:r>
            <a:r>
              <a:rPr lang="en-US" dirty="0"/>
              <a:t>Shelter in Place</a:t>
            </a:r>
          </a:p>
        </p:txBody>
      </p:sp>
      <p:sp>
        <p:nvSpPr>
          <p:cNvPr id="3" name="Content Placeholder 2"/>
          <p:cNvSpPr>
            <a:spLocks noGrp="1"/>
          </p:cNvSpPr>
          <p:nvPr>
            <p:ph idx="1"/>
          </p:nvPr>
        </p:nvSpPr>
        <p:spPr/>
        <p:txBody>
          <a:bodyPr/>
          <a:lstStyle/>
          <a:p>
            <a:pPr lvl="1">
              <a:spcBef>
                <a:spcPts val="1200"/>
              </a:spcBef>
              <a:spcAft>
                <a:spcPts val="1200"/>
              </a:spcAft>
            </a:pPr>
            <a:r>
              <a:rPr lang="en-US" dirty="0"/>
              <a:t>Threat of massive fire</a:t>
            </a:r>
          </a:p>
          <a:p>
            <a:pPr lvl="1">
              <a:spcBef>
                <a:spcPts val="1200"/>
              </a:spcBef>
              <a:spcAft>
                <a:spcPts val="1200"/>
              </a:spcAft>
            </a:pPr>
            <a:r>
              <a:rPr lang="en-US" dirty="0"/>
              <a:t>Threat of explosion</a:t>
            </a:r>
          </a:p>
          <a:p>
            <a:pPr lvl="1">
              <a:spcBef>
                <a:spcPts val="1200"/>
              </a:spcBef>
              <a:spcAft>
                <a:spcPts val="1200"/>
              </a:spcAft>
            </a:pPr>
            <a:r>
              <a:rPr lang="en-US" dirty="0"/>
              <a:t>Long duration</a:t>
            </a:r>
          </a:p>
          <a:p>
            <a:pPr lvl="1">
              <a:spcBef>
                <a:spcPts val="1200"/>
              </a:spcBef>
              <a:spcAft>
                <a:spcPts val="1200"/>
              </a:spcAft>
            </a:pPr>
            <a:r>
              <a:rPr lang="en-US" dirty="0"/>
              <a:t>Large release</a:t>
            </a:r>
          </a:p>
        </p:txBody>
      </p:sp>
      <p:sp>
        <p:nvSpPr>
          <p:cNvPr id="4" name="Slide Number Placeholder 3"/>
          <p:cNvSpPr>
            <a:spLocks noGrp="1"/>
          </p:cNvSpPr>
          <p:nvPr>
            <p:ph type="sldNum" sz="quarter" idx="12"/>
          </p:nvPr>
        </p:nvSpPr>
        <p:spPr/>
        <p:txBody>
          <a:bodyPr/>
          <a:lstStyle/>
          <a:p>
            <a:fld id="{C1527E7E-9802-488B-8DA3-F40C13D9B246}" type="slidenum">
              <a:rPr lang="en-US" smtClean="0"/>
              <a:t>13</a:t>
            </a:fld>
            <a:endParaRPr lang="en-US"/>
          </a:p>
        </p:txBody>
      </p:sp>
    </p:spTree>
    <p:extLst>
      <p:ext uri="{BB962C8B-B14F-4D97-AF65-F5344CB8AC3E}">
        <p14:creationId xmlns:p14="http://schemas.microsoft.com/office/powerpoint/2010/main" val="3441914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 the Area</a:t>
            </a:r>
          </a:p>
        </p:txBody>
      </p:sp>
      <p:sp>
        <p:nvSpPr>
          <p:cNvPr id="3" name="Content Placeholder 2"/>
          <p:cNvSpPr>
            <a:spLocks noGrp="1"/>
          </p:cNvSpPr>
          <p:nvPr>
            <p:ph idx="1"/>
          </p:nvPr>
        </p:nvSpPr>
        <p:spPr>
          <a:xfrm>
            <a:off x="628650" y="1304472"/>
            <a:ext cx="3649436" cy="4949825"/>
          </a:xfrm>
        </p:spPr>
        <p:txBody>
          <a:bodyPr/>
          <a:lstStyle/>
          <a:p>
            <a:pPr>
              <a:spcBef>
                <a:spcPts val="1200"/>
              </a:spcBef>
              <a:spcAft>
                <a:spcPts val="1200"/>
              </a:spcAft>
            </a:pPr>
            <a:r>
              <a:rPr lang="en-US" dirty="0"/>
              <a:t>Identifies that the area has been evacuated or is limited access</a:t>
            </a:r>
          </a:p>
          <a:p>
            <a:pPr lvl="1">
              <a:spcBef>
                <a:spcPts val="1200"/>
              </a:spcBef>
              <a:spcAft>
                <a:spcPts val="1200"/>
              </a:spcAft>
            </a:pPr>
            <a:r>
              <a:rPr lang="en-US" dirty="0"/>
              <a:t>Barrier tape</a:t>
            </a:r>
          </a:p>
          <a:p>
            <a:pPr lvl="1">
              <a:spcBef>
                <a:spcPts val="1200"/>
              </a:spcBef>
              <a:spcAft>
                <a:spcPts val="1200"/>
              </a:spcAft>
            </a:pPr>
            <a:r>
              <a:rPr lang="en-US" dirty="0"/>
              <a:t>Cones</a:t>
            </a:r>
          </a:p>
          <a:p>
            <a:pPr lvl="1">
              <a:spcBef>
                <a:spcPts val="1200"/>
              </a:spcBef>
              <a:spcAft>
                <a:spcPts val="1200"/>
              </a:spcAft>
            </a:pPr>
            <a:r>
              <a:rPr lang="en-US" dirty="0"/>
              <a:t>Security </a:t>
            </a:r>
            <a:r>
              <a:rPr lang="en-US" dirty="0" smtClean="0"/>
              <a:t>personnel</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14</a:t>
            </a:fld>
            <a:endParaRPr lang="en-US"/>
          </a:p>
        </p:txBody>
      </p:sp>
      <p:pic>
        <p:nvPicPr>
          <p:cNvPr id="6" name="Picture 5" title="Electronic sign reading, &quot;Hazmat Incident Ahead&quot;"/>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41426" y="1510565"/>
            <a:ext cx="3619500" cy="4410075"/>
          </a:xfrm>
          <a:prstGeom prst="rect">
            <a:avLst/>
          </a:prstGeom>
        </p:spPr>
      </p:pic>
    </p:spTree>
    <p:extLst>
      <p:ext uri="{BB962C8B-B14F-4D97-AF65-F5344CB8AC3E}">
        <p14:creationId xmlns:p14="http://schemas.microsoft.com/office/powerpoint/2010/main" val="2984707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Personal Protective Equipment (PPE)</a:t>
            </a:r>
            <a:endParaRPr lang="en-US" dirty="0"/>
          </a:p>
        </p:txBody>
      </p:sp>
      <p:sp>
        <p:nvSpPr>
          <p:cNvPr id="3" name="Content Placeholder 2"/>
          <p:cNvSpPr>
            <a:spLocks noGrp="1"/>
          </p:cNvSpPr>
          <p:nvPr>
            <p:ph idx="1"/>
          </p:nvPr>
        </p:nvSpPr>
        <p:spPr>
          <a:xfrm>
            <a:off x="435418" y="2035174"/>
            <a:ext cx="5176156" cy="4349751"/>
          </a:xfrm>
        </p:spPr>
        <p:txBody>
          <a:bodyPr/>
          <a:lstStyle/>
          <a:p>
            <a:pPr lvl="1">
              <a:spcBef>
                <a:spcPts val="1200"/>
              </a:spcBef>
              <a:spcAft>
                <a:spcPts val="1200"/>
              </a:spcAft>
            </a:pPr>
            <a:r>
              <a:rPr lang="en-US" dirty="0"/>
              <a:t>Used for daily work duties</a:t>
            </a:r>
          </a:p>
          <a:p>
            <a:pPr lvl="1">
              <a:spcBef>
                <a:spcPts val="1200"/>
              </a:spcBef>
              <a:spcAft>
                <a:spcPts val="1200"/>
              </a:spcAft>
            </a:pPr>
            <a:r>
              <a:rPr lang="en-US" dirty="0"/>
              <a:t>Provides </a:t>
            </a:r>
            <a:r>
              <a:rPr lang="en-US" dirty="0" smtClean="0"/>
              <a:t>little or no </a:t>
            </a:r>
            <a:r>
              <a:rPr lang="en-US" dirty="0"/>
              <a:t>chemical protection for the wearer from vapor, splash, or dust</a:t>
            </a:r>
          </a:p>
          <a:p>
            <a:pPr lvl="1">
              <a:spcBef>
                <a:spcPts val="1200"/>
              </a:spcBef>
              <a:spcAft>
                <a:spcPts val="1200"/>
              </a:spcAft>
            </a:pPr>
            <a:r>
              <a:rPr lang="en-US" dirty="0"/>
              <a:t>No respiratory </a:t>
            </a:r>
            <a:r>
              <a:rPr lang="en-US" dirty="0" smtClean="0"/>
              <a:t>protection</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15</a:t>
            </a:fld>
            <a:endParaRPr lang="en-US"/>
          </a:p>
        </p:txBody>
      </p:sp>
      <p:pic>
        <p:nvPicPr>
          <p:cNvPr id="6" name="Picture 5" title="Worker wearing a hardhat, orange life vest, and knee pad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978003" y="1903791"/>
            <a:ext cx="2019300" cy="4524375"/>
          </a:xfrm>
          <a:prstGeom prst="rect">
            <a:avLst/>
          </a:prstGeom>
        </p:spPr>
      </p:pic>
    </p:spTree>
    <p:extLst>
      <p:ext uri="{BB962C8B-B14F-4D97-AF65-F5344CB8AC3E}">
        <p14:creationId xmlns:p14="http://schemas.microsoft.com/office/powerpoint/2010/main" val="1533823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5427"/>
            <a:ext cx="8213271" cy="1209673"/>
          </a:xfrm>
        </p:spPr>
        <p:txBody>
          <a:bodyPr/>
          <a:lstStyle/>
          <a:p>
            <a:r>
              <a:rPr lang="en-US" dirty="0"/>
              <a:t>Respiratory </a:t>
            </a:r>
            <a:r>
              <a:rPr lang="en-US" dirty="0" smtClean="0"/>
              <a:t>Protection Requirements</a:t>
            </a:r>
            <a:endParaRPr lang="en-US" dirty="0"/>
          </a:p>
        </p:txBody>
      </p:sp>
      <p:sp>
        <p:nvSpPr>
          <p:cNvPr id="3" name="Content Placeholder 2"/>
          <p:cNvSpPr>
            <a:spLocks noGrp="1"/>
          </p:cNvSpPr>
          <p:nvPr>
            <p:ph idx="1"/>
          </p:nvPr>
        </p:nvSpPr>
        <p:spPr/>
        <p:txBody>
          <a:bodyPr/>
          <a:lstStyle/>
          <a:p>
            <a:pPr lvl="1"/>
            <a:r>
              <a:rPr lang="en-US" dirty="0"/>
              <a:t>Initial training in use, </a:t>
            </a:r>
            <a:r>
              <a:rPr lang="en-US" dirty="0" smtClean="0"/>
              <a:t>care, </a:t>
            </a:r>
            <a:r>
              <a:rPr lang="en-US" dirty="0"/>
              <a:t>and handling</a:t>
            </a:r>
          </a:p>
          <a:p>
            <a:pPr lvl="1"/>
            <a:r>
              <a:rPr lang="en-US" dirty="0"/>
              <a:t>Fit </a:t>
            </a:r>
            <a:r>
              <a:rPr lang="en-US" dirty="0" smtClean="0"/>
              <a:t>testing/certification </a:t>
            </a:r>
            <a:r>
              <a:rPr lang="en-US" dirty="0"/>
              <a:t>required</a:t>
            </a:r>
          </a:p>
          <a:p>
            <a:pPr lvl="1"/>
            <a:r>
              <a:rPr lang="en-US" dirty="0"/>
              <a:t>Protection can vary from dust mask up to SCBA and SAR</a:t>
            </a:r>
          </a:p>
          <a:p>
            <a:pPr lvl="1"/>
            <a:r>
              <a:rPr lang="en-US" dirty="0" smtClean="0"/>
              <a:t>Awareness level personnel </a:t>
            </a:r>
            <a:r>
              <a:rPr lang="en-US" dirty="0"/>
              <a:t>are non-intervention and may not require </a:t>
            </a:r>
            <a:r>
              <a:rPr lang="en-US" dirty="0" smtClean="0"/>
              <a:t>PPE</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16</a:t>
            </a:fld>
            <a:endParaRPr lang="en-US"/>
          </a:p>
        </p:txBody>
      </p:sp>
    </p:spTree>
    <p:extLst>
      <p:ext uri="{BB962C8B-B14F-4D97-AF65-F5344CB8AC3E}">
        <p14:creationId xmlns:p14="http://schemas.microsoft.com/office/powerpoint/2010/main" val="2114184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 Protection</a:t>
            </a:r>
          </a:p>
        </p:txBody>
      </p:sp>
      <p:sp>
        <p:nvSpPr>
          <p:cNvPr id="4" name="Slide Number Placeholder 3"/>
          <p:cNvSpPr>
            <a:spLocks noGrp="1"/>
          </p:cNvSpPr>
          <p:nvPr>
            <p:ph type="sldNum" sz="quarter" idx="12"/>
          </p:nvPr>
        </p:nvSpPr>
        <p:spPr/>
        <p:txBody>
          <a:bodyPr/>
          <a:lstStyle/>
          <a:p>
            <a:fld id="{C1527E7E-9802-488B-8DA3-F40C13D9B246}" type="slidenum">
              <a:rPr lang="en-US" smtClean="0"/>
              <a:t>17</a:t>
            </a:fld>
            <a:endParaRPr lang="en-US"/>
          </a:p>
        </p:txBody>
      </p:sp>
      <p:pic>
        <p:nvPicPr>
          <p:cNvPr id="3" name="Picture 2" title="Drawing identifying the various forms of PPE a worker could wea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103745" y="1148544"/>
            <a:ext cx="4991100" cy="5543550"/>
          </a:xfrm>
          <a:prstGeom prst="rect">
            <a:avLst/>
          </a:prstGeom>
        </p:spPr>
      </p:pic>
    </p:spTree>
    <p:extLst>
      <p:ext uri="{BB962C8B-B14F-4D97-AF65-F5344CB8AC3E}">
        <p14:creationId xmlns:p14="http://schemas.microsoft.com/office/powerpoint/2010/main" val="3796969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 Protective Equipment</a:t>
            </a:r>
          </a:p>
        </p:txBody>
      </p:sp>
      <p:sp>
        <p:nvSpPr>
          <p:cNvPr id="3" name="Content Placeholder 2"/>
          <p:cNvSpPr>
            <a:spLocks noGrp="1"/>
          </p:cNvSpPr>
          <p:nvPr>
            <p:ph idx="1"/>
          </p:nvPr>
        </p:nvSpPr>
        <p:spPr>
          <a:xfrm>
            <a:off x="628650" y="1942262"/>
            <a:ext cx="4106636" cy="4349751"/>
          </a:xfrm>
        </p:spPr>
        <p:txBody>
          <a:bodyPr/>
          <a:lstStyle/>
          <a:p>
            <a:r>
              <a:rPr lang="en-US" dirty="0"/>
              <a:t>4 levels of protection (EPA)</a:t>
            </a:r>
          </a:p>
          <a:p>
            <a:pPr lvl="1"/>
            <a:r>
              <a:rPr lang="en-US" dirty="0"/>
              <a:t>Level A</a:t>
            </a:r>
          </a:p>
          <a:p>
            <a:pPr lvl="1"/>
            <a:r>
              <a:rPr lang="en-US" dirty="0"/>
              <a:t>Level B</a:t>
            </a:r>
          </a:p>
          <a:p>
            <a:pPr lvl="1"/>
            <a:r>
              <a:rPr lang="en-US" dirty="0"/>
              <a:t>Level C</a:t>
            </a:r>
          </a:p>
          <a:p>
            <a:pPr lvl="1"/>
            <a:r>
              <a:rPr lang="en-US" dirty="0"/>
              <a:t>Level D</a:t>
            </a:r>
          </a:p>
          <a:p>
            <a:pPr lvl="2"/>
            <a:r>
              <a:rPr lang="en-US" dirty="0"/>
              <a:t>Awareness </a:t>
            </a:r>
            <a:r>
              <a:rPr lang="en-US" dirty="0" smtClean="0"/>
              <a:t>Level</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18</a:t>
            </a:fld>
            <a:endParaRPr lang="en-US"/>
          </a:p>
        </p:txBody>
      </p:sp>
      <p:pic>
        <p:nvPicPr>
          <p:cNvPr id="6" name="Picture 5" title="One hazmat worker decontaminates a second hazmat worker by scrubbing their PPE suit"/>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287440" y="1975584"/>
            <a:ext cx="3400425" cy="4162425"/>
          </a:xfrm>
          <a:prstGeom prst="rect">
            <a:avLst/>
          </a:prstGeom>
        </p:spPr>
      </p:pic>
    </p:spTree>
    <p:extLst>
      <p:ext uri="{BB962C8B-B14F-4D97-AF65-F5344CB8AC3E}">
        <p14:creationId xmlns:p14="http://schemas.microsoft.com/office/powerpoint/2010/main" val="998595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Level A</a:t>
            </a:r>
            <a:endParaRPr lang="en-US" dirty="0">
              <a:solidFill>
                <a:srgbClr val="002060"/>
              </a:solidFill>
            </a:endParaRPr>
          </a:p>
        </p:txBody>
      </p:sp>
      <p:sp>
        <p:nvSpPr>
          <p:cNvPr id="3" name="Content Placeholder 2"/>
          <p:cNvSpPr>
            <a:spLocks noGrp="1"/>
          </p:cNvSpPr>
          <p:nvPr>
            <p:ph idx="1"/>
          </p:nvPr>
        </p:nvSpPr>
        <p:spPr>
          <a:xfrm>
            <a:off x="432707" y="3058891"/>
            <a:ext cx="4710793" cy="3429454"/>
          </a:xfrm>
        </p:spPr>
        <p:txBody>
          <a:bodyPr/>
          <a:lstStyle/>
          <a:p>
            <a:pPr lvl="1"/>
            <a:r>
              <a:rPr lang="en-US" dirty="0"/>
              <a:t>Highest </a:t>
            </a:r>
            <a:r>
              <a:rPr lang="en-US" dirty="0" smtClean="0"/>
              <a:t>protection</a:t>
            </a:r>
            <a:endParaRPr lang="en-US" dirty="0"/>
          </a:p>
          <a:p>
            <a:pPr lvl="1"/>
            <a:r>
              <a:rPr lang="en-US" dirty="0"/>
              <a:t>Chemical </a:t>
            </a:r>
            <a:r>
              <a:rPr lang="en-US" dirty="0" smtClean="0"/>
              <a:t>splash</a:t>
            </a:r>
            <a:endParaRPr lang="en-US" dirty="0"/>
          </a:p>
          <a:p>
            <a:pPr lvl="1"/>
            <a:r>
              <a:rPr lang="en-US" dirty="0"/>
              <a:t>Chemical </a:t>
            </a:r>
            <a:r>
              <a:rPr lang="en-US" dirty="0" smtClean="0"/>
              <a:t>vapor</a:t>
            </a:r>
            <a:endParaRPr lang="en-US" dirty="0"/>
          </a:p>
          <a:p>
            <a:pPr lvl="1"/>
            <a:r>
              <a:rPr lang="en-US" dirty="0"/>
              <a:t>Fully </a:t>
            </a:r>
            <a:r>
              <a:rPr lang="en-US" dirty="0" smtClean="0"/>
              <a:t>encapsulates </a:t>
            </a:r>
            <a:r>
              <a:rPr lang="en-US" dirty="0"/>
              <a:t>wearer in air tight </a:t>
            </a:r>
            <a:r>
              <a:rPr lang="en-US" dirty="0" smtClean="0"/>
              <a:t>seal</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19</a:t>
            </a:fld>
            <a:endParaRPr lang="en-US"/>
          </a:p>
        </p:txBody>
      </p:sp>
      <p:pic>
        <p:nvPicPr>
          <p:cNvPr id="7" name="Picture 6" title="Image with &quot;Level A&quot; text and worker in Level A suit"/>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89179" y="519680"/>
            <a:ext cx="2552700" cy="2543175"/>
          </a:xfrm>
          <a:prstGeom prst="rect">
            <a:avLst/>
          </a:prstGeom>
        </p:spPr>
      </p:pic>
      <p:pic>
        <p:nvPicPr>
          <p:cNvPr id="8" name="Picture 7" title="Yellow Level A suit"/>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640506" y="405168"/>
            <a:ext cx="2667000" cy="5829300"/>
          </a:xfrm>
          <a:prstGeom prst="rect">
            <a:avLst/>
          </a:prstGeom>
        </p:spPr>
      </p:pic>
    </p:spTree>
    <p:extLst>
      <p:ext uri="{BB962C8B-B14F-4D97-AF65-F5344CB8AC3E}">
        <p14:creationId xmlns:p14="http://schemas.microsoft.com/office/powerpoint/2010/main" val="795713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Acknowledgement</a:t>
            </a:r>
          </a:p>
        </p:txBody>
      </p:sp>
      <p:sp>
        <p:nvSpPr>
          <p:cNvPr id="3" name="Content Placeholder 2"/>
          <p:cNvSpPr>
            <a:spLocks noGrp="1"/>
          </p:cNvSpPr>
          <p:nvPr>
            <p:ph idx="1"/>
          </p:nvPr>
        </p:nvSpPr>
        <p:spPr/>
        <p:txBody>
          <a:bodyPr/>
          <a:lstStyle/>
          <a:p>
            <a:r>
              <a:rPr lang="en-US" dirty="0"/>
              <a:t>This material was produced under grant number </a:t>
            </a:r>
            <a:r>
              <a:rPr lang="en-US" dirty="0" smtClean="0"/>
              <a:t>  SH-31200-SH7 </a:t>
            </a:r>
            <a:r>
              <a:rPr lang="en-US" dirty="0"/>
              <a:t>from the Occupational Safety and Health Administration, U.S. Department of Labor. It does not necessarily reflect the views or policies of the U.S. Department of Labor, nor does mention of trade names, commercial products, or organizations imply endorsement by the U.S. Government</a:t>
            </a:r>
            <a:r>
              <a:rPr lang="en-US" dirty="0" smtClean="0"/>
              <a:t>.</a:t>
            </a:r>
            <a:endParaRPr lang="en-US" dirty="0"/>
          </a:p>
        </p:txBody>
      </p:sp>
      <p:sp>
        <p:nvSpPr>
          <p:cNvPr id="4" name="Slide Number Placeholder 3"/>
          <p:cNvSpPr>
            <a:spLocks noGrp="1"/>
          </p:cNvSpPr>
          <p:nvPr>
            <p:ph type="sldNum" sz="quarter" idx="12"/>
          </p:nvPr>
        </p:nvSpPr>
        <p:spPr/>
        <p:txBody>
          <a:bodyPr/>
          <a:lstStyle/>
          <a:p>
            <a:fld id="{4143DF73-E6D7-4BFA-8DED-47BBF436CC30}" type="slidenum">
              <a:rPr lang="en-US" smtClean="0"/>
              <a:t>2</a:t>
            </a:fld>
            <a:endParaRPr lang="en-US"/>
          </a:p>
        </p:txBody>
      </p:sp>
    </p:spTree>
    <p:extLst>
      <p:ext uri="{BB962C8B-B14F-4D97-AF65-F5344CB8AC3E}">
        <p14:creationId xmlns:p14="http://schemas.microsoft.com/office/powerpoint/2010/main" val="1388680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Level B</a:t>
            </a:r>
            <a:endParaRPr lang="en-US" dirty="0">
              <a:solidFill>
                <a:srgbClr val="002060"/>
              </a:solidFill>
            </a:endParaRPr>
          </a:p>
        </p:txBody>
      </p:sp>
      <p:sp>
        <p:nvSpPr>
          <p:cNvPr id="3" name="Content Placeholder 2"/>
          <p:cNvSpPr>
            <a:spLocks noGrp="1"/>
          </p:cNvSpPr>
          <p:nvPr>
            <p:ph idx="1"/>
          </p:nvPr>
        </p:nvSpPr>
        <p:spPr>
          <a:xfrm>
            <a:off x="3551464" y="3320596"/>
            <a:ext cx="4963886" cy="3429454"/>
          </a:xfrm>
        </p:spPr>
        <p:txBody>
          <a:bodyPr/>
          <a:lstStyle/>
          <a:p>
            <a:pPr lvl="1"/>
            <a:r>
              <a:rPr lang="en-US" dirty="0"/>
              <a:t>Chemical </a:t>
            </a:r>
            <a:r>
              <a:rPr lang="en-US" dirty="0" smtClean="0"/>
              <a:t>splash protection</a:t>
            </a:r>
            <a:endParaRPr lang="en-US" dirty="0"/>
          </a:p>
          <a:p>
            <a:pPr lvl="1"/>
            <a:r>
              <a:rPr lang="en-US" dirty="0"/>
              <a:t>No </a:t>
            </a:r>
            <a:r>
              <a:rPr lang="en-US" dirty="0" smtClean="0"/>
              <a:t>vapor protection</a:t>
            </a:r>
            <a:endParaRPr lang="en-US" dirty="0"/>
          </a:p>
          <a:p>
            <a:pPr lvl="1"/>
            <a:r>
              <a:rPr lang="en-US" dirty="0"/>
              <a:t>Respiratory </a:t>
            </a:r>
            <a:r>
              <a:rPr lang="en-US" dirty="0" smtClean="0"/>
              <a:t>protection </a:t>
            </a:r>
            <a:r>
              <a:rPr lang="en-US" dirty="0"/>
              <a:t>with SCBA or SAR</a:t>
            </a:r>
          </a:p>
        </p:txBody>
      </p:sp>
      <p:sp>
        <p:nvSpPr>
          <p:cNvPr id="4" name="Slide Number Placeholder 3"/>
          <p:cNvSpPr>
            <a:spLocks noGrp="1"/>
          </p:cNvSpPr>
          <p:nvPr>
            <p:ph type="sldNum" sz="quarter" idx="12"/>
          </p:nvPr>
        </p:nvSpPr>
        <p:spPr/>
        <p:txBody>
          <a:bodyPr/>
          <a:lstStyle/>
          <a:p>
            <a:fld id="{C1527E7E-9802-488B-8DA3-F40C13D9B246}" type="slidenum">
              <a:rPr lang="en-US" smtClean="0"/>
              <a:t>20</a:t>
            </a:fld>
            <a:endParaRPr lang="en-US"/>
          </a:p>
        </p:txBody>
      </p:sp>
      <p:pic>
        <p:nvPicPr>
          <p:cNvPr id="5" name="Picture 4" title="Beige Level B suit"/>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1805" y="600075"/>
            <a:ext cx="2819400" cy="5657850"/>
          </a:xfrm>
          <a:prstGeom prst="rect">
            <a:avLst/>
          </a:prstGeom>
        </p:spPr>
      </p:pic>
      <p:pic>
        <p:nvPicPr>
          <p:cNvPr id="10" name="Picture 9" title="Worker in yellow Level B suit"/>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945127" y="333233"/>
            <a:ext cx="1990725" cy="3352800"/>
          </a:xfrm>
          <a:prstGeom prst="rect">
            <a:avLst/>
          </a:prstGeom>
        </p:spPr>
      </p:pic>
      <p:pic>
        <p:nvPicPr>
          <p:cNvPr id="11" name="Picture 10" title="Image with &quot;Level B&quot; text and worker in Level B suit"/>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6449917" y="407371"/>
            <a:ext cx="2276475" cy="2276475"/>
          </a:xfrm>
          <a:prstGeom prst="rect">
            <a:avLst/>
          </a:prstGeom>
        </p:spPr>
      </p:pic>
    </p:spTree>
    <p:extLst>
      <p:ext uri="{BB962C8B-B14F-4D97-AF65-F5344CB8AC3E}">
        <p14:creationId xmlns:p14="http://schemas.microsoft.com/office/powerpoint/2010/main" val="3487264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Level C</a:t>
            </a:r>
            <a:endParaRPr lang="en-US" dirty="0">
              <a:solidFill>
                <a:srgbClr val="002060"/>
              </a:solidFill>
            </a:endParaRPr>
          </a:p>
        </p:txBody>
      </p:sp>
      <p:sp>
        <p:nvSpPr>
          <p:cNvPr id="3" name="Content Placeholder 2"/>
          <p:cNvSpPr>
            <a:spLocks noGrp="1"/>
          </p:cNvSpPr>
          <p:nvPr>
            <p:ph idx="1"/>
          </p:nvPr>
        </p:nvSpPr>
        <p:spPr>
          <a:xfrm>
            <a:off x="204107" y="3428546"/>
            <a:ext cx="5641522" cy="3429454"/>
          </a:xfrm>
        </p:spPr>
        <p:txBody>
          <a:bodyPr/>
          <a:lstStyle/>
          <a:p>
            <a:pPr lvl="1"/>
            <a:r>
              <a:rPr lang="en-US" dirty="0"/>
              <a:t>Limited chemical protection</a:t>
            </a:r>
          </a:p>
          <a:p>
            <a:pPr lvl="1"/>
            <a:r>
              <a:rPr lang="en-US" dirty="0"/>
              <a:t>Limited respiratory protection with use of APR, SCBA, or SAR</a:t>
            </a:r>
          </a:p>
        </p:txBody>
      </p:sp>
      <p:sp>
        <p:nvSpPr>
          <p:cNvPr id="4" name="Slide Number Placeholder 3"/>
          <p:cNvSpPr>
            <a:spLocks noGrp="1"/>
          </p:cNvSpPr>
          <p:nvPr>
            <p:ph type="sldNum" sz="quarter" idx="12"/>
          </p:nvPr>
        </p:nvSpPr>
        <p:spPr/>
        <p:txBody>
          <a:bodyPr/>
          <a:lstStyle/>
          <a:p>
            <a:fld id="{C1527E7E-9802-488B-8DA3-F40C13D9B246}" type="slidenum">
              <a:rPr lang="en-US" smtClean="0"/>
              <a:t>21</a:t>
            </a:fld>
            <a:endParaRPr lang="en-US"/>
          </a:p>
        </p:txBody>
      </p:sp>
      <p:pic>
        <p:nvPicPr>
          <p:cNvPr id="5" name="Picture 4" title="Image with &quot;Level C&quot; text and worker in Level C suit"/>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51229" y="473051"/>
            <a:ext cx="2400300" cy="2390775"/>
          </a:xfrm>
          <a:prstGeom prst="rect">
            <a:avLst/>
          </a:prstGeom>
        </p:spPr>
      </p:pic>
      <p:pic>
        <p:nvPicPr>
          <p:cNvPr id="6" name="Picture 5" title="Several items typically worn as part of Level C PPE"/>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063282" y="1606099"/>
            <a:ext cx="2771775" cy="2581275"/>
          </a:xfrm>
          <a:prstGeom prst="rect">
            <a:avLst/>
          </a:prstGeom>
        </p:spPr>
      </p:pic>
      <p:pic>
        <p:nvPicPr>
          <p:cNvPr id="10" name="Picture 9" title="Worker in white Level C PPE suit"/>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6058468" y="632772"/>
            <a:ext cx="2895600" cy="5619750"/>
          </a:xfrm>
          <a:prstGeom prst="rect">
            <a:avLst/>
          </a:prstGeom>
        </p:spPr>
      </p:pic>
    </p:spTree>
    <p:extLst>
      <p:ext uri="{BB962C8B-B14F-4D97-AF65-F5344CB8AC3E}">
        <p14:creationId xmlns:p14="http://schemas.microsoft.com/office/powerpoint/2010/main" val="4078228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Level D</a:t>
            </a:r>
            <a:endParaRPr lang="en-US" dirty="0">
              <a:solidFill>
                <a:srgbClr val="002060"/>
              </a:solidFill>
            </a:endParaRPr>
          </a:p>
        </p:txBody>
      </p:sp>
      <p:sp>
        <p:nvSpPr>
          <p:cNvPr id="3" name="Content Placeholder 2"/>
          <p:cNvSpPr>
            <a:spLocks noGrp="1"/>
          </p:cNvSpPr>
          <p:nvPr>
            <p:ph idx="1"/>
          </p:nvPr>
        </p:nvSpPr>
        <p:spPr>
          <a:xfrm>
            <a:off x="5143500" y="2918962"/>
            <a:ext cx="3786868" cy="3429454"/>
          </a:xfrm>
        </p:spPr>
        <p:txBody>
          <a:bodyPr/>
          <a:lstStyle/>
          <a:p>
            <a:pPr lvl="1">
              <a:lnSpc>
                <a:spcPct val="150000"/>
              </a:lnSpc>
            </a:pPr>
            <a:r>
              <a:rPr lang="en-US" dirty="0"/>
              <a:t>Lowest level PPE</a:t>
            </a:r>
          </a:p>
          <a:p>
            <a:pPr lvl="1">
              <a:lnSpc>
                <a:spcPct val="150000"/>
              </a:lnSpc>
            </a:pPr>
            <a:r>
              <a:rPr lang="en-US" dirty="0"/>
              <a:t>Awareness level</a:t>
            </a:r>
          </a:p>
        </p:txBody>
      </p:sp>
      <p:sp>
        <p:nvSpPr>
          <p:cNvPr id="4" name="Slide Number Placeholder 3"/>
          <p:cNvSpPr>
            <a:spLocks noGrp="1"/>
          </p:cNvSpPr>
          <p:nvPr>
            <p:ph type="sldNum" sz="quarter" idx="12"/>
          </p:nvPr>
        </p:nvSpPr>
        <p:spPr/>
        <p:txBody>
          <a:bodyPr/>
          <a:lstStyle/>
          <a:p>
            <a:fld id="{C1527E7E-9802-488B-8DA3-F40C13D9B246}" type="slidenum">
              <a:rPr lang="en-US" smtClean="0"/>
              <a:t>22</a:t>
            </a:fld>
            <a:endParaRPr lang="en-US"/>
          </a:p>
        </p:txBody>
      </p:sp>
      <p:pic>
        <p:nvPicPr>
          <p:cNvPr id="5" name="Picture 4" title="Image with &quot;Level D&quot; text and worker in Level D PPE attir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5348" y="323850"/>
            <a:ext cx="2667000" cy="2552700"/>
          </a:xfrm>
          <a:prstGeom prst="rect">
            <a:avLst/>
          </a:prstGeom>
        </p:spPr>
      </p:pic>
      <p:pic>
        <p:nvPicPr>
          <p:cNvPr id="6" name="Picture 5" title="Employee in Level D PPE attir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064" y="1389867"/>
            <a:ext cx="4953000" cy="4924425"/>
          </a:xfrm>
          <a:prstGeom prst="rect">
            <a:avLst/>
          </a:prstGeom>
        </p:spPr>
      </p:pic>
    </p:spTree>
    <p:extLst>
      <p:ext uri="{BB962C8B-B14F-4D97-AF65-F5344CB8AC3E}">
        <p14:creationId xmlns:p14="http://schemas.microsoft.com/office/powerpoint/2010/main" val="2595211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628650" y="2035174"/>
            <a:ext cx="7886700" cy="4496255"/>
          </a:xfrm>
        </p:spPr>
        <p:txBody>
          <a:bodyPr>
            <a:normAutofit fontScale="92500" lnSpcReduction="10000"/>
          </a:bodyPr>
          <a:lstStyle/>
          <a:p>
            <a:pPr lvl="1"/>
            <a:r>
              <a:rPr lang="en-US" dirty="0" smtClean="0"/>
              <a:t>Health Hazards</a:t>
            </a:r>
          </a:p>
          <a:p>
            <a:pPr lvl="1"/>
            <a:r>
              <a:rPr lang="en-US" dirty="0" smtClean="0"/>
              <a:t>Routes of Exposure</a:t>
            </a:r>
          </a:p>
          <a:p>
            <a:pPr lvl="1"/>
            <a:r>
              <a:rPr lang="en-US" dirty="0" smtClean="0"/>
              <a:t>Safety </a:t>
            </a:r>
            <a:r>
              <a:rPr lang="en-US" dirty="0"/>
              <a:t>Levels of Protection</a:t>
            </a:r>
          </a:p>
          <a:p>
            <a:pPr lvl="1"/>
            <a:r>
              <a:rPr lang="en-US" dirty="0" smtClean="0"/>
              <a:t>Four levels </a:t>
            </a:r>
            <a:r>
              <a:rPr lang="en-US" dirty="0"/>
              <a:t>of chemical </a:t>
            </a:r>
            <a:r>
              <a:rPr lang="en-US" dirty="0" smtClean="0"/>
              <a:t>PPE</a:t>
            </a:r>
          </a:p>
          <a:p>
            <a:pPr lvl="2"/>
            <a:r>
              <a:rPr lang="en-US" dirty="0" smtClean="0"/>
              <a:t>Level A</a:t>
            </a:r>
          </a:p>
          <a:p>
            <a:pPr lvl="2"/>
            <a:r>
              <a:rPr lang="en-US" dirty="0" smtClean="0"/>
              <a:t>Level B</a:t>
            </a:r>
          </a:p>
          <a:p>
            <a:pPr lvl="2"/>
            <a:r>
              <a:rPr lang="en-US" dirty="0" smtClean="0"/>
              <a:t>Level C</a:t>
            </a:r>
          </a:p>
          <a:p>
            <a:pPr lvl="2"/>
            <a:r>
              <a:rPr lang="en-US" dirty="0" smtClean="0"/>
              <a:t>Level D</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23</a:t>
            </a:fld>
            <a:endParaRPr lang="en-US"/>
          </a:p>
        </p:txBody>
      </p:sp>
    </p:spTree>
    <p:extLst>
      <p:ext uri="{BB962C8B-B14F-4D97-AF65-F5344CB8AC3E}">
        <p14:creationId xmlns:p14="http://schemas.microsoft.com/office/powerpoint/2010/main" val="2001379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IV Objectives</a:t>
            </a:r>
          </a:p>
        </p:txBody>
      </p:sp>
      <p:sp>
        <p:nvSpPr>
          <p:cNvPr id="3" name="Content Placeholder 2"/>
          <p:cNvSpPr>
            <a:spLocks noGrp="1"/>
          </p:cNvSpPr>
          <p:nvPr>
            <p:ph idx="1"/>
          </p:nvPr>
        </p:nvSpPr>
        <p:spPr/>
        <p:txBody>
          <a:bodyPr/>
          <a:lstStyle/>
          <a:p>
            <a:pPr lvl="1">
              <a:spcBef>
                <a:spcPts val="1200"/>
              </a:spcBef>
              <a:spcAft>
                <a:spcPts val="1200"/>
              </a:spcAft>
            </a:pPr>
            <a:r>
              <a:rPr lang="en-US" dirty="0" smtClean="0"/>
              <a:t>List the four Routes </a:t>
            </a:r>
            <a:r>
              <a:rPr lang="en-US" dirty="0"/>
              <a:t>of Exposure</a:t>
            </a:r>
          </a:p>
          <a:p>
            <a:pPr lvl="1">
              <a:spcBef>
                <a:spcPts val="1200"/>
              </a:spcBef>
              <a:spcAft>
                <a:spcPts val="1200"/>
              </a:spcAft>
            </a:pPr>
            <a:r>
              <a:rPr lang="en-US" dirty="0" smtClean="0"/>
              <a:t>Identify </a:t>
            </a:r>
            <a:r>
              <a:rPr lang="en-US" dirty="0"/>
              <a:t>Safety Levels of Protection</a:t>
            </a:r>
          </a:p>
          <a:p>
            <a:pPr lvl="1">
              <a:spcBef>
                <a:spcPts val="1200"/>
              </a:spcBef>
              <a:spcAft>
                <a:spcPts val="1200"/>
              </a:spcAft>
            </a:pPr>
            <a:r>
              <a:rPr lang="en-US" dirty="0" smtClean="0"/>
              <a:t>Identify the four levels of chemical Personal </a:t>
            </a:r>
            <a:r>
              <a:rPr lang="en-US" dirty="0"/>
              <a:t>Protective Equipment (PPE)</a:t>
            </a:r>
          </a:p>
          <a:p>
            <a:pPr lvl="1">
              <a:spcBef>
                <a:spcPts val="1200"/>
              </a:spcBef>
              <a:spcAft>
                <a:spcPts val="1200"/>
              </a:spcAft>
            </a:pPr>
            <a:r>
              <a:rPr lang="en-US" dirty="0" smtClean="0"/>
              <a:t>List two lengths of time for health hazards</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3</a:t>
            </a:fld>
            <a:endParaRPr lang="en-US"/>
          </a:p>
        </p:txBody>
      </p:sp>
    </p:spTree>
    <p:extLst>
      <p:ext uri="{BB962C8B-B14F-4D97-AF65-F5344CB8AC3E}">
        <p14:creationId xmlns:p14="http://schemas.microsoft.com/office/powerpoint/2010/main" val="48393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Vessel/Facility </a:t>
            </a:r>
            <a:r>
              <a:rPr lang="en-US" dirty="0" smtClean="0"/>
              <a:t>Emergency </a:t>
            </a:r>
            <a:r>
              <a:rPr lang="en-US" dirty="0"/>
              <a:t>Plans</a:t>
            </a:r>
          </a:p>
        </p:txBody>
      </p:sp>
      <p:sp>
        <p:nvSpPr>
          <p:cNvPr id="3" name="Content Placeholder 2"/>
          <p:cNvSpPr>
            <a:spLocks noGrp="1"/>
          </p:cNvSpPr>
          <p:nvPr>
            <p:ph idx="1"/>
          </p:nvPr>
        </p:nvSpPr>
        <p:spPr/>
        <p:txBody>
          <a:bodyPr>
            <a:normAutofit/>
          </a:bodyPr>
          <a:lstStyle/>
          <a:p>
            <a:pPr lvl="1"/>
            <a:r>
              <a:rPr lang="en-US" dirty="0"/>
              <a:t>Reference Documents </a:t>
            </a:r>
          </a:p>
          <a:p>
            <a:pPr lvl="2"/>
            <a:r>
              <a:rPr lang="en-US" dirty="0"/>
              <a:t>Vessel Response </a:t>
            </a:r>
            <a:r>
              <a:rPr lang="en-US" dirty="0" smtClean="0"/>
              <a:t>Plans </a:t>
            </a:r>
            <a:r>
              <a:rPr lang="en-US" dirty="0"/>
              <a:t>(VRP)</a:t>
            </a:r>
          </a:p>
          <a:p>
            <a:pPr lvl="2"/>
            <a:r>
              <a:rPr lang="en-US" dirty="0"/>
              <a:t>Facility Response Plans, (FRP)</a:t>
            </a:r>
          </a:p>
          <a:p>
            <a:pPr lvl="1"/>
            <a:r>
              <a:rPr lang="en-US" dirty="0" smtClean="0"/>
              <a:t>Maintain Awareness</a:t>
            </a:r>
            <a:endParaRPr lang="en-US" dirty="0"/>
          </a:p>
          <a:p>
            <a:pPr lvl="2"/>
            <a:r>
              <a:rPr lang="en-US" dirty="0"/>
              <a:t>Know your </a:t>
            </a:r>
            <a:r>
              <a:rPr lang="en-US" dirty="0" smtClean="0"/>
              <a:t>facility hazards</a:t>
            </a:r>
            <a:endParaRPr lang="en-US" dirty="0"/>
          </a:p>
          <a:p>
            <a:pPr lvl="2"/>
            <a:r>
              <a:rPr lang="en-US" dirty="0"/>
              <a:t>Know your </a:t>
            </a:r>
            <a:r>
              <a:rPr lang="en-US" dirty="0" smtClean="0"/>
              <a:t>role </a:t>
            </a:r>
            <a:r>
              <a:rPr lang="en-US" dirty="0"/>
              <a:t>in </a:t>
            </a:r>
            <a:r>
              <a:rPr lang="en-US" dirty="0" smtClean="0"/>
              <a:t>defensive </a:t>
            </a:r>
            <a:r>
              <a:rPr lang="en-US" dirty="0"/>
              <a:t>a</a:t>
            </a:r>
            <a:r>
              <a:rPr lang="en-US" dirty="0" smtClean="0"/>
              <a:t>ctions</a:t>
            </a:r>
            <a:endParaRPr lang="en-US" dirty="0"/>
          </a:p>
          <a:p>
            <a:pPr lvl="2"/>
            <a:r>
              <a:rPr lang="en-US" dirty="0"/>
              <a:t>Know </a:t>
            </a:r>
            <a:r>
              <a:rPr lang="en-US" dirty="0" smtClean="0"/>
              <a:t>security for the vessel/facility</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4</a:t>
            </a:fld>
            <a:endParaRPr lang="en-US"/>
          </a:p>
        </p:txBody>
      </p:sp>
    </p:spTree>
    <p:extLst>
      <p:ext uri="{BB962C8B-B14F-4D97-AF65-F5344CB8AC3E}">
        <p14:creationId xmlns:p14="http://schemas.microsoft.com/office/powerpoint/2010/main" val="1493812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Hazard</a:t>
            </a:r>
          </a:p>
        </p:txBody>
      </p:sp>
      <p:sp>
        <p:nvSpPr>
          <p:cNvPr id="3" name="Content Placeholder 2"/>
          <p:cNvSpPr>
            <a:spLocks noGrp="1"/>
          </p:cNvSpPr>
          <p:nvPr>
            <p:ph idx="1"/>
          </p:nvPr>
        </p:nvSpPr>
        <p:spPr/>
        <p:txBody>
          <a:bodyPr>
            <a:normAutofit lnSpcReduction="10000"/>
          </a:bodyPr>
          <a:lstStyle/>
          <a:p>
            <a:r>
              <a:rPr lang="en-US" dirty="0" smtClean="0"/>
              <a:t>Immediate health hazard - acts </a:t>
            </a:r>
            <a:r>
              <a:rPr lang="en-US" dirty="0"/>
              <a:t>on </a:t>
            </a:r>
            <a:r>
              <a:rPr lang="en-US" dirty="0" smtClean="0"/>
              <a:t>contact (Ex. acid burns) </a:t>
            </a:r>
          </a:p>
          <a:p>
            <a:r>
              <a:rPr lang="en-US" dirty="0"/>
              <a:t>	</a:t>
            </a:r>
          </a:p>
          <a:p>
            <a:r>
              <a:rPr lang="en-US" dirty="0" smtClean="0"/>
              <a:t>Delayed </a:t>
            </a:r>
            <a:r>
              <a:rPr lang="en-US" dirty="0"/>
              <a:t>health </a:t>
            </a:r>
            <a:r>
              <a:rPr lang="en-US" dirty="0" smtClean="0"/>
              <a:t>hazard - </a:t>
            </a:r>
            <a:r>
              <a:rPr lang="en-US" dirty="0"/>
              <a:t>reaction may take hours, days, </a:t>
            </a:r>
            <a:r>
              <a:rPr lang="en-US" dirty="0" smtClean="0"/>
              <a:t>months, </a:t>
            </a:r>
            <a:r>
              <a:rPr lang="en-US" dirty="0"/>
              <a:t>or </a:t>
            </a:r>
            <a:r>
              <a:rPr lang="en-US" dirty="0" smtClean="0"/>
              <a:t>years (Ex. certain poisons)</a:t>
            </a:r>
            <a:endParaRPr lang="en-US" dirty="0"/>
          </a:p>
          <a:p>
            <a:endParaRPr lang="en-US" dirty="0"/>
          </a:p>
          <a:p>
            <a:pPr algn="ctr"/>
            <a:r>
              <a:rPr lang="en-US" dirty="0" smtClean="0"/>
              <a:t>Chemicals </a:t>
            </a:r>
            <a:r>
              <a:rPr lang="en-US" dirty="0"/>
              <a:t>may have both immediate and delayed </a:t>
            </a:r>
            <a:r>
              <a:rPr lang="en-US" dirty="0" smtClean="0"/>
              <a:t>reactions</a:t>
            </a:r>
          </a:p>
        </p:txBody>
      </p:sp>
      <p:sp>
        <p:nvSpPr>
          <p:cNvPr id="4" name="Slide Number Placeholder 3"/>
          <p:cNvSpPr>
            <a:spLocks noGrp="1"/>
          </p:cNvSpPr>
          <p:nvPr>
            <p:ph type="sldNum" sz="quarter" idx="12"/>
          </p:nvPr>
        </p:nvSpPr>
        <p:spPr/>
        <p:txBody>
          <a:bodyPr/>
          <a:lstStyle/>
          <a:p>
            <a:fld id="{C1527E7E-9802-488B-8DA3-F40C13D9B246}" type="slidenum">
              <a:rPr lang="en-US" smtClean="0"/>
              <a:t>5</a:t>
            </a:fld>
            <a:endParaRPr lang="en-US"/>
          </a:p>
        </p:txBody>
      </p:sp>
    </p:spTree>
    <p:extLst>
      <p:ext uri="{BB962C8B-B14F-4D97-AF65-F5344CB8AC3E}">
        <p14:creationId xmlns:p14="http://schemas.microsoft.com/office/powerpoint/2010/main" val="2963025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Exposures</a:t>
            </a:r>
          </a:p>
        </p:txBody>
      </p:sp>
      <p:sp>
        <p:nvSpPr>
          <p:cNvPr id="3" name="Content Placeholder 2"/>
          <p:cNvSpPr>
            <a:spLocks noGrp="1"/>
          </p:cNvSpPr>
          <p:nvPr>
            <p:ph idx="1"/>
          </p:nvPr>
        </p:nvSpPr>
        <p:spPr>
          <a:xfrm>
            <a:off x="628650" y="2035174"/>
            <a:ext cx="7886700" cy="4561569"/>
          </a:xfrm>
        </p:spPr>
        <p:txBody>
          <a:bodyPr>
            <a:normAutofit fontScale="85000" lnSpcReduction="20000"/>
          </a:bodyPr>
          <a:lstStyle/>
          <a:p>
            <a:r>
              <a:rPr lang="en-US" dirty="0" smtClean="0"/>
              <a:t>Acute - one </a:t>
            </a:r>
            <a:r>
              <a:rPr lang="en-US" dirty="0"/>
              <a:t>time; short </a:t>
            </a:r>
            <a:r>
              <a:rPr lang="en-US" dirty="0" smtClean="0"/>
              <a:t>duration</a:t>
            </a:r>
            <a:endParaRPr lang="en-US" dirty="0"/>
          </a:p>
          <a:p>
            <a:r>
              <a:rPr lang="en-US" dirty="0" smtClean="0"/>
              <a:t>Sub-acute - series </a:t>
            </a:r>
            <a:r>
              <a:rPr lang="en-US" dirty="0"/>
              <a:t>of acute intervals over </a:t>
            </a:r>
            <a:r>
              <a:rPr lang="en-US" dirty="0" smtClean="0"/>
              <a:t>time</a:t>
            </a:r>
            <a:endParaRPr lang="en-US" dirty="0"/>
          </a:p>
          <a:p>
            <a:r>
              <a:rPr lang="en-US" dirty="0" smtClean="0"/>
              <a:t>Chronic - long-term</a:t>
            </a:r>
            <a:r>
              <a:rPr lang="en-US" dirty="0"/>
              <a:t>; repetitive </a:t>
            </a:r>
            <a:r>
              <a:rPr lang="en-US" dirty="0" smtClean="0"/>
              <a:t>exposures</a:t>
            </a:r>
          </a:p>
          <a:p>
            <a:endParaRPr lang="en-US" dirty="0"/>
          </a:p>
          <a:p>
            <a:r>
              <a:rPr lang="en-US" dirty="0"/>
              <a:t>Effects of exposure depend on</a:t>
            </a:r>
          </a:p>
          <a:p>
            <a:pPr lvl="1"/>
            <a:r>
              <a:rPr lang="en-US" dirty="0"/>
              <a:t>Length of exposure</a:t>
            </a:r>
          </a:p>
          <a:p>
            <a:pPr lvl="1"/>
            <a:r>
              <a:rPr lang="en-US" dirty="0"/>
              <a:t>Concentration</a:t>
            </a:r>
          </a:p>
          <a:p>
            <a:pPr lvl="1"/>
            <a:r>
              <a:rPr lang="en-US" dirty="0"/>
              <a:t>Route of exposure</a:t>
            </a:r>
          </a:p>
          <a:p>
            <a:pPr lvl="1"/>
            <a:r>
              <a:rPr lang="en-US" dirty="0"/>
              <a:t>Characteristics of the </a:t>
            </a:r>
            <a:r>
              <a:rPr lang="en-US" dirty="0" smtClean="0"/>
              <a:t>chemical</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6</a:t>
            </a:fld>
            <a:endParaRPr lang="en-US"/>
          </a:p>
        </p:txBody>
      </p:sp>
    </p:spTree>
    <p:extLst>
      <p:ext uri="{BB962C8B-B14F-4D97-AF65-F5344CB8AC3E}">
        <p14:creationId xmlns:p14="http://schemas.microsoft.com/office/powerpoint/2010/main" val="1592369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Routes of Exposure</a:t>
            </a:r>
          </a:p>
        </p:txBody>
      </p:sp>
      <p:sp>
        <p:nvSpPr>
          <p:cNvPr id="3" name="Content Placeholder 2"/>
          <p:cNvSpPr>
            <a:spLocks noGrp="1"/>
          </p:cNvSpPr>
          <p:nvPr>
            <p:ph idx="1"/>
          </p:nvPr>
        </p:nvSpPr>
        <p:spPr>
          <a:xfrm>
            <a:off x="261257" y="2035174"/>
            <a:ext cx="5061857" cy="4349751"/>
          </a:xfrm>
        </p:spPr>
        <p:txBody>
          <a:bodyPr>
            <a:normAutofit/>
          </a:bodyPr>
          <a:lstStyle/>
          <a:p>
            <a:pPr lvl="1"/>
            <a:r>
              <a:rPr lang="en-US" dirty="0" smtClean="0"/>
              <a:t>Inhalation - contact </a:t>
            </a:r>
            <a:r>
              <a:rPr lang="en-US" dirty="0"/>
              <a:t>with respiratory tract</a:t>
            </a:r>
          </a:p>
          <a:p>
            <a:pPr lvl="1"/>
            <a:r>
              <a:rPr lang="en-US" dirty="0" smtClean="0"/>
              <a:t>Ingestion - contact </a:t>
            </a:r>
            <a:r>
              <a:rPr lang="en-US" dirty="0"/>
              <a:t>with digestive tract</a:t>
            </a:r>
          </a:p>
          <a:p>
            <a:pPr lvl="1"/>
            <a:r>
              <a:rPr lang="en-US" dirty="0" smtClean="0"/>
              <a:t>Absorption - contact </a:t>
            </a:r>
            <a:r>
              <a:rPr lang="en-US" dirty="0"/>
              <a:t>with skin/eyes/ears</a:t>
            </a:r>
          </a:p>
          <a:p>
            <a:pPr lvl="1"/>
            <a:r>
              <a:rPr lang="en-US" dirty="0" smtClean="0"/>
              <a:t>Injection - enters </a:t>
            </a:r>
            <a:r>
              <a:rPr lang="en-US" dirty="0"/>
              <a:t>a break in the </a:t>
            </a:r>
            <a:r>
              <a:rPr lang="en-US" dirty="0" smtClean="0"/>
              <a:t>skin</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7</a:t>
            </a:fld>
            <a:endParaRPr lang="en-US"/>
          </a:p>
        </p:txBody>
      </p:sp>
      <p:pic>
        <p:nvPicPr>
          <p:cNvPr id="5" name="Picture 4" descr="Four images depicting the four Routes of Exposure" title="Routes of Exposure"/>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323114" y="2214789"/>
            <a:ext cx="3314499" cy="3728812"/>
          </a:xfrm>
          <a:prstGeom prst="rect">
            <a:avLst/>
          </a:prstGeom>
        </p:spPr>
      </p:pic>
    </p:spTree>
    <p:extLst>
      <p:ext uri="{BB962C8B-B14F-4D97-AF65-F5344CB8AC3E}">
        <p14:creationId xmlns:p14="http://schemas.microsoft.com/office/powerpoint/2010/main" val="3892708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Protection Options</a:t>
            </a:r>
          </a:p>
        </p:txBody>
      </p:sp>
      <p:sp>
        <p:nvSpPr>
          <p:cNvPr id="3" name="Content Placeholder 2"/>
          <p:cNvSpPr>
            <a:spLocks noGrp="1"/>
          </p:cNvSpPr>
          <p:nvPr>
            <p:ph idx="1"/>
          </p:nvPr>
        </p:nvSpPr>
        <p:spPr>
          <a:xfrm>
            <a:off x="628650" y="2035174"/>
            <a:ext cx="7886700" cy="4545240"/>
          </a:xfrm>
        </p:spPr>
        <p:txBody>
          <a:bodyPr/>
          <a:lstStyle/>
          <a:p>
            <a:pPr lvl="1"/>
            <a:r>
              <a:rPr lang="en-US" dirty="0"/>
              <a:t>Initial Isolation/Protective Action </a:t>
            </a:r>
          </a:p>
          <a:p>
            <a:pPr lvl="2"/>
            <a:r>
              <a:rPr lang="en-US" dirty="0"/>
              <a:t>First action is to isolate </a:t>
            </a:r>
            <a:r>
              <a:rPr lang="en-US" dirty="0" smtClean="0"/>
              <a:t>area</a:t>
            </a:r>
          </a:p>
          <a:p>
            <a:pPr lvl="1"/>
            <a:r>
              <a:rPr lang="en-US" dirty="0" smtClean="0"/>
              <a:t>Strategies </a:t>
            </a:r>
            <a:r>
              <a:rPr lang="en-US" dirty="0"/>
              <a:t>for public protection</a:t>
            </a:r>
          </a:p>
          <a:p>
            <a:pPr lvl="2"/>
            <a:r>
              <a:rPr lang="en-US" dirty="0"/>
              <a:t>Evacuation</a:t>
            </a:r>
          </a:p>
          <a:p>
            <a:pPr lvl="2"/>
            <a:r>
              <a:rPr lang="en-US" dirty="0" smtClean="0"/>
              <a:t>Shelter </a:t>
            </a:r>
            <a:r>
              <a:rPr lang="en-US" dirty="0"/>
              <a:t>in Place</a:t>
            </a:r>
          </a:p>
          <a:p>
            <a:pPr lvl="1"/>
            <a:r>
              <a:rPr lang="en-US" dirty="0" smtClean="0"/>
              <a:t>Mark the Area</a:t>
            </a:r>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8</a:t>
            </a:fld>
            <a:endParaRPr lang="en-US"/>
          </a:p>
        </p:txBody>
      </p:sp>
    </p:spTree>
    <p:extLst>
      <p:ext uri="{BB962C8B-B14F-4D97-AF65-F5344CB8AC3E}">
        <p14:creationId xmlns:p14="http://schemas.microsoft.com/office/powerpoint/2010/main" val="1429402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Evacuation</a:t>
            </a:r>
          </a:p>
        </p:txBody>
      </p:sp>
      <p:sp>
        <p:nvSpPr>
          <p:cNvPr id="6" name="Content Placeholder 5"/>
          <p:cNvSpPr>
            <a:spLocks noGrp="1"/>
          </p:cNvSpPr>
          <p:nvPr>
            <p:ph idx="1"/>
          </p:nvPr>
        </p:nvSpPr>
        <p:spPr/>
        <p:txBody>
          <a:bodyPr/>
          <a:lstStyle/>
          <a:p>
            <a:r>
              <a:rPr lang="en-US" dirty="0"/>
              <a:t>P</a:t>
            </a:r>
            <a:r>
              <a:rPr lang="en-US" dirty="0" smtClean="0"/>
              <a:t>hysical </a:t>
            </a:r>
            <a:r>
              <a:rPr lang="en-US" dirty="0"/>
              <a:t>relocation of people </a:t>
            </a:r>
            <a:r>
              <a:rPr lang="en-US" dirty="0" smtClean="0"/>
              <a:t>who </a:t>
            </a:r>
            <a:r>
              <a:rPr lang="en-US" dirty="0"/>
              <a:t>are threatened by </a:t>
            </a:r>
            <a:r>
              <a:rPr lang="en-US" dirty="0" smtClean="0"/>
              <a:t>an incident</a:t>
            </a:r>
          </a:p>
          <a:p>
            <a:endParaRPr lang="en-US" dirty="0"/>
          </a:p>
          <a:p>
            <a:r>
              <a:rPr lang="en-US" dirty="0"/>
              <a:t>Correct action when:</a:t>
            </a:r>
          </a:p>
          <a:p>
            <a:pPr lvl="1"/>
            <a:r>
              <a:rPr lang="en-US" dirty="0" smtClean="0"/>
              <a:t>Incident </a:t>
            </a:r>
            <a:r>
              <a:rPr lang="en-US" dirty="0"/>
              <a:t>will last a long </a:t>
            </a:r>
            <a:r>
              <a:rPr lang="en-US" dirty="0" smtClean="0"/>
              <a:t>time</a:t>
            </a:r>
          </a:p>
          <a:p>
            <a:pPr lvl="1"/>
            <a:r>
              <a:rPr lang="en-US" dirty="0" smtClean="0"/>
              <a:t>Severe hazard</a:t>
            </a:r>
          </a:p>
          <a:p>
            <a:pPr lvl="1"/>
            <a:r>
              <a:rPr lang="en-US" dirty="0" smtClean="0"/>
              <a:t>Population </a:t>
            </a:r>
            <a:r>
              <a:rPr lang="en-US" dirty="0"/>
              <a:t>is susceptible </a:t>
            </a:r>
          </a:p>
          <a:p>
            <a:endParaRPr lang="en-US" dirty="0"/>
          </a:p>
        </p:txBody>
      </p:sp>
      <p:sp>
        <p:nvSpPr>
          <p:cNvPr id="4" name="Slide Number Placeholder 3"/>
          <p:cNvSpPr>
            <a:spLocks noGrp="1"/>
          </p:cNvSpPr>
          <p:nvPr>
            <p:ph type="sldNum" sz="quarter" idx="12"/>
          </p:nvPr>
        </p:nvSpPr>
        <p:spPr/>
        <p:txBody>
          <a:bodyPr/>
          <a:lstStyle/>
          <a:p>
            <a:fld id="{C1527E7E-9802-488B-8DA3-F40C13D9B246}" type="slidenum">
              <a:rPr lang="en-US" smtClean="0"/>
              <a:t>9</a:t>
            </a:fld>
            <a:endParaRPr lang="en-US"/>
          </a:p>
        </p:txBody>
      </p:sp>
    </p:spTree>
    <p:extLst>
      <p:ext uri="{BB962C8B-B14F-4D97-AF65-F5344CB8AC3E}">
        <p14:creationId xmlns:p14="http://schemas.microsoft.com/office/powerpoint/2010/main" val="79562053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heme NSU 11.17.17 - NEW">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 NSU 11.17.17 - NEW" id="{C006A894-374B-4C00-AEDF-6820F701231B}" vid="{DCEF30DE-D640-4D9D-975E-60C39D8DA7B3}"/>
    </a:ext>
  </a:extLst>
</a:theme>
</file>

<file path=ppt/theme/theme2.xml><?xml version="1.0" encoding="utf-8"?>
<a:theme xmlns:a="http://schemas.openxmlformats.org/drawingml/2006/main" name="1_Seamist2017">
  <a:themeElements>
    <a:clrScheme name="Custom 2">
      <a:dk1>
        <a:sysClr val="windowText" lastClr="000000"/>
      </a:dk1>
      <a:lt1>
        <a:sysClr val="window" lastClr="FFFFFF"/>
      </a:lt1>
      <a:dk2>
        <a:srgbClr val="373545"/>
      </a:dk2>
      <a:lt2>
        <a:srgbClr val="DCD8DC"/>
      </a:lt2>
      <a:accent1>
        <a:srgbClr val="F1EFF1"/>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Seamist2017" id="{6379C444-1D25-5B40-A941-65ECFA2F05B6}" vid="{97FE37BD-33B4-2D43-9299-E4397E0E4A7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 NSU 11.17.17 - NEW</Template>
  <TotalTime>0</TotalTime>
  <Words>628</Words>
  <Application>Microsoft Office PowerPoint</Application>
  <PresentationFormat>On-screen Show (4:3)</PresentationFormat>
  <Paragraphs>162</Paragraphs>
  <Slides>23</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Century Gothic</vt:lpstr>
      <vt:lpstr>Wingdings 2</vt:lpstr>
      <vt:lpstr>Theme NSU 11.17.17 - NEW</vt:lpstr>
      <vt:lpstr>1_Seamist2017</vt:lpstr>
      <vt:lpstr>Hazardous Materials Safety &amp; Security Awareness Training Section IV</vt:lpstr>
      <vt:lpstr>Funding Acknowledgement</vt:lpstr>
      <vt:lpstr>Section IV Objectives</vt:lpstr>
      <vt:lpstr>Vessel/Facility Emergency Plans</vt:lpstr>
      <vt:lpstr>Health Hazard</vt:lpstr>
      <vt:lpstr>Types of Exposures</vt:lpstr>
      <vt:lpstr>Routes of Exposure</vt:lpstr>
      <vt:lpstr>Protection Options</vt:lpstr>
      <vt:lpstr>Evacuation</vt:lpstr>
      <vt:lpstr>Evacuation (Cont.)</vt:lpstr>
      <vt:lpstr>Shelter In Place</vt:lpstr>
      <vt:lpstr>Reasons to Shelter in Place</vt:lpstr>
      <vt:lpstr>Reasons NOT to Shelter in Place</vt:lpstr>
      <vt:lpstr>Mark the Area</vt:lpstr>
      <vt:lpstr>Daily Personal Protective Equipment (PPE)</vt:lpstr>
      <vt:lpstr>Respiratory Protection Requirements</vt:lpstr>
      <vt:lpstr>Chemical Protection</vt:lpstr>
      <vt:lpstr>Chemical Protective Equipment</vt:lpstr>
      <vt:lpstr>Level A</vt:lpstr>
      <vt:lpstr>Level B</vt:lpstr>
      <vt:lpstr>Level C</vt:lpstr>
      <vt:lpstr>Level D</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2018-04-05T14:45:58Z</dcterms:created>
  <dcterms:modified xsi:type="dcterms:W3CDTF">2021-04-16T13:18:28Z</dcterms:modified>
</cp:coreProperties>
</file>