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5" r:id="rId1"/>
  </p:sldMasterIdLst>
  <p:notesMasterIdLst>
    <p:notesMasterId r:id="rId55"/>
  </p:notesMasterIdLst>
  <p:sldIdLst>
    <p:sldId id="31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7"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00" r:id="rId41"/>
    <p:sldId id="301" r:id="rId42"/>
    <p:sldId id="302" r:id="rId43"/>
    <p:sldId id="303" r:id="rId44"/>
    <p:sldId id="306" r:id="rId45"/>
    <p:sldId id="304" r:id="rId46"/>
    <p:sldId id="305" r:id="rId47"/>
    <p:sldId id="307" r:id="rId48"/>
    <p:sldId id="273" r:id="rId49"/>
    <p:sldId id="274" r:id="rId50"/>
    <p:sldId id="275" r:id="rId51"/>
    <p:sldId id="276" r:id="rId52"/>
    <p:sldId id="308" r:id="rId53"/>
    <p:sldId id="309"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57" autoAdjust="0"/>
    <p:restoredTop sz="74711" autoAdjust="0"/>
  </p:normalViewPr>
  <p:slideViewPr>
    <p:cSldViewPr snapToGrid="0">
      <p:cViewPr varScale="1">
        <p:scale>
          <a:sx n="53" d="100"/>
          <a:sy n="53" d="100"/>
        </p:scale>
        <p:origin x="1790"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DA0D24-5809-4FA1-9282-2D3C64E3389B}" type="datetimeFigureOut">
              <a:rPr lang="en-US" smtClean="0"/>
              <a:t>4/16/2021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9CCCFD-CBB5-44AB-8386-B0ADFADC3844}" type="slidenum">
              <a:rPr lang="en-US" smtClean="0"/>
              <a:t>‹#›</a:t>
            </a:fld>
            <a:endParaRPr lang="en-US"/>
          </a:p>
        </p:txBody>
      </p:sp>
    </p:spTree>
    <p:extLst>
      <p:ext uri="{BB962C8B-B14F-4D97-AF65-F5344CB8AC3E}">
        <p14:creationId xmlns:p14="http://schemas.microsoft.com/office/powerpoint/2010/main" val="1207570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1</a:t>
            </a:fld>
            <a:endParaRPr lang="en-US"/>
          </a:p>
        </p:txBody>
      </p:sp>
    </p:spTree>
    <p:extLst>
      <p:ext uri="{BB962C8B-B14F-4D97-AF65-F5344CB8AC3E}">
        <p14:creationId xmlns:p14="http://schemas.microsoft.com/office/powerpoint/2010/main" val="38608740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13</a:t>
            </a:fld>
            <a:endParaRPr lang="en-US"/>
          </a:p>
        </p:txBody>
      </p:sp>
    </p:spTree>
    <p:extLst>
      <p:ext uri="{BB962C8B-B14F-4D97-AF65-F5344CB8AC3E}">
        <p14:creationId xmlns:p14="http://schemas.microsoft.com/office/powerpoint/2010/main" val="4013635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14</a:t>
            </a:fld>
            <a:endParaRPr lang="en-US"/>
          </a:p>
        </p:txBody>
      </p:sp>
    </p:spTree>
    <p:extLst>
      <p:ext uri="{BB962C8B-B14F-4D97-AF65-F5344CB8AC3E}">
        <p14:creationId xmlns:p14="http://schemas.microsoft.com/office/powerpoint/2010/main" val="12508416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15</a:t>
            </a:fld>
            <a:endParaRPr lang="en-US"/>
          </a:p>
        </p:txBody>
      </p:sp>
    </p:spTree>
    <p:extLst>
      <p:ext uri="{BB962C8B-B14F-4D97-AF65-F5344CB8AC3E}">
        <p14:creationId xmlns:p14="http://schemas.microsoft.com/office/powerpoint/2010/main" val="42672246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16</a:t>
            </a:fld>
            <a:endParaRPr lang="en-US"/>
          </a:p>
        </p:txBody>
      </p:sp>
    </p:spTree>
    <p:extLst>
      <p:ext uri="{BB962C8B-B14F-4D97-AF65-F5344CB8AC3E}">
        <p14:creationId xmlns:p14="http://schemas.microsoft.com/office/powerpoint/2010/main" val="982958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17</a:t>
            </a:fld>
            <a:endParaRPr lang="en-US"/>
          </a:p>
        </p:txBody>
      </p:sp>
    </p:spTree>
    <p:extLst>
      <p:ext uri="{BB962C8B-B14F-4D97-AF65-F5344CB8AC3E}">
        <p14:creationId xmlns:p14="http://schemas.microsoft.com/office/powerpoint/2010/main" val="38513960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18</a:t>
            </a:fld>
            <a:endParaRPr lang="en-US"/>
          </a:p>
        </p:txBody>
      </p:sp>
    </p:spTree>
    <p:extLst>
      <p:ext uri="{BB962C8B-B14F-4D97-AF65-F5344CB8AC3E}">
        <p14:creationId xmlns:p14="http://schemas.microsoft.com/office/powerpoint/2010/main" val="26191999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19</a:t>
            </a:fld>
            <a:endParaRPr lang="en-US"/>
          </a:p>
        </p:txBody>
      </p:sp>
    </p:spTree>
    <p:extLst>
      <p:ext uri="{BB962C8B-B14F-4D97-AF65-F5344CB8AC3E}">
        <p14:creationId xmlns:p14="http://schemas.microsoft.com/office/powerpoint/2010/main" val="37862541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20</a:t>
            </a:fld>
            <a:endParaRPr lang="en-US"/>
          </a:p>
        </p:txBody>
      </p:sp>
    </p:spTree>
    <p:extLst>
      <p:ext uri="{BB962C8B-B14F-4D97-AF65-F5344CB8AC3E}">
        <p14:creationId xmlns:p14="http://schemas.microsoft.com/office/powerpoint/2010/main" val="3509701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21</a:t>
            </a:fld>
            <a:endParaRPr lang="en-US"/>
          </a:p>
        </p:txBody>
      </p:sp>
    </p:spTree>
    <p:extLst>
      <p:ext uri="{BB962C8B-B14F-4D97-AF65-F5344CB8AC3E}">
        <p14:creationId xmlns:p14="http://schemas.microsoft.com/office/powerpoint/2010/main" val="11138454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22</a:t>
            </a:fld>
            <a:endParaRPr lang="en-US"/>
          </a:p>
        </p:txBody>
      </p:sp>
    </p:spTree>
    <p:extLst>
      <p:ext uri="{BB962C8B-B14F-4D97-AF65-F5344CB8AC3E}">
        <p14:creationId xmlns:p14="http://schemas.microsoft.com/office/powerpoint/2010/main" val="596823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29CCCFD-CBB5-44AB-8386-B0ADFADC3844}" type="slidenum">
              <a:rPr lang="en-US" smtClean="0"/>
              <a:t>2</a:t>
            </a:fld>
            <a:endParaRPr lang="en-US"/>
          </a:p>
        </p:txBody>
      </p:sp>
    </p:spTree>
    <p:extLst>
      <p:ext uri="{BB962C8B-B14F-4D97-AF65-F5344CB8AC3E}">
        <p14:creationId xmlns:p14="http://schemas.microsoft.com/office/powerpoint/2010/main" val="31410194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23</a:t>
            </a:fld>
            <a:endParaRPr lang="en-US"/>
          </a:p>
        </p:txBody>
      </p:sp>
    </p:spTree>
    <p:extLst>
      <p:ext uri="{BB962C8B-B14F-4D97-AF65-F5344CB8AC3E}">
        <p14:creationId xmlns:p14="http://schemas.microsoft.com/office/powerpoint/2010/main" val="2506903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24</a:t>
            </a:fld>
            <a:endParaRPr lang="en-US"/>
          </a:p>
        </p:txBody>
      </p:sp>
    </p:spTree>
    <p:extLst>
      <p:ext uri="{BB962C8B-B14F-4D97-AF65-F5344CB8AC3E}">
        <p14:creationId xmlns:p14="http://schemas.microsoft.com/office/powerpoint/2010/main" val="15401950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25</a:t>
            </a:fld>
            <a:endParaRPr lang="en-US"/>
          </a:p>
        </p:txBody>
      </p:sp>
    </p:spTree>
    <p:extLst>
      <p:ext uri="{BB962C8B-B14F-4D97-AF65-F5344CB8AC3E}">
        <p14:creationId xmlns:p14="http://schemas.microsoft.com/office/powerpoint/2010/main" val="24573742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27</a:t>
            </a:fld>
            <a:endParaRPr lang="en-US"/>
          </a:p>
        </p:txBody>
      </p:sp>
    </p:spTree>
    <p:extLst>
      <p:ext uri="{BB962C8B-B14F-4D97-AF65-F5344CB8AC3E}">
        <p14:creationId xmlns:p14="http://schemas.microsoft.com/office/powerpoint/2010/main" val="32885297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29CCCFD-CBB5-44AB-8386-B0ADFADC3844}" type="slidenum">
              <a:rPr lang="en-US" smtClean="0"/>
              <a:t>28</a:t>
            </a:fld>
            <a:endParaRPr lang="en-US"/>
          </a:p>
        </p:txBody>
      </p:sp>
    </p:spTree>
    <p:extLst>
      <p:ext uri="{BB962C8B-B14F-4D97-AF65-F5344CB8AC3E}">
        <p14:creationId xmlns:p14="http://schemas.microsoft.com/office/powerpoint/2010/main" val="1155795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29</a:t>
            </a:fld>
            <a:endParaRPr lang="en-US"/>
          </a:p>
        </p:txBody>
      </p:sp>
    </p:spTree>
    <p:extLst>
      <p:ext uri="{BB962C8B-B14F-4D97-AF65-F5344CB8AC3E}">
        <p14:creationId xmlns:p14="http://schemas.microsoft.com/office/powerpoint/2010/main" val="9505119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30</a:t>
            </a:fld>
            <a:endParaRPr lang="en-US"/>
          </a:p>
        </p:txBody>
      </p:sp>
    </p:spTree>
    <p:extLst>
      <p:ext uri="{BB962C8B-B14F-4D97-AF65-F5344CB8AC3E}">
        <p14:creationId xmlns:p14="http://schemas.microsoft.com/office/powerpoint/2010/main" val="12274101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31</a:t>
            </a:fld>
            <a:endParaRPr lang="en-US"/>
          </a:p>
        </p:txBody>
      </p:sp>
    </p:spTree>
    <p:extLst>
      <p:ext uri="{BB962C8B-B14F-4D97-AF65-F5344CB8AC3E}">
        <p14:creationId xmlns:p14="http://schemas.microsoft.com/office/powerpoint/2010/main" val="35859609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32</a:t>
            </a:fld>
            <a:endParaRPr lang="en-US"/>
          </a:p>
        </p:txBody>
      </p:sp>
    </p:spTree>
    <p:extLst>
      <p:ext uri="{BB962C8B-B14F-4D97-AF65-F5344CB8AC3E}">
        <p14:creationId xmlns:p14="http://schemas.microsoft.com/office/powerpoint/2010/main" val="20986490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33</a:t>
            </a:fld>
            <a:endParaRPr lang="en-US"/>
          </a:p>
        </p:txBody>
      </p:sp>
    </p:spTree>
    <p:extLst>
      <p:ext uri="{BB962C8B-B14F-4D97-AF65-F5344CB8AC3E}">
        <p14:creationId xmlns:p14="http://schemas.microsoft.com/office/powerpoint/2010/main" val="3271460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3</a:t>
            </a:fld>
            <a:endParaRPr lang="en-US"/>
          </a:p>
        </p:txBody>
      </p:sp>
    </p:spTree>
    <p:extLst>
      <p:ext uri="{BB962C8B-B14F-4D97-AF65-F5344CB8AC3E}">
        <p14:creationId xmlns:p14="http://schemas.microsoft.com/office/powerpoint/2010/main" val="10283223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40</a:t>
            </a:fld>
            <a:endParaRPr lang="en-US"/>
          </a:p>
        </p:txBody>
      </p:sp>
    </p:spTree>
    <p:extLst>
      <p:ext uri="{BB962C8B-B14F-4D97-AF65-F5344CB8AC3E}">
        <p14:creationId xmlns:p14="http://schemas.microsoft.com/office/powerpoint/2010/main" val="34036933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44</a:t>
            </a:fld>
            <a:endParaRPr lang="en-US"/>
          </a:p>
        </p:txBody>
      </p:sp>
    </p:spTree>
    <p:extLst>
      <p:ext uri="{BB962C8B-B14F-4D97-AF65-F5344CB8AC3E}">
        <p14:creationId xmlns:p14="http://schemas.microsoft.com/office/powerpoint/2010/main" val="29317268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46</a:t>
            </a:fld>
            <a:endParaRPr lang="en-US"/>
          </a:p>
        </p:txBody>
      </p:sp>
    </p:spTree>
    <p:extLst>
      <p:ext uri="{BB962C8B-B14F-4D97-AF65-F5344CB8AC3E}">
        <p14:creationId xmlns:p14="http://schemas.microsoft.com/office/powerpoint/2010/main" val="42569416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48</a:t>
            </a:fld>
            <a:endParaRPr lang="en-US"/>
          </a:p>
        </p:txBody>
      </p:sp>
    </p:spTree>
    <p:extLst>
      <p:ext uri="{BB962C8B-B14F-4D97-AF65-F5344CB8AC3E}">
        <p14:creationId xmlns:p14="http://schemas.microsoft.com/office/powerpoint/2010/main" val="12473623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49</a:t>
            </a:fld>
            <a:endParaRPr lang="en-US"/>
          </a:p>
        </p:txBody>
      </p:sp>
    </p:spTree>
    <p:extLst>
      <p:ext uri="{BB962C8B-B14F-4D97-AF65-F5344CB8AC3E}">
        <p14:creationId xmlns:p14="http://schemas.microsoft.com/office/powerpoint/2010/main" val="5769856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50</a:t>
            </a:fld>
            <a:endParaRPr lang="en-US"/>
          </a:p>
        </p:txBody>
      </p:sp>
    </p:spTree>
    <p:extLst>
      <p:ext uri="{BB962C8B-B14F-4D97-AF65-F5344CB8AC3E}">
        <p14:creationId xmlns:p14="http://schemas.microsoft.com/office/powerpoint/2010/main" val="394030005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51</a:t>
            </a:fld>
            <a:endParaRPr lang="en-US"/>
          </a:p>
        </p:txBody>
      </p:sp>
    </p:spTree>
    <p:extLst>
      <p:ext uri="{BB962C8B-B14F-4D97-AF65-F5344CB8AC3E}">
        <p14:creationId xmlns:p14="http://schemas.microsoft.com/office/powerpoint/2010/main" val="3944706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4</a:t>
            </a:fld>
            <a:endParaRPr lang="en-US"/>
          </a:p>
        </p:txBody>
      </p:sp>
    </p:spTree>
    <p:extLst>
      <p:ext uri="{BB962C8B-B14F-4D97-AF65-F5344CB8AC3E}">
        <p14:creationId xmlns:p14="http://schemas.microsoft.com/office/powerpoint/2010/main" val="14624883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5</a:t>
            </a:fld>
            <a:endParaRPr lang="en-US"/>
          </a:p>
        </p:txBody>
      </p:sp>
    </p:spTree>
    <p:extLst>
      <p:ext uri="{BB962C8B-B14F-4D97-AF65-F5344CB8AC3E}">
        <p14:creationId xmlns:p14="http://schemas.microsoft.com/office/powerpoint/2010/main" val="1598420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defRPr/>
            </a:pPr>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9</a:t>
            </a:fld>
            <a:endParaRPr lang="en-US"/>
          </a:p>
        </p:txBody>
      </p:sp>
    </p:spTree>
    <p:extLst>
      <p:ext uri="{BB962C8B-B14F-4D97-AF65-F5344CB8AC3E}">
        <p14:creationId xmlns:p14="http://schemas.microsoft.com/office/powerpoint/2010/main" val="32241204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10</a:t>
            </a:fld>
            <a:endParaRPr lang="en-US"/>
          </a:p>
        </p:txBody>
      </p:sp>
    </p:spTree>
    <p:extLst>
      <p:ext uri="{BB962C8B-B14F-4D97-AF65-F5344CB8AC3E}">
        <p14:creationId xmlns:p14="http://schemas.microsoft.com/office/powerpoint/2010/main" val="14156438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11</a:t>
            </a:fld>
            <a:endParaRPr lang="en-US"/>
          </a:p>
        </p:txBody>
      </p:sp>
    </p:spTree>
    <p:extLst>
      <p:ext uri="{BB962C8B-B14F-4D97-AF65-F5344CB8AC3E}">
        <p14:creationId xmlns:p14="http://schemas.microsoft.com/office/powerpoint/2010/main" val="1154429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9CCCFD-CBB5-44AB-8386-B0ADFADC3844}" type="slidenum">
              <a:rPr lang="en-US" smtClean="0"/>
              <a:t>12</a:t>
            </a:fld>
            <a:endParaRPr lang="en-US"/>
          </a:p>
        </p:txBody>
      </p:sp>
    </p:spTree>
    <p:extLst>
      <p:ext uri="{BB962C8B-B14F-4D97-AF65-F5344CB8AC3E}">
        <p14:creationId xmlns:p14="http://schemas.microsoft.com/office/powerpoint/2010/main" val="1523145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F1EFF1"/>
        </a:solidFill>
        <a:effectLst/>
      </p:bgPr>
    </p:bg>
    <p:spTree>
      <p:nvGrpSpPr>
        <p:cNvPr id="1" name=""/>
        <p:cNvGrpSpPr/>
        <p:nvPr/>
      </p:nvGrpSpPr>
      <p:grpSpPr>
        <a:xfrm>
          <a:off x="0" y="0"/>
          <a:ext cx="0" cy="0"/>
          <a:chOff x="0" y="0"/>
          <a:chExt cx="0" cy="0"/>
        </a:xfrm>
      </p:grpSpPr>
      <p:sp>
        <p:nvSpPr>
          <p:cNvPr id="7"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solidFill>
            <a:srgbClr val="002060"/>
          </a:solidFill>
          <a:ln>
            <a:solidFill>
              <a:srgbClr val="002060"/>
            </a:solidFill>
          </a:ln>
          <a:effectLs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685800" y="1947059"/>
            <a:ext cx="7772400" cy="1488658"/>
          </a:xfrm>
        </p:spPr>
        <p:txBody>
          <a:bodyPr anchor="ctr">
            <a:normAutofit/>
          </a:bodyPr>
          <a:lstStyle>
            <a:lvl1pPr algn="ctr">
              <a:defRPr sz="48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0" y="3770252"/>
            <a:ext cx="9144000" cy="547931"/>
          </a:xfrm>
        </p:spPr>
        <p:txBody>
          <a:bodyPr>
            <a:noAutofit/>
          </a:bodyPr>
          <a:lstStyle>
            <a:lvl1pPr marL="0" indent="0" algn="ctr">
              <a:buNone/>
              <a:defRPr sz="36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8" name="Picture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07500" y="5362726"/>
            <a:ext cx="2545275" cy="1116373"/>
          </a:xfrm>
          <a:prstGeom prst="rect">
            <a:avLst/>
          </a:prstGeom>
        </p:spPr>
      </p:pic>
      <p:pic>
        <p:nvPicPr>
          <p:cNvPr id="9" name="Picture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10200" y="5079244"/>
            <a:ext cx="2929886" cy="1495463"/>
          </a:xfrm>
          <a:prstGeom prst="rect">
            <a:avLst/>
          </a:prstGeom>
        </p:spPr>
      </p:pic>
      <p:sp>
        <p:nvSpPr>
          <p:cNvPr id="10" name="TextBox 9"/>
          <p:cNvSpPr txBox="1"/>
          <p:nvPr/>
        </p:nvSpPr>
        <p:spPr>
          <a:xfrm>
            <a:off x="0" y="430624"/>
            <a:ext cx="9144000" cy="1200329"/>
          </a:xfrm>
          <a:prstGeom prst="rect">
            <a:avLst/>
          </a:prstGeom>
          <a:noFill/>
        </p:spPr>
        <p:txBody>
          <a:bodyPr wrap="square" rtlCol="0">
            <a:spAutoFit/>
          </a:bodyPr>
          <a:lstStyle/>
          <a:p>
            <a:pPr algn="ctr"/>
            <a:r>
              <a:rPr lang="en-US" sz="3600" b="1" dirty="0" smtClean="0">
                <a:solidFill>
                  <a:schemeClr val="bg1"/>
                </a:solidFill>
              </a:rPr>
              <a:t>Hazardous Materials Safety &amp; Security</a:t>
            </a:r>
          </a:p>
          <a:p>
            <a:pPr algn="ctr"/>
            <a:r>
              <a:rPr lang="en-US" sz="3600" b="1" dirty="0" smtClean="0">
                <a:solidFill>
                  <a:schemeClr val="bg1"/>
                </a:solidFill>
              </a:rPr>
              <a:t>Awareness Training</a:t>
            </a:r>
            <a:endParaRPr lang="en-US" sz="3600" b="1" dirty="0">
              <a:solidFill>
                <a:schemeClr val="bg1"/>
              </a:solidFill>
            </a:endParaRPr>
          </a:p>
        </p:txBody>
      </p:sp>
    </p:spTree>
    <p:extLst>
      <p:ext uri="{BB962C8B-B14F-4D97-AF65-F5344CB8AC3E}">
        <p14:creationId xmlns:p14="http://schemas.microsoft.com/office/powerpoint/2010/main" val="2376677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ctr">
            <a:noAutofit/>
          </a:bodyPr>
          <a:lstStyle>
            <a:lvl1pPr>
              <a:defRPr sz="4000"/>
            </a:lvl1pPr>
          </a:lstStyle>
          <a:p>
            <a:r>
              <a:rPr lang="en-US" dirty="0"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Click to edit Master text styles</a:t>
            </a:r>
          </a:p>
        </p:txBody>
      </p:sp>
      <p:sp>
        <p:nvSpPr>
          <p:cNvPr id="7" name="Slide Number Placeholder 6"/>
          <p:cNvSpPr>
            <a:spLocks noGrp="1"/>
          </p:cNvSpPr>
          <p:nvPr>
            <p:ph type="sldNum" sz="quarter" idx="12"/>
          </p:nvPr>
        </p:nvSpPr>
        <p:spPr/>
        <p:txBody>
          <a:bodyPr/>
          <a:lstStyle/>
          <a:p>
            <a:fld id="{4143DF73-E6D7-4BFA-8DED-47BBF436CC30}" type="slidenum">
              <a:rPr lang="en-US" smtClean="0"/>
              <a:t>‹#›</a:t>
            </a:fld>
            <a:endParaRPr lang="en-US"/>
          </a:p>
        </p:txBody>
      </p:sp>
    </p:spTree>
    <p:extLst>
      <p:ext uri="{BB962C8B-B14F-4D97-AF65-F5344CB8AC3E}">
        <p14:creationId xmlns:p14="http://schemas.microsoft.com/office/powerpoint/2010/main" val="1669429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noAutofit/>
          </a:bodyPr>
          <a:lstStyle>
            <a:lvl1pPr>
              <a:defRPr sz="40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normAutofit/>
          </a:bodyPr>
          <a:lstStyle>
            <a:lvl1pPr>
              <a:defRPr sz="2800"/>
            </a:lvl1pPr>
            <a:lvl2pPr>
              <a:defRPr sz="2800"/>
            </a:lvl2pPr>
            <a:lvl3pPr>
              <a:defRPr sz="2800"/>
            </a:lvl3pPr>
            <a:lvl4pPr>
              <a:defRPr sz="2800"/>
            </a:lvl4pPr>
            <a:lvl5pPr>
              <a:defRPr sz="2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4143DF73-E6D7-4BFA-8DED-47BBF436CC30}" type="slidenum">
              <a:rPr lang="en-US" smtClean="0"/>
              <a:t>‹#›</a:t>
            </a:fld>
            <a:endParaRPr lang="en-US"/>
          </a:p>
        </p:txBody>
      </p:sp>
    </p:spTree>
    <p:extLst>
      <p:ext uri="{BB962C8B-B14F-4D97-AF65-F5344CB8AC3E}">
        <p14:creationId xmlns:p14="http://schemas.microsoft.com/office/powerpoint/2010/main" val="30502601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4143DF73-E6D7-4BFA-8DED-47BBF436CC30}" type="slidenum">
              <a:rPr lang="en-US" smtClean="0"/>
              <a:t>‹#›</a:t>
            </a:fld>
            <a:endParaRPr lang="en-US"/>
          </a:p>
        </p:txBody>
      </p:sp>
    </p:spTree>
    <p:extLst>
      <p:ext uri="{BB962C8B-B14F-4D97-AF65-F5344CB8AC3E}">
        <p14:creationId xmlns:p14="http://schemas.microsoft.com/office/powerpoint/2010/main" val="2564191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endParaRPr 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4143DF73-E6D7-4BFA-8DED-47BBF436CC30}" type="slidenum">
              <a:rPr lang="en-US" smtClean="0"/>
              <a:t>‹#›</a:t>
            </a:fld>
            <a:endParaRPr lang="en-US"/>
          </a:p>
        </p:txBody>
      </p:sp>
    </p:spTree>
    <p:extLst>
      <p:ext uri="{BB962C8B-B14F-4D97-AF65-F5344CB8AC3E}">
        <p14:creationId xmlns:p14="http://schemas.microsoft.com/office/powerpoint/2010/main" val="390477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lide 1">
    <p:spTree>
      <p:nvGrpSpPr>
        <p:cNvPr id="1" name=""/>
        <p:cNvGrpSpPr/>
        <p:nvPr/>
      </p:nvGrpSpPr>
      <p:grpSpPr>
        <a:xfrm>
          <a:off x="0" y="0"/>
          <a:ext cx="0" cy="0"/>
          <a:chOff x="0" y="0"/>
          <a:chExt cx="0" cy="0"/>
        </a:xfrm>
      </p:grpSpPr>
      <p:sp>
        <p:nvSpPr>
          <p:cNvPr id="7" name="Freeform 6"/>
          <p:cNvSpPr/>
          <p:nvPr/>
        </p:nvSpPr>
        <p:spPr bwMode="auto">
          <a:xfrm>
            <a:off x="0" y="0"/>
            <a:ext cx="9144000" cy="1825625"/>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rgbClr val="DCD8DC">
              <a:lumMod val="40000"/>
              <a:lumOff val="60000"/>
            </a:srgbClr>
          </a:solidFill>
          <a:ln w="9525" cap="rnd" cmpd="sng" algn="ctr">
            <a:solidFill>
              <a:srgbClr val="DCD8DC">
                <a:lumMod val="40000"/>
                <a:lumOff val="60000"/>
              </a:srgbClr>
            </a:solidFill>
            <a:prstDash val="solid"/>
          </a:ln>
          <a:effectLst/>
          <a:extLst/>
        </p:spPr>
      </p:sp>
      <p:sp>
        <p:nvSpPr>
          <p:cNvPr id="2" name="Title 1"/>
          <p:cNvSpPr>
            <a:spLocks noGrp="1"/>
          </p:cNvSpPr>
          <p:nvPr>
            <p:ph type="title"/>
          </p:nvPr>
        </p:nvSpPr>
        <p:spPr/>
        <p:txBody>
          <a:bodyPr/>
          <a:lstStyle>
            <a:lvl1pPr>
              <a:defRPr b="1">
                <a:ln>
                  <a:solidFill>
                    <a:srgbClr val="002060"/>
                  </a:solidFill>
                </a:ln>
                <a:solidFill>
                  <a:srgbClr val="0070C0"/>
                </a:solidFill>
                <a:latin typeface="Calibri" panose="020F0502020204030204" pitchFamily="34" charset="0"/>
                <a:cs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628650" y="2035174"/>
            <a:ext cx="7886700" cy="4140201"/>
          </a:xfrm>
        </p:spPr>
        <p:txBody>
          <a:bodyPr anchor="ctr">
            <a:normAutofit/>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4143DF73-E6D7-4BFA-8DED-47BBF436CC30}" type="slidenum">
              <a:rPr lang="en-US" smtClean="0"/>
              <a:t>‹#›</a:t>
            </a:fld>
            <a:endParaRPr lang="en-US"/>
          </a:p>
        </p:txBody>
      </p:sp>
    </p:spTree>
    <p:extLst>
      <p:ext uri="{BB962C8B-B14F-4D97-AF65-F5344CB8AC3E}">
        <p14:creationId xmlns:p14="http://schemas.microsoft.com/office/powerpoint/2010/main" val="136938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Slide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628650" y="1435100"/>
            <a:ext cx="7886700" cy="4741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4143DF73-E6D7-4BFA-8DED-47BBF436CC30}" type="slidenum">
              <a:rPr lang="en-US" smtClean="0"/>
              <a:t>‹#›</a:t>
            </a:fld>
            <a:endParaRPr lang="en-US"/>
          </a:p>
        </p:txBody>
      </p:sp>
    </p:spTree>
    <p:extLst>
      <p:ext uri="{BB962C8B-B14F-4D97-AF65-F5344CB8AC3E}">
        <p14:creationId xmlns:p14="http://schemas.microsoft.com/office/powerpoint/2010/main" val="252036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3">
    <p:bg>
      <p:bgPr>
        <a:solidFill>
          <a:srgbClr val="F1EFF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lvl1pPr>
              <a:defRPr>
                <a:solidFill>
                  <a:srgbClr val="002060"/>
                </a:solidFill>
              </a:defRPr>
            </a:lvl1pPr>
          </a:lstStyle>
          <a:p>
            <a:fld id="{4143DF73-E6D7-4BFA-8DED-47BBF436CC30}" type="slidenum">
              <a:rPr lang="en-US" smtClean="0"/>
              <a:t>‹#›</a:t>
            </a:fld>
            <a:endParaRPr lang="en-US"/>
          </a:p>
        </p:txBody>
      </p:sp>
      <p:sp>
        <p:nvSpPr>
          <p:cNvPr id="5" name="Title 1"/>
          <p:cNvSpPr>
            <a:spLocks noGrp="1"/>
          </p:cNvSpPr>
          <p:nvPr>
            <p:ph type="title"/>
          </p:nvPr>
        </p:nvSpPr>
        <p:spPr>
          <a:xfrm>
            <a:off x="628650" y="225427"/>
            <a:ext cx="7886700" cy="1209673"/>
          </a:xfrm>
        </p:spPr>
        <p:txBody>
          <a:bodyPr/>
          <a:lstStyle>
            <a:lvl1pPr>
              <a:defRPr b="1">
                <a:ln>
                  <a:solidFill>
                    <a:srgbClr val="002060"/>
                  </a:solidFill>
                </a:ln>
                <a:solidFill>
                  <a:srgbClr val="0070C0"/>
                </a:solidFill>
                <a:latin typeface="Calibri" panose="020F0502020204030204" pitchFamily="34" charset="0"/>
                <a:cs typeface="Arial" panose="020B0604020202020204"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922303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Content Slide 4">
    <p:spTree>
      <p:nvGrpSpPr>
        <p:cNvPr id="1" name=""/>
        <p:cNvGrpSpPr/>
        <p:nvPr/>
      </p:nvGrpSpPr>
      <p:grpSpPr>
        <a:xfrm>
          <a:off x="0" y="0"/>
          <a:ext cx="0" cy="0"/>
          <a:chOff x="0" y="0"/>
          <a:chExt cx="0" cy="0"/>
        </a:xfrm>
      </p:grpSpPr>
      <p:sp>
        <p:nvSpPr>
          <p:cNvPr id="5" name="Freeform 4"/>
          <p:cNvSpPr/>
          <p:nvPr/>
        </p:nvSpPr>
        <p:spPr bwMode="auto">
          <a:xfrm rot="10800000">
            <a:off x="0" y="6237624"/>
            <a:ext cx="9144000" cy="611092"/>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rgbClr val="DCD8DC">
              <a:lumMod val="40000"/>
              <a:lumOff val="60000"/>
            </a:srgbClr>
          </a:solidFill>
          <a:ln w="9525" cap="rnd" cmpd="sng" algn="ctr">
            <a:solidFill>
              <a:srgbClr val="DCD8DC">
                <a:lumMod val="40000"/>
                <a:lumOff val="60000"/>
              </a:srgbClr>
            </a:solidFill>
            <a:prstDash val="solid"/>
          </a:ln>
          <a:effectLst/>
          <a:extLst/>
        </p:spPr>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lvl1pPr>
              <a:defRPr>
                <a:solidFill>
                  <a:srgbClr val="002060"/>
                </a:solidFill>
              </a:defRPr>
            </a:lvl1pPr>
          </a:lstStyle>
          <a:p>
            <a:fld id="{4143DF73-E6D7-4BFA-8DED-47BBF436CC30}" type="slidenum">
              <a:rPr lang="en-US" smtClean="0"/>
              <a:t>‹#›</a:t>
            </a:fld>
            <a:endParaRPr lang="en-US"/>
          </a:p>
        </p:txBody>
      </p:sp>
    </p:spTree>
    <p:extLst>
      <p:ext uri="{BB962C8B-B14F-4D97-AF65-F5344CB8AC3E}">
        <p14:creationId xmlns:p14="http://schemas.microsoft.com/office/powerpoint/2010/main" val="3625496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Slide 1">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143DF73-E6D7-4BFA-8DED-47BBF436CC30}" type="slidenum">
              <a:rPr lang="en-US" smtClean="0"/>
              <a:t>‹#›</a:t>
            </a:fld>
            <a:endParaRPr lang="en-US"/>
          </a:p>
        </p:txBody>
      </p:sp>
    </p:spTree>
    <p:extLst>
      <p:ext uri="{BB962C8B-B14F-4D97-AF65-F5344CB8AC3E}">
        <p14:creationId xmlns:p14="http://schemas.microsoft.com/office/powerpoint/2010/main" val="3750051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Slide 2">
    <p:bg>
      <p:bgPr>
        <a:solidFill>
          <a:srgbClr val="F1EFF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rgbClr val="002060"/>
                </a:solidFill>
              </a:defRPr>
            </a:lvl1pPr>
          </a:lstStyle>
          <a:p>
            <a:fld id="{4143DF73-E6D7-4BFA-8DED-47BBF436CC30}" type="slidenum">
              <a:rPr lang="en-US" smtClean="0"/>
              <a:t>‹#›</a:t>
            </a:fld>
            <a:endParaRPr lang="en-US"/>
          </a:p>
        </p:txBody>
      </p:sp>
    </p:spTree>
    <p:extLst>
      <p:ext uri="{BB962C8B-B14F-4D97-AF65-F5344CB8AC3E}">
        <p14:creationId xmlns:p14="http://schemas.microsoft.com/office/powerpoint/2010/main" val="4087234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4143DF73-E6D7-4BFA-8DED-47BBF436CC30}" type="slidenum">
              <a:rPr lang="en-US" smtClean="0"/>
              <a:t>‹#›</a:t>
            </a:fld>
            <a:endParaRPr lang="en-US"/>
          </a:p>
        </p:txBody>
      </p:sp>
    </p:spTree>
    <p:extLst>
      <p:ext uri="{BB962C8B-B14F-4D97-AF65-F5344CB8AC3E}">
        <p14:creationId xmlns:p14="http://schemas.microsoft.com/office/powerpoint/2010/main" val="433713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4143DF73-E6D7-4BFA-8DED-47BBF436CC30}" type="slidenum">
              <a:rPr lang="en-US" smtClean="0"/>
              <a:t>‹#›</a:t>
            </a:fld>
            <a:endParaRPr lang="en-US"/>
          </a:p>
        </p:txBody>
      </p:sp>
    </p:spTree>
    <p:extLst>
      <p:ext uri="{BB962C8B-B14F-4D97-AF65-F5344CB8AC3E}">
        <p14:creationId xmlns:p14="http://schemas.microsoft.com/office/powerpoint/2010/main" val="255751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25427"/>
            <a:ext cx="7886700" cy="120967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435100"/>
            <a:ext cx="7886700" cy="4949825"/>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8220075" y="6384925"/>
            <a:ext cx="590550" cy="365125"/>
          </a:xfrm>
          <a:prstGeom prst="rect">
            <a:avLst/>
          </a:prstGeom>
        </p:spPr>
        <p:txBody>
          <a:bodyPr vert="horz" lIns="91440" tIns="45720" rIns="91440" bIns="45720" rtlCol="0" anchor="ctr"/>
          <a:lstStyle>
            <a:lvl1pPr algn="r">
              <a:defRPr sz="2000">
                <a:solidFill>
                  <a:schemeClr val="bg1"/>
                </a:solidFill>
                <a:latin typeface="Calibri" panose="020F0502020204030204" pitchFamily="34" charset="0"/>
              </a:defRPr>
            </a:lvl1pPr>
          </a:lstStyle>
          <a:p>
            <a:fld id="{4143DF73-E6D7-4BFA-8DED-47BBF436CC30}" type="slidenum">
              <a:rPr lang="en-US" smtClean="0"/>
              <a:t>‹#›</a:t>
            </a:fld>
            <a:endParaRPr lang="en-US"/>
          </a:p>
        </p:txBody>
      </p:sp>
    </p:spTree>
    <p:extLst>
      <p:ext uri="{BB962C8B-B14F-4D97-AF65-F5344CB8AC3E}">
        <p14:creationId xmlns:p14="http://schemas.microsoft.com/office/powerpoint/2010/main" val="1701030024"/>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Lst>
  <p:hf hdr="0" ftr="0" dt="0"/>
  <p:txStyles>
    <p:titleStyle>
      <a:lvl1pPr algn="ctr" defTabSz="914400" rtl="0" eaLnBrk="1" latinLnBrk="0" hangingPunct="1">
        <a:lnSpc>
          <a:spcPct val="90000"/>
        </a:lnSpc>
        <a:spcBef>
          <a:spcPct val="0"/>
        </a:spcBef>
        <a:buNone/>
        <a:defRPr sz="4000" b="1" kern="1200">
          <a:solidFill>
            <a:schemeClr val="bg1"/>
          </a:solidFill>
          <a:latin typeface="+mn-lt"/>
          <a:ea typeface="+mj-ea"/>
          <a:cs typeface="Arial" panose="020B0604020202020204" pitchFamily="34" charset="0"/>
        </a:defRPr>
      </a:lvl1pPr>
    </p:titleStyle>
    <p:bodyStyle>
      <a:lvl1pPr marL="0" indent="0" algn="l" defTabSz="914400" rtl="0" eaLnBrk="1" latinLnBrk="0" hangingPunct="1">
        <a:lnSpc>
          <a:spcPct val="110000"/>
        </a:lnSpc>
        <a:spcBef>
          <a:spcPts val="600"/>
        </a:spcBef>
        <a:spcAft>
          <a:spcPts val="600"/>
        </a:spcAft>
        <a:buFont typeface="Arial" panose="020B0604020202020204" pitchFamily="34" charset="0"/>
        <a:buNone/>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600"/>
        </a:spcBef>
        <a:spcAft>
          <a:spcPts val="600"/>
        </a:spcAft>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110000"/>
        </a:lnSpc>
        <a:spcBef>
          <a:spcPts val="600"/>
        </a:spcBef>
        <a:spcAft>
          <a:spcPts val="600"/>
        </a:spcAft>
        <a:buFont typeface="Calibri" panose="020F0502020204030204" pitchFamily="34" charset="0"/>
        <a:buChar char="◦"/>
        <a:defRPr sz="2800" kern="1200">
          <a:solidFill>
            <a:schemeClr val="bg1"/>
          </a:solidFill>
          <a:latin typeface="+mn-lt"/>
          <a:ea typeface="+mn-ea"/>
          <a:cs typeface="+mn-cs"/>
        </a:defRPr>
      </a:lvl3pPr>
      <a:lvl4pPr marL="1714500" indent="-342900" algn="l" defTabSz="914400" rtl="0" eaLnBrk="1" latinLnBrk="0" hangingPunct="1">
        <a:lnSpc>
          <a:spcPct val="110000"/>
        </a:lnSpc>
        <a:spcBef>
          <a:spcPts val="600"/>
        </a:spcBef>
        <a:spcAft>
          <a:spcPts val="600"/>
        </a:spcAft>
        <a:buFont typeface="Calibri" panose="020F0502020204030204" pitchFamily="34" charset="0"/>
        <a:buChar char="▪"/>
        <a:defRPr sz="2800" kern="1200">
          <a:solidFill>
            <a:schemeClr val="bg1"/>
          </a:solidFill>
          <a:latin typeface="+mn-lt"/>
          <a:ea typeface="+mn-ea"/>
          <a:cs typeface="+mn-cs"/>
        </a:defRPr>
      </a:lvl4pPr>
      <a:lvl5pPr marL="2171700" indent="-342900" algn="l" defTabSz="914400" rtl="0" eaLnBrk="1" latinLnBrk="0" hangingPunct="1">
        <a:lnSpc>
          <a:spcPct val="110000"/>
        </a:lnSpc>
        <a:spcBef>
          <a:spcPts val="600"/>
        </a:spcBef>
        <a:spcAft>
          <a:spcPts val="600"/>
        </a:spcAft>
        <a:buFont typeface="Calibri" panose="020F0502020204030204" pitchFamily="34" charset="0"/>
        <a:buChar char="▫"/>
        <a:defRPr sz="2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image" Target="../media/image18.jpeg"/></Relationships>
</file>

<file path=ppt/slides/_rels/slide2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4.xml"/><Relationship Id="rId1" Type="http://schemas.openxmlformats.org/officeDocument/2006/relationships/slideLayout" Target="../slideLayouts/slideLayout3.xml"/><Relationship Id="rId4" Type="http://schemas.openxmlformats.org/officeDocument/2006/relationships/image" Target="../media/image20.jpe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6227"/>
            <a:ext cx="9144000" cy="1233259"/>
          </a:xfrm>
        </p:spPr>
        <p:txBody>
          <a:bodyPr>
            <a:noAutofit/>
          </a:bodyPr>
          <a:lstStyle/>
          <a:p>
            <a:r>
              <a:rPr lang="en-US" dirty="0"/>
              <a:t>Hazardous Materials Safety &amp; Security</a:t>
            </a:r>
            <a:br>
              <a:rPr lang="en-US" dirty="0"/>
            </a:br>
            <a:r>
              <a:rPr lang="en-US" dirty="0"/>
              <a:t>Awareness Training</a:t>
            </a:r>
          </a:p>
        </p:txBody>
      </p:sp>
      <p:pic>
        <p:nvPicPr>
          <p:cNvPr id="5" name="Picture 4" title="Port worker standing on the edge of a dock"/>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356971" y="2688230"/>
            <a:ext cx="4333875" cy="3248025"/>
          </a:xfrm>
          <a:prstGeom prst="rect">
            <a:avLst/>
          </a:prstGeom>
        </p:spPr>
      </p:pic>
    </p:spTree>
    <p:extLst>
      <p:ext uri="{BB962C8B-B14F-4D97-AF65-F5344CB8AC3E}">
        <p14:creationId xmlns:p14="http://schemas.microsoft.com/office/powerpoint/2010/main" val="1194395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Local </a:t>
            </a:r>
            <a:r>
              <a:rPr lang="en-US" dirty="0" smtClean="0"/>
              <a:t>Government</a:t>
            </a:r>
            <a:endParaRPr lang="en-US" dirty="0"/>
          </a:p>
        </p:txBody>
      </p:sp>
      <p:sp>
        <p:nvSpPr>
          <p:cNvPr id="3" name="Content Placeholder 2"/>
          <p:cNvSpPr>
            <a:spLocks noGrp="1"/>
          </p:cNvSpPr>
          <p:nvPr>
            <p:ph idx="1"/>
          </p:nvPr>
        </p:nvSpPr>
        <p:spPr/>
        <p:txBody>
          <a:bodyPr/>
          <a:lstStyle/>
          <a:p>
            <a:r>
              <a:rPr lang="en-US" dirty="0"/>
              <a:t>First line of </a:t>
            </a:r>
            <a:r>
              <a:rPr lang="en-US" dirty="0" smtClean="0"/>
              <a:t>defense regarding</a:t>
            </a:r>
            <a:endParaRPr lang="en-US" dirty="0"/>
          </a:p>
          <a:p>
            <a:pPr lvl="1"/>
            <a:r>
              <a:rPr lang="en-US" dirty="0"/>
              <a:t>Hurricanes</a:t>
            </a:r>
          </a:p>
          <a:p>
            <a:pPr lvl="1"/>
            <a:r>
              <a:rPr lang="en-US" dirty="0"/>
              <a:t>Tsunamis </a:t>
            </a:r>
          </a:p>
          <a:p>
            <a:pPr lvl="1"/>
            <a:r>
              <a:rPr lang="en-US" dirty="0"/>
              <a:t>Tornadoes</a:t>
            </a:r>
          </a:p>
          <a:p>
            <a:pPr lvl="1"/>
            <a:r>
              <a:rPr lang="en-US" dirty="0"/>
              <a:t>Hazardous Materials Incidents</a:t>
            </a:r>
          </a:p>
          <a:p>
            <a:pPr lvl="1"/>
            <a:r>
              <a:rPr lang="en-US" dirty="0"/>
              <a:t>Prevention of Terrorist </a:t>
            </a:r>
            <a:r>
              <a:rPr lang="en-US" dirty="0" smtClean="0"/>
              <a:t>Incidents</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10</a:t>
            </a:fld>
            <a:endParaRPr lang="en-US"/>
          </a:p>
        </p:txBody>
      </p:sp>
    </p:spTree>
    <p:extLst>
      <p:ext uri="{BB962C8B-B14F-4D97-AF65-F5344CB8AC3E}">
        <p14:creationId xmlns:p14="http://schemas.microsoft.com/office/powerpoint/2010/main" val="3524647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Local </a:t>
            </a:r>
            <a:r>
              <a:rPr lang="en-US" dirty="0" smtClean="0"/>
              <a:t>Government </a:t>
            </a:r>
            <a:endParaRPr lang="en-US" dirty="0"/>
          </a:p>
        </p:txBody>
      </p:sp>
      <p:sp>
        <p:nvSpPr>
          <p:cNvPr id="8" name="Content Placeholder 7"/>
          <p:cNvSpPr>
            <a:spLocks noGrp="1"/>
          </p:cNvSpPr>
          <p:nvPr>
            <p:ph idx="1"/>
          </p:nvPr>
        </p:nvSpPr>
        <p:spPr>
          <a:xfrm>
            <a:off x="4572000" y="1435100"/>
            <a:ext cx="4313270" cy="4949825"/>
          </a:xfrm>
        </p:spPr>
        <p:txBody>
          <a:bodyPr>
            <a:normAutofit lnSpcReduction="10000"/>
          </a:bodyPr>
          <a:lstStyle/>
          <a:p>
            <a:pPr lvl="1"/>
            <a:r>
              <a:rPr lang="en-US" dirty="0"/>
              <a:t>Responsible for NIMS</a:t>
            </a:r>
          </a:p>
          <a:p>
            <a:pPr lvl="1"/>
            <a:r>
              <a:rPr lang="en-US" dirty="0"/>
              <a:t>Emergency Management System</a:t>
            </a:r>
          </a:p>
          <a:p>
            <a:pPr lvl="1"/>
            <a:r>
              <a:rPr lang="en-US" dirty="0"/>
              <a:t>Effective/Timely Response</a:t>
            </a:r>
          </a:p>
          <a:p>
            <a:pPr lvl="1"/>
            <a:r>
              <a:rPr lang="en-US" dirty="0"/>
              <a:t>Intra-agency Coordination</a:t>
            </a:r>
          </a:p>
          <a:p>
            <a:pPr lvl="1"/>
            <a:r>
              <a:rPr lang="en-US" dirty="0"/>
              <a:t>Security</a:t>
            </a:r>
          </a:p>
          <a:p>
            <a:pPr lvl="1"/>
            <a:r>
              <a:rPr lang="en-US" dirty="0"/>
              <a:t>Preparedness </a:t>
            </a:r>
          </a:p>
        </p:txBody>
      </p:sp>
      <p:sp>
        <p:nvSpPr>
          <p:cNvPr id="5" name="Slide Number Placeholder 4"/>
          <p:cNvSpPr>
            <a:spLocks noGrp="1"/>
          </p:cNvSpPr>
          <p:nvPr>
            <p:ph type="sldNum" sz="quarter" idx="12"/>
          </p:nvPr>
        </p:nvSpPr>
        <p:spPr/>
        <p:txBody>
          <a:bodyPr/>
          <a:lstStyle/>
          <a:p>
            <a:fld id="{4143DF73-E6D7-4BFA-8DED-47BBF436CC30}" type="slidenum">
              <a:rPr lang="en-US" smtClean="0"/>
              <a:t>11</a:t>
            </a:fld>
            <a:endParaRPr lang="en-US"/>
          </a:p>
        </p:txBody>
      </p:sp>
      <p:pic>
        <p:nvPicPr>
          <p:cNvPr id="3" name="Picture 2" title="Law enforcement officer approaches two individuals wearing hazmat suit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84504" y="2020824"/>
            <a:ext cx="3712464" cy="3352800"/>
          </a:xfrm>
          <a:prstGeom prst="rect">
            <a:avLst/>
          </a:prstGeom>
        </p:spPr>
      </p:pic>
    </p:spTree>
    <p:extLst>
      <p:ext uri="{BB962C8B-B14F-4D97-AF65-F5344CB8AC3E}">
        <p14:creationId xmlns:p14="http://schemas.microsoft.com/office/powerpoint/2010/main" val="3956813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Chemicals in </a:t>
            </a:r>
            <a:r>
              <a:rPr lang="en-US" dirty="0" smtClean="0"/>
              <a:t>Society</a:t>
            </a:r>
            <a:endParaRPr lang="en-US" dirty="0"/>
          </a:p>
        </p:txBody>
      </p:sp>
      <p:sp>
        <p:nvSpPr>
          <p:cNvPr id="3" name="Content Placeholder 2"/>
          <p:cNvSpPr>
            <a:spLocks noGrp="1"/>
          </p:cNvSpPr>
          <p:nvPr>
            <p:ph idx="1"/>
          </p:nvPr>
        </p:nvSpPr>
        <p:spPr>
          <a:xfrm>
            <a:off x="292748" y="2035174"/>
            <a:ext cx="4745783" cy="4197675"/>
          </a:xfrm>
        </p:spPr>
        <p:txBody>
          <a:bodyPr>
            <a:normAutofit fontScale="92500"/>
          </a:bodyPr>
          <a:lstStyle/>
          <a:p>
            <a:r>
              <a:rPr lang="en-US" dirty="0"/>
              <a:t>ALL people utilize products made from hazardous </a:t>
            </a:r>
            <a:r>
              <a:rPr lang="en-US" dirty="0" smtClean="0"/>
              <a:t>materials.</a:t>
            </a:r>
            <a:endParaRPr lang="en-US" dirty="0"/>
          </a:p>
          <a:p>
            <a:endParaRPr lang="en-US" dirty="0"/>
          </a:p>
          <a:p>
            <a:r>
              <a:rPr lang="en-US" dirty="0"/>
              <a:t>Many of these chemicals </a:t>
            </a:r>
            <a:r>
              <a:rPr lang="en-US" dirty="0" smtClean="0"/>
              <a:t>are:</a:t>
            </a:r>
            <a:endParaRPr lang="en-US" dirty="0"/>
          </a:p>
          <a:p>
            <a:pPr lvl="1"/>
            <a:r>
              <a:rPr lang="en-US" dirty="0"/>
              <a:t>Extremely toxic</a:t>
            </a:r>
          </a:p>
          <a:p>
            <a:pPr lvl="1"/>
            <a:r>
              <a:rPr lang="en-US" dirty="0"/>
              <a:t>Reactive</a:t>
            </a:r>
          </a:p>
          <a:p>
            <a:pPr lvl="1"/>
            <a:r>
              <a:rPr lang="en-US" dirty="0" smtClean="0"/>
              <a:t>Flammable</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12</a:t>
            </a:fld>
            <a:endParaRPr lang="en-US"/>
          </a:p>
        </p:txBody>
      </p:sp>
      <p:pic>
        <p:nvPicPr>
          <p:cNvPr id="6" name="Picture 5" title="Clipart of a group of household chemical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477512" y="3075432"/>
            <a:ext cx="4187952" cy="3145536"/>
          </a:xfrm>
          <a:prstGeom prst="rect">
            <a:avLst/>
          </a:prstGeom>
        </p:spPr>
      </p:pic>
    </p:spTree>
    <p:extLst>
      <p:ext uri="{BB962C8B-B14F-4D97-AF65-F5344CB8AC3E}">
        <p14:creationId xmlns:p14="http://schemas.microsoft.com/office/powerpoint/2010/main" val="3124099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Chemicals in Industry</a:t>
            </a:r>
          </a:p>
        </p:txBody>
      </p:sp>
      <p:sp>
        <p:nvSpPr>
          <p:cNvPr id="3" name="Content Placeholder 2"/>
          <p:cNvSpPr>
            <a:spLocks noGrp="1"/>
          </p:cNvSpPr>
          <p:nvPr>
            <p:ph idx="1"/>
          </p:nvPr>
        </p:nvSpPr>
        <p:spPr>
          <a:xfrm>
            <a:off x="628650" y="2035174"/>
            <a:ext cx="7886700" cy="4349751"/>
          </a:xfrm>
        </p:spPr>
        <p:txBody>
          <a:bodyPr>
            <a:normAutofit fontScale="92500" lnSpcReduction="10000"/>
          </a:bodyPr>
          <a:lstStyle/>
          <a:p>
            <a:r>
              <a:rPr lang="en-US" dirty="0" smtClean="0"/>
              <a:t>Industrial chemicals are often </a:t>
            </a:r>
            <a:r>
              <a:rPr lang="en-US" dirty="0"/>
              <a:t>safely utilized without </a:t>
            </a:r>
            <a:r>
              <a:rPr lang="en-US" dirty="0" smtClean="0"/>
              <a:t>incident.</a:t>
            </a:r>
            <a:endParaRPr lang="en-US" dirty="0"/>
          </a:p>
          <a:p>
            <a:endParaRPr lang="en-US" dirty="0"/>
          </a:p>
          <a:p>
            <a:r>
              <a:rPr lang="en-US" dirty="0"/>
              <a:t>Common causes of incidents </a:t>
            </a:r>
            <a:r>
              <a:rPr lang="en-US" dirty="0" smtClean="0"/>
              <a:t>include:</a:t>
            </a:r>
            <a:endParaRPr lang="en-US" dirty="0"/>
          </a:p>
          <a:p>
            <a:pPr lvl="1"/>
            <a:r>
              <a:rPr lang="en-US" dirty="0"/>
              <a:t>Human error</a:t>
            </a:r>
          </a:p>
          <a:p>
            <a:pPr lvl="1"/>
            <a:r>
              <a:rPr lang="en-US" dirty="0"/>
              <a:t>Package/Container failure</a:t>
            </a:r>
          </a:p>
          <a:p>
            <a:pPr lvl="1"/>
            <a:r>
              <a:rPr lang="en-US" dirty="0"/>
              <a:t>Incidents/Accidents in </a:t>
            </a:r>
            <a:r>
              <a:rPr lang="en-US" dirty="0" smtClean="0"/>
              <a:t>deployment</a:t>
            </a:r>
            <a:endParaRPr lang="en-US" dirty="0"/>
          </a:p>
          <a:p>
            <a:pPr lvl="1"/>
            <a:r>
              <a:rPr lang="en-US" dirty="0"/>
              <a:t>Heavy weather </a:t>
            </a:r>
          </a:p>
        </p:txBody>
      </p:sp>
      <p:sp>
        <p:nvSpPr>
          <p:cNvPr id="4" name="Slide Number Placeholder 3"/>
          <p:cNvSpPr>
            <a:spLocks noGrp="1"/>
          </p:cNvSpPr>
          <p:nvPr>
            <p:ph type="sldNum" sz="quarter" idx="12"/>
          </p:nvPr>
        </p:nvSpPr>
        <p:spPr/>
        <p:txBody>
          <a:bodyPr/>
          <a:lstStyle/>
          <a:p>
            <a:fld id="{4143DF73-E6D7-4BFA-8DED-47BBF436CC30}" type="slidenum">
              <a:rPr lang="en-US" smtClean="0"/>
              <a:t>13</a:t>
            </a:fld>
            <a:endParaRPr lang="en-US"/>
          </a:p>
        </p:txBody>
      </p:sp>
    </p:spTree>
    <p:extLst>
      <p:ext uri="{BB962C8B-B14F-4D97-AF65-F5344CB8AC3E}">
        <p14:creationId xmlns:p14="http://schemas.microsoft.com/office/powerpoint/2010/main" val="1640799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Hazardous Materials (Hazmat)</a:t>
            </a:r>
            <a:endParaRPr lang="en-US" dirty="0"/>
          </a:p>
        </p:txBody>
      </p:sp>
      <p:sp>
        <p:nvSpPr>
          <p:cNvPr id="3" name="Content Placeholder 2"/>
          <p:cNvSpPr>
            <a:spLocks noGrp="1"/>
          </p:cNvSpPr>
          <p:nvPr>
            <p:ph idx="1"/>
          </p:nvPr>
        </p:nvSpPr>
        <p:spPr>
          <a:xfrm>
            <a:off x="628650" y="1773917"/>
            <a:ext cx="8181975" cy="1510459"/>
          </a:xfrm>
        </p:spPr>
        <p:txBody>
          <a:bodyPr>
            <a:normAutofit/>
          </a:bodyPr>
          <a:lstStyle/>
          <a:p>
            <a:r>
              <a:rPr lang="en-US" dirty="0"/>
              <a:t>Any substance (solid, liquid, or gas) capable of causing harm to people, </a:t>
            </a:r>
            <a:r>
              <a:rPr lang="en-US" dirty="0" smtClean="0"/>
              <a:t>property, </a:t>
            </a:r>
            <a:r>
              <a:rPr lang="en-US" dirty="0"/>
              <a:t>and the environment</a:t>
            </a:r>
            <a:r>
              <a:rPr lang="en-US" dirty="0" smtClean="0"/>
              <a:t>.</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14</a:t>
            </a:fld>
            <a:endParaRPr lang="en-US"/>
          </a:p>
        </p:txBody>
      </p:sp>
      <p:pic>
        <p:nvPicPr>
          <p:cNvPr id="6" name="Picture 5" title="Gloved hands holding brown hazardous material"/>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29712" y="3261360"/>
            <a:ext cx="3304032" cy="3310128"/>
          </a:xfrm>
          <a:prstGeom prst="rect">
            <a:avLst/>
          </a:prstGeom>
        </p:spPr>
      </p:pic>
    </p:spTree>
    <p:extLst>
      <p:ext uri="{BB962C8B-B14F-4D97-AF65-F5344CB8AC3E}">
        <p14:creationId xmlns:p14="http://schemas.microsoft.com/office/powerpoint/2010/main" val="1777875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Hazmat Emergencies</a:t>
            </a:r>
          </a:p>
        </p:txBody>
      </p:sp>
      <p:sp>
        <p:nvSpPr>
          <p:cNvPr id="3" name="Content Placeholder 2"/>
          <p:cNvSpPr>
            <a:spLocks noGrp="1"/>
          </p:cNvSpPr>
          <p:nvPr>
            <p:ph idx="1"/>
          </p:nvPr>
        </p:nvSpPr>
        <p:spPr/>
        <p:txBody>
          <a:bodyPr/>
          <a:lstStyle/>
          <a:p>
            <a:pPr lvl="1"/>
            <a:r>
              <a:rPr lang="en-US" dirty="0" smtClean="0"/>
              <a:t>Hazmat Emergencies </a:t>
            </a:r>
            <a:r>
              <a:rPr lang="en-US" dirty="0"/>
              <a:t>differ from </a:t>
            </a:r>
            <a:r>
              <a:rPr lang="en-US" dirty="0" smtClean="0"/>
              <a:t>Daily Operation</a:t>
            </a:r>
            <a:endParaRPr lang="en-US" dirty="0"/>
          </a:p>
          <a:p>
            <a:pPr lvl="1"/>
            <a:r>
              <a:rPr lang="en-US" dirty="0"/>
              <a:t>Chemical properties require:</a:t>
            </a:r>
          </a:p>
          <a:p>
            <a:pPr lvl="2"/>
            <a:r>
              <a:rPr lang="en-US" dirty="0"/>
              <a:t>Protective </a:t>
            </a:r>
            <a:r>
              <a:rPr lang="en-US" dirty="0" smtClean="0"/>
              <a:t>equipment</a:t>
            </a:r>
          </a:p>
          <a:p>
            <a:pPr lvl="2"/>
            <a:r>
              <a:rPr lang="en-US" dirty="0" smtClean="0"/>
              <a:t>Skills</a:t>
            </a:r>
          </a:p>
          <a:p>
            <a:pPr lvl="2"/>
            <a:r>
              <a:rPr lang="en-US" dirty="0" smtClean="0"/>
              <a:t>Attitudes</a:t>
            </a:r>
          </a:p>
          <a:p>
            <a:pPr lvl="2"/>
            <a:r>
              <a:rPr lang="en-US" dirty="0" smtClean="0"/>
              <a:t>Preparedness</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15</a:t>
            </a:fld>
            <a:endParaRPr lang="en-US"/>
          </a:p>
        </p:txBody>
      </p:sp>
      <p:pic>
        <p:nvPicPr>
          <p:cNvPr id="6" name="Picture 5" title="Several hazmat team members responding to a hazmat emergency"/>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556760" y="4044696"/>
            <a:ext cx="4151376" cy="2036064"/>
          </a:xfrm>
          <a:prstGeom prst="rect">
            <a:avLst/>
          </a:prstGeom>
        </p:spPr>
      </p:pic>
    </p:spTree>
    <p:extLst>
      <p:ext uri="{BB962C8B-B14F-4D97-AF65-F5344CB8AC3E}">
        <p14:creationId xmlns:p14="http://schemas.microsoft.com/office/powerpoint/2010/main" val="3781145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Hazmat Incidents</a:t>
            </a:r>
            <a:endParaRPr lang="en-US" dirty="0"/>
          </a:p>
        </p:txBody>
      </p:sp>
      <p:sp>
        <p:nvSpPr>
          <p:cNvPr id="3" name="Content Placeholder 2"/>
          <p:cNvSpPr>
            <a:spLocks noGrp="1"/>
          </p:cNvSpPr>
          <p:nvPr>
            <p:ph idx="1"/>
          </p:nvPr>
        </p:nvSpPr>
        <p:spPr>
          <a:xfrm>
            <a:off x="628650" y="2119841"/>
            <a:ext cx="7886700" cy="1361169"/>
          </a:xfrm>
        </p:spPr>
        <p:txBody>
          <a:bodyPr/>
          <a:lstStyle/>
          <a:p>
            <a:pPr lvl="1"/>
            <a:r>
              <a:rPr lang="en-US" dirty="0"/>
              <a:t>Chemical breach of containers</a:t>
            </a:r>
          </a:p>
          <a:p>
            <a:pPr lvl="1"/>
            <a:r>
              <a:rPr lang="en-US" dirty="0"/>
              <a:t>Not all incidents are </a:t>
            </a:r>
            <a:r>
              <a:rPr lang="en-US" dirty="0" smtClean="0"/>
              <a:t>emergencies</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16</a:t>
            </a:fld>
            <a:endParaRPr lang="en-US"/>
          </a:p>
        </p:txBody>
      </p:sp>
      <p:pic>
        <p:nvPicPr>
          <p:cNvPr id="8" name="Picture 7" title="Rectangular storage containe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62712" y="3852672"/>
            <a:ext cx="2127504" cy="2322576"/>
          </a:xfrm>
          <a:prstGeom prst="rect">
            <a:avLst/>
          </a:prstGeom>
        </p:spPr>
      </p:pic>
      <p:pic>
        <p:nvPicPr>
          <p:cNvPr id="9" name="Picture 8" title="Container label displaying a red diamond that says &quot;flammable gas&quot;"/>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749296" y="3998976"/>
            <a:ext cx="3523488" cy="2346960"/>
          </a:xfrm>
          <a:prstGeom prst="rect">
            <a:avLst/>
          </a:prstGeom>
        </p:spPr>
      </p:pic>
      <p:pic>
        <p:nvPicPr>
          <p:cNvPr id="10" name="Picture 9" title="Several blue drums secured to one anothe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516624" y="3764280"/>
            <a:ext cx="2157984" cy="2353056"/>
          </a:xfrm>
          <a:prstGeom prst="rect">
            <a:avLst/>
          </a:prstGeom>
        </p:spPr>
      </p:pic>
    </p:spTree>
    <p:extLst>
      <p:ext uri="{BB962C8B-B14F-4D97-AF65-F5344CB8AC3E}">
        <p14:creationId xmlns:p14="http://schemas.microsoft.com/office/powerpoint/2010/main" val="3655725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Nature of Chemical Incidents</a:t>
            </a:r>
          </a:p>
        </p:txBody>
      </p:sp>
      <p:sp>
        <p:nvSpPr>
          <p:cNvPr id="3" name="Content Placeholder 2"/>
          <p:cNvSpPr>
            <a:spLocks noGrp="1"/>
          </p:cNvSpPr>
          <p:nvPr>
            <p:ph idx="1"/>
          </p:nvPr>
        </p:nvSpPr>
        <p:spPr>
          <a:xfrm>
            <a:off x="628650" y="1435100"/>
            <a:ext cx="7886700" cy="4949825"/>
          </a:xfrm>
        </p:spPr>
        <p:txBody>
          <a:bodyPr/>
          <a:lstStyle/>
          <a:p>
            <a:pPr lvl="1"/>
            <a:r>
              <a:rPr lang="en-US" dirty="0"/>
              <a:t>We underestimate potential Hazards </a:t>
            </a:r>
          </a:p>
          <a:p>
            <a:pPr lvl="1"/>
            <a:r>
              <a:rPr lang="en-US" dirty="0"/>
              <a:t>Fail to recognize potential hazards </a:t>
            </a:r>
          </a:p>
          <a:p>
            <a:pPr lvl="1"/>
            <a:r>
              <a:rPr lang="en-US" dirty="0"/>
              <a:t>Lack of knowledge can be lethal</a:t>
            </a:r>
          </a:p>
          <a:p>
            <a:pPr lvl="1"/>
            <a:r>
              <a:rPr lang="en-US" dirty="0"/>
              <a:t>Heighten </a:t>
            </a:r>
            <a:r>
              <a:rPr lang="en-US" dirty="0" smtClean="0"/>
              <a:t>your personal </a:t>
            </a:r>
            <a:r>
              <a:rPr lang="en-US" dirty="0"/>
              <a:t>awareness</a:t>
            </a:r>
          </a:p>
          <a:p>
            <a:pPr lvl="1"/>
            <a:r>
              <a:rPr lang="en-US" dirty="0" smtClean="0"/>
              <a:t>Adopt a safety </a:t>
            </a:r>
            <a:r>
              <a:rPr lang="en-US" dirty="0"/>
              <a:t>mentality and </a:t>
            </a:r>
            <a:r>
              <a:rPr lang="en-US" dirty="0" smtClean="0"/>
              <a:t>culture</a:t>
            </a:r>
          </a:p>
          <a:p>
            <a:pPr lvl="1"/>
            <a:endParaRPr lang="en-US" dirty="0"/>
          </a:p>
          <a:p>
            <a:pPr algn="ctr"/>
            <a:r>
              <a:rPr lang="en-US" sz="3200" b="1" dirty="0" smtClean="0"/>
              <a:t>“</a:t>
            </a:r>
            <a:r>
              <a:rPr lang="en-US" sz="3200" b="1" dirty="0"/>
              <a:t>I am going home </a:t>
            </a:r>
            <a:r>
              <a:rPr lang="en-US" sz="3200" b="1" dirty="0" smtClean="0"/>
              <a:t>tonight.”</a:t>
            </a:r>
            <a:endParaRPr lang="en-US" sz="3200" b="1" dirty="0"/>
          </a:p>
        </p:txBody>
      </p:sp>
      <p:sp>
        <p:nvSpPr>
          <p:cNvPr id="4" name="Slide Number Placeholder 3"/>
          <p:cNvSpPr>
            <a:spLocks noGrp="1"/>
          </p:cNvSpPr>
          <p:nvPr>
            <p:ph type="sldNum" sz="quarter" idx="12"/>
          </p:nvPr>
        </p:nvSpPr>
        <p:spPr/>
        <p:txBody>
          <a:bodyPr/>
          <a:lstStyle/>
          <a:p>
            <a:fld id="{4143DF73-E6D7-4BFA-8DED-47BBF436CC30}" type="slidenum">
              <a:rPr lang="en-US" smtClean="0"/>
              <a:t>17</a:t>
            </a:fld>
            <a:endParaRPr lang="en-US"/>
          </a:p>
        </p:txBody>
      </p:sp>
    </p:spTree>
    <p:extLst>
      <p:ext uri="{BB962C8B-B14F-4D97-AF65-F5344CB8AC3E}">
        <p14:creationId xmlns:p14="http://schemas.microsoft.com/office/powerpoint/2010/main" val="1025991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Awareness </a:t>
            </a:r>
            <a:r>
              <a:rPr lang="en-US" dirty="0" smtClean="0"/>
              <a:t>Level Worker</a:t>
            </a:r>
            <a:endParaRPr lang="en-US" dirty="0"/>
          </a:p>
        </p:txBody>
      </p:sp>
      <p:sp>
        <p:nvSpPr>
          <p:cNvPr id="3" name="Content Placeholder 2"/>
          <p:cNvSpPr>
            <a:spLocks noGrp="1"/>
          </p:cNvSpPr>
          <p:nvPr>
            <p:ph idx="1"/>
          </p:nvPr>
        </p:nvSpPr>
        <p:spPr/>
        <p:txBody>
          <a:bodyPr/>
          <a:lstStyle/>
          <a:p>
            <a:pPr lvl="1"/>
            <a:r>
              <a:rPr lang="en-US" dirty="0" smtClean="0"/>
              <a:t>Persons who</a:t>
            </a:r>
            <a:r>
              <a:rPr lang="en-US" dirty="0"/>
              <a:t>, in the course of their normal duties, could encounter an emergency involving hazardous materials/weapons of mass destruction (WMD</a:t>
            </a:r>
            <a:r>
              <a:rPr lang="en-US" dirty="0" smtClean="0"/>
              <a:t>)</a:t>
            </a:r>
          </a:p>
          <a:p>
            <a:pPr lvl="1"/>
            <a:r>
              <a:rPr lang="en-US" dirty="0" smtClean="0"/>
              <a:t>Persons who </a:t>
            </a:r>
            <a:r>
              <a:rPr lang="en-US" dirty="0"/>
              <a:t>are expected to recognize the presence of </a:t>
            </a:r>
            <a:r>
              <a:rPr lang="en-US" dirty="0" smtClean="0"/>
              <a:t>a </a:t>
            </a:r>
            <a:r>
              <a:rPr lang="en-US" dirty="0"/>
              <a:t>hazardous materials/WMD, protect themselves, call for trained personnel, and secure the </a:t>
            </a:r>
            <a:r>
              <a:rPr lang="en-US" dirty="0" smtClean="0"/>
              <a:t>area</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18</a:t>
            </a:fld>
            <a:endParaRPr lang="en-US"/>
          </a:p>
        </p:txBody>
      </p:sp>
    </p:spTree>
    <p:extLst>
      <p:ext uri="{BB962C8B-B14F-4D97-AF65-F5344CB8AC3E}">
        <p14:creationId xmlns:p14="http://schemas.microsoft.com/office/powerpoint/2010/main" val="5676242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Awareness Level </a:t>
            </a:r>
            <a:r>
              <a:rPr lang="en-US" dirty="0" smtClean="0"/>
              <a:t>Worker </a:t>
            </a:r>
            <a:endParaRPr lang="en-US" dirty="0"/>
          </a:p>
        </p:txBody>
      </p:sp>
      <p:sp>
        <p:nvSpPr>
          <p:cNvPr id="3" name="Content Placeholder 2"/>
          <p:cNvSpPr>
            <a:spLocks noGrp="1"/>
          </p:cNvSpPr>
          <p:nvPr>
            <p:ph idx="1"/>
          </p:nvPr>
        </p:nvSpPr>
        <p:spPr/>
        <p:txBody>
          <a:bodyPr>
            <a:normAutofit lnSpcReduction="10000"/>
          </a:bodyPr>
          <a:lstStyle/>
          <a:p>
            <a:r>
              <a:rPr lang="en-US" dirty="0"/>
              <a:t>Includes:</a:t>
            </a:r>
          </a:p>
          <a:p>
            <a:pPr lvl="1"/>
            <a:r>
              <a:rPr lang="en-US" dirty="0"/>
              <a:t>Maritime Workers	</a:t>
            </a:r>
          </a:p>
          <a:p>
            <a:pPr lvl="1"/>
            <a:r>
              <a:rPr lang="en-US" dirty="0"/>
              <a:t>Port </a:t>
            </a:r>
            <a:r>
              <a:rPr lang="en-US" dirty="0" smtClean="0"/>
              <a:t>Employees</a:t>
            </a:r>
          </a:p>
          <a:p>
            <a:pPr lvl="1"/>
            <a:r>
              <a:rPr lang="en-US" dirty="0" smtClean="0"/>
              <a:t>Shipboard </a:t>
            </a:r>
            <a:r>
              <a:rPr lang="en-US" dirty="0"/>
              <a:t>personnel </a:t>
            </a:r>
            <a:endParaRPr lang="en-US" dirty="0" smtClean="0"/>
          </a:p>
          <a:p>
            <a:pPr lvl="1"/>
            <a:r>
              <a:rPr lang="en-US" dirty="0" smtClean="0"/>
              <a:t>Venders</a:t>
            </a:r>
          </a:p>
          <a:p>
            <a:pPr lvl="1"/>
            <a:r>
              <a:rPr lang="en-US" dirty="0" smtClean="0"/>
              <a:t>Fire Service</a:t>
            </a:r>
          </a:p>
          <a:p>
            <a:pPr lvl="1"/>
            <a:r>
              <a:rPr lang="en-US" dirty="0" smtClean="0"/>
              <a:t>Law Enforcement</a:t>
            </a:r>
          </a:p>
          <a:p>
            <a:pPr lvl="1"/>
            <a:r>
              <a:rPr lang="en-US" dirty="0" smtClean="0"/>
              <a:t>Port/Waterfront Facilities</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19</a:t>
            </a:fld>
            <a:endParaRPr lang="en-US"/>
          </a:p>
        </p:txBody>
      </p:sp>
      <p:pic>
        <p:nvPicPr>
          <p:cNvPr id="6" name="Picture 5" title="Yellow Hazmat Storage Cabinet with numerous chemical markings on it"/>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11952" y="1484376"/>
            <a:ext cx="2670048" cy="4572000"/>
          </a:xfrm>
          <a:prstGeom prst="rect">
            <a:avLst/>
          </a:prstGeom>
        </p:spPr>
      </p:pic>
    </p:spTree>
    <p:extLst>
      <p:ext uri="{BB962C8B-B14F-4D97-AF65-F5344CB8AC3E}">
        <p14:creationId xmlns:p14="http://schemas.microsoft.com/office/powerpoint/2010/main" val="2060960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Acknowledgement</a:t>
            </a:r>
          </a:p>
        </p:txBody>
      </p:sp>
      <p:sp>
        <p:nvSpPr>
          <p:cNvPr id="3" name="Content Placeholder 2"/>
          <p:cNvSpPr>
            <a:spLocks noGrp="1"/>
          </p:cNvSpPr>
          <p:nvPr>
            <p:ph idx="1"/>
          </p:nvPr>
        </p:nvSpPr>
        <p:spPr>
          <a:xfrm>
            <a:off x="926592" y="2035174"/>
            <a:ext cx="7588758" cy="4140201"/>
          </a:xfrm>
        </p:spPr>
        <p:txBody>
          <a:bodyPr/>
          <a:lstStyle/>
          <a:p>
            <a:r>
              <a:rPr lang="en-US" dirty="0"/>
              <a:t>This material was produced under grant number </a:t>
            </a:r>
            <a:r>
              <a:rPr lang="en-US" dirty="0" smtClean="0"/>
              <a:t>SH-31200-SH7 </a:t>
            </a:r>
            <a:r>
              <a:rPr lang="en-US" dirty="0"/>
              <a:t>from the Occupational Safety and Health Administration, U.S. Department of Labor. It does not necessarily reflect the views or policies of the U.S. Department of Labor, nor does mention of trade names, commercial products, or organizations imply endorsement by the U.S. Government</a:t>
            </a:r>
            <a:r>
              <a:rPr lang="en-US" dirty="0" smtClean="0"/>
              <a:t>.</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2</a:t>
            </a:fld>
            <a:endParaRPr lang="en-US"/>
          </a:p>
        </p:txBody>
      </p:sp>
    </p:spTree>
    <p:extLst>
      <p:ext uri="{BB962C8B-B14F-4D97-AF65-F5344CB8AC3E}">
        <p14:creationId xmlns:p14="http://schemas.microsoft.com/office/powerpoint/2010/main" val="1456181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Awareness </a:t>
            </a:r>
            <a:r>
              <a:rPr lang="en-US" dirty="0"/>
              <a:t>Level Worker</a:t>
            </a:r>
          </a:p>
        </p:txBody>
      </p:sp>
      <p:sp>
        <p:nvSpPr>
          <p:cNvPr id="3" name="Content Placeholder 2"/>
          <p:cNvSpPr>
            <a:spLocks noGrp="1"/>
          </p:cNvSpPr>
          <p:nvPr>
            <p:ph idx="1"/>
          </p:nvPr>
        </p:nvSpPr>
        <p:spPr>
          <a:xfrm>
            <a:off x="628650" y="1299633"/>
            <a:ext cx="7886700" cy="2510367"/>
          </a:xfrm>
        </p:spPr>
        <p:txBody>
          <a:bodyPr>
            <a:normAutofit fontScale="85000" lnSpcReduction="20000"/>
          </a:bodyPr>
          <a:lstStyle/>
          <a:p>
            <a:r>
              <a:rPr lang="en-US" dirty="0"/>
              <a:t>Includes:</a:t>
            </a:r>
          </a:p>
          <a:p>
            <a:pPr lvl="1"/>
            <a:r>
              <a:rPr lang="en-US" dirty="0" smtClean="0"/>
              <a:t>Vessel </a:t>
            </a:r>
            <a:r>
              <a:rPr lang="en-US" dirty="0"/>
              <a:t>Crew/Staff</a:t>
            </a:r>
          </a:p>
          <a:p>
            <a:pPr lvl="1"/>
            <a:r>
              <a:rPr lang="en-US" dirty="0"/>
              <a:t>Facility Operators/Staff/Industry Personnel</a:t>
            </a:r>
          </a:p>
          <a:p>
            <a:pPr lvl="1"/>
            <a:r>
              <a:rPr lang="en-US" dirty="0"/>
              <a:t>Support Contractors/Venders</a:t>
            </a:r>
          </a:p>
          <a:p>
            <a:pPr lvl="1"/>
            <a:r>
              <a:rPr lang="en-US" dirty="0"/>
              <a:t>Security Awareness</a:t>
            </a:r>
          </a:p>
        </p:txBody>
      </p:sp>
      <p:sp>
        <p:nvSpPr>
          <p:cNvPr id="4" name="Slide Number Placeholder 3"/>
          <p:cNvSpPr>
            <a:spLocks noGrp="1"/>
          </p:cNvSpPr>
          <p:nvPr>
            <p:ph type="sldNum" sz="quarter" idx="12"/>
          </p:nvPr>
        </p:nvSpPr>
        <p:spPr/>
        <p:txBody>
          <a:bodyPr/>
          <a:lstStyle/>
          <a:p>
            <a:fld id="{4143DF73-E6D7-4BFA-8DED-47BBF436CC30}" type="slidenum">
              <a:rPr lang="en-US" smtClean="0"/>
              <a:t>20</a:t>
            </a:fld>
            <a:endParaRPr lang="en-US"/>
          </a:p>
        </p:txBody>
      </p:sp>
      <p:pic>
        <p:nvPicPr>
          <p:cNvPr id="5" name="Picture 4" title="Three maritine workers are moving a large yellow containe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176272" y="3959352"/>
            <a:ext cx="4474464" cy="2523744"/>
          </a:xfrm>
          <a:prstGeom prst="rect">
            <a:avLst/>
          </a:prstGeom>
        </p:spPr>
      </p:pic>
    </p:spTree>
    <p:extLst>
      <p:ext uri="{BB962C8B-B14F-4D97-AF65-F5344CB8AC3E}">
        <p14:creationId xmlns:p14="http://schemas.microsoft.com/office/powerpoint/2010/main" val="2498083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Awareness Level </a:t>
            </a:r>
            <a:r>
              <a:rPr lang="en-US" dirty="0" smtClean="0"/>
              <a:t>Worker Responsibilities</a:t>
            </a:r>
            <a:endParaRPr lang="en-US" dirty="0"/>
          </a:p>
        </p:txBody>
      </p:sp>
      <p:sp>
        <p:nvSpPr>
          <p:cNvPr id="3" name="Content Placeholder 2"/>
          <p:cNvSpPr>
            <a:spLocks noGrp="1"/>
          </p:cNvSpPr>
          <p:nvPr>
            <p:ph idx="1"/>
          </p:nvPr>
        </p:nvSpPr>
        <p:spPr/>
        <p:txBody>
          <a:bodyPr>
            <a:normAutofit/>
          </a:bodyPr>
          <a:lstStyle/>
          <a:p>
            <a:pPr marL="914400" indent="-514350">
              <a:buFont typeface="+mj-lt"/>
              <a:buAutoNum type="arabicPeriod"/>
            </a:pPr>
            <a:r>
              <a:rPr lang="en-US" sz="3200" dirty="0" smtClean="0"/>
              <a:t>Recognition/Identification</a:t>
            </a:r>
            <a:endParaRPr lang="en-US" sz="3200" dirty="0"/>
          </a:p>
          <a:p>
            <a:pPr marL="914400" indent="-514350">
              <a:buFont typeface="+mj-lt"/>
              <a:buAutoNum type="arabicPeriod"/>
            </a:pPr>
            <a:r>
              <a:rPr lang="en-US" sz="3200" dirty="0"/>
              <a:t>Notification</a:t>
            </a:r>
          </a:p>
          <a:p>
            <a:pPr marL="914400" indent="-514350">
              <a:buFont typeface="+mj-lt"/>
              <a:buAutoNum type="arabicPeriod"/>
            </a:pPr>
            <a:r>
              <a:rPr lang="en-US" sz="3200" dirty="0"/>
              <a:t>Isolation</a:t>
            </a:r>
          </a:p>
          <a:p>
            <a:pPr marL="914400" indent="-514350">
              <a:buFont typeface="+mj-lt"/>
              <a:buAutoNum type="arabicPeriod"/>
            </a:pPr>
            <a:r>
              <a:rPr lang="en-US" sz="3200" dirty="0" smtClean="0"/>
              <a:t>Protection</a:t>
            </a:r>
          </a:p>
          <a:p>
            <a:pPr marL="514350" indent="-514350">
              <a:buFont typeface="+mj-lt"/>
              <a:buAutoNum type="arabicPeriod"/>
            </a:pPr>
            <a:endParaRPr lang="en-US" sz="3200" dirty="0"/>
          </a:p>
          <a:p>
            <a:pPr algn="ctr"/>
            <a:r>
              <a:rPr lang="en-US" sz="3200" dirty="0" smtClean="0"/>
              <a:t>Work </a:t>
            </a:r>
            <a:r>
              <a:rPr lang="en-US" sz="3200" dirty="0"/>
              <a:t>is done in a non-intervention </a:t>
            </a:r>
            <a:r>
              <a:rPr lang="en-US" sz="3200" dirty="0" smtClean="0"/>
              <a:t>mode!</a:t>
            </a:r>
            <a:endParaRPr lang="en-US" sz="3200" dirty="0"/>
          </a:p>
        </p:txBody>
      </p:sp>
      <p:sp>
        <p:nvSpPr>
          <p:cNvPr id="4" name="Slide Number Placeholder 3"/>
          <p:cNvSpPr>
            <a:spLocks noGrp="1"/>
          </p:cNvSpPr>
          <p:nvPr>
            <p:ph type="sldNum" sz="quarter" idx="12"/>
          </p:nvPr>
        </p:nvSpPr>
        <p:spPr/>
        <p:txBody>
          <a:bodyPr/>
          <a:lstStyle/>
          <a:p>
            <a:fld id="{4143DF73-E6D7-4BFA-8DED-47BBF436CC30}" type="slidenum">
              <a:rPr lang="en-US" smtClean="0"/>
              <a:t>21</a:t>
            </a:fld>
            <a:endParaRPr lang="en-US"/>
          </a:p>
        </p:txBody>
      </p:sp>
    </p:spTree>
    <p:extLst>
      <p:ext uri="{BB962C8B-B14F-4D97-AF65-F5344CB8AC3E}">
        <p14:creationId xmlns:p14="http://schemas.microsoft.com/office/powerpoint/2010/main" val="8682252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1. </a:t>
            </a:r>
            <a:r>
              <a:rPr lang="en-US" dirty="0" smtClean="0"/>
              <a:t>Recognition/Identification</a:t>
            </a:r>
            <a:endParaRPr lang="en-US" dirty="0"/>
          </a:p>
        </p:txBody>
      </p:sp>
      <p:sp>
        <p:nvSpPr>
          <p:cNvPr id="6" name="Content Placeholder 5"/>
          <p:cNvSpPr>
            <a:spLocks noGrp="1"/>
          </p:cNvSpPr>
          <p:nvPr>
            <p:ph idx="1"/>
          </p:nvPr>
        </p:nvSpPr>
        <p:spPr>
          <a:xfrm>
            <a:off x="628650" y="1435100"/>
            <a:ext cx="5162550" cy="4741863"/>
          </a:xfrm>
        </p:spPr>
        <p:txBody>
          <a:bodyPr/>
          <a:lstStyle/>
          <a:p>
            <a:pPr lvl="1">
              <a:spcBef>
                <a:spcPts val="1200"/>
              </a:spcBef>
              <a:spcAft>
                <a:spcPts val="1200"/>
              </a:spcAft>
            </a:pPr>
            <a:r>
              <a:rPr lang="en-US" dirty="0"/>
              <a:t>Recognize the presence of hazardous materials</a:t>
            </a:r>
          </a:p>
          <a:p>
            <a:pPr lvl="1">
              <a:spcBef>
                <a:spcPts val="1200"/>
              </a:spcBef>
              <a:spcAft>
                <a:spcPts val="1200"/>
              </a:spcAft>
            </a:pPr>
            <a:r>
              <a:rPr lang="en-US" dirty="0"/>
              <a:t>Identify if possible</a:t>
            </a:r>
          </a:p>
          <a:p>
            <a:pPr lvl="1">
              <a:spcBef>
                <a:spcPts val="1200"/>
              </a:spcBef>
              <a:spcAft>
                <a:spcPts val="1200"/>
              </a:spcAft>
            </a:pPr>
            <a:r>
              <a:rPr lang="en-US" dirty="0"/>
              <a:t>Gather </a:t>
            </a:r>
            <a:r>
              <a:rPr lang="en-US" dirty="0" smtClean="0"/>
              <a:t>information</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22</a:t>
            </a:fld>
            <a:endParaRPr lang="en-US"/>
          </a:p>
        </p:txBody>
      </p:sp>
      <p:pic>
        <p:nvPicPr>
          <p:cNvPr id="2" name="Picture 1" title="Worker wearing a hardhat, orange life vest, and knee pad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300216" y="1645920"/>
            <a:ext cx="1908048" cy="4419600"/>
          </a:xfrm>
          <a:prstGeom prst="rect">
            <a:avLst/>
          </a:prstGeom>
        </p:spPr>
      </p:pic>
    </p:spTree>
    <p:extLst>
      <p:ext uri="{BB962C8B-B14F-4D97-AF65-F5344CB8AC3E}">
        <p14:creationId xmlns:p14="http://schemas.microsoft.com/office/powerpoint/2010/main" val="308892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
            </a:r>
            <a:r>
              <a:rPr lang="en-US" altLang="en-US" dirty="0" smtClean="0"/>
              <a:t>Notification</a:t>
            </a:r>
            <a:endParaRPr lang="en-US" dirty="0"/>
          </a:p>
        </p:txBody>
      </p:sp>
      <p:sp>
        <p:nvSpPr>
          <p:cNvPr id="3" name="Content Placeholder 2"/>
          <p:cNvSpPr>
            <a:spLocks noGrp="1"/>
          </p:cNvSpPr>
          <p:nvPr>
            <p:ph idx="1"/>
          </p:nvPr>
        </p:nvSpPr>
        <p:spPr/>
        <p:txBody>
          <a:bodyPr/>
          <a:lstStyle/>
          <a:p>
            <a:pPr lvl="1">
              <a:spcBef>
                <a:spcPts val="1200"/>
              </a:spcBef>
              <a:spcAft>
                <a:spcPts val="1200"/>
              </a:spcAft>
            </a:pPr>
            <a:r>
              <a:rPr lang="en-US" dirty="0"/>
              <a:t>Vessel Protocol/VRP Procedures</a:t>
            </a:r>
          </a:p>
          <a:p>
            <a:pPr lvl="1">
              <a:spcBef>
                <a:spcPts val="1200"/>
              </a:spcBef>
              <a:spcAft>
                <a:spcPts val="1200"/>
              </a:spcAft>
            </a:pPr>
            <a:r>
              <a:rPr lang="en-US" dirty="0" smtClean="0"/>
              <a:t>FRP procedures</a:t>
            </a:r>
          </a:p>
          <a:p>
            <a:pPr lvl="1">
              <a:spcBef>
                <a:spcPts val="1200"/>
              </a:spcBef>
              <a:spcAft>
                <a:spcPts val="1200"/>
              </a:spcAft>
            </a:pPr>
            <a:r>
              <a:rPr lang="en-US" dirty="0" smtClean="0"/>
              <a:t>Safety Zones</a:t>
            </a:r>
          </a:p>
          <a:p>
            <a:pPr lvl="1">
              <a:spcBef>
                <a:spcPts val="1200"/>
              </a:spcBef>
              <a:spcAft>
                <a:spcPts val="1200"/>
              </a:spcAft>
            </a:pPr>
            <a:r>
              <a:rPr lang="en-US" dirty="0" smtClean="0"/>
              <a:t>Medical</a:t>
            </a:r>
          </a:p>
          <a:p>
            <a:pPr lvl="1">
              <a:spcBef>
                <a:spcPts val="1200"/>
              </a:spcBef>
              <a:spcAft>
                <a:spcPts val="1200"/>
              </a:spcAft>
            </a:pPr>
            <a:r>
              <a:rPr lang="en-US" dirty="0" smtClean="0"/>
              <a:t>Provide Updates</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23</a:t>
            </a:fld>
            <a:endParaRPr lang="en-US"/>
          </a:p>
        </p:txBody>
      </p:sp>
    </p:spTree>
    <p:extLst>
      <p:ext uri="{BB962C8B-B14F-4D97-AF65-F5344CB8AC3E}">
        <p14:creationId xmlns:p14="http://schemas.microsoft.com/office/powerpoint/2010/main" val="3672201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a:t>
            </a:r>
            <a:r>
              <a:rPr lang="en-US" dirty="0" smtClean="0"/>
              <a:t>Isolation</a:t>
            </a:r>
            <a:endParaRPr lang="en-US" dirty="0"/>
          </a:p>
        </p:txBody>
      </p:sp>
      <p:sp>
        <p:nvSpPr>
          <p:cNvPr id="3" name="Content Placeholder 2"/>
          <p:cNvSpPr>
            <a:spLocks noGrp="1"/>
          </p:cNvSpPr>
          <p:nvPr>
            <p:ph idx="1"/>
          </p:nvPr>
        </p:nvSpPr>
        <p:spPr>
          <a:xfrm>
            <a:off x="628650" y="1435100"/>
            <a:ext cx="4265083" cy="4741863"/>
          </a:xfrm>
        </p:spPr>
        <p:txBody>
          <a:bodyPr/>
          <a:lstStyle/>
          <a:p>
            <a:pPr lvl="1">
              <a:spcBef>
                <a:spcPts val="1200"/>
              </a:spcBef>
              <a:spcAft>
                <a:spcPts val="1200"/>
              </a:spcAft>
            </a:pPr>
            <a:r>
              <a:rPr lang="en-US" dirty="0"/>
              <a:t>Your </a:t>
            </a:r>
            <a:r>
              <a:rPr lang="en-US" dirty="0" smtClean="0"/>
              <a:t>safety</a:t>
            </a:r>
            <a:r>
              <a:rPr lang="en-US" dirty="0"/>
              <a:t>!</a:t>
            </a:r>
          </a:p>
          <a:p>
            <a:pPr lvl="1">
              <a:spcBef>
                <a:spcPts val="1200"/>
              </a:spcBef>
              <a:spcAft>
                <a:spcPts val="1200"/>
              </a:spcAft>
            </a:pPr>
            <a:r>
              <a:rPr lang="en-US" dirty="0"/>
              <a:t>Your </a:t>
            </a:r>
            <a:r>
              <a:rPr lang="en-US" dirty="0" smtClean="0"/>
              <a:t>security</a:t>
            </a:r>
            <a:r>
              <a:rPr lang="en-US" dirty="0"/>
              <a:t>!</a:t>
            </a:r>
          </a:p>
          <a:p>
            <a:pPr lvl="1">
              <a:spcBef>
                <a:spcPts val="1200"/>
              </a:spcBef>
              <a:spcAft>
                <a:spcPts val="1200"/>
              </a:spcAft>
            </a:pPr>
            <a:r>
              <a:rPr lang="en-US" dirty="0" smtClean="0"/>
              <a:t>Safety </a:t>
            </a:r>
            <a:r>
              <a:rPr lang="en-US" dirty="0"/>
              <a:t>of </a:t>
            </a:r>
            <a:r>
              <a:rPr lang="en-US" dirty="0" smtClean="0"/>
              <a:t>others!</a:t>
            </a:r>
          </a:p>
          <a:p>
            <a:pPr lvl="1">
              <a:spcBef>
                <a:spcPts val="1200"/>
              </a:spcBef>
              <a:spcAft>
                <a:spcPts val="1200"/>
              </a:spcAft>
            </a:pPr>
            <a:r>
              <a:rPr lang="en-US" dirty="0" smtClean="0"/>
              <a:t>Security </a:t>
            </a:r>
            <a:r>
              <a:rPr lang="en-US" dirty="0"/>
              <a:t>of </a:t>
            </a:r>
            <a:r>
              <a:rPr lang="en-US" dirty="0" smtClean="0"/>
              <a:t>others!</a:t>
            </a:r>
          </a:p>
          <a:p>
            <a:pPr lvl="1">
              <a:spcBef>
                <a:spcPts val="1200"/>
              </a:spcBef>
              <a:spcAft>
                <a:spcPts val="1200"/>
              </a:spcAft>
            </a:pPr>
            <a:r>
              <a:rPr lang="en-US" dirty="0" smtClean="0"/>
              <a:t>Evacuate/Safety Zones/ Deny entry</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24</a:t>
            </a:fld>
            <a:endParaRPr lang="en-US"/>
          </a:p>
        </p:txBody>
      </p:sp>
      <p:pic>
        <p:nvPicPr>
          <p:cNvPr id="6" name="Picture 5" title="Electronic sign reading, &quot;Hazmat Incident Ahead&quot;"/>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42560" y="1709928"/>
            <a:ext cx="3267456" cy="4023360"/>
          </a:xfrm>
          <a:prstGeom prst="rect">
            <a:avLst/>
          </a:prstGeom>
        </p:spPr>
      </p:pic>
    </p:spTree>
    <p:extLst>
      <p:ext uri="{BB962C8B-B14F-4D97-AF65-F5344CB8AC3E}">
        <p14:creationId xmlns:p14="http://schemas.microsoft.com/office/powerpoint/2010/main" val="10329891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a:t>
            </a:r>
            <a:r>
              <a:rPr lang="en-US" dirty="0" smtClean="0"/>
              <a:t>Protection</a:t>
            </a:r>
            <a:endParaRPr lang="en-US" dirty="0"/>
          </a:p>
        </p:txBody>
      </p:sp>
      <p:sp>
        <p:nvSpPr>
          <p:cNvPr id="3" name="Content Placeholder 2"/>
          <p:cNvSpPr>
            <a:spLocks noGrp="1"/>
          </p:cNvSpPr>
          <p:nvPr>
            <p:ph idx="1"/>
          </p:nvPr>
        </p:nvSpPr>
        <p:spPr/>
        <p:txBody>
          <a:bodyPr/>
          <a:lstStyle/>
          <a:p>
            <a:pPr lvl="1"/>
            <a:r>
              <a:rPr lang="en-US" dirty="0"/>
              <a:t>Initiate </a:t>
            </a:r>
            <a:r>
              <a:rPr lang="en-US" dirty="0" smtClean="0"/>
              <a:t>defensive actions </a:t>
            </a:r>
            <a:endParaRPr lang="en-US" dirty="0"/>
          </a:p>
          <a:p>
            <a:pPr lvl="1"/>
            <a:r>
              <a:rPr lang="en-US" dirty="0"/>
              <a:t>Inform/Protect </a:t>
            </a:r>
            <a:r>
              <a:rPr lang="en-US" dirty="0" smtClean="0"/>
              <a:t>passengers and coworkers</a:t>
            </a:r>
            <a:endParaRPr lang="en-US" dirty="0"/>
          </a:p>
          <a:p>
            <a:pPr lvl="1"/>
            <a:r>
              <a:rPr lang="en-US" dirty="0"/>
              <a:t>Inform </a:t>
            </a:r>
            <a:r>
              <a:rPr lang="en-US" dirty="0" smtClean="0"/>
              <a:t>adjacent facilities </a:t>
            </a:r>
          </a:p>
          <a:p>
            <a:pPr lvl="1"/>
            <a:r>
              <a:rPr lang="en-US" dirty="0" smtClean="0"/>
              <a:t>Protect/Inform </a:t>
            </a:r>
            <a:r>
              <a:rPr lang="en-US" dirty="0"/>
              <a:t>First Responders</a:t>
            </a:r>
          </a:p>
          <a:p>
            <a:pPr lvl="1"/>
            <a:r>
              <a:rPr lang="en-US" dirty="0"/>
              <a:t>Initiate Incident Command System (ICS</a:t>
            </a:r>
            <a:r>
              <a:rPr lang="en-US" dirty="0" smtClean="0"/>
              <a:t>)</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25</a:t>
            </a:fld>
            <a:endParaRPr lang="en-US"/>
          </a:p>
        </p:txBody>
      </p:sp>
    </p:spTree>
    <p:extLst>
      <p:ext uri="{BB962C8B-B14F-4D97-AF65-F5344CB8AC3E}">
        <p14:creationId xmlns:p14="http://schemas.microsoft.com/office/powerpoint/2010/main" val="26311207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a:t>
            </a:r>
          </a:p>
        </p:txBody>
      </p:sp>
      <p:sp>
        <p:nvSpPr>
          <p:cNvPr id="4" name="Slide Number Placeholder 3"/>
          <p:cNvSpPr>
            <a:spLocks noGrp="1"/>
          </p:cNvSpPr>
          <p:nvPr>
            <p:ph type="sldNum" sz="quarter" idx="12"/>
          </p:nvPr>
        </p:nvSpPr>
        <p:spPr/>
        <p:txBody>
          <a:bodyPr/>
          <a:lstStyle/>
          <a:p>
            <a:fld id="{4143DF73-E6D7-4BFA-8DED-47BBF436CC30}" type="slidenum">
              <a:rPr lang="en-US" smtClean="0"/>
              <a:t>26</a:t>
            </a:fld>
            <a:endParaRPr lang="en-US"/>
          </a:p>
        </p:txBody>
      </p:sp>
      <p:pic>
        <p:nvPicPr>
          <p:cNvPr id="6" name="Content Placeholder 5" title="White circle with the words &quot;Manahttan Project, A Bomb&quot; in the middle of it"/>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628650" y="2060462"/>
            <a:ext cx="7886700" cy="4089625"/>
          </a:xfrm>
        </p:spPr>
      </p:pic>
    </p:spTree>
    <p:extLst>
      <p:ext uri="{BB962C8B-B14F-4D97-AF65-F5344CB8AC3E}">
        <p14:creationId xmlns:p14="http://schemas.microsoft.com/office/powerpoint/2010/main" val="20387352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Love Canal - Niagara </a:t>
            </a:r>
            <a:r>
              <a:rPr lang="en-US" dirty="0" smtClean="0"/>
              <a:t>Falls, NY 1978</a:t>
            </a:r>
            <a:endParaRPr lang="en-US" dirty="0"/>
          </a:p>
        </p:txBody>
      </p:sp>
      <p:sp>
        <p:nvSpPr>
          <p:cNvPr id="3" name="Content Placeholder 2"/>
          <p:cNvSpPr>
            <a:spLocks noGrp="1"/>
          </p:cNvSpPr>
          <p:nvPr>
            <p:ph idx="1"/>
          </p:nvPr>
        </p:nvSpPr>
        <p:spPr>
          <a:xfrm>
            <a:off x="628650" y="1183849"/>
            <a:ext cx="7886700" cy="2713567"/>
          </a:xfrm>
        </p:spPr>
        <p:txBody>
          <a:bodyPr>
            <a:normAutofit/>
          </a:bodyPr>
          <a:lstStyle/>
          <a:p>
            <a:pPr lvl="1"/>
            <a:r>
              <a:rPr lang="en-US" dirty="0"/>
              <a:t>Originally a canal around Niagara Falls</a:t>
            </a:r>
          </a:p>
          <a:p>
            <a:pPr lvl="1"/>
            <a:r>
              <a:rPr lang="en-US" dirty="0"/>
              <a:t>Purchased by Hooker Chemical in 1942</a:t>
            </a:r>
          </a:p>
          <a:p>
            <a:pPr lvl="1"/>
            <a:r>
              <a:rPr lang="en-US" dirty="0"/>
              <a:t>Used as a waste disposal site</a:t>
            </a:r>
          </a:p>
          <a:p>
            <a:pPr lvl="1"/>
            <a:r>
              <a:rPr lang="en-US" dirty="0"/>
              <a:t>1942-1954 estimated 22,000 tons of </a:t>
            </a:r>
            <a:r>
              <a:rPr lang="en-US" dirty="0" smtClean="0"/>
              <a:t>waste</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27</a:t>
            </a:fld>
            <a:endParaRPr lang="en-US"/>
          </a:p>
        </p:txBody>
      </p:sp>
      <p:pic>
        <p:nvPicPr>
          <p:cNvPr id="7" name="Picture 6" title="Black and white photo showing hundreds of drums of waste"/>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66216" y="3776472"/>
            <a:ext cx="2822448" cy="2743200"/>
          </a:xfrm>
          <a:prstGeom prst="rect">
            <a:avLst/>
          </a:prstGeom>
        </p:spPr>
      </p:pic>
      <p:pic>
        <p:nvPicPr>
          <p:cNvPr id="8" name="Picture 7" title="Black and white photo showing numerous drums of waste and the words &quot;22,000 tons of toxic waste&quot; written over the picture"/>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200144" y="3874008"/>
            <a:ext cx="4084320" cy="2743200"/>
          </a:xfrm>
          <a:prstGeom prst="rect">
            <a:avLst/>
          </a:prstGeom>
        </p:spPr>
      </p:pic>
    </p:spTree>
    <p:extLst>
      <p:ext uri="{BB962C8B-B14F-4D97-AF65-F5344CB8AC3E}">
        <p14:creationId xmlns:p14="http://schemas.microsoft.com/office/powerpoint/2010/main" val="40514202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Love Canal - Niagara </a:t>
            </a:r>
            <a:r>
              <a:rPr lang="en-US" dirty="0" smtClean="0"/>
              <a:t>Falls, NY 1978 </a:t>
            </a:r>
            <a:endParaRPr lang="en-US" dirty="0"/>
          </a:p>
        </p:txBody>
      </p:sp>
      <p:sp>
        <p:nvSpPr>
          <p:cNvPr id="3" name="Content Placeholder 2"/>
          <p:cNvSpPr>
            <a:spLocks noGrp="1"/>
          </p:cNvSpPr>
          <p:nvPr>
            <p:ph idx="1"/>
          </p:nvPr>
        </p:nvSpPr>
        <p:spPr>
          <a:xfrm>
            <a:off x="628650" y="4013200"/>
            <a:ext cx="7886700" cy="2554287"/>
          </a:xfrm>
        </p:spPr>
        <p:txBody>
          <a:bodyPr>
            <a:normAutofit lnSpcReduction="10000"/>
          </a:bodyPr>
          <a:lstStyle/>
          <a:p>
            <a:pPr lvl="1"/>
            <a:r>
              <a:rPr lang="en-US" dirty="0" smtClean="0"/>
              <a:t>1953 </a:t>
            </a:r>
            <a:r>
              <a:rPr lang="en-US" dirty="0"/>
              <a:t>school district purchased for $1.00</a:t>
            </a:r>
          </a:p>
          <a:p>
            <a:pPr lvl="1"/>
            <a:r>
              <a:rPr lang="en-US" dirty="0"/>
              <a:t>1978 news reported health issues</a:t>
            </a:r>
          </a:p>
          <a:p>
            <a:pPr lvl="1"/>
            <a:r>
              <a:rPr lang="en-US" dirty="0"/>
              <a:t>Led to the development of Comprehensive Environmental Response, Compensation and Liability Act (CERCLA</a:t>
            </a:r>
            <a:r>
              <a:rPr lang="en-US" dirty="0" smtClean="0"/>
              <a:t>)</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28</a:t>
            </a:fld>
            <a:endParaRPr lang="en-US"/>
          </a:p>
        </p:txBody>
      </p:sp>
      <p:pic>
        <p:nvPicPr>
          <p:cNvPr id="7" name="Picture 6" title="Side view of the school that was built on the site of the Hooker Chemical Plant"/>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48512" y="1405128"/>
            <a:ext cx="3243072" cy="2462784"/>
          </a:xfrm>
          <a:prstGeom prst="rect">
            <a:avLst/>
          </a:prstGeom>
        </p:spPr>
      </p:pic>
      <p:pic>
        <p:nvPicPr>
          <p:cNvPr id="8" name="Picture 7" title="Birds-eye view of leveled area of dirt, what was previously the Hooker chemical plant"/>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376672" y="1380744"/>
            <a:ext cx="2779776" cy="2462784"/>
          </a:xfrm>
          <a:prstGeom prst="rect">
            <a:avLst/>
          </a:prstGeom>
        </p:spPr>
      </p:pic>
    </p:spTree>
    <p:extLst>
      <p:ext uri="{BB962C8B-B14F-4D97-AF65-F5344CB8AC3E}">
        <p14:creationId xmlns:p14="http://schemas.microsoft.com/office/powerpoint/2010/main" val="4157019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Texas City, Texas </a:t>
            </a:r>
            <a:r>
              <a:rPr lang="en-US" dirty="0" smtClean="0"/>
              <a:t>- April </a:t>
            </a:r>
            <a:r>
              <a:rPr lang="en-US" dirty="0"/>
              <a:t>6, 1947</a:t>
            </a:r>
          </a:p>
        </p:txBody>
      </p:sp>
      <p:sp>
        <p:nvSpPr>
          <p:cNvPr id="3" name="Content Placeholder 2"/>
          <p:cNvSpPr>
            <a:spLocks noGrp="1"/>
          </p:cNvSpPr>
          <p:nvPr>
            <p:ph idx="1"/>
          </p:nvPr>
        </p:nvSpPr>
        <p:spPr/>
        <p:txBody>
          <a:bodyPr>
            <a:normAutofit/>
          </a:bodyPr>
          <a:lstStyle/>
          <a:p>
            <a:pPr lvl="1"/>
            <a:r>
              <a:rPr lang="en-US" dirty="0"/>
              <a:t>French ship “</a:t>
            </a:r>
            <a:r>
              <a:rPr lang="en-US" dirty="0" err="1"/>
              <a:t>Grandcamp</a:t>
            </a:r>
            <a:r>
              <a:rPr lang="en-US" dirty="0"/>
              <a:t>” </a:t>
            </a:r>
            <a:r>
              <a:rPr lang="en-US" dirty="0" smtClean="0"/>
              <a:t>caught on fire</a:t>
            </a:r>
            <a:endParaRPr lang="en-US" dirty="0"/>
          </a:p>
          <a:p>
            <a:pPr lvl="1"/>
            <a:r>
              <a:rPr lang="en-US" dirty="0"/>
              <a:t>Cargo of cotton, twine, tobacco and ammonium nitrate fertilizer</a:t>
            </a:r>
          </a:p>
          <a:p>
            <a:pPr lvl="1"/>
            <a:r>
              <a:rPr lang="en-US" dirty="0"/>
              <a:t>Fire started from </a:t>
            </a:r>
            <a:r>
              <a:rPr lang="en-US" dirty="0" smtClean="0"/>
              <a:t>a deckhand who was smoking</a:t>
            </a:r>
            <a:endParaRPr lang="en-US" dirty="0"/>
          </a:p>
          <a:p>
            <a:pPr lvl="1"/>
            <a:r>
              <a:rPr lang="en-US" dirty="0" smtClean="0"/>
              <a:t>Ship </a:t>
            </a:r>
            <a:r>
              <a:rPr lang="en-US" dirty="0"/>
              <a:t>explosion killed 27 firefighters and 34 crew member</a:t>
            </a:r>
          </a:p>
          <a:p>
            <a:pPr lvl="1"/>
            <a:r>
              <a:rPr lang="en-US" dirty="0"/>
              <a:t>Caused additional fires and explosions inland</a:t>
            </a:r>
          </a:p>
          <a:p>
            <a:pPr lvl="1"/>
            <a:r>
              <a:rPr lang="en-US" dirty="0"/>
              <a:t>Events killed 550 people, 3,000 + </a:t>
            </a:r>
            <a:r>
              <a:rPr lang="en-US" dirty="0" smtClean="0"/>
              <a:t>injured</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29</a:t>
            </a:fld>
            <a:endParaRPr lang="en-US"/>
          </a:p>
        </p:txBody>
      </p:sp>
    </p:spTree>
    <p:extLst>
      <p:ext uri="{BB962C8B-B14F-4D97-AF65-F5344CB8AC3E}">
        <p14:creationId xmlns:p14="http://schemas.microsoft.com/office/powerpoint/2010/main" val="2762127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Administration</a:t>
            </a:r>
          </a:p>
        </p:txBody>
      </p:sp>
      <p:sp>
        <p:nvSpPr>
          <p:cNvPr id="3" name="Content Placeholder 2"/>
          <p:cNvSpPr>
            <a:spLocks noGrp="1"/>
          </p:cNvSpPr>
          <p:nvPr>
            <p:ph idx="1"/>
          </p:nvPr>
        </p:nvSpPr>
        <p:spPr>
          <a:xfrm>
            <a:off x="628650" y="2035174"/>
            <a:ext cx="7886700" cy="4570899"/>
          </a:xfrm>
        </p:spPr>
        <p:txBody>
          <a:bodyPr>
            <a:normAutofit fontScale="92500" lnSpcReduction="20000"/>
          </a:bodyPr>
          <a:lstStyle/>
          <a:p>
            <a:pPr lvl="1"/>
            <a:r>
              <a:rPr lang="en-US" dirty="0" smtClean="0"/>
              <a:t>Instructor and Participant Introductions</a:t>
            </a:r>
          </a:p>
          <a:p>
            <a:pPr lvl="1"/>
            <a:r>
              <a:rPr lang="en-US" dirty="0" smtClean="0"/>
              <a:t>Registration </a:t>
            </a:r>
            <a:r>
              <a:rPr lang="en-US" dirty="0"/>
              <a:t>&amp; </a:t>
            </a:r>
            <a:r>
              <a:rPr lang="en-US" dirty="0" smtClean="0"/>
              <a:t>Sign-In</a:t>
            </a:r>
          </a:p>
          <a:p>
            <a:pPr lvl="1"/>
            <a:r>
              <a:rPr lang="en-US" dirty="0" smtClean="0"/>
              <a:t>Pre-Test</a:t>
            </a:r>
            <a:endParaRPr lang="en-US" dirty="0"/>
          </a:p>
          <a:p>
            <a:pPr lvl="1"/>
            <a:r>
              <a:rPr lang="en-US" dirty="0" smtClean="0"/>
              <a:t>Restrooms </a:t>
            </a:r>
            <a:r>
              <a:rPr lang="en-US" dirty="0"/>
              <a:t>and Break </a:t>
            </a:r>
            <a:r>
              <a:rPr lang="en-US" dirty="0" smtClean="0"/>
              <a:t>Area</a:t>
            </a:r>
          </a:p>
          <a:p>
            <a:pPr lvl="1"/>
            <a:r>
              <a:rPr lang="en-US" dirty="0" smtClean="0"/>
              <a:t>Tobacco </a:t>
            </a:r>
            <a:r>
              <a:rPr lang="en-US" dirty="0"/>
              <a:t>Use and Smoking </a:t>
            </a:r>
            <a:r>
              <a:rPr lang="en-US" dirty="0" smtClean="0"/>
              <a:t>Area</a:t>
            </a:r>
          </a:p>
          <a:p>
            <a:pPr lvl="1"/>
            <a:r>
              <a:rPr lang="en-US" dirty="0" smtClean="0"/>
              <a:t>Life </a:t>
            </a:r>
            <a:r>
              <a:rPr lang="en-US" dirty="0"/>
              <a:t>Safety </a:t>
            </a:r>
            <a:r>
              <a:rPr lang="en-US" dirty="0" smtClean="0"/>
              <a:t>Announcement</a:t>
            </a:r>
          </a:p>
          <a:p>
            <a:pPr lvl="1"/>
            <a:r>
              <a:rPr lang="en-US" dirty="0" smtClean="0"/>
              <a:t>Agenda Review</a:t>
            </a:r>
          </a:p>
          <a:p>
            <a:pPr lvl="1"/>
            <a:r>
              <a:rPr lang="en-US" dirty="0" smtClean="0"/>
              <a:t>Facilities</a:t>
            </a:r>
          </a:p>
          <a:p>
            <a:pPr lvl="1"/>
            <a:r>
              <a:rPr lang="en-US" dirty="0" smtClean="0"/>
              <a:t>Cell Phone</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3</a:t>
            </a:fld>
            <a:endParaRPr lang="en-US"/>
          </a:p>
        </p:txBody>
      </p:sp>
    </p:spTree>
    <p:extLst>
      <p:ext uri="{BB962C8B-B14F-4D97-AF65-F5344CB8AC3E}">
        <p14:creationId xmlns:p14="http://schemas.microsoft.com/office/powerpoint/2010/main" val="2082238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Texas City, Texas </a:t>
            </a:r>
            <a:r>
              <a:rPr lang="en-US" dirty="0" smtClean="0"/>
              <a:t>- April </a:t>
            </a:r>
            <a:r>
              <a:rPr lang="en-US" dirty="0"/>
              <a:t>6, </a:t>
            </a:r>
            <a:r>
              <a:rPr lang="en-US" dirty="0" smtClean="0"/>
              <a:t>1947 </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30</a:t>
            </a:fld>
            <a:endParaRPr lang="en-US"/>
          </a:p>
        </p:txBody>
      </p:sp>
      <p:pic>
        <p:nvPicPr>
          <p:cNvPr id="5" name="Content Placeholder 4" title="Birds-eye view of the port and inland of the site where the Grandcamp Fire and Explosion occured"/>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1109598" y="1435100"/>
            <a:ext cx="6924803" cy="4741863"/>
          </a:xfrm>
        </p:spPr>
      </p:pic>
    </p:spTree>
    <p:extLst>
      <p:ext uri="{BB962C8B-B14F-4D97-AF65-F5344CB8AC3E}">
        <p14:creationId xmlns:p14="http://schemas.microsoft.com/office/powerpoint/2010/main" val="42800971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Legislative Acts</a:t>
            </a:r>
          </a:p>
        </p:txBody>
      </p:sp>
      <p:sp>
        <p:nvSpPr>
          <p:cNvPr id="3" name="Content Placeholder 2"/>
          <p:cNvSpPr>
            <a:spLocks noGrp="1"/>
          </p:cNvSpPr>
          <p:nvPr>
            <p:ph idx="1"/>
          </p:nvPr>
        </p:nvSpPr>
        <p:spPr/>
        <p:txBody>
          <a:bodyPr/>
          <a:lstStyle/>
          <a:p>
            <a:pPr lvl="1">
              <a:spcBef>
                <a:spcPts val="1200"/>
              </a:spcBef>
              <a:spcAft>
                <a:spcPts val="1200"/>
              </a:spcAft>
            </a:pPr>
            <a:r>
              <a:rPr lang="en-US" dirty="0"/>
              <a:t>Clean Water Act of 1970</a:t>
            </a:r>
          </a:p>
          <a:p>
            <a:pPr lvl="1">
              <a:spcBef>
                <a:spcPts val="1200"/>
              </a:spcBef>
              <a:spcAft>
                <a:spcPts val="1200"/>
              </a:spcAft>
            </a:pPr>
            <a:r>
              <a:rPr lang="en-US" dirty="0"/>
              <a:t>Comprehensive Environmental Response, Compensation, and Liability Act of 1980</a:t>
            </a:r>
          </a:p>
          <a:p>
            <a:pPr lvl="1">
              <a:spcBef>
                <a:spcPts val="1200"/>
              </a:spcBef>
              <a:spcAft>
                <a:spcPts val="1200"/>
              </a:spcAft>
            </a:pPr>
            <a:r>
              <a:rPr lang="en-US" dirty="0"/>
              <a:t>Resource Conservation and Recovery Act, 1976</a:t>
            </a:r>
          </a:p>
          <a:p>
            <a:pPr lvl="1">
              <a:spcBef>
                <a:spcPts val="1200"/>
              </a:spcBef>
              <a:spcAft>
                <a:spcPts val="1200"/>
              </a:spcAft>
            </a:pPr>
            <a:r>
              <a:rPr lang="en-US" dirty="0"/>
              <a:t>Superfund Amendments and Reauthorization Act of </a:t>
            </a:r>
            <a:r>
              <a:rPr lang="en-US" dirty="0" smtClean="0"/>
              <a:t>1986</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31</a:t>
            </a:fld>
            <a:endParaRPr lang="en-US"/>
          </a:p>
        </p:txBody>
      </p:sp>
    </p:spTree>
    <p:extLst>
      <p:ext uri="{BB962C8B-B14F-4D97-AF65-F5344CB8AC3E}">
        <p14:creationId xmlns:p14="http://schemas.microsoft.com/office/powerpoint/2010/main" val="9441750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Hazard Communication </a:t>
            </a:r>
            <a:r>
              <a:rPr lang="en-US" dirty="0" smtClean="0"/>
              <a:t>(</a:t>
            </a:r>
            <a:r>
              <a:rPr lang="en-US" dirty="0"/>
              <a:t>HAZCOM)</a:t>
            </a:r>
          </a:p>
        </p:txBody>
      </p:sp>
      <p:sp>
        <p:nvSpPr>
          <p:cNvPr id="3" name="Content Placeholder 2"/>
          <p:cNvSpPr>
            <a:spLocks noGrp="1"/>
          </p:cNvSpPr>
          <p:nvPr>
            <p:ph idx="1"/>
          </p:nvPr>
        </p:nvSpPr>
        <p:spPr/>
        <p:txBody>
          <a:bodyPr/>
          <a:lstStyle/>
          <a:p>
            <a:pPr marL="0" lvl="1" indent="0">
              <a:buNone/>
            </a:pPr>
            <a:r>
              <a:rPr lang="en-US" dirty="0"/>
              <a:t>2012 </a:t>
            </a:r>
            <a:r>
              <a:rPr lang="en-US" dirty="0" smtClean="0"/>
              <a:t>Updates</a:t>
            </a:r>
            <a:endParaRPr lang="en-US" dirty="0"/>
          </a:p>
          <a:p>
            <a:pPr lvl="1"/>
            <a:r>
              <a:rPr lang="en-US" dirty="0" smtClean="0"/>
              <a:t>Comply </a:t>
            </a:r>
            <a:r>
              <a:rPr lang="en-US" dirty="0"/>
              <a:t>with </a:t>
            </a:r>
            <a:r>
              <a:rPr lang="en-US" dirty="0" smtClean="0"/>
              <a:t>Global Harmonization System (GHS)</a:t>
            </a:r>
            <a:endParaRPr lang="en-US" dirty="0"/>
          </a:p>
          <a:p>
            <a:pPr lvl="1"/>
            <a:r>
              <a:rPr lang="en-US" dirty="0"/>
              <a:t>Improve </a:t>
            </a:r>
            <a:r>
              <a:rPr lang="en-US" dirty="0" smtClean="0"/>
              <a:t>employee </a:t>
            </a:r>
            <a:r>
              <a:rPr lang="en-US" dirty="0"/>
              <a:t>safety</a:t>
            </a:r>
          </a:p>
          <a:p>
            <a:pPr lvl="1"/>
            <a:r>
              <a:rPr lang="en-US" dirty="0"/>
              <a:t>Enhance workers comprehension of chemicals</a:t>
            </a:r>
          </a:p>
          <a:p>
            <a:pPr lvl="1"/>
            <a:r>
              <a:rPr lang="en-US" dirty="0" smtClean="0"/>
              <a:t>Standardize Safety Data Sheets (SDS)</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32</a:t>
            </a:fld>
            <a:endParaRPr lang="en-US"/>
          </a:p>
        </p:txBody>
      </p:sp>
    </p:spTree>
    <p:extLst>
      <p:ext uri="{BB962C8B-B14F-4D97-AF65-F5344CB8AC3E}">
        <p14:creationId xmlns:p14="http://schemas.microsoft.com/office/powerpoint/2010/main" val="22123081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Global Harmonization System (GHS) </a:t>
            </a:r>
          </a:p>
        </p:txBody>
      </p:sp>
      <p:sp>
        <p:nvSpPr>
          <p:cNvPr id="3" name="Content Placeholder 2"/>
          <p:cNvSpPr>
            <a:spLocks noGrp="1"/>
          </p:cNvSpPr>
          <p:nvPr>
            <p:ph idx="1"/>
          </p:nvPr>
        </p:nvSpPr>
        <p:spPr>
          <a:xfrm>
            <a:off x="4105275" y="2035172"/>
            <a:ext cx="4705350" cy="4140201"/>
          </a:xfrm>
        </p:spPr>
        <p:txBody>
          <a:bodyPr/>
          <a:lstStyle/>
          <a:p>
            <a:pPr lvl="1"/>
            <a:r>
              <a:rPr lang="en-US" dirty="0"/>
              <a:t>Globally used </a:t>
            </a:r>
            <a:r>
              <a:rPr lang="en-US" dirty="0" smtClean="0"/>
              <a:t>system</a:t>
            </a:r>
          </a:p>
          <a:p>
            <a:pPr lvl="1"/>
            <a:r>
              <a:rPr lang="en-US" dirty="0" smtClean="0"/>
              <a:t>Defines </a:t>
            </a:r>
            <a:r>
              <a:rPr lang="en-US" dirty="0"/>
              <a:t>chemical </a:t>
            </a:r>
            <a:r>
              <a:rPr lang="en-US" dirty="0" smtClean="0"/>
              <a:t>characteristics</a:t>
            </a:r>
          </a:p>
          <a:p>
            <a:pPr lvl="1"/>
            <a:r>
              <a:rPr lang="en-US" dirty="0" smtClean="0"/>
              <a:t>Chemical </a:t>
            </a:r>
            <a:r>
              <a:rPr lang="en-US" dirty="0"/>
              <a:t>c</a:t>
            </a:r>
            <a:r>
              <a:rPr lang="en-US" dirty="0" smtClean="0"/>
              <a:t>lassification </a:t>
            </a:r>
            <a:r>
              <a:rPr lang="en-US" dirty="0"/>
              <a:t>s</a:t>
            </a:r>
            <a:r>
              <a:rPr lang="en-US" dirty="0" smtClean="0"/>
              <a:t>ystem</a:t>
            </a:r>
          </a:p>
          <a:p>
            <a:pPr lvl="1"/>
            <a:r>
              <a:rPr lang="en-US" dirty="0" smtClean="0"/>
              <a:t>Labels</a:t>
            </a:r>
          </a:p>
          <a:p>
            <a:pPr lvl="1"/>
            <a:r>
              <a:rPr lang="en-US" dirty="0" smtClean="0"/>
              <a:t>Safety </a:t>
            </a:r>
            <a:r>
              <a:rPr lang="en-US" dirty="0"/>
              <a:t>Data </a:t>
            </a:r>
            <a:r>
              <a:rPr lang="en-US" dirty="0" smtClean="0"/>
              <a:t>Sheets (SDS)</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33</a:t>
            </a:fld>
            <a:endParaRPr lang="en-US"/>
          </a:p>
        </p:txBody>
      </p:sp>
      <p:pic>
        <p:nvPicPr>
          <p:cNvPr id="6" name="Picture 5" title="Group of nine placards depicting various chemical classifications of the Global Harmonization System"/>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17448" y="2313432"/>
            <a:ext cx="3432048" cy="3425952"/>
          </a:xfrm>
          <a:prstGeom prst="rect">
            <a:avLst/>
          </a:prstGeom>
        </p:spPr>
      </p:pic>
    </p:spTree>
    <p:extLst>
      <p:ext uri="{BB962C8B-B14F-4D97-AF65-F5344CB8AC3E}">
        <p14:creationId xmlns:p14="http://schemas.microsoft.com/office/powerpoint/2010/main" val="42392633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Chemical Classification </a:t>
            </a:r>
            <a:br>
              <a:rPr lang="en-US" dirty="0"/>
            </a:br>
            <a:r>
              <a:rPr lang="en-US" dirty="0"/>
              <a:t>By Regulatory Agencies</a:t>
            </a:r>
          </a:p>
        </p:txBody>
      </p:sp>
      <p:sp>
        <p:nvSpPr>
          <p:cNvPr id="3" name="Content Placeholder 2"/>
          <p:cNvSpPr>
            <a:spLocks noGrp="1"/>
          </p:cNvSpPr>
          <p:nvPr>
            <p:ph idx="1"/>
          </p:nvPr>
        </p:nvSpPr>
        <p:spPr/>
        <p:txBody>
          <a:bodyPr/>
          <a:lstStyle/>
          <a:p>
            <a:pPr lvl="1">
              <a:spcBef>
                <a:spcPts val="1200"/>
              </a:spcBef>
              <a:spcAft>
                <a:spcPts val="1200"/>
              </a:spcAft>
            </a:pPr>
            <a:r>
              <a:rPr lang="en-US" dirty="0"/>
              <a:t>Department of Transportation (DOT)</a:t>
            </a:r>
          </a:p>
          <a:p>
            <a:pPr lvl="1">
              <a:spcBef>
                <a:spcPts val="1200"/>
              </a:spcBef>
              <a:spcAft>
                <a:spcPts val="1200"/>
              </a:spcAft>
            </a:pPr>
            <a:r>
              <a:rPr lang="en-US" dirty="0"/>
              <a:t>Environmental Protection Agency (EPA)</a:t>
            </a:r>
          </a:p>
          <a:p>
            <a:pPr lvl="1">
              <a:spcBef>
                <a:spcPts val="1200"/>
              </a:spcBef>
              <a:spcAft>
                <a:spcPts val="1200"/>
              </a:spcAft>
            </a:pPr>
            <a:r>
              <a:rPr lang="en-US" dirty="0"/>
              <a:t>Occupational Safety &amp; Health Administration (OSHA)</a:t>
            </a:r>
          </a:p>
          <a:p>
            <a:pPr lvl="1">
              <a:spcBef>
                <a:spcPts val="1200"/>
              </a:spcBef>
              <a:spcAft>
                <a:spcPts val="1200"/>
              </a:spcAft>
            </a:pPr>
            <a:r>
              <a:rPr lang="en-US" dirty="0"/>
              <a:t>Global Harmonization System (GHS</a:t>
            </a:r>
            <a:r>
              <a:rPr lang="en-US" dirty="0" smtClean="0"/>
              <a:t>)</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34</a:t>
            </a:fld>
            <a:endParaRPr lang="en-US"/>
          </a:p>
        </p:txBody>
      </p:sp>
    </p:spTree>
    <p:extLst>
      <p:ext uri="{BB962C8B-B14F-4D97-AF65-F5344CB8AC3E}">
        <p14:creationId xmlns:p14="http://schemas.microsoft.com/office/powerpoint/2010/main" val="10718170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Hazardous </a:t>
            </a:r>
            <a:r>
              <a:rPr lang="en-US" dirty="0" smtClean="0"/>
              <a:t>Material</a:t>
            </a:r>
            <a:endParaRPr lang="en-US" dirty="0"/>
          </a:p>
        </p:txBody>
      </p:sp>
      <p:sp>
        <p:nvSpPr>
          <p:cNvPr id="3" name="Content Placeholder 2"/>
          <p:cNvSpPr>
            <a:spLocks noGrp="1"/>
          </p:cNvSpPr>
          <p:nvPr>
            <p:ph idx="1"/>
          </p:nvPr>
        </p:nvSpPr>
        <p:spPr/>
        <p:txBody>
          <a:bodyPr/>
          <a:lstStyle/>
          <a:p>
            <a:r>
              <a:rPr lang="en-US" dirty="0"/>
              <a:t>“Any substance … exposure which results or may result in adverse affects on the health or safety of employees…”</a:t>
            </a:r>
          </a:p>
          <a:p>
            <a:endParaRPr lang="en-US" dirty="0" smtClean="0"/>
          </a:p>
          <a:p>
            <a:endParaRPr lang="en-US" dirty="0" smtClean="0"/>
          </a:p>
          <a:p>
            <a:pPr algn="ctr"/>
            <a:r>
              <a:rPr lang="en-US" dirty="0"/>
              <a:t>Occupational Safety and Health </a:t>
            </a:r>
            <a:r>
              <a:rPr lang="en-US" dirty="0" smtClean="0"/>
              <a:t>Administration</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35</a:t>
            </a:fld>
            <a:endParaRPr lang="en-US"/>
          </a:p>
        </p:txBody>
      </p:sp>
    </p:spTree>
    <p:extLst>
      <p:ext uri="{BB962C8B-B14F-4D97-AF65-F5344CB8AC3E}">
        <p14:creationId xmlns:p14="http://schemas.microsoft.com/office/powerpoint/2010/main" val="23957730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Hazardous </a:t>
            </a:r>
            <a:r>
              <a:rPr lang="en-US" dirty="0" smtClean="0"/>
              <a:t>Material </a:t>
            </a:r>
            <a:endParaRPr lang="en-US" dirty="0"/>
          </a:p>
        </p:txBody>
      </p:sp>
      <p:sp>
        <p:nvSpPr>
          <p:cNvPr id="3" name="Content Placeholder 2"/>
          <p:cNvSpPr>
            <a:spLocks noGrp="1"/>
          </p:cNvSpPr>
          <p:nvPr>
            <p:ph idx="1"/>
          </p:nvPr>
        </p:nvSpPr>
        <p:spPr>
          <a:xfrm>
            <a:off x="481012" y="1435100"/>
            <a:ext cx="8181975" cy="4741863"/>
          </a:xfrm>
        </p:spPr>
        <p:txBody>
          <a:bodyPr/>
          <a:lstStyle/>
          <a:p>
            <a:r>
              <a:rPr lang="en-US" dirty="0"/>
              <a:t>“Any substance or material which has been determined to be capable of posing an unreasonable risk to health, safety,  and property when transported...”</a:t>
            </a:r>
          </a:p>
          <a:p>
            <a:endParaRPr lang="en-US" dirty="0" smtClean="0"/>
          </a:p>
          <a:p>
            <a:endParaRPr lang="en-US" dirty="0" smtClean="0"/>
          </a:p>
          <a:p>
            <a:pPr algn="ctr"/>
            <a:r>
              <a:rPr lang="en-US" dirty="0"/>
              <a:t>Department Of Transportation</a:t>
            </a:r>
          </a:p>
        </p:txBody>
      </p:sp>
      <p:sp>
        <p:nvSpPr>
          <p:cNvPr id="4" name="Slide Number Placeholder 3"/>
          <p:cNvSpPr>
            <a:spLocks noGrp="1"/>
          </p:cNvSpPr>
          <p:nvPr>
            <p:ph type="sldNum" sz="quarter" idx="12"/>
          </p:nvPr>
        </p:nvSpPr>
        <p:spPr/>
        <p:txBody>
          <a:bodyPr/>
          <a:lstStyle/>
          <a:p>
            <a:fld id="{4143DF73-E6D7-4BFA-8DED-47BBF436CC30}" type="slidenum">
              <a:rPr lang="en-US" smtClean="0"/>
              <a:t>36</a:t>
            </a:fld>
            <a:endParaRPr lang="en-US"/>
          </a:p>
        </p:txBody>
      </p:sp>
    </p:spTree>
    <p:extLst>
      <p:ext uri="{BB962C8B-B14F-4D97-AF65-F5344CB8AC3E}">
        <p14:creationId xmlns:p14="http://schemas.microsoft.com/office/powerpoint/2010/main" val="4425124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Hazardous Material</a:t>
            </a:r>
            <a:endParaRPr lang="en-US" dirty="0"/>
          </a:p>
        </p:txBody>
      </p:sp>
      <p:sp>
        <p:nvSpPr>
          <p:cNvPr id="3" name="Content Placeholder 2"/>
          <p:cNvSpPr>
            <a:spLocks noGrp="1"/>
          </p:cNvSpPr>
          <p:nvPr>
            <p:ph idx="1"/>
          </p:nvPr>
        </p:nvSpPr>
        <p:spPr/>
        <p:txBody>
          <a:bodyPr/>
          <a:lstStyle/>
          <a:p>
            <a:r>
              <a:rPr lang="en-US" dirty="0"/>
              <a:t>“Any waste material which is ignitable, corrosive, reactive, or “toxic” which pose a potential hazard to human health and safety and to the environment when improperly managed….”</a:t>
            </a:r>
          </a:p>
          <a:p>
            <a:endParaRPr lang="en-US" dirty="0" smtClean="0"/>
          </a:p>
          <a:p>
            <a:endParaRPr lang="en-US" dirty="0" smtClean="0"/>
          </a:p>
          <a:p>
            <a:pPr algn="ctr"/>
            <a:r>
              <a:rPr lang="en-US" dirty="0"/>
              <a:t>Environmental Protection </a:t>
            </a:r>
            <a:r>
              <a:rPr lang="en-US" dirty="0" smtClean="0"/>
              <a:t>Agency</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37</a:t>
            </a:fld>
            <a:endParaRPr lang="en-US"/>
          </a:p>
        </p:txBody>
      </p:sp>
    </p:spTree>
    <p:extLst>
      <p:ext uri="{BB962C8B-B14F-4D97-AF65-F5344CB8AC3E}">
        <p14:creationId xmlns:p14="http://schemas.microsoft.com/office/powerpoint/2010/main" val="13228482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t>OSHA 29 CFR 1917 &amp; 1918</a:t>
            </a:r>
            <a:endParaRPr lang="en-US" dirty="0"/>
          </a:p>
        </p:txBody>
      </p:sp>
      <p:sp>
        <p:nvSpPr>
          <p:cNvPr id="3" name="Content Placeholder 2"/>
          <p:cNvSpPr>
            <a:spLocks noGrp="1"/>
          </p:cNvSpPr>
          <p:nvPr>
            <p:ph idx="1"/>
          </p:nvPr>
        </p:nvSpPr>
        <p:spPr/>
        <p:txBody>
          <a:bodyPr>
            <a:normAutofit/>
          </a:bodyPr>
          <a:lstStyle/>
          <a:p>
            <a:pPr lvl="1"/>
            <a:r>
              <a:rPr lang="en-US" dirty="0"/>
              <a:t>Specifically address maritime industry</a:t>
            </a:r>
          </a:p>
          <a:p>
            <a:pPr lvl="2"/>
            <a:r>
              <a:rPr lang="en-US" dirty="0"/>
              <a:t>29 CFR </a:t>
            </a:r>
            <a:r>
              <a:rPr lang="en-US" dirty="0" smtClean="0"/>
              <a:t>1917 - Marine </a:t>
            </a:r>
            <a:r>
              <a:rPr lang="en-US" dirty="0"/>
              <a:t>Terminals</a:t>
            </a:r>
          </a:p>
          <a:p>
            <a:pPr lvl="2"/>
            <a:r>
              <a:rPr lang="en-US" dirty="0"/>
              <a:t>29 CFR </a:t>
            </a:r>
            <a:r>
              <a:rPr lang="en-US" dirty="0" smtClean="0"/>
              <a:t>1918 - </a:t>
            </a:r>
            <a:r>
              <a:rPr lang="en-US" dirty="0" err="1" smtClean="0"/>
              <a:t>Longshoring</a:t>
            </a:r>
            <a:endParaRPr lang="en-US" dirty="0"/>
          </a:p>
          <a:p>
            <a:pPr lvl="1"/>
            <a:r>
              <a:rPr lang="en-US" dirty="0"/>
              <a:t>Each has a section for dealing with hazardous materials and emergency response </a:t>
            </a:r>
            <a:r>
              <a:rPr lang="en-US" dirty="0" smtClean="0"/>
              <a:t>plans</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38</a:t>
            </a:fld>
            <a:endParaRPr lang="en-US"/>
          </a:p>
        </p:txBody>
      </p:sp>
    </p:spTree>
    <p:extLst>
      <p:ext uri="{BB962C8B-B14F-4D97-AF65-F5344CB8AC3E}">
        <p14:creationId xmlns:p14="http://schemas.microsoft.com/office/powerpoint/2010/main" val="32836687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NFPA 472 (2008 ed.)</a:t>
            </a:r>
          </a:p>
        </p:txBody>
      </p:sp>
      <p:sp>
        <p:nvSpPr>
          <p:cNvPr id="3" name="Content Placeholder 2"/>
          <p:cNvSpPr>
            <a:spLocks noGrp="1"/>
          </p:cNvSpPr>
          <p:nvPr>
            <p:ph idx="1"/>
          </p:nvPr>
        </p:nvSpPr>
        <p:spPr/>
        <p:txBody>
          <a:bodyPr/>
          <a:lstStyle/>
          <a:p>
            <a:r>
              <a:rPr lang="en-US" dirty="0"/>
              <a:t>Professional Competency for </a:t>
            </a:r>
            <a:r>
              <a:rPr lang="en-US" dirty="0" smtClean="0"/>
              <a:t>Hazmat responders</a:t>
            </a:r>
            <a:endParaRPr lang="en-US" dirty="0"/>
          </a:p>
          <a:p>
            <a:pPr lvl="1"/>
            <a:r>
              <a:rPr lang="en-US" dirty="0"/>
              <a:t>Original basis for 1910.120</a:t>
            </a:r>
          </a:p>
          <a:p>
            <a:pPr lvl="1"/>
            <a:r>
              <a:rPr lang="en-US" dirty="0"/>
              <a:t>Exceeds EPA and OSHA requirements</a:t>
            </a:r>
          </a:p>
          <a:p>
            <a:pPr lvl="1"/>
            <a:r>
              <a:rPr lang="en-US" dirty="0"/>
              <a:t>Expanded levels of competence</a:t>
            </a:r>
          </a:p>
          <a:p>
            <a:pPr lvl="1"/>
            <a:r>
              <a:rPr lang="en-US" dirty="0"/>
              <a:t>Standard established for Fire Service</a:t>
            </a:r>
          </a:p>
          <a:p>
            <a:pPr lvl="1"/>
            <a:r>
              <a:rPr lang="en-US" dirty="0"/>
              <a:t>Many </a:t>
            </a:r>
            <a:r>
              <a:rPr lang="en-US" dirty="0" smtClean="0"/>
              <a:t>industries </a:t>
            </a:r>
            <a:r>
              <a:rPr lang="en-US" dirty="0"/>
              <a:t>also follow this </a:t>
            </a:r>
            <a:r>
              <a:rPr lang="en-US" dirty="0" smtClean="0"/>
              <a:t>standard</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39</a:t>
            </a:fld>
            <a:endParaRPr lang="en-US"/>
          </a:p>
        </p:txBody>
      </p:sp>
    </p:spTree>
    <p:extLst>
      <p:ext uri="{BB962C8B-B14F-4D97-AF65-F5344CB8AC3E}">
        <p14:creationId xmlns:p14="http://schemas.microsoft.com/office/powerpoint/2010/main" val="1764997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Materials</a:t>
            </a:r>
          </a:p>
        </p:txBody>
      </p:sp>
      <p:sp>
        <p:nvSpPr>
          <p:cNvPr id="3" name="Content Placeholder 2"/>
          <p:cNvSpPr>
            <a:spLocks noGrp="1"/>
          </p:cNvSpPr>
          <p:nvPr>
            <p:ph idx="1"/>
          </p:nvPr>
        </p:nvSpPr>
        <p:spPr>
          <a:xfrm>
            <a:off x="628650" y="2035174"/>
            <a:ext cx="7886700" cy="4349751"/>
          </a:xfrm>
        </p:spPr>
        <p:txBody>
          <a:bodyPr>
            <a:normAutofit/>
          </a:bodyPr>
          <a:lstStyle/>
          <a:p>
            <a:pPr lvl="1"/>
            <a:r>
              <a:rPr lang="en-US" dirty="0"/>
              <a:t>PowerPoint presentation slides</a:t>
            </a:r>
          </a:p>
          <a:p>
            <a:pPr lvl="1"/>
            <a:r>
              <a:rPr lang="en-US" dirty="0" smtClean="0"/>
              <a:t>Activity </a:t>
            </a:r>
            <a:r>
              <a:rPr lang="en-US" dirty="0"/>
              <a:t>1.1 Worksheet</a:t>
            </a:r>
          </a:p>
          <a:p>
            <a:pPr lvl="1"/>
            <a:r>
              <a:rPr lang="en-US" dirty="0" smtClean="0"/>
              <a:t>Other reference materials</a:t>
            </a:r>
          </a:p>
          <a:p>
            <a:pPr lvl="2"/>
            <a:r>
              <a:rPr lang="en-US" dirty="0" smtClean="0"/>
              <a:t>DOT </a:t>
            </a:r>
            <a:r>
              <a:rPr lang="en-US" dirty="0"/>
              <a:t>Chart 15</a:t>
            </a:r>
          </a:p>
          <a:p>
            <a:pPr lvl="2"/>
            <a:r>
              <a:rPr lang="en-US" dirty="0" smtClean="0"/>
              <a:t>DOT Emergency </a:t>
            </a:r>
            <a:r>
              <a:rPr lang="en-US" dirty="0"/>
              <a:t>Response Guidebook (ERG)</a:t>
            </a:r>
          </a:p>
          <a:p>
            <a:pPr lvl="2"/>
            <a:r>
              <a:rPr lang="en-US" dirty="0" smtClean="0"/>
              <a:t>Florida Small </a:t>
            </a:r>
            <a:r>
              <a:rPr lang="en-US" dirty="0"/>
              <a:t>Quantity Generators of Hazardous </a:t>
            </a:r>
            <a:r>
              <a:rPr lang="en-US" dirty="0" smtClean="0"/>
              <a:t>Waste</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4</a:t>
            </a:fld>
            <a:endParaRPr lang="en-US"/>
          </a:p>
        </p:txBody>
      </p:sp>
    </p:spTree>
    <p:extLst>
      <p:ext uri="{BB962C8B-B14F-4D97-AF65-F5344CB8AC3E}">
        <p14:creationId xmlns:p14="http://schemas.microsoft.com/office/powerpoint/2010/main" val="15369079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NFPA 473</a:t>
            </a:r>
          </a:p>
        </p:txBody>
      </p:sp>
      <p:sp>
        <p:nvSpPr>
          <p:cNvPr id="3" name="Content Placeholder 2"/>
          <p:cNvSpPr>
            <a:spLocks noGrp="1"/>
          </p:cNvSpPr>
          <p:nvPr>
            <p:ph idx="1"/>
          </p:nvPr>
        </p:nvSpPr>
        <p:spPr/>
        <p:txBody>
          <a:bodyPr/>
          <a:lstStyle/>
          <a:p>
            <a:pPr lvl="1">
              <a:spcBef>
                <a:spcPts val="1200"/>
              </a:spcBef>
              <a:spcAft>
                <a:spcPts val="1200"/>
              </a:spcAft>
            </a:pPr>
            <a:r>
              <a:rPr lang="en-US" dirty="0"/>
              <a:t>Standard for </a:t>
            </a:r>
            <a:r>
              <a:rPr lang="en-US" dirty="0" smtClean="0"/>
              <a:t>competencies </a:t>
            </a:r>
            <a:r>
              <a:rPr lang="en-US" dirty="0"/>
              <a:t>for EMS </a:t>
            </a:r>
            <a:r>
              <a:rPr lang="en-US" dirty="0" smtClean="0"/>
              <a:t>personnel responding </a:t>
            </a:r>
            <a:r>
              <a:rPr lang="en-US" dirty="0"/>
              <a:t>to Hazardous Materials Incidents</a:t>
            </a:r>
          </a:p>
          <a:p>
            <a:pPr lvl="1">
              <a:spcBef>
                <a:spcPts val="1200"/>
              </a:spcBef>
              <a:spcAft>
                <a:spcPts val="1200"/>
              </a:spcAft>
            </a:pPr>
            <a:r>
              <a:rPr lang="en-US" dirty="0"/>
              <a:t>Addresses EMS competence</a:t>
            </a:r>
          </a:p>
          <a:p>
            <a:pPr lvl="1">
              <a:spcBef>
                <a:spcPts val="1200"/>
              </a:spcBef>
              <a:spcAft>
                <a:spcPts val="1200"/>
              </a:spcAft>
            </a:pPr>
            <a:r>
              <a:rPr lang="en-US" dirty="0"/>
              <a:t>Identifies levels of </a:t>
            </a:r>
            <a:r>
              <a:rPr lang="en-US" dirty="0" smtClean="0"/>
              <a:t>training</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40</a:t>
            </a:fld>
            <a:endParaRPr lang="en-US"/>
          </a:p>
        </p:txBody>
      </p:sp>
    </p:spTree>
    <p:extLst>
      <p:ext uri="{BB962C8B-B14F-4D97-AF65-F5344CB8AC3E}">
        <p14:creationId xmlns:p14="http://schemas.microsoft.com/office/powerpoint/2010/main" val="12240379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Levels of Training</a:t>
            </a:r>
          </a:p>
        </p:txBody>
      </p:sp>
      <p:sp>
        <p:nvSpPr>
          <p:cNvPr id="3" name="Content Placeholder 2"/>
          <p:cNvSpPr>
            <a:spLocks noGrp="1"/>
          </p:cNvSpPr>
          <p:nvPr>
            <p:ph idx="1"/>
          </p:nvPr>
        </p:nvSpPr>
        <p:spPr/>
        <p:txBody>
          <a:bodyPr/>
          <a:lstStyle/>
          <a:p>
            <a:pPr lvl="1">
              <a:spcBef>
                <a:spcPts val="1200"/>
              </a:spcBef>
              <a:spcAft>
                <a:spcPts val="1200"/>
              </a:spcAft>
            </a:pPr>
            <a:r>
              <a:rPr lang="en-US" dirty="0" smtClean="0"/>
              <a:t>Awareness</a:t>
            </a:r>
          </a:p>
          <a:p>
            <a:pPr lvl="1">
              <a:spcBef>
                <a:spcPts val="1200"/>
              </a:spcBef>
              <a:spcAft>
                <a:spcPts val="1200"/>
              </a:spcAft>
            </a:pPr>
            <a:r>
              <a:rPr lang="en-US" dirty="0" smtClean="0"/>
              <a:t>Operations</a:t>
            </a:r>
          </a:p>
          <a:p>
            <a:pPr lvl="1">
              <a:spcBef>
                <a:spcPts val="1200"/>
              </a:spcBef>
              <a:spcAft>
                <a:spcPts val="1200"/>
              </a:spcAft>
            </a:pPr>
            <a:r>
              <a:rPr lang="en-US" dirty="0"/>
              <a:t>Incident </a:t>
            </a:r>
            <a:r>
              <a:rPr lang="en-US" dirty="0" smtClean="0"/>
              <a:t>Commander</a:t>
            </a:r>
          </a:p>
          <a:p>
            <a:pPr lvl="1">
              <a:spcBef>
                <a:spcPts val="1200"/>
              </a:spcBef>
              <a:spcAft>
                <a:spcPts val="1200"/>
              </a:spcAft>
            </a:pPr>
            <a:r>
              <a:rPr lang="en-US" dirty="0" smtClean="0"/>
              <a:t>Technician</a:t>
            </a:r>
          </a:p>
          <a:p>
            <a:pPr lvl="1">
              <a:spcBef>
                <a:spcPts val="1200"/>
              </a:spcBef>
              <a:spcAft>
                <a:spcPts val="1200"/>
              </a:spcAft>
            </a:pPr>
            <a:r>
              <a:rPr lang="en-US" dirty="0" smtClean="0"/>
              <a:t>Specialist</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41</a:t>
            </a:fld>
            <a:endParaRPr lang="en-US"/>
          </a:p>
        </p:txBody>
      </p:sp>
    </p:spTree>
    <p:extLst>
      <p:ext uri="{BB962C8B-B14F-4D97-AF65-F5344CB8AC3E}">
        <p14:creationId xmlns:p14="http://schemas.microsoft.com/office/powerpoint/2010/main" val="36894864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Awareness Level </a:t>
            </a:r>
          </a:p>
        </p:txBody>
      </p:sp>
      <p:sp>
        <p:nvSpPr>
          <p:cNvPr id="3" name="Content Placeholder 2"/>
          <p:cNvSpPr>
            <a:spLocks noGrp="1"/>
          </p:cNvSpPr>
          <p:nvPr>
            <p:ph idx="1"/>
          </p:nvPr>
        </p:nvSpPr>
        <p:spPr/>
        <p:txBody>
          <a:bodyPr/>
          <a:lstStyle/>
          <a:p>
            <a:pPr lvl="1"/>
            <a:r>
              <a:rPr lang="en-US" dirty="0"/>
              <a:t>Training level of this course</a:t>
            </a:r>
          </a:p>
          <a:p>
            <a:pPr lvl="1"/>
            <a:r>
              <a:rPr lang="en-US" dirty="0"/>
              <a:t>Non-Intervention Activities</a:t>
            </a:r>
          </a:p>
          <a:p>
            <a:pPr lvl="2"/>
            <a:r>
              <a:rPr lang="en-US" dirty="0" smtClean="0"/>
              <a:t>Personal safety </a:t>
            </a:r>
            <a:endParaRPr lang="en-US" dirty="0"/>
          </a:p>
          <a:p>
            <a:pPr lvl="2"/>
            <a:r>
              <a:rPr lang="en-US" dirty="0"/>
              <a:t>Safety of </a:t>
            </a:r>
            <a:r>
              <a:rPr lang="en-US" dirty="0" smtClean="0"/>
              <a:t>others</a:t>
            </a:r>
            <a:endParaRPr lang="en-US" dirty="0"/>
          </a:p>
          <a:p>
            <a:pPr lvl="2"/>
            <a:r>
              <a:rPr lang="en-US" dirty="0"/>
              <a:t>Notification</a:t>
            </a:r>
          </a:p>
          <a:p>
            <a:pPr lvl="2"/>
            <a:r>
              <a:rPr lang="en-US" dirty="0"/>
              <a:t>Activate Facility Response Plan (FRP)</a:t>
            </a:r>
          </a:p>
          <a:p>
            <a:pPr lvl="2"/>
            <a:r>
              <a:rPr lang="en-US" dirty="0"/>
              <a:t>Activate Vessel Response Plan (VRP</a:t>
            </a:r>
            <a:r>
              <a:rPr lang="en-US" dirty="0" smtClean="0"/>
              <a:t>)</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42</a:t>
            </a:fld>
            <a:endParaRPr lang="en-US"/>
          </a:p>
        </p:txBody>
      </p:sp>
    </p:spTree>
    <p:extLst>
      <p:ext uri="{BB962C8B-B14F-4D97-AF65-F5344CB8AC3E}">
        <p14:creationId xmlns:p14="http://schemas.microsoft.com/office/powerpoint/2010/main" val="25650358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Operations Level </a:t>
            </a:r>
          </a:p>
        </p:txBody>
      </p:sp>
      <p:sp>
        <p:nvSpPr>
          <p:cNvPr id="3" name="Content Placeholder 2"/>
          <p:cNvSpPr>
            <a:spLocks noGrp="1"/>
          </p:cNvSpPr>
          <p:nvPr>
            <p:ph idx="1"/>
          </p:nvPr>
        </p:nvSpPr>
        <p:spPr/>
        <p:txBody>
          <a:bodyPr/>
          <a:lstStyle/>
          <a:p>
            <a:pPr lvl="1">
              <a:spcBef>
                <a:spcPts val="1200"/>
              </a:spcBef>
              <a:spcAft>
                <a:spcPts val="1200"/>
              </a:spcAft>
            </a:pPr>
            <a:r>
              <a:rPr lang="en-US" dirty="0"/>
              <a:t>Defensive a</a:t>
            </a:r>
            <a:r>
              <a:rPr lang="en-US" dirty="0" smtClean="0"/>
              <a:t>ctivities</a:t>
            </a:r>
            <a:endParaRPr lang="en-US" dirty="0"/>
          </a:p>
          <a:p>
            <a:pPr lvl="2">
              <a:spcBef>
                <a:spcPts val="1200"/>
              </a:spcBef>
              <a:spcAft>
                <a:spcPts val="1200"/>
              </a:spcAft>
            </a:pPr>
            <a:r>
              <a:rPr lang="en-US" dirty="0"/>
              <a:t>Initial response</a:t>
            </a:r>
          </a:p>
          <a:p>
            <a:pPr lvl="2">
              <a:spcBef>
                <a:spcPts val="1200"/>
              </a:spcBef>
              <a:spcAft>
                <a:spcPts val="1200"/>
              </a:spcAft>
            </a:pPr>
            <a:r>
              <a:rPr lang="en-US" dirty="0"/>
              <a:t>Protect people, property, environment</a:t>
            </a:r>
          </a:p>
          <a:p>
            <a:pPr lvl="2">
              <a:spcBef>
                <a:spcPts val="1200"/>
              </a:spcBef>
              <a:spcAft>
                <a:spcPts val="1200"/>
              </a:spcAft>
            </a:pPr>
            <a:r>
              <a:rPr lang="en-US" dirty="0"/>
              <a:t>May control product spread from safe distances</a:t>
            </a:r>
          </a:p>
        </p:txBody>
      </p:sp>
      <p:sp>
        <p:nvSpPr>
          <p:cNvPr id="4" name="Slide Number Placeholder 3"/>
          <p:cNvSpPr>
            <a:spLocks noGrp="1"/>
          </p:cNvSpPr>
          <p:nvPr>
            <p:ph type="sldNum" sz="quarter" idx="12"/>
          </p:nvPr>
        </p:nvSpPr>
        <p:spPr/>
        <p:txBody>
          <a:bodyPr/>
          <a:lstStyle/>
          <a:p>
            <a:fld id="{4143DF73-E6D7-4BFA-8DED-47BBF436CC30}" type="slidenum">
              <a:rPr lang="en-US" smtClean="0"/>
              <a:t>43</a:t>
            </a:fld>
            <a:endParaRPr lang="en-US"/>
          </a:p>
        </p:txBody>
      </p:sp>
    </p:spTree>
    <p:extLst>
      <p:ext uri="{BB962C8B-B14F-4D97-AF65-F5344CB8AC3E}">
        <p14:creationId xmlns:p14="http://schemas.microsoft.com/office/powerpoint/2010/main" val="14858342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Incident Commander Level </a:t>
            </a:r>
          </a:p>
        </p:txBody>
      </p:sp>
      <p:sp>
        <p:nvSpPr>
          <p:cNvPr id="3" name="Content Placeholder 2"/>
          <p:cNvSpPr>
            <a:spLocks noGrp="1"/>
          </p:cNvSpPr>
          <p:nvPr>
            <p:ph idx="1"/>
          </p:nvPr>
        </p:nvSpPr>
        <p:spPr/>
        <p:txBody>
          <a:bodyPr>
            <a:normAutofit/>
          </a:bodyPr>
          <a:lstStyle/>
          <a:p>
            <a:pPr lvl="1">
              <a:spcBef>
                <a:spcPts val="1200"/>
              </a:spcBef>
              <a:spcAft>
                <a:spcPts val="1200"/>
              </a:spcAft>
            </a:pPr>
            <a:r>
              <a:rPr lang="en-US" dirty="0"/>
              <a:t>Commands level above Operations level</a:t>
            </a:r>
          </a:p>
          <a:p>
            <a:pPr lvl="1">
              <a:spcBef>
                <a:spcPts val="1200"/>
              </a:spcBef>
              <a:spcAft>
                <a:spcPts val="1200"/>
              </a:spcAft>
            </a:pPr>
            <a:r>
              <a:rPr lang="en-US" dirty="0"/>
              <a:t>Training to the operations level plus incident commander</a:t>
            </a:r>
          </a:p>
          <a:p>
            <a:pPr lvl="1">
              <a:spcBef>
                <a:spcPts val="1200"/>
              </a:spcBef>
              <a:spcAft>
                <a:spcPts val="1200"/>
              </a:spcAft>
            </a:pPr>
            <a:r>
              <a:rPr lang="en-US" dirty="0"/>
              <a:t>May be any individual who may have to assume command</a:t>
            </a:r>
          </a:p>
        </p:txBody>
      </p:sp>
      <p:sp>
        <p:nvSpPr>
          <p:cNvPr id="4" name="Slide Number Placeholder 3"/>
          <p:cNvSpPr>
            <a:spLocks noGrp="1"/>
          </p:cNvSpPr>
          <p:nvPr>
            <p:ph type="sldNum" sz="quarter" idx="12"/>
          </p:nvPr>
        </p:nvSpPr>
        <p:spPr/>
        <p:txBody>
          <a:bodyPr/>
          <a:lstStyle/>
          <a:p>
            <a:fld id="{4143DF73-E6D7-4BFA-8DED-47BBF436CC30}" type="slidenum">
              <a:rPr lang="en-US" smtClean="0"/>
              <a:t>44</a:t>
            </a:fld>
            <a:endParaRPr lang="en-US"/>
          </a:p>
        </p:txBody>
      </p:sp>
    </p:spTree>
    <p:extLst>
      <p:ext uri="{BB962C8B-B14F-4D97-AF65-F5344CB8AC3E}">
        <p14:creationId xmlns:p14="http://schemas.microsoft.com/office/powerpoint/2010/main" val="38777919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Technician Level </a:t>
            </a:r>
          </a:p>
        </p:txBody>
      </p:sp>
      <p:sp>
        <p:nvSpPr>
          <p:cNvPr id="3" name="Content Placeholder 2"/>
          <p:cNvSpPr>
            <a:spLocks noGrp="1"/>
          </p:cNvSpPr>
          <p:nvPr>
            <p:ph idx="1"/>
          </p:nvPr>
        </p:nvSpPr>
        <p:spPr/>
        <p:txBody>
          <a:bodyPr/>
          <a:lstStyle/>
          <a:p>
            <a:pPr lvl="1">
              <a:spcBef>
                <a:spcPts val="1200"/>
              </a:spcBef>
              <a:spcAft>
                <a:spcPts val="1200"/>
              </a:spcAft>
            </a:pPr>
            <a:r>
              <a:rPr lang="en-US" dirty="0"/>
              <a:t>Offensive Activities</a:t>
            </a:r>
          </a:p>
          <a:p>
            <a:pPr lvl="2">
              <a:spcBef>
                <a:spcPts val="1200"/>
              </a:spcBef>
              <a:spcAft>
                <a:spcPts val="1200"/>
              </a:spcAft>
            </a:pPr>
            <a:r>
              <a:rPr lang="en-US" dirty="0"/>
              <a:t>Active role in leak control</a:t>
            </a:r>
          </a:p>
          <a:p>
            <a:pPr lvl="2">
              <a:spcBef>
                <a:spcPts val="1200"/>
              </a:spcBef>
              <a:spcAft>
                <a:spcPts val="1200"/>
              </a:spcAft>
            </a:pPr>
            <a:r>
              <a:rPr lang="en-US" dirty="0"/>
              <a:t>Comes in contact with product to stop further release</a:t>
            </a:r>
          </a:p>
          <a:p>
            <a:pPr lvl="2">
              <a:spcBef>
                <a:spcPts val="1200"/>
              </a:spcBef>
              <a:spcAft>
                <a:spcPts val="1200"/>
              </a:spcAft>
            </a:pPr>
            <a:r>
              <a:rPr lang="en-US" dirty="0"/>
              <a:t>Greatest potential for exposure</a:t>
            </a:r>
          </a:p>
          <a:p>
            <a:pPr lvl="2">
              <a:spcBef>
                <a:spcPts val="1200"/>
              </a:spcBef>
              <a:spcAft>
                <a:spcPts val="1200"/>
              </a:spcAft>
            </a:pPr>
            <a:r>
              <a:rPr lang="en-US" dirty="0"/>
              <a:t>Supervisory and technical role in response</a:t>
            </a:r>
          </a:p>
        </p:txBody>
      </p:sp>
      <p:sp>
        <p:nvSpPr>
          <p:cNvPr id="4" name="Slide Number Placeholder 3"/>
          <p:cNvSpPr>
            <a:spLocks noGrp="1"/>
          </p:cNvSpPr>
          <p:nvPr>
            <p:ph type="sldNum" sz="quarter" idx="12"/>
          </p:nvPr>
        </p:nvSpPr>
        <p:spPr/>
        <p:txBody>
          <a:bodyPr/>
          <a:lstStyle/>
          <a:p>
            <a:fld id="{4143DF73-E6D7-4BFA-8DED-47BBF436CC30}" type="slidenum">
              <a:rPr lang="en-US" smtClean="0"/>
              <a:t>45</a:t>
            </a:fld>
            <a:endParaRPr lang="en-US"/>
          </a:p>
        </p:txBody>
      </p:sp>
    </p:spTree>
    <p:extLst>
      <p:ext uri="{BB962C8B-B14F-4D97-AF65-F5344CB8AC3E}">
        <p14:creationId xmlns:p14="http://schemas.microsoft.com/office/powerpoint/2010/main" val="9144303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Specialist Level </a:t>
            </a:r>
          </a:p>
        </p:txBody>
      </p:sp>
      <p:sp>
        <p:nvSpPr>
          <p:cNvPr id="3" name="Content Placeholder 2"/>
          <p:cNvSpPr>
            <a:spLocks noGrp="1"/>
          </p:cNvSpPr>
          <p:nvPr>
            <p:ph idx="1"/>
          </p:nvPr>
        </p:nvSpPr>
        <p:spPr/>
        <p:txBody>
          <a:bodyPr>
            <a:normAutofit/>
          </a:bodyPr>
          <a:lstStyle/>
          <a:p>
            <a:pPr lvl="1">
              <a:spcBef>
                <a:spcPts val="1200"/>
              </a:spcBef>
              <a:spcAft>
                <a:spcPts val="1200"/>
              </a:spcAft>
            </a:pPr>
            <a:r>
              <a:rPr lang="en-US" dirty="0"/>
              <a:t>Offensive Activities</a:t>
            </a:r>
          </a:p>
          <a:p>
            <a:pPr lvl="2">
              <a:spcBef>
                <a:spcPts val="1200"/>
              </a:spcBef>
              <a:spcAft>
                <a:spcPts val="1200"/>
              </a:spcAft>
            </a:pPr>
            <a:r>
              <a:rPr lang="en-US" dirty="0" smtClean="0"/>
              <a:t>More </a:t>
            </a:r>
            <a:r>
              <a:rPr lang="en-US" dirty="0"/>
              <a:t>in-depth knowledge than </a:t>
            </a:r>
            <a:r>
              <a:rPr lang="en-US" dirty="0" smtClean="0"/>
              <a:t>Technicians</a:t>
            </a:r>
            <a:endParaRPr lang="en-US" dirty="0"/>
          </a:p>
          <a:p>
            <a:pPr lvl="2">
              <a:spcBef>
                <a:spcPts val="1200"/>
              </a:spcBef>
              <a:spcAft>
                <a:spcPts val="1200"/>
              </a:spcAft>
            </a:pPr>
            <a:r>
              <a:rPr lang="en-US" dirty="0" smtClean="0"/>
              <a:t>Team </a:t>
            </a:r>
            <a:r>
              <a:rPr lang="en-US" dirty="0"/>
              <a:t>leaders or industrial responders</a:t>
            </a:r>
          </a:p>
          <a:p>
            <a:pPr lvl="2">
              <a:spcBef>
                <a:spcPts val="1200"/>
              </a:spcBef>
              <a:spcAft>
                <a:spcPts val="1200"/>
              </a:spcAft>
            </a:pPr>
            <a:r>
              <a:rPr lang="en-US" dirty="0"/>
              <a:t>Specific knowledge</a:t>
            </a:r>
          </a:p>
          <a:p>
            <a:pPr lvl="2">
              <a:spcBef>
                <a:spcPts val="1200"/>
              </a:spcBef>
              <a:spcAft>
                <a:spcPts val="1200"/>
              </a:spcAft>
            </a:pPr>
            <a:r>
              <a:rPr lang="en-US" dirty="0" smtClean="0"/>
              <a:t>Chemical </a:t>
            </a:r>
            <a:r>
              <a:rPr lang="en-US" dirty="0"/>
              <a:t>transportation and </a:t>
            </a:r>
            <a:r>
              <a:rPr lang="en-US" dirty="0" smtClean="0"/>
              <a:t>process</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46</a:t>
            </a:fld>
            <a:endParaRPr lang="en-US"/>
          </a:p>
        </p:txBody>
      </p:sp>
    </p:spTree>
    <p:extLst>
      <p:ext uri="{BB962C8B-B14F-4D97-AF65-F5344CB8AC3E}">
        <p14:creationId xmlns:p14="http://schemas.microsoft.com/office/powerpoint/2010/main" val="13488871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Hazardous Materials Officer</a:t>
            </a:r>
            <a:br>
              <a:rPr lang="en-US" dirty="0"/>
            </a:br>
            <a:r>
              <a:rPr lang="en-US" dirty="0"/>
              <a:t>and Safety Officer</a:t>
            </a:r>
          </a:p>
        </p:txBody>
      </p:sp>
      <p:sp>
        <p:nvSpPr>
          <p:cNvPr id="3" name="Content Placeholder 2"/>
          <p:cNvSpPr>
            <a:spLocks noGrp="1"/>
          </p:cNvSpPr>
          <p:nvPr>
            <p:ph idx="1"/>
          </p:nvPr>
        </p:nvSpPr>
        <p:spPr/>
        <p:txBody>
          <a:bodyPr/>
          <a:lstStyle/>
          <a:p>
            <a:r>
              <a:rPr lang="en-US" dirty="0"/>
              <a:t>Hazardous Materials Officer</a:t>
            </a:r>
          </a:p>
          <a:p>
            <a:pPr lvl="1"/>
            <a:r>
              <a:rPr lang="en-US" dirty="0"/>
              <a:t>Incident </a:t>
            </a:r>
            <a:r>
              <a:rPr lang="en-US" dirty="0" smtClean="0"/>
              <a:t>Commander selects</a:t>
            </a:r>
          </a:p>
          <a:p>
            <a:pPr lvl="1"/>
            <a:r>
              <a:rPr lang="en-US" dirty="0" smtClean="0"/>
              <a:t>Directs </a:t>
            </a:r>
            <a:r>
              <a:rPr lang="en-US" dirty="0"/>
              <a:t>and coordinates all operations</a:t>
            </a:r>
          </a:p>
          <a:p>
            <a:endParaRPr lang="en-US" dirty="0"/>
          </a:p>
          <a:p>
            <a:r>
              <a:rPr lang="en-US" dirty="0"/>
              <a:t>Hazardous Materials Safety Officer</a:t>
            </a:r>
          </a:p>
          <a:p>
            <a:pPr lvl="1"/>
            <a:r>
              <a:rPr lang="en-US" dirty="0"/>
              <a:t>Operates the Incident Management System</a:t>
            </a:r>
          </a:p>
          <a:p>
            <a:pPr lvl="1"/>
            <a:r>
              <a:rPr lang="en-US" dirty="0"/>
              <a:t>Hazardous </a:t>
            </a:r>
            <a:r>
              <a:rPr lang="en-US" dirty="0" smtClean="0"/>
              <a:t>materials branch/group</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47</a:t>
            </a:fld>
            <a:endParaRPr lang="en-US"/>
          </a:p>
        </p:txBody>
      </p:sp>
    </p:spTree>
    <p:extLst>
      <p:ext uri="{BB962C8B-B14F-4D97-AF65-F5344CB8AC3E}">
        <p14:creationId xmlns:p14="http://schemas.microsoft.com/office/powerpoint/2010/main" val="42405464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Workers Rights</a:t>
            </a:r>
          </a:p>
        </p:txBody>
      </p:sp>
      <p:sp>
        <p:nvSpPr>
          <p:cNvPr id="3" name="Content Placeholder 2"/>
          <p:cNvSpPr>
            <a:spLocks noGrp="1"/>
          </p:cNvSpPr>
          <p:nvPr>
            <p:ph idx="1"/>
          </p:nvPr>
        </p:nvSpPr>
        <p:spPr>
          <a:xfrm>
            <a:off x="628649" y="2035174"/>
            <a:ext cx="8181975" cy="4140201"/>
          </a:xfrm>
        </p:spPr>
        <p:txBody>
          <a:bodyPr>
            <a:normAutofit/>
          </a:bodyPr>
          <a:lstStyle/>
          <a:p>
            <a:pPr>
              <a:spcBef>
                <a:spcPts val="1200"/>
              </a:spcBef>
              <a:spcAft>
                <a:spcPts val="1200"/>
              </a:spcAft>
            </a:pPr>
            <a:r>
              <a:rPr lang="en-US" dirty="0"/>
              <a:t>Occupational Safety and Health Act of 1970 (OSH Act</a:t>
            </a:r>
            <a:r>
              <a:rPr lang="en-US" dirty="0" smtClean="0"/>
              <a:t>)</a:t>
            </a:r>
            <a:endParaRPr lang="en-US" dirty="0"/>
          </a:p>
          <a:p>
            <a:pPr lvl="1">
              <a:spcBef>
                <a:spcPts val="1200"/>
              </a:spcBef>
              <a:spcAft>
                <a:spcPts val="1200"/>
              </a:spcAft>
            </a:pPr>
            <a:r>
              <a:rPr lang="en-US" dirty="0" smtClean="0"/>
              <a:t>Employers must provide </a:t>
            </a:r>
            <a:r>
              <a:rPr lang="en-US" dirty="0"/>
              <a:t>their employees with working conditions that are free of known </a:t>
            </a:r>
            <a:r>
              <a:rPr lang="en-US" dirty="0" smtClean="0"/>
              <a:t>dangers</a:t>
            </a:r>
          </a:p>
          <a:p>
            <a:pPr lvl="1">
              <a:spcBef>
                <a:spcPts val="1200"/>
              </a:spcBef>
              <a:spcAft>
                <a:spcPts val="1200"/>
              </a:spcAft>
            </a:pPr>
            <a:r>
              <a:rPr lang="en-US" dirty="0" smtClean="0"/>
              <a:t>Workplace </a:t>
            </a:r>
            <a:r>
              <a:rPr lang="en-US" dirty="0"/>
              <a:t>safety and health </a:t>
            </a:r>
            <a:r>
              <a:rPr lang="en-US" dirty="0" smtClean="0"/>
              <a:t>standards are set and enforced by OSHA</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48</a:t>
            </a:fld>
            <a:endParaRPr lang="en-US"/>
          </a:p>
        </p:txBody>
      </p:sp>
    </p:spTree>
    <p:extLst>
      <p:ext uri="{BB962C8B-B14F-4D97-AF65-F5344CB8AC3E}">
        <p14:creationId xmlns:p14="http://schemas.microsoft.com/office/powerpoint/2010/main" val="510047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OSH Act Gives Workers’ Rights to:</a:t>
            </a:r>
          </a:p>
        </p:txBody>
      </p:sp>
      <p:sp>
        <p:nvSpPr>
          <p:cNvPr id="3" name="Content Placeholder 2"/>
          <p:cNvSpPr>
            <a:spLocks noGrp="1"/>
          </p:cNvSpPr>
          <p:nvPr>
            <p:ph idx="1"/>
          </p:nvPr>
        </p:nvSpPr>
        <p:spPr/>
        <p:txBody>
          <a:bodyPr>
            <a:normAutofit/>
          </a:bodyPr>
          <a:lstStyle/>
          <a:p>
            <a:pPr lvl="1">
              <a:spcBef>
                <a:spcPts val="1200"/>
              </a:spcBef>
              <a:spcAft>
                <a:spcPts val="1200"/>
              </a:spcAft>
            </a:pPr>
            <a:r>
              <a:rPr lang="en-US" dirty="0"/>
              <a:t>File a confidential complaint with </a:t>
            </a:r>
            <a:r>
              <a:rPr lang="en-US" dirty="0" smtClean="0"/>
              <a:t>OSHA</a:t>
            </a:r>
            <a:endParaRPr lang="en-US" dirty="0"/>
          </a:p>
          <a:p>
            <a:pPr lvl="1">
              <a:spcBef>
                <a:spcPts val="1200"/>
              </a:spcBef>
              <a:spcAft>
                <a:spcPts val="1200"/>
              </a:spcAft>
            </a:pPr>
            <a:r>
              <a:rPr lang="en-US" dirty="0"/>
              <a:t>Receive information and training about hazards, harm prevention, and the OSHA standards that apply to their </a:t>
            </a:r>
            <a:r>
              <a:rPr lang="en-US" dirty="0" smtClean="0"/>
              <a:t>workplace</a:t>
            </a:r>
            <a:endParaRPr lang="en-US" dirty="0"/>
          </a:p>
          <a:p>
            <a:pPr lvl="1">
              <a:spcBef>
                <a:spcPts val="1200"/>
              </a:spcBef>
              <a:spcAft>
                <a:spcPts val="1200"/>
              </a:spcAft>
            </a:pPr>
            <a:r>
              <a:rPr lang="en-US" dirty="0"/>
              <a:t>Review records of work-related injuries and illnesses that occur in their </a:t>
            </a:r>
            <a:r>
              <a:rPr lang="en-US" dirty="0" smtClean="0"/>
              <a:t>workplace</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49</a:t>
            </a:fld>
            <a:endParaRPr lang="en-US"/>
          </a:p>
        </p:txBody>
      </p:sp>
    </p:spTree>
    <p:extLst>
      <p:ext uri="{BB962C8B-B14F-4D97-AF65-F5344CB8AC3E}">
        <p14:creationId xmlns:p14="http://schemas.microsoft.com/office/powerpoint/2010/main" val="3153519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Objectives</a:t>
            </a:r>
          </a:p>
        </p:txBody>
      </p:sp>
      <p:sp>
        <p:nvSpPr>
          <p:cNvPr id="3" name="Content Placeholder 2"/>
          <p:cNvSpPr>
            <a:spLocks noGrp="1"/>
          </p:cNvSpPr>
          <p:nvPr>
            <p:ph idx="1"/>
          </p:nvPr>
        </p:nvSpPr>
        <p:spPr>
          <a:xfrm>
            <a:off x="628650" y="2035174"/>
            <a:ext cx="7886700" cy="4349751"/>
          </a:xfrm>
        </p:spPr>
        <p:txBody>
          <a:bodyPr>
            <a:normAutofit fontScale="92500" lnSpcReduction="10000"/>
          </a:bodyPr>
          <a:lstStyle/>
          <a:p>
            <a:r>
              <a:rPr lang="en-US" dirty="0"/>
              <a:t>At the end of this course, students will be able to</a:t>
            </a:r>
            <a:r>
              <a:rPr lang="en-US" dirty="0" smtClean="0"/>
              <a:t>:</a:t>
            </a:r>
          </a:p>
          <a:p>
            <a:pPr marL="514350" indent="-514350">
              <a:buFont typeface="+mj-lt"/>
              <a:buAutoNum type="arabicPeriod"/>
            </a:pPr>
            <a:r>
              <a:rPr lang="en-US" dirty="0"/>
              <a:t>Recognize, identify, and understand hazardous substances and the risks they present</a:t>
            </a:r>
          </a:p>
          <a:p>
            <a:pPr marL="514350" indent="-514350">
              <a:buFont typeface="+mj-lt"/>
              <a:buAutoNum type="arabicPeriod"/>
            </a:pPr>
            <a:r>
              <a:rPr lang="en-US" dirty="0"/>
              <a:t>Understand the potential outcomes of, and learn to prevent, a hazardous material incident</a:t>
            </a:r>
          </a:p>
          <a:p>
            <a:pPr marL="514350" indent="-514350">
              <a:buFont typeface="+mj-lt"/>
              <a:buAutoNum type="arabicPeriod"/>
            </a:pPr>
            <a:r>
              <a:rPr lang="en-US" dirty="0"/>
              <a:t>Understand the role of the first responder (“first on scene”) and how to utilize the U.S. DOT ERG</a:t>
            </a:r>
          </a:p>
          <a:p>
            <a:pPr marL="514350" indent="-514350">
              <a:buFont typeface="+mj-lt"/>
              <a:buAutoNum type="arabicPeriod"/>
            </a:pPr>
            <a:r>
              <a:rPr lang="en-US" dirty="0"/>
              <a:t>Recognize the need for additional resources and how to notify those </a:t>
            </a:r>
            <a:r>
              <a:rPr lang="en-US" dirty="0" smtClean="0"/>
              <a:t>resources</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5</a:t>
            </a:fld>
            <a:endParaRPr lang="en-US"/>
          </a:p>
        </p:txBody>
      </p:sp>
    </p:spTree>
    <p:extLst>
      <p:ext uri="{BB962C8B-B14F-4D97-AF65-F5344CB8AC3E}">
        <p14:creationId xmlns:p14="http://schemas.microsoft.com/office/powerpoint/2010/main" val="33492971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OSH Act Gives Workers’ Rights to</a:t>
            </a:r>
            <a:r>
              <a:rPr lang="en-US" dirty="0" smtClean="0"/>
              <a:t>: </a:t>
            </a:r>
            <a:endParaRPr lang="en-US" dirty="0"/>
          </a:p>
        </p:txBody>
      </p:sp>
      <p:sp>
        <p:nvSpPr>
          <p:cNvPr id="3" name="Content Placeholder 2"/>
          <p:cNvSpPr>
            <a:spLocks noGrp="1"/>
          </p:cNvSpPr>
          <p:nvPr>
            <p:ph idx="1"/>
          </p:nvPr>
        </p:nvSpPr>
        <p:spPr/>
        <p:txBody>
          <a:bodyPr>
            <a:normAutofit/>
          </a:bodyPr>
          <a:lstStyle/>
          <a:p>
            <a:pPr lvl="1">
              <a:spcBef>
                <a:spcPts val="1200"/>
              </a:spcBef>
              <a:spcAft>
                <a:spcPts val="1200"/>
              </a:spcAft>
            </a:pPr>
            <a:r>
              <a:rPr lang="en-US" dirty="0"/>
              <a:t>Receive </a:t>
            </a:r>
            <a:r>
              <a:rPr lang="en-US" dirty="0" smtClean="0"/>
              <a:t>results </a:t>
            </a:r>
            <a:r>
              <a:rPr lang="en-US" dirty="0"/>
              <a:t>from tests and monitoring done to find and measure hazards in the </a:t>
            </a:r>
            <a:r>
              <a:rPr lang="en-US" dirty="0" smtClean="0"/>
              <a:t>workplace</a:t>
            </a:r>
            <a:endParaRPr lang="en-US" dirty="0"/>
          </a:p>
          <a:p>
            <a:pPr lvl="1">
              <a:spcBef>
                <a:spcPts val="1200"/>
              </a:spcBef>
              <a:spcAft>
                <a:spcPts val="1200"/>
              </a:spcAft>
            </a:pPr>
            <a:r>
              <a:rPr lang="en-US" dirty="0"/>
              <a:t>Get copies of their workplace medical </a:t>
            </a:r>
            <a:r>
              <a:rPr lang="en-US" dirty="0" smtClean="0"/>
              <a:t>records</a:t>
            </a:r>
            <a:endParaRPr lang="en-US" dirty="0"/>
          </a:p>
          <a:p>
            <a:pPr lvl="1">
              <a:spcBef>
                <a:spcPts val="1200"/>
              </a:spcBef>
              <a:spcAft>
                <a:spcPts val="1200"/>
              </a:spcAft>
            </a:pPr>
            <a:r>
              <a:rPr lang="en-US" dirty="0"/>
              <a:t>Participate in an OSHA inspection and speak in private with the inspector</a:t>
            </a:r>
          </a:p>
        </p:txBody>
      </p:sp>
      <p:sp>
        <p:nvSpPr>
          <p:cNvPr id="4" name="Slide Number Placeholder 3"/>
          <p:cNvSpPr>
            <a:spLocks noGrp="1"/>
          </p:cNvSpPr>
          <p:nvPr>
            <p:ph type="sldNum" sz="quarter" idx="12"/>
          </p:nvPr>
        </p:nvSpPr>
        <p:spPr/>
        <p:txBody>
          <a:bodyPr/>
          <a:lstStyle/>
          <a:p>
            <a:fld id="{4143DF73-E6D7-4BFA-8DED-47BBF436CC30}" type="slidenum">
              <a:rPr lang="en-US" smtClean="0"/>
              <a:t>50</a:t>
            </a:fld>
            <a:endParaRPr lang="en-US"/>
          </a:p>
        </p:txBody>
      </p:sp>
    </p:spTree>
    <p:extLst>
      <p:ext uri="{BB962C8B-B14F-4D97-AF65-F5344CB8AC3E}">
        <p14:creationId xmlns:p14="http://schemas.microsoft.com/office/powerpoint/2010/main" val="176915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OSH </a:t>
            </a:r>
            <a:r>
              <a:rPr lang="en-US" dirty="0"/>
              <a:t>Act Gives Workers’ Rights to:</a:t>
            </a:r>
          </a:p>
        </p:txBody>
      </p:sp>
      <p:sp>
        <p:nvSpPr>
          <p:cNvPr id="3" name="Content Placeholder 2"/>
          <p:cNvSpPr>
            <a:spLocks noGrp="1"/>
          </p:cNvSpPr>
          <p:nvPr>
            <p:ph idx="1"/>
          </p:nvPr>
        </p:nvSpPr>
        <p:spPr>
          <a:xfrm>
            <a:off x="628650" y="2184400"/>
            <a:ext cx="8007349" cy="3990975"/>
          </a:xfrm>
        </p:spPr>
        <p:txBody>
          <a:bodyPr>
            <a:normAutofit/>
          </a:bodyPr>
          <a:lstStyle/>
          <a:p>
            <a:pPr lvl="1">
              <a:spcBef>
                <a:spcPts val="1200"/>
              </a:spcBef>
              <a:spcAft>
                <a:spcPts val="1200"/>
              </a:spcAft>
            </a:pPr>
            <a:r>
              <a:rPr lang="en-US" dirty="0"/>
              <a:t>File a complaint with OSHA if they have been retaliated against by their </a:t>
            </a:r>
            <a:r>
              <a:rPr lang="en-US" dirty="0" smtClean="0"/>
              <a:t>employer</a:t>
            </a:r>
          </a:p>
          <a:p>
            <a:pPr lvl="1">
              <a:spcBef>
                <a:spcPts val="1200"/>
              </a:spcBef>
              <a:spcAft>
                <a:spcPts val="1200"/>
              </a:spcAft>
            </a:pPr>
            <a:r>
              <a:rPr lang="en-US" dirty="0" smtClean="0"/>
              <a:t>File </a:t>
            </a:r>
            <a:r>
              <a:rPr lang="en-US" dirty="0"/>
              <a:t>a complaint if punished or retaliated against for acting as a “</a:t>
            </a:r>
            <a:r>
              <a:rPr lang="en-US" dirty="0" smtClean="0"/>
              <a:t>whistleblower”</a:t>
            </a:r>
          </a:p>
          <a:p>
            <a:pPr lvl="1">
              <a:spcBef>
                <a:spcPts val="1200"/>
              </a:spcBef>
              <a:spcAft>
                <a:spcPts val="1200"/>
              </a:spcAft>
            </a:pPr>
            <a:endParaRPr lang="en-US" sz="2400" dirty="0" smtClean="0"/>
          </a:p>
          <a:p>
            <a:pPr marL="457200" lvl="1" indent="0">
              <a:spcBef>
                <a:spcPts val="1200"/>
              </a:spcBef>
              <a:spcAft>
                <a:spcPts val="1200"/>
              </a:spcAft>
              <a:buNone/>
            </a:pPr>
            <a:r>
              <a:rPr lang="en-US" sz="2600" dirty="0" smtClean="0">
                <a:solidFill>
                  <a:srgbClr val="00B0F0"/>
                </a:solidFill>
              </a:rPr>
              <a:t>For </a:t>
            </a:r>
            <a:r>
              <a:rPr lang="en-US" sz="2600" dirty="0">
                <a:solidFill>
                  <a:srgbClr val="00B0F0"/>
                </a:solidFill>
              </a:rPr>
              <a:t>additional information: </a:t>
            </a:r>
            <a:r>
              <a:rPr lang="en-US" sz="2600" b="1" dirty="0">
                <a:solidFill>
                  <a:srgbClr val="00B0F0"/>
                </a:solidFill>
              </a:rPr>
              <a:t>www.whistleblowers.gov</a:t>
            </a:r>
          </a:p>
        </p:txBody>
      </p:sp>
      <p:sp>
        <p:nvSpPr>
          <p:cNvPr id="4" name="Slide Number Placeholder 3"/>
          <p:cNvSpPr>
            <a:spLocks noGrp="1"/>
          </p:cNvSpPr>
          <p:nvPr>
            <p:ph type="sldNum" sz="quarter" idx="12"/>
          </p:nvPr>
        </p:nvSpPr>
        <p:spPr/>
        <p:txBody>
          <a:bodyPr/>
          <a:lstStyle/>
          <a:p>
            <a:fld id="{4143DF73-E6D7-4BFA-8DED-47BBF436CC30}" type="slidenum">
              <a:rPr lang="en-US" smtClean="0"/>
              <a:t>51</a:t>
            </a:fld>
            <a:endParaRPr lang="en-US"/>
          </a:p>
        </p:txBody>
      </p:sp>
    </p:spTree>
    <p:extLst>
      <p:ext uri="{BB962C8B-B14F-4D97-AF65-F5344CB8AC3E}">
        <p14:creationId xmlns:p14="http://schemas.microsoft.com/office/powerpoint/2010/main" val="32480063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628650" y="2035174"/>
            <a:ext cx="7886700" cy="4551893"/>
          </a:xfrm>
        </p:spPr>
        <p:txBody>
          <a:bodyPr>
            <a:normAutofit fontScale="92500" lnSpcReduction="20000"/>
          </a:bodyPr>
          <a:lstStyle/>
          <a:p>
            <a:pPr lvl="1"/>
            <a:r>
              <a:rPr lang="en-US" dirty="0"/>
              <a:t>First line of defense</a:t>
            </a:r>
          </a:p>
          <a:p>
            <a:pPr lvl="1"/>
            <a:r>
              <a:rPr lang="en-US" dirty="0" smtClean="0"/>
              <a:t>Awareness-level in </a:t>
            </a:r>
            <a:r>
              <a:rPr lang="en-US" dirty="0"/>
              <a:t>a non-intervention mode</a:t>
            </a:r>
          </a:p>
          <a:p>
            <a:pPr lvl="1"/>
            <a:r>
              <a:rPr lang="en-US" dirty="0"/>
              <a:t>Responsibilities:</a:t>
            </a:r>
          </a:p>
          <a:p>
            <a:pPr lvl="2"/>
            <a:r>
              <a:rPr lang="en-US" dirty="0"/>
              <a:t>Recognize and Identify</a:t>
            </a:r>
          </a:p>
          <a:p>
            <a:pPr lvl="2"/>
            <a:r>
              <a:rPr lang="en-US" dirty="0"/>
              <a:t>Notify</a:t>
            </a:r>
          </a:p>
          <a:p>
            <a:pPr lvl="2"/>
            <a:r>
              <a:rPr lang="en-US" dirty="0"/>
              <a:t>Isolate</a:t>
            </a:r>
          </a:p>
          <a:p>
            <a:pPr lvl="2"/>
            <a:r>
              <a:rPr lang="en-US" dirty="0" smtClean="0"/>
              <a:t>Protect</a:t>
            </a:r>
          </a:p>
          <a:p>
            <a:pPr lvl="1"/>
            <a:r>
              <a:rPr lang="en-US" dirty="0" smtClean="0"/>
              <a:t>Agencies </a:t>
            </a:r>
            <a:r>
              <a:rPr lang="en-US" dirty="0"/>
              <a:t>who define </a:t>
            </a:r>
            <a:r>
              <a:rPr lang="en-US" dirty="0" smtClean="0"/>
              <a:t>Hazmat and their definitions</a:t>
            </a:r>
            <a:endParaRPr lang="en-US" dirty="0"/>
          </a:p>
          <a:p>
            <a:pPr lvl="1"/>
            <a:r>
              <a:rPr lang="en-US" dirty="0" smtClean="0"/>
              <a:t>Different levels </a:t>
            </a:r>
            <a:r>
              <a:rPr lang="en-US" dirty="0"/>
              <a:t>of </a:t>
            </a:r>
            <a:r>
              <a:rPr lang="en-US" dirty="0" smtClean="0"/>
              <a:t>training</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52</a:t>
            </a:fld>
            <a:endParaRPr lang="en-US"/>
          </a:p>
        </p:txBody>
      </p:sp>
    </p:spTree>
    <p:extLst>
      <p:ext uri="{BB962C8B-B14F-4D97-AF65-F5344CB8AC3E}">
        <p14:creationId xmlns:p14="http://schemas.microsoft.com/office/powerpoint/2010/main" val="26196556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lvl="1">
              <a:spcBef>
                <a:spcPts val="1200"/>
              </a:spcBef>
              <a:spcAft>
                <a:spcPts val="1200"/>
              </a:spcAft>
            </a:pPr>
            <a:r>
              <a:rPr lang="en-US" dirty="0"/>
              <a:t>OSHA 29 CFR 1910.120</a:t>
            </a:r>
          </a:p>
          <a:p>
            <a:pPr lvl="1">
              <a:spcBef>
                <a:spcPts val="1200"/>
              </a:spcBef>
              <a:spcAft>
                <a:spcPts val="1200"/>
              </a:spcAft>
            </a:pPr>
            <a:r>
              <a:rPr lang="en-US" dirty="0"/>
              <a:t>EPA 40 CFR 311</a:t>
            </a:r>
          </a:p>
          <a:p>
            <a:pPr lvl="1">
              <a:spcBef>
                <a:spcPts val="1200"/>
              </a:spcBef>
              <a:spcAft>
                <a:spcPts val="1200"/>
              </a:spcAft>
            </a:pPr>
            <a:r>
              <a:rPr lang="en-US" dirty="0"/>
              <a:t>OSHA 29 CFR 1910.1200</a:t>
            </a:r>
          </a:p>
          <a:p>
            <a:pPr lvl="1">
              <a:spcBef>
                <a:spcPts val="1200"/>
              </a:spcBef>
              <a:spcAft>
                <a:spcPts val="1200"/>
              </a:spcAft>
            </a:pPr>
            <a:r>
              <a:rPr lang="en-US" dirty="0"/>
              <a:t>NFPA </a:t>
            </a:r>
            <a:r>
              <a:rPr lang="en-US" dirty="0" smtClean="0"/>
              <a:t>472</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53</a:t>
            </a:fld>
            <a:endParaRPr lang="en-US"/>
          </a:p>
        </p:txBody>
      </p:sp>
    </p:spTree>
    <p:extLst>
      <p:ext uri="{BB962C8B-B14F-4D97-AF65-F5344CB8AC3E}">
        <p14:creationId xmlns:p14="http://schemas.microsoft.com/office/powerpoint/2010/main" val="896041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Outline</a:t>
            </a:r>
          </a:p>
        </p:txBody>
      </p:sp>
      <p:sp>
        <p:nvSpPr>
          <p:cNvPr id="3" name="Content Placeholder 2"/>
          <p:cNvSpPr>
            <a:spLocks noGrp="1"/>
          </p:cNvSpPr>
          <p:nvPr>
            <p:ph idx="1"/>
          </p:nvPr>
        </p:nvSpPr>
        <p:spPr>
          <a:xfrm>
            <a:off x="628650" y="2035174"/>
            <a:ext cx="7886700" cy="4349751"/>
          </a:xfrm>
        </p:spPr>
        <p:txBody>
          <a:bodyPr/>
          <a:lstStyle/>
          <a:p>
            <a:pPr>
              <a:lnSpc>
                <a:spcPct val="150000"/>
              </a:lnSpc>
            </a:pPr>
            <a:r>
              <a:rPr lang="en-US" dirty="0"/>
              <a:t>Section I: Introduction to Hazardous Materials/WMD</a:t>
            </a:r>
          </a:p>
          <a:p>
            <a:pPr>
              <a:lnSpc>
                <a:spcPct val="150000"/>
              </a:lnSpc>
            </a:pPr>
            <a:r>
              <a:rPr lang="en-US" dirty="0"/>
              <a:t>Section II: Utilizing the Emergency Response Guide</a:t>
            </a:r>
          </a:p>
          <a:p>
            <a:pPr>
              <a:lnSpc>
                <a:spcPct val="150000"/>
              </a:lnSpc>
            </a:pPr>
            <a:r>
              <a:rPr lang="en-US" dirty="0"/>
              <a:t>Section III: Gathering and Analyzing Information</a:t>
            </a:r>
          </a:p>
          <a:p>
            <a:pPr>
              <a:lnSpc>
                <a:spcPct val="150000"/>
              </a:lnSpc>
            </a:pPr>
            <a:r>
              <a:rPr lang="en-US" dirty="0"/>
              <a:t>Section IV: Initiating Protective Actions</a:t>
            </a:r>
          </a:p>
          <a:p>
            <a:pPr>
              <a:lnSpc>
                <a:spcPct val="150000"/>
              </a:lnSpc>
            </a:pPr>
            <a:r>
              <a:rPr lang="en-US" dirty="0"/>
              <a:t>Section V: Criminal and Terrorist </a:t>
            </a:r>
            <a:r>
              <a:rPr lang="en-US" dirty="0" smtClean="0"/>
              <a:t>Events</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6</a:t>
            </a:fld>
            <a:endParaRPr lang="en-US"/>
          </a:p>
        </p:txBody>
      </p:sp>
    </p:spTree>
    <p:extLst>
      <p:ext uri="{BB962C8B-B14F-4D97-AF65-F5344CB8AC3E}">
        <p14:creationId xmlns:p14="http://schemas.microsoft.com/office/powerpoint/2010/main" val="3101341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Section I</a:t>
            </a:r>
            <a:endParaRPr lang="en-US" dirty="0">
              <a:solidFill>
                <a:srgbClr val="002060"/>
              </a:solidFill>
            </a:endParaRPr>
          </a:p>
        </p:txBody>
      </p:sp>
      <p:sp>
        <p:nvSpPr>
          <p:cNvPr id="3" name="Subtitle 2"/>
          <p:cNvSpPr>
            <a:spLocks noGrp="1"/>
          </p:cNvSpPr>
          <p:nvPr>
            <p:ph idx="1"/>
          </p:nvPr>
        </p:nvSpPr>
        <p:spPr>
          <a:xfrm>
            <a:off x="1109472" y="2035174"/>
            <a:ext cx="7405878" cy="4140201"/>
          </a:xfrm>
        </p:spPr>
        <p:txBody>
          <a:bodyPr>
            <a:normAutofit/>
          </a:bodyPr>
          <a:lstStyle/>
          <a:p>
            <a:pPr algn="ctr"/>
            <a:r>
              <a:rPr lang="en-US" sz="4400" dirty="0"/>
              <a:t>Introduction to Hazardous </a:t>
            </a:r>
            <a:r>
              <a:rPr lang="en-US" sz="4400" dirty="0" smtClean="0"/>
              <a:t>Materials/WMD</a:t>
            </a:r>
            <a:endParaRPr lang="en-US" sz="4400" dirty="0"/>
          </a:p>
        </p:txBody>
      </p:sp>
    </p:spTree>
    <p:extLst>
      <p:ext uri="{BB962C8B-B14F-4D97-AF65-F5344CB8AC3E}">
        <p14:creationId xmlns:p14="http://schemas.microsoft.com/office/powerpoint/2010/main" val="1801036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I Objectives</a:t>
            </a:r>
          </a:p>
        </p:txBody>
      </p:sp>
      <p:sp>
        <p:nvSpPr>
          <p:cNvPr id="3" name="Content Placeholder 2"/>
          <p:cNvSpPr>
            <a:spLocks noGrp="1"/>
          </p:cNvSpPr>
          <p:nvPr>
            <p:ph idx="1"/>
          </p:nvPr>
        </p:nvSpPr>
        <p:spPr/>
        <p:txBody>
          <a:bodyPr/>
          <a:lstStyle/>
          <a:p>
            <a:pPr lvl="1"/>
            <a:r>
              <a:rPr lang="en-US" dirty="0" smtClean="0"/>
              <a:t>Define a hazardous material</a:t>
            </a:r>
          </a:p>
          <a:p>
            <a:pPr lvl="1"/>
            <a:r>
              <a:rPr lang="en-US" dirty="0" smtClean="0"/>
              <a:t>Compare the difference between Hazardous Material </a:t>
            </a:r>
            <a:r>
              <a:rPr lang="en-US" dirty="0"/>
              <a:t>Response </a:t>
            </a:r>
            <a:r>
              <a:rPr lang="en-US" dirty="0" smtClean="0"/>
              <a:t>and </a:t>
            </a:r>
            <a:r>
              <a:rPr lang="en-US" dirty="0"/>
              <a:t>Daily </a:t>
            </a:r>
            <a:r>
              <a:rPr lang="en-US" dirty="0" smtClean="0"/>
              <a:t>Operation</a:t>
            </a:r>
          </a:p>
          <a:p>
            <a:pPr lvl="1"/>
            <a:r>
              <a:rPr lang="en-US" dirty="0"/>
              <a:t>List the four Awareness-level </a:t>
            </a:r>
            <a:r>
              <a:rPr lang="en-US" dirty="0" smtClean="0"/>
              <a:t>responsibilities</a:t>
            </a:r>
          </a:p>
          <a:p>
            <a:pPr lvl="1"/>
            <a:r>
              <a:rPr lang="en-US" dirty="0" smtClean="0"/>
              <a:t>Know the Workers’ Rights guaranteed by the Occupational </a:t>
            </a:r>
            <a:r>
              <a:rPr lang="en-US" dirty="0"/>
              <a:t>Safety and Health Act of 1970 (OSH Act</a:t>
            </a:r>
            <a:r>
              <a:rPr lang="en-US" dirty="0" smtClean="0"/>
              <a:t>)</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8</a:t>
            </a:fld>
            <a:endParaRPr lang="en-US"/>
          </a:p>
        </p:txBody>
      </p:sp>
    </p:spTree>
    <p:extLst>
      <p:ext uri="{BB962C8B-B14F-4D97-AF65-F5344CB8AC3E}">
        <p14:creationId xmlns:p14="http://schemas.microsoft.com/office/powerpoint/2010/main" val="3012488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a:t>
            </a:r>
            <a:r>
              <a:rPr lang="en-US" dirty="0" smtClean="0"/>
              <a:t>Training</a:t>
            </a:r>
            <a:endParaRPr lang="en-US" dirty="0"/>
          </a:p>
        </p:txBody>
      </p:sp>
      <p:sp>
        <p:nvSpPr>
          <p:cNvPr id="3" name="Content Placeholder 2"/>
          <p:cNvSpPr>
            <a:spLocks noGrp="1"/>
          </p:cNvSpPr>
          <p:nvPr>
            <p:ph idx="1"/>
          </p:nvPr>
        </p:nvSpPr>
        <p:spPr>
          <a:xfrm>
            <a:off x="3859569" y="1997852"/>
            <a:ext cx="4951056" cy="4140201"/>
          </a:xfrm>
        </p:spPr>
        <p:txBody>
          <a:bodyPr/>
          <a:lstStyle/>
          <a:p>
            <a:pPr lvl="1"/>
            <a:r>
              <a:rPr lang="en-US" dirty="0"/>
              <a:t>Awareness</a:t>
            </a:r>
          </a:p>
          <a:p>
            <a:pPr lvl="1"/>
            <a:r>
              <a:rPr lang="en-US" dirty="0"/>
              <a:t>Safety</a:t>
            </a:r>
          </a:p>
          <a:p>
            <a:pPr lvl="1"/>
            <a:r>
              <a:rPr lang="en-US" dirty="0"/>
              <a:t>Notification</a:t>
            </a:r>
          </a:p>
          <a:p>
            <a:pPr lvl="1"/>
            <a:r>
              <a:rPr lang="en-US" dirty="0" smtClean="0"/>
              <a:t>Compliance with Code of Federal Regulations (CFR)</a:t>
            </a:r>
          </a:p>
          <a:p>
            <a:pPr lvl="2"/>
            <a:r>
              <a:rPr lang="en-US" dirty="0" smtClean="0"/>
              <a:t>OSHA/EPA/USCG</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9</a:t>
            </a:fld>
            <a:endParaRPr lang="en-US"/>
          </a:p>
        </p:txBody>
      </p:sp>
      <p:pic>
        <p:nvPicPr>
          <p:cNvPr id="6" name="Picture 5" title="Door labeled, &quot;Category 14 Storage Space&quot; with a warning sign that says, &quot;Restricted Area. Authorized Personnel Only&quot;"/>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8368" y="2020824"/>
            <a:ext cx="3096768" cy="4279392"/>
          </a:xfrm>
          <a:prstGeom prst="rect">
            <a:avLst/>
          </a:prstGeom>
        </p:spPr>
      </p:pic>
    </p:spTree>
    <p:extLst>
      <p:ext uri="{BB962C8B-B14F-4D97-AF65-F5344CB8AC3E}">
        <p14:creationId xmlns:p14="http://schemas.microsoft.com/office/powerpoint/2010/main" val="3086554366"/>
      </p:ext>
    </p:extLst>
  </p:cSld>
  <p:clrMapOvr>
    <a:masterClrMapping/>
  </p:clrMapOvr>
</p:sld>
</file>

<file path=ppt/theme/theme1.xml><?xml version="1.0" encoding="utf-8"?>
<a:theme xmlns:a="http://schemas.openxmlformats.org/drawingml/2006/main" name="Theme NSU 11.17.17 - NEW">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 NSU 11.17.17 - NEW" id="{BAB1F24A-7C6E-4506-9927-5BF683E7FCC4}" vid="{B2DDD13F-4EF4-4C99-9B64-301EA0BD2E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 NSU 11.17.17 - NEW</Template>
  <TotalTime>0</TotalTime>
  <Words>1552</Words>
  <Application>Microsoft Office PowerPoint</Application>
  <PresentationFormat>On-screen Show (4:3)</PresentationFormat>
  <Paragraphs>374</Paragraphs>
  <Slides>53</Slides>
  <Notes>36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53</vt:i4>
      </vt:variant>
    </vt:vector>
  </HeadingPairs>
  <TitlesOfParts>
    <vt:vector size="56" baseType="lpstr">
      <vt:lpstr>Arial</vt:lpstr>
      <vt:lpstr>Calibri</vt:lpstr>
      <vt:lpstr>Theme NSU 11.17.17 - NEW</vt:lpstr>
      <vt:lpstr>Hazardous Materials Safety &amp; Security Awareness Training</vt:lpstr>
      <vt:lpstr>Funding Acknowledgement</vt:lpstr>
      <vt:lpstr>Course Administration</vt:lpstr>
      <vt:lpstr>Course Materials</vt:lpstr>
      <vt:lpstr>Course Objectives</vt:lpstr>
      <vt:lpstr>Course Outline</vt:lpstr>
      <vt:lpstr>Section I</vt:lpstr>
      <vt:lpstr>Section I Objectives</vt:lpstr>
      <vt:lpstr>Purpose of Training</vt:lpstr>
      <vt:lpstr>Role of Local Government</vt:lpstr>
      <vt:lpstr>Role of Local Government </vt:lpstr>
      <vt:lpstr>Chemicals in Society</vt:lpstr>
      <vt:lpstr>Chemicals in Industry</vt:lpstr>
      <vt:lpstr>Hazardous Materials (Hazmat)</vt:lpstr>
      <vt:lpstr>Hazmat Emergencies</vt:lpstr>
      <vt:lpstr>Hazmat Incidents</vt:lpstr>
      <vt:lpstr>Nature of Chemical Incidents</vt:lpstr>
      <vt:lpstr>Awareness Level Worker</vt:lpstr>
      <vt:lpstr>Awareness Level Worker </vt:lpstr>
      <vt:lpstr> Awareness Level Worker</vt:lpstr>
      <vt:lpstr>Awareness Level Worker Responsibilities</vt:lpstr>
      <vt:lpstr>1. Recognition/Identification</vt:lpstr>
      <vt:lpstr>2. Notification</vt:lpstr>
      <vt:lpstr>3. Isolation</vt:lpstr>
      <vt:lpstr>4. Protection</vt:lpstr>
      <vt:lpstr>History</vt:lpstr>
      <vt:lpstr>Love Canal - Niagara Falls, NY 1978</vt:lpstr>
      <vt:lpstr>Love Canal - Niagara Falls, NY 1978 </vt:lpstr>
      <vt:lpstr>Texas City, Texas - April 6, 1947</vt:lpstr>
      <vt:lpstr>Texas City, Texas - April 6, 1947 </vt:lpstr>
      <vt:lpstr>Legislative Acts</vt:lpstr>
      <vt:lpstr>Hazard Communication (HAZCOM)</vt:lpstr>
      <vt:lpstr>Global Harmonization System (GHS) </vt:lpstr>
      <vt:lpstr>Chemical Classification  By Regulatory Agencies</vt:lpstr>
      <vt:lpstr>Hazardous Material</vt:lpstr>
      <vt:lpstr>Hazardous Material </vt:lpstr>
      <vt:lpstr> Hazardous Material</vt:lpstr>
      <vt:lpstr>OSHA 29 CFR 1917 &amp; 1918</vt:lpstr>
      <vt:lpstr>NFPA 472 (2008 ed.)</vt:lpstr>
      <vt:lpstr>NFPA 473</vt:lpstr>
      <vt:lpstr>Levels of Training</vt:lpstr>
      <vt:lpstr>Awareness Level </vt:lpstr>
      <vt:lpstr>Operations Level </vt:lpstr>
      <vt:lpstr>Incident Commander Level </vt:lpstr>
      <vt:lpstr>Technician Level </vt:lpstr>
      <vt:lpstr>Specialist Level </vt:lpstr>
      <vt:lpstr>Hazardous Materials Officer and Safety Officer</vt:lpstr>
      <vt:lpstr>Workers Rights</vt:lpstr>
      <vt:lpstr>OSH Act Gives Workers’ Rights to:</vt:lpstr>
      <vt:lpstr>OSH Act Gives Workers’ Rights to: </vt:lpstr>
      <vt:lpstr> OSH Act Gives Workers’ Rights to:</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2021-04-15T19:14:29Z</dcterms:created>
  <dcterms:modified xsi:type="dcterms:W3CDTF">2021-04-16T16:56:38Z</dcterms:modified>
</cp:coreProperties>
</file>