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7"/>
  </p:notesMasterIdLst>
  <p:sldIdLst>
    <p:sldId id="256" r:id="rId2"/>
    <p:sldId id="258" r:id="rId3"/>
    <p:sldId id="349" r:id="rId4"/>
    <p:sldId id="350" r:id="rId5"/>
    <p:sldId id="351" r:id="rId6"/>
    <p:sldId id="352" r:id="rId7"/>
    <p:sldId id="353" r:id="rId8"/>
    <p:sldId id="354" r:id="rId9"/>
    <p:sldId id="260" r:id="rId10"/>
    <p:sldId id="261" r:id="rId11"/>
    <p:sldId id="300" r:id="rId12"/>
    <p:sldId id="272" r:id="rId13"/>
    <p:sldId id="355" r:id="rId14"/>
    <p:sldId id="356" r:id="rId15"/>
    <p:sldId id="327" r:id="rId16"/>
    <p:sldId id="345" r:id="rId17"/>
    <p:sldId id="346" r:id="rId18"/>
    <p:sldId id="347" r:id="rId19"/>
    <p:sldId id="348" r:id="rId20"/>
    <p:sldId id="262" r:id="rId21"/>
    <p:sldId id="359" r:id="rId22"/>
    <p:sldId id="357" r:id="rId23"/>
    <p:sldId id="358" r:id="rId24"/>
    <p:sldId id="360" r:id="rId25"/>
    <p:sldId id="361" r:id="rId26"/>
    <p:sldId id="265" r:id="rId27"/>
    <p:sldId id="362" r:id="rId28"/>
    <p:sldId id="364" r:id="rId29"/>
    <p:sldId id="263" r:id="rId30"/>
    <p:sldId id="264" r:id="rId31"/>
    <p:sldId id="365" r:id="rId32"/>
    <p:sldId id="366" r:id="rId33"/>
    <p:sldId id="337" r:id="rId34"/>
    <p:sldId id="338" r:id="rId35"/>
    <p:sldId id="368" r:id="rId36"/>
    <p:sldId id="369" r:id="rId37"/>
    <p:sldId id="340" r:id="rId38"/>
    <p:sldId id="367" r:id="rId39"/>
    <p:sldId id="371" r:id="rId40"/>
    <p:sldId id="290" r:id="rId41"/>
    <p:sldId id="292" r:id="rId42"/>
    <p:sldId id="293" r:id="rId43"/>
    <p:sldId id="372" r:id="rId44"/>
    <p:sldId id="373" r:id="rId45"/>
    <p:sldId id="336" r:id="rId46"/>
    <p:sldId id="270" r:id="rId47"/>
    <p:sldId id="267" r:id="rId48"/>
    <p:sldId id="416" r:id="rId49"/>
    <p:sldId id="325" r:id="rId50"/>
    <p:sldId id="326" r:id="rId51"/>
    <p:sldId id="275" r:id="rId52"/>
    <p:sldId id="374" r:id="rId53"/>
    <p:sldId id="376" r:id="rId54"/>
    <p:sldId id="276" r:id="rId55"/>
    <p:sldId id="377" r:id="rId56"/>
    <p:sldId id="378" r:id="rId57"/>
    <p:sldId id="380" r:id="rId58"/>
    <p:sldId id="381" r:id="rId59"/>
    <p:sldId id="383" r:id="rId60"/>
    <p:sldId id="277" r:id="rId61"/>
    <p:sldId id="417" r:id="rId62"/>
    <p:sldId id="370" r:id="rId63"/>
    <p:sldId id="420" r:id="rId64"/>
    <p:sldId id="384" r:id="rId65"/>
    <p:sldId id="386" r:id="rId66"/>
    <p:sldId id="387" r:id="rId67"/>
    <p:sldId id="389" r:id="rId68"/>
    <p:sldId id="390" r:id="rId69"/>
    <p:sldId id="391" r:id="rId70"/>
    <p:sldId id="392" r:id="rId71"/>
    <p:sldId id="393" r:id="rId72"/>
    <p:sldId id="394" r:id="rId73"/>
    <p:sldId id="395" r:id="rId74"/>
    <p:sldId id="397" r:id="rId75"/>
    <p:sldId id="398" r:id="rId76"/>
    <p:sldId id="388" r:id="rId77"/>
    <p:sldId id="399" r:id="rId78"/>
    <p:sldId id="401" r:id="rId79"/>
    <p:sldId id="402" r:id="rId80"/>
    <p:sldId id="404" r:id="rId81"/>
    <p:sldId id="405" r:id="rId82"/>
    <p:sldId id="303" r:id="rId83"/>
    <p:sldId id="304" r:id="rId84"/>
    <p:sldId id="274" r:id="rId85"/>
    <p:sldId id="406" r:id="rId86"/>
    <p:sldId id="312" r:id="rId87"/>
    <p:sldId id="302" r:id="rId88"/>
    <p:sldId id="301" r:id="rId89"/>
    <p:sldId id="305" r:id="rId90"/>
    <p:sldId id="306" r:id="rId91"/>
    <p:sldId id="408" r:id="rId92"/>
    <p:sldId id="409" r:id="rId93"/>
    <p:sldId id="307" r:id="rId94"/>
    <p:sldId id="308" r:id="rId95"/>
    <p:sldId id="309" r:id="rId96"/>
    <p:sldId id="341" r:id="rId97"/>
    <p:sldId id="328" r:id="rId98"/>
    <p:sldId id="313" r:id="rId99"/>
    <p:sldId id="311" r:id="rId100"/>
    <p:sldId id="314" r:id="rId101"/>
    <p:sldId id="315" r:id="rId102"/>
    <p:sldId id="316" r:id="rId103"/>
    <p:sldId id="317" r:id="rId104"/>
    <p:sldId id="318" r:id="rId105"/>
    <p:sldId id="323" r:id="rId106"/>
    <p:sldId id="400" r:id="rId107"/>
    <p:sldId id="319" r:id="rId108"/>
    <p:sldId id="320" r:id="rId109"/>
    <p:sldId id="322" r:id="rId110"/>
    <p:sldId id="411" r:id="rId111"/>
    <p:sldId id="321" r:id="rId112"/>
    <p:sldId id="299" r:id="rId113"/>
    <p:sldId id="413" r:id="rId114"/>
    <p:sldId id="414" r:id="rId115"/>
    <p:sldId id="324" r:id="rId116"/>
    <p:sldId id="415" r:id="rId117"/>
    <p:sldId id="329" r:id="rId118"/>
    <p:sldId id="330" r:id="rId119"/>
    <p:sldId id="331" r:id="rId120"/>
    <p:sldId id="332" r:id="rId121"/>
    <p:sldId id="333" r:id="rId122"/>
    <p:sldId id="334" r:id="rId123"/>
    <p:sldId id="335" r:id="rId124"/>
    <p:sldId id="418" r:id="rId125"/>
    <p:sldId id="419" r:id="rId1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7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Zemler" initials="DZ" lastIdx="2" clrIdx="0">
    <p:extLst>
      <p:ext uri="{19B8F6BF-5375-455C-9EA6-DF929625EA0E}">
        <p15:presenceInfo xmlns:p15="http://schemas.microsoft.com/office/powerpoint/2012/main" userId="Doug Zem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9" autoAdjust="0"/>
    <p:restoredTop sz="81219" autoAdjust="0"/>
  </p:normalViewPr>
  <p:slideViewPr>
    <p:cSldViewPr snapToGrid="0" showGuides="1">
      <p:cViewPr varScale="1">
        <p:scale>
          <a:sx n="58" d="100"/>
          <a:sy n="58" d="100"/>
        </p:scale>
        <p:origin x="1075" y="62"/>
      </p:cViewPr>
      <p:guideLst>
        <p:guide orient="horz" pos="2136"/>
        <p:guide pos="3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6D903-5AAC-4CF7-B01E-3A07F5E783CC}" type="datetimeFigureOut">
              <a:rPr lang="en-US" smtClean="0"/>
              <a:t>4/1/2021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19DC1-C796-4799-931B-7CFE0EF529DD}" type="slidenum">
              <a:rPr lang="en-US" smtClean="0"/>
              <a:t>‹#›</a:t>
            </a:fld>
            <a:endParaRPr lang="en-US"/>
          </a:p>
        </p:txBody>
      </p:sp>
    </p:spTree>
    <p:extLst>
      <p:ext uri="{BB962C8B-B14F-4D97-AF65-F5344CB8AC3E}">
        <p14:creationId xmlns:p14="http://schemas.microsoft.com/office/powerpoint/2010/main" val="19253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a:t>
            </a:fld>
            <a:endParaRPr lang="en-US"/>
          </a:p>
        </p:txBody>
      </p:sp>
    </p:spTree>
    <p:extLst>
      <p:ext uri="{BB962C8B-B14F-4D97-AF65-F5344CB8AC3E}">
        <p14:creationId xmlns:p14="http://schemas.microsoft.com/office/powerpoint/2010/main" val="103477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a:t>
            </a:fld>
            <a:endParaRPr lang="en-US"/>
          </a:p>
        </p:txBody>
      </p:sp>
    </p:spTree>
    <p:extLst>
      <p:ext uri="{BB962C8B-B14F-4D97-AF65-F5344CB8AC3E}">
        <p14:creationId xmlns:p14="http://schemas.microsoft.com/office/powerpoint/2010/main" val="18041178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102</a:t>
            </a:fld>
            <a:endParaRPr lang="en-US"/>
          </a:p>
        </p:txBody>
      </p:sp>
    </p:spTree>
    <p:extLst>
      <p:ext uri="{BB962C8B-B14F-4D97-AF65-F5344CB8AC3E}">
        <p14:creationId xmlns:p14="http://schemas.microsoft.com/office/powerpoint/2010/main" val="97328425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103</a:t>
            </a:fld>
            <a:endParaRPr lang="en-US"/>
          </a:p>
        </p:txBody>
      </p:sp>
    </p:spTree>
    <p:extLst>
      <p:ext uri="{BB962C8B-B14F-4D97-AF65-F5344CB8AC3E}">
        <p14:creationId xmlns:p14="http://schemas.microsoft.com/office/powerpoint/2010/main" val="29091649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104</a:t>
            </a:fld>
            <a:endParaRPr lang="en-US"/>
          </a:p>
        </p:txBody>
      </p:sp>
    </p:spTree>
    <p:extLst>
      <p:ext uri="{BB962C8B-B14F-4D97-AF65-F5344CB8AC3E}">
        <p14:creationId xmlns:p14="http://schemas.microsoft.com/office/powerpoint/2010/main" val="27774637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105</a:t>
            </a:fld>
            <a:endParaRPr lang="en-US"/>
          </a:p>
        </p:txBody>
      </p:sp>
    </p:spTree>
    <p:extLst>
      <p:ext uri="{BB962C8B-B14F-4D97-AF65-F5344CB8AC3E}">
        <p14:creationId xmlns:p14="http://schemas.microsoft.com/office/powerpoint/2010/main" val="360832047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106</a:t>
            </a:fld>
            <a:endParaRPr lang="en-US"/>
          </a:p>
        </p:txBody>
      </p:sp>
    </p:spTree>
    <p:extLst>
      <p:ext uri="{BB962C8B-B14F-4D97-AF65-F5344CB8AC3E}">
        <p14:creationId xmlns:p14="http://schemas.microsoft.com/office/powerpoint/2010/main" val="39434955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peligros eléctricos, 130.7 (D) (1).</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107</a:t>
            </a:fld>
            <a:endParaRPr lang="en-US"/>
          </a:p>
        </p:txBody>
      </p:sp>
    </p:spTree>
    <p:extLst>
      <p:ext uri="{BB962C8B-B14F-4D97-AF65-F5344CB8AC3E}">
        <p14:creationId xmlns:p14="http://schemas.microsoft.com/office/powerpoint/2010/main" val="254246794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effectLst/>
              </a:rPr>
              <a:t>Esta especificación cubre la prueba de herramientas manuales aisladas y aislantes que se utilizan para trabajar en, o muy cerca de, aparatos eléctricos energizados o conductores que operan a una tensión máxima de 1000 V ca o 1500 V CC.</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108</a:t>
            </a:fld>
            <a:endParaRPr lang="en-US"/>
          </a:p>
        </p:txBody>
      </p:sp>
    </p:spTree>
    <p:extLst>
      <p:ext uri="{BB962C8B-B14F-4D97-AF65-F5344CB8AC3E}">
        <p14:creationId xmlns:p14="http://schemas.microsoft.com/office/powerpoint/2010/main" val="356199965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109</a:t>
            </a:fld>
            <a:endParaRPr lang="en-US"/>
          </a:p>
        </p:txBody>
      </p:sp>
    </p:spTree>
    <p:extLst>
      <p:ext uri="{BB962C8B-B14F-4D97-AF65-F5344CB8AC3E}">
        <p14:creationId xmlns:p14="http://schemas.microsoft.com/office/powerpoint/2010/main" val="44554906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0C2546-53AA-4405-8E31-7310232722EC}" type="slidenum">
              <a:rPr lang="en-US" altLang="en-US">
                <a:latin typeface="Tahoma" panose="020B0604030504040204" pitchFamily="34" charset="0"/>
              </a:rPr>
              <a:pPr/>
              <a:t>110</a:t>
            </a:fld>
            <a:endParaRPr lang="en-US" altLang="en-US">
              <a:latin typeface="Tahoma" panose="020B0604030504040204"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431064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111</a:t>
            </a:fld>
            <a:endParaRPr lang="en-US"/>
          </a:p>
        </p:txBody>
      </p:sp>
    </p:spTree>
    <p:extLst>
      <p:ext uri="{BB962C8B-B14F-4D97-AF65-F5344CB8AC3E}">
        <p14:creationId xmlns:p14="http://schemas.microsoft.com/office/powerpoint/2010/main" val="2032543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dirty="0"/>
              <a:t>El NFPA 70E® es el documento principal para esta capacitación. Tenemos que analizar los otros dos documentos para mostrar cómo trabajan juntos para establecer unas condiciones de trabajo seguras.</a:t>
            </a:r>
            <a:endParaRPr lang="en-US" altLang="en-US" dirty="0"/>
          </a:p>
        </p:txBody>
      </p:sp>
    </p:spTree>
    <p:extLst>
      <p:ext uri="{BB962C8B-B14F-4D97-AF65-F5344CB8AC3E}">
        <p14:creationId xmlns:p14="http://schemas.microsoft.com/office/powerpoint/2010/main" val="22068737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riesgos eléctricos, 130.7 (E)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112</a:t>
            </a:fld>
            <a:endParaRPr lang="en-US"/>
          </a:p>
        </p:txBody>
      </p:sp>
    </p:spTree>
    <p:extLst>
      <p:ext uri="{BB962C8B-B14F-4D97-AF65-F5344CB8AC3E}">
        <p14:creationId xmlns:p14="http://schemas.microsoft.com/office/powerpoint/2010/main" val="15226211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peligros eléctricos, 130.5 (F), cálculo del Método de análisis de energía incidente, 130.5 (G) o el método de la categoría de arco PPE, 130.7 (C) (15). Utilice los cuadros 130.7 (C) (15) (a), 130.7 (C) (15) (b), 130.7 (C) (15) (c).</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113</a:t>
            </a:fld>
            <a:endParaRPr lang="en-US"/>
          </a:p>
        </p:txBody>
      </p:sp>
    </p:spTree>
    <p:extLst>
      <p:ext uri="{BB962C8B-B14F-4D97-AF65-F5344CB8AC3E}">
        <p14:creationId xmlns:p14="http://schemas.microsoft.com/office/powerpoint/2010/main" val="214532953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riesgos eléctricos, 130.1 (B)</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114</a:t>
            </a:fld>
            <a:endParaRPr lang="en-US"/>
          </a:p>
        </p:txBody>
      </p:sp>
    </p:spTree>
    <p:extLst>
      <p:ext uri="{BB962C8B-B14F-4D97-AF65-F5344CB8AC3E}">
        <p14:creationId xmlns:p14="http://schemas.microsoft.com/office/powerpoint/2010/main" val="2637788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115</a:t>
            </a:fld>
            <a:endParaRPr lang="en-US"/>
          </a:p>
        </p:txBody>
      </p:sp>
    </p:spTree>
    <p:extLst>
      <p:ext uri="{BB962C8B-B14F-4D97-AF65-F5344CB8AC3E}">
        <p14:creationId xmlns:p14="http://schemas.microsoft.com/office/powerpoint/2010/main" val="144810635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riesgos eléctricos, 130.1 (C)</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116</a:t>
            </a:fld>
            <a:endParaRPr lang="en-US"/>
          </a:p>
        </p:txBody>
      </p:sp>
    </p:spTree>
    <p:extLst>
      <p:ext uri="{BB962C8B-B14F-4D97-AF65-F5344CB8AC3E}">
        <p14:creationId xmlns:p14="http://schemas.microsoft.com/office/powerpoint/2010/main" val="185368806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t>
            </a:r>
            <a:r>
              <a:rPr lang="en-US" dirty="0" err="1">
                <a:latin typeface="Calibri" panose="020F0502020204030204" pitchFamily="34" charset="0"/>
                <a:cs typeface="Calibri" panose="020F0502020204030204" pitchFamily="34" charset="0"/>
              </a:rPr>
              <a:t>í</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117</a:t>
            </a:fld>
            <a:endParaRPr lang="en-US"/>
          </a:p>
        </p:txBody>
      </p:sp>
    </p:spTree>
    <p:extLst>
      <p:ext uri="{BB962C8B-B14F-4D97-AF65-F5344CB8AC3E}">
        <p14:creationId xmlns:p14="http://schemas.microsoft.com/office/powerpoint/2010/main" val="379520866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a:t>
            </a:r>
            <a:r>
              <a:rPr lang="en-US" dirty="0" err="1">
                <a:latin typeface="Calibri" panose="020F0502020204030204" pitchFamily="34" charset="0"/>
                <a:cs typeface="Calibri" panose="020F0502020204030204" pitchFamily="34" charset="0"/>
              </a:rPr>
              <a:t>í</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118</a:t>
            </a:fld>
            <a:endParaRPr lang="en-US"/>
          </a:p>
        </p:txBody>
      </p:sp>
    </p:spTree>
    <p:extLst>
      <p:ext uri="{BB962C8B-B14F-4D97-AF65-F5344CB8AC3E}">
        <p14:creationId xmlns:p14="http://schemas.microsoft.com/office/powerpoint/2010/main" val="297410424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10"/>
          </p:nvPr>
        </p:nvSpPr>
        <p:spPr/>
        <p:txBody>
          <a:bodyPr/>
          <a:lstStyle/>
          <a:p>
            <a:fld id="{2EA19DC1-C796-4799-931B-7CFE0EF529DD}" type="slidenum">
              <a:rPr lang="en-US" smtClean="0"/>
              <a:t>119</a:t>
            </a:fld>
            <a:endParaRPr lang="en-US"/>
          </a:p>
        </p:txBody>
      </p:sp>
    </p:spTree>
    <p:extLst>
      <p:ext uri="{BB962C8B-B14F-4D97-AF65-F5344CB8AC3E}">
        <p14:creationId xmlns:p14="http://schemas.microsoft.com/office/powerpoint/2010/main" val="83058059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a:t>
            </a:r>
            <a:r>
              <a:rPr lang="en-US" dirty="0" err="1">
                <a:latin typeface="Calibri" panose="020F0502020204030204" pitchFamily="34" charset="0"/>
                <a:cs typeface="Calibri" panose="020F0502020204030204" pitchFamily="34" charset="0"/>
              </a:rPr>
              <a:t>í</a:t>
            </a:r>
            <a:endParaRPr lang="en-US" dirty="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120</a:t>
            </a:fld>
            <a:endParaRPr lang="en-US"/>
          </a:p>
        </p:txBody>
      </p:sp>
    </p:spTree>
    <p:extLst>
      <p:ext uri="{BB962C8B-B14F-4D97-AF65-F5344CB8AC3E}">
        <p14:creationId xmlns:p14="http://schemas.microsoft.com/office/powerpoint/2010/main" val="7280201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10"/>
          </p:nvPr>
        </p:nvSpPr>
        <p:spPr/>
        <p:txBody>
          <a:bodyPr/>
          <a:lstStyle/>
          <a:p>
            <a:fld id="{2EA19DC1-C796-4799-931B-7CFE0EF529DD}" type="slidenum">
              <a:rPr lang="en-US" smtClean="0"/>
              <a:t>121</a:t>
            </a:fld>
            <a:endParaRPr lang="en-US"/>
          </a:p>
        </p:txBody>
      </p:sp>
    </p:spTree>
    <p:extLst>
      <p:ext uri="{BB962C8B-B14F-4D97-AF65-F5344CB8AC3E}">
        <p14:creationId xmlns:p14="http://schemas.microsoft.com/office/powerpoint/2010/main" val="298939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Consulte</a:t>
            </a:r>
            <a:r>
              <a:rPr lang="en-US" dirty="0"/>
              <a:t> 110.16 (A) General, y (B) </a:t>
            </a:r>
            <a:r>
              <a:rPr lang="en-US" dirty="0" err="1"/>
              <a:t>Equipo</a:t>
            </a:r>
            <a:r>
              <a:rPr lang="en-US" dirty="0"/>
              <a:t> de </a:t>
            </a:r>
            <a:r>
              <a:rPr lang="en-US" dirty="0" err="1"/>
              <a:t>servicio</a:t>
            </a:r>
            <a:r>
              <a:rPr lang="en-US" dirty="0"/>
              <a:t>, de NEC® para </a:t>
            </a:r>
            <a:r>
              <a:rPr lang="en-US" dirty="0" err="1"/>
              <a:t>comprender</a:t>
            </a:r>
            <a:r>
              <a:rPr lang="en-US" dirty="0"/>
              <a:t> </a:t>
            </a:r>
            <a:r>
              <a:rPr lang="en-US" dirty="0" err="1"/>
              <a:t>los</a:t>
            </a:r>
            <a:r>
              <a:rPr lang="en-US" dirty="0"/>
              <a:t> </a:t>
            </a:r>
            <a:r>
              <a:rPr lang="en-US" dirty="0" err="1"/>
              <a:t>requisitos</a:t>
            </a:r>
            <a:r>
              <a:rPr lang="en-US" dirty="0"/>
              <a:t> de </a:t>
            </a:r>
            <a:r>
              <a:rPr lang="en-US" dirty="0" err="1"/>
              <a:t>etiquetado</a:t>
            </a:r>
            <a:r>
              <a:rPr lang="en-US" dirty="0"/>
              <a:t>.</a:t>
            </a:r>
          </a:p>
          <a:p>
            <a:r>
              <a:rPr lang="en-US" dirty="0" err="1"/>
              <a:t>Consulte</a:t>
            </a:r>
            <a:r>
              <a:rPr lang="en-US" dirty="0"/>
              <a:t> 130.5 (H) </a:t>
            </a:r>
            <a:r>
              <a:rPr lang="en-US" dirty="0" err="1"/>
              <a:t>Etiquetado</a:t>
            </a:r>
            <a:r>
              <a:rPr lang="en-US" dirty="0"/>
              <a:t> de </a:t>
            </a:r>
            <a:r>
              <a:rPr lang="en-US" dirty="0" err="1"/>
              <a:t>equipos</a:t>
            </a:r>
            <a:r>
              <a:rPr lang="en-US" dirty="0"/>
              <a:t> </a:t>
            </a:r>
            <a:r>
              <a:rPr lang="en-US" dirty="0" err="1"/>
              <a:t>en</a:t>
            </a:r>
            <a:r>
              <a:rPr lang="en-US" dirty="0"/>
              <a:t> NFPA 70E® </a:t>
            </a:r>
            <a:r>
              <a:rPr lang="en-US" dirty="0" err="1"/>
              <a:t>como</a:t>
            </a:r>
            <a:r>
              <a:rPr lang="en-US" dirty="0"/>
              <a:t> </a:t>
            </a:r>
            <a:r>
              <a:rPr lang="en-US" dirty="0" err="1"/>
              <a:t>referencia</a:t>
            </a:r>
            <a:r>
              <a:rPr lang="en-US" dirty="0"/>
              <a:t>.</a:t>
            </a:r>
          </a:p>
        </p:txBody>
      </p:sp>
      <p:sp>
        <p:nvSpPr>
          <p:cNvPr id="4" name="Slide Number Placeholder 3"/>
          <p:cNvSpPr>
            <a:spLocks noGrp="1"/>
          </p:cNvSpPr>
          <p:nvPr>
            <p:ph type="sldNum" sz="quarter" idx="10"/>
          </p:nvPr>
        </p:nvSpPr>
        <p:spPr/>
        <p:txBody>
          <a:bodyPr/>
          <a:lstStyle/>
          <a:p>
            <a:fld id="{2EA19DC1-C796-4799-931B-7CFE0EF529DD}" type="slidenum">
              <a:rPr lang="en-US" smtClean="0"/>
              <a:t>13</a:t>
            </a:fld>
            <a:endParaRPr lang="en-US"/>
          </a:p>
        </p:txBody>
      </p:sp>
    </p:spTree>
    <p:extLst>
      <p:ext uri="{BB962C8B-B14F-4D97-AF65-F5344CB8AC3E}">
        <p14:creationId xmlns:p14="http://schemas.microsoft.com/office/powerpoint/2010/main" val="305773775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122</a:t>
            </a:fld>
            <a:endParaRPr lang="en-US"/>
          </a:p>
        </p:txBody>
      </p:sp>
    </p:spTree>
    <p:extLst>
      <p:ext uri="{BB962C8B-B14F-4D97-AF65-F5344CB8AC3E}">
        <p14:creationId xmlns:p14="http://schemas.microsoft.com/office/powerpoint/2010/main" val="365226939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123</a:t>
            </a:fld>
            <a:endParaRPr lang="en-US"/>
          </a:p>
        </p:txBody>
      </p:sp>
    </p:spTree>
    <p:extLst>
      <p:ext uri="{BB962C8B-B14F-4D97-AF65-F5344CB8AC3E}">
        <p14:creationId xmlns:p14="http://schemas.microsoft.com/office/powerpoint/2010/main" val="179392145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124</a:t>
            </a:fld>
            <a:endParaRPr lang="en-US"/>
          </a:p>
        </p:txBody>
      </p:sp>
    </p:spTree>
    <p:extLst>
      <p:ext uri="{BB962C8B-B14F-4D97-AF65-F5344CB8AC3E}">
        <p14:creationId xmlns:p14="http://schemas.microsoft.com/office/powerpoint/2010/main" val="256775168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125</a:t>
            </a:fld>
            <a:endParaRPr lang="en-US"/>
          </a:p>
        </p:txBody>
      </p:sp>
    </p:spTree>
    <p:extLst>
      <p:ext uri="{BB962C8B-B14F-4D97-AF65-F5344CB8AC3E}">
        <p14:creationId xmlns:p14="http://schemas.microsoft.com/office/powerpoint/2010/main" val="1547227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Consulte el Artículo 100, NFPA 70E®, para la definición de energía incidente.</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14</a:t>
            </a:fld>
            <a:endParaRPr lang="en-US"/>
          </a:p>
        </p:txBody>
      </p:sp>
    </p:spTree>
    <p:extLst>
      <p:ext uri="{BB962C8B-B14F-4D97-AF65-F5344CB8AC3E}">
        <p14:creationId xmlns:p14="http://schemas.microsoft.com/office/powerpoint/2010/main" val="2972505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800" kern="1200" dirty="0">
                <a:solidFill>
                  <a:schemeClr val="tx1"/>
                </a:solidFill>
                <a:latin typeface="+mn-lt"/>
                <a:ea typeface="+mn-ea"/>
                <a:cs typeface="+mn-cs"/>
              </a:rPr>
              <a:t>No se requiere NFPA 70E®, sin embargo, es importante tener algún tipo de programa implementado para la seguridad eléctrica.</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15</a:t>
            </a:fld>
            <a:endParaRPr lang="en-US"/>
          </a:p>
        </p:txBody>
      </p:sp>
    </p:spTree>
    <p:extLst>
      <p:ext uri="{BB962C8B-B14F-4D97-AF65-F5344CB8AC3E}">
        <p14:creationId xmlns:p14="http://schemas.microsoft.com/office/powerpoint/2010/main" val="293901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16</a:t>
            </a:fld>
            <a:endParaRPr lang="en-US"/>
          </a:p>
        </p:txBody>
      </p:sp>
    </p:spTree>
    <p:extLst>
      <p:ext uri="{BB962C8B-B14F-4D97-AF65-F5344CB8AC3E}">
        <p14:creationId xmlns:p14="http://schemas.microsoft.com/office/powerpoint/2010/main" val="403698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objetivo de la norma es proporcionar un área de trabajo segura y práctica para los empleados en relación con los peligros derivados del uso de la electricidad. Los artículos cubiertos incluyen todo en el lugar de trabajo de los empleados desde el punto de servicio eléctrico hasta el sistema eléctrico.</a:t>
            </a:r>
          </a:p>
          <a:p>
            <a:r>
              <a:rPr lang="es-ES" dirty="0"/>
              <a:t>Los artículos no cubiertos incluyen barcos, ferrocarriles, servicios de comunicación, servicios eléctricos, generación, transmisión y distribución de energía eléctrica. El arreglo estándar es una sección introductoria, tres capítulos y anexos informativos. Los anexos informativos no son parte de los requisitos de la norma.</a:t>
            </a:r>
            <a:r>
              <a:rPr lang="es-ES" baseline="0" dirty="0"/>
              <a:t> Las reglas obligatorias incluyen deben y no deben. Las reglas permisivas incluyen serán permitidas y no serán requeridas.</a:t>
            </a:r>
            <a:r>
              <a:rPr lang="en-US" baseline="0" dirty="0"/>
              <a:t>  </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17</a:t>
            </a:fld>
            <a:endParaRPr lang="en-US"/>
          </a:p>
        </p:txBody>
      </p:sp>
    </p:spTree>
    <p:extLst>
      <p:ext uri="{BB962C8B-B14F-4D97-AF65-F5344CB8AC3E}">
        <p14:creationId xmlns:p14="http://schemas.microsoft.com/office/powerpoint/2010/main" val="154851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a:t>Consulte su copia de NFPA 70E®, Artículo 100 Definiciones.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18</a:t>
            </a:fld>
            <a:endParaRPr lang="en-US"/>
          </a:p>
        </p:txBody>
      </p:sp>
    </p:spTree>
    <p:extLst>
      <p:ext uri="{BB962C8B-B14F-4D97-AF65-F5344CB8AC3E}">
        <p14:creationId xmlns:p14="http://schemas.microsoft.com/office/powerpoint/2010/main" val="1717716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100 Definiciones.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19</a:t>
            </a:fld>
            <a:endParaRPr lang="en-US"/>
          </a:p>
        </p:txBody>
      </p:sp>
    </p:spTree>
    <p:extLst>
      <p:ext uri="{BB962C8B-B14F-4D97-AF65-F5344CB8AC3E}">
        <p14:creationId xmlns:p14="http://schemas.microsoft.com/office/powerpoint/2010/main" val="168040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effectLst/>
              </a:rPr>
              <a:t>Nota 1 a la definición de "persona calificada": Si un empleado se considera una "persona calificada" dependerá de varias circunstancias en el lugar de trabajo. Por ejemplo, es posible y, de hecho, es probable que un individuo se considere "calificado" con respecto a ciertos equipos en el lugar de trabajo, pero "no calificado" en cuanto a otros equipos. (Consulte 1910.332 (b) (3) para conocer los requisitos de capacitación que se aplican específicamente a personas calificadas).</a:t>
            </a:r>
          </a:p>
          <a:p>
            <a:endParaRPr lang="es-ES" b="1" dirty="0">
              <a:effectLst/>
            </a:endParaRPr>
          </a:p>
          <a:p>
            <a:r>
              <a:rPr lang="es-ES" b="1" dirty="0">
                <a:effectLst/>
              </a:rPr>
              <a:t>Nota 2 a la definición de "persona calificada": un empleado que está recibiendo capacitación en el trabajo y que, en el transcurso de dicha capacitación, ha demostrado la capacidad de realizar tareas de forma segura en su nivel de capacitación y quién es bajo la supervisión directa de una persona calificada se considera que es una persona calificada para el desempeño de esos deberes</a:t>
            </a:r>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20</a:t>
            </a:fld>
            <a:endParaRPr lang="en-US"/>
          </a:p>
        </p:txBody>
      </p:sp>
    </p:spTree>
    <p:extLst>
      <p:ext uri="{BB962C8B-B14F-4D97-AF65-F5344CB8AC3E}">
        <p14:creationId xmlns:p14="http://schemas.microsoft.com/office/powerpoint/2010/main" val="414594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
            </a:r>
            <a:br>
              <a:rPr lang="es-ES" dirty="0"/>
            </a:br>
            <a:r>
              <a:rPr lang="es-ES" sz="1200" b="0" i="0" kern="1200" dirty="0">
                <a:solidFill>
                  <a:schemeClr val="tx1"/>
                </a:solidFill>
                <a:effectLst/>
                <a:latin typeface="+mn-lt"/>
                <a:ea typeface="+mn-ea"/>
                <a:cs typeface="+mn-cs"/>
              </a:rPr>
              <a:t>Como empleado, usted tiene derecho a saber. Tiene derecho a trabajar en un entorno de trabajo seguro, y esto incluye conocer los productos químicos peligrosos a los que pueda estar expuesto. Usted tiene derecho a recibir información sobre lesiones y enfermedades que ocurren en su lugar de trabajo. Tiene derecho a informar a los empleadores sobre los entornos de trabajo inseguros y el derecho a la resolución de esos problemas. Si no se abordan los peligros, usted tiene derecho a compartir esa información con OSHA sin represalias. Se requiere que tenga capacitación, y su derecho como empleado a capacitarse específicamente sobre los peligros en su instalación.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3</a:t>
            </a:fld>
            <a:endParaRPr lang="en-US" dirty="0"/>
          </a:p>
        </p:txBody>
      </p:sp>
    </p:spTree>
    <p:extLst>
      <p:ext uri="{BB962C8B-B14F-4D97-AF65-F5344CB8AC3E}">
        <p14:creationId xmlns:p14="http://schemas.microsoft.com/office/powerpoint/2010/main" val="3963065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21</a:t>
            </a:fld>
            <a:endParaRPr lang="en-US"/>
          </a:p>
        </p:txBody>
      </p:sp>
    </p:spTree>
    <p:extLst>
      <p:ext uri="{BB962C8B-B14F-4D97-AF65-F5344CB8AC3E}">
        <p14:creationId xmlns:p14="http://schemas.microsoft.com/office/powerpoint/2010/main" val="1266740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105 - Aplicación de prácticas y procedimientos de trabajo relacionados con la seguridad.</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22</a:t>
            </a:fld>
            <a:endParaRPr lang="en-US"/>
          </a:p>
        </p:txBody>
      </p:sp>
    </p:spTree>
    <p:extLst>
      <p:ext uri="{BB962C8B-B14F-4D97-AF65-F5344CB8AC3E}">
        <p14:creationId xmlns:p14="http://schemas.microsoft.com/office/powerpoint/2010/main" val="832682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23</a:t>
            </a:fld>
            <a:endParaRPr lang="en-US"/>
          </a:p>
        </p:txBody>
      </p:sp>
    </p:spTree>
    <p:extLst>
      <p:ext uri="{BB962C8B-B14F-4D97-AF65-F5344CB8AC3E}">
        <p14:creationId xmlns:p14="http://schemas.microsoft.com/office/powerpoint/2010/main" val="2299419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24</a:t>
            </a:fld>
            <a:endParaRPr lang="en-US"/>
          </a:p>
        </p:txBody>
      </p:sp>
    </p:spTree>
    <p:extLst>
      <p:ext uri="{BB962C8B-B14F-4D97-AF65-F5344CB8AC3E}">
        <p14:creationId xmlns:p14="http://schemas.microsoft.com/office/powerpoint/2010/main" val="3084425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25</a:t>
            </a:fld>
            <a:endParaRPr lang="en-US"/>
          </a:p>
        </p:txBody>
      </p:sp>
    </p:spTree>
    <p:extLst>
      <p:ext uri="{BB962C8B-B14F-4D97-AF65-F5344CB8AC3E}">
        <p14:creationId xmlns:p14="http://schemas.microsoft.com/office/powerpoint/2010/main" val="4271957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36212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27</a:t>
            </a:fld>
            <a:endParaRPr lang="en-US"/>
          </a:p>
        </p:txBody>
      </p:sp>
    </p:spTree>
    <p:extLst>
      <p:ext uri="{BB962C8B-B14F-4D97-AF65-F5344CB8AC3E}">
        <p14:creationId xmlns:p14="http://schemas.microsoft.com/office/powerpoint/2010/main" val="3215719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28</a:t>
            </a:fld>
            <a:endParaRPr lang="en-US"/>
          </a:p>
        </p:txBody>
      </p:sp>
    </p:spTree>
    <p:extLst>
      <p:ext uri="{BB962C8B-B14F-4D97-AF65-F5344CB8AC3E}">
        <p14:creationId xmlns:p14="http://schemas.microsoft.com/office/powerpoint/2010/main" val="2273540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29</a:t>
            </a:fld>
            <a:endParaRPr lang="en-US"/>
          </a:p>
        </p:txBody>
      </p:sp>
    </p:spTree>
    <p:extLst>
      <p:ext uri="{BB962C8B-B14F-4D97-AF65-F5344CB8AC3E}">
        <p14:creationId xmlns:p14="http://schemas.microsoft.com/office/powerpoint/2010/main" val="2243977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Tabla S4 del estándar 29 CFR 1910.332 de OSHA</a:t>
            </a:r>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30</a:t>
            </a:fld>
            <a:endParaRPr lang="en-US"/>
          </a:p>
        </p:txBody>
      </p:sp>
    </p:spTree>
    <p:extLst>
      <p:ext uri="{BB962C8B-B14F-4D97-AF65-F5344CB8AC3E}">
        <p14:creationId xmlns:p14="http://schemas.microsoft.com/office/powerpoint/2010/main" val="3885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FF0000"/>
                </a:solidFill>
              </a:rPr>
              <a:t>Como empleado o trabajador, usted tiene la responsabilidad de cumplir con los estándares de OSHA. OSHA no solo lo exige, sino que, al cumplir con las normas de seguridad y salud, puede garantizar que es responsable de su seguridad.</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50663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31</a:t>
            </a:fld>
            <a:endParaRPr lang="en-US"/>
          </a:p>
        </p:txBody>
      </p:sp>
    </p:spTree>
    <p:extLst>
      <p:ext uri="{BB962C8B-B14F-4D97-AF65-F5344CB8AC3E}">
        <p14:creationId xmlns:p14="http://schemas.microsoft.com/office/powerpoint/2010/main" val="1754311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32</a:t>
            </a:fld>
            <a:endParaRPr lang="en-US"/>
          </a:p>
        </p:txBody>
      </p:sp>
    </p:spTree>
    <p:extLst>
      <p:ext uri="{BB962C8B-B14F-4D97-AF65-F5344CB8AC3E}">
        <p14:creationId xmlns:p14="http://schemas.microsoft.com/office/powerpoint/2010/main" val="1077931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33</a:t>
            </a:fld>
            <a:endParaRPr lang="en-US"/>
          </a:p>
        </p:txBody>
      </p:sp>
    </p:spTree>
    <p:extLst>
      <p:ext uri="{BB962C8B-B14F-4D97-AF65-F5344CB8AC3E}">
        <p14:creationId xmlns:p14="http://schemas.microsoft.com/office/powerpoint/2010/main" val="543405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Hay cuatro categorías de medidores de pruebas eléctricas</a:t>
            </a:r>
          </a:p>
          <a:p>
            <a:r>
              <a:rPr lang="es-ES" dirty="0"/>
              <a:t>Categoría 0</a:t>
            </a:r>
          </a:p>
          <a:p>
            <a:r>
              <a:rPr lang="es-ES" dirty="0"/>
              <a:t>Circuitos electrónicos protegidos (fotocopiadoras, computadoras)</a:t>
            </a:r>
          </a:p>
          <a:p>
            <a:r>
              <a:rPr lang="es-ES" dirty="0"/>
              <a:t>Categoría II</a:t>
            </a:r>
          </a:p>
          <a:p>
            <a:r>
              <a:rPr lang="es-ES" dirty="0"/>
              <a:t>Circuitos de salida del receptáculo (120 / 208V, 120 / 240V)</a:t>
            </a:r>
          </a:p>
          <a:p>
            <a:r>
              <a:rPr lang="es-ES" dirty="0"/>
              <a:t>Categoría III</a:t>
            </a:r>
          </a:p>
          <a:p>
            <a:r>
              <a:rPr lang="es-ES" dirty="0"/>
              <a:t>Cableado de distribución que incluye el bus principal, los alimentadores y los circuitos derivados (277 / 480v)</a:t>
            </a:r>
          </a:p>
          <a:p>
            <a:r>
              <a:rPr lang="es-ES" dirty="0"/>
              <a:t>Categoría IV</a:t>
            </a:r>
          </a:p>
          <a:p>
            <a:r>
              <a:rPr lang="es-ES" dirty="0"/>
              <a:t>Origen de la instalación, nivel de utilidad</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35</a:t>
            </a:fld>
            <a:endParaRPr lang="en-US"/>
          </a:p>
        </p:txBody>
      </p:sp>
    </p:spTree>
    <p:extLst>
      <p:ext uri="{BB962C8B-B14F-4D97-AF65-F5344CB8AC3E}">
        <p14:creationId xmlns:p14="http://schemas.microsoft.com/office/powerpoint/2010/main" val="141219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36</a:t>
            </a:fld>
            <a:endParaRPr lang="en-US"/>
          </a:p>
        </p:txBody>
      </p:sp>
    </p:spTree>
    <p:extLst>
      <p:ext uri="{BB962C8B-B14F-4D97-AF65-F5344CB8AC3E}">
        <p14:creationId xmlns:p14="http://schemas.microsoft.com/office/powerpoint/2010/main" val="814026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37</a:t>
            </a:fld>
            <a:endParaRPr lang="en-US"/>
          </a:p>
        </p:txBody>
      </p:sp>
    </p:spTree>
    <p:extLst>
      <p:ext uri="{BB962C8B-B14F-4D97-AF65-F5344CB8AC3E}">
        <p14:creationId xmlns:p14="http://schemas.microsoft.com/office/powerpoint/2010/main" val="2590348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Un ejemplo sería si tuviéramos un medidor Cat II con una clasificación de 1000 V frente a un medidor Cat III con una clasificación de 600V. Ambos tienen un índice de impulso de 6 kV. El medidor Cat II usa una fuente de 12 ohmios y el Cat III usa una fuente de 2 ohmios. El impulso de prueba Cat III, 600 V, 6 kV tiene 6 veces la corriente de un impulso de prueba CAT II, 1000 V, 6 kV. La clasificación de voltaje puede ser engañosa. Un transitorio Cat III, 1000V, 8kV es más seguro que Cat III, 600V, 6kV transitorio pero Cat III, 600V es más seguro que Cat II 1000V. Algunos medidores de doble uso, que miden corriente y voltaje, pueden tener el amperímetro clasificado como Cat IV pero con una clasificación de voltaje de Cat III. Los medidores utilizados en aplicaciones comerciales e industriales deben tener una clasificación mínima de Cat III, 600V, con preferencia Cat III, 1000V. Todo el trabajo externo requiere un instrumento Cat IV 600V y cables de prueba.</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38</a:t>
            </a:fld>
            <a:endParaRPr lang="en-US"/>
          </a:p>
        </p:txBody>
      </p:sp>
    </p:spTree>
    <p:extLst>
      <p:ext uri="{BB962C8B-B14F-4D97-AF65-F5344CB8AC3E}">
        <p14:creationId xmlns:p14="http://schemas.microsoft.com/office/powerpoint/2010/main" val="9487595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39</a:t>
            </a:fld>
            <a:endParaRPr lang="en-US"/>
          </a:p>
        </p:txBody>
      </p:sp>
    </p:spTree>
    <p:extLst>
      <p:ext uri="{BB962C8B-B14F-4D97-AF65-F5344CB8AC3E}">
        <p14:creationId xmlns:p14="http://schemas.microsoft.com/office/powerpoint/2010/main" val="2454995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40</a:t>
            </a:fld>
            <a:endParaRPr lang="en-US"/>
          </a:p>
        </p:txBody>
      </p:sp>
    </p:spTree>
    <p:extLst>
      <p:ext uri="{BB962C8B-B14F-4D97-AF65-F5344CB8AC3E}">
        <p14:creationId xmlns:p14="http://schemas.microsoft.com/office/powerpoint/2010/main" val="3835905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611606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Así como los trabajadores tienen responsabilidades, los empleadores también lo hacen. Las responsabilidades de los empleadores se centran en proporcionar la información necesaria para que los trabajadores las mantengan a salvo. Incluidas en esas responsabilidades están el derecho de proporcionar un lugar de trabajo libre de peligros y cumplir con las normas de OSHA. Además, proporcione el entrenamiento requerido por OSHA, mantenga un registro de todas las lesiones y enfermedades. Además, los empleados no pueden ser discriminados en el ejercicio de sus derechos, por lo que como empleador es importante comprender también los derechos de los trabajadores.</a:t>
            </a:r>
          </a:p>
          <a:p>
            <a:r>
              <a:rPr lang="es-ES" dirty="0"/>
              <a:t>Además, como empleador, existe la responsabilidad de proporcionar y pagar el PPE según lo requerido para realizar un trabajo de manera segura.</a:t>
            </a:r>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5</a:t>
            </a:fld>
            <a:endParaRPr lang="en-US"/>
          </a:p>
        </p:txBody>
      </p:sp>
    </p:spTree>
    <p:extLst>
      <p:ext uri="{BB962C8B-B14F-4D97-AF65-F5344CB8AC3E}">
        <p14:creationId xmlns:p14="http://schemas.microsoft.com/office/powerpoint/2010/main" val="285150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59500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43</a:t>
            </a:fld>
            <a:endParaRPr lang="en-US"/>
          </a:p>
        </p:txBody>
      </p:sp>
    </p:spTree>
    <p:extLst>
      <p:ext uri="{BB962C8B-B14F-4D97-AF65-F5344CB8AC3E}">
        <p14:creationId xmlns:p14="http://schemas.microsoft.com/office/powerpoint/2010/main" val="222745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44</a:t>
            </a:fld>
            <a:endParaRPr lang="en-US"/>
          </a:p>
        </p:txBody>
      </p:sp>
    </p:spTree>
    <p:extLst>
      <p:ext uri="{BB962C8B-B14F-4D97-AF65-F5344CB8AC3E}">
        <p14:creationId xmlns:p14="http://schemas.microsoft.com/office/powerpoint/2010/main" val="1322845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Nota: Cuando el diseño del circuito y los dispositivos de sobreintensidad pueden determinar que la operación automática de un dispositivo fue causada por una sobrecarga en lugar de una condición de falla, no se necesita examinar el circuito o el equipo conectado antes de que el circuito esté </a:t>
            </a:r>
            <a:r>
              <a:rPr lang="es-ES" sz="1200" dirty="0" err="1"/>
              <a:t>Renergizado</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45</a:t>
            </a:fld>
            <a:endParaRPr lang="en-US"/>
          </a:p>
        </p:txBody>
      </p:sp>
    </p:spTree>
    <p:extLst>
      <p:ext uri="{BB962C8B-B14F-4D97-AF65-F5344CB8AC3E}">
        <p14:creationId xmlns:p14="http://schemas.microsoft.com/office/powerpoint/2010/main" val="1766495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427038" y="692150"/>
            <a:ext cx="6157912" cy="3463925"/>
          </a:xfrm>
          <a:ln/>
        </p:spPr>
      </p:sp>
      <p:sp>
        <p:nvSpPr>
          <p:cNvPr id="35843" name="Rectangle 3"/>
          <p:cNvSpPr>
            <a:spLocks noGrp="1" noChangeArrowheads="1"/>
          </p:cNvSpPr>
          <p:nvPr>
            <p:ph type="body" idx="1"/>
          </p:nvPr>
        </p:nvSpPr>
        <p:spPr>
          <a:xfrm>
            <a:off x="935038" y="4387850"/>
            <a:ext cx="5140325" cy="41560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76459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47</a:t>
            </a:fld>
            <a:endParaRPr lang="en-US"/>
          </a:p>
        </p:txBody>
      </p:sp>
    </p:spTree>
    <p:extLst>
      <p:ext uri="{BB962C8B-B14F-4D97-AF65-F5344CB8AC3E}">
        <p14:creationId xmlns:p14="http://schemas.microsoft.com/office/powerpoint/2010/main" val="41068320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48</a:t>
            </a:fld>
            <a:endParaRPr lang="en-US"/>
          </a:p>
        </p:txBody>
      </p:sp>
    </p:spTree>
    <p:extLst>
      <p:ext uri="{BB962C8B-B14F-4D97-AF65-F5344CB8AC3E}">
        <p14:creationId xmlns:p14="http://schemas.microsoft.com/office/powerpoint/2010/main" val="24870966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130-Trabajo que involucra riesgos eléctricos, 130.2 (A) (2) sobre la inviabilidad.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no factible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err="1"/>
              <a:t>adj</a:t>
            </a:r>
            <a:r>
              <a:rPr lang="es-ES" baseline="0" dirty="0"/>
              <a:t>: no puede llevarse a cabo o ponerse en práctica; [sin: impracticable, inviable, impracticable]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Universidad </a:t>
            </a:r>
            <a:r>
              <a:rPr lang="es-ES" baseline="0" dirty="0" err="1"/>
              <a:t>WordNet</a:t>
            </a:r>
            <a:r>
              <a:rPr lang="es-ES" baseline="0" dirty="0"/>
              <a:t> Princeton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no practicable: incapaz de realizarse o llevarse a cabo por los medios empleados o al comando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err="1"/>
              <a:t>Webster's</a:t>
            </a:r>
            <a:r>
              <a:rPr lang="es-ES" baseline="0" dirty="0"/>
              <a:t> </a:t>
            </a:r>
            <a:r>
              <a:rPr lang="es-ES" baseline="0" dirty="0" err="1"/>
              <a:t>Dictionary</a:t>
            </a:r>
            <a:endParaRPr lang="en-US" dirty="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49</a:t>
            </a:fld>
            <a:endParaRPr lang="en-US"/>
          </a:p>
        </p:txBody>
      </p:sp>
    </p:spTree>
    <p:extLst>
      <p:ext uri="{BB962C8B-B14F-4D97-AF65-F5344CB8AC3E}">
        <p14:creationId xmlns:p14="http://schemas.microsoft.com/office/powerpoint/2010/main" val="8519364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50</a:t>
            </a:fld>
            <a:endParaRPr lang="en-US"/>
          </a:p>
        </p:txBody>
      </p:sp>
    </p:spTree>
    <p:extLst>
      <p:ext uri="{BB962C8B-B14F-4D97-AF65-F5344CB8AC3E}">
        <p14:creationId xmlns:p14="http://schemas.microsoft.com/office/powerpoint/2010/main" val="389471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5278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Como empleado, puede presentar una queja en caso de que sus problemas de seguridad y salud no se aborden localmente.</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7949607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52</a:t>
            </a:fld>
            <a:endParaRPr lang="en-US"/>
          </a:p>
        </p:txBody>
      </p:sp>
    </p:spTree>
    <p:extLst>
      <p:ext uri="{BB962C8B-B14F-4D97-AF65-F5344CB8AC3E}">
        <p14:creationId xmlns:p14="http://schemas.microsoft.com/office/powerpoint/2010/main" val="31755622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dispositivos del circuito de control, tales como los botones pulsadores, los interruptores selectores y los enclavamientos, no se pueden usar como un único medio para </a:t>
            </a:r>
            <a:r>
              <a:rPr lang="es-ES" dirty="0" err="1"/>
              <a:t>desenergizar</a:t>
            </a:r>
            <a:r>
              <a:rPr lang="es-ES" dirty="0"/>
              <a:t> los circuitos o el equipo. Los enclavamientos para equipos eléctricos no se pueden usar como sustituto de los procedimientos de bloqueo y etiquetado.</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53</a:t>
            </a:fld>
            <a:endParaRPr lang="en-US"/>
          </a:p>
        </p:txBody>
      </p:sp>
    </p:spTree>
    <p:extLst>
      <p:ext uri="{BB962C8B-B14F-4D97-AF65-F5344CB8AC3E}">
        <p14:creationId xmlns:p14="http://schemas.microsoft.com/office/powerpoint/2010/main" val="3470621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27038" y="692150"/>
            <a:ext cx="6157912" cy="3463925"/>
          </a:xfrm>
          <a:ln/>
        </p:spPr>
      </p:sp>
      <p:sp>
        <p:nvSpPr>
          <p:cNvPr id="48131" name="Rectangle 3"/>
          <p:cNvSpPr>
            <a:spLocks noGrp="1" noChangeArrowheads="1"/>
          </p:cNvSpPr>
          <p:nvPr>
            <p:ph type="body" idx="1"/>
          </p:nvPr>
        </p:nvSpPr>
        <p:spPr>
          <a:xfrm>
            <a:off x="935038" y="4387850"/>
            <a:ext cx="5140325" cy="41560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120, Establecimiento de una condición de trabajo eléctricamente seguro, 120.5 (3). Verifique visualmente la apertura de la desconexión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Si un circuito tiene una desconexión visible, se debe verificar que las cuchillas estén abiertas antes de realizar cualquier prueba. En una gran planta industrial, se produce un fallo en el interruptor aproximadamente una vez al año que deja un polo de un interruptor trifásico activado.</a:t>
            </a:r>
            <a:endParaRPr lang="en-US"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altLang="en-US" dirty="0"/>
          </a:p>
        </p:txBody>
      </p:sp>
    </p:spTree>
    <p:extLst>
      <p:ext uri="{BB962C8B-B14F-4D97-AF65-F5344CB8AC3E}">
        <p14:creationId xmlns:p14="http://schemas.microsoft.com/office/powerpoint/2010/main" val="5384617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55</a:t>
            </a:fld>
            <a:endParaRPr lang="en-US"/>
          </a:p>
        </p:txBody>
      </p:sp>
    </p:spTree>
    <p:extLst>
      <p:ext uri="{BB962C8B-B14F-4D97-AF65-F5344CB8AC3E}">
        <p14:creationId xmlns:p14="http://schemas.microsoft.com/office/powerpoint/2010/main" val="30859449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56</a:t>
            </a:fld>
            <a:endParaRPr lang="en-US"/>
          </a:p>
        </p:txBody>
      </p:sp>
    </p:spTree>
    <p:extLst>
      <p:ext uri="{BB962C8B-B14F-4D97-AF65-F5344CB8AC3E}">
        <p14:creationId xmlns:p14="http://schemas.microsoft.com/office/powerpoint/2010/main" val="21416679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57</a:t>
            </a:fld>
            <a:endParaRPr lang="en-US"/>
          </a:p>
        </p:txBody>
      </p:sp>
    </p:spTree>
    <p:extLst>
      <p:ext uri="{BB962C8B-B14F-4D97-AF65-F5344CB8AC3E}">
        <p14:creationId xmlns:p14="http://schemas.microsoft.com/office/powerpoint/2010/main" val="33875540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120, Establecimiento de una condición de trabajo eléctricamente seguro, 120.5 (7), Excepción No. 1 y No.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Controlar el medidor antes y después de la prueba es esencial. Si el medidor no funciona correctamente, puede leer "0" cuando el circuito todavía está energizado. Por lo tanto, debemos eliminar la falla del medidor como causa de una lectura de "0". El mero hecho de que el medidor haya sido probado antes de la prueba no significa que estuvo funcionando durante la prueba. La única manera de estar seguro es volver a probar el medidor después de que el circuito a tocar haya sido probado. La verificación del medidor no debería realizarse en circuitos de alta energía que podrían causar una quemadura por arco eléctrico.</a:t>
            </a:r>
            <a:endParaRPr lang="en-US" altLang="en-US" sz="1200" b="0" dirty="0"/>
          </a:p>
          <a:p>
            <a:endParaRPr lang="es-ES" altLang="en-US" sz="1200" b="0" dirty="0"/>
          </a:p>
          <a:p>
            <a:r>
              <a:rPr lang="es-ES" altLang="en-US" sz="1200" b="0" dirty="0"/>
              <a:t>Si el circuito que se va a tocar está en un motor de CC, entonces la verificación del medidor debe realizarse en una fuente de CC y no en una fuente de CA. Esto asegura que el medidor esté funcionando correctamente.</a:t>
            </a:r>
          </a:p>
          <a:p>
            <a:r>
              <a:rPr lang="es-ES" altLang="en-US" sz="1200" b="0" dirty="0"/>
              <a:t>Se produjo un incidente en una planta cuando los circuitos internos de CA del medidor fallaron, pero los circuitos de CC continuaron funcionando. Se midieron 24 voltios de CC antes de realizar la prueba de CA. Cuando el medidor fue probado en un circuito de 480 voltios en vivo, indicó que no había voltaje.</a:t>
            </a:r>
          </a:p>
          <a:p>
            <a:endParaRPr lang="es-ES" altLang="en-US" sz="1200" b="0" dirty="0"/>
          </a:p>
          <a:p>
            <a:r>
              <a:rPr lang="es-ES" altLang="en-US" sz="1200" b="0" dirty="0"/>
              <a:t>La prueba de tierra a fase no es válida sin un buen terreno. Una mala conexión a tierra hará que el medidor muestre 0 voltios incluso si hay voltaje presente.</a:t>
            </a:r>
          </a:p>
          <a:p>
            <a:r>
              <a:rPr lang="es-ES" altLang="en-US" sz="1200" b="0" dirty="0"/>
              <a:t>El punto de prueba de tierra se debe verificar si el usuario no está seguro de que el punto de prueba de tierra sea confiable. La verificación podría incluir probar una fuente en vivo a ese punto de tierra o una verificación de continuidad a un terreno conocido.</a:t>
            </a:r>
          </a:p>
          <a:p>
            <a:r>
              <a:rPr lang="es-ES" altLang="en-US" sz="1200" b="0" dirty="0"/>
              <a:t>La ubicación de un punto de prueba de tierra confiable depende del equipo y del fabricante.</a:t>
            </a:r>
            <a:endParaRPr lang="en-US" alt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58</a:t>
            </a:fld>
            <a:endParaRPr lang="en-US"/>
          </a:p>
        </p:txBody>
      </p:sp>
    </p:spTree>
    <p:extLst>
      <p:ext uri="{BB962C8B-B14F-4D97-AF65-F5344CB8AC3E}">
        <p14:creationId xmlns:p14="http://schemas.microsoft.com/office/powerpoint/2010/main" val="2992467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59</a:t>
            </a:fld>
            <a:endParaRPr lang="en-US"/>
          </a:p>
        </p:txBody>
      </p:sp>
    </p:spTree>
    <p:extLst>
      <p:ext uri="{BB962C8B-B14F-4D97-AF65-F5344CB8AC3E}">
        <p14:creationId xmlns:p14="http://schemas.microsoft.com/office/powerpoint/2010/main" val="2300374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268036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61</a:t>
            </a:fld>
            <a:endParaRPr lang="en-US"/>
          </a:p>
        </p:txBody>
      </p:sp>
    </p:spTree>
    <p:extLst>
      <p:ext uri="{BB962C8B-B14F-4D97-AF65-F5344CB8AC3E}">
        <p14:creationId xmlns:p14="http://schemas.microsoft.com/office/powerpoint/2010/main" val="185710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Sección 11 (c) de la Ley prohíbe a su empleador despedir o de cualquier manera tomar represalias contra usted o cualquier trabajador por ejercer sus derechos bajo la Ley. Hemos cubierto muchos de sus derechos bajo OSHA anteriormente. ¿Puedes recordar algunos de ellos? Dependiendo de las circunstancias del caso, la "discriminación" puede incluir: disparar o despedir; degradación; negar horas extras o promociones; disciplinar; reduciendo el pago u horas, y otras acciones. Si cree que su empleador lo ha discriminado porque ha ejercido sus derechos de seguridad y salud, comuníquese de inmediato con la oficina local de OSHA. La Ley OSH le otorga solo 30 días a partir de la condición para reportar discriminación. Si desea obtener información adicional sobre la protección del denunciante de irregularidades, consulte el apéndice que trata más detalladamente la protección.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5959744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62</a:t>
            </a:fld>
            <a:endParaRPr lang="en-US"/>
          </a:p>
        </p:txBody>
      </p:sp>
    </p:spTree>
    <p:extLst>
      <p:ext uri="{BB962C8B-B14F-4D97-AF65-F5344CB8AC3E}">
        <p14:creationId xmlns:p14="http://schemas.microsoft.com/office/powerpoint/2010/main" val="20477784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63</a:t>
            </a:fld>
            <a:endParaRPr lang="en-US"/>
          </a:p>
        </p:txBody>
      </p:sp>
    </p:spTree>
    <p:extLst>
      <p:ext uri="{BB962C8B-B14F-4D97-AF65-F5344CB8AC3E}">
        <p14:creationId xmlns:p14="http://schemas.microsoft.com/office/powerpoint/2010/main" val="693554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64</a:t>
            </a:fld>
            <a:endParaRPr lang="en-US"/>
          </a:p>
        </p:txBody>
      </p:sp>
    </p:spTree>
    <p:extLst>
      <p:ext uri="{BB962C8B-B14F-4D97-AF65-F5344CB8AC3E}">
        <p14:creationId xmlns:p14="http://schemas.microsoft.com/office/powerpoint/2010/main" val="20890209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riesgos eléctricos, 130.6 (C)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65</a:t>
            </a:fld>
            <a:endParaRPr lang="en-US"/>
          </a:p>
        </p:txBody>
      </p:sp>
    </p:spTree>
    <p:extLst>
      <p:ext uri="{BB962C8B-B14F-4D97-AF65-F5344CB8AC3E}">
        <p14:creationId xmlns:p14="http://schemas.microsoft.com/office/powerpoint/2010/main" val="28276548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peligros eléctricos, 130.6 (F)</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66</a:t>
            </a:fld>
            <a:endParaRPr lang="en-US"/>
          </a:p>
        </p:txBody>
      </p:sp>
    </p:spTree>
    <p:extLst>
      <p:ext uri="{BB962C8B-B14F-4D97-AF65-F5344CB8AC3E}">
        <p14:creationId xmlns:p14="http://schemas.microsoft.com/office/powerpoint/2010/main" val="26440626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riesgos eléctricos, 130.6 (E)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67</a:t>
            </a:fld>
            <a:endParaRPr lang="en-US"/>
          </a:p>
        </p:txBody>
      </p:sp>
    </p:spTree>
    <p:extLst>
      <p:ext uri="{BB962C8B-B14F-4D97-AF65-F5344CB8AC3E}">
        <p14:creationId xmlns:p14="http://schemas.microsoft.com/office/powerpoint/2010/main" val="7228108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68</a:t>
            </a:fld>
            <a:endParaRPr lang="en-US"/>
          </a:p>
        </p:txBody>
      </p:sp>
    </p:spTree>
    <p:extLst>
      <p:ext uri="{BB962C8B-B14F-4D97-AF65-F5344CB8AC3E}">
        <p14:creationId xmlns:p14="http://schemas.microsoft.com/office/powerpoint/2010/main" val="42510385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peligros eléctricos, 130.6 (D)</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69</a:t>
            </a:fld>
            <a:endParaRPr lang="en-US"/>
          </a:p>
        </p:txBody>
      </p:sp>
    </p:spTree>
    <p:extLst>
      <p:ext uri="{BB962C8B-B14F-4D97-AF65-F5344CB8AC3E}">
        <p14:creationId xmlns:p14="http://schemas.microsoft.com/office/powerpoint/2010/main" val="21417346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riesgos eléctricos, 130.6 (I)</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r>
              <a:rPr lang="en-US" sz="1200" kern="1200" baseline="0" dirty="0">
                <a:solidFill>
                  <a:schemeClr val="tx1"/>
                </a:solidFill>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70</a:t>
            </a:fld>
            <a:endParaRPr lang="en-US"/>
          </a:p>
        </p:txBody>
      </p:sp>
    </p:spTree>
    <p:extLst>
      <p:ext uri="{BB962C8B-B14F-4D97-AF65-F5344CB8AC3E}">
        <p14:creationId xmlns:p14="http://schemas.microsoft.com/office/powerpoint/2010/main" val="31616903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riesgos eléctricos, 130.6 (N)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r>
              <a:rPr lang="en-US" sz="1200" kern="1200" baseline="0" dirty="0">
                <a:solidFill>
                  <a:schemeClr val="tx1"/>
                </a:solidFill>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71</a:t>
            </a:fld>
            <a:endParaRPr lang="en-US"/>
          </a:p>
        </p:txBody>
      </p:sp>
    </p:spTree>
    <p:extLst>
      <p:ext uri="{BB962C8B-B14F-4D97-AF65-F5344CB8AC3E}">
        <p14:creationId xmlns:p14="http://schemas.microsoft.com/office/powerpoint/2010/main" val="77947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Objetivos de habilitación:</a:t>
            </a:r>
          </a:p>
          <a:p>
            <a:pPr marL="228600" indent="-228600">
              <a:buFont typeface="+mj-lt"/>
              <a:buAutoNum type="arabicPeriod"/>
            </a:pPr>
            <a:r>
              <a:rPr lang="es-ES" b="1" dirty="0"/>
              <a:t>Identificar los principales peligros eléctricos.</a:t>
            </a:r>
          </a:p>
          <a:p>
            <a:pPr marL="228600" indent="-228600">
              <a:buFont typeface="+mj-lt"/>
              <a:buAutoNum type="arabicPeriod"/>
            </a:pPr>
            <a:r>
              <a:rPr lang="es-ES" b="1" dirty="0"/>
              <a:t>Describe los tipos de peligros eléctricos.</a:t>
            </a:r>
          </a:p>
          <a:p>
            <a:r>
              <a:rPr lang="es-ES" b="1" dirty="0"/>
              <a:t>3. Identificar y comprender los controles</a:t>
            </a:r>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8</a:t>
            </a:fld>
            <a:endParaRPr lang="en-US"/>
          </a:p>
        </p:txBody>
      </p:sp>
    </p:spTree>
    <p:extLst>
      <p:ext uri="{BB962C8B-B14F-4D97-AF65-F5344CB8AC3E}">
        <p14:creationId xmlns:p14="http://schemas.microsoft.com/office/powerpoint/2010/main" val="9277419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 110.5</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72</a:t>
            </a:fld>
            <a:endParaRPr lang="en-US"/>
          </a:p>
        </p:txBody>
      </p:sp>
    </p:spTree>
    <p:extLst>
      <p:ext uri="{BB962C8B-B14F-4D97-AF65-F5344CB8AC3E}">
        <p14:creationId xmlns:p14="http://schemas.microsoft.com/office/powerpoint/2010/main" val="8024885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 110.5 (A)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73</a:t>
            </a:fld>
            <a:endParaRPr lang="en-US"/>
          </a:p>
        </p:txBody>
      </p:sp>
    </p:spTree>
    <p:extLst>
      <p:ext uri="{BB962C8B-B14F-4D97-AF65-F5344CB8AC3E}">
        <p14:creationId xmlns:p14="http://schemas.microsoft.com/office/powerpoint/2010/main" val="25726033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 110.5 (C)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74</a:t>
            </a:fld>
            <a:endParaRPr lang="en-US"/>
          </a:p>
        </p:txBody>
      </p:sp>
    </p:spTree>
    <p:extLst>
      <p:ext uri="{BB962C8B-B14F-4D97-AF65-F5344CB8AC3E}">
        <p14:creationId xmlns:p14="http://schemas.microsoft.com/office/powerpoint/2010/main" val="29711820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 110.5 (D)</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75</a:t>
            </a:fld>
            <a:endParaRPr lang="en-US"/>
          </a:p>
        </p:txBody>
      </p:sp>
    </p:spTree>
    <p:extLst>
      <p:ext uri="{BB962C8B-B14F-4D97-AF65-F5344CB8AC3E}">
        <p14:creationId xmlns:p14="http://schemas.microsoft.com/office/powerpoint/2010/main" val="23285371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 110.5 (E)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76</a:t>
            </a:fld>
            <a:endParaRPr lang="en-US"/>
          </a:p>
        </p:txBody>
      </p:sp>
    </p:spTree>
    <p:extLst>
      <p:ext uri="{BB962C8B-B14F-4D97-AF65-F5344CB8AC3E}">
        <p14:creationId xmlns:p14="http://schemas.microsoft.com/office/powerpoint/2010/main" val="35862275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riesgos eléctricos, 130.6 (L)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77</a:t>
            </a:fld>
            <a:endParaRPr lang="en-US"/>
          </a:p>
        </p:txBody>
      </p:sp>
    </p:spTree>
    <p:extLst>
      <p:ext uri="{BB962C8B-B14F-4D97-AF65-F5344CB8AC3E}">
        <p14:creationId xmlns:p14="http://schemas.microsoft.com/office/powerpoint/2010/main" val="22459731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riesgos eléctricos, 130.6 (M)</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78</a:t>
            </a:fld>
            <a:endParaRPr lang="en-US"/>
          </a:p>
        </p:txBody>
      </p:sp>
    </p:spTree>
    <p:extLst>
      <p:ext uri="{BB962C8B-B14F-4D97-AF65-F5344CB8AC3E}">
        <p14:creationId xmlns:p14="http://schemas.microsoft.com/office/powerpoint/2010/main" val="33262739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 110.7</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79</a:t>
            </a:fld>
            <a:endParaRPr lang="en-US"/>
          </a:p>
        </p:txBody>
      </p:sp>
    </p:spTree>
    <p:extLst>
      <p:ext uri="{BB962C8B-B14F-4D97-AF65-F5344CB8AC3E}">
        <p14:creationId xmlns:p14="http://schemas.microsoft.com/office/powerpoint/2010/main" val="1474682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110: Requisitos generales para las prácticas de trabajo relacionadas con la seguridad eléctrica, 110.4</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80</a:t>
            </a:fld>
            <a:endParaRPr lang="en-US"/>
          </a:p>
        </p:txBody>
      </p:sp>
    </p:spTree>
    <p:extLst>
      <p:ext uri="{BB962C8B-B14F-4D97-AF65-F5344CB8AC3E}">
        <p14:creationId xmlns:p14="http://schemas.microsoft.com/office/powerpoint/2010/main" val="38204861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riesgos eléctricos, 130.6 (J)</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1910.307 cubre los requisitos de instalación eléctrica para ubicaciones donde hay materiales inflamables.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81</a:t>
            </a:fld>
            <a:endParaRPr lang="en-US"/>
          </a:p>
        </p:txBody>
      </p:sp>
    </p:spTree>
    <p:extLst>
      <p:ext uri="{BB962C8B-B14F-4D97-AF65-F5344CB8AC3E}">
        <p14:creationId xmlns:p14="http://schemas.microsoft.com/office/powerpoint/2010/main" val="405671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a:t>
            </a:fld>
            <a:endParaRPr lang="en-US"/>
          </a:p>
        </p:txBody>
      </p:sp>
    </p:spTree>
    <p:extLst>
      <p:ext uri="{BB962C8B-B14F-4D97-AF65-F5344CB8AC3E}">
        <p14:creationId xmlns:p14="http://schemas.microsoft.com/office/powerpoint/2010/main" val="285640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Los empleados que trabajan en áreas donde existen riesgos eléctricos potenciales deben contar con, y deben usar, equipo de protección eléctrica que sea apropiado para las partes específicas del cuerpo que se protegerán y para el trabajo que se realizará.</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82</a:t>
            </a:fld>
            <a:endParaRPr lang="en-US"/>
          </a:p>
        </p:txBody>
      </p:sp>
    </p:spTree>
    <p:extLst>
      <p:ext uri="{BB962C8B-B14F-4D97-AF65-F5344CB8AC3E}">
        <p14:creationId xmlns:p14="http://schemas.microsoft.com/office/powerpoint/2010/main" val="30885235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equipo de protección personal (EPP) se refiere a los artículos que normalmente usa un trabajador para brindar protección contra peligros reconocidos. Dependiendo de la tarea a realizar, el PPE para la industria de energía eléctrica generalmente incluye lentes de seguridad, protectores faciales, cascos, zapatos de seguridad, guantes aislantes (de hule) con protectores de cuero, mangas aislantes y ropa ignífuga (FR). Es posible que se requiera EPP adicional, como equipo de protección contra caídas, respiradores, guantes resistentes a los productos químicos o resistentes a cortes, y grietas, según los resultados de la evaluación de riesgos requerida en virtud de 1910.132.</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83</a:t>
            </a:fld>
            <a:endParaRPr lang="en-US"/>
          </a:p>
        </p:txBody>
      </p:sp>
    </p:spTree>
    <p:extLst>
      <p:ext uri="{BB962C8B-B14F-4D97-AF65-F5344CB8AC3E}">
        <p14:creationId xmlns:p14="http://schemas.microsoft.com/office/powerpoint/2010/main" val="36556016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223415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85</a:t>
            </a:fld>
            <a:endParaRPr lang="en-US"/>
          </a:p>
        </p:txBody>
      </p:sp>
    </p:spTree>
    <p:extLst>
      <p:ext uri="{BB962C8B-B14F-4D97-AF65-F5344CB8AC3E}">
        <p14:creationId xmlns:p14="http://schemas.microsoft.com/office/powerpoint/2010/main" val="32929481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riesgos eléctricos, 130.7 (B)</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86</a:t>
            </a:fld>
            <a:endParaRPr lang="en-US"/>
          </a:p>
        </p:txBody>
      </p:sp>
    </p:spTree>
    <p:extLst>
      <p:ext uri="{BB962C8B-B14F-4D97-AF65-F5344CB8AC3E}">
        <p14:creationId xmlns:p14="http://schemas.microsoft.com/office/powerpoint/2010/main" val="24303074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Consulte su copia de NFPA 70E®, Artículo 130- Trabajo que involucra riesgos eléctricos, 130.7 (C)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Copyright 2018 NFPA 70E Todos los derechos reservados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87</a:t>
            </a:fld>
            <a:endParaRPr lang="en-US"/>
          </a:p>
        </p:txBody>
      </p:sp>
    </p:spTree>
    <p:extLst>
      <p:ext uri="{BB962C8B-B14F-4D97-AF65-F5344CB8AC3E}">
        <p14:creationId xmlns:p14="http://schemas.microsoft.com/office/powerpoint/2010/main" val="9968514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88</a:t>
            </a:fld>
            <a:endParaRPr lang="en-US"/>
          </a:p>
        </p:txBody>
      </p:sp>
    </p:spTree>
    <p:extLst>
      <p:ext uri="{BB962C8B-B14F-4D97-AF65-F5344CB8AC3E}">
        <p14:creationId xmlns:p14="http://schemas.microsoft.com/office/powerpoint/2010/main" val="24814503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dirty="0">
                <a:solidFill>
                  <a:schemeClr val="tx1"/>
                </a:solidFill>
                <a:effectLst/>
                <a:latin typeface="+mn-lt"/>
                <a:ea typeface="+mn-ea"/>
                <a:cs typeface="+mn-cs"/>
              </a:rPr>
              <a:t>ANSI / ISEA Z89.1-2014, Norma Nacional Estadounidense para Protección de Cabezal Industrial El estándar ANSI / ISEA Z89.1-2014 (el "Estándar") proporciona requisitos de rendimiento y prueba para cascos industriales. Teniendo en cuenta el tipo de riesgo que puede enfrentar un trabajador, el Estándar establece los tipos y clases de cascos de protección para proporcionar a los empleadores opciones de casco que brinden la protección adecuada para los riesgos presentes en sus lugares de trabajo específicos.</a:t>
            </a:r>
          </a:p>
          <a:p>
            <a:endParaRPr lang="es-ES" sz="1200" b="0" kern="1200" dirty="0">
              <a:solidFill>
                <a:schemeClr val="tx1"/>
              </a:solidFill>
              <a:effectLst/>
              <a:latin typeface="+mn-lt"/>
              <a:ea typeface="+mn-ea"/>
              <a:cs typeface="+mn-cs"/>
            </a:endParaRPr>
          </a:p>
          <a:p>
            <a:r>
              <a:rPr lang="es-ES" sz="1200" b="0" kern="1200" dirty="0">
                <a:solidFill>
                  <a:schemeClr val="tx1"/>
                </a:solidFill>
                <a:effectLst/>
                <a:latin typeface="+mn-lt"/>
                <a:ea typeface="+mn-ea"/>
                <a:cs typeface="+mn-cs"/>
              </a:rPr>
              <a:t>ANSI ha dividido los cascos en tres clasificaciones generales: Clase G (General) es un casco general de uso múltiple que proporciona buena protección contra impacto y penetración, pero ofrece protección de voltaje limitado (hasta 2,200 voltios); La Clase E (Eléctrica) proporciona el más alto nivel de protección contra descargas de alto voltaje (hasta 20,000 voltios) y es especialmente adecuada para trabajos eléctricos; y la Clase C (conductiva) no protege contra los conductores eléctricos.</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89</a:t>
            </a:fld>
            <a:endParaRPr lang="en-US"/>
          </a:p>
        </p:txBody>
      </p:sp>
    </p:spTree>
    <p:extLst>
      <p:ext uri="{BB962C8B-B14F-4D97-AF65-F5344CB8AC3E}">
        <p14:creationId xmlns:p14="http://schemas.microsoft.com/office/powerpoint/2010/main" val="30979815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1" kern="1200" dirty="0">
                <a:solidFill>
                  <a:schemeClr val="tx1"/>
                </a:solidFill>
                <a:effectLst/>
                <a:latin typeface="+mn-lt"/>
                <a:ea typeface="+mn-ea"/>
                <a:cs typeface="+mn-cs"/>
              </a:rPr>
              <a:t>Inspección, cuidado y mantenimiento: el casco consta de un caparazón, un sistema de suspensión y, cuando corresponde, una correa para el mentón. Cada componente requiere inspección y mantenimiento frecuentes para garantizar su capacidad continua de proteger al trabajador. Comprender la importancia de esta información y aplicarla a los protocolos de seguridad puede ayudar a prevenir lesiones graves y salvar vidas.</a:t>
            </a:r>
          </a:p>
          <a:p>
            <a:r>
              <a:rPr lang="es-ES" sz="1200" b="0" i="1" kern="1200" dirty="0">
                <a:solidFill>
                  <a:schemeClr val="tx1"/>
                </a:solidFill>
                <a:effectLst/>
                <a:latin typeface="+mn-lt"/>
                <a:ea typeface="+mn-ea"/>
                <a:cs typeface="+mn-cs"/>
              </a:rPr>
              <a:t>Siga estos consejos útiles para su inspección, cuidado y uso:</a:t>
            </a:r>
          </a:p>
          <a:p>
            <a:r>
              <a:rPr lang="es-ES" sz="1200" b="0" i="1" kern="1200" dirty="0">
                <a:solidFill>
                  <a:schemeClr val="tx1"/>
                </a:solidFill>
                <a:effectLst/>
                <a:latin typeface="+mn-lt"/>
                <a:ea typeface="+mn-ea"/>
                <a:cs typeface="+mn-cs"/>
              </a:rPr>
              <a:t>Nunca guarde un casco a la luz directa del sol.</a:t>
            </a:r>
          </a:p>
          <a:p>
            <a:r>
              <a:rPr lang="es-ES" sz="1200" b="0" i="1" kern="1200" dirty="0">
                <a:solidFill>
                  <a:schemeClr val="tx1"/>
                </a:solidFill>
                <a:effectLst/>
                <a:latin typeface="+mn-lt"/>
                <a:ea typeface="+mn-ea"/>
                <a:cs typeface="+mn-cs"/>
              </a:rPr>
              <a:t>- Limpie la carcasa del casco y el sistema de suspensión con jabón suave; enjuague con agua tibia.</a:t>
            </a:r>
          </a:p>
          <a:p>
            <a:r>
              <a:rPr lang="es-ES" sz="1200" b="0" i="1" kern="1200" dirty="0">
                <a:solidFill>
                  <a:schemeClr val="tx1"/>
                </a:solidFill>
                <a:effectLst/>
                <a:latin typeface="+mn-lt"/>
                <a:ea typeface="+mn-ea"/>
                <a:cs typeface="+mn-cs"/>
              </a:rPr>
              <a:t>-Inspeccione la carcasa para detectar cualquier signo de daño o desgaste excesivo, perforaciones, grietas o deformaciones de la carcasa.</a:t>
            </a:r>
          </a:p>
          <a:p>
            <a:r>
              <a:rPr lang="es-ES" sz="1200" b="0" i="1" kern="1200" dirty="0">
                <a:solidFill>
                  <a:schemeClr val="tx1"/>
                </a:solidFill>
                <a:effectLst/>
                <a:latin typeface="+mn-lt"/>
                <a:ea typeface="+mn-ea"/>
                <a:cs typeface="+mn-cs"/>
              </a:rPr>
              <a:t>-Inspeccione las correas de suspensión para cortes, deshilachados, daños por productos químicos o cualquier otra señal de desgaste.</a:t>
            </a:r>
          </a:p>
          <a:p>
            <a:r>
              <a:rPr lang="es-ES" sz="1200" b="0" i="1" kern="1200" dirty="0">
                <a:solidFill>
                  <a:schemeClr val="tx1"/>
                </a:solidFill>
                <a:effectLst/>
                <a:latin typeface="+mn-lt"/>
                <a:ea typeface="+mn-ea"/>
                <a:cs typeface="+mn-cs"/>
              </a:rPr>
              <a:t>- Nunca haga agujeros en la carcasa de un casco a menos que así se lo indique el fabricante. Esto puede disminuir la resistencia al impacto del casco y anular la clasificación de aislamiento eléctrico Clase E o G.</a:t>
            </a:r>
          </a:p>
          <a:p>
            <a:r>
              <a:rPr lang="es-ES" sz="1200" b="0" i="1" kern="1200" dirty="0">
                <a:solidFill>
                  <a:schemeClr val="tx1"/>
                </a:solidFill>
                <a:effectLst/>
                <a:latin typeface="+mn-lt"/>
                <a:ea typeface="+mn-ea"/>
                <a:cs typeface="+mn-cs"/>
              </a:rPr>
              <a:t>-No use adhesivos, pinturas o solventes de limpieza en su casco a menos que lo apruebe el fabricante.</a:t>
            </a:r>
          </a:p>
          <a:p>
            <a:r>
              <a:rPr lang="es-ES" sz="1200" b="0" i="1" kern="1200" dirty="0">
                <a:solidFill>
                  <a:schemeClr val="tx1"/>
                </a:solidFill>
                <a:effectLst/>
                <a:latin typeface="+mn-lt"/>
                <a:ea typeface="+mn-ea"/>
                <a:cs typeface="+mn-cs"/>
              </a:rPr>
              <a:t>Pueden dañar la carcasa y disminuir la efectividad de la protección y evitar una inspección adecuada.</a:t>
            </a:r>
          </a:p>
          <a:p>
            <a:r>
              <a:rPr lang="es-ES" sz="1200" b="0" i="1" kern="1200" dirty="0">
                <a:solidFill>
                  <a:schemeClr val="tx1"/>
                </a:solidFill>
                <a:effectLst/>
                <a:latin typeface="+mn-lt"/>
                <a:ea typeface="+mn-ea"/>
                <a:cs typeface="+mn-cs"/>
              </a:rPr>
              <a:t>-Nunca coloque ningún objeto debajo del caparazón y / o entre la suspensión y el caparazón. Esto reducirá la capacidad de todo el conjunto para protegerse adecuadamente de un impacto.</a:t>
            </a:r>
          </a:p>
          <a:p>
            <a:r>
              <a:rPr lang="es-ES" sz="1200" b="0" i="1" kern="1200" dirty="0">
                <a:solidFill>
                  <a:schemeClr val="tx1"/>
                </a:solidFill>
                <a:effectLst/>
                <a:latin typeface="+mn-lt"/>
                <a:ea typeface="+mn-ea"/>
                <a:cs typeface="+mn-cs"/>
              </a:rPr>
              <a:t>- No almacenar cerca de luces fluorescentes ya que desintegra el plástico.</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90</a:t>
            </a:fld>
            <a:endParaRPr lang="en-US"/>
          </a:p>
        </p:txBody>
      </p:sp>
    </p:spTree>
    <p:extLst>
      <p:ext uri="{BB962C8B-B14F-4D97-AF65-F5344CB8AC3E}">
        <p14:creationId xmlns:p14="http://schemas.microsoft.com/office/powerpoint/2010/main" val="19599599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La mayor parte de la protección de los ojos y la cara en el mercado actual se ha diseñado, probado y fabricado de acuerdo con las especificaciones proporcionadas por la norma ANSI Z87.1-2010. Los fabricantes de protección de gafas de seguridad con arco eléctrico utilizan una variedad de materiales, que incluyen acetato de policarbonato, propionato, tereftalato de glicol de polietileno (PETG) y malla de acero o nylon. Para obtener el mejor material resistente al impacto y al calor, busque gafas de seguridad con arco de arco fabricadas con material de policarbonato.</a:t>
            </a:r>
          </a:p>
          <a:p>
            <a:r>
              <a:rPr lang="es-ES" sz="1200" kern="1200" dirty="0">
                <a:solidFill>
                  <a:schemeClr val="tx1"/>
                </a:solidFill>
                <a:effectLst/>
                <a:latin typeface="+mn-lt"/>
                <a:ea typeface="+mn-ea"/>
                <a:cs typeface="+mn-cs"/>
              </a:rPr>
              <a:t>Las gafas de seguridad Arc flash deben cumplir con los requisitos de cumplimiento y ofrecer en términos de rendimiento, durabilidad y estilo. En general, sus gafas de seguridad deben ofrecer un nivel de protección ocular protectora que proteja el costado de los ojos y la cara.</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91</a:t>
            </a:fld>
            <a:endParaRPr lang="en-US"/>
          </a:p>
        </p:txBody>
      </p:sp>
    </p:spTree>
    <p:extLst>
      <p:ext uri="{BB962C8B-B14F-4D97-AF65-F5344CB8AC3E}">
        <p14:creationId xmlns:p14="http://schemas.microsoft.com/office/powerpoint/2010/main" val="320674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10</a:t>
            </a:fld>
            <a:endParaRPr lang="en-US"/>
          </a:p>
        </p:txBody>
      </p:sp>
    </p:spTree>
    <p:extLst>
      <p:ext uri="{BB962C8B-B14F-4D97-AF65-F5344CB8AC3E}">
        <p14:creationId xmlns:p14="http://schemas.microsoft.com/office/powerpoint/2010/main" val="20283656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92</a:t>
            </a:fld>
            <a:endParaRPr lang="en-US"/>
          </a:p>
        </p:txBody>
      </p:sp>
    </p:spTree>
    <p:extLst>
      <p:ext uri="{BB962C8B-B14F-4D97-AF65-F5344CB8AC3E}">
        <p14:creationId xmlns:p14="http://schemas.microsoft.com/office/powerpoint/2010/main" val="14467932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93</a:t>
            </a:fld>
            <a:endParaRPr lang="en-US"/>
          </a:p>
        </p:txBody>
      </p:sp>
    </p:spTree>
    <p:extLst>
      <p:ext uri="{BB962C8B-B14F-4D97-AF65-F5344CB8AC3E}">
        <p14:creationId xmlns:p14="http://schemas.microsoft.com/office/powerpoint/2010/main" val="22899720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94</a:t>
            </a:fld>
            <a:endParaRPr lang="en-US"/>
          </a:p>
        </p:txBody>
      </p:sp>
    </p:spTree>
    <p:extLst>
      <p:ext uri="{BB962C8B-B14F-4D97-AF65-F5344CB8AC3E}">
        <p14:creationId xmlns:p14="http://schemas.microsoft.com/office/powerpoint/2010/main" val="2648441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a:p>
            <a:pPr eaLnBrk="1" hangingPunct="1">
              <a:defRPr/>
            </a:pPr>
            <a:endParaRPr lang="en-US" dirty="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95</a:t>
            </a:fld>
            <a:endParaRPr lang="en-US"/>
          </a:p>
        </p:txBody>
      </p:sp>
    </p:spTree>
    <p:extLst>
      <p:ext uri="{BB962C8B-B14F-4D97-AF65-F5344CB8AC3E}">
        <p14:creationId xmlns:p14="http://schemas.microsoft.com/office/powerpoint/2010/main" val="5851273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s-ES" dirty="0"/>
              <a:t>El ozono es una forma muy activa de oxígeno que se produce naturalmente en el aire. También puede ser el resultado de una descarga eléctrica (corona) en el aire.</a:t>
            </a:r>
          </a:p>
          <a:p>
            <a:pPr eaLnBrk="1" hangingPunct="1">
              <a:defRPr/>
            </a:pPr>
            <a:r>
              <a:rPr lang="es-ES" dirty="0"/>
              <a:t>Las fuentes de contaminación del petróleo incluyen:</a:t>
            </a:r>
          </a:p>
          <a:p>
            <a:pPr eaLnBrk="1" hangingPunct="1">
              <a:defRPr/>
            </a:pPr>
            <a:r>
              <a:rPr lang="es-ES" dirty="0"/>
              <a:t>Grasas y aceites</a:t>
            </a:r>
          </a:p>
          <a:p>
            <a:pPr eaLnBrk="1" hangingPunct="1">
              <a:defRPr/>
            </a:pPr>
            <a:r>
              <a:rPr lang="es-ES" dirty="0"/>
              <a:t>Lociones para manos</a:t>
            </a:r>
          </a:p>
          <a:p>
            <a:pPr eaLnBrk="1" hangingPunct="1">
              <a:defRPr/>
            </a:pPr>
            <a:r>
              <a:rPr lang="es-ES" dirty="0"/>
              <a:t>Algunos polvos para bebés</a:t>
            </a:r>
          </a:p>
          <a:p>
            <a:pPr eaLnBrk="1" hangingPunct="1">
              <a:defRPr/>
            </a:pPr>
            <a:r>
              <a:rPr lang="es-ES" dirty="0"/>
              <a:t>Limpiadores de manos a base de petróleo</a:t>
            </a:r>
          </a:p>
          <a:p>
            <a:pPr eaLnBrk="1" hangingPunct="1">
              <a:defRPr/>
            </a:pPr>
            <a:r>
              <a:rPr lang="es-ES" dirty="0"/>
              <a:t>Destilados de petróleo</a:t>
            </a:r>
          </a:p>
          <a:p>
            <a:pPr eaLnBrk="1" hangingPunct="1">
              <a:defRPr/>
            </a:pPr>
            <a:r>
              <a:rPr lang="es-ES" dirty="0"/>
              <a:t>Cinta eléctrica</a:t>
            </a:r>
          </a:p>
          <a:p>
            <a:pPr eaLnBrk="1" hangingPunct="1">
              <a:defRPr/>
            </a:pPr>
            <a:r>
              <a:rPr lang="es-ES" dirty="0"/>
              <a:t>Casi cualquier combustible</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96</a:t>
            </a:fld>
            <a:endParaRPr lang="en-US"/>
          </a:p>
        </p:txBody>
      </p:sp>
    </p:spTree>
    <p:extLst>
      <p:ext uri="{BB962C8B-B14F-4D97-AF65-F5344CB8AC3E}">
        <p14:creationId xmlns:p14="http://schemas.microsoft.com/office/powerpoint/2010/main" val="2651085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Prueba e inspección. Los guantes y mangas se deben probar eléctricamente antes de ser emitidos para su uso. También deben inspeccionarse visualmente y los guantes deben someterse a pruebas de aire para detectar posibles defectos (por ejemplo, cortes, agujeros, rasgaduras, objetos incrustados, cambios en la textura) antes del uso diario y siempre que haya una razón para creer que pueden haber sido dañado. La mejor práctica es inspeccionar el PPE y probar con aire los guantes y las mangas antes de cada uso. [Ver 1910.137 (b) (2)]. El equipo aislante no se puede usar si presenta alguno de los siguientes defectos: orificios, rasgaduras, perforaciones o cortes, corte de ozono o control del ozono, objetos extraños incrustados, cambios de textura, incluyendo hinchazón, ablandamiento, endurecimiento o adherencia o inelástica, y cualquier otro defecto que dañe las propiedades aislantes. [Ver 1910.137 (b) (2) (iii) y ASTM F1236-96, Guía estándar para la inspección visual de productos de caucho de protección eléctrica].</a:t>
            </a:r>
          </a:p>
          <a:p>
            <a:r>
              <a:rPr lang="es-ES" b="1" dirty="0"/>
              <a:t>El equipo aislante que no pasa la inspección debe retirarse del servicio y no debe ser utilizado por los trabajadores.</a:t>
            </a:r>
          </a:p>
          <a:p>
            <a:r>
              <a:rPr lang="es-ES" b="1" dirty="0"/>
              <a:t>Además, los guantes y las mangas deben someterse a pruebas eléctricas a intervalos regulares de no más de 6 meses para guantes y 12 meses para mangas. (Consulte ASTM F496, Especificación estándar para el cuidado en servicio de guantes y fundas aislantes para conocer algunos métodos de prueba apropiados.) Cuando los guantes y las fundas se usan regularmente, la mejor práctica es realizar la prueba con la frecuencia de todos los meses. [Ver 1910.137 (b) (2)].</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97</a:t>
            </a:fld>
            <a:endParaRPr lang="en-US"/>
          </a:p>
        </p:txBody>
      </p:sp>
    </p:spTree>
    <p:extLst>
      <p:ext uri="{BB962C8B-B14F-4D97-AF65-F5344CB8AC3E}">
        <p14:creationId xmlns:p14="http://schemas.microsoft.com/office/powerpoint/2010/main" val="35571418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98</a:t>
            </a:fld>
            <a:endParaRPr lang="en-US"/>
          </a:p>
        </p:txBody>
      </p:sp>
    </p:spTree>
    <p:extLst>
      <p:ext uri="{BB962C8B-B14F-4D97-AF65-F5344CB8AC3E}">
        <p14:creationId xmlns:p14="http://schemas.microsoft.com/office/powerpoint/2010/main" val="32659645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99</a:t>
            </a:fld>
            <a:endParaRPr lang="en-US"/>
          </a:p>
        </p:txBody>
      </p:sp>
    </p:spTree>
    <p:extLst>
      <p:ext uri="{BB962C8B-B14F-4D97-AF65-F5344CB8AC3E}">
        <p14:creationId xmlns:p14="http://schemas.microsoft.com/office/powerpoint/2010/main" val="9118091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100</a:t>
            </a:fld>
            <a:endParaRPr lang="en-US"/>
          </a:p>
        </p:txBody>
      </p:sp>
    </p:spTree>
    <p:extLst>
      <p:ext uri="{BB962C8B-B14F-4D97-AF65-F5344CB8AC3E}">
        <p14:creationId xmlns:p14="http://schemas.microsoft.com/office/powerpoint/2010/main" val="207739122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101</a:t>
            </a:fld>
            <a:endParaRPr lang="en-US"/>
          </a:p>
        </p:txBody>
      </p:sp>
    </p:spTree>
    <p:extLst>
      <p:ext uri="{BB962C8B-B14F-4D97-AF65-F5344CB8AC3E}">
        <p14:creationId xmlns:p14="http://schemas.microsoft.com/office/powerpoint/2010/main" val="1014306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0021B14-2E74-4333-B7DF-E06F82AAF930}" type="datetime1">
              <a:rPr lang="en-US" smtClean="0"/>
              <a:t>4/1/2021</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1EE72E2-7ED3-4CEB-826F-A62099BB6980}"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8478213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0EEDBB-6D55-4C78-BF7B-2CE4529C5A2F}" type="datetime1">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2625523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D5BEDF-9F65-4804-9E4E-5B971E7BAF5F}" type="datetime1">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285605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4D1027-D0A2-48F6-993A-A9827585AFDA}" type="datetime1">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420799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37D4E9A-92C8-498F-90F7-66F039C79913}" type="datetime1">
              <a:rPr lang="en-US" smtClean="0"/>
              <a:t>4/1/2021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1EE72E2-7ED3-4CEB-826F-A62099BB6980}"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377185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0755F-03FE-4668-8788-25D417CCFCB9}" type="datetime1">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161483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D84FD5-9B41-4CF9-ACB6-9E125A4A12CA}" type="datetime1">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71271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B6F010-F3EC-4A54-A3B1-2BD044AA28E5}" type="datetime1">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102306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3BB54-CC4D-423B-96BF-E5CD1186DB4C}" type="datetime1">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391927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103708A-7996-45B2-BEB6-9699A022B0FA}" type="datetime1">
              <a:rPr lang="en-US" smtClean="0"/>
              <a:t>4/1/2021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1EE72E2-7ED3-4CEB-826F-A62099BB698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192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B51CB39-A085-483D-80AA-A3B08F54A58D}" type="datetime1">
              <a:rPr lang="en-US" smtClean="0"/>
              <a:t>4/1/2021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1EE72E2-7ED3-4CEB-826F-A62099BB698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696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ECE4447-A008-48F0-B6E3-09B11A3C8193}" type="datetime1">
              <a:rPr lang="en-US" smtClean="0"/>
              <a:t>4/1/2021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1EE72E2-7ED3-4CEB-826F-A62099BB6980}"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6676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0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9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9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78AEB0F1-5907-461E-95C7-FF05022090DF}"/>
              </a:ext>
            </a:extLst>
          </p:cNvPr>
          <p:cNvSpPr>
            <a:spLocks noGrp="1" noChangeArrowheads="1"/>
          </p:cNvSpPr>
          <p:nvPr>
            <p:ph type="ctrTitle"/>
          </p:nvPr>
        </p:nvSpPr>
        <p:spPr bwMode="auto">
          <a:xfrm>
            <a:off x="1722784" y="1679777"/>
            <a:ext cx="9263268" cy="13542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4400" b="0" i="0" u="none" strike="noStrike" cap="none" normalizeH="0" baseline="0" dirty="0">
                <a:ln>
                  <a:noFill/>
                </a:ln>
                <a:solidFill>
                  <a:srgbClr val="212121"/>
                </a:solidFill>
                <a:effectLst/>
              </a:rPr>
              <a:t>Riesgos del arco y prácticas de trabajo </a:t>
            </a:r>
            <a:br>
              <a:rPr kumimoji="0" lang="es-ES" altLang="en-US" sz="4400" b="0" i="0" u="none" strike="noStrike" cap="none" normalizeH="0" baseline="0" dirty="0">
                <a:ln>
                  <a:noFill/>
                </a:ln>
                <a:solidFill>
                  <a:srgbClr val="212121"/>
                </a:solidFill>
                <a:effectLst/>
              </a:rPr>
            </a:br>
            <a:r>
              <a:rPr kumimoji="0" lang="es-ES" altLang="en-US" sz="4400" b="0" i="0" u="none" strike="noStrike" cap="none" normalizeH="0" baseline="0" dirty="0">
                <a:ln>
                  <a:noFill/>
                </a:ln>
                <a:solidFill>
                  <a:srgbClr val="212121"/>
                </a:solidFill>
                <a:effectLst/>
              </a:rPr>
              <a:t>relacionadas con la seguridad</a:t>
            </a:r>
            <a:r>
              <a:rPr kumimoji="0" lang="es-ES" altLang="en-US" sz="4400" b="0" i="0" u="none" strike="noStrike" cap="none" normalizeH="0" baseline="0" dirty="0">
                <a:ln>
                  <a:noFill/>
                </a:ln>
                <a:solidFill>
                  <a:schemeClr val="tx1"/>
                </a:solidFill>
                <a:effectLst/>
              </a:rPr>
              <a:t> </a:t>
            </a:r>
          </a:p>
        </p:txBody>
      </p:sp>
      <p:sp>
        <p:nvSpPr>
          <p:cNvPr id="2" name="Slide Number Placeholder 1"/>
          <p:cNvSpPr>
            <a:spLocks noGrp="1"/>
          </p:cNvSpPr>
          <p:nvPr>
            <p:ph type="sldNum" sz="quarter" idx="12"/>
          </p:nvPr>
        </p:nvSpPr>
        <p:spPr/>
        <p:txBody>
          <a:bodyPr/>
          <a:lstStyle/>
          <a:p>
            <a:fld id="{81EE72E2-7ED3-4CEB-826F-A62099BB6980}" type="slidenum">
              <a:rPr lang="en-US" smtClean="0"/>
              <a:t>1</a:t>
            </a:fld>
            <a:endParaRPr lang="en-US"/>
          </a:p>
        </p:txBody>
      </p:sp>
    </p:spTree>
    <p:extLst>
      <p:ext uri="{BB962C8B-B14F-4D97-AF65-F5344CB8AC3E}">
        <p14:creationId xmlns:p14="http://schemas.microsoft.com/office/powerpoint/2010/main" val="232010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4000" dirty="0"/>
              <a:t>29 CFR 1910.331-.335 Prácticas de trabajo relacionadas con la seguridad eléctrica 1.2</a:t>
            </a:r>
            <a:endParaRPr lang="en-US" sz="4000" dirty="0"/>
          </a:p>
        </p:txBody>
      </p:sp>
      <p:sp>
        <p:nvSpPr>
          <p:cNvPr id="3" name="Content Placeholder 2"/>
          <p:cNvSpPr>
            <a:spLocks noGrp="1"/>
          </p:cNvSpPr>
          <p:nvPr>
            <p:ph idx="1"/>
          </p:nvPr>
        </p:nvSpPr>
        <p:spPr/>
        <p:txBody>
          <a:bodyPr/>
          <a:lstStyle/>
          <a:p>
            <a:pPr marL="0" indent="0">
              <a:buNone/>
            </a:pPr>
            <a:r>
              <a:rPr lang="es-ES" sz="2400" dirty="0">
                <a:latin typeface="+mj-lt"/>
              </a:rPr>
              <a:t>1910.331 Alcance (continuación)</a:t>
            </a:r>
          </a:p>
          <a:p>
            <a:pPr marL="0" indent="0">
              <a:buNone/>
            </a:pPr>
            <a:r>
              <a:rPr lang="es-ES" sz="2400" dirty="0">
                <a:latin typeface="+mj-lt"/>
              </a:rPr>
              <a:t>Personas calificadas y no calificadas que trabajan en, cerca o en las siguientes instalaciones:</a:t>
            </a:r>
          </a:p>
          <a:p>
            <a:r>
              <a:rPr lang="es-ES" sz="2400" dirty="0">
                <a:latin typeface="+mj-lt"/>
              </a:rPr>
              <a:t>Cableado de las instalaciones</a:t>
            </a:r>
          </a:p>
          <a:p>
            <a:r>
              <a:rPr lang="es-ES" sz="2400" dirty="0">
                <a:latin typeface="+mj-lt"/>
              </a:rPr>
              <a:t>Cableado para la conexión de suministro</a:t>
            </a:r>
          </a:p>
          <a:p>
            <a:r>
              <a:rPr lang="es-ES" sz="2400" dirty="0">
                <a:latin typeface="+mj-lt"/>
              </a:rPr>
              <a:t>Otro cableado</a:t>
            </a:r>
          </a:p>
          <a:p>
            <a:r>
              <a:rPr lang="es-ES" sz="2400" dirty="0">
                <a:latin typeface="+mj-lt"/>
              </a:rPr>
              <a:t>Cable de fibra óptica</a:t>
            </a:r>
            <a:endParaRPr lang="en-US" sz="4400" dirty="0"/>
          </a:p>
          <a:p>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10</a:t>
            </a:fld>
            <a:endParaRPr lang="en-US"/>
          </a:p>
        </p:txBody>
      </p:sp>
    </p:spTree>
    <p:extLst>
      <p:ext uri="{BB962C8B-B14F-4D97-AF65-F5344CB8AC3E}">
        <p14:creationId xmlns:p14="http://schemas.microsoft.com/office/powerpoint/2010/main" val="14203189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Almacenamiento</a:t>
            </a:r>
            <a:r>
              <a:rPr lang="en-US" dirty="0"/>
              <a:t> de </a:t>
            </a:r>
            <a:r>
              <a:rPr lang="en-US" dirty="0" err="1"/>
              <a:t>caucho</a:t>
            </a:r>
            <a:r>
              <a:rPr lang="en-US" dirty="0"/>
              <a:t> PPE</a:t>
            </a:r>
          </a:p>
        </p:txBody>
      </p:sp>
      <p:sp>
        <p:nvSpPr>
          <p:cNvPr id="3" name="Content Placeholder 2"/>
          <p:cNvSpPr>
            <a:spLocks noGrp="1"/>
          </p:cNvSpPr>
          <p:nvPr>
            <p:ph idx="1"/>
          </p:nvPr>
        </p:nvSpPr>
        <p:spPr/>
        <p:txBody>
          <a:bodyPr>
            <a:normAutofit lnSpcReduction="10000"/>
          </a:bodyPr>
          <a:lstStyle/>
          <a:p>
            <a:pPr>
              <a:defRPr/>
            </a:pPr>
            <a:r>
              <a:rPr lang="es-ES" dirty="0">
                <a:latin typeface="+mj-lt"/>
              </a:rPr>
              <a:t>Guantes</a:t>
            </a:r>
          </a:p>
          <a:p>
            <a:pPr lvl="1">
              <a:defRPr/>
            </a:pPr>
            <a:r>
              <a:rPr lang="es-ES" dirty="0">
                <a:latin typeface="+mj-lt"/>
              </a:rPr>
              <a:t>Limpiar, inspeccionar y secar antes del almacenamiento</a:t>
            </a:r>
          </a:p>
          <a:p>
            <a:pPr lvl="1">
              <a:defRPr/>
            </a:pPr>
            <a:r>
              <a:rPr lang="es-ES" dirty="0">
                <a:latin typeface="+mj-lt"/>
              </a:rPr>
              <a:t>Almacenar en una condición relajada</a:t>
            </a:r>
          </a:p>
          <a:p>
            <a:pPr lvl="1">
              <a:defRPr/>
            </a:pPr>
            <a:r>
              <a:rPr lang="es-ES" dirty="0">
                <a:latin typeface="+mj-lt"/>
              </a:rPr>
              <a:t>Almacenar en una bolsa o caja apropiada</a:t>
            </a:r>
          </a:p>
          <a:p>
            <a:pPr lvl="1">
              <a:defRPr/>
            </a:pPr>
            <a:r>
              <a:rPr lang="es-ES" dirty="0">
                <a:latin typeface="+mj-lt"/>
              </a:rPr>
              <a:t>Guarde el brazalete en bolsas</a:t>
            </a:r>
          </a:p>
          <a:p>
            <a:pPr lvl="1">
              <a:defRPr/>
            </a:pPr>
            <a:r>
              <a:rPr lang="es-ES" dirty="0">
                <a:latin typeface="+mj-lt"/>
              </a:rPr>
              <a:t>No rodar ni doblar para almacenar</a:t>
            </a:r>
          </a:p>
          <a:p>
            <a:pPr lvl="1">
              <a:defRPr/>
            </a:pPr>
            <a:r>
              <a:rPr lang="es-ES" dirty="0">
                <a:latin typeface="+mj-lt"/>
              </a:rPr>
              <a:t>No almacenar al revés</a:t>
            </a:r>
          </a:p>
          <a:p>
            <a:pPr lvl="1">
              <a:defRPr/>
            </a:pPr>
            <a:r>
              <a:rPr lang="es-ES" dirty="0">
                <a:latin typeface="+mj-lt"/>
              </a:rPr>
              <a:t>Almacenar en un lugar fresco y seco. Aire acondicionado si por períodos de tiempo más largos</a:t>
            </a:r>
          </a:p>
          <a:p>
            <a:pPr lvl="1">
              <a:defRPr/>
            </a:pPr>
            <a:r>
              <a:rPr lang="es-ES" dirty="0">
                <a:latin typeface="+mj-lt"/>
              </a:rPr>
              <a:t>No guarde más de un par de guantes en una bolsa</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100</a:t>
            </a:fld>
            <a:endParaRPr lang="en-US"/>
          </a:p>
        </p:txBody>
      </p:sp>
    </p:spTree>
    <p:extLst>
      <p:ext uri="{BB962C8B-B14F-4D97-AF65-F5344CB8AC3E}">
        <p14:creationId xmlns:p14="http://schemas.microsoft.com/office/powerpoint/2010/main" val="9395936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a:t>Prueba de PPE de caucho</a:t>
            </a:r>
            <a:endParaRPr lang="en-US" dirty="0"/>
          </a:p>
        </p:txBody>
      </p:sp>
      <p:sp>
        <p:nvSpPr>
          <p:cNvPr id="3" name="Content Placeholder 2"/>
          <p:cNvSpPr>
            <a:spLocks noGrp="1"/>
          </p:cNvSpPr>
          <p:nvPr>
            <p:ph idx="1"/>
          </p:nvPr>
        </p:nvSpPr>
        <p:spPr>
          <a:xfrm>
            <a:off x="838200" y="1690689"/>
            <a:ext cx="10515600" cy="4129540"/>
          </a:xfrm>
        </p:spPr>
        <p:txBody>
          <a:bodyPr>
            <a:normAutofit/>
          </a:bodyPr>
          <a:lstStyle/>
          <a:p>
            <a:pPr>
              <a:defRPr/>
            </a:pPr>
            <a:r>
              <a:rPr lang="es-ES" dirty="0">
                <a:latin typeface="+mj-lt"/>
              </a:rPr>
              <a:t>Consulte la Tabla 130.7 (C) (7) Equipo de aislamiento de goma, Intervalos de prueba máximos.</a:t>
            </a:r>
          </a:p>
          <a:p>
            <a:pPr lvl="1">
              <a:defRPr/>
            </a:pPr>
            <a:r>
              <a:rPr lang="es-ES" dirty="0">
                <a:latin typeface="+mj-lt"/>
              </a:rPr>
              <a:t>Manguera de línea Si el valor de aislamiento es sospechoso</a:t>
            </a:r>
          </a:p>
          <a:p>
            <a:pPr lvl="1">
              <a:defRPr/>
            </a:pPr>
            <a:r>
              <a:rPr lang="es-ES" dirty="0">
                <a:latin typeface="+mj-lt"/>
              </a:rPr>
              <a:t>Cubiertas Si el valor aislante es sospechoso</a:t>
            </a:r>
          </a:p>
          <a:p>
            <a:pPr lvl="1">
              <a:defRPr/>
            </a:pPr>
            <a:r>
              <a:rPr lang="es-ES" dirty="0">
                <a:latin typeface="+mj-lt"/>
              </a:rPr>
              <a:t>Mantas cada 12 meses *</a:t>
            </a:r>
          </a:p>
          <a:p>
            <a:pPr lvl="1">
              <a:defRPr/>
            </a:pPr>
            <a:r>
              <a:rPr lang="es-ES" dirty="0">
                <a:latin typeface="+mj-lt"/>
              </a:rPr>
              <a:t>Guantes cada 6 meses *</a:t>
            </a:r>
          </a:p>
          <a:p>
            <a:pPr lvl="1">
              <a:defRPr/>
            </a:pPr>
            <a:r>
              <a:rPr lang="es-ES" dirty="0">
                <a:latin typeface="+mj-lt"/>
              </a:rPr>
              <a:t>Mangas cada 12 meses *</a:t>
            </a:r>
          </a:p>
          <a:p>
            <a:pPr>
              <a:defRPr/>
            </a:pPr>
            <a:endParaRPr lang="es-ES" dirty="0">
              <a:latin typeface="+mj-lt"/>
            </a:endParaRPr>
          </a:p>
          <a:p>
            <a:pPr marL="0" indent="0">
              <a:buNone/>
              <a:defRPr/>
            </a:pPr>
            <a:r>
              <a:rPr lang="es-ES" dirty="0">
                <a:latin typeface="+mj-lt"/>
              </a:rPr>
              <a:t>* Prueba antes del primer uso. Si se ha probado, pero no se ha emitido para el servicio, debe probarse dentro de los 12 meses anteriores a la emisión</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101</a:t>
            </a:fld>
            <a:endParaRPr lang="en-US"/>
          </a:p>
        </p:txBody>
      </p:sp>
      <p:sp>
        <p:nvSpPr>
          <p:cNvPr id="7" name="TextBox 6"/>
          <p:cNvSpPr txBox="1"/>
          <p:nvPr/>
        </p:nvSpPr>
        <p:spPr>
          <a:xfrm>
            <a:off x="3035300" y="6352143"/>
            <a:ext cx="5455557"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13799863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Protección de los ojos y la cara 1.1</a:t>
            </a:r>
            <a:endParaRPr lang="en-US" sz="3600" dirty="0"/>
          </a:p>
        </p:txBody>
      </p:sp>
      <p:sp>
        <p:nvSpPr>
          <p:cNvPr id="3" name="Content Placeholder 2"/>
          <p:cNvSpPr>
            <a:spLocks noGrp="1"/>
          </p:cNvSpPr>
          <p:nvPr>
            <p:ph idx="1"/>
          </p:nvPr>
        </p:nvSpPr>
        <p:spPr/>
        <p:txBody>
          <a:bodyPr/>
          <a:lstStyle/>
          <a:p>
            <a:pPr>
              <a:defRPr/>
            </a:pPr>
            <a:r>
              <a:rPr lang="es-ES" dirty="0">
                <a:latin typeface="+mj-lt"/>
              </a:rPr>
              <a:t>1910.335 (a) (1) (v)</a:t>
            </a:r>
          </a:p>
          <a:p>
            <a:pPr lvl="1">
              <a:defRPr/>
            </a:pPr>
            <a:r>
              <a:rPr lang="es-ES" dirty="0">
                <a:latin typeface="+mj-lt"/>
              </a:rPr>
              <a:t>Los empleados deben usar equipo de protección para los ojos y la cara si existe peligro de lesiones en los ojos y la cara por arcos eléctricos, flashes o por objetos voladores resultantes de una explosión eléctrica.</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102</a:t>
            </a:fld>
            <a:endParaRPr lang="en-US"/>
          </a:p>
        </p:txBody>
      </p:sp>
    </p:spTree>
    <p:extLst>
      <p:ext uri="{BB962C8B-B14F-4D97-AF65-F5344CB8AC3E}">
        <p14:creationId xmlns:p14="http://schemas.microsoft.com/office/powerpoint/2010/main" val="8911649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arc flash sui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33371" y="2746099"/>
            <a:ext cx="2857500" cy="2876550"/>
          </a:xfrm>
          <a:prstGeom prst="rect">
            <a:avLst/>
          </a:prstGeom>
        </p:spPr>
      </p:pic>
      <p:sp>
        <p:nvSpPr>
          <p:cNvPr id="2" name="Title 1"/>
          <p:cNvSpPr>
            <a:spLocks noGrp="1"/>
          </p:cNvSpPr>
          <p:nvPr>
            <p:ph type="title"/>
          </p:nvPr>
        </p:nvSpPr>
        <p:spPr/>
        <p:txBody>
          <a:bodyPr>
            <a:normAutofit/>
          </a:bodyPr>
          <a:lstStyle/>
          <a:p>
            <a:pPr algn="ctr"/>
            <a:r>
              <a:rPr lang="es-ES" sz="3600" dirty="0"/>
              <a:t>Protección de los ojos y la cara 1.2</a:t>
            </a:r>
            <a:endParaRPr lang="en-US" sz="3600" dirty="0"/>
          </a:p>
        </p:txBody>
      </p:sp>
      <p:sp>
        <p:nvSpPr>
          <p:cNvPr id="3" name="Content Placeholder 2"/>
          <p:cNvSpPr>
            <a:spLocks noGrp="1"/>
          </p:cNvSpPr>
          <p:nvPr>
            <p:ph idx="1"/>
          </p:nvPr>
        </p:nvSpPr>
        <p:spPr>
          <a:xfrm>
            <a:off x="934278" y="2219740"/>
            <a:ext cx="6712226" cy="3581400"/>
          </a:xfrm>
        </p:spPr>
        <p:txBody>
          <a:bodyPr>
            <a:normAutofit/>
          </a:bodyPr>
          <a:lstStyle/>
          <a:p>
            <a:pPr>
              <a:defRPr/>
            </a:pPr>
            <a:r>
              <a:rPr lang="es-ES" dirty="0">
                <a:latin typeface="+mj-lt"/>
              </a:rPr>
              <a:t>Los protectores faciales utilizados para la protección del arco son ULTRAVIOLETA y clasifican calor</a:t>
            </a:r>
          </a:p>
          <a:p>
            <a:pPr lvl="1">
              <a:defRPr/>
            </a:pPr>
            <a:r>
              <a:rPr lang="es-ES" dirty="0">
                <a:latin typeface="+mj-lt"/>
              </a:rPr>
              <a:t>No use molienda tipo caretas</a:t>
            </a:r>
          </a:p>
          <a:p>
            <a:pPr lvl="2">
              <a:defRPr/>
            </a:pPr>
            <a:r>
              <a:rPr lang="es-ES" dirty="0">
                <a:latin typeface="+mj-lt"/>
              </a:rPr>
              <a:t>Escudos protectores de arco envuelve</a:t>
            </a:r>
          </a:p>
          <a:p>
            <a:pPr marL="914400" lvl="2" indent="0">
              <a:buNone/>
              <a:defRPr/>
            </a:pPr>
            <a:r>
              <a:rPr lang="es-ES" dirty="0">
                <a:latin typeface="+mj-lt"/>
              </a:rPr>
              <a:t>los lados y debajo de la barbilla.</a:t>
            </a:r>
          </a:p>
          <a:p>
            <a:pPr lvl="2">
              <a:defRPr/>
            </a:pPr>
            <a:r>
              <a:rPr lang="es-ES" dirty="0">
                <a:latin typeface="+mj-lt"/>
              </a:rPr>
              <a:t>Los capós de flash cubren todo </a:t>
            </a:r>
          </a:p>
          <a:p>
            <a:pPr marL="914400" lvl="2" indent="0">
              <a:buNone/>
              <a:defRPr/>
            </a:pPr>
            <a:r>
              <a:rPr lang="es-ES" dirty="0">
                <a:latin typeface="+mj-lt"/>
              </a:rPr>
              <a:t>cabeza</a:t>
            </a:r>
          </a:p>
          <a:p>
            <a:pPr>
              <a:defRPr/>
            </a:pPr>
            <a:r>
              <a:rPr lang="es-ES" dirty="0">
                <a:latin typeface="+mj-lt"/>
              </a:rPr>
              <a:t>Previene la inhalación de</a:t>
            </a:r>
          </a:p>
          <a:p>
            <a:pPr marL="0" indent="0">
              <a:buNone/>
              <a:defRPr/>
            </a:pPr>
            <a:r>
              <a:rPr lang="es-ES" dirty="0">
                <a:latin typeface="+mj-lt"/>
              </a:rPr>
              <a:t> fundido arco plasma</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103</a:t>
            </a:fld>
            <a:endParaRPr lang="en-US"/>
          </a:p>
        </p:txBody>
      </p:sp>
      <p:sp>
        <p:nvSpPr>
          <p:cNvPr id="7" name="TextBox 6"/>
          <p:cNvSpPr txBox="1"/>
          <p:nvPr/>
        </p:nvSpPr>
        <p:spPr>
          <a:xfrm>
            <a:off x="7842738" y="5669032"/>
            <a:ext cx="4349262" cy="369332"/>
          </a:xfrm>
          <a:prstGeom prst="rect">
            <a:avLst/>
          </a:prstGeom>
          <a:noFill/>
        </p:spPr>
        <p:txBody>
          <a:bodyPr wrap="square" rtlCol="0">
            <a:spAutoFit/>
          </a:bodyPr>
          <a:lstStyle/>
          <a:p>
            <a:pPr algn="ctr"/>
            <a:r>
              <a:rPr lang="pt-BR" dirty="0"/>
              <a:t>Fotos cortesía de Salisbury por Honeywell</a:t>
            </a:r>
            <a:endParaRPr lang="en-US" dirty="0"/>
          </a:p>
        </p:txBody>
      </p:sp>
      <p:pic>
        <p:nvPicPr>
          <p:cNvPr id="9" name="Picture 8" title="arc rated helme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86951" y="2766184"/>
            <a:ext cx="2171700" cy="2809875"/>
          </a:xfrm>
          <a:prstGeom prst="rect">
            <a:avLst/>
          </a:prstGeom>
        </p:spPr>
      </p:pic>
    </p:spTree>
    <p:extLst>
      <p:ext uri="{BB962C8B-B14F-4D97-AF65-F5344CB8AC3E}">
        <p14:creationId xmlns:p14="http://schemas.microsoft.com/office/powerpoint/2010/main" val="24415989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err="1"/>
              <a:t>Ropa</a:t>
            </a:r>
            <a:r>
              <a:rPr lang="en-US" sz="3600" dirty="0"/>
              <a:t> </a:t>
            </a:r>
            <a:r>
              <a:rPr lang="en-US" sz="3600" dirty="0" err="1"/>
              <a:t>clasificada</a:t>
            </a:r>
            <a:r>
              <a:rPr lang="en-US" sz="3600" dirty="0"/>
              <a:t> </a:t>
            </a:r>
            <a:r>
              <a:rPr lang="en-US" sz="3600" dirty="0" err="1"/>
              <a:t>arco</a:t>
            </a:r>
            <a:r>
              <a:rPr lang="en-US" sz="3600" dirty="0"/>
              <a:t> 1.1</a:t>
            </a:r>
          </a:p>
        </p:txBody>
      </p:sp>
      <p:sp>
        <p:nvSpPr>
          <p:cNvPr id="4" name="Slide Number Placeholder 3"/>
          <p:cNvSpPr>
            <a:spLocks noGrp="1"/>
          </p:cNvSpPr>
          <p:nvPr>
            <p:ph type="sldNum" sz="quarter" idx="12"/>
          </p:nvPr>
        </p:nvSpPr>
        <p:spPr/>
        <p:txBody>
          <a:bodyPr/>
          <a:lstStyle/>
          <a:p>
            <a:fld id="{81EE72E2-7ED3-4CEB-826F-A62099BB6980}" type="slidenum">
              <a:rPr lang="en-US" smtClean="0"/>
              <a:t>104</a:t>
            </a:fld>
            <a:endParaRPr lang="en-US"/>
          </a:p>
        </p:txBody>
      </p:sp>
      <p:sp>
        <p:nvSpPr>
          <p:cNvPr id="10" name="TextBox 9"/>
          <p:cNvSpPr txBox="1"/>
          <p:nvPr/>
        </p:nvSpPr>
        <p:spPr>
          <a:xfrm>
            <a:off x="3410857" y="6400412"/>
            <a:ext cx="5199743" cy="369332"/>
          </a:xfrm>
          <a:prstGeom prst="rect">
            <a:avLst/>
          </a:prstGeom>
          <a:noFill/>
        </p:spPr>
        <p:txBody>
          <a:bodyPr wrap="square" rtlCol="0">
            <a:spAutoFit/>
          </a:bodyPr>
          <a:lstStyle/>
          <a:p>
            <a:pPr algn="ctr"/>
            <a:r>
              <a:rPr lang="en-US" dirty="0" err="1"/>
              <a:t>Foto</a:t>
            </a:r>
            <a:r>
              <a:rPr lang="en-US" dirty="0"/>
              <a:t> </a:t>
            </a:r>
            <a:r>
              <a:rPr lang="en-US" dirty="0" err="1"/>
              <a:t>cortesía</a:t>
            </a:r>
            <a:r>
              <a:rPr lang="en-US" dirty="0"/>
              <a:t> de Salisbury </a:t>
            </a:r>
            <a:r>
              <a:rPr lang="en-US" dirty="0" err="1"/>
              <a:t>por</a:t>
            </a:r>
            <a:r>
              <a:rPr lang="en-US" dirty="0"/>
              <a:t> Honeywell</a:t>
            </a:r>
          </a:p>
        </p:txBody>
      </p:sp>
      <p:pic>
        <p:nvPicPr>
          <p:cNvPr id="5" name="Content Placeholder 4" title="arc flash suit"/>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98652" y="2286000"/>
            <a:ext cx="5947095" cy="3581400"/>
          </a:xfrm>
        </p:spPr>
      </p:pic>
    </p:spTree>
    <p:extLst>
      <p:ext uri="{BB962C8B-B14F-4D97-AF65-F5344CB8AC3E}">
        <p14:creationId xmlns:p14="http://schemas.microsoft.com/office/powerpoint/2010/main" val="35515296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err="1"/>
              <a:t>Ropa</a:t>
            </a:r>
            <a:r>
              <a:rPr lang="en-US" sz="3600" dirty="0"/>
              <a:t> </a:t>
            </a:r>
            <a:r>
              <a:rPr lang="en-US" sz="3600" dirty="0" err="1"/>
              <a:t>clasificada</a:t>
            </a:r>
            <a:r>
              <a:rPr lang="en-US" sz="3600" dirty="0"/>
              <a:t> </a:t>
            </a:r>
            <a:r>
              <a:rPr lang="en-US" sz="3600" dirty="0" err="1"/>
              <a:t>arco</a:t>
            </a:r>
            <a:r>
              <a:rPr lang="en-US" sz="3600" dirty="0"/>
              <a:t> 1.2</a:t>
            </a:r>
          </a:p>
        </p:txBody>
      </p:sp>
      <p:sp>
        <p:nvSpPr>
          <p:cNvPr id="3" name="Content Placeholder 2"/>
          <p:cNvSpPr>
            <a:spLocks noGrp="1"/>
          </p:cNvSpPr>
          <p:nvPr>
            <p:ph idx="1"/>
          </p:nvPr>
        </p:nvSpPr>
        <p:spPr>
          <a:xfrm>
            <a:off x="838200" y="1825624"/>
            <a:ext cx="10515600" cy="4223483"/>
          </a:xfrm>
        </p:spPr>
        <p:txBody>
          <a:bodyPr>
            <a:normAutofit/>
          </a:bodyPr>
          <a:lstStyle/>
          <a:p>
            <a:r>
              <a:rPr lang="es-ES" dirty="0">
                <a:latin typeface="+mj-lt"/>
              </a:rPr>
              <a:t>Consulte NFPA 70E® 130.7 (C) (6)</a:t>
            </a:r>
          </a:p>
          <a:p>
            <a:r>
              <a:rPr lang="es-ES" dirty="0">
                <a:latin typeface="+mj-lt"/>
              </a:rPr>
              <a:t>Los empleados deberán usar ropa con clasificación de arco cada vez que exista una posible exposición a un arco eléctrico por encima del umbral de nivel de energía incidente para una quemadura de segundo grado (1.2 </a:t>
            </a:r>
            <a:r>
              <a:rPr lang="es-ES" dirty="0" err="1">
                <a:latin typeface="+mj-lt"/>
              </a:rPr>
              <a:t>calorias</a:t>
            </a:r>
            <a:r>
              <a:rPr lang="es-ES" dirty="0">
                <a:latin typeface="+mj-lt"/>
              </a:rPr>
              <a:t> / cm²)</a:t>
            </a:r>
            <a:endParaRPr lang="en-US" sz="2600" dirty="0">
              <a:latin typeface="+mj-lt"/>
            </a:endParaRPr>
          </a:p>
          <a:p>
            <a:pPr marL="457200" lvl="1" indent="0">
              <a:buNone/>
              <a:defRPr/>
            </a:pPr>
            <a:r>
              <a:rPr lang="en-US" sz="2600" dirty="0">
                <a:latin typeface="+mj-lt"/>
              </a:rPr>
              <a:t> </a:t>
            </a:r>
          </a:p>
          <a:p>
            <a:pPr marL="0" indent="0">
              <a:buNone/>
            </a:pP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105</a:t>
            </a:fld>
            <a:endParaRPr lang="en-US"/>
          </a:p>
        </p:txBody>
      </p:sp>
      <p:sp>
        <p:nvSpPr>
          <p:cNvPr id="6" name="TextBox 5"/>
          <p:cNvSpPr txBox="1"/>
          <p:nvPr/>
        </p:nvSpPr>
        <p:spPr>
          <a:xfrm>
            <a:off x="3035300" y="6352143"/>
            <a:ext cx="5615214"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38146557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err="1"/>
              <a:t>Ropa</a:t>
            </a:r>
            <a:r>
              <a:rPr lang="en-US" sz="3600" dirty="0"/>
              <a:t> </a:t>
            </a:r>
            <a:r>
              <a:rPr lang="en-US" sz="3600" dirty="0" err="1"/>
              <a:t>clasificada</a:t>
            </a:r>
            <a:r>
              <a:rPr lang="en-US" sz="3600" dirty="0"/>
              <a:t> </a:t>
            </a:r>
            <a:r>
              <a:rPr lang="en-US" sz="3600" dirty="0" err="1"/>
              <a:t>arco</a:t>
            </a:r>
            <a:r>
              <a:rPr lang="en-US" sz="3600" dirty="0"/>
              <a:t> 1.3</a:t>
            </a:r>
          </a:p>
        </p:txBody>
      </p:sp>
      <p:sp>
        <p:nvSpPr>
          <p:cNvPr id="3" name="Content Placeholder 2"/>
          <p:cNvSpPr>
            <a:spLocks noGrp="1"/>
          </p:cNvSpPr>
          <p:nvPr>
            <p:ph idx="1"/>
          </p:nvPr>
        </p:nvSpPr>
        <p:spPr/>
        <p:txBody>
          <a:bodyPr>
            <a:normAutofit/>
          </a:bodyPr>
          <a:lstStyle/>
          <a:p>
            <a:r>
              <a:rPr lang="es-ES" dirty="0">
                <a:latin typeface="+mj-lt"/>
              </a:rPr>
              <a:t>Consulte NFPA 70E® 130.7 (C)</a:t>
            </a:r>
          </a:p>
          <a:p>
            <a:pPr lvl="1"/>
            <a:r>
              <a:rPr lang="es-ES" dirty="0">
                <a:latin typeface="+mj-lt"/>
              </a:rPr>
              <a:t>(9) Factores en la selección de ropa de protección</a:t>
            </a:r>
          </a:p>
          <a:p>
            <a:pPr lvl="1"/>
            <a:r>
              <a:rPr lang="es-ES" dirty="0">
                <a:latin typeface="+mj-lt"/>
              </a:rPr>
              <a:t>(10) Equipo de protección contra destellos de arco</a:t>
            </a:r>
          </a:p>
          <a:p>
            <a:pPr lvl="1"/>
            <a:r>
              <a:rPr lang="es-ES" dirty="0">
                <a:latin typeface="+mj-lt"/>
              </a:rPr>
              <a:t>(11) Características del material de la ropa</a:t>
            </a:r>
          </a:p>
          <a:p>
            <a:pPr lvl="1"/>
            <a:r>
              <a:rPr lang="es-ES" dirty="0">
                <a:latin typeface="+mj-lt"/>
              </a:rPr>
              <a:t>(12) Ropa y otras prendas de vestir no permitidas</a:t>
            </a:r>
          </a:p>
          <a:p>
            <a:pPr lvl="1"/>
            <a:r>
              <a:rPr lang="es-ES" dirty="0">
                <a:latin typeface="+mj-lt"/>
              </a:rPr>
              <a:t>(13) Cuidado y mantenimiento de ropa con clasificación de arco y trajes de arco con arco eléctrico</a:t>
            </a:r>
          </a:p>
          <a:p>
            <a:pPr lvl="1"/>
            <a:r>
              <a:rPr lang="es-ES" dirty="0">
                <a:latin typeface="+mj-lt"/>
              </a:rPr>
              <a:t>(14) Estándares para equipos de protección personal (PPE)</a:t>
            </a:r>
          </a:p>
          <a:p>
            <a:pPr lvl="2"/>
            <a:r>
              <a:rPr lang="es-ES" dirty="0">
                <a:latin typeface="+mj-lt"/>
              </a:rPr>
              <a:t>Tabla 130.7 (C) (14)</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106</a:t>
            </a:fld>
            <a:endParaRPr lang="en-US"/>
          </a:p>
        </p:txBody>
      </p:sp>
      <p:sp>
        <p:nvSpPr>
          <p:cNvPr id="5" name="TextBox 4"/>
          <p:cNvSpPr txBox="1"/>
          <p:nvPr/>
        </p:nvSpPr>
        <p:spPr>
          <a:xfrm>
            <a:off x="2971800" y="6356350"/>
            <a:ext cx="5471746"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31505603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err="1"/>
              <a:t>Herramientas</a:t>
            </a:r>
            <a:r>
              <a:rPr lang="en-US" sz="3600" dirty="0"/>
              <a:t> </a:t>
            </a:r>
            <a:r>
              <a:rPr lang="en-US" sz="3600" dirty="0" err="1"/>
              <a:t>manuales</a:t>
            </a:r>
            <a:r>
              <a:rPr lang="en-US" sz="3600" dirty="0"/>
              <a:t> </a:t>
            </a:r>
            <a:r>
              <a:rPr lang="en-US" sz="3600" dirty="0" err="1"/>
              <a:t>aisladas</a:t>
            </a:r>
            <a:r>
              <a:rPr lang="en-US" sz="3600" dirty="0"/>
              <a:t> 1.1</a:t>
            </a:r>
          </a:p>
        </p:txBody>
      </p:sp>
      <p:sp>
        <p:nvSpPr>
          <p:cNvPr id="3" name="Content Placeholder 2"/>
          <p:cNvSpPr>
            <a:spLocks noGrp="1"/>
          </p:cNvSpPr>
          <p:nvPr>
            <p:ph idx="1"/>
          </p:nvPr>
        </p:nvSpPr>
        <p:spPr/>
        <p:txBody>
          <a:bodyPr/>
          <a:lstStyle/>
          <a:p>
            <a:pPr marL="0" indent="0">
              <a:buNone/>
              <a:defRPr/>
            </a:pPr>
            <a:r>
              <a:rPr lang="es-ES" dirty="0">
                <a:latin typeface="+mj-lt"/>
              </a:rPr>
              <a:t>1910.335 (a) (2)</a:t>
            </a:r>
          </a:p>
          <a:p>
            <a:pPr lvl="1">
              <a:defRPr/>
            </a:pPr>
            <a:r>
              <a:rPr lang="es-ES" dirty="0">
                <a:latin typeface="+mj-lt"/>
              </a:rPr>
              <a:t>Cuando trabaje cerca de conductores o partes de circuito energizados expuestos, cada empleado deberá usar herramientas manuales aisladas o equipo de manejo si las herramientas o el equipo de manejo pueden entrar en contacto con dichos conductores o partes.</a:t>
            </a:r>
            <a:endParaRPr lang="en-US" dirty="0">
              <a:latin typeface="+mj-lt"/>
            </a:endParaRPr>
          </a:p>
          <a:p>
            <a:pPr>
              <a:buNone/>
              <a:defRPr/>
            </a:pPr>
            <a:r>
              <a:rPr lang="en-US" dirty="0">
                <a:latin typeface="+mj-lt"/>
              </a:rPr>
              <a:t>  </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107</a:t>
            </a:fld>
            <a:endParaRPr lang="en-US"/>
          </a:p>
        </p:txBody>
      </p:sp>
    </p:spTree>
    <p:extLst>
      <p:ext uri="{BB962C8B-B14F-4D97-AF65-F5344CB8AC3E}">
        <p14:creationId xmlns:p14="http://schemas.microsoft.com/office/powerpoint/2010/main" val="255249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err="1"/>
              <a:t>Herramientas</a:t>
            </a:r>
            <a:r>
              <a:rPr lang="en-US" sz="3600" dirty="0"/>
              <a:t> </a:t>
            </a:r>
            <a:r>
              <a:rPr lang="en-US" sz="3600" dirty="0" err="1"/>
              <a:t>manuales</a:t>
            </a:r>
            <a:r>
              <a:rPr lang="en-US" sz="3600" dirty="0"/>
              <a:t> </a:t>
            </a:r>
            <a:r>
              <a:rPr lang="en-US" sz="3600" dirty="0" err="1"/>
              <a:t>aisladas</a:t>
            </a:r>
            <a:r>
              <a:rPr lang="en-US" sz="3600" dirty="0"/>
              <a:t> 1.2</a:t>
            </a:r>
          </a:p>
        </p:txBody>
      </p:sp>
      <p:sp>
        <p:nvSpPr>
          <p:cNvPr id="3" name="Content Placeholder 2"/>
          <p:cNvSpPr>
            <a:spLocks noGrp="1"/>
          </p:cNvSpPr>
          <p:nvPr>
            <p:ph idx="1"/>
          </p:nvPr>
        </p:nvSpPr>
        <p:spPr>
          <a:xfrm>
            <a:off x="1371600" y="2286000"/>
            <a:ext cx="6327913" cy="3581400"/>
          </a:xfrm>
        </p:spPr>
        <p:txBody>
          <a:bodyPr/>
          <a:lstStyle/>
          <a:p>
            <a:pPr>
              <a:defRPr/>
            </a:pPr>
            <a:r>
              <a:rPr lang="es-ES" dirty="0">
                <a:latin typeface="+mj-lt"/>
              </a:rPr>
              <a:t>Debe cumplir con ASTM F1505</a:t>
            </a:r>
          </a:p>
          <a:p>
            <a:pPr>
              <a:defRPr/>
            </a:pPr>
            <a:r>
              <a:rPr lang="es-ES" dirty="0">
                <a:latin typeface="+mj-lt"/>
              </a:rPr>
              <a:t>Especificación estándar para herramientas de mano aisladas y aislantes</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108</a:t>
            </a:fld>
            <a:endParaRPr lang="en-US"/>
          </a:p>
        </p:txBody>
      </p:sp>
      <p:sp>
        <p:nvSpPr>
          <p:cNvPr id="6" name="TextBox 5"/>
          <p:cNvSpPr txBox="1"/>
          <p:nvPr/>
        </p:nvSpPr>
        <p:spPr>
          <a:xfrm>
            <a:off x="7192617" y="5159447"/>
            <a:ext cx="4283529" cy="369332"/>
          </a:xfrm>
          <a:prstGeom prst="rect">
            <a:avLst/>
          </a:prstGeom>
          <a:noFill/>
        </p:spPr>
        <p:txBody>
          <a:bodyPr wrap="square" rtlCol="0">
            <a:spAutoFit/>
          </a:bodyPr>
          <a:lstStyle/>
          <a:p>
            <a:pPr algn="ctr"/>
            <a:r>
              <a:rPr lang="en-US" dirty="0" err="1"/>
              <a:t>Foto</a:t>
            </a:r>
            <a:r>
              <a:rPr lang="en-US" dirty="0"/>
              <a:t> </a:t>
            </a:r>
            <a:r>
              <a:rPr lang="en-US" dirty="0" err="1"/>
              <a:t>cortesía</a:t>
            </a:r>
            <a:r>
              <a:rPr lang="en-US" dirty="0"/>
              <a:t> de Salisbury </a:t>
            </a:r>
            <a:r>
              <a:rPr lang="en-US" dirty="0" err="1"/>
              <a:t>por</a:t>
            </a:r>
            <a:r>
              <a:rPr lang="en-US" dirty="0"/>
              <a:t> Honeywell</a:t>
            </a:r>
          </a:p>
        </p:txBody>
      </p:sp>
      <p:pic>
        <p:nvPicPr>
          <p:cNvPr id="7" name="Picture 6" title="electrically insulated tool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44044" y="1847228"/>
            <a:ext cx="2838450" cy="3057525"/>
          </a:xfrm>
          <a:prstGeom prst="rect">
            <a:avLst/>
          </a:prstGeom>
        </p:spPr>
      </p:pic>
    </p:spTree>
    <p:extLst>
      <p:ext uri="{BB962C8B-B14F-4D97-AF65-F5344CB8AC3E}">
        <p14:creationId xmlns:p14="http://schemas.microsoft.com/office/powerpoint/2010/main" val="4416933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err="1"/>
              <a:t>Herramientas</a:t>
            </a:r>
            <a:r>
              <a:rPr lang="en-US" sz="3600" dirty="0"/>
              <a:t> </a:t>
            </a:r>
            <a:r>
              <a:rPr lang="en-US" sz="3600" dirty="0" err="1"/>
              <a:t>manuales</a:t>
            </a:r>
            <a:r>
              <a:rPr lang="en-US" sz="3600" dirty="0"/>
              <a:t> </a:t>
            </a:r>
            <a:r>
              <a:rPr lang="en-US" sz="3600" dirty="0" err="1"/>
              <a:t>aisladas</a:t>
            </a:r>
            <a:r>
              <a:rPr lang="en-US" sz="3600" dirty="0"/>
              <a:t> 1.3</a:t>
            </a:r>
          </a:p>
        </p:txBody>
      </p:sp>
      <p:pic>
        <p:nvPicPr>
          <p:cNvPr id="5" name="Picture 3" descr="KLEIN1"/>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723571" y="1814286"/>
            <a:ext cx="8592458" cy="3875315"/>
          </a:xfr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1EE72E2-7ED3-4CEB-826F-A62099BB6980}" type="slidenum">
              <a:rPr lang="en-US" smtClean="0"/>
              <a:t>109</a:t>
            </a:fld>
            <a:endParaRPr lang="en-US"/>
          </a:p>
        </p:txBody>
      </p:sp>
      <p:sp>
        <p:nvSpPr>
          <p:cNvPr id="6" name="TextBox 5"/>
          <p:cNvSpPr txBox="1"/>
          <p:nvPr/>
        </p:nvSpPr>
        <p:spPr>
          <a:xfrm>
            <a:off x="4348564" y="6356350"/>
            <a:ext cx="3494872" cy="369332"/>
          </a:xfrm>
          <a:prstGeom prst="rect">
            <a:avLst/>
          </a:prstGeom>
          <a:noFill/>
        </p:spPr>
        <p:txBody>
          <a:bodyPr wrap="square" rtlCol="0">
            <a:spAutoFit/>
          </a:bodyPr>
          <a:lstStyle/>
          <a:p>
            <a:pPr algn="ctr"/>
            <a:r>
              <a:rPr lang="pt-BR" dirty="0"/>
              <a:t>Foto cortesía de Doug Zemler</a:t>
            </a:r>
            <a:endParaRPr lang="en-US" dirty="0"/>
          </a:p>
        </p:txBody>
      </p:sp>
    </p:spTree>
    <p:extLst>
      <p:ext uri="{BB962C8B-B14F-4D97-AF65-F5344CB8AC3E}">
        <p14:creationId xmlns:p14="http://schemas.microsoft.com/office/powerpoint/2010/main" val="19313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592" y="129209"/>
            <a:ext cx="9601200" cy="1116495"/>
          </a:xfrm>
        </p:spPr>
        <p:txBody>
          <a:bodyPr>
            <a:normAutofit fontScale="90000"/>
          </a:bodyPr>
          <a:lstStyle/>
          <a:p>
            <a:pPr algn="ctr"/>
            <a:r>
              <a:rPr lang="es-ES" sz="4000" dirty="0"/>
              <a:t>29 CFR 1910.331-.335? Prácticas de trabajo relacionadas con la seguridad eléctrica 1.3</a:t>
            </a:r>
            <a:endParaRPr lang="en-US" sz="4000" dirty="0"/>
          </a:p>
        </p:txBody>
      </p:sp>
      <p:sp>
        <p:nvSpPr>
          <p:cNvPr id="3" name="Content Placeholder 2"/>
          <p:cNvSpPr>
            <a:spLocks noGrp="1"/>
          </p:cNvSpPr>
          <p:nvPr>
            <p:ph idx="1"/>
          </p:nvPr>
        </p:nvSpPr>
        <p:spPr>
          <a:xfrm>
            <a:off x="785190" y="1202773"/>
            <a:ext cx="11234532" cy="5211280"/>
          </a:xfrm>
        </p:spPr>
        <p:txBody>
          <a:bodyPr>
            <a:noAutofit/>
          </a:bodyPr>
          <a:lstStyle/>
          <a:p>
            <a:pPr marL="0" indent="0">
              <a:lnSpc>
                <a:spcPct val="120000"/>
              </a:lnSpc>
              <a:spcBef>
                <a:spcPts val="0"/>
              </a:spcBef>
              <a:spcAft>
                <a:spcPts val="1200"/>
              </a:spcAft>
              <a:buNone/>
            </a:pPr>
            <a:r>
              <a:rPr lang="es-ES" sz="2400" dirty="0">
                <a:latin typeface="+mj-lt"/>
              </a:rPr>
              <a:t>Las disposiciones de 1910.331-335 no se aplican al trabajo realizado por personas calificadas o asociadas directamente con estas instalaciones:</a:t>
            </a:r>
          </a:p>
          <a:p>
            <a:pPr>
              <a:lnSpc>
                <a:spcPct val="120000"/>
              </a:lnSpc>
              <a:spcBef>
                <a:spcPts val="0"/>
              </a:spcBef>
              <a:spcAft>
                <a:spcPts val="1200"/>
              </a:spcAft>
            </a:pPr>
            <a:r>
              <a:rPr lang="es-ES" dirty="0" smtClean="0">
                <a:latin typeface="+mj-lt"/>
              </a:rPr>
              <a:t>Generación</a:t>
            </a:r>
            <a:r>
              <a:rPr lang="es-ES" dirty="0">
                <a:latin typeface="+mj-lt"/>
              </a:rPr>
              <a:t>, transmisión y distribución de energía eléctrica (incluida la comunicación y la medición) ubicada en edificios utilizados para tales fines o ubicados al aire libre</a:t>
            </a:r>
          </a:p>
          <a:p>
            <a:pPr>
              <a:lnSpc>
                <a:spcPct val="120000"/>
              </a:lnSpc>
              <a:spcBef>
                <a:spcPts val="0"/>
              </a:spcBef>
              <a:spcAft>
                <a:spcPts val="1200"/>
              </a:spcAft>
            </a:pPr>
            <a:r>
              <a:rPr lang="es-ES" dirty="0" smtClean="0">
                <a:latin typeface="+mj-lt"/>
              </a:rPr>
              <a:t>Instalaciones </a:t>
            </a:r>
            <a:r>
              <a:rPr lang="es-ES" dirty="0">
                <a:latin typeface="+mj-lt"/>
              </a:rPr>
              <a:t>de comunicaciones. Instalaciones de equipos de comunicación en la medida en que el trabajo esté cubierto bajo 1910.268</a:t>
            </a:r>
          </a:p>
          <a:p>
            <a:pPr>
              <a:lnSpc>
                <a:spcPct val="120000"/>
              </a:lnSpc>
              <a:spcBef>
                <a:spcPts val="0"/>
              </a:spcBef>
              <a:spcAft>
                <a:spcPts val="1200"/>
              </a:spcAft>
            </a:pPr>
            <a:r>
              <a:rPr lang="es-ES" dirty="0" smtClean="0">
                <a:latin typeface="+mj-lt"/>
              </a:rPr>
              <a:t>Instalaciones </a:t>
            </a:r>
            <a:r>
              <a:rPr lang="es-ES" dirty="0">
                <a:latin typeface="+mj-lt"/>
              </a:rPr>
              <a:t>en vehículos. Instalaciones en buques, embarcaciones, material rodante ferroviario, aeronaves o vehículos automotores que no sean casas móviles o vehículos recreativos</a:t>
            </a:r>
          </a:p>
          <a:p>
            <a:pPr>
              <a:lnSpc>
                <a:spcPct val="120000"/>
              </a:lnSpc>
              <a:spcBef>
                <a:spcPts val="0"/>
              </a:spcBef>
              <a:spcAft>
                <a:spcPts val="1200"/>
              </a:spcAft>
            </a:pPr>
            <a:r>
              <a:rPr lang="es-ES" dirty="0" smtClean="0">
                <a:latin typeface="+mj-lt"/>
              </a:rPr>
              <a:t>Instalaciones </a:t>
            </a:r>
            <a:r>
              <a:rPr lang="es-ES" dirty="0">
                <a:latin typeface="+mj-lt"/>
              </a:rPr>
              <a:t>ferroviarias. Instalaciones de ferrocarriles para la generación, transformación, transmisión o distribución de energía utilizada exclusivamente para la operación de material rodante o la instalación de ferrocarriles utilizados exclusivamente con fines de señalización y comunicación.</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11</a:t>
            </a:fld>
            <a:endParaRPr lang="en-US"/>
          </a:p>
        </p:txBody>
      </p:sp>
    </p:spTree>
    <p:extLst>
      <p:ext uri="{BB962C8B-B14F-4D97-AF65-F5344CB8AC3E}">
        <p14:creationId xmlns:p14="http://schemas.microsoft.com/office/powerpoint/2010/main" val="42886706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normAutofit/>
          </a:bodyPr>
          <a:lstStyle/>
          <a:p>
            <a:pPr algn="ctr">
              <a:defRPr/>
            </a:pPr>
            <a:r>
              <a:rPr lang="en-US" sz="3600" dirty="0" err="1"/>
              <a:t>Herramientas</a:t>
            </a:r>
            <a:r>
              <a:rPr lang="en-US" sz="3600" dirty="0"/>
              <a:t> </a:t>
            </a:r>
            <a:r>
              <a:rPr lang="en-US" sz="3600" dirty="0" err="1"/>
              <a:t>manuales</a:t>
            </a:r>
            <a:r>
              <a:rPr lang="en-US" sz="3600" dirty="0"/>
              <a:t> </a:t>
            </a:r>
            <a:r>
              <a:rPr lang="en-US" sz="3600" dirty="0" err="1"/>
              <a:t>aisladas</a:t>
            </a:r>
            <a:r>
              <a:rPr lang="en-US" sz="3600" dirty="0"/>
              <a:t> 1.4</a:t>
            </a:r>
          </a:p>
        </p:txBody>
      </p:sp>
      <p:pic>
        <p:nvPicPr>
          <p:cNvPr id="56323" name="Picture 3" descr="Insluated Tool Markin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981200" y="1819887"/>
            <a:ext cx="8229600" cy="2433637"/>
          </a:xfr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1EE72E2-7ED3-4CEB-826F-A62099BB6980}" type="slidenum">
              <a:rPr lang="en-US" smtClean="0"/>
              <a:t>110</a:t>
            </a:fld>
            <a:endParaRPr lang="en-US"/>
          </a:p>
        </p:txBody>
      </p:sp>
      <p:sp>
        <p:nvSpPr>
          <p:cNvPr id="56324" name="Text Box 4"/>
          <p:cNvSpPr txBox="1">
            <a:spLocks noChangeArrowheads="1"/>
          </p:cNvSpPr>
          <p:nvPr/>
        </p:nvSpPr>
        <p:spPr bwMode="auto">
          <a:xfrm>
            <a:off x="2667000" y="4382723"/>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dirty="0">
                <a:latin typeface="Tahoma" panose="020B0604030504040204" pitchFamily="34" charset="0"/>
              </a:rPr>
              <a:t>MARCAS REQUERIDAS DE ASTM</a:t>
            </a:r>
          </a:p>
        </p:txBody>
      </p:sp>
      <p:sp>
        <p:nvSpPr>
          <p:cNvPr id="2" name="TextBox 1"/>
          <p:cNvSpPr txBox="1"/>
          <p:nvPr/>
        </p:nvSpPr>
        <p:spPr>
          <a:xfrm>
            <a:off x="3467100" y="6242538"/>
            <a:ext cx="5257800" cy="369332"/>
          </a:xfrm>
          <a:prstGeom prst="rect">
            <a:avLst/>
          </a:prstGeom>
          <a:noFill/>
        </p:spPr>
        <p:txBody>
          <a:bodyPr wrap="square" rtlCol="0">
            <a:spAutoFit/>
          </a:bodyPr>
          <a:lstStyle/>
          <a:p>
            <a:pPr algn="ctr"/>
            <a:r>
              <a:rPr lang="pt-BR" dirty="0"/>
              <a:t>Foto cortesía de Doug Zemler</a:t>
            </a:r>
            <a:endParaRPr lang="en-US" dirty="0"/>
          </a:p>
        </p:txBody>
      </p:sp>
    </p:spTree>
    <p:extLst>
      <p:ext uri="{BB962C8B-B14F-4D97-AF65-F5344CB8AC3E}">
        <p14:creationId xmlns:p14="http://schemas.microsoft.com/office/powerpoint/2010/main" val="7557290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Herramientas</a:t>
            </a:r>
            <a:r>
              <a:rPr lang="en-US" dirty="0"/>
              <a:t> </a:t>
            </a:r>
            <a:r>
              <a:rPr lang="en-US" dirty="0" err="1"/>
              <a:t>manuales</a:t>
            </a:r>
            <a:r>
              <a:rPr lang="en-US" dirty="0"/>
              <a:t> </a:t>
            </a:r>
            <a:r>
              <a:rPr lang="en-US" dirty="0" err="1"/>
              <a:t>aisladas</a:t>
            </a:r>
            <a:r>
              <a:rPr lang="en-US" dirty="0"/>
              <a:t> 1.5</a:t>
            </a:r>
          </a:p>
        </p:txBody>
      </p:sp>
      <p:sp>
        <p:nvSpPr>
          <p:cNvPr id="3" name="Content Placeholder 2"/>
          <p:cNvSpPr>
            <a:spLocks noGrp="1"/>
          </p:cNvSpPr>
          <p:nvPr>
            <p:ph idx="1"/>
          </p:nvPr>
        </p:nvSpPr>
        <p:spPr/>
        <p:txBody>
          <a:bodyPr/>
          <a:lstStyle/>
          <a:p>
            <a:r>
              <a:rPr lang="es-ES" dirty="0">
                <a:latin typeface="+mj-lt"/>
              </a:rPr>
              <a:t>Las herramientas con mangos de plástico sumergidos no se consideran aisladas.</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111</a:t>
            </a:fld>
            <a:endParaRPr lang="en-US"/>
          </a:p>
        </p:txBody>
      </p:sp>
      <p:pic>
        <p:nvPicPr>
          <p:cNvPr id="5" name="Picture 4" title="non insulated tool"/>
          <p:cNvPicPr>
            <a:picLocks noChangeAspect="1"/>
          </p:cNvPicPr>
          <p:nvPr/>
        </p:nvPicPr>
        <p:blipFill>
          <a:blip r:embed="rId3"/>
          <a:stretch>
            <a:fillRect/>
          </a:stretch>
        </p:blipFill>
        <p:spPr>
          <a:xfrm>
            <a:off x="838200" y="2578100"/>
            <a:ext cx="4466491" cy="2935288"/>
          </a:xfrm>
          <a:prstGeom prst="rect">
            <a:avLst/>
          </a:prstGeom>
        </p:spPr>
      </p:pic>
      <p:pic>
        <p:nvPicPr>
          <p:cNvPr id="6" name="Picture 5" title="non insulated tool"/>
          <p:cNvPicPr>
            <a:picLocks noChangeAspect="1"/>
          </p:cNvPicPr>
          <p:nvPr/>
        </p:nvPicPr>
        <p:blipFill>
          <a:blip r:embed="rId4"/>
          <a:stretch>
            <a:fillRect/>
          </a:stretch>
        </p:blipFill>
        <p:spPr>
          <a:xfrm>
            <a:off x="6403730" y="2489200"/>
            <a:ext cx="3851030" cy="3024188"/>
          </a:xfrm>
          <a:prstGeom prst="rect">
            <a:avLst/>
          </a:prstGeom>
        </p:spPr>
      </p:pic>
      <p:sp>
        <p:nvSpPr>
          <p:cNvPr id="7" name="TextBox 6"/>
          <p:cNvSpPr txBox="1"/>
          <p:nvPr/>
        </p:nvSpPr>
        <p:spPr>
          <a:xfrm>
            <a:off x="3467100" y="6346432"/>
            <a:ext cx="5257800" cy="369332"/>
          </a:xfrm>
          <a:prstGeom prst="rect">
            <a:avLst/>
          </a:prstGeom>
          <a:noFill/>
        </p:spPr>
        <p:txBody>
          <a:bodyPr wrap="square" rtlCol="0">
            <a:spAutoFit/>
          </a:bodyPr>
          <a:lstStyle/>
          <a:p>
            <a:pPr algn="ctr"/>
            <a:r>
              <a:rPr lang="en-US" dirty="0" err="1"/>
              <a:t>Fotos</a:t>
            </a:r>
            <a:r>
              <a:rPr lang="en-US" dirty="0"/>
              <a:t> </a:t>
            </a:r>
            <a:r>
              <a:rPr lang="en-US" dirty="0" err="1"/>
              <a:t>cortesía</a:t>
            </a:r>
            <a:r>
              <a:rPr lang="en-US" dirty="0"/>
              <a:t> de OSHA</a:t>
            </a:r>
          </a:p>
        </p:txBody>
      </p:sp>
    </p:spTree>
    <p:extLst>
      <p:ext uri="{BB962C8B-B14F-4D97-AF65-F5344CB8AC3E}">
        <p14:creationId xmlns:p14="http://schemas.microsoft.com/office/powerpoint/2010/main" val="32273312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cs typeface="Times New Roman" pitchFamily="18" charset="0"/>
              </a:rPr>
              <a:t>1910.335 (b)</a:t>
            </a:r>
            <a:br>
              <a:rPr lang="en-US" sz="3600" dirty="0">
                <a:cs typeface="Times New Roman" pitchFamily="18" charset="0"/>
              </a:rPr>
            </a:br>
            <a:r>
              <a:rPr lang="en-US" sz="3600" dirty="0" err="1">
                <a:cs typeface="Times New Roman" pitchFamily="18" charset="0"/>
              </a:rPr>
              <a:t>Técnicas</a:t>
            </a:r>
            <a:r>
              <a:rPr lang="en-US" sz="3600" dirty="0">
                <a:cs typeface="Times New Roman" pitchFamily="18" charset="0"/>
              </a:rPr>
              <a:t> de </a:t>
            </a:r>
            <a:r>
              <a:rPr lang="en-US" sz="3600" dirty="0" err="1">
                <a:cs typeface="Times New Roman" pitchFamily="18" charset="0"/>
              </a:rPr>
              <a:t>alerta</a:t>
            </a:r>
            <a:endParaRPr lang="en-US" sz="3600" dirty="0"/>
          </a:p>
        </p:txBody>
      </p:sp>
      <p:sp>
        <p:nvSpPr>
          <p:cNvPr id="3" name="Content Placeholder 2"/>
          <p:cNvSpPr>
            <a:spLocks noGrp="1"/>
          </p:cNvSpPr>
          <p:nvPr>
            <p:ph idx="1"/>
          </p:nvPr>
        </p:nvSpPr>
        <p:spPr/>
        <p:txBody>
          <a:bodyPr>
            <a:normAutofit/>
          </a:bodyPr>
          <a:lstStyle/>
          <a:p>
            <a:r>
              <a:rPr lang="es-ES" dirty="0">
                <a:latin typeface="+mj-lt"/>
              </a:rPr>
              <a:t>1910.335 Salvaguardas para la protección del personal</a:t>
            </a:r>
          </a:p>
          <a:p>
            <a:r>
              <a:rPr lang="es-ES" dirty="0">
                <a:latin typeface="+mj-lt"/>
              </a:rPr>
              <a:t>Se colocan señales para advertir a los empleados sobre electricidad peligros</a:t>
            </a:r>
          </a:p>
          <a:p>
            <a:r>
              <a:rPr lang="es-ES" dirty="0">
                <a:latin typeface="+mj-lt"/>
              </a:rPr>
              <a:t>Las barricadas se deben usar junto con las señales de seguridad para limitar a los empleados acceso. Las barricadas conductoras no deben usarse donde puedan causar un peligro de contacto eléctrico.</a:t>
            </a:r>
          </a:p>
          <a:p>
            <a:r>
              <a:rPr lang="es-ES" dirty="0">
                <a:latin typeface="+mj-lt"/>
              </a:rPr>
              <a:t>Si los letreros y las barricadas no pueden proporcionar un nivel de seguridad suficiente para proteger a los empleados, asistente se colocará</a:t>
            </a:r>
            <a:endParaRPr lang="en-US" sz="4000" dirty="0"/>
          </a:p>
        </p:txBody>
      </p:sp>
      <p:sp>
        <p:nvSpPr>
          <p:cNvPr id="4" name="Slide Number Placeholder 3"/>
          <p:cNvSpPr>
            <a:spLocks noGrp="1"/>
          </p:cNvSpPr>
          <p:nvPr>
            <p:ph type="sldNum" sz="quarter" idx="12"/>
          </p:nvPr>
        </p:nvSpPr>
        <p:spPr/>
        <p:txBody>
          <a:bodyPr/>
          <a:lstStyle/>
          <a:p>
            <a:fld id="{03AE46D5-F5C2-466A-A152-8CD799C5A496}" type="slidenum">
              <a:rPr lang="en-US" smtClean="0"/>
              <a:t>112</a:t>
            </a:fld>
            <a:endParaRPr lang="en-US"/>
          </a:p>
        </p:txBody>
      </p:sp>
    </p:spTree>
    <p:extLst>
      <p:ext uri="{BB962C8B-B14F-4D97-AF65-F5344CB8AC3E}">
        <p14:creationId xmlns:p14="http://schemas.microsoft.com/office/powerpoint/2010/main" val="17140939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ES" sz="3600" dirty="0"/>
              <a:t>NFPA 70E®</a:t>
            </a:r>
            <a:br>
              <a:rPr lang="es-ES" sz="3600" dirty="0"/>
            </a:br>
            <a:r>
              <a:rPr lang="es-ES" sz="3600" dirty="0"/>
              <a:t>Estándar para seguridad eléctrica en el lugar de trabajo® 1.19</a:t>
            </a:r>
            <a:endParaRPr lang="en-US" sz="3600" dirty="0"/>
          </a:p>
        </p:txBody>
      </p:sp>
      <p:sp>
        <p:nvSpPr>
          <p:cNvPr id="3" name="Content Placeholder 2"/>
          <p:cNvSpPr>
            <a:spLocks noGrp="1"/>
          </p:cNvSpPr>
          <p:nvPr>
            <p:ph idx="1"/>
          </p:nvPr>
        </p:nvSpPr>
        <p:spPr/>
        <p:txBody>
          <a:bodyPr/>
          <a:lstStyle/>
          <a:p>
            <a:r>
              <a:rPr lang="es-ES" sz="3200" dirty="0">
                <a:latin typeface="+mj-lt"/>
              </a:rPr>
              <a:t>Artículo 130- Trabajo que involucra riesgos eléctricos</a:t>
            </a:r>
          </a:p>
          <a:p>
            <a:pPr lvl="1"/>
            <a:r>
              <a:rPr lang="es-ES" sz="2800" dirty="0">
                <a:latin typeface="+mj-lt"/>
              </a:rPr>
              <a:t>General</a:t>
            </a:r>
          </a:p>
          <a:p>
            <a:pPr lvl="2"/>
            <a:r>
              <a:rPr lang="es-ES" sz="2400" dirty="0">
                <a:latin typeface="+mj-lt"/>
              </a:rPr>
              <a:t>Análisis de energía incidente</a:t>
            </a:r>
          </a:p>
          <a:p>
            <a:pPr lvl="2"/>
            <a:r>
              <a:rPr lang="es-ES" sz="2400" dirty="0">
                <a:latin typeface="+mj-lt"/>
              </a:rPr>
              <a:t>Mesas</a:t>
            </a:r>
            <a:endParaRPr lang="en-US" sz="14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113</a:t>
            </a:fld>
            <a:endParaRPr lang="en-US"/>
          </a:p>
        </p:txBody>
      </p:sp>
      <p:sp>
        <p:nvSpPr>
          <p:cNvPr id="6" name="TextBox 5"/>
          <p:cNvSpPr txBox="1"/>
          <p:nvPr/>
        </p:nvSpPr>
        <p:spPr>
          <a:xfrm>
            <a:off x="3238500" y="6356350"/>
            <a:ext cx="5536223"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8326568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ES" sz="3600" dirty="0"/>
              <a:t>NFPA 70E®</a:t>
            </a:r>
            <a:br>
              <a:rPr lang="es-ES" sz="3600" dirty="0"/>
            </a:br>
            <a:r>
              <a:rPr lang="es-ES" sz="3600" dirty="0"/>
              <a:t>Estándar para seguridad eléctrica en el lugar de trabajo® 1.20</a:t>
            </a:r>
            <a:endParaRPr lang="en-US" sz="3600" dirty="0"/>
          </a:p>
        </p:txBody>
      </p:sp>
      <p:sp>
        <p:nvSpPr>
          <p:cNvPr id="3" name="Content Placeholder 2"/>
          <p:cNvSpPr>
            <a:spLocks noGrp="1"/>
          </p:cNvSpPr>
          <p:nvPr>
            <p:ph idx="1"/>
          </p:nvPr>
        </p:nvSpPr>
        <p:spPr/>
        <p:txBody>
          <a:bodyPr/>
          <a:lstStyle/>
          <a:p>
            <a:r>
              <a:rPr lang="es-ES" sz="3200" dirty="0">
                <a:latin typeface="+mj-lt"/>
              </a:rPr>
              <a:t>Artículo 130- Trabajo que involucra riesgos eléctricos</a:t>
            </a:r>
          </a:p>
          <a:p>
            <a:pPr lvl="1"/>
            <a:r>
              <a:rPr lang="es-ES" sz="2800" dirty="0">
                <a:latin typeface="+mj-lt"/>
              </a:rPr>
              <a:t>(A) Trabajo Energizado</a:t>
            </a:r>
          </a:p>
          <a:p>
            <a:pPr lvl="1"/>
            <a:r>
              <a:rPr lang="es-ES" sz="2800" dirty="0">
                <a:latin typeface="+mj-lt"/>
              </a:rPr>
              <a:t>(B) Permiso de trabajo energizado</a:t>
            </a:r>
          </a:p>
          <a:p>
            <a:pPr lvl="2"/>
            <a:r>
              <a:rPr lang="es-ES" sz="2400" dirty="0">
                <a:latin typeface="+mj-lt"/>
              </a:rPr>
              <a:t>Cuando sea necesario</a:t>
            </a:r>
          </a:p>
          <a:p>
            <a:pPr lvl="2"/>
            <a:r>
              <a:rPr lang="es-ES" sz="2400" dirty="0">
                <a:latin typeface="+mj-lt"/>
              </a:rPr>
              <a:t>Elementos del permiso de trabajo</a:t>
            </a:r>
          </a:p>
          <a:p>
            <a:pPr lvl="2"/>
            <a:r>
              <a:rPr lang="es-ES" sz="2400" dirty="0">
                <a:latin typeface="+mj-lt"/>
              </a:rPr>
              <a:t>Exenciones</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114</a:t>
            </a:fld>
            <a:endParaRPr lang="en-US"/>
          </a:p>
        </p:txBody>
      </p:sp>
      <p:sp>
        <p:nvSpPr>
          <p:cNvPr id="6" name="TextBox 5"/>
          <p:cNvSpPr txBox="1"/>
          <p:nvPr/>
        </p:nvSpPr>
        <p:spPr>
          <a:xfrm>
            <a:off x="3010877" y="6308209"/>
            <a:ext cx="5637823"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2991719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ES" sz="3600" dirty="0"/>
              <a:t>NFPA 70E®</a:t>
            </a:r>
            <a:br>
              <a:rPr lang="es-ES" sz="3600" dirty="0"/>
            </a:br>
            <a:r>
              <a:rPr lang="es-ES" sz="3600" dirty="0"/>
              <a:t>Estándar para seguridad eléctrica en el lugar de trabajo® Límites de riesgo eléctrico</a:t>
            </a:r>
            <a:endParaRPr lang="en-US" sz="3600" dirty="0"/>
          </a:p>
        </p:txBody>
      </p:sp>
      <p:sp>
        <p:nvSpPr>
          <p:cNvPr id="3" name="Content Placeholder 2"/>
          <p:cNvSpPr>
            <a:spLocks noGrp="1"/>
          </p:cNvSpPr>
          <p:nvPr>
            <p:ph idx="1"/>
          </p:nvPr>
        </p:nvSpPr>
        <p:spPr>
          <a:xfrm>
            <a:off x="838200" y="1825625"/>
            <a:ext cx="10515600" cy="3906960"/>
          </a:xfrm>
        </p:spPr>
        <p:txBody>
          <a:bodyPr>
            <a:normAutofit/>
          </a:bodyPr>
          <a:lstStyle/>
          <a:p>
            <a:r>
              <a:rPr lang="es-ES" dirty="0">
                <a:latin typeface="+mj-lt"/>
              </a:rPr>
              <a:t>Evaluación de riesgo de choque</a:t>
            </a:r>
          </a:p>
          <a:p>
            <a:r>
              <a:rPr lang="es-ES" dirty="0">
                <a:latin typeface="+mj-lt"/>
              </a:rPr>
              <a:t>Límites de protección de choque</a:t>
            </a:r>
          </a:p>
          <a:p>
            <a:pPr lvl="1"/>
            <a:r>
              <a:rPr lang="es-ES" dirty="0">
                <a:latin typeface="+mj-lt"/>
              </a:rPr>
              <a:t>Tabla 130.4 (D) (a)</a:t>
            </a:r>
          </a:p>
          <a:p>
            <a:r>
              <a:rPr lang="es-ES" dirty="0">
                <a:latin typeface="+mj-lt"/>
              </a:rPr>
              <a:t>Límite de aproximación limitada</a:t>
            </a:r>
          </a:p>
          <a:p>
            <a:pPr lvl="1"/>
            <a:r>
              <a:rPr lang="es-ES" dirty="0">
                <a:latin typeface="+mj-lt"/>
              </a:rPr>
              <a:t>130,4 (E)</a:t>
            </a:r>
          </a:p>
          <a:p>
            <a:r>
              <a:rPr lang="es-ES" dirty="0">
                <a:latin typeface="+mj-lt"/>
              </a:rPr>
              <a:t>Límite de aproximación restringida</a:t>
            </a:r>
          </a:p>
          <a:p>
            <a:pPr lvl="1"/>
            <a:r>
              <a:rPr lang="es-ES" dirty="0">
                <a:latin typeface="+mj-lt"/>
              </a:rPr>
              <a:t>130.4 (F)</a:t>
            </a:r>
          </a:p>
          <a:p>
            <a:r>
              <a:rPr lang="es-ES" dirty="0">
                <a:latin typeface="+mj-lt"/>
              </a:rPr>
              <a:t>Límite de arco eléctrico</a:t>
            </a:r>
          </a:p>
          <a:p>
            <a:pPr lvl="1"/>
            <a:r>
              <a:rPr lang="es-ES" dirty="0">
                <a:latin typeface="+mj-lt"/>
              </a:rPr>
              <a:t>130.5 (E)</a:t>
            </a:r>
            <a:endParaRPr lang="en-US" dirty="0"/>
          </a:p>
          <a:p>
            <a:pPr lvl="2"/>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115</a:t>
            </a:fld>
            <a:endParaRPr lang="en-US"/>
          </a:p>
        </p:txBody>
      </p:sp>
      <p:sp>
        <p:nvSpPr>
          <p:cNvPr id="5" name="TextBox 4"/>
          <p:cNvSpPr txBox="1"/>
          <p:nvPr/>
        </p:nvSpPr>
        <p:spPr>
          <a:xfrm>
            <a:off x="3213101" y="6352143"/>
            <a:ext cx="5529384"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34762321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513" y="221974"/>
            <a:ext cx="10939670" cy="1485900"/>
          </a:xfrm>
        </p:spPr>
        <p:txBody>
          <a:bodyPr>
            <a:normAutofit fontScale="90000"/>
          </a:bodyPr>
          <a:lstStyle/>
          <a:p>
            <a:pPr algn="ctr"/>
            <a:r>
              <a:rPr lang="es-ES" sz="3600" dirty="0"/>
              <a:t>NFPA 70E®</a:t>
            </a:r>
            <a:br>
              <a:rPr lang="es-ES" sz="3600" dirty="0"/>
            </a:br>
            <a:r>
              <a:rPr lang="es-ES" sz="3600" dirty="0"/>
              <a:t>Estándar para seguridad eléctrica en el lugar de trabajo® 1.21</a:t>
            </a:r>
            <a:endParaRPr lang="en-US" sz="3600" dirty="0"/>
          </a:p>
        </p:txBody>
      </p:sp>
      <p:sp>
        <p:nvSpPr>
          <p:cNvPr id="3" name="Content Placeholder 2"/>
          <p:cNvSpPr>
            <a:spLocks noGrp="1"/>
          </p:cNvSpPr>
          <p:nvPr>
            <p:ph idx="1"/>
          </p:nvPr>
        </p:nvSpPr>
        <p:spPr>
          <a:xfrm>
            <a:off x="838200" y="2209938"/>
            <a:ext cx="6828692" cy="3196949"/>
          </a:xfrm>
        </p:spPr>
        <p:txBody>
          <a:bodyPr/>
          <a:lstStyle/>
          <a:p>
            <a:r>
              <a:rPr lang="es-ES" sz="3200" dirty="0">
                <a:latin typeface="+mj-lt"/>
              </a:rPr>
              <a:t>Artículo 130- Trabajo que involucra riesgos eléctricos</a:t>
            </a:r>
          </a:p>
          <a:p>
            <a:pPr lvl="1"/>
            <a:r>
              <a:rPr lang="es-ES" sz="2800" dirty="0">
                <a:latin typeface="+mj-lt"/>
              </a:rPr>
              <a:t>Tabla 130.7 (C) (15) (c) Equipo de protección personal</a:t>
            </a:r>
          </a:p>
          <a:p>
            <a:pPr lvl="2"/>
            <a:r>
              <a:rPr lang="es-ES" sz="2400" dirty="0">
                <a:latin typeface="+mj-lt"/>
              </a:rPr>
              <a:t>Categoría de EPP Arc-Flash</a:t>
            </a:r>
            <a:endParaRPr lang="en-US" sz="1600" dirty="0">
              <a:latin typeface="+mj-lt"/>
            </a:endParaRPr>
          </a:p>
          <a:p>
            <a:pPr marL="1371600" lvl="3" indent="0">
              <a:buNone/>
            </a:pPr>
            <a:endParaRPr lang="en-US" sz="2200" dirty="0">
              <a:latin typeface="+mj-lt"/>
            </a:endParaRPr>
          </a:p>
          <a:p>
            <a:pPr marL="0" indent="0">
              <a:buNone/>
            </a:pP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116</a:t>
            </a:fld>
            <a:endParaRPr lang="en-US"/>
          </a:p>
        </p:txBody>
      </p:sp>
      <p:sp>
        <p:nvSpPr>
          <p:cNvPr id="6" name="TextBox 5"/>
          <p:cNvSpPr txBox="1"/>
          <p:nvPr/>
        </p:nvSpPr>
        <p:spPr>
          <a:xfrm>
            <a:off x="2358888" y="6321287"/>
            <a:ext cx="6415836"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
        <p:nvSpPr>
          <p:cNvPr id="7" name="TextBox 6"/>
          <p:cNvSpPr txBox="1"/>
          <p:nvPr/>
        </p:nvSpPr>
        <p:spPr>
          <a:xfrm>
            <a:off x="7115907" y="5580954"/>
            <a:ext cx="4659923" cy="369332"/>
          </a:xfrm>
          <a:prstGeom prst="rect">
            <a:avLst/>
          </a:prstGeom>
          <a:noFill/>
        </p:spPr>
        <p:txBody>
          <a:bodyPr wrap="square" rtlCol="0">
            <a:spAutoFit/>
          </a:bodyPr>
          <a:lstStyle/>
          <a:p>
            <a:pPr algn="ctr"/>
            <a:r>
              <a:rPr lang="en-US" dirty="0" err="1"/>
              <a:t>Foto</a:t>
            </a:r>
            <a:r>
              <a:rPr lang="en-US" dirty="0"/>
              <a:t> </a:t>
            </a:r>
            <a:r>
              <a:rPr lang="en-US" dirty="0" err="1"/>
              <a:t>cortesía</a:t>
            </a:r>
            <a:r>
              <a:rPr lang="en-US" dirty="0"/>
              <a:t> de Salisbury </a:t>
            </a:r>
            <a:r>
              <a:rPr lang="en-US" dirty="0" err="1"/>
              <a:t>por</a:t>
            </a:r>
            <a:r>
              <a:rPr lang="en-US" dirty="0"/>
              <a:t> Honeywell</a:t>
            </a:r>
          </a:p>
        </p:txBody>
      </p:sp>
      <p:pic>
        <p:nvPicPr>
          <p:cNvPr id="8" name="Picture 7" title="arc flash sui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82840" y="1676193"/>
            <a:ext cx="1666875" cy="3876675"/>
          </a:xfrm>
          <a:prstGeom prst="rect">
            <a:avLst/>
          </a:prstGeom>
        </p:spPr>
      </p:pic>
    </p:spTree>
    <p:extLst>
      <p:ext uri="{BB962C8B-B14F-4D97-AF65-F5344CB8AC3E}">
        <p14:creationId xmlns:p14="http://schemas.microsoft.com/office/powerpoint/2010/main" val="2110728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Clasificado</a:t>
            </a:r>
            <a:r>
              <a:rPr lang="en-US" dirty="0"/>
              <a:t> </a:t>
            </a:r>
            <a:r>
              <a:rPr lang="en-US" dirty="0" err="1"/>
              <a:t>eléctricamente</a:t>
            </a:r>
            <a:r>
              <a:rPr lang="en-US" dirty="0"/>
              <a:t> 1.1?</a:t>
            </a:r>
          </a:p>
        </p:txBody>
      </p:sp>
      <p:sp>
        <p:nvSpPr>
          <p:cNvPr id="4" name="Slide Number Placeholder 3"/>
          <p:cNvSpPr>
            <a:spLocks noGrp="1"/>
          </p:cNvSpPr>
          <p:nvPr>
            <p:ph type="sldNum" sz="quarter" idx="12"/>
          </p:nvPr>
        </p:nvSpPr>
        <p:spPr/>
        <p:txBody>
          <a:bodyPr/>
          <a:lstStyle/>
          <a:p>
            <a:fld id="{81EE72E2-7ED3-4CEB-826F-A62099BB6980}" type="slidenum">
              <a:rPr lang="en-US" smtClean="0"/>
              <a:t>117</a:t>
            </a:fld>
            <a:endParaRPr lang="en-US"/>
          </a:p>
        </p:txBody>
      </p:sp>
      <p:sp>
        <p:nvSpPr>
          <p:cNvPr id="6" name="TextBox 5"/>
          <p:cNvSpPr txBox="1"/>
          <p:nvPr/>
        </p:nvSpPr>
        <p:spPr>
          <a:xfrm>
            <a:off x="3962400" y="5665694"/>
            <a:ext cx="4141694" cy="369332"/>
          </a:xfrm>
          <a:prstGeom prst="rect">
            <a:avLst/>
          </a:prstGeom>
          <a:noFill/>
        </p:spPr>
        <p:txBody>
          <a:bodyPr wrap="square" rtlCol="0">
            <a:spAutoFit/>
          </a:bodyPr>
          <a:lstStyle/>
          <a:p>
            <a:pPr algn="ctr"/>
            <a:r>
              <a:rPr lang="en-US" dirty="0" err="1"/>
              <a:t>Fotos</a:t>
            </a:r>
            <a:r>
              <a:rPr lang="en-US" dirty="0"/>
              <a:t> </a:t>
            </a:r>
            <a:r>
              <a:rPr lang="en-US" dirty="0" err="1"/>
              <a:t>cortesía</a:t>
            </a:r>
            <a:r>
              <a:rPr lang="en-US" dirty="0"/>
              <a:t> de OSHA</a:t>
            </a:r>
          </a:p>
        </p:txBody>
      </p:sp>
      <p:pic>
        <p:nvPicPr>
          <p:cNvPr id="8" name="Content Placeholder 7" title="rubber glove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078189" y="1967948"/>
            <a:ext cx="7922977" cy="3581400"/>
          </a:xfrm>
        </p:spPr>
      </p:pic>
    </p:spTree>
    <p:extLst>
      <p:ext uri="{BB962C8B-B14F-4D97-AF65-F5344CB8AC3E}">
        <p14:creationId xmlns:p14="http://schemas.microsoft.com/office/powerpoint/2010/main" val="11112049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Clasificado</a:t>
            </a:r>
            <a:r>
              <a:rPr lang="en-US" dirty="0"/>
              <a:t> </a:t>
            </a:r>
            <a:r>
              <a:rPr lang="en-US" dirty="0" err="1"/>
              <a:t>eléctricamente</a:t>
            </a:r>
            <a:r>
              <a:rPr lang="en-US" dirty="0"/>
              <a:t> 1.2?</a:t>
            </a:r>
          </a:p>
        </p:txBody>
      </p:sp>
      <p:sp>
        <p:nvSpPr>
          <p:cNvPr id="4" name="Slide Number Placeholder 3"/>
          <p:cNvSpPr>
            <a:spLocks noGrp="1"/>
          </p:cNvSpPr>
          <p:nvPr>
            <p:ph type="sldNum" sz="quarter" idx="12"/>
          </p:nvPr>
        </p:nvSpPr>
        <p:spPr/>
        <p:txBody>
          <a:bodyPr/>
          <a:lstStyle/>
          <a:p>
            <a:fld id="{81EE72E2-7ED3-4CEB-826F-A62099BB6980}" type="slidenum">
              <a:rPr lang="en-US" smtClean="0"/>
              <a:t>118</a:t>
            </a:fld>
            <a:endParaRPr lang="en-US"/>
          </a:p>
        </p:txBody>
      </p:sp>
      <p:sp>
        <p:nvSpPr>
          <p:cNvPr id="6" name="TextBox 5"/>
          <p:cNvSpPr txBox="1"/>
          <p:nvPr/>
        </p:nvSpPr>
        <p:spPr>
          <a:xfrm>
            <a:off x="4110317" y="5754638"/>
            <a:ext cx="3818965" cy="369332"/>
          </a:xfrm>
          <a:prstGeom prst="rect">
            <a:avLst/>
          </a:prstGeom>
          <a:noFill/>
        </p:spPr>
        <p:txBody>
          <a:bodyPr wrap="square" rtlCol="0">
            <a:spAutoFit/>
          </a:bodyPr>
          <a:lstStyle/>
          <a:p>
            <a:pPr algn="ctr"/>
            <a:r>
              <a:rPr lang="en-US" dirty="0" err="1"/>
              <a:t>Fotos</a:t>
            </a:r>
            <a:r>
              <a:rPr lang="en-US" dirty="0"/>
              <a:t> </a:t>
            </a:r>
            <a:r>
              <a:rPr lang="en-US" dirty="0" err="1"/>
              <a:t>cortesía</a:t>
            </a:r>
            <a:r>
              <a:rPr lang="en-US" dirty="0"/>
              <a:t> de OSHA</a:t>
            </a:r>
          </a:p>
        </p:txBody>
      </p:sp>
      <p:pic>
        <p:nvPicPr>
          <p:cNvPr id="7" name="Content Placeholder 6" title="insulated tool"/>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44975" y="2047461"/>
            <a:ext cx="8630380" cy="3581400"/>
          </a:xfrm>
        </p:spPr>
      </p:pic>
    </p:spTree>
    <p:extLst>
      <p:ext uri="{BB962C8B-B14F-4D97-AF65-F5344CB8AC3E}">
        <p14:creationId xmlns:p14="http://schemas.microsoft.com/office/powerpoint/2010/main" val="40525100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Clasificado</a:t>
            </a:r>
            <a:r>
              <a:rPr lang="en-US" dirty="0"/>
              <a:t> </a:t>
            </a:r>
            <a:r>
              <a:rPr lang="en-US" dirty="0" err="1"/>
              <a:t>eléctricamente</a:t>
            </a:r>
            <a:r>
              <a:rPr lang="en-US" dirty="0"/>
              <a:t> 1.3?</a:t>
            </a:r>
          </a:p>
        </p:txBody>
      </p:sp>
      <p:sp>
        <p:nvSpPr>
          <p:cNvPr id="4" name="Slide Number Placeholder 3"/>
          <p:cNvSpPr>
            <a:spLocks noGrp="1"/>
          </p:cNvSpPr>
          <p:nvPr>
            <p:ph type="sldNum" sz="quarter" idx="12"/>
          </p:nvPr>
        </p:nvSpPr>
        <p:spPr/>
        <p:txBody>
          <a:bodyPr/>
          <a:lstStyle/>
          <a:p>
            <a:fld id="{81EE72E2-7ED3-4CEB-826F-A62099BB6980}" type="slidenum">
              <a:rPr lang="en-US" smtClean="0"/>
              <a:t>119</a:t>
            </a:fld>
            <a:endParaRPr lang="en-US"/>
          </a:p>
        </p:txBody>
      </p:sp>
      <p:sp>
        <p:nvSpPr>
          <p:cNvPr id="7" name="TextBox 6"/>
          <p:cNvSpPr txBox="1"/>
          <p:nvPr/>
        </p:nvSpPr>
        <p:spPr>
          <a:xfrm>
            <a:off x="3424518" y="5056094"/>
            <a:ext cx="5186082" cy="369332"/>
          </a:xfrm>
          <a:prstGeom prst="rect">
            <a:avLst/>
          </a:prstGeom>
          <a:noFill/>
        </p:spPr>
        <p:txBody>
          <a:bodyPr wrap="square" rtlCol="0">
            <a:spAutoFit/>
          </a:bodyPr>
          <a:lstStyle/>
          <a:p>
            <a:pPr algn="ctr"/>
            <a:r>
              <a:rPr lang="en-US" dirty="0" err="1"/>
              <a:t>Fotos</a:t>
            </a:r>
            <a:r>
              <a:rPr lang="en-US" dirty="0"/>
              <a:t> </a:t>
            </a:r>
            <a:r>
              <a:rPr lang="en-US" dirty="0" err="1"/>
              <a:t>cortesía</a:t>
            </a:r>
            <a:r>
              <a:rPr lang="en-US" dirty="0"/>
              <a:t> de OSHA</a:t>
            </a:r>
          </a:p>
        </p:txBody>
      </p:sp>
      <p:pic>
        <p:nvPicPr>
          <p:cNvPr id="6" name="Content Placeholder 5" title="non insulated tool"/>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757188" y="2137875"/>
            <a:ext cx="6485467" cy="2764465"/>
          </a:xfrm>
        </p:spPr>
      </p:pic>
    </p:spTree>
    <p:extLst>
      <p:ext uri="{BB962C8B-B14F-4D97-AF65-F5344CB8AC3E}">
        <p14:creationId xmlns:p14="http://schemas.microsoft.com/office/powerpoint/2010/main" val="270817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1401" y="5051685"/>
            <a:ext cx="4450727" cy="2031325"/>
          </a:xfrm>
          <a:prstGeom prst="rect">
            <a:avLst/>
          </a:prstGeom>
          <a:noFill/>
        </p:spPr>
        <p:txBody>
          <a:bodyPr wrap="square" rtlCol="0">
            <a:spAutoFit/>
          </a:bodyPr>
          <a:lstStyle/>
          <a:p>
            <a:pPr algn="ctr"/>
            <a:r>
              <a:rPr lang="es-ES" dirty="0"/>
              <a:t>Copyright 2018 NFPA 70E Todos los derechos reservados</a:t>
            </a:r>
          </a:p>
          <a:p>
            <a:pPr algn="ctr"/>
            <a:r>
              <a:rPr lang="es-ES" dirty="0"/>
              <a:t>Copyright 2017 NFPA 70 Todos los derechos reservados</a:t>
            </a:r>
          </a:p>
          <a:p>
            <a:pPr algn="ctr"/>
            <a:r>
              <a:rPr lang="es-ES" dirty="0"/>
              <a:t>Copyright 2016 NFPA 70B Todos los derechos reservados</a:t>
            </a:r>
            <a:endParaRPr lang="en-US" dirty="0"/>
          </a:p>
          <a:p>
            <a:pPr algn="ctr"/>
            <a:endParaRPr lang="en-US" dirty="0"/>
          </a:p>
        </p:txBody>
      </p:sp>
      <p:sp>
        <p:nvSpPr>
          <p:cNvPr id="654338" name="Rectangle 2"/>
          <p:cNvSpPr>
            <a:spLocks noGrp="1" noChangeArrowheads="1"/>
          </p:cNvSpPr>
          <p:nvPr>
            <p:ph type="title"/>
          </p:nvPr>
        </p:nvSpPr>
        <p:spPr>
          <a:xfrm>
            <a:off x="1460500" y="278695"/>
            <a:ext cx="9271000" cy="779639"/>
          </a:xfrm>
        </p:spPr>
        <p:txBody>
          <a:bodyPr>
            <a:normAutofit/>
          </a:bodyPr>
          <a:lstStyle/>
          <a:p>
            <a:pPr algn="ctr">
              <a:defRPr/>
            </a:pPr>
            <a:r>
              <a:rPr lang="en-US" sz="4000" dirty="0" err="1"/>
              <a:t>Documentos</a:t>
            </a:r>
            <a:r>
              <a:rPr lang="en-US" sz="4000" dirty="0"/>
              <a:t> NFPA®</a:t>
            </a:r>
          </a:p>
        </p:txBody>
      </p:sp>
      <p:sp>
        <p:nvSpPr>
          <p:cNvPr id="654339" name="Rectangle 3"/>
          <p:cNvSpPr>
            <a:spLocks noGrp="1" noChangeArrowheads="1"/>
          </p:cNvSpPr>
          <p:nvPr>
            <p:ph idx="1"/>
          </p:nvPr>
        </p:nvSpPr>
        <p:spPr>
          <a:xfrm>
            <a:off x="1439333" y="1227668"/>
            <a:ext cx="9271000" cy="3824017"/>
          </a:xfrm>
        </p:spPr>
        <p:txBody>
          <a:bodyPr>
            <a:normAutofit/>
          </a:bodyPr>
          <a:lstStyle/>
          <a:p>
            <a:pPr>
              <a:defRPr/>
            </a:pPr>
            <a:r>
              <a:rPr lang="es-ES" sz="2400" dirty="0">
                <a:latin typeface="+mj-lt"/>
              </a:rPr>
              <a:t>Consulte el estándar NFPA 70E® para seguridad eléctrica en el lugar de trabajo®</a:t>
            </a:r>
          </a:p>
          <a:p>
            <a:pPr>
              <a:defRPr/>
            </a:pPr>
            <a:r>
              <a:rPr lang="es-ES" sz="2400" dirty="0">
                <a:latin typeface="+mj-lt"/>
              </a:rPr>
              <a:t>Consulte NFPA 70®</a:t>
            </a:r>
          </a:p>
          <a:p>
            <a:pPr>
              <a:defRPr/>
            </a:pPr>
            <a:r>
              <a:rPr lang="es-ES" sz="2400" dirty="0" err="1">
                <a:latin typeface="+mj-lt"/>
              </a:rPr>
              <a:t>National</a:t>
            </a:r>
            <a:r>
              <a:rPr lang="es-ES" sz="2400" dirty="0">
                <a:latin typeface="+mj-lt"/>
              </a:rPr>
              <a:t> </a:t>
            </a:r>
            <a:r>
              <a:rPr lang="es-ES" sz="2400" dirty="0" err="1">
                <a:latin typeface="+mj-lt"/>
              </a:rPr>
              <a:t>Electrical</a:t>
            </a:r>
            <a:r>
              <a:rPr lang="es-ES" sz="2400" dirty="0">
                <a:latin typeface="+mj-lt"/>
              </a:rPr>
              <a:t> </a:t>
            </a:r>
            <a:r>
              <a:rPr lang="es-ES" sz="2400" dirty="0" err="1">
                <a:latin typeface="+mj-lt"/>
              </a:rPr>
              <a:t>Code</a:t>
            </a:r>
            <a:r>
              <a:rPr lang="es-ES" sz="2400" dirty="0">
                <a:latin typeface="+mj-lt"/>
              </a:rPr>
              <a:t>®</a:t>
            </a:r>
          </a:p>
          <a:p>
            <a:pPr>
              <a:defRPr/>
            </a:pPr>
            <a:r>
              <a:rPr lang="es-ES" sz="2400" dirty="0">
                <a:latin typeface="+mj-lt"/>
              </a:rPr>
              <a:t>Consulte NFPA 70B®</a:t>
            </a:r>
          </a:p>
          <a:p>
            <a:pPr>
              <a:defRPr/>
            </a:pPr>
            <a:r>
              <a:rPr lang="es-ES" sz="2400" dirty="0">
                <a:latin typeface="+mj-lt"/>
              </a:rPr>
              <a:t>Práctica recomendada para </a:t>
            </a:r>
            <a:r>
              <a:rPr lang="es-ES" sz="2400" dirty="0" err="1">
                <a:latin typeface="+mj-lt"/>
              </a:rPr>
              <a:t>Electrical</a:t>
            </a:r>
            <a:r>
              <a:rPr lang="es-ES" sz="2400" dirty="0">
                <a:latin typeface="+mj-lt"/>
              </a:rPr>
              <a:t> </a:t>
            </a:r>
            <a:r>
              <a:rPr lang="es-ES" sz="2400" dirty="0" err="1">
                <a:latin typeface="+mj-lt"/>
              </a:rPr>
              <a:t>Equipment</a:t>
            </a:r>
            <a:r>
              <a:rPr lang="es-ES" sz="2400" dirty="0">
                <a:latin typeface="+mj-lt"/>
              </a:rPr>
              <a:t>®</a:t>
            </a:r>
            <a:endParaRPr lang="en-US" sz="2400" dirty="0">
              <a:latin typeface="+mj-lt"/>
            </a:endParaRPr>
          </a:p>
        </p:txBody>
      </p:sp>
      <p:sp>
        <p:nvSpPr>
          <p:cNvPr id="2" name="Slide Number Placeholder 1"/>
          <p:cNvSpPr>
            <a:spLocks noGrp="1"/>
          </p:cNvSpPr>
          <p:nvPr>
            <p:ph type="sldNum" sz="quarter" idx="12"/>
          </p:nvPr>
        </p:nvSpPr>
        <p:spPr/>
        <p:txBody>
          <a:bodyPr/>
          <a:lstStyle/>
          <a:p>
            <a:fld id="{03AE46D5-F5C2-466A-A152-8CD799C5A496}" type="slidenum">
              <a:rPr lang="en-US" smtClean="0"/>
              <a:t>12</a:t>
            </a:fld>
            <a:endParaRPr lang="en-US"/>
          </a:p>
        </p:txBody>
      </p:sp>
    </p:spTree>
    <p:extLst>
      <p:ext uri="{BB962C8B-B14F-4D97-AF65-F5344CB8AC3E}">
        <p14:creationId xmlns:p14="http://schemas.microsoft.com/office/powerpoint/2010/main" val="204050687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Clasificado</a:t>
            </a:r>
            <a:r>
              <a:rPr lang="en-US" dirty="0"/>
              <a:t> </a:t>
            </a:r>
            <a:r>
              <a:rPr lang="en-US" dirty="0" err="1"/>
              <a:t>eléctricamente</a:t>
            </a:r>
            <a:r>
              <a:rPr lang="en-US" dirty="0"/>
              <a:t> 1.4?</a:t>
            </a:r>
          </a:p>
        </p:txBody>
      </p:sp>
      <p:sp>
        <p:nvSpPr>
          <p:cNvPr id="4" name="Slide Number Placeholder 3"/>
          <p:cNvSpPr>
            <a:spLocks noGrp="1"/>
          </p:cNvSpPr>
          <p:nvPr>
            <p:ph type="sldNum" sz="quarter" idx="12"/>
          </p:nvPr>
        </p:nvSpPr>
        <p:spPr/>
        <p:txBody>
          <a:bodyPr/>
          <a:lstStyle/>
          <a:p>
            <a:fld id="{81EE72E2-7ED3-4CEB-826F-A62099BB6980}" type="slidenum">
              <a:rPr lang="en-US" smtClean="0"/>
              <a:t>120</a:t>
            </a:fld>
            <a:endParaRPr lang="en-US"/>
          </a:p>
        </p:txBody>
      </p:sp>
      <p:sp>
        <p:nvSpPr>
          <p:cNvPr id="6" name="TextBox 5"/>
          <p:cNvSpPr txBox="1"/>
          <p:nvPr/>
        </p:nvSpPr>
        <p:spPr>
          <a:xfrm>
            <a:off x="3603812" y="5647765"/>
            <a:ext cx="4697506" cy="376517"/>
          </a:xfrm>
          <a:prstGeom prst="rect">
            <a:avLst/>
          </a:prstGeom>
          <a:noFill/>
        </p:spPr>
        <p:txBody>
          <a:bodyPr wrap="square" rtlCol="0">
            <a:spAutoFit/>
          </a:bodyPr>
          <a:lstStyle/>
          <a:p>
            <a:pPr algn="ctr"/>
            <a:r>
              <a:rPr lang="en-US" dirty="0" err="1"/>
              <a:t>Fotos</a:t>
            </a:r>
            <a:r>
              <a:rPr lang="en-US" dirty="0"/>
              <a:t> </a:t>
            </a:r>
            <a:r>
              <a:rPr lang="en-US" dirty="0" err="1"/>
              <a:t>cortesía</a:t>
            </a:r>
            <a:r>
              <a:rPr lang="en-US" dirty="0"/>
              <a:t> de OSHA</a:t>
            </a:r>
          </a:p>
        </p:txBody>
      </p:sp>
      <p:pic>
        <p:nvPicPr>
          <p:cNvPr id="7" name="Content Placeholder 6" title="insulated tool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706725" y="1861930"/>
            <a:ext cx="8321349" cy="3581400"/>
          </a:xfrm>
        </p:spPr>
      </p:pic>
    </p:spTree>
    <p:extLst>
      <p:ext uri="{BB962C8B-B14F-4D97-AF65-F5344CB8AC3E}">
        <p14:creationId xmlns:p14="http://schemas.microsoft.com/office/powerpoint/2010/main" val="4727626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Clasificado</a:t>
            </a:r>
            <a:r>
              <a:rPr lang="en-US" dirty="0"/>
              <a:t> </a:t>
            </a:r>
            <a:r>
              <a:rPr lang="en-US" dirty="0" err="1"/>
              <a:t>eléctricamente</a:t>
            </a:r>
            <a:r>
              <a:rPr lang="en-US" dirty="0"/>
              <a:t> 1.5?</a:t>
            </a:r>
          </a:p>
        </p:txBody>
      </p:sp>
      <p:sp>
        <p:nvSpPr>
          <p:cNvPr id="4" name="Slide Number Placeholder 3"/>
          <p:cNvSpPr>
            <a:spLocks noGrp="1"/>
          </p:cNvSpPr>
          <p:nvPr>
            <p:ph type="sldNum" sz="quarter" idx="12"/>
          </p:nvPr>
        </p:nvSpPr>
        <p:spPr/>
        <p:txBody>
          <a:bodyPr/>
          <a:lstStyle/>
          <a:p>
            <a:fld id="{81EE72E2-7ED3-4CEB-826F-A62099BB6980}" type="slidenum">
              <a:rPr lang="en-US" smtClean="0"/>
              <a:t>121</a:t>
            </a:fld>
            <a:endParaRPr lang="en-US"/>
          </a:p>
        </p:txBody>
      </p:sp>
      <p:sp>
        <p:nvSpPr>
          <p:cNvPr id="6" name="TextBox 5"/>
          <p:cNvSpPr txBox="1"/>
          <p:nvPr/>
        </p:nvSpPr>
        <p:spPr>
          <a:xfrm>
            <a:off x="3532094" y="5163671"/>
            <a:ext cx="5078506" cy="369332"/>
          </a:xfrm>
          <a:prstGeom prst="rect">
            <a:avLst/>
          </a:prstGeom>
          <a:noFill/>
        </p:spPr>
        <p:txBody>
          <a:bodyPr wrap="square" rtlCol="0">
            <a:spAutoFit/>
          </a:bodyPr>
          <a:lstStyle/>
          <a:p>
            <a:pPr algn="ctr"/>
            <a:r>
              <a:rPr lang="en-US" dirty="0" err="1"/>
              <a:t>Fotos</a:t>
            </a:r>
            <a:r>
              <a:rPr lang="en-US" dirty="0"/>
              <a:t> </a:t>
            </a:r>
            <a:r>
              <a:rPr lang="en-US" dirty="0" err="1"/>
              <a:t>cortesía</a:t>
            </a:r>
            <a:r>
              <a:rPr lang="en-US" dirty="0"/>
              <a:t> de OSHA</a:t>
            </a:r>
          </a:p>
        </p:txBody>
      </p:sp>
      <p:pic>
        <p:nvPicPr>
          <p:cNvPr id="7" name="Content Placeholder 6" title="non insulated tool"/>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170748" y="1912231"/>
            <a:ext cx="7684851" cy="3189249"/>
          </a:xfrm>
        </p:spPr>
      </p:pic>
    </p:spTree>
    <p:extLst>
      <p:ext uri="{BB962C8B-B14F-4D97-AF65-F5344CB8AC3E}">
        <p14:creationId xmlns:p14="http://schemas.microsoft.com/office/powerpoint/2010/main" val="34541709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a:t>¿Qué está mal con esta imagen?</a:t>
            </a:r>
          </a:p>
        </p:txBody>
      </p:sp>
      <p:sp>
        <p:nvSpPr>
          <p:cNvPr id="4" name="Slide Number Placeholder 3"/>
          <p:cNvSpPr>
            <a:spLocks noGrp="1"/>
          </p:cNvSpPr>
          <p:nvPr>
            <p:ph type="sldNum" sz="quarter" idx="12"/>
          </p:nvPr>
        </p:nvSpPr>
        <p:spPr/>
        <p:txBody>
          <a:bodyPr/>
          <a:lstStyle/>
          <a:p>
            <a:fld id="{81EE72E2-7ED3-4CEB-826F-A62099BB6980}" type="slidenum">
              <a:rPr lang="en-US" smtClean="0"/>
              <a:t>122</a:t>
            </a:fld>
            <a:endParaRPr lang="en-US"/>
          </a:p>
        </p:txBody>
      </p:sp>
      <p:sp>
        <p:nvSpPr>
          <p:cNvPr id="6" name="TextBox 5"/>
          <p:cNvSpPr txBox="1"/>
          <p:nvPr/>
        </p:nvSpPr>
        <p:spPr>
          <a:xfrm>
            <a:off x="2994212" y="6131859"/>
            <a:ext cx="6024282" cy="369332"/>
          </a:xfrm>
          <a:prstGeom prst="rect">
            <a:avLst/>
          </a:prstGeom>
          <a:noFill/>
        </p:spPr>
        <p:txBody>
          <a:bodyPr wrap="square" rtlCol="0">
            <a:spAutoFit/>
          </a:bodyPr>
          <a:lstStyle/>
          <a:p>
            <a:pPr algn="ctr"/>
            <a:r>
              <a:rPr lang="en-US" dirty="0" err="1"/>
              <a:t>Fotos</a:t>
            </a:r>
            <a:r>
              <a:rPr lang="en-US" dirty="0"/>
              <a:t> </a:t>
            </a:r>
            <a:r>
              <a:rPr lang="en-US" dirty="0" err="1"/>
              <a:t>cortesía</a:t>
            </a:r>
            <a:r>
              <a:rPr lang="en-US" dirty="0"/>
              <a:t> de OSHA</a:t>
            </a:r>
          </a:p>
        </p:txBody>
      </p:sp>
      <p:pic>
        <p:nvPicPr>
          <p:cNvPr id="7" name="Content Placeholder 6" title="not wearing proper equipment for safety"/>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266123" y="1667444"/>
            <a:ext cx="7739268" cy="4259507"/>
          </a:xfrm>
        </p:spPr>
      </p:pic>
    </p:spTree>
    <p:extLst>
      <p:ext uri="{BB962C8B-B14F-4D97-AF65-F5344CB8AC3E}">
        <p14:creationId xmlns:p14="http://schemas.microsoft.com/office/powerpoint/2010/main" val="33462945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a:t>¡</a:t>
            </a:r>
            <a:r>
              <a:rPr lang="en-US" dirty="0"/>
              <a:t>Forma </a:t>
            </a:r>
            <a:r>
              <a:rPr lang="en-US" dirty="0" err="1"/>
              <a:t>correcta</a:t>
            </a:r>
            <a:r>
              <a:rPr lang="en-US" dirty="0"/>
              <a:t> de </a:t>
            </a:r>
            <a:r>
              <a:rPr lang="en-US" dirty="0" err="1"/>
              <a:t>verificar</a:t>
            </a:r>
            <a:r>
              <a:rPr lang="en-US" dirty="0"/>
              <a:t>!</a:t>
            </a:r>
          </a:p>
        </p:txBody>
      </p:sp>
      <p:sp>
        <p:nvSpPr>
          <p:cNvPr id="4" name="Slide Number Placeholder 3"/>
          <p:cNvSpPr>
            <a:spLocks noGrp="1"/>
          </p:cNvSpPr>
          <p:nvPr>
            <p:ph type="sldNum" sz="quarter" idx="12"/>
          </p:nvPr>
        </p:nvSpPr>
        <p:spPr/>
        <p:txBody>
          <a:bodyPr/>
          <a:lstStyle/>
          <a:p>
            <a:fld id="{81EE72E2-7ED3-4CEB-826F-A62099BB6980}" type="slidenum">
              <a:rPr lang="en-US" smtClean="0"/>
              <a:t>123</a:t>
            </a:fld>
            <a:endParaRPr lang="en-US"/>
          </a:p>
        </p:txBody>
      </p:sp>
      <p:sp>
        <p:nvSpPr>
          <p:cNvPr id="7" name="TextBox 6"/>
          <p:cNvSpPr txBox="1"/>
          <p:nvPr/>
        </p:nvSpPr>
        <p:spPr>
          <a:xfrm>
            <a:off x="3496235" y="5898776"/>
            <a:ext cx="5114365" cy="369332"/>
          </a:xfrm>
          <a:prstGeom prst="rect">
            <a:avLst/>
          </a:prstGeom>
          <a:noFill/>
        </p:spPr>
        <p:txBody>
          <a:bodyPr wrap="square" rtlCol="0">
            <a:spAutoFit/>
          </a:bodyPr>
          <a:lstStyle/>
          <a:p>
            <a:pPr algn="ctr"/>
            <a:r>
              <a:rPr lang="en-US" dirty="0" err="1"/>
              <a:t>Fotos</a:t>
            </a:r>
            <a:r>
              <a:rPr lang="en-US" dirty="0"/>
              <a:t> </a:t>
            </a:r>
            <a:r>
              <a:rPr lang="en-US" dirty="0" err="1"/>
              <a:t>cortesía</a:t>
            </a:r>
            <a:r>
              <a:rPr lang="en-US" dirty="0"/>
              <a:t> de OSHA</a:t>
            </a:r>
          </a:p>
        </p:txBody>
      </p:sp>
      <p:pic>
        <p:nvPicPr>
          <p:cNvPr id="6" name="Content Placeholder 5" title="correct arc suit"/>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594214" y="2020956"/>
            <a:ext cx="6996946" cy="3581400"/>
          </a:xfrm>
        </p:spPr>
      </p:pic>
    </p:spTree>
    <p:extLst>
      <p:ext uri="{BB962C8B-B14F-4D97-AF65-F5344CB8AC3E}">
        <p14:creationId xmlns:p14="http://schemas.microsoft.com/office/powerpoint/2010/main" val="32200329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Resumir</a:t>
            </a:r>
            <a:endParaRPr lang="en-US" dirty="0"/>
          </a:p>
        </p:txBody>
      </p:sp>
      <p:sp>
        <p:nvSpPr>
          <p:cNvPr id="3" name="Content Placeholder 2"/>
          <p:cNvSpPr>
            <a:spLocks noGrp="1"/>
          </p:cNvSpPr>
          <p:nvPr>
            <p:ph idx="1"/>
          </p:nvPr>
        </p:nvSpPr>
        <p:spPr/>
        <p:txBody>
          <a:bodyPr/>
          <a:lstStyle/>
          <a:p>
            <a:r>
              <a:rPr lang="es-ES" dirty="0">
                <a:latin typeface="+mj-lt"/>
              </a:rPr>
              <a:t>OSHA es el "debe"</a:t>
            </a:r>
          </a:p>
          <a:p>
            <a:r>
              <a:rPr lang="es-ES" dirty="0">
                <a:latin typeface="+mj-lt"/>
              </a:rPr>
              <a:t>NFPA 70E® es el "cómo"</a:t>
            </a:r>
          </a:p>
          <a:p>
            <a:r>
              <a:rPr lang="es-ES" dirty="0">
                <a:latin typeface="+mj-lt"/>
              </a:rPr>
              <a:t>¡La seguridad eléctrica no es una broma!</a:t>
            </a:r>
          </a:p>
          <a:p>
            <a:r>
              <a:rPr lang="es-ES" dirty="0">
                <a:latin typeface="+mj-lt"/>
              </a:rPr>
              <a:t>Use estos documentos en su programa de seguridad eléctrica.</a:t>
            </a:r>
            <a:endParaRPr lang="en-US" dirty="0"/>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124</a:t>
            </a:fld>
            <a:endParaRPr lang="en-US"/>
          </a:p>
        </p:txBody>
      </p:sp>
    </p:spTree>
    <p:extLst>
      <p:ext uri="{BB962C8B-B14F-4D97-AF65-F5344CB8AC3E}">
        <p14:creationId xmlns:p14="http://schemas.microsoft.com/office/powerpoint/2010/main" val="21762950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Conclusión</a:t>
            </a:r>
            <a:endParaRPr lang="en-US" dirty="0"/>
          </a:p>
        </p:txBody>
      </p:sp>
      <p:sp>
        <p:nvSpPr>
          <p:cNvPr id="3" name="Content Placeholder 2"/>
          <p:cNvSpPr>
            <a:spLocks noGrp="1"/>
          </p:cNvSpPr>
          <p:nvPr>
            <p:ph idx="1"/>
          </p:nvPr>
        </p:nvSpPr>
        <p:spPr/>
        <p:txBody>
          <a:bodyPr/>
          <a:lstStyle/>
          <a:p>
            <a:pPr marL="0" indent="0">
              <a:buNone/>
            </a:pPr>
            <a:r>
              <a:rPr lang="es-ES" dirty="0">
                <a:latin typeface="+mj-lt"/>
              </a:rPr>
              <a:t>Objetivos de la lección:</a:t>
            </a:r>
          </a:p>
          <a:p>
            <a:pPr marL="514350" indent="-514350">
              <a:buFont typeface="+mj-lt"/>
              <a:buAutoNum type="arabicPeriod"/>
            </a:pPr>
            <a:r>
              <a:rPr lang="es-ES">
                <a:latin typeface="+mj-lt"/>
              </a:rPr>
              <a:t>Comprenda </a:t>
            </a:r>
            <a:r>
              <a:rPr lang="es-ES" dirty="0">
                <a:latin typeface="+mj-lt"/>
              </a:rPr>
              <a:t>las regulaciones contenidas en OSHA 1910.331-.335,  Prácticas de trabajo relacionadas con la seguridad eléctrica.</a:t>
            </a:r>
          </a:p>
          <a:p>
            <a:pPr marL="514350" indent="-514350">
              <a:buFont typeface="+mj-lt"/>
              <a:buAutoNum type="arabicPeriod"/>
            </a:pPr>
            <a:r>
              <a:rPr lang="es-ES" dirty="0">
                <a:latin typeface="+mj-lt"/>
              </a:rPr>
              <a:t>Comprenda y use NFPA 70E®.</a:t>
            </a:r>
          </a:p>
          <a:p>
            <a:pPr marL="514350" indent="-514350">
              <a:buFont typeface="+mj-lt"/>
              <a:buAutoNum type="arabicPeriod"/>
            </a:pPr>
            <a:r>
              <a:rPr lang="es-ES" dirty="0">
                <a:latin typeface="+mj-lt"/>
              </a:rPr>
              <a:t>Entender cómo elegir el equipo adecuado cuando se trabaja con circuitos energizados.</a:t>
            </a:r>
          </a:p>
          <a:p>
            <a:pPr marL="514350" indent="-514350">
              <a:buFont typeface="+mj-lt"/>
              <a:buAutoNum type="arabicPeriod"/>
            </a:pPr>
            <a:r>
              <a:rPr lang="es-ES" dirty="0">
                <a:latin typeface="+mj-lt"/>
              </a:rPr>
              <a:t>Comprenda cómo usar PPE.</a:t>
            </a:r>
            <a:r>
              <a:rPr lang="en-US" dirty="0"/>
              <a:t>  </a:t>
            </a:r>
          </a:p>
          <a:p>
            <a:pPr marL="457200" lvl="1" indent="0">
              <a:buNone/>
            </a:pPr>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125</a:t>
            </a:fld>
            <a:endParaRPr lang="en-US"/>
          </a:p>
        </p:txBody>
      </p:sp>
    </p:spTree>
    <p:extLst>
      <p:ext uri="{BB962C8B-B14F-4D97-AF65-F5344CB8AC3E}">
        <p14:creationId xmlns:p14="http://schemas.microsoft.com/office/powerpoint/2010/main" val="143666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Estándar NFPA 70E® para seguridad eléctrica en el lugar de trabajo® 1.1</a:t>
            </a:r>
            <a:endParaRPr lang="en-US" sz="3600" dirty="0"/>
          </a:p>
        </p:txBody>
      </p:sp>
      <p:sp>
        <p:nvSpPr>
          <p:cNvPr id="3" name="Content Placeholder 2"/>
          <p:cNvSpPr>
            <a:spLocks noGrp="1"/>
          </p:cNvSpPr>
          <p:nvPr>
            <p:ph idx="1"/>
          </p:nvPr>
        </p:nvSpPr>
        <p:spPr>
          <a:xfrm>
            <a:off x="838200" y="1825624"/>
            <a:ext cx="6662530" cy="3899315"/>
          </a:xfrm>
        </p:spPr>
        <p:txBody>
          <a:bodyPr>
            <a:normAutofit lnSpcReduction="10000"/>
          </a:bodyPr>
          <a:lstStyle/>
          <a:p>
            <a:r>
              <a:rPr lang="es-ES" sz="2400" dirty="0">
                <a:latin typeface="+mj-lt"/>
              </a:rPr>
              <a:t>Relación NFPA 70E® con la NFPA 70®</a:t>
            </a:r>
          </a:p>
          <a:p>
            <a:r>
              <a:rPr lang="es-ES" sz="2400" dirty="0">
                <a:latin typeface="+mj-lt"/>
              </a:rPr>
              <a:t>NFPA 70® es el </a:t>
            </a:r>
            <a:r>
              <a:rPr lang="es-ES" sz="2400" dirty="0" err="1">
                <a:latin typeface="+mj-lt"/>
              </a:rPr>
              <a:t>National</a:t>
            </a:r>
            <a:r>
              <a:rPr lang="es-ES" sz="2400" dirty="0">
                <a:latin typeface="+mj-lt"/>
              </a:rPr>
              <a:t> </a:t>
            </a:r>
            <a:r>
              <a:rPr lang="es-ES" sz="2400" dirty="0" err="1">
                <a:latin typeface="+mj-lt"/>
              </a:rPr>
              <a:t>Electrical</a:t>
            </a:r>
            <a:r>
              <a:rPr lang="es-ES" sz="2400" dirty="0">
                <a:latin typeface="+mj-lt"/>
              </a:rPr>
              <a:t> </a:t>
            </a:r>
            <a:r>
              <a:rPr lang="es-ES" sz="2400" dirty="0" err="1">
                <a:latin typeface="+mj-lt"/>
              </a:rPr>
              <a:t>Code</a:t>
            </a:r>
            <a:r>
              <a:rPr lang="es-ES" sz="2400" dirty="0">
                <a:latin typeface="+mj-lt"/>
              </a:rPr>
              <a:t>®</a:t>
            </a:r>
          </a:p>
          <a:p>
            <a:r>
              <a:rPr lang="es-ES" sz="2400" dirty="0">
                <a:latin typeface="+mj-lt"/>
              </a:rPr>
              <a:t>Protección práctica de personas y bienes contra riesgos de uso de electricidad.</a:t>
            </a:r>
          </a:p>
          <a:p>
            <a:r>
              <a:rPr lang="es-ES" sz="2400" dirty="0">
                <a:latin typeface="+mj-lt"/>
              </a:rPr>
              <a:t>Consulte el Artículo 110</a:t>
            </a:r>
          </a:p>
          <a:p>
            <a:r>
              <a:rPr lang="es-ES" sz="2400" dirty="0">
                <a:latin typeface="+mj-lt"/>
              </a:rPr>
              <a:t>110.16 Etiquetas de advertencia de peligro de arco eléctrico</a:t>
            </a:r>
          </a:p>
          <a:p>
            <a:r>
              <a:rPr lang="es-ES" sz="2400" dirty="0">
                <a:latin typeface="+mj-lt"/>
              </a:rPr>
              <a:t>Consulte 110.16, Nota de información n. ° 1 en NEC®, donde se menciona el NFPA 70E®.</a:t>
            </a:r>
            <a:endParaRPr lang="en-US" sz="2400" dirty="0">
              <a:latin typeface="+mj-lt"/>
            </a:endParaRPr>
          </a:p>
          <a:p>
            <a:pPr lvl="2"/>
            <a:endParaRPr lang="en-US" dirty="0">
              <a:latin typeface="+mj-lt"/>
            </a:endParaRPr>
          </a:p>
          <a:p>
            <a:pPr marL="914400" lvl="2" indent="0">
              <a:buNone/>
            </a:pP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13</a:t>
            </a:fld>
            <a:endParaRPr lang="en-US"/>
          </a:p>
        </p:txBody>
      </p:sp>
      <p:sp>
        <p:nvSpPr>
          <p:cNvPr id="6" name="TextBox 5"/>
          <p:cNvSpPr txBox="1"/>
          <p:nvPr/>
        </p:nvSpPr>
        <p:spPr>
          <a:xfrm>
            <a:off x="2475875" y="6077247"/>
            <a:ext cx="7240249" cy="646331"/>
          </a:xfrm>
          <a:prstGeom prst="rect">
            <a:avLst/>
          </a:prstGeom>
          <a:noFill/>
        </p:spPr>
        <p:txBody>
          <a:bodyPr wrap="square" rtlCol="0">
            <a:spAutoFit/>
          </a:bodyPr>
          <a:lstStyle/>
          <a:p>
            <a:pPr algn="ctr"/>
            <a:r>
              <a:rPr lang="es-ES" dirty="0"/>
              <a:t>Copyright 2018 NFPA 70E Todos los derechos reservados</a:t>
            </a:r>
          </a:p>
          <a:p>
            <a:pPr algn="ctr"/>
            <a:r>
              <a:rPr lang="es-ES" dirty="0"/>
              <a:t>Copyright 2017 NFPA 70 Todos los derechos reservados</a:t>
            </a:r>
            <a:endParaRPr lang="en-US" dirty="0"/>
          </a:p>
        </p:txBody>
      </p:sp>
      <p:sp>
        <p:nvSpPr>
          <p:cNvPr id="7" name="TextBox 6"/>
          <p:cNvSpPr txBox="1"/>
          <p:nvPr/>
        </p:nvSpPr>
        <p:spPr>
          <a:xfrm>
            <a:off x="7749915" y="4831856"/>
            <a:ext cx="3777521" cy="369332"/>
          </a:xfrm>
          <a:prstGeom prst="rect">
            <a:avLst/>
          </a:prstGeom>
          <a:noFill/>
        </p:spPr>
        <p:txBody>
          <a:bodyPr wrap="square" rtlCol="0">
            <a:spAutoFit/>
          </a:bodyPr>
          <a:lstStyle/>
          <a:p>
            <a:pPr algn="ctr"/>
            <a:r>
              <a:rPr lang="en-US" dirty="0" err="1"/>
              <a:t>Foto</a:t>
            </a:r>
            <a:r>
              <a:rPr lang="en-US" dirty="0"/>
              <a:t> </a:t>
            </a:r>
            <a:r>
              <a:rPr lang="en-US" dirty="0" err="1"/>
              <a:t>cortesía</a:t>
            </a:r>
            <a:r>
              <a:rPr lang="en-US" dirty="0"/>
              <a:t> de OSHA</a:t>
            </a:r>
          </a:p>
        </p:txBody>
      </p:sp>
      <p:pic>
        <p:nvPicPr>
          <p:cNvPr id="8" name="Picture 7" title="Warning labe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81097" y="2099641"/>
            <a:ext cx="4210050" cy="2552700"/>
          </a:xfrm>
          <a:prstGeom prst="rect">
            <a:avLst/>
          </a:prstGeom>
        </p:spPr>
      </p:pic>
    </p:spTree>
    <p:extLst>
      <p:ext uri="{BB962C8B-B14F-4D97-AF65-F5344CB8AC3E}">
        <p14:creationId xmlns:p14="http://schemas.microsoft.com/office/powerpoint/2010/main" val="72075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48478"/>
            <a:ext cx="9601200" cy="1196009"/>
          </a:xfrm>
        </p:spPr>
        <p:txBody>
          <a:bodyPr>
            <a:normAutofit/>
          </a:bodyPr>
          <a:lstStyle/>
          <a:p>
            <a:pPr algn="ctr"/>
            <a:r>
              <a:rPr lang="es-ES" sz="3600" dirty="0"/>
              <a:t>Estándar NFPA 70E® para seguridad eléctrica en el lugar de trabajo® 1.2</a:t>
            </a:r>
            <a:endParaRPr lang="en-US" sz="3600" dirty="0"/>
          </a:p>
        </p:txBody>
      </p:sp>
      <p:sp>
        <p:nvSpPr>
          <p:cNvPr id="3" name="Content Placeholder 2"/>
          <p:cNvSpPr>
            <a:spLocks noGrp="1"/>
          </p:cNvSpPr>
          <p:nvPr>
            <p:ph idx="1"/>
          </p:nvPr>
        </p:nvSpPr>
        <p:spPr>
          <a:xfrm>
            <a:off x="838201" y="1613590"/>
            <a:ext cx="8676860" cy="3480893"/>
          </a:xfrm>
        </p:spPr>
        <p:txBody>
          <a:bodyPr>
            <a:noAutofit/>
          </a:bodyPr>
          <a:lstStyle/>
          <a:p>
            <a:pPr marL="0" indent="0">
              <a:buNone/>
            </a:pPr>
            <a:r>
              <a:rPr lang="es-ES" sz="2400" dirty="0">
                <a:latin typeface="+mj-lt"/>
              </a:rPr>
              <a:t>Relación NFPA 70E® con el NFPA 70B®</a:t>
            </a:r>
          </a:p>
          <a:p>
            <a:r>
              <a:rPr lang="es-ES" sz="2400" dirty="0">
                <a:latin typeface="+mj-lt"/>
              </a:rPr>
              <a:t>Las instalaciones eléctricas se consideran seguras durante el funcionamiento normal.</a:t>
            </a:r>
          </a:p>
          <a:p>
            <a:r>
              <a:rPr lang="es-ES" sz="2400" dirty="0">
                <a:latin typeface="+mj-lt"/>
              </a:rPr>
              <a:t>Se requiere mantenimiento para mantener el equipo eléctrico en buen estado de funcionamiento.</a:t>
            </a:r>
          </a:p>
          <a:p>
            <a:r>
              <a:rPr lang="es-ES" sz="2400" dirty="0">
                <a:latin typeface="+mj-lt"/>
              </a:rPr>
              <a:t>El mantenimiento adecuado asegura que los dispositivos de protección contra </a:t>
            </a:r>
            <a:r>
              <a:rPr lang="es-ES" sz="2400" dirty="0" err="1">
                <a:latin typeface="+mj-lt"/>
              </a:rPr>
              <a:t>sobrecorriente</a:t>
            </a:r>
            <a:r>
              <a:rPr lang="es-ES" sz="2400" dirty="0">
                <a:latin typeface="+mj-lt"/>
              </a:rPr>
              <a:t> funcionen normalmente.</a:t>
            </a:r>
          </a:p>
          <a:p>
            <a:r>
              <a:rPr lang="es-ES" sz="2400" dirty="0">
                <a:latin typeface="+mj-lt"/>
              </a:rPr>
              <a:t>La energía del incidente es proporcional al tiempo de limpieza de un dispositivo de protección contra </a:t>
            </a:r>
            <a:r>
              <a:rPr lang="es-ES" sz="2400" dirty="0" err="1">
                <a:latin typeface="+mj-lt"/>
              </a:rPr>
              <a:t>sobrecorriente</a:t>
            </a:r>
            <a:r>
              <a:rPr lang="es-ES" sz="2400" dirty="0">
                <a:latin typeface="+mj-lt"/>
              </a:rPr>
              <a:t>.</a:t>
            </a:r>
          </a:p>
          <a:p>
            <a:r>
              <a:rPr lang="es-ES" sz="2400" dirty="0">
                <a:latin typeface="+mj-lt"/>
              </a:rPr>
              <a:t>Expresado en calorías por centímetro cuadrado (cal / cm²)</a:t>
            </a:r>
            <a:endParaRPr lang="en-US" sz="2400" dirty="0"/>
          </a:p>
        </p:txBody>
      </p:sp>
      <p:sp>
        <p:nvSpPr>
          <p:cNvPr id="4" name="Slide Number Placeholder 3"/>
          <p:cNvSpPr>
            <a:spLocks noGrp="1"/>
          </p:cNvSpPr>
          <p:nvPr>
            <p:ph type="sldNum" sz="quarter" idx="12"/>
          </p:nvPr>
        </p:nvSpPr>
        <p:spPr/>
        <p:txBody>
          <a:bodyPr/>
          <a:lstStyle/>
          <a:p>
            <a:fld id="{81EE72E2-7ED3-4CEB-826F-A62099BB6980}" type="slidenum">
              <a:rPr lang="en-US" smtClean="0"/>
              <a:t>14</a:t>
            </a:fld>
            <a:endParaRPr lang="en-US"/>
          </a:p>
        </p:txBody>
      </p:sp>
      <p:sp>
        <p:nvSpPr>
          <p:cNvPr id="5" name="TextBox 4"/>
          <p:cNvSpPr txBox="1"/>
          <p:nvPr/>
        </p:nvSpPr>
        <p:spPr>
          <a:xfrm>
            <a:off x="2882900" y="6075144"/>
            <a:ext cx="5566555" cy="646331"/>
          </a:xfrm>
          <a:prstGeom prst="rect">
            <a:avLst/>
          </a:prstGeom>
          <a:noFill/>
        </p:spPr>
        <p:txBody>
          <a:bodyPr wrap="square" rtlCol="0">
            <a:spAutoFit/>
          </a:bodyPr>
          <a:lstStyle/>
          <a:p>
            <a:pPr algn="ctr"/>
            <a:r>
              <a:rPr lang="es-ES" dirty="0"/>
              <a:t>Copyright 2018 NFPA 70E Todos los derechos reservados</a:t>
            </a:r>
          </a:p>
          <a:p>
            <a:pPr algn="ctr"/>
            <a:r>
              <a:rPr lang="es-ES" dirty="0"/>
              <a:t>Copyright 2016 NFPA 70B Todos los derechos reservados</a:t>
            </a:r>
            <a:endParaRPr lang="en-US" dirty="0"/>
          </a:p>
        </p:txBody>
      </p:sp>
      <p:sp>
        <p:nvSpPr>
          <p:cNvPr id="7" name="TextBox 6"/>
          <p:cNvSpPr txBox="1"/>
          <p:nvPr/>
        </p:nvSpPr>
        <p:spPr>
          <a:xfrm>
            <a:off x="9541239" y="5004655"/>
            <a:ext cx="2263514" cy="369332"/>
          </a:xfrm>
          <a:prstGeom prst="rect">
            <a:avLst/>
          </a:prstGeom>
          <a:noFill/>
        </p:spPr>
        <p:txBody>
          <a:bodyPr wrap="square" rtlCol="0">
            <a:spAutoFit/>
          </a:bodyPr>
          <a:lstStyle/>
          <a:p>
            <a:pPr algn="ctr"/>
            <a:r>
              <a:rPr lang="en-US" dirty="0" err="1"/>
              <a:t>Foto</a:t>
            </a:r>
            <a:r>
              <a:rPr lang="en-US" dirty="0"/>
              <a:t> </a:t>
            </a:r>
            <a:r>
              <a:rPr lang="en-US" dirty="0" err="1"/>
              <a:t>cortesía</a:t>
            </a:r>
            <a:r>
              <a:rPr lang="en-US" dirty="0"/>
              <a:t> de OSHA</a:t>
            </a:r>
          </a:p>
        </p:txBody>
      </p:sp>
      <p:pic>
        <p:nvPicPr>
          <p:cNvPr id="8" name="Picture 7" title="Image of an Arc Blas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90652" y="1674106"/>
            <a:ext cx="2166730" cy="3165231"/>
          </a:xfrm>
          <a:prstGeom prst="rect">
            <a:avLst/>
          </a:prstGeom>
        </p:spPr>
      </p:pic>
    </p:spTree>
    <p:extLst>
      <p:ext uri="{BB962C8B-B14F-4D97-AF65-F5344CB8AC3E}">
        <p14:creationId xmlns:p14="http://schemas.microsoft.com/office/powerpoint/2010/main" val="374496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48478"/>
            <a:ext cx="9601200" cy="1222513"/>
          </a:xfrm>
        </p:spPr>
        <p:txBody>
          <a:bodyPr>
            <a:normAutofit/>
          </a:bodyPr>
          <a:lstStyle/>
          <a:p>
            <a:pPr algn="ctr"/>
            <a:r>
              <a:rPr lang="es-ES" sz="3600" dirty="0"/>
              <a:t>Estándar NFPA 70E® para seguridad eléctrica en el lugar de trabajo® 1.3</a:t>
            </a:r>
            <a:endParaRPr lang="en-US" sz="3600" dirty="0"/>
          </a:p>
        </p:txBody>
      </p:sp>
      <p:sp>
        <p:nvSpPr>
          <p:cNvPr id="3" name="Content Placeholder 2"/>
          <p:cNvSpPr>
            <a:spLocks noGrp="1"/>
          </p:cNvSpPr>
          <p:nvPr>
            <p:ph idx="1"/>
          </p:nvPr>
        </p:nvSpPr>
        <p:spPr>
          <a:xfrm>
            <a:off x="993913" y="1825625"/>
            <a:ext cx="10359887" cy="3939071"/>
          </a:xfrm>
        </p:spPr>
        <p:txBody>
          <a:bodyPr>
            <a:normAutofit/>
          </a:bodyPr>
          <a:lstStyle/>
          <a:p>
            <a:r>
              <a:rPr lang="es-ES" sz="2400" dirty="0">
                <a:latin typeface="+mj-lt"/>
              </a:rPr>
              <a:t>OSHA es el "debe"</a:t>
            </a:r>
          </a:p>
          <a:p>
            <a:r>
              <a:rPr lang="es-ES" sz="2400" dirty="0">
                <a:latin typeface="+mj-lt"/>
              </a:rPr>
              <a:t>NFPA 70E® es el "cómo"</a:t>
            </a:r>
          </a:p>
          <a:p>
            <a:r>
              <a:rPr lang="es-ES" sz="2400" dirty="0">
                <a:latin typeface="+mj-lt"/>
              </a:rPr>
              <a:t>Programa de seguridad eléctrica</a:t>
            </a:r>
          </a:p>
          <a:p>
            <a:r>
              <a:rPr lang="es-ES" sz="2400" dirty="0">
                <a:latin typeface="+mj-lt"/>
              </a:rPr>
              <a:t>Formación</a:t>
            </a:r>
          </a:p>
          <a:p>
            <a:r>
              <a:rPr lang="es-ES" sz="2400" dirty="0">
                <a:latin typeface="+mj-lt"/>
              </a:rPr>
              <a:t>Bloqueo y etiquetado</a:t>
            </a:r>
          </a:p>
          <a:p>
            <a:r>
              <a:rPr lang="es-ES" sz="2400" dirty="0">
                <a:latin typeface="+mj-lt"/>
              </a:rPr>
              <a:t>Evaluaciones de riesgo</a:t>
            </a:r>
          </a:p>
          <a:p>
            <a:r>
              <a:rPr lang="es-ES" sz="2400" dirty="0">
                <a:latin typeface="+mj-lt"/>
              </a:rPr>
              <a:t>PPE</a:t>
            </a:r>
            <a:endParaRPr lang="en-US" sz="2400"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15</a:t>
            </a:fld>
            <a:endParaRPr lang="en-US"/>
          </a:p>
        </p:txBody>
      </p:sp>
      <p:sp>
        <p:nvSpPr>
          <p:cNvPr id="5" name="Rectangle 4"/>
          <p:cNvSpPr/>
          <p:nvPr/>
        </p:nvSpPr>
        <p:spPr>
          <a:xfrm>
            <a:off x="3363521" y="6352143"/>
            <a:ext cx="5464958" cy="369332"/>
          </a:xfrm>
          <a:prstGeom prst="rect">
            <a:avLst/>
          </a:prstGeom>
        </p:spPr>
        <p:txBody>
          <a:bodyPr wrap="none">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775562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44217"/>
          </a:xfrm>
        </p:spPr>
        <p:txBody>
          <a:bodyPr>
            <a:normAutofit fontScale="90000"/>
          </a:bodyPr>
          <a:lstStyle/>
          <a:p>
            <a:pPr algn="ctr"/>
            <a:r>
              <a:rPr lang="es-ES" sz="3600" dirty="0"/>
              <a:t>Estándar NFPA 70E® para seguridad eléctrica en el lugar de trabajo® 1.4</a:t>
            </a:r>
            <a:endParaRPr lang="en-US" sz="3600" dirty="0"/>
          </a:p>
        </p:txBody>
      </p:sp>
      <p:sp>
        <p:nvSpPr>
          <p:cNvPr id="3" name="Content Placeholder 2"/>
          <p:cNvSpPr>
            <a:spLocks noGrp="1"/>
          </p:cNvSpPr>
          <p:nvPr>
            <p:ph idx="1"/>
          </p:nvPr>
        </p:nvSpPr>
        <p:spPr>
          <a:xfrm>
            <a:off x="891208" y="2170182"/>
            <a:ext cx="10515600" cy="3087034"/>
          </a:xfrm>
        </p:spPr>
        <p:txBody>
          <a:bodyPr>
            <a:normAutofit/>
          </a:bodyPr>
          <a:lstStyle/>
          <a:p>
            <a:r>
              <a:rPr lang="es-ES" sz="2400" dirty="0">
                <a:latin typeface="+mj-lt"/>
              </a:rPr>
              <a:t>Artículo 90 - Introducción</a:t>
            </a:r>
          </a:p>
          <a:p>
            <a:r>
              <a:rPr lang="es-ES" sz="2400" dirty="0">
                <a:latin typeface="+mj-lt"/>
              </a:rPr>
              <a:t>Capítulo 1- Prácticas de trabajo relacionadas con la seguridad</a:t>
            </a:r>
          </a:p>
          <a:p>
            <a:r>
              <a:rPr lang="es-ES" sz="2400" dirty="0">
                <a:latin typeface="+mj-lt"/>
              </a:rPr>
              <a:t>Capítulo 2- Requisitos de mantenimiento relacionados con la seguridad</a:t>
            </a:r>
          </a:p>
          <a:p>
            <a:r>
              <a:rPr lang="es-ES" sz="2400" dirty="0">
                <a:latin typeface="+mj-lt"/>
              </a:rPr>
              <a:t>Capítulo 3- Requisitos de seguridad para equipos especiales</a:t>
            </a:r>
          </a:p>
          <a:p>
            <a:r>
              <a:rPr lang="es-ES" sz="2400" dirty="0">
                <a:latin typeface="+mj-lt"/>
              </a:rPr>
              <a:t>Anexos informativos</a:t>
            </a:r>
            <a:endParaRPr lang="en-US" sz="2400"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16</a:t>
            </a:fld>
            <a:endParaRPr lang="en-US"/>
          </a:p>
        </p:txBody>
      </p:sp>
      <p:sp>
        <p:nvSpPr>
          <p:cNvPr id="5" name="Rectangle 4"/>
          <p:cNvSpPr/>
          <p:nvPr/>
        </p:nvSpPr>
        <p:spPr>
          <a:xfrm>
            <a:off x="3363521" y="6352143"/>
            <a:ext cx="5464958" cy="369332"/>
          </a:xfrm>
          <a:prstGeom prst="rect">
            <a:avLst/>
          </a:prstGeom>
        </p:spPr>
        <p:txBody>
          <a:bodyPr wrap="none">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1451694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Estándar NFPA 70E® para seguridad eléctrica en el lugar de trabajo® 1.5</a:t>
            </a:r>
            <a:endParaRPr lang="en-US" sz="3600" dirty="0"/>
          </a:p>
        </p:txBody>
      </p:sp>
      <p:sp>
        <p:nvSpPr>
          <p:cNvPr id="3" name="Content Placeholder 2"/>
          <p:cNvSpPr>
            <a:spLocks noGrp="1"/>
          </p:cNvSpPr>
          <p:nvPr>
            <p:ph idx="1"/>
          </p:nvPr>
        </p:nvSpPr>
        <p:spPr>
          <a:xfrm>
            <a:off x="838200" y="1825626"/>
            <a:ext cx="10515600" cy="2889810"/>
          </a:xfrm>
        </p:spPr>
        <p:txBody>
          <a:bodyPr>
            <a:normAutofit/>
          </a:bodyPr>
          <a:lstStyle/>
          <a:p>
            <a:r>
              <a:rPr lang="es-ES" dirty="0">
                <a:latin typeface="+mj-lt"/>
              </a:rPr>
              <a:t>Artículo 90 - Introducción</a:t>
            </a:r>
          </a:p>
          <a:p>
            <a:r>
              <a:rPr lang="es-ES" dirty="0">
                <a:latin typeface="+mj-lt"/>
              </a:rPr>
              <a:t>Cubierto</a:t>
            </a:r>
          </a:p>
          <a:p>
            <a:r>
              <a:rPr lang="es-ES" dirty="0">
                <a:latin typeface="+mj-lt"/>
              </a:rPr>
              <a:t>Descubierto</a:t>
            </a:r>
          </a:p>
          <a:p>
            <a:r>
              <a:rPr lang="es-ES" dirty="0">
                <a:latin typeface="+mj-lt"/>
              </a:rPr>
              <a:t>Arreglo estándar</a:t>
            </a:r>
          </a:p>
          <a:p>
            <a:r>
              <a:rPr lang="es-ES" dirty="0">
                <a:latin typeface="+mj-lt"/>
              </a:rPr>
              <a:t>Reglas obligatorias</a:t>
            </a:r>
          </a:p>
          <a:p>
            <a:r>
              <a:rPr lang="es-ES" dirty="0">
                <a:latin typeface="+mj-lt"/>
              </a:rPr>
              <a:t>Reglas permisivas</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17</a:t>
            </a:fld>
            <a:endParaRPr lang="en-US"/>
          </a:p>
        </p:txBody>
      </p:sp>
      <p:sp>
        <p:nvSpPr>
          <p:cNvPr id="5" name="Rectangle 4"/>
          <p:cNvSpPr/>
          <p:nvPr/>
        </p:nvSpPr>
        <p:spPr>
          <a:xfrm>
            <a:off x="3363521" y="6352143"/>
            <a:ext cx="5464958" cy="369332"/>
          </a:xfrm>
          <a:prstGeom prst="rect">
            <a:avLst/>
          </a:prstGeom>
        </p:spPr>
        <p:txBody>
          <a:bodyPr wrap="none">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4293019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835" y="0"/>
            <a:ext cx="9601200" cy="1086678"/>
          </a:xfrm>
        </p:spPr>
        <p:txBody>
          <a:bodyPr>
            <a:normAutofit/>
          </a:bodyPr>
          <a:lstStyle/>
          <a:p>
            <a:pPr algn="ctr"/>
            <a:r>
              <a:rPr lang="es-ES" sz="3600" dirty="0"/>
              <a:t>Estándar NFPA 70E® para seguridad eléctrica en el lugar de trabajo® 1.6</a:t>
            </a:r>
            <a:endParaRPr lang="en-US" sz="3600" dirty="0"/>
          </a:p>
        </p:txBody>
      </p:sp>
      <p:sp>
        <p:nvSpPr>
          <p:cNvPr id="3" name="Content Placeholder 2"/>
          <p:cNvSpPr>
            <a:spLocks noGrp="1"/>
          </p:cNvSpPr>
          <p:nvPr>
            <p:ph idx="1"/>
          </p:nvPr>
        </p:nvSpPr>
        <p:spPr>
          <a:xfrm>
            <a:off x="838200" y="1192695"/>
            <a:ext cx="10515600" cy="5128591"/>
          </a:xfrm>
        </p:spPr>
        <p:txBody>
          <a:bodyPr>
            <a:normAutofit/>
          </a:bodyPr>
          <a:lstStyle/>
          <a:p>
            <a:r>
              <a:rPr lang="es-ES" dirty="0">
                <a:latin typeface="+mj-lt"/>
              </a:rPr>
              <a:t>Artículo 100 - Definiciones</a:t>
            </a:r>
          </a:p>
          <a:p>
            <a:r>
              <a:rPr lang="es-ES" dirty="0">
                <a:latin typeface="+mj-lt"/>
              </a:rPr>
              <a:t>Riesgo de arco eléctrico</a:t>
            </a:r>
          </a:p>
          <a:p>
            <a:r>
              <a:rPr lang="es-ES" dirty="0">
                <a:latin typeface="+mj-lt"/>
              </a:rPr>
              <a:t>Clasificación de Arc</a:t>
            </a:r>
          </a:p>
          <a:p>
            <a:r>
              <a:rPr lang="es-ES" dirty="0" err="1">
                <a:latin typeface="+mj-lt"/>
              </a:rPr>
              <a:t>Boundary</a:t>
            </a:r>
            <a:r>
              <a:rPr lang="es-ES" dirty="0">
                <a:latin typeface="+mj-lt"/>
              </a:rPr>
              <a:t>, Arc Flash</a:t>
            </a:r>
          </a:p>
          <a:p>
            <a:r>
              <a:rPr lang="es-ES" dirty="0">
                <a:latin typeface="+mj-lt"/>
              </a:rPr>
              <a:t>Límite, enfoque limitado</a:t>
            </a:r>
          </a:p>
          <a:p>
            <a:r>
              <a:rPr lang="es-ES" dirty="0">
                <a:latin typeface="+mj-lt"/>
              </a:rPr>
              <a:t>Límite, enfoque restringido</a:t>
            </a:r>
          </a:p>
          <a:p>
            <a:r>
              <a:rPr lang="es-ES" dirty="0">
                <a:latin typeface="+mj-lt"/>
              </a:rPr>
              <a:t>Expuesto (conductores eléctricos energizados o partes del circuito)</a:t>
            </a:r>
          </a:p>
          <a:p>
            <a:r>
              <a:rPr lang="es-ES" dirty="0">
                <a:latin typeface="+mj-lt"/>
              </a:rPr>
              <a:t>Energía incidente</a:t>
            </a:r>
          </a:p>
          <a:p>
            <a:r>
              <a:rPr lang="es-ES" dirty="0">
                <a:latin typeface="+mj-lt"/>
              </a:rPr>
              <a:t>Mantenimiento, Condición de</a:t>
            </a:r>
          </a:p>
          <a:p>
            <a:r>
              <a:rPr lang="es-ES" dirty="0">
                <a:latin typeface="+mj-lt"/>
              </a:rPr>
              <a:t>Peligro de choque</a:t>
            </a:r>
          </a:p>
          <a:p>
            <a:r>
              <a:rPr lang="es-ES" dirty="0">
                <a:latin typeface="+mj-lt"/>
              </a:rPr>
              <a:t>Trabajando en (conductores eléctricos energizados o partes del circuito)</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18</a:t>
            </a:fld>
            <a:endParaRPr lang="en-US"/>
          </a:p>
        </p:txBody>
      </p:sp>
      <p:sp>
        <p:nvSpPr>
          <p:cNvPr id="5" name="Rectangle 4"/>
          <p:cNvSpPr/>
          <p:nvPr/>
        </p:nvSpPr>
        <p:spPr>
          <a:xfrm>
            <a:off x="3363521" y="6352143"/>
            <a:ext cx="5464958" cy="369332"/>
          </a:xfrm>
          <a:prstGeom prst="rect">
            <a:avLst/>
          </a:prstGeom>
        </p:spPr>
        <p:txBody>
          <a:bodyPr wrap="none">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364817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096" y="0"/>
            <a:ext cx="9601200" cy="1073426"/>
          </a:xfrm>
        </p:spPr>
        <p:txBody>
          <a:bodyPr>
            <a:normAutofit/>
          </a:bodyPr>
          <a:lstStyle/>
          <a:p>
            <a:pPr algn="ctr"/>
            <a:r>
              <a:rPr lang="es-ES" sz="3600" dirty="0"/>
              <a:t>Estándar NFPA 70E® para seguridad eléctrica en el lugar de trabajo® 1.7</a:t>
            </a:r>
            <a:endParaRPr lang="en-US" sz="3600" dirty="0"/>
          </a:p>
        </p:txBody>
      </p:sp>
      <p:sp>
        <p:nvSpPr>
          <p:cNvPr id="3" name="Content Placeholder 2"/>
          <p:cNvSpPr>
            <a:spLocks noGrp="1"/>
          </p:cNvSpPr>
          <p:nvPr>
            <p:ph idx="1"/>
          </p:nvPr>
        </p:nvSpPr>
        <p:spPr>
          <a:xfrm>
            <a:off x="838200" y="1510748"/>
            <a:ext cx="10515600" cy="4731025"/>
          </a:xfrm>
        </p:spPr>
        <p:txBody>
          <a:bodyPr>
            <a:normAutofit/>
          </a:bodyPr>
          <a:lstStyle/>
          <a:p>
            <a:r>
              <a:rPr lang="es-ES" sz="2400" dirty="0">
                <a:latin typeface="+mj-lt"/>
              </a:rPr>
              <a:t>Artículo 100 - Definiciones</a:t>
            </a:r>
          </a:p>
          <a:p>
            <a:r>
              <a:rPr lang="es-ES" sz="2400" dirty="0">
                <a:latin typeface="+mj-lt"/>
              </a:rPr>
              <a:t>Peligro de electricidad</a:t>
            </a:r>
          </a:p>
          <a:p>
            <a:r>
              <a:rPr lang="es-ES" sz="2400" dirty="0">
                <a:latin typeface="+mj-lt"/>
              </a:rPr>
              <a:t>Programa de seguridad eléctrica</a:t>
            </a:r>
          </a:p>
          <a:p>
            <a:r>
              <a:rPr lang="es-ES" sz="2400" dirty="0">
                <a:latin typeface="+mj-lt"/>
              </a:rPr>
              <a:t>Condición de trabajo eléctricamente seguro</a:t>
            </a:r>
          </a:p>
          <a:p>
            <a:r>
              <a:rPr lang="es-ES" sz="2400" dirty="0">
                <a:latin typeface="+mj-lt"/>
              </a:rPr>
              <a:t>Expuesto (como se aplica a los métodos de cableado)</a:t>
            </a:r>
          </a:p>
          <a:p>
            <a:r>
              <a:rPr lang="es-ES" sz="2400" dirty="0">
                <a:latin typeface="+mj-lt"/>
              </a:rPr>
              <a:t>Corriente de falla</a:t>
            </a:r>
          </a:p>
          <a:p>
            <a:r>
              <a:rPr lang="es-ES" sz="2400" dirty="0">
                <a:latin typeface="+mj-lt"/>
              </a:rPr>
              <a:t>Corriente de falla, disponible</a:t>
            </a:r>
          </a:p>
          <a:p>
            <a:r>
              <a:rPr lang="es-ES" sz="2400" dirty="0">
                <a:latin typeface="+mj-lt"/>
              </a:rPr>
              <a:t>Persona calificada</a:t>
            </a:r>
            <a:endParaRPr lang="en-US" sz="2400"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19</a:t>
            </a:fld>
            <a:endParaRPr lang="en-US" dirty="0"/>
          </a:p>
        </p:txBody>
      </p:sp>
      <p:sp>
        <p:nvSpPr>
          <p:cNvPr id="5" name="Rectangle 4"/>
          <p:cNvSpPr/>
          <p:nvPr/>
        </p:nvSpPr>
        <p:spPr>
          <a:xfrm>
            <a:off x="3363521" y="6356350"/>
            <a:ext cx="5464958" cy="369332"/>
          </a:xfrm>
          <a:prstGeom prst="rect">
            <a:avLst/>
          </a:prstGeom>
        </p:spPr>
        <p:txBody>
          <a:bodyPr wrap="none">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193489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Susan Harwood Grant</a:t>
            </a:r>
          </a:p>
        </p:txBody>
      </p:sp>
      <p:sp>
        <p:nvSpPr>
          <p:cNvPr id="3" name="Content Placeholder 2"/>
          <p:cNvSpPr>
            <a:spLocks noGrp="1"/>
          </p:cNvSpPr>
          <p:nvPr>
            <p:ph idx="1"/>
          </p:nvPr>
        </p:nvSpPr>
        <p:spPr/>
        <p:txBody>
          <a:bodyPr/>
          <a:lstStyle/>
          <a:p>
            <a:pPr marL="0" indent="0">
              <a:buNone/>
            </a:pPr>
            <a:r>
              <a:rPr lang="es-ES" dirty="0"/>
              <a:t>Este material fue producido bajo Grant SH-31231-SH7 de la Administración de Seguridad y Salud Ocupacional, Departamento de Trabajo de los EE. UU. No refleja necesariamente los puntos de vista ni las políticas del Departamento de Trabajo de EE. UU. Ni la mención de nombres comerciales, productos comerciales u organizaciones implica el respaldo del gobierno de EE. UU.</a:t>
            </a:r>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2</a:t>
            </a:fld>
            <a:endParaRPr lang="en-US"/>
          </a:p>
        </p:txBody>
      </p:sp>
    </p:spTree>
    <p:extLst>
      <p:ext uri="{BB962C8B-B14F-4D97-AF65-F5344CB8AC3E}">
        <p14:creationId xmlns:p14="http://schemas.microsoft.com/office/powerpoint/2010/main" val="4051238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OSHA 29CFR1910.399 </a:t>
            </a:r>
            <a:br>
              <a:rPr lang="en-US" sz="4000" dirty="0"/>
            </a:br>
            <a:r>
              <a:rPr lang="en-US" sz="4000" dirty="0" err="1"/>
              <a:t>Definiciones</a:t>
            </a:r>
            <a:endParaRPr lang="en-US" sz="4000" dirty="0"/>
          </a:p>
        </p:txBody>
      </p:sp>
      <p:sp>
        <p:nvSpPr>
          <p:cNvPr id="3" name="Content Placeholder 2"/>
          <p:cNvSpPr>
            <a:spLocks noGrp="1"/>
          </p:cNvSpPr>
          <p:nvPr>
            <p:ph idx="1"/>
          </p:nvPr>
        </p:nvSpPr>
        <p:spPr>
          <a:xfrm>
            <a:off x="1371600" y="2286000"/>
            <a:ext cx="9601200" cy="2577548"/>
          </a:xfrm>
        </p:spPr>
        <p:txBody>
          <a:bodyPr>
            <a:normAutofit/>
          </a:bodyPr>
          <a:lstStyle/>
          <a:p>
            <a:r>
              <a:rPr lang="es-ES" sz="2800" i="1" dirty="0">
                <a:latin typeface="+mj-lt"/>
              </a:rPr>
              <a:t>Persona calificada: alguien que ha recibido capacitación y ha demostrado habilidades y conocimientos relacionados con la construcción y operación de equipos e instalaciones eléctricos y ha recibido capacitación de seguridad para identificar los peligros y reducir el riesgo asociado.</a:t>
            </a:r>
            <a:endParaRPr lang="en-US" sz="2800" dirty="0"/>
          </a:p>
        </p:txBody>
      </p:sp>
      <p:sp>
        <p:nvSpPr>
          <p:cNvPr id="4" name="Slide Number Placeholder 3"/>
          <p:cNvSpPr>
            <a:spLocks noGrp="1"/>
          </p:cNvSpPr>
          <p:nvPr>
            <p:ph type="sldNum" sz="quarter" idx="12"/>
          </p:nvPr>
        </p:nvSpPr>
        <p:spPr/>
        <p:txBody>
          <a:bodyPr/>
          <a:lstStyle/>
          <a:p>
            <a:fld id="{03AE46D5-F5C2-466A-A152-8CD799C5A496}" type="slidenum">
              <a:rPr lang="en-US" smtClean="0"/>
              <a:t>20</a:t>
            </a:fld>
            <a:endParaRPr lang="en-US"/>
          </a:p>
        </p:txBody>
      </p:sp>
    </p:spTree>
    <p:extLst>
      <p:ext uri="{BB962C8B-B14F-4D97-AF65-F5344CB8AC3E}">
        <p14:creationId xmlns:p14="http://schemas.microsoft.com/office/powerpoint/2010/main" val="863090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err="1"/>
              <a:t>Definiciones</a:t>
            </a:r>
            <a:endParaRPr lang="en-US" sz="4000" dirty="0"/>
          </a:p>
        </p:txBody>
      </p:sp>
      <p:sp>
        <p:nvSpPr>
          <p:cNvPr id="3" name="Content Placeholder 2"/>
          <p:cNvSpPr>
            <a:spLocks noGrp="1"/>
          </p:cNvSpPr>
          <p:nvPr>
            <p:ph idx="1"/>
          </p:nvPr>
        </p:nvSpPr>
        <p:spPr>
          <a:xfrm>
            <a:off x="1371600" y="2286000"/>
            <a:ext cx="10038522" cy="3581400"/>
          </a:xfrm>
        </p:spPr>
        <p:txBody>
          <a:bodyPr>
            <a:normAutofit/>
          </a:bodyPr>
          <a:lstStyle/>
          <a:p>
            <a:r>
              <a:rPr lang="es-ES" sz="2800" dirty="0">
                <a:latin typeface="+mj-lt"/>
              </a:rPr>
              <a:t>Si un empleado se considera una "persona calificada" dependerá de varias circunstancias en el lugar de trabajo. Por ejemplo, es posible y, de hecho, es probable que una persona se considere '' calificada '' con respecto a ciertos equipos en el lugar de trabajo, pero '' no calificada '' como con otros equipos. (Consulte 1910.332 (b) (3) para conocer los requisitos de capacitación que se aplican específicamente a personas calificadas).</a:t>
            </a:r>
            <a:endParaRPr lang="en-US" sz="2800" dirty="0"/>
          </a:p>
        </p:txBody>
      </p:sp>
    </p:spTree>
    <p:extLst>
      <p:ext uri="{BB962C8B-B14F-4D97-AF65-F5344CB8AC3E}">
        <p14:creationId xmlns:p14="http://schemas.microsoft.com/office/powerpoint/2010/main" val="12564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Estándar NFPA 70E® para seguridad eléctrica en el lugar de trabajo® 1.8</a:t>
            </a:r>
            <a:endParaRPr lang="en-US" sz="3600" dirty="0"/>
          </a:p>
        </p:txBody>
      </p:sp>
      <p:sp>
        <p:nvSpPr>
          <p:cNvPr id="3" name="Content Placeholder 2"/>
          <p:cNvSpPr>
            <a:spLocks noGrp="1"/>
          </p:cNvSpPr>
          <p:nvPr>
            <p:ph idx="1"/>
          </p:nvPr>
        </p:nvSpPr>
        <p:spPr/>
        <p:txBody>
          <a:bodyPr>
            <a:normAutofit lnSpcReduction="10000"/>
          </a:bodyPr>
          <a:lstStyle/>
          <a:p>
            <a:r>
              <a:rPr lang="es-ES" sz="3200" dirty="0">
                <a:latin typeface="+mj-lt"/>
              </a:rPr>
              <a:t>Artículo 105 - Aplicación de prácticas y procedimientos de trabajo relacionados con la seguridad</a:t>
            </a:r>
          </a:p>
          <a:p>
            <a:r>
              <a:rPr lang="es-ES" sz="3200" dirty="0">
                <a:latin typeface="+mj-lt"/>
              </a:rPr>
              <a:t>Propósito</a:t>
            </a:r>
          </a:p>
          <a:p>
            <a:r>
              <a:rPr lang="es-ES" sz="3200" dirty="0">
                <a:latin typeface="+mj-lt"/>
              </a:rPr>
              <a:t>Responsabilidad</a:t>
            </a:r>
          </a:p>
          <a:p>
            <a:pPr lvl="1"/>
            <a:r>
              <a:rPr lang="es-ES" sz="2800" dirty="0">
                <a:latin typeface="+mj-lt"/>
              </a:rPr>
              <a:t>Empleador</a:t>
            </a:r>
          </a:p>
          <a:p>
            <a:pPr lvl="1"/>
            <a:r>
              <a:rPr lang="es-ES" sz="2800" dirty="0">
                <a:latin typeface="+mj-lt"/>
              </a:rPr>
              <a:t>Empleado</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22</a:t>
            </a:fld>
            <a:endParaRPr lang="en-US"/>
          </a:p>
        </p:txBody>
      </p:sp>
      <p:sp>
        <p:nvSpPr>
          <p:cNvPr id="6" name="TextBox 5"/>
          <p:cNvSpPr txBox="1"/>
          <p:nvPr/>
        </p:nvSpPr>
        <p:spPr>
          <a:xfrm>
            <a:off x="1778000" y="6352143"/>
            <a:ext cx="6410569"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2124498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608" y="288235"/>
            <a:ext cx="9601200" cy="983974"/>
          </a:xfrm>
        </p:spPr>
        <p:txBody>
          <a:bodyPr>
            <a:normAutofit fontScale="90000"/>
          </a:bodyPr>
          <a:lstStyle/>
          <a:p>
            <a:pPr algn="ctr"/>
            <a:r>
              <a:rPr lang="es-ES" sz="3600" dirty="0"/>
              <a:t>Estándar NFPA 70E® para seguridad eléctrica en el lugar de trabajo® 1.9</a:t>
            </a:r>
            <a:endParaRPr lang="en-US" sz="3600" dirty="0"/>
          </a:p>
        </p:txBody>
      </p:sp>
      <p:sp>
        <p:nvSpPr>
          <p:cNvPr id="3" name="Content Placeholder 2"/>
          <p:cNvSpPr>
            <a:spLocks noGrp="1"/>
          </p:cNvSpPr>
          <p:nvPr>
            <p:ph idx="1"/>
          </p:nvPr>
        </p:nvSpPr>
        <p:spPr>
          <a:xfrm>
            <a:off x="838200" y="1825625"/>
            <a:ext cx="10515600" cy="4628184"/>
          </a:xfrm>
        </p:spPr>
        <p:txBody>
          <a:bodyPr>
            <a:normAutofit fontScale="85000" lnSpcReduction="20000"/>
          </a:bodyPr>
          <a:lstStyle/>
          <a:p>
            <a:r>
              <a:rPr lang="es-ES" sz="3400" dirty="0">
                <a:latin typeface="+mj-lt"/>
              </a:rPr>
              <a:t>Artículo 110. Requisitos generales para las prácticas de trabajo relacionadas con la seguridad eléctrica</a:t>
            </a:r>
          </a:p>
          <a:p>
            <a:r>
              <a:rPr lang="es-ES" sz="3400" dirty="0">
                <a:latin typeface="+mj-lt"/>
              </a:rPr>
              <a:t>Programa de seguridad eléctrica</a:t>
            </a:r>
          </a:p>
          <a:p>
            <a:r>
              <a:rPr lang="es-ES" sz="3400" dirty="0">
                <a:latin typeface="+mj-lt"/>
              </a:rPr>
              <a:t>Inspección</a:t>
            </a:r>
          </a:p>
          <a:p>
            <a:r>
              <a:rPr lang="es-ES" sz="3400" dirty="0">
                <a:latin typeface="+mj-lt"/>
              </a:rPr>
              <a:t>Condición de mantenimiento</a:t>
            </a:r>
          </a:p>
          <a:p>
            <a:r>
              <a:rPr lang="es-ES" sz="3400" dirty="0">
                <a:latin typeface="+mj-lt"/>
              </a:rPr>
              <a:t>Principios del programa de seguridad eléctrica</a:t>
            </a:r>
          </a:p>
          <a:p>
            <a:r>
              <a:rPr lang="es-ES" sz="3400" dirty="0">
                <a:latin typeface="+mj-lt"/>
              </a:rPr>
              <a:t>Controles del programa de seguridad eléctrica</a:t>
            </a:r>
          </a:p>
          <a:p>
            <a:r>
              <a:rPr lang="es-ES" sz="3400" dirty="0">
                <a:latin typeface="+mj-lt"/>
              </a:rPr>
              <a:t>Procedimientos del programa de seguridad eléctrica</a:t>
            </a:r>
          </a:p>
          <a:p>
            <a:r>
              <a:rPr lang="es-ES" sz="3400" dirty="0">
                <a:latin typeface="+mj-lt"/>
              </a:rPr>
              <a:t>Procedimiento de evaluación de riesgos</a:t>
            </a:r>
          </a:p>
          <a:p>
            <a:r>
              <a:rPr lang="es-ES" sz="3400" dirty="0">
                <a:latin typeface="+mj-lt"/>
              </a:rPr>
              <a:t>(continuado)</a:t>
            </a:r>
            <a:endParaRPr lang="en-US" sz="3400" dirty="0">
              <a:latin typeface="+mj-lt"/>
            </a:endParaRPr>
          </a:p>
          <a:p>
            <a:pPr marL="914400" lvl="2" indent="0">
              <a:buNone/>
            </a:pP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23</a:t>
            </a:fld>
            <a:endParaRPr lang="en-US"/>
          </a:p>
        </p:txBody>
      </p:sp>
      <p:sp>
        <p:nvSpPr>
          <p:cNvPr id="6" name="TextBox 5"/>
          <p:cNvSpPr txBox="1"/>
          <p:nvPr/>
        </p:nvSpPr>
        <p:spPr>
          <a:xfrm>
            <a:off x="2870201" y="6352143"/>
            <a:ext cx="5467838"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233423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Estándar NFPA 70E® para seguridad eléctrica en el lugar de trabajo® 1.10</a:t>
            </a:r>
            <a:endParaRPr lang="en-US" sz="3600" dirty="0"/>
          </a:p>
        </p:txBody>
      </p:sp>
      <p:sp>
        <p:nvSpPr>
          <p:cNvPr id="3" name="Content Placeholder 2"/>
          <p:cNvSpPr>
            <a:spLocks noGrp="1"/>
          </p:cNvSpPr>
          <p:nvPr>
            <p:ph idx="1"/>
          </p:nvPr>
        </p:nvSpPr>
        <p:spPr/>
        <p:txBody>
          <a:bodyPr>
            <a:normAutofit fontScale="92500" lnSpcReduction="20000"/>
          </a:bodyPr>
          <a:lstStyle/>
          <a:p>
            <a:r>
              <a:rPr lang="es-ES" sz="3200" dirty="0">
                <a:latin typeface="+mj-lt"/>
              </a:rPr>
              <a:t>Artículo 110. Requisitos generales para las prácticas de trabajo relacionadas con la seguridad eléctrica</a:t>
            </a:r>
          </a:p>
          <a:p>
            <a:r>
              <a:rPr lang="es-ES" sz="3200" dirty="0">
                <a:latin typeface="+mj-lt"/>
              </a:rPr>
              <a:t>Programa de seguridad eléctrica (continuación)</a:t>
            </a:r>
          </a:p>
          <a:p>
            <a:pPr lvl="1"/>
            <a:r>
              <a:rPr lang="es-ES" sz="2800" dirty="0">
                <a:latin typeface="+mj-lt"/>
              </a:rPr>
              <a:t>Error humano</a:t>
            </a:r>
          </a:p>
          <a:p>
            <a:pPr lvl="1"/>
            <a:r>
              <a:rPr lang="es-ES" sz="2800" dirty="0">
                <a:latin typeface="+mj-lt"/>
              </a:rPr>
              <a:t>Jerarquía de métodos de control de riesgos</a:t>
            </a:r>
          </a:p>
          <a:p>
            <a:pPr lvl="1"/>
            <a:r>
              <a:rPr lang="es-ES" sz="2800" dirty="0">
                <a:latin typeface="+mj-lt"/>
              </a:rPr>
              <a:t>Planificación de seguridad en el trabajo e información sobre el trabajo</a:t>
            </a:r>
          </a:p>
          <a:p>
            <a:pPr lvl="1"/>
            <a:r>
              <a:rPr lang="es-ES" sz="2800" dirty="0">
                <a:latin typeface="+mj-lt"/>
              </a:rPr>
              <a:t>Investigaciones de incidentes</a:t>
            </a:r>
          </a:p>
          <a:p>
            <a:pPr lvl="1"/>
            <a:r>
              <a:rPr lang="es-ES" sz="2800" dirty="0">
                <a:latin typeface="+mj-lt"/>
              </a:rPr>
              <a:t>Revisión de cuentas</a:t>
            </a:r>
            <a:endParaRPr lang="en-US" dirty="0">
              <a:latin typeface="+mj-lt"/>
            </a:endParaRPr>
          </a:p>
          <a:p>
            <a:pPr lvl="2"/>
            <a:endParaRPr lang="en-US"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24</a:t>
            </a:fld>
            <a:endParaRPr lang="en-US"/>
          </a:p>
        </p:txBody>
      </p:sp>
      <p:sp>
        <p:nvSpPr>
          <p:cNvPr id="5" name="TextBox 4"/>
          <p:cNvSpPr txBox="1"/>
          <p:nvPr/>
        </p:nvSpPr>
        <p:spPr>
          <a:xfrm>
            <a:off x="2882900" y="6352143"/>
            <a:ext cx="5613400"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3927177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348" y="221974"/>
            <a:ext cx="9601200" cy="1485900"/>
          </a:xfrm>
        </p:spPr>
        <p:txBody>
          <a:bodyPr>
            <a:normAutofit/>
          </a:bodyPr>
          <a:lstStyle/>
          <a:p>
            <a:pPr algn="ctr"/>
            <a:r>
              <a:rPr lang="es-ES" sz="3600" dirty="0"/>
              <a:t>Estándar NFPA 70E® para seguridad eléctrica en el lugar de trabajo® 1.11</a:t>
            </a:r>
            <a:endParaRPr lang="en-US" sz="3600" dirty="0"/>
          </a:p>
        </p:txBody>
      </p:sp>
      <p:sp>
        <p:nvSpPr>
          <p:cNvPr id="3" name="Content Placeholder 2"/>
          <p:cNvSpPr>
            <a:spLocks noGrp="1"/>
          </p:cNvSpPr>
          <p:nvPr>
            <p:ph idx="1"/>
          </p:nvPr>
        </p:nvSpPr>
        <p:spPr>
          <a:xfrm>
            <a:off x="1371600" y="1881809"/>
            <a:ext cx="9601200" cy="4532243"/>
          </a:xfrm>
        </p:spPr>
        <p:txBody>
          <a:bodyPr>
            <a:normAutofit/>
          </a:bodyPr>
          <a:lstStyle/>
          <a:p>
            <a:r>
              <a:rPr lang="es-ES" sz="3200" dirty="0">
                <a:latin typeface="+mj-lt"/>
              </a:rPr>
              <a:t>Artículo 110. Requisitos generales para las prácticas de trabajo relacionadas con la seguridad eléctrica</a:t>
            </a:r>
          </a:p>
          <a:p>
            <a:pPr lvl="1"/>
            <a:r>
              <a:rPr lang="es-ES" sz="2800" dirty="0">
                <a:latin typeface="+mj-lt"/>
              </a:rPr>
              <a:t>Requisitos de entrenamiento</a:t>
            </a:r>
          </a:p>
          <a:p>
            <a:pPr lvl="1"/>
            <a:r>
              <a:rPr lang="es-ES" sz="2800" dirty="0">
                <a:latin typeface="+mj-lt"/>
              </a:rPr>
              <a:t>Entrenamiento de seguridad eléctrica</a:t>
            </a:r>
          </a:p>
          <a:p>
            <a:pPr lvl="2"/>
            <a:r>
              <a:rPr lang="es-ES" sz="2600" dirty="0">
                <a:latin typeface="+mj-lt"/>
              </a:rPr>
              <a:t>Persona calificada</a:t>
            </a:r>
          </a:p>
          <a:p>
            <a:pPr lvl="2"/>
            <a:r>
              <a:rPr lang="es-ES" sz="2600" dirty="0">
                <a:latin typeface="+mj-lt"/>
              </a:rPr>
              <a:t>Persona no calificada</a:t>
            </a:r>
          </a:p>
          <a:p>
            <a:pPr lvl="2"/>
            <a:r>
              <a:rPr lang="es-ES" sz="2600" dirty="0">
                <a:latin typeface="+mj-lt"/>
              </a:rPr>
              <a:t>Reentrenamiento</a:t>
            </a:r>
          </a:p>
          <a:p>
            <a:pPr lvl="2"/>
            <a:r>
              <a:rPr lang="es-ES" sz="2600" dirty="0">
                <a:latin typeface="+mj-lt"/>
              </a:rPr>
              <a:t>Tipo de Entrenamiento</a:t>
            </a:r>
          </a:p>
          <a:p>
            <a:pPr lvl="2"/>
            <a:r>
              <a:rPr lang="es-ES" sz="2600" dirty="0">
                <a:latin typeface="+mj-lt"/>
              </a:rPr>
              <a:t>Documentación</a:t>
            </a:r>
            <a:endParaRPr lang="en-US" sz="2600"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25</a:t>
            </a:fld>
            <a:endParaRPr lang="en-US"/>
          </a:p>
        </p:txBody>
      </p:sp>
      <p:sp>
        <p:nvSpPr>
          <p:cNvPr id="5" name="TextBox 4"/>
          <p:cNvSpPr txBox="1"/>
          <p:nvPr/>
        </p:nvSpPr>
        <p:spPr>
          <a:xfrm>
            <a:off x="2794000" y="6356350"/>
            <a:ext cx="5842977"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3811813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755374" y="278695"/>
            <a:ext cx="11304104" cy="779639"/>
          </a:xfrm>
        </p:spPr>
        <p:txBody>
          <a:bodyPr>
            <a:normAutofit fontScale="90000"/>
          </a:bodyPr>
          <a:lstStyle/>
          <a:p>
            <a:pPr algn="ctr">
              <a:defRPr/>
            </a:pPr>
            <a:r>
              <a:rPr lang="es-ES" sz="4444" dirty="0"/>
              <a:t>Capacitación de Trabajador Eléctrico Calificado</a:t>
            </a:r>
            <a:endParaRPr lang="en-US" sz="4444" dirty="0"/>
          </a:p>
        </p:txBody>
      </p:sp>
      <p:sp>
        <p:nvSpPr>
          <p:cNvPr id="636931" name="Rectangle 3"/>
          <p:cNvSpPr>
            <a:spLocks noGrp="1" noChangeArrowheads="1"/>
          </p:cNvSpPr>
          <p:nvPr>
            <p:ph idx="1"/>
          </p:nvPr>
        </p:nvSpPr>
        <p:spPr>
          <a:xfrm>
            <a:off x="1354667" y="1312333"/>
            <a:ext cx="9271000" cy="4953000"/>
          </a:xfrm>
        </p:spPr>
        <p:txBody>
          <a:bodyPr>
            <a:noAutofit/>
          </a:bodyPr>
          <a:lstStyle/>
          <a:p>
            <a:pPr>
              <a:defRPr/>
            </a:pPr>
            <a:r>
              <a:rPr lang="es-ES" sz="2800" dirty="0">
                <a:latin typeface="+mj-lt"/>
              </a:rPr>
              <a:t>OSHA requiere que un electricista calificado sea entrenado en:</a:t>
            </a:r>
          </a:p>
          <a:p>
            <a:pPr lvl="1">
              <a:defRPr/>
            </a:pPr>
            <a:r>
              <a:rPr lang="es-ES" sz="2800" dirty="0">
                <a:latin typeface="+mj-lt"/>
              </a:rPr>
              <a:t>Habilidades y técnicas para determinar las partes vivas de otros</a:t>
            </a:r>
          </a:p>
          <a:p>
            <a:pPr lvl="1">
              <a:defRPr/>
            </a:pPr>
            <a:r>
              <a:rPr lang="es-ES" sz="2800" dirty="0">
                <a:latin typeface="+mj-lt"/>
              </a:rPr>
              <a:t>Habilidades y técnicas para determinar el voltaje nominal</a:t>
            </a:r>
          </a:p>
          <a:p>
            <a:pPr lvl="1">
              <a:defRPr/>
            </a:pPr>
            <a:r>
              <a:rPr lang="es-ES" sz="2800" dirty="0">
                <a:latin typeface="+mj-lt"/>
              </a:rPr>
              <a:t>Cómo determinar las distancias mínimas de aproximación de seguridad para el choque</a:t>
            </a:r>
          </a:p>
          <a:p>
            <a:pPr lvl="1">
              <a:defRPr/>
            </a:pPr>
            <a:r>
              <a:rPr lang="es-ES" sz="2800" dirty="0">
                <a:latin typeface="+mj-lt"/>
              </a:rPr>
              <a:t>Uso de técnicas especiales de precaución, uso de EPP, uso de mantas y protección, y uso de herramientas manuales aisladas (1910.333)</a:t>
            </a:r>
            <a:endParaRPr lang="en-US" sz="2800" dirty="0"/>
          </a:p>
        </p:txBody>
      </p:sp>
      <p:sp>
        <p:nvSpPr>
          <p:cNvPr id="2" name="Slide Number Placeholder 1"/>
          <p:cNvSpPr>
            <a:spLocks noGrp="1"/>
          </p:cNvSpPr>
          <p:nvPr>
            <p:ph type="sldNum" sz="quarter" idx="12"/>
          </p:nvPr>
        </p:nvSpPr>
        <p:spPr/>
        <p:txBody>
          <a:bodyPr/>
          <a:lstStyle/>
          <a:p>
            <a:fld id="{03AE46D5-F5C2-466A-A152-8CD799C5A496}" type="slidenum">
              <a:rPr lang="en-US" smtClean="0"/>
              <a:t>26</a:t>
            </a:fld>
            <a:endParaRPr lang="en-US"/>
          </a:p>
        </p:txBody>
      </p:sp>
    </p:spTree>
    <p:extLst>
      <p:ext uri="{BB962C8B-B14F-4D97-AF65-F5344CB8AC3E}">
        <p14:creationId xmlns:p14="http://schemas.microsoft.com/office/powerpoint/2010/main" val="237261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Estándar NFPA 70E® para seguridad eléctrica en el lugar de trabajo® 1.12</a:t>
            </a:r>
            <a:endParaRPr lang="en-US" sz="3600" dirty="0"/>
          </a:p>
        </p:txBody>
      </p:sp>
      <p:sp>
        <p:nvSpPr>
          <p:cNvPr id="3" name="Content Placeholder 2"/>
          <p:cNvSpPr>
            <a:spLocks noGrp="1"/>
          </p:cNvSpPr>
          <p:nvPr>
            <p:ph idx="1"/>
          </p:nvPr>
        </p:nvSpPr>
        <p:spPr>
          <a:xfrm>
            <a:off x="1371600" y="2286000"/>
            <a:ext cx="9601200" cy="3929270"/>
          </a:xfrm>
        </p:spPr>
        <p:txBody>
          <a:bodyPr/>
          <a:lstStyle/>
          <a:p>
            <a:r>
              <a:rPr lang="es-ES" sz="3200" dirty="0">
                <a:latin typeface="+mj-lt"/>
              </a:rPr>
              <a:t>Artículo 110. Requisitos generales para las prácticas de trabajo relacionadas con la seguridad eléctrica</a:t>
            </a:r>
          </a:p>
          <a:p>
            <a:pPr lvl="1"/>
            <a:r>
              <a:rPr lang="es-ES" sz="2800" dirty="0">
                <a:latin typeface="+mj-lt"/>
              </a:rPr>
              <a:t>Requisitos de entrenamiento</a:t>
            </a:r>
          </a:p>
          <a:p>
            <a:pPr lvl="2"/>
            <a:r>
              <a:rPr lang="es-ES" sz="2400" dirty="0">
                <a:latin typeface="+mj-lt"/>
              </a:rPr>
              <a:t>Entrenamiento de procedimiento de bloqueo / etiquetado</a:t>
            </a:r>
          </a:p>
          <a:p>
            <a:pPr lvl="3"/>
            <a:r>
              <a:rPr lang="es-ES" sz="2400" dirty="0">
                <a:latin typeface="+mj-lt"/>
              </a:rPr>
              <a:t>Entrenamiento inicial</a:t>
            </a:r>
          </a:p>
          <a:p>
            <a:pPr lvl="3"/>
            <a:r>
              <a:rPr lang="es-ES" sz="2400" dirty="0">
                <a:latin typeface="+mj-lt"/>
              </a:rPr>
              <a:t>Reentrenamiento</a:t>
            </a:r>
          </a:p>
          <a:p>
            <a:pPr lvl="3"/>
            <a:r>
              <a:rPr lang="es-ES" sz="2400" dirty="0">
                <a:latin typeface="+mj-lt"/>
              </a:rPr>
              <a:t>Documentación</a:t>
            </a:r>
            <a:endParaRPr lang="en-US" sz="24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27</a:t>
            </a:fld>
            <a:endParaRPr lang="en-US"/>
          </a:p>
        </p:txBody>
      </p:sp>
      <p:sp>
        <p:nvSpPr>
          <p:cNvPr id="6" name="TextBox 5"/>
          <p:cNvSpPr txBox="1"/>
          <p:nvPr/>
        </p:nvSpPr>
        <p:spPr>
          <a:xfrm>
            <a:off x="2806700" y="6356350"/>
            <a:ext cx="5968023"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207581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Estándar NFPA 70E® para seguridad eléctrica en el lugar de trabajo® 1.13</a:t>
            </a:r>
            <a:endParaRPr lang="en-US" sz="3600" dirty="0"/>
          </a:p>
        </p:txBody>
      </p:sp>
      <p:sp>
        <p:nvSpPr>
          <p:cNvPr id="3" name="Content Placeholder 2"/>
          <p:cNvSpPr>
            <a:spLocks noGrp="1"/>
          </p:cNvSpPr>
          <p:nvPr>
            <p:ph idx="1"/>
          </p:nvPr>
        </p:nvSpPr>
        <p:spPr>
          <a:xfrm>
            <a:off x="1371600" y="2285999"/>
            <a:ext cx="9601200" cy="4194313"/>
          </a:xfrm>
        </p:spPr>
        <p:txBody>
          <a:bodyPr>
            <a:normAutofit/>
          </a:bodyPr>
          <a:lstStyle/>
          <a:p>
            <a:r>
              <a:rPr lang="es-ES" sz="3200" dirty="0">
                <a:latin typeface="+mj-lt"/>
              </a:rPr>
              <a:t>Artículo 110. Requisitos generales para las prácticas de trabajo relacionadas con la seguridad eléctrica</a:t>
            </a:r>
          </a:p>
          <a:p>
            <a:pPr lvl="1"/>
            <a:r>
              <a:rPr lang="es-ES" sz="2800" dirty="0">
                <a:latin typeface="+mj-lt"/>
              </a:rPr>
              <a:t>Requisitos de entrenamiento</a:t>
            </a:r>
          </a:p>
          <a:p>
            <a:pPr lvl="2"/>
            <a:r>
              <a:rPr lang="es-ES" sz="2400" dirty="0">
                <a:latin typeface="+mj-lt"/>
              </a:rPr>
              <a:t>Entrenamiento de respuesta de emergencia</a:t>
            </a:r>
          </a:p>
          <a:p>
            <a:pPr lvl="3"/>
            <a:r>
              <a:rPr lang="es-ES" sz="2400" dirty="0">
                <a:latin typeface="+mj-lt"/>
              </a:rPr>
              <a:t>Comunicado de contacto</a:t>
            </a:r>
          </a:p>
          <a:p>
            <a:pPr lvl="3"/>
            <a:r>
              <a:rPr lang="es-ES" sz="2400" dirty="0">
                <a:latin typeface="+mj-lt"/>
              </a:rPr>
              <a:t>Primeros auxilios, respuesta de emergencia y reanimación</a:t>
            </a:r>
          </a:p>
          <a:p>
            <a:pPr lvl="3"/>
            <a:r>
              <a:rPr lang="es-ES" sz="2400" dirty="0">
                <a:latin typeface="+mj-lt"/>
              </a:rPr>
              <a:t>Verificación de entrenamiento</a:t>
            </a:r>
          </a:p>
          <a:p>
            <a:pPr lvl="3"/>
            <a:r>
              <a:rPr lang="es-ES" sz="2400" dirty="0">
                <a:latin typeface="+mj-lt"/>
              </a:rPr>
              <a:t>Documentación</a:t>
            </a:r>
            <a:endParaRPr lang="en-US" sz="24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28</a:t>
            </a:fld>
            <a:endParaRPr lang="en-US"/>
          </a:p>
        </p:txBody>
      </p:sp>
      <p:sp>
        <p:nvSpPr>
          <p:cNvPr id="6" name="TextBox 5"/>
          <p:cNvSpPr txBox="1"/>
          <p:nvPr/>
        </p:nvSpPr>
        <p:spPr>
          <a:xfrm>
            <a:off x="2832100" y="6356350"/>
            <a:ext cx="5942623"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293655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096" y="314739"/>
            <a:ext cx="9601200" cy="1485900"/>
          </a:xfrm>
        </p:spPr>
        <p:txBody>
          <a:bodyPr/>
          <a:lstStyle/>
          <a:p>
            <a:pPr algn="ctr"/>
            <a:r>
              <a:rPr lang="es-ES" dirty="0"/>
              <a:t>Estándar NFPA 70E® para seguridad eléctrica en el lugar de trabajo® </a:t>
            </a:r>
            <a:r>
              <a:rPr lang="es-ES" dirty="0" smtClean="0"/>
              <a:t>1.4 </a:t>
            </a:r>
            <a:endParaRPr lang="en-US" dirty="0"/>
          </a:p>
        </p:txBody>
      </p:sp>
      <p:sp>
        <p:nvSpPr>
          <p:cNvPr id="3" name="Content Placeholder 2"/>
          <p:cNvSpPr>
            <a:spLocks noGrp="1"/>
          </p:cNvSpPr>
          <p:nvPr>
            <p:ph idx="1"/>
          </p:nvPr>
        </p:nvSpPr>
        <p:spPr>
          <a:xfrm>
            <a:off x="1371600" y="2285999"/>
            <a:ext cx="10396330" cy="4326835"/>
          </a:xfrm>
        </p:spPr>
        <p:txBody>
          <a:bodyPr>
            <a:noAutofit/>
          </a:bodyPr>
          <a:lstStyle/>
          <a:p>
            <a:pPr marL="0" indent="0">
              <a:buNone/>
            </a:pPr>
            <a:r>
              <a:rPr lang="es-ES" sz="2400" dirty="0">
                <a:latin typeface="+mj-lt"/>
              </a:rPr>
              <a:t>1910.332 Entrenamiento</a:t>
            </a:r>
          </a:p>
          <a:p>
            <a:pPr marL="0" indent="0">
              <a:buNone/>
            </a:pPr>
            <a:r>
              <a:rPr lang="es-ES" sz="2400" dirty="0">
                <a:latin typeface="+mj-lt"/>
              </a:rPr>
              <a:t>Los requisitos de entrenamiento contenidos en este</a:t>
            </a:r>
          </a:p>
          <a:p>
            <a:pPr marL="0" indent="0">
              <a:buNone/>
            </a:pPr>
            <a:r>
              <a:rPr lang="es-ES" sz="2400" dirty="0">
                <a:latin typeface="+mj-lt"/>
              </a:rPr>
              <a:t>sección se aplica a los empleados que enfrentan un riesgo de choque que no se reduce a un nivel seguro por el requisitos de instalación eléctrica de 1910.303 hasta 1910.308.</a:t>
            </a:r>
          </a:p>
          <a:p>
            <a:pPr marL="0" indent="0">
              <a:buNone/>
            </a:pPr>
            <a:r>
              <a:rPr lang="es-ES" sz="2400" dirty="0">
                <a:latin typeface="+mj-lt"/>
              </a:rPr>
              <a:t>Nota: Los empleados en ocupaciones enumeradas en la Tabla S-4 se enfrentan a dicho riesgo y deben estar capacitados.</a:t>
            </a:r>
          </a:p>
          <a:p>
            <a:pPr marL="0" indent="0">
              <a:buNone/>
            </a:pPr>
            <a:r>
              <a:rPr lang="es-ES" sz="2400" dirty="0">
                <a:latin typeface="+mj-lt"/>
              </a:rPr>
              <a:t>También se debe capacitar a otros empleados que también se pueda esperar razonablemente que enfrenten un riesgo comparable de lesiones debido a una descarga eléctrica u otros riesgos eléctricos.</a:t>
            </a:r>
            <a:endParaRPr lang="en-US" sz="2400" dirty="0">
              <a:latin typeface="+mj-lt"/>
            </a:endParaRPr>
          </a:p>
          <a:p>
            <a:endParaRPr lang="en-US" sz="2400" dirty="0"/>
          </a:p>
        </p:txBody>
      </p:sp>
      <p:sp>
        <p:nvSpPr>
          <p:cNvPr id="4" name="Slide Number Placeholder 3"/>
          <p:cNvSpPr>
            <a:spLocks noGrp="1"/>
          </p:cNvSpPr>
          <p:nvPr>
            <p:ph type="sldNum" sz="quarter" idx="12"/>
          </p:nvPr>
        </p:nvSpPr>
        <p:spPr/>
        <p:txBody>
          <a:bodyPr/>
          <a:lstStyle/>
          <a:p>
            <a:fld id="{03AE46D5-F5C2-466A-A152-8CD799C5A496}" type="slidenum">
              <a:rPr lang="en-US" smtClean="0"/>
              <a:t>29</a:t>
            </a:fld>
            <a:endParaRPr lang="en-US"/>
          </a:p>
        </p:txBody>
      </p:sp>
    </p:spTree>
    <p:extLst>
      <p:ext uri="{BB962C8B-B14F-4D97-AF65-F5344CB8AC3E}">
        <p14:creationId xmlns:p14="http://schemas.microsoft.com/office/powerpoint/2010/main" val="126848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87386BB-7505-4085-9E91-5E00E3B25C81}"/>
              </a:ext>
            </a:extLst>
          </p:cNvPr>
          <p:cNvSpPr>
            <a:spLocks noGrp="1" noChangeArrowheads="1"/>
          </p:cNvSpPr>
          <p:nvPr>
            <p:ph type="title"/>
          </p:nvPr>
        </p:nvSpPr>
        <p:spPr bwMode="auto">
          <a:xfrm>
            <a:off x="838200" y="689353"/>
            <a:ext cx="5214761" cy="677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b="0" i="0" u="none" strike="noStrike" cap="none" normalizeH="0" baseline="0" dirty="0">
                <a:ln>
                  <a:noFill/>
                </a:ln>
                <a:solidFill>
                  <a:srgbClr val="212121"/>
                </a:solidFill>
                <a:effectLst/>
              </a:rPr>
              <a:t>Regulaciones de OSHA</a:t>
            </a:r>
            <a:r>
              <a:rPr kumimoji="0" lang="es-ES" altLang="en-US" b="0" i="0" u="none" strike="noStrike" cap="none" normalizeH="0" baseline="0" dirty="0">
                <a:ln>
                  <a:noFill/>
                </a:ln>
                <a:solidFill>
                  <a:schemeClr val="tx1"/>
                </a:solidFill>
                <a:effectLst/>
              </a:rPr>
              <a:t> </a:t>
            </a:r>
          </a:p>
        </p:txBody>
      </p:sp>
      <p:sp>
        <p:nvSpPr>
          <p:cNvPr id="13" name="Rectangle 7">
            <a:extLst>
              <a:ext uri="{FF2B5EF4-FFF2-40B4-BE49-F238E27FC236}">
                <a16:creationId xmlns:a16="http://schemas.microsoft.com/office/drawing/2014/main" id="{FC1AF878-C09F-4A54-B2DF-1FB937327BEB}"/>
              </a:ext>
            </a:extLst>
          </p:cNvPr>
          <p:cNvSpPr>
            <a:spLocks noGrp="1" noChangeArrowheads="1"/>
          </p:cNvSpPr>
          <p:nvPr>
            <p:ph idx="1"/>
          </p:nvPr>
        </p:nvSpPr>
        <p:spPr bwMode="auto">
          <a:xfrm>
            <a:off x="838200" y="1908418"/>
            <a:ext cx="10515600" cy="418576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n-US" sz="3200" b="1" dirty="0">
                <a:solidFill>
                  <a:srgbClr val="212121"/>
                </a:solidFill>
                <a:latin typeface="+mj-lt"/>
              </a:rPr>
              <a:t>Derechos y responsabilidades de los </a:t>
            </a:r>
            <a:r>
              <a:rPr lang="es-ES" altLang="en-US" sz="3200" b="1" dirty="0" err="1">
                <a:solidFill>
                  <a:srgbClr val="212121"/>
                </a:solidFill>
                <a:latin typeface="+mj-lt"/>
              </a:rPr>
              <a:t>trabajdores</a:t>
            </a:r>
            <a:endParaRPr lang="es-ES" altLang="en-US" sz="3200" b="1" dirty="0">
              <a:solidFill>
                <a:srgbClr val="212121"/>
              </a:solidFill>
              <a:latin typeface="+mj-lt"/>
            </a:endParaRPr>
          </a:p>
          <a:p>
            <a:pPr eaLnBrk="0" fontAlgn="base" hangingPunct="0">
              <a:lnSpc>
                <a:spcPct val="100000"/>
              </a:lnSpc>
              <a:spcBef>
                <a:spcPct val="0"/>
              </a:spcBef>
              <a:spcAft>
                <a:spcPct val="0"/>
              </a:spcAft>
            </a:pPr>
            <a:r>
              <a:rPr kumimoji="0" lang="es-ES" altLang="en-US" sz="2400" i="0" u="none" strike="noStrike" cap="none" normalizeH="0" baseline="0" dirty="0">
                <a:ln>
                  <a:noFill/>
                </a:ln>
                <a:solidFill>
                  <a:srgbClr val="212121"/>
                </a:solidFill>
                <a:effectLst/>
                <a:latin typeface="+mj-lt"/>
              </a:rPr>
              <a:t>Derecho a un lugar de trabajo seguro y saludable</a:t>
            </a:r>
          </a:p>
          <a:p>
            <a:pPr eaLnBrk="0" fontAlgn="base" hangingPunct="0">
              <a:lnSpc>
                <a:spcPct val="100000"/>
              </a:lnSpc>
              <a:spcBef>
                <a:spcPct val="0"/>
              </a:spcBef>
              <a:spcAft>
                <a:spcPct val="0"/>
              </a:spcAft>
            </a:pPr>
            <a:r>
              <a:rPr lang="es-ES" altLang="en-US" sz="2400" dirty="0">
                <a:solidFill>
                  <a:srgbClr val="212121"/>
                </a:solidFill>
                <a:latin typeface="+mj-lt"/>
              </a:rPr>
              <a:t>Derecho a saber sobre productos</a:t>
            </a:r>
            <a:r>
              <a:rPr lang="es-ES" altLang="en-US" sz="2400" dirty="0">
                <a:latin typeface="+mj-lt"/>
              </a:rPr>
              <a:t> qu</a:t>
            </a:r>
            <a:r>
              <a:rPr lang="es-ES" altLang="en-US" sz="2400" dirty="0">
                <a:latin typeface="+mj-lt"/>
                <a:cs typeface="Calibri" panose="020F0502020204030204" pitchFamily="34" charset="0"/>
              </a:rPr>
              <a:t>ímicos peligrosos</a:t>
            </a:r>
          </a:p>
          <a:p>
            <a:pPr eaLnBrk="0" fontAlgn="base" hangingPunct="0">
              <a:lnSpc>
                <a:spcPct val="100000"/>
              </a:lnSpc>
              <a:spcBef>
                <a:spcPct val="0"/>
              </a:spcBef>
              <a:spcAft>
                <a:spcPct val="0"/>
              </a:spcAft>
            </a:pPr>
            <a:r>
              <a:rPr lang="es-ES" altLang="en-US" sz="2400" dirty="0">
                <a:solidFill>
                  <a:srgbClr val="212121"/>
                </a:solidFill>
                <a:latin typeface="+mj-lt"/>
                <a:cs typeface="Calibri" panose="020F0502020204030204" pitchFamily="34" charset="0"/>
              </a:rPr>
              <a:t>Derecho a información sobre lesiones y enfermedades en su lugar de trabajo</a:t>
            </a:r>
          </a:p>
          <a:p>
            <a:pPr eaLnBrk="0" fontAlgn="base" hangingPunct="0">
              <a:lnSpc>
                <a:spcPct val="100000"/>
              </a:lnSpc>
              <a:spcBef>
                <a:spcPct val="0"/>
              </a:spcBef>
              <a:spcAft>
                <a:spcPct val="0"/>
              </a:spcAft>
            </a:pPr>
            <a:r>
              <a:rPr lang="es-ES" altLang="en-US" sz="2400" dirty="0">
                <a:solidFill>
                  <a:srgbClr val="212121"/>
                </a:solidFill>
                <a:latin typeface="+mj-lt"/>
                <a:cs typeface="Calibri" panose="020F0502020204030204" pitchFamily="34" charset="0"/>
              </a:rPr>
              <a:t>Derecho a presentar una queja o solicitar una correcci</a:t>
            </a:r>
            <a:r>
              <a:rPr lang="es-ES" altLang="en-US" sz="2400" dirty="0">
                <a:solidFill>
                  <a:srgbClr val="212121"/>
                </a:solidFill>
                <a:latin typeface="Calibri Light" panose="020F0302020204030204" pitchFamily="34" charset="0"/>
                <a:cs typeface="Calibri Light" panose="020F0302020204030204" pitchFamily="34" charset="0"/>
              </a:rPr>
              <a:t>ón de riesgo por parte de empleador</a:t>
            </a:r>
          </a:p>
          <a:p>
            <a:pPr eaLnBrk="0" fontAlgn="base" hangingPunct="0">
              <a:lnSpc>
                <a:spcPct val="100000"/>
              </a:lnSpc>
              <a:spcBef>
                <a:spcPct val="0"/>
              </a:spcBef>
              <a:spcAft>
                <a:spcPct val="0"/>
              </a:spcAft>
            </a:pPr>
            <a:r>
              <a:rPr lang="es-ES" altLang="en-US" sz="2400" dirty="0">
                <a:solidFill>
                  <a:srgbClr val="212121"/>
                </a:solidFill>
                <a:latin typeface="Calibri Light" panose="020F0302020204030204" pitchFamily="34" charset="0"/>
                <a:cs typeface="Calibri Light" panose="020F0302020204030204" pitchFamily="34" charset="0"/>
              </a:rPr>
              <a:t>Derecho a entrenar</a:t>
            </a:r>
          </a:p>
          <a:p>
            <a:pPr eaLnBrk="0" fontAlgn="base" hangingPunct="0">
              <a:lnSpc>
                <a:spcPct val="100000"/>
              </a:lnSpc>
              <a:spcBef>
                <a:spcPct val="0"/>
              </a:spcBef>
              <a:spcAft>
                <a:spcPct val="0"/>
              </a:spcAft>
            </a:pPr>
            <a:r>
              <a:rPr lang="es-ES" altLang="en-US" sz="2400" dirty="0">
                <a:solidFill>
                  <a:srgbClr val="212121"/>
                </a:solidFill>
                <a:latin typeface="Calibri Light" panose="020F0302020204030204" pitchFamily="34" charset="0"/>
                <a:cs typeface="Calibri Light" panose="020F0302020204030204" pitchFamily="34" charset="0"/>
              </a:rPr>
              <a:t>Derecho de acceso a la exposición a peligros y registros médicos</a:t>
            </a:r>
          </a:p>
          <a:p>
            <a:pPr eaLnBrk="0" fontAlgn="base" hangingPunct="0">
              <a:lnSpc>
                <a:spcPct val="100000"/>
              </a:lnSpc>
              <a:spcBef>
                <a:spcPct val="0"/>
              </a:spcBef>
              <a:spcAft>
                <a:spcPct val="0"/>
              </a:spcAft>
            </a:pPr>
            <a:r>
              <a:rPr lang="es-ES" altLang="en-US" sz="2400" dirty="0">
                <a:solidFill>
                  <a:srgbClr val="212121"/>
                </a:solidFill>
                <a:latin typeface="Calibri Light" panose="020F0302020204030204" pitchFamily="34" charset="0"/>
                <a:cs typeface="Calibri Light" panose="020F0302020204030204" pitchFamily="34" charset="0"/>
              </a:rPr>
              <a:t>Derecho a presentar una queja ante OSHA</a:t>
            </a:r>
          </a:p>
          <a:p>
            <a:pPr eaLnBrk="0" fontAlgn="base" hangingPunct="0">
              <a:lnSpc>
                <a:spcPct val="100000"/>
              </a:lnSpc>
              <a:spcBef>
                <a:spcPct val="0"/>
              </a:spcBef>
              <a:spcAft>
                <a:spcPct val="0"/>
              </a:spcAft>
            </a:pPr>
            <a:r>
              <a:rPr lang="es-ES" altLang="en-US" sz="2400" dirty="0">
                <a:solidFill>
                  <a:srgbClr val="212121"/>
                </a:solidFill>
                <a:latin typeface="Calibri Light" panose="020F0302020204030204" pitchFamily="34" charset="0"/>
                <a:cs typeface="Calibri Light" panose="020F0302020204030204" pitchFamily="34" charset="0"/>
              </a:rPr>
              <a:t>Derecho a participar en una inspección de OSHA</a:t>
            </a:r>
          </a:p>
          <a:p>
            <a:pPr eaLnBrk="0" fontAlgn="base" hangingPunct="0">
              <a:lnSpc>
                <a:spcPct val="100000"/>
              </a:lnSpc>
              <a:spcBef>
                <a:spcPct val="0"/>
              </a:spcBef>
              <a:spcAft>
                <a:spcPct val="0"/>
              </a:spcAft>
            </a:pPr>
            <a:r>
              <a:rPr lang="es-ES" altLang="en-US" sz="2400" dirty="0">
                <a:solidFill>
                  <a:srgbClr val="212121"/>
                </a:solidFill>
                <a:latin typeface="Calibri Light" panose="020F0302020204030204" pitchFamily="34" charset="0"/>
                <a:cs typeface="Calibri Light" panose="020F0302020204030204" pitchFamily="34" charset="0"/>
              </a:rPr>
              <a:t>Derecho a no sufrir represalias por ejercer los derechos de seguridad y salud</a:t>
            </a:r>
          </a:p>
        </p:txBody>
      </p:sp>
    </p:spTree>
    <p:extLst>
      <p:ext uri="{BB962C8B-B14F-4D97-AF65-F5344CB8AC3E}">
        <p14:creationId xmlns:p14="http://schemas.microsoft.com/office/powerpoint/2010/main" val="3031055668"/>
      </p:ext>
    </p:extLst>
  </p:cSld>
  <p:clrMapOvr>
    <a:masterClrMapping/>
  </p:clrMapOvr>
  <p:transition advTm="72"/>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975"/>
          </a:xfrm>
        </p:spPr>
        <p:txBody>
          <a:bodyPr>
            <a:normAutofit fontScale="90000"/>
          </a:bodyPr>
          <a:lstStyle/>
          <a:p>
            <a:pPr algn="ctr"/>
            <a:r>
              <a:rPr lang="en-US" dirty="0" err="1"/>
              <a:t>Tabla</a:t>
            </a:r>
            <a:r>
              <a:rPr lang="en-US" dirty="0"/>
              <a:t> S-4</a:t>
            </a:r>
            <a:r>
              <a:rPr lang="en-US" b="1" dirty="0"/>
              <a:t/>
            </a:r>
            <a:br>
              <a:rPr lang="en-US" b="1" dirty="0"/>
            </a:br>
            <a:endParaRPr lang="en-US" dirty="0"/>
          </a:p>
        </p:txBody>
      </p:sp>
      <p:sp>
        <p:nvSpPr>
          <p:cNvPr id="3" name="Content Placeholder 2"/>
          <p:cNvSpPr>
            <a:spLocks noGrp="1"/>
          </p:cNvSpPr>
          <p:nvPr>
            <p:ph idx="1"/>
          </p:nvPr>
        </p:nvSpPr>
        <p:spPr>
          <a:xfrm>
            <a:off x="838200" y="874643"/>
            <a:ext cx="10515600" cy="5983357"/>
          </a:xfrm>
        </p:spPr>
        <p:txBody>
          <a:bodyPr>
            <a:normAutofit fontScale="62500" lnSpcReduction="20000"/>
          </a:bodyPr>
          <a:lstStyle/>
          <a:p>
            <a:pPr>
              <a:lnSpc>
                <a:spcPct val="80000"/>
              </a:lnSpc>
              <a:buNone/>
              <a:defRPr/>
            </a:pPr>
            <a:r>
              <a:rPr lang="es-ES" sz="3600" dirty="0">
                <a:latin typeface="+mj-lt"/>
              </a:rPr>
              <a:t>Supervisores de cuello azul (1)</a:t>
            </a:r>
          </a:p>
          <a:p>
            <a:pPr>
              <a:lnSpc>
                <a:spcPct val="80000"/>
              </a:lnSpc>
              <a:buNone/>
              <a:defRPr/>
            </a:pPr>
            <a:r>
              <a:rPr lang="es-ES" sz="3600" dirty="0">
                <a:latin typeface="+mj-lt"/>
              </a:rPr>
              <a:t>Ingenieros eléctricos y electrónicos (1)</a:t>
            </a:r>
          </a:p>
          <a:p>
            <a:pPr>
              <a:lnSpc>
                <a:spcPct val="80000"/>
              </a:lnSpc>
              <a:buNone/>
              <a:defRPr/>
            </a:pPr>
            <a:r>
              <a:rPr lang="es-ES" sz="3600" dirty="0">
                <a:latin typeface="+mj-lt"/>
              </a:rPr>
              <a:t>Ensambladores de equipos eléctricos y electrónicos (1)</a:t>
            </a:r>
          </a:p>
          <a:p>
            <a:pPr>
              <a:lnSpc>
                <a:spcPct val="80000"/>
              </a:lnSpc>
              <a:buNone/>
              <a:defRPr/>
            </a:pPr>
            <a:r>
              <a:rPr lang="es-ES" sz="3600" dirty="0">
                <a:latin typeface="+mj-lt"/>
              </a:rPr>
              <a:t>Técnicos eléctricos y electrónicos (1)</a:t>
            </a:r>
          </a:p>
          <a:p>
            <a:pPr>
              <a:lnSpc>
                <a:spcPct val="80000"/>
              </a:lnSpc>
              <a:buNone/>
              <a:defRPr/>
            </a:pPr>
            <a:r>
              <a:rPr lang="es-ES" sz="3600" dirty="0">
                <a:latin typeface="+mj-lt"/>
              </a:rPr>
              <a:t>Electricistas</a:t>
            </a:r>
          </a:p>
          <a:p>
            <a:pPr>
              <a:lnSpc>
                <a:spcPct val="80000"/>
              </a:lnSpc>
              <a:buNone/>
              <a:defRPr/>
            </a:pPr>
            <a:r>
              <a:rPr lang="es-ES" sz="3600" dirty="0">
                <a:latin typeface="+mj-lt"/>
              </a:rPr>
              <a:t>Operadores de máquinas industriales (1)</a:t>
            </a:r>
          </a:p>
          <a:p>
            <a:pPr>
              <a:lnSpc>
                <a:spcPct val="80000"/>
              </a:lnSpc>
              <a:buNone/>
              <a:defRPr/>
            </a:pPr>
            <a:r>
              <a:rPr lang="es-ES" sz="3600" dirty="0">
                <a:latin typeface="+mj-lt"/>
              </a:rPr>
              <a:t>Operadores de equipos de manipulación de materiales (1)</a:t>
            </a:r>
          </a:p>
          <a:p>
            <a:pPr>
              <a:lnSpc>
                <a:spcPct val="80000"/>
              </a:lnSpc>
              <a:buNone/>
              <a:defRPr/>
            </a:pPr>
            <a:r>
              <a:rPr lang="es-ES" sz="3600" dirty="0">
                <a:latin typeface="+mj-lt"/>
              </a:rPr>
              <a:t>Mecánicos y reparadores (1)</a:t>
            </a:r>
          </a:p>
          <a:p>
            <a:pPr>
              <a:lnSpc>
                <a:spcPct val="80000"/>
              </a:lnSpc>
              <a:buNone/>
              <a:defRPr/>
            </a:pPr>
            <a:r>
              <a:rPr lang="es-ES" sz="3600" dirty="0">
                <a:latin typeface="+mj-lt"/>
              </a:rPr>
              <a:t>Pintores (1)</a:t>
            </a:r>
          </a:p>
          <a:p>
            <a:pPr>
              <a:lnSpc>
                <a:spcPct val="80000"/>
              </a:lnSpc>
              <a:buNone/>
              <a:defRPr/>
            </a:pPr>
            <a:r>
              <a:rPr lang="es-ES" sz="3600" dirty="0">
                <a:latin typeface="+mj-lt"/>
              </a:rPr>
              <a:t>Aparejadores y peones (1)</a:t>
            </a:r>
          </a:p>
          <a:p>
            <a:pPr>
              <a:lnSpc>
                <a:spcPct val="80000"/>
              </a:lnSpc>
              <a:buNone/>
              <a:defRPr/>
            </a:pPr>
            <a:r>
              <a:rPr lang="es-ES" sz="3600" dirty="0">
                <a:latin typeface="+mj-lt"/>
              </a:rPr>
              <a:t>Ingenieros estacionarios (1)</a:t>
            </a:r>
          </a:p>
          <a:p>
            <a:pPr>
              <a:lnSpc>
                <a:spcPct val="80000"/>
              </a:lnSpc>
              <a:buNone/>
              <a:defRPr/>
            </a:pPr>
            <a:r>
              <a:rPr lang="es-ES" sz="3600" dirty="0">
                <a:latin typeface="+mj-lt"/>
              </a:rPr>
              <a:t>Soldadores</a:t>
            </a:r>
          </a:p>
          <a:p>
            <a:pPr>
              <a:lnSpc>
                <a:spcPct val="80000"/>
              </a:lnSpc>
              <a:buNone/>
              <a:defRPr/>
            </a:pPr>
            <a:endParaRPr lang="es-ES" sz="3600" dirty="0">
              <a:latin typeface="+mj-lt"/>
            </a:endParaRPr>
          </a:p>
          <a:p>
            <a:pPr>
              <a:lnSpc>
                <a:spcPct val="80000"/>
              </a:lnSpc>
              <a:buNone/>
              <a:defRPr/>
            </a:pPr>
            <a:r>
              <a:rPr lang="es-ES" sz="3600" dirty="0">
                <a:latin typeface="+mj-lt"/>
              </a:rPr>
              <a:t>Nota al pie (1): los trabajadores de estos grupos no necesitan estar capacitados si su trabajo o el trabajo de aquellos a quienes supervisan no los lleva ni a ellos ni a los empleados que supervisan lo suficientemente cerca de las partes expuestas de los circuitos eléctricos que funcionan a 50 voltios o más. para que exista un peligro</a:t>
            </a:r>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30</a:t>
            </a:fld>
            <a:endParaRPr lang="en-US"/>
          </a:p>
        </p:txBody>
      </p:sp>
    </p:spTree>
    <p:extLst>
      <p:ext uri="{BB962C8B-B14F-4D97-AF65-F5344CB8AC3E}">
        <p14:creationId xmlns:p14="http://schemas.microsoft.com/office/powerpoint/2010/main" val="2888454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Estándar NFPA 70E® para seguridad eléctrica en el lugar de trabajo® 1.14</a:t>
            </a:r>
            <a:endParaRPr lang="en-US" sz="3600" dirty="0"/>
          </a:p>
        </p:txBody>
      </p:sp>
      <p:sp>
        <p:nvSpPr>
          <p:cNvPr id="3" name="Content Placeholder 2"/>
          <p:cNvSpPr>
            <a:spLocks noGrp="1"/>
          </p:cNvSpPr>
          <p:nvPr>
            <p:ph idx="1"/>
          </p:nvPr>
        </p:nvSpPr>
        <p:spPr/>
        <p:txBody>
          <a:bodyPr/>
          <a:lstStyle/>
          <a:p>
            <a:r>
              <a:rPr lang="es-ES" sz="3200" dirty="0">
                <a:latin typeface="+mj-lt"/>
              </a:rPr>
              <a:t>Artículo 110. Requisitos generales para las prácticas de trabajo relacionadas con la seguridad eléctrica</a:t>
            </a:r>
          </a:p>
          <a:p>
            <a:pPr lvl="1"/>
            <a:r>
              <a:rPr lang="es-ES" sz="2800" dirty="0">
                <a:latin typeface="+mj-lt"/>
              </a:rPr>
              <a:t>Alojar y Contratar las Responsabilidades de los Empleadores.</a:t>
            </a:r>
          </a:p>
          <a:p>
            <a:pPr lvl="2"/>
            <a:r>
              <a:rPr lang="es-ES" sz="2400" dirty="0">
                <a:latin typeface="+mj-lt"/>
              </a:rPr>
              <a:t>Alojar las responsabilidades del empleador</a:t>
            </a:r>
          </a:p>
          <a:p>
            <a:pPr lvl="2"/>
            <a:r>
              <a:rPr lang="es-ES" sz="2400" dirty="0">
                <a:latin typeface="+mj-lt"/>
              </a:rPr>
              <a:t>Responsabilidades del empleador de contrato</a:t>
            </a:r>
          </a:p>
          <a:p>
            <a:pPr lvl="2"/>
            <a:r>
              <a:rPr lang="es-ES" sz="2400" dirty="0">
                <a:latin typeface="+mj-lt"/>
              </a:rPr>
              <a:t>Documentación</a:t>
            </a:r>
            <a:endParaRPr lang="en-US" sz="1600" dirty="0">
              <a:latin typeface="+mj-lt"/>
            </a:endParaRPr>
          </a:p>
          <a:p>
            <a:pPr marL="1371600" lvl="3" indent="0">
              <a:buNone/>
            </a:pPr>
            <a:endParaRPr lang="en-US" sz="22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31</a:t>
            </a:fld>
            <a:endParaRPr lang="en-US"/>
          </a:p>
        </p:txBody>
      </p:sp>
      <p:sp>
        <p:nvSpPr>
          <p:cNvPr id="6" name="TextBox 5"/>
          <p:cNvSpPr txBox="1"/>
          <p:nvPr/>
        </p:nvSpPr>
        <p:spPr>
          <a:xfrm>
            <a:off x="2781300" y="6369050"/>
            <a:ext cx="5993423"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1246518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Estándar NFPA 70E® para seguridad eléctrica en el lugar de trabajo® 1.15</a:t>
            </a:r>
            <a:endParaRPr lang="en-US" sz="3600" dirty="0"/>
          </a:p>
        </p:txBody>
      </p:sp>
      <p:sp>
        <p:nvSpPr>
          <p:cNvPr id="3" name="Content Placeholder 2"/>
          <p:cNvSpPr>
            <a:spLocks noGrp="1"/>
          </p:cNvSpPr>
          <p:nvPr>
            <p:ph idx="1"/>
          </p:nvPr>
        </p:nvSpPr>
        <p:spPr/>
        <p:txBody>
          <a:bodyPr>
            <a:normAutofit lnSpcReduction="10000"/>
          </a:bodyPr>
          <a:lstStyle/>
          <a:p>
            <a:r>
              <a:rPr lang="es-ES" sz="3200" dirty="0">
                <a:latin typeface="+mj-lt"/>
              </a:rPr>
              <a:t>Artículo 110. Requisitos generales para las prácticas de trabajo relacionadas con la seguridad eléctrica</a:t>
            </a:r>
          </a:p>
          <a:p>
            <a:pPr lvl="1"/>
            <a:r>
              <a:rPr lang="es-ES" sz="2800" dirty="0">
                <a:latin typeface="+mj-lt"/>
              </a:rPr>
              <a:t>Instrumentos y equipos de prueba.</a:t>
            </a:r>
          </a:p>
          <a:p>
            <a:pPr lvl="2"/>
            <a:r>
              <a:rPr lang="es-ES" sz="2400" dirty="0">
                <a:latin typeface="+mj-lt"/>
              </a:rPr>
              <a:t>Pruebas</a:t>
            </a:r>
          </a:p>
          <a:p>
            <a:pPr lvl="2"/>
            <a:r>
              <a:rPr lang="es-ES" sz="2400" dirty="0">
                <a:latin typeface="+mj-lt"/>
              </a:rPr>
              <a:t>Clasificación</a:t>
            </a:r>
          </a:p>
          <a:p>
            <a:pPr lvl="2"/>
            <a:r>
              <a:rPr lang="es-ES" sz="2400" dirty="0">
                <a:latin typeface="+mj-lt"/>
              </a:rPr>
              <a:t>Diseño</a:t>
            </a:r>
          </a:p>
          <a:p>
            <a:pPr lvl="2"/>
            <a:r>
              <a:rPr lang="es-ES" sz="2400" dirty="0">
                <a:latin typeface="+mj-lt"/>
              </a:rPr>
              <a:t>Inspección visual y reparación</a:t>
            </a:r>
          </a:p>
          <a:p>
            <a:pPr lvl="2"/>
            <a:r>
              <a:rPr lang="es-ES" sz="2400" dirty="0">
                <a:latin typeface="+mj-lt"/>
              </a:rPr>
              <a:t>Verificación de operación</a:t>
            </a:r>
            <a:endParaRPr lang="en-US" sz="1600" dirty="0">
              <a:latin typeface="+mj-lt"/>
            </a:endParaRPr>
          </a:p>
          <a:p>
            <a:pPr marL="1371600" lvl="3" indent="0">
              <a:buNone/>
            </a:pPr>
            <a:endParaRPr lang="en-US" sz="22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32</a:t>
            </a:fld>
            <a:endParaRPr lang="en-US"/>
          </a:p>
        </p:txBody>
      </p:sp>
      <p:sp>
        <p:nvSpPr>
          <p:cNvPr id="6" name="TextBox 5"/>
          <p:cNvSpPr txBox="1"/>
          <p:nvPr/>
        </p:nvSpPr>
        <p:spPr>
          <a:xfrm>
            <a:off x="3187700" y="6356350"/>
            <a:ext cx="5587023"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897193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1910.334 Uso del equipo 1.1</a:t>
            </a:r>
            <a:endParaRPr lang="en-US" sz="3600" dirty="0"/>
          </a:p>
        </p:txBody>
      </p:sp>
      <p:sp>
        <p:nvSpPr>
          <p:cNvPr id="3" name="Content Placeholder 2"/>
          <p:cNvSpPr>
            <a:spLocks noGrp="1"/>
          </p:cNvSpPr>
          <p:nvPr>
            <p:ph idx="1"/>
          </p:nvPr>
        </p:nvSpPr>
        <p:spPr>
          <a:xfrm>
            <a:off x="838200" y="1825625"/>
            <a:ext cx="6477000" cy="4351338"/>
          </a:xfrm>
        </p:spPr>
        <p:txBody>
          <a:bodyPr>
            <a:normAutofit lnSpcReduction="10000"/>
          </a:bodyPr>
          <a:lstStyle/>
          <a:p>
            <a:pPr marL="0" indent="0">
              <a:buNone/>
            </a:pPr>
            <a:r>
              <a:rPr lang="es-ES" dirty="0"/>
              <a:t>Instrumentos y equipos de prueba:</a:t>
            </a:r>
          </a:p>
          <a:p>
            <a:r>
              <a:rPr lang="es-ES" sz="2400" dirty="0"/>
              <a:t>Solo personas calificadas pueden realizar trabajos de prueba en circuitos o equipos eléctricos.</a:t>
            </a:r>
            <a:br>
              <a:rPr lang="es-ES" sz="2400" dirty="0"/>
            </a:br>
            <a:endParaRPr lang="es-ES" sz="2400" dirty="0"/>
          </a:p>
          <a:p>
            <a:r>
              <a:rPr lang="es-ES" sz="2400" dirty="0"/>
              <a:t>Los instrumentos y equipos de prueba deben inspeccionarse visualmente para detectar defectos antes de su uso.</a:t>
            </a:r>
            <a:br>
              <a:rPr lang="es-ES" sz="2400" dirty="0"/>
            </a:br>
            <a:endParaRPr lang="es-ES" sz="2400" dirty="0"/>
          </a:p>
          <a:p>
            <a:r>
              <a:rPr lang="es-ES" sz="2400" dirty="0"/>
              <a:t>Los instrumentos y equipos de prueba y sus accesorios deben estar clasificados para los circuitos a los que se conectarán.</a:t>
            </a: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33</a:t>
            </a:fld>
            <a:endParaRPr lang="en-US"/>
          </a:p>
        </p:txBody>
      </p:sp>
      <p:sp>
        <p:nvSpPr>
          <p:cNvPr id="6" name="TextBox 5"/>
          <p:cNvSpPr txBox="1"/>
          <p:nvPr/>
        </p:nvSpPr>
        <p:spPr>
          <a:xfrm>
            <a:off x="7548282" y="5253319"/>
            <a:ext cx="3805518" cy="369332"/>
          </a:xfrm>
          <a:prstGeom prst="rect">
            <a:avLst/>
          </a:prstGeom>
          <a:noFill/>
        </p:spPr>
        <p:txBody>
          <a:bodyPr wrap="square" rtlCol="0">
            <a:spAutoFit/>
          </a:bodyPr>
          <a:lstStyle/>
          <a:p>
            <a:pPr algn="ctr"/>
            <a:r>
              <a:rPr lang="en-US" dirty="0" err="1"/>
              <a:t>Foto</a:t>
            </a:r>
            <a:r>
              <a:rPr lang="en-US" dirty="0"/>
              <a:t> </a:t>
            </a:r>
            <a:r>
              <a:rPr lang="en-US" dirty="0" err="1"/>
              <a:t>cortesía</a:t>
            </a:r>
            <a:r>
              <a:rPr lang="en-US" dirty="0"/>
              <a:t> de OSHA</a:t>
            </a:r>
          </a:p>
        </p:txBody>
      </p:sp>
      <p:pic>
        <p:nvPicPr>
          <p:cNvPr id="7" name="Picture 6" title="Electrical Measurment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19147" y="1700833"/>
            <a:ext cx="4324350" cy="3562350"/>
          </a:xfrm>
          <a:prstGeom prst="rect">
            <a:avLst/>
          </a:prstGeom>
        </p:spPr>
      </p:pic>
    </p:spTree>
    <p:extLst>
      <p:ext uri="{BB962C8B-B14F-4D97-AF65-F5344CB8AC3E}">
        <p14:creationId xmlns:p14="http://schemas.microsoft.com/office/powerpoint/2010/main" val="341545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Instrumentos de prueba y equipo 1.2</a:t>
            </a:r>
            <a:endParaRPr lang="en-US" sz="3600" dirty="0"/>
          </a:p>
        </p:txBody>
      </p:sp>
      <p:sp>
        <p:nvSpPr>
          <p:cNvPr id="3" name="Content Placeholder 2"/>
          <p:cNvSpPr>
            <a:spLocks noGrp="1"/>
          </p:cNvSpPr>
          <p:nvPr>
            <p:ph idx="1"/>
          </p:nvPr>
        </p:nvSpPr>
        <p:spPr>
          <a:xfrm>
            <a:off x="1490870" y="2146852"/>
            <a:ext cx="9601200" cy="4462670"/>
          </a:xfrm>
        </p:spPr>
        <p:txBody>
          <a:bodyPr/>
          <a:lstStyle/>
          <a:p>
            <a:r>
              <a:rPr lang="es-ES" sz="2800" dirty="0">
                <a:latin typeface="+mj-lt"/>
              </a:rPr>
              <a:t>Equipo de medición eléctrico</a:t>
            </a:r>
          </a:p>
          <a:p>
            <a:r>
              <a:rPr lang="es-ES" sz="2800" dirty="0">
                <a:latin typeface="+mj-lt"/>
              </a:rPr>
              <a:t>¿Cuál es el voltaje nominal que se prueba?</a:t>
            </a:r>
          </a:p>
          <a:p>
            <a:r>
              <a:rPr lang="es-ES" sz="2800" dirty="0">
                <a:latin typeface="+mj-lt"/>
              </a:rPr>
              <a:t>¿Qué capacidad tienen los medidores para resistir sobretensiones transitorias y altas corrientes de cortocircuito?</a:t>
            </a:r>
          </a:p>
          <a:p>
            <a:r>
              <a:rPr lang="es-ES" sz="2800" dirty="0">
                <a:latin typeface="+mj-lt"/>
              </a:rPr>
              <a:t>Tanto la tensión nominal como la categoría deben tenerse en cuenta al seleccionar un medidor.</a:t>
            </a:r>
            <a:endParaRPr lang="en-US" sz="2800" dirty="0"/>
          </a:p>
          <a:p>
            <a:pPr lvl="1"/>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34</a:t>
            </a:fld>
            <a:endParaRPr lang="en-US"/>
          </a:p>
        </p:txBody>
      </p:sp>
    </p:spTree>
    <p:extLst>
      <p:ext uri="{BB962C8B-B14F-4D97-AF65-F5344CB8AC3E}">
        <p14:creationId xmlns:p14="http://schemas.microsoft.com/office/powerpoint/2010/main" val="2484250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Instrumentos de prueba y equipo 1.3</a:t>
            </a:r>
            <a:endParaRPr lang="en-US" sz="3600" dirty="0"/>
          </a:p>
        </p:txBody>
      </p:sp>
      <p:pic>
        <p:nvPicPr>
          <p:cNvPr id="5" name="Content Placeholder 4" title="meter categorie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95338" y="1690688"/>
            <a:ext cx="5772724" cy="4351338"/>
          </a:xfrm>
        </p:spPr>
      </p:pic>
      <p:sp>
        <p:nvSpPr>
          <p:cNvPr id="4" name="Slide Number Placeholder 3"/>
          <p:cNvSpPr>
            <a:spLocks noGrp="1"/>
          </p:cNvSpPr>
          <p:nvPr>
            <p:ph type="sldNum" sz="quarter" idx="12"/>
          </p:nvPr>
        </p:nvSpPr>
        <p:spPr/>
        <p:txBody>
          <a:bodyPr/>
          <a:lstStyle/>
          <a:p>
            <a:fld id="{81EE72E2-7ED3-4CEB-826F-A62099BB6980}" type="slidenum">
              <a:rPr lang="en-US" smtClean="0"/>
              <a:t>35</a:t>
            </a:fld>
            <a:endParaRPr lang="en-US"/>
          </a:p>
        </p:txBody>
      </p:sp>
      <p:sp>
        <p:nvSpPr>
          <p:cNvPr id="6" name="TextBox 5"/>
          <p:cNvSpPr txBox="1"/>
          <p:nvPr/>
        </p:nvSpPr>
        <p:spPr>
          <a:xfrm>
            <a:off x="3423138" y="6352143"/>
            <a:ext cx="5345723" cy="369332"/>
          </a:xfrm>
          <a:prstGeom prst="rect">
            <a:avLst/>
          </a:prstGeom>
          <a:noFill/>
        </p:spPr>
        <p:txBody>
          <a:bodyPr wrap="square" rtlCol="0">
            <a:spAutoFit/>
          </a:bodyPr>
          <a:lstStyle/>
          <a:p>
            <a:pPr algn="ctr"/>
            <a:r>
              <a:rPr lang="es-ES" dirty="0"/>
              <a:t>Reproducido con permiso, </a:t>
            </a:r>
            <a:r>
              <a:rPr lang="es-ES" dirty="0" err="1"/>
              <a:t>Fluke</a:t>
            </a:r>
            <a:r>
              <a:rPr lang="es-ES" dirty="0"/>
              <a:t> </a:t>
            </a:r>
            <a:r>
              <a:rPr lang="es-ES" dirty="0" err="1"/>
              <a:t>Corporation</a:t>
            </a:r>
            <a:endParaRPr lang="en-US" dirty="0"/>
          </a:p>
        </p:txBody>
      </p:sp>
    </p:spTree>
    <p:extLst>
      <p:ext uri="{BB962C8B-B14F-4D97-AF65-F5344CB8AC3E}">
        <p14:creationId xmlns:p14="http://schemas.microsoft.com/office/powerpoint/2010/main" val="3635003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Instrumentos de prueba y equipo 1.4</a:t>
            </a:r>
            <a:endParaRPr lang="en-US" sz="3600" dirty="0"/>
          </a:p>
        </p:txBody>
      </p:sp>
      <p:sp>
        <p:nvSpPr>
          <p:cNvPr id="4" name="Slide Number Placeholder 3"/>
          <p:cNvSpPr>
            <a:spLocks noGrp="1"/>
          </p:cNvSpPr>
          <p:nvPr>
            <p:ph type="sldNum" sz="quarter" idx="12"/>
          </p:nvPr>
        </p:nvSpPr>
        <p:spPr/>
        <p:txBody>
          <a:bodyPr/>
          <a:lstStyle/>
          <a:p>
            <a:fld id="{81EE72E2-7ED3-4CEB-826F-A62099BB6980}" type="slidenum">
              <a:rPr lang="en-US" smtClean="0"/>
              <a:t>36</a:t>
            </a:fld>
            <a:endParaRPr lang="en-US"/>
          </a:p>
        </p:txBody>
      </p:sp>
      <p:sp>
        <p:nvSpPr>
          <p:cNvPr id="6" name="TextBox 5"/>
          <p:cNvSpPr txBox="1"/>
          <p:nvPr/>
        </p:nvSpPr>
        <p:spPr>
          <a:xfrm>
            <a:off x="3722077" y="6352143"/>
            <a:ext cx="4747846" cy="369332"/>
          </a:xfrm>
          <a:prstGeom prst="rect">
            <a:avLst/>
          </a:prstGeom>
          <a:noFill/>
        </p:spPr>
        <p:txBody>
          <a:bodyPr wrap="square" rtlCol="0">
            <a:spAutoFit/>
          </a:bodyPr>
          <a:lstStyle/>
          <a:p>
            <a:pPr algn="ctr"/>
            <a:r>
              <a:rPr lang="es-ES" dirty="0"/>
              <a:t>Reproducido con permiso, </a:t>
            </a:r>
            <a:r>
              <a:rPr lang="es-ES" dirty="0" err="1"/>
              <a:t>Fluke</a:t>
            </a:r>
            <a:r>
              <a:rPr lang="es-ES" dirty="0"/>
              <a:t> </a:t>
            </a:r>
            <a:r>
              <a:rPr lang="es-ES" dirty="0" err="1"/>
              <a:t>Corporation</a:t>
            </a:r>
            <a:endParaRPr lang="en-US" dirty="0"/>
          </a:p>
        </p:txBody>
      </p:sp>
      <p:pic>
        <p:nvPicPr>
          <p:cNvPr id="7" name="Content Placeholder 6" title="meter catergory discription"/>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339548" y="1654225"/>
            <a:ext cx="5387897" cy="4524188"/>
          </a:xfrm>
        </p:spPr>
      </p:pic>
    </p:spTree>
    <p:extLst>
      <p:ext uri="{BB962C8B-B14F-4D97-AF65-F5344CB8AC3E}">
        <p14:creationId xmlns:p14="http://schemas.microsoft.com/office/powerpoint/2010/main" val="3119691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Instrumentos de prueba y equipo 1.5</a:t>
            </a:r>
            <a:endParaRPr lang="en-US" sz="3600" dirty="0"/>
          </a:p>
        </p:txBody>
      </p:sp>
      <p:sp>
        <p:nvSpPr>
          <p:cNvPr id="3" name="Content Placeholder 2"/>
          <p:cNvSpPr>
            <a:spLocks noGrp="1"/>
          </p:cNvSpPr>
          <p:nvPr>
            <p:ph idx="1"/>
          </p:nvPr>
        </p:nvSpPr>
        <p:spPr>
          <a:xfrm>
            <a:off x="993913" y="1630017"/>
            <a:ext cx="10601739" cy="4823792"/>
          </a:xfrm>
        </p:spPr>
        <p:txBody>
          <a:bodyPr>
            <a:normAutofit fontScale="85000" lnSpcReduction="20000"/>
          </a:bodyPr>
          <a:lstStyle/>
          <a:p>
            <a:r>
              <a:rPr lang="es-ES" sz="2800" dirty="0">
                <a:latin typeface="+mj-lt"/>
              </a:rPr>
              <a:t>Estas categorías se basan en la tensión nominal del circuito que se está probando y la proximidad a la tensión de la fuente.</a:t>
            </a:r>
          </a:p>
          <a:p>
            <a:r>
              <a:rPr lang="es-ES" sz="2800" dirty="0">
                <a:latin typeface="+mj-lt"/>
              </a:rPr>
              <a:t>Cuanto más cerca de la fuente, mayor es la posibilidad de un aumento transitorio de alta tensión.</a:t>
            </a:r>
          </a:p>
          <a:p>
            <a:r>
              <a:rPr lang="es-ES" sz="2800" dirty="0">
                <a:latin typeface="+mj-lt"/>
              </a:rPr>
              <a:t>Estas sobretensiones incluyen:</a:t>
            </a:r>
          </a:p>
          <a:p>
            <a:pPr lvl="1"/>
            <a:r>
              <a:rPr lang="es-ES" sz="2800" dirty="0">
                <a:latin typeface="+mj-lt"/>
              </a:rPr>
              <a:t>Relámpago</a:t>
            </a:r>
          </a:p>
          <a:p>
            <a:pPr lvl="1"/>
            <a:r>
              <a:rPr lang="es-ES" sz="2800" dirty="0">
                <a:latin typeface="+mj-lt"/>
              </a:rPr>
              <a:t>Voltajes inducidos</a:t>
            </a:r>
          </a:p>
          <a:p>
            <a:pPr lvl="1"/>
            <a:r>
              <a:rPr lang="es-ES" sz="2800" dirty="0">
                <a:latin typeface="+mj-lt"/>
              </a:rPr>
              <a:t>Fallas de contacto</a:t>
            </a:r>
          </a:p>
          <a:p>
            <a:pPr lvl="1"/>
            <a:r>
              <a:rPr lang="es-ES" sz="2800" dirty="0">
                <a:latin typeface="+mj-lt"/>
              </a:rPr>
              <a:t>Sobretensiones de conmutación</a:t>
            </a:r>
          </a:p>
          <a:p>
            <a:r>
              <a:rPr lang="es-ES" sz="2800" dirty="0">
                <a:latin typeface="+mj-lt"/>
              </a:rPr>
              <a:t>Cuanto menor es la impedancia de la fuente, mayor es la categoría del medidor.</a:t>
            </a:r>
          </a:p>
          <a:p>
            <a:r>
              <a:rPr lang="es-ES" sz="2800" dirty="0">
                <a:latin typeface="+mj-lt"/>
              </a:rPr>
              <a:t>Cuanto mayor sea la impedancia de la fuente, menor será la categoría del medidor.</a:t>
            </a:r>
            <a:endParaRPr lang="en-US" sz="28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37</a:t>
            </a:fld>
            <a:endParaRPr lang="en-US"/>
          </a:p>
        </p:txBody>
      </p:sp>
    </p:spTree>
    <p:extLst>
      <p:ext uri="{BB962C8B-B14F-4D97-AF65-F5344CB8AC3E}">
        <p14:creationId xmlns:p14="http://schemas.microsoft.com/office/powerpoint/2010/main" val="3326075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Instrumentos de prueba y equipo 1.6</a:t>
            </a:r>
            <a:endParaRPr lang="en-US" sz="3600" dirty="0"/>
          </a:p>
        </p:txBody>
      </p:sp>
      <p:pic>
        <p:nvPicPr>
          <p:cNvPr id="5" name="Content Placeholder 4" title="meter catergorie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13084" y="1690688"/>
            <a:ext cx="7737231" cy="4185138"/>
          </a:xfrm>
        </p:spPr>
      </p:pic>
      <p:sp>
        <p:nvSpPr>
          <p:cNvPr id="4" name="Slide Number Placeholder 3"/>
          <p:cNvSpPr>
            <a:spLocks noGrp="1"/>
          </p:cNvSpPr>
          <p:nvPr>
            <p:ph type="sldNum" sz="quarter" idx="12"/>
          </p:nvPr>
        </p:nvSpPr>
        <p:spPr/>
        <p:txBody>
          <a:bodyPr/>
          <a:lstStyle/>
          <a:p>
            <a:fld id="{81EE72E2-7ED3-4CEB-826F-A62099BB6980}" type="slidenum">
              <a:rPr lang="en-US" smtClean="0"/>
              <a:t>38</a:t>
            </a:fld>
            <a:endParaRPr lang="en-US"/>
          </a:p>
        </p:txBody>
      </p:sp>
      <p:sp>
        <p:nvSpPr>
          <p:cNvPr id="6" name="TextBox 5"/>
          <p:cNvSpPr txBox="1"/>
          <p:nvPr/>
        </p:nvSpPr>
        <p:spPr>
          <a:xfrm>
            <a:off x="3308838" y="6352198"/>
            <a:ext cx="5574323" cy="369277"/>
          </a:xfrm>
          <a:prstGeom prst="rect">
            <a:avLst/>
          </a:prstGeom>
          <a:noFill/>
        </p:spPr>
        <p:txBody>
          <a:bodyPr wrap="square" rtlCol="0">
            <a:spAutoFit/>
          </a:bodyPr>
          <a:lstStyle/>
          <a:p>
            <a:pPr algn="ctr"/>
            <a:r>
              <a:rPr lang="es-ES" dirty="0"/>
              <a:t>Reproducido con permiso, </a:t>
            </a:r>
            <a:r>
              <a:rPr lang="es-ES" dirty="0" err="1"/>
              <a:t>Fluke</a:t>
            </a:r>
            <a:r>
              <a:rPr lang="es-ES" dirty="0"/>
              <a:t> </a:t>
            </a:r>
            <a:r>
              <a:rPr lang="es-ES" dirty="0" err="1"/>
              <a:t>Corporation</a:t>
            </a:r>
            <a:endParaRPr lang="en-US" dirty="0"/>
          </a:p>
        </p:txBody>
      </p:sp>
    </p:spTree>
    <p:extLst>
      <p:ext uri="{BB962C8B-B14F-4D97-AF65-F5344CB8AC3E}">
        <p14:creationId xmlns:p14="http://schemas.microsoft.com/office/powerpoint/2010/main" val="2401732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Estándar NFPA 70E® para seguridad eléctrica en el lugar de trabajo® 1.16</a:t>
            </a:r>
            <a:endParaRPr lang="en-US" sz="3600" dirty="0"/>
          </a:p>
        </p:txBody>
      </p:sp>
      <p:sp>
        <p:nvSpPr>
          <p:cNvPr id="3" name="Content Placeholder 2"/>
          <p:cNvSpPr>
            <a:spLocks noGrp="1"/>
          </p:cNvSpPr>
          <p:nvPr>
            <p:ph idx="1"/>
          </p:nvPr>
        </p:nvSpPr>
        <p:spPr/>
        <p:txBody>
          <a:bodyPr>
            <a:normAutofit fontScale="92500" lnSpcReduction="10000"/>
          </a:bodyPr>
          <a:lstStyle/>
          <a:p>
            <a:r>
              <a:rPr lang="es-ES" sz="3200" dirty="0">
                <a:latin typeface="+mj-lt"/>
              </a:rPr>
              <a:t>Artículo 110. Requisitos generales para las prácticas de trabajo relacionadas con la seguridad eléctrica</a:t>
            </a:r>
          </a:p>
          <a:p>
            <a:pPr lvl="1"/>
            <a:r>
              <a:rPr lang="es-ES" sz="2800" dirty="0">
                <a:latin typeface="+mj-lt"/>
              </a:rPr>
              <a:t>Equipo eléctrico conectado con cable y enchufe portátil.</a:t>
            </a:r>
          </a:p>
          <a:p>
            <a:pPr lvl="2"/>
            <a:r>
              <a:rPr lang="es-ES" sz="2400" dirty="0">
                <a:latin typeface="+mj-lt"/>
              </a:rPr>
              <a:t>Manipulación y almacenamiento</a:t>
            </a:r>
          </a:p>
          <a:p>
            <a:pPr lvl="2"/>
            <a:r>
              <a:rPr lang="es-ES" sz="2400" dirty="0">
                <a:latin typeface="+mj-lt"/>
              </a:rPr>
              <a:t>Equipo de puesta a tierra</a:t>
            </a:r>
          </a:p>
          <a:p>
            <a:pPr lvl="2"/>
            <a:r>
              <a:rPr lang="es-ES" sz="2400" dirty="0">
                <a:latin typeface="+mj-lt"/>
              </a:rPr>
              <a:t>Inspección</a:t>
            </a:r>
          </a:p>
          <a:p>
            <a:pPr lvl="2"/>
            <a:r>
              <a:rPr lang="es-ES" sz="2400" dirty="0">
                <a:latin typeface="+mj-lt"/>
              </a:rPr>
              <a:t>Lugares de trabajo conductivo</a:t>
            </a:r>
          </a:p>
          <a:p>
            <a:pPr lvl="2"/>
            <a:r>
              <a:rPr lang="es-ES" sz="2400" dirty="0">
                <a:latin typeface="+mj-lt"/>
              </a:rPr>
              <a:t>Conexión de enchufes de accesorio</a:t>
            </a:r>
          </a:p>
          <a:p>
            <a:pPr lvl="2"/>
            <a:r>
              <a:rPr lang="es-ES" sz="2400" dirty="0">
                <a:latin typeface="+mj-lt"/>
              </a:rPr>
              <a:t>Instrucciones del fabricante</a:t>
            </a:r>
            <a:endParaRPr lang="en-US" sz="1600" dirty="0">
              <a:latin typeface="+mj-lt"/>
            </a:endParaRPr>
          </a:p>
          <a:p>
            <a:pPr marL="1371600" lvl="3" indent="0">
              <a:buNone/>
            </a:pPr>
            <a:endParaRPr lang="en-US" sz="22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39</a:t>
            </a:fld>
            <a:endParaRPr lang="en-US"/>
          </a:p>
        </p:txBody>
      </p:sp>
      <p:sp>
        <p:nvSpPr>
          <p:cNvPr id="6" name="TextBox 5"/>
          <p:cNvSpPr txBox="1"/>
          <p:nvPr/>
        </p:nvSpPr>
        <p:spPr>
          <a:xfrm>
            <a:off x="3213100" y="6356350"/>
            <a:ext cx="5561623"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346023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Regulaciones</a:t>
            </a:r>
            <a:r>
              <a:rPr lang="en-US" dirty="0"/>
              <a:t> de OSHA</a:t>
            </a:r>
          </a:p>
        </p:txBody>
      </p:sp>
      <p:sp>
        <p:nvSpPr>
          <p:cNvPr id="3" name="Content Placeholder 2"/>
          <p:cNvSpPr>
            <a:spLocks noGrp="1"/>
          </p:cNvSpPr>
          <p:nvPr>
            <p:ph idx="1"/>
          </p:nvPr>
        </p:nvSpPr>
        <p:spPr>
          <a:xfrm>
            <a:off x="1371600" y="2001078"/>
            <a:ext cx="9601200" cy="3866322"/>
          </a:xfrm>
        </p:spPr>
        <p:txBody>
          <a:bodyPr>
            <a:normAutofit/>
          </a:bodyPr>
          <a:lstStyle/>
          <a:p>
            <a:pPr>
              <a:buClrTx/>
            </a:pPr>
            <a:r>
              <a:rPr lang="en-US" sz="2800" dirty="0" err="1">
                <a:latin typeface="+mj-lt"/>
              </a:rPr>
              <a:t>Responsabilidades</a:t>
            </a:r>
            <a:r>
              <a:rPr lang="en-US" sz="2800" dirty="0">
                <a:latin typeface="+mj-lt"/>
              </a:rPr>
              <a:t> de </a:t>
            </a:r>
            <a:r>
              <a:rPr lang="en-US" sz="2800" dirty="0" err="1">
                <a:latin typeface="+mj-lt"/>
              </a:rPr>
              <a:t>trabajador</a:t>
            </a:r>
            <a:endParaRPr lang="en-US" sz="2800" dirty="0">
              <a:latin typeface="+mj-lt"/>
            </a:endParaRPr>
          </a:p>
          <a:p>
            <a:pPr lvl="1">
              <a:buClrTx/>
            </a:pPr>
            <a:r>
              <a:rPr lang="en-US" sz="2800" i="0" dirty="0">
                <a:latin typeface="+mj-lt"/>
              </a:rPr>
              <a:t>La </a:t>
            </a:r>
            <a:r>
              <a:rPr lang="en-US" sz="2800" i="0" dirty="0" err="1">
                <a:latin typeface="+mj-lt"/>
              </a:rPr>
              <a:t>Secci</a:t>
            </a:r>
            <a:r>
              <a:rPr lang="en-US" sz="2800" i="0" dirty="0" err="1">
                <a:latin typeface="+mj-lt"/>
                <a:cs typeface="Calibri" panose="020F0502020204030204" pitchFamily="34" charset="0"/>
              </a:rPr>
              <a:t>ón</a:t>
            </a:r>
            <a:r>
              <a:rPr lang="en-US" sz="2800" i="0" dirty="0">
                <a:latin typeface="+mj-lt"/>
                <a:cs typeface="Calibri" panose="020F0502020204030204" pitchFamily="34" charset="0"/>
              </a:rPr>
              <a:t> 5(b) de la Ley OSH </a:t>
            </a:r>
            <a:r>
              <a:rPr lang="en-US" sz="2800" i="0" dirty="0" err="1">
                <a:latin typeface="+mj-lt"/>
                <a:cs typeface="Calibri" panose="020F0502020204030204" pitchFamily="34" charset="0"/>
              </a:rPr>
              <a:t>establece</a:t>
            </a:r>
            <a:r>
              <a:rPr lang="en-US" sz="2800" i="0" dirty="0">
                <a:latin typeface="+mj-lt"/>
                <a:cs typeface="Calibri" panose="020F0502020204030204" pitchFamily="34" charset="0"/>
              </a:rPr>
              <a:t> que </a:t>
            </a:r>
            <a:r>
              <a:rPr lang="en-US" sz="2800" i="0" dirty="0" err="1">
                <a:latin typeface="+mj-lt"/>
                <a:cs typeface="Calibri" panose="020F0502020204030204" pitchFamily="34" charset="0"/>
              </a:rPr>
              <a:t>cada</a:t>
            </a:r>
            <a:r>
              <a:rPr lang="en-US" sz="2800" i="0" dirty="0">
                <a:latin typeface="+mj-lt"/>
                <a:cs typeface="Calibri" panose="020F0502020204030204" pitchFamily="34" charset="0"/>
              </a:rPr>
              <a:t> </a:t>
            </a:r>
            <a:r>
              <a:rPr lang="en-US" sz="2800" i="0" dirty="0" err="1">
                <a:latin typeface="+mj-lt"/>
                <a:cs typeface="Calibri" panose="020F0502020204030204" pitchFamily="34" charset="0"/>
              </a:rPr>
              <a:t>empleado</a:t>
            </a:r>
            <a:r>
              <a:rPr lang="en-US" sz="2800" i="0" dirty="0">
                <a:latin typeface="+mj-lt"/>
                <a:cs typeface="Calibri" panose="020F0502020204030204" pitchFamily="34" charset="0"/>
              </a:rPr>
              <a:t> </a:t>
            </a:r>
            <a:r>
              <a:rPr lang="en-US" sz="2800" i="0" dirty="0" err="1">
                <a:latin typeface="+mj-lt"/>
                <a:cs typeface="Calibri" panose="020F0502020204030204" pitchFamily="34" charset="0"/>
              </a:rPr>
              <a:t>debe</a:t>
            </a:r>
            <a:r>
              <a:rPr lang="en-US" sz="2800" i="0" dirty="0">
                <a:latin typeface="+mj-lt"/>
                <a:cs typeface="Calibri" panose="020F0502020204030204" pitchFamily="34" charset="0"/>
              </a:rPr>
              <a:t> </a:t>
            </a:r>
            <a:r>
              <a:rPr lang="en-US" sz="2800" i="0" dirty="0" err="1">
                <a:latin typeface="+mj-lt"/>
                <a:cs typeface="Calibri" panose="020F0502020204030204" pitchFamily="34" charset="0"/>
              </a:rPr>
              <a:t>cumplir</a:t>
            </a:r>
            <a:r>
              <a:rPr lang="en-US" sz="2800" i="0" dirty="0">
                <a:latin typeface="+mj-lt"/>
                <a:cs typeface="Calibri" panose="020F0502020204030204" pitchFamily="34" charset="0"/>
              </a:rPr>
              <a:t> con </a:t>
            </a:r>
            <a:r>
              <a:rPr lang="en-US" sz="2800" i="0" dirty="0" err="1">
                <a:latin typeface="+mj-lt"/>
                <a:cs typeface="Calibri" panose="020F0502020204030204" pitchFamily="34" charset="0"/>
              </a:rPr>
              <a:t>los</a:t>
            </a:r>
            <a:r>
              <a:rPr lang="en-US" sz="2800" i="0" dirty="0">
                <a:latin typeface="+mj-lt"/>
                <a:cs typeface="Calibri" panose="020F0502020204030204" pitchFamily="34" charset="0"/>
              </a:rPr>
              <a:t> </a:t>
            </a:r>
            <a:r>
              <a:rPr lang="en-US" sz="2800" i="0" dirty="0" err="1">
                <a:latin typeface="+mj-lt"/>
                <a:cs typeface="Calibri" panose="020F0502020204030204" pitchFamily="34" charset="0"/>
              </a:rPr>
              <a:t>estándares</a:t>
            </a:r>
            <a:r>
              <a:rPr lang="en-US" sz="2800" i="0" dirty="0">
                <a:latin typeface="+mj-lt"/>
                <a:cs typeface="Calibri" panose="020F0502020204030204" pitchFamily="34" charset="0"/>
              </a:rPr>
              <a:t> de </a:t>
            </a:r>
            <a:r>
              <a:rPr lang="en-US" sz="2800" i="0" dirty="0" err="1">
                <a:latin typeface="+mj-lt"/>
                <a:cs typeface="Calibri" panose="020F0502020204030204" pitchFamily="34" charset="0"/>
              </a:rPr>
              <a:t>seguridad</a:t>
            </a:r>
            <a:r>
              <a:rPr lang="en-US" sz="2800" i="0" dirty="0">
                <a:latin typeface="+mj-lt"/>
                <a:cs typeface="Calibri" panose="020F0502020204030204" pitchFamily="34" charset="0"/>
              </a:rPr>
              <a:t> y </a:t>
            </a:r>
            <a:r>
              <a:rPr lang="en-US" sz="2800" i="0" dirty="0" err="1">
                <a:latin typeface="+mj-lt"/>
                <a:cs typeface="Calibri" panose="020F0502020204030204" pitchFamily="34" charset="0"/>
              </a:rPr>
              <a:t>salud</a:t>
            </a:r>
            <a:r>
              <a:rPr lang="en-US" sz="2800" i="0" dirty="0">
                <a:latin typeface="+mj-lt"/>
                <a:cs typeface="Calibri" panose="020F0502020204030204" pitchFamily="34" charset="0"/>
              </a:rPr>
              <a:t> </a:t>
            </a:r>
            <a:r>
              <a:rPr lang="en-US" sz="2800" i="0" dirty="0" err="1">
                <a:latin typeface="+mj-lt"/>
                <a:cs typeface="Calibri" panose="020F0502020204030204" pitchFamily="34" charset="0"/>
              </a:rPr>
              <a:t>ocupacional</a:t>
            </a:r>
            <a:r>
              <a:rPr lang="en-US" sz="2800" i="0" dirty="0">
                <a:latin typeface="+mj-lt"/>
                <a:cs typeface="Calibri" panose="020F0502020204030204" pitchFamily="34" charset="0"/>
              </a:rPr>
              <a:t> y con </a:t>
            </a:r>
            <a:r>
              <a:rPr lang="en-US" sz="2800" i="0" dirty="0" err="1">
                <a:latin typeface="+mj-lt"/>
                <a:cs typeface="Calibri" panose="020F0502020204030204" pitchFamily="34" charset="0"/>
              </a:rPr>
              <a:t>todas</a:t>
            </a:r>
            <a:r>
              <a:rPr lang="en-US" sz="2800" i="0" dirty="0">
                <a:latin typeface="+mj-lt"/>
                <a:cs typeface="Calibri" panose="020F0502020204030204" pitchFamily="34" charset="0"/>
              </a:rPr>
              <a:t> las </a:t>
            </a:r>
            <a:r>
              <a:rPr lang="en-US" sz="2800" i="0" dirty="0" err="1">
                <a:latin typeface="+mj-lt"/>
                <a:cs typeface="Calibri" panose="020F0502020204030204" pitchFamily="34" charset="0"/>
              </a:rPr>
              <a:t>reglas</a:t>
            </a:r>
            <a:r>
              <a:rPr lang="en-US" sz="2800" i="0" dirty="0">
                <a:latin typeface="+mj-lt"/>
                <a:cs typeface="Calibri" panose="020F0502020204030204" pitchFamily="34" charset="0"/>
              </a:rPr>
              <a:t>, </a:t>
            </a:r>
            <a:r>
              <a:rPr lang="en-US" sz="2800" i="0" dirty="0" err="1">
                <a:latin typeface="+mj-lt"/>
                <a:cs typeface="Calibri" panose="020F0502020204030204" pitchFamily="34" charset="0"/>
              </a:rPr>
              <a:t>regulaciones</a:t>
            </a:r>
            <a:r>
              <a:rPr lang="en-US" sz="2800" i="0" dirty="0">
                <a:latin typeface="+mj-lt"/>
                <a:cs typeface="Calibri" panose="020F0502020204030204" pitchFamily="34" charset="0"/>
              </a:rPr>
              <a:t> y </a:t>
            </a:r>
            <a:r>
              <a:rPr lang="en-US" sz="2800" i="0" dirty="0" err="1">
                <a:latin typeface="+mj-lt"/>
                <a:cs typeface="Calibri" panose="020F0502020204030204" pitchFamily="34" charset="0"/>
              </a:rPr>
              <a:t>órdenes</a:t>
            </a:r>
            <a:r>
              <a:rPr lang="en-US" sz="2800" i="0" dirty="0">
                <a:latin typeface="+mj-lt"/>
                <a:cs typeface="Calibri" panose="020F0502020204030204" pitchFamily="34" charset="0"/>
              </a:rPr>
              <a:t> </a:t>
            </a:r>
            <a:r>
              <a:rPr lang="en-US" sz="2800" i="0" dirty="0" err="1">
                <a:latin typeface="+mj-lt"/>
                <a:cs typeface="Calibri" panose="020F0502020204030204" pitchFamily="34" charset="0"/>
              </a:rPr>
              <a:t>aplicables</a:t>
            </a:r>
            <a:r>
              <a:rPr lang="en-US" sz="2800" i="0" dirty="0">
                <a:latin typeface="+mj-lt"/>
                <a:cs typeface="Calibri" panose="020F0502020204030204" pitchFamily="34" charset="0"/>
              </a:rPr>
              <a:t>.</a:t>
            </a:r>
          </a:p>
          <a:p>
            <a:pPr lvl="1">
              <a:buClrTx/>
            </a:pPr>
            <a:r>
              <a:rPr lang="en-US" sz="2800" i="0" dirty="0">
                <a:latin typeface="+mj-lt"/>
              </a:rPr>
              <a:t>Se </a:t>
            </a:r>
            <a:r>
              <a:rPr lang="en-US" sz="2800" i="0" dirty="0" err="1">
                <a:latin typeface="+mj-lt"/>
              </a:rPr>
              <a:t>alienta</a:t>
            </a:r>
            <a:r>
              <a:rPr lang="en-US" sz="2800" i="0" dirty="0">
                <a:latin typeface="+mj-lt"/>
              </a:rPr>
              <a:t> a </a:t>
            </a:r>
            <a:r>
              <a:rPr lang="en-US" sz="2800" i="0" dirty="0" err="1">
                <a:latin typeface="+mj-lt"/>
              </a:rPr>
              <a:t>los</a:t>
            </a:r>
            <a:r>
              <a:rPr lang="en-US" sz="2800" i="0" dirty="0">
                <a:latin typeface="+mj-lt"/>
              </a:rPr>
              <a:t> </a:t>
            </a:r>
            <a:r>
              <a:rPr lang="en-US" sz="2800" i="0" dirty="0" err="1">
                <a:latin typeface="+mj-lt"/>
              </a:rPr>
              <a:t>trabajadores</a:t>
            </a:r>
            <a:r>
              <a:rPr lang="en-US" sz="2800" i="0" dirty="0">
                <a:latin typeface="+mj-lt"/>
              </a:rPr>
              <a:t> a </a:t>
            </a:r>
            <a:r>
              <a:rPr lang="en-US" sz="2800" i="0" dirty="0" err="1">
                <a:latin typeface="+mj-lt"/>
              </a:rPr>
              <a:t>seguir</a:t>
            </a:r>
            <a:r>
              <a:rPr lang="en-US" sz="2800" i="0" dirty="0">
                <a:latin typeface="+mj-lt"/>
              </a:rPr>
              <a:t> </a:t>
            </a:r>
            <a:r>
              <a:rPr lang="en-US" sz="2800" i="0" dirty="0" err="1">
                <a:latin typeface="+mj-lt"/>
              </a:rPr>
              <a:t>todas</a:t>
            </a:r>
            <a:r>
              <a:rPr lang="en-US" sz="2800" i="0" dirty="0">
                <a:latin typeface="+mj-lt"/>
              </a:rPr>
              <a:t> las </a:t>
            </a:r>
            <a:r>
              <a:rPr lang="en-US" sz="2800" i="0" dirty="0" err="1">
                <a:latin typeface="+mj-lt"/>
              </a:rPr>
              <a:t>normas</a:t>
            </a:r>
            <a:r>
              <a:rPr lang="en-US" sz="2800" i="0" dirty="0">
                <a:latin typeface="+mj-lt"/>
              </a:rPr>
              <a:t> de </a:t>
            </a:r>
            <a:r>
              <a:rPr lang="en-US" sz="2800" i="0" dirty="0" err="1">
                <a:latin typeface="+mj-lt"/>
              </a:rPr>
              <a:t>seguridad</a:t>
            </a:r>
            <a:r>
              <a:rPr lang="en-US" sz="2800" i="0" dirty="0">
                <a:latin typeface="+mj-lt"/>
              </a:rPr>
              <a:t> y </a:t>
            </a:r>
            <a:r>
              <a:rPr lang="en-US" sz="2800" i="0" dirty="0" err="1">
                <a:latin typeface="+mj-lt"/>
              </a:rPr>
              <a:t>salud</a:t>
            </a:r>
            <a:r>
              <a:rPr lang="en-US" sz="2800" i="0" dirty="0">
                <a:latin typeface="+mj-lt"/>
              </a:rPr>
              <a:t> </a:t>
            </a:r>
            <a:r>
              <a:rPr lang="en-US" sz="2800" i="0" dirty="0" err="1">
                <a:latin typeface="+mj-lt"/>
              </a:rPr>
              <a:t>apropiadas</a:t>
            </a:r>
            <a:r>
              <a:rPr lang="en-US" sz="2800" i="0" dirty="0">
                <a:latin typeface="+mj-lt"/>
              </a:rPr>
              <a:t>, y </a:t>
            </a:r>
            <a:r>
              <a:rPr lang="en-US" sz="2800" i="0" dirty="0" err="1">
                <a:latin typeface="+mj-lt"/>
              </a:rPr>
              <a:t>usar</a:t>
            </a:r>
            <a:r>
              <a:rPr lang="en-US" sz="2800" i="0" dirty="0">
                <a:latin typeface="+mj-lt"/>
              </a:rPr>
              <a:t> </a:t>
            </a:r>
            <a:r>
              <a:rPr lang="en-US" sz="2800" i="0" dirty="0" err="1">
                <a:latin typeface="+mj-lt"/>
              </a:rPr>
              <a:t>equipo</a:t>
            </a:r>
            <a:r>
              <a:rPr lang="en-US" sz="2800" i="0" dirty="0">
                <a:latin typeface="+mj-lt"/>
              </a:rPr>
              <a:t> de </a:t>
            </a:r>
            <a:r>
              <a:rPr lang="en-US" sz="2800" i="0" dirty="0" err="1">
                <a:latin typeface="+mj-lt"/>
              </a:rPr>
              <a:t>protecci</a:t>
            </a:r>
            <a:r>
              <a:rPr lang="en-US" sz="2800" i="0" dirty="0" err="1">
                <a:latin typeface="+mj-lt"/>
                <a:cs typeface="Calibri" panose="020F0502020204030204" pitchFamily="34" charset="0"/>
              </a:rPr>
              <a:t>ón</a:t>
            </a:r>
            <a:r>
              <a:rPr lang="en-US" sz="2800" i="0" dirty="0">
                <a:latin typeface="+mj-lt"/>
                <a:cs typeface="Calibri" panose="020F0502020204030204" pitchFamily="34" charset="0"/>
              </a:rPr>
              <a:t> </a:t>
            </a:r>
            <a:r>
              <a:rPr lang="en-US" sz="2800" i="0" dirty="0" err="1">
                <a:latin typeface="+mj-lt"/>
                <a:cs typeface="Calibri" panose="020F0502020204030204" pitchFamily="34" charset="0"/>
              </a:rPr>
              <a:t>mientras</a:t>
            </a:r>
            <a:r>
              <a:rPr lang="en-US" sz="2800" i="0" dirty="0">
                <a:latin typeface="+mj-lt"/>
                <a:cs typeface="Calibri" panose="020F0502020204030204" pitchFamily="34" charset="0"/>
              </a:rPr>
              <a:t> </a:t>
            </a:r>
            <a:r>
              <a:rPr lang="en-US" sz="2800" i="0" dirty="0" err="1">
                <a:latin typeface="+mj-lt"/>
                <a:cs typeface="Calibri" panose="020F0502020204030204" pitchFamily="34" charset="0"/>
              </a:rPr>
              <a:t>trabajan</a:t>
            </a:r>
            <a:r>
              <a:rPr lang="en-US" sz="2800" i="0" dirty="0">
                <a:latin typeface="+mj-lt"/>
                <a:cs typeface="Calibri" panose="020F0502020204030204" pitchFamily="34" charset="0"/>
              </a:rPr>
              <a:t>.</a:t>
            </a:r>
            <a:endParaRPr lang="en-US" sz="2800" i="0" dirty="0">
              <a:latin typeface="+mj-lt"/>
            </a:endParaRPr>
          </a:p>
          <a:p>
            <a:pPr lvl="1">
              <a:buClrTx/>
            </a:pPr>
            <a:endParaRPr lang="en-US" sz="2800" dirty="0"/>
          </a:p>
        </p:txBody>
      </p:sp>
    </p:spTree>
    <p:extLst>
      <p:ext uri="{BB962C8B-B14F-4D97-AF65-F5344CB8AC3E}">
        <p14:creationId xmlns:p14="http://schemas.microsoft.com/office/powerpoint/2010/main" val="782498534"/>
      </p:ext>
    </p:extLst>
  </p:cSld>
  <p:clrMapOvr>
    <a:masterClrMapping/>
  </p:clrMapOvr>
  <p:transition advTm="265"/>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s-ES" dirty="0"/>
              <a:t>1910.334 Uso del equipo 1.1</a:t>
            </a:r>
            <a:r>
              <a:rPr lang="en-US" altLang="en-US" dirty="0"/>
              <a:t/>
            </a:r>
            <a:br>
              <a:rPr lang="en-US" altLang="en-US" dirty="0"/>
            </a:br>
            <a:endParaRPr lang="en-US" dirty="0"/>
          </a:p>
        </p:txBody>
      </p:sp>
      <p:sp>
        <p:nvSpPr>
          <p:cNvPr id="4" name="Content Placeholder 3"/>
          <p:cNvSpPr>
            <a:spLocks noGrp="1"/>
          </p:cNvSpPr>
          <p:nvPr>
            <p:ph idx="1"/>
          </p:nvPr>
        </p:nvSpPr>
        <p:spPr>
          <a:xfrm>
            <a:off x="838200" y="1825625"/>
            <a:ext cx="8592671" cy="4718610"/>
          </a:xfrm>
        </p:spPr>
        <p:txBody>
          <a:bodyPr>
            <a:normAutofit fontScale="85000" lnSpcReduction="20000"/>
          </a:bodyPr>
          <a:lstStyle/>
          <a:p>
            <a:pPr marL="0" indent="0">
              <a:buNone/>
            </a:pPr>
            <a:r>
              <a:rPr lang="es-ES" sz="3000" b="1" dirty="0">
                <a:latin typeface="+mj-lt"/>
              </a:rPr>
              <a:t>Equipo eléctrico portátil</a:t>
            </a:r>
          </a:p>
          <a:p>
            <a:r>
              <a:rPr lang="es-ES" sz="3000" dirty="0">
                <a:latin typeface="+mj-lt"/>
              </a:rPr>
              <a:t>Manejado de una manera que no cause daño.</a:t>
            </a:r>
          </a:p>
          <a:p>
            <a:r>
              <a:rPr lang="es-ES" sz="3000" dirty="0">
                <a:latin typeface="+mj-lt"/>
              </a:rPr>
              <a:t>Visualmente inspeccionado por defectos antes del uso en cada turno.</a:t>
            </a:r>
          </a:p>
          <a:p>
            <a:r>
              <a:rPr lang="es-ES" sz="3000" dirty="0">
                <a:latin typeface="+mj-lt"/>
              </a:rPr>
              <a:t>Los cables flexibles utilizados con equipos de tipo tierra deben contener un conductor de tierra para el equipo.</a:t>
            </a:r>
          </a:p>
          <a:p>
            <a:r>
              <a:rPr lang="es-ES" sz="3000" dirty="0">
                <a:latin typeface="+mj-lt"/>
              </a:rPr>
              <a:t>El equipo eléctrico portátil utilizado en lugares altamente conductivos debe estar aprobado para esas ubicaciones.</a:t>
            </a:r>
          </a:p>
          <a:p>
            <a:r>
              <a:rPr lang="es-ES" sz="3000" dirty="0">
                <a:latin typeface="+mj-lt"/>
              </a:rPr>
              <a:t>Se debe usar equipo de protección aislado si las manos de los empleados están mojadas al enchufar o desenchufar los cables flexibles y el cable y enchufar el equipo conectado.</a:t>
            </a:r>
            <a:r>
              <a:rPr lang="en-US" altLang="en-US" sz="2400" dirty="0"/>
              <a:t>	</a:t>
            </a:r>
            <a:endParaRPr lang="en-US" dirty="0">
              <a:latin typeface="+mj-lt"/>
            </a:endParaRPr>
          </a:p>
          <a:p>
            <a:pPr lvl="1"/>
            <a:endParaRPr lang="en-US" dirty="0">
              <a:latin typeface="+mj-lt"/>
            </a:endParaRPr>
          </a:p>
          <a:p>
            <a:pPr marL="0" indent="0">
              <a:buNone/>
            </a:pPr>
            <a:endParaRPr lang="en-US" sz="4400" dirty="0"/>
          </a:p>
        </p:txBody>
      </p:sp>
      <p:sp>
        <p:nvSpPr>
          <p:cNvPr id="2" name="Slide Number Placeholder 1"/>
          <p:cNvSpPr>
            <a:spLocks noGrp="1"/>
          </p:cNvSpPr>
          <p:nvPr>
            <p:ph type="sldNum" sz="quarter" idx="12"/>
          </p:nvPr>
        </p:nvSpPr>
        <p:spPr/>
        <p:txBody>
          <a:bodyPr/>
          <a:lstStyle/>
          <a:p>
            <a:fld id="{03AE46D5-F5C2-466A-A152-8CD799C5A496}" type="slidenum">
              <a:rPr lang="en-US" smtClean="0"/>
              <a:t>40</a:t>
            </a:fld>
            <a:endParaRPr lang="en-US"/>
          </a:p>
        </p:txBody>
      </p:sp>
      <p:sp>
        <p:nvSpPr>
          <p:cNvPr id="6" name="TextBox 5"/>
          <p:cNvSpPr txBox="1"/>
          <p:nvPr/>
        </p:nvSpPr>
        <p:spPr>
          <a:xfrm>
            <a:off x="9646024" y="3429000"/>
            <a:ext cx="2330823" cy="369332"/>
          </a:xfrm>
          <a:prstGeom prst="rect">
            <a:avLst/>
          </a:prstGeom>
          <a:noFill/>
        </p:spPr>
        <p:txBody>
          <a:bodyPr wrap="square" rtlCol="0">
            <a:spAutoFit/>
          </a:bodyPr>
          <a:lstStyle/>
          <a:p>
            <a:r>
              <a:rPr lang="en-US" dirty="0" err="1"/>
              <a:t>Foto</a:t>
            </a:r>
            <a:r>
              <a:rPr lang="en-US" dirty="0"/>
              <a:t> </a:t>
            </a:r>
            <a:r>
              <a:rPr lang="en-US" dirty="0" err="1"/>
              <a:t>cortesía</a:t>
            </a:r>
            <a:r>
              <a:rPr lang="en-US" dirty="0"/>
              <a:t> de OSHA</a:t>
            </a:r>
          </a:p>
        </p:txBody>
      </p:sp>
      <p:pic>
        <p:nvPicPr>
          <p:cNvPr id="7" name="Picture 6" title="shock"/>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64976" y="1514889"/>
            <a:ext cx="2324100" cy="1866900"/>
          </a:xfrm>
          <a:prstGeom prst="rect">
            <a:avLst/>
          </a:prstGeom>
        </p:spPr>
      </p:pic>
    </p:spTree>
    <p:extLst>
      <p:ext uri="{BB962C8B-B14F-4D97-AF65-F5344CB8AC3E}">
        <p14:creationId xmlns:p14="http://schemas.microsoft.com/office/powerpoint/2010/main" val="2377212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p:txBody>
          <a:bodyPr>
            <a:normAutofit/>
          </a:bodyPr>
          <a:lstStyle/>
          <a:p>
            <a:pPr algn="ctr">
              <a:defRPr/>
            </a:pPr>
            <a:r>
              <a:rPr lang="es-ES" sz="3200" dirty="0"/>
              <a:t>Inspección de herramientas eléctricas portátiles y cables de extensión 1.1</a:t>
            </a:r>
            <a:endParaRPr lang="en-US" sz="3200" dirty="0"/>
          </a:p>
        </p:txBody>
      </p:sp>
      <p:sp>
        <p:nvSpPr>
          <p:cNvPr id="712707" name="Rectangle 3"/>
          <p:cNvSpPr>
            <a:spLocks noGrp="1" noChangeArrowheads="1"/>
          </p:cNvSpPr>
          <p:nvPr>
            <p:ph idx="1"/>
          </p:nvPr>
        </p:nvSpPr>
        <p:spPr>
          <a:xfrm>
            <a:off x="838200" y="1825625"/>
            <a:ext cx="6405281" cy="3499410"/>
          </a:xfrm>
        </p:spPr>
        <p:txBody>
          <a:bodyPr>
            <a:normAutofit/>
          </a:bodyPr>
          <a:lstStyle/>
          <a:p>
            <a:pPr marL="0" indent="0">
              <a:buNone/>
              <a:defRPr/>
            </a:pPr>
            <a:r>
              <a:rPr lang="es-ES" b="1" dirty="0">
                <a:latin typeface="+mj-lt"/>
              </a:rPr>
              <a:t>Inspección visual</a:t>
            </a:r>
          </a:p>
          <a:p>
            <a:pPr>
              <a:defRPr/>
            </a:pPr>
            <a:r>
              <a:rPr lang="es-ES" dirty="0">
                <a:latin typeface="+mj-lt"/>
              </a:rPr>
              <a:t>Signos de sobrecalentamiento</a:t>
            </a:r>
          </a:p>
          <a:p>
            <a:pPr>
              <a:defRPr/>
            </a:pPr>
            <a:r>
              <a:rPr lang="es-ES" dirty="0">
                <a:latin typeface="+mj-lt"/>
              </a:rPr>
              <a:t>Cable seguro para la herramienta o la tapa del cable</a:t>
            </a:r>
          </a:p>
          <a:p>
            <a:pPr>
              <a:defRPr/>
            </a:pPr>
            <a:r>
              <a:rPr lang="es-ES" dirty="0">
                <a:latin typeface="+mj-lt"/>
              </a:rPr>
              <a:t>Cortes, roturas u otros daños a la chaqueta del cordón</a:t>
            </a:r>
          </a:p>
          <a:p>
            <a:pPr>
              <a:defRPr/>
            </a:pPr>
            <a:r>
              <a:rPr lang="es-ES" dirty="0">
                <a:latin typeface="+mj-lt"/>
              </a:rPr>
              <a:t>Falta la conexión a tierra en herramientas y cables puestos a tierra</a:t>
            </a:r>
          </a:p>
          <a:p>
            <a:pPr>
              <a:defRPr/>
            </a:pPr>
            <a:r>
              <a:rPr lang="es-ES" dirty="0">
                <a:latin typeface="+mj-lt"/>
              </a:rPr>
              <a:t>Daño a la carcasa de la herramienta</a:t>
            </a:r>
          </a:p>
          <a:p>
            <a:pPr>
              <a:defRPr/>
            </a:pPr>
            <a:r>
              <a:rPr lang="es-ES" dirty="0">
                <a:latin typeface="+mj-lt"/>
              </a:rPr>
              <a:t>Piezas sueltas o perdidas y hardware</a:t>
            </a:r>
            <a:endParaRPr lang="en-US" dirty="0">
              <a:latin typeface="+mj-lt"/>
            </a:endParaRPr>
          </a:p>
        </p:txBody>
      </p:sp>
      <p:sp>
        <p:nvSpPr>
          <p:cNvPr id="5" name="Slide Number Placeholder 4"/>
          <p:cNvSpPr>
            <a:spLocks noGrp="1"/>
          </p:cNvSpPr>
          <p:nvPr>
            <p:ph type="sldNum" sz="quarter" idx="12"/>
          </p:nvPr>
        </p:nvSpPr>
        <p:spPr/>
        <p:txBody>
          <a:bodyPr/>
          <a:lstStyle/>
          <a:p>
            <a:fld id="{03AE46D5-F5C2-466A-A152-8CD799C5A496}" type="slidenum">
              <a:rPr lang="en-US" smtClean="0"/>
              <a:t>41</a:t>
            </a:fld>
            <a:endParaRPr lang="en-US" dirty="0"/>
          </a:p>
        </p:txBody>
      </p:sp>
      <p:pic>
        <p:nvPicPr>
          <p:cNvPr id="7" name="Picture 6" descr="worn_insulation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8202705" y="1690688"/>
            <a:ext cx="2653553" cy="20170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Slide4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9529481" y="3707746"/>
            <a:ext cx="2286000" cy="2209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6" descr="missingpi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33128" y="3707746"/>
            <a:ext cx="2196353"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35153" y="6060469"/>
            <a:ext cx="3021105" cy="369332"/>
          </a:xfrm>
          <a:prstGeom prst="rect">
            <a:avLst/>
          </a:prstGeom>
          <a:noFill/>
        </p:spPr>
        <p:txBody>
          <a:bodyPr wrap="square" rtlCol="0">
            <a:spAutoFit/>
          </a:bodyPr>
          <a:lstStyle/>
          <a:p>
            <a:pPr algn="ctr"/>
            <a:r>
              <a:rPr lang="en-US" dirty="0" err="1"/>
              <a:t>Fotos</a:t>
            </a:r>
            <a:r>
              <a:rPr lang="en-US" dirty="0"/>
              <a:t> </a:t>
            </a:r>
            <a:r>
              <a:rPr lang="en-US" dirty="0" err="1"/>
              <a:t>cortesía</a:t>
            </a:r>
            <a:r>
              <a:rPr lang="en-US" dirty="0"/>
              <a:t> de OSHA</a:t>
            </a:r>
          </a:p>
        </p:txBody>
      </p:sp>
      <p:sp>
        <p:nvSpPr>
          <p:cNvPr id="2" name="TextBox 1"/>
          <p:cNvSpPr txBox="1"/>
          <p:nvPr/>
        </p:nvSpPr>
        <p:spPr>
          <a:xfrm>
            <a:off x="4360984" y="5987018"/>
            <a:ext cx="2672861" cy="369332"/>
          </a:xfrm>
          <a:prstGeom prst="rect">
            <a:avLst/>
          </a:prstGeom>
          <a:noFill/>
        </p:spPr>
        <p:txBody>
          <a:bodyPr wrap="square" rtlCol="0">
            <a:spAutoFit/>
          </a:bodyPr>
          <a:lstStyle/>
          <a:p>
            <a:pPr algn="ctr"/>
            <a:r>
              <a:rPr lang="en-US" dirty="0" err="1">
                <a:solidFill>
                  <a:srgbClr val="FF0000"/>
                </a:solidFill>
              </a:rPr>
              <a:t>Condición</a:t>
            </a:r>
            <a:r>
              <a:rPr lang="en-US" dirty="0">
                <a:solidFill>
                  <a:srgbClr val="FF0000"/>
                </a:solidFill>
              </a:rPr>
              <a:t> </a:t>
            </a:r>
            <a:r>
              <a:rPr lang="en-US" dirty="0" err="1">
                <a:solidFill>
                  <a:srgbClr val="FF0000"/>
                </a:solidFill>
              </a:rPr>
              <a:t>insegura</a:t>
            </a:r>
            <a:endParaRPr lang="en-US" dirty="0">
              <a:solidFill>
                <a:srgbClr val="FF0000"/>
              </a:solidFill>
            </a:endParaRPr>
          </a:p>
        </p:txBody>
      </p:sp>
      <p:cxnSp>
        <p:nvCxnSpPr>
          <p:cNvPr id="10" name="Straight Arrow Connector 9" title="unsafe condition"/>
          <p:cNvCxnSpPr/>
          <p:nvPr/>
        </p:nvCxnSpPr>
        <p:spPr>
          <a:xfrm flipV="1">
            <a:off x="6589575" y="4688959"/>
            <a:ext cx="3392625" cy="139160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title="unsafe condition"/>
          <p:cNvCxnSpPr/>
          <p:nvPr/>
        </p:nvCxnSpPr>
        <p:spPr>
          <a:xfrm flipV="1">
            <a:off x="6159787" y="4799250"/>
            <a:ext cx="1536413" cy="11826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title="unsafe condition"/>
          <p:cNvCxnSpPr>
            <a:stCxn id="2" idx="0"/>
          </p:cNvCxnSpPr>
          <p:nvPr/>
        </p:nvCxnSpPr>
        <p:spPr>
          <a:xfrm flipV="1">
            <a:off x="5697415" y="3390901"/>
            <a:ext cx="2733889" cy="259611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446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1345096" y="235226"/>
            <a:ext cx="9601200" cy="904461"/>
          </a:xfrm>
        </p:spPr>
        <p:txBody>
          <a:bodyPr>
            <a:normAutofit fontScale="90000"/>
          </a:bodyPr>
          <a:lstStyle/>
          <a:p>
            <a:pPr algn="ctr">
              <a:defRPr/>
            </a:pPr>
            <a:r>
              <a:rPr lang="es-ES" sz="3200" dirty="0"/>
              <a:t>Inspección de herramientas eléctricas portátiles y cables de extensión 1.2</a:t>
            </a:r>
            <a:endParaRPr lang="en-US" sz="3200" b="1" dirty="0"/>
          </a:p>
        </p:txBody>
      </p:sp>
      <p:sp>
        <p:nvSpPr>
          <p:cNvPr id="714755" name="Rectangle 3"/>
          <p:cNvSpPr>
            <a:spLocks noGrp="1" noChangeArrowheads="1"/>
          </p:cNvSpPr>
          <p:nvPr>
            <p:ph idx="1"/>
          </p:nvPr>
        </p:nvSpPr>
        <p:spPr>
          <a:xfrm>
            <a:off x="1460500" y="1599848"/>
            <a:ext cx="6901622" cy="4641926"/>
          </a:xfrm>
        </p:spPr>
        <p:txBody>
          <a:bodyPr>
            <a:normAutofit/>
          </a:bodyPr>
          <a:lstStyle/>
          <a:p>
            <a:pPr>
              <a:defRPr/>
            </a:pPr>
            <a:r>
              <a:rPr lang="es-ES" sz="2400" dirty="0">
                <a:latin typeface="+mj-lt"/>
              </a:rPr>
              <a:t>Inspecciones mecánicas: operar la herramienta</a:t>
            </a:r>
          </a:p>
          <a:p>
            <a:pPr lvl="1">
              <a:defRPr/>
            </a:pPr>
            <a:r>
              <a:rPr lang="es-ES" sz="2400" dirty="0">
                <a:latin typeface="+mj-lt"/>
              </a:rPr>
              <a:t>Pegar el gatillo o el botón de bloqueo</a:t>
            </a:r>
          </a:p>
          <a:p>
            <a:pPr lvl="1">
              <a:defRPr/>
            </a:pPr>
            <a:r>
              <a:rPr lang="es-ES" sz="2400" dirty="0">
                <a:latin typeface="+mj-lt"/>
              </a:rPr>
              <a:t>Excesivo chispeo del motor</a:t>
            </a:r>
          </a:p>
          <a:p>
            <a:pPr lvl="1">
              <a:defRPr/>
            </a:pPr>
            <a:r>
              <a:rPr lang="es-ES" sz="2400" dirty="0">
                <a:latin typeface="+mj-lt"/>
              </a:rPr>
              <a:t>Operación impar</a:t>
            </a:r>
          </a:p>
          <a:p>
            <a:pPr lvl="2">
              <a:defRPr/>
            </a:pPr>
            <a:r>
              <a:rPr lang="es-ES" sz="2400" dirty="0">
                <a:latin typeface="+mj-lt"/>
              </a:rPr>
              <a:t>Lentitud, vibración, problemas con el mandril</a:t>
            </a:r>
          </a:p>
          <a:p>
            <a:pPr lvl="1">
              <a:defRPr/>
            </a:pPr>
            <a:r>
              <a:rPr lang="es-ES" sz="2400" dirty="0">
                <a:latin typeface="+mj-lt"/>
              </a:rPr>
              <a:t>Ruidos extraños</a:t>
            </a:r>
          </a:p>
          <a:p>
            <a:pPr lvl="2">
              <a:defRPr/>
            </a:pPr>
            <a:r>
              <a:rPr lang="es-ES" sz="2400" dirty="0">
                <a:latin typeface="+mj-lt"/>
              </a:rPr>
              <a:t>Rechinar, zumbar, raspar</a:t>
            </a:r>
          </a:p>
          <a:p>
            <a:pPr lvl="1">
              <a:defRPr/>
            </a:pPr>
            <a:r>
              <a:rPr lang="es-ES" sz="2400" dirty="0">
                <a:latin typeface="+mj-lt"/>
              </a:rPr>
              <a:t>Excesivo calentamiento mientras se está ejecutando</a:t>
            </a:r>
            <a:endParaRPr lang="en-US" sz="2400" dirty="0">
              <a:latin typeface="+mj-lt"/>
            </a:endParaRPr>
          </a:p>
        </p:txBody>
      </p:sp>
      <p:sp>
        <p:nvSpPr>
          <p:cNvPr id="5" name="Slide Number Placeholder 4"/>
          <p:cNvSpPr>
            <a:spLocks noGrp="1"/>
          </p:cNvSpPr>
          <p:nvPr>
            <p:ph type="sldNum" sz="quarter" idx="12"/>
          </p:nvPr>
        </p:nvSpPr>
        <p:spPr/>
        <p:txBody>
          <a:bodyPr/>
          <a:lstStyle/>
          <a:p>
            <a:fld id="{03AE46D5-F5C2-466A-A152-8CD799C5A496}" type="slidenum">
              <a:rPr lang="en-US" smtClean="0"/>
              <a:t>42</a:t>
            </a:fld>
            <a:endParaRPr lang="en-US"/>
          </a:p>
        </p:txBody>
      </p:sp>
      <p:sp>
        <p:nvSpPr>
          <p:cNvPr id="3" name="TextBox 2"/>
          <p:cNvSpPr txBox="1"/>
          <p:nvPr/>
        </p:nvSpPr>
        <p:spPr>
          <a:xfrm>
            <a:off x="8585947" y="3838853"/>
            <a:ext cx="2559424" cy="369332"/>
          </a:xfrm>
          <a:prstGeom prst="rect">
            <a:avLst/>
          </a:prstGeom>
          <a:noFill/>
        </p:spPr>
        <p:txBody>
          <a:bodyPr wrap="square" rtlCol="0">
            <a:spAutoFit/>
          </a:bodyPr>
          <a:lstStyle/>
          <a:p>
            <a:r>
              <a:rPr lang="en-US" dirty="0" err="1"/>
              <a:t>Foto</a:t>
            </a:r>
            <a:r>
              <a:rPr lang="en-US" dirty="0"/>
              <a:t> </a:t>
            </a:r>
            <a:r>
              <a:rPr lang="en-US" dirty="0" err="1"/>
              <a:t>cortesía</a:t>
            </a:r>
            <a:r>
              <a:rPr lang="en-US" dirty="0"/>
              <a:t> de OSHA</a:t>
            </a:r>
          </a:p>
        </p:txBody>
      </p:sp>
      <p:pic>
        <p:nvPicPr>
          <p:cNvPr id="4" name="Picture 3" title="shock"/>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92008" y="1682364"/>
            <a:ext cx="2658140" cy="2194560"/>
          </a:xfrm>
          <a:prstGeom prst="rect">
            <a:avLst/>
          </a:prstGeom>
        </p:spPr>
      </p:pic>
    </p:spTree>
    <p:extLst>
      <p:ext uri="{BB962C8B-B14F-4D97-AF65-F5344CB8AC3E}">
        <p14:creationId xmlns:p14="http://schemas.microsoft.com/office/powerpoint/2010/main" val="3529596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Estándar NFPA 70E® para seguridad eléctrica en el lugar de trabajo® 1.17</a:t>
            </a:r>
            <a:endParaRPr lang="en-US" sz="3600" dirty="0"/>
          </a:p>
        </p:txBody>
      </p:sp>
      <p:sp>
        <p:nvSpPr>
          <p:cNvPr id="3" name="Content Placeholder 2"/>
          <p:cNvSpPr>
            <a:spLocks noGrp="1"/>
          </p:cNvSpPr>
          <p:nvPr>
            <p:ph idx="1"/>
          </p:nvPr>
        </p:nvSpPr>
        <p:spPr>
          <a:xfrm>
            <a:off x="838200" y="1825625"/>
            <a:ext cx="8235462" cy="4351338"/>
          </a:xfrm>
        </p:spPr>
        <p:txBody>
          <a:bodyPr>
            <a:normAutofit/>
          </a:bodyPr>
          <a:lstStyle/>
          <a:p>
            <a:r>
              <a:rPr lang="es-ES" sz="3200" dirty="0">
                <a:latin typeface="+mj-lt"/>
              </a:rPr>
              <a:t>Artículo 110. Requisitos generales para las prácticas de trabajo relacionadas con la seguridad eléctrica</a:t>
            </a:r>
          </a:p>
          <a:p>
            <a:pPr lvl="1"/>
            <a:r>
              <a:rPr lang="es-ES" sz="2800" dirty="0">
                <a:latin typeface="+mj-lt"/>
              </a:rPr>
              <a:t>Protección del interruptor de circuito de falla a tierra (GFCI).</a:t>
            </a:r>
          </a:p>
          <a:p>
            <a:pPr lvl="2"/>
            <a:r>
              <a:rPr lang="es-ES" sz="2400" dirty="0">
                <a:latin typeface="+mj-lt"/>
              </a:rPr>
              <a:t>General</a:t>
            </a:r>
          </a:p>
          <a:p>
            <a:pPr lvl="2"/>
            <a:r>
              <a:rPr lang="es-ES" sz="2400" dirty="0">
                <a:latin typeface="+mj-lt"/>
              </a:rPr>
              <a:t>Mantenimiento y construcción</a:t>
            </a:r>
          </a:p>
          <a:p>
            <a:pPr lvl="2"/>
            <a:r>
              <a:rPr lang="es-ES" sz="2400" dirty="0">
                <a:latin typeface="+mj-lt"/>
              </a:rPr>
              <a:t>Al aire libre</a:t>
            </a:r>
          </a:p>
          <a:p>
            <a:pPr lvl="2"/>
            <a:r>
              <a:rPr lang="es-ES" sz="2400" dirty="0">
                <a:latin typeface="+mj-lt"/>
              </a:rPr>
              <a:t>Pruebas</a:t>
            </a:r>
            <a:endParaRPr lang="en-US" sz="1600" dirty="0">
              <a:latin typeface="+mj-lt"/>
            </a:endParaRPr>
          </a:p>
          <a:p>
            <a:pPr marL="1371600" lvl="3" indent="0">
              <a:buNone/>
            </a:pPr>
            <a:endParaRPr lang="en-US" sz="22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43</a:t>
            </a:fld>
            <a:endParaRPr lang="en-US"/>
          </a:p>
        </p:txBody>
      </p:sp>
      <p:sp>
        <p:nvSpPr>
          <p:cNvPr id="6" name="TextBox 5"/>
          <p:cNvSpPr txBox="1"/>
          <p:nvPr/>
        </p:nvSpPr>
        <p:spPr>
          <a:xfrm>
            <a:off x="3162300" y="6356350"/>
            <a:ext cx="5612423"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
        <p:nvSpPr>
          <p:cNvPr id="7" name="TextBox 6"/>
          <p:cNvSpPr txBox="1"/>
          <p:nvPr/>
        </p:nvSpPr>
        <p:spPr>
          <a:xfrm>
            <a:off x="9073662" y="4783015"/>
            <a:ext cx="2409093" cy="369332"/>
          </a:xfrm>
          <a:prstGeom prst="rect">
            <a:avLst/>
          </a:prstGeom>
          <a:noFill/>
        </p:spPr>
        <p:txBody>
          <a:bodyPr wrap="square" rtlCol="0">
            <a:spAutoFit/>
          </a:bodyPr>
          <a:lstStyle/>
          <a:p>
            <a:r>
              <a:rPr lang="en-US" dirty="0" err="1"/>
              <a:t>Foto</a:t>
            </a:r>
            <a:r>
              <a:rPr lang="en-US" dirty="0"/>
              <a:t> </a:t>
            </a:r>
            <a:r>
              <a:rPr lang="en-US" dirty="0" err="1"/>
              <a:t>cortesía</a:t>
            </a:r>
            <a:r>
              <a:rPr lang="en-US" dirty="0"/>
              <a:t> de OSHA</a:t>
            </a:r>
          </a:p>
        </p:txBody>
      </p:sp>
      <p:pic>
        <p:nvPicPr>
          <p:cNvPr id="8" name="Picture 7" title="GFCI receptacl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69287" y="1630017"/>
            <a:ext cx="1842052" cy="2716696"/>
          </a:xfrm>
          <a:prstGeom prst="rect">
            <a:avLst/>
          </a:prstGeom>
        </p:spPr>
      </p:pic>
    </p:spTree>
    <p:extLst>
      <p:ext uri="{BB962C8B-B14F-4D97-AF65-F5344CB8AC3E}">
        <p14:creationId xmlns:p14="http://schemas.microsoft.com/office/powerpoint/2010/main" val="416065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Estándar NFPA 70E® para seguridad eléctrica en el lugar de trabajo® 1.18</a:t>
            </a:r>
            <a:endParaRPr lang="en-US" sz="3600" dirty="0"/>
          </a:p>
        </p:txBody>
      </p:sp>
      <p:sp>
        <p:nvSpPr>
          <p:cNvPr id="3" name="Content Placeholder 2"/>
          <p:cNvSpPr>
            <a:spLocks noGrp="1"/>
          </p:cNvSpPr>
          <p:nvPr>
            <p:ph idx="1"/>
          </p:nvPr>
        </p:nvSpPr>
        <p:spPr/>
        <p:txBody>
          <a:bodyPr/>
          <a:lstStyle/>
          <a:p>
            <a:r>
              <a:rPr lang="es-ES" sz="3200" dirty="0">
                <a:latin typeface="+mj-lt"/>
              </a:rPr>
              <a:t>Artículo 110. Requisitos generales para las prácticas de trabajo relacionadas con la seguridad eléctrica</a:t>
            </a:r>
          </a:p>
          <a:p>
            <a:pPr lvl="1"/>
            <a:r>
              <a:rPr lang="es-ES" sz="2800" dirty="0">
                <a:latin typeface="+mj-lt"/>
              </a:rPr>
              <a:t>Modificación de protección contra </a:t>
            </a:r>
            <a:r>
              <a:rPr lang="es-ES" sz="2800" dirty="0" err="1">
                <a:latin typeface="+mj-lt"/>
              </a:rPr>
              <a:t>sobrecorriente</a:t>
            </a:r>
            <a:r>
              <a:rPr lang="es-ES" sz="2800" dirty="0">
                <a:latin typeface="+mj-lt"/>
              </a:rPr>
              <a:t>.</a:t>
            </a:r>
          </a:p>
          <a:p>
            <a:pPr lvl="2"/>
            <a:r>
              <a:rPr lang="es-ES" sz="2400" dirty="0">
                <a:latin typeface="+mj-lt"/>
              </a:rPr>
              <a:t>La protección de </a:t>
            </a:r>
            <a:r>
              <a:rPr lang="es-ES" sz="2400" dirty="0" err="1">
                <a:latin typeface="+mj-lt"/>
              </a:rPr>
              <a:t>sobrecorriente</a:t>
            </a:r>
            <a:r>
              <a:rPr lang="es-ES" sz="2400" dirty="0">
                <a:latin typeface="+mj-lt"/>
              </a:rPr>
              <a:t> de circuitos y conductores no debe ser modificada</a:t>
            </a:r>
            <a:endParaRPr lang="en-US" sz="14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44</a:t>
            </a:fld>
            <a:endParaRPr lang="en-US"/>
          </a:p>
        </p:txBody>
      </p:sp>
      <p:sp>
        <p:nvSpPr>
          <p:cNvPr id="6" name="TextBox 5"/>
          <p:cNvSpPr txBox="1"/>
          <p:nvPr/>
        </p:nvSpPr>
        <p:spPr>
          <a:xfrm>
            <a:off x="3225800" y="6356350"/>
            <a:ext cx="5548923"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4058936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452" y="124621"/>
            <a:ext cx="10515600" cy="969719"/>
          </a:xfrm>
        </p:spPr>
        <p:txBody>
          <a:bodyPr>
            <a:normAutofit fontScale="90000"/>
          </a:bodyPr>
          <a:lstStyle/>
          <a:p>
            <a:pPr algn="ctr"/>
            <a:r>
              <a:rPr lang="es-ES" sz="3600" dirty="0"/>
              <a:t>1910.334 Uso del equipo 1.2</a:t>
            </a:r>
            <a:r>
              <a:rPr lang="en-US" dirty="0"/>
              <a:t/>
            </a:r>
            <a:br>
              <a:rPr lang="en-US" dirty="0"/>
            </a:br>
            <a:endParaRPr lang="en-US" dirty="0"/>
          </a:p>
        </p:txBody>
      </p:sp>
      <p:sp>
        <p:nvSpPr>
          <p:cNvPr id="4" name="Content Placeholder 3"/>
          <p:cNvSpPr>
            <a:spLocks noGrp="1"/>
          </p:cNvSpPr>
          <p:nvPr>
            <p:ph idx="1"/>
          </p:nvPr>
        </p:nvSpPr>
        <p:spPr>
          <a:xfrm>
            <a:off x="838199" y="1245704"/>
            <a:ext cx="9114184" cy="5420139"/>
          </a:xfrm>
        </p:spPr>
        <p:txBody>
          <a:bodyPr>
            <a:normAutofit lnSpcReduction="10000"/>
          </a:bodyPr>
          <a:lstStyle/>
          <a:p>
            <a:pPr marL="0" indent="0">
              <a:buNone/>
            </a:pPr>
            <a:r>
              <a:rPr lang="es-ES" altLang="en-US" sz="2400" dirty="0">
                <a:latin typeface="+mj-lt"/>
              </a:rPr>
              <a:t>Energía eléctrica y circuitos de iluminación:</a:t>
            </a:r>
          </a:p>
          <a:p>
            <a:r>
              <a:rPr lang="es-ES" altLang="en-US" sz="2400" dirty="0">
                <a:latin typeface="+mj-lt"/>
              </a:rPr>
              <a:t>Los interruptores de carga nominal, interruptores de circuito u otros dispositivos especialmente diseñados como medios de desconexión se deben utilizar para la apertura, inversión o cierre de circuitos bajo carga.</a:t>
            </a:r>
          </a:p>
          <a:p>
            <a:r>
              <a:rPr lang="es-ES" altLang="en-US" sz="2400" dirty="0">
                <a:latin typeface="+mj-lt"/>
              </a:rPr>
              <a:t>Después de que un circuito haya sido </a:t>
            </a:r>
            <a:r>
              <a:rPr lang="es-ES" altLang="en-US" sz="2400" dirty="0" err="1">
                <a:latin typeface="+mj-lt"/>
              </a:rPr>
              <a:t>desenergizado</a:t>
            </a:r>
            <a:r>
              <a:rPr lang="es-ES" altLang="en-US" sz="2400" dirty="0">
                <a:latin typeface="+mj-lt"/>
              </a:rPr>
              <a:t> por un dispositivo de protección de circuito, el circuito puede no ser </a:t>
            </a:r>
            <a:r>
              <a:rPr lang="es-ES" altLang="en-US" sz="2400" dirty="0" err="1">
                <a:latin typeface="+mj-lt"/>
              </a:rPr>
              <a:t>reenergizado</a:t>
            </a:r>
            <a:r>
              <a:rPr lang="es-ES" altLang="en-US" sz="2400" dirty="0">
                <a:latin typeface="+mj-lt"/>
              </a:rPr>
              <a:t> manualmente hasta que se haya determinado que el equipo puede ser energizado de manera segura.</a:t>
            </a:r>
          </a:p>
          <a:p>
            <a:r>
              <a:rPr lang="es-ES" altLang="en-US" sz="2400" dirty="0">
                <a:latin typeface="+mj-lt"/>
              </a:rPr>
              <a:t>Se prohíbe el reenganche manual repetitivo de interruptores de circuito o circuitos de re-energización a través de fusibles reemplazados.</a:t>
            </a:r>
          </a:p>
          <a:p>
            <a:r>
              <a:rPr lang="es-ES" altLang="en-US" sz="2400" dirty="0">
                <a:latin typeface="+mj-lt"/>
              </a:rPr>
              <a:t>La protección de </a:t>
            </a:r>
            <a:r>
              <a:rPr lang="es-ES" altLang="en-US" sz="2400" dirty="0" err="1">
                <a:latin typeface="+mj-lt"/>
              </a:rPr>
              <a:t>sobrecorriente</a:t>
            </a:r>
            <a:r>
              <a:rPr lang="es-ES" altLang="en-US" sz="2400" dirty="0">
                <a:latin typeface="+mj-lt"/>
              </a:rPr>
              <a:t> de circuitos y conductores no puede modificarse, ni siquiera temporalmente.</a:t>
            </a:r>
            <a:endParaRPr lang="en-US" altLang="en-US" sz="2400" dirty="0">
              <a:latin typeface="+mj-lt"/>
            </a:endParaRPr>
          </a:p>
          <a:p>
            <a:pPr lvl="1"/>
            <a:endParaRPr lang="en-US" altLang="en-US" dirty="0">
              <a:latin typeface="+mj-lt"/>
            </a:endParaRPr>
          </a:p>
          <a:p>
            <a:endParaRPr lang="en-US" dirty="0"/>
          </a:p>
        </p:txBody>
      </p:sp>
      <p:sp>
        <p:nvSpPr>
          <p:cNvPr id="2" name="Slide Number Placeholder 1"/>
          <p:cNvSpPr>
            <a:spLocks noGrp="1"/>
          </p:cNvSpPr>
          <p:nvPr>
            <p:ph type="sldNum" sz="quarter" idx="12"/>
          </p:nvPr>
        </p:nvSpPr>
        <p:spPr/>
        <p:txBody>
          <a:bodyPr/>
          <a:lstStyle/>
          <a:p>
            <a:fld id="{81EE72E2-7ED3-4CEB-826F-A62099BB6980}" type="slidenum">
              <a:rPr lang="en-US" smtClean="0"/>
              <a:t>45</a:t>
            </a:fld>
            <a:endParaRPr lang="en-US"/>
          </a:p>
        </p:txBody>
      </p:sp>
      <p:sp>
        <p:nvSpPr>
          <p:cNvPr id="7" name="Rectangle 6"/>
          <p:cNvSpPr/>
          <p:nvPr/>
        </p:nvSpPr>
        <p:spPr>
          <a:xfrm>
            <a:off x="9804492" y="5620865"/>
            <a:ext cx="2277996" cy="369332"/>
          </a:xfrm>
          <a:prstGeom prst="rect">
            <a:avLst/>
          </a:prstGeom>
        </p:spPr>
        <p:txBody>
          <a:bodyPr wrap="none">
            <a:spAutoFit/>
          </a:bodyPr>
          <a:lstStyle/>
          <a:p>
            <a:r>
              <a:rPr lang="en-US" dirty="0" err="1"/>
              <a:t>Foto</a:t>
            </a:r>
            <a:r>
              <a:rPr lang="en-US" dirty="0"/>
              <a:t> </a:t>
            </a:r>
            <a:r>
              <a:rPr lang="en-US" dirty="0" err="1"/>
              <a:t>cortesía</a:t>
            </a:r>
            <a:r>
              <a:rPr lang="en-US" dirty="0"/>
              <a:t> de OSHA</a:t>
            </a:r>
          </a:p>
        </p:txBody>
      </p:sp>
      <p:pic>
        <p:nvPicPr>
          <p:cNvPr id="6" name="Picture 5" title="circuit break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19483" y="3830706"/>
            <a:ext cx="1362075" cy="1714500"/>
          </a:xfrm>
          <a:prstGeom prst="rect">
            <a:avLst/>
          </a:prstGeom>
        </p:spPr>
      </p:pic>
    </p:spTree>
    <p:extLst>
      <p:ext uri="{BB962C8B-B14F-4D97-AF65-F5344CB8AC3E}">
        <p14:creationId xmlns:p14="http://schemas.microsoft.com/office/powerpoint/2010/main" val="1069886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p:txBody>
          <a:bodyPr>
            <a:normAutofit/>
          </a:bodyPr>
          <a:lstStyle/>
          <a:p>
            <a:pPr algn="ctr">
              <a:defRPr/>
            </a:pPr>
            <a:r>
              <a:rPr lang="es-ES" sz="3600" dirty="0"/>
              <a:t>1910.333 </a:t>
            </a:r>
            <a:br>
              <a:rPr lang="es-ES" sz="3600" dirty="0"/>
            </a:br>
            <a:r>
              <a:rPr lang="es-ES" sz="3600" dirty="0"/>
              <a:t>Selección y uso de prácticas de trabajo</a:t>
            </a:r>
            <a:endParaRPr lang="en-US" sz="3600" dirty="0"/>
          </a:p>
        </p:txBody>
      </p:sp>
      <p:sp>
        <p:nvSpPr>
          <p:cNvPr id="859139" name="Rectangle 3"/>
          <p:cNvSpPr>
            <a:spLocks noGrp="1" noChangeArrowheads="1"/>
          </p:cNvSpPr>
          <p:nvPr>
            <p:ph idx="1"/>
          </p:nvPr>
        </p:nvSpPr>
        <p:spPr/>
        <p:txBody>
          <a:bodyPr>
            <a:normAutofit/>
          </a:bodyPr>
          <a:lstStyle/>
          <a:p>
            <a:pPr>
              <a:defRPr/>
            </a:pPr>
            <a:r>
              <a:rPr lang="es-ES" sz="2400" dirty="0">
                <a:latin typeface="+mj-lt"/>
              </a:rPr>
              <a:t>(un) general. Se deben emplear prácticas de trabajo relacionadas con la seguridad para evitar descargas eléctricas u otras lesiones resultantes de contactos eléctricos directos o indirectos, cuando el trabajo se realiza cerca o en equipos o circuitos que están o pueden estar energizados. Las prácticas de trabajo relacionadas con la seguridad específicas deberán ser consistentes con la naturaleza y el alcance de los riesgos eléctricos asociados.</a:t>
            </a:r>
            <a:endParaRPr lang="en-US" sz="2400" dirty="0">
              <a:latin typeface="+mj-lt"/>
            </a:endParaRPr>
          </a:p>
        </p:txBody>
      </p:sp>
      <p:sp>
        <p:nvSpPr>
          <p:cNvPr id="2" name="Slide Number Placeholder 1"/>
          <p:cNvSpPr>
            <a:spLocks noGrp="1"/>
          </p:cNvSpPr>
          <p:nvPr>
            <p:ph type="sldNum" sz="quarter" idx="12"/>
          </p:nvPr>
        </p:nvSpPr>
        <p:spPr/>
        <p:txBody>
          <a:bodyPr/>
          <a:lstStyle/>
          <a:p>
            <a:fld id="{03AE46D5-F5C2-466A-A152-8CD799C5A496}" type="slidenum">
              <a:rPr lang="en-US" smtClean="0"/>
              <a:t>46</a:t>
            </a:fld>
            <a:endParaRPr lang="en-US"/>
          </a:p>
        </p:txBody>
      </p:sp>
    </p:spTree>
    <p:extLst>
      <p:ext uri="{BB962C8B-B14F-4D97-AF65-F5344CB8AC3E}">
        <p14:creationId xmlns:p14="http://schemas.microsoft.com/office/powerpoint/2010/main" val="2617548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2607"/>
            <a:ext cx="10515600" cy="1328082"/>
          </a:xfrm>
        </p:spPr>
        <p:txBody>
          <a:bodyPr>
            <a:normAutofit fontScale="90000"/>
          </a:bodyPr>
          <a:lstStyle/>
          <a:p>
            <a:pPr algn="ctr"/>
            <a:r>
              <a:rPr lang="en-US" dirty="0"/>
              <a:t/>
            </a:r>
            <a:br>
              <a:rPr lang="en-US" dirty="0"/>
            </a:br>
            <a:r>
              <a:rPr lang="es-ES" sz="4000" dirty="0"/>
              <a:t>1910.333 (a) (1) </a:t>
            </a:r>
            <a:br>
              <a:rPr lang="es-ES" sz="4000" dirty="0"/>
            </a:br>
            <a:r>
              <a:rPr lang="es-ES" sz="4000" dirty="0"/>
              <a:t>Piezas </a:t>
            </a:r>
            <a:r>
              <a:rPr lang="es-ES" sz="4000" dirty="0" err="1"/>
              <a:t>desenergizadas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s-ES" sz="2400" dirty="0">
                <a:latin typeface="+mj-lt"/>
              </a:rPr>
              <a:t>1910.333 (a) (1)</a:t>
            </a:r>
          </a:p>
          <a:p>
            <a:pPr lvl="1"/>
            <a:r>
              <a:rPr lang="es-ES" sz="2400" dirty="0">
                <a:latin typeface="+mj-lt"/>
              </a:rPr>
              <a:t>Las partes activas se deben </a:t>
            </a:r>
            <a:r>
              <a:rPr lang="es-ES" sz="2400" dirty="0" err="1">
                <a:latin typeface="+mj-lt"/>
              </a:rPr>
              <a:t>desenergizar</a:t>
            </a:r>
            <a:r>
              <a:rPr lang="es-ES" sz="2400" dirty="0">
                <a:latin typeface="+mj-lt"/>
              </a:rPr>
              <a:t> a menos que:</a:t>
            </a:r>
          </a:p>
          <a:p>
            <a:pPr lvl="2"/>
            <a:r>
              <a:rPr lang="es-ES" sz="2400" dirty="0">
                <a:latin typeface="+mj-lt"/>
              </a:rPr>
              <a:t>Peligros adicionales o aumentados</a:t>
            </a:r>
          </a:p>
          <a:p>
            <a:pPr lvl="2"/>
            <a:r>
              <a:rPr lang="es-ES" sz="2400" dirty="0">
                <a:latin typeface="+mj-lt"/>
              </a:rPr>
              <a:t>Incompatible</a:t>
            </a:r>
          </a:p>
          <a:p>
            <a:endParaRPr lang="es-ES" sz="2400" dirty="0">
              <a:latin typeface="+mj-lt"/>
            </a:endParaRPr>
          </a:p>
          <a:p>
            <a:r>
              <a:rPr lang="es-ES" sz="2400" dirty="0">
                <a:latin typeface="+mj-lt"/>
              </a:rPr>
              <a:t>• Las partes activas de menos de 50 voltios no necesitan estar </a:t>
            </a:r>
            <a:r>
              <a:rPr lang="es-ES" sz="2400" dirty="0" err="1">
                <a:latin typeface="+mj-lt"/>
              </a:rPr>
              <a:t>desenergizadas</a:t>
            </a:r>
            <a:r>
              <a:rPr lang="es-ES" sz="2400" dirty="0">
                <a:latin typeface="+mj-lt"/>
              </a:rPr>
              <a:t> si no hay una mayor exposición a quemaduras eléctricas o explosiones debido a arcos eléctricos.</a:t>
            </a:r>
            <a:endParaRPr lang="en-US" sz="2400" dirty="0"/>
          </a:p>
        </p:txBody>
      </p:sp>
      <p:sp>
        <p:nvSpPr>
          <p:cNvPr id="4" name="Slide Number Placeholder 3"/>
          <p:cNvSpPr>
            <a:spLocks noGrp="1"/>
          </p:cNvSpPr>
          <p:nvPr>
            <p:ph type="sldNum" sz="quarter" idx="12"/>
          </p:nvPr>
        </p:nvSpPr>
        <p:spPr/>
        <p:txBody>
          <a:bodyPr/>
          <a:lstStyle/>
          <a:p>
            <a:fld id="{03AE46D5-F5C2-466A-A152-8CD799C5A496}" type="slidenum">
              <a:rPr lang="en-US" smtClean="0"/>
              <a:t>47</a:t>
            </a:fld>
            <a:endParaRPr lang="en-US"/>
          </a:p>
        </p:txBody>
      </p:sp>
    </p:spTree>
    <p:extLst>
      <p:ext uri="{BB962C8B-B14F-4D97-AF65-F5344CB8AC3E}">
        <p14:creationId xmlns:p14="http://schemas.microsoft.com/office/powerpoint/2010/main" val="753959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ltLang="en-US" sz="3600" dirty="0" err="1"/>
              <a:t>Ejemplos</a:t>
            </a:r>
            <a:r>
              <a:rPr lang="en-US" altLang="en-US" sz="3600" dirty="0"/>
              <a:t> de </a:t>
            </a:r>
            <a:r>
              <a:rPr lang="en-US" altLang="en-US" sz="3600" dirty="0" err="1"/>
              <a:t>peligros</a:t>
            </a:r>
            <a:r>
              <a:rPr lang="en-US" altLang="en-US" sz="3600" dirty="0"/>
              <a:t> </a:t>
            </a:r>
            <a:r>
              <a:rPr lang="en-US" altLang="en-US" sz="3600" dirty="0" err="1"/>
              <a:t>aumentados</a:t>
            </a:r>
            <a:r>
              <a:rPr lang="en-US" altLang="en-US" sz="3600" dirty="0"/>
              <a:t> o </a:t>
            </a:r>
            <a:r>
              <a:rPr lang="en-US" altLang="en-US" sz="3600" dirty="0" err="1"/>
              <a:t>adicionales</a:t>
            </a:r>
            <a:r>
              <a:rPr lang="en-US" altLang="en-US" dirty="0"/>
              <a:t/>
            </a:r>
            <a:br>
              <a:rPr lang="en-US" altLang="en-US" dirty="0"/>
            </a:br>
            <a:endParaRPr lang="en-US" dirty="0"/>
          </a:p>
        </p:txBody>
      </p:sp>
      <p:sp>
        <p:nvSpPr>
          <p:cNvPr id="4" name="Content Placeholder 3"/>
          <p:cNvSpPr>
            <a:spLocks noGrp="1"/>
          </p:cNvSpPr>
          <p:nvPr>
            <p:ph idx="1"/>
          </p:nvPr>
        </p:nvSpPr>
        <p:spPr>
          <a:xfrm>
            <a:off x="1371600" y="2286000"/>
            <a:ext cx="9601200" cy="3942522"/>
          </a:xfrm>
        </p:spPr>
        <p:txBody>
          <a:bodyPr>
            <a:normAutofit/>
          </a:bodyPr>
          <a:lstStyle/>
          <a:p>
            <a:pPr>
              <a:lnSpc>
                <a:spcPts val="3111"/>
              </a:lnSpc>
              <a:spcBef>
                <a:spcPct val="0"/>
              </a:spcBef>
              <a:buClrTx/>
              <a:buSzTx/>
              <a:buNone/>
            </a:pPr>
            <a:r>
              <a:rPr lang="es-ES" altLang="en-US" sz="2400" dirty="0"/>
              <a:t>• Interrupción de los sistemas de soporte vital</a:t>
            </a:r>
          </a:p>
          <a:p>
            <a:pPr>
              <a:lnSpc>
                <a:spcPts val="3111"/>
              </a:lnSpc>
              <a:spcBef>
                <a:spcPct val="0"/>
              </a:spcBef>
              <a:buClrTx/>
              <a:buSzTx/>
              <a:buNone/>
            </a:pPr>
            <a:endParaRPr lang="es-ES" altLang="en-US" sz="2400" dirty="0"/>
          </a:p>
          <a:p>
            <a:pPr>
              <a:lnSpc>
                <a:spcPts val="3111"/>
              </a:lnSpc>
              <a:spcBef>
                <a:spcPct val="0"/>
              </a:spcBef>
              <a:buClrTx/>
              <a:buSzTx/>
              <a:buNone/>
            </a:pPr>
            <a:r>
              <a:rPr lang="es-ES" altLang="en-US" sz="2400" dirty="0"/>
              <a:t>• Desactivación de sistemas de alarma de emergencia</a:t>
            </a:r>
          </a:p>
          <a:p>
            <a:pPr>
              <a:lnSpc>
                <a:spcPts val="3111"/>
              </a:lnSpc>
              <a:spcBef>
                <a:spcPct val="0"/>
              </a:spcBef>
              <a:buClrTx/>
              <a:buSzTx/>
              <a:buNone/>
            </a:pPr>
            <a:endParaRPr lang="es-ES" altLang="en-US" sz="2400" dirty="0"/>
          </a:p>
          <a:p>
            <a:pPr>
              <a:lnSpc>
                <a:spcPts val="3111"/>
              </a:lnSpc>
              <a:spcBef>
                <a:spcPct val="0"/>
              </a:spcBef>
              <a:buClrTx/>
              <a:buSzTx/>
              <a:buNone/>
            </a:pPr>
            <a:r>
              <a:rPr lang="es-ES" altLang="en-US" sz="2400" dirty="0"/>
              <a:t>• Apagado de la ubicación peligrosa de la ventilación</a:t>
            </a:r>
          </a:p>
          <a:p>
            <a:pPr>
              <a:lnSpc>
                <a:spcPts val="3111"/>
              </a:lnSpc>
              <a:spcBef>
                <a:spcPct val="0"/>
              </a:spcBef>
              <a:buClrTx/>
              <a:buSzTx/>
              <a:buNone/>
            </a:pPr>
            <a:endParaRPr lang="es-ES" altLang="en-US" sz="2400" dirty="0"/>
          </a:p>
          <a:p>
            <a:pPr>
              <a:lnSpc>
                <a:spcPts val="3111"/>
              </a:lnSpc>
              <a:spcBef>
                <a:spcPct val="0"/>
              </a:spcBef>
              <a:buClrTx/>
              <a:buSzTx/>
              <a:buNone/>
            </a:pPr>
            <a:r>
              <a:rPr lang="es-ES" altLang="en-US" sz="2400" dirty="0"/>
              <a:t>• Eliminación de la iluminación de un área</a:t>
            </a:r>
            <a:endParaRPr lang="en-US" sz="2400" dirty="0"/>
          </a:p>
        </p:txBody>
      </p:sp>
      <p:sp>
        <p:nvSpPr>
          <p:cNvPr id="2" name="Slide Number Placeholder 1"/>
          <p:cNvSpPr>
            <a:spLocks noGrp="1"/>
          </p:cNvSpPr>
          <p:nvPr>
            <p:ph type="sldNum" sz="quarter" idx="12"/>
          </p:nvPr>
        </p:nvSpPr>
        <p:spPr/>
        <p:txBody>
          <a:bodyPr/>
          <a:lstStyle/>
          <a:p>
            <a:fld id="{81EE72E2-7ED3-4CEB-826F-A62099BB6980}" type="slidenum">
              <a:rPr lang="en-US" smtClean="0"/>
              <a:t>48</a:t>
            </a:fld>
            <a:endParaRPr lang="en-US"/>
          </a:p>
        </p:txBody>
      </p:sp>
    </p:spTree>
    <p:extLst>
      <p:ext uri="{BB962C8B-B14F-4D97-AF65-F5344CB8AC3E}">
        <p14:creationId xmlns:p14="http://schemas.microsoft.com/office/powerpoint/2010/main" val="1386322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altLang="en-US" sz="4000" dirty="0"/>
              <a:t/>
            </a:r>
            <a:br>
              <a:rPr lang="en-US" altLang="en-US" sz="4000" dirty="0"/>
            </a:br>
            <a:r>
              <a:rPr lang="en-US" altLang="en-US" sz="4000" dirty="0" err="1"/>
              <a:t>Ejemplos</a:t>
            </a:r>
            <a:r>
              <a:rPr lang="en-US" altLang="en-US" sz="4000" dirty="0"/>
              <a:t> de </a:t>
            </a:r>
            <a:r>
              <a:rPr lang="en-US" altLang="en-US" sz="4000" dirty="0" err="1"/>
              <a:t>inviabilidad</a:t>
            </a:r>
            <a:r>
              <a:rPr lang="en-US" altLang="en-US" dirty="0"/>
              <a:t/>
            </a:r>
            <a:br>
              <a:rPr lang="en-US" altLang="en-US" dirty="0"/>
            </a:br>
            <a:endParaRPr lang="en-US" dirty="0"/>
          </a:p>
        </p:txBody>
      </p:sp>
      <p:sp>
        <p:nvSpPr>
          <p:cNvPr id="4" name="Content Placeholder 3"/>
          <p:cNvSpPr>
            <a:spLocks noGrp="1"/>
          </p:cNvSpPr>
          <p:nvPr>
            <p:ph idx="1"/>
          </p:nvPr>
        </p:nvSpPr>
        <p:spPr/>
        <p:txBody>
          <a:bodyPr/>
          <a:lstStyle/>
          <a:p>
            <a:pPr>
              <a:lnSpc>
                <a:spcPts val="3111"/>
              </a:lnSpc>
              <a:spcBef>
                <a:spcPct val="0"/>
              </a:spcBef>
              <a:buClrTx/>
              <a:buSzTx/>
              <a:buNone/>
            </a:pPr>
            <a:r>
              <a:rPr lang="es-ES" altLang="en-US" dirty="0"/>
              <a:t>• </a:t>
            </a:r>
            <a:r>
              <a:rPr lang="es-ES" altLang="en-US" sz="2400" dirty="0"/>
              <a:t>Prueba de circuitos eléctricos</a:t>
            </a:r>
          </a:p>
          <a:p>
            <a:pPr>
              <a:lnSpc>
                <a:spcPts val="3111"/>
              </a:lnSpc>
              <a:spcBef>
                <a:spcPct val="0"/>
              </a:spcBef>
              <a:buClrTx/>
              <a:buSzTx/>
              <a:buNone/>
            </a:pPr>
            <a:endParaRPr lang="es-ES" altLang="en-US" sz="2400" dirty="0"/>
          </a:p>
          <a:p>
            <a:pPr>
              <a:lnSpc>
                <a:spcPts val="3111"/>
              </a:lnSpc>
              <a:spcBef>
                <a:spcPct val="0"/>
              </a:spcBef>
              <a:buClrTx/>
              <a:buSzTx/>
              <a:buNone/>
            </a:pPr>
            <a:r>
              <a:rPr lang="es-ES" altLang="en-US" sz="2400" dirty="0"/>
              <a:t>• Circuitos que forman una parte integral de un proceso industrial continuo</a:t>
            </a:r>
            <a:endParaRPr lang="en-US" altLang="en-US" sz="2400" dirty="0">
              <a:latin typeface="+mj-lt"/>
            </a:endParaRPr>
          </a:p>
          <a:p>
            <a:pPr>
              <a:lnSpc>
                <a:spcPts val="3111"/>
              </a:lnSpc>
              <a:spcBef>
                <a:spcPct val="0"/>
              </a:spcBef>
              <a:buClrTx/>
              <a:buSzTx/>
              <a:buNone/>
            </a:pPr>
            <a:endParaRPr lang="en-US" altLang="en-US" sz="2400" dirty="0">
              <a:latin typeface="+mj-lt"/>
            </a:endParaRPr>
          </a:p>
          <a:p>
            <a:endParaRPr lang="en-US" sz="2400" dirty="0"/>
          </a:p>
        </p:txBody>
      </p:sp>
      <p:sp>
        <p:nvSpPr>
          <p:cNvPr id="2" name="Slide Number Placeholder 1"/>
          <p:cNvSpPr>
            <a:spLocks noGrp="1"/>
          </p:cNvSpPr>
          <p:nvPr>
            <p:ph type="sldNum" sz="quarter" idx="12"/>
          </p:nvPr>
        </p:nvSpPr>
        <p:spPr/>
        <p:txBody>
          <a:bodyPr/>
          <a:lstStyle/>
          <a:p>
            <a:fld id="{81EE72E2-7ED3-4CEB-826F-A62099BB6980}" type="slidenum">
              <a:rPr lang="en-US" smtClean="0"/>
              <a:t>49</a:t>
            </a:fld>
            <a:endParaRPr lang="en-US"/>
          </a:p>
        </p:txBody>
      </p:sp>
    </p:spTree>
    <p:extLst>
      <p:ext uri="{BB962C8B-B14F-4D97-AF65-F5344CB8AC3E}">
        <p14:creationId xmlns:p14="http://schemas.microsoft.com/office/powerpoint/2010/main" val="111599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Regulaciones</a:t>
            </a:r>
            <a:r>
              <a:rPr lang="en-US" dirty="0"/>
              <a:t> de </a:t>
            </a:r>
            <a:r>
              <a:rPr lang="en-US" dirty="0" smtClean="0"/>
              <a:t>OSHA  </a:t>
            </a:r>
            <a:endParaRPr lang="en-US" dirty="0"/>
          </a:p>
        </p:txBody>
      </p:sp>
      <p:sp>
        <p:nvSpPr>
          <p:cNvPr id="3" name="Content Placeholder 2"/>
          <p:cNvSpPr>
            <a:spLocks noGrp="1"/>
          </p:cNvSpPr>
          <p:nvPr>
            <p:ph idx="1"/>
          </p:nvPr>
        </p:nvSpPr>
        <p:spPr>
          <a:xfrm>
            <a:off x="1371599" y="1802296"/>
            <a:ext cx="9985513" cy="4306956"/>
          </a:xfrm>
        </p:spPr>
        <p:txBody>
          <a:bodyPr>
            <a:normAutofit fontScale="92500" lnSpcReduction="10000"/>
          </a:bodyPr>
          <a:lstStyle/>
          <a:p>
            <a:pPr marL="0" indent="0">
              <a:buNone/>
            </a:pPr>
            <a:r>
              <a:rPr lang="es-ES" sz="2600" dirty="0"/>
              <a:t>Responsabilidades del empleador</a:t>
            </a:r>
          </a:p>
          <a:p>
            <a:r>
              <a:rPr lang="es-ES" sz="2600" dirty="0">
                <a:cs typeface="Calibri Light" panose="020F0302020204030204" pitchFamily="34" charset="0"/>
              </a:rPr>
              <a:t>Proporcionar un lugar de trabajo libre de peligros reconocidos y cumplir con los estándares de OSHA</a:t>
            </a:r>
          </a:p>
          <a:p>
            <a:r>
              <a:rPr lang="es-ES" sz="2600" dirty="0">
                <a:cs typeface="Calibri Light" panose="020F0302020204030204" pitchFamily="34" charset="0"/>
              </a:rPr>
              <a:t>Proporcionar entrenamiento requerido por los estándares de OSHA</a:t>
            </a:r>
          </a:p>
          <a:p>
            <a:r>
              <a:rPr lang="es-ES" sz="2600" dirty="0">
                <a:cs typeface="Calibri Light" panose="020F0302020204030204" pitchFamily="34" charset="0"/>
              </a:rPr>
              <a:t>Mantenga registros de lesiones y enfermedades</a:t>
            </a:r>
          </a:p>
          <a:p>
            <a:r>
              <a:rPr lang="es-ES" sz="2600" dirty="0">
                <a:cs typeface="Calibri Light" panose="020F0302020204030204" pitchFamily="34" charset="0"/>
              </a:rPr>
              <a:t>Proporcionar exámenes médicos y acceso a la exposición y registros médicos</a:t>
            </a:r>
          </a:p>
          <a:p>
            <a:r>
              <a:rPr lang="es-ES" sz="2600" dirty="0">
                <a:cs typeface="Calibri Light" panose="020F0302020204030204" pitchFamily="34" charset="0"/>
              </a:rPr>
              <a:t>No discriminar a los trabajadores que ejercen sus derechos</a:t>
            </a:r>
          </a:p>
          <a:p>
            <a:r>
              <a:rPr lang="es-ES" sz="2600" dirty="0">
                <a:cs typeface="Calibri Light" panose="020F0302020204030204" pitchFamily="34" charset="0"/>
              </a:rPr>
              <a:t>Publique citas de OSHA y avisos de verificación de reducción</a:t>
            </a:r>
          </a:p>
          <a:p>
            <a:r>
              <a:rPr lang="es-ES" sz="2600" dirty="0">
                <a:cs typeface="Calibri Light" panose="020F0302020204030204" pitchFamily="34" charset="0"/>
              </a:rPr>
              <a:t>Proporcionar y pagar el PPE requerido</a:t>
            </a:r>
            <a:endParaRPr lang="en-US" sz="2600" dirty="0">
              <a:cs typeface="Calibri Light" panose="020F0302020204030204" pitchFamily="34" charset="0"/>
            </a:endParaRPr>
          </a:p>
          <a:p>
            <a:pPr lvl="1"/>
            <a:endParaRPr lang="en-US" sz="2600" dirty="0"/>
          </a:p>
          <a:p>
            <a:pPr lvl="1"/>
            <a:endParaRPr lang="en-US" sz="2600" dirty="0"/>
          </a:p>
          <a:p>
            <a:pPr lvl="1"/>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5</a:t>
            </a:fld>
            <a:endParaRPr lang="en-US"/>
          </a:p>
        </p:txBody>
      </p:sp>
    </p:spTree>
    <p:extLst>
      <p:ext uri="{BB962C8B-B14F-4D97-AF65-F5344CB8AC3E}">
        <p14:creationId xmlns:p14="http://schemas.microsoft.com/office/powerpoint/2010/main" val="3921036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1910.333 (a) (2)</a:t>
            </a:r>
            <a:br>
              <a:rPr lang="en-US" sz="3600" dirty="0"/>
            </a:br>
            <a:r>
              <a:rPr lang="en-US" sz="3600" dirty="0" err="1"/>
              <a:t>Partes</a:t>
            </a:r>
            <a:r>
              <a:rPr lang="en-US" sz="3600" dirty="0"/>
              <a:t> </a:t>
            </a:r>
            <a:r>
              <a:rPr lang="en-US" sz="3600" dirty="0" err="1"/>
              <a:t>energizadas</a:t>
            </a:r>
            <a:endParaRPr lang="en-US" sz="3600" dirty="0"/>
          </a:p>
        </p:txBody>
      </p:sp>
      <p:sp>
        <p:nvSpPr>
          <p:cNvPr id="3" name="Content Placeholder 2"/>
          <p:cNvSpPr>
            <a:spLocks noGrp="1"/>
          </p:cNvSpPr>
          <p:nvPr>
            <p:ph idx="1"/>
          </p:nvPr>
        </p:nvSpPr>
        <p:spPr/>
        <p:txBody>
          <a:bodyPr>
            <a:normAutofit/>
          </a:bodyPr>
          <a:lstStyle/>
          <a:p>
            <a:r>
              <a:rPr lang="es-ES" sz="2400" dirty="0">
                <a:latin typeface="+mj-lt"/>
              </a:rPr>
              <a:t>Si las partes vivas expuestas no están </a:t>
            </a:r>
            <a:r>
              <a:rPr lang="es-ES" sz="2400" dirty="0" err="1">
                <a:latin typeface="+mj-lt"/>
              </a:rPr>
              <a:t>desenergizadas</a:t>
            </a:r>
            <a:r>
              <a:rPr lang="es-ES" sz="2400" dirty="0">
                <a:latin typeface="+mj-lt"/>
              </a:rPr>
              <a:t> (es decir, por razones de peligros aumentados o adicionales o </a:t>
            </a:r>
            <a:r>
              <a:rPr lang="es-ES" sz="2400" dirty="0" err="1">
                <a:latin typeface="+mj-lt"/>
              </a:rPr>
              <a:t>infactibilidad</a:t>
            </a:r>
            <a:r>
              <a:rPr lang="es-ES" sz="2400" dirty="0">
                <a:latin typeface="+mj-lt"/>
              </a:rPr>
              <a:t>), se deben usar otras prácticas de trabajo relacionadas con la seguridad para proteger a los empleados que puedan estar expuestos al riesgo eléctrico involucrado. Dichas prácticas de trabajo deben proteger a los empleados contra el contacto con partes energizadas del circuito directamente con cualquier parte de su cuerpo o indirectamente a través de algún otro objeto conductor. Las prácticas de trabajo que se utilizan deben ser adecuadas para el nivel de voltaje de los conductores eléctricos expuestos o partes del circuito.</a:t>
            </a:r>
            <a:endParaRPr lang="en-US" sz="2400"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50</a:t>
            </a:fld>
            <a:endParaRPr lang="en-US"/>
          </a:p>
        </p:txBody>
      </p:sp>
    </p:spTree>
    <p:extLst>
      <p:ext uri="{BB962C8B-B14F-4D97-AF65-F5344CB8AC3E}">
        <p14:creationId xmlns:p14="http://schemas.microsoft.com/office/powerpoint/2010/main" val="1861953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algn="ctr"/>
            <a:r>
              <a:rPr lang="en-US" sz="3600" dirty="0"/>
              <a:t>1910.333(b)</a:t>
            </a:r>
            <a:br>
              <a:rPr lang="en-US" sz="3600" dirty="0"/>
            </a:br>
            <a:r>
              <a:rPr lang="en-US" sz="3600" dirty="0"/>
              <a:t>Working on or near exposed de-energized parts</a:t>
            </a:r>
            <a:endParaRPr lang="en-US" altLang="en-US" sz="3600" b="1" dirty="0"/>
          </a:p>
        </p:txBody>
      </p:sp>
      <p:sp>
        <p:nvSpPr>
          <p:cNvPr id="883715" name="Rectangle 3"/>
          <p:cNvSpPr>
            <a:spLocks noGrp="1" noChangeArrowheads="1"/>
          </p:cNvSpPr>
          <p:nvPr>
            <p:ph idx="1"/>
          </p:nvPr>
        </p:nvSpPr>
        <p:spPr>
          <a:xfrm>
            <a:off x="838200" y="2004646"/>
            <a:ext cx="10515600" cy="4641688"/>
          </a:xfrm>
        </p:spPr>
        <p:txBody>
          <a:bodyPr/>
          <a:lstStyle/>
          <a:p>
            <a:pPr>
              <a:defRPr/>
            </a:pPr>
            <a:r>
              <a:rPr lang="es-ES" dirty="0">
                <a:latin typeface="+mj-lt"/>
              </a:rPr>
              <a:t>Solicitud</a:t>
            </a:r>
          </a:p>
          <a:p>
            <a:pPr lvl="1">
              <a:defRPr/>
            </a:pPr>
            <a:r>
              <a:rPr lang="es-ES" dirty="0">
                <a:latin typeface="+mj-lt"/>
              </a:rPr>
              <a:t>Este párrafo se aplica al trabajo en piezas sin corriente expuestas o lo suficientemente cerca de ellas para exponer al empleado a cualquier peligro eléctrico que presente. Los conductores y partes de equipos eléctricos que han sido </a:t>
            </a:r>
            <a:r>
              <a:rPr lang="es-ES" dirty="0" err="1">
                <a:latin typeface="+mj-lt"/>
              </a:rPr>
              <a:t>desenergizados</a:t>
            </a:r>
            <a:r>
              <a:rPr lang="es-ES" dirty="0">
                <a:latin typeface="+mj-lt"/>
              </a:rPr>
              <a:t> pero que no han sido bloqueados o etiquetados de acuerdo con el párrafo (b) de esta sección serán tratados como partes energizadas.</a:t>
            </a:r>
            <a:endParaRPr lang="en-US" dirty="0">
              <a:latin typeface="+mj-lt"/>
            </a:endParaRPr>
          </a:p>
        </p:txBody>
      </p:sp>
      <p:sp>
        <p:nvSpPr>
          <p:cNvPr id="2" name="Slide Number Placeholder 1"/>
          <p:cNvSpPr>
            <a:spLocks noGrp="1"/>
          </p:cNvSpPr>
          <p:nvPr>
            <p:ph type="sldNum" sz="quarter" idx="12"/>
          </p:nvPr>
        </p:nvSpPr>
        <p:spPr/>
        <p:txBody>
          <a:bodyPr/>
          <a:lstStyle/>
          <a:p>
            <a:fld id="{03AE46D5-F5C2-466A-A152-8CD799C5A496}" type="slidenum">
              <a:rPr lang="en-US" smtClean="0"/>
              <a:t>51</a:t>
            </a:fld>
            <a:endParaRPr lang="en-US"/>
          </a:p>
        </p:txBody>
      </p:sp>
    </p:spTree>
    <p:extLst>
      <p:ext uri="{BB962C8B-B14F-4D97-AF65-F5344CB8AC3E}">
        <p14:creationId xmlns:p14="http://schemas.microsoft.com/office/powerpoint/2010/main" val="3488132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1910.333 (b) (2) (ii) (A)</a:t>
            </a:r>
            <a:br>
              <a:rPr lang="es-ES" sz="3600" dirty="0"/>
            </a:br>
            <a:r>
              <a:rPr lang="es-ES" sz="3600" dirty="0"/>
              <a:t>Equipo de </a:t>
            </a:r>
            <a:r>
              <a:rPr lang="es-ES" sz="3600" dirty="0" err="1"/>
              <a:t>desenergización</a:t>
            </a:r>
            <a:endParaRPr lang="en-US" sz="3600" dirty="0"/>
          </a:p>
        </p:txBody>
      </p:sp>
      <p:sp>
        <p:nvSpPr>
          <p:cNvPr id="3" name="Content Placeholder 2"/>
          <p:cNvSpPr>
            <a:spLocks noGrp="1"/>
          </p:cNvSpPr>
          <p:nvPr>
            <p:ph idx="1"/>
          </p:nvPr>
        </p:nvSpPr>
        <p:spPr>
          <a:xfrm>
            <a:off x="838200" y="1825625"/>
            <a:ext cx="10515600" cy="3185990"/>
          </a:xfrm>
        </p:spPr>
        <p:txBody>
          <a:bodyPr/>
          <a:lstStyle/>
          <a:p>
            <a:r>
              <a:rPr lang="es-ES" dirty="0">
                <a:latin typeface="+mj-lt"/>
              </a:rPr>
              <a:t>Se deben determinar procedimientos seguros para </a:t>
            </a:r>
            <a:r>
              <a:rPr lang="es-ES" dirty="0" err="1">
                <a:latin typeface="+mj-lt"/>
              </a:rPr>
              <a:t>desenergizar</a:t>
            </a:r>
            <a:r>
              <a:rPr lang="es-ES" dirty="0">
                <a:latin typeface="+mj-lt"/>
              </a:rPr>
              <a:t> circuitos y equipos antes de que los circuitos o el equipo estén </a:t>
            </a:r>
            <a:r>
              <a:rPr lang="es-ES" dirty="0" err="1">
                <a:latin typeface="+mj-lt"/>
              </a:rPr>
              <a:t>desenergizados</a:t>
            </a:r>
            <a:r>
              <a:rPr lang="es-ES" dirty="0">
                <a:latin typeface="+mj-lt"/>
              </a:rPr>
              <a:t>.</a:t>
            </a:r>
          </a:p>
          <a:p>
            <a:r>
              <a:rPr lang="es-ES" dirty="0">
                <a:latin typeface="+mj-lt"/>
              </a:rPr>
              <a:t>Consulte la NFPA 70E, Artículo 120, Establecimiento de una condición de trabajo eléctricamente segura</a:t>
            </a:r>
          </a:p>
          <a:p>
            <a:pPr lvl="1"/>
            <a:r>
              <a:rPr lang="es-ES" dirty="0">
                <a:latin typeface="+mj-lt"/>
              </a:rPr>
              <a:t>120.5 (1)</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52</a:t>
            </a:fld>
            <a:endParaRPr lang="en-US"/>
          </a:p>
        </p:txBody>
      </p:sp>
      <p:sp>
        <p:nvSpPr>
          <p:cNvPr id="5" name="TextBox 4"/>
          <p:cNvSpPr txBox="1"/>
          <p:nvPr/>
        </p:nvSpPr>
        <p:spPr>
          <a:xfrm>
            <a:off x="3086100" y="6352143"/>
            <a:ext cx="5506915"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499708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1910.333 (b) (2) (ii) (B)</a:t>
            </a:r>
            <a:br>
              <a:rPr lang="es-ES" sz="3600" dirty="0"/>
            </a:br>
            <a:r>
              <a:rPr lang="es-ES" sz="3600" dirty="0"/>
              <a:t>Equipo de </a:t>
            </a:r>
            <a:r>
              <a:rPr lang="es-ES" sz="3600" dirty="0" err="1"/>
              <a:t>desenergización</a:t>
            </a:r>
            <a:endParaRPr lang="en-US" sz="3600" dirty="0"/>
          </a:p>
        </p:txBody>
      </p:sp>
      <p:sp>
        <p:nvSpPr>
          <p:cNvPr id="3" name="Content Placeholder 2"/>
          <p:cNvSpPr>
            <a:spLocks noGrp="1"/>
          </p:cNvSpPr>
          <p:nvPr>
            <p:ph idx="1"/>
          </p:nvPr>
        </p:nvSpPr>
        <p:spPr>
          <a:xfrm>
            <a:off x="838200" y="1825625"/>
            <a:ext cx="10515600" cy="3185990"/>
          </a:xfrm>
        </p:spPr>
        <p:txBody>
          <a:bodyPr/>
          <a:lstStyle/>
          <a:p>
            <a:r>
              <a:rPr lang="es-ES" dirty="0">
                <a:latin typeface="+mj-lt"/>
              </a:rPr>
              <a:t>Los circuitos y equipos a trabajar deberán desconectarse de todas las fuentes de energía eléctrica.</a:t>
            </a:r>
          </a:p>
          <a:p>
            <a:r>
              <a:rPr lang="es-ES" dirty="0">
                <a:latin typeface="+mj-lt"/>
              </a:rPr>
              <a:t>Consulte la NFPA 70E, Artículo 120, Establecimiento de una condición de trabajo eléctricamente segura</a:t>
            </a:r>
          </a:p>
          <a:p>
            <a:pPr lvl="1"/>
            <a:r>
              <a:rPr lang="es-ES" dirty="0">
                <a:latin typeface="+mj-lt"/>
              </a:rPr>
              <a:t>120.5 (2)</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53</a:t>
            </a:fld>
            <a:endParaRPr lang="en-US"/>
          </a:p>
        </p:txBody>
      </p:sp>
      <p:sp>
        <p:nvSpPr>
          <p:cNvPr id="5" name="TextBox 4"/>
          <p:cNvSpPr txBox="1"/>
          <p:nvPr/>
        </p:nvSpPr>
        <p:spPr>
          <a:xfrm>
            <a:off x="3149600" y="6352143"/>
            <a:ext cx="5443415"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504563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normAutofit/>
          </a:bodyPr>
          <a:lstStyle/>
          <a:p>
            <a:pPr algn="ctr">
              <a:defRPr/>
            </a:pPr>
            <a:r>
              <a:rPr lang="es-ES" sz="3600" dirty="0"/>
              <a:t>Condición de trabajo eléctricamente seguro</a:t>
            </a:r>
            <a:endParaRPr lang="en-US" sz="3600" dirty="0"/>
          </a:p>
        </p:txBody>
      </p:sp>
      <p:sp>
        <p:nvSpPr>
          <p:cNvPr id="550915" name="Rectangle 3"/>
          <p:cNvSpPr>
            <a:spLocks noGrp="1" noChangeArrowheads="1"/>
          </p:cNvSpPr>
          <p:nvPr>
            <p:ph idx="1"/>
          </p:nvPr>
        </p:nvSpPr>
        <p:spPr/>
        <p:txBody>
          <a:bodyPr>
            <a:normAutofit/>
          </a:bodyPr>
          <a:lstStyle/>
          <a:p>
            <a:pPr>
              <a:defRPr/>
            </a:pPr>
            <a:r>
              <a:rPr lang="es-ES" dirty="0">
                <a:latin typeface="+mj-lt"/>
              </a:rPr>
              <a:t>Bloqueo y etiquetado</a:t>
            </a:r>
          </a:p>
          <a:p>
            <a:pPr lvl="1">
              <a:defRPr/>
            </a:pPr>
            <a:r>
              <a:rPr lang="es-ES" dirty="0">
                <a:latin typeface="+mj-lt"/>
              </a:rPr>
              <a:t>Identificar todas las fuentes de poder</a:t>
            </a:r>
          </a:p>
          <a:p>
            <a:pPr lvl="1">
              <a:defRPr/>
            </a:pPr>
            <a:r>
              <a:rPr lang="es-ES" dirty="0">
                <a:latin typeface="+mj-lt"/>
              </a:rPr>
              <a:t>Abra todos los medios de desconexión</a:t>
            </a:r>
          </a:p>
          <a:p>
            <a:pPr lvl="1">
              <a:defRPr/>
            </a:pPr>
            <a:r>
              <a:rPr lang="es-ES" dirty="0">
                <a:latin typeface="+mj-lt"/>
              </a:rPr>
              <a:t>Verificar visualmente la apertura</a:t>
            </a:r>
          </a:p>
          <a:p>
            <a:pPr lvl="1">
              <a:defRPr/>
            </a:pPr>
            <a:r>
              <a:rPr lang="es-ES" dirty="0">
                <a:latin typeface="+mj-lt"/>
              </a:rPr>
              <a:t>  (donde sea posible)</a:t>
            </a:r>
          </a:p>
          <a:p>
            <a:pPr lvl="1">
              <a:defRPr/>
            </a:pPr>
            <a:r>
              <a:rPr lang="es-ES" dirty="0">
                <a:latin typeface="+mj-lt"/>
              </a:rPr>
              <a:t>Aplicar bloqueo / etiquetado</a:t>
            </a:r>
          </a:p>
          <a:p>
            <a:pPr lvl="1">
              <a:defRPr/>
            </a:pPr>
            <a:r>
              <a:rPr lang="es-ES" dirty="0">
                <a:latin typeface="+mj-lt"/>
              </a:rPr>
              <a:t>Prueba de ausencia de voltaje</a:t>
            </a:r>
          </a:p>
          <a:p>
            <a:pPr lvl="1">
              <a:defRPr/>
            </a:pPr>
            <a:r>
              <a:rPr lang="es-ES" dirty="0">
                <a:latin typeface="+mj-lt"/>
              </a:rPr>
              <a:t>Aplicar motivos de seguridad</a:t>
            </a:r>
            <a:endParaRPr lang="en-US" dirty="0">
              <a:latin typeface="+mj-lt"/>
            </a:endParaRPr>
          </a:p>
        </p:txBody>
      </p:sp>
      <p:sp>
        <p:nvSpPr>
          <p:cNvPr id="2" name="Slide Number Placeholder 1"/>
          <p:cNvSpPr>
            <a:spLocks noGrp="1"/>
          </p:cNvSpPr>
          <p:nvPr>
            <p:ph type="sldNum" sz="quarter" idx="12"/>
          </p:nvPr>
        </p:nvSpPr>
        <p:spPr/>
        <p:txBody>
          <a:bodyPr/>
          <a:lstStyle/>
          <a:p>
            <a:fld id="{03AE46D5-F5C2-466A-A152-8CD799C5A496}" type="slidenum">
              <a:rPr lang="en-US" smtClean="0"/>
              <a:t>54</a:t>
            </a:fld>
            <a:endParaRPr lang="en-US"/>
          </a:p>
        </p:txBody>
      </p:sp>
      <p:pic>
        <p:nvPicPr>
          <p:cNvPr id="47108" name="Picture 4" descr="lockou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7107" y="1646238"/>
            <a:ext cx="3150306" cy="37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27107" y="5359225"/>
            <a:ext cx="3150306" cy="369332"/>
          </a:xfrm>
          <a:prstGeom prst="rect">
            <a:avLst/>
          </a:prstGeom>
          <a:noFill/>
        </p:spPr>
        <p:txBody>
          <a:bodyPr wrap="square" rtlCol="0">
            <a:spAutoFit/>
          </a:bodyPr>
          <a:lstStyle/>
          <a:p>
            <a:pPr algn="ctr"/>
            <a:r>
              <a:rPr lang="pt-BR" dirty="0"/>
              <a:t>Foto cortesía de Doug Zemler</a:t>
            </a:r>
            <a:endParaRPr lang="en-US" dirty="0"/>
          </a:p>
        </p:txBody>
      </p:sp>
    </p:spTree>
    <p:extLst>
      <p:ext uri="{BB962C8B-B14F-4D97-AF65-F5344CB8AC3E}">
        <p14:creationId xmlns:p14="http://schemas.microsoft.com/office/powerpoint/2010/main" val="4248040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1910.333 (b) (2) (ii) (C)</a:t>
            </a:r>
            <a:br>
              <a:rPr lang="es-ES" sz="3600" dirty="0"/>
            </a:br>
            <a:r>
              <a:rPr lang="es-ES" sz="3600" dirty="0"/>
              <a:t>Equipo de </a:t>
            </a:r>
            <a:r>
              <a:rPr lang="es-ES" sz="3600" dirty="0" err="1"/>
              <a:t>desenergización</a:t>
            </a:r>
            <a:endParaRPr lang="en-US" sz="3600" dirty="0"/>
          </a:p>
        </p:txBody>
      </p:sp>
      <p:sp>
        <p:nvSpPr>
          <p:cNvPr id="3" name="Content Placeholder 2"/>
          <p:cNvSpPr>
            <a:spLocks noGrp="1"/>
          </p:cNvSpPr>
          <p:nvPr>
            <p:ph idx="1"/>
          </p:nvPr>
        </p:nvSpPr>
        <p:spPr>
          <a:xfrm>
            <a:off x="838200" y="1825625"/>
            <a:ext cx="10515600" cy="3185990"/>
          </a:xfrm>
        </p:spPr>
        <p:txBody>
          <a:bodyPr/>
          <a:lstStyle/>
          <a:p>
            <a:r>
              <a:rPr lang="es-ES" dirty="0">
                <a:latin typeface="+mj-lt"/>
              </a:rPr>
              <a:t>Se liberará energía eléctrica almacenada que pueda poner en peligro al personal</a:t>
            </a:r>
          </a:p>
          <a:p>
            <a:r>
              <a:rPr lang="es-ES" dirty="0">
                <a:latin typeface="+mj-lt"/>
              </a:rPr>
              <a:t>Consulte la NFPA 70E, Artículo 120, Establecimiento de una condición de trabajo eléctricamente segura</a:t>
            </a:r>
          </a:p>
          <a:p>
            <a:pPr lvl="1"/>
            <a:r>
              <a:rPr lang="es-ES" dirty="0">
                <a:latin typeface="+mj-lt"/>
              </a:rPr>
              <a:t>120.5 (4)</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55</a:t>
            </a:fld>
            <a:endParaRPr lang="en-US"/>
          </a:p>
        </p:txBody>
      </p:sp>
      <p:sp>
        <p:nvSpPr>
          <p:cNvPr id="5" name="TextBox 4"/>
          <p:cNvSpPr txBox="1"/>
          <p:nvPr/>
        </p:nvSpPr>
        <p:spPr>
          <a:xfrm>
            <a:off x="3162300" y="6352143"/>
            <a:ext cx="5430715"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380548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1910.333 (b) (2) (ii) (D)</a:t>
            </a:r>
            <a:br>
              <a:rPr lang="es-ES" sz="3600" dirty="0"/>
            </a:br>
            <a:r>
              <a:rPr lang="es-ES" sz="3600" dirty="0"/>
              <a:t>Equipo de </a:t>
            </a:r>
            <a:r>
              <a:rPr lang="es-ES" sz="3600" dirty="0" err="1"/>
              <a:t>desenergización</a:t>
            </a:r>
            <a:endParaRPr lang="en-US" sz="3600" dirty="0"/>
          </a:p>
        </p:txBody>
      </p:sp>
      <p:sp>
        <p:nvSpPr>
          <p:cNvPr id="3" name="Content Placeholder 2"/>
          <p:cNvSpPr>
            <a:spLocks noGrp="1"/>
          </p:cNvSpPr>
          <p:nvPr>
            <p:ph idx="1"/>
          </p:nvPr>
        </p:nvSpPr>
        <p:spPr>
          <a:xfrm>
            <a:off x="838200" y="1825625"/>
            <a:ext cx="10515600" cy="3185990"/>
          </a:xfrm>
        </p:spPr>
        <p:txBody>
          <a:bodyPr/>
          <a:lstStyle/>
          <a:p>
            <a:r>
              <a:rPr lang="es-ES" dirty="0">
                <a:latin typeface="+mj-lt"/>
              </a:rPr>
              <a:t>La energía no eléctrica almacenada en dispositivos que podrían recargar las partes del circuito eléctrico se debe bloquear o aliviar en la medida en que el dispositivo no pueda energizar accidentalmente las partes del circuito.</a:t>
            </a:r>
          </a:p>
          <a:p>
            <a:r>
              <a:rPr lang="es-ES" dirty="0">
                <a:latin typeface="+mj-lt"/>
              </a:rPr>
              <a:t>Consulte la NFPA 70E, Artículo 120, Establecimiento de una condición de trabajo eléctricamente segura</a:t>
            </a:r>
          </a:p>
          <a:p>
            <a:pPr lvl="1"/>
            <a:r>
              <a:rPr lang="es-ES" dirty="0">
                <a:latin typeface="+mj-lt"/>
              </a:rPr>
              <a:t>120.5 (5)</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56</a:t>
            </a:fld>
            <a:endParaRPr lang="en-US"/>
          </a:p>
        </p:txBody>
      </p:sp>
      <p:sp>
        <p:nvSpPr>
          <p:cNvPr id="5" name="TextBox 4"/>
          <p:cNvSpPr txBox="1"/>
          <p:nvPr/>
        </p:nvSpPr>
        <p:spPr>
          <a:xfrm>
            <a:off x="3098800" y="6352143"/>
            <a:ext cx="5494215"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2533836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1910.333 (b) (2) (iii) (A)</a:t>
            </a:r>
            <a:br>
              <a:rPr lang="es-ES" sz="3600" dirty="0"/>
            </a:br>
            <a:r>
              <a:rPr lang="es-ES" sz="3600" dirty="0"/>
              <a:t> Aplicación de cerraduras y etiquetas</a:t>
            </a:r>
            <a:endParaRPr lang="en-US" sz="3600" dirty="0"/>
          </a:p>
        </p:txBody>
      </p:sp>
      <p:sp>
        <p:nvSpPr>
          <p:cNvPr id="3" name="Content Placeholder 2"/>
          <p:cNvSpPr>
            <a:spLocks noGrp="1"/>
          </p:cNvSpPr>
          <p:nvPr>
            <p:ph idx="1"/>
          </p:nvPr>
        </p:nvSpPr>
        <p:spPr>
          <a:xfrm>
            <a:off x="838200" y="1825625"/>
            <a:ext cx="10515600" cy="3185990"/>
          </a:xfrm>
        </p:spPr>
        <p:txBody>
          <a:bodyPr/>
          <a:lstStyle/>
          <a:p>
            <a:r>
              <a:rPr lang="es-ES" dirty="0">
                <a:latin typeface="+mj-lt"/>
              </a:rPr>
              <a:t>Se colocará un candado y una etiqueta en cada medio de desconexión utilizado para desconectar los circuitos y el equipo en el que se va a realizar el trabajo.</a:t>
            </a:r>
          </a:p>
          <a:p>
            <a:r>
              <a:rPr lang="es-ES" dirty="0">
                <a:latin typeface="+mj-lt"/>
              </a:rPr>
              <a:t>Consulte la NFPA 70E, Artículo 120, Establecimiento de una condición de trabajo eléctricamente segura</a:t>
            </a:r>
          </a:p>
          <a:p>
            <a:pPr lvl="1"/>
            <a:r>
              <a:rPr lang="es-ES" dirty="0">
                <a:latin typeface="+mj-lt"/>
              </a:rPr>
              <a:t>120.5 (6)</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57</a:t>
            </a:fld>
            <a:endParaRPr lang="en-US"/>
          </a:p>
        </p:txBody>
      </p:sp>
      <p:sp>
        <p:nvSpPr>
          <p:cNvPr id="5" name="TextBox 4"/>
          <p:cNvSpPr txBox="1"/>
          <p:nvPr/>
        </p:nvSpPr>
        <p:spPr>
          <a:xfrm>
            <a:off x="3098800" y="6352143"/>
            <a:ext cx="5494215"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3781806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1910.333 (b) (2) (iv)</a:t>
            </a:r>
            <a:br>
              <a:rPr lang="es-ES" sz="3600" dirty="0"/>
            </a:br>
            <a:r>
              <a:rPr lang="es-ES" sz="3600" dirty="0"/>
              <a:t>Verificación de la condición </a:t>
            </a:r>
            <a:r>
              <a:rPr lang="es-ES" sz="3600" dirty="0" err="1"/>
              <a:t>desenergizada</a:t>
            </a:r>
            <a:endParaRPr lang="en-US" sz="3600" dirty="0"/>
          </a:p>
        </p:txBody>
      </p:sp>
      <p:sp>
        <p:nvSpPr>
          <p:cNvPr id="3" name="Content Placeholder 2"/>
          <p:cNvSpPr>
            <a:spLocks noGrp="1"/>
          </p:cNvSpPr>
          <p:nvPr>
            <p:ph idx="1"/>
          </p:nvPr>
        </p:nvSpPr>
        <p:spPr>
          <a:xfrm>
            <a:off x="838200" y="1825624"/>
            <a:ext cx="10515600" cy="4526519"/>
          </a:xfrm>
        </p:spPr>
        <p:txBody>
          <a:bodyPr>
            <a:normAutofit/>
          </a:bodyPr>
          <a:lstStyle/>
          <a:p>
            <a:r>
              <a:rPr lang="es-ES" dirty="0">
                <a:latin typeface="+mj-lt"/>
              </a:rPr>
              <a:t>Los requisitos de la sección se cumplirán:</a:t>
            </a:r>
          </a:p>
          <a:p>
            <a:pPr lvl="1"/>
            <a:r>
              <a:rPr lang="es-ES" dirty="0">
                <a:latin typeface="+mj-lt"/>
              </a:rPr>
              <a:t>(A) Una persona calificada deberá operar los controles de operación del equipo o verificar de otra manera que el equipo no pueda arrancarse.</a:t>
            </a:r>
          </a:p>
          <a:p>
            <a:pPr lvl="1"/>
            <a:r>
              <a:rPr lang="es-ES" dirty="0">
                <a:latin typeface="+mj-lt"/>
              </a:rPr>
              <a:t>(B) Una persona calificada deberá usar un equipo de prueba para probar los elementos del circuito y las partes eléctricas del equipo al que los empleados estarán expuestos y deberá verificar que todas las piezas estén sin energía.</a:t>
            </a:r>
          </a:p>
          <a:p>
            <a:r>
              <a:rPr lang="es-ES" dirty="0">
                <a:latin typeface="+mj-lt"/>
              </a:rPr>
              <a:t>Consulte la NFPA 70E, Artículo 120, Establecimiento de una condición de trabajo eléctricamente segura</a:t>
            </a:r>
          </a:p>
          <a:p>
            <a:pPr lvl="1"/>
            <a:r>
              <a:rPr lang="es-ES" dirty="0">
                <a:latin typeface="+mj-lt"/>
              </a:rPr>
              <a:t>120.5 (7)</a:t>
            </a:r>
          </a:p>
          <a:p>
            <a:pPr lvl="1"/>
            <a:r>
              <a:rPr lang="es-ES" dirty="0">
                <a:latin typeface="+mj-lt"/>
              </a:rPr>
              <a:t>Antes y después de cada prueba, determine que el instrumento de prueba funciona correctamente en cualquier fuente de voltaje conocida.</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58</a:t>
            </a:fld>
            <a:endParaRPr lang="en-US"/>
          </a:p>
        </p:txBody>
      </p:sp>
      <p:sp>
        <p:nvSpPr>
          <p:cNvPr id="5" name="TextBox 4"/>
          <p:cNvSpPr txBox="1"/>
          <p:nvPr/>
        </p:nvSpPr>
        <p:spPr>
          <a:xfrm>
            <a:off x="3098800" y="6352143"/>
            <a:ext cx="5494215"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1257839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3600" dirty="0"/>
              <a:t>1910.333 (b) (2)</a:t>
            </a:r>
            <a:br>
              <a:rPr lang="pl-PL" sz="3600" dirty="0"/>
            </a:br>
            <a:r>
              <a:rPr lang="pl-PL" sz="3600" dirty="0"/>
              <a:t>1910.333 (c) (3) (ii) (C)</a:t>
            </a:r>
          </a:p>
        </p:txBody>
      </p:sp>
      <p:sp>
        <p:nvSpPr>
          <p:cNvPr id="3" name="Content Placeholder 2"/>
          <p:cNvSpPr>
            <a:spLocks noGrp="1"/>
          </p:cNvSpPr>
          <p:nvPr>
            <p:ph idx="1"/>
          </p:nvPr>
        </p:nvSpPr>
        <p:spPr>
          <a:xfrm>
            <a:off x="838200" y="1825625"/>
            <a:ext cx="10515600" cy="3185990"/>
          </a:xfrm>
        </p:spPr>
        <p:txBody>
          <a:bodyPr/>
          <a:lstStyle/>
          <a:p>
            <a:r>
              <a:rPr lang="es-ES" dirty="0">
                <a:latin typeface="+mj-lt"/>
              </a:rPr>
              <a:t>La persona está aislada de todos los objetos conductores a una diferencia de potencial de la de la parte eléctrica.</a:t>
            </a:r>
          </a:p>
          <a:p>
            <a:r>
              <a:rPr lang="es-ES" dirty="0">
                <a:latin typeface="+mj-lt"/>
              </a:rPr>
              <a:t>Consulte la NFPA 70E, Artículo 120, Establecimiento de una condición de trabajo eléctricamente segura</a:t>
            </a:r>
          </a:p>
          <a:p>
            <a:pPr lvl="1"/>
            <a:r>
              <a:rPr lang="es-ES" dirty="0">
                <a:latin typeface="+mj-lt"/>
              </a:rPr>
              <a:t>120.5 (8)</a:t>
            </a:r>
          </a:p>
          <a:p>
            <a:pPr lvl="1"/>
            <a:r>
              <a:rPr lang="es-ES" dirty="0">
                <a:latin typeface="+mj-lt"/>
              </a:rPr>
              <a:t>Voltajes inducidos o energía eléctrica almacenada</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59</a:t>
            </a:fld>
            <a:endParaRPr lang="en-US"/>
          </a:p>
        </p:txBody>
      </p:sp>
      <p:sp>
        <p:nvSpPr>
          <p:cNvPr id="5" name="TextBox 4"/>
          <p:cNvSpPr txBox="1"/>
          <p:nvPr/>
        </p:nvSpPr>
        <p:spPr>
          <a:xfrm>
            <a:off x="3086100" y="6352143"/>
            <a:ext cx="5506915"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252063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591" y="261731"/>
            <a:ext cx="9601200" cy="718930"/>
          </a:xfrm>
        </p:spPr>
        <p:txBody>
          <a:bodyPr/>
          <a:lstStyle/>
          <a:p>
            <a:pPr algn="ctr"/>
            <a:r>
              <a:rPr lang="en-US" dirty="0" err="1"/>
              <a:t>Regulaciones</a:t>
            </a:r>
            <a:r>
              <a:rPr lang="en-US" dirty="0"/>
              <a:t> de </a:t>
            </a:r>
            <a:r>
              <a:rPr lang="en-US" dirty="0" smtClean="0"/>
              <a:t>OSHA   </a:t>
            </a:r>
            <a:endParaRPr lang="en-US" dirty="0"/>
          </a:p>
        </p:txBody>
      </p:sp>
      <p:sp>
        <p:nvSpPr>
          <p:cNvPr id="3" name="Content Placeholder 2"/>
          <p:cNvSpPr>
            <a:spLocks noGrp="1"/>
          </p:cNvSpPr>
          <p:nvPr>
            <p:ph idx="1"/>
          </p:nvPr>
        </p:nvSpPr>
        <p:spPr>
          <a:xfrm>
            <a:off x="838199" y="1213609"/>
            <a:ext cx="10638183" cy="5465487"/>
          </a:xfrm>
        </p:spPr>
        <p:txBody>
          <a:bodyPr>
            <a:normAutofit fontScale="70000" lnSpcReduction="20000"/>
          </a:bodyPr>
          <a:lstStyle/>
          <a:p>
            <a:pPr>
              <a:buClrTx/>
            </a:pPr>
            <a:r>
              <a:rPr lang="es-ES" sz="3600" dirty="0">
                <a:latin typeface="+mj-lt"/>
              </a:rPr>
              <a:t>Si usted, sus compañeros de trabajo y / o su representante sindical determinan que se necesita una inspección de OSHA para corregir los riesgos en el lugar de trabajo, tiene varias opciones.</a:t>
            </a:r>
          </a:p>
          <a:p>
            <a:pPr>
              <a:buClrTx/>
            </a:pPr>
            <a:r>
              <a:rPr lang="es-ES" sz="3600" dirty="0">
                <a:latin typeface="+mj-lt"/>
              </a:rPr>
              <a:t>Puede descargar el formulario de queja del sitio web de OSHA, completarlo y enviarlo por correo o fax a OSHA. Una queja escrita y firmada enviada al área de OSHA o a la oficina del Plan Estatal probablemente ocasione una inspección en el sitio.</a:t>
            </a:r>
          </a:p>
          <a:p>
            <a:pPr>
              <a:buClrTx/>
            </a:pPr>
            <a:r>
              <a:rPr lang="es-ES" sz="3600" dirty="0">
                <a:latin typeface="+mj-lt"/>
              </a:rPr>
              <a:t>Puede presentar una queja en línea. Sin embargo, la mayoría de las quejas en línea se consideran inicialmente quejas no formales y son manejadas por el sistema de teléfono / fax de OSHA, lo que significa que se resuelven informalmente por teléfono.</a:t>
            </a:r>
          </a:p>
          <a:p>
            <a:pPr>
              <a:buClrTx/>
            </a:pPr>
            <a:r>
              <a:rPr lang="es-ES" sz="3600" dirty="0">
                <a:latin typeface="+mj-lt"/>
              </a:rPr>
              <a:t>Puede llamar por teléfono o visitar su oficina local, regional o local para hablar sobre sus inquietudes. Después de la discusión, el personal de OSHA puede darle o enviarle un formulario de queja si desea hacerlo.</a:t>
            </a:r>
          </a:p>
          <a:p>
            <a:pPr>
              <a:buClrTx/>
            </a:pPr>
            <a:r>
              <a:rPr lang="es-ES" sz="3600" dirty="0">
                <a:latin typeface="+mj-lt"/>
              </a:rPr>
              <a:t>Tenga en cuenta que si un peligro pone en peligro la vida, llame a la oficina regional o local o al 1-800-321-OSHA inmediatamente.</a:t>
            </a:r>
            <a:endParaRPr lang="en-US" dirty="0"/>
          </a:p>
        </p:txBody>
      </p:sp>
    </p:spTree>
    <p:extLst>
      <p:ext uri="{BB962C8B-B14F-4D97-AF65-F5344CB8AC3E}">
        <p14:creationId xmlns:p14="http://schemas.microsoft.com/office/powerpoint/2010/main" val="2960511496"/>
      </p:ext>
    </p:extLst>
  </p:cSld>
  <p:clrMapOvr>
    <a:masterClrMapping/>
  </p:clrMapOvr>
  <p:transition advTm="265"/>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normAutofit/>
          </a:bodyPr>
          <a:lstStyle/>
          <a:p>
            <a:pPr algn="ctr">
              <a:defRPr/>
            </a:pPr>
            <a:r>
              <a:rPr lang="es-ES" sz="3600" dirty="0"/>
              <a:t>1910.333 (b) (2) (v)</a:t>
            </a:r>
            <a:br>
              <a:rPr lang="es-ES" sz="3600" dirty="0"/>
            </a:br>
            <a:r>
              <a:rPr lang="es-ES" sz="3600" dirty="0"/>
              <a:t>Re-energizando el equipo</a:t>
            </a:r>
            <a:endParaRPr lang="en-US" sz="3600" dirty="0"/>
          </a:p>
        </p:txBody>
      </p:sp>
      <p:sp>
        <p:nvSpPr>
          <p:cNvPr id="662531" name="Rectangle 3"/>
          <p:cNvSpPr>
            <a:spLocks noGrp="1" noChangeArrowheads="1"/>
          </p:cNvSpPr>
          <p:nvPr>
            <p:ph idx="1"/>
          </p:nvPr>
        </p:nvSpPr>
        <p:spPr/>
        <p:txBody>
          <a:bodyPr>
            <a:normAutofit/>
          </a:bodyPr>
          <a:lstStyle/>
          <a:p>
            <a:pPr>
              <a:defRPr/>
            </a:pPr>
            <a:r>
              <a:rPr lang="es-ES" dirty="0">
                <a:latin typeface="+mj-lt"/>
              </a:rPr>
              <a:t>Re-</a:t>
            </a:r>
            <a:r>
              <a:rPr lang="es-ES" dirty="0" err="1">
                <a:latin typeface="+mj-lt"/>
              </a:rPr>
              <a:t>Energizing</a:t>
            </a:r>
            <a:r>
              <a:rPr lang="es-ES" dirty="0">
                <a:latin typeface="+mj-lt"/>
              </a:rPr>
              <a:t> </a:t>
            </a:r>
            <a:r>
              <a:rPr lang="es-ES" dirty="0" err="1">
                <a:latin typeface="+mj-lt"/>
              </a:rPr>
              <a:t>Equipment</a:t>
            </a:r>
            <a:endParaRPr lang="es-ES" dirty="0">
              <a:latin typeface="+mj-lt"/>
            </a:endParaRPr>
          </a:p>
          <a:p>
            <a:pPr lvl="1">
              <a:defRPr/>
            </a:pPr>
            <a:r>
              <a:rPr lang="es-ES" dirty="0">
                <a:latin typeface="+mj-lt"/>
              </a:rPr>
              <a:t>Los requisitos se cumplirán en el orden dado, antes de que los circuitos o el equipo se vuelvan a energizar, incluso temporalmente.</a:t>
            </a:r>
          </a:p>
          <a:p>
            <a:pPr lvl="2">
              <a:defRPr/>
            </a:pPr>
            <a:r>
              <a:rPr lang="es-ES" dirty="0">
                <a:latin typeface="+mj-lt"/>
              </a:rPr>
              <a:t>(A) Una persona calificada debe realizar pruebas e inspecciones visuales.</a:t>
            </a:r>
          </a:p>
          <a:p>
            <a:pPr lvl="2">
              <a:defRPr/>
            </a:pPr>
            <a:r>
              <a:rPr lang="es-ES" dirty="0">
                <a:latin typeface="+mj-lt"/>
              </a:rPr>
              <a:t>(B) Se debe advertir a los empleados expuestos al riesgo que permanezcan limpios.</a:t>
            </a:r>
          </a:p>
          <a:p>
            <a:pPr lvl="2">
              <a:defRPr/>
            </a:pPr>
            <a:r>
              <a:rPr lang="es-ES" dirty="0">
                <a:latin typeface="+mj-lt"/>
              </a:rPr>
              <a:t>(C) Cada etiqueta y cerradura deberá ser eliminada por el empleado que la colocó o bajo su supervisión directa.</a:t>
            </a:r>
          </a:p>
          <a:p>
            <a:pPr lvl="2">
              <a:defRPr/>
            </a:pPr>
            <a:r>
              <a:rPr lang="es-ES" dirty="0">
                <a:latin typeface="+mj-lt"/>
              </a:rPr>
              <a:t>(D) habrá una determinación visual de que todos los empleados están libres de circuitos y equipos.</a:t>
            </a:r>
            <a:endParaRPr lang="en-US" dirty="0">
              <a:latin typeface="+mj-lt"/>
            </a:endParaRPr>
          </a:p>
        </p:txBody>
      </p:sp>
      <p:sp>
        <p:nvSpPr>
          <p:cNvPr id="5" name="Slide Number Placeholder 4"/>
          <p:cNvSpPr>
            <a:spLocks noGrp="1"/>
          </p:cNvSpPr>
          <p:nvPr>
            <p:ph type="sldNum" sz="quarter" idx="12"/>
          </p:nvPr>
        </p:nvSpPr>
        <p:spPr/>
        <p:txBody>
          <a:bodyPr/>
          <a:lstStyle/>
          <a:p>
            <a:fld id="{03AE46D5-F5C2-466A-A152-8CD799C5A496}" type="slidenum">
              <a:rPr lang="en-US" smtClean="0"/>
              <a:t>60</a:t>
            </a:fld>
            <a:endParaRPr lang="en-US"/>
          </a:p>
        </p:txBody>
      </p:sp>
    </p:spTree>
    <p:extLst>
      <p:ext uri="{BB962C8B-B14F-4D97-AF65-F5344CB8AC3E}">
        <p14:creationId xmlns:p14="http://schemas.microsoft.com/office/powerpoint/2010/main" val="31796916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63769"/>
            <a:ext cx="10515600" cy="1426919"/>
          </a:xfrm>
        </p:spPr>
        <p:txBody>
          <a:bodyPr>
            <a:normAutofit fontScale="90000"/>
          </a:bodyPr>
          <a:lstStyle/>
          <a:p>
            <a:pPr algn="ctr">
              <a:lnSpc>
                <a:spcPts val="4000"/>
              </a:lnSpc>
            </a:pPr>
            <a:r>
              <a:rPr lang="en-US" sz="4000" dirty="0"/>
              <a:t/>
            </a:r>
            <a:br>
              <a:rPr lang="en-US" sz="4000" dirty="0"/>
            </a:br>
            <a:r>
              <a:rPr lang="es-ES" sz="4000" dirty="0"/>
              <a:t>1910.333 (c) (2)</a:t>
            </a:r>
            <a:br>
              <a:rPr lang="es-ES" sz="4000" dirty="0"/>
            </a:br>
            <a:r>
              <a:rPr lang="es-ES" sz="4000" dirty="0"/>
              <a:t>Trabajar en equipos energizados</a:t>
            </a:r>
            <a:r>
              <a:rPr lang="en-US" altLang="en-US" dirty="0"/>
              <a:t/>
            </a:r>
            <a:br>
              <a:rPr lang="en-US" altLang="en-US" dirty="0"/>
            </a:br>
            <a:endParaRPr lang="en-US" dirty="0"/>
          </a:p>
        </p:txBody>
      </p:sp>
      <p:sp>
        <p:nvSpPr>
          <p:cNvPr id="4" name="Content Placeholder 3"/>
          <p:cNvSpPr>
            <a:spLocks noGrp="1"/>
          </p:cNvSpPr>
          <p:nvPr>
            <p:ph idx="1"/>
          </p:nvPr>
        </p:nvSpPr>
        <p:spPr/>
        <p:txBody>
          <a:bodyPr/>
          <a:lstStyle/>
          <a:p>
            <a:pPr>
              <a:lnSpc>
                <a:spcPts val="3111"/>
              </a:lnSpc>
              <a:spcBef>
                <a:spcPct val="0"/>
              </a:spcBef>
              <a:buClrTx/>
              <a:buSzTx/>
              <a:buNone/>
            </a:pPr>
            <a:r>
              <a:rPr lang="es-ES" altLang="en-US" dirty="0"/>
              <a:t>• Solo las personas calificadas pueden trabajar en equipos energizados (50 V o más).</a:t>
            </a:r>
          </a:p>
          <a:p>
            <a:pPr>
              <a:lnSpc>
                <a:spcPts val="3111"/>
              </a:lnSpc>
              <a:spcBef>
                <a:spcPct val="0"/>
              </a:spcBef>
              <a:buClrTx/>
              <a:buSzTx/>
              <a:buNone/>
            </a:pPr>
            <a:endParaRPr lang="es-ES" altLang="en-US" dirty="0"/>
          </a:p>
          <a:p>
            <a:pPr>
              <a:lnSpc>
                <a:spcPts val="3111"/>
              </a:lnSpc>
              <a:spcBef>
                <a:spcPct val="0"/>
              </a:spcBef>
              <a:buClrTx/>
              <a:buSzTx/>
              <a:buNone/>
            </a:pPr>
            <a:r>
              <a:rPr lang="es-ES" altLang="en-US" dirty="0"/>
              <a:t>• La persona debe ser capaz de trabajar de manera segura.</a:t>
            </a:r>
          </a:p>
          <a:p>
            <a:pPr>
              <a:lnSpc>
                <a:spcPts val="3111"/>
              </a:lnSpc>
              <a:spcBef>
                <a:spcPct val="0"/>
              </a:spcBef>
              <a:buClrTx/>
              <a:buSzTx/>
              <a:buNone/>
            </a:pPr>
            <a:endParaRPr lang="es-ES" altLang="en-US" dirty="0"/>
          </a:p>
          <a:p>
            <a:pPr>
              <a:lnSpc>
                <a:spcPts val="3111"/>
              </a:lnSpc>
              <a:spcBef>
                <a:spcPct val="0"/>
              </a:spcBef>
              <a:buClrTx/>
              <a:buSzTx/>
              <a:buNone/>
            </a:pPr>
            <a:r>
              <a:rPr lang="es-ES" altLang="en-US" dirty="0"/>
              <a:t>• Estará familiarizado con el uso apropiado de precaución especial</a:t>
            </a:r>
          </a:p>
          <a:p>
            <a:pPr>
              <a:lnSpc>
                <a:spcPts val="3111"/>
              </a:lnSpc>
              <a:spcBef>
                <a:spcPct val="0"/>
              </a:spcBef>
              <a:buClrTx/>
              <a:buSzTx/>
              <a:buNone/>
            </a:pPr>
            <a:r>
              <a:rPr lang="es-ES" altLang="en-US" dirty="0"/>
              <a:t>técnicas, equipos de protección personal, aislantes y materiales de protección y herramientas aisladas.</a:t>
            </a:r>
            <a:endParaRPr lang="en-US" dirty="0"/>
          </a:p>
        </p:txBody>
      </p:sp>
      <p:sp>
        <p:nvSpPr>
          <p:cNvPr id="2" name="Slide Number Placeholder 1"/>
          <p:cNvSpPr>
            <a:spLocks noGrp="1"/>
          </p:cNvSpPr>
          <p:nvPr>
            <p:ph type="sldNum" sz="quarter" idx="12"/>
          </p:nvPr>
        </p:nvSpPr>
        <p:spPr/>
        <p:txBody>
          <a:bodyPr/>
          <a:lstStyle/>
          <a:p>
            <a:fld id="{81EE72E2-7ED3-4CEB-826F-A62099BB6980}" type="slidenum">
              <a:rPr lang="en-US" smtClean="0"/>
              <a:t>61</a:t>
            </a:fld>
            <a:endParaRPr lang="en-US"/>
          </a:p>
        </p:txBody>
      </p:sp>
    </p:spTree>
    <p:extLst>
      <p:ext uri="{BB962C8B-B14F-4D97-AF65-F5344CB8AC3E}">
        <p14:creationId xmlns:p14="http://schemas.microsoft.com/office/powerpoint/2010/main" val="1486726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ts val="4000"/>
              </a:lnSpc>
            </a:pPr>
            <a:r>
              <a:rPr lang="en-US" sz="4000" dirty="0"/>
              <a:t>1910.333 (c) (3)</a:t>
            </a:r>
            <a:br>
              <a:rPr lang="en-US" sz="4000" dirty="0"/>
            </a:br>
            <a:r>
              <a:rPr lang="en-US" sz="4000" dirty="0" err="1"/>
              <a:t>Titulares</a:t>
            </a:r>
            <a:r>
              <a:rPr lang="en-US" altLang="en-US" dirty="0"/>
              <a:t/>
            </a:r>
            <a:br>
              <a:rPr lang="en-US" altLang="en-US" dirty="0"/>
            </a:br>
            <a:endParaRPr lang="en-US" dirty="0"/>
          </a:p>
        </p:txBody>
      </p:sp>
      <p:sp>
        <p:nvSpPr>
          <p:cNvPr id="3" name="Content Placeholder 2"/>
          <p:cNvSpPr>
            <a:spLocks noGrp="1"/>
          </p:cNvSpPr>
          <p:nvPr>
            <p:ph idx="1"/>
          </p:nvPr>
        </p:nvSpPr>
        <p:spPr/>
        <p:txBody>
          <a:bodyPr>
            <a:normAutofit/>
          </a:bodyPr>
          <a:lstStyle/>
          <a:p>
            <a:r>
              <a:rPr lang="es-ES" sz="2600" dirty="0">
                <a:latin typeface="+mj-lt"/>
              </a:rPr>
              <a:t>(i) Las personas no calificadas deben mantener las siguientes distancias a las líneas aéreas.</a:t>
            </a:r>
          </a:p>
          <a:p>
            <a:pPr lvl="1"/>
            <a:r>
              <a:rPr lang="es-ES" sz="2200" dirty="0">
                <a:latin typeface="+mj-lt"/>
              </a:rPr>
              <a:t>Para voltajes a tierra de 50 kV o inferiores a 10 pies</a:t>
            </a:r>
          </a:p>
          <a:p>
            <a:pPr lvl="1"/>
            <a:r>
              <a:rPr lang="es-ES" sz="2200" dirty="0">
                <a:latin typeface="+mj-lt"/>
              </a:rPr>
              <a:t>Para voltajes a tierra de más de 50 kV a 10 pies más 4 pulgadas por cada 10 kV a más de 50 kV</a:t>
            </a:r>
          </a:p>
          <a:p>
            <a:r>
              <a:rPr lang="es-ES" sz="2600" dirty="0">
                <a:latin typeface="+mj-lt"/>
              </a:rPr>
              <a:t>(ii) Las personas calificadas deben mantener las distancias que se muestran en la Tabla S-5.</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62</a:t>
            </a:fld>
            <a:endParaRPr lang="en-US"/>
          </a:p>
        </p:txBody>
      </p:sp>
    </p:spTree>
    <p:extLst>
      <p:ext uri="{BB962C8B-B14F-4D97-AF65-F5344CB8AC3E}">
        <p14:creationId xmlns:p14="http://schemas.microsoft.com/office/powerpoint/2010/main" val="6886309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err="1"/>
              <a:t>Distancias</a:t>
            </a:r>
            <a:r>
              <a:rPr lang="en-US" sz="3600" dirty="0"/>
              <a:t> de </a:t>
            </a:r>
            <a:r>
              <a:rPr lang="en-US" sz="3600" dirty="0" err="1"/>
              <a:t>aproximación</a:t>
            </a:r>
            <a:r>
              <a:rPr lang="en-US" sz="3600" dirty="0"/>
              <a:t> para </a:t>
            </a:r>
            <a:r>
              <a:rPr lang="en-US" sz="3600" dirty="0" err="1"/>
              <a:t>empleados</a:t>
            </a:r>
            <a:r>
              <a:rPr lang="en-US" sz="3600" dirty="0"/>
              <a:t> </a:t>
            </a:r>
            <a:r>
              <a:rPr lang="en-US" sz="3600" dirty="0" err="1"/>
              <a:t>calificados</a:t>
            </a:r>
            <a:r>
              <a:rPr lang="en-US" sz="3600" dirty="0"/>
              <a:t>: </a:t>
            </a:r>
            <a:r>
              <a:rPr lang="en-US" sz="3600" dirty="0" err="1"/>
              <a:t>corriente</a:t>
            </a:r>
            <a:r>
              <a:rPr lang="en-US" sz="3600" dirty="0"/>
              <a:t> </a:t>
            </a:r>
            <a:r>
              <a:rPr lang="en-US" sz="3600" dirty="0" err="1"/>
              <a:t>alterna</a:t>
            </a:r>
            <a:endParaRPr lang="en-US" sz="3600" dirty="0"/>
          </a:p>
        </p:txBody>
      </p:sp>
      <p:sp>
        <p:nvSpPr>
          <p:cNvPr id="4" name="Slide Number Placeholder 3"/>
          <p:cNvSpPr>
            <a:spLocks noGrp="1"/>
          </p:cNvSpPr>
          <p:nvPr>
            <p:ph type="sldNum" sz="quarter" idx="12"/>
          </p:nvPr>
        </p:nvSpPr>
        <p:spPr/>
        <p:txBody>
          <a:bodyPr/>
          <a:lstStyle/>
          <a:p>
            <a:fld id="{81EE72E2-7ED3-4CEB-826F-A62099BB6980}" type="slidenum">
              <a:rPr lang="en-US" smtClean="0"/>
              <a:t>63</a:t>
            </a:fld>
            <a:endParaRPr lang="en-US"/>
          </a:p>
        </p:txBody>
      </p:sp>
      <p:pic>
        <p:nvPicPr>
          <p:cNvPr id="6" name="Content Placeholder 5" title="Table S-5 Approach Distances for Qualified Employees - Alternating Current"/>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208343" y="1855303"/>
            <a:ext cx="6117789" cy="4585253"/>
          </a:xfrm>
        </p:spPr>
      </p:pic>
    </p:spTree>
    <p:extLst>
      <p:ext uri="{BB962C8B-B14F-4D97-AF65-F5344CB8AC3E}">
        <p14:creationId xmlns:p14="http://schemas.microsoft.com/office/powerpoint/2010/main" val="35073952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1910.333 (c) (3) (iii)</a:t>
            </a:r>
            <a:br>
              <a:rPr lang="en-US" sz="3600" dirty="0"/>
            </a:br>
            <a:r>
              <a:rPr lang="en-US" sz="3600" dirty="0" err="1"/>
              <a:t>Titulares</a:t>
            </a:r>
            <a:endParaRPr lang="en-US" sz="3600" dirty="0"/>
          </a:p>
        </p:txBody>
      </p:sp>
      <p:sp>
        <p:nvSpPr>
          <p:cNvPr id="3" name="Content Placeholder 2"/>
          <p:cNvSpPr>
            <a:spLocks noGrp="1"/>
          </p:cNvSpPr>
          <p:nvPr>
            <p:ph idx="1"/>
          </p:nvPr>
        </p:nvSpPr>
        <p:spPr/>
        <p:txBody>
          <a:bodyPr>
            <a:normAutofit fontScale="85000" lnSpcReduction="20000"/>
          </a:bodyPr>
          <a:lstStyle/>
          <a:p>
            <a:r>
              <a:rPr lang="es-ES" altLang="en-US" dirty="0">
                <a:latin typeface="+mj-lt"/>
              </a:rPr>
              <a:t>Equipo Vehicular y Mecánico</a:t>
            </a:r>
          </a:p>
          <a:p>
            <a:pPr lvl="1"/>
            <a:r>
              <a:rPr lang="es-ES" altLang="en-US" dirty="0">
                <a:latin typeface="+mj-lt"/>
              </a:rPr>
              <a:t>Si es capaz de contactar a la línea, debe mantener la distancia de 10 pies.</a:t>
            </a:r>
          </a:p>
          <a:p>
            <a:r>
              <a:rPr lang="es-ES" altLang="en-US" dirty="0">
                <a:latin typeface="+mj-lt"/>
              </a:rPr>
              <a:t>Agregue 4 pulgadas por cada 10 kV por encima de 50 kV.</a:t>
            </a:r>
          </a:p>
          <a:p>
            <a:pPr lvl="1"/>
            <a:r>
              <a:rPr lang="es-ES" altLang="en-US" dirty="0">
                <a:latin typeface="+mj-lt"/>
              </a:rPr>
              <a:t>{1} Si el vehículo está en tránsito con su estructura baja, la distancia puede reducirse a 4 pies. Si el voltaje es superior a 50 Kv, el espacio libre se aumentará 4 pulgadas por cada 10 Kv sobre ese voltaje.</a:t>
            </a:r>
          </a:p>
          <a:p>
            <a:pPr lvl="1"/>
            <a:r>
              <a:rPr lang="es-ES" altLang="en-US" dirty="0">
                <a:latin typeface="+mj-lt"/>
              </a:rPr>
              <a:t>{2} Si se instalan barreras aislantes y se clasifican para el voltaje de la línea, la separación puede reducirse a una distancia dentro de las dimensiones de trabajo diseñadas de la barrera aislante.</a:t>
            </a:r>
          </a:p>
          <a:p>
            <a:pPr lvl="1"/>
            <a:r>
              <a:rPr lang="es-ES" altLang="en-US" dirty="0">
                <a:latin typeface="+mj-lt"/>
              </a:rPr>
              <a:t>{3} Si el equipo es un elevador aéreo aislado para el voltaje involucrado, y si el trabajo lo realiza una persona calificada, el espacio libre puede reducirse a la distancia indicada en la Tabla S-5</a:t>
            </a:r>
            <a:endParaRPr lang="en-US" altLang="en-US" dirty="0"/>
          </a:p>
          <a:p>
            <a:pPr>
              <a:lnSpc>
                <a:spcPts val="3111"/>
              </a:lnSpc>
              <a:spcBef>
                <a:spcPct val="0"/>
              </a:spcBef>
              <a:buClrTx/>
              <a:buSzTx/>
              <a:buNone/>
            </a:pPr>
            <a:r>
              <a:rPr lang="en-US" altLang="en-US" sz="2667" dirty="0"/>
              <a:t>	</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64</a:t>
            </a:fld>
            <a:endParaRPr lang="en-US"/>
          </a:p>
        </p:txBody>
      </p:sp>
    </p:spTree>
    <p:extLst>
      <p:ext uri="{BB962C8B-B14F-4D97-AF65-F5344CB8AC3E}">
        <p14:creationId xmlns:p14="http://schemas.microsoft.com/office/powerpoint/2010/main" val="24665853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1910.333 (c) (4)</a:t>
            </a:r>
            <a:br>
              <a:rPr lang="en-US" sz="3600" dirty="0"/>
            </a:br>
            <a:r>
              <a:rPr lang="en-US" sz="3600" dirty="0" err="1"/>
              <a:t>Iluminación</a:t>
            </a:r>
            <a:endParaRPr lang="en-US" sz="3600" dirty="0"/>
          </a:p>
        </p:txBody>
      </p:sp>
      <p:sp>
        <p:nvSpPr>
          <p:cNvPr id="3" name="Content Placeholder 2"/>
          <p:cNvSpPr>
            <a:spLocks noGrp="1"/>
          </p:cNvSpPr>
          <p:nvPr>
            <p:ph idx="1"/>
          </p:nvPr>
        </p:nvSpPr>
        <p:spPr/>
        <p:txBody>
          <a:bodyPr/>
          <a:lstStyle/>
          <a:p>
            <a:pPr>
              <a:lnSpc>
                <a:spcPts val="3111"/>
              </a:lnSpc>
              <a:spcBef>
                <a:spcPct val="0"/>
              </a:spcBef>
              <a:buClrTx/>
              <a:buSzTx/>
            </a:pPr>
            <a:r>
              <a:rPr lang="es-ES" altLang="en-US" dirty="0">
                <a:latin typeface="+mj-lt"/>
              </a:rPr>
              <a:t>Los empleados no deben realizar tareas cerca de la exposición partes energizadas a menos que estén provistas con la iluminación adecuada.</a:t>
            </a:r>
          </a:p>
          <a:p>
            <a:pPr>
              <a:lnSpc>
                <a:spcPts val="3111"/>
              </a:lnSpc>
              <a:spcBef>
                <a:spcPct val="0"/>
              </a:spcBef>
              <a:buClrTx/>
              <a:buSzTx/>
            </a:pPr>
            <a:endParaRPr lang="es-ES" altLang="en-US" dirty="0">
              <a:latin typeface="+mj-lt"/>
            </a:endParaRPr>
          </a:p>
          <a:p>
            <a:pPr>
              <a:lnSpc>
                <a:spcPts val="3111"/>
              </a:lnSpc>
              <a:spcBef>
                <a:spcPct val="0"/>
              </a:spcBef>
              <a:buClrTx/>
              <a:buSzTx/>
            </a:pPr>
            <a:r>
              <a:rPr lang="es-ES" altLang="en-US" dirty="0">
                <a:latin typeface="+mj-lt"/>
              </a:rPr>
              <a:t>Los empleados no pueden alcanzar ciegamente las áreas que contener partes energizadas.</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65</a:t>
            </a:fld>
            <a:endParaRPr lang="en-US"/>
          </a:p>
        </p:txBody>
      </p:sp>
    </p:spTree>
    <p:extLst>
      <p:ext uri="{BB962C8B-B14F-4D97-AF65-F5344CB8AC3E}">
        <p14:creationId xmlns:p14="http://schemas.microsoft.com/office/powerpoint/2010/main" val="42853281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1910.333 (c) (5)</a:t>
            </a:r>
            <a:br>
              <a:rPr lang="en-US" sz="3600" dirty="0"/>
            </a:br>
            <a:r>
              <a:rPr lang="en-US" sz="3600" dirty="0" err="1"/>
              <a:t>Espacios</a:t>
            </a:r>
            <a:r>
              <a:rPr lang="en-US" sz="3600" dirty="0"/>
              <a:t> de </a:t>
            </a:r>
            <a:r>
              <a:rPr lang="en-US" sz="3600" dirty="0" err="1"/>
              <a:t>trabajo</a:t>
            </a:r>
            <a:r>
              <a:rPr lang="en-US" sz="3600" dirty="0"/>
              <a:t> </a:t>
            </a:r>
            <a:r>
              <a:rPr lang="en-US" sz="3600" dirty="0" err="1"/>
              <a:t>confinados</a:t>
            </a:r>
            <a:r>
              <a:rPr lang="en-US" sz="3600" dirty="0"/>
              <a:t> o </a:t>
            </a:r>
            <a:r>
              <a:rPr lang="en-US" sz="3600" dirty="0" err="1"/>
              <a:t>cerrados</a:t>
            </a:r>
            <a:endParaRPr lang="en-US" sz="3600" dirty="0"/>
          </a:p>
        </p:txBody>
      </p:sp>
      <p:sp>
        <p:nvSpPr>
          <p:cNvPr id="3" name="Content Placeholder 2"/>
          <p:cNvSpPr>
            <a:spLocks noGrp="1"/>
          </p:cNvSpPr>
          <p:nvPr>
            <p:ph idx="1"/>
          </p:nvPr>
        </p:nvSpPr>
        <p:spPr/>
        <p:txBody>
          <a:bodyPr/>
          <a:lstStyle/>
          <a:p>
            <a:pPr>
              <a:lnSpc>
                <a:spcPts val="3111"/>
              </a:lnSpc>
              <a:spcBef>
                <a:spcPct val="0"/>
              </a:spcBef>
              <a:buClrTx/>
              <a:buSzTx/>
            </a:pPr>
            <a:r>
              <a:rPr lang="es-ES" altLang="en-US" dirty="0">
                <a:latin typeface="+mj-lt"/>
              </a:rPr>
              <a:t>Cuando los empleados trabajan en confinados o cerrados espacios de trabajo que contienen partes energizadas, el empleador debe proporcionar, y el empleado debe usar escudos, barreras o materiales aislantes.</a:t>
            </a:r>
          </a:p>
          <a:p>
            <a:pPr>
              <a:lnSpc>
                <a:spcPts val="3111"/>
              </a:lnSpc>
              <a:spcBef>
                <a:spcPct val="0"/>
              </a:spcBef>
              <a:buClrTx/>
              <a:buSzTx/>
            </a:pPr>
            <a:endParaRPr lang="es-ES" altLang="en-US" dirty="0">
              <a:latin typeface="+mj-lt"/>
            </a:endParaRPr>
          </a:p>
          <a:p>
            <a:pPr>
              <a:lnSpc>
                <a:spcPts val="3111"/>
              </a:lnSpc>
              <a:spcBef>
                <a:spcPct val="0"/>
              </a:spcBef>
              <a:buClrTx/>
              <a:buSzTx/>
            </a:pPr>
            <a:r>
              <a:rPr lang="es-ES" altLang="en-US" dirty="0">
                <a:latin typeface="+mj-lt"/>
              </a:rPr>
              <a:t>Las puertas y los paneles con bisagras deben estar asegurados.</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66</a:t>
            </a:fld>
            <a:endParaRPr lang="en-US"/>
          </a:p>
        </p:txBody>
      </p:sp>
    </p:spTree>
    <p:extLst>
      <p:ext uri="{BB962C8B-B14F-4D97-AF65-F5344CB8AC3E}">
        <p14:creationId xmlns:p14="http://schemas.microsoft.com/office/powerpoint/2010/main" val="1935402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1910.333 (c) (6)</a:t>
            </a:r>
            <a:br>
              <a:rPr lang="es-ES" sz="3600" dirty="0"/>
            </a:br>
            <a:r>
              <a:rPr lang="es-ES" sz="3600" dirty="0"/>
              <a:t>Materiales y equipos conductores</a:t>
            </a:r>
            <a:endParaRPr lang="en-US" sz="3600" dirty="0"/>
          </a:p>
        </p:txBody>
      </p:sp>
      <p:sp>
        <p:nvSpPr>
          <p:cNvPr id="3" name="Content Placeholder 2"/>
          <p:cNvSpPr>
            <a:spLocks noGrp="1"/>
          </p:cNvSpPr>
          <p:nvPr>
            <p:ph idx="1"/>
          </p:nvPr>
        </p:nvSpPr>
        <p:spPr/>
        <p:txBody>
          <a:bodyPr/>
          <a:lstStyle/>
          <a:p>
            <a:pPr>
              <a:lnSpc>
                <a:spcPts val="3111"/>
              </a:lnSpc>
              <a:spcBef>
                <a:spcPct val="0"/>
              </a:spcBef>
              <a:buClrTx/>
              <a:buSzTx/>
            </a:pPr>
            <a:r>
              <a:rPr lang="es-ES" altLang="en-US" dirty="0">
                <a:latin typeface="+mj-lt"/>
              </a:rPr>
              <a:t>Los materiales conductores deben manejarse de una manera que evitará que entren en contacto con energía expuesta conductores o partes del circuito.</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67</a:t>
            </a:fld>
            <a:endParaRPr lang="en-US"/>
          </a:p>
        </p:txBody>
      </p:sp>
    </p:spTree>
    <p:extLst>
      <p:ext uri="{BB962C8B-B14F-4D97-AF65-F5344CB8AC3E}">
        <p14:creationId xmlns:p14="http://schemas.microsoft.com/office/powerpoint/2010/main" val="1390511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1910.333 (c) (7)</a:t>
            </a:r>
            <a:br>
              <a:rPr lang="es-ES" sz="3600" dirty="0"/>
            </a:br>
            <a:r>
              <a:rPr lang="es-ES" sz="3600" dirty="0"/>
              <a:t>Escaleras portátiles</a:t>
            </a:r>
            <a:endParaRPr lang="en-US" sz="3600" dirty="0"/>
          </a:p>
        </p:txBody>
      </p:sp>
      <p:sp>
        <p:nvSpPr>
          <p:cNvPr id="3" name="Content Placeholder 2"/>
          <p:cNvSpPr>
            <a:spLocks noGrp="1"/>
          </p:cNvSpPr>
          <p:nvPr>
            <p:ph idx="1"/>
          </p:nvPr>
        </p:nvSpPr>
        <p:spPr/>
        <p:txBody>
          <a:bodyPr/>
          <a:lstStyle/>
          <a:p>
            <a:pPr>
              <a:lnSpc>
                <a:spcPts val="3111"/>
              </a:lnSpc>
              <a:spcBef>
                <a:spcPct val="0"/>
              </a:spcBef>
              <a:buClrTx/>
              <a:buSzTx/>
            </a:pPr>
            <a:r>
              <a:rPr lang="es-ES" dirty="0">
                <a:latin typeface="+mj-lt"/>
              </a:rPr>
              <a:t>Las escaleras portátiles deben tener rieles laterales no conductores si se usan donde el empleado o la escalera puedan contactar las partes energizadas expuestas.</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68</a:t>
            </a:fld>
            <a:endParaRPr lang="en-US"/>
          </a:p>
        </p:txBody>
      </p:sp>
    </p:spTree>
    <p:extLst>
      <p:ext uri="{BB962C8B-B14F-4D97-AF65-F5344CB8AC3E}">
        <p14:creationId xmlns:p14="http://schemas.microsoft.com/office/powerpoint/2010/main" val="17467825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1910.333 (c) (8)</a:t>
            </a:r>
            <a:br>
              <a:rPr lang="es-ES" sz="3600" dirty="0"/>
            </a:br>
            <a:r>
              <a:rPr lang="es-ES" sz="3600" dirty="0"/>
              <a:t>Ropa conductora</a:t>
            </a:r>
            <a:endParaRPr lang="en-US" sz="3600" dirty="0"/>
          </a:p>
        </p:txBody>
      </p:sp>
      <p:sp>
        <p:nvSpPr>
          <p:cNvPr id="3" name="Content Placeholder 2"/>
          <p:cNvSpPr>
            <a:spLocks noGrp="1"/>
          </p:cNvSpPr>
          <p:nvPr>
            <p:ph idx="1"/>
          </p:nvPr>
        </p:nvSpPr>
        <p:spPr/>
        <p:txBody>
          <a:bodyPr>
            <a:normAutofit/>
          </a:bodyPr>
          <a:lstStyle/>
          <a:p>
            <a:pPr>
              <a:spcBef>
                <a:spcPct val="0"/>
              </a:spcBef>
            </a:pPr>
            <a:r>
              <a:rPr lang="es-ES" altLang="en-US" dirty="0">
                <a:latin typeface="+mj-lt"/>
              </a:rPr>
              <a:t>Los artículos conductores (anillos, relojes, pulseras, llaveros, collares, delantales metalizados, tela con hilo conductor, gorros metálicos) se deben quitar.</a:t>
            </a:r>
          </a:p>
          <a:p>
            <a:pPr>
              <a:spcBef>
                <a:spcPct val="0"/>
              </a:spcBef>
            </a:pPr>
            <a:endParaRPr lang="es-ES" altLang="en-US" dirty="0">
              <a:latin typeface="+mj-lt"/>
            </a:endParaRPr>
          </a:p>
          <a:p>
            <a:pPr>
              <a:spcBef>
                <a:spcPct val="0"/>
              </a:spcBef>
            </a:pPr>
            <a:r>
              <a:rPr lang="es-ES" altLang="en-US" dirty="0">
                <a:latin typeface="+mj-lt"/>
              </a:rPr>
              <a:t>A menos que se haga no conductor.</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69</a:t>
            </a:fld>
            <a:endParaRPr lang="en-US"/>
          </a:p>
        </p:txBody>
      </p:sp>
    </p:spTree>
    <p:extLst>
      <p:ext uri="{BB962C8B-B14F-4D97-AF65-F5344CB8AC3E}">
        <p14:creationId xmlns:p14="http://schemas.microsoft.com/office/powerpoint/2010/main" val="274710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err="1" smtClean="0"/>
              <a:t>Regulaciones</a:t>
            </a:r>
            <a:r>
              <a:rPr lang="en-US" dirty="0" smtClean="0"/>
              <a:t> </a:t>
            </a:r>
            <a:r>
              <a:rPr lang="en-US" dirty="0"/>
              <a:t>de OSHA</a:t>
            </a:r>
          </a:p>
        </p:txBody>
      </p:sp>
      <p:sp>
        <p:nvSpPr>
          <p:cNvPr id="3" name="Content Placeholder 2"/>
          <p:cNvSpPr>
            <a:spLocks noGrp="1"/>
          </p:cNvSpPr>
          <p:nvPr>
            <p:ph idx="1"/>
          </p:nvPr>
        </p:nvSpPr>
        <p:spPr>
          <a:xfrm>
            <a:off x="1007165" y="2047460"/>
            <a:ext cx="10389703" cy="3531705"/>
          </a:xfrm>
        </p:spPr>
        <p:txBody>
          <a:bodyPr/>
          <a:lstStyle/>
          <a:p>
            <a:pPr>
              <a:buClrTx/>
            </a:pPr>
            <a:r>
              <a:rPr lang="es-ES" sz="2400" dirty="0"/>
              <a:t>Protección del denunciante</a:t>
            </a:r>
          </a:p>
          <a:p>
            <a:pPr>
              <a:buClrTx/>
            </a:pPr>
            <a:r>
              <a:rPr lang="es-ES" sz="2400" dirty="0"/>
              <a:t>Puede presentar una queja ante OSHA si su empleador toma represalias en su contra mediante la adopción de medidas desfavorables por parte del personal porque participó en actividades protegidas relacionadas con la seguridad y salud en el lugar de trabajo.</a:t>
            </a:r>
          </a:p>
          <a:p>
            <a:pPr>
              <a:buClrTx/>
            </a:pPr>
            <a:r>
              <a:rPr lang="es-ES" sz="2400" dirty="0"/>
              <a:t>Las quejas deben presentarse por escrito, siguiendo las pautas de OSHA</a:t>
            </a:r>
            <a:endParaRPr lang="en-US" sz="2400" dirty="0"/>
          </a:p>
          <a:p>
            <a:pPr lvl="1">
              <a:buClrTx/>
              <a:buFont typeface="Wingdings" panose="05000000000000000000" pitchFamily="2" charset="2"/>
              <a:buChar char="Ø"/>
            </a:pPr>
            <a:endParaRPr lang="en-US" dirty="0"/>
          </a:p>
        </p:txBody>
      </p:sp>
    </p:spTree>
    <p:extLst>
      <p:ext uri="{BB962C8B-B14F-4D97-AF65-F5344CB8AC3E}">
        <p14:creationId xmlns:p14="http://schemas.microsoft.com/office/powerpoint/2010/main" val="1036438578"/>
      </p:ext>
    </p:extLst>
  </p:cSld>
  <p:clrMapOvr>
    <a:masterClrMapping/>
  </p:clrMapOvr>
  <p:transition advTm="224"/>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1910.333 (c) (9)</a:t>
            </a:r>
            <a:br>
              <a:rPr lang="es-ES" sz="3600" dirty="0"/>
            </a:br>
            <a:r>
              <a:rPr lang="es-ES" sz="3600" dirty="0"/>
              <a:t>Deberes de limpieza</a:t>
            </a:r>
            <a:endParaRPr lang="en-US" sz="3600" dirty="0"/>
          </a:p>
        </p:txBody>
      </p:sp>
      <p:sp>
        <p:nvSpPr>
          <p:cNvPr id="3" name="Content Placeholder 2"/>
          <p:cNvSpPr>
            <a:spLocks noGrp="1"/>
          </p:cNvSpPr>
          <p:nvPr>
            <p:ph idx="1"/>
          </p:nvPr>
        </p:nvSpPr>
        <p:spPr/>
        <p:txBody>
          <a:bodyPr>
            <a:normAutofit/>
          </a:bodyPr>
          <a:lstStyle/>
          <a:p>
            <a:pPr>
              <a:lnSpc>
                <a:spcPts val="3111"/>
              </a:lnSpc>
              <a:spcBef>
                <a:spcPct val="0"/>
              </a:spcBef>
              <a:buClrTx/>
              <a:buSzTx/>
            </a:pPr>
            <a:r>
              <a:rPr lang="es-ES" altLang="en-US" dirty="0">
                <a:latin typeface="+mj-lt"/>
              </a:rPr>
              <a:t>Donde hay partes vivas presentes, los empleados no deben realizar deberes de limpieza que expondría a un contacto accidental.</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70</a:t>
            </a:fld>
            <a:endParaRPr lang="en-US"/>
          </a:p>
        </p:txBody>
      </p:sp>
    </p:spTree>
    <p:extLst>
      <p:ext uri="{BB962C8B-B14F-4D97-AF65-F5344CB8AC3E}">
        <p14:creationId xmlns:p14="http://schemas.microsoft.com/office/powerpoint/2010/main" val="22506068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1910.333 (c) (10)</a:t>
            </a:r>
            <a:br>
              <a:rPr lang="en-US" sz="3600" dirty="0"/>
            </a:br>
            <a:r>
              <a:rPr lang="en-US" sz="3600" dirty="0" err="1"/>
              <a:t>Enclavamientos</a:t>
            </a:r>
            <a:endParaRPr lang="en-US" sz="3600" dirty="0"/>
          </a:p>
        </p:txBody>
      </p:sp>
      <p:sp>
        <p:nvSpPr>
          <p:cNvPr id="3" name="Content Placeholder 2"/>
          <p:cNvSpPr>
            <a:spLocks noGrp="1"/>
          </p:cNvSpPr>
          <p:nvPr>
            <p:ph idx="1"/>
          </p:nvPr>
        </p:nvSpPr>
        <p:spPr/>
        <p:txBody>
          <a:bodyPr>
            <a:normAutofit/>
          </a:bodyPr>
          <a:lstStyle/>
          <a:p>
            <a:pPr>
              <a:lnSpc>
                <a:spcPts val="3111"/>
              </a:lnSpc>
              <a:spcBef>
                <a:spcPct val="0"/>
              </a:spcBef>
              <a:buClrTx/>
              <a:buSzTx/>
              <a:buNone/>
            </a:pPr>
            <a:r>
              <a:rPr lang="es-ES" altLang="en-US" dirty="0">
                <a:latin typeface="+mj-lt"/>
              </a:rPr>
              <a:t>• Solo la persona calificada puede vencer a una persona</a:t>
            </a:r>
          </a:p>
          <a:p>
            <a:pPr>
              <a:lnSpc>
                <a:spcPts val="3111"/>
              </a:lnSpc>
              <a:spcBef>
                <a:spcPct val="0"/>
              </a:spcBef>
              <a:buClrTx/>
              <a:buSzTx/>
              <a:buNone/>
            </a:pPr>
            <a:r>
              <a:rPr lang="es-ES" altLang="en-US" dirty="0">
                <a:latin typeface="+mj-lt"/>
              </a:rPr>
              <a:t>enclavamiento de seguridad.</a:t>
            </a:r>
          </a:p>
          <a:p>
            <a:pPr>
              <a:lnSpc>
                <a:spcPts val="3111"/>
              </a:lnSpc>
              <a:spcBef>
                <a:spcPct val="0"/>
              </a:spcBef>
              <a:buClrTx/>
              <a:buSzTx/>
              <a:buNone/>
            </a:pPr>
            <a:endParaRPr lang="es-ES" altLang="en-US" dirty="0">
              <a:latin typeface="+mj-lt"/>
            </a:endParaRPr>
          </a:p>
          <a:p>
            <a:pPr>
              <a:lnSpc>
                <a:spcPts val="3111"/>
              </a:lnSpc>
              <a:spcBef>
                <a:spcPct val="0"/>
              </a:spcBef>
              <a:buClrTx/>
              <a:buSzTx/>
              <a:buNone/>
            </a:pPr>
            <a:r>
              <a:rPr lang="es-ES" altLang="en-US" dirty="0">
                <a:latin typeface="+mj-lt"/>
              </a:rPr>
              <a:t>• Temporalmente.</a:t>
            </a:r>
          </a:p>
          <a:p>
            <a:pPr>
              <a:lnSpc>
                <a:spcPts val="3111"/>
              </a:lnSpc>
              <a:spcBef>
                <a:spcPct val="0"/>
              </a:spcBef>
              <a:buClrTx/>
              <a:buSzTx/>
              <a:buNone/>
            </a:pPr>
            <a:endParaRPr lang="es-ES" altLang="en-US" dirty="0">
              <a:latin typeface="+mj-lt"/>
            </a:endParaRPr>
          </a:p>
          <a:p>
            <a:pPr>
              <a:lnSpc>
                <a:spcPts val="3111"/>
              </a:lnSpc>
              <a:spcBef>
                <a:spcPct val="0"/>
              </a:spcBef>
              <a:buClrTx/>
              <a:buSzTx/>
              <a:buNone/>
            </a:pPr>
            <a:r>
              <a:rPr lang="es-ES" altLang="en-US" dirty="0">
                <a:latin typeface="+mj-lt"/>
              </a:rPr>
              <a:t>• Debe ser devuelto a su condición operable.</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71</a:t>
            </a:fld>
            <a:endParaRPr lang="en-US"/>
          </a:p>
        </p:txBody>
      </p:sp>
    </p:spTree>
    <p:extLst>
      <p:ext uri="{BB962C8B-B14F-4D97-AF65-F5344CB8AC3E}">
        <p14:creationId xmlns:p14="http://schemas.microsoft.com/office/powerpoint/2010/main" val="8780447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1910.334</a:t>
            </a:r>
            <a:br>
              <a:rPr lang="en-US" sz="3600" dirty="0"/>
            </a:br>
            <a:r>
              <a:rPr lang="en-US" sz="3600" dirty="0" err="1"/>
              <a:t>Uso</a:t>
            </a:r>
            <a:r>
              <a:rPr lang="en-US" sz="3600" dirty="0"/>
              <a:t> del </a:t>
            </a:r>
            <a:r>
              <a:rPr lang="en-US" sz="3600" dirty="0" err="1"/>
              <a:t>equipo</a:t>
            </a:r>
            <a:endParaRPr lang="en-US" sz="3600" dirty="0"/>
          </a:p>
        </p:txBody>
      </p:sp>
      <p:sp>
        <p:nvSpPr>
          <p:cNvPr id="3" name="Content Placeholder 2"/>
          <p:cNvSpPr>
            <a:spLocks noGrp="1"/>
          </p:cNvSpPr>
          <p:nvPr>
            <p:ph idx="1"/>
          </p:nvPr>
        </p:nvSpPr>
        <p:spPr/>
        <p:txBody>
          <a:bodyPr/>
          <a:lstStyle/>
          <a:p>
            <a:r>
              <a:rPr lang="es-ES" dirty="0"/>
              <a:t>Equipo eléctrico portátil</a:t>
            </a:r>
          </a:p>
          <a:p>
            <a:pPr lvl="1"/>
            <a:r>
              <a:rPr lang="es-ES" dirty="0"/>
              <a:t>Este párrafo se aplica al uso de equipos conectados a cables y enchufes, incluidos juegos de cables flexibles (cables de extensión).</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72</a:t>
            </a:fld>
            <a:endParaRPr lang="en-US"/>
          </a:p>
        </p:txBody>
      </p:sp>
    </p:spTree>
    <p:extLst>
      <p:ext uri="{BB962C8B-B14F-4D97-AF65-F5344CB8AC3E}">
        <p14:creationId xmlns:p14="http://schemas.microsoft.com/office/powerpoint/2010/main" val="1561812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1910.334 (a) (1)</a:t>
            </a:r>
            <a:br>
              <a:rPr lang="en-US" sz="3600" dirty="0"/>
            </a:br>
            <a:r>
              <a:rPr lang="en-US" sz="3600" dirty="0" err="1"/>
              <a:t>Manejo</a:t>
            </a:r>
            <a:endParaRPr lang="en-US" sz="3600" dirty="0"/>
          </a:p>
        </p:txBody>
      </p:sp>
      <p:sp>
        <p:nvSpPr>
          <p:cNvPr id="3" name="Content Placeholder 2"/>
          <p:cNvSpPr>
            <a:spLocks noGrp="1"/>
          </p:cNvSpPr>
          <p:nvPr>
            <p:ph idx="1"/>
          </p:nvPr>
        </p:nvSpPr>
        <p:spPr/>
        <p:txBody>
          <a:bodyPr/>
          <a:lstStyle/>
          <a:p>
            <a:r>
              <a:rPr lang="es-ES" dirty="0">
                <a:latin typeface="+mj-lt"/>
              </a:rPr>
              <a:t>El equipo portátil debe manejarse de manera que no cause daños. Los cables eléctricos flexibles conectados a los equipos no se pueden usar para subir o bajar el equipo. Los cables flexibles no pueden sujetarse con grapas o colgarse de tal manera que podrían dañar la cubierta exterior o el aislamiento.</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73</a:t>
            </a:fld>
            <a:endParaRPr lang="en-US"/>
          </a:p>
        </p:txBody>
      </p:sp>
    </p:spTree>
    <p:extLst>
      <p:ext uri="{BB962C8B-B14F-4D97-AF65-F5344CB8AC3E}">
        <p14:creationId xmlns:p14="http://schemas.microsoft.com/office/powerpoint/2010/main" val="14491182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1910.334 (a) (2)</a:t>
            </a:r>
            <a:br>
              <a:rPr lang="es-ES" sz="3600" dirty="0"/>
            </a:br>
            <a:r>
              <a:rPr lang="es-ES" sz="3600" dirty="0"/>
              <a:t>Inspección visual</a:t>
            </a:r>
            <a:endParaRPr lang="en-US" sz="3600" dirty="0"/>
          </a:p>
        </p:txBody>
      </p:sp>
      <p:sp>
        <p:nvSpPr>
          <p:cNvPr id="3" name="Content Placeholder 2"/>
          <p:cNvSpPr>
            <a:spLocks noGrp="1"/>
          </p:cNvSpPr>
          <p:nvPr>
            <p:ph idx="1"/>
          </p:nvPr>
        </p:nvSpPr>
        <p:spPr/>
        <p:txBody>
          <a:bodyPr/>
          <a:lstStyle/>
          <a:p>
            <a:pPr>
              <a:defRPr/>
            </a:pPr>
            <a:r>
              <a:rPr lang="es-ES" dirty="0">
                <a:latin typeface="+mj-lt"/>
              </a:rPr>
              <a:t>Inspección visual</a:t>
            </a:r>
          </a:p>
          <a:p>
            <a:pPr lvl="1">
              <a:defRPr/>
            </a:pPr>
            <a:r>
              <a:rPr lang="es-ES" dirty="0">
                <a:latin typeface="+mj-lt"/>
              </a:rPr>
              <a:t>Signos de sobrecalentamiento</a:t>
            </a:r>
          </a:p>
          <a:p>
            <a:pPr lvl="1">
              <a:defRPr/>
            </a:pPr>
            <a:r>
              <a:rPr lang="es-ES" dirty="0">
                <a:latin typeface="+mj-lt"/>
              </a:rPr>
              <a:t>Cable seguro para la herramienta o la tapa del cable</a:t>
            </a:r>
          </a:p>
          <a:p>
            <a:pPr lvl="1">
              <a:defRPr/>
            </a:pPr>
            <a:r>
              <a:rPr lang="es-ES" dirty="0">
                <a:latin typeface="+mj-lt"/>
              </a:rPr>
              <a:t>Cortes, roturas u otros daños a la chaqueta del cordón</a:t>
            </a:r>
          </a:p>
          <a:p>
            <a:pPr lvl="1">
              <a:defRPr/>
            </a:pPr>
            <a:r>
              <a:rPr lang="es-ES" dirty="0">
                <a:latin typeface="+mj-lt"/>
              </a:rPr>
              <a:t>Falta la conexión a tierra en herramientas y cables puestos a tierra</a:t>
            </a:r>
          </a:p>
          <a:p>
            <a:pPr lvl="1">
              <a:defRPr/>
            </a:pPr>
            <a:r>
              <a:rPr lang="es-ES" dirty="0">
                <a:latin typeface="+mj-lt"/>
              </a:rPr>
              <a:t>Daño a la carcasa de la herramienta</a:t>
            </a:r>
          </a:p>
          <a:p>
            <a:pPr lvl="1">
              <a:defRPr/>
            </a:pPr>
            <a:r>
              <a:rPr lang="es-ES" dirty="0">
                <a:latin typeface="+mj-lt"/>
              </a:rPr>
              <a:t>Piezas sueltas o perdidas y hardware	</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74</a:t>
            </a:fld>
            <a:endParaRPr lang="en-US"/>
          </a:p>
        </p:txBody>
      </p:sp>
    </p:spTree>
    <p:extLst>
      <p:ext uri="{BB962C8B-B14F-4D97-AF65-F5344CB8AC3E}">
        <p14:creationId xmlns:p14="http://schemas.microsoft.com/office/powerpoint/2010/main" val="2581008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1910.334 (a) (4)</a:t>
            </a:r>
            <a:br>
              <a:rPr lang="es-ES" sz="3600" dirty="0"/>
            </a:br>
            <a:r>
              <a:rPr lang="es-ES" sz="3600" dirty="0"/>
              <a:t>Lugares de trabajo conductivo</a:t>
            </a:r>
            <a:endParaRPr lang="en-US" sz="3600" dirty="0"/>
          </a:p>
        </p:txBody>
      </p:sp>
      <p:sp>
        <p:nvSpPr>
          <p:cNvPr id="3" name="Content Placeholder 2"/>
          <p:cNvSpPr>
            <a:spLocks noGrp="1"/>
          </p:cNvSpPr>
          <p:nvPr>
            <p:ph idx="1"/>
          </p:nvPr>
        </p:nvSpPr>
        <p:spPr/>
        <p:txBody>
          <a:bodyPr/>
          <a:lstStyle/>
          <a:p>
            <a:r>
              <a:rPr lang="es-ES" dirty="0">
                <a:latin typeface="+mj-lt"/>
              </a:rPr>
              <a:t>El equipo eléctrico portátil utilizado en lugares altamente conductivos (como aquellos inundados con agua u otros líquidos conductores), o en lugares de trabajo donde los empleados puedan estar en contacto con agua o líquidos conductivos, debe estar aprobado para esos lugares.</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75</a:t>
            </a:fld>
            <a:endParaRPr lang="en-US"/>
          </a:p>
        </p:txBody>
      </p:sp>
    </p:spTree>
    <p:extLst>
      <p:ext uri="{BB962C8B-B14F-4D97-AF65-F5344CB8AC3E}">
        <p14:creationId xmlns:p14="http://schemas.microsoft.com/office/powerpoint/2010/main" val="17118110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1910.334 (a) (5)</a:t>
            </a:r>
            <a:br>
              <a:rPr lang="es-ES" sz="3600" dirty="0"/>
            </a:br>
            <a:r>
              <a:rPr lang="es-ES" sz="3600" dirty="0"/>
              <a:t>Conexión de enchufes de accesorios</a:t>
            </a:r>
            <a:endParaRPr lang="en-US" sz="3600" dirty="0"/>
          </a:p>
        </p:txBody>
      </p:sp>
      <p:sp>
        <p:nvSpPr>
          <p:cNvPr id="3" name="Content Placeholder 2"/>
          <p:cNvSpPr>
            <a:spLocks noGrp="1"/>
          </p:cNvSpPr>
          <p:nvPr>
            <p:ph idx="1"/>
          </p:nvPr>
        </p:nvSpPr>
        <p:spPr/>
        <p:txBody>
          <a:bodyPr/>
          <a:lstStyle/>
          <a:p>
            <a:r>
              <a:rPr lang="es-ES" dirty="0">
                <a:latin typeface="+mj-lt"/>
              </a:rPr>
              <a:t>(i) Las manos de los empleados pueden no estar mojadas al enchufar y desenchufar cables flexibles, cables y enchufes, si se trata de equipos energizados.</a:t>
            </a:r>
          </a:p>
          <a:p>
            <a:r>
              <a:rPr lang="es-ES" dirty="0">
                <a:latin typeface="+mj-lt"/>
              </a:rPr>
              <a:t>(ii) Se debe usar equipo de protección aislado si las manos de los empleados están mojadas al enchufar o desenchufar los cables flexibles y el cable y enchufar el equipo conectado.</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76</a:t>
            </a:fld>
            <a:endParaRPr lang="en-US"/>
          </a:p>
        </p:txBody>
      </p:sp>
    </p:spTree>
    <p:extLst>
      <p:ext uri="{BB962C8B-B14F-4D97-AF65-F5344CB8AC3E}">
        <p14:creationId xmlns:p14="http://schemas.microsoft.com/office/powerpoint/2010/main" val="30877045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1910.334 (b)</a:t>
            </a:r>
            <a:br>
              <a:rPr lang="es-ES" sz="3600" dirty="0"/>
            </a:br>
            <a:r>
              <a:rPr lang="es-ES" sz="3600" dirty="0"/>
              <a:t>Energía eléctrica y circuitos de iluminación</a:t>
            </a:r>
            <a:endParaRPr lang="en-US" sz="3600" dirty="0"/>
          </a:p>
        </p:txBody>
      </p:sp>
      <p:sp>
        <p:nvSpPr>
          <p:cNvPr id="3" name="Content Placeholder 2"/>
          <p:cNvSpPr>
            <a:spLocks noGrp="1"/>
          </p:cNvSpPr>
          <p:nvPr>
            <p:ph idx="1"/>
          </p:nvPr>
        </p:nvSpPr>
        <p:spPr/>
        <p:txBody>
          <a:bodyPr/>
          <a:lstStyle/>
          <a:p>
            <a:r>
              <a:rPr lang="es-ES" dirty="0">
                <a:latin typeface="+mj-lt"/>
              </a:rPr>
              <a:t>Apertura y cierre rutinario de circuitos.</a:t>
            </a:r>
          </a:p>
          <a:p>
            <a:pPr lvl="1"/>
            <a:r>
              <a:rPr lang="es-ES" dirty="0">
                <a:latin typeface="+mj-lt"/>
              </a:rPr>
              <a:t>Se deben usar dispositivos con clasificación de carga diseñados específicamente como medios de desconexión para la apertura, inversión o cierre de circuitos bajo carga.</a:t>
            </a:r>
            <a:endParaRPr lang="en-US" dirty="0">
              <a:latin typeface="+mj-lt"/>
            </a:endParaRPr>
          </a:p>
          <a:p>
            <a:pPr marL="457200" lvl="1" indent="0">
              <a:buNone/>
            </a:pP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77</a:t>
            </a:fld>
            <a:endParaRPr lang="en-US"/>
          </a:p>
        </p:txBody>
      </p:sp>
    </p:spTree>
    <p:extLst>
      <p:ext uri="{BB962C8B-B14F-4D97-AF65-F5344CB8AC3E}">
        <p14:creationId xmlns:p14="http://schemas.microsoft.com/office/powerpoint/2010/main" val="39805270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ES" sz="3600" dirty="0"/>
              <a:t>1910.334 (b) (2)</a:t>
            </a:r>
            <a:br>
              <a:rPr lang="es-ES" sz="3600" dirty="0"/>
            </a:br>
            <a:r>
              <a:rPr lang="es-ES" sz="3600" dirty="0" err="1"/>
              <a:t>Recierre</a:t>
            </a:r>
            <a:r>
              <a:rPr lang="es-ES" sz="3600" dirty="0"/>
              <a:t> de circuitos después de la operación del dispositivo de protección</a:t>
            </a:r>
            <a:endParaRPr lang="en-US" sz="3600" dirty="0"/>
          </a:p>
        </p:txBody>
      </p:sp>
      <p:sp>
        <p:nvSpPr>
          <p:cNvPr id="3" name="Content Placeholder 2"/>
          <p:cNvSpPr>
            <a:spLocks noGrp="1"/>
          </p:cNvSpPr>
          <p:nvPr>
            <p:ph idx="1"/>
          </p:nvPr>
        </p:nvSpPr>
        <p:spPr/>
        <p:txBody>
          <a:bodyPr>
            <a:normAutofit/>
          </a:bodyPr>
          <a:lstStyle/>
          <a:p>
            <a:r>
              <a:rPr lang="es-ES" dirty="0">
                <a:latin typeface="+mj-lt"/>
              </a:rPr>
              <a:t>Después de que un circuito ha sido </a:t>
            </a:r>
            <a:r>
              <a:rPr lang="es-ES" dirty="0" err="1">
                <a:latin typeface="+mj-lt"/>
              </a:rPr>
              <a:t>desenergizado</a:t>
            </a:r>
            <a:r>
              <a:rPr lang="es-ES" dirty="0">
                <a:latin typeface="+mj-lt"/>
              </a:rPr>
              <a:t> por un dispositivo de protección de circuito, es posible que el circuito no se vuelva a energizar manualmente hasta que se haya determinado que el equipo puede recibir energía de manera segura. Se prohíbe el reenganche manual repetitivo de interruptores de circuito o circuitos de re-energización a través de fusibles reemplazados.</a:t>
            </a:r>
          </a:p>
          <a:p>
            <a:r>
              <a:rPr lang="es-ES" dirty="0">
                <a:latin typeface="+mj-lt"/>
              </a:rPr>
              <a:t>Nota: Cuando el diseño del circuito y los dispositivos de sobreintensidad pueden determinar que la operación automática de un dispositivo fue causada por una sobrecarga en lugar de una condición de falla, no se necesita examinar el circuito o el equipo conectado antes de que el circuito esté </a:t>
            </a:r>
            <a:r>
              <a:rPr lang="es-ES" dirty="0" err="1">
                <a:latin typeface="+mj-lt"/>
              </a:rPr>
              <a:t>Renergizado</a:t>
            </a:r>
            <a:endParaRPr lang="en-US" dirty="0">
              <a:latin typeface="+mj-lt"/>
            </a:endParaRPr>
          </a:p>
          <a:p>
            <a:pPr marL="457200" lvl="1" indent="0">
              <a:buNone/>
            </a:pP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78</a:t>
            </a:fld>
            <a:endParaRPr lang="en-US"/>
          </a:p>
        </p:txBody>
      </p:sp>
    </p:spTree>
    <p:extLst>
      <p:ext uri="{BB962C8B-B14F-4D97-AF65-F5344CB8AC3E}">
        <p14:creationId xmlns:p14="http://schemas.microsoft.com/office/powerpoint/2010/main" val="35094142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ES" sz="3600" dirty="0"/>
              <a:t>1910.334 (b) (3)</a:t>
            </a:r>
            <a:br>
              <a:rPr lang="es-ES" sz="3600" dirty="0"/>
            </a:br>
            <a:r>
              <a:rPr lang="es-ES" sz="3600" dirty="0"/>
              <a:t>Modificación de protección contra </a:t>
            </a:r>
            <a:r>
              <a:rPr lang="es-ES" sz="3600" dirty="0" err="1"/>
              <a:t>sobrecorriente</a:t>
            </a:r>
            <a:endParaRPr lang="en-US" sz="3600" dirty="0"/>
          </a:p>
        </p:txBody>
      </p:sp>
      <p:sp>
        <p:nvSpPr>
          <p:cNvPr id="3" name="Content Placeholder 2"/>
          <p:cNvSpPr>
            <a:spLocks noGrp="1"/>
          </p:cNvSpPr>
          <p:nvPr>
            <p:ph idx="1"/>
          </p:nvPr>
        </p:nvSpPr>
        <p:spPr/>
        <p:txBody>
          <a:bodyPr/>
          <a:lstStyle/>
          <a:p>
            <a:pPr>
              <a:lnSpc>
                <a:spcPts val="2762"/>
              </a:lnSpc>
              <a:spcBef>
                <a:spcPct val="0"/>
              </a:spcBef>
              <a:buClrTx/>
              <a:buSzTx/>
            </a:pPr>
            <a:r>
              <a:rPr lang="es-ES" altLang="en-US" dirty="0">
                <a:latin typeface="+mj-lt"/>
              </a:rPr>
              <a:t>Protección contra </a:t>
            </a:r>
            <a:r>
              <a:rPr lang="es-ES" altLang="en-US" dirty="0" err="1">
                <a:latin typeface="+mj-lt"/>
              </a:rPr>
              <a:t>sobrecorriente</a:t>
            </a:r>
            <a:r>
              <a:rPr lang="es-ES" altLang="en-US" dirty="0">
                <a:latin typeface="+mj-lt"/>
              </a:rPr>
              <a:t> de circuitos y conductores no puede ser modificado, incluso de manera temporal.</a:t>
            </a:r>
            <a:endParaRPr lang="en-US" dirty="0">
              <a:latin typeface="+mj-lt"/>
            </a:endParaRPr>
          </a:p>
          <a:p>
            <a:pPr marL="457200" lvl="1" indent="0">
              <a:buNone/>
            </a:pP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79</a:t>
            </a:fld>
            <a:endParaRPr lang="en-US"/>
          </a:p>
        </p:txBody>
      </p:sp>
    </p:spTree>
    <p:extLst>
      <p:ext uri="{BB962C8B-B14F-4D97-AF65-F5344CB8AC3E}">
        <p14:creationId xmlns:p14="http://schemas.microsoft.com/office/powerpoint/2010/main" val="13256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Introducción</a:t>
            </a:r>
            <a:endParaRPr lang="en-US" dirty="0"/>
          </a:p>
        </p:txBody>
      </p:sp>
      <p:sp>
        <p:nvSpPr>
          <p:cNvPr id="3" name="Content Placeholder 2"/>
          <p:cNvSpPr>
            <a:spLocks noGrp="1"/>
          </p:cNvSpPr>
          <p:nvPr>
            <p:ph idx="1"/>
          </p:nvPr>
        </p:nvSpPr>
        <p:spPr>
          <a:xfrm>
            <a:off x="1371599" y="1895061"/>
            <a:ext cx="10250557" cy="3972339"/>
          </a:xfrm>
        </p:spPr>
        <p:txBody>
          <a:bodyPr/>
          <a:lstStyle/>
          <a:p>
            <a:pPr marL="0" indent="0">
              <a:buNone/>
            </a:pPr>
            <a:r>
              <a:rPr lang="es-ES" sz="2400" dirty="0"/>
              <a:t>Objetivos de la lección:</a:t>
            </a:r>
          </a:p>
          <a:p>
            <a:r>
              <a:rPr lang="es-ES" sz="2400" dirty="0"/>
              <a:t>Comprenda las regulaciones contenidas en OSHA 1910.331-.335, Prácticas de trabajo relacionadas con la seguridad eléctrica.</a:t>
            </a:r>
          </a:p>
          <a:p>
            <a:r>
              <a:rPr lang="es-ES" sz="2400" dirty="0"/>
              <a:t>Comprenda y use NFPA 70E®.</a:t>
            </a:r>
          </a:p>
          <a:p>
            <a:r>
              <a:rPr lang="es-ES" sz="2400" dirty="0"/>
              <a:t>Entender cómo elegir el equipo adecuado cuando se trabaja con circuitos energizados.</a:t>
            </a:r>
          </a:p>
          <a:p>
            <a:r>
              <a:rPr lang="es-ES" sz="2400" dirty="0"/>
              <a:t>Comprenda cómo usar PPE.</a:t>
            </a:r>
            <a:r>
              <a:rPr lang="en-US" sz="2400" dirty="0"/>
              <a:t>  </a:t>
            </a:r>
          </a:p>
          <a:p>
            <a:pPr marL="457200" lvl="1" indent="0">
              <a:buNone/>
            </a:pPr>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8</a:t>
            </a:fld>
            <a:endParaRPr lang="en-US"/>
          </a:p>
        </p:txBody>
      </p:sp>
    </p:spTree>
    <p:extLst>
      <p:ext uri="{BB962C8B-B14F-4D97-AF65-F5344CB8AC3E}">
        <p14:creationId xmlns:p14="http://schemas.microsoft.com/office/powerpoint/2010/main" val="17932138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t>1910.334 (c)</a:t>
            </a:r>
            <a:br>
              <a:rPr lang="es-ES" sz="3600" dirty="0"/>
            </a:br>
            <a:r>
              <a:rPr lang="es-ES" sz="3600" dirty="0"/>
              <a:t>Instrumentos de prueba y equipo</a:t>
            </a:r>
            <a:endParaRPr lang="en-US" sz="3600" dirty="0"/>
          </a:p>
        </p:txBody>
      </p:sp>
      <p:sp>
        <p:nvSpPr>
          <p:cNvPr id="3" name="Content Placeholder 2"/>
          <p:cNvSpPr>
            <a:spLocks noGrp="1"/>
          </p:cNvSpPr>
          <p:nvPr>
            <p:ph idx="1"/>
          </p:nvPr>
        </p:nvSpPr>
        <p:spPr/>
        <p:txBody>
          <a:bodyPr>
            <a:normAutofit/>
          </a:bodyPr>
          <a:lstStyle/>
          <a:p>
            <a:r>
              <a:rPr lang="es-ES" dirty="0">
                <a:latin typeface="+mj-lt"/>
              </a:rPr>
              <a:t>(1) Uso</a:t>
            </a:r>
          </a:p>
          <a:p>
            <a:pPr lvl="1"/>
            <a:r>
              <a:rPr lang="es-ES" dirty="0">
                <a:latin typeface="+mj-lt"/>
              </a:rPr>
              <a:t>Solo personas calificadas pueden realizar trabajos de prueba en circuitos o equipos eléctricos.</a:t>
            </a:r>
          </a:p>
          <a:p>
            <a:r>
              <a:rPr lang="es-ES" dirty="0">
                <a:latin typeface="+mj-lt"/>
              </a:rPr>
              <a:t>(2) Inspección visual</a:t>
            </a:r>
          </a:p>
          <a:p>
            <a:pPr lvl="1"/>
            <a:r>
              <a:rPr lang="es-ES" dirty="0">
                <a:latin typeface="+mj-lt"/>
              </a:rPr>
              <a:t>Los instrumentos y equipos de prueba deben inspeccionarse visualmente para detectar defectos antes de su uso.</a:t>
            </a:r>
          </a:p>
          <a:p>
            <a:pPr lvl="1"/>
            <a:r>
              <a:rPr lang="es-ES" dirty="0">
                <a:latin typeface="+mj-lt"/>
              </a:rPr>
              <a:t>Los instrumentos y equipos de prueba y sus accesorios deben estar clasificados para los circuitos a los que se conectarán.</a:t>
            </a:r>
          </a:p>
          <a:p>
            <a:pPr lvl="1"/>
            <a:r>
              <a:rPr lang="es-ES" dirty="0">
                <a:latin typeface="+mj-lt"/>
              </a:rPr>
              <a:t>Si se encuentran defectos o evidencia de daños, el artículo dañado se retirará del servicio hasta que se repare.</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80</a:t>
            </a:fld>
            <a:endParaRPr lang="en-US"/>
          </a:p>
        </p:txBody>
      </p:sp>
    </p:spTree>
    <p:extLst>
      <p:ext uri="{BB962C8B-B14F-4D97-AF65-F5344CB8AC3E}">
        <p14:creationId xmlns:p14="http://schemas.microsoft.com/office/powerpoint/2010/main" val="592650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ES" sz="3600" dirty="0"/>
              <a:t>1910.334 (d)</a:t>
            </a:r>
            <a:br>
              <a:rPr lang="es-ES" sz="3600" dirty="0"/>
            </a:br>
            <a:r>
              <a:rPr lang="es-ES" sz="3600" dirty="0"/>
              <a:t>Uso ocasional de materiales inflamables o inflamables</a:t>
            </a:r>
            <a:endParaRPr lang="en-US" sz="3600" dirty="0"/>
          </a:p>
        </p:txBody>
      </p:sp>
      <p:sp>
        <p:nvSpPr>
          <p:cNvPr id="3" name="Content Placeholder 2"/>
          <p:cNvSpPr>
            <a:spLocks noGrp="1"/>
          </p:cNvSpPr>
          <p:nvPr>
            <p:ph idx="1"/>
          </p:nvPr>
        </p:nvSpPr>
        <p:spPr/>
        <p:txBody>
          <a:bodyPr/>
          <a:lstStyle/>
          <a:p>
            <a:r>
              <a:rPr lang="es-ES" dirty="0">
                <a:latin typeface="+mj-lt"/>
              </a:rPr>
              <a:t>Cuando el material inflamable o inflamable esté presente ocasionalmente, no se deberá usar equipo eléctrico capaz de encenderlos, a menos que se tomen medidas para evitar que se desarrollen condiciones peligrosas.</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81</a:t>
            </a:fld>
            <a:endParaRPr lang="en-US"/>
          </a:p>
        </p:txBody>
      </p:sp>
    </p:spTree>
    <p:extLst>
      <p:ext uri="{BB962C8B-B14F-4D97-AF65-F5344CB8AC3E}">
        <p14:creationId xmlns:p14="http://schemas.microsoft.com/office/powerpoint/2010/main" val="36571431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cs typeface="Times New Roman" pitchFamily="18" charset="0"/>
              </a:rPr>
              <a:t>1910.335 (a) (1) (i)</a:t>
            </a:r>
            <a:br>
              <a:rPr lang="es-ES" sz="3600" dirty="0">
                <a:cs typeface="Times New Roman" pitchFamily="18" charset="0"/>
              </a:rPr>
            </a:br>
            <a:r>
              <a:rPr lang="es-ES" sz="3600" dirty="0">
                <a:cs typeface="Times New Roman" pitchFamily="18" charset="0"/>
              </a:rPr>
              <a:t>Salvaguardias para la protección del personal</a:t>
            </a:r>
            <a:endParaRPr lang="en-US" sz="3600" dirty="0"/>
          </a:p>
        </p:txBody>
      </p:sp>
      <p:sp>
        <p:nvSpPr>
          <p:cNvPr id="3" name="Content Placeholder 2"/>
          <p:cNvSpPr>
            <a:spLocks noGrp="1"/>
          </p:cNvSpPr>
          <p:nvPr>
            <p:ph idx="1"/>
          </p:nvPr>
        </p:nvSpPr>
        <p:spPr/>
        <p:txBody>
          <a:bodyPr/>
          <a:lstStyle/>
          <a:p>
            <a:r>
              <a:rPr lang="es-ES" dirty="0"/>
              <a:t>Los empleados que trabajan en áreas donde existen riesgos eléctricos potenciales deben contar con, y deben usar, equipo de protección eléctrica que sea apropiado para las partes específicas del cuerpo que se protegerán y para el trabajo que se realizará.</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82</a:t>
            </a:fld>
            <a:endParaRPr lang="en-US"/>
          </a:p>
        </p:txBody>
      </p:sp>
    </p:spTree>
    <p:extLst>
      <p:ext uri="{BB962C8B-B14F-4D97-AF65-F5344CB8AC3E}">
        <p14:creationId xmlns:p14="http://schemas.microsoft.com/office/powerpoint/2010/main" val="7880743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PPE Use and Enforcement</a:t>
            </a:r>
          </a:p>
        </p:txBody>
      </p:sp>
      <p:sp>
        <p:nvSpPr>
          <p:cNvPr id="3" name="Content Placeholder 2"/>
          <p:cNvSpPr>
            <a:spLocks noGrp="1"/>
          </p:cNvSpPr>
          <p:nvPr>
            <p:ph idx="1"/>
          </p:nvPr>
        </p:nvSpPr>
        <p:spPr/>
        <p:txBody>
          <a:bodyPr/>
          <a:lstStyle/>
          <a:p>
            <a:pPr>
              <a:defRPr/>
            </a:pPr>
            <a:r>
              <a:rPr lang="es-ES" dirty="0"/>
              <a:t>OSHA Requiere que el uso de PPE se haga cumplir.</a:t>
            </a:r>
          </a:p>
          <a:p>
            <a:pPr lvl="1">
              <a:defRPr/>
            </a:pPr>
            <a:r>
              <a:rPr lang="es-ES" dirty="0"/>
              <a:t>Puede ser necesario disciplinar a los empleados que se niegan a usarlo.</a:t>
            </a:r>
          </a:p>
          <a:p>
            <a:pPr lvl="1">
              <a:defRPr/>
            </a:pPr>
            <a:r>
              <a:rPr lang="es-ES" dirty="0"/>
              <a:t>Si no lo usan y no lo disciplinan, es una violación voluntaria (la suya, no la de ellos)</a:t>
            </a:r>
            <a:endParaRPr lang="en-US" dirty="0"/>
          </a:p>
        </p:txBody>
      </p:sp>
      <p:sp>
        <p:nvSpPr>
          <p:cNvPr id="5" name="Slide Number Placeholder 4"/>
          <p:cNvSpPr>
            <a:spLocks noGrp="1"/>
          </p:cNvSpPr>
          <p:nvPr>
            <p:ph type="sldNum" sz="quarter" idx="12"/>
          </p:nvPr>
        </p:nvSpPr>
        <p:spPr/>
        <p:txBody>
          <a:bodyPr/>
          <a:lstStyle/>
          <a:p>
            <a:fld id="{81EE72E2-7ED3-4CEB-826F-A62099BB6980}" type="slidenum">
              <a:rPr lang="en-US" smtClean="0"/>
              <a:t>83</a:t>
            </a:fld>
            <a:endParaRPr lang="en-US"/>
          </a:p>
        </p:txBody>
      </p:sp>
    </p:spTree>
    <p:extLst>
      <p:ext uri="{BB962C8B-B14F-4D97-AF65-F5344CB8AC3E}">
        <p14:creationId xmlns:p14="http://schemas.microsoft.com/office/powerpoint/2010/main" val="27599414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838200" y="1"/>
            <a:ext cx="10515600" cy="895349"/>
          </a:xfrm>
        </p:spPr>
        <p:txBody>
          <a:bodyPr/>
          <a:lstStyle/>
          <a:p>
            <a:pPr algn="ctr">
              <a:defRPr/>
            </a:pPr>
            <a:r>
              <a:rPr lang="en-US" dirty="0" err="1"/>
              <a:t>Evaluar</a:t>
            </a:r>
            <a:r>
              <a:rPr lang="en-US" dirty="0"/>
              <a:t> </a:t>
            </a:r>
            <a:r>
              <a:rPr lang="en-US" dirty="0" err="1"/>
              <a:t>los</a:t>
            </a:r>
            <a:r>
              <a:rPr lang="en-US" dirty="0"/>
              <a:t> </a:t>
            </a:r>
            <a:r>
              <a:rPr lang="en-US" dirty="0" err="1"/>
              <a:t>peligros</a:t>
            </a:r>
            <a:endParaRPr lang="en-US" dirty="0"/>
          </a:p>
        </p:txBody>
      </p:sp>
      <p:sp>
        <p:nvSpPr>
          <p:cNvPr id="881667" name="Rectangle 3"/>
          <p:cNvSpPr>
            <a:spLocks noGrp="1" noChangeArrowheads="1"/>
          </p:cNvSpPr>
          <p:nvPr>
            <p:ph idx="1"/>
          </p:nvPr>
        </p:nvSpPr>
        <p:spPr>
          <a:xfrm>
            <a:off x="1460500" y="1312334"/>
            <a:ext cx="9271000" cy="5240514"/>
          </a:xfrm>
        </p:spPr>
        <p:txBody>
          <a:bodyPr/>
          <a:lstStyle/>
          <a:p>
            <a:pPr>
              <a:lnSpc>
                <a:spcPct val="80000"/>
              </a:lnSpc>
              <a:defRPr/>
            </a:pPr>
            <a:r>
              <a:rPr lang="es-ES" dirty="0">
                <a:latin typeface="+mj-lt"/>
              </a:rPr>
              <a:t>El patrono deberá evaluar el lugar de trabajo para determinar si hay peligros, o es probable que estén presentes, que requieren el uso de equipo de protección personal (EPP). Si tales peligros están presentes, o es probable que estén presentes, el empleador deberá:</a:t>
            </a:r>
          </a:p>
          <a:p>
            <a:pPr lvl="1">
              <a:lnSpc>
                <a:spcPct val="80000"/>
              </a:lnSpc>
              <a:defRPr/>
            </a:pPr>
            <a:r>
              <a:rPr lang="es-ES" dirty="0">
                <a:latin typeface="+mj-lt"/>
              </a:rPr>
              <a:t>29CFR1910.132 (d) (1)</a:t>
            </a:r>
          </a:p>
          <a:p>
            <a:pPr>
              <a:lnSpc>
                <a:spcPct val="80000"/>
              </a:lnSpc>
              <a:defRPr/>
            </a:pPr>
            <a:r>
              <a:rPr lang="es-ES" dirty="0">
                <a:latin typeface="+mj-lt"/>
              </a:rPr>
              <a:t>Seleccione, y haga que cada empleado afectado use, los tipos de PPE que protegerán al empleado afectado de los peligros identificados en la evaluación de riesgos:</a:t>
            </a:r>
          </a:p>
          <a:p>
            <a:pPr lvl="1">
              <a:lnSpc>
                <a:spcPct val="80000"/>
              </a:lnSpc>
              <a:defRPr/>
            </a:pPr>
            <a:r>
              <a:rPr lang="es-ES" dirty="0">
                <a:latin typeface="+mj-lt"/>
              </a:rPr>
              <a:t>29CFR1910.132 (d) (1) (i)</a:t>
            </a:r>
            <a:endParaRPr lang="en-US" sz="1822" dirty="0"/>
          </a:p>
        </p:txBody>
      </p:sp>
      <p:sp>
        <p:nvSpPr>
          <p:cNvPr id="2" name="Slide Number Placeholder 1"/>
          <p:cNvSpPr>
            <a:spLocks noGrp="1"/>
          </p:cNvSpPr>
          <p:nvPr>
            <p:ph type="sldNum" sz="quarter" idx="12"/>
          </p:nvPr>
        </p:nvSpPr>
        <p:spPr/>
        <p:txBody>
          <a:bodyPr/>
          <a:lstStyle/>
          <a:p>
            <a:fld id="{03AE46D5-F5C2-466A-A152-8CD799C5A496}" type="slidenum">
              <a:rPr lang="en-US" smtClean="0"/>
              <a:t>84</a:t>
            </a:fld>
            <a:endParaRPr lang="en-US"/>
          </a:p>
        </p:txBody>
      </p:sp>
    </p:spTree>
    <p:extLst>
      <p:ext uri="{BB962C8B-B14F-4D97-AF65-F5344CB8AC3E}">
        <p14:creationId xmlns:p14="http://schemas.microsoft.com/office/powerpoint/2010/main" val="24054003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3600" dirty="0">
                <a:cs typeface="Times New Roman" pitchFamily="18" charset="0"/>
              </a:rPr>
              <a:t>1910.335 (a) (1)</a:t>
            </a:r>
            <a:br>
              <a:rPr lang="es-ES" sz="3600" dirty="0">
                <a:cs typeface="Times New Roman" pitchFamily="18" charset="0"/>
              </a:rPr>
            </a:br>
            <a:r>
              <a:rPr lang="es-ES" sz="3600" dirty="0">
                <a:cs typeface="Times New Roman" pitchFamily="18" charset="0"/>
              </a:rPr>
              <a:t>Salvaguardias para la protección personal</a:t>
            </a:r>
            <a:endParaRPr lang="en-US" sz="3600" dirty="0"/>
          </a:p>
        </p:txBody>
      </p:sp>
      <p:sp>
        <p:nvSpPr>
          <p:cNvPr id="3" name="Content Placeholder 2"/>
          <p:cNvSpPr>
            <a:spLocks noGrp="1"/>
          </p:cNvSpPr>
          <p:nvPr>
            <p:ph idx="1"/>
          </p:nvPr>
        </p:nvSpPr>
        <p:spPr/>
        <p:txBody>
          <a:bodyPr/>
          <a:lstStyle/>
          <a:p>
            <a:r>
              <a:rPr lang="es-ES" dirty="0"/>
              <a:t>(ii) El equipo de protección deberá mantenerse en condiciones seguras y confiables, y deberá ser inspeccionado o probado periódicamente, según lo requerido por 1910.137.</a:t>
            </a:r>
          </a:p>
          <a:p>
            <a:r>
              <a:rPr lang="es-ES" dirty="0"/>
              <a:t>(iii) Si la capacidad de aislamiento del equipo de protección puede estar sujeta a daños durante el uso, el material aislante debe estar protegido.</a:t>
            </a:r>
          </a:p>
          <a:p>
            <a:r>
              <a:rPr lang="es-ES" dirty="0"/>
              <a:t>En ocasiones, se utiliza una cubierta exterior de cuero para proteger el material aislante de caucho.</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85</a:t>
            </a:fld>
            <a:endParaRPr lang="en-US"/>
          </a:p>
        </p:txBody>
      </p:sp>
    </p:spTree>
    <p:extLst>
      <p:ext uri="{BB962C8B-B14F-4D97-AF65-F5344CB8AC3E}">
        <p14:creationId xmlns:p14="http://schemas.microsoft.com/office/powerpoint/2010/main" val="13380725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1910.137(c)(2)(vi)</a:t>
            </a:r>
          </a:p>
        </p:txBody>
      </p:sp>
      <p:sp>
        <p:nvSpPr>
          <p:cNvPr id="3" name="Content Placeholder 2"/>
          <p:cNvSpPr>
            <a:spLocks noGrp="1"/>
          </p:cNvSpPr>
          <p:nvPr>
            <p:ph idx="1"/>
          </p:nvPr>
        </p:nvSpPr>
        <p:spPr/>
        <p:txBody>
          <a:bodyPr/>
          <a:lstStyle/>
          <a:p>
            <a:r>
              <a:rPr lang="es-ES" dirty="0">
                <a:latin typeface="+mj-lt"/>
              </a:rPr>
              <a:t>El EPI se debe "almacenar en un lugar y de manera tal que lo proteja de la luz, las temperaturas extremas, la humedad excesiva, el ozono y otras sustancias y condiciones perjudiciales".</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86</a:t>
            </a:fld>
            <a:endParaRPr lang="en-US"/>
          </a:p>
        </p:txBody>
      </p:sp>
    </p:spTree>
    <p:extLst>
      <p:ext uri="{BB962C8B-B14F-4D97-AF65-F5344CB8AC3E}">
        <p14:creationId xmlns:p14="http://schemas.microsoft.com/office/powerpoint/2010/main" val="41855831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
            </a:r>
            <a:r>
              <a:rPr lang="en-US" dirty="0" err="1"/>
              <a:t>Qué</a:t>
            </a:r>
            <a:r>
              <a:rPr lang="en-US" dirty="0"/>
              <a:t> </a:t>
            </a:r>
            <a:r>
              <a:rPr lang="en-US" dirty="0" err="1"/>
              <a:t>es</a:t>
            </a:r>
            <a:r>
              <a:rPr lang="en-US" dirty="0"/>
              <a:t> PPE?</a:t>
            </a:r>
          </a:p>
        </p:txBody>
      </p:sp>
      <p:sp>
        <p:nvSpPr>
          <p:cNvPr id="3" name="Content Placeholder 2"/>
          <p:cNvSpPr>
            <a:spLocks noGrp="1"/>
          </p:cNvSpPr>
          <p:nvPr>
            <p:ph idx="1"/>
          </p:nvPr>
        </p:nvSpPr>
        <p:spPr>
          <a:xfrm>
            <a:off x="838200" y="1825625"/>
            <a:ext cx="6283569" cy="4351338"/>
          </a:xfrm>
        </p:spPr>
        <p:txBody>
          <a:bodyPr>
            <a:normAutofit/>
          </a:bodyPr>
          <a:lstStyle/>
          <a:p>
            <a:pPr>
              <a:defRPr/>
            </a:pPr>
            <a:r>
              <a:rPr lang="es-ES" dirty="0">
                <a:latin typeface="+mj-lt"/>
              </a:rPr>
              <a:t>Sistema de protección para riesgos eléctricos</a:t>
            </a:r>
          </a:p>
          <a:p>
            <a:pPr>
              <a:defRPr/>
            </a:pPr>
            <a:r>
              <a:rPr lang="es-ES" dirty="0">
                <a:latin typeface="+mj-lt"/>
              </a:rPr>
              <a:t>Diseñado para proteger áreas específicas del cuerpo</a:t>
            </a:r>
          </a:p>
          <a:p>
            <a:pPr lvl="1">
              <a:defRPr/>
            </a:pPr>
            <a:r>
              <a:rPr lang="es-ES" dirty="0">
                <a:latin typeface="+mj-lt"/>
              </a:rPr>
              <a:t>Cabeza, cara, cuello, barbilla</a:t>
            </a:r>
          </a:p>
          <a:p>
            <a:pPr lvl="1">
              <a:defRPr/>
            </a:pPr>
            <a:r>
              <a:rPr lang="es-ES" dirty="0">
                <a:latin typeface="+mj-lt"/>
              </a:rPr>
              <a:t>Protección para los ojos</a:t>
            </a:r>
          </a:p>
          <a:p>
            <a:pPr lvl="1">
              <a:defRPr/>
            </a:pPr>
            <a:r>
              <a:rPr lang="es-ES" dirty="0">
                <a:latin typeface="+mj-lt"/>
              </a:rPr>
              <a:t>Protección auditiva</a:t>
            </a:r>
          </a:p>
          <a:p>
            <a:pPr lvl="1">
              <a:defRPr/>
            </a:pPr>
            <a:r>
              <a:rPr lang="es-ES" dirty="0">
                <a:latin typeface="+mj-lt"/>
              </a:rPr>
              <a:t>Protección corporal</a:t>
            </a:r>
          </a:p>
          <a:p>
            <a:pPr lvl="1">
              <a:defRPr/>
            </a:pPr>
            <a:r>
              <a:rPr lang="es-ES" dirty="0">
                <a:latin typeface="+mj-lt"/>
              </a:rPr>
              <a:t>Protección de manos y brazos</a:t>
            </a:r>
          </a:p>
          <a:p>
            <a:pPr lvl="1">
              <a:defRPr/>
            </a:pPr>
            <a:r>
              <a:rPr lang="es-ES" dirty="0">
                <a:latin typeface="+mj-lt"/>
              </a:rPr>
              <a:t>Protección de pies y piernas</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87</a:t>
            </a:fld>
            <a:endParaRPr lang="en-US"/>
          </a:p>
        </p:txBody>
      </p:sp>
      <p:sp>
        <p:nvSpPr>
          <p:cNvPr id="6" name="TextBox 5"/>
          <p:cNvSpPr txBox="1"/>
          <p:nvPr/>
        </p:nvSpPr>
        <p:spPr>
          <a:xfrm>
            <a:off x="7329853" y="5860440"/>
            <a:ext cx="4232031" cy="369332"/>
          </a:xfrm>
          <a:prstGeom prst="rect">
            <a:avLst/>
          </a:prstGeom>
          <a:noFill/>
        </p:spPr>
        <p:txBody>
          <a:bodyPr wrap="square" rtlCol="0">
            <a:spAutoFit/>
          </a:bodyPr>
          <a:lstStyle/>
          <a:p>
            <a:pPr algn="ctr"/>
            <a:r>
              <a:rPr lang="en-US" dirty="0" err="1"/>
              <a:t>Foto</a:t>
            </a:r>
            <a:r>
              <a:rPr lang="en-US" dirty="0"/>
              <a:t> </a:t>
            </a:r>
            <a:r>
              <a:rPr lang="en-US" dirty="0" err="1"/>
              <a:t>cortesía</a:t>
            </a:r>
            <a:r>
              <a:rPr lang="en-US" dirty="0"/>
              <a:t> de Salisbury </a:t>
            </a:r>
            <a:r>
              <a:rPr lang="en-US" dirty="0" err="1"/>
              <a:t>por</a:t>
            </a:r>
            <a:r>
              <a:rPr lang="en-US" dirty="0"/>
              <a:t> Honeywell</a:t>
            </a:r>
          </a:p>
        </p:txBody>
      </p:sp>
      <p:pic>
        <p:nvPicPr>
          <p:cNvPr id="7" name="Picture 6" title="PP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39037" y="1300370"/>
            <a:ext cx="3819525" cy="4495800"/>
          </a:xfrm>
          <a:prstGeom prst="rect">
            <a:avLst/>
          </a:prstGeom>
        </p:spPr>
      </p:pic>
    </p:spTree>
    <p:extLst>
      <p:ext uri="{BB962C8B-B14F-4D97-AF65-F5344CB8AC3E}">
        <p14:creationId xmlns:p14="http://schemas.microsoft.com/office/powerpoint/2010/main" val="4585607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Sombreros </a:t>
            </a:r>
            <a:r>
              <a:rPr lang="en-US" dirty="0" err="1"/>
              <a:t>duros</a:t>
            </a:r>
            <a:r>
              <a:rPr lang="en-US" dirty="0"/>
              <a:t> 1.1</a:t>
            </a:r>
          </a:p>
        </p:txBody>
      </p:sp>
      <p:sp>
        <p:nvSpPr>
          <p:cNvPr id="3" name="Content Placeholder 2"/>
          <p:cNvSpPr>
            <a:spLocks noGrp="1"/>
          </p:cNvSpPr>
          <p:nvPr>
            <p:ph idx="1"/>
          </p:nvPr>
        </p:nvSpPr>
        <p:spPr/>
        <p:txBody>
          <a:bodyPr/>
          <a:lstStyle/>
          <a:p>
            <a:pPr>
              <a:defRPr/>
            </a:pPr>
            <a:r>
              <a:rPr lang="es-ES" dirty="0">
                <a:latin typeface="+mj-lt"/>
              </a:rPr>
              <a:t>1910.335 (a) (1) (iv)</a:t>
            </a:r>
          </a:p>
          <a:p>
            <a:pPr lvl="1">
              <a:defRPr/>
            </a:pPr>
            <a:r>
              <a:rPr lang="es-ES" dirty="0">
                <a:latin typeface="+mj-lt"/>
              </a:rPr>
              <a:t>Los empleados deberán usar protección para la cabeza no conductiva siempre que exista peligro de lesión en la cabeza por descargas eléctricas o quemaduras debido al contacto con las partes energizadas expuestas.</a:t>
            </a:r>
            <a:endParaRPr lang="en-US" dirty="0">
              <a:latin typeface="+mj-lt"/>
            </a:endParaRPr>
          </a:p>
          <a:p>
            <a:pPr lvl="1">
              <a:defRPr/>
            </a:pPr>
            <a:endParaRPr lang="en-US"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88</a:t>
            </a:fld>
            <a:endParaRPr lang="en-US"/>
          </a:p>
        </p:txBody>
      </p:sp>
    </p:spTree>
    <p:extLst>
      <p:ext uri="{BB962C8B-B14F-4D97-AF65-F5344CB8AC3E}">
        <p14:creationId xmlns:p14="http://schemas.microsoft.com/office/powerpoint/2010/main" val="15813071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Sombreros </a:t>
            </a:r>
            <a:r>
              <a:rPr lang="en-US" dirty="0" err="1"/>
              <a:t>duros</a:t>
            </a:r>
            <a:r>
              <a:rPr lang="en-US" dirty="0"/>
              <a:t> 1.2</a:t>
            </a:r>
          </a:p>
        </p:txBody>
      </p:sp>
      <p:sp>
        <p:nvSpPr>
          <p:cNvPr id="3" name="Content Placeholder 2"/>
          <p:cNvSpPr>
            <a:spLocks noGrp="1"/>
          </p:cNvSpPr>
          <p:nvPr>
            <p:ph idx="1"/>
          </p:nvPr>
        </p:nvSpPr>
        <p:spPr/>
        <p:txBody>
          <a:bodyPr/>
          <a:lstStyle/>
          <a:p>
            <a:pPr>
              <a:defRPr/>
            </a:pPr>
            <a:r>
              <a:rPr lang="en-US" dirty="0" err="1">
                <a:latin typeface="+mj-lt"/>
              </a:rPr>
              <a:t>Debe</a:t>
            </a:r>
            <a:r>
              <a:rPr lang="en-US" dirty="0">
                <a:latin typeface="+mj-lt"/>
              </a:rPr>
              <a:t> </a:t>
            </a:r>
            <a:r>
              <a:rPr lang="en-US" dirty="0" err="1">
                <a:latin typeface="+mj-lt"/>
              </a:rPr>
              <a:t>ser</a:t>
            </a:r>
            <a:r>
              <a:rPr lang="en-US" dirty="0">
                <a:latin typeface="+mj-lt"/>
              </a:rPr>
              <a:t>:</a:t>
            </a:r>
          </a:p>
          <a:p>
            <a:pPr lvl="1">
              <a:defRPr/>
            </a:pPr>
            <a:r>
              <a:rPr lang="en-US" dirty="0">
                <a:latin typeface="+mj-lt"/>
              </a:rPr>
              <a:t>No-</a:t>
            </a:r>
            <a:r>
              <a:rPr lang="en-US" dirty="0" err="1">
                <a:latin typeface="+mj-lt"/>
              </a:rPr>
              <a:t>metalico</a:t>
            </a:r>
            <a:endParaRPr lang="en-US" dirty="0">
              <a:latin typeface="+mj-lt"/>
            </a:endParaRPr>
          </a:p>
          <a:p>
            <a:pPr lvl="1">
              <a:defRPr/>
            </a:pPr>
            <a:r>
              <a:rPr lang="en-US" dirty="0" err="1">
                <a:latin typeface="+mj-lt"/>
              </a:rPr>
              <a:t>Conoce</a:t>
            </a:r>
            <a:r>
              <a:rPr lang="en-US" dirty="0">
                <a:latin typeface="+mj-lt"/>
              </a:rPr>
              <a:t> a ANSI Z89.1-2014</a:t>
            </a:r>
          </a:p>
          <a:p>
            <a:pPr lvl="1">
              <a:defRPr/>
            </a:pPr>
            <a:r>
              <a:rPr lang="en-US" dirty="0">
                <a:latin typeface="+mj-lt"/>
              </a:rPr>
              <a:t>Ser </a:t>
            </a:r>
            <a:r>
              <a:rPr lang="en-US" dirty="0" err="1">
                <a:latin typeface="+mj-lt"/>
              </a:rPr>
              <a:t>tanto</a:t>
            </a:r>
            <a:r>
              <a:rPr lang="en-US" dirty="0">
                <a:latin typeface="+mj-lt"/>
              </a:rPr>
              <a:t>:</a:t>
            </a:r>
          </a:p>
          <a:p>
            <a:pPr lvl="2">
              <a:defRPr/>
            </a:pPr>
            <a:r>
              <a:rPr lang="en-US" dirty="0" err="1">
                <a:latin typeface="+mj-lt"/>
              </a:rPr>
              <a:t>Clase</a:t>
            </a:r>
            <a:r>
              <a:rPr lang="en-US" dirty="0">
                <a:latin typeface="+mj-lt"/>
              </a:rPr>
              <a:t> G - 2,200 </a:t>
            </a:r>
            <a:r>
              <a:rPr lang="en-US" dirty="0" err="1">
                <a:latin typeface="+mj-lt"/>
              </a:rPr>
              <a:t>voltios</a:t>
            </a:r>
            <a:endParaRPr lang="en-US" dirty="0">
              <a:latin typeface="+mj-lt"/>
            </a:endParaRPr>
          </a:p>
          <a:p>
            <a:pPr lvl="2">
              <a:defRPr/>
            </a:pPr>
            <a:r>
              <a:rPr lang="en-US" dirty="0" err="1">
                <a:latin typeface="+mj-lt"/>
              </a:rPr>
              <a:t>Clase</a:t>
            </a:r>
            <a:r>
              <a:rPr lang="en-US" dirty="0">
                <a:latin typeface="+mj-lt"/>
              </a:rPr>
              <a:t> E: 20,000 </a:t>
            </a:r>
            <a:r>
              <a:rPr lang="en-US" dirty="0" err="1">
                <a:latin typeface="+mj-lt"/>
              </a:rPr>
              <a:t>voltios</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89</a:t>
            </a:fld>
            <a:endParaRPr lang="en-US"/>
          </a:p>
        </p:txBody>
      </p:sp>
      <p:sp>
        <p:nvSpPr>
          <p:cNvPr id="6" name="TextBox 5"/>
          <p:cNvSpPr txBox="1"/>
          <p:nvPr/>
        </p:nvSpPr>
        <p:spPr>
          <a:xfrm>
            <a:off x="6269374" y="5488116"/>
            <a:ext cx="4900246" cy="369332"/>
          </a:xfrm>
          <a:prstGeom prst="rect">
            <a:avLst/>
          </a:prstGeom>
          <a:noFill/>
        </p:spPr>
        <p:txBody>
          <a:bodyPr wrap="square" rtlCol="0">
            <a:spAutoFit/>
          </a:bodyPr>
          <a:lstStyle/>
          <a:p>
            <a:pPr algn="ctr"/>
            <a:r>
              <a:rPr lang="en-US" dirty="0" err="1"/>
              <a:t>Foto</a:t>
            </a:r>
            <a:r>
              <a:rPr lang="en-US" dirty="0"/>
              <a:t> </a:t>
            </a:r>
            <a:r>
              <a:rPr lang="en-US" dirty="0" err="1"/>
              <a:t>cortesía</a:t>
            </a:r>
            <a:r>
              <a:rPr lang="en-US" dirty="0"/>
              <a:t> de Salisbury </a:t>
            </a:r>
            <a:r>
              <a:rPr lang="en-US" dirty="0" err="1"/>
              <a:t>por</a:t>
            </a:r>
            <a:r>
              <a:rPr lang="en-US" dirty="0"/>
              <a:t> Honeywell</a:t>
            </a:r>
          </a:p>
        </p:txBody>
      </p:sp>
      <p:pic>
        <p:nvPicPr>
          <p:cNvPr id="7" name="Picture 6" title="hard ha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87962" y="1775792"/>
            <a:ext cx="4743450" cy="2994992"/>
          </a:xfrm>
          <a:prstGeom prst="rect">
            <a:avLst/>
          </a:prstGeom>
        </p:spPr>
      </p:pic>
    </p:spTree>
    <p:extLst>
      <p:ext uri="{BB962C8B-B14F-4D97-AF65-F5344CB8AC3E}">
        <p14:creationId xmlns:p14="http://schemas.microsoft.com/office/powerpoint/2010/main" val="125768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4000" dirty="0"/>
              <a:t>29 CFR 1910.331-.335 Prácticas de trabajo relacionadas con la seguridad eléctrica 1.1</a:t>
            </a:r>
            <a:endParaRPr lang="en-US" sz="4000" dirty="0"/>
          </a:p>
        </p:txBody>
      </p:sp>
      <p:sp>
        <p:nvSpPr>
          <p:cNvPr id="3" name="Content Placeholder 2"/>
          <p:cNvSpPr>
            <a:spLocks noGrp="1"/>
          </p:cNvSpPr>
          <p:nvPr>
            <p:ph idx="1"/>
          </p:nvPr>
        </p:nvSpPr>
        <p:spPr>
          <a:xfrm>
            <a:off x="824948" y="2061750"/>
            <a:ext cx="10515600" cy="3636686"/>
          </a:xfrm>
        </p:spPr>
        <p:txBody>
          <a:bodyPr>
            <a:normAutofit/>
          </a:bodyPr>
          <a:lstStyle/>
          <a:p>
            <a:pPr marL="0" indent="0">
              <a:buNone/>
            </a:pPr>
            <a:r>
              <a:rPr lang="es-ES" sz="2400" dirty="0">
                <a:latin typeface="+mj-lt"/>
              </a:rPr>
              <a:t>1910.331 Alcance</a:t>
            </a:r>
          </a:p>
          <a:p>
            <a:pPr marL="0" indent="0">
              <a:buNone/>
            </a:pPr>
            <a:r>
              <a:rPr lang="es-ES" sz="2400" dirty="0">
                <a:latin typeface="+mj-lt"/>
              </a:rPr>
              <a:t>Trabajo cubierto por personas calificadas y no calificadas.</a:t>
            </a:r>
          </a:p>
          <a:p>
            <a:pPr marL="0" indent="0">
              <a:buNone/>
            </a:pPr>
            <a:r>
              <a:rPr lang="es-ES" sz="2400" dirty="0">
                <a:latin typeface="+mj-lt"/>
              </a:rPr>
              <a:t>Las disposiciones de 1910.331-.335 cubren prácticas de trabajo de seguridad eléctrica para personas calificadas (aquellas que tienen entrenamiento para evitar los riesgos eléctricos de trabajar en o cerca de partes energizadas expuestas) y personas no calificadas (aquellos con poca o ninguna capacitación)</a:t>
            </a:r>
            <a:endParaRPr lang="en-US" sz="2400" dirty="0">
              <a:latin typeface="+mj-lt"/>
            </a:endParaRPr>
          </a:p>
        </p:txBody>
      </p:sp>
      <p:sp>
        <p:nvSpPr>
          <p:cNvPr id="4" name="Slide Number Placeholder 3"/>
          <p:cNvSpPr>
            <a:spLocks noGrp="1"/>
          </p:cNvSpPr>
          <p:nvPr>
            <p:ph type="sldNum" sz="quarter" idx="12"/>
          </p:nvPr>
        </p:nvSpPr>
        <p:spPr/>
        <p:txBody>
          <a:bodyPr/>
          <a:lstStyle/>
          <a:p>
            <a:fld id="{03AE46D5-F5C2-466A-A152-8CD799C5A496}" type="slidenum">
              <a:rPr lang="en-US" smtClean="0"/>
              <a:t>9</a:t>
            </a:fld>
            <a:endParaRPr lang="en-US"/>
          </a:p>
        </p:txBody>
      </p:sp>
    </p:spTree>
    <p:extLst>
      <p:ext uri="{BB962C8B-B14F-4D97-AF65-F5344CB8AC3E}">
        <p14:creationId xmlns:p14="http://schemas.microsoft.com/office/powerpoint/2010/main" val="38757087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Inspección</a:t>
            </a:r>
            <a:r>
              <a:rPr lang="en-US" dirty="0"/>
              <a:t> de sombreros </a:t>
            </a:r>
            <a:r>
              <a:rPr lang="en-US" dirty="0" err="1"/>
              <a:t>duros</a:t>
            </a:r>
            <a:endParaRPr lang="en-US" dirty="0"/>
          </a:p>
        </p:txBody>
      </p:sp>
      <p:sp>
        <p:nvSpPr>
          <p:cNvPr id="3" name="Content Placeholder 2"/>
          <p:cNvSpPr>
            <a:spLocks noGrp="1"/>
          </p:cNvSpPr>
          <p:nvPr>
            <p:ph idx="1"/>
          </p:nvPr>
        </p:nvSpPr>
        <p:spPr/>
        <p:txBody>
          <a:bodyPr>
            <a:normAutofit fontScale="85000" lnSpcReduction="10000"/>
          </a:bodyPr>
          <a:lstStyle/>
          <a:p>
            <a:pPr>
              <a:lnSpc>
                <a:spcPts val="2800"/>
              </a:lnSpc>
              <a:spcBef>
                <a:spcPct val="0"/>
              </a:spcBef>
              <a:buClrTx/>
              <a:defRPr/>
            </a:pPr>
            <a:r>
              <a:rPr lang="es-ES" dirty="0">
                <a:latin typeface="+mj-lt"/>
              </a:rPr>
              <a:t>Shell para grietas y abolladuras</a:t>
            </a:r>
          </a:p>
          <a:p>
            <a:pPr lvl="1">
              <a:lnSpc>
                <a:spcPts val="2800"/>
              </a:lnSpc>
              <a:spcBef>
                <a:spcPct val="0"/>
              </a:spcBef>
              <a:defRPr/>
            </a:pPr>
            <a:r>
              <a:rPr lang="es-ES" dirty="0">
                <a:latin typeface="+mj-lt"/>
              </a:rPr>
              <a:t>Las pegatinas y las etiquetas no pueden cubrir las superficies interiores y exteriores</a:t>
            </a:r>
          </a:p>
          <a:p>
            <a:pPr>
              <a:lnSpc>
                <a:spcPts val="2800"/>
              </a:lnSpc>
              <a:spcBef>
                <a:spcPct val="0"/>
              </a:spcBef>
              <a:buClrTx/>
              <a:defRPr/>
            </a:pPr>
            <a:endParaRPr lang="es-ES" dirty="0">
              <a:latin typeface="+mj-lt"/>
            </a:endParaRPr>
          </a:p>
          <a:p>
            <a:pPr>
              <a:lnSpc>
                <a:spcPts val="2800"/>
              </a:lnSpc>
              <a:spcBef>
                <a:spcPct val="0"/>
              </a:spcBef>
              <a:buClrTx/>
              <a:defRPr/>
            </a:pPr>
            <a:r>
              <a:rPr lang="es-ES" dirty="0">
                <a:latin typeface="+mj-lt"/>
              </a:rPr>
              <a:t>Suspensión por grietas y seguridad</a:t>
            </a:r>
          </a:p>
          <a:p>
            <a:pPr>
              <a:lnSpc>
                <a:spcPts val="2800"/>
              </a:lnSpc>
              <a:spcBef>
                <a:spcPct val="0"/>
              </a:spcBef>
              <a:buClrTx/>
              <a:defRPr/>
            </a:pPr>
            <a:endParaRPr lang="es-ES" dirty="0">
              <a:latin typeface="+mj-lt"/>
            </a:endParaRPr>
          </a:p>
          <a:p>
            <a:pPr>
              <a:lnSpc>
                <a:spcPts val="2800"/>
              </a:lnSpc>
              <a:spcBef>
                <a:spcPct val="0"/>
              </a:spcBef>
              <a:buClrTx/>
              <a:defRPr/>
            </a:pPr>
            <a:r>
              <a:rPr lang="es-ES" dirty="0" err="1">
                <a:latin typeface="+mj-lt"/>
              </a:rPr>
              <a:t>Sweatband</a:t>
            </a:r>
            <a:r>
              <a:rPr lang="es-ES" dirty="0">
                <a:latin typeface="+mj-lt"/>
              </a:rPr>
              <a:t> / diadema para descascarillar o agrietarse</a:t>
            </a:r>
          </a:p>
          <a:p>
            <a:pPr>
              <a:lnSpc>
                <a:spcPts val="2800"/>
              </a:lnSpc>
              <a:spcBef>
                <a:spcPct val="0"/>
              </a:spcBef>
              <a:buClrTx/>
              <a:defRPr/>
            </a:pPr>
            <a:endParaRPr lang="es-ES" dirty="0">
              <a:latin typeface="+mj-lt"/>
            </a:endParaRPr>
          </a:p>
          <a:p>
            <a:pPr>
              <a:lnSpc>
                <a:spcPts val="2800"/>
              </a:lnSpc>
              <a:spcBef>
                <a:spcPct val="0"/>
              </a:spcBef>
              <a:buClrTx/>
              <a:defRPr/>
            </a:pPr>
            <a:r>
              <a:rPr lang="es-ES" dirty="0">
                <a:latin typeface="+mj-lt"/>
              </a:rPr>
              <a:t>Presione en los lados</a:t>
            </a:r>
          </a:p>
          <a:p>
            <a:pPr lvl="1">
              <a:lnSpc>
                <a:spcPts val="2800"/>
              </a:lnSpc>
              <a:spcBef>
                <a:spcPct val="0"/>
              </a:spcBef>
              <a:defRPr/>
            </a:pPr>
            <a:r>
              <a:rPr lang="es-ES" dirty="0">
                <a:latin typeface="+mj-lt"/>
              </a:rPr>
              <a:t>Si el casco no brota en su forma original, reemplácelo</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90</a:t>
            </a:fld>
            <a:endParaRPr lang="en-US"/>
          </a:p>
        </p:txBody>
      </p:sp>
    </p:spTree>
    <p:extLst>
      <p:ext uri="{BB962C8B-B14F-4D97-AF65-F5344CB8AC3E}">
        <p14:creationId xmlns:p14="http://schemas.microsoft.com/office/powerpoint/2010/main" val="27535322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err="1"/>
              <a:t>Protección</a:t>
            </a:r>
            <a:r>
              <a:rPr lang="en-US" sz="3600" dirty="0"/>
              <a:t> para </a:t>
            </a:r>
            <a:r>
              <a:rPr lang="en-US" sz="3600" dirty="0" err="1"/>
              <a:t>los</a:t>
            </a:r>
            <a:r>
              <a:rPr lang="en-US" sz="3600" dirty="0"/>
              <a:t> </a:t>
            </a:r>
            <a:r>
              <a:rPr lang="en-US" sz="3600" dirty="0" err="1"/>
              <a:t>ojos</a:t>
            </a:r>
            <a:endParaRPr lang="en-US" sz="3600" dirty="0"/>
          </a:p>
        </p:txBody>
      </p:sp>
      <p:sp>
        <p:nvSpPr>
          <p:cNvPr id="6" name="Content Placeholder 5"/>
          <p:cNvSpPr>
            <a:spLocks noGrp="1"/>
          </p:cNvSpPr>
          <p:nvPr>
            <p:ph sz="half" idx="2"/>
          </p:nvPr>
        </p:nvSpPr>
        <p:spPr>
          <a:xfrm>
            <a:off x="633046" y="1825625"/>
            <a:ext cx="6137031" cy="4351338"/>
          </a:xfrm>
        </p:spPr>
        <p:txBody>
          <a:bodyPr/>
          <a:lstStyle/>
          <a:p>
            <a:r>
              <a:rPr lang="es-ES" dirty="0">
                <a:latin typeface="+mj-lt"/>
              </a:rPr>
              <a:t>Consulte OSHA 1910.133 y NFPA 70E® 130.7 (C) (4) y la Tabla 130.7 (C) (14)</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91</a:t>
            </a:fld>
            <a:endParaRPr lang="en-US"/>
          </a:p>
        </p:txBody>
      </p:sp>
      <p:sp>
        <p:nvSpPr>
          <p:cNvPr id="7" name="TextBox 6"/>
          <p:cNvSpPr txBox="1"/>
          <p:nvPr/>
        </p:nvSpPr>
        <p:spPr>
          <a:xfrm>
            <a:off x="3187700" y="6356350"/>
            <a:ext cx="5449277"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
        <p:nvSpPr>
          <p:cNvPr id="8" name="TextBox 7"/>
          <p:cNvSpPr txBox="1"/>
          <p:nvPr/>
        </p:nvSpPr>
        <p:spPr>
          <a:xfrm>
            <a:off x="3927231" y="5584369"/>
            <a:ext cx="4337538" cy="369332"/>
          </a:xfrm>
          <a:prstGeom prst="rect">
            <a:avLst/>
          </a:prstGeom>
          <a:noFill/>
        </p:spPr>
        <p:txBody>
          <a:bodyPr wrap="square" rtlCol="0">
            <a:spAutoFit/>
          </a:bodyPr>
          <a:lstStyle/>
          <a:p>
            <a:pPr algn="ctr"/>
            <a:r>
              <a:rPr lang="pt-BR" dirty="0"/>
              <a:t>Fotos cortesía de Salisbury por Honeywell</a:t>
            </a:r>
            <a:endParaRPr lang="en-US" dirty="0"/>
          </a:p>
        </p:txBody>
      </p:sp>
      <p:pic>
        <p:nvPicPr>
          <p:cNvPr id="3" name="Picture 2" title="safety glass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3782" y="2814222"/>
            <a:ext cx="3867150" cy="2581275"/>
          </a:xfrm>
          <a:prstGeom prst="rect">
            <a:avLst/>
          </a:prstGeom>
        </p:spPr>
      </p:pic>
      <p:pic>
        <p:nvPicPr>
          <p:cNvPr id="11" name="Content Placeholder 10" title="safety glasses and arc suit"/>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7389397" y="1967948"/>
            <a:ext cx="3093833" cy="3581400"/>
          </a:xfrm>
        </p:spPr>
      </p:pic>
    </p:spTree>
    <p:extLst>
      <p:ext uri="{BB962C8B-B14F-4D97-AF65-F5344CB8AC3E}">
        <p14:creationId xmlns:p14="http://schemas.microsoft.com/office/powerpoint/2010/main" val="22435166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sz="3600" dirty="0" err="1"/>
              <a:t>Protección</a:t>
            </a:r>
            <a:r>
              <a:rPr lang="en-US" sz="3600" dirty="0"/>
              <a:t> </a:t>
            </a:r>
            <a:r>
              <a:rPr lang="en-US" sz="3600" dirty="0" err="1"/>
              <a:t>auditiva</a:t>
            </a:r>
            <a:endParaRPr lang="en-US" sz="3600" dirty="0"/>
          </a:p>
        </p:txBody>
      </p:sp>
      <p:sp>
        <p:nvSpPr>
          <p:cNvPr id="9" name="Content Placeholder 8"/>
          <p:cNvSpPr>
            <a:spLocks noGrp="1"/>
          </p:cNvSpPr>
          <p:nvPr>
            <p:ph idx="1"/>
          </p:nvPr>
        </p:nvSpPr>
        <p:spPr>
          <a:xfrm>
            <a:off x="838200" y="1847850"/>
            <a:ext cx="10515600" cy="4351338"/>
          </a:xfrm>
        </p:spPr>
        <p:txBody>
          <a:bodyPr/>
          <a:lstStyle/>
          <a:p>
            <a:r>
              <a:rPr lang="es-ES" dirty="0">
                <a:latin typeface="+mj-lt"/>
              </a:rPr>
              <a:t>Consulte la NFPA 70E® 130.7 (C) (5)</a:t>
            </a:r>
          </a:p>
          <a:p>
            <a:pPr lvl="1"/>
            <a:r>
              <a:rPr lang="es-ES" dirty="0">
                <a:latin typeface="+mj-lt"/>
              </a:rPr>
              <a:t>Protección auditiva</a:t>
            </a:r>
          </a:p>
          <a:p>
            <a:r>
              <a:rPr lang="es-ES" dirty="0">
                <a:latin typeface="+mj-lt"/>
              </a:rPr>
              <a:t>Consulte la exposición al ruido ocupacional de OSHA 1910.95.</a:t>
            </a:r>
            <a:endParaRPr lang="en-US" dirty="0">
              <a:latin typeface="+mj-lt"/>
            </a:endParaRPr>
          </a:p>
        </p:txBody>
      </p:sp>
      <p:sp>
        <p:nvSpPr>
          <p:cNvPr id="5" name="Slide Number Placeholder 4"/>
          <p:cNvSpPr>
            <a:spLocks noGrp="1"/>
          </p:cNvSpPr>
          <p:nvPr>
            <p:ph type="sldNum" sz="quarter" idx="12"/>
          </p:nvPr>
        </p:nvSpPr>
        <p:spPr/>
        <p:txBody>
          <a:bodyPr/>
          <a:lstStyle/>
          <a:p>
            <a:fld id="{81EE72E2-7ED3-4CEB-826F-A62099BB6980}" type="slidenum">
              <a:rPr lang="en-US" smtClean="0"/>
              <a:t>92</a:t>
            </a:fld>
            <a:endParaRPr lang="en-US"/>
          </a:p>
        </p:txBody>
      </p:sp>
      <p:sp>
        <p:nvSpPr>
          <p:cNvPr id="10" name="TextBox 9"/>
          <p:cNvSpPr txBox="1"/>
          <p:nvPr/>
        </p:nvSpPr>
        <p:spPr>
          <a:xfrm>
            <a:off x="3060701" y="6356350"/>
            <a:ext cx="5734538" cy="369332"/>
          </a:xfrm>
          <a:prstGeom prst="rect">
            <a:avLst/>
          </a:prstGeom>
          <a:noFill/>
        </p:spPr>
        <p:txBody>
          <a:bodyPr wrap="square" rtlCol="0">
            <a:spAutoFit/>
          </a:bodyPr>
          <a:lstStyle/>
          <a:p>
            <a:pPr algn="ctr"/>
            <a:r>
              <a:rPr lang="en-US" dirty="0"/>
              <a:t>Copyright 2018 NFPA 70E </a:t>
            </a:r>
            <a:r>
              <a:rPr lang="en-US" dirty="0" err="1"/>
              <a:t>Todos</a:t>
            </a:r>
            <a:r>
              <a:rPr lang="en-US" dirty="0"/>
              <a:t> </a:t>
            </a:r>
            <a:r>
              <a:rPr lang="en-US" dirty="0" err="1"/>
              <a:t>los</a:t>
            </a:r>
            <a:r>
              <a:rPr lang="en-US" dirty="0"/>
              <a:t> derechos </a:t>
            </a:r>
            <a:r>
              <a:rPr lang="en-US" dirty="0" err="1"/>
              <a:t>reservados</a:t>
            </a:r>
            <a:endParaRPr lang="en-US" dirty="0"/>
          </a:p>
        </p:txBody>
      </p:sp>
    </p:spTree>
    <p:extLst>
      <p:ext uri="{BB962C8B-B14F-4D97-AF65-F5344CB8AC3E}">
        <p14:creationId xmlns:p14="http://schemas.microsoft.com/office/powerpoint/2010/main" val="40782519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BR" dirty="0"/>
              <a:t>Guantes aislantes de goma 1.1</a:t>
            </a:r>
            <a:endParaRPr lang="en-US" dirty="0"/>
          </a:p>
        </p:txBody>
      </p:sp>
      <p:sp>
        <p:nvSpPr>
          <p:cNvPr id="3" name="Content Placeholder 2"/>
          <p:cNvSpPr>
            <a:spLocks noGrp="1"/>
          </p:cNvSpPr>
          <p:nvPr>
            <p:ph idx="1"/>
          </p:nvPr>
        </p:nvSpPr>
        <p:spPr/>
        <p:txBody>
          <a:bodyPr>
            <a:normAutofit/>
          </a:bodyPr>
          <a:lstStyle/>
          <a:p>
            <a:pPr>
              <a:defRPr/>
            </a:pPr>
            <a:r>
              <a:rPr lang="es-ES" dirty="0">
                <a:latin typeface="+mj-lt"/>
              </a:rPr>
              <a:t>Proporciona protección contra golpes</a:t>
            </a:r>
          </a:p>
          <a:p>
            <a:pPr>
              <a:defRPr/>
            </a:pPr>
            <a:r>
              <a:rPr lang="es-ES" dirty="0">
                <a:latin typeface="+mj-lt"/>
              </a:rPr>
              <a:t>Dónde encontrar información:</a:t>
            </a:r>
          </a:p>
          <a:p>
            <a:pPr lvl="1">
              <a:defRPr/>
            </a:pPr>
            <a:r>
              <a:rPr lang="es-ES" dirty="0">
                <a:latin typeface="+mj-lt"/>
              </a:rPr>
              <a:t>OSHA 29CFR1910.137</a:t>
            </a:r>
          </a:p>
          <a:p>
            <a:pPr lvl="2">
              <a:defRPr/>
            </a:pPr>
            <a:r>
              <a:rPr lang="es-ES" dirty="0">
                <a:latin typeface="+mj-lt"/>
              </a:rPr>
              <a:t>Proporciona requisitos específicos de diseño, cuidado y uso para el equipo de protección eléctrica de goma. Los guantes y mangas aislantes deben estar clasificados para el voltaje al que un trabajador estará expuesto (fase a tierra o fase a fase) y marcado para indicar su clasificación. 1910.137 reconoce equipos de caucho Clase 0 (hasta 1KV) hasta Clase 4 (hasta 36KV).</a:t>
            </a:r>
          </a:p>
          <a:p>
            <a:pPr lvl="1">
              <a:defRPr/>
            </a:pPr>
            <a:r>
              <a:rPr lang="es-ES" dirty="0">
                <a:latin typeface="+mj-lt"/>
              </a:rPr>
              <a:t>Especificaciones estándar ASTM D120 para guantes aislantes de goma</a:t>
            </a:r>
          </a:p>
          <a:p>
            <a:pPr lvl="1">
              <a:defRPr/>
            </a:pPr>
            <a:r>
              <a:rPr lang="es-ES" dirty="0">
                <a:latin typeface="+mj-lt"/>
              </a:rPr>
              <a:t>Pautas del fabricante</a:t>
            </a:r>
            <a:endParaRPr lang="en-US" dirty="0"/>
          </a:p>
        </p:txBody>
      </p:sp>
      <p:sp>
        <p:nvSpPr>
          <p:cNvPr id="5" name="Slide Number Placeholder 4"/>
          <p:cNvSpPr>
            <a:spLocks noGrp="1"/>
          </p:cNvSpPr>
          <p:nvPr>
            <p:ph type="sldNum" sz="quarter" idx="12"/>
          </p:nvPr>
        </p:nvSpPr>
        <p:spPr/>
        <p:txBody>
          <a:bodyPr/>
          <a:lstStyle/>
          <a:p>
            <a:fld id="{81EE72E2-7ED3-4CEB-826F-A62099BB6980}" type="slidenum">
              <a:rPr lang="en-US" smtClean="0"/>
              <a:t>93</a:t>
            </a:fld>
            <a:endParaRPr lang="en-US"/>
          </a:p>
        </p:txBody>
      </p:sp>
    </p:spTree>
    <p:extLst>
      <p:ext uri="{BB962C8B-B14F-4D97-AF65-F5344CB8AC3E}">
        <p14:creationId xmlns:p14="http://schemas.microsoft.com/office/powerpoint/2010/main" val="4809405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BR" dirty="0"/>
              <a:t>Guantes aislantes de goma 1.2</a:t>
            </a:r>
            <a:endParaRPr lang="en-US" dirty="0"/>
          </a:p>
        </p:txBody>
      </p:sp>
      <p:pic>
        <p:nvPicPr>
          <p:cNvPr id="4" name="Picture 4" descr="Glovechart"/>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187365" y="1364974"/>
            <a:ext cx="5800322" cy="489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81EE72E2-7ED3-4CEB-826F-A62099BB6980}" type="slidenum">
              <a:rPr lang="en-US" smtClean="0"/>
              <a:t>94</a:t>
            </a:fld>
            <a:endParaRPr lang="en-US"/>
          </a:p>
        </p:txBody>
      </p:sp>
      <p:sp>
        <p:nvSpPr>
          <p:cNvPr id="6" name="TextBox 5"/>
          <p:cNvSpPr txBox="1"/>
          <p:nvPr/>
        </p:nvSpPr>
        <p:spPr>
          <a:xfrm>
            <a:off x="3573709" y="6385023"/>
            <a:ext cx="5044581" cy="307777"/>
          </a:xfrm>
          <a:prstGeom prst="rect">
            <a:avLst/>
          </a:prstGeom>
          <a:noFill/>
        </p:spPr>
        <p:txBody>
          <a:bodyPr wrap="square" rtlCol="0">
            <a:spAutoFit/>
          </a:bodyPr>
          <a:lstStyle/>
          <a:p>
            <a:pPr algn="ctr"/>
            <a:r>
              <a:rPr lang="en-US" sz="1400" dirty="0" err="1"/>
              <a:t>Foto</a:t>
            </a:r>
            <a:r>
              <a:rPr lang="en-US" sz="1400" dirty="0"/>
              <a:t> </a:t>
            </a:r>
            <a:r>
              <a:rPr lang="en-US" sz="1400" dirty="0" err="1"/>
              <a:t>cortesía</a:t>
            </a:r>
            <a:r>
              <a:rPr lang="en-US" sz="1400" dirty="0"/>
              <a:t> de Salisbury </a:t>
            </a:r>
            <a:r>
              <a:rPr lang="en-US" sz="1400" dirty="0" err="1"/>
              <a:t>por</a:t>
            </a:r>
            <a:r>
              <a:rPr lang="en-US" sz="1400" dirty="0"/>
              <a:t> Honeywell</a:t>
            </a:r>
          </a:p>
        </p:txBody>
      </p:sp>
    </p:spTree>
    <p:extLst>
      <p:ext uri="{BB962C8B-B14F-4D97-AF65-F5344CB8AC3E}">
        <p14:creationId xmlns:p14="http://schemas.microsoft.com/office/powerpoint/2010/main" val="15022099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Inspección</a:t>
            </a:r>
            <a:r>
              <a:rPr lang="en-US" dirty="0"/>
              <a:t> de </a:t>
            </a:r>
            <a:r>
              <a:rPr lang="en-US" dirty="0" err="1"/>
              <a:t>guantes</a:t>
            </a:r>
            <a:r>
              <a:rPr lang="en-US" dirty="0"/>
              <a:t> </a:t>
            </a:r>
            <a:r>
              <a:rPr lang="en-US" dirty="0" err="1"/>
              <a:t>aislantes</a:t>
            </a:r>
            <a:r>
              <a:rPr lang="en-US" dirty="0"/>
              <a:t> de </a:t>
            </a:r>
            <a:r>
              <a:rPr lang="en-US" dirty="0" err="1"/>
              <a:t>goma</a:t>
            </a:r>
            <a:r>
              <a:rPr lang="en-US" dirty="0"/>
              <a:t> 1.1</a:t>
            </a:r>
          </a:p>
        </p:txBody>
      </p:sp>
      <p:sp>
        <p:nvSpPr>
          <p:cNvPr id="3" name="Content Placeholder 2"/>
          <p:cNvSpPr>
            <a:spLocks noGrp="1"/>
          </p:cNvSpPr>
          <p:nvPr>
            <p:ph idx="1"/>
          </p:nvPr>
        </p:nvSpPr>
        <p:spPr>
          <a:xfrm>
            <a:off x="838199" y="1825625"/>
            <a:ext cx="7518401" cy="4351338"/>
          </a:xfrm>
        </p:spPr>
        <p:txBody>
          <a:bodyPr>
            <a:normAutofit/>
          </a:bodyPr>
          <a:lstStyle/>
          <a:p>
            <a:pPr>
              <a:defRPr/>
            </a:pPr>
            <a:r>
              <a:rPr lang="es-ES" sz="2400" dirty="0">
                <a:latin typeface="+mj-lt"/>
              </a:rPr>
              <a:t>Utilice el estándar ASTM F1236-96</a:t>
            </a:r>
          </a:p>
          <a:p>
            <a:pPr lvl="1">
              <a:defRPr/>
            </a:pPr>
            <a:r>
              <a:rPr lang="es-ES" sz="2000" dirty="0">
                <a:latin typeface="+mj-lt"/>
              </a:rPr>
              <a:t>Guía estándar para la inspección visual de productos de caucho de protección eléctrica</a:t>
            </a:r>
          </a:p>
          <a:p>
            <a:pPr>
              <a:defRPr/>
            </a:pPr>
            <a:r>
              <a:rPr lang="es-ES" sz="2400" dirty="0">
                <a:latin typeface="+mj-lt"/>
              </a:rPr>
              <a:t>Utilice ASTM Estándar F496</a:t>
            </a:r>
          </a:p>
          <a:p>
            <a:pPr lvl="1">
              <a:defRPr/>
            </a:pPr>
            <a:r>
              <a:rPr lang="es-ES" sz="2000" dirty="0">
                <a:latin typeface="+mj-lt"/>
              </a:rPr>
              <a:t>Especificación estándar para el cuidado en servicio de guantes aislantes</a:t>
            </a:r>
            <a:endParaRPr lang="en-US" sz="1600" dirty="0">
              <a:latin typeface="+mj-lt"/>
            </a:endParaRPr>
          </a:p>
        </p:txBody>
      </p:sp>
      <p:sp>
        <p:nvSpPr>
          <p:cNvPr id="6" name="Slide Number Placeholder 5"/>
          <p:cNvSpPr>
            <a:spLocks noGrp="1"/>
          </p:cNvSpPr>
          <p:nvPr>
            <p:ph type="sldNum" sz="quarter" idx="12"/>
          </p:nvPr>
        </p:nvSpPr>
        <p:spPr/>
        <p:txBody>
          <a:bodyPr/>
          <a:lstStyle/>
          <a:p>
            <a:fld id="{81EE72E2-7ED3-4CEB-826F-A62099BB6980}" type="slidenum">
              <a:rPr lang="en-US" smtClean="0"/>
              <a:t>95</a:t>
            </a:fld>
            <a:endParaRPr lang="en-US"/>
          </a:p>
        </p:txBody>
      </p:sp>
      <p:sp>
        <p:nvSpPr>
          <p:cNvPr id="5" name="TextBox 4"/>
          <p:cNvSpPr txBox="1"/>
          <p:nvPr/>
        </p:nvSpPr>
        <p:spPr>
          <a:xfrm>
            <a:off x="8356600" y="5973838"/>
            <a:ext cx="3594100" cy="307777"/>
          </a:xfrm>
          <a:prstGeom prst="rect">
            <a:avLst/>
          </a:prstGeom>
          <a:noFill/>
        </p:spPr>
        <p:txBody>
          <a:bodyPr wrap="square" rtlCol="0">
            <a:spAutoFit/>
          </a:bodyPr>
          <a:lstStyle/>
          <a:p>
            <a:pPr algn="ctr"/>
            <a:r>
              <a:rPr lang="en-US" sz="1400" dirty="0" err="1"/>
              <a:t>Foto</a:t>
            </a:r>
            <a:r>
              <a:rPr lang="en-US" sz="1400" dirty="0"/>
              <a:t> </a:t>
            </a:r>
            <a:r>
              <a:rPr lang="en-US" sz="1400" dirty="0" err="1"/>
              <a:t>cortesía</a:t>
            </a:r>
            <a:r>
              <a:rPr lang="en-US" sz="1400" dirty="0"/>
              <a:t> de Salisbury </a:t>
            </a:r>
            <a:r>
              <a:rPr lang="en-US" sz="1400" dirty="0" err="1"/>
              <a:t>por</a:t>
            </a:r>
            <a:r>
              <a:rPr lang="en-US" sz="1400" dirty="0"/>
              <a:t> Honeywell</a:t>
            </a:r>
          </a:p>
        </p:txBody>
      </p:sp>
      <p:pic>
        <p:nvPicPr>
          <p:cNvPr id="7" name="Picture 6" title="inspecting rubber glov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37688" y="1543464"/>
            <a:ext cx="3600450" cy="4248150"/>
          </a:xfrm>
          <a:prstGeom prst="rect">
            <a:avLst/>
          </a:prstGeom>
        </p:spPr>
      </p:pic>
    </p:spTree>
    <p:extLst>
      <p:ext uri="{BB962C8B-B14F-4D97-AF65-F5344CB8AC3E}">
        <p14:creationId xmlns:p14="http://schemas.microsoft.com/office/powerpoint/2010/main" val="13203120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Inspec2ión de </a:t>
            </a:r>
            <a:r>
              <a:rPr lang="en-US" dirty="0" err="1"/>
              <a:t>guantes</a:t>
            </a:r>
            <a:r>
              <a:rPr lang="en-US" dirty="0"/>
              <a:t> </a:t>
            </a:r>
            <a:r>
              <a:rPr lang="en-US" dirty="0" err="1"/>
              <a:t>aislantes</a:t>
            </a:r>
            <a:r>
              <a:rPr lang="en-US" dirty="0"/>
              <a:t> de </a:t>
            </a:r>
            <a:r>
              <a:rPr lang="en-US" dirty="0" err="1"/>
              <a:t>goma</a:t>
            </a:r>
            <a:r>
              <a:rPr lang="en-US" dirty="0"/>
              <a:t> 1.1</a:t>
            </a:r>
          </a:p>
        </p:txBody>
      </p:sp>
      <p:sp>
        <p:nvSpPr>
          <p:cNvPr id="3" name="Content Placeholder 2"/>
          <p:cNvSpPr>
            <a:spLocks noGrp="1"/>
          </p:cNvSpPr>
          <p:nvPr>
            <p:ph idx="1"/>
          </p:nvPr>
        </p:nvSpPr>
        <p:spPr/>
        <p:txBody>
          <a:bodyPr>
            <a:normAutofit lnSpcReduction="10000"/>
          </a:bodyPr>
          <a:lstStyle/>
          <a:p>
            <a:pPr marL="0" indent="0">
              <a:buNone/>
              <a:defRPr/>
            </a:pPr>
            <a:r>
              <a:rPr lang="es-ES" sz="2400" dirty="0"/>
              <a:t>Inspeccione los guantes para:</a:t>
            </a:r>
          </a:p>
          <a:p>
            <a:pPr lvl="1">
              <a:defRPr/>
            </a:pPr>
            <a:r>
              <a:rPr lang="es-ES" sz="2000" dirty="0"/>
              <a:t>Corte de ozono</a:t>
            </a:r>
          </a:p>
          <a:p>
            <a:pPr lvl="1">
              <a:defRPr/>
            </a:pPr>
            <a:r>
              <a:rPr lang="es-ES" sz="2000" dirty="0"/>
              <a:t>Control de radiación ultravioleta</a:t>
            </a:r>
          </a:p>
          <a:p>
            <a:pPr lvl="1">
              <a:defRPr/>
            </a:pPr>
            <a:r>
              <a:rPr lang="es-ES" sz="2000" dirty="0"/>
              <a:t>Pinchazos</a:t>
            </a:r>
          </a:p>
          <a:p>
            <a:pPr lvl="1">
              <a:defRPr/>
            </a:pPr>
            <a:r>
              <a:rPr lang="es-ES" sz="2000" dirty="0"/>
              <a:t>Cortes</a:t>
            </a:r>
          </a:p>
          <a:p>
            <a:pPr lvl="1">
              <a:defRPr/>
            </a:pPr>
            <a:r>
              <a:rPr lang="es-ES" sz="2000" dirty="0"/>
              <a:t>Abrasiones</a:t>
            </a:r>
          </a:p>
          <a:p>
            <a:pPr lvl="1">
              <a:defRPr/>
            </a:pPr>
            <a:r>
              <a:rPr lang="es-ES" sz="2000" dirty="0"/>
              <a:t>Oxidación</a:t>
            </a:r>
          </a:p>
          <a:p>
            <a:pPr lvl="1">
              <a:defRPr/>
            </a:pPr>
            <a:r>
              <a:rPr lang="es-ES" sz="2000" dirty="0"/>
              <a:t>Cambios de textura tales como hinchazón, ablandamiento, endurecimiento, volverse pegajoso o inelástico</a:t>
            </a:r>
          </a:p>
          <a:p>
            <a:pPr lvl="1">
              <a:defRPr/>
            </a:pPr>
            <a:r>
              <a:rPr lang="es-ES" sz="2000" dirty="0"/>
              <a:t>Objetos extraños incrustados</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96</a:t>
            </a:fld>
            <a:endParaRPr lang="en-US"/>
          </a:p>
        </p:txBody>
      </p:sp>
    </p:spTree>
    <p:extLst>
      <p:ext uri="{BB962C8B-B14F-4D97-AF65-F5344CB8AC3E}">
        <p14:creationId xmlns:p14="http://schemas.microsoft.com/office/powerpoint/2010/main" val="30776865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a:t>Prueba de aire manual de Rolling</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97</a:t>
            </a:fld>
            <a:endParaRPr lang="en-US"/>
          </a:p>
        </p:txBody>
      </p:sp>
      <p:sp>
        <p:nvSpPr>
          <p:cNvPr id="6" name="TextBox 5"/>
          <p:cNvSpPr txBox="1"/>
          <p:nvPr/>
        </p:nvSpPr>
        <p:spPr>
          <a:xfrm>
            <a:off x="4222376" y="6352143"/>
            <a:ext cx="3747247" cy="369332"/>
          </a:xfrm>
          <a:prstGeom prst="rect">
            <a:avLst/>
          </a:prstGeom>
          <a:noFill/>
        </p:spPr>
        <p:txBody>
          <a:bodyPr wrap="square" rtlCol="0">
            <a:spAutoFit/>
          </a:bodyPr>
          <a:lstStyle/>
          <a:p>
            <a:pPr algn="ctr"/>
            <a:r>
              <a:rPr lang="en-US" dirty="0" err="1"/>
              <a:t>Fotos</a:t>
            </a:r>
            <a:r>
              <a:rPr lang="en-US" dirty="0"/>
              <a:t> </a:t>
            </a:r>
            <a:r>
              <a:rPr lang="en-US" dirty="0" err="1"/>
              <a:t>cortesía</a:t>
            </a:r>
            <a:r>
              <a:rPr lang="en-US" dirty="0"/>
              <a:t> de OSHA</a:t>
            </a:r>
          </a:p>
        </p:txBody>
      </p:sp>
      <p:pic>
        <p:nvPicPr>
          <p:cNvPr id="8" name="Content Placeholder 7" title="testing rubber glove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722783" y="1696278"/>
            <a:ext cx="6352233" cy="4433529"/>
          </a:xfrm>
        </p:spPr>
      </p:pic>
      <p:pic>
        <p:nvPicPr>
          <p:cNvPr id="9" name="Picture 8" title="testing rubber glove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02731" y="2239617"/>
            <a:ext cx="3198399" cy="2443577"/>
          </a:xfrm>
          <a:prstGeom prst="rect">
            <a:avLst/>
          </a:prstGeom>
        </p:spPr>
      </p:pic>
    </p:spTree>
    <p:extLst>
      <p:ext uri="{BB962C8B-B14F-4D97-AF65-F5344CB8AC3E}">
        <p14:creationId xmlns:p14="http://schemas.microsoft.com/office/powerpoint/2010/main" val="13058609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Protectores</a:t>
            </a:r>
            <a:r>
              <a:rPr lang="en-US" dirty="0"/>
              <a:t> de </a:t>
            </a:r>
            <a:r>
              <a:rPr lang="en-US" dirty="0" err="1"/>
              <a:t>cuero</a:t>
            </a:r>
            <a:endParaRPr lang="en-US" dirty="0"/>
          </a:p>
        </p:txBody>
      </p:sp>
      <p:sp>
        <p:nvSpPr>
          <p:cNvPr id="3" name="Content Placeholder 2"/>
          <p:cNvSpPr>
            <a:spLocks noGrp="1"/>
          </p:cNvSpPr>
          <p:nvPr>
            <p:ph idx="1"/>
          </p:nvPr>
        </p:nvSpPr>
        <p:spPr>
          <a:xfrm>
            <a:off x="838200" y="1825625"/>
            <a:ext cx="10515600" cy="4056063"/>
          </a:xfrm>
        </p:spPr>
        <p:txBody>
          <a:bodyPr/>
          <a:lstStyle/>
          <a:p>
            <a:pPr>
              <a:defRPr/>
            </a:pPr>
            <a:r>
              <a:rPr lang="es-ES" dirty="0">
                <a:latin typeface="+mj-lt"/>
              </a:rPr>
              <a:t>Inspeccione para:</a:t>
            </a:r>
          </a:p>
          <a:p>
            <a:pPr lvl="1">
              <a:defRPr/>
            </a:pPr>
            <a:r>
              <a:rPr lang="es-ES" dirty="0">
                <a:latin typeface="+mj-lt"/>
              </a:rPr>
              <a:t>Lágrimas</a:t>
            </a:r>
          </a:p>
          <a:p>
            <a:pPr lvl="1">
              <a:defRPr/>
            </a:pPr>
            <a:r>
              <a:rPr lang="es-ES" dirty="0">
                <a:latin typeface="+mj-lt"/>
              </a:rPr>
              <a:t>Cortes</a:t>
            </a:r>
          </a:p>
          <a:p>
            <a:pPr lvl="1">
              <a:defRPr/>
            </a:pPr>
            <a:r>
              <a:rPr lang="es-ES" dirty="0">
                <a:latin typeface="+mj-lt"/>
              </a:rPr>
              <a:t>Costuras abiertas</a:t>
            </a:r>
          </a:p>
          <a:p>
            <a:pPr lvl="1">
              <a:defRPr/>
            </a:pPr>
            <a:r>
              <a:rPr lang="es-ES" dirty="0">
                <a:latin typeface="+mj-lt"/>
              </a:rPr>
              <a:t>Objetos incrustados</a:t>
            </a:r>
          </a:p>
          <a:p>
            <a:pPr lvl="1">
              <a:defRPr/>
            </a:pPr>
            <a:r>
              <a:rPr lang="es-ES" dirty="0">
                <a:latin typeface="+mj-lt"/>
              </a:rPr>
              <a:t>Contaminación del producto del petróleo</a:t>
            </a:r>
            <a:endParaRPr lang="en-US" dirty="0"/>
          </a:p>
        </p:txBody>
      </p:sp>
      <p:sp>
        <p:nvSpPr>
          <p:cNvPr id="9" name="Slide Number Placeholder 8"/>
          <p:cNvSpPr>
            <a:spLocks noGrp="1"/>
          </p:cNvSpPr>
          <p:nvPr>
            <p:ph type="sldNum" sz="quarter" idx="12"/>
          </p:nvPr>
        </p:nvSpPr>
        <p:spPr/>
        <p:txBody>
          <a:bodyPr/>
          <a:lstStyle/>
          <a:p>
            <a:fld id="{81EE72E2-7ED3-4CEB-826F-A62099BB6980}" type="slidenum">
              <a:rPr lang="en-US" smtClean="0"/>
              <a:t>98</a:t>
            </a:fld>
            <a:endParaRPr lang="en-US"/>
          </a:p>
        </p:txBody>
      </p:sp>
      <p:sp>
        <p:nvSpPr>
          <p:cNvPr id="8" name="TextBox 7"/>
          <p:cNvSpPr txBox="1"/>
          <p:nvPr/>
        </p:nvSpPr>
        <p:spPr>
          <a:xfrm>
            <a:off x="7175500" y="5947949"/>
            <a:ext cx="4711700" cy="276999"/>
          </a:xfrm>
          <a:prstGeom prst="rect">
            <a:avLst/>
          </a:prstGeom>
          <a:noFill/>
        </p:spPr>
        <p:txBody>
          <a:bodyPr wrap="square" rtlCol="0">
            <a:spAutoFit/>
          </a:bodyPr>
          <a:lstStyle/>
          <a:p>
            <a:pPr algn="ctr"/>
            <a:r>
              <a:rPr lang="pt-BR" sz="1200" dirty="0"/>
              <a:t>Fotos cortesía de Salisbury por Honeywell</a:t>
            </a:r>
            <a:endParaRPr lang="en-US" sz="1200" dirty="0"/>
          </a:p>
        </p:txBody>
      </p:sp>
      <p:pic>
        <p:nvPicPr>
          <p:cNvPr id="5" name="Picture 4" title="leather protecto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12641" y="1519030"/>
            <a:ext cx="2609850" cy="4191000"/>
          </a:xfrm>
          <a:prstGeom prst="rect">
            <a:avLst/>
          </a:prstGeom>
        </p:spPr>
      </p:pic>
      <p:pic>
        <p:nvPicPr>
          <p:cNvPr id="7" name="Picture 6" title="Another leather protecto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27485" y="1831906"/>
            <a:ext cx="2095500" cy="3114675"/>
          </a:xfrm>
          <a:prstGeom prst="rect">
            <a:avLst/>
          </a:prstGeom>
        </p:spPr>
      </p:pic>
    </p:spTree>
    <p:extLst>
      <p:ext uri="{BB962C8B-B14F-4D97-AF65-F5344CB8AC3E}">
        <p14:creationId xmlns:p14="http://schemas.microsoft.com/office/powerpoint/2010/main" val="22236105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Guantes</a:t>
            </a:r>
            <a:r>
              <a:rPr lang="en-US" dirty="0"/>
              <a:t> y </a:t>
            </a:r>
            <a:r>
              <a:rPr lang="en-US" dirty="0" err="1"/>
              <a:t>talco</a:t>
            </a:r>
            <a:endParaRPr lang="en-US" dirty="0"/>
          </a:p>
        </p:txBody>
      </p:sp>
      <p:sp>
        <p:nvSpPr>
          <p:cNvPr id="3" name="Content Placeholder 2"/>
          <p:cNvSpPr>
            <a:spLocks noGrp="1"/>
          </p:cNvSpPr>
          <p:nvPr>
            <p:ph idx="1"/>
          </p:nvPr>
        </p:nvSpPr>
        <p:spPr>
          <a:xfrm>
            <a:off x="1371600" y="2286000"/>
            <a:ext cx="7308574" cy="3581400"/>
          </a:xfrm>
        </p:spPr>
        <p:txBody>
          <a:bodyPr/>
          <a:lstStyle/>
          <a:p>
            <a:pPr>
              <a:defRPr/>
            </a:pPr>
            <a:r>
              <a:rPr lang="es-ES" dirty="0">
                <a:latin typeface="+mj-lt"/>
              </a:rPr>
              <a:t>No debe usar talco "listo para usar"</a:t>
            </a:r>
          </a:p>
          <a:p>
            <a:pPr>
              <a:defRPr/>
            </a:pPr>
            <a:r>
              <a:rPr lang="es-ES" dirty="0">
                <a:latin typeface="+mj-lt"/>
              </a:rPr>
              <a:t>Puede contener contaminantes</a:t>
            </a:r>
          </a:p>
          <a:p>
            <a:pPr>
              <a:defRPr/>
            </a:pPr>
            <a:r>
              <a:rPr lang="es-ES" dirty="0">
                <a:latin typeface="+mj-lt"/>
              </a:rPr>
              <a:t>Use solo guantes de guante o guantes de algodón</a:t>
            </a:r>
          </a:p>
          <a:p>
            <a:pPr>
              <a:defRPr/>
            </a:pPr>
            <a:r>
              <a:rPr lang="es-ES" dirty="0">
                <a:latin typeface="+mj-lt"/>
              </a:rPr>
              <a:t>Reemplace los revestimientos cuando estén sucios, mojados o contaminados con cualquier producto de petróleo</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99</a:t>
            </a:fld>
            <a:endParaRPr lang="en-US"/>
          </a:p>
        </p:txBody>
      </p:sp>
      <p:sp>
        <p:nvSpPr>
          <p:cNvPr id="7" name="TextBox 6"/>
          <p:cNvSpPr txBox="1"/>
          <p:nvPr/>
        </p:nvSpPr>
        <p:spPr>
          <a:xfrm>
            <a:off x="8934105" y="5209018"/>
            <a:ext cx="3378199" cy="276999"/>
          </a:xfrm>
          <a:prstGeom prst="rect">
            <a:avLst/>
          </a:prstGeom>
          <a:noFill/>
        </p:spPr>
        <p:txBody>
          <a:bodyPr wrap="square" rtlCol="0">
            <a:spAutoFit/>
          </a:bodyPr>
          <a:lstStyle/>
          <a:p>
            <a:pPr algn="ctr"/>
            <a:r>
              <a:rPr lang="pt-BR" sz="1200" dirty="0"/>
              <a:t>Fotos cortesía de Salisbury por Honeywell</a:t>
            </a:r>
            <a:endParaRPr lang="en-US" sz="1200" dirty="0"/>
          </a:p>
        </p:txBody>
      </p:sp>
      <p:pic>
        <p:nvPicPr>
          <p:cNvPr id="6" name="Picture 5" title="Bottle of glove dus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31625" y="618803"/>
            <a:ext cx="2143539" cy="4346621"/>
          </a:xfrm>
          <a:prstGeom prst="rect">
            <a:avLst/>
          </a:prstGeom>
        </p:spPr>
      </p:pic>
    </p:spTree>
    <p:extLst>
      <p:ext uri="{BB962C8B-B14F-4D97-AF65-F5344CB8AC3E}">
        <p14:creationId xmlns:p14="http://schemas.microsoft.com/office/powerpoint/2010/main" val="191042737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8403</TotalTime>
  <Words>11530</Words>
  <Application>Microsoft Office PowerPoint</Application>
  <PresentationFormat>Widescreen</PresentationFormat>
  <Paragraphs>1094</Paragraphs>
  <Slides>125</Slides>
  <Notes>123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125</vt:i4>
      </vt:variant>
    </vt:vector>
  </HeadingPairs>
  <TitlesOfParts>
    <vt:vector size="132" baseType="lpstr">
      <vt:lpstr>Calibri</vt:lpstr>
      <vt:lpstr>Calibri Light</vt:lpstr>
      <vt:lpstr>Franklin Gothic Book</vt:lpstr>
      <vt:lpstr>Tahoma</vt:lpstr>
      <vt:lpstr>Times New Roman</vt:lpstr>
      <vt:lpstr>Wingdings</vt:lpstr>
      <vt:lpstr>Crop</vt:lpstr>
      <vt:lpstr>Riesgos del arco y prácticas de trabajo  relacionadas con la seguridad </vt:lpstr>
      <vt:lpstr>Susan Harwood Grant</vt:lpstr>
      <vt:lpstr>Regulaciones de OSHA </vt:lpstr>
      <vt:lpstr>Regulaciones de OSHA</vt:lpstr>
      <vt:lpstr>Regulaciones de OSHA  </vt:lpstr>
      <vt:lpstr>Regulaciones de OSHA   </vt:lpstr>
      <vt:lpstr> Regulaciones de OSHA</vt:lpstr>
      <vt:lpstr>Introducción</vt:lpstr>
      <vt:lpstr>29 CFR 1910.331-.335 Prácticas de trabajo relacionadas con la seguridad eléctrica 1.1</vt:lpstr>
      <vt:lpstr>29 CFR 1910.331-.335 Prácticas de trabajo relacionadas con la seguridad eléctrica 1.2</vt:lpstr>
      <vt:lpstr>29 CFR 1910.331-.335? Prácticas de trabajo relacionadas con la seguridad eléctrica 1.3</vt:lpstr>
      <vt:lpstr>Documentos NFPA®</vt:lpstr>
      <vt:lpstr>Estándar NFPA 70E® para seguridad eléctrica en el lugar de trabajo® 1.1</vt:lpstr>
      <vt:lpstr>Estándar NFPA 70E® para seguridad eléctrica en el lugar de trabajo® 1.2</vt:lpstr>
      <vt:lpstr>Estándar NFPA 70E® para seguridad eléctrica en el lugar de trabajo® 1.3</vt:lpstr>
      <vt:lpstr>Estándar NFPA 70E® para seguridad eléctrica en el lugar de trabajo® 1.4</vt:lpstr>
      <vt:lpstr>Estándar NFPA 70E® para seguridad eléctrica en el lugar de trabajo® 1.5</vt:lpstr>
      <vt:lpstr>Estándar NFPA 70E® para seguridad eléctrica en el lugar de trabajo® 1.6</vt:lpstr>
      <vt:lpstr>Estándar NFPA 70E® para seguridad eléctrica en el lugar de trabajo® 1.7</vt:lpstr>
      <vt:lpstr>OSHA 29CFR1910.399  Definiciones</vt:lpstr>
      <vt:lpstr>Definiciones</vt:lpstr>
      <vt:lpstr>Estándar NFPA 70E® para seguridad eléctrica en el lugar de trabajo® 1.8</vt:lpstr>
      <vt:lpstr>Estándar NFPA 70E® para seguridad eléctrica en el lugar de trabajo® 1.9</vt:lpstr>
      <vt:lpstr>Estándar NFPA 70E® para seguridad eléctrica en el lugar de trabajo® 1.10</vt:lpstr>
      <vt:lpstr>Estándar NFPA 70E® para seguridad eléctrica en el lugar de trabajo® 1.11</vt:lpstr>
      <vt:lpstr>Capacitación de Trabajador Eléctrico Calificado</vt:lpstr>
      <vt:lpstr>Estándar NFPA 70E® para seguridad eléctrica en el lugar de trabajo® 1.12</vt:lpstr>
      <vt:lpstr>Estándar NFPA 70E® para seguridad eléctrica en el lugar de trabajo® 1.13</vt:lpstr>
      <vt:lpstr>Estándar NFPA 70E® para seguridad eléctrica en el lugar de trabajo® 1.4 </vt:lpstr>
      <vt:lpstr>Tabla S-4 </vt:lpstr>
      <vt:lpstr>Estándar NFPA 70E® para seguridad eléctrica en el lugar de trabajo® 1.14</vt:lpstr>
      <vt:lpstr>Estándar NFPA 70E® para seguridad eléctrica en el lugar de trabajo® 1.15</vt:lpstr>
      <vt:lpstr>1910.334 Uso del equipo 1.1</vt:lpstr>
      <vt:lpstr>Instrumentos de prueba y equipo 1.2</vt:lpstr>
      <vt:lpstr>Instrumentos de prueba y equipo 1.3</vt:lpstr>
      <vt:lpstr>Instrumentos de prueba y equipo 1.4</vt:lpstr>
      <vt:lpstr>Instrumentos de prueba y equipo 1.5</vt:lpstr>
      <vt:lpstr>Instrumentos de prueba y equipo 1.6</vt:lpstr>
      <vt:lpstr>Estándar NFPA 70E® para seguridad eléctrica en el lugar de trabajo® 1.16</vt:lpstr>
      <vt:lpstr>1910.334 Uso del equipo 1.1 </vt:lpstr>
      <vt:lpstr>Inspección de herramientas eléctricas portátiles y cables de extensión 1.1</vt:lpstr>
      <vt:lpstr>Inspección de herramientas eléctricas portátiles y cables de extensión 1.2</vt:lpstr>
      <vt:lpstr>Estándar NFPA 70E® para seguridad eléctrica en el lugar de trabajo® 1.17</vt:lpstr>
      <vt:lpstr>Estándar NFPA 70E® para seguridad eléctrica en el lugar de trabajo® 1.18</vt:lpstr>
      <vt:lpstr>1910.334 Uso del equipo 1.2 </vt:lpstr>
      <vt:lpstr>1910.333  Selección y uso de prácticas de trabajo</vt:lpstr>
      <vt:lpstr> 1910.333 (a) (1)  Piezas desenergizadas </vt:lpstr>
      <vt:lpstr>Ejemplos de peligros aumentados o adicionales </vt:lpstr>
      <vt:lpstr> Ejemplos de inviabilidad </vt:lpstr>
      <vt:lpstr>1910.333 (a) (2) Partes energizadas</vt:lpstr>
      <vt:lpstr>1910.333(b) Working on or near exposed de-energized parts</vt:lpstr>
      <vt:lpstr>1910.333 (b) (2) (ii) (A) Equipo de desenergización</vt:lpstr>
      <vt:lpstr>1910.333 (b) (2) (ii) (B) Equipo de desenergización</vt:lpstr>
      <vt:lpstr>Condición de trabajo eléctricamente seguro</vt:lpstr>
      <vt:lpstr>1910.333 (b) (2) (ii) (C) Equipo de desenergización</vt:lpstr>
      <vt:lpstr>1910.333 (b) (2) (ii) (D) Equipo de desenergización</vt:lpstr>
      <vt:lpstr>1910.333 (b) (2) (iii) (A)  Aplicación de cerraduras y etiquetas</vt:lpstr>
      <vt:lpstr>1910.333 (b) (2) (iv) Verificación de la condición desenergizada</vt:lpstr>
      <vt:lpstr>1910.333 (b) (2) 1910.333 (c) (3) (ii) (C)</vt:lpstr>
      <vt:lpstr>1910.333 (b) (2) (v) Re-energizando el equipo</vt:lpstr>
      <vt:lpstr> 1910.333 (c) (2) Trabajar en equipos energizados </vt:lpstr>
      <vt:lpstr>1910.333 (c) (3) Titulares </vt:lpstr>
      <vt:lpstr>Distancias de aproximación para empleados calificados: corriente alterna</vt:lpstr>
      <vt:lpstr>1910.333 (c) (3) (iii) Titulares</vt:lpstr>
      <vt:lpstr>1910.333 (c) (4) Iluminación</vt:lpstr>
      <vt:lpstr>1910.333 (c) (5) Espacios de trabajo confinados o cerrados</vt:lpstr>
      <vt:lpstr>1910.333 (c) (6) Materiales y equipos conductores</vt:lpstr>
      <vt:lpstr>1910.333 (c) (7) Escaleras portátiles</vt:lpstr>
      <vt:lpstr>1910.333 (c) (8) Ropa conductora</vt:lpstr>
      <vt:lpstr>1910.333 (c) (9) Deberes de limpieza</vt:lpstr>
      <vt:lpstr>1910.333 (c) (10) Enclavamientos</vt:lpstr>
      <vt:lpstr>1910.334 Uso del equipo</vt:lpstr>
      <vt:lpstr>1910.334 (a) (1) Manejo</vt:lpstr>
      <vt:lpstr>1910.334 (a) (2) Inspección visual</vt:lpstr>
      <vt:lpstr>1910.334 (a) (4) Lugares de trabajo conductivo</vt:lpstr>
      <vt:lpstr>1910.334 (a) (5) Conexión de enchufes de accesorios</vt:lpstr>
      <vt:lpstr>1910.334 (b) Energía eléctrica y circuitos de iluminación</vt:lpstr>
      <vt:lpstr>1910.334 (b) (2) Recierre de circuitos después de la operación del dispositivo de protección</vt:lpstr>
      <vt:lpstr>1910.334 (b) (3) Modificación de protección contra sobrecorriente</vt:lpstr>
      <vt:lpstr>1910.334 (c) Instrumentos de prueba y equipo</vt:lpstr>
      <vt:lpstr>1910.334 (d) Uso ocasional de materiales inflamables o inflamables</vt:lpstr>
      <vt:lpstr>1910.335 (a) (1) (i) Salvaguardias para la protección del personal</vt:lpstr>
      <vt:lpstr>PPE Use and Enforcement</vt:lpstr>
      <vt:lpstr>Evaluar los peligros</vt:lpstr>
      <vt:lpstr>1910.335 (a) (1) Salvaguardias para la protección personal</vt:lpstr>
      <vt:lpstr>1910.137(c)(2)(vi)</vt:lpstr>
      <vt:lpstr>¿Qué es PPE?</vt:lpstr>
      <vt:lpstr>Sombreros duros 1.1</vt:lpstr>
      <vt:lpstr>Sombreros duros 1.2</vt:lpstr>
      <vt:lpstr>Inspección de sombreros duros</vt:lpstr>
      <vt:lpstr>Protección para los ojos</vt:lpstr>
      <vt:lpstr>Protección auditiva</vt:lpstr>
      <vt:lpstr>Guantes aislantes de goma 1.1</vt:lpstr>
      <vt:lpstr>Guantes aislantes de goma 1.2</vt:lpstr>
      <vt:lpstr>Inspección de guantes aislantes de goma 1.1</vt:lpstr>
      <vt:lpstr>Inspec2ión de guantes aislantes de goma 1.1</vt:lpstr>
      <vt:lpstr>Prueba de aire manual de Rolling</vt:lpstr>
      <vt:lpstr>Protectores de cuero</vt:lpstr>
      <vt:lpstr>Guantes y talco</vt:lpstr>
      <vt:lpstr>Almacenamiento de caucho PPE</vt:lpstr>
      <vt:lpstr>Prueba de PPE de caucho</vt:lpstr>
      <vt:lpstr>Protección de los ojos y la cara 1.1</vt:lpstr>
      <vt:lpstr>Protección de los ojos y la cara 1.2</vt:lpstr>
      <vt:lpstr>Ropa clasificada arco 1.1</vt:lpstr>
      <vt:lpstr>Ropa clasificada arco 1.2</vt:lpstr>
      <vt:lpstr>Ropa clasificada arco 1.3</vt:lpstr>
      <vt:lpstr>Herramientas manuales aisladas 1.1</vt:lpstr>
      <vt:lpstr>Herramientas manuales aisladas 1.2</vt:lpstr>
      <vt:lpstr>Herramientas manuales aisladas 1.3</vt:lpstr>
      <vt:lpstr>Herramientas manuales aisladas 1.4</vt:lpstr>
      <vt:lpstr>Herramientas manuales aisladas 1.5</vt:lpstr>
      <vt:lpstr>1910.335 (b) Técnicas de alerta</vt:lpstr>
      <vt:lpstr>NFPA 70E® Estándar para seguridad eléctrica en el lugar de trabajo® 1.19</vt:lpstr>
      <vt:lpstr>NFPA 70E® Estándar para seguridad eléctrica en el lugar de trabajo® 1.20</vt:lpstr>
      <vt:lpstr>NFPA 70E® Estándar para seguridad eléctrica en el lugar de trabajo® Límites de riesgo eléctrico</vt:lpstr>
      <vt:lpstr>NFPA 70E® Estándar para seguridad eléctrica en el lugar de trabajo® 1.21</vt:lpstr>
      <vt:lpstr>Clasificado eléctricamente 1.1?</vt:lpstr>
      <vt:lpstr>Clasificado eléctricamente 1.2?</vt:lpstr>
      <vt:lpstr>Clasificado eléctricamente 1.3?</vt:lpstr>
      <vt:lpstr>Clasificado eléctricamente 1.4?</vt:lpstr>
      <vt:lpstr>Clasificado eléctricamente 1.5?</vt:lpstr>
      <vt:lpstr>¿Qué está mal con esta imagen?</vt:lpstr>
      <vt:lpstr>¡Forma correcta de verificar!</vt:lpstr>
      <vt:lpstr>Resumir</vt:lpstr>
      <vt:lpstr>Conclusión</vt:lpstr>
    </vt:vector>
  </TitlesOfParts>
  <Company>Iowa Lakes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 Hazards and Safety Related Work Practices</dc:title>
  <dc:creator>Doug Zemler</dc:creator>
  <cp:lastModifiedBy>Robertson, Donna - OSHA</cp:lastModifiedBy>
  <cp:revision>255</cp:revision>
  <dcterms:created xsi:type="dcterms:W3CDTF">2018-01-26T19:17:46Z</dcterms:created>
  <dcterms:modified xsi:type="dcterms:W3CDTF">2021-04-01T17:51:23Z</dcterms:modified>
</cp:coreProperties>
</file>