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3"/>
  </p:notesMasterIdLst>
  <p:handoutMasterIdLst>
    <p:handoutMasterId r:id="rId8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6858000" type="screen4x3"/>
  <p:notesSz cx="7053263" cy="93567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08"/>
    <p:restoredTop sz="81895" autoAdjust="0"/>
  </p:normalViewPr>
  <p:slideViewPr>
    <p:cSldViewPr snapToGrid="0" snapToObjects="1">
      <p:cViewPr varScale="1">
        <p:scale>
          <a:sx n="59" d="100"/>
          <a:sy n="59" d="100"/>
        </p:scale>
        <p:origin x="1248" y="34"/>
      </p:cViewPr>
      <p:guideLst/>
    </p:cSldViewPr>
  </p:slideViewPr>
  <p:outlineViewPr>
    <p:cViewPr>
      <p:scale>
        <a:sx n="33" d="100"/>
        <a:sy n="33" d="100"/>
      </p:scale>
      <p:origin x="0" y="-13816"/>
    </p:cViewPr>
  </p:outlin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9461"/>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1"/>
            <a:ext cx="3056414" cy="469461"/>
          </a:xfrm>
          <a:prstGeom prst="rect">
            <a:avLst/>
          </a:prstGeom>
        </p:spPr>
        <p:txBody>
          <a:bodyPr vert="horz" lIns="93763" tIns="46881" rIns="93763" bIns="46881" rtlCol="0"/>
          <a:lstStyle>
            <a:lvl1pPr algn="r">
              <a:defRPr sz="1200"/>
            </a:lvl1pPr>
          </a:lstStyle>
          <a:p>
            <a:fld id="{1251EF06-D92B-D645-A402-C9BBD7A19482}" type="datetimeFigureOut">
              <a:rPr lang="en-US" smtClean="0"/>
              <a:t>4/16/2021</a:t>
            </a:fld>
            <a:endParaRPr lang="en-US"/>
          </a:p>
        </p:txBody>
      </p:sp>
      <p:sp>
        <p:nvSpPr>
          <p:cNvPr id="4" name="Footer Placeholder 3"/>
          <p:cNvSpPr>
            <a:spLocks noGrp="1"/>
          </p:cNvSpPr>
          <p:nvPr>
            <p:ph type="ftr" sz="quarter" idx="2"/>
          </p:nvPr>
        </p:nvSpPr>
        <p:spPr>
          <a:xfrm>
            <a:off x="0" y="8887265"/>
            <a:ext cx="3056414" cy="469460"/>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9460"/>
          </a:xfrm>
          <a:prstGeom prst="rect">
            <a:avLst/>
          </a:prstGeom>
        </p:spPr>
        <p:txBody>
          <a:bodyPr vert="horz" lIns="93763" tIns="46881" rIns="93763" bIns="46881" rtlCol="0" anchor="b"/>
          <a:lstStyle>
            <a:lvl1pPr algn="r">
              <a:defRPr sz="1200"/>
            </a:lvl1pPr>
          </a:lstStyle>
          <a:p>
            <a:fld id="{8AC9EAC8-471A-6947-94A4-E816DC28E5FB}" type="slidenum">
              <a:rPr lang="en-US" smtClean="0"/>
              <a:t>‹#›</a:t>
            </a:fld>
            <a:endParaRPr lang="en-US"/>
          </a:p>
        </p:txBody>
      </p:sp>
    </p:spTree>
    <p:extLst>
      <p:ext uri="{BB962C8B-B14F-4D97-AF65-F5344CB8AC3E}">
        <p14:creationId xmlns:p14="http://schemas.microsoft.com/office/powerpoint/2010/main" val="58963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89038" y="701675"/>
            <a:ext cx="4676775" cy="3508375"/>
          </a:xfrm>
          <a:prstGeom prst="rect">
            <a:avLst/>
          </a:prstGeom>
        </p:spPr>
        <p:txBody>
          <a:bodyPr lIns="93763" tIns="46881" rIns="93763" bIns="46881"/>
          <a:lstStyle/>
          <a:p>
            <a:endParaRPr/>
          </a:p>
        </p:txBody>
      </p:sp>
      <p:sp>
        <p:nvSpPr>
          <p:cNvPr id="127" name="Shape 127"/>
          <p:cNvSpPr>
            <a:spLocks noGrp="1"/>
          </p:cNvSpPr>
          <p:nvPr>
            <p:ph type="body" sz="quarter" idx="1"/>
          </p:nvPr>
        </p:nvSpPr>
        <p:spPr>
          <a:xfrm>
            <a:off x="940435" y="4444445"/>
            <a:ext cx="5172393" cy="4210526"/>
          </a:xfrm>
          <a:prstGeom prst="rect">
            <a:avLst/>
          </a:prstGeom>
        </p:spPr>
        <p:txBody>
          <a:bodyPr lIns="93763" tIns="46881" rIns="93763" bIns="46881"/>
          <a:lstStyle/>
          <a:p>
            <a:endParaRPr/>
          </a:p>
        </p:txBody>
      </p:sp>
    </p:spTree>
    <p:extLst>
      <p:ext uri="{BB962C8B-B14F-4D97-AF65-F5344CB8AC3E}">
        <p14:creationId xmlns:p14="http://schemas.microsoft.com/office/powerpoint/2010/main" val="1834956460"/>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pPr algn="l" defTabSz="937626" rtl="0" eaLnBrk="0" fontAlgn="base" hangingPunct="0">
              <a:spcBef>
                <a:spcPct val="0"/>
              </a:spcBef>
              <a:spcAft>
                <a:spcPct val="0"/>
              </a:spcAft>
              <a:defRPr/>
            </a:pPr>
            <a:r>
              <a:rPr lang="en-US" baseline="0" dirty="0" smtClean="0">
                <a:solidFill>
                  <a:srgbClr val="FF0000"/>
                </a:solidFill>
              </a:rPr>
              <a:t>El material </a:t>
            </a:r>
            <a:r>
              <a:rPr lang="en-US" baseline="0" dirty="0" err="1" smtClean="0">
                <a:solidFill>
                  <a:srgbClr val="FF0000"/>
                </a:solidFill>
              </a:rPr>
              <a:t>informativo</a:t>
            </a:r>
            <a:r>
              <a:rPr lang="en-US" baseline="0" dirty="0" smtClean="0">
                <a:solidFill>
                  <a:srgbClr val="FF0000"/>
                </a:solidFill>
              </a:rPr>
              <a:t> </a:t>
            </a:r>
            <a:r>
              <a:rPr lang="en-US" baseline="0" dirty="0" err="1" smtClean="0">
                <a:solidFill>
                  <a:srgbClr val="FF0000"/>
                </a:solidFill>
              </a:rPr>
              <a:t>fue</a:t>
            </a:r>
            <a:r>
              <a:rPr lang="en-US" baseline="0" dirty="0" smtClean="0">
                <a:solidFill>
                  <a:srgbClr val="FF0000"/>
                </a:solidFill>
              </a:rPr>
              <a:t> </a:t>
            </a:r>
            <a:r>
              <a:rPr lang="en-US" baseline="0" dirty="0" err="1" smtClean="0">
                <a:solidFill>
                  <a:srgbClr val="FF0000"/>
                </a:solidFill>
              </a:rPr>
              <a:t>producido</a:t>
            </a:r>
            <a:r>
              <a:rPr lang="en-US" baseline="0" dirty="0" smtClean="0">
                <a:solidFill>
                  <a:srgbClr val="FF0000"/>
                </a:solidFill>
              </a:rPr>
              <a:t> de </a:t>
            </a:r>
            <a:r>
              <a:rPr lang="en-US" baseline="0" dirty="0" err="1" smtClean="0">
                <a:solidFill>
                  <a:srgbClr val="FF0000"/>
                </a:solidFill>
              </a:rPr>
              <a:t>acuerdo</a:t>
            </a:r>
            <a:r>
              <a:rPr lang="en-US" baseline="0" dirty="0" smtClean="0">
                <a:solidFill>
                  <a:srgbClr val="FF0000"/>
                </a:solidFill>
              </a:rPr>
              <a:t> con la </a:t>
            </a:r>
            <a:r>
              <a:rPr lang="en-US" baseline="0" dirty="0" err="1" smtClean="0">
                <a:solidFill>
                  <a:srgbClr val="FF0000"/>
                </a:solidFill>
              </a:rPr>
              <a:t>donación</a:t>
            </a:r>
            <a:r>
              <a:rPr lang="en-US" baseline="0" dirty="0" smtClean="0">
                <a:solidFill>
                  <a:srgbClr val="FF0000"/>
                </a:solidFill>
              </a:rPr>
              <a:t> </a:t>
            </a:r>
            <a:r>
              <a:rPr lang="en-US" baseline="0" dirty="0" err="1" smtClean="0">
                <a:solidFill>
                  <a:srgbClr val="FF0000"/>
                </a:solidFill>
              </a:rPr>
              <a:t>número</a:t>
            </a:r>
            <a:r>
              <a:rPr lang="en-US" baseline="0" dirty="0" smtClean="0">
                <a:solidFill>
                  <a:srgbClr val="FF0000"/>
                </a:solidFill>
              </a:rPr>
              <a:t> SH-31197-SH7, </a:t>
            </a:r>
            <a:r>
              <a:rPr lang="en-US" baseline="0" dirty="0" err="1" smtClean="0">
                <a:solidFill>
                  <a:srgbClr val="FF0000"/>
                </a:solidFill>
              </a:rPr>
              <a:t>proveniente</a:t>
            </a:r>
            <a:r>
              <a:rPr lang="en-US" baseline="0" dirty="0" smtClean="0">
                <a:solidFill>
                  <a:srgbClr val="FF0000"/>
                </a:solidFill>
              </a:rPr>
              <a:t> de la </a:t>
            </a:r>
            <a:r>
              <a:rPr lang="en-US" baseline="0" dirty="0" err="1" smtClean="0">
                <a:solidFill>
                  <a:srgbClr val="FF0000"/>
                </a:solidFill>
              </a:rPr>
              <a:t>Oficina</a:t>
            </a:r>
            <a:r>
              <a:rPr lang="en-US" baseline="0" dirty="0" smtClean="0">
                <a:solidFill>
                  <a:srgbClr val="FF0000"/>
                </a:solidFill>
              </a:rPr>
              <a:t> </a:t>
            </a:r>
            <a:r>
              <a:rPr lang="en-US" baseline="0" dirty="0" err="1" smtClean="0">
                <a:solidFill>
                  <a:srgbClr val="FF0000"/>
                </a:solidFill>
              </a:rPr>
              <a:t>Gubernamental</a:t>
            </a:r>
            <a:r>
              <a:rPr lang="en-US" baseline="0" dirty="0" smtClean="0">
                <a:solidFill>
                  <a:srgbClr val="FF0000"/>
                </a:solidFill>
              </a:rPr>
              <a:t> para la </a:t>
            </a:r>
            <a:r>
              <a:rPr lang="es-ES" baseline="0" dirty="0" smtClean="0">
                <a:solidFill>
                  <a:srgbClr val="FF0000"/>
                </a:solidFill>
              </a:rPr>
              <a:t>Administración de la Salud y la Seguridad Ocupacional del Departamento del Trabajo de los EE. UU.</a:t>
            </a:r>
            <a:r>
              <a:rPr lang="en-US" baseline="0" dirty="0" smtClean="0"/>
              <a:t> La </a:t>
            </a:r>
            <a:r>
              <a:rPr lang="en-US" baseline="0" dirty="0" err="1" smtClean="0"/>
              <a:t>misma</a:t>
            </a:r>
            <a:r>
              <a:rPr lang="en-US" baseline="0" dirty="0" smtClean="0"/>
              <a:t> </a:t>
            </a:r>
            <a:r>
              <a:rPr lang="es-ES" baseline="0" dirty="0" smtClean="0"/>
              <a:t>no refleja necesariamente los puntos de vista ni las políticas del Departamento del Trabajo de los EE. UU., ni implica el respaldo del gobierno de los EE. UU.  a los nombres comerciales, productos comerciales u organizaciones aquí mencionadas. </a:t>
            </a:r>
            <a:r>
              <a:rPr lang="en-US" baseline="0" dirty="0" smtClean="0"/>
              <a:t> </a:t>
            </a:r>
          </a:p>
        </p:txBody>
      </p:sp>
    </p:spTree>
    <p:extLst>
      <p:ext uri="{BB962C8B-B14F-4D97-AF65-F5344CB8AC3E}">
        <p14:creationId xmlns:p14="http://schemas.microsoft.com/office/powerpoint/2010/main" val="10056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dirty="0"/>
              <a:t>Es muy importante que una vez que </a:t>
            </a:r>
            <a:r>
              <a:rPr lang="es-ES" dirty="0" smtClean="0"/>
              <a:t>los resguardos hayan </a:t>
            </a:r>
            <a:r>
              <a:rPr lang="es-ES" dirty="0"/>
              <a:t>sido </a:t>
            </a:r>
            <a:r>
              <a:rPr lang="es-ES" dirty="0" smtClean="0"/>
              <a:t>instalados</a:t>
            </a:r>
            <a:r>
              <a:rPr lang="es-ES" dirty="0"/>
              <a:t>, </a:t>
            </a:r>
            <a:r>
              <a:rPr lang="es-ES" dirty="0" smtClean="0"/>
              <a:t>éstos </a:t>
            </a:r>
            <a:r>
              <a:rPr lang="es-ES" dirty="0"/>
              <a:t>no permitan el acceso del </a:t>
            </a:r>
            <a:r>
              <a:rPr lang="es-ES" dirty="0" smtClean="0"/>
              <a:t>operador/trabajador </a:t>
            </a:r>
            <a:r>
              <a:rPr lang="es-ES" dirty="0"/>
              <a:t>a las partes peligrosas, bien sea por </a:t>
            </a:r>
            <a:r>
              <a:rPr lang="es-ES" dirty="0" smtClean="0"/>
              <a:t>debajo</a:t>
            </a:r>
            <a:r>
              <a:rPr lang="es-ES" baseline="0" dirty="0" smtClean="0"/>
              <a:t>, </a:t>
            </a:r>
            <a:r>
              <a:rPr lang="es-ES" baseline="0" dirty="0"/>
              <a:t>a </a:t>
            </a:r>
            <a:r>
              <a:rPr lang="es-ES" baseline="0" dirty="0" smtClean="0"/>
              <a:t>través, </a:t>
            </a:r>
            <a:r>
              <a:rPr lang="es-ES" baseline="0" dirty="0"/>
              <a:t>por </a:t>
            </a:r>
            <a:r>
              <a:rPr lang="es-ES" baseline="0" dirty="0" smtClean="0"/>
              <a:t>encima, o </a:t>
            </a:r>
            <a:r>
              <a:rPr lang="es-ES" baseline="0" dirty="0"/>
              <a:t>por los lados de </a:t>
            </a:r>
            <a:r>
              <a:rPr lang="es-ES" baseline="0" dirty="0" smtClean="0"/>
              <a:t>ellos</a:t>
            </a:r>
            <a:r>
              <a:rPr lang="es-ES" dirty="0"/>
              <a:t>.</a:t>
            </a:r>
            <a:endParaRPr lang="en-US" dirty="0"/>
          </a:p>
          <a:p>
            <a:pPr algn="l" defTabSz="937626" rtl="0" eaLnBrk="0" fontAlgn="base" hangingPunct="0">
              <a:spcBef>
                <a:spcPct val="30000"/>
              </a:spcBef>
              <a:spcAft>
                <a:spcPct val="0"/>
              </a:spcAft>
              <a:defRPr/>
            </a:pPr>
            <a:endParaRPr lang="en-US" dirty="0"/>
          </a:p>
          <a:p>
            <a:endParaRPr dirty="0"/>
          </a:p>
        </p:txBody>
      </p:sp>
    </p:spTree>
    <p:extLst>
      <p:ext uri="{BB962C8B-B14F-4D97-AF65-F5344CB8AC3E}">
        <p14:creationId xmlns:p14="http://schemas.microsoft.com/office/powerpoint/2010/main" val="110260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dirty="0" smtClean="0"/>
              <a:t>Esta diapositiva muestra imágenes de un eje giratorio y acoplamiento, engranajes, una cadena y rueda dentada, una correa y polea, un ventilador, una amoladora de banco, una barrena, una prensa perforadora, una cizalla, y una máquina con movimiento </a:t>
            </a:r>
            <a:r>
              <a:rPr lang="es-ES" dirty="0" err="1" smtClean="0"/>
              <a:t>reciprocante</a:t>
            </a:r>
            <a:r>
              <a:rPr lang="es-ES" dirty="0" smtClean="0"/>
              <a:t>, con una persona parada entre esa y una pared. Todas estas imágenes muestran partes de maquinaria que necesitan estar</a:t>
            </a:r>
            <a:r>
              <a:rPr lang="es-ES" baseline="0" dirty="0" smtClean="0"/>
              <a:t> protegidos/cubiertos</a:t>
            </a:r>
            <a:r>
              <a:rPr lang="es-ES" dirty="0" smtClean="0"/>
              <a:t>. Los ejes giratorios, el eje giratorio y su acoplamiento, los engranajes, la cadena y las ruedas dentadas, la correa y la polea, la barrena, la prensa perforadora y la cizalla deben tener colocados resguardos para eliminar el acceso. El ventilador debe tener un resguardo con aberturas de no menos de ¼ de pulgada. La amoladora de banco debe tener carcasa protectora para las muelas, protectores para las chispas ajustados a ¼ de pulgada y el descanso de la herramienta ajustado a 1/8 de pulgada. El acceso a una máquina con movimiento </a:t>
            </a:r>
            <a:r>
              <a:rPr lang="es-ES" dirty="0" err="1" smtClean="0"/>
              <a:t>reciprocante</a:t>
            </a:r>
            <a:r>
              <a:rPr lang="es-ES" dirty="0" smtClean="0"/>
              <a:t> debe eliminarse, a través de barreras protectoras u otros medios para evitar que los empleados puedan ser golpeados por el equipo.</a:t>
            </a:r>
            <a:endParaRPr lang="en-US" dirty="0"/>
          </a:p>
        </p:txBody>
      </p:sp>
    </p:spTree>
    <p:extLst>
      <p:ext uri="{BB962C8B-B14F-4D97-AF65-F5344CB8AC3E}">
        <p14:creationId xmlns:p14="http://schemas.microsoft.com/office/powerpoint/2010/main" val="76419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es-ES" dirty="0"/>
              <a:t>Los tres métodos de protección son los siguientes</a:t>
            </a:r>
            <a:r>
              <a:rPr lang="en-US" dirty="0"/>
              <a:t>:</a:t>
            </a:r>
            <a:r>
              <a:rPr lang="es-ES" dirty="0"/>
              <a:t> </a:t>
            </a:r>
          </a:p>
          <a:p>
            <a:endParaRPr lang="es-ES" dirty="0"/>
          </a:p>
          <a:p>
            <a:pPr marL="175805" indent="-175805">
              <a:buFont typeface="Arial" panose="020B0604020202020204" pitchFamily="34" charset="0"/>
              <a:buChar char="•"/>
            </a:pPr>
            <a:r>
              <a:rPr lang="es-ES" dirty="0" smtClean="0"/>
              <a:t>Los resguardos proporcionan </a:t>
            </a:r>
            <a:r>
              <a:rPr lang="es-ES" dirty="0"/>
              <a:t>una barrera y son una parte permanente de la máquina</a:t>
            </a:r>
          </a:p>
          <a:p>
            <a:pPr marL="175805" indent="-175805">
              <a:buFont typeface="Arial" panose="020B0604020202020204" pitchFamily="34" charset="0"/>
              <a:buChar char="•"/>
            </a:pPr>
            <a:r>
              <a:rPr lang="es-ES" dirty="0"/>
              <a:t>Los dispositivos de seguridad pueden detener la máquina si una parte del cuerpo se coloca en el área de peligro, o pueden restringir o inclusive retirar las manos del operador del área de peligro, o pueden requerir el uso de ambas manos para controlar la máquina y</a:t>
            </a:r>
            <a:r>
              <a:rPr lang="en-US" dirty="0"/>
              <a:t>/o</a:t>
            </a:r>
            <a:r>
              <a:rPr lang="en-US" baseline="0" dirty="0"/>
              <a:t> </a:t>
            </a:r>
            <a:r>
              <a:rPr lang="es-ES" dirty="0"/>
              <a:t>mantenerlas fuera del área de peligro, o pueden proporcionar una barrera que esté sincronizada con el ciclo de funcionamiento de la máquina, para evitar la entrada al área de peligro durante la parte peligrosa del ciclo. </a:t>
            </a:r>
          </a:p>
          <a:p>
            <a:pPr marL="175805" indent="-175805">
              <a:buFont typeface="Arial" panose="020B0604020202020204" pitchFamily="34" charset="0"/>
              <a:buChar char="•"/>
            </a:pPr>
            <a:r>
              <a:rPr lang="es-ES" dirty="0"/>
              <a:t>La ubicación o la distancia se</a:t>
            </a:r>
            <a:r>
              <a:rPr lang="es-ES" baseline="0" dirty="0"/>
              <a:t> refiere a</a:t>
            </a:r>
            <a:r>
              <a:rPr lang="es-ES" dirty="0"/>
              <a:t> ubicar la máquina de</a:t>
            </a:r>
            <a:r>
              <a:rPr lang="es-ES" baseline="0" dirty="0"/>
              <a:t> forma tal</a:t>
            </a:r>
            <a:r>
              <a:rPr lang="es-ES" dirty="0"/>
              <a:t> que los empleados no puedan ingresar al área peligrosa y ubicar</a:t>
            </a:r>
            <a:r>
              <a:rPr lang="es-ES" baseline="0" dirty="0"/>
              <a:t> a</a:t>
            </a:r>
            <a:r>
              <a:rPr lang="es-ES" dirty="0"/>
              <a:t> los operadores a una distancia segura del equipo.</a:t>
            </a:r>
          </a:p>
          <a:p>
            <a:endParaRPr dirty="0"/>
          </a:p>
        </p:txBody>
      </p:sp>
    </p:spTree>
    <p:extLst>
      <p:ext uri="{BB962C8B-B14F-4D97-AF65-F5344CB8AC3E}">
        <p14:creationId xmlns:p14="http://schemas.microsoft.com/office/powerpoint/2010/main" val="190056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rPr lang="es-ES" dirty="0"/>
              <a:t>Las diferencias entre </a:t>
            </a:r>
            <a:r>
              <a:rPr lang="es-ES" dirty="0" smtClean="0"/>
              <a:t>los resguardos y </a:t>
            </a:r>
            <a:r>
              <a:rPr lang="es-ES" dirty="0"/>
              <a:t>los dispositivos</a:t>
            </a:r>
            <a:r>
              <a:rPr lang="es-ES" baseline="0" dirty="0"/>
              <a:t> para protegerse contra da</a:t>
            </a:r>
            <a:r>
              <a:rPr lang="x-none" baseline="0" dirty="0"/>
              <a:t>ños</a:t>
            </a:r>
            <a:r>
              <a:rPr lang="es-ES" dirty="0"/>
              <a:t>:</a:t>
            </a:r>
          </a:p>
          <a:p>
            <a:endParaRPr lang="es-ES" dirty="0"/>
          </a:p>
          <a:p>
            <a:r>
              <a:rPr lang="es-ES" dirty="0" smtClean="0"/>
              <a:t>Los resguardos </a:t>
            </a:r>
            <a:r>
              <a:rPr lang="en-US" dirty="0" smtClean="0"/>
              <a:t>son </a:t>
            </a:r>
            <a:r>
              <a:rPr lang="en-US" dirty="0" err="1" smtClean="0"/>
              <a:t>fijos</a:t>
            </a:r>
            <a:r>
              <a:rPr lang="es-ES" dirty="0" smtClean="0"/>
              <a:t>, con enclavamiento, </a:t>
            </a:r>
            <a:r>
              <a:rPr lang="es-ES" dirty="0"/>
              <a:t>o pueden ser ajustables</a:t>
            </a:r>
            <a:r>
              <a:rPr lang="es-ES" baseline="0" dirty="0"/>
              <a:t> </a:t>
            </a:r>
            <a:r>
              <a:rPr lang="es-ES" dirty="0"/>
              <a:t>o autoajustables.</a:t>
            </a:r>
          </a:p>
          <a:p>
            <a:endParaRPr lang="es-ES" dirty="0"/>
          </a:p>
          <a:p>
            <a:r>
              <a:rPr lang="es-ES" dirty="0"/>
              <a:t>Los dispositivos </a:t>
            </a:r>
            <a:r>
              <a:rPr lang="es-ES" dirty="0" smtClean="0"/>
              <a:t>detectan</a:t>
            </a:r>
            <a:r>
              <a:rPr lang="es-ES" baseline="0" dirty="0" smtClean="0"/>
              <a:t> </a:t>
            </a:r>
            <a:r>
              <a:rPr lang="es-ES" baseline="0" dirty="0"/>
              <a:t>la</a:t>
            </a:r>
            <a:r>
              <a:rPr lang="es-ES" dirty="0"/>
              <a:t> presencia de una persona, jalan</a:t>
            </a:r>
            <a:r>
              <a:rPr lang="es-ES" baseline="0" dirty="0"/>
              <a:t> hacia atrás</a:t>
            </a:r>
            <a:r>
              <a:rPr lang="es-ES" dirty="0"/>
              <a:t>, restringen</a:t>
            </a:r>
            <a:r>
              <a:rPr lang="en-US" dirty="0"/>
              <a:t>/</a:t>
            </a:r>
            <a:r>
              <a:rPr lang="en-US" dirty="0" err="1"/>
              <a:t>limitan</a:t>
            </a:r>
            <a:r>
              <a:rPr lang="es-ES" dirty="0"/>
              <a:t>, actúan como controles de seguridad y detienen la máquina al </a:t>
            </a:r>
            <a:r>
              <a:rPr lang="es-ES" dirty="0" smtClean="0"/>
              <a:t>activarse, </a:t>
            </a:r>
            <a:r>
              <a:rPr lang="es-ES" dirty="0"/>
              <a:t>y crean una barrera de protección</a:t>
            </a:r>
            <a:r>
              <a:rPr lang="x-none" dirty="0"/>
              <a:t>.</a:t>
            </a:r>
            <a:r>
              <a:rPr lang="x-none" baseline="0" dirty="0"/>
              <a:t> </a:t>
            </a:r>
            <a:endParaRPr lang="en-US" dirty="0"/>
          </a:p>
          <a:p>
            <a:endParaRPr lang="en-US" dirty="0"/>
          </a:p>
        </p:txBody>
      </p:sp>
    </p:spTree>
    <p:extLst>
      <p:ext uri="{BB962C8B-B14F-4D97-AF65-F5344CB8AC3E}">
        <p14:creationId xmlns:p14="http://schemas.microsoft.com/office/powerpoint/2010/main" val="117724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rPr lang="en-US" dirty="0" err="1" smtClean="0"/>
              <a:t>Esta</a:t>
            </a:r>
            <a:r>
              <a:rPr lang="en-US" dirty="0" smtClean="0"/>
              <a:t> </a:t>
            </a:r>
            <a:r>
              <a:rPr lang="en-US" dirty="0" err="1" smtClean="0"/>
              <a:t>es</a:t>
            </a:r>
            <a:r>
              <a:rPr lang="en-US" dirty="0" smtClean="0"/>
              <a:t> </a:t>
            </a:r>
            <a:r>
              <a:rPr lang="en-US" dirty="0" err="1" smtClean="0"/>
              <a:t>una</a:t>
            </a:r>
            <a:r>
              <a:rPr lang="en-US" dirty="0" smtClean="0"/>
              <a:t> </a:t>
            </a:r>
            <a:r>
              <a:rPr lang="en-US" dirty="0" err="1" smtClean="0"/>
              <a:t>tabla</a:t>
            </a:r>
            <a:r>
              <a:rPr lang="en-US" dirty="0" smtClean="0"/>
              <a:t> </a:t>
            </a:r>
            <a:r>
              <a:rPr lang="en-US" dirty="0" err="1" smtClean="0"/>
              <a:t>que</a:t>
            </a:r>
            <a:r>
              <a:rPr lang="en-US" dirty="0" smtClean="0"/>
              <a:t> se </a:t>
            </a:r>
            <a:r>
              <a:rPr lang="en-US" dirty="0" err="1" smtClean="0"/>
              <a:t>encuentra</a:t>
            </a:r>
            <a:r>
              <a:rPr lang="en-US" dirty="0" smtClean="0"/>
              <a:t> en </a:t>
            </a:r>
            <a:r>
              <a:rPr lang="en-US" dirty="0" err="1" smtClean="0"/>
              <a:t>Prensas</a:t>
            </a:r>
            <a:r>
              <a:rPr lang="en-US" dirty="0" smtClean="0"/>
              <a:t> </a:t>
            </a:r>
            <a:r>
              <a:rPr lang="en-US" dirty="0" err="1" smtClean="0"/>
              <a:t>mecánicas</a:t>
            </a:r>
            <a:r>
              <a:rPr lang="en-US" dirty="0" smtClean="0"/>
              <a:t> de </a:t>
            </a:r>
            <a:r>
              <a:rPr lang="en-US" dirty="0" err="1" smtClean="0"/>
              <a:t>potencia</a:t>
            </a:r>
            <a:r>
              <a:rPr lang="en-US" dirty="0" smtClean="0"/>
              <a:t> 1910.217, </a:t>
            </a:r>
            <a:r>
              <a:rPr lang="en-US" dirty="0" err="1" smtClean="0"/>
              <a:t>pero</a:t>
            </a:r>
            <a:r>
              <a:rPr lang="en-US" dirty="0" smtClean="0"/>
              <a:t> </a:t>
            </a:r>
            <a:r>
              <a:rPr lang="en-US" dirty="0" err="1" smtClean="0"/>
              <a:t>puede</a:t>
            </a:r>
            <a:r>
              <a:rPr lang="en-US" dirty="0" smtClean="0"/>
              <a:t> </a:t>
            </a:r>
            <a:r>
              <a:rPr lang="en-US" dirty="0" err="1" smtClean="0"/>
              <a:t>utilizarse</a:t>
            </a:r>
            <a:r>
              <a:rPr lang="en-US" dirty="0" smtClean="0"/>
              <a:t> para </a:t>
            </a:r>
            <a:r>
              <a:rPr lang="en-US" dirty="0" err="1" smtClean="0"/>
              <a:t>todos</a:t>
            </a:r>
            <a:r>
              <a:rPr lang="en-US" dirty="0" smtClean="0"/>
              <a:t> los </a:t>
            </a:r>
            <a:r>
              <a:rPr lang="en-US" dirty="0" err="1" smtClean="0"/>
              <a:t>equipos</a:t>
            </a:r>
            <a:r>
              <a:rPr lang="en-US" dirty="0" smtClean="0"/>
              <a:t>. </a:t>
            </a:r>
            <a:r>
              <a:rPr lang="en-US" dirty="0" err="1" smtClean="0"/>
              <a:t>Está</a:t>
            </a:r>
            <a:r>
              <a:rPr lang="en-US" dirty="0" smtClean="0"/>
              <a:t> </a:t>
            </a:r>
            <a:r>
              <a:rPr lang="en-US" dirty="0" err="1" smtClean="0"/>
              <a:t>demostrando</a:t>
            </a:r>
            <a:r>
              <a:rPr lang="en-US" dirty="0" smtClean="0"/>
              <a:t> el </a:t>
            </a:r>
            <a:r>
              <a:rPr lang="en-US" dirty="0" err="1" smtClean="0"/>
              <a:t>ancho</a:t>
            </a:r>
            <a:r>
              <a:rPr lang="en-US" dirty="0" smtClean="0"/>
              <a:t> </a:t>
            </a:r>
            <a:r>
              <a:rPr lang="en-US" dirty="0" err="1" smtClean="0"/>
              <a:t>máximo</a:t>
            </a:r>
            <a:r>
              <a:rPr lang="en-US" dirty="0" smtClean="0"/>
              <a:t> de </a:t>
            </a:r>
            <a:r>
              <a:rPr lang="en-US" dirty="0" err="1" smtClean="0"/>
              <a:t>aberturas</a:t>
            </a:r>
            <a:r>
              <a:rPr lang="en-US" dirty="0" smtClean="0"/>
              <a:t> </a:t>
            </a:r>
            <a:r>
              <a:rPr lang="en-US" dirty="0" err="1" smtClean="0"/>
              <a:t>que</a:t>
            </a:r>
            <a:r>
              <a:rPr lang="en-US" dirty="0" smtClean="0"/>
              <a:t> </a:t>
            </a:r>
            <a:r>
              <a:rPr lang="en-US" dirty="0" err="1" smtClean="0"/>
              <a:t>pueden</a:t>
            </a:r>
            <a:r>
              <a:rPr lang="en-US" dirty="0" smtClean="0"/>
              <a:t> </a:t>
            </a:r>
            <a:r>
              <a:rPr lang="en-US" dirty="0" err="1" smtClean="0"/>
              <a:t>tener</a:t>
            </a:r>
            <a:r>
              <a:rPr lang="en-US" dirty="0" smtClean="0"/>
              <a:t> los resguardos en </a:t>
            </a:r>
            <a:r>
              <a:rPr lang="en-US" dirty="0" err="1" smtClean="0"/>
              <a:t>relación</a:t>
            </a:r>
            <a:r>
              <a:rPr lang="en-US" dirty="0" smtClean="0"/>
              <a:t> a la </a:t>
            </a:r>
            <a:r>
              <a:rPr lang="en-US" dirty="0" err="1" smtClean="0"/>
              <a:t>distancia</a:t>
            </a:r>
            <a:r>
              <a:rPr lang="en-US" dirty="0" smtClean="0"/>
              <a:t> </a:t>
            </a:r>
            <a:r>
              <a:rPr lang="en-US" dirty="0" err="1" smtClean="0"/>
              <a:t>que</a:t>
            </a:r>
            <a:r>
              <a:rPr lang="en-US" baseline="0" dirty="0" smtClean="0"/>
              <a:t> </a:t>
            </a:r>
            <a:r>
              <a:rPr lang="en-US" dirty="0" err="1" smtClean="0"/>
              <a:t>están</a:t>
            </a:r>
            <a:r>
              <a:rPr lang="en-US" dirty="0" smtClean="0"/>
              <a:t> </a:t>
            </a:r>
            <a:r>
              <a:rPr lang="en-US" dirty="0" err="1" smtClean="0"/>
              <a:t>instalados</a:t>
            </a:r>
            <a:r>
              <a:rPr lang="en-US" dirty="0" smtClean="0"/>
              <a:t> </a:t>
            </a:r>
            <a:r>
              <a:rPr lang="en-US" dirty="0" err="1" smtClean="0"/>
              <a:t>desde</a:t>
            </a:r>
            <a:r>
              <a:rPr lang="en-US" dirty="0" smtClean="0"/>
              <a:t> el </a:t>
            </a:r>
            <a:r>
              <a:rPr lang="en-US" dirty="0" err="1" smtClean="0"/>
              <a:t>punto</a:t>
            </a:r>
            <a:r>
              <a:rPr lang="en-US" dirty="0" smtClean="0"/>
              <a:t> de </a:t>
            </a:r>
            <a:r>
              <a:rPr lang="en-US" dirty="0" err="1" smtClean="0"/>
              <a:t>peligro</a:t>
            </a:r>
            <a:r>
              <a:rPr lang="en-US" dirty="0" smtClean="0"/>
              <a:t> de </a:t>
            </a:r>
            <a:r>
              <a:rPr lang="en-US" dirty="0" err="1" smtClean="0"/>
              <a:t>operación</a:t>
            </a:r>
            <a:r>
              <a:rPr lang="en-US" dirty="0" smtClean="0"/>
              <a:t>. </a:t>
            </a:r>
            <a:r>
              <a:rPr lang="en-US" dirty="0" err="1" smtClean="0"/>
              <a:t>Cuanto</a:t>
            </a:r>
            <a:r>
              <a:rPr lang="en-US" dirty="0" smtClean="0"/>
              <a:t> </a:t>
            </a:r>
            <a:r>
              <a:rPr lang="en-US" dirty="0" err="1" smtClean="0"/>
              <a:t>más</a:t>
            </a:r>
            <a:r>
              <a:rPr lang="en-US" dirty="0" smtClean="0"/>
              <a:t> </a:t>
            </a:r>
            <a:r>
              <a:rPr lang="en-US" dirty="0" err="1" smtClean="0"/>
              <a:t>cerca</a:t>
            </a:r>
            <a:r>
              <a:rPr lang="en-US" dirty="0" smtClean="0"/>
              <a:t> </a:t>
            </a:r>
            <a:r>
              <a:rPr lang="en-US" dirty="0" err="1" smtClean="0"/>
              <a:t>esté</a:t>
            </a:r>
            <a:r>
              <a:rPr lang="en-US" dirty="0" smtClean="0"/>
              <a:t> la </a:t>
            </a:r>
            <a:r>
              <a:rPr lang="en-US" dirty="0" err="1" smtClean="0"/>
              <a:t>cubierta</a:t>
            </a:r>
            <a:r>
              <a:rPr lang="en-US" dirty="0" smtClean="0"/>
              <a:t> </a:t>
            </a:r>
            <a:r>
              <a:rPr lang="en-US" dirty="0" err="1" smtClean="0"/>
              <a:t>protectora</a:t>
            </a:r>
            <a:r>
              <a:rPr lang="en-US" dirty="0" smtClean="0"/>
              <a:t> del </a:t>
            </a:r>
            <a:r>
              <a:rPr lang="en-US" dirty="0" err="1" smtClean="0"/>
              <a:t>punto</a:t>
            </a:r>
            <a:r>
              <a:rPr lang="en-US" dirty="0" smtClean="0"/>
              <a:t> de </a:t>
            </a:r>
            <a:r>
              <a:rPr lang="en-US" dirty="0" err="1" smtClean="0"/>
              <a:t>operación</a:t>
            </a:r>
            <a:r>
              <a:rPr lang="en-US" dirty="0" smtClean="0"/>
              <a:t>, </a:t>
            </a:r>
            <a:r>
              <a:rPr lang="en-US" dirty="0" err="1" smtClean="0"/>
              <a:t>más</a:t>
            </a:r>
            <a:r>
              <a:rPr lang="en-US" dirty="0" smtClean="0"/>
              <a:t> </a:t>
            </a:r>
            <a:r>
              <a:rPr lang="en-US" dirty="0" err="1" smtClean="0"/>
              <a:t>pequeña</a:t>
            </a:r>
            <a:r>
              <a:rPr lang="en-US" dirty="0" smtClean="0"/>
              <a:t> </a:t>
            </a:r>
            <a:r>
              <a:rPr lang="en-US" dirty="0" err="1" smtClean="0"/>
              <a:t>será</a:t>
            </a:r>
            <a:r>
              <a:rPr lang="en-US" dirty="0" smtClean="0"/>
              <a:t> la </a:t>
            </a:r>
            <a:r>
              <a:rPr lang="en-US" dirty="0" err="1" smtClean="0"/>
              <a:t>abertura</a:t>
            </a:r>
            <a:r>
              <a:rPr lang="en-US" dirty="0" smtClean="0"/>
              <a:t>. Si el </a:t>
            </a:r>
            <a:r>
              <a:rPr lang="en-US" dirty="0" err="1" smtClean="0"/>
              <a:t>resguardo</a:t>
            </a:r>
            <a:r>
              <a:rPr lang="en-US" dirty="0" smtClean="0"/>
              <a:t> se </a:t>
            </a:r>
            <a:r>
              <a:rPr lang="en-US" dirty="0" err="1" smtClean="0"/>
              <a:t>encuentra</a:t>
            </a:r>
            <a:r>
              <a:rPr lang="en-US" dirty="0" smtClean="0"/>
              <a:t> </a:t>
            </a:r>
            <a:r>
              <a:rPr lang="en-US" dirty="0" err="1" smtClean="0"/>
              <a:t>más</a:t>
            </a:r>
            <a:r>
              <a:rPr lang="en-US" dirty="0" smtClean="0"/>
              <a:t> </a:t>
            </a:r>
            <a:r>
              <a:rPr lang="en-US" dirty="0" err="1" smtClean="0"/>
              <a:t>lejos</a:t>
            </a:r>
            <a:r>
              <a:rPr lang="en-US" dirty="0" smtClean="0"/>
              <a:t> del </a:t>
            </a:r>
            <a:r>
              <a:rPr lang="en-US" dirty="0" err="1" smtClean="0"/>
              <a:t>punto</a:t>
            </a:r>
            <a:r>
              <a:rPr lang="en-US" dirty="0" smtClean="0"/>
              <a:t> de </a:t>
            </a:r>
            <a:r>
              <a:rPr lang="en-US" dirty="0" err="1" smtClean="0"/>
              <a:t>operación</a:t>
            </a:r>
            <a:r>
              <a:rPr lang="en-US" dirty="0" smtClean="0"/>
              <a:t>, </a:t>
            </a:r>
            <a:r>
              <a:rPr lang="en-US" dirty="0" err="1" smtClean="0"/>
              <a:t>las</a:t>
            </a:r>
            <a:r>
              <a:rPr lang="en-US" dirty="0" smtClean="0"/>
              <a:t> </a:t>
            </a:r>
            <a:r>
              <a:rPr lang="en-US" dirty="0" err="1" smtClean="0"/>
              <a:t>aberturas</a:t>
            </a:r>
            <a:r>
              <a:rPr lang="en-US" dirty="0" smtClean="0"/>
              <a:t> en </a:t>
            </a:r>
            <a:r>
              <a:rPr lang="en-US" dirty="0" err="1" smtClean="0"/>
              <a:t>él</a:t>
            </a:r>
            <a:r>
              <a:rPr lang="en-US" dirty="0" smtClean="0"/>
              <a:t> </a:t>
            </a:r>
            <a:r>
              <a:rPr lang="en-US" dirty="0" err="1" smtClean="0"/>
              <a:t>podran</a:t>
            </a:r>
            <a:r>
              <a:rPr lang="en-US" dirty="0" smtClean="0"/>
              <a:t> </a:t>
            </a:r>
            <a:r>
              <a:rPr lang="en-US" dirty="0" err="1" smtClean="0"/>
              <a:t>ser</a:t>
            </a:r>
            <a:r>
              <a:rPr lang="en-US" dirty="0" smtClean="0"/>
              <a:t> </a:t>
            </a:r>
            <a:r>
              <a:rPr lang="en-US" dirty="0" err="1" smtClean="0"/>
              <a:t>más</a:t>
            </a:r>
            <a:r>
              <a:rPr lang="en-US" dirty="0" smtClean="0"/>
              <a:t> </a:t>
            </a:r>
            <a:r>
              <a:rPr lang="en-US" dirty="0" err="1" smtClean="0"/>
              <a:t>grandes</a:t>
            </a:r>
            <a:r>
              <a:rPr lang="en-US" dirty="0" smtClean="0"/>
              <a:t>. Las </a:t>
            </a:r>
            <a:r>
              <a:rPr lang="en-US" dirty="0" err="1" smtClean="0"/>
              <a:t>aberturas</a:t>
            </a:r>
            <a:r>
              <a:rPr lang="en-US" dirty="0" smtClean="0"/>
              <a:t> y </a:t>
            </a:r>
            <a:r>
              <a:rPr lang="en-US" dirty="0" err="1" smtClean="0"/>
              <a:t>las</a:t>
            </a:r>
            <a:r>
              <a:rPr lang="en-US" dirty="0" smtClean="0"/>
              <a:t> </a:t>
            </a:r>
            <a:r>
              <a:rPr lang="en-US" dirty="0" err="1" smtClean="0"/>
              <a:t>cubiertas</a:t>
            </a:r>
            <a:r>
              <a:rPr lang="en-US" dirty="0" smtClean="0"/>
              <a:t> </a:t>
            </a:r>
            <a:r>
              <a:rPr lang="en-US" dirty="0" err="1" smtClean="0"/>
              <a:t>protectoras</a:t>
            </a:r>
            <a:r>
              <a:rPr lang="en-US" dirty="0" smtClean="0"/>
              <a:t> se </a:t>
            </a:r>
            <a:r>
              <a:rPr lang="en-US" dirty="0" err="1" smtClean="0"/>
              <a:t>deben</a:t>
            </a:r>
            <a:r>
              <a:rPr lang="en-US" dirty="0" smtClean="0"/>
              <a:t> </a:t>
            </a:r>
            <a:r>
              <a:rPr lang="en-US" dirty="0" err="1" smtClean="0"/>
              <a:t>instalar</a:t>
            </a:r>
            <a:r>
              <a:rPr lang="en-US" dirty="0" smtClean="0"/>
              <a:t> para </a:t>
            </a:r>
            <a:r>
              <a:rPr lang="en-US" dirty="0" err="1" smtClean="0"/>
              <a:t>que</a:t>
            </a:r>
            <a:r>
              <a:rPr lang="en-US" dirty="0" smtClean="0"/>
              <a:t> el </a:t>
            </a:r>
            <a:r>
              <a:rPr lang="en-US" dirty="0" err="1" smtClean="0"/>
              <a:t>empleado</a:t>
            </a:r>
            <a:r>
              <a:rPr lang="en-US" dirty="0" smtClean="0"/>
              <a:t> no </a:t>
            </a:r>
            <a:r>
              <a:rPr lang="en-US" dirty="0" err="1" smtClean="0"/>
              <a:t>pueda</a:t>
            </a:r>
            <a:r>
              <a:rPr lang="en-US" dirty="0" smtClean="0"/>
              <a:t> </a:t>
            </a:r>
            <a:r>
              <a:rPr lang="en-US" dirty="0" err="1" smtClean="0"/>
              <a:t>acceder</a:t>
            </a:r>
            <a:r>
              <a:rPr lang="en-US" dirty="0" smtClean="0"/>
              <a:t> al </a:t>
            </a:r>
            <a:r>
              <a:rPr lang="en-US" dirty="0" err="1" smtClean="0"/>
              <a:t>punto</a:t>
            </a:r>
            <a:r>
              <a:rPr lang="en-US" dirty="0" smtClean="0"/>
              <a:t> de </a:t>
            </a:r>
            <a:r>
              <a:rPr lang="en-US" dirty="0" err="1" smtClean="0"/>
              <a:t>operación</a:t>
            </a:r>
            <a:r>
              <a:rPr lang="en-US" dirty="0" smtClean="0"/>
              <a:t> a </a:t>
            </a:r>
            <a:r>
              <a:rPr lang="en-US" dirty="0" err="1" smtClean="0"/>
              <a:t>través</a:t>
            </a:r>
            <a:r>
              <a:rPr lang="en-US" dirty="0" smtClean="0"/>
              <a:t> del </a:t>
            </a:r>
            <a:r>
              <a:rPr lang="en-US" dirty="0" err="1" smtClean="0"/>
              <a:t>resguardo</a:t>
            </a:r>
            <a:r>
              <a:rPr lang="en-US" dirty="0" smtClean="0"/>
              <a:t>.</a:t>
            </a:r>
            <a:endParaRPr dirty="0"/>
          </a:p>
        </p:txBody>
      </p:sp>
    </p:spTree>
    <p:extLst>
      <p:ext uri="{BB962C8B-B14F-4D97-AF65-F5344CB8AC3E}">
        <p14:creationId xmlns:p14="http://schemas.microsoft.com/office/powerpoint/2010/main" val="126081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rPr lang="en-US" altLang="en-US" dirty="0"/>
              <a:t>1910.212(a)(2)</a:t>
            </a:r>
          </a:p>
          <a:p>
            <a:endParaRPr lang="en-US" altLang="en-US" dirty="0"/>
          </a:p>
          <a:p>
            <a:pPr algn="l" defTabSz="937626" rtl="0" eaLnBrk="0" fontAlgn="base" hangingPunct="0">
              <a:spcBef>
                <a:spcPct val="30000"/>
              </a:spcBef>
              <a:spcAft>
                <a:spcPct val="0"/>
              </a:spcAft>
              <a:defRPr/>
            </a:pPr>
            <a:r>
              <a:rPr lang="es-ES" altLang="en-US" dirty="0"/>
              <a:t>Como regla general, </a:t>
            </a:r>
            <a:r>
              <a:rPr lang="en-US" altLang="en-US" baseline="0" dirty="0" err="1" smtClean="0"/>
              <a:t>las</a:t>
            </a:r>
            <a:r>
              <a:rPr lang="en-US" altLang="en-US" baseline="0" dirty="0" smtClean="0"/>
              <a:t> </a:t>
            </a:r>
            <a:r>
              <a:rPr lang="en-US" altLang="en-US" baseline="0" dirty="0" err="1" smtClean="0"/>
              <a:t>poleas</a:t>
            </a:r>
            <a:r>
              <a:rPr lang="en-US" altLang="en-US" baseline="0" dirty="0" smtClean="0"/>
              <a:t> y </a:t>
            </a:r>
            <a:r>
              <a:rPr lang="en-US" altLang="en-US" baseline="0" dirty="0" err="1" smtClean="0"/>
              <a:t>cadenas</a:t>
            </a:r>
            <a:r>
              <a:rPr lang="en-US" altLang="en-US" baseline="0" dirty="0" smtClean="0"/>
              <a:t> de </a:t>
            </a:r>
            <a:r>
              <a:rPr lang="en-US" altLang="en-US" baseline="0" dirty="0" err="1" smtClean="0"/>
              <a:t>transmisión</a:t>
            </a:r>
            <a:r>
              <a:rPr lang="en-US" altLang="en-US" baseline="0" dirty="0" smtClean="0"/>
              <a:t> son </a:t>
            </a:r>
            <a:r>
              <a:rPr lang="en-US" altLang="en-US" baseline="0" dirty="0" err="1" smtClean="0"/>
              <a:t>mejor</a:t>
            </a:r>
            <a:r>
              <a:rPr lang="en-US" altLang="en-US" baseline="0" dirty="0" smtClean="0"/>
              <a:t> </a:t>
            </a:r>
            <a:r>
              <a:rPr lang="en-US" altLang="en-US" baseline="0" dirty="0" err="1" smtClean="0"/>
              <a:t>protejidas</a:t>
            </a:r>
            <a:r>
              <a:rPr lang="en-US" altLang="en-US" baseline="0" dirty="0" smtClean="0"/>
              <a:t> con resguardos </a:t>
            </a:r>
            <a:r>
              <a:rPr lang="en-US" altLang="en-US" baseline="0" dirty="0" err="1" smtClean="0"/>
              <a:t>fijos</a:t>
            </a:r>
            <a:r>
              <a:rPr lang="en-US" altLang="en-US" baseline="0" dirty="0" smtClean="0"/>
              <a:t> </a:t>
            </a:r>
            <a:r>
              <a:rPr lang="en-US" altLang="en-US" baseline="0" dirty="0" err="1" smtClean="0"/>
              <a:t>que</a:t>
            </a:r>
            <a:r>
              <a:rPr lang="en-US" altLang="en-US" baseline="0" dirty="0" smtClean="0"/>
              <a:t> </a:t>
            </a:r>
            <a:r>
              <a:rPr lang="en-US" altLang="en-US" baseline="0" dirty="0" err="1" smtClean="0"/>
              <a:t>encierran</a:t>
            </a:r>
            <a:r>
              <a:rPr lang="en-US" altLang="en-US" baseline="0" dirty="0" smtClean="0"/>
              <a:t> el </a:t>
            </a:r>
            <a:r>
              <a:rPr lang="en-US" altLang="en-US" baseline="0" dirty="0" err="1" smtClean="0"/>
              <a:t>área</a:t>
            </a:r>
            <a:r>
              <a:rPr lang="en-US" altLang="en-US" baseline="0" dirty="0" smtClean="0"/>
              <a:t> de </a:t>
            </a:r>
            <a:r>
              <a:rPr lang="en-US" altLang="en-US" baseline="0" dirty="0" err="1" smtClean="0"/>
              <a:t>peligro</a:t>
            </a:r>
            <a:r>
              <a:rPr lang="en-US" altLang="en-US" baseline="0" dirty="0" smtClean="0"/>
              <a:t>. </a:t>
            </a:r>
            <a:r>
              <a:rPr lang="es-ES" altLang="en-US" dirty="0" smtClean="0"/>
              <a:t>Para </a:t>
            </a:r>
            <a:r>
              <a:rPr lang="es-ES" altLang="en-US" dirty="0"/>
              <a:t>aquellos peligros en el punto de operación, donde las partes móviles realmente realizan trabajo en el producto</a:t>
            </a:r>
            <a:r>
              <a:rPr lang="es-ES" altLang="en-US" baseline="0" dirty="0"/>
              <a:t> o materia prima</a:t>
            </a:r>
            <a:r>
              <a:rPr lang="es-ES" altLang="en-US" dirty="0"/>
              <a:t>, varios tipos de protección son</a:t>
            </a:r>
            <a:r>
              <a:rPr lang="es-ES" altLang="en-US" baseline="0" dirty="0"/>
              <a:t> posibles</a:t>
            </a:r>
            <a:r>
              <a:rPr lang="es-ES" altLang="en-US" dirty="0"/>
              <a:t>.</a:t>
            </a:r>
          </a:p>
          <a:p>
            <a:endParaRPr lang="es-ES" altLang="en-US" dirty="0"/>
          </a:p>
          <a:p>
            <a:r>
              <a:rPr lang="es-ES" altLang="en-US" dirty="0" smtClean="0"/>
              <a:t>Los resguardos fijos proporcionan </a:t>
            </a:r>
            <a:r>
              <a:rPr lang="es-ES" altLang="en-US" dirty="0"/>
              <a:t>una barrera y son una parte permanente de la máquina.</a:t>
            </a:r>
          </a:p>
          <a:p>
            <a:endParaRPr lang="es-ES" altLang="en-US" dirty="0"/>
          </a:p>
          <a:p>
            <a:r>
              <a:rPr lang="es-ES" altLang="en-US" dirty="0"/>
              <a:t>Aquí</a:t>
            </a:r>
            <a:r>
              <a:rPr lang="es-ES" altLang="en-US" baseline="0" dirty="0"/>
              <a:t> se </a:t>
            </a:r>
            <a:r>
              <a:rPr lang="es-ES" altLang="en-US" dirty="0"/>
              <a:t>muestra una imagen de </a:t>
            </a:r>
            <a:r>
              <a:rPr lang="es-ES" altLang="en-US" dirty="0" smtClean="0"/>
              <a:t>un </a:t>
            </a:r>
            <a:r>
              <a:rPr lang="en-US" dirty="0" err="1"/>
              <a:t>volante</a:t>
            </a:r>
            <a:r>
              <a:rPr lang="en-US" dirty="0"/>
              <a:t> de </a:t>
            </a:r>
            <a:r>
              <a:rPr lang="en-US" dirty="0" err="1"/>
              <a:t>inercia</a:t>
            </a:r>
            <a:r>
              <a:rPr lang="en-US" dirty="0"/>
              <a:t> </a:t>
            </a:r>
            <a:r>
              <a:rPr lang="es-ES" altLang="en-US" dirty="0" smtClean="0"/>
              <a:t>que </a:t>
            </a:r>
            <a:r>
              <a:rPr lang="es-ES" altLang="en-US" dirty="0"/>
              <a:t>está </a:t>
            </a:r>
            <a:r>
              <a:rPr lang="es-ES" altLang="en-US" dirty="0" smtClean="0"/>
              <a:t>protegido </a:t>
            </a:r>
            <a:r>
              <a:rPr lang="es-ES" altLang="en-US" dirty="0"/>
              <a:t>con </a:t>
            </a:r>
            <a:r>
              <a:rPr lang="es-ES" altLang="en-US" dirty="0" smtClean="0"/>
              <a:t>un resguardo fijo. </a:t>
            </a:r>
            <a:r>
              <a:rPr lang="es-ES" altLang="en-US" dirty="0"/>
              <a:t>La segunda imagen muestra una correa y una polea que están completamente protegidas con </a:t>
            </a:r>
            <a:r>
              <a:rPr lang="es-ES" altLang="en-US" dirty="0" smtClean="0"/>
              <a:t>un resguardo fijo, el </a:t>
            </a:r>
            <a:r>
              <a:rPr lang="es-ES" altLang="en-US" dirty="0"/>
              <a:t>cual está </a:t>
            </a:r>
            <a:r>
              <a:rPr lang="es-ES" altLang="en-US" dirty="0" smtClean="0"/>
              <a:t>sujetado </a:t>
            </a:r>
            <a:r>
              <a:rPr lang="es-ES" altLang="en-US" dirty="0"/>
              <a:t>de manera segura en su lugar.</a:t>
            </a:r>
            <a:endParaRPr lang="en-US" altLang="en-US" dirty="0"/>
          </a:p>
          <a:p>
            <a:endParaRPr lang="en-US" altLang="en-US" dirty="0"/>
          </a:p>
        </p:txBody>
      </p:sp>
    </p:spTree>
    <p:extLst>
      <p:ext uri="{BB962C8B-B14F-4D97-AF65-F5344CB8AC3E}">
        <p14:creationId xmlns:p14="http://schemas.microsoft.com/office/powerpoint/2010/main" val="133918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rPr lang="es-ES" altLang="en-US" dirty="0" smtClean="0"/>
              <a:t>Un</a:t>
            </a:r>
            <a:r>
              <a:rPr lang="es-ES" altLang="en-US" baseline="0" dirty="0" smtClean="0"/>
              <a:t> resguardo con dispositivo de enclavamiento </a:t>
            </a:r>
            <a:r>
              <a:rPr lang="es-ES" altLang="en-US" dirty="0" smtClean="0"/>
              <a:t>puede </a:t>
            </a:r>
            <a:r>
              <a:rPr lang="es-ES" altLang="en-US" dirty="0"/>
              <a:t>usar energía eléctrica, mecánica, hidráulica o neumática o cualquier combinación de </a:t>
            </a:r>
            <a:r>
              <a:rPr lang="x-none" altLang="en-US" dirty="0"/>
              <a:t>ellas</a:t>
            </a:r>
            <a:r>
              <a:rPr lang="es-ES" altLang="en-US" dirty="0"/>
              <a:t>. </a:t>
            </a:r>
            <a:r>
              <a:rPr lang="en-US" dirty="0" smtClean="0"/>
              <a:t>Los </a:t>
            </a:r>
            <a:r>
              <a:rPr lang="en-US" dirty="0" err="1" smtClean="0"/>
              <a:t>dispositivos</a:t>
            </a:r>
            <a:r>
              <a:rPr lang="en-US" dirty="0" smtClean="0"/>
              <a:t> de </a:t>
            </a:r>
            <a:r>
              <a:rPr lang="en-US" dirty="0" err="1" smtClean="0"/>
              <a:t>enclavamiento</a:t>
            </a:r>
            <a:r>
              <a:rPr lang="en-US" dirty="0" smtClean="0"/>
              <a:t> </a:t>
            </a:r>
            <a:r>
              <a:rPr lang="es-ES" altLang="en-US" dirty="0" smtClean="0"/>
              <a:t>no </a:t>
            </a:r>
            <a:r>
              <a:rPr lang="es-ES" altLang="en-US" dirty="0"/>
              <a:t>deben impedir el "avance lento" por control remoto, si </a:t>
            </a:r>
            <a:r>
              <a:rPr lang="es-ES" altLang="en-US" baseline="0" dirty="0" smtClean="0"/>
              <a:t>es</a:t>
            </a:r>
            <a:r>
              <a:rPr lang="es-ES" altLang="en-US" dirty="0" smtClean="0"/>
              <a:t> </a:t>
            </a:r>
            <a:r>
              <a:rPr lang="es-ES" altLang="en-US" dirty="0"/>
              <a:t>necesario.</a:t>
            </a:r>
            <a:r>
              <a:rPr lang="es-ES" altLang="en-US" baseline="0" dirty="0"/>
              <a:t> Colocar nuevamente</a:t>
            </a:r>
            <a:r>
              <a:rPr lang="es-ES" altLang="en-US" dirty="0"/>
              <a:t> </a:t>
            </a:r>
            <a:r>
              <a:rPr lang="es-ES" altLang="en-US" dirty="0" smtClean="0"/>
              <a:t>el resguardo no </a:t>
            </a:r>
            <a:r>
              <a:rPr lang="es-ES" altLang="en-US" dirty="0"/>
              <a:t>debe reiniciar</a:t>
            </a:r>
            <a:r>
              <a:rPr lang="en-US" altLang="en-US" dirty="0"/>
              <a:t>/</a:t>
            </a:r>
            <a:r>
              <a:rPr lang="es-ES" altLang="en-US" dirty="0"/>
              <a:t>re-encender la máquina automáticamente. Cuando se abre o quita </a:t>
            </a:r>
            <a:r>
              <a:rPr lang="es-ES" altLang="en-US" dirty="0" smtClean="0"/>
              <a:t>el resguardo, </a:t>
            </a:r>
            <a:r>
              <a:rPr lang="es-ES" altLang="en-US" dirty="0"/>
              <a:t>el equipo se apagará y no podrá volver a funcionar hasta que el</a:t>
            </a:r>
            <a:r>
              <a:rPr lang="es-ES" altLang="en-US" baseline="0" dirty="0"/>
              <a:t> equipo</a:t>
            </a:r>
            <a:r>
              <a:rPr lang="es-ES" altLang="en-US" dirty="0"/>
              <a:t> sea nuevamente </a:t>
            </a:r>
            <a:r>
              <a:rPr lang="es-ES" altLang="en-US" dirty="0" smtClean="0"/>
              <a:t>cerrado.</a:t>
            </a:r>
            <a:endParaRPr lang="es-ES" altLang="en-US" dirty="0"/>
          </a:p>
          <a:p>
            <a:endParaRPr lang="es-ES" altLang="en-US" dirty="0"/>
          </a:p>
          <a:p>
            <a:r>
              <a:rPr lang="es-ES" altLang="en-US" dirty="0"/>
              <a:t>Esta diapositiva muestra una imagen de un tambor giratorio (equipo) con </a:t>
            </a:r>
            <a:r>
              <a:rPr lang="es-ES" altLang="en-US" dirty="0" smtClean="0"/>
              <a:t>un </a:t>
            </a:r>
            <a:r>
              <a:rPr lang="es-ES" altLang="en-US" baseline="0" dirty="0" smtClean="0"/>
              <a:t>resguardo con dispositivo de enclavamiento</a:t>
            </a:r>
            <a:r>
              <a:rPr lang="es-ES" altLang="en-US" dirty="0" smtClean="0"/>
              <a:t> </a:t>
            </a:r>
            <a:r>
              <a:rPr lang="es-ES" altLang="en-US" dirty="0"/>
              <a:t>que está en posición abierta</a:t>
            </a:r>
            <a:r>
              <a:rPr lang="es-ES" altLang="en-US" dirty="0" smtClean="0"/>
              <a:t>. </a:t>
            </a:r>
          </a:p>
          <a:p>
            <a:endParaRPr lang="es-ES" altLang="en-US" dirty="0" smtClean="0"/>
          </a:p>
        </p:txBody>
      </p:sp>
    </p:spTree>
    <p:extLst>
      <p:ext uri="{BB962C8B-B14F-4D97-AF65-F5344CB8AC3E}">
        <p14:creationId xmlns:p14="http://schemas.microsoft.com/office/powerpoint/2010/main" val="201338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rPr lang="es-ES" altLang="en-US" dirty="0" smtClean="0"/>
              <a:t>Los</a:t>
            </a:r>
            <a:r>
              <a:rPr lang="es-ES" altLang="en-US" baseline="0" dirty="0" smtClean="0"/>
              <a:t> resguardos regulables </a:t>
            </a:r>
            <a:r>
              <a:rPr lang="es-ES" altLang="en-US" dirty="0" smtClean="0"/>
              <a:t>son </a:t>
            </a:r>
            <a:r>
              <a:rPr lang="es-ES" altLang="en-US" dirty="0"/>
              <a:t>útiles porque permiten flexibilidad para acomodar varios tamaños de productos</a:t>
            </a:r>
            <a:r>
              <a:rPr lang="en-US" altLang="en-US" dirty="0"/>
              <a:t>/</a:t>
            </a:r>
            <a:r>
              <a:rPr lang="en-US" altLang="en-US" dirty="0" err="1"/>
              <a:t>materiales</a:t>
            </a:r>
            <a:r>
              <a:rPr lang="es-ES" altLang="en-US" dirty="0"/>
              <a:t>, pero debido a que requieren ajuste, están sujetos a error humano.</a:t>
            </a:r>
          </a:p>
          <a:p>
            <a:endParaRPr lang="es-ES" altLang="en-US" dirty="0"/>
          </a:p>
          <a:p>
            <a:r>
              <a:rPr lang="es-ES" altLang="en-US" dirty="0"/>
              <a:t>Esta diapositiva muestra una imagen de una sierra </a:t>
            </a:r>
            <a:r>
              <a:rPr lang="es-ES" altLang="en-US" dirty="0" smtClean="0"/>
              <a:t>sin fin que </a:t>
            </a:r>
            <a:r>
              <a:rPr lang="es-ES" altLang="en-US" dirty="0"/>
              <a:t>tiene colocada </a:t>
            </a:r>
            <a:r>
              <a:rPr lang="es-ES" altLang="en-US" dirty="0" smtClean="0"/>
              <a:t>un resguardo regulable.</a:t>
            </a:r>
            <a:endParaRPr lang="en-US" altLang="en-US" dirty="0"/>
          </a:p>
          <a:p>
            <a:endParaRPr lang="en-US" altLang="en-US" dirty="0"/>
          </a:p>
        </p:txBody>
      </p:sp>
    </p:spTree>
    <p:extLst>
      <p:ext uri="{BB962C8B-B14F-4D97-AF65-F5344CB8AC3E}">
        <p14:creationId xmlns:p14="http://schemas.microsoft.com/office/powerpoint/2010/main" val="111331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lang="es-ES" altLang="en-US" dirty="0" smtClean="0"/>
              <a:t>Los </a:t>
            </a:r>
            <a:r>
              <a:rPr lang="es-ES" dirty="0" smtClean="0"/>
              <a:t>resguardos de ajuste autorregulable</a:t>
            </a:r>
            <a:r>
              <a:rPr lang="es-ES" altLang="en-US" dirty="0" smtClean="0"/>
              <a:t> </a:t>
            </a:r>
            <a:r>
              <a:rPr lang="es-ES" altLang="en-US" dirty="0"/>
              <a:t>evitan el riesgo potencial de errores humanos asociados con </a:t>
            </a:r>
            <a:r>
              <a:rPr lang="es-ES" altLang="en-US" dirty="0" smtClean="0"/>
              <a:t>los resguardos regulables. </a:t>
            </a:r>
            <a:r>
              <a:rPr lang="es-ES" altLang="en-US" dirty="0"/>
              <a:t>Se ajustan por sí </a:t>
            </a:r>
            <a:r>
              <a:rPr lang="es-ES" altLang="en-US" dirty="0" smtClean="0"/>
              <a:t>mismos</a:t>
            </a:r>
            <a:r>
              <a:rPr lang="es-ES" altLang="en-US" dirty="0"/>
              <a:t>, manteniéndose en contacto con la</a:t>
            </a:r>
            <a:r>
              <a:rPr lang="es-ES" altLang="en-US" baseline="0" dirty="0"/>
              <a:t> pieza/material</a:t>
            </a:r>
            <a:r>
              <a:rPr lang="es-ES" altLang="en-US" dirty="0"/>
              <a:t>.</a:t>
            </a:r>
          </a:p>
          <a:p>
            <a:endParaRPr lang="es-ES" altLang="en-US" dirty="0"/>
          </a:p>
          <a:p>
            <a:r>
              <a:rPr lang="es-ES" altLang="en-US" dirty="0"/>
              <a:t>Esta diapositiva muestra una imagen de una sierra circular de mesa con </a:t>
            </a:r>
            <a:r>
              <a:rPr lang="es-ES" altLang="en-US" dirty="0" smtClean="0"/>
              <a:t>un resguardo de ajuste autorregulable instalado, el</a:t>
            </a:r>
            <a:r>
              <a:rPr lang="es-ES" altLang="en-US" baseline="0" dirty="0" smtClean="0"/>
              <a:t> cual</a:t>
            </a:r>
            <a:r>
              <a:rPr lang="es-ES" altLang="en-US" dirty="0" smtClean="0"/>
              <a:t> </a:t>
            </a:r>
            <a:r>
              <a:rPr lang="es-ES" altLang="en-US" dirty="0"/>
              <a:t>sube y baja a medida que la pieza de madera pasa sobre la hoja de la sierra.</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46771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altLang="en-US" dirty="0" smtClean="0"/>
              <a:t>Los </a:t>
            </a:r>
            <a:r>
              <a:rPr lang="en-US" altLang="en-US" dirty="0" err="1" smtClean="0"/>
              <a:t>dispositivos</a:t>
            </a:r>
            <a:r>
              <a:rPr lang="en-US" altLang="en-US" dirty="0" smtClean="0"/>
              <a:t> de </a:t>
            </a:r>
            <a:r>
              <a:rPr lang="en-US" altLang="en-US" dirty="0" err="1" smtClean="0"/>
              <a:t>protección</a:t>
            </a:r>
            <a:r>
              <a:rPr lang="en-US" altLang="en-US" dirty="0" smtClean="0"/>
              <a:t> </a:t>
            </a:r>
            <a:r>
              <a:rPr lang="en-US" altLang="en-US" dirty="0" err="1" smtClean="0"/>
              <a:t>pueden</a:t>
            </a:r>
            <a:r>
              <a:rPr lang="en-US" altLang="en-US" dirty="0" smtClean="0"/>
              <a:t> </a:t>
            </a:r>
            <a:r>
              <a:rPr lang="en-US" altLang="en-US" dirty="0" err="1" smtClean="0"/>
              <a:t>incluir</a:t>
            </a:r>
            <a:r>
              <a:rPr lang="en-US" altLang="en-US" dirty="0" smtClean="0"/>
              <a:t> los </a:t>
            </a:r>
            <a:r>
              <a:rPr lang="en-US" altLang="en-US" dirty="0" err="1" smtClean="0"/>
              <a:t>sensores</a:t>
            </a:r>
            <a:r>
              <a:rPr lang="en-US" altLang="en-US" dirty="0" smtClean="0"/>
              <a:t> de </a:t>
            </a:r>
            <a:r>
              <a:rPr lang="en-US" altLang="en-US" dirty="0" err="1" smtClean="0"/>
              <a:t>presencia</a:t>
            </a:r>
            <a:r>
              <a:rPr lang="en-US" altLang="en-US" baseline="0" dirty="0" smtClean="0"/>
              <a:t> y</a:t>
            </a:r>
            <a:r>
              <a:rPr lang="en-US" altLang="en-US" dirty="0" smtClean="0"/>
              <a:t> de </a:t>
            </a:r>
            <a:r>
              <a:rPr lang="en-US" altLang="en-US" dirty="0" err="1" smtClean="0"/>
              <a:t>restricción</a:t>
            </a:r>
            <a:r>
              <a:rPr lang="en-US" altLang="en-US" dirty="0" smtClean="0"/>
              <a:t>, los </a:t>
            </a:r>
            <a:r>
              <a:rPr lang="en-US" altLang="en-US" dirty="0" err="1" smtClean="0"/>
              <a:t>jaladores</a:t>
            </a:r>
            <a:r>
              <a:rPr lang="en-US" altLang="en-US" dirty="0" smtClean="0"/>
              <a:t>,</a:t>
            </a:r>
            <a:r>
              <a:rPr lang="en-US" altLang="en-US" baseline="0" dirty="0" smtClean="0"/>
              <a:t> los </a:t>
            </a:r>
            <a:r>
              <a:rPr lang="en-US" altLang="en-US" dirty="0" err="1" smtClean="0"/>
              <a:t>controles</a:t>
            </a:r>
            <a:r>
              <a:rPr lang="en-US" altLang="en-US" dirty="0" smtClean="0"/>
              <a:t> y los cables </a:t>
            </a:r>
            <a:r>
              <a:rPr lang="en-US" altLang="en-US" dirty="0" err="1" smtClean="0"/>
              <a:t>trampa</a:t>
            </a:r>
            <a:r>
              <a:rPr lang="en-US" altLang="en-US" dirty="0" smtClean="0"/>
              <a:t> de </a:t>
            </a:r>
            <a:r>
              <a:rPr lang="en-US" altLang="en-US" dirty="0" err="1" smtClean="0"/>
              <a:t>seguridad</a:t>
            </a:r>
            <a:r>
              <a:rPr lang="en-US" altLang="en-US" dirty="0" smtClean="0"/>
              <a:t>,</a:t>
            </a:r>
            <a:r>
              <a:rPr lang="en-US" altLang="en-US" baseline="0" dirty="0" smtClean="0"/>
              <a:t> </a:t>
            </a:r>
            <a:r>
              <a:rPr lang="en-US" altLang="en-US" dirty="0" smtClean="0"/>
              <a:t>y los </a:t>
            </a:r>
            <a:r>
              <a:rPr lang="en-US" altLang="en-US" dirty="0" err="1" smtClean="0"/>
              <a:t>portones</a:t>
            </a:r>
            <a:r>
              <a:rPr lang="en-US" altLang="en-US" dirty="0" smtClean="0"/>
              <a:t>.</a:t>
            </a:r>
          </a:p>
        </p:txBody>
      </p:sp>
    </p:spTree>
    <p:extLst>
      <p:ext uri="{BB962C8B-B14F-4D97-AF65-F5344CB8AC3E}">
        <p14:creationId xmlns:p14="http://schemas.microsoft.com/office/powerpoint/2010/main" val="115005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rPr lang="en-US" dirty="0" smtClean="0"/>
              <a:t>Trataremos </a:t>
            </a:r>
            <a:r>
              <a:rPr lang="en-US" dirty="0"/>
              <a:t>los principios de </a:t>
            </a:r>
            <a:r>
              <a:rPr lang="en-US" dirty="0" smtClean="0"/>
              <a:t>los resguardos </a:t>
            </a:r>
            <a:r>
              <a:rPr lang="en-US" dirty="0"/>
              <a:t>de </a:t>
            </a:r>
            <a:r>
              <a:rPr lang="en-US" dirty="0" err="1"/>
              <a:t>una</a:t>
            </a:r>
            <a:r>
              <a:rPr lang="en-US" dirty="0"/>
              <a:t> </a:t>
            </a:r>
            <a:r>
              <a:rPr lang="en-US" dirty="0" err="1" smtClean="0"/>
              <a:t>máquina</a:t>
            </a:r>
            <a:r>
              <a:rPr lang="en-US" dirty="0"/>
              <a:t>, los </a:t>
            </a:r>
            <a:r>
              <a:rPr lang="en-US" dirty="0" err="1"/>
              <a:t>aspectos</a:t>
            </a:r>
            <a:r>
              <a:rPr lang="en-US" dirty="0"/>
              <a:t> </a:t>
            </a:r>
            <a:r>
              <a:rPr lang="en-US" dirty="0" err="1"/>
              <a:t>resaltantes</a:t>
            </a:r>
            <a:r>
              <a:rPr lang="en-US" dirty="0"/>
              <a:t> de la </a:t>
            </a:r>
            <a:r>
              <a:rPr lang="en-US" dirty="0" err="1"/>
              <a:t>Subparte</a:t>
            </a:r>
            <a:r>
              <a:rPr lang="en-US" dirty="0"/>
              <a:t> O, y las </a:t>
            </a:r>
            <a:r>
              <a:rPr lang="en-US" dirty="0" err="1"/>
              <a:t>responsabilidades</a:t>
            </a:r>
            <a:r>
              <a:rPr lang="en-US" dirty="0"/>
              <a:t> del </a:t>
            </a:r>
            <a:r>
              <a:rPr lang="en-US" dirty="0" err="1"/>
              <a:t>empleador</a:t>
            </a:r>
            <a:r>
              <a:rPr lang="en-US" dirty="0"/>
              <a:t> y de los </a:t>
            </a:r>
            <a:r>
              <a:rPr lang="en-US" dirty="0" err="1"/>
              <a:t>empleados</a:t>
            </a:r>
            <a:r>
              <a:rPr lang="en-US" dirty="0"/>
              <a:t>.  </a:t>
            </a:r>
            <a:endParaRPr dirty="0"/>
          </a:p>
        </p:txBody>
      </p:sp>
    </p:spTree>
    <p:extLst>
      <p:ext uri="{BB962C8B-B14F-4D97-AF65-F5344CB8AC3E}">
        <p14:creationId xmlns:p14="http://schemas.microsoft.com/office/powerpoint/2010/main" val="18772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rPr lang="es-ES" dirty="0"/>
              <a:t>Esta diapositiva muestra las imágenes de una prensa con una cortina de luz y de una máquina con </a:t>
            </a:r>
            <a:r>
              <a:rPr lang="es-ES" dirty="0" smtClean="0"/>
              <a:t>un resguardo </a:t>
            </a:r>
            <a:r>
              <a:rPr lang="en-US" dirty="0" smtClean="0"/>
              <a:t>contra </a:t>
            </a:r>
            <a:r>
              <a:rPr lang="en-US" dirty="0" err="1" smtClean="0"/>
              <a:t>golpes</a:t>
            </a:r>
            <a:r>
              <a:rPr lang="es-ES" dirty="0" smtClean="0"/>
              <a:t>. </a:t>
            </a:r>
            <a:r>
              <a:rPr lang="es-ES" dirty="0"/>
              <a:t>Cuando el operador golpea</a:t>
            </a:r>
            <a:r>
              <a:rPr lang="en-US" dirty="0"/>
              <a:t>/</a:t>
            </a:r>
            <a:r>
              <a:rPr lang="en-US" dirty="0" err="1"/>
              <a:t>toca</a:t>
            </a:r>
            <a:r>
              <a:rPr lang="en-US" baseline="0" dirty="0"/>
              <a:t> </a:t>
            </a:r>
            <a:r>
              <a:rPr lang="en-US" baseline="0" dirty="0" smtClean="0"/>
              <a:t>el </a:t>
            </a:r>
            <a:r>
              <a:rPr lang="en-US" baseline="0" dirty="0" err="1" smtClean="0"/>
              <a:t>resguardo</a:t>
            </a:r>
            <a:r>
              <a:rPr lang="es-ES" dirty="0" smtClean="0"/>
              <a:t>, la máquina deja </a:t>
            </a:r>
            <a:r>
              <a:rPr lang="es-ES" dirty="0"/>
              <a:t>de funcionar</a:t>
            </a:r>
            <a:r>
              <a:rPr lang="es-ES" dirty="0" smtClean="0"/>
              <a:t>. Cuando hay </a:t>
            </a:r>
            <a:r>
              <a:rPr lang="es-ES" dirty="0" err="1"/>
              <a:t>interrupción</a:t>
            </a:r>
            <a:r>
              <a:rPr lang="es-ES" dirty="0"/>
              <a:t> del campo protector la máquina deja de funcionar. </a:t>
            </a:r>
            <a:br>
              <a:rPr lang="es-ES" dirty="0"/>
            </a:br>
            <a:endParaRPr lang="es-ES" dirty="0"/>
          </a:p>
        </p:txBody>
      </p:sp>
    </p:spTree>
    <p:extLst>
      <p:ext uri="{BB962C8B-B14F-4D97-AF65-F5344CB8AC3E}">
        <p14:creationId xmlns:p14="http://schemas.microsoft.com/office/powerpoint/2010/main" val="169811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altLang="en-US" dirty="0" smtClean="0"/>
              <a:t>Esta diapositiva muestra la imagen de un empleado que trabaja con un equipo que</a:t>
            </a:r>
            <a:r>
              <a:rPr lang="es-ES" altLang="en-US" baseline="0" dirty="0" smtClean="0"/>
              <a:t> tiene</a:t>
            </a:r>
            <a:r>
              <a:rPr lang="es-ES" altLang="en-US" dirty="0" smtClean="0"/>
              <a:t> partes móviles. El equipo tiene instalada</a:t>
            </a:r>
            <a:r>
              <a:rPr lang="es-ES" altLang="en-US" baseline="0" dirty="0" smtClean="0"/>
              <a:t> una </a:t>
            </a:r>
            <a:r>
              <a:rPr lang="es-ES" altLang="en-US" dirty="0" smtClean="0"/>
              <a:t>cortina de luz que es</a:t>
            </a:r>
            <a:r>
              <a:rPr lang="es-ES" altLang="en-US" baseline="0" dirty="0" smtClean="0"/>
              <a:t> un</a:t>
            </a:r>
            <a:r>
              <a:rPr lang="es-ES" altLang="en-US" dirty="0" smtClean="0"/>
              <a:t> dispositivo de detección de presencia. La imagen muestra líneas rojas que indican los sensores ópticos alineados y formando la cortina de luz. Si ese campo de luz es interrumpido por una parte del cuerpo del empleado</a:t>
            </a:r>
            <a:r>
              <a:rPr lang="es-ES" altLang="en-US" baseline="0" dirty="0" smtClean="0"/>
              <a:t> o</a:t>
            </a:r>
            <a:r>
              <a:rPr lang="es-ES" altLang="en-US" dirty="0" smtClean="0"/>
              <a:t> por herramientas, etc., el equipo se apagar</a:t>
            </a:r>
            <a:r>
              <a:rPr lang="x-none" altLang="en-US" dirty="0" smtClean="0"/>
              <a:t>á de modo que</a:t>
            </a:r>
            <a:r>
              <a:rPr lang="es-ES" altLang="en-US" dirty="0" smtClean="0"/>
              <a:t> el empleado no pueda acceder al punto de operación de la máquina mientras está en funcionamiento.</a:t>
            </a:r>
          </a:p>
          <a:p>
            <a:pPr algn="l" defTabSz="937626" rtl="0" eaLnBrk="0" fontAlgn="base" hangingPunct="0">
              <a:spcBef>
                <a:spcPct val="30000"/>
              </a:spcBef>
              <a:spcAft>
                <a:spcPct val="0"/>
              </a:spcAft>
              <a:defRPr/>
            </a:pPr>
            <a:endParaRPr lang="es-ES" altLang="en-US" dirty="0" smtClean="0"/>
          </a:p>
          <a:p>
            <a:pPr algn="l" defTabSz="937626" rtl="0" eaLnBrk="0" fontAlgn="base" hangingPunct="0">
              <a:spcBef>
                <a:spcPct val="30000"/>
              </a:spcBef>
              <a:spcAft>
                <a:spcPct val="0"/>
              </a:spcAft>
              <a:defRPr/>
            </a:pPr>
            <a:r>
              <a:rPr lang="es-ES" altLang="en-US" dirty="0" smtClean="0"/>
              <a:t>El pequeño gráfico, en la esquina inferior derecha, muestra una mano interrumpiendo el campo de sensores ópticos que forman la cortina de luz. </a:t>
            </a:r>
            <a:r>
              <a:rPr lang="x-none" altLang="en-US" dirty="0" smtClean="0"/>
              <a:t>É</a:t>
            </a:r>
            <a:r>
              <a:rPr lang="es-ES" altLang="en-US" dirty="0" smtClean="0"/>
              <a:t>so debe apagar la máquina.</a:t>
            </a:r>
          </a:p>
          <a:p>
            <a:pPr algn="l" defTabSz="937626" rtl="0" eaLnBrk="0" fontAlgn="base" hangingPunct="0">
              <a:spcBef>
                <a:spcPct val="30000"/>
              </a:spcBef>
              <a:spcAft>
                <a:spcPct val="0"/>
              </a:spcAft>
              <a:defRPr/>
            </a:pPr>
            <a:endParaRPr lang="en-US" altLang="en-US" dirty="0" smtClean="0"/>
          </a:p>
          <a:p>
            <a:pPr algn="l" defTabSz="937626" rtl="0" eaLnBrk="0" fontAlgn="base" hangingPunct="0">
              <a:spcBef>
                <a:spcPct val="30000"/>
              </a:spcBef>
              <a:spcAft>
                <a:spcPct val="0"/>
              </a:spcAft>
              <a:defRPr/>
            </a:pPr>
            <a:endParaRPr lang="en-US" altLang="en-US" dirty="0" smtClean="0"/>
          </a:p>
          <a:p>
            <a:endParaRPr lang="en-US" altLang="en-US" dirty="0" smtClean="0"/>
          </a:p>
        </p:txBody>
      </p:sp>
    </p:spTree>
    <p:extLst>
      <p:ext uri="{BB962C8B-B14F-4D97-AF65-F5344CB8AC3E}">
        <p14:creationId xmlns:p14="http://schemas.microsoft.com/office/powerpoint/2010/main" val="2096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altLang="en-US" baseline="0" dirty="0" smtClean="0"/>
              <a:t>La foto de la izquierda muestra a un empleado que opera una prensa con bandas de muñeca instaladas como dispositivo de protección. </a:t>
            </a:r>
          </a:p>
          <a:p>
            <a:pPr algn="l" defTabSz="937626" rtl="0" eaLnBrk="0" fontAlgn="base" hangingPunct="0">
              <a:spcBef>
                <a:spcPct val="30000"/>
              </a:spcBef>
              <a:spcAft>
                <a:spcPct val="0"/>
              </a:spcAft>
              <a:defRPr/>
            </a:pPr>
            <a:endParaRPr lang="es-ES" altLang="en-US" baseline="0" dirty="0" smtClean="0"/>
          </a:p>
          <a:p>
            <a:pPr algn="l" defTabSz="937626" rtl="0" eaLnBrk="0" fontAlgn="base" hangingPunct="0">
              <a:spcBef>
                <a:spcPct val="30000"/>
              </a:spcBef>
              <a:spcAft>
                <a:spcPct val="0"/>
              </a:spcAft>
              <a:defRPr/>
            </a:pPr>
            <a:r>
              <a:rPr lang="es-ES" altLang="en-US" baseline="0" dirty="0" smtClean="0"/>
              <a:t>El gráfico de la derecha muestra las restricciones instaladas en una prensa plegadora. Este gráfico muestra dos operadores, por lo que hay dos restricciones instaladas para cada operador.</a:t>
            </a:r>
          </a:p>
        </p:txBody>
      </p:sp>
    </p:spTree>
    <p:extLst>
      <p:ext uri="{BB962C8B-B14F-4D97-AF65-F5344CB8AC3E}">
        <p14:creationId xmlns:p14="http://schemas.microsoft.com/office/powerpoint/2010/main" val="128688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dirty="0" smtClean="0"/>
              <a:t>Esta diapositiva muestra dos versiones de dos mandos a dos manos. Uno tiene anillos alrededor de los controles para que los empleados tengan que empujar hacia abajo con ambas manos al mismo tiempo para comenzar el ciclo. La otra imagen es de un mando a dos manos donde el empleado está poniendo sus manos con el lado del meñique hacia abajo</a:t>
            </a:r>
            <a:r>
              <a:rPr lang="es-ES" baseline="0" dirty="0" smtClean="0"/>
              <a:t> </a:t>
            </a:r>
            <a:r>
              <a:rPr lang="es-ES" dirty="0" smtClean="0"/>
              <a:t>en las ranuras del control para comenzar la rotación.</a:t>
            </a:r>
            <a:endParaRPr lang="en-US" dirty="0" smtClean="0"/>
          </a:p>
          <a:p>
            <a:pPr algn="l" defTabSz="937626" rtl="0"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1332671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rPr lang="es-ES" altLang="en-US" dirty="0" smtClean="0"/>
              <a:t>Los cables de seguridad que</a:t>
            </a:r>
            <a:r>
              <a:rPr lang="es-ES" altLang="en-US" baseline="0" dirty="0" smtClean="0"/>
              <a:t> </a:t>
            </a:r>
            <a:r>
              <a:rPr lang="es-ES" altLang="en-US" dirty="0" smtClean="0"/>
              <a:t>detienen</a:t>
            </a:r>
            <a:r>
              <a:rPr lang="en-US" altLang="en-US" dirty="0" smtClean="0"/>
              <a:t>/</a:t>
            </a:r>
            <a:r>
              <a:rPr lang="en-US" altLang="en-US" dirty="0" err="1" smtClean="0"/>
              <a:t>desactivan</a:t>
            </a:r>
            <a:r>
              <a:rPr lang="en-US" altLang="en-US" baseline="0" dirty="0" smtClean="0"/>
              <a:t> </a:t>
            </a:r>
            <a:r>
              <a:rPr lang="en-US" altLang="en-US" baseline="0" dirty="0" err="1" smtClean="0"/>
              <a:t>una</a:t>
            </a:r>
            <a:r>
              <a:rPr lang="en-US" altLang="en-US" baseline="0" dirty="0" smtClean="0"/>
              <a:t> </a:t>
            </a:r>
            <a:r>
              <a:rPr lang="en-US" altLang="en-US" baseline="0" dirty="0" err="1" smtClean="0"/>
              <a:t>máquina</a:t>
            </a:r>
            <a:r>
              <a:rPr lang="en-US" altLang="en-US" baseline="0" dirty="0" smtClean="0"/>
              <a:t> </a:t>
            </a:r>
            <a:r>
              <a:rPr lang="es-ES" altLang="en-US" dirty="0" smtClean="0"/>
              <a:t>se deben restablecer manualmente, para reiniciar la máquina. Estos consisten</a:t>
            </a:r>
            <a:r>
              <a:rPr lang="es-ES" altLang="en-US" baseline="0" dirty="0" smtClean="0"/>
              <a:t> en</a:t>
            </a:r>
            <a:r>
              <a:rPr lang="es-ES" altLang="en-US" dirty="0" smtClean="0"/>
              <a:t> un dispositivo (cable) ubicado alrededor del perímetro o cerca del área de peligro. Cuando se tira</a:t>
            </a:r>
            <a:r>
              <a:rPr lang="en-US" altLang="en-US" dirty="0" smtClean="0"/>
              <a:t>/</a:t>
            </a:r>
            <a:r>
              <a:rPr lang="en-US" altLang="en-US" dirty="0" err="1" smtClean="0"/>
              <a:t>jala</a:t>
            </a:r>
            <a:r>
              <a:rPr lang="es-ES" altLang="en-US" dirty="0" smtClean="0"/>
              <a:t> el cable, el equipo se detendrá. El operador debe ser</a:t>
            </a:r>
            <a:r>
              <a:rPr lang="es-ES" altLang="en-US" baseline="0" dirty="0" smtClean="0"/>
              <a:t> capaz de</a:t>
            </a:r>
            <a:r>
              <a:rPr lang="es-ES" altLang="en-US" dirty="0" smtClean="0"/>
              <a:t> alcanzar el cable para detener la máquina, y la máquina debe tener</a:t>
            </a:r>
            <a:r>
              <a:rPr lang="es-ES" altLang="en-US" baseline="0" dirty="0" smtClean="0"/>
              <a:t> la capacidad de</a:t>
            </a:r>
            <a:r>
              <a:rPr lang="es-ES" altLang="en-US" dirty="0" smtClean="0"/>
              <a:t> detenerse lo suficientemente rápido</a:t>
            </a:r>
            <a:r>
              <a:rPr lang="es-ES" altLang="en-US" baseline="0" dirty="0" smtClean="0"/>
              <a:t> sin necesidad de otra acción adicional por parte del operador.</a:t>
            </a:r>
            <a:endParaRPr lang="es-ES" altLang="en-US" dirty="0" smtClean="0"/>
          </a:p>
          <a:p>
            <a:endParaRPr lang="es-ES" altLang="en-US" dirty="0" smtClean="0"/>
          </a:p>
          <a:p>
            <a:r>
              <a:rPr lang="es-ES" altLang="en-US" dirty="0" smtClean="0"/>
              <a:t>La foto muestra ese dispositivo en una máquina con rodillos grandes.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097702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dirty="0" smtClean="0"/>
              <a:t>Alfombrillas o tapetes para la detección de presencia. Cuando los empleados pisan las alfombrillas, el equipo se detendrá. Aquí se muestran dos imágenes de los pies de empleados, que pisan la alfombrilla para detener el equipo. Estos dispositivos deben ser </a:t>
            </a:r>
            <a:r>
              <a:rPr lang="es-ES" dirty="0" err="1" smtClean="0"/>
              <a:t>configurarados</a:t>
            </a:r>
            <a:r>
              <a:rPr lang="es-ES" dirty="0" smtClean="0"/>
              <a:t> correctamente y se les debe dar mantenimiento.</a:t>
            </a:r>
            <a:endParaRPr lang="en-US" dirty="0" smtClean="0"/>
          </a:p>
          <a:p>
            <a:pPr algn="l" defTabSz="937626" rtl="0"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841052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rPr lang="es-ES" dirty="0" smtClean="0"/>
              <a:t>Otra aplicación de este tipo de dispositivo ocurre cuando la puerta es un componente de un sistema de protección perimetral. Aquí la puerta puede proporcionar protección no solo al operador sino también al tráfico peatonal. La máquina no funcionará cuando la barrera esté abierta. Cuando se inicia el ciclo, la puerta se cerrará y luego la máquina funcionará.</a:t>
            </a:r>
          </a:p>
          <a:p>
            <a:endParaRPr lang="es-ES" dirty="0" smtClean="0"/>
          </a:p>
          <a:p>
            <a:r>
              <a:rPr lang="es-ES" dirty="0" smtClean="0"/>
              <a:t>Aquí</a:t>
            </a:r>
            <a:r>
              <a:rPr lang="es-ES" baseline="0" dirty="0" smtClean="0"/>
              <a:t> se</a:t>
            </a:r>
            <a:r>
              <a:rPr lang="es-ES" dirty="0" smtClean="0"/>
              <a:t> muestran</a:t>
            </a:r>
            <a:r>
              <a:rPr lang="es-ES" baseline="0" dirty="0" smtClean="0"/>
              <a:t> las</a:t>
            </a:r>
            <a:r>
              <a:rPr lang="es-ES" dirty="0" smtClean="0"/>
              <a:t> imágenes de una prensa con una barrera móvil. </a:t>
            </a:r>
          </a:p>
          <a:p>
            <a:endParaRPr lang="es-ES" dirty="0" smtClean="0"/>
          </a:p>
          <a:p>
            <a:r>
              <a:rPr lang="es-ES" dirty="0" smtClean="0"/>
              <a:t>La primera imagen muestra la barrera levantada y el punto de operación accesible;</a:t>
            </a:r>
            <a:r>
              <a:rPr lang="es-ES" baseline="0" dirty="0" smtClean="0"/>
              <a:t> </a:t>
            </a:r>
            <a:r>
              <a:rPr lang="es-ES" dirty="0" smtClean="0"/>
              <a:t>y la segunda imagen muestra una prensa con la barrera bajada y el punto de operación no accesible.</a:t>
            </a:r>
            <a:endParaRPr lang="en-US" dirty="0" smtClean="0"/>
          </a:p>
          <a:p>
            <a:endParaRPr lang="en-US" dirty="0" smtClean="0"/>
          </a:p>
        </p:txBody>
      </p:sp>
    </p:spTree>
    <p:extLst>
      <p:ext uri="{BB962C8B-B14F-4D97-AF65-F5344CB8AC3E}">
        <p14:creationId xmlns:p14="http://schemas.microsoft.com/office/powerpoint/2010/main" val="83489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r>
              <a:rPr lang="en-US" altLang="en-US" dirty="0" smtClean="0"/>
              <a:t>En </a:t>
            </a:r>
            <a:r>
              <a:rPr lang="en-US" altLang="en-US" dirty="0" err="1" smtClean="0"/>
              <a:t>esta</a:t>
            </a:r>
            <a:r>
              <a:rPr lang="en-US" altLang="en-US" dirty="0" smtClean="0"/>
              <a:t> </a:t>
            </a:r>
            <a:r>
              <a:rPr lang="en-US" altLang="en-US" dirty="0" err="1" smtClean="0"/>
              <a:t>foto</a:t>
            </a:r>
            <a:r>
              <a:rPr lang="en-US" altLang="en-US" dirty="0" smtClean="0"/>
              <a:t> se </a:t>
            </a:r>
            <a:r>
              <a:rPr lang="en-US" altLang="en-US" dirty="0" err="1" smtClean="0"/>
              <a:t>muestra</a:t>
            </a:r>
            <a:r>
              <a:rPr lang="en-US" altLang="en-US" dirty="0" smtClean="0"/>
              <a:t> </a:t>
            </a:r>
            <a:r>
              <a:rPr lang="en-US" altLang="en-US" dirty="0" err="1" smtClean="0"/>
              <a:t>una</a:t>
            </a:r>
            <a:r>
              <a:rPr lang="en-US" altLang="en-US" dirty="0" smtClean="0"/>
              <a:t> </a:t>
            </a:r>
            <a:r>
              <a:rPr lang="en-US" altLang="en-US" dirty="0" err="1" smtClean="0"/>
              <a:t>manera</a:t>
            </a:r>
            <a:r>
              <a:rPr lang="en-US" altLang="en-US" dirty="0" smtClean="0"/>
              <a:t> de </a:t>
            </a:r>
            <a:r>
              <a:rPr lang="en-US" altLang="en-US" dirty="0" err="1" smtClean="0"/>
              <a:t>obtener</a:t>
            </a:r>
            <a:r>
              <a:rPr lang="en-US" altLang="en-US" dirty="0" smtClean="0"/>
              <a:t> </a:t>
            </a:r>
            <a:r>
              <a:rPr lang="en-US" altLang="en-US" dirty="0" err="1" smtClean="0"/>
              <a:t>protección</a:t>
            </a:r>
            <a:r>
              <a:rPr lang="en-US" altLang="en-US" dirty="0" smtClean="0"/>
              <a:t> </a:t>
            </a:r>
            <a:r>
              <a:rPr lang="en-US" altLang="en-US" dirty="0" err="1" smtClean="0"/>
              <a:t>física</a:t>
            </a:r>
            <a:r>
              <a:rPr lang="en-US" altLang="en-US" dirty="0" smtClean="0"/>
              <a:t>. </a:t>
            </a:r>
            <a:r>
              <a:rPr lang="es-ES" altLang="en-US" dirty="0" smtClean="0"/>
              <a:t>Los controles del operador pueden ser ubicados a una distancia segura de la máquina, si no hay motivos para que el operador deba</a:t>
            </a:r>
            <a:r>
              <a:rPr lang="es-ES" altLang="en-US" baseline="0" dirty="0" smtClean="0"/>
              <a:t> ocuparse de ellos</a:t>
            </a:r>
            <a:r>
              <a:rPr lang="es-ES" altLang="en-US" dirty="0" smtClean="0"/>
              <a:t>. En esta imagen, la persona está ubicada lejos del punto de operación y de las partes peligrosas en el controlador. El punto de operación y las piezas peligrosas están protegidas por una </a:t>
            </a:r>
            <a:r>
              <a:rPr lang="en-US" altLang="en-US" dirty="0" err="1" smtClean="0"/>
              <a:t>resguardo</a:t>
            </a:r>
            <a:r>
              <a:rPr lang="en-US" altLang="en-US" dirty="0" smtClean="0"/>
              <a:t>.</a:t>
            </a:r>
            <a:endParaRPr lang="es-ES" altLang="en-US" dirty="0" smtClean="0"/>
          </a:p>
          <a:p>
            <a:endParaRPr lang="es-ES" altLang="en-US" dirty="0" smtClean="0"/>
          </a:p>
          <a:p>
            <a:r>
              <a:rPr lang="es-ES" altLang="en-US" dirty="0" smtClean="0"/>
              <a:t>Otra manera</a:t>
            </a:r>
            <a:r>
              <a:rPr lang="es-ES" altLang="en-US" baseline="0" dirty="0" smtClean="0"/>
              <a:t> </a:t>
            </a:r>
            <a:r>
              <a:rPr lang="es-ES" altLang="en-US" dirty="0" smtClean="0"/>
              <a:t>es colocar la máquina de modo que una característica de diseño de la planta, como una pared, proteja al trabajador y a otros trabajadores. Las paredes o cercas del </a:t>
            </a:r>
            <a:r>
              <a:rPr lang="x-none" altLang="en-US" dirty="0" smtClean="0"/>
              <a:t>área</a:t>
            </a:r>
            <a:r>
              <a:rPr lang="es-ES" altLang="en-US" dirty="0" smtClean="0"/>
              <a:t> también pueden restringir el acceso a las máquinas. Otra posible solución es exigir</a:t>
            </a:r>
            <a:r>
              <a:rPr lang="es-ES" altLang="en-US" baseline="0" dirty="0" smtClean="0"/>
              <a:t> que</a:t>
            </a:r>
            <a:r>
              <a:rPr lang="es-ES" altLang="en-US" dirty="0" smtClean="0"/>
              <a:t> las</a:t>
            </a:r>
            <a:r>
              <a:rPr lang="es-ES" altLang="en-US" baseline="0" dirty="0" smtClean="0"/>
              <a:t> </a:t>
            </a:r>
            <a:r>
              <a:rPr lang="es-ES" altLang="en-US" dirty="0" smtClean="0"/>
              <a:t>partes peligrosas sean ubicadas lo suficientemente </a:t>
            </a:r>
            <a:r>
              <a:rPr lang="en-US" altLang="en-US" dirty="0" err="1" smtClean="0"/>
              <a:t>altas</a:t>
            </a:r>
            <a:r>
              <a:rPr lang="es-ES" altLang="en-US" dirty="0" smtClean="0"/>
              <a:t> para que estén fuera del alcance normal de cualquier trabajador.</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01106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r>
              <a:rPr lang="es-ES" altLang="en-US" dirty="0" smtClean="0"/>
              <a:t>Los </a:t>
            </a:r>
            <a:r>
              <a:rPr lang="en-US" altLang="en-US" dirty="0" err="1" smtClean="0"/>
              <a:t>variados</a:t>
            </a:r>
            <a:r>
              <a:rPr lang="en-US" altLang="en-US" baseline="0" dirty="0" smtClean="0"/>
              <a:t> resguardos</a:t>
            </a:r>
            <a:r>
              <a:rPr lang="es-ES" altLang="en-US" baseline="0" dirty="0" smtClean="0"/>
              <a:t>, </a:t>
            </a:r>
            <a:r>
              <a:rPr lang="es-ES" altLang="en-US" dirty="0" smtClean="0"/>
              <a:t>como éstos, no brindan protección completa contra los peligros de una máquina, pero pueden proporcionarle al operador un margen de seguridad adicional. </a:t>
            </a:r>
            <a:r>
              <a:rPr lang="es-ES" altLang="en-US" dirty="0" err="1" smtClean="0"/>
              <a:t>Aqu</a:t>
            </a:r>
            <a:r>
              <a:rPr lang="x-none" altLang="en-US" dirty="0" smtClean="0"/>
              <a:t>í,</a:t>
            </a:r>
            <a:r>
              <a:rPr lang="x-none" altLang="en-US" baseline="0" dirty="0" smtClean="0"/>
              <a:t> </a:t>
            </a:r>
            <a:r>
              <a:rPr lang="es-ES" altLang="en-US" dirty="0" smtClean="0"/>
              <a:t>en las dos imágenes, se</a:t>
            </a:r>
            <a:r>
              <a:rPr lang="es-ES" altLang="en-US" baseline="0" dirty="0" smtClean="0"/>
              <a:t> muestra el uso de l</a:t>
            </a:r>
            <a:r>
              <a:rPr lang="es-ES" altLang="en-US" dirty="0" smtClean="0"/>
              <a:t>as pantallas</a:t>
            </a:r>
            <a:r>
              <a:rPr lang="es-ES" altLang="en-US" baseline="0" dirty="0" smtClean="0"/>
              <a:t> </a:t>
            </a:r>
            <a:r>
              <a:rPr lang="es-ES" altLang="en-US" dirty="0" smtClean="0"/>
              <a:t>de protección. Una está en un taladro de banco y la</a:t>
            </a:r>
            <a:r>
              <a:rPr lang="es-ES" altLang="en-US" baseline="0" dirty="0" smtClean="0"/>
              <a:t> otra</a:t>
            </a:r>
            <a:r>
              <a:rPr lang="es-ES" altLang="en-US" dirty="0" smtClean="0"/>
              <a:t> está en un torno</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50012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pPr algn="l" defTabSz="937626" rtl="0" fontAlgn="base">
              <a:spcBef>
                <a:spcPct val="30000"/>
              </a:spcBef>
              <a:spcAft>
                <a:spcPct val="0"/>
              </a:spcAft>
              <a:defRPr/>
            </a:pPr>
            <a:r>
              <a:rPr lang="es-ES" dirty="0" smtClean="0"/>
              <a:t>Cumpla</a:t>
            </a:r>
            <a:r>
              <a:rPr lang="es-ES" baseline="0" dirty="0" smtClean="0"/>
              <a:t> con lo indicado en</a:t>
            </a:r>
            <a:r>
              <a:rPr lang="es-ES" dirty="0" smtClean="0"/>
              <a:t> ANSI / RIA R15.06 2012 para la seguridad en el uso de robots. Usted debe proteger a los trabajadores de las piezas móviles del robot. Los empleados pueden ser golpeados por el robot si entran en el área peligrosa. Esta diapositiva muestra una imagen de un robot que tiene una barrera fija alrededor del robot, para que nadie pueda entrar y resulte golpeado por el robot.</a:t>
            </a:r>
            <a:endParaRPr lang="en-US" dirty="0" smtClean="0"/>
          </a:p>
          <a:p>
            <a:pPr algn="l" defTabSz="937626" rtl="0" fontAlgn="base">
              <a:spcBef>
                <a:spcPct val="30000"/>
              </a:spcBef>
              <a:spcAft>
                <a:spcPct val="0"/>
              </a:spcAft>
              <a:defRPr/>
            </a:pPr>
            <a:endParaRPr lang="en-US" dirty="0" smtClean="0"/>
          </a:p>
          <a:p>
            <a:pPr algn="l" defTabSz="937626" rtl="0" fontAlgn="base">
              <a:spcBef>
                <a:spcPct val="30000"/>
              </a:spcBef>
              <a:spcAft>
                <a:spcPct val="0"/>
              </a:spcAft>
              <a:defRPr/>
            </a:pPr>
            <a:endParaRPr lang="en-US" dirty="0" smtClean="0"/>
          </a:p>
          <a:p>
            <a:pPr eaLnBrk="1" hangingPunct="1"/>
            <a:endParaRPr lang="en-US" dirty="0" smtClean="0"/>
          </a:p>
        </p:txBody>
      </p:sp>
    </p:spTree>
    <p:extLst>
      <p:ext uri="{BB962C8B-B14F-4D97-AF65-F5344CB8AC3E}">
        <p14:creationId xmlns:p14="http://schemas.microsoft.com/office/powerpoint/2010/main" val="207741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s-ES" altLang="en-US" dirty="0"/>
              <a:t>Pregúntele a los</a:t>
            </a:r>
            <a:r>
              <a:rPr lang="es-ES" altLang="en-US" baseline="0" dirty="0"/>
              <a:t> alumnos del curso</a:t>
            </a:r>
            <a:r>
              <a:rPr lang="es-ES" altLang="en-US" dirty="0"/>
              <a:t> </a:t>
            </a:r>
            <a:r>
              <a:rPr lang="en-US" dirty="0" smtClean="0"/>
              <a:t>¿</a:t>
            </a:r>
            <a:r>
              <a:rPr lang="es-ES" altLang="en-US" dirty="0" smtClean="0"/>
              <a:t>por </a:t>
            </a:r>
            <a:r>
              <a:rPr lang="es-ES" altLang="en-US" dirty="0"/>
              <a:t>qué creen que las partes móviles de algunas máquinas no</a:t>
            </a:r>
            <a:r>
              <a:rPr lang="es-ES" altLang="en-US" baseline="0" dirty="0"/>
              <a:t> son</a:t>
            </a:r>
            <a:r>
              <a:rPr lang="es-ES" altLang="en-US" dirty="0"/>
              <a:t> protegidas o </a:t>
            </a:r>
            <a:r>
              <a:rPr lang="es-ES" altLang="en-US" dirty="0" smtClean="0"/>
              <a:t>cubiertas?  </a:t>
            </a:r>
            <a:r>
              <a:rPr lang="es-ES" altLang="en-US" dirty="0"/>
              <a:t>A continuación algunas respuestas que podrías </a:t>
            </a:r>
            <a:r>
              <a:rPr lang="es-ES" altLang="en-US" dirty="0" smtClean="0"/>
              <a:t>recibir</a:t>
            </a:r>
            <a:r>
              <a:rPr lang="mr-IN" altLang="en-US" dirty="0" smtClean="0"/>
              <a:t>…</a:t>
            </a:r>
            <a:endParaRPr dirty="0"/>
          </a:p>
        </p:txBody>
      </p:sp>
    </p:spTree>
    <p:extLst>
      <p:ext uri="{BB962C8B-B14F-4D97-AF65-F5344CB8AC3E}">
        <p14:creationId xmlns:p14="http://schemas.microsoft.com/office/powerpoint/2010/main" val="36970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rPr lang="en-US" dirty="0" err="1" smtClean="0"/>
              <a:t>Ventajas</a:t>
            </a:r>
            <a:r>
              <a:rPr lang="en-US" dirty="0" smtClean="0"/>
              <a:t> de los resguardos </a:t>
            </a:r>
            <a:r>
              <a:rPr lang="en-US" dirty="0" err="1" smtClean="0"/>
              <a:t>fijos</a:t>
            </a:r>
            <a:r>
              <a:rPr dirty="0" smtClean="0"/>
              <a:t>: </a:t>
            </a:r>
            <a:endParaRPr lang="en-US" dirty="0" smtClean="0"/>
          </a:p>
          <a:p>
            <a:pPr marL="175805" indent="-175805">
              <a:buSzPct val="100000"/>
              <a:buFont typeface="Arial"/>
              <a:buChar char="•"/>
              <a:defRPr>
                <a:latin typeface="Arial"/>
                <a:ea typeface="Arial"/>
                <a:cs typeface="Arial"/>
                <a:sym typeface="Arial"/>
              </a:defRPr>
            </a:pPr>
            <a:r>
              <a:rPr lang="en-US" dirty="0" err="1" smtClean="0"/>
              <a:t>Muchas</a:t>
            </a:r>
            <a:r>
              <a:rPr lang="en-US" dirty="0" smtClean="0"/>
              <a:t> </a:t>
            </a:r>
            <a:r>
              <a:rPr lang="en-US" dirty="0" err="1" smtClean="0"/>
              <a:t>aplicaciones</a:t>
            </a:r>
            <a:r>
              <a:rPr lang="en-US" dirty="0" smtClean="0"/>
              <a:t>: se </a:t>
            </a:r>
            <a:r>
              <a:rPr lang="en-US" dirty="0" err="1" smtClean="0"/>
              <a:t>pueden</a:t>
            </a:r>
            <a:r>
              <a:rPr lang="en-US" dirty="0" smtClean="0"/>
              <a:t> </a:t>
            </a:r>
            <a:r>
              <a:rPr lang="en-US" dirty="0" err="1" smtClean="0"/>
              <a:t>usar</a:t>
            </a:r>
            <a:r>
              <a:rPr lang="en-US" dirty="0" smtClean="0"/>
              <a:t> en </a:t>
            </a:r>
            <a:r>
              <a:rPr lang="en-US" dirty="0" err="1" smtClean="0"/>
              <a:t>muchas</a:t>
            </a:r>
            <a:r>
              <a:rPr lang="en-US" dirty="0" smtClean="0"/>
              <a:t> </a:t>
            </a:r>
            <a:r>
              <a:rPr lang="en-US" dirty="0" err="1" smtClean="0"/>
              <a:t>aplicaciones</a:t>
            </a:r>
            <a:r>
              <a:rPr lang="en-US" dirty="0" smtClean="0"/>
              <a:t> en </a:t>
            </a:r>
            <a:r>
              <a:rPr lang="en-US" dirty="0" err="1" smtClean="0"/>
              <a:t>diferentes</a:t>
            </a:r>
            <a:r>
              <a:rPr lang="en-US" dirty="0" smtClean="0"/>
              <a:t> </a:t>
            </a:r>
            <a:r>
              <a:rPr lang="en-US" dirty="0" err="1" smtClean="0"/>
              <a:t>tipos</a:t>
            </a:r>
            <a:r>
              <a:rPr lang="en-US" dirty="0" smtClean="0"/>
              <a:t> de </a:t>
            </a:r>
            <a:r>
              <a:rPr lang="en-US" dirty="0" err="1" smtClean="0"/>
              <a:t>máquinas</a:t>
            </a:r>
            <a:endParaRPr lang="en-US" dirty="0" smtClean="0"/>
          </a:p>
          <a:p>
            <a:pPr marL="175805" indent="-175805">
              <a:buSzPct val="100000"/>
              <a:buFont typeface="Arial"/>
              <a:buChar char="•"/>
              <a:defRPr>
                <a:latin typeface="Arial"/>
                <a:ea typeface="Arial"/>
                <a:cs typeface="Arial"/>
                <a:sym typeface="Arial"/>
              </a:defRPr>
            </a:pPr>
            <a:r>
              <a:rPr lang="en-US" dirty="0" smtClean="0"/>
              <a:t>A menudo se </a:t>
            </a:r>
            <a:r>
              <a:rPr lang="en-US" dirty="0" err="1" smtClean="0"/>
              <a:t>pueden</a:t>
            </a:r>
            <a:r>
              <a:rPr lang="en-US" dirty="0" smtClean="0"/>
              <a:t> </a:t>
            </a:r>
            <a:r>
              <a:rPr lang="en-US" dirty="0" err="1" smtClean="0"/>
              <a:t>construir</a:t>
            </a:r>
            <a:r>
              <a:rPr lang="en-US" dirty="0" smtClean="0"/>
              <a:t> en la </a:t>
            </a:r>
            <a:r>
              <a:rPr lang="en-US" dirty="0" err="1" smtClean="0"/>
              <a:t>empresa</a:t>
            </a:r>
            <a:r>
              <a:rPr lang="en-US" dirty="0" smtClean="0"/>
              <a:t>; </a:t>
            </a:r>
            <a:r>
              <a:rPr lang="en-US" dirty="0" err="1" smtClean="0"/>
              <a:t>usualmente</a:t>
            </a:r>
            <a:r>
              <a:rPr lang="en-US" dirty="0" smtClean="0"/>
              <a:t> </a:t>
            </a:r>
            <a:r>
              <a:rPr lang="en-US" dirty="0" err="1" smtClean="0"/>
              <a:t>pueden</a:t>
            </a:r>
            <a:r>
              <a:rPr lang="en-US" dirty="0" smtClean="0"/>
              <a:t> </a:t>
            </a:r>
            <a:r>
              <a:rPr lang="en-US" dirty="0" err="1" smtClean="0"/>
              <a:t>ser</a:t>
            </a:r>
            <a:r>
              <a:rPr lang="en-US" dirty="0" smtClean="0"/>
              <a:t> </a:t>
            </a:r>
            <a:r>
              <a:rPr lang="en-US" dirty="0" err="1" smtClean="0"/>
              <a:t>construidas</a:t>
            </a:r>
            <a:r>
              <a:rPr lang="en-US" dirty="0" smtClean="0"/>
              <a:t> e </a:t>
            </a:r>
            <a:r>
              <a:rPr lang="en-US" dirty="0" err="1" smtClean="0"/>
              <a:t>instaladas</a:t>
            </a:r>
            <a:r>
              <a:rPr lang="en-US" dirty="0" smtClean="0"/>
              <a:t> </a:t>
            </a:r>
            <a:r>
              <a:rPr lang="en-US" dirty="0" err="1" smtClean="0"/>
              <a:t>por</a:t>
            </a:r>
            <a:r>
              <a:rPr lang="en-US" dirty="0" smtClean="0"/>
              <a:t> la </a:t>
            </a:r>
            <a:r>
              <a:rPr lang="en-US" dirty="0" err="1" smtClean="0"/>
              <a:t>empresa</a:t>
            </a:r>
            <a:r>
              <a:rPr lang="en-US" dirty="0" smtClean="0"/>
              <a:t> </a:t>
            </a:r>
          </a:p>
          <a:p>
            <a:pPr marL="175805" indent="-175805">
              <a:buSzPct val="100000"/>
              <a:buFont typeface="Arial"/>
              <a:buChar char="•"/>
              <a:defRPr>
                <a:latin typeface="Arial"/>
                <a:ea typeface="Arial"/>
                <a:cs typeface="Arial"/>
                <a:sym typeface="Arial"/>
              </a:defRPr>
            </a:pPr>
            <a:r>
              <a:rPr lang="en-US" dirty="0" err="1" smtClean="0"/>
              <a:t>Pueden</a:t>
            </a:r>
            <a:r>
              <a:rPr lang="en-US" dirty="0" smtClean="0"/>
              <a:t> </a:t>
            </a:r>
            <a:r>
              <a:rPr lang="en-US" dirty="0" err="1" smtClean="0"/>
              <a:t>proporcionar</a:t>
            </a:r>
            <a:r>
              <a:rPr lang="en-US" dirty="0" smtClean="0"/>
              <a:t> la </a:t>
            </a:r>
            <a:r>
              <a:rPr lang="en-US" dirty="0" err="1" smtClean="0"/>
              <a:t>máxima</a:t>
            </a:r>
            <a:r>
              <a:rPr lang="en-US" dirty="0" smtClean="0"/>
              <a:t> </a:t>
            </a:r>
            <a:r>
              <a:rPr lang="en-US" dirty="0" err="1" smtClean="0"/>
              <a:t>protección</a:t>
            </a:r>
            <a:r>
              <a:rPr lang="en-US" dirty="0" smtClean="0"/>
              <a:t>: se </a:t>
            </a:r>
            <a:r>
              <a:rPr lang="en-US" dirty="0" err="1" smtClean="0"/>
              <a:t>fijan</a:t>
            </a:r>
            <a:r>
              <a:rPr lang="en-US" dirty="0" smtClean="0"/>
              <a:t> en </a:t>
            </a:r>
            <a:r>
              <a:rPr lang="en-US" dirty="0" err="1" smtClean="0"/>
              <a:t>su</a:t>
            </a:r>
            <a:r>
              <a:rPr lang="en-US" dirty="0" smtClean="0"/>
              <a:t> </a:t>
            </a:r>
            <a:r>
              <a:rPr lang="en-US" dirty="0" err="1" smtClean="0"/>
              <a:t>lugar</a:t>
            </a:r>
            <a:r>
              <a:rPr lang="en-US" dirty="0" smtClean="0"/>
              <a:t> </a:t>
            </a:r>
            <a:r>
              <a:rPr lang="en-US" dirty="0" err="1" smtClean="0"/>
              <a:t>proporcionando</a:t>
            </a:r>
            <a:r>
              <a:rPr lang="en-US" dirty="0" smtClean="0"/>
              <a:t> la mayor </a:t>
            </a:r>
            <a:r>
              <a:rPr lang="en-US" dirty="0" err="1" smtClean="0"/>
              <a:t>protección</a:t>
            </a:r>
            <a:endParaRPr lang="en-US" dirty="0" smtClean="0"/>
          </a:p>
          <a:p>
            <a:pPr marL="175805" indent="-175805">
              <a:buSzPct val="100000"/>
              <a:buFont typeface="Arial"/>
              <a:buChar char="•"/>
              <a:defRPr>
                <a:latin typeface="Arial"/>
                <a:ea typeface="Arial"/>
                <a:cs typeface="Arial"/>
                <a:sym typeface="Arial"/>
              </a:defRPr>
            </a:pPr>
            <a:r>
              <a:rPr lang="en-US" dirty="0" err="1" smtClean="0"/>
              <a:t>Mantenimiento</a:t>
            </a:r>
            <a:r>
              <a:rPr lang="en-US" dirty="0" smtClean="0"/>
              <a:t> </a:t>
            </a:r>
            <a:r>
              <a:rPr lang="en-US" dirty="0" err="1" smtClean="0"/>
              <a:t>mínimo</a:t>
            </a:r>
            <a:r>
              <a:rPr lang="en-US" dirty="0" smtClean="0"/>
              <a:t>: se </a:t>
            </a:r>
            <a:r>
              <a:rPr lang="en-US" dirty="0" err="1" smtClean="0"/>
              <a:t>fijan</a:t>
            </a:r>
            <a:r>
              <a:rPr lang="en-US" dirty="0" smtClean="0"/>
              <a:t> en </a:t>
            </a:r>
            <a:r>
              <a:rPr lang="en-US" dirty="0" err="1" smtClean="0"/>
              <a:t>su</a:t>
            </a:r>
            <a:r>
              <a:rPr lang="en-US" dirty="0" smtClean="0"/>
              <a:t> </a:t>
            </a:r>
            <a:r>
              <a:rPr lang="en-US" dirty="0" err="1" smtClean="0"/>
              <a:t>lugar</a:t>
            </a:r>
            <a:r>
              <a:rPr lang="en-US" dirty="0" smtClean="0"/>
              <a:t> y no </a:t>
            </a:r>
            <a:r>
              <a:rPr lang="en-US" dirty="0" err="1" smtClean="0"/>
              <a:t>requieren</a:t>
            </a:r>
            <a:r>
              <a:rPr lang="en-US" dirty="0" smtClean="0"/>
              <a:t> mucho </a:t>
            </a:r>
            <a:r>
              <a:rPr lang="en-US" dirty="0" err="1" smtClean="0"/>
              <a:t>mantenimiento</a:t>
            </a:r>
            <a:endParaRPr lang="en-US" dirty="0" smtClean="0"/>
          </a:p>
          <a:p>
            <a:pPr marL="175805" indent="-175805">
              <a:buSzPct val="100000"/>
              <a:buFont typeface="Arial"/>
              <a:buChar char="•"/>
              <a:defRPr>
                <a:latin typeface="Arial"/>
                <a:ea typeface="Arial"/>
                <a:cs typeface="Arial"/>
                <a:sym typeface="Arial"/>
              </a:defRPr>
            </a:pPr>
            <a:r>
              <a:rPr lang="en-US" dirty="0" err="1" smtClean="0"/>
              <a:t>Adecuados</a:t>
            </a:r>
            <a:r>
              <a:rPr lang="en-US" dirty="0" smtClean="0"/>
              <a:t> para </a:t>
            </a:r>
            <a:r>
              <a:rPr lang="en-US" dirty="0" err="1" smtClean="0"/>
              <a:t>alta</a:t>
            </a:r>
            <a:r>
              <a:rPr lang="en-US" dirty="0" smtClean="0"/>
              <a:t> </a:t>
            </a:r>
            <a:r>
              <a:rPr lang="en-US" dirty="0" err="1" smtClean="0"/>
              <a:t>producción</a:t>
            </a:r>
            <a:r>
              <a:rPr lang="en-US" dirty="0" smtClean="0"/>
              <a:t>; lo </a:t>
            </a:r>
            <a:r>
              <a:rPr lang="en-US" dirty="0" err="1" smtClean="0"/>
              <a:t>suficientemente</a:t>
            </a:r>
            <a:r>
              <a:rPr lang="en-US" dirty="0" smtClean="0"/>
              <a:t> </a:t>
            </a:r>
            <a:r>
              <a:rPr lang="en-US" dirty="0" err="1" smtClean="0"/>
              <a:t>fuerte</a:t>
            </a:r>
            <a:r>
              <a:rPr lang="en-US" dirty="0" smtClean="0"/>
              <a:t> para </a:t>
            </a:r>
            <a:r>
              <a:rPr lang="en-US" dirty="0" err="1" smtClean="0"/>
              <a:t>aplicaciones</a:t>
            </a:r>
            <a:r>
              <a:rPr lang="en-US" dirty="0" smtClean="0"/>
              <a:t> </a:t>
            </a:r>
            <a:r>
              <a:rPr lang="en-US" dirty="0" err="1" smtClean="0"/>
              <a:t>repetetivas</a:t>
            </a:r>
            <a:r>
              <a:rPr lang="en-US" dirty="0" smtClean="0"/>
              <a:t>.</a:t>
            </a:r>
            <a:endParaRPr dirty="0"/>
          </a:p>
          <a:p>
            <a:pPr>
              <a:defRPr>
                <a:latin typeface="Arial"/>
                <a:ea typeface="Arial"/>
                <a:cs typeface="Arial"/>
                <a:sym typeface="Arial"/>
              </a:defRPr>
            </a:pPr>
            <a:endParaRPr dirty="0"/>
          </a:p>
          <a:p>
            <a:pPr>
              <a:defRPr>
                <a:latin typeface="Arial"/>
                <a:ea typeface="Arial"/>
                <a:cs typeface="Arial"/>
                <a:sym typeface="Arial"/>
              </a:defRPr>
            </a:pPr>
            <a:r>
              <a:rPr lang="en-US" dirty="0" err="1" smtClean="0"/>
              <a:t>Desventajas</a:t>
            </a:r>
            <a:r>
              <a:rPr lang="en-US" dirty="0" smtClean="0"/>
              <a:t> de resguardos </a:t>
            </a:r>
            <a:r>
              <a:rPr lang="en-US" dirty="0" err="1" smtClean="0"/>
              <a:t>fijos</a:t>
            </a:r>
            <a:r>
              <a:rPr dirty="0" smtClean="0"/>
              <a:t>:</a:t>
            </a:r>
            <a:r>
              <a:rPr lang="en-US" dirty="0" smtClean="0"/>
              <a:t> </a:t>
            </a:r>
          </a:p>
          <a:p>
            <a:pPr marL="175805" indent="-175805">
              <a:buSzPct val="100000"/>
              <a:buFont typeface="Arial"/>
              <a:buChar char="•"/>
              <a:defRPr>
                <a:latin typeface="Arial"/>
                <a:ea typeface="Arial"/>
                <a:cs typeface="Arial"/>
                <a:sym typeface="Arial"/>
              </a:defRPr>
            </a:pPr>
            <a:r>
              <a:rPr lang="en-US" dirty="0" err="1" smtClean="0"/>
              <a:t>Puede</a:t>
            </a:r>
            <a:r>
              <a:rPr lang="en-US" dirty="0" smtClean="0"/>
              <a:t> </a:t>
            </a:r>
            <a:r>
              <a:rPr lang="en-US" dirty="0" err="1" smtClean="0"/>
              <a:t>interferir</a:t>
            </a:r>
            <a:r>
              <a:rPr lang="en-US" dirty="0" smtClean="0"/>
              <a:t> con la </a:t>
            </a:r>
            <a:r>
              <a:rPr lang="en-US" dirty="0" err="1" smtClean="0"/>
              <a:t>visibilidad</a:t>
            </a:r>
            <a:r>
              <a:rPr lang="en-US" dirty="0" smtClean="0"/>
              <a:t> del </a:t>
            </a:r>
            <a:r>
              <a:rPr lang="en-US" dirty="0" err="1" smtClean="0"/>
              <a:t>trabajo</a:t>
            </a:r>
            <a:endParaRPr lang="en-US" dirty="0" smtClean="0"/>
          </a:p>
          <a:p>
            <a:pPr marL="175805" indent="-175805">
              <a:buSzPct val="100000"/>
              <a:buFont typeface="Arial"/>
              <a:buChar char="•"/>
              <a:defRPr>
                <a:latin typeface="Arial"/>
                <a:ea typeface="Arial"/>
                <a:cs typeface="Arial"/>
                <a:sym typeface="Arial"/>
              </a:defRPr>
            </a:pPr>
            <a:r>
              <a:rPr lang="en-US" dirty="0" err="1" smtClean="0"/>
              <a:t>Puede</a:t>
            </a:r>
            <a:r>
              <a:rPr lang="en-US" dirty="0" smtClean="0"/>
              <a:t> </a:t>
            </a:r>
            <a:r>
              <a:rPr lang="en-US" dirty="0" err="1" smtClean="0"/>
              <a:t>limitarse</a:t>
            </a:r>
            <a:r>
              <a:rPr lang="en-US" dirty="0" smtClean="0"/>
              <a:t> a </a:t>
            </a:r>
            <a:r>
              <a:rPr lang="en-US" dirty="0" err="1" smtClean="0"/>
              <a:t>operaciones</a:t>
            </a:r>
            <a:r>
              <a:rPr lang="en-US" dirty="0" smtClean="0"/>
              <a:t> </a:t>
            </a:r>
            <a:r>
              <a:rPr lang="en-US" dirty="0" err="1" smtClean="0"/>
              <a:t>específicas</a:t>
            </a:r>
            <a:r>
              <a:rPr lang="en-US" dirty="0" smtClean="0"/>
              <a:t>: a </a:t>
            </a:r>
            <a:r>
              <a:rPr lang="en-US" dirty="0" err="1" smtClean="0"/>
              <a:t>veces</a:t>
            </a:r>
            <a:r>
              <a:rPr lang="en-US" dirty="0" smtClean="0"/>
              <a:t> el </a:t>
            </a:r>
            <a:r>
              <a:rPr lang="en-US" dirty="0" err="1" smtClean="0"/>
              <a:t>punto</a:t>
            </a:r>
            <a:r>
              <a:rPr lang="en-US" dirty="0" smtClean="0"/>
              <a:t> de </a:t>
            </a:r>
            <a:r>
              <a:rPr lang="en-US" dirty="0" err="1" smtClean="0"/>
              <a:t>operación</a:t>
            </a:r>
            <a:r>
              <a:rPr lang="en-US" dirty="0" smtClean="0"/>
              <a:t> no </a:t>
            </a:r>
            <a:r>
              <a:rPr lang="en-US" dirty="0" err="1" smtClean="0"/>
              <a:t>puede</a:t>
            </a:r>
            <a:r>
              <a:rPr lang="en-US" dirty="0" smtClean="0"/>
              <a:t> </a:t>
            </a:r>
            <a:r>
              <a:rPr lang="en-US" dirty="0" err="1" smtClean="0"/>
              <a:t>ser</a:t>
            </a:r>
            <a:r>
              <a:rPr lang="en-US" dirty="0" smtClean="0"/>
              <a:t> </a:t>
            </a:r>
            <a:r>
              <a:rPr lang="en-US" dirty="0" err="1" smtClean="0"/>
              <a:t>cubierto</a:t>
            </a:r>
            <a:r>
              <a:rPr lang="en-US" dirty="0" smtClean="0"/>
              <a:t> </a:t>
            </a:r>
            <a:r>
              <a:rPr lang="en-US" dirty="0" err="1" smtClean="0"/>
              <a:t>por</a:t>
            </a:r>
            <a:r>
              <a:rPr lang="en-US" dirty="0" smtClean="0"/>
              <a:t> </a:t>
            </a:r>
            <a:r>
              <a:rPr lang="en-US" baseline="0" dirty="0" smtClean="0"/>
              <a:t>un </a:t>
            </a:r>
            <a:r>
              <a:rPr lang="en-US" baseline="0" dirty="0" err="1" smtClean="0"/>
              <a:t>resguardo</a:t>
            </a:r>
            <a:r>
              <a:rPr lang="en-US" baseline="0" dirty="0" smtClean="0"/>
              <a:t> </a:t>
            </a:r>
            <a:r>
              <a:rPr lang="en-US" baseline="0" dirty="0" err="1" smtClean="0"/>
              <a:t>fijo</a:t>
            </a:r>
            <a:r>
              <a:rPr lang="en-US" baseline="0" dirty="0" smtClean="0"/>
              <a:t> </a:t>
            </a:r>
            <a:r>
              <a:rPr lang="en-US" dirty="0" err="1" smtClean="0"/>
              <a:t>porque</a:t>
            </a:r>
            <a:r>
              <a:rPr lang="en-US" dirty="0" smtClean="0"/>
              <a:t> </a:t>
            </a:r>
            <a:r>
              <a:rPr lang="en-US" dirty="0" err="1" smtClean="0"/>
              <a:t>algun</a:t>
            </a:r>
            <a:r>
              <a:rPr lang="en-US" baseline="0" dirty="0" smtClean="0"/>
              <a:t> </a:t>
            </a:r>
            <a:r>
              <a:rPr lang="en-US" dirty="0" smtClean="0"/>
              <a:t>material </a:t>
            </a:r>
            <a:r>
              <a:rPr lang="en-US" dirty="0" err="1" smtClean="0"/>
              <a:t>debe</a:t>
            </a:r>
            <a:r>
              <a:rPr lang="en-US" dirty="0" smtClean="0"/>
              <a:t> </a:t>
            </a:r>
            <a:r>
              <a:rPr lang="en-US" dirty="0" err="1" smtClean="0"/>
              <a:t>ser</a:t>
            </a:r>
            <a:r>
              <a:rPr lang="en-US" dirty="0" smtClean="0"/>
              <a:t> </a:t>
            </a:r>
            <a:r>
              <a:rPr lang="en-US" dirty="0" err="1" smtClean="0"/>
              <a:t>introducido</a:t>
            </a:r>
            <a:r>
              <a:rPr lang="en-US" dirty="0" smtClean="0"/>
              <a:t> a la </a:t>
            </a:r>
            <a:r>
              <a:rPr lang="en-US" dirty="0" err="1" smtClean="0"/>
              <a:t>maquina</a:t>
            </a:r>
            <a:r>
              <a:rPr lang="en-US" dirty="0" smtClean="0"/>
              <a:t>.</a:t>
            </a:r>
          </a:p>
          <a:p>
            <a:pPr marL="175805" indent="-175805">
              <a:buSzPct val="100000"/>
              <a:buFont typeface="Arial"/>
              <a:buChar char="•"/>
              <a:defRPr>
                <a:latin typeface="Arial"/>
                <a:ea typeface="Arial"/>
                <a:cs typeface="Arial"/>
                <a:sym typeface="Arial"/>
              </a:defRPr>
            </a:pPr>
            <a:r>
              <a:rPr lang="en-US" dirty="0" smtClean="0"/>
              <a:t>El </a:t>
            </a:r>
            <a:r>
              <a:rPr lang="en-US" dirty="0" err="1" smtClean="0"/>
              <a:t>ajuste</a:t>
            </a:r>
            <a:r>
              <a:rPr lang="en-US" dirty="0" smtClean="0"/>
              <a:t> y la </a:t>
            </a:r>
            <a:r>
              <a:rPr lang="en-US" dirty="0" err="1" smtClean="0"/>
              <a:t>reparación</a:t>
            </a:r>
            <a:r>
              <a:rPr lang="en-US" dirty="0" smtClean="0"/>
              <a:t> de la </a:t>
            </a:r>
            <a:r>
              <a:rPr lang="en-US" dirty="0" err="1" smtClean="0"/>
              <a:t>máquina</a:t>
            </a:r>
            <a:r>
              <a:rPr lang="en-US" dirty="0" smtClean="0"/>
              <a:t> </a:t>
            </a:r>
            <a:r>
              <a:rPr lang="en-US" dirty="0" err="1" smtClean="0"/>
              <a:t>pueden</a:t>
            </a:r>
            <a:r>
              <a:rPr lang="en-US" dirty="0" smtClean="0"/>
              <a:t> </a:t>
            </a:r>
            <a:r>
              <a:rPr lang="en-US" dirty="0" err="1" smtClean="0"/>
              <a:t>requerir</a:t>
            </a:r>
            <a:r>
              <a:rPr lang="en-US" dirty="0" smtClean="0"/>
              <a:t> </a:t>
            </a:r>
            <a:r>
              <a:rPr lang="en-US" dirty="0" err="1" smtClean="0"/>
              <a:t>su</a:t>
            </a:r>
            <a:r>
              <a:rPr lang="en-US" dirty="0" smtClean="0"/>
              <a:t> </a:t>
            </a:r>
            <a:r>
              <a:rPr lang="en-US" dirty="0" err="1" smtClean="0"/>
              <a:t>remoción</a:t>
            </a:r>
            <a:r>
              <a:rPr lang="en-US" dirty="0" smtClean="0"/>
              <a:t>, </a:t>
            </a:r>
            <a:r>
              <a:rPr lang="en-US" dirty="0" err="1" smtClean="0"/>
              <a:t>requiriendo</a:t>
            </a:r>
            <a:r>
              <a:rPr lang="en-US" dirty="0" smtClean="0"/>
              <a:t> </a:t>
            </a:r>
            <a:r>
              <a:rPr lang="en-US" dirty="0" err="1" smtClean="0"/>
              <a:t>otro</a:t>
            </a:r>
            <a:r>
              <a:rPr lang="en-US" dirty="0" smtClean="0"/>
              <a:t> </a:t>
            </a:r>
            <a:r>
              <a:rPr lang="en-US" dirty="0" err="1" smtClean="0"/>
              <a:t>resguardo</a:t>
            </a:r>
            <a:r>
              <a:rPr lang="en-US" dirty="0" smtClean="0"/>
              <a:t> para el </a:t>
            </a:r>
            <a:r>
              <a:rPr lang="en-US" dirty="0" err="1" smtClean="0"/>
              <a:t>mantenimiento</a:t>
            </a:r>
            <a:r>
              <a:rPr lang="en-US" baseline="0" dirty="0" smtClean="0"/>
              <a:t> - </a:t>
            </a:r>
            <a:r>
              <a:rPr lang="en-US" dirty="0" smtClean="0"/>
              <a:t>se </a:t>
            </a:r>
            <a:r>
              <a:rPr lang="en-US" dirty="0" err="1" smtClean="0"/>
              <a:t>requiere</a:t>
            </a:r>
            <a:r>
              <a:rPr lang="en-US" dirty="0" smtClean="0"/>
              <a:t> </a:t>
            </a:r>
            <a:r>
              <a:rPr lang="en-US" dirty="0" err="1" smtClean="0"/>
              <a:t>bloqueo</a:t>
            </a:r>
            <a:r>
              <a:rPr lang="en-US" dirty="0" smtClean="0"/>
              <a:t> </a:t>
            </a:r>
            <a:r>
              <a:rPr lang="en-US" dirty="0" err="1" smtClean="0"/>
              <a:t>si</a:t>
            </a:r>
            <a:r>
              <a:rPr lang="en-US" dirty="0" smtClean="0"/>
              <a:t> se </a:t>
            </a:r>
            <a:r>
              <a:rPr lang="en-US" dirty="0" err="1" smtClean="0"/>
              <a:t>quita</a:t>
            </a:r>
            <a:r>
              <a:rPr lang="en-US" dirty="0" smtClean="0"/>
              <a:t> y </a:t>
            </a:r>
            <a:r>
              <a:rPr lang="en-US" dirty="0" err="1" smtClean="0"/>
              <a:t>debe</a:t>
            </a:r>
            <a:r>
              <a:rPr lang="en-US" dirty="0" smtClean="0"/>
              <a:t> </a:t>
            </a:r>
            <a:r>
              <a:rPr lang="en-US" dirty="0" err="1" smtClean="0"/>
              <a:t>confiar</a:t>
            </a:r>
            <a:r>
              <a:rPr lang="en-US" dirty="0" smtClean="0"/>
              <a:t> en </a:t>
            </a:r>
            <a:r>
              <a:rPr lang="en-US" dirty="0" err="1" smtClean="0"/>
              <a:t>que</a:t>
            </a:r>
            <a:r>
              <a:rPr lang="en-US" dirty="0" smtClean="0"/>
              <a:t> los </a:t>
            </a:r>
            <a:r>
              <a:rPr lang="en-US" dirty="0" err="1" smtClean="0"/>
              <a:t>empleados</a:t>
            </a:r>
            <a:r>
              <a:rPr lang="en-US" dirty="0" smtClean="0"/>
              <a:t> </a:t>
            </a:r>
            <a:r>
              <a:rPr lang="en-US" dirty="0" err="1" smtClean="0"/>
              <a:t>reemplacen</a:t>
            </a:r>
            <a:r>
              <a:rPr lang="en-US" dirty="0" smtClean="0"/>
              <a:t> </a:t>
            </a:r>
            <a:r>
              <a:rPr lang="en-US" dirty="0" err="1" smtClean="0"/>
              <a:t>las</a:t>
            </a:r>
            <a:r>
              <a:rPr lang="en-US" dirty="0" smtClean="0"/>
              <a:t> </a:t>
            </a:r>
            <a:r>
              <a:rPr lang="en-US" dirty="0" err="1" smtClean="0"/>
              <a:t>protecciones</a:t>
            </a:r>
            <a:r>
              <a:rPr lang="en-US" dirty="0" smtClean="0"/>
              <a:t>.</a:t>
            </a:r>
            <a:endParaRPr dirty="0"/>
          </a:p>
          <a:p>
            <a:pPr>
              <a:defRPr>
                <a:latin typeface="Arial"/>
                <a:ea typeface="Arial"/>
                <a:cs typeface="Arial"/>
                <a:sym typeface="Arial"/>
              </a:defRPr>
            </a:pPr>
            <a:endParaRPr dirty="0"/>
          </a:p>
          <a:p>
            <a:endParaRPr dirty="0"/>
          </a:p>
        </p:txBody>
      </p:sp>
    </p:spTree>
    <p:extLst>
      <p:ext uri="{BB962C8B-B14F-4D97-AF65-F5344CB8AC3E}">
        <p14:creationId xmlns:p14="http://schemas.microsoft.com/office/powerpoint/2010/main" val="1244602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rPr lang="en-US" dirty="0" err="1" smtClean="0"/>
              <a:t>Ventajas</a:t>
            </a:r>
            <a:r>
              <a:rPr lang="en-US" dirty="0" smtClean="0"/>
              <a:t> y </a:t>
            </a:r>
            <a:r>
              <a:rPr lang="en-US" dirty="0" err="1" smtClean="0"/>
              <a:t>desventajas</a:t>
            </a:r>
            <a:r>
              <a:rPr lang="en-US" dirty="0" smtClean="0"/>
              <a:t> de los resguardos con </a:t>
            </a:r>
            <a:r>
              <a:rPr lang="en-US" dirty="0" err="1" smtClean="0"/>
              <a:t>dispositivo</a:t>
            </a:r>
            <a:r>
              <a:rPr lang="en-US" dirty="0" smtClean="0"/>
              <a:t> de </a:t>
            </a:r>
            <a:r>
              <a:rPr lang="en-US" dirty="0" err="1" smtClean="0"/>
              <a:t>enclavamiento</a:t>
            </a:r>
            <a:endParaRPr dirty="0"/>
          </a:p>
        </p:txBody>
      </p:sp>
    </p:spTree>
    <p:extLst>
      <p:ext uri="{BB962C8B-B14F-4D97-AF65-F5344CB8AC3E}">
        <p14:creationId xmlns:p14="http://schemas.microsoft.com/office/powerpoint/2010/main" val="154658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rPr lang="en-US" dirty="0" err="1" smtClean="0"/>
              <a:t>Ventajas</a:t>
            </a:r>
            <a:r>
              <a:rPr lang="en-US" dirty="0" smtClean="0"/>
              <a:t> y </a:t>
            </a:r>
            <a:r>
              <a:rPr lang="en-US" dirty="0" err="1" smtClean="0"/>
              <a:t>desventajas</a:t>
            </a:r>
            <a:r>
              <a:rPr lang="en-US" dirty="0" smtClean="0"/>
              <a:t> de los </a:t>
            </a:r>
            <a:r>
              <a:rPr lang="en-US" dirty="0" err="1" smtClean="0"/>
              <a:t>dispositivos</a:t>
            </a:r>
            <a:r>
              <a:rPr lang="en-US" dirty="0" smtClean="0"/>
              <a:t> </a:t>
            </a:r>
            <a:r>
              <a:rPr lang="en-US" dirty="0" err="1" smtClean="0"/>
              <a:t>sensibles</a:t>
            </a:r>
            <a:r>
              <a:rPr lang="en-US" dirty="0" smtClean="0"/>
              <a:t> </a:t>
            </a:r>
            <a:endParaRPr dirty="0"/>
          </a:p>
          <a:p>
            <a:endParaRPr dirty="0"/>
          </a:p>
          <a:p>
            <a:r>
              <a:rPr lang="en-US" dirty="0" err="1" smtClean="0"/>
              <a:t>Ventaja</a:t>
            </a:r>
            <a:r>
              <a:rPr lang="en-US" dirty="0" smtClean="0"/>
              <a:t> </a:t>
            </a:r>
            <a:r>
              <a:rPr dirty="0" smtClean="0"/>
              <a:t> </a:t>
            </a:r>
            <a:r>
              <a:rPr dirty="0"/>
              <a:t>– </a:t>
            </a:r>
            <a:r>
              <a:rPr lang="en-US" dirty="0" smtClean="0"/>
              <a:t>permiten el movimiento en el punto de </a:t>
            </a:r>
            <a:r>
              <a:rPr lang="en-US" dirty="0" err="1" smtClean="0"/>
              <a:t>operación</a:t>
            </a:r>
            <a:endParaRPr lang="en-US" dirty="0" smtClean="0"/>
          </a:p>
          <a:p>
            <a:endParaRPr dirty="0"/>
          </a:p>
          <a:p>
            <a:r>
              <a:rPr lang="en-US" dirty="0" err="1" smtClean="0"/>
              <a:t>Desventaja</a:t>
            </a:r>
            <a:r>
              <a:rPr dirty="0" smtClean="0"/>
              <a:t> </a:t>
            </a:r>
            <a:r>
              <a:rPr dirty="0"/>
              <a:t>– </a:t>
            </a:r>
            <a:r>
              <a:rPr lang="en-US" dirty="0" smtClean="0"/>
              <a:t>solo se pueden usar en equipos que pueden detenerse a tiempo, no protegen contra objetos voladores y pueden </a:t>
            </a:r>
            <a:r>
              <a:rPr lang="en-US" dirty="0" err="1" smtClean="0"/>
              <a:t>requerir</a:t>
            </a:r>
            <a:r>
              <a:rPr lang="en-US" dirty="0" smtClean="0"/>
              <a:t> </a:t>
            </a:r>
            <a:r>
              <a:rPr lang="en-US" dirty="0" err="1" smtClean="0"/>
              <a:t>alineaciónes</a:t>
            </a:r>
            <a:r>
              <a:rPr lang="en-US" dirty="0" smtClean="0"/>
              <a:t> y </a:t>
            </a:r>
            <a:r>
              <a:rPr lang="en-US" dirty="0" err="1" smtClean="0"/>
              <a:t>calibraciónes</a:t>
            </a:r>
            <a:r>
              <a:rPr lang="en-US" dirty="0" smtClean="0"/>
              <a:t> </a:t>
            </a:r>
            <a:r>
              <a:rPr lang="en-US" dirty="0" err="1" smtClean="0"/>
              <a:t>frecuentemente</a:t>
            </a:r>
            <a:r>
              <a:rPr lang="en-US" dirty="0" smtClean="0"/>
              <a:t>.</a:t>
            </a:r>
            <a:endParaRPr dirty="0"/>
          </a:p>
        </p:txBody>
      </p:sp>
    </p:spTree>
    <p:extLst>
      <p:ext uri="{BB962C8B-B14F-4D97-AF65-F5344CB8AC3E}">
        <p14:creationId xmlns:p14="http://schemas.microsoft.com/office/powerpoint/2010/main" val="36594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rPr lang="en-US" dirty="0" smtClean="0"/>
              <a:t>Las </a:t>
            </a:r>
            <a:r>
              <a:rPr lang="en-US" dirty="0" err="1" smtClean="0"/>
              <a:t>ventajas</a:t>
            </a:r>
            <a:r>
              <a:rPr lang="en-US" dirty="0" smtClean="0"/>
              <a:t> y </a:t>
            </a:r>
            <a:r>
              <a:rPr lang="en-US" dirty="0" err="1" smtClean="0"/>
              <a:t>desventajas</a:t>
            </a:r>
            <a:r>
              <a:rPr lang="en-US" dirty="0" smtClean="0"/>
              <a:t> </a:t>
            </a:r>
            <a:r>
              <a:rPr lang="en-US" dirty="0"/>
              <a:t>de los </a:t>
            </a:r>
            <a:r>
              <a:rPr lang="en-US" dirty="0" err="1"/>
              <a:t>jaladores</a:t>
            </a:r>
            <a:r>
              <a:rPr lang="en-US" dirty="0"/>
              <a:t>/</a:t>
            </a:r>
            <a:r>
              <a:rPr lang="en-US" dirty="0" err="1"/>
              <a:t>tiradores</a:t>
            </a:r>
            <a:r>
              <a:rPr lang="en-US" dirty="0"/>
              <a:t> y los </a:t>
            </a:r>
            <a:r>
              <a:rPr lang="en-US" dirty="0" err="1"/>
              <a:t>dispositivos</a:t>
            </a:r>
            <a:r>
              <a:rPr lang="en-US" dirty="0"/>
              <a:t> de </a:t>
            </a:r>
            <a:r>
              <a:rPr lang="en-US" dirty="0" err="1"/>
              <a:t>sujeción</a:t>
            </a:r>
            <a:r>
              <a:rPr lang="en-US" dirty="0"/>
              <a:t>/</a:t>
            </a:r>
            <a:r>
              <a:rPr lang="en-US" dirty="0" err="1"/>
              <a:t>restricción</a:t>
            </a:r>
            <a:endParaRPr dirty="0"/>
          </a:p>
        </p:txBody>
      </p:sp>
    </p:spTree>
    <p:extLst>
      <p:ext uri="{BB962C8B-B14F-4D97-AF65-F5344CB8AC3E}">
        <p14:creationId xmlns:p14="http://schemas.microsoft.com/office/powerpoint/2010/main" val="104417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rPr lang="en-US" dirty="0" err="1" smtClean="0"/>
              <a:t>Ventajas</a:t>
            </a:r>
            <a:r>
              <a:rPr lang="en-US" dirty="0" smtClean="0"/>
              <a:t> y </a:t>
            </a:r>
            <a:r>
              <a:rPr lang="en-US" dirty="0" err="1" smtClean="0"/>
              <a:t>desventajas</a:t>
            </a:r>
            <a:r>
              <a:rPr lang="en-US" dirty="0" smtClean="0"/>
              <a:t> de los </a:t>
            </a:r>
            <a:r>
              <a:rPr lang="en-US" dirty="0" err="1" smtClean="0"/>
              <a:t>mandos</a:t>
            </a:r>
            <a:r>
              <a:rPr lang="en-US" dirty="0" smtClean="0"/>
              <a:t> a dos </a:t>
            </a:r>
            <a:r>
              <a:rPr lang="en-US" dirty="0" err="1" smtClean="0"/>
              <a:t>manos</a:t>
            </a:r>
            <a:endParaRPr dirty="0"/>
          </a:p>
        </p:txBody>
      </p:sp>
    </p:spTree>
    <p:extLst>
      <p:ext uri="{BB962C8B-B14F-4D97-AF65-F5344CB8AC3E}">
        <p14:creationId xmlns:p14="http://schemas.microsoft.com/office/powerpoint/2010/main" val="448564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dirty="0" err="1" smtClean="0"/>
              <a:t>Estándares</a:t>
            </a:r>
            <a:r>
              <a:rPr lang="en-US" dirty="0" smtClean="0"/>
              <a:t> --</a:t>
            </a:r>
            <a:r>
              <a:rPr lang="en-US" baseline="0" dirty="0" smtClean="0"/>
              <a:t> </a:t>
            </a:r>
            <a:r>
              <a:rPr lang="en-US" dirty="0" err="1" smtClean="0"/>
              <a:t>Subparte</a:t>
            </a:r>
            <a:r>
              <a:rPr lang="en-US" dirty="0" smtClean="0"/>
              <a:t> </a:t>
            </a:r>
            <a:r>
              <a:rPr lang="en-US" baseline="0" dirty="0" smtClean="0"/>
              <a:t>O</a:t>
            </a:r>
            <a:endParaRPr lang="en-US" dirty="0" smtClean="0"/>
          </a:p>
        </p:txBody>
      </p:sp>
    </p:spTree>
    <p:extLst>
      <p:ext uri="{BB962C8B-B14F-4D97-AF65-F5344CB8AC3E}">
        <p14:creationId xmlns:p14="http://schemas.microsoft.com/office/powerpoint/2010/main" val="1353883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dirty="0" smtClean="0"/>
              <a:t>29 CFR 1910.212 </a:t>
            </a:r>
            <a:r>
              <a:rPr lang="es-ES" dirty="0" smtClean="0"/>
              <a:t>cubre los requisitos generales para todas las máquinas</a:t>
            </a:r>
            <a:endParaRPr lang="en-US" dirty="0" smtClean="0"/>
          </a:p>
          <a:p>
            <a:endParaRPr lang="en-US" dirty="0"/>
          </a:p>
        </p:txBody>
      </p:sp>
    </p:spTree>
    <p:extLst>
      <p:ext uri="{BB962C8B-B14F-4D97-AF65-F5344CB8AC3E}">
        <p14:creationId xmlns:p14="http://schemas.microsoft.com/office/powerpoint/2010/main" val="2126862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dirty="0" smtClean="0"/>
              <a:t>29 CFR 1910.212(a)(1) </a:t>
            </a:r>
            <a:r>
              <a:rPr lang="en-US" dirty="0" err="1" smtClean="0"/>
              <a:t>establece</a:t>
            </a:r>
            <a:r>
              <a:rPr lang="en-US" dirty="0" smtClean="0"/>
              <a:t> </a:t>
            </a:r>
            <a:r>
              <a:rPr lang="en-US" dirty="0" err="1" smtClean="0"/>
              <a:t>que</a:t>
            </a:r>
            <a:r>
              <a:rPr lang="en-US" dirty="0" smtClean="0"/>
              <a:t> los </a:t>
            </a:r>
            <a:r>
              <a:rPr lang="en-US" dirty="0" err="1" smtClean="0"/>
              <a:t>empleadores</a:t>
            </a:r>
            <a:r>
              <a:rPr lang="en-US" dirty="0" smtClean="0"/>
              <a:t> </a:t>
            </a:r>
            <a:r>
              <a:rPr lang="en-US" dirty="0" err="1" smtClean="0"/>
              <a:t>deben</a:t>
            </a:r>
            <a:r>
              <a:rPr lang="en-US" dirty="0" smtClean="0"/>
              <a:t> </a:t>
            </a:r>
            <a:r>
              <a:rPr lang="en-US" dirty="0" err="1" smtClean="0"/>
              <a:t>reguardar</a:t>
            </a:r>
            <a:r>
              <a:rPr lang="en-US" dirty="0" smtClean="0"/>
              <a:t> la</a:t>
            </a:r>
            <a:r>
              <a:rPr lang="en-US" baseline="0" dirty="0" smtClean="0"/>
              <a:t> </a:t>
            </a:r>
            <a:r>
              <a:rPr lang="en-US" baseline="0" dirty="0" err="1" smtClean="0"/>
              <a:t>maquinaria</a:t>
            </a:r>
            <a:r>
              <a:rPr lang="en-US" dirty="0" smtClean="0"/>
              <a:t> </a:t>
            </a:r>
            <a:r>
              <a:rPr lang="en-US" dirty="0" err="1" smtClean="0"/>
              <a:t>que</a:t>
            </a:r>
            <a:r>
              <a:rPr lang="en-US" baseline="0" dirty="0" smtClean="0"/>
              <a:t> </a:t>
            </a:r>
            <a:r>
              <a:rPr lang="en-US" baseline="0" dirty="0" err="1" smtClean="0"/>
              <a:t>es</a:t>
            </a:r>
            <a:r>
              <a:rPr lang="en-US" baseline="0" dirty="0" smtClean="0"/>
              <a:t> </a:t>
            </a:r>
            <a:r>
              <a:rPr lang="en-US" baseline="0" dirty="0" err="1" smtClean="0"/>
              <a:t>peligrosa</a:t>
            </a:r>
            <a:r>
              <a:rPr lang="en-US" dirty="0" smtClean="0"/>
              <a:t>. </a:t>
            </a:r>
            <a:r>
              <a:rPr lang="en-US" dirty="0" err="1" smtClean="0"/>
              <a:t>Muestra</a:t>
            </a:r>
            <a:r>
              <a:rPr lang="en-US" dirty="0" smtClean="0"/>
              <a:t> </a:t>
            </a:r>
            <a:r>
              <a:rPr lang="en-US" dirty="0" err="1" smtClean="0"/>
              <a:t>una</a:t>
            </a:r>
            <a:r>
              <a:rPr lang="en-US" dirty="0" smtClean="0"/>
              <a:t> </a:t>
            </a:r>
            <a:r>
              <a:rPr lang="en-US" dirty="0" err="1" smtClean="0"/>
              <a:t>imagen</a:t>
            </a:r>
            <a:r>
              <a:rPr lang="en-US" dirty="0" smtClean="0"/>
              <a:t> de </a:t>
            </a:r>
            <a:r>
              <a:rPr lang="en-US" dirty="0" err="1" smtClean="0"/>
              <a:t>engranajes</a:t>
            </a:r>
            <a:endParaRPr lang="en-US" dirty="0" smtClean="0"/>
          </a:p>
        </p:txBody>
      </p:sp>
    </p:spTree>
    <p:extLst>
      <p:ext uri="{BB962C8B-B14F-4D97-AF65-F5344CB8AC3E}">
        <p14:creationId xmlns:p14="http://schemas.microsoft.com/office/powerpoint/2010/main" val="1306312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dirty="0" smtClean="0"/>
              <a:t>29 CFR 1910.212(a)(3)(ii) – el </a:t>
            </a:r>
            <a:r>
              <a:rPr lang="en-US" dirty="0" err="1" smtClean="0"/>
              <a:t>punto</a:t>
            </a:r>
            <a:r>
              <a:rPr lang="en-US" dirty="0" smtClean="0"/>
              <a:t> de </a:t>
            </a:r>
            <a:r>
              <a:rPr lang="en-US" dirty="0" err="1" smtClean="0"/>
              <a:t>operación</a:t>
            </a:r>
            <a:r>
              <a:rPr lang="en-US" dirty="0" smtClean="0"/>
              <a:t> </a:t>
            </a:r>
            <a:r>
              <a:rPr lang="en-US" dirty="0" err="1" smtClean="0"/>
              <a:t>debe</a:t>
            </a:r>
            <a:r>
              <a:rPr lang="en-US" dirty="0" smtClean="0"/>
              <a:t> </a:t>
            </a:r>
            <a:r>
              <a:rPr lang="en-US" dirty="0" err="1" smtClean="0"/>
              <a:t>estar</a:t>
            </a:r>
            <a:r>
              <a:rPr lang="en-US" dirty="0" smtClean="0"/>
              <a:t> </a:t>
            </a:r>
            <a:r>
              <a:rPr lang="en-US" dirty="0" err="1" smtClean="0"/>
              <a:t>protegido</a:t>
            </a:r>
            <a:r>
              <a:rPr lang="en-US" dirty="0" smtClean="0"/>
              <a:t>..</a:t>
            </a:r>
          </a:p>
          <a:p>
            <a:endParaRPr lang="en-US" dirty="0"/>
          </a:p>
        </p:txBody>
      </p:sp>
    </p:spTree>
    <p:extLst>
      <p:ext uri="{BB962C8B-B14F-4D97-AF65-F5344CB8AC3E}">
        <p14:creationId xmlns:p14="http://schemas.microsoft.com/office/powerpoint/2010/main" val="1475771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rPr lang="es-ES" dirty="0" smtClean="0"/>
              <a:t>Los ventiladores instalados a menos de siete pies de</a:t>
            </a:r>
            <a:r>
              <a:rPr lang="es-ES" baseline="0" dirty="0" smtClean="0"/>
              <a:t> altura </a:t>
            </a:r>
            <a:r>
              <a:rPr lang="es-ES" dirty="0" smtClean="0"/>
              <a:t>del piso deben estar protegidos. El resguardo debe tener aberturas de no más de ½ pulgada. Si aún son accesibles a</a:t>
            </a:r>
            <a:r>
              <a:rPr lang="es-ES" baseline="0" dirty="0" smtClean="0"/>
              <a:t> pesar de estar</a:t>
            </a:r>
            <a:r>
              <a:rPr lang="es-ES" dirty="0" smtClean="0"/>
              <a:t> a una altura de siete pies o mayor, entonces también deben estar protegidos.</a:t>
            </a:r>
          </a:p>
          <a:p>
            <a:endParaRPr lang="es-ES" dirty="0" smtClean="0"/>
          </a:p>
          <a:p>
            <a:r>
              <a:rPr lang="es-ES" dirty="0" smtClean="0"/>
              <a:t>La diapositiva muestra la imagen de un ventilador.</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0961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altLang="en-US" dirty="0" smtClean="0"/>
              <a:t>Converse</a:t>
            </a:r>
            <a:r>
              <a:rPr lang="es-ES" altLang="en-US" baseline="0" dirty="0" smtClean="0"/>
              <a:t> con</a:t>
            </a:r>
            <a:r>
              <a:rPr lang="es-ES" altLang="en-US" dirty="0" smtClean="0"/>
              <a:t> los</a:t>
            </a:r>
            <a:r>
              <a:rPr lang="es-ES" altLang="en-US" baseline="0" dirty="0" smtClean="0"/>
              <a:t> alumnos del curso</a:t>
            </a:r>
            <a:r>
              <a:rPr lang="es-ES" altLang="en-US" dirty="0" smtClean="0"/>
              <a:t> </a:t>
            </a:r>
            <a:r>
              <a:rPr lang="en-US" dirty="0" smtClean="0"/>
              <a:t>¿</a:t>
            </a:r>
            <a:r>
              <a:rPr lang="es-ES" altLang="en-US" dirty="0" smtClean="0"/>
              <a:t>por qué creen que las partes móviles de algunas máquinas no</a:t>
            </a:r>
            <a:r>
              <a:rPr lang="es-ES" altLang="en-US" baseline="0" dirty="0" smtClean="0"/>
              <a:t> son</a:t>
            </a:r>
            <a:r>
              <a:rPr lang="es-ES" altLang="en-US" dirty="0" smtClean="0"/>
              <a:t> protegidas o cubiertas?  A continuación algunas respuestas que podría recibir:</a:t>
            </a:r>
          </a:p>
          <a:p>
            <a:endParaRPr lang="en-US" altLang="en-US" baseline="0" dirty="0" smtClean="0"/>
          </a:p>
          <a:p>
            <a:r>
              <a:rPr lang="es-ES" altLang="en-US" dirty="0">
                <a:latin typeface="Arial" panose="020B0604020202020204" pitchFamily="34" charset="0"/>
                <a:cs typeface="Arial" panose="020B0604020202020204" pitchFamily="34" charset="0"/>
              </a:rPr>
              <a:t>Nadie metería allí su brazo, mano, dedo, cabeza, etc.</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Se supone que nadie debe estar allá atrás, ahí adentro, ni alrededor de la máquina mientras está funcionando</a:t>
            </a:r>
            <a:r>
              <a:rPr lang="en-US" altLang="en-US" dirty="0">
                <a:latin typeface="Arial" panose="020B0604020202020204" pitchFamily="34" charset="0"/>
                <a:cs typeface="Arial" panose="020B0604020202020204" pitchFamily="34" charset="0"/>
              </a:rPr>
              <a:t>.</a:t>
            </a:r>
          </a:p>
          <a:p>
            <a:r>
              <a:rPr lang="es-ES" altLang="en-US" dirty="0">
                <a:latin typeface="Arial" panose="020B0604020202020204" pitchFamily="34" charset="0"/>
                <a:cs typeface="Arial" panose="020B0604020202020204" pitchFamily="34" charset="0"/>
              </a:rPr>
              <a:t>La máquina vino de esa manera; nunca tuvo </a:t>
            </a:r>
            <a:r>
              <a:rPr lang="en-US" altLang="en-US" dirty="0" err="1">
                <a:latin typeface="Arial" panose="020B0604020202020204" pitchFamily="34" charset="0"/>
                <a:cs typeface="Arial" panose="020B0604020202020204" pitchFamily="34" charset="0"/>
              </a:rPr>
              <a:t>resguardo</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Lo he estado haciendo así durante veinte años sin ningún problema.</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El </a:t>
            </a:r>
            <a:r>
              <a:rPr lang="en-US" altLang="en-US" dirty="0" err="1">
                <a:latin typeface="Arial" panose="020B0604020202020204" pitchFamily="34" charset="0"/>
                <a:cs typeface="Arial" panose="020B0604020202020204" pitchFamily="34" charset="0"/>
              </a:rPr>
              <a:t>resguardo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está</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estorbando</a:t>
            </a:r>
            <a:r>
              <a:rPr lang="en-US" altLang="en-US" dirty="0">
                <a:latin typeface="Arial" panose="020B0604020202020204" pitchFamily="34" charset="0"/>
                <a:cs typeface="Arial" panose="020B0604020202020204" pitchFamily="34" charset="0"/>
              </a:rPr>
              <a:t>.</a:t>
            </a:r>
          </a:p>
          <a:p>
            <a:r>
              <a:rPr lang="en-US" altLang="en-US" dirty="0">
                <a:latin typeface="Arial" panose="020B0604020202020204" pitchFamily="34" charset="0"/>
                <a:cs typeface="Arial" panose="020B0604020202020204" pitchFamily="34" charset="0"/>
              </a:rPr>
              <a:t>El inspector no </a:t>
            </a:r>
            <a:r>
              <a:rPr lang="en-US" altLang="en-US" dirty="0" err="1">
                <a:latin typeface="Arial" panose="020B0604020202020204" pitchFamily="34" charset="0"/>
                <a:cs typeface="Arial" panose="020B0604020202020204" pitchFamily="34" charset="0"/>
              </a:rPr>
              <a:t>dijo</a:t>
            </a:r>
            <a:r>
              <a:rPr lang="en-US" altLang="en-US" dirty="0">
                <a:latin typeface="Arial" panose="020B0604020202020204" pitchFamily="34" charset="0"/>
                <a:cs typeface="Arial" panose="020B0604020202020204" pitchFamily="34" charset="0"/>
              </a:rPr>
              <a:t> nada.</a:t>
            </a:r>
          </a:p>
          <a:p>
            <a:r>
              <a:rPr lang="en-US" altLang="en-US" dirty="0">
                <a:latin typeface="Arial" panose="020B0604020202020204" pitchFamily="34" charset="0"/>
                <a:cs typeface="Arial" panose="020B0604020202020204" pitchFamily="34" charset="0"/>
              </a:rPr>
              <a:t>Cuesta </a:t>
            </a:r>
            <a:r>
              <a:rPr lang="en-US" altLang="en-US" dirty="0" err="1">
                <a:latin typeface="Arial" panose="020B0604020202020204" pitchFamily="34" charset="0"/>
                <a:cs typeface="Arial" panose="020B0604020202020204" pitchFamily="34" charset="0"/>
              </a:rPr>
              <a:t>demasiado</a:t>
            </a:r>
            <a:r>
              <a:rPr lang="en-US" altLang="en-US" dirty="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972349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rPr lang="en-US" dirty="0" smtClean="0"/>
              <a:t>La </a:t>
            </a:r>
            <a:r>
              <a:rPr lang="en-US" dirty="0" err="1" smtClean="0"/>
              <a:t>imagen</a:t>
            </a:r>
            <a:r>
              <a:rPr lang="en-US" dirty="0" smtClean="0"/>
              <a:t> de la </a:t>
            </a:r>
            <a:r>
              <a:rPr lang="en-US" dirty="0" err="1" smtClean="0"/>
              <a:t>izquierda</a:t>
            </a:r>
            <a:r>
              <a:rPr lang="en-US" dirty="0" smtClean="0"/>
              <a:t> </a:t>
            </a:r>
            <a:r>
              <a:rPr lang="en-US" dirty="0" err="1" smtClean="0"/>
              <a:t>es</a:t>
            </a:r>
            <a:r>
              <a:rPr lang="en-US" dirty="0" smtClean="0"/>
              <a:t> de un </a:t>
            </a:r>
            <a:r>
              <a:rPr lang="en-US" dirty="0" err="1" smtClean="0"/>
              <a:t>ventilador</a:t>
            </a:r>
            <a:r>
              <a:rPr lang="en-US" dirty="0" smtClean="0"/>
              <a:t> </a:t>
            </a:r>
            <a:r>
              <a:rPr lang="en-US" dirty="0" err="1" smtClean="0"/>
              <a:t>que</a:t>
            </a:r>
            <a:r>
              <a:rPr lang="en-US" dirty="0" smtClean="0"/>
              <a:t> </a:t>
            </a:r>
            <a:r>
              <a:rPr lang="en-US" dirty="0" err="1" smtClean="0"/>
              <a:t>está</a:t>
            </a:r>
            <a:r>
              <a:rPr lang="en-US" dirty="0" smtClean="0"/>
              <a:t> </a:t>
            </a:r>
            <a:r>
              <a:rPr lang="en-US" dirty="0" err="1" smtClean="0"/>
              <a:t>adecuadamente</a:t>
            </a:r>
            <a:r>
              <a:rPr lang="en-US" dirty="0" smtClean="0"/>
              <a:t> </a:t>
            </a:r>
            <a:r>
              <a:rPr lang="en-US" dirty="0" err="1" smtClean="0"/>
              <a:t>protegido</a:t>
            </a:r>
            <a:r>
              <a:rPr lang="en-US" dirty="0" smtClean="0"/>
              <a:t> con </a:t>
            </a:r>
            <a:r>
              <a:rPr lang="en-US" dirty="0" err="1" smtClean="0"/>
              <a:t>aberturas</a:t>
            </a:r>
            <a:r>
              <a:rPr lang="en-US" dirty="0" smtClean="0"/>
              <a:t> de </a:t>
            </a:r>
            <a:r>
              <a:rPr lang="en-US" dirty="0" err="1" smtClean="0"/>
              <a:t>menos</a:t>
            </a:r>
            <a:r>
              <a:rPr lang="en-US" dirty="0" smtClean="0"/>
              <a:t> de ½ </a:t>
            </a:r>
            <a:r>
              <a:rPr lang="en-US" dirty="0" err="1" smtClean="0"/>
              <a:t>pulgada</a:t>
            </a:r>
            <a:r>
              <a:rPr lang="en-US" dirty="0" smtClean="0"/>
              <a:t>. </a:t>
            </a:r>
          </a:p>
          <a:p>
            <a:r>
              <a:rPr lang="en-US" dirty="0" smtClean="0"/>
              <a:t>29 CFR 1910.212 (a) (5)</a:t>
            </a:r>
          </a:p>
          <a:p>
            <a:endParaRPr lang="en-US" dirty="0" smtClean="0"/>
          </a:p>
          <a:p>
            <a:r>
              <a:rPr lang="en-US" dirty="0" smtClean="0"/>
              <a:t>La </a:t>
            </a:r>
            <a:r>
              <a:rPr lang="en-US" dirty="0" err="1" smtClean="0"/>
              <a:t>segunda</a:t>
            </a:r>
            <a:r>
              <a:rPr lang="en-US" dirty="0" smtClean="0"/>
              <a:t> </a:t>
            </a:r>
            <a:r>
              <a:rPr lang="en-US" dirty="0" err="1" smtClean="0"/>
              <a:t>imagen</a:t>
            </a:r>
            <a:r>
              <a:rPr lang="en-US" dirty="0" smtClean="0"/>
              <a:t> de la </a:t>
            </a:r>
            <a:r>
              <a:rPr lang="en-US" dirty="0" err="1" smtClean="0"/>
              <a:t>derecha</a:t>
            </a:r>
            <a:r>
              <a:rPr lang="en-US" dirty="0" smtClean="0"/>
              <a:t> </a:t>
            </a:r>
            <a:r>
              <a:rPr lang="en-US" dirty="0" err="1" smtClean="0"/>
              <a:t>es</a:t>
            </a:r>
            <a:r>
              <a:rPr lang="en-US" dirty="0" smtClean="0"/>
              <a:t> de un </a:t>
            </a:r>
            <a:r>
              <a:rPr lang="en-US" dirty="0" err="1" smtClean="0"/>
              <a:t>ventilador</a:t>
            </a:r>
            <a:r>
              <a:rPr lang="en-US" dirty="0" smtClean="0"/>
              <a:t> </a:t>
            </a:r>
            <a:r>
              <a:rPr lang="en-US" dirty="0" err="1" smtClean="0"/>
              <a:t>que</a:t>
            </a:r>
            <a:r>
              <a:rPr lang="en-US" dirty="0" smtClean="0"/>
              <a:t> no </a:t>
            </a:r>
            <a:r>
              <a:rPr lang="en-US" dirty="0" err="1" smtClean="0"/>
              <a:t>está</a:t>
            </a:r>
            <a:r>
              <a:rPr lang="en-US" dirty="0" smtClean="0"/>
              <a:t> </a:t>
            </a:r>
            <a:r>
              <a:rPr lang="en-US" dirty="0" err="1" smtClean="0"/>
              <a:t>adecuadamente</a:t>
            </a:r>
            <a:r>
              <a:rPr lang="en-US" dirty="0" smtClean="0"/>
              <a:t> </a:t>
            </a:r>
            <a:r>
              <a:rPr lang="en-US" dirty="0" err="1" smtClean="0"/>
              <a:t>protegido</a:t>
            </a:r>
            <a:r>
              <a:rPr lang="en-US" dirty="0" smtClean="0"/>
              <a:t> con </a:t>
            </a:r>
            <a:r>
              <a:rPr lang="en-US" dirty="0" err="1" smtClean="0"/>
              <a:t>aberturas</a:t>
            </a:r>
            <a:r>
              <a:rPr lang="en-US" dirty="0" smtClean="0"/>
              <a:t> de </a:t>
            </a:r>
            <a:r>
              <a:rPr lang="en-US" dirty="0" err="1" smtClean="0"/>
              <a:t>más</a:t>
            </a:r>
            <a:r>
              <a:rPr lang="en-US" dirty="0" smtClean="0"/>
              <a:t> de ½ </a:t>
            </a:r>
            <a:r>
              <a:rPr lang="en-US" dirty="0" err="1" smtClean="0"/>
              <a:t>pulgada</a:t>
            </a:r>
            <a:r>
              <a:rPr lang="en-US" dirty="0" smtClean="0"/>
              <a:t>.</a:t>
            </a:r>
          </a:p>
          <a:p>
            <a:endParaRPr lang="en-US" dirty="0" smtClean="0"/>
          </a:p>
          <a:p>
            <a:r>
              <a:rPr lang="en-US" dirty="0" smtClean="0"/>
              <a:t>Fuente de </a:t>
            </a:r>
            <a:r>
              <a:rPr lang="en-US" dirty="0" err="1" smtClean="0"/>
              <a:t>imágenes</a:t>
            </a:r>
            <a:r>
              <a:rPr lang="en-US" dirty="0" smtClean="0"/>
              <a:t>: </a:t>
            </a:r>
            <a:r>
              <a:rPr lang="en-US" dirty="0" err="1" smtClean="0"/>
              <a:t>fotos</a:t>
            </a:r>
            <a:r>
              <a:rPr lang="en-US" dirty="0" smtClean="0"/>
              <a:t> de </a:t>
            </a:r>
            <a:r>
              <a:rPr lang="en-US" dirty="0" err="1" smtClean="0"/>
              <a:t>archivo</a:t>
            </a:r>
            <a:r>
              <a:rPr lang="en-US" dirty="0" smtClean="0"/>
              <a:t> </a:t>
            </a:r>
            <a:r>
              <a:rPr lang="en-US" dirty="0" err="1" smtClean="0"/>
              <a:t>gratuitas</a:t>
            </a:r>
            <a:r>
              <a:rPr lang="en-US" dirty="0" smtClean="0"/>
              <a:t> de </a:t>
            </a:r>
            <a:r>
              <a:rPr lang="en-US" dirty="0" err="1" smtClean="0"/>
              <a:t>ventiladores</a:t>
            </a:r>
            <a:r>
              <a:rPr lang="en-US" dirty="0" smtClean="0"/>
              <a:t> en </a:t>
            </a:r>
            <a:r>
              <a:rPr lang="en-US" dirty="0" err="1" smtClean="0"/>
              <a:t>imágenes</a:t>
            </a:r>
            <a:r>
              <a:rPr lang="en-US" dirty="0" smtClean="0"/>
              <a:t> de Google.</a:t>
            </a:r>
            <a:endParaRPr dirty="0"/>
          </a:p>
        </p:txBody>
      </p:sp>
    </p:spTree>
    <p:extLst>
      <p:ext uri="{BB962C8B-B14F-4D97-AF65-F5344CB8AC3E}">
        <p14:creationId xmlns:p14="http://schemas.microsoft.com/office/powerpoint/2010/main" val="7917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dirty="0" smtClean="0"/>
              <a:t>29 CFR 1910.212(b) – </a:t>
            </a:r>
            <a:r>
              <a:rPr lang="en-US" dirty="0" err="1" smtClean="0"/>
              <a:t>equipo</a:t>
            </a:r>
            <a:r>
              <a:rPr lang="en-US" dirty="0" smtClean="0"/>
              <a:t> </a:t>
            </a:r>
            <a:r>
              <a:rPr lang="en-US" dirty="0" err="1" smtClean="0"/>
              <a:t>anclado</a:t>
            </a:r>
            <a:r>
              <a:rPr lang="en-US" dirty="0" smtClean="0"/>
              <a:t>/</a:t>
            </a:r>
            <a:r>
              <a:rPr lang="en-US" dirty="0" err="1" smtClean="0"/>
              <a:t>fijado</a:t>
            </a:r>
            <a:r>
              <a:rPr lang="en-US" dirty="0" smtClean="0"/>
              <a:t> de </a:t>
            </a:r>
            <a:r>
              <a:rPr lang="en-US" dirty="0" err="1" smtClean="0"/>
              <a:t>manera</a:t>
            </a:r>
            <a:r>
              <a:rPr lang="en-US" dirty="0" smtClean="0"/>
              <a:t> </a:t>
            </a:r>
            <a:r>
              <a:rPr lang="en-US" dirty="0" err="1" smtClean="0"/>
              <a:t>segura</a:t>
            </a:r>
            <a:endParaRPr lang="en-US" dirty="0" smtClean="0"/>
          </a:p>
        </p:txBody>
      </p:sp>
    </p:spTree>
    <p:extLst>
      <p:ext uri="{BB962C8B-B14F-4D97-AF65-F5344CB8AC3E}">
        <p14:creationId xmlns:p14="http://schemas.microsoft.com/office/powerpoint/2010/main" val="177036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n-US" dirty="0" smtClean="0"/>
              <a:t>29 CFR 1910.215 </a:t>
            </a:r>
            <a:r>
              <a:rPr lang="en-US" dirty="0" err="1" smtClean="0"/>
              <a:t>trata</a:t>
            </a:r>
            <a:r>
              <a:rPr lang="en-US" baseline="0" dirty="0" smtClean="0"/>
              <a:t> </a:t>
            </a:r>
            <a:r>
              <a:rPr lang="en-US" baseline="0" dirty="0" err="1" smtClean="0"/>
              <a:t>sobre</a:t>
            </a:r>
            <a:r>
              <a:rPr lang="en-US" dirty="0" smtClean="0"/>
              <a:t> la </a:t>
            </a:r>
            <a:r>
              <a:rPr lang="en-US" dirty="0" err="1" smtClean="0"/>
              <a:t>maquinaria</a:t>
            </a:r>
            <a:r>
              <a:rPr lang="en-US" dirty="0" smtClean="0"/>
              <a:t> </a:t>
            </a:r>
            <a:r>
              <a:rPr lang="en-US" dirty="0" err="1" smtClean="0"/>
              <a:t>que</a:t>
            </a:r>
            <a:r>
              <a:rPr lang="en-US" baseline="0" dirty="0" smtClean="0"/>
              <a:t> </a:t>
            </a:r>
            <a:r>
              <a:rPr lang="en-US" baseline="0" dirty="0" err="1" smtClean="0"/>
              <a:t>utiliza</a:t>
            </a:r>
            <a:r>
              <a:rPr lang="en-US" baseline="0" dirty="0" smtClean="0"/>
              <a:t> </a:t>
            </a:r>
            <a:r>
              <a:rPr lang="en-US" dirty="0" err="1" smtClean="0"/>
              <a:t>ruedas</a:t>
            </a:r>
            <a:r>
              <a:rPr lang="en-US" dirty="0" smtClean="0"/>
              <a:t> </a:t>
            </a:r>
            <a:r>
              <a:rPr lang="en-US" dirty="0" err="1" smtClean="0"/>
              <a:t>abrasivas</a:t>
            </a:r>
            <a:endParaRPr lang="en-US" dirty="0" smtClean="0"/>
          </a:p>
          <a:p>
            <a:endParaRPr lang="en-US" dirty="0"/>
          </a:p>
        </p:txBody>
      </p:sp>
    </p:spTree>
    <p:extLst>
      <p:ext uri="{BB962C8B-B14F-4D97-AF65-F5344CB8AC3E}">
        <p14:creationId xmlns:p14="http://schemas.microsoft.com/office/powerpoint/2010/main" val="1189755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r>
              <a:rPr lang="es-ES" dirty="0" smtClean="0"/>
              <a:t>La imagen muestra una amoladora de banco, que tiene los </a:t>
            </a:r>
            <a:r>
              <a:rPr lang="en-US" dirty="0" err="1" smtClean="0"/>
              <a:t>descansos</a:t>
            </a:r>
            <a:r>
              <a:rPr lang="en-US" baseline="0" dirty="0" smtClean="0"/>
              <a:t> --</a:t>
            </a:r>
            <a:r>
              <a:rPr lang="es-ES" baseline="0" dirty="0" smtClean="0"/>
              <a:t>para la pieza o producto a ser trabajado--</a:t>
            </a:r>
            <a:r>
              <a:rPr lang="es-ES" dirty="0" smtClean="0"/>
              <a:t> en su lugar, y</a:t>
            </a:r>
            <a:r>
              <a:rPr lang="es-ES" baseline="0" dirty="0" smtClean="0"/>
              <a:t> los cuales</a:t>
            </a:r>
            <a:r>
              <a:rPr lang="es-ES" dirty="0" smtClean="0"/>
              <a:t> están colocados a 1/8 de pulgada de la rueda. Esta amoladora de banco no tiene guardas</a:t>
            </a:r>
            <a:r>
              <a:rPr lang="es-ES" baseline="0" dirty="0" smtClean="0"/>
              <a:t> contra chispas</a:t>
            </a:r>
            <a:r>
              <a:rPr lang="es-ES" dirty="0" smtClean="0"/>
              <a:t>.</a:t>
            </a:r>
            <a:endParaRPr lang="en-US" dirty="0" smtClean="0"/>
          </a:p>
          <a:p>
            <a:endParaRPr lang="en-US" dirty="0" smtClean="0"/>
          </a:p>
        </p:txBody>
      </p:sp>
    </p:spTree>
    <p:extLst>
      <p:ext uri="{BB962C8B-B14F-4D97-AF65-F5344CB8AC3E}">
        <p14:creationId xmlns:p14="http://schemas.microsoft.com/office/powerpoint/2010/main" val="1003829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r>
              <a:rPr lang="es-ES" dirty="0" smtClean="0"/>
              <a:t>La imagen muestra una amoladora de banco con un</a:t>
            </a:r>
            <a:r>
              <a:rPr lang="es-ES" baseline="0" dirty="0" smtClean="0"/>
              <a:t> guarda contra chispas</a:t>
            </a:r>
            <a:r>
              <a:rPr lang="es-ES" dirty="0" smtClean="0"/>
              <a:t> y un </a:t>
            </a:r>
            <a:r>
              <a:rPr lang="en-US" dirty="0" err="1" smtClean="0"/>
              <a:t>descanso</a:t>
            </a:r>
            <a:r>
              <a:rPr lang="es-ES" dirty="0" smtClean="0"/>
              <a:t> para</a:t>
            </a:r>
            <a:r>
              <a:rPr lang="es-ES" baseline="0" dirty="0" smtClean="0"/>
              <a:t> la</a:t>
            </a:r>
            <a:r>
              <a:rPr lang="es-ES" dirty="0" smtClean="0"/>
              <a:t> herramienta. Comente sobre cómo ambos se van desajustando a medida que se utiliza la amoladora, porque la rueda a medida que se va pulverizando se</a:t>
            </a:r>
            <a:r>
              <a:rPr lang="es-ES" baseline="0" dirty="0" smtClean="0"/>
              <a:t> va haciendo</a:t>
            </a:r>
            <a:r>
              <a:rPr lang="es-ES" dirty="0" smtClean="0"/>
              <a:t> más pequeña. Debe haber controles administrativos y un sistema estricto para garantizar que la contra chispa y el descanso de la herramienta se mantienen ajustados adecuadamente.</a:t>
            </a:r>
            <a:endParaRPr lang="en-US" dirty="0" smtClean="0"/>
          </a:p>
          <a:p>
            <a:endParaRPr lang="en-US" dirty="0" smtClean="0"/>
          </a:p>
        </p:txBody>
      </p:sp>
    </p:spTree>
    <p:extLst>
      <p:ext uri="{BB962C8B-B14F-4D97-AF65-F5344CB8AC3E}">
        <p14:creationId xmlns:p14="http://schemas.microsoft.com/office/powerpoint/2010/main" val="730707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r>
              <a:rPr lang="es-ES" dirty="0" smtClean="0"/>
              <a:t>Hable</a:t>
            </a:r>
            <a:r>
              <a:rPr lang="es-ES" baseline="0" dirty="0" smtClean="0"/>
              <a:t> sobre de </a:t>
            </a:r>
            <a:r>
              <a:rPr lang="es-ES" dirty="0" smtClean="0"/>
              <a:t>qué se trata la prueba de anillo. Para efectuar</a:t>
            </a:r>
            <a:r>
              <a:rPr lang="es-ES" baseline="0" dirty="0" smtClean="0"/>
              <a:t> la prueba</a:t>
            </a:r>
            <a:r>
              <a:rPr lang="es-ES" dirty="0" smtClean="0"/>
              <a:t>, las </a:t>
            </a:r>
            <a:r>
              <a:rPr lang="en-US" dirty="0" err="1" smtClean="0"/>
              <a:t>ruedas</a:t>
            </a:r>
            <a:r>
              <a:rPr lang="en-US" dirty="0" smtClean="0"/>
              <a:t> de </a:t>
            </a:r>
            <a:r>
              <a:rPr lang="en-US" dirty="0" err="1" smtClean="0"/>
              <a:t>rectificado</a:t>
            </a:r>
            <a:r>
              <a:rPr lang="en-US" dirty="0" smtClean="0"/>
              <a:t> </a:t>
            </a:r>
            <a:r>
              <a:rPr lang="es-ES" dirty="0" smtClean="0"/>
              <a:t> deben golpearse suavemente con un instrumento liviano y </a:t>
            </a:r>
            <a:r>
              <a:rPr lang="es-ES" b="1" dirty="0" smtClean="0"/>
              <a:t>no metálico</a:t>
            </a:r>
            <a:r>
              <a:rPr lang="es-ES" dirty="0" smtClean="0"/>
              <a:t>. Si las ruedas suenan agrietados o dañadas, no deben usarse porque estando en funcionamiento</a:t>
            </a:r>
            <a:r>
              <a:rPr lang="en-US" dirty="0" smtClean="0"/>
              <a:t> </a:t>
            </a:r>
            <a:r>
              <a:rPr lang="es-ES" dirty="0" smtClean="0"/>
              <a:t>podrían desprenderse peque</a:t>
            </a:r>
            <a:r>
              <a:rPr lang="x-none" dirty="0" smtClean="0"/>
              <a:t>ños pedazos</a:t>
            </a:r>
            <a:r>
              <a:rPr lang="es-ES" dirty="0" smtClean="0"/>
              <a:t>. Una</a:t>
            </a:r>
            <a:r>
              <a:rPr lang="es-ES" baseline="0" dirty="0" smtClean="0"/>
              <a:t> </a:t>
            </a:r>
            <a:r>
              <a:rPr lang="es-ES" dirty="0" smtClean="0"/>
              <a:t>rueda estable y sin daños, cuando se somete</a:t>
            </a:r>
            <a:r>
              <a:rPr lang="es-ES" baseline="0" dirty="0" smtClean="0"/>
              <a:t> a la prueba de anillo</a:t>
            </a:r>
            <a:r>
              <a:rPr lang="es-ES" dirty="0" smtClean="0"/>
              <a:t>, emitir</a:t>
            </a:r>
            <a:r>
              <a:rPr lang="x-none" dirty="0" smtClean="0"/>
              <a:t>á</a:t>
            </a:r>
            <a:r>
              <a:rPr lang="es-ES" dirty="0" smtClean="0"/>
              <a:t> un sonido metálico claro como</a:t>
            </a:r>
            <a:r>
              <a:rPr lang="es-ES" baseline="0" dirty="0" smtClean="0"/>
              <a:t> un</a:t>
            </a:r>
            <a:r>
              <a:rPr lang="es-ES" dirty="0" smtClean="0"/>
              <a:t> “timbre".</a:t>
            </a:r>
          </a:p>
          <a:p>
            <a:endParaRPr lang="es-ES" dirty="0" smtClean="0"/>
          </a:p>
          <a:p>
            <a:r>
              <a:rPr lang="es-ES" b="1" dirty="0" smtClean="0"/>
              <a:t>Ilustración</a:t>
            </a:r>
            <a:r>
              <a:rPr lang="es-ES" dirty="0" smtClean="0"/>
              <a:t>: El gráfico muestra una</a:t>
            </a:r>
            <a:r>
              <a:rPr lang="es-ES" baseline="0" dirty="0" smtClean="0"/>
              <a:t> </a:t>
            </a:r>
            <a:r>
              <a:rPr lang="es-ES" dirty="0" smtClean="0"/>
              <a:t>rueda de rectificado dividida en cuadrantes y las flechas indican donde debe golpearse la rueda con una herramienta no metálica. (Fuente: Idaho </a:t>
            </a:r>
            <a:r>
              <a:rPr lang="es-ES" dirty="0" err="1" smtClean="0"/>
              <a:t>State</a:t>
            </a:r>
            <a:r>
              <a:rPr lang="es-ES" dirty="0" smtClean="0"/>
              <a:t> </a:t>
            </a:r>
            <a:r>
              <a:rPr lang="es-ES" dirty="0" err="1" smtClean="0"/>
              <a:t>University</a:t>
            </a:r>
            <a:r>
              <a:rPr lang="es-ES" dirty="0" smtClean="0"/>
              <a:t>. Office of </a:t>
            </a:r>
            <a:r>
              <a:rPr lang="es-ES" dirty="0" err="1" smtClean="0"/>
              <a:t>Workforce</a:t>
            </a:r>
            <a:r>
              <a:rPr lang="es-ES" dirty="0" smtClean="0"/>
              <a:t> Training)</a:t>
            </a:r>
            <a:endParaRPr lang="en-US" dirty="0" smtClean="0"/>
          </a:p>
          <a:p>
            <a:endParaRPr lang="en-US" dirty="0" smtClean="0"/>
          </a:p>
        </p:txBody>
      </p:sp>
    </p:spTree>
    <p:extLst>
      <p:ext uri="{BB962C8B-B14F-4D97-AF65-F5344CB8AC3E}">
        <p14:creationId xmlns:p14="http://schemas.microsoft.com/office/powerpoint/2010/main" val="1691106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r>
              <a:rPr lang="en-US" dirty="0" smtClean="0"/>
              <a:t>29 CFR 1910.217 se </a:t>
            </a:r>
            <a:r>
              <a:rPr lang="en-US" dirty="0" err="1" smtClean="0"/>
              <a:t>refiere</a:t>
            </a:r>
            <a:r>
              <a:rPr lang="en-US" dirty="0" smtClean="0"/>
              <a:t> a </a:t>
            </a:r>
            <a:r>
              <a:rPr lang="en-US" dirty="0" err="1" smtClean="0"/>
              <a:t>las</a:t>
            </a:r>
            <a:r>
              <a:rPr lang="en-US" dirty="0" smtClean="0"/>
              <a:t> </a:t>
            </a:r>
            <a:r>
              <a:rPr lang="en-US" dirty="0" err="1" smtClean="0"/>
              <a:t>prensas</a:t>
            </a:r>
            <a:r>
              <a:rPr lang="en-US" dirty="0" smtClean="0"/>
              <a:t> </a:t>
            </a:r>
            <a:r>
              <a:rPr lang="x-none" dirty="0" smtClean="0"/>
              <a:t>mecánica</a:t>
            </a:r>
            <a:r>
              <a:rPr lang="en-US" dirty="0" smtClean="0"/>
              <a:t>s de </a:t>
            </a:r>
            <a:r>
              <a:rPr lang="en-US" dirty="0" err="1" smtClean="0"/>
              <a:t>potencia</a:t>
            </a:r>
            <a:endParaRPr lang="en-US" dirty="0" smtClean="0"/>
          </a:p>
          <a:p>
            <a:endParaRPr lang="en-US" dirty="0" smtClean="0"/>
          </a:p>
          <a:p>
            <a:r>
              <a:rPr lang="es-ES" dirty="0" smtClean="0"/>
              <a:t>Esto se tratará con más detalles para los que lo elijan como un tema opcional.</a:t>
            </a:r>
            <a:endParaRPr lang="en-US" dirty="0" smtClean="0"/>
          </a:p>
          <a:p>
            <a:endParaRPr lang="en-US" dirty="0" smtClean="0"/>
          </a:p>
        </p:txBody>
      </p:sp>
    </p:spTree>
    <p:extLst>
      <p:ext uri="{BB962C8B-B14F-4D97-AF65-F5344CB8AC3E}">
        <p14:creationId xmlns:p14="http://schemas.microsoft.com/office/powerpoint/2010/main" val="473146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noRot="1" noChangeAspect="1"/>
          </p:cNvSpPr>
          <p:nvPr>
            <p:ph type="sldImg"/>
          </p:nvPr>
        </p:nvSpPr>
        <p:spPr>
          <a:prstGeom prst="rect">
            <a:avLst/>
          </a:prstGeom>
        </p:spPr>
        <p:txBody>
          <a:bodyPr/>
          <a:lstStyle/>
          <a:p>
            <a:endParaRPr/>
          </a:p>
        </p:txBody>
      </p:sp>
      <p:sp>
        <p:nvSpPr>
          <p:cNvPr id="451" name="Shape 451"/>
          <p:cNvSpPr>
            <a:spLocks noGrp="1"/>
          </p:cNvSpPr>
          <p:nvPr>
            <p:ph type="body" sz="quarter" idx="1"/>
          </p:nvPr>
        </p:nvSpPr>
        <p:spPr>
          <a:prstGeom prst="rect">
            <a:avLst/>
          </a:prstGeom>
        </p:spPr>
        <p:txBody>
          <a:bodyPr/>
          <a:lstStyle/>
          <a:p>
            <a:r>
              <a:rPr lang="es-ES" dirty="0" smtClean="0"/>
              <a:t>Imagen de una prensa mecánica de potencia. Observe el volante de inercia, el punto de operación y las cortinas de luz.</a:t>
            </a:r>
            <a:endParaRPr lang="en-US" dirty="0" smtClean="0"/>
          </a:p>
          <a:p>
            <a:r>
              <a:rPr lang="en-US" baseline="0" dirty="0" smtClean="0"/>
              <a:t> </a:t>
            </a:r>
            <a:endParaRPr lang="en-US" dirty="0"/>
          </a:p>
        </p:txBody>
      </p:sp>
    </p:spTree>
    <p:extLst>
      <p:ext uri="{BB962C8B-B14F-4D97-AF65-F5344CB8AC3E}">
        <p14:creationId xmlns:p14="http://schemas.microsoft.com/office/powerpoint/2010/main" val="36826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rPr lang="es-ES" dirty="0" smtClean="0"/>
              <a:t>Hable</a:t>
            </a:r>
            <a:r>
              <a:rPr lang="es-ES" baseline="0" dirty="0" smtClean="0"/>
              <a:t> sobre</a:t>
            </a:r>
            <a:r>
              <a:rPr lang="es-ES" dirty="0" smtClean="0"/>
              <a:t> las diferencias entre una prensa de revolución completa y una de revolución parcial. Una prensa de revolución completa durará un ciclo de rotación completo, independientemente de los</a:t>
            </a:r>
            <a:r>
              <a:rPr lang="es-ES" baseline="0" dirty="0" smtClean="0"/>
              <a:t> </a:t>
            </a:r>
            <a:r>
              <a:rPr lang="es-ES" dirty="0" smtClean="0"/>
              <a:t>resguardos, los controles, etc. Una prensa de rotación parcial puede ser detenida durante el ciclo de rotación.</a:t>
            </a:r>
          </a:p>
          <a:p>
            <a:endParaRPr lang="es-ES" dirty="0" smtClean="0"/>
          </a:p>
          <a:p>
            <a:pPr algn="l" defTabSz="937626" rtl="0" eaLnBrk="0" fontAlgn="base" hangingPunct="0">
              <a:spcBef>
                <a:spcPct val="30000"/>
              </a:spcBef>
              <a:spcAft>
                <a:spcPct val="0"/>
              </a:spcAft>
              <a:defRPr/>
            </a:pPr>
            <a:r>
              <a:rPr lang="es-ES" dirty="0" smtClean="0"/>
              <a:t>Hable</a:t>
            </a:r>
            <a:r>
              <a:rPr lang="es-ES" baseline="0" dirty="0" smtClean="0"/>
              <a:t> sobre</a:t>
            </a:r>
            <a:r>
              <a:rPr lang="es-ES" dirty="0" smtClean="0"/>
              <a:t> qué tipo de protección se puede usar con prensas de revolución completa comparada a las de revolución parcial.  Los dispositivos de detección de presencia no detendrán una prensa de revolución completa, pero detendrán una prensa de revolución parcial. Los resguardos físicos se usan en prensas de revolución completa.</a:t>
            </a:r>
            <a:endParaRPr lang="en-US" dirty="0" smtClean="0"/>
          </a:p>
          <a:p>
            <a:endParaRPr lang="en-US" baseline="0" dirty="0" smtClean="0"/>
          </a:p>
        </p:txBody>
      </p:sp>
    </p:spTree>
    <p:extLst>
      <p:ext uri="{BB962C8B-B14F-4D97-AF65-F5344CB8AC3E}">
        <p14:creationId xmlns:p14="http://schemas.microsoft.com/office/powerpoint/2010/main" val="472804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p>
            <a:r>
              <a:rPr lang="en-US" dirty="0" smtClean="0"/>
              <a:t>El </a:t>
            </a:r>
            <a:r>
              <a:rPr lang="en-US" dirty="0" err="1" smtClean="0"/>
              <a:t>punto</a:t>
            </a:r>
            <a:r>
              <a:rPr lang="en-US" dirty="0" smtClean="0"/>
              <a:t> de </a:t>
            </a:r>
            <a:r>
              <a:rPr lang="en-US" dirty="0" err="1" smtClean="0"/>
              <a:t>operación</a:t>
            </a:r>
            <a:r>
              <a:rPr lang="en-US" dirty="0" smtClean="0"/>
              <a:t> </a:t>
            </a:r>
            <a:r>
              <a:rPr lang="en-US" dirty="0" err="1" smtClean="0"/>
              <a:t>tiene</a:t>
            </a:r>
            <a:r>
              <a:rPr lang="en-US" dirty="0" smtClean="0"/>
              <a:t> </a:t>
            </a:r>
            <a:r>
              <a:rPr lang="en-US" dirty="0" err="1" smtClean="0"/>
              <a:t>que</a:t>
            </a:r>
            <a:r>
              <a:rPr lang="en-US" dirty="0" smtClean="0"/>
              <a:t> </a:t>
            </a:r>
            <a:r>
              <a:rPr lang="en-US" dirty="0" err="1" smtClean="0"/>
              <a:t>estar</a:t>
            </a:r>
            <a:r>
              <a:rPr lang="en-US" dirty="0" smtClean="0"/>
              <a:t> </a:t>
            </a:r>
            <a:r>
              <a:rPr lang="en-US" dirty="0" err="1" smtClean="0"/>
              <a:t>protegido</a:t>
            </a:r>
            <a:r>
              <a:rPr lang="en-US" dirty="0" smtClean="0"/>
              <a:t> en </a:t>
            </a:r>
            <a:r>
              <a:rPr lang="en-US" dirty="0" err="1" smtClean="0"/>
              <a:t>una</a:t>
            </a:r>
            <a:r>
              <a:rPr lang="en-US" dirty="0" smtClean="0"/>
              <a:t> </a:t>
            </a:r>
            <a:r>
              <a:rPr lang="en-US" dirty="0" err="1" smtClean="0"/>
              <a:t>prensa</a:t>
            </a:r>
            <a:r>
              <a:rPr lang="en-US" dirty="0" smtClean="0"/>
              <a:t> de </a:t>
            </a:r>
            <a:r>
              <a:rPr lang="en-US" dirty="0" err="1" smtClean="0"/>
              <a:t>potencia</a:t>
            </a:r>
            <a:r>
              <a:rPr lang="en-US" dirty="0" smtClean="0"/>
              <a:t>. Como se </a:t>
            </a:r>
            <a:r>
              <a:rPr lang="en-US" dirty="0" err="1" smtClean="0"/>
              <a:t>indicó</a:t>
            </a:r>
            <a:r>
              <a:rPr lang="en-US" dirty="0" smtClean="0"/>
              <a:t> en la </a:t>
            </a:r>
            <a:r>
              <a:rPr lang="en-US" dirty="0" err="1" smtClean="0"/>
              <a:t>diapositiva</a:t>
            </a:r>
            <a:r>
              <a:rPr lang="en-US" dirty="0" smtClean="0"/>
              <a:t> anterior, </a:t>
            </a:r>
            <a:r>
              <a:rPr lang="en-US" dirty="0" err="1" smtClean="0"/>
              <a:t>ese</a:t>
            </a:r>
            <a:r>
              <a:rPr lang="en-US" dirty="0" smtClean="0"/>
              <a:t> </a:t>
            </a:r>
            <a:r>
              <a:rPr lang="en-US" dirty="0" err="1" smtClean="0"/>
              <a:t>resguardo</a:t>
            </a:r>
            <a:r>
              <a:rPr lang="en-US" dirty="0" smtClean="0"/>
              <a:t> </a:t>
            </a:r>
            <a:r>
              <a:rPr lang="en-US" dirty="0" err="1" smtClean="0"/>
              <a:t>dependerá</a:t>
            </a:r>
            <a:r>
              <a:rPr lang="en-US" dirty="0" smtClean="0"/>
              <a:t> de </a:t>
            </a:r>
            <a:r>
              <a:rPr lang="en-US" dirty="0" err="1" smtClean="0"/>
              <a:t>si</a:t>
            </a:r>
            <a:r>
              <a:rPr lang="en-US" dirty="0" smtClean="0"/>
              <a:t> la </a:t>
            </a:r>
            <a:r>
              <a:rPr lang="en-US" dirty="0" err="1" smtClean="0"/>
              <a:t>prensa</a:t>
            </a:r>
            <a:r>
              <a:rPr lang="en-US" dirty="0" smtClean="0"/>
              <a:t> </a:t>
            </a:r>
            <a:r>
              <a:rPr lang="en-US" dirty="0" err="1" smtClean="0"/>
              <a:t>es</a:t>
            </a:r>
            <a:r>
              <a:rPr lang="en-US" dirty="0" smtClean="0"/>
              <a:t>  </a:t>
            </a:r>
            <a:r>
              <a:rPr lang="en-US" dirty="0" err="1" smtClean="0"/>
              <a:t>una</a:t>
            </a:r>
            <a:r>
              <a:rPr lang="en-US" dirty="0" smtClean="0"/>
              <a:t> </a:t>
            </a:r>
            <a:r>
              <a:rPr lang="en-US" dirty="0" err="1" smtClean="0"/>
              <a:t>revolución</a:t>
            </a:r>
            <a:r>
              <a:rPr lang="en-US" dirty="0" smtClean="0"/>
              <a:t> de </a:t>
            </a:r>
            <a:r>
              <a:rPr lang="en-US" dirty="0" err="1" smtClean="0"/>
              <a:t>revolución</a:t>
            </a:r>
            <a:r>
              <a:rPr lang="en-US" dirty="0" smtClean="0"/>
              <a:t> </a:t>
            </a:r>
            <a:r>
              <a:rPr lang="en-US" dirty="0" err="1" smtClean="0"/>
              <a:t>completa</a:t>
            </a:r>
            <a:r>
              <a:rPr lang="en-US" dirty="0" smtClean="0"/>
              <a:t> o de </a:t>
            </a:r>
            <a:r>
              <a:rPr lang="en-US" dirty="0" err="1" smtClean="0"/>
              <a:t>revolución</a:t>
            </a:r>
            <a:r>
              <a:rPr lang="en-US" dirty="0" smtClean="0"/>
              <a:t> </a:t>
            </a:r>
            <a:r>
              <a:rPr lang="en-US" dirty="0" err="1" smtClean="0"/>
              <a:t>parcial.La</a:t>
            </a:r>
            <a:r>
              <a:rPr lang="en-US" dirty="0" smtClean="0"/>
              <a:t> </a:t>
            </a:r>
            <a:r>
              <a:rPr lang="en-US" dirty="0" err="1" smtClean="0"/>
              <a:t>Tabla</a:t>
            </a:r>
            <a:r>
              <a:rPr lang="en-US" dirty="0" smtClean="0"/>
              <a:t> O-10 se </a:t>
            </a:r>
            <a:r>
              <a:rPr lang="en-US" dirty="0" err="1" smtClean="0"/>
              <a:t>trata</a:t>
            </a:r>
            <a:r>
              <a:rPr lang="en-US" dirty="0" smtClean="0"/>
              <a:t> en la </a:t>
            </a:r>
            <a:r>
              <a:rPr lang="en-US" dirty="0" err="1" smtClean="0"/>
              <a:t>siguiente</a:t>
            </a:r>
            <a:r>
              <a:rPr lang="en-US" dirty="0" smtClean="0"/>
              <a:t> </a:t>
            </a:r>
            <a:r>
              <a:rPr lang="en-US" dirty="0" err="1" smtClean="0"/>
              <a:t>diapositiva</a:t>
            </a:r>
            <a:r>
              <a:rPr lang="en-US" dirty="0" smtClean="0"/>
              <a:t>.</a:t>
            </a:r>
          </a:p>
        </p:txBody>
      </p:sp>
    </p:spTree>
    <p:extLst>
      <p:ext uri="{BB962C8B-B14F-4D97-AF65-F5344CB8AC3E}">
        <p14:creationId xmlns:p14="http://schemas.microsoft.com/office/powerpoint/2010/main" val="73560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endParaRPr lang="en-US" dirty="0"/>
          </a:p>
          <a:p>
            <a:pPr defTabSz="937626">
              <a:spcBef>
                <a:spcPts val="410"/>
              </a:spcBef>
              <a:defRPr/>
            </a:pPr>
            <a:r>
              <a:rPr lang="es-ES" baseline="0" dirty="0"/>
              <a:t>Pregúntele a los alumnos del curso </a:t>
            </a:r>
            <a:r>
              <a:rPr lang="x-none" baseline="0" dirty="0"/>
              <a:t>¿</a:t>
            </a:r>
            <a:r>
              <a:rPr lang="es-ES" baseline="0" dirty="0"/>
              <a:t>qué tipo de equipo puede causar amputaciones</a:t>
            </a:r>
            <a:r>
              <a:rPr lang="es-ES" baseline="0" dirty="0" smtClean="0"/>
              <a:t>? Algunas respuestas posibles están en la siguiente diapositiva.</a:t>
            </a:r>
            <a:endParaRPr dirty="0"/>
          </a:p>
        </p:txBody>
      </p:sp>
    </p:spTree>
    <p:extLst>
      <p:ext uri="{BB962C8B-B14F-4D97-AF65-F5344CB8AC3E}">
        <p14:creationId xmlns:p14="http://schemas.microsoft.com/office/powerpoint/2010/main" val="2074068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r>
              <a:rPr lang="es-ES_tradnl" noProof="0" dirty="0" smtClean="0"/>
              <a:t>Esta es una tabla que se encuentra en 1910.217 Prensas mecánicas de potencia, pero puede utilizarse para todos los equipos. Está demostrando la máxima distancia de aperturas que pueden tener los resguardos en relación a la distancia que los resguardos están instalados desde el punto de</a:t>
            </a:r>
            <a:r>
              <a:rPr lang="es-ES_tradnl" baseline="0" noProof="0" dirty="0" smtClean="0"/>
              <a:t>l </a:t>
            </a:r>
            <a:r>
              <a:rPr lang="es-ES_tradnl" noProof="0" dirty="0" smtClean="0"/>
              <a:t>operación. Cuanto más cerca esté el resguardo del punto de operación, más pequeña será la abertura. Si el resguardo se encuentra más lejos del punto de operación, las aberturas en la cubierta protectora pueden ser más grandes. Las aberturas y los resguardos se deben instalar para que el empleado no pueda acceder al punto de operación a través del guarda.</a:t>
            </a:r>
            <a:endParaRPr lang="es-ES_tradnl" noProof="0" dirty="0"/>
          </a:p>
        </p:txBody>
      </p:sp>
    </p:spTree>
    <p:extLst>
      <p:ext uri="{BB962C8B-B14F-4D97-AF65-F5344CB8AC3E}">
        <p14:creationId xmlns:p14="http://schemas.microsoft.com/office/powerpoint/2010/main" val="218685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p>
            <a:r>
              <a:rPr lang="es-ES" dirty="0" smtClean="0"/>
              <a:t>Algunos de los requisitos de una prensa mecánica de potencia.</a:t>
            </a:r>
          </a:p>
          <a:p>
            <a:endParaRPr lang="es-ES" dirty="0" smtClean="0"/>
          </a:p>
          <a:p>
            <a:endParaRPr lang="en-US" dirty="0"/>
          </a:p>
        </p:txBody>
      </p:sp>
    </p:spTree>
    <p:extLst>
      <p:ext uri="{BB962C8B-B14F-4D97-AF65-F5344CB8AC3E}">
        <p14:creationId xmlns:p14="http://schemas.microsoft.com/office/powerpoint/2010/main" val="1101485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r>
              <a:rPr lang="en-US" dirty="0" smtClean="0"/>
              <a:t>29 CFR 1910.219 </a:t>
            </a:r>
            <a:r>
              <a:rPr lang="en-US" dirty="0" err="1" smtClean="0"/>
              <a:t>trata</a:t>
            </a:r>
            <a:r>
              <a:rPr lang="en-US" baseline="0" dirty="0" smtClean="0"/>
              <a:t> </a:t>
            </a:r>
            <a:r>
              <a:rPr lang="en-US" baseline="0" dirty="0" err="1" smtClean="0"/>
              <a:t>sobre</a:t>
            </a:r>
            <a:r>
              <a:rPr lang="en-US" dirty="0" smtClean="0"/>
              <a:t> </a:t>
            </a:r>
            <a:r>
              <a:rPr lang="es-ES" dirty="0" smtClean="0"/>
              <a:t>el sistema de transmisión de potencia</a:t>
            </a:r>
          </a:p>
          <a:p>
            <a:pPr algn="l" defTabSz="937626" rtl="0" eaLnBrk="0" fontAlgn="base" hangingPunct="0">
              <a:spcBef>
                <a:spcPct val="30000"/>
              </a:spcBef>
              <a:spcAft>
                <a:spcPct val="0"/>
              </a:spcAft>
              <a:defRPr/>
            </a:pPr>
            <a:endParaRPr lang="en-US" dirty="0" smtClean="0"/>
          </a:p>
          <a:p>
            <a:pPr algn="l" defTabSz="937626" rtl="0" eaLnBrk="0" fontAlgn="base" hangingPunct="0">
              <a:spcBef>
                <a:spcPct val="30000"/>
              </a:spcBef>
              <a:spcAft>
                <a:spcPct val="0"/>
              </a:spcAft>
              <a:defRPr/>
            </a:pPr>
            <a:r>
              <a:rPr lang="es-ES" dirty="0" smtClean="0"/>
              <a:t>Gráfico: imágenes prediseñadas de engranajes</a:t>
            </a:r>
            <a:endParaRPr lang="en-US" dirty="0" smtClean="0"/>
          </a:p>
          <a:p>
            <a:endParaRPr lang="en-US" dirty="0"/>
          </a:p>
        </p:txBody>
      </p:sp>
    </p:spTree>
    <p:extLst>
      <p:ext uri="{BB962C8B-B14F-4D97-AF65-F5344CB8AC3E}">
        <p14:creationId xmlns:p14="http://schemas.microsoft.com/office/powerpoint/2010/main" val="1352483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dirty="0" smtClean="0"/>
              <a:t>Los volantes </a:t>
            </a:r>
            <a:r>
              <a:rPr lang="en-US" dirty="0" smtClean="0"/>
              <a:t>de </a:t>
            </a:r>
            <a:r>
              <a:rPr lang="en-US" dirty="0" err="1" smtClean="0"/>
              <a:t>inercia</a:t>
            </a:r>
            <a:r>
              <a:rPr lang="en-US" dirty="0" smtClean="0"/>
              <a:t> </a:t>
            </a:r>
            <a:r>
              <a:rPr lang="es-ES" dirty="0" smtClean="0"/>
              <a:t>deben</a:t>
            </a:r>
            <a:r>
              <a:rPr lang="es-ES" baseline="0" dirty="0" smtClean="0"/>
              <a:t> tener resguardos y estos </a:t>
            </a:r>
            <a:r>
              <a:rPr lang="es-ES" dirty="0" smtClean="0"/>
              <a:t>resguardos deben ser lo suficientemente fuertes para</a:t>
            </a:r>
            <a:r>
              <a:rPr lang="es-ES" baseline="0" dirty="0" smtClean="0"/>
              <a:t> soportarlo. </a:t>
            </a:r>
            <a:endParaRPr lang="es-ES" dirty="0" smtClean="0"/>
          </a:p>
          <a:p>
            <a:pPr algn="l" defTabSz="937626" rtl="0" eaLnBrk="0" fontAlgn="base" hangingPunct="0">
              <a:spcBef>
                <a:spcPct val="30000"/>
              </a:spcBef>
              <a:spcAft>
                <a:spcPct val="0"/>
              </a:spcAft>
              <a:defRPr/>
            </a:pPr>
            <a:endParaRPr lang="en-US" dirty="0" smtClean="0"/>
          </a:p>
          <a:p>
            <a:pPr algn="l" defTabSz="937626" rtl="0"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83545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r>
              <a:rPr lang="es-ES" dirty="0" smtClean="0"/>
              <a:t>Los ejes giratorios deben tener</a:t>
            </a:r>
            <a:r>
              <a:rPr lang="es-ES" baseline="0" dirty="0" smtClean="0"/>
              <a:t> un resguardo.</a:t>
            </a:r>
            <a:endParaRPr lang="en-US" dirty="0" smtClean="0"/>
          </a:p>
          <a:p>
            <a:endParaRPr lang="en-US" dirty="0" smtClean="0"/>
          </a:p>
          <a:p>
            <a:r>
              <a:rPr lang="es-ES" dirty="0" smtClean="0"/>
              <a:t>Los extremos salientes del eje deben estar tapados o deben ser recortados para que no se extiendan más de la mitad del diámetro del eje.</a:t>
            </a:r>
            <a:endParaRPr lang="en-US" dirty="0" smtClean="0"/>
          </a:p>
          <a:p>
            <a:endParaRPr lang="en-US" dirty="0" smtClean="0"/>
          </a:p>
          <a:p>
            <a:endParaRPr lang="en-US" dirty="0"/>
          </a:p>
        </p:txBody>
      </p:sp>
    </p:spTree>
    <p:extLst>
      <p:ext uri="{BB962C8B-B14F-4D97-AF65-F5344CB8AC3E}">
        <p14:creationId xmlns:p14="http://schemas.microsoft.com/office/powerpoint/2010/main" val="1848094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prstGeom prst="rect">
            <a:avLst/>
          </a:prstGeom>
        </p:spPr>
        <p:txBody>
          <a:bodyPr/>
          <a:lstStyle/>
          <a:p>
            <a:endParaRPr/>
          </a:p>
        </p:txBody>
      </p:sp>
      <p:sp>
        <p:nvSpPr>
          <p:cNvPr id="501" name="Shape 501"/>
          <p:cNvSpPr>
            <a:spLocks noGrp="1"/>
          </p:cNvSpPr>
          <p:nvPr>
            <p:ph type="body" sz="quarter" idx="1"/>
          </p:nvPr>
        </p:nvSpPr>
        <p:spPr>
          <a:prstGeom prst="rect">
            <a:avLst/>
          </a:prstGeom>
        </p:spPr>
        <p:txBody>
          <a:bodyPr/>
          <a:lstStyle/>
          <a:p>
            <a:r>
              <a:rPr lang="en-US" dirty="0" smtClean="0"/>
              <a:t>Dos </a:t>
            </a:r>
            <a:r>
              <a:rPr lang="en-US" dirty="0" err="1" smtClean="0"/>
              <a:t>im</a:t>
            </a:r>
            <a:r>
              <a:rPr lang="x-none" dirty="0" smtClean="0"/>
              <a:t>ágenes</a:t>
            </a:r>
            <a:r>
              <a:rPr lang="en-US" dirty="0" smtClean="0"/>
              <a:t>:</a:t>
            </a:r>
          </a:p>
          <a:p>
            <a:r>
              <a:rPr lang="es-ES" dirty="0" smtClean="0"/>
              <a:t>La imagen de la </a:t>
            </a:r>
            <a:r>
              <a:rPr lang="es-ES" dirty="0" err="1" smtClean="0"/>
              <a:t>izguierda</a:t>
            </a:r>
            <a:r>
              <a:rPr lang="es-ES" dirty="0" smtClean="0"/>
              <a:t> muestra un acoplamiento giratorio con cabezas de pernos salientes. </a:t>
            </a:r>
            <a:endParaRPr lang="en-US" baseline="0" dirty="0" smtClean="0"/>
          </a:p>
          <a:p>
            <a:r>
              <a:rPr lang="es-ES" dirty="0" smtClean="0"/>
              <a:t>La imagen de la derecha muestra un eje giratorio y poleas con una</a:t>
            </a:r>
            <a:r>
              <a:rPr lang="es-ES" baseline="0" dirty="0" smtClean="0"/>
              <a:t> chaveta </a:t>
            </a:r>
            <a:r>
              <a:rPr lang="es-ES" dirty="0" smtClean="0"/>
              <a:t>y un tornillo </a:t>
            </a:r>
            <a:r>
              <a:rPr lang="es-ES" dirty="0" err="1" smtClean="0"/>
              <a:t>esparragos</a:t>
            </a:r>
            <a:r>
              <a:rPr lang="es-ES" dirty="0" smtClean="0"/>
              <a:t> </a:t>
            </a:r>
            <a:r>
              <a:rPr lang="es-ES" dirty="0" err="1" smtClean="0"/>
              <a:t>allen</a:t>
            </a:r>
            <a:r>
              <a:rPr lang="es-ES" dirty="0" smtClean="0"/>
              <a:t>.</a:t>
            </a:r>
            <a:endParaRPr lang="en-US" baseline="0" dirty="0" smtClean="0"/>
          </a:p>
          <a:p>
            <a:endParaRPr lang="en-US" baseline="0" dirty="0" smtClean="0"/>
          </a:p>
          <a:p>
            <a:r>
              <a:rPr lang="es-ES" baseline="0" dirty="0" smtClean="0"/>
              <a:t>Ambos necesitan ser protegidos generalmente con un resguardo fijo. </a:t>
            </a:r>
            <a:endParaRPr lang="en-US" baseline="0" dirty="0" smtClean="0"/>
          </a:p>
          <a:p>
            <a:endParaRPr lang="en-US" baseline="0" dirty="0" smtClean="0"/>
          </a:p>
          <a:p>
            <a:r>
              <a:rPr lang="en-US" baseline="0" dirty="0" smtClean="0"/>
              <a:t>Fuente: </a:t>
            </a:r>
            <a:r>
              <a:rPr lang="en-US" b="1" baseline="0" dirty="0" smtClean="0">
                <a:solidFill>
                  <a:srgbClr val="0066CC"/>
                </a:solidFill>
              </a:rPr>
              <a:t>https://</a:t>
            </a:r>
            <a:r>
              <a:rPr lang="en-US" b="1" baseline="0" dirty="0" err="1" smtClean="0">
                <a:solidFill>
                  <a:srgbClr val="0066CC"/>
                </a:solidFill>
              </a:rPr>
              <a:t>www.osha.gov</a:t>
            </a:r>
            <a:r>
              <a:rPr lang="en-US" b="1" baseline="0" dirty="0" smtClean="0">
                <a:solidFill>
                  <a:srgbClr val="0066CC"/>
                </a:solidFill>
              </a:rPr>
              <a:t>/SLTC/</a:t>
            </a:r>
            <a:r>
              <a:rPr lang="en-US" b="1" baseline="0" dirty="0" err="1" smtClean="0">
                <a:solidFill>
                  <a:srgbClr val="0066CC"/>
                </a:solidFill>
              </a:rPr>
              <a:t>etools</a:t>
            </a:r>
            <a:r>
              <a:rPr lang="en-US" b="1" baseline="0" dirty="0" smtClean="0">
                <a:solidFill>
                  <a:srgbClr val="0066CC"/>
                </a:solidFill>
              </a:rPr>
              <a:t>/</a:t>
            </a:r>
            <a:r>
              <a:rPr lang="en-US" b="1" baseline="0" dirty="0" err="1" smtClean="0">
                <a:solidFill>
                  <a:srgbClr val="0066CC"/>
                </a:solidFill>
              </a:rPr>
              <a:t>machineguarding</a:t>
            </a:r>
            <a:r>
              <a:rPr lang="en-US" b="1" baseline="0" dirty="0" smtClean="0">
                <a:solidFill>
                  <a:srgbClr val="0066CC"/>
                </a:solidFill>
              </a:rPr>
              <a:t>/</a:t>
            </a:r>
            <a:r>
              <a:rPr lang="en-US" b="1" baseline="0" dirty="0" err="1" smtClean="0">
                <a:solidFill>
                  <a:srgbClr val="0066CC"/>
                </a:solidFill>
              </a:rPr>
              <a:t>motions_actions.html</a:t>
            </a:r>
            <a:r>
              <a:rPr lang="en-US" b="1" baseline="0" dirty="0" smtClean="0">
                <a:solidFill>
                  <a:srgbClr val="0066CC"/>
                </a:solidFill>
              </a:rPr>
              <a:t> </a:t>
            </a:r>
            <a:r>
              <a:rPr lang="en-US" baseline="0" dirty="0" smtClean="0"/>
              <a:t>– OSHA Machine Guarding e-Tool Motions and Actions</a:t>
            </a:r>
            <a:endParaRPr lang="en-US" dirty="0"/>
          </a:p>
        </p:txBody>
      </p:sp>
    </p:spTree>
    <p:extLst>
      <p:ext uri="{BB962C8B-B14F-4D97-AF65-F5344CB8AC3E}">
        <p14:creationId xmlns:p14="http://schemas.microsoft.com/office/powerpoint/2010/main" val="1869653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r>
              <a:rPr lang="en-US" dirty="0" err="1" smtClean="0"/>
              <a:t>Esta</a:t>
            </a:r>
            <a:r>
              <a:rPr lang="en-US" dirty="0" smtClean="0"/>
              <a:t> </a:t>
            </a:r>
            <a:r>
              <a:rPr lang="en-US" dirty="0" err="1" smtClean="0"/>
              <a:t>imágen</a:t>
            </a:r>
            <a:r>
              <a:rPr lang="en-US" dirty="0" smtClean="0"/>
              <a:t> </a:t>
            </a:r>
            <a:r>
              <a:rPr lang="en-US" dirty="0" err="1" smtClean="0"/>
              <a:t>muestra</a:t>
            </a:r>
            <a:r>
              <a:rPr lang="en-US" dirty="0" smtClean="0"/>
              <a:t> un </a:t>
            </a:r>
            <a:r>
              <a:rPr lang="en-US" dirty="0" err="1" smtClean="0"/>
              <a:t>eje</a:t>
            </a:r>
            <a:r>
              <a:rPr lang="en-US" dirty="0" smtClean="0"/>
              <a:t> </a:t>
            </a:r>
            <a:r>
              <a:rPr lang="en-US" dirty="0" err="1" smtClean="0"/>
              <a:t>giratorio</a:t>
            </a:r>
            <a:r>
              <a:rPr lang="en-US" dirty="0" smtClean="0"/>
              <a:t> </a:t>
            </a:r>
            <a:r>
              <a:rPr lang="en-US" dirty="0" err="1" smtClean="0"/>
              <a:t>que</a:t>
            </a:r>
            <a:r>
              <a:rPr lang="en-US" dirty="0" smtClean="0"/>
              <a:t> </a:t>
            </a:r>
            <a:r>
              <a:rPr lang="en-US" dirty="0" err="1" smtClean="0"/>
              <a:t>tiene</a:t>
            </a:r>
            <a:r>
              <a:rPr lang="en-US" dirty="0" smtClean="0"/>
              <a:t> el </a:t>
            </a:r>
            <a:r>
              <a:rPr lang="en-US" dirty="0" err="1" smtClean="0"/>
              <a:t>pelo</a:t>
            </a:r>
            <a:r>
              <a:rPr lang="en-US" dirty="0" smtClean="0"/>
              <a:t> de un </a:t>
            </a:r>
            <a:r>
              <a:rPr lang="en-US" dirty="0" err="1" smtClean="0"/>
              <a:t>trabajador</a:t>
            </a:r>
            <a:r>
              <a:rPr lang="en-US" dirty="0" smtClean="0"/>
              <a:t> </a:t>
            </a:r>
            <a:r>
              <a:rPr lang="en-US" dirty="0" err="1" smtClean="0"/>
              <a:t>envuelto</a:t>
            </a:r>
            <a:r>
              <a:rPr lang="en-US" dirty="0" smtClean="0"/>
              <a:t> </a:t>
            </a:r>
            <a:r>
              <a:rPr lang="en-US" dirty="0" err="1" smtClean="0"/>
              <a:t>alrededor</a:t>
            </a:r>
            <a:r>
              <a:rPr lang="en-US" dirty="0" smtClean="0"/>
              <a:t> de </a:t>
            </a:r>
            <a:r>
              <a:rPr lang="en-US" dirty="0" err="1" smtClean="0"/>
              <a:t>él</a:t>
            </a:r>
            <a:r>
              <a:rPr lang="en-US" dirty="0" smtClean="0"/>
              <a:t>. Los </a:t>
            </a:r>
            <a:r>
              <a:rPr lang="en-US" dirty="0" err="1" smtClean="0"/>
              <a:t>ejes</a:t>
            </a:r>
            <a:r>
              <a:rPr lang="en-US" dirty="0" smtClean="0"/>
              <a:t> </a:t>
            </a:r>
            <a:r>
              <a:rPr lang="en-US" dirty="0" err="1" smtClean="0"/>
              <a:t>giratorios</a:t>
            </a:r>
            <a:r>
              <a:rPr lang="en-US" dirty="0" smtClean="0"/>
              <a:t> </a:t>
            </a:r>
            <a:r>
              <a:rPr lang="en-US" dirty="0" err="1" smtClean="0"/>
              <a:t>pueden</a:t>
            </a:r>
            <a:r>
              <a:rPr lang="en-US" dirty="0" smtClean="0"/>
              <a:t> </a:t>
            </a:r>
            <a:r>
              <a:rPr lang="en-US" dirty="0" err="1" smtClean="0"/>
              <a:t>agarrar</a:t>
            </a:r>
            <a:r>
              <a:rPr lang="en-US" dirty="0" smtClean="0"/>
              <a:t> el </a:t>
            </a:r>
            <a:r>
              <a:rPr lang="en-US" dirty="0" err="1" smtClean="0"/>
              <a:t>cabello</a:t>
            </a:r>
            <a:r>
              <a:rPr lang="en-US" dirty="0" smtClean="0"/>
              <a:t>, la </a:t>
            </a:r>
            <a:r>
              <a:rPr lang="en-US" dirty="0" err="1" smtClean="0"/>
              <a:t>ropa</a:t>
            </a:r>
            <a:r>
              <a:rPr lang="en-US" dirty="0" smtClean="0"/>
              <a:t>, </a:t>
            </a:r>
            <a:r>
              <a:rPr lang="en-US" dirty="0" err="1" smtClean="0"/>
              <a:t>las</a:t>
            </a:r>
            <a:r>
              <a:rPr lang="en-US" dirty="0" smtClean="0"/>
              <a:t> </a:t>
            </a:r>
            <a:r>
              <a:rPr lang="en-US" dirty="0" err="1" smtClean="0"/>
              <a:t>joyas</a:t>
            </a:r>
            <a:r>
              <a:rPr lang="en-US" dirty="0" smtClean="0"/>
              <a:t> y </a:t>
            </a:r>
            <a:r>
              <a:rPr lang="en-US" dirty="0" err="1" smtClean="0"/>
              <a:t>las</a:t>
            </a:r>
            <a:r>
              <a:rPr lang="en-US" dirty="0" smtClean="0"/>
              <a:t> </a:t>
            </a:r>
            <a:r>
              <a:rPr lang="en-US" dirty="0" err="1" smtClean="0"/>
              <a:t>partes</a:t>
            </a:r>
            <a:r>
              <a:rPr lang="en-US" dirty="0" smtClean="0"/>
              <a:t> del </a:t>
            </a:r>
            <a:r>
              <a:rPr lang="en-US" dirty="0" err="1" smtClean="0"/>
              <a:t>cuerpo</a:t>
            </a:r>
            <a:r>
              <a:rPr lang="en-US" dirty="0" smtClean="0"/>
              <a:t> y </a:t>
            </a:r>
            <a:r>
              <a:rPr lang="en-US" dirty="0" err="1" smtClean="0"/>
              <a:t>atraparlos</a:t>
            </a:r>
            <a:r>
              <a:rPr lang="en-US" dirty="0" smtClean="0"/>
              <a:t> en el </a:t>
            </a:r>
            <a:r>
              <a:rPr lang="en-US" dirty="0" err="1" smtClean="0"/>
              <a:t>eje</a:t>
            </a:r>
            <a:r>
              <a:rPr lang="en-US" dirty="0" smtClean="0"/>
              <a:t>. </a:t>
            </a:r>
            <a:r>
              <a:rPr lang="es-ES" baseline="0" dirty="0" smtClean="0"/>
              <a:t>Ambos necesitan ser protegidos generalmente con un resguardo fijo. </a:t>
            </a:r>
            <a:endParaRPr lang="en-US" baseline="0" dirty="0" smtClean="0"/>
          </a:p>
        </p:txBody>
      </p:sp>
    </p:spTree>
    <p:extLst>
      <p:ext uri="{BB962C8B-B14F-4D97-AF65-F5344CB8AC3E}">
        <p14:creationId xmlns:p14="http://schemas.microsoft.com/office/powerpoint/2010/main" val="1279147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r>
              <a:rPr lang="es-ES" dirty="0" smtClean="0"/>
              <a:t>Las correas y poleas deben estar protegidas, generalmente con resguardos fijos.</a:t>
            </a:r>
          </a:p>
          <a:p>
            <a:endParaRPr lang="es-ES" dirty="0" smtClean="0"/>
          </a:p>
          <a:p>
            <a:r>
              <a:rPr lang="es-ES" dirty="0" smtClean="0"/>
              <a:t>Realice inspecciones a los equipos para asegurarse de que no estén dañados. Si están dañados, </a:t>
            </a:r>
            <a:r>
              <a:rPr lang="es-ES" dirty="0" err="1" smtClean="0"/>
              <a:t>ret</a:t>
            </a:r>
            <a:r>
              <a:rPr lang="x-none" dirty="0" smtClean="0"/>
              <a:t>í</a:t>
            </a:r>
            <a:r>
              <a:rPr lang="es-ES" dirty="0" err="1" smtClean="0"/>
              <a:t>relos</a:t>
            </a:r>
            <a:r>
              <a:rPr lang="es-ES" dirty="0" smtClean="0"/>
              <a:t> del servicio y no los use.</a:t>
            </a:r>
          </a:p>
          <a:p>
            <a:endParaRPr lang="es-ES" dirty="0" smtClean="0"/>
          </a:p>
          <a:p>
            <a:r>
              <a:rPr lang="es-ES" dirty="0" smtClean="0"/>
              <a:t>La imagen muestra a un trabajador con su cabeza justamente al lado y debajo de la correa y la polea sin protección.</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9662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pPr defTabSz="937626">
              <a:spcBef>
                <a:spcPts val="410"/>
              </a:spcBef>
              <a:defRPr/>
            </a:pPr>
            <a:r>
              <a:rPr lang="en-US" dirty="0" smtClean="0"/>
              <a:t>La </a:t>
            </a:r>
            <a:r>
              <a:rPr lang="en-US" dirty="0" err="1" smtClean="0"/>
              <a:t>imagen</a:t>
            </a:r>
            <a:r>
              <a:rPr lang="en-US" dirty="0" smtClean="0"/>
              <a:t> </a:t>
            </a:r>
            <a:r>
              <a:rPr lang="en-US" dirty="0" err="1" smtClean="0"/>
              <a:t>muestra</a:t>
            </a:r>
            <a:r>
              <a:rPr lang="en-US" dirty="0" smtClean="0"/>
              <a:t> </a:t>
            </a:r>
            <a:r>
              <a:rPr lang="en-US" dirty="0" err="1" smtClean="0"/>
              <a:t>engranajes</a:t>
            </a:r>
            <a:r>
              <a:rPr lang="en-US" dirty="0" smtClean="0"/>
              <a:t> no </a:t>
            </a:r>
            <a:r>
              <a:rPr lang="en-US" dirty="0" err="1" smtClean="0"/>
              <a:t>completamente</a:t>
            </a:r>
            <a:r>
              <a:rPr lang="en-US" dirty="0" smtClean="0"/>
              <a:t> </a:t>
            </a:r>
            <a:r>
              <a:rPr lang="en-US" dirty="0" err="1" smtClean="0"/>
              <a:t>protegidos</a:t>
            </a:r>
            <a:r>
              <a:rPr lang="en-US" dirty="0" smtClean="0"/>
              <a:t>. Hay un </a:t>
            </a:r>
            <a:r>
              <a:rPr lang="en-US" dirty="0" err="1" smtClean="0"/>
              <a:t>resguardo</a:t>
            </a:r>
            <a:r>
              <a:rPr lang="en-US" dirty="0" smtClean="0"/>
              <a:t> en la parte superior de los </a:t>
            </a:r>
            <a:r>
              <a:rPr lang="en-US" dirty="0" err="1" smtClean="0"/>
              <a:t>engranajes</a:t>
            </a:r>
            <a:r>
              <a:rPr lang="en-US" dirty="0" smtClean="0"/>
              <a:t>, </a:t>
            </a:r>
            <a:r>
              <a:rPr lang="en-US" dirty="0" err="1" smtClean="0"/>
              <a:t>pero</a:t>
            </a:r>
            <a:r>
              <a:rPr lang="en-US" dirty="0" smtClean="0"/>
              <a:t> </a:t>
            </a:r>
            <a:r>
              <a:rPr lang="en-US" dirty="0" err="1" smtClean="0"/>
              <a:t>esto</a:t>
            </a:r>
            <a:r>
              <a:rPr lang="en-US" dirty="0" smtClean="0"/>
              <a:t> no </a:t>
            </a:r>
            <a:r>
              <a:rPr lang="en-US" dirty="0" err="1" smtClean="0"/>
              <a:t>cubre</a:t>
            </a:r>
            <a:r>
              <a:rPr lang="en-US" dirty="0" smtClean="0"/>
              <a:t> </a:t>
            </a:r>
            <a:r>
              <a:rPr lang="en-US" dirty="0" err="1" smtClean="0"/>
              <a:t>todos</a:t>
            </a:r>
            <a:r>
              <a:rPr lang="en-US" dirty="0" smtClean="0"/>
              <a:t> los </a:t>
            </a:r>
            <a:r>
              <a:rPr lang="en-US" dirty="0" err="1"/>
              <a:t>punto</a:t>
            </a:r>
            <a:r>
              <a:rPr lang="en-US" dirty="0"/>
              <a:t> de </a:t>
            </a:r>
            <a:r>
              <a:rPr lang="en-US" dirty="0" err="1"/>
              <a:t>mordedura</a:t>
            </a:r>
            <a:r>
              <a:rPr lang="en-US" dirty="0"/>
              <a:t>.</a:t>
            </a:r>
            <a:endParaRPr lang="en-US" dirty="0" smtClean="0"/>
          </a:p>
        </p:txBody>
      </p:sp>
    </p:spTree>
    <p:extLst>
      <p:ext uri="{BB962C8B-B14F-4D97-AF65-F5344CB8AC3E}">
        <p14:creationId xmlns:p14="http://schemas.microsoft.com/office/powerpoint/2010/main" val="1806703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r>
              <a:rPr lang="en-US" dirty="0" smtClean="0"/>
              <a:t>La </a:t>
            </a:r>
            <a:r>
              <a:rPr lang="en-US" dirty="0" err="1" smtClean="0"/>
              <a:t>foto</a:t>
            </a:r>
            <a:r>
              <a:rPr lang="en-US" dirty="0" smtClean="0"/>
              <a:t> </a:t>
            </a:r>
            <a:r>
              <a:rPr lang="en-US" dirty="0" err="1" smtClean="0"/>
              <a:t>muestra</a:t>
            </a:r>
            <a:r>
              <a:rPr lang="en-US" dirty="0" smtClean="0"/>
              <a:t> </a:t>
            </a:r>
            <a:r>
              <a:rPr lang="en-US" dirty="0" err="1" smtClean="0"/>
              <a:t>una</a:t>
            </a:r>
            <a:r>
              <a:rPr lang="en-US" dirty="0" smtClean="0"/>
              <a:t> </a:t>
            </a:r>
            <a:r>
              <a:rPr lang="en-US" dirty="0" err="1" smtClean="0"/>
              <a:t>cadena</a:t>
            </a:r>
            <a:r>
              <a:rPr lang="en-US" dirty="0" smtClean="0"/>
              <a:t> y </a:t>
            </a:r>
            <a:r>
              <a:rPr lang="en-US" dirty="0" err="1" smtClean="0"/>
              <a:t>rueda</a:t>
            </a:r>
            <a:r>
              <a:rPr lang="en-US" dirty="0" smtClean="0"/>
              <a:t> </a:t>
            </a:r>
            <a:r>
              <a:rPr lang="en-US" dirty="0" err="1" smtClean="0"/>
              <a:t>dentada</a:t>
            </a:r>
            <a:r>
              <a:rPr lang="en-US" dirty="0" smtClean="0"/>
              <a:t> </a:t>
            </a:r>
            <a:r>
              <a:rPr lang="en-US" dirty="0" err="1" smtClean="0"/>
              <a:t>que</a:t>
            </a:r>
            <a:r>
              <a:rPr lang="en-US" dirty="0" smtClean="0"/>
              <a:t> </a:t>
            </a:r>
            <a:r>
              <a:rPr lang="en-US" dirty="0" err="1" smtClean="0"/>
              <a:t>está</a:t>
            </a:r>
            <a:r>
              <a:rPr lang="en-US" dirty="0" smtClean="0"/>
              <a:t> </a:t>
            </a:r>
            <a:r>
              <a:rPr lang="en-US" dirty="0" err="1" smtClean="0"/>
              <a:t>completamente</a:t>
            </a:r>
            <a:r>
              <a:rPr lang="en-US" dirty="0" smtClean="0"/>
              <a:t> </a:t>
            </a:r>
            <a:r>
              <a:rPr lang="en-US" dirty="0" err="1" smtClean="0"/>
              <a:t>desprotegida</a:t>
            </a:r>
            <a:r>
              <a:rPr lang="en-US" dirty="0" smtClean="0"/>
              <a:t>. </a:t>
            </a:r>
            <a:r>
              <a:rPr lang="en-US" dirty="0" err="1" smtClean="0"/>
              <a:t>Cuando</a:t>
            </a:r>
            <a:r>
              <a:rPr lang="en-US" dirty="0" smtClean="0"/>
              <a:t> </a:t>
            </a:r>
            <a:r>
              <a:rPr lang="en-US" dirty="0" err="1" smtClean="0"/>
              <a:t>protejiendo</a:t>
            </a:r>
            <a:r>
              <a:rPr lang="en-US" dirty="0" smtClean="0"/>
              <a:t> </a:t>
            </a:r>
            <a:r>
              <a:rPr lang="en-US" dirty="0" err="1" smtClean="0"/>
              <a:t>las</a:t>
            </a:r>
            <a:r>
              <a:rPr lang="en-US" dirty="0" smtClean="0"/>
              <a:t> </a:t>
            </a:r>
            <a:r>
              <a:rPr lang="en-US" dirty="0" err="1" smtClean="0"/>
              <a:t>cadenas</a:t>
            </a:r>
            <a:r>
              <a:rPr lang="en-US" dirty="0" smtClean="0"/>
              <a:t> y los </a:t>
            </a:r>
            <a:r>
              <a:rPr lang="en-US" dirty="0" err="1" smtClean="0"/>
              <a:t>piñones</a:t>
            </a:r>
            <a:r>
              <a:rPr lang="en-US" dirty="0" smtClean="0"/>
              <a:t>, </a:t>
            </a:r>
            <a:r>
              <a:rPr lang="en-US" dirty="0" err="1" smtClean="0"/>
              <a:t>las</a:t>
            </a:r>
            <a:r>
              <a:rPr lang="en-US" dirty="0" smtClean="0"/>
              <a:t> </a:t>
            </a:r>
            <a:r>
              <a:rPr lang="en-US" dirty="0" err="1" smtClean="0"/>
              <a:t>correas</a:t>
            </a:r>
            <a:r>
              <a:rPr lang="en-US" dirty="0" smtClean="0"/>
              <a:t> y </a:t>
            </a:r>
            <a:r>
              <a:rPr lang="en-US" dirty="0" err="1" smtClean="0"/>
              <a:t>las</a:t>
            </a:r>
            <a:r>
              <a:rPr lang="en-US" dirty="0" smtClean="0"/>
              <a:t> </a:t>
            </a:r>
            <a:r>
              <a:rPr lang="en-US" dirty="0" err="1" smtClean="0"/>
              <a:t>poleas</a:t>
            </a:r>
            <a:r>
              <a:rPr lang="en-US" dirty="0" smtClean="0"/>
              <a:t>, </a:t>
            </a:r>
            <a:r>
              <a:rPr lang="en-US" dirty="0" err="1" smtClean="0"/>
              <a:t>asegúrese</a:t>
            </a:r>
            <a:r>
              <a:rPr lang="en-US" dirty="0" smtClean="0"/>
              <a:t> de </a:t>
            </a:r>
            <a:r>
              <a:rPr lang="en-US" dirty="0" err="1" smtClean="0"/>
              <a:t>que</a:t>
            </a:r>
            <a:r>
              <a:rPr lang="en-US" dirty="0" smtClean="0"/>
              <a:t> no se </a:t>
            </a:r>
            <a:r>
              <a:rPr lang="en-US" dirty="0" err="1" smtClean="0"/>
              <a:t>puede</a:t>
            </a:r>
            <a:r>
              <a:rPr lang="en-US" dirty="0" smtClean="0"/>
              <a:t> </a:t>
            </a:r>
            <a:r>
              <a:rPr lang="en-US" dirty="0" err="1" smtClean="0"/>
              <a:t>alcanzar</a:t>
            </a:r>
            <a:r>
              <a:rPr lang="en-US" dirty="0" smtClean="0"/>
              <a:t>, </a:t>
            </a:r>
            <a:r>
              <a:rPr lang="en-US" dirty="0" err="1" smtClean="0"/>
              <a:t>pasar</a:t>
            </a:r>
            <a:r>
              <a:rPr lang="en-US" dirty="0" smtClean="0"/>
              <a:t> </a:t>
            </a:r>
            <a:r>
              <a:rPr lang="en-US" dirty="0" err="1" smtClean="0"/>
              <a:t>por</a:t>
            </a:r>
            <a:r>
              <a:rPr lang="en-US" dirty="0" smtClean="0"/>
              <a:t> </a:t>
            </a:r>
            <a:r>
              <a:rPr lang="en-US" dirty="0" err="1" smtClean="0"/>
              <a:t>debajo</a:t>
            </a:r>
            <a:r>
              <a:rPr lang="en-US" dirty="0" smtClean="0"/>
              <a:t>, </a:t>
            </a:r>
            <a:r>
              <a:rPr lang="en-US" dirty="0" err="1" smtClean="0"/>
              <a:t>sobre</a:t>
            </a:r>
            <a:r>
              <a:rPr lang="en-US" dirty="0" smtClean="0"/>
              <a:t> o </a:t>
            </a:r>
            <a:r>
              <a:rPr lang="en-US" dirty="0" err="1" smtClean="0"/>
              <a:t>alrededor</a:t>
            </a:r>
            <a:r>
              <a:rPr lang="en-US" dirty="0" smtClean="0"/>
              <a:t>, </a:t>
            </a:r>
            <a:r>
              <a:rPr lang="en-US" dirty="0" err="1" smtClean="0"/>
              <a:t>ni</a:t>
            </a:r>
            <a:r>
              <a:rPr lang="en-US" dirty="0" smtClean="0"/>
              <a:t> </a:t>
            </a:r>
            <a:r>
              <a:rPr lang="en-US" dirty="0" err="1" smtClean="0"/>
              <a:t>acceder</a:t>
            </a:r>
            <a:r>
              <a:rPr lang="en-US" dirty="0" smtClean="0"/>
              <a:t> de </a:t>
            </a:r>
            <a:r>
              <a:rPr lang="en-US" dirty="0" err="1" smtClean="0"/>
              <a:t>otra</a:t>
            </a:r>
            <a:r>
              <a:rPr lang="en-US" dirty="0" smtClean="0"/>
              <a:t> </a:t>
            </a:r>
            <a:r>
              <a:rPr lang="en-US" dirty="0" err="1" smtClean="0"/>
              <a:t>manera</a:t>
            </a:r>
            <a:r>
              <a:rPr lang="en-US" dirty="0" smtClean="0"/>
              <a:t> al </a:t>
            </a:r>
            <a:r>
              <a:rPr lang="en-US" dirty="0" err="1" smtClean="0"/>
              <a:t>peligro</a:t>
            </a:r>
            <a:r>
              <a:rPr lang="en-US" dirty="0" smtClean="0"/>
              <a:t>.</a:t>
            </a:r>
            <a:endParaRPr dirty="0"/>
          </a:p>
        </p:txBody>
      </p:sp>
    </p:spTree>
    <p:extLst>
      <p:ext uri="{BB962C8B-B14F-4D97-AF65-F5344CB8AC3E}">
        <p14:creationId xmlns:p14="http://schemas.microsoft.com/office/powerpoint/2010/main" val="199401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rPr lang="en-US" baseline="0" dirty="0" err="1"/>
              <a:t>Algunas</a:t>
            </a:r>
            <a:r>
              <a:rPr lang="en-US" baseline="0" dirty="0"/>
              <a:t> de las </a:t>
            </a:r>
            <a:r>
              <a:rPr lang="en-US" baseline="0" dirty="0" err="1"/>
              <a:t>respuestas</a:t>
            </a:r>
            <a:r>
              <a:rPr lang="en-US" baseline="0" dirty="0"/>
              <a:t> </a:t>
            </a:r>
            <a:r>
              <a:rPr lang="en-US" baseline="0" dirty="0" err="1"/>
              <a:t>pueden</a:t>
            </a:r>
            <a:r>
              <a:rPr lang="en-US" baseline="0" dirty="0"/>
              <a:t> </a:t>
            </a:r>
            <a:r>
              <a:rPr lang="en-US" baseline="0" dirty="0" err="1"/>
              <a:t>ser</a:t>
            </a:r>
            <a:r>
              <a:rPr lang="en-US" baseline="0" dirty="0"/>
              <a:t>:</a:t>
            </a: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Prensas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mecánicas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potencia</a:t>
            </a:r>
            <a:endParaRPr lang="en-US" dirty="0">
              <a:latin typeface="Arial" panose="020B0604020202020204" pitchFamily="34" charset="0"/>
              <a:cs typeface="Arial" panose="020B0604020202020204" pitchFamily="34" charset="0"/>
            </a:endParaRPr>
          </a:p>
          <a:p>
            <a:pPr marL="175805" indent="-175805">
              <a:buFont typeface="Arial" panose="020B0604020202020204" pitchFamily="34" charset="0"/>
              <a:buChar char="•"/>
            </a:pPr>
            <a:r>
              <a:rPr lang="en-US" dirty="0">
                <a:latin typeface="Arial" panose="020B0604020202020204" pitchFamily="34" charset="0"/>
                <a:cs typeface="Arial" panose="020B0604020202020204" pitchFamily="34" charset="0"/>
              </a:rPr>
              <a:t>Sierras</a:t>
            </a: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Cizallas</a:t>
            </a:r>
            <a:endParaRPr lang="en-US" dirty="0">
              <a:latin typeface="Arial" panose="020B0604020202020204" pitchFamily="34" charset="0"/>
              <a:cs typeface="Arial" panose="020B0604020202020204" pitchFamily="34" charset="0"/>
            </a:endParaRP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Prensas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plegadoras</a:t>
            </a:r>
            <a:endParaRPr lang="en-US" dirty="0">
              <a:latin typeface="Arial" panose="020B0604020202020204" pitchFamily="34" charset="0"/>
              <a:cs typeface="Arial" panose="020B0604020202020204" pitchFamily="34" charset="0"/>
            </a:endParaRP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Rebanadoras</a:t>
            </a:r>
            <a:endParaRPr lang="en-US" dirty="0">
              <a:latin typeface="Arial" panose="020B0604020202020204" pitchFamily="34" charset="0"/>
              <a:cs typeface="Arial" panose="020B0604020202020204" pitchFamily="34" charset="0"/>
            </a:endParaRPr>
          </a:p>
          <a:p>
            <a:pPr marL="175805" indent="-175805">
              <a:buFont typeface="Arial" panose="020B0604020202020204" pitchFamily="34" charset="0"/>
              <a:buChar char="•"/>
            </a:pPr>
            <a:r>
              <a:rPr lang="en-US" dirty="0">
                <a:latin typeface="Arial" panose="020B0604020202020204" pitchFamily="34" charset="0"/>
                <a:cs typeface="Arial" panose="020B0604020202020204" pitchFamily="34" charset="0"/>
              </a:rPr>
              <a:t>Cintas </a:t>
            </a:r>
            <a:r>
              <a:rPr lang="en-US" dirty="0" err="1">
                <a:latin typeface="Arial" panose="020B0604020202020204" pitchFamily="34" charset="0"/>
                <a:cs typeface="Arial" panose="020B0604020202020204" pitchFamily="34" charset="0"/>
              </a:rPr>
              <a:t>transportadoras</a:t>
            </a:r>
            <a:r>
              <a:rPr lang="en-US" dirty="0">
                <a:latin typeface="Arial" panose="020B0604020202020204" pitchFamily="34" charset="0"/>
                <a:cs typeface="Arial" panose="020B0604020202020204" pitchFamily="34" charset="0"/>
              </a:rPr>
              <a:t> </a:t>
            </a: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Máquinas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impresión</a:t>
            </a:r>
            <a:r>
              <a:rPr lang="en-US" dirty="0">
                <a:latin typeface="Arial" panose="020B0604020202020204" pitchFamily="34" charset="0"/>
                <a:cs typeface="Arial" panose="020B0604020202020204" pitchFamily="34" charset="0"/>
              </a:rPr>
              <a:t> </a:t>
            </a: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Máquinas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perfiladoras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acero</a:t>
            </a:r>
            <a:endParaRPr lang="en-US" dirty="0">
              <a:latin typeface="Arial" panose="020B0604020202020204" pitchFamily="34" charset="0"/>
              <a:cs typeface="Arial" panose="020B0604020202020204" pitchFamily="34" charset="0"/>
            </a:endParaRPr>
          </a:p>
          <a:p>
            <a:pPr marL="175805" indent="-175805">
              <a:buFont typeface="Arial" panose="020B0604020202020204" pitchFamily="34" charset="0"/>
              <a:buChar char="•"/>
            </a:pPr>
            <a:r>
              <a:rPr lang="en-US" dirty="0" err="1">
                <a:latin typeface="Arial" panose="020B0604020202020204" pitchFamily="34" charset="0"/>
                <a:cs typeface="Arial" panose="020B0604020202020204" pitchFamily="34" charset="0"/>
              </a:rPr>
              <a:t>Taladradoras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fresadoras</a:t>
            </a:r>
            <a:endParaRPr lang="en-US" dirty="0">
              <a:latin typeface="Arial" panose="020B0604020202020204" pitchFamily="34" charset="0"/>
              <a:cs typeface="Arial" panose="020B0604020202020204" pitchFamily="34" charset="0"/>
            </a:endParaRPr>
          </a:p>
          <a:p>
            <a:pPr marL="175805" indent="-175805">
              <a:buFont typeface="Arial" panose="020B0604020202020204" pitchFamily="34" charset="0"/>
              <a:buChar char="•"/>
            </a:pPr>
            <a:r>
              <a:rPr lang="x-none"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Otras</a:t>
            </a:r>
            <a:r>
              <a:rPr lang="en-US" dirty="0">
                <a:latin typeface="Arial" panose="020B0604020202020204" pitchFamily="34" charset="0"/>
                <a:cs typeface="Arial" panose="020B0604020202020204" pitchFamily="34" charset="0"/>
              </a:rPr>
              <a:t>? </a:t>
            </a:r>
          </a:p>
          <a:p>
            <a:endParaRPr dirty="0"/>
          </a:p>
        </p:txBody>
      </p:sp>
    </p:spTree>
    <p:extLst>
      <p:ext uri="{BB962C8B-B14F-4D97-AF65-F5344CB8AC3E}">
        <p14:creationId xmlns:p14="http://schemas.microsoft.com/office/powerpoint/2010/main" val="921427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p>
            <a:r>
              <a:rPr lang="en-US" dirty="0" smtClean="0"/>
              <a:t>La </a:t>
            </a:r>
            <a:r>
              <a:rPr lang="en-US" dirty="0" err="1" smtClean="0"/>
              <a:t>imagen</a:t>
            </a:r>
            <a:r>
              <a:rPr lang="en-US" dirty="0" smtClean="0"/>
              <a:t> </a:t>
            </a:r>
            <a:r>
              <a:rPr lang="en-US" dirty="0" err="1" smtClean="0"/>
              <a:t>muestra</a:t>
            </a:r>
            <a:r>
              <a:rPr lang="en-US" dirty="0" smtClean="0"/>
              <a:t> </a:t>
            </a:r>
            <a:r>
              <a:rPr lang="en-US" dirty="0" err="1" smtClean="0"/>
              <a:t>las</a:t>
            </a:r>
            <a:r>
              <a:rPr lang="en-US" baseline="0" dirty="0" smtClean="0"/>
              <a:t> </a:t>
            </a:r>
            <a:r>
              <a:rPr lang="en-US" baseline="0" dirty="0" err="1" smtClean="0"/>
              <a:t>puntas</a:t>
            </a:r>
            <a:r>
              <a:rPr lang="en-US" baseline="0" dirty="0" smtClean="0"/>
              <a:t> de </a:t>
            </a:r>
            <a:r>
              <a:rPr lang="en-US" baseline="0" dirty="0" err="1" smtClean="0"/>
              <a:t>ejes</a:t>
            </a:r>
            <a:r>
              <a:rPr lang="en-US" baseline="0" dirty="0" smtClean="0"/>
              <a:t> </a:t>
            </a:r>
            <a:r>
              <a:rPr lang="en-US" baseline="0" dirty="0" err="1" smtClean="0"/>
              <a:t>que</a:t>
            </a:r>
            <a:r>
              <a:rPr lang="en-US" baseline="0" dirty="0" smtClean="0"/>
              <a:t> </a:t>
            </a:r>
            <a:r>
              <a:rPr lang="en-US" baseline="0" dirty="0" err="1" smtClean="0"/>
              <a:t>estan</a:t>
            </a:r>
            <a:r>
              <a:rPr lang="en-US" baseline="0" dirty="0" smtClean="0"/>
              <a:t> </a:t>
            </a:r>
            <a:r>
              <a:rPr lang="en-US" dirty="0" err="1" smtClean="0"/>
              <a:t>sobresalientes</a:t>
            </a:r>
            <a:r>
              <a:rPr lang="en-US" dirty="0" smtClean="0"/>
              <a:t> </a:t>
            </a:r>
            <a:r>
              <a:rPr lang="en-US" dirty="0" err="1" smtClean="0"/>
              <a:t>protegidas</a:t>
            </a:r>
            <a:r>
              <a:rPr lang="en-US" dirty="0" smtClean="0"/>
              <a:t>. Las </a:t>
            </a:r>
            <a:r>
              <a:rPr lang="en-US" dirty="0" err="1" smtClean="0"/>
              <a:t>partes</a:t>
            </a:r>
            <a:r>
              <a:rPr lang="en-US" dirty="0" smtClean="0"/>
              <a:t> </a:t>
            </a:r>
            <a:r>
              <a:rPr lang="en-US" dirty="0" err="1" smtClean="0"/>
              <a:t>móviles</a:t>
            </a:r>
            <a:r>
              <a:rPr lang="en-US" dirty="0" smtClean="0"/>
              <a:t> de la </a:t>
            </a:r>
            <a:r>
              <a:rPr lang="en-US" dirty="0" err="1" smtClean="0"/>
              <a:t>izquierda</a:t>
            </a:r>
            <a:r>
              <a:rPr lang="en-US" dirty="0" smtClean="0"/>
              <a:t> </a:t>
            </a:r>
            <a:r>
              <a:rPr lang="en-US" dirty="0" err="1" smtClean="0"/>
              <a:t>pueden</a:t>
            </a:r>
            <a:r>
              <a:rPr lang="en-US" dirty="0" smtClean="0"/>
              <a:t> no </a:t>
            </a:r>
            <a:r>
              <a:rPr lang="en-US" dirty="0" err="1" smtClean="0"/>
              <a:t>estar</a:t>
            </a:r>
            <a:r>
              <a:rPr lang="en-US" dirty="0" smtClean="0"/>
              <a:t> </a:t>
            </a:r>
            <a:r>
              <a:rPr lang="en-US" dirty="0" err="1" smtClean="0"/>
              <a:t>protegidas</a:t>
            </a:r>
            <a:r>
              <a:rPr lang="en-US" dirty="0" smtClean="0"/>
              <a:t> </a:t>
            </a:r>
            <a:r>
              <a:rPr lang="en-US" dirty="0" err="1" smtClean="0"/>
              <a:t>adecuadamente</a:t>
            </a:r>
            <a:r>
              <a:rPr lang="en-US" dirty="0" smtClean="0"/>
              <a:t>.</a:t>
            </a:r>
          </a:p>
          <a:p>
            <a:endParaRPr dirty="0" smtClean="0"/>
          </a:p>
          <a:p>
            <a:r>
              <a:rPr lang="en-US" dirty="0" smtClean="0"/>
              <a:t>Fuente</a:t>
            </a:r>
            <a:r>
              <a:rPr dirty="0" smtClean="0"/>
              <a:t>: </a:t>
            </a:r>
            <a:r>
              <a:rPr lang="en-US" dirty="0" smtClean="0"/>
              <a:t>Wikimedia Commons, </a:t>
            </a:r>
            <a:r>
              <a:rPr lang="en-US" dirty="0" err="1" smtClean="0"/>
              <a:t>reguardos</a:t>
            </a:r>
            <a:r>
              <a:rPr lang="en-US" dirty="0" smtClean="0"/>
              <a:t> </a:t>
            </a:r>
            <a:r>
              <a:rPr lang="en-US" dirty="0" err="1" smtClean="0"/>
              <a:t>alrededor</a:t>
            </a:r>
            <a:r>
              <a:rPr lang="en-US" dirty="0" smtClean="0"/>
              <a:t> de los </a:t>
            </a:r>
            <a:r>
              <a:rPr lang="en-US" dirty="0" err="1" smtClean="0"/>
              <a:t>engranajes</a:t>
            </a:r>
            <a:r>
              <a:rPr lang="en-US" dirty="0" smtClean="0"/>
              <a:t> </a:t>
            </a:r>
            <a:r>
              <a:rPr lang="en-US" dirty="0" err="1" smtClean="0"/>
              <a:t>sobresalientes</a:t>
            </a:r>
            <a:r>
              <a:rPr lang="en-US" dirty="0" smtClean="0"/>
              <a:t> de </a:t>
            </a:r>
            <a:r>
              <a:rPr lang="en-US" dirty="0" err="1" smtClean="0"/>
              <a:t>una</a:t>
            </a:r>
            <a:r>
              <a:rPr lang="en-US" dirty="0" smtClean="0"/>
              <a:t> </a:t>
            </a:r>
            <a:r>
              <a:rPr lang="en-US" dirty="0" err="1" smtClean="0"/>
              <a:t>máquina</a:t>
            </a:r>
            <a:r>
              <a:rPr lang="en-US" dirty="0" smtClean="0"/>
              <a:t>, 28 de </a:t>
            </a:r>
            <a:r>
              <a:rPr lang="en-US" dirty="0" err="1" smtClean="0"/>
              <a:t>febrero</a:t>
            </a:r>
            <a:r>
              <a:rPr lang="en-US" dirty="0" smtClean="0"/>
              <a:t> de 2017, </a:t>
            </a:r>
            <a:r>
              <a:rPr lang="en-US" dirty="0" err="1" smtClean="0"/>
              <a:t>Wirecrafters</a:t>
            </a:r>
            <a:endParaRPr dirty="0"/>
          </a:p>
        </p:txBody>
      </p:sp>
    </p:spTree>
    <p:extLst>
      <p:ext uri="{BB962C8B-B14F-4D97-AF65-F5344CB8AC3E}">
        <p14:creationId xmlns:p14="http://schemas.microsoft.com/office/powerpoint/2010/main" val="2001609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p>
            <a:r>
              <a:rPr lang="en-US" dirty="0" smtClean="0"/>
              <a:t>La </a:t>
            </a:r>
            <a:r>
              <a:rPr lang="en-US" dirty="0" err="1" smtClean="0"/>
              <a:t>imagen</a:t>
            </a:r>
            <a:r>
              <a:rPr lang="en-US" dirty="0" smtClean="0"/>
              <a:t> </a:t>
            </a:r>
            <a:r>
              <a:rPr lang="en-US" dirty="0" err="1" smtClean="0"/>
              <a:t>muestra</a:t>
            </a:r>
            <a:r>
              <a:rPr lang="en-US" dirty="0" smtClean="0"/>
              <a:t> </a:t>
            </a:r>
            <a:r>
              <a:rPr lang="en-US" dirty="0" err="1" smtClean="0"/>
              <a:t>bandas</a:t>
            </a:r>
            <a:r>
              <a:rPr lang="en-US" dirty="0" smtClean="0"/>
              <a:t> y </a:t>
            </a:r>
            <a:r>
              <a:rPr lang="en-US" dirty="0" err="1" smtClean="0"/>
              <a:t>poleas</a:t>
            </a:r>
            <a:r>
              <a:rPr lang="en-US" dirty="0" smtClean="0"/>
              <a:t>, </a:t>
            </a:r>
            <a:r>
              <a:rPr lang="en-US" dirty="0" err="1" smtClean="0"/>
              <a:t>cadenas</a:t>
            </a:r>
            <a:r>
              <a:rPr lang="en-US" dirty="0" smtClean="0"/>
              <a:t> y </a:t>
            </a:r>
            <a:r>
              <a:rPr lang="en-US" dirty="0" err="1" smtClean="0"/>
              <a:t>ruedas</a:t>
            </a:r>
            <a:r>
              <a:rPr lang="en-US" dirty="0" smtClean="0"/>
              <a:t> </a:t>
            </a:r>
            <a:r>
              <a:rPr lang="en-US" dirty="0" err="1" smtClean="0"/>
              <a:t>dentadas</a:t>
            </a:r>
            <a:r>
              <a:rPr lang="en-US" dirty="0" smtClean="0"/>
              <a:t>, </a:t>
            </a:r>
            <a:r>
              <a:rPr lang="en-US" dirty="0" err="1" smtClean="0"/>
              <a:t>ejes</a:t>
            </a:r>
            <a:r>
              <a:rPr lang="en-US" dirty="0" smtClean="0"/>
              <a:t> </a:t>
            </a:r>
            <a:r>
              <a:rPr lang="en-US" dirty="0" err="1" smtClean="0"/>
              <a:t>giratoros</a:t>
            </a:r>
            <a:r>
              <a:rPr lang="en-US" dirty="0" smtClean="0"/>
              <a:t> y </a:t>
            </a:r>
            <a:r>
              <a:rPr lang="en-US" dirty="0" err="1" smtClean="0"/>
              <a:t>acoplamientos</a:t>
            </a:r>
            <a:r>
              <a:rPr lang="en-US" dirty="0" smtClean="0"/>
              <a:t> </a:t>
            </a:r>
            <a:r>
              <a:rPr lang="en-US" dirty="0" err="1" smtClean="0"/>
              <a:t>que</a:t>
            </a:r>
            <a:r>
              <a:rPr lang="en-US" dirty="0" smtClean="0"/>
              <a:t> son </a:t>
            </a:r>
            <a:r>
              <a:rPr lang="en-US" dirty="0" err="1" smtClean="0"/>
              <a:t>accesibles</a:t>
            </a:r>
            <a:r>
              <a:rPr lang="en-US" dirty="0" smtClean="0"/>
              <a:t>. </a:t>
            </a:r>
            <a:r>
              <a:rPr lang="en-US" dirty="0" err="1" smtClean="0"/>
              <a:t>Pregunte</a:t>
            </a:r>
            <a:r>
              <a:rPr lang="en-US" dirty="0" smtClean="0"/>
              <a:t> a la </a:t>
            </a:r>
            <a:r>
              <a:rPr lang="en-US" dirty="0" err="1" smtClean="0"/>
              <a:t>clase</a:t>
            </a:r>
            <a:r>
              <a:rPr lang="en-US" dirty="0" smtClean="0"/>
              <a:t> ¿</a:t>
            </a:r>
            <a:r>
              <a:rPr lang="en-US" dirty="0" err="1" smtClean="0"/>
              <a:t>cómo</a:t>
            </a:r>
            <a:r>
              <a:rPr lang="en-US" dirty="0" smtClean="0"/>
              <a:t> </a:t>
            </a:r>
            <a:r>
              <a:rPr lang="en-US" dirty="0" err="1" smtClean="0"/>
              <a:t>pueden</a:t>
            </a:r>
            <a:r>
              <a:rPr lang="en-US" dirty="0" smtClean="0"/>
              <a:t> </a:t>
            </a:r>
            <a:r>
              <a:rPr lang="en-US" dirty="0" err="1" smtClean="0"/>
              <a:t>proteger</a:t>
            </a:r>
            <a:r>
              <a:rPr lang="en-US" dirty="0" smtClean="0"/>
              <a:t> </a:t>
            </a:r>
            <a:r>
              <a:rPr lang="en-US" dirty="0" err="1" smtClean="0"/>
              <a:t>esto</a:t>
            </a:r>
            <a:r>
              <a:rPr lang="en-US" dirty="0" smtClean="0"/>
              <a:t>? </a:t>
            </a:r>
            <a:r>
              <a:rPr lang="en-US" dirty="0" err="1" smtClean="0"/>
              <a:t>Posiblemente</a:t>
            </a:r>
            <a:r>
              <a:rPr lang="en-US" dirty="0" smtClean="0"/>
              <a:t> con</a:t>
            </a:r>
            <a:r>
              <a:rPr lang="en-US" baseline="0" dirty="0" smtClean="0"/>
              <a:t> resguardos</a:t>
            </a:r>
            <a:r>
              <a:rPr lang="en-US" dirty="0" smtClean="0"/>
              <a:t> </a:t>
            </a:r>
            <a:r>
              <a:rPr lang="en-US" dirty="0" err="1" smtClean="0"/>
              <a:t>fijos</a:t>
            </a:r>
            <a:r>
              <a:rPr lang="en-US" dirty="0" smtClean="0"/>
              <a:t>. </a:t>
            </a:r>
            <a:r>
              <a:rPr lang="en-US" dirty="0" err="1" smtClean="0"/>
              <a:t>Ver</a:t>
            </a:r>
            <a:r>
              <a:rPr lang="en-US" dirty="0" smtClean="0"/>
              <a:t> la </a:t>
            </a:r>
            <a:r>
              <a:rPr lang="en-US" dirty="0" err="1" smtClean="0"/>
              <a:t>diapositiva</a:t>
            </a:r>
            <a:r>
              <a:rPr lang="en-US" dirty="0" smtClean="0"/>
              <a:t> </a:t>
            </a:r>
            <a:r>
              <a:rPr lang="en-US" dirty="0" err="1" smtClean="0"/>
              <a:t>siguiente</a:t>
            </a:r>
            <a:endParaRPr dirty="0"/>
          </a:p>
        </p:txBody>
      </p:sp>
    </p:spTree>
    <p:extLst>
      <p:ext uri="{BB962C8B-B14F-4D97-AF65-F5344CB8AC3E}">
        <p14:creationId xmlns:p14="http://schemas.microsoft.com/office/powerpoint/2010/main" val="7264103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noRot="1" noChangeAspect="1"/>
          </p:cNvSpPr>
          <p:nvPr>
            <p:ph type="sldImg"/>
          </p:nvPr>
        </p:nvSpPr>
        <p:spPr>
          <a:prstGeom prst="rect">
            <a:avLst/>
          </a:prstGeom>
        </p:spPr>
        <p:txBody>
          <a:bodyPr/>
          <a:lstStyle/>
          <a:p>
            <a:endParaRPr/>
          </a:p>
        </p:txBody>
      </p:sp>
      <p:sp>
        <p:nvSpPr>
          <p:cNvPr id="544" name="Shape 544"/>
          <p:cNvSpPr>
            <a:spLocks noGrp="1"/>
          </p:cNvSpPr>
          <p:nvPr>
            <p:ph type="body" sz="quarter" idx="1"/>
          </p:nvPr>
        </p:nvSpPr>
        <p:spPr>
          <a:prstGeom prst="rect">
            <a:avLst/>
          </a:prstGeom>
        </p:spPr>
        <p:txBody>
          <a:bodyPr/>
          <a:lstStyle/>
          <a:p>
            <a:r>
              <a:rPr lang="en-US" dirty="0" smtClean="0"/>
              <a:t>La </a:t>
            </a:r>
            <a:r>
              <a:rPr lang="en-US" dirty="0" err="1" smtClean="0"/>
              <a:t>imagen</a:t>
            </a:r>
            <a:r>
              <a:rPr lang="en-US" dirty="0" smtClean="0"/>
              <a:t> </a:t>
            </a:r>
            <a:r>
              <a:rPr lang="en-US" dirty="0" err="1" smtClean="0"/>
              <a:t>muestra</a:t>
            </a:r>
            <a:r>
              <a:rPr lang="en-US" dirty="0" smtClean="0"/>
              <a:t> </a:t>
            </a:r>
            <a:r>
              <a:rPr lang="en-US" dirty="0" err="1" smtClean="0"/>
              <a:t>varias</a:t>
            </a:r>
            <a:r>
              <a:rPr lang="en-US" dirty="0" smtClean="0"/>
              <a:t> </a:t>
            </a:r>
            <a:r>
              <a:rPr lang="en-US" dirty="0" err="1" smtClean="0"/>
              <a:t>partes</a:t>
            </a:r>
            <a:r>
              <a:rPr lang="en-US" dirty="0" smtClean="0"/>
              <a:t> </a:t>
            </a:r>
            <a:r>
              <a:rPr lang="en-US" dirty="0" err="1" smtClean="0"/>
              <a:t>giratorias</a:t>
            </a:r>
            <a:r>
              <a:rPr lang="en-US" dirty="0" smtClean="0"/>
              <a:t>, </a:t>
            </a:r>
            <a:r>
              <a:rPr lang="en-US" dirty="0" err="1" smtClean="0"/>
              <a:t>correas</a:t>
            </a:r>
            <a:r>
              <a:rPr lang="en-US" dirty="0" smtClean="0"/>
              <a:t> y </a:t>
            </a:r>
            <a:r>
              <a:rPr lang="en-US" dirty="0" err="1" smtClean="0"/>
              <a:t>poleas</a:t>
            </a:r>
            <a:r>
              <a:rPr lang="en-US" dirty="0" smtClean="0"/>
              <a:t>, </a:t>
            </a:r>
            <a:r>
              <a:rPr lang="en-US" dirty="0" err="1" smtClean="0"/>
              <a:t>cadenas</a:t>
            </a:r>
            <a:r>
              <a:rPr lang="en-US" dirty="0" smtClean="0"/>
              <a:t> y </a:t>
            </a:r>
            <a:r>
              <a:rPr lang="en-US" dirty="0" err="1" smtClean="0"/>
              <a:t>ruedas</a:t>
            </a:r>
            <a:r>
              <a:rPr lang="en-US" dirty="0" smtClean="0"/>
              <a:t> </a:t>
            </a:r>
            <a:r>
              <a:rPr lang="en-US" dirty="0" err="1" smtClean="0"/>
              <a:t>dentadas</a:t>
            </a:r>
            <a:r>
              <a:rPr lang="en-US" dirty="0" smtClean="0"/>
              <a:t>, </a:t>
            </a:r>
            <a:r>
              <a:rPr lang="en-US" dirty="0" err="1" smtClean="0"/>
              <a:t>engranajes</a:t>
            </a:r>
            <a:r>
              <a:rPr lang="en-US" dirty="0" smtClean="0"/>
              <a:t>, </a:t>
            </a:r>
            <a:r>
              <a:rPr lang="en-US" dirty="0" err="1" smtClean="0"/>
              <a:t>ejes</a:t>
            </a:r>
            <a:r>
              <a:rPr lang="en-US" dirty="0" smtClean="0"/>
              <a:t> </a:t>
            </a:r>
            <a:r>
              <a:rPr lang="en-US" dirty="0" err="1" smtClean="0"/>
              <a:t>giratorios</a:t>
            </a:r>
            <a:r>
              <a:rPr lang="en-US" dirty="0" smtClean="0"/>
              <a:t> y </a:t>
            </a:r>
            <a:r>
              <a:rPr lang="en-US" dirty="0" err="1" smtClean="0"/>
              <a:t>más.Pregunta</a:t>
            </a:r>
            <a:r>
              <a:rPr lang="en-US" dirty="0" smtClean="0"/>
              <a:t> </a:t>
            </a:r>
            <a:r>
              <a:rPr lang="en-US" dirty="0" err="1" smtClean="0"/>
              <a:t>ahora</a:t>
            </a:r>
            <a:r>
              <a:rPr lang="en-US" dirty="0" smtClean="0"/>
              <a:t> a la </a:t>
            </a:r>
            <a:r>
              <a:rPr lang="en-US" dirty="0" err="1" smtClean="0"/>
              <a:t>clase</a:t>
            </a:r>
            <a:r>
              <a:rPr lang="en-US" dirty="0" smtClean="0"/>
              <a:t> ¿</a:t>
            </a:r>
            <a:r>
              <a:rPr lang="en-US" dirty="0" err="1" smtClean="0"/>
              <a:t>cómo</a:t>
            </a:r>
            <a:r>
              <a:rPr lang="en-US" dirty="0" smtClean="0"/>
              <a:t> </a:t>
            </a:r>
            <a:r>
              <a:rPr lang="en-US" dirty="0" err="1" smtClean="0"/>
              <a:t>protegerías</a:t>
            </a:r>
            <a:r>
              <a:rPr lang="en-US" dirty="0" smtClean="0"/>
              <a:t> el </a:t>
            </a:r>
            <a:r>
              <a:rPr lang="en-US" dirty="0" err="1" smtClean="0"/>
              <a:t>equipo</a:t>
            </a:r>
            <a:r>
              <a:rPr lang="en-US" dirty="0" smtClean="0"/>
              <a:t>? </a:t>
            </a:r>
            <a:r>
              <a:rPr lang="en-US" dirty="0" err="1" smtClean="0"/>
              <a:t>Deberías</a:t>
            </a:r>
            <a:r>
              <a:rPr lang="en-US" dirty="0" smtClean="0"/>
              <a:t> </a:t>
            </a:r>
            <a:r>
              <a:rPr lang="en-US" dirty="0" err="1" smtClean="0"/>
              <a:t>proteger</a:t>
            </a:r>
            <a:r>
              <a:rPr lang="en-US" dirty="0" smtClean="0"/>
              <a:t> </a:t>
            </a:r>
            <a:r>
              <a:rPr lang="en-US" dirty="0" err="1" smtClean="0"/>
              <a:t>por</a:t>
            </a:r>
            <a:r>
              <a:rPr lang="en-US" dirty="0" smtClean="0"/>
              <a:t> </a:t>
            </a:r>
            <a:r>
              <a:rPr lang="en-US" dirty="0" err="1" smtClean="0"/>
              <a:t>distancia</a:t>
            </a:r>
            <a:r>
              <a:rPr lang="en-US" dirty="0" smtClean="0"/>
              <a:t>. </a:t>
            </a:r>
            <a:r>
              <a:rPr lang="en-US" dirty="0" err="1" smtClean="0"/>
              <a:t>Probablemente</a:t>
            </a:r>
            <a:r>
              <a:rPr lang="en-US" dirty="0" smtClean="0"/>
              <a:t> </a:t>
            </a:r>
            <a:r>
              <a:rPr lang="en-US" dirty="0" err="1" smtClean="0"/>
              <a:t>una</a:t>
            </a:r>
            <a:r>
              <a:rPr lang="en-US" dirty="0" smtClean="0"/>
              <a:t> </a:t>
            </a:r>
            <a:r>
              <a:rPr lang="en-US" dirty="0" err="1" smtClean="0"/>
              <a:t>valla</a:t>
            </a:r>
            <a:r>
              <a:rPr lang="en-US" dirty="0" smtClean="0"/>
              <a:t>.</a:t>
            </a:r>
            <a:endParaRPr dirty="0"/>
          </a:p>
        </p:txBody>
      </p:sp>
    </p:spTree>
    <p:extLst>
      <p:ext uri="{BB962C8B-B14F-4D97-AF65-F5344CB8AC3E}">
        <p14:creationId xmlns:p14="http://schemas.microsoft.com/office/powerpoint/2010/main" val="3335133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108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r>
              <a:rPr lang="en-US" dirty="0" smtClean="0"/>
              <a:t>El </a:t>
            </a:r>
            <a:r>
              <a:rPr lang="en-US" dirty="0" err="1" smtClean="0"/>
              <a:t>empleador</a:t>
            </a:r>
            <a:r>
              <a:rPr lang="en-US" dirty="0" smtClean="0"/>
              <a:t> </a:t>
            </a:r>
            <a:r>
              <a:rPr lang="en-US" dirty="0" err="1" smtClean="0"/>
              <a:t>tiene</a:t>
            </a:r>
            <a:r>
              <a:rPr lang="en-US" baseline="0" dirty="0" smtClean="0"/>
              <a:t> la </a:t>
            </a:r>
            <a:r>
              <a:rPr lang="en-US" baseline="0" dirty="0" err="1" smtClean="0"/>
              <a:t>responsabilidad</a:t>
            </a:r>
            <a:r>
              <a:rPr lang="en-US" baseline="0" dirty="0" smtClean="0"/>
              <a:t> de </a:t>
            </a:r>
            <a:r>
              <a:rPr lang="en-US" baseline="0" dirty="0" err="1" smtClean="0"/>
              <a:t>asegurarse</a:t>
            </a:r>
            <a:r>
              <a:rPr lang="en-US" baseline="0" dirty="0" smtClean="0"/>
              <a:t> </a:t>
            </a:r>
            <a:r>
              <a:rPr lang="en-US" dirty="0" err="1" smtClean="0"/>
              <a:t>que</a:t>
            </a:r>
            <a:r>
              <a:rPr lang="en-US" dirty="0" smtClean="0"/>
              <a:t> </a:t>
            </a:r>
            <a:r>
              <a:rPr lang="en-US" dirty="0" err="1" smtClean="0"/>
              <a:t>las</a:t>
            </a:r>
            <a:r>
              <a:rPr lang="en-US" dirty="0" smtClean="0"/>
              <a:t> </a:t>
            </a:r>
            <a:r>
              <a:rPr lang="en-US" dirty="0" err="1" smtClean="0"/>
              <a:t>herramientas</a:t>
            </a:r>
            <a:r>
              <a:rPr lang="en-US" dirty="0" smtClean="0"/>
              <a:t> </a:t>
            </a:r>
            <a:r>
              <a:rPr lang="en-US" dirty="0" err="1" smtClean="0"/>
              <a:t>eléctricas</a:t>
            </a:r>
            <a:r>
              <a:rPr lang="en-US" dirty="0" smtClean="0"/>
              <a:t> </a:t>
            </a:r>
            <a:r>
              <a:rPr lang="en-US" dirty="0" err="1" smtClean="0"/>
              <a:t>portátiles</a:t>
            </a:r>
            <a:r>
              <a:rPr lang="en-US" dirty="0" smtClean="0"/>
              <a:t> </a:t>
            </a:r>
            <a:r>
              <a:rPr lang="en-US" dirty="0" err="1" smtClean="0"/>
              <a:t>estén</a:t>
            </a:r>
            <a:r>
              <a:rPr lang="en-US" dirty="0" smtClean="0"/>
              <a:t> en </a:t>
            </a:r>
            <a:r>
              <a:rPr lang="en-US" dirty="0" err="1" smtClean="0"/>
              <a:t>buenas</a:t>
            </a:r>
            <a:r>
              <a:rPr lang="en-US" dirty="0" smtClean="0"/>
              <a:t> </a:t>
            </a:r>
            <a:r>
              <a:rPr lang="en-US" dirty="0" err="1" smtClean="0"/>
              <a:t>condiciones</a:t>
            </a:r>
            <a:r>
              <a:rPr lang="en-US" dirty="0" smtClean="0"/>
              <a:t>, </a:t>
            </a:r>
            <a:r>
              <a:rPr lang="en-US" dirty="0" err="1" smtClean="0"/>
              <a:t>incluyendo</a:t>
            </a:r>
            <a:r>
              <a:rPr lang="en-US" dirty="0" smtClean="0"/>
              <a:t> </a:t>
            </a:r>
            <a:r>
              <a:rPr lang="en-US" dirty="0" err="1" smtClean="0"/>
              <a:t>las</a:t>
            </a:r>
            <a:r>
              <a:rPr lang="en-US" dirty="0" smtClean="0"/>
              <a:t> </a:t>
            </a:r>
            <a:r>
              <a:rPr lang="en-US" dirty="0" err="1" smtClean="0"/>
              <a:t>herramientas</a:t>
            </a:r>
            <a:r>
              <a:rPr lang="en-US" dirty="0" smtClean="0"/>
              <a:t> </a:t>
            </a:r>
            <a:r>
              <a:rPr lang="en-US" dirty="0" err="1" smtClean="0"/>
              <a:t>personales</a:t>
            </a:r>
            <a:r>
              <a:rPr lang="en-US" dirty="0" smtClean="0"/>
              <a:t> </a:t>
            </a:r>
            <a:r>
              <a:rPr lang="en-US" dirty="0" err="1" smtClean="0"/>
              <a:t>que</a:t>
            </a:r>
            <a:r>
              <a:rPr lang="en-US" dirty="0" smtClean="0"/>
              <a:t> los </a:t>
            </a:r>
            <a:r>
              <a:rPr lang="en-US" dirty="0" err="1" smtClean="0"/>
              <a:t>empleados</a:t>
            </a:r>
            <a:r>
              <a:rPr lang="en-US" dirty="0" smtClean="0"/>
              <a:t> </a:t>
            </a:r>
            <a:r>
              <a:rPr lang="en-US" dirty="0" err="1" smtClean="0"/>
              <a:t>traen</a:t>
            </a:r>
            <a:r>
              <a:rPr lang="en-US" dirty="0" smtClean="0"/>
              <a:t> para </a:t>
            </a:r>
            <a:r>
              <a:rPr lang="en-US" dirty="0" err="1" smtClean="0"/>
              <a:t>trabajar</a:t>
            </a:r>
            <a:r>
              <a:rPr lang="en-US" dirty="0" smtClean="0"/>
              <a:t>.</a:t>
            </a:r>
          </a:p>
          <a:p>
            <a:endParaRPr lang="en-US" dirty="0" smtClean="0"/>
          </a:p>
          <a:p>
            <a:r>
              <a:rPr lang="en-US" dirty="0" smtClean="0"/>
              <a:t>El </a:t>
            </a:r>
            <a:r>
              <a:rPr lang="en-US" dirty="0" err="1" smtClean="0"/>
              <a:t>aire</a:t>
            </a:r>
            <a:r>
              <a:rPr lang="en-US" dirty="0" smtClean="0"/>
              <a:t> </a:t>
            </a:r>
            <a:r>
              <a:rPr lang="en-US" dirty="0" err="1" smtClean="0"/>
              <a:t>comprimido</a:t>
            </a:r>
            <a:r>
              <a:rPr lang="en-US" dirty="0" smtClean="0"/>
              <a:t> </a:t>
            </a:r>
            <a:r>
              <a:rPr lang="en-US" dirty="0" err="1" smtClean="0"/>
              <a:t>que</a:t>
            </a:r>
            <a:r>
              <a:rPr lang="en-US" dirty="0" smtClean="0"/>
              <a:t> se </a:t>
            </a:r>
            <a:r>
              <a:rPr lang="en-US" dirty="0" err="1" smtClean="0"/>
              <a:t>usa</a:t>
            </a:r>
            <a:r>
              <a:rPr lang="en-US" dirty="0" smtClean="0"/>
              <a:t> para </a:t>
            </a:r>
            <a:r>
              <a:rPr lang="en-US" dirty="0" err="1" smtClean="0"/>
              <a:t>limpiar</a:t>
            </a:r>
            <a:r>
              <a:rPr lang="en-US" dirty="0" smtClean="0"/>
              <a:t> </a:t>
            </a:r>
            <a:r>
              <a:rPr lang="en-US" dirty="0" err="1" smtClean="0"/>
              <a:t>tiene</a:t>
            </a:r>
            <a:r>
              <a:rPr lang="en-US" dirty="0" smtClean="0"/>
              <a:t> </a:t>
            </a:r>
            <a:r>
              <a:rPr lang="en-US" dirty="0" err="1" smtClean="0"/>
              <a:t>que</a:t>
            </a:r>
            <a:r>
              <a:rPr lang="en-US" dirty="0" smtClean="0"/>
              <a:t> </a:t>
            </a:r>
            <a:r>
              <a:rPr lang="en-US" dirty="0" err="1" smtClean="0"/>
              <a:t>reducirse</a:t>
            </a:r>
            <a:r>
              <a:rPr lang="en-US" dirty="0" smtClean="0"/>
              <a:t> a 30 </a:t>
            </a:r>
            <a:r>
              <a:rPr lang="en-US" dirty="0" err="1" smtClean="0"/>
              <a:t>libras</a:t>
            </a:r>
            <a:r>
              <a:rPr lang="en-US" dirty="0" smtClean="0"/>
              <a:t> </a:t>
            </a:r>
            <a:r>
              <a:rPr lang="en-US" dirty="0" err="1" smtClean="0"/>
              <a:t>por</a:t>
            </a:r>
            <a:r>
              <a:rPr lang="en-US" dirty="0" smtClean="0"/>
              <a:t> </a:t>
            </a:r>
            <a:r>
              <a:rPr lang="en-US" dirty="0" err="1" smtClean="0"/>
              <a:t>pulgada</a:t>
            </a:r>
            <a:r>
              <a:rPr lang="en-US" dirty="0" smtClean="0"/>
              <a:t> </a:t>
            </a:r>
            <a:r>
              <a:rPr lang="en-US" dirty="0" err="1" smtClean="0"/>
              <a:t>cuadrada</a:t>
            </a:r>
            <a:r>
              <a:rPr lang="en-US" dirty="0" smtClean="0"/>
              <a:t>. El </a:t>
            </a:r>
            <a:r>
              <a:rPr lang="en-US" dirty="0" err="1" smtClean="0"/>
              <a:t>aire</a:t>
            </a:r>
            <a:r>
              <a:rPr lang="en-US" dirty="0" smtClean="0"/>
              <a:t> </a:t>
            </a:r>
            <a:r>
              <a:rPr lang="en-US" dirty="0" err="1" smtClean="0"/>
              <a:t>comprimido</a:t>
            </a:r>
            <a:r>
              <a:rPr lang="en-US" dirty="0" smtClean="0"/>
              <a:t> </a:t>
            </a:r>
            <a:r>
              <a:rPr lang="en-US" dirty="0" err="1" smtClean="0"/>
              <a:t>utilizado</a:t>
            </a:r>
            <a:r>
              <a:rPr lang="en-US" dirty="0" smtClean="0"/>
              <a:t> para la </a:t>
            </a:r>
            <a:r>
              <a:rPr lang="en-US" dirty="0" err="1" smtClean="0"/>
              <a:t>limpieza</a:t>
            </a:r>
            <a:r>
              <a:rPr lang="en-US" dirty="0" smtClean="0"/>
              <a:t> </a:t>
            </a:r>
            <a:r>
              <a:rPr lang="en-US" dirty="0" err="1" smtClean="0"/>
              <a:t>debe</a:t>
            </a:r>
            <a:r>
              <a:rPr lang="en-US" dirty="0" smtClean="0"/>
              <a:t> </a:t>
            </a:r>
            <a:r>
              <a:rPr lang="en-US" dirty="0" err="1" smtClean="0"/>
              <a:t>tener</a:t>
            </a:r>
            <a:r>
              <a:rPr lang="en-US" dirty="0" smtClean="0"/>
              <a:t> </a:t>
            </a:r>
            <a:r>
              <a:rPr lang="en-US" dirty="0" err="1" smtClean="0"/>
              <a:t>protección</a:t>
            </a:r>
            <a:r>
              <a:rPr lang="en-US" dirty="0" smtClean="0"/>
              <a:t> contra </a:t>
            </a:r>
            <a:r>
              <a:rPr lang="en-US" dirty="0" err="1" smtClean="0"/>
              <a:t>astillas</a:t>
            </a:r>
            <a:r>
              <a:rPr lang="en-US" dirty="0" smtClean="0"/>
              <a:t>. Los </a:t>
            </a:r>
            <a:r>
              <a:rPr lang="en-US" dirty="0" err="1" smtClean="0"/>
              <a:t>empleados</a:t>
            </a:r>
            <a:r>
              <a:rPr lang="en-US" dirty="0" smtClean="0"/>
              <a:t> </a:t>
            </a:r>
            <a:r>
              <a:rPr lang="en-US" dirty="0" err="1" smtClean="0"/>
              <a:t>deben</a:t>
            </a:r>
            <a:r>
              <a:rPr lang="en-US" dirty="0" smtClean="0"/>
              <a:t> </a:t>
            </a:r>
            <a:r>
              <a:rPr lang="en-US" dirty="0" err="1" smtClean="0"/>
              <a:t>usar</a:t>
            </a:r>
            <a:r>
              <a:rPr lang="en-US" dirty="0" smtClean="0"/>
              <a:t> el EPP</a:t>
            </a:r>
            <a:r>
              <a:rPr lang="en-US" baseline="0" dirty="0" smtClean="0"/>
              <a:t> </a:t>
            </a:r>
            <a:r>
              <a:rPr lang="en-US" dirty="0" err="1" smtClean="0"/>
              <a:t>adecuado</a:t>
            </a:r>
            <a:r>
              <a:rPr lang="en-US" dirty="0" smtClean="0"/>
              <a:t> para </a:t>
            </a:r>
            <a:r>
              <a:rPr lang="en-US" dirty="0" err="1" smtClean="0"/>
              <a:t>protegerse</a:t>
            </a:r>
            <a:r>
              <a:rPr lang="en-US" dirty="0" smtClean="0"/>
              <a:t> del </a:t>
            </a:r>
            <a:r>
              <a:rPr lang="en-US" dirty="0" err="1" smtClean="0"/>
              <a:t>aire</a:t>
            </a:r>
            <a:r>
              <a:rPr lang="en-US" dirty="0" smtClean="0"/>
              <a:t> </a:t>
            </a:r>
            <a:r>
              <a:rPr lang="en-US" dirty="0" err="1" smtClean="0"/>
              <a:t>comprimido</a:t>
            </a:r>
            <a:r>
              <a:rPr lang="en-US" dirty="0" smtClean="0"/>
              <a:t> y de </a:t>
            </a:r>
            <a:r>
              <a:rPr lang="en-US" dirty="0" err="1" smtClean="0"/>
              <a:t>escombros</a:t>
            </a:r>
            <a:r>
              <a:rPr lang="en-US" dirty="0" smtClean="0"/>
              <a:t> </a:t>
            </a:r>
            <a:r>
              <a:rPr lang="en-US" dirty="0" err="1" smtClean="0"/>
              <a:t>voladores</a:t>
            </a:r>
            <a:r>
              <a:rPr lang="en-US" dirty="0" smtClean="0"/>
              <a:t>.</a:t>
            </a:r>
            <a:endParaRPr dirty="0"/>
          </a:p>
        </p:txBody>
      </p:sp>
    </p:spTree>
    <p:extLst>
      <p:ext uri="{BB962C8B-B14F-4D97-AF65-F5344CB8AC3E}">
        <p14:creationId xmlns:p14="http://schemas.microsoft.com/office/powerpoint/2010/main" val="426739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r>
              <a:rPr lang="es-ES" dirty="0" smtClean="0"/>
              <a:t>Muestra la imagen de un martillo con un</a:t>
            </a:r>
            <a:r>
              <a:rPr lang="es-ES" baseline="0" dirty="0" smtClean="0"/>
              <a:t> el mango</a:t>
            </a:r>
            <a:r>
              <a:rPr lang="es-ES" dirty="0" smtClean="0"/>
              <a:t> de madera fracturado. La cabeza del martillo y parte del mango también han sido pintadas de color azul. </a:t>
            </a:r>
            <a:r>
              <a:rPr lang="es-ES" dirty="0" err="1" smtClean="0"/>
              <a:t>Preg</a:t>
            </a:r>
            <a:r>
              <a:rPr lang="x-none" dirty="0" smtClean="0"/>
              <a:t>ú</a:t>
            </a:r>
            <a:r>
              <a:rPr lang="es-ES" dirty="0" err="1" smtClean="0"/>
              <a:t>ntele</a:t>
            </a:r>
            <a:r>
              <a:rPr lang="es-ES" dirty="0" smtClean="0"/>
              <a:t> a la clase, ¿cuál es el peligro con ese</a:t>
            </a:r>
            <a:r>
              <a:rPr lang="es-ES" baseline="0" dirty="0" smtClean="0"/>
              <a:t> martillo</a:t>
            </a:r>
            <a:r>
              <a:rPr lang="es-ES" dirty="0" smtClean="0"/>
              <a:t>?</a:t>
            </a:r>
          </a:p>
          <a:p>
            <a:endParaRPr lang="es-ES" dirty="0" smtClean="0"/>
          </a:p>
          <a:p>
            <a:r>
              <a:rPr lang="es-ES" dirty="0" smtClean="0"/>
              <a:t>El mango</a:t>
            </a:r>
            <a:r>
              <a:rPr lang="en-US" dirty="0" smtClean="0"/>
              <a:t> del</a:t>
            </a:r>
            <a:r>
              <a:rPr lang="es-ES" baseline="0" dirty="0" smtClean="0"/>
              <a:t> </a:t>
            </a:r>
            <a:r>
              <a:rPr lang="es-ES" dirty="0" smtClean="0"/>
              <a:t>martillo podría terminar de partirse/romperse en plena actividad de uso, provocando que las partes que se desprendan golpeen a alguien o algo. No cubra/forre/envuelva los martillos con cinta adhesiva ni los pinte, porque el usuario no sabrá si están averiados/rajados/fracturados o si tienen otros problemas.</a:t>
            </a:r>
          </a:p>
          <a:p>
            <a:endParaRPr lang="es-ES" dirty="0" smtClean="0"/>
          </a:p>
          <a:p>
            <a:endParaRPr lang="en-US" dirty="0" smtClean="0"/>
          </a:p>
        </p:txBody>
      </p:sp>
    </p:spTree>
    <p:extLst>
      <p:ext uri="{BB962C8B-B14F-4D97-AF65-F5344CB8AC3E}">
        <p14:creationId xmlns:p14="http://schemas.microsoft.com/office/powerpoint/2010/main" val="1765517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p>
            <a:pPr lvl="1" indent="0" defTabSz="937626">
              <a:spcBef>
                <a:spcPts val="410"/>
              </a:spcBef>
              <a:defRPr/>
            </a:pPr>
            <a:r>
              <a:rPr lang="es-ES" dirty="0" smtClean="0"/>
              <a:t>Las sierras circulares portátiles deben tener una caperuza</a:t>
            </a:r>
            <a:r>
              <a:rPr lang="es-ES" baseline="0" dirty="0" smtClean="0"/>
              <a:t> protectora</a:t>
            </a:r>
            <a:r>
              <a:rPr lang="es-ES" dirty="0" smtClean="0"/>
              <a:t> y una </a:t>
            </a:r>
            <a:r>
              <a:rPr lang="en-US" sz="2100" dirty="0" err="1">
                <a:latin typeface="Arial" charset="0"/>
                <a:ea typeface="Arial" charset="0"/>
                <a:cs typeface="Arial" charset="0"/>
              </a:rPr>
              <a:t>caperuza</a:t>
            </a:r>
            <a:r>
              <a:rPr lang="en-US" sz="2100" dirty="0">
                <a:latin typeface="Arial" charset="0"/>
                <a:ea typeface="Arial" charset="0"/>
                <a:cs typeface="Arial" charset="0"/>
              </a:rPr>
              <a:t> </a:t>
            </a:r>
            <a:r>
              <a:rPr lang="en-US" sz="2100" dirty="0" err="1">
                <a:latin typeface="Arial" charset="0"/>
                <a:ea typeface="Arial" charset="0"/>
                <a:cs typeface="Arial" charset="0"/>
              </a:rPr>
              <a:t>protectora</a:t>
            </a:r>
            <a:r>
              <a:rPr lang="en-US" sz="2100" dirty="0">
                <a:latin typeface="Arial" charset="0"/>
                <a:ea typeface="Arial" charset="0"/>
                <a:cs typeface="Arial" charset="0"/>
              </a:rPr>
              <a:t> contra </a:t>
            </a:r>
            <a:r>
              <a:rPr lang="en-US" sz="2100" dirty="0" err="1">
                <a:latin typeface="Arial" charset="0"/>
                <a:ea typeface="Arial" charset="0"/>
                <a:cs typeface="Arial" charset="0"/>
              </a:rPr>
              <a:t>oscilaciones</a:t>
            </a:r>
            <a:r>
              <a:rPr lang="es-ES" dirty="0" smtClean="0"/>
              <a:t>.</a:t>
            </a:r>
          </a:p>
          <a:p>
            <a:endParaRPr lang="es-ES" dirty="0" smtClean="0"/>
          </a:p>
          <a:p>
            <a:r>
              <a:rPr lang="es-ES" dirty="0" smtClean="0"/>
              <a:t>La diapositiva muestra la imagen de una sierra circular portátil.</a:t>
            </a:r>
          </a:p>
          <a:p>
            <a:endParaRPr lang="en-US" dirty="0" smtClean="0"/>
          </a:p>
          <a:p>
            <a:endParaRPr lang="en-US" dirty="0" smtClean="0"/>
          </a:p>
          <a:p>
            <a:r>
              <a:rPr lang="en-US" baseline="0" dirty="0" smtClean="0"/>
              <a:t>.</a:t>
            </a:r>
            <a:endParaRPr lang="en-US" dirty="0" smtClean="0"/>
          </a:p>
          <a:p>
            <a:endParaRPr lang="en-US" dirty="0"/>
          </a:p>
        </p:txBody>
      </p:sp>
    </p:spTree>
    <p:extLst>
      <p:ext uri="{BB962C8B-B14F-4D97-AF65-F5344CB8AC3E}">
        <p14:creationId xmlns:p14="http://schemas.microsoft.com/office/powerpoint/2010/main" val="12772232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noRot="1" noChangeAspect="1"/>
          </p:cNvSpPr>
          <p:nvPr>
            <p:ph type="sldImg"/>
          </p:nvPr>
        </p:nvSpPr>
        <p:spPr>
          <a:prstGeom prst="rect">
            <a:avLst/>
          </a:prstGeom>
        </p:spPr>
        <p:txBody>
          <a:bodyPr/>
          <a:lstStyle/>
          <a:p>
            <a:endParaRPr/>
          </a:p>
        </p:txBody>
      </p:sp>
      <p:sp>
        <p:nvSpPr>
          <p:cNvPr id="572" name="Shape 572"/>
          <p:cNvSpPr>
            <a:spLocks noGrp="1"/>
          </p:cNvSpPr>
          <p:nvPr>
            <p:ph type="body" sz="quarter" idx="1"/>
          </p:nvPr>
        </p:nvSpPr>
        <p:spPr>
          <a:prstGeom prst="rect">
            <a:avLst/>
          </a:prstGeom>
        </p:spPr>
        <p:txBody>
          <a:bodyPr/>
          <a:lstStyle/>
          <a:p>
            <a:pPr lvl="0"/>
            <a:r>
              <a:rPr lang="es-ES" dirty="0" smtClean="0"/>
              <a:t>Guarde las lijadoras de banda en los puntos de pellizco donde la cinta corre hacia la polea. Guarde también todas las partes no utilizadas de</a:t>
            </a:r>
            <a:r>
              <a:rPr lang="es-ES" baseline="0" dirty="0" smtClean="0"/>
              <a:t> la cinta</a:t>
            </a:r>
            <a:r>
              <a:rPr lang="es-ES" dirty="0" smtClean="0"/>
              <a:t>.</a:t>
            </a:r>
            <a:endParaRPr lang="en-US" dirty="0" smtClean="0"/>
          </a:p>
          <a:p>
            <a:endParaRPr lang="en-US" dirty="0"/>
          </a:p>
        </p:txBody>
      </p:sp>
    </p:spTree>
    <p:extLst>
      <p:ext uri="{BB962C8B-B14F-4D97-AF65-F5344CB8AC3E}">
        <p14:creationId xmlns:p14="http://schemas.microsoft.com/office/powerpoint/2010/main" val="448458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noRot="1" noChangeAspect="1"/>
          </p:cNvSpPr>
          <p:nvPr>
            <p:ph type="sldImg"/>
          </p:nvPr>
        </p:nvSpPr>
        <p:spPr>
          <a:prstGeom prst="rect">
            <a:avLst/>
          </a:prstGeom>
        </p:spPr>
        <p:txBody>
          <a:bodyPr/>
          <a:lstStyle/>
          <a:p>
            <a:endParaRPr/>
          </a:p>
        </p:txBody>
      </p:sp>
      <p:sp>
        <p:nvSpPr>
          <p:cNvPr id="578" name="Shape 578"/>
          <p:cNvSpPr>
            <a:spLocks noGrp="1"/>
          </p:cNvSpPr>
          <p:nvPr>
            <p:ph type="body" sz="quarter" idx="1"/>
          </p:nvPr>
        </p:nvSpPr>
        <p:spPr>
          <a:prstGeom prst="rect">
            <a:avLst/>
          </a:prstGeom>
        </p:spPr>
        <p:txBody>
          <a:bodyPr/>
          <a:lstStyle/>
          <a:p>
            <a:r>
              <a:rPr lang="en-US" dirty="0" smtClean="0"/>
              <a:t>Se </a:t>
            </a:r>
            <a:r>
              <a:rPr lang="en-US" dirty="0" err="1" smtClean="0"/>
              <a:t>usa</a:t>
            </a:r>
            <a:r>
              <a:rPr lang="en-US" dirty="0" smtClean="0"/>
              <a:t> un </a:t>
            </a:r>
            <a:r>
              <a:rPr lang="en-US" dirty="0" err="1" smtClean="0"/>
              <a:t>retenedor</a:t>
            </a:r>
            <a:r>
              <a:rPr lang="en-US" dirty="0" smtClean="0"/>
              <a:t> de </a:t>
            </a:r>
            <a:r>
              <a:rPr lang="en-US" dirty="0" err="1" smtClean="0"/>
              <a:t>herramienta</a:t>
            </a:r>
            <a:r>
              <a:rPr lang="en-US" dirty="0" smtClean="0"/>
              <a:t> en la </a:t>
            </a:r>
            <a:r>
              <a:rPr lang="en-US" dirty="0" err="1" smtClean="0"/>
              <a:t>maquinaria</a:t>
            </a:r>
            <a:r>
              <a:rPr lang="en-US" dirty="0" smtClean="0"/>
              <a:t> </a:t>
            </a:r>
            <a:r>
              <a:rPr lang="en-US" dirty="0" err="1" smtClean="0"/>
              <a:t>cuando</a:t>
            </a:r>
            <a:r>
              <a:rPr lang="en-US" dirty="0" smtClean="0"/>
              <a:t> </a:t>
            </a:r>
            <a:r>
              <a:rPr lang="en-US" dirty="0" err="1" smtClean="0"/>
              <a:t>podría</a:t>
            </a:r>
            <a:r>
              <a:rPr lang="en-US" dirty="0" smtClean="0"/>
              <a:t> </a:t>
            </a:r>
            <a:r>
              <a:rPr lang="en-US" dirty="0" err="1" smtClean="0"/>
              <a:t>producirse</a:t>
            </a:r>
            <a:r>
              <a:rPr lang="en-US" dirty="0" smtClean="0"/>
              <a:t> </a:t>
            </a:r>
            <a:r>
              <a:rPr lang="en-US" dirty="0" err="1" smtClean="0"/>
              <a:t>una</a:t>
            </a:r>
            <a:r>
              <a:rPr lang="en-US" dirty="0" smtClean="0"/>
              <a:t> </a:t>
            </a:r>
            <a:r>
              <a:rPr lang="en-US" dirty="0" err="1" smtClean="0"/>
              <a:t>eyección</a:t>
            </a:r>
            <a:r>
              <a:rPr lang="en-US" dirty="0" smtClean="0"/>
              <a:t>. </a:t>
            </a:r>
            <a:r>
              <a:rPr lang="en-US" dirty="0" err="1" smtClean="0"/>
              <a:t>Esto</a:t>
            </a:r>
            <a:r>
              <a:rPr lang="en-US" dirty="0" smtClean="0"/>
              <a:t> </a:t>
            </a:r>
            <a:r>
              <a:rPr lang="en-US" dirty="0" err="1" smtClean="0"/>
              <a:t>significa</a:t>
            </a:r>
            <a:r>
              <a:rPr lang="en-US" dirty="0" smtClean="0"/>
              <a:t> </a:t>
            </a:r>
            <a:r>
              <a:rPr lang="en-US" dirty="0" err="1" smtClean="0"/>
              <a:t>que</a:t>
            </a:r>
            <a:r>
              <a:rPr lang="en-US" dirty="0" smtClean="0"/>
              <a:t> la </a:t>
            </a:r>
            <a:r>
              <a:rPr lang="en-US" dirty="0" err="1" smtClean="0"/>
              <a:t>herramienta</a:t>
            </a:r>
            <a:r>
              <a:rPr lang="en-US" dirty="0" smtClean="0"/>
              <a:t> </a:t>
            </a:r>
            <a:r>
              <a:rPr lang="en-US" dirty="0" err="1" smtClean="0"/>
              <a:t>podría</a:t>
            </a:r>
            <a:r>
              <a:rPr lang="en-US" dirty="0" smtClean="0"/>
              <a:t> </a:t>
            </a:r>
            <a:r>
              <a:rPr lang="en-US" dirty="0" err="1" smtClean="0"/>
              <a:t>separarse</a:t>
            </a:r>
            <a:r>
              <a:rPr lang="en-US" dirty="0" smtClean="0"/>
              <a:t> de la </a:t>
            </a:r>
            <a:r>
              <a:rPr lang="en-US" dirty="0" err="1" smtClean="0"/>
              <a:t>manguera</a:t>
            </a:r>
            <a:r>
              <a:rPr lang="en-US" dirty="0" smtClean="0"/>
              <a:t> de </a:t>
            </a:r>
            <a:r>
              <a:rPr lang="en-US" dirty="0" err="1" smtClean="0"/>
              <a:t>aire</a:t>
            </a:r>
            <a:r>
              <a:rPr lang="en-US" dirty="0" smtClean="0"/>
              <a:t>.</a:t>
            </a:r>
          </a:p>
          <a:p>
            <a:endParaRPr lang="en-US" dirty="0" smtClean="0"/>
          </a:p>
          <a:p>
            <a:r>
              <a:rPr lang="en-US" dirty="0" smtClean="0"/>
              <a:t>Las </a:t>
            </a:r>
            <a:r>
              <a:rPr lang="en-US" dirty="0" err="1" smtClean="0"/>
              <a:t>mangueras</a:t>
            </a:r>
            <a:r>
              <a:rPr lang="en-US" dirty="0" smtClean="0"/>
              <a:t> de </a:t>
            </a:r>
            <a:r>
              <a:rPr lang="en-US" dirty="0" err="1" smtClean="0"/>
              <a:t>aire</a:t>
            </a:r>
            <a:r>
              <a:rPr lang="en-US" dirty="0" smtClean="0"/>
              <a:t> en </a:t>
            </a:r>
            <a:r>
              <a:rPr lang="en-US" dirty="0" err="1" smtClean="0"/>
              <a:t>las</a:t>
            </a:r>
            <a:r>
              <a:rPr lang="en-US" dirty="0" smtClean="0"/>
              <a:t> </a:t>
            </a:r>
            <a:r>
              <a:rPr lang="en-US" dirty="0" err="1" smtClean="0"/>
              <a:t>herramientas</a:t>
            </a:r>
            <a:r>
              <a:rPr lang="en-US" dirty="0" smtClean="0"/>
              <a:t> </a:t>
            </a:r>
            <a:r>
              <a:rPr lang="en-US" dirty="0" err="1" smtClean="0"/>
              <a:t>neumáticas</a:t>
            </a:r>
            <a:r>
              <a:rPr lang="en-US" dirty="0" smtClean="0"/>
              <a:t> </a:t>
            </a:r>
            <a:r>
              <a:rPr lang="en-US" dirty="0" err="1" smtClean="0"/>
              <a:t>deben</a:t>
            </a:r>
            <a:r>
              <a:rPr lang="en-US" dirty="0" smtClean="0"/>
              <a:t> </a:t>
            </a:r>
            <a:r>
              <a:rPr lang="en-US" dirty="0" err="1" smtClean="0"/>
              <a:t>tener</a:t>
            </a:r>
            <a:r>
              <a:rPr lang="en-US" dirty="0" smtClean="0"/>
              <a:t> </a:t>
            </a:r>
            <a:r>
              <a:rPr lang="en-US" dirty="0" err="1" smtClean="0"/>
              <a:t>las</a:t>
            </a:r>
            <a:r>
              <a:rPr lang="en-US" dirty="0" smtClean="0"/>
              <a:t> </a:t>
            </a:r>
            <a:r>
              <a:rPr lang="en-US" dirty="0" err="1" smtClean="0"/>
              <a:t>conexiones</a:t>
            </a:r>
            <a:r>
              <a:rPr lang="en-US" dirty="0" smtClean="0"/>
              <a:t> </a:t>
            </a:r>
            <a:r>
              <a:rPr lang="en-US" dirty="0" err="1" smtClean="0"/>
              <a:t>correctas</a:t>
            </a:r>
            <a:r>
              <a:rPr lang="en-US" dirty="0" smtClean="0"/>
              <a:t> </a:t>
            </a:r>
            <a:r>
              <a:rPr lang="en-US" dirty="0" err="1" smtClean="0"/>
              <a:t>diseñadas</a:t>
            </a:r>
            <a:r>
              <a:rPr lang="en-US" dirty="0" smtClean="0"/>
              <a:t> para la </a:t>
            </a:r>
            <a:r>
              <a:rPr lang="en-US" dirty="0" err="1" smtClean="0"/>
              <a:t>presión</a:t>
            </a:r>
            <a:r>
              <a:rPr lang="en-US" dirty="0" smtClean="0"/>
              <a:t> y el </a:t>
            </a:r>
            <a:r>
              <a:rPr lang="en-US" dirty="0" err="1" smtClean="0"/>
              <a:t>servicio</a:t>
            </a:r>
            <a:r>
              <a:rPr lang="en-US" dirty="0" smtClean="0"/>
              <a:t> a </a:t>
            </a:r>
            <a:r>
              <a:rPr lang="en-US" dirty="0" err="1" smtClean="0"/>
              <a:t>las</a:t>
            </a:r>
            <a:r>
              <a:rPr lang="en-US" dirty="0" smtClean="0"/>
              <a:t> </a:t>
            </a:r>
            <a:r>
              <a:rPr lang="en-US" dirty="0" err="1" smtClean="0"/>
              <a:t>que</a:t>
            </a:r>
            <a:r>
              <a:rPr lang="en-US" dirty="0" smtClean="0"/>
              <a:t> </a:t>
            </a:r>
            <a:r>
              <a:rPr lang="en-US" dirty="0" err="1" smtClean="0"/>
              <a:t>estarán</a:t>
            </a:r>
            <a:r>
              <a:rPr lang="en-US" dirty="0" smtClean="0"/>
              <a:t> </a:t>
            </a:r>
            <a:r>
              <a:rPr lang="en-US" dirty="0" err="1" smtClean="0"/>
              <a:t>sometidas</a:t>
            </a:r>
            <a:r>
              <a:rPr lang="en-US" dirty="0" smtClean="0"/>
              <a:t>. Deben </a:t>
            </a:r>
            <a:r>
              <a:rPr lang="en-US" dirty="0" err="1" smtClean="0"/>
              <a:t>inspeccionarse</a:t>
            </a:r>
            <a:r>
              <a:rPr lang="en-US" dirty="0" smtClean="0"/>
              <a:t> en </a:t>
            </a:r>
            <a:r>
              <a:rPr lang="en-US" dirty="0" err="1" smtClean="0"/>
              <a:t>busca</a:t>
            </a:r>
            <a:r>
              <a:rPr lang="en-US" dirty="0" smtClean="0"/>
              <a:t> de </a:t>
            </a:r>
            <a:r>
              <a:rPr lang="en-US" dirty="0" err="1" smtClean="0"/>
              <a:t>daños</a:t>
            </a:r>
            <a:r>
              <a:rPr lang="en-US" dirty="0" smtClean="0"/>
              <a:t> y </a:t>
            </a:r>
            <a:r>
              <a:rPr lang="en-US" dirty="0" err="1" smtClean="0"/>
              <a:t>retirarse</a:t>
            </a:r>
            <a:r>
              <a:rPr lang="en-US" dirty="0" smtClean="0"/>
              <a:t> del </a:t>
            </a:r>
            <a:r>
              <a:rPr lang="en-US" dirty="0" err="1" smtClean="0"/>
              <a:t>servicio</a:t>
            </a:r>
            <a:r>
              <a:rPr lang="en-US" dirty="0" smtClean="0"/>
              <a:t> </a:t>
            </a:r>
            <a:r>
              <a:rPr lang="en-US" dirty="0" err="1" smtClean="0"/>
              <a:t>si</a:t>
            </a:r>
            <a:r>
              <a:rPr lang="en-US" dirty="0" smtClean="0"/>
              <a:t> </a:t>
            </a:r>
            <a:r>
              <a:rPr lang="en-US" dirty="0" err="1" smtClean="0"/>
              <a:t>están</a:t>
            </a:r>
            <a:r>
              <a:rPr lang="en-US" dirty="0" smtClean="0"/>
              <a:t> </a:t>
            </a:r>
            <a:r>
              <a:rPr lang="en-US" dirty="0" err="1" smtClean="0"/>
              <a:t>dañadas</a:t>
            </a:r>
            <a:r>
              <a:rPr lang="en-US" dirty="0" smtClean="0"/>
              <a:t>.</a:t>
            </a:r>
            <a:endParaRPr dirty="0"/>
          </a:p>
        </p:txBody>
      </p:sp>
    </p:spTree>
    <p:extLst>
      <p:ext uri="{BB962C8B-B14F-4D97-AF65-F5344CB8AC3E}">
        <p14:creationId xmlns:p14="http://schemas.microsoft.com/office/powerpoint/2010/main" val="21045715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noRot="1" noChangeAspect="1"/>
          </p:cNvSpPr>
          <p:nvPr>
            <p:ph type="sldImg"/>
          </p:nvPr>
        </p:nvSpPr>
        <p:spPr>
          <a:prstGeom prst="rect">
            <a:avLst/>
          </a:prstGeom>
        </p:spPr>
        <p:txBody>
          <a:bodyPr/>
          <a:lstStyle/>
          <a:p>
            <a:endParaRPr/>
          </a:p>
        </p:txBody>
      </p:sp>
      <p:sp>
        <p:nvSpPr>
          <p:cNvPr id="588" name="Shape 588"/>
          <p:cNvSpPr>
            <a:spLocks noGrp="1"/>
          </p:cNvSpPr>
          <p:nvPr>
            <p:ph type="body" sz="quarter" idx="1"/>
          </p:nvPr>
        </p:nvSpPr>
        <p:spPr>
          <a:prstGeom prst="rect">
            <a:avLst/>
          </a:prstGeom>
        </p:spPr>
        <p:txBody>
          <a:bodyPr/>
          <a:lstStyle/>
          <a:p>
            <a:r>
              <a:rPr lang="en-US" dirty="0" err="1" smtClean="0"/>
              <a:t>Utilice</a:t>
            </a:r>
            <a:r>
              <a:rPr lang="en-US" dirty="0" smtClean="0"/>
              <a:t> </a:t>
            </a:r>
            <a:r>
              <a:rPr lang="en-US" dirty="0" err="1" smtClean="0"/>
              <a:t>mangueras</a:t>
            </a:r>
            <a:r>
              <a:rPr lang="en-US" dirty="0" smtClean="0"/>
              <a:t> y </a:t>
            </a:r>
            <a:r>
              <a:rPr lang="en-US" dirty="0" err="1" smtClean="0"/>
              <a:t>conexiones</a:t>
            </a:r>
            <a:r>
              <a:rPr lang="en-US" dirty="0" smtClean="0"/>
              <a:t> de </a:t>
            </a:r>
            <a:r>
              <a:rPr lang="en-US" dirty="0" err="1" smtClean="0"/>
              <a:t>aire</a:t>
            </a:r>
            <a:r>
              <a:rPr lang="en-US" dirty="0" smtClean="0"/>
              <a:t> </a:t>
            </a:r>
            <a:r>
              <a:rPr lang="en-US" dirty="0" err="1" smtClean="0"/>
              <a:t>comprimido</a:t>
            </a:r>
            <a:r>
              <a:rPr lang="en-US" dirty="0" smtClean="0"/>
              <a:t> </a:t>
            </a:r>
            <a:r>
              <a:rPr lang="en-US" dirty="0" err="1" smtClean="0"/>
              <a:t>diseñadas</a:t>
            </a:r>
            <a:r>
              <a:rPr lang="en-US" dirty="0" smtClean="0"/>
              <a:t> para el </a:t>
            </a:r>
            <a:r>
              <a:rPr lang="en-US" dirty="0" err="1" smtClean="0"/>
              <a:t>tipo</a:t>
            </a:r>
            <a:r>
              <a:rPr lang="en-US" dirty="0" smtClean="0"/>
              <a:t> y </a:t>
            </a:r>
            <a:r>
              <a:rPr lang="en-US" dirty="0" smtClean="0">
                <a:solidFill>
                  <a:srgbClr val="FF0000"/>
                </a:solidFill>
              </a:rPr>
              <a:t>la </a:t>
            </a:r>
            <a:r>
              <a:rPr lang="en-US" dirty="0" err="1" smtClean="0">
                <a:solidFill>
                  <a:srgbClr val="FF0000"/>
                </a:solidFill>
              </a:rPr>
              <a:t>velocidad</a:t>
            </a:r>
            <a:r>
              <a:rPr lang="en-US" dirty="0" smtClean="0">
                <a:solidFill>
                  <a:srgbClr val="FF0000"/>
                </a:solidFill>
              </a:rPr>
              <a:t> </a:t>
            </a:r>
            <a:r>
              <a:rPr lang="en-US" dirty="0" smtClean="0"/>
              <a:t>de </a:t>
            </a:r>
            <a:r>
              <a:rPr lang="en-US" dirty="0" err="1" smtClean="0"/>
              <a:t>aire</a:t>
            </a:r>
            <a:r>
              <a:rPr lang="en-US" dirty="0" smtClean="0"/>
              <a:t> </a:t>
            </a:r>
            <a:r>
              <a:rPr lang="en-US" dirty="0" err="1" smtClean="0"/>
              <a:t>comprimido</a:t>
            </a:r>
            <a:r>
              <a:rPr lang="en-US" dirty="0" smtClean="0"/>
              <a:t>. La </a:t>
            </a:r>
            <a:r>
              <a:rPr lang="en-US" dirty="0" err="1" smtClean="0"/>
              <a:t>imagen</a:t>
            </a:r>
            <a:r>
              <a:rPr lang="en-US" dirty="0" smtClean="0"/>
              <a:t> de la </a:t>
            </a:r>
            <a:r>
              <a:rPr lang="en-US" dirty="0" err="1" smtClean="0"/>
              <a:t>izquierda</a:t>
            </a:r>
            <a:r>
              <a:rPr lang="en-US" dirty="0" smtClean="0"/>
              <a:t> </a:t>
            </a:r>
            <a:r>
              <a:rPr lang="en-US" dirty="0" err="1" smtClean="0"/>
              <a:t>muestra</a:t>
            </a:r>
            <a:r>
              <a:rPr lang="en-US" dirty="0" smtClean="0"/>
              <a:t> </a:t>
            </a:r>
            <a:r>
              <a:rPr lang="en-US" dirty="0" err="1" smtClean="0"/>
              <a:t>una</a:t>
            </a:r>
            <a:r>
              <a:rPr lang="en-US" dirty="0" smtClean="0"/>
              <a:t> </a:t>
            </a:r>
            <a:r>
              <a:rPr lang="en-US" dirty="0" err="1" smtClean="0"/>
              <a:t>abrazadera</a:t>
            </a:r>
            <a:r>
              <a:rPr lang="en-US" dirty="0" smtClean="0"/>
              <a:t> para </a:t>
            </a:r>
            <a:r>
              <a:rPr lang="en-US" dirty="0" err="1" smtClean="0"/>
              <a:t>una</a:t>
            </a:r>
            <a:r>
              <a:rPr lang="en-US" dirty="0" smtClean="0"/>
              <a:t> </a:t>
            </a:r>
            <a:r>
              <a:rPr lang="en-US" dirty="0" err="1" smtClean="0"/>
              <a:t>manguera</a:t>
            </a:r>
            <a:r>
              <a:rPr lang="en-US" dirty="0" smtClean="0"/>
              <a:t> del </a:t>
            </a:r>
            <a:r>
              <a:rPr lang="en-US" dirty="0" err="1" smtClean="0"/>
              <a:t>radiador</a:t>
            </a:r>
            <a:r>
              <a:rPr lang="en-US" dirty="0" smtClean="0"/>
              <a:t> </a:t>
            </a:r>
            <a:r>
              <a:rPr lang="en-US" dirty="0" err="1" smtClean="0"/>
              <a:t>que</a:t>
            </a:r>
            <a:r>
              <a:rPr lang="en-US" dirty="0" smtClean="0"/>
              <a:t> </a:t>
            </a:r>
            <a:r>
              <a:rPr lang="en-US" dirty="0" err="1" smtClean="0"/>
              <a:t>tiene</a:t>
            </a:r>
            <a:r>
              <a:rPr lang="en-US" dirty="0" smtClean="0"/>
              <a:t> </a:t>
            </a:r>
            <a:r>
              <a:rPr lang="en-US" dirty="0" err="1" smtClean="0"/>
              <a:t>ranuras</a:t>
            </a:r>
            <a:r>
              <a:rPr lang="en-US" dirty="0" smtClean="0"/>
              <a:t> y </a:t>
            </a:r>
            <a:r>
              <a:rPr lang="en-US" b="1" dirty="0" smtClean="0"/>
              <a:t>no </a:t>
            </a:r>
            <a:r>
              <a:rPr lang="en-US" b="1" dirty="0" err="1" smtClean="0"/>
              <a:t>está</a:t>
            </a:r>
            <a:r>
              <a:rPr lang="en-US" b="1" dirty="0" smtClean="0"/>
              <a:t> </a:t>
            </a:r>
            <a:r>
              <a:rPr lang="en-US" dirty="0" err="1" smtClean="0"/>
              <a:t>diseñada</a:t>
            </a:r>
            <a:r>
              <a:rPr lang="en-US" dirty="0" smtClean="0"/>
              <a:t> para </a:t>
            </a:r>
            <a:r>
              <a:rPr lang="en-US" dirty="0" err="1" smtClean="0"/>
              <a:t>aire</a:t>
            </a:r>
            <a:r>
              <a:rPr lang="en-US" dirty="0" smtClean="0"/>
              <a:t> </a:t>
            </a:r>
            <a:r>
              <a:rPr lang="en-US" dirty="0" err="1" smtClean="0"/>
              <a:t>comprimido</a:t>
            </a:r>
            <a:r>
              <a:rPr lang="en-US" dirty="0" smtClean="0"/>
              <a:t>. La </a:t>
            </a:r>
            <a:r>
              <a:rPr lang="en-US" dirty="0" err="1" smtClean="0"/>
              <a:t>imagen</a:t>
            </a:r>
            <a:r>
              <a:rPr lang="en-US" dirty="0" smtClean="0"/>
              <a:t> de la </a:t>
            </a:r>
            <a:r>
              <a:rPr lang="en-US" dirty="0" err="1" smtClean="0"/>
              <a:t>derecha</a:t>
            </a:r>
            <a:r>
              <a:rPr lang="en-US" dirty="0" smtClean="0"/>
              <a:t> </a:t>
            </a:r>
            <a:r>
              <a:rPr lang="en-US" dirty="0" err="1" smtClean="0"/>
              <a:t>muestra</a:t>
            </a:r>
            <a:r>
              <a:rPr lang="en-US" dirty="0" smtClean="0"/>
              <a:t> </a:t>
            </a:r>
            <a:r>
              <a:rPr lang="en-US" dirty="0" err="1" smtClean="0"/>
              <a:t>una</a:t>
            </a:r>
            <a:r>
              <a:rPr lang="en-US" dirty="0" smtClean="0"/>
              <a:t> </a:t>
            </a:r>
            <a:r>
              <a:rPr lang="en-US" dirty="0" err="1" smtClean="0"/>
              <a:t>conexión</a:t>
            </a:r>
            <a:r>
              <a:rPr lang="en-US" dirty="0" smtClean="0"/>
              <a:t> de </a:t>
            </a:r>
            <a:r>
              <a:rPr lang="en-US" dirty="0" err="1" smtClean="0"/>
              <a:t>manguera</a:t>
            </a:r>
            <a:r>
              <a:rPr lang="en-US" dirty="0" smtClean="0"/>
              <a:t> de </a:t>
            </a:r>
            <a:r>
              <a:rPr lang="en-US" dirty="0" err="1" smtClean="0"/>
              <a:t>aire</a:t>
            </a:r>
            <a:r>
              <a:rPr lang="en-US" dirty="0" smtClean="0"/>
              <a:t> </a:t>
            </a:r>
            <a:r>
              <a:rPr lang="en-US" dirty="0" err="1" smtClean="0"/>
              <a:t>diseñada</a:t>
            </a:r>
            <a:r>
              <a:rPr lang="en-US" dirty="0" smtClean="0"/>
              <a:t> para </a:t>
            </a:r>
            <a:r>
              <a:rPr lang="en-US" dirty="0" err="1" smtClean="0"/>
              <a:t>este</a:t>
            </a:r>
            <a:r>
              <a:rPr lang="en-US" dirty="0" smtClean="0"/>
              <a:t> </a:t>
            </a:r>
            <a:r>
              <a:rPr lang="en-US" dirty="0" err="1" smtClean="0"/>
              <a:t>uso</a:t>
            </a:r>
            <a:r>
              <a:rPr lang="en-US" dirty="0" smtClean="0"/>
              <a:t>. </a:t>
            </a:r>
            <a:r>
              <a:rPr lang="en-US" dirty="0" err="1" smtClean="0"/>
              <a:t>Está</a:t>
            </a:r>
            <a:r>
              <a:rPr lang="en-US" dirty="0" smtClean="0"/>
              <a:t> </a:t>
            </a:r>
            <a:r>
              <a:rPr lang="en-US" dirty="0" err="1" smtClean="0"/>
              <a:t>engarzado</a:t>
            </a:r>
            <a:r>
              <a:rPr lang="en-US" dirty="0" smtClean="0"/>
              <a:t> en la </a:t>
            </a:r>
            <a:r>
              <a:rPr lang="en-US" dirty="0" err="1" smtClean="0"/>
              <a:t>manguera</a:t>
            </a:r>
            <a:r>
              <a:rPr lang="en-US" dirty="0" smtClean="0"/>
              <a:t>.</a:t>
            </a:r>
            <a:endParaRPr dirty="0"/>
          </a:p>
        </p:txBody>
      </p:sp>
    </p:spTree>
    <p:extLst>
      <p:ext uri="{BB962C8B-B14F-4D97-AF65-F5344CB8AC3E}">
        <p14:creationId xmlns:p14="http://schemas.microsoft.com/office/powerpoint/2010/main" val="3309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defTabSz="937626">
              <a:spcBef>
                <a:spcPts val="410"/>
              </a:spcBef>
              <a:defRPr/>
            </a:pPr>
            <a:r>
              <a:rPr lang="es-ES" baseline="0" dirty="0" smtClean="0"/>
              <a:t>Pregúntele a los alumnos del curso </a:t>
            </a:r>
            <a:r>
              <a:rPr lang="es-ES" altLang="en-US" dirty="0">
                <a:cs typeface="Arial" panose="020B0604020202020204" pitchFamily="34" charset="0"/>
              </a:rPr>
              <a:t>¿dónde ocurren los peligros en las máquinas?</a:t>
            </a:r>
            <a:r>
              <a:rPr dirty="0" smtClean="0"/>
              <a:t> </a:t>
            </a:r>
            <a:r>
              <a:rPr lang="en-US" baseline="0" dirty="0" smtClean="0"/>
              <a:t>Algunas respuestas posibles están en la siguiente diapositiva.</a:t>
            </a:r>
            <a:endParaRPr lang="en-US" dirty="0"/>
          </a:p>
        </p:txBody>
      </p:sp>
    </p:spTree>
    <p:extLst>
      <p:ext uri="{BB962C8B-B14F-4D97-AF65-F5344CB8AC3E}">
        <p14:creationId xmlns:p14="http://schemas.microsoft.com/office/powerpoint/2010/main" val="14680044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noRot="1" noChangeAspect="1"/>
          </p:cNvSpPr>
          <p:nvPr>
            <p:ph type="sldImg"/>
          </p:nvPr>
        </p:nvSpPr>
        <p:spPr>
          <a:prstGeom prst="rect">
            <a:avLst/>
          </a:prstGeom>
        </p:spPr>
        <p:txBody>
          <a:bodyPr/>
          <a:lstStyle/>
          <a:p>
            <a:endParaRPr/>
          </a:p>
        </p:txBody>
      </p:sp>
      <p:sp>
        <p:nvSpPr>
          <p:cNvPr id="598" name="Shape 598"/>
          <p:cNvSpPr>
            <a:spLocks noGrp="1"/>
          </p:cNvSpPr>
          <p:nvPr>
            <p:ph type="body" sz="quarter" idx="1"/>
          </p:nvPr>
        </p:nvSpPr>
        <p:spPr>
          <a:prstGeom prst="rect">
            <a:avLst/>
          </a:prstGeom>
        </p:spPr>
        <p:txBody>
          <a:bodyPr/>
          <a:lstStyle/>
          <a:p>
            <a:r>
              <a:rPr lang="en-US" dirty="0" smtClean="0"/>
              <a:t>La </a:t>
            </a:r>
            <a:r>
              <a:rPr lang="en-US" dirty="0" err="1" smtClean="0"/>
              <a:t>imagen</a:t>
            </a:r>
            <a:r>
              <a:rPr lang="en-US" dirty="0" smtClean="0"/>
              <a:t> </a:t>
            </a:r>
            <a:r>
              <a:rPr lang="en-US" dirty="0" err="1" smtClean="0"/>
              <a:t>muestra</a:t>
            </a:r>
            <a:r>
              <a:rPr lang="en-US" dirty="0" smtClean="0"/>
              <a:t> </a:t>
            </a:r>
            <a:r>
              <a:rPr lang="en-US" dirty="0" err="1" smtClean="0"/>
              <a:t>tres</a:t>
            </a:r>
            <a:r>
              <a:rPr lang="en-US" dirty="0" smtClean="0"/>
              <a:t> </a:t>
            </a:r>
            <a:r>
              <a:rPr lang="en-US" dirty="0" err="1" smtClean="0"/>
              <a:t>tipos</a:t>
            </a:r>
            <a:r>
              <a:rPr lang="en-US" dirty="0" smtClean="0"/>
              <a:t> </a:t>
            </a:r>
            <a:r>
              <a:rPr lang="en-US" dirty="0" err="1" smtClean="0"/>
              <a:t>diferentes</a:t>
            </a:r>
            <a:r>
              <a:rPr lang="en-US" dirty="0" smtClean="0"/>
              <a:t> de </a:t>
            </a:r>
            <a:r>
              <a:rPr lang="en-US" dirty="0" err="1" smtClean="0"/>
              <a:t>herramientas</a:t>
            </a:r>
            <a:r>
              <a:rPr lang="en-US" dirty="0" smtClean="0"/>
              <a:t> </a:t>
            </a:r>
            <a:r>
              <a:rPr lang="en-US" dirty="0" err="1" smtClean="0"/>
              <a:t>accionadas</a:t>
            </a:r>
            <a:r>
              <a:rPr lang="en-US" dirty="0" smtClean="0"/>
              <a:t> </a:t>
            </a:r>
            <a:r>
              <a:rPr lang="en-US" dirty="0" err="1" smtClean="0"/>
              <a:t>por</a:t>
            </a:r>
            <a:r>
              <a:rPr lang="en-US" dirty="0" smtClean="0"/>
              <a:t> </a:t>
            </a:r>
            <a:r>
              <a:rPr lang="en-US" dirty="0" err="1" smtClean="0"/>
              <a:t>pólvora</a:t>
            </a:r>
            <a:r>
              <a:rPr lang="en-US" dirty="0" smtClean="0"/>
              <a:t>.</a:t>
            </a:r>
            <a:endParaRPr dirty="0"/>
          </a:p>
        </p:txBody>
      </p:sp>
    </p:spTree>
    <p:extLst>
      <p:ext uri="{BB962C8B-B14F-4D97-AF65-F5344CB8AC3E}">
        <p14:creationId xmlns:p14="http://schemas.microsoft.com/office/powerpoint/2010/main" val="1517162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Shape 603"/>
          <p:cNvSpPr>
            <a:spLocks noGrp="1" noRot="1" noChangeAspect="1"/>
          </p:cNvSpPr>
          <p:nvPr>
            <p:ph type="sldImg"/>
          </p:nvPr>
        </p:nvSpPr>
        <p:spPr>
          <a:prstGeom prst="rect">
            <a:avLst/>
          </a:prstGeom>
        </p:spPr>
        <p:txBody>
          <a:bodyPr/>
          <a:lstStyle/>
          <a:p>
            <a:endParaRPr/>
          </a:p>
        </p:txBody>
      </p:sp>
      <p:sp>
        <p:nvSpPr>
          <p:cNvPr id="604" name="Shape 604"/>
          <p:cNvSpPr>
            <a:spLocks noGrp="1"/>
          </p:cNvSpPr>
          <p:nvPr>
            <p:ph type="body" sz="quarter" idx="1"/>
          </p:nvPr>
        </p:nvSpPr>
        <p:spPr>
          <a:prstGeom prst="rect">
            <a:avLst/>
          </a:prstGeom>
        </p:spPr>
        <p:txBody>
          <a:bodyPr/>
          <a:lstStyle/>
          <a:p>
            <a:r>
              <a:rPr lang="en-US" dirty="0" err="1" smtClean="0"/>
              <a:t>Algunos</a:t>
            </a:r>
            <a:r>
              <a:rPr lang="en-US" dirty="0" smtClean="0"/>
              <a:t> de los </a:t>
            </a:r>
            <a:r>
              <a:rPr lang="en-US" dirty="0" err="1" smtClean="0"/>
              <a:t>requisitos</a:t>
            </a:r>
            <a:r>
              <a:rPr lang="en-US" dirty="0" smtClean="0"/>
              <a:t> para </a:t>
            </a:r>
            <a:r>
              <a:rPr lang="en-US" dirty="0" err="1" smtClean="0"/>
              <a:t>las</a:t>
            </a:r>
            <a:r>
              <a:rPr lang="en-US" dirty="0" smtClean="0"/>
              <a:t> </a:t>
            </a:r>
            <a:r>
              <a:rPr lang="en-US" dirty="0" err="1" smtClean="0"/>
              <a:t>herramientas</a:t>
            </a:r>
            <a:r>
              <a:rPr lang="en-US" dirty="0" smtClean="0"/>
              <a:t> </a:t>
            </a:r>
            <a:r>
              <a:rPr lang="en-US" dirty="0" err="1" smtClean="0"/>
              <a:t>accionadas</a:t>
            </a:r>
            <a:r>
              <a:rPr lang="en-US" dirty="0" smtClean="0"/>
              <a:t> </a:t>
            </a:r>
            <a:r>
              <a:rPr lang="en-US" dirty="0" err="1" smtClean="0"/>
              <a:t>por</a:t>
            </a:r>
            <a:r>
              <a:rPr lang="en-US" dirty="0" smtClean="0"/>
              <a:t> </a:t>
            </a:r>
            <a:r>
              <a:rPr lang="en-US" dirty="0" err="1" smtClean="0"/>
              <a:t>pólvora</a:t>
            </a:r>
            <a:r>
              <a:rPr lang="en-US" dirty="0" smtClean="0"/>
              <a:t>. </a:t>
            </a:r>
            <a:r>
              <a:rPr lang="en-US" dirty="0" err="1" smtClean="0"/>
              <a:t>Hablar</a:t>
            </a:r>
            <a:r>
              <a:rPr lang="en-US" dirty="0" smtClean="0"/>
              <a:t> con la </a:t>
            </a:r>
            <a:r>
              <a:rPr lang="en-US" dirty="0" err="1" smtClean="0"/>
              <a:t>clase</a:t>
            </a:r>
            <a:r>
              <a:rPr lang="en-US" dirty="0" smtClean="0"/>
              <a:t> </a:t>
            </a:r>
            <a:r>
              <a:rPr lang="en-US" dirty="0" err="1" smtClean="0"/>
              <a:t>cómo</a:t>
            </a:r>
            <a:r>
              <a:rPr lang="en-US" dirty="0" smtClean="0"/>
              <a:t> </a:t>
            </a:r>
            <a:r>
              <a:rPr lang="en-US" dirty="0" err="1" smtClean="0"/>
              <a:t>funcionan</a:t>
            </a:r>
            <a:r>
              <a:rPr lang="en-US" dirty="0" smtClean="0"/>
              <a:t> </a:t>
            </a:r>
            <a:r>
              <a:rPr lang="en-US" dirty="0" err="1" smtClean="0"/>
              <a:t>estas</a:t>
            </a:r>
            <a:r>
              <a:rPr lang="en-US" dirty="0" smtClean="0"/>
              <a:t> </a:t>
            </a:r>
            <a:r>
              <a:rPr lang="en-US" dirty="0" err="1" smtClean="0"/>
              <a:t>herramientas</a:t>
            </a:r>
            <a:r>
              <a:rPr lang="en-US" dirty="0" smtClean="0"/>
              <a:t>.</a:t>
            </a:r>
            <a:endParaRPr dirty="0"/>
          </a:p>
        </p:txBody>
      </p:sp>
    </p:spTree>
    <p:extLst>
      <p:ext uri="{BB962C8B-B14F-4D97-AF65-F5344CB8AC3E}">
        <p14:creationId xmlns:p14="http://schemas.microsoft.com/office/powerpoint/2010/main" val="8312188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a:p>
        </p:txBody>
      </p:sp>
      <p:sp>
        <p:nvSpPr>
          <p:cNvPr id="610" name="Shape 610"/>
          <p:cNvSpPr>
            <a:spLocks noGrp="1"/>
          </p:cNvSpPr>
          <p:nvPr>
            <p:ph type="body" sz="quarter" idx="1"/>
          </p:nvPr>
        </p:nvSpPr>
        <p:spPr>
          <a:prstGeom prst="rect">
            <a:avLst/>
          </a:prstGeom>
        </p:spPr>
        <p:txBody>
          <a:bodyPr/>
          <a:lstStyle/>
          <a:p>
            <a:r>
              <a:rPr lang="en-US" dirty="0" err="1" smtClean="0"/>
              <a:t>Algunos</a:t>
            </a:r>
            <a:r>
              <a:rPr lang="en-US" dirty="0" smtClean="0"/>
              <a:t> </a:t>
            </a:r>
            <a:r>
              <a:rPr lang="en-US" dirty="0" err="1" smtClean="0"/>
              <a:t>requisitos</a:t>
            </a:r>
            <a:r>
              <a:rPr lang="en-US" dirty="0" smtClean="0"/>
              <a:t> de </a:t>
            </a:r>
            <a:r>
              <a:rPr lang="en-US" dirty="0" err="1" smtClean="0"/>
              <a:t>las</a:t>
            </a:r>
            <a:r>
              <a:rPr lang="en-US" dirty="0" smtClean="0"/>
              <a:t> </a:t>
            </a:r>
            <a:r>
              <a:rPr lang="en-US" dirty="0" err="1" smtClean="0"/>
              <a:t>herramientas</a:t>
            </a:r>
            <a:r>
              <a:rPr lang="en-US" dirty="0" smtClean="0"/>
              <a:t> </a:t>
            </a:r>
            <a:r>
              <a:rPr lang="en-US" dirty="0" err="1" smtClean="0"/>
              <a:t>accionadas</a:t>
            </a:r>
            <a:r>
              <a:rPr lang="en-US" dirty="0" smtClean="0"/>
              <a:t> </a:t>
            </a:r>
            <a:r>
              <a:rPr lang="en-US" dirty="0" err="1" smtClean="0"/>
              <a:t>por</a:t>
            </a:r>
            <a:r>
              <a:rPr lang="en-US" dirty="0" smtClean="0"/>
              <a:t> </a:t>
            </a:r>
            <a:r>
              <a:rPr lang="en-US" dirty="0" err="1" smtClean="0"/>
              <a:t>pólvora</a:t>
            </a:r>
            <a:endParaRPr dirty="0"/>
          </a:p>
        </p:txBody>
      </p:sp>
    </p:spTree>
    <p:extLst>
      <p:ext uri="{BB962C8B-B14F-4D97-AF65-F5344CB8AC3E}">
        <p14:creationId xmlns:p14="http://schemas.microsoft.com/office/powerpoint/2010/main" val="9143739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p>
            <a:r>
              <a:rPr lang="en-US" dirty="0" err="1" smtClean="0"/>
              <a:t>Utilice</a:t>
            </a:r>
            <a:r>
              <a:rPr lang="en-US" dirty="0" smtClean="0"/>
              <a:t> los </a:t>
            </a:r>
            <a:r>
              <a:rPr lang="en-US" dirty="0" err="1" smtClean="0"/>
              <a:t>fijadores</a:t>
            </a:r>
            <a:r>
              <a:rPr lang="en-US" dirty="0" smtClean="0"/>
              <a:t> </a:t>
            </a:r>
            <a:r>
              <a:rPr lang="en-US" dirty="0" err="1" smtClean="0"/>
              <a:t>adecuados</a:t>
            </a:r>
            <a:r>
              <a:rPr lang="en-US" dirty="0" smtClean="0"/>
              <a:t> para el </a:t>
            </a:r>
            <a:r>
              <a:rPr lang="en-US" dirty="0" err="1" smtClean="0"/>
              <a:t>trabajo</a:t>
            </a:r>
            <a:r>
              <a:rPr lang="en-US" dirty="0" smtClean="0"/>
              <a:t> y la </a:t>
            </a:r>
            <a:r>
              <a:rPr lang="en-US" dirty="0" err="1" smtClean="0"/>
              <a:t>cartucha</a:t>
            </a:r>
            <a:r>
              <a:rPr lang="en-US" dirty="0" smtClean="0"/>
              <a:t> </a:t>
            </a:r>
            <a:r>
              <a:rPr lang="en-US" dirty="0" err="1" smtClean="0"/>
              <a:t>correcta</a:t>
            </a:r>
            <a:r>
              <a:rPr lang="en-US" dirty="0" smtClean="0"/>
              <a:t> con el </a:t>
            </a:r>
            <a:r>
              <a:rPr lang="en-US" dirty="0" err="1" smtClean="0"/>
              <a:t>fijador</a:t>
            </a:r>
            <a:r>
              <a:rPr lang="en-US" dirty="0" smtClean="0"/>
              <a:t> </a:t>
            </a:r>
            <a:r>
              <a:rPr lang="en-US" dirty="0" err="1" smtClean="0"/>
              <a:t>correcto</a:t>
            </a:r>
            <a:r>
              <a:rPr lang="en-US" dirty="0" smtClean="0"/>
              <a:t>. Si </a:t>
            </a:r>
            <a:r>
              <a:rPr lang="en-US" dirty="0" err="1" smtClean="0"/>
              <a:t>usa</a:t>
            </a:r>
            <a:r>
              <a:rPr lang="en-US" dirty="0" smtClean="0"/>
              <a:t> un </a:t>
            </a:r>
            <a:r>
              <a:rPr lang="en-US" dirty="0" err="1" smtClean="0"/>
              <a:t>fijador</a:t>
            </a:r>
            <a:r>
              <a:rPr lang="en-US" dirty="0" smtClean="0"/>
              <a:t> para </a:t>
            </a:r>
            <a:r>
              <a:rPr lang="en-US" dirty="0" err="1" smtClean="0"/>
              <a:t>concreto</a:t>
            </a:r>
            <a:r>
              <a:rPr lang="en-US" dirty="0" smtClean="0"/>
              <a:t> en </a:t>
            </a:r>
            <a:r>
              <a:rPr lang="en-US" dirty="0" err="1" smtClean="0"/>
              <a:t>madera</a:t>
            </a:r>
            <a:r>
              <a:rPr lang="en-US" dirty="0" smtClean="0"/>
              <a:t>, el </a:t>
            </a:r>
            <a:r>
              <a:rPr lang="en-US" dirty="0" err="1" smtClean="0"/>
              <a:t>fijador</a:t>
            </a:r>
            <a:r>
              <a:rPr lang="en-US" dirty="0" smtClean="0"/>
              <a:t> </a:t>
            </a:r>
            <a:r>
              <a:rPr lang="en-US" dirty="0" err="1" smtClean="0"/>
              <a:t>llegará</a:t>
            </a:r>
            <a:r>
              <a:rPr lang="en-US" dirty="0" smtClean="0"/>
              <a:t> hasta el </a:t>
            </a:r>
            <a:r>
              <a:rPr lang="en-US" dirty="0" err="1" smtClean="0"/>
              <a:t>otro</a:t>
            </a:r>
            <a:r>
              <a:rPr lang="en-US" dirty="0" smtClean="0"/>
              <a:t> </a:t>
            </a:r>
            <a:r>
              <a:rPr lang="en-US" dirty="0" err="1" smtClean="0"/>
              <a:t>lado</a:t>
            </a:r>
            <a:r>
              <a:rPr lang="en-US" dirty="0" smtClean="0"/>
              <a:t>. Si </a:t>
            </a:r>
            <a:r>
              <a:rPr lang="en-US" dirty="0" err="1" smtClean="0"/>
              <a:t>usa</a:t>
            </a:r>
            <a:r>
              <a:rPr lang="en-US" dirty="0" smtClean="0"/>
              <a:t> un </a:t>
            </a:r>
            <a:r>
              <a:rPr lang="en-US" dirty="0" err="1" smtClean="0"/>
              <a:t>fijador</a:t>
            </a:r>
            <a:r>
              <a:rPr lang="en-US" dirty="0" smtClean="0"/>
              <a:t> para </a:t>
            </a:r>
            <a:r>
              <a:rPr lang="en-US" dirty="0" err="1" smtClean="0"/>
              <a:t>madera</a:t>
            </a:r>
            <a:r>
              <a:rPr lang="en-US" dirty="0" smtClean="0"/>
              <a:t> en </a:t>
            </a:r>
            <a:r>
              <a:rPr lang="en-US" dirty="0" err="1" smtClean="0"/>
              <a:t>concreto</a:t>
            </a:r>
            <a:r>
              <a:rPr lang="en-US" dirty="0" smtClean="0"/>
              <a:t>, el </a:t>
            </a:r>
            <a:r>
              <a:rPr lang="en-US" dirty="0" err="1" smtClean="0"/>
              <a:t>fijador</a:t>
            </a:r>
            <a:r>
              <a:rPr lang="en-US" dirty="0" smtClean="0"/>
              <a:t> no </a:t>
            </a:r>
            <a:r>
              <a:rPr lang="en-US" dirty="0" err="1" smtClean="0"/>
              <a:t>pasará</a:t>
            </a:r>
            <a:r>
              <a:rPr lang="en-US" dirty="0" smtClean="0"/>
              <a:t> y </a:t>
            </a:r>
            <a:r>
              <a:rPr lang="en-US" dirty="0" err="1" smtClean="0"/>
              <a:t>regresará</a:t>
            </a:r>
            <a:r>
              <a:rPr lang="en-US" dirty="0" smtClean="0"/>
              <a:t> al </a:t>
            </a:r>
            <a:r>
              <a:rPr lang="en-US" dirty="0" err="1" smtClean="0"/>
              <a:t>operador</a:t>
            </a:r>
            <a:r>
              <a:rPr lang="en-US" dirty="0" smtClean="0"/>
              <a:t>.</a:t>
            </a:r>
            <a:endParaRPr dirty="0"/>
          </a:p>
          <a:p>
            <a:endParaRPr lang="en-US" dirty="0" smtClean="0"/>
          </a:p>
          <a:p>
            <a:r>
              <a:rPr lang="en-US" dirty="0" smtClean="0"/>
              <a:t>La </a:t>
            </a:r>
            <a:r>
              <a:rPr lang="en-US" dirty="0" err="1" smtClean="0"/>
              <a:t>imagen</a:t>
            </a:r>
            <a:r>
              <a:rPr lang="en-US" dirty="0" smtClean="0"/>
              <a:t> de la </a:t>
            </a:r>
            <a:r>
              <a:rPr lang="en-US" dirty="0" err="1" smtClean="0"/>
              <a:t>izquierda</a:t>
            </a:r>
            <a:r>
              <a:rPr lang="en-US" dirty="0" smtClean="0"/>
              <a:t> </a:t>
            </a:r>
            <a:r>
              <a:rPr lang="en-US" dirty="0" err="1" smtClean="0"/>
              <a:t>muestra</a:t>
            </a:r>
            <a:r>
              <a:rPr lang="en-US" dirty="0" smtClean="0"/>
              <a:t> </a:t>
            </a:r>
            <a:r>
              <a:rPr lang="en-US" dirty="0" err="1" smtClean="0"/>
              <a:t>tres</a:t>
            </a:r>
            <a:r>
              <a:rPr lang="en-US" dirty="0" smtClean="0"/>
              <a:t> </a:t>
            </a:r>
            <a:r>
              <a:rPr lang="en-US" dirty="0" err="1" smtClean="0"/>
              <a:t>fijadores</a:t>
            </a:r>
            <a:r>
              <a:rPr lang="en-US" dirty="0" smtClean="0"/>
              <a:t>: para </a:t>
            </a:r>
            <a:r>
              <a:rPr lang="en-US" dirty="0" err="1" smtClean="0"/>
              <a:t>concreto</a:t>
            </a:r>
            <a:r>
              <a:rPr lang="en-US" dirty="0" smtClean="0"/>
              <a:t>, para </a:t>
            </a:r>
            <a:r>
              <a:rPr lang="en-US" dirty="0" err="1" smtClean="0"/>
              <a:t>concreto</a:t>
            </a:r>
            <a:r>
              <a:rPr lang="en-US" dirty="0" smtClean="0"/>
              <a:t>/</a:t>
            </a:r>
            <a:r>
              <a:rPr lang="en-US" dirty="0" err="1" smtClean="0"/>
              <a:t>madera</a:t>
            </a:r>
            <a:r>
              <a:rPr lang="en-US" dirty="0" smtClean="0"/>
              <a:t>, y para </a:t>
            </a:r>
            <a:r>
              <a:rPr lang="en-US" dirty="0" err="1" smtClean="0"/>
              <a:t>madera</a:t>
            </a:r>
            <a:r>
              <a:rPr lang="en-US" dirty="0" smtClean="0"/>
              <a:t>. El </a:t>
            </a:r>
            <a:r>
              <a:rPr lang="en-US" dirty="0" err="1" smtClean="0"/>
              <a:t>fijador</a:t>
            </a:r>
            <a:r>
              <a:rPr lang="en-US" dirty="0" smtClean="0"/>
              <a:t> para </a:t>
            </a:r>
            <a:r>
              <a:rPr lang="en-US" dirty="0" err="1" smtClean="0"/>
              <a:t>concreto</a:t>
            </a:r>
            <a:r>
              <a:rPr lang="en-US" dirty="0" smtClean="0"/>
              <a:t> </a:t>
            </a:r>
            <a:r>
              <a:rPr lang="en-US" dirty="0" err="1" smtClean="0"/>
              <a:t>es</a:t>
            </a:r>
            <a:r>
              <a:rPr lang="en-US" dirty="0" smtClean="0"/>
              <a:t> el </a:t>
            </a:r>
            <a:r>
              <a:rPr lang="en-US" dirty="0" err="1" smtClean="0"/>
              <a:t>más</a:t>
            </a:r>
            <a:r>
              <a:rPr lang="en-US" dirty="0" smtClean="0"/>
              <a:t> </a:t>
            </a:r>
            <a:r>
              <a:rPr lang="en-US" dirty="0" err="1" smtClean="0"/>
              <a:t>grande</a:t>
            </a:r>
            <a:r>
              <a:rPr lang="en-US" dirty="0" smtClean="0"/>
              <a:t> y el </a:t>
            </a:r>
            <a:r>
              <a:rPr lang="en-US" dirty="0" err="1" smtClean="0"/>
              <a:t>fijador</a:t>
            </a:r>
            <a:r>
              <a:rPr lang="en-US" dirty="0" smtClean="0"/>
              <a:t> para </a:t>
            </a:r>
            <a:r>
              <a:rPr lang="en-US" dirty="0" err="1" smtClean="0"/>
              <a:t>madera</a:t>
            </a:r>
            <a:r>
              <a:rPr lang="en-US" dirty="0" smtClean="0"/>
              <a:t> </a:t>
            </a:r>
            <a:r>
              <a:rPr lang="en-US" dirty="0" err="1" smtClean="0"/>
              <a:t>es</a:t>
            </a:r>
            <a:r>
              <a:rPr lang="en-US" dirty="0" smtClean="0"/>
              <a:t> el </a:t>
            </a:r>
            <a:r>
              <a:rPr lang="en-US" dirty="0" err="1" smtClean="0"/>
              <a:t>más</a:t>
            </a:r>
            <a:r>
              <a:rPr lang="en-US" dirty="0" smtClean="0"/>
              <a:t> </a:t>
            </a:r>
            <a:r>
              <a:rPr lang="en-US" dirty="0" err="1" smtClean="0"/>
              <a:t>pequeño</a:t>
            </a:r>
            <a:r>
              <a:rPr lang="en-US" dirty="0" smtClean="0"/>
              <a:t>.</a:t>
            </a:r>
          </a:p>
          <a:p>
            <a:endParaRPr lang="en-US" dirty="0" smtClean="0"/>
          </a:p>
          <a:p>
            <a:r>
              <a:rPr lang="en-US" dirty="0" smtClean="0"/>
              <a:t>La </a:t>
            </a:r>
            <a:r>
              <a:rPr lang="en-US" dirty="0" err="1" smtClean="0"/>
              <a:t>imagen</a:t>
            </a:r>
            <a:r>
              <a:rPr lang="en-US" dirty="0" smtClean="0"/>
              <a:t> de la </a:t>
            </a:r>
            <a:r>
              <a:rPr lang="en-US" dirty="0" err="1" smtClean="0"/>
              <a:t>derecha</a:t>
            </a:r>
            <a:r>
              <a:rPr lang="en-US" dirty="0" smtClean="0"/>
              <a:t> </a:t>
            </a:r>
            <a:r>
              <a:rPr lang="en-US" dirty="0" err="1" smtClean="0"/>
              <a:t>muestra</a:t>
            </a:r>
            <a:r>
              <a:rPr lang="en-US" dirty="0" smtClean="0"/>
              <a:t> </a:t>
            </a:r>
            <a:r>
              <a:rPr lang="en-US" dirty="0" err="1" smtClean="0"/>
              <a:t>tres</a:t>
            </a:r>
            <a:r>
              <a:rPr lang="en-US" dirty="0" smtClean="0"/>
              <a:t> </a:t>
            </a:r>
            <a:r>
              <a:rPr lang="en-US" dirty="0" err="1" smtClean="0"/>
              <a:t>cartuchos</a:t>
            </a:r>
            <a:r>
              <a:rPr lang="en-US" dirty="0" smtClean="0"/>
              <a:t> </a:t>
            </a:r>
            <a:r>
              <a:rPr lang="en-US" dirty="0" err="1" smtClean="0"/>
              <a:t>fulminantes</a:t>
            </a:r>
            <a:r>
              <a:rPr lang="en-US" dirty="0" smtClean="0"/>
              <a:t>.</a:t>
            </a:r>
            <a:endParaRPr dirty="0"/>
          </a:p>
        </p:txBody>
      </p:sp>
    </p:spTree>
    <p:extLst>
      <p:ext uri="{BB962C8B-B14F-4D97-AF65-F5344CB8AC3E}">
        <p14:creationId xmlns:p14="http://schemas.microsoft.com/office/powerpoint/2010/main" val="489730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noRot="1" noChangeAspect="1"/>
          </p:cNvSpPr>
          <p:nvPr>
            <p:ph type="sldImg"/>
          </p:nvPr>
        </p:nvSpPr>
        <p:spPr>
          <a:prstGeom prst="rect">
            <a:avLst/>
          </a:prstGeom>
        </p:spPr>
        <p:txBody>
          <a:bodyPr/>
          <a:lstStyle/>
          <a:p>
            <a:endParaRPr/>
          </a:p>
        </p:txBody>
      </p:sp>
      <p:sp>
        <p:nvSpPr>
          <p:cNvPr id="625" name="Shape 625"/>
          <p:cNvSpPr>
            <a:spLocks noGrp="1"/>
          </p:cNvSpPr>
          <p:nvPr>
            <p:ph type="body" sz="quarter" idx="1"/>
          </p:nvPr>
        </p:nvSpPr>
        <p:spPr>
          <a:prstGeom prst="rect">
            <a:avLst/>
          </a:prstGeom>
        </p:spPr>
        <p:txBody>
          <a:bodyPr/>
          <a:lstStyle/>
          <a:p>
            <a:r>
              <a:rPr lang="en-US" dirty="0" smtClean="0"/>
              <a:t>Hagan </a:t>
            </a:r>
            <a:r>
              <a:rPr lang="en-US" dirty="0" err="1" smtClean="0"/>
              <a:t>esta</a:t>
            </a:r>
            <a:r>
              <a:rPr lang="en-US" dirty="0" smtClean="0"/>
              <a:t> </a:t>
            </a:r>
            <a:r>
              <a:rPr lang="en-US" dirty="0" err="1" smtClean="0"/>
              <a:t>actividad</a:t>
            </a:r>
            <a:r>
              <a:rPr lang="en-US" dirty="0" smtClean="0"/>
              <a:t> </a:t>
            </a:r>
            <a:r>
              <a:rPr lang="en-US" dirty="0" err="1" smtClean="0"/>
              <a:t>como</a:t>
            </a:r>
            <a:r>
              <a:rPr lang="en-US" dirty="0" smtClean="0"/>
              <a:t> </a:t>
            </a:r>
            <a:r>
              <a:rPr lang="en-US" dirty="0" err="1" smtClean="0"/>
              <a:t>clase</a:t>
            </a:r>
            <a:r>
              <a:rPr lang="en-US" dirty="0" smtClean="0"/>
              <a:t>. </a:t>
            </a:r>
            <a:r>
              <a:rPr lang="en-US" dirty="0" err="1" smtClean="0"/>
              <a:t>Pregunte</a:t>
            </a:r>
            <a:r>
              <a:rPr lang="en-US" dirty="0" smtClean="0"/>
              <a:t> a la </a:t>
            </a:r>
            <a:r>
              <a:rPr lang="en-US" dirty="0" err="1" smtClean="0"/>
              <a:t>clase</a:t>
            </a:r>
            <a:r>
              <a:rPr lang="en-US" dirty="0" smtClean="0"/>
              <a:t> </a:t>
            </a:r>
            <a:r>
              <a:rPr lang="en-US" dirty="0" err="1" smtClean="0"/>
              <a:t>si</a:t>
            </a:r>
            <a:r>
              <a:rPr lang="en-US" dirty="0" smtClean="0"/>
              <a:t> </a:t>
            </a:r>
            <a:r>
              <a:rPr lang="en-US" dirty="0" err="1" smtClean="0"/>
              <a:t>necesitan</a:t>
            </a:r>
            <a:r>
              <a:rPr lang="en-US" dirty="0" smtClean="0"/>
              <a:t> resguardos. </a:t>
            </a:r>
            <a:r>
              <a:rPr lang="en-US" dirty="0" err="1" smtClean="0"/>
              <a:t>Pregúnteles</a:t>
            </a:r>
            <a:r>
              <a:rPr lang="en-US" dirty="0" smtClean="0"/>
              <a:t> ¿</a:t>
            </a:r>
            <a:r>
              <a:rPr lang="en-US" dirty="0" err="1" smtClean="0"/>
              <a:t>cuál</a:t>
            </a:r>
            <a:r>
              <a:rPr lang="en-US" dirty="0" smtClean="0"/>
              <a:t> </a:t>
            </a:r>
            <a:r>
              <a:rPr lang="en-US" dirty="0" err="1" smtClean="0"/>
              <a:t>es</a:t>
            </a:r>
            <a:r>
              <a:rPr lang="en-US" dirty="0" smtClean="0"/>
              <a:t> el </a:t>
            </a:r>
            <a:r>
              <a:rPr lang="en-US" dirty="0" err="1" smtClean="0"/>
              <a:t>peligro</a:t>
            </a:r>
            <a:r>
              <a:rPr lang="en-US" dirty="0" smtClean="0"/>
              <a:t>?</a:t>
            </a:r>
            <a:endParaRPr dirty="0"/>
          </a:p>
        </p:txBody>
      </p:sp>
    </p:spTree>
    <p:extLst>
      <p:ext uri="{BB962C8B-B14F-4D97-AF65-F5344CB8AC3E}">
        <p14:creationId xmlns:p14="http://schemas.microsoft.com/office/powerpoint/2010/main" val="1748321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r>
              <a:rPr lang="es-ES" dirty="0" smtClean="0"/>
              <a:t>La imagen de la izquierda muestra una barrena parcialmente protegida, y la de</a:t>
            </a:r>
            <a:r>
              <a:rPr lang="es-ES" baseline="0" dirty="0" smtClean="0"/>
              <a:t> la derecha, </a:t>
            </a:r>
            <a:r>
              <a:rPr lang="es-ES" dirty="0" smtClean="0"/>
              <a:t>muestra un taladro de columna que necesita un resguardo.</a:t>
            </a:r>
          </a:p>
        </p:txBody>
      </p:sp>
    </p:spTree>
    <p:extLst>
      <p:ext uri="{BB962C8B-B14F-4D97-AF65-F5344CB8AC3E}">
        <p14:creationId xmlns:p14="http://schemas.microsoft.com/office/powerpoint/2010/main" val="146244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endParaRPr/>
          </a:p>
        </p:txBody>
      </p:sp>
      <p:sp>
        <p:nvSpPr>
          <p:cNvPr id="639" name="Shape 639"/>
          <p:cNvSpPr>
            <a:spLocks noGrp="1"/>
          </p:cNvSpPr>
          <p:nvPr>
            <p:ph type="body" sz="quarter" idx="1"/>
          </p:nvPr>
        </p:nvSpPr>
        <p:spPr>
          <a:prstGeom prst="rect">
            <a:avLst/>
          </a:prstGeom>
        </p:spPr>
        <p:txBody>
          <a:bodyPr/>
          <a:lstStyle/>
          <a:p>
            <a:r>
              <a:rPr lang="es-ES" dirty="0" smtClean="0"/>
              <a:t>Esta foto (izquierda) muestra una taladro de columna debidamente protegido. Tiene un resguardo (una pantalla protectora) en su lugar.</a:t>
            </a:r>
          </a:p>
          <a:p>
            <a:endParaRPr lang="es-ES" dirty="0" smtClean="0"/>
          </a:p>
          <a:p>
            <a:r>
              <a:rPr lang="es-ES" dirty="0" smtClean="0"/>
              <a:t>La otra imagen (derecha) muestra engranajes que no están protegidos.</a:t>
            </a:r>
          </a:p>
          <a:p>
            <a:endParaRPr lang="en-US" dirty="0" smtClean="0"/>
          </a:p>
          <a:p>
            <a:endParaRPr lang="en-US" dirty="0" smtClean="0"/>
          </a:p>
          <a:p>
            <a:endParaRPr lang="en-US" dirty="0"/>
          </a:p>
        </p:txBody>
      </p:sp>
    </p:spTree>
    <p:extLst>
      <p:ext uri="{BB962C8B-B14F-4D97-AF65-F5344CB8AC3E}">
        <p14:creationId xmlns:p14="http://schemas.microsoft.com/office/powerpoint/2010/main" val="9802474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Shape 644"/>
          <p:cNvSpPr>
            <a:spLocks noGrp="1" noRot="1" noChangeAspect="1"/>
          </p:cNvSpPr>
          <p:nvPr>
            <p:ph type="sldImg"/>
          </p:nvPr>
        </p:nvSpPr>
        <p:spPr>
          <a:prstGeom prst="rect">
            <a:avLst/>
          </a:prstGeom>
        </p:spPr>
        <p:txBody>
          <a:bodyPr/>
          <a:lstStyle/>
          <a:p>
            <a:endParaRPr/>
          </a:p>
        </p:txBody>
      </p:sp>
      <p:sp>
        <p:nvSpPr>
          <p:cNvPr id="645" name="Shape 645"/>
          <p:cNvSpPr>
            <a:spLocks noGrp="1"/>
          </p:cNvSpPr>
          <p:nvPr>
            <p:ph type="body" sz="quarter" idx="1"/>
          </p:nvPr>
        </p:nvSpPr>
        <p:spPr>
          <a:prstGeom prst="rect">
            <a:avLst/>
          </a:prstGeom>
        </p:spPr>
        <p:txBody>
          <a:bodyPr/>
          <a:lstStyle/>
          <a:p>
            <a:r>
              <a:rPr lang="es-ES" altLang="en-US" dirty="0" smtClean="0"/>
              <a:t>Aquí</a:t>
            </a:r>
            <a:r>
              <a:rPr lang="es-ES" altLang="en-US" baseline="0" dirty="0" smtClean="0"/>
              <a:t> se </a:t>
            </a:r>
            <a:r>
              <a:rPr lang="es-ES" altLang="en-US" dirty="0" smtClean="0"/>
              <a:t>muestra una máquina que tiene un reguardo instalado, pero esa barrera de protección puede ser obviada, ya que se puede acceder a las partes móviles por encima o por lados de esa protección. </a:t>
            </a:r>
            <a:endParaRPr lang="en-US" altLang="en-US" dirty="0" smtClean="0"/>
          </a:p>
        </p:txBody>
      </p:sp>
    </p:spTree>
    <p:extLst>
      <p:ext uri="{BB962C8B-B14F-4D97-AF65-F5344CB8AC3E}">
        <p14:creationId xmlns:p14="http://schemas.microsoft.com/office/powerpoint/2010/main" val="16726259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p>
            <a:r>
              <a:rPr lang="es-ES" altLang="en-US" dirty="0" smtClean="0"/>
              <a:t>Este es la misma máquina que se</a:t>
            </a:r>
            <a:r>
              <a:rPr lang="es-ES" altLang="en-US" baseline="0" dirty="0" smtClean="0"/>
              <a:t> mostró</a:t>
            </a:r>
            <a:r>
              <a:rPr lang="es-ES" altLang="en-US" dirty="0" smtClean="0"/>
              <a:t> en la anterior diapositiva,</a:t>
            </a:r>
            <a:r>
              <a:rPr lang="es-ES" altLang="en-US" baseline="0" dirty="0" smtClean="0"/>
              <a:t> pero</a:t>
            </a:r>
            <a:r>
              <a:rPr lang="es-ES" altLang="en-US" dirty="0" smtClean="0"/>
              <a:t> desde este ángulo se muestra que el lado de entrada</a:t>
            </a:r>
            <a:r>
              <a:rPr lang="es-ES" altLang="en-US" baseline="0" dirty="0" smtClean="0"/>
              <a:t> </a:t>
            </a:r>
            <a:r>
              <a:rPr lang="es-ES" altLang="en-US" dirty="0" smtClean="0"/>
              <a:t>o de salida del producto está completamente desprotegido. Aquí se</a:t>
            </a:r>
            <a:r>
              <a:rPr lang="es-ES" altLang="en-US" baseline="0" dirty="0" smtClean="0"/>
              <a:t> </a:t>
            </a:r>
            <a:r>
              <a:rPr lang="es-ES" altLang="en-US" dirty="0" smtClean="0"/>
              <a:t>muestra un reguardo que no fue</a:t>
            </a:r>
            <a:r>
              <a:rPr lang="es-ES" altLang="en-US" baseline="0" dirty="0" smtClean="0"/>
              <a:t> </a:t>
            </a:r>
            <a:r>
              <a:rPr lang="en-US" altLang="en-US" baseline="0" dirty="0" err="1" smtClean="0"/>
              <a:t>colocado</a:t>
            </a:r>
            <a:r>
              <a:rPr lang="es-ES" altLang="en-US" dirty="0" smtClean="0"/>
              <a:t>, de forma tal que una persona no pudiese de manera directa, o por los lados, o por arriba/encima, o por debajo, o de cualquier otra manera acceder al peligro .</a:t>
            </a:r>
            <a:endParaRPr lang="en-US" altLang="en-US" dirty="0" smtClean="0"/>
          </a:p>
          <a:p>
            <a:endParaRPr lang="en-US" altLang="en-US" dirty="0" smtClean="0"/>
          </a:p>
        </p:txBody>
      </p:sp>
    </p:spTree>
    <p:extLst>
      <p:ext uri="{BB962C8B-B14F-4D97-AF65-F5344CB8AC3E}">
        <p14:creationId xmlns:p14="http://schemas.microsoft.com/office/powerpoint/2010/main" val="12632679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noRot="1" noChangeAspect="1"/>
          </p:cNvSpPr>
          <p:nvPr>
            <p:ph type="sldImg"/>
          </p:nvPr>
        </p:nvSpPr>
        <p:spPr>
          <a:prstGeom prst="rect">
            <a:avLst/>
          </a:prstGeom>
        </p:spPr>
        <p:txBody>
          <a:bodyPr/>
          <a:lstStyle/>
          <a:p>
            <a:endParaRPr/>
          </a:p>
        </p:txBody>
      </p:sp>
      <p:sp>
        <p:nvSpPr>
          <p:cNvPr id="656" name="Shape 656"/>
          <p:cNvSpPr>
            <a:spLocks noGrp="1"/>
          </p:cNvSpPr>
          <p:nvPr>
            <p:ph type="body" sz="quarter" idx="1"/>
          </p:nvPr>
        </p:nvSpPr>
        <p:spPr>
          <a:prstGeom prst="rect">
            <a:avLst/>
          </a:prstGeom>
        </p:spPr>
        <p:txBody>
          <a:bodyPr/>
          <a:lstStyle/>
          <a:p>
            <a:pPr marL="175779" indent="-175779">
              <a:spcBef>
                <a:spcPts val="513"/>
              </a:spcBef>
              <a:buSzPct val="100000"/>
              <a:buFont typeface="Arial"/>
              <a:buChar char="•"/>
              <a:defRPr sz="1400"/>
            </a:pPr>
            <a:r>
              <a:rPr lang="en-US" dirty="0" err="1" smtClean="0"/>
              <a:t>Necesita</a:t>
            </a:r>
            <a:r>
              <a:rPr lang="en-US" dirty="0" smtClean="0"/>
              <a:t> un </a:t>
            </a:r>
            <a:r>
              <a:rPr lang="en-US" dirty="0" err="1" smtClean="0"/>
              <a:t>cuestionario</a:t>
            </a:r>
            <a:r>
              <a:rPr lang="en-US" dirty="0" smtClean="0"/>
              <a:t> para </a:t>
            </a:r>
            <a:r>
              <a:rPr lang="en-US" dirty="0" err="1" smtClean="0"/>
              <a:t>cada</a:t>
            </a:r>
            <a:r>
              <a:rPr lang="en-US" dirty="0" smtClean="0"/>
              <a:t> </a:t>
            </a:r>
            <a:r>
              <a:rPr lang="en-US" dirty="0" err="1" smtClean="0"/>
              <a:t>estudiante</a:t>
            </a:r>
            <a:r>
              <a:rPr lang="en-US" dirty="0" smtClean="0"/>
              <a:t>.</a:t>
            </a:r>
          </a:p>
          <a:p>
            <a:pPr marL="175779" indent="-175779">
              <a:spcBef>
                <a:spcPts val="513"/>
              </a:spcBef>
              <a:buSzPct val="100000"/>
              <a:buFont typeface="Arial"/>
              <a:buChar char="•"/>
              <a:defRPr sz="1400"/>
            </a:pPr>
            <a:endParaRPr lang="en-US" dirty="0" smtClean="0"/>
          </a:p>
          <a:p>
            <a:pPr marL="175779" indent="-175779">
              <a:spcBef>
                <a:spcPts val="513"/>
              </a:spcBef>
              <a:buSzPct val="100000"/>
              <a:buFont typeface="Arial"/>
              <a:buChar char="•"/>
              <a:defRPr sz="1400"/>
            </a:pPr>
            <a:r>
              <a:rPr lang="en-US" dirty="0" smtClean="0"/>
              <a:t>El </a:t>
            </a:r>
            <a:r>
              <a:rPr lang="en-US" dirty="0" err="1" smtClean="0"/>
              <a:t>cuestionario</a:t>
            </a:r>
            <a:r>
              <a:rPr lang="en-US" dirty="0" smtClean="0"/>
              <a:t> </a:t>
            </a:r>
            <a:r>
              <a:rPr lang="en-US" dirty="0" err="1" smtClean="0"/>
              <a:t>es</a:t>
            </a:r>
            <a:r>
              <a:rPr lang="en-US" dirty="0" smtClean="0"/>
              <a:t> un </a:t>
            </a:r>
            <a:r>
              <a:rPr lang="en-US" dirty="0" err="1" smtClean="0"/>
              <a:t>estudio</a:t>
            </a:r>
            <a:r>
              <a:rPr lang="en-US" dirty="0" smtClean="0"/>
              <a:t> de </a:t>
            </a:r>
            <a:r>
              <a:rPr lang="en-US" dirty="0" err="1" smtClean="0"/>
              <a:t>caso</a:t>
            </a:r>
            <a:r>
              <a:rPr lang="en-US" dirty="0" smtClean="0"/>
              <a:t>. </a:t>
            </a:r>
            <a:r>
              <a:rPr lang="en-US" dirty="0" err="1" smtClean="0"/>
              <a:t>Haga</a:t>
            </a:r>
            <a:r>
              <a:rPr lang="en-US" dirty="0" smtClean="0"/>
              <a:t> </a:t>
            </a:r>
            <a:r>
              <a:rPr lang="en-US" dirty="0" err="1" smtClean="0"/>
              <a:t>que</a:t>
            </a:r>
            <a:r>
              <a:rPr lang="en-US" dirty="0" smtClean="0"/>
              <a:t> los </a:t>
            </a:r>
            <a:r>
              <a:rPr lang="en-US" dirty="0" err="1" smtClean="0"/>
              <a:t>estudiantes</a:t>
            </a:r>
            <a:r>
              <a:rPr lang="en-US" dirty="0" smtClean="0"/>
              <a:t> lean el </a:t>
            </a:r>
            <a:r>
              <a:rPr lang="en-US" dirty="0" err="1" smtClean="0"/>
              <a:t>folleto</a:t>
            </a:r>
            <a:r>
              <a:rPr lang="en-US" dirty="0" smtClean="0"/>
              <a:t> y </a:t>
            </a:r>
            <a:r>
              <a:rPr lang="en-US" dirty="0" err="1" smtClean="0"/>
              <a:t>hablen</a:t>
            </a:r>
            <a:r>
              <a:rPr lang="en-US" dirty="0" smtClean="0"/>
              <a:t> </a:t>
            </a:r>
            <a:r>
              <a:rPr lang="en-US" dirty="0" err="1" smtClean="0"/>
              <a:t>sobre</a:t>
            </a:r>
            <a:r>
              <a:rPr lang="en-US" dirty="0" smtClean="0"/>
              <a:t> los </a:t>
            </a:r>
            <a:r>
              <a:rPr lang="en-US" dirty="0" err="1" smtClean="0"/>
              <a:t>peligros</a:t>
            </a:r>
            <a:r>
              <a:rPr lang="en-US" dirty="0" smtClean="0"/>
              <a:t> de la </a:t>
            </a:r>
            <a:r>
              <a:rPr lang="en-US" dirty="0" err="1" smtClean="0"/>
              <a:t>protección</a:t>
            </a:r>
            <a:r>
              <a:rPr lang="en-US" dirty="0" smtClean="0"/>
              <a:t> de la </a:t>
            </a:r>
            <a:r>
              <a:rPr lang="en-US" dirty="0" err="1" smtClean="0"/>
              <a:t>máquina</a:t>
            </a:r>
            <a:r>
              <a:rPr lang="en-US" dirty="0" smtClean="0"/>
              <a:t> y </a:t>
            </a:r>
            <a:r>
              <a:rPr lang="en-US" dirty="0" err="1" smtClean="0"/>
              <a:t>cómo</a:t>
            </a:r>
            <a:r>
              <a:rPr lang="en-US" dirty="0" smtClean="0"/>
              <a:t> </a:t>
            </a:r>
            <a:r>
              <a:rPr lang="en-US" dirty="0" err="1" smtClean="0"/>
              <a:t>corregirlos</a:t>
            </a:r>
            <a:r>
              <a:rPr lang="en-US" dirty="0" smtClean="0"/>
              <a:t>.</a:t>
            </a:r>
          </a:p>
          <a:p>
            <a:pPr marL="175779" indent="-175779">
              <a:spcBef>
                <a:spcPts val="513"/>
              </a:spcBef>
              <a:buSzPct val="100000"/>
              <a:buFont typeface="Arial"/>
              <a:buChar char="•"/>
              <a:defRPr sz="1400"/>
            </a:pPr>
            <a:endParaRPr dirty="0"/>
          </a:p>
          <a:p>
            <a:pPr>
              <a:spcBef>
                <a:spcPts val="513"/>
              </a:spcBef>
              <a:defRPr sz="1400" b="1"/>
            </a:pPr>
            <a:r>
              <a:rPr lang="en-US" dirty="0" err="1" smtClean="0"/>
              <a:t>Fábrica</a:t>
            </a:r>
            <a:r>
              <a:rPr lang="en-US" dirty="0" smtClean="0"/>
              <a:t> Industrial</a:t>
            </a:r>
            <a:r>
              <a:rPr dirty="0" smtClean="0"/>
              <a:t>:</a:t>
            </a:r>
            <a:endParaRPr dirty="0"/>
          </a:p>
          <a:p>
            <a:pPr marL="351610" indent="-351610">
              <a:spcBef>
                <a:spcPts val="513"/>
              </a:spcBef>
              <a:buSzPct val="100000"/>
              <a:buFont typeface="Arial"/>
              <a:buChar char="•"/>
              <a:defRPr sz="1400"/>
            </a:pPr>
            <a:r>
              <a:rPr lang="en-US" dirty="0" smtClean="0"/>
              <a:t>El </a:t>
            </a:r>
            <a:r>
              <a:rPr lang="en-US" dirty="0" err="1" smtClean="0"/>
              <a:t>esmeril</a:t>
            </a:r>
            <a:r>
              <a:rPr lang="en-US" dirty="0" smtClean="0"/>
              <a:t> de banco </a:t>
            </a:r>
            <a:r>
              <a:rPr lang="en-US" dirty="0" err="1" smtClean="0"/>
              <a:t>necesita</a:t>
            </a:r>
            <a:r>
              <a:rPr lang="en-US" dirty="0" smtClean="0"/>
              <a:t> un </a:t>
            </a:r>
            <a:r>
              <a:rPr lang="en-US" dirty="0" err="1" smtClean="0"/>
              <a:t>resguardo</a:t>
            </a:r>
            <a:r>
              <a:rPr lang="en-US" dirty="0" smtClean="0"/>
              <a:t> de </a:t>
            </a:r>
            <a:r>
              <a:rPr lang="en-US" dirty="0" err="1" smtClean="0"/>
              <a:t>lengüeta</a:t>
            </a:r>
            <a:r>
              <a:rPr lang="en-US" dirty="0" smtClean="0"/>
              <a:t> </a:t>
            </a:r>
            <a:r>
              <a:rPr lang="en-US" dirty="0" err="1" smtClean="0"/>
              <a:t>ajustada</a:t>
            </a:r>
            <a:r>
              <a:rPr lang="en-US" dirty="0" smtClean="0"/>
              <a:t> a 1/4 de </a:t>
            </a:r>
            <a:r>
              <a:rPr lang="en-US" dirty="0" err="1" smtClean="0"/>
              <a:t>pulgada</a:t>
            </a:r>
            <a:r>
              <a:rPr lang="en-US" dirty="0" smtClean="0"/>
              <a:t> de la </a:t>
            </a:r>
            <a:r>
              <a:rPr lang="en-US" dirty="0" err="1" smtClean="0"/>
              <a:t>muela</a:t>
            </a:r>
            <a:r>
              <a:rPr lang="en-US" dirty="0" smtClean="0"/>
              <a:t> </a:t>
            </a:r>
            <a:r>
              <a:rPr lang="en-US" dirty="0" err="1" smtClean="0"/>
              <a:t>abrasiva</a:t>
            </a:r>
            <a:r>
              <a:rPr lang="en-US" dirty="0" smtClean="0"/>
              <a:t>, el </a:t>
            </a:r>
            <a:r>
              <a:rPr lang="en-US" dirty="0" err="1" smtClean="0"/>
              <a:t>descanso</a:t>
            </a:r>
            <a:r>
              <a:rPr lang="en-US" dirty="0" smtClean="0"/>
              <a:t> de </a:t>
            </a:r>
            <a:r>
              <a:rPr lang="en-US" dirty="0" err="1" smtClean="0"/>
              <a:t>herramientas</a:t>
            </a:r>
            <a:r>
              <a:rPr lang="en-US" dirty="0" smtClean="0"/>
              <a:t> </a:t>
            </a:r>
            <a:r>
              <a:rPr lang="en-US" dirty="0" err="1" smtClean="0"/>
              <a:t>ajustado</a:t>
            </a:r>
            <a:r>
              <a:rPr lang="en-US" dirty="0" smtClean="0"/>
              <a:t> a 1/8 de </a:t>
            </a:r>
            <a:r>
              <a:rPr lang="en-US" dirty="0" err="1" smtClean="0"/>
              <a:t>pulgada</a:t>
            </a:r>
            <a:r>
              <a:rPr lang="en-US" dirty="0" smtClean="0"/>
              <a:t> de la </a:t>
            </a:r>
            <a:r>
              <a:rPr lang="en-US" dirty="0" err="1" smtClean="0"/>
              <a:t>muela</a:t>
            </a:r>
            <a:r>
              <a:rPr lang="en-US" dirty="0" smtClean="0"/>
              <a:t>, un </a:t>
            </a:r>
            <a:r>
              <a:rPr lang="en-US" dirty="0" err="1" smtClean="0"/>
              <a:t>resguardo</a:t>
            </a:r>
            <a:r>
              <a:rPr lang="en-US" dirty="0" smtClean="0"/>
              <a:t> para la </a:t>
            </a:r>
            <a:r>
              <a:rPr lang="en-US" dirty="0" err="1" smtClean="0"/>
              <a:t>rueda</a:t>
            </a:r>
            <a:r>
              <a:rPr lang="en-US" dirty="0" smtClean="0"/>
              <a:t> exterior, y </a:t>
            </a:r>
            <a:r>
              <a:rPr lang="en-US" dirty="0" err="1" smtClean="0"/>
              <a:t>que</a:t>
            </a:r>
            <a:r>
              <a:rPr lang="en-US" dirty="0" smtClean="0"/>
              <a:t> se </a:t>
            </a:r>
            <a:r>
              <a:rPr lang="en-US" dirty="0" err="1" smtClean="0"/>
              <a:t>encuentre</a:t>
            </a:r>
            <a:r>
              <a:rPr lang="en-US" dirty="0" smtClean="0"/>
              <a:t> </a:t>
            </a:r>
            <a:r>
              <a:rPr lang="en-US" dirty="0" err="1" smtClean="0"/>
              <a:t>sujeto</a:t>
            </a:r>
            <a:r>
              <a:rPr lang="en-US" dirty="0" smtClean="0"/>
              <a:t> </a:t>
            </a:r>
            <a:r>
              <a:rPr lang="en-US" dirty="0" err="1" smtClean="0"/>
              <a:t>firmamente</a:t>
            </a:r>
            <a:r>
              <a:rPr lang="en-US" dirty="0" smtClean="0"/>
              <a:t> al banco o la mesa. </a:t>
            </a:r>
          </a:p>
          <a:p>
            <a:pPr marL="351610" indent="-351610">
              <a:spcBef>
                <a:spcPts val="513"/>
              </a:spcBef>
              <a:buSzPct val="100000"/>
              <a:buFont typeface="Arial"/>
              <a:buChar char="•"/>
              <a:defRPr sz="1400"/>
            </a:pPr>
            <a:r>
              <a:rPr lang="en-US" dirty="0" smtClean="0"/>
              <a:t>La </a:t>
            </a:r>
            <a:r>
              <a:rPr lang="en-US" dirty="0" err="1" smtClean="0"/>
              <a:t>maquina</a:t>
            </a:r>
            <a:r>
              <a:rPr lang="en-US" dirty="0" smtClean="0"/>
              <a:t> para </a:t>
            </a:r>
            <a:r>
              <a:rPr lang="en-US" dirty="0" err="1" smtClean="0"/>
              <a:t>taladrar</a:t>
            </a:r>
            <a:r>
              <a:rPr lang="en-US" dirty="0" smtClean="0"/>
              <a:t> y la </a:t>
            </a:r>
            <a:r>
              <a:rPr lang="en-US" dirty="0" err="1" smtClean="0"/>
              <a:t>fresadora</a:t>
            </a:r>
            <a:r>
              <a:rPr lang="en-US" dirty="0" smtClean="0"/>
              <a:t> </a:t>
            </a:r>
            <a:r>
              <a:rPr lang="en-US" dirty="0" err="1" smtClean="0"/>
              <a:t>deben</a:t>
            </a:r>
            <a:r>
              <a:rPr lang="en-US" dirty="0" smtClean="0"/>
              <a:t> </a:t>
            </a:r>
            <a:r>
              <a:rPr lang="en-US" dirty="0" err="1" smtClean="0"/>
              <a:t>tener</a:t>
            </a:r>
            <a:r>
              <a:rPr lang="en-US" dirty="0" smtClean="0"/>
              <a:t> un </a:t>
            </a:r>
            <a:r>
              <a:rPr lang="en-US" dirty="0" err="1" smtClean="0"/>
              <a:t>reguardo</a:t>
            </a:r>
            <a:r>
              <a:rPr lang="en-US" dirty="0" smtClean="0"/>
              <a:t> </a:t>
            </a:r>
            <a:r>
              <a:rPr lang="en-US" dirty="0" err="1" smtClean="0"/>
              <a:t>ajustable</a:t>
            </a:r>
            <a:r>
              <a:rPr lang="en-US" dirty="0" smtClean="0"/>
              <a:t> </a:t>
            </a:r>
            <a:r>
              <a:rPr lang="en-US" dirty="0" err="1" smtClean="0"/>
              <a:t>alrededor</a:t>
            </a:r>
            <a:r>
              <a:rPr lang="en-US" dirty="0" smtClean="0"/>
              <a:t> del </a:t>
            </a:r>
            <a:r>
              <a:rPr lang="en-US" dirty="0" err="1" smtClean="0"/>
              <a:t>mandril</a:t>
            </a:r>
            <a:r>
              <a:rPr lang="en-US" dirty="0" smtClean="0"/>
              <a:t> </a:t>
            </a:r>
            <a:r>
              <a:rPr lang="en-US" dirty="0" err="1" smtClean="0"/>
              <a:t>portabrocas</a:t>
            </a:r>
            <a:r>
              <a:rPr lang="en-US" dirty="0" smtClean="0"/>
              <a:t>. </a:t>
            </a:r>
            <a:r>
              <a:rPr lang="en-US" dirty="0" err="1" smtClean="0"/>
              <a:t>Ambas</a:t>
            </a:r>
            <a:r>
              <a:rPr lang="en-US" dirty="0" smtClean="0"/>
              <a:t> </a:t>
            </a:r>
            <a:r>
              <a:rPr lang="en-US" dirty="0" err="1" smtClean="0"/>
              <a:t>máquinas</a:t>
            </a:r>
            <a:r>
              <a:rPr lang="en-US" dirty="0" smtClean="0"/>
              <a:t> </a:t>
            </a:r>
            <a:r>
              <a:rPr lang="en-US" dirty="0" err="1" smtClean="0"/>
              <a:t>deben</a:t>
            </a:r>
            <a:r>
              <a:rPr lang="en-US" dirty="0" smtClean="0"/>
              <a:t> </a:t>
            </a:r>
            <a:r>
              <a:rPr lang="en-US" dirty="0" err="1" smtClean="0"/>
              <a:t>estar</a:t>
            </a:r>
            <a:r>
              <a:rPr lang="en-US" dirty="0" smtClean="0"/>
              <a:t> </a:t>
            </a:r>
            <a:r>
              <a:rPr lang="en-US" dirty="0" err="1" smtClean="0"/>
              <a:t>ancladas</a:t>
            </a:r>
            <a:r>
              <a:rPr lang="en-US" dirty="0" smtClean="0"/>
              <a:t>. </a:t>
            </a:r>
          </a:p>
          <a:p>
            <a:pPr marL="351610" indent="-351610">
              <a:spcBef>
                <a:spcPts val="513"/>
              </a:spcBef>
              <a:buSzPct val="100000"/>
              <a:buFont typeface="Arial"/>
              <a:buChar char="•"/>
              <a:defRPr sz="1400"/>
            </a:pPr>
            <a:r>
              <a:rPr lang="en-US" dirty="0" smtClean="0"/>
              <a:t>La sierra de mesa </a:t>
            </a:r>
            <a:r>
              <a:rPr lang="en-US" dirty="0" err="1" smtClean="0"/>
              <a:t>debe</a:t>
            </a:r>
            <a:r>
              <a:rPr lang="en-US" dirty="0" smtClean="0"/>
              <a:t> </a:t>
            </a:r>
            <a:r>
              <a:rPr lang="en-US" dirty="0" err="1" smtClean="0"/>
              <a:t>tener</a:t>
            </a:r>
            <a:r>
              <a:rPr lang="en-US" dirty="0" smtClean="0"/>
              <a:t> un </a:t>
            </a:r>
            <a:r>
              <a:rPr lang="en-US" dirty="0" err="1" smtClean="0"/>
              <a:t>resguardo</a:t>
            </a:r>
            <a:r>
              <a:rPr lang="en-US" dirty="0" smtClean="0"/>
              <a:t> </a:t>
            </a:r>
            <a:r>
              <a:rPr lang="en-US" dirty="0" err="1" smtClean="0"/>
              <a:t>autoajustable</a:t>
            </a:r>
            <a:r>
              <a:rPr lang="en-US" dirty="0" smtClean="0"/>
              <a:t> </a:t>
            </a:r>
            <a:r>
              <a:rPr lang="en-US" dirty="0" err="1" smtClean="0"/>
              <a:t>sobre</a:t>
            </a:r>
            <a:r>
              <a:rPr lang="en-US" dirty="0" smtClean="0"/>
              <a:t> la </a:t>
            </a:r>
            <a:r>
              <a:rPr lang="en-US" dirty="0" err="1" smtClean="0"/>
              <a:t>cuchilla</a:t>
            </a:r>
            <a:r>
              <a:rPr lang="en-US" dirty="0" smtClean="0"/>
              <a:t> </a:t>
            </a:r>
            <a:r>
              <a:rPr lang="en-US" dirty="0" err="1" smtClean="0"/>
              <a:t>que</a:t>
            </a:r>
            <a:r>
              <a:rPr lang="en-US" dirty="0" smtClean="0"/>
              <a:t> </a:t>
            </a:r>
            <a:r>
              <a:rPr lang="en-US" dirty="0" err="1" smtClean="0"/>
              <a:t>permanece</a:t>
            </a:r>
            <a:r>
              <a:rPr lang="en-US" dirty="0" smtClean="0"/>
              <a:t> en </a:t>
            </a:r>
            <a:r>
              <a:rPr lang="en-US" dirty="0" err="1" smtClean="0"/>
              <a:t>contacto</a:t>
            </a:r>
            <a:r>
              <a:rPr lang="en-US" dirty="0" smtClean="0"/>
              <a:t> con la </a:t>
            </a:r>
            <a:r>
              <a:rPr lang="en-US" dirty="0" err="1" smtClean="0"/>
              <a:t>culata</a:t>
            </a:r>
            <a:r>
              <a:rPr lang="en-US" dirty="0" smtClean="0"/>
              <a:t>.</a:t>
            </a:r>
          </a:p>
          <a:p>
            <a:pPr marL="351610" indent="-351610">
              <a:spcBef>
                <a:spcPts val="513"/>
              </a:spcBef>
              <a:buSzPct val="100000"/>
              <a:buFont typeface="Arial"/>
              <a:buChar char="•"/>
              <a:defRPr sz="1400"/>
            </a:pPr>
            <a:r>
              <a:rPr lang="en-US" dirty="0" smtClean="0"/>
              <a:t>La sierra de </a:t>
            </a:r>
            <a:r>
              <a:rPr lang="en-US" dirty="0" err="1" smtClean="0"/>
              <a:t>cinta</a:t>
            </a:r>
            <a:r>
              <a:rPr lang="en-US" dirty="0" smtClean="0"/>
              <a:t> </a:t>
            </a:r>
            <a:r>
              <a:rPr lang="en-US" dirty="0" err="1" smtClean="0"/>
              <a:t>debe</a:t>
            </a:r>
            <a:r>
              <a:rPr lang="en-US" dirty="0" smtClean="0"/>
              <a:t> </a:t>
            </a:r>
            <a:r>
              <a:rPr lang="en-US" dirty="0" err="1" smtClean="0"/>
              <a:t>tener</a:t>
            </a:r>
            <a:r>
              <a:rPr lang="en-US" dirty="0" smtClean="0"/>
              <a:t> </a:t>
            </a:r>
            <a:r>
              <a:rPr lang="en-US" dirty="0" err="1" smtClean="0"/>
              <a:t>guardadas</a:t>
            </a:r>
            <a:r>
              <a:rPr lang="en-US" dirty="0" smtClean="0"/>
              <a:t> </a:t>
            </a:r>
            <a:r>
              <a:rPr lang="en-US" dirty="0" err="1" smtClean="0"/>
              <a:t>todas</a:t>
            </a:r>
            <a:r>
              <a:rPr lang="en-US" dirty="0" smtClean="0"/>
              <a:t> </a:t>
            </a:r>
            <a:r>
              <a:rPr lang="en-US" dirty="0" err="1" smtClean="0"/>
              <a:t>las</a:t>
            </a:r>
            <a:r>
              <a:rPr lang="en-US" dirty="0" smtClean="0"/>
              <a:t> </a:t>
            </a:r>
            <a:r>
              <a:rPr lang="en-US" dirty="0" err="1" smtClean="0"/>
              <a:t>partes</a:t>
            </a:r>
            <a:r>
              <a:rPr lang="en-US" dirty="0" smtClean="0"/>
              <a:t> de la </a:t>
            </a:r>
            <a:r>
              <a:rPr lang="en-US" dirty="0" err="1" smtClean="0"/>
              <a:t>cuchilla</a:t>
            </a:r>
            <a:r>
              <a:rPr lang="en-US" dirty="0" smtClean="0"/>
              <a:t> </a:t>
            </a:r>
            <a:r>
              <a:rPr lang="en-US" dirty="0" err="1" smtClean="0"/>
              <a:t>que</a:t>
            </a:r>
            <a:r>
              <a:rPr lang="en-US" dirty="0" smtClean="0"/>
              <a:t> no son </a:t>
            </a:r>
            <a:r>
              <a:rPr lang="en-US" dirty="0" err="1" smtClean="0"/>
              <a:t>utilizadas</a:t>
            </a:r>
            <a:r>
              <a:rPr lang="en-US" dirty="0" smtClean="0"/>
              <a:t> .</a:t>
            </a:r>
          </a:p>
          <a:p>
            <a:pPr marL="351610" indent="-351610">
              <a:spcBef>
                <a:spcPts val="513"/>
              </a:spcBef>
              <a:buSzPct val="100000"/>
              <a:buFont typeface="Arial"/>
              <a:buChar char="•"/>
              <a:defRPr sz="1400"/>
            </a:pPr>
            <a:endParaRPr lang="en-US" b="1" dirty="0" smtClean="0">
              <a:solidFill>
                <a:schemeClr val="tx1"/>
              </a:solidFill>
            </a:endParaRPr>
          </a:p>
          <a:p>
            <a:pPr>
              <a:spcBef>
                <a:spcPts val="513"/>
              </a:spcBef>
              <a:buSzPct val="100000"/>
              <a:defRPr sz="1400"/>
            </a:pPr>
            <a:r>
              <a:rPr lang="en-US" b="1" dirty="0" err="1" smtClean="0">
                <a:solidFill>
                  <a:schemeClr val="tx1"/>
                </a:solidFill>
              </a:rPr>
              <a:t>Zona</a:t>
            </a:r>
            <a:r>
              <a:rPr lang="en-US" b="1" dirty="0" smtClean="0">
                <a:solidFill>
                  <a:schemeClr val="tx1"/>
                </a:solidFill>
              </a:rPr>
              <a:t> de </a:t>
            </a:r>
            <a:r>
              <a:rPr lang="en-US" b="1" dirty="0" err="1" smtClean="0">
                <a:solidFill>
                  <a:schemeClr val="tx1"/>
                </a:solidFill>
              </a:rPr>
              <a:t>envío</a:t>
            </a:r>
            <a:r>
              <a:rPr lang="en-US" b="1" dirty="0" smtClean="0"/>
              <a:t>:</a:t>
            </a:r>
            <a:endParaRPr lang="en-US" dirty="0" smtClean="0"/>
          </a:p>
          <a:p>
            <a:pPr marL="351610" indent="-351610">
              <a:spcBef>
                <a:spcPts val="513"/>
              </a:spcBef>
              <a:buSzPct val="100000"/>
              <a:buFont typeface="Arial"/>
              <a:buChar char="•"/>
              <a:defRPr sz="1400"/>
            </a:pPr>
            <a:r>
              <a:rPr lang="en-US" dirty="0" smtClean="0"/>
              <a:t>Los </a:t>
            </a:r>
            <a:r>
              <a:rPr lang="en-US" dirty="0" err="1" smtClean="0"/>
              <a:t>puntos</a:t>
            </a:r>
            <a:r>
              <a:rPr lang="en-US" dirty="0" smtClean="0"/>
              <a:t> de </a:t>
            </a:r>
            <a:r>
              <a:rPr lang="en-US" dirty="0" err="1" smtClean="0"/>
              <a:t>mordedura</a:t>
            </a:r>
            <a:r>
              <a:rPr lang="en-US" dirty="0" smtClean="0"/>
              <a:t> </a:t>
            </a:r>
            <a:r>
              <a:rPr lang="en-US" dirty="0" err="1" smtClean="0"/>
              <a:t>deben</a:t>
            </a:r>
            <a:r>
              <a:rPr lang="en-US" dirty="0" smtClean="0"/>
              <a:t> </a:t>
            </a:r>
            <a:r>
              <a:rPr lang="en-US" dirty="0" err="1" smtClean="0"/>
              <a:t>ser</a:t>
            </a:r>
            <a:r>
              <a:rPr lang="en-US" dirty="0" smtClean="0"/>
              <a:t> </a:t>
            </a:r>
            <a:r>
              <a:rPr lang="en-US" dirty="0" err="1" smtClean="0"/>
              <a:t>resguardados</a:t>
            </a:r>
            <a:r>
              <a:rPr lang="en-US" dirty="0" smtClean="0"/>
              <a:t> en los </a:t>
            </a:r>
            <a:r>
              <a:rPr lang="en-US" dirty="0" err="1" smtClean="0"/>
              <a:t>transportadores</a:t>
            </a:r>
            <a:r>
              <a:rPr lang="en-US" dirty="0" smtClean="0"/>
              <a:t>.</a:t>
            </a:r>
          </a:p>
          <a:p>
            <a:pPr marL="351610" indent="-351610">
              <a:spcBef>
                <a:spcPts val="513"/>
              </a:spcBef>
              <a:buSzPct val="100000"/>
              <a:buFont typeface="Arial"/>
              <a:buChar char="•"/>
              <a:defRPr sz="1400"/>
            </a:pPr>
            <a:r>
              <a:rPr lang="en-US" dirty="0" err="1" smtClean="0"/>
              <a:t>Todos</a:t>
            </a:r>
            <a:r>
              <a:rPr lang="en-US" dirty="0" smtClean="0"/>
              <a:t> los </a:t>
            </a:r>
            <a:r>
              <a:rPr lang="en-US" dirty="0" err="1" smtClean="0"/>
              <a:t>aparatos</a:t>
            </a:r>
            <a:r>
              <a:rPr lang="en-US" dirty="0" smtClean="0"/>
              <a:t> de </a:t>
            </a:r>
            <a:r>
              <a:rPr lang="en-US" dirty="0" err="1" smtClean="0"/>
              <a:t>transmisión</a:t>
            </a:r>
            <a:r>
              <a:rPr lang="en-US" dirty="0" smtClean="0"/>
              <a:t> </a:t>
            </a:r>
            <a:r>
              <a:rPr lang="en-US" dirty="0" err="1" smtClean="0"/>
              <a:t>mecánica</a:t>
            </a:r>
            <a:r>
              <a:rPr lang="en-US" dirty="0" smtClean="0"/>
              <a:t> </a:t>
            </a:r>
            <a:r>
              <a:rPr lang="en-US" dirty="0" err="1" smtClean="0"/>
              <a:t>deben</a:t>
            </a:r>
            <a:r>
              <a:rPr lang="en-US" dirty="0" smtClean="0"/>
              <a:t> </a:t>
            </a:r>
            <a:r>
              <a:rPr lang="en-US" dirty="0" err="1" smtClean="0"/>
              <a:t>estar</a:t>
            </a:r>
            <a:r>
              <a:rPr lang="en-US" dirty="0" smtClean="0"/>
              <a:t> </a:t>
            </a:r>
            <a:r>
              <a:rPr lang="en-US" dirty="0" err="1" smtClean="0"/>
              <a:t>resguardados</a:t>
            </a:r>
            <a:r>
              <a:rPr lang="en-US" dirty="0" smtClean="0"/>
              <a:t> en </a:t>
            </a:r>
            <a:r>
              <a:rPr lang="en-US" dirty="0" err="1" smtClean="0"/>
              <a:t>las</a:t>
            </a:r>
            <a:r>
              <a:rPr lang="en-US" dirty="0" smtClean="0"/>
              <a:t> </a:t>
            </a:r>
            <a:r>
              <a:rPr lang="en-US" dirty="0" err="1" smtClean="0"/>
              <a:t>máquinas</a:t>
            </a:r>
            <a:r>
              <a:rPr lang="en-US" dirty="0" smtClean="0"/>
              <a:t> de </a:t>
            </a:r>
            <a:r>
              <a:rPr lang="en-US" dirty="0" err="1" smtClean="0"/>
              <a:t>embalaje</a:t>
            </a:r>
            <a:r>
              <a:rPr lang="en-US" dirty="0" smtClean="0"/>
              <a:t> de </a:t>
            </a:r>
            <a:r>
              <a:rPr lang="en-US" dirty="0" err="1" smtClean="0"/>
              <a:t>cinta</a:t>
            </a:r>
            <a:r>
              <a:rPr lang="en-US" dirty="0" smtClean="0"/>
              <a:t>.</a:t>
            </a:r>
            <a:r>
              <a:rPr lang="en-US" baseline="0" dirty="0" smtClean="0"/>
              <a:t> </a:t>
            </a:r>
            <a:r>
              <a:rPr lang="en-US" dirty="0" err="1" smtClean="0"/>
              <a:t>También</a:t>
            </a:r>
            <a:r>
              <a:rPr lang="en-US" dirty="0" smtClean="0"/>
              <a:t> se </a:t>
            </a:r>
            <a:r>
              <a:rPr lang="en-US" dirty="0" err="1" smtClean="0"/>
              <a:t>deben</a:t>
            </a:r>
            <a:r>
              <a:rPr lang="en-US" dirty="0" smtClean="0"/>
              <a:t> </a:t>
            </a:r>
            <a:r>
              <a:rPr lang="en-US" dirty="0" err="1" smtClean="0"/>
              <a:t>ser</a:t>
            </a:r>
            <a:r>
              <a:rPr lang="en-US" dirty="0" smtClean="0"/>
              <a:t> </a:t>
            </a:r>
            <a:r>
              <a:rPr lang="en-US" dirty="0" err="1" smtClean="0"/>
              <a:t>resguardados</a:t>
            </a:r>
            <a:r>
              <a:rPr lang="en-US" dirty="0" smtClean="0"/>
              <a:t> </a:t>
            </a:r>
            <a:r>
              <a:rPr lang="en-US" dirty="0" err="1" smtClean="0"/>
              <a:t>todos</a:t>
            </a:r>
            <a:r>
              <a:rPr lang="en-US" dirty="0" smtClean="0"/>
              <a:t> los </a:t>
            </a:r>
            <a:r>
              <a:rPr lang="en-US" dirty="0" err="1" smtClean="0"/>
              <a:t>puntos</a:t>
            </a:r>
            <a:r>
              <a:rPr lang="en-US" dirty="0" smtClean="0"/>
              <a:t> de </a:t>
            </a:r>
            <a:r>
              <a:rPr lang="en-US" dirty="0" err="1" smtClean="0"/>
              <a:t>mordedura</a:t>
            </a:r>
            <a:r>
              <a:rPr lang="en-US" dirty="0" smtClean="0"/>
              <a:t> u </a:t>
            </a:r>
            <a:r>
              <a:rPr lang="en-US" dirty="0" err="1" smtClean="0"/>
              <a:t>otras</a:t>
            </a:r>
            <a:r>
              <a:rPr lang="en-US" dirty="0" smtClean="0"/>
              <a:t> </a:t>
            </a:r>
            <a:r>
              <a:rPr lang="en-US" dirty="0" err="1" smtClean="0"/>
              <a:t>partes</a:t>
            </a:r>
            <a:r>
              <a:rPr lang="en-US" dirty="0" smtClean="0"/>
              <a:t> </a:t>
            </a:r>
            <a:r>
              <a:rPr lang="en-US" dirty="0" err="1" smtClean="0"/>
              <a:t>peligrosas</a:t>
            </a:r>
            <a:r>
              <a:rPr lang="en-US" dirty="0" smtClean="0"/>
              <a:t>. </a:t>
            </a:r>
          </a:p>
          <a:p>
            <a:pPr marL="351610" indent="-351610">
              <a:spcBef>
                <a:spcPts val="513"/>
              </a:spcBef>
              <a:buSzPct val="100000"/>
              <a:buFont typeface="Arial"/>
              <a:buChar char="•"/>
              <a:defRPr sz="1400"/>
            </a:pPr>
            <a:endParaRPr lang="en-US" dirty="0" smtClean="0"/>
          </a:p>
          <a:p>
            <a:pPr>
              <a:spcBef>
                <a:spcPts val="513"/>
              </a:spcBef>
              <a:buSzPct val="100000"/>
              <a:defRPr sz="1400"/>
            </a:pPr>
            <a:r>
              <a:rPr lang="en-US" b="1" dirty="0" err="1" smtClean="0"/>
              <a:t>Área</a:t>
            </a:r>
            <a:r>
              <a:rPr lang="en-US" b="1" dirty="0" smtClean="0"/>
              <a:t> de </a:t>
            </a:r>
            <a:r>
              <a:rPr lang="en-US" b="1" dirty="0" err="1" smtClean="0"/>
              <a:t>producción</a:t>
            </a:r>
            <a:r>
              <a:rPr lang="en-US" b="1" dirty="0" smtClean="0"/>
              <a:t>:</a:t>
            </a:r>
          </a:p>
          <a:p>
            <a:pPr marL="293008" indent="-293008">
              <a:spcBef>
                <a:spcPts val="513"/>
              </a:spcBef>
              <a:buSzPct val="100000"/>
              <a:buFont typeface="Arial" charset="0"/>
              <a:buChar char="•"/>
              <a:defRPr sz="1400"/>
            </a:pPr>
            <a:endParaRPr b="1" dirty="0"/>
          </a:p>
        </p:txBody>
      </p:sp>
    </p:spTree>
    <p:extLst>
      <p:ext uri="{BB962C8B-B14F-4D97-AF65-F5344CB8AC3E}">
        <p14:creationId xmlns:p14="http://schemas.microsoft.com/office/powerpoint/2010/main" val="172133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rPr lang="en-US" altLang="en-US" dirty="0"/>
              <a:t>Tres de los </a:t>
            </a:r>
            <a:r>
              <a:rPr lang="en-US" altLang="en-US" dirty="0" err="1" smtClean="0"/>
              <a:t>principales</a:t>
            </a:r>
            <a:r>
              <a:rPr lang="en-US" altLang="en-US" dirty="0" smtClean="0"/>
              <a:t> </a:t>
            </a:r>
            <a:r>
              <a:rPr lang="en-US" altLang="en-US" dirty="0" err="1"/>
              <a:t>lugares</a:t>
            </a:r>
            <a:r>
              <a:rPr lang="en-US" altLang="en-US" dirty="0"/>
              <a:t> </a:t>
            </a:r>
            <a:r>
              <a:rPr lang="en-US" altLang="en-US" dirty="0" err="1"/>
              <a:t>donde</a:t>
            </a:r>
            <a:r>
              <a:rPr lang="en-US" altLang="en-US" dirty="0"/>
              <a:t> se</a:t>
            </a:r>
            <a:r>
              <a:rPr lang="en-US" altLang="en-US" baseline="0" dirty="0"/>
              <a:t> </a:t>
            </a:r>
            <a:r>
              <a:rPr lang="en-US" altLang="en-US" baseline="0" dirty="0" err="1"/>
              <a:t>presentan</a:t>
            </a:r>
            <a:r>
              <a:rPr lang="en-US" altLang="en-US" baseline="0" dirty="0"/>
              <a:t> </a:t>
            </a:r>
            <a:r>
              <a:rPr lang="en-US" altLang="en-US" baseline="0" dirty="0" err="1"/>
              <a:t>riesgos</a:t>
            </a:r>
            <a:r>
              <a:rPr lang="en-US" altLang="en-US" baseline="0" dirty="0"/>
              <a:t> al </a:t>
            </a:r>
            <a:r>
              <a:rPr lang="en-US" altLang="en-US" baseline="0" dirty="0" err="1"/>
              <a:t>operar</a:t>
            </a:r>
            <a:r>
              <a:rPr lang="en-US" altLang="en-US" baseline="0" dirty="0"/>
              <a:t> </a:t>
            </a:r>
            <a:r>
              <a:rPr lang="en-US" altLang="en-US" baseline="0" dirty="0" err="1"/>
              <a:t>una</a:t>
            </a:r>
            <a:r>
              <a:rPr lang="en-US" altLang="en-US" baseline="0" dirty="0"/>
              <a:t> </a:t>
            </a:r>
            <a:r>
              <a:rPr lang="en-US" altLang="en-US" baseline="0" dirty="0" err="1"/>
              <a:t>máquina</a:t>
            </a:r>
            <a:r>
              <a:rPr lang="en-US" altLang="en-US" baseline="0" dirty="0"/>
              <a:t> son: </a:t>
            </a:r>
            <a:r>
              <a:rPr lang="x-none" altLang="en-US" baseline="0" dirty="0"/>
              <a:t>en el punto de operación, en </a:t>
            </a:r>
            <a:r>
              <a:rPr lang="en-US" altLang="en-US" baseline="0" dirty="0" smtClean="0"/>
              <a:t>los </a:t>
            </a:r>
            <a:r>
              <a:rPr lang="en-US" dirty="0" err="1">
                <a:latin typeface="Arial" charset="0"/>
                <a:ea typeface="Arial" charset="0"/>
                <a:cs typeface="Arial" charset="0"/>
              </a:rPr>
              <a:t>sistemas</a:t>
            </a:r>
            <a:r>
              <a:rPr lang="en-US" dirty="0">
                <a:latin typeface="Arial" charset="0"/>
                <a:ea typeface="Arial" charset="0"/>
                <a:cs typeface="Arial" charset="0"/>
              </a:rPr>
              <a:t> de </a:t>
            </a:r>
            <a:r>
              <a:rPr lang="en-US" dirty="0" err="1">
                <a:latin typeface="Arial" charset="0"/>
                <a:ea typeface="Arial" charset="0"/>
                <a:cs typeface="Arial" charset="0"/>
              </a:rPr>
              <a:t>transmisión</a:t>
            </a:r>
            <a:r>
              <a:rPr lang="en-US" dirty="0">
                <a:latin typeface="Arial" charset="0"/>
                <a:ea typeface="Arial" charset="0"/>
                <a:cs typeface="Arial" charset="0"/>
              </a:rPr>
              <a:t> de </a:t>
            </a:r>
            <a:r>
              <a:rPr lang="en-US" dirty="0" err="1">
                <a:latin typeface="Arial" charset="0"/>
                <a:ea typeface="Arial" charset="0"/>
                <a:cs typeface="Arial" charset="0"/>
              </a:rPr>
              <a:t>potencia</a:t>
            </a:r>
            <a:r>
              <a:rPr lang="x-none" altLang="en-US" baseline="0" dirty="0" smtClean="0"/>
              <a:t>, </a:t>
            </a:r>
            <a:r>
              <a:rPr lang="x-none" altLang="en-US" baseline="0" dirty="0"/>
              <a:t>y en otras partes móviles.  </a:t>
            </a:r>
          </a:p>
          <a:p>
            <a:endParaRPr lang="en-US" altLang="en-US" baseline="0" dirty="0"/>
          </a:p>
          <a:p>
            <a:r>
              <a:rPr lang="en-US" altLang="en-US" dirty="0">
                <a:latin typeface="Arial" panose="020B0604020202020204" pitchFamily="34" charset="0"/>
                <a:cs typeface="Arial" panose="020B0604020202020204" pitchFamily="34" charset="0"/>
              </a:rPr>
              <a:t>El Punto de </a:t>
            </a:r>
            <a:r>
              <a:rPr lang="en-US" altLang="en-US" dirty="0" err="1">
                <a:latin typeface="Arial" panose="020B0604020202020204" pitchFamily="34" charset="0"/>
                <a:cs typeface="Arial" panose="020B0604020202020204" pitchFamily="34" charset="0"/>
              </a:rPr>
              <a:t>Operación</a:t>
            </a:r>
            <a:r>
              <a:rPr lang="en-US" altLang="en-US" dirty="0">
                <a:latin typeface="Arial" panose="020B0604020202020204" pitchFamily="34" charset="0"/>
                <a:cs typeface="Arial" panose="020B0604020202020204" pitchFamily="34" charset="0"/>
              </a:rPr>
              <a:t> – </a:t>
            </a:r>
            <a:r>
              <a:rPr lang="es-ES" altLang="en-US" dirty="0">
                <a:latin typeface="Arial" panose="020B0604020202020204" pitchFamily="34" charset="0"/>
                <a:cs typeface="Arial" panose="020B0604020202020204" pitchFamily="34" charset="0"/>
              </a:rPr>
              <a:t> "significa el punto en el que se realiza corte, conformación, perforación o </a:t>
            </a:r>
            <a:r>
              <a:rPr lang="es-ES" altLang="en-US" dirty="0" err="1">
                <a:latin typeface="Arial" panose="020B0604020202020204" pitchFamily="34" charset="0"/>
                <a:cs typeface="Arial" panose="020B0604020202020204" pitchFamily="34" charset="0"/>
              </a:rPr>
              <a:t>formacion</a:t>
            </a:r>
            <a:r>
              <a:rPr lang="es-ES" altLang="en-US" dirty="0">
                <a:latin typeface="Arial" panose="020B0604020202020204" pitchFamily="34" charset="0"/>
                <a:cs typeface="Arial" panose="020B0604020202020204" pitchFamily="34" charset="0"/>
              </a:rPr>
              <a:t> de materia suministrado a la m</a:t>
            </a:r>
            <a:r>
              <a:rPr lang="x-none" altLang="en-US" dirty="0">
                <a:latin typeface="Arial" panose="020B0604020202020204" pitchFamily="34" charset="0"/>
                <a:cs typeface="Arial" panose="020B0604020202020204" pitchFamily="34" charset="0"/>
              </a:rPr>
              <a:t>á</a:t>
            </a:r>
            <a:r>
              <a:rPr lang="es-ES" altLang="en-US" dirty="0">
                <a:latin typeface="Arial" panose="020B0604020202020204" pitchFamily="34" charset="0"/>
                <a:cs typeface="Arial" panose="020B0604020202020204" pitchFamily="34" charset="0"/>
              </a:rPr>
              <a:t>quina</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charset="0"/>
                <a:ea typeface="Arial" charset="0"/>
                <a:cs typeface="Arial" charset="0"/>
              </a:rPr>
              <a:t>Los </a:t>
            </a:r>
            <a:r>
              <a:rPr lang="en-US" dirty="0" err="1">
                <a:latin typeface="Arial" charset="0"/>
                <a:ea typeface="Arial" charset="0"/>
                <a:cs typeface="Arial" charset="0"/>
              </a:rPr>
              <a:t>sistemas</a:t>
            </a:r>
            <a:r>
              <a:rPr lang="en-US" dirty="0">
                <a:latin typeface="Arial" charset="0"/>
                <a:ea typeface="Arial" charset="0"/>
                <a:cs typeface="Arial" charset="0"/>
              </a:rPr>
              <a:t> de </a:t>
            </a:r>
            <a:r>
              <a:rPr lang="en-US" dirty="0" err="1">
                <a:latin typeface="Arial" charset="0"/>
                <a:ea typeface="Arial" charset="0"/>
                <a:cs typeface="Arial" charset="0"/>
              </a:rPr>
              <a:t>transmisión</a:t>
            </a:r>
            <a:r>
              <a:rPr lang="en-US" dirty="0">
                <a:latin typeface="Arial" charset="0"/>
                <a:ea typeface="Arial" charset="0"/>
                <a:cs typeface="Arial" charset="0"/>
              </a:rPr>
              <a:t> de </a:t>
            </a:r>
            <a:r>
              <a:rPr lang="en-US" dirty="0" err="1">
                <a:latin typeface="Arial" charset="0"/>
                <a:ea typeface="Arial" charset="0"/>
                <a:cs typeface="Arial" charset="0"/>
              </a:rPr>
              <a:t>potencia</a:t>
            </a:r>
            <a:r>
              <a:rPr lang="es-ES" altLang="en-US" dirty="0">
                <a:latin typeface="Arial" panose="020B0604020202020204" pitchFamily="34" charset="0"/>
                <a:cs typeface="Arial" panose="020B0604020202020204" pitchFamily="34" charset="0"/>
              </a:rPr>
              <a:t>: "todos los componentes del sistema de </a:t>
            </a:r>
            <a:r>
              <a:rPr lang="en-US" dirty="0" err="1">
                <a:latin typeface="Arial" charset="0"/>
                <a:ea typeface="Arial" charset="0"/>
                <a:cs typeface="Arial" charset="0"/>
              </a:rPr>
              <a:t>transmisión</a:t>
            </a:r>
            <a:r>
              <a:rPr lang="en-US" dirty="0">
                <a:latin typeface="Arial" charset="0"/>
                <a:ea typeface="Arial" charset="0"/>
                <a:cs typeface="Arial" charset="0"/>
              </a:rPr>
              <a:t> de </a:t>
            </a:r>
            <a:r>
              <a:rPr lang="en-US" dirty="0" err="1">
                <a:latin typeface="Arial" charset="0"/>
                <a:ea typeface="Arial" charset="0"/>
                <a:cs typeface="Arial" charset="0"/>
              </a:rPr>
              <a:t>potencia</a:t>
            </a:r>
            <a:r>
              <a:rPr lang="es-ES" altLang="en-US" dirty="0">
                <a:latin typeface="Arial" panose="020B0604020202020204" pitchFamily="34" charset="0"/>
                <a:cs typeface="Arial" panose="020B0604020202020204" pitchFamily="34" charset="0"/>
              </a:rPr>
              <a:t> a la parte de la máquina que realiza el trabajo. Estos componentes incluyen los volantes de inercia, las poleas, las correas, las bielas, los acoplamientos, las levas, los ejes, las cadenas, los </a:t>
            </a:r>
            <a:r>
              <a:rPr lang="es-ES" altLang="en-US" dirty="0" err="1">
                <a:latin typeface="Arial" panose="020B0604020202020204" pitchFamily="34" charset="0"/>
                <a:cs typeface="Arial" panose="020B0604020202020204" pitchFamily="34" charset="0"/>
              </a:rPr>
              <a:t>cig</a:t>
            </a:r>
            <a:r>
              <a:rPr lang="x-none" altLang="en-US" dirty="0">
                <a:latin typeface="Arial" panose="020B0604020202020204" pitchFamily="34" charset="0"/>
                <a:cs typeface="Arial" panose="020B0604020202020204" pitchFamily="34" charset="0"/>
              </a:rPr>
              <a:t>ü</a:t>
            </a:r>
            <a:r>
              <a:rPr lang="es-ES" altLang="en-US" dirty="0">
                <a:latin typeface="Arial" panose="020B0604020202020204" pitchFamily="34" charset="0"/>
                <a:cs typeface="Arial" panose="020B0604020202020204" pitchFamily="34" charset="0"/>
              </a:rPr>
              <a:t>e</a:t>
            </a:r>
            <a:r>
              <a:rPr lang="x-none" altLang="en-US" dirty="0">
                <a:latin typeface="Arial" panose="020B0604020202020204" pitchFamily="34" charset="0"/>
                <a:cs typeface="Arial" panose="020B0604020202020204" pitchFamily="34" charset="0"/>
              </a:rPr>
              <a:t>ñales y las ruedas dentadas”</a:t>
            </a:r>
            <a:r>
              <a:rPr lang="es-ES" alt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dirty="0"/>
          </a:p>
        </p:txBody>
      </p:sp>
    </p:spTree>
    <p:extLst>
      <p:ext uri="{BB962C8B-B14F-4D97-AF65-F5344CB8AC3E}">
        <p14:creationId xmlns:p14="http://schemas.microsoft.com/office/powerpoint/2010/main" val="3106833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a:spLocks noGrp="1" noRot="1" noChangeAspect="1"/>
          </p:cNvSpPr>
          <p:nvPr>
            <p:ph type="sldImg"/>
          </p:nvPr>
        </p:nvSpPr>
        <p:spPr>
          <a:prstGeom prst="rect">
            <a:avLst/>
          </a:prstGeom>
        </p:spPr>
        <p:txBody>
          <a:bodyPr/>
          <a:lstStyle/>
          <a:p>
            <a:endParaRPr/>
          </a:p>
        </p:txBody>
      </p:sp>
      <p:sp>
        <p:nvSpPr>
          <p:cNvPr id="662" name="Shape 662"/>
          <p:cNvSpPr>
            <a:spLocks noGrp="1"/>
          </p:cNvSpPr>
          <p:nvPr>
            <p:ph type="body" sz="quarter" idx="1"/>
          </p:nvPr>
        </p:nvSpPr>
        <p:spPr>
          <a:prstGeom prst="rect">
            <a:avLst/>
          </a:prstGeom>
        </p:spPr>
        <p:txBody>
          <a:bodyPr/>
          <a:lstStyle/>
          <a:p>
            <a:r>
              <a:rPr lang="en-US" dirty="0" smtClean="0"/>
              <a:t>Si el </a:t>
            </a:r>
            <a:r>
              <a:rPr lang="en-US" dirty="0" err="1" smtClean="0"/>
              <a:t>acceso</a:t>
            </a:r>
            <a:r>
              <a:rPr lang="en-US" dirty="0" smtClean="0"/>
              <a:t> a Internet </a:t>
            </a:r>
            <a:r>
              <a:rPr lang="en-US" dirty="0" err="1" smtClean="0"/>
              <a:t>está</a:t>
            </a:r>
            <a:r>
              <a:rPr lang="en-US" dirty="0" smtClean="0"/>
              <a:t> </a:t>
            </a:r>
            <a:r>
              <a:rPr lang="en-US" dirty="0" err="1" smtClean="0"/>
              <a:t>disponible</a:t>
            </a:r>
            <a:r>
              <a:rPr lang="en-US" dirty="0" smtClean="0"/>
              <a:t>, el instructor </a:t>
            </a:r>
            <a:r>
              <a:rPr lang="en-US" dirty="0" err="1" smtClean="0"/>
              <a:t>debe</a:t>
            </a:r>
            <a:r>
              <a:rPr lang="en-US" dirty="0" smtClean="0"/>
              <a:t> </a:t>
            </a:r>
            <a:r>
              <a:rPr lang="en-US" dirty="0" err="1" smtClean="0"/>
              <a:t>considerar</a:t>
            </a:r>
            <a:r>
              <a:rPr lang="en-US" dirty="0" smtClean="0"/>
              <a:t> </a:t>
            </a:r>
            <a:r>
              <a:rPr lang="en-US" dirty="0" err="1" smtClean="0"/>
              <a:t>ir</a:t>
            </a:r>
            <a:r>
              <a:rPr lang="en-US" dirty="0" smtClean="0"/>
              <a:t> al </a:t>
            </a:r>
            <a:r>
              <a:rPr lang="en-US" dirty="0" err="1" smtClean="0"/>
              <a:t>sitio</a:t>
            </a:r>
            <a:r>
              <a:rPr lang="en-US" dirty="0" smtClean="0"/>
              <a:t> web de OSHA para </a:t>
            </a:r>
            <a:r>
              <a:rPr lang="en-US" dirty="0" err="1" smtClean="0"/>
              <a:t>mostrar</a:t>
            </a:r>
            <a:r>
              <a:rPr lang="en-US" dirty="0" smtClean="0"/>
              <a:t> a los </a:t>
            </a:r>
            <a:r>
              <a:rPr lang="en-US" dirty="0" err="1" smtClean="0"/>
              <a:t>estudiantes</a:t>
            </a:r>
            <a:r>
              <a:rPr lang="en-US" dirty="0" smtClean="0"/>
              <a:t> </a:t>
            </a:r>
            <a:r>
              <a:rPr lang="en-US" dirty="0" err="1" smtClean="0"/>
              <a:t>cómo</a:t>
            </a:r>
            <a:r>
              <a:rPr lang="en-US" dirty="0" smtClean="0"/>
              <a:t> </a:t>
            </a:r>
            <a:r>
              <a:rPr lang="en-US" dirty="0" err="1" smtClean="0"/>
              <a:t>navegar</a:t>
            </a:r>
            <a:r>
              <a:rPr lang="en-US" dirty="0" smtClean="0"/>
              <a:t> a </a:t>
            </a:r>
            <a:r>
              <a:rPr lang="en-US" dirty="0" err="1" smtClean="0"/>
              <a:t>través</a:t>
            </a:r>
            <a:r>
              <a:rPr lang="en-US" dirty="0" smtClean="0"/>
              <a:t> de </a:t>
            </a:r>
            <a:r>
              <a:rPr lang="en-US" dirty="0" err="1" smtClean="0"/>
              <a:t>las</a:t>
            </a:r>
            <a:r>
              <a:rPr lang="en-US" dirty="0" smtClean="0"/>
              <a:t> </a:t>
            </a:r>
            <a:r>
              <a:rPr lang="en-US" dirty="0" err="1" smtClean="0"/>
              <a:t>páginas</a:t>
            </a:r>
            <a:r>
              <a:rPr lang="en-US" dirty="0" smtClean="0"/>
              <a:t> de </a:t>
            </a:r>
            <a:r>
              <a:rPr lang="en-US" dirty="0" err="1" smtClean="0"/>
              <a:t>información</a:t>
            </a:r>
            <a:r>
              <a:rPr lang="en-US" dirty="0" smtClean="0"/>
              <a:t> </a:t>
            </a:r>
            <a:r>
              <a:rPr lang="en-US" dirty="0" err="1" smtClean="0"/>
              <a:t>disponible</a:t>
            </a:r>
            <a:r>
              <a:rPr lang="en-US" dirty="0" smtClean="0"/>
              <a:t> </a:t>
            </a:r>
            <a:r>
              <a:rPr lang="en-US" dirty="0" err="1" smtClean="0"/>
              <a:t>concerniente</a:t>
            </a:r>
            <a:r>
              <a:rPr lang="en-US" dirty="0" smtClean="0"/>
              <a:t> a los resguardos de </a:t>
            </a:r>
            <a:r>
              <a:rPr lang="en-US" dirty="0" err="1" smtClean="0"/>
              <a:t>seguridad</a:t>
            </a:r>
            <a:r>
              <a:rPr lang="en-US" dirty="0" smtClean="0"/>
              <a:t> en </a:t>
            </a:r>
            <a:r>
              <a:rPr lang="en-US" dirty="0" err="1" smtClean="0"/>
              <a:t>máquinas</a:t>
            </a:r>
            <a:r>
              <a:rPr lang="en-US" dirty="0" smtClean="0"/>
              <a:t>.</a:t>
            </a:r>
          </a:p>
          <a:p>
            <a:endParaRPr dirty="0"/>
          </a:p>
          <a:p>
            <a:r>
              <a:rPr dirty="0" smtClean="0"/>
              <a:t>Referenc</a:t>
            </a:r>
            <a:r>
              <a:rPr lang="en-US" dirty="0" smtClean="0"/>
              <a:t>ia</a:t>
            </a:r>
            <a:r>
              <a:rPr dirty="0" smtClean="0"/>
              <a:t>s</a:t>
            </a:r>
            <a:r>
              <a:rPr dirty="0"/>
              <a:t>: </a:t>
            </a:r>
          </a:p>
          <a:p>
            <a:r>
              <a:rPr lang="en-US" dirty="0" err="1" smtClean="0"/>
              <a:t>Sitio</a:t>
            </a:r>
            <a:r>
              <a:rPr lang="en-US" dirty="0" smtClean="0"/>
              <a:t> web de </a:t>
            </a:r>
            <a:r>
              <a:rPr dirty="0" smtClean="0"/>
              <a:t>OSHA– </a:t>
            </a:r>
            <a:r>
              <a:rPr dirty="0"/>
              <a:t>www.osha.gov</a:t>
            </a:r>
          </a:p>
          <a:p>
            <a:r>
              <a:rPr lang="en-US" dirty="0" err="1" smtClean="0"/>
              <a:t>Herramienta</a:t>
            </a:r>
            <a:r>
              <a:rPr lang="en-US" dirty="0" smtClean="0"/>
              <a:t> electronica (e-tool)</a:t>
            </a:r>
            <a:r>
              <a:rPr lang="en-US" baseline="0" dirty="0" smtClean="0"/>
              <a:t> de </a:t>
            </a:r>
            <a:r>
              <a:rPr lang="en-US" dirty="0" smtClean="0"/>
              <a:t>OSHA </a:t>
            </a:r>
            <a:r>
              <a:rPr lang="en-US" baseline="0" dirty="0" smtClean="0"/>
              <a:t>para los resguardos de </a:t>
            </a:r>
            <a:r>
              <a:rPr lang="en-US" baseline="0" dirty="0" err="1" smtClean="0"/>
              <a:t>maquinas</a:t>
            </a:r>
            <a:r>
              <a:rPr dirty="0" smtClean="0"/>
              <a:t>– </a:t>
            </a:r>
            <a:r>
              <a:rPr dirty="0"/>
              <a:t>https://www.osha.gov/SLTC/etools/machineguarding/index.html</a:t>
            </a:r>
          </a:p>
          <a:p>
            <a:r>
              <a:rPr lang="en-US" dirty="0" smtClean="0"/>
              <a:t>El </a:t>
            </a:r>
            <a:r>
              <a:rPr lang="en-US" dirty="0" err="1" smtClean="0"/>
              <a:t>Programa</a:t>
            </a:r>
            <a:r>
              <a:rPr lang="en-US" dirty="0" smtClean="0"/>
              <a:t> </a:t>
            </a:r>
            <a:r>
              <a:rPr lang="en-US" dirty="0" err="1" smtClean="0"/>
              <a:t>Consultario</a:t>
            </a:r>
            <a:r>
              <a:rPr lang="en-US" dirty="0" smtClean="0"/>
              <a:t> de </a:t>
            </a:r>
            <a:r>
              <a:rPr lang="en-US" dirty="0" err="1" smtClean="0"/>
              <a:t>Seguridad</a:t>
            </a:r>
            <a:r>
              <a:rPr lang="en-US" dirty="0" smtClean="0"/>
              <a:t> y </a:t>
            </a:r>
            <a:r>
              <a:rPr lang="en-US" dirty="0" err="1" smtClean="0"/>
              <a:t>Salud</a:t>
            </a:r>
            <a:r>
              <a:rPr lang="en-US" dirty="0" smtClean="0"/>
              <a:t> de Georgia Tech</a:t>
            </a:r>
            <a:r>
              <a:rPr dirty="0" smtClean="0"/>
              <a:t>– </a:t>
            </a:r>
            <a:r>
              <a:rPr dirty="0"/>
              <a:t>www.oshainfo.gatech.edu </a:t>
            </a:r>
            <a:endParaRPr lang="en-US" dirty="0" smtClean="0"/>
          </a:p>
          <a:p>
            <a:endParaRPr lang="en-US" dirty="0" smtClean="0"/>
          </a:p>
        </p:txBody>
      </p:sp>
    </p:spTree>
    <p:extLst>
      <p:ext uri="{BB962C8B-B14F-4D97-AF65-F5344CB8AC3E}">
        <p14:creationId xmlns:p14="http://schemas.microsoft.com/office/powerpoint/2010/main" val="17538090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noRot="1" noChangeAspect="1"/>
          </p:cNvSpPr>
          <p:nvPr>
            <p:ph type="sldImg"/>
          </p:nvPr>
        </p:nvSpPr>
        <p:spPr>
          <a:prstGeom prst="rect">
            <a:avLst/>
          </a:prstGeom>
        </p:spPr>
        <p:txBody>
          <a:bodyPr/>
          <a:lstStyle/>
          <a:p>
            <a:endParaRPr/>
          </a:p>
        </p:txBody>
      </p:sp>
      <p:sp>
        <p:nvSpPr>
          <p:cNvPr id="668" name="Shape 668"/>
          <p:cNvSpPr>
            <a:spLocks noGrp="1"/>
          </p:cNvSpPr>
          <p:nvPr>
            <p:ph type="body" sz="quarter" idx="1"/>
          </p:nvPr>
        </p:nvSpPr>
        <p:spPr>
          <a:prstGeom prst="rect">
            <a:avLst/>
          </a:prstGeom>
        </p:spPr>
        <p:txBody>
          <a:bodyPr/>
          <a:lstStyle/>
          <a:p>
            <a:r>
              <a:rPr lang="es-ES" dirty="0" smtClean="0"/>
              <a:t>Gráfico: muestra una bombilla con un signo de interrogación de color amarillo dentro de la</a:t>
            </a:r>
            <a:r>
              <a:rPr lang="es-ES" baseline="0" dirty="0" smtClean="0"/>
              <a:t> misma.</a:t>
            </a:r>
            <a:endParaRPr lang="en-US" dirty="0" smtClean="0"/>
          </a:p>
        </p:txBody>
      </p:sp>
    </p:spTree>
    <p:extLst>
      <p:ext uri="{BB962C8B-B14F-4D97-AF65-F5344CB8AC3E}">
        <p14:creationId xmlns:p14="http://schemas.microsoft.com/office/powerpoint/2010/main" val="205489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algn="l" defTabSz="937626" rtl="0" eaLnBrk="0" fontAlgn="base" hangingPunct="0">
              <a:spcBef>
                <a:spcPct val="30000"/>
              </a:spcBef>
              <a:spcAft>
                <a:spcPct val="0"/>
              </a:spcAft>
              <a:defRPr/>
            </a:pPr>
            <a:r>
              <a:rPr lang="es-ES" dirty="0" smtClean="0"/>
              <a:t>Los resguardos de una máquina deben prevenir el contacto, deben ser instalados de manera segura, deben proteger la maquina de objetos en caída libre, no deben crear nuevos peligros y no deben crear interferencias en la producción del equipo. Los resguardos de una máquina también deben configurarse para que permitan un mantenimiento fácil y el acceso al equipo. Por ejemplo: instale los resguardos de forma tal que permitan labores de mantenimiento a la máquina (aceitar, engrasar, ajustar, etc.) sin necesidad de quitarlos.</a:t>
            </a:r>
            <a:endParaRPr lang="en-US" dirty="0"/>
          </a:p>
        </p:txBody>
      </p:sp>
    </p:spTree>
    <p:extLst>
      <p:ext uri="{BB962C8B-B14F-4D97-AF65-F5344CB8AC3E}">
        <p14:creationId xmlns:p14="http://schemas.microsoft.com/office/powerpoint/2010/main" val="112255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725333" y="1557867"/>
            <a:ext cx="5096936" cy="2235201"/>
          </a:xfrm>
          <a:prstGeom prst="rect">
            <a:avLst/>
          </a:prstGeom>
        </p:spPr>
        <p:txBody>
          <a:bodyPr anchor="b">
            <a:normAutofit/>
          </a:bodyPr>
          <a:lstStyle>
            <a:lvl1pPr>
              <a:lnSpc>
                <a:spcPts val="3600"/>
              </a:lnSpc>
              <a:defRPr cap="all" spc="150">
                <a:solidFill>
                  <a:srgbClr val="808080"/>
                </a:solidFill>
              </a:defRPr>
            </a:lvl1pPr>
          </a:lstStyle>
          <a:p>
            <a:r>
              <a:t>Title Text</a:t>
            </a:r>
          </a:p>
        </p:txBody>
      </p:sp>
      <p:sp>
        <p:nvSpPr>
          <p:cNvPr id="12" name="Body Level One…"/>
          <p:cNvSpPr txBox="1">
            <a:spLocks noGrp="1"/>
          </p:cNvSpPr>
          <p:nvPr>
            <p:ph type="body" sz="quarter" idx="1"/>
          </p:nvPr>
        </p:nvSpPr>
        <p:spPr>
          <a:xfrm>
            <a:off x="3725331" y="4275668"/>
            <a:ext cx="5096936" cy="1202268"/>
          </a:xfrm>
          <a:prstGeom prst="rect">
            <a:avLst/>
          </a:prstGeom>
        </p:spPr>
        <p:txBody>
          <a:bodyPr/>
          <a:lstStyle>
            <a:lvl1pPr marL="0" indent="0">
              <a:lnSpc>
                <a:spcPts val="2100"/>
              </a:lnSpc>
              <a:spcBef>
                <a:spcPts val="400"/>
              </a:spcBef>
              <a:buSzTx/>
              <a:buFontTx/>
              <a:buNone/>
              <a:defRPr sz="1800" cap="all" spc="300">
                <a:solidFill>
                  <a:srgbClr val="808080"/>
                </a:solidFill>
              </a:defRPr>
            </a:lvl1pPr>
            <a:lvl2pPr marL="0" indent="342900">
              <a:lnSpc>
                <a:spcPts val="2100"/>
              </a:lnSpc>
              <a:spcBef>
                <a:spcPts val="400"/>
              </a:spcBef>
              <a:buSzTx/>
              <a:buFontTx/>
              <a:buNone/>
              <a:defRPr sz="1800" cap="all" spc="300">
                <a:solidFill>
                  <a:srgbClr val="808080"/>
                </a:solidFill>
              </a:defRPr>
            </a:lvl2pPr>
            <a:lvl3pPr marL="0" indent="685800">
              <a:lnSpc>
                <a:spcPts val="2100"/>
              </a:lnSpc>
              <a:spcBef>
                <a:spcPts val="400"/>
              </a:spcBef>
              <a:buSzTx/>
              <a:buFontTx/>
              <a:buNone/>
              <a:defRPr sz="1800" cap="all" spc="300">
                <a:solidFill>
                  <a:srgbClr val="808080"/>
                </a:solidFill>
              </a:defRPr>
            </a:lvl3pPr>
            <a:lvl4pPr marL="0" indent="1028700">
              <a:lnSpc>
                <a:spcPts val="2100"/>
              </a:lnSpc>
              <a:spcBef>
                <a:spcPts val="400"/>
              </a:spcBef>
              <a:buSzTx/>
              <a:buFontTx/>
              <a:buNone/>
              <a:defRPr sz="1800" cap="all" spc="300">
                <a:solidFill>
                  <a:srgbClr val="808080"/>
                </a:solidFill>
              </a:defRPr>
            </a:lvl4pPr>
            <a:lvl5pPr marL="0" indent="1371600">
              <a:lnSpc>
                <a:spcPts val="2100"/>
              </a:lnSpc>
              <a:spcBef>
                <a:spcPts val="400"/>
              </a:spcBef>
              <a:buSzTx/>
              <a:buFontTx/>
              <a:buNone/>
              <a:defRPr sz="1800" cap="all" spc="3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9" name="Title Text"/>
          <p:cNvSpPr txBox="1">
            <a:spLocks noGrp="1"/>
          </p:cNvSpPr>
          <p:nvPr>
            <p:ph type="title"/>
          </p:nvPr>
        </p:nvSpPr>
        <p:spPr>
          <a:xfrm>
            <a:off x="0" y="0"/>
            <a:ext cx="5765800" cy="991352"/>
          </a:xfrm>
          <a:prstGeom prst="rect">
            <a:avLst/>
          </a:prstGeom>
          <a:solidFill>
            <a:srgbClr val="000000"/>
          </a:solidFill>
        </p:spPr>
        <p:txBody>
          <a:bodyPr>
            <a:normAutofit/>
          </a:bodyPr>
          <a:lstStyle>
            <a:lvl1pPr>
              <a:defRPr sz="1800" cap="all" spc="150">
                <a:solidFill>
                  <a:srgbClr val="EEB211"/>
                </a:solidFill>
              </a:defRPr>
            </a:lvl1pPr>
          </a:lstStyle>
          <a:p>
            <a:r>
              <a:t>Title Text</a:t>
            </a:r>
          </a:p>
        </p:txBody>
      </p:sp>
      <p:sp>
        <p:nvSpPr>
          <p:cNvPr id="90" name="Body Level One…"/>
          <p:cNvSpPr txBox="1">
            <a:spLocks noGrp="1"/>
          </p:cNvSpPr>
          <p:nvPr>
            <p:ph type="body" sz="half" idx="1"/>
          </p:nvPr>
        </p:nvSpPr>
        <p:spPr>
          <a:xfrm>
            <a:off x="228600" y="1600200"/>
            <a:ext cx="4191001" cy="4621678"/>
          </a:xfrm>
          <a:prstGeom prst="rect">
            <a:avLst/>
          </a:prstGeom>
        </p:spPr>
        <p:txBody>
          <a:bodyPr/>
          <a:lstStyle>
            <a:lvl1pPr marL="0" indent="0">
              <a:spcBef>
                <a:spcPts val="400"/>
              </a:spcBef>
              <a:buSzTx/>
              <a:buFontTx/>
              <a:buNone/>
              <a:defRPr sz="1800">
                <a:solidFill>
                  <a:srgbClr val="262626"/>
                </a:solidFill>
              </a:defRPr>
            </a:lvl1pPr>
            <a:lvl2pPr marL="432186" indent="-296741">
              <a:spcBef>
                <a:spcPts val="400"/>
              </a:spcBef>
              <a:buFontTx/>
              <a:buChar char="•"/>
              <a:defRPr sz="1800">
                <a:solidFill>
                  <a:srgbClr val="262626"/>
                </a:solidFill>
              </a:defRPr>
            </a:lvl2pPr>
            <a:lvl3pPr marL="891539" indent="-205739">
              <a:spcBef>
                <a:spcPts val="400"/>
              </a:spcBef>
              <a:buFontTx/>
              <a:defRPr sz="1800">
                <a:solidFill>
                  <a:srgbClr val="262626"/>
                </a:solidFill>
              </a:defRPr>
            </a:lvl3pPr>
            <a:lvl4pPr marL="1266092" indent="-237392">
              <a:spcBef>
                <a:spcPts val="400"/>
              </a:spcBef>
              <a:buFontTx/>
              <a:defRPr sz="1800">
                <a:solidFill>
                  <a:srgbClr val="262626"/>
                </a:solidFill>
              </a:defRPr>
            </a:lvl4pPr>
            <a:lvl5pPr marL="1608992" indent="-237392">
              <a:spcBef>
                <a:spcPts val="400"/>
              </a:spcBef>
              <a:buFontTx/>
              <a:defRPr sz="1800">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4-picture layou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0" y="0"/>
            <a:ext cx="5765800" cy="991352"/>
          </a:xfrm>
          <a:prstGeom prst="rect">
            <a:avLst/>
          </a:prstGeom>
          <a:solidFill>
            <a:srgbClr val="000000"/>
          </a:solidFill>
        </p:spPr>
        <p:txBody>
          <a:bodyPr>
            <a:normAutofit/>
          </a:bodyPr>
          <a:lstStyle>
            <a:lvl1pPr>
              <a:defRPr sz="1800" cap="all" spc="150">
                <a:solidFill>
                  <a:srgbClr val="EEB211"/>
                </a:solidFill>
              </a:defRPr>
            </a:lvl1pPr>
          </a:lstStyle>
          <a:p>
            <a:r>
              <a:t>Title Text</a:t>
            </a:r>
          </a:p>
        </p:txBody>
      </p:sp>
      <p:sp>
        <p:nvSpPr>
          <p:cNvPr id="99" name="Picture Placeholder 3"/>
          <p:cNvSpPr>
            <a:spLocks noGrp="1"/>
          </p:cNvSpPr>
          <p:nvPr>
            <p:ph type="pic" sz="quarter" idx="13"/>
          </p:nvPr>
        </p:nvSpPr>
        <p:spPr>
          <a:xfrm>
            <a:off x="254000" y="1371600"/>
            <a:ext cx="4216402" cy="2253045"/>
          </a:xfrm>
          <a:prstGeom prst="rect">
            <a:avLst/>
          </a:prstGeom>
        </p:spPr>
        <p:txBody>
          <a:bodyPr lIns="91439" rIns="91439">
            <a:noAutofit/>
          </a:bodyPr>
          <a:lstStyle/>
          <a:p>
            <a:endParaRPr/>
          </a:p>
        </p:txBody>
      </p:sp>
      <p:sp>
        <p:nvSpPr>
          <p:cNvPr id="100" name="Picture Placeholder 3"/>
          <p:cNvSpPr>
            <a:spLocks noGrp="1"/>
          </p:cNvSpPr>
          <p:nvPr>
            <p:ph type="pic" sz="quarter" idx="14"/>
          </p:nvPr>
        </p:nvSpPr>
        <p:spPr>
          <a:xfrm>
            <a:off x="4656666" y="1371600"/>
            <a:ext cx="4207935" cy="2253045"/>
          </a:xfrm>
          <a:prstGeom prst="rect">
            <a:avLst/>
          </a:prstGeom>
        </p:spPr>
        <p:txBody>
          <a:bodyPr lIns="91439" rIns="91439">
            <a:noAutofit/>
          </a:bodyPr>
          <a:lstStyle/>
          <a:p>
            <a:endParaRPr/>
          </a:p>
        </p:txBody>
      </p:sp>
      <p:sp>
        <p:nvSpPr>
          <p:cNvPr id="101" name="Picture Placeholder 3"/>
          <p:cNvSpPr>
            <a:spLocks noGrp="1"/>
          </p:cNvSpPr>
          <p:nvPr>
            <p:ph type="pic" sz="quarter" idx="15"/>
          </p:nvPr>
        </p:nvSpPr>
        <p:spPr>
          <a:xfrm>
            <a:off x="254000" y="3784601"/>
            <a:ext cx="4216402" cy="2459801"/>
          </a:xfrm>
          <a:prstGeom prst="rect">
            <a:avLst/>
          </a:prstGeom>
        </p:spPr>
        <p:txBody>
          <a:bodyPr lIns="91439" rIns="91439">
            <a:noAutofit/>
          </a:bodyPr>
          <a:lstStyle/>
          <a:p>
            <a:endParaRPr/>
          </a:p>
        </p:txBody>
      </p:sp>
      <p:sp>
        <p:nvSpPr>
          <p:cNvPr id="102" name="Picture Placeholder 3"/>
          <p:cNvSpPr>
            <a:spLocks noGrp="1"/>
          </p:cNvSpPr>
          <p:nvPr>
            <p:ph type="pic" sz="quarter" idx="16"/>
          </p:nvPr>
        </p:nvSpPr>
        <p:spPr>
          <a:xfrm>
            <a:off x="4656666" y="3784600"/>
            <a:ext cx="4207935" cy="2459801"/>
          </a:xfrm>
          <a:prstGeom prst="rect">
            <a:avLst/>
          </a:prstGeom>
        </p:spPr>
        <p:txBody>
          <a:bodyPr lIns="91439" rIns="91439">
            <a:noAutofit/>
          </a:bodyPr>
          <a:lstStyle/>
          <a:p>
            <a:endParaRPr/>
          </a:p>
        </p:txBody>
      </p:sp>
      <p:sp>
        <p:nvSpPr>
          <p:cNvPr id="103" name="Slide Number"/>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picture layou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0" y="0"/>
            <a:ext cx="5765800" cy="991352"/>
          </a:xfrm>
          <a:prstGeom prst="rect">
            <a:avLst/>
          </a:prstGeom>
          <a:solidFill>
            <a:srgbClr val="000000"/>
          </a:solidFill>
        </p:spPr>
        <p:txBody>
          <a:bodyPr>
            <a:normAutofit/>
          </a:bodyPr>
          <a:lstStyle>
            <a:lvl1pPr>
              <a:defRPr sz="1800" cap="all" spc="150">
                <a:solidFill>
                  <a:srgbClr val="EEB211"/>
                </a:solidFill>
              </a:defRPr>
            </a:lvl1pPr>
          </a:lstStyle>
          <a:p>
            <a:r>
              <a:t>Title Text</a:t>
            </a:r>
          </a:p>
        </p:txBody>
      </p:sp>
      <p:sp>
        <p:nvSpPr>
          <p:cNvPr id="111" name="Picture Placeholder 3"/>
          <p:cNvSpPr>
            <a:spLocks noGrp="1"/>
          </p:cNvSpPr>
          <p:nvPr>
            <p:ph type="pic" sz="quarter" idx="13"/>
          </p:nvPr>
        </p:nvSpPr>
        <p:spPr>
          <a:xfrm>
            <a:off x="262466" y="1329267"/>
            <a:ext cx="2751667" cy="1400219"/>
          </a:xfrm>
          <a:prstGeom prst="rect">
            <a:avLst/>
          </a:prstGeom>
        </p:spPr>
        <p:txBody>
          <a:bodyPr lIns="91439" rIns="91439">
            <a:noAutofit/>
          </a:bodyPr>
          <a:lstStyle/>
          <a:p>
            <a:endParaRPr/>
          </a:p>
        </p:txBody>
      </p:sp>
      <p:sp>
        <p:nvSpPr>
          <p:cNvPr id="112" name="Picture Placeholder 3"/>
          <p:cNvSpPr>
            <a:spLocks noGrp="1"/>
          </p:cNvSpPr>
          <p:nvPr>
            <p:ph type="pic" sz="quarter" idx="14"/>
          </p:nvPr>
        </p:nvSpPr>
        <p:spPr>
          <a:xfrm>
            <a:off x="6092776" y="1329267"/>
            <a:ext cx="2805694" cy="1400219"/>
          </a:xfrm>
          <a:prstGeom prst="rect">
            <a:avLst/>
          </a:prstGeom>
        </p:spPr>
        <p:txBody>
          <a:bodyPr lIns="91439" rIns="91439">
            <a:noAutofit/>
          </a:bodyPr>
          <a:lstStyle/>
          <a:p>
            <a:endParaRPr/>
          </a:p>
        </p:txBody>
      </p:sp>
      <p:sp>
        <p:nvSpPr>
          <p:cNvPr id="113" name="Picture Placeholder 3"/>
          <p:cNvSpPr>
            <a:spLocks noGrp="1"/>
          </p:cNvSpPr>
          <p:nvPr>
            <p:ph type="pic" sz="quarter" idx="15"/>
          </p:nvPr>
        </p:nvSpPr>
        <p:spPr>
          <a:xfrm>
            <a:off x="3132668" y="1329267"/>
            <a:ext cx="2870201" cy="1400219"/>
          </a:xfrm>
          <a:prstGeom prst="rect">
            <a:avLst/>
          </a:prstGeom>
        </p:spPr>
        <p:txBody>
          <a:bodyPr lIns="91439" rIns="91439">
            <a:noAutofit/>
          </a:bodyPr>
          <a:lstStyle/>
          <a:p>
            <a:endParaRPr/>
          </a:p>
        </p:txBody>
      </p:sp>
      <p:sp>
        <p:nvSpPr>
          <p:cNvPr id="114" name="Picture Placeholder 3"/>
          <p:cNvSpPr>
            <a:spLocks noGrp="1"/>
          </p:cNvSpPr>
          <p:nvPr>
            <p:ph type="pic" sz="quarter" idx="16"/>
          </p:nvPr>
        </p:nvSpPr>
        <p:spPr>
          <a:xfrm>
            <a:off x="262466" y="2946400"/>
            <a:ext cx="2751667" cy="1514525"/>
          </a:xfrm>
          <a:prstGeom prst="rect">
            <a:avLst/>
          </a:prstGeom>
        </p:spPr>
        <p:txBody>
          <a:bodyPr lIns="91439" rIns="91439">
            <a:noAutofit/>
          </a:bodyPr>
          <a:lstStyle/>
          <a:p>
            <a:endParaRPr/>
          </a:p>
        </p:txBody>
      </p:sp>
      <p:sp>
        <p:nvSpPr>
          <p:cNvPr id="115" name="Picture Placeholder 3"/>
          <p:cNvSpPr>
            <a:spLocks noGrp="1"/>
          </p:cNvSpPr>
          <p:nvPr>
            <p:ph type="pic" sz="quarter" idx="17"/>
          </p:nvPr>
        </p:nvSpPr>
        <p:spPr>
          <a:xfrm>
            <a:off x="6092776" y="2946400"/>
            <a:ext cx="2805694" cy="1514525"/>
          </a:xfrm>
          <a:prstGeom prst="rect">
            <a:avLst/>
          </a:prstGeom>
        </p:spPr>
        <p:txBody>
          <a:bodyPr lIns="91439" rIns="91439">
            <a:noAutofit/>
          </a:bodyPr>
          <a:lstStyle/>
          <a:p>
            <a:endParaRPr/>
          </a:p>
        </p:txBody>
      </p:sp>
      <p:sp>
        <p:nvSpPr>
          <p:cNvPr id="116" name="Picture Placeholder 3"/>
          <p:cNvSpPr>
            <a:spLocks noGrp="1"/>
          </p:cNvSpPr>
          <p:nvPr>
            <p:ph type="pic" sz="quarter" idx="18"/>
          </p:nvPr>
        </p:nvSpPr>
        <p:spPr>
          <a:xfrm>
            <a:off x="3132668" y="2946400"/>
            <a:ext cx="2870201" cy="1514525"/>
          </a:xfrm>
          <a:prstGeom prst="rect">
            <a:avLst/>
          </a:prstGeom>
        </p:spPr>
        <p:txBody>
          <a:bodyPr lIns="91439" rIns="91439">
            <a:noAutofit/>
          </a:bodyPr>
          <a:lstStyle/>
          <a:p>
            <a:endParaRPr/>
          </a:p>
        </p:txBody>
      </p:sp>
      <p:sp>
        <p:nvSpPr>
          <p:cNvPr id="117" name="Picture Placeholder 3"/>
          <p:cNvSpPr>
            <a:spLocks noGrp="1"/>
          </p:cNvSpPr>
          <p:nvPr>
            <p:ph type="pic" sz="quarter" idx="19"/>
          </p:nvPr>
        </p:nvSpPr>
        <p:spPr>
          <a:xfrm>
            <a:off x="262466" y="4677838"/>
            <a:ext cx="2751667" cy="1507683"/>
          </a:xfrm>
          <a:prstGeom prst="rect">
            <a:avLst/>
          </a:prstGeom>
        </p:spPr>
        <p:txBody>
          <a:bodyPr lIns="91439" rIns="91439">
            <a:noAutofit/>
          </a:bodyPr>
          <a:lstStyle/>
          <a:p>
            <a:endParaRPr/>
          </a:p>
        </p:txBody>
      </p:sp>
      <p:sp>
        <p:nvSpPr>
          <p:cNvPr id="118" name="Picture Placeholder 3"/>
          <p:cNvSpPr>
            <a:spLocks noGrp="1"/>
          </p:cNvSpPr>
          <p:nvPr>
            <p:ph type="pic" sz="quarter" idx="20"/>
          </p:nvPr>
        </p:nvSpPr>
        <p:spPr>
          <a:xfrm>
            <a:off x="6092776" y="4677838"/>
            <a:ext cx="2805693" cy="1507683"/>
          </a:xfrm>
          <a:prstGeom prst="rect">
            <a:avLst/>
          </a:prstGeom>
        </p:spPr>
        <p:txBody>
          <a:bodyPr lIns="91439" rIns="91439">
            <a:noAutofit/>
          </a:bodyPr>
          <a:lstStyle/>
          <a:p>
            <a:endParaRPr/>
          </a:p>
        </p:txBody>
      </p:sp>
      <p:sp>
        <p:nvSpPr>
          <p:cNvPr id="119" name="Picture Placeholder 3"/>
          <p:cNvSpPr>
            <a:spLocks noGrp="1"/>
          </p:cNvSpPr>
          <p:nvPr>
            <p:ph type="pic" sz="quarter" idx="21"/>
          </p:nvPr>
        </p:nvSpPr>
        <p:spPr>
          <a:xfrm>
            <a:off x="3132668" y="4677838"/>
            <a:ext cx="2870201" cy="1507683"/>
          </a:xfrm>
          <a:prstGeom prst="rect">
            <a:avLst/>
          </a:prstGeom>
        </p:spPr>
        <p:txBody>
          <a:bodyPr lIns="91439" rIns="91439">
            <a:noAutofit/>
          </a:bodyPr>
          <a:lstStyle/>
          <a:p>
            <a:endParaRPr/>
          </a:p>
        </p:txBody>
      </p:sp>
      <p:sp>
        <p:nvSpPr>
          <p:cNvPr id="120" name="Slide Number"/>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725333" y="1557867"/>
            <a:ext cx="5096936" cy="2235201"/>
          </a:xfrm>
          <a:prstGeom prst="rect">
            <a:avLst/>
          </a:prstGeom>
        </p:spPr>
        <p:txBody>
          <a:bodyPr anchor="b">
            <a:normAutofit/>
          </a:bodyPr>
          <a:lstStyle>
            <a:lvl1pPr>
              <a:lnSpc>
                <a:spcPts val="3600"/>
              </a:lnSpc>
              <a:defRPr cap="all" spc="150">
                <a:solidFill>
                  <a:srgbClr val="808080"/>
                </a:solidFill>
              </a:defRPr>
            </a:lvl1pPr>
          </a:lstStyle>
          <a:p>
            <a:r>
              <a:t>Title Text</a:t>
            </a:r>
          </a:p>
        </p:txBody>
      </p:sp>
      <p:sp>
        <p:nvSpPr>
          <p:cNvPr id="21" name="Body Level One…"/>
          <p:cNvSpPr txBox="1">
            <a:spLocks noGrp="1"/>
          </p:cNvSpPr>
          <p:nvPr>
            <p:ph type="body" sz="quarter" idx="1"/>
          </p:nvPr>
        </p:nvSpPr>
        <p:spPr>
          <a:xfrm>
            <a:off x="3725331" y="4275668"/>
            <a:ext cx="5096936" cy="1202268"/>
          </a:xfrm>
          <a:prstGeom prst="rect">
            <a:avLst/>
          </a:prstGeom>
        </p:spPr>
        <p:txBody>
          <a:bodyPr/>
          <a:lstStyle>
            <a:lvl1pPr marL="0" indent="0">
              <a:lnSpc>
                <a:spcPts val="2100"/>
              </a:lnSpc>
              <a:spcBef>
                <a:spcPts val="400"/>
              </a:spcBef>
              <a:buSzTx/>
              <a:buFontTx/>
              <a:buNone/>
              <a:defRPr sz="1800" cap="all" spc="300">
                <a:solidFill>
                  <a:srgbClr val="808080"/>
                </a:solidFill>
              </a:defRPr>
            </a:lvl1pPr>
            <a:lvl2pPr marL="0" indent="342900">
              <a:lnSpc>
                <a:spcPts val="2100"/>
              </a:lnSpc>
              <a:spcBef>
                <a:spcPts val="400"/>
              </a:spcBef>
              <a:buSzTx/>
              <a:buFontTx/>
              <a:buNone/>
              <a:defRPr sz="1800" cap="all" spc="300">
                <a:solidFill>
                  <a:srgbClr val="808080"/>
                </a:solidFill>
              </a:defRPr>
            </a:lvl2pPr>
            <a:lvl3pPr marL="0" indent="685800">
              <a:lnSpc>
                <a:spcPts val="2100"/>
              </a:lnSpc>
              <a:spcBef>
                <a:spcPts val="400"/>
              </a:spcBef>
              <a:buSzTx/>
              <a:buFontTx/>
              <a:buNone/>
              <a:defRPr sz="1800" cap="all" spc="300">
                <a:solidFill>
                  <a:srgbClr val="808080"/>
                </a:solidFill>
              </a:defRPr>
            </a:lvl3pPr>
            <a:lvl4pPr marL="0" indent="1028700">
              <a:lnSpc>
                <a:spcPts val="2100"/>
              </a:lnSpc>
              <a:spcBef>
                <a:spcPts val="400"/>
              </a:spcBef>
              <a:buSzTx/>
              <a:buFontTx/>
              <a:buNone/>
              <a:defRPr sz="1800" cap="all" spc="300">
                <a:solidFill>
                  <a:srgbClr val="808080"/>
                </a:solidFill>
              </a:defRPr>
            </a:lvl4pPr>
            <a:lvl5pPr marL="0" indent="1371600">
              <a:lnSpc>
                <a:spcPts val="2100"/>
              </a:lnSpc>
              <a:spcBef>
                <a:spcPts val="400"/>
              </a:spcBef>
              <a:buSzTx/>
              <a:buFontTx/>
              <a:buNone/>
              <a:defRPr sz="1800" cap="all" spc="3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9" name="Body Level One…"/>
          <p:cNvSpPr txBox="1">
            <a:spLocks noGrp="1"/>
          </p:cNvSpPr>
          <p:nvPr>
            <p:ph type="body" idx="1"/>
          </p:nvPr>
        </p:nvSpPr>
        <p:spPr>
          <a:xfrm>
            <a:off x="457200" y="1413932"/>
            <a:ext cx="8415868" cy="4749801"/>
          </a:xfrm>
          <a:prstGeom prst="rect">
            <a:avLst/>
          </a:prstGeom>
        </p:spPr>
        <p:txBody>
          <a:bodyPr/>
          <a:lstStyle>
            <a:lvl1pPr marL="226218" indent="-226218">
              <a:spcBef>
                <a:spcPts val="600"/>
              </a:spcBef>
              <a:defRPr sz="2500"/>
            </a:lvl1pPr>
            <a:lvl2pPr marL="534789" indent="-272852">
              <a:spcBef>
                <a:spcPts val="600"/>
              </a:spcBef>
              <a:defRPr sz="2500"/>
            </a:lvl2pPr>
            <a:lvl3pPr marL="725545" indent="-211195">
              <a:spcBef>
                <a:spcPts val="600"/>
              </a:spcBef>
              <a:buChar char="▪"/>
              <a:defRPr sz="2500"/>
            </a:lvl3pPr>
            <a:lvl4pPr marL="1074142" indent="-302618">
              <a:spcBef>
                <a:spcPts val="600"/>
              </a:spcBef>
              <a:defRPr sz="2500"/>
            </a:lvl4pPr>
            <a:lvl5pPr marL="1336277" indent="-307577">
              <a:spcBef>
                <a:spcPts val="600"/>
              </a:spcBef>
              <a:buChar char="o"/>
              <a:defRPr sz="2500"/>
            </a:lvl5pPr>
          </a:lstStyle>
          <a:p>
            <a:r>
              <a:t>Body Level One</a:t>
            </a:r>
          </a:p>
          <a:p>
            <a:pPr lvl="1"/>
            <a:r>
              <a:t>Body Level Two</a:t>
            </a:r>
          </a:p>
          <a:p>
            <a:pPr lvl="2"/>
            <a:r>
              <a:t>Body Level Three</a:t>
            </a:r>
          </a:p>
          <a:p>
            <a:pPr lvl="3"/>
            <a:r>
              <a:t>Body Level Four</a:t>
            </a:r>
          </a:p>
          <a:p>
            <a:pPr lvl="4"/>
            <a:r>
              <a:t>Body Level Five</a:t>
            </a:r>
          </a:p>
        </p:txBody>
      </p:sp>
      <p:sp>
        <p:nvSpPr>
          <p:cNvPr id="30" name="Title Text"/>
          <p:cNvSpPr txBox="1">
            <a:spLocks noGrp="1"/>
          </p:cNvSpPr>
          <p:nvPr>
            <p:ph type="title"/>
          </p:nvPr>
        </p:nvSpPr>
        <p:spPr>
          <a:xfrm>
            <a:off x="457200" y="274638"/>
            <a:ext cx="6858000" cy="1143001"/>
          </a:xfrm>
          <a:prstGeom prst="rect">
            <a:avLst/>
          </a:prstGeom>
        </p:spPr>
        <p:txBody>
          <a:bodyPr>
            <a:normAutofit/>
          </a:bodyPr>
          <a:lstStyle>
            <a:lvl1pPr>
              <a:defRPr sz="3000"/>
            </a:lvl1pPr>
          </a:lstStyle>
          <a:p>
            <a:r>
              <a:t>Title Text</a:t>
            </a:r>
          </a:p>
        </p:txBody>
      </p:sp>
      <p:sp>
        <p:nvSpPr>
          <p:cNvPr id="31" name="Slide Number"/>
          <p:cNvSpPr txBox="1">
            <a:spLocks noGrp="1"/>
          </p:cNvSpPr>
          <p:nvPr>
            <p:ph type="sldNum" sz="quarter" idx="2"/>
          </p:nvPr>
        </p:nvSpPr>
        <p:spPr>
          <a:xfrm>
            <a:off x="8715196" y="6531019"/>
            <a:ext cx="358414" cy="35066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5" name="Title Text"/>
          <p:cNvSpPr txBox="1">
            <a:spLocks noGrp="1"/>
          </p:cNvSpPr>
          <p:nvPr>
            <p:ph type="title"/>
          </p:nvPr>
        </p:nvSpPr>
        <p:spPr>
          <a:xfrm>
            <a:off x="1945200" y="624110"/>
            <a:ext cx="6589201" cy="1280891"/>
          </a:xfrm>
          <a:prstGeom prst="rect">
            <a:avLst/>
          </a:prstGeom>
        </p:spPr>
        <p:txBody>
          <a:bodyPr>
            <a:normAutofit/>
          </a:bodyPr>
          <a:lstStyle/>
          <a:p>
            <a:r>
              <a:t>Title Text</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6629400" cy="1143001"/>
          </a:xfrm>
          <a:prstGeom prst="rect">
            <a:avLst/>
          </a:prstGeom>
        </p:spPr>
        <p:txBody>
          <a:bodyPr>
            <a:normAutofit/>
          </a:bodyPr>
          <a:lstStyle/>
          <a:p>
            <a:r>
              <a:t>Title Text</a:t>
            </a:r>
          </a:p>
        </p:txBody>
      </p:sp>
      <p:sp>
        <p:nvSpPr>
          <p:cNvPr id="54" name="Body Level One…"/>
          <p:cNvSpPr txBox="1">
            <a:spLocks noGrp="1"/>
          </p:cNvSpPr>
          <p:nvPr>
            <p:ph type="body" sz="quarter" idx="1"/>
          </p:nvPr>
        </p:nvSpPr>
        <p:spPr>
          <a:xfrm>
            <a:off x="1942415" y="2136706"/>
            <a:ext cx="3197532" cy="376739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8686800" y="6492875"/>
            <a:ext cx="358413" cy="35066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62" name="Title Text"/>
          <p:cNvSpPr txBox="1">
            <a:spLocks noGrp="1"/>
          </p:cNvSpPr>
          <p:nvPr>
            <p:ph type="title"/>
          </p:nvPr>
        </p:nvSpPr>
        <p:spPr>
          <a:xfrm>
            <a:off x="914400" y="277813"/>
            <a:ext cx="7772400" cy="1143001"/>
          </a:xfrm>
          <a:prstGeom prst="rect">
            <a:avLst/>
          </a:prstGeom>
        </p:spPr>
        <p:txBody>
          <a:bodyPr>
            <a:normAutofit/>
          </a:bodyPr>
          <a:lstStyle/>
          <a:p>
            <a:r>
              <a:t>Title Text</a:t>
            </a:r>
          </a:p>
        </p:txBody>
      </p:sp>
      <p:sp>
        <p:nvSpPr>
          <p:cNvPr id="63" name="Body Level One…"/>
          <p:cNvSpPr txBox="1">
            <a:spLocks noGrp="1"/>
          </p:cNvSpPr>
          <p:nvPr>
            <p:ph type="body" sz="half" idx="1"/>
          </p:nvPr>
        </p:nvSpPr>
        <p:spPr>
          <a:xfrm>
            <a:off x="914400" y="1600200"/>
            <a:ext cx="3810000" cy="45307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6781800" y="6248400"/>
            <a:ext cx="358413" cy="35066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71" name="Body Level One…"/>
          <p:cNvSpPr txBox="1">
            <a:spLocks noGrp="1"/>
          </p:cNvSpPr>
          <p:nvPr>
            <p:ph type="body" idx="1"/>
          </p:nvPr>
        </p:nvSpPr>
        <p:spPr>
          <a:xfrm>
            <a:off x="457200" y="1413932"/>
            <a:ext cx="8415868" cy="4749801"/>
          </a:xfrm>
          <a:prstGeom prst="rect">
            <a:avLst/>
          </a:prstGeom>
        </p:spPr>
        <p:txBody>
          <a:bodyPr/>
          <a:lstStyle>
            <a:lvl1pPr marL="301625" indent="-301625">
              <a:defRPr sz="3400"/>
            </a:lvl1pPr>
            <a:lvl2pPr marL="720328" indent="-371078">
              <a:defRPr sz="3400"/>
            </a:lvl2pPr>
            <a:lvl3pPr marL="973024" indent="-287224">
              <a:buChar char="▪"/>
              <a:defRPr sz="3400"/>
            </a:lvl3pPr>
            <a:lvl4pPr marL="1440260" indent="-411560">
              <a:defRPr sz="3400"/>
            </a:lvl4pPr>
            <a:lvl5pPr marL="1789906" indent="-418306">
              <a:buChar char="o"/>
              <a:defRPr sz="3400"/>
            </a:lvl5pPr>
          </a:lstStyle>
          <a:p>
            <a:r>
              <a:t>Body Level One</a:t>
            </a:r>
          </a:p>
          <a:p>
            <a:pPr lvl="1"/>
            <a:r>
              <a:t>Body Level Two</a:t>
            </a:r>
          </a:p>
          <a:p>
            <a:pPr lvl="2"/>
            <a:r>
              <a:t>Body Level Three</a:t>
            </a:r>
          </a:p>
          <a:p>
            <a:pPr lvl="3"/>
            <a:r>
              <a:t>Body Level Four</a:t>
            </a:r>
          </a:p>
          <a:p>
            <a:pPr lvl="4"/>
            <a:r>
              <a:t>Body Level Five</a:t>
            </a:r>
          </a:p>
        </p:txBody>
      </p:sp>
      <p:sp>
        <p:nvSpPr>
          <p:cNvPr id="72" name="Title Text"/>
          <p:cNvSpPr txBox="1">
            <a:spLocks noGrp="1"/>
          </p:cNvSpPr>
          <p:nvPr>
            <p:ph type="title"/>
          </p:nvPr>
        </p:nvSpPr>
        <p:spPr>
          <a:xfrm>
            <a:off x="457200" y="274638"/>
            <a:ext cx="6858000" cy="1143001"/>
          </a:xfrm>
          <a:prstGeom prst="rect">
            <a:avLst/>
          </a:prstGeom>
        </p:spPr>
        <p:txBody>
          <a:bodyPr>
            <a:normAutofit/>
          </a:bodyPr>
          <a:lstStyle/>
          <a:p>
            <a:r>
              <a:t>Title Text</a:t>
            </a:r>
          </a:p>
        </p:txBody>
      </p:sp>
      <p:sp>
        <p:nvSpPr>
          <p:cNvPr id="73" name="Slide Number"/>
          <p:cNvSpPr txBox="1">
            <a:spLocks noGrp="1"/>
          </p:cNvSpPr>
          <p:nvPr>
            <p:ph type="sldNum" sz="quarter" idx="2"/>
          </p:nvPr>
        </p:nvSpPr>
        <p:spPr>
          <a:xfrm>
            <a:off x="8715195" y="6531019"/>
            <a:ext cx="358414" cy="35066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0" name="Body Level One…"/>
          <p:cNvSpPr txBox="1">
            <a:spLocks noGrp="1"/>
          </p:cNvSpPr>
          <p:nvPr>
            <p:ph type="body" idx="1"/>
          </p:nvPr>
        </p:nvSpPr>
        <p:spPr>
          <a:xfrm>
            <a:off x="1" y="1413932"/>
            <a:ext cx="8873067" cy="4749801"/>
          </a:xfrm>
          <a:prstGeom prst="rect">
            <a:avLst/>
          </a:prstGeom>
        </p:spPr>
        <p:txBody>
          <a:bodyPr/>
          <a:lstStyle>
            <a:lvl1pPr marL="0" indent="0">
              <a:spcBef>
                <a:spcPts val="400"/>
              </a:spcBef>
              <a:buSzTx/>
              <a:buFontTx/>
              <a:buNone/>
              <a:defRPr sz="1800">
                <a:solidFill>
                  <a:srgbClr val="262626"/>
                </a:solidFill>
              </a:defRPr>
            </a:lvl1pPr>
            <a:lvl2pPr marL="392620" indent="-257175">
              <a:spcBef>
                <a:spcPts val="400"/>
              </a:spcBef>
              <a:buFontTx/>
              <a:buChar char="•"/>
              <a:defRPr sz="1800">
                <a:solidFill>
                  <a:srgbClr val="262626"/>
                </a:solidFill>
              </a:defRPr>
            </a:lvl2pPr>
            <a:lvl3pPr marL="891539" indent="-205739">
              <a:spcBef>
                <a:spcPts val="400"/>
              </a:spcBef>
              <a:buFontTx/>
              <a:defRPr sz="1800">
                <a:solidFill>
                  <a:srgbClr val="262626"/>
                </a:solidFill>
              </a:defRPr>
            </a:lvl3pPr>
            <a:lvl4pPr marL="1200150" indent="-171450">
              <a:spcBef>
                <a:spcPts val="400"/>
              </a:spcBef>
              <a:buFontTx/>
              <a:defRPr sz="1800">
                <a:solidFill>
                  <a:srgbClr val="262626"/>
                </a:solidFill>
              </a:defRPr>
            </a:lvl4pPr>
            <a:lvl5pPr marL="1543050" indent="-171450">
              <a:spcBef>
                <a:spcPts val="400"/>
              </a:spcBef>
              <a:buFontTx/>
              <a:defRPr sz="1800">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81" name="Title Text"/>
          <p:cNvSpPr txBox="1">
            <a:spLocks noGrp="1"/>
          </p:cNvSpPr>
          <p:nvPr>
            <p:ph type="title"/>
          </p:nvPr>
        </p:nvSpPr>
        <p:spPr>
          <a:xfrm>
            <a:off x="0" y="0"/>
            <a:ext cx="5765800" cy="991352"/>
          </a:xfrm>
          <a:prstGeom prst="rect">
            <a:avLst/>
          </a:prstGeom>
          <a:solidFill>
            <a:srgbClr val="000000"/>
          </a:solidFill>
        </p:spPr>
        <p:txBody>
          <a:bodyPr>
            <a:normAutofit/>
          </a:bodyPr>
          <a:lstStyle>
            <a:lvl1pPr>
              <a:defRPr sz="1800" cap="all" spc="150">
                <a:solidFill>
                  <a:srgbClr val="EEB211"/>
                </a:solidFill>
              </a:defRPr>
            </a:lvl1pPr>
          </a:lstStyle>
          <a:p>
            <a:r>
              <a:t>Title Text</a:t>
            </a:r>
          </a:p>
        </p:txBody>
      </p:sp>
      <p:sp>
        <p:nvSpPr>
          <p:cNvPr id="82" name="Slide Number"/>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511228" y="787783"/>
            <a:ext cx="358413" cy="350662"/>
          </a:xfrm>
          <a:prstGeom prst="rect">
            <a:avLst/>
          </a:prstGeom>
          <a:ln w="12700">
            <a:miter lim="400000"/>
          </a:ln>
        </p:spPr>
        <p:txBody>
          <a:bodyPr wrap="none" lIns="45719" rIns="45719">
            <a:spAutoFit/>
          </a:bodyPr>
          <a:lstStyle>
            <a:lvl1pPr>
              <a:defRPr>
                <a:latin typeface="Arial"/>
                <a:ea typeface="Arial"/>
                <a:cs typeface="Arial"/>
                <a:sym typeface="Arial"/>
              </a:defRPr>
            </a:lvl1pPr>
          </a:lstStyle>
          <a:p>
            <a:fld id="{86CB4B4D-7CA3-9044-876B-883B54F8677D}" type="slidenum">
              <a:t>‹#›</a:t>
            </a:fld>
            <a:endParaRPr/>
          </a:p>
        </p:txBody>
      </p:sp>
      <p:sp>
        <p:nvSpPr>
          <p:cNvPr id="3"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1pPr>
      <a:lvl2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2pPr>
      <a:lvl3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3pPr>
      <a:lvl4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4pPr>
      <a:lvl5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5pPr>
      <a:lvl6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6pPr>
      <a:lvl7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7pPr>
      <a:lvl8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8pPr>
      <a:lvl9pPr marL="0" marR="0" indent="0" algn="l" defTabSz="3429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Calibri"/>
          <a:ea typeface="Calibri"/>
          <a:cs typeface="Calibri"/>
          <a:sym typeface="Calibri"/>
        </a:defRPr>
      </a:lvl9pPr>
    </p:titleStyle>
    <p:bodyStyle>
      <a:lvl1pPr marL="257175" marR="0" indent="-257175"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1pPr>
      <a:lvl2pPr marL="671512" marR="0" indent="-328612" algn="l" defTabSz="342900" rtl="0" latinLnBrk="0">
        <a:lnSpc>
          <a:spcPct val="100000"/>
        </a:lnSpc>
        <a:spcBef>
          <a:spcPts val="800"/>
        </a:spcBef>
        <a:spcAft>
          <a:spcPts val="0"/>
        </a:spcAft>
        <a:buClrTx/>
        <a:buSzPct val="100000"/>
        <a:buFont typeface="Arial"/>
        <a:buChar char="o"/>
        <a:tabLst/>
        <a:defRPr sz="3600" b="0" i="0" u="none" strike="noStrike" cap="none" spc="0" baseline="0">
          <a:ln>
            <a:noFill/>
          </a:ln>
          <a:solidFill>
            <a:srgbClr val="000000"/>
          </a:solidFill>
          <a:uFillTx/>
          <a:latin typeface="Calibri"/>
          <a:ea typeface="Calibri"/>
          <a:cs typeface="Calibri"/>
          <a:sym typeface="Calibri"/>
        </a:defRPr>
      </a:lvl2pPr>
      <a:lvl3pPr marL="906235" marR="0" indent="-220435"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3pPr>
      <a:lvl4pPr marL="1390650" marR="0" indent="-361950"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4pPr>
      <a:lvl5pPr marL="1680210" marR="0" indent="-308610"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5pPr>
      <a:lvl6pPr marL="2125979" marR="0" indent="-411479"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6pPr>
      <a:lvl7pPr marL="2468879" marR="0" indent="-411479"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7pPr>
      <a:lvl8pPr marL="2811779" marR="0" indent="-411479"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8pPr>
      <a:lvl9pPr marL="3154679" marR="0" indent="-411479" algn="l" defTabSz="342900"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3" Type="http://schemas.openxmlformats.org/officeDocument/2006/relationships/image" Target="../media/image4.gif"/><Relationship Id="rId7" Type="http://schemas.openxmlformats.org/officeDocument/2006/relationships/image" Target="../media/image8.gif"/><Relationship Id="rId12"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www.anasco.com/images/products/m150%20large.jpg"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63.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hyperlink" Target="https://www.osha.gov/SLTC/etools/machineguarding/index.html"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2"/>
          <p:cNvSpPr txBox="1">
            <a:spLocks noGrp="1"/>
          </p:cNvSpPr>
          <p:nvPr>
            <p:ph type="title"/>
          </p:nvPr>
        </p:nvSpPr>
        <p:spPr>
          <a:xfrm>
            <a:off x="2438400" y="1219200"/>
            <a:ext cx="5638800" cy="1600200"/>
          </a:xfrm>
          <a:prstGeom prst="rect">
            <a:avLst/>
          </a:prstGeom>
        </p:spPr>
        <p:txBody>
          <a:bodyPr lIns="44450" tIns="44450" rIns="44450" bIns="44450">
            <a:normAutofit/>
          </a:bodyPr>
          <a:lstStyle/>
          <a:p>
            <a:r>
              <a:rPr dirty="0"/>
              <a:t/>
            </a:r>
            <a:br>
              <a:rPr dirty="0"/>
            </a:br>
            <a:r>
              <a:rPr lang="en-US" dirty="0" smtClean="0">
                <a:solidFill>
                  <a:schemeClr val="tx1"/>
                </a:solidFill>
              </a:rPr>
              <a:t>PROTECCION GENERAL DE </a:t>
            </a:r>
            <a:r>
              <a:rPr lang="en-US" dirty="0">
                <a:solidFill>
                  <a:schemeClr val="tx1"/>
                </a:solidFill>
              </a:rPr>
              <a:t>LAS MAQUINAS</a:t>
            </a:r>
            <a:r>
              <a:rPr lang="en-US" b="1" dirty="0"/>
              <a:t> </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noGrp="1"/>
          </p:cNvSpPr>
          <p:nvPr>
            <p:ph type="body" idx="1"/>
          </p:nvPr>
        </p:nvSpPr>
        <p:spPr>
          <a:xfrm>
            <a:off x="457200" y="1904999"/>
            <a:ext cx="8415868" cy="4258734"/>
          </a:xfrm>
          <a:prstGeom prst="rect">
            <a:avLst/>
          </a:prstGeom>
        </p:spPr>
        <p:txBody>
          <a:bodyPr>
            <a:normAutofit/>
          </a:bodyPr>
          <a:lstStyle>
            <a:lvl1pPr>
              <a:spcBef>
                <a:spcPts val="1000"/>
              </a:spcBef>
              <a:defRPr sz="4400">
                <a:solidFill>
                  <a:srgbClr val="FF0000"/>
                </a:solidFill>
              </a:defRPr>
            </a:lvl1pPr>
          </a:lstStyle>
          <a:p>
            <a:r>
              <a:rPr lang="en-US" sz="3600" b="1" dirty="0"/>
              <a:t>¡NO DEBEN </a:t>
            </a:r>
            <a:r>
              <a:rPr lang="en-US" sz="3600" b="1" dirty="0" err="1"/>
              <a:t>permitir</a:t>
            </a:r>
            <a:r>
              <a:rPr lang="en-US" sz="3600" b="1" dirty="0"/>
              <a:t> </a:t>
            </a:r>
            <a:r>
              <a:rPr lang="en-US" sz="3600" b="1" dirty="0" err="1"/>
              <a:t>que</a:t>
            </a:r>
            <a:r>
              <a:rPr lang="en-US" sz="3600" b="1" dirty="0"/>
              <a:t> </a:t>
            </a:r>
            <a:r>
              <a:rPr lang="en-US" sz="3600" b="1" dirty="0" smtClean="0"/>
              <a:t>el </a:t>
            </a:r>
            <a:r>
              <a:rPr lang="en-US" sz="3600" b="1" dirty="0" err="1" smtClean="0"/>
              <a:t>trabajador</a:t>
            </a:r>
            <a:r>
              <a:rPr lang="en-US" sz="3600" b="1" dirty="0" smtClean="0"/>
              <a:t>/</a:t>
            </a:r>
            <a:r>
              <a:rPr lang="en-US" sz="3600" b="1" dirty="0" err="1" smtClean="0"/>
              <a:t>operador</a:t>
            </a:r>
            <a:r>
              <a:rPr lang="en-US" sz="3600" b="1" dirty="0" smtClean="0"/>
              <a:t> </a:t>
            </a:r>
            <a:r>
              <a:rPr lang="en-US" sz="3600" b="1" dirty="0" err="1" smtClean="0"/>
              <a:t>tenga</a:t>
            </a:r>
            <a:r>
              <a:rPr lang="en-US" sz="3600" b="1" dirty="0" smtClean="0"/>
              <a:t> </a:t>
            </a:r>
            <a:r>
              <a:rPr lang="en-US" sz="3600" b="1" dirty="0" err="1" smtClean="0"/>
              <a:t>acceso</a:t>
            </a:r>
            <a:r>
              <a:rPr lang="en-US" sz="3600" b="1" dirty="0" smtClean="0"/>
              <a:t> al </a:t>
            </a:r>
            <a:r>
              <a:rPr lang="en-US" sz="3600" b="1" dirty="0" err="1" smtClean="0"/>
              <a:t>peligro</a:t>
            </a:r>
            <a:r>
              <a:rPr lang="en-US" sz="3600" b="1" dirty="0" smtClean="0"/>
              <a:t> </a:t>
            </a:r>
            <a:r>
              <a:rPr lang="en-US" sz="3600" b="1" dirty="0" err="1" smtClean="0"/>
              <a:t>por</a:t>
            </a:r>
            <a:r>
              <a:rPr lang="en-US" sz="3600" b="1" dirty="0" smtClean="0"/>
              <a:t> la parte inferior de </a:t>
            </a:r>
            <a:r>
              <a:rPr lang="en-US" sz="3600" b="1" dirty="0" err="1" smtClean="0"/>
              <a:t>ellos</a:t>
            </a:r>
            <a:r>
              <a:rPr lang="en-US" sz="3600" b="1" dirty="0" smtClean="0"/>
              <a:t>, a </a:t>
            </a:r>
            <a:r>
              <a:rPr lang="en-US" sz="3600" b="1" dirty="0" err="1" smtClean="0"/>
              <a:t>través</a:t>
            </a:r>
            <a:r>
              <a:rPr lang="en-US" sz="3600" b="1" dirty="0" smtClean="0"/>
              <a:t> de </a:t>
            </a:r>
            <a:r>
              <a:rPr lang="en-US" sz="3600" b="1" dirty="0" err="1" smtClean="0"/>
              <a:t>ellos</a:t>
            </a:r>
            <a:r>
              <a:rPr lang="en-US" sz="3600" b="1" dirty="0" smtClean="0"/>
              <a:t>, </a:t>
            </a:r>
            <a:r>
              <a:rPr lang="en-US" sz="3600" b="1" dirty="0" err="1" smtClean="0"/>
              <a:t>por</a:t>
            </a:r>
            <a:r>
              <a:rPr lang="en-US" sz="3600" b="1" dirty="0" smtClean="0"/>
              <a:t> </a:t>
            </a:r>
            <a:r>
              <a:rPr lang="en-US" sz="3600" b="1" dirty="0" err="1" smtClean="0"/>
              <a:t>encima</a:t>
            </a:r>
            <a:r>
              <a:rPr lang="en-US" sz="3600" b="1" dirty="0" smtClean="0"/>
              <a:t> de </a:t>
            </a:r>
            <a:r>
              <a:rPr lang="en-US" sz="3600" b="1" dirty="0" err="1" smtClean="0"/>
              <a:t>ellos</a:t>
            </a:r>
            <a:r>
              <a:rPr lang="en-US" sz="3600" b="1" dirty="0" smtClean="0"/>
              <a:t> o </a:t>
            </a:r>
            <a:r>
              <a:rPr lang="en-US" sz="3600" b="1" dirty="0" err="1" smtClean="0"/>
              <a:t>por</a:t>
            </a:r>
            <a:r>
              <a:rPr lang="en-US" sz="3600" b="1" dirty="0" smtClean="0"/>
              <a:t> los </a:t>
            </a:r>
            <a:r>
              <a:rPr lang="en-US" sz="3600" b="1" dirty="0" err="1" smtClean="0"/>
              <a:t>lados</a:t>
            </a:r>
            <a:r>
              <a:rPr lang="en-US" sz="3600" b="1" dirty="0" smtClean="0"/>
              <a:t> de </a:t>
            </a:r>
            <a:r>
              <a:rPr lang="en-US" sz="3600" b="1" dirty="0" err="1" smtClean="0"/>
              <a:t>ellos</a:t>
            </a:r>
            <a:r>
              <a:rPr lang="en-US" sz="3600" b="1" dirty="0" smtClean="0"/>
              <a:t>, </a:t>
            </a:r>
            <a:r>
              <a:rPr lang="en-US" sz="3600" b="1" dirty="0" err="1"/>
              <a:t>ni</a:t>
            </a:r>
            <a:r>
              <a:rPr lang="en-US" sz="3600" b="1" dirty="0"/>
              <a:t> que de </a:t>
            </a:r>
            <a:r>
              <a:rPr lang="en-US" sz="3600" b="1" dirty="0" err="1"/>
              <a:t>alguna</a:t>
            </a:r>
            <a:r>
              <a:rPr lang="en-US" sz="3600" b="1" dirty="0"/>
              <a:t> </a:t>
            </a:r>
            <a:r>
              <a:rPr lang="en-US" sz="3600" b="1" dirty="0" err="1"/>
              <a:t>otra</a:t>
            </a:r>
            <a:r>
              <a:rPr lang="en-US" sz="3600" b="1" dirty="0"/>
              <a:t> forma </a:t>
            </a:r>
            <a:r>
              <a:rPr lang="en-US" sz="3600" b="1" dirty="0" err="1"/>
              <a:t>pueda</a:t>
            </a:r>
            <a:r>
              <a:rPr lang="en-US" sz="3600" b="1" dirty="0"/>
              <a:t> </a:t>
            </a:r>
            <a:r>
              <a:rPr lang="en-US" sz="3600" b="1" dirty="0" err="1"/>
              <a:t>exponerse</a:t>
            </a:r>
            <a:r>
              <a:rPr lang="en-US" sz="3600" b="1" dirty="0"/>
              <a:t> al </a:t>
            </a:r>
            <a:r>
              <a:rPr lang="en-US" sz="3600" b="1" dirty="0" err="1"/>
              <a:t>riesgo</a:t>
            </a:r>
            <a:r>
              <a:rPr lang="en-US" sz="3600" b="1" dirty="0"/>
              <a:t>!</a:t>
            </a:r>
          </a:p>
        </p:txBody>
      </p:sp>
      <p:sp>
        <p:nvSpPr>
          <p:cNvPr id="180" name="Title 1"/>
          <p:cNvSpPr txBox="1">
            <a:spLocks noGrp="1"/>
          </p:cNvSpPr>
          <p:nvPr>
            <p:ph type="title"/>
          </p:nvPr>
        </p:nvSpPr>
        <p:spPr>
          <a:prstGeom prst="rect">
            <a:avLst/>
          </a:prstGeom>
        </p:spPr>
        <p:txBody>
          <a:bodyPr>
            <a:normAutofit/>
          </a:bodyPr>
          <a:lstStyle/>
          <a:p>
            <a:r>
              <a:rPr lang="en-US" sz="3200" dirty="0" err="1">
                <a:cs typeface="Arial" panose="020B0604020202020204" pitchFamily="34" charset="0"/>
              </a:rPr>
              <a:t>Requisitos</a:t>
            </a:r>
            <a:r>
              <a:rPr lang="en-US" sz="3200" dirty="0">
                <a:cs typeface="Arial" panose="020B0604020202020204" pitchFamily="34" charset="0"/>
              </a:rPr>
              <a:t> a </a:t>
            </a:r>
            <a:r>
              <a:rPr lang="en-US" sz="3200" dirty="0" err="1">
                <a:cs typeface="Arial" panose="020B0604020202020204" pitchFamily="34" charset="0"/>
              </a:rPr>
              <a:t>cumplir</a:t>
            </a:r>
            <a:r>
              <a:rPr lang="en-US" sz="3200" dirty="0">
                <a:cs typeface="Arial" panose="020B0604020202020204" pitchFamily="34" charset="0"/>
              </a:rPr>
              <a:t> </a:t>
            </a:r>
            <a:r>
              <a:rPr lang="en-US" sz="3200" dirty="0" err="1">
                <a:cs typeface="Arial" panose="020B0604020202020204" pitchFamily="34" charset="0"/>
              </a:rPr>
              <a:t>por</a:t>
            </a:r>
            <a:r>
              <a:rPr lang="en-US" sz="3200" dirty="0">
                <a:cs typeface="Arial" panose="020B0604020202020204" pitchFamily="34" charset="0"/>
              </a:rPr>
              <a:t> </a:t>
            </a:r>
            <a:r>
              <a:rPr lang="en-US" sz="3200" dirty="0" smtClean="0">
                <a:cs typeface="Arial" panose="020B0604020202020204" pitchFamily="34" charset="0"/>
              </a:rPr>
              <a:t>los resguardos de </a:t>
            </a:r>
            <a:r>
              <a:rPr lang="en-US" sz="3200" dirty="0" err="1">
                <a:cs typeface="Arial" panose="020B0604020202020204" pitchFamily="34" charset="0"/>
              </a:rPr>
              <a:t>una</a:t>
            </a:r>
            <a:r>
              <a:rPr lang="en-US" sz="3200" dirty="0">
                <a:cs typeface="Arial" panose="020B0604020202020204" pitchFamily="34" charset="0"/>
              </a:rPr>
              <a:t> m</a:t>
            </a:r>
            <a:r>
              <a:rPr lang="x-none" sz="3200" dirty="0" smtClean="0">
                <a:cs typeface="Arial" panose="020B0604020202020204" pitchFamily="34" charset="0"/>
              </a:rPr>
              <a:t>áquina</a:t>
            </a:r>
            <a:r>
              <a:rPr lang="en-US" sz="3200" dirty="0" smtClean="0">
                <a:cs typeface="Arial" panose="020B0604020202020204" pitchFamily="34" charset="0"/>
              </a:rPr>
              <a:t> (</a:t>
            </a:r>
            <a:r>
              <a:rPr lang="en-US" sz="3200" dirty="0" err="1" smtClean="0">
                <a:cs typeface="Arial" panose="020B0604020202020204" pitchFamily="34" charset="0"/>
              </a:rPr>
              <a:t>continuado</a:t>
            </a:r>
            <a:r>
              <a:rPr lang="en-US" sz="3200" dirty="0" smtClean="0">
                <a:cs typeface="Arial" panose="020B0604020202020204" pitchFamily="34" charset="0"/>
              </a:rPr>
              <a:t>)</a:t>
            </a:r>
            <a:endParaRPr dirty="0"/>
          </a:p>
        </p:txBody>
      </p:sp>
      <p:sp>
        <p:nvSpPr>
          <p:cNvPr id="181" name="Slide Number Placeholder 16"/>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Reciprocating Equipment&#10;&#10;Picture 15" descr="Una pieza de equipo con movimiento reciprocante, y una persona parada entre el equipo que esta retrocediendo y una pared"/>
          <p:cNvPicPr>
            <a:picLocks/>
          </p:cNvPicPr>
          <p:nvPr/>
        </p:nvPicPr>
        <p:blipFill>
          <a:blip r:embed="rId3">
            <a:extLst/>
          </a:blip>
          <a:stretch>
            <a:fillRect/>
          </a:stretch>
        </p:blipFill>
        <p:spPr>
          <a:xfrm>
            <a:off x="5970813" y="4596203"/>
            <a:ext cx="2362201" cy="1790701"/>
          </a:xfrm>
          <a:prstGeom prst="rect">
            <a:avLst/>
          </a:prstGeom>
          <a:ln w="12700">
            <a:miter lim="400000"/>
          </a:ln>
        </p:spPr>
      </p:pic>
      <p:pic>
        <p:nvPicPr>
          <p:cNvPr id="186" name="Shearing Operation&#10;&#10;Picture 6" descr="Una cizalla"/>
          <p:cNvPicPr>
            <a:picLocks/>
          </p:cNvPicPr>
          <p:nvPr/>
        </p:nvPicPr>
        <p:blipFill>
          <a:blip r:embed="rId4" cstate="email">
            <a:extLst>
              <a:ext uri="{28A0092B-C50C-407E-A947-70E740481C1C}">
                <a14:useLocalDpi xmlns:a14="http://schemas.microsoft.com/office/drawing/2010/main"/>
              </a:ext>
            </a:extLst>
          </a:blip>
          <a:stretch>
            <a:fillRect/>
          </a:stretch>
        </p:blipFill>
        <p:spPr>
          <a:xfrm>
            <a:off x="6629400" y="2595034"/>
            <a:ext cx="1676400" cy="1836739"/>
          </a:xfrm>
          <a:prstGeom prst="rect">
            <a:avLst/>
          </a:prstGeom>
          <a:ln w="12700">
            <a:miter lim="400000"/>
          </a:ln>
        </p:spPr>
      </p:pic>
      <p:pic>
        <p:nvPicPr>
          <p:cNvPr id="187" name="Punching Operation&#10;&#10;Picture 4" descr="Una prensa perforadora"/>
          <p:cNvPicPr>
            <a:picLocks/>
          </p:cNvPicPr>
          <p:nvPr/>
        </p:nvPicPr>
        <p:blipFill>
          <a:blip r:embed="rId5" cstate="email">
            <a:extLst>
              <a:ext uri="{28A0092B-C50C-407E-A947-70E740481C1C}">
                <a14:useLocalDpi xmlns:a14="http://schemas.microsoft.com/office/drawing/2010/main"/>
              </a:ext>
            </a:extLst>
          </a:blip>
          <a:stretch>
            <a:fillRect/>
          </a:stretch>
        </p:blipFill>
        <p:spPr>
          <a:xfrm>
            <a:off x="4642368" y="662065"/>
            <a:ext cx="2374901" cy="1781176"/>
          </a:xfrm>
          <a:prstGeom prst="rect">
            <a:avLst/>
          </a:prstGeom>
          <a:ln w="12700">
            <a:miter lim="400000"/>
          </a:ln>
        </p:spPr>
      </p:pic>
      <p:pic>
        <p:nvPicPr>
          <p:cNvPr id="188" name="Screw Auger&#10;&#10;Picture 14" descr="Una barrena "/>
          <p:cNvPicPr>
            <a:picLocks/>
          </p:cNvPicPr>
          <p:nvPr/>
        </p:nvPicPr>
        <p:blipFill>
          <a:blip r:embed="rId6">
            <a:extLst/>
          </a:blip>
          <a:stretch>
            <a:fillRect/>
          </a:stretch>
        </p:blipFill>
        <p:spPr>
          <a:xfrm>
            <a:off x="2905188" y="5472503"/>
            <a:ext cx="2514601" cy="914401"/>
          </a:xfrm>
          <a:prstGeom prst="rect">
            <a:avLst/>
          </a:prstGeom>
          <a:ln w="12700">
            <a:miter lim="400000"/>
          </a:ln>
        </p:spPr>
      </p:pic>
      <p:pic>
        <p:nvPicPr>
          <p:cNvPr id="189" name="Grinder&#10;&#10;Picture 22" descr="amoladora de banco"/>
          <p:cNvPicPr>
            <a:picLocks/>
          </p:cNvPicPr>
          <p:nvPr/>
        </p:nvPicPr>
        <p:blipFill>
          <a:blip r:embed="rId7">
            <a:extLst/>
          </a:blip>
          <a:stretch>
            <a:fillRect/>
          </a:stretch>
        </p:blipFill>
        <p:spPr>
          <a:xfrm>
            <a:off x="2916074" y="3954400"/>
            <a:ext cx="1981201" cy="1387476"/>
          </a:xfrm>
          <a:prstGeom prst="rect">
            <a:avLst/>
          </a:prstGeom>
          <a:ln w="12700">
            <a:miter lim="400000"/>
          </a:ln>
        </p:spPr>
      </p:pic>
      <p:pic>
        <p:nvPicPr>
          <p:cNvPr id="190" name="Fan&#10;&#10;Picture 15" descr="Un ventilador"/>
          <p:cNvPicPr>
            <a:picLocks/>
          </p:cNvPicPr>
          <p:nvPr/>
        </p:nvPicPr>
        <p:blipFill>
          <a:blip r:embed="rId8">
            <a:extLst/>
          </a:blip>
          <a:stretch>
            <a:fillRect/>
          </a:stretch>
        </p:blipFill>
        <p:spPr>
          <a:xfrm>
            <a:off x="2916074" y="2183971"/>
            <a:ext cx="1590676" cy="1574801"/>
          </a:xfrm>
          <a:prstGeom prst="rect">
            <a:avLst/>
          </a:prstGeom>
          <a:ln w="12700">
            <a:miter lim="400000"/>
          </a:ln>
        </p:spPr>
      </p:pic>
      <p:pic>
        <p:nvPicPr>
          <p:cNvPr id="191" name="Belt and Pulley&#10;&#10;Picture 8" descr="Una correa y polea"/>
          <p:cNvPicPr>
            <a:picLocks/>
          </p:cNvPicPr>
          <p:nvPr/>
        </p:nvPicPr>
        <p:blipFill>
          <a:blip r:embed="rId9" cstate="email">
            <a:extLst>
              <a:ext uri="{28A0092B-C50C-407E-A947-70E740481C1C}">
                <a14:useLocalDpi xmlns:a14="http://schemas.microsoft.com/office/drawing/2010/main"/>
              </a:ext>
            </a:extLst>
          </a:blip>
          <a:stretch>
            <a:fillRect/>
          </a:stretch>
        </p:blipFill>
        <p:spPr>
          <a:xfrm>
            <a:off x="2916074" y="993775"/>
            <a:ext cx="1397001" cy="1047750"/>
          </a:xfrm>
          <a:prstGeom prst="rect">
            <a:avLst/>
          </a:prstGeom>
          <a:ln w="12700">
            <a:miter lim="400000"/>
          </a:ln>
        </p:spPr>
      </p:pic>
      <p:pic>
        <p:nvPicPr>
          <p:cNvPr id="192" name="Chain and Sprocket&#10;&#10;Picture 12" descr="Una cadena y rueda dentada o piñón"/>
          <p:cNvPicPr>
            <a:picLocks/>
          </p:cNvPicPr>
          <p:nvPr/>
        </p:nvPicPr>
        <p:blipFill>
          <a:blip r:embed="rId10">
            <a:extLst/>
          </a:blip>
          <a:stretch>
            <a:fillRect/>
          </a:stretch>
        </p:blipFill>
        <p:spPr>
          <a:xfrm>
            <a:off x="560385" y="4410869"/>
            <a:ext cx="1371601" cy="1328738"/>
          </a:xfrm>
          <a:prstGeom prst="rect">
            <a:avLst/>
          </a:prstGeom>
          <a:ln w="12700">
            <a:miter lim="400000"/>
          </a:ln>
        </p:spPr>
      </p:pic>
      <p:pic>
        <p:nvPicPr>
          <p:cNvPr id="193" name="Gears&#10;&#10;Picture 20" descr="Engranajes/ruedas dentadas"/>
          <p:cNvPicPr>
            <a:picLocks/>
          </p:cNvPicPr>
          <p:nvPr/>
        </p:nvPicPr>
        <p:blipFill>
          <a:blip r:embed="rId11" cstate="email">
            <a:extLst>
              <a:ext uri="{28A0092B-C50C-407E-A947-70E740481C1C}">
                <a14:useLocalDpi xmlns:a14="http://schemas.microsoft.com/office/drawing/2010/main"/>
              </a:ext>
            </a:extLst>
          </a:blip>
          <a:stretch>
            <a:fillRect/>
          </a:stretch>
        </p:blipFill>
        <p:spPr>
          <a:xfrm>
            <a:off x="515937" y="3448048"/>
            <a:ext cx="1524001" cy="800101"/>
          </a:xfrm>
          <a:prstGeom prst="rect">
            <a:avLst/>
          </a:prstGeom>
          <a:ln w="12700">
            <a:miter lim="400000"/>
          </a:ln>
        </p:spPr>
      </p:pic>
      <p:pic>
        <p:nvPicPr>
          <p:cNvPr id="194" name="Rotating Shaft and Coupling&#10;&#10;Picture 18" descr="Eje giratorio y sus piezas de acoplamiento"/>
          <p:cNvPicPr>
            <a:picLocks/>
          </p:cNvPicPr>
          <p:nvPr/>
        </p:nvPicPr>
        <p:blipFill>
          <a:blip r:embed="rId12">
            <a:extLst/>
          </a:blip>
          <a:stretch>
            <a:fillRect/>
          </a:stretch>
        </p:blipFill>
        <p:spPr>
          <a:xfrm>
            <a:off x="515937" y="2206196"/>
            <a:ext cx="2105026" cy="1104901"/>
          </a:xfrm>
          <a:prstGeom prst="rect">
            <a:avLst/>
          </a:prstGeom>
          <a:ln w="12700">
            <a:miter lim="400000"/>
          </a:ln>
        </p:spPr>
      </p:pic>
      <p:pic>
        <p:nvPicPr>
          <p:cNvPr id="195" name="Rotating Shaft&#10;&#10;Picture 16" descr="Un eje giratorio"/>
          <p:cNvPicPr>
            <a:picLocks/>
          </p:cNvPicPr>
          <p:nvPr/>
        </p:nvPicPr>
        <p:blipFill>
          <a:blip r:embed="rId13">
            <a:extLst/>
          </a:blip>
          <a:stretch>
            <a:fillRect/>
          </a:stretch>
        </p:blipFill>
        <p:spPr>
          <a:xfrm>
            <a:off x="515937" y="981075"/>
            <a:ext cx="2176465" cy="1143000"/>
          </a:xfrm>
          <a:prstGeom prst="rect">
            <a:avLst/>
          </a:prstGeom>
          <a:ln w="12700">
            <a:miter lim="400000"/>
          </a:ln>
        </p:spPr>
      </p:pic>
      <p:sp>
        <p:nvSpPr>
          <p:cNvPr id="196" name="Title 1"/>
          <p:cNvSpPr txBox="1">
            <a:spLocks noGrp="1"/>
          </p:cNvSpPr>
          <p:nvPr>
            <p:ph type="title"/>
          </p:nvPr>
        </p:nvSpPr>
        <p:spPr>
          <a:xfrm>
            <a:off x="313028" y="-39684"/>
            <a:ext cx="4164693" cy="1143001"/>
          </a:xfrm>
          <a:prstGeom prst="rect">
            <a:avLst/>
          </a:prstGeom>
        </p:spPr>
        <p:txBody>
          <a:bodyPr/>
          <a:lstStyle/>
          <a:p>
            <a:r>
              <a:rPr lang="en-US" dirty="0"/>
              <a:t>¿Hay </a:t>
            </a:r>
            <a:r>
              <a:rPr lang="en-US" dirty="0" err="1"/>
              <a:t>algún</a:t>
            </a:r>
            <a:r>
              <a:rPr lang="en-US" dirty="0"/>
              <a:t> </a:t>
            </a:r>
            <a:r>
              <a:rPr lang="en-US" dirty="0" err="1"/>
              <a:t>peligro</a:t>
            </a:r>
            <a:r>
              <a:rPr lang="en-US" dirty="0"/>
              <a:t>?</a:t>
            </a:r>
            <a:endParaRPr dirty="0"/>
          </a:p>
        </p:txBody>
      </p:sp>
      <p:sp>
        <p:nvSpPr>
          <p:cNvPr id="197" name="Slide Number Placeholder 3"/>
          <p:cNvSpPr txBox="1">
            <a:spLocks noGrp="1"/>
          </p:cNvSpPr>
          <p:nvPr>
            <p:ph type="sldNum" sz="quarter" idx="2"/>
          </p:nvPr>
        </p:nvSpPr>
        <p:spPr>
          <a:xfrm>
            <a:off x="8715195" y="6531019"/>
            <a:ext cx="34144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3"/>
          <p:cNvSpPr txBox="1">
            <a:spLocks noGrp="1"/>
          </p:cNvSpPr>
          <p:nvPr>
            <p:ph type="body" idx="1"/>
          </p:nvPr>
        </p:nvSpPr>
        <p:spPr>
          <a:prstGeom prst="rect">
            <a:avLst/>
          </a:prstGeom>
        </p:spPr>
        <p:txBody>
          <a:bodyPr/>
          <a:lstStyle/>
          <a:p>
            <a:endParaRPr dirty="0"/>
          </a:p>
          <a:p>
            <a:r>
              <a:rPr lang="en-US" dirty="0" err="1"/>
              <a:t>Instalación</a:t>
            </a:r>
            <a:r>
              <a:rPr lang="en-US" dirty="0"/>
              <a:t> de </a:t>
            </a:r>
            <a:r>
              <a:rPr lang="en-US" dirty="0" smtClean="0"/>
              <a:t>resguardos</a:t>
            </a:r>
            <a:endParaRPr lang="en-US" dirty="0"/>
          </a:p>
          <a:p>
            <a:endParaRPr dirty="0"/>
          </a:p>
          <a:p>
            <a:r>
              <a:rPr lang="en-US" dirty="0" err="1"/>
              <a:t>Uso</a:t>
            </a:r>
            <a:r>
              <a:rPr lang="en-US" dirty="0"/>
              <a:t> de </a:t>
            </a:r>
            <a:r>
              <a:rPr lang="en-US" dirty="0" err="1"/>
              <a:t>dispositivos</a:t>
            </a:r>
            <a:r>
              <a:rPr lang="en-US" dirty="0"/>
              <a:t> de </a:t>
            </a:r>
            <a:r>
              <a:rPr lang="en-US" dirty="0" err="1"/>
              <a:t>seguridad</a:t>
            </a:r>
            <a:endParaRPr lang="en-US" dirty="0"/>
          </a:p>
          <a:p>
            <a:endParaRPr dirty="0"/>
          </a:p>
          <a:p>
            <a:r>
              <a:rPr lang="en-US" dirty="0"/>
              <a:t>La </a:t>
            </a:r>
            <a:r>
              <a:rPr lang="en-US" dirty="0" err="1" smtClean="0"/>
              <a:t>ubicación</a:t>
            </a:r>
            <a:r>
              <a:rPr lang="en-US" dirty="0"/>
              <a:t>  </a:t>
            </a:r>
            <a:r>
              <a:rPr lang="en-US" dirty="0" smtClean="0"/>
              <a:t>de la </a:t>
            </a:r>
            <a:r>
              <a:rPr lang="en-US" dirty="0" err="1" smtClean="0"/>
              <a:t>maquinaria</a:t>
            </a:r>
            <a:r>
              <a:rPr lang="en-US" dirty="0" smtClean="0"/>
              <a:t> y </a:t>
            </a:r>
            <a:r>
              <a:rPr lang="en-US" dirty="0" err="1" smtClean="0"/>
              <a:t>las</a:t>
            </a:r>
            <a:r>
              <a:rPr lang="en-US" dirty="0" smtClean="0"/>
              <a:t> </a:t>
            </a:r>
            <a:r>
              <a:rPr lang="en-US" dirty="0" err="1" smtClean="0"/>
              <a:t>distancias</a:t>
            </a:r>
            <a:r>
              <a:rPr lang="en-US" dirty="0" smtClean="0"/>
              <a:t> de </a:t>
            </a:r>
            <a:r>
              <a:rPr lang="en-US" dirty="0" err="1" smtClean="0"/>
              <a:t>seguridad</a:t>
            </a:r>
            <a:endParaRPr lang="en-US" dirty="0"/>
          </a:p>
        </p:txBody>
      </p:sp>
      <p:sp>
        <p:nvSpPr>
          <p:cNvPr id="202" name="Rectangle 2"/>
          <p:cNvSpPr txBox="1">
            <a:spLocks noGrp="1"/>
          </p:cNvSpPr>
          <p:nvPr>
            <p:ph type="title"/>
          </p:nvPr>
        </p:nvSpPr>
        <p:spPr>
          <a:prstGeom prst="rect">
            <a:avLst/>
          </a:prstGeom>
        </p:spPr>
        <p:txBody>
          <a:bodyPr/>
          <a:lstStyle/>
          <a:p>
            <a:r>
              <a:rPr lang="en-US" dirty="0"/>
              <a:t>M</a:t>
            </a:r>
            <a:r>
              <a:rPr lang="x-none" dirty="0"/>
              <a:t>é</a:t>
            </a:r>
            <a:r>
              <a:rPr lang="en-US" dirty="0" err="1"/>
              <a:t>todos</a:t>
            </a:r>
            <a:r>
              <a:rPr lang="en-US" dirty="0"/>
              <a:t> para </a:t>
            </a:r>
            <a:r>
              <a:rPr lang="en-US" dirty="0" err="1" smtClean="0"/>
              <a:t>protegerse</a:t>
            </a:r>
            <a:r>
              <a:rPr lang="en-US" dirty="0" smtClean="0"/>
              <a:t> </a:t>
            </a:r>
            <a:r>
              <a:rPr lang="en-US" dirty="0"/>
              <a:t>de </a:t>
            </a:r>
            <a:r>
              <a:rPr lang="en-US" dirty="0" err="1" smtClean="0"/>
              <a:t>daños</a:t>
            </a:r>
            <a:r>
              <a:rPr lang="en-US" dirty="0" smtClean="0"/>
              <a:t> </a:t>
            </a:r>
            <a:r>
              <a:rPr lang="en-US" dirty="0" err="1" smtClean="0"/>
              <a:t>físicos</a:t>
            </a:r>
            <a:r>
              <a:rPr lang="en-US" dirty="0" smtClean="0"/>
              <a:t> </a:t>
            </a:r>
            <a:r>
              <a:rPr lang="en-US" dirty="0" err="1" smtClean="0"/>
              <a:t>causados</a:t>
            </a:r>
            <a:r>
              <a:rPr lang="en-US" dirty="0" smtClean="0"/>
              <a:t> </a:t>
            </a:r>
            <a:r>
              <a:rPr lang="en-US" dirty="0" err="1"/>
              <a:t>por</a:t>
            </a:r>
            <a:r>
              <a:rPr lang="en-US" dirty="0"/>
              <a:t>  </a:t>
            </a:r>
            <a:r>
              <a:rPr lang="en-US" dirty="0" err="1" smtClean="0"/>
              <a:t>máquinas</a:t>
            </a:r>
            <a:endParaRPr dirty="0"/>
          </a:p>
        </p:txBody>
      </p:sp>
      <p:sp>
        <p:nvSpPr>
          <p:cNvPr id="203"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ontent Placeholder 4"/>
          <p:cNvSpPr txBox="1">
            <a:spLocks noGrp="1"/>
          </p:cNvSpPr>
          <p:nvPr>
            <p:ph type="body" idx="1"/>
          </p:nvPr>
        </p:nvSpPr>
        <p:spPr>
          <a:xfrm>
            <a:off x="818708" y="1820331"/>
            <a:ext cx="2860158" cy="1963514"/>
          </a:xfrm>
          <a:prstGeom prst="rect">
            <a:avLst/>
          </a:prstGeom>
        </p:spPr>
        <p:txBody>
          <a:bodyPr/>
          <a:lstStyle/>
          <a:p>
            <a:pPr marL="301625" indent="-301625">
              <a:spcBef>
                <a:spcPts val="500"/>
              </a:spcBef>
              <a:defRPr sz="2400">
                <a:latin typeface="Arial"/>
                <a:ea typeface="Arial"/>
                <a:cs typeface="Arial"/>
                <a:sym typeface="Arial"/>
              </a:defRPr>
            </a:pPr>
            <a:r>
              <a:rPr smtClean="0"/>
              <a:t>Fijadas</a:t>
            </a:r>
            <a:endParaRPr dirty="0"/>
          </a:p>
          <a:p>
            <a:pPr marL="301625" indent="-301625">
              <a:spcBef>
                <a:spcPts val="500"/>
              </a:spcBef>
              <a:defRPr sz="2400">
                <a:latin typeface="Arial"/>
                <a:ea typeface="Arial"/>
                <a:cs typeface="Arial"/>
                <a:sym typeface="Arial"/>
              </a:defRPr>
            </a:pPr>
            <a:r>
              <a:rPr dirty="0"/>
              <a:t>Interconectadas</a:t>
            </a:r>
          </a:p>
          <a:p>
            <a:pPr marL="301625" indent="-301625">
              <a:spcBef>
                <a:spcPts val="500"/>
              </a:spcBef>
              <a:defRPr sz="2400">
                <a:latin typeface="Arial"/>
                <a:ea typeface="Arial"/>
                <a:cs typeface="Arial"/>
                <a:sym typeface="Arial"/>
              </a:defRPr>
            </a:pPr>
            <a:r>
              <a:rPr dirty="0"/>
              <a:t>Ajustables</a:t>
            </a:r>
          </a:p>
          <a:p>
            <a:pPr marL="301625" indent="-301625">
              <a:spcBef>
                <a:spcPts val="500"/>
              </a:spcBef>
              <a:defRPr sz="2400">
                <a:latin typeface="Arial"/>
                <a:ea typeface="Arial"/>
                <a:cs typeface="Arial"/>
                <a:sym typeface="Arial"/>
              </a:defRPr>
            </a:pPr>
            <a:r>
              <a:rPr dirty="0"/>
              <a:t>Autoajustables	</a:t>
            </a:r>
          </a:p>
        </p:txBody>
      </p:sp>
      <p:sp>
        <p:nvSpPr>
          <p:cNvPr id="208" name="Title 3"/>
          <p:cNvSpPr txBox="1">
            <a:spLocks noGrp="1"/>
          </p:cNvSpPr>
          <p:nvPr>
            <p:ph type="title"/>
          </p:nvPr>
        </p:nvSpPr>
        <p:spPr>
          <a:prstGeom prst="rect">
            <a:avLst/>
          </a:prstGeom>
        </p:spPr>
        <p:txBody>
          <a:bodyPr>
            <a:normAutofit fontScale="90000"/>
          </a:bodyPr>
          <a:lstStyle/>
          <a:p>
            <a:pPr defTabSz="332613">
              <a:defRPr sz="2910"/>
            </a:pPr>
            <a:r>
              <a:rPr lang="en-US" dirty="0" smtClean="0"/>
              <a:t>Los resguardos</a:t>
            </a:r>
            <a:r>
              <a:rPr dirty="0" smtClean="0"/>
              <a:t> </a:t>
            </a:r>
            <a:r>
              <a:rPr lang="en-US" dirty="0" err="1" smtClean="0"/>
              <a:t>comparados</a:t>
            </a:r>
            <a:r>
              <a:rPr lang="en-US" dirty="0" smtClean="0"/>
              <a:t> a l</a:t>
            </a:r>
            <a:r>
              <a:rPr dirty="0" smtClean="0"/>
              <a:t>os </a:t>
            </a:r>
            <a:r>
              <a:rPr lang="en-US" dirty="0" smtClean="0"/>
              <a:t>d</a:t>
            </a:r>
            <a:r>
              <a:rPr dirty="0" smtClean="0"/>
              <a:t>ispositivos  </a:t>
            </a:r>
            <a:r>
              <a:rPr dirty="0"/>
              <a:t>para </a:t>
            </a:r>
            <a:r>
              <a:rPr lang="en-US" dirty="0" smtClean="0"/>
              <a:t>la </a:t>
            </a:r>
            <a:r>
              <a:rPr lang="en-US" dirty="0" err="1" smtClean="0"/>
              <a:t>protección</a:t>
            </a:r>
            <a:r>
              <a:rPr dirty="0" smtClean="0"/>
              <a:t> </a:t>
            </a:r>
            <a:r>
              <a:rPr dirty="0"/>
              <a:t>contra </a:t>
            </a:r>
            <a:r>
              <a:rPr lang="en-US" dirty="0" smtClean="0"/>
              <a:t>d</a:t>
            </a:r>
            <a:r>
              <a:rPr dirty="0" smtClean="0"/>
              <a:t>años </a:t>
            </a:r>
            <a:r>
              <a:rPr lang="en-US" dirty="0" smtClean="0"/>
              <a:t>f</a:t>
            </a:r>
            <a:r>
              <a:rPr dirty="0" smtClean="0"/>
              <a:t>ísicos</a:t>
            </a:r>
            <a:endParaRPr dirty="0"/>
          </a:p>
        </p:txBody>
      </p:sp>
      <p:sp>
        <p:nvSpPr>
          <p:cNvPr id="210"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
        <p:nvSpPr>
          <p:cNvPr id="209" name="Content Placeholder 5"/>
          <p:cNvSpPr txBox="1"/>
          <p:nvPr/>
        </p:nvSpPr>
        <p:spPr>
          <a:xfrm>
            <a:off x="4713810" y="1820331"/>
            <a:ext cx="3810000" cy="37671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257175" indent="-257175" defTabSz="342900">
              <a:spcBef>
                <a:spcPts val="500"/>
              </a:spcBef>
              <a:buSzPct val="100000"/>
              <a:buFont typeface="Arial"/>
              <a:buChar char="•"/>
              <a:defRPr sz="2400">
                <a:latin typeface="Arial"/>
                <a:ea typeface="Arial"/>
                <a:cs typeface="Arial"/>
                <a:sym typeface="Arial"/>
              </a:defRPr>
            </a:pPr>
            <a:r>
              <a:rPr dirty="0"/>
              <a:t>Detectan presencia </a:t>
            </a:r>
          </a:p>
          <a:p>
            <a:pPr marL="257175" indent="-257175" defTabSz="342900">
              <a:spcBef>
                <a:spcPts val="500"/>
              </a:spcBef>
              <a:buSzPct val="100000"/>
              <a:buFont typeface="Arial"/>
              <a:buChar char="•"/>
              <a:defRPr sz="2400">
                <a:latin typeface="Arial"/>
                <a:ea typeface="Arial"/>
                <a:cs typeface="Arial"/>
                <a:sym typeface="Arial"/>
              </a:defRPr>
            </a:pPr>
            <a:r>
              <a:rPr dirty="0"/>
              <a:t>Jalan hacia atrás </a:t>
            </a:r>
          </a:p>
          <a:p>
            <a:pPr marL="257175" indent="-257175" defTabSz="342900">
              <a:spcBef>
                <a:spcPts val="500"/>
              </a:spcBef>
              <a:buSzPct val="100000"/>
              <a:buFont typeface="Arial"/>
              <a:buChar char="•"/>
              <a:defRPr sz="2400">
                <a:latin typeface="Arial"/>
                <a:ea typeface="Arial"/>
                <a:cs typeface="Arial"/>
                <a:sym typeface="Arial"/>
              </a:defRPr>
            </a:pPr>
            <a:r>
              <a:rPr dirty="0"/>
              <a:t>Restringen/Limitan</a:t>
            </a:r>
          </a:p>
          <a:p>
            <a:pPr marL="257175" indent="-257175" defTabSz="342900">
              <a:spcBef>
                <a:spcPts val="500"/>
              </a:spcBef>
              <a:buSzPct val="100000"/>
              <a:buFont typeface="Arial"/>
              <a:buChar char="•"/>
              <a:defRPr sz="2400">
                <a:latin typeface="Arial"/>
                <a:ea typeface="Arial"/>
                <a:cs typeface="Arial"/>
                <a:sym typeface="Arial"/>
              </a:defRPr>
            </a:pPr>
            <a:r>
              <a:rPr dirty="0"/>
              <a:t>Actúan como controles de seguridad y detienen la máquina al activarse </a:t>
            </a:r>
          </a:p>
          <a:p>
            <a:pPr marL="257175" indent="-257175" defTabSz="342900">
              <a:spcBef>
                <a:spcPts val="500"/>
              </a:spcBef>
              <a:buSzPct val="100000"/>
              <a:buFont typeface="Arial"/>
              <a:buChar char="•"/>
              <a:defRPr sz="2400">
                <a:latin typeface="Arial"/>
                <a:ea typeface="Arial"/>
                <a:cs typeface="Arial"/>
                <a:sym typeface="Arial"/>
              </a:defRPr>
            </a:pPr>
            <a:r>
              <a:rPr dirty="0"/>
              <a:t>Crean una barrera de protección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 name="TableContent Placeholder 5" descr="Una tabla demostrando el ancho máximo de aberturas de las cubiertas protectoras "/>
          <p:cNvGraphicFramePr/>
          <p:nvPr>
            <p:extLst>
              <p:ext uri="{D42A27DB-BD31-4B8C-83A1-F6EECF244321}">
                <p14:modId xmlns:p14="http://schemas.microsoft.com/office/powerpoint/2010/main" val="2022864249"/>
              </p:ext>
            </p:extLst>
          </p:nvPr>
        </p:nvGraphicFramePr>
        <p:xfrm>
          <a:off x="685800" y="762000"/>
          <a:ext cx="6858000" cy="5669280"/>
        </p:xfrm>
        <a:graphic>
          <a:graphicData uri="http://schemas.openxmlformats.org/drawingml/2006/table">
            <a:tbl>
              <a:tblPr firstRow="1" bandRow="1">
                <a:tableStyleId>{4C3C2611-4C71-4FC5-86AE-919BDF0F9419}</a:tableStyleId>
              </a:tblPr>
              <a:tblGrid>
                <a:gridCol w="3581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70840">
                <a:tc>
                  <a:txBody>
                    <a:bodyPr/>
                    <a:lstStyle/>
                    <a:p>
                      <a:pPr algn="ctr" defTabSz="342900">
                        <a:defRPr b="0">
                          <a:solidFill>
                            <a:srgbClr val="000000"/>
                          </a:solidFill>
                        </a:defRPr>
                      </a:pPr>
                      <a:r>
                        <a:rPr dirty="0">
                          <a:solidFill>
                            <a:srgbClr val="FFFFFF"/>
                          </a:solidFill>
                          <a:sym typeface="Calibri"/>
                        </a:rPr>
                        <a:t>Distancia de </a:t>
                      </a:r>
                      <a:r>
                        <a:rPr dirty="0" smtClean="0">
                          <a:solidFill>
                            <a:srgbClr val="FFFFFF"/>
                          </a:solidFill>
                          <a:sym typeface="Calibri"/>
                        </a:rPr>
                        <a:t>a</a:t>
                      </a:r>
                      <a:r>
                        <a:rPr lang="en-US" dirty="0" smtClean="0">
                          <a:solidFill>
                            <a:srgbClr val="FFFFFF"/>
                          </a:solidFill>
                          <a:sym typeface="Calibri"/>
                        </a:rPr>
                        <a:t>b</a:t>
                      </a:r>
                      <a:r>
                        <a:rPr dirty="0" smtClean="0">
                          <a:solidFill>
                            <a:srgbClr val="FFFFFF"/>
                          </a:solidFill>
                          <a:sym typeface="Calibri"/>
                        </a:rPr>
                        <a:t>ertura </a:t>
                      </a:r>
                      <a:r>
                        <a:rPr dirty="0">
                          <a:solidFill>
                            <a:srgbClr val="FFFFFF"/>
                          </a:solidFill>
                          <a:sym typeface="Calibri"/>
                        </a:rPr>
                        <a:t>desde el punto de operación (Pulgadas)</a:t>
                      </a:r>
                    </a:p>
                  </a:txBody>
                  <a:tcPr marL="45720" marR="45720" horzOverflow="overflow"/>
                </a:tc>
                <a:tc>
                  <a:txBody>
                    <a:bodyPr/>
                    <a:lstStyle/>
                    <a:p>
                      <a:pPr algn="ctr" defTabSz="342900">
                        <a:defRPr b="0">
                          <a:solidFill>
                            <a:srgbClr val="000000"/>
                          </a:solidFill>
                        </a:defRPr>
                      </a:pPr>
                      <a:r>
                        <a:rPr>
                          <a:solidFill>
                            <a:srgbClr val="FFFFFF"/>
                          </a:solidFill>
                          <a:sym typeface="Calibri"/>
                        </a:rPr>
                        <a:t>Anchura máxima de aberturas (Pulgadas)</a:t>
                      </a:r>
                    </a:p>
                  </a:txBody>
                  <a:tcPr marL="45720" marR="45720" horzOverflow="overflow"/>
                </a:tc>
                <a:extLst>
                  <a:ext uri="{0D108BD9-81ED-4DB2-BD59-A6C34878D82A}">
                    <a16:rowId xmlns:a16="http://schemas.microsoft.com/office/drawing/2014/main" val="10000"/>
                  </a:ext>
                </a:extLst>
              </a:tr>
              <a:tr h="370840">
                <a:tc>
                  <a:txBody>
                    <a:bodyPr/>
                    <a:lstStyle/>
                    <a:p>
                      <a:pPr algn="ctr" defTabSz="342900"/>
                      <a:r>
                        <a:rPr sz="2000">
                          <a:sym typeface="Calibri"/>
                        </a:rPr>
                        <a:t>½ to 1 ½</a:t>
                      </a:r>
                    </a:p>
                  </a:txBody>
                  <a:tcPr marL="45720" marR="45720" horzOverflow="overflow"/>
                </a:tc>
                <a:tc>
                  <a:txBody>
                    <a:bodyPr/>
                    <a:lstStyle/>
                    <a:p>
                      <a:pPr algn="ctr" defTabSz="342900"/>
                      <a:r>
                        <a:rPr sz="2400">
                          <a:sym typeface="Calibri"/>
                        </a:rPr>
                        <a:t>¼ </a:t>
                      </a:r>
                    </a:p>
                  </a:txBody>
                  <a:tcPr marL="45720" marR="45720" horzOverflow="overflow"/>
                </a:tc>
                <a:extLst>
                  <a:ext uri="{0D108BD9-81ED-4DB2-BD59-A6C34878D82A}">
                    <a16:rowId xmlns:a16="http://schemas.microsoft.com/office/drawing/2014/main" val="10001"/>
                  </a:ext>
                </a:extLst>
              </a:tr>
              <a:tr h="370840">
                <a:tc>
                  <a:txBody>
                    <a:bodyPr/>
                    <a:lstStyle/>
                    <a:p>
                      <a:pPr algn="ctr" defTabSz="342900"/>
                      <a:r>
                        <a:rPr sz="2000">
                          <a:sym typeface="Calibri"/>
                        </a:rPr>
                        <a:t>1 ½ to 2 ½ </a:t>
                      </a:r>
                    </a:p>
                  </a:txBody>
                  <a:tcPr marL="45720" marR="45720" horzOverflow="overflow"/>
                </a:tc>
                <a:tc>
                  <a:txBody>
                    <a:bodyPr/>
                    <a:lstStyle/>
                    <a:p>
                      <a:pPr algn="ctr" defTabSz="342900"/>
                      <a:r>
                        <a:rPr sz="2400">
                          <a:sym typeface="Calibri"/>
                        </a:rPr>
                        <a:t>⅜</a:t>
                      </a:r>
                    </a:p>
                  </a:txBody>
                  <a:tcPr marL="45720" marR="45720" horzOverflow="overflow"/>
                </a:tc>
                <a:extLst>
                  <a:ext uri="{0D108BD9-81ED-4DB2-BD59-A6C34878D82A}">
                    <a16:rowId xmlns:a16="http://schemas.microsoft.com/office/drawing/2014/main" val="10002"/>
                  </a:ext>
                </a:extLst>
              </a:tr>
              <a:tr h="370840">
                <a:tc>
                  <a:txBody>
                    <a:bodyPr/>
                    <a:lstStyle/>
                    <a:p>
                      <a:pPr algn="ctr" defTabSz="342900"/>
                      <a:r>
                        <a:rPr sz="2000">
                          <a:sym typeface="Calibri"/>
                        </a:rPr>
                        <a:t>2 ½ to 3 ½ </a:t>
                      </a:r>
                    </a:p>
                  </a:txBody>
                  <a:tcPr marL="45720" marR="45720" horzOverflow="overflow"/>
                </a:tc>
                <a:tc>
                  <a:txBody>
                    <a:bodyPr/>
                    <a:lstStyle/>
                    <a:p>
                      <a:pPr algn="ctr" defTabSz="342900"/>
                      <a:r>
                        <a:rPr sz="2400">
                          <a:sym typeface="Calibri"/>
                        </a:rPr>
                        <a:t>½ </a:t>
                      </a:r>
                    </a:p>
                  </a:txBody>
                  <a:tcPr marL="45720" marR="45720" horzOverflow="overflow"/>
                </a:tc>
                <a:extLst>
                  <a:ext uri="{0D108BD9-81ED-4DB2-BD59-A6C34878D82A}">
                    <a16:rowId xmlns:a16="http://schemas.microsoft.com/office/drawing/2014/main" val="10003"/>
                  </a:ext>
                </a:extLst>
              </a:tr>
              <a:tr h="370840">
                <a:tc>
                  <a:txBody>
                    <a:bodyPr/>
                    <a:lstStyle/>
                    <a:p>
                      <a:pPr algn="ctr" defTabSz="342900"/>
                      <a:r>
                        <a:rPr sz="2000" dirty="0">
                          <a:sym typeface="Calibri"/>
                        </a:rPr>
                        <a:t>3 ½ to 5 ½ </a:t>
                      </a:r>
                    </a:p>
                  </a:txBody>
                  <a:tcPr marL="45720" marR="45720" horzOverflow="overflow"/>
                </a:tc>
                <a:tc>
                  <a:txBody>
                    <a:bodyPr/>
                    <a:lstStyle/>
                    <a:p>
                      <a:pPr algn="ctr" defTabSz="342900"/>
                      <a:r>
                        <a:rPr sz="2400">
                          <a:sym typeface="Calibri"/>
                        </a:rPr>
                        <a:t>⅝</a:t>
                      </a:r>
                    </a:p>
                  </a:txBody>
                  <a:tcPr marL="45720" marR="45720" horzOverflow="overflow"/>
                </a:tc>
                <a:extLst>
                  <a:ext uri="{0D108BD9-81ED-4DB2-BD59-A6C34878D82A}">
                    <a16:rowId xmlns:a16="http://schemas.microsoft.com/office/drawing/2014/main" val="10004"/>
                  </a:ext>
                </a:extLst>
              </a:tr>
              <a:tr h="370840">
                <a:tc>
                  <a:txBody>
                    <a:bodyPr/>
                    <a:lstStyle/>
                    <a:p>
                      <a:pPr algn="ctr" defTabSz="342900"/>
                      <a:r>
                        <a:rPr sz="2000">
                          <a:sym typeface="Calibri"/>
                        </a:rPr>
                        <a:t>5 ½ to 6 ½ </a:t>
                      </a:r>
                    </a:p>
                  </a:txBody>
                  <a:tcPr marL="45720" marR="45720" horzOverflow="overflow"/>
                </a:tc>
                <a:tc>
                  <a:txBody>
                    <a:bodyPr/>
                    <a:lstStyle/>
                    <a:p>
                      <a:pPr algn="ctr" defTabSz="342900"/>
                      <a:r>
                        <a:rPr sz="2400">
                          <a:sym typeface="Calibri"/>
                        </a:rPr>
                        <a:t>¾ </a:t>
                      </a:r>
                    </a:p>
                  </a:txBody>
                  <a:tcPr marL="45720" marR="45720" horzOverflow="overflow"/>
                </a:tc>
                <a:extLst>
                  <a:ext uri="{0D108BD9-81ED-4DB2-BD59-A6C34878D82A}">
                    <a16:rowId xmlns:a16="http://schemas.microsoft.com/office/drawing/2014/main" val="10005"/>
                  </a:ext>
                </a:extLst>
              </a:tr>
              <a:tr h="370840">
                <a:tc>
                  <a:txBody>
                    <a:bodyPr/>
                    <a:lstStyle/>
                    <a:p>
                      <a:pPr algn="ctr" defTabSz="342900"/>
                      <a:r>
                        <a:rPr sz="2000">
                          <a:sym typeface="Calibri"/>
                        </a:rPr>
                        <a:t>6 ½ to 7 ½ </a:t>
                      </a:r>
                    </a:p>
                  </a:txBody>
                  <a:tcPr marL="45720" marR="45720" horzOverflow="overflow"/>
                </a:tc>
                <a:tc>
                  <a:txBody>
                    <a:bodyPr/>
                    <a:lstStyle/>
                    <a:p>
                      <a:pPr algn="ctr" defTabSz="342900"/>
                      <a:r>
                        <a:rPr sz="2400">
                          <a:sym typeface="Calibri"/>
                        </a:rPr>
                        <a:t>⅞</a:t>
                      </a:r>
                    </a:p>
                  </a:txBody>
                  <a:tcPr marL="45720" marR="45720" horzOverflow="overflow"/>
                </a:tc>
                <a:extLst>
                  <a:ext uri="{0D108BD9-81ED-4DB2-BD59-A6C34878D82A}">
                    <a16:rowId xmlns:a16="http://schemas.microsoft.com/office/drawing/2014/main" val="10006"/>
                  </a:ext>
                </a:extLst>
              </a:tr>
              <a:tr h="370840">
                <a:tc>
                  <a:txBody>
                    <a:bodyPr/>
                    <a:lstStyle/>
                    <a:p>
                      <a:pPr algn="ctr" defTabSz="342900"/>
                      <a:r>
                        <a:rPr sz="2000">
                          <a:sym typeface="Calibri"/>
                        </a:rPr>
                        <a:t>7 ½ to 12 ½ </a:t>
                      </a:r>
                    </a:p>
                  </a:txBody>
                  <a:tcPr marL="45720" marR="45720" horzOverflow="overflow"/>
                </a:tc>
                <a:tc>
                  <a:txBody>
                    <a:bodyPr/>
                    <a:lstStyle/>
                    <a:p>
                      <a:pPr algn="ctr" defTabSz="342900"/>
                      <a:r>
                        <a:rPr sz="2400">
                          <a:sym typeface="Calibri"/>
                        </a:rPr>
                        <a:t>1 ¼ </a:t>
                      </a:r>
                    </a:p>
                  </a:txBody>
                  <a:tcPr marL="45720" marR="45720" horzOverflow="overflow"/>
                </a:tc>
                <a:extLst>
                  <a:ext uri="{0D108BD9-81ED-4DB2-BD59-A6C34878D82A}">
                    <a16:rowId xmlns:a16="http://schemas.microsoft.com/office/drawing/2014/main" val="10007"/>
                  </a:ext>
                </a:extLst>
              </a:tr>
              <a:tr h="370840">
                <a:tc>
                  <a:txBody>
                    <a:bodyPr/>
                    <a:lstStyle/>
                    <a:p>
                      <a:pPr algn="ctr" defTabSz="342900"/>
                      <a:r>
                        <a:rPr sz="2000">
                          <a:sym typeface="Calibri"/>
                        </a:rPr>
                        <a:t>12 ½ to 15 ½ </a:t>
                      </a:r>
                    </a:p>
                  </a:txBody>
                  <a:tcPr marL="45720" marR="45720" horzOverflow="overflow"/>
                </a:tc>
                <a:tc>
                  <a:txBody>
                    <a:bodyPr/>
                    <a:lstStyle/>
                    <a:p>
                      <a:pPr algn="ctr" defTabSz="342900"/>
                      <a:r>
                        <a:rPr sz="2400">
                          <a:sym typeface="Calibri"/>
                        </a:rPr>
                        <a:t>1 ½ </a:t>
                      </a:r>
                    </a:p>
                  </a:txBody>
                  <a:tcPr marL="45720" marR="45720" horzOverflow="overflow"/>
                </a:tc>
                <a:extLst>
                  <a:ext uri="{0D108BD9-81ED-4DB2-BD59-A6C34878D82A}">
                    <a16:rowId xmlns:a16="http://schemas.microsoft.com/office/drawing/2014/main" val="10008"/>
                  </a:ext>
                </a:extLst>
              </a:tr>
              <a:tr h="370840">
                <a:tc>
                  <a:txBody>
                    <a:bodyPr/>
                    <a:lstStyle/>
                    <a:p>
                      <a:pPr algn="ctr" defTabSz="342900"/>
                      <a:r>
                        <a:rPr sz="2000">
                          <a:sym typeface="Calibri"/>
                        </a:rPr>
                        <a:t>15 ½ to 17 ½ </a:t>
                      </a:r>
                    </a:p>
                  </a:txBody>
                  <a:tcPr marL="45720" marR="45720" horzOverflow="overflow"/>
                </a:tc>
                <a:tc>
                  <a:txBody>
                    <a:bodyPr/>
                    <a:lstStyle/>
                    <a:p>
                      <a:pPr algn="ctr" defTabSz="342900"/>
                      <a:r>
                        <a:rPr sz="2400">
                          <a:sym typeface="Calibri"/>
                        </a:rPr>
                        <a:t>1 ⅞ </a:t>
                      </a:r>
                    </a:p>
                  </a:txBody>
                  <a:tcPr marL="45720" marR="45720" horzOverflow="overflow"/>
                </a:tc>
                <a:extLst>
                  <a:ext uri="{0D108BD9-81ED-4DB2-BD59-A6C34878D82A}">
                    <a16:rowId xmlns:a16="http://schemas.microsoft.com/office/drawing/2014/main" val="10009"/>
                  </a:ext>
                </a:extLst>
              </a:tr>
              <a:tr h="370840">
                <a:tc>
                  <a:txBody>
                    <a:bodyPr/>
                    <a:lstStyle/>
                    <a:p>
                      <a:pPr algn="ctr" defTabSz="342900"/>
                      <a:r>
                        <a:rPr sz="2000">
                          <a:sym typeface="Calibri"/>
                        </a:rPr>
                        <a:t>17 ½ to 31 ½ </a:t>
                      </a:r>
                    </a:p>
                  </a:txBody>
                  <a:tcPr marL="45720" marR="45720" horzOverflow="overflow"/>
                </a:tc>
                <a:tc>
                  <a:txBody>
                    <a:bodyPr/>
                    <a:lstStyle/>
                    <a:p>
                      <a:pPr algn="ctr" defTabSz="342900"/>
                      <a:r>
                        <a:rPr sz="2400">
                          <a:sym typeface="Calibri"/>
                        </a:rPr>
                        <a:t>2 ⅛</a:t>
                      </a:r>
                    </a:p>
                  </a:txBody>
                  <a:tcPr marL="45720" marR="45720" horzOverflow="overflow"/>
                </a:tc>
                <a:extLst>
                  <a:ext uri="{0D108BD9-81ED-4DB2-BD59-A6C34878D82A}">
                    <a16:rowId xmlns:a16="http://schemas.microsoft.com/office/drawing/2014/main" val="10010"/>
                  </a:ext>
                </a:extLst>
              </a:tr>
              <a:tr h="370840">
                <a:tc>
                  <a:txBody>
                    <a:bodyPr/>
                    <a:lstStyle/>
                    <a:p>
                      <a:pPr algn="ctr" defTabSz="342900"/>
                      <a:r>
                        <a:rPr sz="2000">
                          <a:sym typeface="Calibri"/>
                        </a:rPr>
                        <a:t>Over 31 ½</a:t>
                      </a:r>
                    </a:p>
                  </a:txBody>
                  <a:tcPr marL="45720" marR="45720" horzOverflow="overflow"/>
                </a:tc>
                <a:tc>
                  <a:txBody>
                    <a:bodyPr/>
                    <a:lstStyle/>
                    <a:p>
                      <a:pPr algn="ctr" defTabSz="342900"/>
                      <a:r>
                        <a:rPr sz="2400" dirty="0">
                          <a:sym typeface="Calibri"/>
                        </a:rPr>
                        <a:t>6</a:t>
                      </a:r>
                    </a:p>
                  </a:txBody>
                  <a:tcPr marL="45720" marR="45720" horzOverflow="overflow"/>
                </a:tc>
                <a:extLst>
                  <a:ext uri="{0D108BD9-81ED-4DB2-BD59-A6C34878D82A}">
                    <a16:rowId xmlns:a16="http://schemas.microsoft.com/office/drawing/2014/main" val="10011"/>
                  </a:ext>
                </a:extLst>
              </a:tr>
            </a:tbl>
          </a:graphicData>
        </a:graphic>
      </p:graphicFrame>
      <p:sp>
        <p:nvSpPr>
          <p:cNvPr id="215" name="Title 23"/>
          <p:cNvSpPr txBox="1">
            <a:spLocks noGrp="1"/>
          </p:cNvSpPr>
          <p:nvPr>
            <p:ph type="title"/>
          </p:nvPr>
        </p:nvSpPr>
        <p:spPr>
          <a:xfrm>
            <a:off x="228599" y="-89647"/>
            <a:ext cx="7528861" cy="935484"/>
          </a:xfrm>
          <a:prstGeom prst="rect">
            <a:avLst/>
          </a:prstGeom>
        </p:spPr>
        <p:txBody>
          <a:bodyPr>
            <a:normAutofit/>
          </a:bodyPr>
          <a:lstStyle/>
          <a:p>
            <a:pPr defTabSz="137160">
              <a:defRPr sz="1200"/>
            </a:pPr>
            <a:r>
              <a:rPr lang="en-US" sz="2800" dirty="0" err="1"/>
              <a:t>Tabla</a:t>
            </a:r>
            <a:r>
              <a:rPr lang="en-US" sz="2800" dirty="0"/>
              <a:t> 1: </a:t>
            </a:r>
            <a:r>
              <a:rPr lang="en-US" sz="2800" dirty="0" err="1"/>
              <a:t>Aperturas</a:t>
            </a:r>
            <a:r>
              <a:rPr lang="en-US" sz="2800" dirty="0"/>
              <a:t> </a:t>
            </a:r>
            <a:r>
              <a:rPr lang="en-US" sz="2800" dirty="0" err="1"/>
              <a:t>máximas</a:t>
            </a:r>
            <a:r>
              <a:rPr lang="en-US" sz="2800" dirty="0"/>
              <a:t> </a:t>
            </a:r>
            <a:r>
              <a:rPr lang="en-US" sz="2800" dirty="0" err="1"/>
              <a:t>recomendadas</a:t>
            </a:r>
            <a:endParaRPr lang="en-US" sz="2800" dirty="0"/>
          </a:p>
        </p:txBody>
      </p:sp>
      <p:sp>
        <p:nvSpPr>
          <p:cNvPr id="216"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Belt and Pulley&#10;&#10;Picture 5" descr="Una correa y una polea que están completamente protegidas con un resguardo fijo"/>
          <p:cNvPicPr>
            <a:picLocks noChangeAspect="1"/>
          </p:cNvPicPr>
          <p:nvPr/>
        </p:nvPicPr>
        <p:blipFill>
          <a:blip r:embed="rId3">
            <a:extLst/>
          </a:blip>
          <a:stretch>
            <a:fillRect/>
          </a:stretch>
        </p:blipFill>
        <p:spPr>
          <a:xfrm>
            <a:off x="5551170" y="2555081"/>
            <a:ext cx="2080261" cy="3533776"/>
          </a:xfrm>
          <a:prstGeom prst="rect">
            <a:avLst/>
          </a:prstGeom>
          <a:ln w="12700">
            <a:miter lim="400000"/>
          </a:ln>
        </p:spPr>
      </p:pic>
      <p:pic>
        <p:nvPicPr>
          <p:cNvPr id="221" name="Flywheel&#10;&#10;Picture 4" descr="Una taladradora de banco/perforadora que está protegida con cubiertas protectoras fijas"/>
          <p:cNvPicPr>
            <a:picLocks noChangeAspect="1"/>
          </p:cNvPicPr>
          <p:nvPr/>
        </p:nvPicPr>
        <p:blipFill>
          <a:blip r:embed="rId4">
            <a:extLst/>
          </a:blip>
          <a:stretch>
            <a:fillRect/>
          </a:stretch>
        </p:blipFill>
        <p:spPr>
          <a:xfrm>
            <a:off x="1139510" y="2592141"/>
            <a:ext cx="3383617" cy="3459653"/>
          </a:xfrm>
          <a:prstGeom prst="rect">
            <a:avLst/>
          </a:prstGeom>
          <a:ln w="12700">
            <a:miter lim="400000"/>
          </a:ln>
        </p:spPr>
      </p:pic>
      <p:sp>
        <p:nvSpPr>
          <p:cNvPr id="222" name="Text Box 3"/>
          <p:cNvSpPr txBox="1"/>
          <p:nvPr/>
        </p:nvSpPr>
        <p:spPr>
          <a:xfrm>
            <a:off x="1139510" y="1335134"/>
            <a:ext cx="7275515"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r>
              <a:t>Proporcionan una barrera: son una parte permanente de la máquina, son más adecuadas y preferibles que todos los otros tipos de protecciones.</a:t>
            </a:r>
          </a:p>
        </p:txBody>
      </p:sp>
      <p:sp>
        <p:nvSpPr>
          <p:cNvPr id="223" name="Rectangle 2"/>
          <p:cNvSpPr txBox="1">
            <a:spLocks noGrp="1"/>
          </p:cNvSpPr>
          <p:nvPr>
            <p:ph type="title"/>
          </p:nvPr>
        </p:nvSpPr>
        <p:spPr>
          <a:prstGeom prst="rect">
            <a:avLst/>
          </a:prstGeom>
        </p:spPr>
        <p:txBody>
          <a:bodyPr/>
          <a:lstStyle/>
          <a:p>
            <a:r>
              <a:rPr lang="en-US" dirty="0" smtClean="0"/>
              <a:t>Resguardos </a:t>
            </a:r>
            <a:r>
              <a:rPr lang="en-US" dirty="0" err="1" smtClean="0"/>
              <a:t>Fijos</a:t>
            </a:r>
            <a:endParaRPr dirty="0"/>
          </a:p>
        </p:txBody>
      </p:sp>
      <p:sp>
        <p:nvSpPr>
          <p:cNvPr id="22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 Box 5"/>
          <p:cNvSpPr txBox="1"/>
          <p:nvPr/>
        </p:nvSpPr>
        <p:spPr>
          <a:xfrm>
            <a:off x="5105400" y="3657600"/>
            <a:ext cx="2743200" cy="1574165"/>
          </a:xfrm>
          <a:prstGeom prst="rect">
            <a:avLst/>
          </a:prstGeom>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r>
              <a:rPr lang="en-US" dirty="0" err="1"/>
              <a:t>Resguardo</a:t>
            </a:r>
            <a:r>
              <a:rPr lang="en-US" dirty="0"/>
              <a:t> </a:t>
            </a:r>
            <a:r>
              <a:rPr lang="en-US" dirty="0" err="1"/>
              <a:t>fijo</a:t>
            </a:r>
            <a:r>
              <a:rPr lang="en-US" dirty="0"/>
              <a:t> con </a:t>
            </a:r>
            <a:r>
              <a:rPr lang="en-US" dirty="0" err="1" smtClean="0"/>
              <a:t>dispositivo</a:t>
            </a:r>
            <a:r>
              <a:rPr lang="en-US" dirty="0" smtClean="0"/>
              <a:t> </a:t>
            </a:r>
            <a:r>
              <a:rPr lang="en-US" dirty="0"/>
              <a:t>de  </a:t>
            </a:r>
            <a:r>
              <a:rPr lang="en-US" dirty="0" err="1"/>
              <a:t>enclavamiento</a:t>
            </a:r>
            <a:r>
              <a:rPr lang="en-US" dirty="0"/>
              <a:t> </a:t>
            </a:r>
            <a:r>
              <a:rPr dirty="0" smtClean="0"/>
              <a:t>en </a:t>
            </a:r>
            <a:r>
              <a:rPr dirty="0"/>
              <a:t>un tambor giratorio </a:t>
            </a:r>
          </a:p>
        </p:txBody>
      </p:sp>
      <p:pic>
        <p:nvPicPr>
          <p:cNvPr id="229" name="Interlocked Guard&#10;&#10;Picture 4" descr="Un tambor giratorio (equipo) con un resguardo fijo con dispositivo de enclavamiento que está en posición abierta&#10;"/>
          <p:cNvPicPr>
            <a:picLocks noChangeAspect="1"/>
          </p:cNvPicPr>
          <p:nvPr/>
        </p:nvPicPr>
        <p:blipFill>
          <a:blip r:embed="rId3">
            <a:extLst/>
          </a:blip>
          <a:stretch>
            <a:fillRect/>
          </a:stretch>
        </p:blipFill>
        <p:spPr>
          <a:xfrm>
            <a:off x="1295400" y="3048000"/>
            <a:ext cx="3154362" cy="2657475"/>
          </a:xfrm>
          <a:prstGeom prst="rect">
            <a:avLst/>
          </a:prstGeom>
          <a:ln w="12700">
            <a:miter lim="400000"/>
          </a:ln>
        </p:spPr>
      </p:pic>
      <p:sp>
        <p:nvSpPr>
          <p:cNvPr id="230" name="Text Box 3"/>
          <p:cNvSpPr txBox="1"/>
          <p:nvPr/>
        </p:nvSpPr>
        <p:spPr>
          <a:xfrm>
            <a:off x="1143000" y="1244349"/>
            <a:ext cx="6894513"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1900"/>
            </a:lvl1pPr>
          </a:lstStyle>
          <a:p>
            <a:r>
              <a:rPr lang="en-US" dirty="0" err="1" smtClean="0"/>
              <a:t>Cuando</a:t>
            </a:r>
            <a:r>
              <a:rPr lang="en-US" dirty="0" smtClean="0"/>
              <a:t> </a:t>
            </a:r>
            <a:r>
              <a:rPr lang="en-US" dirty="0"/>
              <a:t>se abre o quita este tipo de </a:t>
            </a:r>
            <a:r>
              <a:rPr lang="en-US" dirty="0" err="1" smtClean="0"/>
              <a:t>resguardo</a:t>
            </a:r>
            <a:r>
              <a:rPr lang="en-US" dirty="0" smtClean="0"/>
              <a:t>, </a:t>
            </a:r>
            <a:r>
              <a:rPr lang="en-US" dirty="0"/>
              <a:t>el mecanismo de </a:t>
            </a:r>
            <a:r>
              <a:rPr lang="en-US" dirty="0" err="1"/>
              <a:t>disparo</a:t>
            </a:r>
            <a:r>
              <a:rPr lang="en-US" dirty="0"/>
              <a:t> </a:t>
            </a:r>
            <a:r>
              <a:rPr lang="en-US" dirty="0" smtClean="0"/>
              <a:t>se </a:t>
            </a:r>
            <a:r>
              <a:rPr lang="en-US" dirty="0" err="1"/>
              <a:t>desconecta</a:t>
            </a:r>
            <a:r>
              <a:rPr lang="en-US" dirty="0"/>
              <a:t> </a:t>
            </a:r>
            <a:r>
              <a:rPr lang="en-US" dirty="0" smtClean="0"/>
              <a:t>y/o la </a:t>
            </a:r>
            <a:r>
              <a:rPr lang="en-US" dirty="0" err="1" smtClean="0"/>
              <a:t>máquina</a:t>
            </a:r>
            <a:r>
              <a:rPr lang="en-US" dirty="0" smtClean="0"/>
              <a:t> se </a:t>
            </a:r>
            <a:r>
              <a:rPr lang="en-US" dirty="0" err="1" smtClean="0"/>
              <a:t>apaga</a:t>
            </a:r>
            <a:r>
              <a:rPr lang="en-US" dirty="0" smtClean="0"/>
              <a:t> o </a:t>
            </a:r>
            <a:r>
              <a:rPr lang="en-US" dirty="0" err="1" smtClean="0"/>
              <a:t>desconecta</a:t>
            </a:r>
            <a:r>
              <a:rPr lang="en-US" dirty="0" smtClean="0"/>
              <a:t> </a:t>
            </a:r>
            <a:r>
              <a:rPr lang="en-US" dirty="0" err="1" smtClean="0"/>
              <a:t>automáticamente</a:t>
            </a:r>
            <a:r>
              <a:rPr lang="en-US" dirty="0" smtClean="0"/>
              <a:t>. La </a:t>
            </a:r>
            <a:r>
              <a:rPr lang="en-US" dirty="0"/>
              <a:t>máquina no </a:t>
            </a:r>
            <a:r>
              <a:rPr lang="en-US" dirty="0" err="1"/>
              <a:t>puede</a:t>
            </a:r>
            <a:r>
              <a:rPr lang="en-US" dirty="0"/>
              <a:t> </a:t>
            </a:r>
            <a:r>
              <a:rPr lang="en-US" dirty="0" err="1" smtClean="0"/>
              <a:t>girar</a:t>
            </a:r>
            <a:r>
              <a:rPr lang="en-US" dirty="0" smtClean="0"/>
              <a:t> </a:t>
            </a:r>
            <a:r>
              <a:rPr lang="en-US" dirty="0" err="1" smtClean="0"/>
              <a:t>ni</a:t>
            </a:r>
            <a:r>
              <a:rPr lang="en-US" dirty="0" smtClean="0"/>
              <a:t> </a:t>
            </a:r>
            <a:r>
              <a:rPr lang="en-US" dirty="0" err="1" smtClean="0"/>
              <a:t>encenderse</a:t>
            </a:r>
            <a:r>
              <a:rPr lang="en-US" dirty="0" smtClean="0"/>
              <a:t> hasta </a:t>
            </a:r>
            <a:r>
              <a:rPr lang="en-US" dirty="0" err="1"/>
              <a:t>que</a:t>
            </a:r>
            <a:r>
              <a:rPr lang="en-US" dirty="0"/>
              <a:t> </a:t>
            </a:r>
            <a:r>
              <a:rPr lang="en-US" dirty="0" smtClean="0"/>
              <a:t>el </a:t>
            </a:r>
            <a:r>
              <a:rPr lang="en-US" dirty="0" err="1" smtClean="0"/>
              <a:t>resguardo</a:t>
            </a:r>
            <a:r>
              <a:rPr lang="en-US" dirty="0" smtClean="0"/>
              <a:t> se </a:t>
            </a:r>
            <a:r>
              <a:rPr lang="en-US" dirty="0" err="1" smtClean="0"/>
              <a:t>vuelve</a:t>
            </a:r>
            <a:r>
              <a:rPr lang="en-US" dirty="0" smtClean="0"/>
              <a:t> </a:t>
            </a:r>
            <a:r>
              <a:rPr lang="en-US" dirty="0"/>
              <a:t>a su posición original.</a:t>
            </a:r>
            <a:endParaRPr dirty="0"/>
          </a:p>
        </p:txBody>
      </p:sp>
      <p:sp>
        <p:nvSpPr>
          <p:cNvPr id="231" name="Rectangle 2"/>
          <p:cNvSpPr txBox="1">
            <a:spLocks noGrp="1"/>
          </p:cNvSpPr>
          <p:nvPr>
            <p:ph type="title"/>
          </p:nvPr>
        </p:nvSpPr>
        <p:spPr>
          <a:xfrm>
            <a:off x="457200" y="274638"/>
            <a:ext cx="6858000" cy="843603"/>
          </a:xfrm>
          <a:prstGeom prst="rect">
            <a:avLst/>
          </a:prstGeom>
        </p:spPr>
        <p:txBody>
          <a:bodyPr>
            <a:normAutofit fontScale="90000"/>
          </a:bodyPr>
          <a:lstStyle/>
          <a:p>
            <a:r>
              <a:rPr lang="en-US" dirty="0" err="1" smtClean="0"/>
              <a:t>Resguardo</a:t>
            </a:r>
            <a:r>
              <a:rPr lang="en-US" dirty="0" smtClean="0"/>
              <a:t> </a:t>
            </a:r>
            <a:r>
              <a:rPr lang="en-US" dirty="0" err="1" smtClean="0"/>
              <a:t>fijo</a:t>
            </a:r>
            <a:r>
              <a:rPr lang="en-US" dirty="0" smtClean="0"/>
              <a:t> </a:t>
            </a:r>
            <a:r>
              <a:rPr dirty="0" smtClean="0"/>
              <a:t>con</a:t>
            </a:r>
            <a:r>
              <a:rPr lang="en-US" dirty="0" smtClean="0"/>
              <a:t> </a:t>
            </a:r>
            <a:r>
              <a:rPr lang="en-US" dirty="0" err="1" smtClean="0"/>
              <a:t>dispositivo</a:t>
            </a:r>
            <a:r>
              <a:rPr lang="en-US" dirty="0" smtClean="0"/>
              <a:t> de </a:t>
            </a:r>
            <a:r>
              <a:rPr dirty="0" smtClean="0"/>
              <a:t> </a:t>
            </a:r>
            <a:r>
              <a:rPr lang="en-US" dirty="0" err="1" smtClean="0"/>
              <a:t>e</a:t>
            </a:r>
            <a:r>
              <a:rPr dirty="0" err="1" smtClean="0"/>
              <a:t>nclavamiento</a:t>
            </a:r>
            <a:r>
              <a:rPr dirty="0" smtClean="0"/>
              <a:t> </a:t>
            </a:r>
            <a:endParaRPr dirty="0"/>
          </a:p>
        </p:txBody>
      </p:sp>
      <p:sp>
        <p:nvSpPr>
          <p:cNvPr id="232" name="Slide Number Placeholder 2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 Box 5"/>
          <p:cNvSpPr txBox="1"/>
          <p:nvPr/>
        </p:nvSpPr>
        <p:spPr>
          <a:xfrm>
            <a:off x="5105400" y="3518756"/>
            <a:ext cx="2609850" cy="1200329"/>
          </a:xfrm>
          <a:prstGeom prst="rect">
            <a:avLst/>
          </a:prstGeom>
          <a:solidFill>
            <a:srgbClr val="FFFFFF"/>
          </a:solidFill>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r>
              <a:rPr lang="en-US" dirty="0" err="1" smtClean="0"/>
              <a:t>Resguardo</a:t>
            </a:r>
            <a:r>
              <a:rPr lang="en-US" dirty="0" smtClean="0"/>
              <a:t> </a:t>
            </a:r>
            <a:r>
              <a:rPr lang="en-US" dirty="0" err="1" smtClean="0"/>
              <a:t>regulable</a:t>
            </a:r>
            <a:r>
              <a:rPr lang="en-US" dirty="0" smtClean="0"/>
              <a:t> para la </a:t>
            </a:r>
            <a:r>
              <a:rPr lang="en-US" dirty="0" err="1" smtClean="0"/>
              <a:t>hoja</a:t>
            </a:r>
            <a:r>
              <a:rPr lang="en-US" dirty="0" smtClean="0"/>
              <a:t> de sierra sin fin </a:t>
            </a:r>
            <a:endParaRPr dirty="0"/>
          </a:p>
        </p:txBody>
      </p:sp>
      <p:pic>
        <p:nvPicPr>
          <p:cNvPr id="237" name="Band Saw&#10;&#10;Picture 4" descr="Una sierra de cinta vertical que tiene colocada una cubierta protectora ajustable&#10;"/>
          <p:cNvPicPr>
            <a:picLocks noChangeAspect="1"/>
          </p:cNvPicPr>
          <p:nvPr/>
        </p:nvPicPr>
        <p:blipFill>
          <a:blip r:embed="rId3">
            <a:extLst/>
          </a:blip>
          <a:stretch>
            <a:fillRect/>
          </a:stretch>
        </p:blipFill>
        <p:spPr>
          <a:xfrm>
            <a:off x="1295400" y="2871734"/>
            <a:ext cx="2830514" cy="3021120"/>
          </a:xfrm>
          <a:prstGeom prst="rect">
            <a:avLst/>
          </a:prstGeom>
          <a:ln w="12700">
            <a:miter lim="400000"/>
          </a:ln>
        </p:spPr>
      </p:pic>
      <p:sp>
        <p:nvSpPr>
          <p:cNvPr id="238" name="Text Box 3"/>
          <p:cNvSpPr txBox="1"/>
          <p:nvPr/>
        </p:nvSpPr>
        <p:spPr>
          <a:xfrm>
            <a:off x="1168233" y="1409035"/>
            <a:ext cx="6627813" cy="828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r>
              <a:t>Proporciona una barrera que puede ajustarse para facilitar una variedad de operaciones de producción. </a:t>
            </a:r>
          </a:p>
        </p:txBody>
      </p:sp>
      <p:sp>
        <p:nvSpPr>
          <p:cNvPr id="239" name="Rectangle 2"/>
          <p:cNvSpPr txBox="1">
            <a:spLocks noGrp="1"/>
          </p:cNvSpPr>
          <p:nvPr>
            <p:ph type="title"/>
          </p:nvPr>
        </p:nvSpPr>
        <p:spPr>
          <a:prstGeom prst="rect">
            <a:avLst/>
          </a:prstGeom>
        </p:spPr>
        <p:txBody>
          <a:bodyPr/>
          <a:lstStyle/>
          <a:p>
            <a:r>
              <a:rPr lang="en-US" dirty="0" err="1" smtClean="0"/>
              <a:t>Resguardo</a:t>
            </a:r>
            <a:r>
              <a:rPr lang="en-US" dirty="0" smtClean="0"/>
              <a:t> </a:t>
            </a:r>
            <a:r>
              <a:rPr lang="en-US" dirty="0" err="1" smtClean="0"/>
              <a:t>Regulable</a:t>
            </a:r>
            <a:endParaRPr dirty="0"/>
          </a:p>
        </p:txBody>
      </p:sp>
      <p:sp>
        <p:nvSpPr>
          <p:cNvPr id="240" name="Slide Number Placeholder 2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Box 5"/>
          <p:cNvSpPr txBox="1"/>
          <p:nvPr/>
        </p:nvSpPr>
        <p:spPr>
          <a:xfrm>
            <a:off x="4953000" y="3124200"/>
            <a:ext cx="2870200" cy="977265"/>
          </a:xfrm>
          <a:prstGeom prst="rect">
            <a:avLst/>
          </a:prstGeom>
          <a:solidFill>
            <a:srgbClr val="FFFFFF"/>
          </a:solidFill>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1900"/>
            </a:lvl1pPr>
          </a:lstStyle>
          <a:p>
            <a:r>
              <a:rPr dirty="0"/>
              <a:t>Sierra circular de mesa con </a:t>
            </a:r>
            <a:r>
              <a:rPr dirty="0" smtClean="0"/>
              <a:t>un</a:t>
            </a:r>
            <a:r>
              <a:rPr lang="en-US" dirty="0" smtClean="0"/>
              <a:t> resguardo </a:t>
            </a:r>
            <a:r>
              <a:rPr lang="en-US" dirty="0"/>
              <a:t>de ajuste </a:t>
            </a:r>
            <a:r>
              <a:rPr lang="en-US" dirty="0" smtClean="0"/>
              <a:t>autorregulable</a:t>
            </a:r>
            <a:endParaRPr dirty="0"/>
          </a:p>
        </p:txBody>
      </p:sp>
      <p:sp>
        <p:nvSpPr>
          <p:cNvPr id="246" name="Text Box 3"/>
          <p:cNvSpPr txBox="1"/>
          <p:nvPr/>
        </p:nvSpPr>
        <p:spPr>
          <a:xfrm>
            <a:off x="1143000" y="1365536"/>
            <a:ext cx="7217875" cy="828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r>
              <a:rPr dirty="0"/>
              <a:t>Proporciona una barrera que se mueve según el tamaño de la pieza/material que ingresa al área de peligro. </a:t>
            </a:r>
          </a:p>
        </p:txBody>
      </p:sp>
      <p:sp>
        <p:nvSpPr>
          <p:cNvPr id="247" name="Rectangle 2"/>
          <p:cNvSpPr txBox="1">
            <a:spLocks noGrp="1"/>
          </p:cNvSpPr>
          <p:nvPr>
            <p:ph type="title"/>
          </p:nvPr>
        </p:nvSpPr>
        <p:spPr>
          <a:prstGeom prst="rect">
            <a:avLst/>
          </a:prstGeom>
        </p:spPr>
        <p:txBody>
          <a:bodyPr/>
          <a:lstStyle/>
          <a:p>
            <a:r>
              <a:rPr lang="en-US" dirty="0" smtClean="0"/>
              <a:t>Resguardos de </a:t>
            </a:r>
            <a:r>
              <a:rPr lang="en-US" dirty="0" err="1" smtClean="0"/>
              <a:t>ajuste</a:t>
            </a:r>
            <a:r>
              <a:rPr dirty="0" smtClean="0"/>
              <a:t> </a:t>
            </a:r>
            <a:r>
              <a:rPr lang="en-US" dirty="0" smtClean="0"/>
              <a:t>autorregulable</a:t>
            </a:r>
            <a:endParaRPr dirty="0"/>
          </a:p>
        </p:txBody>
      </p:sp>
      <p:sp>
        <p:nvSpPr>
          <p:cNvPr id="248" name="Slide Number Placeholder 2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pic>
        <p:nvPicPr>
          <p:cNvPr id="2" name="Picture 1" title="Una sierra circular de mesa con un resguardo de ajuste autorregula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7609" y="2577465"/>
            <a:ext cx="3115159"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3"/>
          <p:cNvSpPr txBox="1">
            <a:spLocks noGrp="1"/>
          </p:cNvSpPr>
          <p:nvPr>
            <p:ph type="body" idx="1"/>
          </p:nvPr>
        </p:nvSpPr>
        <p:spPr>
          <a:prstGeom prst="rect">
            <a:avLst/>
          </a:prstGeom>
        </p:spPr>
        <p:txBody>
          <a:bodyPr/>
          <a:lstStyle/>
          <a:p>
            <a:pPr marL="301625" indent="-301625">
              <a:spcBef>
                <a:spcPts val="800"/>
              </a:spcBef>
              <a:defRPr sz="2800"/>
            </a:pPr>
            <a:r>
              <a:t>Detectan presencia</a:t>
            </a:r>
          </a:p>
          <a:p>
            <a:pPr marL="301625" indent="-301625">
              <a:spcBef>
                <a:spcPts val="800"/>
              </a:spcBef>
              <a:defRPr sz="2800"/>
            </a:pPr>
            <a:r>
              <a:t>Jalan hacia atrás</a:t>
            </a:r>
          </a:p>
          <a:p>
            <a:pPr marL="301625" indent="-301625">
              <a:spcBef>
                <a:spcPts val="800"/>
              </a:spcBef>
              <a:defRPr sz="2800"/>
            </a:pPr>
            <a:r>
              <a:t>Restringen/Limitan</a:t>
            </a:r>
          </a:p>
          <a:p>
            <a:pPr marL="301625" indent="-301625">
              <a:spcBef>
                <a:spcPts val="800"/>
              </a:spcBef>
              <a:defRPr sz="2800"/>
            </a:pPr>
            <a:r>
              <a:t>Actúan como controles de seguridad y detienen la máquina al activarse</a:t>
            </a:r>
          </a:p>
          <a:p>
            <a:pPr marL="301625" indent="-301625">
              <a:spcBef>
                <a:spcPts val="800"/>
              </a:spcBef>
              <a:defRPr sz="2800"/>
            </a:pPr>
            <a:r>
              <a:t>Crean una barrera de protección</a:t>
            </a:r>
          </a:p>
        </p:txBody>
      </p:sp>
      <p:sp>
        <p:nvSpPr>
          <p:cNvPr id="253" name="Rectangle 2"/>
          <p:cNvSpPr txBox="1">
            <a:spLocks noGrp="1"/>
          </p:cNvSpPr>
          <p:nvPr>
            <p:ph type="title"/>
          </p:nvPr>
        </p:nvSpPr>
        <p:spPr>
          <a:prstGeom prst="rect">
            <a:avLst/>
          </a:prstGeom>
        </p:spPr>
        <p:txBody>
          <a:bodyPr/>
          <a:lstStyle/>
          <a:p>
            <a:r>
              <a:rPr dirty="0"/>
              <a:t>Dispositivos para la </a:t>
            </a:r>
            <a:r>
              <a:rPr lang="en-US" dirty="0" smtClean="0"/>
              <a:t>p</a:t>
            </a:r>
            <a:r>
              <a:rPr dirty="0" smtClean="0"/>
              <a:t>rotección </a:t>
            </a:r>
            <a:r>
              <a:rPr dirty="0"/>
              <a:t>contra </a:t>
            </a:r>
            <a:r>
              <a:rPr lang="en-US" dirty="0" smtClean="0"/>
              <a:t>d</a:t>
            </a:r>
            <a:r>
              <a:rPr dirty="0" smtClean="0"/>
              <a:t>años </a:t>
            </a:r>
            <a:r>
              <a:rPr lang="en-US" dirty="0" smtClean="0"/>
              <a:t>f</a:t>
            </a:r>
            <a:r>
              <a:rPr dirty="0" smtClean="0"/>
              <a:t>ísicos </a:t>
            </a:r>
            <a:endParaRPr dirty="0"/>
          </a:p>
        </p:txBody>
      </p:sp>
      <p:sp>
        <p:nvSpPr>
          <p:cNvPr id="254"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3075"/>
          <p:cNvSpPr txBox="1">
            <a:spLocks noGrp="1"/>
          </p:cNvSpPr>
          <p:nvPr>
            <p:ph type="body" idx="1"/>
          </p:nvPr>
        </p:nvSpPr>
        <p:spPr>
          <a:prstGeom prst="rect">
            <a:avLst/>
          </a:prstGeom>
        </p:spPr>
        <p:txBody>
          <a:bodyPr/>
          <a:lstStyle/>
          <a:p>
            <a:pPr>
              <a:defRPr sz="2300"/>
            </a:pPr>
            <a:r>
              <a:rPr dirty="0"/>
              <a:t>Los principios de </a:t>
            </a:r>
            <a:r>
              <a:rPr dirty="0" smtClean="0"/>
              <a:t>l</a:t>
            </a:r>
            <a:r>
              <a:rPr lang="en-US" dirty="0" smtClean="0"/>
              <a:t>o</a:t>
            </a:r>
            <a:r>
              <a:rPr dirty="0" smtClean="0"/>
              <a:t>s </a:t>
            </a:r>
            <a:r>
              <a:rPr lang="en-US" dirty="0" smtClean="0"/>
              <a:t>resguardos</a:t>
            </a:r>
            <a:r>
              <a:rPr dirty="0" smtClean="0"/>
              <a:t> </a:t>
            </a:r>
            <a:r>
              <a:rPr dirty="0"/>
              <a:t>de una </a:t>
            </a:r>
            <a:r>
              <a:rPr lang="en-US" dirty="0" smtClean="0"/>
              <a:t>m</a:t>
            </a:r>
            <a:r>
              <a:rPr dirty="0" smtClean="0"/>
              <a:t>áquina</a:t>
            </a:r>
            <a:endParaRPr dirty="0"/>
          </a:p>
          <a:p>
            <a:pPr>
              <a:defRPr sz="2300"/>
            </a:pPr>
            <a:r>
              <a:rPr dirty="0"/>
              <a:t>Reconociendo los peligros</a:t>
            </a:r>
          </a:p>
          <a:p>
            <a:pPr>
              <a:defRPr sz="2300"/>
            </a:pPr>
            <a:r>
              <a:rPr dirty="0"/>
              <a:t>Evaluando los riesgos </a:t>
            </a:r>
          </a:p>
          <a:p>
            <a:pPr>
              <a:defRPr sz="2300"/>
            </a:pPr>
            <a:r>
              <a:rPr dirty="0"/>
              <a:t>Controlando los riesgos</a:t>
            </a:r>
          </a:p>
          <a:p>
            <a:pPr>
              <a:defRPr sz="2300"/>
            </a:pPr>
            <a:r>
              <a:rPr dirty="0"/>
              <a:t>Subparte O - los aspectos mas destacados </a:t>
            </a:r>
          </a:p>
          <a:p>
            <a:pPr>
              <a:defRPr sz="2300"/>
            </a:pPr>
            <a:r>
              <a:rPr dirty="0"/>
              <a:t>Las responsabilidades del empleador</a:t>
            </a:r>
          </a:p>
          <a:p>
            <a:pPr>
              <a:defRPr sz="2300"/>
            </a:pPr>
            <a:r>
              <a:rPr dirty="0"/>
              <a:t>Las responsabilidades de los empleados </a:t>
            </a:r>
          </a:p>
        </p:txBody>
      </p:sp>
      <p:sp>
        <p:nvSpPr>
          <p:cNvPr id="135" name="Rectangle 3074"/>
          <p:cNvSpPr txBox="1">
            <a:spLocks noGrp="1"/>
          </p:cNvSpPr>
          <p:nvPr>
            <p:ph type="title"/>
          </p:nvPr>
        </p:nvSpPr>
        <p:spPr>
          <a:prstGeom prst="rect">
            <a:avLst/>
          </a:prstGeom>
        </p:spPr>
        <p:txBody>
          <a:bodyPr/>
          <a:lstStyle/>
          <a:p>
            <a:r>
              <a:rPr lang="en-US" dirty="0" smtClean="0"/>
              <a:t>Trataremos:</a:t>
            </a:r>
            <a:endParaRPr dirty="0"/>
          </a:p>
        </p:txBody>
      </p:sp>
      <p:sp>
        <p:nvSpPr>
          <p:cNvPr id="136" name="Slide Number Placeholder 14"/>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2" name="Rectangle 1"/>
          <p:cNvSpPr/>
          <p:nvPr/>
        </p:nvSpPr>
        <p:spPr>
          <a:xfrm>
            <a:off x="168234" y="5216251"/>
            <a:ext cx="8778240" cy="1169551"/>
          </a:xfrm>
          <a:prstGeom prst="rect">
            <a:avLst/>
          </a:prstGeom>
        </p:spPr>
        <p:txBody>
          <a:bodyPr wrap="square">
            <a:spAutoFit/>
          </a:bodyPr>
          <a:lstStyle/>
          <a:p>
            <a:r>
              <a:rPr lang="es-ES" sz="1400" dirty="0"/>
              <a:t>El material informativo fue producido de acuerdo con la donación número SH-31197-SH7, proveniente de la Oficina Gubernamental para la Administración de la Salud y la Seguridad Ocupacional del Departamento del Trabajo de los EE. UU. La misma no refleja necesariamente los puntos de vista ni las políticas del Departamento del Trabajo de los EE. UU., ni implica el respaldo del gobierno de los EE. UU.  a los nombres comerciales, productos comerciales u organizaciones aquí mencionadas.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3" descr="Una máquina con una cubierta protectora para casos de ligeros contactos físicos/toques"/>
          <p:cNvPicPr>
            <a:picLocks noChangeAspect="1"/>
          </p:cNvPicPr>
          <p:nvPr/>
        </p:nvPicPr>
        <p:blipFill>
          <a:blip r:embed="rId3">
            <a:extLst/>
          </a:blip>
          <a:stretch>
            <a:fillRect/>
          </a:stretch>
        </p:blipFill>
        <p:spPr>
          <a:xfrm>
            <a:off x="4633228" y="1704975"/>
            <a:ext cx="4264034" cy="3200400"/>
          </a:xfrm>
          <a:prstGeom prst="rect">
            <a:avLst/>
          </a:prstGeom>
          <a:ln w="12700">
            <a:miter lim="400000"/>
          </a:ln>
        </p:spPr>
      </p:pic>
      <p:pic>
        <p:nvPicPr>
          <p:cNvPr id="259" name="light curtain&#10;&#10;Picture 2" descr="Una prensa con una cortina de luz"/>
          <p:cNvPicPr>
            <a:picLocks noChangeAspect="1"/>
          </p:cNvPicPr>
          <p:nvPr/>
        </p:nvPicPr>
        <p:blipFill>
          <a:blip r:embed="rId4">
            <a:extLst/>
          </a:blip>
          <a:stretch>
            <a:fillRect/>
          </a:stretch>
        </p:blipFill>
        <p:spPr>
          <a:xfrm>
            <a:off x="381000" y="1600200"/>
            <a:ext cx="4038600" cy="3409950"/>
          </a:xfrm>
          <a:prstGeom prst="rect">
            <a:avLst/>
          </a:prstGeom>
          <a:ln w="12700">
            <a:miter lim="400000"/>
          </a:ln>
        </p:spPr>
      </p:pic>
      <p:sp>
        <p:nvSpPr>
          <p:cNvPr id="260" name="Title 2"/>
          <p:cNvSpPr txBox="1">
            <a:spLocks noGrp="1"/>
          </p:cNvSpPr>
          <p:nvPr>
            <p:ph type="title"/>
          </p:nvPr>
        </p:nvSpPr>
        <p:spPr>
          <a:prstGeom prst="rect">
            <a:avLst/>
          </a:prstGeom>
        </p:spPr>
        <p:txBody>
          <a:bodyPr>
            <a:normAutofit/>
          </a:bodyPr>
          <a:lstStyle/>
          <a:p>
            <a:pPr defTabSz="257175">
              <a:defRPr sz="2250"/>
            </a:pPr>
            <a:r>
              <a:rPr lang="es-ES" altLang="en-US" sz="2400" dirty="0"/>
              <a:t>Dispositivo de Detección de Presencia</a:t>
            </a:r>
            <a:endParaRPr sz="2400" dirty="0"/>
          </a:p>
        </p:txBody>
      </p:sp>
      <p:sp>
        <p:nvSpPr>
          <p:cNvPr id="261" name="Slide Number Placeholder 26"/>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Optical sensors&#10;&#10;Picture 2" descr="La imagen muestra líneas rojas que indican los sensores ópticos alineados y formando la cortina de luz.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447800"/>
            <a:ext cx="7843918" cy="4840105"/>
          </a:xfrm>
          <a:prstGeom prst="rect">
            <a:avLst/>
          </a:prstGeom>
          <a:ln w="12700">
            <a:miter lim="400000"/>
          </a:ln>
        </p:spPr>
      </p:pic>
      <p:pic>
        <p:nvPicPr>
          <p:cNvPr id="266" name="optical sensors&#10;&#10;Picture 3" descr="Una mano interrumpiendo el campo de sensores ópticos que forman la cortina de luz"/>
          <p:cNvPicPr>
            <a:picLocks noChangeAspect="1"/>
          </p:cNvPicPr>
          <p:nvPr/>
        </p:nvPicPr>
        <p:blipFill>
          <a:blip r:embed="rId4">
            <a:extLst/>
          </a:blip>
          <a:stretch>
            <a:fillRect/>
          </a:stretch>
        </p:blipFill>
        <p:spPr>
          <a:xfrm>
            <a:off x="6629400" y="4579937"/>
            <a:ext cx="2514600" cy="2276476"/>
          </a:xfrm>
          <a:prstGeom prst="rect">
            <a:avLst/>
          </a:prstGeom>
          <a:ln w="12700">
            <a:miter lim="400000"/>
          </a:ln>
        </p:spPr>
      </p:pic>
      <p:sp>
        <p:nvSpPr>
          <p:cNvPr id="267" name="Title 4"/>
          <p:cNvSpPr txBox="1">
            <a:spLocks noGrp="1"/>
          </p:cNvSpPr>
          <p:nvPr>
            <p:ph type="title"/>
          </p:nvPr>
        </p:nvSpPr>
        <p:spPr>
          <a:xfrm>
            <a:off x="457200" y="274638"/>
            <a:ext cx="6858000" cy="944563"/>
          </a:xfrm>
          <a:prstGeom prst="rect">
            <a:avLst/>
          </a:prstGeom>
        </p:spPr>
        <p:txBody>
          <a:bodyPr/>
          <a:lstStyle/>
          <a:p>
            <a:pPr defTabSz="264032">
              <a:defRPr sz="2772"/>
            </a:pPr>
            <a:r>
              <a:rPr lang="es-ES" altLang="en-US" dirty="0" smtClean="0"/>
              <a:t>Dispositivo </a:t>
            </a:r>
            <a:r>
              <a:rPr lang="es-ES" altLang="en-US" dirty="0"/>
              <a:t>de Detección de Presencia</a:t>
            </a:r>
            <a:r>
              <a:rPr dirty="0"/>
              <a:t/>
            </a:r>
            <a:br>
              <a:rPr dirty="0"/>
            </a:br>
            <a:r>
              <a:rPr dirty="0"/>
              <a:t>(</a:t>
            </a:r>
            <a:r>
              <a:rPr lang="es-ES" altLang="en-US" dirty="0"/>
              <a:t>Cortina de Luz</a:t>
            </a:r>
            <a:r>
              <a:rPr dirty="0"/>
              <a:t>)</a:t>
            </a:r>
          </a:p>
        </p:txBody>
      </p:sp>
      <p:sp>
        <p:nvSpPr>
          <p:cNvPr id="268"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Restraints&#10;&#10;Picture 6" descr="Restricciones instaladas en una prensa plegadora. El gráfico muestra dos operadores, por lo que hay dos restricciones para cada operador"/>
          <p:cNvPicPr>
            <a:picLocks noChangeAspect="1"/>
          </p:cNvPicPr>
          <p:nvPr/>
        </p:nvPicPr>
        <p:blipFill>
          <a:blip r:embed="rId3">
            <a:extLst/>
          </a:blip>
          <a:stretch>
            <a:fillRect/>
          </a:stretch>
        </p:blipFill>
        <p:spPr>
          <a:xfrm>
            <a:off x="4724400" y="2038350"/>
            <a:ext cx="3810000" cy="3162300"/>
          </a:xfrm>
          <a:prstGeom prst="rect">
            <a:avLst/>
          </a:prstGeom>
          <a:ln w="12700">
            <a:miter lim="400000"/>
          </a:ln>
        </p:spPr>
      </p:pic>
      <p:pic>
        <p:nvPicPr>
          <p:cNvPr id="273" name="pullbacks&#10;&#10;Picture 7" descr="Un empleado que está trabajando con una prensa y él tiene conectados en sus muñecas dispositivos de protección del tipo tensores/retractores que jalan sus manos hacia atrás, para evitarle un daño físico.&#10;"/>
          <p:cNvPicPr>
            <a:picLocks noChangeAspect="1"/>
          </p:cNvPicPr>
          <p:nvPr/>
        </p:nvPicPr>
        <p:blipFill>
          <a:blip r:embed="rId4">
            <a:extLst/>
          </a:blip>
          <a:stretch>
            <a:fillRect/>
          </a:stretch>
        </p:blipFill>
        <p:spPr>
          <a:xfrm>
            <a:off x="1447800" y="1911191"/>
            <a:ext cx="2744789" cy="3732532"/>
          </a:xfrm>
          <a:prstGeom prst="rect">
            <a:avLst/>
          </a:prstGeom>
          <a:ln w="12700">
            <a:miter lim="400000"/>
          </a:ln>
        </p:spPr>
      </p:pic>
      <p:sp>
        <p:nvSpPr>
          <p:cNvPr id="274" name="Title 2"/>
          <p:cNvSpPr txBox="1">
            <a:spLocks noGrp="1"/>
          </p:cNvSpPr>
          <p:nvPr>
            <p:ph type="title"/>
          </p:nvPr>
        </p:nvSpPr>
        <p:spPr>
          <a:xfrm>
            <a:off x="763587" y="228600"/>
            <a:ext cx="6858001" cy="1143000"/>
          </a:xfrm>
          <a:prstGeom prst="rect">
            <a:avLst/>
          </a:prstGeom>
        </p:spPr>
        <p:txBody>
          <a:bodyPr>
            <a:normAutofit fontScale="90000"/>
          </a:bodyPr>
          <a:lstStyle/>
          <a:p>
            <a:r>
              <a:rPr dirty="0"/>
              <a:t>Los </a:t>
            </a:r>
            <a:r>
              <a:rPr lang="en-US" dirty="0" smtClean="0"/>
              <a:t>Jaladores/tiradores</a:t>
            </a:r>
            <a:r>
              <a:rPr dirty="0" smtClean="0"/>
              <a:t> </a:t>
            </a:r>
            <a:r>
              <a:rPr dirty="0"/>
              <a:t>y </a:t>
            </a:r>
            <a:r>
              <a:rPr lang="en-US" dirty="0" smtClean="0"/>
              <a:t>los dispositivos de sujeción/restricción</a:t>
            </a:r>
            <a:endParaRPr lang="en-US" dirty="0"/>
          </a:p>
        </p:txBody>
      </p:sp>
      <p:sp>
        <p:nvSpPr>
          <p:cNvPr id="275" name="Slide Number Placeholder 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itle 2"/>
          <p:cNvSpPr txBox="1">
            <a:spLocks noGrp="1"/>
          </p:cNvSpPr>
          <p:nvPr>
            <p:ph type="title"/>
          </p:nvPr>
        </p:nvSpPr>
        <p:spPr>
          <a:prstGeom prst="rect">
            <a:avLst/>
          </a:prstGeom>
        </p:spPr>
        <p:txBody>
          <a:bodyPr/>
          <a:lstStyle/>
          <a:p>
            <a:r>
              <a:rPr lang="en-US" dirty="0" err="1" smtClean="0"/>
              <a:t>Mando</a:t>
            </a:r>
            <a:r>
              <a:rPr lang="en-US" dirty="0" smtClean="0"/>
              <a:t> a dos </a:t>
            </a:r>
            <a:r>
              <a:rPr lang="en-US" dirty="0" err="1" smtClean="0"/>
              <a:t>manos</a:t>
            </a:r>
            <a:endParaRPr dirty="0"/>
          </a:p>
        </p:txBody>
      </p:sp>
      <p:sp>
        <p:nvSpPr>
          <p:cNvPr id="282" name="Slide Number Placeholder 3"/>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pic>
        <p:nvPicPr>
          <p:cNvPr id="280" name="Content Placeholder 7" descr="Mando a dos manos que tiene anillos alrededor de los controles para que los empleados tengan que empujar hacia abajo con ambas manos al mismo tiempo para comenzar el ciclo"/>
          <p:cNvPicPr>
            <a:picLocks noChangeAspect="1"/>
          </p:cNvPicPr>
          <p:nvPr/>
        </p:nvPicPr>
        <p:blipFill>
          <a:blip r:embed="rId3">
            <a:extLst/>
          </a:blip>
          <a:stretch>
            <a:fillRect/>
          </a:stretch>
        </p:blipFill>
        <p:spPr>
          <a:xfrm>
            <a:off x="609600" y="1752600"/>
            <a:ext cx="3733800" cy="3733800"/>
          </a:xfrm>
          <a:prstGeom prst="rect">
            <a:avLst/>
          </a:prstGeom>
          <a:ln w="12700">
            <a:miter lim="400000"/>
          </a:ln>
        </p:spPr>
      </p:pic>
      <p:pic>
        <p:nvPicPr>
          <p:cNvPr id="281" name="Content Placeholder 8" descr="un mando a dos manos donde el empleado está poniendo sus manos con el lado del meñique hacia abajo en las ranuras del control para comenzar el ciclo.&#10;"/>
          <p:cNvPicPr>
            <a:picLocks noChangeAspect="1"/>
          </p:cNvPicPr>
          <p:nvPr/>
        </p:nvPicPr>
        <p:blipFill>
          <a:blip r:embed="rId4">
            <a:extLst/>
          </a:blip>
          <a:stretch>
            <a:fillRect/>
          </a:stretch>
        </p:blipFill>
        <p:spPr>
          <a:xfrm>
            <a:off x="4724400" y="1752600"/>
            <a:ext cx="3962400" cy="415131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3"/>
          <p:cNvSpPr txBox="1">
            <a:spLocks noGrp="1"/>
          </p:cNvSpPr>
          <p:nvPr>
            <p:ph type="body" idx="1"/>
          </p:nvPr>
        </p:nvSpPr>
        <p:spPr>
          <a:xfrm>
            <a:off x="457200" y="1673116"/>
            <a:ext cx="4343400" cy="4749801"/>
          </a:xfrm>
          <a:prstGeom prst="rect">
            <a:avLst/>
          </a:prstGeom>
        </p:spPr>
        <p:txBody>
          <a:bodyPr/>
          <a:lstStyle/>
          <a:p>
            <a:pPr marL="301624" indent="-301624">
              <a:defRPr sz="3000"/>
            </a:pPr>
            <a:r>
              <a:t>Dispositivo ubicado alrededor del perímetro o cerca del área de peligro</a:t>
            </a:r>
          </a:p>
          <a:p>
            <a:pPr marL="301624" indent="-301624">
              <a:defRPr sz="3000"/>
            </a:pPr>
            <a:r>
              <a:t>El operator debe ser capaz de alcanzar el cable para detener la máquina</a:t>
            </a:r>
          </a:p>
        </p:txBody>
      </p:sp>
      <p:sp>
        <p:nvSpPr>
          <p:cNvPr id="288" name="Rectangle 2"/>
          <p:cNvSpPr txBox="1">
            <a:spLocks noGrp="1"/>
          </p:cNvSpPr>
          <p:nvPr>
            <p:ph type="title"/>
          </p:nvPr>
        </p:nvSpPr>
        <p:spPr>
          <a:xfrm>
            <a:off x="457200" y="270932"/>
            <a:ext cx="6858000" cy="1143001"/>
          </a:xfrm>
          <a:prstGeom prst="rect">
            <a:avLst/>
          </a:prstGeom>
        </p:spPr>
        <p:txBody>
          <a:bodyPr/>
          <a:lstStyle/>
          <a:p>
            <a:pPr defTabSz="291465">
              <a:defRPr sz="3400"/>
            </a:pPr>
            <a:r>
              <a:t>Cables de Seguridad para Desactivar la Máquina en Casos de Emergencia</a:t>
            </a:r>
          </a:p>
        </p:txBody>
      </p:sp>
      <p:sp>
        <p:nvSpPr>
          <p:cNvPr id="289"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pic>
        <p:nvPicPr>
          <p:cNvPr id="2" name="Picture 1" title=" Una máquina con rodillos grandes con cables de seguridad que detienen/desactivan la máquina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0585" y="1776820"/>
            <a:ext cx="3257550" cy="3905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cover dir="ld"/>
      </p:transition>
    </mc:Choice>
    <mc:Fallback xmlns:a14="http://schemas.microsoft.com/office/drawing/2010/main" xmlns:m="http://schemas.openxmlformats.org/officeDocument/2006/math"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Presence Sensing Mat&#10;&#10;Picture 3" descr="Alfombrillas o tapetes para la detección de presencia"/>
          <p:cNvPicPr>
            <a:picLocks noChangeAspect="1"/>
          </p:cNvPicPr>
          <p:nvPr/>
        </p:nvPicPr>
        <p:blipFill>
          <a:blip r:embed="rId3">
            <a:extLst/>
          </a:blip>
          <a:stretch>
            <a:fillRect/>
          </a:stretch>
        </p:blipFill>
        <p:spPr>
          <a:xfrm>
            <a:off x="4876800" y="2133600"/>
            <a:ext cx="3581400" cy="3429000"/>
          </a:xfrm>
          <a:prstGeom prst="rect">
            <a:avLst/>
          </a:prstGeom>
          <a:ln w="12700">
            <a:miter lim="400000"/>
          </a:ln>
        </p:spPr>
      </p:pic>
      <p:sp>
        <p:nvSpPr>
          <p:cNvPr id="295" name="Title 2"/>
          <p:cNvSpPr txBox="1">
            <a:spLocks noGrp="1"/>
          </p:cNvSpPr>
          <p:nvPr>
            <p:ph type="title"/>
          </p:nvPr>
        </p:nvSpPr>
        <p:spPr>
          <a:xfrm>
            <a:off x="533400" y="228600"/>
            <a:ext cx="6858000" cy="1143000"/>
          </a:xfrm>
          <a:prstGeom prst="rect">
            <a:avLst/>
          </a:prstGeom>
        </p:spPr>
        <p:txBody>
          <a:bodyPr/>
          <a:lstStyle/>
          <a:p>
            <a:r>
              <a:t>Otros Métodos</a:t>
            </a:r>
          </a:p>
        </p:txBody>
      </p:sp>
      <p:sp>
        <p:nvSpPr>
          <p:cNvPr id="296" name="Slide Number Placeholder 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pic>
        <p:nvPicPr>
          <p:cNvPr id="2" name="Picture 1" title="Alfombrillas o tapetes para la detección de presenci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1464128"/>
            <a:ext cx="3810000" cy="419100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 Box 5"/>
          <p:cNvSpPr txBox="1"/>
          <p:nvPr/>
        </p:nvSpPr>
        <p:spPr>
          <a:xfrm>
            <a:off x="5181600" y="5769509"/>
            <a:ext cx="1908175" cy="372471"/>
          </a:xfrm>
          <a:prstGeom prst="rect">
            <a:avLst/>
          </a:prstGeom>
          <a:solidFill>
            <a:srgbClr val="FFFFFF"/>
          </a:solidFill>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lvl1pPr>
              <a:defRPr sz="1900">
                <a:latin typeface="Arial"/>
                <a:ea typeface="Arial"/>
                <a:cs typeface="Arial"/>
                <a:sym typeface="Arial"/>
              </a:defRPr>
            </a:lvl1pPr>
          </a:lstStyle>
          <a:p>
            <a:r>
              <a:t>Barrera Cerrada</a:t>
            </a:r>
          </a:p>
        </p:txBody>
      </p:sp>
      <p:sp>
        <p:nvSpPr>
          <p:cNvPr id="302" name="Text Box 4"/>
          <p:cNvSpPr txBox="1"/>
          <p:nvPr/>
        </p:nvSpPr>
        <p:spPr>
          <a:xfrm>
            <a:off x="1524000" y="5809495"/>
            <a:ext cx="2212976" cy="372471"/>
          </a:xfrm>
          <a:prstGeom prst="rect">
            <a:avLst/>
          </a:prstGeom>
          <a:solidFill>
            <a:srgbClr val="FFFFFF"/>
          </a:solidFill>
          <a:ln>
            <a:solidFill>
              <a:srgbClr val="FFFFFF"/>
            </a:solidFill>
            <a:miter/>
          </a:ln>
          <a:extLst>
            <a:ext uri="{C572A759-6A51-4108-AA02-DFA0A04FC94B}">
              <ma14:wrappingTextBoxFlag xmlns="" xmlns:ma14="http://schemas.microsoft.com/office/mac/drawingml/2011/main" val="1"/>
            </a:ext>
          </a:extLst>
        </p:spPr>
        <p:txBody>
          <a:bodyPr lIns="45719" rIns="45719">
            <a:spAutoFit/>
          </a:bodyPr>
          <a:lstStyle>
            <a:lvl1pPr>
              <a:defRPr sz="1900">
                <a:latin typeface="Arial"/>
                <a:ea typeface="Arial"/>
                <a:cs typeface="Arial"/>
                <a:sym typeface="Arial"/>
              </a:defRPr>
            </a:lvl1pPr>
          </a:lstStyle>
          <a:p>
            <a:r>
              <a:rPr dirty="0"/>
              <a:t>Barrera Abierta</a:t>
            </a:r>
          </a:p>
        </p:txBody>
      </p:sp>
      <p:sp>
        <p:nvSpPr>
          <p:cNvPr id="304" name="Rectangle 3"/>
          <p:cNvSpPr txBox="1">
            <a:spLocks noGrp="1"/>
          </p:cNvSpPr>
          <p:nvPr>
            <p:ph type="body" idx="1"/>
          </p:nvPr>
        </p:nvSpPr>
        <p:spPr>
          <a:xfrm>
            <a:off x="457200" y="1019708"/>
            <a:ext cx="8415868" cy="4749801"/>
          </a:xfrm>
          <a:prstGeom prst="rect">
            <a:avLst/>
          </a:prstGeom>
        </p:spPr>
        <p:txBody>
          <a:bodyPr/>
          <a:lstStyle/>
          <a:p>
            <a:pPr>
              <a:spcBef>
                <a:spcPts val="600"/>
              </a:spcBef>
              <a:defRPr sz="2400"/>
            </a:pPr>
            <a:r>
              <a:t>Una barrera móvil, como dispositivo de seguridad, protege al operador en el punto de operación, antes de que se pueda iniciar el ciclo de la máquina</a:t>
            </a:r>
          </a:p>
          <a:p>
            <a:pPr marL="268111" indent="-268111">
              <a:spcBef>
                <a:spcPts val="600"/>
              </a:spcBef>
              <a:defRPr sz="2700"/>
            </a:pPr>
            <a:r>
              <a:rPr sz="2400"/>
              <a:t>Si la barrera no está cerrada completamente, la máquina no funcionará</a:t>
            </a:r>
            <a:r>
              <a:t> </a:t>
            </a:r>
          </a:p>
        </p:txBody>
      </p:sp>
      <p:sp>
        <p:nvSpPr>
          <p:cNvPr id="305" name="Rectangle 2"/>
          <p:cNvSpPr txBox="1">
            <a:spLocks noGrp="1"/>
          </p:cNvSpPr>
          <p:nvPr>
            <p:ph type="title"/>
          </p:nvPr>
        </p:nvSpPr>
        <p:spPr>
          <a:xfrm>
            <a:off x="457200" y="12094"/>
            <a:ext cx="6858000" cy="1143001"/>
          </a:xfrm>
          <a:prstGeom prst="rect">
            <a:avLst/>
          </a:prstGeom>
        </p:spPr>
        <p:txBody>
          <a:bodyPr/>
          <a:lstStyle/>
          <a:p>
            <a:r>
              <a:t>Dispositivo de Barrera Móvil</a:t>
            </a:r>
          </a:p>
        </p:txBody>
      </p:sp>
      <p:sp>
        <p:nvSpPr>
          <p:cNvPr id="306"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pic>
        <p:nvPicPr>
          <p:cNvPr id="2" name="Picture 1" title="Prensa con la barrera levantada y el punto de operación accesi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912" y="3032304"/>
            <a:ext cx="2596551" cy="2636196"/>
          </a:xfrm>
          <a:prstGeom prst="rect">
            <a:avLst/>
          </a:prstGeom>
        </p:spPr>
      </p:pic>
      <p:pic>
        <p:nvPicPr>
          <p:cNvPr id="3" name="Picture 2" title="Una prensa con la puerta barrera bajada y el punto de operación no accesibl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8649" y="3032304"/>
            <a:ext cx="2596551" cy="26070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cover dir="ld"/>
      </p:transition>
    </mc:Choice>
    <mc:Fallback xmlns:a14="http://schemas.microsoft.com/office/drawing/2010/main" xmlns:m="http://schemas.openxmlformats.org/officeDocument/2006/math"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Guarding by distance&#10;&#10;Picture 4" descr="En esta foto se muestra una manera de obtener protección física"/>
          <p:cNvPicPr>
            <a:picLocks noChangeAspect="1"/>
          </p:cNvPicPr>
          <p:nvPr/>
        </p:nvPicPr>
        <p:blipFill>
          <a:blip r:embed="rId3">
            <a:extLst/>
          </a:blip>
          <a:stretch>
            <a:fillRect/>
          </a:stretch>
        </p:blipFill>
        <p:spPr>
          <a:xfrm>
            <a:off x="5126037" y="1524000"/>
            <a:ext cx="3661831" cy="3622675"/>
          </a:xfrm>
          <a:prstGeom prst="rect">
            <a:avLst/>
          </a:prstGeom>
          <a:ln w="12700">
            <a:miter lim="400000"/>
          </a:ln>
        </p:spPr>
      </p:pic>
      <p:sp>
        <p:nvSpPr>
          <p:cNvPr id="311" name="Rectangle 3"/>
          <p:cNvSpPr txBox="1">
            <a:spLocks noGrp="1"/>
          </p:cNvSpPr>
          <p:nvPr>
            <p:ph type="body" idx="1"/>
          </p:nvPr>
        </p:nvSpPr>
        <p:spPr>
          <a:xfrm>
            <a:off x="457200" y="1413932"/>
            <a:ext cx="4419600" cy="4749801"/>
          </a:xfrm>
          <a:prstGeom prst="rect">
            <a:avLst/>
          </a:prstGeom>
        </p:spPr>
        <p:txBody>
          <a:bodyPr/>
          <a:lstStyle/>
          <a:p>
            <a:pPr>
              <a:spcBef>
                <a:spcPts val="500"/>
              </a:spcBef>
              <a:defRPr sz="2400"/>
            </a:pPr>
            <a:r>
              <a:t>Ubique la máquina o sus partes móviles peligrosas de modo que no sean accesibles, o no representen un peligro para el trabajador durante el funcionamiento normal de la máquina </a:t>
            </a:r>
          </a:p>
          <a:p>
            <a:pPr>
              <a:spcBef>
                <a:spcPts val="500"/>
              </a:spcBef>
              <a:defRPr sz="2400"/>
            </a:pPr>
            <a:r>
              <a:t>Manténgase a una distancia segura del área de peligro</a:t>
            </a:r>
          </a:p>
        </p:txBody>
      </p:sp>
      <p:sp>
        <p:nvSpPr>
          <p:cNvPr id="312" name="Rectangle 2"/>
          <p:cNvSpPr txBox="1">
            <a:spLocks noGrp="1"/>
          </p:cNvSpPr>
          <p:nvPr>
            <p:ph type="title"/>
          </p:nvPr>
        </p:nvSpPr>
        <p:spPr>
          <a:prstGeom prst="rect">
            <a:avLst/>
          </a:prstGeom>
        </p:spPr>
        <p:txBody>
          <a:bodyPr/>
          <a:lstStyle>
            <a:lvl1pPr defTabSz="322325">
              <a:defRPr sz="3384"/>
            </a:lvl1pPr>
          </a:lstStyle>
          <a:p>
            <a:r>
              <a:rPr lang="en-US" dirty="0" err="1" smtClean="0"/>
              <a:t>Distancias</a:t>
            </a:r>
            <a:r>
              <a:rPr lang="en-US" dirty="0" smtClean="0"/>
              <a:t> de </a:t>
            </a:r>
            <a:r>
              <a:rPr lang="en-US" dirty="0" err="1" smtClean="0"/>
              <a:t>seguridad</a:t>
            </a:r>
            <a:endParaRPr dirty="0"/>
          </a:p>
        </p:txBody>
      </p:sp>
      <p:sp>
        <p:nvSpPr>
          <p:cNvPr id="313"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Tree>
  </p:cSld>
  <p:clrMapOvr>
    <a:masterClrMapping/>
  </p:clrMapOvr>
  <mc:AlternateContent xmlns:mc="http://schemas.openxmlformats.org/markup-compatibility/2006" xmlns:p14="http://schemas.microsoft.com/office/powerpoint/2010/main">
    <mc:Choice Requires="p14">
      <p:transition spd="slow" p14:dur="1200">
        <p:cover dir="ld"/>
      </p:transition>
    </mc:Choice>
    <mc:Fallback xmlns:a14="http://schemas.microsoft.com/office/drawing/2010/main" xmlns:m="http://schemas.openxmlformats.org/officeDocument/2006/math"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Lathe&#10;&#10;Picture 2" descr="un torno con pantalla de protección&#10;"/>
          <p:cNvPicPr>
            <a:picLocks noChangeAspect="1"/>
          </p:cNvPicPr>
          <p:nvPr/>
        </p:nvPicPr>
        <p:blipFill>
          <a:blip r:embed="rId3">
            <a:extLst/>
          </a:blip>
          <a:stretch>
            <a:fillRect/>
          </a:stretch>
        </p:blipFill>
        <p:spPr>
          <a:xfrm>
            <a:off x="4986020" y="3060458"/>
            <a:ext cx="2628712" cy="2962517"/>
          </a:xfrm>
          <a:prstGeom prst="rect">
            <a:avLst/>
          </a:prstGeom>
          <a:ln w="12700">
            <a:miter lim="400000"/>
          </a:ln>
        </p:spPr>
      </p:pic>
      <p:pic>
        <p:nvPicPr>
          <p:cNvPr id="318" name="protective shield&#10;&#10;Picture 5" descr="taladro a presión con pantalla/barrera de protección"/>
          <p:cNvPicPr>
            <a:picLocks noChangeAspect="1"/>
          </p:cNvPicPr>
          <p:nvPr/>
        </p:nvPicPr>
        <p:blipFill>
          <a:blip r:embed="rId4">
            <a:extLst/>
          </a:blip>
          <a:stretch>
            <a:fillRect/>
          </a:stretch>
        </p:blipFill>
        <p:spPr>
          <a:xfrm>
            <a:off x="1811338" y="3065463"/>
            <a:ext cx="2303462" cy="2957512"/>
          </a:xfrm>
          <a:prstGeom prst="rect">
            <a:avLst/>
          </a:prstGeom>
          <a:ln w="12700">
            <a:miter lim="400000"/>
          </a:ln>
        </p:spPr>
      </p:pic>
      <p:sp>
        <p:nvSpPr>
          <p:cNvPr id="319" name="Text Box 4"/>
          <p:cNvSpPr txBox="1"/>
          <p:nvPr/>
        </p:nvSpPr>
        <p:spPr>
          <a:xfrm>
            <a:off x="1409700" y="1371600"/>
            <a:ext cx="7162800" cy="1564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r>
              <a:rPr dirty="0" smtClean="0"/>
              <a:t>Est</a:t>
            </a:r>
            <a:r>
              <a:rPr lang="en-US" dirty="0" smtClean="0"/>
              <a:t>a</a:t>
            </a:r>
            <a:r>
              <a:rPr dirty="0" smtClean="0"/>
              <a:t>s </a:t>
            </a:r>
            <a:r>
              <a:rPr dirty="0"/>
              <a:t>no </a:t>
            </a:r>
            <a:r>
              <a:rPr dirty="0" smtClean="0"/>
              <a:t>brindan protección </a:t>
            </a:r>
            <a:r>
              <a:rPr dirty="0"/>
              <a:t>completa contra los riesgos de una máquina, pero brindan cierta protección contra partículas lanzadas al aire, salpicaduras de aceites usados para </a:t>
            </a:r>
            <a:r>
              <a:rPr dirty="0" smtClean="0"/>
              <a:t>cortes</a:t>
            </a:r>
            <a:r>
              <a:rPr lang="en-US" dirty="0" smtClean="0"/>
              <a:t>,</a:t>
            </a:r>
            <a:r>
              <a:rPr dirty="0" smtClean="0"/>
              <a:t> </a:t>
            </a:r>
            <a:r>
              <a:rPr lang="en-US" dirty="0" smtClean="0"/>
              <a:t>o</a:t>
            </a:r>
            <a:r>
              <a:rPr dirty="0" smtClean="0"/>
              <a:t>  </a:t>
            </a:r>
            <a:r>
              <a:rPr dirty="0"/>
              <a:t>líquidos refrigerantes.</a:t>
            </a:r>
          </a:p>
        </p:txBody>
      </p:sp>
      <p:sp>
        <p:nvSpPr>
          <p:cNvPr id="320" name="Rectangle 2"/>
          <p:cNvSpPr txBox="1">
            <a:spLocks noGrp="1"/>
          </p:cNvSpPr>
          <p:nvPr>
            <p:ph type="title"/>
          </p:nvPr>
        </p:nvSpPr>
        <p:spPr>
          <a:prstGeom prst="rect">
            <a:avLst/>
          </a:prstGeom>
        </p:spPr>
        <p:txBody>
          <a:bodyPr/>
          <a:lstStyle/>
          <a:p>
            <a:r>
              <a:rPr dirty="0" smtClean="0"/>
              <a:t>Pantallas </a:t>
            </a:r>
            <a:r>
              <a:rPr lang="en-US" dirty="0" smtClean="0"/>
              <a:t>de protección</a:t>
            </a:r>
            <a:endParaRPr dirty="0"/>
          </a:p>
        </p:txBody>
      </p:sp>
      <p:sp>
        <p:nvSpPr>
          <p:cNvPr id="321" name="Slide Number Placeholder 2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28</a:t>
            </a:fld>
            <a:endParaRPr/>
          </a:p>
        </p:txBody>
      </p:sp>
    </p:spTree>
  </p:cSld>
  <p:clrMapOvr>
    <a:masterClrMapping/>
  </p:clrMapOvr>
  <mc:AlternateContent xmlns:mc="http://schemas.openxmlformats.org/markup-compatibility/2006" xmlns:p14="http://schemas.microsoft.com/office/powerpoint/2010/main">
    <mc:Choice Requires="p14">
      <p:transition spd="slow" p14:dur="1200">
        <p:cover dir="ld"/>
      </p:transition>
    </mc:Choice>
    <mc:Fallback xmlns:a14="http://schemas.microsoft.com/office/drawing/2010/main" xmlns:m="http://schemas.openxmlformats.org/officeDocument/2006/math"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Robot&#10;&#10;Picture 4" descr="Imagen de un robot que tiene un resguardo fijo alrededor del rob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81200" y="1676400"/>
            <a:ext cx="4992688" cy="4475163"/>
          </a:xfrm>
          <a:prstGeom prst="rect">
            <a:avLst/>
          </a:prstGeom>
          <a:ln w="12700">
            <a:miter lim="400000"/>
          </a:ln>
        </p:spPr>
      </p:pic>
      <p:sp>
        <p:nvSpPr>
          <p:cNvPr id="326" name="Rectangle 2"/>
          <p:cNvSpPr txBox="1">
            <a:spLocks noGrp="1"/>
          </p:cNvSpPr>
          <p:nvPr>
            <p:ph type="title"/>
          </p:nvPr>
        </p:nvSpPr>
        <p:spPr>
          <a:prstGeom prst="rect">
            <a:avLst/>
          </a:prstGeom>
        </p:spPr>
        <p:txBody>
          <a:bodyPr/>
          <a:lstStyle/>
          <a:p>
            <a:pPr>
              <a:defRPr sz="3200"/>
            </a:pPr>
            <a:r>
              <a:rPr dirty="0"/>
              <a:t>La Seguridad en el uso de </a:t>
            </a:r>
            <a:r>
              <a:rPr lang="en-US" dirty="0" smtClean="0"/>
              <a:t>r</a:t>
            </a:r>
            <a:r>
              <a:rPr dirty="0" smtClean="0"/>
              <a:t>obots </a:t>
            </a:r>
            <a:r>
              <a:rPr dirty="0"/>
              <a:t>– </a:t>
            </a:r>
            <a:br>
              <a:rPr dirty="0"/>
            </a:br>
            <a:r>
              <a:rPr dirty="0"/>
              <a:t>ANSI/RIA R15.06 2012 </a:t>
            </a:r>
          </a:p>
        </p:txBody>
      </p:sp>
      <p:sp>
        <p:nvSpPr>
          <p:cNvPr id="327"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xfrm>
            <a:off x="1416950" y="2542181"/>
            <a:ext cx="6858001" cy="1143001"/>
          </a:xfrm>
          <a:prstGeom prst="rect">
            <a:avLst/>
          </a:prstGeom>
        </p:spPr>
        <p:txBody>
          <a:bodyPr/>
          <a:lstStyle>
            <a:lvl1pPr>
              <a:defRPr sz="2800"/>
            </a:lvl1pPr>
          </a:lstStyle>
          <a:p>
            <a:r>
              <a:rPr dirty="0"/>
              <a:t>¿Por qué no están protegidas las máquinas?</a:t>
            </a:r>
          </a:p>
        </p:txBody>
      </p:sp>
      <p:sp>
        <p:nvSpPr>
          <p:cNvPr id="141" name="Slide Number Placeholder 22"/>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3"/>
          <p:cNvSpPr txBox="1">
            <a:spLocks noGrp="1"/>
          </p:cNvSpPr>
          <p:nvPr>
            <p:ph type="title"/>
          </p:nvPr>
        </p:nvSpPr>
        <p:spPr>
          <a:prstGeom prst="rect">
            <a:avLst/>
          </a:prstGeom>
        </p:spPr>
        <p:txBody>
          <a:bodyPr>
            <a:normAutofit fontScale="90000"/>
          </a:bodyPr>
          <a:lstStyle/>
          <a:p>
            <a:r>
              <a:rPr lang="en-US" sz="4400" dirty="0" smtClean="0"/>
              <a:t>Resguardos </a:t>
            </a:r>
            <a:r>
              <a:rPr lang="en-US" sz="4400" dirty="0" err="1" smtClean="0"/>
              <a:t>fijos</a:t>
            </a:r>
            <a:r>
              <a:rPr lang="en-US" dirty="0" smtClean="0"/>
              <a:t/>
            </a:r>
            <a:br>
              <a:rPr lang="en-US" dirty="0" smtClean="0"/>
            </a:br>
            <a:r>
              <a:rPr lang="en-US" sz="3100" dirty="0" smtClean="0"/>
              <a:t> </a:t>
            </a:r>
            <a:r>
              <a:rPr sz="3100" dirty="0" smtClean="0"/>
              <a:t>(</a:t>
            </a:r>
            <a:r>
              <a:rPr lang="en-US" sz="3100" dirty="0" err="1" smtClean="0"/>
              <a:t>Ventajas</a:t>
            </a:r>
            <a:r>
              <a:rPr lang="en-US" sz="3100" dirty="0" smtClean="0"/>
              <a:t> y </a:t>
            </a:r>
            <a:r>
              <a:rPr lang="en-US" sz="3100" dirty="0" err="1" smtClean="0"/>
              <a:t>Desventajas</a:t>
            </a:r>
            <a:r>
              <a:rPr sz="3100" dirty="0" smtClean="0"/>
              <a:t>)</a:t>
            </a:r>
            <a:endParaRPr sz="3100" dirty="0"/>
          </a:p>
        </p:txBody>
      </p:sp>
      <p:sp>
        <p:nvSpPr>
          <p:cNvPr id="332" name="Content Placeholder 4"/>
          <p:cNvSpPr txBox="1">
            <a:spLocks noGrp="1"/>
          </p:cNvSpPr>
          <p:nvPr>
            <p:ph type="body" sz="quarter" idx="1"/>
          </p:nvPr>
        </p:nvSpPr>
        <p:spPr>
          <a:xfrm>
            <a:off x="609719" y="2023368"/>
            <a:ext cx="3733562" cy="3767399"/>
          </a:xfrm>
          <a:prstGeom prst="rect">
            <a:avLst/>
          </a:prstGeom>
        </p:spPr>
        <p:txBody>
          <a:bodyPr/>
          <a:lstStyle/>
          <a:p>
            <a:pPr marL="0" indent="0" algn="ctr">
              <a:lnSpc>
                <a:spcPct val="80000"/>
              </a:lnSpc>
              <a:spcBef>
                <a:spcPts val="600"/>
              </a:spcBef>
              <a:buSzTx/>
              <a:buNone/>
              <a:defRPr sz="2700"/>
            </a:pPr>
            <a:r>
              <a:rPr lang="en-US" dirty="0" err="1" smtClean="0"/>
              <a:t>Ventajas</a:t>
            </a:r>
            <a:endParaRPr dirty="0"/>
          </a:p>
          <a:p>
            <a:pPr>
              <a:lnSpc>
                <a:spcPct val="80000"/>
              </a:lnSpc>
              <a:spcBef>
                <a:spcPts val="600"/>
              </a:spcBef>
              <a:defRPr sz="2700"/>
            </a:pPr>
            <a:r>
              <a:rPr lang="en-US" dirty="0" err="1"/>
              <a:t>Muchas</a:t>
            </a:r>
            <a:r>
              <a:rPr lang="en-US" dirty="0"/>
              <a:t> </a:t>
            </a:r>
            <a:r>
              <a:rPr lang="en-US" dirty="0" err="1" smtClean="0"/>
              <a:t>aplicaciones</a:t>
            </a:r>
            <a:endParaRPr lang="en-US" dirty="0" smtClean="0"/>
          </a:p>
          <a:p>
            <a:pPr>
              <a:lnSpc>
                <a:spcPct val="80000"/>
              </a:lnSpc>
              <a:spcBef>
                <a:spcPts val="600"/>
              </a:spcBef>
              <a:defRPr sz="2700"/>
            </a:pPr>
            <a:r>
              <a:rPr lang="en-US" dirty="0"/>
              <a:t>A menudo se </a:t>
            </a:r>
            <a:r>
              <a:rPr lang="en-US" dirty="0" err="1"/>
              <a:t>pueden</a:t>
            </a:r>
            <a:r>
              <a:rPr lang="en-US" dirty="0"/>
              <a:t> </a:t>
            </a:r>
            <a:r>
              <a:rPr lang="en-US" dirty="0" err="1"/>
              <a:t>construir</a:t>
            </a:r>
            <a:r>
              <a:rPr lang="en-US" dirty="0"/>
              <a:t> en la </a:t>
            </a:r>
            <a:r>
              <a:rPr lang="en-US" dirty="0" err="1" smtClean="0"/>
              <a:t>empresa</a:t>
            </a:r>
            <a:endParaRPr lang="en-US" dirty="0" smtClean="0"/>
          </a:p>
          <a:p>
            <a:pPr>
              <a:lnSpc>
                <a:spcPct val="80000"/>
              </a:lnSpc>
              <a:spcBef>
                <a:spcPts val="600"/>
              </a:spcBef>
              <a:defRPr sz="2700"/>
            </a:pPr>
            <a:r>
              <a:rPr lang="en-US" dirty="0" err="1"/>
              <a:t>Pueden</a:t>
            </a:r>
            <a:r>
              <a:rPr lang="en-US" dirty="0"/>
              <a:t> </a:t>
            </a:r>
            <a:r>
              <a:rPr lang="en-US" dirty="0" err="1"/>
              <a:t>proporcionar</a:t>
            </a:r>
            <a:r>
              <a:rPr lang="en-US" dirty="0"/>
              <a:t> la </a:t>
            </a:r>
            <a:r>
              <a:rPr lang="en-US" dirty="0" err="1"/>
              <a:t>máxima</a:t>
            </a:r>
            <a:r>
              <a:rPr lang="en-US" dirty="0"/>
              <a:t> </a:t>
            </a:r>
            <a:r>
              <a:rPr lang="en-US" dirty="0" err="1" smtClean="0"/>
              <a:t>protección</a:t>
            </a:r>
            <a:endParaRPr lang="en-US" dirty="0" smtClean="0"/>
          </a:p>
          <a:p>
            <a:pPr>
              <a:lnSpc>
                <a:spcPct val="80000"/>
              </a:lnSpc>
              <a:spcBef>
                <a:spcPts val="600"/>
              </a:spcBef>
              <a:defRPr sz="2700"/>
            </a:pPr>
            <a:r>
              <a:rPr lang="en-US" dirty="0" err="1"/>
              <a:t>Mantenimiento</a:t>
            </a:r>
            <a:r>
              <a:rPr lang="en-US" dirty="0"/>
              <a:t> </a:t>
            </a:r>
            <a:r>
              <a:rPr lang="en-US" dirty="0" err="1" smtClean="0"/>
              <a:t>mínimo</a:t>
            </a:r>
            <a:endParaRPr lang="en-US" dirty="0" smtClean="0"/>
          </a:p>
          <a:p>
            <a:pPr>
              <a:lnSpc>
                <a:spcPct val="80000"/>
              </a:lnSpc>
              <a:spcBef>
                <a:spcPts val="600"/>
              </a:spcBef>
              <a:defRPr sz="2700"/>
            </a:pPr>
            <a:r>
              <a:rPr lang="en-US" dirty="0" err="1" smtClean="0"/>
              <a:t>Adecuados</a:t>
            </a:r>
            <a:r>
              <a:rPr lang="en-US" dirty="0" smtClean="0"/>
              <a:t> </a:t>
            </a:r>
            <a:r>
              <a:rPr lang="en-US" dirty="0"/>
              <a:t>para </a:t>
            </a:r>
            <a:r>
              <a:rPr lang="en-US" dirty="0" err="1"/>
              <a:t>alta</a:t>
            </a:r>
            <a:r>
              <a:rPr lang="en-US" dirty="0"/>
              <a:t> </a:t>
            </a:r>
            <a:r>
              <a:rPr lang="en-US" dirty="0" err="1"/>
              <a:t>producción</a:t>
            </a:r>
            <a:endParaRPr dirty="0"/>
          </a:p>
        </p:txBody>
      </p:sp>
      <p:sp>
        <p:nvSpPr>
          <p:cNvPr id="334"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30</a:t>
            </a:fld>
            <a:endParaRPr/>
          </a:p>
        </p:txBody>
      </p:sp>
      <p:sp>
        <p:nvSpPr>
          <p:cNvPr id="333" name="Content Placeholder 5"/>
          <p:cNvSpPr txBox="1"/>
          <p:nvPr/>
        </p:nvSpPr>
        <p:spPr>
          <a:xfrm>
            <a:off x="4448908" y="2023367"/>
            <a:ext cx="4114800" cy="376739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92500"/>
          </a:bodyPr>
          <a:lstStyle/>
          <a:p>
            <a:pPr algn="ctr" defTabSz="325754">
              <a:spcBef>
                <a:spcPts val="500"/>
              </a:spcBef>
              <a:defRPr sz="2280"/>
            </a:pPr>
            <a:r>
              <a:rPr lang="en-US" sz="2600" dirty="0" err="1" smtClean="0"/>
              <a:t>Desventajas</a:t>
            </a:r>
            <a:endParaRPr sz="2600" dirty="0"/>
          </a:p>
          <a:p>
            <a:pPr marL="171450" indent="-171450">
              <a:buSzPct val="100000"/>
              <a:buFont typeface="Arial"/>
              <a:buChar char="•"/>
              <a:defRPr>
                <a:latin typeface="Arial"/>
                <a:ea typeface="Arial"/>
                <a:cs typeface="Arial"/>
                <a:sym typeface="Arial"/>
              </a:defRPr>
            </a:pPr>
            <a:r>
              <a:rPr lang="en-US" dirty="0" err="1"/>
              <a:t>Puede</a:t>
            </a:r>
            <a:r>
              <a:rPr lang="en-US" dirty="0"/>
              <a:t> </a:t>
            </a:r>
            <a:r>
              <a:rPr lang="en-US" dirty="0" err="1"/>
              <a:t>interferir</a:t>
            </a:r>
            <a:r>
              <a:rPr lang="en-US" dirty="0"/>
              <a:t> con la </a:t>
            </a:r>
            <a:r>
              <a:rPr lang="en-US" dirty="0" err="1"/>
              <a:t>visibilidad</a:t>
            </a:r>
            <a:r>
              <a:rPr lang="en-US" dirty="0"/>
              <a:t> del </a:t>
            </a:r>
            <a:r>
              <a:rPr lang="en-US" dirty="0" err="1"/>
              <a:t>trabajo</a:t>
            </a:r>
            <a:endParaRPr lang="en-US" dirty="0"/>
          </a:p>
          <a:p>
            <a:pPr marL="244316" indent="-244316" defTabSz="325754">
              <a:spcBef>
                <a:spcPts val="500"/>
              </a:spcBef>
              <a:buSzPct val="100000"/>
              <a:buFont typeface="Arial"/>
              <a:buChar char="•"/>
              <a:defRPr sz="2280"/>
            </a:pPr>
            <a:r>
              <a:rPr lang="en-US" dirty="0" err="1"/>
              <a:t>Puede</a:t>
            </a:r>
            <a:r>
              <a:rPr lang="en-US" dirty="0"/>
              <a:t> </a:t>
            </a:r>
            <a:r>
              <a:rPr lang="en-US" dirty="0" err="1"/>
              <a:t>limitarse</a:t>
            </a:r>
            <a:r>
              <a:rPr lang="en-US" dirty="0"/>
              <a:t> a </a:t>
            </a:r>
            <a:r>
              <a:rPr lang="en-US" dirty="0" err="1"/>
              <a:t>operaciones</a:t>
            </a:r>
            <a:r>
              <a:rPr lang="en-US" dirty="0"/>
              <a:t> </a:t>
            </a:r>
            <a:r>
              <a:rPr lang="en-US" dirty="0" err="1" smtClean="0"/>
              <a:t>específicas</a:t>
            </a:r>
            <a:r>
              <a:rPr lang="en-US" dirty="0" smtClean="0"/>
              <a:t> </a:t>
            </a:r>
            <a:r>
              <a:rPr dirty="0" smtClean="0"/>
              <a:t>(e.g</a:t>
            </a:r>
            <a:r>
              <a:rPr dirty="0"/>
              <a:t>., </a:t>
            </a:r>
            <a:r>
              <a:rPr lang="en-US" dirty="0" err="1" smtClean="0"/>
              <a:t>donde</a:t>
            </a:r>
            <a:r>
              <a:rPr lang="en-US" dirty="0" smtClean="0"/>
              <a:t> el </a:t>
            </a:r>
            <a:r>
              <a:rPr lang="en-US" dirty="0" err="1"/>
              <a:t>punto</a:t>
            </a:r>
            <a:r>
              <a:rPr lang="en-US" dirty="0"/>
              <a:t> de </a:t>
            </a:r>
            <a:r>
              <a:rPr lang="en-US" dirty="0" err="1"/>
              <a:t>operación</a:t>
            </a:r>
            <a:r>
              <a:rPr lang="en-US" dirty="0"/>
              <a:t> no </a:t>
            </a:r>
            <a:r>
              <a:rPr lang="en-US" dirty="0" err="1" smtClean="0"/>
              <a:t>es</a:t>
            </a:r>
            <a:r>
              <a:rPr lang="en-US" dirty="0" smtClean="0"/>
              <a:t> </a:t>
            </a:r>
            <a:r>
              <a:rPr lang="en-US" dirty="0" err="1" smtClean="0"/>
              <a:t>necessario</a:t>
            </a:r>
            <a:r>
              <a:rPr dirty="0" smtClean="0"/>
              <a:t>)</a:t>
            </a:r>
            <a:endParaRPr sz="3420" dirty="0"/>
          </a:p>
          <a:p>
            <a:pPr marL="244316" indent="-244316" defTabSz="325754">
              <a:spcBef>
                <a:spcPts val="500"/>
              </a:spcBef>
              <a:buSzPct val="100000"/>
              <a:buFont typeface="Arial"/>
              <a:buChar char="•"/>
              <a:defRPr sz="2280"/>
            </a:pPr>
            <a:r>
              <a:rPr lang="en-US" dirty="0"/>
              <a:t>El </a:t>
            </a:r>
            <a:r>
              <a:rPr lang="en-US" dirty="0" err="1"/>
              <a:t>ajuste</a:t>
            </a:r>
            <a:r>
              <a:rPr lang="en-US" dirty="0"/>
              <a:t> y la </a:t>
            </a:r>
            <a:r>
              <a:rPr lang="en-US" dirty="0" err="1"/>
              <a:t>reparación</a:t>
            </a:r>
            <a:r>
              <a:rPr lang="en-US" dirty="0"/>
              <a:t> de la </a:t>
            </a:r>
            <a:r>
              <a:rPr lang="en-US" dirty="0" err="1"/>
              <a:t>máquina</a:t>
            </a:r>
            <a:r>
              <a:rPr lang="en-US" dirty="0"/>
              <a:t> </a:t>
            </a:r>
            <a:r>
              <a:rPr lang="en-US" dirty="0" err="1" smtClean="0"/>
              <a:t>pueden</a:t>
            </a:r>
            <a:r>
              <a:rPr lang="en-US" dirty="0" smtClean="0"/>
              <a:t> </a:t>
            </a:r>
            <a:r>
              <a:rPr lang="en-US" dirty="0" err="1"/>
              <a:t>requerir</a:t>
            </a:r>
            <a:r>
              <a:rPr lang="en-US" dirty="0"/>
              <a:t> </a:t>
            </a:r>
            <a:r>
              <a:rPr lang="en-US" dirty="0" err="1"/>
              <a:t>su</a:t>
            </a:r>
            <a:r>
              <a:rPr lang="en-US" dirty="0"/>
              <a:t> </a:t>
            </a:r>
            <a:r>
              <a:rPr lang="en-US" dirty="0" err="1"/>
              <a:t>remoción</a:t>
            </a:r>
            <a:r>
              <a:rPr dirty="0" smtClean="0"/>
              <a:t>, </a:t>
            </a:r>
            <a:r>
              <a:rPr lang="en-US" dirty="0" err="1"/>
              <a:t>requiriendo</a:t>
            </a:r>
            <a:r>
              <a:rPr lang="en-US" dirty="0"/>
              <a:t> </a:t>
            </a:r>
            <a:r>
              <a:rPr lang="en-US" dirty="0" err="1" smtClean="0"/>
              <a:t>otro</a:t>
            </a:r>
            <a:r>
              <a:rPr lang="en-US" dirty="0" smtClean="0"/>
              <a:t> </a:t>
            </a:r>
            <a:r>
              <a:rPr lang="en-US" dirty="0" err="1"/>
              <a:t>resguardo</a:t>
            </a:r>
            <a:r>
              <a:rPr lang="en-US" dirty="0"/>
              <a:t> para el </a:t>
            </a:r>
            <a:r>
              <a:rPr lang="en-US" dirty="0" err="1"/>
              <a:t>mantenimiento</a:t>
            </a:r>
            <a:r>
              <a:rPr lang="en-US" dirty="0"/>
              <a:t> </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a:spLocks noGrp="1"/>
          </p:cNvSpPr>
          <p:nvPr>
            <p:ph type="title"/>
          </p:nvPr>
        </p:nvSpPr>
        <p:spPr>
          <a:prstGeom prst="rect">
            <a:avLst/>
          </a:prstGeom>
        </p:spPr>
        <p:txBody>
          <a:bodyPr>
            <a:normAutofit fontScale="90000"/>
          </a:bodyPr>
          <a:lstStyle/>
          <a:p>
            <a:pPr defTabSz="291465">
              <a:defRPr sz="3400"/>
            </a:pPr>
            <a:r>
              <a:rPr lang="en-US" dirty="0" smtClean="0"/>
              <a:t>Resguardos con </a:t>
            </a:r>
            <a:r>
              <a:rPr lang="en-US" dirty="0" err="1" smtClean="0"/>
              <a:t>dispositivo</a:t>
            </a:r>
            <a:r>
              <a:rPr lang="en-US" dirty="0" smtClean="0"/>
              <a:t> de </a:t>
            </a:r>
            <a:r>
              <a:rPr lang="en-US" dirty="0" err="1" smtClean="0"/>
              <a:t>enclavamiento</a:t>
            </a:r>
            <a:r>
              <a:rPr dirty="0"/>
              <a:t/>
            </a:r>
            <a:br>
              <a:rPr dirty="0"/>
            </a:br>
            <a:r>
              <a:rPr dirty="0" smtClean="0"/>
              <a:t>(</a:t>
            </a:r>
            <a:r>
              <a:rPr lang="en-US" dirty="0" err="1" smtClean="0"/>
              <a:t>Ventajas</a:t>
            </a:r>
            <a:r>
              <a:rPr lang="en-US" dirty="0" smtClean="0"/>
              <a:t> y </a:t>
            </a:r>
            <a:r>
              <a:rPr lang="en-US" dirty="0" err="1" smtClean="0"/>
              <a:t>desventajas</a:t>
            </a:r>
            <a:r>
              <a:rPr dirty="0" smtClean="0"/>
              <a:t>)</a:t>
            </a:r>
            <a:endParaRPr dirty="0"/>
          </a:p>
        </p:txBody>
      </p:sp>
      <p:sp>
        <p:nvSpPr>
          <p:cNvPr id="339" name="Content Placeholder 2"/>
          <p:cNvSpPr txBox="1">
            <a:spLocks noGrp="1"/>
          </p:cNvSpPr>
          <p:nvPr>
            <p:ph type="body" sz="quarter" idx="1"/>
          </p:nvPr>
        </p:nvSpPr>
        <p:spPr>
          <a:xfrm>
            <a:off x="821575" y="1615423"/>
            <a:ext cx="3197531" cy="4038601"/>
          </a:xfrm>
          <a:prstGeom prst="rect">
            <a:avLst/>
          </a:prstGeom>
        </p:spPr>
        <p:txBody>
          <a:bodyPr>
            <a:normAutofit fontScale="92500" lnSpcReduction="10000"/>
          </a:bodyPr>
          <a:lstStyle/>
          <a:p>
            <a:pPr marL="0" indent="0" algn="ctr" defTabSz="305180">
              <a:spcBef>
                <a:spcPts val="700"/>
              </a:spcBef>
              <a:buSzTx/>
              <a:buNone/>
              <a:defRPr sz="3204"/>
            </a:pPr>
            <a:r>
              <a:rPr lang="en-US" dirty="0" err="1" smtClean="0"/>
              <a:t>Ventajas</a:t>
            </a:r>
            <a:endParaRPr dirty="0"/>
          </a:p>
          <a:p>
            <a:pPr marL="228885" indent="-228885" defTabSz="305180">
              <a:spcBef>
                <a:spcPts val="500"/>
              </a:spcBef>
              <a:defRPr sz="2492"/>
            </a:pPr>
            <a:r>
              <a:rPr lang="en-US" dirty="0" err="1"/>
              <a:t>Puede</a:t>
            </a:r>
            <a:r>
              <a:rPr lang="en-US" dirty="0"/>
              <a:t> </a:t>
            </a:r>
            <a:r>
              <a:rPr lang="en-US" dirty="0" err="1"/>
              <a:t>proporcionar</a:t>
            </a:r>
            <a:r>
              <a:rPr lang="en-US" dirty="0"/>
              <a:t> la </a:t>
            </a:r>
            <a:r>
              <a:rPr lang="en-US" dirty="0" err="1"/>
              <a:t>máxima</a:t>
            </a:r>
            <a:r>
              <a:rPr lang="en-US" dirty="0"/>
              <a:t> </a:t>
            </a:r>
            <a:r>
              <a:rPr lang="en-US" dirty="0" err="1" smtClean="0"/>
              <a:t>protección</a:t>
            </a:r>
            <a:endParaRPr lang="en-US" dirty="0" smtClean="0"/>
          </a:p>
          <a:p>
            <a:pPr marL="228885" indent="-228885" defTabSz="305180">
              <a:spcBef>
                <a:spcPts val="500"/>
              </a:spcBef>
              <a:defRPr sz="2492"/>
            </a:pPr>
            <a:r>
              <a:rPr lang="en-US" dirty="0" err="1" smtClean="0"/>
              <a:t>Permite</a:t>
            </a:r>
            <a:r>
              <a:rPr lang="en-US" dirty="0" smtClean="0"/>
              <a:t> </a:t>
            </a:r>
            <a:r>
              <a:rPr lang="en-US" dirty="0"/>
              <a:t>el </a:t>
            </a:r>
            <a:r>
              <a:rPr lang="en-US" dirty="0" err="1"/>
              <a:t>acceso</a:t>
            </a:r>
            <a:r>
              <a:rPr lang="en-US" dirty="0"/>
              <a:t> para </a:t>
            </a:r>
            <a:r>
              <a:rPr lang="en-US" dirty="0" err="1"/>
              <a:t>eliminar</a:t>
            </a:r>
            <a:r>
              <a:rPr lang="en-US" dirty="0"/>
              <a:t> </a:t>
            </a:r>
            <a:r>
              <a:rPr lang="en-US" dirty="0" smtClean="0"/>
              <a:t>los </a:t>
            </a:r>
            <a:r>
              <a:rPr lang="en-US" dirty="0" err="1" smtClean="0"/>
              <a:t>embotellamientos</a:t>
            </a:r>
            <a:r>
              <a:rPr lang="en-US" dirty="0" smtClean="0"/>
              <a:t>  </a:t>
            </a:r>
            <a:r>
              <a:rPr lang="en-US" dirty="0"/>
              <a:t>sin </a:t>
            </a:r>
            <a:r>
              <a:rPr lang="en-US" dirty="0" err="1" smtClean="0"/>
              <a:t>tener</a:t>
            </a:r>
            <a:r>
              <a:rPr lang="en-US" dirty="0" smtClean="0"/>
              <a:t> </a:t>
            </a:r>
            <a:r>
              <a:rPr lang="en-US" dirty="0" err="1" smtClean="0"/>
              <a:t>que</a:t>
            </a:r>
            <a:r>
              <a:rPr lang="en-US" dirty="0" smtClean="0"/>
              <a:t> remover el </a:t>
            </a:r>
            <a:r>
              <a:rPr lang="en-US" dirty="0" err="1" smtClean="0"/>
              <a:t>resguardo</a:t>
            </a:r>
            <a:r>
              <a:rPr lang="en-US" dirty="0" smtClean="0"/>
              <a:t>, </a:t>
            </a:r>
            <a:r>
              <a:rPr lang="en-US" dirty="0" err="1" smtClean="0"/>
              <a:t>ya</a:t>
            </a:r>
            <a:r>
              <a:rPr lang="en-US" dirty="0" smtClean="0"/>
              <a:t> </a:t>
            </a:r>
            <a:r>
              <a:rPr lang="en-US" dirty="0" err="1" smtClean="0"/>
              <a:t>que</a:t>
            </a:r>
            <a:r>
              <a:rPr lang="en-US" dirty="0" smtClean="0"/>
              <a:t> </a:t>
            </a:r>
            <a:r>
              <a:rPr lang="en-US" dirty="0" err="1" smtClean="0"/>
              <a:t>esò</a:t>
            </a:r>
            <a:r>
              <a:rPr lang="en-US" dirty="0" smtClean="0"/>
              <a:t> </a:t>
            </a:r>
            <a:r>
              <a:rPr lang="en-US" dirty="0" err="1"/>
              <a:t>lleva</a:t>
            </a:r>
            <a:r>
              <a:rPr lang="en-US" dirty="0"/>
              <a:t> mucho </a:t>
            </a:r>
            <a:r>
              <a:rPr lang="en-US" dirty="0" err="1"/>
              <a:t>tiempo</a:t>
            </a:r>
            <a:r>
              <a:rPr lang="en-US" dirty="0"/>
              <a:t> (</a:t>
            </a:r>
            <a:r>
              <a:rPr lang="en-US" dirty="0" err="1"/>
              <a:t>sujeto</a:t>
            </a:r>
            <a:r>
              <a:rPr lang="en-US" dirty="0"/>
              <a:t> a los </a:t>
            </a:r>
            <a:r>
              <a:rPr lang="en-US" dirty="0" err="1"/>
              <a:t>requisitos</a:t>
            </a:r>
            <a:r>
              <a:rPr lang="en-US" dirty="0"/>
              <a:t> de </a:t>
            </a:r>
            <a:r>
              <a:rPr lang="en-US" dirty="0" err="1" smtClean="0"/>
              <a:t>bloqueo</a:t>
            </a:r>
            <a:r>
              <a:rPr dirty="0" smtClean="0"/>
              <a:t>)</a:t>
            </a:r>
            <a:endParaRPr dirty="0"/>
          </a:p>
        </p:txBody>
      </p:sp>
      <p:sp>
        <p:nvSpPr>
          <p:cNvPr id="341"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31</a:t>
            </a:fld>
            <a:endParaRPr/>
          </a:p>
        </p:txBody>
      </p:sp>
      <p:sp>
        <p:nvSpPr>
          <p:cNvPr id="340" name="Content Placeholder 3"/>
          <p:cNvSpPr txBox="1"/>
          <p:nvPr/>
        </p:nvSpPr>
        <p:spPr>
          <a:xfrm>
            <a:off x="5029200" y="1413155"/>
            <a:ext cx="3197094" cy="4191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defTabSz="342900">
              <a:spcBef>
                <a:spcPts val="700"/>
              </a:spcBef>
              <a:defRPr sz="3200"/>
            </a:pPr>
            <a:r>
              <a:rPr lang="en-US" dirty="0" err="1" smtClean="0"/>
              <a:t>Desventajas</a:t>
            </a:r>
            <a:endParaRPr sz="3600" dirty="0"/>
          </a:p>
          <a:p>
            <a:pPr marL="257175" indent="-257175" defTabSz="342900">
              <a:spcBef>
                <a:spcPts val="600"/>
              </a:spcBef>
              <a:buSzPct val="100000"/>
              <a:buFont typeface="Arial"/>
              <a:buChar char="•"/>
              <a:defRPr sz="2800"/>
            </a:pPr>
            <a:r>
              <a:rPr lang="en-US" dirty="0" err="1"/>
              <a:t>Requiere</a:t>
            </a:r>
            <a:r>
              <a:rPr lang="en-US" dirty="0"/>
              <a:t> </a:t>
            </a:r>
            <a:r>
              <a:rPr lang="en-US" dirty="0" err="1"/>
              <a:t>ajuste</a:t>
            </a:r>
            <a:r>
              <a:rPr lang="en-US" dirty="0"/>
              <a:t> y </a:t>
            </a:r>
            <a:r>
              <a:rPr lang="en-US" dirty="0" err="1"/>
              <a:t>mantenimiento</a:t>
            </a:r>
            <a:r>
              <a:rPr lang="en-US" dirty="0"/>
              <a:t> </a:t>
            </a:r>
            <a:r>
              <a:rPr lang="en-US" dirty="0" err="1" smtClean="0"/>
              <a:t>cuidadoso</a:t>
            </a:r>
            <a:endParaRPr lang="en-US" dirty="0" smtClean="0"/>
          </a:p>
          <a:p>
            <a:pPr marL="257175" indent="-257175" defTabSz="342900">
              <a:spcBef>
                <a:spcPts val="600"/>
              </a:spcBef>
              <a:buSzPct val="100000"/>
              <a:buFont typeface="Arial"/>
              <a:buChar char="•"/>
              <a:defRPr sz="2800"/>
            </a:pPr>
            <a:r>
              <a:rPr lang="en-US" dirty="0" err="1" smtClean="0"/>
              <a:t>Puede</a:t>
            </a:r>
            <a:r>
              <a:rPr lang="en-US" dirty="0" smtClean="0"/>
              <a:t> </a:t>
            </a:r>
            <a:r>
              <a:rPr lang="en-US" dirty="0" err="1"/>
              <a:t>ser</a:t>
            </a:r>
            <a:r>
              <a:rPr lang="en-US" dirty="0"/>
              <a:t> </a:t>
            </a:r>
            <a:r>
              <a:rPr lang="en-US" dirty="0" err="1"/>
              <a:t>fácil</a:t>
            </a:r>
            <a:r>
              <a:rPr lang="en-US" dirty="0"/>
              <a:t> de </a:t>
            </a:r>
            <a:r>
              <a:rPr lang="en-US" dirty="0" err="1"/>
              <a:t>desenganchar</a:t>
            </a:r>
            <a:r>
              <a:rPr lang="en-US" dirty="0"/>
              <a:t> o </a:t>
            </a:r>
            <a:r>
              <a:rPr lang="en-US" dirty="0" err="1"/>
              <a:t>derrotar</a:t>
            </a: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le 1"/>
          <p:cNvSpPr txBox="1">
            <a:spLocks noGrp="1"/>
          </p:cNvSpPr>
          <p:nvPr>
            <p:ph type="title"/>
          </p:nvPr>
        </p:nvSpPr>
        <p:spPr>
          <a:xfrm>
            <a:off x="372141" y="-255181"/>
            <a:ext cx="7240772" cy="3005471"/>
          </a:xfrm>
          <a:prstGeom prst="rect">
            <a:avLst/>
          </a:prstGeom>
        </p:spPr>
        <p:txBody>
          <a:bodyPr>
            <a:normAutofit/>
          </a:bodyPr>
          <a:lstStyle/>
          <a:p>
            <a:pPr defTabSz="291465">
              <a:defRPr sz="3400"/>
            </a:pPr>
            <a:r>
              <a:rPr lang="en-US" altLang="en-US" dirty="0" smtClean="0"/>
              <a:t>L</a:t>
            </a:r>
            <a:r>
              <a:rPr lang="x-none" altLang="en-US" dirty="0" smtClean="0"/>
              <a:t>os </a:t>
            </a:r>
            <a:r>
              <a:rPr lang="en-US" dirty="0" err="1"/>
              <a:t>dispositivos</a:t>
            </a:r>
            <a:r>
              <a:rPr lang="en-US" dirty="0"/>
              <a:t> </a:t>
            </a:r>
            <a:r>
              <a:rPr lang="en-US" dirty="0" err="1"/>
              <a:t>sensibles</a:t>
            </a:r>
            <a:r>
              <a:rPr lang="en-US" dirty="0"/>
              <a:t> </a:t>
            </a:r>
            <a:br>
              <a:rPr lang="en-US" dirty="0"/>
            </a:br>
            <a:r>
              <a:rPr lang="en-US" altLang="en-US" dirty="0" smtClean="0"/>
              <a:t/>
            </a:r>
            <a:br>
              <a:rPr lang="en-US" altLang="en-US" dirty="0" smtClean="0"/>
            </a:br>
            <a:r>
              <a:rPr sz="2400" dirty="0" smtClean="0"/>
              <a:t>(</a:t>
            </a:r>
            <a:r>
              <a:rPr lang="en-US" sz="2800" dirty="0" err="1" smtClean="0"/>
              <a:t>Ventajas</a:t>
            </a:r>
            <a:r>
              <a:rPr lang="en-US" sz="2800" dirty="0" smtClean="0"/>
              <a:t> y </a:t>
            </a:r>
            <a:r>
              <a:rPr lang="en-US" sz="2800" dirty="0" err="1" smtClean="0"/>
              <a:t>deventajas</a:t>
            </a:r>
            <a:r>
              <a:rPr lang="en-US" sz="2800" dirty="0" smtClean="0"/>
              <a:t> </a:t>
            </a:r>
            <a:r>
              <a:rPr sz="2800" dirty="0" smtClean="0"/>
              <a:t>)</a:t>
            </a:r>
            <a:endParaRPr sz="2800" dirty="0"/>
          </a:p>
        </p:txBody>
      </p:sp>
      <p:sp>
        <p:nvSpPr>
          <p:cNvPr id="346" name="Content Placeholder 2"/>
          <p:cNvSpPr txBox="1">
            <a:spLocks noGrp="1"/>
          </p:cNvSpPr>
          <p:nvPr>
            <p:ph type="body" sz="quarter" idx="1"/>
          </p:nvPr>
        </p:nvSpPr>
        <p:spPr>
          <a:xfrm>
            <a:off x="914400" y="1596044"/>
            <a:ext cx="3505200" cy="3923954"/>
          </a:xfrm>
          <a:prstGeom prst="rect">
            <a:avLst/>
          </a:prstGeom>
        </p:spPr>
        <p:txBody>
          <a:bodyPr/>
          <a:lstStyle/>
          <a:p>
            <a:pPr marL="0" indent="0" algn="ctr">
              <a:spcBef>
                <a:spcPts val="700"/>
              </a:spcBef>
              <a:buSzTx/>
              <a:buNone/>
              <a:defRPr sz="3200"/>
            </a:pPr>
            <a:endParaRPr lang="en-US" dirty="0" smtClean="0"/>
          </a:p>
          <a:p>
            <a:pPr marL="0" indent="0" algn="ctr">
              <a:spcBef>
                <a:spcPts val="700"/>
              </a:spcBef>
              <a:buSzTx/>
              <a:buNone/>
              <a:defRPr sz="3200"/>
            </a:pPr>
            <a:r>
              <a:rPr lang="en-US" dirty="0" err="1" smtClean="0"/>
              <a:t>Ventajas</a:t>
            </a:r>
            <a:r>
              <a:rPr lang="en-US" dirty="0" smtClean="0"/>
              <a:t> </a:t>
            </a:r>
            <a:endParaRPr dirty="0"/>
          </a:p>
          <a:p>
            <a:pPr>
              <a:spcBef>
                <a:spcPts val="700"/>
              </a:spcBef>
              <a:defRPr sz="3200"/>
            </a:pPr>
            <a:r>
              <a:rPr lang="en-US" dirty="0" err="1"/>
              <a:t>Puede</a:t>
            </a:r>
            <a:r>
              <a:rPr lang="en-US" dirty="0"/>
              <a:t> </a:t>
            </a:r>
            <a:r>
              <a:rPr lang="en-US" dirty="0" err="1"/>
              <a:t>permitir</a:t>
            </a:r>
            <a:r>
              <a:rPr lang="en-US" dirty="0"/>
              <a:t> </a:t>
            </a:r>
            <a:r>
              <a:rPr lang="en-US" dirty="0" err="1"/>
              <a:t>más</a:t>
            </a:r>
            <a:r>
              <a:rPr lang="en-US" dirty="0"/>
              <a:t> </a:t>
            </a:r>
            <a:r>
              <a:rPr lang="en-US" dirty="0" err="1"/>
              <a:t>movimiento</a:t>
            </a:r>
            <a:r>
              <a:rPr lang="en-US" dirty="0"/>
              <a:t> para el </a:t>
            </a:r>
            <a:r>
              <a:rPr lang="en-US" dirty="0" err="1"/>
              <a:t>operador</a:t>
            </a:r>
            <a:r>
              <a:rPr lang="en-US" dirty="0"/>
              <a:t> en el </a:t>
            </a:r>
            <a:r>
              <a:rPr lang="en-US" dirty="0" err="1"/>
              <a:t>punto</a:t>
            </a:r>
            <a:r>
              <a:rPr lang="en-US" dirty="0"/>
              <a:t> de </a:t>
            </a:r>
            <a:r>
              <a:rPr lang="en-US" dirty="0" err="1"/>
              <a:t>operación</a:t>
            </a:r>
            <a:endParaRPr dirty="0"/>
          </a:p>
        </p:txBody>
      </p:sp>
      <p:sp>
        <p:nvSpPr>
          <p:cNvPr id="348"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32</a:t>
            </a:fld>
            <a:endParaRPr/>
          </a:p>
        </p:txBody>
      </p:sp>
      <p:sp>
        <p:nvSpPr>
          <p:cNvPr id="347" name="Content Placeholder 3"/>
          <p:cNvSpPr txBox="1"/>
          <p:nvPr/>
        </p:nvSpPr>
        <p:spPr>
          <a:xfrm>
            <a:off x="4419600" y="1752600"/>
            <a:ext cx="3962400" cy="379006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92500" lnSpcReduction="10000"/>
          </a:bodyPr>
          <a:lstStyle/>
          <a:p>
            <a:pPr algn="ctr" defTabSz="339470">
              <a:spcBef>
                <a:spcPts val="700"/>
              </a:spcBef>
              <a:defRPr sz="3168"/>
            </a:pPr>
            <a:endParaRPr lang="en-US" dirty="0" smtClean="0"/>
          </a:p>
          <a:p>
            <a:pPr algn="ctr" defTabSz="339470">
              <a:spcBef>
                <a:spcPts val="700"/>
              </a:spcBef>
              <a:defRPr sz="3168"/>
            </a:pPr>
            <a:r>
              <a:rPr lang="en-US" sz="3500" dirty="0" err="1" smtClean="0"/>
              <a:t>Desventajas</a:t>
            </a:r>
            <a:endParaRPr sz="3500" dirty="0"/>
          </a:p>
          <a:p>
            <a:pPr marL="254603" indent="-254603" defTabSz="339470">
              <a:spcBef>
                <a:spcPts val="600"/>
              </a:spcBef>
              <a:buSzPct val="100000"/>
              <a:buFont typeface="Arial"/>
              <a:buChar char="•"/>
              <a:defRPr sz="2772"/>
            </a:pPr>
            <a:r>
              <a:rPr lang="en-US" dirty="0" err="1" smtClean="0"/>
              <a:t>Limitado</a:t>
            </a:r>
            <a:r>
              <a:rPr lang="en-US" dirty="0" smtClean="0"/>
              <a:t> </a:t>
            </a:r>
            <a:r>
              <a:rPr lang="en-US" dirty="0"/>
              <a:t>a </a:t>
            </a:r>
            <a:r>
              <a:rPr lang="en-US" dirty="0" err="1"/>
              <a:t>máquinas</a:t>
            </a:r>
            <a:r>
              <a:rPr lang="en-US" dirty="0"/>
              <a:t> </a:t>
            </a:r>
            <a:r>
              <a:rPr lang="en-US" dirty="0" err="1"/>
              <a:t>que</a:t>
            </a:r>
            <a:r>
              <a:rPr lang="en-US" dirty="0"/>
              <a:t> </a:t>
            </a:r>
            <a:r>
              <a:rPr lang="en-US" dirty="0" smtClean="0"/>
              <a:t>se </a:t>
            </a:r>
            <a:r>
              <a:rPr lang="en-US" dirty="0" err="1" smtClean="0"/>
              <a:t>pueden</a:t>
            </a:r>
            <a:r>
              <a:rPr lang="en-US" dirty="0" smtClean="0"/>
              <a:t> </a:t>
            </a:r>
            <a:r>
              <a:rPr lang="en-US" dirty="0" err="1" smtClean="0"/>
              <a:t>detener</a:t>
            </a:r>
            <a:endParaRPr lang="en-US" dirty="0" smtClean="0"/>
          </a:p>
          <a:p>
            <a:pPr marL="254603" indent="-254603" defTabSz="339470">
              <a:spcBef>
                <a:spcPts val="600"/>
              </a:spcBef>
              <a:buSzPct val="100000"/>
              <a:buFont typeface="Arial"/>
              <a:buChar char="•"/>
              <a:defRPr sz="2772"/>
            </a:pPr>
            <a:r>
              <a:rPr lang="en-US" dirty="0"/>
              <a:t>No </a:t>
            </a:r>
            <a:r>
              <a:rPr lang="en-US" dirty="0" err="1"/>
              <a:t>protege</a:t>
            </a:r>
            <a:r>
              <a:rPr lang="en-US" dirty="0"/>
              <a:t> contra </a:t>
            </a:r>
            <a:r>
              <a:rPr lang="en-US" dirty="0" err="1"/>
              <a:t>objetos</a:t>
            </a:r>
            <a:r>
              <a:rPr lang="en-US" dirty="0"/>
              <a:t> </a:t>
            </a:r>
            <a:r>
              <a:rPr lang="en-US" dirty="0" err="1" smtClean="0"/>
              <a:t>voladores</a:t>
            </a:r>
            <a:endParaRPr lang="en-US" dirty="0" smtClean="0"/>
          </a:p>
          <a:p>
            <a:pPr marL="254603" indent="-254603" defTabSz="339470">
              <a:spcBef>
                <a:spcPts val="600"/>
              </a:spcBef>
              <a:buSzPct val="100000"/>
              <a:buFont typeface="Arial"/>
              <a:buChar char="•"/>
              <a:defRPr sz="2772"/>
            </a:pPr>
            <a:r>
              <a:rPr lang="en-US" dirty="0" err="1"/>
              <a:t>Puede</a:t>
            </a:r>
            <a:r>
              <a:rPr lang="en-US" dirty="0"/>
              <a:t> </a:t>
            </a:r>
            <a:r>
              <a:rPr lang="en-US" dirty="0" err="1"/>
              <a:t>requerir</a:t>
            </a:r>
            <a:r>
              <a:rPr lang="en-US" dirty="0"/>
              <a:t> </a:t>
            </a:r>
            <a:r>
              <a:rPr lang="en-US" dirty="0" err="1" smtClean="0"/>
              <a:t>alineaciónes</a:t>
            </a:r>
            <a:r>
              <a:rPr lang="en-US" dirty="0" smtClean="0"/>
              <a:t> y </a:t>
            </a:r>
            <a:r>
              <a:rPr lang="en-US" dirty="0" err="1" smtClean="0"/>
              <a:t>calibraciónes</a:t>
            </a:r>
            <a:r>
              <a:rPr lang="en-US" dirty="0" smtClean="0"/>
              <a:t> </a:t>
            </a:r>
            <a:r>
              <a:rPr lang="en-US" dirty="0" err="1"/>
              <a:t>frecuentes</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le 1"/>
          <p:cNvSpPr txBox="1">
            <a:spLocks noGrp="1"/>
          </p:cNvSpPr>
          <p:nvPr>
            <p:ph type="title"/>
          </p:nvPr>
        </p:nvSpPr>
        <p:spPr>
          <a:xfrm>
            <a:off x="419100" y="685799"/>
            <a:ext cx="6629400" cy="1143001"/>
          </a:xfrm>
          <a:prstGeom prst="rect">
            <a:avLst/>
          </a:prstGeom>
        </p:spPr>
        <p:txBody>
          <a:bodyPr>
            <a:normAutofit/>
          </a:bodyPr>
          <a:lstStyle/>
          <a:p>
            <a:pPr defTabSz="291465">
              <a:defRPr sz="3400"/>
            </a:pPr>
            <a:r>
              <a:rPr lang="en-US" sz="2800" dirty="0"/>
              <a:t>Los </a:t>
            </a:r>
            <a:r>
              <a:rPr lang="en-US" sz="2800" dirty="0" err="1"/>
              <a:t>Jaladores</a:t>
            </a:r>
            <a:r>
              <a:rPr lang="en-US" sz="2800" dirty="0"/>
              <a:t>/</a:t>
            </a:r>
            <a:r>
              <a:rPr lang="en-US" sz="2800" dirty="0" err="1"/>
              <a:t>tiradores</a:t>
            </a:r>
            <a:r>
              <a:rPr lang="en-US" sz="2800" dirty="0"/>
              <a:t> y los </a:t>
            </a:r>
            <a:r>
              <a:rPr lang="en-US" sz="2800" dirty="0" err="1"/>
              <a:t>dispositivos</a:t>
            </a:r>
            <a:r>
              <a:rPr lang="en-US" sz="2800" dirty="0"/>
              <a:t> de </a:t>
            </a:r>
            <a:r>
              <a:rPr lang="en-US" sz="2800" dirty="0" err="1" smtClean="0"/>
              <a:t>sujeción</a:t>
            </a:r>
            <a:r>
              <a:rPr lang="en-US" sz="2800" dirty="0" smtClean="0"/>
              <a:t>/</a:t>
            </a:r>
            <a:r>
              <a:rPr lang="en-US" sz="2800" dirty="0" err="1" smtClean="0"/>
              <a:t>restricción</a:t>
            </a:r>
            <a:r>
              <a:rPr lang="en-US" sz="2800" dirty="0" smtClean="0"/>
              <a:t> </a:t>
            </a:r>
            <a:endParaRPr sz="2800" dirty="0"/>
          </a:p>
        </p:txBody>
      </p:sp>
      <p:sp>
        <p:nvSpPr>
          <p:cNvPr id="353" name="Content Placeholder 2"/>
          <p:cNvSpPr txBox="1">
            <a:spLocks noGrp="1"/>
          </p:cNvSpPr>
          <p:nvPr>
            <p:ph type="body" sz="quarter" idx="1"/>
          </p:nvPr>
        </p:nvSpPr>
        <p:spPr>
          <a:xfrm>
            <a:off x="628650" y="1828800"/>
            <a:ext cx="3657600" cy="3276600"/>
          </a:xfrm>
          <a:prstGeom prst="rect">
            <a:avLst/>
          </a:prstGeom>
        </p:spPr>
        <p:txBody>
          <a:bodyPr>
            <a:normAutofit lnSpcReduction="10000"/>
          </a:bodyPr>
          <a:lstStyle/>
          <a:p>
            <a:pPr marL="0" indent="0" algn="ctr">
              <a:spcBef>
                <a:spcPts val="700"/>
              </a:spcBef>
              <a:buSzTx/>
              <a:buNone/>
              <a:defRPr sz="3200"/>
            </a:pPr>
            <a:r>
              <a:rPr lang="en-US" sz="2800" dirty="0" err="1" smtClean="0"/>
              <a:t>Ventajas</a:t>
            </a:r>
            <a:endParaRPr sz="2800" dirty="0"/>
          </a:p>
          <a:p>
            <a:pPr>
              <a:spcBef>
                <a:spcPts val="700"/>
              </a:spcBef>
              <a:defRPr sz="3000"/>
            </a:pPr>
            <a:r>
              <a:rPr lang="en-US" dirty="0" err="1"/>
              <a:t>Elimina</a:t>
            </a:r>
            <a:r>
              <a:rPr lang="en-US" dirty="0"/>
              <a:t> la </a:t>
            </a:r>
            <a:r>
              <a:rPr lang="en-US" dirty="0" err="1"/>
              <a:t>necesidad</a:t>
            </a:r>
            <a:r>
              <a:rPr lang="en-US" dirty="0"/>
              <a:t> de </a:t>
            </a:r>
            <a:r>
              <a:rPr lang="en-US" dirty="0" err="1" smtClean="0"/>
              <a:t>protección</a:t>
            </a:r>
            <a:r>
              <a:rPr lang="en-US" dirty="0" smtClean="0"/>
              <a:t> </a:t>
            </a:r>
            <a:r>
              <a:rPr lang="en-US" dirty="0" err="1" smtClean="0"/>
              <a:t>adicional</a:t>
            </a:r>
            <a:endParaRPr lang="en-US" dirty="0" smtClean="0"/>
          </a:p>
          <a:p>
            <a:pPr>
              <a:spcBef>
                <a:spcPts val="700"/>
              </a:spcBef>
              <a:defRPr sz="3000"/>
            </a:pPr>
            <a:r>
              <a:rPr lang="en-US" dirty="0" err="1"/>
              <a:t>Menor</a:t>
            </a:r>
            <a:r>
              <a:rPr lang="en-US" dirty="0"/>
              <a:t> </a:t>
            </a:r>
            <a:r>
              <a:rPr lang="en-US" dirty="0" err="1"/>
              <a:t>riesgo</a:t>
            </a:r>
            <a:r>
              <a:rPr lang="en-US" dirty="0"/>
              <a:t> de </a:t>
            </a:r>
            <a:r>
              <a:rPr lang="en-US" dirty="0" err="1"/>
              <a:t>falla</a:t>
            </a:r>
            <a:r>
              <a:rPr lang="en-US" dirty="0"/>
              <a:t> </a:t>
            </a:r>
            <a:r>
              <a:rPr lang="en-US" dirty="0" err="1"/>
              <a:t>mecánica</a:t>
            </a:r>
            <a:r>
              <a:rPr lang="en-US" dirty="0"/>
              <a:t> para </a:t>
            </a:r>
            <a:r>
              <a:rPr lang="en-US" dirty="0" err="1"/>
              <a:t>las</a:t>
            </a:r>
            <a:r>
              <a:rPr lang="en-US" dirty="0"/>
              <a:t> </a:t>
            </a:r>
            <a:r>
              <a:rPr lang="en-US" dirty="0" err="1"/>
              <a:t>restricciones</a:t>
            </a:r>
            <a:endParaRPr dirty="0"/>
          </a:p>
        </p:txBody>
      </p:sp>
      <p:sp>
        <p:nvSpPr>
          <p:cNvPr id="355"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33</a:t>
            </a:fld>
            <a:endParaRPr/>
          </a:p>
        </p:txBody>
      </p:sp>
      <p:sp>
        <p:nvSpPr>
          <p:cNvPr id="354" name="Content Placeholder 3"/>
          <p:cNvSpPr txBox="1"/>
          <p:nvPr/>
        </p:nvSpPr>
        <p:spPr>
          <a:xfrm>
            <a:off x="4495800" y="1828800"/>
            <a:ext cx="4191000" cy="376739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defTabSz="291465">
              <a:spcBef>
                <a:spcPts val="600"/>
              </a:spcBef>
              <a:defRPr sz="2720"/>
            </a:pPr>
            <a:r>
              <a:rPr lang="en-US" sz="2800" dirty="0" err="1" smtClean="0"/>
              <a:t>Desventajas</a:t>
            </a:r>
            <a:endParaRPr sz="2800" dirty="0"/>
          </a:p>
          <a:p>
            <a:pPr marL="218598" indent="-218598" defTabSz="291465">
              <a:spcBef>
                <a:spcPts val="400"/>
              </a:spcBef>
              <a:buSzPct val="100000"/>
              <a:buFont typeface="Arial"/>
              <a:buChar char="•"/>
              <a:defRPr sz="2040"/>
            </a:pPr>
            <a:r>
              <a:rPr lang="en-US" dirty="0" err="1"/>
              <a:t>Limita</a:t>
            </a:r>
            <a:r>
              <a:rPr lang="en-US" dirty="0"/>
              <a:t> el </a:t>
            </a:r>
            <a:r>
              <a:rPr lang="en-US" dirty="0" err="1"/>
              <a:t>movimiento</a:t>
            </a:r>
            <a:r>
              <a:rPr lang="en-US" dirty="0"/>
              <a:t> del </a:t>
            </a:r>
            <a:r>
              <a:rPr lang="en-US" dirty="0" err="1" smtClean="0"/>
              <a:t>operador</a:t>
            </a:r>
            <a:endParaRPr lang="en-US" dirty="0" smtClean="0"/>
          </a:p>
          <a:p>
            <a:pPr marL="218598" indent="-218598" defTabSz="291465">
              <a:spcBef>
                <a:spcPts val="400"/>
              </a:spcBef>
              <a:buSzPct val="100000"/>
              <a:buFont typeface="Arial"/>
              <a:buChar char="•"/>
              <a:defRPr sz="2040"/>
            </a:pPr>
            <a:r>
              <a:rPr lang="en-US" dirty="0" err="1" smtClean="0"/>
              <a:t>Puede</a:t>
            </a:r>
            <a:r>
              <a:rPr lang="en-US" dirty="0" smtClean="0"/>
              <a:t> </a:t>
            </a:r>
            <a:r>
              <a:rPr lang="en-US" dirty="0" err="1"/>
              <a:t>obstruir</a:t>
            </a:r>
            <a:r>
              <a:rPr lang="en-US" dirty="0"/>
              <a:t> el </a:t>
            </a:r>
            <a:r>
              <a:rPr lang="en-US" dirty="0" err="1"/>
              <a:t>espacio</a:t>
            </a:r>
            <a:r>
              <a:rPr lang="en-US" dirty="0"/>
              <a:t> de </a:t>
            </a:r>
            <a:r>
              <a:rPr lang="en-US" dirty="0" err="1"/>
              <a:t>trabajo</a:t>
            </a:r>
            <a:r>
              <a:rPr lang="en-US" dirty="0"/>
              <a:t> </a:t>
            </a:r>
            <a:r>
              <a:rPr lang="en-US" dirty="0" err="1"/>
              <a:t>alrededor</a:t>
            </a:r>
            <a:r>
              <a:rPr lang="en-US" dirty="0"/>
              <a:t> del </a:t>
            </a:r>
            <a:r>
              <a:rPr lang="en-US" dirty="0" err="1" smtClean="0"/>
              <a:t>operador</a:t>
            </a:r>
            <a:endParaRPr lang="en-US" dirty="0" smtClean="0"/>
          </a:p>
          <a:p>
            <a:pPr marL="218598" indent="-218598" defTabSz="291465">
              <a:spcBef>
                <a:spcPts val="400"/>
              </a:spcBef>
              <a:buSzPct val="100000"/>
              <a:buFont typeface="Arial"/>
              <a:buChar char="•"/>
              <a:defRPr sz="2040"/>
            </a:pPr>
            <a:r>
              <a:rPr lang="en-US" dirty="0" smtClean="0"/>
              <a:t>Se </a:t>
            </a:r>
            <a:r>
              <a:rPr lang="en-US" dirty="0" err="1"/>
              <a:t>deben</a:t>
            </a:r>
            <a:r>
              <a:rPr lang="en-US" dirty="0"/>
              <a:t> </a:t>
            </a:r>
            <a:r>
              <a:rPr lang="en-US" dirty="0" err="1"/>
              <a:t>hacer</a:t>
            </a:r>
            <a:r>
              <a:rPr lang="en-US" dirty="0"/>
              <a:t> </a:t>
            </a:r>
            <a:r>
              <a:rPr lang="en-US" dirty="0" err="1"/>
              <a:t>ajustes</a:t>
            </a:r>
            <a:r>
              <a:rPr lang="en-US" dirty="0"/>
              <a:t> para </a:t>
            </a:r>
            <a:r>
              <a:rPr lang="en-US" dirty="0" err="1"/>
              <a:t>cada</a:t>
            </a:r>
            <a:r>
              <a:rPr lang="en-US" dirty="0"/>
              <a:t> </a:t>
            </a:r>
            <a:r>
              <a:rPr lang="en-US" dirty="0" smtClean="0"/>
              <a:t>persona y </a:t>
            </a:r>
            <a:r>
              <a:rPr lang="en-US" dirty="0" err="1" smtClean="0"/>
              <a:t>operación</a:t>
            </a:r>
            <a:endParaRPr lang="en-US" dirty="0" smtClean="0"/>
          </a:p>
          <a:p>
            <a:pPr marL="218598" indent="-218598" defTabSz="291465">
              <a:spcBef>
                <a:spcPts val="400"/>
              </a:spcBef>
              <a:buSzPct val="100000"/>
              <a:buFont typeface="Arial"/>
              <a:buChar char="•"/>
              <a:defRPr sz="2040"/>
            </a:pPr>
            <a:r>
              <a:rPr lang="en-US" dirty="0" smtClean="0"/>
              <a:t> </a:t>
            </a:r>
            <a:r>
              <a:rPr lang="en-US" dirty="0" err="1" smtClean="0"/>
              <a:t>Requiere</a:t>
            </a:r>
            <a:r>
              <a:rPr lang="en-US" dirty="0" smtClean="0"/>
              <a:t> </a:t>
            </a:r>
            <a:r>
              <a:rPr lang="en-US" dirty="0" err="1"/>
              <a:t>inspecciones</a:t>
            </a:r>
            <a:r>
              <a:rPr lang="en-US" dirty="0"/>
              <a:t> y </a:t>
            </a:r>
            <a:r>
              <a:rPr lang="en-US" dirty="0" err="1"/>
              <a:t>mantenimiento</a:t>
            </a:r>
            <a:r>
              <a:rPr lang="en-US" dirty="0"/>
              <a:t> </a:t>
            </a:r>
            <a:r>
              <a:rPr lang="en-US" dirty="0" err="1" smtClean="0"/>
              <a:t>frecuentes</a:t>
            </a:r>
            <a:endParaRPr lang="en-US" dirty="0" smtClean="0"/>
          </a:p>
          <a:p>
            <a:pPr marL="218598" indent="-218598" defTabSz="291465">
              <a:spcBef>
                <a:spcPts val="400"/>
              </a:spcBef>
              <a:buSzPct val="100000"/>
              <a:buFont typeface="Arial"/>
              <a:buChar char="•"/>
              <a:defRPr sz="2040"/>
            </a:pPr>
            <a:r>
              <a:rPr lang="en-US" dirty="0" err="1" smtClean="0"/>
              <a:t>Requiere</a:t>
            </a:r>
            <a:r>
              <a:rPr lang="en-US" dirty="0" smtClean="0"/>
              <a:t> </a:t>
            </a:r>
            <a:r>
              <a:rPr lang="en-US" dirty="0" err="1"/>
              <a:t>supervisión</a:t>
            </a:r>
            <a:r>
              <a:rPr lang="en-US" dirty="0"/>
              <a:t> </a:t>
            </a:r>
            <a:r>
              <a:rPr lang="en-US" dirty="0" err="1"/>
              <a:t>cercana</a:t>
            </a:r>
            <a:r>
              <a:rPr lang="en-US" dirty="0"/>
              <a:t> del </a:t>
            </a:r>
            <a:r>
              <a:rPr lang="en-US" dirty="0" err="1"/>
              <a:t>operador</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noGrp="1"/>
          </p:cNvSpPr>
          <p:nvPr>
            <p:ph type="title"/>
          </p:nvPr>
        </p:nvSpPr>
        <p:spPr>
          <a:prstGeom prst="rect">
            <a:avLst/>
          </a:prstGeom>
        </p:spPr>
        <p:txBody>
          <a:bodyPr>
            <a:normAutofit fontScale="90000"/>
          </a:bodyPr>
          <a:lstStyle/>
          <a:p>
            <a:r>
              <a:rPr lang="en-US" dirty="0" err="1" smtClean="0"/>
              <a:t>Mando</a:t>
            </a:r>
            <a:r>
              <a:rPr lang="en-US" dirty="0" smtClean="0"/>
              <a:t> a dos </a:t>
            </a:r>
            <a:r>
              <a:rPr lang="en-US" dirty="0" err="1" smtClean="0"/>
              <a:t>manos</a:t>
            </a:r>
            <a:r>
              <a:rPr lang="en-US" dirty="0" smtClean="0"/>
              <a:t> </a:t>
            </a:r>
            <a:r>
              <a:rPr dirty="0" smtClean="0"/>
              <a:t> (</a:t>
            </a:r>
            <a:r>
              <a:rPr lang="en-US" dirty="0" err="1" smtClean="0"/>
              <a:t>Ventajas</a:t>
            </a:r>
            <a:r>
              <a:rPr lang="en-US" dirty="0" smtClean="0"/>
              <a:t> y </a:t>
            </a:r>
            <a:r>
              <a:rPr lang="en-US" dirty="0" err="1" smtClean="0"/>
              <a:t>desventajas</a:t>
            </a:r>
            <a:r>
              <a:rPr lang="en-US" dirty="0" smtClean="0"/>
              <a:t>)</a:t>
            </a:r>
            <a:endParaRPr dirty="0"/>
          </a:p>
        </p:txBody>
      </p:sp>
      <p:sp>
        <p:nvSpPr>
          <p:cNvPr id="360" name="Content Placeholder 2"/>
          <p:cNvSpPr txBox="1">
            <a:spLocks noGrp="1"/>
          </p:cNvSpPr>
          <p:nvPr>
            <p:ph type="body" sz="quarter" idx="1"/>
          </p:nvPr>
        </p:nvSpPr>
        <p:spPr>
          <a:xfrm>
            <a:off x="838200" y="1752600"/>
            <a:ext cx="3429000" cy="3767398"/>
          </a:xfrm>
          <a:prstGeom prst="rect">
            <a:avLst/>
          </a:prstGeom>
        </p:spPr>
        <p:txBody>
          <a:bodyPr>
            <a:normAutofit lnSpcReduction="10000"/>
          </a:bodyPr>
          <a:lstStyle/>
          <a:p>
            <a:pPr marL="0" indent="0" algn="ctr">
              <a:lnSpc>
                <a:spcPct val="80000"/>
              </a:lnSpc>
              <a:spcBef>
                <a:spcPts val="700"/>
              </a:spcBef>
              <a:buSzTx/>
              <a:buNone/>
              <a:defRPr sz="3000"/>
            </a:pPr>
            <a:r>
              <a:rPr lang="en-US" dirty="0" err="1" smtClean="0"/>
              <a:t>Ventajas</a:t>
            </a:r>
            <a:endParaRPr dirty="0"/>
          </a:p>
          <a:p>
            <a:pPr>
              <a:lnSpc>
                <a:spcPct val="80000"/>
              </a:lnSpc>
              <a:spcBef>
                <a:spcPts val="700"/>
              </a:spcBef>
              <a:defRPr sz="3000"/>
            </a:pPr>
            <a:r>
              <a:rPr lang="en-US" sz="2600" dirty="0"/>
              <a:t>Las </a:t>
            </a:r>
            <a:r>
              <a:rPr lang="en-US" sz="2600" dirty="0" err="1"/>
              <a:t>manos</a:t>
            </a:r>
            <a:r>
              <a:rPr lang="en-US" sz="2600" dirty="0"/>
              <a:t> del </a:t>
            </a:r>
            <a:r>
              <a:rPr lang="en-US" sz="2600" dirty="0" err="1"/>
              <a:t>operador</a:t>
            </a:r>
            <a:r>
              <a:rPr lang="en-US" sz="2600" dirty="0"/>
              <a:t> </a:t>
            </a:r>
            <a:r>
              <a:rPr lang="en-US" sz="2600" dirty="0" err="1"/>
              <a:t>deben</a:t>
            </a:r>
            <a:r>
              <a:rPr lang="en-US" sz="2600" dirty="0"/>
              <a:t> </a:t>
            </a:r>
            <a:r>
              <a:rPr lang="en-US" sz="2600" dirty="0" err="1"/>
              <a:t>estar</a:t>
            </a:r>
            <a:r>
              <a:rPr lang="en-US" sz="2600" dirty="0"/>
              <a:t> en </a:t>
            </a:r>
            <a:r>
              <a:rPr lang="en-US" sz="2600" dirty="0" err="1"/>
              <a:t>una</a:t>
            </a:r>
            <a:r>
              <a:rPr lang="en-US" sz="2600" dirty="0"/>
              <a:t> </a:t>
            </a:r>
            <a:r>
              <a:rPr lang="en-US" sz="2600" dirty="0" err="1"/>
              <a:t>ubicación</a:t>
            </a:r>
            <a:r>
              <a:rPr lang="en-US" sz="2600" dirty="0"/>
              <a:t> </a:t>
            </a:r>
            <a:r>
              <a:rPr lang="en-US" sz="2600" dirty="0" err="1"/>
              <a:t>predeterminada</a:t>
            </a:r>
            <a:r>
              <a:rPr lang="en-US" sz="2600" dirty="0"/>
              <a:t> (</a:t>
            </a:r>
            <a:r>
              <a:rPr lang="en-US" sz="2600" dirty="0" err="1"/>
              <a:t>si</a:t>
            </a:r>
            <a:r>
              <a:rPr lang="en-US" sz="2600" dirty="0"/>
              <a:t> los </a:t>
            </a:r>
            <a:r>
              <a:rPr lang="en-US" sz="2600" dirty="0" err="1"/>
              <a:t>controles</a:t>
            </a:r>
            <a:r>
              <a:rPr lang="en-US" sz="2600" dirty="0"/>
              <a:t> </a:t>
            </a:r>
            <a:r>
              <a:rPr lang="en-US" sz="2600" dirty="0" err="1"/>
              <a:t>están</a:t>
            </a:r>
            <a:r>
              <a:rPr lang="en-US" sz="2600" dirty="0"/>
              <a:t> en </a:t>
            </a:r>
            <a:r>
              <a:rPr lang="en-US" sz="2600" dirty="0" err="1"/>
              <a:t>una</a:t>
            </a:r>
            <a:r>
              <a:rPr lang="en-US" sz="2600" dirty="0"/>
              <a:t> </a:t>
            </a:r>
            <a:r>
              <a:rPr lang="en-US" sz="2600" dirty="0" err="1"/>
              <a:t>posición</a:t>
            </a:r>
            <a:r>
              <a:rPr lang="en-US" sz="2600" dirty="0"/>
              <a:t> </a:t>
            </a:r>
            <a:r>
              <a:rPr lang="en-US" sz="2600" dirty="0" err="1"/>
              <a:t>fija</a:t>
            </a:r>
            <a:r>
              <a:rPr lang="en-US" sz="2600" dirty="0" smtClean="0"/>
              <a:t>)</a:t>
            </a:r>
          </a:p>
          <a:p>
            <a:pPr>
              <a:lnSpc>
                <a:spcPct val="80000"/>
              </a:lnSpc>
              <a:spcBef>
                <a:spcPts val="700"/>
              </a:spcBef>
              <a:defRPr sz="3000"/>
            </a:pPr>
            <a:endParaRPr lang="en-US" sz="2600" dirty="0" smtClean="0"/>
          </a:p>
          <a:p>
            <a:pPr>
              <a:lnSpc>
                <a:spcPct val="80000"/>
              </a:lnSpc>
              <a:spcBef>
                <a:spcPts val="700"/>
              </a:spcBef>
              <a:defRPr sz="3000"/>
            </a:pPr>
            <a:r>
              <a:rPr lang="en-US" sz="2600" dirty="0" smtClean="0"/>
              <a:t>Las </a:t>
            </a:r>
            <a:r>
              <a:rPr lang="en-US" sz="2600" dirty="0" err="1"/>
              <a:t>manos</a:t>
            </a:r>
            <a:r>
              <a:rPr lang="en-US" sz="2600" dirty="0"/>
              <a:t> del </a:t>
            </a:r>
            <a:r>
              <a:rPr lang="en-US" sz="2600" dirty="0" err="1"/>
              <a:t>operador</a:t>
            </a:r>
            <a:r>
              <a:rPr lang="en-US" sz="2600" dirty="0"/>
              <a:t> son </a:t>
            </a:r>
            <a:r>
              <a:rPr lang="en-US" sz="2600" dirty="0" err="1"/>
              <a:t>libres</a:t>
            </a:r>
            <a:r>
              <a:rPr lang="en-US" sz="2600" dirty="0"/>
              <a:t> </a:t>
            </a:r>
            <a:r>
              <a:rPr lang="en-US" sz="2600" dirty="0" smtClean="0"/>
              <a:t>para </a:t>
            </a:r>
            <a:r>
              <a:rPr lang="en-US" sz="2600" dirty="0" err="1"/>
              <a:t>recoger</a:t>
            </a:r>
            <a:r>
              <a:rPr lang="en-US" sz="2600" dirty="0"/>
              <a:t> </a:t>
            </a:r>
            <a:r>
              <a:rPr lang="en-US" sz="2600" dirty="0" err="1"/>
              <a:t>piezas</a:t>
            </a:r>
            <a:r>
              <a:rPr lang="en-US" sz="2600" dirty="0"/>
              <a:t> de la </a:t>
            </a:r>
            <a:r>
              <a:rPr lang="en-US" sz="2600" dirty="0" err="1"/>
              <a:t>máquina</a:t>
            </a:r>
            <a:endParaRPr sz="2600" dirty="0"/>
          </a:p>
        </p:txBody>
      </p:sp>
      <p:sp>
        <p:nvSpPr>
          <p:cNvPr id="362"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34</a:t>
            </a:fld>
            <a:endParaRPr/>
          </a:p>
        </p:txBody>
      </p:sp>
      <p:sp>
        <p:nvSpPr>
          <p:cNvPr id="361" name="Content Placeholder 3"/>
          <p:cNvSpPr txBox="1"/>
          <p:nvPr/>
        </p:nvSpPr>
        <p:spPr>
          <a:xfrm>
            <a:off x="4953000" y="1752599"/>
            <a:ext cx="3886200" cy="376739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defTabSz="342900">
              <a:lnSpc>
                <a:spcPct val="80000"/>
              </a:lnSpc>
              <a:spcBef>
                <a:spcPts val="700"/>
              </a:spcBef>
              <a:defRPr sz="3200"/>
            </a:pPr>
            <a:r>
              <a:rPr lang="en-US" dirty="0" err="1" smtClean="0"/>
              <a:t>Desventajas</a:t>
            </a:r>
            <a:endParaRPr sz="2400" dirty="0"/>
          </a:p>
          <a:p>
            <a:pPr marL="257175" indent="-257175" defTabSz="342900">
              <a:lnSpc>
                <a:spcPct val="80000"/>
              </a:lnSpc>
              <a:spcBef>
                <a:spcPts val="600"/>
              </a:spcBef>
              <a:buSzPct val="100000"/>
              <a:buFont typeface="Arial"/>
              <a:buChar char="•"/>
              <a:defRPr sz="2800"/>
            </a:pPr>
            <a:r>
              <a:rPr lang="en-US" dirty="0" err="1"/>
              <a:t>Requiere</a:t>
            </a:r>
            <a:r>
              <a:rPr lang="en-US" dirty="0"/>
              <a:t> </a:t>
            </a:r>
            <a:r>
              <a:rPr lang="en-US" dirty="0" err="1"/>
              <a:t>una</a:t>
            </a:r>
            <a:r>
              <a:rPr lang="en-US" dirty="0"/>
              <a:t> </a:t>
            </a:r>
            <a:r>
              <a:rPr lang="en-US" dirty="0" err="1"/>
              <a:t>prensa</a:t>
            </a:r>
            <a:r>
              <a:rPr lang="en-US" dirty="0"/>
              <a:t> </a:t>
            </a:r>
            <a:r>
              <a:rPr lang="en-US" dirty="0" err="1"/>
              <a:t>mecánica</a:t>
            </a:r>
            <a:r>
              <a:rPr lang="en-US" dirty="0"/>
              <a:t> de </a:t>
            </a:r>
            <a:r>
              <a:rPr lang="en-US" dirty="0" err="1"/>
              <a:t>revolución</a:t>
            </a:r>
            <a:r>
              <a:rPr lang="en-US" dirty="0"/>
              <a:t> </a:t>
            </a:r>
            <a:r>
              <a:rPr lang="en-US" dirty="0" err="1" smtClean="0"/>
              <a:t>parcial</a:t>
            </a:r>
            <a:r>
              <a:rPr lang="en-US" dirty="0" smtClean="0"/>
              <a:t> con </a:t>
            </a:r>
            <a:r>
              <a:rPr lang="en-US" dirty="0" err="1" smtClean="0"/>
              <a:t>freno</a:t>
            </a:r>
            <a:endParaRPr lang="en-US" dirty="0" smtClean="0"/>
          </a:p>
          <a:p>
            <a:pPr marL="257175" indent="-257175" defTabSz="342900">
              <a:lnSpc>
                <a:spcPct val="80000"/>
              </a:lnSpc>
              <a:spcBef>
                <a:spcPts val="600"/>
              </a:spcBef>
              <a:buSzPct val="100000"/>
              <a:buFont typeface="Arial"/>
              <a:buChar char="•"/>
              <a:defRPr sz="2800"/>
            </a:pPr>
            <a:r>
              <a:rPr lang="en-US" dirty="0" smtClean="0"/>
              <a:t> </a:t>
            </a:r>
            <a:r>
              <a:rPr lang="en-US" dirty="0" err="1"/>
              <a:t>Algunos</a:t>
            </a:r>
            <a:r>
              <a:rPr lang="en-US" dirty="0"/>
              <a:t> </a:t>
            </a:r>
            <a:r>
              <a:rPr lang="en-US" dirty="0" err="1"/>
              <a:t>controles</a:t>
            </a:r>
            <a:r>
              <a:rPr lang="en-US" dirty="0"/>
              <a:t> de dos </a:t>
            </a:r>
            <a:r>
              <a:rPr lang="en-US" dirty="0" err="1"/>
              <a:t>manos</a:t>
            </a:r>
            <a:r>
              <a:rPr lang="en-US" dirty="0"/>
              <a:t> </a:t>
            </a:r>
            <a:r>
              <a:rPr lang="en-US" dirty="0" err="1"/>
              <a:t>pueden</a:t>
            </a:r>
            <a:r>
              <a:rPr lang="en-US" dirty="0"/>
              <a:t> </a:t>
            </a:r>
            <a:r>
              <a:rPr lang="en-US" dirty="0" err="1" smtClean="0"/>
              <a:t>volverse</a:t>
            </a:r>
            <a:r>
              <a:rPr lang="en-US" dirty="0" smtClean="0"/>
              <a:t> </a:t>
            </a:r>
            <a:r>
              <a:rPr lang="en-US" dirty="0" err="1" smtClean="0"/>
              <a:t>inútil</a:t>
            </a:r>
            <a:endParaRPr lang="en-US" dirty="0" smtClean="0"/>
          </a:p>
          <a:p>
            <a:pPr marL="257175" indent="-257175" defTabSz="342900">
              <a:lnSpc>
                <a:spcPct val="80000"/>
              </a:lnSpc>
              <a:spcBef>
                <a:spcPts val="600"/>
              </a:spcBef>
              <a:buSzPct val="100000"/>
              <a:buFont typeface="Arial"/>
              <a:buChar char="•"/>
              <a:defRPr sz="2800"/>
            </a:pPr>
            <a:r>
              <a:rPr lang="en-US" dirty="0" err="1" smtClean="0"/>
              <a:t>Protege</a:t>
            </a:r>
            <a:r>
              <a:rPr lang="en-US" dirty="0" smtClean="0"/>
              <a:t> </a:t>
            </a:r>
            <a:r>
              <a:rPr lang="en-US" dirty="0"/>
              <a:t>solo al </a:t>
            </a:r>
            <a:r>
              <a:rPr lang="en-US" dirty="0" err="1"/>
              <a:t>operador</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3"/>
          <p:cNvSpPr txBox="1">
            <a:spLocks noGrp="1"/>
          </p:cNvSpPr>
          <p:nvPr>
            <p:ph type="body" idx="1"/>
          </p:nvPr>
        </p:nvSpPr>
        <p:spPr>
          <a:prstGeom prst="rect">
            <a:avLst/>
          </a:prstGeom>
        </p:spPr>
        <p:txBody>
          <a:bodyPr/>
          <a:lstStyle/>
          <a:p>
            <a:pPr marL="301625" indent="-301625">
              <a:spcBef>
                <a:spcPts val="700"/>
              </a:spcBef>
              <a:defRPr sz="2800"/>
            </a:pPr>
            <a:r>
              <a:rPr dirty="0"/>
              <a:t>211 - Definiciones</a:t>
            </a:r>
          </a:p>
          <a:p>
            <a:pPr marL="301625" indent="-301625">
              <a:spcBef>
                <a:spcPts val="700"/>
              </a:spcBef>
              <a:defRPr sz="2800"/>
            </a:pPr>
            <a:r>
              <a:rPr dirty="0"/>
              <a:t>212 – Requisitos generales</a:t>
            </a:r>
          </a:p>
          <a:p>
            <a:pPr marL="301625" indent="-301625">
              <a:spcBef>
                <a:spcPts val="700"/>
              </a:spcBef>
              <a:defRPr sz="2800"/>
            </a:pPr>
            <a:r>
              <a:rPr dirty="0"/>
              <a:t>213 - </a:t>
            </a:r>
            <a:r>
              <a:rPr lang="en-US" dirty="0" smtClean="0"/>
              <a:t>Maquinaria </a:t>
            </a:r>
            <a:r>
              <a:rPr lang="en-US" dirty="0"/>
              <a:t>de carpintería</a:t>
            </a:r>
            <a:endParaRPr dirty="0"/>
          </a:p>
          <a:p>
            <a:pPr marL="301625" indent="-301625">
              <a:spcBef>
                <a:spcPts val="700"/>
              </a:spcBef>
              <a:defRPr sz="2800"/>
            </a:pPr>
            <a:r>
              <a:rPr dirty="0"/>
              <a:t>215 </a:t>
            </a:r>
            <a:r>
              <a:rPr lang="mr-IN" dirty="0" smtClean="0"/>
              <a:t>–</a:t>
            </a:r>
            <a:r>
              <a:rPr dirty="0" smtClean="0"/>
              <a:t> </a:t>
            </a:r>
            <a:r>
              <a:rPr lang="en-US" dirty="0" smtClean="0"/>
              <a:t>Máquinas Amoladoras/Esmeriladoras</a:t>
            </a:r>
            <a:endParaRPr dirty="0"/>
          </a:p>
          <a:p>
            <a:pPr marL="301625" indent="-301625">
              <a:spcBef>
                <a:spcPts val="700"/>
              </a:spcBef>
              <a:defRPr sz="2800"/>
            </a:pPr>
            <a:r>
              <a:rPr dirty="0" smtClean="0"/>
              <a:t>216 – </a:t>
            </a:r>
            <a:r>
              <a:rPr lang="en-US" dirty="0"/>
              <a:t>Molinos de rodillo y </a:t>
            </a:r>
            <a:r>
              <a:rPr lang="en-US" dirty="0" smtClean="0"/>
              <a:t>calandrias</a:t>
            </a:r>
          </a:p>
          <a:p>
            <a:pPr marL="301625" indent="-301625">
              <a:spcBef>
                <a:spcPts val="700"/>
              </a:spcBef>
              <a:defRPr sz="2800"/>
            </a:pPr>
            <a:r>
              <a:rPr dirty="0" smtClean="0"/>
              <a:t>217 </a:t>
            </a:r>
            <a:r>
              <a:rPr dirty="0"/>
              <a:t>– Prensas </a:t>
            </a:r>
            <a:r>
              <a:rPr lang="en-US" dirty="0" smtClean="0"/>
              <a:t>mecánicas de potencia</a:t>
            </a:r>
            <a:endParaRPr dirty="0"/>
          </a:p>
          <a:p>
            <a:pPr marL="301625" indent="-301625">
              <a:spcBef>
                <a:spcPts val="700"/>
              </a:spcBef>
              <a:defRPr sz="2800"/>
            </a:pPr>
            <a:r>
              <a:rPr dirty="0"/>
              <a:t>218 – Máquinas </a:t>
            </a:r>
            <a:r>
              <a:rPr lang="en-US" dirty="0" smtClean="0"/>
              <a:t>de forja</a:t>
            </a:r>
            <a:endParaRPr dirty="0"/>
          </a:p>
          <a:p>
            <a:pPr marL="301625" indent="-301625">
              <a:spcBef>
                <a:spcPts val="700"/>
              </a:spcBef>
              <a:defRPr sz="2800"/>
            </a:pPr>
            <a:r>
              <a:rPr dirty="0"/>
              <a:t>219 – Transmisión </a:t>
            </a:r>
            <a:r>
              <a:rPr lang="en-US" dirty="0" smtClean="0"/>
              <a:t>de potencia </a:t>
            </a:r>
            <a:r>
              <a:rPr dirty="0" smtClean="0"/>
              <a:t>mecánica</a:t>
            </a:r>
            <a:endParaRPr dirty="0"/>
          </a:p>
        </p:txBody>
      </p:sp>
      <p:sp>
        <p:nvSpPr>
          <p:cNvPr id="367" name="Rectangle 2"/>
          <p:cNvSpPr txBox="1">
            <a:spLocks noGrp="1"/>
          </p:cNvSpPr>
          <p:nvPr>
            <p:ph type="title"/>
          </p:nvPr>
        </p:nvSpPr>
        <p:spPr>
          <a:prstGeom prst="rect">
            <a:avLst/>
          </a:prstGeom>
        </p:spPr>
        <p:txBody>
          <a:bodyPr/>
          <a:lstStyle/>
          <a:p>
            <a:r>
              <a:t>Subparte O – Las Partes Funcionales y la Protección al Trabajar con Máquinas</a:t>
            </a:r>
          </a:p>
        </p:txBody>
      </p:sp>
      <p:sp>
        <p:nvSpPr>
          <p:cNvPr id="368"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 3"/>
          <p:cNvSpPr txBox="1">
            <a:spLocks noGrp="1"/>
          </p:cNvSpPr>
          <p:nvPr>
            <p:ph type="body" idx="1"/>
          </p:nvPr>
        </p:nvSpPr>
        <p:spPr>
          <a:xfrm>
            <a:off x="299328" y="2668574"/>
            <a:ext cx="8415868" cy="882701"/>
          </a:xfrm>
          <a:prstGeom prst="rect">
            <a:avLst/>
          </a:prstGeom>
        </p:spPr>
        <p:txBody>
          <a:bodyPr/>
          <a:lstStyle/>
          <a:p>
            <a:pPr algn="ctr"/>
            <a:r>
              <a:t>Requisitos Generales para todas las Máquinas</a:t>
            </a:r>
          </a:p>
        </p:txBody>
      </p:sp>
      <p:sp>
        <p:nvSpPr>
          <p:cNvPr id="373" name="Rectangle 2"/>
          <p:cNvSpPr txBox="1">
            <a:spLocks noGrp="1"/>
          </p:cNvSpPr>
          <p:nvPr>
            <p:ph type="title"/>
          </p:nvPr>
        </p:nvSpPr>
        <p:spPr>
          <a:prstGeom prst="rect">
            <a:avLst/>
          </a:prstGeom>
        </p:spPr>
        <p:txBody>
          <a:bodyPr/>
          <a:lstStyle/>
          <a:p>
            <a:r>
              <a:t>1910.212</a:t>
            </a:r>
          </a:p>
        </p:txBody>
      </p:sp>
      <p:sp>
        <p:nvSpPr>
          <p:cNvPr id="374"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Gears&#10;&#10;Picture 2052" descr="Se muestra una imagen de engranajes &#10;"/>
          <p:cNvPicPr>
            <a:picLocks noChangeAspect="1"/>
          </p:cNvPicPr>
          <p:nvPr/>
        </p:nvPicPr>
        <p:blipFill>
          <a:blip r:embed="rId3">
            <a:extLst/>
          </a:blip>
          <a:stretch>
            <a:fillRect/>
          </a:stretch>
        </p:blipFill>
        <p:spPr>
          <a:xfrm>
            <a:off x="5286103" y="3690257"/>
            <a:ext cx="2514600" cy="2286000"/>
          </a:xfrm>
          <a:prstGeom prst="rect">
            <a:avLst/>
          </a:prstGeom>
          <a:ln w="12700">
            <a:miter lim="400000"/>
          </a:ln>
        </p:spPr>
      </p:pic>
      <p:sp>
        <p:nvSpPr>
          <p:cNvPr id="379" name="Rectangle 2051"/>
          <p:cNvSpPr txBox="1">
            <a:spLocks noGrp="1"/>
          </p:cNvSpPr>
          <p:nvPr>
            <p:ph type="body" idx="1"/>
          </p:nvPr>
        </p:nvSpPr>
        <p:spPr>
          <a:prstGeom prst="rect">
            <a:avLst/>
          </a:prstGeom>
        </p:spPr>
        <p:txBody>
          <a:bodyPr/>
          <a:lstStyle/>
          <a:p>
            <a:r>
              <a:rPr lang="en-US" dirty="0"/>
              <a:t>Se </a:t>
            </a:r>
            <a:r>
              <a:rPr lang="en-US" dirty="0" err="1"/>
              <a:t>deben</a:t>
            </a:r>
            <a:r>
              <a:rPr lang="en-US" dirty="0"/>
              <a:t> </a:t>
            </a:r>
            <a:r>
              <a:rPr lang="en-US" dirty="0" err="1"/>
              <a:t>proporcionar</a:t>
            </a:r>
            <a:r>
              <a:rPr lang="en-US" dirty="0"/>
              <a:t> </a:t>
            </a:r>
            <a:r>
              <a:rPr lang="en-US" dirty="0" err="1"/>
              <a:t>uno</a:t>
            </a:r>
            <a:r>
              <a:rPr lang="en-US" dirty="0"/>
              <a:t> o </a:t>
            </a:r>
            <a:r>
              <a:rPr lang="en-US" dirty="0" err="1"/>
              <a:t>más</a:t>
            </a:r>
            <a:r>
              <a:rPr lang="en-US" dirty="0"/>
              <a:t> </a:t>
            </a:r>
            <a:r>
              <a:rPr lang="en-US" dirty="0" err="1"/>
              <a:t>métodos</a:t>
            </a:r>
            <a:r>
              <a:rPr lang="en-US" dirty="0"/>
              <a:t> de </a:t>
            </a:r>
            <a:r>
              <a:rPr lang="en-US" dirty="0" err="1"/>
              <a:t>protección</a:t>
            </a:r>
            <a:r>
              <a:rPr lang="en-US" dirty="0"/>
              <a:t> de la </a:t>
            </a:r>
            <a:r>
              <a:rPr lang="en-US" dirty="0" err="1"/>
              <a:t>máquina</a:t>
            </a:r>
            <a:r>
              <a:rPr lang="en-US" dirty="0"/>
              <a:t> para </a:t>
            </a:r>
            <a:r>
              <a:rPr lang="en-US" dirty="0" err="1"/>
              <a:t>proteger</a:t>
            </a:r>
            <a:r>
              <a:rPr lang="en-US" dirty="0"/>
              <a:t> al </a:t>
            </a:r>
            <a:r>
              <a:rPr lang="en-US" dirty="0" err="1"/>
              <a:t>operador</a:t>
            </a:r>
            <a:r>
              <a:rPr lang="en-US" dirty="0"/>
              <a:t> y a </a:t>
            </a:r>
            <a:r>
              <a:rPr lang="en-US" dirty="0" err="1"/>
              <a:t>otros</a:t>
            </a:r>
            <a:r>
              <a:rPr lang="en-US" dirty="0"/>
              <a:t> </a:t>
            </a:r>
            <a:r>
              <a:rPr lang="en-US" dirty="0" err="1"/>
              <a:t>empleados</a:t>
            </a:r>
            <a:r>
              <a:rPr lang="en-US" dirty="0"/>
              <a:t> en el </a:t>
            </a:r>
            <a:r>
              <a:rPr lang="en-US" dirty="0" err="1"/>
              <a:t>área</a:t>
            </a:r>
            <a:r>
              <a:rPr lang="en-US" dirty="0"/>
              <a:t> de la </a:t>
            </a:r>
            <a:r>
              <a:rPr lang="en-US" dirty="0" err="1"/>
              <a:t>máquina</a:t>
            </a:r>
            <a:r>
              <a:rPr lang="en-US" dirty="0"/>
              <a:t> </a:t>
            </a:r>
            <a:r>
              <a:rPr lang="en-US" dirty="0" err="1"/>
              <a:t>frente</a:t>
            </a:r>
            <a:r>
              <a:rPr lang="en-US" dirty="0"/>
              <a:t> a </a:t>
            </a:r>
            <a:r>
              <a:rPr lang="en-US" dirty="0" err="1"/>
              <a:t>peligros</a:t>
            </a:r>
            <a:r>
              <a:rPr lang="en-US" dirty="0"/>
              <a:t> tales </a:t>
            </a:r>
            <a:r>
              <a:rPr lang="en-US" dirty="0" err="1"/>
              <a:t>como</a:t>
            </a:r>
            <a:r>
              <a:rPr lang="en-US" dirty="0"/>
              <a:t> los </a:t>
            </a:r>
            <a:r>
              <a:rPr lang="en-US" dirty="0" err="1"/>
              <a:t>creados</a:t>
            </a:r>
            <a:r>
              <a:rPr lang="en-US" dirty="0"/>
              <a:t> </a:t>
            </a:r>
            <a:r>
              <a:rPr lang="en-US" dirty="0" err="1"/>
              <a:t>por</a:t>
            </a:r>
            <a:r>
              <a:rPr lang="en-US" dirty="0"/>
              <a:t> el </a:t>
            </a:r>
            <a:r>
              <a:rPr lang="en-US" dirty="0" err="1"/>
              <a:t>punto</a:t>
            </a:r>
            <a:r>
              <a:rPr lang="en-US" dirty="0"/>
              <a:t> de </a:t>
            </a:r>
            <a:r>
              <a:rPr lang="en-US" dirty="0" err="1"/>
              <a:t>operación</a:t>
            </a:r>
            <a:r>
              <a:rPr lang="en-US" dirty="0"/>
              <a:t>, los </a:t>
            </a:r>
            <a:r>
              <a:rPr lang="en-US" dirty="0" err="1"/>
              <a:t>puntos</a:t>
            </a:r>
            <a:r>
              <a:rPr lang="en-US" dirty="0"/>
              <a:t> de </a:t>
            </a:r>
            <a:r>
              <a:rPr lang="en-US" dirty="0" err="1"/>
              <a:t>contacto</a:t>
            </a:r>
            <a:r>
              <a:rPr lang="en-US" dirty="0"/>
              <a:t>, </a:t>
            </a:r>
            <a:r>
              <a:rPr lang="en-US" dirty="0" err="1"/>
              <a:t>las</a:t>
            </a:r>
            <a:r>
              <a:rPr lang="en-US" dirty="0"/>
              <a:t> </a:t>
            </a:r>
            <a:r>
              <a:rPr lang="en-US" dirty="0" err="1"/>
              <a:t>piezas</a:t>
            </a:r>
            <a:r>
              <a:rPr lang="en-US" dirty="0"/>
              <a:t> </a:t>
            </a:r>
            <a:r>
              <a:rPr lang="en-US" dirty="0" err="1" smtClean="0"/>
              <a:t>giratorias</a:t>
            </a:r>
            <a:r>
              <a:rPr lang="en-US" dirty="0" smtClean="0"/>
              <a:t>, </a:t>
            </a:r>
            <a:r>
              <a:rPr lang="en-US" dirty="0" err="1" smtClean="0"/>
              <a:t>las</a:t>
            </a:r>
            <a:r>
              <a:rPr lang="en-US" dirty="0" smtClean="0"/>
              <a:t> </a:t>
            </a:r>
            <a:r>
              <a:rPr lang="en-US" dirty="0" err="1" smtClean="0"/>
              <a:t>astillas</a:t>
            </a:r>
            <a:r>
              <a:rPr lang="en-US" dirty="0" smtClean="0"/>
              <a:t> y </a:t>
            </a:r>
            <a:r>
              <a:rPr lang="en-US" dirty="0" err="1"/>
              <a:t>las</a:t>
            </a:r>
            <a:r>
              <a:rPr lang="en-US" dirty="0"/>
              <a:t> </a:t>
            </a:r>
            <a:r>
              <a:rPr lang="en-US" dirty="0" err="1"/>
              <a:t>chispas</a:t>
            </a:r>
            <a:r>
              <a:rPr lang="en-US" dirty="0"/>
              <a:t>.</a:t>
            </a:r>
            <a:endParaRPr dirty="0"/>
          </a:p>
        </p:txBody>
      </p:sp>
      <p:sp>
        <p:nvSpPr>
          <p:cNvPr id="380" name="Rectangle 2050"/>
          <p:cNvSpPr txBox="1">
            <a:spLocks noGrp="1"/>
          </p:cNvSpPr>
          <p:nvPr>
            <p:ph type="title"/>
          </p:nvPr>
        </p:nvSpPr>
        <p:spPr>
          <a:prstGeom prst="rect">
            <a:avLst/>
          </a:prstGeom>
        </p:spPr>
        <p:txBody>
          <a:bodyPr/>
          <a:lstStyle/>
          <a:p>
            <a:r>
              <a:t>1910.212(a)(1)</a:t>
            </a:r>
          </a:p>
        </p:txBody>
      </p:sp>
      <p:sp>
        <p:nvSpPr>
          <p:cNvPr id="381" name="Slide Number Placeholder 1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Rectangle 3"/>
          <p:cNvSpPr txBox="1">
            <a:spLocks noGrp="1"/>
          </p:cNvSpPr>
          <p:nvPr>
            <p:ph type="body" idx="1"/>
          </p:nvPr>
        </p:nvSpPr>
        <p:spPr>
          <a:prstGeom prst="rect">
            <a:avLst/>
          </a:prstGeom>
        </p:spPr>
        <p:txBody>
          <a:bodyPr/>
          <a:lstStyle/>
          <a:p>
            <a:r>
              <a:rPr lang="en-US" dirty="0"/>
              <a:t>El </a:t>
            </a:r>
            <a:r>
              <a:rPr lang="en-US" dirty="0" err="1"/>
              <a:t>punto</a:t>
            </a:r>
            <a:r>
              <a:rPr lang="en-US" dirty="0"/>
              <a:t> de </a:t>
            </a:r>
            <a:r>
              <a:rPr lang="en-US" dirty="0" err="1"/>
              <a:t>operación</a:t>
            </a:r>
            <a:r>
              <a:rPr lang="en-US" dirty="0"/>
              <a:t> de </a:t>
            </a:r>
            <a:r>
              <a:rPr lang="en-US" dirty="0" err="1"/>
              <a:t>las</a:t>
            </a:r>
            <a:r>
              <a:rPr lang="en-US" dirty="0"/>
              <a:t> </a:t>
            </a:r>
            <a:r>
              <a:rPr lang="en-US" dirty="0" err="1"/>
              <a:t>máquinas</a:t>
            </a:r>
            <a:r>
              <a:rPr lang="en-US" dirty="0"/>
              <a:t> </a:t>
            </a:r>
            <a:r>
              <a:rPr lang="en-US" dirty="0" err="1"/>
              <a:t>cuya</a:t>
            </a:r>
            <a:r>
              <a:rPr lang="en-US" dirty="0"/>
              <a:t> </a:t>
            </a:r>
            <a:r>
              <a:rPr lang="en-US" dirty="0" err="1"/>
              <a:t>operación</a:t>
            </a:r>
            <a:r>
              <a:rPr lang="en-US" dirty="0"/>
              <a:t> </a:t>
            </a:r>
            <a:r>
              <a:rPr lang="en-US" dirty="0" err="1"/>
              <a:t>expone</a:t>
            </a:r>
            <a:r>
              <a:rPr lang="en-US" dirty="0"/>
              <a:t> a un </a:t>
            </a:r>
            <a:r>
              <a:rPr lang="en-US" dirty="0" err="1"/>
              <a:t>empleado</a:t>
            </a:r>
            <a:r>
              <a:rPr lang="en-US" dirty="0"/>
              <a:t> a </a:t>
            </a:r>
            <a:r>
              <a:rPr lang="en-US" dirty="0" err="1"/>
              <a:t>lesiones</a:t>
            </a:r>
            <a:r>
              <a:rPr lang="en-US" dirty="0"/>
              <a:t>, </a:t>
            </a:r>
            <a:r>
              <a:rPr lang="en-US" dirty="0" err="1"/>
              <a:t>debe</a:t>
            </a:r>
            <a:r>
              <a:rPr lang="en-US" dirty="0"/>
              <a:t> </a:t>
            </a:r>
            <a:r>
              <a:rPr lang="en-US" dirty="0" err="1"/>
              <a:t>estar</a:t>
            </a:r>
            <a:r>
              <a:rPr lang="en-US" dirty="0"/>
              <a:t> </a:t>
            </a:r>
            <a:r>
              <a:rPr lang="en-US" dirty="0" err="1" smtClean="0"/>
              <a:t>protegido</a:t>
            </a:r>
            <a:r>
              <a:rPr lang="en-US" dirty="0" smtClean="0"/>
              <a:t>.</a:t>
            </a:r>
            <a:endParaRPr dirty="0"/>
          </a:p>
        </p:txBody>
      </p:sp>
      <p:sp>
        <p:nvSpPr>
          <p:cNvPr id="386" name="Rectangle 2"/>
          <p:cNvSpPr txBox="1">
            <a:spLocks noGrp="1"/>
          </p:cNvSpPr>
          <p:nvPr>
            <p:ph type="title"/>
          </p:nvPr>
        </p:nvSpPr>
        <p:spPr>
          <a:prstGeom prst="rect">
            <a:avLst/>
          </a:prstGeom>
        </p:spPr>
        <p:txBody>
          <a:bodyPr/>
          <a:lstStyle/>
          <a:p>
            <a:r>
              <a:t>1910.212(a)(3)(ii)</a:t>
            </a:r>
          </a:p>
        </p:txBody>
      </p:sp>
      <p:sp>
        <p:nvSpPr>
          <p:cNvPr id="387"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Fan&#10;&#10;Picture 1032" descr="Imagen de un ventilador"/>
          <p:cNvPicPr>
            <a:picLocks noChangeAspect="1"/>
          </p:cNvPicPr>
          <p:nvPr/>
        </p:nvPicPr>
        <p:blipFill>
          <a:blip r:embed="rId3">
            <a:extLst/>
          </a:blip>
          <a:stretch>
            <a:fillRect/>
          </a:stretch>
        </p:blipFill>
        <p:spPr>
          <a:xfrm>
            <a:off x="2590800" y="3429000"/>
            <a:ext cx="3324225" cy="2728914"/>
          </a:xfrm>
          <a:prstGeom prst="rect">
            <a:avLst/>
          </a:prstGeom>
          <a:ln w="12700">
            <a:miter lim="400000"/>
          </a:ln>
        </p:spPr>
      </p:pic>
      <p:sp>
        <p:nvSpPr>
          <p:cNvPr id="392" name="Rectangle 3"/>
          <p:cNvSpPr txBox="1">
            <a:spLocks noGrp="1"/>
          </p:cNvSpPr>
          <p:nvPr>
            <p:ph type="body" idx="1"/>
          </p:nvPr>
        </p:nvSpPr>
        <p:spPr>
          <a:prstGeom prst="rect">
            <a:avLst/>
          </a:prstGeom>
        </p:spPr>
        <p:txBody>
          <a:bodyPr/>
          <a:lstStyle/>
          <a:p>
            <a:r>
              <a:rPr lang="en-US" dirty="0" err="1"/>
              <a:t>Cuando</a:t>
            </a:r>
            <a:r>
              <a:rPr lang="en-US" dirty="0"/>
              <a:t> la </a:t>
            </a:r>
            <a:r>
              <a:rPr lang="en-US" dirty="0" err="1"/>
              <a:t>periferia</a:t>
            </a:r>
            <a:r>
              <a:rPr lang="en-US" dirty="0"/>
              <a:t> de </a:t>
            </a:r>
            <a:r>
              <a:rPr lang="en-US" dirty="0" err="1"/>
              <a:t>las</a:t>
            </a:r>
            <a:r>
              <a:rPr lang="en-US" dirty="0"/>
              <a:t> </a:t>
            </a:r>
            <a:r>
              <a:rPr lang="en-US" dirty="0" err="1"/>
              <a:t>paletas</a:t>
            </a:r>
            <a:r>
              <a:rPr lang="en-US" dirty="0"/>
              <a:t> de un </a:t>
            </a:r>
            <a:r>
              <a:rPr lang="en-US" dirty="0" err="1"/>
              <a:t>ventilador</a:t>
            </a:r>
            <a:r>
              <a:rPr lang="en-US" dirty="0"/>
              <a:t> </a:t>
            </a:r>
            <a:r>
              <a:rPr lang="en-US" dirty="0" err="1"/>
              <a:t>está</a:t>
            </a:r>
            <a:r>
              <a:rPr lang="en-US" dirty="0"/>
              <a:t> a </a:t>
            </a:r>
            <a:r>
              <a:rPr lang="en-US" dirty="0" err="1"/>
              <a:t>menos</a:t>
            </a:r>
            <a:r>
              <a:rPr lang="en-US" dirty="0"/>
              <a:t> de </a:t>
            </a:r>
            <a:r>
              <a:rPr lang="en-US" dirty="0" err="1"/>
              <a:t>siete</a:t>
            </a:r>
            <a:r>
              <a:rPr lang="en-US" dirty="0"/>
              <a:t> (7) pies </a:t>
            </a:r>
            <a:r>
              <a:rPr lang="en-US" dirty="0" err="1"/>
              <a:t>sobre</a:t>
            </a:r>
            <a:r>
              <a:rPr lang="en-US" dirty="0"/>
              <a:t> el </a:t>
            </a:r>
            <a:r>
              <a:rPr lang="en-US" dirty="0" err="1"/>
              <a:t>piso</a:t>
            </a:r>
            <a:r>
              <a:rPr lang="en-US" dirty="0"/>
              <a:t> o </a:t>
            </a:r>
            <a:r>
              <a:rPr lang="en-US" dirty="0" err="1"/>
              <a:t>nivel</a:t>
            </a:r>
            <a:r>
              <a:rPr lang="en-US" dirty="0"/>
              <a:t> de </a:t>
            </a:r>
            <a:r>
              <a:rPr lang="en-US" dirty="0" err="1"/>
              <a:t>trabajo</a:t>
            </a:r>
            <a:r>
              <a:rPr lang="en-US" dirty="0"/>
              <a:t>, </a:t>
            </a:r>
            <a:r>
              <a:rPr lang="en-US" dirty="0" err="1"/>
              <a:t>las</a:t>
            </a:r>
            <a:r>
              <a:rPr lang="en-US" dirty="0"/>
              <a:t> </a:t>
            </a:r>
            <a:r>
              <a:rPr lang="en-US" dirty="0" err="1" smtClean="0"/>
              <a:t>aspas</a:t>
            </a:r>
            <a:r>
              <a:rPr lang="en-US" dirty="0" smtClean="0"/>
              <a:t> </a:t>
            </a:r>
            <a:r>
              <a:rPr lang="en-US" dirty="0" err="1"/>
              <a:t>deben</a:t>
            </a:r>
            <a:r>
              <a:rPr lang="en-US" dirty="0"/>
              <a:t> </a:t>
            </a:r>
            <a:r>
              <a:rPr lang="en-US" dirty="0" err="1"/>
              <a:t>estar</a:t>
            </a:r>
            <a:r>
              <a:rPr lang="en-US" dirty="0"/>
              <a:t> </a:t>
            </a:r>
            <a:r>
              <a:rPr lang="en-US" dirty="0" err="1"/>
              <a:t>protegidas</a:t>
            </a:r>
            <a:r>
              <a:rPr lang="en-US" dirty="0"/>
              <a:t>. El </a:t>
            </a:r>
            <a:r>
              <a:rPr lang="en-US" dirty="0" err="1" smtClean="0"/>
              <a:t>resguardo</a:t>
            </a:r>
            <a:r>
              <a:rPr lang="en-US" dirty="0" smtClean="0"/>
              <a:t> </a:t>
            </a:r>
            <a:r>
              <a:rPr lang="en-US" dirty="0" err="1"/>
              <a:t>debe</a:t>
            </a:r>
            <a:r>
              <a:rPr lang="en-US" dirty="0"/>
              <a:t> </a:t>
            </a:r>
            <a:r>
              <a:rPr lang="en-US" dirty="0" err="1"/>
              <a:t>tener</a:t>
            </a:r>
            <a:r>
              <a:rPr lang="en-US" dirty="0"/>
              <a:t> </a:t>
            </a:r>
            <a:r>
              <a:rPr lang="en-US" dirty="0" err="1"/>
              <a:t>aberturas</a:t>
            </a:r>
            <a:r>
              <a:rPr lang="en-US" dirty="0"/>
              <a:t> de no </a:t>
            </a:r>
            <a:r>
              <a:rPr lang="en-US" dirty="0" err="1"/>
              <a:t>más</a:t>
            </a:r>
            <a:r>
              <a:rPr lang="en-US" dirty="0"/>
              <a:t> de 1/2 </a:t>
            </a:r>
            <a:r>
              <a:rPr lang="en-US" dirty="0" err="1"/>
              <a:t>pulgada</a:t>
            </a:r>
            <a:r>
              <a:rPr lang="en-US" dirty="0"/>
              <a:t>.</a:t>
            </a:r>
            <a:endParaRPr dirty="0"/>
          </a:p>
        </p:txBody>
      </p:sp>
      <p:sp>
        <p:nvSpPr>
          <p:cNvPr id="393" name="Rectangle 2"/>
          <p:cNvSpPr txBox="1">
            <a:spLocks noGrp="1"/>
          </p:cNvSpPr>
          <p:nvPr>
            <p:ph type="title"/>
          </p:nvPr>
        </p:nvSpPr>
        <p:spPr>
          <a:prstGeom prst="rect">
            <a:avLst/>
          </a:prstGeom>
        </p:spPr>
        <p:txBody>
          <a:bodyPr/>
          <a:lstStyle/>
          <a:p>
            <a:r>
              <a:t>1910.212(a)(5)</a:t>
            </a:r>
          </a:p>
        </p:txBody>
      </p:sp>
      <p:sp>
        <p:nvSpPr>
          <p:cNvPr id="394"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3"/>
          <p:cNvSpPr txBox="1">
            <a:spLocks noGrp="1"/>
          </p:cNvSpPr>
          <p:nvPr>
            <p:ph type="body" idx="1"/>
          </p:nvPr>
        </p:nvSpPr>
        <p:spPr>
          <a:prstGeom prst="rect">
            <a:avLst/>
          </a:prstGeom>
        </p:spPr>
        <p:txBody>
          <a:bodyPr>
            <a:normAutofit fontScale="92500" lnSpcReduction="10000"/>
          </a:bodyPr>
          <a:lstStyle/>
          <a:p>
            <a:r>
              <a:rPr lang="es-ES" altLang="en-US" sz="2800" dirty="0">
                <a:latin typeface="Arial" panose="020B0604020202020204" pitchFamily="34" charset="0"/>
                <a:cs typeface="Arial" panose="020B0604020202020204" pitchFamily="34" charset="0"/>
              </a:rPr>
              <a:t>Nadie metería allí su brazo, mano, dedo, cabeza, etc.</a:t>
            </a:r>
            <a:endParaRPr lang="en-US" altLang="en-US" sz="2800" dirty="0">
              <a:latin typeface="Arial" panose="020B0604020202020204" pitchFamily="34" charset="0"/>
              <a:cs typeface="Arial" panose="020B0604020202020204" pitchFamily="34" charset="0"/>
            </a:endParaRPr>
          </a:p>
          <a:p>
            <a:r>
              <a:rPr lang="es-ES" altLang="en-US" sz="2800" dirty="0">
                <a:latin typeface="Arial" panose="020B0604020202020204" pitchFamily="34" charset="0"/>
                <a:cs typeface="Arial" panose="020B0604020202020204" pitchFamily="34" charset="0"/>
              </a:rPr>
              <a:t>Se supone que nadie debe estar allá atrás, ahí adentro, ni alrededor de la máquina mientras está funcionando</a:t>
            </a:r>
            <a:r>
              <a:rPr lang="en-US" altLang="en-US" sz="2800" dirty="0">
                <a:latin typeface="Arial" panose="020B0604020202020204" pitchFamily="34" charset="0"/>
                <a:cs typeface="Arial" panose="020B0604020202020204" pitchFamily="34" charset="0"/>
              </a:rPr>
              <a:t>.</a:t>
            </a:r>
          </a:p>
          <a:p>
            <a:r>
              <a:rPr lang="es-ES" altLang="en-US" sz="2800" dirty="0">
                <a:latin typeface="Arial" panose="020B0604020202020204" pitchFamily="34" charset="0"/>
                <a:cs typeface="Arial" panose="020B0604020202020204" pitchFamily="34" charset="0"/>
              </a:rPr>
              <a:t>La máquina vino de esa manera; nunca tuvo </a:t>
            </a:r>
            <a:r>
              <a:rPr lang="en-US" altLang="en-US" sz="2800" dirty="0" smtClean="0">
                <a:latin typeface="Arial" panose="020B0604020202020204" pitchFamily="34" charset="0"/>
                <a:cs typeface="Arial" panose="020B0604020202020204" pitchFamily="34" charset="0"/>
              </a:rPr>
              <a:t>resguardo</a:t>
            </a:r>
            <a:r>
              <a:rPr lang="es-ES"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a:p>
            <a:r>
              <a:rPr lang="es-ES" altLang="en-US" sz="2800" dirty="0">
                <a:latin typeface="Arial" panose="020B0604020202020204" pitchFamily="34" charset="0"/>
                <a:cs typeface="Arial" panose="020B0604020202020204" pitchFamily="34" charset="0"/>
              </a:rPr>
              <a:t>Lo he estado haciendo así durante veinte años sin ningún problema.</a:t>
            </a:r>
            <a:endParaRPr lang="en-US" altLang="en-US" sz="2800" dirty="0">
              <a:latin typeface="Arial" panose="020B0604020202020204" pitchFamily="34" charset="0"/>
              <a:cs typeface="Arial" panose="020B0604020202020204" pitchFamily="34" charset="0"/>
            </a:endParaRPr>
          </a:p>
          <a:p>
            <a:r>
              <a:rPr lang="es-ES" altLang="en-US" sz="2800" dirty="0" smtClean="0">
                <a:latin typeface="Arial" panose="020B0604020202020204" pitchFamily="34" charset="0"/>
                <a:cs typeface="Arial" panose="020B0604020202020204" pitchFamily="34" charset="0"/>
              </a:rPr>
              <a:t>El resguardo </a:t>
            </a:r>
            <a:r>
              <a:rPr lang="es-ES" altLang="en-US" sz="2800" dirty="0">
                <a:latin typeface="Arial" panose="020B0604020202020204" pitchFamily="34" charset="0"/>
                <a:cs typeface="Arial" panose="020B0604020202020204" pitchFamily="34" charset="0"/>
              </a:rPr>
              <a:t>fue </a:t>
            </a:r>
            <a:r>
              <a:rPr lang="es-ES" altLang="en-US" sz="2800" dirty="0" smtClean="0">
                <a:latin typeface="Arial" panose="020B0604020202020204" pitchFamily="34" charset="0"/>
                <a:cs typeface="Arial" panose="020B0604020202020204" pitchFamily="34" charset="0"/>
              </a:rPr>
              <a:t>ordenado </a:t>
            </a:r>
            <a:r>
              <a:rPr lang="es-ES" altLang="en-US" sz="2800" dirty="0">
                <a:latin typeface="Arial" panose="020B0604020202020204" pitchFamily="34" charset="0"/>
                <a:cs typeface="Arial" panose="020B0604020202020204" pitchFamily="34" charset="0"/>
              </a:rPr>
              <a:t>y está por </a:t>
            </a:r>
            <a:r>
              <a:rPr lang="es-ES" altLang="en-US" sz="2800" dirty="0" smtClean="0">
                <a:latin typeface="Arial" panose="020B0604020202020204" pitchFamily="34" charset="0"/>
                <a:cs typeface="Arial" panose="020B0604020202020204" pitchFamily="34" charset="0"/>
              </a:rPr>
              <a:t>llegar.</a:t>
            </a:r>
            <a:endParaRPr lang="en-US" altLang="en-US" sz="2800" dirty="0">
              <a:latin typeface="Arial" panose="020B0604020202020204" pitchFamily="34" charset="0"/>
              <a:cs typeface="Arial" panose="020B0604020202020204" pitchFamily="34" charset="0"/>
            </a:endParaRPr>
          </a:p>
          <a:p>
            <a:r>
              <a:rPr lang="es-ES" altLang="en-US" sz="2800" dirty="0">
                <a:latin typeface="Arial" panose="020B0604020202020204" pitchFamily="34" charset="0"/>
                <a:cs typeface="Arial" panose="020B0604020202020204" pitchFamily="34" charset="0"/>
              </a:rPr>
              <a:t>El inspector de OSHA no dijo nada.</a:t>
            </a:r>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Lo pondremos de nuevo </a:t>
            </a:r>
            <a:r>
              <a:rPr lang="en-US" altLang="en-US" sz="2800" dirty="0" err="1">
                <a:latin typeface="Arial" panose="020B0604020202020204" pitchFamily="34" charset="0"/>
                <a:cs typeface="Arial" panose="020B0604020202020204" pitchFamily="34" charset="0"/>
              </a:rPr>
              <a:t>si</a:t>
            </a:r>
            <a:r>
              <a:rPr lang="en-US" altLang="en-US" sz="2800" dirty="0">
                <a:latin typeface="Arial" panose="020B0604020202020204" pitchFamily="34" charset="0"/>
                <a:cs typeface="Arial" panose="020B0604020202020204" pitchFamily="34" charset="0"/>
              </a:rPr>
              <a:t> </a:t>
            </a:r>
            <a:r>
              <a:rPr lang="es-ES_tradnl" altLang="en-US" sz="2800" dirty="0" smtClean="0">
                <a:latin typeface="Arial" panose="020B0604020202020204" pitchFamily="34" charset="0"/>
                <a:cs typeface="Arial" panose="020B0604020202020204" pitchFamily="34" charset="0"/>
              </a:rPr>
              <a:t>viene</a:t>
            </a:r>
            <a:r>
              <a:rPr lang="en-US" altLang="en-US" sz="2800" dirty="0" smtClean="0">
                <a:latin typeface="Arial" panose="020B0604020202020204" pitchFamily="34" charset="0"/>
                <a:cs typeface="Arial" panose="020B0604020202020204" pitchFamily="34" charset="0"/>
              </a:rPr>
              <a:t> OSHA.</a:t>
            </a:r>
            <a:endParaRPr lang="en-US" altLang="en-US" dirty="0"/>
          </a:p>
        </p:txBody>
      </p:sp>
      <p:sp>
        <p:nvSpPr>
          <p:cNvPr id="146" name="Rectangle 2"/>
          <p:cNvSpPr txBox="1">
            <a:spLocks noGrp="1"/>
          </p:cNvSpPr>
          <p:nvPr>
            <p:ph type="title"/>
          </p:nvPr>
        </p:nvSpPr>
        <p:spPr>
          <a:prstGeom prst="rect">
            <a:avLst/>
          </a:prstGeom>
        </p:spPr>
        <p:txBody>
          <a:bodyPr>
            <a:normAutofit fontScale="90000"/>
          </a:bodyPr>
          <a:lstStyle/>
          <a:p>
            <a:r>
              <a:rPr lang="en-US" dirty="0"/>
              <a:t>¿Por qué no </a:t>
            </a:r>
            <a:r>
              <a:rPr lang="en-US" dirty="0" err="1"/>
              <a:t>están</a:t>
            </a:r>
            <a:r>
              <a:rPr lang="en-US" dirty="0"/>
              <a:t> </a:t>
            </a:r>
            <a:r>
              <a:rPr lang="en-US" dirty="0" err="1"/>
              <a:t>protegidas</a:t>
            </a:r>
            <a:r>
              <a:rPr lang="en-US" dirty="0"/>
              <a:t> </a:t>
            </a:r>
            <a:r>
              <a:rPr lang="en-US" dirty="0" err="1"/>
              <a:t>las</a:t>
            </a:r>
            <a:r>
              <a:rPr lang="en-US" dirty="0"/>
              <a:t> </a:t>
            </a:r>
            <a:r>
              <a:rPr lang="en-US" dirty="0" err="1"/>
              <a:t>máquinas</a:t>
            </a:r>
            <a:r>
              <a:rPr lang="en-US" dirty="0" smtClean="0"/>
              <a:t>?</a:t>
            </a:r>
            <a:br>
              <a:rPr lang="en-US" dirty="0" smtClean="0"/>
            </a:br>
            <a:r>
              <a:rPr lang="en-US" dirty="0" err="1" smtClean="0"/>
              <a:t>Respuestas</a:t>
            </a:r>
            <a:r>
              <a:rPr lang="en-US" dirty="0" smtClean="0"/>
              <a:t> </a:t>
            </a:r>
            <a:r>
              <a:rPr lang="en-US" dirty="0" err="1" smtClean="0"/>
              <a:t>Posibles</a:t>
            </a:r>
            <a:r>
              <a:rPr lang="en-US" dirty="0" smtClean="0"/>
              <a:t>:</a:t>
            </a:r>
            <a:endParaRPr dirty="0"/>
          </a:p>
        </p:txBody>
      </p:sp>
      <p:sp>
        <p:nvSpPr>
          <p:cNvPr id="147" name="Slide Number Placeholder 14"/>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Online Image Placeholder 7" descr="Un ventilador que no está adecuadamente protegido con aberturas de más de ½ pulgada&#10;"/>
          <p:cNvPicPr>
            <a:picLocks noChangeAspect="1"/>
          </p:cNvPicPr>
          <p:nvPr/>
        </p:nvPicPr>
        <p:blipFill>
          <a:blip r:embed="rId3">
            <a:extLst/>
          </a:blip>
          <a:stretch>
            <a:fillRect/>
          </a:stretch>
        </p:blipFill>
        <p:spPr>
          <a:xfrm>
            <a:off x="4267200" y="1504849"/>
            <a:ext cx="4103147" cy="3063047"/>
          </a:xfrm>
          <a:prstGeom prst="rect">
            <a:avLst/>
          </a:prstGeom>
          <a:ln w="12700">
            <a:miter lim="400000"/>
          </a:ln>
        </p:spPr>
      </p:pic>
      <p:pic>
        <p:nvPicPr>
          <p:cNvPr id="399" name="Picture 3" descr="Un ventilador que está adecuadamente protegido con aberturas de menos de ½ pulgada"/>
          <p:cNvPicPr>
            <a:picLocks noChangeAspect="1"/>
          </p:cNvPicPr>
          <p:nvPr/>
        </p:nvPicPr>
        <p:blipFill>
          <a:blip r:embed="rId4">
            <a:extLst/>
          </a:blip>
          <a:stretch>
            <a:fillRect/>
          </a:stretch>
        </p:blipFill>
        <p:spPr>
          <a:xfrm>
            <a:off x="430161" y="1417637"/>
            <a:ext cx="3732213" cy="3150258"/>
          </a:xfrm>
          <a:prstGeom prst="rect">
            <a:avLst/>
          </a:prstGeom>
          <a:ln w="12700">
            <a:miter lim="400000"/>
          </a:ln>
        </p:spPr>
      </p:pic>
      <p:sp>
        <p:nvSpPr>
          <p:cNvPr id="400" name="Rectangle 1026"/>
          <p:cNvSpPr txBox="1">
            <a:spLocks noGrp="1"/>
          </p:cNvSpPr>
          <p:nvPr>
            <p:ph type="title"/>
          </p:nvPr>
        </p:nvSpPr>
        <p:spPr>
          <a:prstGeom prst="rect">
            <a:avLst/>
          </a:prstGeom>
        </p:spPr>
        <p:txBody>
          <a:bodyPr/>
          <a:lstStyle/>
          <a:p>
            <a:r>
              <a:t>Abanicos </a:t>
            </a:r>
          </a:p>
        </p:txBody>
      </p:sp>
      <p:sp>
        <p:nvSpPr>
          <p:cNvPr id="401" name="Slide Number Placeholder 19"/>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Rectangle 3"/>
          <p:cNvSpPr txBox="1">
            <a:spLocks noGrp="1"/>
          </p:cNvSpPr>
          <p:nvPr>
            <p:ph type="body" idx="1"/>
          </p:nvPr>
        </p:nvSpPr>
        <p:spPr>
          <a:prstGeom prst="rect">
            <a:avLst/>
          </a:prstGeom>
        </p:spPr>
        <p:txBody>
          <a:bodyPr/>
          <a:lstStyle/>
          <a:p>
            <a:r>
              <a:rPr dirty="0"/>
              <a:t>Las máquinas diseñadas para </a:t>
            </a:r>
            <a:r>
              <a:rPr dirty="0" smtClean="0"/>
              <a:t>una </a:t>
            </a:r>
            <a:r>
              <a:rPr dirty="0"/>
              <a:t>ubicación fija, deben estar firmemente ancladas para evitar que se desplacen o se muevan.</a:t>
            </a:r>
          </a:p>
        </p:txBody>
      </p:sp>
      <p:sp>
        <p:nvSpPr>
          <p:cNvPr id="406" name="Rectangle 2"/>
          <p:cNvSpPr txBox="1">
            <a:spLocks noGrp="1"/>
          </p:cNvSpPr>
          <p:nvPr>
            <p:ph type="title"/>
          </p:nvPr>
        </p:nvSpPr>
        <p:spPr>
          <a:prstGeom prst="rect">
            <a:avLst/>
          </a:prstGeom>
        </p:spPr>
        <p:txBody>
          <a:bodyPr/>
          <a:lstStyle/>
          <a:p>
            <a:r>
              <a:t>1910.212(b)</a:t>
            </a:r>
          </a:p>
        </p:txBody>
      </p:sp>
      <p:sp>
        <p:nvSpPr>
          <p:cNvPr id="407"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Rectangle 3"/>
          <p:cNvSpPr txBox="1">
            <a:spLocks noGrp="1"/>
          </p:cNvSpPr>
          <p:nvPr>
            <p:ph type="body" idx="1"/>
          </p:nvPr>
        </p:nvSpPr>
        <p:spPr>
          <a:prstGeom prst="rect">
            <a:avLst/>
          </a:prstGeom>
        </p:spPr>
        <p:txBody>
          <a:bodyPr/>
          <a:lstStyle/>
          <a:p>
            <a:r>
              <a:rPr dirty="0" smtClean="0"/>
              <a:t>M</a:t>
            </a:r>
            <a:r>
              <a:rPr lang="en-US" dirty="0" smtClean="0"/>
              <a:t>á</a:t>
            </a:r>
            <a:r>
              <a:rPr dirty="0" smtClean="0"/>
              <a:t>quin</a:t>
            </a:r>
            <a:r>
              <a:rPr lang="en-US" dirty="0"/>
              <a:t>a</a:t>
            </a:r>
            <a:r>
              <a:rPr lang="en-US" dirty="0" smtClean="0"/>
              <a:t>s Amoladoras/Esmeriladoras</a:t>
            </a:r>
            <a:endParaRPr dirty="0"/>
          </a:p>
        </p:txBody>
      </p:sp>
      <p:sp>
        <p:nvSpPr>
          <p:cNvPr id="412" name="Rectangle 2"/>
          <p:cNvSpPr txBox="1">
            <a:spLocks noGrp="1"/>
          </p:cNvSpPr>
          <p:nvPr>
            <p:ph type="title"/>
          </p:nvPr>
        </p:nvSpPr>
        <p:spPr>
          <a:prstGeom prst="rect">
            <a:avLst/>
          </a:prstGeom>
        </p:spPr>
        <p:txBody>
          <a:bodyPr/>
          <a:lstStyle/>
          <a:p>
            <a:r>
              <a:t>1910.215</a:t>
            </a:r>
          </a:p>
        </p:txBody>
      </p:sp>
      <p:sp>
        <p:nvSpPr>
          <p:cNvPr id="413"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 name="Grinder&#10;&#10;Picture 1031" descr="Amoladora de banco"/>
          <p:cNvPicPr>
            <a:picLocks noChangeAspect="1"/>
          </p:cNvPicPr>
          <p:nvPr/>
        </p:nvPicPr>
        <p:blipFill>
          <a:blip r:embed="rId3">
            <a:extLst/>
          </a:blip>
          <a:stretch>
            <a:fillRect/>
          </a:stretch>
        </p:blipFill>
        <p:spPr>
          <a:xfrm>
            <a:off x="2743200" y="3534378"/>
            <a:ext cx="3048000" cy="2651126"/>
          </a:xfrm>
          <a:prstGeom prst="rect">
            <a:avLst/>
          </a:prstGeom>
          <a:ln w="12700">
            <a:miter lim="400000"/>
          </a:ln>
        </p:spPr>
      </p:pic>
      <p:sp>
        <p:nvSpPr>
          <p:cNvPr id="418" name="Rectangle 3"/>
          <p:cNvSpPr txBox="1">
            <a:spLocks noGrp="1"/>
          </p:cNvSpPr>
          <p:nvPr>
            <p:ph type="body" idx="1"/>
          </p:nvPr>
        </p:nvSpPr>
        <p:spPr>
          <a:prstGeom prst="rect">
            <a:avLst/>
          </a:prstGeom>
        </p:spPr>
        <p:txBody>
          <a:bodyPr/>
          <a:lstStyle/>
          <a:p>
            <a:pPr>
              <a:spcBef>
                <a:spcPts val="600"/>
              </a:spcBef>
              <a:defRPr sz="2600"/>
            </a:pPr>
            <a:r>
              <a:rPr dirty="0"/>
              <a:t>Los </a:t>
            </a:r>
            <a:r>
              <a:rPr dirty="0" smtClean="0"/>
              <a:t>descansos </a:t>
            </a:r>
            <a:r>
              <a:rPr dirty="0"/>
              <a:t>para </a:t>
            </a:r>
            <a:r>
              <a:rPr lang="en-US" dirty="0" smtClean="0"/>
              <a:t>herramienta </a:t>
            </a:r>
            <a:r>
              <a:rPr dirty="0" smtClean="0"/>
              <a:t>deben </a:t>
            </a:r>
            <a:r>
              <a:rPr dirty="0"/>
              <a:t>ajustarse estrechamente a la </a:t>
            </a:r>
            <a:r>
              <a:rPr dirty="0" smtClean="0"/>
              <a:t>rueda, </a:t>
            </a:r>
            <a:r>
              <a:rPr dirty="0"/>
              <a:t>con una </a:t>
            </a:r>
            <a:r>
              <a:rPr lang="en-US" dirty="0" smtClean="0"/>
              <a:t>abertura</a:t>
            </a:r>
            <a:r>
              <a:rPr dirty="0" smtClean="0"/>
              <a:t> </a:t>
            </a:r>
            <a:r>
              <a:rPr dirty="0"/>
              <a:t>máxima de un octavo de pulgada, para evitar que la pieza se atasque entre la </a:t>
            </a:r>
            <a:r>
              <a:rPr dirty="0" smtClean="0"/>
              <a:t>rueda </a:t>
            </a:r>
            <a:r>
              <a:rPr dirty="0"/>
              <a:t>y el descanso, lo que puede causar la rotura de la </a:t>
            </a:r>
            <a:r>
              <a:rPr dirty="0" smtClean="0"/>
              <a:t>rueda.</a:t>
            </a:r>
            <a:endParaRPr dirty="0"/>
          </a:p>
        </p:txBody>
      </p:sp>
      <p:sp>
        <p:nvSpPr>
          <p:cNvPr id="419" name="Rectangle 2"/>
          <p:cNvSpPr txBox="1">
            <a:spLocks noGrp="1"/>
          </p:cNvSpPr>
          <p:nvPr>
            <p:ph type="title"/>
          </p:nvPr>
        </p:nvSpPr>
        <p:spPr>
          <a:prstGeom prst="rect">
            <a:avLst/>
          </a:prstGeom>
        </p:spPr>
        <p:txBody>
          <a:bodyPr/>
          <a:lstStyle>
            <a:lvl1pPr>
              <a:defRPr sz="3600"/>
            </a:lvl1pPr>
          </a:lstStyle>
          <a:p>
            <a:r>
              <a:t>1910.215(a)(4)</a:t>
            </a:r>
          </a:p>
        </p:txBody>
      </p:sp>
      <p:sp>
        <p:nvSpPr>
          <p:cNvPr id="420"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Rectangle 3"/>
          <p:cNvSpPr txBox="1">
            <a:spLocks noGrp="1"/>
          </p:cNvSpPr>
          <p:nvPr>
            <p:ph type="body" idx="1"/>
          </p:nvPr>
        </p:nvSpPr>
        <p:spPr>
          <a:prstGeom prst="rect">
            <a:avLst/>
          </a:prstGeom>
        </p:spPr>
        <p:txBody>
          <a:bodyPr/>
          <a:lstStyle/>
          <a:p>
            <a:pPr>
              <a:spcBef>
                <a:spcPts val="500"/>
              </a:spcBef>
              <a:defRPr sz="2400"/>
            </a:pPr>
            <a:r>
              <a:rPr dirty="0"/>
              <a:t>La distancia entre la periferia de la rueda y </a:t>
            </a:r>
            <a:r>
              <a:rPr lang="en-US" dirty="0" smtClean="0"/>
              <a:t>la contra chispa</a:t>
            </a:r>
            <a:r>
              <a:rPr dirty="0" smtClean="0"/>
              <a:t>, </a:t>
            </a:r>
            <a:r>
              <a:rPr dirty="0"/>
              <a:t>o el extremo del miembro periférico en la parte superior, nunca deberá exceder </a:t>
            </a:r>
            <a:r>
              <a:rPr u="sng" dirty="0"/>
              <a:t>un cuarto de pulgada</a:t>
            </a:r>
            <a:r>
              <a:rPr dirty="0"/>
              <a:t>. </a:t>
            </a:r>
          </a:p>
        </p:txBody>
      </p:sp>
      <p:sp>
        <p:nvSpPr>
          <p:cNvPr id="428" name="Rectangle 2"/>
          <p:cNvSpPr txBox="1">
            <a:spLocks noGrp="1"/>
          </p:cNvSpPr>
          <p:nvPr>
            <p:ph type="title"/>
          </p:nvPr>
        </p:nvSpPr>
        <p:spPr>
          <a:prstGeom prst="rect">
            <a:avLst/>
          </a:prstGeom>
        </p:spPr>
        <p:txBody>
          <a:bodyPr/>
          <a:lstStyle>
            <a:lvl1pPr>
              <a:defRPr sz="3600"/>
            </a:lvl1pPr>
          </a:lstStyle>
          <a:p>
            <a:r>
              <a:t>1910.215(b)(9)</a:t>
            </a:r>
          </a:p>
        </p:txBody>
      </p:sp>
      <p:sp>
        <p:nvSpPr>
          <p:cNvPr id="429"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44</a:t>
            </a:fld>
            <a:endParaRPr/>
          </a:p>
        </p:txBody>
      </p:sp>
      <p:sp>
        <p:nvSpPr>
          <p:cNvPr id="424" name="TextBox 1"/>
          <p:cNvSpPr txBox="1"/>
          <p:nvPr/>
        </p:nvSpPr>
        <p:spPr>
          <a:xfrm>
            <a:off x="5517129" y="5182360"/>
            <a:ext cx="3198066"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a:lvl1pPr>
          </a:lstStyle>
          <a:p>
            <a:r>
              <a:rPr lang="en-US" dirty="0" err="1"/>
              <a:t>Descanso</a:t>
            </a:r>
            <a:r>
              <a:rPr lang="en-US" dirty="0"/>
              <a:t> de la </a:t>
            </a:r>
            <a:r>
              <a:rPr lang="en-US" dirty="0" err="1" smtClean="0"/>
              <a:t>herramienta</a:t>
            </a:r>
            <a:endParaRPr lang="en-US" dirty="0"/>
          </a:p>
        </p:txBody>
      </p:sp>
      <p:sp>
        <p:nvSpPr>
          <p:cNvPr id="425" name="Text Box 6"/>
          <p:cNvSpPr txBox="1"/>
          <p:nvPr/>
        </p:nvSpPr>
        <p:spPr>
          <a:xfrm>
            <a:off x="5517129" y="3625965"/>
            <a:ext cx="197592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a:lvl1pPr>
          </a:lstStyle>
          <a:p>
            <a:pPr>
              <a:spcBef>
                <a:spcPct val="50000"/>
              </a:spcBef>
            </a:pPr>
            <a:r>
              <a:rPr lang="en-US" dirty="0" err="1" smtClean="0"/>
              <a:t>Guarda</a:t>
            </a:r>
            <a:r>
              <a:rPr lang="en-US" dirty="0" smtClean="0"/>
              <a:t> contra </a:t>
            </a:r>
            <a:r>
              <a:rPr lang="en-US" dirty="0" err="1" smtClean="0"/>
              <a:t>chispas</a:t>
            </a:r>
            <a:endParaRPr lang="en-US" dirty="0"/>
          </a:p>
        </p:txBody>
      </p:sp>
      <p:pic>
        <p:nvPicPr>
          <p:cNvPr id="426" name="grinder&#10;&#10;Picture 4" descr="Amoladora de banco con contra chispa y  descanso para herramientas "/>
          <p:cNvPicPr>
            <a:picLocks noChangeAspect="1"/>
          </p:cNvPicPr>
          <p:nvPr/>
        </p:nvPicPr>
        <p:blipFill>
          <a:blip r:embed="rId3">
            <a:extLst/>
          </a:blip>
          <a:stretch>
            <a:fillRect/>
          </a:stretch>
        </p:blipFill>
        <p:spPr>
          <a:xfrm>
            <a:off x="3437504" y="2743200"/>
            <a:ext cx="2079626" cy="327501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extBox 18"/>
          <p:cNvSpPr txBox="1"/>
          <p:nvPr/>
        </p:nvSpPr>
        <p:spPr>
          <a:xfrm>
            <a:off x="2159000" y="6003395"/>
            <a:ext cx="4635500"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lvl1pPr>
          </a:lstStyle>
          <a:p>
            <a:r>
              <a:t>Source: Idaho State University. Office of Workforce Training</a:t>
            </a:r>
          </a:p>
        </p:txBody>
      </p:sp>
      <p:pic>
        <p:nvPicPr>
          <p:cNvPr id="434" name="Picture 2" descr="Un disco/rueda dividida en cuatro cuadrantes y las flechas apuntan/indican donde debe golpearse la rueda con una herramienta no metálic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743200"/>
            <a:ext cx="4813300" cy="3260196"/>
          </a:xfrm>
          <a:prstGeom prst="rect">
            <a:avLst/>
          </a:prstGeom>
          <a:ln w="12700">
            <a:miter lim="400000"/>
          </a:ln>
        </p:spPr>
      </p:pic>
      <p:sp>
        <p:nvSpPr>
          <p:cNvPr id="435" name="Rectangle 3"/>
          <p:cNvSpPr txBox="1">
            <a:spLocks noGrp="1"/>
          </p:cNvSpPr>
          <p:nvPr>
            <p:ph type="body" idx="1"/>
          </p:nvPr>
        </p:nvSpPr>
        <p:spPr>
          <a:prstGeom prst="rect">
            <a:avLst/>
          </a:prstGeom>
        </p:spPr>
        <p:txBody>
          <a:bodyPr/>
          <a:lstStyle>
            <a:lvl1pPr>
              <a:defRPr sz="2400"/>
            </a:lvl1pPr>
          </a:lstStyle>
          <a:p>
            <a:r>
              <a:rPr dirty="0"/>
              <a:t>Inmediatamente antes del montaje, el usuario debe inspeccionar de cerca (detalladamente) </a:t>
            </a:r>
            <a:r>
              <a:rPr lang="en-US" dirty="0"/>
              <a:t>todas </a:t>
            </a:r>
            <a:r>
              <a:rPr lang="en-US" dirty="0" smtClean="0"/>
              <a:t>las ruedas </a:t>
            </a:r>
            <a:r>
              <a:rPr lang="en-US" dirty="0"/>
              <a:t>de </a:t>
            </a:r>
            <a:r>
              <a:rPr lang="en-US" dirty="0" smtClean="0"/>
              <a:t>rectificado </a:t>
            </a:r>
            <a:r>
              <a:rPr dirty="0" smtClean="0"/>
              <a:t>y </a:t>
            </a:r>
            <a:r>
              <a:rPr dirty="0"/>
              <a:t>efectuarles la prueba de </a:t>
            </a:r>
            <a:r>
              <a:rPr lang="en-US" dirty="0" smtClean="0"/>
              <a:t>anillo</a:t>
            </a:r>
            <a:r>
              <a:rPr dirty="0" smtClean="0"/>
              <a:t> </a:t>
            </a:r>
            <a:r>
              <a:rPr dirty="0"/>
              <a:t>para asegurarse de que no se hayan </a:t>
            </a:r>
            <a:r>
              <a:rPr dirty="0" smtClean="0"/>
              <a:t>dañado</a:t>
            </a:r>
            <a:r>
              <a:rPr dirty="0"/>
              <a:t>.</a:t>
            </a:r>
          </a:p>
        </p:txBody>
      </p:sp>
      <p:sp>
        <p:nvSpPr>
          <p:cNvPr id="436" name="Rectangle 2"/>
          <p:cNvSpPr txBox="1">
            <a:spLocks noGrp="1"/>
          </p:cNvSpPr>
          <p:nvPr>
            <p:ph type="title"/>
          </p:nvPr>
        </p:nvSpPr>
        <p:spPr>
          <a:prstGeom prst="rect">
            <a:avLst/>
          </a:prstGeom>
        </p:spPr>
        <p:txBody>
          <a:bodyPr/>
          <a:lstStyle/>
          <a:p>
            <a:r>
              <a:t>1910.215(d)(1)</a:t>
            </a:r>
          </a:p>
        </p:txBody>
      </p:sp>
      <p:sp>
        <p:nvSpPr>
          <p:cNvPr id="437"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Rectangle 3"/>
          <p:cNvSpPr txBox="1">
            <a:spLocks noGrp="1"/>
          </p:cNvSpPr>
          <p:nvPr>
            <p:ph type="body" idx="1"/>
          </p:nvPr>
        </p:nvSpPr>
        <p:spPr>
          <a:prstGeom prst="rect">
            <a:avLst/>
          </a:prstGeom>
        </p:spPr>
        <p:txBody>
          <a:bodyPr/>
          <a:lstStyle/>
          <a:p>
            <a:r>
              <a:rPr dirty="0"/>
              <a:t>Prensas </a:t>
            </a:r>
            <a:r>
              <a:rPr dirty="0" smtClean="0"/>
              <a:t>mecánica</a:t>
            </a:r>
            <a:r>
              <a:rPr lang="en-US" dirty="0" smtClean="0"/>
              <a:t>s de potencia</a:t>
            </a:r>
            <a:endParaRPr dirty="0"/>
          </a:p>
        </p:txBody>
      </p:sp>
      <p:sp>
        <p:nvSpPr>
          <p:cNvPr id="442" name="Rectangle 2"/>
          <p:cNvSpPr txBox="1">
            <a:spLocks noGrp="1"/>
          </p:cNvSpPr>
          <p:nvPr>
            <p:ph type="title"/>
          </p:nvPr>
        </p:nvSpPr>
        <p:spPr>
          <a:prstGeom prst="rect">
            <a:avLst/>
          </a:prstGeom>
        </p:spPr>
        <p:txBody>
          <a:bodyPr/>
          <a:lstStyle/>
          <a:p>
            <a:r>
              <a:t>1910.217</a:t>
            </a:r>
          </a:p>
        </p:txBody>
      </p:sp>
      <p:sp>
        <p:nvSpPr>
          <p:cNvPr id="443"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Picture 3" descr="Una prensa con potencia mecánica"/>
          <p:cNvPicPr>
            <a:picLocks noChangeAspect="1"/>
          </p:cNvPicPr>
          <p:nvPr/>
        </p:nvPicPr>
        <p:blipFill>
          <a:blip r:embed="rId3">
            <a:extLst/>
          </a:blip>
          <a:stretch>
            <a:fillRect/>
          </a:stretch>
        </p:blipFill>
        <p:spPr>
          <a:xfrm>
            <a:off x="1600200" y="1417637"/>
            <a:ext cx="5257800" cy="4883248"/>
          </a:xfrm>
          <a:prstGeom prst="rect">
            <a:avLst/>
          </a:prstGeom>
          <a:ln w="12700">
            <a:miter lim="400000"/>
          </a:ln>
        </p:spPr>
      </p:pic>
      <p:sp>
        <p:nvSpPr>
          <p:cNvPr id="448" name="Title 22"/>
          <p:cNvSpPr txBox="1">
            <a:spLocks noGrp="1"/>
          </p:cNvSpPr>
          <p:nvPr>
            <p:ph type="title"/>
          </p:nvPr>
        </p:nvSpPr>
        <p:spPr>
          <a:prstGeom prst="rect">
            <a:avLst/>
          </a:prstGeom>
        </p:spPr>
        <p:txBody>
          <a:bodyPr/>
          <a:lstStyle/>
          <a:p>
            <a:r>
              <a:rPr dirty="0"/>
              <a:t>Prensa </a:t>
            </a:r>
            <a:r>
              <a:rPr lang="en-US" dirty="0" smtClean="0"/>
              <a:t>m</a:t>
            </a:r>
            <a:r>
              <a:rPr dirty="0" smtClean="0"/>
              <a:t>ecánica </a:t>
            </a:r>
            <a:r>
              <a:rPr lang="en-US" dirty="0" smtClean="0"/>
              <a:t>de potencia </a:t>
            </a:r>
            <a:endParaRPr dirty="0"/>
          </a:p>
        </p:txBody>
      </p:sp>
      <p:sp>
        <p:nvSpPr>
          <p:cNvPr id="449" name="Slide Number Placeholder 2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ontent Placeholder 2"/>
          <p:cNvSpPr txBox="1">
            <a:spLocks noGrp="1"/>
          </p:cNvSpPr>
          <p:nvPr>
            <p:ph type="body" idx="1"/>
          </p:nvPr>
        </p:nvSpPr>
        <p:spPr>
          <a:prstGeom prst="rect">
            <a:avLst/>
          </a:prstGeom>
        </p:spPr>
        <p:txBody>
          <a:bodyPr/>
          <a:lstStyle/>
          <a:p>
            <a:pPr marL="301625" indent="-301625">
              <a:lnSpc>
                <a:spcPct val="80000"/>
              </a:lnSpc>
              <a:defRPr sz="2600"/>
            </a:pPr>
            <a:r>
              <a:rPr dirty="0"/>
              <a:t>Embrague Mecánico de Revolución Completa </a:t>
            </a:r>
          </a:p>
          <a:p>
            <a:pPr marL="698500" lvl="1" indent="-349250">
              <a:lnSpc>
                <a:spcPct val="80000"/>
              </a:lnSpc>
              <a:spcBef>
                <a:spcPts val="500"/>
              </a:spcBef>
              <a:buFont typeface="Courier New"/>
              <a:defRPr sz="2400"/>
            </a:pPr>
            <a:r>
              <a:rPr dirty="0"/>
              <a:t>No se puede desconectar durante un desplazamiento completo</a:t>
            </a:r>
          </a:p>
          <a:p>
            <a:pPr marL="301625" indent="-301625">
              <a:lnSpc>
                <a:spcPct val="80000"/>
              </a:lnSpc>
              <a:defRPr sz="2600"/>
            </a:pPr>
            <a:r>
              <a:rPr dirty="0"/>
              <a:t>Embrague Mecánico de Revolución Parcial </a:t>
            </a:r>
          </a:p>
          <a:p>
            <a:pPr marL="698500" lvl="1" indent="-349250">
              <a:lnSpc>
                <a:spcPct val="80000"/>
              </a:lnSpc>
              <a:spcBef>
                <a:spcPts val="500"/>
              </a:spcBef>
              <a:buFont typeface="Courier New"/>
              <a:defRPr sz="2400"/>
            </a:pPr>
            <a:r>
              <a:rPr dirty="0"/>
              <a:t>Se puede desconectar en cualquier momento durante un desplazamiento completo</a:t>
            </a:r>
          </a:p>
          <a:p>
            <a:pPr marL="301625" indent="-301625">
              <a:lnSpc>
                <a:spcPct val="80000"/>
              </a:lnSpc>
              <a:defRPr sz="2600"/>
            </a:pPr>
            <a:r>
              <a:rPr dirty="0"/>
              <a:t>La protección depende del tipo de prensa </a:t>
            </a:r>
          </a:p>
          <a:p>
            <a:pPr marL="698500" lvl="1" indent="-349250">
              <a:lnSpc>
                <a:spcPct val="80000"/>
              </a:lnSpc>
              <a:spcBef>
                <a:spcPts val="500"/>
              </a:spcBef>
              <a:buFont typeface="Courier New"/>
              <a:defRPr sz="2400"/>
            </a:pPr>
            <a:r>
              <a:rPr dirty="0"/>
              <a:t>Ejemplo: los dispositivos de detección de presencia o los </a:t>
            </a:r>
            <a:r>
              <a:rPr lang="en-US" dirty="0" smtClean="0"/>
              <a:t>mandos a dos manos </a:t>
            </a:r>
            <a:r>
              <a:rPr dirty="0" smtClean="0"/>
              <a:t>no </a:t>
            </a:r>
            <a:r>
              <a:rPr dirty="0"/>
              <a:t>pueden proteger durante una revolución completa </a:t>
            </a:r>
            <a:r>
              <a:rPr lang="mr-IN" dirty="0" smtClean="0"/>
              <a:t>–</a:t>
            </a:r>
            <a:r>
              <a:rPr dirty="0" smtClean="0"/>
              <a:t> </a:t>
            </a:r>
            <a:r>
              <a:rPr lang="en-US" dirty="0" smtClean="0"/>
              <a:t>la rotación no </a:t>
            </a:r>
            <a:r>
              <a:rPr dirty="0" smtClean="0"/>
              <a:t>se </a:t>
            </a:r>
            <a:r>
              <a:rPr dirty="0"/>
              <a:t>puede </a:t>
            </a:r>
            <a:r>
              <a:rPr lang="en-US" dirty="0" smtClean="0"/>
              <a:t>desacoplar</a:t>
            </a:r>
            <a:r>
              <a:rPr dirty="0" smtClean="0"/>
              <a:t> </a:t>
            </a:r>
            <a:r>
              <a:rPr lang="en-US" dirty="0" smtClean="0"/>
              <a:t>o </a:t>
            </a:r>
            <a:r>
              <a:rPr dirty="0" smtClean="0"/>
              <a:t>detener </a:t>
            </a:r>
            <a:r>
              <a:rPr dirty="0"/>
              <a:t>cuando se activa el dispositivo </a:t>
            </a:r>
          </a:p>
        </p:txBody>
      </p:sp>
      <p:sp>
        <p:nvSpPr>
          <p:cNvPr id="454" name="Title 1"/>
          <p:cNvSpPr txBox="1">
            <a:spLocks noGrp="1"/>
          </p:cNvSpPr>
          <p:nvPr>
            <p:ph type="title"/>
          </p:nvPr>
        </p:nvSpPr>
        <p:spPr>
          <a:prstGeom prst="rect">
            <a:avLst/>
          </a:prstGeom>
        </p:spPr>
        <p:txBody>
          <a:bodyPr/>
          <a:lstStyle/>
          <a:p>
            <a:r>
              <a:rPr dirty="0" smtClean="0"/>
              <a:t>Prensas</a:t>
            </a:r>
            <a:r>
              <a:rPr lang="en-US" dirty="0" smtClean="0"/>
              <a:t> m</a:t>
            </a:r>
            <a:r>
              <a:rPr dirty="0" smtClean="0"/>
              <a:t>ecánica</a:t>
            </a:r>
            <a:r>
              <a:rPr lang="en-US" dirty="0" smtClean="0"/>
              <a:t> de potencia</a:t>
            </a:r>
            <a:endParaRPr dirty="0"/>
          </a:p>
        </p:txBody>
      </p:sp>
      <p:sp>
        <p:nvSpPr>
          <p:cNvPr id="455" name="Slide Number Placeholder 16"/>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Rectangle 3"/>
          <p:cNvSpPr txBox="1">
            <a:spLocks noGrp="1"/>
          </p:cNvSpPr>
          <p:nvPr>
            <p:ph type="body" idx="1"/>
          </p:nvPr>
        </p:nvSpPr>
        <p:spPr>
          <a:prstGeom prst="rect">
            <a:avLst/>
          </a:prstGeom>
        </p:spPr>
        <p:txBody>
          <a:bodyPr/>
          <a:lstStyle/>
          <a:p>
            <a:r>
              <a:rPr lang="en-US" dirty="0" err="1"/>
              <a:t>Uso</a:t>
            </a:r>
            <a:r>
              <a:rPr lang="en-US" dirty="0"/>
              <a:t> de resguardos en el </a:t>
            </a:r>
            <a:r>
              <a:rPr lang="en-US" dirty="0" err="1"/>
              <a:t>punto</a:t>
            </a:r>
            <a:r>
              <a:rPr lang="en-US" dirty="0"/>
              <a:t> de </a:t>
            </a:r>
            <a:r>
              <a:rPr lang="en-US" dirty="0" err="1"/>
              <a:t>operación</a:t>
            </a:r>
            <a:r>
              <a:rPr lang="en-US" dirty="0"/>
              <a:t> o </a:t>
            </a:r>
            <a:r>
              <a:rPr lang="en-US" dirty="0" err="1"/>
              <a:t>dispositivos</a:t>
            </a:r>
            <a:r>
              <a:rPr lang="en-US" dirty="0"/>
              <a:t> de </a:t>
            </a:r>
            <a:r>
              <a:rPr lang="en-US" dirty="0" err="1"/>
              <a:t>punto</a:t>
            </a:r>
            <a:r>
              <a:rPr lang="en-US" dirty="0"/>
              <a:t> de </a:t>
            </a:r>
            <a:r>
              <a:rPr lang="en-US" dirty="0" err="1"/>
              <a:t>operación</a:t>
            </a:r>
            <a:r>
              <a:rPr lang="en-US" dirty="0"/>
              <a:t> </a:t>
            </a:r>
            <a:r>
              <a:rPr lang="en-US" dirty="0" err="1"/>
              <a:t>correctamente</a:t>
            </a:r>
            <a:r>
              <a:rPr lang="en-US" dirty="0"/>
              <a:t> </a:t>
            </a:r>
            <a:r>
              <a:rPr lang="en-US" dirty="0" err="1"/>
              <a:t>aplicados</a:t>
            </a:r>
            <a:r>
              <a:rPr lang="en-US" dirty="0"/>
              <a:t> y </a:t>
            </a:r>
            <a:r>
              <a:rPr lang="en-US" dirty="0" err="1"/>
              <a:t>ajustados</a:t>
            </a:r>
            <a:r>
              <a:rPr lang="en-US" dirty="0"/>
              <a:t> en </a:t>
            </a:r>
            <a:r>
              <a:rPr lang="en-US" dirty="0" err="1"/>
              <a:t>cada</a:t>
            </a:r>
            <a:r>
              <a:rPr lang="en-US" dirty="0"/>
              <a:t> </a:t>
            </a:r>
            <a:r>
              <a:rPr lang="en-US" dirty="0" err="1"/>
              <a:t>operación</a:t>
            </a:r>
            <a:r>
              <a:rPr lang="en-US" dirty="0"/>
              <a:t> </a:t>
            </a:r>
            <a:r>
              <a:rPr lang="en-US" dirty="0" err="1"/>
              <a:t>realizada</a:t>
            </a:r>
            <a:r>
              <a:rPr lang="en-US" dirty="0"/>
              <a:t> en </a:t>
            </a:r>
            <a:r>
              <a:rPr lang="en-US" dirty="0" err="1"/>
              <a:t>una</a:t>
            </a:r>
            <a:r>
              <a:rPr lang="en-US" dirty="0"/>
              <a:t> </a:t>
            </a:r>
            <a:r>
              <a:rPr lang="en-US" dirty="0" err="1"/>
              <a:t>prensa</a:t>
            </a:r>
            <a:r>
              <a:rPr lang="en-US" dirty="0"/>
              <a:t> </a:t>
            </a:r>
            <a:r>
              <a:rPr lang="en-US" dirty="0" err="1" smtClean="0"/>
              <a:t>mecánica</a:t>
            </a:r>
            <a:r>
              <a:rPr lang="en-US" dirty="0" smtClean="0"/>
              <a:t> de </a:t>
            </a:r>
            <a:r>
              <a:rPr lang="en-US" dirty="0" err="1" smtClean="0"/>
              <a:t>potencia</a:t>
            </a:r>
            <a:r>
              <a:rPr lang="en-US" dirty="0" smtClean="0"/>
              <a:t>. </a:t>
            </a:r>
            <a:r>
              <a:rPr lang="en-US" dirty="0" err="1"/>
              <a:t>Ver</a:t>
            </a:r>
            <a:r>
              <a:rPr lang="en-US" dirty="0"/>
              <a:t> la </a:t>
            </a:r>
            <a:r>
              <a:rPr lang="en-US" dirty="0" err="1"/>
              <a:t>Tabla</a:t>
            </a:r>
            <a:r>
              <a:rPr lang="en-US" dirty="0"/>
              <a:t> O-10.</a:t>
            </a:r>
          </a:p>
        </p:txBody>
      </p:sp>
      <p:sp>
        <p:nvSpPr>
          <p:cNvPr id="460" name="Rectangle 2"/>
          <p:cNvSpPr txBox="1">
            <a:spLocks noGrp="1"/>
          </p:cNvSpPr>
          <p:nvPr>
            <p:ph type="title"/>
          </p:nvPr>
        </p:nvSpPr>
        <p:spPr>
          <a:prstGeom prst="rect">
            <a:avLst/>
          </a:prstGeom>
        </p:spPr>
        <p:txBody>
          <a:bodyPr/>
          <a:lstStyle/>
          <a:p>
            <a:r>
              <a:t>1910.217(c)(1)</a:t>
            </a:r>
          </a:p>
        </p:txBody>
      </p:sp>
      <p:sp>
        <p:nvSpPr>
          <p:cNvPr id="461"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1030941" y="2820615"/>
            <a:ext cx="6858000" cy="1143001"/>
          </a:xfrm>
          <a:prstGeom prst="rect">
            <a:avLst/>
          </a:prstGeom>
        </p:spPr>
        <p:txBody>
          <a:bodyPr anchor="t"/>
          <a:lstStyle/>
          <a:p>
            <a:pPr defTabSz="222884">
              <a:defRPr sz="1950"/>
            </a:pPr>
            <a:endParaRPr dirty="0"/>
          </a:p>
          <a:p>
            <a:pPr algn="ctr" defTabSz="222884">
              <a:defRPr sz="2600"/>
            </a:pPr>
            <a:r>
              <a:rPr dirty="0"/>
              <a:t>¿Qué tipo de equipo puede causar amputaciones?</a:t>
            </a:r>
          </a:p>
        </p:txBody>
      </p:sp>
      <p:sp>
        <p:nvSpPr>
          <p:cNvPr id="152" name="Slide Number Placeholder 22"/>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5" name="TableContent Placeholder 5" title="Tabla "/>
          <p:cNvGraphicFramePr/>
          <p:nvPr>
            <p:extLst>
              <p:ext uri="{D42A27DB-BD31-4B8C-83A1-F6EECF244321}">
                <p14:modId xmlns:p14="http://schemas.microsoft.com/office/powerpoint/2010/main" val="3636702784"/>
              </p:ext>
            </p:extLst>
          </p:nvPr>
        </p:nvGraphicFramePr>
        <p:xfrm>
          <a:off x="685800" y="762000"/>
          <a:ext cx="6858000" cy="5669280"/>
        </p:xfrm>
        <a:graphic>
          <a:graphicData uri="http://schemas.openxmlformats.org/drawingml/2006/table">
            <a:tbl>
              <a:tblPr firstRow="1" bandRow="1">
                <a:tableStyleId>{4C3C2611-4C71-4FC5-86AE-919BDF0F9419}</a:tableStyleId>
              </a:tblPr>
              <a:tblGrid>
                <a:gridCol w="3581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70840">
                <a:tc>
                  <a:txBody>
                    <a:bodyPr/>
                    <a:lstStyle/>
                    <a:p>
                      <a:pPr algn="ctr" defTabSz="342900">
                        <a:defRPr b="0">
                          <a:solidFill>
                            <a:srgbClr val="000000"/>
                          </a:solidFill>
                        </a:defRPr>
                      </a:pPr>
                      <a:r>
                        <a:rPr>
                          <a:solidFill>
                            <a:srgbClr val="FFFFFF"/>
                          </a:solidFill>
                          <a:sym typeface="Calibri"/>
                        </a:rPr>
                        <a:t>Distancia de apertura desde el punto de operación (Pulgadas)</a:t>
                      </a:r>
                    </a:p>
                  </a:txBody>
                  <a:tcPr marL="45720" marR="45720" horzOverflow="overflow"/>
                </a:tc>
                <a:tc>
                  <a:txBody>
                    <a:bodyPr/>
                    <a:lstStyle/>
                    <a:p>
                      <a:pPr algn="ctr" defTabSz="342900">
                        <a:defRPr b="0">
                          <a:solidFill>
                            <a:srgbClr val="000000"/>
                          </a:solidFill>
                        </a:defRPr>
                      </a:pPr>
                      <a:r>
                        <a:rPr dirty="0" err="1">
                          <a:solidFill>
                            <a:srgbClr val="FFFFFF"/>
                          </a:solidFill>
                          <a:sym typeface="Calibri"/>
                        </a:rPr>
                        <a:t>Anchura</a:t>
                      </a:r>
                      <a:r>
                        <a:rPr dirty="0">
                          <a:solidFill>
                            <a:srgbClr val="FFFFFF"/>
                          </a:solidFill>
                          <a:sym typeface="Calibri"/>
                        </a:rPr>
                        <a:t> </a:t>
                      </a:r>
                      <a:r>
                        <a:rPr dirty="0" err="1">
                          <a:solidFill>
                            <a:srgbClr val="FFFFFF"/>
                          </a:solidFill>
                          <a:sym typeface="Calibri"/>
                        </a:rPr>
                        <a:t>máxima</a:t>
                      </a:r>
                      <a:r>
                        <a:rPr dirty="0">
                          <a:solidFill>
                            <a:srgbClr val="FFFFFF"/>
                          </a:solidFill>
                          <a:sym typeface="Calibri"/>
                        </a:rPr>
                        <a:t> de </a:t>
                      </a:r>
                      <a:r>
                        <a:rPr dirty="0" err="1">
                          <a:solidFill>
                            <a:srgbClr val="FFFFFF"/>
                          </a:solidFill>
                          <a:sym typeface="Calibri"/>
                        </a:rPr>
                        <a:t>aberturas</a:t>
                      </a:r>
                      <a:r>
                        <a:rPr dirty="0">
                          <a:solidFill>
                            <a:srgbClr val="FFFFFF"/>
                          </a:solidFill>
                          <a:sym typeface="Calibri"/>
                        </a:rPr>
                        <a:t> (</a:t>
                      </a:r>
                      <a:r>
                        <a:rPr dirty="0" err="1">
                          <a:solidFill>
                            <a:srgbClr val="FFFFFF"/>
                          </a:solidFill>
                          <a:sym typeface="Calibri"/>
                        </a:rPr>
                        <a:t>Pulgadas</a:t>
                      </a:r>
                      <a:r>
                        <a:rPr dirty="0">
                          <a:solidFill>
                            <a:srgbClr val="FFFFFF"/>
                          </a:solidFill>
                          <a:sym typeface="Calibri"/>
                        </a:rPr>
                        <a:t>)</a:t>
                      </a:r>
                    </a:p>
                  </a:txBody>
                  <a:tcPr marL="45720" marR="45720" horzOverflow="overflow"/>
                </a:tc>
                <a:extLst>
                  <a:ext uri="{0D108BD9-81ED-4DB2-BD59-A6C34878D82A}">
                    <a16:rowId xmlns:a16="http://schemas.microsoft.com/office/drawing/2014/main" val="10000"/>
                  </a:ext>
                </a:extLst>
              </a:tr>
              <a:tr h="370840">
                <a:tc>
                  <a:txBody>
                    <a:bodyPr/>
                    <a:lstStyle/>
                    <a:p>
                      <a:pPr algn="ctr" defTabSz="342900"/>
                      <a:r>
                        <a:rPr sz="2000">
                          <a:sym typeface="Calibri"/>
                        </a:rPr>
                        <a:t>½ to 1 ½</a:t>
                      </a:r>
                    </a:p>
                  </a:txBody>
                  <a:tcPr marL="45720" marR="45720" horzOverflow="overflow"/>
                </a:tc>
                <a:tc>
                  <a:txBody>
                    <a:bodyPr/>
                    <a:lstStyle/>
                    <a:p>
                      <a:pPr algn="ctr" defTabSz="342900"/>
                      <a:r>
                        <a:rPr sz="2400">
                          <a:sym typeface="Calibri"/>
                        </a:rPr>
                        <a:t>¼ </a:t>
                      </a:r>
                    </a:p>
                  </a:txBody>
                  <a:tcPr marL="45720" marR="45720" horzOverflow="overflow"/>
                </a:tc>
                <a:extLst>
                  <a:ext uri="{0D108BD9-81ED-4DB2-BD59-A6C34878D82A}">
                    <a16:rowId xmlns:a16="http://schemas.microsoft.com/office/drawing/2014/main" val="10001"/>
                  </a:ext>
                </a:extLst>
              </a:tr>
              <a:tr h="370840">
                <a:tc>
                  <a:txBody>
                    <a:bodyPr/>
                    <a:lstStyle/>
                    <a:p>
                      <a:pPr algn="ctr" defTabSz="342900"/>
                      <a:r>
                        <a:rPr sz="2000">
                          <a:sym typeface="Calibri"/>
                        </a:rPr>
                        <a:t>1 ½ to 2 ½ </a:t>
                      </a:r>
                    </a:p>
                  </a:txBody>
                  <a:tcPr marL="45720" marR="45720" horzOverflow="overflow"/>
                </a:tc>
                <a:tc>
                  <a:txBody>
                    <a:bodyPr/>
                    <a:lstStyle/>
                    <a:p>
                      <a:pPr algn="ctr" defTabSz="342900"/>
                      <a:r>
                        <a:rPr sz="2400">
                          <a:sym typeface="Calibri"/>
                        </a:rPr>
                        <a:t>⅜</a:t>
                      </a:r>
                    </a:p>
                  </a:txBody>
                  <a:tcPr marL="45720" marR="45720" horzOverflow="overflow"/>
                </a:tc>
                <a:extLst>
                  <a:ext uri="{0D108BD9-81ED-4DB2-BD59-A6C34878D82A}">
                    <a16:rowId xmlns:a16="http://schemas.microsoft.com/office/drawing/2014/main" val="10002"/>
                  </a:ext>
                </a:extLst>
              </a:tr>
              <a:tr h="370840">
                <a:tc>
                  <a:txBody>
                    <a:bodyPr/>
                    <a:lstStyle/>
                    <a:p>
                      <a:pPr algn="ctr" defTabSz="342900"/>
                      <a:r>
                        <a:rPr sz="2000">
                          <a:sym typeface="Calibri"/>
                        </a:rPr>
                        <a:t>2 ½ to 3 ½ </a:t>
                      </a:r>
                    </a:p>
                  </a:txBody>
                  <a:tcPr marL="45720" marR="45720" horzOverflow="overflow"/>
                </a:tc>
                <a:tc>
                  <a:txBody>
                    <a:bodyPr/>
                    <a:lstStyle/>
                    <a:p>
                      <a:pPr algn="ctr" defTabSz="342900"/>
                      <a:r>
                        <a:rPr sz="2400">
                          <a:sym typeface="Calibri"/>
                        </a:rPr>
                        <a:t>½ </a:t>
                      </a:r>
                    </a:p>
                  </a:txBody>
                  <a:tcPr marL="45720" marR="45720" horzOverflow="overflow"/>
                </a:tc>
                <a:extLst>
                  <a:ext uri="{0D108BD9-81ED-4DB2-BD59-A6C34878D82A}">
                    <a16:rowId xmlns:a16="http://schemas.microsoft.com/office/drawing/2014/main" val="10003"/>
                  </a:ext>
                </a:extLst>
              </a:tr>
              <a:tr h="370840">
                <a:tc>
                  <a:txBody>
                    <a:bodyPr/>
                    <a:lstStyle/>
                    <a:p>
                      <a:pPr algn="ctr" defTabSz="342900"/>
                      <a:r>
                        <a:rPr sz="2000">
                          <a:sym typeface="Calibri"/>
                        </a:rPr>
                        <a:t>3 ½ to 5 ½ </a:t>
                      </a:r>
                    </a:p>
                  </a:txBody>
                  <a:tcPr marL="45720" marR="45720" horzOverflow="overflow"/>
                </a:tc>
                <a:tc>
                  <a:txBody>
                    <a:bodyPr/>
                    <a:lstStyle/>
                    <a:p>
                      <a:pPr algn="ctr" defTabSz="342900"/>
                      <a:r>
                        <a:rPr sz="2400">
                          <a:sym typeface="Calibri"/>
                        </a:rPr>
                        <a:t>⅝</a:t>
                      </a:r>
                    </a:p>
                  </a:txBody>
                  <a:tcPr marL="45720" marR="45720" horzOverflow="overflow"/>
                </a:tc>
                <a:extLst>
                  <a:ext uri="{0D108BD9-81ED-4DB2-BD59-A6C34878D82A}">
                    <a16:rowId xmlns:a16="http://schemas.microsoft.com/office/drawing/2014/main" val="10004"/>
                  </a:ext>
                </a:extLst>
              </a:tr>
              <a:tr h="370840">
                <a:tc>
                  <a:txBody>
                    <a:bodyPr/>
                    <a:lstStyle/>
                    <a:p>
                      <a:pPr algn="ctr" defTabSz="342900"/>
                      <a:r>
                        <a:rPr sz="2000">
                          <a:sym typeface="Calibri"/>
                        </a:rPr>
                        <a:t>5 ½ to 6 ½ </a:t>
                      </a:r>
                    </a:p>
                  </a:txBody>
                  <a:tcPr marL="45720" marR="45720" horzOverflow="overflow"/>
                </a:tc>
                <a:tc>
                  <a:txBody>
                    <a:bodyPr/>
                    <a:lstStyle/>
                    <a:p>
                      <a:pPr algn="ctr" defTabSz="342900"/>
                      <a:r>
                        <a:rPr sz="2400">
                          <a:sym typeface="Calibri"/>
                        </a:rPr>
                        <a:t>¾ </a:t>
                      </a:r>
                    </a:p>
                  </a:txBody>
                  <a:tcPr marL="45720" marR="45720" horzOverflow="overflow"/>
                </a:tc>
                <a:extLst>
                  <a:ext uri="{0D108BD9-81ED-4DB2-BD59-A6C34878D82A}">
                    <a16:rowId xmlns:a16="http://schemas.microsoft.com/office/drawing/2014/main" val="10005"/>
                  </a:ext>
                </a:extLst>
              </a:tr>
              <a:tr h="370840">
                <a:tc>
                  <a:txBody>
                    <a:bodyPr/>
                    <a:lstStyle/>
                    <a:p>
                      <a:pPr algn="ctr" defTabSz="342900"/>
                      <a:r>
                        <a:rPr sz="2000" dirty="0">
                          <a:sym typeface="Calibri"/>
                        </a:rPr>
                        <a:t>6 ½ to 7 ½ </a:t>
                      </a:r>
                    </a:p>
                  </a:txBody>
                  <a:tcPr marL="45720" marR="45720" horzOverflow="overflow"/>
                </a:tc>
                <a:tc>
                  <a:txBody>
                    <a:bodyPr/>
                    <a:lstStyle/>
                    <a:p>
                      <a:pPr algn="ctr" defTabSz="342900"/>
                      <a:r>
                        <a:rPr sz="2400" dirty="0">
                          <a:sym typeface="Calibri"/>
                        </a:rPr>
                        <a:t>⅞</a:t>
                      </a:r>
                    </a:p>
                  </a:txBody>
                  <a:tcPr marL="45720" marR="45720" horzOverflow="overflow"/>
                </a:tc>
                <a:extLst>
                  <a:ext uri="{0D108BD9-81ED-4DB2-BD59-A6C34878D82A}">
                    <a16:rowId xmlns:a16="http://schemas.microsoft.com/office/drawing/2014/main" val="10006"/>
                  </a:ext>
                </a:extLst>
              </a:tr>
              <a:tr h="370840">
                <a:tc>
                  <a:txBody>
                    <a:bodyPr/>
                    <a:lstStyle/>
                    <a:p>
                      <a:pPr algn="ctr" defTabSz="342900"/>
                      <a:r>
                        <a:rPr sz="2000">
                          <a:sym typeface="Calibri"/>
                        </a:rPr>
                        <a:t>7 ½ to 12 ½ </a:t>
                      </a:r>
                    </a:p>
                  </a:txBody>
                  <a:tcPr marL="45720" marR="45720" horzOverflow="overflow"/>
                </a:tc>
                <a:tc>
                  <a:txBody>
                    <a:bodyPr/>
                    <a:lstStyle/>
                    <a:p>
                      <a:pPr algn="ctr" defTabSz="342900"/>
                      <a:r>
                        <a:rPr sz="2400">
                          <a:sym typeface="Calibri"/>
                        </a:rPr>
                        <a:t>1 ¼ </a:t>
                      </a:r>
                    </a:p>
                  </a:txBody>
                  <a:tcPr marL="45720" marR="45720" horzOverflow="overflow"/>
                </a:tc>
                <a:extLst>
                  <a:ext uri="{0D108BD9-81ED-4DB2-BD59-A6C34878D82A}">
                    <a16:rowId xmlns:a16="http://schemas.microsoft.com/office/drawing/2014/main" val="10007"/>
                  </a:ext>
                </a:extLst>
              </a:tr>
              <a:tr h="370840">
                <a:tc>
                  <a:txBody>
                    <a:bodyPr/>
                    <a:lstStyle/>
                    <a:p>
                      <a:pPr algn="ctr" defTabSz="342900"/>
                      <a:r>
                        <a:rPr sz="2000">
                          <a:sym typeface="Calibri"/>
                        </a:rPr>
                        <a:t>12 ½ to 15 ½ </a:t>
                      </a:r>
                    </a:p>
                  </a:txBody>
                  <a:tcPr marL="45720" marR="45720" horzOverflow="overflow"/>
                </a:tc>
                <a:tc>
                  <a:txBody>
                    <a:bodyPr/>
                    <a:lstStyle/>
                    <a:p>
                      <a:pPr algn="ctr" defTabSz="342900"/>
                      <a:r>
                        <a:rPr sz="2400">
                          <a:sym typeface="Calibri"/>
                        </a:rPr>
                        <a:t>1 ½ </a:t>
                      </a:r>
                    </a:p>
                  </a:txBody>
                  <a:tcPr marL="45720" marR="45720" horzOverflow="overflow"/>
                </a:tc>
                <a:extLst>
                  <a:ext uri="{0D108BD9-81ED-4DB2-BD59-A6C34878D82A}">
                    <a16:rowId xmlns:a16="http://schemas.microsoft.com/office/drawing/2014/main" val="10008"/>
                  </a:ext>
                </a:extLst>
              </a:tr>
              <a:tr h="370840">
                <a:tc>
                  <a:txBody>
                    <a:bodyPr/>
                    <a:lstStyle/>
                    <a:p>
                      <a:pPr algn="ctr" defTabSz="342900"/>
                      <a:r>
                        <a:rPr sz="2000">
                          <a:sym typeface="Calibri"/>
                        </a:rPr>
                        <a:t>15 ½ to 17 ½ </a:t>
                      </a:r>
                    </a:p>
                  </a:txBody>
                  <a:tcPr marL="45720" marR="45720" horzOverflow="overflow"/>
                </a:tc>
                <a:tc>
                  <a:txBody>
                    <a:bodyPr/>
                    <a:lstStyle/>
                    <a:p>
                      <a:pPr algn="ctr" defTabSz="342900"/>
                      <a:r>
                        <a:rPr sz="2400">
                          <a:sym typeface="Calibri"/>
                        </a:rPr>
                        <a:t>1 ⅞ </a:t>
                      </a:r>
                    </a:p>
                  </a:txBody>
                  <a:tcPr marL="45720" marR="45720" horzOverflow="overflow"/>
                </a:tc>
                <a:extLst>
                  <a:ext uri="{0D108BD9-81ED-4DB2-BD59-A6C34878D82A}">
                    <a16:rowId xmlns:a16="http://schemas.microsoft.com/office/drawing/2014/main" val="10009"/>
                  </a:ext>
                </a:extLst>
              </a:tr>
              <a:tr h="370840">
                <a:tc>
                  <a:txBody>
                    <a:bodyPr/>
                    <a:lstStyle/>
                    <a:p>
                      <a:pPr algn="ctr" defTabSz="342900"/>
                      <a:r>
                        <a:rPr sz="2000">
                          <a:sym typeface="Calibri"/>
                        </a:rPr>
                        <a:t>17 ½ to 31 ½ </a:t>
                      </a:r>
                    </a:p>
                  </a:txBody>
                  <a:tcPr marL="45720" marR="45720" horzOverflow="overflow"/>
                </a:tc>
                <a:tc>
                  <a:txBody>
                    <a:bodyPr/>
                    <a:lstStyle/>
                    <a:p>
                      <a:pPr algn="ctr" defTabSz="342900"/>
                      <a:r>
                        <a:rPr sz="2400" dirty="0">
                          <a:sym typeface="Calibri"/>
                        </a:rPr>
                        <a:t>2 ⅛</a:t>
                      </a:r>
                    </a:p>
                  </a:txBody>
                  <a:tcPr marL="45720" marR="45720" horzOverflow="overflow"/>
                </a:tc>
                <a:extLst>
                  <a:ext uri="{0D108BD9-81ED-4DB2-BD59-A6C34878D82A}">
                    <a16:rowId xmlns:a16="http://schemas.microsoft.com/office/drawing/2014/main" val="10010"/>
                  </a:ext>
                </a:extLst>
              </a:tr>
              <a:tr h="370840">
                <a:tc>
                  <a:txBody>
                    <a:bodyPr/>
                    <a:lstStyle/>
                    <a:p>
                      <a:pPr algn="ctr" defTabSz="342900"/>
                      <a:r>
                        <a:rPr sz="2000">
                          <a:sym typeface="Calibri"/>
                        </a:rPr>
                        <a:t>Over 31 ½</a:t>
                      </a:r>
                    </a:p>
                  </a:txBody>
                  <a:tcPr marL="45720" marR="45720" horzOverflow="overflow"/>
                </a:tc>
                <a:tc>
                  <a:txBody>
                    <a:bodyPr/>
                    <a:lstStyle/>
                    <a:p>
                      <a:pPr algn="ctr" defTabSz="342900"/>
                      <a:r>
                        <a:rPr sz="2400" dirty="0">
                          <a:sym typeface="Calibri"/>
                        </a:rPr>
                        <a:t>6</a:t>
                      </a:r>
                    </a:p>
                  </a:txBody>
                  <a:tcPr marL="45720" marR="45720" horzOverflow="overflow"/>
                </a:tc>
                <a:extLst>
                  <a:ext uri="{0D108BD9-81ED-4DB2-BD59-A6C34878D82A}">
                    <a16:rowId xmlns:a16="http://schemas.microsoft.com/office/drawing/2014/main" val="10011"/>
                  </a:ext>
                </a:extLst>
              </a:tr>
            </a:tbl>
          </a:graphicData>
        </a:graphic>
      </p:graphicFrame>
      <p:sp>
        <p:nvSpPr>
          <p:cNvPr id="466" name="Title 23"/>
          <p:cNvSpPr txBox="1">
            <a:spLocks noGrp="1"/>
          </p:cNvSpPr>
          <p:nvPr>
            <p:ph type="title"/>
          </p:nvPr>
        </p:nvSpPr>
        <p:spPr>
          <a:xfrm>
            <a:off x="228599" y="-89647"/>
            <a:ext cx="7528861" cy="935484"/>
          </a:xfrm>
          <a:prstGeom prst="rect">
            <a:avLst/>
          </a:prstGeom>
        </p:spPr>
        <p:txBody>
          <a:bodyPr/>
          <a:lstStyle/>
          <a:p>
            <a:r>
              <a:rPr lang="es-ES_tradnl" dirty="0" smtClean="0"/>
              <a:t>Aperturas</a:t>
            </a:r>
            <a:r>
              <a:rPr lang="en-US" dirty="0" smtClean="0"/>
              <a:t> </a:t>
            </a:r>
            <a:r>
              <a:rPr lang="en-US" dirty="0" err="1"/>
              <a:t>máximas</a:t>
            </a:r>
            <a:r>
              <a:rPr lang="en-US" dirty="0"/>
              <a:t> </a:t>
            </a:r>
            <a:r>
              <a:rPr lang="en-US" dirty="0" err="1"/>
              <a:t>recomendadas</a:t>
            </a:r>
            <a:endParaRPr dirty="0"/>
          </a:p>
        </p:txBody>
      </p:sp>
      <p:sp>
        <p:nvSpPr>
          <p:cNvPr id="467"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ontent Placeholder 5"/>
          <p:cNvSpPr txBox="1">
            <a:spLocks noGrp="1"/>
          </p:cNvSpPr>
          <p:nvPr>
            <p:ph type="body" idx="1"/>
          </p:nvPr>
        </p:nvSpPr>
        <p:spPr>
          <a:prstGeom prst="rect">
            <a:avLst/>
          </a:prstGeom>
        </p:spPr>
        <p:txBody>
          <a:bodyPr/>
          <a:lstStyle/>
          <a:p>
            <a:pPr marL="301625" indent="-301625">
              <a:spcBef>
                <a:spcPts val="800"/>
              </a:spcBef>
              <a:defRPr sz="2600"/>
            </a:pPr>
            <a:r>
              <a:rPr dirty="0"/>
              <a:t>Inspecciones periódicas y regulares</a:t>
            </a:r>
          </a:p>
          <a:p>
            <a:pPr marL="301625" indent="-301625">
              <a:spcBef>
                <a:spcPts val="800"/>
              </a:spcBef>
              <a:defRPr sz="2600"/>
            </a:pPr>
            <a:r>
              <a:rPr lang="en-US" dirty="0" smtClean="0"/>
              <a:t>El </a:t>
            </a:r>
            <a:r>
              <a:rPr lang="en-US" dirty="0"/>
              <a:t>pedal </a:t>
            </a:r>
            <a:r>
              <a:rPr lang="en-US" dirty="0" err="1"/>
              <a:t>debe</a:t>
            </a:r>
            <a:r>
              <a:rPr lang="en-US" dirty="0"/>
              <a:t> </a:t>
            </a:r>
            <a:r>
              <a:rPr lang="en-US" dirty="0" err="1"/>
              <a:t>estar</a:t>
            </a:r>
            <a:r>
              <a:rPr lang="en-US" dirty="0"/>
              <a:t> </a:t>
            </a:r>
            <a:r>
              <a:rPr lang="en-US" dirty="0" err="1"/>
              <a:t>protegido</a:t>
            </a:r>
            <a:r>
              <a:rPr lang="en-US" dirty="0"/>
              <a:t> para </a:t>
            </a:r>
            <a:r>
              <a:rPr lang="en-US" dirty="0" err="1"/>
              <a:t>evitar</a:t>
            </a:r>
            <a:r>
              <a:rPr lang="en-US" dirty="0"/>
              <a:t> </a:t>
            </a:r>
            <a:r>
              <a:rPr lang="en-US" dirty="0" err="1"/>
              <a:t>una</a:t>
            </a:r>
            <a:r>
              <a:rPr lang="en-US" dirty="0"/>
              <a:t> </a:t>
            </a:r>
            <a:r>
              <a:rPr lang="en-US" dirty="0" err="1"/>
              <a:t>operación</a:t>
            </a:r>
            <a:r>
              <a:rPr lang="en-US" dirty="0"/>
              <a:t> </a:t>
            </a:r>
            <a:r>
              <a:rPr lang="en-US" dirty="0" err="1" smtClean="0"/>
              <a:t>involuntaria</a:t>
            </a:r>
            <a:endParaRPr lang="en-US" dirty="0" smtClean="0"/>
          </a:p>
          <a:p>
            <a:pPr marL="301625" indent="-301625">
              <a:spcBef>
                <a:spcPts val="800"/>
              </a:spcBef>
              <a:defRPr sz="2600"/>
            </a:pPr>
            <a:r>
              <a:rPr lang="en-US" dirty="0" smtClean="0"/>
              <a:t>La </a:t>
            </a:r>
            <a:r>
              <a:rPr lang="en-US" dirty="0" err="1"/>
              <a:t>protección</a:t>
            </a:r>
            <a:r>
              <a:rPr lang="en-US" dirty="0"/>
              <a:t> </a:t>
            </a:r>
            <a:r>
              <a:rPr lang="en-US" dirty="0" smtClean="0"/>
              <a:t>del </a:t>
            </a:r>
            <a:r>
              <a:rPr dirty="0" err="1" smtClean="0"/>
              <a:t>sistema</a:t>
            </a:r>
            <a:r>
              <a:rPr dirty="0" smtClean="0"/>
              <a:t> </a:t>
            </a:r>
            <a:r>
              <a:rPr dirty="0"/>
              <a:t>de transmisión de </a:t>
            </a:r>
            <a:r>
              <a:rPr lang="en-US" dirty="0" err="1" smtClean="0"/>
              <a:t>potencia</a:t>
            </a:r>
            <a:r>
              <a:rPr dirty="0" smtClean="0"/>
              <a:t> </a:t>
            </a:r>
            <a:r>
              <a:rPr dirty="0" err="1" smtClean="0"/>
              <a:t>es</a:t>
            </a:r>
            <a:r>
              <a:rPr dirty="0" smtClean="0"/>
              <a:t> </a:t>
            </a:r>
            <a:r>
              <a:rPr dirty="0"/>
              <a:t>igual al de otros equipos</a:t>
            </a:r>
          </a:p>
          <a:p>
            <a:pPr marL="301625" indent="-301625">
              <a:spcBef>
                <a:spcPts val="800"/>
              </a:spcBef>
              <a:defRPr sz="2600"/>
            </a:pPr>
            <a:r>
              <a:rPr dirty="0"/>
              <a:t>El empleador debe informar todas las lesiones ocurridas en el punto de operación, dentro de los 30 días de sucedidos</a:t>
            </a:r>
          </a:p>
        </p:txBody>
      </p:sp>
      <p:sp>
        <p:nvSpPr>
          <p:cNvPr id="472" name="Title 4"/>
          <p:cNvSpPr txBox="1">
            <a:spLocks noGrp="1"/>
          </p:cNvSpPr>
          <p:nvPr>
            <p:ph type="title"/>
          </p:nvPr>
        </p:nvSpPr>
        <p:spPr>
          <a:prstGeom prst="rect">
            <a:avLst/>
          </a:prstGeom>
        </p:spPr>
        <p:txBody>
          <a:bodyPr/>
          <a:lstStyle/>
          <a:p>
            <a:r>
              <a:rPr lang="en-US" dirty="0" err="1" smtClean="0"/>
              <a:t>Prensas</a:t>
            </a:r>
            <a:r>
              <a:rPr lang="en-US" dirty="0" smtClean="0"/>
              <a:t> </a:t>
            </a:r>
            <a:r>
              <a:rPr lang="en-US" dirty="0" err="1" smtClean="0"/>
              <a:t>mecánicas</a:t>
            </a:r>
            <a:r>
              <a:rPr lang="en-US" dirty="0" smtClean="0"/>
              <a:t> </a:t>
            </a:r>
            <a:r>
              <a:rPr lang="en-US" dirty="0"/>
              <a:t>de </a:t>
            </a:r>
            <a:r>
              <a:rPr lang="en-US" dirty="0" err="1"/>
              <a:t>potencia</a:t>
            </a:r>
            <a:endParaRPr dirty="0"/>
          </a:p>
        </p:txBody>
      </p:sp>
      <p:sp>
        <p:nvSpPr>
          <p:cNvPr id="473" name="Slide Number Placeholder 16"/>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ctangle 3"/>
          <p:cNvSpPr txBox="1">
            <a:spLocks noGrp="1"/>
          </p:cNvSpPr>
          <p:nvPr>
            <p:ph type="body" idx="1"/>
          </p:nvPr>
        </p:nvSpPr>
        <p:spPr>
          <a:prstGeom prst="rect">
            <a:avLst/>
          </a:prstGeom>
        </p:spPr>
        <p:txBody>
          <a:bodyPr/>
          <a:lstStyle/>
          <a:p>
            <a:r>
              <a:rPr dirty="0"/>
              <a:t>El </a:t>
            </a:r>
            <a:r>
              <a:rPr lang="en-US" dirty="0" smtClean="0"/>
              <a:t>s</a:t>
            </a:r>
            <a:r>
              <a:rPr dirty="0" smtClean="0"/>
              <a:t>istema </a:t>
            </a:r>
            <a:r>
              <a:rPr dirty="0"/>
              <a:t>de </a:t>
            </a:r>
            <a:r>
              <a:rPr lang="en-US" dirty="0" smtClean="0"/>
              <a:t>t</a:t>
            </a:r>
            <a:r>
              <a:rPr dirty="0" smtClean="0"/>
              <a:t>ransmisión </a:t>
            </a:r>
            <a:r>
              <a:rPr dirty="0"/>
              <a:t>de </a:t>
            </a:r>
            <a:r>
              <a:rPr lang="en-US" dirty="0" smtClean="0"/>
              <a:t>potencia</a:t>
            </a:r>
            <a:endParaRPr dirty="0"/>
          </a:p>
        </p:txBody>
      </p:sp>
      <p:sp>
        <p:nvSpPr>
          <p:cNvPr id="479" name="Rectangle 2"/>
          <p:cNvSpPr txBox="1">
            <a:spLocks noGrp="1"/>
          </p:cNvSpPr>
          <p:nvPr>
            <p:ph type="title"/>
          </p:nvPr>
        </p:nvSpPr>
        <p:spPr>
          <a:prstGeom prst="rect">
            <a:avLst/>
          </a:prstGeom>
        </p:spPr>
        <p:txBody>
          <a:bodyPr/>
          <a:lstStyle/>
          <a:p>
            <a:r>
              <a:t>1910.219</a:t>
            </a:r>
          </a:p>
        </p:txBody>
      </p:sp>
      <p:sp>
        <p:nvSpPr>
          <p:cNvPr id="480"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52</a:t>
            </a:fld>
            <a:endParaRPr/>
          </a:p>
        </p:txBody>
      </p:sp>
      <p:pic>
        <p:nvPicPr>
          <p:cNvPr id="2" name="Picture 1" title="Imágenes prediseñadas de engranaj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7077" y="2877094"/>
            <a:ext cx="3124200" cy="2514600"/>
          </a:xfrm>
          <a:prstGeom prst="rect">
            <a:avLst/>
          </a:prstGeo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Rectangle 3"/>
          <p:cNvSpPr txBox="1">
            <a:spLocks noGrp="1"/>
          </p:cNvSpPr>
          <p:nvPr>
            <p:ph type="body" idx="1"/>
          </p:nvPr>
        </p:nvSpPr>
        <p:spPr>
          <a:prstGeom prst="rect">
            <a:avLst/>
          </a:prstGeom>
        </p:spPr>
        <p:txBody>
          <a:bodyPr/>
          <a:lstStyle/>
          <a:p>
            <a:pPr marL="301625" indent="-301625">
              <a:spcBef>
                <a:spcPts val="700"/>
              </a:spcBef>
              <a:defRPr sz="2400"/>
            </a:pPr>
            <a:r>
              <a:rPr dirty="0"/>
              <a:t>Se debe proteger con </a:t>
            </a:r>
            <a:r>
              <a:rPr lang="en-US" dirty="0" smtClean="0"/>
              <a:t>resguardos</a:t>
            </a:r>
            <a:r>
              <a:rPr dirty="0" smtClean="0"/>
              <a:t> los </a:t>
            </a:r>
            <a:r>
              <a:rPr dirty="0"/>
              <a:t>volantes </a:t>
            </a:r>
            <a:r>
              <a:rPr lang="en-US" dirty="0" smtClean="0"/>
              <a:t>de inercia </a:t>
            </a:r>
            <a:r>
              <a:rPr dirty="0" smtClean="0"/>
              <a:t>o </a:t>
            </a:r>
            <a:r>
              <a:rPr dirty="0"/>
              <a:t>cualquier parte de </a:t>
            </a:r>
            <a:r>
              <a:rPr dirty="0" smtClean="0"/>
              <a:t>ell</a:t>
            </a:r>
            <a:r>
              <a:rPr lang="en-US" dirty="0" smtClean="0"/>
              <a:t>o</a:t>
            </a:r>
            <a:r>
              <a:rPr dirty="0" smtClean="0"/>
              <a:t>s</a:t>
            </a:r>
            <a:r>
              <a:rPr dirty="0"/>
              <a:t>, </a:t>
            </a:r>
            <a:r>
              <a:rPr dirty="0" smtClean="0"/>
              <a:t>situad</a:t>
            </a:r>
            <a:r>
              <a:rPr lang="en-US" dirty="0" smtClean="0"/>
              <a:t>o</a:t>
            </a:r>
            <a:r>
              <a:rPr dirty="0" smtClean="0"/>
              <a:t> </a:t>
            </a:r>
            <a:r>
              <a:rPr dirty="0"/>
              <a:t>a </a:t>
            </a:r>
            <a:r>
              <a:rPr lang="en-US" dirty="0" smtClean="0"/>
              <a:t>siete</a:t>
            </a:r>
            <a:r>
              <a:rPr dirty="0" smtClean="0"/>
              <a:t> </a:t>
            </a:r>
            <a:r>
              <a:rPr dirty="0"/>
              <a:t>pies o menos por encima del piso o la plataforma.</a:t>
            </a:r>
          </a:p>
          <a:p>
            <a:pPr marL="301625" indent="-301625">
              <a:spcBef>
                <a:spcPts val="700"/>
              </a:spcBef>
              <a:defRPr sz="2400"/>
            </a:pPr>
            <a:r>
              <a:rPr dirty="0"/>
              <a:t>Dondequiera que los </a:t>
            </a:r>
            <a:r>
              <a:rPr lang="en-US" dirty="0" smtClean="0"/>
              <a:t>volantes de inercia</a:t>
            </a:r>
            <a:r>
              <a:rPr dirty="0" smtClean="0"/>
              <a:t> </a:t>
            </a:r>
            <a:r>
              <a:rPr dirty="0"/>
              <a:t>estén por encima de las áreas de trabajo, sus </a:t>
            </a:r>
            <a:r>
              <a:rPr lang="en-US" dirty="0" smtClean="0"/>
              <a:t>resguardos </a:t>
            </a:r>
            <a:r>
              <a:rPr dirty="0" smtClean="0"/>
              <a:t>deben </a:t>
            </a:r>
            <a:r>
              <a:rPr dirty="0"/>
              <a:t>tener la fuerza/resistencia suficiente para soportar el peso de ellos, en caso de que se parta el eje o el </a:t>
            </a:r>
            <a:r>
              <a:rPr dirty="0" smtClean="0"/>
              <a:t>base </a:t>
            </a:r>
            <a:r>
              <a:rPr dirty="0"/>
              <a:t>del </a:t>
            </a:r>
            <a:r>
              <a:rPr dirty="0" smtClean="0"/>
              <a:t>volante</a:t>
            </a:r>
            <a:r>
              <a:rPr lang="en-US" dirty="0" smtClean="0"/>
              <a:t>.</a:t>
            </a:r>
            <a:endParaRPr dirty="0"/>
          </a:p>
        </p:txBody>
      </p:sp>
      <p:sp>
        <p:nvSpPr>
          <p:cNvPr id="485" name="Rectangle 2"/>
          <p:cNvSpPr txBox="1">
            <a:spLocks noGrp="1"/>
          </p:cNvSpPr>
          <p:nvPr>
            <p:ph type="title"/>
          </p:nvPr>
        </p:nvSpPr>
        <p:spPr>
          <a:prstGeom prst="rect">
            <a:avLst/>
          </a:prstGeom>
        </p:spPr>
        <p:txBody>
          <a:bodyPr/>
          <a:lstStyle/>
          <a:p>
            <a:r>
              <a:t>1910.219(b)(1)</a:t>
            </a:r>
          </a:p>
        </p:txBody>
      </p:sp>
      <p:sp>
        <p:nvSpPr>
          <p:cNvPr id="486"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Rectangle 3"/>
          <p:cNvSpPr txBox="1">
            <a:spLocks noGrp="1"/>
          </p:cNvSpPr>
          <p:nvPr>
            <p:ph type="body" idx="1"/>
          </p:nvPr>
        </p:nvSpPr>
        <p:spPr>
          <a:prstGeom prst="rect">
            <a:avLst/>
          </a:prstGeom>
        </p:spPr>
        <p:txBody>
          <a:bodyPr/>
          <a:lstStyle/>
          <a:p>
            <a:pPr marL="301625" indent="-301625">
              <a:spcBef>
                <a:spcPts val="800"/>
              </a:spcBef>
              <a:defRPr sz="2600"/>
            </a:pPr>
            <a:r>
              <a:rPr dirty="0"/>
              <a:t>Los ejes horizontales, verticales e inclinados deben estar </a:t>
            </a:r>
            <a:r>
              <a:rPr dirty="0" smtClean="0"/>
              <a:t>tapados</a:t>
            </a:r>
            <a:r>
              <a:rPr dirty="0"/>
              <a:t>.</a:t>
            </a:r>
          </a:p>
          <a:p>
            <a:pPr marL="301625" indent="-301625">
              <a:spcBef>
                <a:spcPts val="800"/>
              </a:spcBef>
              <a:defRPr sz="2600"/>
            </a:pPr>
            <a:r>
              <a:rPr dirty="0"/>
              <a:t>Los extremos salientes del eje </a:t>
            </a:r>
            <a:r>
              <a:rPr lang="en-US" dirty="0" smtClean="0"/>
              <a:t>necessitan</a:t>
            </a:r>
            <a:r>
              <a:rPr dirty="0" smtClean="0"/>
              <a:t> </a:t>
            </a:r>
            <a:r>
              <a:rPr dirty="0"/>
              <a:t>tener el borde y la punta lisos y no </a:t>
            </a:r>
            <a:r>
              <a:rPr dirty="0" smtClean="0"/>
              <a:t>debe</a:t>
            </a:r>
            <a:r>
              <a:rPr lang="en-US" dirty="0" smtClean="0"/>
              <a:t>n</a:t>
            </a:r>
            <a:r>
              <a:rPr dirty="0" smtClean="0"/>
              <a:t> </a:t>
            </a:r>
            <a:r>
              <a:rPr dirty="0"/>
              <a:t>proyectarse más de </a:t>
            </a:r>
            <a:r>
              <a:rPr lang="en-US" dirty="0" smtClean="0"/>
              <a:t>la mitad</a:t>
            </a:r>
            <a:r>
              <a:rPr dirty="0" smtClean="0"/>
              <a:t> </a:t>
            </a:r>
            <a:r>
              <a:rPr dirty="0"/>
              <a:t>del diámetro del eje, a menos que estén protegidos por una tapa no giratoria o manguitos de seguridad</a:t>
            </a:r>
          </a:p>
        </p:txBody>
      </p:sp>
      <p:sp>
        <p:nvSpPr>
          <p:cNvPr id="491" name="Rectangle 2"/>
          <p:cNvSpPr txBox="1">
            <a:spLocks noGrp="1"/>
          </p:cNvSpPr>
          <p:nvPr>
            <p:ph type="title"/>
          </p:nvPr>
        </p:nvSpPr>
        <p:spPr>
          <a:prstGeom prst="rect">
            <a:avLst/>
          </a:prstGeom>
        </p:spPr>
        <p:txBody>
          <a:bodyPr/>
          <a:lstStyle/>
          <a:p>
            <a:r>
              <a:t>1910.219(c)</a:t>
            </a:r>
          </a:p>
        </p:txBody>
      </p:sp>
      <p:sp>
        <p:nvSpPr>
          <p:cNvPr id="492"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54</a:t>
            </a:fld>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itle 1"/>
          <p:cNvSpPr txBox="1">
            <a:spLocks noGrp="1"/>
          </p:cNvSpPr>
          <p:nvPr>
            <p:ph type="title"/>
          </p:nvPr>
        </p:nvSpPr>
        <p:spPr>
          <a:prstGeom prst="rect">
            <a:avLst/>
          </a:prstGeom>
        </p:spPr>
        <p:txBody>
          <a:bodyPr/>
          <a:lstStyle/>
          <a:p>
            <a:r>
              <a:t>Ejes giratorios y acoplamientos</a:t>
            </a:r>
          </a:p>
        </p:txBody>
      </p:sp>
      <p:sp>
        <p:nvSpPr>
          <p:cNvPr id="499" name="Slide Number Placeholder 17"/>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55</a:t>
            </a:fld>
            <a:endParaRPr/>
          </a:p>
        </p:txBody>
      </p:sp>
      <p:pic>
        <p:nvPicPr>
          <p:cNvPr id="2" name="Picture 1" title="La imagen muestra un acoplamiento giratorio con cabezas de pernos salient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000" y="1745846"/>
            <a:ext cx="4064000" cy="3532909"/>
          </a:xfrm>
          <a:prstGeom prst="rect">
            <a:avLst/>
          </a:prstGeom>
        </p:spPr>
      </p:pic>
      <p:pic>
        <p:nvPicPr>
          <p:cNvPr id="3" name="Picture 2" title="Un eje giratorio y poleas con una chaveta y un tornillo esparragos alle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74469" y="1659193"/>
            <a:ext cx="3740727" cy="3539613"/>
          </a:xfrm>
          <a:prstGeom prst="rect">
            <a:avLst/>
          </a:prstGeo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6" descr="Picture 6"/>
          <p:cNvPicPr>
            <a:picLocks noChangeAspect="1"/>
          </p:cNvPicPr>
          <p:nvPr/>
        </p:nvPicPr>
        <p:blipFill>
          <a:blip r:embed="rId3">
            <a:extLst/>
          </a:blip>
          <a:stretch>
            <a:fillRect/>
          </a:stretch>
        </p:blipFill>
        <p:spPr>
          <a:xfrm>
            <a:off x="1047475" y="1413932"/>
            <a:ext cx="7049051" cy="4797956"/>
          </a:xfrm>
          <a:prstGeom prst="rect">
            <a:avLst/>
          </a:prstGeom>
          <a:ln w="12700">
            <a:miter lim="400000"/>
          </a:ln>
        </p:spPr>
      </p:pic>
      <p:sp>
        <p:nvSpPr>
          <p:cNvPr id="504" name="Title 23"/>
          <p:cNvSpPr txBox="1">
            <a:spLocks noGrp="1"/>
          </p:cNvSpPr>
          <p:nvPr>
            <p:ph type="title"/>
          </p:nvPr>
        </p:nvSpPr>
        <p:spPr>
          <a:prstGeom prst="rect">
            <a:avLst/>
          </a:prstGeom>
        </p:spPr>
        <p:txBody>
          <a:bodyPr/>
          <a:lstStyle/>
          <a:p>
            <a:r>
              <a:t>Eje Giratorio</a:t>
            </a:r>
          </a:p>
        </p:txBody>
      </p:sp>
      <p:sp>
        <p:nvSpPr>
          <p:cNvPr id="505"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56</a:t>
            </a:fld>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 name="Belt and Pulley&#10;&#10;Picture 3" descr="La imagen muestra a un trabajador con su cabeza justamente al lado y debajo de la correa y la polea sin protección"/>
          <p:cNvPicPr>
            <a:picLocks noChangeAspect="1"/>
          </p:cNvPicPr>
          <p:nvPr/>
        </p:nvPicPr>
        <p:blipFill>
          <a:blip r:embed="rId3">
            <a:extLst/>
          </a:blip>
          <a:stretch>
            <a:fillRect/>
          </a:stretch>
        </p:blipFill>
        <p:spPr>
          <a:xfrm>
            <a:off x="4876800" y="3175366"/>
            <a:ext cx="2671136" cy="2873376"/>
          </a:xfrm>
          <a:prstGeom prst="rect">
            <a:avLst/>
          </a:prstGeom>
          <a:ln w="12700">
            <a:miter lim="400000"/>
          </a:ln>
        </p:spPr>
      </p:pic>
      <p:sp>
        <p:nvSpPr>
          <p:cNvPr id="510" name="Rectangle 3"/>
          <p:cNvSpPr txBox="1">
            <a:spLocks noGrp="1"/>
          </p:cNvSpPr>
          <p:nvPr>
            <p:ph type="body" idx="1"/>
          </p:nvPr>
        </p:nvSpPr>
        <p:spPr>
          <a:xfrm>
            <a:off x="457200" y="1268390"/>
            <a:ext cx="8415868" cy="4749801"/>
          </a:xfrm>
          <a:prstGeom prst="rect">
            <a:avLst/>
          </a:prstGeom>
        </p:spPr>
        <p:txBody>
          <a:bodyPr/>
          <a:lstStyle/>
          <a:p>
            <a:pPr>
              <a:spcBef>
                <a:spcPts val="700"/>
              </a:spcBef>
              <a:defRPr sz="2600"/>
            </a:pPr>
            <a:r>
              <a:rPr dirty="0"/>
              <a:t>Las poleas a </a:t>
            </a:r>
            <a:r>
              <a:rPr lang="en-US" dirty="0" smtClean="0"/>
              <a:t>siete</a:t>
            </a:r>
            <a:r>
              <a:rPr dirty="0" smtClean="0"/>
              <a:t> </a:t>
            </a:r>
            <a:r>
              <a:rPr dirty="0"/>
              <a:t>pies o menos de altura sobre el piso o la plataforma de trabajo deben estar protegidas con </a:t>
            </a:r>
            <a:r>
              <a:rPr lang="en-US" dirty="0" smtClean="0"/>
              <a:t>resguardos</a:t>
            </a:r>
            <a:endParaRPr dirty="0"/>
          </a:p>
          <a:p>
            <a:pPr>
              <a:spcBef>
                <a:spcPts val="700"/>
              </a:spcBef>
              <a:defRPr sz="2600"/>
            </a:pPr>
            <a:r>
              <a:rPr dirty="0"/>
              <a:t>Las poleas con grietas o piezas rotas en los bordes no deben ser usadas.</a:t>
            </a:r>
          </a:p>
        </p:txBody>
      </p:sp>
      <p:sp>
        <p:nvSpPr>
          <p:cNvPr id="511" name="Rectangle 2"/>
          <p:cNvSpPr txBox="1">
            <a:spLocks noGrp="1"/>
          </p:cNvSpPr>
          <p:nvPr>
            <p:ph type="title"/>
          </p:nvPr>
        </p:nvSpPr>
        <p:spPr>
          <a:xfrm>
            <a:off x="457200" y="114503"/>
            <a:ext cx="6858000" cy="1143001"/>
          </a:xfrm>
          <a:prstGeom prst="rect">
            <a:avLst/>
          </a:prstGeom>
        </p:spPr>
        <p:txBody>
          <a:bodyPr/>
          <a:lstStyle/>
          <a:p>
            <a:r>
              <a:t>1910.219(d)</a:t>
            </a:r>
          </a:p>
        </p:txBody>
      </p:sp>
      <p:sp>
        <p:nvSpPr>
          <p:cNvPr id="512"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57</a:t>
            </a:fld>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 name="Picture 6" descr="Picture 6"/>
          <p:cNvPicPr>
            <a:picLocks noChangeAspect="1"/>
          </p:cNvPicPr>
          <p:nvPr/>
        </p:nvPicPr>
        <p:blipFill>
          <a:blip r:embed="rId3">
            <a:extLst/>
          </a:blip>
          <a:stretch>
            <a:fillRect/>
          </a:stretch>
        </p:blipFill>
        <p:spPr>
          <a:xfrm>
            <a:off x="1171063" y="1413932"/>
            <a:ext cx="7016188" cy="4797955"/>
          </a:xfrm>
          <a:prstGeom prst="rect">
            <a:avLst/>
          </a:prstGeom>
          <a:ln w="12700">
            <a:miter lim="400000"/>
          </a:ln>
        </p:spPr>
      </p:pic>
      <p:sp>
        <p:nvSpPr>
          <p:cNvPr id="517" name="Title 23"/>
          <p:cNvSpPr txBox="1">
            <a:spLocks noGrp="1"/>
          </p:cNvSpPr>
          <p:nvPr>
            <p:ph type="title"/>
          </p:nvPr>
        </p:nvSpPr>
        <p:spPr>
          <a:prstGeom prst="rect">
            <a:avLst/>
          </a:prstGeom>
        </p:spPr>
        <p:txBody>
          <a:bodyPr/>
          <a:lstStyle/>
          <a:p>
            <a:r>
              <a:t>Engranajes</a:t>
            </a:r>
          </a:p>
        </p:txBody>
      </p:sp>
      <p:sp>
        <p:nvSpPr>
          <p:cNvPr id="518"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58</a:t>
            </a:fld>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Picture 5" descr="Una cadena y rueda dentada"/>
          <p:cNvPicPr>
            <a:picLocks noChangeAspect="1"/>
          </p:cNvPicPr>
          <p:nvPr/>
        </p:nvPicPr>
        <p:blipFill>
          <a:blip r:embed="rId3">
            <a:extLst/>
          </a:blip>
          <a:stretch>
            <a:fillRect/>
          </a:stretch>
        </p:blipFill>
        <p:spPr>
          <a:xfrm>
            <a:off x="638686" y="1143000"/>
            <a:ext cx="7609450" cy="5191155"/>
          </a:xfrm>
          <a:prstGeom prst="rect">
            <a:avLst/>
          </a:prstGeom>
          <a:ln w="12700">
            <a:miter lim="400000"/>
          </a:ln>
        </p:spPr>
      </p:pic>
      <p:sp>
        <p:nvSpPr>
          <p:cNvPr id="523" name="Title 23"/>
          <p:cNvSpPr txBox="1">
            <a:spLocks noGrp="1"/>
          </p:cNvSpPr>
          <p:nvPr>
            <p:ph type="title"/>
          </p:nvPr>
        </p:nvSpPr>
        <p:spPr>
          <a:xfrm>
            <a:off x="152400" y="112059"/>
            <a:ext cx="6858000" cy="1143001"/>
          </a:xfrm>
          <a:prstGeom prst="rect">
            <a:avLst/>
          </a:prstGeom>
        </p:spPr>
        <p:txBody>
          <a:bodyPr/>
          <a:lstStyle/>
          <a:p>
            <a:r>
              <a:rPr dirty="0"/>
              <a:t>¿Dónde está el error en esta </a:t>
            </a:r>
            <a:r>
              <a:rPr dirty="0" smtClean="0"/>
              <a:t>imagen</a:t>
            </a:r>
            <a:r>
              <a:rPr dirty="0"/>
              <a:t>?</a:t>
            </a:r>
          </a:p>
        </p:txBody>
      </p:sp>
      <p:sp>
        <p:nvSpPr>
          <p:cNvPr id="524"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3"/>
          <p:cNvSpPr txBox="1">
            <a:spLocks noGrp="1"/>
          </p:cNvSpPr>
          <p:nvPr>
            <p:ph type="body" idx="1"/>
          </p:nvPr>
        </p:nvSpPr>
        <p:spPr>
          <a:prstGeom prst="rect">
            <a:avLst/>
          </a:prstGeom>
        </p:spPr>
        <p:txBody>
          <a:bodyPr>
            <a:normAutofit/>
          </a:bodyPr>
          <a:lstStyle/>
          <a:p>
            <a:pPr marL="171450" indent="-171450">
              <a:buFont typeface="Arial" panose="020B0604020202020204" pitchFamily="34" charset="0"/>
              <a:buChar char="•"/>
            </a:pPr>
            <a:r>
              <a:rPr lang="en-US" sz="2800" dirty="0" err="1">
                <a:latin typeface="Arial" panose="020B0604020202020204" pitchFamily="34" charset="0"/>
                <a:cs typeface="Arial" panose="020B0604020202020204" pitchFamily="34" charset="0"/>
              </a:rPr>
              <a:t>Prensas</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mecánicas</a:t>
            </a:r>
            <a:r>
              <a:rPr lang="en-US" sz="2800" dirty="0" smtClean="0">
                <a:latin typeface="Arial" panose="020B0604020202020204" pitchFamily="34" charset="0"/>
                <a:cs typeface="Arial" panose="020B0604020202020204" pitchFamily="34" charset="0"/>
              </a:rPr>
              <a:t> de </a:t>
            </a:r>
            <a:r>
              <a:rPr lang="en-US" sz="2800" dirty="0" err="1" smtClean="0">
                <a:latin typeface="Arial" panose="020B0604020202020204" pitchFamily="34" charset="0"/>
                <a:cs typeface="Arial" panose="020B0604020202020204" pitchFamily="34" charset="0"/>
              </a:rPr>
              <a:t>potencia</a:t>
            </a: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800" dirty="0">
                <a:latin typeface="Arial" panose="020B0604020202020204" pitchFamily="34" charset="0"/>
                <a:cs typeface="Arial" panose="020B0604020202020204" pitchFamily="34" charset="0"/>
              </a:rPr>
              <a:t>Sierras</a:t>
            </a:r>
          </a:p>
          <a:p>
            <a:pPr marL="171450" indent="-17145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Cizallas</a:t>
            </a:r>
            <a:endParaRPr lang="en-US" sz="28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Prensas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plegadoras</a:t>
            </a: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Rebanadoras</a:t>
            </a: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Cintas </a:t>
            </a:r>
            <a:r>
              <a:rPr lang="en-US" sz="2800" dirty="0" err="1" smtClean="0">
                <a:latin typeface="Arial" panose="020B0604020202020204" pitchFamily="34" charset="0"/>
                <a:cs typeface="Arial" panose="020B0604020202020204" pitchFamily="34" charset="0"/>
              </a:rPr>
              <a:t>transportadoras</a:t>
            </a:r>
            <a:r>
              <a:rPr lang="en-US" sz="2800"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Máquinas</a:t>
            </a:r>
            <a:r>
              <a:rPr lang="en-US" sz="2800" dirty="0" smtClean="0">
                <a:latin typeface="Arial" panose="020B0604020202020204" pitchFamily="34" charset="0"/>
                <a:cs typeface="Arial" panose="020B0604020202020204" pitchFamily="34" charset="0"/>
              </a:rPr>
              <a:t> de </a:t>
            </a:r>
            <a:r>
              <a:rPr lang="en-US" sz="2800" dirty="0" err="1" smtClean="0">
                <a:latin typeface="Arial" panose="020B0604020202020204" pitchFamily="34" charset="0"/>
                <a:cs typeface="Arial" panose="020B0604020202020204" pitchFamily="34" charset="0"/>
              </a:rPr>
              <a:t>impresión</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800" dirty="0" err="1">
                <a:latin typeface="Arial" panose="020B0604020202020204" pitchFamily="34" charset="0"/>
                <a:cs typeface="Arial" panose="020B0604020202020204" pitchFamily="34" charset="0"/>
              </a:rPr>
              <a:t>Máquinas</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perfiladoras</a:t>
            </a:r>
            <a:r>
              <a:rPr lang="en-US" sz="2800" dirty="0" smtClean="0">
                <a:latin typeface="Arial" panose="020B0604020202020204" pitchFamily="34" charset="0"/>
                <a:cs typeface="Arial" panose="020B0604020202020204" pitchFamily="34" charset="0"/>
              </a:rPr>
              <a:t> de </a:t>
            </a:r>
            <a:r>
              <a:rPr lang="en-US" sz="2800" dirty="0" err="1" smtClean="0">
                <a:latin typeface="Arial" panose="020B0604020202020204" pitchFamily="34" charset="0"/>
                <a:cs typeface="Arial" panose="020B0604020202020204" pitchFamily="34" charset="0"/>
              </a:rPr>
              <a:t>acero</a:t>
            </a: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Taladradoras</a:t>
            </a:r>
            <a:r>
              <a:rPr lang="en-US" sz="2800" dirty="0" smtClean="0">
                <a:latin typeface="Arial" panose="020B0604020202020204" pitchFamily="34" charset="0"/>
                <a:cs typeface="Arial" panose="020B0604020202020204" pitchFamily="34" charset="0"/>
              </a:rPr>
              <a:t> y </a:t>
            </a:r>
            <a:r>
              <a:rPr lang="en-US" sz="2800" dirty="0" err="1" smtClean="0">
                <a:latin typeface="Arial" panose="020B0604020202020204" pitchFamily="34" charset="0"/>
                <a:cs typeface="Arial" panose="020B0604020202020204" pitchFamily="34" charset="0"/>
              </a:rPr>
              <a:t>fresadoras</a:t>
            </a:r>
            <a:endParaRPr lang="en-US" sz="2800" dirty="0">
              <a:latin typeface="Arial" panose="020B0604020202020204" pitchFamily="34" charset="0"/>
              <a:cs typeface="Arial" panose="020B0604020202020204" pitchFamily="34" charset="0"/>
            </a:endParaRPr>
          </a:p>
        </p:txBody>
      </p:sp>
      <p:sp>
        <p:nvSpPr>
          <p:cNvPr id="157" name="Rectangle 2"/>
          <p:cNvSpPr txBox="1">
            <a:spLocks noGrp="1"/>
          </p:cNvSpPr>
          <p:nvPr>
            <p:ph type="title"/>
          </p:nvPr>
        </p:nvSpPr>
        <p:spPr>
          <a:prstGeom prst="rect">
            <a:avLst/>
          </a:prstGeom>
        </p:spPr>
        <p:txBody>
          <a:bodyPr/>
          <a:lstStyle/>
          <a:p>
            <a:r>
              <a:rPr lang="en-US" altLang="en-US" sz="3200" dirty="0">
                <a:cs typeface="Arial" panose="020B0604020202020204" pitchFamily="34" charset="0"/>
              </a:rPr>
              <a:t>Las </a:t>
            </a:r>
            <a:r>
              <a:rPr lang="en-US" altLang="en-US" sz="3200" dirty="0" err="1" smtClean="0">
                <a:cs typeface="Arial" panose="020B0604020202020204" pitchFamily="34" charset="0"/>
              </a:rPr>
              <a:t>amputaciones</a:t>
            </a:r>
            <a:r>
              <a:rPr lang="en-US" altLang="en-US" sz="3200" dirty="0" smtClean="0">
                <a:cs typeface="Arial" panose="020B0604020202020204" pitchFamily="34" charset="0"/>
              </a:rPr>
              <a:t> </a:t>
            </a:r>
            <a:r>
              <a:rPr lang="en-US" altLang="en-US" sz="3200" dirty="0" err="1" smtClean="0">
                <a:cs typeface="Arial" panose="020B0604020202020204" pitchFamily="34" charset="0"/>
              </a:rPr>
              <a:t>pueden</a:t>
            </a:r>
            <a:r>
              <a:rPr lang="en-US" altLang="en-US" sz="3200" dirty="0" smtClean="0">
                <a:cs typeface="Arial" panose="020B0604020202020204" pitchFamily="34" charset="0"/>
              </a:rPr>
              <a:t> </a:t>
            </a:r>
            <a:r>
              <a:rPr lang="en-US" altLang="en-US" sz="3200" dirty="0" err="1" smtClean="0">
                <a:cs typeface="Arial" panose="020B0604020202020204" pitchFamily="34" charset="0"/>
              </a:rPr>
              <a:t>ocurrir</a:t>
            </a:r>
            <a:r>
              <a:rPr lang="en-US" altLang="en-US" sz="3200" dirty="0" smtClean="0">
                <a:cs typeface="Arial" panose="020B0604020202020204" pitchFamily="34" charset="0"/>
              </a:rPr>
              <a:t> en </a:t>
            </a:r>
            <a:r>
              <a:rPr lang="en-US" altLang="en-US" sz="3200" dirty="0" err="1" smtClean="0">
                <a:cs typeface="Arial" panose="020B0604020202020204" pitchFamily="34" charset="0"/>
              </a:rPr>
              <a:t>las</a:t>
            </a:r>
            <a:r>
              <a:rPr lang="en-US" altLang="en-US" sz="3200" dirty="0" smtClean="0">
                <a:cs typeface="Arial" panose="020B0604020202020204" pitchFamily="34" charset="0"/>
              </a:rPr>
              <a:t> </a:t>
            </a:r>
            <a:r>
              <a:rPr lang="en-US" altLang="en-US" sz="3200" dirty="0" err="1" smtClean="0">
                <a:cs typeface="Arial" panose="020B0604020202020204" pitchFamily="34" charset="0"/>
              </a:rPr>
              <a:t>siguientes</a:t>
            </a:r>
            <a:r>
              <a:rPr lang="en-US" altLang="en-US" sz="3200" dirty="0" smtClean="0">
                <a:cs typeface="Arial" panose="020B0604020202020204" pitchFamily="34" charset="0"/>
              </a:rPr>
              <a:t> </a:t>
            </a:r>
            <a:r>
              <a:rPr lang="en-US" altLang="en-US" sz="3200" dirty="0" err="1" smtClean="0">
                <a:cs typeface="Arial" panose="020B0604020202020204" pitchFamily="34" charset="0"/>
              </a:rPr>
              <a:t>maquinas</a:t>
            </a:r>
            <a:r>
              <a:rPr lang="en-US" altLang="en-US" sz="3200" dirty="0" smtClean="0">
                <a:cs typeface="Arial" panose="020B0604020202020204" pitchFamily="34" charset="0"/>
              </a:rPr>
              <a:t>:</a:t>
            </a:r>
            <a:endParaRPr dirty="0"/>
          </a:p>
        </p:txBody>
      </p:sp>
      <p:sp>
        <p:nvSpPr>
          <p:cNvPr id="158" name="Slide Number Placeholder 14"/>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 name="Guard&#10;&#10;Content Placeholder 3" descr="GuardContent Placeholder 3"/>
          <p:cNvPicPr>
            <a:picLocks noChangeAspect="1"/>
          </p:cNvPicPr>
          <p:nvPr/>
        </p:nvPicPr>
        <p:blipFill>
          <a:blip r:embed="rId3">
            <a:extLst/>
          </a:blip>
          <a:stretch>
            <a:fillRect/>
          </a:stretch>
        </p:blipFill>
        <p:spPr>
          <a:xfrm>
            <a:off x="1498335" y="1414462"/>
            <a:ext cx="6333068" cy="4749801"/>
          </a:xfrm>
          <a:prstGeom prst="rect">
            <a:avLst/>
          </a:prstGeom>
          <a:ln w="12700">
            <a:miter lim="400000"/>
          </a:ln>
        </p:spPr>
      </p:pic>
      <p:sp>
        <p:nvSpPr>
          <p:cNvPr id="529" name="Title 19"/>
          <p:cNvSpPr txBox="1">
            <a:spLocks noGrp="1"/>
          </p:cNvSpPr>
          <p:nvPr>
            <p:ph type="title"/>
          </p:nvPr>
        </p:nvSpPr>
        <p:spPr>
          <a:prstGeom prst="rect">
            <a:avLst/>
          </a:prstGeom>
        </p:spPr>
        <p:txBody>
          <a:bodyPr/>
          <a:lstStyle>
            <a:lvl1pPr>
              <a:defRPr sz="2700"/>
            </a:lvl1pPr>
          </a:lstStyle>
          <a:p>
            <a:r>
              <a:t>¿Dónde está el error en esta segunda imagen?</a:t>
            </a:r>
          </a:p>
        </p:txBody>
      </p:sp>
      <p:sp>
        <p:nvSpPr>
          <p:cNvPr id="530"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60</a:t>
            </a:fld>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 name="Picture 6" descr="Picture 6"/>
          <p:cNvPicPr>
            <a:picLocks noChangeAspect="1"/>
          </p:cNvPicPr>
          <p:nvPr/>
        </p:nvPicPr>
        <p:blipFill>
          <a:blip r:embed="rId3">
            <a:extLst/>
          </a:blip>
          <a:stretch>
            <a:fillRect/>
          </a:stretch>
        </p:blipFill>
        <p:spPr>
          <a:xfrm>
            <a:off x="1047475" y="1413932"/>
            <a:ext cx="7049051" cy="4797956"/>
          </a:xfrm>
          <a:prstGeom prst="rect">
            <a:avLst/>
          </a:prstGeom>
          <a:ln w="12700">
            <a:miter lim="400000"/>
          </a:ln>
        </p:spPr>
      </p:pic>
      <p:sp>
        <p:nvSpPr>
          <p:cNvPr id="535" name="Rectangle 2"/>
          <p:cNvSpPr txBox="1">
            <a:spLocks noGrp="1"/>
          </p:cNvSpPr>
          <p:nvPr>
            <p:ph type="title"/>
          </p:nvPr>
        </p:nvSpPr>
        <p:spPr>
          <a:prstGeom prst="rect">
            <a:avLst/>
          </a:prstGeom>
        </p:spPr>
        <p:txBody>
          <a:bodyPr/>
          <a:lstStyle>
            <a:lvl1pPr>
              <a:defRPr sz="2600"/>
            </a:lvl1pPr>
          </a:lstStyle>
          <a:p>
            <a:r>
              <a:t>¿Dónde está el error en esta tercera imagen?</a:t>
            </a:r>
          </a:p>
        </p:txBody>
      </p:sp>
      <p:sp>
        <p:nvSpPr>
          <p:cNvPr id="536" name="Slide Number Placeholder 2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61</a:t>
            </a:fld>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Picture 6" descr="Picture 6"/>
          <p:cNvPicPr>
            <a:picLocks noChangeAspect="1"/>
          </p:cNvPicPr>
          <p:nvPr/>
        </p:nvPicPr>
        <p:blipFill>
          <a:blip r:embed="rId3">
            <a:extLst/>
          </a:blip>
          <a:stretch>
            <a:fillRect/>
          </a:stretch>
        </p:blipFill>
        <p:spPr>
          <a:xfrm>
            <a:off x="1047475" y="1413932"/>
            <a:ext cx="7049051" cy="4797956"/>
          </a:xfrm>
          <a:prstGeom prst="rect">
            <a:avLst/>
          </a:prstGeom>
          <a:ln w="12700">
            <a:miter lim="400000"/>
          </a:ln>
        </p:spPr>
      </p:pic>
      <p:sp>
        <p:nvSpPr>
          <p:cNvPr id="541" name="Title 23"/>
          <p:cNvSpPr txBox="1">
            <a:spLocks noGrp="1"/>
          </p:cNvSpPr>
          <p:nvPr>
            <p:ph type="title"/>
          </p:nvPr>
        </p:nvSpPr>
        <p:spPr>
          <a:prstGeom prst="rect">
            <a:avLst/>
          </a:prstGeom>
        </p:spPr>
        <p:txBody>
          <a:bodyPr/>
          <a:lstStyle>
            <a:lvl1pPr>
              <a:defRPr sz="2600"/>
            </a:lvl1pPr>
          </a:lstStyle>
          <a:p>
            <a:r>
              <a:t>¿Dónde está el error en esta cuarta imagen?</a:t>
            </a:r>
          </a:p>
        </p:txBody>
      </p:sp>
      <p:sp>
        <p:nvSpPr>
          <p:cNvPr id="542"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62</a:t>
            </a:fld>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Rectangle 2"/>
          <p:cNvSpPr txBox="1">
            <a:spLocks noGrp="1"/>
          </p:cNvSpPr>
          <p:nvPr>
            <p:ph type="title"/>
          </p:nvPr>
        </p:nvSpPr>
        <p:spPr>
          <a:xfrm>
            <a:off x="1116418" y="2507475"/>
            <a:ext cx="6858000" cy="1143001"/>
          </a:xfrm>
          <a:prstGeom prst="rect">
            <a:avLst/>
          </a:prstGeom>
        </p:spPr>
        <p:txBody>
          <a:bodyPr/>
          <a:lstStyle/>
          <a:p>
            <a:pPr algn="ctr"/>
            <a:r>
              <a:t>HERRAMIENTAS PORTÁTILES</a:t>
            </a:r>
          </a:p>
        </p:txBody>
      </p:sp>
      <p:sp>
        <p:nvSpPr>
          <p:cNvPr id="547" name="Slide Number Placeholder 18"/>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63</a:t>
            </a:fld>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Rectangle 3"/>
          <p:cNvSpPr txBox="1">
            <a:spLocks noGrp="1"/>
          </p:cNvSpPr>
          <p:nvPr>
            <p:ph type="body" idx="1"/>
          </p:nvPr>
        </p:nvSpPr>
        <p:spPr>
          <a:prstGeom prst="rect">
            <a:avLst/>
          </a:prstGeom>
        </p:spPr>
        <p:txBody>
          <a:bodyPr/>
          <a:lstStyle/>
          <a:p>
            <a:pPr marL="301625" indent="-301625">
              <a:spcBef>
                <a:spcPts val="700"/>
              </a:spcBef>
            </a:pPr>
            <a:r>
              <a:t>1910.242(a)</a:t>
            </a:r>
          </a:p>
          <a:p>
            <a:pPr marL="698500" lvl="1" indent="-349250">
              <a:spcBef>
                <a:spcPts val="700"/>
              </a:spcBef>
              <a:buFont typeface="Courier New"/>
            </a:pPr>
            <a:r>
              <a:t>La responsabilidad de los empleadores</a:t>
            </a:r>
          </a:p>
          <a:p>
            <a:pPr marL="922337" lvl="2" indent="-236537">
              <a:buFontTx/>
            </a:pPr>
            <a:r>
              <a:t>Herramientas en buenas y seguras condiciones para ser utilizadas </a:t>
            </a:r>
          </a:p>
          <a:p>
            <a:pPr marL="922337" lvl="2" indent="-236537">
              <a:buFontTx/>
            </a:pPr>
            <a:r>
              <a:t>Incluye las herramientas personales</a:t>
            </a:r>
          </a:p>
          <a:p>
            <a:pPr marL="301625" indent="-301625">
              <a:spcBef>
                <a:spcPts val="700"/>
              </a:spcBef>
            </a:pPr>
            <a:r>
              <a:t>1910.242(b)</a:t>
            </a:r>
          </a:p>
          <a:p>
            <a:pPr marL="698500" lvl="1" indent="-349250">
              <a:spcBef>
                <a:spcPts val="700"/>
              </a:spcBef>
              <a:buFont typeface="Courier New"/>
            </a:pPr>
            <a:r>
              <a:t>El aire comprimido no se debe usar para la limpieza, excepto cuando se reduce a menos de 30 p.s.i. y sólo cuando se cumple con una protección eficaz contra astillas/fragmentos y con el uso del EPP. </a:t>
            </a:r>
          </a:p>
        </p:txBody>
      </p:sp>
      <p:sp>
        <p:nvSpPr>
          <p:cNvPr id="550" name="Rectangle 2"/>
          <p:cNvSpPr txBox="1">
            <a:spLocks noGrp="1"/>
          </p:cNvSpPr>
          <p:nvPr>
            <p:ph type="title"/>
          </p:nvPr>
        </p:nvSpPr>
        <p:spPr>
          <a:prstGeom prst="rect">
            <a:avLst/>
          </a:prstGeom>
        </p:spPr>
        <p:txBody>
          <a:bodyPr/>
          <a:lstStyle/>
          <a:p>
            <a:r>
              <a:t>Herramientas Eléctricas Portátiles: Precauciones Generales de Seguridad </a:t>
            </a:r>
          </a:p>
        </p:txBody>
      </p:sp>
      <p:sp>
        <p:nvSpPr>
          <p:cNvPr id="551"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64</a:t>
            </a:fld>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itle 1"/>
          <p:cNvSpPr txBox="1">
            <a:spLocks noGrp="1"/>
          </p:cNvSpPr>
          <p:nvPr>
            <p:ph type="title"/>
          </p:nvPr>
        </p:nvSpPr>
        <p:spPr>
          <a:prstGeom prst="rect">
            <a:avLst/>
          </a:prstGeom>
        </p:spPr>
        <p:txBody>
          <a:bodyPr/>
          <a:lstStyle>
            <a:lvl1pPr>
              <a:defRPr sz="2700"/>
            </a:lvl1pPr>
          </a:lstStyle>
          <a:p>
            <a:r>
              <a:t>Martillo de Madera</a:t>
            </a:r>
          </a:p>
        </p:txBody>
      </p:sp>
      <p:sp>
        <p:nvSpPr>
          <p:cNvPr id="557"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65</a:t>
            </a:fld>
            <a:endParaRPr/>
          </a:p>
        </p:txBody>
      </p:sp>
      <p:pic>
        <p:nvPicPr>
          <p:cNvPr id="2" name="Picture 1" title="Un martillo con un el mango/asa de madera fractura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763" y="1417639"/>
            <a:ext cx="7130473" cy="4747491"/>
          </a:xfrm>
          <a:prstGeom prst="rect">
            <a:avLst/>
          </a:prstGeom>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Rectangle 3"/>
          <p:cNvSpPr txBox="1">
            <a:spLocks noGrp="1"/>
          </p:cNvSpPr>
          <p:nvPr>
            <p:ph type="body" idx="1"/>
          </p:nvPr>
        </p:nvSpPr>
        <p:spPr>
          <a:xfrm>
            <a:off x="457200" y="1413932"/>
            <a:ext cx="4876800" cy="4749801"/>
          </a:xfrm>
          <a:prstGeom prst="rect">
            <a:avLst/>
          </a:prstGeom>
        </p:spPr>
        <p:txBody>
          <a:bodyPr/>
          <a:lstStyle/>
          <a:p>
            <a:pPr>
              <a:defRPr sz="2600"/>
            </a:pPr>
            <a:r>
              <a:rPr dirty="0"/>
              <a:t>1910.243 (a)(1) – </a:t>
            </a:r>
          </a:p>
          <a:p>
            <a:pPr marL="0" indent="0">
              <a:buSzTx/>
              <a:buNone/>
              <a:defRPr sz="2600"/>
            </a:pPr>
            <a:r>
              <a:rPr dirty="0"/>
              <a:t>   Sierras Circulares Portátiles</a:t>
            </a:r>
          </a:p>
          <a:p>
            <a:pPr marL="698500" lvl="1" indent="-349250">
              <a:spcBef>
                <a:spcPts val="700"/>
              </a:spcBef>
              <a:buFont typeface="Courier New"/>
              <a:defRPr sz="2600"/>
            </a:pPr>
            <a:r>
              <a:rPr lang="en-US" dirty="0" err="1" smtClean="0"/>
              <a:t>Caperuza</a:t>
            </a:r>
            <a:r>
              <a:rPr lang="en-US" dirty="0" smtClean="0"/>
              <a:t> </a:t>
            </a:r>
            <a:r>
              <a:rPr lang="en-US" dirty="0" err="1" smtClean="0"/>
              <a:t>protectora</a:t>
            </a:r>
            <a:endParaRPr lang="en-US" dirty="0" smtClean="0"/>
          </a:p>
          <a:p>
            <a:pPr marL="698500" lvl="1" indent="-349250">
              <a:spcBef>
                <a:spcPts val="700"/>
              </a:spcBef>
              <a:buFont typeface="Courier New"/>
              <a:defRPr sz="2600"/>
            </a:pPr>
            <a:r>
              <a:rPr lang="en-US" sz="2400" dirty="0" err="1" smtClean="0">
                <a:latin typeface="Arial" charset="0"/>
                <a:ea typeface="Arial" charset="0"/>
                <a:cs typeface="Arial" charset="0"/>
              </a:rPr>
              <a:t>Caperuza</a:t>
            </a:r>
            <a:r>
              <a:rPr lang="en-US" sz="2400" dirty="0" smtClean="0">
                <a:latin typeface="Arial" charset="0"/>
                <a:ea typeface="Arial" charset="0"/>
                <a:cs typeface="Arial" charset="0"/>
              </a:rPr>
              <a:t> </a:t>
            </a:r>
            <a:r>
              <a:rPr lang="en-US" sz="2400" dirty="0" err="1">
                <a:latin typeface="Arial" charset="0"/>
                <a:ea typeface="Arial" charset="0"/>
                <a:cs typeface="Arial" charset="0"/>
              </a:rPr>
              <a:t>protectora</a:t>
            </a:r>
            <a:r>
              <a:rPr lang="en-US" sz="2400" dirty="0">
                <a:latin typeface="Arial" charset="0"/>
                <a:ea typeface="Arial" charset="0"/>
                <a:cs typeface="Arial" charset="0"/>
              </a:rPr>
              <a:t> contra </a:t>
            </a:r>
            <a:r>
              <a:rPr lang="en-US" sz="2400" dirty="0" err="1">
                <a:latin typeface="Arial" charset="0"/>
                <a:ea typeface="Arial" charset="0"/>
                <a:cs typeface="Arial" charset="0"/>
              </a:rPr>
              <a:t>oscilaciones</a:t>
            </a:r>
            <a:r>
              <a:rPr lang="en-US" sz="2400" dirty="0">
                <a:latin typeface="Arial" charset="0"/>
                <a:ea typeface="Arial" charset="0"/>
                <a:cs typeface="Arial" charset="0"/>
              </a:rPr>
              <a:t> </a:t>
            </a:r>
          </a:p>
          <a:p>
            <a:pPr lvl="2">
              <a:spcBef>
                <a:spcPts val="600"/>
              </a:spcBef>
              <a:defRPr sz="2600"/>
            </a:pPr>
            <a:r>
              <a:rPr dirty="0" smtClean="0"/>
              <a:t>Regresa </a:t>
            </a:r>
            <a:r>
              <a:rPr dirty="0"/>
              <a:t>automáticamente a la posición inicial </a:t>
            </a:r>
          </a:p>
        </p:txBody>
      </p:sp>
      <p:sp>
        <p:nvSpPr>
          <p:cNvPr id="562" name="Rectangle 2"/>
          <p:cNvSpPr txBox="1">
            <a:spLocks noGrp="1"/>
          </p:cNvSpPr>
          <p:nvPr>
            <p:ph type="title"/>
          </p:nvPr>
        </p:nvSpPr>
        <p:spPr>
          <a:prstGeom prst="rect">
            <a:avLst/>
          </a:prstGeom>
        </p:spPr>
        <p:txBody>
          <a:bodyPr/>
          <a:lstStyle>
            <a:lvl1pPr>
              <a:defRPr sz="2600"/>
            </a:lvl1pPr>
          </a:lstStyle>
          <a:p>
            <a:r>
              <a:t>Herramientas Eléctricas (cont.)</a:t>
            </a:r>
          </a:p>
        </p:txBody>
      </p:sp>
      <p:sp>
        <p:nvSpPr>
          <p:cNvPr id="563"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66</a:t>
            </a:fld>
            <a:endParaRPr/>
          </a:p>
        </p:txBody>
      </p:sp>
      <p:pic>
        <p:nvPicPr>
          <p:cNvPr id="2" name="Picture 1" title="Una sierra circular portáti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750422"/>
            <a:ext cx="3390433" cy="2966629"/>
          </a:xfrm>
          <a:prstGeom prst="rect">
            <a:avLst/>
          </a:prstGeom>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Rectangle 1027"/>
          <p:cNvSpPr txBox="1">
            <a:spLocks noGrp="1"/>
          </p:cNvSpPr>
          <p:nvPr>
            <p:ph type="body" idx="1"/>
          </p:nvPr>
        </p:nvSpPr>
        <p:spPr>
          <a:xfrm>
            <a:off x="457200" y="1752599"/>
            <a:ext cx="8415868" cy="4411134"/>
          </a:xfrm>
          <a:prstGeom prst="rect">
            <a:avLst/>
          </a:prstGeom>
        </p:spPr>
        <p:txBody>
          <a:bodyPr/>
          <a:lstStyle/>
          <a:p>
            <a:pPr marL="301625" indent="-301625">
              <a:spcBef>
                <a:spcPts val="800"/>
              </a:spcBef>
              <a:defRPr sz="3400"/>
            </a:pPr>
            <a:r>
              <a:rPr dirty="0"/>
              <a:t>1910.243(a)(3)</a:t>
            </a:r>
          </a:p>
          <a:p>
            <a:pPr marL="698500" lvl="1" indent="-349250">
              <a:spcBef>
                <a:spcPts val="700"/>
              </a:spcBef>
              <a:buFont typeface="Courier New"/>
              <a:defRPr sz="3200"/>
            </a:pPr>
            <a:r>
              <a:rPr dirty="0"/>
              <a:t>Lijadoras de </a:t>
            </a:r>
            <a:r>
              <a:rPr lang="en-US" dirty="0" smtClean="0"/>
              <a:t>banda</a:t>
            </a:r>
            <a:r>
              <a:rPr dirty="0" smtClean="0"/>
              <a:t> </a:t>
            </a:r>
            <a:r>
              <a:rPr dirty="0"/>
              <a:t>portátiles</a:t>
            </a:r>
          </a:p>
          <a:p>
            <a:pPr marL="922337" lvl="2" indent="-236537">
              <a:buFontTx/>
              <a:defRPr sz="2800"/>
            </a:pPr>
            <a:r>
              <a:rPr dirty="0" smtClean="0"/>
              <a:t>Proteja </a:t>
            </a:r>
            <a:r>
              <a:rPr dirty="0"/>
              <a:t>el punto de contacto entre la </a:t>
            </a:r>
            <a:r>
              <a:rPr lang="en-US" dirty="0" smtClean="0"/>
              <a:t>banda</a:t>
            </a:r>
            <a:r>
              <a:rPr dirty="0" smtClean="0"/>
              <a:t> </a:t>
            </a:r>
            <a:r>
              <a:rPr dirty="0"/>
              <a:t>lijadora y la polea (punto de pellizco)</a:t>
            </a:r>
          </a:p>
          <a:p>
            <a:pPr marL="922337" lvl="2" indent="-236537">
              <a:buFontTx/>
              <a:defRPr sz="2800"/>
            </a:pPr>
            <a:r>
              <a:rPr dirty="0" smtClean="0"/>
              <a:t>Proteja </a:t>
            </a:r>
            <a:r>
              <a:rPr lang="en-US" dirty="0" smtClean="0"/>
              <a:t>la </a:t>
            </a:r>
            <a:r>
              <a:rPr dirty="0" smtClean="0"/>
              <a:t>porción </a:t>
            </a:r>
            <a:r>
              <a:rPr dirty="0"/>
              <a:t>de la </a:t>
            </a:r>
            <a:r>
              <a:rPr lang="en-US" dirty="0" smtClean="0"/>
              <a:t>cinta de lija </a:t>
            </a:r>
            <a:r>
              <a:rPr dirty="0" smtClean="0"/>
              <a:t>que </a:t>
            </a:r>
            <a:r>
              <a:rPr dirty="0"/>
              <a:t>no es utilizada</a:t>
            </a:r>
          </a:p>
        </p:txBody>
      </p:sp>
      <p:sp>
        <p:nvSpPr>
          <p:cNvPr id="569" name="Rectangle 1026"/>
          <p:cNvSpPr txBox="1">
            <a:spLocks noGrp="1"/>
          </p:cNvSpPr>
          <p:nvPr>
            <p:ph type="title"/>
          </p:nvPr>
        </p:nvSpPr>
        <p:spPr>
          <a:prstGeom prst="rect">
            <a:avLst/>
          </a:prstGeom>
        </p:spPr>
        <p:txBody>
          <a:bodyPr/>
          <a:lstStyle>
            <a:lvl1pPr>
              <a:defRPr sz="3600"/>
            </a:lvl1pPr>
          </a:lstStyle>
          <a:p>
            <a:r>
              <a:rPr lang="en-US" dirty="0" err="1" smtClean="0"/>
              <a:t>Lijadoras</a:t>
            </a:r>
            <a:r>
              <a:rPr lang="en-US" dirty="0" smtClean="0"/>
              <a:t> </a:t>
            </a:r>
            <a:r>
              <a:rPr lang="en-US" dirty="0"/>
              <a:t>de </a:t>
            </a:r>
            <a:r>
              <a:rPr lang="en-US" dirty="0" err="1" smtClean="0"/>
              <a:t>banda</a:t>
            </a:r>
            <a:r>
              <a:rPr lang="en-US" dirty="0" smtClean="0"/>
              <a:t> </a:t>
            </a:r>
            <a:r>
              <a:rPr lang="en-US" dirty="0"/>
              <a:t>de </a:t>
            </a:r>
            <a:r>
              <a:rPr lang="en-US" dirty="0" err="1"/>
              <a:t>potencia</a:t>
            </a:r>
            <a:endParaRPr dirty="0"/>
          </a:p>
        </p:txBody>
      </p:sp>
      <p:sp>
        <p:nvSpPr>
          <p:cNvPr id="570"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67</a:t>
            </a:fld>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Rectangle 3"/>
          <p:cNvSpPr txBox="1">
            <a:spLocks noGrp="1"/>
          </p:cNvSpPr>
          <p:nvPr>
            <p:ph type="body" idx="1"/>
          </p:nvPr>
        </p:nvSpPr>
        <p:spPr>
          <a:prstGeom prst="rect">
            <a:avLst/>
          </a:prstGeom>
        </p:spPr>
        <p:txBody>
          <a:bodyPr>
            <a:normAutofit/>
          </a:bodyPr>
          <a:lstStyle/>
          <a:p>
            <a:pPr>
              <a:spcBef>
                <a:spcPts val="800"/>
              </a:spcBef>
              <a:defRPr sz="3600"/>
            </a:pPr>
            <a:r>
              <a:rPr dirty="0"/>
              <a:t>1910.243(b)</a:t>
            </a:r>
          </a:p>
          <a:p>
            <a:pPr marL="523875" lvl="1" indent="-261938">
              <a:spcBef>
                <a:spcPts val="700"/>
              </a:spcBef>
              <a:buFont typeface="Courier New"/>
              <a:defRPr sz="3200"/>
            </a:pPr>
            <a:r>
              <a:rPr lang="en-US" dirty="0" err="1" smtClean="0"/>
              <a:t>Retenedor</a:t>
            </a:r>
            <a:r>
              <a:rPr lang="en-US" dirty="0" smtClean="0"/>
              <a:t> de </a:t>
            </a:r>
            <a:r>
              <a:rPr lang="en-US" dirty="0" err="1" smtClean="0"/>
              <a:t>herramientas</a:t>
            </a:r>
            <a:endParaRPr sz="2400" dirty="0"/>
          </a:p>
          <a:p>
            <a:pPr marL="679082" lvl="2" indent="-164732">
              <a:buFontTx/>
              <a:defRPr sz="2800"/>
            </a:pPr>
            <a:r>
              <a:rPr sz="2600" dirty="0"/>
              <a:t>Se debe instalar un retenedor de herramienta en cada pieza del equipo donde podría producirse la eyección</a:t>
            </a:r>
          </a:p>
          <a:p>
            <a:pPr marL="523875" lvl="1" indent="-261938">
              <a:spcBef>
                <a:spcPts val="700"/>
              </a:spcBef>
              <a:buFont typeface="Courier New"/>
              <a:defRPr sz="3200"/>
            </a:pPr>
            <a:r>
              <a:rPr lang="en-US" dirty="0" err="1" smtClean="0"/>
              <a:t>Mangueras</a:t>
            </a:r>
            <a:r>
              <a:rPr lang="en-US" dirty="0" smtClean="0"/>
              <a:t> de </a:t>
            </a:r>
            <a:r>
              <a:rPr lang="en-US" dirty="0" err="1" smtClean="0"/>
              <a:t>aire</a:t>
            </a:r>
            <a:endParaRPr dirty="0"/>
          </a:p>
          <a:p>
            <a:pPr marL="691753" lvl="2" indent="-177403">
              <a:buFontTx/>
              <a:buChar char="▪"/>
              <a:defRPr sz="2800"/>
            </a:pPr>
            <a:r>
              <a:rPr lang="en-US" dirty="0" smtClean="0"/>
              <a:t>Las </a:t>
            </a:r>
            <a:r>
              <a:rPr lang="en-US" dirty="0"/>
              <a:t>mangueras </a:t>
            </a:r>
            <a:r>
              <a:rPr lang="en-US" dirty="0" smtClean="0"/>
              <a:t>y conexiones de las mangueras de aire deben ser </a:t>
            </a:r>
            <a:r>
              <a:rPr lang="en-US" dirty="0"/>
              <a:t>diseñadas para la presión y el servicio a las que </a:t>
            </a:r>
            <a:r>
              <a:rPr lang="en-US" dirty="0" smtClean="0"/>
              <a:t>estrán sometidas</a:t>
            </a:r>
            <a:endParaRPr dirty="0"/>
          </a:p>
        </p:txBody>
      </p:sp>
      <p:sp>
        <p:nvSpPr>
          <p:cNvPr id="575" name="Rectangle 2"/>
          <p:cNvSpPr txBox="1">
            <a:spLocks noGrp="1"/>
          </p:cNvSpPr>
          <p:nvPr>
            <p:ph type="title"/>
          </p:nvPr>
        </p:nvSpPr>
        <p:spPr>
          <a:prstGeom prst="rect">
            <a:avLst/>
          </a:prstGeom>
        </p:spPr>
        <p:txBody>
          <a:bodyPr/>
          <a:lstStyle>
            <a:lvl1pPr>
              <a:defRPr sz="2600"/>
            </a:lvl1pPr>
          </a:lstStyle>
          <a:p>
            <a:r>
              <a:t>Herramientas Eléctricas y Mangueras Neumáticas</a:t>
            </a:r>
          </a:p>
        </p:txBody>
      </p:sp>
      <p:sp>
        <p:nvSpPr>
          <p:cNvPr id="576"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68</a:t>
            </a:fld>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ctangle 6"/>
          <p:cNvSpPr txBox="1"/>
          <p:nvPr/>
        </p:nvSpPr>
        <p:spPr>
          <a:xfrm>
            <a:off x="5426825" y="1857156"/>
            <a:ext cx="1756890" cy="523860"/>
          </a:xfrm>
          <a:prstGeom prst="rect">
            <a:avLst/>
          </a:prstGeom>
          <a:ln w="12700">
            <a:miter lim="400000"/>
          </a:ln>
          <a:extLst>
            <a:ext uri="{C572A759-6A51-4108-AA02-DFA0A04FC94B}">
              <ma14:wrappingTextBoxFlag xmlns="" xmlns:ma14="http://schemas.microsoft.com/office/mac/drawingml/2011/main" val="1"/>
            </a:ext>
          </a:extLst>
        </p:spPr>
        <p:txBody>
          <a:bodyPr wrap="none" lIns="46037" tIns="46037" rIns="46037" bIns="46037">
            <a:spAutoFit/>
          </a:bodyPr>
          <a:lstStyle>
            <a:lvl1pPr>
              <a:defRPr sz="3200">
                <a:solidFill>
                  <a:srgbClr val="FF0000"/>
                </a:solidFill>
              </a:defRPr>
            </a:lvl1pPr>
          </a:lstStyle>
          <a:p>
            <a:r>
              <a:rPr sz="2800" dirty="0" smtClean="0"/>
              <a:t>ACEPTABLE</a:t>
            </a:r>
            <a:endParaRPr sz="2800" dirty="0"/>
          </a:p>
        </p:txBody>
      </p:sp>
      <p:sp>
        <p:nvSpPr>
          <p:cNvPr id="584" name="Rectangle 5"/>
          <p:cNvSpPr txBox="1"/>
          <p:nvPr/>
        </p:nvSpPr>
        <p:spPr>
          <a:xfrm>
            <a:off x="527050" y="1703267"/>
            <a:ext cx="3390350" cy="831637"/>
          </a:xfrm>
          <a:prstGeom prst="rect">
            <a:avLst/>
          </a:prstGeom>
          <a:ln w="12700">
            <a:miter lim="400000"/>
          </a:ln>
          <a:extLst>
            <a:ext uri="{C572A759-6A51-4108-AA02-DFA0A04FC94B}">
              <ma14:wrappingTextBoxFlag xmlns="" xmlns:ma14="http://schemas.microsoft.com/office/mac/drawingml/2011/main" val="1"/>
            </a:ext>
          </a:extLst>
        </p:spPr>
        <p:txBody>
          <a:bodyPr wrap="none" lIns="46037" tIns="46037" rIns="46037" bIns="46037">
            <a:spAutoFit/>
          </a:bodyPr>
          <a:lstStyle>
            <a:lvl1pPr>
              <a:defRPr sz="3200">
                <a:solidFill>
                  <a:srgbClr val="FF0000"/>
                </a:solidFill>
              </a:defRPr>
            </a:lvl1pPr>
          </a:lstStyle>
          <a:p>
            <a:pPr algn="ctr"/>
            <a:r>
              <a:rPr lang="en-US" sz="2400" dirty="0"/>
              <a:t>ABRAZADERA DE </a:t>
            </a:r>
            <a:endParaRPr lang="en-US" sz="2400" dirty="0" smtClean="0"/>
          </a:p>
          <a:p>
            <a:pPr algn="ctr"/>
            <a:r>
              <a:rPr lang="en-US" sz="2400" dirty="0" smtClean="0"/>
              <a:t>MANGUERA </a:t>
            </a:r>
            <a:r>
              <a:rPr lang="en-US" sz="2400" dirty="0"/>
              <a:t>INACEPTABLE</a:t>
            </a:r>
            <a:endParaRPr sz="2400" dirty="0"/>
          </a:p>
        </p:txBody>
      </p:sp>
      <p:sp>
        <p:nvSpPr>
          <p:cNvPr id="585" name="Title 23"/>
          <p:cNvSpPr txBox="1">
            <a:spLocks noGrp="1"/>
          </p:cNvSpPr>
          <p:nvPr>
            <p:ph type="title"/>
          </p:nvPr>
        </p:nvSpPr>
        <p:spPr>
          <a:xfrm>
            <a:off x="325714" y="101146"/>
            <a:ext cx="6858001" cy="1143001"/>
          </a:xfrm>
          <a:prstGeom prst="rect">
            <a:avLst/>
          </a:prstGeom>
        </p:spPr>
        <p:txBody>
          <a:bodyPr>
            <a:normAutofit fontScale="90000"/>
          </a:bodyPr>
          <a:lstStyle>
            <a:lvl1pPr>
              <a:defRPr sz="3600"/>
            </a:lvl1pPr>
          </a:lstStyle>
          <a:p>
            <a:r>
              <a:rPr lang="en-US" dirty="0" err="1"/>
              <a:t>Conexiones</a:t>
            </a:r>
            <a:r>
              <a:rPr lang="en-US" dirty="0"/>
              <a:t> de </a:t>
            </a:r>
            <a:r>
              <a:rPr lang="en-US" dirty="0" err="1"/>
              <a:t>herramientas</a:t>
            </a:r>
            <a:r>
              <a:rPr lang="en-US" dirty="0"/>
              <a:t> </a:t>
            </a:r>
            <a:r>
              <a:rPr lang="en-US" dirty="0" err="1"/>
              <a:t>neumáticas</a:t>
            </a:r>
            <a:endParaRPr dirty="0"/>
          </a:p>
        </p:txBody>
      </p:sp>
      <p:sp>
        <p:nvSpPr>
          <p:cNvPr id="586"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69</a:t>
            </a:fld>
            <a:endParaRPr/>
          </a:p>
        </p:txBody>
      </p:sp>
      <p:pic>
        <p:nvPicPr>
          <p:cNvPr id="2" name="Picture 1" title="Radiator style clamp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069" y="2668399"/>
            <a:ext cx="4189724" cy="3301327"/>
          </a:xfrm>
          <a:prstGeom prst="rect">
            <a:avLst/>
          </a:prstGeom>
        </p:spPr>
      </p:pic>
      <p:pic>
        <p:nvPicPr>
          <p:cNvPr id="3" name="Picture 2" title="Air Hose Connection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83332" y="2668399"/>
            <a:ext cx="3505200" cy="349567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1"/>
          <p:cNvSpPr txBox="1">
            <a:spLocks noGrp="1"/>
          </p:cNvSpPr>
          <p:nvPr>
            <p:ph type="title"/>
          </p:nvPr>
        </p:nvSpPr>
        <p:spPr>
          <a:xfrm>
            <a:off x="516834" y="643749"/>
            <a:ext cx="7192033" cy="1143001"/>
          </a:xfrm>
          <a:prstGeom prst="rect">
            <a:avLst/>
          </a:prstGeom>
        </p:spPr>
        <p:txBody>
          <a:bodyPr/>
          <a:lstStyle/>
          <a:p>
            <a:r>
              <a:rPr lang="en-US" altLang="en-US" sz="3200" dirty="0">
                <a:cs typeface="Arial" panose="020B0604020202020204" pitchFamily="34" charset="0"/>
              </a:rPr>
              <a:t>¿</a:t>
            </a:r>
            <a:r>
              <a:rPr lang="en-US" altLang="en-US" sz="3200" dirty="0" err="1">
                <a:cs typeface="Arial" panose="020B0604020202020204" pitchFamily="34" charset="0"/>
              </a:rPr>
              <a:t>Dónde</a:t>
            </a:r>
            <a:r>
              <a:rPr lang="en-US" altLang="en-US" sz="3200" dirty="0">
                <a:cs typeface="Arial" panose="020B0604020202020204" pitchFamily="34" charset="0"/>
              </a:rPr>
              <a:t> </a:t>
            </a:r>
            <a:r>
              <a:rPr lang="en-US" altLang="en-US" sz="3200" dirty="0" err="1">
                <a:cs typeface="Arial" panose="020B0604020202020204" pitchFamily="34" charset="0"/>
              </a:rPr>
              <a:t>ocurren</a:t>
            </a:r>
            <a:r>
              <a:rPr lang="en-US" altLang="en-US" sz="3200" dirty="0">
                <a:cs typeface="Arial" panose="020B0604020202020204" pitchFamily="34" charset="0"/>
              </a:rPr>
              <a:t> los </a:t>
            </a:r>
            <a:r>
              <a:rPr lang="en-US" altLang="en-US" sz="3200" dirty="0" err="1">
                <a:cs typeface="Arial" panose="020B0604020202020204" pitchFamily="34" charset="0"/>
              </a:rPr>
              <a:t>peligros</a:t>
            </a:r>
            <a:r>
              <a:rPr lang="en-US" altLang="en-US" sz="3200" dirty="0">
                <a:cs typeface="Arial" panose="020B0604020202020204" pitchFamily="34" charset="0"/>
              </a:rPr>
              <a:t> en </a:t>
            </a:r>
            <a:r>
              <a:rPr lang="en-US" altLang="en-US" sz="3200" dirty="0" err="1">
                <a:cs typeface="Arial" panose="020B0604020202020204" pitchFamily="34" charset="0"/>
              </a:rPr>
              <a:t>las</a:t>
            </a:r>
            <a:r>
              <a:rPr lang="en-US" altLang="en-US" sz="3200" dirty="0">
                <a:cs typeface="Arial" panose="020B0604020202020204" pitchFamily="34" charset="0"/>
              </a:rPr>
              <a:t> </a:t>
            </a:r>
            <a:r>
              <a:rPr lang="en-US" altLang="en-US" sz="3200" dirty="0" err="1">
                <a:cs typeface="Arial" panose="020B0604020202020204" pitchFamily="34" charset="0"/>
              </a:rPr>
              <a:t>máquinas</a:t>
            </a:r>
            <a:r>
              <a:rPr lang="en-US" altLang="en-US" sz="3200" dirty="0">
                <a:cs typeface="Arial" panose="020B0604020202020204" pitchFamily="34" charset="0"/>
              </a:rPr>
              <a:t>?</a:t>
            </a:r>
            <a:endParaRPr dirty="0"/>
          </a:p>
        </p:txBody>
      </p:sp>
      <p:sp>
        <p:nvSpPr>
          <p:cNvPr id="163" name="Slide Number Placeholder 22"/>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 name="Tool&#10;&#10;Picture 9" descr="Herramienta accionada por pólvora"/>
          <p:cNvPicPr>
            <a:picLocks noChangeAspect="1"/>
          </p:cNvPicPr>
          <p:nvPr/>
        </p:nvPicPr>
        <p:blipFill>
          <a:blip r:embed="rId3">
            <a:extLst/>
          </a:blip>
          <a:stretch>
            <a:fillRect/>
          </a:stretch>
        </p:blipFill>
        <p:spPr>
          <a:xfrm>
            <a:off x="4648200" y="2971800"/>
            <a:ext cx="3810000" cy="1547813"/>
          </a:xfrm>
          <a:prstGeom prst="rect">
            <a:avLst/>
          </a:prstGeom>
          <a:ln w="12700">
            <a:miter lim="400000"/>
          </a:ln>
        </p:spPr>
      </p:pic>
      <p:pic>
        <p:nvPicPr>
          <p:cNvPr id="594" name="Picture 6" descr="Herramienta accionadas por pólvora">
            <a:hlinkClick r:id="rId4" invalidUrl="http://www.anasco.com/images/products/m150 large.jpg"/>
          </p:cNvPr>
          <p:cNvPicPr>
            <a:picLocks noChangeAspect="1"/>
          </p:cNvPicPr>
          <p:nvPr/>
        </p:nvPicPr>
        <p:blipFill>
          <a:blip r:embed="rId5">
            <a:extLst/>
          </a:blip>
          <a:stretch>
            <a:fillRect/>
          </a:stretch>
        </p:blipFill>
        <p:spPr>
          <a:xfrm>
            <a:off x="1871133" y="1524000"/>
            <a:ext cx="2201334" cy="1981200"/>
          </a:xfrm>
          <a:prstGeom prst="rect">
            <a:avLst/>
          </a:prstGeom>
          <a:ln w="12700">
            <a:miter lim="400000"/>
          </a:ln>
        </p:spPr>
      </p:pic>
      <p:sp>
        <p:nvSpPr>
          <p:cNvPr id="595" name="Title 23"/>
          <p:cNvSpPr txBox="1">
            <a:spLocks noGrp="1"/>
          </p:cNvSpPr>
          <p:nvPr>
            <p:ph type="title"/>
          </p:nvPr>
        </p:nvSpPr>
        <p:spPr>
          <a:xfrm>
            <a:off x="457200" y="122766"/>
            <a:ext cx="6858000" cy="1143001"/>
          </a:xfrm>
          <a:prstGeom prst="rect">
            <a:avLst/>
          </a:prstGeom>
        </p:spPr>
        <p:txBody>
          <a:bodyPr>
            <a:normAutofit fontScale="90000"/>
          </a:bodyPr>
          <a:lstStyle>
            <a:lvl1pPr>
              <a:defRPr sz="3600"/>
            </a:lvl1pPr>
          </a:lstStyle>
          <a:p>
            <a:r>
              <a:rPr lang="en-US" dirty="0" err="1"/>
              <a:t>Ejemplos</a:t>
            </a:r>
            <a:r>
              <a:rPr lang="en-US" dirty="0"/>
              <a:t> de </a:t>
            </a:r>
            <a:r>
              <a:rPr lang="en-US" dirty="0" err="1"/>
              <a:t>herramientas</a:t>
            </a:r>
            <a:r>
              <a:rPr lang="en-US" dirty="0"/>
              <a:t> </a:t>
            </a:r>
            <a:r>
              <a:rPr lang="en-US" dirty="0" err="1"/>
              <a:t>accionadas</a:t>
            </a:r>
            <a:r>
              <a:rPr lang="en-US" dirty="0"/>
              <a:t> </a:t>
            </a:r>
            <a:r>
              <a:rPr lang="en-US" dirty="0" err="1"/>
              <a:t>por</a:t>
            </a:r>
            <a:r>
              <a:rPr lang="en-US" dirty="0"/>
              <a:t> </a:t>
            </a:r>
            <a:r>
              <a:rPr lang="en-US" dirty="0" err="1"/>
              <a:t>pólvora</a:t>
            </a:r>
            <a:endParaRPr dirty="0"/>
          </a:p>
        </p:txBody>
      </p:sp>
      <p:sp>
        <p:nvSpPr>
          <p:cNvPr id="596"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70</a:t>
            </a:fld>
            <a:endParaRPr/>
          </a:p>
        </p:txBody>
      </p:sp>
      <p:pic>
        <p:nvPicPr>
          <p:cNvPr id="2" name="Picture 1" descr="Herramienta accionadas por pólvora color anaranjado" title="Herramienta accionadas por pólvora color anaranjad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4881" y="3877056"/>
            <a:ext cx="2200656" cy="2212848"/>
          </a:xfrm>
          <a:prstGeom prst="rect">
            <a:avLst/>
          </a:prstGeom>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Rectangle 3"/>
          <p:cNvSpPr txBox="1">
            <a:spLocks noGrp="1"/>
          </p:cNvSpPr>
          <p:nvPr>
            <p:ph type="body" idx="1"/>
          </p:nvPr>
        </p:nvSpPr>
        <p:spPr>
          <a:prstGeom prst="rect">
            <a:avLst/>
          </a:prstGeom>
        </p:spPr>
        <p:txBody>
          <a:bodyPr/>
          <a:lstStyle/>
          <a:p>
            <a:pPr>
              <a:spcBef>
                <a:spcPts val="700"/>
              </a:spcBef>
              <a:defRPr sz="3200"/>
            </a:pPr>
            <a:r>
              <a:rPr dirty="0"/>
              <a:t>1910.243(d)</a:t>
            </a:r>
          </a:p>
          <a:p>
            <a:pPr marL="523875" lvl="1" indent="-261938">
              <a:spcBef>
                <a:spcPts val="700"/>
              </a:spcBef>
              <a:buFont typeface="Courier New"/>
              <a:defRPr sz="3200"/>
            </a:pPr>
            <a:r>
              <a:rPr lang="en-US" dirty="0" err="1"/>
              <a:t>Debe</a:t>
            </a:r>
            <a:r>
              <a:rPr lang="en-US" dirty="0"/>
              <a:t> </a:t>
            </a:r>
            <a:r>
              <a:rPr lang="en-US" dirty="0" err="1"/>
              <a:t>cumplir</a:t>
            </a:r>
            <a:r>
              <a:rPr lang="en-US" dirty="0"/>
              <a:t> con los </a:t>
            </a:r>
            <a:r>
              <a:rPr lang="en-US" dirty="0" err="1"/>
              <a:t>requisitos</a:t>
            </a:r>
            <a:r>
              <a:rPr lang="en-US" dirty="0"/>
              <a:t> en ANSI </a:t>
            </a:r>
            <a:r>
              <a:rPr lang="en-US" dirty="0" smtClean="0"/>
              <a:t>A10.3-1970</a:t>
            </a:r>
          </a:p>
          <a:p>
            <a:pPr marL="523875" lvl="1" indent="-261938">
              <a:spcBef>
                <a:spcPts val="700"/>
              </a:spcBef>
              <a:buFont typeface="Courier New"/>
              <a:defRPr sz="3200"/>
            </a:pPr>
            <a:r>
              <a:rPr lang="en-US" dirty="0" smtClean="0"/>
              <a:t>Los </a:t>
            </a:r>
            <a:r>
              <a:rPr lang="en-US" dirty="0" err="1"/>
              <a:t>operadores</a:t>
            </a:r>
            <a:r>
              <a:rPr lang="en-US" dirty="0"/>
              <a:t> y </a:t>
            </a:r>
            <a:r>
              <a:rPr lang="en-US" dirty="0" err="1"/>
              <a:t>asistentes</a:t>
            </a:r>
            <a:r>
              <a:rPr lang="en-US" dirty="0"/>
              <a:t> </a:t>
            </a:r>
            <a:r>
              <a:rPr lang="en-US" dirty="0" err="1"/>
              <a:t>deben</a:t>
            </a:r>
            <a:r>
              <a:rPr lang="en-US" dirty="0"/>
              <a:t> </a:t>
            </a:r>
            <a:r>
              <a:rPr lang="en-US" dirty="0" err="1"/>
              <a:t>usar</a:t>
            </a:r>
            <a:r>
              <a:rPr lang="en-US" dirty="0"/>
              <a:t> </a:t>
            </a:r>
            <a:r>
              <a:rPr lang="en-US" dirty="0" err="1"/>
              <a:t>protección</a:t>
            </a:r>
            <a:r>
              <a:rPr lang="en-US" dirty="0"/>
              <a:t> para los </a:t>
            </a:r>
            <a:r>
              <a:rPr lang="en-US" dirty="0" err="1" smtClean="0"/>
              <a:t>ojos</a:t>
            </a:r>
            <a:endParaRPr lang="en-US" dirty="0" smtClean="0"/>
          </a:p>
          <a:p>
            <a:pPr marL="523875" lvl="1" indent="-261938">
              <a:spcBef>
                <a:spcPts val="700"/>
              </a:spcBef>
              <a:buFont typeface="Courier New"/>
              <a:defRPr sz="3200"/>
            </a:pPr>
            <a:r>
              <a:rPr lang="en-US" dirty="0" smtClean="0"/>
              <a:t>La </a:t>
            </a:r>
            <a:r>
              <a:rPr lang="en-US" dirty="0" err="1"/>
              <a:t>protección</a:t>
            </a:r>
            <a:r>
              <a:rPr lang="en-US" dirty="0"/>
              <a:t> de la </a:t>
            </a:r>
            <a:r>
              <a:rPr lang="en-US" dirty="0" err="1"/>
              <a:t>cabeza</a:t>
            </a:r>
            <a:r>
              <a:rPr lang="en-US" dirty="0"/>
              <a:t> y la </a:t>
            </a:r>
            <a:r>
              <a:rPr lang="en-US" dirty="0" err="1"/>
              <a:t>cara</a:t>
            </a:r>
            <a:r>
              <a:rPr lang="en-US" dirty="0"/>
              <a:t> </a:t>
            </a:r>
            <a:r>
              <a:rPr lang="en-US" dirty="0" err="1"/>
              <a:t>depende</a:t>
            </a:r>
            <a:r>
              <a:rPr lang="en-US" dirty="0"/>
              <a:t> de </a:t>
            </a:r>
            <a:r>
              <a:rPr lang="en-US" dirty="0" err="1"/>
              <a:t>las</a:t>
            </a:r>
            <a:r>
              <a:rPr lang="en-US" dirty="0"/>
              <a:t> </a:t>
            </a:r>
            <a:r>
              <a:rPr lang="en-US" dirty="0" err="1"/>
              <a:t>condiciones</a:t>
            </a:r>
            <a:r>
              <a:rPr lang="en-US" dirty="0"/>
              <a:t> de </a:t>
            </a:r>
            <a:r>
              <a:rPr lang="en-US" dirty="0" err="1"/>
              <a:t>trabajo</a:t>
            </a:r>
            <a:endParaRPr dirty="0"/>
          </a:p>
        </p:txBody>
      </p:sp>
      <p:sp>
        <p:nvSpPr>
          <p:cNvPr id="601" name="Rectangle 2"/>
          <p:cNvSpPr txBox="1">
            <a:spLocks noGrp="1"/>
          </p:cNvSpPr>
          <p:nvPr>
            <p:ph type="title"/>
          </p:nvPr>
        </p:nvSpPr>
        <p:spPr>
          <a:prstGeom prst="rect">
            <a:avLst/>
          </a:prstGeom>
        </p:spPr>
        <p:txBody>
          <a:bodyPr>
            <a:normAutofit fontScale="90000"/>
          </a:bodyPr>
          <a:lstStyle>
            <a:lvl1pPr>
              <a:defRPr sz="3600"/>
            </a:lvl1pPr>
          </a:lstStyle>
          <a:p>
            <a:r>
              <a:rPr lang="en-US" dirty="0" err="1"/>
              <a:t>H</a:t>
            </a:r>
            <a:r>
              <a:rPr lang="en-US" dirty="0" err="1" smtClean="0"/>
              <a:t>erramientas</a:t>
            </a:r>
            <a:r>
              <a:rPr lang="en-US" dirty="0" smtClean="0"/>
              <a:t> </a:t>
            </a:r>
            <a:r>
              <a:rPr lang="en-US" dirty="0" err="1"/>
              <a:t>accionadas</a:t>
            </a:r>
            <a:r>
              <a:rPr lang="en-US" dirty="0"/>
              <a:t> </a:t>
            </a:r>
            <a:r>
              <a:rPr lang="en-US" dirty="0" err="1"/>
              <a:t>por</a:t>
            </a:r>
            <a:r>
              <a:rPr lang="en-US" dirty="0"/>
              <a:t> </a:t>
            </a:r>
            <a:r>
              <a:rPr lang="en-US" dirty="0" err="1"/>
              <a:t>pólvora</a:t>
            </a:r>
            <a:endParaRPr dirty="0"/>
          </a:p>
        </p:txBody>
      </p:sp>
      <p:sp>
        <p:nvSpPr>
          <p:cNvPr id="602"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71</a:t>
            </a:fld>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Rectangle 3"/>
          <p:cNvSpPr txBox="1">
            <a:spLocks noGrp="1"/>
          </p:cNvSpPr>
          <p:nvPr>
            <p:ph type="body" idx="1"/>
          </p:nvPr>
        </p:nvSpPr>
        <p:spPr>
          <a:prstGeom prst="rect">
            <a:avLst/>
          </a:prstGeom>
        </p:spPr>
        <p:txBody>
          <a:bodyPr/>
          <a:lstStyle/>
          <a:p>
            <a:pPr>
              <a:spcBef>
                <a:spcPts val="700"/>
              </a:spcBef>
              <a:defRPr sz="3200"/>
            </a:pPr>
            <a:r>
              <a:rPr lang="en-US" dirty="0" err="1"/>
              <a:t>Debe</a:t>
            </a:r>
            <a:r>
              <a:rPr lang="en-US" dirty="0"/>
              <a:t> </a:t>
            </a:r>
            <a:r>
              <a:rPr lang="en-US" dirty="0" err="1"/>
              <a:t>tener</a:t>
            </a:r>
            <a:r>
              <a:rPr lang="en-US" dirty="0"/>
              <a:t> un escudo protector o protector al </a:t>
            </a:r>
            <a:r>
              <a:rPr lang="en-US" dirty="0" err="1" smtClean="0"/>
              <a:t>menos</a:t>
            </a:r>
            <a:r>
              <a:rPr lang="en-US" dirty="0" smtClean="0"/>
              <a:t> 3 </a:t>
            </a:r>
            <a:r>
              <a:rPr lang="en-US" dirty="0"/>
              <a:t>½ </a:t>
            </a:r>
            <a:r>
              <a:rPr lang="en-US" dirty="0" err="1"/>
              <a:t>pulgadas</a:t>
            </a:r>
            <a:r>
              <a:rPr lang="en-US" dirty="0"/>
              <a:t> de </a:t>
            </a:r>
            <a:r>
              <a:rPr lang="en-US" dirty="0" err="1"/>
              <a:t>diámetro</a:t>
            </a:r>
            <a:r>
              <a:rPr lang="en-US" dirty="0" smtClean="0"/>
              <a:t>.</a:t>
            </a:r>
          </a:p>
          <a:p>
            <a:pPr>
              <a:spcBef>
                <a:spcPts val="700"/>
              </a:spcBef>
              <a:defRPr sz="3200"/>
            </a:pPr>
            <a:r>
              <a:rPr lang="en-US" dirty="0" smtClean="0"/>
              <a:t>El </a:t>
            </a:r>
            <a:r>
              <a:rPr lang="en-US" dirty="0" err="1"/>
              <a:t>disparo</a:t>
            </a:r>
            <a:r>
              <a:rPr lang="en-US" dirty="0"/>
              <a:t> </a:t>
            </a:r>
            <a:r>
              <a:rPr lang="en-US" dirty="0" err="1"/>
              <a:t>debe</a:t>
            </a:r>
            <a:r>
              <a:rPr lang="en-US" dirty="0"/>
              <a:t> </a:t>
            </a:r>
            <a:r>
              <a:rPr lang="en-US" dirty="0" err="1"/>
              <a:t>depender</a:t>
            </a:r>
            <a:r>
              <a:rPr lang="en-US" dirty="0"/>
              <a:t> de al </a:t>
            </a:r>
            <a:r>
              <a:rPr lang="en-US" dirty="0" err="1"/>
              <a:t>menos</a:t>
            </a:r>
            <a:r>
              <a:rPr lang="en-US" dirty="0"/>
              <a:t> 2 </a:t>
            </a:r>
            <a:r>
              <a:rPr lang="en-US" dirty="0" err="1"/>
              <a:t>operaciones</a:t>
            </a:r>
            <a:r>
              <a:rPr lang="en-US" dirty="0"/>
              <a:t> </a:t>
            </a:r>
            <a:r>
              <a:rPr lang="en-US" dirty="0" err="1"/>
              <a:t>separadas</a:t>
            </a:r>
            <a:r>
              <a:rPr lang="en-US" dirty="0"/>
              <a:t> y </a:t>
            </a:r>
            <a:r>
              <a:rPr lang="en-US" dirty="0" err="1"/>
              <a:t>distintas</a:t>
            </a:r>
            <a:r>
              <a:rPr lang="en-US" dirty="0" smtClean="0"/>
              <a:t>.</a:t>
            </a:r>
          </a:p>
          <a:p>
            <a:pPr>
              <a:spcBef>
                <a:spcPts val="700"/>
              </a:spcBef>
              <a:defRPr sz="3200"/>
            </a:pPr>
            <a:r>
              <a:rPr lang="en-US" dirty="0" smtClean="0"/>
              <a:t>El </a:t>
            </a:r>
            <a:r>
              <a:rPr lang="en-US" dirty="0" err="1"/>
              <a:t>mecanismo</a:t>
            </a:r>
            <a:r>
              <a:rPr lang="en-US" dirty="0"/>
              <a:t> de </a:t>
            </a:r>
            <a:r>
              <a:rPr lang="en-US" dirty="0" err="1"/>
              <a:t>disparo</a:t>
            </a:r>
            <a:r>
              <a:rPr lang="en-US" dirty="0"/>
              <a:t> </a:t>
            </a:r>
            <a:r>
              <a:rPr lang="en-US" dirty="0" err="1"/>
              <a:t>debe</a:t>
            </a:r>
            <a:r>
              <a:rPr lang="en-US" dirty="0"/>
              <a:t> </a:t>
            </a:r>
            <a:r>
              <a:rPr lang="en-US" dirty="0" err="1"/>
              <a:t>evitar</a:t>
            </a:r>
            <a:r>
              <a:rPr lang="en-US" dirty="0"/>
              <a:t> </a:t>
            </a:r>
            <a:r>
              <a:rPr lang="en-US" dirty="0" err="1"/>
              <a:t>que</a:t>
            </a:r>
            <a:r>
              <a:rPr lang="en-US" dirty="0"/>
              <a:t> la </a:t>
            </a:r>
            <a:r>
              <a:rPr lang="en-US" dirty="0" err="1"/>
              <a:t>herramienta</a:t>
            </a:r>
            <a:r>
              <a:rPr lang="en-US" dirty="0"/>
              <a:t> se </a:t>
            </a:r>
            <a:r>
              <a:rPr lang="en-US" dirty="0" err="1"/>
              <a:t>dispare</a:t>
            </a:r>
            <a:r>
              <a:rPr lang="en-US" dirty="0"/>
              <a:t> </a:t>
            </a:r>
            <a:r>
              <a:rPr lang="en-US" dirty="0" err="1"/>
              <a:t>durante</a:t>
            </a:r>
            <a:r>
              <a:rPr lang="en-US" dirty="0"/>
              <a:t> la </a:t>
            </a:r>
            <a:r>
              <a:rPr lang="en-US" dirty="0" err="1"/>
              <a:t>carga</a:t>
            </a:r>
            <a:r>
              <a:rPr lang="en-US" dirty="0"/>
              <a:t>, </a:t>
            </a:r>
            <a:r>
              <a:rPr lang="en-US" dirty="0" err="1"/>
              <a:t>mientras</a:t>
            </a:r>
            <a:r>
              <a:rPr lang="en-US" dirty="0"/>
              <a:t> se </a:t>
            </a:r>
            <a:r>
              <a:rPr lang="en-US" dirty="0" err="1"/>
              <a:t>prepara</a:t>
            </a:r>
            <a:r>
              <a:rPr lang="en-US" dirty="0" smtClean="0"/>
              <a:t>, o </a:t>
            </a:r>
            <a:r>
              <a:rPr lang="en-US" dirty="0" err="1"/>
              <a:t>si</a:t>
            </a:r>
            <a:r>
              <a:rPr lang="en-US" dirty="0"/>
              <a:t> se </a:t>
            </a:r>
            <a:r>
              <a:rPr lang="en-US" dirty="0" err="1"/>
              <a:t>cae</a:t>
            </a:r>
            <a:r>
              <a:rPr lang="en-US" dirty="0"/>
              <a:t>.</a:t>
            </a:r>
            <a:endParaRPr dirty="0"/>
          </a:p>
        </p:txBody>
      </p:sp>
      <p:sp>
        <p:nvSpPr>
          <p:cNvPr id="607" name="Rectangle 2"/>
          <p:cNvSpPr txBox="1">
            <a:spLocks noGrp="1"/>
          </p:cNvSpPr>
          <p:nvPr>
            <p:ph type="title"/>
          </p:nvPr>
        </p:nvSpPr>
        <p:spPr>
          <a:prstGeom prst="rect">
            <a:avLst/>
          </a:prstGeom>
        </p:spPr>
        <p:txBody>
          <a:bodyPr>
            <a:normAutofit fontScale="90000"/>
          </a:bodyPr>
          <a:lstStyle>
            <a:lvl1pPr>
              <a:defRPr sz="3600"/>
            </a:lvl1pPr>
          </a:lstStyle>
          <a:p>
            <a:r>
              <a:rPr lang="en-US" dirty="0" err="1"/>
              <a:t>Herramientas</a:t>
            </a:r>
            <a:r>
              <a:rPr lang="en-US" dirty="0"/>
              <a:t> </a:t>
            </a:r>
            <a:r>
              <a:rPr lang="en-US" dirty="0" err="1"/>
              <a:t>accionadas</a:t>
            </a:r>
            <a:r>
              <a:rPr lang="en-US" dirty="0"/>
              <a:t> </a:t>
            </a:r>
            <a:r>
              <a:rPr lang="en-US" dirty="0" err="1"/>
              <a:t>por</a:t>
            </a:r>
            <a:r>
              <a:rPr lang="en-US" dirty="0"/>
              <a:t> </a:t>
            </a:r>
            <a:r>
              <a:rPr lang="en-US" dirty="0" err="1" smtClean="0"/>
              <a:t>pólvora</a:t>
            </a:r>
            <a:r>
              <a:rPr lang="en-US" dirty="0" smtClean="0"/>
              <a:t> </a:t>
            </a:r>
            <a:endParaRPr dirty="0"/>
          </a:p>
        </p:txBody>
      </p:sp>
      <p:sp>
        <p:nvSpPr>
          <p:cNvPr id="608" name="Slide Number Placeholder 14"/>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72</a:t>
            </a:fld>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angle 4"/>
          <p:cNvSpPr txBox="1"/>
          <p:nvPr/>
        </p:nvSpPr>
        <p:spPr>
          <a:xfrm>
            <a:off x="4953000" y="1600200"/>
            <a:ext cx="3962399" cy="585416"/>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lvl1pPr>
              <a:defRPr sz="2000"/>
            </a:lvl1pPr>
          </a:lstStyle>
          <a:p>
            <a:r>
              <a:rPr lang="en-US" sz="1600" dirty="0" err="1"/>
              <a:t>Asegúrese</a:t>
            </a:r>
            <a:r>
              <a:rPr lang="en-US" sz="1600" dirty="0"/>
              <a:t> de </a:t>
            </a:r>
            <a:r>
              <a:rPr lang="en-US" sz="1600" dirty="0" err="1"/>
              <a:t>usar</a:t>
            </a:r>
            <a:r>
              <a:rPr lang="en-US" sz="1600" dirty="0"/>
              <a:t> </a:t>
            </a:r>
            <a:r>
              <a:rPr lang="en-US" sz="1600" dirty="0" smtClean="0"/>
              <a:t>el </a:t>
            </a:r>
            <a:r>
              <a:rPr lang="en-US" sz="1600" dirty="0" err="1" smtClean="0"/>
              <a:t>cartucho</a:t>
            </a:r>
            <a:r>
              <a:rPr lang="en-US" sz="1600" dirty="0" smtClean="0"/>
              <a:t> </a:t>
            </a:r>
            <a:r>
              <a:rPr lang="en-US" sz="1600" dirty="0" err="1" smtClean="0"/>
              <a:t>correcto</a:t>
            </a:r>
            <a:r>
              <a:rPr lang="en-US" sz="1600" dirty="0" smtClean="0"/>
              <a:t> </a:t>
            </a:r>
            <a:r>
              <a:rPr lang="en-US" sz="1600" dirty="0"/>
              <a:t>con el </a:t>
            </a:r>
            <a:r>
              <a:rPr lang="en-US" sz="1600" dirty="0" err="1" smtClean="0"/>
              <a:t>fijador</a:t>
            </a:r>
            <a:r>
              <a:rPr lang="en-US" sz="1600" dirty="0" smtClean="0"/>
              <a:t> </a:t>
            </a:r>
            <a:r>
              <a:rPr lang="en-US" sz="1600" dirty="0"/>
              <a:t>del </a:t>
            </a:r>
            <a:r>
              <a:rPr lang="en-US" sz="1600" dirty="0" err="1"/>
              <a:t>tamaño</a:t>
            </a:r>
            <a:r>
              <a:rPr lang="en-US" sz="1600" dirty="0"/>
              <a:t> </a:t>
            </a:r>
            <a:r>
              <a:rPr lang="en-US" sz="1600" dirty="0" err="1"/>
              <a:t>correcto</a:t>
            </a:r>
            <a:endParaRPr sz="1600" dirty="0"/>
          </a:p>
        </p:txBody>
      </p:sp>
      <p:sp>
        <p:nvSpPr>
          <p:cNvPr id="615" name="Rectangle 4"/>
          <p:cNvSpPr txBox="1"/>
          <p:nvPr/>
        </p:nvSpPr>
        <p:spPr>
          <a:xfrm>
            <a:off x="533521" y="5256703"/>
            <a:ext cx="4419479" cy="400750"/>
          </a:xfrm>
          <a:prstGeom prst="rect">
            <a:avLst/>
          </a:prstGeom>
          <a:ln w="12700">
            <a:miter lim="400000"/>
          </a:ln>
          <a:extLst>
            <a:ext uri="{C572A759-6A51-4108-AA02-DFA0A04FC94B}">
              <ma14:wrappingTextBoxFlag xmlns="" xmlns:ma14="http://schemas.microsoft.com/office/mac/drawingml/2011/main" val="1"/>
            </a:ext>
          </a:extLst>
        </p:spPr>
        <p:txBody>
          <a:bodyPr wrap="none" lIns="46037" tIns="46037" rIns="46037" bIns="46037">
            <a:spAutoFit/>
          </a:bodyPr>
          <a:lstStyle>
            <a:lvl1pPr>
              <a:defRPr sz="2000"/>
            </a:lvl1pPr>
          </a:lstStyle>
          <a:p>
            <a:r>
              <a:rPr lang="en-US" dirty="0" err="1"/>
              <a:t>Tamaño</a:t>
            </a:r>
            <a:r>
              <a:rPr lang="en-US" dirty="0"/>
              <a:t> </a:t>
            </a:r>
            <a:r>
              <a:rPr lang="en-US" dirty="0" err="1"/>
              <a:t>específico</a:t>
            </a:r>
            <a:r>
              <a:rPr lang="en-US" dirty="0"/>
              <a:t> = </a:t>
            </a:r>
            <a:r>
              <a:rPr lang="en-US" dirty="0" err="1"/>
              <a:t>operación</a:t>
            </a:r>
            <a:r>
              <a:rPr lang="en-US" dirty="0"/>
              <a:t> </a:t>
            </a:r>
            <a:r>
              <a:rPr lang="en-US" dirty="0" err="1"/>
              <a:t>específica</a:t>
            </a:r>
            <a:endParaRPr dirty="0"/>
          </a:p>
        </p:txBody>
      </p:sp>
      <p:sp>
        <p:nvSpPr>
          <p:cNvPr id="616" name="Title 27"/>
          <p:cNvSpPr txBox="1">
            <a:spLocks noGrp="1"/>
          </p:cNvSpPr>
          <p:nvPr>
            <p:ph type="title"/>
          </p:nvPr>
        </p:nvSpPr>
        <p:spPr>
          <a:xfrm>
            <a:off x="450850" y="105521"/>
            <a:ext cx="6858000" cy="1143001"/>
          </a:xfrm>
          <a:prstGeom prst="rect">
            <a:avLst/>
          </a:prstGeom>
        </p:spPr>
        <p:txBody>
          <a:bodyPr>
            <a:normAutofit/>
          </a:bodyPr>
          <a:lstStyle>
            <a:lvl1pPr defTabSz="322325">
              <a:defRPr sz="3384"/>
            </a:lvl1pPr>
          </a:lstStyle>
          <a:p>
            <a:r>
              <a:rPr lang="en-US" dirty="0" err="1" smtClean="0"/>
              <a:t>Fijadores</a:t>
            </a:r>
            <a:r>
              <a:rPr lang="en-US" dirty="0" smtClean="0"/>
              <a:t> </a:t>
            </a:r>
            <a:r>
              <a:rPr lang="en-US" dirty="0"/>
              <a:t>y </a:t>
            </a:r>
            <a:r>
              <a:rPr lang="en-US" dirty="0" err="1"/>
              <a:t>cartuchos</a:t>
            </a:r>
            <a:r>
              <a:rPr lang="en-US" dirty="0"/>
              <a:t> </a:t>
            </a:r>
            <a:r>
              <a:rPr lang="en-US" dirty="0" err="1" smtClean="0"/>
              <a:t>fulminantes</a:t>
            </a:r>
            <a:r>
              <a:rPr lang="en-US" dirty="0" smtClean="0"/>
              <a:t> para </a:t>
            </a:r>
            <a:r>
              <a:rPr lang="en-US" dirty="0"/>
              <a:t>el </a:t>
            </a:r>
            <a:r>
              <a:rPr lang="en-US" dirty="0" err="1"/>
              <a:t>uso</a:t>
            </a:r>
            <a:r>
              <a:rPr lang="en-US" dirty="0"/>
              <a:t> con </a:t>
            </a:r>
            <a:r>
              <a:rPr lang="en-US" dirty="0" err="1"/>
              <a:t>herramientas</a:t>
            </a:r>
            <a:r>
              <a:rPr lang="en-US" dirty="0"/>
              <a:t> a </a:t>
            </a:r>
            <a:r>
              <a:rPr lang="en-US" dirty="0" err="1"/>
              <a:t>pólvora</a:t>
            </a:r>
            <a:endParaRPr dirty="0"/>
          </a:p>
        </p:txBody>
      </p:sp>
      <p:sp>
        <p:nvSpPr>
          <p:cNvPr id="617" name="Slide Number Placeholder 29"/>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73</a:t>
            </a:fld>
            <a:endParaRPr/>
          </a:p>
        </p:txBody>
      </p:sp>
      <p:pic>
        <p:nvPicPr>
          <p:cNvPr id="2" name="Picture 1" title="Tipos de fijac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194" y="1600200"/>
            <a:ext cx="3810000" cy="3505200"/>
          </a:xfrm>
          <a:prstGeom prst="rect">
            <a:avLst/>
          </a:prstGeom>
        </p:spPr>
      </p:pic>
      <p:pic>
        <p:nvPicPr>
          <p:cNvPr id="3" name="Picture 2" title="cartuchos fulminant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57799" y="2332944"/>
            <a:ext cx="3657600" cy="3629025"/>
          </a:xfrm>
          <a:prstGeom prst="rect">
            <a:avLst/>
          </a:prstGeom>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Content Placeholder 4"/>
          <p:cNvSpPr txBox="1">
            <a:spLocks noGrp="1"/>
          </p:cNvSpPr>
          <p:nvPr>
            <p:ph type="body" idx="1"/>
          </p:nvPr>
        </p:nvSpPr>
        <p:spPr>
          <a:prstGeom prst="rect">
            <a:avLst/>
          </a:prstGeom>
        </p:spPr>
        <p:txBody>
          <a:bodyPr/>
          <a:lstStyle/>
          <a:p>
            <a:pPr>
              <a:spcBef>
                <a:spcPts val="700"/>
              </a:spcBef>
              <a:defRPr sz="3200"/>
            </a:pPr>
            <a:r>
              <a:rPr lang="en-US" dirty="0"/>
              <a:t>En </a:t>
            </a:r>
            <a:r>
              <a:rPr lang="en-US" dirty="0" err="1"/>
              <a:t>las</a:t>
            </a:r>
            <a:r>
              <a:rPr lang="en-US" dirty="0"/>
              <a:t> </a:t>
            </a:r>
            <a:r>
              <a:rPr lang="en-US" dirty="0" err="1"/>
              <a:t>siguientes</a:t>
            </a:r>
            <a:r>
              <a:rPr lang="en-US" dirty="0"/>
              <a:t> </a:t>
            </a:r>
            <a:r>
              <a:rPr lang="en-US" dirty="0" err="1"/>
              <a:t>diapositivas</a:t>
            </a:r>
            <a:r>
              <a:rPr lang="en-US" dirty="0"/>
              <a:t>, mire la </a:t>
            </a:r>
            <a:r>
              <a:rPr lang="en-US" dirty="0" err="1"/>
              <a:t>foto</a:t>
            </a:r>
            <a:r>
              <a:rPr lang="en-US" dirty="0"/>
              <a:t> e </a:t>
            </a:r>
            <a:r>
              <a:rPr lang="en-US" dirty="0" err="1"/>
              <a:t>indique</a:t>
            </a:r>
            <a:r>
              <a:rPr lang="en-US" dirty="0"/>
              <a:t> </a:t>
            </a:r>
            <a:r>
              <a:rPr lang="en-US" dirty="0" err="1"/>
              <a:t>si</a:t>
            </a:r>
            <a:r>
              <a:rPr lang="en-US" dirty="0"/>
              <a:t> </a:t>
            </a:r>
            <a:r>
              <a:rPr lang="en-US" dirty="0" smtClean="0"/>
              <a:t>la </a:t>
            </a:r>
            <a:r>
              <a:rPr lang="en-US" dirty="0" err="1" smtClean="0"/>
              <a:t>máquina</a:t>
            </a:r>
            <a:r>
              <a:rPr lang="en-US" dirty="0" smtClean="0"/>
              <a:t> </a:t>
            </a:r>
            <a:r>
              <a:rPr lang="en-US" dirty="0" err="1"/>
              <a:t>está</a:t>
            </a:r>
            <a:r>
              <a:rPr lang="en-US" dirty="0"/>
              <a:t> </a:t>
            </a:r>
            <a:r>
              <a:rPr lang="en-US" dirty="0" err="1"/>
              <a:t>bien</a:t>
            </a:r>
            <a:r>
              <a:rPr lang="en-US" dirty="0"/>
              <a:t> </a:t>
            </a:r>
            <a:r>
              <a:rPr lang="en-US" dirty="0" err="1" smtClean="0"/>
              <a:t>protegida</a:t>
            </a:r>
            <a:r>
              <a:rPr lang="en-US" dirty="0" smtClean="0"/>
              <a:t> </a:t>
            </a:r>
            <a:r>
              <a:rPr lang="en-US" dirty="0"/>
              <a:t>o no</a:t>
            </a:r>
            <a:r>
              <a:rPr lang="en-US" dirty="0" smtClean="0"/>
              <a:t>.</a:t>
            </a:r>
          </a:p>
          <a:p>
            <a:pPr>
              <a:spcBef>
                <a:spcPts val="700"/>
              </a:spcBef>
              <a:defRPr sz="3200"/>
            </a:pPr>
            <a:r>
              <a:rPr lang="en-US" dirty="0" smtClean="0"/>
              <a:t>Si </a:t>
            </a:r>
            <a:r>
              <a:rPr lang="en-US" dirty="0"/>
              <a:t>no, ¿</a:t>
            </a:r>
            <a:r>
              <a:rPr lang="en-US" dirty="0" err="1"/>
              <a:t>cuál</a:t>
            </a:r>
            <a:r>
              <a:rPr lang="en-US" dirty="0"/>
              <a:t> </a:t>
            </a:r>
            <a:r>
              <a:rPr lang="en-US" dirty="0" err="1"/>
              <a:t>es</a:t>
            </a:r>
            <a:r>
              <a:rPr lang="en-US" dirty="0"/>
              <a:t> el </a:t>
            </a:r>
            <a:r>
              <a:rPr lang="en-US" dirty="0" err="1"/>
              <a:t>peligro</a:t>
            </a:r>
            <a:r>
              <a:rPr lang="en-US" dirty="0"/>
              <a:t> y </a:t>
            </a:r>
            <a:r>
              <a:rPr lang="en-US" dirty="0" err="1"/>
              <a:t>qué</a:t>
            </a:r>
            <a:r>
              <a:rPr lang="en-US" dirty="0"/>
              <a:t> </a:t>
            </a:r>
            <a:r>
              <a:rPr lang="en-US" dirty="0" err="1"/>
              <a:t>tipo</a:t>
            </a:r>
            <a:r>
              <a:rPr lang="en-US" dirty="0"/>
              <a:t> de </a:t>
            </a:r>
            <a:r>
              <a:rPr lang="en-US" dirty="0" err="1"/>
              <a:t>protección</a:t>
            </a:r>
            <a:r>
              <a:rPr lang="en-US" dirty="0"/>
              <a:t> se </a:t>
            </a:r>
            <a:r>
              <a:rPr lang="en-US" dirty="0" err="1"/>
              <a:t>necesita</a:t>
            </a:r>
            <a:r>
              <a:rPr lang="en-US" dirty="0"/>
              <a:t>?</a:t>
            </a:r>
            <a:endParaRPr dirty="0"/>
          </a:p>
        </p:txBody>
      </p:sp>
      <p:sp>
        <p:nvSpPr>
          <p:cNvPr id="622" name="Title 1"/>
          <p:cNvSpPr txBox="1">
            <a:spLocks noGrp="1"/>
          </p:cNvSpPr>
          <p:nvPr>
            <p:ph type="title"/>
          </p:nvPr>
        </p:nvSpPr>
        <p:spPr>
          <a:prstGeom prst="rect">
            <a:avLst/>
          </a:prstGeom>
        </p:spPr>
        <p:txBody>
          <a:bodyPr>
            <a:normAutofit fontScale="90000"/>
          </a:bodyPr>
          <a:lstStyle>
            <a:lvl1pPr>
              <a:defRPr sz="3600"/>
            </a:lvl1pPr>
          </a:lstStyle>
          <a:p>
            <a:r>
              <a:rPr lang="en-US" dirty="0"/>
              <a:t>¿</a:t>
            </a:r>
            <a:r>
              <a:rPr lang="en-US" dirty="0" err="1"/>
              <a:t>Protegido</a:t>
            </a:r>
            <a:r>
              <a:rPr lang="en-US" dirty="0"/>
              <a:t> o no </a:t>
            </a:r>
            <a:r>
              <a:rPr lang="en-US" dirty="0" err="1" smtClean="0"/>
              <a:t>protegido</a:t>
            </a:r>
            <a:r>
              <a:rPr lang="en-US" dirty="0" smtClean="0"/>
              <a:t>? </a:t>
            </a:r>
            <a:r>
              <a:rPr lang="en-US" dirty="0" err="1"/>
              <a:t>Una</a:t>
            </a:r>
            <a:r>
              <a:rPr lang="en-US" dirty="0"/>
              <a:t> </a:t>
            </a:r>
            <a:r>
              <a:rPr lang="en-US" dirty="0" err="1"/>
              <a:t>actividad</a:t>
            </a:r>
            <a:endParaRPr dirty="0"/>
          </a:p>
        </p:txBody>
      </p:sp>
      <p:sp>
        <p:nvSpPr>
          <p:cNvPr id="623" name="Slide Number Placeholder 16"/>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74</a:t>
            </a:fld>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Online Image Placeholder 3" descr="Una taladradora que necesita una cubierta protectora ajustable"/>
          <p:cNvPicPr>
            <a:picLocks noChangeAspect="1"/>
          </p:cNvPicPr>
          <p:nvPr/>
        </p:nvPicPr>
        <p:blipFill>
          <a:blip r:embed="rId3">
            <a:extLst/>
          </a:blip>
          <a:stretch>
            <a:fillRect/>
          </a:stretch>
        </p:blipFill>
        <p:spPr>
          <a:xfrm>
            <a:off x="5152847" y="1417637"/>
            <a:ext cx="3562351" cy="4749801"/>
          </a:xfrm>
          <a:prstGeom prst="rect">
            <a:avLst/>
          </a:prstGeom>
          <a:ln w="12700">
            <a:miter lim="400000"/>
          </a:ln>
        </p:spPr>
      </p:pic>
      <p:pic>
        <p:nvPicPr>
          <p:cNvPr id="628" name="Picture 2" descr="Una barrena parcialmente protegida"/>
          <p:cNvPicPr>
            <a:picLocks noChangeAspect="1"/>
          </p:cNvPicPr>
          <p:nvPr/>
        </p:nvPicPr>
        <p:blipFill>
          <a:blip r:embed="rId4">
            <a:extLst/>
          </a:blip>
          <a:stretch>
            <a:fillRect/>
          </a:stretch>
        </p:blipFill>
        <p:spPr>
          <a:xfrm>
            <a:off x="336595" y="1681893"/>
            <a:ext cx="4464006" cy="4226052"/>
          </a:xfrm>
          <a:prstGeom prst="rect">
            <a:avLst/>
          </a:prstGeom>
          <a:ln w="12700">
            <a:miter lim="400000"/>
          </a:ln>
        </p:spPr>
      </p:pic>
      <p:sp>
        <p:nvSpPr>
          <p:cNvPr id="629" name="Rectangle 2"/>
          <p:cNvSpPr txBox="1">
            <a:spLocks noGrp="1"/>
          </p:cNvSpPr>
          <p:nvPr>
            <p:ph type="title"/>
          </p:nvPr>
        </p:nvSpPr>
        <p:spPr>
          <a:xfrm>
            <a:off x="345560" y="270155"/>
            <a:ext cx="6858001" cy="1143001"/>
          </a:xfrm>
          <a:prstGeom prst="rect">
            <a:avLst/>
          </a:prstGeom>
        </p:spPr>
        <p:txBody>
          <a:bodyPr/>
          <a:lstStyle>
            <a:lvl1pPr>
              <a:defRPr sz="3600"/>
            </a:lvl1p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Protegido</a:t>
            </a:r>
            <a:r>
              <a:rPr lang="en-US" dirty="0">
                <a:latin typeface="Arial" panose="020B0604020202020204" pitchFamily="34" charset="0"/>
                <a:cs typeface="Arial" panose="020B0604020202020204" pitchFamily="34" charset="0"/>
              </a:rPr>
              <a:t>?</a:t>
            </a:r>
            <a:endParaRPr dirty="0"/>
          </a:p>
        </p:txBody>
      </p:sp>
      <p:sp>
        <p:nvSpPr>
          <p:cNvPr id="630" name="Slide Number Placeholder 19"/>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75</a:t>
            </a:fld>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 name="Gears&#10;&#10;Online Image Placeholder 4" descr="Engranajes que no están protegidos"/>
          <p:cNvPicPr>
            <a:picLocks noChangeAspect="1"/>
          </p:cNvPicPr>
          <p:nvPr/>
        </p:nvPicPr>
        <p:blipFill>
          <a:blip r:embed="rId3">
            <a:extLst/>
          </a:blip>
          <a:stretch>
            <a:fillRect/>
          </a:stretch>
        </p:blipFill>
        <p:spPr>
          <a:xfrm>
            <a:off x="4874066" y="1581149"/>
            <a:ext cx="3841131" cy="4549776"/>
          </a:xfrm>
          <a:prstGeom prst="rect">
            <a:avLst/>
          </a:prstGeom>
          <a:ln w="12700">
            <a:miter lim="400000"/>
          </a:ln>
        </p:spPr>
      </p:pic>
      <p:sp>
        <p:nvSpPr>
          <p:cNvPr id="636" name="Title 1"/>
          <p:cNvSpPr txBox="1">
            <a:spLocks noGrp="1"/>
          </p:cNvSpPr>
          <p:nvPr>
            <p:ph type="title"/>
          </p:nvPr>
        </p:nvSpPr>
        <p:spPr>
          <a:prstGeom prst="rect">
            <a:avLst/>
          </a:prstGeom>
        </p:spPr>
        <p:txBody>
          <a:bodyPr/>
          <a:lstStyle>
            <a:lvl1pPr>
              <a:defRPr sz="3600"/>
            </a:lvl1pPr>
          </a:lstStyle>
          <a:p>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Está</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protegido</a:t>
            </a:r>
            <a:r>
              <a:rPr lang="en-US" dirty="0" smtClean="0">
                <a:latin typeface="Arial" panose="020B0604020202020204" pitchFamily="34" charset="0"/>
                <a:cs typeface="Arial" panose="020B0604020202020204" pitchFamily="34" charset="0"/>
              </a:rPr>
              <a:t>?</a:t>
            </a:r>
            <a:endParaRPr dirty="0"/>
          </a:p>
        </p:txBody>
      </p:sp>
      <p:sp>
        <p:nvSpPr>
          <p:cNvPr id="637"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76</a:t>
            </a:fld>
            <a:endParaRPr/>
          </a:p>
        </p:txBody>
      </p:sp>
      <p:pic>
        <p:nvPicPr>
          <p:cNvPr id="2" name="Picture 1" title="Una taladradora debidamente protegid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319" y="1417639"/>
            <a:ext cx="3333750" cy="4552950"/>
          </a:xfrm>
          <a:prstGeom prst="rect">
            <a:avLst/>
          </a:prstGeom>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Picture 7" descr="Aquí se muestra una cubierta protectora que no fue colocada/instalada"/>
          <p:cNvPicPr>
            <a:picLocks noChangeAspect="1"/>
          </p:cNvPicPr>
          <p:nvPr/>
        </p:nvPicPr>
        <p:blipFill>
          <a:blip r:embed="rId3">
            <a:extLst/>
          </a:blip>
          <a:stretch>
            <a:fillRect/>
          </a:stretch>
        </p:blipFill>
        <p:spPr>
          <a:xfrm>
            <a:off x="1181046" y="1414462"/>
            <a:ext cx="6967644" cy="4749801"/>
          </a:xfrm>
          <a:prstGeom prst="rect">
            <a:avLst/>
          </a:prstGeom>
          <a:ln w="12700">
            <a:miter lim="400000"/>
          </a:ln>
        </p:spPr>
      </p:pic>
      <p:sp>
        <p:nvSpPr>
          <p:cNvPr id="642" name="Rectangle 2"/>
          <p:cNvSpPr txBox="1">
            <a:spLocks noGrp="1"/>
          </p:cNvSpPr>
          <p:nvPr>
            <p:ph type="title"/>
          </p:nvPr>
        </p:nvSpPr>
        <p:spPr>
          <a:prstGeom prst="rect">
            <a:avLst/>
          </a:prstGeom>
        </p:spPr>
        <p:txBody>
          <a:bodyPr/>
          <a:lstStyle>
            <a:lvl1pPr>
              <a:defRPr sz="3600"/>
            </a:lvl1pPr>
          </a:lstStyle>
          <a:p>
            <a:r>
              <a:rPr lang="en-US" altLang="en-US" dirty="0" smtClean="0">
                <a:latin typeface="Arial" panose="020B0604020202020204" pitchFamily="34" charset="0"/>
                <a:cs typeface="Arial" panose="020B0604020202020204" pitchFamily="34" charset="0"/>
              </a:rPr>
              <a:t>¿Se </a:t>
            </a:r>
            <a:r>
              <a:rPr lang="en-US" altLang="en-US" dirty="0" err="1" smtClean="0">
                <a:latin typeface="Arial" panose="020B0604020202020204" pitchFamily="34" charset="0"/>
                <a:cs typeface="Arial" panose="020B0604020202020204" pitchFamily="34" charset="0"/>
              </a:rPr>
              <a:t>ve</a:t>
            </a:r>
            <a:r>
              <a:rPr lang="en-US" altLang="en-US" dirty="0" smtClean="0">
                <a:latin typeface="Arial" panose="020B0604020202020204" pitchFamily="34" charset="0"/>
                <a:cs typeface="Arial" panose="020B0604020202020204" pitchFamily="34" charset="0"/>
              </a:rPr>
              <a:t> p</a:t>
            </a:r>
            <a:r>
              <a:rPr lang="x-none" altLang="en-US" dirty="0" smtClean="0">
                <a:latin typeface="Arial" panose="020B0604020202020204" pitchFamily="34" charset="0"/>
                <a:cs typeface="Arial" panose="020B0604020202020204" pitchFamily="34" charset="0"/>
              </a:rPr>
              <a:t>rotegido</a:t>
            </a:r>
            <a:r>
              <a:rPr lang="en-US" altLang="en-US" dirty="0" smtClean="0">
                <a:latin typeface="Arial" panose="020B0604020202020204" pitchFamily="34" charset="0"/>
                <a:cs typeface="Arial" panose="020B0604020202020204" pitchFamily="34" charset="0"/>
              </a:rPr>
              <a:t>?</a:t>
            </a:r>
            <a:endParaRPr dirty="0"/>
          </a:p>
        </p:txBody>
      </p:sp>
      <p:sp>
        <p:nvSpPr>
          <p:cNvPr id="643" name="Slide Number Placeholder 17"/>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77</a:t>
            </a:fld>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 name="Unguarded equipment&#10;&#10;Picture 7" descr="Aquí se muestra una cubierta protectora que no fue colocada/instalada"/>
          <p:cNvPicPr>
            <a:picLocks noChangeAspect="1"/>
          </p:cNvPicPr>
          <p:nvPr/>
        </p:nvPicPr>
        <p:blipFill>
          <a:blip r:embed="rId3">
            <a:extLst/>
          </a:blip>
          <a:stretch>
            <a:fillRect/>
          </a:stretch>
        </p:blipFill>
        <p:spPr>
          <a:xfrm>
            <a:off x="3047280" y="1016966"/>
            <a:ext cx="3505921" cy="5147297"/>
          </a:xfrm>
          <a:prstGeom prst="rect">
            <a:avLst/>
          </a:prstGeom>
          <a:ln w="12700">
            <a:miter lim="400000"/>
          </a:ln>
        </p:spPr>
      </p:pic>
      <p:sp>
        <p:nvSpPr>
          <p:cNvPr id="648" name="Rectangle 2"/>
          <p:cNvSpPr txBox="1">
            <a:spLocks noGrp="1"/>
          </p:cNvSpPr>
          <p:nvPr>
            <p:ph type="title"/>
          </p:nvPr>
        </p:nvSpPr>
        <p:spPr>
          <a:xfrm>
            <a:off x="457200" y="0"/>
            <a:ext cx="6858000" cy="1143000"/>
          </a:xfrm>
          <a:prstGeom prst="rect">
            <a:avLst/>
          </a:prstGeom>
        </p:spPr>
        <p:txBody>
          <a:bodyPr/>
          <a:lstStyle>
            <a:lvl1pPr>
              <a:defRPr sz="3600"/>
            </a:lvl1pPr>
          </a:lstStyle>
          <a:p>
            <a:r>
              <a:rPr lang="en-US" dirty="0"/>
              <a:t>¿</a:t>
            </a:r>
            <a:r>
              <a:rPr lang="en-US" dirty="0" err="1"/>
              <a:t>Que</a:t>
            </a:r>
            <a:r>
              <a:rPr lang="en-US" dirty="0"/>
              <a:t> </a:t>
            </a:r>
            <a:r>
              <a:rPr lang="en-US" dirty="0" err="1"/>
              <a:t>tal</a:t>
            </a:r>
            <a:r>
              <a:rPr lang="en-US" dirty="0"/>
              <a:t> </a:t>
            </a:r>
            <a:r>
              <a:rPr lang="en-US" dirty="0" err="1"/>
              <a:t>ahora</a:t>
            </a:r>
            <a:r>
              <a:rPr lang="en-US" dirty="0"/>
              <a:t>?</a:t>
            </a:r>
            <a:endParaRPr dirty="0"/>
          </a:p>
        </p:txBody>
      </p:sp>
      <p:sp>
        <p:nvSpPr>
          <p:cNvPr id="649" name="Slide Number Placeholder 17"/>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78</a:t>
            </a:fld>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itle 1"/>
          <p:cNvSpPr txBox="1">
            <a:spLocks noGrp="1"/>
          </p:cNvSpPr>
          <p:nvPr>
            <p:ph type="title"/>
          </p:nvPr>
        </p:nvSpPr>
        <p:spPr>
          <a:xfrm>
            <a:off x="1752600" y="2590800"/>
            <a:ext cx="6477000" cy="1143000"/>
          </a:xfrm>
          <a:prstGeom prst="rect">
            <a:avLst/>
          </a:prstGeom>
        </p:spPr>
        <p:txBody>
          <a:bodyPr/>
          <a:lstStyle>
            <a:lvl1pPr>
              <a:defRPr sz="4000"/>
            </a:lvl1pPr>
          </a:lstStyle>
          <a:p>
            <a:r>
              <a:rPr lang="en-US" dirty="0" err="1"/>
              <a:t>Discusión</a:t>
            </a:r>
            <a:r>
              <a:rPr lang="en-US" dirty="0"/>
              <a:t> del </a:t>
            </a:r>
            <a:r>
              <a:rPr lang="en-US" dirty="0" err="1"/>
              <a:t>estudio</a:t>
            </a:r>
            <a:r>
              <a:rPr lang="en-US" dirty="0"/>
              <a:t> de </a:t>
            </a:r>
            <a:r>
              <a:rPr lang="en-US" dirty="0" err="1"/>
              <a:t>caso</a:t>
            </a:r>
            <a:endParaRPr dirty="0"/>
          </a:p>
        </p:txBody>
      </p:sp>
      <p:sp>
        <p:nvSpPr>
          <p:cNvPr id="654" name="Slide Number Placeholder 2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79</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3"/>
          <p:cNvSpPr txBox="1">
            <a:spLocks noGrp="1"/>
          </p:cNvSpPr>
          <p:nvPr>
            <p:ph type="body" idx="1"/>
          </p:nvPr>
        </p:nvSpPr>
        <p:spPr>
          <a:prstGeom prst="rect">
            <a:avLst/>
          </a:prstGeom>
        </p:spPr>
        <p:txBody>
          <a:bodyPr>
            <a:normAutofit/>
          </a:bodyPr>
          <a:lstStyle/>
          <a:p>
            <a:r>
              <a:rPr lang="en-US" altLang="en-US" sz="2400" dirty="0">
                <a:latin typeface="Arial" panose="020B0604020202020204" pitchFamily="34" charset="0"/>
                <a:cs typeface="Arial" panose="020B0604020202020204" pitchFamily="34" charset="0"/>
              </a:rPr>
              <a:t>El Punto de </a:t>
            </a:r>
            <a:r>
              <a:rPr lang="en-US" altLang="en-US" sz="2400" dirty="0" err="1" smtClean="0">
                <a:latin typeface="Arial" panose="020B0604020202020204" pitchFamily="34" charset="0"/>
                <a:cs typeface="Arial" panose="020B0604020202020204" pitchFamily="34" charset="0"/>
              </a:rPr>
              <a:t>operación</a:t>
            </a:r>
            <a:r>
              <a:rPr lang="en-US" altLang="en-US" sz="2400" dirty="0" smtClean="0">
                <a:latin typeface="Arial" panose="020B0604020202020204" pitchFamily="34" charset="0"/>
                <a:cs typeface="Arial" panose="020B0604020202020204" pitchFamily="34" charset="0"/>
              </a:rPr>
              <a:t> </a:t>
            </a:r>
          </a:p>
          <a:p>
            <a:r>
              <a:rPr lang="en-US" sz="2400" dirty="0">
                <a:latin typeface="Arial" charset="0"/>
                <a:ea typeface="Arial" charset="0"/>
                <a:cs typeface="Arial" charset="0"/>
              </a:rPr>
              <a:t>Los </a:t>
            </a:r>
            <a:r>
              <a:rPr lang="en-US" sz="2400" dirty="0" err="1">
                <a:latin typeface="Arial" charset="0"/>
                <a:ea typeface="Arial" charset="0"/>
                <a:cs typeface="Arial" charset="0"/>
              </a:rPr>
              <a:t>sistemas</a:t>
            </a:r>
            <a:r>
              <a:rPr lang="en-US" sz="2400" dirty="0">
                <a:latin typeface="Arial" charset="0"/>
                <a:ea typeface="Arial" charset="0"/>
                <a:cs typeface="Arial" charset="0"/>
              </a:rPr>
              <a:t> de </a:t>
            </a:r>
            <a:r>
              <a:rPr lang="en-US" sz="2400" dirty="0" err="1" smtClean="0">
                <a:latin typeface="Arial" charset="0"/>
                <a:ea typeface="Arial" charset="0"/>
                <a:cs typeface="Arial" charset="0"/>
              </a:rPr>
              <a:t>transmisión</a:t>
            </a:r>
            <a:r>
              <a:rPr lang="en-US" sz="2400" dirty="0" smtClean="0">
                <a:latin typeface="Arial" charset="0"/>
                <a:ea typeface="Arial" charset="0"/>
                <a:cs typeface="Arial" charset="0"/>
              </a:rPr>
              <a:t> de </a:t>
            </a:r>
            <a:r>
              <a:rPr lang="en-US" sz="2400" dirty="0" err="1" smtClean="0">
                <a:latin typeface="Arial" charset="0"/>
                <a:ea typeface="Arial" charset="0"/>
                <a:cs typeface="Arial" charset="0"/>
              </a:rPr>
              <a:t>potencia</a:t>
            </a:r>
            <a:r>
              <a:rPr lang="en-US" sz="2400" dirty="0" smtClean="0">
                <a:latin typeface="Arial" charset="0"/>
                <a:ea typeface="Arial" charset="0"/>
                <a:cs typeface="Arial" charset="0"/>
              </a:rPr>
              <a:t> </a:t>
            </a:r>
          </a:p>
          <a:p>
            <a:r>
              <a:rPr lang="en-US" altLang="en-US" sz="2400" dirty="0" smtClean="0">
                <a:latin typeface="Arial" charset="0"/>
                <a:ea typeface="Arial" charset="0"/>
                <a:cs typeface="Arial" charset="0"/>
              </a:rPr>
              <a:t>O</a:t>
            </a:r>
            <a:r>
              <a:rPr lang="x-none" altLang="en-US" sz="2400" dirty="0" smtClean="0">
                <a:latin typeface="Arial" charset="0"/>
                <a:ea typeface="Arial" charset="0"/>
                <a:cs typeface="Arial" charset="0"/>
              </a:rPr>
              <a:t>tras </a:t>
            </a:r>
            <a:r>
              <a:rPr lang="x-none" altLang="en-US" sz="2400" dirty="0">
                <a:latin typeface="Arial" charset="0"/>
                <a:ea typeface="Arial" charset="0"/>
                <a:cs typeface="Arial" charset="0"/>
              </a:rPr>
              <a:t>partes móviles</a:t>
            </a:r>
            <a:endParaRPr sz="2400" dirty="0">
              <a:latin typeface="Arial" charset="0"/>
              <a:ea typeface="Arial" charset="0"/>
              <a:cs typeface="Arial" charset="0"/>
            </a:endParaRPr>
          </a:p>
        </p:txBody>
      </p:sp>
      <p:sp>
        <p:nvSpPr>
          <p:cNvPr id="168" name="Rectangle 2"/>
          <p:cNvSpPr txBox="1">
            <a:spLocks noGrp="1"/>
          </p:cNvSpPr>
          <p:nvPr>
            <p:ph type="title"/>
          </p:nvPr>
        </p:nvSpPr>
        <p:spPr>
          <a:prstGeom prst="rect">
            <a:avLst/>
          </a:prstGeom>
        </p:spPr>
        <p:txBody>
          <a:bodyPr/>
          <a:lstStyle/>
          <a:p>
            <a:r>
              <a:rPr lang="en-US" altLang="en-US" dirty="0" smtClean="0"/>
              <a:t>Los </a:t>
            </a:r>
            <a:r>
              <a:rPr lang="en-US" altLang="en-US" dirty="0" err="1" smtClean="0"/>
              <a:t>principales</a:t>
            </a:r>
            <a:r>
              <a:rPr lang="en-US" altLang="en-US" dirty="0" smtClean="0"/>
              <a:t> </a:t>
            </a:r>
            <a:r>
              <a:rPr lang="en-US" altLang="en-US" dirty="0" err="1" smtClean="0"/>
              <a:t>lugares</a:t>
            </a:r>
            <a:r>
              <a:rPr lang="en-US" altLang="en-US" dirty="0" smtClean="0"/>
              <a:t> </a:t>
            </a:r>
            <a:r>
              <a:rPr lang="en-US" altLang="en-US" dirty="0" err="1"/>
              <a:t>donde</a:t>
            </a:r>
            <a:r>
              <a:rPr lang="en-US" altLang="en-US" dirty="0"/>
              <a:t> se </a:t>
            </a:r>
            <a:r>
              <a:rPr lang="en-US" altLang="en-US" dirty="0" err="1"/>
              <a:t>presentan</a:t>
            </a:r>
            <a:r>
              <a:rPr lang="en-US" altLang="en-US" dirty="0"/>
              <a:t> </a:t>
            </a:r>
            <a:r>
              <a:rPr lang="en-US" altLang="en-US" dirty="0" err="1"/>
              <a:t>riesgos</a:t>
            </a:r>
            <a:r>
              <a:rPr lang="en-US" altLang="en-US" dirty="0"/>
              <a:t> al </a:t>
            </a:r>
            <a:r>
              <a:rPr lang="en-US" altLang="en-US" dirty="0" err="1"/>
              <a:t>operar</a:t>
            </a:r>
            <a:r>
              <a:rPr lang="en-US" altLang="en-US" dirty="0"/>
              <a:t> </a:t>
            </a:r>
            <a:r>
              <a:rPr lang="en-US" altLang="en-US" dirty="0" err="1"/>
              <a:t>una</a:t>
            </a:r>
            <a:r>
              <a:rPr lang="en-US" altLang="en-US" dirty="0"/>
              <a:t> </a:t>
            </a:r>
            <a:r>
              <a:rPr lang="en-US" altLang="en-US" dirty="0" err="1" smtClean="0"/>
              <a:t>máquina</a:t>
            </a:r>
            <a:r>
              <a:rPr lang="en-US" altLang="en-US" dirty="0" smtClean="0"/>
              <a:t>:</a:t>
            </a:r>
            <a:endParaRPr dirty="0"/>
          </a:p>
        </p:txBody>
      </p:sp>
      <p:sp>
        <p:nvSpPr>
          <p:cNvPr id="169" name="Slide Number Placeholder 14"/>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Content Placeholder 1"/>
          <p:cNvSpPr txBox="1">
            <a:spLocks noGrp="1"/>
          </p:cNvSpPr>
          <p:nvPr>
            <p:ph type="body" idx="1"/>
          </p:nvPr>
        </p:nvSpPr>
        <p:spPr>
          <a:xfrm>
            <a:off x="524116" y="914399"/>
            <a:ext cx="8415868" cy="5392504"/>
          </a:xfrm>
          <a:prstGeom prst="rect">
            <a:avLst/>
          </a:prstGeom>
        </p:spPr>
        <p:txBody>
          <a:bodyPr>
            <a:normAutofit/>
          </a:bodyPr>
          <a:lstStyle/>
          <a:p>
            <a:r>
              <a:rPr lang="en-US" u="sng" dirty="0" smtClean="0">
                <a:solidFill>
                  <a:srgbClr val="0000FF"/>
                </a:solidFill>
                <a:uFill>
                  <a:solidFill>
                    <a:srgbClr val="0000FF"/>
                  </a:solidFill>
                </a:uFill>
                <a:hlinkClick r:id="rId3"/>
              </a:rPr>
              <a:t>Sitio web de </a:t>
            </a:r>
            <a:r>
              <a:rPr u="sng" dirty="0" smtClean="0">
                <a:solidFill>
                  <a:srgbClr val="0000FF"/>
                </a:solidFill>
                <a:uFill>
                  <a:solidFill>
                    <a:srgbClr val="0000FF"/>
                  </a:solidFill>
                </a:uFill>
                <a:hlinkClick r:id="rId3"/>
              </a:rPr>
              <a:t>OSHA</a:t>
            </a:r>
            <a:endParaRPr lang="en-US" u="sng" dirty="0" smtClean="0">
              <a:solidFill>
                <a:srgbClr val="0000FF"/>
              </a:solidFill>
              <a:uFill>
                <a:solidFill>
                  <a:srgbClr val="0000FF"/>
                </a:solidFill>
              </a:uFill>
            </a:endParaRPr>
          </a:p>
          <a:p>
            <a:r>
              <a:rPr lang="en-US" dirty="0" err="1"/>
              <a:t>Estándares</a:t>
            </a:r>
            <a:r>
              <a:rPr lang="en-US" dirty="0"/>
              <a:t>, </a:t>
            </a:r>
            <a:r>
              <a:rPr lang="en-US" dirty="0" err="1"/>
              <a:t>presentaciones</a:t>
            </a:r>
            <a:r>
              <a:rPr lang="en-US" dirty="0"/>
              <a:t>, </a:t>
            </a:r>
            <a:r>
              <a:rPr lang="en-US" dirty="0" smtClean="0"/>
              <a:t>etc</a:t>
            </a:r>
            <a:r>
              <a:rPr dirty="0" smtClean="0"/>
              <a:t>.</a:t>
            </a:r>
            <a:endParaRPr dirty="0"/>
          </a:p>
          <a:p>
            <a:pPr marL="523875" lvl="1" indent="-261938">
              <a:spcBef>
                <a:spcPts val="500"/>
              </a:spcBef>
              <a:buFont typeface="Courier New"/>
              <a:defRPr sz="2400"/>
            </a:pPr>
            <a:r>
              <a:rPr lang="en-US" dirty="0" err="1"/>
              <a:t>Herramienta</a:t>
            </a:r>
            <a:r>
              <a:rPr lang="en-US" dirty="0"/>
              <a:t> electronica (e-tool) para los resguardos de </a:t>
            </a:r>
            <a:r>
              <a:rPr lang="en-US" dirty="0" err="1"/>
              <a:t>maquinas</a:t>
            </a:r>
            <a:r>
              <a:rPr lang="en-US" dirty="0"/>
              <a:t> </a:t>
            </a:r>
            <a:r>
              <a:rPr u="sng" dirty="0" smtClean="0">
                <a:solidFill>
                  <a:srgbClr val="0000FF"/>
                </a:solidFill>
                <a:uFill>
                  <a:solidFill>
                    <a:srgbClr val="0000FF"/>
                  </a:solidFill>
                </a:uFill>
                <a:hlinkClick r:id="rId4"/>
              </a:rPr>
              <a:t>OSHA's </a:t>
            </a:r>
            <a:r>
              <a:rPr u="sng" dirty="0">
                <a:solidFill>
                  <a:srgbClr val="0000FF"/>
                </a:solidFill>
                <a:uFill>
                  <a:solidFill>
                    <a:srgbClr val="0000FF"/>
                  </a:solidFill>
                </a:uFill>
                <a:hlinkClick r:id="rId4"/>
              </a:rPr>
              <a:t>Machine Guarding ETool</a:t>
            </a:r>
          </a:p>
          <a:p>
            <a:pPr marL="523875" lvl="1" indent="-261938">
              <a:spcBef>
                <a:spcPts val="500"/>
              </a:spcBef>
              <a:buFont typeface="Courier New"/>
              <a:defRPr sz="2400"/>
            </a:pPr>
            <a:r>
              <a:rPr lang="en-US" dirty="0" err="1"/>
              <a:t>Protección</a:t>
            </a:r>
            <a:r>
              <a:rPr lang="en-US" dirty="0"/>
              <a:t> de </a:t>
            </a:r>
            <a:r>
              <a:rPr lang="en-US" dirty="0" err="1" smtClean="0"/>
              <a:t>maquinas</a:t>
            </a:r>
            <a:r>
              <a:rPr lang="en-US" dirty="0" smtClean="0"/>
              <a:t> y </a:t>
            </a:r>
            <a:r>
              <a:rPr lang="en-US" dirty="0" err="1" smtClean="0"/>
              <a:t>equipos</a:t>
            </a:r>
            <a:r>
              <a:rPr lang="en-US" dirty="0" smtClean="0"/>
              <a:t> y </a:t>
            </a:r>
            <a:r>
              <a:rPr lang="en-US" dirty="0" err="1"/>
              <a:t>protección</a:t>
            </a:r>
            <a:r>
              <a:rPr lang="en-US" dirty="0"/>
              <a:t> de </a:t>
            </a:r>
            <a:r>
              <a:rPr lang="en-US" dirty="0" err="1"/>
              <a:t>empleados</a:t>
            </a:r>
            <a:r>
              <a:rPr lang="en-US" dirty="0"/>
              <a:t> contra </a:t>
            </a:r>
            <a:r>
              <a:rPr lang="en-US" dirty="0" err="1" smtClean="0"/>
              <a:t>amputaciones</a:t>
            </a:r>
            <a:r>
              <a:rPr lang="en-US" dirty="0" smtClean="0"/>
              <a:t> </a:t>
            </a:r>
            <a:r>
              <a:rPr dirty="0" smtClean="0"/>
              <a:t>https</a:t>
            </a:r>
            <a:r>
              <a:rPr dirty="0"/>
              <a:t>://www.osha.gov/Publications/osha3170.pdf</a:t>
            </a:r>
          </a:p>
          <a:p>
            <a:r>
              <a:rPr lang="en-US" u="sng" dirty="0" smtClean="0">
                <a:solidFill>
                  <a:srgbClr val="0432FF"/>
                </a:solidFill>
              </a:rPr>
              <a:t>El </a:t>
            </a:r>
            <a:r>
              <a:rPr lang="en-US" u="sng" dirty="0" err="1" smtClean="0">
                <a:solidFill>
                  <a:srgbClr val="0432FF"/>
                </a:solidFill>
              </a:rPr>
              <a:t>Programa</a:t>
            </a:r>
            <a:r>
              <a:rPr lang="en-US" u="sng" dirty="0" smtClean="0">
                <a:solidFill>
                  <a:srgbClr val="0432FF"/>
                </a:solidFill>
              </a:rPr>
              <a:t> </a:t>
            </a:r>
            <a:r>
              <a:rPr lang="en-US" u="sng" dirty="0" err="1" smtClean="0">
                <a:solidFill>
                  <a:srgbClr val="0432FF"/>
                </a:solidFill>
              </a:rPr>
              <a:t>Consultario</a:t>
            </a:r>
            <a:r>
              <a:rPr lang="en-US" u="sng" dirty="0" smtClean="0">
                <a:solidFill>
                  <a:srgbClr val="0432FF"/>
                </a:solidFill>
              </a:rPr>
              <a:t> de </a:t>
            </a:r>
            <a:r>
              <a:rPr lang="en-US" u="sng" dirty="0" err="1">
                <a:solidFill>
                  <a:srgbClr val="0432FF"/>
                </a:solidFill>
              </a:rPr>
              <a:t>Seguridad</a:t>
            </a:r>
            <a:r>
              <a:rPr lang="en-US" u="sng" dirty="0">
                <a:solidFill>
                  <a:srgbClr val="0432FF"/>
                </a:solidFill>
              </a:rPr>
              <a:t> y </a:t>
            </a:r>
            <a:r>
              <a:rPr lang="en-US" u="sng" dirty="0" err="1">
                <a:solidFill>
                  <a:srgbClr val="0432FF"/>
                </a:solidFill>
              </a:rPr>
              <a:t>Salud</a:t>
            </a:r>
            <a:r>
              <a:rPr lang="en-US" u="sng" dirty="0">
                <a:solidFill>
                  <a:srgbClr val="0432FF"/>
                </a:solidFill>
              </a:rPr>
              <a:t> de Georgia </a:t>
            </a:r>
            <a:r>
              <a:rPr lang="en-US" u="sng" dirty="0" smtClean="0">
                <a:solidFill>
                  <a:srgbClr val="0432FF"/>
                </a:solidFill>
              </a:rPr>
              <a:t>Tech</a:t>
            </a:r>
            <a:r>
              <a:rPr lang="en-US" dirty="0" smtClean="0">
                <a:solidFill>
                  <a:srgbClr val="0432FF"/>
                </a:solidFill>
              </a:rPr>
              <a:t> </a:t>
            </a:r>
            <a:r>
              <a:rPr lang="en-US" dirty="0" err="1" smtClean="0"/>
              <a:t>Consultacion</a:t>
            </a:r>
            <a:r>
              <a:rPr lang="en-US" dirty="0" smtClean="0"/>
              <a:t> en situ </a:t>
            </a:r>
            <a:r>
              <a:rPr lang="en-US" dirty="0" err="1" smtClean="0"/>
              <a:t>sobre</a:t>
            </a:r>
            <a:r>
              <a:rPr lang="en-US" dirty="0" smtClean="0"/>
              <a:t> la </a:t>
            </a:r>
            <a:r>
              <a:rPr lang="en-US" dirty="0" err="1"/>
              <a:t>salud</a:t>
            </a:r>
            <a:r>
              <a:rPr lang="en-US" dirty="0"/>
              <a:t> y </a:t>
            </a:r>
            <a:r>
              <a:rPr lang="en-US" dirty="0" smtClean="0"/>
              <a:t>la </a:t>
            </a:r>
            <a:r>
              <a:rPr lang="en-US" dirty="0" err="1" smtClean="0"/>
              <a:t>seguridad</a:t>
            </a:r>
            <a:endParaRPr dirty="0"/>
          </a:p>
          <a:p>
            <a:pPr marL="523875" lvl="1" indent="-261938">
              <a:spcBef>
                <a:spcPts val="500"/>
              </a:spcBef>
              <a:buFont typeface="Courier New"/>
              <a:defRPr sz="2400"/>
            </a:pPr>
            <a:r>
              <a:rPr lang="en-US" dirty="0" err="1"/>
              <a:t>Completamente</a:t>
            </a:r>
            <a:r>
              <a:rPr lang="en-US" dirty="0"/>
              <a:t> </a:t>
            </a:r>
            <a:r>
              <a:rPr lang="en-US" dirty="0" err="1"/>
              <a:t>confidencial</a:t>
            </a:r>
            <a:r>
              <a:rPr lang="en-US" dirty="0"/>
              <a:t> de </a:t>
            </a:r>
            <a:r>
              <a:rPr lang="en-US" dirty="0" smtClean="0"/>
              <a:t>OSHA</a:t>
            </a:r>
          </a:p>
          <a:p>
            <a:pPr marL="523875" lvl="1" indent="-261938">
              <a:spcBef>
                <a:spcPts val="500"/>
              </a:spcBef>
              <a:buFont typeface="Courier New"/>
              <a:defRPr sz="2400"/>
            </a:pPr>
            <a:r>
              <a:rPr lang="en-US" dirty="0" err="1"/>
              <a:t>Usted</a:t>
            </a:r>
            <a:r>
              <a:rPr lang="en-US" dirty="0"/>
              <a:t> no </a:t>
            </a:r>
            <a:r>
              <a:rPr lang="en-US" dirty="0" err="1"/>
              <a:t>es</a:t>
            </a:r>
            <a:r>
              <a:rPr lang="en-US" dirty="0"/>
              <a:t> de Georgia? Hay un </a:t>
            </a:r>
            <a:r>
              <a:rPr lang="en-US" dirty="0" err="1"/>
              <a:t>programa</a:t>
            </a:r>
            <a:r>
              <a:rPr lang="en-US" dirty="0"/>
              <a:t> de </a:t>
            </a:r>
            <a:r>
              <a:rPr lang="en-US" dirty="0" err="1"/>
              <a:t>consulta</a:t>
            </a:r>
            <a:r>
              <a:rPr lang="en-US" dirty="0"/>
              <a:t> en </a:t>
            </a:r>
            <a:r>
              <a:rPr lang="en-US" dirty="0" err="1"/>
              <a:t>cada</a:t>
            </a:r>
            <a:r>
              <a:rPr lang="en-US" dirty="0"/>
              <a:t> </a:t>
            </a:r>
            <a:r>
              <a:rPr lang="en-US" dirty="0" err="1" smtClean="0"/>
              <a:t>estado</a:t>
            </a:r>
            <a:r>
              <a:rPr dirty="0" smtClean="0"/>
              <a:t>: </a:t>
            </a:r>
            <a:r>
              <a:rPr sz="2000" dirty="0"/>
              <a:t>https://www.osha.gov/dcsp/smallbusiness/consult.html</a:t>
            </a:r>
          </a:p>
        </p:txBody>
      </p:sp>
      <p:sp>
        <p:nvSpPr>
          <p:cNvPr id="659" name="Title 2"/>
          <p:cNvSpPr txBox="1">
            <a:spLocks noGrp="1"/>
          </p:cNvSpPr>
          <p:nvPr>
            <p:ph type="title"/>
          </p:nvPr>
        </p:nvSpPr>
        <p:spPr>
          <a:xfrm>
            <a:off x="457200" y="-4482"/>
            <a:ext cx="6858000" cy="1143001"/>
          </a:xfrm>
          <a:prstGeom prst="rect">
            <a:avLst/>
          </a:prstGeom>
        </p:spPr>
        <p:txBody>
          <a:bodyPr/>
          <a:lstStyle/>
          <a:p>
            <a:r>
              <a:rPr lang="en-US" dirty="0" err="1" smtClean="0"/>
              <a:t>Referencias</a:t>
            </a:r>
            <a:r>
              <a:rPr lang="en-US" dirty="0" smtClean="0"/>
              <a:t> </a:t>
            </a:r>
            <a:r>
              <a:rPr lang="en-US" dirty="0"/>
              <a:t>de </a:t>
            </a:r>
            <a:r>
              <a:rPr lang="en-US" dirty="0" err="1"/>
              <a:t>seguridad</a:t>
            </a:r>
            <a:endParaRPr dirty="0"/>
          </a:p>
        </p:txBody>
      </p:sp>
      <p:sp>
        <p:nvSpPr>
          <p:cNvPr id="660" name="Slide Number Placeholder 20"/>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80</a:t>
            </a:fld>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Questions&#10;&#10;Content Placeholder 4" descr="Una bombilla con un signo de interrogación de color amarillo dentro de la misma"/>
          <p:cNvPicPr>
            <a:picLocks noChangeAspect="1"/>
          </p:cNvPicPr>
          <p:nvPr/>
        </p:nvPicPr>
        <p:blipFill>
          <a:blip r:embed="rId3">
            <a:extLst/>
          </a:blip>
          <a:stretch>
            <a:fillRect/>
          </a:stretch>
        </p:blipFill>
        <p:spPr>
          <a:xfrm>
            <a:off x="2702278" y="1414462"/>
            <a:ext cx="3925182" cy="4749801"/>
          </a:xfrm>
          <a:prstGeom prst="rect">
            <a:avLst/>
          </a:prstGeom>
          <a:ln w="12700">
            <a:miter lim="400000"/>
          </a:ln>
        </p:spPr>
      </p:pic>
      <p:sp>
        <p:nvSpPr>
          <p:cNvPr id="665" name="Title 1"/>
          <p:cNvSpPr txBox="1">
            <a:spLocks noGrp="1"/>
          </p:cNvSpPr>
          <p:nvPr>
            <p:ph type="title"/>
          </p:nvPr>
        </p:nvSpPr>
        <p:spPr>
          <a:xfrm>
            <a:off x="457200" y="274638"/>
            <a:ext cx="4204447" cy="1143001"/>
          </a:xfrm>
          <a:prstGeom prst="rect">
            <a:avLst/>
          </a:prstGeom>
        </p:spPr>
        <p:txBody>
          <a:bodyPr/>
          <a:lstStyle>
            <a:lvl1pPr algn="ctr">
              <a:defRPr sz="4800"/>
            </a:lvl1pPr>
          </a:lstStyle>
          <a:p>
            <a:r>
              <a:rPr lang="x-none" dirty="0">
                <a:cs typeface="Arial" panose="020B0604020202020204" pitchFamily="34" charset="0"/>
              </a:rPr>
              <a:t>¿Preguntas</a:t>
            </a:r>
            <a:r>
              <a:rPr lang="en-US" dirty="0">
                <a:cs typeface="Arial" panose="020B0604020202020204" pitchFamily="34" charset="0"/>
              </a:rPr>
              <a:t>?</a:t>
            </a:r>
            <a:endParaRPr dirty="0"/>
          </a:p>
        </p:txBody>
      </p:sp>
      <p:sp>
        <p:nvSpPr>
          <p:cNvPr id="666" name="Slide Number Placeholder 3"/>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81</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3"/>
          <p:cNvSpPr txBox="1">
            <a:spLocks noGrp="1"/>
          </p:cNvSpPr>
          <p:nvPr>
            <p:ph type="body" idx="1"/>
          </p:nvPr>
        </p:nvSpPr>
        <p:spPr>
          <a:prstGeom prst="rect">
            <a:avLst/>
          </a:prstGeom>
        </p:spPr>
        <p:txBody>
          <a:bodyPr/>
          <a:lstStyle/>
          <a:p>
            <a:r>
              <a:rPr lang="en-US" dirty="0"/>
              <a:t>Deben </a:t>
            </a:r>
            <a:r>
              <a:rPr lang="en-US" dirty="0" err="1" smtClean="0"/>
              <a:t>prevenir</a:t>
            </a:r>
            <a:r>
              <a:rPr lang="en-US" dirty="0" smtClean="0"/>
              <a:t> </a:t>
            </a:r>
            <a:r>
              <a:rPr lang="en-US" dirty="0"/>
              <a:t>el </a:t>
            </a:r>
            <a:r>
              <a:rPr lang="en-US" dirty="0" err="1"/>
              <a:t>contacto</a:t>
            </a:r>
            <a:endParaRPr dirty="0"/>
          </a:p>
          <a:p>
            <a:r>
              <a:rPr lang="en-US" dirty="0"/>
              <a:t>Deben </a:t>
            </a:r>
            <a:r>
              <a:rPr lang="en-US" dirty="0" err="1"/>
              <a:t>ser</a:t>
            </a:r>
            <a:r>
              <a:rPr lang="en-US" dirty="0"/>
              <a:t> </a:t>
            </a:r>
            <a:r>
              <a:rPr lang="en-US" dirty="0" err="1" smtClean="0"/>
              <a:t>instalados</a:t>
            </a:r>
            <a:r>
              <a:rPr lang="en-US" dirty="0" smtClean="0"/>
              <a:t>/</a:t>
            </a:r>
            <a:r>
              <a:rPr lang="en-US" dirty="0" err="1" smtClean="0"/>
              <a:t>colocados</a:t>
            </a:r>
            <a:r>
              <a:rPr lang="en-US" dirty="0" smtClean="0"/>
              <a:t> </a:t>
            </a:r>
            <a:r>
              <a:rPr lang="en-US" dirty="0"/>
              <a:t>de </a:t>
            </a:r>
            <a:r>
              <a:rPr lang="en-US" dirty="0" err="1"/>
              <a:t>manera</a:t>
            </a:r>
            <a:r>
              <a:rPr lang="en-US" dirty="0"/>
              <a:t> </a:t>
            </a:r>
            <a:r>
              <a:rPr lang="en-US" dirty="0" err="1"/>
              <a:t>segura</a:t>
            </a:r>
            <a:r>
              <a:rPr lang="en-US" dirty="0"/>
              <a:t> </a:t>
            </a:r>
            <a:endParaRPr dirty="0"/>
          </a:p>
          <a:p>
            <a:r>
              <a:rPr lang="en-US" sz="2400" dirty="0"/>
              <a:t>Deben </a:t>
            </a:r>
            <a:r>
              <a:rPr lang="es-ES" sz="2400" dirty="0"/>
              <a:t>proteger la maquina de objetos en caída </a:t>
            </a:r>
            <a:r>
              <a:rPr lang="es-ES" sz="2400" dirty="0" smtClean="0"/>
              <a:t>libre</a:t>
            </a:r>
          </a:p>
          <a:p>
            <a:r>
              <a:rPr lang="en-US" dirty="0" smtClean="0"/>
              <a:t>No </a:t>
            </a:r>
            <a:r>
              <a:rPr lang="en-US" dirty="0" err="1"/>
              <a:t>deben</a:t>
            </a:r>
            <a:r>
              <a:rPr lang="en-US" dirty="0"/>
              <a:t> </a:t>
            </a:r>
            <a:r>
              <a:rPr lang="en-US" dirty="0" err="1"/>
              <a:t>crear</a:t>
            </a:r>
            <a:r>
              <a:rPr lang="en-US" dirty="0"/>
              <a:t> </a:t>
            </a:r>
            <a:r>
              <a:rPr lang="en-US" dirty="0" err="1"/>
              <a:t>nuevos</a:t>
            </a:r>
            <a:r>
              <a:rPr lang="en-US" dirty="0"/>
              <a:t> </a:t>
            </a:r>
            <a:r>
              <a:rPr lang="en-US" dirty="0" err="1" smtClean="0"/>
              <a:t>peligros</a:t>
            </a:r>
            <a:endParaRPr dirty="0"/>
          </a:p>
          <a:p>
            <a:r>
              <a:rPr lang="en-US" dirty="0"/>
              <a:t>No </a:t>
            </a:r>
            <a:r>
              <a:rPr lang="en-US" dirty="0" err="1"/>
              <a:t>deben</a:t>
            </a:r>
            <a:r>
              <a:rPr lang="en-US" dirty="0"/>
              <a:t> </a:t>
            </a:r>
            <a:r>
              <a:rPr lang="en-US" dirty="0" err="1"/>
              <a:t>crear</a:t>
            </a:r>
            <a:r>
              <a:rPr lang="en-US" dirty="0"/>
              <a:t> </a:t>
            </a:r>
            <a:r>
              <a:rPr lang="en-US" dirty="0" err="1"/>
              <a:t>interferencias</a:t>
            </a:r>
            <a:r>
              <a:rPr lang="en-US" dirty="0"/>
              <a:t> </a:t>
            </a:r>
            <a:r>
              <a:rPr lang="en-US" dirty="0" smtClean="0"/>
              <a:t>en </a:t>
            </a:r>
            <a:r>
              <a:rPr lang="en-US" dirty="0"/>
              <a:t>la </a:t>
            </a:r>
            <a:r>
              <a:rPr lang="es-ES" dirty="0"/>
              <a:t>producción del equipo</a:t>
            </a:r>
            <a:r>
              <a:rPr lang="en-US" dirty="0"/>
              <a:t> </a:t>
            </a:r>
            <a:endParaRPr dirty="0"/>
          </a:p>
          <a:p>
            <a:r>
              <a:rPr lang="es-ES_tradnl" dirty="0"/>
              <a:t>Deben </a:t>
            </a:r>
            <a:r>
              <a:rPr lang="es-ES" dirty="0"/>
              <a:t>configurarse para que permitan un mantenimiento fácil y el acceso al equipo</a:t>
            </a:r>
            <a:endParaRPr lang="es-ES_tradnl" dirty="0"/>
          </a:p>
        </p:txBody>
      </p:sp>
      <p:sp>
        <p:nvSpPr>
          <p:cNvPr id="174" name="Rectangle 2"/>
          <p:cNvSpPr txBox="1">
            <a:spLocks noGrp="1"/>
          </p:cNvSpPr>
          <p:nvPr>
            <p:ph type="title"/>
          </p:nvPr>
        </p:nvSpPr>
        <p:spPr>
          <a:prstGeom prst="rect">
            <a:avLst/>
          </a:prstGeom>
        </p:spPr>
        <p:txBody>
          <a:bodyPr>
            <a:normAutofit/>
          </a:bodyPr>
          <a:lstStyle/>
          <a:p>
            <a:pPr algn="ctr"/>
            <a:r>
              <a:rPr lang="en-US" sz="2800" dirty="0" err="1">
                <a:cs typeface="Arial" panose="020B0604020202020204" pitchFamily="34" charset="0"/>
              </a:rPr>
              <a:t>Requisitos</a:t>
            </a:r>
            <a:r>
              <a:rPr lang="en-US" sz="2800" dirty="0">
                <a:cs typeface="Arial" panose="020B0604020202020204" pitchFamily="34" charset="0"/>
              </a:rPr>
              <a:t> a </a:t>
            </a:r>
            <a:r>
              <a:rPr lang="en-US" sz="2800" dirty="0" err="1">
                <a:cs typeface="Arial" panose="020B0604020202020204" pitchFamily="34" charset="0"/>
              </a:rPr>
              <a:t>cumplir</a:t>
            </a:r>
            <a:r>
              <a:rPr lang="en-US" sz="2800" dirty="0">
                <a:cs typeface="Arial" panose="020B0604020202020204" pitchFamily="34" charset="0"/>
              </a:rPr>
              <a:t> </a:t>
            </a:r>
            <a:r>
              <a:rPr lang="en-US" sz="2800" dirty="0" err="1">
                <a:cs typeface="Arial" panose="020B0604020202020204" pitchFamily="34" charset="0"/>
              </a:rPr>
              <a:t>por</a:t>
            </a:r>
            <a:r>
              <a:rPr lang="en-US" sz="2800" dirty="0">
                <a:cs typeface="Arial" panose="020B0604020202020204" pitchFamily="34" charset="0"/>
              </a:rPr>
              <a:t> </a:t>
            </a:r>
            <a:r>
              <a:rPr lang="en-US" sz="2800" dirty="0" smtClean="0">
                <a:cs typeface="Arial" panose="020B0604020202020204" pitchFamily="34" charset="0"/>
              </a:rPr>
              <a:t>los resguardos</a:t>
            </a:r>
            <a:r>
              <a:rPr lang="en-US" sz="2800" dirty="0">
                <a:cs typeface="Arial" panose="020B0604020202020204" pitchFamily="34" charset="0"/>
              </a:rPr>
              <a:t/>
            </a:r>
            <a:br>
              <a:rPr lang="en-US" sz="2800" dirty="0">
                <a:cs typeface="Arial" panose="020B0604020202020204" pitchFamily="34" charset="0"/>
              </a:rPr>
            </a:br>
            <a:r>
              <a:rPr lang="en-US" sz="2800" dirty="0">
                <a:cs typeface="Arial" panose="020B0604020202020204" pitchFamily="34" charset="0"/>
              </a:rPr>
              <a:t> de </a:t>
            </a:r>
            <a:r>
              <a:rPr lang="en-US" sz="2800" dirty="0" err="1">
                <a:cs typeface="Arial" panose="020B0604020202020204" pitchFamily="34" charset="0"/>
              </a:rPr>
              <a:t>una</a:t>
            </a:r>
            <a:r>
              <a:rPr lang="en-US" sz="2800" dirty="0">
                <a:cs typeface="Arial" panose="020B0604020202020204" pitchFamily="34" charset="0"/>
              </a:rPr>
              <a:t> </a:t>
            </a:r>
            <a:r>
              <a:rPr lang="en-US" sz="2800" dirty="0" smtClean="0">
                <a:cs typeface="Arial" panose="020B0604020202020204" pitchFamily="34" charset="0"/>
              </a:rPr>
              <a:t>m</a:t>
            </a:r>
            <a:r>
              <a:rPr lang="x-none" sz="2800" dirty="0" smtClean="0">
                <a:cs typeface="Arial" panose="020B0604020202020204" pitchFamily="34" charset="0"/>
              </a:rPr>
              <a:t>áquina</a:t>
            </a:r>
            <a:endParaRPr sz="2800" dirty="0"/>
          </a:p>
        </p:txBody>
      </p:sp>
      <p:sp>
        <p:nvSpPr>
          <p:cNvPr id="175" name="Slide Number Placeholder 14"/>
          <p:cNvSpPr txBox="1">
            <a:spLocks noGrp="1"/>
          </p:cNvSpPr>
          <p:nvPr>
            <p:ph type="sldNum" sz="quarter" idx="2"/>
          </p:nvPr>
        </p:nvSpPr>
        <p:spPr>
          <a:xfrm>
            <a:off x="8715196" y="6531019"/>
            <a:ext cx="231278" cy="35066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ustom Design">
      <a:majorFont>
        <a:latin typeface="Times New Roman"/>
        <a:ea typeface="Times New Roman"/>
        <a:cs typeface="Times New Roman"/>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ustom Design">
      <a:majorFont>
        <a:latin typeface="Times New Roman"/>
        <a:ea typeface="Times New Roman"/>
        <a:cs typeface="Times New Roman"/>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7496</Words>
  <Application>Microsoft Office PowerPoint</Application>
  <PresentationFormat>On-screen Show (4:3)</PresentationFormat>
  <Paragraphs>623</Paragraphs>
  <Slides>81</Slides>
  <Notes>81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Courier New</vt:lpstr>
      <vt:lpstr>Times New Roman</vt:lpstr>
      <vt:lpstr>Custom Design</vt:lpstr>
      <vt:lpstr> PROTECCION GENERAL DE LAS MAQUINAS </vt:lpstr>
      <vt:lpstr>Trataremos:</vt:lpstr>
      <vt:lpstr>¿Por qué no están protegidas las máquinas?</vt:lpstr>
      <vt:lpstr>¿Por qué no están protegidas las máquinas? Respuestas Posibles:</vt:lpstr>
      <vt:lpstr> ¿Qué tipo de equipo puede causar amputaciones?</vt:lpstr>
      <vt:lpstr>Las amputaciones pueden ocurrir en las siguientes maquinas:</vt:lpstr>
      <vt:lpstr>¿Dónde ocurren los peligros en las máquinas?</vt:lpstr>
      <vt:lpstr>Los principales lugares donde se presentan riesgos al operar una máquina:</vt:lpstr>
      <vt:lpstr>Requisitos a cumplir por los resguardos  de una máquina</vt:lpstr>
      <vt:lpstr>Requisitos a cumplir por los resguardos de una máquina (continuado)</vt:lpstr>
      <vt:lpstr>¿Hay algún peligro?</vt:lpstr>
      <vt:lpstr>Métodos para protegerse de daños físicos causados por  máquinas</vt:lpstr>
      <vt:lpstr>Los resguardos comparados a los dispositivos  para la protección contra daños físicos</vt:lpstr>
      <vt:lpstr>Tabla 1: Aperturas máximas recomendadas</vt:lpstr>
      <vt:lpstr>Resguardos Fijos</vt:lpstr>
      <vt:lpstr>Resguardo fijo con dispositivo de  enclavamiento </vt:lpstr>
      <vt:lpstr>Resguardo Regulable</vt:lpstr>
      <vt:lpstr>Resguardos de ajuste autorregulable</vt:lpstr>
      <vt:lpstr>Dispositivos para la protección contra daños físicos </vt:lpstr>
      <vt:lpstr>Dispositivo de Detección de Presencia</vt:lpstr>
      <vt:lpstr>Dispositivo de Detección de Presencia (Cortina de Luz)</vt:lpstr>
      <vt:lpstr>Los Jaladores/tiradores y los dispositivos de sujeción/restricción</vt:lpstr>
      <vt:lpstr>Mando a dos manos</vt:lpstr>
      <vt:lpstr>Cables de Seguridad para Desactivar la Máquina en Casos de Emergencia</vt:lpstr>
      <vt:lpstr>Otros Métodos</vt:lpstr>
      <vt:lpstr>Dispositivo de Barrera Móvil</vt:lpstr>
      <vt:lpstr>Distancias de seguridad</vt:lpstr>
      <vt:lpstr>Pantallas de protección</vt:lpstr>
      <vt:lpstr>La Seguridad en el uso de robots –  ANSI/RIA R15.06 2012 </vt:lpstr>
      <vt:lpstr>Resguardos fijos  (Ventajas y Desventajas)</vt:lpstr>
      <vt:lpstr>Resguardos con dispositivo de enclavamiento (Ventajas y desventajas)</vt:lpstr>
      <vt:lpstr>Los dispositivos sensibles   (Ventajas y deventajas )</vt:lpstr>
      <vt:lpstr>Los Jaladores/tiradores y los dispositivos de sujeción/restricción </vt:lpstr>
      <vt:lpstr>Mando a dos manos  (Ventajas y desventajas)</vt:lpstr>
      <vt:lpstr>Subparte O – Las Partes Funcionales y la Protección al Trabajar con Máquinas</vt:lpstr>
      <vt:lpstr>1910.212</vt:lpstr>
      <vt:lpstr>1910.212(a)(1)</vt:lpstr>
      <vt:lpstr>1910.212(a)(3)(ii)</vt:lpstr>
      <vt:lpstr>1910.212(a)(5)</vt:lpstr>
      <vt:lpstr>Abanicos </vt:lpstr>
      <vt:lpstr>1910.212(b)</vt:lpstr>
      <vt:lpstr>1910.215</vt:lpstr>
      <vt:lpstr>1910.215(a)(4)</vt:lpstr>
      <vt:lpstr>1910.215(b)(9)</vt:lpstr>
      <vt:lpstr>1910.215(d)(1)</vt:lpstr>
      <vt:lpstr>1910.217</vt:lpstr>
      <vt:lpstr>Prensa mecánica de potencia </vt:lpstr>
      <vt:lpstr>Prensas mecánica de potencia</vt:lpstr>
      <vt:lpstr>1910.217(c)(1)</vt:lpstr>
      <vt:lpstr>Aperturas máximas recomendadas</vt:lpstr>
      <vt:lpstr>Prensas mecánicas de potencia</vt:lpstr>
      <vt:lpstr>1910.219</vt:lpstr>
      <vt:lpstr>1910.219(b)(1)</vt:lpstr>
      <vt:lpstr>1910.219(c)</vt:lpstr>
      <vt:lpstr>Ejes giratorios y acoplamientos</vt:lpstr>
      <vt:lpstr>Eje Giratorio</vt:lpstr>
      <vt:lpstr>1910.219(d)</vt:lpstr>
      <vt:lpstr>Engranajes</vt:lpstr>
      <vt:lpstr>¿Dónde está el error en esta imagen?</vt:lpstr>
      <vt:lpstr>¿Dónde está el error en esta segunda imagen?</vt:lpstr>
      <vt:lpstr>¿Dónde está el error en esta tercera imagen?</vt:lpstr>
      <vt:lpstr>¿Dónde está el error en esta cuarta imagen?</vt:lpstr>
      <vt:lpstr>HERRAMIENTAS PORTÁTILES</vt:lpstr>
      <vt:lpstr>Herramientas Eléctricas Portátiles: Precauciones Generales de Seguridad </vt:lpstr>
      <vt:lpstr>Martillo de Madera</vt:lpstr>
      <vt:lpstr>Herramientas Eléctricas (cont.)</vt:lpstr>
      <vt:lpstr>Lijadoras de banda de potencia</vt:lpstr>
      <vt:lpstr>Herramientas Eléctricas y Mangueras Neumáticas</vt:lpstr>
      <vt:lpstr>Conexiones de herramientas neumáticas</vt:lpstr>
      <vt:lpstr>Ejemplos de herramientas accionadas por pólvora</vt:lpstr>
      <vt:lpstr>Herramientas accionadas por pólvora</vt:lpstr>
      <vt:lpstr>Herramientas accionadas por pólvora </vt:lpstr>
      <vt:lpstr>Fijadores y cartuchos fulminantes para el uso con herramientas a pólvora</vt:lpstr>
      <vt:lpstr>¿Protegido o no protegido? Una actividad</vt:lpstr>
      <vt:lpstr>¿Protegido?</vt:lpstr>
      <vt:lpstr>¿Está protegido?</vt:lpstr>
      <vt:lpstr>¿Se ve protegido?</vt:lpstr>
      <vt:lpstr>¿Que tal ahora?</vt:lpstr>
      <vt:lpstr>Discusión del estudio de caso</vt:lpstr>
      <vt:lpstr>Referencias de seguridad</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2021-04-16T18:55:45Z</dcterms:modified>
</cp:coreProperties>
</file>