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 id="2147483672" r:id="rId2"/>
  </p:sldMasterIdLst>
  <p:notesMasterIdLst>
    <p:notesMasterId r:id="rId46"/>
  </p:notesMasterIdLst>
  <p:handoutMasterIdLst>
    <p:handoutMasterId r:id="rId47"/>
  </p:handoutMasterIdLst>
  <p:sldIdLst>
    <p:sldId id="256" r:id="rId3"/>
    <p:sldId id="465" r:id="rId4"/>
    <p:sldId id="462" r:id="rId5"/>
    <p:sldId id="463" r:id="rId6"/>
    <p:sldId id="464" r:id="rId7"/>
    <p:sldId id="482" r:id="rId8"/>
    <p:sldId id="513" r:id="rId9"/>
    <p:sldId id="466" r:id="rId10"/>
    <p:sldId id="467" r:id="rId11"/>
    <p:sldId id="510" r:id="rId12"/>
    <p:sldId id="511" r:id="rId13"/>
    <p:sldId id="512" r:id="rId14"/>
    <p:sldId id="514" r:id="rId15"/>
    <p:sldId id="509" r:id="rId16"/>
    <p:sldId id="475" r:id="rId17"/>
    <p:sldId id="476" r:id="rId18"/>
    <p:sldId id="468" r:id="rId19"/>
    <p:sldId id="469" r:id="rId20"/>
    <p:sldId id="477" r:id="rId21"/>
    <p:sldId id="470" r:id="rId22"/>
    <p:sldId id="478" r:id="rId23"/>
    <p:sldId id="471" r:id="rId24"/>
    <p:sldId id="479" r:id="rId25"/>
    <p:sldId id="480" r:id="rId26"/>
    <p:sldId id="481" r:id="rId27"/>
    <p:sldId id="483" r:id="rId28"/>
    <p:sldId id="472" r:id="rId29"/>
    <p:sldId id="485" r:id="rId30"/>
    <p:sldId id="486" r:id="rId31"/>
    <p:sldId id="484" r:id="rId32"/>
    <p:sldId id="487" r:id="rId33"/>
    <p:sldId id="473" r:id="rId34"/>
    <p:sldId id="488" r:id="rId35"/>
    <p:sldId id="515" r:id="rId36"/>
    <p:sldId id="489" r:id="rId37"/>
    <p:sldId id="474" r:id="rId38"/>
    <p:sldId id="490" r:id="rId39"/>
    <p:sldId id="491" r:id="rId40"/>
    <p:sldId id="492" r:id="rId41"/>
    <p:sldId id="493" r:id="rId42"/>
    <p:sldId id="506" r:id="rId43"/>
    <p:sldId id="507" r:id="rId44"/>
    <p:sldId id="324" r:id="rId45"/>
  </p:sldIdLst>
  <p:sldSz cx="9144000" cy="5143500" type="screen16x9"/>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1F246D1-2B26-40C8-B4F0-614C95BDFBEA}">
          <p14:sldIdLst>
            <p14:sldId id="256"/>
            <p14:sldId id="465"/>
            <p14:sldId id="462"/>
            <p14:sldId id="463"/>
            <p14:sldId id="464"/>
            <p14:sldId id="482"/>
            <p14:sldId id="513"/>
            <p14:sldId id="466"/>
            <p14:sldId id="467"/>
            <p14:sldId id="510"/>
            <p14:sldId id="511"/>
            <p14:sldId id="512"/>
            <p14:sldId id="514"/>
            <p14:sldId id="509"/>
            <p14:sldId id="475"/>
            <p14:sldId id="476"/>
            <p14:sldId id="468"/>
            <p14:sldId id="469"/>
            <p14:sldId id="477"/>
            <p14:sldId id="470"/>
            <p14:sldId id="478"/>
            <p14:sldId id="471"/>
            <p14:sldId id="479"/>
            <p14:sldId id="480"/>
            <p14:sldId id="481"/>
            <p14:sldId id="483"/>
            <p14:sldId id="472"/>
            <p14:sldId id="485"/>
            <p14:sldId id="486"/>
            <p14:sldId id="484"/>
            <p14:sldId id="487"/>
            <p14:sldId id="473"/>
            <p14:sldId id="488"/>
            <p14:sldId id="515"/>
            <p14:sldId id="489"/>
            <p14:sldId id="474"/>
            <p14:sldId id="490"/>
            <p14:sldId id="491"/>
            <p14:sldId id="492"/>
            <p14:sldId id="493"/>
            <p14:sldId id="506"/>
            <p14:sldId id="507"/>
            <p14:sldId id="324"/>
          </p14:sldIdLst>
        </p14:section>
      </p14:sectionLst>
    </p:ex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789" userDrawn="1">
          <p15:clr>
            <a:srgbClr val="A4A3A4"/>
          </p15:clr>
        </p15:guide>
        <p15:guide id="2" pos="2070" userDrawn="1">
          <p15:clr>
            <a:srgbClr val="A4A3A4"/>
          </p15:clr>
        </p15:guide>
        <p15:guide id="3" orient="horz" pos="2928" userDrawn="1">
          <p15:clr>
            <a:srgbClr val="A4A3A4"/>
          </p15:clr>
        </p15:guide>
        <p15:guide id="4"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6C200"/>
    <a:srgbClr val="FF6600"/>
    <a:srgbClr val="FFCC00"/>
  </p:clrMru>
  <p:extLst>
    <p:ext uri="{E76CE94A-603C-4142-B9EB-6D1370010A27}">
      <p14:discardImageEditData xmlns:p14="http://schemas.microsoft.com/office/powerpoint/2010/main" val="1"/>
    </p:ext>
    <p:ext uri="{D31A062A-798A-4329-ABDD-BBA856620510}">
      <p14:defaultImageDpi xmlns:p14="http://schemas.microsoft.com/office/powerpoint/2010/main" val="96"/>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77" autoAdjust="0"/>
    <p:restoredTop sz="91163" autoAdjust="0"/>
  </p:normalViewPr>
  <p:slideViewPr>
    <p:cSldViewPr>
      <p:cViewPr varScale="1">
        <p:scale>
          <a:sx n="87" d="100"/>
          <a:sy n="87" d="100"/>
        </p:scale>
        <p:origin x="883" y="72"/>
      </p:cViewPr>
      <p:guideLst>
        <p:guide orient="horz" pos="1620"/>
        <p:guide pos="2880"/>
      </p:guideLst>
    </p:cSldViewPr>
  </p:slideViewPr>
  <p:notesTextViewPr>
    <p:cViewPr>
      <p:scale>
        <a:sx n="1" d="1"/>
        <a:sy n="1" d="1"/>
      </p:scale>
      <p:origin x="0" y="0"/>
    </p:cViewPr>
  </p:notesTextViewPr>
  <p:sorterViewPr>
    <p:cViewPr>
      <p:scale>
        <a:sx n="150" d="100"/>
        <a:sy n="150" d="100"/>
      </p:scale>
      <p:origin x="0" y="0"/>
    </p:cViewPr>
  </p:sorterViewPr>
  <p:notesViewPr>
    <p:cSldViewPr>
      <p:cViewPr varScale="1">
        <p:scale>
          <a:sx n="70" d="100"/>
          <a:sy n="70" d="100"/>
        </p:scale>
        <p:origin x="-3282" y="-90"/>
      </p:cViewPr>
      <p:guideLst>
        <p:guide orient="horz" pos="2789"/>
        <p:guide pos="2070"/>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handoutMaster" Target="handoutMasters/handoutMaster1.xml"/><Relationship Id="rId50"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commentAuthors" Target="commentAuthors.xml"/><Relationship Id="rId8" Type="http://schemas.openxmlformats.org/officeDocument/2006/relationships/slide" Target="slides/slide6.xml"/><Relationship Id="rId51"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Footer Placeholder 3"/>
          <p:cNvSpPr>
            <a:spLocks noGrp="1"/>
          </p:cNvSpPr>
          <p:nvPr>
            <p:ph type="ftr" sz="quarter" idx="2"/>
          </p:nvPr>
        </p:nvSpPr>
        <p:spPr>
          <a:xfrm>
            <a:off x="0" y="8829967"/>
            <a:ext cx="3037840" cy="464820"/>
          </a:xfrm>
          <a:prstGeom prst="rect">
            <a:avLst/>
          </a:prstGeom>
        </p:spPr>
        <p:txBody>
          <a:bodyPr vert="horz" lIns="93172" tIns="46586" rIns="93172" bIns="46586" rtlCol="0" anchor="b"/>
          <a:lstStyle>
            <a:lvl1pPr algn="l">
              <a:defRPr sz="13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2" tIns="46586" rIns="93172" bIns="46586" rtlCol="0" anchor="b"/>
          <a:lstStyle>
            <a:lvl1pPr algn="r">
              <a:defRPr sz="1300"/>
            </a:lvl1pPr>
          </a:lstStyle>
          <a:p>
            <a:fld id="{6A88880D-F926-4F5E-8305-5DEB2B43F96B}" type="slidenum">
              <a:rPr lang="en-US" smtClean="0"/>
              <a:t>‹#›</a:t>
            </a:fld>
            <a:endParaRPr lang="en-US" dirty="0"/>
          </a:p>
        </p:txBody>
      </p:sp>
    </p:spTree>
    <p:extLst>
      <p:ext uri="{BB962C8B-B14F-4D97-AF65-F5344CB8AC3E}">
        <p14:creationId xmlns:p14="http://schemas.microsoft.com/office/powerpoint/2010/main" val="38831183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2" tIns="46586" rIns="93172" bIns="46586" rtlCol="0"/>
          <a:lstStyle>
            <a:lvl1pPr algn="l">
              <a:defRPr sz="13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2" tIns="46586" rIns="93172" bIns="46586" rtlCol="0"/>
          <a:lstStyle>
            <a:lvl1pPr algn="r">
              <a:defRPr sz="1300"/>
            </a:lvl1pPr>
          </a:lstStyle>
          <a:p>
            <a:fld id="{24962F70-8DDB-40AA-AD71-998212692014}" type="datetimeFigureOut">
              <a:rPr lang="en-US" smtClean="0"/>
              <a:t>4/2/2021</a:t>
            </a:fld>
            <a:endParaRPr lang="en-US" dirty="0"/>
          </a:p>
        </p:txBody>
      </p:sp>
      <p:sp>
        <p:nvSpPr>
          <p:cNvPr id="4" name="Slide Image Placeholder 3"/>
          <p:cNvSpPr>
            <a:spLocks noGrp="1" noRot="1" noChangeAspect="1"/>
          </p:cNvSpPr>
          <p:nvPr>
            <p:ph type="sldImg" idx="2"/>
          </p:nvPr>
        </p:nvSpPr>
        <p:spPr>
          <a:xfrm>
            <a:off x="406400" y="698500"/>
            <a:ext cx="6197600" cy="3486150"/>
          </a:xfrm>
          <a:prstGeom prst="rect">
            <a:avLst/>
          </a:prstGeom>
          <a:noFill/>
          <a:ln w="12700">
            <a:solidFill>
              <a:prstClr val="black"/>
            </a:solidFill>
          </a:ln>
        </p:spPr>
        <p:txBody>
          <a:bodyPr vert="horz" lIns="93172" tIns="46586" rIns="93172" bIns="46586"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2" tIns="46586" rIns="93172" bIns="4658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2" tIns="46586" rIns="93172" bIns="46586" rtlCol="0" anchor="b"/>
          <a:lstStyle>
            <a:lvl1pPr algn="l">
              <a:defRPr sz="13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2" tIns="46586" rIns="93172" bIns="46586" rtlCol="0" anchor="b"/>
          <a:lstStyle>
            <a:lvl1pPr algn="r">
              <a:defRPr sz="1300"/>
            </a:lvl1pPr>
          </a:lstStyle>
          <a:p>
            <a:fld id="{CF7C66B7-BC4B-42FE-9843-0BEF70B6EF71}" type="slidenum">
              <a:rPr lang="en-US" smtClean="0"/>
              <a:t>‹#›</a:t>
            </a:fld>
            <a:endParaRPr lang="en-US" dirty="0"/>
          </a:p>
        </p:txBody>
      </p:sp>
    </p:spTree>
    <p:extLst>
      <p:ext uri="{BB962C8B-B14F-4D97-AF65-F5344CB8AC3E}">
        <p14:creationId xmlns:p14="http://schemas.microsoft.com/office/powerpoint/2010/main" val="30276298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7C66B7-BC4B-42FE-9843-0BEF70B6EF71}" type="slidenum">
              <a:rPr lang="en-US" smtClean="0"/>
              <a:t>1</a:t>
            </a:fld>
            <a:endParaRPr lang="en-US" dirty="0"/>
          </a:p>
        </p:txBody>
      </p:sp>
    </p:spTree>
    <p:extLst>
      <p:ext uri="{BB962C8B-B14F-4D97-AF65-F5344CB8AC3E}">
        <p14:creationId xmlns:p14="http://schemas.microsoft.com/office/powerpoint/2010/main" val="11631701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7C66B7-BC4B-42FE-9843-0BEF70B6EF71}" type="slidenum">
              <a:rPr lang="en-US" smtClean="0"/>
              <a:t>10</a:t>
            </a:fld>
            <a:endParaRPr lang="en-US" dirty="0"/>
          </a:p>
        </p:txBody>
      </p:sp>
    </p:spTree>
    <p:extLst>
      <p:ext uri="{BB962C8B-B14F-4D97-AF65-F5344CB8AC3E}">
        <p14:creationId xmlns:p14="http://schemas.microsoft.com/office/powerpoint/2010/main" val="10091913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7C66B7-BC4B-42FE-9843-0BEF70B6EF71}" type="slidenum">
              <a:rPr lang="en-US" smtClean="0"/>
              <a:t>11</a:t>
            </a:fld>
            <a:endParaRPr lang="en-US" dirty="0"/>
          </a:p>
        </p:txBody>
      </p:sp>
    </p:spTree>
    <p:extLst>
      <p:ext uri="{BB962C8B-B14F-4D97-AF65-F5344CB8AC3E}">
        <p14:creationId xmlns:p14="http://schemas.microsoft.com/office/powerpoint/2010/main" val="4896511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7C66B7-BC4B-42FE-9843-0BEF70B6EF71}" type="slidenum">
              <a:rPr lang="en-US" smtClean="0"/>
              <a:t>12</a:t>
            </a:fld>
            <a:endParaRPr lang="en-US" dirty="0"/>
          </a:p>
        </p:txBody>
      </p:sp>
    </p:spTree>
    <p:extLst>
      <p:ext uri="{BB962C8B-B14F-4D97-AF65-F5344CB8AC3E}">
        <p14:creationId xmlns:p14="http://schemas.microsoft.com/office/powerpoint/2010/main" val="13917593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7C66B7-BC4B-42FE-9843-0BEF70B6EF71}" type="slidenum">
              <a:rPr lang="en-US" smtClean="0"/>
              <a:t>13</a:t>
            </a:fld>
            <a:endParaRPr lang="en-US" dirty="0"/>
          </a:p>
        </p:txBody>
      </p:sp>
    </p:spTree>
    <p:extLst>
      <p:ext uri="{BB962C8B-B14F-4D97-AF65-F5344CB8AC3E}">
        <p14:creationId xmlns:p14="http://schemas.microsoft.com/office/powerpoint/2010/main" val="8676480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7C66B7-BC4B-42FE-9843-0BEF70B6EF71}" type="slidenum">
              <a:rPr lang="en-US" smtClean="0"/>
              <a:t>14</a:t>
            </a:fld>
            <a:endParaRPr lang="en-US" dirty="0"/>
          </a:p>
        </p:txBody>
      </p:sp>
    </p:spTree>
    <p:extLst>
      <p:ext uri="{BB962C8B-B14F-4D97-AF65-F5344CB8AC3E}">
        <p14:creationId xmlns:p14="http://schemas.microsoft.com/office/powerpoint/2010/main" val="25211362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7C66B7-BC4B-42FE-9843-0BEF70B6EF71}" type="slidenum">
              <a:rPr lang="en-US" smtClean="0"/>
              <a:t>15</a:t>
            </a:fld>
            <a:endParaRPr lang="en-US" dirty="0"/>
          </a:p>
        </p:txBody>
      </p:sp>
    </p:spTree>
    <p:extLst>
      <p:ext uri="{BB962C8B-B14F-4D97-AF65-F5344CB8AC3E}">
        <p14:creationId xmlns:p14="http://schemas.microsoft.com/office/powerpoint/2010/main" val="38274442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7C66B7-BC4B-42FE-9843-0BEF70B6EF71}" type="slidenum">
              <a:rPr lang="en-US" smtClean="0"/>
              <a:t>16</a:t>
            </a:fld>
            <a:endParaRPr lang="en-US" dirty="0"/>
          </a:p>
        </p:txBody>
      </p:sp>
    </p:spTree>
    <p:extLst>
      <p:ext uri="{BB962C8B-B14F-4D97-AF65-F5344CB8AC3E}">
        <p14:creationId xmlns:p14="http://schemas.microsoft.com/office/powerpoint/2010/main" val="10618868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7C66B7-BC4B-42FE-9843-0BEF70B6EF71}" type="slidenum">
              <a:rPr lang="en-US" smtClean="0"/>
              <a:t>17</a:t>
            </a:fld>
            <a:endParaRPr lang="en-US" dirty="0"/>
          </a:p>
        </p:txBody>
      </p:sp>
    </p:spTree>
    <p:extLst>
      <p:ext uri="{BB962C8B-B14F-4D97-AF65-F5344CB8AC3E}">
        <p14:creationId xmlns:p14="http://schemas.microsoft.com/office/powerpoint/2010/main" val="412392318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7C66B7-BC4B-42FE-9843-0BEF70B6EF71}" type="slidenum">
              <a:rPr lang="en-US" smtClean="0"/>
              <a:t>18</a:t>
            </a:fld>
            <a:endParaRPr lang="en-US" dirty="0"/>
          </a:p>
        </p:txBody>
      </p:sp>
    </p:spTree>
    <p:extLst>
      <p:ext uri="{BB962C8B-B14F-4D97-AF65-F5344CB8AC3E}">
        <p14:creationId xmlns:p14="http://schemas.microsoft.com/office/powerpoint/2010/main" val="36980050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7C66B7-BC4B-42FE-9843-0BEF70B6EF71}" type="slidenum">
              <a:rPr lang="en-US" smtClean="0"/>
              <a:t>19</a:t>
            </a:fld>
            <a:endParaRPr lang="en-US" dirty="0"/>
          </a:p>
        </p:txBody>
      </p:sp>
    </p:spTree>
    <p:extLst>
      <p:ext uri="{BB962C8B-B14F-4D97-AF65-F5344CB8AC3E}">
        <p14:creationId xmlns:p14="http://schemas.microsoft.com/office/powerpoint/2010/main" val="5951547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7C66B7-BC4B-42FE-9843-0BEF70B6EF71}" type="slidenum">
              <a:rPr lang="en-US" smtClean="0"/>
              <a:t>2</a:t>
            </a:fld>
            <a:endParaRPr lang="en-US" dirty="0"/>
          </a:p>
        </p:txBody>
      </p:sp>
    </p:spTree>
    <p:extLst>
      <p:ext uri="{BB962C8B-B14F-4D97-AF65-F5344CB8AC3E}">
        <p14:creationId xmlns:p14="http://schemas.microsoft.com/office/powerpoint/2010/main" val="35323339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7C66B7-BC4B-42FE-9843-0BEF70B6EF71}" type="slidenum">
              <a:rPr lang="en-US" smtClean="0"/>
              <a:t>20</a:t>
            </a:fld>
            <a:endParaRPr lang="en-US" dirty="0"/>
          </a:p>
        </p:txBody>
      </p:sp>
    </p:spTree>
    <p:extLst>
      <p:ext uri="{BB962C8B-B14F-4D97-AF65-F5344CB8AC3E}">
        <p14:creationId xmlns:p14="http://schemas.microsoft.com/office/powerpoint/2010/main" val="49342585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7C66B7-BC4B-42FE-9843-0BEF70B6EF71}" type="slidenum">
              <a:rPr lang="en-US" smtClean="0"/>
              <a:t>21</a:t>
            </a:fld>
            <a:endParaRPr lang="en-US" dirty="0"/>
          </a:p>
        </p:txBody>
      </p:sp>
    </p:spTree>
    <p:extLst>
      <p:ext uri="{BB962C8B-B14F-4D97-AF65-F5344CB8AC3E}">
        <p14:creationId xmlns:p14="http://schemas.microsoft.com/office/powerpoint/2010/main" val="189345892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7C66B7-BC4B-42FE-9843-0BEF70B6EF71}" type="slidenum">
              <a:rPr lang="en-US" smtClean="0"/>
              <a:t>22</a:t>
            </a:fld>
            <a:endParaRPr lang="en-US" dirty="0"/>
          </a:p>
        </p:txBody>
      </p:sp>
    </p:spTree>
    <p:extLst>
      <p:ext uri="{BB962C8B-B14F-4D97-AF65-F5344CB8AC3E}">
        <p14:creationId xmlns:p14="http://schemas.microsoft.com/office/powerpoint/2010/main" val="312691091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7C66B7-BC4B-42FE-9843-0BEF70B6EF71}" type="slidenum">
              <a:rPr lang="en-US" smtClean="0"/>
              <a:t>23</a:t>
            </a:fld>
            <a:endParaRPr lang="en-US" dirty="0"/>
          </a:p>
        </p:txBody>
      </p:sp>
    </p:spTree>
    <p:extLst>
      <p:ext uri="{BB962C8B-B14F-4D97-AF65-F5344CB8AC3E}">
        <p14:creationId xmlns:p14="http://schemas.microsoft.com/office/powerpoint/2010/main" val="157594613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7C66B7-BC4B-42FE-9843-0BEF70B6EF71}" type="slidenum">
              <a:rPr lang="en-US" smtClean="0"/>
              <a:t>24</a:t>
            </a:fld>
            <a:endParaRPr lang="en-US" dirty="0"/>
          </a:p>
        </p:txBody>
      </p:sp>
    </p:spTree>
    <p:extLst>
      <p:ext uri="{BB962C8B-B14F-4D97-AF65-F5344CB8AC3E}">
        <p14:creationId xmlns:p14="http://schemas.microsoft.com/office/powerpoint/2010/main" val="407330247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7C66B7-BC4B-42FE-9843-0BEF70B6EF71}" type="slidenum">
              <a:rPr lang="en-US" smtClean="0"/>
              <a:t>25</a:t>
            </a:fld>
            <a:endParaRPr lang="en-US" dirty="0"/>
          </a:p>
        </p:txBody>
      </p:sp>
    </p:spTree>
    <p:extLst>
      <p:ext uri="{BB962C8B-B14F-4D97-AF65-F5344CB8AC3E}">
        <p14:creationId xmlns:p14="http://schemas.microsoft.com/office/powerpoint/2010/main" val="162841569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7C66B7-BC4B-42FE-9843-0BEF70B6EF71}" type="slidenum">
              <a:rPr lang="en-US" smtClean="0"/>
              <a:t>26</a:t>
            </a:fld>
            <a:endParaRPr lang="en-US" dirty="0"/>
          </a:p>
        </p:txBody>
      </p:sp>
    </p:spTree>
    <p:extLst>
      <p:ext uri="{BB962C8B-B14F-4D97-AF65-F5344CB8AC3E}">
        <p14:creationId xmlns:p14="http://schemas.microsoft.com/office/powerpoint/2010/main" val="56256823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7C66B7-BC4B-42FE-9843-0BEF70B6EF71}" type="slidenum">
              <a:rPr lang="en-US" smtClean="0"/>
              <a:t>27</a:t>
            </a:fld>
            <a:endParaRPr lang="en-US" dirty="0"/>
          </a:p>
        </p:txBody>
      </p:sp>
    </p:spTree>
    <p:extLst>
      <p:ext uri="{BB962C8B-B14F-4D97-AF65-F5344CB8AC3E}">
        <p14:creationId xmlns:p14="http://schemas.microsoft.com/office/powerpoint/2010/main" val="416558074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7C66B7-BC4B-42FE-9843-0BEF70B6EF71}" type="slidenum">
              <a:rPr lang="en-US" smtClean="0"/>
              <a:t>28</a:t>
            </a:fld>
            <a:endParaRPr lang="en-US" dirty="0"/>
          </a:p>
        </p:txBody>
      </p:sp>
    </p:spTree>
    <p:extLst>
      <p:ext uri="{BB962C8B-B14F-4D97-AF65-F5344CB8AC3E}">
        <p14:creationId xmlns:p14="http://schemas.microsoft.com/office/powerpoint/2010/main" val="407178631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7C66B7-BC4B-42FE-9843-0BEF70B6EF71}" type="slidenum">
              <a:rPr lang="en-US" smtClean="0"/>
              <a:t>29</a:t>
            </a:fld>
            <a:endParaRPr lang="en-US" dirty="0"/>
          </a:p>
        </p:txBody>
      </p:sp>
    </p:spTree>
    <p:extLst>
      <p:ext uri="{BB962C8B-B14F-4D97-AF65-F5344CB8AC3E}">
        <p14:creationId xmlns:p14="http://schemas.microsoft.com/office/powerpoint/2010/main" val="3532774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7C66B7-BC4B-42FE-9843-0BEF70B6EF71}" type="slidenum">
              <a:rPr lang="en-US" smtClean="0"/>
              <a:t>3</a:t>
            </a:fld>
            <a:endParaRPr lang="en-US" dirty="0"/>
          </a:p>
        </p:txBody>
      </p:sp>
    </p:spTree>
    <p:extLst>
      <p:ext uri="{BB962C8B-B14F-4D97-AF65-F5344CB8AC3E}">
        <p14:creationId xmlns:p14="http://schemas.microsoft.com/office/powerpoint/2010/main" val="116818515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7C66B7-BC4B-42FE-9843-0BEF70B6EF71}" type="slidenum">
              <a:rPr lang="en-US" smtClean="0"/>
              <a:t>30</a:t>
            </a:fld>
            <a:endParaRPr lang="en-US" dirty="0"/>
          </a:p>
        </p:txBody>
      </p:sp>
    </p:spTree>
    <p:extLst>
      <p:ext uri="{BB962C8B-B14F-4D97-AF65-F5344CB8AC3E}">
        <p14:creationId xmlns:p14="http://schemas.microsoft.com/office/powerpoint/2010/main" val="176792165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7C66B7-BC4B-42FE-9843-0BEF70B6EF71}" type="slidenum">
              <a:rPr lang="en-US" smtClean="0"/>
              <a:t>31</a:t>
            </a:fld>
            <a:endParaRPr lang="en-US" dirty="0"/>
          </a:p>
        </p:txBody>
      </p:sp>
    </p:spTree>
    <p:extLst>
      <p:ext uri="{BB962C8B-B14F-4D97-AF65-F5344CB8AC3E}">
        <p14:creationId xmlns:p14="http://schemas.microsoft.com/office/powerpoint/2010/main" val="209616028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7C66B7-BC4B-42FE-9843-0BEF70B6EF71}" type="slidenum">
              <a:rPr lang="en-US" smtClean="0"/>
              <a:t>32</a:t>
            </a:fld>
            <a:endParaRPr lang="en-US" dirty="0"/>
          </a:p>
        </p:txBody>
      </p:sp>
    </p:spTree>
    <p:extLst>
      <p:ext uri="{BB962C8B-B14F-4D97-AF65-F5344CB8AC3E}">
        <p14:creationId xmlns:p14="http://schemas.microsoft.com/office/powerpoint/2010/main" val="200293578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7C66B7-BC4B-42FE-9843-0BEF70B6EF71}" type="slidenum">
              <a:rPr lang="en-US" smtClean="0"/>
              <a:t>33</a:t>
            </a:fld>
            <a:endParaRPr lang="en-US" dirty="0"/>
          </a:p>
        </p:txBody>
      </p:sp>
    </p:spTree>
    <p:extLst>
      <p:ext uri="{BB962C8B-B14F-4D97-AF65-F5344CB8AC3E}">
        <p14:creationId xmlns:p14="http://schemas.microsoft.com/office/powerpoint/2010/main" val="167201173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7C66B7-BC4B-42FE-9843-0BEF70B6EF71}" type="slidenum">
              <a:rPr lang="en-US" smtClean="0"/>
              <a:t>34</a:t>
            </a:fld>
            <a:endParaRPr lang="en-US" dirty="0"/>
          </a:p>
        </p:txBody>
      </p:sp>
    </p:spTree>
    <p:extLst>
      <p:ext uri="{BB962C8B-B14F-4D97-AF65-F5344CB8AC3E}">
        <p14:creationId xmlns:p14="http://schemas.microsoft.com/office/powerpoint/2010/main" val="282126617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7C66B7-BC4B-42FE-9843-0BEF70B6EF71}" type="slidenum">
              <a:rPr lang="en-US" smtClean="0"/>
              <a:t>35</a:t>
            </a:fld>
            <a:endParaRPr lang="en-US" dirty="0"/>
          </a:p>
        </p:txBody>
      </p:sp>
    </p:spTree>
    <p:extLst>
      <p:ext uri="{BB962C8B-B14F-4D97-AF65-F5344CB8AC3E}">
        <p14:creationId xmlns:p14="http://schemas.microsoft.com/office/powerpoint/2010/main" val="291238233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7C66B7-BC4B-42FE-9843-0BEF70B6EF71}" type="slidenum">
              <a:rPr lang="en-US" smtClean="0"/>
              <a:t>36</a:t>
            </a:fld>
            <a:endParaRPr lang="en-US" dirty="0"/>
          </a:p>
        </p:txBody>
      </p:sp>
    </p:spTree>
    <p:extLst>
      <p:ext uri="{BB962C8B-B14F-4D97-AF65-F5344CB8AC3E}">
        <p14:creationId xmlns:p14="http://schemas.microsoft.com/office/powerpoint/2010/main" val="301740257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7C66B7-BC4B-42FE-9843-0BEF70B6EF71}" type="slidenum">
              <a:rPr lang="en-US" smtClean="0"/>
              <a:t>37</a:t>
            </a:fld>
            <a:endParaRPr lang="en-US" dirty="0"/>
          </a:p>
        </p:txBody>
      </p:sp>
    </p:spTree>
    <p:extLst>
      <p:ext uri="{BB962C8B-B14F-4D97-AF65-F5344CB8AC3E}">
        <p14:creationId xmlns:p14="http://schemas.microsoft.com/office/powerpoint/2010/main" val="422555003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7C66B7-BC4B-42FE-9843-0BEF70B6EF71}" type="slidenum">
              <a:rPr lang="en-US" smtClean="0"/>
              <a:t>38</a:t>
            </a:fld>
            <a:endParaRPr lang="en-US" dirty="0"/>
          </a:p>
        </p:txBody>
      </p:sp>
    </p:spTree>
    <p:extLst>
      <p:ext uri="{BB962C8B-B14F-4D97-AF65-F5344CB8AC3E}">
        <p14:creationId xmlns:p14="http://schemas.microsoft.com/office/powerpoint/2010/main" val="306359332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7C66B7-BC4B-42FE-9843-0BEF70B6EF71}" type="slidenum">
              <a:rPr lang="en-US" smtClean="0"/>
              <a:t>39</a:t>
            </a:fld>
            <a:endParaRPr lang="en-US" dirty="0"/>
          </a:p>
        </p:txBody>
      </p:sp>
    </p:spTree>
    <p:extLst>
      <p:ext uri="{BB962C8B-B14F-4D97-AF65-F5344CB8AC3E}">
        <p14:creationId xmlns:p14="http://schemas.microsoft.com/office/powerpoint/2010/main" val="11321151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7C66B7-BC4B-42FE-9843-0BEF70B6EF71}" type="slidenum">
              <a:rPr lang="en-US" smtClean="0"/>
              <a:t>4</a:t>
            </a:fld>
            <a:endParaRPr lang="en-US" dirty="0"/>
          </a:p>
        </p:txBody>
      </p:sp>
    </p:spTree>
    <p:extLst>
      <p:ext uri="{BB962C8B-B14F-4D97-AF65-F5344CB8AC3E}">
        <p14:creationId xmlns:p14="http://schemas.microsoft.com/office/powerpoint/2010/main" val="370177609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7C66B7-BC4B-42FE-9843-0BEF70B6EF71}" type="slidenum">
              <a:rPr lang="en-US" smtClean="0"/>
              <a:t>40</a:t>
            </a:fld>
            <a:endParaRPr lang="en-US" dirty="0"/>
          </a:p>
        </p:txBody>
      </p:sp>
    </p:spTree>
    <p:extLst>
      <p:ext uri="{BB962C8B-B14F-4D97-AF65-F5344CB8AC3E}">
        <p14:creationId xmlns:p14="http://schemas.microsoft.com/office/powerpoint/2010/main" val="408395242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7C66B7-BC4B-42FE-9843-0BEF70B6EF71}" type="slidenum">
              <a:rPr lang="en-US" smtClean="0"/>
              <a:t>41</a:t>
            </a:fld>
            <a:endParaRPr lang="en-US" dirty="0"/>
          </a:p>
        </p:txBody>
      </p:sp>
    </p:spTree>
    <p:extLst>
      <p:ext uri="{BB962C8B-B14F-4D97-AF65-F5344CB8AC3E}">
        <p14:creationId xmlns:p14="http://schemas.microsoft.com/office/powerpoint/2010/main" val="146842974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7C66B7-BC4B-42FE-9843-0BEF70B6EF71}" type="slidenum">
              <a:rPr lang="en-US" smtClean="0"/>
              <a:t>42</a:t>
            </a:fld>
            <a:endParaRPr lang="en-US" dirty="0"/>
          </a:p>
        </p:txBody>
      </p:sp>
    </p:spTree>
    <p:extLst>
      <p:ext uri="{BB962C8B-B14F-4D97-AF65-F5344CB8AC3E}">
        <p14:creationId xmlns:p14="http://schemas.microsoft.com/office/powerpoint/2010/main" val="165075878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7C66B7-BC4B-42FE-9843-0BEF70B6EF71}" type="slidenum">
              <a:rPr lang="en-US" smtClean="0"/>
              <a:t>43</a:t>
            </a:fld>
            <a:endParaRPr lang="en-US" dirty="0"/>
          </a:p>
        </p:txBody>
      </p:sp>
    </p:spTree>
    <p:extLst>
      <p:ext uri="{BB962C8B-B14F-4D97-AF65-F5344CB8AC3E}">
        <p14:creationId xmlns:p14="http://schemas.microsoft.com/office/powerpoint/2010/main" val="1650669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7C66B7-BC4B-42FE-9843-0BEF70B6EF71}" type="slidenum">
              <a:rPr lang="en-US" smtClean="0"/>
              <a:t>5</a:t>
            </a:fld>
            <a:endParaRPr lang="en-US" dirty="0"/>
          </a:p>
        </p:txBody>
      </p:sp>
    </p:spTree>
    <p:extLst>
      <p:ext uri="{BB962C8B-B14F-4D97-AF65-F5344CB8AC3E}">
        <p14:creationId xmlns:p14="http://schemas.microsoft.com/office/powerpoint/2010/main" val="16147070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7C66B7-BC4B-42FE-9843-0BEF70B6EF71}" type="slidenum">
              <a:rPr lang="en-US" smtClean="0"/>
              <a:t>6</a:t>
            </a:fld>
            <a:endParaRPr lang="en-US" dirty="0"/>
          </a:p>
        </p:txBody>
      </p:sp>
    </p:spTree>
    <p:extLst>
      <p:ext uri="{BB962C8B-B14F-4D97-AF65-F5344CB8AC3E}">
        <p14:creationId xmlns:p14="http://schemas.microsoft.com/office/powerpoint/2010/main" val="42876509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7C66B7-BC4B-42FE-9843-0BEF70B6EF71}" type="slidenum">
              <a:rPr lang="en-US" smtClean="0"/>
              <a:t>7</a:t>
            </a:fld>
            <a:endParaRPr lang="en-US" dirty="0"/>
          </a:p>
        </p:txBody>
      </p:sp>
    </p:spTree>
    <p:extLst>
      <p:ext uri="{BB962C8B-B14F-4D97-AF65-F5344CB8AC3E}">
        <p14:creationId xmlns:p14="http://schemas.microsoft.com/office/powerpoint/2010/main" val="9172099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7C66B7-BC4B-42FE-9843-0BEF70B6EF71}" type="slidenum">
              <a:rPr lang="en-US" smtClean="0"/>
              <a:t>8</a:t>
            </a:fld>
            <a:endParaRPr lang="en-US" dirty="0"/>
          </a:p>
        </p:txBody>
      </p:sp>
    </p:spTree>
    <p:extLst>
      <p:ext uri="{BB962C8B-B14F-4D97-AF65-F5344CB8AC3E}">
        <p14:creationId xmlns:p14="http://schemas.microsoft.com/office/powerpoint/2010/main" val="4099953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7C66B7-BC4B-42FE-9843-0BEF70B6EF71}" type="slidenum">
              <a:rPr lang="en-US" smtClean="0"/>
              <a:t>9</a:t>
            </a:fld>
            <a:endParaRPr lang="en-US" dirty="0"/>
          </a:p>
        </p:txBody>
      </p:sp>
    </p:spTree>
    <p:extLst>
      <p:ext uri="{BB962C8B-B14F-4D97-AF65-F5344CB8AC3E}">
        <p14:creationId xmlns:p14="http://schemas.microsoft.com/office/powerpoint/2010/main" val="33184464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10.jpeg"/><Relationship Id="rId1" Type="http://schemas.openxmlformats.org/officeDocument/2006/relationships/slideMaster" Target="../slideMasters/slideMaster1.xml"/><Relationship Id="rId4" Type="http://schemas.openxmlformats.org/officeDocument/2006/relationships/image" Target="../media/image9.jpeg"/></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Master" Target="../slideMasters/slideMaster1.xml"/><Relationship Id="rId4" Type="http://schemas.openxmlformats.org/officeDocument/2006/relationships/image" Target="../media/image9.jpeg"/></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5"/>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F2A3B18-192C-46FC-9269-6C5BB59164C0}" type="datetimeFigureOut">
              <a:rPr lang="en-US" smtClean="0"/>
              <a:t>4/2/2021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84585E-B9C0-44AC-8EA4-ECDE1C0F3642}" type="slidenum">
              <a:rPr lang="en-US" smtClean="0"/>
              <a:t>‹#›</a:t>
            </a:fld>
            <a:endParaRPr lang="en-US" dirty="0"/>
          </a:p>
        </p:txBody>
      </p:sp>
    </p:spTree>
    <p:extLst>
      <p:ext uri="{BB962C8B-B14F-4D97-AF65-F5344CB8AC3E}">
        <p14:creationId xmlns:p14="http://schemas.microsoft.com/office/powerpoint/2010/main" val="15195831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6763" y="0"/>
            <a:ext cx="9130473" cy="5143500"/>
          </a:xfrm>
          <a:prstGeom prst="rect">
            <a:avLst/>
          </a:prstGeom>
        </p:spPr>
      </p:pic>
      <p:pic>
        <p:nvPicPr>
          <p:cNvPr id="3" name="Picture 2"/>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6962504" y="2419350"/>
            <a:ext cx="1304893" cy="987369"/>
          </a:xfrm>
          <a:prstGeom prst="rect">
            <a:avLst/>
          </a:prstGeom>
        </p:spPr>
      </p:pic>
      <p:pic>
        <p:nvPicPr>
          <p:cNvPr id="4" name="Picture 3"/>
          <p:cNvPicPr>
            <a:picLocks noChangeAspect="1"/>
          </p:cNvPicPr>
          <p:nvPr userDrawn="1"/>
        </p:nvPicPr>
        <p:blipFill>
          <a:blip r:embed="rId4" cstate="email">
            <a:extLst>
              <a:ext uri="{28A0092B-C50C-407E-A947-70E740481C1C}">
                <a14:useLocalDpi xmlns:a14="http://schemas.microsoft.com/office/drawing/2010/main" val="0"/>
              </a:ext>
            </a:extLst>
          </a:blip>
          <a:stretch>
            <a:fillRect/>
          </a:stretch>
        </p:blipFill>
        <p:spPr>
          <a:xfrm>
            <a:off x="6782562" y="742950"/>
            <a:ext cx="1751838" cy="948243"/>
          </a:xfrm>
          <a:prstGeom prst="rect">
            <a:avLst/>
          </a:prstGeom>
        </p:spPr>
      </p:pic>
    </p:spTree>
    <p:extLst>
      <p:ext uri="{BB962C8B-B14F-4D97-AF65-F5344CB8AC3E}">
        <p14:creationId xmlns:p14="http://schemas.microsoft.com/office/powerpoint/2010/main" val="14164096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F2A3B18-192C-46FC-9269-6C5BB59164C0}" type="datetimeFigureOut">
              <a:rPr lang="en-US" smtClean="0"/>
              <a:t>4/2/2021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284585E-B9C0-44AC-8EA4-ECDE1C0F3642}" type="slidenum">
              <a:rPr lang="en-US" smtClean="0"/>
              <a:t>‹#›</a:t>
            </a:fld>
            <a:endParaRPr lang="en-US" dirty="0"/>
          </a:p>
        </p:txBody>
      </p:sp>
      <p:pic>
        <p:nvPicPr>
          <p:cNvPr id="8" name="Picture 4"/>
          <p:cNvPicPr>
            <a:picLocks noChangeAspect="1" noChangeArrowheads="1"/>
          </p:cNvPicPr>
          <p:nvPr userDrawn="1"/>
        </p:nvPicPr>
        <p:blipFill rotWithShape="1">
          <a:blip r:embed="rId2" cstate="email">
            <a:extLst>
              <a:ext uri="{28A0092B-C50C-407E-A947-70E740481C1C}">
                <a14:useLocalDpi xmlns:a14="http://schemas.microsoft.com/office/drawing/2010/main" val="0"/>
              </a:ext>
            </a:extLst>
          </a:blip>
          <a:srcRect/>
          <a:stretch/>
        </p:blipFill>
        <p:spPr bwMode="auto">
          <a:xfrm>
            <a:off x="762000" y="4244569"/>
            <a:ext cx="7770812" cy="9874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9984216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33"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33"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F2A3B18-192C-46FC-9269-6C5BB59164C0}" type="datetimeFigureOut">
              <a:rPr lang="en-US" smtClean="0"/>
              <a:t>4/2/2021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284585E-B9C0-44AC-8EA4-ECDE1C0F3642}" type="slidenum">
              <a:rPr lang="en-US" smtClean="0"/>
              <a:t>‹#›</a:t>
            </a:fld>
            <a:endParaRPr lang="en-US" dirty="0"/>
          </a:p>
        </p:txBody>
      </p:sp>
    </p:spTree>
    <p:extLst>
      <p:ext uri="{BB962C8B-B14F-4D97-AF65-F5344CB8AC3E}">
        <p14:creationId xmlns:p14="http://schemas.microsoft.com/office/powerpoint/2010/main" val="18336505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13"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94"/>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13"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2A3B18-192C-46FC-9269-6C5BB59164C0}" type="datetimeFigureOut">
              <a:rPr lang="en-US" smtClean="0"/>
              <a:t>4/2/2021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284585E-B9C0-44AC-8EA4-ECDE1C0F3642}" type="slidenum">
              <a:rPr lang="en-US" smtClean="0"/>
              <a:t>‹#›</a:t>
            </a:fld>
            <a:endParaRPr lang="en-US" dirty="0"/>
          </a:p>
        </p:txBody>
      </p:sp>
    </p:spTree>
    <p:extLst>
      <p:ext uri="{BB962C8B-B14F-4D97-AF65-F5344CB8AC3E}">
        <p14:creationId xmlns:p14="http://schemas.microsoft.com/office/powerpoint/2010/main" val="29205142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4025509"/>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2A3B18-192C-46FC-9269-6C5BB59164C0}" type="datetimeFigureOut">
              <a:rPr lang="en-US" smtClean="0"/>
              <a:t>4/2/2021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284585E-B9C0-44AC-8EA4-ECDE1C0F3642}" type="slidenum">
              <a:rPr lang="en-US" smtClean="0"/>
              <a:t>‹#›</a:t>
            </a:fld>
            <a:endParaRPr lang="en-US" dirty="0"/>
          </a:p>
        </p:txBody>
      </p:sp>
    </p:spTree>
    <p:extLst>
      <p:ext uri="{BB962C8B-B14F-4D97-AF65-F5344CB8AC3E}">
        <p14:creationId xmlns:p14="http://schemas.microsoft.com/office/powerpoint/2010/main" val="35887012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2A3B18-192C-46FC-9269-6C5BB59164C0}" type="datetimeFigureOut">
              <a:rPr lang="en-US" smtClean="0"/>
              <a:t>4/2/2021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84585E-B9C0-44AC-8EA4-ECDE1C0F3642}" type="slidenum">
              <a:rPr lang="en-US" smtClean="0"/>
              <a:t>‹#›</a:t>
            </a:fld>
            <a:endParaRPr lang="en-US" dirty="0"/>
          </a:p>
        </p:txBody>
      </p:sp>
    </p:spTree>
    <p:extLst>
      <p:ext uri="{BB962C8B-B14F-4D97-AF65-F5344CB8AC3E}">
        <p14:creationId xmlns:p14="http://schemas.microsoft.com/office/powerpoint/2010/main" val="34395430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2A3B18-192C-46FC-9269-6C5BB59164C0}" type="datetimeFigureOut">
              <a:rPr lang="en-US" smtClean="0"/>
              <a:t>4/2/2021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84585E-B9C0-44AC-8EA4-ECDE1C0F3642}" type="slidenum">
              <a:rPr lang="en-US" smtClean="0"/>
              <a:t>‹#›</a:t>
            </a:fld>
            <a:endParaRPr lang="en-US" dirty="0"/>
          </a:p>
        </p:txBody>
      </p:sp>
    </p:spTree>
    <p:extLst>
      <p:ext uri="{BB962C8B-B14F-4D97-AF65-F5344CB8AC3E}">
        <p14:creationId xmlns:p14="http://schemas.microsoft.com/office/powerpoint/2010/main" val="11446468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8613"/>
            <a:ext cx="7772400" cy="11017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AABFCB9-CCA7-44A2-82A6-1DBC57209AFF}" type="datetimeFigureOut">
              <a:rPr lang="en-US" smtClean="0"/>
              <a:t>4/2/2021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101553F-D6EA-40FD-854B-5E22C77350D4}" type="slidenum">
              <a:rPr lang="en-US" smtClean="0"/>
              <a:t>‹#›</a:t>
            </a:fld>
            <a:endParaRPr lang="en-US" dirty="0"/>
          </a:p>
        </p:txBody>
      </p:sp>
    </p:spTree>
    <p:extLst>
      <p:ext uri="{BB962C8B-B14F-4D97-AF65-F5344CB8AC3E}">
        <p14:creationId xmlns:p14="http://schemas.microsoft.com/office/powerpoint/2010/main" val="68242062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ABFCB9-CCA7-44A2-82A6-1DBC57209AFF}" type="datetimeFigureOut">
              <a:rPr lang="en-US" smtClean="0"/>
              <a:t>4/2/2021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101553F-D6EA-40FD-854B-5E22C77350D4}" type="slidenum">
              <a:rPr lang="en-US" smtClean="0"/>
              <a:t>‹#›</a:t>
            </a:fld>
            <a:endParaRPr lang="en-US" dirty="0"/>
          </a:p>
        </p:txBody>
      </p:sp>
    </p:spTree>
    <p:extLst>
      <p:ext uri="{BB962C8B-B14F-4D97-AF65-F5344CB8AC3E}">
        <p14:creationId xmlns:p14="http://schemas.microsoft.com/office/powerpoint/2010/main" val="23521461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5"/>
            <a:ext cx="7772400" cy="10223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79638"/>
            <a:ext cx="7772400" cy="11255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AABFCB9-CCA7-44A2-82A6-1DBC57209AFF}" type="datetimeFigureOut">
              <a:rPr lang="en-US" smtClean="0"/>
              <a:t>4/2/2021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101553F-D6EA-40FD-854B-5E22C77350D4}" type="slidenum">
              <a:rPr lang="en-US" smtClean="0"/>
              <a:t>‹#›</a:t>
            </a:fld>
            <a:endParaRPr lang="en-US" dirty="0"/>
          </a:p>
        </p:txBody>
      </p:sp>
    </p:spTree>
    <p:extLst>
      <p:ext uri="{BB962C8B-B14F-4D97-AF65-F5344CB8AC3E}">
        <p14:creationId xmlns:p14="http://schemas.microsoft.com/office/powerpoint/2010/main" val="20015931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4F2A3B18-192C-46FC-9269-6C5BB59164C0}" type="datetimeFigureOut">
              <a:rPr lang="en-US" smtClean="0"/>
              <a:t>4/2/2021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84585E-B9C0-44AC-8EA4-ECDE1C0F3642}" type="slidenum">
              <a:rPr lang="en-US" smtClean="0"/>
              <a:t>‹#›</a:t>
            </a:fld>
            <a:endParaRPr lang="en-US" dirty="0"/>
          </a:p>
        </p:txBody>
      </p:sp>
      <p:grpSp>
        <p:nvGrpSpPr>
          <p:cNvPr id="14" name="Group 13"/>
          <p:cNvGrpSpPr/>
          <p:nvPr userDrawn="1"/>
        </p:nvGrpSpPr>
        <p:grpSpPr>
          <a:xfrm>
            <a:off x="647700" y="4248150"/>
            <a:ext cx="7848600" cy="838200"/>
            <a:chOff x="685800" y="4248150"/>
            <a:chExt cx="7848600" cy="838200"/>
          </a:xfrm>
        </p:grpSpPr>
        <p:pic>
          <p:nvPicPr>
            <p:cNvPr id="12" name="Picture 11"/>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685800" y="4354830"/>
              <a:ext cx="7772400" cy="731520"/>
            </a:xfrm>
            <a:prstGeom prst="rect">
              <a:avLst/>
            </a:prstGeom>
          </p:spPr>
        </p:pic>
        <p:pic>
          <p:nvPicPr>
            <p:cNvPr id="11" name="Picture 10"/>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990600" y="4248150"/>
              <a:ext cx="1078424" cy="816007"/>
            </a:xfrm>
            <a:prstGeom prst="rect">
              <a:avLst/>
            </a:prstGeom>
          </p:spPr>
        </p:pic>
        <p:pic>
          <p:nvPicPr>
            <p:cNvPr id="13" name="Picture 12"/>
            <p:cNvPicPr>
              <a:picLocks noChangeAspect="1"/>
            </p:cNvPicPr>
            <p:nvPr userDrawn="1"/>
          </p:nvPicPr>
          <p:blipFill>
            <a:blip r:embed="rId4" cstate="email">
              <a:extLst>
                <a:ext uri="{28A0092B-C50C-407E-A947-70E740481C1C}">
                  <a14:useLocalDpi xmlns:a14="http://schemas.microsoft.com/office/drawing/2010/main" val="0"/>
                </a:ext>
              </a:extLst>
            </a:blip>
            <a:stretch>
              <a:fillRect/>
            </a:stretch>
          </p:blipFill>
          <p:spPr>
            <a:xfrm>
              <a:off x="7086600" y="4280485"/>
              <a:ext cx="1447800" cy="783672"/>
            </a:xfrm>
            <a:prstGeom prst="rect">
              <a:avLst/>
            </a:prstGeom>
          </p:spPr>
        </p:pic>
      </p:grpSp>
    </p:spTree>
    <p:extLst>
      <p:ext uri="{BB962C8B-B14F-4D97-AF65-F5344CB8AC3E}">
        <p14:creationId xmlns:p14="http://schemas.microsoft.com/office/powerpoint/2010/main" val="413628879"/>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AABFCB9-CCA7-44A2-82A6-1DBC57209AFF}" type="datetimeFigureOut">
              <a:rPr lang="en-US" smtClean="0"/>
              <a:t>4/2/2021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101553F-D6EA-40FD-854B-5E22C77350D4}" type="slidenum">
              <a:rPr lang="en-US" smtClean="0"/>
              <a:t>‹#›</a:t>
            </a:fld>
            <a:endParaRPr lang="en-US" dirty="0"/>
          </a:p>
        </p:txBody>
      </p:sp>
    </p:spTree>
    <p:extLst>
      <p:ext uri="{BB962C8B-B14F-4D97-AF65-F5344CB8AC3E}">
        <p14:creationId xmlns:p14="http://schemas.microsoft.com/office/powerpoint/2010/main" val="327403205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0938"/>
            <a:ext cx="4040188"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950"/>
            <a:ext cx="4040188"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150938"/>
            <a:ext cx="4041775"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631950"/>
            <a:ext cx="4041775"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AABFCB9-CCA7-44A2-82A6-1DBC57209AFF}" type="datetimeFigureOut">
              <a:rPr lang="en-US" smtClean="0"/>
              <a:t>4/2/2021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101553F-D6EA-40FD-854B-5E22C77350D4}" type="slidenum">
              <a:rPr lang="en-US" smtClean="0"/>
              <a:t>‹#›</a:t>
            </a:fld>
            <a:endParaRPr lang="en-US" dirty="0"/>
          </a:p>
        </p:txBody>
      </p:sp>
    </p:spTree>
    <p:extLst>
      <p:ext uri="{BB962C8B-B14F-4D97-AF65-F5344CB8AC3E}">
        <p14:creationId xmlns:p14="http://schemas.microsoft.com/office/powerpoint/2010/main" val="241450732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AABFCB9-CCA7-44A2-82A6-1DBC57209AFF}" type="datetimeFigureOut">
              <a:rPr lang="en-US" smtClean="0"/>
              <a:t>4/2/2021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101553F-D6EA-40FD-854B-5E22C77350D4}" type="slidenum">
              <a:rPr lang="en-US" smtClean="0"/>
              <a:t>‹#›</a:t>
            </a:fld>
            <a:endParaRPr lang="en-US" dirty="0"/>
          </a:p>
        </p:txBody>
      </p:sp>
    </p:spTree>
    <p:extLst>
      <p:ext uri="{BB962C8B-B14F-4D97-AF65-F5344CB8AC3E}">
        <p14:creationId xmlns:p14="http://schemas.microsoft.com/office/powerpoint/2010/main" val="215577313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ABFCB9-CCA7-44A2-82A6-1DBC57209AFF}" type="datetimeFigureOut">
              <a:rPr lang="en-US" smtClean="0"/>
              <a:t>4/2/2021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101553F-D6EA-40FD-854B-5E22C77350D4}" type="slidenum">
              <a:rPr lang="en-US" smtClean="0"/>
              <a:t>‹#›</a:t>
            </a:fld>
            <a:endParaRPr lang="en-US" dirty="0"/>
          </a:p>
        </p:txBody>
      </p:sp>
    </p:spTree>
    <p:extLst>
      <p:ext uri="{BB962C8B-B14F-4D97-AF65-F5344CB8AC3E}">
        <p14:creationId xmlns:p14="http://schemas.microsoft.com/office/powerpoint/2010/main" val="402148167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4788"/>
            <a:ext cx="3008313" cy="87153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4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076325"/>
            <a:ext cx="3008313" cy="35179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ABFCB9-CCA7-44A2-82A6-1DBC57209AFF}" type="datetimeFigureOut">
              <a:rPr lang="en-US" smtClean="0"/>
              <a:t>4/2/2021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101553F-D6EA-40FD-854B-5E22C77350D4}" type="slidenum">
              <a:rPr lang="en-US" smtClean="0"/>
              <a:t>‹#›</a:t>
            </a:fld>
            <a:endParaRPr lang="en-US" dirty="0"/>
          </a:p>
        </p:txBody>
      </p:sp>
    </p:spTree>
    <p:extLst>
      <p:ext uri="{BB962C8B-B14F-4D97-AF65-F5344CB8AC3E}">
        <p14:creationId xmlns:p14="http://schemas.microsoft.com/office/powerpoint/2010/main" val="25428403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45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60375"/>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4025900"/>
            <a:ext cx="5486400" cy="6032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ABFCB9-CCA7-44A2-82A6-1DBC57209AFF}" type="datetimeFigureOut">
              <a:rPr lang="en-US" smtClean="0"/>
              <a:t>4/2/2021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101553F-D6EA-40FD-854B-5E22C77350D4}" type="slidenum">
              <a:rPr lang="en-US" smtClean="0"/>
              <a:t>‹#›</a:t>
            </a:fld>
            <a:endParaRPr lang="en-US" dirty="0"/>
          </a:p>
        </p:txBody>
      </p:sp>
    </p:spTree>
    <p:extLst>
      <p:ext uri="{BB962C8B-B14F-4D97-AF65-F5344CB8AC3E}">
        <p14:creationId xmlns:p14="http://schemas.microsoft.com/office/powerpoint/2010/main" val="55797836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ABFCB9-CCA7-44A2-82A6-1DBC57209AFF}" type="datetimeFigureOut">
              <a:rPr lang="en-US" smtClean="0"/>
              <a:t>4/2/2021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101553F-D6EA-40FD-854B-5E22C77350D4}" type="slidenum">
              <a:rPr lang="en-US" smtClean="0"/>
              <a:t>‹#›</a:t>
            </a:fld>
            <a:endParaRPr lang="en-US" dirty="0"/>
          </a:p>
        </p:txBody>
      </p:sp>
    </p:spTree>
    <p:extLst>
      <p:ext uri="{BB962C8B-B14F-4D97-AF65-F5344CB8AC3E}">
        <p14:creationId xmlns:p14="http://schemas.microsoft.com/office/powerpoint/2010/main" val="42289727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6375"/>
            <a:ext cx="2057400" cy="43878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6375"/>
            <a:ext cx="6019800" cy="43878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ABFCB9-CCA7-44A2-82A6-1DBC57209AFF}" type="datetimeFigureOut">
              <a:rPr lang="en-US" smtClean="0"/>
              <a:t>4/2/2021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101553F-D6EA-40FD-854B-5E22C77350D4}" type="slidenum">
              <a:rPr lang="en-US" smtClean="0"/>
              <a:t>‹#›</a:t>
            </a:fld>
            <a:endParaRPr lang="en-US" dirty="0"/>
          </a:p>
        </p:txBody>
      </p:sp>
    </p:spTree>
    <p:extLst>
      <p:ext uri="{BB962C8B-B14F-4D97-AF65-F5344CB8AC3E}">
        <p14:creationId xmlns:p14="http://schemas.microsoft.com/office/powerpoint/2010/main" val="22264760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6763" y="0"/>
            <a:ext cx="9130473" cy="5143500"/>
          </a:xfrm>
          <a:prstGeom prst="rect">
            <a:avLst/>
          </a:prstGeom>
        </p:spPr>
      </p:pic>
    </p:spTree>
    <p:extLst>
      <p:ext uri="{BB962C8B-B14F-4D97-AF65-F5344CB8AC3E}">
        <p14:creationId xmlns:p14="http://schemas.microsoft.com/office/powerpoint/2010/main" val="36768195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6763" y="0"/>
            <a:ext cx="9130473" cy="5143500"/>
          </a:xfrm>
          <a:prstGeom prst="rect">
            <a:avLst/>
          </a:prstGeom>
        </p:spPr>
      </p:pic>
      <p:grpSp>
        <p:nvGrpSpPr>
          <p:cNvPr id="3" name="Group 2"/>
          <p:cNvGrpSpPr/>
          <p:nvPr userDrawn="1"/>
        </p:nvGrpSpPr>
        <p:grpSpPr>
          <a:xfrm>
            <a:off x="463012" y="3790950"/>
            <a:ext cx="1371600" cy="1123950"/>
            <a:chOff x="463012" y="3790950"/>
            <a:chExt cx="1371600" cy="1123950"/>
          </a:xfrm>
        </p:grpSpPr>
        <p:sp>
          <p:nvSpPr>
            <p:cNvPr id="4" name="Rounded Rectangle 3"/>
            <p:cNvSpPr/>
            <p:nvPr/>
          </p:nvSpPr>
          <p:spPr>
            <a:xfrm>
              <a:off x="463012" y="3790950"/>
              <a:ext cx="1371600" cy="1123950"/>
            </a:xfrm>
            <a:prstGeom prst="roundRect">
              <a:avLst/>
            </a:prstGeom>
            <a:solidFill>
              <a:schemeClr val="bg1"/>
            </a:solidFill>
            <a:ln>
              <a:solidFill>
                <a:srgbClr val="86C2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615412" y="3944921"/>
              <a:ext cx="1078424" cy="816007"/>
            </a:xfrm>
            <a:prstGeom prst="rect">
              <a:avLst/>
            </a:prstGeom>
          </p:spPr>
        </p:pic>
      </p:grpSp>
      <p:grpSp>
        <p:nvGrpSpPr>
          <p:cNvPr id="6" name="Group 5"/>
          <p:cNvGrpSpPr/>
          <p:nvPr userDrawn="1"/>
        </p:nvGrpSpPr>
        <p:grpSpPr>
          <a:xfrm>
            <a:off x="6934200" y="3790950"/>
            <a:ext cx="1676400" cy="1123950"/>
            <a:chOff x="6934200" y="3790950"/>
            <a:chExt cx="1676400" cy="1123950"/>
          </a:xfrm>
        </p:grpSpPr>
        <p:sp>
          <p:nvSpPr>
            <p:cNvPr id="8" name="Rounded Rectangle 7"/>
            <p:cNvSpPr/>
            <p:nvPr/>
          </p:nvSpPr>
          <p:spPr>
            <a:xfrm>
              <a:off x="6934200" y="3790950"/>
              <a:ext cx="1676400" cy="1123950"/>
            </a:xfrm>
            <a:prstGeom prst="roundRect">
              <a:avLst/>
            </a:prstGeom>
            <a:solidFill>
              <a:schemeClr val="bg1"/>
            </a:solidFill>
            <a:ln>
              <a:solidFill>
                <a:srgbClr val="86C2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7078980" y="3977256"/>
              <a:ext cx="1447800" cy="783672"/>
            </a:xfrm>
            <a:prstGeom prst="rect">
              <a:avLst/>
            </a:prstGeom>
          </p:spPr>
        </p:pic>
      </p:grpSp>
    </p:spTree>
    <p:extLst>
      <p:ext uri="{BB962C8B-B14F-4D97-AF65-F5344CB8AC3E}">
        <p14:creationId xmlns:p14="http://schemas.microsoft.com/office/powerpoint/2010/main" val="4467709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6763" y="0"/>
            <a:ext cx="9130473" cy="5143500"/>
          </a:xfrm>
          <a:prstGeom prst="rect">
            <a:avLst/>
          </a:prstGeom>
        </p:spPr>
      </p:pic>
    </p:spTree>
    <p:extLst>
      <p:ext uri="{BB962C8B-B14F-4D97-AF65-F5344CB8AC3E}">
        <p14:creationId xmlns:p14="http://schemas.microsoft.com/office/powerpoint/2010/main" val="42833705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6763" y="0"/>
            <a:ext cx="9130473" cy="5143500"/>
          </a:xfrm>
          <a:prstGeom prst="rect">
            <a:avLst/>
          </a:prstGeom>
        </p:spPr>
      </p:pic>
    </p:spTree>
    <p:extLst>
      <p:ext uri="{BB962C8B-B14F-4D97-AF65-F5344CB8AC3E}">
        <p14:creationId xmlns:p14="http://schemas.microsoft.com/office/powerpoint/2010/main" val="39999826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6763" y="0"/>
            <a:ext cx="9130473" cy="5143500"/>
          </a:xfrm>
          <a:prstGeom prst="rect">
            <a:avLst/>
          </a:prstGeom>
        </p:spPr>
      </p:pic>
    </p:spTree>
    <p:extLst>
      <p:ext uri="{BB962C8B-B14F-4D97-AF65-F5344CB8AC3E}">
        <p14:creationId xmlns:p14="http://schemas.microsoft.com/office/powerpoint/2010/main" val="2490884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6763" y="0"/>
            <a:ext cx="9130473" cy="5143500"/>
          </a:xfrm>
          <a:prstGeom prst="rect">
            <a:avLst/>
          </a:prstGeom>
        </p:spPr>
      </p:pic>
      <p:pic>
        <p:nvPicPr>
          <p:cNvPr id="6" name="Picture 5"/>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789542" y="2419350"/>
            <a:ext cx="1304893" cy="987369"/>
          </a:xfrm>
          <a:prstGeom prst="rect">
            <a:avLst/>
          </a:prstGeom>
        </p:spPr>
      </p:pic>
      <p:pic>
        <p:nvPicPr>
          <p:cNvPr id="9" name="Picture 8"/>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609600" y="742950"/>
            <a:ext cx="1751838" cy="948243"/>
          </a:xfrm>
          <a:prstGeom prst="rect">
            <a:avLst/>
          </a:prstGeom>
        </p:spPr>
      </p:pic>
    </p:spTree>
    <p:extLst>
      <p:ext uri="{BB962C8B-B14F-4D97-AF65-F5344CB8AC3E}">
        <p14:creationId xmlns:p14="http://schemas.microsoft.com/office/powerpoint/2010/main" val="2402266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6763" y="0"/>
            <a:ext cx="9130473" cy="5143500"/>
          </a:xfrm>
          <a:prstGeom prst="rect">
            <a:avLst/>
          </a:prstGeom>
        </p:spPr>
      </p:pic>
    </p:spTree>
    <p:extLst>
      <p:ext uri="{BB962C8B-B14F-4D97-AF65-F5344CB8AC3E}">
        <p14:creationId xmlns:p14="http://schemas.microsoft.com/office/powerpoint/2010/main" val="40052985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4F2A3B18-192C-46FC-9269-6C5BB59164C0}" type="datetimeFigureOut">
              <a:rPr lang="en-US" smtClean="0"/>
              <a:t>4/2/2021</a:t>
            </a:fld>
            <a:endParaRPr lang="en-US" dirty="0"/>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8284585E-B9C0-44AC-8EA4-ECDE1C0F3642}" type="slidenum">
              <a:rPr lang="en-US" smtClean="0"/>
              <a:t>‹#›</a:t>
            </a:fld>
            <a:endParaRPr lang="en-US" dirty="0"/>
          </a:p>
        </p:txBody>
      </p:sp>
    </p:spTree>
    <p:extLst>
      <p:ext uri="{BB962C8B-B14F-4D97-AF65-F5344CB8AC3E}">
        <p14:creationId xmlns:p14="http://schemas.microsoft.com/office/powerpoint/2010/main" val="21455035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84" r:id="rId4"/>
    <p:sldLayoutId id="2147483654" r:id="rId5"/>
    <p:sldLayoutId id="2147483688" r:id="rId6"/>
    <p:sldLayoutId id="2147483655" r:id="rId7"/>
    <p:sldLayoutId id="2147483685" r:id="rId8"/>
    <p:sldLayoutId id="2147483686" r:id="rId9"/>
    <p:sldLayoutId id="2147483687" r:id="rId10"/>
    <p:sldLayoutId id="2147483652" r:id="rId11"/>
    <p:sldLayoutId id="2147483653" r:id="rId12"/>
    <p:sldLayoutId id="2147483656" r:id="rId13"/>
    <p:sldLayoutId id="2147483657" r:id="rId14"/>
    <p:sldLayoutId id="2147483658" r:id="rId15"/>
    <p:sldLayoutId id="2147483659" r:id="rId16"/>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6375"/>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07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4AABFCB9-CCA7-44A2-82A6-1DBC57209AFF}" type="datetimeFigureOut">
              <a:rPr lang="en-US" smtClean="0"/>
              <a:t>4/2/2021</a:t>
            </a:fld>
            <a:endParaRPr lang="en-US" dirty="0"/>
          </a:p>
        </p:txBody>
      </p:sp>
      <p:sp>
        <p:nvSpPr>
          <p:cNvPr id="5" name="Footer Placeholder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4767263"/>
            <a:ext cx="21336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B101553F-D6EA-40FD-854B-5E22C77350D4}" type="slidenum">
              <a:rPr lang="en-US" smtClean="0"/>
              <a:t>‹#›</a:t>
            </a:fld>
            <a:endParaRPr lang="en-US" dirty="0"/>
          </a:p>
        </p:txBody>
      </p:sp>
    </p:spTree>
    <p:extLst>
      <p:ext uri="{BB962C8B-B14F-4D97-AF65-F5344CB8AC3E}">
        <p14:creationId xmlns:p14="http://schemas.microsoft.com/office/powerpoint/2010/main" val="152585966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xml"/><Relationship Id="rId1" Type="http://schemas.openxmlformats.org/officeDocument/2006/relationships/slideLayout" Target="../slideLayouts/slideLayout2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3.xml"/><Relationship Id="rId1" Type="http://schemas.openxmlformats.org/officeDocument/2006/relationships/slideLayout" Target="../slideLayouts/slideLayout3.xml"/><Relationship Id="rId4" Type="http://schemas.openxmlformats.org/officeDocument/2006/relationships/image" Target="../media/image14.png"/></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30.xml"/><Relationship Id="rId1" Type="http://schemas.openxmlformats.org/officeDocument/2006/relationships/slideLayout" Target="../slideLayouts/slideLayout3.xml"/><Relationship Id="rId4" Type="http://schemas.openxmlformats.org/officeDocument/2006/relationships/image" Target="../media/image16.png"/></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AutoShape 4" descr="data:image/jpeg;base64,/9j/4AAQSkZJRgABAQAAAQABAAD/2wCEAAkGBhQSEBQUExQUFRQWGRgaFxgXGRcYGBgXHCEbHRYcGBobHCgeGBolGxgXIC8gIycpLCwsFx8xNTAqNSYrLCkBCQoKDgwOGg8PGiwkHiQqNi0pLi81LzQsLDYsLCosLDAtLCo1LCwtLC00NSwsLCwsLywsLCwvLCwsLCwsLyksLP/AABEIAL8BCAMBIgACEQEDEQH/xAAcAAACAwEBAQEAAAAAAAAAAAAABgUHCAQDAgH/xABNEAACAQICBQULCQYEBQUBAAABAgMAEQQSBQYHITETQVFh0hciMjVxc4GRk7GyFBUWMzRSVHKhQmKCkqLBIySD0UNTY7PCNkTD8PEl/8QAGwEAAgMBAQEAAAAAAAAAAAAAAAQCAwUBBgf/xAA7EQABAwICBAwGAQQCAwAAAAABAAIDBBESIQUxQVETFBYiMmFxgZGhseEzNFNjwfByBhUj0TVCUoLx/9oADAMBAAIRAxEAPwC1tLaSOYopsBxI4k0v/SGD8TF7ZO1UhjfDfymsvAV4yGnfpOaV0jyMJy8/9LRc4QtbYa1pD6QQfiYfbJ2qPpBB+Jh9snarOFqLU5yfb9U+HuocaO5aP+kEH4mH2ydqj6QQfiYfbJ2qzhai1HJ9v1T4e6ONHctH/SCD8TD7ZO1R9IIPxMPtk7VZwtRajk+36p8PdHGjuWj/AKQQfiYfbJ2qPpBB+Jh9snarOFqLUcn2/VPh7o40dy0f9IIPxMPtk7VH0gg/Ew+2TtVnC1FqOT7fqnw90caO5aP+kEH4mH2ydqj6QQfiYfbJ2qzhai1HJ9v1T4e6ONHctH/SCD8TD7ZO1R9IIPxMPtk7VZwtRajk+36p8PdHGjuWj/pBB+Jh9snao+kEH4mH2ydqs4WotRyfb9U+HujjR3LR/wBIIPxMPtk7VH0gg/Ew+2TtVnC1FqOT7fqnw90caO5aP+kEH4mH2ydqj6QQfiYfbJ2qzhai1HJ9v1T4e6ONHctH/SCD8TD7ZO1R9IIPxMPtk7VZwtRajk+36p8PdHGjuWj/AKQQfiYfbJ2qPpBB+Jh9snarOFqLUcn2/VPh7o40dy0f9IIPxMPtk7VH0gg/Ew+2TtVnC1FqOT7fqnw90caO5aP+kEH4mH2ydqj6QQfiYfbJ2qzhai1HJ9v1T4e6ONHctH/SCD8TD7ZO1Xfo/TF++jkDrexysGW/RcE76zDark2Q+L288/wx0nW6OdQR8PHIbgqccvCHCQrfwmKDiiovQ777eSivWwPMkTXnaAfEJBws4hR+N8N/KazAK0/jfDfymswCvPaD+LP2j1cnKjot/dy+4oizBVBZmIAAFySeAA5zViaE2PuyhsTLyZP7EYDMPKx70HyA+WvTZDq+CXxbi+U5Ir8xt37DrsQvpanrWfWNMFhzK4LG4VFG4sx4C/MLAknoFc0jpObh+LU2vaevcL5dqIoW4cb0rTbHMOR3s04PSeTYekZR7xSNrXqPNgbM1pIibCRQQL8wYfsn1g9NNug9rrPOqTxIkbkDMha6X3Atfwhfja1WDpPRyTwvDILq4Knq6COsGxHkpXj1bQytFTm09nkRtG5T4OOQczWs3V9RxliFAuSQAOkncB669MZhTFI8beEjMp8qkg+6p/Z1ovl9Iw3F1jvI38Pg/wBRWvVyyiOMyHUBdJNbc2TauxhbC+Ja/PaMcef9ulHXXVD5BJGocyLIpIYqF3g2YWBPSp9NXm86hlUne18o6bC5/Skza1ozlMEJAN8Lg/wt3rfqVPoryOj9K1L6hjZnXa7LUO7ZvT0sLAwlozVN1YGrWzBcVhYpzOyFwTlCA2sxXjmF+FV/V77OvFmG8j/G9bWmamWngD4jY4rbNx3peBge6xVUa6asDAzrEJDJmQPcqFtcsLWBP3f1qBRbkDpIp52w/bYvMr8clI8PhL5R76coJXS07HvNyRmq5AGvICs8bGE/FP7Ne3SrqpqauMxE8JlKCK+8KGzWbLwuLdNXknN6KpLV3WwYDGYlzGZM5dbBgtrOTfeDWDQVlZUxSgOu4AYdW893impY2MLdyZu4wn4p/Zr26O4wn4p/Zr26ltV9o643ECEQMhKs2YuG8HqAptxM2RGa18qs1umwJ/tSE9dpKB4jkdYnqb+ArGxxOFwPVV4Ni6fin9mvbpV1Y1MXF4qeAylBFmswUEtZsvC4t000jbQn4V/aL2a5NlOI5TH4p7WzoWt0Xe9v1rVZLpCKCV85sQBh6Pfq/KpIic5ob3r503spTD4aWYYhmMaFspjAvbmvm3VXVaB108X4rzT1R+r+iTicVFCN2dgCehRvc/yg0xoiskmgfJO69j1arA7FCeMNcA1TGqmz+bGjPcRQ3tnYXLdORefykgU6R7HMNbfNOT0jkwPVkPvp6w+HWNFRAFVQAoHAAbgKrXSu2BlnZYYUaJSRmctme3OLblB5rg1lCtr6+R3F8gOzuuTtV/Bxxjnrj1g2SSRKXwz8sBvKMAJLfu23Mercar8itFaB0ymLw6TJcBxwPFWG5gfIRVW7V9AiHErMgss4Ja3DlFtm9YIPlvT2i9JSySmnqOlsPZrBVU0LQ3G3UufUrUJcfFJIZmjyPlsEDX3A33sOmprSGx7JE7Rzs7qpKqYwMxAva+bdfhUhsb+yz+eHwLVgUhX6UqYapzGO5oOqw3DqurYoWOYCQsyVYGrWy9cVhY5zOyFwTlCA2sSOOYX4VA6/aD+S46RQLI/+InRla9x6GzD0CrV2deLMP5G+Jq1tJ1z2UrJoDbERu1EE7VRDGC8tcqY1g0WMNipYAxYRtlzEWvuB4X3catTZD4vbzz/DHVc6+eM8V5z+y1Y2yHxe3nn+GOqtLOL9Htc7WcJ8lKAWlIVk6H8L1UUaH8L1UVtUfy8f8R6BKydM9q4cb4b+U1mAVp/G+G/lNZgFYWg/iz9o9XJuo6Lf3cr42e4bJo3Dj7ylz5WYn3WpQ2z4o58NHzBXc+UlQPcad9Smvo7C+aQerd/akDbIP81Af+kfiP8AuKz9H87Sjid7vyrZcoR3KvjVtxbX8MqKDHOzBVB3IBewvbv+nqqpKL16mqooqq3CjUkmSOZqUjrDpFcRippkUqsjFgDa4va/Drqw9jei7RzzkeERGvkXvm/Ur/LVV1oLU/RfyfAwR2s2QM35m75v1NvRWZpuQQ0gibtsO4foV1OMT7lLet+sHJaWwCX71Dd/9Y8nv/hH6046Y0eJ8PLCf+IjL6SNx9BsfRVJa64l5tITyKr2D5VIDcE70W3dIv6au/ReM5WCKT76K3pIBP61i6QpzTwwPbrAz7el6kpiJ2NzgVm90IJB3EGxHQRxq9tnXizDeR/jeqq1/wBGchpGdQLK55RfI+8/1Zh6KtXZz4sw/kf43rU03IJaNjxqJB8QVTTi0hCQ9sP22LzK/HJSPD4S+Ue+nnbD9ti8yvxyUjQ+EvlHvrU0Z8pH2KmbplaXTm9FZv0p9fL5yT4jWkU5vRWbdJn/AB5fOP8AEaw/6d6Uvd+UxV7Ez7KfGS+bk9wq4dKfUS+bf4TVPbKfGS+bk9wq4dKfUS+bf4TVGm/nW9g9Sp0/wys3CrA2N/ap/ND4hVfirA2N/ap/ND4hXo9KfKSdiUh6YVg66eL8V5p6rPZLh82kC33InI9JVf8AyqzNdPF+K809V1seb/Oy9cLfHHXnaAkaNnt1+gTUvxWq0NP4jk8JiH+7FIfUprOdaF1uW+AxQH/Jl+E1ns07/To/xPPX+FXVdIK3djuIvg5V+5KbfxKp/tXptfw4OBRudJVt/ErA+4Vy7GR/l8Qf+qvwj/epHaw1tHHrljHxH+1IP5ul8v8AyHmBdWD4HcuHY39ln88PgWmJtN5NKfJmO6SBXT86tJmHpX4KXdjf2Wfzw+BaiNp+PaDSeHlTwo40Yeh33eQjd6alJTio0hLEdoy7bCyA7BE0qe2s6E5XCLMo76A7/NtYN6jlPrqV2deLMP5G+JqmIpI8VhwfCimT1q43jy2Nq49UtGth8HHC3GMut+kZ2sfSLH01nvqCaLgHa2v8rH0PqrQ3/JiG0KmtfPGeK85/ZasbZD4vbzz/AAx1XOvnjPFec/stWNsh8Xt55/hjrf0n/wAazsb6JWH4p71ZOh/C9VFGh/C9VFblH8vH/EegSsnTPauHG+G/lNZgFafxvhv5TWYBWFoP4s/aPVybqOi393K69lekBJo9Uv30TMhHUTmX9G/SovbDolnhhnUXEZZX6le1ierMtv4hSZqLrX8hxF2uYZLLIBxH3WA5yLndzgmrvw+JjniDIUkjccRZlIPEH/Y0hWMfo+u4wBdpN/HWO1WRkSx4NqzngcC00qRILu5CgdZ/24+itDJoODIqmKJgoC70Q8BbnFfOA1fw8LF4oIo2PEqoB9fMPJUDr5rsmEiaONgcQwsAN/Jg/tN0HoHT1VGqrZNJSsjgBFvztNtgXWRiEEuVfNo9MVpoxRqqxGe1lAVQkfh2A3WIRvLfrq7XcAEkgAcSTYD01VWx3ReaaacjwFCKf3n3t/Sv9VNG1PH8no5155WVPRfM36Lb01PSbeHq46VpyaAPHWfCy5CcLC9M/wA5Rf8ANj/nX/evWKdX3qysP3SD7qzNkHQKsjYzj7SYiH7yrIB1qcrfoy+oUVmg+Lwula+9tlvdEdRicBZe+2XRn1E4H3o2+JP/ADpj2YzZtGRfumRfUxP966df9Gcvo+dQLsg5RfKm8/05h6aRNl2tyYcth5mCpI2ZGPgq+4EMeYEAb+Fx10MDqrRmBuZY7y/T5INmTXO1e+2XBNysEtjlKMhPMGBzAekMfVSJonBtLPFGgLMzqAB5d/oAufRWisThUlQq6q6NxDAMp6Nx3Vy6O0Bh4GLQwxxseJVQDbovxt1UUmmxBTiItu4at3eh9Pife6kCQN/MPdWaMRJmdj0kn1m9XPtA1yTDQPCjA4iRSoA38mDuLN0G17DjfqqlKf8A6fp3sjdI4dK1u6+fmq6pwJAGxOGynxkvm5PcKuHSn1Evm3+E1T2ynxkvm5PcKuLSn1Evm3+E1n6b+db2D1Ktp/hlZtFWBsb+1T+aHxCq/FWBsb+1T+aHxCvR6U+Uk7EpD0wrB108X4rzT1U+zXHiLSUVzYSBo/Sw73+oD11bGuni7FeaeqBilKsGUkMpBBHEEbwfXWPoSITUksZ2kjxAV9QcLwVpLG4YSROh4OrL/MCP71m/E4Zo3ZHBDISrA8xG41emp2uEeNiG8LOo/wASPnvzso51PHq4GpLGavYaVxJJBE7j9plBPVfp9NZ9DWO0Y98UzT/8/BVskYmALSl/ZZo0xaPDMLGV2cfl3KvrC38hFRe2THAQQRX3s5cjqUWH6t+hp60hpGPDxmSV1RF5z+gA5z0AVRGt2sRxuKaWxCDvY1PMg4X6ySSfLV+jI31dYapwsASf9DuUZiGR4FYOxv7LP54fAtL+2H7bH5lfikpg2N/ZZ/PD4Fpf2w/bo/Mr8clMwf8ALv7PwFB3wAmHZFpzPh3w7HvojmXzbcfU1/5hT/Wf9TdN/JMbFKTZL5ZPyNuPq3N/DWgKzdN03A1GManZ9+3/AH3q6nfibbcqC188Z4rzn9lqxtkPi9vPP8MdVzr54zxXnP7LVjbIfF7eef4Y619J/wDGs7G+iXh+Ke9WTofwvVRRofwvVRW5R/Lx/wAR6BKydM9q4cb4b+U1mAVqDGeG/lNUp3I8b0we0PYrzWiamKCWbhHAXOV+1ydnY5zW2CSq68BpWaA3hlkjJ45GK38oG4+mmruR43pg9oexR3I8b0we0PYrdOkKNwsZGpbgn7ioOfXLGuLNipiPzEe6xqHZrm53k06dyPG9MHtD2KO5HjemD2h7FRZW0TMmPaOyy6Y5DrBSphdKTRAiOWVATchHZQT02B41+YrScsoAklkkA3gO7MAeq5NqbO5HjemD2h7FHcjxvTB7Q9iu8fo73xtv3I4OTcUlV64bFvG2aN2RuF0Yqbc4uDe1OHcjxvTB7Q9ijuR43pg9oexUjpGkORkb4rnBP3JZbT+JIscROQf+rJ2q4Kde5HjemD2h7FHcjxvTB7Q9iuNr6Nup7V3g5DsKW8BrFiYRaKeVB0Bjb0DgK959cca4s2KmI6A5HutU73I8b0we0PYo7keN6YPaHsVWaugJxFzL78kYJNxSWTevynXuR43pg9oexR3I8b0we0PYq7+5Un1G+K5wT9yT8NinjbNG7I3C6sVNjx3g3rqbT+JIIOInIO4gyybx/NTN3I8b0we0PYo7keN6YPaHsVA11ETcvb5LvBybikqvfC46SIkxu6EixKMykjoJBG6m7uR43pg9oexR3I8b0we0PYqR0jSEWMjfFc4J+5K8um8QylWnmZTuIMjkEdBBNiK4qde5HjemD2h7FHcjxvTB7Q9iuNr6Nup7UcFIdhSZHIVIKkgjgQSCD1EbxUxHrrjlFhiprfmv+p31N9yPG9MHtD2KO5HjemD2h7FRfW0L+m9p7bLojkGoFKeO0lLM2aWR5D0uxa3kvw9Fc1OvcjxvTB7Q9ijuR43pg9oexUxpCkAsJG+K5wT9xSphdJyxAiOWRATchHZQT0kAi5rzxWMeU5pHdyBa7sWNui5PDeab+5HjemD2h7FHcjxvTB7Q9iucfo73xtuu8HJuKSq710/iQLDETgDh/iydqmbuR43pg9oexR3I8b0we0PYodX0btb2o4OQbCk2aZnYszFmO8liSSesneauHZD4vbzz/DHSh3I8b0we0PYqwtQdXpcHhTFNkzGRm705hYhQN9hv701k6Yq4JabBG8E3GQV0DHB9yE7aH8L1UUaH8L1UVvUfy8f8R6BKSdM9q4sX9Y35j76gNZdbIcCqGYOQ5IGQA8LE3uR01P4v6xvzH31WW2f6vC/nk9y14SmgZPXcG/USfyVqPcWx3Cke69g/u4j+Re3THgtY4pcIcWMwiCuxzABrJe+4HjuPPS3qvhtHHBYflRguU5Nc+cw581t+a5vfy0bTMUmG0byMSqglYKFUAAKO/ewHkA/ipiSmp3zNgiY4HFa51WGu3qoB7g0uJGpSuruveHxspjiEgYKW79QLgEA2sx37xUhrDrDHg4eVlDlcwXvACbm9uJG7dVU6Nwx0bpXC5jYOkWa/RKuV/QHv/LTntc8Xjzqe5qsm0fC2riYzoP8A0/hcbK4sJOsJm0FptMXAs0YYIxYDMAD3pIO4E84rk1l1uhwPJ8sJDymbLkAPg5b3uR94VHbLvFkX5pfjal/bRwwn+t/8VLw0kb9IGnPRuR4AqbpCIsW1WJo/GrNEkq3yyKGF9xsRcX666KitVPsGF8zH8IqVrMmaGSOaNQJHmrmm4BUHrLrfDgeT5YSHlM2XIAfBte92HSKhotreCJsROvWUBA9TE/pUPtn/APa/6v8A4V56x4DCjQkD5YlnMcGUgKHZiFzXtvO7MTet6moaZ0ETpGuJebZHVmUq+R4c4DYnzH6zQxYT5VcvD3tiliTmNhYEjn434Uuja9g/uz/yL26UtGux1fxQN8onXL64y1vT7zUps9hwZ0dKcUIPrHuZMmbLkj8G/fcb2tz8Kn/bqeGN7pA51n4ctdrD/a5wrnEAZZJ+0FrDDjI88D5gDZgRZlPQw5vdUfrHr1hsE2SQs0lr5EAJAPDMSQFv66Rdjxb5XNa/J8l338y5b9ds361xamQLjtLM86hweVlKtvBP7II5wLjd+6K4dFwxzSl5JYwXttz2eXou8M4tFtZVh6vbQcLjH5NCySHgsgAzflIJBPVxrz01tGw2FneGRZi6WvlVSN4DCxLDmIpE2laPTCY+N4FEd0WQBRYB1Yi4A4cBTrrfobDy4GfFGFOVaEOHt3wOUZd/ULD0VB1JSNdHJZ2CQWA2g3HkuiR5BG0LnO1/B/dxH8i9uu7S+0jDYaXk5FmLZUbvVUizgMOLDfY0pbK9A4fEJiDPCkmVkC5hewIa9vUKj9fVRdMANYRj5PcHwQgC3v1WpkaPo3VRpw13NFznr6NreKhwsgZi3pvO1/B/dxH8i9umfS2sEOGhE0zZUNrC12YkXAUDibVCYSTRE0gjjXBu7GyqEW54nd3vQDSTtRxZl0gkA3LGsaqOYF7Em3kKj+GlIqKCpnbG1jmCxLr7upTMjmNJJBTXhtrmDZ8rLMgP7TKCB5QrEgeg1K6f17w+EaMSco3KJnUxhWUrwBvmFRutmz+JsFyeGhQTR5chGVWbeA2Zja9xc7zxFferOqAODjTHYeNpYs6pmKuRGTmUXUkcSRbqqBZo8tErb2vYtuL9RC7eW+HzXj3XsH93EfyL267MbtJw0UUMjLNlmVmSyreynKc3fbjcVX+zHRUWIxbpNGsiiIkBhcXzLv8A1Nd+1zBpE2FjjUIixyZVG4Dvgd3pJp92j6PjTaYB19ZzytYqsSyYMatP5wQQiZiFjyByW3WUi+/0GlCXa7gw9gszL94KoHlALA29VR+0fHlNF4SMGwlEebrCIDb1kH0V76q6o4eXRF3iUySpI2cgFwQWCZTxFso3Dr6aRho6aOHhp7kF2EAbNefkVY6R5dhbuTtorSsWJiWWFg6Nz8CDzgg7wR0Gl/CbSsLJiFgAlV2fICyqFzXsN+bgTu4c9KmxjSB5aaG/esiyAdDKQpPqceqk/EYB2bFSp/wZATbiAzsA3oYL66ah0RDw8sTybC2E/wArqDp3YQQrr1l1thwIjMwkPKZguQA+Da97kfeFTQNVFtB0yMVgtHzc7crmHQ4EYcesH1ircTgPJWTV0gggjcekS4H/ANTZXsficRsyUpofwvVRRofwvVRXvaP5eP8AiPQLKk6Z7VxYv6xvzH31WW2f6vC/nk9y1ZuL+sb8x99KevGp7Y9Ygsix8mWJzKWvcAcxFuFeGo5mQ1+OQ2AJ/K03tLorBLWr2y3Dz4WCZpZw0iK5AMdgTv3XQm3pqP2paSz46KFQXEKqSov3zNZiN37oX9as7QWjjh8NDCWDGNFUsBYG3OBzUu6L1GePST42SZXzGQhQpBBbcu8nmXd6qcg0iOMPlmdcNDsA337sst6g6LmhrRr1quNctYpMY8cjwGAoCoIzb99x4SjeN/rpx180l8o0LBN99oifzWYN/UDTZrfq98uwphzhGzKysQWAI6r84JHpqAbZ5KdGjBmdLrLyivkawXfdbXvfMSb9dXMr6aRsTugWO1ZnLtsomJ4LhruF2bL2/wD5kX5pfjal/bRwwn+t/wDFXiNjcw4YtP5H7VS+ltm0k2FwkHLoDhxICxRiGzlSLC9xbLz1Fr6SOsFSJb3cbixyuD+bBBDzHgwpm1UYfIMLv/4Mfwipaqs7jc1vtafyP2qs3BQZIkQm5VFW/TlAF/0rKro4A7HFJiuSTkRbxV8ZdazhZVxto/8Aa/6v/hXloLZNFNBDM87jlERyqootmANsxJvx42po151MbH8jllWPk898ylr5svCxFvBqe0PgTBh4YiQxjjRCRuBygC4HNwp7+5GGijjhfZwvfLrO8eir4LFIS4ZJW140VHhtDPFEuVFMducklxck85J56QdGaoLNoyfFhn5WJ2GXvcpRQhY8L3szHjzVbmtegzjMK8CuELFTmIJAsQeA8lcmqGqhweFeCR1lDuzEgFRlZVUixJ+6fXUqXSXAUvS5+O5G8ZXz61x8WJ+rKyhdkWIibCSIqqsiv/iEcWDeAT5BmX+HrpW2af4OlTG+5sssdv3gRu/pNN+qGoEuBxJkE6PGylWTIwJHFd97XBA/WvzWzZoMTMZ4ZORlNiwIJUsP2gQbq3/7V/G6bhpmY+bINeeRz/fJRwPwtNswlfbBKGxsSDeyxAEc92ZiB5bW9dPus0BTREyHiuHynyqoB91Qermy7kZxPiZeWZTmVQDbMOBYsbtbo6hTfp7RpxGGmhDBTIhUMRcC/ORz0rU1UIMEMbrtYcz3hTYx3OcRrSNsY+rxX54/c9QOv8AfTORvBYwKbdByg/oaftR9T2wCyhpFk5QqRlUrbKCOcm/GovWzZtJjMW06zpGCEFijEjKLcQRTUVbANISTF3NLbA57m9+xQdG7gg22d1LaM2c4TDzJNGsudDdbuSL2I3jn3E0gbSYjFpYSHcrCFwepbBv1Q1KHZDiPxq/yydunDWfU2PGwIjsVkjHeSAXtuAII51NuFQhqoqeobI6YyAgtORyGR2rrmFzSA2y6dZtZEwmFOIsHBK5Be2fMeY2P7Nz6K/NV9YPluG5bkzGCzKATmuF3XvYc9x6KSMPsflLKJcUDEvAKGJt0KGNl/WrIwOASGJYoxlRBlUdX9zz3rPqWUkUQZE7G+975iw3K1he43OQVT7IPt0nmW+JK6ttH1uH83J7xTDqXs/fA4hpWmSQMhWyqyneQb3JPRXtrzqM+PeJllWPIrL3ylr3IPMRWo6up/wC5CbFzcNr57j3qjg3cFhtmoHaZhidHYFxwXID/ABRi3w1P6m6QUaFRyRaOOUMegqX3Hrtb11OYnQSS4QYaXvlyKhI3G6gAMvQQRcUgSbH5gSqYpeSJ3gq4J6LqDlJpeKenqKcQSvw4X3GWsZ/7U3Nc12JovcLk2M4UnFSvzJEFPlZlt8Bro2d4FZsRpKJxdXUqfIXcescfRT5qtqxHgYeTjJYk5nc7izeTmA5h/vUbqjqY2DnxEjSq4m4AKRl75m33O/jU59IxyGdzTa4aG9diuNiIwg9d1T2klkhLYWT/AIMjm37xCqxHUQimtEpwHkpI1w2bHGYnlo5VjJUBwylrsNwIsRzWHop4Ubqo0rWx1UcRYcxfENxNvdShjLC66k9D+F6qKND+F6qK9lR/Lx/xHoFnSdM9q4sX9Y35j768q9cX9Y35j768q+bT/Fd2n1Ww3ohFFFFUqSKgtPa64bByCOYuGZcwyoWFrkcR1g1O1T+2P7ZH5kfE9aWjKVlVPwcmq2xVTPLG3CdINqGAZgOUdb87RuB6TbdU/pPTEcEDTuTyahSSozbmIAItx3sKr3aVobBxYSNokijmLqAEsCy2Oa4HEDdv/wB6+1kY6snNfcAFv90TKF9Ft3kFOuoKd7I5Y8QDnhpBtfPcqxK4EtNshdTndWwP3pfZtUvq/rZBjS4gLnJbNmUrxva1+PA1Xuz2DR7YeT5Z8n5TlO95V1VsuVeALDde9Nmlvk2F0biZ8EsS50yh4jcEk5BvBO8Fj6a7VUdMx/ARtfiuACbYc7LjJHkYiRZe2lNpWDgkMZd3ZTZuTXMAecZrgH0XqX0HrFBjELwPmt4QIIZTzZlO8eXhVd7LNWIMRHPJPGslmCKGvYC12Pl3jfzWrg1Wb5HpswoTkMkkJHSu/JfpIIU1ZLo2mIkiiLsbBe51HK/7+Vxsz8idRVjaS13w0GIGHkLiU5NwQkd/bLv9IqS0xpaPCwtLKSEWwNgWO82G4dZqqdevHa+XDe5ae9p3i2fyp8YpZ9DEDTAX/wAlsXlq8VMSuOPqUnDrNC2EOLBbkQGJOU5rKSp73jxFGr+s0ONV2gLEIQGzKV3neOPGk/Rf/pqTzc3/AHGo2M/U4nzifDRLQxNgmkF7sfhHZcBDZHFzRvCle6tgfvS+zapXQeuWFxbFIZLuBfKylGI5yAePoqrtmWAilxjrMiOvJMbOARe679/PvNfePhjh05GuEtlE0NghuATlEgHVYt6yOan5dFUuN0LMQcG4r5WVTZn2Dja11ZentdcNg5BHMXDMuYZULC1yOI6waje6tgfvS+zalDbB9ui8yvxvTbhtH6GYqoGCLNYAB1JLHcABm3kmluJ0sdPHLI15Lh/12KfCPLiARkpHSWveFgSF5GcLOmeOyE3XdxHMe+G6vDCbS8BI1uWKE/fRlHrtYUn7YMOsbYREAVVjkCgcAAUAArs1n1Lw40UuIijCSpHE7Fb9+CFDZhe19979VSjoaMxRufiBeSBqyzIF1wySYiBbJWWrAgEEEHeCN4I5rV+0i7I9KNJhHiY35FwF6kYXA8gIb109CsWqpzTzOiOz9CZY7G0FQOiNdsNiZzBEXMgDE3Qgd7ubea8dI7QsJBO0MjOHUgN3jFQTY8eixFIOzbxu/wCWf4hXDrno9pdKYwLvKgvbpCIhb9Ln0V6EaJp+NGIk4Qy+vrslOHfgxdauDTenYsJFysxITMFuoLG5vbcObdXRgMcs0SSpfJIoZbixsd4uOaqt0rpv5ToCO5u8Uscb9Pehsp9K29INWFqd4vwnmY/cKyqqhFPBiPSxlvVkr2SYnW2WUxRRRWUrkUUUUIUlofwvVRRofwvVRX0+j+Xj/iPQLFk6Z7VxYv6xvzH315V64v6xvzH315V82n+K7tPqthvRCKKKKpUkVUG2M/5yPzI+J6t+kXXzUGbHTrJHJEgWPJZ8973Y371Tu31raImjhqQ+Q2FiqJ2lzLBI2t+qQwEsO9pYnGY3GUkqRnW46iN/XVia6mM6FkMIAiKQlAOATPHlt6K69ddVDjsMsasqyIwZWa9uFmG4E7x7hXDDqfiPml8E8kRe4EbDPlCB1ezXW+6zAWHOKedWsnZBJI/nNeL9l9f71qvgy0uAGRCU9QNRoMbh5JJWlDLJlGRlAtlU77qd++mzWjV1cPoWaCLOVQBxmILbnDtwA6+alzD7K8dGLJi40B32V51F/IFpp1P1TnwwmGKmE6yqqgZpHAHfZgc44EHmqysqWGThmz4gHBwZY7LbVyNpthw96iNjUwOHxCc4kVrdTKAP1U0u4ActrDdd4+Uu1x0Jm3/01J6T2Y4jDtJJg5yEyscuZ0kyjfkuu5+Fhe39689kr4VZN7McU+ZVUqcqoBmJDcLkDffotTRdFaerhdixNtYDMZbfVQseaxwtZcW0E5NMqx3D/Ln0CwPuNPG1GQDRsvW0YHX3wP8AavnXjUMY7LIjiOZRluwJVlvcBrbxYk2IvxO6lqPZbjJCiYjFAxLwAaSSw/cVgAN27/7alY5qaVkD3SBpj1g7bW1eCmWvaXAC9136OS2rT9cUp9btXzsZ+pxPnE+GmzSOrwOj3wkNlHJ8mma9h1tYX6zu56j9QtU5MBHKsjo5dlYZM24AW35gKVfVxPpZxfNz7gdVwphhD29QVW6l6srjsQ0TO0YCFrqAd4Ki2/m31NbMYY4tIvFMg5VQ6xk/supIcAdJXNY9XXTNqPqBNgsS0skkTKUK2TPe5KnnUC26vnTez6Z9IfK8PJEnfI9nz3zi2bwVIsbfqa059IxTPkh4TmFuR3H1z2qlsTmgOtndLu2Af56LzK/G9Nmj9luFjeOVWxGZGRxd0tdSGF/8PhcV4a9ahTY7EJLHJEgWMKQ+e9wWO6ynd31RA2a6Q/Gj2uI/2pdtRG+ljjbPgIGeRzUi0h5JbdfG2n63Dfkl96Uw61Y1Y9Bi5sXhhRR0khOHoBPork1n2fz4qLCKJY80EWR2cuczd7cg5ST4J4799RseyXESFeXxYKruFuUcgdC57Bf/ALurkUlKYYWvlA4Mk6jnmbIcH4nWGtduxvCkQTyHg8igdeUb/iFWGK5NFaLjw8KQxCyILDpPOSTzkm5J666xWFXVAqJ3SjUdXoE1G3A0BU7s28bv+Wf4hUto5QdZJwRcEPcdI5NakdVNQJsLjmxDyRMpEgsufN35BHFQP1ruwmp8iaWkxpePk2DWUZs+9Qu/dbiOmt+prYHSyua7XFYdu5KsjcGgEbVV+seDfBzYjCf8NnRlv90XMZH8LlfXVy6neL8J5mP3CobXzUVsc0TxMiOgKsXzWZeK+CDvBv66YtA6PMGFhhYgtHGqki9iQLG199qU0hWx1NLHnz784d1rqcUZY87l30UUVgJpFFFFCFJaH8L1UUaH8L1UV9Po/l4/4j0CxZOme1cWL+sb8xryr1xf1j/mPvryr5tP8V3afVbDeiEUUUVSpIooooQioXTOuOFwsgjnkKOVDWyO243A3qpHMamqXdaNUcNiQ80qFpFjYAhmHghiNwNuJpmlEJktNe3Vr81B+IDmrx7pmA/559nL2a6cZr3g4hGXlIEqCRO8kN0NwDuXdwO476rPZpq9Di5pVnUsFjDCzMu/MBzHor22qYJIZ8NFGLImHVVFybAM9t53mvQHRlJxoUwLr6zq3diV4Z+DHkrZ0lpeLDwmaVssYy3NifCIC7gL8SKiNCro+TPjMPHHdS+aQRspBAu+4gcx5hz1FbQNKQvot1SWJm/we9V0Y7mS+4G9cmznxRifLP8A9taQipLUplu4HHh3AjJWl9326rps0JrVhsWWEEhcoAW711sDuHhAX4V56b1ywuEbJNLZ+ORQWYDmuBw9NqRdiv12I/JF8TUvaHxEDaRkbSIJUtJmvmsJL7s4G/KN46t3MKb/ALTFxiRvOLWAGwtiNwocO7CDtKt/QeteGxdxBIGYC5UgqwHTY8R1i9S9I2hdQsOMWuLwuI/wQQUSMhhe1mUuSe9PRx38aeaxqyOFj7QkkWzB1g7lfGXEc5fMkgVSxNgAST0AbyfVUNofXPC4qTk4Zcz2LWKuu4WvvYAc4rk2i6U5DR0tjZpLRr/F4X9Iaqz0PE2j8dgpG3CRI3PUst1YegGn6HRraindI4nFnhG+wuq5Ji1wA1bVc2ltLxYaIyzNlQEAmxbeTYbgCeNQY2l6P/559nL2K8dqfi2T88XxCl3UjVfCT6MeSeNcwaUGS5UqABY3vbdRS0dM6l4ebF0rc235Q+R+PC22pWPo7ScWIjEkLrIh3XXp6Dzg9RqDm2jYFGZWmIZSQRycvEGx/Z6aTdjM7cvOgvkKKx6Mwayny2LeqobV/BwS6VkTE5OSLT3ztkW4LZe+uOfrpluioWSytkJIYARa187+agZ3FrSNqs7BbQMFNIkccpLuQqjk5BcnhvK2FSemdOQ4WMSTvkUkKDZmuTc8FBPAGojRWq2jRKrwJCZIyGBSUuVI4Gwc8/TS5tHvisfhMEptfe3UX3X9CKT6aTjpqaeoDI8QbYl2K18uxWF72tubX2J70PpqLFR8pA2dLlb2K7xa4swB5xXdVYbIMcUkxOGbcdzgdDKckg+H1VZ9K19MKad0Y1bO9TifjbdFFFFIqxFFFFCEUUUUIUlofwvVRRofwvVRX0+j+Xj/AIj0CxZOme1cWL+sf8x99eVeuL+sf8xryr5tP8V3afVbDeiEUUUVSpIooooQiubSf1Evm3+E10144yIvG6jiysBfhcgge+psNnArh1Kq9jP2ifzS/EK89sX2yHzI+N6ZNnupM+BlleYxEOgUZGZjcMDvuo3bq+df9RsRjcRHJCYgqx5TnZgb5mO6yndYivUCrh/uZlxDDbXs1JPA7gbWzS5rNs2jwuDbELM7Ecn3pVQO+KjiDf8Aaqc2c+KMT5Z/+2tMutug5MTgWgjKhzydsxIXvWUneATwB5q4dUtVpcNgJoJDGXcyEZSSvfKFFyVB4joqh2kOGpLSvu7GPDLd3qQiwv5oyslTYy4EmKJNgI4ySeAF2vepvSerOA0pJI+HmAmW2do96km9iymwbhxUjhvr02e6lTYJ5jMYiJEVQEZm4E3vdRusaisfs0xUE7SYCYIpvYZ2R1B/ZuBZl8vQKtknhkrJHsmwmwwn/qchcFcDXCMAtvvS5o8T6L0msWe/fxq4UnLIj2tcdNmv0girwIqvdWNm8q4kYnGyCR1OYKCXJccGdmAvboHQN9WFSGl6iOZ7MBBIHOI1EqyBpaDdVXtj0peWCC+5QZG8rd6v6Bv5qXtdNaosbyPJxNEYlKbypuu7KN3RY+unwalTyaXOLmMRhDEqoZi1guWMEFbdBO/pqa1u1ZGKwjxRrGshKlCQFFwQd5AJAIuOHPWhBXU1PwMeuwzIOQLtdxtVTo3vxH9yS7rZpP5RoFJeduRzfmDBX/qBpHw+qrPox8YshsjkGO26wIBa+brva3NTxDqNivmqTBs0OflVdDnbLluCwJyXBuDzc9TOqWqrQYB8LPkOcyXyEkZXFuJA311ldFSROETgf8l7b2myDGXuzGzzXBskWH5GTGtpc5ExvckjenkXKdw6c1IOh9ApjNKSQOzKrPObra/eliOIIp61B1OxeBncyNE0LrZsrMWzA3RrFAOkHf8AtdVQkuzTHriJJYZYkLM5VlkkVgGJPER7txqcVRCyeciUDEBhPj6ellwtcWt5upOOq2ocWBkd45JHLrlIfJYC4O7Ko6KrhdcETS8uMdDIoLiMAgbrZENz+6P1qfh1O0wrA/KlbqaeYg+UZN9TuoGpTYOOXlxE7uy2y98AqjdvZRvuTVLZoYBJLLIJHOAbYZG21SwudYNFrKv9A6wqNMLiFBSOWUgqSDYS7jcj9439FXhSHr5qDLi5o5MPySFUytmJTeDdSMqnpPqFO+FzZFz2z5RmtvGa3fW6r3pHSk0NQ2OWPXaxG0W1flWQtc0kFetFFFYqYRRRRQhFFFFCFJaH8L1UUaH8L1UV9Po/l4/4j0CxZOme1fGlMIQ5I4GuC1Nc+HDDfUbJoW5rGqtAMmkMjH4b52tf8hMsqi0WIUNai1S/zHR8x0ryb+75e6nxzqURai1S/wAx0fMdHJv7vl7o451KItRapf5jo+Y6OTf3fL3RxzqURai1S/zHR8x0cm/u+XujjnUoi1Fql/mOj5jo5N/d8vdHHOpRFqLVL/MdHzHRyb+75e6OOdSiLUWqX+Y6PmOjk393y90cc6lEWotUv8x0fMdHJv7vl7o451KItRapf5jo+Y6OTf3fL3RxzqURai1S/wAx0fMdHJv7vl7o451KItRapf5jo+Y6OTf3fL3RxzqURai1S/zHR8x0cm/u+XujjnUoi1Fql/mOj5jo5N/d8vdHHOpRFqLVL/MdHzHRyb+75e6OOdSiLV+MbVMfMdfcehADU2f040OBfJcdlvO5XDVm2QXloWE8TRUvDCFG6vyvUtaGgAagkibr/9k="/>
          <p:cNvSpPr>
            <a:spLocks noChangeAspect="1" noChangeArrowheads="1"/>
          </p:cNvSpPr>
          <p:nvPr/>
        </p:nvSpPr>
        <p:spPr bwMode="auto">
          <a:xfrm>
            <a:off x="307975" y="15876"/>
            <a:ext cx="298450" cy="29845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pic>
        <p:nvPicPr>
          <p:cNvPr id="5" name="Picture 4" title="Welcome slide"/>
          <p:cNvPicPr>
            <a:picLocks noChangeAspect="1"/>
          </p:cNvPicPr>
          <p:nvPr/>
        </p:nvPicPr>
        <p:blipFill rotWithShape="1">
          <a:blip r:embed="rId3" cstate="email">
            <a:extLst>
              <a:ext uri="{28A0092B-C50C-407E-A947-70E740481C1C}">
                <a14:useLocalDpi xmlns:a14="http://schemas.microsoft.com/office/drawing/2010/main" val="0"/>
              </a:ext>
            </a:extLst>
          </a:blip>
          <a:srcRect/>
          <a:stretch/>
        </p:blipFill>
        <p:spPr>
          <a:xfrm>
            <a:off x="43031" y="-27342"/>
            <a:ext cx="9094206" cy="5147310"/>
          </a:xfrm>
          <a:prstGeom prst="rect">
            <a:avLst/>
          </a:prstGeom>
        </p:spPr>
      </p:pic>
      <p:sp>
        <p:nvSpPr>
          <p:cNvPr id="6" name="TextBox 5"/>
          <p:cNvSpPr txBox="1"/>
          <p:nvPr/>
        </p:nvSpPr>
        <p:spPr>
          <a:xfrm>
            <a:off x="2133600" y="0"/>
            <a:ext cx="3657600" cy="1015663"/>
          </a:xfrm>
          <a:prstGeom prst="rect">
            <a:avLst/>
          </a:prstGeom>
          <a:noFill/>
        </p:spPr>
        <p:txBody>
          <a:bodyPr wrap="square" rtlCol="0">
            <a:spAutoFit/>
          </a:bodyPr>
          <a:lstStyle/>
          <a:p>
            <a:r>
              <a:rPr lang="en-US" sz="6000" dirty="0" smtClean="0">
                <a:solidFill>
                  <a:schemeClr val="bg1"/>
                </a:solidFill>
                <a:latin typeface="Arial" panose="020B0604020202020204" pitchFamily="34" charset="0"/>
                <a:cs typeface="Arial" panose="020B0604020202020204" pitchFamily="34" charset="0"/>
              </a:rPr>
              <a:t>Welcome!</a:t>
            </a:r>
            <a:endParaRPr lang="en-US" sz="6000" dirty="0">
              <a:solidFill>
                <a:schemeClr val="bg1"/>
              </a:solidFill>
              <a:latin typeface="Arial" panose="020B0604020202020204" pitchFamily="34" charset="0"/>
              <a:cs typeface="Arial" panose="020B0604020202020204" pitchFamily="34" charset="0"/>
            </a:endParaRPr>
          </a:p>
        </p:txBody>
      </p:sp>
      <p:sp>
        <p:nvSpPr>
          <p:cNvPr id="7" name="TextBox 6"/>
          <p:cNvSpPr txBox="1"/>
          <p:nvPr/>
        </p:nvSpPr>
        <p:spPr>
          <a:xfrm>
            <a:off x="2286000" y="819150"/>
            <a:ext cx="3762358" cy="353943"/>
          </a:xfrm>
          <a:prstGeom prst="rect">
            <a:avLst/>
          </a:prstGeom>
          <a:noFill/>
        </p:spPr>
        <p:txBody>
          <a:bodyPr wrap="square" rtlCol="0">
            <a:spAutoFit/>
          </a:bodyPr>
          <a:lstStyle/>
          <a:p>
            <a:r>
              <a:rPr lang="en-US" sz="1700" i="1" dirty="0" smtClean="0">
                <a:solidFill>
                  <a:schemeClr val="bg1"/>
                </a:solidFill>
                <a:latin typeface="Arial" panose="020B0604020202020204" pitchFamily="34" charset="0"/>
                <a:cs typeface="Arial" panose="020B0604020202020204" pitchFamily="34" charset="0"/>
              </a:rPr>
              <a:t>Fall Prevention in Construction</a:t>
            </a:r>
          </a:p>
        </p:txBody>
      </p:sp>
      <p:sp>
        <p:nvSpPr>
          <p:cNvPr id="8" name="TextBox 7"/>
          <p:cNvSpPr txBox="1"/>
          <p:nvPr/>
        </p:nvSpPr>
        <p:spPr>
          <a:xfrm>
            <a:off x="307975" y="4739236"/>
            <a:ext cx="8458200" cy="400110"/>
          </a:xfrm>
          <a:prstGeom prst="rect">
            <a:avLst/>
          </a:prstGeom>
          <a:noFill/>
        </p:spPr>
        <p:txBody>
          <a:bodyPr wrap="square" rtlCol="0">
            <a:spAutoFit/>
          </a:bodyPr>
          <a:lstStyle/>
          <a:p>
            <a:pPr algn="ctr"/>
            <a:r>
              <a:rPr lang="en-US" sz="1000" dirty="0">
                <a:solidFill>
                  <a:schemeClr val="bg1"/>
                </a:solidFill>
                <a:latin typeface="Arial Narrow" panose="020B0606020202030204" pitchFamily="34" charset="0"/>
              </a:rPr>
              <a:t>This material was produced under Grant Number SH-31216-SH7 from the Occupational Safety and Health Administration, U.S. Department of Labor. It does not necessarily reflect the views or policies of the U.S. Department of labor, nor does mention of trade names, commercial products, or organizations imply endorsement by the U.S. Government.</a:t>
            </a:r>
          </a:p>
        </p:txBody>
      </p:sp>
      <p:sp>
        <p:nvSpPr>
          <p:cNvPr id="9" name="Title 8"/>
          <p:cNvSpPr>
            <a:spLocks noGrp="1"/>
          </p:cNvSpPr>
          <p:nvPr>
            <p:ph type="title"/>
          </p:nvPr>
        </p:nvSpPr>
        <p:spPr>
          <a:xfrm>
            <a:off x="381000" y="0"/>
            <a:ext cx="2057400" cy="857250"/>
          </a:xfrm>
        </p:spPr>
        <p:txBody>
          <a:bodyPr>
            <a:normAutofit/>
          </a:bodyPr>
          <a:lstStyle/>
          <a:p>
            <a:r>
              <a:rPr lang="en-US" sz="900" dirty="0" smtClean="0">
                <a:solidFill>
                  <a:schemeClr val="bg1"/>
                </a:solidFill>
              </a:rPr>
              <a:t/>
            </a:r>
            <a:br>
              <a:rPr lang="en-US" sz="900" dirty="0" smtClean="0">
                <a:solidFill>
                  <a:schemeClr val="bg1"/>
                </a:solidFill>
              </a:rPr>
            </a:br>
            <a:endParaRPr lang="en-US" sz="900" dirty="0">
              <a:solidFill>
                <a:schemeClr val="bg1"/>
              </a:solidFill>
            </a:endParaRPr>
          </a:p>
        </p:txBody>
      </p:sp>
    </p:spTree>
    <p:extLst>
      <p:ext uri="{BB962C8B-B14F-4D97-AF65-F5344CB8AC3E}">
        <p14:creationId xmlns:p14="http://schemas.microsoft.com/office/powerpoint/2010/main" val="95384761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371600" y="438150"/>
            <a:ext cx="5791200" cy="857250"/>
          </a:xfrm>
        </p:spPr>
        <p:txBody>
          <a:bodyPr>
            <a:normAutofit/>
          </a:bodyPr>
          <a:lstStyle/>
          <a:p>
            <a:r>
              <a:rPr lang="en-US" b="1" dirty="0" smtClean="0">
                <a:solidFill>
                  <a:schemeClr val="bg1"/>
                </a:solidFill>
                <a:latin typeface="Arial" panose="020B0604020202020204" pitchFamily="34" charset="0"/>
                <a:cs typeface="Arial" panose="020B0604020202020204" pitchFamily="34" charset="0"/>
              </a:rPr>
              <a:t>OSHA Basics </a:t>
            </a:r>
            <a:endParaRPr lang="en-US" b="1" dirty="0">
              <a:solidFill>
                <a:schemeClr val="bg1"/>
              </a:solidFill>
              <a:latin typeface="Arial" panose="020B0604020202020204" pitchFamily="34" charset="0"/>
              <a:cs typeface="Arial" panose="020B0604020202020204" pitchFamily="34" charset="0"/>
            </a:endParaRPr>
          </a:p>
        </p:txBody>
      </p:sp>
      <p:sp>
        <p:nvSpPr>
          <p:cNvPr id="3" name="Content Placeholder 2"/>
          <p:cNvSpPr>
            <a:spLocks noGrp="1"/>
          </p:cNvSpPr>
          <p:nvPr>
            <p:ph idx="4294967295"/>
          </p:nvPr>
        </p:nvSpPr>
        <p:spPr>
          <a:xfrm>
            <a:off x="457200" y="1200150"/>
            <a:ext cx="8458200" cy="3886200"/>
          </a:xfrm>
        </p:spPr>
        <p:txBody>
          <a:bodyPr anchor="t">
            <a:normAutofit fontScale="92500"/>
          </a:bodyPr>
          <a:lstStyle/>
          <a:p>
            <a:pPr marL="0" indent="0">
              <a:buNone/>
            </a:pPr>
            <a:r>
              <a:rPr lang="en-US" sz="2400" dirty="0" smtClean="0">
                <a:solidFill>
                  <a:schemeClr val="bg1"/>
                </a:solidFill>
                <a:latin typeface="Arial" panose="020B0604020202020204" pitchFamily="34" charset="0"/>
                <a:cs typeface="Arial" panose="020B0604020202020204" pitchFamily="34" charset="0"/>
              </a:rPr>
              <a:t>General Duty Clause:</a:t>
            </a:r>
          </a:p>
          <a:p>
            <a:r>
              <a:rPr lang="en-US" sz="2200" dirty="0" smtClean="0">
                <a:solidFill>
                  <a:schemeClr val="bg1"/>
                </a:solidFill>
                <a:latin typeface="Arial" panose="020B0604020202020204" pitchFamily="34" charset="0"/>
                <a:cs typeface="Arial" panose="020B0604020202020204" pitchFamily="34" charset="0"/>
              </a:rPr>
              <a:t>Section 5(a)(1) of the OSH Act is known as “The General Duty Clause”. </a:t>
            </a:r>
          </a:p>
          <a:p>
            <a:pPr lvl="1"/>
            <a:r>
              <a:rPr lang="en-US" sz="1800" dirty="0" smtClean="0">
                <a:solidFill>
                  <a:schemeClr val="bg1"/>
                </a:solidFill>
                <a:latin typeface="Arial" panose="020B0604020202020204" pitchFamily="34" charset="0"/>
                <a:cs typeface="Arial" panose="020B0604020202020204" pitchFamily="34" charset="0"/>
              </a:rPr>
              <a:t>Requires </a:t>
            </a:r>
            <a:r>
              <a:rPr lang="en-US" sz="1800" dirty="0">
                <a:solidFill>
                  <a:schemeClr val="bg1"/>
                </a:solidFill>
                <a:latin typeface="Arial" panose="020B0604020202020204" pitchFamily="34" charset="0"/>
                <a:cs typeface="Arial" panose="020B0604020202020204" pitchFamily="34" charset="0"/>
              </a:rPr>
              <a:t>that each employer </a:t>
            </a:r>
            <a:r>
              <a:rPr lang="en-US" sz="1800" dirty="0" smtClean="0">
                <a:solidFill>
                  <a:schemeClr val="bg1"/>
                </a:solidFill>
                <a:latin typeface="Arial" panose="020B0604020202020204" pitchFamily="34" charset="0"/>
                <a:cs typeface="Arial" panose="020B0604020202020204" pitchFamily="34" charset="0"/>
              </a:rPr>
              <a:t>provides </a:t>
            </a:r>
            <a:r>
              <a:rPr lang="en-US" sz="1800" dirty="0">
                <a:solidFill>
                  <a:schemeClr val="bg1"/>
                </a:solidFill>
                <a:latin typeface="Arial" panose="020B0604020202020204" pitchFamily="34" charset="0"/>
                <a:cs typeface="Arial" panose="020B0604020202020204" pitchFamily="34" charset="0"/>
              </a:rPr>
              <a:t>a workplace that is free from recognized hazards that are causing or likely to cause death or serious physical harm.</a:t>
            </a:r>
          </a:p>
          <a:p>
            <a:pPr lvl="1"/>
            <a:r>
              <a:rPr lang="en-US" sz="1800" dirty="0" smtClean="0">
                <a:solidFill>
                  <a:schemeClr val="bg1"/>
                </a:solidFill>
                <a:latin typeface="Arial" panose="020B0604020202020204" pitchFamily="34" charset="0"/>
                <a:cs typeface="Arial" panose="020B0604020202020204" pitchFamily="34" charset="0"/>
              </a:rPr>
              <a:t>Can </a:t>
            </a:r>
            <a:r>
              <a:rPr lang="en-US" sz="1800" dirty="0">
                <a:solidFill>
                  <a:schemeClr val="bg1"/>
                </a:solidFill>
                <a:latin typeface="Arial" panose="020B0604020202020204" pitchFamily="34" charset="0"/>
                <a:cs typeface="Arial" panose="020B0604020202020204" pitchFamily="34" charset="0"/>
              </a:rPr>
              <a:t>be used by OSHA only where there is no standard that applies to the particular hazard and the employer has its own employees exposed to the alleged hazard</a:t>
            </a:r>
            <a:r>
              <a:rPr lang="en-US" sz="1800" dirty="0" smtClean="0">
                <a:solidFill>
                  <a:schemeClr val="bg1"/>
                </a:solidFill>
                <a:latin typeface="Arial" panose="020B0604020202020204" pitchFamily="34" charset="0"/>
                <a:cs typeface="Arial" panose="020B0604020202020204" pitchFamily="34" charset="0"/>
              </a:rPr>
              <a:t>. Required elements include:</a:t>
            </a:r>
            <a:endParaRPr lang="en-US" sz="1800" dirty="0">
              <a:solidFill>
                <a:schemeClr val="bg1"/>
              </a:solidFill>
              <a:latin typeface="Arial" panose="020B0604020202020204" pitchFamily="34" charset="0"/>
              <a:cs typeface="Arial" panose="020B0604020202020204" pitchFamily="34" charset="0"/>
            </a:endParaRPr>
          </a:p>
          <a:p>
            <a:pPr lvl="2"/>
            <a:r>
              <a:rPr lang="en-US" sz="1600" dirty="0" smtClean="0">
                <a:solidFill>
                  <a:schemeClr val="bg1"/>
                </a:solidFill>
              </a:rPr>
              <a:t>Employer fails to </a:t>
            </a:r>
            <a:r>
              <a:rPr lang="en-US" sz="1600" dirty="0">
                <a:solidFill>
                  <a:schemeClr val="bg1"/>
                </a:solidFill>
              </a:rPr>
              <a:t>keep the workplace free of a hazard to which employees </a:t>
            </a:r>
            <a:r>
              <a:rPr lang="en-US" sz="1600" dirty="0" smtClean="0">
                <a:solidFill>
                  <a:schemeClr val="bg1"/>
                </a:solidFill>
              </a:rPr>
              <a:t>were </a:t>
            </a:r>
            <a:r>
              <a:rPr lang="en-US" sz="1600" dirty="0">
                <a:solidFill>
                  <a:schemeClr val="bg1"/>
                </a:solidFill>
              </a:rPr>
              <a:t>exposed. </a:t>
            </a:r>
            <a:endParaRPr lang="en-US" sz="1600" dirty="0" smtClean="0">
              <a:solidFill>
                <a:schemeClr val="bg1"/>
              </a:solidFill>
            </a:endParaRPr>
          </a:p>
          <a:p>
            <a:pPr lvl="2"/>
            <a:r>
              <a:rPr lang="en-US" sz="1600" dirty="0" smtClean="0">
                <a:solidFill>
                  <a:schemeClr val="bg1"/>
                </a:solidFill>
              </a:rPr>
              <a:t>The </a:t>
            </a:r>
            <a:r>
              <a:rPr lang="en-US" sz="1600" dirty="0">
                <a:solidFill>
                  <a:schemeClr val="bg1"/>
                </a:solidFill>
              </a:rPr>
              <a:t>hazard was </a:t>
            </a:r>
            <a:r>
              <a:rPr lang="en-US" sz="1600" dirty="0" smtClean="0">
                <a:solidFill>
                  <a:schemeClr val="bg1"/>
                </a:solidFill>
              </a:rPr>
              <a:t>recognized.</a:t>
            </a:r>
          </a:p>
          <a:p>
            <a:pPr lvl="2"/>
            <a:r>
              <a:rPr lang="en-US" sz="1600" dirty="0" smtClean="0">
                <a:solidFill>
                  <a:schemeClr val="bg1"/>
                </a:solidFill>
              </a:rPr>
              <a:t>The </a:t>
            </a:r>
            <a:r>
              <a:rPr lang="en-US" sz="1600" dirty="0">
                <a:solidFill>
                  <a:schemeClr val="bg1"/>
                </a:solidFill>
              </a:rPr>
              <a:t>hazard was </a:t>
            </a:r>
            <a:r>
              <a:rPr lang="en-US" sz="1600" dirty="0" smtClean="0">
                <a:solidFill>
                  <a:schemeClr val="bg1"/>
                </a:solidFill>
              </a:rPr>
              <a:t>causing, </a:t>
            </a:r>
            <a:r>
              <a:rPr lang="en-US" sz="1600" dirty="0">
                <a:solidFill>
                  <a:schemeClr val="bg1"/>
                </a:solidFill>
              </a:rPr>
              <a:t>or was likely to </a:t>
            </a:r>
            <a:r>
              <a:rPr lang="en-US" sz="1600" dirty="0" smtClean="0">
                <a:solidFill>
                  <a:schemeClr val="bg1"/>
                </a:solidFill>
              </a:rPr>
              <a:t>cause, </a:t>
            </a:r>
            <a:r>
              <a:rPr lang="en-US" sz="1600" dirty="0">
                <a:solidFill>
                  <a:schemeClr val="bg1"/>
                </a:solidFill>
              </a:rPr>
              <a:t>death or serious physical harm. </a:t>
            </a:r>
            <a:endParaRPr lang="en-US" sz="1600" dirty="0" smtClean="0">
              <a:solidFill>
                <a:schemeClr val="bg1"/>
              </a:solidFill>
            </a:endParaRPr>
          </a:p>
          <a:p>
            <a:pPr lvl="2"/>
            <a:r>
              <a:rPr lang="en-US" sz="1600" dirty="0" smtClean="0">
                <a:solidFill>
                  <a:schemeClr val="bg1"/>
                </a:solidFill>
              </a:rPr>
              <a:t>There </a:t>
            </a:r>
            <a:r>
              <a:rPr lang="en-US" sz="1600" dirty="0">
                <a:solidFill>
                  <a:schemeClr val="bg1"/>
                </a:solidFill>
              </a:rPr>
              <a:t>was a feasible and useful method to correct the hazard.</a:t>
            </a:r>
            <a:endParaRPr lang="en-US" sz="16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00174819"/>
      </p:ext>
    </p:extLst>
  </p:cSld>
  <p:clrMapOvr>
    <a:masterClrMapping/>
  </p:clrMapOvr>
  <p:transition spd="slow">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371600" y="438150"/>
            <a:ext cx="5791200" cy="857250"/>
          </a:xfrm>
        </p:spPr>
        <p:txBody>
          <a:bodyPr>
            <a:normAutofit/>
          </a:bodyPr>
          <a:lstStyle/>
          <a:p>
            <a:r>
              <a:rPr lang="en-US" b="1" dirty="0" smtClean="0">
                <a:solidFill>
                  <a:schemeClr val="bg1"/>
                </a:solidFill>
                <a:latin typeface="Arial" panose="020B0604020202020204" pitchFamily="34" charset="0"/>
                <a:cs typeface="Arial" panose="020B0604020202020204" pitchFamily="34" charset="0"/>
              </a:rPr>
              <a:t> OSHA Basics</a:t>
            </a:r>
            <a:endParaRPr lang="en-US" b="1" dirty="0">
              <a:solidFill>
                <a:schemeClr val="bg1"/>
              </a:solidFill>
              <a:latin typeface="Arial" panose="020B0604020202020204" pitchFamily="34" charset="0"/>
              <a:cs typeface="Arial" panose="020B0604020202020204" pitchFamily="34" charset="0"/>
            </a:endParaRPr>
          </a:p>
        </p:txBody>
      </p:sp>
      <p:sp>
        <p:nvSpPr>
          <p:cNvPr id="3" name="Content Placeholder 2"/>
          <p:cNvSpPr>
            <a:spLocks noGrp="1"/>
          </p:cNvSpPr>
          <p:nvPr>
            <p:ph idx="4294967295"/>
          </p:nvPr>
        </p:nvSpPr>
        <p:spPr>
          <a:xfrm>
            <a:off x="228600" y="1200150"/>
            <a:ext cx="8686800" cy="3429000"/>
          </a:xfrm>
        </p:spPr>
        <p:txBody>
          <a:bodyPr anchor="t">
            <a:normAutofit/>
          </a:bodyPr>
          <a:lstStyle/>
          <a:p>
            <a:pPr marL="0" indent="0">
              <a:buNone/>
            </a:pPr>
            <a:r>
              <a:rPr lang="en-US" sz="2400" dirty="0" smtClean="0">
                <a:solidFill>
                  <a:schemeClr val="bg1"/>
                </a:solidFill>
                <a:latin typeface="Arial" panose="020B0604020202020204" pitchFamily="34" charset="0"/>
                <a:cs typeface="Arial" panose="020B0604020202020204" pitchFamily="34" charset="0"/>
              </a:rPr>
              <a:t>Accident Reporting:</a:t>
            </a:r>
          </a:p>
          <a:p>
            <a:r>
              <a:rPr lang="en-US" sz="2400" dirty="0">
                <a:solidFill>
                  <a:schemeClr val="bg1"/>
                </a:solidFill>
              </a:rPr>
              <a:t>OSHA Standard, 29 CFR Subpart 1904.39, </a:t>
            </a:r>
            <a:r>
              <a:rPr lang="en-US" sz="2400" i="1" dirty="0">
                <a:solidFill>
                  <a:schemeClr val="bg1"/>
                </a:solidFill>
              </a:rPr>
              <a:t>Reporting Fatality, Injury and Illness Information to the Government </a:t>
            </a:r>
            <a:endParaRPr lang="en-US" sz="2400" i="1" dirty="0" smtClean="0">
              <a:solidFill>
                <a:schemeClr val="bg1"/>
              </a:solidFill>
            </a:endParaRPr>
          </a:p>
          <a:p>
            <a:pPr lvl="1"/>
            <a:r>
              <a:rPr lang="en-US" sz="2000" dirty="0">
                <a:solidFill>
                  <a:schemeClr val="bg1"/>
                </a:solidFill>
              </a:rPr>
              <a:t>R</a:t>
            </a:r>
            <a:r>
              <a:rPr lang="en-US" sz="2000" dirty="0" smtClean="0">
                <a:solidFill>
                  <a:schemeClr val="bg1"/>
                </a:solidFill>
              </a:rPr>
              <a:t>equires employers </a:t>
            </a:r>
            <a:r>
              <a:rPr lang="en-US" sz="2000" dirty="0">
                <a:solidFill>
                  <a:schemeClr val="bg1"/>
                </a:solidFill>
              </a:rPr>
              <a:t>report all work related fatalities within eight (8) hours and all work-related inpatient hospitalizations, all amputations and all losses of an eye within 24 hours. Employers must orally report the fatality/hospitalization by telephone or in person to the OSHA Area Office or to the State Plan Office that is nearest to the site of the incident</a:t>
            </a:r>
            <a:r>
              <a:rPr lang="en-US" sz="2000" dirty="0" smtClean="0">
                <a:solidFill>
                  <a:schemeClr val="bg1"/>
                </a:solidFill>
              </a:rPr>
              <a:t>.</a:t>
            </a:r>
            <a:endParaRPr lang="en-US" sz="20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64085897"/>
      </p:ext>
    </p:extLst>
  </p:cSld>
  <p:clrMapOvr>
    <a:masterClrMapping/>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371600" y="438150"/>
            <a:ext cx="5791200" cy="857250"/>
          </a:xfrm>
        </p:spPr>
        <p:txBody>
          <a:bodyPr>
            <a:normAutofit/>
          </a:bodyPr>
          <a:lstStyle/>
          <a:p>
            <a:r>
              <a:rPr lang="en-US" b="1" dirty="0" smtClean="0">
                <a:solidFill>
                  <a:schemeClr val="bg1"/>
                </a:solidFill>
                <a:latin typeface="Arial" panose="020B0604020202020204" pitchFamily="34" charset="0"/>
                <a:cs typeface="Arial" panose="020B0604020202020204" pitchFamily="34" charset="0"/>
              </a:rPr>
              <a:t> OSHA Basics </a:t>
            </a:r>
            <a:endParaRPr lang="en-US" b="1" dirty="0">
              <a:solidFill>
                <a:schemeClr val="bg1"/>
              </a:solidFill>
              <a:latin typeface="Arial" panose="020B0604020202020204" pitchFamily="34" charset="0"/>
              <a:cs typeface="Arial" panose="020B0604020202020204" pitchFamily="34" charset="0"/>
            </a:endParaRPr>
          </a:p>
        </p:txBody>
      </p:sp>
      <p:sp>
        <p:nvSpPr>
          <p:cNvPr id="3" name="Content Placeholder 2"/>
          <p:cNvSpPr>
            <a:spLocks noGrp="1"/>
          </p:cNvSpPr>
          <p:nvPr>
            <p:ph idx="4294967295"/>
          </p:nvPr>
        </p:nvSpPr>
        <p:spPr>
          <a:xfrm>
            <a:off x="381000" y="1200150"/>
            <a:ext cx="8305800" cy="3886200"/>
          </a:xfrm>
        </p:spPr>
        <p:txBody>
          <a:bodyPr anchor="t">
            <a:normAutofit/>
          </a:bodyPr>
          <a:lstStyle/>
          <a:p>
            <a:pPr marL="0" indent="0">
              <a:buNone/>
            </a:pPr>
            <a:r>
              <a:rPr lang="en-US" sz="2900" dirty="0" smtClean="0">
                <a:solidFill>
                  <a:schemeClr val="bg1"/>
                </a:solidFill>
                <a:latin typeface="Arial" panose="020B0604020202020204" pitchFamily="34" charset="0"/>
                <a:cs typeface="Arial" panose="020B0604020202020204" pitchFamily="34" charset="0"/>
              </a:rPr>
              <a:t>Employee Rights:</a:t>
            </a:r>
          </a:p>
          <a:p>
            <a:r>
              <a:rPr lang="en-US" sz="2900" dirty="0" smtClean="0">
                <a:solidFill>
                  <a:schemeClr val="bg1"/>
                </a:solidFill>
                <a:latin typeface="Arial" panose="020B0604020202020204" pitchFamily="34" charset="0"/>
                <a:cs typeface="Arial" panose="020B0604020202020204" pitchFamily="34" charset="0"/>
              </a:rPr>
              <a:t>Right to refuse to work if you believe, in good faith, you are exposed to imminent danger.</a:t>
            </a:r>
          </a:p>
          <a:p>
            <a:r>
              <a:rPr lang="en-US" sz="2900" dirty="0" smtClean="0">
                <a:solidFill>
                  <a:schemeClr val="bg1"/>
                </a:solidFill>
                <a:latin typeface="Arial" panose="020B0604020202020204" pitchFamily="34" charset="0"/>
                <a:cs typeface="Arial" panose="020B0604020202020204" pitchFamily="34" charset="0"/>
              </a:rPr>
              <a:t>Protection from workplace retaliation if you refuse to work OR if you report your employer.</a:t>
            </a:r>
          </a:p>
          <a:p>
            <a:pPr marL="0" indent="0">
              <a:buNone/>
            </a:pPr>
            <a:endParaRPr lang="en-US" sz="20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45213838"/>
      </p:ext>
    </p:extLst>
  </p:cSld>
  <p:clrMapOvr>
    <a:masterClrMapping/>
  </p:clrMapOvr>
  <p:transition spd="slow">
    <p:push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371600" y="438150"/>
            <a:ext cx="5791200" cy="857250"/>
          </a:xfrm>
        </p:spPr>
        <p:txBody>
          <a:bodyPr>
            <a:normAutofit/>
          </a:bodyPr>
          <a:lstStyle/>
          <a:p>
            <a:r>
              <a:rPr lang="en-US" b="1" dirty="0" smtClean="0">
                <a:solidFill>
                  <a:schemeClr val="bg1"/>
                </a:solidFill>
                <a:latin typeface="Arial" panose="020B0604020202020204" pitchFamily="34" charset="0"/>
                <a:cs typeface="Arial" panose="020B0604020202020204" pitchFamily="34" charset="0"/>
              </a:rPr>
              <a:t> OSHA </a:t>
            </a:r>
            <a:r>
              <a:rPr lang="en-US" b="1" dirty="0" smtClean="0">
                <a:solidFill>
                  <a:schemeClr val="bg1"/>
                </a:solidFill>
                <a:latin typeface="Arial" panose="020B0604020202020204" pitchFamily="34" charset="0"/>
                <a:cs typeface="Arial" panose="020B0604020202020204" pitchFamily="34" charset="0"/>
              </a:rPr>
              <a:t>Basics     </a:t>
            </a:r>
            <a:endParaRPr lang="en-US" b="1" dirty="0">
              <a:solidFill>
                <a:schemeClr val="bg1"/>
              </a:solidFill>
              <a:latin typeface="Arial" panose="020B0604020202020204" pitchFamily="34" charset="0"/>
              <a:cs typeface="Arial" panose="020B0604020202020204" pitchFamily="34" charset="0"/>
            </a:endParaRPr>
          </a:p>
        </p:txBody>
      </p:sp>
      <p:sp>
        <p:nvSpPr>
          <p:cNvPr id="3" name="Content Placeholder 2"/>
          <p:cNvSpPr>
            <a:spLocks noGrp="1"/>
          </p:cNvSpPr>
          <p:nvPr>
            <p:ph idx="4294967295"/>
          </p:nvPr>
        </p:nvSpPr>
        <p:spPr>
          <a:xfrm>
            <a:off x="381000" y="1200150"/>
            <a:ext cx="8305800" cy="3886200"/>
          </a:xfrm>
        </p:spPr>
        <p:txBody>
          <a:bodyPr anchor="t">
            <a:normAutofit fontScale="70000" lnSpcReduction="20000"/>
          </a:bodyPr>
          <a:lstStyle/>
          <a:p>
            <a:pPr marL="0" indent="0">
              <a:buNone/>
            </a:pPr>
            <a:r>
              <a:rPr lang="en-US" sz="2900" dirty="0" smtClean="0">
                <a:solidFill>
                  <a:schemeClr val="bg1"/>
                </a:solidFill>
                <a:latin typeface="Arial" panose="020B0604020202020204" pitchFamily="34" charset="0"/>
                <a:cs typeface="Arial" panose="020B0604020202020204" pitchFamily="34" charset="0"/>
              </a:rPr>
              <a:t>Employee Rights:</a:t>
            </a:r>
          </a:p>
          <a:p>
            <a:r>
              <a:rPr lang="en-US" sz="2900" dirty="0" smtClean="0">
                <a:solidFill>
                  <a:schemeClr val="bg1"/>
                </a:solidFill>
                <a:latin typeface="Arial" panose="020B0604020202020204" pitchFamily="34" charset="0"/>
                <a:cs typeface="Arial" panose="020B0604020202020204" pitchFamily="34" charset="0"/>
              </a:rPr>
              <a:t>Other </a:t>
            </a:r>
            <a:r>
              <a:rPr lang="en-US" sz="2900" dirty="0" smtClean="0">
                <a:solidFill>
                  <a:schemeClr val="bg1"/>
                </a:solidFill>
                <a:latin typeface="Arial" panose="020B0604020202020204" pitchFamily="34" charset="0"/>
                <a:cs typeface="Arial" panose="020B0604020202020204" pitchFamily="34" charset="0"/>
              </a:rPr>
              <a:t>basic rights include the right to:</a:t>
            </a:r>
          </a:p>
          <a:p>
            <a:pPr lvl="1"/>
            <a:r>
              <a:rPr lang="en-US" dirty="0" smtClean="0">
                <a:solidFill>
                  <a:schemeClr val="bg1"/>
                </a:solidFill>
              </a:rPr>
              <a:t>Be </a:t>
            </a:r>
            <a:r>
              <a:rPr lang="en-US" dirty="0">
                <a:solidFill>
                  <a:schemeClr val="bg1"/>
                </a:solidFill>
              </a:rPr>
              <a:t>trained in a language you understand</a:t>
            </a:r>
          </a:p>
          <a:p>
            <a:pPr lvl="1"/>
            <a:r>
              <a:rPr lang="en-US" dirty="0">
                <a:solidFill>
                  <a:schemeClr val="bg1"/>
                </a:solidFill>
              </a:rPr>
              <a:t>Work on machines that are safe</a:t>
            </a:r>
          </a:p>
          <a:p>
            <a:pPr lvl="1"/>
            <a:r>
              <a:rPr lang="en-US" dirty="0">
                <a:solidFill>
                  <a:schemeClr val="bg1"/>
                </a:solidFill>
              </a:rPr>
              <a:t>Be provided required safety gear, such as gloves or a harness and lifeline for falls</a:t>
            </a:r>
          </a:p>
          <a:p>
            <a:pPr lvl="1"/>
            <a:r>
              <a:rPr lang="en-US" dirty="0">
                <a:solidFill>
                  <a:schemeClr val="bg1"/>
                </a:solidFill>
              </a:rPr>
              <a:t>Be protected from toxic chemicals</a:t>
            </a:r>
          </a:p>
          <a:p>
            <a:pPr lvl="1"/>
            <a:r>
              <a:rPr lang="en-US" dirty="0">
                <a:solidFill>
                  <a:schemeClr val="bg1"/>
                </a:solidFill>
              </a:rPr>
              <a:t>Request an OSHA inspection, and speak to the inspector</a:t>
            </a:r>
          </a:p>
          <a:p>
            <a:pPr lvl="1"/>
            <a:r>
              <a:rPr lang="en-US" dirty="0">
                <a:solidFill>
                  <a:schemeClr val="bg1"/>
                </a:solidFill>
              </a:rPr>
              <a:t>Report an injury or illness, and get copies of your medical records</a:t>
            </a:r>
          </a:p>
          <a:p>
            <a:pPr lvl="1"/>
            <a:r>
              <a:rPr lang="en-US" dirty="0">
                <a:solidFill>
                  <a:schemeClr val="bg1"/>
                </a:solidFill>
              </a:rPr>
              <a:t>See copies of the workplace injury and illness log</a:t>
            </a:r>
          </a:p>
          <a:p>
            <a:pPr lvl="1"/>
            <a:r>
              <a:rPr lang="en-US" dirty="0">
                <a:solidFill>
                  <a:schemeClr val="bg1"/>
                </a:solidFill>
              </a:rPr>
              <a:t>Review records of work-related injuries and illnesses</a:t>
            </a:r>
          </a:p>
          <a:p>
            <a:pPr lvl="1"/>
            <a:r>
              <a:rPr lang="en-US" dirty="0">
                <a:solidFill>
                  <a:schemeClr val="bg1"/>
                </a:solidFill>
              </a:rPr>
              <a:t>Get copies of test results done to find hazards in the workplace</a:t>
            </a:r>
          </a:p>
          <a:p>
            <a:pPr marL="0" indent="0">
              <a:buNone/>
            </a:pPr>
            <a:endParaRPr lang="en-US" sz="20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09250092"/>
      </p:ext>
    </p:extLst>
  </p:cSld>
  <p:clrMapOvr>
    <a:masterClrMapping/>
  </p:clrMapOvr>
  <p:transition spd="slow">
    <p:push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371600" y="438150"/>
            <a:ext cx="5791200" cy="857250"/>
          </a:xfrm>
        </p:spPr>
        <p:txBody>
          <a:bodyPr>
            <a:normAutofit/>
          </a:bodyPr>
          <a:lstStyle/>
          <a:p>
            <a:r>
              <a:rPr lang="en-US" b="1" dirty="0" smtClean="0">
                <a:solidFill>
                  <a:schemeClr val="bg1"/>
                </a:solidFill>
                <a:latin typeface="Arial" panose="020B0604020202020204" pitchFamily="34" charset="0"/>
                <a:cs typeface="Arial" panose="020B0604020202020204" pitchFamily="34" charset="0"/>
              </a:rPr>
              <a:t>Ladders</a:t>
            </a:r>
            <a:endParaRPr lang="en-US" b="1" dirty="0">
              <a:solidFill>
                <a:schemeClr val="bg1"/>
              </a:solidFill>
              <a:latin typeface="Arial" panose="020B0604020202020204" pitchFamily="34" charset="0"/>
              <a:cs typeface="Arial" panose="020B0604020202020204" pitchFamily="34" charset="0"/>
            </a:endParaRPr>
          </a:p>
        </p:txBody>
      </p:sp>
      <p:sp>
        <p:nvSpPr>
          <p:cNvPr id="3" name="Content Placeholder 2"/>
          <p:cNvSpPr>
            <a:spLocks noGrp="1"/>
          </p:cNvSpPr>
          <p:nvPr>
            <p:ph idx="4294967295"/>
          </p:nvPr>
        </p:nvSpPr>
        <p:spPr>
          <a:xfrm>
            <a:off x="457200" y="1200150"/>
            <a:ext cx="8229600" cy="3429000"/>
          </a:xfrm>
        </p:spPr>
        <p:txBody>
          <a:bodyPr anchor="t">
            <a:normAutofit/>
          </a:bodyPr>
          <a:lstStyle/>
          <a:p>
            <a:pPr marL="0" indent="0">
              <a:buNone/>
            </a:pPr>
            <a:r>
              <a:rPr lang="en-US" sz="2400" dirty="0" smtClean="0">
                <a:solidFill>
                  <a:schemeClr val="bg1"/>
                </a:solidFill>
                <a:latin typeface="Arial" panose="020B0604020202020204" pitchFamily="34" charset="0"/>
                <a:cs typeface="Arial" panose="020B0604020202020204" pitchFamily="34" charset="0"/>
              </a:rPr>
              <a:t>General guidelines:</a:t>
            </a:r>
          </a:p>
          <a:p>
            <a:r>
              <a:rPr lang="en-US" sz="2400" dirty="0" smtClean="0">
                <a:solidFill>
                  <a:schemeClr val="bg1"/>
                </a:solidFill>
                <a:latin typeface="Arial" panose="020B0604020202020204" pitchFamily="34" charset="0"/>
                <a:cs typeface="Arial" panose="020B0604020202020204" pitchFamily="34" charset="0"/>
              </a:rPr>
              <a:t>Don’t exceed maximum intended load</a:t>
            </a:r>
          </a:p>
          <a:p>
            <a:r>
              <a:rPr lang="en-US" sz="2400" dirty="0" smtClean="0">
                <a:solidFill>
                  <a:schemeClr val="bg1"/>
                </a:solidFill>
                <a:latin typeface="Arial" panose="020B0604020202020204" pitchFamily="34" charset="0"/>
                <a:cs typeface="Arial" panose="020B0604020202020204" pitchFamily="34" charset="0"/>
              </a:rPr>
              <a:t>Never tie ladders together unless they are made to do so</a:t>
            </a:r>
          </a:p>
          <a:p>
            <a:r>
              <a:rPr lang="en-US" sz="2400" dirty="0" smtClean="0">
                <a:solidFill>
                  <a:schemeClr val="bg1"/>
                </a:solidFill>
                <a:latin typeface="Arial" panose="020B0604020202020204" pitchFamily="34" charset="0"/>
                <a:cs typeface="Arial" panose="020B0604020202020204" pitchFamily="34" charset="0"/>
              </a:rPr>
              <a:t>Make sure ladder extends at least 3 ft. past the platform onto which you’re climbing</a:t>
            </a:r>
          </a:p>
          <a:p>
            <a:r>
              <a:rPr lang="en-US" sz="2400" dirty="0" smtClean="0">
                <a:solidFill>
                  <a:schemeClr val="bg1"/>
                </a:solidFill>
                <a:latin typeface="Arial" panose="020B0604020202020204" pitchFamily="34" charset="0"/>
                <a:cs typeface="Arial" panose="020B0604020202020204" pitchFamily="34" charset="0"/>
              </a:rPr>
              <a:t>Maintain 3 points of contact with ladders when ascending or descending.</a:t>
            </a:r>
            <a:endParaRPr lang="en-US" sz="20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19593286"/>
      </p:ext>
    </p:extLst>
  </p:cSld>
  <p:clrMapOvr>
    <a:masterClrMapping/>
  </p:clrMapOvr>
  <p:transition spd="slow">
    <p:push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371600" y="438150"/>
            <a:ext cx="5791200" cy="857250"/>
          </a:xfrm>
        </p:spPr>
        <p:txBody>
          <a:bodyPr>
            <a:normAutofit/>
          </a:bodyPr>
          <a:lstStyle/>
          <a:p>
            <a:r>
              <a:rPr lang="en-US" b="1" dirty="0" smtClean="0">
                <a:solidFill>
                  <a:schemeClr val="bg1"/>
                </a:solidFill>
                <a:latin typeface="Arial" panose="020B0604020202020204" pitchFamily="34" charset="0"/>
                <a:cs typeface="Arial" panose="020B0604020202020204" pitchFamily="34" charset="0"/>
              </a:rPr>
              <a:t> Ladders</a:t>
            </a:r>
            <a:endParaRPr lang="en-US" b="1" dirty="0">
              <a:solidFill>
                <a:schemeClr val="bg1"/>
              </a:solidFill>
              <a:latin typeface="Arial" panose="020B0604020202020204" pitchFamily="34" charset="0"/>
              <a:cs typeface="Arial" panose="020B0604020202020204" pitchFamily="34" charset="0"/>
            </a:endParaRPr>
          </a:p>
        </p:txBody>
      </p:sp>
      <p:sp>
        <p:nvSpPr>
          <p:cNvPr id="3" name="Content Placeholder 2"/>
          <p:cNvSpPr>
            <a:spLocks noGrp="1"/>
          </p:cNvSpPr>
          <p:nvPr>
            <p:ph idx="4294967295"/>
          </p:nvPr>
        </p:nvSpPr>
        <p:spPr>
          <a:xfrm>
            <a:off x="685800" y="1200150"/>
            <a:ext cx="7772400" cy="3429000"/>
          </a:xfrm>
        </p:spPr>
        <p:txBody>
          <a:bodyPr anchor="t">
            <a:normAutofit fontScale="92500" lnSpcReduction="20000"/>
          </a:bodyPr>
          <a:lstStyle/>
          <a:p>
            <a:pPr marL="0" indent="0">
              <a:buNone/>
            </a:pPr>
            <a:r>
              <a:rPr lang="en-US" sz="2400" dirty="0" smtClean="0">
                <a:solidFill>
                  <a:schemeClr val="bg1"/>
                </a:solidFill>
                <a:latin typeface="Arial" panose="020B0604020202020204" pitchFamily="34" charset="0"/>
                <a:cs typeface="Arial" panose="020B0604020202020204" pitchFamily="34" charset="0"/>
              </a:rPr>
              <a:t>Extension:</a:t>
            </a:r>
          </a:p>
          <a:p>
            <a:r>
              <a:rPr lang="en-US" sz="2400" dirty="0" smtClean="0">
                <a:solidFill>
                  <a:schemeClr val="bg1"/>
                </a:solidFill>
                <a:latin typeface="Arial" panose="020B0604020202020204" pitchFamily="34" charset="0"/>
                <a:cs typeface="Arial" panose="020B0604020202020204" pitchFamily="34" charset="0"/>
              </a:rPr>
              <a:t>4-to-1 rule</a:t>
            </a:r>
          </a:p>
          <a:p>
            <a:pPr lvl="1"/>
            <a:r>
              <a:rPr lang="en-US" sz="2000" dirty="0" smtClean="0">
                <a:solidFill>
                  <a:schemeClr val="bg1"/>
                </a:solidFill>
                <a:latin typeface="Arial" panose="020B0604020202020204" pitchFamily="34" charset="0"/>
                <a:cs typeface="Arial" panose="020B0604020202020204" pitchFamily="34" charset="0"/>
              </a:rPr>
              <a:t>For ever 4 ft. of height, the base should be placed 1 ft. from whatever the ladder is leaning against</a:t>
            </a:r>
          </a:p>
          <a:p>
            <a:r>
              <a:rPr lang="en-US" sz="2400" dirty="0" smtClean="0">
                <a:solidFill>
                  <a:schemeClr val="bg1"/>
                </a:solidFill>
                <a:latin typeface="Arial" panose="020B0604020202020204" pitchFamily="34" charset="0"/>
                <a:cs typeface="Arial" panose="020B0604020202020204" pitchFamily="34" charset="0"/>
              </a:rPr>
              <a:t>At least 3 rungs overlapped</a:t>
            </a:r>
          </a:p>
          <a:p>
            <a:r>
              <a:rPr lang="en-US" sz="2400" dirty="0" smtClean="0">
                <a:solidFill>
                  <a:schemeClr val="bg1"/>
                </a:solidFill>
                <a:latin typeface="Arial" panose="020B0604020202020204" pitchFamily="34" charset="0"/>
                <a:cs typeface="Arial" panose="020B0604020202020204" pitchFamily="34" charset="0"/>
              </a:rPr>
              <a:t>Never stand on the top three rungs</a:t>
            </a:r>
          </a:p>
          <a:p>
            <a:pPr marL="0" indent="0">
              <a:buNone/>
            </a:pPr>
            <a:r>
              <a:rPr lang="en-US" sz="2400" dirty="0" smtClean="0">
                <a:solidFill>
                  <a:schemeClr val="bg1"/>
                </a:solidFill>
                <a:latin typeface="Arial" panose="020B0604020202020204" pitchFamily="34" charset="0"/>
                <a:cs typeface="Arial" panose="020B0604020202020204" pitchFamily="34" charset="0"/>
              </a:rPr>
              <a:t>Step:</a:t>
            </a:r>
          </a:p>
          <a:p>
            <a:r>
              <a:rPr lang="en-US" sz="2400" dirty="0" smtClean="0">
                <a:solidFill>
                  <a:schemeClr val="bg1"/>
                </a:solidFill>
                <a:latin typeface="Arial" panose="020B0604020202020204" pitchFamily="34" charset="0"/>
                <a:cs typeface="Arial" panose="020B0604020202020204" pitchFamily="34" charset="0"/>
              </a:rPr>
              <a:t>Don’t use as a single ladder (leaning)</a:t>
            </a:r>
          </a:p>
          <a:p>
            <a:r>
              <a:rPr lang="en-US" sz="2400" dirty="0" smtClean="0">
                <a:solidFill>
                  <a:schemeClr val="bg1"/>
                </a:solidFill>
                <a:latin typeface="Arial" panose="020B0604020202020204" pitchFamily="34" charset="0"/>
                <a:cs typeface="Arial" panose="020B0604020202020204" pitchFamily="34" charset="0"/>
              </a:rPr>
              <a:t>Lock the spreader hinges</a:t>
            </a:r>
          </a:p>
          <a:p>
            <a:r>
              <a:rPr lang="en-US" sz="2400" dirty="0" smtClean="0">
                <a:solidFill>
                  <a:schemeClr val="bg1"/>
                </a:solidFill>
                <a:latin typeface="Arial" panose="020B0604020202020204" pitchFamily="34" charset="0"/>
                <a:cs typeface="Arial" panose="020B0604020202020204" pitchFamily="34" charset="0"/>
              </a:rPr>
              <a:t>Do not sit/stand on the top platform		</a:t>
            </a:r>
          </a:p>
        </p:txBody>
      </p:sp>
    </p:spTree>
    <p:extLst>
      <p:ext uri="{BB962C8B-B14F-4D97-AF65-F5344CB8AC3E}">
        <p14:creationId xmlns:p14="http://schemas.microsoft.com/office/powerpoint/2010/main" val="1852522023"/>
      </p:ext>
    </p:extLst>
  </p:cSld>
  <p:clrMapOvr>
    <a:masterClrMapping/>
  </p:clrMapOvr>
  <p:transition spd="slow">
    <p:push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371600" y="438150"/>
            <a:ext cx="5791200" cy="857250"/>
          </a:xfrm>
        </p:spPr>
        <p:txBody>
          <a:bodyPr>
            <a:normAutofit/>
          </a:bodyPr>
          <a:lstStyle/>
          <a:p>
            <a:r>
              <a:rPr lang="en-US" b="1" dirty="0" smtClean="0">
                <a:solidFill>
                  <a:schemeClr val="bg1"/>
                </a:solidFill>
                <a:latin typeface="Arial" panose="020B0604020202020204" pitchFamily="34" charset="0"/>
                <a:cs typeface="Arial" panose="020B0604020202020204" pitchFamily="34" charset="0"/>
              </a:rPr>
              <a:t>  Ladders</a:t>
            </a:r>
            <a:endParaRPr lang="en-US" b="1" dirty="0">
              <a:solidFill>
                <a:schemeClr val="bg1"/>
              </a:solidFill>
              <a:latin typeface="Arial" panose="020B0604020202020204" pitchFamily="34" charset="0"/>
              <a:cs typeface="Arial" panose="020B0604020202020204" pitchFamily="34" charset="0"/>
            </a:endParaRPr>
          </a:p>
        </p:txBody>
      </p:sp>
      <p:sp>
        <p:nvSpPr>
          <p:cNvPr id="3" name="Content Placeholder 2"/>
          <p:cNvSpPr>
            <a:spLocks noGrp="1"/>
          </p:cNvSpPr>
          <p:nvPr>
            <p:ph idx="4294967295"/>
          </p:nvPr>
        </p:nvSpPr>
        <p:spPr>
          <a:xfrm>
            <a:off x="533400" y="1200150"/>
            <a:ext cx="8077200" cy="3429000"/>
          </a:xfrm>
        </p:spPr>
        <p:txBody>
          <a:bodyPr anchor="t">
            <a:normAutofit fontScale="92500" lnSpcReduction="10000"/>
          </a:bodyPr>
          <a:lstStyle/>
          <a:p>
            <a:pPr marL="0" indent="0">
              <a:buNone/>
            </a:pPr>
            <a:r>
              <a:rPr lang="en-US" sz="2400" dirty="0" smtClean="0">
                <a:solidFill>
                  <a:schemeClr val="bg1"/>
                </a:solidFill>
                <a:latin typeface="Arial" panose="020B0604020202020204" pitchFamily="34" charset="0"/>
                <a:cs typeface="Arial" panose="020B0604020202020204" pitchFamily="34" charset="0"/>
              </a:rPr>
              <a:t>Job-made wooden:</a:t>
            </a:r>
          </a:p>
          <a:p>
            <a:r>
              <a:rPr lang="en-US" sz="2400" dirty="0" smtClean="0">
                <a:solidFill>
                  <a:schemeClr val="bg1"/>
                </a:solidFill>
                <a:latin typeface="Arial" panose="020B0604020202020204" pitchFamily="34" charset="0"/>
                <a:cs typeface="Arial" panose="020B0604020202020204" pitchFamily="34" charset="0"/>
              </a:rPr>
              <a:t>Secure top and base so it does not move</a:t>
            </a:r>
          </a:p>
          <a:p>
            <a:r>
              <a:rPr lang="en-US" sz="2400" dirty="0" smtClean="0">
                <a:solidFill>
                  <a:schemeClr val="bg1"/>
                </a:solidFill>
                <a:latin typeface="Arial" panose="020B0604020202020204" pitchFamily="34" charset="0"/>
                <a:cs typeface="Arial" panose="020B0604020202020204" pitchFamily="34" charset="0"/>
              </a:rPr>
              <a:t>Maintain OSHA compliant rail system at the top to protect from falls</a:t>
            </a:r>
          </a:p>
          <a:p>
            <a:pPr marL="0" indent="0">
              <a:buNone/>
            </a:pPr>
            <a:r>
              <a:rPr lang="en-US" sz="2400" dirty="0" smtClean="0">
                <a:solidFill>
                  <a:schemeClr val="bg1"/>
                </a:solidFill>
                <a:latin typeface="Arial" panose="020B0604020202020204" pitchFamily="34" charset="0"/>
                <a:cs typeface="Arial" panose="020B0604020202020204" pitchFamily="34" charset="0"/>
              </a:rPr>
              <a:t>Inspections:</a:t>
            </a:r>
          </a:p>
          <a:p>
            <a:r>
              <a:rPr lang="en-US" sz="2400" dirty="0" smtClean="0">
                <a:solidFill>
                  <a:schemeClr val="bg1"/>
                </a:solidFill>
                <a:latin typeface="Arial" panose="020B0604020202020204" pitchFamily="34" charset="0"/>
                <a:cs typeface="Arial" panose="020B0604020202020204" pitchFamily="34" charset="0"/>
              </a:rPr>
              <a:t>Loose components</a:t>
            </a:r>
          </a:p>
          <a:p>
            <a:r>
              <a:rPr lang="en-US" sz="2400" dirty="0" smtClean="0">
                <a:solidFill>
                  <a:schemeClr val="bg1"/>
                </a:solidFill>
                <a:latin typeface="Arial" panose="020B0604020202020204" pitchFamily="34" charset="0"/>
                <a:cs typeface="Arial" panose="020B0604020202020204" pitchFamily="34" charset="0"/>
              </a:rPr>
              <a:t>Cracks, dents, splits</a:t>
            </a:r>
          </a:p>
          <a:p>
            <a:r>
              <a:rPr lang="en-US" sz="2400" dirty="0" smtClean="0">
                <a:solidFill>
                  <a:schemeClr val="bg1"/>
                </a:solidFill>
                <a:latin typeface="Arial" panose="020B0604020202020204" pitchFamily="34" charset="0"/>
                <a:cs typeface="Arial" panose="020B0604020202020204" pitchFamily="34" charset="0"/>
              </a:rPr>
              <a:t>Tag ladders that don’t meet inspections, remove from jobsite and report to supervisor		</a:t>
            </a:r>
          </a:p>
        </p:txBody>
      </p:sp>
    </p:spTree>
    <p:extLst>
      <p:ext uri="{BB962C8B-B14F-4D97-AF65-F5344CB8AC3E}">
        <p14:creationId xmlns:p14="http://schemas.microsoft.com/office/powerpoint/2010/main" val="3576346368"/>
      </p:ext>
    </p:extLst>
  </p:cSld>
  <p:clrMapOvr>
    <a:masterClrMapping/>
  </p:clrMapOvr>
  <p:transition spd="slow">
    <p:push di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04800" y="514350"/>
            <a:ext cx="8458200" cy="857250"/>
          </a:xfrm>
        </p:spPr>
        <p:txBody>
          <a:bodyPr>
            <a:normAutofit fontScale="90000"/>
          </a:bodyPr>
          <a:lstStyle/>
          <a:p>
            <a:r>
              <a:rPr lang="en-US" b="1" dirty="0" smtClean="0">
                <a:solidFill>
                  <a:schemeClr val="bg1"/>
                </a:solidFill>
                <a:latin typeface="Arial" panose="020B0604020202020204" pitchFamily="34" charset="0"/>
                <a:cs typeface="Arial" panose="020B0604020202020204" pitchFamily="34" charset="0"/>
              </a:rPr>
              <a:t>Protection from Falling Objects</a:t>
            </a:r>
            <a:endParaRPr lang="en-US" b="1" dirty="0">
              <a:solidFill>
                <a:schemeClr val="bg1"/>
              </a:solidFill>
              <a:latin typeface="Arial" panose="020B0604020202020204" pitchFamily="34" charset="0"/>
              <a:cs typeface="Arial" panose="020B0604020202020204" pitchFamily="34" charset="0"/>
            </a:endParaRPr>
          </a:p>
        </p:txBody>
      </p:sp>
      <p:sp>
        <p:nvSpPr>
          <p:cNvPr id="3" name="Content Placeholder 2"/>
          <p:cNvSpPr>
            <a:spLocks noGrp="1"/>
          </p:cNvSpPr>
          <p:nvPr>
            <p:ph idx="4294967295"/>
          </p:nvPr>
        </p:nvSpPr>
        <p:spPr>
          <a:xfrm>
            <a:off x="457200" y="1352550"/>
            <a:ext cx="8229600" cy="3657600"/>
          </a:xfrm>
        </p:spPr>
        <p:txBody>
          <a:bodyPr anchor="t">
            <a:normAutofit fontScale="70000" lnSpcReduction="20000"/>
          </a:bodyPr>
          <a:lstStyle/>
          <a:p>
            <a:pPr marL="0" indent="0">
              <a:buNone/>
            </a:pPr>
            <a:r>
              <a:rPr lang="en-US" sz="2400" dirty="0" smtClean="0">
                <a:solidFill>
                  <a:schemeClr val="bg1"/>
                </a:solidFill>
                <a:latin typeface="Arial" panose="020B0604020202020204" pitchFamily="34" charset="0"/>
                <a:cs typeface="Arial" panose="020B0604020202020204" pitchFamily="34" charset="0"/>
              </a:rPr>
              <a:t>General guidelines:</a:t>
            </a:r>
          </a:p>
          <a:p>
            <a:pPr>
              <a:lnSpc>
                <a:spcPct val="120000"/>
              </a:lnSpc>
              <a:spcBef>
                <a:spcPts val="0"/>
              </a:spcBef>
              <a:spcAft>
                <a:spcPts val="1200"/>
              </a:spcAft>
            </a:pPr>
            <a:r>
              <a:rPr lang="en-US" sz="2300" dirty="0" smtClean="0">
                <a:solidFill>
                  <a:schemeClr val="bg1"/>
                </a:solidFill>
                <a:latin typeface="Arial" panose="020B0604020202020204" pitchFamily="34" charset="0"/>
                <a:cs typeface="Arial" panose="020B0604020202020204" pitchFamily="34" charset="0"/>
              </a:rPr>
              <a:t>Wear hardhat and safety glasses to protect from falling objects</a:t>
            </a:r>
          </a:p>
          <a:p>
            <a:pPr>
              <a:lnSpc>
                <a:spcPct val="120000"/>
              </a:lnSpc>
              <a:spcBef>
                <a:spcPts val="0"/>
              </a:spcBef>
              <a:spcAft>
                <a:spcPts val="1200"/>
              </a:spcAft>
            </a:pPr>
            <a:r>
              <a:rPr lang="en-US" sz="2300" dirty="0" smtClean="0">
                <a:solidFill>
                  <a:schemeClr val="bg1"/>
                </a:solidFill>
                <a:latin typeface="Arial" panose="020B0604020202020204" pitchFamily="34" charset="0"/>
                <a:cs typeface="Arial" panose="020B0604020202020204" pitchFamily="34" charset="0"/>
              </a:rPr>
              <a:t>Holes and opening must be covered and/or protected by a guardrail system</a:t>
            </a:r>
          </a:p>
          <a:p>
            <a:pPr>
              <a:lnSpc>
                <a:spcPct val="120000"/>
              </a:lnSpc>
              <a:spcBef>
                <a:spcPts val="0"/>
              </a:spcBef>
              <a:spcAft>
                <a:spcPts val="1200"/>
              </a:spcAft>
            </a:pPr>
            <a:r>
              <a:rPr lang="en-US" sz="2300" dirty="0" smtClean="0">
                <a:solidFill>
                  <a:schemeClr val="bg1"/>
                </a:solidFill>
                <a:latin typeface="Arial" panose="020B0604020202020204" pitchFamily="34" charset="0"/>
                <a:cs typeface="Arial" panose="020B0604020202020204" pitchFamily="34" charset="0"/>
              </a:rPr>
              <a:t>Hole covers must support 2-times the weight of employee with equipment and materials</a:t>
            </a:r>
          </a:p>
          <a:p>
            <a:pPr>
              <a:lnSpc>
                <a:spcPct val="120000"/>
              </a:lnSpc>
              <a:spcBef>
                <a:spcPts val="0"/>
              </a:spcBef>
              <a:spcAft>
                <a:spcPts val="1200"/>
              </a:spcAft>
            </a:pPr>
            <a:r>
              <a:rPr lang="en-US" sz="2300" dirty="0" smtClean="0">
                <a:solidFill>
                  <a:schemeClr val="bg1"/>
                </a:solidFill>
                <a:latin typeface="Arial" panose="020B0604020202020204" pitchFamily="34" charset="0"/>
                <a:cs typeface="Arial" panose="020B0604020202020204" pitchFamily="34" charset="0"/>
              </a:rPr>
              <a:t>Holes must be labeled</a:t>
            </a:r>
            <a:endParaRPr lang="en-US" sz="2300" dirty="0">
              <a:solidFill>
                <a:schemeClr val="bg1"/>
              </a:solidFill>
              <a:latin typeface="Arial" panose="020B0604020202020204" pitchFamily="34" charset="0"/>
              <a:cs typeface="Arial" panose="020B0604020202020204" pitchFamily="34" charset="0"/>
            </a:endParaRPr>
          </a:p>
          <a:p>
            <a:pPr>
              <a:lnSpc>
                <a:spcPct val="120000"/>
              </a:lnSpc>
              <a:spcBef>
                <a:spcPts val="0"/>
              </a:spcBef>
              <a:spcAft>
                <a:spcPts val="1200"/>
              </a:spcAft>
            </a:pPr>
            <a:r>
              <a:rPr lang="en-US" sz="2300" dirty="0" smtClean="0">
                <a:solidFill>
                  <a:schemeClr val="bg1"/>
                </a:solidFill>
                <a:latin typeface="Arial" panose="020B0604020202020204" pitchFamily="34" charset="0"/>
                <a:cs typeface="Arial" panose="020B0604020202020204" pitchFamily="34" charset="0"/>
              </a:rPr>
              <a:t>Materials must be kept 6 ft. from any leading edge unless a guardrail is in </a:t>
            </a:r>
            <a:r>
              <a:rPr lang="en-US" sz="2300" dirty="0" smtClean="0">
                <a:solidFill>
                  <a:schemeClr val="bg1"/>
                </a:solidFill>
                <a:latin typeface="Arial" panose="020B0604020202020204" pitchFamily="34" charset="0"/>
                <a:cs typeface="Arial" panose="020B0604020202020204" pitchFamily="34" charset="0"/>
              </a:rPr>
              <a:t>place Canopy</a:t>
            </a:r>
            <a:endParaRPr lang="en-US" sz="2300" dirty="0" smtClean="0">
              <a:solidFill>
                <a:schemeClr val="bg1"/>
              </a:solidFill>
              <a:latin typeface="Arial" panose="020B0604020202020204" pitchFamily="34" charset="0"/>
              <a:cs typeface="Arial" panose="020B0604020202020204" pitchFamily="34" charset="0"/>
            </a:endParaRPr>
          </a:p>
          <a:p>
            <a:pPr>
              <a:lnSpc>
                <a:spcPct val="120000"/>
              </a:lnSpc>
              <a:spcBef>
                <a:spcPts val="0"/>
              </a:spcBef>
              <a:spcAft>
                <a:spcPts val="1200"/>
              </a:spcAft>
            </a:pPr>
            <a:r>
              <a:rPr lang="en-US" sz="2300" dirty="0" smtClean="0">
                <a:solidFill>
                  <a:schemeClr val="bg1"/>
                </a:solidFill>
                <a:latin typeface="Arial" panose="020B0604020202020204" pitchFamily="34" charset="0"/>
                <a:cs typeface="Arial" panose="020B0604020202020204" pitchFamily="34" charset="0"/>
              </a:rPr>
              <a:t>Must be strong enough to prevent collapse by objects that fall onto </a:t>
            </a:r>
            <a:r>
              <a:rPr lang="en-US" sz="2300" dirty="0" smtClean="0">
                <a:solidFill>
                  <a:schemeClr val="bg1"/>
                </a:solidFill>
                <a:latin typeface="Arial" panose="020B0604020202020204" pitchFamily="34" charset="0"/>
                <a:cs typeface="Arial" panose="020B0604020202020204" pitchFamily="34" charset="0"/>
              </a:rPr>
              <a:t>it Barricade</a:t>
            </a:r>
            <a:endParaRPr lang="en-US" sz="2300" dirty="0" smtClean="0">
              <a:solidFill>
                <a:schemeClr val="bg1"/>
              </a:solidFill>
              <a:latin typeface="Arial" panose="020B0604020202020204" pitchFamily="34" charset="0"/>
              <a:cs typeface="Arial" panose="020B0604020202020204" pitchFamily="34" charset="0"/>
            </a:endParaRPr>
          </a:p>
          <a:p>
            <a:pPr>
              <a:lnSpc>
                <a:spcPct val="120000"/>
              </a:lnSpc>
              <a:spcBef>
                <a:spcPts val="0"/>
              </a:spcBef>
              <a:spcAft>
                <a:spcPts val="1200"/>
              </a:spcAft>
            </a:pPr>
            <a:r>
              <a:rPr lang="en-US" sz="2300" dirty="0" smtClean="0">
                <a:solidFill>
                  <a:schemeClr val="bg1"/>
                </a:solidFill>
                <a:latin typeface="Arial" panose="020B0604020202020204" pitchFamily="34" charset="0"/>
                <a:cs typeface="Arial" panose="020B0604020202020204" pitchFamily="34" charset="0"/>
              </a:rPr>
              <a:t>Must prevent employees from accessing area </a:t>
            </a:r>
            <a:r>
              <a:rPr lang="en-US" sz="2300" dirty="0" smtClean="0">
                <a:solidFill>
                  <a:schemeClr val="bg1"/>
                </a:solidFill>
                <a:latin typeface="Arial" panose="020B0604020202020204" pitchFamily="34" charset="0"/>
                <a:cs typeface="Arial" panose="020B0604020202020204" pitchFamily="34" charset="0"/>
              </a:rPr>
              <a:t>with falling </a:t>
            </a:r>
            <a:r>
              <a:rPr lang="en-US" sz="2300" dirty="0" smtClean="0">
                <a:solidFill>
                  <a:schemeClr val="bg1"/>
                </a:solidFill>
                <a:latin typeface="Arial" panose="020B0604020202020204" pitchFamily="34" charset="0"/>
                <a:cs typeface="Arial" panose="020B0604020202020204" pitchFamily="34" charset="0"/>
              </a:rPr>
              <a:t>objects</a:t>
            </a:r>
            <a:endParaRPr lang="en-US" sz="23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54302255"/>
      </p:ext>
    </p:extLst>
  </p:cSld>
  <p:clrMapOvr>
    <a:masterClrMapping/>
  </p:clrMapOvr>
  <p:transition spd="slow">
    <p:push di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371600" y="438150"/>
            <a:ext cx="5791200" cy="857250"/>
          </a:xfrm>
        </p:spPr>
        <p:txBody>
          <a:bodyPr>
            <a:normAutofit/>
          </a:bodyPr>
          <a:lstStyle/>
          <a:p>
            <a:r>
              <a:rPr lang="en-US" b="1" dirty="0" smtClean="0">
                <a:solidFill>
                  <a:schemeClr val="bg1"/>
                </a:solidFill>
                <a:latin typeface="Arial" panose="020B0604020202020204" pitchFamily="34" charset="0"/>
                <a:cs typeface="Arial" panose="020B0604020202020204" pitchFamily="34" charset="0"/>
              </a:rPr>
              <a:t>Guardrails</a:t>
            </a:r>
            <a:endParaRPr lang="en-US" b="1" dirty="0">
              <a:solidFill>
                <a:schemeClr val="bg1"/>
              </a:solidFill>
              <a:latin typeface="Arial" panose="020B0604020202020204" pitchFamily="34" charset="0"/>
              <a:cs typeface="Arial" panose="020B0604020202020204" pitchFamily="34" charset="0"/>
            </a:endParaRPr>
          </a:p>
        </p:txBody>
      </p:sp>
      <p:sp>
        <p:nvSpPr>
          <p:cNvPr id="3" name="Content Placeholder 2"/>
          <p:cNvSpPr>
            <a:spLocks noGrp="1"/>
          </p:cNvSpPr>
          <p:nvPr>
            <p:ph idx="4294967295"/>
          </p:nvPr>
        </p:nvSpPr>
        <p:spPr>
          <a:xfrm>
            <a:off x="457200" y="1200150"/>
            <a:ext cx="8458200" cy="3429000"/>
          </a:xfrm>
        </p:spPr>
        <p:txBody>
          <a:bodyPr anchor="t">
            <a:normAutofit/>
          </a:bodyPr>
          <a:lstStyle/>
          <a:p>
            <a:pPr marL="0" indent="0">
              <a:buNone/>
            </a:pPr>
            <a:r>
              <a:rPr lang="en-US" sz="2400" dirty="0" smtClean="0">
                <a:solidFill>
                  <a:schemeClr val="bg1"/>
                </a:solidFill>
                <a:latin typeface="Arial" panose="020B0604020202020204" pitchFamily="34" charset="0"/>
                <a:cs typeface="Arial" panose="020B0604020202020204" pitchFamily="34" charset="0"/>
              </a:rPr>
              <a:t>General Guidelines:</a:t>
            </a:r>
          </a:p>
          <a:p>
            <a:r>
              <a:rPr lang="en-US" sz="2400" dirty="0" smtClean="0">
                <a:solidFill>
                  <a:schemeClr val="bg1"/>
                </a:solidFill>
                <a:latin typeface="Arial" panose="020B0604020202020204" pitchFamily="34" charset="0"/>
                <a:cs typeface="Arial" panose="020B0604020202020204" pitchFamily="34" charset="0"/>
              </a:rPr>
              <a:t>Should be erected only under the guidance of a competent person.</a:t>
            </a:r>
          </a:p>
          <a:p>
            <a:r>
              <a:rPr lang="en-US" sz="2400" dirty="0" smtClean="0">
                <a:solidFill>
                  <a:schemeClr val="bg1"/>
                </a:solidFill>
                <a:latin typeface="Arial" panose="020B0604020202020204" pitchFamily="34" charset="0"/>
                <a:cs typeface="Arial" panose="020B0604020202020204" pitchFamily="34" charset="0"/>
              </a:rPr>
              <a:t>Use when working surface is greater than 6 ft. above a lower level</a:t>
            </a:r>
          </a:p>
          <a:p>
            <a:r>
              <a:rPr lang="en-US" sz="2400" dirty="0" smtClean="0">
                <a:solidFill>
                  <a:schemeClr val="bg1"/>
                </a:solidFill>
                <a:latin typeface="Arial" panose="020B0604020202020204" pitchFamily="34" charset="0"/>
                <a:cs typeface="Arial" panose="020B0604020202020204" pitchFamily="34" charset="0"/>
              </a:rPr>
              <a:t>Use across holes/opening greater than 18 in.</a:t>
            </a:r>
          </a:p>
          <a:p>
            <a:pPr marL="0" indent="0">
              <a:buNone/>
            </a:pPr>
            <a:endParaRPr lang="en-US" sz="20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01624467"/>
      </p:ext>
    </p:extLst>
  </p:cSld>
  <p:clrMapOvr>
    <a:masterClrMapping/>
  </p:clrMapOvr>
  <p:transition spd="slow">
    <p:push di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371600" y="438150"/>
            <a:ext cx="5791200" cy="857250"/>
          </a:xfrm>
        </p:spPr>
        <p:txBody>
          <a:bodyPr>
            <a:normAutofit/>
          </a:bodyPr>
          <a:lstStyle/>
          <a:p>
            <a:r>
              <a:rPr lang="en-US" b="1" dirty="0" smtClean="0">
                <a:solidFill>
                  <a:schemeClr val="bg1"/>
                </a:solidFill>
                <a:latin typeface="Arial" panose="020B0604020202020204" pitchFamily="34" charset="0"/>
                <a:cs typeface="Arial" panose="020B0604020202020204" pitchFamily="34" charset="0"/>
              </a:rPr>
              <a:t> Guardrails</a:t>
            </a:r>
            <a:endParaRPr lang="en-US" b="1" dirty="0">
              <a:solidFill>
                <a:schemeClr val="bg1"/>
              </a:solidFill>
              <a:latin typeface="Arial" panose="020B0604020202020204" pitchFamily="34" charset="0"/>
              <a:cs typeface="Arial" panose="020B0604020202020204" pitchFamily="34" charset="0"/>
            </a:endParaRPr>
          </a:p>
        </p:txBody>
      </p:sp>
      <p:sp>
        <p:nvSpPr>
          <p:cNvPr id="3" name="Content Placeholder 2"/>
          <p:cNvSpPr>
            <a:spLocks noGrp="1"/>
          </p:cNvSpPr>
          <p:nvPr>
            <p:ph idx="4294967295"/>
          </p:nvPr>
        </p:nvSpPr>
        <p:spPr>
          <a:xfrm>
            <a:off x="457200" y="1200150"/>
            <a:ext cx="8077200" cy="3581400"/>
          </a:xfrm>
        </p:spPr>
        <p:txBody>
          <a:bodyPr anchor="t">
            <a:normAutofit fontScale="92500" lnSpcReduction="10000"/>
          </a:bodyPr>
          <a:lstStyle/>
          <a:p>
            <a:pPr marL="0" indent="0">
              <a:buNone/>
            </a:pPr>
            <a:r>
              <a:rPr lang="en-US" sz="2400" dirty="0" smtClean="0">
                <a:solidFill>
                  <a:schemeClr val="bg1"/>
                </a:solidFill>
                <a:latin typeface="Arial" panose="020B0604020202020204" pitchFamily="34" charset="0"/>
                <a:cs typeface="Arial" panose="020B0604020202020204" pitchFamily="34" charset="0"/>
              </a:rPr>
              <a:t>Guardrail dimensions:</a:t>
            </a:r>
          </a:p>
          <a:p>
            <a:r>
              <a:rPr lang="en-US" sz="2400" dirty="0" smtClean="0">
                <a:solidFill>
                  <a:schemeClr val="bg1"/>
                </a:solidFill>
                <a:latin typeface="Arial" panose="020B0604020202020204" pitchFamily="34" charset="0"/>
                <a:cs typeface="Arial" panose="020B0604020202020204" pitchFamily="34" charset="0"/>
              </a:rPr>
              <a:t>Top Rail: 42 in. +/- 3 in. above working surface</a:t>
            </a:r>
          </a:p>
          <a:p>
            <a:r>
              <a:rPr lang="en-US" sz="2400" dirty="0" smtClean="0">
                <a:solidFill>
                  <a:schemeClr val="bg1"/>
                </a:solidFill>
                <a:latin typeface="Arial" panose="020B0604020202020204" pitchFamily="34" charset="0"/>
                <a:cs typeface="Arial" panose="020B0604020202020204" pitchFamily="34" charset="0"/>
              </a:rPr>
              <a:t>Mid Rail: At least 21 in. above working surface (halfway) when there is no wall or parapet wall at least 21 in. high</a:t>
            </a:r>
          </a:p>
          <a:p>
            <a:r>
              <a:rPr lang="en-US" sz="2400" dirty="0" smtClean="0">
                <a:solidFill>
                  <a:schemeClr val="bg1"/>
                </a:solidFill>
                <a:latin typeface="Arial" panose="020B0604020202020204" pitchFamily="34" charset="0"/>
                <a:cs typeface="Arial" panose="020B0604020202020204" pitchFamily="34" charset="0"/>
              </a:rPr>
              <a:t>Toe Board: 3.5 in. tall</a:t>
            </a:r>
          </a:p>
          <a:p>
            <a:r>
              <a:rPr lang="en-US" sz="2400" dirty="0" smtClean="0">
                <a:solidFill>
                  <a:schemeClr val="bg1"/>
                </a:solidFill>
                <a:latin typeface="Arial" panose="020B0604020202020204" pitchFamily="34" charset="0"/>
                <a:cs typeface="Arial" panose="020B0604020202020204" pitchFamily="34" charset="0"/>
              </a:rPr>
              <a:t>Verticals: Minimum of every 8 ft.</a:t>
            </a:r>
          </a:p>
          <a:p>
            <a:r>
              <a:rPr lang="en-US" sz="2400" dirty="0" smtClean="0">
                <a:solidFill>
                  <a:schemeClr val="bg1"/>
                </a:solidFill>
                <a:latin typeface="Arial" panose="020B0604020202020204" pitchFamily="34" charset="0"/>
                <a:cs typeface="Arial" panose="020B0604020202020204" pitchFamily="34" charset="0"/>
              </a:rPr>
              <a:t>Additional Members: Installed so no opening is more than 19 in. apart</a:t>
            </a:r>
          </a:p>
          <a:p>
            <a:pPr marL="0" indent="0">
              <a:buNone/>
            </a:pPr>
            <a:r>
              <a:rPr lang="en-US" sz="2400" dirty="0" smtClean="0">
                <a:solidFill>
                  <a:schemeClr val="bg1"/>
                </a:solidFill>
                <a:latin typeface="Arial" panose="020B0604020202020204" pitchFamily="34" charset="0"/>
                <a:cs typeface="Arial" panose="020B0604020202020204" pitchFamily="34" charset="0"/>
              </a:rPr>
              <a:t>Weight requirements:</a:t>
            </a:r>
          </a:p>
          <a:p>
            <a:r>
              <a:rPr lang="en-US" sz="2400" dirty="0" smtClean="0">
                <a:solidFill>
                  <a:schemeClr val="bg1"/>
                </a:solidFill>
                <a:latin typeface="Arial" panose="020B0604020202020204" pitchFamily="34" charset="0"/>
                <a:cs typeface="Arial" panose="020B0604020202020204" pitchFamily="34" charset="0"/>
              </a:rPr>
              <a:t>Force of at least 200 lbs. applied within 2 in. of the top edge</a:t>
            </a:r>
            <a:endParaRPr lang="en-US" sz="20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75176236"/>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371600" y="438150"/>
            <a:ext cx="5791200" cy="857250"/>
          </a:xfrm>
        </p:spPr>
        <p:txBody>
          <a:bodyPr>
            <a:normAutofit/>
          </a:bodyPr>
          <a:lstStyle/>
          <a:p>
            <a:r>
              <a:rPr lang="en-US" b="1" dirty="0" smtClean="0">
                <a:solidFill>
                  <a:schemeClr val="bg1"/>
                </a:solidFill>
                <a:latin typeface="Arial" panose="020B0604020202020204" pitchFamily="34" charset="0"/>
                <a:cs typeface="Arial" panose="020B0604020202020204" pitchFamily="34" charset="0"/>
              </a:rPr>
              <a:t>Content</a:t>
            </a:r>
            <a:endParaRPr lang="en-US" b="1" dirty="0">
              <a:solidFill>
                <a:schemeClr val="bg1"/>
              </a:solidFill>
              <a:latin typeface="Arial" panose="020B0604020202020204" pitchFamily="34" charset="0"/>
              <a:cs typeface="Arial" panose="020B0604020202020204" pitchFamily="34" charset="0"/>
            </a:endParaRPr>
          </a:p>
        </p:txBody>
      </p:sp>
      <p:sp>
        <p:nvSpPr>
          <p:cNvPr id="3" name="Content Placeholder 2"/>
          <p:cNvSpPr>
            <a:spLocks noGrp="1"/>
          </p:cNvSpPr>
          <p:nvPr>
            <p:ph idx="4294967295"/>
          </p:nvPr>
        </p:nvSpPr>
        <p:spPr>
          <a:xfrm>
            <a:off x="457200" y="1200150"/>
            <a:ext cx="8153400" cy="3505200"/>
          </a:xfrm>
        </p:spPr>
        <p:txBody>
          <a:bodyPr>
            <a:normAutofit/>
          </a:bodyPr>
          <a:lstStyle/>
          <a:p>
            <a:pPr marL="0" indent="0">
              <a:buNone/>
            </a:pPr>
            <a:r>
              <a:rPr lang="en-US" sz="1800" dirty="0" smtClean="0">
                <a:solidFill>
                  <a:schemeClr val="bg1"/>
                </a:solidFill>
                <a:latin typeface="Arial" panose="020B0604020202020204" pitchFamily="34" charset="0"/>
                <a:cs typeface="Arial" panose="020B0604020202020204" pitchFamily="34" charset="0"/>
              </a:rPr>
              <a:t>The content provided in this training was developed by the National Framers Council and is in compliance with OSHA 29 CFR 1926 Subpart M.</a:t>
            </a:r>
          </a:p>
          <a:p>
            <a:pPr marL="0" indent="0">
              <a:buNone/>
            </a:pPr>
            <a:endParaRPr lang="en-US" sz="1800" dirty="0">
              <a:solidFill>
                <a:schemeClr val="bg1"/>
              </a:solidFill>
              <a:latin typeface="Arial" panose="020B0604020202020204" pitchFamily="34" charset="0"/>
              <a:cs typeface="Arial" panose="020B0604020202020204" pitchFamily="34" charset="0"/>
            </a:endParaRPr>
          </a:p>
          <a:p>
            <a:pPr marL="0" indent="0">
              <a:buNone/>
            </a:pPr>
            <a:r>
              <a:rPr lang="en-US" sz="1800" dirty="0" smtClean="0">
                <a:solidFill>
                  <a:schemeClr val="bg1"/>
                </a:solidFill>
                <a:latin typeface="Arial" panose="020B0604020202020204" pitchFamily="34" charset="0"/>
                <a:cs typeface="Arial" panose="020B0604020202020204" pitchFamily="34" charset="0"/>
              </a:rPr>
              <a:t>Likewise, the content within the site-specific fall protection plan was developed by framers on the NFC Safety Committee, and have been developed to be compliant with OSHA 29 CFR 1926 Subpart M Appendix E.</a:t>
            </a:r>
          </a:p>
          <a:p>
            <a:pPr marL="0" indent="0">
              <a:buNone/>
            </a:pPr>
            <a:endParaRPr lang="en-US" sz="2000" dirty="0" smtClean="0">
              <a:solidFill>
                <a:schemeClr val="bg1"/>
              </a:solidFill>
              <a:latin typeface="Arial" panose="020B0604020202020204" pitchFamily="34" charset="0"/>
              <a:cs typeface="Arial" panose="020B0604020202020204" pitchFamily="34" charset="0"/>
            </a:endParaRPr>
          </a:p>
          <a:p>
            <a:pPr marL="0" indent="0">
              <a:buNone/>
            </a:pPr>
            <a:endParaRPr lang="en-US" sz="2000" dirty="0" smtClean="0">
              <a:solidFill>
                <a:schemeClr val="bg1"/>
              </a:solidFill>
              <a:latin typeface="Arial" panose="020B0604020202020204" pitchFamily="34" charset="0"/>
              <a:cs typeface="Arial" panose="020B0604020202020204" pitchFamily="34" charset="0"/>
            </a:endParaRPr>
          </a:p>
          <a:p>
            <a:pPr marL="0" lvl="0" indent="0">
              <a:spcBef>
                <a:spcPts val="0"/>
              </a:spcBef>
              <a:buNone/>
            </a:pPr>
            <a:r>
              <a:rPr lang="en-US" sz="1400" dirty="0">
                <a:solidFill>
                  <a:prstClr val="white"/>
                </a:solidFill>
                <a:latin typeface="Arial Narrow" panose="020B0606020202030204" pitchFamily="34" charset="0"/>
              </a:rPr>
              <a:t>This material was produced under Grant Number SH-31216-SH7 from the Occupational Safety and Health Administration, U.S. Department of Labor. It does not necessarily reflect the views or policies of the U.S. Department of labor, nor does mention of trade names, commercial products, or organizations imply endorsement by the U.S. Government.</a:t>
            </a:r>
          </a:p>
          <a:p>
            <a:pPr marL="0" indent="0">
              <a:buNone/>
            </a:pPr>
            <a:endParaRPr lang="en-US" sz="20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44492659"/>
      </p:ext>
    </p:extLst>
  </p:cSld>
  <p:clrMapOvr>
    <a:masterClrMapping/>
  </p:clrMapOvr>
  <p:transition spd="slow">
    <p:push di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371600" y="438150"/>
            <a:ext cx="5791200" cy="857250"/>
          </a:xfrm>
        </p:spPr>
        <p:txBody>
          <a:bodyPr>
            <a:normAutofit/>
          </a:bodyPr>
          <a:lstStyle/>
          <a:p>
            <a:r>
              <a:rPr lang="en-US" b="1" dirty="0" smtClean="0">
                <a:solidFill>
                  <a:schemeClr val="bg1"/>
                </a:solidFill>
                <a:latin typeface="Arial" panose="020B0604020202020204" pitchFamily="34" charset="0"/>
                <a:cs typeface="Arial" panose="020B0604020202020204" pitchFamily="34" charset="0"/>
              </a:rPr>
              <a:t>Scaffolding</a:t>
            </a:r>
            <a:endParaRPr lang="en-US" b="1" dirty="0">
              <a:solidFill>
                <a:schemeClr val="bg1"/>
              </a:solidFill>
              <a:latin typeface="Arial" panose="020B0604020202020204" pitchFamily="34" charset="0"/>
              <a:cs typeface="Arial" panose="020B0604020202020204" pitchFamily="34" charset="0"/>
            </a:endParaRPr>
          </a:p>
        </p:txBody>
      </p:sp>
      <p:sp>
        <p:nvSpPr>
          <p:cNvPr id="3" name="Content Placeholder 2"/>
          <p:cNvSpPr>
            <a:spLocks noGrp="1"/>
          </p:cNvSpPr>
          <p:nvPr>
            <p:ph idx="4294967295"/>
          </p:nvPr>
        </p:nvSpPr>
        <p:spPr>
          <a:xfrm>
            <a:off x="457200" y="1200150"/>
            <a:ext cx="8153400" cy="3810000"/>
          </a:xfrm>
        </p:spPr>
        <p:txBody>
          <a:bodyPr anchor="t">
            <a:normAutofit/>
          </a:bodyPr>
          <a:lstStyle/>
          <a:p>
            <a:pPr marL="0" indent="0">
              <a:buNone/>
            </a:pPr>
            <a:r>
              <a:rPr lang="en-US" sz="2400" dirty="0" smtClean="0">
                <a:solidFill>
                  <a:schemeClr val="bg1"/>
                </a:solidFill>
                <a:latin typeface="Arial" panose="020B0604020202020204" pitchFamily="34" charset="0"/>
                <a:cs typeface="Arial" panose="020B0604020202020204" pitchFamily="34" charset="0"/>
              </a:rPr>
              <a:t>General guidelines:</a:t>
            </a:r>
          </a:p>
          <a:p>
            <a:r>
              <a:rPr lang="en-US" sz="2000" dirty="0" smtClean="0">
                <a:solidFill>
                  <a:schemeClr val="bg1"/>
                </a:solidFill>
                <a:latin typeface="Arial" panose="020B0604020202020204" pitchFamily="34" charset="0"/>
                <a:cs typeface="Arial" panose="020B0604020202020204" pitchFamily="34" charset="0"/>
              </a:rPr>
              <a:t>Erected only under supervision of competent person</a:t>
            </a:r>
          </a:p>
          <a:p>
            <a:r>
              <a:rPr lang="en-US" sz="2000" dirty="0" smtClean="0">
                <a:solidFill>
                  <a:schemeClr val="bg1"/>
                </a:solidFill>
                <a:latin typeface="Arial" panose="020B0604020202020204" pitchFamily="34" charset="0"/>
                <a:cs typeface="Arial" panose="020B0604020202020204" pitchFamily="34" charset="0"/>
              </a:rPr>
              <a:t>Do not erect within 10 ft. of power lines</a:t>
            </a:r>
          </a:p>
          <a:p>
            <a:r>
              <a:rPr lang="en-US" sz="2000" dirty="0" smtClean="0">
                <a:solidFill>
                  <a:schemeClr val="bg1"/>
                </a:solidFill>
                <a:latin typeface="Arial" panose="020B0604020202020204" pitchFamily="34" charset="0"/>
                <a:cs typeface="Arial" panose="020B0604020202020204" pitchFamily="34" charset="0"/>
              </a:rPr>
              <a:t>Settling or displacement should not occur</a:t>
            </a:r>
          </a:p>
          <a:p>
            <a:r>
              <a:rPr lang="en-US" sz="2000" dirty="0" smtClean="0">
                <a:solidFill>
                  <a:schemeClr val="bg1"/>
                </a:solidFill>
                <a:latin typeface="Arial" panose="020B0604020202020204" pitchFamily="34" charset="0"/>
                <a:cs typeface="Arial" panose="020B0604020202020204" pitchFamily="34" charset="0"/>
              </a:rPr>
              <a:t>Pumpjack poles must be secured to building</a:t>
            </a:r>
          </a:p>
          <a:p>
            <a:r>
              <a:rPr lang="en-US" sz="2000" dirty="0" smtClean="0">
                <a:solidFill>
                  <a:schemeClr val="bg1"/>
                </a:solidFill>
                <a:latin typeface="Arial" panose="020B0604020202020204" pitchFamily="34" charset="0"/>
                <a:cs typeface="Arial" panose="020B0604020202020204" pitchFamily="34" charset="0"/>
              </a:rPr>
              <a:t>Employees on scaffolds over 10 ft. in height must have fall protection</a:t>
            </a:r>
          </a:p>
          <a:p>
            <a:pPr lvl="1"/>
            <a:r>
              <a:rPr lang="en-US" sz="1600" dirty="0" smtClean="0">
                <a:solidFill>
                  <a:schemeClr val="bg1"/>
                </a:solidFill>
                <a:latin typeface="Arial" panose="020B0604020202020204" pitchFamily="34" charset="0"/>
                <a:cs typeface="Arial" panose="020B0604020202020204" pitchFamily="34" charset="0"/>
              </a:rPr>
              <a:t>If guardrails are installed per manufacturer specifications and OSHA requirements, personal fall protection is not needed</a:t>
            </a:r>
          </a:p>
          <a:p>
            <a:pPr lvl="2"/>
            <a:r>
              <a:rPr lang="en-US" sz="1600" dirty="0" smtClean="0">
                <a:solidFill>
                  <a:schemeClr val="bg1"/>
                </a:solidFill>
                <a:latin typeface="Arial" panose="020B0604020202020204" pitchFamily="34" charset="0"/>
                <a:cs typeface="Arial" panose="020B0604020202020204" pitchFamily="34" charset="0"/>
              </a:rPr>
              <a:t>If personal fall protection is required, the anchor point must be attached to a structural member; DO NOT attach to scaffolding guardrail</a:t>
            </a:r>
          </a:p>
          <a:p>
            <a:pPr lvl="1"/>
            <a:endParaRPr lang="en-US" sz="16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17665680"/>
      </p:ext>
    </p:extLst>
  </p:cSld>
  <p:clrMapOvr>
    <a:masterClrMapping/>
  </p:clrMapOvr>
  <p:transition spd="slow">
    <p:push dir="u"/>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371600" y="438150"/>
            <a:ext cx="5791200" cy="857250"/>
          </a:xfrm>
        </p:spPr>
        <p:txBody>
          <a:bodyPr>
            <a:normAutofit/>
          </a:bodyPr>
          <a:lstStyle/>
          <a:p>
            <a:r>
              <a:rPr lang="en-US" b="1" dirty="0" smtClean="0">
                <a:solidFill>
                  <a:schemeClr val="bg1"/>
                </a:solidFill>
                <a:latin typeface="Arial" panose="020B0604020202020204" pitchFamily="34" charset="0"/>
                <a:cs typeface="Arial" panose="020B0604020202020204" pitchFamily="34" charset="0"/>
              </a:rPr>
              <a:t> Scaffolding</a:t>
            </a:r>
            <a:endParaRPr lang="en-US" b="1" dirty="0">
              <a:solidFill>
                <a:schemeClr val="bg1"/>
              </a:solidFill>
              <a:latin typeface="Arial" panose="020B0604020202020204" pitchFamily="34" charset="0"/>
              <a:cs typeface="Arial" panose="020B0604020202020204" pitchFamily="34" charset="0"/>
            </a:endParaRPr>
          </a:p>
        </p:txBody>
      </p:sp>
      <p:sp>
        <p:nvSpPr>
          <p:cNvPr id="3" name="Content Placeholder 2"/>
          <p:cNvSpPr>
            <a:spLocks noGrp="1"/>
          </p:cNvSpPr>
          <p:nvPr>
            <p:ph idx="4294967295"/>
          </p:nvPr>
        </p:nvSpPr>
        <p:spPr>
          <a:xfrm>
            <a:off x="457200" y="1200150"/>
            <a:ext cx="8153400" cy="3810000"/>
          </a:xfrm>
        </p:spPr>
        <p:txBody>
          <a:bodyPr anchor="t">
            <a:normAutofit fontScale="62500" lnSpcReduction="20000"/>
          </a:bodyPr>
          <a:lstStyle/>
          <a:p>
            <a:pPr marL="0" indent="0">
              <a:buNone/>
            </a:pPr>
            <a:r>
              <a:rPr lang="en-US" sz="2600" dirty="0" smtClean="0">
                <a:solidFill>
                  <a:schemeClr val="bg1"/>
                </a:solidFill>
                <a:latin typeface="Arial" panose="020B0604020202020204" pitchFamily="34" charset="0"/>
                <a:cs typeface="Arial" panose="020B0604020202020204" pitchFamily="34" charset="0"/>
              </a:rPr>
              <a:t>Fall protection:</a:t>
            </a:r>
          </a:p>
          <a:p>
            <a:pPr>
              <a:lnSpc>
                <a:spcPct val="120000"/>
              </a:lnSpc>
              <a:spcBef>
                <a:spcPts val="600"/>
              </a:spcBef>
            </a:pPr>
            <a:r>
              <a:rPr lang="en-US" sz="2600" dirty="0" smtClean="0">
                <a:solidFill>
                  <a:schemeClr val="bg1"/>
                </a:solidFill>
                <a:latin typeface="Arial" panose="020B0604020202020204" pitchFamily="34" charset="0"/>
                <a:cs typeface="Arial" panose="020B0604020202020204" pitchFamily="34" charset="0"/>
              </a:rPr>
              <a:t>Do not use scaffolds where </a:t>
            </a:r>
            <a:r>
              <a:rPr lang="en-US" sz="2600" dirty="0">
                <a:solidFill>
                  <a:schemeClr val="bg1"/>
                </a:solidFill>
                <a:latin typeface="Arial" panose="020B0604020202020204" pitchFamily="34" charset="0"/>
                <a:cs typeface="Arial" panose="020B0604020202020204" pitchFamily="34" charset="0"/>
              </a:rPr>
              <a:t>d</a:t>
            </a:r>
            <a:r>
              <a:rPr lang="en-US" sz="2600" dirty="0" smtClean="0">
                <a:solidFill>
                  <a:schemeClr val="bg1"/>
                </a:solidFill>
                <a:latin typeface="Arial" panose="020B0604020202020204" pitchFamily="34" charset="0"/>
                <a:cs typeface="Arial" panose="020B0604020202020204" pitchFamily="34" charset="0"/>
              </a:rPr>
              <a:t>rop-off is 6 ft. or greater unless guardrail systems, including toe boards, are installed at open sides and ends.</a:t>
            </a:r>
          </a:p>
          <a:p>
            <a:pPr>
              <a:lnSpc>
                <a:spcPct val="120000"/>
              </a:lnSpc>
              <a:spcBef>
                <a:spcPts val="600"/>
              </a:spcBef>
            </a:pPr>
            <a:r>
              <a:rPr lang="en-US" sz="2600" dirty="0" smtClean="0">
                <a:solidFill>
                  <a:schemeClr val="bg1"/>
                </a:solidFill>
                <a:latin typeface="Arial" panose="020B0604020202020204" pitchFamily="34" charset="0"/>
                <a:cs typeface="Arial" panose="020B0604020202020204" pitchFamily="34" charset="0"/>
              </a:rPr>
              <a:t>Each walkway located within a scaffold shall be protected by a guardrail system installed within 9.5 in. of and along at least one side of the walkway</a:t>
            </a:r>
          </a:p>
          <a:p>
            <a:pPr>
              <a:lnSpc>
                <a:spcPct val="120000"/>
              </a:lnSpc>
              <a:spcBef>
                <a:spcPts val="600"/>
              </a:spcBef>
            </a:pPr>
            <a:r>
              <a:rPr lang="en-US" sz="2600" dirty="0" smtClean="0">
                <a:solidFill>
                  <a:schemeClr val="bg1"/>
                </a:solidFill>
                <a:latin typeface="Arial" panose="020B0604020202020204" pitchFamily="34" charset="0"/>
                <a:cs typeface="Arial" panose="020B0604020202020204" pitchFamily="34" charset="0"/>
              </a:rPr>
              <a:t>DO NOT attach personal fall protection devices to guardrail </a:t>
            </a:r>
            <a:r>
              <a:rPr lang="en-US" sz="2600" dirty="0" smtClean="0">
                <a:solidFill>
                  <a:schemeClr val="bg1"/>
                </a:solidFill>
                <a:latin typeface="Arial" panose="020B0604020202020204" pitchFamily="34" charset="0"/>
                <a:cs typeface="Arial" panose="020B0604020202020204" pitchFamily="34" charset="0"/>
              </a:rPr>
              <a:t>systems Inspection</a:t>
            </a:r>
            <a:endParaRPr lang="en-US" sz="2600" dirty="0" smtClean="0">
              <a:solidFill>
                <a:schemeClr val="bg1"/>
              </a:solidFill>
              <a:latin typeface="Arial" panose="020B0604020202020204" pitchFamily="34" charset="0"/>
              <a:cs typeface="Arial" panose="020B0604020202020204" pitchFamily="34" charset="0"/>
            </a:endParaRPr>
          </a:p>
          <a:p>
            <a:pPr>
              <a:lnSpc>
                <a:spcPct val="120000"/>
              </a:lnSpc>
              <a:spcBef>
                <a:spcPts val="600"/>
              </a:spcBef>
            </a:pPr>
            <a:r>
              <a:rPr lang="en-US" sz="2600" dirty="0" smtClean="0">
                <a:solidFill>
                  <a:schemeClr val="bg1"/>
                </a:solidFill>
                <a:latin typeface="Arial" panose="020B0604020202020204" pitchFamily="34" charset="0"/>
                <a:cs typeface="Arial" panose="020B0604020202020204" pitchFamily="34" charset="0"/>
              </a:rPr>
              <a:t>Must be done by competent person before each work day and/or after events that could affect scaffold’s integrity</a:t>
            </a:r>
          </a:p>
          <a:p>
            <a:pPr>
              <a:lnSpc>
                <a:spcPct val="120000"/>
              </a:lnSpc>
              <a:spcBef>
                <a:spcPts val="600"/>
              </a:spcBef>
            </a:pPr>
            <a:r>
              <a:rPr lang="en-US" sz="2600" dirty="0" smtClean="0">
                <a:solidFill>
                  <a:schemeClr val="bg1"/>
                </a:solidFill>
                <a:latin typeface="Arial" panose="020B0604020202020204" pitchFamily="34" charset="0"/>
                <a:cs typeface="Arial" panose="020B0604020202020204" pitchFamily="34" charset="0"/>
              </a:rPr>
              <a:t>Remove slippery substances from floor</a:t>
            </a:r>
          </a:p>
          <a:p>
            <a:pPr>
              <a:lnSpc>
                <a:spcPct val="120000"/>
              </a:lnSpc>
              <a:spcBef>
                <a:spcPts val="600"/>
              </a:spcBef>
            </a:pPr>
            <a:r>
              <a:rPr lang="en-US" sz="2600" dirty="0" smtClean="0">
                <a:solidFill>
                  <a:schemeClr val="bg1"/>
                </a:solidFill>
                <a:latin typeface="Arial" panose="020B0604020202020204" pitchFamily="34" charset="0"/>
                <a:cs typeface="Arial" panose="020B0604020202020204" pitchFamily="34" charset="0"/>
              </a:rPr>
              <a:t>Remove debris</a:t>
            </a:r>
          </a:p>
          <a:p>
            <a:pPr>
              <a:lnSpc>
                <a:spcPct val="120000"/>
              </a:lnSpc>
              <a:spcBef>
                <a:spcPts val="600"/>
              </a:spcBef>
            </a:pPr>
            <a:r>
              <a:rPr lang="en-US" sz="2600" dirty="0" smtClean="0">
                <a:solidFill>
                  <a:schemeClr val="bg1"/>
                </a:solidFill>
                <a:latin typeface="Arial" panose="020B0604020202020204" pitchFamily="34" charset="0"/>
                <a:cs typeface="Arial" panose="020B0604020202020204" pitchFamily="34" charset="0"/>
              </a:rPr>
              <a:t>Damaged components must be removed and replaced or repaired, and tagged appropriately</a:t>
            </a:r>
          </a:p>
        </p:txBody>
      </p:sp>
    </p:spTree>
    <p:extLst>
      <p:ext uri="{BB962C8B-B14F-4D97-AF65-F5344CB8AC3E}">
        <p14:creationId xmlns:p14="http://schemas.microsoft.com/office/powerpoint/2010/main" val="2970590360"/>
      </p:ext>
    </p:extLst>
  </p:cSld>
  <p:clrMapOvr>
    <a:masterClrMapping/>
  </p:clrMapOvr>
  <p:transition spd="slow">
    <p:push dir="u"/>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04800" y="514350"/>
            <a:ext cx="8458200" cy="762000"/>
          </a:xfrm>
        </p:spPr>
        <p:txBody>
          <a:bodyPr>
            <a:normAutofit/>
          </a:bodyPr>
          <a:lstStyle/>
          <a:p>
            <a:r>
              <a:rPr lang="en-US" sz="3600" b="1" dirty="0" smtClean="0">
                <a:solidFill>
                  <a:schemeClr val="bg1"/>
                </a:solidFill>
                <a:latin typeface="Arial" panose="020B0604020202020204" pitchFamily="34" charset="0"/>
                <a:cs typeface="Arial" panose="020B0604020202020204" pitchFamily="34" charset="0"/>
              </a:rPr>
              <a:t>Personal Fall Arrest System (PFAS)</a:t>
            </a:r>
            <a:endParaRPr lang="en-US" sz="3600" b="1" dirty="0">
              <a:solidFill>
                <a:schemeClr val="bg1"/>
              </a:solidFill>
              <a:latin typeface="Arial" panose="020B0604020202020204" pitchFamily="34" charset="0"/>
              <a:cs typeface="Arial" panose="020B0604020202020204" pitchFamily="34" charset="0"/>
            </a:endParaRPr>
          </a:p>
        </p:txBody>
      </p:sp>
      <p:sp>
        <p:nvSpPr>
          <p:cNvPr id="3" name="Content Placeholder 2"/>
          <p:cNvSpPr>
            <a:spLocks noGrp="1"/>
          </p:cNvSpPr>
          <p:nvPr>
            <p:ph idx="4294967295"/>
          </p:nvPr>
        </p:nvSpPr>
        <p:spPr>
          <a:xfrm>
            <a:off x="457200" y="1276350"/>
            <a:ext cx="8229600" cy="3733800"/>
          </a:xfrm>
        </p:spPr>
        <p:txBody>
          <a:bodyPr anchor="t">
            <a:normAutofit fontScale="85000" lnSpcReduction="20000"/>
          </a:bodyPr>
          <a:lstStyle/>
          <a:p>
            <a:pPr marL="0" indent="0">
              <a:spcBef>
                <a:spcPts val="1200"/>
              </a:spcBef>
              <a:buNone/>
            </a:pPr>
            <a:r>
              <a:rPr lang="en-US" sz="2400" dirty="0" smtClean="0">
                <a:solidFill>
                  <a:schemeClr val="bg1"/>
                </a:solidFill>
                <a:latin typeface="Arial" panose="020B0604020202020204" pitchFamily="34" charset="0"/>
                <a:cs typeface="Arial" panose="020B0604020202020204" pitchFamily="34" charset="0"/>
              </a:rPr>
              <a:t>General Guidelines</a:t>
            </a:r>
          </a:p>
          <a:p>
            <a:r>
              <a:rPr lang="en-US" sz="2400" dirty="0" smtClean="0">
                <a:solidFill>
                  <a:schemeClr val="bg1"/>
                </a:solidFill>
                <a:latin typeface="Arial" panose="020B0604020202020204" pitchFamily="34" charset="0"/>
                <a:cs typeface="Arial" panose="020B0604020202020204" pitchFamily="34" charset="0"/>
              </a:rPr>
              <a:t>Consists of body harness, lanyard with shock-absorbing pack, and rope grab and locking snap hook for connection to anchor.</a:t>
            </a:r>
          </a:p>
          <a:p>
            <a:r>
              <a:rPr lang="en-US" sz="2400" dirty="0" smtClean="0">
                <a:solidFill>
                  <a:schemeClr val="bg1"/>
                </a:solidFill>
                <a:latin typeface="Arial" panose="020B0604020202020204" pitchFamily="34" charset="0"/>
                <a:cs typeface="Arial" panose="020B0604020202020204" pitchFamily="34" charset="0"/>
              </a:rPr>
              <a:t>DO NOT use body belt as a PFAS; full body harness is required</a:t>
            </a:r>
          </a:p>
          <a:p>
            <a:r>
              <a:rPr lang="en-US" sz="2400" dirty="0" smtClean="0">
                <a:solidFill>
                  <a:schemeClr val="bg1"/>
                </a:solidFill>
                <a:latin typeface="Arial" panose="020B0604020202020204" pitchFamily="34" charset="0"/>
                <a:cs typeface="Arial" panose="020B0604020202020204" pitchFamily="34" charset="0"/>
              </a:rPr>
              <a:t>PFAS must:</a:t>
            </a:r>
          </a:p>
          <a:p>
            <a:pPr lvl="1"/>
            <a:r>
              <a:rPr lang="en-US" sz="2000" dirty="0" smtClean="0">
                <a:solidFill>
                  <a:schemeClr val="bg1"/>
                </a:solidFill>
                <a:latin typeface="Arial" panose="020B0604020202020204" pitchFamily="34" charset="0"/>
                <a:cs typeface="Arial" panose="020B0604020202020204" pitchFamily="34" charset="0"/>
              </a:rPr>
              <a:t>Limit max. arresting force to 1,800 lbs. when used with a body harness</a:t>
            </a:r>
          </a:p>
          <a:p>
            <a:pPr lvl="1"/>
            <a:r>
              <a:rPr lang="en-US" sz="2000" dirty="0" smtClean="0">
                <a:solidFill>
                  <a:schemeClr val="bg1"/>
                </a:solidFill>
                <a:latin typeface="Arial" panose="020B0604020202020204" pitchFamily="34" charset="0"/>
                <a:cs typeface="Arial" panose="020B0604020202020204" pitchFamily="34" charset="0"/>
              </a:rPr>
              <a:t>Prevent employee from falling more than 6 ft., nor contact any lower level</a:t>
            </a:r>
          </a:p>
          <a:p>
            <a:pPr lvl="1"/>
            <a:r>
              <a:rPr lang="en-US" sz="2000" dirty="0" smtClean="0">
                <a:solidFill>
                  <a:schemeClr val="bg1"/>
                </a:solidFill>
                <a:latin typeface="Arial" panose="020B0604020202020204" pitchFamily="34" charset="0"/>
                <a:cs typeface="Arial" panose="020B0604020202020204" pitchFamily="34" charset="0"/>
              </a:rPr>
              <a:t>Bring employee to complete stop and limit max. deceleration distance of travel to 3.5 ft.</a:t>
            </a:r>
          </a:p>
          <a:p>
            <a:pPr lvl="1"/>
            <a:r>
              <a:rPr lang="en-US" sz="2000" dirty="0" smtClean="0">
                <a:solidFill>
                  <a:schemeClr val="bg1"/>
                </a:solidFill>
                <a:latin typeface="Arial" panose="020B0604020202020204" pitchFamily="34" charset="0"/>
                <a:cs typeface="Arial" panose="020B0604020202020204" pitchFamily="34" charset="0"/>
              </a:rPr>
              <a:t>Be strong enough to withstand twice the potential impact energy of a free-falling employee a distance of 6 ft. or the free-fall distance permitted by the system, whichever is less</a:t>
            </a:r>
          </a:p>
          <a:p>
            <a:r>
              <a:rPr lang="en-US" sz="2400" dirty="0" smtClean="0">
                <a:solidFill>
                  <a:schemeClr val="bg1"/>
                </a:solidFill>
                <a:latin typeface="Arial" panose="020B0604020202020204" pitchFamily="34" charset="0"/>
                <a:cs typeface="Arial" panose="020B0604020202020204" pitchFamily="34" charset="0"/>
              </a:rPr>
              <a:t>Rescue person or ladder is required during use of PFAS</a:t>
            </a:r>
          </a:p>
          <a:p>
            <a:pPr lvl="1"/>
            <a:endParaRPr lang="en-US" sz="2000" dirty="0" smtClean="0">
              <a:solidFill>
                <a:schemeClr val="bg1"/>
              </a:solidFill>
              <a:latin typeface="Arial" panose="020B0604020202020204" pitchFamily="34" charset="0"/>
              <a:cs typeface="Arial" panose="020B0604020202020204" pitchFamily="34" charset="0"/>
            </a:endParaRPr>
          </a:p>
          <a:p>
            <a:pPr marL="0" indent="0">
              <a:buNone/>
            </a:pPr>
            <a:endParaRPr lang="en-US" sz="20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83316756"/>
      </p:ext>
    </p:extLst>
  </p:cSld>
  <p:clrMapOvr>
    <a:masterClrMapping/>
  </p:clrMapOvr>
  <p:transition spd="slow">
    <p:push dir="u"/>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04800" y="514350"/>
            <a:ext cx="8458200" cy="857250"/>
          </a:xfrm>
        </p:spPr>
        <p:txBody>
          <a:bodyPr>
            <a:normAutofit/>
          </a:bodyPr>
          <a:lstStyle/>
          <a:p>
            <a:r>
              <a:rPr lang="en-US" sz="3600" b="1" dirty="0" smtClean="0">
                <a:solidFill>
                  <a:schemeClr val="bg1"/>
                </a:solidFill>
                <a:latin typeface="Arial" panose="020B0604020202020204" pitchFamily="34" charset="0"/>
                <a:cs typeface="Arial" panose="020B0604020202020204" pitchFamily="34" charset="0"/>
              </a:rPr>
              <a:t> Personal Fall Arrest System (PFAS)</a:t>
            </a:r>
            <a:endParaRPr lang="en-US" sz="3600" b="1" dirty="0">
              <a:solidFill>
                <a:schemeClr val="bg1"/>
              </a:solidFill>
              <a:latin typeface="Arial" panose="020B0604020202020204" pitchFamily="34" charset="0"/>
              <a:cs typeface="Arial" panose="020B0604020202020204" pitchFamily="34" charset="0"/>
            </a:endParaRPr>
          </a:p>
        </p:txBody>
      </p:sp>
      <p:pic>
        <p:nvPicPr>
          <p:cNvPr id="5" name="Picture 4" title="Drawing 1  of Fall Arrest systme"/>
          <p:cNvPicPr>
            <a:picLocks noChangeAspect="1"/>
          </p:cNvPicPr>
          <p:nvPr/>
        </p:nvPicPr>
        <p:blipFill>
          <a:blip r:embed="rId3"/>
          <a:stretch>
            <a:fillRect/>
          </a:stretch>
        </p:blipFill>
        <p:spPr>
          <a:xfrm>
            <a:off x="838200" y="1210326"/>
            <a:ext cx="3129643" cy="3904458"/>
          </a:xfrm>
          <a:prstGeom prst="rect">
            <a:avLst/>
          </a:prstGeom>
        </p:spPr>
      </p:pic>
      <p:pic>
        <p:nvPicPr>
          <p:cNvPr id="6" name="Picture 5" title="Drawing 1  of Fall Arrest systmeSystem"/>
          <p:cNvPicPr>
            <a:picLocks noChangeAspect="1"/>
          </p:cNvPicPr>
          <p:nvPr/>
        </p:nvPicPr>
        <p:blipFill>
          <a:blip r:embed="rId4"/>
          <a:stretch>
            <a:fillRect/>
          </a:stretch>
        </p:blipFill>
        <p:spPr>
          <a:xfrm>
            <a:off x="5105400" y="1200150"/>
            <a:ext cx="3180920" cy="3893447"/>
          </a:xfrm>
          <a:prstGeom prst="rect">
            <a:avLst/>
          </a:prstGeom>
        </p:spPr>
      </p:pic>
    </p:spTree>
    <p:extLst>
      <p:ext uri="{BB962C8B-B14F-4D97-AF65-F5344CB8AC3E}">
        <p14:creationId xmlns:p14="http://schemas.microsoft.com/office/powerpoint/2010/main" val="2668075611"/>
      </p:ext>
    </p:extLst>
  </p:cSld>
  <p:clrMapOvr>
    <a:masterClrMapping/>
  </p:clrMapOvr>
  <p:transition spd="slow">
    <p:push dir="u"/>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04800" y="514350"/>
            <a:ext cx="8458200" cy="857250"/>
          </a:xfrm>
        </p:spPr>
        <p:txBody>
          <a:bodyPr>
            <a:normAutofit/>
          </a:bodyPr>
          <a:lstStyle/>
          <a:p>
            <a:r>
              <a:rPr lang="en-US" sz="3600" b="1" dirty="0" smtClean="0">
                <a:solidFill>
                  <a:schemeClr val="bg1"/>
                </a:solidFill>
                <a:latin typeface="Arial" panose="020B0604020202020204" pitchFamily="34" charset="0"/>
                <a:cs typeface="Arial" panose="020B0604020202020204" pitchFamily="34" charset="0"/>
              </a:rPr>
              <a:t>Personal Fall Arrest System (PFAS) </a:t>
            </a:r>
            <a:endParaRPr lang="en-US" sz="3600" b="1" dirty="0">
              <a:solidFill>
                <a:schemeClr val="bg1"/>
              </a:solidFill>
              <a:latin typeface="Arial" panose="020B0604020202020204" pitchFamily="34" charset="0"/>
              <a:cs typeface="Arial" panose="020B0604020202020204" pitchFamily="34" charset="0"/>
            </a:endParaRPr>
          </a:p>
        </p:txBody>
      </p:sp>
      <p:sp>
        <p:nvSpPr>
          <p:cNvPr id="3" name="Content Placeholder 2"/>
          <p:cNvSpPr>
            <a:spLocks noGrp="1"/>
          </p:cNvSpPr>
          <p:nvPr>
            <p:ph idx="4294967295"/>
          </p:nvPr>
        </p:nvSpPr>
        <p:spPr>
          <a:xfrm>
            <a:off x="457200" y="1352550"/>
            <a:ext cx="8153400" cy="3276600"/>
          </a:xfrm>
        </p:spPr>
        <p:txBody>
          <a:bodyPr anchor="t">
            <a:normAutofit/>
          </a:bodyPr>
          <a:lstStyle/>
          <a:p>
            <a:pPr marL="0" indent="0">
              <a:buNone/>
            </a:pPr>
            <a:r>
              <a:rPr lang="en-US" sz="2400" dirty="0" smtClean="0">
                <a:solidFill>
                  <a:schemeClr val="bg1"/>
                </a:solidFill>
                <a:latin typeface="Arial" panose="020B0604020202020204" pitchFamily="34" charset="0"/>
                <a:cs typeface="Arial" panose="020B0604020202020204" pitchFamily="34" charset="0"/>
              </a:rPr>
              <a:t>Inspection:</a:t>
            </a:r>
          </a:p>
          <a:p>
            <a:r>
              <a:rPr lang="en-US" sz="2400" dirty="0" smtClean="0">
                <a:solidFill>
                  <a:schemeClr val="bg1"/>
                </a:solidFill>
                <a:latin typeface="Arial" panose="020B0604020202020204" pitchFamily="34" charset="0"/>
                <a:cs typeface="Arial" panose="020B0604020202020204" pitchFamily="34" charset="0"/>
              </a:rPr>
              <a:t>All equipment must be tested by the manufacturer</a:t>
            </a:r>
          </a:p>
          <a:p>
            <a:r>
              <a:rPr lang="en-US" sz="2400" dirty="0" smtClean="0">
                <a:solidFill>
                  <a:schemeClr val="bg1"/>
                </a:solidFill>
                <a:latin typeface="Arial" panose="020B0604020202020204" pitchFamily="34" charset="0"/>
                <a:cs typeface="Arial" panose="020B0604020202020204" pitchFamily="34" charset="0"/>
              </a:rPr>
              <a:t>Perform inspection before every use and remove defective systems from use</a:t>
            </a:r>
          </a:p>
          <a:p>
            <a:r>
              <a:rPr lang="en-US" sz="2400" dirty="0" smtClean="0">
                <a:solidFill>
                  <a:schemeClr val="bg1"/>
                </a:solidFill>
                <a:latin typeface="Arial" panose="020B0604020202020204" pitchFamily="34" charset="0"/>
                <a:cs typeface="Arial" panose="020B0604020202020204" pitchFamily="34" charset="0"/>
              </a:rPr>
              <a:t>PFAS subject to any impact loading shall be removed from service, never to be used again. Until inspection and clearance from a competent person.</a:t>
            </a:r>
            <a:endParaRPr lang="en-US" sz="2000" dirty="0" smtClean="0">
              <a:solidFill>
                <a:schemeClr val="bg1"/>
              </a:solidFill>
              <a:latin typeface="Arial" panose="020B0604020202020204" pitchFamily="34" charset="0"/>
              <a:cs typeface="Arial" panose="020B0604020202020204" pitchFamily="34" charset="0"/>
            </a:endParaRPr>
          </a:p>
          <a:p>
            <a:pPr marL="0" indent="0">
              <a:buNone/>
            </a:pPr>
            <a:endParaRPr lang="en-US" sz="20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85743959"/>
      </p:ext>
    </p:extLst>
  </p:cSld>
  <p:clrMapOvr>
    <a:masterClrMapping/>
  </p:clrMapOvr>
  <p:transition spd="slow">
    <p:push dir="u"/>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04800" y="133350"/>
            <a:ext cx="8458200" cy="1143000"/>
          </a:xfrm>
        </p:spPr>
        <p:txBody>
          <a:bodyPr>
            <a:normAutofit fontScale="90000"/>
          </a:bodyPr>
          <a:lstStyle/>
          <a:p>
            <a:r>
              <a:rPr lang="en-US" sz="3600" b="1" dirty="0" smtClean="0">
                <a:solidFill>
                  <a:schemeClr val="bg1"/>
                </a:solidFill>
                <a:latin typeface="Arial" panose="020B0604020202020204" pitchFamily="34" charset="0"/>
                <a:cs typeface="Arial" panose="020B0604020202020204" pitchFamily="34" charset="0"/>
              </a:rPr>
              <a:t/>
            </a:r>
            <a:br>
              <a:rPr lang="en-US" sz="3600" b="1" dirty="0" smtClean="0">
                <a:solidFill>
                  <a:schemeClr val="bg1"/>
                </a:solidFill>
                <a:latin typeface="Arial" panose="020B0604020202020204" pitchFamily="34" charset="0"/>
                <a:cs typeface="Arial" panose="020B0604020202020204" pitchFamily="34" charset="0"/>
              </a:rPr>
            </a:br>
            <a:r>
              <a:rPr lang="en-US" sz="3600" b="1" dirty="0" smtClean="0">
                <a:solidFill>
                  <a:schemeClr val="bg1"/>
                </a:solidFill>
                <a:latin typeface="Arial" panose="020B0604020202020204" pitchFamily="34" charset="0"/>
                <a:cs typeface="Arial" panose="020B0604020202020204" pitchFamily="34" charset="0"/>
              </a:rPr>
              <a:t>Personal Fall Arrest System (PFAS)</a:t>
            </a:r>
            <a:endParaRPr lang="en-US" sz="3600" b="1" dirty="0">
              <a:solidFill>
                <a:schemeClr val="bg1"/>
              </a:solidFill>
              <a:latin typeface="Arial" panose="020B0604020202020204" pitchFamily="34" charset="0"/>
              <a:cs typeface="Arial" panose="020B0604020202020204" pitchFamily="34" charset="0"/>
            </a:endParaRPr>
          </a:p>
        </p:txBody>
      </p:sp>
      <p:sp>
        <p:nvSpPr>
          <p:cNvPr id="3" name="Content Placeholder 2"/>
          <p:cNvSpPr>
            <a:spLocks noGrp="1"/>
          </p:cNvSpPr>
          <p:nvPr>
            <p:ph idx="4294967295"/>
          </p:nvPr>
        </p:nvSpPr>
        <p:spPr>
          <a:xfrm>
            <a:off x="457200" y="1352550"/>
            <a:ext cx="8229600" cy="3733800"/>
          </a:xfrm>
        </p:spPr>
        <p:txBody>
          <a:bodyPr anchor="t">
            <a:normAutofit fontScale="77500" lnSpcReduction="20000"/>
          </a:bodyPr>
          <a:lstStyle/>
          <a:p>
            <a:pPr marL="0" indent="0">
              <a:buNone/>
            </a:pPr>
            <a:r>
              <a:rPr lang="en-US" sz="2400" dirty="0" smtClean="0">
                <a:solidFill>
                  <a:schemeClr val="bg1"/>
                </a:solidFill>
                <a:latin typeface="Arial" panose="020B0604020202020204" pitchFamily="34" charset="0"/>
                <a:cs typeface="Arial" panose="020B0604020202020204" pitchFamily="34" charset="0"/>
              </a:rPr>
              <a:t>Components:</a:t>
            </a:r>
          </a:p>
          <a:p>
            <a:r>
              <a:rPr lang="en-US" sz="2400" dirty="0" smtClean="0">
                <a:solidFill>
                  <a:schemeClr val="bg1"/>
                </a:solidFill>
                <a:latin typeface="Arial" panose="020B0604020202020204" pitchFamily="34" charset="0"/>
                <a:cs typeface="Arial" panose="020B0604020202020204" pitchFamily="34" charset="0"/>
              </a:rPr>
              <a:t>Body harness</a:t>
            </a:r>
          </a:p>
          <a:p>
            <a:pPr lvl="1"/>
            <a:r>
              <a:rPr lang="en-US" sz="2000" dirty="0">
                <a:solidFill>
                  <a:schemeClr val="bg1"/>
                </a:solidFill>
                <a:latin typeface="Arial" panose="020B0604020202020204" pitchFamily="34" charset="0"/>
                <a:cs typeface="Arial" panose="020B0604020202020204" pitchFamily="34" charset="0"/>
              </a:rPr>
              <a:t>D</a:t>
            </a:r>
            <a:r>
              <a:rPr lang="en-US" sz="2000" dirty="0" smtClean="0">
                <a:solidFill>
                  <a:schemeClr val="bg1"/>
                </a:solidFill>
                <a:latin typeface="Arial" panose="020B0604020202020204" pitchFamily="34" charset="0"/>
                <a:cs typeface="Arial" panose="020B0604020202020204" pitchFamily="34" charset="0"/>
              </a:rPr>
              <a:t>istributes fall arrest forces over thighs, pelvis, waist, chest and shoulders. D-rings should be between shoulder blades</a:t>
            </a:r>
          </a:p>
          <a:p>
            <a:r>
              <a:rPr lang="en-US" sz="2400" dirty="0" smtClean="0">
                <a:solidFill>
                  <a:schemeClr val="bg1"/>
                </a:solidFill>
                <a:latin typeface="Arial" panose="020B0604020202020204" pitchFamily="34" charset="0"/>
                <a:cs typeface="Arial" panose="020B0604020202020204" pitchFamily="34" charset="0"/>
              </a:rPr>
              <a:t>Anchor point</a:t>
            </a:r>
          </a:p>
          <a:p>
            <a:pPr lvl="1"/>
            <a:r>
              <a:rPr lang="en-US" sz="2000" dirty="0" smtClean="0">
                <a:solidFill>
                  <a:schemeClr val="bg1"/>
                </a:solidFill>
                <a:latin typeface="Arial" panose="020B0604020202020204" pitchFamily="34" charset="0"/>
                <a:cs typeface="Arial" panose="020B0604020202020204" pitchFamily="34" charset="0"/>
              </a:rPr>
              <a:t>Must be independent of any anchorage being used to support or suspend platforms</a:t>
            </a:r>
          </a:p>
          <a:p>
            <a:pPr lvl="1"/>
            <a:r>
              <a:rPr lang="en-US" sz="2000" dirty="0" smtClean="0">
                <a:solidFill>
                  <a:schemeClr val="bg1"/>
                </a:solidFill>
                <a:latin typeface="Arial" panose="020B0604020202020204" pitchFamily="34" charset="0"/>
                <a:cs typeface="Arial" panose="020B0604020202020204" pitchFamily="34" charset="0"/>
              </a:rPr>
              <a:t>Must support at least 5,000 lbs. per employee attached or shall be designed, installed and used:</a:t>
            </a:r>
          </a:p>
          <a:p>
            <a:pPr lvl="2"/>
            <a:r>
              <a:rPr lang="en-US" sz="1800" dirty="0" smtClean="0">
                <a:solidFill>
                  <a:schemeClr val="bg1"/>
                </a:solidFill>
                <a:latin typeface="Arial" panose="020B0604020202020204" pitchFamily="34" charset="0"/>
                <a:cs typeface="Arial" panose="020B0604020202020204" pitchFamily="34" charset="0"/>
              </a:rPr>
              <a:t>As part of a complete PFAS that maintains a factor of safety of at least 2</a:t>
            </a:r>
          </a:p>
          <a:p>
            <a:pPr lvl="2"/>
            <a:r>
              <a:rPr lang="en-US" sz="1800" dirty="0" smtClean="0">
                <a:solidFill>
                  <a:schemeClr val="bg1"/>
                </a:solidFill>
                <a:latin typeface="Arial" panose="020B0604020202020204" pitchFamily="34" charset="0"/>
                <a:cs typeface="Arial" panose="020B0604020202020204" pitchFamily="34" charset="0"/>
              </a:rPr>
              <a:t>Under the supervision of a qualified person</a:t>
            </a:r>
          </a:p>
          <a:p>
            <a:r>
              <a:rPr lang="en-US" sz="2400" dirty="0" smtClean="0">
                <a:solidFill>
                  <a:schemeClr val="bg1"/>
                </a:solidFill>
                <a:latin typeface="Arial" panose="020B0604020202020204" pitchFamily="34" charset="0"/>
                <a:cs typeface="Arial" panose="020B0604020202020204" pitchFamily="34" charset="0"/>
              </a:rPr>
              <a:t>Self-retracing lanyard</a:t>
            </a:r>
          </a:p>
          <a:p>
            <a:pPr lvl="1"/>
            <a:r>
              <a:rPr lang="en-US" sz="2000" dirty="0" smtClean="0">
                <a:solidFill>
                  <a:schemeClr val="bg1"/>
                </a:solidFill>
                <a:latin typeface="Arial" panose="020B0604020202020204" pitchFamily="34" charset="0"/>
                <a:cs typeface="Arial" panose="020B0604020202020204" pitchFamily="34" charset="0"/>
              </a:rPr>
              <a:t>Deceleration device containing drum-wound line that can be extracted from or retracted onto, the drum under tension during normal employee movement and that, after onset of a fall, automatically locks the drum and arrests the fall</a:t>
            </a:r>
          </a:p>
          <a:p>
            <a:pPr lvl="1"/>
            <a:endParaRPr lang="en-US" sz="16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54166322"/>
      </p:ext>
    </p:extLst>
  </p:cSld>
  <p:clrMapOvr>
    <a:masterClrMapping/>
  </p:clrMapOvr>
  <p:transition spd="slow">
    <p:push dir="u"/>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04800" y="514350"/>
            <a:ext cx="8458200" cy="857250"/>
          </a:xfrm>
        </p:spPr>
        <p:txBody>
          <a:bodyPr>
            <a:normAutofit/>
          </a:bodyPr>
          <a:lstStyle/>
          <a:p>
            <a:r>
              <a:rPr lang="en-US" sz="3600" b="1" dirty="0" smtClean="0">
                <a:solidFill>
                  <a:schemeClr val="bg1"/>
                </a:solidFill>
                <a:latin typeface="Arial" panose="020B0604020202020204" pitchFamily="34" charset="0"/>
                <a:cs typeface="Arial" panose="020B0604020202020204" pitchFamily="34" charset="0"/>
              </a:rPr>
              <a:t>Personal Fall Arrest System (PFAS)  </a:t>
            </a:r>
            <a:endParaRPr lang="en-US" sz="3600" b="1" dirty="0">
              <a:solidFill>
                <a:schemeClr val="bg1"/>
              </a:solidFill>
              <a:latin typeface="Arial" panose="020B0604020202020204" pitchFamily="34" charset="0"/>
              <a:cs typeface="Arial" panose="020B0604020202020204" pitchFamily="34" charset="0"/>
            </a:endParaRPr>
          </a:p>
        </p:txBody>
      </p:sp>
      <p:sp>
        <p:nvSpPr>
          <p:cNvPr id="3" name="Content Placeholder 2"/>
          <p:cNvSpPr>
            <a:spLocks noGrp="1"/>
          </p:cNvSpPr>
          <p:nvPr>
            <p:ph idx="4294967295"/>
          </p:nvPr>
        </p:nvSpPr>
        <p:spPr>
          <a:xfrm>
            <a:off x="457200" y="1352550"/>
            <a:ext cx="8153400" cy="3657600"/>
          </a:xfrm>
        </p:spPr>
        <p:txBody>
          <a:bodyPr anchor="t">
            <a:normAutofit fontScale="92500" lnSpcReduction="20000"/>
          </a:bodyPr>
          <a:lstStyle/>
          <a:p>
            <a:pPr marL="0" indent="0">
              <a:buNone/>
            </a:pPr>
            <a:r>
              <a:rPr lang="en-US" sz="2400" dirty="0" smtClean="0">
                <a:solidFill>
                  <a:schemeClr val="bg1"/>
                </a:solidFill>
                <a:latin typeface="Arial" panose="020B0604020202020204" pitchFamily="34" charset="0"/>
                <a:cs typeface="Arial" panose="020B0604020202020204" pitchFamily="34" charset="0"/>
              </a:rPr>
              <a:t>Components:</a:t>
            </a:r>
          </a:p>
          <a:p>
            <a:r>
              <a:rPr lang="en-US" sz="2400" dirty="0" smtClean="0">
                <a:solidFill>
                  <a:schemeClr val="bg1"/>
                </a:solidFill>
                <a:latin typeface="Arial" panose="020B0604020202020204" pitchFamily="34" charset="0"/>
                <a:cs typeface="Arial" panose="020B0604020202020204" pitchFamily="34" charset="0"/>
              </a:rPr>
              <a:t>Lanyard</a:t>
            </a:r>
          </a:p>
          <a:p>
            <a:pPr lvl="1"/>
            <a:r>
              <a:rPr lang="en-US" sz="2000" dirty="0" smtClean="0">
                <a:solidFill>
                  <a:schemeClr val="bg1"/>
                </a:solidFill>
                <a:latin typeface="Arial" panose="020B0604020202020204" pitchFamily="34" charset="0"/>
                <a:cs typeface="Arial" panose="020B0604020202020204" pitchFamily="34" charset="0"/>
              </a:rPr>
              <a:t>Flexible line of rope, wire rope or strap that has a connector at each end for connecting body harness to deceleration device, lifeline, or anchor.</a:t>
            </a:r>
          </a:p>
          <a:p>
            <a:pPr lvl="1"/>
            <a:r>
              <a:rPr lang="en-US" sz="2000" dirty="0">
                <a:solidFill>
                  <a:schemeClr val="bg1"/>
                </a:solidFill>
                <a:latin typeface="Arial" panose="020B0604020202020204" pitchFamily="34" charset="0"/>
                <a:cs typeface="Arial" panose="020B0604020202020204" pitchFamily="34" charset="0"/>
              </a:rPr>
              <a:t>M</a:t>
            </a:r>
            <a:r>
              <a:rPr lang="en-US" sz="2000" dirty="0" smtClean="0">
                <a:solidFill>
                  <a:schemeClr val="bg1"/>
                </a:solidFill>
                <a:latin typeface="Arial" panose="020B0604020202020204" pitchFamily="34" charset="0"/>
                <a:cs typeface="Arial" panose="020B0604020202020204" pitchFamily="34" charset="0"/>
              </a:rPr>
              <a:t>ust have a shock absorbing pack and rope grab</a:t>
            </a:r>
          </a:p>
          <a:p>
            <a:r>
              <a:rPr lang="en-US" sz="2400" dirty="0" smtClean="0">
                <a:solidFill>
                  <a:schemeClr val="bg1"/>
                </a:solidFill>
                <a:latin typeface="Arial" panose="020B0604020202020204" pitchFamily="34" charset="0"/>
                <a:cs typeface="Arial" panose="020B0604020202020204" pitchFamily="34" charset="0"/>
              </a:rPr>
              <a:t>Snap hook</a:t>
            </a:r>
          </a:p>
          <a:p>
            <a:pPr lvl="1"/>
            <a:r>
              <a:rPr lang="en-US" sz="2000" dirty="0" smtClean="0">
                <a:solidFill>
                  <a:schemeClr val="bg1"/>
                </a:solidFill>
                <a:latin typeface="Arial" panose="020B0604020202020204" pitchFamily="34" charset="0"/>
                <a:cs typeface="Arial" panose="020B0604020202020204" pitchFamily="34" charset="0"/>
              </a:rPr>
              <a:t>A connector comprised of a hook-shaped member with a normally closed keeper, or similar arrangement, that can be opened to permit the hook to receive an object, and, when released, automatically closes to retain the object</a:t>
            </a:r>
          </a:p>
          <a:p>
            <a:pPr lvl="1"/>
            <a:r>
              <a:rPr lang="en-US" sz="2000" dirty="0" smtClean="0">
                <a:solidFill>
                  <a:schemeClr val="bg1"/>
                </a:solidFill>
                <a:latin typeface="Arial" panose="020B0604020202020204" pitchFamily="34" charset="0"/>
                <a:cs typeface="Arial" panose="020B0604020202020204" pitchFamily="34" charset="0"/>
              </a:rPr>
              <a:t>NEVER connect 2 snap hooks together. Accidental disengagement could result in failure of PFAS.</a:t>
            </a:r>
          </a:p>
          <a:p>
            <a:pPr lvl="1"/>
            <a:endParaRPr lang="en-US" sz="16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19830767"/>
      </p:ext>
    </p:extLst>
  </p:cSld>
  <p:clrMapOvr>
    <a:masterClrMapping/>
  </p:clrMapOvr>
  <p:transition spd="slow">
    <p:push dir="u"/>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04800" y="514350"/>
            <a:ext cx="8458200" cy="857250"/>
          </a:xfrm>
        </p:spPr>
        <p:txBody>
          <a:bodyPr>
            <a:normAutofit/>
          </a:bodyPr>
          <a:lstStyle/>
          <a:p>
            <a:r>
              <a:rPr lang="en-US" sz="3600" b="1" dirty="0" smtClean="0">
                <a:solidFill>
                  <a:schemeClr val="bg1"/>
                </a:solidFill>
                <a:latin typeface="Arial" panose="020B0604020202020204" pitchFamily="34" charset="0"/>
                <a:cs typeface="Arial" panose="020B0604020202020204" pitchFamily="34" charset="0"/>
              </a:rPr>
              <a:t>Positioning Device Systems</a:t>
            </a:r>
            <a:endParaRPr lang="en-US" sz="3600" b="1" dirty="0">
              <a:solidFill>
                <a:schemeClr val="bg1"/>
              </a:solidFill>
              <a:latin typeface="Arial" panose="020B0604020202020204" pitchFamily="34" charset="0"/>
              <a:cs typeface="Arial" panose="020B0604020202020204" pitchFamily="34" charset="0"/>
            </a:endParaRPr>
          </a:p>
        </p:txBody>
      </p:sp>
      <p:sp>
        <p:nvSpPr>
          <p:cNvPr id="3" name="Content Placeholder 2"/>
          <p:cNvSpPr>
            <a:spLocks noGrp="1"/>
          </p:cNvSpPr>
          <p:nvPr>
            <p:ph idx="4294967295"/>
          </p:nvPr>
        </p:nvSpPr>
        <p:spPr>
          <a:xfrm>
            <a:off x="457200" y="1428750"/>
            <a:ext cx="8153400" cy="3581400"/>
          </a:xfrm>
        </p:spPr>
        <p:txBody>
          <a:bodyPr anchor="t">
            <a:normAutofit fontScale="77500" lnSpcReduction="20000"/>
          </a:bodyPr>
          <a:lstStyle/>
          <a:p>
            <a:pPr marL="0" indent="0">
              <a:buNone/>
            </a:pPr>
            <a:r>
              <a:rPr lang="en-US" sz="2400" dirty="0" smtClean="0">
                <a:solidFill>
                  <a:schemeClr val="bg1"/>
                </a:solidFill>
                <a:latin typeface="Arial" panose="020B0604020202020204" pitchFamily="34" charset="0"/>
                <a:cs typeface="Arial" panose="020B0604020202020204" pitchFamily="34" charset="0"/>
              </a:rPr>
              <a:t>General guidelines:</a:t>
            </a:r>
          </a:p>
          <a:p>
            <a:r>
              <a:rPr lang="en-US" sz="2400" dirty="0" smtClean="0">
                <a:solidFill>
                  <a:schemeClr val="bg1"/>
                </a:solidFill>
                <a:latin typeface="Arial" panose="020B0604020202020204" pitchFamily="34" charset="0"/>
                <a:cs typeface="Arial" panose="020B0604020202020204" pitchFamily="34" charset="0"/>
              </a:rPr>
              <a:t>Consists of a body harness system rigged to allow employee to be supported on elevated vertical surface while working with both hands free while leaning</a:t>
            </a:r>
          </a:p>
          <a:p>
            <a:r>
              <a:rPr lang="en-US" sz="2400" dirty="0" smtClean="0">
                <a:solidFill>
                  <a:schemeClr val="bg1"/>
                </a:solidFill>
                <a:latin typeface="Arial" panose="020B0604020202020204" pitchFamily="34" charset="0"/>
                <a:cs typeface="Arial" panose="020B0604020202020204" pitchFamily="34" charset="0"/>
              </a:rPr>
              <a:t>DO NOT attach to guardrail systems</a:t>
            </a:r>
          </a:p>
          <a:p>
            <a:r>
              <a:rPr lang="en-US" sz="2400" dirty="0" smtClean="0">
                <a:solidFill>
                  <a:schemeClr val="bg1"/>
                </a:solidFill>
                <a:latin typeface="Arial" panose="020B0604020202020204" pitchFamily="34" charset="0"/>
                <a:cs typeface="Arial" panose="020B0604020202020204" pitchFamily="34" charset="0"/>
              </a:rPr>
              <a:t>System should prevent employee from falling more than 2 ft.</a:t>
            </a:r>
          </a:p>
          <a:p>
            <a:pPr marL="0" indent="0">
              <a:buNone/>
            </a:pPr>
            <a:r>
              <a:rPr lang="en-US" sz="2400" dirty="0" smtClean="0">
                <a:solidFill>
                  <a:schemeClr val="bg1"/>
                </a:solidFill>
                <a:latin typeface="Arial" panose="020B0604020202020204" pitchFamily="34" charset="0"/>
                <a:cs typeface="Arial" panose="020B0604020202020204" pitchFamily="34" charset="0"/>
              </a:rPr>
              <a:t>Components:</a:t>
            </a:r>
          </a:p>
          <a:p>
            <a:r>
              <a:rPr lang="en-US" sz="2400" dirty="0" smtClean="0">
                <a:solidFill>
                  <a:schemeClr val="bg1"/>
                </a:solidFill>
                <a:latin typeface="Arial" panose="020B0604020202020204" pitchFamily="34" charset="0"/>
                <a:cs typeface="Arial" panose="020B0604020202020204" pitchFamily="34" charset="0"/>
              </a:rPr>
              <a:t>Body belt</a:t>
            </a:r>
          </a:p>
          <a:p>
            <a:pPr lvl="1"/>
            <a:r>
              <a:rPr lang="en-US" sz="2000" dirty="0" smtClean="0">
                <a:solidFill>
                  <a:schemeClr val="bg1"/>
                </a:solidFill>
                <a:latin typeface="Arial" panose="020B0604020202020204" pitchFamily="34" charset="0"/>
                <a:cs typeface="Arial" panose="020B0604020202020204" pitchFamily="34" charset="0"/>
              </a:rPr>
              <a:t>Waist strap that attaches to lanyard, lifeline or deceleration device.</a:t>
            </a:r>
          </a:p>
          <a:p>
            <a:pPr lvl="1"/>
            <a:r>
              <a:rPr lang="en-US" sz="2000" dirty="0" smtClean="0">
                <a:solidFill>
                  <a:schemeClr val="bg1"/>
                </a:solidFill>
                <a:latin typeface="Arial" panose="020B0604020202020204" pitchFamily="34" charset="0"/>
                <a:cs typeface="Arial" panose="020B0604020202020204" pitchFamily="34" charset="0"/>
              </a:rPr>
              <a:t>Cannot be used as a PFAS, only a positioning device system</a:t>
            </a:r>
          </a:p>
          <a:p>
            <a:r>
              <a:rPr lang="en-US" sz="2400" dirty="0" smtClean="0">
                <a:solidFill>
                  <a:schemeClr val="bg1"/>
                </a:solidFill>
                <a:latin typeface="Arial" panose="020B0604020202020204" pitchFamily="34" charset="0"/>
                <a:cs typeface="Arial" panose="020B0604020202020204" pitchFamily="34" charset="0"/>
              </a:rPr>
              <a:t>Body harness</a:t>
            </a:r>
          </a:p>
          <a:p>
            <a:pPr lvl="1"/>
            <a:r>
              <a:rPr lang="en-US" sz="2000" dirty="0">
                <a:solidFill>
                  <a:schemeClr val="bg1"/>
                </a:solidFill>
                <a:latin typeface="Arial" panose="020B0604020202020204" pitchFamily="34" charset="0"/>
                <a:cs typeface="Arial" panose="020B0604020202020204" pitchFamily="34" charset="0"/>
              </a:rPr>
              <a:t>Distributes fall arrest forces over thighs, pelvis, waist, chest and shoulders. D-rings should be between shoulder </a:t>
            </a:r>
            <a:r>
              <a:rPr lang="en-US" sz="2000" dirty="0" smtClean="0">
                <a:solidFill>
                  <a:schemeClr val="bg1"/>
                </a:solidFill>
                <a:latin typeface="Arial" panose="020B0604020202020204" pitchFamily="34" charset="0"/>
                <a:cs typeface="Arial" panose="020B0604020202020204" pitchFamily="34" charset="0"/>
              </a:rPr>
              <a:t>blades</a:t>
            </a:r>
            <a:endParaRPr lang="en-US" sz="20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70848182"/>
      </p:ext>
    </p:extLst>
  </p:cSld>
  <p:clrMapOvr>
    <a:masterClrMapping/>
  </p:clrMapOvr>
  <p:transition spd="slow">
    <p:push dir="u"/>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04800" y="514350"/>
            <a:ext cx="8458200" cy="857250"/>
          </a:xfrm>
        </p:spPr>
        <p:txBody>
          <a:bodyPr>
            <a:normAutofit/>
          </a:bodyPr>
          <a:lstStyle/>
          <a:p>
            <a:r>
              <a:rPr lang="en-US" sz="3600" b="1" dirty="0" smtClean="0">
                <a:solidFill>
                  <a:schemeClr val="bg1"/>
                </a:solidFill>
                <a:latin typeface="Arial" panose="020B0604020202020204" pitchFamily="34" charset="0"/>
                <a:cs typeface="Arial" panose="020B0604020202020204" pitchFamily="34" charset="0"/>
              </a:rPr>
              <a:t>Positioning Device Systems </a:t>
            </a:r>
            <a:endParaRPr lang="en-US" sz="3600" b="1" dirty="0">
              <a:solidFill>
                <a:schemeClr val="bg1"/>
              </a:solidFill>
              <a:latin typeface="Arial" panose="020B0604020202020204" pitchFamily="34" charset="0"/>
              <a:cs typeface="Arial" panose="020B0604020202020204" pitchFamily="34" charset="0"/>
            </a:endParaRPr>
          </a:p>
        </p:txBody>
      </p:sp>
      <p:sp>
        <p:nvSpPr>
          <p:cNvPr id="3" name="Content Placeholder 2"/>
          <p:cNvSpPr>
            <a:spLocks noGrp="1"/>
          </p:cNvSpPr>
          <p:nvPr>
            <p:ph idx="4294967295"/>
          </p:nvPr>
        </p:nvSpPr>
        <p:spPr>
          <a:xfrm>
            <a:off x="457200" y="1352550"/>
            <a:ext cx="8153400" cy="3657600"/>
          </a:xfrm>
        </p:spPr>
        <p:txBody>
          <a:bodyPr anchor="t">
            <a:normAutofit fontScale="92500" lnSpcReduction="20000"/>
          </a:bodyPr>
          <a:lstStyle/>
          <a:p>
            <a:pPr marL="0" indent="0">
              <a:buNone/>
            </a:pPr>
            <a:r>
              <a:rPr lang="en-US" sz="2400" dirty="0" smtClean="0">
                <a:solidFill>
                  <a:schemeClr val="bg1"/>
                </a:solidFill>
                <a:latin typeface="Arial" panose="020B0604020202020204" pitchFamily="34" charset="0"/>
                <a:cs typeface="Arial" panose="020B0604020202020204" pitchFamily="34" charset="0"/>
              </a:rPr>
              <a:t>Components:</a:t>
            </a:r>
          </a:p>
          <a:p>
            <a:r>
              <a:rPr lang="en-US" sz="2400" dirty="0">
                <a:solidFill>
                  <a:schemeClr val="bg1"/>
                </a:solidFill>
                <a:latin typeface="Arial" panose="020B0604020202020204" pitchFamily="34" charset="0"/>
                <a:cs typeface="Arial" panose="020B0604020202020204" pitchFamily="34" charset="0"/>
              </a:rPr>
              <a:t>Anchor point</a:t>
            </a:r>
          </a:p>
          <a:p>
            <a:pPr lvl="1"/>
            <a:r>
              <a:rPr lang="en-US" sz="2000" dirty="0">
                <a:solidFill>
                  <a:schemeClr val="bg1"/>
                </a:solidFill>
                <a:latin typeface="Arial" panose="020B0604020202020204" pitchFamily="34" charset="0"/>
                <a:cs typeface="Arial" panose="020B0604020202020204" pitchFamily="34" charset="0"/>
              </a:rPr>
              <a:t>Must be independent of any anchorage being used to support or suspend platforms</a:t>
            </a:r>
          </a:p>
          <a:p>
            <a:pPr lvl="1"/>
            <a:r>
              <a:rPr lang="en-US" sz="2000" dirty="0">
                <a:solidFill>
                  <a:schemeClr val="bg1"/>
                </a:solidFill>
                <a:latin typeface="Arial" panose="020B0604020202020204" pitchFamily="34" charset="0"/>
                <a:cs typeface="Arial" panose="020B0604020202020204" pitchFamily="34" charset="0"/>
              </a:rPr>
              <a:t>Must support at least 5,000 lbs. per employee attached or shall be designed, installed and used:</a:t>
            </a:r>
          </a:p>
          <a:p>
            <a:pPr lvl="2"/>
            <a:r>
              <a:rPr lang="en-US" sz="1600" dirty="0">
                <a:solidFill>
                  <a:schemeClr val="bg1"/>
                </a:solidFill>
                <a:latin typeface="Arial" panose="020B0604020202020204" pitchFamily="34" charset="0"/>
                <a:cs typeface="Arial" panose="020B0604020202020204" pitchFamily="34" charset="0"/>
              </a:rPr>
              <a:t>As part of a complete PFAS that maintains a factor of safety of at least 2</a:t>
            </a:r>
          </a:p>
          <a:p>
            <a:pPr lvl="2"/>
            <a:r>
              <a:rPr lang="en-US" sz="1600" dirty="0">
                <a:solidFill>
                  <a:schemeClr val="bg1"/>
                </a:solidFill>
                <a:latin typeface="Arial" panose="020B0604020202020204" pitchFamily="34" charset="0"/>
                <a:cs typeface="Arial" panose="020B0604020202020204" pitchFamily="34" charset="0"/>
              </a:rPr>
              <a:t>Under the supervision of a qualified person</a:t>
            </a:r>
          </a:p>
          <a:p>
            <a:r>
              <a:rPr lang="en-US" sz="2400" dirty="0">
                <a:solidFill>
                  <a:schemeClr val="bg1"/>
                </a:solidFill>
                <a:latin typeface="Arial" panose="020B0604020202020204" pitchFamily="34" charset="0"/>
                <a:cs typeface="Arial" panose="020B0604020202020204" pitchFamily="34" charset="0"/>
              </a:rPr>
              <a:t>Self-retracing lanyard</a:t>
            </a:r>
          </a:p>
          <a:p>
            <a:pPr lvl="1"/>
            <a:r>
              <a:rPr lang="en-US" sz="2000" dirty="0">
                <a:solidFill>
                  <a:schemeClr val="bg1"/>
                </a:solidFill>
                <a:latin typeface="Arial" panose="020B0604020202020204" pitchFamily="34" charset="0"/>
                <a:cs typeface="Arial" panose="020B0604020202020204" pitchFamily="34" charset="0"/>
              </a:rPr>
              <a:t>Deceleration device containing drum-wound line that can be extracted from or retracted onto, the drum under tension during normal employee movement and that, after onset of a fall, automatically locks the drum and arrests the fall</a:t>
            </a:r>
          </a:p>
        </p:txBody>
      </p:sp>
    </p:spTree>
    <p:extLst>
      <p:ext uri="{BB962C8B-B14F-4D97-AF65-F5344CB8AC3E}">
        <p14:creationId xmlns:p14="http://schemas.microsoft.com/office/powerpoint/2010/main" val="1870285541"/>
      </p:ext>
    </p:extLst>
  </p:cSld>
  <p:clrMapOvr>
    <a:masterClrMapping/>
  </p:clrMapOvr>
  <p:transition spd="slow">
    <p:push dir="u"/>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04800" y="514350"/>
            <a:ext cx="8458200" cy="857250"/>
          </a:xfrm>
        </p:spPr>
        <p:txBody>
          <a:bodyPr>
            <a:normAutofit/>
          </a:bodyPr>
          <a:lstStyle/>
          <a:p>
            <a:r>
              <a:rPr lang="en-US" sz="3600" b="1" dirty="0" smtClean="0">
                <a:solidFill>
                  <a:schemeClr val="bg1"/>
                </a:solidFill>
                <a:latin typeface="Arial" panose="020B0604020202020204" pitchFamily="34" charset="0"/>
                <a:cs typeface="Arial" panose="020B0604020202020204" pitchFamily="34" charset="0"/>
              </a:rPr>
              <a:t> Positioning Device Systems</a:t>
            </a:r>
            <a:endParaRPr lang="en-US" sz="3600" b="1" dirty="0">
              <a:solidFill>
                <a:schemeClr val="bg1"/>
              </a:solidFill>
              <a:latin typeface="Arial" panose="020B0604020202020204" pitchFamily="34" charset="0"/>
              <a:cs typeface="Arial" panose="020B0604020202020204" pitchFamily="34" charset="0"/>
            </a:endParaRPr>
          </a:p>
        </p:txBody>
      </p:sp>
      <p:sp>
        <p:nvSpPr>
          <p:cNvPr id="3" name="Content Placeholder 2"/>
          <p:cNvSpPr>
            <a:spLocks noGrp="1"/>
          </p:cNvSpPr>
          <p:nvPr>
            <p:ph idx="4294967295"/>
          </p:nvPr>
        </p:nvSpPr>
        <p:spPr>
          <a:xfrm>
            <a:off x="457200" y="1352550"/>
            <a:ext cx="8153400" cy="3733800"/>
          </a:xfrm>
        </p:spPr>
        <p:txBody>
          <a:bodyPr anchor="t">
            <a:normAutofit fontScale="92500" lnSpcReduction="20000"/>
          </a:bodyPr>
          <a:lstStyle/>
          <a:p>
            <a:pPr marL="0" indent="0">
              <a:buNone/>
            </a:pPr>
            <a:r>
              <a:rPr lang="en-US" sz="2400" dirty="0" smtClean="0">
                <a:solidFill>
                  <a:schemeClr val="bg1"/>
                </a:solidFill>
                <a:latin typeface="Arial" panose="020B0604020202020204" pitchFamily="34" charset="0"/>
                <a:cs typeface="Arial" panose="020B0604020202020204" pitchFamily="34" charset="0"/>
              </a:rPr>
              <a:t>Components:</a:t>
            </a:r>
          </a:p>
          <a:p>
            <a:r>
              <a:rPr lang="en-US" sz="2400" dirty="0">
                <a:solidFill>
                  <a:schemeClr val="bg1"/>
                </a:solidFill>
                <a:latin typeface="Arial" panose="020B0604020202020204" pitchFamily="34" charset="0"/>
                <a:cs typeface="Arial" panose="020B0604020202020204" pitchFamily="34" charset="0"/>
              </a:rPr>
              <a:t>Lanyard</a:t>
            </a:r>
          </a:p>
          <a:p>
            <a:pPr lvl="1"/>
            <a:r>
              <a:rPr lang="en-US" sz="2000" dirty="0">
                <a:solidFill>
                  <a:schemeClr val="bg1"/>
                </a:solidFill>
                <a:latin typeface="Arial" panose="020B0604020202020204" pitchFamily="34" charset="0"/>
                <a:cs typeface="Arial" panose="020B0604020202020204" pitchFamily="34" charset="0"/>
              </a:rPr>
              <a:t>Flexible line of rope, wire rope or strap that has a connector at each end for connecting body harness to deceleration device, lifeline, or anchor.</a:t>
            </a:r>
          </a:p>
          <a:p>
            <a:pPr lvl="1"/>
            <a:r>
              <a:rPr lang="en-US" sz="2000" dirty="0">
                <a:solidFill>
                  <a:schemeClr val="bg1"/>
                </a:solidFill>
                <a:latin typeface="Arial" panose="020B0604020202020204" pitchFamily="34" charset="0"/>
                <a:cs typeface="Arial" panose="020B0604020202020204" pitchFamily="34" charset="0"/>
              </a:rPr>
              <a:t>Must have a shock absorbing pack and rope grab</a:t>
            </a:r>
          </a:p>
          <a:p>
            <a:r>
              <a:rPr lang="en-US" sz="2400" dirty="0">
                <a:solidFill>
                  <a:schemeClr val="bg1"/>
                </a:solidFill>
                <a:latin typeface="Arial" panose="020B0604020202020204" pitchFamily="34" charset="0"/>
                <a:cs typeface="Arial" panose="020B0604020202020204" pitchFamily="34" charset="0"/>
              </a:rPr>
              <a:t>Snap hook</a:t>
            </a:r>
          </a:p>
          <a:p>
            <a:pPr lvl="1"/>
            <a:r>
              <a:rPr lang="en-US" sz="2000" dirty="0">
                <a:solidFill>
                  <a:schemeClr val="bg1"/>
                </a:solidFill>
                <a:latin typeface="Arial" panose="020B0604020202020204" pitchFamily="34" charset="0"/>
                <a:cs typeface="Arial" panose="020B0604020202020204" pitchFamily="34" charset="0"/>
              </a:rPr>
              <a:t>A connector comprised of a hook-shaped member with a normally closed keeper, or similar arrangement, that can be opened to permit the hook to receive an object, and, when released, automatically closes to retain the object</a:t>
            </a:r>
          </a:p>
          <a:p>
            <a:pPr lvl="1"/>
            <a:r>
              <a:rPr lang="en-US" sz="2000" dirty="0">
                <a:solidFill>
                  <a:schemeClr val="bg1"/>
                </a:solidFill>
                <a:latin typeface="Arial" panose="020B0604020202020204" pitchFamily="34" charset="0"/>
                <a:cs typeface="Arial" panose="020B0604020202020204" pitchFamily="34" charset="0"/>
              </a:rPr>
              <a:t>NEVER connect 2 snap hooks together. Accidental disengagement could result in failure of PFAS.</a:t>
            </a:r>
          </a:p>
        </p:txBody>
      </p:sp>
    </p:spTree>
    <p:extLst>
      <p:ext uri="{BB962C8B-B14F-4D97-AF65-F5344CB8AC3E}">
        <p14:creationId xmlns:p14="http://schemas.microsoft.com/office/powerpoint/2010/main" val="2710955384"/>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371600" y="457200"/>
            <a:ext cx="5791200" cy="857250"/>
          </a:xfrm>
        </p:spPr>
        <p:txBody>
          <a:bodyPr/>
          <a:lstStyle/>
          <a:p>
            <a:r>
              <a:rPr lang="en-US" b="1" dirty="0" smtClean="0">
                <a:solidFill>
                  <a:schemeClr val="bg1"/>
                </a:solidFill>
                <a:latin typeface="Arial" panose="020B0604020202020204" pitchFamily="34" charset="0"/>
                <a:cs typeface="Arial" panose="020B0604020202020204" pitchFamily="34" charset="0"/>
              </a:rPr>
              <a:t>Introduction </a:t>
            </a:r>
            <a:endParaRPr lang="en-US" b="1" dirty="0">
              <a:solidFill>
                <a:schemeClr val="bg1"/>
              </a:solidFill>
              <a:latin typeface="Arial" panose="020B0604020202020204" pitchFamily="34" charset="0"/>
              <a:cs typeface="Arial" panose="020B0604020202020204" pitchFamily="34" charset="0"/>
            </a:endParaRPr>
          </a:p>
        </p:txBody>
      </p:sp>
      <p:sp>
        <p:nvSpPr>
          <p:cNvPr id="3" name="Content Placeholder 2"/>
          <p:cNvSpPr>
            <a:spLocks noGrp="1"/>
          </p:cNvSpPr>
          <p:nvPr>
            <p:ph idx="4294967295"/>
          </p:nvPr>
        </p:nvSpPr>
        <p:spPr>
          <a:xfrm>
            <a:off x="457200" y="1200150"/>
            <a:ext cx="8229600" cy="3810000"/>
          </a:xfrm>
        </p:spPr>
        <p:txBody>
          <a:bodyPr>
            <a:normAutofit/>
          </a:bodyPr>
          <a:lstStyle/>
          <a:p>
            <a:pPr marL="0" indent="0">
              <a:buNone/>
            </a:pPr>
            <a:r>
              <a:rPr lang="en-US" sz="2000" dirty="0" smtClean="0">
                <a:solidFill>
                  <a:schemeClr val="bg1"/>
                </a:solidFill>
                <a:latin typeface="Arial" panose="020B0604020202020204" pitchFamily="34" charset="0"/>
                <a:cs typeface="Arial" panose="020B0604020202020204" pitchFamily="34" charset="0"/>
              </a:rPr>
              <a:t>Everyone </a:t>
            </a:r>
            <a:r>
              <a:rPr lang="en-US" sz="2000" dirty="0" smtClean="0">
                <a:solidFill>
                  <a:schemeClr val="bg1"/>
                </a:solidFill>
                <a:latin typeface="Arial" panose="020B0604020202020204" pitchFamily="34" charset="0"/>
                <a:cs typeface="Arial" panose="020B0604020202020204" pitchFamily="34" charset="0"/>
              </a:rPr>
              <a:t>shares the responsibility of practicing jobsite safety.</a:t>
            </a:r>
          </a:p>
          <a:p>
            <a:pPr marL="685800"/>
            <a:r>
              <a:rPr lang="en-US" sz="2000" dirty="0" smtClean="0">
                <a:solidFill>
                  <a:schemeClr val="bg1"/>
                </a:solidFill>
                <a:latin typeface="Arial" panose="020B0604020202020204" pitchFamily="34" charset="0"/>
                <a:cs typeface="Arial" panose="020B0604020202020204" pitchFamily="34" charset="0"/>
              </a:rPr>
              <a:t>Employers</a:t>
            </a:r>
          </a:p>
          <a:p>
            <a:pPr marL="976313" lvl="1"/>
            <a:r>
              <a:rPr lang="en-US" sz="1600" dirty="0" smtClean="0">
                <a:solidFill>
                  <a:schemeClr val="bg1"/>
                </a:solidFill>
                <a:latin typeface="Arial" panose="020B0604020202020204" pitchFamily="34" charset="0"/>
                <a:cs typeface="Arial" panose="020B0604020202020204" pitchFamily="34" charset="0"/>
              </a:rPr>
              <a:t>Develop and enforce jobsite safety manual and regular training schedule in compliance with Occupational Safety and Health Administration (OSHA) standards</a:t>
            </a:r>
          </a:p>
          <a:p>
            <a:pPr marL="976313" lvl="1"/>
            <a:r>
              <a:rPr lang="en-US" sz="1600" dirty="0" smtClean="0">
                <a:solidFill>
                  <a:schemeClr val="bg1"/>
                </a:solidFill>
                <a:latin typeface="Arial" panose="020B0604020202020204" pitchFamily="34" charset="0"/>
                <a:cs typeface="Arial" panose="020B0604020202020204" pitchFamily="34" charset="0"/>
              </a:rPr>
              <a:t>Create and maintain a safe jobsite that includes regular inspection</a:t>
            </a:r>
          </a:p>
          <a:p>
            <a:pPr marL="976313" lvl="1"/>
            <a:r>
              <a:rPr lang="en-US" sz="1600" dirty="0" smtClean="0">
                <a:solidFill>
                  <a:schemeClr val="bg1"/>
                </a:solidFill>
                <a:latin typeface="Arial" panose="020B0604020202020204" pitchFamily="34" charset="0"/>
                <a:cs typeface="Arial" panose="020B0604020202020204" pitchFamily="34" charset="0"/>
              </a:rPr>
              <a:t>Oversee the proper use of all tools and safety equipment on each site</a:t>
            </a:r>
            <a:endParaRPr lang="en-US" sz="1400" dirty="0" smtClean="0">
              <a:solidFill>
                <a:schemeClr val="bg1"/>
              </a:solidFill>
              <a:latin typeface="Arial" panose="020B0604020202020204" pitchFamily="34" charset="0"/>
              <a:cs typeface="Arial" panose="020B0604020202020204" pitchFamily="34" charset="0"/>
            </a:endParaRPr>
          </a:p>
          <a:p>
            <a:pPr marL="685800"/>
            <a:r>
              <a:rPr lang="en-US" sz="2000" dirty="0" smtClean="0">
                <a:solidFill>
                  <a:schemeClr val="bg1"/>
                </a:solidFill>
                <a:latin typeface="Arial" panose="020B0604020202020204" pitchFamily="34" charset="0"/>
                <a:cs typeface="Arial" panose="020B0604020202020204" pitchFamily="34" charset="0"/>
              </a:rPr>
              <a:t>Employees</a:t>
            </a:r>
          </a:p>
          <a:p>
            <a:pPr marL="976313" lvl="1"/>
            <a:r>
              <a:rPr lang="en-US" sz="1600" dirty="0" smtClean="0">
                <a:solidFill>
                  <a:schemeClr val="bg1"/>
                </a:solidFill>
                <a:latin typeface="Arial" panose="020B0604020202020204" pitchFamily="34" charset="0"/>
                <a:cs typeface="Arial" panose="020B0604020202020204" pitchFamily="34" charset="0"/>
              </a:rPr>
              <a:t>Take training seriously</a:t>
            </a:r>
          </a:p>
          <a:p>
            <a:pPr marL="976313" lvl="1"/>
            <a:r>
              <a:rPr lang="en-US" sz="1600" dirty="0" smtClean="0">
                <a:solidFill>
                  <a:schemeClr val="bg1"/>
                </a:solidFill>
                <a:latin typeface="Arial" panose="020B0604020202020204" pitchFamily="34" charset="0"/>
                <a:cs typeface="Arial" panose="020B0604020202020204" pitchFamily="34" charset="0"/>
              </a:rPr>
              <a:t>Practice safety and encourage fellow employees to be safe</a:t>
            </a:r>
          </a:p>
          <a:p>
            <a:pPr marL="976313" lvl="1"/>
            <a:r>
              <a:rPr lang="en-US" sz="1600" dirty="0" smtClean="0">
                <a:solidFill>
                  <a:schemeClr val="bg1"/>
                </a:solidFill>
                <a:latin typeface="Arial" panose="020B0604020202020204" pitchFamily="34" charset="0"/>
                <a:cs typeface="Arial" panose="020B0604020202020204" pitchFamily="34" charset="0"/>
              </a:rPr>
              <a:t>Learn the responsibilities of everyone on the jobsite and recognize who the qualified persons are</a:t>
            </a:r>
          </a:p>
          <a:p>
            <a:pPr marL="976313" lvl="1"/>
            <a:endParaRPr lang="en-US" sz="1600" dirty="0" smtClean="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04290138"/>
      </p:ext>
    </p:extLst>
  </p:cSld>
  <p:clrMapOvr>
    <a:masterClrMapping/>
  </p:clrMapOvr>
  <p:transition spd="slow">
    <p:push dir="u"/>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04800" y="514350"/>
            <a:ext cx="8458200" cy="685800"/>
          </a:xfrm>
        </p:spPr>
        <p:txBody>
          <a:bodyPr>
            <a:normAutofit/>
          </a:bodyPr>
          <a:lstStyle/>
          <a:p>
            <a:r>
              <a:rPr lang="en-US" sz="3600" b="1" dirty="0" smtClean="0">
                <a:solidFill>
                  <a:schemeClr val="bg1"/>
                </a:solidFill>
                <a:latin typeface="Arial" panose="020B0604020202020204" pitchFamily="34" charset="0"/>
                <a:cs typeface="Arial" panose="020B0604020202020204" pitchFamily="34" charset="0"/>
              </a:rPr>
              <a:t> Positioning Device Systems </a:t>
            </a:r>
            <a:endParaRPr lang="en-US" sz="3600" b="1" dirty="0">
              <a:solidFill>
                <a:schemeClr val="bg1"/>
              </a:solidFill>
              <a:latin typeface="Arial" panose="020B0604020202020204" pitchFamily="34" charset="0"/>
              <a:cs typeface="Arial" panose="020B0604020202020204" pitchFamily="34" charset="0"/>
            </a:endParaRPr>
          </a:p>
        </p:txBody>
      </p:sp>
      <p:pic>
        <p:nvPicPr>
          <p:cNvPr id="5" name="Picture 4" title="Position of fall arrest device"/>
          <p:cNvPicPr>
            <a:picLocks noChangeAspect="1"/>
          </p:cNvPicPr>
          <p:nvPr/>
        </p:nvPicPr>
        <p:blipFill>
          <a:blip r:embed="rId3"/>
          <a:stretch>
            <a:fillRect/>
          </a:stretch>
        </p:blipFill>
        <p:spPr>
          <a:xfrm>
            <a:off x="1371600" y="1123950"/>
            <a:ext cx="3072762" cy="3857625"/>
          </a:xfrm>
          <a:prstGeom prst="rect">
            <a:avLst/>
          </a:prstGeom>
        </p:spPr>
      </p:pic>
      <p:pic>
        <p:nvPicPr>
          <p:cNvPr id="6" name="Picture 5" title="Drawgin 2 of positioning device systems"/>
          <p:cNvPicPr>
            <a:picLocks noChangeAspect="1"/>
          </p:cNvPicPr>
          <p:nvPr/>
        </p:nvPicPr>
        <p:blipFill>
          <a:blip r:embed="rId4"/>
          <a:stretch>
            <a:fillRect/>
          </a:stretch>
        </p:blipFill>
        <p:spPr>
          <a:xfrm>
            <a:off x="4724400" y="1123950"/>
            <a:ext cx="3142010" cy="3891339"/>
          </a:xfrm>
          <a:prstGeom prst="rect">
            <a:avLst/>
          </a:prstGeom>
        </p:spPr>
      </p:pic>
    </p:spTree>
    <p:extLst>
      <p:ext uri="{BB962C8B-B14F-4D97-AF65-F5344CB8AC3E}">
        <p14:creationId xmlns:p14="http://schemas.microsoft.com/office/powerpoint/2010/main" val="602912290"/>
      </p:ext>
    </p:extLst>
  </p:cSld>
  <p:clrMapOvr>
    <a:masterClrMapping/>
  </p:clrMapOvr>
  <p:transition spd="slow">
    <p:push dir="u"/>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04800" y="514350"/>
            <a:ext cx="8458200" cy="857250"/>
          </a:xfrm>
        </p:spPr>
        <p:txBody>
          <a:bodyPr>
            <a:normAutofit/>
          </a:bodyPr>
          <a:lstStyle/>
          <a:p>
            <a:r>
              <a:rPr lang="en-US" sz="3600" b="1" dirty="0" smtClean="0">
                <a:solidFill>
                  <a:schemeClr val="bg1"/>
                </a:solidFill>
                <a:latin typeface="Arial" panose="020B0604020202020204" pitchFamily="34" charset="0"/>
                <a:cs typeface="Arial" panose="020B0604020202020204" pitchFamily="34" charset="0"/>
              </a:rPr>
              <a:t>  Positioning Device Systems</a:t>
            </a:r>
            <a:endParaRPr lang="en-US" sz="3600" b="1" dirty="0">
              <a:solidFill>
                <a:schemeClr val="bg1"/>
              </a:solidFill>
              <a:latin typeface="Arial" panose="020B0604020202020204" pitchFamily="34" charset="0"/>
              <a:cs typeface="Arial" panose="020B0604020202020204" pitchFamily="34" charset="0"/>
            </a:endParaRPr>
          </a:p>
        </p:txBody>
      </p:sp>
      <p:sp>
        <p:nvSpPr>
          <p:cNvPr id="3" name="Content Placeholder 2"/>
          <p:cNvSpPr>
            <a:spLocks noGrp="1"/>
          </p:cNvSpPr>
          <p:nvPr>
            <p:ph idx="4294967295"/>
          </p:nvPr>
        </p:nvSpPr>
        <p:spPr>
          <a:xfrm>
            <a:off x="533400" y="1504950"/>
            <a:ext cx="8001000" cy="2819400"/>
          </a:xfrm>
        </p:spPr>
        <p:txBody>
          <a:bodyPr anchor="t">
            <a:normAutofit/>
          </a:bodyPr>
          <a:lstStyle/>
          <a:p>
            <a:pPr marL="0" indent="0">
              <a:buNone/>
            </a:pPr>
            <a:r>
              <a:rPr lang="en-US" sz="2400" dirty="0" smtClean="0">
                <a:solidFill>
                  <a:schemeClr val="bg1"/>
                </a:solidFill>
                <a:latin typeface="Arial" panose="020B0604020202020204" pitchFamily="34" charset="0"/>
                <a:cs typeface="Arial" panose="020B0604020202020204" pitchFamily="34" charset="0"/>
              </a:rPr>
              <a:t>Inspection:</a:t>
            </a:r>
          </a:p>
          <a:p>
            <a:r>
              <a:rPr lang="en-US" sz="2000" dirty="0">
                <a:solidFill>
                  <a:schemeClr val="bg1"/>
                </a:solidFill>
                <a:latin typeface="Arial" panose="020B0604020202020204" pitchFamily="34" charset="0"/>
                <a:cs typeface="Arial" panose="020B0604020202020204" pitchFamily="34" charset="0"/>
              </a:rPr>
              <a:t>All equipment must be tested by the manufacturer</a:t>
            </a:r>
          </a:p>
          <a:p>
            <a:r>
              <a:rPr lang="en-US" sz="2000" dirty="0">
                <a:solidFill>
                  <a:schemeClr val="bg1"/>
                </a:solidFill>
                <a:latin typeface="Arial" panose="020B0604020202020204" pitchFamily="34" charset="0"/>
                <a:cs typeface="Arial" panose="020B0604020202020204" pitchFamily="34" charset="0"/>
              </a:rPr>
              <a:t>Perform inspection before every use and remove defective systems from use</a:t>
            </a:r>
          </a:p>
          <a:p>
            <a:pPr marL="0" indent="0">
              <a:buNone/>
            </a:pPr>
            <a:endParaRPr lang="en-US" sz="20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78214359"/>
      </p:ext>
    </p:extLst>
  </p:cSld>
  <p:clrMapOvr>
    <a:masterClrMapping/>
  </p:clrMapOvr>
  <p:transition spd="slow">
    <p:push dir="u"/>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04800" y="514350"/>
            <a:ext cx="8458200" cy="857250"/>
          </a:xfrm>
        </p:spPr>
        <p:txBody>
          <a:bodyPr>
            <a:normAutofit/>
          </a:bodyPr>
          <a:lstStyle/>
          <a:p>
            <a:r>
              <a:rPr lang="en-US" sz="3600" b="1" dirty="0" smtClean="0">
                <a:solidFill>
                  <a:schemeClr val="bg1"/>
                </a:solidFill>
                <a:latin typeface="Arial" panose="020B0604020202020204" pitchFamily="34" charset="0"/>
                <a:cs typeface="Arial" panose="020B0604020202020204" pitchFamily="34" charset="0"/>
              </a:rPr>
              <a:t>Horizontal Lifeline (HLL) System</a:t>
            </a:r>
            <a:endParaRPr lang="en-US" sz="3600" b="1" dirty="0">
              <a:solidFill>
                <a:schemeClr val="bg1"/>
              </a:solidFill>
              <a:latin typeface="Arial" panose="020B0604020202020204" pitchFamily="34" charset="0"/>
              <a:cs typeface="Arial" panose="020B0604020202020204" pitchFamily="34" charset="0"/>
            </a:endParaRPr>
          </a:p>
        </p:txBody>
      </p:sp>
      <p:sp>
        <p:nvSpPr>
          <p:cNvPr id="3" name="Content Placeholder 2"/>
          <p:cNvSpPr>
            <a:spLocks noGrp="1"/>
          </p:cNvSpPr>
          <p:nvPr>
            <p:ph idx="4294967295"/>
          </p:nvPr>
        </p:nvSpPr>
        <p:spPr>
          <a:xfrm>
            <a:off x="457200" y="1352550"/>
            <a:ext cx="8229600" cy="3733800"/>
          </a:xfrm>
        </p:spPr>
        <p:txBody>
          <a:bodyPr anchor="t">
            <a:normAutofit fontScale="85000" lnSpcReduction="10000"/>
          </a:bodyPr>
          <a:lstStyle/>
          <a:p>
            <a:pPr marL="0" indent="0">
              <a:buNone/>
            </a:pPr>
            <a:r>
              <a:rPr lang="en-US" sz="2400" dirty="0" smtClean="0">
                <a:solidFill>
                  <a:schemeClr val="bg1"/>
                </a:solidFill>
                <a:latin typeface="Arial" panose="020B0604020202020204" pitchFamily="34" charset="0"/>
                <a:cs typeface="Arial" panose="020B0604020202020204" pitchFamily="34" charset="0"/>
              </a:rPr>
              <a:t>General guidelines:</a:t>
            </a:r>
          </a:p>
          <a:p>
            <a:r>
              <a:rPr lang="en-US" sz="2400" dirty="0" smtClean="0">
                <a:solidFill>
                  <a:schemeClr val="bg1"/>
                </a:solidFill>
                <a:latin typeface="Arial" panose="020B0604020202020204" pitchFamily="34" charset="0"/>
                <a:cs typeface="Arial" panose="020B0604020202020204" pitchFamily="34" charset="0"/>
              </a:rPr>
              <a:t>HLL System shall be installed according to the manufacturer’s instructions.</a:t>
            </a:r>
          </a:p>
          <a:p>
            <a:r>
              <a:rPr lang="en-US" sz="2400" dirty="0" smtClean="0">
                <a:solidFill>
                  <a:schemeClr val="bg1"/>
                </a:solidFill>
                <a:latin typeface="Arial" panose="020B0604020202020204" pitchFamily="34" charset="0"/>
                <a:cs typeface="Arial" panose="020B0604020202020204" pitchFamily="34" charset="0"/>
              </a:rPr>
              <a:t>Lifelines </a:t>
            </a:r>
            <a:r>
              <a:rPr lang="en-US" sz="2400" dirty="0">
                <a:solidFill>
                  <a:schemeClr val="bg1"/>
                </a:solidFill>
                <a:latin typeface="Arial" panose="020B0604020202020204" pitchFamily="34" charset="0"/>
                <a:cs typeface="Arial" panose="020B0604020202020204" pitchFamily="34" charset="0"/>
              </a:rPr>
              <a:t>must:</a:t>
            </a:r>
          </a:p>
          <a:p>
            <a:pPr lvl="1"/>
            <a:r>
              <a:rPr lang="en-US" sz="2000" dirty="0">
                <a:solidFill>
                  <a:schemeClr val="bg1"/>
                </a:solidFill>
                <a:latin typeface="Arial" panose="020B0604020202020204" pitchFamily="34" charset="0"/>
                <a:cs typeface="Arial" panose="020B0604020202020204" pitchFamily="34" charset="0"/>
              </a:rPr>
              <a:t>Limit max. arresting force to 1,800 lbs. when used with a body harness</a:t>
            </a:r>
          </a:p>
          <a:p>
            <a:pPr lvl="1"/>
            <a:r>
              <a:rPr lang="en-US" sz="2000" dirty="0">
                <a:solidFill>
                  <a:schemeClr val="bg1"/>
                </a:solidFill>
                <a:latin typeface="Arial" panose="020B0604020202020204" pitchFamily="34" charset="0"/>
                <a:cs typeface="Arial" panose="020B0604020202020204" pitchFamily="34" charset="0"/>
              </a:rPr>
              <a:t>Prevent employee from falling more than 6 </a:t>
            </a:r>
            <a:r>
              <a:rPr lang="en-US" sz="2000" dirty="0" smtClean="0">
                <a:solidFill>
                  <a:schemeClr val="bg1"/>
                </a:solidFill>
                <a:latin typeface="Arial" panose="020B0604020202020204" pitchFamily="34" charset="0"/>
                <a:cs typeface="Arial" panose="020B0604020202020204" pitchFamily="34" charset="0"/>
              </a:rPr>
              <a:t>ft., </a:t>
            </a:r>
            <a:r>
              <a:rPr lang="en-US" sz="2000" dirty="0">
                <a:solidFill>
                  <a:schemeClr val="bg1"/>
                </a:solidFill>
                <a:latin typeface="Arial" panose="020B0604020202020204" pitchFamily="34" charset="0"/>
                <a:cs typeface="Arial" panose="020B0604020202020204" pitchFamily="34" charset="0"/>
              </a:rPr>
              <a:t>nor contact any lower level</a:t>
            </a:r>
          </a:p>
          <a:p>
            <a:pPr lvl="1"/>
            <a:r>
              <a:rPr lang="en-US" sz="2000" dirty="0">
                <a:solidFill>
                  <a:schemeClr val="bg1"/>
                </a:solidFill>
                <a:latin typeface="Arial" panose="020B0604020202020204" pitchFamily="34" charset="0"/>
                <a:cs typeface="Arial" panose="020B0604020202020204" pitchFamily="34" charset="0"/>
              </a:rPr>
              <a:t>Bring employee to complete stop and limit max. deceleration distance of travel to 3.5 ft.</a:t>
            </a:r>
          </a:p>
          <a:p>
            <a:pPr lvl="1"/>
            <a:r>
              <a:rPr lang="en-US" sz="2000" dirty="0">
                <a:solidFill>
                  <a:schemeClr val="bg1"/>
                </a:solidFill>
                <a:latin typeface="Arial" panose="020B0604020202020204" pitchFamily="34" charset="0"/>
                <a:cs typeface="Arial" panose="020B0604020202020204" pitchFamily="34" charset="0"/>
              </a:rPr>
              <a:t>Be strong enough to withstand twice the potential impact energy of a free-falling employee a distance of 6 ft. or the free-fall distance permitted by the system, whichever is less</a:t>
            </a:r>
          </a:p>
          <a:p>
            <a:r>
              <a:rPr lang="en-US" sz="2400" dirty="0">
                <a:solidFill>
                  <a:schemeClr val="bg1"/>
                </a:solidFill>
                <a:latin typeface="Arial" panose="020B0604020202020204" pitchFamily="34" charset="0"/>
                <a:cs typeface="Arial" panose="020B0604020202020204" pitchFamily="34" charset="0"/>
              </a:rPr>
              <a:t>Rescue person or ladder is required during use of PFAS</a:t>
            </a:r>
          </a:p>
          <a:p>
            <a:pPr marL="0" indent="0">
              <a:buNone/>
            </a:pPr>
            <a:endParaRPr lang="en-US" sz="20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74910423"/>
      </p:ext>
    </p:extLst>
  </p:cSld>
  <p:clrMapOvr>
    <a:masterClrMapping/>
  </p:clrMapOvr>
  <p:transition spd="slow">
    <p:push dir="u"/>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04800" y="514350"/>
            <a:ext cx="8458200" cy="857250"/>
          </a:xfrm>
        </p:spPr>
        <p:txBody>
          <a:bodyPr>
            <a:normAutofit/>
          </a:bodyPr>
          <a:lstStyle/>
          <a:p>
            <a:r>
              <a:rPr lang="en-US" sz="3600" b="1" dirty="0" smtClean="0">
                <a:solidFill>
                  <a:schemeClr val="bg1"/>
                </a:solidFill>
                <a:latin typeface="Arial" panose="020B0604020202020204" pitchFamily="34" charset="0"/>
                <a:cs typeface="Arial" panose="020B0604020202020204" pitchFamily="34" charset="0"/>
              </a:rPr>
              <a:t>Horizontal Lifeline (HLL) System </a:t>
            </a:r>
            <a:endParaRPr lang="en-US" sz="3600" b="1" dirty="0">
              <a:solidFill>
                <a:schemeClr val="bg1"/>
              </a:solidFill>
              <a:latin typeface="Arial" panose="020B0604020202020204" pitchFamily="34" charset="0"/>
              <a:cs typeface="Arial" panose="020B0604020202020204" pitchFamily="34" charset="0"/>
            </a:endParaRPr>
          </a:p>
        </p:txBody>
      </p:sp>
      <p:sp>
        <p:nvSpPr>
          <p:cNvPr id="3" name="Content Placeholder 2"/>
          <p:cNvSpPr>
            <a:spLocks noGrp="1"/>
          </p:cNvSpPr>
          <p:nvPr>
            <p:ph idx="4294967295"/>
          </p:nvPr>
        </p:nvSpPr>
        <p:spPr>
          <a:xfrm>
            <a:off x="457200" y="1504950"/>
            <a:ext cx="8077200" cy="3124200"/>
          </a:xfrm>
        </p:spPr>
        <p:txBody>
          <a:bodyPr anchor="t">
            <a:normAutofit/>
          </a:bodyPr>
          <a:lstStyle/>
          <a:p>
            <a:pPr marL="0" indent="0">
              <a:buNone/>
            </a:pPr>
            <a:r>
              <a:rPr lang="en-US" sz="2000" dirty="0">
                <a:solidFill>
                  <a:schemeClr val="bg1"/>
                </a:solidFill>
                <a:latin typeface="Arial" panose="020B0604020202020204" pitchFamily="34" charset="0"/>
                <a:cs typeface="Arial" panose="020B0604020202020204" pitchFamily="34" charset="0"/>
              </a:rPr>
              <a:t>Inspection:</a:t>
            </a:r>
          </a:p>
          <a:p>
            <a:r>
              <a:rPr lang="en-US" sz="2000" dirty="0">
                <a:solidFill>
                  <a:schemeClr val="bg1"/>
                </a:solidFill>
                <a:latin typeface="Arial" panose="020B0604020202020204" pitchFamily="34" charset="0"/>
                <a:cs typeface="Arial" panose="020B0604020202020204" pitchFamily="34" charset="0"/>
              </a:rPr>
              <a:t>All equipment must be tested by the manufacturer</a:t>
            </a:r>
          </a:p>
          <a:p>
            <a:r>
              <a:rPr lang="en-US" sz="2000" dirty="0">
                <a:solidFill>
                  <a:schemeClr val="bg1"/>
                </a:solidFill>
                <a:latin typeface="Arial" panose="020B0604020202020204" pitchFamily="34" charset="0"/>
                <a:cs typeface="Arial" panose="020B0604020202020204" pitchFamily="34" charset="0"/>
              </a:rPr>
              <a:t>Perform inspection before every use and remove defective systems from use</a:t>
            </a:r>
          </a:p>
          <a:p>
            <a:r>
              <a:rPr lang="en-US" sz="2000" dirty="0" smtClean="0">
                <a:solidFill>
                  <a:schemeClr val="bg1"/>
                </a:solidFill>
                <a:latin typeface="Arial" panose="020B0604020202020204" pitchFamily="34" charset="0"/>
                <a:cs typeface="Arial" panose="020B0604020202020204" pitchFamily="34" charset="0"/>
              </a:rPr>
              <a:t>HLL Systems </a:t>
            </a:r>
            <a:r>
              <a:rPr lang="en-US" sz="2000" dirty="0">
                <a:solidFill>
                  <a:schemeClr val="bg1"/>
                </a:solidFill>
                <a:latin typeface="Arial" panose="020B0604020202020204" pitchFamily="34" charset="0"/>
                <a:cs typeface="Arial" panose="020B0604020202020204" pitchFamily="34" charset="0"/>
              </a:rPr>
              <a:t>subject to any impact loading shall be removed from service, never to be used </a:t>
            </a:r>
            <a:r>
              <a:rPr lang="en-US" sz="2000" dirty="0" smtClean="0">
                <a:solidFill>
                  <a:schemeClr val="bg1"/>
                </a:solidFill>
                <a:latin typeface="Arial" panose="020B0604020202020204" pitchFamily="34" charset="0"/>
                <a:cs typeface="Arial" panose="020B0604020202020204" pitchFamily="34" charset="0"/>
              </a:rPr>
              <a:t>again until </a:t>
            </a:r>
            <a:r>
              <a:rPr lang="en-US" sz="2000" dirty="0">
                <a:solidFill>
                  <a:schemeClr val="bg1"/>
                </a:solidFill>
                <a:latin typeface="Arial" panose="020B0604020202020204" pitchFamily="34" charset="0"/>
                <a:cs typeface="Arial" panose="020B0604020202020204" pitchFamily="34" charset="0"/>
              </a:rPr>
              <a:t>inspection and clearance from a competent person.</a:t>
            </a:r>
            <a:endParaRPr lang="en-US" sz="1800" dirty="0">
              <a:solidFill>
                <a:schemeClr val="bg1"/>
              </a:solidFill>
              <a:latin typeface="Arial" panose="020B0604020202020204" pitchFamily="34" charset="0"/>
              <a:cs typeface="Arial" panose="020B0604020202020204" pitchFamily="34" charset="0"/>
            </a:endParaRPr>
          </a:p>
          <a:p>
            <a:pPr marL="0" indent="0">
              <a:buNone/>
            </a:pPr>
            <a:endParaRPr lang="en-US" sz="20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06748150"/>
      </p:ext>
    </p:extLst>
  </p:cSld>
  <p:clrMapOvr>
    <a:masterClrMapping/>
  </p:clrMapOvr>
  <p:transition spd="slow">
    <p:push dir="u"/>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04800" y="514350"/>
            <a:ext cx="8458200" cy="857250"/>
          </a:xfrm>
        </p:spPr>
        <p:txBody>
          <a:bodyPr>
            <a:normAutofit/>
          </a:bodyPr>
          <a:lstStyle/>
          <a:p>
            <a:r>
              <a:rPr lang="en-US" sz="3600" b="1" dirty="0" smtClean="0">
                <a:solidFill>
                  <a:schemeClr val="bg1"/>
                </a:solidFill>
                <a:latin typeface="Arial" panose="020B0604020202020204" pitchFamily="34" charset="0"/>
                <a:cs typeface="Arial" panose="020B0604020202020204" pitchFamily="34" charset="0"/>
              </a:rPr>
              <a:t> Horizontal Lifeline (HLL) System</a:t>
            </a:r>
            <a:endParaRPr lang="en-US" sz="3600" b="1" dirty="0">
              <a:solidFill>
                <a:schemeClr val="bg1"/>
              </a:solidFill>
              <a:latin typeface="Arial" panose="020B0604020202020204" pitchFamily="34" charset="0"/>
              <a:cs typeface="Arial" panose="020B0604020202020204" pitchFamily="34" charset="0"/>
            </a:endParaRPr>
          </a:p>
        </p:txBody>
      </p:sp>
      <p:sp>
        <p:nvSpPr>
          <p:cNvPr id="3" name="Content Placeholder 2"/>
          <p:cNvSpPr>
            <a:spLocks noGrp="1"/>
          </p:cNvSpPr>
          <p:nvPr>
            <p:ph idx="4294967295"/>
          </p:nvPr>
        </p:nvSpPr>
        <p:spPr>
          <a:xfrm>
            <a:off x="533400" y="1352550"/>
            <a:ext cx="8077200" cy="3790950"/>
          </a:xfrm>
        </p:spPr>
        <p:txBody>
          <a:bodyPr anchor="t">
            <a:noAutofit/>
          </a:bodyPr>
          <a:lstStyle/>
          <a:p>
            <a:pPr marL="0" indent="0">
              <a:buNone/>
            </a:pPr>
            <a:r>
              <a:rPr lang="en-US" sz="1800" dirty="0">
                <a:solidFill>
                  <a:schemeClr val="bg1"/>
                </a:solidFill>
                <a:latin typeface="Arial" panose="020B0604020202020204" pitchFamily="34" charset="0"/>
                <a:cs typeface="Arial" panose="020B0604020202020204" pitchFamily="34" charset="0"/>
              </a:rPr>
              <a:t>Components:</a:t>
            </a:r>
          </a:p>
          <a:p>
            <a:r>
              <a:rPr lang="en-US" sz="1800" dirty="0" smtClean="0">
                <a:solidFill>
                  <a:schemeClr val="bg1"/>
                </a:solidFill>
                <a:latin typeface="Arial" panose="020B0604020202020204" pitchFamily="34" charset="0"/>
                <a:cs typeface="Arial" panose="020B0604020202020204" pitchFamily="34" charset="0"/>
              </a:rPr>
              <a:t>HLL</a:t>
            </a:r>
          </a:p>
          <a:p>
            <a:pPr lvl="1"/>
            <a:r>
              <a:rPr lang="en-US" sz="1800" dirty="0" smtClean="0">
                <a:solidFill>
                  <a:schemeClr val="bg1"/>
                </a:solidFill>
                <a:latin typeface="Arial" panose="020B0604020202020204" pitchFamily="34" charset="0"/>
                <a:cs typeface="Arial" panose="020B0604020202020204" pitchFamily="34" charset="0"/>
              </a:rPr>
              <a:t>Must be independent of any anchorage being used to support or suspend platforms</a:t>
            </a:r>
          </a:p>
          <a:p>
            <a:pPr lvl="1"/>
            <a:r>
              <a:rPr lang="en-US" sz="1800" dirty="0" smtClean="0">
                <a:solidFill>
                  <a:schemeClr val="bg1"/>
                </a:solidFill>
                <a:latin typeface="Arial" panose="020B0604020202020204" pitchFamily="34" charset="0"/>
                <a:cs typeface="Arial" panose="020B0604020202020204" pitchFamily="34" charset="0"/>
              </a:rPr>
              <a:t>Must support at least 5,000 lbs. per employee attached or shall be designed, installed and used:</a:t>
            </a:r>
          </a:p>
          <a:p>
            <a:pPr lvl="2"/>
            <a:r>
              <a:rPr lang="en-US" sz="1800" dirty="0" smtClean="0">
                <a:solidFill>
                  <a:schemeClr val="bg1"/>
                </a:solidFill>
                <a:latin typeface="Arial" panose="020B0604020202020204" pitchFamily="34" charset="0"/>
                <a:cs typeface="Arial" panose="020B0604020202020204" pitchFamily="34" charset="0"/>
              </a:rPr>
              <a:t>As part of a complete PFAS that maintains a factor of safety of at least 2</a:t>
            </a:r>
          </a:p>
          <a:p>
            <a:pPr lvl="2"/>
            <a:r>
              <a:rPr lang="en-US" sz="1800" dirty="0" smtClean="0">
                <a:solidFill>
                  <a:schemeClr val="bg1"/>
                </a:solidFill>
                <a:latin typeface="Arial" panose="020B0604020202020204" pitchFamily="34" charset="0"/>
                <a:cs typeface="Arial" panose="020B0604020202020204" pitchFamily="34" charset="0"/>
              </a:rPr>
              <a:t>Under the supervision of a qualified person</a:t>
            </a:r>
          </a:p>
          <a:p>
            <a:r>
              <a:rPr lang="en-US" sz="1800" dirty="0">
                <a:solidFill>
                  <a:schemeClr val="bg1"/>
                </a:solidFill>
                <a:latin typeface="Arial" panose="020B0604020202020204" pitchFamily="34" charset="0"/>
                <a:cs typeface="Arial" panose="020B0604020202020204" pitchFamily="34" charset="0"/>
              </a:rPr>
              <a:t>Body harness</a:t>
            </a:r>
          </a:p>
          <a:p>
            <a:pPr lvl="1"/>
            <a:r>
              <a:rPr lang="en-US" sz="1800" dirty="0">
                <a:solidFill>
                  <a:schemeClr val="bg1"/>
                </a:solidFill>
                <a:latin typeface="Arial" panose="020B0604020202020204" pitchFamily="34" charset="0"/>
                <a:cs typeface="Arial" panose="020B0604020202020204" pitchFamily="34" charset="0"/>
              </a:rPr>
              <a:t>Distributes fall arrest forces over thighs, pelvis, waist, chest and shoulders. D-rings should be between shoulder </a:t>
            </a:r>
            <a:r>
              <a:rPr lang="en-US" sz="1800" dirty="0" smtClean="0">
                <a:solidFill>
                  <a:schemeClr val="bg1"/>
                </a:solidFill>
                <a:latin typeface="Arial" panose="020B0604020202020204" pitchFamily="34" charset="0"/>
                <a:cs typeface="Arial" panose="020B0604020202020204" pitchFamily="34" charset="0"/>
              </a:rPr>
              <a:t>blades</a:t>
            </a:r>
            <a:endParaRPr lang="en-US" sz="18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48826470"/>
      </p:ext>
    </p:extLst>
  </p:cSld>
  <p:clrMapOvr>
    <a:masterClrMapping/>
  </p:clrMapOvr>
  <p:transition spd="slow">
    <p:push dir="u"/>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04800" y="514350"/>
            <a:ext cx="8458200" cy="857250"/>
          </a:xfrm>
        </p:spPr>
        <p:txBody>
          <a:bodyPr>
            <a:normAutofit/>
          </a:bodyPr>
          <a:lstStyle/>
          <a:p>
            <a:r>
              <a:rPr lang="en-US" sz="3600" b="1" dirty="0" smtClean="0">
                <a:solidFill>
                  <a:schemeClr val="bg1"/>
                </a:solidFill>
                <a:latin typeface="Arial" panose="020B0604020202020204" pitchFamily="34" charset="0"/>
                <a:cs typeface="Arial" panose="020B0604020202020204" pitchFamily="34" charset="0"/>
              </a:rPr>
              <a:t> Horizontal Lifeline (HLL) </a:t>
            </a:r>
            <a:r>
              <a:rPr lang="en-US" sz="3600" b="1" dirty="0" smtClean="0">
                <a:solidFill>
                  <a:schemeClr val="bg1"/>
                </a:solidFill>
                <a:latin typeface="Arial" panose="020B0604020202020204" pitchFamily="34" charset="0"/>
                <a:cs typeface="Arial" panose="020B0604020202020204" pitchFamily="34" charset="0"/>
              </a:rPr>
              <a:t>System   </a:t>
            </a:r>
            <a:endParaRPr lang="en-US" sz="3600" b="1" dirty="0">
              <a:solidFill>
                <a:schemeClr val="bg1"/>
              </a:solidFill>
              <a:latin typeface="Arial" panose="020B0604020202020204" pitchFamily="34" charset="0"/>
              <a:cs typeface="Arial" panose="020B0604020202020204" pitchFamily="34" charset="0"/>
            </a:endParaRPr>
          </a:p>
        </p:txBody>
      </p:sp>
      <p:sp>
        <p:nvSpPr>
          <p:cNvPr id="3" name="Content Placeholder 2"/>
          <p:cNvSpPr>
            <a:spLocks noGrp="1"/>
          </p:cNvSpPr>
          <p:nvPr>
            <p:ph idx="4294967295"/>
          </p:nvPr>
        </p:nvSpPr>
        <p:spPr>
          <a:xfrm>
            <a:off x="457200" y="1200150"/>
            <a:ext cx="8153400" cy="3886200"/>
          </a:xfrm>
        </p:spPr>
        <p:txBody>
          <a:bodyPr anchor="t">
            <a:noAutofit/>
          </a:bodyPr>
          <a:lstStyle/>
          <a:p>
            <a:pPr marL="0" indent="0">
              <a:buNone/>
            </a:pPr>
            <a:r>
              <a:rPr lang="en-US" sz="1600" dirty="0">
                <a:solidFill>
                  <a:schemeClr val="bg1"/>
                </a:solidFill>
                <a:latin typeface="Arial" panose="020B0604020202020204" pitchFamily="34" charset="0"/>
                <a:cs typeface="Arial" panose="020B0604020202020204" pitchFamily="34" charset="0"/>
              </a:rPr>
              <a:t>Components:</a:t>
            </a:r>
          </a:p>
          <a:p>
            <a:r>
              <a:rPr lang="en-US" sz="1600" dirty="0" smtClean="0">
                <a:solidFill>
                  <a:schemeClr val="bg1"/>
                </a:solidFill>
                <a:latin typeface="Arial" panose="020B0604020202020204" pitchFamily="34" charset="0"/>
                <a:cs typeface="Arial" panose="020B0604020202020204" pitchFamily="34" charset="0"/>
              </a:rPr>
              <a:t>Self-retracing </a:t>
            </a:r>
            <a:r>
              <a:rPr lang="en-US" sz="1600" dirty="0" smtClean="0">
                <a:solidFill>
                  <a:schemeClr val="bg1"/>
                </a:solidFill>
                <a:latin typeface="Arial" panose="020B0604020202020204" pitchFamily="34" charset="0"/>
                <a:cs typeface="Arial" panose="020B0604020202020204" pitchFamily="34" charset="0"/>
              </a:rPr>
              <a:t>lifeline</a:t>
            </a:r>
            <a:endParaRPr lang="en-US" sz="1600" dirty="0">
              <a:solidFill>
                <a:schemeClr val="bg1"/>
              </a:solidFill>
              <a:latin typeface="Arial" panose="020B0604020202020204" pitchFamily="34" charset="0"/>
              <a:cs typeface="Arial" panose="020B0604020202020204" pitchFamily="34" charset="0"/>
            </a:endParaRPr>
          </a:p>
          <a:p>
            <a:pPr lvl="1"/>
            <a:r>
              <a:rPr lang="en-US" sz="1600" dirty="0">
                <a:solidFill>
                  <a:schemeClr val="bg1"/>
                </a:solidFill>
                <a:latin typeface="Arial" panose="020B0604020202020204" pitchFamily="34" charset="0"/>
                <a:cs typeface="Arial" panose="020B0604020202020204" pitchFamily="34" charset="0"/>
              </a:rPr>
              <a:t>Deceleration device containing drum-wound line that can be extracted from or retracted onto, the drum under tension during normal employee movement and that, after onset of a fall, automatically locks the drum and arrests the </a:t>
            </a:r>
            <a:r>
              <a:rPr lang="en-US" sz="1600" dirty="0" smtClean="0">
                <a:solidFill>
                  <a:schemeClr val="bg1"/>
                </a:solidFill>
                <a:latin typeface="Arial" panose="020B0604020202020204" pitchFamily="34" charset="0"/>
                <a:cs typeface="Arial" panose="020B0604020202020204" pitchFamily="34" charset="0"/>
              </a:rPr>
              <a:t>fall</a:t>
            </a:r>
          </a:p>
          <a:p>
            <a:pPr lvl="1"/>
            <a:r>
              <a:rPr lang="en-US" sz="1600" dirty="0" smtClean="0">
                <a:solidFill>
                  <a:schemeClr val="bg1"/>
                </a:solidFill>
                <a:latin typeface="Arial" panose="020B0604020202020204" pitchFamily="34" charset="0"/>
                <a:cs typeface="Arial" panose="020B0604020202020204" pitchFamily="34" charset="0"/>
              </a:rPr>
              <a:t>This differs from self-retracting lanyards; HLLs are not designed to accommodate lanyards</a:t>
            </a:r>
            <a:endParaRPr lang="en-US" sz="1600" dirty="0">
              <a:solidFill>
                <a:schemeClr val="bg1"/>
              </a:solidFill>
              <a:latin typeface="Arial" panose="020B0604020202020204" pitchFamily="34" charset="0"/>
              <a:cs typeface="Arial" panose="020B0604020202020204" pitchFamily="34" charset="0"/>
            </a:endParaRPr>
          </a:p>
          <a:p>
            <a:r>
              <a:rPr lang="en-US" sz="1600" dirty="0">
                <a:solidFill>
                  <a:schemeClr val="bg1"/>
                </a:solidFill>
                <a:latin typeface="Arial" panose="020B0604020202020204" pitchFamily="34" charset="0"/>
                <a:cs typeface="Arial" panose="020B0604020202020204" pitchFamily="34" charset="0"/>
              </a:rPr>
              <a:t>Snap hook</a:t>
            </a:r>
          </a:p>
          <a:p>
            <a:pPr lvl="1"/>
            <a:r>
              <a:rPr lang="en-US" sz="1600" dirty="0">
                <a:solidFill>
                  <a:schemeClr val="bg1"/>
                </a:solidFill>
                <a:latin typeface="Arial" panose="020B0604020202020204" pitchFamily="34" charset="0"/>
                <a:cs typeface="Arial" panose="020B0604020202020204" pitchFamily="34" charset="0"/>
              </a:rPr>
              <a:t>A connector comprised of a hook-shaped member with a normally closed keeper, or similar arrangement, that can be opened to permit the hook to receive an object, and, when released, automatically closes to retain the object</a:t>
            </a:r>
          </a:p>
          <a:p>
            <a:pPr lvl="1"/>
            <a:r>
              <a:rPr lang="en-US" sz="1600" dirty="0">
                <a:solidFill>
                  <a:schemeClr val="bg1"/>
                </a:solidFill>
                <a:latin typeface="Arial" panose="020B0604020202020204" pitchFamily="34" charset="0"/>
                <a:cs typeface="Arial" panose="020B0604020202020204" pitchFamily="34" charset="0"/>
              </a:rPr>
              <a:t>NEVER connect 2 snap hooks together. Accidental disengagement could result in failure of PFAS</a:t>
            </a:r>
            <a:r>
              <a:rPr lang="en-US" sz="1600" dirty="0" smtClean="0">
                <a:solidFill>
                  <a:schemeClr val="bg1"/>
                </a:solidFill>
                <a:latin typeface="Arial" panose="020B0604020202020204" pitchFamily="34" charset="0"/>
                <a:cs typeface="Arial" panose="020B0604020202020204" pitchFamily="34" charset="0"/>
              </a:rPr>
              <a:t>.</a:t>
            </a:r>
            <a:endParaRPr lang="en-US" sz="16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11542176"/>
      </p:ext>
    </p:extLst>
  </p:cSld>
  <p:clrMapOvr>
    <a:masterClrMapping/>
  </p:clrMapOvr>
  <p:transition spd="slow">
    <p:push dir="u"/>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04800" y="514350"/>
            <a:ext cx="8458200" cy="857250"/>
          </a:xfrm>
        </p:spPr>
        <p:txBody>
          <a:bodyPr>
            <a:normAutofit/>
          </a:bodyPr>
          <a:lstStyle/>
          <a:p>
            <a:r>
              <a:rPr lang="en-US" sz="3600" b="1" dirty="0" smtClean="0">
                <a:solidFill>
                  <a:schemeClr val="bg1"/>
                </a:solidFill>
                <a:latin typeface="Arial" panose="020B0604020202020204" pitchFamily="34" charset="0"/>
                <a:cs typeface="Arial" panose="020B0604020202020204" pitchFamily="34" charset="0"/>
              </a:rPr>
              <a:t>Rescue Planning</a:t>
            </a:r>
            <a:endParaRPr lang="en-US" sz="3600" b="1" dirty="0">
              <a:solidFill>
                <a:schemeClr val="bg1"/>
              </a:solidFill>
              <a:latin typeface="Arial" panose="020B0604020202020204" pitchFamily="34" charset="0"/>
              <a:cs typeface="Arial" panose="020B0604020202020204" pitchFamily="34" charset="0"/>
            </a:endParaRPr>
          </a:p>
        </p:txBody>
      </p:sp>
      <p:sp>
        <p:nvSpPr>
          <p:cNvPr id="3" name="Content Placeholder 2"/>
          <p:cNvSpPr>
            <a:spLocks noGrp="1"/>
          </p:cNvSpPr>
          <p:nvPr>
            <p:ph idx="4294967295"/>
          </p:nvPr>
        </p:nvSpPr>
        <p:spPr>
          <a:xfrm>
            <a:off x="457200" y="1200150"/>
            <a:ext cx="8077200" cy="3429000"/>
          </a:xfrm>
        </p:spPr>
        <p:txBody>
          <a:bodyPr anchor="t">
            <a:normAutofit/>
          </a:bodyPr>
          <a:lstStyle/>
          <a:p>
            <a:pPr marL="0" indent="0">
              <a:buNone/>
            </a:pPr>
            <a:r>
              <a:rPr lang="en-US" sz="2400" dirty="0" smtClean="0">
                <a:solidFill>
                  <a:schemeClr val="bg1"/>
                </a:solidFill>
                <a:latin typeface="Arial" panose="020B0604020202020204" pitchFamily="34" charset="0"/>
                <a:cs typeface="Arial" panose="020B0604020202020204" pitchFamily="34" charset="0"/>
              </a:rPr>
              <a:t>Time is the most important factor when a fall occurs on a jobsite. Being informed and having a plan in place before a fall happens will help reduce or limit injury to a fellow employee after a fall</a:t>
            </a:r>
            <a:r>
              <a:rPr lang="en-US" sz="2400" dirty="0" smtClean="0">
                <a:solidFill>
                  <a:schemeClr val="bg1"/>
                </a:solidFill>
                <a:latin typeface="Arial" panose="020B0604020202020204" pitchFamily="34" charset="0"/>
                <a:cs typeface="Arial" panose="020B0604020202020204" pitchFamily="34" charset="0"/>
              </a:rPr>
              <a:t>.</a:t>
            </a:r>
          </a:p>
          <a:p>
            <a:pPr marL="0" indent="0">
              <a:buNone/>
            </a:pPr>
            <a:endParaRPr lang="en-US" sz="2400" dirty="0" smtClean="0">
              <a:solidFill>
                <a:schemeClr val="bg1"/>
              </a:solidFill>
              <a:latin typeface="Arial" panose="020B0604020202020204" pitchFamily="34" charset="0"/>
              <a:cs typeface="Arial" panose="020B0604020202020204" pitchFamily="34" charset="0"/>
            </a:endParaRPr>
          </a:p>
          <a:p>
            <a:r>
              <a:rPr lang="en-US" sz="2400" dirty="0" smtClean="0">
                <a:solidFill>
                  <a:schemeClr val="bg1"/>
                </a:solidFill>
                <a:latin typeface="Arial" panose="020B0604020202020204" pitchFamily="34" charset="0"/>
                <a:cs typeface="Arial" panose="020B0604020202020204" pitchFamily="34" charset="0"/>
              </a:rPr>
              <a:t>Discussion</a:t>
            </a:r>
            <a:endParaRPr lang="en-US" sz="2400" dirty="0" smtClean="0">
              <a:solidFill>
                <a:schemeClr val="bg1"/>
              </a:solidFill>
              <a:latin typeface="Arial" panose="020B0604020202020204" pitchFamily="34" charset="0"/>
              <a:cs typeface="Arial" panose="020B0604020202020204" pitchFamily="34" charset="0"/>
            </a:endParaRPr>
          </a:p>
          <a:p>
            <a:pPr lvl="1"/>
            <a:r>
              <a:rPr lang="en-US" sz="2000" dirty="0" smtClean="0">
                <a:solidFill>
                  <a:schemeClr val="bg1"/>
                </a:solidFill>
                <a:latin typeface="Arial" panose="020B0604020202020204" pitchFamily="34" charset="0"/>
                <a:cs typeface="Arial" panose="020B0604020202020204" pitchFamily="34" charset="0"/>
              </a:rPr>
              <a:t>Has a fall ever happened on a jobsite you were on? What happened? How did the events unfold?</a:t>
            </a:r>
          </a:p>
          <a:p>
            <a:pPr marL="0" indent="0">
              <a:buNone/>
            </a:pPr>
            <a:endParaRPr lang="en-US" sz="20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01362513"/>
      </p:ext>
    </p:extLst>
  </p:cSld>
  <p:clrMapOvr>
    <a:masterClrMapping/>
  </p:clrMapOvr>
  <p:transition spd="slow">
    <p:push dir="u"/>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638300" y="438150"/>
            <a:ext cx="5791200" cy="857250"/>
          </a:xfrm>
        </p:spPr>
        <p:txBody>
          <a:bodyPr>
            <a:normAutofit/>
          </a:bodyPr>
          <a:lstStyle/>
          <a:p>
            <a:r>
              <a:rPr lang="en-US" b="1" dirty="0" smtClean="0">
                <a:latin typeface="Arial" panose="020B0604020202020204" pitchFamily="34" charset="0"/>
                <a:cs typeface="Arial" panose="020B0604020202020204" pitchFamily="34" charset="0"/>
              </a:rPr>
              <a:t>Discussion </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4294967295"/>
          </p:nvPr>
        </p:nvSpPr>
        <p:spPr>
          <a:xfrm>
            <a:off x="609600" y="1200150"/>
            <a:ext cx="7772400" cy="2590800"/>
          </a:xfrm>
        </p:spPr>
        <p:txBody>
          <a:bodyPr anchor="ctr">
            <a:normAutofit/>
          </a:bodyPr>
          <a:lstStyle/>
          <a:p>
            <a:pPr marL="0" indent="0">
              <a:buNone/>
            </a:pPr>
            <a:r>
              <a:rPr lang="en-US" sz="2400" dirty="0" smtClean="0">
                <a:latin typeface="Arial" panose="020B0604020202020204" pitchFamily="34" charset="0"/>
                <a:cs typeface="Arial" panose="020B0604020202020204" pitchFamily="34" charset="0"/>
              </a:rPr>
              <a:t>In your opinion, is there a practical way to perform roof truss installation that meets the safety requirements of OSHA?</a:t>
            </a:r>
          </a:p>
          <a:p>
            <a:pPr marL="0" indent="0">
              <a:buNone/>
            </a:pPr>
            <a:endParaRPr lang="en-US" sz="2000" dirty="0">
              <a:latin typeface="Arial" panose="020B0604020202020204" pitchFamily="34" charset="0"/>
              <a:cs typeface="Arial" panose="020B0604020202020204" pitchFamily="34" charset="0"/>
            </a:endParaRPr>
          </a:p>
        </p:txBody>
      </p:sp>
      <p:sp>
        <p:nvSpPr>
          <p:cNvPr id="4" name="TextBox 3"/>
          <p:cNvSpPr txBox="1"/>
          <p:nvPr/>
        </p:nvSpPr>
        <p:spPr>
          <a:xfrm>
            <a:off x="304800" y="4638747"/>
            <a:ext cx="8458200" cy="400110"/>
          </a:xfrm>
          <a:prstGeom prst="rect">
            <a:avLst/>
          </a:prstGeom>
          <a:noFill/>
        </p:spPr>
        <p:txBody>
          <a:bodyPr wrap="square" rtlCol="0">
            <a:spAutoFit/>
          </a:bodyPr>
          <a:lstStyle/>
          <a:p>
            <a:pPr algn="ctr"/>
            <a:r>
              <a:rPr lang="en-US" sz="1000" dirty="0">
                <a:latin typeface="Arial Narrow" panose="020B0606020202030204" pitchFamily="34" charset="0"/>
              </a:rPr>
              <a:t>This material was produced under Grant Number SH-31216-SH7 from the Occupational Safety and Health Administration, U.S. Department of Labor. It does not necessarily reflect the views or policies of the U.S. Department of labor, nor does mention of trade names, commercial products, or organizations imply endorsement by the U.S. Government.</a:t>
            </a:r>
          </a:p>
        </p:txBody>
      </p:sp>
    </p:spTree>
    <p:extLst>
      <p:ext uri="{BB962C8B-B14F-4D97-AF65-F5344CB8AC3E}">
        <p14:creationId xmlns:p14="http://schemas.microsoft.com/office/powerpoint/2010/main" val="2725500803"/>
      </p:ext>
    </p:extLst>
  </p:cSld>
  <p:clrMapOvr>
    <a:masterClrMapping/>
  </p:clrMapOvr>
  <p:transition spd="slow">
    <p:push dir="u"/>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04800" y="514350"/>
            <a:ext cx="8458200" cy="857250"/>
          </a:xfrm>
        </p:spPr>
        <p:txBody>
          <a:bodyPr>
            <a:normAutofit/>
          </a:bodyPr>
          <a:lstStyle/>
          <a:p>
            <a:r>
              <a:rPr lang="en-US" sz="3600" b="1" dirty="0" smtClean="0">
                <a:solidFill>
                  <a:schemeClr val="bg1"/>
                </a:solidFill>
                <a:latin typeface="Arial" panose="020B0604020202020204" pitchFamily="34" charset="0"/>
                <a:cs typeface="Arial" panose="020B0604020202020204" pitchFamily="34" charset="0"/>
              </a:rPr>
              <a:t>Setting Roof Trusses</a:t>
            </a:r>
            <a:endParaRPr lang="en-US" sz="3600" b="1" dirty="0">
              <a:solidFill>
                <a:schemeClr val="bg1"/>
              </a:solidFill>
              <a:latin typeface="Arial" panose="020B0604020202020204" pitchFamily="34" charset="0"/>
              <a:cs typeface="Arial" panose="020B0604020202020204" pitchFamily="34" charset="0"/>
            </a:endParaRPr>
          </a:p>
        </p:txBody>
      </p:sp>
      <p:sp>
        <p:nvSpPr>
          <p:cNvPr id="3" name="Content Placeholder 2"/>
          <p:cNvSpPr>
            <a:spLocks noGrp="1"/>
          </p:cNvSpPr>
          <p:nvPr>
            <p:ph idx="4294967295"/>
          </p:nvPr>
        </p:nvSpPr>
        <p:spPr>
          <a:xfrm>
            <a:off x="609600" y="1504950"/>
            <a:ext cx="7924800" cy="3124200"/>
          </a:xfrm>
        </p:spPr>
        <p:txBody>
          <a:bodyPr anchor="t">
            <a:normAutofit/>
          </a:bodyPr>
          <a:lstStyle/>
          <a:p>
            <a:pPr marL="0" indent="0">
              <a:buNone/>
            </a:pPr>
            <a:r>
              <a:rPr lang="en-US" sz="2000" dirty="0" smtClean="0">
                <a:solidFill>
                  <a:schemeClr val="bg1"/>
                </a:solidFill>
                <a:latin typeface="Arial" panose="020B0604020202020204" pitchFamily="34" charset="0"/>
                <a:cs typeface="Arial" panose="020B0604020202020204" pitchFamily="34" charset="0"/>
              </a:rPr>
              <a:t>Why do roof trusses present a greater hazard for falls?</a:t>
            </a:r>
          </a:p>
          <a:p>
            <a:r>
              <a:rPr lang="en-US" sz="2000" dirty="0" smtClean="0">
                <a:solidFill>
                  <a:schemeClr val="bg1"/>
                </a:solidFill>
                <a:latin typeface="Arial" panose="020B0604020202020204" pitchFamily="34" charset="0"/>
                <a:cs typeface="Arial" panose="020B0604020202020204" pitchFamily="34" charset="0"/>
              </a:rPr>
              <a:t>Exposes framers to the greatest heights</a:t>
            </a:r>
          </a:p>
          <a:p>
            <a:r>
              <a:rPr lang="en-US" sz="2000" dirty="0" smtClean="0">
                <a:solidFill>
                  <a:schemeClr val="bg1"/>
                </a:solidFill>
                <a:latin typeface="Arial" panose="020B0604020202020204" pitchFamily="34" charset="0"/>
                <a:cs typeface="Arial" panose="020B0604020202020204" pitchFamily="34" charset="0"/>
              </a:rPr>
              <a:t>Unbraced/unrestrained trusses are not structurally stable </a:t>
            </a:r>
          </a:p>
          <a:p>
            <a:r>
              <a:rPr lang="en-US" sz="2000" dirty="0" smtClean="0">
                <a:solidFill>
                  <a:schemeClr val="bg1"/>
                </a:solidFill>
                <a:latin typeface="Arial" panose="020B0604020202020204" pitchFamily="34" charset="0"/>
                <a:cs typeface="Arial" panose="020B0604020202020204" pitchFamily="34" charset="0"/>
              </a:rPr>
              <a:t>The number of structural members available to be used for anchoring fall protection devices is limited</a:t>
            </a:r>
          </a:p>
          <a:p>
            <a:pPr marL="0" indent="0">
              <a:buNone/>
            </a:pPr>
            <a:r>
              <a:rPr lang="en-US" sz="2000" dirty="0" smtClean="0">
                <a:solidFill>
                  <a:schemeClr val="bg1"/>
                </a:solidFill>
                <a:latin typeface="Arial" panose="020B0604020202020204" pitchFamily="34" charset="0"/>
                <a:cs typeface="Arial" panose="020B0604020202020204" pitchFamily="34" charset="0"/>
              </a:rPr>
              <a:t>Solution:</a:t>
            </a:r>
          </a:p>
          <a:p>
            <a:r>
              <a:rPr lang="en-US" sz="2000" dirty="0" smtClean="0">
                <a:solidFill>
                  <a:schemeClr val="bg1"/>
                </a:solidFill>
                <a:latin typeface="Arial" panose="020B0604020202020204" pitchFamily="34" charset="0"/>
                <a:cs typeface="Arial" panose="020B0604020202020204" pitchFamily="34" charset="0"/>
              </a:rPr>
              <a:t>Site-Specific Fall Protection Plan</a:t>
            </a:r>
          </a:p>
          <a:p>
            <a:endParaRPr lang="en-US" sz="2000" dirty="0" smtClean="0">
              <a:solidFill>
                <a:schemeClr val="bg1"/>
              </a:solidFill>
              <a:latin typeface="Arial" panose="020B0604020202020204" pitchFamily="34" charset="0"/>
              <a:cs typeface="Arial" panose="020B0604020202020204" pitchFamily="34" charset="0"/>
            </a:endParaRPr>
          </a:p>
          <a:p>
            <a:pPr marL="0" indent="0">
              <a:buNone/>
            </a:pPr>
            <a:endParaRPr lang="en-US" sz="2000" dirty="0">
              <a:solidFill>
                <a:schemeClr val="bg1"/>
              </a:solidFill>
              <a:latin typeface="Arial" panose="020B0604020202020204" pitchFamily="34" charset="0"/>
              <a:cs typeface="Arial" panose="020B0604020202020204" pitchFamily="34" charset="0"/>
            </a:endParaRPr>
          </a:p>
          <a:p>
            <a:pPr marL="0" indent="0">
              <a:buNone/>
            </a:pPr>
            <a:endParaRPr lang="en-US" sz="2000" dirty="0" smtClean="0">
              <a:solidFill>
                <a:schemeClr val="bg1"/>
              </a:solidFill>
              <a:latin typeface="Arial" panose="020B0604020202020204" pitchFamily="34" charset="0"/>
              <a:cs typeface="Arial" panose="020B0604020202020204" pitchFamily="34" charset="0"/>
            </a:endParaRPr>
          </a:p>
          <a:p>
            <a:pPr marL="0" indent="0">
              <a:buNone/>
            </a:pPr>
            <a:endParaRPr lang="en-US" sz="20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17904377"/>
      </p:ext>
    </p:extLst>
  </p:cSld>
  <p:clrMapOvr>
    <a:masterClrMapping/>
  </p:clrMapOvr>
  <p:transition spd="slow">
    <p:push dir="u"/>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04800" y="514350"/>
            <a:ext cx="8458200" cy="857250"/>
          </a:xfrm>
        </p:spPr>
        <p:txBody>
          <a:bodyPr>
            <a:normAutofit/>
          </a:bodyPr>
          <a:lstStyle/>
          <a:p>
            <a:r>
              <a:rPr lang="en-US" sz="3600" b="1" dirty="0" smtClean="0">
                <a:solidFill>
                  <a:schemeClr val="bg1"/>
                </a:solidFill>
                <a:latin typeface="Arial" panose="020B0604020202020204" pitchFamily="34" charset="0"/>
                <a:cs typeface="Arial" panose="020B0604020202020204" pitchFamily="34" charset="0"/>
              </a:rPr>
              <a:t>Setting Roof Trusses </a:t>
            </a:r>
            <a:endParaRPr lang="en-US" sz="3600" b="1" dirty="0">
              <a:solidFill>
                <a:schemeClr val="bg1"/>
              </a:solidFill>
              <a:latin typeface="Arial" panose="020B0604020202020204" pitchFamily="34" charset="0"/>
              <a:cs typeface="Arial" panose="020B0604020202020204" pitchFamily="34" charset="0"/>
            </a:endParaRPr>
          </a:p>
        </p:txBody>
      </p:sp>
      <p:sp>
        <p:nvSpPr>
          <p:cNvPr id="3" name="Content Placeholder 2"/>
          <p:cNvSpPr>
            <a:spLocks noGrp="1"/>
          </p:cNvSpPr>
          <p:nvPr>
            <p:ph idx="4294967295"/>
          </p:nvPr>
        </p:nvSpPr>
        <p:spPr>
          <a:xfrm>
            <a:off x="533400" y="1504950"/>
            <a:ext cx="8077200" cy="3124200"/>
          </a:xfrm>
        </p:spPr>
        <p:txBody>
          <a:bodyPr anchor="t">
            <a:normAutofit/>
          </a:bodyPr>
          <a:lstStyle/>
          <a:p>
            <a:pPr marL="0" indent="0">
              <a:buNone/>
            </a:pPr>
            <a:r>
              <a:rPr lang="en-US" sz="2000" dirty="0" smtClean="0">
                <a:solidFill>
                  <a:schemeClr val="bg1"/>
                </a:solidFill>
                <a:latin typeface="Arial" panose="020B0604020202020204" pitchFamily="34" charset="0"/>
                <a:cs typeface="Arial" panose="020B0604020202020204" pitchFamily="34" charset="0"/>
              </a:rPr>
              <a:t>General guidelines:</a:t>
            </a:r>
          </a:p>
          <a:p>
            <a:r>
              <a:rPr lang="en-US" sz="2000" dirty="0" smtClean="0">
                <a:solidFill>
                  <a:schemeClr val="bg1"/>
                </a:solidFill>
                <a:latin typeface="Arial" panose="020B0604020202020204" pitchFamily="34" charset="0"/>
                <a:cs typeface="Arial" panose="020B0604020202020204" pitchFamily="34" charset="0"/>
              </a:rPr>
              <a:t>Do not walk on unbraced trusses (top or bottom chords)</a:t>
            </a:r>
          </a:p>
          <a:p>
            <a:r>
              <a:rPr lang="en-US" sz="2000" dirty="0" smtClean="0">
                <a:solidFill>
                  <a:schemeClr val="bg1"/>
                </a:solidFill>
                <a:latin typeface="Arial" panose="020B0604020202020204" pitchFamily="34" charset="0"/>
                <a:cs typeface="Arial" panose="020B0604020202020204" pitchFamily="34" charset="0"/>
              </a:rPr>
              <a:t>Do not walk on trusses or gable end frames lying flat</a:t>
            </a:r>
          </a:p>
          <a:p>
            <a:r>
              <a:rPr lang="en-US" sz="2000" dirty="0" smtClean="0">
                <a:solidFill>
                  <a:schemeClr val="bg1"/>
                </a:solidFill>
                <a:latin typeface="Arial" panose="020B0604020202020204" pitchFamily="34" charset="0"/>
                <a:cs typeface="Arial" panose="020B0604020202020204" pitchFamily="34" charset="0"/>
              </a:rPr>
              <a:t>Do not stand on truss overhangs until sheathing has been applied</a:t>
            </a:r>
          </a:p>
          <a:p>
            <a:r>
              <a:rPr lang="en-US" sz="2000" dirty="0" smtClean="0">
                <a:solidFill>
                  <a:schemeClr val="bg1"/>
                </a:solidFill>
                <a:latin typeface="Arial" panose="020B0604020202020204" pitchFamily="34" charset="0"/>
                <a:cs typeface="Arial" panose="020B0604020202020204" pitchFamily="34" charset="0"/>
              </a:rPr>
              <a:t>Minimum size lumber for lateral restraint and diagonal bracing is 2x4, unless specified by Building Designer.</a:t>
            </a:r>
          </a:p>
          <a:p>
            <a:pPr lvl="1"/>
            <a:r>
              <a:rPr lang="en-US" sz="1600" dirty="0" smtClean="0">
                <a:solidFill>
                  <a:schemeClr val="bg1"/>
                </a:solidFill>
                <a:latin typeface="Arial" panose="020B0604020202020204" pitchFamily="34" charset="0"/>
                <a:cs typeface="Arial" panose="020B0604020202020204" pitchFamily="34" charset="0"/>
              </a:rPr>
              <a:t>Drive at least 2 nails into each truss member, ensuring they are flush</a:t>
            </a:r>
            <a:endParaRPr lang="en-US" sz="1800" dirty="0" smtClean="0">
              <a:solidFill>
                <a:schemeClr val="bg1"/>
              </a:solidFill>
              <a:latin typeface="Arial" panose="020B0604020202020204" pitchFamily="34" charset="0"/>
              <a:cs typeface="Arial" panose="020B0604020202020204" pitchFamily="34" charset="0"/>
            </a:endParaRPr>
          </a:p>
          <a:p>
            <a:endParaRPr lang="en-US" sz="2000" dirty="0">
              <a:solidFill>
                <a:schemeClr val="bg1"/>
              </a:solidFill>
              <a:latin typeface="Arial" panose="020B0604020202020204" pitchFamily="34" charset="0"/>
              <a:cs typeface="Arial" panose="020B0604020202020204" pitchFamily="34" charset="0"/>
            </a:endParaRPr>
          </a:p>
          <a:p>
            <a:pPr marL="0" indent="0">
              <a:buNone/>
            </a:pPr>
            <a:endParaRPr lang="en-US" sz="2000" dirty="0" smtClean="0">
              <a:solidFill>
                <a:schemeClr val="bg1"/>
              </a:solidFill>
              <a:latin typeface="Arial" panose="020B0604020202020204" pitchFamily="34" charset="0"/>
              <a:cs typeface="Arial" panose="020B0604020202020204" pitchFamily="34" charset="0"/>
            </a:endParaRPr>
          </a:p>
          <a:p>
            <a:pPr marL="0" indent="0">
              <a:buNone/>
            </a:pPr>
            <a:endParaRPr lang="en-US" sz="20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08112356"/>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371600" y="438150"/>
            <a:ext cx="5791200" cy="762000"/>
          </a:xfrm>
        </p:spPr>
        <p:txBody>
          <a:bodyPr>
            <a:normAutofit/>
          </a:bodyPr>
          <a:lstStyle/>
          <a:p>
            <a:r>
              <a:rPr lang="en-US" b="1" dirty="0" smtClean="0">
                <a:solidFill>
                  <a:schemeClr val="bg1"/>
                </a:solidFill>
                <a:latin typeface="Arial" panose="020B0604020202020204" pitchFamily="34" charset="0"/>
                <a:cs typeface="Arial" panose="020B0604020202020204" pitchFamily="34" charset="0"/>
              </a:rPr>
              <a:t>Overview</a:t>
            </a:r>
            <a:endParaRPr lang="en-US" b="1" dirty="0">
              <a:solidFill>
                <a:schemeClr val="bg1"/>
              </a:solidFill>
              <a:latin typeface="Arial" panose="020B0604020202020204" pitchFamily="34" charset="0"/>
              <a:cs typeface="Arial" panose="020B0604020202020204" pitchFamily="34" charset="0"/>
            </a:endParaRPr>
          </a:p>
        </p:txBody>
      </p:sp>
      <p:sp>
        <p:nvSpPr>
          <p:cNvPr id="3" name="Content Placeholder 2"/>
          <p:cNvSpPr>
            <a:spLocks noGrp="1"/>
          </p:cNvSpPr>
          <p:nvPr>
            <p:ph idx="4294967295"/>
          </p:nvPr>
        </p:nvSpPr>
        <p:spPr>
          <a:xfrm>
            <a:off x="685800" y="1200150"/>
            <a:ext cx="7848600" cy="3657600"/>
          </a:xfrm>
        </p:spPr>
        <p:txBody>
          <a:bodyPr>
            <a:normAutofit fontScale="92500" lnSpcReduction="20000"/>
          </a:bodyPr>
          <a:lstStyle/>
          <a:p>
            <a:pPr marL="0" indent="0">
              <a:buNone/>
            </a:pPr>
            <a:r>
              <a:rPr lang="en-US" sz="2000" dirty="0" smtClean="0">
                <a:solidFill>
                  <a:schemeClr val="bg1"/>
                </a:solidFill>
                <a:latin typeface="Arial" panose="020B0604020202020204" pitchFamily="34" charset="0"/>
                <a:cs typeface="Arial" panose="020B0604020202020204" pitchFamily="34" charset="0"/>
              </a:rPr>
              <a:t>Today’s training focuses on general fall protection guidelines and requirements:</a:t>
            </a:r>
          </a:p>
          <a:p>
            <a:endParaRPr lang="en-US" sz="1300" dirty="0" smtClean="0">
              <a:solidFill>
                <a:schemeClr val="bg1"/>
              </a:solidFill>
              <a:latin typeface="Arial" panose="020B0604020202020204" pitchFamily="34" charset="0"/>
              <a:cs typeface="Arial" panose="020B0604020202020204" pitchFamily="34" charset="0"/>
            </a:endParaRPr>
          </a:p>
          <a:p>
            <a:pPr lvl="1">
              <a:buFont typeface="Arial" panose="020B0604020202020204" pitchFamily="34" charset="0"/>
              <a:buChar char="•"/>
            </a:pPr>
            <a:r>
              <a:rPr lang="en-US" sz="1900" dirty="0" smtClean="0">
                <a:solidFill>
                  <a:schemeClr val="bg1"/>
                </a:solidFill>
                <a:latin typeface="Arial" panose="020B0604020202020204" pitchFamily="34" charset="0"/>
                <a:cs typeface="Arial" panose="020B0604020202020204" pitchFamily="34" charset="0"/>
              </a:rPr>
              <a:t>Ladders</a:t>
            </a:r>
            <a:endParaRPr lang="en-US" sz="1900" dirty="0" smtClean="0">
              <a:solidFill>
                <a:schemeClr val="bg1"/>
              </a:solidFill>
              <a:latin typeface="Arial" panose="020B0604020202020204" pitchFamily="34" charset="0"/>
              <a:cs typeface="Arial" panose="020B0604020202020204" pitchFamily="34" charset="0"/>
            </a:endParaRPr>
          </a:p>
          <a:p>
            <a:pPr lvl="1">
              <a:buFont typeface="Arial" panose="020B0604020202020204" pitchFamily="34" charset="0"/>
              <a:buChar char="•"/>
            </a:pPr>
            <a:r>
              <a:rPr lang="en-US" sz="1900" dirty="0" smtClean="0">
                <a:solidFill>
                  <a:schemeClr val="bg1"/>
                </a:solidFill>
                <a:latin typeface="Arial" panose="020B0604020202020204" pitchFamily="34" charset="0"/>
                <a:cs typeface="Arial" panose="020B0604020202020204" pitchFamily="34" charset="0"/>
              </a:rPr>
              <a:t>Protection from falling objects</a:t>
            </a:r>
          </a:p>
          <a:p>
            <a:pPr lvl="1">
              <a:buFont typeface="Arial" panose="020B0604020202020204" pitchFamily="34" charset="0"/>
              <a:buChar char="•"/>
            </a:pPr>
            <a:r>
              <a:rPr lang="en-US" sz="1900" dirty="0" smtClean="0">
                <a:solidFill>
                  <a:schemeClr val="bg1"/>
                </a:solidFill>
                <a:latin typeface="Arial" panose="020B0604020202020204" pitchFamily="34" charset="0"/>
                <a:cs typeface="Arial" panose="020B0604020202020204" pitchFamily="34" charset="0"/>
              </a:rPr>
              <a:t>Guardrails</a:t>
            </a:r>
          </a:p>
          <a:p>
            <a:pPr lvl="1">
              <a:buFont typeface="Arial" panose="020B0604020202020204" pitchFamily="34" charset="0"/>
              <a:buChar char="•"/>
            </a:pPr>
            <a:r>
              <a:rPr lang="en-US" sz="1900" dirty="0" smtClean="0">
                <a:solidFill>
                  <a:schemeClr val="bg1"/>
                </a:solidFill>
                <a:latin typeface="Arial" panose="020B0604020202020204" pitchFamily="34" charset="0"/>
                <a:cs typeface="Arial" panose="020B0604020202020204" pitchFamily="34" charset="0"/>
              </a:rPr>
              <a:t>Scaffolding</a:t>
            </a:r>
          </a:p>
          <a:p>
            <a:pPr lvl="1">
              <a:buFont typeface="Arial" panose="020B0604020202020204" pitchFamily="34" charset="0"/>
              <a:buChar char="•"/>
            </a:pPr>
            <a:r>
              <a:rPr lang="en-US" sz="1900" dirty="0" smtClean="0">
                <a:solidFill>
                  <a:schemeClr val="bg1"/>
                </a:solidFill>
                <a:latin typeface="Arial" panose="020B0604020202020204" pitchFamily="34" charset="0"/>
                <a:cs typeface="Arial" panose="020B0604020202020204" pitchFamily="34" charset="0"/>
              </a:rPr>
              <a:t>Personal Fall Arrest Systems (PFAS)</a:t>
            </a:r>
          </a:p>
          <a:p>
            <a:pPr lvl="1">
              <a:buFont typeface="Arial" panose="020B0604020202020204" pitchFamily="34" charset="0"/>
              <a:buChar char="•"/>
            </a:pPr>
            <a:r>
              <a:rPr lang="en-US" sz="1900" dirty="0" smtClean="0">
                <a:solidFill>
                  <a:schemeClr val="bg1"/>
                </a:solidFill>
                <a:latin typeface="Arial" panose="020B0604020202020204" pitchFamily="34" charset="0"/>
                <a:cs typeface="Arial" panose="020B0604020202020204" pitchFamily="34" charset="0"/>
              </a:rPr>
              <a:t>Positioning Device Systems</a:t>
            </a:r>
          </a:p>
          <a:p>
            <a:pPr lvl="1">
              <a:buFont typeface="Arial" panose="020B0604020202020204" pitchFamily="34" charset="0"/>
              <a:buChar char="•"/>
            </a:pPr>
            <a:r>
              <a:rPr lang="en-US" sz="1900" dirty="0" smtClean="0">
                <a:solidFill>
                  <a:schemeClr val="bg1"/>
                </a:solidFill>
                <a:latin typeface="Arial" panose="020B0604020202020204" pitchFamily="34" charset="0"/>
                <a:cs typeface="Arial" panose="020B0604020202020204" pitchFamily="34" charset="0"/>
              </a:rPr>
              <a:t>Horizontal Lifeline System (HLL)</a:t>
            </a:r>
          </a:p>
          <a:p>
            <a:pPr lvl="1">
              <a:buFont typeface="Arial" panose="020B0604020202020204" pitchFamily="34" charset="0"/>
              <a:buChar char="•"/>
            </a:pPr>
            <a:r>
              <a:rPr lang="en-US" sz="1900" dirty="0" smtClean="0">
                <a:solidFill>
                  <a:schemeClr val="bg1"/>
                </a:solidFill>
                <a:latin typeface="Arial" panose="020B0604020202020204" pitchFamily="34" charset="0"/>
                <a:cs typeface="Arial" panose="020B0604020202020204" pitchFamily="34" charset="0"/>
              </a:rPr>
              <a:t>Rescue Planning</a:t>
            </a:r>
          </a:p>
          <a:p>
            <a:pPr marL="0" indent="0">
              <a:buNone/>
            </a:pPr>
            <a:r>
              <a:rPr lang="en-US" sz="2000" dirty="0" smtClean="0">
                <a:solidFill>
                  <a:schemeClr val="bg1"/>
                </a:solidFill>
                <a:latin typeface="Arial" panose="020B0604020202020204" pitchFamily="34" charset="0"/>
                <a:cs typeface="Arial" panose="020B0604020202020204" pitchFamily="34" charset="0"/>
              </a:rPr>
              <a:t>As well as:</a:t>
            </a:r>
          </a:p>
          <a:p>
            <a:pPr lvl="1">
              <a:buFont typeface="Arial" panose="020B0604020202020204" pitchFamily="34" charset="0"/>
              <a:buChar char="•"/>
            </a:pPr>
            <a:r>
              <a:rPr lang="en-US" sz="1900" dirty="0" smtClean="0">
                <a:solidFill>
                  <a:schemeClr val="bg1"/>
                </a:solidFill>
                <a:latin typeface="Arial" panose="020B0604020202020204" pitchFamily="34" charset="0"/>
                <a:cs typeface="Arial" panose="020B0604020202020204" pitchFamily="34" charset="0"/>
              </a:rPr>
              <a:t>Site-specific fall protection plans</a:t>
            </a:r>
          </a:p>
          <a:p>
            <a:endParaRPr lang="en-US" sz="1600" dirty="0" smtClean="0">
              <a:solidFill>
                <a:schemeClr val="bg1"/>
              </a:solidFill>
              <a:latin typeface="Arial" panose="020B0604020202020204" pitchFamily="34" charset="0"/>
              <a:cs typeface="Arial" panose="020B0604020202020204" pitchFamily="34" charset="0"/>
            </a:endParaRPr>
          </a:p>
          <a:p>
            <a:pPr lvl="1"/>
            <a:endParaRPr lang="en-US" sz="1600" dirty="0" smtClean="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4761405"/>
      </p:ext>
    </p:extLst>
  </p:cSld>
  <p:clrMapOvr>
    <a:masterClrMapping/>
  </p:clrMapOvr>
  <p:transition spd="slow">
    <p:push dir="u"/>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04800" y="590550"/>
            <a:ext cx="8458200" cy="857250"/>
          </a:xfrm>
        </p:spPr>
        <p:txBody>
          <a:bodyPr>
            <a:normAutofit fontScale="90000"/>
          </a:bodyPr>
          <a:lstStyle/>
          <a:p>
            <a:r>
              <a:rPr lang="en-US" sz="3600" b="1" dirty="0" smtClean="0">
                <a:solidFill>
                  <a:schemeClr val="bg1"/>
                </a:solidFill>
                <a:latin typeface="Arial" panose="020B0604020202020204" pitchFamily="34" charset="0"/>
                <a:cs typeface="Arial" panose="020B0604020202020204" pitchFamily="34" charset="0"/>
              </a:rPr>
              <a:t>Setting Roof Trusses</a:t>
            </a:r>
            <a:br>
              <a:rPr lang="en-US" sz="3600" b="1" dirty="0" smtClean="0">
                <a:solidFill>
                  <a:schemeClr val="bg1"/>
                </a:solidFill>
                <a:latin typeface="Arial" panose="020B0604020202020204" pitchFamily="34" charset="0"/>
                <a:cs typeface="Arial" panose="020B0604020202020204" pitchFamily="34" charset="0"/>
              </a:rPr>
            </a:br>
            <a:r>
              <a:rPr lang="en-US" sz="2700" b="1" dirty="0" smtClean="0">
                <a:solidFill>
                  <a:schemeClr val="bg1"/>
                </a:solidFill>
                <a:latin typeface="Arial" panose="020B0604020202020204" pitchFamily="34" charset="0"/>
                <a:cs typeface="Arial" panose="020B0604020202020204" pitchFamily="34" charset="0"/>
              </a:rPr>
              <a:t>Site-Specific</a:t>
            </a:r>
            <a:endParaRPr lang="en-US" sz="2700" b="1" dirty="0">
              <a:solidFill>
                <a:schemeClr val="bg1"/>
              </a:solidFill>
              <a:latin typeface="Arial" panose="020B0604020202020204" pitchFamily="34" charset="0"/>
              <a:cs typeface="Arial" panose="020B0604020202020204" pitchFamily="34" charset="0"/>
            </a:endParaRPr>
          </a:p>
        </p:txBody>
      </p:sp>
      <p:sp>
        <p:nvSpPr>
          <p:cNvPr id="3" name="Content Placeholder 2"/>
          <p:cNvSpPr>
            <a:spLocks noGrp="1"/>
          </p:cNvSpPr>
          <p:nvPr>
            <p:ph idx="4294967295"/>
          </p:nvPr>
        </p:nvSpPr>
        <p:spPr>
          <a:xfrm>
            <a:off x="533400" y="1581150"/>
            <a:ext cx="8153400" cy="3562350"/>
          </a:xfrm>
        </p:spPr>
        <p:txBody>
          <a:bodyPr anchor="t">
            <a:normAutofit fontScale="92500"/>
          </a:bodyPr>
          <a:lstStyle/>
          <a:p>
            <a:pPr marL="0" indent="0">
              <a:buNone/>
            </a:pPr>
            <a:r>
              <a:rPr lang="en-US" sz="2600" dirty="0" smtClean="0">
                <a:solidFill>
                  <a:schemeClr val="bg1"/>
                </a:solidFill>
                <a:latin typeface="Arial" panose="020B0604020202020204" pitchFamily="34" charset="0"/>
                <a:cs typeface="Arial" panose="020B0604020202020204" pitchFamily="34" charset="0"/>
              </a:rPr>
              <a:t>29 CFR 1926 Subpart M App E</a:t>
            </a:r>
          </a:p>
          <a:p>
            <a:r>
              <a:rPr lang="en-US" sz="2400" dirty="0">
                <a:solidFill>
                  <a:schemeClr val="bg1"/>
                </a:solidFill>
                <a:latin typeface="Arial Narrow" panose="020B0606020202030204" pitchFamily="34" charset="0"/>
              </a:rPr>
              <a:t>Employers engaged in leading edge work, precast concrete construction work and residential construction work who can demonstrate that it is infeasible or creates a greater hazard to use conventional fall protection systems must develop and follow a fall protection plan. </a:t>
            </a:r>
            <a:endParaRPr lang="en-US" sz="2400" dirty="0" smtClean="0">
              <a:solidFill>
                <a:schemeClr val="bg1"/>
              </a:solidFill>
              <a:latin typeface="Arial Narrow" panose="020B0606020202030204" pitchFamily="34" charset="0"/>
            </a:endParaRPr>
          </a:p>
          <a:p>
            <a:pPr lvl="1"/>
            <a:r>
              <a:rPr lang="en-US" sz="2400" dirty="0" smtClean="0">
                <a:solidFill>
                  <a:schemeClr val="bg1"/>
                </a:solidFill>
                <a:latin typeface="Arial Narrow" panose="020B0606020202030204" pitchFamily="34" charset="0"/>
              </a:rPr>
              <a:t>Sample </a:t>
            </a:r>
            <a:r>
              <a:rPr lang="en-US" sz="2400" dirty="0">
                <a:solidFill>
                  <a:schemeClr val="bg1"/>
                </a:solidFill>
                <a:latin typeface="Arial Narrow" panose="020B0606020202030204" pitchFamily="34" charset="0"/>
              </a:rPr>
              <a:t>plan can be modified to be used for other work involving leading edge work</a:t>
            </a:r>
            <a:r>
              <a:rPr lang="en-US" sz="2400" dirty="0" smtClean="0">
                <a:solidFill>
                  <a:schemeClr val="bg1"/>
                </a:solidFill>
                <a:latin typeface="Arial Narrow" panose="020B0606020202030204" pitchFamily="34" charset="0"/>
              </a:rPr>
              <a:t>.</a:t>
            </a:r>
          </a:p>
          <a:p>
            <a:pPr lvl="1"/>
            <a:r>
              <a:rPr lang="en-US" sz="2400" dirty="0" smtClean="0">
                <a:solidFill>
                  <a:schemeClr val="bg1"/>
                </a:solidFill>
                <a:latin typeface="Arial Narrow" panose="020B0606020202030204" pitchFamily="34" charset="0"/>
              </a:rPr>
              <a:t>Sample </a:t>
            </a:r>
            <a:r>
              <a:rPr lang="en-US" sz="2400" dirty="0">
                <a:solidFill>
                  <a:schemeClr val="bg1"/>
                </a:solidFill>
                <a:latin typeface="Arial Narrow" panose="020B0606020202030204" pitchFamily="34" charset="0"/>
              </a:rPr>
              <a:t>plan outlines the elements that must be addressed in any fall protection </a:t>
            </a:r>
            <a:r>
              <a:rPr lang="en-US" sz="2400" dirty="0" smtClean="0">
                <a:solidFill>
                  <a:schemeClr val="bg1"/>
                </a:solidFill>
                <a:latin typeface="Arial Narrow" panose="020B0606020202030204" pitchFamily="34" charset="0"/>
              </a:rPr>
              <a:t>plan.</a:t>
            </a:r>
            <a:endParaRPr lang="en-US" sz="2400" dirty="0">
              <a:solidFill>
                <a:schemeClr val="bg1"/>
              </a:solidFill>
              <a:latin typeface="Arial Narrow" panose="020B0606020202030204" pitchFamily="34" charset="0"/>
              <a:cs typeface="Arial" panose="020B0604020202020204" pitchFamily="34" charset="0"/>
            </a:endParaRPr>
          </a:p>
        </p:txBody>
      </p:sp>
    </p:spTree>
    <p:extLst>
      <p:ext uri="{BB962C8B-B14F-4D97-AF65-F5344CB8AC3E}">
        <p14:creationId xmlns:p14="http://schemas.microsoft.com/office/powerpoint/2010/main" val="857647191"/>
      </p:ext>
    </p:extLst>
  </p:cSld>
  <p:clrMapOvr>
    <a:masterClrMapping/>
  </p:clrMapOvr>
  <p:transition spd="slow">
    <p:push dir="u"/>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04800" y="590550"/>
            <a:ext cx="8458200" cy="857250"/>
          </a:xfrm>
        </p:spPr>
        <p:txBody>
          <a:bodyPr>
            <a:normAutofit fontScale="90000"/>
          </a:bodyPr>
          <a:lstStyle/>
          <a:p>
            <a:r>
              <a:rPr lang="en-US" sz="3600" b="1" dirty="0" smtClean="0">
                <a:solidFill>
                  <a:schemeClr val="bg1"/>
                </a:solidFill>
                <a:latin typeface="Arial" panose="020B0604020202020204" pitchFamily="34" charset="0"/>
                <a:cs typeface="Arial" panose="020B0604020202020204" pitchFamily="34" charset="0"/>
              </a:rPr>
              <a:t> Setting Roof Trusses</a:t>
            </a:r>
            <a:br>
              <a:rPr lang="en-US" sz="3600" b="1" dirty="0" smtClean="0">
                <a:solidFill>
                  <a:schemeClr val="bg1"/>
                </a:solidFill>
                <a:latin typeface="Arial" panose="020B0604020202020204" pitchFamily="34" charset="0"/>
                <a:cs typeface="Arial" panose="020B0604020202020204" pitchFamily="34" charset="0"/>
              </a:rPr>
            </a:br>
            <a:r>
              <a:rPr lang="en-US" sz="2700" b="1" dirty="0" smtClean="0">
                <a:solidFill>
                  <a:schemeClr val="bg1"/>
                </a:solidFill>
                <a:latin typeface="Arial" panose="020B0604020202020204" pitchFamily="34" charset="0"/>
                <a:cs typeface="Arial" panose="020B0604020202020204" pitchFamily="34" charset="0"/>
              </a:rPr>
              <a:t>Site-Specific</a:t>
            </a:r>
            <a:endParaRPr lang="en-US" sz="2700" b="1" dirty="0">
              <a:solidFill>
                <a:schemeClr val="bg1"/>
              </a:solidFill>
              <a:latin typeface="Arial" panose="020B0604020202020204" pitchFamily="34" charset="0"/>
              <a:cs typeface="Arial" panose="020B0604020202020204" pitchFamily="34" charset="0"/>
            </a:endParaRPr>
          </a:p>
        </p:txBody>
      </p:sp>
      <p:sp>
        <p:nvSpPr>
          <p:cNvPr id="3" name="Content Placeholder 2"/>
          <p:cNvSpPr>
            <a:spLocks noGrp="1"/>
          </p:cNvSpPr>
          <p:nvPr>
            <p:ph idx="4294967295"/>
          </p:nvPr>
        </p:nvSpPr>
        <p:spPr>
          <a:xfrm>
            <a:off x="533400" y="1581150"/>
            <a:ext cx="8001000" cy="3505200"/>
          </a:xfrm>
        </p:spPr>
        <p:txBody>
          <a:bodyPr anchor="t">
            <a:normAutofit/>
          </a:bodyPr>
          <a:lstStyle/>
          <a:p>
            <a:pPr marL="0" indent="0">
              <a:buNone/>
            </a:pPr>
            <a:r>
              <a:rPr lang="en-US" sz="2000" dirty="0" smtClean="0">
                <a:solidFill>
                  <a:schemeClr val="bg1"/>
                </a:solidFill>
                <a:latin typeface="Arial" panose="020B0604020202020204" pitchFamily="34" charset="0"/>
                <a:cs typeface="Arial" panose="020B0604020202020204" pitchFamily="34" charset="0"/>
              </a:rPr>
              <a:t>Components:</a:t>
            </a:r>
          </a:p>
          <a:p>
            <a:r>
              <a:rPr lang="en-US" sz="2000" dirty="0" smtClean="0">
                <a:solidFill>
                  <a:schemeClr val="bg1"/>
                </a:solidFill>
                <a:latin typeface="Arial" panose="020B0604020202020204" pitchFamily="34" charset="0"/>
                <a:cs typeface="Arial" panose="020B0604020202020204" pitchFamily="34" charset="0"/>
              </a:rPr>
              <a:t>Statement of company policy</a:t>
            </a:r>
          </a:p>
          <a:p>
            <a:r>
              <a:rPr lang="en-US" sz="2000" dirty="0" smtClean="0">
                <a:solidFill>
                  <a:schemeClr val="bg1"/>
                </a:solidFill>
                <a:latin typeface="Arial" panose="020B0604020202020204" pitchFamily="34" charset="0"/>
                <a:cs typeface="Arial" panose="020B0604020202020204" pitchFamily="34" charset="0"/>
              </a:rPr>
              <a:t>Fall protection systems to be used on project</a:t>
            </a:r>
          </a:p>
          <a:p>
            <a:r>
              <a:rPr lang="en-US" sz="2000" dirty="0" smtClean="0">
                <a:solidFill>
                  <a:schemeClr val="bg1"/>
                </a:solidFill>
                <a:latin typeface="Arial" panose="020B0604020202020204" pitchFamily="34" charset="0"/>
                <a:cs typeface="Arial" panose="020B0604020202020204" pitchFamily="34" charset="0"/>
              </a:rPr>
              <a:t>Enforcement</a:t>
            </a:r>
          </a:p>
          <a:p>
            <a:r>
              <a:rPr lang="en-US" sz="2000" dirty="0" smtClean="0">
                <a:solidFill>
                  <a:schemeClr val="bg1"/>
                </a:solidFill>
                <a:latin typeface="Arial" panose="020B0604020202020204" pitchFamily="34" charset="0"/>
                <a:cs typeface="Arial" panose="020B0604020202020204" pitchFamily="34" charset="0"/>
              </a:rPr>
              <a:t>Accident investigations</a:t>
            </a:r>
          </a:p>
          <a:p>
            <a:r>
              <a:rPr lang="en-US" sz="2000" dirty="0" smtClean="0">
                <a:solidFill>
                  <a:schemeClr val="bg1"/>
                </a:solidFill>
                <a:latin typeface="Arial" panose="020B0604020202020204" pitchFamily="34" charset="0"/>
                <a:cs typeface="Arial" panose="020B0604020202020204" pitchFamily="34" charset="0"/>
              </a:rPr>
              <a:t>Changes to plan</a:t>
            </a:r>
          </a:p>
          <a:p>
            <a:r>
              <a:rPr lang="en-US" sz="2000" dirty="0" smtClean="0">
                <a:solidFill>
                  <a:schemeClr val="bg1"/>
                </a:solidFill>
                <a:latin typeface="Arial" panose="020B0604020202020204" pitchFamily="34" charset="0"/>
                <a:cs typeface="Arial" panose="020B0604020202020204" pitchFamily="34" charset="0"/>
              </a:rPr>
              <a:t>Plan</a:t>
            </a:r>
          </a:p>
          <a:p>
            <a:pPr lvl="1"/>
            <a:r>
              <a:rPr lang="en-US" sz="1600" dirty="0" smtClean="0">
                <a:solidFill>
                  <a:schemeClr val="bg1"/>
                </a:solidFill>
                <a:latin typeface="Arial" panose="020B0604020202020204" pitchFamily="34" charset="0"/>
                <a:cs typeface="Arial" panose="020B0604020202020204" pitchFamily="34" charset="0"/>
              </a:rPr>
              <a:t>Step-by-step procedure for each different task where conventional fall protection is either unfeasible or exposes workers to greater risk of fall</a:t>
            </a:r>
          </a:p>
          <a:p>
            <a:endParaRPr lang="en-US" sz="2000" dirty="0" smtClean="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03057986"/>
      </p:ext>
    </p:extLst>
  </p:cSld>
  <p:clrMapOvr>
    <a:masterClrMapping/>
  </p:clrMapOvr>
  <p:transition spd="slow">
    <p:push dir="u"/>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idx="4294967295"/>
          </p:nvPr>
        </p:nvSpPr>
        <p:spPr>
          <a:xfrm>
            <a:off x="381000" y="1809750"/>
            <a:ext cx="8229600" cy="857250"/>
          </a:xfrm>
        </p:spPr>
        <p:txBody>
          <a:bodyPr>
            <a:normAutofit/>
          </a:bodyPr>
          <a:lstStyle/>
          <a:p>
            <a:pPr lvl="0">
              <a:spcBef>
                <a:spcPts val="0"/>
              </a:spcBef>
            </a:pPr>
            <a:r>
              <a:rPr lang="en-US" sz="3600" dirty="0">
                <a:solidFill>
                  <a:prstClr val="black"/>
                </a:solidFill>
                <a:latin typeface="Arial" panose="020B0604020202020204" pitchFamily="34" charset="0"/>
                <a:ea typeface="+mn-ea"/>
                <a:cs typeface="Arial" panose="020B0604020202020204" pitchFamily="34" charset="0"/>
              </a:rPr>
              <a:t>Questions</a:t>
            </a:r>
            <a:r>
              <a:rPr lang="en-US" sz="3600" dirty="0" smtClean="0">
                <a:solidFill>
                  <a:prstClr val="black"/>
                </a:solidFill>
                <a:latin typeface="Arial" panose="020B0604020202020204" pitchFamily="34" charset="0"/>
                <a:ea typeface="+mn-ea"/>
                <a:cs typeface="Arial" panose="020B0604020202020204" pitchFamily="34" charset="0"/>
              </a:rPr>
              <a:t>?</a:t>
            </a:r>
            <a:endParaRPr lang="en-US" dirty="0"/>
          </a:p>
        </p:txBody>
      </p:sp>
    </p:spTree>
    <p:extLst>
      <p:ext uri="{BB962C8B-B14F-4D97-AF65-F5344CB8AC3E}">
        <p14:creationId xmlns:p14="http://schemas.microsoft.com/office/powerpoint/2010/main" val="3065081281"/>
      </p:ext>
    </p:extLst>
  </p:cSld>
  <p:clrMapOvr>
    <a:masterClrMapping/>
  </p:clrMapOvr>
  <p:transition spd="slow">
    <p:push dir="u"/>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371600" y="3714750"/>
            <a:ext cx="6400800" cy="600164"/>
          </a:xfrm>
          <a:prstGeom prst="rect">
            <a:avLst/>
          </a:prstGeom>
          <a:noFill/>
        </p:spPr>
        <p:txBody>
          <a:bodyPr wrap="square" rtlCol="0">
            <a:spAutoFit/>
          </a:bodyPr>
          <a:lstStyle/>
          <a:p>
            <a:pPr algn="ctr"/>
            <a:r>
              <a:rPr lang="en-US" sz="1100" dirty="0">
                <a:latin typeface="Arial Narrow" panose="020B0606020202030204" pitchFamily="34" charset="0"/>
              </a:rPr>
              <a:t>This material was produced under Grant Number SH-31216-SH7 from the Occupational Safety and Health Administration, U.S. Department of Labor. It does not necessarily reflect the views or policies of the U.S. Department of labor, nor does mention of trade names, commercial products, or organizations imply endorsement by the U.S. Government.</a:t>
            </a:r>
          </a:p>
        </p:txBody>
      </p:sp>
      <p:sp>
        <p:nvSpPr>
          <p:cNvPr id="7" name="TextBox 6"/>
          <p:cNvSpPr txBox="1"/>
          <p:nvPr/>
        </p:nvSpPr>
        <p:spPr>
          <a:xfrm>
            <a:off x="-76200" y="57150"/>
            <a:ext cx="3581400" cy="400110"/>
          </a:xfrm>
          <a:prstGeom prst="rect">
            <a:avLst/>
          </a:prstGeom>
          <a:noFill/>
        </p:spPr>
        <p:txBody>
          <a:bodyPr wrap="square" rtlCol="0">
            <a:spAutoFit/>
          </a:bodyPr>
          <a:lstStyle/>
          <a:p>
            <a:r>
              <a:rPr lang="en-US" sz="1200" b="1" i="1" dirty="0" smtClean="0">
                <a:latin typeface="Arial" panose="020B0604020202020204" pitchFamily="34" charset="0"/>
                <a:cs typeface="Arial" panose="020B0604020202020204" pitchFamily="34" charset="0"/>
              </a:rPr>
              <a:t>“Work Safely. Go home Safely”</a:t>
            </a:r>
          </a:p>
          <a:p>
            <a:r>
              <a:rPr lang="en-US" sz="800" b="1" dirty="0" smtClean="0">
                <a:latin typeface="Arial" panose="020B0604020202020204" pitchFamily="34" charset="0"/>
                <a:cs typeface="Arial" panose="020B0604020202020204" pitchFamily="34" charset="0"/>
              </a:rPr>
              <a:t>.</a:t>
            </a:r>
          </a:p>
        </p:txBody>
      </p:sp>
      <p:sp>
        <p:nvSpPr>
          <p:cNvPr id="2" name="Title 1"/>
          <p:cNvSpPr>
            <a:spLocks noGrp="1"/>
          </p:cNvSpPr>
          <p:nvPr>
            <p:ph type="title" idx="4294967295"/>
          </p:nvPr>
        </p:nvSpPr>
        <p:spPr>
          <a:xfrm>
            <a:off x="304800" y="1657350"/>
            <a:ext cx="8229600" cy="857250"/>
          </a:xfrm>
        </p:spPr>
        <p:txBody>
          <a:bodyPr>
            <a:normAutofit/>
          </a:bodyPr>
          <a:lstStyle/>
          <a:p>
            <a:pPr lvl="0">
              <a:spcBef>
                <a:spcPts val="0"/>
              </a:spcBef>
            </a:pPr>
            <a:r>
              <a:rPr lang="en-US" b="1" dirty="0">
                <a:solidFill>
                  <a:prstClr val="black"/>
                </a:solidFill>
                <a:latin typeface="Arial" panose="020B0604020202020204" pitchFamily="34" charset="0"/>
                <a:ea typeface="+mn-ea"/>
                <a:cs typeface="Arial" panose="020B0604020202020204" pitchFamily="34" charset="0"/>
              </a:rPr>
              <a:t>Thank you</a:t>
            </a:r>
            <a:r>
              <a:rPr lang="en-US" b="1" dirty="0" smtClean="0">
                <a:solidFill>
                  <a:prstClr val="black"/>
                </a:solidFill>
                <a:latin typeface="Arial" panose="020B0604020202020204" pitchFamily="34" charset="0"/>
                <a:ea typeface="+mn-ea"/>
                <a:cs typeface="Arial" panose="020B0604020202020204" pitchFamily="34" charset="0"/>
              </a:rPr>
              <a:t>!</a:t>
            </a:r>
            <a:endParaRPr lang="en-US" dirty="0"/>
          </a:p>
        </p:txBody>
      </p:sp>
    </p:spTree>
    <p:extLst>
      <p:ext uri="{BB962C8B-B14F-4D97-AF65-F5344CB8AC3E}">
        <p14:creationId xmlns:p14="http://schemas.microsoft.com/office/powerpoint/2010/main" val="3729626953"/>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371600" y="438150"/>
            <a:ext cx="5791200" cy="857250"/>
          </a:xfrm>
        </p:spPr>
        <p:txBody>
          <a:bodyPr>
            <a:normAutofit/>
          </a:bodyPr>
          <a:lstStyle/>
          <a:p>
            <a:r>
              <a:rPr lang="en-US" b="1" dirty="0" smtClean="0">
                <a:solidFill>
                  <a:schemeClr val="bg1"/>
                </a:solidFill>
                <a:latin typeface="Arial" panose="020B0604020202020204" pitchFamily="34" charset="0"/>
                <a:cs typeface="Arial" panose="020B0604020202020204" pitchFamily="34" charset="0"/>
              </a:rPr>
              <a:t>Overview </a:t>
            </a:r>
            <a:endParaRPr lang="en-US" b="1" dirty="0">
              <a:solidFill>
                <a:schemeClr val="bg1"/>
              </a:solidFill>
              <a:latin typeface="Arial" panose="020B0604020202020204" pitchFamily="34" charset="0"/>
              <a:cs typeface="Arial" panose="020B0604020202020204" pitchFamily="34" charset="0"/>
            </a:endParaRPr>
          </a:p>
        </p:txBody>
      </p:sp>
      <p:sp>
        <p:nvSpPr>
          <p:cNvPr id="3" name="Content Placeholder 2"/>
          <p:cNvSpPr>
            <a:spLocks noGrp="1"/>
          </p:cNvSpPr>
          <p:nvPr>
            <p:ph idx="4294967295"/>
          </p:nvPr>
        </p:nvSpPr>
        <p:spPr>
          <a:xfrm>
            <a:off x="228600" y="1200150"/>
            <a:ext cx="8686800" cy="3429000"/>
          </a:xfrm>
        </p:spPr>
        <p:txBody>
          <a:bodyPr>
            <a:normAutofit/>
          </a:bodyPr>
          <a:lstStyle/>
          <a:p>
            <a:pPr marL="0" indent="0">
              <a:buNone/>
            </a:pPr>
            <a:r>
              <a:rPr lang="en-US" sz="2000" dirty="0" smtClean="0">
                <a:solidFill>
                  <a:schemeClr val="bg1"/>
                </a:solidFill>
                <a:latin typeface="Arial" panose="020B0604020202020204" pitchFamily="34" charset="0"/>
                <a:cs typeface="Arial" panose="020B0604020202020204" pitchFamily="34" charset="0"/>
              </a:rPr>
              <a:t>Training is intended to include a </a:t>
            </a:r>
            <a:r>
              <a:rPr lang="en-US" sz="2000" dirty="0" smtClean="0">
                <a:solidFill>
                  <a:schemeClr val="bg1"/>
                </a:solidFill>
                <a:latin typeface="Arial" panose="020B0604020202020204" pitchFamily="34" charset="0"/>
                <a:cs typeface="Arial" panose="020B0604020202020204" pitchFamily="34" charset="0"/>
              </a:rPr>
              <a:t>hands-on roof truss model </a:t>
            </a:r>
            <a:r>
              <a:rPr lang="en-US" sz="2000" dirty="0" smtClean="0">
                <a:solidFill>
                  <a:schemeClr val="bg1"/>
                </a:solidFill>
                <a:latin typeface="Arial" panose="020B0604020202020204" pitchFamily="34" charset="0"/>
                <a:cs typeface="Arial" panose="020B0604020202020204" pitchFamily="34" charset="0"/>
              </a:rPr>
              <a:t>where trainees can </a:t>
            </a:r>
            <a:r>
              <a:rPr lang="en-US" sz="2000" dirty="0" smtClean="0">
                <a:solidFill>
                  <a:schemeClr val="bg1"/>
                </a:solidFill>
                <a:latin typeface="Arial" panose="020B0604020202020204" pitchFamily="34" charset="0"/>
                <a:cs typeface="Arial" panose="020B0604020202020204" pitchFamily="34" charset="0"/>
              </a:rPr>
              <a:t>apply the safety techniques of this course when setting roof trusses.</a:t>
            </a:r>
          </a:p>
          <a:p>
            <a:pPr marL="0" indent="0">
              <a:buNone/>
            </a:pPr>
            <a:endParaRPr lang="en-US" sz="2000" dirty="0">
              <a:solidFill>
                <a:schemeClr val="bg1"/>
              </a:solidFill>
              <a:latin typeface="Arial" panose="020B0604020202020204" pitchFamily="34" charset="0"/>
              <a:cs typeface="Arial" panose="020B0604020202020204" pitchFamily="34" charset="0"/>
            </a:endParaRPr>
          </a:p>
          <a:p>
            <a:pPr marL="0" indent="0">
              <a:buNone/>
            </a:pPr>
            <a:r>
              <a:rPr lang="en-US" sz="2000" dirty="0" smtClean="0">
                <a:solidFill>
                  <a:schemeClr val="bg1"/>
                </a:solidFill>
                <a:latin typeface="Arial" panose="020B0604020202020204" pitchFamily="34" charset="0"/>
                <a:cs typeface="Arial" panose="020B0604020202020204" pitchFamily="34" charset="0"/>
              </a:rPr>
              <a:t>Why?</a:t>
            </a:r>
          </a:p>
          <a:p>
            <a:r>
              <a:rPr lang="en-US" sz="2000" dirty="0" smtClean="0">
                <a:solidFill>
                  <a:schemeClr val="bg1"/>
                </a:solidFill>
                <a:latin typeface="Arial" panose="020B0604020202020204" pitchFamily="34" charset="0"/>
                <a:cs typeface="Arial" panose="020B0604020202020204" pitchFamily="34" charset="0"/>
              </a:rPr>
              <a:t>Accidental falls are the leading cause of death for framers</a:t>
            </a:r>
          </a:p>
          <a:p>
            <a:r>
              <a:rPr lang="en-US" sz="2000" dirty="0" smtClean="0">
                <a:solidFill>
                  <a:schemeClr val="bg1"/>
                </a:solidFill>
                <a:latin typeface="Arial" panose="020B0604020202020204" pitchFamily="34" charset="0"/>
                <a:cs typeface="Arial" panose="020B0604020202020204" pitchFamily="34" charset="0"/>
              </a:rPr>
              <a:t>Setting roof trusses is one of the most dangerous activities</a:t>
            </a:r>
          </a:p>
          <a:p>
            <a:pPr lvl="1"/>
            <a:r>
              <a:rPr lang="en-US" sz="1600" dirty="0" smtClean="0">
                <a:solidFill>
                  <a:schemeClr val="bg1"/>
                </a:solidFill>
                <a:latin typeface="Arial" panose="020B0604020202020204" pitchFamily="34" charset="0"/>
                <a:cs typeface="Arial" panose="020B0604020202020204" pitchFamily="34" charset="0"/>
              </a:rPr>
              <a:t>Truss installation exposes workers to greatest heights</a:t>
            </a:r>
          </a:p>
          <a:p>
            <a:pPr lvl="1"/>
            <a:r>
              <a:rPr lang="en-US" sz="1600" dirty="0" smtClean="0">
                <a:solidFill>
                  <a:schemeClr val="bg1"/>
                </a:solidFill>
                <a:latin typeface="Arial" panose="020B0604020202020204" pitchFamily="34" charset="0"/>
                <a:cs typeface="Arial" panose="020B0604020202020204" pitchFamily="34" charset="0"/>
              </a:rPr>
              <a:t>Trusses are unstable until they are braced</a:t>
            </a:r>
          </a:p>
        </p:txBody>
      </p:sp>
      <p:sp>
        <p:nvSpPr>
          <p:cNvPr id="4" name="TextBox 3"/>
          <p:cNvSpPr txBox="1"/>
          <p:nvPr/>
        </p:nvSpPr>
        <p:spPr>
          <a:xfrm>
            <a:off x="304800" y="4705350"/>
            <a:ext cx="8458200" cy="400110"/>
          </a:xfrm>
          <a:prstGeom prst="rect">
            <a:avLst/>
          </a:prstGeom>
          <a:noFill/>
        </p:spPr>
        <p:txBody>
          <a:bodyPr wrap="square" rtlCol="0">
            <a:spAutoFit/>
          </a:bodyPr>
          <a:lstStyle/>
          <a:p>
            <a:pPr algn="ctr"/>
            <a:r>
              <a:rPr lang="en-US" sz="1000" dirty="0">
                <a:solidFill>
                  <a:schemeClr val="bg1"/>
                </a:solidFill>
                <a:latin typeface="Arial Narrow" panose="020B0606020202030204" pitchFamily="34" charset="0"/>
              </a:rPr>
              <a:t>This material was produced under Grant Number SH-31216-SH7 from the Occupational Safety and Health Administration, U.S. Department of Labor. It does not necessarily reflect the views or policies of the U.S. Department of labor, nor does mention of trade names, commercial products, or organizations imply endorsement by the U.S. Government.</a:t>
            </a:r>
          </a:p>
        </p:txBody>
      </p:sp>
    </p:spTree>
    <p:extLst>
      <p:ext uri="{BB962C8B-B14F-4D97-AF65-F5344CB8AC3E}">
        <p14:creationId xmlns:p14="http://schemas.microsoft.com/office/powerpoint/2010/main" val="3688905793"/>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371600" y="438150"/>
            <a:ext cx="5791200" cy="857250"/>
          </a:xfrm>
        </p:spPr>
        <p:txBody>
          <a:bodyPr>
            <a:normAutofit/>
          </a:bodyPr>
          <a:lstStyle/>
          <a:p>
            <a:r>
              <a:rPr lang="en-US" b="1" dirty="0" smtClean="0">
                <a:solidFill>
                  <a:schemeClr val="bg1"/>
                </a:solidFill>
                <a:latin typeface="Arial" panose="020B0604020202020204" pitchFamily="34" charset="0"/>
                <a:cs typeface="Arial" panose="020B0604020202020204" pitchFamily="34" charset="0"/>
              </a:rPr>
              <a:t>Definitions</a:t>
            </a:r>
            <a:endParaRPr lang="en-US" b="1" dirty="0">
              <a:solidFill>
                <a:schemeClr val="bg1"/>
              </a:solidFill>
              <a:latin typeface="Arial" panose="020B0604020202020204" pitchFamily="34" charset="0"/>
              <a:cs typeface="Arial" panose="020B0604020202020204" pitchFamily="34" charset="0"/>
            </a:endParaRPr>
          </a:p>
        </p:txBody>
      </p:sp>
      <p:sp>
        <p:nvSpPr>
          <p:cNvPr id="3" name="Content Placeholder 2"/>
          <p:cNvSpPr>
            <a:spLocks noGrp="1"/>
          </p:cNvSpPr>
          <p:nvPr>
            <p:ph idx="4294967295"/>
          </p:nvPr>
        </p:nvSpPr>
        <p:spPr>
          <a:xfrm>
            <a:off x="457200" y="1200150"/>
            <a:ext cx="8458200" cy="3429000"/>
          </a:xfrm>
        </p:spPr>
        <p:txBody>
          <a:bodyPr>
            <a:normAutofit lnSpcReduction="10000"/>
          </a:bodyPr>
          <a:lstStyle/>
          <a:p>
            <a:pPr marL="0" indent="0">
              <a:buNone/>
            </a:pPr>
            <a:r>
              <a:rPr lang="en-US" sz="2000" u="sng" dirty="0">
                <a:solidFill>
                  <a:schemeClr val="bg1"/>
                </a:solidFill>
                <a:latin typeface="Arial" panose="020B0604020202020204" pitchFamily="34" charset="0"/>
                <a:cs typeface="Arial" panose="020B0604020202020204" pitchFamily="34" charset="0"/>
              </a:rPr>
              <a:t>Authorized person </a:t>
            </a:r>
            <a:r>
              <a:rPr lang="en-US" sz="2000" dirty="0">
                <a:solidFill>
                  <a:schemeClr val="bg1"/>
                </a:solidFill>
                <a:latin typeface="Arial" panose="020B0604020202020204" pitchFamily="34" charset="0"/>
                <a:cs typeface="Arial" panose="020B0604020202020204" pitchFamily="34" charset="0"/>
              </a:rPr>
              <a:t>- a person approved or assigned by the employer to perform a specific type of duty or duties or to be at a specific location or locations at the jobsite. </a:t>
            </a:r>
            <a:r>
              <a:rPr lang="en-US" sz="2000" dirty="0" smtClean="0">
                <a:solidFill>
                  <a:schemeClr val="bg1"/>
                </a:solidFill>
                <a:latin typeface="Arial" panose="020B0604020202020204" pitchFamily="34" charset="0"/>
                <a:cs typeface="Arial" panose="020B0604020202020204" pitchFamily="34" charset="0"/>
              </a:rPr>
              <a:t/>
            </a:r>
            <a:br>
              <a:rPr lang="en-US" sz="2000" dirty="0" smtClean="0">
                <a:solidFill>
                  <a:schemeClr val="bg1"/>
                </a:solidFill>
                <a:latin typeface="Arial" panose="020B0604020202020204" pitchFamily="34" charset="0"/>
                <a:cs typeface="Arial" panose="020B0604020202020204" pitchFamily="34" charset="0"/>
              </a:rPr>
            </a:br>
            <a:endParaRPr lang="en-US" sz="2000" dirty="0">
              <a:solidFill>
                <a:schemeClr val="bg1"/>
              </a:solidFill>
              <a:latin typeface="Arial" panose="020B0604020202020204" pitchFamily="34" charset="0"/>
              <a:cs typeface="Arial" panose="020B0604020202020204" pitchFamily="34" charset="0"/>
            </a:endParaRPr>
          </a:p>
          <a:p>
            <a:pPr marL="0" indent="0">
              <a:buNone/>
            </a:pPr>
            <a:r>
              <a:rPr lang="en-US" sz="2000" u="sng" dirty="0">
                <a:solidFill>
                  <a:schemeClr val="bg1"/>
                </a:solidFill>
                <a:latin typeface="Arial" panose="020B0604020202020204" pitchFamily="34" charset="0"/>
                <a:cs typeface="Arial" panose="020B0604020202020204" pitchFamily="34" charset="0"/>
              </a:rPr>
              <a:t>Competent Person </a:t>
            </a:r>
            <a:r>
              <a:rPr lang="en-US" sz="2000" dirty="0">
                <a:solidFill>
                  <a:schemeClr val="bg1"/>
                </a:solidFill>
                <a:latin typeface="Arial" panose="020B0604020202020204" pitchFamily="34" charset="0"/>
                <a:cs typeface="Arial" panose="020B0604020202020204" pitchFamily="34" charset="0"/>
              </a:rPr>
              <a:t>- one who is capable of identifying existing and predictable hazards in the surroundings or working conditions which are unsanitary, hazardous, or dangerous to employees, and who has authorization to take prompt corrective measures to eliminate them.</a:t>
            </a:r>
            <a:r>
              <a:rPr lang="en-US" sz="2000" u="sng" dirty="0">
                <a:solidFill>
                  <a:schemeClr val="bg1"/>
                </a:solidFill>
                <a:latin typeface="Arial" panose="020B0604020202020204" pitchFamily="34" charset="0"/>
                <a:cs typeface="Arial" panose="020B0604020202020204" pitchFamily="34" charset="0"/>
              </a:rPr>
              <a:t/>
            </a:r>
            <a:br>
              <a:rPr lang="en-US" sz="2000" u="sng" dirty="0">
                <a:solidFill>
                  <a:schemeClr val="bg1"/>
                </a:solidFill>
                <a:latin typeface="Arial" panose="020B0604020202020204" pitchFamily="34" charset="0"/>
                <a:cs typeface="Arial" panose="020B0604020202020204" pitchFamily="34" charset="0"/>
              </a:rPr>
            </a:br>
            <a:r>
              <a:rPr lang="en-US" sz="2000" u="sng" dirty="0" smtClean="0">
                <a:solidFill>
                  <a:schemeClr val="bg1"/>
                </a:solidFill>
                <a:latin typeface="Arial" panose="020B0604020202020204" pitchFamily="34" charset="0"/>
                <a:cs typeface="Arial" panose="020B0604020202020204" pitchFamily="34" charset="0"/>
              </a:rPr>
              <a:t/>
            </a:r>
            <a:br>
              <a:rPr lang="en-US" sz="2000" u="sng" dirty="0" smtClean="0">
                <a:solidFill>
                  <a:schemeClr val="bg1"/>
                </a:solidFill>
                <a:latin typeface="Arial" panose="020B0604020202020204" pitchFamily="34" charset="0"/>
                <a:cs typeface="Arial" panose="020B0604020202020204" pitchFamily="34" charset="0"/>
              </a:rPr>
            </a:br>
            <a:r>
              <a:rPr lang="en-US" sz="2000" u="sng" dirty="0" smtClean="0">
                <a:solidFill>
                  <a:schemeClr val="bg1"/>
                </a:solidFill>
                <a:latin typeface="Arial" panose="020B0604020202020204" pitchFamily="34" charset="0"/>
                <a:cs typeface="Arial" panose="020B0604020202020204" pitchFamily="34" charset="0"/>
              </a:rPr>
              <a:t>Designated person </a:t>
            </a:r>
            <a:r>
              <a:rPr lang="en-US" sz="2000" dirty="0" smtClean="0">
                <a:solidFill>
                  <a:schemeClr val="bg1"/>
                </a:solidFill>
                <a:latin typeface="Arial" panose="020B0604020202020204" pitchFamily="34" charset="0"/>
                <a:cs typeface="Arial" panose="020B0604020202020204" pitchFamily="34" charset="0"/>
              </a:rPr>
              <a:t>- </a:t>
            </a:r>
            <a:r>
              <a:rPr lang="en-US" sz="2000" dirty="0">
                <a:solidFill>
                  <a:schemeClr val="bg1"/>
                </a:solidFill>
                <a:latin typeface="Arial" panose="020B0604020202020204" pitchFamily="34" charset="0"/>
                <a:cs typeface="Arial" panose="020B0604020202020204" pitchFamily="34" charset="0"/>
              </a:rPr>
              <a:t>means "authorized </a:t>
            </a:r>
            <a:r>
              <a:rPr lang="en-US" sz="2000" dirty="0" smtClean="0">
                <a:solidFill>
                  <a:schemeClr val="bg1"/>
                </a:solidFill>
                <a:latin typeface="Arial" panose="020B0604020202020204" pitchFamily="34" charset="0"/>
                <a:cs typeface="Arial" panose="020B0604020202020204" pitchFamily="34" charset="0"/>
              </a:rPr>
              <a:t>person“.</a:t>
            </a:r>
            <a:br>
              <a:rPr lang="en-US" sz="2000" dirty="0" smtClean="0">
                <a:solidFill>
                  <a:schemeClr val="bg1"/>
                </a:solidFill>
                <a:latin typeface="Arial" panose="020B0604020202020204" pitchFamily="34" charset="0"/>
                <a:cs typeface="Arial" panose="020B0604020202020204" pitchFamily="34" charset="0"/>
              </a:rPr>
            </a:br>
            <a:endParaRPr lang="en-US" sz="20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3647328"/>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371600" y="438150"/>
            <a:ext cx="5791200" cy="857250"/>
          </a:xfrm>
        </p:spPr>
        <p:txBody>
          <a:bodyPr>
            <a:normAutofit/>
          </a:bodyPr>
          <a:lstStyle/>
          <a:p>
            <a:r>
              <a:rPr lang="en-US" b="1" dirty="0" smtClean="0">
                <a:solidFill>
                  <a:schemeClr val="bg1"/>
                </a:solidFill>
                <a:latin typeface="Arial" panose="020B0604020202020204" pitchFamily="34" charset="0"/>
                <a:cs typeface="Arial" panose="020B0604020202020204" pitchFamily="34" charset="0"/>
              </a:rPr>
              <a:t>Definitions  </a:t>
            </a:r>
            <a:endParaRPr lang="en-US" b="1" dirty="0">
              <a:solidFill>
                <a:schemeClr val="bg1"/>
              </a:solidFill>
              <a:latin typeface="Arial" panose="020B0604020202020204" pitchFamily="34" charset="0"/>
              <a:cs typeface="Arial" panose="020B0604020202020204" pitchFamily="34" charset="0"/>
            </a:endParaRPr>
          </a:p>
        </p:txBody>
      </p:sp>
      <p:sp>
        <p:nvSpPr>
          <p:cNvPr id="3" name="Content Placeholder 2"/>
          <p:cNvSpPr>
            <a:spLocks noGrp="1"/>
          </p:cNvSpPr>
          <p:nvPr>
            <p:ph idx="4294967295"/>
          </p:nvPr>
        </p:nvSpPr>
        <p:spPr>
          <a:xfrm>
            <a:off x="457200" y="1200150"/>
            <a:ext cx="8458200" cy="3429000"/>
          </a:xfrm>
        </p:spPr>
        <p:txBody>
          <a:bodyPr>
            <a:normAutofit fontScale="92500" lnSpcReduction="20000"/>
          </a:bodyPr>
          <a:lstStyle/>
          <a:p>
            <a:pPr marL="0" indent="0">
              <a:buNone/>
            </a:pPr>
            <a:r>
              <a:rPr lang="en-US" sz="2000" u="sng" dirty="0" smtClean="0">
                <a:solidFill>
                  <a:schemeClr val="bg1"/>
                </a:solidFill>
                <a:latin typeface="Arial" panose="020B0604020202020204" pitchFamily="34" charset="0"/>
                <a:cs typeface="Arial" panose="020B0604020202020204" pitchFamily="34" charset="0"/>
              </a:rPr>
              <a:t>Employee</a:t>
            </a:r>
            <a:r>
              <a:rPr lang="en-US" sz="2000" dirty="0" smtClean="0">
                <a:solidFill>
                  <a:schemeClr val="bg1"/>
                </a:solidFill>
                <a:latin typeface="Arial" panose="020B0604020202020204" pitchFamily="34" charset="0"/>
                <a:cs typeface="Arial" panose="020B0604020202020204" pitchFamily="34" charset="0"/>
              </a:rPr>
              <a:t> </a:t>
            </a:r>
            <a:r>
              <a:rPr lang="en-US" sz="2000" dirty="0" smtClean="0">
                <a:solidFill>
                  <a:schemeClr val="bg1"/>
                </a:solidFill>
                <a:latin typeface="Arial" panose="020B0604020202020204" pitchFamily="34" charset="0"/>
                <a:cs typeface="Arial" panose="020B0604020202020204" pitchFamily="34" charset="0"/>
              </a:rPr>
              <a:t>- </a:t>
            </a:r>
            <a:r>
              <a:rPr lang="en-US" sz="2000" dirty="0">
                <a:solidFill>
                  <a:schemeClr val="bg1"/>
                </a:solidFill>
                <a:latin typeface="Arial" panose="020B0604020202020204" pitchFamily="34" charset="0"/>
                <a:cs typeface="Arial" panose="020B0604020202020204" pitchFamily="34" charset="0"/>
              </a:rPr>
              <a:t>every laborer or mechanic under the Act regardless of the contractual relationship which may be alleged to exist between the laborer and mechanic and the contractor or subcontractor who engaged </a:t>
            </a:r>
            <a:r>
              <a:rPr lang="en-US" sz="2000" dirty="0" smtClean="0">
                <a:solidFill>
                  <a:schemeClr val="bg1"/>
                </a:solidFill>
                <a:latin typeface="Arial" panose="020B0604020202020204" pitchFamily="34" charset="0"/>
                <a:cs typeface="Arial" panose="020B0604020202020204" pitchFamily="34" charset="0"/>
              </a:rPr>
              <a:t>him…"</a:t>
            </a:r>
            <a:r>
              <a:rPr lang="en-US" sz="2000" dirty="0">
                <a:solidFill>
                  <a:schemeClr val="bg1"/>
                </a:solidFill>
                <a:latin typeface="Arial" panose="020B0604020202020204" pitchFamily="34" charset="0"/>
                <a:cs typeface="Arial" panose="020B0604020202020204" pitchFamily="34" charset="0"/>
              </a:rPr>
              <a:t>Laborer" generally means one who performs manual labor or who labors at an occupation requiring physical strength; "mechanic" generally means a worker skilled with </a:t>
            </a:r>
            <a:r>
              <a:rPr lang="en-US" sz="2000" dirty="0" smtClean="0">
                <a:solidFill>
                  <a:schemeClr val="bg1"/>
                </a:solidFill>
                <a:latin typeface="Arial" panose="020B0604020202020204" pitchFamily="34" charset="0"/>
                <a:cs typeface="Arial" panose="020B0604020202020204" pitchFamily="34" charset="0"/>
              </a:rPr>
              <a:t>tools.</a:t>
            </a:r>
            <a:br>
              <a:rPr lang="en-US" sz="2000" dirty="0" smtClean="0">
                <a:solidFill>
                  <a:schemeClr val="bg1"/>
                </a:solidFill>
                <a:latin typeface="Arial" panose="020B0604020202020204" pitchFamily="34" charset="0"/>
                <a:cs typeface="Arial" panose="020B0604020202020204" pitchFamily="34" charset="0"/>
              </a:rPr>
            </a:br>
            <a:endParaRPr lang="en-US" sz="2000" dirty="0">
              <a:solidFill>
                <a:schemeClr val="bg1"/>
              </a:solidFill>
              <a:latin typeface="Arial" panose="020B0604020202020204" pitchFamily="34" charset="0"/>
              <a:cs typeface="Arial" panose="020B0604020202020204" pitchFamily="34" charset="0"/>
            </a:endParaRPr>
          </a:p>
          <a:p>
            <a:pPr marL="0" indent="0">
              <a:buNone/>
            </a:pPr>
            <a:r>
              <a:rPr lang="en-US" sz="2000" u="sng" dirty="0" smtClean="0">
                <a:solidFill>
                  <a:schemeClr val="bg1"/>
                </a:solidFill>
                <a:latin typeface="Arial" panose="020B0604020202020204" pitchFamily="34" charset="0"/>
                <a:cs typeface="Arial" panose="020B0604020202020204" pitchFamily="34" charset="0"/>
              </a:rPr>
              <a:t>Employer</a:t>
            </a:r>
            <a:r>
              <a:rPr lang="en-US" sz="2000" dirty="0" smtClean="0">
                <a:solidFill>
                  <a:schemeClr val="bg1"/>
                </a:solidFill>
                <a:latin typeface="Arial" panose="020B0604020202020204" pitchFamily="34" charset="0"/>
                <a:cs typeface="Arial" panose="020B0604020202020204" pitchFamily="34" charset="0"/>
              </a:rPr>
              <a:t> - </a:t>
            </a:r>
            <a:r>
              <a:rPr lang="en-US" sz="2000" dirty="0">
                <a:solidFill>
                  <a:schemeClr val="bg1"/>
                </a:solidFill>
                <a:latin typeface="Arial" panose="020B0604020202020204" pitchFamily="34" charset="0"/>
                <a:cs typeface="Arial" panose="020B0604020202020204" pitchFamily="34" charset="0"/>
              </a:rPr>
              <a:t>contractor or subcontractor within the meaning of the </a:t>
            </a:r>
            <a:r>
              <a:rPr lang="en-US" sz="2000" dirty="0" smtClean="0">
                <a:solidFill>
                  <a:schemeClr val="bg1"/>
                </a:solidFill>
                <a:latin typeface="Arial" panose="020B0604020202020204" pitchFamily="34" charset="0"/>
                <a:cs typeface="Arial" panose="020B0604020202020204" pitchFamily="34" charset="0"/>
              </a:rPr>
              <a:t>Act.</a:t>
            </a:r>
            <a:br>
              <a:rPr lang="en-US" sz="2000" dirty="0" smtClean="0">
                <a:solidFill>
                  <a:schemeClr val="bg1"/>
                </a:solidFill>
                <a:latin typeface="Arial" panose="020B0604020202020204" pitchFamily="34" charset="0"/>
                <a:cs typeface="Arial" panose="020B0604020202020204" pitchFamily="34" charset="0"/>
              </a:rPr>
            </a:br>
            <a:endParaRPr lang="en-US" sz="2000" dirty="0">
              <a:solidFill>
                <a:schemeClr val="bg1"/>
              </a:solidFill>
              <a:latin typeface="Arial" panose="020B0604020202020204" pitchFamily="34" charset="0"/>
              <a:cs typeface="Arial" panose="020B0604020202020204" pitchFamily="34" charset="0"/>
            </a:endParaRPr>
          </a:p>
          <a:p>
            <a:pPr marL="0" indent="0">
              <a:buNone/>
            </a:pPr>
            <a:r>
              <a:rPr lang="en-US" sz="2000" u="sng" dirty="0" smtClean="0">
                <a:solidFill>
                  <a:schemeClr val="bg1"/>
                </a:solidFill>
                <a:latin typeface="Arial" panose="020B0604020202020204" pitchFamily="34" charset="0"/>
                <a:cs typeface="Arial" panose="020B0604020202020204" pitchFamily="34" charset="0"/>
              </a:rPr>
              <a:t>Qualified</a:t>
            </a:r>
            <a:r>
              <a:rPr lang="en-US" sz="2000" dirty="0" smtClean="0">
                <a:solidFill>
                  <a:schemeClr val="bg1"/>
                </a:solidFill>
                <a:latin typeface="Arial" panose="020B0604020202020204" pitchFamily="34" charset="0"/>
                <a:cs typeface="Arial" panose="020B0604020202020204" pitchFamily="34" charset="0"/>
              </a:rPr>
              <a:t> - one </a:t>
            </a:r>
            <a:r>
              <a:rPr lang="en-US" sz="2000" dirty="0">
                <a:solidFill>
                  <a:schemeClr val="bg1"/>
                </a:solidFill>
                <a:latin typeface="Arial" panose="020B0604020202020204" pitchFamily="34" charset="0"/>
                <a:cs typeface="Arial" panose="020B0604020202020204" pitchFamily="34" charset="0"/>
              </a:rPr>
              <a:t>who, by possession of a recognized degree, certificate, or professional standing, or who by extensive knowledge, training, and experience, has successfully demonstrated his ability to solve or resolve problems relating to the subject matter, the work, or the project.</a:t>
            </a:r>
          </a:p>
        </p:txBody>
      </p:sp>
    </p:spTree>
    <p:extLst>
      <p:ext uri="{BB962C8B-B14F-4D97-AF65-F5344CB8AC3E}">
        <p14:creationId xmlns:p14="http://schemas.microsoft.com/office/powerpoint/2010/main" val="3333035419"/>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638300" y="133350"/>
            <a:ext cx="5791200" cy="857250"/>
          </a:xfrm>
        </p:spPr>
        <p:txBody>
          <a:bodyPr>
            <a:normAutofit/>
          </a:bodyPr>
          <a:lstStyle/>
          <a:p>
            <a:r>
              <a:rPr lang="en-US" b="1" dirty="0" smtClean="0">
                <a:latin typeface="Arial" panose="020B0604020202020204" pitchFamily="34" charset="0"/>
                <a:cs typeface="Arial" panose="020B0604020202020204" pitchFamily="34" charset="0"/>
              </a:rPr>
              <a:t>Discussion</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4294967295"/>
          </p:nvPr>
        </p:nvSpPr>
        <p:spPr>
          <a:xfrm>
            <a:off x="457200" y="1200150"/>
            <a:ext cx="8420100" cy="3429000"/>
          </a:xfrm>
        </p:spPr>
        <p:txBody>
          <a:bodyPr anchor="t">
            <a:normAutofit/>
          </a:bodyPr>
          <a:lstStyle/>
          <a:p>
            <a:r>
              <a:rPr lang="en-US" sz="2400" dirty="0" smtClean="0">
                <a:latin typeface="Arial" panose="020B0604020202020204" pitchFamily="34" charset="0"/>
                <a:cs typeface="Arial" panose="020B0604020202020204" pitchFamily="34" charset="0"/>
              </a:rPr>
              <a:t>Do you use fall protection on your jobsites? </a:t>
            </a:r>
          </a:p>
          <a:p>
            <a:pPr lvl="1"/>
            <a:r>
              <a:rPr lang="en-US" sz="2000" dirty="0" smtClean="0">
                <a:latin typeface="Arial" panose="020B0604020202020204" pitchFamily="34" charset="0"/>
                <a:cs typeface="Arial" panose="020B0604020202020204" pitchFamily="34" charset="0"/>
              </a:rPr>
              <a:t>What kind? </a:t>
            </a:r>
          </a:p>
          <a:p>
            <a:pPr lvl="1"/>
            <a:r>
              <a:rPr lang="en-US" sz="2000" dirty="0" smtClean="0">
                <a:latin typeface="Arial" panose="020B0604020202020204" pitchFamily="34" charset="0"/>
                <a:cs typeface="Arial" panose="020B0604020202020204" pitchFamily="34" charset="0"/>
              </a:rPr>
              <a:t>Are there certain tasks you perform without the use of fall protection?</a:t>
            </a:r>
          </a:p>
          <a:p>
            <a:r>
              <a:rPr lang="en-US" sz="2400" dirty="0" smtClean="0">
                <a:latin typeface="Arial" panose="020B0604020202020204" pitchFamily="34" charset="0"/>
                <a:cs typeface="Arial" panose="020B0604020202020204" pitchFamily="34" charset="0"/>
              </a:rPr>
              <a:t>Do you receive regular training on fall protection?</a:t>
            </a:r>
          </a:p>
          <a:p>
            <a:pPr lvl="1"/>
            <a:r>
              <a:rPr lang="en-US" sz="2000" dirty="0" smtClean="0">
                <a:latin typeface="Arial" panose="020B0604020202020204" pitchFamily="34" charset="0"/>
                <a:cs typeface="Arial" panose="020B0604020202020204" pitchFamily="34" charset="0"/>
              </a:rPr>
              <a:t>Employer based? External companies?</a:t>
            </a:r>
          </a:p>
          <a:p>
            <a:r>
              <a:rPr lang="en-US" sz="2400" dirty="0" smtClean="0">
                <a:latin typeface="Arial" panose="020B0604020202020204" pitchFamily="34" charset="0"/>
                <a:cs typeface="Arial" panose="020B0604020202020204" pitchFamily="34" charset="0"/>
              </a:rPr>
              <a:t>Has OSHA visited a jobsite you were working at?</a:t>
            </a:r>
          </a:p>
          <a:p>
            <a:pPr lvl="1"/>
            <a:r>
              <a:rPr lang="en-US" sz="2000" dirty="0" smtClean="0">
                <a:latin typeface="Arial" panose="020B0604020202020204" pitchFamily="34" charset="0"/>
                <a:cs typeface="Arial" panose="020B0604020202020204" pitchFamily="34" charset="0"/>
              </a:rPr>
              <a:t>How did the visit turn out?</a:t>
            </a:r>
          </a:p>
          <a:p>
            <a:endParaRPr lang="en-US" sz="2400" dirty="0" smtClean="0">
              <a:latin typeface="Arial" panose="020B0604020202020204" pitchFamily="34" charset="0"/>
              <a:cs typeface="Arial" panose="020B0604020202020204" pitchFamily="34" charset="0"/>
            </a:endParaRPr>
          </a:p>
          <a:p>
            <a:pPr marL="0" indent="0">
              <a:buNone/>
            </a:pP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74708337"/>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371600" y="438150"/>
            <a:ext cx="5791200" cy="857250"/>
          </a:xfrm>
        </p:spPr>
        <p:txBody>
          <a:bodyPr>
            <a:normAutofit/>
          </a:bodyPr>
          <a:lstStyle/>
          <a:p>
            <a:r>
              <a:rPr lang="en-US" b="1" dirty="0" smtClean="0">
                <a:solidFill>
                  <a:schemeClr val="bg1"/>
                </a:solidFill>
                <a:latin typeface="Arial" panose="020B0604020202020204" pitchFamily="34" charset="0"/>
                <a:cs typeface="Arial" panose="020B0604020202020204" pitchFamily="34" charset="0"/>
              </a:rPr>
              <a:t>OSHA Basics</a:t>
            </a:r>
            <a:endParaRPr lang="en-US" b="1" dirty="0">
              <a:solidFill>
                <a:schemeClr val="bg1"/>
              </a:solidFill>
              <a:latin typeface="Arial" panose="020B0604020202020204" pitchFamily="34" charset="0"/>
              <a:cs typeface="Arial" panose="020B0604020202020204" pitchFamily="34" charset="0"/>
            </a:endParaRPr>
          </a:p>
        </p:txBody>
      </p:sp>
      <p:sp>
        <p:nvSpPr>
          <p:cNvPr id="3" name="Content Placeholder 2"/>
          <p:cNvSpPr>
            <a:spLocks noGrp="1"/>
          </p:cNvSpPr>
          <p:nvPr>
            <p:ph idx="4294967295"/>
          </p:nvPr>
        </p:nvSpPr>
        <p:spPr>
          <a:xfrm>
            <a:off x="457200" y="1200150"/>
            <a:ext cx="8153400" cy="3429000"/>
          </a:xfrm>
        </p:spPr>
        <p:txBody>
          <a:bodyPr anchor="t">
            <a:normAutofit lnSpcReduction="10000"/>
          </a:bodyPr>
          <a:lstStyle/>
          <a:p>
            <a:pPr marL="0" indent="0">
              <a:buNone/>
            </a:pPr>
            <a:r>
              <a:rPr lang="en-US" sz="2400" dirty="0" smtClean="0">
                <a:solidFill>
                  <a:schemeClr val="bg1"/>
                </a:solidFill>
                <a:latin typeface="Arial" panose="020B0604020202020204" pitchFamily="34" charset="0"/>
                <a:cs typeface="Arial" panose="020B0604020202020204" pitchFamily="34" charset="0"/>
              </a:rPr>
              <a:t>Purpose:</a:t>
            </a:r>
          </a:p>
          <a:p>
            <a:r>
              <a:rPr lang="en-US" sz="2400" dirty="0">
                <a:solidFill>
                  <a:schemeClr val="bg1"/>
                </a:solidFill>
                <a:latin typeface="Arial" panose="020B0604020202020204" pitchFamily="34" charset="0"/>
                <a:cs typeface="Arial" panose="020B0604020202020204" pitchFamily="34" charset="0"/>
              </a:rPr>
              <a:t>To assure safe and healthful working conditions for working men and women; by authorizing enforcement of the standards developed under the Act; by assisting and encouraging the States in their efforts to assure safe and healthful working conditions; by providing for research, information, education, and training in the field of occupational safety and health; and for other </a:t>
            </a:r>
            <a:r>
              <a:rPr lang="en-US" sz="2400" dirty="0" smtClean="0">
                <a:solidFill>
                  <a:schemeClr val="bg1"/>
                </a:solidFill>
                <a:latin typeface="Arial" panose="020B0604020202020204" pitchFamily="34" charset="0"/>
                <a:cs typeface="Arial" panose="020B0604020202020204" pitchFamily="34" charset="0"/>
              </a:rPr>
              <a:t>purposes</a:t>
            </a:r>
            <a:endParaRPr lang="en-US" sz="24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55841178"/>
      </p:ext>
    </p:extLst>
  </p:cSld>
  <p:clrMapOvr>
    <a:masterClrMapping/>
  </p:clrMapOvr>
  <p:transition spd="slow">
    <p:push dir="u"/>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3390</Words>
  <Application>Microsoft Office PowerPoint</Application>
  <PresentationFormat>On-screen Show (16:9)</PresentationFormat>
  <Paragraphs>341</Paragraphs>
  <Slides>43</Slides>
  <Notes>43</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43</vt:i4>
      </vt:variant>
    </vt:vector>
  </HeadingPairs>
  <TitlesOfParts>
    <vt:vector size="48" baseType="lpstr">
      <vt:lpstr>Arial</vt:lpstr>
      <vt:lpstr>Arial Narrow</vt:lpstr>
      <vt:lpstr>Calibri</vt:lpstr>
      <vt:lpstr>Office Theme</vt:lpstr>
      <vt:lpstr>Custom Design</vt:lpstr>
      <vt:lpstr> </vt:lpstr>
      <vt:lpstr>Content</vt:lpstr>
      <vt:lpstr>Introduction </vt:lpstr>
      <vt:lpstr>Overview</vt:lpstr>
      <vt:lpstr>Overview </vt:lpstr>
      <vt:lpstr>Definitions</vt:lpstr>
      <vt:lpstr>Definitions  </vt:lpstr>
      <vt:lpstr>Discussion</vt:lpstr>
      <vt:lpstr>OSHA Basics</vt:lpstr>
      <vt:lpstr>OSHA Basics </vt:lpstr>
      <vt:lpstr> OSHA Basics</vt:lpstr>
      <vt:lpstr> OSHA Basics </vt:lpstr>
      <vt:lpstr> OSHA Basics     </vt:lpstr>
      <vt:lpstr>Ladders</vt:lpstr>
      <vt:lpstr> Ladders</vt:lpstr>
      <vt:lpstr>  Ladders</vt:lpstr>
      <vt:lpstr>Protection from Falling Objects</vt:lpstr>
      <vt:lpstr>Guardrails</vt:lpstr>
      <vt:lpstr> Guardrails</vt:lpstr>
      <vt:lpstr>Scaffolding</vt:lpstr>
      <vt:lpstr> Scaffolding</vt:lpstr>
      <vt:lpstr>Personal Fall Arrest System (PFAS)</vt:lpstr>
      <vt:lpstr> Personal Fall Arrest System (PFAS)</vt:lpstr>
      <vt:lpstr>Personal Fall Arrest System (PFAS) </vt:lpstr>
      <vt:lpstr> Personal Fall Arrest System (PFAS)</vt:lpstr>
      <vt:lpstr>Personal Fall Arrest System (PFAS)  </vt:lpstr>
      <vt:lpstr>Positioning Device Systems</vt:lpstr>
      <vt:lpstr>Positioning Device Systems </vt:lpstr>
      <vt:lpstr> Positioning Device Systems</vt:lpstr>
      <vt:lpstr> Positioning Device Systems </vt:lpstr>
      <vt:lpstr>  Positioning Device Systems</vt:lpstr>
      <vt:lpstr>Horizontal Lifeline (HLL) System</vt:lpstr>
      <vt:lpstr>Horizontal Lifeline (HLL) System </vt:lpstr>
      <vt:lpstr> Horizontal Lifeline (HLL) System</vt:lpstr>
      <vt:lpstr> Horizontal Lifeline (HLL) System   </vt:lpstr>
      <vt:lpstr>Rescue Planning</vt:lpstr>
      <vt:lpstr>Discussion </vt:lpstr>
      <vt:lpstr>Setting Roof Trusses</vt:lpstr>
      <vt:lpstr>Setting Roof Trusses </vt:lpstr>
      <vt:lpstr>Setting Roof Trusses Site-Specific</vt:lpstr>
      <vt:lpstr> Setting Roof Trusses Site-Specific</vt:lpstr>
      <vt:lpstr>Questions?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2021-04-02T14:36:34Z</dcterms:created>
  <dcterms:modified xsi:type="dcterms:W3CDTF">2021-04-02T14:36:45Z</dcterms:modified>
</cp:coreProperties>
</file>