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0"/>
  </p:notesMasterIdLst>
  <p:sldIdLst>
    <p:sldId id="273" r:id="rId4"/>
    <p:sldId id="274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>
      <p:cViewPr varScale="1">
        <p:scale>
          <a:sx n="69" d="100"/>
          <a:sy n="69" d="100"/>
        </p:scale>
        <p:origin x="4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oatman" userId="611f014c-3a90-48ab-a859-9d44ec8d3729" providerId="ADAL" clId="{F10F4362-B54E-4729-81DE-D67953A3341F}"/>
    <pc:docChg chg="modSld">
      <pc:chgData name="Laura Boatman" userId="611f014c-3a90-48ab-a859-9d44ec8d3729" providerId="ADAL" clId="{F10F4362-B54E-4729-81DE-D67953A3341F}" dt="2019-11-26T20:45:36.768" v="1762" actId="20577"/>
      <pc:docMkLst>
        <pc:docMk/>
      </pc:docMkLst>
      <pc:sldChg chg="modSp">
        <pc:chgData name="Laura Boatman" userId="611f014c-3a90-48ab-a859-9d44ec8d3729" providerId="ADAL" clId="{F10F4362-B54E-4729-81DE-D67953A3341F}" dt="2019-11-26T20:36:07.751" v="527" actId="962"/>
        <pc:sldMkLst>
          <pc:docMk/>
          <pc:sldMk cId="0" sldId="257"/>
        </pc:sldMkLst>
        <pc:grpChg chg="mod">
          <ac:chgData name="Laura Boatman" userId="611f014c-3a90-48ab-a859-9d44ec8d3729" providerId="ADAL" clId="{F10F4362-B54E-4729-81DE-D67953A3341F}" dt="2019-11-26T20:36:07.751" v="527" actId="962"/>
          <ac:grpSpMkLst>
            <pc:docMk/>
            <pc:sldMk cId="0" sldId="257"/>
            <ac:grpSpMk id="23" creationId="{00000000-0000-0000-0000-000000000000}"/>
          </ac:grpSpMkLst>
        </pc:grpChg>
      </pc:sldChg>
      <pc:sldChg chg="modSp">
        <pc:chgData name="Laura Boatman" userId="611f014c-3a90-48ab-a859-9d44ec8d3729" providerId="ADAL" clId="{F10F4362-B54E-4729-81DE-D67953A3341F}" dt="2019-11-26T20:37:28.912" v="739" actId="962"/>
        <pc:sldMkLst>
          <pc:docMk/>
          <pc:sldMk cId="0" sldId="258"/>
        </pc:sldMkLst>
        <pc:spChg chg="mod">
          <ac:chgData name="Laura Boatman" userId="611f014c-3a90-48ab-a859-9d44ec8d3729" providerId="ADAL" clId="{F10F4362-B54E-4729-81DE-D67953A3341F}" dt="2019-11-26T20:37:28.912" v="739" actId="962"/>
          <ac:spMkLst>
            <pc:docMk/>
            <pc:sldMk cId="0" sldId="258"/>
            <ac:spMk id="6" creationId="{00000000-0000-0000-0000-000000000000}"/>
          </ac:spMkLst>
        </pc:spChg>
        <pc:picChg chg="mod">
          <ac:chgData name="Laura Boatman" userId="611f014c-3a90-48ab-a859-9d44ec8d3729" providerId="ADAL" clId="{F10F4362-B54E-4729-81DE-D67953A3341F}" dt="2019-11-26T20:37:08.884" v="633" actId="962"/>
          <ac:picMkLst>
            <pc:docMk/>
            <pc:sldMk cId="0" sldId="258"/>
            <ac:picMk id="4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38:17.315" v="843" actId="962"/>
        <pc:sldMkLst>
          <pc:docMk/>
          <pc:sldMk cId="0" sldId="263"/>
        </pc:sldMkLst>
        <pc:picChg chg="mod">
          <ac:chgData name="Laura Boatman" userId="611f014c-3a90-48ab-a859-9d44ec8d3729" providerId="ADAL" clId="{F10F4362-B54E-4729-81DE-D67953A3341F}" dt="2019-11-26T20:38:17.315" v="843" actId="962"/>
          <ac:picMkLst>
            <pc:docMk/>
            <pc:sldMk cId="0" sldId="263"/>
            <ac:picMk id="4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39:44.679" v="1103" actId="962"/>
        <pc:sldMkLst>
          <pc:docMk/>
          <pc:sldMk cId="0" sldId="264"/>
        </pc:sldMkLst>
        <pc:grpChg chg="mod">
          <ac:chgData name="Laura Boatman" userId="611f014c-3a90-48ab-a859-9d44ec8d3729" providerId="ADAL" clId="{F10F4362-B54E-4729-81DE-D67953A3341F}" dt="2019-11-26T20:38:59.699" v="929" actId="962"/>
          <ac:grpSpMkLst>
            <pc:docMk/>
            <pc:sldMk cId="0" sldId="264"/>
            <ac:grpSpMk id="3" creationId="{00000000-0000-0000-0000-000000000000}"/>
          </ac:grpSpMkLst>
        </pc:grpChg>
        <pc:grpChg chg="mod">
          <ac:chgData name="Laura Boatman" userId="611f014c-3a90-48ab-a859-9d44ec8d3729" providerId="ADAL" clId="{F10F4362-B54E-4729-81DE-D67953A3341F}" dt="2019-11-26T20:39:21.825" v="1009" actId="962"/>
          <ac:grpSpMkLst>
            <pc:docMk/>
            <pc:sldMk cId="0" sldId="264"/>
            <ac:grpSpMk id="6" creationId="{00000000-0000-0000-0000-000000000000}"/>
          </ac:grpSpMkLst>
        </pc:grpChg>
        <pc:grpChg chg="mod">
          <ac:chgData name="Laura Boatman" userId="611f014c-3a90-48ab-a859-9d44ec8d3729" providerId="ADAL" clId="{F10F4362-B54E-4729-81DE-D67953A3341F}" dt="2019-11-26T20:39:44.679" v="1103" actId="962"/>
          <ac:grpSpMkLst>
            <pc:docMk/>
            <pc:sldMk cId="0" sldId="264"/>
            <ac:grpSpMk id="10" creationId="{00000000-0000-0000-0000-000000000000}"/>
          </ac:grpSpMkLst>
        </pc:grpChg>
      </pc:sldChg>
      <pc:sldChg chg="modSp">
        <pc:chgData name="Laura Boatman" userId="611f014c-3a90-48ab-a859-9d44ec8d3729" providerId="ADAL" clId="{F10F4362-B54E-4729-81DE-D67953A3341F}" dt="2019-11-26T20:40:19.246" v="1183" actId="962"/>
        <pc:sldMkLst>
          <pc:docMk/>
          <pc:sldMk cId="0" sldId="265"/>
        </pc:sldMkLst>
        <pc:picChg chg="mod">
          <ac:chgData name="Laura Boatman" userId="611f014c-3a90-48ab-a859-9d44ec8d3729" providerId="ADAL" clId="{F10F4362-B54E-4729-81DE-D67953A3341F}" dt="2019-11-26T20:40:19.246" v="1183" actId="962"/>
          <ac:picMkLst>
            <pc:docMk/>
            <pc:sldMk cId="0" sldId="265"/>
            <ac:picMk id="4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41:23.410" v="1357" actId="962"/>
        <pc:sldMkLst>
          <pc:docMk/>
          <pc:sldMk cId="0" sldId="266"/>
        </pc:sldMkLst>
        <pc:picChg chg="mod">
          <ac:chgData name="Laura Boatman" userId="611f014c-3a90-48ab-a859-9d44ec8d3729" providerId="ADAL" clId="{F10F4362-B54E-4729-81DE-D67953A3341F}" dt="2019-11-26T20:41:03.632" v="1291" actId="962"/>
          <ac:picMkLst>
            <pc:docMk/>
            <pc:sldMk cId="0" sldId="266"/>
            <ac:picMk id="8" creationId="{00000000-0000-0000-0000-000000000000}"/>
          </ac:picMkLst>
        </pc:picChg>
        <pc:picChg chg="mod">
          <ac:chgData name="Laura Boatman" userId="611f014c-3a90-48ab-a859-9d44ec8d3729" providerId="ADAL" clId="{F10F4362-B54E-4729-81DE-D67953A3341F}" dt="2019-11-26T20:41:23.410" v="1357" actId="962"/>
          <ac:picMkLst>
            <pc:docMk/>
            <pc:sldMk cId="0" sldId="266"/>
            <ac:picMk id="9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42:16.656" v="1449" actId="962"/>
        <pc:sldMkLst>
          <pc:docMk/>
          <pc:sldMk cId="0" sldId="267"/>
        </pc:sldMkLst>
        <pc:picChg chg="mod">
          <ac:chgData name="Laura Boatman" userId="611f014c-3a90-48ab-a859-9d44ec8d3729" providerId="ADAL" clId="{F10F4362-B54E-4729-81DE-D67953A3341F}" dt="2019-11-26T20:41:54.169" v="1447" actId="962"/>
          <ac:picMkLst>
            <pc:docMk/>
            <pc:sldMk cId="0" sldId="267"/>
            <ac:picMk id="6" creationId="{00000000-0000-0000-0000-000000000000}"/>
          </ac:picMkLst>
        </pc:picChg>
        <pc:picChg chg="mod">
          <ac:chgData name="Laura Boatman" userId="611f014c-3a90-48ab-a859-9d44ec8d3729" providerId="ADAL" clId="{F10F4362-B54E-4729-81DE-D67953A3341F}" dt="2019-11-26T20:42:16.656" v="1449" actId="962"/>
          <ac:picMkLst>
            <pc:docMk/>
            <pc:sldMk cId="0" sldId="267"/>
            <ac:picMk id="7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43:10.045" v="1509" actId="962"/>
        <pc:sldMkLst>
          <pc:docMk/>
          <pc:sldMk cId="0" sldId="268"/>
        </pc:sldMkLst>
        <pc:picChg chg="mod">
          <ac:chgData name="Laura Boatman" userId="611f014c-3a90-48ab-a859-9d44ec8d3729" providerId="ADAL" clId="{F10F4362-B54E-4729-81DE-D67953A3341F}" dt="2019-11-26T20:42:40.935" v="1503" actId="962"/>
          <ac:picMkLst>
            <pc:docMk/>
            <pc:sldMk cId="0" sldId="268"/>
            <ac:picMk id="6" creationId="{00000000-0000-0000-0000-000000000000}"/>
          </ac:picMkLst>
        </pc:picChg>
        <pc:picChg chg="mod">
          <ac:chgData name="Laura Boatman" userId="611f014c-3a90-48ab-a859-9d44ec8d3729" providerId="ADAL" clId="{F10F4362-B54E-4729-81DE-D67953A3341F}" dt="2019-11-26T20:43:10.045" v="1509" actId="962"/>
          <ac:picMkLst>
            <pc:docMk/>
            <pc:sldMk cId="0" sldId="268"/>
            <ac:picMk id="7" creationId="{00000000-0000-0000-0000-000000000000}"/>
          </ac:picMkLst>
        </pc:picChg>
      </pc:sldChg>
      <pc:sldChg chg="modSp">
        <pc:chgData name="Laura Boatman" userId="611f014c-3a90-48ab-a859-9d44ec8d3729" providerId="ADAL" clId="{F10F4362-B54E-4729-81DE-D67953A3341F}" dt="2019-11-26T20:44:15.413" v="1661" actId="962"/>
        <pc:sldMkLst>
          <pc:docMk/>
          <pc:sldMk cId="0" sldId="270"/>
        </pc:sldMkLst>
        <pc:grpChg chg="mod">
          <ac:chgData name="Laura Boatman" userId="611f014c-3a90-48ab-a859-9d44ec8d3729" providerId="ADAL" clId="{F10F4362-B54E-4729-81DE-D67953A3341F}" dt="2019-11-26T20:44:15.413" v="1661" actId="962"/>
          <ac:grpSpMkLst>
            <pc:docMk/>
            <pc:sldMk cId="0" sldId="270"/>
            <ac:grpSpMk id="10" creationId="{00000000-0000-0000-0000-000000000000}"/>
          </ac:grpSpMkLst>
        </pc:grpChg>
      </pc:sldChg>
      <pc:sldChg chg="modSp">
        <pc:chgData name="Laura Boatman" userId="611f014c-3a90-48ab-a859-9d44ec8d3729" providerId="ADAL" clId="{F10F4362-B54E-4729-81DE-D67953A3341F}" dt="2019-11-26T20:45:13.943" v="1738" actId="962"/>
        <pc:sldMkLst>
          <pc:docMk/>
          <pc:sldMk cId="0" sldId="272"/>
        </pc:sldMkLst>
        <pc:graphicFrameChg chg="mod">
          <ac:chgData name="Laura Boatman" userId="611f014c-3a90-48ab-a859-9d44ec8d3729" providerId="ADAL" clId="{F10F4362-B54E-4729-81DE-D67953A3341F}" dt="2019-11-26T20:45:13.943" v="1738" actId="962"/>
          <ac:graphicFrameMkLst>
            <pc:docMk/>
            <pc:sldMk cId="0" sldId="272"/>
            <ac:graphicFrameMk id="5" creationId="{00000000-0000-0000-0000-000000000000}"/>
          </ac:graphicFrameMkLst>
        </pc:graphicFrameChg>
        <pc:picChg chg="mod">
          <ac:chgData name="Laura Boatman" userId="611f014c-3a90-48ab-a859-9d44ec8d3729" providerId="ADAL" clId="{F10F4362-B54E-4729-81DE-D67953A3341F}" dt="2019-11-26T20:44:41.849" v="1737" actId="962"/>
          <ac:picMkLst>
            <pc:docMk/>
            <pc:sldMk cId="0" sldId="272"/>
            <ac:picMk id="7" creationId="{00000000-0000-0000-0000-000000000000}"/>
          </ac:picMkLst>
        </pc:picChg>
      </pc:sldChg>
      <pc:sldChg chg="addSp modSp">
        <pc:chgData name="Laura Boatman" userId="611f014c-3a90-48ab-a859-9d44ec8d3729" providerId="ADAL" clId="{F10F4362-B54E-4729-81DE-D67953A3341F}" dt="2019-11-26T20:45:36.768" v="1762" actId="20577"/>
        <pc:sldMkLst>
          <pc:docMk/>
          <pc:sldMk cId="0" sldId="273"/>
        </pc:sldMkLst>
        <pc:spChg chg="add mod">
          <ac:chgData name="Laura Boatman" userId="611f014c-3a90-48ab-a859-9d44ec8d3729" providerId="ADAL" clId="{F10F4362-B54E-4729-81DE-D67953A3341F}" dt="2019-11-26T20:45:36.768" v="1762" actId="20577"/>
          <ac:spMkLst>
            <pc:docMk/>
            <pc:sldMk cId="0" sldId="273"/>
            <ac:spMk id="2" creationId="{4008AC98-2EAC-4FA4-A063-E528D782C24C}"/>
          </ac:spMkLst>
        </pc:spChg>
        <pc:picChg chg="mod">
          <ac:chgData name="Laura Boatman" userId="611f014c-3a90-48ab-a859-9d44ec8d3729" providerId="ADAL" clId="{F10F4362-B54E-4729-81DE-D67953A3341F}" dt="2019-11-26T20:33:18.598" v="63" actId="962"/>
          <ac:picMkLst>
            <pc:docMk/>
            <pc:sldMk cId="0" sldId="273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FE9B-3197-4B59-A2FD-55E201C27A37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FF67E-6909-47ED-A5FA-35C314087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baseline="0" dirty="0"/>
              <a:t> photo CDPH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2210-1F86-474E-98D8-17A30FD7DF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 Maryland Fire </a:t>
            </a:r>
            <a:r>
              <a:rPr lang="en-US" dirty="0" err="1"/>
              <a:t>harwood</a:t>
            </a:r>
            <a:r>
              <a:rPr lang="en-US"/>
              <a:t>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2210-1F86-474E-98D8-17A30FD7DFD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CAE80-AE2B-4886-B49B-C1EB4B3725A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B8B419-7288-44EA-99ED-1CCA8BF283D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Illus. OR OSHA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2210-1F86-474E-98D8-17A30FD7DFD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FAC4A-CBFA-459D-9BEC-678C00B224C4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5D08-63E5-4FDA-9BF7-032F7F58AD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F781C-DB34-417C-B52A-B2DB7E222063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C527-906D-4C6F-9530-A62F694CEA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BC933-818E-4027-9052-464F9FC4FE4B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8C96-3EC9-4C41-9562-C296BA06A0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16030-2E24-466A-8551-019C69A76382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EE245-F931-4997-B9B7-1477E6367A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785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9708" y="17092"/>
            <a:ext cx="457200" cy="365125"/>
          </a:xfrm>
          <a:prstGeom prst="rect">
            <a:avLst/>
          </a:prstGeom>
        </p:spPr>
        <p:txBody>
          <a:bodyPr/>
          <a:lstStyle/>
          <a:p>
            <a:fld id="{A385ADA4-7CA8-7D42-9033-52B4A2259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42CF9-16D4-4E06-AA75-A5EA09FF0C1C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C339-EFE3-4122-B600-9C469828D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4F1BB-941B-42D1-96F3-B1A52E2434AB}" type="datetimeFigureOut">
              <a:rPr lang="en-US" smtClean="0">
                <a:solidFill>
                  <a:srgbClr val="000000"/>
                </a:solidFill>
              </a:rPr>
              <a:pPr/>
              <a:t>4/8/2021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3842A-0D2A-4FAD-92C6-FE169C32A10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785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96FE-D096-41FE-8B05-C8D0E6724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49646-96EF-43E3-B1EC-A21D18ACA1DC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BA82-3F9A-4A92-9AE4-FA3494C00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7952B-B442-4D4B-97A5-AAC0704BD3C3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AACF-600F-4476-8A57-B7D52F54A2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86E206-7572-4149-8D78-969CCD58FCE4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17A5-67CF-433F-A74A-6A2B3CBA3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B01A0-8A36-46DE-BB20-5DC44F986C87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5B88-E4F2-4F9B-82ED-FE420345BA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9F2C1-EE18-47B6-83E5-0AA06EE90609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9BC3-0C94-4E36-A67D-BD371D6605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EBF18-61E8-4CD0-AAAA-4EDD59D8B746}" type="datetime1">
              <a:rPr lang="en-US" altLang="en-US"/>
              <a:pPr/>
              <a:t>4/8/2021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E07F5-CE1F-49D2-9E49-F9C8F408E4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A2CE86-22AA-4611-91AC-0483B12477EE}" type="datetime1">
              <a:rPr lang="en-US" altLang="en-US" smtClean="0">
                <a:ea typeface="ＭＳ Ｐゴシック" pitchFamily="-11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4/8/2021</a:t>
            </a:fld>
            <a:endParaRPr lang="en-US" altLang="en-US"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CE0944-555A-4BC9-8175-67C6F2C99063}" type="slidenum">
              <a:rPr lang="en-US" altLang="en-US" smtClean="0">
                <a:ea typeface="ＭＳ Ｐゴシック" pitchFamily="-11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2footerExc &amp; Trench Master Slid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019800"/>
            <a:ext cx="9144000" cy="521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2footerExc &amp; Trench Master Slid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943600"/>
            <a:ext cx="9144000" cy="521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WR Trench Safety Infograph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746" y="207528"/>
            <a:ext cx="8353148" cy="6452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8AC98-2EAC-4FA4-A063-E528D782C2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CPWR Infographic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title="graphic shear wall collaps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8214"/>
            <a:ext cx="4343400" cy="40667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79438"/>
            <a:ext cx="4876800" cy="868362"/>
          </a:xfrm>
        </p:spPr>
        <p:txBody>
          <a:bodyPr/>
          <a:lstStyle/>
          <a:p>
            <a:r>
              <a:rPr lang="en-US" dirty="0"/>
              <a:t>Shear wall collapse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571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NIOSH</a:t>
            </a:r>
          </a:p>
        </p:txBody>
      </p:sp>
      <p:pic>
        <p:nvPicPr>
          <p:cNvPr id="3" name="Content Placeholder 2" title="graphic of shear wall collapse warning signs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/>
          <a:stretch/>
        </p:blipFill>
        <p:spPr>
          <a:xfrm>
            <a:off x="457200" y="1676400"/>
            <a:ext cx="4267200" cy="4267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9438"/>
            <a:ext cx="2286000" cy="944562"/>
          </a:xfrm>
        </p:spPr>
        <p:txBody>
          <a:bodyPr/>
          <a:lstStyle/>
          <a:p>
            <a:r>
              <a:rPr lang="en-US" dirty="0"/>
              <a:t>Lip slide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571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NIOSH</a:t>
            </a:r>
          </a:p>
        </p:txBody>
      </p:sp>
      <p:pic>
        <p:nvPicPr>
          <p:cNvPr id="4" name="Content Placeholder 3" title="graphic lip slide warning sig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4069547"/>
          </a:xfrm>
        </p:spPr>
      </p:pic>
      <p:pic>
        <p:nvPicPr>
          <p:cNvPr id="9" name="Content Placeholder 8" title="graphic lip slid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8600" cy="4507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title="graphic belly slough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038600" cy="41900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9438"/>
            <a:ext cx="3276600" cy="944562"/>
          </a:xfrm>
        </p:spPr>
        <p:txBody>
          <a:bodyPr/>
          <a:lstStyle/>
          <a:p>
            <a:r>
              <a:rPr lang="en-US" dirty="0"/>
              <a:t>Belly slough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571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NIOSH</a:t>
            </a:r>
          </a:p>
        </p:txBody>
      </p:sp>
      <p:pic>
        <p:nvPicPr>
          <p:cNvPr id="4" name="Content Placeholder 3" title="graphic warning signs belly slough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038600" cy="4022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5943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Cave-in hazards are serious!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72000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Excavations are naturally unstable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Conditions can change quickly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Trench cave-ins result in more fatalities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Cave-ins happen suddenly, without warning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You cannot run away or dig yourself out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Force &amp; weight of collapsing soil causes serious injury/death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NEVER enter a trench unless you are sure it is safe!   Know your competent person.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2390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Protective systems keep you safe</a:t>
            </a:r>
          </a:p>
        </p:txBody>
      </p:sp>
      <p:pic>
        <p:nvPicPr>
          <p:cNvPr id="3" name="Picture 2" title="Image indicating trench protective systems: sloping, shoring, shielding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33488" cy="46512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w_trench18sla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01484"/>
            <a:ext cx="3048000" cy="464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27038"/>
            <a:ext cx="8077200" cy="868362"/>
          </a:xfrm>
        </p:spPr>
        <p:txBody>
          <a:bodyPr>
            <a:noAutofit/>
          </a:bodyPr>
          <a:lstStyle/>
          <a:p>
            <a:r>
              <a:rPr lang="en-US" sz="4000" dirty="0"/>
              <a:t>Trench rescue: dangerous &amp; technical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95400"/>
            <a:ext cx="4648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Excavation rescue operations are dangerous and might:</a:t>
            </a:r>
          </a:p>
          <a:p>
            <a:pPr marL="274320" lvl="1" indent="-27432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Cause additional cave-ins</a:t>
            </a:r>
          </a:p>
          <a:p>
            <a:pPr marL="274320" lvl="1" indent="-27432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Create more soil pressure on buried victim</a:t>
            </a:r>
          </a:p>
          <a:p>
            <a:pPr marL="274320" lvl="1" indent="-27432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Injure the victim more severely</a:t>
            </a:r>
          </a:p>
          <a:p>
            <a:pPr marL="0" lvl="1"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NEVER RUSH IN TO A COLLAPSED TRENCH—YOU MAY BECOME A VICTIM TOO!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Bubbles on reactions at the scene of a colaps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229600" cy="5068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2895600" cy="868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 the scene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17092"/>
            <a:ext cx="668708" cy="365125"/>
          </a:xfrm>
          <a:prstGeom prst="rect">
            <a:avLst/>
          </a:prstGeom>
        </p:spPr>
        <p:txBody>
          <a:bodyPr/>
          <a:lstStyle/>
          <a:p>
            <a:pPr algn="r"/>
            <a:fld id="{A385ADA4-7CA8-7D42-9033-52B4A2259F06}" type="slidenum">
              <a:rPr lang="en-US" smtClean="0">
                <a:solidFill>
                  <a:srgbClr val="FFFFFF"/>
                </a:solidFill>
              </a:rPr>
              <a:pPr algn="r"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title="Photo of man buried in trench collaps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16585" r="11358" b="-7317"/>
          <a:stretch/>
        </p:blipFill>
        <p:spPr>
          <a:xfrm>
            <a:off x="2971800" y="2514600"/>
            <a:ext cx="2982356" cy="2074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Excavation numbers to remember: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8010"/>
            <a:ext cx="8001000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2 feet = Distance soil &amp; equipment must be kept from edge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3 feet = Length ladder must extend above top of excavation</a:t>
            </a:r>
          </a:p>
          <a:p>
            <a:pPr>
              <a:lnSpc>
                <a:spcPts val="24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4 feet = Depth at which ladder/ramp is required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</a:rPr>
              <a:t>	     Test for hazardous atmospheres</a:t>
            </a:r>
          </a:p>
          <a:p>
            <a:pPr>
              <a:lnSpc>
                <a:spcPts val="24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5 feet = Depth protective systems are mandatory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</a:rPr>
              <a:t> 		</a:t>
            </a: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6 feet = Trigger height fall protection required for walkways</a:t>
            </a:r>
          </a:p>
          <a:p>
            <a:pPr>
              <a:lnSpc>
                <a:spcPts val="24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&gt;20 feet = Protective systems must be designed by engineer</a:t>
            </a:r>
          </a:p>
          <a:p>
            <a:pPr>
              <a:lnSpc>
                <a:spcPts val="24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25 feet = Your maximum travel distance to an exit ladder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791200" cy="884238"/>
          </a:xfrm>
        </p:spPr>
        <p:txBody>
          <a:bodyPr/>
          <a:lstStyle/>
          <a:p>
            <a:r>
              <a:rPr lang="en-US" dirty="0"/>
              <a:t>Most common hazards</a:t>
            </a:r>
          </a:p>
        </p:txBody>
      </p:sp>
      <p:grpSp>
        <p:nvGrpSpPr>
          <p:cNvPr id="23" name="Group 22" descr="Graphic ten triangles indicating common excavation hazards: cave-ins; utility lines; falls; traffic; unstable structures; falling loads; bad air; falling objects; water; Valley fever." title="Hazards"/>
          <p:cNvGrpSpPr/>
          <p:nvPr/>
        </p:nvGrpSpPr>
        <p:grpSpPr>
          <a:xfrm>
            <a:off x="533401" y="1371601"/>
            <a:ext cx="8077199" cy="4419600"/>
            <a:chOff x="304800" y="1523999"/>
            <a:chExt cx="8456699" cy="4599160"/>
          </a:xfrm>
        </p:grpSpPr>
        <p:sp>
          <p:nvSpPr>
            <p:cNvPr id="17" name="Flowchart: Merge 16" title="-"/>
            <p:cNvSpPr/>
            <p:nvPr/>
          </p:nvSpPr>
          <p:spPr>
            <a:xfrm>
              <a:off x="313017" y="3864318"/>
              <a:ext cx="2690813" cy="2239348"/>
            </a:xfrm>
            <a:prstGeom prst="flowChartMerge">
              <a:avLst/>
            </a:prstGeom>
            <a:blipFill dpi="0"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lum bright="20000"/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FALLING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LOADS</a:t>
              </a:r>
            </a:p>
          </p:txBody>
        </p:sp>
        <p:sp>
          <p:nvSpPr>
            <p:cNvPr id="7" name="Isosceles Triangle 6" title="-"/>
            <p:cNvSpPr/>
            <p:nvPr/>
          </p:nvSpPr>
          <p:spPr>
            <a:xfrm>
              <a:off x="1739900" y="1523999"/>
              <a:ext cx="2690812" cy="2239347"/>
            </a:xfrm>
            <a:prstGeom prst="triangle">
              <a:avLst/>
            </a:prstGeom>
            <a:blipFill>
              <a:blip r:embed="rId4" cstate="print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20000"/>
              </a:blip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UTILITY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LINES</a:t>
              </a:r>
            </a:p>
          </p:txBody>
        </p:sp>
        <p:sp>
          <p:nvSpPr>
            <p:cNvPr id="14" name="Isosceles Triangle 13" title="-"/>
            <p:cNvSpPr/>
            <p:nvPr/>
          </p:nvSpPr>
          <p:spPr>
            <a:xfrm>
              <a:off x="4635586" y="3847599"/>
              <a:ext cx="2690812" cy="2239347"/>
            </a:xfrm>
            <a:prstGeom prst="triangle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WATER</a:t>
              </a:r>
            </a:p>
          </p:txBody>
        </p:sp>
        <p:sp>
          <p:nvSpPr>
            <p:cNvPr id="15" name="Isosceles Triangle 14" title="-"/>
            <p:cNvSpPr/>
            <p:nvPr/>
          </p:nvSpPr>
          <p:spPr>
            <a:xfrm>
              <a:off x="4610099" y="1523999"/>
              <a:ext cx="2690812" cy="2239347"/>
            </a:xfrm>
            <a:prstGeom prst="triangle">
              <a:avLst/>
            </a:prstGeom>
            <a:blipFill>
              <a:blip r:embed="rId4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lum bright="-10000" contrast="40000"/>
              </a:blip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TRAFFIC</a:t>
              </a:r>
            </a:p>
          </p:txBody>
        </p:sp>
        <p:sp>
          <p:nvSpPr>
            <p:cNvPr id="16" name="Isosceles Triangle 15" title="-"/>
            <p:cNvSpPr/>
            <p:nvPr/>
          </p:nvSpPr>
          <p:spPr>
            <a:xfrm>
              <a:off x="1748117" y="3856652"/>
              <a:ext cx="2690812" cy="2239347"/>
            </a:xfrm>
            <a:prstGeom prst="triangle">
              <a:avLst/>
            </a:prstGeom>
            <a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BAD AIR</a:t>
              </a:r>
            </a:p>
          </p:txBody>
        </p:sp>
        <p:sp>
          <p:nvSpPr>
            <p:cNvPr id="18" name="Flowchart: Merge 17" title="-"/>
            <p:cNvSpPr/>
            <p:nvPr/>
          </p:nvSpPr>
          <p:spPr>
            <a:xfrm>
              <a:off x="3182379" y="3883811"/>
              <a:ext cx="2690813" cy="2239348"/>
            </a:xfrm>
            <a:prstGeom prst="flowChartMerge">
              <a:avLst/>
            </a:prstGeom>
            <a:blipFill dpi="0" rotWithShape="1"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FALLING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OBJECTS</a:t>
              </a:r>
            </a:p>
          </p:txBody>
        </p:sp>
        <p:sp>
          <p:nvSpPr>
            <p:cNvPr id="19" name="Flowchart: Merge 18" title="-"/>
            <p:cNvSpPr/>
            <p:nvPr/>
          </p:nvSpPr>
          <p:spPr>
            <a:xfrm>
              <a:off x="6070686" y="3874758"/>
              <a:ext cx="2690813" cy="2239348"/>
            </a:xfrm>
            <a:prstGeom prst="flowChartMerge">
              <a:avLst/>
            </a:prstGeom>
            <a:blipFill dpi="0" rotWithShape="1"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0000"/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VALLEY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FEVER</a:t>
              </a:r>
            </a:p>
          </p:txBody>
        </p:sp>
        <p:sp>
          <p:nvSpPr>
            <p:cNvPr id="20" name="Flowchart: Merge 19" title="-"/>
            <p:cNvSpPr/>
            <p:nvPr/>
          </p:nvSpPr>
          <p:spPr>
            <a:xfrm>
              <a:off x="304800" y="1523999"/>
              <a:ext cx="2690813" cy="2239348"/>
            </a:xfrm>
            <a:prstGeom prst="flowChartMerge">
              <a:avLst/>
            </a:prstGeom>
            <a:blipFill dpi="0" rotWithShape="1"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10000"/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defTabSz="457200">
                <a:spcBef>
                  <a:spcPct val="20000"/>
                </a:spcBef>
              </a:pPr>
              <a:endParaRPr lang="en-US" sz="2800" b="1" dirty="0">
                <a:solidFill>
                  <a:srgbClr val="000000"/>
                </a:solidFill>
              </a:endParaRPr>
            </a:p>
            <a:p>
              <a:pPr marL="342900" indent="-342900" defTabSz="457200"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</a:rPr>
                <a:t>CAVE-INS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lowchart: Merge 20" title="-"/>
            <p:cNvSpPr/>
            <p:nvPr/>
          </p:nvSpPr>
          <p:spPr>
            <a:xfrm>
              <a:off x="3175000" y="1523999"/>
              <a:ext cx="2690813" cy="2239348"/>
            </a:xfrm>
            <a:prstGeom prst="flowChartMerge">
              <a:avLst/>
            </a:prstGeom>
            <a:blipFill dpi="0" rotWithShape="1">
              <a:blip r:embed="rId4" cstate="print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lum bright="-10000"/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FALLS</a:t>
              </a:r>
            </a:p>
          </p:txBody>
        </p:sp>
        <p:sp>
          <p:nvSpPr>
            <p:cNvPr id="22" name="Flowchart: Merge 21" title="-"/>
            <p:cNvSpPr/>
            <p:nvPr/>
          </p:nvSpPr>
          <p:spPr>
            <a:xfrm>
              <a:off x="6045199" y="1523999"/>
              <a:ext cx="2690813" cy="2239348"/>
            </a:xfrm>
            <a:prstGeom prst="flowChartMerge">
              <a:avLst/>
            </a:prstGeom>
            <a:blipFill dpi="0"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lum bright="-10000"/>
              </a:blip>
              <a:srcRect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UNSTABLE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STRUCTURES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7086600" cy="868362"/>
          </a:xfrm>
        </p:spPr>
        <p:txBody>
          <a:bodyPr/>
          <a:lstStyle/>
          <a:p>
            <a:r>
              <a:rPr lang="en-US" dirty="0"/>
              <a:t>Trench cave-ins = greatest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59" y="1371600"/>
            <a:ext cx="2716041" cy="4571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Quickly bury workers</a:t>
            </a:r>
          </a:p>
          <a:p>
            <a:r>
              <a:rPr lang="en-US" dirty="0"/>
              <a:t>More likely fatal</a:t>
            </a:r>
          </a:p>
          <a:p>
            <a:r>
              <a:rPr lang="en-US" dirty="0"/>
              <a:t>Most in trenches                 5-15’ deep</a:t>
            </a:r>
          </a:p>
          <a:p>
            <a:r>
              <a:rPr lang="en-US" dirty="0"/>
              <a:t>Workers are trapped</a:t>
            </a:r>
          </a:p>
        </p:txBody>
      </p:sp>
      <p:pic>
        <p:nvPicPr>
          <p:cNvPr id="4" name="Picture 3" descr="Photo of worker partially buried in collapsed trench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68" y="1600200"/>
            <a:ext cx="5787190" cy="4343400"/>
          </a:xfrm>
          <a:prstGeom prst="rect">
            <a:avLst/>
          </a:prstGeom>
        </p:spPr>
      </p:pic>
      <p:sp>
        <p:nvSpPr>
          <p:cNvPr id="6" name="Donut 5" descr="Red circle highlighting location of worker in trench."/>
          <p:cNvSpPr/>
          <p:nvPr/>
        </p:nvSpPr>
        <p:spPr>
          <a:xfrm>
            <a:off x="3810000" y="2438400"/>
            <a:ext cx="2209800" cy="2209800"/>
          </a:xfrm>
          <a:prstGeom prst="donut">
            <a:avLst>
              <a:gd name="adj" fmla="val 4469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427038"/>
            <a:ext cx="5029200" cy="944562"/>
          </a:xfrm>
        </p:spPr>
        <p:txBody>
          <a:bodyPr/>
          <a:lstStyle/>
          <a:p>
            <a:pPr eaLnBrk="1" hangingPunct="1"/>
            <a:r>
              <a:rPr lang="en-US" dirty="0"/>
              <a:t>Think you can run?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4114800" cy="4419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If a trench collapses, why not just run out of the way?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b="1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/>
              <a:t>Soil falls too fast.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Guess how fast it falls from heights of: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b="1" dirty="0"/>
              <a:t>	2 feet, 4 feet, 6 feet</a:t>
            </a:r>
          </a:p>
        </p:txBody>
      </p:sp>
      <p:pic>
        <p:nvPicPr>
          <p:cNvPr id="118787" name="Picture 3" descr="trenc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49" y="1600200"/>
            <a:ext cx="38214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6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03771"/>
            <a:ext cx="3657600" cy="39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4770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There’s no time to escape!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42672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3000" dirty="0"/>
              <a:t>Human reaction time is about 0.50 seconds.</a:t>
            </a:r>
          </a:p>
          <a:p>
            <a:pPr>
              <a:spcBef>
                <a:spcPts val="0"/>
              </a:spcBef>
              <a:defRPr/>
            </a:pPr>
            <a:endParaRPr lang="en-US" sz="3000" dirty="0"/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3000" dirty="0"/>
              <a:t>Soil falls: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3000" dirty="0"/>
              <a:t>2 feet in 0.35 seconds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3000" dirty="0"/>
              <a:t>4 feet in 0.50 seconds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3000" dirty="0"/>
              <a:t>6 feet in 0.61 seconds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3000" b="1" dirty="0">
                <a:solidFill>
                  <a:srgbClr val="FF0000"/>
                </a:solidFill>
              </a:rPr>
              <a:t>You could not reach the ladder in time!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title="Graphic showing weight of soil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902146" cy="4368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6781800" cy="944562"/>
          </a:xfrm>
        </p:spPr>
        <p:txBody>
          <a:bodyPr/>
          <a:lstStyle/>
          <a:p>
            <a:r>
              <a:rPr lang="en-US" dirty="0"/>
              <a:t>How much does soil weigh?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39882"/>
            <a:ext cx="3200400" cy="35394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274320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Cubic foot of soil = 100-120 lbs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Cubic yard of soil = 2,700-3,000 lbs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What does a cubic yard look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5638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Oregon OSHA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6858000" cy="944562"/>
          </a:xfrm>
        </p:spPr>
        <p:txBody>
          <a:bodyPr/>
          <a:lstStyle/>
          <a:p>
            <a:r>
              <a:rPr lang="en-US" dirty="0"/>
              <a:t>That’s equivalent to a vehicle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043535"/>
            <a:ext cx="335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3,922-4,441 lbs (1.5 yd</a:t>
            </a:r>
            <a:r>
              <a:rPr lang="en-US" sz="2400" baseline="30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405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4,798-5,372 lbs (1.75 yd</a:t>
            </a:r>
            <a:r>
              <a:rPr lang="en-US" sz="2400" baseline="30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1" name="Picture 4" descr="3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042" y="3613809"/>
            <a:ext cx="3608558" cy="23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title="Photo of a car with vehicle weigh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490870" cy="2270760"/>
          </a:xfrm>
          <a:prstGeom prst="rect">
            <a:avLst/>
          </a:prstGeom>
        </p:spPr>
      </p:pic>
      <p:pic>
        <p:nvPicPr>
          <p:cNvPr id="13" name="Picture 12" title="Photo of smaller pickup truck with vehicle weigh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314700" cy="1581150"/>
          </a:xfrm>
          <a:prstGeom prst="rect">
            <a:avLst/>
          </a:prstGeom>
        </p:spPr>
      </p:pic>
      <p:pic>
        <p:nvPicPr>
          <p:cNvPr id="14" name="Picture 13" title="Photo of Large pickup truck with vehicle weigh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781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0838"/>
            <a:ext cx="3733800" cy="944562"/>
          </a:xfrm>
        </p:spPr>
        <p:txBody>
          <a:bodyPr/>
          <a:lstStyle/>
          <a:p>
            <a:r>
              <a:rPr lang="en-US" dirty="0"/>
              <a:t>Spoil pile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571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NIOSH</a:t>
            </a:r>
          </a:p>
        </p:txBody>
      </p:sp>
      <p:pic>
        <p:nvPicPr>
          <p:cNvPr id="6" name="Content Placeholder 5" title="Graphic of trench spoil pile slid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>
          <a:xfrm>
            <a:off x="1981200" y="1600200"/>
            <a:ext cx="4795499" cy="44047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renching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renching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157</TotalTime>
  <Words>408</Words>
  <Application>Microsoft Office PowerPoint</Application>
  <PresentationFormat>On-screen Show (4:3)</PresentationFormat>
  <Paragraphs>98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Wingdings</vt:lpstr>
      <vt:lpstr>Office Theme</vt:lpstr>
      <vt:lpstr>2_Trenching</vt:lpstr>
      <vt:lpstr>3_Trenching</vt:lpstr>
      <vt:lpstr>CPWR Infographic</vt:lpstr>
      <vt:lpstr>Excavation numbers to remember:</vt:lpstr>
      <vt:lpstr>Most common hazards</vt:lpstr>
      <vt:lpstr>Trench cave-ins = greatest risk</vt:lpstr>
      <vt:lpstr>Think you can run?</vt:lpstr>
      <vt:lpstr>There’s no time to escape!</vt:lpstr>
      <vt:lpstr>How much does soil weigh?</vt:lpstr>
      <vt:lpstr>That’s equivalent to a vehicle</vt:lpstr>
      <vt:lpstr>Spoil pile slide</vt:lpstr>
      <vt:lpstr>Shear wall collapse</vt:lpstr>
      <vt:lpstr>Lip slide</vt:lpstr>
      <vt:lpstr>Belly slough</vt:lpstr>
      <vt:lpstr>Cave-in hazards are serious!</vt:lpstr>
      <vt:lpstr>Protective systems keep you safe</vt:lpstr>
      <vt:lpstr>Trench rescue: dangerous &amp; technical</vt:lpstr>
      <vt:lpstr>At the scene</vt:lpstr>
    </vt:vector>
  </TitlesOfParts>
  <Company>State Building &amp; Construction Trades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common hazards</dc:title>
  <dc:creator>Laura Boatman</dc:creator>
  <cp:lastModifiedBy>Robertson, Donna - OSHA</cp:lastModifiedBy>
  <cp:revision>21</cp:revision>
  <dcterms:created xsi:type="dcterms:W3CDTF">2019-02-28T20:47:28Z</dcterms:created>
  <dcterms:modified xsi:type="dcterms:W3CDTF">2021-04-08T15:50:18Z</dcterms:modified>
</cp:coreProperties>
</file>