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4"/>
  </p:notesMasterIdLst>
  <p:sldIdLst>
    <p:sldId id="256" r:id="rId2"/>
    <p:sldId id="297" r:id="rId3"/>
    <p:sldId id="270" r:id="rId4"/>
    <p:sldId id="342" r:id="rId5"/>
    <p:sldId id="299" r:id="rId6"/>
    <p:sldId id="300" r:id="rId7"/>
    <p:sldId id="262" r:id="rId8"/>
    <p:sldId id="305" r:id="rId9"/>
    <p:sldId id="304" r:id="rId10"/>
    <p:sldId id="275" r:id="rId11"/>
    <p:sldId id="336" r:id="rId12"/>
    <p:sldId id="312" r:id="rId13"/>
    <p:sldId id="337" r:id="rId14"/>
    <p:sldId id="338" r:id="rId15"/>
    <p:sldId id="308" r:id="rId16"/>
    <p:sldId id="317" r:id="rId17"/>
    <p:sldId id="341" r:id="rId18"/>
    <p:sldId id="346" r:id="rId19"/>
    <p:sldId id="347" r:id="rId20"/>
    <p:sldId id="360" r:id="rId21"/>
    <p:sldId id="339" r:id="rId22"/>
    <p:sldId id="350" r:id="rId23"/>
    <p:sldId id="354" r:id="rId24"/>
    <p:sldId id="351" r:id="rId25"/>
    <p:sldId id="352" r:id="rId26"/>
    <p:sldId id="362" r:id="rId27"/>
    <p:sldId id="358" r:id="rId28"/>
    <p:sldId id="321" r:id="rId29"/>
    <p:sldId id="332" r:id="rId30"/>
    <p:sldId id="333" r:id="rId31"/>
    <p:sldId id="363" r:id="rId32"/>
    <p:sldId id="335"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45" autoAdjust="0"/>
    <p:restoredTop sz="92514" autoAdjust="0"/>
  </p:normalViewPr>
  <p:slideViewPr>
    <p:cSldViewPr snapToGrid="0" snapToObjects="1">
      <p:cViewPr varScale="1">
        <p:scale>
          <a:sx n="67" d="100"/>
          <a:sy n="67" d="100"/>
        </p:scale>
        <p:origin x="1546" y="58"/>
      </p:cViewPr>
      <p:guideLst>
        <p:guide orient="horz" pos="2160"/>
        <p:guide pos="2880"/>
      </p:guideLst>
    </p:cSldViewPr>
  </p:slideViewPr>
  <p:outlineViewPr>
    <p:cViewPr>
      <p:scale>
        <a:sx n="33" d="100"/>
        <a:sy n="33" d="100"/>
      </p:scale>
      <p:origin x="0" y="12328"/>
    </p:cViewPr>
  </p:outlineViewPr>
  <p:notesTextViewPr>
    <p:cViewPr>
      <p:scale>
        <a:sx n="100" d="100"/>
        <a:sy n="100" d="100"/>
      </p:scale>
      <p:origin x="0" y="0"/>
    </p:cViewPr>
  </p:notesTextViewPr>
  <p:sorterViewPr>
    <p:cViewPr>
      <p:scale>
        <a:sx n="111" d="100"/>
        <a:sy n="111" d="100"/>
      </p:scale>
      <p:origin x="0" y="-147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79DFCC-A2ED-C546-A115-326212A638EE}" type="datetimeFigureOut">
              <a:rPr lang="en-US" smtClean="0"/>
              <a:t>4/6/2021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8A5055-0C0C-5443-AF1E-915F27AF43A4}" type="slidenum">
              <a:rPr lang="en-US" smtClean="0"/>
              <a:t>‹#›</a:t>
            </a:fld>
            <a:endParaRPr lang="en-US"/>
          </a:p>
        </p:txBody>
      </p:sp>
    </p:spTree>
    <p:extLst>
      <p:ext uri="{BB962C8B-B14F-4D97-AF65-F5344CB8AC3E}">
        <p14:creationId xmlns:p14="http://schemas.microsoft.com/office/powerpoint/2010/main" val="12739454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8A5055-0C0C-5443-AF1E-915F27AF43A4}" type="slidenum">
              <a:rPr lang="en-US" smtClean="0"/>
              <a:t>1</a:t>
            </a:fld>
            <a:endParaRPr lang="en-US"/>
          </a:p>
        </p:txBody>
      </p:sp>
    </p:spTree>
    <p:extLst>
      <p:ext uri="{BB962C8B-B14F-4D97-AF65-F5344CB8AC3E}">
        <p14:creationId xmlns:p14="http://schemas.microsoft.com/office/powerpoint/2010/main" val="4446745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“Hazard Communication (HAZCOM)</a:t>
            </a:r>
            <a:r>
              <a:rPr lang="mr-IN" dirty="0" smtClean="0"/>
              <a:t>…</a:t>
            </a:r>
            <a:r>
              <a:rPr lang="en-US" dirty="0" smtClean="0"/>
              <a:t>” OSHA</a:t>
            </a:r>
            <a:endParaRPr lang="en-US" dirty="0"/>
          </a:p>
        </p:txBody>
      </p:sp>
      <p:sp>
        <p:nvSpPr>
          <p:cNvPr id="4" name="Slide Number Placeholder 3"/>
          <p:cNvSpPr>
            <a:spLocks noGrp="1"/>
          </p:cNvSpPr>
          <p:nvPr>
            <p:ph type="sldNum" sz="quarter" idx="5"/>
          </p:nvPr>
        </p:nvSpPr>
        <p:spPr/>
        <p:txBody>
          <a:bodyPr/>
          <a:lstStyle/>
          <a:p>
            <a:fld id="{6C8A5055-0C0C-5443-AF1E-915F27AF43A4}" type="slidenum">
              <a:rPr lang="en-US" smtClean="0"/>
              <a:t>23</a:t>
            </a:fld>
            <a:endParaRPr lang="en-US"/>
          </a:p>
        </p:txBody>
      </p:sp>
    </p:spTree>
    <p:extLst>
      <p:ext uri="{BB962C8B-B14F-4D97-AF65-F5344CB8AC3E}">
        <p14:creationId xmlns:p14="http://schemas.microsoft.com/office/powerpoint/2010/main" val="36602258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dirty="0">
                <a:cs typeface="+mn-cs"/>
              </a:rPr>
              <a:t>“Chemical</a:t>
            </a:r>
            <a:r>
              <a:rPr lang="en-US" baseline="0" dirty="0">
                <a:cs typeface="+mn-cs"/>
              </a:rPr>
              <a:t> Hazard and Hazard Communication</a:t>
            </a:r>
            <a:r>
              <a:rPr lang="en-US" baseline="0" dirty="0" smtClean="0">
                <a:cs typeface="+mn-cs"/>
              </a:rPr>
              <a:t>” OSHA</a:t>
            </a:r>
            <a:endParaRPr lang="en-US" baseline="0" dirty="0">
              <a:cs typeface="+mn-cs"/>
            </a:endParaRPr>
          </a:p>
        </p:txBody>
      </p:sp>
      <p:sp>
        <p:nvSpPr>
          <p:cNvPr id="4" name="Slide Number Placeholder 3"/>
          <p:cNvSpPr>
            <a:spLocks noGrp="1"/>
          </p:cNvSpPr>
          <p:nvPr>
            <p:ph type="sldNum" sz="quarter" idx="10"/>
          </p:nvPr>
        </p:nvSpPr>
        <p:spPr/>
        <p:txBody>
          <a:bodyPr/>
          <a:lstStyle/>
          <a:p>
            <a:fld id="{6C8A5055-0C0C-5443-AF1E-915F27AF43A4}" type="slidenum">
              <a:rPr lang="en-US" smtClean="0"/>
              <a:t>26</a:t>
            </a:fld>
            <a:endParaRPr lang="en-US"/>
          </a:p>
        </p:txBody>
      </p:sp>
    </p:spTree>
    <p:extLst>
      <p:ext uri="{BB962C8B-B14F-4D97-AF65-F5344CB8AC3E}">
        <p14:creationId xmlns:p14="http://schemas.microsoft.com/office/powerpoint/2010/main" val="37509296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“Staying Safe at Work”</a:t>
            </a:r>
            <a:r>
              <a:rPr lang="en-US" baseline="0" dirty="0"/>
              <a:t> OSHA </a:t>
            </a:r>
            <a:endParaRPr lang="en-US" dirty="0"/>
          </a:p>
        </p:txBody>
      </p:sp>
      <p:sp>
        <p:nvSpPr>
          <p:cNvPr id="4" name="Slide Number Placeholder 3"/>
          <p:cNvSpPr>
            <a:spLocks noGrp="1"/>
          </p:cNvSpPr>
          <p:nvPr>
            <p:ph type="sldNum" sz="quarter" idx="10"/>
          </p:nvPr>
        </p:nvSpPr>
        <p:spPr/>
        <p:txBody>
          <a:bodyPr/>
          <a:lstStyle/>
          <a:p>
            <a:fld id="{6C8A5055-0C0C-5443-AF1E-915F27AF43A4}" type="slidenum">
              <a:rPr lang="en-US" smtClean="0"/>
              <a:t>28</a:t>
            </a:fld>
            <a:endParaRPr lang="en-US"/>
          </a:p>
        </p:txBody>
      </p:sp>
    </p:spTree>
    <p:extLst>
      <p:ext uri="{BB962C8B-B14F-4D97-AF65-F5344CB8AC3E}">
        <p14:creationId xmlns:p14="http://schemas.microsoft.com/office/powerpoint/2010/main" val="13522121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
                <a:srgbClr val="1F396A"/>
              </a:buClr>
              <a:buSzPts val="4400"/>
              <a:buFont typeface="PT Sans"/>
              <a:buNone/>
              <a:tabLst/>
              <a:defRPr/>
            </a:pPr>
            <a:r>
              <a:rPr lang="en-US" dirty="0" smtClean="0"/>
              <a:t>Graphics from </a:t>
            </a:r>
            <a:r>
              <a:rPr lang="en-US" dirty="0" err="1" smtClean="0"/>
              <a:t>Kelsie</a:t>
            </a:r>
            <a:r>
              <a:rPr lang="en-US" dirty="0" smtClean="0"/>
              <a:t> Scruggs</a:t>
            </a:r>
            <a:r>
              <a:rPr lang="en-US" sz="1200" b="0" dirty="0" smtClean="0">
                <a:solidFill>
                  <a:schemeClr val="accent4"/>
                </a:solidFill>
              </a:rPr>
              <a:t> “Safe Jobs for Youth” LOHP/UCB</a:t>
            </a:r>
            <a:endParaRPr lang="en-US" sz="1200" b="0" baseline="0" dirty="0" smtClean="0">
              <a:solidFill>
                <a:schemeClr val="accent4"/>
              </a:solidFill>
            </a:endParaRPr>
          </a:p>
        </p:txBody>
      </p:sp>
      <p:sp>
        <p:nvSpPr>
          <p:cNvPr id="4" name="Slide Number Placeholder 3"/>
          <p:cNvSpPr>
            <a:spLocks noGrp="1"/>
          </p:cNvSpPr>
          <p:nvPr>
            <p:ph type="sldNum" sz="quarter" idx="10"/>
          </p:nvPr>
        </p:nvSpPr>
        <p:spPr/>
        <p:txBody>
          <a:bodyPr/>
          <a:lstStyle/>
          <a:p>
            <a:fld id="{6C8A5055-0C0C-5443-AF1E-915F27AF43A4}" type="slidenum">
              <a:rPr lang="en-US" smtClean="0"/>
              <a:t>3</a:t>
            </a:fld>
            <a:endParaRPr lang="en-US"/>
          </a:p>
        </p:txBody>
      </p:sp>
    </p:spTree>
    <p:extLst>
      <p:ext uri="{BB962C8B-B14F-4D97-AF65-F5344CB8AC3E}">
        <p14:creationId xmlns:p14="http://schemas.microsoft.com/office/powerpoint/2010/main" val="12988301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8A5055-0C0C-5443-AF1E-915F27AF43A4}" type="slidenum">
              <a:rPr lang="en-US" smtClean="0"/>
              <a:t>5</a:t>
            </a:fld>
            <a:endParaRPr lang="en-US"/>
          </a:p>
        </p:txBody>
      </p:sp>
    </p:spTree>
    <p:extLst>
      <p:ext uri="{BB962C8B-B14F-4D97-AF65-F5344CB8AC3E}">
        <p14:creationId xmlns:p14="http://schemas.microsoft.com/office/powerpoint/2010/main" val="1091800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Shape 175"/>
          <p:cNvSpPr>
            <a:spLocks noGrp="1" noRot="1" noChangeAspect="1"/>
          </p:cNvSpPr>
          <p:nvPr>
            <p:ph type="sldImg" idx="2"/>
          </p:nvPr>
        </p:nvSpPr>
        <p:spPr>
          <a:xfrm>
            <a:off x="1144588" y="687388"/>
            <a:ext cx="4568825" cy="34274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6" name="Shape 176"/>
          <p:cNvSpPr txBox="1">
            <a:spLocks noGrp="1"/>
          </p:cNvSpPr>
          <p:nvPr>
            <p:ph type="body" idx="1"/>
          </p:nvPr>
        </p:nvSpPr>
        <p:spPr>
          <a:xfrm>
            <a:off x="685800" y="4343401"/>
            <a:ext cx="5486400" cy="4114918"/>
          </a:xfrm>
          <a:prstGeom prst="rect">
            <a:avLst/>
          </a:prstGeom>
        </p:spPr>
        <p:txBody>
          <a:bodyPr spcFirstLastPara="1" wrap="square" lIns="91425" tIns="91425" rIns="91425" bIns="91425" anchor="t" anchorCtr="0">
            <a:noAutofit/>
          </a:bodyPr>
          <a:lstStyle/>
          <a:p>
            <a:pPr marL="0" marR="0" lvl="0" indent="0" algn="l" rtl="0">
              <a:spcBef>
                <a:spcPts val="0"/>
              </a:spcBef>
              <a:spcAft>
                <a:spcPts val="0"/>
              </a:spcAft>
              <a:buClr>
                <a:srgbClr val="1F396A"/>
              </a:buClr>
              <a:buSzPts val="4400"/>
              <a:buFont typeface="PT Sans"/>
              <a:buNone/>
            </a:pPr>
            <a:r>
              <a:rPr lang="en-US" sz="1600" b="0" dirty="0" err="1" smtClean="0">
                <a:solidFill>
                  <a:schemeClr val="accent4"/>
                </a:solidFill>
              </a:rPr>
              <a:t>Kelsie</a:t>
            </a:r>
            <a:r>
              <a:rPr lang="en-US" sz="1600" b="0" dirty="0" smtClean="0">
                <a:solidFill>
                  <a:schemeClr val="accent4"/>
                </a:solidFill>
              </a:rPr>
              <a:t> Scruggs, “</a:t>
            </a:r>
            <a:r>
              <a:rPr lang="en-US" sz="1600" b="0" dirty="0">
                <a:solidFill>
                  <a:schemeClr val="accent4"/>
                </a:solidFill>
              </a:rPr>
              <a:t>Safe Jobs for Youth” </a:t>
            </a:r>
            <a:r>
              <a:rPr lang="en-US" sz="1600" b="0" dirty="0" smtClean="0">
                <a:solidFill>
                  <a:schemeClr val="accent4"/>
                </a:solidFill>
              </a:rPr>
              <a:t>LOHP/UCB</a:t>
            </a:r>
            <a:endParaRPr lang="en-US" sz="1600" b="0" baseline="0" dirty="0" smtClean="0">
              <a:solidFill>
                <a:schemeClr val="accent4"/>
              </a:solidFill>
            </a:endParaRPr>
          </a:p>
          <a:p>
            <a:pPr marL="0" marR="0" lvl="0" indent="0" algn="l" rtl="0">
              <a:spcBef>
                <a:spcPts val="0"/>
              </a:spcBef>
              <a:spcAft>
                <a:spcPts val="0"/>
              </a:spcAft>
              <a:buClr>
                <a:srgbClr val="1F396A"/>
              </a:buClr>
              <a:buSzPts val="4400"/>
              <a:buFont typeface="PT Sans"/>
              <a:buNone/>
            </a:pPr>
            <a:endParaRPr lang="en-US" sz="1800" b="0" i="0" u="none" strike="noStrike" cap="none" dirty="0">
              <a:solidFill>
                <a:srgbClr val="1F396A"/>
              </a:solidFill>
              <a:latin typeface="PT Sans"/>
              <a:ea typeface="PT Sans"/>
              <a:cs typeface="PT Sans"/>
              <a:sym typeface="PT Sans"/>
            </a:endParaRPr>
          </a:p>
        </p:txBody>
      </p:sp>
      <p:sp>
        <p:nvSpPr>
          <p:cNvPr id="177" name="Shape 177"/>
          <p:cNvSpPr txBox="1">
            <a:spLocks noGrp="1"/>
          </p:cNvSpPr>
          <p:nvPr>
            <p:ph type="sldNum" idx="12"/>
          </p:nvPr>
        </p:nvSpPr>
        <p:spPr>
          <a:xfrm>
            <a:off x="3884613" y="8685213"/>
            <a:ext cx="2971800" cy="457082"/>
          </a:xfrm>
          <a:prstGeom prst="rect">
            <a:avLst/>
          </a:prstGeom>
        </p:spPr>
        <p:txBody>
          <a:bodyPr spcFirstLastPara="1" wrap="square" lIns="91850" tIns="45925" rIns="91850" bIns="45925" anchor="b" anchorCtr="0">
            <a:noAutofit/>
          </a:bodyPr>
          <a:lstStyle/>
          <a:p>
            <a:pPr marL="0" lvl="0" indent="0" rtl="0">
              <a:spcBef>
                <a:spcPts val="0"/>
              </a:spcBef>
              <a:spcAft>
                <a:spcPts val="0"/>
              </a:spcAft>
              <a:buNone/>
            </a:pPr>
            <a:fld id="{00000000-1234-1234-1234-123412341234}" type="slidenum">
              <a:rPr lang="en-US"/>
              <a:t>11</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8A5055-0C0C-5443-AF1E-915F27AF43A4}" type="slidenum">
              <a:rPr lang="en-US" smtClean="0"/>
              <a:t>12</a:t>
            </a:fld>
            <a:endParaRPr lang="en-US"/>
          </a:p>
        </p:txBody>
      </p:sp>
    </p:spTree>
    <p:extLst>
      <p:ext uri="{BB962C8B-B14F-4D97-AF65-F5344CB8AC3E}">
        <p14:creationId xmlns:p14="http://schemas.microsoft.com/office/powerpoint/2010/main" val="7621226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Shape 216"/>
          <p:cNvSpPr>
            <a:spLocks noGrp="1" noRot="1" noChangeAspect="1"/>
          </p:cNvSpPr>
          <p:nvPr>
            <p:ph type="sldImg" idx="2"/>
          </p:nvPr>
        </p:nvSpPr>
        <p:spPr>
          <a:xfrm>
            <a:off x="1144588" y="687388"/>
            <a:ext cx="4568825" cy="34274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7" name="Shape 217"/>
          <p:cNvSpPr txBox="1">
            <a:spLocks noGrp="1"/>
          </p:cNvSpPr>
          <p:nvPr>
            <p:ph type="body" idx="1"/>
          </p:nvPr>
        </p:nvSpPr>
        <p:spPr>
          <a:xfrm>
            <a:off x="685800" y="4343401"/>
            <a:ext cx="5486400" cy="4114918"/>
          </a:xfrm>
          <a:prstGeom prst="rect">
            <a:avLst/>
          </a:prstGeom>
        </p:spPr>
        <p:txBody>
          <a:bodyPr spcFirstLastPara="1" wrap="square" lIns="91425" tIns="91425" rIns="91425" bIns="91425" anchor="t" anchorCtr="0">
            <a:noAutofit/>
          </a:bodyPr>
          <a:lstStyle/>
          <a:p>
            <a:pPr marL="0" marR="0" lvl="0" indent="0" algn="l" defTabSz="457200" rtl="0" eaLnBrk="1" fontAlgn="auto" latinLnBrk="0" hangingPunct="1">
              <a:lnSpc>
                <a:spcPct val="100000"/>
              </a:lnSpc>
              <a:spcBef>
                <a:spcPts val="0"/>
              </a:spcBef>
              <a:spcAft>
                <a:spcPts val="0"/>
              </a:spcAft>
              <a:buClr>
                <a:srgbClr val="1F396A"/>
              </a:buClr>
              <a:buSzPts val="4400"/>
              <a:buFont typeface="PT Sans"/>
              <a:buNone/>
              <a:tabLst/>
              <a:defRPr/>
            </a:pPr>
            <a:r>
              <a:rPr lang="en-US" sz="1200" b="0" dirty="0" err="1" smtClean="0">
                <a:solidFill>
                  <a:schemeClr val="accent4"/>
                </a:solidFill>
              </a:rPr>
              <a:t>Kelsie</a:t>
            </a:r>
            <a:r>
              <a:rPr lang="en-US" sz="1200" b="0" smtClean="0">
                <a:solidFill>
                  <a:schemeClr val="accent4"/>
                </a:solidFill>
              </a:rPr>
              <a:t> Scruggs, “Safe Jobs for Youth” LOHP/UCB</a:t>
            </a:r>
            <a:endParaRPr lang="en-US" sz="1200" b="0" baseline="0" smtClean="0">
              <a:solidFill>
                <a:schemeClr val="accent4"/>
              </a:solidFill>
            </a:endParaRPr>
          </a:p>
          <a:p>
            <a:pPr marL="0" marR="0" lvl="0" indent="0" algn="l" rtl="0">
              <a:spcBef>
                <a:spcPts val="0"/>
              </a:spcBef>
              <a:spcAft>
                <a:spcPts val="0"/>
              </a:spcAft>
              <a:buClr>
                <a:srgbClr val="1F396A"/>
              </a:buClr>
              <a:buSzPts val="4400"/>
              <a:buFont typeface="PT Sans"/>
              <a:buNone/>
            </a:pPr>
            <a:endParaRPr dirty="0"/>
          </a:p>
        </p:txBody>
      </p:sp>
      <p:sp>
        <p:nvSpPr>
          <p:cNvPr id="218" name="Shape 218"/>
          <p:cNvSpPr txBox="1">
            <a:spLocks noGrp="1"/>
          </p:cNvSpPr>
          <p:nvPr>
            <p:ph type="sldNum" idx="12"/>
          </p:nvPr>
        </p:nvSpPr>
        <p:spPr>
          <a:xfrm>
            <a:off x="3884613" y="8685213"/>
            <a:ext cx="2971800" cy="457082"/>
          </a:xfrm>
          <a:prstGeom prst="rect">
            <a:avLst/>
          </a:prstGeom>
        </p:spPr>
        <p:txBody>
          <a:bodyPr spcFirstLastPara="1" wrap="square" lIns="91850" tIns="45925" rIns="91850" bIns="45925" anchor="b" anchorCtr="0">
            <a:noAutofit/>
          </a:bodyPr>
          <a:lstStyle/>
          <a:p>
            <a:pPr marL="0" lvl="0" indent="0" rtl="0">
              <a:spcBef>
                <a:spcPts val="0"/>
              </a:spcBef>
              <a:spcAft>
                <a:spcPts val="0"/>
              </a:spcAft>
              <a:buNone/>
            </a:pPr>
            <a:fld id="{00000000-1234-1234-1234-123412341234}" type="slidenum">
              <a:rPr lang="en-US"/>
              <a:t>13</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7"/>
          <p:cNvSpPr>
            <a:spLocks noGrp="1" noChangeArrowheads="1"/>
          </p:cNvSpPr>
          <p:nvPr>
            <p:ph type="sldNum" sz="quarter" idx="5"/>
          </p:nvPr>
        </p:nvSpPr>
        <p:spPr>
          <a:noFill/>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913619">
              <a:defRPr sz="2300">
                <a:solidFill>
                  <a:schemeClr val="tx1"/>
                </a:solidFill>
                <a:latin typeface="Times New Roman" charset="0"/>
                <a:ea typeface="ＭＳ Ｐゴシック" charset="0"/>
              </a:defRPr>
            </a:lvl1pPr>
            <a:lvl2pPr marL="716204" indent="-275463" defTabSz="913619">
              <a:defRPr sz="2300">
                <a:solidFill>
                  <a:schemeClr val="tx1"/>
                </a:solidFill>
                <a:latin typeface="Times New Roman" charset="0"/>
                <a:ea typeface="ＭＳ Ｐゴシック" charset="0"/>
              </a:defRPr>
            </a:lvl2pPr>
            <a:lvl3pPr marL="1101852" indent="-220370" defTabSz="913619">
              <a:defRPr sz="2300">
                <a:solidFill>
                  <a:schemeClr val="tx1"/>
                </a:solidFill>
                <a:latin typeface="Times New Roman" charset="0"/>
                <a:ea typeface="ＭＳ Ｐゴシック" charset="0"/>
              </a:defRPr>
            </a:lvl3pPr>
            <a:lvl4pPr marL="1542593" indent="-220370" defTabSz="913619">
              <a:defRPr sz="2300">
                <a:solidFill>
                  <a:schemeClr val="tx1"/>
                </a:solidFill>
                <a:latin typeface="Times New Roman" charset="0"/>
                <a:ea typeface="ＭＳ Ｐゴシック" charset="0"/>
              </a:defRPr>
            </a:lvl4pPr>
            <a:lvl5pPr marL="1983334" indent="-220370" defTabSz="913619">
              <a:defRPr sz="2300">
                <a:solidFill>
                  <a:schemeClr val="tx1"/>
                </a:solidFill>
                <a:latin typeface="Times New Roman" charset="0"/>
                <a:ea typeface="ＭＳ Ｐゴシック" charset="0"/>
              </a:defRPr>
            </a:lvl5pPr>
            <a:lvl6pPr marL="2424074" indent="-220370" defTabSz="913619" eaLnBrk="0" fontAlgn="base" hangingPunct="0">
              <a:spcBef>
                <a:spcPct val="0"/>
              </a:spcBef>
              <a:spcAft>
                <a:spcPct val="0"/>
              </a:spcAft>
              <a:defRPr sz="2300">
                <a:solidFill>
                  <a:schemeClr val="tx1"/>
                </a:solidFill>
                <a:latin typeface="Times New Roman" charset="0"/>
                <a:ea typeface="ＭＳ Ｐゴシック" charset="0"/>
              </a:defRPr>
            </a:lvl6pPr>
            <a:lvl7pPr marL="2864815" indent="-220370" defTabSz="913619" eaLnBrk="0" fontAlgn="base" hangingPunct="0">
              <a:spcBef>
                <a:spcPct val="0"/>
              </a:spcBef>
              <a:spcAft>
                <a:spcPct val="0"/>
              </a:spcAft>
              <a:defRPr sz="2300">
                <a:solidFill>
                  <a:schemeClr val="tx1"/>
                </a:solidFill>
                <a:latin typeface="Times New Roman" charset="0"/>
                <a:ea typeface="ＭＳ Ｐゴシック" charset="0"/>
              </a:defRPr>
            </a:lvl7pPr>
            <a:lvl8pPr marL="3305556" indent="-220370" defTabSz="913619" eaLnBrk="0" fontAlgn="base" hangingPunct="0">
              <a:spcBef>
                <a:spcPct val="0"/>
              </a:spcBef>
              <a:spcAft>
                <a:spcPct val="0"/>
              </a:spcAft>
              <a:defRPr sz="2300">
                <a:solidFill>
                  <a:schemeClr val="tx1"/>
                </a:solidFill>
                <a:latin typeface="Times New Roman" charset="0"/>
                <a:ea typeface="ＭＳ Ｐゴシック" charset="0"/>
              </a:defRPr>
            </a:lvl8pPr>
            <a:lvl9pPr marL="3746297" indent="-220370" defTabSz="913619" eaLnBrk="0" fontAlgn="base" hangingPunct="0">
              <a:spcBef>
                <a:spcPct val="0"/>
              </a:spcBef>
              <a:spcAft>
                <a:spcPct val="0"/>
              </a:spcAft>
              <a:defRPr sz="2300">
                <a:solidFill>
                  <a:schemeClr val="tx1"/>
                </a:solidFill>
                <a:latin typeface="Times New Roman" charset="0"/>
                <a:ea typeface="ＭＳ Ｐゴシック" charset="0"/>
              </a:defRPr>
            </a:lvl9pPr>
          </a:lstStyle>
          <a:p>
            <a:fld id="{740C6146-C34D-5941-AE07-51D2B3AE4FC4}" type="slidenum">
              <a:rPr lang="en-US" sz="1200"/>
              <a:pPr/>
              <a:t>14</a:t>
            </a:fld>
            <a:endParaRPr lang="en-US" sz="1200"/>
          </a:p>
        </p:txBody>
      </p:sp>
      <p:sp>
        <p:nvSpPr>
          <p:cNvPr id="74754" name="Rectangle 2"/>
          <p:cNvSpPr>
            <a:spLocks noGrp="1" noRot="1" noChangeAspect="1" noChangeArrowheads="1" noTextEdit="1"/>
          </p:cNvSpPr>
          <p:nvPr>
            <p:ph type="sldImg"/>
          </p:nvPr>
        </p:nvSpPr>
        <p:spPr>
          <a:xfrm>
            <a:off x="1152525" y="690563"/>
            <a:ext cx="4552950" cy="3416300"/>
          </a:xfrm>
          <a:ln w="12700" cap="flat">
            <a:solidFill>
              <a:schemeClr val="tx1"/>
            </a:solidFill>
          </a:ln>
        </p:spPr>
      </p:sp>
      <p:sp>
        <p:nvSpPr>
          <p:cNvPr id="74755" name="Rectangle 3"/>
          <p:cNvSpPr>
            <a:spLocks noGrp="1" noChangeArrowheads="1"/>
          </p:cNvSpPr>
          <p:nvPr>
            <p:ph type="body" idx="1"/>
          </p:nvPr>
        </p:nvSpPr>
        <p:spPr>
          <a:xfrm>
            <a:off x="915111" y="4343094"/>
            <a:ext cx="5027779" cy="4114185"/>
          </a:xfrm>
          <a:noFill/>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lIns="91805" tIns="45903" rIns="91805" bIns="45903"/>
          <a:lstStyle/>
          <a:p>
            <a:r>
              <a:rPr lang="en-US" dirty="0">
                <a:latin typeface="Times New Roman" charset="0"/>
              </a:rPr>
              <a:t>“Hazard Communication</a:t>
            </a:r>
            <a:r>
              <a:rPr lang="en-US" baseline="0" dirty="0">
                <a:latin typeface="Times New Roman" charset="0"/>
              </a:rPr>
              <a:t> Standard 1910.1200.</a:t>
            </a:r>
            <a:r>
              <a:rPr lang="en-US" baseline="0" dirty="0" smtClean="0">
                <a:latin typeface="Times New Roman" charset="0"/>
              </a:rPr>
              <a:t>”</a:t>
            </a:r>
            <a:endParaRPr lang="en-US" dirty="0">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dirty="0">
              <a:cs typeface="+mn-cs"/>
            </a:endParaRPr>
          </a:p>
          <a:p>
            <a:endParaRPr lang="en-US" dirty="0"/>
          </a:p>
        </p:txBody>
      </p:sp>
      <p:sp>
        <p:nvSpPr>
          <p:cNvPr id="4" name="Slide Number Placeholder 3"/>
          <p:cNvSpPr>
            <a:spLocks noGrp="1"/>
          </p:cNvSpPr>
          <p:nvPr>
            <p:ph type="sldNum" sz="quarter" idx="10"/>
          </p:nvPr>
        </p:nvSpPr>
        <p:spPr/>
        <p:txBody>
          <a:bodyPr/>
          <a:lstStyle/>
          <a:p>
            <a:fld id="{6C8A5055-0C0C-5443-AF1E-915F27AF43A4}" type="slidenum">
              <a:rPr lang="en-US" smtClean="0"/>
              <a:t>17</a:t>
            </a:fld>
            <a:endParaRPr lang="en-US"/>
          </a:p>
        </p:txBody>
      </p:sp>
    </p:spTree>
    <p:extLst>
      <p:ext uri="{BB962C8B-B14F-4D97-AF65-F5344CB8AC3E}">
        <p14:creationId xmlns:p14="http://schemas.microsoft.com/office/powerpoint/2010/main" val="5500587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r>
              <a:rPr lang="en-US" dirty="0">
                <a:cs typeface="+mn-cs"/>
              </a:rPr>
              <a:t>“Chemical</a:t>
            </a:r>
            <a:r>
              <a:rPr lang="en-US" baseline="0" dirty="0">
                <a:cs typeface="+mn-cs"/>
              </a:rPr>
              <a:t> Hazard and Hazard Communication</a:t>
            </a:r>
            <a:r>
              <a:rPr lang="en-US" baseline="0" dirty="0" smtClean="0">
                <a:cs typeface="+mn-cs"/>
              </a:rPr>
              <a:t>” OSHA</a:t>
            </a:r>
            <a:endParaRPr lang="en-US" baseline="0" dirty="0">
              <a:cs typeface="+mn-cs"/>
            </a:endParaRPr>
          </a:p>
          <a:p>
            <a:pPr>
              <a:defRPr/>
            </a:pPr>
            <a:endParaRPr lang="en-US" dirty="0">
              <a:cs typeface="+mn-cs"/>
            </a:endParaRPr>
          </a:p>
          <a:p>
            <a:pPr>
              <a:defRPr/>
            </a:pPr>
            <a:endParaRPr lang="en-US" dirty="0">
              <a:cs typeface="+mn-cs"/>
            </a:endParaRPr>
          </a:p>
        </p:txBody>
      </p:sp>
      <p:sp>
        <p:nvSpPr>
          <p:cNvPr id="20484" name="Slide Number Placeholder 3"/>
          <p:cNvSpPr>
            <a:spLocks noGrp="1"/>
          </p:cNvSpPr>
          <p:nvPr>
            <p:ph type="sldNum" sz="quarter" idx="5"/>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Arial" charset="0"/>
                <a:ea typeface="ＭＳ Ｐゴシック" charset="0"/>
              </a:defRPr>
            </a:lvl1pPr>
            <a:lvl2pPr marL="757238" indent="-290513">
              <a:defRPr sz="1200">
                <a:solidFill>
                  <a:schemeClr val="tx1"/>
                </a:solidFill>
                <a:latin typeface="Arial" charset="0"/>
                <a:ea typeface="ＭＳ Ｐゴシック" charset="0"/>
              </a:defRPr>
            </a:lvl2pPr>
            <a:lvl3pPr marL="1165225" indent="-231775">
              <a:defRPr sz="1200">
                <a:solidFill>
                  <a:schemeClr val="tx1"/>
                </a:solidFill>
                <a:latin typeface="Arial" charset="0"/>
                <a:ea typeface="ＭＳ Ｐゴシック" charset="0"/>
              </a:defRPr>
            </a:lvl3pPr>
            <a:lvl4pPr marL="1631950" indent="-231775">
              <a:defRPr sz="1200">
                <a:solidFill>
                  <a:schemeClr val="tx1"/>
                </a:solidFill>
                <a:latin typeface="Arial" charset="0"/>
                <a:ea typeface="ＭＳ Ｐゴシック" charset="0"/>
              </a:defRPr>
            </a:lvl4pPr>
            <a:lvl5pPr marL="2098675" indent="-231775">
              <a:defRPr sz="1200">
                <a:solidFill>
                  <a:schemeClr val="tx1"/>
                </a:solidFill>
                <a:latin typeface="Arial" charset="0"/>
                <a:ea typeface="ＭＳ Ｐゴシック" charset="0"/>
              </a:defRPr>
            </a:lvl5pPr>
            <a:lvl6pPr marL="2555875" indent="-231775" eaLnBrk="0" fontAlgn="base" hangingPunct="0">
              <a:spcBef>
                <a:spcPct val="30000"/>
              </a:spcBef>
              <a:spcAft>
                <a:spcPct val="0"/>
              </a:spcAft>
              <a:defRPr sz="1200">
                <a:solidFill>
                  <a:schemeClr val="tx1"/>
                </a:solidFill>
                <a:latin typeface="Arial" charset="0"/>
                <a:ea typeface="ＭＳ Ｐゴシック" charset="0"/>
              </a:defRPr>
            </a:lvl6pPr>
            <a:lvl7pPr marL="3013075" indent="-231775" eaLnBrk="0" fontAlgn="base" hangingPunct="0">
              <a:spcBef>
                <a:spcPct val="30000"/>
              </a:spcBef>
              <a:spcAft>
                <a:spcPct val="0"/>
              </a:spcAft>
              <a:defRPr sz="1200">
                <a:solidFill>
                  <a:schemeClr val="tx1"/>
                </a:solidFill>
                <a:latin typeface="Arial" charset="0"/>
                <a:ea typeface="ＭＳ Ｐゴシック" charset="0"/>
              </a:defRPr>
            </a:lvl7pPr>
            <a:lvl8pPr marL="3470275" indent="-231775" eaLnBrk="0" fontAlgn="base" hangingPunct="0">
              <a:spcBef>
                <a:spcPct val="30000"/>
              </a:spcBef>
              <a:spcAft>
                <a:spcPct val="0"/>
              </a:spcAft>
              <a:defRPr sz="1200">
                <a:solidFill>
                  <a:schemeClr val="tx1"/>
                </a:solidFill>
                <a:latin typeface="Arial" charset="0"/>
                <a:ea typeface="ＭＳ Ｐゴシック" charset="0"/>
              </a:defRPr>
            </a:lvl8pPr>
            <a:lvl9pPr marL="3927475" indent="-231775" eaLnBrk="0" fontAlgn="base" hangingPunct="0">
              <a:spcBef>
                <a:spcPct val="30000"/>
              </a:spcBef>
              <a:spcAft>
                <a:spcPct val="0"/>
              </a:spcAft>
              <a:defRPr sz="1200">
                <a:solidFill>
                  <a:schemeClr val="tx1"/>
                </a:solidFill>
                <a:latin typeface="Arial" charset="0"/>
                <a:ea typeface="ＭＳ Ｐゴシック" charset="0"/>
              </a:defRPr>
            </a:lvl9pPr>
          </a:lstStyle>
          <a:p>
            <a:pPr>
              <a:defRPr/>
            </a:pPr>
            <a:fld id="{641A69AE-A0B2-524A-90F8-CBA03A6942A3}" type="slidenum">
              <a:rPr lang="en-US" smtClean="0"/>
              <a:pPr>
                <a:defRPr/>
              </a:pPr>
              <a:t>21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A38AE3C-E360-4FC2-AAAD-D060894AE56A}" type="datetime1">
              <a:rPr lang="en-US" smtClean="0"/>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775FB8-FE8B-CA4D-AF74-1335A0F8AE96}" type="slidenum">
              <a:rPr lang="en-US" smtClean="0"/>
              <a:t>‹#›</a:t>
            </a:fld>
            <a:endParaRPr lang="en-US"/>
          </a:p>
        </p:txBody>
      </p:sp>
    </p:spTree>
    <p:extLst>
      <p:ext uri="{BB962C8B-B14F-4D97-AF65-F5344CB8AC3E}">
        <p14:creationId xmlns:p14="http://schemas.microsoft.com/office/powerpoint/2010/main" val="3622884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EAB7D1B-4738-479B-92B0-5D930808DE02}" type="datetime1">
              <a:rPr lang="en-US" smtClean="0"/>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775FB8-FE8B-CA4D-AF74-1335A0F8AE96}" type="slidenum">
              <a:rPr lang="en-US" smtClean="0"/>
              <a:t>‹#›</a:t>
            </a:fld>
            <a:endParaRPr lang="en-US"/>
          </a:p>
        </p:txBody>
      </p:sp>
    </p:spTree>
    <p:extLst>
      <p:ext uri="{BB962C8B-B14F-4D97-AF65-F5344CB8AC3E}">
        <p14:creationId xmlns:p14="http://schemas.microsoft.com/office/powerpoint/2010/main" val="1746490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7D210D-FBE0-4866-BFEB-22569B3E2447}" type="datetime1">
              <a:rPr lang="en-US" smtClean="0"/>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775FB8-FE8B-CA4D-AF74-1335A0F8AE96}" type="slidenum">
              <a:rPr lang="en-US" smtClean="0"/>
              <a:t>‹#›</a:t>
            </a:fld>
            <a:endParaRPr lang="en-US"/>
          </a:p>
        </p:txBody>
      </p:sp>
    </p:spTree>
    <p:extLst>
      <p:ext uri="{BB962C8B-B14F-4D97-AF65-F5344CB8AC3E}">
        <p14:creationId xmlns:p14="http://schemas.microsoft.com/office/powerpoint/2010/main" val="1241053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1504CB-E023-478E-90DC-847DB2BBF98A}" type="datetime1">
              <a:rPr lang="en-US" smtClean="0"/>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775FB8-FE8B-CA4D-AF74-1335A0F8AE96}" type="slidenum">
              <a:rPr lang="en-US" smtClean="0"/>
              <a:t>‹#›</a:t>
            </a:fld>
            <a:endParaRPr lang="en-US"/>
          </a:p>
        </p:txBody>
      </p:sp>
    </p:spTree>
    <p:extLst>
      <p:ext uri="{BB962C8B-B14F-4D97-AF65-F5344CB8AC3E}">
        <p14:creationId xmlns:p14="http://schemas.microsoft.com/office/powerpoint/2010/main" val="3385649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126DD3-4CF1-4A7A-A623-204CBDFB5ED4}" type="datetime1">
              <a:rPr lang="en-US" smtClean="0"/>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775FB8-FE8B-CA4D-AF74-1335A0F8AE96}" type="slidenum">
              <a:rPr lang="en-US" smtClean="0"/>
              <a:t>‹#›</a:t>
            </a:fld>
            <a:endParaRPr lang="en-US"/>
          </a:p>
        </p:txBody>
      </p:sp>
    </p:spTree>
    <p:extLst>
      <p:ext uri="{BB962C8B-B14F-4D97-AF65-F5344CB8AC3E}">
        <p14:creationId xmlns:p14="http://schemas.microsoft.com/office/powerpoint/2010/main" val="1327406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0853EFC-28F9-4AB3-97ED-474F29C9E9DF}" type="datetime1">
              <a:rPr lang="en-US" smtClean="0"/>
              <a:t>4/6/2021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775FB8-FE8B-CA4D-AF74-1335A0F8AE96}" type="slidenum">
              <a:rPr lang="en-US" smtClean="0"/>
              <a:t>‹#›</a:t>
            </a:fld>
            <a:endParaRPr lang="en-US"/>
          </a:p>
        </p:txBody>
      </p:sp>
    </p:spTree>
    <p:extLst>
      <p:ext uri="{BB962C8B-B14F-4D97-AF65-F5344CB8AC3E}">
        <p14:creationId xmlns:p14="http://schemas.microsoft.com/office/powerpoint/2010/main" val="2055077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C648707-5112-4FC2-935C-995D55A14F82}" type="datetime1">
              <a:rPr lang="en-US" smtClean="0"/>
              <a:t>4/6/2021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775FB8-FE8B-CA4D-AF74-1335A0F8AE96}" type="slidenum">
              <a:rPr lang="en-US" smtClean="0"/>
              <a:t>‹#›</a:t>
            </a:fld>
            <a:endParaRPr lang="en-US"/>
          </a:p>
        </p:txBody>
      </p:sp>
    </p:spTree>
    <p:extLst>
      <p:ext uri="{BB962C8B-B14F-4D97-AF65-F5344CB8AC3E}">
        <p14:creationId xmlns:p14="http://schemas.microsoft.com/office/powerpoint/2010/main" val="132772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3BC34FD-5C7D-4808-A685-99C643E377B9}" type="datetime1">
              <a:rPr lang="en-US" smtClean="0"/>
              <a:t>4/6/2021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775FB8-FE8B-CA4D-AF74-1335A0F8AE96}" type="slidenum">
              <a:rPr lang="en-US" smtClean="0"/>
              <a:t>‹#›</a:t>
            </a:fld>
            <a:endParaRPr lang="en-US"/>
          </a:p>
        </p:txBody>
      </p:sp>
    </p:spTree>
    <p:extLst>
      <p:ext uri="{BB962C8B-B14F-4D97-AF65-F5344CB8AC3E}">
        <p14:creationId xmlns:p14="http://schemas.microsoft.com/office/powerpoint/2010/main" val="3858422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29370B-2009-487E-8A05-279A7048F2F4}" type="datetime1">
              <a:rPr lang="en-US" smtClean="0"/>
              <a:t>4/6/2021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775FB8-FE8B-CA4D-AF74-1335A0F8AE96}" type="slidenum">
              <a:rPr lang="en-US" smtClean="0"/>
              <a:t>‹#›</a:t>
            </a:fld>
            <a:endParaRPr lang="en-US"/>
          </a:p>
        </p:txBody>
      </p:sp>
    </p:spTree>
    <p:extLst>
      <p:ext uri="{BB962C8B-B14F-4D97-AF65-F5344CB8AC3E}">
        <p14:creationId xmlns:p14="http://schemas.microsoft.com/office/powerpoint/2010/main" val="3324762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D7A5166-F863-46F2-B5C1-334FED34422A}" type="datetime1">
              <a:rPr lang="en-US" smtClean="0"/>
              <a:t>4/6/2021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775FB8-FE8B-CA4D-AF74-1335A0F8AE96}" type="slidenum">
              <a:rPr lang="en-US" smtClean="0"/>
              <a:t>‹#›</a:t>
            </a:fld>
            <a:endParaRPr lang="en-US"/>
          </a:p>
        </p:txBody>
      </p:sp>
    </p:spTree>
    <p:extLst>
      <p:ext uri="{BB962C8B-B14F-4D97-AF65-F5344CB8AC3E}">
        <p14:creationId xmlns:p14="http://schemas.microsoft.com/office/powerpoint/2010/main" val="2311430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B7A970C-0BFF-4C41-A481-7FFD9C3B6D85}" type="datetime1">
              <a:rPr lang="en-US" smtClean="0"/>
              <a:t>4/6/2021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775FB8-FE8B-CA4D-AF74-1335A0F8AE96}" type="slidenum">
              <a:rPr lang="en-US" smtClean="0"/>
              <a:t>‹#›</a:t>
            </a:fld>
            <a:endParaRPr lang="en-US"/>
          </a:p>
        </p:txBody>
      </p:sp>
    </p:spTree>
    <p:extLst>
      <p:ext uri="{BB962C8B-B14F-4D97-AF65-F5344CB8AC3E}">
        <p14:creationId xmlns:p14="http://schemas.microsoft.com/office/powerpoint/2010/main" val="3165738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D8BA38-0BD4-4830-A8A1-E87960990DA3}" type="datetime1">
              <a:rPr lang="en-US" smtClean="0"/>
              <a:t>4/6/2021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775FB8-FE8B-CA4D-AF74-1335A0F8AE96}" type="slidenum">
              <a:rPr lang="en-US" smtClean="0"/>
              <a:t>‹#›</a:t>
            </a:fld>
            <a:endParaRPr lang="en-US"/>
          </a:p>
        </p:txBody>
      </p:sp>
    </p:spTree>
    <p:extLst>
      <p:ext uri="{BB962C8B-B14F-4D97-AF65-F5344CB8AC3E}">
        <p14:creationId xmlns:p14="http://schemas.microsoft.com/office/powerpoint/2010/main" val="134450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Chemical Safety and Hazard Communication</a:t>
            </a:r>
          </a:p>
        </p:txBody>
      </p:sp>
      <p:sp>
        <p:nvSpPr>
          <p:cNvPr id="3" name="Subtitle 2"/>
          <p:cNvSpPr>
            <a:spLocks noGrp="1"/>
          </p:cNvSpPr>
          <p:nvPr>
            <p:ph type="subTitle" idx="1"/>
          </p:nvPr>
        </p:nvSpPr>
        <p:spPr/>
        <p:txBody>
          <a:bodyPr>
            <a:normAutofit fontScale="55000" lnSpcReduction="20000"/>
          </a:bodyPr>
          <a:lstStyle/>
          <a:p>
            <a:pPr algn="l"/>
            <a:r>
              <a:rPr lang="en-US" dirty="0"/>
              <a:t>This material was produced by Asian Immigrant Women Advocates under grant number </a:t>
            </a:r>
            <a:r>
              <a:rPr lang="en-US" dirty="0" smtClean="0"/>
              <a:t>SH-05002-SH8 </a:t>
            </a:r>
            <a:r>
              <a:rPr lang="en-US" dirty="0"/>
              <a:t>from the Occupational Safety and Health Administration, U.S. Department of Labor.  It does not necessarily reflect the views or policies of the U.S. Department of Labor, nor does mention of trade names, commercial products, or organizations imply endorsement by the U.S. Government.</a:t>
            </a:r>
          </a:p>
        </p:txBody>
      </p:sp>
      <p:sp>
        <p:nvSpPr>
          <p:cNvPr id="4" name="Slide Number Placeholder 3"/>
          <p:cNvSpPr>
            <a:spLocks noGrp="1"/>
          </p:cNvSpPr>
          <p:nvPr>
            <p:ph type="sldNum" sz="quarter" idx="12"/>
          </p:nvPr>
        </p:nvSpPr>
        <p:spPr/>
        <p:txBody>
          <a:bodyPr/>
          <a:lstStyle/>
          <a:p>
            <a:fld id="{12775FB8-FE8B-CA4D-AF74-1335A0F8AE96}" type="slidenum">
              <a:rPr lang="en-US" smtClean="0"/>
              <a:t>1</a:t>
            </a:fld>
            <a:endParaRPr lang="en-US"/>
          </a:p>
        </p:txBody>
      </p:sp>
    </p:spTree>
    <p:extLst>
      <p:ext uri="{BB962C8B-B14F-4D97-AF65-F5344CB8AC3E}">
        <p14:creationId xmlns:p14="http://schemas.microsoft.com/office/powerpoint/2010/main" val="12006832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chemical hazard?</a:t>
            </a:r>
          </a:p>
        </p:txBody>
      </p:sp>
      <p:sp>
        <p:nvSpPr>
          <p:cNvPr id="3" name="Content Placeholder 2"/>
          <p:cNvSpPr>
            <a:spLocks noGrp="1"/>
          </p:cNvSpPr>
          <p:nvPr>
            <p:ph idx="1"/>
          </p:nvPr>
        </p:nvSpPr>
        <p:spPr/>
        <p:txBody>
          <a:bodyPr/>
          <a:lstStyle/>
          <a:p>
            <a:r>
              <a:rPr lang="en-US" i="1" dirty="0"/>
              <a:t>Chemical hazards </a:t>
            </a:r>
            <a:r>
              <a:rPr lang="en-US" dirty="0"/>
              <a:t>are gases, vapors, liquids, or dusts that can harm your body. </a:t>
            </a:r>
          </a:p>
          <a:p>
            <a:pPr marL="0" indent="0">
              <a:buNone/>
            </a:pPr>
            <a:endParaRPr lang="en-US" dirty="0"/>
          </a:p>
        </p:txBody>
      </p:sp>
      <p:sp>
        <p:nvSpPr>
          <p:cNvPr id="7" name="Slide Number Placeholder 6"/>
          <p:cNvSpPr>
            <a:spLocks noGrp="1"/>
          </p:cNvSpPr>
          <p:nvPr>
            <p:ph type="sldNum" sz="quarter" idx="12"/>
          </p:nvPr>
        </p:nvSpPr>
        <p:spPr/>
        <p:txBody>
          <a:bodyPr/>
          <a:lstStyle/>
          <a:p>
            <a:fld id="{12775FB8-FE8B-CA4D-AF74-1335A0F8AE96}" type="slidenum">
              <a:rPr lang="en-US" smtClean="0"/>
              <a:t>10</a:t>
            </a:fld>
            <a:endParaRPr lang="en-US"/>
          </a:p>
        </p:txBody>
      </p:sp>
      <p:pic>
        <p:nvPicPr>
          <p:cNvPr id="8" name="Picture 7" title="Glove"/>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859155" y="3443967"/>
            <a:ext cx="1619250" cy="2162175"/>
          </a:xfrm>
          <a:prstGeom prst="rect">
            <a:avLst/>
          </a:prstGeom>
        </p:spPr>
      </p:pic>
      <p:pic>
        <p:nvPicPr>
          <p:cNvPr id="9" name="Picture 8" title="Goggles"/>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138487" y="3840835"/>
            <a:ext cx="2524125" cy="1442301"/>
          </a:xfrm>
          <a:prstGeom prst="rect">
            <a:avLst/>
          </a:prstGeom>
        </p:spPr>
      </p:pic>
      <p:pic>
        <p:nvPicPr>
          <p:cNvPr id="10" name="Picture 9" title="Face Mask"/>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6164580" y="3717226"/>
            <a:ext cx="2209800" cy="1657350"/>
          </a:xfrm>
          <a:prstGeom prst="rect">
            <a:avLst/>
          </a:prstGeom>
        </p:spPr>
      </p:pic>
    </p:spTree>
    <p:extLst>
      <p:ext uri="{BB962C8B-B14F-4D97-AF65-F5344CB8AC3E}">
        <p14:creationId xmlns:p14="http://schemas.microsoft.com/office/powerpoint/2010/main" val="37088704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Shape 179"/>
          <p:cNvSpPr txBox="1">
            <a:spLocks noGrp="1"/>
          </p:cNvSpPr>
          <p:nvPr>
            <p:ph type="body" idx="1"/>
          </p:nvPr>
        </p:nvSpPr>
        <p:spPr>
          <a:xfrm>
            <a:off x="6243600" y="264700"/>
            <a:ext cx="2745000" cy="6465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1200"/>
              </a:spcAft>
              <a:buNone/>
            </a:pPr>
            <a:r>
              <a:rPr lang="en-US" sz="1800">
                <a:solidFill>
                  <a:schemeClr val="dk2"/>
                </a:solidFill>
                <a:latin typeface="Open Sans"/>
                <a:ea typeface="Open Sans"/>
                <a:cs typeface="Open Sans"/>
                <a:sym typeface="Open Sans"/>
              </a:rPr>
              <a:t>Breathing (Inhalation)</a:t>
            </a:r>
            <a:r>
              <a:rPr lang="en-US" sz="1800" b="0">
                <a:solidFill>
                  <a:schemeClr val="dk2"/>
                </a:solidFill>
                <a:latin typeface="Arial"/>
                <a:ea typeface="Arial"/>
                <a:cs typeface="Arial"/>
                <a:sym typeface="Arial"/>
              </a:rPr>
              <a:t/>
            </a:r>
            <a:br>
              <a:rPr lang="en-US" sz="1800" b="0">
                <a:solidFill>
                  <a:schemeClr val="dk2"/>
                </a:solidFill>
                <a:latin typeface="Arial"/>
                <a:ea typeface="Arial"/>
                <a:cs typeface="Arial"/>
                <a:sym typeface="Arial"/>
              </a:rPr>
            </a:br>
            <a:r>
              <a:rPr lang="en-US" sz="1800">
                <a:solidFill>
                  <a:schemeClr val="dk2"/>
                </a:solidFill>
              </a:rPr>
              <a:t/>
            </a:r>
            <a:br>
              <a:rPr lang="en-US" sz="1800">
                <a:solidFill>
                  <a:schemeClr val="dk2"/>
                </a:solidFill>
              </a:rPr>
            </a:br>
            <a:r>
              <a:rPr lang="en-US" sz="1800">
                <a:solidFill>
                  <a:schemeClr val="dk2"/>
                </a:solidFill>
              </a:rPr>
              <a:t/>
            </a:r>
            <a:br>
              <a:rPr lang="en-US" sz="1800">
                <a:solidFill>
                  <a:schemeClr val="dk2"/>
                </a:solidFill>
              </a:rPr>
            </a:br>
            <a:endParaRPr sz="1800">
              <a:solidFill>
                <a:schemeClr val="dk2"/>
              </a:solidFill>
            </a:endParaRPr>
          </a:p>
        </p:txBody>
      </p:sp>
      <p:sp>
        <p:nvSpPr>
          <p:cNvPr id="180" name="Shape 180"/>
          <p:cNvSpPr txBox="1">
            <a:spLocks noGrp="1"/>
          </p:cNvSpPr>
          <p:nvPr>
            <p:ph type="body" idx="1"/>
          </p:nvPr>
        </p:nvSpPr>
        <p:spPr>
          <a:xfrm>
            <a:off x="3659138" y="2635075"/>
            <a:ext cx="2745000" cy="646500"/>
          </a:xfrm>
          <a:prstGeom prst="rect">
            <a:avLst/>
          </a:prstGeom>
        </p:spPr>
        <p:txBody>
          <a:bodyPr spcFirstLastPara="1" wrap="square" lIns="91425" tIns="91425" rIns="91425" bIns="91425" anchor="t" anchorCtr="0">
            <a:noAutofit/>
          </a:bodyPr>
          <a:lstStyle/>
          <a:p>
            <a:pPr marL="0" lvl="0" indent="0" algn="ctr" rtl="0">
              <a:lnSpc>
                <a:spcPct val="115000"/>
              </a:lnSpc>
              <a:spcBef>
                <a:spcPts val="0"/>
              </a:spcBef>
              <a:spcAft>
                <a:spcPts val="1200"/>
              </a:spcAft>
              <a:buNone/>
            </a:pPr>
            <a:r>
              <a:rPr lang="en-US" sz="1800">
                <a:solidFill>
                  <a:schemeClr val="dk2"/>
                </a:solidFill>
                <a:latin typeface="Open Sans"/>
                <a:ea typeface="Open Sans"/>
                <a:cs typeface="Open Sans"/>
                <a:sym typeface="Open Sans"/>
              </a:rPr>
              <a:t>Skin or Eye Contact</a:t>
            </a:r>
            <a:r>
              <a:rPr lang="en-US" sz="1800" b="0">
                <a:solidFill>
                  <a:schemeClr val="dk2"/>
                </a:solidFill>
                <a:latin typeface="Arial"/>
                <a:ea typeface="Arial"/>
                <a:cs typeface="Arial"/>
                <a:sym typeface="Arial"/>
              </a:rPr>
              <a:t/>
            </a:r>
            <a:br>
              <a:rPr lang="en-US" sz="1800" b="0">
                <a:solidFill>
                  <a:schemeClr val="dk2"/>
                </a:solidFill>
                <a:latin typeface="Arial"/>
                <a:ea typeface="Arial"/>
                <a:cs typeface="Arial"/>
                <a:sym typeface="Arial"/>
              </a:rPr>
            </a:br>
            <a:r>
              <a:rPr lang="en-US" sz="1800">
                <a:solidFill>
                  <a:schemeClr val="dk2"/>
                </a:solidFill>
              </a:rPr>
              <a:t/>
            </a:r>
            <a:br>
              <a:rPr lang="en-US" sz="1800">
                <a:solidFill>
                  <a:schemeClr val="dk2"/>
                </a:solidFill>
              </a:rPr>
            </a:br>
            <a:r>
              <a:rPr lang="en-US" sz="1800">
                <a:solidFill>
                  <a:schemeClr val="dk2"/>
                </a:solidFill>
              </a:rPr>
              <a:t/>
            </a:r>
            <a:br>
              <a:rPr lang="en-US" sz="1800">
                <a:solidFill>
                  <a:schemeClr val="dk2"/>
                </a:solidFill>
              </a:rPr>
            </a:br>
            <a:endParaRPr sz="1800">
              <a:solidFill>
                <a:schemeClr val="dk2"/>
              </a:solidFill>
            </a:endParaRPr>
          </a:p>
        </p:txBody>
      </p:sp>
      <p:sp>
        <p:nvSpPr>
          <p:cNvPr id="181" name="Shape 181"/>
          <p:cNvSpPr txBox="1">
            <a:spLocks noGrp="1"/>
          </p:cNvSpPr>
          <p:nvPr>
            <p:ph type="body" idx="1"/>
          </p:nvPr>
        </p:nvSpPr>
        <p:spPr>
          <a:xfrm>
            <a:off x="370925" y="3924125"/>
            <a:ext cx="2903700" cy="646500"/>
          </a:xfrm>
          <a:prstGeom prst="rect">
            <a:avLst/>
          </a:prstGeom>
        </p:spPr>
        <p:txBody>
          <a:bodyPr spcFirstLastPara="1" wrap="square" lIns="91425" tIns="91425" rIns="91425" bIns="91425" anchor="t" anchorCtr="0">
            <a:noAutofit/>
          </a:bodyPr>
          <a:lstStyle/>
          <a:p>
            <a:pPr marL="0" lvl="0" indent="0" algn="ctr" rtl="0">
              <a:lnSpc>
                <a:spcPct val="115000"/>
              </a:lnSpc>
              <a:spcBef>
                <a:spcPts val="0"/>
              </a:spcBef>
              <a:spcAft>
                <a:spcPts val="1200"/>
              </a:spcAft>
              <a:buNone/>
            </a:pPr>
            <a:r>
              <a:rPr lang="en-US" sz="1800">
                <a:solidFill>
                  <a:schemeClr val="dk2"/>
                </a:solidFill>
                <a:latin typeface="Open Sans"/>
                <a:ea typeface="Open Sans"/>
                <a:cs typeface="Open Sans"/>
                <a:sym typeface="Open Sans"/>
              </a:rPr>
              <a:t>Swallowing (Ingestion)</a:t>
            </a:r>
            <a:r>
              <a:rPr lang="en-US" sz="1800" b="0">
                <a:solidFill>
                  <a:schemeClr val="dk2"/>
                </a:solidFill>
                <a:latin typeface="Arial"/>
                <a:ea typeface="Arial"/>
                <a:cs typeface="Arial"/>
                <a:sym typeface="Arial"/>
              </a:rPr>
              <a:t/>
            </a:r>
            <a:br>
              <a:rPr lang="en-US" sz="1800" b="0">
                <a:solidFill>
                  <a:schemeClr val="dk2"/>
                </a:solidFill>
                <a:latin typeface="Arial"/>
                <a:ea typeface="Arial"/>
                <a:cs typeface="Arial"/>
                <a:sym typeface="Arial"/>
              </a:rPr>
            </a:br>
            <a:r>
              <a:rPr lang="en-US" sz="1800">
                <a:solidFill>
                  <a:schemeClr val="dk2"/>
                </a:solidFill>
              </a:rPr>
              <a:t/>
            </a:r>
            <a:br>
              <a:rPr lang="en-US" sz="1800">
                <a:solidFill>
                  <a:schemeClr val="dk2"/>
                </a:solidFill>
              </a:rPr>
            </a:br>
            <a:r>
              <a:rPr lang="en-US" sz="1800">
                <a:solidFill>
                  <a:schemeClr val="dk2"/>
                </a:solidFill>
              </a:rPr>
              <a:t/>
            </a:r>
            <a:br>
              <a:rPr lang="en-US" sz="1800">
                <a:solidFill>
                  <a:schemeClr val="dk2"/>
                </a:solidFill>
              </a:rPr>
            </a:br>
            <a:endParaRPr sz="1800">
              <a:solidFill>
                <a:schemeClr val="dk2"/>
              </a:solidFill>
            </a:endParaRPr>
          </a:p>
        </p:txBody>
      </p:sp>
      <p:sp>
        <p:nvSpPr>
          <p:cNvPr id="185" name="Shape 185"/>
          <p:cNvSpPr txBox="1">
            <a:spLocks noGrp="1"/>
          </p:cNvSpPr>
          <p:nvPr>
            <p:ph type="sldNum" idx="12"/>
          </p:nvPr>
        </p:nvSpPr>
        <p:spPr>
          <a:xfrm>
            <a:off x="6553200" y="6356350"/>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11</a:t>
            </a:fld>
            <a:endParaRPr/>
          </a:p>
        </p:txBody>
      </p:sp>
      <p:sp>
        <p:nvSpPr>
          <p:cNvPr id="186" name="Shape 186"/>
          <p:cNvSpPr txBox="1">
            <a:spLocks noGrp="1"/>
          </p:cNvSpPr>
          <p:nvPr>
            <p:ph type="title"/>
          </p:nvPr>
        </p:nvSpPr>
        <p:spPr>
          <a:xfrm>
            <a:off x="431975" y="327775"/>
            <a:ext cx="3029400" cy="2953800"/>
          </a:xfrm>
          <a:prstGeom prst="rect">
            <a:avLst/>
          </a:prstGeom>
          <a:solidFill>
            <a:schemeClr val="accent3"/>
          </a:solidFill>
        </p:spPr>
        <p:txBody>
          <a:bodyPr spcFirstLastPara="1" wrap="square" lIns="91425" tIns="91425" rIns="91425" bIns="91425" anchor="ctr" anchorCtr="0">
            <a:noAutofit/>
          </a:bodyPr>
          <a:lstStyle/>
          <a:p>
            <a:pPr marL="0" lvl="0" indent="0" algn="l" rtl="0">
              <a:spcBef>
                <a:spcPts val="0"/>
              </a:spcBef>
              <a:spcAft>
                <a:spcPts val="0"/>
              </a:spcAft>
              <a:buNone/>
            </a:pPr>
            <a:r>
              <a:rPr lang="en-US" sz="3600" dirty="0">
                <a:solidFill>
                  <a:srgbClr val="FFFFFF"/>
                </a:solidFill>
                <a:latin typeface="Economica"/>
                <a:ea typeface="Economica"/>
                <a:cs typeface="Economica"/>
                <a:sym typeface="Economica"/>
              </a:rPr>
              <a:t>HOW DO CHEMICALS GET INTO THE BODY?</a:t>
            </a:r>
            <a:endParaRPr sz="3600" dirty="0">
              <a:solidFill>
                <a:srgbClr val="FFFFFF"/>
              </a:solidFill>
              <a:latin typeface="Economica"/>
              <a:ea typeface="Economica"/>
              <a:cs typeface="Economica"/>
              <a:sym typeface="Economica"/>
            </a:endParaRPr>
          </a:p>
        </p:txBody>
      </p:sp>
      <p:pic>
        <p:nvPicPr>
          <p:cNvPr id="187" name="Shape 187" title="OSHA logo"/>
          <p:cNvPicPr preferRelativeResize="0"/>
          <p:nvPr/>
        </p:nvPicPr>
        <p:blipFill>
          <a:blip r:embed="rId3" cstate="email">
            <a:alphaModFix/>
            <a:extLst>
              <a:ext uri="{28A0092B-C50C-407E-A947-70E740481C1C}">
                <a14:useLocalDpi xmlns:a14="http://schemas.microsoft.com/office/drawing/2010/main"/>
              </a:ext>
            </a:extLst>
          </a:blip>
          <a:stretch>
            <a:fillRect/>
          </a:stretch>
        </p:blipFill>
        <p:spPr>
          <a:xfrm>
            <a:off x="7674450" y="6325911"/>
            <a:ext cx="701600" cy="425975"/>
          </a:xfrm>
          <a:prstGeom prst="rect">
            <a:avLst/>
          </a:prstGeom>
          <a:noFill/>
          <a:ln>
            <a:noFill/>
          </a:ln>
        </p:spPr>
      </p:pic>
      <p:pic>
        <p:nvPicPr>
          <p:cNvPr id="2" name="Picture 1" title="Conversation bubbles with the words Inhale and Exhale"/>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553200" y="855215"/>
            <a:ext cx="2133600" cy="2151888"/>
          </a:xfrm>
          <a:prstGeom prst="rect">
            <a:avLst/>
          </a:prstGeom>
        </p:spPr>
      </p:pic>
      <p:pic>
        <p:nvPicPr>
          <p:cNvPr id="3" name="Picture 2" title="Photo of two separate people fingers touching"/>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575594" y="3644033"/>
            <a:ext cx="2828544" cy="1853184"/>
          </a:xfrm>
          <a:prstGeom prst="rect">
            <a:avLst/>
          </a:prstGeom>
        </p:spPr>
      </p:pic>
      <p:pic>
        <p:nvPicPr>
          <p:cNvPr id="4" name="Picture 3" title="Picture of a woman wit her hands over her mouth"/>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329184" y="4570625"/>
            <a:ext cx="2828544" cy="1956816"/>
          </a:xfrm>
          <a:prstGeom prst="rect">
            <a:avLst/>
          </a:prstGeom>
        </p:spPr>
      </p:pic>
    </p:spTree>
    <p:extLst>
      <p:ext uri="{BB962C8B-B14F-4D97-AF65-F5344CB8AC3E}">
        <p14:creationId xmlns:p14="http://schemas.microsoft.com/office/powerpoint/2010/main" val="42112472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Health </a:t>
            </a:r>
            <a:r>
              <a:rPr lang="en-US" dirty="0" smtClean="0"/>
              <a:t>Hazards </a:t>
            </a:r>
            <a:endParaRPr lang="en-US" dirty="0"/>
          </a:p>
        </p:txBody>
      </p:sp>
      <p:sp>
        <p:nvSpPr>
          <p:cNvPr id="3" name="Content Placeholder 2"/>
          <p:cNvSpPr>
            <a:spLocks noGrp="1"/>
          </p:cNvSpPr>
          <p:nvPr>
            <p:ph idx="1"/>
          </p:nvPr>
        </p:nvSpPr>
        <p:spPr/>
        <p:txBody>
          <a:bodyPr/>
          <a:lstStyle/>
          <a:p>
            <a:r>
              <a:rPr lang="en-US" dirty="0"/>
              <a:t>Chemical exposure can cause serious health problems:</a:t>
            </a:r>
          </a:p>
          <a:p>
            <a:pPr lvl="1"/>
            <a:r>
              <a:rPr lang="en-US" dirty="0"/>
              <a:t>Itching/rashes/burns</a:t>
            </a:r>
          </a:p>
          <a:p>
            <a:pPr lvl="1"/>
            <a:r>
              <a:rPr lang="en-US" dirty="0"/>
              <a:t>Kidney/lung damage</a:t>
            </a:r>
          </a:p>
          <a:p>
            <a:pPr lvl="1"/>
            <a:r>
              <a:rPr lang="en-US" dirty="0"/>
              <a:t>Heart problems</a:t>
            </a:r>
          </a:p>
          <a:p>
            <a:pPr lvl="1"/>
            <a:r>
              <a:rPr lang="en-US" dirty="0"/>
              <a:t>Cancer</a:t>
            </a:r>
          </a:p>
          <a:p>
            <a:pPr lvl="1"/>
            <a:r>
              <a:rPr lang="en-US" dirty="0"/>
              <a:t>Sterility</a:t>
            </a:r>
          </a:p>
          <a:p>
            <a:pPr lvl="1"/>
            <a:r>
              <a:rPr lang="en-US" dirty="0"/>
              <a:t>Central nervous system damage</a:t>
            </a:r>
          </a:p>
          <a:p>
            <a:endParaRPr lang="en-US" dirty="0"/>
          </a:p>
        </p:txBody>
      </p:sp>
      <p:sp>
        <p:nvSpPr>
          <p:cNvPr id="4" name="Slide Number Placeholder 3"/>
          <p:cNvSpPr>
            <a:spLocks noGrp="1"/>
          </p:cNvSpPr>
          <p:nvPr>
            <p:ph type="sldNum" sz="quarter" idx="12"/>
          </p:nvPr>
        </p:nvSpPr>
        <p:spPr/>
        <p:txBody>
          <a:bodyPr/>
          <a:lstStyle/>
          <a:p>
            <a:fld id="{12775FB8-FE8B-CA4D-AF74-1335A0F8AE96}" type="slidenum">
              <a:rPr lang="en-US" smtClean="0"/>
              <a:t>12</a:t>
            </a:fld>
            <a:endParaRPr lang="en-US"/>
          </a:p>
        </p:txBody>
      </p:sp>
    </p:spTree>
    <p:extLst>
      <p:ext uri="{BB962C8B-B14F-4D97-AF65-F5344CB8AC3E}">
        <p14:creationId xmlns:p14="http://schemas.microsoft.com/office/powerpoint/2010/main" val="36421561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pic>
        <p:nvPicPr>
          <p:cNvPr id="3" name="Picture 2" title="Drawing of human body with naming parts of the body"/>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268906" y="339650"/>
            <a:ext cx="5977288" cy="6254885"/>
          </a:xfrm>
          <a:prstGeom prst="rect">
            <a:avLst/>
          </a:prstGeom>
        </p:spPr>
      </p:pic>
      <p:sp>
        <p:nvSpPr>
          <p:cNvPr id="222" name="Shape 222"/>
          <p:cNvSpPr txBox="1">
            <a:spLocks noGrp="1"/>
          </p:cNvSpPr>
          <p:nvPr>
            <p:ph type="title"/>
          </p:nvPr>
        </p:nvSpPr>
        <p:spPr>
          <a:xfrm>
            <a:off x="5824250" y="225350"/>
            <a:ext cx="3084000" cy="3582000"/>
          </a:xfrm>
          <a:prstGeom prst="rect">
            <a:avLst/>
          </a:prstGeom>
          <a:solidFill>
            <a:schemeClr val="dk2"/>
          </a:solidFill>
        </p:spPr>
        <p:txBody>
          <a:bodyPr spcFirstLastPara="1" wrap="square" lIns="91425" tIns="91425" rIns="91425" bIns="91425" anchor="ctr" anchorCtr="0">
            <a:noAutofit/>
          </a:bodyPr>
          <a:lstStyle/>
          <a:p>
            <a:pPr marL="0" lvl="0" indent="0" algn="l" rtl="0">
              <a:spcBef>
                <a:spcPts val="0"/>
              </a:spcBef>
              <a:spcAft>
                <a:spcPts val="0"/>
              </a:spcAft>
              <a:buNone/>
            </a:pPr>
            <a:r>
              <a:rPr lang="en-US" sz="3600" dirty="0">
                <a:solidFill>
                  <a:srgbClr val="FFFFFF"/>
                </a:solidFill>
                <a:latin typeface="Economica"/>
                <a:ea typeface="Economica"/>
                <a:cs typeface="Economica"/>
                <a:sym typeface="Economica"/>
              </a:rPr>
              <a:t>HOW CHEMICALS CAN AFFECT YOUR BODY</a:t>
            </a:r>
            <a:endParaRPr sz="3600" dirty="0">
              <a:solidFill>
                <a:srgbClr val="FFFFFF"/>
              </a:solidFill>
              <a:latin typeface="Economica"/>
              <a:ea typeface="Economica"/>
              <a:cs typeface="Economica"/>
              <a:sym typeface="Economica"/>
            </a:endParaRPr>
          </a:p>
        </p:txBody>
      </p:sp>
      <p:sp>
        <p:nvSpPr>
          <p:cNvPr id="223" name="Shape 223"/>
          <p:cNvSpPr txBox="1">
            <a:spLocks noGrp="1"/>
          </p:cNvSpPr>
          <p:nvPr>
            <p:ph type="sldNum" idx="12"/>
          </p:nvPr>
        </p:nvSpPr>
        <p:spPr>
          <a:xfrm>
            <a:off x="6553200" y="6356350"/>
            <a:ext cx="2133600" cy="365100"/>
          </a:xfrm>
          <a:prstGeom prst="rect">
            <a:avLst/>
          </a:prstGeom>
        </p:spPr>
        <p:txBody>
          <a:bodyPr spcFirstLastPara="1" wrap="square" lIns="91425" tIns="45700" rIns="91425" bIns="45700" anchor="ctr" anchorCtr="0">
            <a:noAutofit/>
          </a:bodyPr>
          <a:lstStyle/>
          <a:p>
            <a:pPr marL="0" lvl="0" indent="0" rtl="0">
              <a:spcBef>
                <a:spcPts val="0"/>
              </a:spcBef>
              <a:spcAft>
                <a:spcPts val="0"/>
              </a:spcAft>
              <a:buClr>
                <a:srgbClr val="000000"/>
              </a:buClr>
              <a:buFont typeface="Arial"/>
              <a:buNone/>
            </a:pPr>
            <a:fld id="{00000000-1234-1234-1234-123412341234}" type="slidenum">
              <a:rPr lang="en-US"/>
              <a:t>13</a:t>
            </a:fld>
            <a:endParaRPr/>
          </a:p>
        </p:txBody>
      </p:sp>
      <p:pic>
        <p:nvPicPr>
          <p:cNvPr id="224" name="Shape 224" title="OSHA logo"/>
          <p:cNvPicPr preferRelativeResize="0"/>
          <p:nvPr/>
        </p:nvPicPr>
        <p:blipFill>
          <a:blip r:embed="rId4" cstate="email">
            <a:alphaModFix/>
            <a:extLst>
              <a:ext uri="{28A0092B-C50C-407E-A947-70E740481C1C}">
                <a14:useLocalDpi xmlns:a14="http://schemas.microsoft.com/office/drawing/2010/main"/>
              </a:ext>
            </a:extLst>
          </a:blip>
          <a:stretch>
            <a:fillRect/>
          </a:stretch>
        </p:blipFill>
        <p:spPr>
          <a:xfrm>
            <a:off x="7674450" y="6325911"/>
            <a:ext cx="701600" cy="425975"/>
          </a:xfrm>
          <a:prstGeom prst="rect">
            <a:avLst/>
          </a:prstGeom>
          <a:noFill/>
          <a:ln>
            <a:noFill/>
          </a:ln>
        </p:spPr>
      </p:pic>
    </p:spTree>
    <p:extLst>
      <p:ext uri="{BB962C8B-B14F-4D97-AF65-F5344CB8AC3E}">
        <p14:creationId xmlns:p14="http://schemas.microsoft.com/office/powerpoint/2010/main" val="5977064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b="1" dirty="0">
                <a:solidFill>
                  <a:schemeClr val="accent2"/>
                </a:solidFill>
              </a:rPr>
              <a:t>Health </a:t>
            </a:r>
            <a:r>
              <a:rPr lang="en-US" b="1" dirty="0" smtClean="0">
                <a:solidFill>
                  <a:schemeClr val="accent2"/>
                </a:solidFill>
              </a:rPr>
              <a:t>Hazards</a:t>
            </a:r>
            <a:endParaRPr lang="en-US" dirty="0"/>
          </a:p>
        </p:txBody>
      </p:sp>
      <p:sp>
        <p:nvSpPr>
          <p:cNvPr id="2" name="Slide Number Placeholder 1"/>
          <p:cNvSpPr>
            <a:spLocks noGrp="1"/>
          </p:cNvSpPr>
          <p:nvPr>
            <p:ph type="sldNum" sz="quarter" idx="12"/>
          </p:nvPr>
        </p:nvSpPr>
        <p:spPr/>
        <p:txBody>
          <a:bodyPr/>
          <a:lstStyle/>
          <a:p>
            <a:fld id="{12775FB8-FE8B-CA4D-AF74-1335A0F8AE96}" type="slidenum">
              <a:rPr lang="en-US" smtClean="0"/>
              <a:t>14</a:t>
            </a:fld>
            <a:endParaRPr lang="en-US"/>
          </a:p>
        </p:txBody>
      </p:sp>
      <p:sp>
        <p:nvSpPr>
          <p:cNvPr id="244739" name="Rectangle 3"/>
          <p:cNvSpPr>
            <a:spLocks noGrp="1" noChangeArrowheads="1"/>
          </p:cNvSpPr>
          <p:nvPr>
            <p:ph type="body" sz="half" idx="4294967295"/>
          </p:nvPr>
        </p:nvSpPr>
        <p:spPr>
          <a:xfrm>
            <a:off x="341195" y="1433559"/>
            <a:ext cx="6032310" cy="5287915"/>
          </a:xfrm>
          <a:noFill/>
        </p:spPr>
        <p:txBody>
          <a:bodyPr lIns="92075" tIns="46038" rIns="92075" bIns="46038">
            <a:noAutofit/>
          </a:bodyPr>
          <a:lstStyle/>
          <a:p>
            <a:pPr>
              <a:lnSpc>
                <a:spcPct val="80000"/>
              </a:lnSpc>
              <a:buSzPct val="120000"/>
            </a:pPr>
            <a:r>
              <a:rPr lang="en-US" sz="2800" dirty="0">
                <a:latin typeface="Times New Roman" charset="0"/>
              </a:rPr>
              <a:t>Major Types</a:t>
            </a:r>
          </a:p>
          <a:p>
            <a:pPr lvl="1">
              <a:lnSpc>
                <a:spcPct val="80000"/>
              </a:lnSpc>
            </a:pPr>
            <a:r>
              <a:rPr lang="en-US" sz="2400" dirty="0">
                <a:latin typeface="Times New Roman" charset="0"/>
              </a:rPr>
              <a:t>Corrosives - cause tissue damage and burns on contact with skin or eyes</a:t>
            </a:r>
          </a:p>
          <a:p>
            <a:pPr lvl="1">
              <a:lnSpc>
                <a:spcPct val="80000"/>
              </a:lnSpc>
            </a:pPr>
            <a:r>
              <a:rPr lang="en-US" sz="2400" dirty="0">
                <a:latin typeface="Times New Roman" charset="0"/>
              </a:rPr>
              <a:t>Primary Irritants - cause intense redness or swelling of skin or eyes on contact.  No permanent tissue damage</a:t>
            </a:r>
          </a:p>
          <a:p>
            <a:pPr lvl="1">
              <a:lnSpc>
                <a:spcPct val="80000"/>
              </a:lnSpc>
            </a:pPr>
            <a:r>
              <a:rPr lang="en-US" sz="2400" dirty="0">
                <a:latin typeface="Times New Roman" charset="0"/>
              </a:rPr>
              <a:t>Sensitizers - cause an allergic skin or lung reaction</a:t>
            </a:r>
          </a:p>
          <a:p>
            <a:pPr lvl="1">
              <a:lnSpc>
                <a:spcPct val="80000"/>
              </a:lnSpc>
            </a:pPr>
            <a:r>
              <a:rPr lang="en-US" sz="2400" dirty="0">
                <a:latin typeface="Times New Roman" charset="0"/>
              </a:rPr>
              <a:t>Acutely Toxic Materials - cause an adverse effect even at very low doses</a:t>
            </a:r>
          </a:p>
          <a:p>
            <a:pPr lvl="1">
              <a:lnSpc>
                <a:spcPct val="80000"/>
              </a:lnSpc>
            </a:pPr>
            <a:r>
              <a:rPr lang="en-US" sz="2400" dirty="0">
                <a:latin typeface="Times New Roman" charset="0"/>
              </a:rPr>
              <a:t>Carcinogens - may cause cancer</a:t>
            </a:r>
          </a:p>
          <a:p>
            <a:pPr lvl="1">
              <a:lnSpc>
                <a:spcPct val="80000"/>
              </a:lnSpc>
            </a:pPr>
            <a:r>
              <a:rPr lang="en-US" sz="2400" dirty="0">
                <a:latin typeface="Times New Roman" charset="0"/>
              </a:rPr>
              <a:t>Teratogens - may cause birth defects</a:t>
            </a:r>
          </a:p>
          <a:p>
            <a:pPr lvl="1">
              <a:lnSpc>
                <a:spcPct val="80000"/>
              </a:lnSpc>
            </a:pPr>
            <a:r>
              <a:rPr lang="en-US" sz="2400" dirty="0">
                <a:latin typeface="Times New Roman" charset="0"/>
              </a:rPr>
              <a:t>Organ Specific hazards - damage to specific organ systems such as liver or lungs</a:t>
            </a:r>
          </a:p>
        </p:txBody>
      </p:sp>
      <p:pic>
        <p:nvPicPr>
          <p:cNvPr id="244740" name="Picture 4" descr="P57" title="Image of cautions tapes"/>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6629400" y="2819400"/>
            <a:ext cx="2284413" cy="2286000"/>
          </a:xfrm>
          <a:prstGeom prst="rect">
            <a:avLst/>
          </a:prstGeom>
          <a:noFill/>
          <a:ln w="6350">
            <a:solidFill>
              <a:schemeClr val="tx1"/>
            </a:solidFill>
            <a:miter lim="800000"/>
            <a:headEnd/>
            <a:tailEnd/>
          </a:ln>
          <a:effectLst>
            <a:outerShdw blurRad="63500" dist="38099" dir="2700000" algn="ctr" rotWithShape="0">
              <a:srgbClr val="000000">
                <a:alpha val="74998"/>
              </a:srgbClr>
            </a:outerShdw>
          </a:effectLst>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355558881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nodeType="afterEffect">
                                  <p:stCondLst>
                                    <p:cond delay="500"/>
                                  </p:stCondLst>
                                  <p:childTnLst>
                                    <p:set>
                                      <p:cBhvr>
                                        <p:cTn id="6" dur="1" fill="hold">
                                          <p:stCondLst>
                                            <p:cond delay="0"/>
                                          </p:stCondLst>
                                        </p:cTn>
                                        <p:tgtEl>
                                          <p:spTgt spid="244739">
                                            <p:txEl>
                                              <p:pRg st="0" end="0"/>
                                            </p:txEl>
                                          </p:spTgt>
                                        </p:tgtEl>
                                        <p:attrNameLst>
                                          <p:attrName>style.visibility</p:attrName>
                                        </p:attrNameLst>
                                      </p:cBhvr>
                                      <p:to>
                                        <p:strVal val="visible"/>
                                      </p:to>
                                    </p:set>
                                    <p:animEffect transition="in" filter="wipe(down)">
                                      <p:cBhvr>
                                        <p:cTn id="7" dur="500"/>
                                        <p:tgtEl>
                                          <p:spTgt spid="244739">
                                            <p:txEl>
                                              <p:pRg st="0" end="0"/>
                                            </p:txEl>
                                          </p:spTgt>
                                        </p:tgtEl>
                                      </p:cBhvr>
                                    </p:animEffect>
                                  </p:childTnLst>
                                </p:cTn>
                              </p:par>
                            </p:childTnLst>
                          </p:cTn>
                        </p:par>
                        <p:par>
                          <p:cTn id="8" fill="hold" nodeType="afterGroup">
                            <p:stCondLst>
                              <p:cond delay="1000"/>
                            </p:stCondLst>
                            <p:childTnLst>
                              <p:par>
                                <p:cTn id="9" presetID="58" presetClass="entr" presetSubtype="0" accel="100000" fill="hold" nodeType="afterEffect">
                                  <p:stCondLst>
                                    <p:cond delay="1000"/>
                                  </p:stCondLst>
                                  <p:childTnLst>
                                    <p:set>
                                      <p:cBhvr>
                                        <p:cTn id="10" dur="1" fill="hold">
                                          <p:stCondLst>
                                            <p:cond delay="0"/>
                                          </p:stCondLst>
                                        </p:cTn>
                                        <p:tgtEl>
                                          <p:spTgt spid="244739">
                                            <p:txEl>
                                              <p:pRg st="1" end="1"/>
                                            </p:txEl>
                                          </p:spTgt>
                                        </p:tgtEl>
                                        <p:attrNameLst>
                                          <p:attrName>style.visibility</p:attrName>
                                        </p:attrNameLst>
                                      </p:cBhvr>
                                      <p:to>
                                        <p:strVal val="visible"/>
                                      </p:to>
                                    </p:set>
                                    <p:anim calcmode="lin" valueType="num">
                                      <p:cBhvr>
                                        <p:cTn id="11" dur="500" fill="hold"/>
                                        <p:tgtEl>
                                          <p:spTgt spid="244739">
                                            <p:txEl>
                                              <p:pRg st="1" end="1"/>
                                            </p:txEl>
                                          </p:spTgt>
                                        </p:tgtEl>
                                        <p:attrNameLst>
                                          <p:attrName>ppt_w</p:attrName>
                                        </p:attrNameLst>
                                      </p:cBhvr>
                                      <p:tavLst>
                                        <p:tav tm="0">
                                          <p:val>
                                            <p:strVal val="#ppt_w*2.5"/>
                                          </p:val>
                                        </p:tav>
                                        <p:tav tm="100000">
                                          <p:val>
                                            <p:strVal val="#ppt_w"/>
                                          </p:val>
                                        </p:tav>
                                      </p:tavLst>
                                    </p:anim>
                                    <p:anim calcmode="lin" valueType="num">
                                      <p:cBhvr>
                                        <p:cTn id="12" dur="500" fill="hold"/>
                                        <p:tgtEl>
                                          <p:spTgt spid="244739">
                                            <p:txEl>
                                              <p:pRg st="1" end="1"/>
                                            </p:txEl>
                                          </p:spTgt>
                                        </p:tgtEl>
                                        <p:attrNameLst>
                                          <p:attrName>ppt_h</p:attrName>
                                        </p:attrNameLst>
                                      </p:cBhvr>
                                      <p:tavLst>
                                        <p:tav tm="0">
                                          <p:val>
                                            <p:strVal val="#ppt_h*0.01"/>
                                          </p:val>
                                        </p:tav>
                                        <p:tav tm="100000">
                                          <p:val>
                                            <p:strVal val="#ppt_h"/>
                                          </p:val>
                                        </p:tav>
                                      </p:tavLst>
                                    </p:anim>
                                    <p:anim calcmode="lin" valueType="num">
                                      <p:cBhvr>
                                        <p:cTn id="13" dur="500" fill="hold"/>
                                        <p:tgtEl>
                                          <p:spTgt spid="244739">
                                            <p:txEl>
                                              <p:pRg st="1" end="1"/>
                                            </p:txEl>
                                          </p:spTgt>
                                        </p:tgtEl>
                                        <p:attrNameLst>
                                          <p:attrName>ppt_x</p:attrName>
                                        </p:attrNameLst>
                                      </p:cBhvr>
                                      <p:tavLst>
                                        <p:tav tm="0">
                                          <p:val>
                                            <p:strVal val="#ppt_x"/>
                                          </p:val>
                                        </p:tav>
                                        <p:tav tm="100000">
                                          <p:val>
                                            <p:strVal val="#ppt_x"/>
                                          </p:val>
                                        </p:tav>
                                      </p:tavLst>
                                    </p:anim>
                                    <p:anim calcmode="lin" valueType="num">
                                      <p:cBhvr>
                                        <p:cTn id="14" dur="500" fill="hold"/>
                                        <p:tgtEl>
                                          <p:spTgt spid="244739">
                                            <p:txEl>
                                              <p:pRg st="1" end="1"/>
                                            </p:txEl>
                                          </p:spTgt>
                                        </p:tgtEl>
                                        <p:attrNameLst>
                                          <p:attrName>ppt_y</p:attrName>
                                        </p:attrNameLst>
                                      </p:cBhvr>
                                      <p:tavLst>
                                        <p:tav tm="0">
                                          <p:val>
                                            <p:strVal val="#ppt_h+1"/>
                                          </p:val>
                                        </p:tav>
                                        <p:tav tm="100000">
                                          <p:val>
                                            <p:strVal val="#ppt_y"/>
                                          </p:val>
                                        </p:tav>
                                      </p:tavLst>
                                    </p:anim>
                                    <p:animEffect transition="in" filter="fade">
                                      <p:cBhvr>
                                        <p:cTn id="15" dur="500"/>
                                        <p:tgtEl>
                                          <p:spTgt spid="244739">
                                            <p:txEl>
                                              <p:pRg st="1" end="1"/>
                                            </p:txEl>
                                          </p:spTgt>
                                        </p:tgtEl>
                                      </p:cBhvr>
                                    </p:animEffect>
                                  </p:childTnLst>
                                </p:cTn>
                              </p:par>
                            </p:childTnLst>
                          </p:cTn>
                        </p:par>
                        <p:par>
                          <p:cTn id="16" fill="hold" nodeType="afterGroup">
                            <p:stCondLst>
                              <p:cond delay="2500"/>
                            </p:stCondLst>
                            <p:childTnLst>
                              <p:par>
                                <p:cTn id="17" presetID="58" presetClass="entr" presetSubtype="0" accel="100000" fill="hold" nodeType="afterEffect">
                                  <p:stCondLst>
                                    <p:cond delay="1000"/>
                                  </p:stCondLst>
                                  <p:childTnLst>
                                    <p:set>
                                      <p:cBhvr>
                                        <p:cTn id="18" dur="1" fill="hold">
                                          <p:stCondLst>
                                            <p:cond delay="0"/>
                                          </p:stCondLst>
                                        </p:cTn>
                                        <p:tgtEl>
                                          <p:spTgt spid="244739">
                                            <p:txEl>
                                              <p:pRg st="2" end="2"/>
                                            </p:txEl>
                                          </p:spTgt>
                                        </p:tgtEl>
                                        <p:attrNameLst>
                                          <p:attrName>style.visibility</p:attrName>
                                        </p:attrNameLst>
                                      </p:cBhvr>
                                      <p:to>
                                        <p:strVal val="visible"/>
                                      </p:to>
                                    </p:set>
                                    <p:anim calcmode="lin" valueType="num">
                                      <p:cBhvr>
                                        <p:cTn id="19" dur="500" fill="hold"/>
                                        <p:tgtEl>
                                          <p:spTgt spid="244739">
                                            <p:txEl>
                                              <p:pRg st="2" end="2"/>
                                            </p:txEl>
                                          </p:spTgt>
                                        </p:tgtEl>
                                        <p:attrNameLst>
                                          <p:attrName>ppt_w</p:attrName>
                                        </p:attrNameLst>
                                      </p:cBhvr>
                                      <p:tavLst>
                                        <p:tav tm="0">
                                          <p:val>
                                            <p:strVal val="#ppt_w*2.5"/>
                                          </p:val>
                                        </p:tav>
                                        <p:tav tm="100000">
                                          <p:val>
                                            <p:strVal val="#ppt_w"/>
                                          </p:val>
                                        </p:tav>
                                      </p:tavLst>
                                    </p:anim>
                                    <p:anim calcmode="lin" valueType="num">
                                      <p:cBhvr>
                                        <p:cTn id="20" dur="500" fill="hold"/>
                                        <p:tgtEl>
                                          <p:spTgt spid="244739">
                                            <p:txEl>
                                              <p:pRg st="2" end="2"/>
                                            </p:txEl>
                                          </p:spTgt>
                                        </p:tgtEl>
                                        <p:attrNameLst>
                                          <p:attrName>ppt_h</p:attrName>
                                        </p:attrNameLst>
                                      </p:cBhvr>
                                      <p:tavLst>
                                        <p:tav tm="0">
                                          <p:val>
                                            <p:strVal val="#ppt_h*0.01"/>
                                          </p:val>
                                        </p:tav>
                                        <p:tav tm="100000">
                                          <p:val>
                                            <p:strVal val="#ppt_h"/>
                                          </p:val>
                                        </p:tav>
                                      </p:tavLst>
                                    </p:anim>
                                    <p:anim calcmode="lin" valueType="num">
                                      <p:cBhvr>
                                        <p:cTn id="21" dur="500" fill="hold"/>
                                        <p:tgtEl>
                                          <p:spTgt spid="244739">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244739">
                                            <p:txEl>
                                              <p:pRg st="2" end="2"/>
                                            </p:txEl>
                                          </p:spTgt>
                                        </p:tgtEl>
                                        <p:attrNameLst>
                                          <p:attrName>ppt_y</p:attrName>
                                        </p:attrNameLst>
                                      </p:cBhvr>
                                      <p:tavLst>
                                        <p:tav tm="0">
                                          <p:val>
                                            <p:strVal val="#ppt_h+1"/>
                                          </p:val>
                                        </p:tav>
                                        <p:tav tm="100000">
                                          <p:val>
                                            <p:strVal val="#ppt_y"/>
                                          </p:val>
                                        </p:tav>
                                      </p:tavLst>
                                    </p:anim>
                                    <p:animEffect transition="in" filter="fade">
                                      <p:cBhvr>
                                        <p:cTn id="23" dur="500"/>
                                        <p:tgtEl>
                                          <p:spTgt spid="244739">
                                            <p:txEl>
                                              <p:pRg st="2" end="2"/>
                                            </p:txEl>
                                          </p:spTgt>
                                        </p:tgtEl>
                                      </p:cBhvr>
                                    </p:animEffect>
                                  </p:childTnLst>
                                </p:cTn>
                              </p:par>
                            </p:childTnLst>
                          </p:cTn>
                        </p:par>
                        <p:par>
                          <p:cTn id="24" fill="hold" nodeType="afterGroup">
                            <p:stCondLst>
                              <p:cond delay="4000"/>
                            </p:stCondLst>
                            <p:childTnLst>
                              <p:par>
                                <p:cTn id="25" presetID="58" presetClass="entr" presetSubtype="0" accel="100000" fill="hold" nodeType="afterEffect">
                                  <p:stCondLst>
                                    <p:cond delay="1000"/>
                                  </p:stCondLst>
                                  <p:childTnLst>
                                    <p:set>
                                      <p:cBhvr>
                                        <p:cTn id="26" dur="1" fill="hold">
                                          <p:stCondLst>
                                            <p:cond delay="0"/>
                                          </p:stCondLst>
                                        </p:cTn>
                                        <p:tgtEl>
                                          <p:spTgt spid="244739">
                                            <p:txEl>
                                              <p:pRg st="3" end="3"/>
                                            </p:txEl>
                                          </p:spTgt>
                                        </p:tgtEl>
                                        <p:attrNameLst>
                                          <p:attrName>style.visibility</p:attrName>
                                        </p:attrNameLst>
                                      </p:cBhvr>
                                      <p:to>
                                        <p:strVal val="visible"/>
                                      </p:to>
                                    </p:set>
                                    <p:anim calcmode="lin" valueType="num">
                                      <p:cBhvr>
                                        <p:cTn id="27" dur="500" fill="hold"/>
                                        <p:tgtEl>
                                          <p:spTgt spid="244739">
                                            <p:txEl>
                                              <p:pRg st="3" end="3"/>
                                            </p:txEl>
                                          </p:spTgt>
                                        </p:tgtEl>
                                        <p:attrNameLst>
                                          <p:attrName>ppt_w</p:attrName>
                                        </p:attrNameLst>
                                      </p:cBhvr>
                                      <p:tavLst>
                                        <p:tav tm="0">
                                          <p:val>
                                            <p:strVal val="#ppt_w*2.5"/>
                                          </p:val>
                                        </p:tav>
                                        <p:tav tm="100000">
                                          <p:val>
                                            <p:strVal val="#ppt_w"/>
                                          </p:val>
                                        </p:tav>
                                      </p:tavLst>
                                    </p:anim>
                                    <p:anim calcmode="lin" valueType="num">
                                      <p:cBhvr>
                                        <p:cTn id="28" dur="500" fill="hold"/>
                                        <p:tgtEl>
                                          <p:spTgt spid="244739">
                                            <p:txEl>
                                              <p:pRg st="3" end="3"/>
                                            </p:txEl>
                                          </p:spTgt>
                                        </p:tgtEl>
                                        <p:attrNameLst>
                                          <p:attrName>ppt_h</p:attrName>
                                        </p:attrNameLst>
                                      </p:cBhvr>
                                      <p:tavLst>
                                        <p:tav tm="0">
                                          <p:val>
                                            <p:strVal val="#ppt_h*0.01"/>
                                          </p:val>
                                        </p:tav>
                                        <p:tav tm="100000">
                                          <p:val>
                                            <p:strVal val="#ppt_h"/>
                                          </p:val>
                                        </p:tav>
                                      </p:tavLst>
                                    </p:anim>
                                    <p:anim calcmode="lin" valueType="num">
                                      <p:cBhvr>
                                        <p:cTn id="29" dur="500" fill="hold"/>
                                        <p:tgtEl>
                                          <p:spTgt spid="244739">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244739">
                                            <p:txEl>
                                              <p:pRg st="3" end="3"/>
                                            </p:txEl>
                                          </p:spTgt>
                                        </p:tgtEl>
                                        <p:attrNameLst>
                                          <p:attrName>ppt_y</p:attrName>
                                        </p:attrNameLst>
                                      </p:cBhvr>
                                      <p:tavLst>
                                        <p:tav tm="0">
                                          <p:val>
                                            <p:strVal val="#ppt_h+1"/>
                                          </p:val>
                                        </p:tav>
                                        <p:tav tm="100000">
                                          <p:val>
                                            <p:strVal val="#ppt_y"/>
                                          </p:val>
                                        </p:tav>
                                      </p:tavLst>
                                    </p:anim>
                                    <p:animEffect transition="in" filter="fade">
                                      <p:cBhvr>
                                        <p:cTn id="31" dur="500"/>
                                        <p:tgtEl>
                                          <p:spTgt spid="244739">
                                            <p:txEl>
                                              <p:pRg st="3" end="3"/>
                                            </p:txEl>
                                          </p:spTgt>
                                        </p:tgtEl>
                                      </p:cBhvr>
                                    </p:animEffect>
                                  </p:childTnLst>
                                </p:cTn>
                              </p:par>
                            </p:childTnLst>
                          </p:cTn>
                        </p:par>
                        <p:par>
                          <p:cTn id="32" fill="hold" nodeType="afterGroup">
                            <p:stCondLst>
                              <p:cond delay="5500"/>
                            </p:stCondLst>
                            <p:childTnLst>
                              <p:par>
                                <p:cTn id="33" presetID="58" presetClass="entr" presetSubtype="0" accel="100000" fill="hold" nodeType="afterEffect">
                                  <p:stCondLst>
                                    <p:cond delay="1000"/>
                                  </p:stCondLst>
                                  <p:childTnLst>
                                    <p:set>
                                      <p:cBhvr>
                                        <p:cTn id="34" dur="1" fill="hold">
                                          <p:stCondLst>
                                            <p:cond delay="0"/>
                                          </p:stCondLst>
                                        </p:cTn>
                                        <p:tgtEl>
                                          <p:spTgt spid="244739">
                                            <p:txEl>
                                              <p:pRg st="4" end="4"/>
                                            </p:txEl>
                                          </p:spTgt>
                                        </p:tgtEl>
                                        <p:attrNameLst>
                                          <p:attrName>style.visibility</p:attrName>
                                        </p:attrNameLst>
                                      </p:cBhvr>
                                      <p:to>
                                        <p:strVal val="visible"/>
                                      </p:to>
                                    </p:set>
                                    <p:anim calcmode="lin" valueType="num">
                                      <p:cBhvr>
                                        <p:cTn id="35" dur="500" fill="hold"/>
                                        <p:tgtEl>
                                          <p:spTgt spid="244739">
                                            <p:txEl>
                                              <p:pRg st="4" end="4"/>
                                            </p:txEl>
                                          </p:spTgt>
                                        </p:tgtEl>
                                        <p:attrNameLst>
                                          <p:attrName>ppt_w</p:attrName>
                                        </p:attrNameLst>
                                      </p:cBhvr>
                                      <p:tavLst>
                                        <p:tav tm="0">
                                          <p:val>
                                            <p:strVal val="#ppt_w*2.5"/>
                                          </p:val>
                                        </p:tav>
                                        <p:tav tm="100000">
                                          <p:val>
                                            <p:strVal val="#ppt_w"/>
                                          </p:val>
                                        </p:tav>
                                      </p:tavLst>
                                    </p:anim>
                                    <p:anim calcmode="lin" valueType="num">
                                      <p:cBhvr>
                                        <p:cTn id="36" dur="500" fill="hold"/>
                                        <p:tgtEl>
                                          <p:spTgt spid="244739">
                                            <p:txEl>
                                              <p:pRg st="4" end="4"/>
                                            </p:txEl>
                                          </p:spTgt>
                                        </p:tgtEl>
                                        <p:attrNameLst>
                                          <p:attrName>ppt_h</p:attrName>
                                        </p:attrNameLst>
                                      </p:cBhvr>
                                      <p:tavLst>
                                        <p:tav tm="0">
                                          <p:val>
                                            <p:strVal val="#ppt_h*0.01"/>
                                          </p:val>
                                        </p:tav>
                                        <p:tav tm="100000">
                                          <p:val>
                                            <p:strVal val="#ppt_h"/>
                                          </p:val>
                                        </p:tav>
                                      </p:tavLst>
                                    </p:anim>
                                    <p:anim calcmode="lin" valueType="num">
                                      <p:cBhvr>
                                        <p:cTn id="37" dur="500" fill="hold"/>
                                        <p:tgtEl>
                                          <p:spTgt spid="244739">
                                            <p:txEl>
                                              <p:pRg st="4" end="4"/>
                                            </p:txEl>
                                          </p:spTgt>
                                        </p:tgtEl>
                                        <p:attrNameLst>
                                          <p:attrName>ppt_x</p:attrName>
                                        </p:attrNameLst>
                                      </p:cBhvr>
                                      <p:tavLst>
                                        <p:tav tm="0">
                                          <p:val>
                                            <p:strVal val="#ppt_x"/>
                                          </p:val>
                                        </p:tav>
                                        <p:tav tm="100000">
                                          <p:val>
                                            <p:strVal val="#ppt_x"/>
                                          </p:val>
                                        </p:tav>
                                      </p:tavLst>
                                    </p:anim>
                                    <p:anim calcmode="lin" valueType="num">
                                      <p:cBhvr>
                                        <p:cTn id="38" dur="500" fill="hold"/>
                                        <p:tgtEl>
                                          <p:spTgt spid="244739">
                                            <p:txEl>
                                              <p:pRg st="4" end="4"/>
                                            </p:txEl>
                                          </p:spTgt>
                                        </p:tgtEl>
                                        <p:attrNameLst>
                                          <p:attrName>ppt_y</p:attrName>
                                        </p:attrNameLst>
                                      </p:cBhvr>
                                      <p:tavLst>
                                        <p:tav tm="0">
                                          <p:val>
                                            <p:strVal val="#ppt_h+1"/>
                                          </p:val>
                                        </p:tav>
                                        <p:tav tm="100000">
                                          <p:val>
                                            <p:strVal val="#ppt_y"/>
                                          </p:val>
                                        </p:tav>
                                      </p:tavLst>
                                    </p:anim>
                                    <p:animEffect transition="in" filter="fade">
                                      <p:cBhvr>
                                        <p:cTn id="39" dur="500"/>
                                        <p:tgtEl>
                                          <p:spTgt spid="244739">
                                            <p:txEl>
                                              <p:pRg st="4" end="4"/>
                                            </p:txEl>
                                          </p:spTgt>
                                        </p:tgtEl>
                                      </p:cBhvr>
                                    </p:animEffect>
                                  </p:childTnLst>
                                </p:cTn>
                              </p:par>
                            </p:childTnLst>
                          </p:cTn>
                        </p:par>
                        <p:par>
                          <p:cTn id="40" fill="hold" nodeType="afterGroup">
                            <p:stCondLst>
                              <p:cond delay="7000"/>
                            </p:stCondLst>
                            <p:childTnLst>
                              <p:par>
                                <p:cTn id="41" presetID="58" presetClass="entr" presetSubtype="0" accel="100000" fill="hold" nodeType="afterEffect">
                                  <p:stCondLst>
                                    <p:cond delay="1000"/>
                                  </p:stCondLst>
                                  <p:childTnLst>
                                    <p:set>
                                      <p:cBhvr>
                                        <p:cTn id="42" dur="1" fill="hold">
                                          <p:stCondLst>
                                            <p:cond delay="0"/>
                                          </p:stCondLst>
                                        </p:cTn>
                                        <p:tgtEl>
                                          <p:spTgt spid="244739">
                                            <p:txEl>
                                              <p:pRg st="5" end="5"/>
                                            </p:txEl>
                                          </p:spTgt>
                                        </p:tgtEl>
                                        <p:attrNameLst>
                                          <p:attrName>style.visibility</p:attrName>
                                        </p:attrNameLst>
                                      </p:cBhvr>
                                      <p:to>
                                        <p:strVal val="visible"/>
                                      </p:to>
                                    </p:set>
                                    <p:anim calcmode="lin" valueType="num">
                                      <p:cBhvr>
                                        <p:cTn id="43" dur="500" fill="hold"/>
                                        <p:tgtEl>
                                          <p:spTgt spid="244739">
                                            <p:txEl>
                                              <p:pRg st="5" end="5"/>
                                            </p:txEl>
                                          </p:spTgt>
                                        </p:tgtEl>
                                        <p:attrNameLst>
                                          <p:attrName>ppt_w</p:attrName>
                                        </p:attrNameLst>
                                      </p:cBhvr>
                                      <p:tavLst>
                                        <p:tav tm="0">
                                          <p:val>
                                            <p:strVal val="#ppt_w*2.5"/>
                                          </p:val>
                                        </p:tav>
                                        <p:tav tm="100000">
                                          <p:val>
                                            <p:strVal val="#ppt_w"/>
                                          </p:val>
                                        </p:tav>
                                      </p:tavLst>
                                    </p:anim>
                                    <p:anim calcmode="lin" valueType="num">
                                      <p:cBhvr>
                                        <p:cTn id="44" dur="500" fill="hold"/>
                                        <p:tgtEl>
                                          <p:spTgt spid="244739">
                                            <p:txEl>
                                              <p:pRg st="5" end="5"/>
                                            </p:txEl>
                                          </p:spTgt>
                                        </p:tgtEl>
                                        <p:attrNameLst>
                                          <p:attrName>ppt_h</p:attrName>
                                        </p:attrNameLst>
                                      </p:cBhvr>
                                      <p:tavLst>
                                        <p:tav tm="0">
                                          <p:val>
                                            <p:strVal val="#ppt_h*0.01"/>
                                          </p:val>
                                        </p:tav>
                                        <p:tav tm="100000">
                                          <p:val>
                                            <p:strVal val="#ppt_h"/>
                                          </p:val>
                                        </p:tav>
                                      </p:tavLst>
                                    </p:anim>
                                    <p:anim calcmode="lin" valueType="num">
                                      <p:cBhvr>
                                        <p:cTn id="45" dur="500" fill="hold"/>
                                        <p:tgtEl>
                                          <p:spTgt spid="244739">
                                            <p:txEl>
                                              <p:pRg st="5" end="5"/>
                                            </p:txEl>
                                          </p:spTgt>
                                        </p:tgtEl>
                                        <p:attrNameLst>
                                          <p:attrName>ppt_x</p:attrName>
                                        </p:attrNameLst>
                                      </p:cBhvr>
                                      <p:tavLst>
                                        <p:tav tm="0">
                                          <p:val>
                                            <p:strVal val="#ppt_x"/>
                                          </p:val>
                                        </p:tav>
                                        <p:tav tm="100000">
                                          <p:val>
                                            <p:strVal val="#ppt_x"/>
                                          </p:val>
                                        </p:tav>
                                      </p:tavLst>
                                    </p:anim>
                                    <p:anim calcmode="lin" valueType="num">
                                      <p:cBhvr>
                                        <p:cTn id="46" dur="500" fill="hold"/>
                                        <p:tgtEl>
                                          <p:spTgt spid="244739">
                                            <p:txEl>
                                              <p:pRg st="5" end="5"/>
                                            </p:txEl>
                                          </p:spTgt>
                                        </p:tgtEl>
                                        <p:attrNameLst>
                                          <p:attrName>ppt_y</p:attrName>
                                        </p:attrNameLst>
                                      </p:cBhvr>
                                      <p:tavLst>
                                        <p:tav tm="0">
                                          <p:val>
                                            <p:strVal val="#ppt_h+1"/>
                                          </p:val>
                                        </p:tav>
                                        <p:tav tm="100000">
                                          <p:val>
                                            <p:strVal val="#ppt_y"/>
                                          </p:val>
                                        </p:tav>
                                      </p:tavLst>
                                    </p:anim>
                                    <p:animEffect transition="in" filter="fade">
                                      <p:cBhvr>
                                        <p:cTn id="47" dur="500"/>
                                        <p:tgtEl>
                                          <p:spTgt spid="244739">
                                            <p:txEl>
                                              <p:pRg st="5" end="5"/>
                                            </p:txEl>
                                          </p:spTgt>
                                        </p:tgtEl>
                                      </p:cBhvr>
                                    </p:animEffect>
                                  </p:childTnLst>
                                </p:cTn>
                              </p:par>
                            </p:childTnLst>
                          </p:cTn>
                        </p:par>
                        <p:par>
                          <p:cTn id="48" fill="hold" nodeType="afterGroup">
                            <p:stCondLst>
                              <p:cond delay="8500"/>
                            </p:stCondLst>
                            <p:childTnLst>
                              <p:par>
                                <p:cTn id="49" presetID="58" presetClass="entr" presetSubtype="0" accel="100000" fill="hold" nodeType="afterEffect">
                                  <p:stCondLst>
                                    <p:cond delay="1000"/>
                                  </p:stCondLst>
                                  <p:childTnLst>
                                    <p:set>
                                      <p:cBhvr>
                                        <p:cTn id="50" dur="1" fill="hold">
                                          <p:stCondLst>
                                            <p:cond delay="0"/>
                                          </p:stCondLst>
                                        </p:cTn>
                                        <p:tgtEl>
                                          <p:spTgt spid="244739">
                                            <p:txEl>
                                              <p:pRg st="6" end="6"/>
                                            </p:txEl>
                                          </p:spTgt>
                                        </p:tgtEl>
                                        <p:attrNameLst>
                                          <p:attrName>style.visibility</p:attrName>
                                        </p:attrNameLst>
                                      </p:cBhvr>
                                      <p:to>
                                        <p:strVal val="visible"/>
                                      </p:to>
                                    </p:set>
                                    <p:anim calcmode="lin" valueType="num">
                                      <p:cBhvr>
                                        <p:cTn id="51" dur="500" fill="hold"/>
                                        <p:tgtEl>
                                          <p:spTgt spid="244739">
                                            <p:txEl>
                                              <p:pRg st="6" end="6"/>
                                            </p:txEl>
                                          </p:spTgt>
                                        </p:tgtEl>
                                        <p:attrNameLst>
                                          <p:attrName>ppt_w</p:attrName>
                                        </p:attrNameLst>
                                      </p:cBhvr>
                                      <p:tavLst>
                                        <p:tav tm="0">
                                          <p:val>
                                            <p:strVal val="#ppt_w*2.5"/>
                                          </p:val>
                                        </p:tav>
                                        <p:tav tm="100000">
                                          <p:val>
                                            <p:strVal val="#ppt_w"/>
                                          </p:val>
                                        </p:tav>
                                      </p:tavLst>
                                    </p:anim>
                                    <p:anim calcmode="lin" valueType="num">
                                      <p:cBhvr>
                                        <p:cTn id="52" dur="500" fill="hold"/>
                                        <p:tgtEl>
                                          <p:spTgt spid="244739">
                                            <p:txEl>
                                              <p:pRg st="6" end="6"/>
                                            </p:txEl>
                                          </p:spTgt>
                                        </p:tgtEl>
                                        <p:attrNameLst>
                                          <p:attrName>ppt_h</p:attrName>
                                        </p:attrNameLst>
                                      </p:cBhvr>
                                      <p:tavLst>
                                        <p:tav tm="0">
                                          <p:val>
                                            <p:strVal val="#ppt_h*0.01"/>
                                          </p:val>
                                        </p:tav>
                                        <p:tav tm="100000">
                                          <p:val>
                                            <p:strVal val="#ppt_h"/>
                                          </p:val>
                                        </p:tav>
                                      </p:tavLst>
                                    </p:anim>
                                    <p:anim calcmode="lin" valueType="num">
                                      <p:cBhvr>
                                        <p:cTn id="53" dur="500" fill="hold"/>
                                        <p:tgtEl>
                                          <p:spTgt spid="244739">
                                            <p:txEl>
                                              <p:pRg st="6" end="6"/>
                                            </p:txEl>
                                          </p:spTgt>
                                        </p:tgtEl>
                                        <p:attrNameLst>
                                          <p:attrName>ppt_x</p:attrName>
                                        </p:attrNameLst>
                                      </p:cBhvr>
                                      <p:tavLst>
                                        <p:tav tm="0">
                                          <p:val>
                                            <p:strVal val="#ppt_x"/>
                                          </p:val>
                                        </p:tav>
                                        <p:tav tm="100000">
                                          <p:val>
                                            <p:strVal val="#ppt_x"/>
                                          </p:val>
                                        </p:tav>
                                      </p:tavLst>
                                    </p:anim>
                                    <p:anim calcmode="lin" valueType="num">
                                      <p:cBhvr>
                                        <p:cTn id="54" dur="500" fill="hold"/>
                                        <p:tgtEl>
                                          <p:spTgt spid="244739">
                                            <p:txEl>
                                              <p:pRg st="6" end="6"/>
                                            </p:txEl>
                                          </p:spTgt>
                                        </p:tgtEl>
                                        <p:attrNameLst>
                                          <p:attrName>ppt_y</p:attrName>
                                        </p:attrNameLst>
                                      </p:cBhvr>
                                      <p:tavLst>
                                        <p:tav tm="0">
                                          <p:val>
                                            <p:strVal val="#ppt_h+1"/>
                                          </p:val>
                                        </p:tav>
                                        <p:tav tm="100000">
                                          <p:val>
                                            <p:strVal val="#ppt_y"/>
                                          </p:val>
                                        </p:tav>
                                      </p:tavLst>
                                    </p:anim>
                                    <p:animEffect transition="in" filter="fade">
                                      <p:cBhvr>
                                        <p:cTn id="55" dur="500"/>
                                        <p:tgtEl>
                                          <p:spTgt spid="244739">
                                            <p:txEl>
                                              <p:pRg st="6" end="6"/>
                                            </p:txEl>
                                          </p:spTgt>
                                        </p:tgtEl>
                                      </p:cBhvr>
                                    </p:animEffect>
                                  </p:childTnLst>
                                </p:cTn>
                              </p:par>
                            </p:childTnLst>
                          </p:cTn>
                        </p:par>
                        <p:par>
                          <p:cTn id="56" fill="hold" nodeType="afterGroup">
                            <p:stCondLst>
                              <p:cond delay="10000"/>
                            </p:stCondLst>
                            <p:childTnLst>
                              <p:par>
                                <p:cTn id="57" presetID="58" presetClass="entr" presetSubtype="0" accel="100000" fill="hold" nodeType="afterEffect">
                                  <p:stCondLst>
                                    <p:cond delay="1000"/>
                                  </p:stCondLst>
                                  <p:childTnLst>
                                    <p:set>
                                      <p:cBhvr>
                                        <p:cTn id="58" dur="1" fill="hold">
                                          <p:stCondLst>
                                            <p:cond delay="0"/>
                                          </p:stCondLst>
                                        </p:cTn>
                                        <p:tgtEl>
                                          <p:spTgt spid="244739">
                                            <p:txEl>
                                              <p:pRg st="7" end="7"/>
                                            </p:txEl>
                                          </p:spTgt>
                                        </p:tgtEl>
                                        <p:attrNameLst>
                                          <p:attrName>style.visibility</p:attrName>
                                        </p:attrNameLst>
                                      </p:cBhvr>
                                      <p:to>
                                        <p:strVal val="visible"/>
                                      </p:to>
                                    </p:set>
                                    <p:anim calcmode="lin" valueType="num">
                                      <p:cBhvr>
                                        <p:cTn id="59" dur="500" fill="hold"/>
                                        <p:tgtEl>
                                          <p:spTgt spid="244739">
                                            <p:txEl>
                                              <p:pRg st="7" end="7"/>
                                            </p:txEl>
                                          </p:spTgt>
                                        </p:tgtEl>
                                        <p:attrNameLst>
                                          <p:attrName>ppt_w</p:attrName>
                                        </p:attrNameLst>
                                      </p:cBhvr>
                                      <p:tavLst>
                                        <p:tav tm="0">
                                          <p:val>
                                            <p:strVal val="#ppt_w*2.5"/>
                                          </p:val>
                                        </p:tav>
                                        <p:tav tm="100000">
                                          <p:val>
                                            <p:strVal val="#ppt_w"/>
                                          </p:val>
                                        </p:tav>
                                      </p:tavLst>
                                    </p:anim>
                                    <p:anim calcmode="lin" valueType="num">
                                      <p:cBhvr>
                                        <p:cTn id="60" dur="500" fill="hold"/>
                                        <p:tgtEl>
                                          <p:spTgt spid="244739">
                                            <p:txEl>
                                              <p:pRg st="7" end="7"/>
                                            </p:txEl>
                                          </p:spTgt>
                                        </p:tgtEl>
                                        <p:attrNameLst>
                                          <p:attrName>ppt_h</p:attrName>
                                        </p:attrNameLst>
                                      </p:cBhvr>
                                      <p:tavLst>
                                        <p:tav tm="0">
                                          <p:val>
                                            <p:strVal val="#ppt_h*0.01"/>
                                          </p:val>
                                        </p:tav>
                                        <p:tav tm="100000">
                                          <p:val>
                                            <p:strVal val="#ppt_h"/>
                                          </p:val>
                                        </p:tav>
                                      </p:tavLst>
                                    </p:anim>
                                    <p:anim calcmode="lin" valueType="num">
                                      <p:cBhvr>
                                        <p:cTn id="61" dur="500" fill="hold"/>
                                        <p:tgtEl>
                                          <p:spTgt spid="244739">
                                            <p:txEl>
                                              <p:pRg st="7" end="7"/>
                                            </p:txEl>
                                          </p:spTgt>
                                        </p:tgtEl>
                                        <p:attrNameLst>
                                          <p:attrName>ppt_x</p:attrName>
                                        </p:attrNameLst>
                                      </p:cBhvr>
                                      <p:tavLst>
                                        <p:tav tm="0">
                                          <p:val>
                                            <p:strVal val="#ppt_x"/>
                                          </p:val>
                                        </p:tav>
                                        <p:tav tm="100000">
                                          <p:val>
                                            <p:strVal val="#ppt_x"/>
                                          </p:val>
                                        </p:tav>
                                      </p:tavLst>
                                    </p:anim>
                                    <p:anim calcmode="lin" valueType="num">
                                      <p:cBhvr>
                                        <p:cTn id="62" dur="500" fill="hold"/>
                                        <p:tgtEl>
                                          <p:spTgt spid="244739">
                                            <p:txEl>
                                              <p:pRg st="7" end="7"/>
                                            </p:txEl>
                                          </p:spTgt>
                                        </p:tgtEl>
                                        <p:attrNameLst>
                                          <p:attrName>ppt_y</p:attrName>
                                        </p:attrNameLst>
                                      </p:cBhvr>
                                      <p:tavLst>
                                        <p:tav tm="0">
                                          <p:val>
                                            <p:strVal val="#ppt_h+1"/>
                                          </p:val>
                                        </p:tav>
                                        <p:tav tm="100000">
                                          <p:val>
                                            <p:strVal val="#ppt_y"/>
                                          </p:val>
                                        </p:tav>
                                      </p:tavLst>
                                    </p:anim>
                                    <p:animEffect transition="in" filter="fade">
                                      <p:cBhvr>
                                        <p:cTn id="63" dur="500"/>
                                        <p:tgtEl>
                                          <p:spTgt spid="244739">
                                            <p:txEl>
                                              <p:pRg st="7" end="7"/>
                                            </p:txEl>
                                          </p:spTgt>
                                        </p:tgtEl>
                                      </p:cBhvr>
                                    </p:animEffect>
                                  </p:childTnLst>
                                </p:cTn>
                              </p:par>
                            </p:childTnLst>
                          </p:cTn>
                        </p:par>
                        <p:par>
                          <p:cTn id="64" fill="hold" nodeType="afterGroup">
                            <p:stCondLst>
                              <p:cond delay="11500"/>
                            </p:stCondLst>
                            <p:childTnLst>
                              <p:par>
                                <p:cTn id="65" presetID="15" presetClass="entr" presetSubtype="0" fill="hold" nodeType="afterEffect">
                                  <p:stCondLst>
                                    <p:cond delay="0"/>
                                  </p:stCondLst>
                                  <p:childTnLst>
                                    <p:set>
                                      <p:cBhvr>
                                        <p:cTn id="66" dur="1" fill="hold">
                                          <p:stCondLst>
                                            <p:cond delay="0"/>
                                          </p:stCondLst>
                                        </p:cTn>
                                        <p:tgtEl>
                                          <p:spTgt spid="244740"/>
                                        </p:tgtEl>
                                        <p:attrNameLst>
                                          <p:attrName>style.visibility</p:attrName>
                                        </p:attrNameLst>
                                      </p:cBhvr>
                                      <p:to>
                                        <p:strVal val="visible"/>
                                      </p:to>
                                    </p:set>
                                    <p:anim calcmode="lin" valueType="num">
                                      <p:cBhvr>
                                        <p:cTn id="67" dur="1000" fill="hold"/>
                                        <p:tgtEl>
                                          <p:spTgt spid="244740"/>
                                        </p:tgtEl>
                                        <p:attrNameLst>
                                          <p:attrName>ppt_w</p:attrName>
                                        </p:attrNameLst>
                                      </p:cBhvr>
                                      <p:tavLst>
                                        <p:tav tm="0">
                                          <p:val>
                                            <p:fltVal val="0"/>
                                          </p:val>
                                        </p:tav>
                                        <p:tav tm="100000">
                                          <p:val>
                                            <p:strVal val="#ppt_w"/>
                                          </p:val>
                                        </p:tav>
                                      </p:tavLst>
                                    </p:anim>
                                    <p:anim calcmode="lin" valueType="num">
                                      <p:cBhvr>
                                        <p:cTn id="68" dur="1000" fill="hold"/>
                                        <p:tgtEl>
                                          <p:spTgt spid="244740"/>
                                        </p:tgtEl>
                                        <p:attrNameLst>
                                          <p:attrName>ppt_h</p:attrName>
                                        </p:attrNameLst>
                                      </p:cBhvr>
                                      <p:tavLst>
                                        <p:tav tm="0">
                                          <p:val>
                                            <p:fltVal val="0"/>
                                          </p:val>
                                        </p:tav>
                                        <p:tav tm="100000">
                                          <p:val>
                                            <p:strVal val="#ppt_h"/>
                                          </p:val>
                                        </p:tav>
                                      </p:tavLst>
                                    </p:anim>
                                    <p:anim calcmode="lin" valueType="num">
                                      <p:cBhvr>
                                        <p:cTn id="69" dur="1000" fill="hold"/>
                                        <p:tgtEl>
                                          <p:spTgt spid="244740"/>
                                        </p:tgtEl>
                                        <p:attrNameLst>
                                          <p:attrName>ppt_x</p:attrName>
                                        </p:attrNameLst>
                                      </p:cBhvr>
                                      <p:tavLst>
                                        <p:tav tm="0" fmla="#ppt_x+(cos(-2*pi*(1-$))*-#ppt_x-sin(-2*pi*(1-$))*(1-#ppt_y))*(1-$)">
                                          <p:val>
                                            <p:fltVal val="0"/>
                                          </p:val>
                                        </p:tav>
                                        <p:tav tm="100000">
                                          <p:val>
                                            <p:fltVal val="1"/>
                                          </p:val>
                                        </p:tav>
                                      </p:tavLst>
                                    </p:anim>
                                    <p:anim calcmode="lin" valueType="num">
                                      <p:cBhvr>
                                        <p:cTn id="70" dur="1000" fill="hold"/>
                                        <p:tgtEl>
                                          <p:spTgt spid="244740"/>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Acute and Chronic</a:t>
            </a:r>
          </a:p>
        </p:txBody>
      </p:sp>
      <p:sp>
        <p:nvSpPr>
          <p:cNvPr id="5" name="Content Placeholder 4"/>
          <p:cNvSpPr>
            <a:spLocks noGrp="1"/>
          </p:cNvSpPr>
          <p:nvPr>
            <p:ph idx="1"/>
          </p:nvPr>
        </p:nvSpPr>
        <p:spPr/>
        <p:txBody>
          <a:bodyPr>
            <a:normAutofit/>
          </a:bodyPr>
          <a:lstStyle/>
          <a:p>
            <a:r>
              <a:rPr lang="en-US" i="1" dirty="0"/>
              <a:t>Acute</a:t>
            </a:r>
            <a:r>
              <a:rPr lang="en-US" dirty="0"/>
              <a:t> health effects</a:t>
            </a:r>
          </a:p>
          <a:p>
            <a:pPr marL="800100" lvl="3" indent="-342900"/>
            <a:r>
              <a:rPr lang="en-US" sz="2800" dirty="0"/>
              <a:t>Happens quickly. Occur with short-term exposure and last a brief period.  For example, skin  irritation with chemical contact.</a:t>
            </a:r>
          </a:p>
          <a:p>
            <a:r>
              <a:rPr lang="en-US" i="1" dirty="0"/>
              <a:t>Chronic</a:t>
            </a:r>
            <a:r>
              <a:rPr lang="en-US" dirty="0"/>
              <a:t> health effects</a:t>
            </a:r>
          </a:p>
          <a:p>
            <a:pPr lvl="1"/>
            <a:r>
              <a:rPr lang="en-US" dirty="0"/>
              <a:t>May not smell, see, or feel sick right away. Occur with long-term exposure and last a long time.  For example: lung cancer.</a:t>
            </a:r>
          </a:p>
          <a:p>
            <a:endParaRPr lang="en-US" dirty="0"/>
          </a:p>
          <a:p>
            <a:endParaRPr lang="en-US" dirty="0"/>
          </a:p>
          <a:p>
            <a:pPr marL="457200" lvl="1" indent="0">
              <a:buNone/>
            </a:pPr>
            <a:endParaRPr lang="en-US" dirty="0"/>
          </a:p>
          <a:p>
            <a:pPr marL="457200" lvl="1" indent="0">
              <a:buNone/>
            </a:pPr>
            <a:endParaRPr lang="en-US" dirty="0"/>
          </a:p>
        </p:txBody>
      </p:sp>
      <p:sp>
        <p:nvSpPr>
          <p:cNvPr id="3" name="Slide Number Placeholder 2"/>
          <p:cNvSpPr>
            <a:spLocks noGrp="1"/>
          </p:cNvSpPr>
          <p:nvPr>
            <p:ph type="sldNum" sz="quarter" idx="12"/>
          </p:nvPr>
        </p:nvSpPr>
        <p:spPr/>
        <p:txBody>
          <a:bodyPr/>
          <a:lstStyle/>
          <a:p>
            <a:fld id="{12775FB8-FE8B-CA4D-AF74-1335A0F8AE96}" type="slidenum">
              <a:rPr lang="en-US" smtClean="0"/>
              <a:t>15</a:t>
            </a:fld>
            <a:endParaRPr lang="en-US"/>
          </a:p>
        </p:txBody>
      </p:sp>
    </p:spTree>
    <p:extLst>
      <p:ext uri="{BB962C8B-B14F-4D97-AF65-F5344CB8AC3E}">
        <p14:creationId xmlns:p14="http://schemas.microsoft.com/office/powerpoint/2010/main" val="40400721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Chemical Hazard Protection</a:t>
            </a:r>
          </a:p>
        </p:txBody>
      </p:sp>
      <p:sp>
        <p:nvSpPr>
          <p:cNvPr id="3" name="Content Placeholder 2"/>
          <p:cNvSpPr>
            <a:spLocks noGrp="1"/>
          </p:cNvSpPr>
          <p:nvPr>
            <p:ph idx="1"/>
          </p:nvPr>
        </p:nvSpPr>
        <p:spPr/>
        <p:txBody>
          <a:bodyPr/>
          <a:lstStyle/>
          <a:p>
            <a:r>
              <a:rPr lang="en-US" dirty="0"/>
              <a:t>What can you do to protect yourself from chemical hazards?</a:t>
            </a:r>
          </a:p>
          <a:p>
            <a:endParaRPr lang="en-US" dirty="0"/>
          </a:p>
          <a:p>
            <a:r>
              <a:rPr lang="en-US" dirty="0"/>
              <a:t>[Short discussion]</a:t>
            </a:r>
          </a:p>
        </p:txBody>
      </p:sp>
      <p:sp>
        <p:nvSpPr>
          <p:cNvPr id="4" name="Slide Number Placeholder 3"/>
          <p:cNvSpPr>
            <a:spLocks noGrp="1"/>
          </p:cNvSpPr>
          <p:nvPr>
            <p:ph type="sldNum" sz="quarter" idx="12"/>
          </p:nvPr>
        </p:nvSpPr>
        <p:spPr/>
        <p:txBody>
          <a:bodyPr/>
          <a:lstStyle/>
          <a:p>
            <a:fld id="{12775FB8-FE8B-CA4D-AF74-1335A0F8AE96}" type="slidenum">
              <a:rPr lang="en-US" smtClean="0"/>
              <a:t>16</a:t>
            </a:fld>
            <a:endParaRPr lang="en-US"/>
          </a:p>
        </p:txBody>
      </p:sp>
    </p:spTree>
    <p:extLst>
      <p:ext uri="{BB962C8B-B14F-4D97-AF65-F5344CB8AC3E}">
        <p14:creationId xmlns:p14="http://schemas.microsoft.com/office/powerpoint/2010/main" val="8251680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title="Blue Triangle with controls hierarchy"/>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03118" y="2029968"/>
            <a:ext cx="7583424" cy="4828032"/>
          </a:xfrm>
          <a:prstGeom prst="rect">
            <a:avLst/>
          </a:prstGeom>
        </p:spPr>
      </p:pic>
      <p:sp>
        <p:nvSpPr>
          <p:cNvPr id="12290" name="AutoShape 2"/>
          <p:cNvSpPr>
            <a:spLocks noGrp="1" noChangeArrowheads="1"/>
          </p:cNvSpPr>
          <p:nvPr>
            <p:ph type="title"/>
          </p:nvPr>
        </p:nvSpPr>
        <p:spPr>
          <a:xfrm>
            <a:off x="762000" y="668462"/>
            <a:ext cx="7924800" cy="1086250"/>
          </a:xfrm>
        </p:spPr>
        <p:txBody>
          <a:bodyPr/>
          <a:lstStyle/>
          <a:p>
            <a:pPr eaLnBrk="1" hangingPunct="1">
              <a:defRPr/>
            </a:pPr>
            <a:r>
              <a:rPr lang="en-US" sz="3200" dirty="0">
                <a:latin typeface="Arial" charset="0"/>
                <a:cs typeface="+mj-cs"/>
              </a:rPr>
              <a:t>Chemical Hazard Control Approaches</a:t>
            </a:r>
          </a:p>
        </p:txBody>
      </p:sp>
      <p:sp>
        <p:nvSpPr>
          <p:cNvPr id="12292" name="Text Box 7"/>
          <p:cNvSpPr txBox="1">
            <a:spLocks noChangeArrowheads="1"/>
          </p:cNvSpPr>
          <p:nvPr/>
        </p:nvSpPr>
        <p:spPr bwMode="auto">
          <a:xfrm>
            <a:off x="3581400" y="3429000"/>
            <a:ext cx="2286000" cy="10156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a:defRPr sz="2800">
                <a:solidFill>
                  <a:schemeClr val="tx1"/>
                </a:solidFill>
                <a:latin typeface="Arial" charset="0"/>
                <a:ea typeface="ＭＳ Ｐゴシック" charset="0"/>
              </a:defRPr>
            </a:lvl1pPr>
            <a:lvl2pPr>
              <a:defRPr sz="2400">
                <a:solidFill>
                  <a:schemeClr val="tx1"/>
                </a:solidFill>
                <a:latin typeface="Arial" charset="0"/>
                <a:ea typeface="ＭＳ Ｐゴシック" charset="0"/>
              </a:defRPr>
            </a:lvl2pPr>
            <a:lvl3pPr>
              <a:defRPr sz="2000">
                <a:solidFill>
                  <a:schemeClr val="tx1"/>
                </a:solidFill>
                <a:latin typeface="Arial" charset="0"/>
                <a:ea typeface="ＭＳ Ｐゴシック" charset="0"/>
              </a:defRPr>
            </a:lvl3pPr>
            <a:lvl4pPr>
              <a:defRPr>
                <a:solidFill>
                  <a:schemeClr val="tx1"/>
                </a:solidFill>
                <a:latin typeface="Arial" charset="0"/>
                <a:ea typeface="ＭＳ Ｐゴシック" charset="0"/>
              </a:defRPr>
            </a:lvl4pPr>
            <a:lvl5pPr>
              <a:defRPr>
                <a:solidFill>
                  <a:schemeClr val="tx1"/>
                </a:solidFill>
                <a:latin typeface="Arial" charset="0"/>
                <a:ea typeface="ＭＳ Ｐゴシック" charset="0"/>
              </a:defRPr>
            </a:lvl5pPr>
            <a:lvl6pPr eaLnBrk="0" hangingPunct="0">
              <a:buFont typeface="Wingdings" charset="0"/>
              <a:defRPr>
                <a:solidFill>
                  <a:schemeClr val="tx1"/>
                </a:solidFill>
                <a:latin typeface="Arial" charset="0"/>
                <a:ea typeface="ＭＳ Ｐゴシック" charset="0"/>
              </a:defRPr>
            </a:lvl6pPr>
            <a:lvl7pPr eaLnBrk="0" hangingPunct="0">
              <a:buFont typeface="Wingdings" charset="0"/>
              <a:defRPr>
                <a:solidFill>
                  <a:schemeClr val="tx1"/>
                </a:solidFill>
                <a:latin typeface="Arial" charset="0"/>
                <a:ea typeface="ＭＳ Ｐゴシック" charset="0"/>
              </a:defRPr>
            </a:lvl7pPr>
            <a:lvl8pPr eaLnBrk="0" hangingPunct="0">
              <a:buFont typeface="Wingdings" charset="0"/>
              <a:defRPr>
                <a:solidFill>
                  <a:schemeClr val="tx1"/>
                </a:solidFill>
                <a:latin typeface="Arial" charset="0"/>
                <a:ea typeface="ＭＳ Ｐゴシック" charset="0"/>
              </a:defRPr>
            </a:lvl8pPr>
            <a:lvl9pPr eaLnBrk="0" hangingPunct="0">
              <a:buFont typeface="Wingdings" charset="0"/>
              <a:defRPr>
                <a:solidFill>
                  <a:schemeClr val="tx1"/>
                </a:solidFill>
                <a:latin typeface="Arial" charset="0"/>
                <a:ea typeface="ＭＳ Ｐゴシック" charset="0"/>
              </a:defRPr>
            </a:lvl9pPr>
          </a:lstStyle>
          <a:p>
            <a:pPr algn="ctr">
              <a:defRPr/>
            </a:pPr>
            <a:r>
              <a:rPr lang="en-US" sz="2000" b="1" dirty="0" smtClean="0">
                <a:cs typeface="+mn-cs"/>
              </a:rPr>
              <a:t>(1) Remove</a:t>
            </a:r>
            <a:endParaRPr lang="en-US" sz="2000" b="1" dirty="0">
              <a:cs typeface="+mn-cs"/>
            </a:endParaRPr>
          </a:p>
          <a:p>
            <a:pPr algn="ctr">
              <a:defRPr/>
            </a:pPr>
            <a:r>
              <a:rPr lang="en-US" sz="2000" b="1" dirty="0">
                <a:cs typeface="+mn-cs"/>
              </a:rPr>
              <a:t>the </a:t>
            </a:r>
            <a:r>
              <a:rPr lang="en-US" sz="2000" b="1" dirty="0" smtClean="0">
                <a:cs typeface="+mn-cs"/>
              </a:rPr>
              <a:t>Hazard from Work Area</a:t>
            </a:r>
            <a:endParaRPr lang="en-US" sz="2000" dirty="0">
              <a:cs typeface="+mn-cs"/>
            </a:endParaRPr>
          </a:p>
        </p:txBody>
      </p:sp>
      <p:sp>
        <p:nvSpPr>
          <p:cNvPr id="12293" name="Text Box 8"/>
          <p:cNvSpPr txBox="1">
            <a:spLocks noChangeArrowheads="1"/>
          </p:cNvSpPr>
          <p:nvPr/>
        </p:nvSpPr>
        <p:spPr bwMode="auto">
          <a:xfrm>
            <a:off x="2590800" y="4876800"/>
            <a:ext cx="4419600" cy="7078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a:defRPr sz="2800">
                <a:solidFill>
                  <a:schemeClr val="tx1"/>
                </a:solidFill>
                <a:latin typeface="Arial" charset="0"/>
                <a:ea typeface="ＭＳ Ｐゴシック" charset="0"/>
              </a:defRPr>
            </a:lvl1pPr>
            <a:lvl2pPr>
              <a:defRPr sz="2400">
                <a:solidFill>
                  <a:schemeClr val="tx1"/>
                </a:solidFill>
                <a:latin typeface="Arial" charset="0"/>
                <a:ea typeface="ＭＳ Ｐゴシック" charset="0"/>
              </a:defRPr>
            </a:lvl2pPr>
            <a:lvl3pPr>
              <a:defRPr sz="2000">
                <a:solidFill>
                  <a:schemeClr val="tx1"/>
                </a:solidFill>
                <a:latin typeface="Arial" charset="0"/>
                <a:ea typeface="ＭＳ Ｐゴシック" charset="0"/>
              </a:defRPr>
            </a:lvl3pPr>
            <a:lvl4pPr>
              <a:defRPr>
                <a:solidFill>
                  <a:schemeClr val="tx1"/>
                </a:solidFill>
                <a:latin typeface="Arial" charset="0"/>
                <a:ea typeface="ＭＳ Ｐゴシック" charset="0"/>
              </a:defRPr>
            </a:lvl4pPr>
            <a:lvl5pPr>
              <a:defRPr>
                <a:solidFill>
                  <a:schemeClr val="tx1"/>
                </a:solidFill>
                <a:latin typeface="Arial" charset="0"/>
                <a:ea typeface="ＭＳ Ｐゴシック" charset="0"/>
              </a:defRPr>
            </a:lvl5pPr>
            <a:lvl6pPr eaLnBrk="0" hangingPunct="0">
              <a:buFont typeface="Wingdings" charset="0"/>
              <a:defRPr>
                <a:solidFill>
                  <a:schemeClr val="tx1"/>
                </a:solidFill>
                <a:latin typeface="Arial" charset="0"/>
                <a:ea typeface="ＭＳ Ｐゴシック" charset="0"/>
              </a:defRPr>
            </a:lvl6pPr>
            <a:lvl7pPr eaLnBrk="0" hangingPunct="0">
              <a:buFont typeface="Wingdings" charset="0"/>
              <a:defRPr>
                <a:solidFill>
                  <a:schemeClr val="tx1"/>
                </a:solidFill>
                <a:latin typeface="Arial" charset="0"/>
                <a:ea typeface="ＭＳ Ｐゴシック" charset="0"/>
              </a:defRPr>
            </a:lvl7pPr>
            <a:lvl8pPr eaLnBrk="0" hangingPunct="0">
              <a:buFont typeface="Wingdings" charset="0"/>
              <a:defRPr>
                <a:solidFill>
                  <a:schemeClr val="tx1"/>
                </a:solidFill>
                <a:latin typeface="Arial" charset="0"/>
                <a:ea typeface="ＭＳ Ｐゴシック" charset="0"/>
              </a:defRPr>
            </a:lvl8pPr>
            <a:lvl9pPr eaLnBrk="0" hangingPunct="0">
              <a:buFont typeface="Wingdings" charset="0"/>
              <a:defRPr>
                <a:solidFill>
                  <a:schemeClr val="tx1"/>
                </a:solidFill>
                <a:latin typeface="Arial" charset="0"/>
                <a:ea typeface="ＭＳ Ｐゴシック" charset="0"/>
              </a:defRPr>
            </a:lvl9pPr>
          </a:lstStyle>
          <a:p>
            <a:pPr algn="ctr">
              <a:spcBef>
                <a:spcPct val="50000"/>
              </a:spcBef>
              <a:defRPr/>
            </a:pPr>
            <a:r>
              <a:rPr lang="en-US" sz="2000" b="1" dirty="0" smtClean="0">
                <a:cs typeface="+mn-cs"/>
              </a:rPr>
              <a:t>(2) Review and Follow Work </a:t>
            </a:r>
            <a:r>
              <a:rPr lang="en-US" sz="2000" b="1" dirty="0">
                <a:cs typeface="+mn-cs"/>
              </a:rPr>
              <a:t>Policies and Procedures</a:t>
            </a:r>
          </a:p>
        </p:txBody>
      </p:sp>
      <p:sp>
        <p:nvSpPr>
          <p:cNvPr id="12294" name="Text Box 9"/>
          <p:cNvSpPr txBox="1">
            <a:spLocks noChangeArrowheads="1"/>
          </p:cNvSpPr>
          <p:nvPr/>
        </p:nvSpPr>
        <p:spPr bwMode="auto">
          <a:xfrm>
            <a:off x="2286000" y="6096000"/>
            <a:ext cx="5073572" cy="8540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lvl1pPr>
              <a:defRPr sz="2800">
                <a:solidFill>
                  <a:schemeClr val="tx1"/>
                </a:solidFill>
                <a:latin typeface="Arial" charset="0"/>
                <a:ea typeface="ＭＳ Ｐゴシック" charset="0"/>
              </a:defRPr>
            </a:lvl1pPr>
            <a:lvl2pPr>
              <a:defRPr sz="2400">
                <a:solidFill>
                  <a:schemeClr val="tx1"/>
                </a:solidFill>
                <a:latin typeface="Arial" charset="0"/>
                <a:ea typeface="ＭＳ Ｐゴシック" charset="0"/>
              </a:defRPr>
            </a:lvl2pPr>
            <a:lvl3pPr>
              <a:defRPr sz="2000">
                <a:solidFill>
                  <a:schemeClr val="tx1"/>
                </a:solidFill>
                <a:latin typeface="Arial" charset="0"/>
                <a:ea typeface="ＭＳ Ｐゴシック" charset="0"/>
              </a:defRPr>
            </a:lvl3pPr>
            <a:lvl4pPr>
              <a:defRPr>
                <a:solidFill>
                  <a:schemeClr val="tx1"/>
                </a:solidFill>
                <a:latin typeface="Arial" charset="0"/>
                <a:ea typeface="ＭＳ Ｐゴシック" charset="0"/>
              </a:defRPr>
            </a:lvl4pPr>
            <a:lvl5pPr>
              <a:defRPr>
                <a:solidFill>
                  <a:schemeClr val="tx1"/>
                </a:solidFill>
                <a:latin typeface="Arial" charset="0"/>
                <a:ea typeface="ＭＳ Ｐゴシック" charset="0"/>
              </a:defRPr>
            </a:lvl5pPr>
            <a:lvl6pPr eaLnBrk="0" hangingPunct="0">
              <a:buFont typeface="Wingdings" charset="0"/>
              <a:defRPr>
                <a:solidFill>
                  <a:schemeClr val="tx1"/>
                </a:solidFill>
                <a:latin typeface="Arial" charset="0"/>
                <a:ea typeface="ＭＳ Ｐゴシック" charset="0"/>
              </a:defRPr>
            </a:lvl6pPr>
            <a:lvl7pPr eaLnBrk="0" hangingPunct="0">
              <a:buFont typeface="Wingdings" charset="0"/>
              <a:defRPr>
                <a:solidFill>
                  <a:schemeClr val="tx1"/>
                </a:solidFill>
                <a:latin typeface="Arial" charset="0"/>
                <a:ea typeface="ＭＳ Ｐゴシック" charset="0"/>
              </a:defRPr>
            </a:lvl7pPr>
            <a:lvl8pPr eaLnBrk="0" hangingPunct="0">
              <a:buFont typeface="Wingdings" charset="0"/>
              <a:defRPr>
                <a:solidFill>
                  <a:schemeClr val="tx1"/>
                </a:solidFill>
                <a:latin typeface="Arial" charset="0"/>
                <a:ea typeface="ＭＳ Ｐゴシック" charset="0"/>
              </a:defRPr>
            </a:lvl8pPr>
            <a:lvl9pPr eaLnBrk="0" hangingPunct="0">
              <a:buFont typeface="Wingdings" charset="0"/>
              <a:defRPr>
                <a:solidFill>
                  <a:schemeClr val="tx1"/>
                </a:solidFill>
                <a:latin typeface="Arial" charset="0"/>
                <a:ea typeface="ＭＳ Ｐゴシック" charset="0"/>
              </a:defRPr>
            </a:lvl9pPr>
          </a:lstStyle>
          <a:p>
            <a:pPr algn="ctr">
              <a:spcBef>
                <a:spcPct val="50000"/>
              </a:spcBef>
              <a:defRPr/>
            </a:pPr>
            <a:r>
              <a:rPr lang="en-US" sz="2000" b="1" dirty="0" smtClean="0">
                <a:cs typeface="+mn-cs"/>
              </a:rPr>
              <a:t>(3) Wear Personal </a:t>
            </a:r>
            <a:r>
              <a:rPr lang="en-US" sz="2000" b="1" dirty="0">
                <a:cs typeface="+mn-cs"/>
              </a:rPr>
              <a:t>Protective Equipment </a:t>
            </a:r>
          </a:p>
          <a:p>
            <a:pPr algn="ctr">
              <a:spcBef>
                <a:spcPct val="50000"/>
              </a:spcBef>
              <a:defRPr/>
            </a:pPr>
            <a:endParaRPr lang="en-US" sz="2000" dirty="0">
              <a:cs typeface="+mn-cs"/>
            </a:endParaRPr>
          </a:p>
        </p:txBody>
      </p:sp>
      <p:sp>
        <p:nvSpPr>
          <p:cNvPr id="12295" name="Line 10" title="Separation line"/>
          <p:cNvSpPr>
            <a:spLocks noChangeShapeType="1"/>
          </p:cNvSpPr>
          <p:nvPr/>
        </p:nvSpPr>
        <p:spPr bwMode="auto">
          <a:xfrm>
            <a:off x="2971800" y="4572000"/>
            <a:ext cx="3581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12296" name="Line 11" title="Separation line"/>
          <p:cNvSpPr>
            <a:spLocks noChangeShapeType="1"/>
          </p:cNvSpPr>
          <p:nvPr/>
        </p:nvSpPr>
        <p:spPr bwMode="auto">
          <a:xfrm>
            <a:off x="2057400" y="5715000"/>
            <a:ext cx="54102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2" name="Slide Number Placeholder 1"/>
          <p:cNvSpPr>
            <a:spLocks noGrp="1"/>
          </p:cNvSpPr>
          <p:nvPr>
            <p:ph type="sldNum" sz="quarter" idx="12"/>
          </p:nvPr>
        </p:nvSpPr>
        <p:spPr/>
        <p:txBody>
          <a:bodyPr/>
          <a:lstStyle/>
          <a:p>
            <a:fld id="{12775FB8-FE8B-CA4D-AF74-1335A0F8AE96}" type="slidenum">
              <a:rPr lang="en-US" smtClean="0"/>
              <a:t>17</a:t>
            </a:fld>
            <a:endParaRPr lang="en-US"/>
          </a:p>
        </p:txBody>
      </p:sp>
    </p:spTree>
    <p:extLst>
      <p:ext uri="{BB962C8B-B14F-4D97-AF65-F5344CB8AC3E}">
        <p14:creationId xmlns:p14="http://schemas.microsoft.com/office/powerpoint/2010/main" val="9948740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 Remove the Hazardous Chemical</a:t>
            </a:r>
            <a:endParaRPr lang="en-US" dirty="0"/>
          </a:p>
        </p:txBody>
      </p:sp>
      <p:sp>
        <p:nvSpPr>
          <p:cNvPr id="3" name="Content Placeholder 2"/>
          <p:cNvSpPr>
            <a:spLocks noGrp="1"/>
          </p:cNvSpPr>
          <p:nvPr>
            <p:ph idx="1"/>
          </p:nvPr>
        </p:nvSpPr>
        <p:spPr/>
        <p:txBody>
          <a:bodyPr/>
          <a:lstStyle/>
          <a:p>
            <a:r>
              <a:rPr lang="en-US" dirty="0" smtClean="0"/>
              <a:t>Remove the chemical hazard from work area  </a:t>
            </a:r>
          </a:p>
          <a:p>
            <a:r>
              <a:rPr lang="en-US" dirty="0"/>
              <a:t>Choose nontoxic </a:t>
            </a:r>
            <a:r>
              <a:rPr lang="en-US" dirty="0" smtClean="0"/>
              <a:t>products</a:t>
            </a:r>
          </a:p>
          <a:p>
            <a:pPr lvl="1"/>
            <a:r>
              <a:rPr lang="en-US" dirty="0" smtClean="0"/>
              <a:t>“</a:t>
            </a:r>
            <a:r>
              <a:rPr lang="en-US" dirty="0"/>
              <a:t>Green Seal Certified” </a:t>
            </a:r>
          </a:p>
          <a:p>
            <a:pPr lvl="1"/>
            <a:r>
              <a:rPr lang="en-US" dirty="0"/>
              <a:t>“</a:t>
            </a:r>
            <a:r>
              <a:rPr lang="en-US" dirty="0" err="1"/>
              <a:t>Ecologo</a:t>
            </a:r>
            <a:r>
              <a:rPr lang="en-US" dirty="0"/>
              <a:t> UL”</a:t>
            </a:r>
          </a:p>
          <a:p>
            <a:pPr lvl="1"/>
            <a:r>
              <a:rPr lang="en-US" dirty="0"/>
              <a:t>“Safer Choice”</a:t>
            </a:r>
          </a:p>
          <a:p>
            <a:endParaRPr lang="en-US" dirty="0"/>
          </a:p>
        </p:txBody>
      </p:sp>
      <p:sp>
        <p:nvSpPr>
          <p:cNvPr id="4" name="Slide Number Placeholder 3"/>
          <p:cNvSpPr>
            <a:spLocks noGrp="1"/>
          </p:cNvSpPr>
          <p:nvPr>
            <p:ph type="sldNum" sz="quarter" idx="12"/>
          </p:nvPr>
        </p:nvSpPr>
        <p:spPr/>
        <p:txBody>
          <a:bodyPr/>
          <a:lstStyle/>
          <a:p>
            <a:fld id="{12775FB8-FE8B-CA4D-AF74-1335A0F8AE96}" type="slidenum">
              <a:rPr lang="en-US" smtClean="0"/>
              <a:t>18</a:t>
            </a:fld>
            <a:endParaRPr lang="en-US"/>
          </a:p>
        </p:txBody>
      </p:sp>
    </p:spTree>
    <p:extLst>
      <p:ext uri="{BB962C8B-B14F-4D97-AF65-F5344CB8AC3E}">
        <p14:creationId xmlns:p14="http://schemas.microsoft.com/office/powerpoint/2010/main" val="22775565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Work Policies and Procedures</a:t>
            </a:r>
            <a:endParaRPr lang="en-US" dirty="0"/>
          </a:p>
        </p:txBody>
      </p:sp>
      <p:sp>
        <p:nvSpPr>
          <p:cNvPr id="3" name="Content Placeholder 2"/>
          <p:cNvSpPr>
            <a:spLocks noGrp="1"/>
          </p:cNvSpPr>
          <p:nvPr>
            <p:ph idx="1"/>
          </p:nvPr>
        </p:nvSpPr>
        <p:spPr/>
        <p:txBody>
          <a:bodyPr/>
          <a:lstStyle/>
          <a:p>
            <a:r>
              <a:rPr lang="en-US" dirty="0" smtClean="0"/>
              <a:t>Train on reading labels and know what symbols and warnings mean</a:t>
            </a:r>
          </a:p>
          <a:p>
            <a:r>
              <a:rPr lang="en-US" dirty="0" smtClean="0"/>
              <a:t>Use small amounts of chemicals, measuring &amp; diluting them </a:t>
            </a:r>
          </a:p>
          <a:p>
            <a:r>
              <a:rPr lang="en-US" dirty="0" smtClean="0"/>
              <a:t>Use tools to avoid direct contact with chemicals</a:t>
            </a:r>
          </a:p>
          <a:p>
            <a:r>
              <a:rPr lang="en-US" dirty="0" smtClean="0"/>
              <a:t>Cover and store chemicals safely</a:t>
            </a:r>
          </a:p>
          <a:p>
            <a:endParaRPr lang="en-US" dirty="0"/>
          </a:p>
        </p:txBody>
      </p:sp>
      <p:sp>
        <p:nvSpPr>
          <p:cNvPr id="4" name="Slide Number Placeholder 3"/>
          <p:cNvSpPr>
            <a:spLocks noGrp="1"/>
          </p:cNvSpPr>
          <p:nvPr>
            <p:ph type="sldNum" sz="quarter" idx="12"/>
          </p:nvPr>
        </p:nvSpPr>
        <p:spPr/>
        <p:txBody>
          <a:bodyPr/>
          <a:lstStyle/>
          <a:p>
            <a:fld id="{12775FB8-FE8B-CA4D-AF74-1335A0F8AE96}" type="slidenum">
              <a:rPr lang="en-US" smtClean="0"/>
              <a:t>19</a:t>
            </a:fld>
            <a:endParaRPr lang="en-US"/>
          </a:p>
        </p:txBody>
      </p:sp>
    </p:spTree>
    <p:extLst>
      <p:ext uri="{BB962C8B-B14F-4D97-AF65-F5344CB8AC3E}">
        <p14:creationId xmlns:p14="http://schemas.microsoft.com/office/powerpoint/2010/main" val="42664619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Training Objectives</a:t>
            </a:r>
          </a:p>
        </p:txBody>
      </p:sp>
      <p:sp>
        <p:nvSpPr>
          <p:cNvPr id="3" name="Content Placeholder 2"/>
          <p:cNvSpPr>
            <a:spLocks noGrp="1"/>
          </p:cNvSpPr>
          <p:nvPr>
            <p:ph idx="1"/>
          </p:nvPr>
        </p:nvSpPr>
        <p:spPr/>
        <p:txBody>
          <a:bodyPr/>
          <a:lstStyle/>
          <a:p>
            <a:r>
              <a:rPr lang="en-US" dirty="0"/>
              <a:t>Employer </a:t>
            </a:r>
            <a:r>
              <a:rPr lang="en-US" b="1" dirty="0"/>
              <a:t>requirements</a:t>
            </a:r>
            <a:r>
              <a:rPr lang="en-US" dirty="0"/>
              <a:t> for chemical safety at the workplace</a:t>
            </a:r>
          </a:p>
          <a:p>
            <a:r>
              <a:rPr lang="en-US" dirty="0"/>
              <a:t>How to </a:t>
            </a:r>
            <a:r>
              <a:rPr lang="en-US" b="1" dirty="0"/>
              <a:t>recognize</a:t>
            </a:r>
            <a:r>
              <a:rPr lang="en-US" dirty="0"/>
              <a:t> chemical hazards associated with the workplace</a:t>
            </a:r>
          </a:p>
          <a:p>
            <a:r>
              <a:rPr lang="en-US" dirty="0"/>
              <a:t>How chemical hazards </a:t>
            </a:r>
            <a:r>
              <a:rPr lang="en-US" b="1" dirty="0"/>
              <a:t>affect</a:t>
            </a:r>
            <a:r>
              <a:rPr lang="en-US" dirty="0"/>
              <a:t> the body</a:t>
            </a:r>
          </a:p>
          <a:p>
            <a:r>
              <a:rPr lang="en-US" dirty="0"/>
              <a:t>How to </a:t>
            </a:r>
            <a:r>
              <a:rPr lang="en-US" b="1" dirty="0"/>
              <a:t>handle</a:t>
            </a:r>
            <a:r>
              <a:rPr lang="en-US" dirty="0"/>
              <a:t> chemicals safely in the workplace</a:t>
            </a:r>
          </a:p>
          <a:p>
            <a:endParaRPr lang="en-US" dirty="0"/>
          </a:p>
          <a:p>
            <a:endParaRPr lang="en-US" dirty="0"/>
          </a:p>
        </p:txBody>
      </p:sp>
      <p:sp>
        <p:nvSpPr>
          <p:cNvPr id="4" name="Slide Number Placeholder 3"/>
          <p:cNvSpPr>
            <a:spLocks noGrp="1"/>
          </p:cNvSpPr>
          <p:nvPr>
            <p:ph type="sldNum" sz="quarter" idx="12"/>
          </p:nvPr>
        </p:nvSpPr>
        <p:spPr/>
        <p:txBody>
          <a:bodyPr/>
          <a:lstStyle/>
          <a:p>
            <a:fld id="{12775FB8-FE8B-CA4D-AF74-1335A0F8AE96}" type="slidenum">
              <a:rPr lang="en-US" smtClean="0"/>
              <a:t>2</a:t>
            </a:fld>
            <a:endParaRPr lang="en-US"/>
          </a:p>
        </p:txBody>
      </p:sp>
    </p:spTree>
    <p:extLst>
      <p:ext uri="{BB962C8B-B14F-4D97-AF65-F5344CB8AC3E}">
        <p14:creationId xmlns:p14="http://schemas.microsoft.com/office/powerpoint/2010/main" val="31104786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Learn to </a:t>
            </a:r>
            <a:r>
              <a:rPr lang="en-US" dirty="0"/>
              <a:t>r</a:t>
            </a:r>
            <a:r>
              <a:rPr lang="en-US" dirty="0" smtClean="0"/>
              <a:t>ead Chemical Hazard Labels</a:t>
            </a:r>
            <a:endParaRPr lang="en-US" dirty="0"/>
          </a:p>
        </p:txBody>
      </p:sp>
      <p:sp>
        <p:nvSpPr>
          <p:cNvPr id="3" name="Content Placeholder 2"/>
          <p:cNvSpPr>
            <a:spLocks noGrp="1"/>
          </p:cNvSpPr>
          <p:nvPr>
            <p:ph idx="1"/>
          </p:nvPr>
        </p:nvSpPr>
        <p:spPr/>
        <p:txBody>
          <a:bodyPr/>
          <a:lstStyle/>
          <a:p>
            <a:r>
              <a:rPr lang="en-US" dirty="0" smtClean="0"/>
              <a:t>Train on reading labels and knowing what symbols and warnings mean</a:t>
            </a:r>
            <a:endParaRPr lang="en-US" dirty="0"/>
          </a:p>
        </p:txBody>
      </p:sp>
      <p:sp>
        <p:nvSpPr>
          <p:cNvPr id="4" name="Slide Number Placeholder 3"/>
          <p:cNvSpPr>
            <a:spLocks noGrp="1"/>
          </p:cNvSpPr>
          <p:nvPr>
            <p:ph type="sldNum" sz="quarter" idx="12"/>
          </p:nvPr>
        </p:nvSpPr>
        <p:spPr/>
        <p:txBody>
          <a:bodyPr/>
          <a:lstStyle/>
          <a:p>
            <a:fld id="{12775FB8-FE8B-CA4D-AF74-1335A0F8AE96}" type="slidenum">
              <a:rPr lang="en-US" smtClean="0"/>
              <a:t>20</a:t>
            </a:fld>
            <a:endParaRPr lang="en-US"/>
          </a:p>
        </p:txBody>
      </p:sp>
    </p:spTree>
    <p:extLst>
      <p:ext uri="{BB962C8B-B14F-4D97-AF65-F5344CB8AC3E}">
        <p14:creationId xmlns:p14="http://schemas.microsoft.com/office/powerpoint/2010/main" val="26287710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title="SDS sheet"/>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4467225" y="2255520"/>
            <a:ext cx="4171950" cy="4267200"/>
          </a:xfrm>
          <a:prstGeom prst="rect">
            <a:avLst/>
          </a:prstGeom>
        </p:spPr>
      </p:pic>
      <p:sp>
        <p:nvSpPr>
          <p:cNvPr id="7" name="Title 1"/>
          <p:cNvSpPr>
            <a:spLocks noGrp="1"/>
          </p:cNvSpPr>
          <p:nvPr>
            <p:ph type="title"/>
          </p:nvPr>
        </p:nvSpPr>
        <p:spPr>
          <a:xfrm>
            <a:off x="946150" y="609600"/>
            <a:ext cx="7794625" cy="1143000"/>
          </a:xfrm>
        </p:spPr>
        <p:txBody>
          <a:bodyPr/>
          <a:lstStyle/>
          <a:p>
            <a:pPr>
              <a:defRPr/>
            </a:pPr>
            <a:r>
              <a:rPr lang="en-US" dirty="0">
                <a:latin typeface="+mn-lt"/>
                <a:ea typeface="+mj-ea"/>
                <a:cs typeface="+mj-cs"/>
              </a:rPr>
              <a:t>Required Elements on a Label</a:t>
            </a:r>
          </a:p>
        </p:txBody>
      </p:sp>
      <p:sp>
        <p:nvSpPr>
          <p:cNvPr id="8" name="TextBox 7"/>
          <p:cNvSpPr txBox="1"/>
          <p:nvPr/>
        </p:nvSpPr>
        <p:spPr>
          <a:xfrm>
            <a:off x="769938" y="2362200"/>
            <a:ext cx="3276600" cy="4800600"/>
          </a:xfrm>
          <a:prstGeom prst="rect">
            <a:avLst/>
          </a:prstGeom>
          <a:noFill/>
        </p:spPr>
        <p:txBody>
          <a:bodyPr>
            <a:spAutoFit/>
          </a:bodyPr>
          <a:lstStyle/>
          <a:p>
            <a:pPr>
              <a:defRPr/>
            </a:pPr>
            <a:r>
              <a:rPr lang="en-US" b="1" dirty="0">
                <a:ea typeface="+mn-ea"/>
                <a:cs typeface="+mn-cs"/>
              </a:rPr>
              <a:t>Information should be in the same order for all labels</a:t>
            </a:r>
          </a:p>
          <a:p>
            <a:pPr>
              <a:defRPr/>
            </a:pPr>
            <a:endParaRPr lang="en-US" dirty="0">
              <a:ea typeface="+mn-ea"/>
              <a:cs typeface="+mn-cs"/>
            </a:endParaRPr>
          </a:p>
          <a:p>
            <a:pPr>
              <a:defRPr/>
            </a:pPr>
            <a:r>
              <a:rPr lang="en-US" dirty="0">
                <a:ea typeface="+mn-ea"/>
                <a:cs typeface="+mn-cs"/>
              </a:rPr>
              <a:t>Labels MUST include:</a:t>
            </a:r>
          </a:p>
          <a:p>
            <a:pPr marL="285750" indent="-285750">
              <a:buFont typeface="Arial" panose="020B0604020202020204" pitchFamily="34" charset="0"/>
              <a:buChar char="•"/>
              <a:defRPr/>
            </a:pPr>
            <a:r>
              <a:rPr lang="en-US" b="1" dirty="0">
                <a:solidFill>
                  <a:srgbClr val="FF0000"/>
                </a:solidFill>
                <a:ea typeface="+mn-ea"/>
                <a:cs typeface="+mn-cs"/>
              </a:rPr>
              <a:t>Product Identifier</a:t>
            </a:r>
          </a:p>
          <a:p>
            <a:pPr marL="285750" indent="-285750">
              <a:buFont typeface="Arial" panose="020B0604020202020204" pitchFamily="34" charset="0"/>
              <a:buChar char="•"/>
              <a:defRPr/>
            </a:pPr>
            <a:r>
              <a:rPr lang="en-US" b="1" dirty="0">
                <a:solidFill>
                  <a:srgbClr val="FF0000"/>
                </a:solidFill>
                <a:ea typeface="+mn-ea"/>
                <a:cs typeface="+mn-cs"/>
              </a:rPr>
              <a:t>Supplier Identifier</a:t>
            </a:r>
          </a:p>
          <a:p>
            <a:pPr marL="285750" indent="-285750">
              <a:buFont typeface="Arial" panose="020B0604020202020204" pitchFamily="34" charset="0"/>
              <a:buChar char="•"/>
              <a:defRPr/>
            </a:pPr>
            <a:r>
              <a:rPr lang="en-US" b="1" dirty="0">
                <a:solidFill>
                  <a:srgbClr val="FF0000"/>
                </a:solidFill>
                <a:ea typeface="+mn-ea"/>
                <a:cs typeface="+mn-cs"/>
              </a:rPr>
              <a:t>Chemical Identity</a:t>
            </a:r>
          </a:p>
          <a:p>
            <a:pPr marL="285750" indent="-285750">
              <a:buFont typeface="Arial" panose="020B0604020202020204" pitchFamily="34" charset="0"/>
              <a:buChar char="•"/>
              <a:defRPr/>
            </a:pPr>
            <a:r>
              <a:rPr lang="en-US" dirty="0">
                <a:ea typeface="+mn-ea"/>
                <a:cs typeface="+mn-cs"/>
              </a:rPr>
              <a:t>Hazard Pictograms *</a:t>
            </a:r>
          </a:p>
          <a:p>
            <a:pPr marL="285750" indent="-285750">
              <a:buFont typeface="Arial" panose="020B0604020202020204" pitchFamily="34" charset="0"/>
              <a:buChar char="•"/>
              <a:defRPr/>
            </a:pPr>
            <a:r>
              <a:rPr lang="en-US" dirty="0">
                <a:ea typeface="+mn-ea"/>
                <a:cs typeface="+mn-cs"/>
              </a:rPr>
              <a:t>Signal Words *</a:t>
            </a:r>
          </a:p>
          <a:p>
            <a:pPr marL="285750" indent="-285750">
              <a:buFont typeface="Arial" panose="020B0604020202020204" pitchFamily="34" charset="0"/>
              <a:buChar char="•"/>
              <a:defRPr/>
            </a:pPr>
            <a:r>
              <a:rPr lang="en-US" dirty="0">
                <a:ea typeface="+mn-ea"/>
                <a:cs typeface="+mn-cs"/>
              </a:rPr>
              <a:t>Hazard Statements *</a:t>
            </a:r>
          </a:p>
          <a:p>
            <a:pPr marL="285750" indent="-285750">
              <a:buFont typeface="Arial" panose="020B0604020202020204" pitchFamily="34" charset="0"/>
              <a:buChar char="•"/>
              <a:defRPr/>
            </a:pPr>
            <a:r>
              <a:rPr lang="en-US" dirty="0">
                <a:ea typeface="+mn-ea"/>
                <a:cs typeface="+mn-cs"/>
              </a:rPr>
              <a:t>Precautionary Information</a:t>
            </a:r>
          </a:p>
          <a:p>
            <a:pPr marL="285750" indent="-285750">
              <a:buFont typeface="Arial" panose="020B0604020202020204" pitchFamily="34" charset="0"/>
              <a:buChar char="•"/>
              <a:defRPr/>
            </a:pPr>
            <a:endParaRPr lang="en-US" dirty="0">
              <a:ea typeface="+mn-ea"/>
              <a:cs typeface="+mn-cs"/>
            </a:endParaRPr>
          </a:p>
          <a:p>
            <a:pPr>
              <a:defRPr/>
            </a:pPr>
            <a:r>
              <a:rPr lang="en-US" b="1" dirty="0">
                <a:ea typeface="+mn-ea"/>
                <a:cs typeface="+mn-cs"/>
              </a:rPr>
              <a:t>The items with * are hazard warning and MUST be located together on the label!</a:t>
            </a:r>
          </a:p>
          <a:p>
            <a:pPr marL="285750" indent="-285750">
              <a:buFont typeface="Arial" panose="020B0604020202020204" pitchFamily="34" charset="0"/>
              <a:buChar char="•"/>
              <a:defRPr/>
            </a:pPr>
            <a:endParaRPr lang="en-US" dirty="0">
              <a:ea typeface="+mn-ea"/>
              <a:cs typeface="+mn-cs"/>
            </a:endParaRPr>
          </a:p>
        </p:txBody>
      </p:sp>
      <p:cxnSp>
        <p:nvCxnSpPr>
          <p:cNvPr id="5" name="Straight Arrow Connector 4" title="Arrow"/>
          <p:cNvCxnSpPr/>
          <p:nvPr/>
        </p:nvCxnSpPr>
        <p:spPr>
          <a:xfrm flipV="1">
            <a:off x="3154680" y="2960370"/>
            <a:ext cx="1805940" cy="914400"/>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fld id="{12775FB8-FE8B-CA4D-AF74-1335A0F8AE96}" type="slidenum">
              <a:rPr lang="en-US" smtClean="0"/>
              <a:t>21</a:t>
            </a:fld>
            <a:endParaRPr lang="en-US"/>
          </a:p>
        </p:txBody>
      </p:sp>
    </p:spTree>
    <p:extLst>
      <p:ext uri="{BB962C8B-B14F-4D97-AF65-F5344CB8AC3E}">
        <p14:creationId xmlns:p14="http://schemas.microsoft.com/office/powerpoint/2010/main" val="17876542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Hazard Pictograms</a:t>
            </a:r>
            <a:endParaRPr lang="en-US" dirty="0"/>
          </a:p>
        </p:txBody>
      </p:sp>
      <p:sp>
        <p:nvSpPr>
          <p:cNvPr id="3" name="Content Placeholder 2"/>
          <p:cNvSpPr>
            <a:spLocks noGrp="1"/>
          </p:cNvSpPr>
          <p:nvPr>
            <p:ph idx="1"/>
          </p:nvPr>
        </p:nvSpPr>
        <p:spPr/>
        <p:txBody>
          <a:bodyPr/>
          <a:lstStyle/>
          <a:p>
            <a:r>
              <a:rPr lang="en-US" dirty="0" smtClean="0"/>
              <a:t>Pictograms are required on labels to alert users of the chemical hazards.  Pictograms consists of a symbol on a white background framed within a red border and represents a distinct hazard. </a:t>
            </a:r>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12775FB8-FE8B-CA4D-AF74-1335A0F8AE96}" type="slidenum">
              <a:rPr lang="en-US" smtClean="0"/>
              <a:t>22</a:t>
            </a:fld>
            <a:endParaRPr lang="en-US"/>
          </a:p>
        </p:txBody>
      </p:sp>
    </p:spTree>
    <p:extLst>
      <p:ext uri="{BB962C8B-B14F-4D97-AF65-F5344CB8AC3E}">
        <p14:creationId xmlns:p14="http://schemas.microsoft.com/office/powerpoint/2010/main" val="24849706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title="Pictograms of Hazards"/>
          <p:cNvPicPr>
            <a:picLocks noGrp="1" noChangeAspect="1"/>
          </p:cNvPicPr>
          <p:nvPr>
            <p:ph idx="1"/>
          </p:nvPr>
        </p:nvPicPr>
        <p:blipFill>
          <a:blip r:embed="rId3">
            <a:extLst>
              <a:ext uri="{28A0092B-C50C-407E-A947-70E740481C1C}">
                <a14:useLocalDpi xmlns:a14="http://schemas.microsoft.com/office/drawing/2010/main"/>
              </a:ext>
            </a:extLst>
          </a:blip>
          <a:stretch>
            <a:fillRect/>
          </a:stretch>
        </p:blipFill>
        <p:spPr>
          <a:xfrm>
            <a:off x="524400" y="1211897"/>
            <a:ext cx="7963827" cy="5303837"/>
          </a:xfrm>
        </p:spPr>
      </p:pic>
      <p:sp>
        <p:nvSpPr>
          <p:cNvPr id="2" name="Title 1"/>
          <p:cNvSpPr>
            <a:spLocks noGrp="1"/>
          </p:cNvSpPr>
          <p:nvPr>
            <p:ph type="title"/>
          </p:nvPr>
        </p:nvSpPr>
        <p:spPr/>
        <p:txBody>
          <a:bodyPr>
            <a:normAutofit/>
          </a:bodyPr>
          <a:lstStyle/>
          <a:p>
            <a:r>
              <a:rPr lang="en-US" sz="3200" dirty="0" smtClean="0"/>
              <a:t>Pictograms and Hazards</a:t>
            </a:r>
            <a:endParaRPr lang="en-US" sz="3200" dirty="0"/>
          </a:p>
        </p:txBody>
      </p:sp>
      <p:sp>
        <p:nvSpPr>
          <p:cNvPr id="3" name="Slide Number Placeholder 2"/>
          <p:cNvSpPr>
            <a:spLocks noGrp="1"/>
          </p:cNvSpPr>
          <p:nvPr>
            <p:ph type="sldNum" sz="quarter" idx="12"/>
          </p:nvPr>
        </p:nvSpPr>
        <p:spPr/>
        <p:txBody>
          <a:bodyPr/>
          <a:lstStyle/>
          <a:p>
            <a:fld id="{12775FB8-FE8B-CA4D-AF74-1335A0F8AE96}" type="slidenum">
              <a:rPr lang="en-US" smtClean="0"/>
              <a:t>23</a:t>
            </a:fld>
            <a:endParaRPr lang="en-US"/>
          </a:p>
        </p:txBody>
      </p:sp>
    </p:spTree>
    <p:extLst>
      <p:ext uri="{BB962C8B-B14F-4D97-AF65-F5344CB8AC3E}">
        <p14:creationId xmlns:p14="http://schemas.microsoft.com/office/powerpoint/2010/main" val="22601402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Hazard Signal Words</a:t>
            </a:r>
            <a:endParaRPr lang="en-US" dirty="0"/>
          </a:p>
        </p:txBody>
      </p:sp>
      <p:sp>
        <p:nvSpPr>
          <p:cNvPr id="3" name="Content Placeholder 2"/>
          <p:cNvSpPr>
            <a:spLocks noGrp="1"/>
          </p:cNvSpPr>
          <p:nvPr>
            <p:ph idx="1"/>
          </p:nvPr>
        </p:nvSpPr>
        <p:spPr/>
        <p:txBody>
          <a:bodyPr/>
          <a:lstStyle/>
          <a:p>
            <a:r>
              <a:rPr lang="en-US" dirty="0" smtClean="0"/>
              <a:t>There are two Signal </a:t>
            </a:r>
            <a:r>
              <a:rPr lang="en-US" dirty="0"/>
              <a:t>W</a:t>
            </a:r>
            <a:r>
              <a:rPr lang="en-US" dirty="0" smtClean="0"/>
              <a:t>ords used in chemical labels:  DANGER or WARNING</a:t>
            </a:r>
          </a:p>
          <a:p>
            <a:r>
              <a:rPr lang="en-US" dirty="0" smtClean="0"/>
              <a:t>DANGER is used for more severe hazards</a:t>
            </a:r>
          </a:p>
          <a:p>
            <a:r>
              <a:rPr lang="en-US" dirty="0" smtClean="0"/>
              <a:t>WARNING is used for less severe hazards</a:t>
            </a:r>
            <a:endParaRPr lang="en-US" dirty="0"/>
          </a:p>
        </p:txBody>
      </p:sp>
      <p:sp>
        <p:nvSpPr>
          <p:cNvPr id="4" name="Slide Number Placeholder 3"/>
          <p:cNvSpPr>
            <a:spLocks noGrp="1"/>
          </p:cNvSpPr>
          <p:nvPr>
            <p:ph type="sldNum" sz="quarter" idx="12"/>
          </p:nvPr>
        </p:nvSpPr>
        <p:spPr/>
        <p:txBody>
          <a:bodyPr/>
          <a:lstStyle/>
          <a:p>
            <a:fld id="{12775FB8-FE8B-CA4D-AF74-1335A0F8AE96}" type="slidenum">
              <a:rPr lang="en-US" smtClean="0"/>
              <a:t>24</a:t>
            </a:fld>
            <a:endParaRPr lang="en-US"/>
          </a:p>
        </p:txBody>
      </p:sp>
    </p:spTree>
    <p:extLst>
      <p:ext uri="{BB962C8B-B14F-4D97-AF65-F5344CB8AC3E}">
        <p14:creationId xmlns:p14="http://schemas.microsoft.com/office/powerpoint/2010/main" val="21390042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Hazard Statements</a:t>
            </a:r>
            <a:endParaRPr lang="en-US" dirty="0"/>
          </a:p>
        </p:txBody>
      </p:sp>
      <p:sp>
        <p:nvSpPr>
          <p:cNvPr id="3" name="Content Placeholder 2"/>
          <p:cNvSpPr>
            <a:spLocks noGrp="1"/>
          </p:cNvSpPr>
          <p:nvPr>
            <p:ph idx="1"/>
          </p:nvPr>
        </p:nvSpPr>
        <p:spPr/>
        <p:txBody>
          <a:bodyPr/>
          <a:lstStyle/>
          <a:p>
            <a:r>
              <a:rPr lang="en-US" dirty="0" smtClean="0"/>
              <a:t>Hazard statements provide wording to indicate the hazards of the chemical product, including, when appropriate, the degree of the hazard </a:t>
            </a:r>
            <a:endParaRPr lang="en-US" dirty="0"/>
          </a:p>
        </p:txBody>
      </p:sp>
      <p:sp>
        <p:nvSpPr>
          <p:cNvPr id="4" name="Slide Number Placeholder 3"/>
          <p:cNvSpPr>
            <a:spLocks noGrp="1"/>
          </p:cNvSpPr>
          <p:nvPr>
            <p:ph type="sldNum" sz="quarter" idx="12"/>
          </p:nvPr>
        </p:nvSpPr>
        <p:spPr/>
        <p:txBody>
          <a:bodyPr/>
          <a:lstStyle/>
          <a:p>
            <a:fld id="{12775FB8-FE8B-CA4D-AF74-1335A0F8AE96}" type="slidenum">
              <a:rPr lang="en-US" smtClean="0"/>
              <a:t>25</a:t>
            </a:fld>
            <a:endParaRPr lang="en-US"/>
          </a:p>
        </p:txBody>
      </p:sp>
    </p:spTree>
    <p:extLst>
      <p:ext uri="{BB962C8B-B14F-4D97-AF65-F5344CB8AC3E}">
        <p14:creationId xmlns:p14="http://schemas.microsoft.com/office/powerpoint/2010/main" val="8575639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Safety Data Sheets (SDS)</a:t>
            </a:r>
          </a:p>
        </p:txBody>
      </p:sp>
      <p:sp>
        <p:nvSpPr>
          <p:cNvPr id="3" name="Content Placeholder 2"/>
          <p:cNvSpPr>
            <a:spLocks noGrp="1"/>
          </p:cNvSpPr>
          <p:nvPr>
            <p:ph idx="1"/>
          </p:nvPr>
        </p:nvSpPr>
        <p:spPr/>
        <p:txBody>
          <a:bodyPr>
            <a:normAutofit fontScale="92500" lnSpcReduction="10000"/>
          </a:bodyPr>
          <a:lstStyle/>
          <a:p>
            <a:r>
              <a:rPr lang="en-US" sz="3000" dirty="0" smtClean="0"/>
              <a:t>For information about chemical hazards, Safety </a:t>
            </a:r>
            <a:r>
              <a:rPr lang="en-US" sz="3000" dirty="0"/>
              <a:t>Data Sheets provide valuable </a:t>
            </a:r>
            <a:r>
              <a:rPr lang="en-US" sz="3000" dirty="0" smtClean="0"/>
              <a:t>facts about chemicals and how </a:t>
            </a:r>
            <a:r>
              <a:rPr lang="en-US" sz="3000" dirty="0"/>
              <a:t>to handle them.  It contains:</a:t>
            </a:r>
          </a:p>
          <a:p>
            <a:pPr lvl="1"/>
            <a:r>
              <a:rPr lang="en-US" sz="2600" dirty="0"/>
              <a:t>Product name, manufacturer, contact information and emergency number</a:t>
            </a:r>
          </a:p>
          <a:p>
            <a:pPr lvl="1"/>
            <a:r>
              <a:rPr lang="en-US" sz="2600" dirty="0"/>
              <a:t>Hazard identification</a:t>
            </a:r>
          </a:p>
          <a:p>
            <a:pPr lvl="1"/>
            <a:r>
              <a:rPr lang="en-US" sz="2600" dirty="0"/>
              <a:t>Information on chemical ingredients</a:t>
            </a:r>
          </a:p>
          <a:p>
            <a:pPr lvl="1"/>
            <a:r>
              <a:rPr lang="en-US" sz="2600" dirty="0"/>
              <a:t>First-aid measures</a:t>
            </a:r>
          </a:p>
          <a:p>
            <a:pPr lvl="1"/>
            <a:r>
              <a:rPr lang="en-US" sz="2600" dirty="0"/>
              <a:t>Firefighting measures</a:t>
            </a:r>
          </a:p>
          <a:p>
            <a:pPr lvl="1"/>
            <a:r>
              <a:rPr lang="en-US" sz="2600" dirty="0"/>
              <a:t>Accidental release measures</a:t>
            </a:r>
          </a:p>
          <a:p>
            <a:pPr lvl="1"/>
            <a:r>
              <a:rPr lang="en-US" sz="2600" dirty="0"/>
              <a:t>Handling and storage</a:t>
            </a:r>
          </a:p>
          <a:p>
            <a:pPr lvl="1"/>
            <a:endParaRPr lang="en-US" sz="2600" dirty="0"/>
          </a:p>
          <a:p>
            <a:pPr marL="82550" indent="0">
              <a:buNone/>
              <a:defRPr/>
            </a:pPr>
            <a:endParaRPr lang="en-US" sz="2400" dirty="0">
              <a:latin typeface="Arial" charset="0"/>
            </a:endParaRPr>
          </a:p>
          <a:p>
            <a:pPr marL="457200" lvl="1" indent="0">
              <a:buNone/>
            </a:pPr>
            <a:endParaRPr lang="en-US" dirty="0"/>
          </a:p>
          <a:p>
            <a:endParaRPr lang="en-US" dirty="0"/>
          </a:p>
        </p:txBody>
      </p:sp>
      <p:sp>
        <p:nvSpPr>
          <p:cNvPr id="5" name="Slide Number Placeholder 4"/>
          <p:cNvSpPr>
            <a:spLocks noGrp="1"/>
          </p:cNvSpPr>
          <p:nvPr>
            <p:ph type="sldNum" sz="quarter" idx="12"/>
          </p:nvPr>
        </p:nvSpPr>
        <p:spPr/>
        <p:txBody>
          <a:bodyPr/>
          <a:lstStyle/>
          <a:p>
            <a:fld id="{12775FB8-FE8B-CA4D-AF74-1335A0F8AE96}" type="slidenum">
              <a:rPr lang="en-US" smtClean="0"/>
              <a:t>26</a:t>
            </a:fld>
            <a:endParaRPr lang="en-US"/>
          </a:p>
        </p:txBody>
      </p:sp>
      <p:pic>
        <p:nvPicPr>
          <p:cNvPr id="6" name="Picture 5" title="Example of an SDS binder for emploiyees"/>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989320" y="3623310"/>
            <a:ext cx="2400300" cy="2400300"/>
          </a:xfrm>
          <a:prstGeom prst="rect">
            <a:avLst/>
          </a:prstGeom>
        </p:spPr>
      </p:pic>
    </p:spTree>
    <p:extLst>
      <p:ext uri="{BB962C8B-B14F-4D97-AF65-F5344CB8AC3E}">
        <p14:creationId xmlns:p14="http://schemas.microsoft.com/office/powerpoint/2010/main" val="19231307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Personal Protective Equipment</a:t>
            </a:r>
            <a:endParaRPr lang="en-US" dirty="0"/>
          </a:p>
        </p:txBody>
      </p:sp>
      <p:sp>
        <p:nvSpPr>
          <p:cNvPr id="3" name="Content Placeholder 2"/>
          <p:cNvSpPr>
            <a:spLocks noGrp="1"/>
          </p:cNvSpPr>
          <p:nvPr>
            <p:ph idx="1"/>
          </p:nvPr>
        </p:nvSpPr>
        <p:spPr/>
        <p:txBody>
          <a:bodyPr/>
          <a:lstStyle/>
          <a:p>
            <a:r>
              <a:rPr lang="en-US" dirty="0" smtClean="0"/>
              <a:t>Use gloves, masks, goggles, aprons, hats, shoes, and other protective covers</a:t>
            </a:r>
          </a:p>
          <a:p>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12775FB8-FE8B-CA4D-AF74-1335A0F8AE96}" type="slidenum">
              <a:rPr lang="en-US" smtClean="0"/>
              <a:t>27</a:t>
            </a:fld>
            <a:endParaRPr lang="en-US"/>
          </a:p>
        </p:txBody>
      </p:sp>
    </p:spTree>
    <p:extLst>
      <p:ext uri="{BB962C8B-B14F-4D97-AF65-F5344CB8AC3E}">
        <p14:creationId xmlns:p14="http://schemas.microsoft.com/office/powerpoint/2010/main" val="27849110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title="picture dialogue about Mei and spilled chemicals"/>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77190" y="758840"/>
            <a:ext cx="8229600" cy="5843239"/>
          </a:xfrm>
          <a:prstGeom prst="rect">
            <a:avLst/>
          </a:prstGeom>
        </p:spPr>
      </p:pic>
      <p:sp>
        <p:nvSpPr>
          <p:cNvPr id="2" name="Title 1"/>
          <p:cNvSpPr>
            <a:spLocks noGrp="1"/>
          </p:cNvSpPr>
          <p:nvPr>
            <p:ph type="title"/>
          </p:nvPr>
        </p:nvSpPr>
        <p:spPr>
          <a:xfrm>
            <a:off x="457200" y="267386"/>
            <a:ext cx="8229600" cy="375193"/>
          </a:xfrm>
        </p:spPr>
        <p:txBody>
          <a:bodyPr>
            <a:noAutofit/>
          </a:bodyPr>
          <a:lstStyle/>
          <a:p>
            <a:r>
              <a:rPr lang="en-US" sz="2400" dirty="0"/>
              <a:t>Mei’s Story:  What should Mei do?</a:t>
            </a:r>
            <a:br>
              <a:rPr lang="en-US" sz="2400" dirty="0"/>
            </a:br>
            <a:endParaRPr lang="en-US" sz="2400" dirty="0"/>
          </a:p>
        </p:txBody>
      </p:sp>
      <p:sp>
        <p:nvSpPr>
          <p:cNvPr id="3" name="Content Placeholder 2"/>
          <p:cNvSpPr>
            <a:spLocks noGrp="1"/>
          </p:cNvSpPr>
          <p:nvPr>
            <p:ph idx="1"/>
          </p:nvPr>
        </p:nvSpPr>
        <p:spPr/>
        <p:txBody>
          <a:bodyPr/>
          <a:lstStyle/>
          <a:p>
            <a:pPr marL="0" indent="0">
              <a:buNone/>
            </a:pPr>
            <a:r>
              <a:rPr lang="en-US" dirty="0"/>
              <a:t> </a:t>
            </a:r>
          </a:p>
          <a:p>
            <a:endParaRPr lang="en-US" dirty="0"/>
          </a:p>
          <a:p>
            <a:endParaRPr lang="en-US" dirty="0"/>
          </a:p>
        </p:txBody>
      </p:sp>
      <p:sp>
        <p:nvSpPr>
          <p:cNvPr id="5" name="Slide Number Placeholder 4"/>
          <p:cNvSpPr>
            <a:spLocks noGrp="1"/>
          </p:cNvSpPr>
          <p:nvPr>
            <p:ph type="sldNum" sz="quarter" idx="12"/>
          </p:nvPr>
        </p:nvSpPr>
        <p:spPr/>
        <p:txBody>
          <a:bodyPr/>
          <a:lstStyle/>
          <a:p>
            <a:fld id="{12775FB8-FE8B-CA4D-AF74-1335A0F8AE96}" type="slidenum">
              <a:rPr lang="en-US" smtClean="0"/>
              <a:t>28</a:t>
            </a:fld>
            <a:endParaRPr lang="en-US"/>
          </a:p>
        </p:txBody>
      </p:sp>
    </p:spTree>
    <p:extLst>
      <p:ext uri="{BB962C8B-B14F-4D97-AF65-F5344CB8AC3E}">
        <p14:creationId xmlns:p14="http://schemas.microsoft.com/office/powerpoint/2010/main" val="8373707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normAutofit/>
          </a:bodyPr>
          <a:lstStyle/>
          <a:p>
            <a:r>
              <a:rPr lang="en-US" dirty="0"/>
              <a:t>Employees have the right to chemical safety information and training in the workplace. </a:t>
            </a:r>
          </a:p>
          <a:p>
            <a:r>
              <a:rPr lang="en-US" dirty="0"/>
              <a:t>It is important to recognize chemical hazards through </a:t>
            </a:r>
            <a:r>
              <a:rPr lang="en-US" dirty="0" smtClean="0"/>
              <a:t>labels, pictograms, signal words, and hazard statements.</a:t>
            </a:r>
            <a:endParaRPr lang="en-US" dirty="0"/>
          </a:p>
          <a:p>
            <a:r>
              <a:rPr lang="en-US" dirty="0"/>
              <a:t>It is important to use personal protective equipment for safely handling chemicals.</a:t>
            </a:r>
          </a:p>
          <a:p>
            <a:r>
              <a:rPr lang="en-US" dirty="0"/>
              <a:t>Take action to make your workplace </a:t>
            </a:r>
            <a:r>
              <a:rPr lang="en-US" dirty="0" smtClean="0"/>
              <a:t>safer</a:t>
            </a:r>
            <a:r>
              <a:rPr lang="en-US" dirty="0"/>
              <a:t>!</a:t>
            </a:r>
          </a:p>
          <a:p>
            <a:pPr marL="0" indent="0">
              <a:buNone/>
            </a:pPr>
            <a:endParaRPr lang="en-US" dirty="0"/>
          </a:p>
        </p:txBody>
      </p:sp>
      <p:sp>
        <p:nvSpPr>
          <p:cNvPr id="4" name="Slide Number Placeholder 3"/>
          <p:cNvSpPr>
            <a:spLocks noGrp="1"/>
          </p:cNvSpPr>
          <p:nvPr>
            <p:ph type="sldNum" sz="quarter" idx="12"/>
          </p:nvPr>
        </p:nvSpPr>
        <p:spPr/>
        <p:txBody>
          <a:bodyPr/>
          <a:lstStyle/>
          <a:p>
            <a:fld id="{12775FB8-FE8B-CA4D-AF74-1335A0F8AE96}" type="slidenum">
              <a:rPr lang="en-US" smtClean="0"/>
              <a:t>29</a:t>
            </a:fld>
            <a:endParaRPr lang="en-US"/>
          </a:p>
        </p:txBody>
      </p:sp>
    </p:spTree>
    <p:extLst>
      <p:ext uri="{BB962C8B-B14F-4D97-AF65-F5344CB8AC3E}">
        <p14:creationId xmlns:p14="http://schemas.microsoft.com/office/powerpoint/2010/main" val="5481431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Asian Immigrant Workers</a:t>
            </a:r>
          </a:p>
        </p:txBody>
      </p:sp>
      <p:sp>
        <p:nvSpPr>
          <p:cNvPr id="3" name="Content Placeholder 2"/>
          <p:cNvSpPr>
            <a:spLocks noGrp="1"/>
          </p:cNvSpPr>
          <p:nvPr>
            <p:ph idx="1"/>
          </p:nvPr>
        </p:nvSpPr>
        <p:spPr/>
        <p:txBody>
          <a:bodyPr>
            <a:normAutofit fontScale="92500" lnSpcReduction="10000"/>
          </a:bodyPr>
          <a:lstStyle/>
          <a:p>
            <a:r>
              <a:rPr lang="en-US" dirty="0"/>
              <a:t>Asian immigrant workers handle chemicals in their workplaces every </a:t>
            </a:r>
            <a:r>
              <a:rPr lang="en-US" dirty="0" smtClean="0"/>
              <a:t>day.  These are some of the most common chemicals they work with.</a:t>
            </a:r>
            <a:endParaRPr lang="en-US" dirty="0"/>
          </a:p>
          <a:p>
            <a:pPr lvl="1"/>
            <a:r>
              <a:rPr lang="en-US" dirty="0"/>
              <a:t>Hand soaps</a:t>
            </a:r>
          </a:p>
          <a:p>
            <a:pPr lvl="1"/>
            <a:r>
              <a:rPr lang="en-US" dirty="0"/>
              <a:t>Dish washing liquids</a:t>
            </a:r>
          </a:p>
          <a:p>
            <a:pPr lvl="1"/>
            <a:r>
              <a:rPr lang="en-US" dirty="0"/>
              <a:t>Cleaning sprays and powders</a:t>
            </a:r>
          </a:p>
          <a:p>
            <a:pPr lvl="1"/>
            <a:r>
              <a:rPr lang="en-US" dirty="0"/>
              <a:t>Bleaches</a:t>
            </a:r>
          </a:p>
          <a:p>
            <a:pPr lvl="1"/>
            <a:r>
              <a:rPr lang="en-US" dirty="0"/>
              <a:t>Alcohol solutions</a:t>
            </a:r>
          </a:p>
          <a:p>
            <a:pPr lvl="1"/>
            <a:r>
              <a:rPr lang="en-US" dirty="0"/>
              <a:t>Disinfectants</a:t>
            </a:r>
          </a:p>
          <a:p>
            <a:pPr lvl="1"/>
            <a:r>
              <a:rPr lang="en-US" dirty="0"/>
              <a:t>Detergents</a:t>
            </a:r>
          </a:p>
          <a:p>
            <a:pPr lvl="1"/>
            <a:endParaRPr lang="en-US" dirty="0"/>
          </a:p>
        </p:txBody>
      </p:sp>
      <p:sp>
        <p:nvSpPr>
          <p:cNvPr id="4" name="Slide Number Placeholder 3"/>
          <p:cNvSpPr>
            <a:spLocks noGrp="1"/>
          </p:cNvSpPr>
          <p:nvPr>
            <p:ph type="sldNum" sz="quarter" idx="12"/>
          </p:nvPr>
        </p:nvSpPr>
        <p:spPr/>
        <p:txBody>
          <a:bodyPr/>
          <a:lstStyle/>
          <a:p>
            <a:fld id="{12775FB8-FE8B-CA4D-AF74-1335A0F8AE96}" type="slidenum">
              <a:rPr lang="en-US" smtClean="0"/>
              <a:t>3</a:t>
            </a:fld>
            <a:endParaRPr lang="en-US"/>
          </a:p>
        </p:txBody>
      </p:sp>
      <p:pic>
        <p:nvPicPr>
          <p:cNvPr id="6" name="Picture 5" title="Drawing of cleaning supplies"/>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991606" y="3545586"/>
            <a:ext cx="2121408" cy="2395728"/>
          </a:xfrm>
          <a:prstGeom prst="rect">
            <a:avLst/>
          </a:prstGeom>
        </p:spPr>
      </p:pic>
    </p:spTree>
    <p:extLst>
      <p:ext uri="{BB962C8B-B14F-4D97-AF65-F5344CB8AC3E}">
        <p14:creationId xmlns:p14="http://schemas.microsoft.com/office/powerpoint/2010/main" val="9049528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Any Questions?</a:t>
            </a:r>
          </a:p>
        </p:txBody>
      </p:sp>
      <p:sp>
        <p:nvSpPr>
          <p:cNvPr id="4" name="Slide Number Placeholder 3"/>
          <p:cNvSpPr>
            <a:spLocks noGrp="1"/>
          </p:cNvSpPr>
          <p:nvPr>
            <p:ph type="sldNum" sz="quarter" idx="12"/>
          </p:nvPr>
        </p:nvSpPr>
        <p:spPr/>
        <p:txBody>
          <a:bodyPr/>
          <a:lstStyle/>
          <a:p>
            <a:fld id="{12775FB8-FE8B-CA4D-AF74-1335A0F8AE96}" type="slidenum">
              <a:rPr lang="en-US" smtClean="0"/>
              <a:t>30</a:t>
            </a:fld>
            <a:endParaRPr lang="en-US"/>
          </a:p>
        </p:txBody>
      </p:sp>
    </p:spTree>
    <p:extLst>
      <p:ext uri="{BB962C8B-B14F-4D97-AF65-F5344CB8AC3E}">
        <p14:creationId xmlns:p14="http://schemas.microsoft.com/office/powerpoint/2010/main" val="308301100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Acknowledgements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“Chemical Hazard and Hazard Communication” (PowerPoint Presentation). Susan Harwood Grant/OSHA. </a:t>
            </a:r>
          </a:p>
          <a:p>
            <a:r>
              <a:rPr lang="en-US" dirty="0" smtClean="0"/>
              <a:t>“Hazard Communication (HAZCOM) and the Globally Harmonized System of Classification and Labeling of Chemicals (GHS)” (PowerPoint Presentation).  Susan Harwood Grant/OSHA.</a:t>
            </a:r>
          </a:p>
          <a:p>
            <a:r>
              <a:rPr lang="en-US" dirty="0" smtClean="0"/>
              <a:t>“Hazard Communication Standard 1910.1200” (PowerPoint Presentation).  Susan Harwood Grant/OSHA.</a:t>
            </a:r>
          </a:p>
          <a:p>
            <a:r>
              <a:rPr lang="en-US" dirty="0" smtClean="0"/>
              <a:t>Scruggs, </a:t>
            </a:r>
            <a:r>
              <a:rPr lang="en-US" dirty="0" err="1" smtClean="0"/>
              <a:t>Kelsie</a:t>
            </a:r>
            <a:r>
              <a:rPr lang="en-US" dirty="0" smtClean="0"/>
              <a:t>, MPH.  “Safe Jobs for Youth” (PowerPoint Presentation). Labor Occupational Health Program, U.C. Berkeley.  Susan Harwood Grant/OSHA</a:t>
            </a:r>
          </a:p>
          <a:p>
            <a:endParaRPr lang="en-US" dirty="0"/>
          </a:p>
        </p:txBody>
      </p:sp>
      <p:sp>
        <p:nvSpPr>
          <p:cNvPr id="4" name="Slide Number Placeholder 3"/>
          <p:cNvSpPr>
            <a:spLocks noGrp="1"/>
          </p:cNvSpPr>
          <p:nvPr>
            <p:ph type="sldNum" sz="quarter" idx="12"/>
          </p:nvPr>
        </p:nvSpPr>
        <p:spPr/>
        <p:txBody>
          <a:bodyPr/>
          <a:lstStyle/>
          <a:p>
            <a:fld id="{12775FB8-FE8B-CA4D-AF74-1335A0F8AE96}" type="slidenum">
              <a:rPr lang="en-US" smtClean="0"/>
              <a:t>31</a:t>
            </a:fld>
            <a:endParaRPr lang="en-US"/>
          </a:p>
        </p:txBody>
      </p:sp>
    </p:spTree>
    <p:extLst>
      <p:ext uri="{BB962C8B-B14F-4D97-AF65-F5344CB8AC3E}">
        <p14:creationId xmlns:p14="http://schemas.microsoft.com/office/powerpoint/2010/main" val="198431606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8172" y="1214651"/>
            <a:ext cx="7246961" cy="3821373"/>
          </a:xfrm>
        </p:spPr>
        <p:txBody>
          <a:bodyPr>
            <a:normAutofit/>
          </a:bodyPr>
          <a:lstStyle/>
          <a:p>
            <a:pPr marL="342900" lvl="0">
              <a:spcBef>
                <a:spcPts val="0"/>
              </a:spcBef>
            </a:pPr>
            <a:r>
              <a:rPr lang="en-US" sz="2800" dirty="0">
                <a:solidFill>
                  <a:prstClr val="black"/>
                </a:solidFill>
                <a:ea typeface="+mn-ea"/>
                <a:cs typeface="Arial" pitchFamily="34" charset="0"/>
              </a:rPr>
              <a:t>Also this training was created by adapting publicly available materials from Susan Harwood Training Program, UC Berkeley Labor Occupational Health Program, and Pennsylvania Department of Labor &amp; Industry.</a:t>
            </a:r>
            <a:br>
              <a:rPr lang="en-US" sz="2800" dirty="0">
                <a:solidFill>
                  <a:prstClr val="black"/>
                </a:solidFill>
                <a:ea typeface="+mn-ea"/>
                <a:cs typeface="Arial" pitchFamily="34" charset="0"/>
              </a:rPr>
            </a:br>
            <a:endParaRPr lang="en-US" dirty="0"/>
          </a:p>
        </p:txBody>
      </p:sp>
      <p:sp>
        <p:nvSpPr>
          <p:cNvPr id="4" name="Slide Number Placeholder 3"/>
          <p:cNvSpPr>
            <a:spLocks noGrp="1"/>
          </p:cNvSpPr>
          <p:nvPr>
            <p:ph type="sldNum" sz="quarter" idx="12"/>
          </p:nvPr>
        </p:nvSpPr>
        <p:spPr/>
        <p:txBody>
          <a:bodyPr/>
          <a:lstStyle/>
          <a:p>
            <a:fld id="{DCD421AF-C080-4413-9734-9679FAF953E8}" type="slidenum">
              <a:rPr lang="en-US" smtClean="0"/>
              <a:pPr/>
              <a:t>32</a:t>
            </a:fld>
            <a:endParaRPr lang="en-US"/>
          </a:p>
        </p:txBody>
      </p:sp>
    </p:spTree>
    <p:extLst>
      <p:ext uri="{BB962C8B-B14F-4D97-AF65-F5344CB8AC3E}">
        <p14:creationId xmlns:p14="http://schemas.microsoft.com/office/powerpoint/2010/main" val="24224804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Chemicals in the Workplace</a:t>
            </a:r>
            <a:endParaRPr lang="en-US" dirty="0"/>
          </a:p>
        </p:txBody>
      </p:sp>
      <p:sp>
        <p:nvSpPr>
          <p:cNvPr id="3" name="Content Placeholder 2"/>
          <p:cNvSpPr>
            <a:spLocks noGrp="1"/>
          </p:cNvSpPr>
          <p:nvPr>
            <p:ph idx="1"/>
          </p:nvPr>
        </p:nvSpPr>
        <p:spPr/>
        <p:txBody>
          <a:bodyPr>
            <a:normAutofit/>
          </a:bodyPr>
          <a:lstStyle/>
          <a:p>
            <a:r>
              <a:rPr lang="en-US" dirty="0" smtClean="0"/>
              <a:t>Depending on their industries (restaurant, hotel, janitorial, home care, salon and beauty services, and other employment settings), Asian immigrant workers recognize and handle other chemicals in the work areas. </a:t>
            </a:r>
          </a:p>
          <a:p>
            <a:pPr marL="0" indent="0">
              <a:buNone/>
            </a:pPr>
            <a:endParaRPr lang="en-US" b="1" dirty="0"/>
          </a:p>
        </p:txBody>
      </p:sp>
      <p:sp>
        <p:nvSpPr>
          <p:cNvPr id="4" name="Slide Number Placeholder 3"/>
          <p:cNvSpPr>
            <a:spLocks noGrp="1"/>
          </p:cNvSpPr>
          <p:nvPr>
            <p:ph type="sldNum" sz="quarter" idx="12"/>
          </p:nvPr>
        </p:nvSpPr>
        <p:spPr/>
        <p:txBody>
          <a:bodyPr/>
          <a:lstStyle/>
          <a:p>
            <a:fld id="{12775FB8-FE8B-CA4D-AF74-1335A0F8AE96}" type="slidenum">
              <a:rPr lang="en-US" smtClean="0"/>
              <a:t>4</a:t>
            </a:fld>
            <a:endParaRPr lang="en-US"/>
          </a:p>
        </p:txBody>
      </p:sp>
    </p:spTree>
    <p:extLst>
      <p:ext uri="{BB962C8B-B14F-4D97-AF65-F5344CB8AC3E}">
        <p14:creationId xmlns:p14="http://schemas.microsoft.com/office/powerpoint/2010/main" val="38009648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 you work with chemicals?</a:t>
            </a:r>
          </a:p>
        </p:txBody>
      </p:sp>
      <p:sp>
        <p:nvSpPr>
          <p:cNvPr id="3" name="Content Placeholder 2"/>
          <p:cNvSpPr>
            <a:spLocks noGrp="1"/>
          </p:cNvSpPr>
          <p:nvPr>
            <p:ph idx="1"/>
          </p:nvPr>
        </p:nvSpPr>
        <p:spPr/>
        <p:txBody>
          <a:bodyPr/>
          <a:lstStyle/>
          <a:p>
            <a:r>
              <a:rPr lang="en-US" dirty="0"/>
              <a:t>What chemicals do you use in the workplace?   </a:t>
            </a:r>
          </a:p>
          <a:p>
            <a:r>
              <a:rPr lang="en-US" dirty="0"/>
              <a:t>How does your body feel when you work with these chemicals</a:t>
            </a:r>
            <a:r>
              <a:rPr lang="en-US" dirty="0" smtClean="0"/>
              <a:t>?</a:t>
            </a:r>
            <a:endParaRPr lang="en-US" dirty="0"/>
          </a:p>
          <a:p>
            <a:r>
              <a:rPr lang="en-US" dirty="0"/>
              <a:t>[short discussion]</a:t>
            </a:r>
          </a:p>
          <a:p>
            <a:endParaRPr lang="en-US" dirty="0"/>
          </a:p>
        </p:txBody>
      </p:sp>
      <p:sp>
        <p:nvSpPr>
          <p:cNvPr id="4" name="Slide Number Placeholder 3"/>
          <p:cNvSpPr>
            <a:spLocks noGrp="1"/>
          </p:cNvSpPr>
          <p:nvPr>
            <p:ph type="sldNum" sz="quarter" idx="12"/>
          </p:nvPr>
        </p:nvSpPr>
        <p:spPr/>
        <p:txBody>
          <a:bodyPr/>
          <a:lstStyle/>
          <a:p>
            <a:fld id="{12775FB8-FE8B-CA4D-AF74-1335A0F8AE96}" type="slidenum">
              <a:rPr lang="en-US" smtClean="0"/>
              <a:t>5</a:t>
            </a:fld>
            <a:endParaRPr lang="en-US"/>
          </a:p>
        </p:txBody>
      </p:sp>
    </p:spTree>
    <p:extLst>
      <p:ext uri="{BB962C8B-B14F-4D97-AF65-F5344CB8AC3E}">
        <p14:creationId xmlns:p14="http://schemas.microsoft.com/office/powerpoint/2010/main" val="13064709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Employer Requirements: </a:t>
            </a:r>
            <a:br>
              <a:rPr lang="en-US" dirty="0"/>
            </a:br>
            <a:r>
              <a:rPr lang="en-US" dirty="0"/>
              <a:t>Workers’ “Right to Know” Law</a:t>
            </a:r>
          </a:p>
        </p:txBody>
      </p:sp>
      <p:sp>
        <p:nvSpPr>
          <p:cNvPr id="3" name="Content Placeholder 2"/>
          <p:cNvSpPr>
            <a:spLocks noGrp="1"/>
          </p:cNvSpPr>
          <p:nvPr>
            <p:ph idx="1"/>
          </p:nvPr>
        </p:nvSpPr>
        <p:spPr/>
        <p:txBody>
          <a:bodyPr>
            <a:normAutofit lnSpcReduction="10000"/>
          </a:bodyPr>
          <a:lstStyle/>
          <a:p>
            <a:r>
              <a:rPr lang="en-US" dirty="0"/>
              <a:t>Employers are required </a:t>
            </a:r>
          </a:p>
          <a:p>
            <a:pPr lvl="1"/>
            <a:r>
              <a:rPr lang="en-US" dirty="0"/>
              <a:t>to ensure that all employees know the hazards of chemicals they work with at their jobs</a:t>
            </a:r>
          </a:p>
          <a:p>
            <a:pPr lvl="1"/>
            <a:r>
              <a:rPr lang="en-US" dirty="0"/>
              <a:t>to ensure that employees are provided with information about chemicals they work with through:</a:t>
            </a:r>
          </a:p>
          <a:p>
            <a:pPr lvl="2"/>
            <a:r>
              <a:rPr lang="en-US" dirty="0"/>
              <a:t>Information on chemical labels</a:t>
            </a:r>
          </a:p>
          <a:p>
            <a:pPr lvl="2"/>
            <a:r>
              <a:rPr lang="en-US" dirty="0"/>
              <a:t>Safety Data Sheets (SDSs)</a:t>
            </a:r>
          </a:p>
          <a:p>
            <a:pPr lvl="2"/>
            <a:r>
              <a:rPr lang="en-US" dirty="0"/>
              <a:t>Training on hazard communication (HAZCOM)</a:t>
            </a:r>
          </a:p>
          <a:p>
            <a:pPr lvl="2"/>
            <a:r>
              <a:rPr lang="en-US" dirty="0"/>
              <a:t>Written HAZCOM plan</a:t>
            </a:r>
          </a:p>
        </p:txBody>
      </p:sp>
      <p:sp>
        <p:nvSpPr>
          <p:cNvPr id="4" name="Slide Number Placeholder 3"/>
          <p:cNvSpPr>
            <a:spLocks noGrp="1"/>
          </p:cNvSpPr>
          <p:nvPr>
            <p:ph type="sldNum" sz="quarter" idx="12"/>
          </p:nvPr>
        </p:nvSpPr>
        <p:spPr/>
        <p:txBody>
          <a:bodyPr/>
          <a:lstStyle/>
          <a:p>
            <a:fld id="{12775FB8-FE8B-CA4D-AF74-1335A0F8AE96}" type="slidenum">
              <a:rPr lang="en-US" smtClean="0"/>
              <a:t>6</a:t>
            </a:fld>
            <a:endParaRPr lang="en-US"/>
          </a:p>
        </p:txBody>
      </p:sp>
    </p:spTree>
    <p:extLst>
      <p:ext uri="{BB962C8B-B14F-4D97-AF65-F5344CB8AC3E}">
        <p14:creationId xmlns:p14="http://schemas.microsoft.com/office/powerpoint/2010/main" val="9144881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Employee Information and Training</a:t>
            </a:r>
          </a:p>
        </p:txBody>
      </p:sp>
      <p:sp>
        <p:nvSpPr>
          <p:cNvPr id="3" name="Content Placeholder 2"/>
          <p:cNvSpPr>
            <a:spLocks noGrp="1"/>
          </p:cNvSpPr>
          <p:nvPr>
            <p:ph idx="1"/>
          </p:nvPr>
        </p:nvSpPr>
        <p:spPr/>
        <p:txBody>
          <a:bodyPr>
            <a:normAutofit/>
          </a:bodyPr>
          <a:lstStyle/>
          <a:p>
            <a:r>
              <a:rPr lang="en-US" dirty="0"/>
              <a:t>Employers must provide employees with information and training on hazardous chemicals in their work area. </a:t>
            </a:r>
          </a:p>
          <a:p>
            <a:pPr lvl="1"/>
            <a:r>
              <a:rPr lang="en-US" dirty="0"/>
              <a:t>At the time of initial assignment </a:t>
            </a:r>
          </a:p>
          <a:p>
            <a:pPr lvl="1"/>
            <a:r>
              <a:rPr lang="en-US" dirty="0"/>
              <a:t>When a new hazardous product or chemical is introduced into the workplace</a:t>
            </a:r>
          </a:p>
        </p:txBody>
      </p:sp>
      <p:sp>
        <p:nvSpPr>
          <p:cNvPr id="4" name="Slide Number Placeholder 3"/>
          <p:cNvSpPr>
            <a:spLocks noGrp="1"/>
          </p:cNvSpPr>
          <p:nvPr>
            <p:ph type="sldNum" sz="quarter" idx="12"/>
          </p:nvPr>
        </p:nvSpPr>
        <p:spPr/>
        <p:txBody>
          <a:bodyPr/>
          <a:lstStyle/>
          <a:p>
            <a:fld id="{12775FB8-FE8B-CA4D-AF74-1335A0F8AE96}" type="slidenum">
              <a:rPr lang="en-US" smtClean="0"/>
              <a:t>7</a:t>
            </a:fld>
            <a:endParaRPr lang="en-US"/>
          </a:p>
        </p:txBody>
      </p:sp>
    </p:spTree>
    <p:extLst>
      <p:ext uri="{BB962C8B-B14F-4D97-AF65-F5344CB8AC3E}">
        <p14:creationId xmlns:p14="http://schemas.microsoft.com/office/powerpoint/2010/main" val="29452382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Employee Training</a:t>
            </a:r>
          </a:p>
        </p:txBody>
      </p:sp>
      <p:sp>
        <p:nvSpPr>
          <p:cNvPr id="3" name="Content Placeholder 2"/>
          <p:cNvSpPr>
            <a:spLocks noGrp="1"/>
          </p:cNvSpPr>
          <p:nvPr>
            <p:ph idx="1"/>
          </p:nvPr>
        </p:nvSpPr>
        <p:spPr/>
        <p:txBody>
          <a:bodyPr/>
          <a:lstStyle/>
          <a:p>
            <a:r>
              <a:rPr lang="en-US" dirty="0"/>
              <a:t>Employee training shall include at least:</a:t>
            </a:r>
          </a:p>
          <a:p>
            <a:pPr lvl="1"/>
            <a:r>
              <a:rPr lang="en-US" dirty="0"/>
              <a:t>The means to detect the presence of a hazardous chemicals in the work area</a:t>
            </a:r>
          </a:p>
          <a:p>
            <a:pPr lvl="1"/>
            <a:r>
              <a:rPr lang="en-US" dirty="0"/>
              <a:t>The physical and health hazards of chemicals in the work area</a:t>
            </a:r>
          </a:p>
          <a:p>
            <a:pPr lvl="1"/>
            <a:r>
              <a:rPr lang="en-US" dirty="0"/>
              <a:t>Measures employees can take to protect themselves</a:t>
            </a:r>
          </a:p>
        </p:txBody>
      </p:sp>
      <p:sp>
        <p:nvSpPr>
          <p:cNvPr id="4" name="Slide Number Placeholder 3"/>
          <p:cNvSpPr>
            <a:spLocks noGrp="1"/>
          </p:cNvSpPr>
          <p:nvPr>
            <p:ph type="sldNum" sz="quarter" idx="12"/>
          </p:nvPr>
        </p:nvSpPr>
        <p:spPr/>
        <p:txBody>
          <a:bodyPr/>
          <a:lstStyle/>
          <a:p>
            <a:fld id="{12775FB8-FE8B-CA4D-AF74-1335A0F8AE96}" type="slidenum">
              <a:rPr lang="en-US" smtClean="0"/>
              <a:t>8</a:t>
            </a:fld>
            <a:endParaRPr lang="en-US"/>
          </a:p>
        </p:txBody>
      </p:sp>
    </p:spTree>
    <p:extLst>
      <p:ext uri="{BB962C8B-B14F-4D97-AF65-F5344CB8AC3E}">
        <p14:creationId xmlns:p14="http://schemas.microsoft.com/office/powerpoint/2010/main" val="4996583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Have you received training?</a:t>
            </a:r>
          </a:p>
        </p:txBody>
      </p:sp>
      <p:sp>
        <p:nvSpPr>
          <p:cNvPr id="3" name="Content Placeholder 2"/>
          <p:cNvSpPr>
            <a:spLocks noGrp="1"/>
          </p:cNvSpPr>
          <p:nvPr>
            <p:ph idx="1"/>
          </p:nvPr>
        </p:nvSpPr>
        <p:spPr/>
        <p:txBody>
          <a:bodyPr/>
          <a:lstStyle/>
          <a:p>
            <a:r>
              <a:rPr lang="en-US" dirty="0"/>
              <a:t>Have you received training from your employer on the chemicals used in your work area and how to handle them safely?</a:t>
            </a:r>
          </a:p>
          <a:p>
            <a:endParaRPr lang="en-US" dirty="0"/>
          </a:p>
          <a:p>
            <a:r>
              <a:rPr lang="en-US" dirty="0"/>
              <a:t>[Short discussion]</a:t>
            </a:r>
          </a:p>
        </p:txBody>
      </p:sp>
      <p:sp>
        <p:nvSpPr>
          <p:cNvPr id="4" name="Slide Number Placeholder 3"/>
          <p:cNvSpPr>
            <a:spLocks noGrp="1"/>
          </p:cNvSpPr>
          <p:nvPr>
            <p:ph type="sldNum" sz="quarter" idx="12"/>
          </p:nvPr>
        </p:nvSpPr>
        <p:spPr/>
        <p:txBody>
          <a:bodyPr/>
          <a:lstStyle/>
          <a:p>
            <a:fld id="{12775FB8-FE8B-CA4D-AF74-1335A0F8AE96}" type="slidenum">
              <a:rPr lang="en-US" smtClean="0"/>
              <a:t>9</a:t>
            </a:fld>
            <a:endParaRPr lang="en-US"/>
          </a:p>
        </p:txBody>
      </p:sp>
    </p:spTree>
    <p:extLst>
      <p:ext uri="{BB962C8B-B14F-4D97-AF65-F5344CB8AC3E}">
        <p14:creationId xmlns:p14="http://schemas.microsoft.com/office/powerpoint/2010/main" val="41438163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1270</Words>
  <Application>Microsoft Office PowerPoint</Application>
  <PresentationFormat>On-screen Show (4:3)</PresentationFormat>
  <Paragraphs>199</Paragraphs>
  <Slides>32</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32</vt:i4>
      </vt:variant>
    </vt:vector>
  </HeadingPairs>
  <TitlesOfParts>
    <vt:vector size="41" baseType="lpstr">
      <vt:lpstr>ＭＳ Ｐゴシック</vt:lpstr>
      <vt:lpstr>Arial</vt:lpstr>
      <vt:lpstr>Calibri</vt:lpstr>
      <vt:lpstr>Economica</vt:lpstr>
      <vt:lpstr>Mangal</vt:lpstr>
      <vt:lpstr>Open Sans</vt:lpstr>
      <vt:lpstr>PT Sans</vt:lpstr>
      <vt:lpstr>Times New Roman</vt:lpstr>
      <vt:lpstr>Office Theme</vt:lpstr>
      <vt:lpstr>Chemical Safety and Hazard Communication</vt:lpstr>
      <vt:lpstr>Training Objectives</vt:lpstr>
      <vt:lpstr>Asian Immigrant Workers</vt:lpstr>
      <vt:lpstr>Other Chemicals in the Workplace</vt:lpstr>
      <vt:lpstr>Do you work with chemicals?</vt:lpstr>
      <vt:lpstr>Employer Requirements:  Workers’ “Right to Know” Law</vt:lpstr>
      <vt:lpstr>Employee Information and Training</vt:lpstr>
      <vt:lpstr>Employee Training</vt:lpstr>
      <vt:lpstr>Have you received training?</vt:lpstr>
      <vt:lpstr>What is a chemical hazard?</vt:lpstr>
      <vt:lpstr>HOW DO CHEMICALS GET INTO THE BODY?</vt:lpstr>
      <vt:lpstr>Health Hazards </vt:lpstr>
      <vt:lpstr>HOW CHEMICALS CAN AFFECT YOUR BODY</vt:lpstr>
      <vt:lpstr>Health Hazards</vt:lpstr>
      <vt:lpstr>Acute and Chronic</vt:lpstr>
      <vt:lpstr>Chemical Hazard Protection</vt:lpstr>
      <vt:lpstr>Chemical Hazard Control Approaches</vt:lpstr>
      <vt:lpstr>(1) Remove the Hazardous Chemical</vt:lpstr>
      <vt:lpstr>(2) Work Policies and Procedures</vt:lpstr>
      <vt:lpstr>Learn to read Chemical Hazard Labels</vt:lpstr>
      <vt:lpstr>Required Elements on a Label</vt:lpstr>
      <vt:lpstr>Hazard Pictograms</vt:lpstr>
      <vt:lpstr>Pictograms and Hazards</vt:lpstr>
      <vt:lpstr>Hazard Signal Words</vt:lpstr>
      <vt:lpstr>Hazard Statements</vt:lpstr>
      <vt:lpstr>Safety Data Sheets (SDS)</vt:lpstr>
      <vt:lpstr>(3) Personal Protective Equipment</vt:lpstr>
      <vt:lpstr>Mei’s Story:  What should Mei do? </vt:lpstr>
      <vt:lpstr>Summary</vt:lpstr>
      <vt:lpstr>Any Questions?</vt:lpstr>
      <vt:lpstr>Acknowledgements </vt:lpstr>
      <vt:lpstr>Also this training was created by adapting publicly available materials from Susan Harwood Training Program, UC Berkeley Labor Occupational Health Program, and Pennsylvania Department of Labor &amp; Industry.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2021-04-06T14:40:32Z</dcterms:created>
  <dcterms:modified xsi:type="dcterms:W3CDTF">2021-04-06T14:41:47Z</dcterms:modified>
</cp:coreProperties>
</file>